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</p:sldIdLst>
  <p:sldSz cx="12192000" cy="6858000"/>
  <p:notesSz cx="12192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5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A76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A76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08533" y="1496313"/>
            <a:ext cx="3823970" cy="4713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rgbClr val="EA76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3767" y="1127505"/>
            <a:ext cx="3975100" cy="4775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0948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5308" y="3681476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23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1465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59" y="0"/>
                </a:moveTo>
                <a:lnTo>
                  <a:pt x="2043053" y="0"/>
                </a:lnTo>
                <a:lnTo>
                  <a:pt x="0" y="6857998"/>
                </a:lnTo>
                <a:lnTo>
                  <a:pt x="3007359" y="6857998"/>
                </a:lnTo>
                <a:lnTo>
                  <a:pt x="3007359" y="0"/>
                </a:lnTo>
                <a:close/>
              </a:path>
            </a:pathLst>
          </a:custGeom>
          <a:solidFill>
            <a:srgbClr val="EA766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984" y="0"/>
            <a:ext cx="2587625" cy="6858000"/>
          </a:xfrm>
          <a:custGeom>
            <a:avLst/>
            <a:gdLst/>
            <a:ahLst/>
            <a:cxnLst/>
            <a:rect l="l" t="t" r="r" b="b"/>
            <a:pathLst>
              <a:path w="2587625" h="6858000">
                <a:moveTo>
                  <a:pt x="2587015" y="0"/>
                </a:moveTo>
                <a:lnTo>
                  <a:pt x="0" y="0"/>
                </a:lnTo>
                <a:lnTo>
                  <a:pt x="1207922" y="6857998"/>
                </a:lnTo>
                <a:lnTo>
                  <a:pt x="2587015" y="6857998"/>
                </a:lnTo>
                <a:lnTo>
                  <a:pt x="2587015" y="0"/>
                </a:lnTo>
                <a:close/>
              </a:path>
            </a:pathLst>
          </a:custGeom>
          <a:solidFill>
            <a:srgbClr val="EA766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290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708" y="0"/>
                </a:moveTo>
                <a:lnTo>
                  <a:pt x="0" y="3809999"/>
                </a:lnTo>
                <a:lnTo>
                  <a:pt x="3259708" y="3809999"/>
                </a:lnTo>
                <a:lnTo>
                  <a:pt x="3259708" y="0"/>
                </a:lnTo>
                <a:close/>
              </a:path>
            </a:pathLst>
          </a:custGeom>
          <a:solidFill>
            <a:srgbClr val="922212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561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263" y="0"/>
                </a:moveTo>
                <a:lnTo>
                  <a:pt x="0" y="0"/>
                </a:lnTo>
                <a:lnTo>
                  <a:pt x="2467722" y="6857998"/>
                </a:lnTo>
                <a:lnTo>
                  <a:pt x="2851263" y="6857998"/>
                </a:lnTo>
                <a:lnTo>
                  <a:pt x="2851263" y="0"/>
                </a:lnTo>
                <a:close/>
              </a:path>
            </a:pathLst>
          </a:custGeom>
          <a:solidFill>
            <a:srgbClr val="6D1A0D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759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065" y="0"/>
                </a:moveTo>
                <a:lnTo>
                  <a:pt x="1018419" y="0"/>
                </a:lnTo>
                <a:lnTo>
                  <a:pt x="0" y="6857998"/>
                </a:lnTo>
                <a:lnTo>
                  <a:pt x="1290065" y="6857998"/>
                </a:lnTo>
                <a:lnTo>
                  <a:pt x="1290065" y="0"/>
                </a:lnTo>
                <a:close/>
              </a:path>
            </a:pathLst>
          </a:custGeom>
          <a:solidFill>
            <a:srgbClr val="F1ACA2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392" y="0"/>
            <a:ext cx="1249045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32" y="0"/>
                </a:moveTo>
                <a:lnTo>
                  <a:pt x="0" y="0"/>
                </a:lnTo>
                <a:lnTo>
                  <a:pt x="1107970" y="6857998"/>
                </a:lnTo>
                <a:lnTo>
                  <a:pt x="1248432" y="6857998"/>
                </a:lnTo>
                <a:lnTo>
                  <a:pt x="1248432" y="0"/>
                </a:lnTo>
                <a:close/>
              </a:path>
            </a:pathLst>
          </a:custGeom>
          <a:solidFill>
            <a:srgbClr val="EA7666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1708" y="3589909"/>
            <a:ext cx="1817370" cy="3268345"/>
          </a:xfrm>
          <a:custGeom>
            <a:avLst/>
            <a:gdLst/>
            <a:ahLst/>
            <a:cxnLst/>
            <a:rect l="l" t="t" r="r" b="b"/>
            <a:pathLst>
              <a:path w="1817370" h="3268345">
                <a:moveTo>
                  <a:pt x="1817116" y="0"/>
                </a:moveTo>
                <a:lnTo>
                  <a:pt x="0" y="3268090"/>
                </a:lnTo>
                <a:lnTo>
                  <a:pt x="1817116" y="3268090"/>
                </a:lnTo>
                <a:lnTo>
                  <a:pt x="1817116" y="0"/>
                </a:lnTo>
                <a:close/>
              </a:path>
            </a:pathLst>
          </a:custGeom>
          <a:solidFill>
            <a:srgbClr val="EA7666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013199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29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EA7666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339" y="553897"/>
            <a:ext cx="11430381" cy="5935599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2701035" y="1555877"/>
            <a:ext cx="8572500" cy="4340225"/>
          </a:xfrm>
          <a:custGeom>
            <a:avLst/>
            <a:gdLst/>
            <a:ahLst/>
            <a:cxnLst/>
            <a:rect l="l" t="t" r="r" b="b"/>
            <a:pathLst>
              <a:path w="8572500" h="4340225">
                <a:moveTo>
                  <a:pt x="3918077" y="0"/>
                </a:moveTo>
                <a:lnTo>
                  <a:pt x="6729603" y="0"/>
                </a:lnTo>
              </a:path>
              <a:path w="8572500" h="4340225">
                <a:moveTo>
                  <a:pt x="3877183" y="204724"/>
                </a:moveTo>
                <a:lnTo>
                  <a:pt x="4477639" y="204724"/>
                </a:lnTo>
              </a:path>
              <a:path w="8572500" h="4340225">
                <a:moveTo>
                  <a:pt x="3836289" y="1446657"/>
                </a:moveTo>
                <a:lnTo>
                  <a:pt x="5091811" y="1446657"/>
                </a:lnTo>
              </a:path>
              <a:path w="8572500" h="4340225">
                <a:moveTo>
                  <a:pt x="3890771" y="3261741"/>
                </a:moveTo>
                <a:lnTo>
                  <a:pt x="4996307" y="3261741"/>
                </a:lnTo>
              </a:path>
              <a:path w="8572500" h="4340225">
                <a:moveTo>
                  <a:pt x="3877183" y="3780409"/>
                </a:moveTo>
                <a:lnTo>
                  <a:pt x="4791583" y="3780409"/>
                </a:lnTo>
              </a:path>
              <a:path w="8572500" h="4340225">
                <a:moveTo>
                  <a:pt x="3918077" y="4339958"/>
                </a:moveTo>
                <a:lnTo>
                  <a:pt x="5815203" y="4339958"/>
                </a:lnTo>
              </a:path>
              <a:path w="8572500" h="4340225">
                <a:moveTo>
                  <a:pt x="7152640" y="1651381"/>
                </a:moveTo>
                <a:lnTo>
                  <a:pt x="8571992" y="1651381"/>
                </a:lnTo>
              </a:path>
              <a:path w="8572500" h="4340225">
                <a:moveTo>
                  <a:pt x="0" y="3301746"/>
                </a:moveTo>
                <a:lnTo>
                  <a:pt x="1255522" y="3301746"/>
                </a:lnTo>
              </a:path>
              <a:path w="8572500" h="4340225">
                <a:moveTo>
                  <a:pt x="1954911" y="3285998"/>
                </a:moveTo>
                <a:lnTo>
                  <a:pt x="3210433" y="3285998"/>
                </a:lnTo>
              </a:path>
            </a:pathLst>
          </a:custGeom>
          <a:ln w="38100">
            <a:solidFill>
              <a:srgbClr val="EA7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A76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0948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5308" y="3681476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23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1465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59" y="0"/>
                </a:moveTo>
                <a:lnTo>
                  <a:pt x="2043053" y="0"/>
                </a:lnTo>
                <a:lnTo>
                  <a:pt x="0" y="6857998"/>
                </a:lnTo>
                <a:lnTo>
                  <a:pt x="3007359" y="6857998"/>
                </a:lnTo>
                <a:lnTo>
                  <a:pt x="3007359" y="0"/>
                </a:lnTo>
                <a:close/>
              </a:path>
            </a:pathLst>
          </a:custGeom>
          <a:solidFill>
            <a:srgbClr val="EA766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984" y="0"/>
            <a:ext cx="2587625" cy="6858000"/>
          </a:xfrm>
          <a:custGeom>
            <a:avLst/>
            <a:gdLst/>
            <a:ahLst/>
            <a:cxnLst/>
            <a:rect l="l" t="t" r="r" b="b"/>
            <a:pathLst>
              <a:path w="2587625" h="6858000">
                <a:moveTo>
                  <a:pt x="2587015" y="0"/>
                </a:moveTo>
                <a:lnTo>
                  <a:pt x="0" y="0"/>
                </a:lnTo>
                <a:lnTo>
                  <a:pt x="1207922" y="6857998"/>
                </a:lnTo>
                <a:lnTo>
                  <a:pt x="2587015" y="6857998"/>
                </a:lnTo>
                <a:lnTo>
                  <a:pt x="2587015" y="0"/>
                </a:lnTo>
                <a:close/>
              </a:path>
            </a:pathLst>
          </a:custGeom>
          <a:solidFill>
            <a:srgbClr val="EA766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290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708" y="0"/>
                </a:moveTo>
                <a:lnTo>
                  <a:pt x="0" y="3809999"/>
                </a:lnTo>
                <a:lnTo>
                  <a:pt x="3259708" y="3809999"/>
                </a:lnTo>
                <a:lnTo>
                  <a:pt x="3259708" y="0"/>
                </a:lnTo>
                <a:close/>
              </a:path>
            </a:pathLst>
          </a:custGeom>
          <a:solidFill>
            <a:srgbClr val="922212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561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263" y="0"/>
                </a:moveTo>
                <a:lnTo>
                  <a:pt x="0" y="0"/>
                </a:lnTo>
                <a:lnTo>
                  <a:pt x="2467722" y="6857998"/>
                </a:lnTo>
                <a:lnTo>
                  <a:pt x="2851263" y="6857998"/>
                </a:lnTo>
                <a:lnTo>
                  <a:pt x="2851263" y="0"/>
                </a:lnTo>
                <a:close/>
              </a:path>
            </a:pathLst>
          </a:custGeom>
          <a:solidFill>
            <a:srgbClr val="6D1A0D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759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065" y="0"/>
                </a:moveTo>
                <a:lnTo>
                  <a:pt x="1018419" y="0"/>
                </a:lnTo>
                <a:lnTo>
                  <a:pt x="0" y="6857998"/>
                </a:lnTo>
                <a:lnTo>
                  <a:pt x="1290065" y="6857998"/>
                </a:lnTo>
                <a:lnTo>
                  <a:pt x="1290065" y="0"/>
                </a:lnTo>
                <a:close/>
              </a:path>
            </a:pathLst>
          </a:custGeom>
          <a:solidFill>
            <a:srgbClr val="F1ACA2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392" y="0"/>
            <a:ext cx="1249045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32" y="0"/>
                </a:moveTo>
                <a:lnTo>
                  <a:pt x="0" y="0"/>
                </a:lnTo>
                <a:lnTo>
                  <a:pt x="1107970" y="6857998"/>
                </a:lnTo>
                <a:lnTo>
                  <a:pt x="1248432" y="6857998"/>
                </a:lnTo>
                <a:lnTo>
                  <a:pt x="1248432" y="0"/>
                </a:lnTo>
                <a:close/>
              </a:path>
            </a:pathLst>
          </a:custGeom>
          <a:solidFill>
            <a:srgbClr val="EA7666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1708" y="3589909"/>
            <a:ext cx="1817370" cy="3268345"/>
          </a:xfrm>
          <a:custGeom>
            <a:avLst/>
            <a:gdLst/>
            <a:ahLst/>
            <a:cxnLst/>
            <a:rect l="l" t="t" r="r" b="b"/>
            <a:pathLst>
              <a:path w="1817370" h="3268345">
                <a:moveTo>
                  <a:pt x="1817116" y="0"/>
                </a:moveTo>
                <a:lnTo>
                  <a:pt x="0" y="3268090"/>
                </a:lnTo>
                <a:lnTo>
                  <a:pt x="1817116" y="3268090"/>
                </a:lnTo>
                <a:lnTo>
                  <a:pt x="1817116" y="0"/>
                </a:lnTo>
                <a:close/>
              </a:path>
            </a:pathLst>
          </a:custGeom>
          <a:solidFill>
            <a:srgbClr val="EA7666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29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EA7666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6878"/>
            <a:ext cx="240665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EA76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8274" y="1329690"/>
            <a:ext cx="5940425" cy="3677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3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9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8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eg"/><Relationship Id="rId2" Type="http://schemas.openxmlformats.org/officeDocument/2006/relationships/image" Target="../media/image3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6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e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jpeg"/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4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8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eg"/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2.jpeg"/><Relationship Id="rId4" Type="http://schemas.openxmlformats.org/officeDocument/2006/relationships/image" Target="../media/image381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8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jpeg"/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5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8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2" Type="http://schemas.openxmlformats.org/officeDocument/2006/relationships/image" Target="../media/image399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jpeg"/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jpeg"/><Relationship Id="rId2" Type="http://schemas.openxmlformats.org/officeDocument/2006/relationships/image" Target="../media/image40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jpeg"/><Relationship Id="rId2" Type="http://schemas.openxmlformats.org/officeDocument/2006/relationships/image" Target="../media/image409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jpe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eg"/><Relationship Id="rId2" Type="http://schemas.openxmlformats.org/officeDocument/2006/relationships/image" Target="../media/image413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eg"/><Relationship Id="rId2" Type="http://schemas.openxmlformats.org/officeDocument/2006/relationships/image" Target="../media/image4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9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jpeg"/><Relationship Id="rId2" Type="http://schemas.openxmlformats.org/officeDocument/2006/relationships/image" Target="../media/image420.jpe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jpeg"/><Relationship Id="rId2" Type="http://schemas.openxmlformats.org/officeDocument/2006/relationships/image" Target="../media/image422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eg"/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jpeg"/><Relationship Id="rId2" Type="http://schemas.openxmlformats.org/officeDocument/2006/relationships/image" Target="../media/image428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jpeg"/><Relationship Id="rId2" Type="http://schemas.openxmlformats.org/officeDocument/2006/relationships/image" Target="../media/image431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8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jpeg"/><Relationship Id="rId5" Type="http://schemas.openxmlformats.org/officeDocument/2006/relationships/hyperlink" Target="http://www.webpathology.com/" TargetMode="External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jpeg"/><Relationship Id="rId9" Type="http://schemas.openxmlformats.org/officeDocument/2006/relationships/image" Target="../media/image1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7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87.png"/><Relationship Id="rId10" Type="http://schemas.openxmlformats.org/officeDocument/2006/relationships/image" Target="../media/image193.jpeg"/><Relationship Id="rId4" Type="http://schemas.openxmlformats.org/officeDocument/2006/relationships/image" Target="../media/image188.png"/><Relationship Id="rId9" Type="http://schemas.openxmlformats.org/officeDocument/2006/relationships/image" Target="../media/image19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220.png"/><Relationship Id="rId4" Type="http://schemas.openxmlformats.org/officeDocument/2006/relationships/image" Target="../media/image219.jpeg"/><Relationship Id="rId9" Type="http://schemas.openxmlformats.org/officeDocument/2006/relationships/image" Target="../media/image2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jpeg"/><Relationship Id="rId7" Type="http://schemas.openxmlformats.org/officeDocument/2006/relationships/image" Target="../media/image240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2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68159"/>
            <a:chOff x="0" y="0"/>
            <a:chExt cx="12193270" cy="68681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8"/>
                  </a:lnTo>
                </a:path>
              </a:pathLst>
            </a:custGeom>
            <a:ln w="9144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24928" y="3681983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4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6852" y="0"/>
                  </a:moveTo>
                  <a:lnTo>
                    <a:pt x="2042541" y="0"/>
                  </a:lnTo>
                  <a:lnTo>
                    <a:pt x="0" y="6857995"/>
                  </a:lnTo>
                  <a:lnTo>
                    <a:pt x="3006852" y="6857995"/>
                  </a:lnTo>
                  <a:lnTo>
                    <a:pt x="3006852" y="0"/>
                  </a:lnTo>
                  <a:close/>
                </a:path>
              </a:pathLst>
            </a:custGeom>
            <a:solidFill>
              <a:srgbClr val="EA7666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04375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625" y="0"/>
                  </a:moveTo>
                  <a:lnTo>
                    <a:pt x="0" y="0"/>
                  </a:lnTo>
                  <a:lnTo>
                    <a:pt x="1208151" y="6857995"/>
                  </a:lnTo>
                  <a:lnTo>
                    <a:pt x="2587625" y="6857995"/>
                  </a:lnTo>
                  <a:lnTo>
                    <a:pt x="2587625" y="0"/>
                  </a:lnTo>
                  <a:close/>
                </a:path>
              </a:pathLst>
            </a:custGeom>
            <a:solidFill>
              <a:srgbClr val="EA766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8"/>
                  </a:lnTo>
                  <a:lnTo>
                    <a:pt x="3259835" y="3809998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922112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37802" y="0"/>
              <a:ext cx="2851150" cy="6858000"/>
            </a:xfrm>
            <a:custGeom>
              <a:avLst/>
              <a:gdLst/>
              <a:ahLst/>
              <a:cxnLst/>
              <a:rect l="l" t="t" r="r" b="b"/>
              <a:pathLst>
                <a:path w="2851150" h="6858000">
                  <a:moveTo>
                    <a:pt x="2851150" y="0"/>
                  </a:moveTo>
                  <a:lnTo>
                    <a:pt x="0" y="0"/>
                  </a:lnTo>
                  <a:lnTo>
                    <a:pt x="2467609" y="6857995"/>
                  </a:lnTo>
                  <a:lnTo>
                    <a:pt x="2851150" y="6857995"/>
                  </a:lnTo>
                  <a:lnTo>
                    <a:pt x="2851150" y="0"/>
                  </a:lnTo>
                  <a:close/>
                </a:path>
              </a:pathLst>
            </a:custGeom>
            <a:solidFill>
              <a:srgbClr val="6C1A0D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98123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>
                  <a:moveTo>
                    <a:pt x="1290827" y="0"/>
                  </a:moveTo>
                  <a:lnTo>
                    <a:pt x="1018921" y="0"/>
                  </a:lnTo>
                  <a:lnTo>
                    <a:pt x="0" y="6857995"/>
                  </a:lnTo>
                  <a:lnTo>
                    <a:pt x="1290827" y="6857995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F0ACA1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40795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155" y="0"/>
                  </a:moveTo>
                  <a:lnTo>
                    <a:pt x="0" y="0"/>
                  </a:lnTo>
                  <a:lnTo>
                    <a:pt x="1107694" y="6857995"/>
                  </a:lnTo>
                  <a:lnTo>
                    <a:pt x="1248155" y="6857995"/>
                  </a:lnTo>
                  <a:lnTo>
                    <a:pt x="1248155" y="0"/>
                  </a:lnTo>
                  <a:close/>
                </a:path>
              </a:pathLst>
            </a:custGeom>
            <a:solidFill>
              <a:srgbClr val="EA7666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2343" y="3590543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3"/>
                  </a:lnTo>
                  <a:lnTo>
                    <a:pt x="1816607" y="3267453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EA766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843280" cy="5666740"/>
            </a:xfrm>
            <a:custGeom>
              <a:avLst/>
              <a:gdLst/>
              <a:ahLst/>
              <a:cxnLst/>
              <a:rect l="l" t="t" r="r" b="b"/>
              <a:pathLst>
                <a:path w="843280" h="5666740">
                  <a:moveTo>
                    <a:pt x="842772" y="0"/>
                  </a:moveTo>
                  <a:lnTo>
                    <a:pt x="0" y="0"/>
                  </a:lnTo>
                  <a:lnTo>
                    <a:pt x="0" y="5666232"/>
                  </a:lnTo>
                  <a:lnTo>
                    <a:pt x="842772" y="0"/>
                  </a:lnTo>
                  <a:close/>
                </a:path>
              </a:pathLst>
            </a:custGeom>
            <a:solidFill>
              <a:srgbClr val="EA7666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484122" y="1066421"/>
            <a:ext cx="8596630" cy="2691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21500"/>
              </a:lnSpc>
              <a:spcBef>
                <a:spcPts val="95"/>
              </a:spcBef>
            </a:pPr>
            <a:r>
              <a:rPr sz="4800" b="1" dirty="0">
                <a:latin typeface="Trebuchet MS"/>
                <a:cs typeface="Trebuchet MS"/>
              </a:rPr>
              <a:t>Αγγειακοί- </a:t>
            </a:r>
            <a:r>
              <a:rPr sz="4800" b="1" spc="5" dirty="0">
                <a:latin typeface="Trebuchet MS"/>
                <a:cs typeface="Trebuchet MS"/>
              </a:rPr>
              <a:t> </a:t>
            </a:r>
            <a:r>
              <a:rPr sz="4800" b="1" spc="-5" dirty="0">
                <a:latin typeface="Trebuchet MS"/>
                <a:cs typeface="Trebuchet MS"/>
              </a:rPr>
              <a:t>Περιαγγειακοί/Περικυτταρικοί </a:t>
            </a:r>
            <a:r>
              <a:rPr sz="4800" b="1" spc="-1435" dirty="0">
                <a:latin typeface="Trebuchet MS"/>
                <a:cs typeface="Trebuchet MS"/>
              </a:rPr>
              <a:t> </a:t>
            </a:r>
            <a:r>
              <a:rPr sz="4800" b="1" dirty="0">
                <a:latin typeface="Trebuchet MS"/>
                <a:cs typeface="Trebuchet MS"/>
              </a:rPr>
              <a:t>όγκοι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9559" y="4634610"/>
            <a:ext cx="475297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2C3B43"/>
                </a:solidFill>
                <a:latin typeface="Trebuchet MS"/>
                <a:cs typeface="Trebuchet MS"/>
              </a:rPr>
              <a:t>Π.Κορκολοπούλου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>
              <a:latin typeface="Trebuchet MS"/>
              <a:cs typeface="Trebuchet MS"/>
            </a:endParaRPr>
          </a:p>
          <a:p>
            <a:pPr marL="12065" marR="5080" algn="ctr">
              <a:lnSpc>
                <a:spcPct val="100000"/>
              </a:lnSpc>
            </a:pPr>
            <a:r>
              <a:rPr sz="2800" b="1" i="1" spc="-5" dirty="0">
                <a:solidFill>
                  <a:srgbClr val="2C3B43"/>
                </a:solidFill>
                <a:latin typeface="Trebuchet MS"/>
                <a:cs typeface="Trebuchet MS"/>
              </a:rPr>
              <a:t>Α΄ </a:t>
            </a:r>
            <a:r>
              <a:rPr sz="2800" b="1" i="1" spc="-10" dirty="0">
                <a:solidFill>
                  <a:srgbClr val="2C3B43"/>
                </a:solidFill>
                <a:latin typeface="Trebuchet MS"/>
                <a:cs typeface="Trebuchet MS"/>
              </a:rPr>
              <a:t>Εργαστήριο </a:t>
            </a:r>
            <a:r>
              <a:rPr sz="2800" b="1" i="1" spc="-5" dirty="0">
                <a:solidFill>
                  <a:srgbClr val="2C3B43"/>
                </a:solidFill>
                <a:latin typeface="Trebuchet MS"/>
                <a:cs typeface="Trebuchet MS"/>
              </a:rPr>
              <a:t>Παθολογικής </a:t>
            </a:r>
            <a:r>
              <a:rPr sz="2800" b="1" i="1" spc="-830" dirty="0">
                <a:solidFill>
                  <a:srgbClr val="2C3B43"/>
                </a:solidFill>
                <a:latin typeface="Trebuchet MS"/>
                <a:cs typeface="Trebuchet MS"/>
              </a:rPr>
              <a:t> </a:t>
            </a:r>
            <a:r>
              <a:rPr sz="2800" b="1" i="1" spc="-5" dirty="0">
                <a:solidFill>
                  <a:srgbClr val="2C3B43"/>
                </a:solidFill>
                <a:latin typeface="Trebuchet MS"/>
                <a:cs typeface="Trebuchet MS"/>
              </a:rPr>
              <a:t>Ανατομικής </a:t>
            </a:r>
            <a:r>
              <a:rPr sz="2800" b="1" i="1" spc="-10" dirty="0">
                <a:solidFill>
                  <a:srgbClr val="2C3B43"/>
                </a:solidFill>
                <a:latin typeface="Trebuchet MS"/>
                <a:cs typeface="Trebuchet MS"/>
              </a:rPr>
              <a:t>Πανεπιστημίου </a:t>
            </a:r>
            <a:r>
              <a:rPr sz="2800" b="1" i="1" spc="-5" dirty="0">
                <a:solidFill>
                  <a:srgbClr val="2C3B43"/>
                </a:solidFill>
                <a:latin typeface="Trebuchet MS"/>
                <a:cs typeface="Trebuchet MS"/>
              </a:rPr>
              <a:t> Αθηνών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34706"/>
            <a:ext cx="11929110" cy="5623560"/>
            <a:chOff x="0" y="1234706"/>
            <a:chExt cx="11929110" cy="5623560"/>
          </a:xfrm>
        </p:grpSpPr>
        <p:sp>
          <p:nvSpPr>
            <p:cNvPr id="3" name="object 3"/>
            <p:cNvSpPr/>
            <p:nvPr/>
          </p:nvSpPr>
          <p:spPr>
            <a:xfrm>
              <a:off x="238429" y="1244231"/>
              <a:ext cx="11680825" cy="4361180"/>
            </a:xfrm>
            <a:custGeom>
              <a:avLst/>
              <a:gdLst/>
              <a:ahLst/>
              <a:cxnLst/>
              <a:rect l="l" t="t" r="r" b="b"/>
              <a:pathLst>
                <a:path w="11680825" h="4361180">
                  <a:moveTo>
                    <a:pt x="11680571" y="0"/>
                  </a:moveTo>
                  <a:lnTo>
                    <a:pt x="0" y="0"/>
                  </a:lnTo>
                  <a:lnTo>
                    <a:pt x="0" y="4360926"/>
                  </a:lnTo>
                  <a:lnTo>
                    <a:pt x="11680571" y="4360926"/>
                  </a:lnTo>
                  <a:lnTo>
                    <a:pt x="116805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8429" y="1244231"/>
              <a:ext cx="11680825" cy="4361180"/>
            </a:xfrm>
            <a:custGeom>
              <a:avLst/>
              <a:gdLst/>
              <a:ahLst/>
              <a:cxnLst/>
              <a:rect l="l" t="t" r="r" b="b"/>
              <a:pathLst>
                <a:path w="11680825" h="4361180">
                  <a:moveTo>
                    <a:pt x="0" y="4360926"/>
                  </a:moveTo>
                  <a:lnTo>
                    <a:pt x="11680571" y="4360926"/>
                  </a:lnTo>
                  <a:lnTo>
                    <a:pt x="11680571" y="0"/>
                  </a:lnTo>
                  <a:lnTo>
                    <a:pt x="0" y="0"/>
                  </a:lnTo>
                  <a:lnTo>
                    <a:pt x="0" y="4360926"/>
                  </a:lnTo>
                  <a:close/>
                </a:path>
              </a:pathLst>
            </a:custGeom>
            <a:ln w="19050">
              <a:solidFill>
                <a:srgbClr val="C42E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132715"/>
            <a:ext cx="80314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Η</a:t>
            </a:r>
            <a:r>
              <a:rPr b="1" spc="-2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χρήση</a:t>
            </a:r>
            <a:r>
              <a:rPr b="1" spc="-1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της ανοσοϊστοχημείας</a:t>
            </a:r>
            <a:r>
              <a:rPr b="1" spc="3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στη</a:t>
            </a:r>
            <a:r>
              <a:rPr b="1" spc="1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διαγνωστική </a:t>
            </a:r>
            <a:r>
              <a:rPr b="1" spc="-83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προσπέλαση</a:t>
            </a:r>
            <a:r>
              <a:rPr b="1" spc="2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των</a:t>
            </a:r>
            <a:r>
              <a:rPr b="1" spc="-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αγγειακών</a:t>
            </a:r>
            <a:r>
              <a:rPr b="1" spc="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όγκων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7093" y="1144904"/>
            <a:ext cx="10904855" cy="391096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9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Εν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γένει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ήσσονος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σημασίας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Απαραίτητη</a:t>
            </a:r>
            <a:r>
              <a:rPr sz="1800" b="1" spc="-3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για την</a:t>
            </a:r>
            <a:r>
              <a:rPr sz="1800" b="1" spc="-1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ταυτοποίηση</a:t>
            </a:r>
            <a:r>
              <a:rPr sz="1800" b="1" spc="-3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της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 ενδοθηλιακής</a:t>
            </a:r>
            <a:r>
              <a:rPr sz="1800" b="1" spc="-2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διαφοροποίησης</a:t>
            </a:r>
            <a:r>
              <a:rPr sz="1800" b="1" spc="-5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σε</a:t>
            </a:r>
            <a:r>
              <a:rPr sz="1800" b="1" spc="-2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πτωχά</a:t>
            </a:r>
            <a:r>
              <a:rPr sz="1800" b="1" spc="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διαφοροποιημένους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όγκους</a:t>
            </a:r>
            <a:endParaRPr sz="1800">
              <a:latin typeface="Trebuchet MS"/>
              <a:cs typeface="Trebuchet MS"/>
            </a:endParaRPr>
          </a:p>
          <a:p>
            <a:pPr marL="812800" lvl="1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Wingdings"/>
              <a:buChar char=""/>
              <a:tabLst>
                <a:tab pos="812800" algn="l"/>
                <a:tab pos="813435" algn="l"/>
              </a:tabLst>
            </a:pP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CD31</a:t>
            </a:r>
            <a:r>
              <a:rPr sz="1800" b="1" spc="-3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πλέον ευαίσθητος</a:t>
            </a:r>
            <a:r>
              <a:rPr sz="1800" b="1" spc="-4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και</a:t>
            </a:r>
            <a:r>
              <a:rPr sz="1800" b="1" spc="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ειδικός</a:t>
            </a:r>
            <a:r>
              <a:rPr sz="1800" b="1" spc="-2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δείκτης</a:t>
            </a:r>
            <a:r>
              <a:rPr sz="1800" b="1" spc="-2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(</a:t>
            </a:r>
            <a:r>
              <a:rPr sz="1800" b="1" spc="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μεμβρανική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έκφραση)</a:t>
            </a:r>
            <a:endParaRPr sz="1800">
              <a:latin typeface="Trebuchet MS"/>
              <a:cs typeface="Trebuchet MS"/>
            </a:endParaRPr>
          </a:p>
          <a:p>
            <a:pPr marL="812800" lvl="1" indent="-34353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555"/>
              <a:buFont typeface="Wingdings"/>
              <a:buChar char=""/>
              <a:tabLst>
                <a:tab pos="812800" algn="l"/>
                <a:tab pos="813435" algn="l"/>
              </a:tabLst>
            </a:pP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Fli-1</a:t>
            </a:r>
            <a:r>
              <a:rPr sz="1800" b="1" spc="-3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εξίσου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ευαίσθητος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λιγότερος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δείκτης</a:t>
            </a:r>
            <a:endParaRPr sz="1800">
              <a:latin typeface="Trebuchet MS"/>
              <a:cs typeface="Trebuchet MS"/>
            </a:endParaRPr>
          </a:p>
          <a:p>
            <a:pPr marL="812800" lvl="1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Wingdings"/>
              <a:buChar char=""/>
              <a:tabLst>
                <a:tab pos="812800" algn="l"/>
                <a:tab pos="813435" algn="l"/>
              </a:tabLst>
            </a:pP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ERG</a:t>
            </a:r>
            <a:r>
              <a:rPr sz="1800" b="1" spc="-1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εξαιρετικά ευαίσθητος</a:t>
            </a:r>
            <a:r>
              <a:rPr sz="1800" b="1" spc="-1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και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πιο</a:t>
            </a:r>
            <a:r>
              <a:rPr sz="1800" b="1" spc="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ειδικός</a:t>
            </a:r>
            <a:endParaRPr sz="1800">
              <a:latin typeface="Trebuchet MS"/>
              <a:cs typeface="Trebuchet MS"/>
            </a:endParaRPr>
          </a:p>
          <a:p>
            <a:pPr marL="812800" lvl="1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Wingdings"/>
              <a:buChar char=""/>
              <a:tabLst>
                <a:tab pos="812800" algn="l"/>
                <a:tab pos="8134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CD34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ευαίσθητος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αλλά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λιγότερος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ειδικός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Ενδοθήλιο</a:t>
            </a:r>
            <a:r>
              <a:rPr sz="1800" b="1" spc="-4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λεμφαγγείων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8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CD34</a:t>
            </a:r>
            <a:r>
              <a:rPr sz="1800" b="1" spc="-2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-</a:t>
            </a:r>
            <a:r>
              <a:rPr sz="1800" b="1" spc="-1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/CD31</a:t>
            </a:r>
            <a:r>
              <a:rPr sz="1800" b="1" spc="-1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+</a:t>
            </a:r>
            <a:r>
              <a:rPr sz="1800" b="1" spc="-2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(εστιακά)/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D2-40</a:t>
            </a:r>
            <a:r>
              <a:rPr sz="1800" b="1" spc="-2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+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VEG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FR-3,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LYVE-1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 και</a:t>
            </a:r>
            <a:r>
              <a:rPr sz="18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PROX1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δείκτες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για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 τα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ενδοθήλια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των λεμφαγγείων</a:t>
            </a:r>
            <a:r>
              <a:rPr sz="1800" b="1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– όχι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πλήρως ειδικός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HHV-8</a:t>
            </a:r>
            <a:r>
              <a:rPr sz="1800" b="1" spc="-3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(LANA)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8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εξαιρετικά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ευαίσθητος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(90%)</a:t>
            </a:r>
            <a:r>
              <a:rPr sz="18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και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πλήρως</a:t>
            </a:r>
            <a:r>
              <a:rPr sz="1800" b="1" spc="2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ειδικός</a:t>
            </a:r>
            <a:r>
              <a:rPr sz="1800" b="1" spc="-1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δείκτης</a:t>
            </a:r>
            <a:r>
              <a:rPr sz="1800" b="1" spc="-1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για</a:t>
            </a:r>
            <a:r>
              <a:rPr sz="1800" b="1" spc="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το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σάρκωμα</a:t>
            </a:r>
            <a:r>
              <a:rPr sz="1800" b="1" spc="3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Kaposi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00932" y="6041847"/>
            <a:ext cx="394335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5080" indent="-9525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 Practical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Soft </a:t>
            </a:r>
            <a:r>
              <a:rPr sz="14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 Pathology,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2019 </a:t>
            </a:r>
            <a:r>
              <a:rPr sz="1400" b="1" i="1" spc="-409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6D1A0D"/>
                </a:solidFill>
                <a:latin typeface="Trebuchet MS"/>
                <a:cs typeface="Trebuchet MS"/>
              </a:rPr>
              <a:t>Enzinger</a:t>
            </a:r>
            <a:r>
              <a:rPr sz="1400" b="1" i="1" spc="-20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6D1A0D"/>
                </a:solidFill>
                <a:latin typeface="Trebuchet MS"/>
                <a:cs typeface="Trebuchet MS"/>
              </a:rPr>
              <a:t>&amp;</a:t>
            </a:r>
            <a:r>
              <a:rPr sz="1400" b="1" i="1" spc="-15" dirty="0">
                <a:solidFill>
                  <a:srgbClr val="6D1A0D"/>
                </a:solidFill>
                <a:latin typeface="Trebuchet MS"/>
                <a:cs typeface="Trebuchet MS"/>
              </a:rPr>
              <a:t> Weiss,</a:t>
            </a:r>
            <a:r>
              <a:rPr sz="1400" b="1" i="1" spc="-10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6D1A0D"/>
                </a:solidFill>
                <a:latin typeface="Trebuchet MS"/>
                <a:cs typeface="Trebuchet MS"/>
              </a:rPr>
              <a:t>Soft</a:t>
            </a:r>
            <a:r>
              <a:rPr sz="1400" b="1" i="1" spc="-15" dirty="0">
                <a:solidFill>
                  <a:srgbClr val="6D1A0D"/>
                </a:solidFill>
                <a:latin typeface="Trebuchet MS"/>
                <a:cs typeface="Trebuchet MS"/>
              </a:rPr>
              <a:t> Tissue</a:t>
            </a:r>
            <a:r>
              <a:rPr sz="1400" b="1" i="1" spc="-5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400" b="1" i="1" spc="-15" dirty="0">
                <a:solidFill>
                  <a:srgbClr val="6D1A0D"/>
                </a:solidFill>
                <a:latin typeface="Trebuchet MS"/>
                <a:cs typeface="Trebuchet MS"/>
              </a:rPr>
              <a:t>Pathology,</a:t>
            </a:r>
            <a:r>
              <a:rPr sz="1400" b="1" i="1" spc="-25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6D1A0D"/>
                </a:solidFill>
                <a:latin typeface="Trebuchet MS"/>
                <a:cs typeface="Trebuchet MS"/>
              </a:rPr>
              <a:t>2020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89432" y="11429"/>
          <a:ext cx="11245213" cy="6732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8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9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7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381">
                <a:tc gridSpan="3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Comparison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EH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EHE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A7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7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EH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EHE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Sites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tc>
                  <a:txBody>
                    <a:bodyPr/>
                    <a:lstStyle/>
                    <a:p>
                      <a:pPr marL="599440" marR="593090" indent="2482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Long tubular bones (40%)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 Flat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bones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vertebra</a:t>
                      </a:r>
                      <a:r>
                        <a:rPr sz="18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(18%)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127635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Small</a:t>
                      </a:r>
                      <a:r>
                        <a:rPr sz="18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bones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(8%)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16192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Long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tubular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bones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of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extremities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(50-60%),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pelvis,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 ribs,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spine,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small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bones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hand </a:t>
                      </a:r>
                      <a:r>
                        <a:rPr sz="1600" spc="-4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feet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commonly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involved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11614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u="heavy" spc="20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u="heavy" spc="-10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Multifocality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Maybe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present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(18-25%)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tc>
                  <a:txBody>
                    <a:bodyPr/>
                    <a:lstStyle/>
                    <a:p>
                      <a:pPr marL="799465" marR="320675" indent="-47434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Lesions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tend</a:t>
                      </a:r>
                      <a:r>
                        <a:rPr sz="16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cluster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an </a:t>
                      </a:r>
                      <a:r>
                        <a:rPr sz="1600" spc="-4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anatomical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region 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Common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(50-64%)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7620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Radiographic</a:t>
                      </a:r>
                      <a:r>
                        <a:rPr sz="18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Findings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30" dirty="0">
                          <a:latin typeface="Trebuchet MS"/>
                          <a:cs typeface="Trebuchet MS"/>
                        </a:rPr>
                        <a:t>Lytic,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well-defined</a:t>
                      </a:r>
                      <a:r>
                        <a:rPr sz="18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margins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tc>
                  <a:txBody>
                    <a:bodyPr/>
                    <a:lstStyle/>
                    <a:p>
                      <a:pPr marL="107314" marR="101600" indent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25" dirty="0">
                          <a:latin typeface="Trebuchet MS"/>
                          <a:cs typeface="Trebuchet MS"/>
                        </a:rPr>
                        <a:t>Lytic,</a:t>
                      </a:r>
                      <a:r>
                        <a:rPr sz="16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rarely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blastic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lesion,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with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well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poorly</a:t>
                      </a:r>
                      <a:r>
                        <a:rPr sz="1600" spc="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defined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margins;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may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expand the cortex and elicit </a:t>
                      </a:r>
                      <a:r>
                        <a:rPr sz="1600" spc="-4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periosteal</a:t>
                      </a:r>
                      <a:r>
                        <a:rPr sz="1600" spc="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reaction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84391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Molecular</a:t>
                      </a:r>
                      <a:r>
                        <a:rPr sz="18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pathology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tc>
                  <a:txBody>
                    <a:bodyPr/>
                    <a:lstStyle/>
                    <a:p>
                      <a:pPr marL="419734" marR="37465" indent="-4318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u="heavy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u="heavy" spc="210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u="heavy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FOS</a:t>
                      </a:r>
                      <a:r>
                        <a:rPr sz="1800" u="heavy" spc="-2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u="heavy" spc="-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earrangements</a:t>
                      </a:r>
                      <a:r>
                        <a:rPr sz="1800" spc="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(1/3)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 ZFP36</a:t>
                      </a:r>
                      <a:r>
                        <a:rPr sz="1800" u="heavy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-FOSB </a:t>
                      </a:r>
                      <a:r>
                        <a:rPr sz="18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subset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8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atypical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 features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tc>
                  <a:txBody>
                    <a:bodyPr/>
                    <a:lstStyle/>
                    <a:p>
                      <a:pPr marL="464184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25" dirty="0">
                          <a:latin typeface="Trebuchet MS"/>
                          <a:cs typeface="Trebuchet MS"/>
                        </a:rPr>
                        <a:t>W</a:t>
                      </a:r>
                      <a:r>
                        <a:rPr sz="1600" u="heavy" spc="-2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WTR1-CAMTA1</a:t>
                      </a:r>
                      <a:r>
                        <a:rPr sz="1600" u="heavy" spc="4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u="heavy" spc="-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(85-90%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552450">
                        <a:lnSpc>
                          <a:spcPct val="100000"/>
                        </a:lnSpc>
                        <a:tabLst>
                          <a:tab pos="781050" algn="l"/>
                          <a:tab pos="2724150" algn="l"/>
                        </a:tabLst>
                      </a:pPr>
                      <a:r>
                        <a:rPr sz="1600" u="heavy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 	</a:t>
                      </a:r>
                      <a:r>
                        <a:rPr sz="1600" u="heavy" spc="-2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YAP1-TFE3 </a:t>
                      </a:r>
                      <a:r>
                        <a:rPr sz="1600" u="heavy" spc="-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(5-10%)	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1563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u="heavy" spc="60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u="heavy" spc="-10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Architecture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tc>
                  <a:txBody>
                    <a:bodyPr/>
                    <a:lstStyle/>
                    <a:p>
                      <a:pPr marL="530860" marR="411480" indent="-1117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Lobulated growth with increasing </a:t>
                      </a:r>
                      <a:r>
                        <a:rPr sz="1800" spc="-5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vasoformation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at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periphery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tc>
                  <a:txBody>
                    <a:bodyPr/>
                    <a:lstStyle/>
                    <a:p>
                      <a:pPr marL="459740" marR="273050" indent="-2089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u="heavy" spc="-229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u="heavy" spc="-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Infiltrative;</a:t>
                      </a:r>
                      <a:r>
                        <a:rPr sz="1600" spc="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paucity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well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- </a:t>
                      </a:r>
                      <a:r>
                        <a:rPr sz="1600" spc="-4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formed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vascular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channels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29">
                <a:tc>
                  <a:txBody>
                    <a:bodyPr/>
                    <a:lstStyle/>
                    <a:p>
                      <a:pPr marL="69151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u="heavy" spc="-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Inflammatory</a:t>
                      </a:r>
                      <a:r>
                        <a:rPr sz="1800" u="heavy" spc="-40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u="heavy" spc="-5" dirty="0">
                          <a:uFill>
                            <a:solidFill>
                              <a:srgbClr val="EA7666"/>
                            </a:solidFill>
                          </a:uFill>
                          <a:latin typeface="Trebuchet MS"/>
                          <a:cs typeface="Trebuchet MS"/>
                        </a:rPr>
                        <a:t>infiltrate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0" dirty="0">
                          <a:latin typeface="Trebuchet MS"/>
                          <a:cs typeface="Trebuchet MS"/>
                        </a:rPr>
                        <a:t>Variable;</a:t>
                      </a:r>
                      <a:r>
                        <a:rPr sz="18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when</a:t>
                      </a:r>
                      <a:r>
                        <a:rPr sz="18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prominent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may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mimic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osteomyelitis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Sparse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D5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2963">
                <a:tc>
                  <a:txBody>
                    <a:bodyPr/>
                    <a:lstStyle/>
                    <a:p>
                      <a:pPr marL="10179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Clinical</a:t>
                      </a:r>
                      <a:r>
                        <a:rPr sz="1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Behavior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346835">
                        <a:lnSpc>
                          <a:spcPts val="1635"/>
                        </a:lnSpc>
                      </a:pPr>
                      <a:r>
                        <a:rPr sz="1400" i="1" spc="-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Ramkumar</a:t>
                      </a:r>
                      <a:r>
                        <a:rPr sz="1400" i="1" spc="-3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i="1" spc="-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2021, Cureus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tc>
                  <a:txBody>
                    <a:bodyPr/>
                    <a:lstStyle/>
                    <a:p>
                      <a:pPr marL="1940560" marR="294640" indent="-16421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10" dirty="0">
                          <a:latin typeface="Trebuchet MS"/>
                          <a:cs typeface="Trebuchet MS"/>
                        </a:rPr>
                        <a:t>Locally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aggressive, local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recurrence </a:t>
                      </a:r>
                      <a:r>
                        <a:rPr sz="1800" spc="-5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10%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ts val="1635"/>
                        </a:lnSpc>
                        <a:spcBef>
                          <a:spcPts val="105"/>
                        </a:spcBef>
                      </a:pPr>
                      <a:r>
                        <a:rPr sz="1400" i="1" spc="-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Nielsen,</a:t>
                      </a:r>
                      <a:r>
                        <a:rPr sz="1400" i="1" spc="-20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i="1" spc="-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Diagnostic</a:t>
                      </a:r>
                      <a:r>
                        <a:rPr sz="1400" i="1" spc="-1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i="1" spc="-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Pathology</a:t>
                      </a:r>
                      <a:r>
                        <a:rPr sz="1400" i="1" spc="-1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i="1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Bone</a:t>
                      </a:r>
                      <a:r>
                        <a:rPr sz="1400" i="1" spc="-1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i="1" spc="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350" i="1" spc="7" baseline="24691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rd</a:t>
                      </a:r>
                      <a:r>
                        <a:rPr sz="1350" i="1" spc="262" baseline="24691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i="1" spc="-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edition</a:t>
                      </a:r>
                      <a:r>
                        <a:rPr sz="1400" i="1" spc="-1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i="1" spc="-5" dirty="0">
                          <a:solidFill>
                            <a:srgbClr val="C0504D"/>
                          </a:solidFill>
                          <a:latin typeface="Trebuchet MS"/>
                          <a:cs typeface="Trebuchet MS"/>
                        </a:rPr>
                        <a:t>2021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tc>
                  <a:txBody>
                    <a:bodyPr/>
                    <a:lstStyle/>
                    <a:p>
                      <a:pPr marL="217170" marR="20701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In the absence of parenchymal </a:t>
                      </a:r>
                      <a:r>
                        <a:rPr sz="1600" spc="-4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organ</a:t>
                      </a:r>
                      <a:r>
                        <a:rPr sz="16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involvement,</a:t>
                      </a:r>
                      <a:r>
                        <a:rPr sz="1600" spc="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(10</a:t>
                      </a:r>
                      <a:r>
                        <a:rPr sz="16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year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survival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rate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92%)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177163" y="4351273"/>
            <a:ext cx="2133600" cy="10795"/>
          </a:xfrm>
          <a:custGeom>
            <a:avLst/>
            <a:gdLst/>
            <a:ahLst/>
            <a:cxnLst/>
            <a:rect l="l" t="t" r="r" b="b"/>
            <a:pathLst>
              <a:path w="2133600" h="10795">
                <a:moveTo>
                  <a:pt x="0" y="10540"/>
                </a:moveTo>
                <a:lnTo>
                  <a:pt x="2133600" y="0"/>
                </a:lnTo>
              </a:path>
            </a:pathLst>
          </a:custGeom>
          <a:ln w="38100">
            <a:solidFill>
              <a:srgbClr val="EA7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74326" y="2895600"/>
            <a:ext cx="935355" cy="5715"/>
          </a:xfrm>
          <a:custGeom>
            <a:avLst/>
            <a:gdLst/>
            <a:ahLst/>
            <a:cxnLst/>
            <a:rect l="l" t="t" r="r" b="b"/>
            <a:pathLst>
              <a:path w="935354" h="5714">
                <a:moveTo>
                  <a:pt x="0" y="0"/>
                </a:moveTo>
                <a:lnTo>
                  <a:pt x="935354" y="5207"/>
                </a:lnTo>
              </a:path>
            </a:pathLst>
          </a:custGeom>
          <a:ln w="38100">
            <a:solidFill>
              <a:srgbClr val="EA7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79489" y="2464689"/>
            <a:ext cx="935355" cy="5715"/>
          </a:xfrm>
          <a:custGeom>
            <a:avLst/>
            <a:gdLst/>
            <a:ahLst/>
            <a:cxnLst/>
            <a:rect l="l" t="t" r="r" b="b"/>
            <a:pathLst>
              <a:path w="935354" h="5714">
                <a:moveTo>
                  <a:pt x="0" y="0"/>
                </a:moveTo>
                <a:lnTo>
                  <a:pt x="935354" y="5207"/>
                </a:lnTo>
              </a:path>
            </a:pathLst>
          </a:custGeom>
          <a:ln w="38100">
            <a:solidFill>
              <a:srgbClr val="EA7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69704" y="5612523"/>
            <a:ext cx="935355" cy="5715"/>
          </a:xfrm>
          <a:custGeom>
            <a:avLst/>
            <a:gdLst/>
            <a:ahLst/>
            <a:cxnLst/>
            <a:rect l="l" t="t" r="r" b="b"/>
            <a:pathLst>
              <a:path w="935354" h="5714">
                <a:moveTo>
                  <a:pt x="0" y="0"/>
                </a:moveTo>
                <a:lnTo>
                  <a:pt x="935354" y="5257"/>
                </a:lnTo>
              </a:path>
            </a:pathLst>
          </a:custGeom>
          <a:ln w="38100">
            <a:solidFill>
              <a:srgbClr val="EA7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0918" y="2173477"/>
            <a:ext cx="3211195" cy="2308860"/>
          </a:xfrm>
          <a:custGeom>
            <a:avLst/>
            <a:gdLst/>
            <a:ahLst/>
            <a:cxnLst/>
            <a:rect l="l" t="t" r="r" b="b"/>
            <a:pathLst>
              <a:path w="3211195" h="2308860">
                <a:moveTo>
                  <a:pt x="3210941" y="0"/>
                </a:moveTo>
                <a:lnTo>
                  <a:pt x="0" y="0"/>
                </a:lnTo>
                <a:lnTo>
                  <a:pt x="0" y="2308352"/>
                </a:lnTo>
                <a:lnTo>
                  <a:pt x="3210941" y="2308352"/>
                </a:lnTo>
                <a:lnTo>
                  <a:pt x="32109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60918" y="2173477"/>
            <a:ext cx="3211195" cy="230886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97485" marR="187960" indent="635" algn="ctr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Trebuchet MS"/>
                <a:cs typeface="Trebuchet MS"/>
              </a:rPr>
              <a:t>Axial CT </a:t>
            </a:r>
            <a:r>
              <a:rPr sz="1800" spc="-10" dirty="0">
                <a:latin typeface="Trebuchet MS"/>
                <a:cs typeface="Trebuchet MS"/>
              </a:rPr>
              <a:t>of </a:t>
            </a:r>
            <a:r>
              <a:rPr sz="1800" spc="-5" dirty="0">
                <a:latin typeface="Trebuchet MS"/>
                <a:cs typeface="Trebuchet MS"/>
              </a:rPr>
              <a:t>EHE shows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multiple well-defined, lytic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lesions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femoral</a:t>
            </a:r>
            <a:endParaRPr sz="1800">
              <a:latin typeface="Trebuchet MS"/>
              <a:cs typeface="Trebuchet MS"/>
            </a:endParaRPr>
          </a:p>
          <a:p>
            <a:pPr marL="223520" marR="217804" indent="71755" algn="ctr">
              <a:lnSpc>
                <a:spcPct val="100000"/>
              </a:lnSpc>
              <a:tabLst>
                <a:tab pos="1407795" algn="l"/>
              </a:tabLst>
            </a:pPr>
            <a:r>
              <a:rPr sz="1800" spc="-5" dirty="0">
                <a:latin typeface="Trebuchet MS"/>
                <a:cs typeface="Trebuchet MS"/>
              </a:rPr>
              <a:t>head	with relatively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normal- appearing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intervening bone. </a:t>
            </a:r>
            <a:r>
              <a:rPr sz="1800" dirty="0">
                <a:latin typeface="Trebuchet MS"/>
                <a:cs typeface="Trebuchet MS"/>
              </a:rPr>
              <a:t>Few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lesions are also seen in </a:t>
            </a:r>
            <a:r>
              <a:rPr sz="1800" spc="-10" dirty="0">
                <a:latin typeface="Trebuchet MS"/>
                <a:cs typeface="Trebuchet MS"/>
              </a:rPr>
              <a:t>the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acetabulum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223120" y="3115817"/>
            <a:ext cx="415290" cy="142240"/>
            <a:chOff x="9223120" y="3115817"/>
            <a:chExt cx="415290" cy="142240"/>
          </a:xfrm>
        </p:grpSpPr>
        <p:sp>
          <p:nvSpPr>
            <p:cNvPr id="5" name="object 5"/>
            <p:cNvSpPr/>
            <p:nvPr/>
          </p:nvSpPr>
          <p:spPr>
            <a:xfrm>
              <a:off x="9232645" y="3125342"/>
              <a:ext cx="396240" cy="123189"/>
            </a:xfrm>
            <a:custGeom>
              <a:avLst/>
              <a:gdLst/>
              <a:ahLst/>
              <a:cxnLst/>
              <a:rect l="l" t="t" r="r" b="b"/>
              <a:pathLst>
                <a:path w="396240" h="123189">
                  <a:moveTo>
                    <a:pt x="334390" y="0"/>
                  </a:moveTo>
                  <a:lnTo>
                    <a:pt x="334390" y="30607"/>
                  </a:lnTo>
                  <a:lnTo>
                    <a:pt x="0" y="30607"/>
                  </a:lnTo>
                  <a:lnTo>
                    <a:pt x="0" y="92075"/>
                  </a:lnTo>
                  <a:lnTo>
                    <a:pt x="334390" y="92075"/>
                  </a:lnTo>
                  <a:lnTo>
                    <a:pt x="334390" y="122809"/>
                  </a:lnTo>
                  <a:lnTo>
                    <a:pt x="395858" y="61341"/>
                  </a:lnTo>
                  <a:lnTo>
                    <a:pt x="3343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32645" y="3125342"/>
              <a:ext cx="396240" cy="123189"/>
            </a:xfrm>
            <a:custGeom>
              <a:avLst/>
              <a:gdLst/>
              <a:ahLst/>
              <a:cxnLst/>
              <a:rect l="l" t="t" r="r" b="b"/>
              <a:pathLst>
                <a:path w="396240" h="123189">
                  <a:moveTo>
                    <a:pt x="0" y="30607"/>
                  </a:moveTo>
                  <a:lnTo>
                    <a:pt x="334390" y="30607"/>
                  </a:lnTo>
                  <a:lnTo>
                    <a:pt x="334390" y="0"/>
                  </a:lnTo>
                  <a:lnTo>
                    <a:pt x="395858" y="61341"/>
                  </a:lnTo>
                  <a:lnTo>
                    <a:pt x="334390" y="122809"/>
                  </a:lnTo>
                  <a:lnTo>
                    <a:pt x="334390" y="92075"/>
                  </a:lnTo>
                  <a:lnTo>
                    <a:pt x="0" y="92075"/>
                  </a:lnTo>
                  <a:lnTo>
                    <a:pt x="0" y="30607"/>
                  </a:lnTo>
                  <a:close/>
                </a:path>
              </a:pathLst>
            </a:custGeom>
            <a:ln w="19050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6647" y="882586"/>
            <a:ext cx="6400800" cy="558126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198864" y="6239967"/>
            <a:ext cx="29419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819785">
              <a:lnSpc>
                <a:spcPct val="100000"/>
              </a:lnSpc>
              <a:spcBef>
                <a:spcPts val="100"/>
              </a:spcBef>
              <a:tabLst>
                <a:tab pos="1774825" algn="l"/>
              </a:tabLst>
            </a:pPr>
            <a:r>
              <a:rPr sz="1800" b="1" i="1" spc="-5" dirty="0">
                <a:latin typeface="Trebuchet MS"/>
                <a:cs typeface="Trebuchet MS"/>
              </a:rPr>
              <a:t>Niel</a:t>
            </a:r>
            <a:r>
              <a:rPr sz="1800" b="1" i="1" dirty="0">
                <a:latin typeface="Trebuchet MS"/>
                <a:cs typeface="Trebuchet MS"/>
              </a:rPr>
              <a:t>sen	</a:t>
            </a:r>
            <a:r>
              <a:rPr sz="1800" b="1" i="1" spc="-5" dirty="0">
                <a:latin typeface="Trebuchet MS"/>
                <a:cs typeface="Trebuchet MS"/>
              </a:rPr>
              <a:t>Diagn</a:t>
            </a:r>
            <a:r>
              <a:rPr sz="1800" b="1" i="1" spc="-10" dirty="0">
                <a:latin typeface="Trebuchet MS"/>
                <a:cs typeface="Trebuchet MS"/>
              </a:rPr>
              <a:t>o</a:t>
            </a:r>
            <a:r>
              <a:rPr sz="1800" b="1" i="1" dirty="0">
                <a:latin typeface="Trebuchet MS"/>
                <a:cs typeface="Trebuchet MS"/>
              </a:rPr>
              <a:t>stic  </a:t>
            </a:r>
            <a:r>
              <a:rPr sz="1800" b="1" i="1" spc="-5" dirty="0">
                <a:latin typeface="Trebuchet MS"/>
                <a:cs typeface="Trebuchet MS"/>
              </a:rPr>
              <a:t>Pathology</a:t>
            </a:r>
            <a:r>
              <a:rPr sz="1800" b="1" i="1" spc="-45" dirty="0">
                <a:latin typeface="Trebuchet MS"/>
                <a:cs typeface="Trebuchet MS"/>
              </a:rPr>
              <a:t> </a:t>
            </a:r>
            <a:r>
              <a:rPr sz="1800" b="1" i="1" spc="-5" dirty="0">
                <a:latin typeface="Trebuchet MS"/>
                <a:cs typeface="Trebuchet MS"/>
              </a:rPr>
              <a:t>Bone</a:t>
            </a:r>
            <a:r>
              <a:rPr sz="1800" b="1" i="1" spc="-10" dirty="0">
                <a:latin typeface="Trebuchet MS"/>
                <a:cs typeface="Trebuchet MS"/>
              </a:rPr>
              <a:t> </a:t>
            </a:r>
            <a:r>
              <a:rPr sz="1800" b="1" i="1" dirty="0">
                <a:latin typeface="Trebuchet MS"/>
                <a:cs typeface="Trebuchet MS"/>
              </a:rPr>
              <a:t>3</a:t>
            </a:r>
            <a:r>
              <a:rPr sz="1800" b="1" i="1" baseline="25462" dirty="0">
                <a:latin typeface="Trebuchet MS"/>
                <a:cs typeface="Trebuchet MS"/>
              </a:rPr>
              <a:t>rd</a:t>
            </a:r>
            <a:r>
              <a:rPr sz="1800" b="1" i="1" spc="217" baseline="25462" dirty="0">
                <a:latin typeface="Trebuchet MS"/>
                <a:cs typeface="Trebuchet MS"/>
              </a:rPr>
              <a:t> </a:t>
            </a:r>
            <a:r>
              <a:rPr sz="1800" b="1" i="1" spc="-5" dirty="0">
                <a:latin typeface="Trebuchet MS"/>
                <a:cs typeface="Trebuchet MS"/>
              </a:rPr>
              <a:t>edition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#5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5464"/>
            <a:ext cx="12192000" cy="5591810"/>
            <a:chOff x="0" y="775464"/>
            <a:chExt cx="12192000" cy="5591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5464"/>
              <a:ext cx="6965252" cy="28097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9433" y="2327859"/>
              <a:ext cx="6822566" cy="403885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739" y="3821683"/>
            <a:ext cx="4555490" cy="194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marR="5080" indent="-17843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Age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(&gt;50years),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absence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surgery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and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tumor </a:t>
            </a:r>
            <a:r>
              <a:rPr sz="1800" spc="-10" dirty="0">
                <a:latin typeface="Trebuchet MS"/>
                <a:cs typeface="Trebuchet MS"/>
              </a:rPr>
              <a:t>location </a:t>
            </a:r>
            <a:r>
              <a:rPr sz="1800" spc="-5" dirty="0">
                <a:latin typeface="Trebuchet MS"/>
                <a:cs typeface="Trebuchet MS"/>
              </a:rPr>
              <a:t>(multicentric, overlapping)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negative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prognostic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factors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Microsoft Sans Serif"/>
              <a:buChar char="•"/>
            </a:pPr>
            <a:endParaRPr sz="2100">
              <a:latin typeface="Trebuchet MS"/>
              <a:cs typeface="Trebuchet MS"/>
            </a:endParaRPr>
          </a:p>
          <a:p>
            <a:pPr marL="190500" indent="-178435">
              <a:lnSpc>
                <a:spcPct val="100000"/>
              </a:lnSpc>
              <a:spcBef>
                <a:spcPts val="1880"/>
              </a:spcBef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EHE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bone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behaves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as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an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intermediate</a:t>
            </a:r>
            <a:endParaRPr sz="1800">
              <a:latin typeface="Trebuchet MS"/>
              <a:cs typeface="Trebuchet MS"/>
            </a:endParaRPr>
          </a:p>
          <a:p>
            <a:pPr marL="1905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Trebuchet MS"/>
                <a:cs typeface="Trebuchet MS"/>
              </a:rPr>
              <a:t>grade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tumor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#5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7257" y="985773"/>
            <a:ext cx="7858759" cy="2800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latin typeface="Trebuchet MS"/>
                <a:cs typeface="Trebuchet MS"/>
              </a:rPr>
              <a:t>Pathologic </a:t>
            </a:r>
            <a:r>
              <a:rPr sz="2400" b="1" spc="-5" dirty="0">
                <a:latin typeface="Trebuchet MS"/>
                <a:cs typeface="Trebuchet MS"/>
              </a:rPr>
              <a:t>Interpretation</a:t>
            </a:r>
            <a:r>
              <a:rPr sz="2400" b="1" spc="-45" dirty="0">
                <a:latin typeface="Trebuchet MS"/>
                <a:cs typeface="Trebuchet MS"/>
              </a:rPr>
              <a:t> </a:t>
            </a:r>
            <a:r>
              <a:rPr sz="2400" b="1" spc="-20" dirty="0">
                <a:latin typeface="Trebuchet MS"/>
                <a:cs typeface="Trebuchet MS"/>
              </a:rPr>
              <a:t>Pearls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00">
              <a:latin typeface="Trebuchet MS"/>
              <a:cs typeface="Trebuchet MS"/>
            </a:endParaRPr>
          </a:p>
          <a:p>
            <a:pPr marL="186055" marR="5080" indent="-17399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186690" algn="l"/>
              </a:tabLst>
            </a:pP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Επιθηλιοειδής</a:t>
            </a:r>
            <a:r>
              <a:rPr sz="1800" b="1" spc="-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αγγειακός</a:t>
            </a:r>
            <a:r>
              <a:rPr sz="1800" b="1" spc="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όγκος</a:t>
            </a:r>
            <a:r>
              <a:rPr sz="1800" b="1" spc="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στη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διαφορική</a:t>
            </a:r>
            <a:r>
              <a:rPr sz="1800" b="1" spc="-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διάγνωση</a:t>
            </a:r>
            <a:r>
              <a:rPr sz="1800" b="1" spc="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επιθηλιοειδών </a:t>
            </a:r>
            <a:r>
              <a:rPr sz="1800" b="1" spc="-53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όγκων</a:t>
            </a:r>
            <a:r>
              <a:rPr sz="1800" b="1" spc="-1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στα οστά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86055" marR="448309" indent="-17399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186690" algn="l"/>
              </a:tabLst>
            </a:pP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Οι επιθηλιοειδείς αγγειακοί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όγκοι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δυνατόν να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εκφράζουν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κερατίνες </a:t>
            </a:r>
            <a:r>
              <a:rPr sz="1800" b="1" spc="-53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αλλά</a:t>
            </a:r>
            <a:r>
              <a:rPr sz="1800" b="1" spc="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είναι</a:t>
            </a:r>
            <a:r>
              <a:rPr sz="1800" b="1" spc="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αρνητικοί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 για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 τους</a:t>
            </a:r>
            <a:r>
              <a:rPr sz="1800" b="1" spc="-1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ενδοθηλιακούς</a:t>
            </a:r>
            <a:r>
              <a:rPr sz="1800" b="1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δείκτες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186690" algn="l"/>
              </a:tabLst>
            </a:pPr>
            <a:r>
              <a:rPr sz="1800" spc="-5" dirty="0">
                <a:latin typeface="Trebuchet MS"/>
                <a:cs typeface="Trebuchet MS"/>
              </a:rPr>
              <a:t>Εάν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είναι </a:t>
            </a:r>
            <a:r>
              <a:rPr sz="1800" spc="-5" dirty="0">
                <a:latin typeface="Trebuchet MS"/>
                <a:cs typeface="Trebuchet MS"/>
              </a:rPr>
              <a:t>πολυεστιακός,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μιμείται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μεταστατικό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καρκίνωμα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58379" y="6570980"/>
            <a:ext cx="42576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i="1" spc="-5" dirty="0">
                <a:latin typeface="Trebuchet MS"/>
                <a:cs typeface="Trebuchet MS"/>
              </a:rPr>
              <a:t>Nielsen,</a:t>
            </a:r>
            <a:r>
              <a:rPr sz="1400" i="1" spc="-45" dirty="0">
                <a:latin typeface="Trebuchet MS"/>
                <a:cs typeface="Trebuchet MS"/>
              </a:rPr>
              <a:t> </a:t>
            </a:r>
            <a:r>
              <a:rPr sz="1400" i="1" spc="-5" dirty="0">
                <a:latin typeface="Trebuchet MS"/>
                <a:cs typeface="Trebuchet MS"/>
              </a:rPr>
              <a:t>Diagnostic</a:t>
            </a:r>
            <a:r>
              <a:rPr sz="1400" i="1" spc="-15" dirty="0">
                <a:latin typeface="Trebuchet MS"/>
                <a:cs typeface="Trebuchet MS"/>
              </a:rPr>
              <a:t> </a:t>
            </a:r>
            <a:r>
              <a:rPr sz="1400" i="1" spc="-5" dirty="0">
                <a:latin typeface="Trebuchet MS"/>
                <a:cs typeface="Trebuchet MS"/>
              </a:rPr>
              <a:t>Pathology</a:t>
            </a:r>
            <a:r>
              <a:rPr sz="1400" i="1" spc="-15" dirty="0">
                <a:latin typeface="Trebuchet MS"/>
                <a:cs typeface="Trebuchet MS"/>
              </a:rPr>
              <a:t> </a:t>
            </a:r>
            <a:r>
              <a:rPr sz="1400" i="1" dirty="0">
                <a:latin typeface="Trebuchet MS"/>
                <a:cs typeface="Trebuchet MS"/>
              </a:rPr>
              <a:t>Bone</a:t>
            </a:r>
            <a:r>
              <a:rPr sz="1400" i="1" spc="-5" dirty="0">
                <a:latin typeface="Trebuchet MS"/>
                <a:cs typeface="Trebuchet MS"/>
              </a:rPr>
              <a:t> </a:t>
            </a:r>
            <a:r>
              <a:rPr sz="1400" i="1" spc="5" dirty="0">
                <a:latin typeface="Trebuchet MS"/>
                <a:cs typeface="Trebuchet MS"/>
              </a:rPr>
              <a:t>3</a:t>
            </a:r>
            <a:r>
              <a:rPr sz="1350" i="1" spc="7" baseline="24691" dirty="0">
                <a:latin typeface="Trebuchet MS"/>
                <a:cs typeface="Trebuchet MS"/>
              </a:rPr>
              <a:t>rd</a:t>
            </a:r>
            <a:r>
              <a:rPr sz="1350" i="1" spc="270" baseline="24691" dirty="0">
                <a:latin typeface="Trebuchet MS"/>
                <a:cs typeface="Trebuchet MS"/>
              </a:rPr>
              <a:t> </a:t>
            </a:r>
            <a:r>
              <a:rPr sz="1400" i="1" spc="-5" dirty="0">
                <a:latin typeface="Trebuchet MS"/>
                <a:cs typeface="Trebuchet MS"/>
              </a:rPr>
              <a:t>edition,</a:t>
            </a:r>
            <a:r>
              <a:rPr sz="1400" i="1" spc="-25" dirty="0">
                <a:latin typeface="Trebuchet MS"/>
                <a:cs typeface="Trebuchet MS"/>
              </a:rPr>
              <a:t> </a:t>
            </a:r>
            <a:r>
              <a:rPr sz="1400" i="1" spc="-5" dirty="0">
                <a:latin typeface="Trebuchet MS"/>
                <a:cs typeface="Trebuchet MS"/>
              </a:rPr>
              <a:t>2021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#5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783392"/>
            <a:ext cx="11978005" cy="5074920"/>
            <a:chOff x="0" y="1783392"/>
            <a:chExt cx="11978005" cy="5074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70" y="1783392"/>
              <a:ext cx="6730619" cy="50374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44438" y="6070422"/>
              <a:ext cx="5933440" cy="646430"/>
            </a:xfrm>
            <a:custGeom>
              <a:avLst/>
              <a:gdLst/>
              <a:ahLst/>
              <a:cxnLst/>
              <a:rect l="l" t="t" r="r" b="b"/>
              <a:pathLst>
                <a:path w="5933440" h="646429">
                  <a:moveTo>
                    <a:pt x="5933059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933059" y="646328"/>
                  </a:lnTo>
                  <a:lnTo>
                    <a:pt x="59330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5711" y="668782"/>
            <a:ext cx="45434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Γυναίκα,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51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Ερυθρά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βλατίδα στην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οσφυϊκή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χώρα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μεγ.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διαμ.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0,4εκ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44438" y="6070422"/>
            <a:ext cx="593344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Πτωχά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αφοριζόμενη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αγγειακή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αλλοίωση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χόριο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του</a:t>
            </a:r>
            <a:endParaRPr sz="180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δέρματος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επέκταση στον </a:t>
            </a:r>
            <a:r>
              <a:rPr sz="1800" dirty="0">
                <a:latin typeface="Trebuchet MS"/>
                <a:cs typeface="Trebuchet MS"/>
              </a:rPr>
              <a:t>υποδόριο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ιστό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277240"/>
            <a:ext cx="5734684" cy="428739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10" dirty="0"/>
              <a:t>#6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54558"/>
            <a:ext cx="7583170" cy="6203950"/>
            <a:chOff x="0" y="654558"/>
            <a:chExt cx="7583170" cy="6203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655" y="654558"/>
              <a:ext cx="6238240" cy="46695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6800" y="5565228"/>
              <a:ext cx="6516370" cy="646430"/>
            </a:xfrm>
            <a:custGeom>
              <a:avLst/>
              <a:gdLst/>
              <a:ahLst/>
              <a:cxnLst/>
              <a:rect l="l" t="t" r="r" b="b"/>
              <a:pathLst>
                <a:path w="6516370" h="646429">
                  <a:moveTo>
                    <a:pt x="6516243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6516243" y="646328"/>
                  </a:lnTo>
                  <a:lnTo>
                    <a:pt x="6516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66800" y="5565228"/>
            <a:ext cx="6516370" cy="6464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Επιμήκεις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η</a:t>
            </a:r>
            <a:r>
              <a:rPr sz="1800" spc="-5" dirty="0">
                <a:latin typeface="Trebuchet MS"/>
                <a:cs typeface="Trebuchet MS"/>
              </a:rPr>
              <a:t> διακλαδούμενοι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αγγειακοί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χώροι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που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διατέμνουν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τις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κολλαγόνες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ίνες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του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χορίου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67956" y="96015"/>
            <a:ext cx="4701540" cy="4333240"/>
            <a:chOff x="7267956" y="96015"/>
            <a:chExt cx="4701540" cy="43332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67956" y="96015"/>
              <a:ext cx="4700932" cy="38039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508621" y="4059669"/>
              <a:ext cx="4224655" cy="369570"/>
            </a:xfrm>
            <a:custGeom>
              <a:avLst/>
              <a:gdLst/>
              <a:ahLst/>
              <a:cxnLst/>
              <a:rect l="l" t="t" r="r" b="b"/>
              <a:pathLst>
                <a:path w="4224655" h="369570">
                  <a:moveTo>
                    <a:pt x="4224147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224147" y="369328"/>
                  </a:lnTo>
                  <a:lnTo>
                    <a:pt x="42241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508620" y="4059669"/>
            <a:ext cx="4224655" cy="36957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Επέκταση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στον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υποδόριο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ιστό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10" dirty="0"/>
              <a:t>#6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68832"/>
            <a:ext cx="8760460" cy="5789295"/>
            <a:chOff x="0" y="1068832"/>
            <a:chExt cx="8760460" cy="5789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97" y="1068832"/>
              <a:ext cx="5722112" cy="42809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31666" y="5511253"/>
              <a:ext cx="5328920" cy="923925"/>
            </a:xfrm>
            <a:custGeom>
              <a:avLst/>
              <a:gdLst/>
              <a:ahLst/>
              <a:cxnLst/>
              <a:rect l="l" t="t" r="r" b="b"/>
              <a:pathLst>
                <a:path w="5328920" h="923925">
                  <a:moveTo>
                    <a:pt x="5328793" y="0"/>
                  </a:moveTo>
                  <a:lnTo>
                    <a:pt x="0" y="0"/>
                  </a:lnTo>
                  <a:lnTo>
                    <a:pt x="0" y="923328"/>
                  </a:lnTo>
                  <a:lnTo>
                    <a:pt x="5328793" y="923328"/>
                  </a:lnTo>
                  <a:lnTo>
                    <a:pt x="53287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431666" y="5511253"/>
            <a:ext cx="5328920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47955" marR="141605" indent="635"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Αγγειακοί </a:t>
            </a:r>
            <a:r>
              <a:rPr sz="1800" dirty="0">
                <a:latin typeface="Trebuchet MS"/>
                <a:cs typeface="Trebuchet MS"/>
              </a:rPr>
              <a:t>χώροι που </a:t>
            </a:r>
            <a:r>
              <a:rPr sz="1800" spc="-5" dirty="0">
                <a:latin typeface="Trebuchet MS"/>
                <a:cs typeface="Trebuchet MS"/>
              </a:rPr>
              <a:t>επενδύονται από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προβάλλοντα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ενδοθήλια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χωρίς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έντονη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ατυπία,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hobnail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μορφολογία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λίγες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εκτρωτικές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θηλές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5272" y="1114971"/>
            <a:ext cx="5035876" cy="423477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10" dirty="0"/>
              <a:t>#6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96" y="3879086"/>
            <a:ext cx="5192234" cy="29259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96" y="488578"/>
            <a:ext cx="5209558" cy="28539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2148" y="488569"/>
            <a:ext cx="4649851" cy="348424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9933" y="563524"/>
            <a:ext cx="877569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33" y="6364960"/>
            <a:ext cx="106299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Trebuchet MS"/>
                <a:cs typeface="Trebuchet MS"/>
              </a:rPr>
              <a:t>D2-40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04632" y="527456"/>
            <a:ext cx="106299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rebuchet MS"/>
                <a:cs typeface="Trebuchet MS"/>
              </a:rPr>
              <a:t>CD34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9160" y="554482"/>
            <a:ext cx="18446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Α</a:t>
            </a:r>
            <a:r>
              <a:rPr sz="1800" spc="-5" dirty="0">
                <a:latin typeface="Trebuchet MS"/>
                <a:cs typeface="Trebuchet MS"/>
              </a:rPr>
              <a:t>ν</a:t>
            </a:r>
            <a:r>
              <a:rPr sz="1800" spc="5" dirty="0">
                <a:latin typeface="Trebuchet MS"/>
                <a:cs typeface="Trebuchet MS"/>
              </a:rPr>
              <a:t>ο</a:t>
            </a:r>
            <a:r>
              <a:rPr sz="1800" spc="-10" dirty="0">
                <a:latin typeface="Trebuchet MS"/>
                <a:cs typeface="Trebuchet MS"/>
              </a:rPr>
              <a:t>σ</a:t>
            </a:r>
            <a:r>
              <a:rPr sz="1800" dirty="0">
                <a:latin typeface="Trebuchet MS"/>
                <a:cs typeface="Trebuchet MS"/>
              </a:rPr>
              <a:t>οφαι</a:t>
            </a:r>
            <a:r>
              <a:rPr sz="1800" spc="5" dirty="0">
                <a:latin typeface="Trebuchet MS"/>
                <a:cs typeface="Trebuchet MS"/>
              </a:rPr>
              <a:t>ν</a:t>
            </a:r>
            <a:r>
              <a:rPr sz="1800" dirty="0">
                <a:latin typeface="Trebuchet MS"/>
                <a:cs typeface="Trebuchet MS"/>
              </a:rPr>
              <a:t>ότυπος  </a:t>
            </a:r>
            <a:r>
              <a:rPr sz="1800" spc="-5" dirty="0">
                <a:latin typeface="Trebuchet MS"/>
                <a:cs typeface="Trebuchet MS"/>
              </a:rPr>
              <a:t>συμβατός με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λεμφαγγειακή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προέλευση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10" dirty="0"/>
              <a:t>#6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96" y="3879086"/>
            <a:ext cx="5192234" cy="29259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96" y="488578"/>
            <a:ext cx="5209558" cy="28539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59120" y="4104894"/>
            <a:ext cx="6474460" cy="1477645"/>
          </a:xfrm>
          <a:custGeom>
            <a:avLst/>
            <a:gdLst/>
            <a:ahLst/>
            <a:cxnLst/>
            <a:rect l="l" t="t" r="r" b="b"/>
            <a:pathLst>
              <a:path w="6474459" h="1477645">
                <a:moveTo>
                  <a:pt x="6473952" y="0"/>
                </a:moveTo>
                <a:lnTo>
                  <a:pt x="0" y="0"/>
                </a:lnTo>
                <a:lnTo>
                  <a:pt x="0" y="1477390"/>
                </a:lnTo>
                <a:lnTo>
                  <a:pt x="6473952" y="1477390"/>
                </a:lnTo>
                <a:lnTo>
                  <a:pt x="6473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59120" y="4104894"/>
            <a:ext cx="6474460" cy="147764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238125" indent="-146685">
              <a:lnSpc>
                <a:spcPct val="100000"/>
              </a:lnSpc>
              <a:spcBef>
                <a:spcPts val="315"/>
              </a:spcBef>
              <a:buFont typeface="Microsoft Sans Serif"/>
              <a:buChar char="•"/>
              <a:tabLst>
                <a:tab pos="238760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Διάγνωση:</a:t>
            </a:r>
            <a:r>
              <a:rPr sz="1800" b="1" dirty="0">
                <a:latin typeface="Trebuchet MS"/>
                <a:cs typeface="Trebuchet MS"/>
              </a:rPr>
              <a:t> δικτυοειδές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αιμαγγειοενδοθηλίωμα</a:t>
            </a:r>
            <a:endParaRPr sz="1800">
              <a:latin typeface="Trebuchet MS"/>
              <a:cs typeface="Trebuchet MS"/>
            </a:endParaRPr>
          </a:p>
          <a:p>
            <a:pPr marL="238125" indent="-146685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238760" algn="l"/>
              </a:tabLst>
            </a:pPr>
            <a:r>
              <a:rPr sz="1800" b="1" dirty="0">
                <a:latin typeface="Trebuchet MS"/>
                <a:cs typeface="Trebuchet MS"/>
              </a:rPr>
              <a:t>Δ/δ: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Ενδολεμφαγγειακό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θηλώδες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αιμαγγειοενδοθηλίωμα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360170" lvl="1" indent="-354330">
              <a:lnSpc>
                <a:spcPct val="100000"/>
              </a:lnSpc>
              <a:buFont typeface="Wingdings"/>
              <a:buChar char=""/>
              <a:tabLst>
                <a:tab pos="1360170" algn="l"/>
                <a:tab pos="1360805" algn="l"/>
              </a:tabLst>
            </a:pPr>
            <a:r>
              <a:rPr sz="1800" spc="-5" dirty="0">
                <a:latin typeface="Trebuchet MS"/>
                <a:cs typeface="Trebuchet MS"/>
              </a:rPr>
              <a:t>Εκτατικά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λεμφαγγεία</a:t>
            </a:r>
            <a:endParaRPr sz="1800">
              <a:latin typeface="Trebuchet MS"/>
              <a:cs typeface="Trebuchet MS"/>
            </a:endParaRPr>
          </a:p>
          <a:p>
            <a:pPr marL="1360170" lvl="1" indent="-354330">
              <a:lnSpc>
                <a:spcPct val="100000"/>
              </a:lnSpc>
              <a:buFont typeface="Wingdings"/>
              <a:buChar char=""/>
              <a:tabLst>
                <a:tab pos="1360170" algn="l"/>
                <a:tab pos="1360805" algn="l"/>
              </a:tabLst>
            </a:pPr>
            <a:r>
              <a:rPr sz="1800" spc="-5" dirty="0">
                <a:latin typeface="Trebuchet MS"/>
                <a:cs typeface="Trebuchet MS"/>
              </a:rPr>
              <a:t>Προβάλλουσες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θηλές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2148" y="488569"/>
            <a:ext cx="4649851" cy="34842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9933" y="563524"/>
            <a:ext cx="877569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933" y="6364960"/>
            <a:ext cx="106299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Trebuchet MS"/>
                <a:cs typeface="Trebuchet MS"/>
              </a:rPr>
              <a:t>D2-40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04632" y="527456"/>
            <a:ext cx="106299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rebuchet MS"/>
                <a:cs typeface="Trebuchet MS"/>
              </a:rPr>
              <a:t>CD34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9160" y="554482"/>
            <a:ext cx="18446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Α</a:t>
            </a:r>
            <a:r>
              <a:rPr sz="1800" spc="-5" dirty="0">
                <a:latin typeface="Trebuchet MS"/>
                <a:cs typeface="Trebuchet MS"/>
              </a:rPr>
              <a:t>ν</a:t>
            </a:r>
            <a:r>
              <a:rPr sz="1800" spc="5" dirty="0">
                <a:latin typeface="Trebuchet MS"/>
                <a:cs typeface="Trebuchet MS"/>
              </a:rPr>
              <a:t>ο</a:t>
            </a:r>
            <a:r>
              <a:rPr sz="1800" spc="-10" dirty="0">
                <a:latin typeface="Trebuchet MS"/>
                <a:cs typeface="Trebuchet MS"/>
              </a:rPr>
              <a:t>σ</a:t>
            </a:r>
            <a:r>
              <a:rPr sz="1800" dirty="0">
                <a:latin typeface="Trebuchet MS"/>
                <a:cs typeface="Trebuchet MS"/>
              </a:rPr>
              <a:t>οφαι</a:t>
            </a:r>
            <a:r>
              <a:rPr sz="1800" spc="5" dirty="0">
                <a:latin typeface="Trebuchet MS"/>
                <a:cs typeface="Trebuchet MS"/>
              </a:rPr>
              <a:t>ν</a:t>
            </a:r>
            <a:r>
              <a:rPr sz="1800" dirty="0">
                <a:latin typeface="Trebuchet MS"/>
                <a:cs typeface="Trebuchet MS"/>
              </a:rPr>
              <a:t>ότυπος  </a:t>
            </a:r>
            <a:r>
              <a:rPr sz="1800" spc="-5" dirty="0">
                <a:latin typeface="Trebuchet MS"/>
                <a:cs typeface="Trebuchet MS"/>
              </a:rPr>
              <a:t>συμβατός με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λεμφαγγειακή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προέλευση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10" dirty="0"/>
              <a:t>#6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#7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756" y="646938"/>
            <a:ext cx="246062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Άνδρας,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60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HIV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θετικός</a:t>
            </a:r>
            <a:endParaRPr sz="18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Αλλοίωση στην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μαλθακή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υπερώα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τον </a:t>
            </a:r>
            <a:r>
              <a:rPr sz="1800" spc="-5" dirty="0">
                <a:latin typeface="Trebuchet MS"/>
                <a:cs typeface="Trebuchet MS"/>
              </a:rPr>
              <a:t>δεξιό άνω λοβό </a:t>
            </a:r>
            <a:r>
              <a:rPr sz="1800" dirty="0">
                <a:latin typeface="Trebuchet MS"/>
                <a:cs typeface="Trebuchet MS"/>
              </a:rPr>
              <a:t> του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πνεύμονα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81221" y="333375"/>
            <a:ext cx="8118475" cy="6212205"/>
            <a:chOff x="3681221" y="333375"/>
            <a:chExt cx="8118475" cy="62122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1221" y="333375"/>
              <a:ext cx="7890764" cy="59021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58410" y="6176187"/>
              <a:ext cx="7241540" cy="369570"/>
            </a:xfrm>
            <a:custGeom>
              <a:avLst/>
              <a:gdLst/>
              <a:ahLst/>
              <a:cxnLst/>
              <a:rect l="l" t="t" r="r" b="b"/>
              <a:pathLst>
                <a:path w="7241540" h="369570">
                  <a:moveTo>
                    <a:pt x="7241158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7241158" y="369328"/>
                  </a:lnTo>
                  <a:lnTo>
                    <a:pt x="72411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58410" y="6176187"/>
            <a:ext cx="7241540" cy="36957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Αλλοίωση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 υπόστρωμα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του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βλεννογόνου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της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μαλθακής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υπερώας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50" y="195834"/>
            <a:ext cx="773112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latin typeface="Trebuchet MS"/>
                <a:cs typeface="Trebuchet MS"/>
              </a:rPr>
              <a:t>Δείκτες</a:t>
            </a:r>
            <a:r>
              <a:rPr sz="2500" b="1" spc="-35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Ενδοθηλιακής</a:t>
            </a:r>
            <a:r>
              <a:rPr sz="2500" b="1" spc="-30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Διαφοροποίησης:</a:t>
            </a:r>
            <a:r>
              <a:rPr sz="2500" b="1" spc="-100" dirty="0">
                <a:latin typeface="Trebuchet MS"/>
                <a:cs typeface="Trebuchet MS"/>
              </a:rPr>
              <a:t> </a:t>
            </a:r>
            <a:r>
              <a:rPr sz="2500" b="1" spc="-15" dirty="0">
                <a:latin typeface="Trebuchet MS"/>
                <a:cs typeface="Trebuchet MS"/>
              </a:rPr>
              <a:t>FVIII,</a:t>
            </a:r>
            <a:r>
              <a:rPr sz="2500" b="1" spc="5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CD31, </a:t>
            </a:r>
            <a:r>
              <a:rPr sz="2500" b="1" spc="-735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CD34,</a:t>
            </a:r>
            <a:r>
              <a:rPr sz="2500" b="1" spc="-70" dirty="0">
                <a:latin typeface="Trebuchet MS"/>
                <a:cs typeface="Trebuchet MS"/>
              </a:rPr>
              <a:t> </a:t>
            </a:r>
            <a:r>
              <a:rPr sz="2500" b="1" spc="-15" dirty="0">
                <a:latin typeface="Trebuchet MS"/>
                <a:cs typeface="Trebuchet MS"/>
              </a:rPr>
              <a:t>Fli-1,</a:t>
            </a:r>
            <a:r>
              <a:rPr sz="2500" b="1" spc="5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ERG,</a:t>
            </a:r>
            <a:r>
              <a:rPr sz="2500" b="1" spc="-30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D2-40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906" y="1079372"/>
            <a:ext cx="2666365" cy="3979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 indent="-56515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76666"/>
              <a:buFont typeface="Microsoft Sans Serif"/>
              <a:buChar char="•"/>
              <a:tabLst>
                <a:tab pos="69215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1500" b="1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5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ενδοθήλιο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αιμοφόρων</a:t>
            </a:r>
            <a:r>
              <a:rPr sz="15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αγγείων</a:t>
            </a:r>
            <a:r>
              <a:rPr sz="1500" b="1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endParaRPr sz="1500">
              <a:latin typeface="Trebuchet MS"/>
              <a:cs typeface="Trebuchet MS"/>
            </a:endParaRPr>
          </a:p>
          <a:p>
            <a:pPr marL="241300">
              <a:lnSpc>
                <a:spcPct val="100000"/>
              </a:lnSpc>
              <a:spcBef>
                <a:spcPts val="110"/>
              </a:spcBef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λεμφαγγείων</a:t>
            </a:r>
            <a:endParaRPr sz="1500">
              <a:latin typeface="Trebuchet MS"/>
              <a:cs typeface="Trebuchet MS"/>
            </a:endParaRPr>
          </a:p>
          <a:p>
            <a:pPr marL="12700" marR="30861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122555" algn="l"/>
              </a:tabLst>
            </a:pP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Ποικίλλουσα</a:t>
            </a:r>
            <a:r>
              <a:rPr sz="15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15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σε </a:t>
            </a:r>
            <a:r>
              <a:rPr sz="1500" b="1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όγκους</a:t>
            </a:r>
            <a:r>
              <a:rPr sz="15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αγγειακή</a:t>
            </a:r>
            <a:endParaRPr sz="1500">
              <a:latin typeface="Trebuchet MS"/>
              <a:cs typeface="Trebuchet MS"/>
            </a:endParaRPr>
          </a:p>
          <a:p>
            <a:pPr marL="241300">
              <a:lnSpc>
                <a:spcPct val="100000"/>
              </a:lnSpc>
            </a:pP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διαφοροποίηση</a:t>
            </a:r>
            <a:endParaRPr sz="1500">
              <a:latin typeface="Trebuchet MS"/>
              <a:cs typeface="Trebuchet MS"/>
            </a:endParaRPr>
          </a:p>
          <a:p>
            <a:pPr marL="12700" marR="42481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3333"/>
              <a:buFont typeface="Microsoft Sans Serif"/>
              <a:buChar char="•"/>
              <a:tabLst>
                <a:tab pos="67945" algn="l"/>
              </a:tabLst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FVΙΙΙ</a:t>
            </a:r>
            <a:r>
              <a:rPr sz="15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έχει</a:t>
            </a:r>
            <a:r>
              <a:rPr sz="15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τη</a:t>
            </a:r>
            <a:r>
              <a:rPr sz="15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μικρότερη </a:t>
            </a:r>
            <a:r>
              <a:rPr sz="1500" b="1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ευαισθησία</a:t>
            </a:r>
            <a:r>
              <a:rPr sz="15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(50-75%)</a:t>
            </a:r>
            <a:r>
              <a:rPr sz="15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endParaRPr sz="1500">
              <a:latin typeface="Trebuchet MS"/>
              <a:cs typeface="Trebuchet MS"/>
            </a:endParaRPr>
          </a:p>
          <a:p>
            <a:pPr marL="12700" marR="621665" indent="228600">
              <a:lnSpc>
                <a:spcPct val="100000"/>
              </a:lnSpc>
              <a:spcBef>
                <a:spcPts val="5"/>
              </a:spcBef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έ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κ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φ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ρ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αση</a:t>
            </a:r>
            <a:r>
              <a:rPr sz="15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5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π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ριοχές 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νέκρωσης/αιμορραγίας</a:t>
            </a:r>
            <a:endParaRPr sz="1500">
              <a:latin typeface="Trebuchet MS"/>
              <a:cs typeface="Trebuchet MS"/>
            </a:endParaRPr>
          </a:p>
          <a:p>
            <a:pPr marL="12700" marR="43497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3333"/>
              <a:buFont typeface="Microsoft Sans Serif"/>
              <a:buChar char="•"/>
              <a:tabLst>
                <a:tab pos="67945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CD34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500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πλέον</a:t>
            </a:r>
            <a:r>
              <a:rPr sz="1500" b="1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ευαίσθητος </a:t>
            </a:r>
            <a:r>
              <a:rPr sz="1500" b="1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δείκτης</a:t>
            </a:r>
            <a:r>
              <a:rPr sz="15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για</a:t>
            </a:r>
            <a:r>
              <a:rPr sz="15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σ.</a:t>
            </a:r>
            <a:r>
              <a:rPr sz="15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Kaposi</a:t>
            </a:r>
            <a:r>
              <a:rPr sz="15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endParaRPr sz="1500">
              <a:latin typeface="Trebuchet MS"/>
              <a:cs typeface="Trebuchet MS"/>
            </a:endParaRPr>
          </a:p>
          <a:p>
            <a:pPr marL="297815">
              <a:lnSpc>
                <a:spcPct val="100000"/>
              </a:lnSpc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&gt;90%</a:t>
            </a:r>
            <a:r>
              <a:rPr sz="15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των</a:t>
            </a:r>
            <a:r>
              <a:rPr sz="15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αγγειακών</a:t>
            </a:r>
            <a:r>
              <a:rPr sz="15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όγκων</a:t>
            </a:r>
            <a:endParaRPr sz="1500">
              <a:latin typeface="Trebuchet MS"/>
              <a:cs typeface="Trebuchet MS"/>
            </a:endParaRPr>
          </a:p>
          <a:p>
            <a:pPr marL="12700" marR="70675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3333"/>
              <a:buFont typeface="Wingdings"/>
              <a:buChar char=""/>
              <a:tabLst>
                <a:tab pos="150495" algn="l"/>
              </a:tabLst>
            </a:pP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Εκφ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ρά</a:t>
            </a:r>
            <a:r>
              <a:rPr sz="1500" spc="-10" dirty="0">
                <a:solidFill>
                  <a:srgbClr val="922212"/>
                </a:solidFill>
                <a:latin typeface="Trebuchet MS"/>
                <a:cs typeface="Trebuchet MS"/>
              </a:rPr>
              <a:t>ζ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ε</a:t>
            </a:r>
            <a:r>
              <a:rPr sz="1500" spc="-10" dirty="0">
                <a:solidFill>
                  <a:srgbClr val="922212"/>
                </a:solidFill>
                <a:latin typeface="Trebuchet MS"/>
                <a:cs typeface="Trebuchet MS"/>
              </a:rPr>
              <a:t>τ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αι</a:t>
            </a:r>
            <a:r>
              <a:rPr sz="1500" spc="-9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και</a:t>
            </a:r>
            <a:r>
              <a:rPr sz="1500" spc="-5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σ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ε</a:t>
            </a:r>
            <a:r>
              <a:rPr sz="1500" spc="-5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μη  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αγγειακούς</a:t>
            </a:r>
            <a:r>
              <a:rPr sz="1500" spc="-8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όγκους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02407" y="1050797"/>
            <a:ext cx="3280410" cy="1297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122555" algn="l"/>
              </a:tabLst>
            </a:pP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C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3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1:</a:t>
            </a:r>
            <a:r>
              <a:rPr sz="15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Ει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δ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ικ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ό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ς</a:t>
            </a:r>
            <a:r>
              <a:rPr sz="15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ευαίσθη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ος</a:t>
            </a:r>
            <a:r>
              <a:rPr sz="15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(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&gt;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90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%)  δείκτης</a:t>
            </a:r>
            <a:endParaRPr sz="1500">
              <a:latin typeface="Trebuchet MS"/>
              <a:cs typeface="Trebuchet MS"/>
            </a:endParaRPr>
          </a:p>
          <a:p>
            <a:pPr marL="469900" marR="399415" lvl="1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73333"/>
              <a:buFont typeface="Wingdings"/>
              <a:buChar char=""/>
              <a:tabLst>
                <a:tab pos="607060" algn="l"/>
                <a:tab pos="2574290" algn="l"/>
              </a:tabLst>
            </a:pP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Εκφ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ρά</a:t>
            </a:r>
            <a:r>
              <a:rPr sz="1500" spc="-10" dirty="0">
                <a:solidFill>
                  <a:srgbClr val="922212"/>
                </a:solidFill>
                <a:latin typeface="Trebuchet MS"/>
                <a:cs typeface="Trebuchet MS"/>
              </a:rPr>
              <a:t>ζ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ε</a:t>
            </a:r>
            <a:r>
              <a:rPr sz="1500" spc="-10" dirty="0">
                <a:solidFill>
                  <a:srgbClr val="922212"/>
                </a:solidFill>
                <a:latin typeface="Trebuchet MS"/>
                <a:cs typeface="Trebuchet MS"/>
              </a:rPr>
              <a:t>τ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αι</a:t>
            </a:r>
            <a:r>
              <a:rPr sz="1500" spc="-9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σ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ε</a:t>
            </a:r>
            <a:r>
              <a:rPr sz="1500" spc="-3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μακ</a:t>
            </a:r>
            <a:r>
              <a:rPr sz="1500" spc="-10" dirty="0">
                <a:solidFill>
                  <a:srgbClr val="922212"/>
                </a:solidFill>
                <a:latin typeface="Trebuchet MS"/>
                <a:cs typeface="Trebuchet MS"/>
              </a:rPr>
              <a:t>ρ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οφάγα  </a:t>
            </a: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(πρότυπο</a:t>
            </a:r>
            <a:r>
              <a:rPr sz="1500" spc="-5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κοκκιώδες)	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και</a:t>
            </a:r>
            <a:endParaRPr sz="15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0"/>
              </a:spcBef>
            </a:pPr>
            <a:r>
              <a:rPr sz="1500" spc="-10" dirty="0">
                <a:solidFill>
                  <a:srgbClr val="922212"/>
                </a:solidFill>
                <a:latin typeface="Trebuchet MS"/>
                <a:cs typeface="Trebuchet MS"/>
              </a:rPr>
              <a:t>«ινοϊστιοκυτταρικούς»</a:t>
            </a:r>
            <a:r>
              <a:rPr sz="1500" spc="-1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όγκους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02406" y="2448814"/>
            <a:ext cx="3523107" cy="434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7525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122555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FLI-1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5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Πυρηνικός</a:t>
            </a:r>
            <a:r>
              <a:rPr sz="1500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μεταγραφικός </a:t>
            </a:r>
            <a:r>
              <a:rPr sz="1500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παράγοντας</a:t>
            </a:r>
            <a:endParaRPr sz="1500" dirty="0">
              <a:latin typeface="Trebuchet MS"/>
              <a:cs typeface="Trebuchet MS"/>
            </a:endParaRPr>
          </a:p>
          <a:p>
            <a:pPr marL="662940" lvl="1" indent="-193675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80000"/>
              <a:buFont typeface="Wingdings"/>
              <a:buChar char=""/>
              <a:tabLst>
                <a:tab pos="663575" algn="l"/>
              </a:tabLst>
            </a:pP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υα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θη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ί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500" b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&gt;95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%</a:t>
            </a:r>
            <a:r>
              <a:rPr sz="15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/</a:t>
            </a: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Arial"/>
                <a:cs typeface="Arial"/>
              </a:rPr>
              <a:t>↓</a:t>
            </a:r>
            <a:endParaRPr sz="15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ειδικότητα</a:t>
            </a:r>
            <a:endParaRPr sz="1500" dirty="0">
              <a:latin typeface="Trebuchet MS"/>
              <a:cs typeface="Trebuchet MS"/>
            </a:endParaRPr>
          </a:p>
          <a:p>
            <a:pPr marL="607060" lvl="1" indent="-13716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000"/>
              <a:buFont typeface="Wingdings"/>
              <a:buChar char=""/>
              <a:tabLst>
                <a:tab pos="60706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Δείκτης</a:t>
            </a:r>
            <a:r>
              <a:rPr sz="15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EWS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endParaRPr sz="1500" dirty="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λ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φ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β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λασ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ικού</a:t>
            </a:r>
            <a:r>
              <a:rPr sz="15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λ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φ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ώματ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ς</a:t>
            </a:r>
            <a:endParaRPr sz="1500" dirty="0">
              <a:latin typeface="Trebuchet MS"/>
              <a:cs typeface="Trebuchet MS"/>
            </a:endParaRPr>
          </a:p>
          <a:p>
            <a:pPr marL="12700" marR="61150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67945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ERG:</a:t>
            </a:r>
            <a:r>
              <a:rPr sz="15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Πυρηνικός</a:t>
            </a:r>
            <a:r>
              <a:rPr sz="15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μεταγραφικός </a:t>
            </a:r>
            <a:r>
              <a:rPr sz="1500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παράγοντας(οικογ.</a:t>
            </a:r>
            <a:r>
              <a:rPr sz="15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Ets)</a:t>
            </a:r>
            <a:endParaRPr sz="1500" dirty="0">
              <a:latin typeface="Trebuchet MS"/>
              <a:cs typeface="Trebuchet MS"/>
            </a:endParaRPr>
          </a:p>
          <a:p>
            <a:pPr marL="469900" marR="483870" lvl="1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000"/>
              <a:buFont typeface="Wingdings"/>
              <a:buChar char=""/>
              <a:tabLst>
                <a:tab pos="60706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Εκφ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ρά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ζ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αι</a:t>
            </a:r>
            <a:r>
              <a:rPr sz="15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ό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λου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ς</a:t>
            </a:r>
            <a:r>
              <a:rPr sz="15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υς  αγγειακούς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όγκους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(καλοήθεις/κακοήθεις)</a:t>
            </a:r>
            <a:endParaRPr sz="1500" dirty="0">
              <a:latin typeface="Trebuchet MS"/>
              <a:cs typeface="Trebuchet MS"/>
            </a:endParaRPr>
          </a:p>
          <a:p>
            <a:pPr marL="469900" marR="5080" lvl="1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000"/>
              <a:buFont typeface="Wingdings"/>
              <a:buChar char=""/>
              <a:tabLst>
                <a:tab pos="663575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Επίσης</a:t>
            </a:r>
            <a:r>
              <a:rPr sz="15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Ca</a:t>
            </a:r>
            <a:r>
              <a:rPr sz="15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προστάτη</a:t>
            </a:r>
            <a:r>
              <a:rPr sz="15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(50%), </a:t>
            </a:r>
            <a:r>
              <a:rPr sz="1500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EWS</a:t>
            </a:r>
            <a:r>
              <a:rPr sz="15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(5-10%),</a:t>
            </a:r>
            <a:r>
              <a:rPr sz="15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ΟΜΛ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(σπάνια)</a:t>
            </a:r>
            <a:endParaRPr sz="1500" dirty="0">
              <a:latin typeface="Trebuchet MS"/>
              <a:cs typeface="Trebuchet MS"/>
            </a:endParaRPr>
          </a:p>
          <a:p>
            <a:pPr marL="746760" marR="542290" lvl="1" indent="-285115">
              <a:lnSpc>
                <a:spcPts val="2810"/>
              </a:lnSpc>
              <a:spcBef>
                <a:spcPts val="85"/>
              </a:spcBef>
              <a:buClr>
                <a:srgbClr val="EA7666"/>
              </a:buClr>
              <a:buSzPct val="80000"/>
              <a:buFont typeface="Wingdings"/>
              <a:buChar char=""/>
              <a:tabLst>
                <a:tab pos="700405" algn="l"/>
              </a:tabLst>
            </a:pP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σάρκωμα </a:t>
            </a:r>
            <a:r>
              <a:rPr sz="1500" b="1" spc="-4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(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-ter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m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inu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b="1" spc="-22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Abs)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25514" y="875156"/>
            <a:ext cx="4704080" cy="236410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32715" indent="-120650">
              <a:lnSpc>
                <a:spcPct val="100000"/>
              </a:lnSpc>
              <a:spcBef>
                <a:spcPts val="1105"/>
              </a:spcBef>
              <a:buClr>
                <a:srgbClr val="EA7666"/>
              </a:buClr>
              <a:buSzPct val="83333"/>
              <a:buFont typeface="Microsoft Sans Serif"/>
              <a:buChar char="•"/>
              <a:tabLst>
                <a:tab pos="13335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D2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4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0</a:t>
            </a:r>
            <a:r>
              <a:rPr sz="1500" b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(ποδ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λαν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ί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νη)</a:t>
            </a:r>
            <a:endParaRPr sz="1500">
              <a:latin typeface="Trebuchet MS"/>
              <a:cs typeface="Trebuchet MS"/>
            </a:endParaRPr>
          </a:p>
          <a:p>
            <a:pPr marL="662940" lvl="1" indent="-19367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000"/>
              <a:buFont typeface="Wingdings"/>
              <a:buChar char=""/>
              <a:tabLst>
                <a:tab pos="663575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Δείκτης</a:t>
            </a:r>
            <a:r>
              <a:rPr sz="1500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λεμφαγγειακής</a:t>
            </a:r>
            <a:endParaRPr sz="15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ενδοθηλιακής</a:t>
            </a:r>
            <a:r>
              <a:rPr sz="15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διαφοροποίησης</a:t>
            </a:r>
            <a:endParaRPr sz="1500">
              <a:latin typeface="Trebuchet MS"/>
              <a:cs typeface="Trebuchet MS"/>
            </a:endParaRPr>
          </a:p>
          <a:p>
            <a:pPr marL="469900" marR="478790" lvl="1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000"/>
              <a:buFont typeface="Wingdings"/>
              <a:buChar char=""/>
              <a:tabLst>
                <a:tab pos="60706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Επίσης εκφράζεται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σε σ.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Kaposi,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ενδολεμφαγγεικό και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δικτυοειδές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500" spc="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ορισμένους</a:t>
            </a:r>
            <a:r>
              <a:rPr sz="15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τύπους</a:t>
            </a:r>
            <a:endParaRPr sz="15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αιμαγγειωμάτων</a:t>
            </a:r>
            <a:r>
              <a:rPr sz="15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500" spc="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ορισμένα</a:t>
            </a:r>
            <a:r>
              <a:rPr sz="15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αγγειοσαρκώματα</a:t>
            </a:r>
            <a:endParaRPr sz="1500">
              <a:latin typeface="Trebuchet MS"/>
              <a:cs typeface="Trebuchet MS"/>
            </a:endParaRPr>
          </a:p>
          <a:p>
            <a:pPr marL="607060" lvl="1" indent="-13716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000"/>
              <a:buFont typeface="Wingdings"/>
              <a:buChar char=""/>
              <a:tabLst>
                <a:tab pos="607060" algn="l"/>
              </a:tabLst>
            </a:pP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Εκφράζεται</a:t>
            </a:r>
            <a:r>
              <a:rPr sz="1500" spc="-10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και</a:t>
            </a:r>
            <a:r>
              <a:rPr sz="1500" spc="-5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σε</a:t>
            </a:r>
            <a:r>
              <a:rPr sz="1500" spc="-5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922212"/>
                </a:solidFill>
                <a:latin typeface="Trebuchet MS"/>
                <a:cs typeface="Trebuchet MS"/>
              </a:rPr>
              <a:t>μη</a:t>
            </a:r>
            <a:r>
              <a:rPr sz="1500" spc="-4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αγγειακούς</a:t>
            </a:r>
            <a:r>
              <a:rPr sz="1500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922212"/>
                </a:solidFill>
                <a:latin typeface="Trebuchet MS"/>
                <a:cs typeface="Trebuchet MS"/>
              </a:rPr>
              <a:t>όγκους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25514" y="3451352"/>
            <a:ext cx="4389755" cy="307530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04139" indent="-91440">
              <a:lnSpc>
                <a:spcPct val="100000"/>
              </a:lnSpc>
              <a:spcBef>
                <a:spcPts val="110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104139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HHV-8</a:t>
            </a:r>
            <a:r>
              <a:rPr sz="15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πυρηνικό</a:t>
            </a:r>
            <a:r>
              <a:rPr sz="15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αντιγόνο</a:t>
            </a:r>
            <a:r>
              <a:rPr sz="15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(LANA)</a:t>
            </a:r>
            <a:endParaRPr sz="1500">
              <a:latin typeface="Trebuchet MS"/>
              <a:cs typeface="Trebuchet MS"/>
            </a:endParaRPr>
          </a:p>
          <a:p>
            <a:pPr marL="469900" marR="66040" lvl="1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3333"/>
              <a:buChar char=""/>
              <a:tabLst>
                <a:tab pos="607060" algn="l"/>
              </a:tabLst>
            </a:pPr>
            <a:r>
              <a:rPr sz="1500" spc="-5" dirty="0">
                <a:solidFill>
                  <a:srgbClr val="404040"/>
                </a:solidFill>
                <a:latin typeface="Wingdings"/>
                <a:cs typeface="Wingdings"/>
              </a:rPr>
              <a:t>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90% ευαισθησία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σε σ.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Kaposi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5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δεν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 εκφράζεται</a:t>
            </a:r>
            <a:r>
              <a:rPr sz="15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5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αλλοιώσεις</a:t>
            </a:r>
            <a:r>
              <a:rPr sz="15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που</a:t>
            </a: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μιμούνται</a:t>
            </a:r>
            <a:r>
              <a:rPr sz="1500" b="1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σ. </a:t>
            </a:r>
            <a:r>
              <a:rPr sz="1500" b="1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Kaposi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5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Οδηγίες</a:t>
            </a:r>
            <a:r>
              <a:rPr sz="1500" b="1" u="heavy" spc="-5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για</a:t>
            </a:r>
            <a:r>
              <a:rPr sz="1500" b="1" u="heavy" spc="-3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τη</a:t>
            </a:r>
            <a:r>
              <a:rPr sz="1500" b="1" u="heavy" spc="-3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χρήση</a:t>
            </a:r>
            <a:r>
              <a:rPr sz="1500" b="1" u="heavy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αγγειακών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δεικτών</a:t>
            </a:r>
            <a:endParaRPr sz="1500">
              <a:latin typeface="Trebuchet MS"/>
              <a:cs typeface="Trebuchet MS"/>
            </a:endParaRPr>
          </a:p>
          <a:p>
            <a:pPr marL="12700" marR="868680">
              <a:lnSpc>
                <a:spcPts val="2810"/>
              </a:lnSpc>
              <a:spcBef>
                <a:spcPts val="250"/>
              </a:spcBef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Συνδυασμός</a:t>
            </a:r>
            <a:r>
              <a:rPr sz="15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δεικτών</a:t>
            </a:r>
            <a:r>
              <a:rPr sz="1500" b="1" spc="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(CD31,</a:t>
            </a:r>
            <a:r>
              <a:rPr sz="15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ERG)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CD31:</a:t>
            </a:r>
            <a:r>
              <a:rPr sz="15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καλύτερος</a:t>
            </a:r>
            <a:r>
              <a:rPr sz="15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ως</a:t>
            </a:r>
            <a:r>
              <a:rPr sz="15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μοναδικός</a:t>
            </a:r>
            <a:r>
              <a:rPr sz="1500" b="1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δείκτης</a:t>
            </a:r>
            <a:endParaRPr sz="15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735"/>
              </a:spcBef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Fli-1 και ERG όταν CD31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ή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επί παρουσίας πολλών </a:t>
            </a:r>
            <a:r>
              <a:rPr sz="1500" b="1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μακροφάγων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965" y="714120"/>
            <a:ext cx="6006719" cy="44961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0551" y="888238"/>
            <a:ext cx="5625337" cy="420801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272919" y="5565228"/>
            <a:ext cx="7646670" cy="646430"/>
          </a:xfrm>
          <a:custGeom>
            <a:avLst/>
            <a:gdLst/>
            <a:ahLst/>
            <a:cxnLst/>
            <a:rect l="l" t="t" r="r" b="b"/>
            <a:pathLst>
              <a:path w="7646670" h="646429">
                <a:moveTo>
                  <a:pt x="7646289" y="0"/>
                </a:moveTo>
                <a:lnTo>
                  <a:pt x="0" y="0"/>
                </a:lnTo>
                <a:lnTo>
                  <a:pt x="0" y="646328"/>
                </a:lnTo>
                <a:lnTo>
                  <a:pt x="7646289" y="646328"/>
                </a:lnTo>
                <a:lnTo>
                  <a:pt x="7646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72919" y="5565228"/>
            <a:ext cx="764667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Ατρακτόμορφα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και </a:t>
            </a:r>
            <a:r>
              <a:rPr sz="1800" dirty="0">
                <a:latin typeface="Trebuchet MS"/>
                <a:cs typeface="Trebuchet MS"/>
              </a:rPr>
              <a:t>τριχοειδή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αγγεία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που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διηθούν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τον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υποεπιθηλιακό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ιστό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του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βλεννογόνου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#7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63" y="815721"/>
            <a:ext cx="5822315" cy="43553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1245" y="801116"/>
            <a:ext cx="5820029" cy="435419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42644" y="5517934"/>
            <a:ext cx="8415655" cy="369570"/>
          </a:xfrm>
          <a:custGeom>
            <a:avLst/>
            <a:gdLst/>
            <a:ahLst/>
            <a:cxnLst/>
            <a:rect l="l" t="t" r="r" b="b"/>
            <a:pathLst>
              <a:path w="8415655" h="369570">
                <a:moveTo>
                  <a:pt x="8415401" y="0"/>
                </a:moveTo>
                <a:lnTo>
                  <a:pt x="0" y="0"/>
                </a:lnTo>
                <a:lnTo>
                  <a:pt x="0" y="369328"/>
                </a:lnTo>
                <a:lnTo>
                  <a:pt x="8415401" y="369328"/>
                </a:lnTo>
                <a:lnTo>
                  <a:pt x="84154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42644" y="5517934"/>
            <a:ext cx="8415655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Πλασματοκύτταρα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εναποθέσεις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αιμοσιδηρίνης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#7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9036" y="551764"/>
            <a:ext cx="8149844" cy="60965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992484" y="6237313"/>
            <a:ext cx="114427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HHV-8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#7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46811"/>
            <a:ext cx="6069965" cy="6211570"/>
            <a:chOff x="0" y="646811"/>
            <a:chExt cx="6069965" cy="6211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025" y="646811"/>
              <a:ext cx="5919724" cy="44354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4952" y="5234152"/>
              <a:ext cx="5675630" cy="369570"/>
            </a:xfrm>
            <a:custGeom>
              <a:avLst/>
              <a:gdLst/>
              <a:ahLst/>
              <a:cxnLst/>
              <a:rect l="l" t="t" r="r" b="b"/>
              <a:pathLst>
                <a:path w="5675630" h="369570">
                  <a:moveTo>
                    <a:pt x="567563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5675630" y="369328"/>
                  </a:lnTo>
                  <a:lnTo>
                    <a:pt x="5675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04952" y="5234152"/>
            <a:ext cx="567563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51435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Αλλοίωση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στον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δεξιό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άνω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λοβό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του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πνεύμονα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7317" y="651129"/>
            <a:ext cx="5933059" cy="444119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6321933" y="5265686"/>
            <a:ext cx="5407660" cy="923925"/>
          </a:xfrm>
          <a:custGeom>
            <a:avLst/>
            <a:gdLst/>
            <a:ahLst/>
            <a:cxnLst/>
            <a:rect l="l" t="t" r="r" b="b"/>
            <a:pathLst>
              <a:path w="5407659" h="923925">
                <a:moveTo>
                  <a:pt x="5407533" y="0"/>
                </a:moveTo>
                <a:lnTo>
                  <a:pt x="0" y="0"/>
                </a:lnTo>
                <a:lnTo>
                  <a:pt x="0" y="923328"/>
                </a:lnTo>
                <a:lnTo>
                  <a:pt x="5407533" y="923328"/>
                </a:lnTo>
                <a:lnTo>
                  <a:pt x="5407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21933" y="5265686"/>
            <a:ext cx="5407660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29235" marR="220979"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“Αθώα” </a:t>
            </a:r>
            <a:r>
              <a:rPr sz="1800" dirty="0">
                <a:latin typeface="Trebuchet MS"/>
                <a:cs typeface="Trebuchet MS"/>
              </a:rPr>
              <a:t>ατρακτόμορφα </a:t>
            </a:r>
            <a:r>
              <a:rPr sz="1800" spc="-5" dirty="0">
                <a:latin typeface="Trebuchet MS"/>
                <a:cs typeface="Trebuchet MS"/>
              </a:rPr>
              <a:t>κύτταρα διηθούν μεταξύ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των </a:t>
            </a:r>
            <a:r>
              <a:rPr sz="1800" spc="-5" dirty="0">
                <a:latin typeface="Trebuchet MS"/>
                <a:cs typeface="Trebuchet MS"/>
              </a:rPr>
              <a:t>φυσιολογικών δομών </a:t>
            </a:r>
            <a:r>
              <a:rPr sz="1800" dirty="0">
                <a:latin typeface="Trebuchet MS"/>
                <a:cs typeface="Trebuchet MS"/>
              </a:rPr>
              <a:t>του πνευμονικού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παρεγχύματος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#7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57" y="787145"/>
            <a:ext cx="5965825" cy="44627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4146" y="5504281"/>
            <a:ext cx="458597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17348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Εικόνα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δίκην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“ηθμού”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9957" y="776986"/>
            <a:ext cx="5932042" cy="443738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818376" y="5469610"/>
            <a:ext cx="4728210" cy="369570"/>
          </a:xfrm>
          <a:custGeom>
            <a:avLst/>
            <a:gdLst/>
            <a:ahLst/>
            <a:cxnLst/>
            <a:rect l="l" t="t" r="r" b="b"/>
            <a:pathLst>
              <a:path w="4728209" h="369570">
                <a:moveTo>
                  <a:pt x="4727702" y="0"/>
                </a:moveTo>
                <a:lnTo>
                  <a:pt x="0" y="0"/>
                </a:lnTo>
                <a:lnTo>
                  <a:pt x="0" y="369328"/>
                </a:lnTo>
                <a:lnTo>
                  <a:pt x="4727702" y="369328"/>
                </a:lnTo>
                <a:lnTo>
                  <a:pt x="47277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18376" y="5469610"/>
            <a:ext cx="472821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Πλασματοκύτταρα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#7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6080" y="717397"/>
            <a:ext cx="7025258" cy="52586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04576" y="5464403"/>
            <a:ext cx="1217295" cy="36957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Trebuchet MS"/>
                <a:cs typeface="Trebuchet MS"/>
              </a:rPr>
              <a:t>ΗΗ</a:t>
            </a:r>
            <a:r>
              <a:rPr sz="1800" spc="-5" dirty="0">
                <a:latin typeface="Trebuchet MS"/>
                <a:cs typeface="Trebuchet MS"/>
              </a:rPr>
              <a:t>V-8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298" y="744473"/>
            <a:ext cx="42303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Διάγνωση: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Σάρκωμα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Kaposi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στον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βλεννογόνο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της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μαλθακής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υπερώας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και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το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πνευμονικό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παρέγχυμα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9298" y="3488182"/>
            <a:ext cx="450215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Σχόλιο: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Εκτός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κλινικού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πλαισίου,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η</a:t>
            </a:r>
            <a:endParaRPr sz="1800" dirty="0">
              <a:latin typeface="Trebuchet MS"/>
              <a:cs typeface="Trebuchet MS"/>
            </a:endParaRPr>
          </a:p>
          <a:p>
            <a:pPr marL="12700" marR="411480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διάγνωση σαρκώματος </a:t>
            </a:r>
            <a:r>
              <a:rPr sz="1800" b="1" dirty="0">
                <a:latin typeface="Trebuchet MS"/>
                <a:cs typeface="Trebuchet MS"/>
              </a:rPr>
              <a:t>Kaposi σε </a:t>
            </a:r>
            <a:r>
              <a:rPr sz="1800" b="1" spc="-5" dirty="0">
                <a:latin typeface="Trebuchet MS"/>
                <a:cs typeface="Trebuchet MS"/>
              </a:rPr>
              <a:t>εξω-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δερματικές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θέσεις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δυνατόν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να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είναι</a:t>
            </a:r>
            <a:endParaRPr sz="18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δυσχερής, </a:t>
            </a:r>
            <a:r>
              <a:rPr sz="1800" b="1" spc="-5" dirty="0">
                <a:latin typeface="Trebuchet MS"/>
                <a:cs typeface="Trebuchet MS"/>
              </a:rPr>
              <a:t>λόγω απουσίας ατυπίας των 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νεοπλασματικών</a:t>
            </a:r>
            <a:r>
              <a:rPr sz="1800" b="1" spc="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κυττάρων.</a:t>
            </a:r>
            <a:r>
              <a:rPr sz="1800" b="1" spc="5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Απαρ</a:t>
            </a:r>
            <a:r>
              <a:rPr lang="el-GR" sz="1800" b="1" dirty="0" err="1">
                <a:latin typeface="Trebuchet MS"/>
                <a:cs typeface="Trebuchet MS"/>
              </a:rPr>
              <a:t>αί</a:t>
            </a:r>
            <a:r>
              <a:rPr sz="1800" b="1" dirty="0" err="1">
                <a:latin typeface="Trebuchet MS"/>
                <a:cs typeface="Trebuchet MS"/>
              </a:rPr>
              <a:t>τητη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η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ανοσοϊστοχημική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διαρεύνηση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για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HHV-8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#7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401" y="706882"/>
            <a:ext cx="351218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Άνδρας,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70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ετών,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HIV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αρνητικός</a:t>
            </a:r>
            <a:endParaRPr sz="1800">
              <a:latin typeface="Trebuchet MS"/>
              <a:cs typeface="Trebuchet MS"/>
            </a:endParaRPr>
          </a:p>
          <a:p>
            <a:pPr marL="12700" marR="1315085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Παγκυτταροπενία,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λεμφαδενοπάθεια,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η</a:t>
            </a:r>
            <a:r>
              <a:rPr sz="1800" dirty="0">
                <a:latin typeface="Trebuchet MS"/>
                <a:cs typeface="Trebuchet MS"/>
              </a:rPr>
              <a:t>π</a:t>
            </a:r>
            <a:r>
              <a:rPr sz="1800" spc="-10" dirty="0">
                <a:latin typeface="Trebuchet MS"/>
                <a:cs typeface="Trebuchet MS"/>
              </a:rPr>
              <a:t>α</a:t>
            </a:r>
            <a:r>
              <a:rPr sz="1800" dirty="0">
                <a:latin typeface="Trebuchet MS"/>
                <a:cs typeface="Trebuchet MS"/>
              </a:rPr>
              <a:t>το</a:t>
            </a:r>
            <a:r>
              <a:rPr sz="1800" spc="-10" dirty="0">
                <a:latin typeface="Trebuchet MS"/>
                <a:cs typeface="Trebuchet MS"/>
              </a:rPr>
              <a:t>σ</a:t>
            </a:r>
            <a:r>
              <a:rPr sz="1800" dirty="0">
                <a:latin typeface="Trebuchet MS"/>
                <a:cs typeface="Trebuchet MS"/>
              </a:rPr>
              <a:t>π</a:t>
            </a:r>
            <a:r>
              <a:rPr sz="1800" spc="-10" dirty="0">
                <a:latin typeface="Trebuchet MS"/>
                <a:cs typeface="Trebuchet MS"/>
              </a:rPr>
              <a:t>λ</a:t>
            </a:r>
            <a:r>
              <a:rPr sz="1800" spc="-5" dirty="0">
                <a:latin typeface="Trebuchet MS"/>
                <a:cs typeface="Trebuchet MS"/>
              </a:rPr>
              <a:t>ην</a:t>
            </a:r>
            <a:r>
              <a:rPr sz="1800" spc="5" dirty="0">
                <a:latin typeface="Trebuchet MS"/>
                <a:cs typeface="Trebuchet MS"/>
              </a:rPr>
              <a:t>ο</a:t>
            </a:r>
            <a:r>
              <a:rPr sz="1800" spc="-5" dirty="0">
                <a:latin typeface="Trebuchet MS"/>
                <a:cs typeface="Trebuchet MS"/>
              </a:rPr>
              <a:t>μεγ</a:t>
            </a:r>
            <a:r>
              <a:rPr sz="1800" spc="-10" dirty="0">
                <a:latin typeface="Trebuchet MS"/>
                <a:cs typeface="Trebuchet MS"/>
              </a:rPr>
              <a:t>α</a:t>
            </a:r>
            <a:r>
              <a:rPr sz="1800" spc="-5" dirty="0">
                <a:latin typeface="Trebuchet MS"/>
                <a:cs typeface="Trebuchet MS"/>
              </a:rPr>
              <a:t>λ</a:t>
            </a:r>
            <a:r>
              <a:rPr sz="1800" dirty="0">
                <a:latin typeface="Trebuchet MS"/>
                <a:cs typeface="Trebuchet MS"/>
              </a:rPr>
              <a:t>ία</a:t>
            </a:r>
            <a:endParaRPr sz="1800">
              <a:latin typeface="Trebuchet MS"/>
              <a:cs typeface="Trebuchet MS"/>
            </a:endParaRPr>
          </a:p>
          <a:p>
            <a:pPr marL="93345" indent="-812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Εξαίρεση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βουβωνικού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λεμφαδένα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1089" y="186689"/>
            <a:ext cx="7839836" cy="586727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114800" y="6195844"/>
            <a:ext cx="7851775" cy="646430"/>
          </a:xfrm>
          <a:custGeom>
            <a:avLst/>
            <a:gdLst/>
            <a:ahLst/>
            <a:cxnLst/>
            <a:rect l="l" t="t" r="r" b="b"/>
            <a:pathLst>
              <a:path w="7851775" h="646429">
                <a:moveTo>
                  <a:pt x="7851267" y="0"/>
                </a:moveTo>
                <a:lnTo>
                  <a:pt x="0" y="0"/>
                </a:lnTo>
                <a:lnTo>
                  <a:pt x="0" y="646328"/>
                </a:lnTo>
                <a:lnTo>
                  <a:pt x="7851267" y="646328"/>
                </a:lnTo>
                <a:lnTo>
                  <a:pt x="78512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4800" y="6195844"/>
            <a:ext cx="7851775" cy="59503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184910" marR="691515" indent="-48704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Υποκαψική ανάπτυξη αγγειακών </a:t>
            </a:r>
            <a:r>
              <a:rPr sz="1800" dirty="0">
                <a:latin typeface="Trebuchet MS"/>
                <a:cs typeface="Trebuchet MS"/>
              </a:rPr>
              <a:t>χώρων που </a:t>
            </a:r>
            <a:r>
              <a:rPr sz="1800" spc="-5" dirty="0">
                <a:latin typeface="Trebuchet MS"/>
                <a:cs typeface="Trebuchet MS"/>
              </a:rPr>
              <a:t>επεκτείνονται στο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περιλεμφαδενικό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λίπος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περιβάλλο</a:t>
            </a:r>
            <a:r>
              <a:rPr lang="el-GR" sz="1800" spc="-5" dirty="0">
                <a:latin typeface="Trebuchet MS"/>
                <a:cs typeface="Trebuchet MS"/>
              </a:rPr>
              <a:t>υ</a:t>
            </a:r>
            <a:r>
              <a:rPr sz="1800" spc="-5" dirty="0">
                <a:latin typeface="Trebuchet MS"/>
                <a:cs typeface="Trebuchet MS"/>
              </a:rPr>
              <a:t>ν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λεμφοζίδια(F)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66229" y="2305050"/>
            <a:ext cx="145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F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86009" y="2437638"/>
            <a:ext cx="145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F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53809" y="3055779"/>
            <a:ext cx="4449445" cy="2322830"/>
          </a:xfrm>
          <a:custGeom>
            <a:avLst/>
            <a:gdLst/>
            <a:ahLst/>
            <a:cxnLst/>
            <a:rect l="l" t="t" r="r" b="b"/>
            <a:pathLst>
              <a:path w="4449445" h="2322829">
                <a:moveTo>
                  <a:pt x="20324" y="436720"/>
                </a:moveTo>
                <a:lnTo>
                  <a:pt x="40751" y="386363"/>
                </a:lnTo>
                <a:lnTo>
                  <a:pt x="67783" y="339015"/>
                </a:lnTo>
                <a:lnTo>
                  <a:pt x="101210" y="294690"/>
                </a:lnTo>
                <a:lnTo>
                  <a:pt x="140821" y="253404"/>
                </a:lnTo>
                <a:lnTo>
                  <a:pt x="186404" y="215172"/>
                </a:lnTo>
                <a:lnTo>
                  <a:pt x="237748" y="180010"/>
                </a:lnTo>
                <a:lnTo>
                  <a:pt x="294642" y="147932"/>
                </a:lnTo>
                <a:lnTo>
                  <a:pt x="356874" y="118956"/>
                </a:lnTo>
                <a:lnTo>
                  <a:pt x="424234" y="93094"/>
                </a:lnTo>
                <a:lnTo>
                  <a:pt x="496509" y="70364"/>
                </a:lnTo>
                <a:lnTo>
                  <a:pt x="534425" y="60178"/>
                </a:lnTo>
                <a:lnTo>
                  <a:pt x="573490" y="50780"/>
                </a:lnTo>
                <a:lnTo>
                  <a:pt x="613679" y="42173"/>
                </a:lnTo>
                <a:lnTo>
                  <a:pt x="654964" y="34358"/>
                </a:lnTo>
                <a:lnTo>
                  <a:pt x="697321" y="27338"/>
                </a:lnTo>
                <a:lnTo>
                  <a:pt x="740721" y="21114"/>
                </a:lnTo>
                <a:lnTo>
                  <a:pt x="785139" y="15688"/>
                </a:lnTo>
                <a:lnTo>
                  <a:pt x="830549" y="11062"/>
                </a:lnTo>
                <a:lnTo>
                  <a:pt x="876923" y="7237"/>
                </a:lnTo>
                <a:lnTo>
                  <a:pt x="924236" y="4217"/>
                </a:lnTo>
                <a:lnTo>
                  <a:pt x="972462" y="2003"/>
                </a:lnTo>
                <a:lnTo>
                  <a:pt x="1021573" y="596"/>
                </a:lnTo>
                <a:lnTo>
                  <a:pt x="1071543" y="0"/>
                </a:lnTo>
                <a:lnTo>
                  <a:pt x="1122346" y="214"/>
                </a:lnTo>
                <a:lnTo>
                  <a:pt x="1173956" y="1242"/>
                </a:lnTo>
                <a:lnTo>
                  <a:pt x="1226346" y="3086"/>
                </a:lnTo>
                <a:lnTo>
                  <a:pt x="1279490" y="5747"/>
                </a:lnTo>
                <a:lnTo>
                  <a:pt x="1333361" y="9227"/>
                </a:lnTo>
                <a:lnTo>
                  <a:pt x="1387933" y="13529"/>
                </a:lnTo>
                <a:lnTo>
                  <a:pt x="1443180" y="18653"/>
                </a:lnTo>
                <a:lnTo>
                  <a:pt x="1499074" y="24603"/>
                </a:lnTo>
                <a:lnTo>
                  <a:pt x="1555591" y="31379"/>
                </a:lnTo>
                <a:lnTo>
                  <a:pt x="1612702" y="38985"/>
                </a:lnTo>
                <a:lnTo>
                  <a:pt x="1670383" y="47421"/>
                </a:lnTo>
                <a:lnTo>
                  <a:pt x="1728606" y="56690"/>
                </a:lnTo>
                <a:lnTo>
                  <a:pt x="1787345" y="66794"/>
                </a:lnTo>
                <a:lnTo>
                  <a:pt x="1846574" y="77734"/>
                </a:lnTo>
                <a:lnTo>
                  <a:pt x="1906266" y="89513"/>
                </a:lnTo>
                <a:lnTo>
                  <a:pt x="1966395" y="102132"/>
                </a:lnTo>
                <a:lnTo>
                  <a:pt x="2026935" y="115593"/>
                </a:lnTo>
                <a:lnTo>
                  <a:pt x="2087858" y="129899"/>
                </a:lnTo>
                <a:lnTo>
                  <a:pt x="2149139" y="145051"/>
                </a:lnTo>
                <a:lnTo>
                  <a:pt x="2210752" y="161051"/>
                </a:lnTo>
                <a:lnTo>
                  <a:pt x="2272669" y="177901"/>
                </a:lnTo>
                <a:lnTo>
                  <a:pt x="2334865" y="195603"/>
                </a:lnTo>
                <a:lnTo>
                  <a:pt x="2397313" y="214159"/>
                </a:lnTo>
                <a:lnTo>
                  <a:pt x="2459986" y="233570"/>
                </a:lnTo>
                <a:lnTo>
                  <a:pt x="2522859" y="253840"/>
                </a:lnTo>
                <a:lnTo>
                  <a:pt x="2585488" y="274831"/>
                </a:lnTo>
                <a:lnTo>
                  <a:pt x="2647448" y="296394"/>
                </a:lnTo>
                <a:lnTo>
                  <a:pt x="2708718" y="318513"/>
                </a:lnTo>
                <a:lnTo>
                  <a:pt x="2769279" y="341170"/>
                </a:lnTo>
                <a:lnTo>
                  <a:pt x="2829110" y="364348"/>
                </a:lnTo>
                <a:lnTo>
                  <a:pt x="2888191" y="388029"/>
                </a:lnTo>
                <a:lnTo>
                  <a:pt x="2946503" y="412197"/>
                </a:lnTo>
                <a:lnTo>
                  <a:pt x="3004025" y="436835"/>
                </a:lnTo>
                <a:lnTo>
                  <a:pt x="3060736" y="461924"/>
                </a:lnTo>
                <a:lnTo>
                  <a:pt x="3116617" y="487448"/>
                </a:lnTo>
                <a:lnTo>
                  <a:pt x="3171649" y="513389"/>
                </a:lnTo>
                <a:lnTo>
                  <a:pt x="3225809" y="539731"/>
                </a:lnTo>
                <a:lnTo>
                  <a:pt x="3279079" y="566456"/>
                </a:lnTo>
                <a:lnTo>
                  <a:pt x="3331439" y="593546"/>
                </a:lnTo>
                <a:lnTo>
                  <a:pt x="3382868" y="620985"/>
                </a:lnTo>
                <a:lnTo>
                  <a:pt x="3433346" y="648756"/>
                </a:lnTo>
                <a:lnTo>
                  <a:pt x="3482853" y="676840"/>
                </a:lnTo>
                <a:lnTo>
                  <a:pt x="3531369" y="705221"/>
                </a:lnTo>
                <a:lnTo>
                  <a:pt x="3578874" y="733882"/>
                </a:lnTo>
                <a:lnTo>
                  <a:pt x="3625347" y="762806"/>
                </a:lnTo>
                <a:lnTo>
                  <a:pt x="3670769" y="791974"/>
                </a:lnTo>
                <a:lnTo>
                  <a:pt x="3715120" y="821371"/>
                </a:lnTo>
                <a:lnTo>
                  <a:pt x="3758379" y="850978"/>
                </a:lnTo>
                <a:lnTo>
                  <a:pt x="3800527" y="880778"/>
                </a:lnTo>
                <a:lnTo>
                  <a:pt x="3841542" y="910755"/>
                </a:lnTo>
                <a:lnTo>
                  <a:pt x="3881406" y="940891"/>
                </a:lnTo>
                <a:lnTo>
                  <a:pt x="3920098" y="971169"/>
                </a:lnTo>
                <a:lnTo>
                  <a:pt x="3957597" y="1001571"/>
                </a:lnTo>
                <a:lnTo>
                  <a:pt x="3993884" y="1032080"/>
                </a:lnTo>
                <a:lnTo>
                  <a:pt x="4028939" y="1062679"/>
                </a:lnTo>
                <a:lnTo>
                  <a:pt x="4062742" y="1093351"/>
                </a:lnTo>
                <a:lnTo>
                  <a:pt x="4095271" y="1124079"/>
                </a:lnTo>
                <a:lnTo>
                  <a:pt x="4126508" y="1154845"/>
                </a:lnTo>
                <a:lnTo>
                  <a:pt x="4156433" y="1185632"/>
                </a:lnTo>
                <a:lnTo>
                  <a:pt x="4185024" y="1216423"/>
                </a:lnTo>
                <a:lnTo>
                  <a:pt x="4212263" y="1247201"/>
                </a:lnTo>
                <a:lnTo>
                  <a:pt x="4238128" y="1277948"/>
                </a:lnTo>
                <a:lnTo>
                  <a:pt x="4262600" y="1308647"/>
                </a:lnTo>
                <a:lnTo>
                  <a:pt x="4285659" y="1339281"/>
                </a:lnTo>
                <a:lnTo>
                  <a:pt x="4327456" y="1400285"/>
                </a:lnTo>
                <a:lnTo>
                  <a:pt x="4363358" y="1460822"/>
                </a:lnTo>
                <a:lnTo>
                  <a:pt x="4393205" y="1520754"/>
                </a:lnTo>
                <a:lnTo>
                  <a:pt x="4416835" y="1579944"/>
                </a:lnTo>
                <a:lnTo>
                  <a:pt x="4434088" y="1638252"/>
                </a:lnTo>
                <a:lnTo>
                  <a:pt x="4444803" y="1695542"/>
                </a:lnTo>
                <a:lnTo>
                  <a:pt x="4448819" y="1751675"/>
                </a:lnTo>
                <a:lnTo>
                  <a:pt x="4448264" y="1779265"/>
                </a:lnTo>
                <a:lnTo>
                  <a:pt x="4445975" y="1806514"/>
                </a:lnTo>
                <a:lnTo>
                  <a:pt x="4441930" y="1833405"/>
                </a:lnTo>
                <a:lnTo>
                  <a:pt x="4436110" y="1859921"/>
                </a:lnTo>
                <a:lnTo>
                  <a:pt x="4428494" y="1886044"/>
                </a:lnTo>
                <a:lnTo>
                  <a:pt x="4419120" y="1911597"/>
                </a:lnTo>
                <a:lnTo>
                  <a:pt x="4408068" y="1936401"/>
                </a:lnTo>
                <a:lnTo>
                  <a:pt x="4381035" y="1983750"/>
                </a:lnTo>
                <a:lnTo>
                  <a:pt x="4347608" y="2028077"/>
                </a:lnTo>
                <a:lnTo>
                  <a:pt x="4307997" y="2069366"/>
                </a:lnTo>
                <a:lnTo>
                  <a:pt x="4262414" y="2107601"/>
                </a:lnTo>
                <a:lnTo>
                  <a:pt x="4211070" y="2142767"/>
                </a:lnTo>
                <a:lnTo>
                  <a:pt x="4154177" y="2174848"/>
                </a:lnTo>
                <a:lnTo>
                  <a:pt x="4091944" y="2203829"/>
                </a:lnTo>
                <a:lnTo>
                  <a:pt x="4024585" y="2229695"/>
                </a:lnTo>
                <a:lnTo>
                  <a:pt x="3952309" y="2252429"/>
                </a:lnTo>
                <a:lnTo>
                  <a:pt x="3914393" y="2262617"/>
                </a:lnTo>
                <a:lnTo>
                  <a:pt x="3875328" y="2272017"/>
                </a:lnTo>
                <a:lnTo>
                  <a:pt x="3835139" y="2280626"/>
                </a:lnTo>
                <a:lnTo>
                  <a:pt x="3793854" y="2288443"/>
                </a:lnTo>
                <a:lnTo>
                  <a:pt x="3751498" y="2295466"/>
                </a:lnTo>
                <a:lnTo>
                  <a:pt x="3708097" y="2301692"/>
                </a:lnTo>
                <a:lnTo>
                  <a:pt x="3663679" y="2307120"/>
                </a:lnTo>
                <a:lnTo>
                  <a:pt x="3618270" y="2311748"/>
                </a:lnTo>
                <a:lnTo>
                  <a:pt x="3571895" y="2315574"/>
                </a:lnTo>
                <a:lnTo>
                  <a:pt x="3524582" y="2318595"/>
                </a:lnTo>
                <a:lnTo>
                  <a:pt x="3476357" y="2320811"/>
                </a:lnTo>
                <a:lnTo>
                  <a:pt x="3427246" y="2322219"/>
                </a:lnTo>
                <a:lnTo>
                  <a:pt x="3377275" y="2322817"/>
                </a:lnTo>
                <a:lnTo>
                  <a:pt x="3326472" y="2322603"/>
                </a:lnTo>
                <a:lnTo>
                  <a:pt x="3274862" y="2321576"/>
                </a:lnTo>
                <a:lnTo>
                  <a:pt x="3222472" y="2319733"/>
                </a:lnTo>
                <a:lnTo>
                  <a:pt x="3169328" y="2317073"/>
                </a:lnTo>
                <a:lnTo>
                  <a:pt x="3115457" y="2313593"/>
                </a:lnTo>
                <a:lnTo>
                  <a:pt x="3060885" y="2309291"/>
                </a:lnTo>
                <a:lnTo>
                  <a:pt x="3005639" y="2304166"/>
                </a:lnTo>
                <a:lnTo>
                  <a:pt x="2949744" y="2298216"/>
                </a:lnTo>
                <a:lnTo>
                  <a:pt x="2893228" y="2291439"/>
                </a:lnTo>
                <a:lnTo>
                  <a:pt x="2836116" y="2283833"/>
                </a:lnTo>
                <a:lnTo>
                  <a:pt x="2778435" y="2275395"/>
                </a:lnTo>
                <a:lnTo>
                  <a:pt x="2720212" y="2266125"/>
                </a:lnTo>
                <a:lnTo>
                  <a:pt x="2661473" y="2256019"/>
                </a:lnTo>
                <a:lnTo>
                  <a:pt x="2602244" y="2245077"/>
                </a:lnTo>
                <a:lnTo>
                  <a:pt x="2542552" y="2233296"/>
                </a:lnTo>
                <a:lnTo>
                  <a:pt x="2482423" y="2220674"/>
                </a:lnTo>
                <a:lnTo>
                  <a:pt x="2421884" y="2207209"/>
                </a:lnTo>
                <a:lnTo>
                  <a:pt x="2360960" y="2192900"/>
                </a:lnTo>
                <a:lnTo>
                  <a:pt x="2299679" y="2177744"/>
                </a:lnTo>
                <a:lnTo>
                  <a:pt x="2238066" y="2161740"/>
                </a:lnTo>
                <a:lnTo>
                  <a:pt x="2176149" y="2144885"/>
                </a:lnTo>
                <a:lnTo>
                  <a:pt x="2113953" y="2127178"/>
                </a:lnTo>
                <a:lnTo>
                  <a:pt x="2051505" y="2108617"/>
                </a:lnTo>
                <a:lnTo>
                  <a:pt x="1988832" y="2089199"/>
                </a:lnTo>
                <a:lnTo>
                  <a:pt x="1925959" y="2068924"/>
                </a:lnTo>
                <a:lnTo>
                  <a:pt x="1863330" y="2047933"/>
                </a:lnTo>
                <a:lnTo>
                  <a:pt x="1801370" y="2026369"/>
                </a:lnTo>
                <a:lnTo>
                  <a:pt x="1740100" y="2004251"/>
                </a:lnTo>
                <a:lnTo>
                  <a:pt x="1679539" y="1981594"/>
                </a:lnTo>
                <a:lnTo>
                  <a:pt x="1619708" y="1958416"/>
                </a:lnTo>
                <a:lnTo>
                  <a:pt x="1560627" y="1934734"/>
                </a:lnTo>
                <a:lnTo>
                  <a:pt x="1502315" y="1910566"/>
                </a:lnTo>
                <a:lnTo>
                  <a:pt x="1444794" y="1885929"/>
                </a:lnTo>
                <a:lnTo>
                  <a:pt x="1388082" y="1860840"/>
                </a:lnTo>
                <a:lnTo>
                  <a:pt x="1332201" y="1835316"/>
                </a:lnTo>
                <a:lnTo>
                  <a:pt x="1277170" y="1809374"/>
                </a:lnTo>
                <a:lnTo>
                  <a:pt x="1223009" y="1783033"/>
                </a:lnTo>
                <a:lnTo>
                  <a:pt x="1169739" y="1756308"/>
                </a:lnTo>
                <a:lnTo>
                  <a:pt x="1117379" y="1729217"/>
                </a:lnTo>
                <a:lnTo>
                  <a:pt x="1065950" y="1701778"/>
                </a:lnTo>
                <a:lnTo>
                  <a:pt x="1015472" y="1674008"/>
                </a:lnTo>
                <a:lnTo>
                  <a:pt x="965965" y="1645923"/>
                </a:lnTo>
                <a:lnTo>
                  <a:pt x="917449" y="1617542"/>
                </a:lnTo>
                <a:lnTo>
                  <a:pt x="869945" y="1588881"/>
                </a:lnTo>
                <a:lnTo>
                  <a:pt x="823471" y="1559958"/>
                </a:lnTo>
                <a:lnTo>
                  <a:pt x="778049" y="1530789"/>
                </a:lnTo>
                <a:lnTo>
                  <a:pt x="733698" y="1501393"/>
                </a:lnTo>
                <a:lnTo>
                  <a:pt x="690439" y="1471786"/>
                </a:lnTo>
                <a:lnTo>
                  <a:pt x="648292" y="1441985"/>
                </a:lnTo>
                <a:lnTo>
                  <a:pt x="607276" y="1412008"/>
                </a:lnTo>
                <a:lnTo>
                  <a:pt x="567412" y="1381872"/>
                </a:lnTo>
                <a:lnTo>
                  <a:pt x="528721" y="1351595"/>
                </a:lnTo>
                <a:lnTo>
                  <a:pt x="491221" y="1321193"/>
                </a:lnTo>
                <a:lnTo>
                  <a:pt x="454934" y="1290684"/>
                </a:lnTo>
                <a:lnTo>
                  <a:pt x="419879" y="1260084"/>
                </a:lnTo>
                <a:lnTo>
                  <a:pt x="386077" y="1229412"/>
                </a:lnTo>
                <a:lnTo>
                  <a:pt x="353547" y="1198684"/>
                </a:lnTo>
                <a:lnTo>
                  <a:pt x="322310" y="1167918"/>
                </a:lnTo>
                <a:lnTo>
                  <a:pt x="292385" y="1137131"/>
                </a:lnTo>
                <a:lnTo>
                  <a:pt x="263794" y="1106340"/>
                </a:lnTo>
                <a:lnTo>
                  <a:pt x="236556" y="1075563"/>
                </a:lnTo>
                <a:lnTo>
                  <a:pt x="210690" y="1044816"/>
                </a:lnTo>
                <a:lnTo>
                  <a:pt x="186218" y="1014116"/>
                </a:lnTo>
                <a:lnTo>
                  <a:pt x="163159" y="983482"/>
                </a:lnTo>
                <a:lnTo>
                  <a:pt x="121362" y="922478"/>
                </a:lnTo>
                <a:lnTo>
                  <a:pt x="85460" y="861941"/>
                </a:lnTo>
                <a:lnTo>
                  <a:pt x="55613" y="802009"/>
                </a:lnTo>
                <a:lnTo>
                  <a:pt x="31983" y="742820"/>
                </a:lnTo>
                <a:lnTo>
                  <a:pt x="14730" y="684512"/>
                </a:lnTo>
                <a:lnTo>
                  <a:pt x="4015" y="627222"/>
                </a:lnTo>
                <a:lnTo>
                  <a:pt x="0" y="571088"/>
                </a:lnTo>
                <a:lnTo>
                  <a:pt x="554" y="543499"/>
                </a:lnTo>
                <a:lnTo>
                  <a:pt x="2844" y="516250"/>
                </a:lnTo>
                <a:lnTo>
                  <a:pt x="6888" y="489359"/>
                </a:lnTo>
                <a:lnTo>
                  <a:pt x="12709" y="462843"/>
                </a:lnTo>
                <a:lnTo>
                  <a:pt x="20324" y="436720"/>
                </a:lnTo>
                <a:close/>
              </a:path>
            </a:pathLst>
          </a:custGeom>
          <a:ln w="38100">
            <a:solidFill>
              <a:srgbClr val="AC54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6705" y="415467"/>
            <a:ext cx="7889621" cy="590651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393440" y="6400802"/>
            <a:ext cx="8084184" cy="369570"/>
          </a:xfrm>
          <a:custGeom>
            <a:avLst/>
            <a:gdLst/>
            <a:ahLst/>
            <a:cxnLst/>
            <a:rect l="l" t="t" r="r" b="b"/>
            <a:pathLst>
              <a:path w="8084184" h="369570">
                <a:moveTo>
                  <a:pt x="8083804" y="0"/>
                </a:moveTo>
                <a:lnTo>
                  <a:pt x="0" y="0"/>
                </a:lnTo>
                <a:lnTo>
                  <a:pt x="0" y="369328"/>
                </a:lnTo>
                <a:lnTo>
                  <a:pt x="8083804" y="369328"/>
                </a:lnTo>
                <a:lnTo>
                  <a:pt x="8083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93440" y="6400802"/>
            <a:ext cx="8084184" cy="318036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Απ</a:t>
            </a:r>
            <a:r>
              <a:rPr sz="1800" spc="-5" dirty="0" err="1">
                <a:latin typeface="Trebuchet MS"/>
                <a:cs typeface="Trebuchet MS"/>
              </a:rPr>
              <a:t>όφρ</a:t>
            </a:r>
            <a:r>
              <a:rPr sz="1800" spc="-5" dirty="0">
                <a:latin typeface="Trebuchet MS"/>
                <a:cs typeface="Trebuchet MS"/>
              </a:rPr>
              <a:t>αξη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του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περιφερικού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λεμφόκολπου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λόγω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της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αγγειακής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ανάπτυξης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#8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4328" y="904621"/>
            <a:ext cx="5643753" cy="422821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936" y="880999"/>
            <a:ext cx="5669660" cy="424116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448044" y="5470639"/>
            <a:ext cx="5744210" cy="646430"/>
          </a:xfrm>
          <a:custGeom>
            <a:avLst/>
            <a:gdLst/>
            <a:ahLst/>
            <a:cxnLst/>
            <a:rect l="l" t="t" r="r" b="b"/>
            <a:pathLst>
              <a:path w="5744209" h="646429">
                <a:moveTo>
                  <a:pt x="5743956" y="0"/>
                </a:moveTo>
                <a:lnTo>
                  <a:pt x="0" y="0"/>
                </a:lnTo>
                <a:lnTo>
                  <a:pt x="0" y="646328"/>
                </a:lnTo>
                <a:lnTo>
                  <a:pt x="5743956" y="646328"/>
                </a:lnTo>
                <a:lnTo>
                  <a:pt x="5743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48044" y="5470639"/>
            <a:ext cx="574421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581150" marR="91440" indent="-148145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“Αθώα”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αττρακτόμορφα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 και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αγγειακοί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χώροι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δυσδιάκριτους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αυλούς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0713" y="5502173"/>
            <a:ext cx="5896610" cy="646430"/>
          </a:xfrm>
          <a:custGeom>
            <a:avLst/>
            <a:gdLst/>
            <a:ahLst/>
            <a:cxnLst/>
            <a:rect l="l" t="t" r="r" b="b"/>
            <a:pathLst>
              <a:path w="5896610" h="646429">
                <a:moveTo>
                  <a:pt x="5896356" y="0"/>
                </a:moveTo>
                <a:lnTo>
                  <a:pt x="0" y="0"/>
                </a:lnTo>
                <a:lnTo>
                  <a:pt x="0" y="646328"/>
                </a:lnTo>
                <a:lnTo>
                  <a:pt x="5896356" y="646328"/>
                </a:lnTo>
                <a:lnTo>
                  <a:pt x="5896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0713" y="5502173"/>
            <a:ext cx="589661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“Αθώα”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αττρακτόμορφα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που αναμιγνύονται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πλασματοκύτταρα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#8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97" y="1855876"/>
            <a:ext cx="5651373" cy="422795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0839" y="537209"/>
            <a:ext cx="6131433" cy="45866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022466" y="5360276"/>
            <a:ext cx="5848985" cy="646430"/>
          </a:xfrm>
          <a:custGeom>
            <a:avLst/>
            <a:gdLst/>
            <a:ahLst/>
            <a:cxnLst/>
            <a:rect l="l" t="t" r="r" b="b"/>
            <a:pathLst>
              <a:path w="5848984" h="646429">
                <a:moveTo>
                  <a:pt x="5848985" y="0"/>
                </a:moveTo>
                <a:lnTo>
                  <a:pt x="0" y="0"/>
                </a:lnTo>
                <a:lnTo>
                  <a:pt x="0" y="646328"/>
                </a:lnTo>
                <a:lnTo>
                  <a:pt x="5848985" y="646328"/>
                </a:lnTo>
                <a:lnTo>
                  <a:pt x="5848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22466" y="5360276"/>
            <a:ext cx="5848985" cy="6464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373505" marR="222250" indent="-114236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Υποστραφέντα</a:t>
            </a:r>
            <a:r>
              <a:rPr sz="1800" dirty="0">
                <a:latin typeface="Trebuchet MS"/>
                <a:cs typeface="Trebuchet MS"/>
              </a:rPr>
              <a:t> λεμφοζίδια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διάσπαρτα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βλαστοειδή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στη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ζώνη του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μανδύα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5900" y="6135649"/>
            <a:ext cx="412369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Υποστραφέντα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λεμφοζίδια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295515" y="3210814"/>
            <a:ext cx="657225" cy="333375"/>
            <a:chOff x="7295515" y="3210814"/>
            <a:chExt cx="657225" cy="333375"/>
          </a:xfrm>
        </p:grpSpPr>
        <p:sp>
          <p:nvSpPr>
            <p:cNvPr id="8" name="object 8"/>
            <p:cNvSpPr/>
            <p:nvPr/>
          </p:nvSpPr>
          <p:spPr>
            <a:xfrm>
              <a:off x="7305040" y="3220339"/>
              <a:ext cx="638175" cy="314325"/>
            </a:xfrm>
            <a:custGeom>
              <a:avLst/>
              <a:gdLst/>
              <a:ahLst/>
              <a:cxnLst/>
              <a:rect l="l" t="t" r="r" b="b"/>
              <a:pathLst>
                <a:path w="638175" h="314325">
                  <a:moveTo>
                    <a:pt x="496188" y="0"/>
                  </a:moveTo>
                  <a:lnTo>
                    <a:pt x="512190" y="54863"/>
                  </a:lnTo>
                  <a:lnTo>
                    <a:pt x="0" y="204088"/>
                  </a:lnTo>
                  <a:lnTo>
                    <a:pt x="32003" y="313816"/>
                  </a:lnTo>
                  <a:lnTo>
                    <a:pt x="544067" y="164591"/>
                  </a:lnTo>
                  <a:lnTo>
                    <a:pt x="560069" y="219456"/>
                  </a:lnTo>
                  <a:lnTo>
                    <a:pt x="637920" y="77724"/>
                  </a:lnTo>
                  <a:lnTo>
                    <a:pt x="4961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05040" y="3220339"/>
              <a:ext cx="638175" cy="314325"/>
            </a:xfrm>
            <a:custGeom>
              <a:avLst/>
              <a:gdLst/>
              <a:ahLst/>
              <a:cxnLst/>
              <a:rect l="l" t="t" r="r" b="b"/>
              <a:pathLst>
                <a:path w="638175" h="314325">
                  <a:moveTo>
                    <a:pt x="0" y="204088"/>
                  </a:moveTo>
                  <a:lnTo>
                    <a:pt x="512190" y="54863"/>
                  </a:lnTo>
                  <a:lnTo>
                    <a:pt x="496188" y="0"/>
                  </a:lnTo>
                  <a:lnTo>
                    <a:pt x="637920" y="77724"/>
                  </a:lnTo>
                  <a:lnTo>
                    <a:pt x="560069" y="219456"/>
                  </a:lnTo>
                  <a:lnTo>
                    <a:pt x="544067" y="164591"/>
                  </a:lnTo>
                  <a:lnTo>
                    <a:pt x="32003" y="313816"/>
                  </a:lnTo>
                  <a:lnTo>
                    <a:pt x="0" y="204088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8661400" y="1279397"/>
            <a:ext cx="309245" cy="662940"/>
            <a:chOff x="8661400" y="1279397"/>
            <a:chExt cx="309245" cy="662940"/>
          </a:xfrm>
        </p:grpSpPr>
        <p:sp>
          <p:nvSpPr>
            <p:cNvPr id="11" name="object 11"/>
            <p:cNvSpPr/>
            <p:nvPr/>
          </p:nvSpPr>
          <p:spPr>
            <a:xfrm>
              <a:off x="8670925" y="1288922"/>
              <a:ext cx="290195" cy="643890"/>
            </a:xfrm>
            <a:custGeom>
              <a:avLst/>
              <a:gdLst/>
              <a:ahLst/>
              <a:cxnLst/>
              <a:rect l="l" t="t" r="r" b="b"/>
              <a:pathLst>
                <a:path w="290195" h="643889">
                  <a:moveTo>
                    <a:pt x="178816" y="0"/>
                  </a:moveTo>
                  <a:lnTo>
                    <a:pt x="55625" y="518922"/>
                  </a:lnTo>
                  <a:lnTo>
                    <a:pt x="0" y="505713"/>
                  </a:lnTo>
                  <a:lnTo>
                    <a:pt x="84708" y="643381"/>
                  </a:lnTo>
                  <a:lnTo>
                    <a:pt x="222376" y="558546"/>
                  </a:lnTo>
                  <a:lnTo>
                    <a:pt x="166750" y="545338"/>
                  </a:lnTo>
                  <a:lnTo>
                    <a:pt x="290068" y="26415"/>
                  </a:lnTo>
                  <a:lnTo>
                    <a:pt x="1788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70925" y="1288922"/>
              <a:ext cx="290195" cy="643890"/>
            </a:xfrm>
            <a:custGeom>
              <a:avLst/>
              <a:gdLst/>
              <a:ahLst/>
              <a:cxnLst/>
              <a:rect l="l" t="t" r="r" b="b"/>
              <a:pathLst>
                <a:path w="290195" h="643889">
                  <a:moveTo>
                    <a:pt x="290068" y="26415"/>
                  </a:moveTo>
                  <a:lnTo>
                    <a:pt x="166750" y="545338"/>
                  </a:lnTo>
                  <a:lnTo>
                    <a:pt x="222376" y="558546"/>
                  </a:lnTo>
                  <a:lnTo>
                    <a:pt x="84708" y="643381"/>
                  </a:lnTo>
                  <a:lnTo>
                    <a:pt x="0" y="505713"/>
                  </a:lnTo>
                  <a:lnTo>
                    <a:pt x="55625" y="518922"/>
                  </a:lnTo>
                  <a:lnTo>
                    <a:pt x="178816" y="0"/>
                  </a:lnTo>
                  <a:lnTo>
                    <a:pt x="290068" y="26415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1039602" y="2520442"/>
            <a:ext cx="743585" cy="1005840"/>
            <a:chOff x="11039602" y="2520442"/>
            <a:chExt cx="743585" cy="1005840"/>
          </a:xfrm>
        </p:grpSpPr>
        <p:sp>
          <p:nvSpPr>
            <p:cNvPr id="14" name="object 14"/>
            <p:cNvSpPr/>
            <p:nvPr/>
          </p:nvSpPr>
          <p:spPr>
            <a:xfrm>
              <a:off x="11049127" y="2529967"/>
              <a:ext cx="440690" cy="569595"/>
            </a:xfrm>
            <a:custGeom>
              <a:avLst/>
              <a:gdLst/>
              <a:ahLst/>
              <a:cxnLst/>
              <a:rect l="l" t="t" r="r" b="b"/>
              <a:pathLst>
                <a:path w="440690" h="569594">
                  <a:moveTo>
                    <a:pt x="345440" y="0"/>
                  </a:moveTo>
                  <a:lnTo>
                    <a:pt x="47371" y="442341"/>
                  </a:lnTo>
                  <a:lnTo>
                    <a:pt x="0" y="410463"/>
                  </a:lnTo>
                  <a:lnTo>
                    <a:pt x="30861" y="569087"/>
                  </a:lnTo>
                  <a:lnTo>
                    <a:pt x="189483" y="538099"/>
                  </a:lnTo>
                  <a:lnTo>
                    <a:pt x="142113" y="506222"/>
                  </a:lnTo>
                  <a:lnTo>
                    <a:pt x="440308" y="63881"/>
                  </a:lnTo>
                  <a:lnTo>
                    <a:pt x="3454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49127" y="2529967"/>
              <a:ext cx="440690" cy="569595"/>
            </a:xfrm>
            <a:custGeom>
              <a:avLst/>
              <a:gdLst/>
              <a:ahLst/>
              <a:cxnLst/>
              <a:rect l="l" t="t" r="r" b="b"/>
              <a:pathLst>
                <a:path w="440690" h="569594">
                  <a:moveTo>
                    <a:pt x="440308" y="63881"/>
                  </a:moveTo>
                  <a:lnTo>
                    <a:pt x="142113" y="506222"/>
                  </a:lnTo>
                  <a:lnTo>
                    <a:pt x="189483" y="538099"/>
                  </a:lnTo>
                  <a:lnTo>
                    <a:pt x="30861" y="569087"/>
                  </a:lnTo>
                  <a:lnTo>
                    <a:pt x="0" y="410463"/>
                  </a:lnTo>
                  <a:lnTo>
                    <a:pt x="47371" y="442341"/>
                  </a:lnTo>
                  <a:lnTo>
                    <a:pt x="345440" y="0"/>
                  </a:lnTo>
                  <a:lnTo>
                    <a:pt x="440308" y="63881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204829" y="3062732"/>
              <a:ext cx="568960" cy="454025"/>
            </a:xfrm>
            <a:custGeom>
              <a:avLst/>
              <a:gdLst/>
              <a:ahLst/>
              <a:cxnLst/>
              <a:rect l="l" t="t" r="r" b="b"/>
              <a:pathLst>
                <a:path w="568959" h="454025">
                  <a:moveTo>
                    <a:pt x="495807" y="0"/>
                  </a:moveTo>
                  <a:lnTo>
                    <a:pt x="68325" y="296671"/>
                  </a:lnTo>
                  <a:lnTo>
                    <a:pt x="32003" y="244347"/>
                  </a:lnTo>
                  <a:lnTo>
                    <a:pt x="0" y="421639"/>
                  </a:lnTo>
                  <a:lnTo>
                    <a:pt x="177292" y="453643"/>
                  </a:lnTo>
                  <a:lnTo>
                    <a:pt x="140970" y="401319"/>
                  </a:lnTo>
                  <a:lnTo>
                    <a:pt x="568451" y="104647"/>
                  </a:lnTo>
                  <a:lnTo>
                    <a:pt x="4958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204829" y="3062732"/>
              <a:ext cx="568960" cy="454025"/>
            </a:xfrm>
            <a:custGeom>
              <a:avLst/>
              <a:gdLst/>
              <a:ahLst/>
              <a:cxnLst/>
              <a:rect l="l" t="t" r="r" b="b"/>
              <a:pathLst>
                <a:path w="568959" h="454025">
                  <a:moveTo>
                    <a:pt x="568451" y="104647"/>
                  </a:moveTo>
                  <a:lnTo>
                    <a:pt x="140970" y="401319"/>
                  </a:lnTo>
                  <a:lnTo>
                    <a:pt x="177292" y="453643"/>
                  </a:lnTo>
                  <a:lnTo>
                    <a:pt x="0" y="421639"/>
                  </a:lnTo>
                  <a:lnTo>
                    <a:pt x="32003" y="244347"/>
                  </a:lnTo>
                  <a:lnTo>
                    <a:pt x="68325" y="296671"/>
                  </a:lnTo>
                  <a:lnTo>
                    <a:pt x="495807" y="0"/>
                  </a:lnTo>
                  <a:lnTo>
                    <a:pt x="568451" y="104647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4401" y="36067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68159"/>
            <a:chOff x="0" y="0"/>
            <a:chExt cx="12193270" cy="68681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8"/>
                  </a:lnTo>
                </a:path>
              </a:pathLst>
            </a:custGeom>
            <a:ln w="9144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24928" y="3681984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5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6852" y="0"/>
                  </a:moveTo>
                  <a:lnTo>
                    <a:pt x="2042541" y="0"/>
                  </a:lnTo>
                  <a:lnTo>
                    <a:pt x="0" y="6857995"/>
                  </a:lnTo>
                  <a:lnTo>
                    <a:pt x="3006852" y="6857995"/>
                  </a:lnTo>
                  <a:lnTo>
                    <a:pt x="3006852" y="0"/>
                  </a:lnTo>
                  <a:close/>
                </a:path>
              </a:pathLst>
            </a:custGeom>
            <a:solidFill>
              <a:srgbClr val="EA7666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04375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625" y="0"/>
                  </a:moveTo>
                  <a:lnTo>
                    <a:pt x="0" y="0"/>
                  </a:lnTo>
                  <a:lnTo>
                    <a:pt x="1208151" y="6857995"/>
                  </a:lnTo>
                  <a:lnTo>
                    <a:pt x="2587625" y="6857995"/>
                  </a:lnTo>
                  <a:lnTo>
                    <a:pt x="2587625" y="0"/>
                  </a:lnTo>
                  <a:close/>
                </a:path>
              </a:pathLst>
            </a:custGeom>
            <a:solidFill>
              <a:srgbClr val="EA766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8"/>
                  </a:lnTo>
                  <a:lnTo>
                    <a:pt x="3259835" y="3809998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922112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37802" y="0"/>
              <a:ext cx="2851150" cy="6858000"/>
            </a:xfrm>
            <a:custGeom>
              <a:avLst/>
              <a:gdLst/>
              <a:ahLst/>
              <a:cxnLst/>
              <a:rect l="l" t="t" r="r" b="b"/>
              <a:pathLst>
                <a:path w="2851150" h="6858000">
                  <a:moveTo>
                    <a:pt x="2851150" y="0"/>
                  </a:moveTo>
                  <a:lnTo>
                    <a:pt x="0" y="0"/>
                  </a:lnTo>
                  <a:lnTo>
                    <a:pt x="2467609" y="6857995"/>
                  </a:lnTo>
                  <a:lnTo>
                    <a:pt x="2851150" y="6857995"/>
                  </a:lnTo>
                  <a:lnTo>
                    <a:pt x="2851150" y="0"/>
                  </a:lnTo>
                  <a:close/>
                </a:path>
              </a:pathLst>
            </a:custGeom>
            <a:solidFill>
              <a:srgbClr val="6C1A0D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98123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>
                  <a:moveTo>
                    <a:pt x="1290827" y="0"/>
                  </a:moveTo>
                  <a:lnTo>
                    <a:pt x="1018921" y="0"/>
                  </a:lnTo>
                  <a:lnTo>
                    <a:pt x="0" y="6857995"/>
                  </a:lnTo>
                  <a:lnTo>
                    <a:pt x="1290827" y="6857995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F0ACA1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40795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155" y="0"/>
                  </a:moveTo>
                  <a:lnTo>
                    <a:pt x="0" y="0"/>
                  </a:lnTo>
                  <a:lnTo>
                    <a:pt x="1107694" y="6857995"/>
                  </a:lnTo>
                  <a:lnTo>
                    <a:pt x="1248155" y="6857995"/>
                  </a:lnTo>
                  <a:lnTo>
                    <a:pt x="1248155" y="0"/>
                  </a:lnTo>
                  <a:close/>
                </a:path>
              </a:pathLst>
            </a:custGeom>
            <a:solidFill>
              <a:srgbClr val="EA7666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2343" y="3590544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4"/>
                  </a:lnTo>
                  <a:lnTo>
                    <a:pt x="1816607" y="3267454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EA766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012691"/>
              <a:ext cx="448309" cy="2845435"/>
            </a:xfrm>
            <a:custGeom>
              <a:avLst/>
              <a:gdLst/>
              <a:ahLst/>
              <a:cxnLst/>
              <a:rect l="l" t="t" r="r" b="b"/>
              <a:pathLst>
                <a:path w="448309" h="2845434">
                  <a:moveTo>
                    <a:pt x="0" y="0"/>
                  </a:moveTo>
                  <a:lnTo>
                    <a:pt x="0" y="2845305"/>
                  </a:lnTo>
                  <a:lnTo>
                    <a:pt x="448056" y="2845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666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76250" y="195834"/>
            <a:ext cx="773112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latin typeface="Trebuchet MS"/>
                <a:cs typeface="Trebuchet MS"/>
              </a:rPr>
              <a:t>Δείκτες</a:t>
            </a:r>
            <a:r>
              <a:rPr sz="2500" b="1" spc="-35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Ενδοθηλιακής</a:t>
            </a:r>
            <a:r>
              <a:rPr sz="2500" b="1" spc="-30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Διαφοροποίησης:</a:t>
            </a:r>
            <a:r>
              <a:rPr sz="2500" b="1" spc="-100" dirty="0">
                <a:latin typeface="Trebuchet MS"/>
                <a:cs typeface="Trebuchet MS"/>
              </a:rPr>
              <a:t> </a:t>
            </a:r>
            <a:r>
              <a:rPr sz="2500" b="1" spc="-15" dirty="0">
                <a:latin typeface="Trebuchet MS"/>
                <a:cs typeface="Trebuchet MS"/>
              </a:rPr>
              <a:t>FVIII,</a:t>
            </a:r>
            <a:r>
              <a:rPr sz="2500" b="1" spc="5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CD31,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6250" y="576834"/>
            <a:ext cx="24631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EA7666"/>
                </a:solidFill>
                <a:latin typeface="Trebuchet MS"/>
                <a:cs typeface="Trebuchet MS"/>
              </a:rPr>
              <a:t>CD34,</a:t>
            </a:r>
            <a:r>
              <a:rPr sz="2500" b="1" spc="-1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500" b="1" spc="-15" dirty="0">
                <a:solidFill>
                  <a:srgbClr val="EA7666"/>
                </a:solidFill>
                <a:latin typeface="Trebuchet MS"/>
                <a:cs typeface="Trebuchet MS"/>
              </a:rPr>
              <a:t>Fli-1,</a:t>
            </a:r>
            <a:r>
              <a:rPr sz="2500" b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500" b="1" spc="-5" dirty="0">
                <a:solidFill>
                  <a:srgbClr val="EA7666"/>
                </a:solidFill>
                <a:latin typeface="Trebuchet MS"/>
                <a:cs typeface="Trebuchet MS"/>
              </a:rPr>
              <a:t>ERG</a:t>
            </a:r>
            <a:endParaRPr sz="2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9728" y="675106"/>
            <a:ext cx="11972925" cy="6113145"/>
            <a:chOff x="109728" y="675106"/>
            <a:chExt cx="11972925" cy="611314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" y="1030224"/>
              <a:ext cx="5254752" cy="30312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924" y="4123941"/>
              <a:ext cx="4122420" cy="26639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12735" y="993648"/>
              <a:ext cx="4669535" cy="31028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1519" y="4123944"/>
              <a:ext cx="2784348" cy="25984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34399" y="4224525"/>
              <a:ext cx="3547872" cy="25633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7935" y="675106"/>
              <a:ext cx="2932938" cy="5860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43928" y="675106"/>
              <a:ext cx="4997958" cy="58600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477895" y="735584"/>
            <a:ext cx="8368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59200" algn="l"/>
              </a:tabLst>
            </a:pP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CD31</a:t>
            </a:r>
            <a:r>
              <a:rPr sz="18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σε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αγγειοσάρκωμα	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FVΙΙΙ</a:t>
            </a:r>
            <a:r>
              <a:rPr sz="18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σε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επιθηλιοειδές</a:t>
            </a:r>
            <a:r>
              <a:rPr sz="1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αιμαγγειοενδοθηλίωμα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7910" y="6387082"/>
            <a:ext cx="3714750" cy="468630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221081" y="6441744"/>
            <a:ext cx="29883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HH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-8</a:t>
            </a:r>
            <a:r>
              <a:rPr sz="16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b="1"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σε σάρ</a:t>
            </a: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κ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ω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μ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α</a:t>
            </a:r>
            <a:r>
              <a:rPr sz="16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39767" y="6387082"/>
            <a:ext cx="3807714" cy="46863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404105" y="6441744"/>
            <a:ext cx="34601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ERG</a:t>
            </a:r>
            <a:r>
              <a:rPr sz="1600" b="1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σε</a:t>
            </a: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επιθηλιοειδές</a:t>
            </a:r>
            <a:r>
              <a:rPr sz="1600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αγγειοσάρκωμα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20456" y="6417564"/>
            <a:ext cx="3914394" cy="438162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8385809" y="6472529"/>
            <a:ext cx="3565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FLI-1</a:t>
            </a:r>
            <a:r>
              <a:rPr sz="160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σε</a:t>
            </a: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επιθηλιοειδές</a:t>
            </a:r>
            <a:r>
              <a:rPr sz="1600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αγγειοσάρκωμα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99" y="665721"/>
            <a:ext cx="6775196" cy="50714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06440" y="5189499"/>
            <a:ext cx="105791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HHV-8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48194" y="2828874"/>
            <a:ext cx="3419475" cy="1200785"/>
          </a:xfrm>
          <a:custGeom>
            <a:avLst/>
            <a:gdLst/>
            <a:ahLst/>
            <a:cxnLst/>
            <a:rect l="l" t="t" r="r" b="b"/>
            <a:pathLst>
              <a:path w="3419475" h="1200785">
                <a:moveTo>
                  <a:pt x="3419475" y="0"/>
                </a:moveTo>
                <a:lnTo>
                  <a:pt x="0" y="0"/>
                </a:lnTo>
                <a:lnTo>
                  <a:pt x="0" y="1200327"/>
                </a:lnTo>
                <a:lnTo>
                  <a:pt x="3419475" y="1200327"/>
                </a:lnTo>
                <a:lnTo>
                  <a:pt x="3419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48194" y="2828874"/>
            <a:ext cx="3419475" cy="120078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 marR="354330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Trebuchet MS"/>
                <a:cs typeface="Trebuchet MS"/>
              </a:rPr>
              <a:t>Έκφραση HHV-8 από </a:t>
            </a:r>
            <a:r>
              <a:rPr sz="1800" dirty="0">
                <a:latin typeface="Trebuchet MS"/>
                <a:cs typeface="Trebuchet MS"/>
              </a:rPr>
              <a:t>τα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αττρακτόμορφα κύτταρα στη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θέση </a:t>
            </a:r>
            <a:r>
              <a:rPr sz="1800" spc="-5" dirty="0">
                <a:latin typeface="Trebuchet MS"/>
                <a:cs typeface="Trebuchet MS"/>
              </a:rPr>
              <a:t>της ανάπτυξης </a:t>
            </a:r>
            <a:r>
              <a:rPr sz="1800" dirty="0">
                <a:latin typeface="Trebuchet MS"/>
                <a:cs typeface="Trebuchet MS"/>
              </a:rPr>
              <a:t>των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αγγειακών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χώρων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#8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50" y="2512442"/>
            <a:ext cx="5804281" cy="4345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16040" y="17272"/>
            <a:ext cx="6238240" cy="46695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184508" y="4225315"/>
            <a:ext cx="890269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0"/>
              </a:spcBef>
            </a:pPr>
            <a:r>
              <a:rPr sz="1600" spc="-10" dirty="0">
                <a:latin typeface="Trebuchet MS"/>
                <a:cs typeface="Trebuchet MS"/>
              </a:rPr>
              <a:t>EBER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9347" y="6403320"/>
            <a:ext cx="109029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600" spc="-10" dirty="0">
                <a:latin typeface="Trebuchet MS"/>
                <a:cs typeface="Trebuchet MS"/>
              </a:rPr>
              <a:t>HHV-8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401" y="856869"/>
            <a:ext cx="52641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908175" algn="l"/>
              </a:tabLst>
            </a:pPr>
            <a:r>
              <a:rPr sz="1800" spc="-5" dirty="0">
                <a:latin typeface="Trebuchet MS"/>
                <a:cs typeface="Trebuchet MS"/>
              </a:rPr>
              <a:t>Διάσπαρτα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HHV-8</a:t>
            </a:r>
            <a:r>
              <a:rPr sz="1800" dirty="0">
                <a:latin typeface="Trebuchet MS"/>
                <a:cs typeface="Trebuchet MS"/>
              </a:rPr>
              <a:t> θετικά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 </a:t>
            </a:r>
            <a:r>
              <a:rPr sz="1800" spc="-10" dirty="0">
                <a:latin typeface="Trebuchet MS"/>
                <a:cs typeface="Trebuchet MS"/>
              </a:rPr>
              <a:t>στην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εκπτυγμένη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ζώνη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του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μανδύα	(MZ) </a:t>
            </a:r>
            <a:r>
              <a:rPr sz="1800" dirty="0">
                <a:latin typeface="Trebuchet MS"/>
                <a:cs typeface="Trebuchet MS"/>
              </a:rPr>
              <a:t>και εντός των </a:t>
            </a:r>
            <a:r>
              <a:rPr sz="1800" spc="-5" dirty="0">
                <a:latin typeface="Trebuchet MS"/>
                <a:cs typeface="Trebuchet MS"/>
              </a:rPr>
              <a:t>βλαστικών </a:t>
            </a:r>
            <a:r>
              <a:rPr sz="1800" dirty="0">
                <a:latin typeface="Trebuchet MS"/>
                <a:cs typeface="Trebuchet MS"/>
              </a:rPr>
              <a:t> κέντρων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(GC)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71306" y="2348560"/>
            <a:ext cx="3200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GC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45129" y="4841240"/>
            <a:ext cx="320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GC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5216" y="3271850"/>
            <a:ext cx="3244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MZ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71003" y="1101597"/>
            <a:ext cx="324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MZ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#8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623"/>
            <a:ext cx="12179300" cy="6826884"/>
            <a:chOff x="0" y="31623"/>
            <a:chExt cx="12179300" cy="68268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10106"/>
              <a:ext cx="6526910" cy="57478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2494" y="31623"/>
              <a:ext cx="5686679" cy="425665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039856" y="3830472"/>
            <a:ext cx="106680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latin typeface="Trebuchet MS"/>
                <a:cs typeface="Trebuchet MS"/>
              </a:rPr>
              <a:t>CD138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9525" y="6388760"/>
            <a:ext cx="966469" cy="358140"/>
            <a:chOff x="-9525" y="6388760"/>
            <a:chExt cx="966469" cy="358140"/>
          </a:xfrm>
        </p:grpSpPr>
        <p:sp>
          <p:nvSpPr>
            <p:cNvPr id="7" name="object 7"/>
            <p:cNvSpPr/>
            <p:nvPr/>
          </p:nvSpPr>
          <p:spPr>
            <a:xfrm>
              <a:off x="0" y="6398285"/>
              <a:ext cx="947419" cy="339090"/>
            </a:xfrm>
            <a:custGeom>
              <a:avLst/>
              <a:gdLst/>
              <a:ahLst/>
              <a:cxnLst/>
              <a:rect l="l" t="t" r="r" b="b"/>
              <a:pathLst>
                <a:path w="947419" h="339090">
                  <a:moveTo>
                    <a:pt x="947200" y="0"/>
                  </a:moveTo>
                  <a:lnTo>
                    <a:pt x="0" y="0"/>
                  </a:lnTo>
                  <a:lnTo>
                    <a:pt x="0" y="338556"/>
                  </a:lnTo>
                  <a:lnTo>
                    <a:pt x="947200" y="338556"/>
                  </a:lnTo>
                  <a:lnTo>
                    <a:pt x="94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6398285"/>
              <a:ext cx="947419" cy="339090"/>
            </a:xfrm>
            <a:custGeom>
              <a:avLst/>
              <a:gdLst/>
              <a:ahLst/>
              <a:cxnLst/>
              <a:rect l="l" t="t" r="r" b="b"/>
              <a:pathLst>
                <a:path w="947419" h="339090">
                  <a:moveTo>
                    <a:pt x="0" y="338556"/>
                  </a:moveTo>
                  <a:lnTo>
                    <a:pt x="947200" y="338556"/>
                  </a:lnTo>
                  <a:lnTo>
                    <a:pt x="94720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C42E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0" y="6426504"/>
            <a:ext cx="9378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rebuchet MS"/>
                <a:cs typeface="Trebuchet MS"/>
              </a:rPr>
              <a:t>CD20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151" y="543255"/>
            <a:ext cx="27038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CD20+</a:t>
            </a:r>
            <a:r>
              <a:rPr sz="1800" b="1" spc="-6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στα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βλαστόμορφα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44156" y="4710988"/>
            <a:ext cx="3382010" cy="1200785"/>
          </a:xfrm>
          <a:custGeom>
            <a:avLst/>
            <a:gdLst/>
            <a:ahLst/>
            <a:cxnLst/>
            <a:rect l="l" t="t" r="r" b="b"/>
            <a:pathLst>
              <a:path w="3382009" h="1200785">
                <a:moveTo>
                  <a:pt x="3382010" y="0"/>
                </a:moveTo>
                <a:lnTo>
                  <a:pt x="0" y="0"/>
                </a:lnTo>
                <a:lnTo>
                  <a:pt x="0" y="1200327"/>
                </a:lnTo>
                <a:lnTo>
                  <a:pt x="3382010" y="1200327"/>
                </a:lnTo>
                <a:lnTo>
                  <a:pt x="3382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44156" y="4710988"/>
            <a:ext cx="3382010" cy="1149033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CD138-</a:t>
            </a:r>
            <a:r>
              <a:rPr sz="1800" b="1" spc="-6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στα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βλαστόμορφα</a:t>
            </a:r>
            <a:endParaRPr sz="1800" dirty="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κύτταρα/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+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στα</a:t>
            </a:r>
            <a:endParaRPr sz="1800" dirty="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πλα</a:t>
            </a:r>
            <a:r>
              <a:rPr sz="1800" b="1" spc="-5" dirty="0" err="1">
                <a:latin typeface="Trebuchet MS"/>
                <a:cs typeface="Trebuchet MS"/>
              </a:rPr>
              <a:t>σμ</a:t>
            </a:r>
            <a:r>
              <a:rPr sz="1800" b="1" spc="-5" dirty="0">
                <a:latin typeface="Trebuchet MS"/>
                <a:cs typeface="Trebuchet MS"/>
              </a:rPr>
              <a:t>ατοκύτταρα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lang="el-GR" sz="1800" b="1" spc="-5" dirty="0">
                <a:latin typeface="Trebuchet MS"/>
                <a:cs typeface="Trebuchet MS"/>
              </a:rPr>
              <a:t>του</a:t>
            </a:r>
            <a:endParaRPr sz="1800" dirty="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</a:pPr>
            <a:r>
              <a:rPr sz="1800" b="1" spc="-5" dirty="0" err="1">
                <a:latin typeface="Trebuchet MS"/>
                <a:cs typeface="Trebuchet MS"/>
              </a:rPr>
              <a:t>δι</a:t>
            </a:r>
            <a:r>
              <a:rPr sz="1800" b="1" spc="-5" dirty="0">
                <a:latin typeface="Trebuchet MS"/>
                <a:cs typeface="Trebuchet MS"/>
              </a:rPr>
              <a:t>αλεμφοζιδιακ</a:t>
            </a:r>
            <a:r>
              <a:rPr lang="el-GR" sz="1800" b="1" spc="-5" dirty="0" err="1">
                <a:latin typeface="Trebuchet MS"/>
                <a:cs typeface="Trebuchet MS"/>
              </a:rPr>
              <a:t>ού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 err="1">
                <a:latin typeface="Trebuchet MS"/>
                <a:cs typeface="Trebuchet MS"/>
              </a:rPr>
              <a:t>χώρ</a:t>
            </a:r>
            <a:r>
              <a:rPr lang="el-GR" sz="1800" b="1" spc="-5" dirty="0">
                <a:latin typeface="Trebuchet MS"/>
                <a:cs typeface="Trebuchet MS"/>
              </a:rPr>
              <a:t>ου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49932" y="3815207"/>
            <a:ext cx="1261745" cy="1088390"/>
          </a:xfrm>
          <a:custGeom>
            <a:avLst/>
            <a:gdLst/>
            <a:ahLst/>
            <a:cxnLst/>
            <a:rect l="l" t="t" r="r" b="b"/>
            <a:pathLst>
              <a:path w="1261745" h="1088389">
                <a:moveTo>
                  <a:pt x="0" y="543941"/>
                </a:moveTo>
                <a:lnTo>
                  <a:pt x="2090" y="499336"/>
                </a:lnTo>
                <a:lnTo>
                  <a:pt x="8253" y="455724"/>
                </a:lnTo>
                <a:lnTo>
                  <a:pt x="18326" y="413243"/>
                </a:lnTo>
                <a:lnTo>
                  <a:pt x="32148" y="372034"/>
                </a:lnTo>
                <a:lnTo>
                  <a:pt x="49555" y="332237"/>
                </a:lnTo>
                <a:lnTo>
                  <a:pt x="70387" y="293993"/>
                </a:lnTo>
                <a:lnTo>
                  <a:pt x="94479" y="257440"/>
                </a:lnTo>
                <a:lnTo>
                  <a:pt x="121672" y="222720"/>
                </a:lnTo>
                <a:lnTo>
                  <a:pt x="151801" y="189972"/>
                </a:lnTo>
                <a:lnTo>
                  <a:pt x="184705" y="159337"/>
                </a:lnTo>
                <a:lnTo>
                  <a:pt x="220222" y="130954"/>
                </a:lnTo>
                <a:lnTo>
                  <a:pt x="258189" y="104964"/>
                </a:lnTo>
                <a:lnTo>
                  <a:pt x="298445" y="81508"/>
                </a:lnTo>
                <a:lnTo>
                  <a:pt x="340827" y="60724"/>
                </a:lnTo>
                <a:lnTo>
                  <a:pt x="385173" y="42753"/>
                </a:lnTo>
                <a:lnTo>
                  <a:pt x="431320" y="27735"/>
                </a:lnTo>
                <a:lnTo>
                  <a:pt x="479107" y="15811"/>
                </a:lnTo>
                <a:lnTo>
                  <a:pt x="528371" y="7120"/>
                </a:lnTo>
                <a:lnTo>
                  <a:pt x="578950" y="1803"/>
                </a:lnTo>
                <a:lnTo>
                  <a:pt x="630682" y="0"/>
                </a:lnTo>
                <a:lnTo>
                  <a:pt x="682395" y="1803"/>
                </a:lnTo>
                <a:lnTo>
                  <a:pt x="732958" y="7120"/>
                </a:lnTo>
                <a:lnTo>
                  <a:pt x="782207" y="15811"/>
                </a:lnTo>
                <a:lnTo>
                  <a:pt x="829981" y="27735"/>
                </a:lnTo>
                <a:lnTo>
                  <a:pt x="876117" y="42753"/>
                </a:lnTo>
                <a:lnTo>
                  <a:pt x="920453" y="60724"/>
                </a:lnTo>
                <a:lnTo>
                  <a:pt x="962826" y="81508"/>
                </a:lnTo>
                <a:lnTo>
                  <a:pt x="1003074" y="104964"/>
                </a:lnTo>
                <a:lnTo>
                  <a:pt x="1041035" y="130954"/>
                </a:lnTo>
                <a:lnTo>
                  <a:pt x="1076547" y="159337"/>
                </a:lnTo>
                <a:lnTo>
                  <a:pt x="1109447" y="189972"/>
                </a:lnTo>
                <a:lnTo>
                  <a:pt x="1139573" y="222720"/>
                </a:lnTo>
                <a:lnTo>
                  <a:pt x="1166762" y="257440"/>
                </a:lnTo>
                <a:lnTo>
                  <a:pt x="1190853" y="293993"/>
                </a:lnTo>
                <a:lnTo>
                  <a:pt x="1211683" y="332237"/>
                </a:lnTo>
                <a:lnTo>
                  <a:pt x="1229089" y="372034"/>
                </a:lnTo>
                <a:lnTo>
                  <a:pt x="1242910" y="413243"/>
                </a:lnTo>
                <a:lnTo>
                  <a:pt x="1252983" y="455724"/>
                </a:lnTo>
                <a:lnTo>
                  <a:pt x="1259146" y="499336"/>
                </a:lnTo>
                <a:lnTo>
                  <a:pt x="1261237" y="543941"/>
                </a:lnTo>
                <a:lnTo>
                  <a:pt x="1259146" y="588545"/>
                </a:lnTo>
                <a:lnTo>
                  <a:pt x="1252983" y="632157"/>
                </a:lnTo>
                <a:lnTo>
                  <a:pt x="1242910" y="674638"/>
                </a:lnTo>
                <a:lnTo>
                  <a:pt x="1229089" y="715847"/>
                </a:lnTo>
                <a:lnTo>
                  <a:pt x="1211683" y="755644"/>
                </a:lnTo>
                <a:lnTo>
                  <a:pt x="1190853" y="793888"/>
                </a:lnTo>
                <a:lnTo>
                  <a:pt x="1166762" y="830441"/>
                </a:lnTo>
                <a:lnTo>
                  <a:pt x="1139573" y="865161"/>
                </a:lnTo>
                <a:lnTo>
                  <a:pt x="1109447" y="897909"/>
                </a:lnTo>
                <a:lnTo>
                  <a:pt x="1076547" y="928544"/>
                </a:lnTo>
                <a:lnTo>
                  <a:pt x="1041035" y="956927"/>
                </a:lnTo>
                <a:lnTo>
                  <a:pt x="1003074" y="982917"/>
                </a:lnTo>
                <a:lnTo>
                  <a:pt x="962826" y="1006373"/>
                </a:lnTo>
                <a:lnTo>
                  <a:pt x="920453" y="1027157"/>
                </a:lnTo>
                <a:lnTo>
                  <a:pt x="876117" y="1045128"/>
                </a:lnTo>
                <a:lnTo>
                  <a:pt x="829981" y="1060146"/>
                </a:lnTo>
                <a:lnTo>
                  <a:pt x="782207" y="1072070"/>
                </a:lnTo>
                <a:lnTo>
                  <a:pt x="732958" y="1080761"/>
                </a:lnTo>
                <a:lnTo>
                  <a:pt x="682395" y="1086078"/>
                </a:lnTo>
                <a:lnTo>
                  <a:pt x="630682" y="1087882"/>
                </a:lnTo>
                <a:lnTo>
                  <a:pt x="578950" y="1086078"/>
                </a:lnTo>
                <a:lnTo>
                  <a:pt x="528371" y="1080761"/>
                </a:lnTo>
                <a:lnTo>
                  <a:pt x="479107" y="1072070"/>
                </a:lnTo>
                <a:lnTo>
                  <a:pt x="431320" y="1060146"/>
                </a:lnTo>
                <a:lnTo>
                  <a:pt x="385173" y="1045128"/>
                </a:lnTo>
                <a:lnTo>
                  <a:pt x="340827" y="1027157"/>
                </a:lnTo>
                <a:lnTo>
                  <a:pt x="298445" y="1006373"/>
                </a:lnTo>
                <a:lnTo>
                  <a:pt x="258189" y="982917"/>
                </a:lnTo>
                <a:lnTo>
                  <a:pt x="220222" y="956927"/>
                </a:lnTo>
                <a:lnTo>
                  <a:pt x="184705" y="928544"/>
                </a:lnTo>
                <a:lnTo>
                  <a:pt x="151801" y="897909"/>
                </a:lnTo>
                <a:lnTo>
                  <a:pt x="121672" y="865161"/>
                </a:lnTo>
                <a:lnTo>
                  <a:pt x="94479" y="830441"/>
                </a:lnTo>
                <a:lnTo>
                  <a:pt x="70387" y="793888"/>
                </a:lnTo>
                <a:lnTo>
                  <a:pt x="49555" y="755644"/>
                </a:lnTo>
                <a:lnTo>
                  <a:pt x="32148" y="715847"/>
                </a:lnTo>
                <a:lnTo>
                  <a:pt x="18326" y="674638"/>
                </a:lnTo>
                <a:lnTo>
                  <a:pt x="8253" y="632157"/>
                </a:lnTo>
                <a:lnTo>
                  <a:pt x="2090" y="588545"/>
                </a:lnTo>
                <a:lnTo>
                  <a:pt x="0" y="543941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#8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327" y="44703"/>
            <a:ext cx="12097385" cy="6823075"/>
            <a:chOff x="47327" y="44703"/>
            <a:chExt cx="12097385" cy="6823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2796" y="44703"/>
              <a:ext cx="6021832" cy="451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27" y="2294843"/>
              <a:ext cx="6132703" cy="456315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58333" y="6519443"/>
              <a:ext cx="1144905" cy="339090"/>
            </a:xfrm>
            <a:custGeom>
              <a:avLst/>
              <a:gdLst/>
              <a:ahLst/>
              <a:cxnLst/>
              <a:rect l="l" t="t" r="r" b="b"/>
              <a:pathLst>
                <a:path w="1144904" h="339090">
                  <a:moveTo>
                    <a:pt x="1144498" y="0"/>
                  </a:moveTo>
                  <a:lnTo>
                    <a:pt x="0" y="0"/>
                  </a:lnTo>
                  <a:lnTo>
                    <a:pt x="0" y="338556"/>
                  </a:lnTo>
                  <a:lnTo>
                    <a:pt x="1144498" y="338556"/>
                  </a:lnTo>
                  <a:lnTo>
                    <a:pt x="1144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58333" y="6519443"/>
              <a:ext cx="1144905" cy="339090"/>
            </a:xfrm>
            <a:custGeom>
              <a:avLst/>
              <a:gdLst/>
              <a:ahLst/>
              <a:cxnLst/>
              <a:rect l="l" t="t" r="r" b="b"/>
              <a:pathLst>
                <a:path w="1144904" h="339090">
                  <a:moveTo>
                    <a:pt x="0" y="338556"/>
                  </a:moveTo>
                  <a:lnTo>
                    <a:pt x="1144498" y="338556"/>
                  </a:lnTo>
                  <a:lnTo>
                    <a:pt x="1144498" y="0"/>
                  </a:lnTo>
                  <a:lnTo>
                    <a:pt x="0" y="0"/>
                  </a:lnTo>
                  <a:lnTo>
                    <a:pt x="0" y="338556"/>
                  </a:lnTo>
                  <a:close/>
                </a:path>
              </a:pathLst>
            </a:custGeom>
            <a:ln w="19050">
              <a:solidFill>
                <a:srgbClr val="C42E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37835" y="6547815"/>
            <a:ext cx="6337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rebuchet MS"/>
                <a:cs typeface="Trebuchet MS"/>
              </a:rPr>
              <a:t>L</a:t>
            </a:r>
            <a:r>
              <a:rPr sz="1600" spc="-20" dirty="0">
                <a:latin typeface="Trebuchet MS"/>
                <a:cs typeface="Trebuchet MS"/>
              </a:rPr>
              <a:t>A</a:t>
            </a:r>
            <a:r>
              <a:rPr sz="1600" spc="-10" dirty="0">
                <a:latin typeface="Trebuchet MS"/>
                <a:cs typeface="Trebuchet MS"/>
              </a:rPr>
              <a:t>MDA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21618" y="4231665"/>
            <a:ext cx="7391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lgM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2826" y="1394840"/>
            <a:ext cx="32131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Βλαστόμορφα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θετικά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για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IgMλ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#8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615" y="841628"/>
            <a:ext cx="82924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Διάγνωση: </a:t>
            </a:r>
            <a:r>
              <a:rPr sz="1800" b="1" dirty="0">
                <a:latin typeface="Trebuchet MS"/>
                <a:cs typeface="Trebuchet MS"/>
              </a:rPr>
              <a:t>Διήθηση </a:t>
            </a:r>
            <a:r>
              <a:rPr sz="1800" b="1" spc="-5" dirty="0">
                <a:latin typeface="Trebuchet MS"/>
                <a:cs typeface="Trebuchet MS"/>
              </a:rPr>
              <a:t>λεμφαδένα από σάρκωμα </a:t>
            </a:r>
            <a:r>
              <a:rPr sz="1800" b="1" dirty="0">
                <a:latin typeface="Trebuchet MS"/>
                <a:cs typeface="Trebuchet MS"/>
              </a:rPr>
              <a:t>Kaposi </a:t>
            </a:r>
            <a:r>
              <a:rPr sz="1800" b="1" spc="-5" dirty="0">
                <a:latin typeface="Trebuchet MS"/>
                <a:cs typeface="Trebuchet MS"/>
              </a:rPr>
              <a:t>το </a:t>
            </a:r>
            <a:r>
              <a:rPr sz="1800" b="1" dirty="0">
                <a:latin typeface="Trebuchet MS"/>
                <a:cs typeface="Trebuchet MS"/>
              </a:rPr>
              <a:t>οποίο </a:t>
            </a:r>
            <a:r>
              <a:rPr sz="1800" b="1" spc="-5" dirty="0">
                <a:latin typeface="Trebuchet MS"/>
                <a:cs typeface="Trebuchet MS"/>
              </a:rPr>
              <a:t>απναπτύχθηκε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στο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έδαφος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πλασμαβλαστικής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HHV-8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+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πολυκεντρικής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νόσου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Castleman.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615" y="1664970"/>
            <a:ext cx="1583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b="1" dirty="0">
                <a:latin typeface="Trebuchet MS"/>
                <a:cs typeface="Trebuchet MS"/>
              </a:rPr>
              <a:t>Κύρια</a:t>
            </a:r>
            <a:r>
              <a:rPr sz="1800" b="1" spc="-10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σημεία: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7841" y="1724025"/>
            <a:ext cx="6179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</a:tabLst>
            </a:pPr>
            <a:r>
              <a:rPr sz="1800" b="1" dirty="0">
                <a:latin typeface="Trebuchet MS"/>
                <a:cs typeface="Trebuchet MS"/>
              </a:rPr>
              <a:t>Η </a:t>
            </a:r>
            <a:r>
              <a:rPr sz="1800" b="1" spc="-5" dirty="0">
                <a:latin typeface="Trebuchet MS"/>
                <a:cs typeface="Trebuchet MS"/>
              </a:rPr>
              <a:t>αρχική </a:t>
            </a:r>
            <a:r>
              <a:rPr sz="1800" b="1" dirty="0">
                <a:latin typeface="Trebuchet MS"/>
                <a:cs typeface="Trebuchet MS"/>
              </a:rPr>
              <a:t>διήθηση του </a:t>
            </a:r>
            <a:r>
              <a:rPr sz="1800" b="1" spc="-5" dirty="0">
                <a:latin typeface="Trebuchet MS"/>
                <a:cs typeface="Trebuchet MS"/>
              </a:rPr>
              <a:t>λεμφαδένα από σάρκωμα </a:t>
            </a:r>
            <a:r>
              <a:rPr sz="1800" b="1" dirty="0">
                <a:latin typeface="Trebuchet MS"/>
                <a:cs typeface="Trebuchet MS"/>
              </a:rPr>
              <a:t>Kaposi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είναι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εύκολο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να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διαλάθει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της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προσοχής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37841" y="2821685"/>
            <a:ext cx="62179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</a:tabLst>
            </a:pPr>
            <a:r>
              <a:rPr sz="1800" b="1" dirty="0">
                <a:latin typeface="Trebuchet MS"/>
                <a:cs typeface="Trebuchet MS"/>
              </a:rPr>
              <a:t>Η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παρουσία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συστηματικών συμπτωμάτων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επιβάλλει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τον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έλεγχο του </a:t>
            </a:r>
            <a:r>
              <a:rPr sz="1800" b="1" spc="-5" dirty="0">
                <a:latin typeface="Trebuchet MS"/>
                <a:cs typeface="Trebuchet MS"/>
              </a:rPr>
              <a:t>λεμφαδένα </a:t>
            </a:r>
            <a:r>
              <a:rPr sz="1800" b="1" dirty="0">
                <a:latin typeface="Trebuchet MS"/>
                <a:cs typeface="Trebuchet MS"/>
              </a:rPr>
              <a:t>για πλασμαβλαστική </a:t>
            </a:r>
            <a:r>
              <a:rPr sz="1800" b="1" spc="-5" dirty="0">
                <a:latin typeface="Trebuchet MS"/>
                <a:cs typeface="Trebuchet MS"/>
              </a:rPr>
              <a:t>νόσο 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Castleman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ή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HHV-8+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μεγαλοκυτταρικό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Β </a:t>
            </a:r>
            <a:r>
              <a:rPr sz="1800" b="1" spc="-5" dirty="0">
                <a:latin typeface="Trebuchet MS"/>
                <a:cs typeface="Trebuchet MS"/>
              </a:rPr>
              <a:t>λέμφωμα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99029"/>
            <a:ext cx="5218138" cy="47249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805053"/>
            <a:ext cx="40036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Άντρας,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83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Μεταμόσχευση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νεφρού</a:t>
            </a:r>
            <a:endParaRPr sz="18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Πολλαπλές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ιώδεις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κηλίδες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κάτω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άκρα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97170" y="203911"/>
            <a:ext cx="6899909" cy="6659245"/>
            <a:chOff x="5297170" y="203911"/>
            <a:chExt cx="6899909" cy="66592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7170" y="203911"/>
              <a:ext cx="6894829" cy="57372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12918" y="5971099"/>
              <a:ext cx="6879590" cy="887094"/>
            </a:xfrm>
            <a:custGeom>
              <a:avLst/>
              <a:gdLst/>
              <a:ahLst/>
              <a:cxnLst/>
              <a:rect l="l" t="t" r="r" b="b"/>
              <a:pathLst>
                <a:path w="6879590" h="887095">
                  <a:moveTo>
                    <a:pt x="6879082" y="0"/>
                  </a:moveTo>
                  <a:lnTo>
                    <a:pt x="0" y="0"/>
                  </a:lnTo>
                  <a:lnTo>
                    <a:pt x="0" y="886899"/>
                  </a:lnTo>
                  <a:lnTo>
                    <a:pt x="6879082" y="886899"/>
                  </a:lnTo>
                  <a:lnTo>
                    <a:pt x="68790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12918" y="5971099"/>
              <a:ext cx="6879590" cy="887094"/>
            </a:xfrm>
            <a:custGeom>
              <a:avLst/>
              <a:gdLst/>
              <a:ahLst/>
              <a:cxnLst/>
              <a:rect l="l" t="t" r="r" b="b"/>
              <a:pathLst>
                <a:path w="6879590" h="887095">
                  <a:moveTo>
                    <a:pt x="6879082" y="886899"/>
                  </a:moveTo>
                  <a:lnTo>
                    <a:pt x="6879082" y="0"/>
                  </a:lnTo>
                  <a:lnTo>
                    <a:pt x="0" y="0"/>
                  </a:lnTo>
                  <a:lnTo>
                    <a:pt x="0" y="886899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#9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418582" y="5999175"/>
            <a:ext cx="66687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Σχισμοειδείς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αγγειακοί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χώροι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διατέμνουν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τις </a:t>
            </a:r>
            <a:r>
              <a:rPr sz="1800" spc="-5" dirty="0">
                <a:latin typeface="Trebuchet MS"/>
                <a:cs typeface="Trebuchet MS"/>
              </a:rPr>
              <a:t>κολλαγόνες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ίνες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</a:p>
          <a:p>
            <a:pPr marL="635" algn="ctr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π</a:t>
            </a:r>
            <a:r>
              <a:rPr sz="1800" spc="-5" dirty="0" err="1">
                <a:latin typeface="Trebuchet MS"/>
                <a:cs typeface="Trebuchet MS"/>
              </a:rPr>
              <a:t>ερι</a:t>
            </a:r>
            <a:r>
              <a:rPr sz="1800" spc="-5" dirty="0">
                <a:latin typeface="Trebuchet MS"/>
                <a:cs typeface="Trebuchet MS"/>
              </a:rPr>
              <a:t>βάλλουν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</a:t>
            </a:r>
            <a:r>
              <a:rPr lang="el-GR" sz="1800" dirty="0">
                <a:latin typeface="Trebuchet MS"/>
                <a:cs typeface="Trebuchet MS"/>
              </a:rPr>
              <a:t>ρο</a:t>
            </a:r>
            <a:r>
              <a:rPr sz="1800" dirty="0">
                <a:latin typeface="Trebuchet MS"/>
                <a:cs typeface="Trebuchet MS"/>
              </a:rPr>
              <a:t>ϋπ</a:t>
            </a:r>
            <a:r>
              <a:rPr sz="1800" dirty="0" err="1">
                <a:latin typeface="Trebuchet MS"/>
                <a:cs typeface="Trebuchet MS"/>
              </a:rPr>
              <a:t>άρχοντ</a:t>
            </a:r>
            <a:r>
              <a:rPr sz="1800" dirty="0">
                <a:latin typeface="Trebuchet MS"/>
                <a:cs typeface="Trebuchet MS"/>
              </a:rPr>
              <a:t>α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αγγεία.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Συνοδός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πλασματοκυτταρική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διήθηση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(*)</a:t>
            </a:r>
            <a:endParaRPr sz="1800" dirty="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92622" y="2749423"/>
            <a:ext cx="476250" cy="381635"/>
            <a:chOff x="5492622" y="2749423"/>
            <a:chExt cx="476250" cy="381635"/>
          </a:xfrm>
        </p:grpSpPr>
        <p:sp>
          <p:nvSpPr>
            <p:cNvPr id="11" name="object 11"/>
            <p:cNvSpPr/>
            <p:nvPr/>
          </p:nvSpPr>
          <p:spPr>
            <a:xfrm>
              <a:off x="5502147" y="2758948"/>
              <a:ext cx="457200" cy="362585"/>
            </a:xfrm>
            <a:custGeom>
              <a:avLst/>
              <a:gdLst/>
              <a:ahLst/>
              <a:cxnLst/>
              <a:rect l="l" t="t" r="r" b="b"/>
              <a:pathLst>
                <a:path w="457200" h="362585">
                  <a:moveTo>
                    <a:pt x="228600" y="0"/>
                  </a:moveTo>
                  <a:lnTo>
                    <a:pt x="174625" y="138556"/>
                  </a:lnTo>
                  <a:lnTo>
                    <a:pt x="0" y="138556"/>
                  </a:lnTo>
                  <a:lnTo>
                    <a:pt x="141224" y="224154"/>
                  </a:lnTo>
                  <a:lnTo>
                    <a:pt x="87375" y="362585"/>
                  </a:lnTo>
                  <a:lnTo>
                    <a:pt x="228600" y="276987"/>
                  </a:lnTo>
                  <a:lnTo>
                    <a:pt x="369824" y="362585"/>
                  </a:lnTo>
                  <a:lnTo>
                    <a:pt x="315975" y="224154"/>
                  </a:lnTo>
                  <a:lnTo>
                    <a:pt x="457200" y="138556"/>
                  </a:lnTo>
                  <a:lnTo>
                    <a:pt x="282575" y="138556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02147" y="2758948"/>
              <a:ext cx="457200" cy="362585"/>
            </a:xfrm>
            <a:custGeom>
              <a:avLst/>
              <a:gdLst/>
              <a:ahLst/>
              <a:cxnLst/>
              <a:rect l="l" t="t" r="r" b="b"/>
              <a:pathLst>
                <a:path w="457200" h="362585">
                  <a:moveTo>
                    <a:pt x="0" y="138556"/>
                  </a:moveTo>
                  <a:lnTo>
                    <a:pt x="174625" y="138556"/>
                  </a:lnTo>
                  <a:lnTo>
                    <a:pt x="228600" y="0"/>
                  </a:lnTo>
                  <a:lnTo>
                    <a:pt x="282575" y="138556"/>
                  </a:lnTo>
                  <a:lnTo>
                    <a:pt x="457200" y="138556"/>
                  </a:lnTo>
                  <a:lnTo>
                    <a:pt x="315975" y="224154"/>
                  </a:lnTo>
                  <a:lnTo>
                    <a:pt x="369824" y="362585"/>
                  </a:lnTo>
                  <a:lnTo>
                    <a:pt x="228600" y="276987"/>
                  </a:lnTo>
                  <a:lnTo>
                    <a:pt x="87375" y="362585"/>
                  </a:lnTo>
                  <a:lnTo>
                    <a:pt x="141224" y="224154"/>
                  </a:lnTo>
                  <a:lnTo>
                    <a:pt x="0" y="138556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5653" y="1750174"/>
            <a:ext cx="5595620" cy="41921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985636" y="6194400"/>
            <a:ext cx="5471160" cy="646430"/>
          </a:xfrm>
          <a:custGeom>
            <a:avLst/>
            <a:gdLst/>
            <a:ahLst/>
            <a:cxnLst/>
            <a:rect l="l" t="t" r="r" b="b"/>
            <a:pathLst>
              <a:path w="5471159" h="646429">
                <a:moveTo>
                  <a:pt x="5470651" y="0"/>
                </a:moveTo>
                <a:lnTo>
                  <a:pt x="0" y="0"/>
                </a:lnTo>
                <a:lnTo>
                  <a:pt x="0" y="646328"/>
                </a:lnTo>
                <a:lnTo>
                  <a:pt x="5470651" y="646328"/>
                </a:lnTo>
                <a:lnTo>
                  <a:pt x="5470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85636" y="6194400"/>
            <a:ext cx="5471160" cy="6464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Εξαγγείωση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ερυθρών</a:t>
            </a:r>
            <a:endParaRPr sz="1800">
              <a:latin typeface="Trebuchet MS"/>
              <a:cs typeface="Trebuchet MS"/>
            </a:endParaRPr>
          </a:p>
          <a:p>
            <a:pPr marL="1270" algn="ctr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Εστιακή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παρουσία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ατρακτόμορφων κυττάρων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771" y="693954"/>
            <a:ext cx="4364861" cy="524836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88048" y="6194400"/>
            <a:ext cx="5471160" cy="646430"/>
          </a:xfrm>
          <a:custGeom>
            <a:avLst/>
            <a:gdLst/>
            <a:ahLst/>
            <a:cxnLst/>
            <a:rect l="l" t="t" r="r" b="b"/>
            <a:pathLst>
              <a:path w="5471160" h="646429">
                <a:moveTo>
                  <a:pt x="5470652" y="0"/>
                </a:moveTo>
                <a:lnTo>
                  <a:pt x="0" y="0"/>
                </a:lnTo>
                <a:lnTo>
                  <a:pt x="0" y="646328"/>
                </a:lnTo>
                <a:lnTo>
                  <a:pt x="5470652" y="646328"/>
                </a:lnTo>
                <a:lnTo>
                  <a:pt x="54706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8048" y="6194400"/>
            <a:ext cx="5471160" cy="6464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214880" marR="287655" indent="-1919605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rebuchet MS"/>
                <a:cs typeface="Trebuchet MS"/>
              </a:rPr>
              <a:t>Οι </a:t>
            </a:r>
            <a:r>
              <a:rPr sz="1800" spc="-5" dirty="0">
                <a:latin typeface="Trebuchet MS"/>
                <a:cs typeface="Trebuchet MS"/>
              </a:rPr>
              <a:t>σχισμοειδείς </a:t>
            </a:r>
            <a:r>
              <a:rPr sz="1800" dirty="0">
                <a:latin typeface="Trebuchet MS"/>
                <a:cs typeface="Trebuchet MS"/>
              </a:rPr>
              <a:t>χώροι </a:t>
            </a:r>
            <a:r>
              <a:rPr sz="1800" spc="-5" dirty="0">
                <a:latin typeface="Trebuchet MS"/>
                <a:cs typeface="Trebuchet MS"/>
              </a:rPr>
              <a:t>επενδύονται από “αθώα”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ενδοθήλια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6801" y="1747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#9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29" y="1769492"/>
            <a:ext cx="5770486" cy="43238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5791" y="1769465"/>
            <a:ext cx="5877529" cy="432382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24755" y="1910232"/>
            <a:ext cx="110807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D2-40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49941" y="1910232"/>
            <a:ext cx="122301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HHV-8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#9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29" y="1769492"/>
            <a:ext cx="5770486" cy="43238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5791" y="1769465"/>
            <a:ext cx="5877529" cy="432382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24755" y="1910232"/>
            <a:ext cx="110807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D2-40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49941" y="1910232"/>
            <a:ext cx="122301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HHV-8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984" y="791667"/>
            <a:ext cx="4458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Διάγνωση: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Σάρκωμα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Kaposi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στάδιο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κηλίδας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#9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7784" y="1628736"/>
            <a:ext cx="7444994" cy="417652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983735" y="5879020"/>
            <a:ext cx="8161020" cy="646430"/>
          </a:xfrm>
          <a:custGeom>
            <a:avLst/>
            <a:gdLst/>
            <a:ahLst/>
            <a:cxnLst/>
            <a:rect l="l" t="t" r="r" b="b"/>
            <a:pathLst>
              <a:path w="8161020" h="646429">
                <a:moveTo>
                  <a:pt x="8160892" y="0"/>
                </a:moveTo>
                <a:lnTo>
                  <a:pt x="0" y="0"/>
                </a:lnTo>
                <a:lnTo>
                  <a:pt x="0" y="646328"/>
                </a:lnTo>
                <a:lnTo>
                  <a:pt x="8160892" y="646328"/>
                </a:lnTo>
                <a:lnTo>
                  <a:pt x="8160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3735" y="5879020"/>
            <a:ext cx="816102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359785" marR="462915" indent="-288861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Νεοπλασματική διήθηση σε όλο </a:t>
            </a:r>
            <a:r>
              <a:rPr sz="1800" dirty="0">
                <a:latin typeface="Trebuchet MS"/>
                <a:cs typeface="Trebuchet MS"/>
              </a:rPr>
              <a:t>το </a:t>
            </a:r>
            <a:r>
              <a:rPr sz="1800" spc="-5" dirty="0">
                <a:latin typeface="Trebuchet MS"/>
                <a:cs typeface="Trebuchet MS"/>
              </a:rPr>
              <a:t>πάχος </a:t>
            </a:r>
            <a:r>
              <a:rPr sz="1800" dirty="0">
                <a:latin typeface="Trebuchet MS"/>
                <a:cs typeface="Trebuchet MS"/>
              </a:rPr>
              <a:t>του χορίου </a:t>
            </a:r>
            <a:r>
              <a:rPr sz="1800" spc="-5" dirty="0">
                <a:latin typeface="Trebuchet MS"/>
                <a:cs typeface="Trebuchet MS"/>
              </a:rPr>
              <a:t>με επέκταση στον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υποδόριο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ιστό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019" y="1439926"/>
            <a:ext cx="329120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Γυναίκα,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71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93345" indent="-812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dirty="0">
                <a:latin typeface="Trebuchet MS"/>
                <a:cs typeface="Trebuchet MS"/>
              </a:rPr>
              <a:t>Βιοψία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βλάβης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τριχωτό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της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κεφαλής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1140" y="246710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10" dirty="0"/>
              <a:t>#10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32715"/>
            <a:ext cx="30797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Αγγειακό</a:t>
            </a:r>
            <a:r>
              <a:rPr b="1" spc="-4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πρότυπο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7093" y="1144904"/>
            <a:ext cx="9087485" cy="312928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9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Συχνό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στους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αγγειακούς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 όγκοι</a:t>
            </a:r>
            <a:r>
              <a:rPr sz="1800" b="1" spc="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δέρματος,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όπου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πλειοψηφία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είναι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καλοήθεις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latin typeface="Trebuchet MS"/>
                <a:cs typeface="Trebuchet MS"/>
              </a:rPr>
              <a:t>Πολλοί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επίκτητοι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αγγειακοί</a:t>
            </a:r>
            <a:r>
              <a:rPr sz="1800" b="1" spc="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όγκοι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του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δέρματος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αναφέρονται ως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αιμαγγειώματα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NOS</a:t>
            </a:r>
            <a:r>
              <a:rPr sz="1800" b="1" spc="-3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κατά</a:t>
            </a:r>
            <a:r>
              <a:rPr sz="1800" b="1" spc="-1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WHO</a:t>
            </a:r>
            <a:r>
              <a:rPr sz="1800" b="1" spc="-4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2020</a:t>
            </a:r>
            <a:endParaRPr sz="1800">
              <a:latin typeface="Trebuchet MS"/>
              <a:cs typeface="Trebuchet MS"/>
            </a:endParaRPr>
          </a:p>
          <a:p>
            <a:pPr marL="355600" marR="85344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Οι</a:t>
            </a:r>
            <a:r>
              <a:rPr sz="1800" b="1" spc="-1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αντιδραστικές</a:t>
            </a:r>
            <a:r>
              <a:rPr sz="1800" b="1" spc="-1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αγγειακές</a:t>
            </a:r>
            <a:r>
              <a:rPr sz="1800" b="1" spc="2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υπερπλασίες</a:t>
            </a:r>
            <a:r>
              <a:rPr sz="1800" b="1" spc="3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δυνατόν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να</a:t>
            </a:r>
            <a:r>
              <a:rPr sz="1800" b="1" spc="1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μιμούνται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καλοήθεις </a:t>
            </a:r>
            <a:r>
              <a:rPr sz="1800" b="1" spc="-53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αγγειακούς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 όγκους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(σημασία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ιστορικού)</a:t>
            </a:r>
            <a:endParaRPr sz="1800">
              <a:latin typeface="Trebuchet MS"/>
              <a:cs typeface="Trebuchet MS"/>
            </a:endParaRPr>
          </a:p>
          <a:p>
            <a:pPr marL="355600" marR="139065" indent="-34353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  <a:tab pos="4819015" algn="l"/>
              </a:tabLst>
            </a:pP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Διάκριση</a:t>
            </a:r>
            <a:r>
              <a:rPr sz="1800" b="1" spc="-2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μεταξύ</a:t>
            </a:r>
            <a:r>
              <a:rPr sz="1800" b="1" spc="1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αγγειακών</a:t>
            </a:r>
            <a:r>
              <a:rPr sz="1800" b="1" spc="4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δυσπλασιών	και νεοπλασμάτων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είναι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δυσχερής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έως </a:t>
            </a:r>
            <a:r>
              <a:rPr sz="1800" b="1" spc="-52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αδύνατη</a:t>
            </a:r>
            <a:endParaRPr sz="1800">
              <a:latin typeface="Trebuchet MS"/>
              <a:cs typeface="Trebuchet MS"/>
            </a:endParaRPr>
          </a:p>
          <a:p>
            <a:pPr marL="355600" marR="889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Ορισμένες αγγειακές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δυσπλασίες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καθίστανται κλινικά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εμφανείς στην ενήλικο ζωή </a:t>
            </a:r>
            <a:r>
              <a:rPr sz="1800" b="1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ενώ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αιμαγγειώματα</a:t>
            </a:r>
            <a:r>
              <a:rPr sz="18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σπανίως</a:t>
            </a:r>
            <a:r>
              <a:rPr sz="18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εμφανίζονται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κατά</a:t>
            </a:r>
            <a:r>
              <a:rPr sz="18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τη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γέννηση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36951" y="5641949"/>
            <a:ext cx="5053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5405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WHO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2020, Classification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of 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Vascular </a:t>
            </a:r>
            <a:r>
              <a:rPr sz="1800" b="1" i="1" spc="-40" dirty="0">
                <a:solidFill>
                  <a:srgbClr val="922212"/>
                </a:solidFill>
                <a:latin typeface="Trebuchet MS"/>
                <a:cs typeface="Trebuchet MS"/>
              </a:rPr>
              <a:t>Tumors </a:t>
            </a:r>
            <a:r>
              <a:rPr sz="1800" b="1" i="1" spc="-5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800" b="1" i="1" spc="-4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800" b="1" i="1" spc="-2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</a:t>
            </a:r>
            <a:r>
              <a:rPr sz="18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Pathology,</a:t>
            </a:r>
            <a:r>
              <a:rPr sz="18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27" y="1309877"/>
            <a:ext cx="5959856" cy="33432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2011" y="1313814"/>
            <a:ext cx="5952617" cy="333933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83362" y="4941163"/>
            <a:ext cx="11425555" cy="646430"/>
          </a:xfrm>
          <a:custGeom>
            <a:avLst/>
            <a:gdLst/>
            <a:ahLst/>
            <a:cxnLst/>
            <a:rect l="l" t="t" r="r" b="b"/>
            <a:pathLst>
              <a:path w="11425555" h="646429">
                <a:moveTo>
                  <a:pt x="11425301" y="0"/>
                </a:moveTo>
                <a:lnTo>
                  <a:pt x="0" y="0"/>
                </a:lnTo>
                <a:lnTo>
                  <a:pt x="0" y="646328"/>
                </a:lnTo>
                <a:lnTo>
                  <a:pt x="11425301" y="646328"/>
                </a:lnTo>
                <a:lnTo>
                  <a:pt x="11425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3362" y="4941163"/>
            <a:ext cx="1142555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828925" marR="462280" indent="-2359660">
              <a:lnSpc>
                <a:spcPct val="100000"/>
              </a:lnSpc>
              <a:spcBef>
                <a:spcPts val="320"/>
              </a:spcBef>
              <a:tabLst>
                <a:tab pos="6378575" algn="l"/>
              </a:tabLst>
            </a:pPr>
            <a:r>
              <a:rPr sz="1800" spc="-5" dirty="0">
                <a:latin typeface="Trebuchet MS"/>
                <a:cs typeface="Trebuchet MS"/>
              </a:rPr>
              <a:t>Ανώμαλοι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σχισμοειδείς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αγγειακοί </a:t>
            </a:r>
            <a:r>
              <a:rPr sz="1800" dirty="0">
                <a:latin typeface="Trebuchet MS"/>
                <a:cs typeface="Trebuchet MS"/>
              </a:rPr>
              <a:t>χώροι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επενδυόμενοι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άτυπα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ενδοθηλιακά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διατέμνουν</a:t>
            </a:r>
            <a:r>
              <a:rPr sz="1800" dirty="0">
                <a:latin typeface="Trebuchet MS"/>
                <a:cs typeface="Trebuchet MS"/>
              </a:rPr>
              <a:t> τις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κολλαγόνες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ίνες και </a:t>
            </a:r>
            <a:r>
              <a:rPr sz="1800" spc="-5" dirty="0">
                <a:latin typeface="Trebuchet MS"/>
                <a:cs typeface="Trebuchet MS"/>
              </a:rPr>
              <a:t>περιβάλλουν	εξαρτήματα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δέρματος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#10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0546" y="0"/>
            <a:ext cx="4773295" cy="6867525"/>
            <a:chOff x="7420546" y="0"/>
            <a:chExt cx="4773295" cy="6867525"/>
          </a:xfrm>
        </p:grpSpPr>
        <p:sp>
          <p:nvSpPr>
            <p:cNvPr id="3" name="object 3"/>
            <p:cNvSpPr/>
            <p:nvPr/>
          </p:nvSpPr>
          <p:spPr>
            <a:xfrm>
              <a:off x="9370948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25308" y="3681476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23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81465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59" y="0"/>
                  </a:moveTo>
                  <a:lnTo>
                    <a:pt x="2043053" y="0"/>
                  </a:lnTo>
                  <a:lnTo>
                    <a:pt x="0" y="6857998"/>
                  </a:lnTo>
                  <a:lnTo>
                    <a:pt x="3007359" y="6857998"/>
                  </a:lnTo>
                  <a:lnTo>
                    <a:pt x="3007359" y="0"/>
                  </a:lnTo>
                  <a:close/>
                </a:path>
              </a:pathLst>
            </a:custGeom>
            <a:solidFill>
              <a:srgbClr val="EA7666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04984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15" y="0"/>
                  </a:moveTo>
                  <a:lnTo>
                    <a:pt x="0" y="0"/>
                  </a:lnTo>
                  <a:lnTo>
                    <a:pt x="1207922" y="6857998"/>
                  </a:lnTo>
                  <a:lnTo>
                    <a:pt x="2587015" y="6857998"/>
                  </a:lnTo>
                  <a:lnTo>
                    <a:pt x="2587015" y="0"/>
                  </a:lnTo>
                  <a:close/>
                </a:path>
              </a:pathLst>
            </a:custGeom>
            <a:solidFill>
              <a:srgbClr val="EA766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32290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708" y="0"/>
                  </a:moveTo>
                  <a:lnTo>
                    <a:pt x="0" y="3809999"/>
                  </a:lnTo>
                  <a:lnTo>
                    <a:pt x="3259708" y="3809999"/>
                  </a:lnTo>
                  <a:lnTo>
                    <a:pt x="3259708" y="0"/>
                  </a:lnTo>
                  <a:close/>
                </a:path>
              </a:pathLst>
            </a:custGeom>
            <a:solidFill>
              <a:srgbClr val="922212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37561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63" y="0"/>
                  </a:moveTo>
                  <a:lnTo>
                    <a:pt x="0" y="0"/>
                  </a:lnTo>
                  <a:lnTo>
                    <a:pt x="2467722" y="6857998"/>
                  </a:lnTo>
                  <a:lnTo>
                    <a:pt x="2851263" y="6857998"/>
                  </a:lnTo>
                  <a:lnTo>
                    <a:pt x="2851263" y="0"/>
                  </a:lnTo>
                  <a:close/>
                </a:path>
              </a:pathLst>
            </a:custGeom>
            <a:solidFill>
              <a:srgbClr val="6D1A0D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898759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65" y="0"/>
                  </a:moveTo>
                  <a:lnTo>
                    <a:pt x="1018419" y="0"/>
                  </a:lnTo>
                  <a:lnTo>
                    <a:pt x="0" y="6857998"/>
                  </a:lnTo>
                  <a:lnTo>
                    <a:pt x="1290065" y="6857998"/>
                  </a:lnTo>
                  <a:lnTo>
                    <a:pt x="1290065" y="0"/>
                  </a:lnTo>
                  <a:close/>
                </a:path>
              </a:pathLst>
            </a:custGeom>
            <a:solidFill>
              <a:srgbClr val="F1ACA2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40392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32" y="0"/>
                  </a:moveTo>
                  <a:lnTo>
                    <a:pt x="0" y="0"/>
                  </a:lnTo>
                  <a:lnTo>
                    <a:pt x="1107970" y="6857998"/>
                  </a:lnTo>
                  <a:lnTo>
                    <a:pt x="1248432" y="6857998"/>
                  </a:lnTo>
                  <a:lnTo>
                    <a:pt x="1248432" y="0"/>
                  </a:lnTo>
                  <a:close/>
                </a:path>
              </a:pathLst>
            </a:custGeom>
            <a:solidFill>
              <a:srgbClr val="EA7666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29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EA7666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182" y="605790"/>
            <a:ext cx="6026912" cy="338099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07898" y="4055440"/>
            <a:ext cx="34931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Έντονη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ατυπία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των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ενδοθηλιακών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κυττάρων </a:t>
            </a:r>
            <a:r>
              <a:rPr sz="1800" dirty="0">
                <a:latin typeface="Trebuchet MS"/>
                <a:cs typeface="Trebuchet MS"/>
              </a:rPr>
              <a:t>που </a:t>
            </a:r>
            <a:r>
              <a:rPr sz="1800" spc="-5" dirty="0">
                <a:latin typeface="Trebuchet MS"/>
                <a:cs typeface="Trebuchet MS"/>
              </a:rPr>
              <a:t>επαλείφουν </a:t>
            </a:r>
            <a:r>
              <a:rPr sz="1800" dirty="0">
                <a:latin typeface="Trebuchet MS"/>
                <a:cs typeface="Trebuchet MS"/>
              </a:rPr>
              <a:t>τους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αγγειακούς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χώρους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0540" y="3586733"/>
            <a:ext cx="5831458" cy="327126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07784" y="116586"/>
            <a:ext cx="5745988" cy="322338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1016360" y="2924962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9210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16360" y="6453332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9972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Trebuchet MS"/>
                <a:cs typeface="Trebuchet MS"/>
              </a:rPr>
              <a:t>D240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#10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9988" y="1525777"/>
            <a:ext cx="6144641" cy="344703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05057" y="4530623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32105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MYC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9785" y="1282700"/>
            <a:ext cx="435483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Διάγνωση: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Πρωτοπαθές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καλά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διαφοροποιημένο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αγγειοσάρκωμα</a:t>
            </a:r>
            <a:endParaRPr sz="1800">
              <a:latin typeface="Trebuchet MS"/>
              <a:cs typeface="Trebuchet MS"/>
            </a:endParaRPr>
          </a:p>
          <a:p>
            <a:pPr marL="93980" marR="5080" indent="-939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b="1" dirty="0">
                <a:latin typeface="Trebuchet MS"/>
                <a:cs typeface="Trebuchet MS"/>
              </a:rPr>
              <a:t>Δ/δ:</a:t>
            </a:r>
            <a:r>
              <a:rPr sz="1800" b="1" spc="-6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Δικτυοειδές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αιμαγγειοενδοθηλίωμα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Courier New"/>
                <a:cs typeface="Courier New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Χαμηλόβαθμη </a:t>
            </a:r>
            <a:r>
              <a:rPr sz="1800" dirty="0">
                <a:latin typeface="Trebuchet MS"/>
                <a:cs typeface="Trebuchet MS"/>
              </a:rPr>
              <a:t>πυρηνική </a:t>
            </a:r>
            <a:r>
              <a:rPr sz="1800" spc="-5" dirty="0">
                <a:latin typeface="Trebuchet MS"/>
                <a:cs typeface="Trebuchet MS"/>
              </a:rPr>
              <a:t>ατυπία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Courier New"/>
                <a:cs typeface="Courier New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Hobnail μορφολογία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Courier New"/>
                <a:cs typeface="Courier New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Λεμφοκυτταρικές διηθήσεις, </a:t>
            </a:r>
            <a:r>
              <a:rPr sz="1800" dirty="0">
                <a:latin typeface="Trebuchet MS"/>
                <a:cs typeface="Trebuchet MS"/>
              </a:rPr>
              <a:t> εναποθέσεις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αιμοσιδηρίνης</a:t>
            </a:r>
            <a:endParaRPr sz="18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ourier New"/>
                <a:cs typeface="Courier New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Άκρα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νέων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ατόμων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33058" y="5234635"/>
            <a:ext cx="1581150" cy="831215"/>
          </a:xfrm>
          <a:custGeom>
            <a:avLst/>
            <a:gdLst/>
            <a:ahLst/>
            <a:cxnLst/>
            <a:rect l="l" t="t" r="r" b="b"/>
            <a:pathLst>
              <a:path w="1581150" h="831214">
                <a:moveTo>
                  <a:pt x="1580641" y="0"/>
                </a:moveTo>
                <a:lnTo>
                  <a:pt x="0" y="0"/>
                </a:lnTo>
                <a:lnTo>
                  <a:pt x="0" y="830999"/>
                </a:lnTo>
                <a:lnTo>
                  <a:pt x="1580641" y="830999"/>
                </a:lnTo>
                <a:lnTo>
                  <a:pt x="1580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33058" y="5234635"/>
            <a:ext cx="1581150" cy="831215"/>
          </a:xfrm>
          <a:prstGeom prst="rect">
            <a:avLst/>
          </a:prstGeom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86715" marR="377825" indent="50165" algn="just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Εστιακή </a:t>
            </a:r>
            <a:r>
              <a:rPr sz="1600" spc="-47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έ</a:t>
            </a:r>
            <a:r>
              <a:rPr sz="1600" spc="-15" dirty="0">
                <a:latin typeface="Trebuchet MS"/>
                <a:cs typeface="Trebuchet MS"/>
              </a:rPr>
              <a:t>κ</a:t>
            </a:r>
            <a:r>
              <a:rPr sz="1600" spc="-10" dirty="0">
                <a:latin typeface="Trebuchet MS"/>
                <a:cs typeface="Trebuchet MS"/>
              </a:rPr>
              <a:t>φραση  </a:t>
            </a:r>
            <a:r>
              <a:rPr sz="1600" spc="-5" dirty="0">
                <a:latin typeface="Trebuchet MS"/>
                <a:cs typeface="Trebuchet MS"/>
              </a:rPr>
              <a:t>C-MYC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#10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9867" y="2132799"/>
            <a:ext cx="7008749" cy="36004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5984" y="1656079"/>
            <a:ext cx="452501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Γυναίκα,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82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ετών</a:t>
            </a:r>
            <a:endParaRPr sz="18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dirty="0" err="1">
                <a:latin typeface="Trebuchet MS"/>
                <a:cs typeface="Trebuchet MS"/>
              </a:rPr>
              <a:t>Πολυοζώδη</a:t>
            </a:r>
            <a:r>
              <a:rPr lang="el-GR" dirty="0">
                <a:latin typeface="Trebuchet MS"/>
                <a:cs typeface="Trebuchet MS"/>
              </a:rPr>
              <a:t>ς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αλλοίωση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σε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λεμφοιδηματώδες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κάτω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άκρο</a:t>
            </a:r>
            <a:endParaRPr sz="1800" dirty="0">
              <a:latin typeface="Trebuchet MS"/>
              <a:cs typeface="Trebuchet MS"/>
            </a:endParaRPr>
          </a:p>
          <a:p>
            <a:pPr marL="12700" marR="75565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159385" algn="l"/>
              </a:tabLst>
            </a:pPr>
            <a:r>
              <a:rPr sz="1800" dirty="0">
                <a:latin typeface="Trebuchet MS"/>
                <a:cs typeface="Trebuchet MS"/>
              </a:rPr>
              <a:t>Ιστορικό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ακτινοβοληθέντος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καρκινώματος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μήτρας με </a:t>
            </a:r>
            <a:r>
              <a:rPr sz="1800" dirty="0">
                <a:latin typeface="Trebuchet MS"/>
                <a:cs typeface="Trebuchet MS"/>
              </a:rPr>
              <a:t>ριζικό βουβωνικό λεμφαδενικό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καθαρισμό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#11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1391" y="1187691"/>
            <a:ext cx="8322691" cy="46687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83362" y="6021285"/>
            <a:ext cx="11425555" cy="646430"/>
          </a:xfrm>
          <a:custGeom>
            <a:avLst/>
            <a:gdLst/>
            <a:ahLst/>
            <a:cxnLst/>
            <a:rect l="l" t="t" r="r" b="b"/>
            <a:pathLst>
              <a:path w="11425555" h="646429">
                <a:moveTo>
                  <a:pt x="11425301" y="0"/>
                </a:moveTo>
                <a:lnTo>
                  <a:pt x="0" y="0"/>
                </a:lnTo>
                <a:lnTo>
                  <a:pt x="0" y="646328"/>
                </a:lnTo>
                <a:lnTo>
                  <a:pt x="11425301" y="646328"/>
                </a:lnTo>
                <a:lnTo>
                  <a:pt x="11425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362" y="6021285"/>
            <a:ext cx="11425555" cy="6464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405630" marR="576580" indent="-3827779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Διάχυτη διήθηση </a:t>
            </a:r>
            <a:r>
              <a:rPr sz="1800" dirty="0">
                <a:latin typeface="Trebuchet MS"/>
                <a:cs typeface="Trebuchet MS"/>
              </a:rPr>
              <a:t>χορίου </a:t>
            </a:r>
            <a:r>
              <a:rPr sz="1800" spc="-5" dirty="0">
                <a:latin typeface="Trebuchet MS"/>
                <a:cs typeface="Trebuchet MS"/>
              </a:rPr>
              <a:t>από πτωχά διαφοροποιημένο νεόπλασμα με συμπαγή μορφολογία, </a:t>
            </a:r>
            <a:r>
              <a:rPr sz="1800" dirty="0">
                <a:latin typeface="Trebuchet MS"/>
                <a:cs typeface="Trebuchet MS"/>
              </a:rPr>
              <a:t>το οποίο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εξελκώνει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την επιδερμίδα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#11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4591" y="992479"/>
            <a:ext cx="8322691" cy="46687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38020" y="5723966"/>
            <a:ext cx="7547609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rebuchet MS"/>
                <a:cs typeface="Trebuchet MS"/>
              </a:rPr>
              <a:t>Έντονα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άτυπα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επιθηλιοειδή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ατρακτόμορφα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#11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27" y="1144397"/>
            <a:ext cx="6033008" cy="33844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8991" y="1144397"/>
            <a:ext cx="6033007" cy="33844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13359" y="4642345"/>
            <a:ext cx="11582400" cy="369570"/>
          </a:xfrm>
          <a:custGeom>
            <a:avLst/>
            <a:gdLst/>
            <a:ahLst/>
            <a:cxnLst/>
            <a:rect l="l" t="t" r="r" b="b"/>
            <a:pathLst>
              <a:path w="11582400" h="369570">
                <a:moveTo>
                  <a:pt x="11582400" y="0"/>
                </a:moveTo>
                <a:lnTo>
                  <a:pt x="0" y="0"/>
                </a:lnTo>
                <a:lnTo>
                  <a:pt x="0" y="369328"/>
                </a:lnTo>
                <a:lnTo>
                  <a:pt x="11582400" y="369328"/>
                </a:lnTo>
                <a:lnTo>
                  <a:pt x="1158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3359" y="4642345"/>
            <a:ext cx="1158240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6004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Εστιακά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νεοπλασματικά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κύτταρα,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επαλείφουν σχισμοειδείς</a:t>
            </a:r>
            <a:r>
              <a:rPr sz="1800" dirty="0">
                <a:latin typeface="Trebuchet MS"/>
                <a:cs typeface="Trebuchet MS"/>
              </a:rPr>
              <a:t> χώρους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σχηματίζουν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θηλές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εντός</a:t>
            </a:r>
            <a:r>
              <a:rPr sz="1800" spc="-5" dirty="0">
                <a:latin typeface="Trebuchet MS"/>
                <a:cs typeface="Trebuchet MS"/>
              </a:rPr>
              <a:t> αυτών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#11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392" y="764666"/>
            <a:ext cx="4833493" cy="24483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9988" y="764666"/>
            <a:ext cx="5088509" cy="25203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5639" y="3501059"/>
            <a:ext cx="5472557" cy="26951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949053" y="2852953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9210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75759" y="2802407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CD34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36180" y="5733250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ERG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#11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2215" y="888872"/>
            <a:ext cx="7041642" cy="39502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69472" y="4321454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32105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MYC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756" y="916051"/>
            <a:ext cx="4712335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Διάγνωση: Πτωχά </a:t>
            </a:r>
            <a:r>
              <a:rPr sz="1800" b="1" dirty="0">
                <a:latin typeface="Trebuchet MS"/>
                <a:cs typeface="Trebuchet MS"/>
              </a:rPr>
              <a:t>διαφοροποιούμενο 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αγγειοσάρκωμα </a:t>
            </a:r>
            <a:r>
              <a:rPr sz="1800" b="1" dirty="0">
                <a:latin typeface="Trebuchet MS"/>
                <a:cs typeface="Trebuchet MS"/>
              </a:rPr>
              <a:t>σχετιζόμενο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με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λεμφοίδημα</a:t>
            </a:r>
            <a:endParaRPr sz="1800">
              <a:latin typeface="Trebuchet MS"/>
              <a:cs typeface="Trebuchet MS"/>
            </a:endParaRPr>
          </a:p>
          <a:p>
            <a:pPr marL="93345" indent="-812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b="1" dirty="0">
                <a:latin typeface="Trebuchet MS"/>
                <a:cs typeface="Trebuchet MS"/>
              </a:rPr>
              <a:t>Κύρια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σημεία:</a:t>
            </a:r>
            <a:endParaRPr sz="1800">
              <a:latin typeface="Trebuchet MS"/>
              <a:cs typeface="Trebuchet MS"/>
            </a:endParaRPr>
          </a:p>
          <a:p>
            <a:pPr marL="469900" marR="1350645">
              <a:lnSpc>
                <a:spcPct val="100000"/>
              </a:lnSpc>
            </a:pPr>
            <a:r>
              <a:rPr sz="1800" spc="-5" dirty="0">
                <a:latin typeface="Courier New"/>
                <a:cs typeface="Courier New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Συχνή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εμφάνιση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δέρμα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λεμφοιδηματώδους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άκρου</a:t>
            </a:r>
            <a:endParaRPr sz="18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800" spc="-5" dirty="0">
                <a:latin typeface="Courier New"/>
                <a:cs typeface="Courier New"/>
              </a:rPr>
              <a:t>o</a:t>
            </a:r>
            <a:r>
              <a:rPr sz="1800" b="1" spc="-5" dirty="0">
                <a:latin typeface="Trebuchet MS"/>
                <a:cs typeface="Trebuchet MS"/>
              </a:rPr>
              <a:t>MYC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ενίσχυση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/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ανοσοϊστοχημική</a:t>
            </a:r>
            <a:endParaRPr sz="1800">
              <a:latin typeface="Trebuchet MS"/>
              <a:cs typeface="Trebuchet MS"/>
            </a:endParaRPr>
          </a:p>
          <a:p>
            <a:pPr marL="469900" marR="5080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έκφραση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στο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100%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του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δευτεροπαθούς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αγγειοσαρκώματος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(μετακτινικού/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στο </a:t>
            </a:r>
            <a:r>
              <a:rPr sz="1800" b="1" dirty="0">
                <a:latin typeface="Trebuchet MS"/>
                <a:cs typeface="Trebuchet MS"/>
              </a:rPr>
              <a:t> έδαφος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λεμφοιδήματος).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Με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συνοδό</a:t>
            </a:r>
            <a:endParaRPr sz="18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Trebuchet MS"/>
                <a:cs typeface="Trebuchet MS"/>
              </a:rPr>
              <a:t>ενίσχυση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-30" dirty="0">
                <a:latin typeface="Trebuchet MS"/>
                <a:cs typeface="Trebuchet MS"/>
              </a:rPr>
              <a:t>FLT-4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στο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25%</a:t>
            </a:r>
            <a:endParaRPr sz="1800">
              <a:latin typeface="Trebuchet MS"/>
              <a:cs typeface="Trebuchet MS"/>
            </a:endParaRPr>
          </a:p>
          <a:p>
            <a:pPr marL="927100" marR="6985">
              <a:lnSpc>
                <a:spcPct val="100000"/>
              </a:lnSpc>
            </a:pPr>
            <a:r>
              <a:rPr sz="1800" spc="-5" dirty="0">
                <a:solidFill>
                  <a:srgbClr val="EA7666"/>
                </a:solidFill>
                <a:latin typeface="Courier New"/>
                <a:cs typeface="Courier New"/>
              </a:rPr>
              <a:t>o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Έκφραση MYC επίσης, σε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ένα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μικρό </a:t>
            </a:r>
            <a:r>
              <a:rPr sz="1800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ποσοστό πρωτοπαθούς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αγγειοσαρκώματος</a:t>
            </a:r>
            <a:endParaRPr sz="1800">
              <a:latin typeface="Trebuchet MS"/>
              <a:cs typeface="Trebuchet MS"/>
            </a:endParaRPr>
          </a:p>
          <a:p>
            <a:pPr marL="469900" marR="158115">
              <a:lnSpc>
                <a:spcPct val="100000"/>
              </a:lnSpc>
            </a:pPr>
            <a:r>
              <a:rPr sz="1800" spc="-5" dirty="0">
                <a:solidFill>
                  <a:srgbClr val="EA7666"/>
                </a:solidFill>
                <a:latin typeface="Courier New"/>
                <a:cs typeface="Courier New"/>
              </a:rPr>
              <a:t>o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Ενίσχυση MYC στη μειοψηφία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των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MYC </a:t>
            </a:r>
            <a:r>
              <a:rPr sz="1800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θετικών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πρωτοπαθών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αγγειοσαρκωμάτων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10627" y="6469481"/>
            <a:ext cx="26250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Papke,</a:t>
            </a:r>
            <a:r>
              <a:rPr sz="1800" b="1" i="1" spc="-6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Virch</a:t>
            </a:r>
            <a:r>
              <a:rPr sz="1800" b="1" i="1" spc="-9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Arch,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2020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1368" y="5903140"/>
            <a:ext cx="6096000" cy="923925"/>
          </a:xfrm>
          <a:custGeom>
            <a:avLst/>
            <a:gdLst/>
            <a:ahLst/>
            <a:cxnLst/>
            <a:rect l="l" t="t" r="r" b="b"/>
            <a:pathLst>
              <a:path w="6096000" h="923925">
                <a:moveTo>
                  <a:pt x="6096000" y="0"/>
                </a:moveTo>
                <a:lnTo>
                  <a:pt x="0" y="0"/>
                </a:lnTo>
                <a:lnTo>
                  <a:pt x="0" y="923328"/>
                </a:lnTo>
                <a:lnTo>
                  <a:pt x="6096000" y="923328"/>
                </a:lnTo>
                <a:lnTo>
                  <a:pt x="6096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1368" y="5903140"/>
            <a:ext cx="6096000" cy="923925"/>
          </a:xfrm>
          <a:prstGeom prst="rect">
            <a:avLst/>
          </a:prstGeom>
          <a:ln w="19050">
            <a:solidFill>
              <a:srgbClr val="922212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548005" marR="535940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Η </a:t>
            </a:r>
            <a:r>
              <a:rPr sz="1800" b="1" spc="-5" dirty="0">
                <a:latin typeface="Trebuchet MS"/>
                <a:cs typeface="Trebuchet MS"/>
              </a:rPr>
              <a:t>ανοσοϊστοχημική </a:t>
            </a:r>
            <a:r>
              <a:rPr sz="1800" b="1" dirty="0">
                <a:latin typeface="Trebuchet MS"/>
                <a:cs typeface="Trebuchet MS"/>
              </a:rPr>
              <a:t>έκφραση </a:t>
            </a:r>
            <a:r>
              <a:rPr sz="1800" b="1" spc="-5" dirty="0">
                <a:latin typeface="Trebuchet MS"/>
                <a:cs typeface="Trebuchet MS"/>
              </a:rPr>
              <a:t>MYC </a:t>
            </a:r>
            <a:r>
              <a:rPr sz="1800" b="1" dirty="0">
                <a:latin typeface="Trebuchet MS"/>
                <a:cs typeface="Trebuchet MS"/>
              </a:rPr>
              <a:t>δεν είναι 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αξιόπιστος</a:t>
            </a:r>
            <a:r>
              <a:rPr sz="1800" b="1" spc="-5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τρόπος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διάκρισης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πρωτοπαθούς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και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δευτεροπαθούς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αγγειοσαρκώματος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#11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92870"/>
            <a:ext cx="12192000" cy="4365625"/>
            <a:chOff x="0" y="2492870"/>
            <a:chExt cx="12192000" cy="4365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492870"/>
              <a:ext cx="6352752" cy="35910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161811"/>
              <a:ext cx="12192000" cy="369570"/>
            </a:xfrm>
            <a:custGeom>
              <a:avLst/>
              <a:gdLst/>
              <a:ahLst/>
              <a:cxnLst/>
              <a:rect l="l" t="t" r="r" b="b"/>
              <a:pathLst>
                <a:path w="12192000" h="369570">
                  <a:moveTo>
                    <a:pt x="1219200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2192000" y="36932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-17272" y="1296161"/>
            <a:ext cx="68351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915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Άνρας,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66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93345" indent="-81915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Οζίδιο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τριχωτό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της κεφαλής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μεγ. διαμ.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2,5εκ</a:t>
            </a:r>
            <a:endParaRPr sz="1800">
              <a:latin typeface="Trebuchet MS"/>
              <a:cs typeface="Trebuchet MS"/>
            </a:endParaRPr>
          </a:p>
          <a:p>
            <a:pPr marL="93345" indent="-81915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dirty="0">
                <a:latin typeface="Trebuchet MS"/>
                <a:cs typeface="Trebuchet MS"/>
              </a:rPr>
              <a:t>Συμβουλευτική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γνώμη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–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πιθανή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διάγνωση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μεταστατικό </a:t>
            </a:r>
            <a:r>
              <a:rPr sz="1800" dirty="0">
                <a:latin typeface="Trebuchet MS"/>
                <a:cs typeface="Trebuchet MS"/>
              </a:rPr>
              <a:t>καρκίνωμα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6161811"/>
            <a:ext cx="1219200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6799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Διάχυτη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διήθηση </a:t>
            </a:r>
            <a:r>
              <a:rPr sz="1800" dirty="0">
                <a:latin typeface="Trebuchet MS"/>
                <a:cs typeface="Trebuchet MS"/>
              </a:rPr>
              <a:t>χορίου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υποδορίου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ιστού από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νεόπλασμα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που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εκτείνεται μέχρι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την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επικράνια απονεύρωση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43145" y="4357878"/>
            <a:ext cx="1454785" cy="585470"/>
            <a:chOff x="4843145" y="4357878"/>
            <a:chExt cx="1454785" cy="585470"/>
          </a:xfrm>
        </p:grpSpPr>
        <p:sp>
          <p:nvSpPr>
            <p:cNvPr id="9" name="object 9"/>
            <p:cNvSpPr/>
            <p:nvPr/>
          </p:nvSpPr>
          <p:spPr>
            <a:xfrm>
              <a:off x="4852670" y="4367403"/>
              <a:ext cx="1435735" cy="566420"/>
            </a:xfrm>
            <a:custGeom>
              <a:avLst/>
              <a:gdLst/>
              <a:ahLst/>
              <a:cxnLst/>
              <a:rect l="l" t="t" r="r" b="b"/>
              <a:pathLst>
                <a:path w="1435735" h="566420">
                  <a:moveTo>
                    <a:pt x="717676" y="0"/>
                  </a:moveTo>
                  <a:lnTo>
                    <a:pt x="652353" y="1156"/>
                  </a:lnTo>
                  <a:lnTo>
                    <a:pt x="588672" y="4561"/>
                  </a:lnTo>
                  <a:lnTo>
                    <a:pt x="526888" y="10112"/>
                  </a:lnTo>
                  <a:lnTo>
                    <a:pt x="467254" y="17711"/>
                  </a:lnTo>
                  <a:lnTo>
                    <a:pt x="410023" y="27256"/>
                  </a:lnTo>
                  <a:lnTo>
                    <a:pt x="355449" y="38650"/>
                  </a:lnTo>
                  <a:lnTo>
                    <a:pt x="303785" y="51791"/>
                  </a:lnTo>
                  <a:lnTo>
                    <a:pt x="255284" y="66579"/>
                  </a:lnTo>
                  <a:lnTo>
                    <a:pt x="210200" y="82915"/>
                  </a:lnTo>
                  <a:lnTo>
                    <a:pt x="168787" y="100698"/>
                  </a:lnTo>
                  <a:lnTo>
                    <a:pt x="131296" y="119829"/>
                  </a:lnTo>
                  <a:lnTo>
                    <a:pt x="97982" y="140208"/>
                  </a:lnTo>
                  <a:lnTo>
                    <a:pt x="44899" y="184308"/>
                  </a:lnTo>
                  <a:lnTo>
                    <a:pt x="11562" y="232199"/>
                  </a:lnTo>
                  <a:lnTo>
                    <a:pt x="0" y="283083"/>
                  </a:lnTo>
                  <a:lnTo>
                    <a:pt x="2932" y="308848"/>
                  </a:lnTo>
                  <a:lnTo>
                    <a:pt x="25635" y="358335"/>
                  </a:lnTo>
                  <a:lnTo>
                    <a:pt x="69099" y="404431"/>
                  </a:lnTo>
                  <a:lnTo>
                    <a:pt x="131296" y="446336"/>
                  </a:lnTo>
                  <a:lnTo>
                    <a:pt x="168787" y="465467"/>
                  </a:lnTo>
                  <a:lnTo>
                    <a:pt x="210200" y="483250"/>
                  </a:lnTo>
                  <a:lnTo>
                    <a:pt x="255284" y="499586"/>
                  </a:lnTo>
                  <a:lnTo>
                    <a:pt x="303785" y="514374"/>
                  </a:lnTo>
                  <a:lnTo>
                    <a:pt x="355449" y="527515"/>
                  </a:lnTo>
                  <a:lnTo>
                    <a:pt x="410023" y="538909"/>
                  </a:lnTo>
                  <a:lnTo>
                    <a:pt x="467254" y="548454"/>
                  </a:lnTo>
                  <a:lnTo>
                    <a:pt x="526888" y="556053"/>
                  </a:lnTo>
                  <a:lnTo>
                    <a:pt x="588672" y="561604"/>
                  </a:lnTo>
                  <a:lnTo>
                    <a:pt x="652353" y="565009"/>
                  </a:lnTo>
                  <a:lnTo>
                    <a:pt x="717676" y="566166"/>
                  </a:lnTo>
                  <a:lnTo>
                    <a:pt x="783000" y="565009"/>
                  </a:lnTo>
                  <a:lnTo>
                    <a:pt x="846681" y="561604"/>
                  </a:lnTo>
                  <a:lnTo>
                    <a:pt x="908465" y="556053"/>
                  </a:lnTo>
                  <a:lnTo>
                    <a:pt x="968099" y="548454"/>
                  </a:lnTo>
                  <a:lnTo>
                    <a:pt x="1025330" y="538909"/>
                  </a:lnTo>
                  <a:lnTo>
                    <a:pt x="1079904" y="527515"/>
                  </a:lnTo>
                  <a:lnTo>
                    <a:pt x="1131568" y="514374"/>
                  </a:lnTo>
                  <a:lnTo>
                    <a:pt x="1180069" y="499586"/>
                  </a:lnTo>
                  <a:lnTo>
                    <a:pt x="1225153" y="483250"/>
                  </a:lnTo>
                  <a:lnTo>
                    <a:pt x="1266566" y="465467"/>
                  </a:lnTo>
                  <a:lnTo>
                    <a:pt x="1304057" y="446336"/>
                  </a:lnTo>
                  <a:lnTo>
                    <a:pt x="1337371" y="425958"/>
                  </a:lnTo>
                  <a:lnTo>
                    <a:pt x="1390454" y="381857"/>
                  </a:lnTo>
                  <a:lnTo>
                    <a:pt x="1423791" y="333966"/>
                  </a:lnTo>
                  <a:lnTo>
                    <a:pt x="1435353" y="283083"/>
                  </a:lnTo>
                  <a:lnTo>
                    <a:pt x="1432421" y="257317"/>
                  </a:lnTo>
                  <a:lnTo>
                    <a:pt x="1409718" y="207830"/>
                  </a:lnTo>
                  <a:lnTo>
                    <a:pt x="1366254" y="161734"/>
                  </a:lnTo>
                  <a:lnTo>
                    <a:pt x="1304057" y="119829"/>
                  </a:lnTo>
                  <a:lnTo>
                    <a:pt x="1266566" y="100698"/>
                  </a:lnTo>
                  <a:lnTo>
                    <a:pt x="1225153" y="82915"/>
                  </a:lnTo>
                  <a:lnTo>
                    <a:pt x="1180069" y="66579"/>
                  </a:lnTo>
                  <a:lnTo>
                    <a:pt x="1131568" y="51791"/>
                  </a:lnTo>
                  <a:lnTo>
                    <a:pt x="1079904" y="38650"/>
                  </a:lnTo>
                  <a:lnTo>
                    <a:pt x="1025330" y="27256"/>
                  </a:lnTo>
                  <a:lnTo>
                    <a:pt x="968099" y="17711"/>
                  </a:lnTo>
                  <a:lnTo>
                    <a:pt x="908465" y="10112"/>
                  </a:lnTo>
                  <a:lnTo>
                    <a:pt x="846681" y="4561"/>
                  </a:lnTo>
                  <a:lnTo>
                    <a:pt x="783000" y="1156"/>
                  </a:lnTo>
                  <a:lnTo>
                    <a:pt x="717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52670" y="4367403"/>
              <a:ext cx="1435735" cy="566420"/>
            </a:xfrm>
            <a:custGeom>
              <a:avLst/>
              <a:gdLst/>
              <a:ahLst/>
              <a:cxnLst/>
              <a:rect l="l" t="t" r="r" b="b"/>
              <a:pathLst>
                <a:path w="1435735" h="566420">
                  <a:moveTo>
                    <a:pt x="0" y="283083"/>
                  </a:moveTo>
                  <a:lnTo>
                    <a:pt x="11562" y="232199"/>
                  </a:lnTo>
                  <a:lnTo>
                    <a:pt x="44899" y="184308"/>
                  </a:lnTo>
                  <a:lnTo>
                    <a:pt x="97982" y="140208"/>
                  </a:lnTo>
                  <a:lnTo>
                    <a:pt x="131296" y="119829"/>
                  </a:lnTo>
                  <a:lnTo>
                    <a:pt x="168787" y="100698"/>
                  </a:lnTo>
                  <a:lnTo>
                    <a:pt x="210200" y="82915"/>
                  </a:lnTo>
                  <a:lnTo>
                    <a:pt x="255284" y="66579"/>
                  </a:lnTo>
                  <a:lnTo>
                    <a:pt x="303785" y="51791"/>
                  </a:lnTo>
                  <a:lnTo>
                    <a:pt x="355449" y="38650"/>
                  </a:lnTo>
                  <a:lnTo>
                    <a:pt x="410023" y="27256"/>
                  </a:lnTo>
                  <a:lnTo>
                    <a:pt x="467254" y="17711"/>
                  </a:lnTo>
                  <a:lnTo>
                    <a:pt x="526888" y="10112"/>
                  </a:lnTo>
                  <a:lnTo>
                    <a:pt x="588672" y="4561"/>
                  </a:lnTo>
                  <a:lnTo>
                    <a:pt x="652353" y="1156"/>
                  </a:lnTo>
                  <a:lnTo>
                    <a:pt x="717676" y="0"/>
                  </a:lnTo>
                  <a:lnTo>
                    <a:pt x="783000" y="1156"/>
                  </a:lnTo>
                  <a:lnTo>
                    <a:pt x="846681" y="4561"/>
                  </a:lnTo>
                  <a:lnTo>
                    <a:pt x="908465" y="10112"/>
                  </a:lnTo>
                  <a:lnTo>
                    <a:pt x="968099" y="17711"/>
                  </a:lnTo>
                  <a:lnTo>
                    <a:pt x="1025330" y="27256"/>
                  </a:lnTo>
                  <a:lnTo>
                    <a:pt x="1079904" y="38650"/>
                  </a:lnTo>
                  <a:lnTo>
                    <a:pt x="1131568" y="51791"/>
                  </a:lnTo>
                  <a:lnTo>
                    <a:pt x="1180069" y="66579"/>
                  </a:lnTo>
                  <a:lnTo>
                    <a:pt x="1225153" y="82915"/>
                  </a:lnTo>
                  <a:lnTo>
                    <a:pt x="1266566" y="100698"/>
                  </a:lnTo>
                  <a:lnTo>
                    <a:pt x="1304057" y="119829"/>
                  </a:lnTo>
                  <a:lnTo>
                    <a:pt x="1337371" y="140208"/>
                  </a:lnTo>
                  <a:lnTo>
                    <a:pt x="1390454" y="184308"/>
                  </a:lnTo>
                  <a:lnTo>
                    <a:pt x="1423791" y="232199"/>
                  </a:lnTo>
                  <a:lnTo>
                    <a:pt x="1435353" y="283083"/>
                  </a:lnTo>
                  <a:lnTo>
                    <a:pt x="1432421" y="308848"/>
                  </a:lnTo>
                  <a:lnTo>
                    <a:pt x="1423791" y="333966"/>
                  </a:lnTo>
                  <a:lnTo>
                    <a:pt x="1390454" y="381857"/>
                  </a:lnTo>
                  <a:lnTo>
                    <a:pt x="1337371" y="425958"/>
                  </a:lnTo>
                  <a:lnTo>
                    <a:pt x="1304057" y="446336"/>
                  </a:lnTo>
                  <a:lnTo>
                    <a:pt x="1266566" y="465467"/>
                  </a:lnTo>
                  <a:lnTo>
                    <a:pt x="1225153" y="483250"/>
                  </a:lnTo>
                  <a:lnTo>
                    <a:pt x="1180069" y="499586"/>
                  </a:lnTo>
                  <a:lnTo>
                    <a:pt x="1131568" y="514374"/>
                  </a:lnTo>
                  <a:lnTo>
                    <a:pt x="1079904" y="527515"/>
                  </a:lnTo>
                  <a:lnTo>
                    <a:pt x="1025330" y="538909"/>
                  </a:lnTo>
                  <a:lnTo>
                    <a:pt x="968099" y="548454"/>
                  </a:lnTo>
                  <a:lnTo>
                    <a:pt x="908465" y="556053"/>
                  </a:lnTo>
                  <a:lnTo>
                    <a:pt x="846681" y="561604"/>
                  </a:lnTo>
                  <a:lnTo>
                    <a:pt x="783000" y="565009"/>
                  </a:lnTo>
                  <a:lnTo>
                    <a:pt x="717676" y="566166"/>
                  </a:lnTo>
                  <a:lnTo>
                    <a:pt x="652353" y="565009"/>
                  </a:lnTo>
                  <a:lnTo>
                    <a:pt x="588672" y="561604"/>
                  </a:lnTo>
                  <a:lnTo>
                    <a:pt x="526888" y="556053"/>
                  </a:lnTo>
                  <a:lnTo>
                    <a:pt x="467254" y="548454"/>
                  </a:lnTo>
                  <a:lnTo>
                    <a:pt x="410023" y="538909"/>
                  </a:lnTo>
                  <a:lnTo>
                    <a:pt x="355449" y="527515"/>
                  </a:lnTo>
                  <a:lnTo>
                    <a:pt x="303785" y="514374"/>
                  </a:lnTo>
                  <a:lnTo>
                    <a:pt x="255284" y="499586"/>
                  </a:lnTo>
                  <a:lnTo>
                    <a:pt x="210200" y="483250"/>
                  </a:lnTo>
                  <a:lnTo>
                    <a:pt x="168787" y="465467"/>
                  </a:lnTo>
                  <a:lnTo>
                    <a:pt x="131296" y="446336"/>
                  </a:lnTo>
                  <a:lnTo>
                    <a:pt x="97982" y="425958"/>
                  </a:lnTo>
                  <a:lnTo>
                    <a:pt x="44899" y="381857"/>
                  </a:lnTo>
                  <a:lnTo>
                    <a:pt x="11562" y="333966"/>
                  </a:lnTo>
                  <a:lnTo>
                    <a:pt x="0" y="283083"/>
                  </a:lnTo>
                  <a:close/>
                </a:path>
              </a:pathLst>
            </a:custGeom>
            <a:ln w="19050">
              <a:solidFill>
                <a:srgbClr val="9222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290184" y="4388865"/>
            <a:ext cx="5600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690" marR="5080" indent="-4762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rebuchet MS"/>
                <a:cs typeface="Trebuchet MS"/>
              </a:rPr>
              <a:t>Gr</a:t>
            </a:r>
            <a:r>
              <a:rPr sz="1600" dirty="0">
                <a:latin typeface="Trebuchet MS"/>
                <a:cs typeface="Trebuchet MS"/>
              </a:rPr>
              <a:t>e</a:t>
            </a:r>
            <a:r>
              <a:rPr sz="1600" spc="-10" dirty="0">
                <a:latin typeface="Trebuchet MS"/>
                <a:cs typeface="Trebuchet MS"/>
              </a:rPr>
              <a:t>nz  Zone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314696" y="2766910"/>
            <a:ext cx="6877684" cy="3254375"/>
            <a:chOff x="5314696" y="2766910"/>
            <a:chExt cx="6877684" cy="3254375"/>
          </a:xfrm>
        </p:grpSpPr>
        <p:sp>
          <p:nvSpPr>
            <p:cNvPr id="13" name="object 13"/>
            <p:cNvSpPr/>
            <p:nvPr/>
          </p:nvSpPr>
          <p:spPr>
            <a:xfrm>
              <a:off x="5314696" y="3719322"/>
              <a:ext cx="262890" cy="655320"/>
            </a:xfrm>
            <a:custGeom>
              <a:avLst/>
              <a:gdLst/>
              <a:ahLst/>
              <a:cxnLst/>
              <a:rect l="l" t="t" r="r" b="b"/>
              <a:pathLst>
                <a:path w="262889" h="655320">
                  <a:moveTo>
                    <a:pt x="26661" y="23681"/>
                  </a:moveTo>
                  <a:lnTo>
                    <a:pt x="24463" y="36006"/>
                  </a:lnTo>
                  <a:lnTo>
                    <a:pt x="249681" y="650239"/>
                  </a:lnTo>
                  <a:lnTo>
                    <a:pt x="250951" y="653541"/>
                  </a:lnTo>
                  <a:lnTo>
                    <a:pt x="254507" y="655192"/>
                  </a:lnTo>
                  <a:lnTo>
                    <a:pt x="257809" y="654050"/>
                  </a:lnTo>
                  <a:lnTo>
                    <a:pt x="261112" y="652779"/>
                  </a:lnTo>
                  <a:lnTo>
                    <a:pt x="262763" y="649223"/>
                  </a:lnTo>
                  <a:lnTo>
                    <a:pt x="261619" y="645921"/>
                  </a:lnTo>
                  <a:lnTo>
                    <a:pt x="36422" y="31745"/>
                  </a:lnTo>
                  <a:lnTo>
                    <a:pt x="26661" y="23681"/>
                  </a:lnTo>
                  <a:close/>
                </a:path>
                <a:path w="262889" h="655320">
                  <a:moveTo>
                    <a:pt x="15808" y="12476"/>
                  </a:moveTo>
                  <a:lnTo>
                    <a:pt x="634" y="97535"/>
                  </a:lnTo>
                  <a:lnTo>
                    <a:pt x="0" y="100964"/>
                  </a:lnTo>
                  <a:lnTo>
                    <a:pt x="2286" y="104266"/>
                  </a:lnTo>
                  <a:lnTo>
                    <a:pt x="9143" y="105536"/>
                  </a:lnTo>
                  <a:lnTo>
                    <a:pt x="12445" y="103250"/>
                  </a:lnTo>
                  <a:lnTo>
                    <a:pt x="13080" y="99821"/>
                  </a:lnTo>
                  <a:lnTo>
                    <a:pt x="24463" y="36006"/>
                  </a:lnTo>
                  <a:lnTo>
                    <a:pt x="16382" y="13969"/>
                  </a:lnTo>
                  <a:lnTo>
                    <a:pt x="15808" y="12476"/>
                  </a:lnTo>
                  <a:close/>
                </a:path>
                <a:path w="262889" h="655320">
                  <a:moveTo>
                    <a:pt x="27675" y="7972"/>
                  </a:moveTo>
                  <a:lnTo>
                    <a:pt x="28320" y="9651"/>
                  </a:lnTo>
                  <a:lnTo>
                    <a:pt x="36422" y="31745"/>
                  </a:lnTo>
                  <a:lnTo>
                    <a:pt x="86232" y="72897"/>
                  </a:lnTo>
                  <a:lnTo>
                    <a:pt x="88900" y="75183"/>
                  </a:lnTo>
                  <a:lnTo>
                    <a:pt x="92963" y="74802"/>
                  </a:lnTo>
                  <a:lnTo>
                    <a:pt x="95250" y="72135"/>
                  </a:lnTo>
                  <a:lnTo>
                    <a:pt x="97408" y="69341"/>
                  </a:lnTo>
                  <a:lnTo>
                    <a:pt x="97027" y="65404"/>
                  </a:lnTo>
                  <a:lnTo>
                    <a:pt x="94361" y="63118"/>
                  </a:lnTo>
                  <a:lnTo>
                    <a:pt x="27675" y="7972"/>
                  </a:lnTo>
                  <a:close/>
                </a:path>
                <a:path w="262889" h="655320">
                  <a:moveTo>
                    <a:pt x="23494" y="4698"/>
                  </a:moveTo>
                  <a:lnTo>
                    <a:pt x="20192" y="5841"/>
                  </a:lnTo>
                  <a:lnTo>
                    <a:pt x="16890" y="7111"/>
                  </a:lnTo>
                  <a:lnTo>
                    <a:pt x="16695" y="7502"/>
                  </a:lnTo>
                  <a:lnTo>
                    <a:pt x="15808" y="12476"/>
                  </a:lnTo>
                  <a:lnTo>
                    <a:pt x="16382" y="13969"/>
                  </a:lnTo>
                  <a:lnTo>
                    <a:pt x="24463" y="36006"/>
                  </a:lnTo>
                  <a:lnTo>
                    <a:pt x="26661" y="23681"/>
                  </a:lnTo>
                  <a:lnTo>
                    <a:pt x="18287" y="16763"/>
                  </a:lnTo>
                  <a:lnTo>
                    <a:pt x="28575" y="12953"/>
                  </a:lnTo>
                  <a:lnTo>
                    <a:pt x="29531" y="12953"/>
                  </a:lnTo>
                  <a:lnTo>
                    <a:pt x="28320" y="9651"/>
                  </a:lnTo>
                  <a:lnTo>
                    <a:pt x="27675" y="7972"/>
                  </a:lnTo>
                  <a:lnTo>
                    <a:pt x="23999" y="4933"/>
                  </a:lnTo>
                  <a:lnTo>
                    <a:pt x="23494" y="4698"/>
                  </a:lnTo>
                  <a:close/>
                </a:path>
                <a:path w="262889" h="655320">
                  <a:moveTo>
                    <a:pt x="29531" y="12953"/>
                  </a:moveTo>
                  <a:lnTo>
                    <a:pt x="28575" y="12953"/>
                  </a:lnTo>
                  <a:lnTo>
                    <a:pt x="26661" y="23681"/>
                  </a:lnTo>
                  <a:lnTo>
                    <a:pt x="36422" y="31745"/>
                  </a:lnTo>
                  <a:lnTo>
                    <a:pt x="29531" y="12953"/>
                  </a:lnTo>
                  <a:close/>
                </a:path>
                <a:path w="262889" h="655320">
                  <a:moveTo>
                    <a:pt x="28575" y="12953"/>
                  </a:moveTo>
                  <a:lnTo>
                    <a:pt x="18287" y="16763"/>
                  </a:lnTo>
                  <a:lnTo>
                    <a:pt x="26661" y="23681"/>
                  </a:lnTo>
                  <a:lnTo>
                    <a:pt x="28575" y="12953"/>
                  </a:lnTo>
                  <a:close/>
                </a:path>
                <a:path w="262889" h="655320">
                  <a:moveTo>
                    <a:pt x="16695" y="7502"/>
                  </a:moveTo>
                  <a:lnTo>
                    <a:pt x="15112" y="10667"/>
                  </a:lnTo>
                  <a:lnTo>
                    <a:pt x="15808" y="12476"/>
                  </a:lnTo>
                  <a:lnTo>
                    <a:pt x="16695" y="7502"/>
                  </a:lnTo>
                  <a:close/>
                </a:path>
                <a:path w="262889" h="655320">
                  <a:moveTo>
                    <a:pt x="23999" y="4933"/>
                  </a:moveTo>
                  <a:lnTo>
                    <a:pt x="27675" y="7972"/>
                  </a:lnTo>
                  <a:lnTo>
                    <a:pt x="27050" y="6350"/>
                  </a:lnTo>
                  <a:lnTo>
                    <a:pt x="23999" y="4933"/>
                  </a:lnTo>
                  <a:close/>
                </a:path>
                <a:path w="262889" h="655320">
                  <a:moveTo>
                    <a:pt x="18033" y="0"/>
                  </a:moveTo>
                  <a:lnTo>
                    <a:pt x="16695" y="7502"/>
                  </a:lnTo>
                  <a:lnTo>
                    <a:pt x="16890" y="7111"/>
                  </a:lnTo>
                  <a:lnTo>
                    <a:pt x="20192" y="5841"/>
                  </a:lnTo>
                  <a:lnTo>
                    <a:pt x="23494" y="4698"/>
                  </a:lnTo>
                  <a:lnTo>
                    <a:pt x="23716" y="4698"/>
                  </a:lnTo>
                  <a:lnTo>
                    <a:pt x="18033" y="0"/>
                  </a:lnTo>
                  <a:close/>
                </a:path>
                <a:path w="262889" h="655320">
                  <a:moveTo>
                    <a:pt x="23716" y="4698"/>
                  </a:moveTo>
                  <a:lnTo>
                    <a:pt x="23494" y="4698"/>
                  </a:lnTo>
                  <a:lnTo>
                    <a:pt x="23999" y="4933"/>
                  </a:lnTo>
                  <a:lnTo>
                    <a:pt x="23716" y="46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0048" y="2766910"/>
              <a:ext cx="5711951" cy="3254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39750"/>
            <a:ext cx="5888355" cy="713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latin typeface="Trebuchet MS"/>
                <a:cs typeface="Trebuchet MS"/>
              </a:rPr>
              <a:t>Αντιδραστικές</a:t>
            </a:r>
            <a:r>
              <a:rPr sz="2500" b="1" spc="5" dirty="0">
                <a:latin typeface="Trebuchet MS"/>
                <a:cs typeface="Trebuchet MS"/>
              </a:rPr>
              <a:t> </a:t>
            </a:r>
            <a:r>
              <a:rPr sz="2500" b="1" spc="-10" dirty="0">
                <a:latin typeface="Trebuchet MS"/>
                <a:cs typeface="Trebuchet MS"/>
              </a:rPr>
              <a:t>αγγειακές</a:t>
            </a:r>
            <a:r>
              <a:rPr sz="2500" b="1" spc="10" dirty="0">
                <a:latin typeface="Trebuchet MS"/>
                <a:cs typeface="Trebuchet MS"/>
              </a:rPr>
              <a:t> </a:t>
            </a:r>
            <a:r>
              <a:rPr sz="2500" b="1" spc="-5" dirty="0">
                <a:latin typeface="Trebuchet MS"/>
                <a:cs typeface="Trebuchet MS"/>
              </a:rPr>
              <a:t>Αλλοιώσεις(1)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000" b="1" dirty="0">
                <a:latin typeface="Trebuchet MS"/>
                <a:cs typeface="Trebuchet MS"/>
              </a:rPr>
              <a:t>Θηλώδης</a:t>
            </a:r>
            <a:r>
              <a:rPr sz="2000" b="1" spc="-4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ενδοθηλιακή</a:t>
            </a:r>
            <a:r>
              <a:rPr sz="2000" b="1" spc="-5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υπερπλασία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778763"/>
            <a:ext cx="3282950" cy="1964689"/>
            <a:chOff x="0" y="778763"/>
            <a:chExt cx="3282950" cy="196468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9442"/>
              <a:ext cx="3282695" cy="19537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8763"/>
              <a:ext cx="3238372" cy="18689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6956" y="849502"/>
              <a:ext cx="306705" cy="320040"/>
            </a:xfrm>
            <a:custGeom>
              <a:avLst/>
              <a:gdLst/>
              <a:ahLst/>
              <a:cxnLst/>
              <a:rect l="l" t="t" r="r" b="b"/>
              <a:pathLst>
                <a:path w="306705" h="320040">
                  <a:moveTo>
                    <a:pt x="153123" y="0"/>
                  </a:moveTo>
                  <a:lnTo>
                    <a:pt x="126047" y="131699"/>
                  </a:lnTo>
                  <a:lnTo>
                    <a:pt x="0" y="160020"/>
                  </a:lnTo>
                  <a:lnTo>
                    <a:pt x="126047" y="188213"/>
                  </a:lnTo>
                  <a:lnTo>
                    <a:pt x="153123" y="319913"/>
                  </a:lnTo>
                  <a:lnTo>
                    <a:pt x="180187" y="188213"/>
                  </a:lnTo>
                  <a:lnTo>
                    <a:pt x="306235" y="160020"/>
                  </a:lnTo>
                  <a:lnTo>
                    <a:pt x="180187" y="131699"/>
                  </a:lnTo>
                  <a:lnTo>
                    <a:pt x="1531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6956" y="849502"/>
              <a:ext cx="306705" cy="320040"/>
            </a:xfrm>
            <a:custGeom>
              <a:avLst/>
              <a:gdLst/>
              <a:ahLst/>
              <a:cxnLst/>
              <a:rect l="l" t="t" r="r" b="b"/>
              <a:pathLst>
                <a:path w="306705" h="320040">
                  <a:moveTo>
                    <a:pt x="0" y="160020"/>
                  </a:moveTo>
                  <a:lnTo>
                    <a:pt x="126047" y="131699"/>
                  </a:lnTo>
                  <a:lnTo>
                    <a:pt x="153123" y="0"/>
                  </a:lnTo>
                  <a:lnTo>
                    <a:pt x="180187" y="131699"/>
                  </a:lnTo>
                  <a:lnTo>
                    <a:pt x="306235" y="160020"/>
                  </a:lnTo>
                  <a:lnTo>
                    <a:pt x="180187" y="188213"/>
                  </a:lnTo>
                  <a:lnTo>
                    <a:pt x="153123" y="319913"/>
                  </a:lnTo>
                  <a:lnTo>
                    <a:pt x="126047" y="188213"/>
                  </a:lnTo>
                  <a:lnTo>
                    <a:pt x="0" y="160020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8739" y="4461950"/>
            <a:ext cx="9105900" cy="235966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1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Υπέρμετρη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μορφή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οργανούμενου</a:t>
            </a:r>
            <a:r>
              <a:rPr sz="1500" b="1" spc="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EA7666"/>
                </a:solidFill>
                <a:latin typeface="Trebuchet MS"/>
                <a:cs typeface="Trebuchet MS"/>
              </a:rPr>
              <a:t>θρόμβου</a:t>
            </a:r>
            <a:endParaRPr sz="1500" dirty="0">
              <a:latin typeface="Trebuchet MS"/>
              <a:cs typeface="Trebuchet MS"/>
            </a:endParaRPr>
          </a:p>
          <a:p>
            <a:pPr marL="299085" marR="217170" indent="-28702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Αναπτύσεται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σε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σχέση</a:t>
            </a:r>
            <a:r>
              <a:rPr sz="15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5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φυσιολογική</a:t>
            </a:r>
            <a:r>
              <a:rPr sz="1500" b="1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φλέβα</a:t>
            </a:r>
            <a:r>
              <a:rPr sz="15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(πρωτοπαθής),</a:t>
            </a:r>
            <a:r>
              <a:rPr sz="15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προϋπάρχουσα</a:t>
            </a:r>
            <a:r>
              <a:rPr sz="1500" b="1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EA7666"/>
                </a:solidFill>
                <a:latin typeface="Trebuchet MS"/>
                <a:cs typeface="Trebuchet MS"/>
              </a:rPr>
              <a:t>αγγειακή</a:t>
            </a:r>
            <a:r>
              <a:rPr sz="15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αλλοίωση </a:t>
            </a:r>
            <a:r>
              <a:rPr sz="1500" b="1" spc="-4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EA7666"/>
                </a:solidFill>
                <a:latin typeface="Trebuchet MS"/>
                <a:cs typeface="Trebuchet MS"/>
              </a:rPr>
              <a:t>(δευτεροπαθής)</a:t>
            </a:r>
            <a:r>
              <a:rPr sz="1500" b="1" dirty="0">
                <a:solidFill>
                  <a:srgbClr val="EA7666"/>
                </a:solidFill>
                <a:latin typeface="Trebuchet MS"/>
                <a:cs typeface="Trebuchet MS"/>
              </a:rPr>
              <a:t> ή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αιμάτωμα</a:t>
            </a:r>
            <a:r>
              <a:rPr sz="15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EA7666"/>
                </a:solidFill>
                <a:latin typeface="Trebuchet MS"/>
                <a:cs typeface="Trebuchet MS"/>
              </a:rPr>
              <a:t>(</a:t>
            </a:r>
            <a:r>
              <a:rPr sz="15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εξ</a:t>
            </a:r>
            <a:r>
              <a:rPr lang="el-GR"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ω</a:t>
            </a:r>
            <a:r>
              <a:rPr sz="1500" b="1" spc="-5" dirty="0" err="1">
                <a:solidFill>
                  <a:srgbClr val="EA7666"/>
                </a:solidFill>
                <a:latin typeface="Trebuchet MS"/>
                <a:cs typeface="Trebuchet MS"/>
              </a:rPr>
              <a:t>γγει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ακή)</a:t>
            </a:r>
            <a:endParaRPr sz="1500" dirty="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SzPct val="80000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&gt;95%</a:t>
            </a:r>
            <a:r>
              <a:rPr sz="1500" b="1" spc="-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EA7666"/>
                </a:solidFill>
                <a:latin typeface="Trebuchet MS"/>
                <a:cs typeface="Trebuchet MS"/>
              </a:rPr>
              <a:t>ενδοαγγειακή</a:t>
            </a:r>
            <a:endParaRPr sz="1500" dirty="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1000"/>
              </a:spcBef>
              <a:buSzPct val="78571"/>
              <a:buFont typeface="Wingdings"/>
              <a:buChar char=""/>
              <a:tabLst>
                <a:tab pos="756285" algn="l"/>
                <a:tab pos="756920" algn="l"/>
              </a:tabLst>
            </a:pPr>
            <a:r>
              <a:rPr sz="1400" b="1" spc="-5" dirty="0">
                <a:solidFill>
                  <a:srgbClr val="EA7666"/>
                </a:solidFill>
                <a:latin typeface="Trebuchet MS"/>
                <a:cs typeface="Trebuchet MS"/>
              </a:rPr>
              <a:t>Πρώιμες</a:t>
            </a:r>
            <a:r>
              <a:rPr sz="1400" b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EA7666"/>
                </a:solidFill>
                <a:latin typeface="Trebuchet MS"/>
                <a:cs typeface="Trebuchet MS"/>
              </a:rPr>
              <a:t>αλλοιώσεις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4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ηωσινόφιλες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ακυτταρικές θηλές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από</a:t>
            </a:r>
            <a:r>
              <a:rPr sz="14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ινική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επενδυόμενες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από</a:t>
            </a:r>
            <a:r>
              <a:rPr sz="14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μονόστιβο</a:t>
            </a:r>
            <a:r>
              <a:rPr sz="14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ενδοθήλιο</a:t>
            </a:r>
            <a:endParaRPr sz="1400" dirty="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1010"/>
              </a:spcBef>
              <a:buSzPct val="78571"/>
              <a:buFont typeface="Wingdings"/>
              <a:buChar char=""/>
              <a:tabLst>
                <a:tab pos="756285" algn="l"/>
                <a:tab pos="756920" algn="l"/>
              </a:tabLst>
            </a:pPr>
            <a:r>
              <a:rPr sz="1400" b="1" spc="-5" dirty="0">
                <a:solidFill>
                  <a:srgbClr val="EA7666"/>
                </a:solidFill>
                <a:latin typeface="Trebuchet MS"/>
                <a:cs typeface="Trebuchet MS"/>
              </a:rPr>
              <a:t>Όψιμη</a:t>
            </a:r>
            <a:r>
              <a:rPr sz="1400" b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EA7666"/>
                </a:solidFill>
                <a:latin typeface="Trebuchet MS"/>
                <a:cs typeface="Trebuchet MS"/>
              </a:rPr>
              <a:t>αλλοίωση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4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Υαλοειδοποιημένες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ακυτταρικές</a:t>
            </a:r>
            <a:r>
              <a:rPr sz="14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θηλές</a:t>
            </a:r>
            <a:endParaRPr sz="1400" dirty="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90"/>
              </a:spcBef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Διαφορική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διάγνωση: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Κολποειδικό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αιμαγγείωμα,</a:t>
            </a:r>
            <a:r>
              <a:rPr sz="15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ενδοαγγειακό πυογόνο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κοκκίωμα</a:t>
            </a:r>
            <a:endParaRPr sz="1500" dirty="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2551938"/>
            <a:ext cx="3314700" cy="2165350"/>
            <a:chOff x="0" y="2551938"/>
            <a:chExt cx="3314700" cy="21653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77084"/>
              <a:ext cx="3314700" cy="21396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580132"/>
              <a:ext cx="3261867" cy="203276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5236" y="2561463"/>
              <a:ext cx="314960" cy="320040"/>
            </a:xfrm>
            <a:custGeom>
              <a:avLst/>
              <a:gdLst/>
              <a:ahLst/>
              <a:cxnLst/>
              <a:rect l="l" t="t" r="r" b="b"/>
              <a:pathLst>
                <a:path w="314959" h="320039">
                  <a:moveTo>
                    <a:pt x="157289" y="0"/>
                  </a:moveTo>
                  <a:lnTo>
                    <a:pt x="129489" y="131699"/>
                  </a:lnTo>
                  <a:lnTo>
                    <a:pt x="0" y="159892"/>
                  </a:lnTo>
                  <a:lnTo>
                    <a:pt x="129489" y="188213"/>
                  </a:lnTo>
                  <a:lnTo>
                    <a:pt x="157289" y="319913"/>
                  </a:lnTo>
                  <a:lnTo>
                    <a:pt x="185102" y="188213"/>
                  </a:lnTo>
                  <a:lnTo>
                    <a:pt x="314579" y="159892"/>
                  </a:lnTo>
                  <a:lnTo>
                    <a:pt x="185102" y="131699"/>
                  </a:lnTo>
                  <a:lnTo>
                    <a:pt x="1572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5236" y="2561463"/>
              <a:ext cx="314960" cy="320040"/>
            </a:xfrm>
            <a:custGeom>
              <a:avLst/>
              <a:gdLst/>
              <a:ahLst/>
              <a:cxnLst/>
              <a:rect l="l" t="t" r="r" b="b"/>
              <a:pathLst>
                <a:path w="314959" h="320039">
                  <a:moveTo>
                    <a:pt x="0" y="159892"/>
                  </a:moveTo>
                  <a:lnTo>
                    <a:pt x="129489" y="131699"/>
                  </a:lnTo>
                  <a:lnTo>
                    <a:pt x="157289" y="0"/>
                  </a:lnTo>
                  <a:lnTo>
                    <a:pt x="185102" y="131699"/>
                  </a:lnTo>
                  <a:lnTo>
                    <a:pt x="314579" y="159892"/>
                  </a:lnTo>
                  <a:lnTo>
                    <a:pt x="185102" y="188213"/>
                  </a:lnTo>
                  <a:lnTo>
                    <a:pt x="157289" y="319913"/>
                  </a:lnTo>
                  <a:lnTo>
                    <a:pt x="129489" y="188213"/>
                  </a:lnTo>
                  <a:lnTo>
                    <a:pt x="0" y="159892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2961" y="2564003"/>
              <a:ext cx="314960" cy="320040"/>
            </a:xfrm>
            <a:custGeom>
              <a:avLst/>
              <a:gdLst/>
              <a:ahLst/>
              <a:cxnLst/>
              <a:rect l="l" t="t" r="r" b="b"/>
              <a:pathLst>
                <a:path w="314959" h="320039">
                  <a:moveTo>
                    <a:pt x="157286" y="0"/>
                  </a:moveTo>
                  <a:lnTo>
                    <a:pt x="129486" y="131572"/>
                  </a:lnTo>
                  <a:lnTo>
                    <a:pt x="0" y="159893"/>
                  </a:lnTo>
                  <a:lnTo>
                    <a:pt x="129486" y="188213"/>
                  </a:lnTo>
                  <a:lnTo>
                    <a:pt x="157286" y="319913"/>
                  </a:lnTo>
                  <a:lnTo>
                    <a:pt x="185099" y="188213"/>
                  </a:lnTo>
                  <a:lnTo>
                    <a:pt x="314589" y="159893"/>
                  </a:lnTo>
                  <a:lnTo>
                    <a:pt x="185099" y="131572"/>
                  </a:lnTo>
                  <a:lnTo>
                    <a:pt x="157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2961" y="2564003"/>
              <a:ext cx="314960" cy="320040"/>
            </a:xfrm>
            <a:custGeom>
              <a:avLst/>
              <a:gdLst/>
              <a:ahLst/>
              <a:cxnLst/>
              <a:rect l="l" t="t" r="r" b="b"/>
              <a:pathLst>
                <a:path w="314959" h="320039">
                  <a:moveTo>
                    <a:pt x="0" y="159893"/>
                  </a:moveTo>
                  <a:lnTo>
                    <a:pt x="129486" y="131572"/>
                  </a:lnTo>
                  <a:lnTo>
                    <a:pt x="157286" y="0"/>
                  </a:lnTo>
                  <a:lnTo>
                    <a:pt x="185099" y="131572"/>
                  </a:lnTo>
                  <a:lnTo>
                    <a:pt x="314589" y="159893"/>
                  </a:lnTo>
                  <a:lnTo>
                    <a:pt x="185099" y="188213"/>
                  </a:lnTo>
                  <a:lnTo>
                    <a:pt x="157286" y="319913"/>
                  </a:lnTo>
                  <a:lnTo>
                    <a:pt x="129486" y="188213"/>
                  </a:lnTo>
                  <a:lnTo>
                    <a:pt x="0" y="15989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17900" y="865505"/>
            <a:ext cx="3934840" cy="317423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58785" y="838327"/>
            <a:ext cx="4633213" cy="317919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72523" y="5942444"/>
            <a:ext cx="140207" cy="13897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53659" y="6275501"/>
            <a:ext cx="140335" cy="13897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27090" y="6275501"/>
            <a:ext cx="140335" cy="138976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08533"/>
            <a:ext cx="6096635" cy="6149975"/>
            <a:chOff x="0" y="708533"/>
            <a:chExt cx="6096635" cy="6149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40" y="708533"/>
              <a:ext cx="5990209" cy="33602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835" y="4369917"/>
              <a:ext cx="5990590" cy="646430"/>
            </a:xfrm>
            <a:custGeom>
              <a:avLst/>
              <a:gdLst/>
              <a:ahLst/>
              <a:cxnLst/>
              <a:rect l="l" t="t" r="r" b="b"/>
              <a:pathLst>
                <a:path w="5990590" h="646429">
                  <a:moveTo>
                    <a:pt x="5990209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990209" y="646328"/>
                  </a:lnTo>
                  <a:lnTo>
                    <a:pt x="59902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5835" y="4369917"/>
            <a:ext cx="5990590" cy="6464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01625" marR="294640" indent="10160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Συμπαγής ανάπτυξη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έντονα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άτυπων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επιθηλιοειδών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κυττάρων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εμφανές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πυρήνιο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έντονη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απόπτωση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96000" y="708533"/>
            <a:ext cx="6096000" cy="4307840"/>
            <a:chOff x="6096000" y="708533"/>
            <a:chExt cx="6096000" cy="43078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708533"/>
              <a:ext cx="5990209" cy="33602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21603" y="4369917"/>
              <a:ext cx="5970905" cy="646430"/>
            </a:xfrm>
            <a:custGeom>
              <a:avLst/>
              <a:gdLst/>
              <a:ahLst/>
              <a:cxnLst/>
              <a:rect l="l" t="t" r="r" b="b"/>
              <a:pathLst>
                <a:path w="5970905" h="646429">
                  <a:moveTo>
                    <a:pt x="5970397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970397" y="646328"/>
                  </a:lnTo>
                  <a:lnTo>
                    <a:pt x="59703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221603" y="4369917"/>
            <a:ext cx="5970905" cy="6464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650240" marR="443230" indent="-200025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rebuchet MS"/>
                <a:cs typeface="Trebuchet MS"/>
              </a:rPr>
              <a:t>Χρόνια </a:t>
            </a:r>
            <a:r>
              <a:rPr sz="1800" spc="-5" dirty="0">
                <a:latin typeface="Trebuchet MS"/>
                <a:cs typeface="Trebuchet MS"/>
              </a:rPr>
              <a:t>φλεγμονώδη κύτταρα, σχισμοειδείς </a:t>
            </a:r>
            <a:r>
              <a:rPr sz="1800" dirty="0">
                <a:latin typeface="Trebuchet MS"/>
                <a:cs typeface="Trebuchet MS"/>
              </a:rPr>
              <a:t>χώροι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αφοριζόμενοι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τα</a:t>
            </a:r>
            <a:r>
              <a:rPr sz="1800" spc="-5" dirty="0">
                <a:latin typeface="Trebuchet MS"/>
                <a:cs typeface="Trebuchet MS"/>
              </a:rPr>
              <a:t> νεοπλασματικά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7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#12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416" y="510286"/>
            <a:ext cx="4800473" cy="244830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0047" y="510286"/>
            <a:ext cx="4641469" cy="244830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978914" y="3174593"/>
            <a:ext cx="8134350" cy="3322320"/>
            <a:chOff x="1978914" y="3174593"/>
            <a:chExt cx="8134350" cy="332232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5640" y="3174593"/>
              <a:ext cx="5634482" cy="29523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78914" y="6126962"/>
              <a:ext cx="8134350" cy="369570"/>
            </a:xfrm>
            <a:custGeom>
              <a:avLst/>
              <a:gdLst/>
              <a:ahLst/>
              <a:cxnLst/>
              <a:rect l="l" t="t" r="r" b="b"/>
              <a:pathLst>
                <a:path w="8134350" h="369570">
                  <a:moveTo>
                    <a:pt x="8134096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8134096" y="369328"/>
                  </a:lnTo>
                  <a:lnTo>
                    <a:pt x="8134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78914" y="6126962"/>
            <a:ext cx="813435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2288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Απουσία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έκφρασης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κερατινών,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μελανοκυτταρικών</a:t>
            </a:r>
            <a:r>
              <a:rPr sz="1800" dirty="0">
                <a:latin typeface="Trebuchet MS"/>
                <a:cs typeface="Trebuchet MS"/>
              </a:rPr>
              <a:t> και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λεμφοειδών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δεικτών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63796" y="2517292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49053" y="2526563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92100">
              <a:lnSpc>
                <a:spcPct val="100000"/>
              </a:lnSpc>
              <a:spcBef>
                <a:spcPts val="310"/>
              </a:spcBef>
            </a:pPr>
            <a:r>
              <a:rPr sz="1600" dirty="0">
                <a:latin typeface="Trebuchet MS"/>
                <a:cs typeface="Trebuchet MS"/>
              </a:rPr>
              <a:t>CD34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40777" y="5694908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ERG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7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#12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242" y="781176"/>
            <a:ext cx="5313553" cy="33844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781176"/>
            <a:ext cx="5538470" cy="35284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45228" y="3666896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337185">
              <a:lnSpc>
                <a:spcPct val="100000"/>
              </a:lnSpc>
              <a:spcBef>
                <a:spcPts val="310"/>
              </a:spcBef>
            </a:pPr>
            <a:r>
              <a:rPr sz="1600" spc="-10" dirty="0">
                <a:latin typeface="Trebuchet MS"/>
                <a:cs typeface="Trebuchet MS"/>
              </a:rPr>
              <a:t>EMA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10621" y="3666896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332105">
              <a:lnSpc>
                <a:spcPct val="100000"/>
              </a:lnSpc>
              <a:spcBef>
                <a:spcPts val="310"/>
              </a:spcBef>
            </a:pPr>
            <a:r>
              <a:rPr sz="1600" spc="-10" dirty="0">
                <a:latin typeface="Trebuchet MS"/>
                <a:cs typeface="Trebuchet MS"/>
              </a:rPr>
              <a:t>MYC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242" y="4188955"/>
            <a:ext cx="9686925" cy="2308860"/>
          </a:xfrm>
          <a:custGeom>
            <a:avLst/>
            <a:gdLst/>
            <a:ahLst/>
            <a:cxnLst/>
            <a:rect l="l" t="t" r="r" b="b"/>
            <a:pathLst>
              <a:path w="9686925" h="2308860">
                <a:moveTo>
                  <a:pt x="9686417" y="0"/>
                </a:moveTo>
                <a:lnTo>
                  <a:pt x="0" y="0"/>
                </a:lnTo>
                <a:lnTo>
                  <a:pt x="0" y="2308352"/>
                </a:lnTo>
                <a:lnTo>
                  <a:pt x="9686417" y="2308352"/>
                </a:lnTo>
                <a:lnTo>
                  <a:pt x="9686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8242" y="4188955"/>
            <a:ext cx="9686925" cy="230886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71450" indent="-81280">
              <a:lnSpc>
                <a:spcPct val="100000"/>
              </a:lnSpc>
              <a:spcBef>
                <a:spcPts val="315"/>
              </a:spcBef>
              <a:buSzPct val="94444"/>
              <a:buFont typeface="Microsoft Sans Serif"/>
              <a:buChar char="•"/>
              <a:tabLst>
                <a:tab pos="172085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Διάγνωση: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Πρωτοπαθές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δερματικό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 επιθηλιοειδές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αγγειοσάρκωμα</a:t>
            </a:r>
            <a:endParaRPr sz="1800">
              <a:latin typeface="Trebuchet MS"/>
              <a:cs typeface="Trebuchet MS"/>
            </a:endParaRPr>
          </a:p>
          <a:p>
            <a:pPr marL="172085" indent="-81915">
              <a:lnSpc>
                <a:spcPct val="100000"/>
              </a:lnSpc>
              <a:spcBef>
                <a:spcPts val="5"/>
              </a:spcBef>
              <a:buSzPct val="94444"/>
              <a:buFont typeface="Microsoft Sans Serif"/>
              <a:buChar char="•"/>
              <a:tabLst>
                <a:tab pos="172720" algn="l"/>
              </a:tabLst>
            </a:pPr>
            <a:r>
              <a:rPr sz="1800" spc="-5" dirty="0">
                <a:latin typeface="Trebuchet MS"/>
                <a:cs typeface="Trebuchet MS"/>
              </a:rPr>
              <a:t>Κύρια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σημεία:</a:t>
            </a:r>
            <a:endParaRPr sz="1800">
              <a:latin typeface="Trebuchet MS"/>
              <a:cs typeface="Trebuchet MS"/>
            </a:endParaRPr>
          </a:p>
          <a:p>
            <a:pPr marL="835025" marR="125730" lvl="1" indent="-287020">
              <a:lnSpc>
                <a:spcPct val="100000"/>
              </a:lnSpc>
              <a:buFont typeface="Wingdings"/>
              <a:buChar char=""/>
              <a:tabLst>
                <a:tab pos="835660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Ενδοθηλιακοί δείκτες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(CD31,ERG)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θα πρέπει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να περιλαμβάνονται στο panel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διερεύνησης</a:t>
            </a:r>
            <a:r>
              <a:rPr sz="1800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κακοήθους</a:t>
            </a:r>
            <a:r>
              <a:rPr sz="1800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επιθηλιοειδούς</a:t>
            </a:r>
            <a:r>
              <a:rPr sz="1800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όγκου</a:t>
            </a:r>
            <a:r>
              <a:rPr sz="1800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ανεξαρτήτως</a:t>
            </a:r>
            <a:r>
              <a:rPr sz="1800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της</a:t>
            </a:r>
            <a:r>
              <a:rPr sz="1800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έκφρασης</a:t>
            </a:r>
            <a:r>
              <a:rPr sz="1800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κερατινών</a:t>
            </a:r>
            <a:endParaRPr sz="1800">
              <a:latin typeface="Trebuchet MS"/>
              <a:cs typeface="Trebuchet MS"/>
            </a:endParaRPr>
          </a:p>
          <a:p>
            <a:pPr marL="835025" marR="320675" lvl="1" indent="-287020">
              <a:lnSpc>
                <a:spcPct val="100000"/>
              </a:lnSpc>
              <a:buFont typeface="Wingdings"/>
              <a:buChar char=""/>
              <a:tabLst>
                <a:tab pos="835660" algn="l"/>
              </a:tabLst>
            </a:pPr>
            <a:r>
              <a:rPr sz="1800" dirty="0">
                <a:latin typeface="Trebuchet MS"/>
                <a:cs typeface="Trebuchet MS"/>
              </a:rPr>
              <a:t>Λόγω </a:t>
            </a:r>
            <a:r>
              <a:rPr sz="1800" spc="-5" dirty="0">
                <a:latin typeface="Trebuchet MS"/>
                <a:cs typeface="Trebuchet MS"/>
              </a:rPr>
              <a:t>της συμπαγούς αρχιτεκτονικής, </a:t>
            </a:r>
            <a:r>
              <a:rPr sz="1800" dirty="0">
                <a:latin typeface="Trebuchet MS"/>
                <a:cs typeface="Trebuchet MS"/>
              </a:rPr>
              <a:t>η </a:t>
            </a:r>
            <a:r>
              <a:rPr sz="1800" spc="-5" dirty="0">
                <a:latin typeface="Trebuchet MS"/>
                <a:cs typeface="Trebuchet MS"/>
              </a:rPr>
              <a:t>δ/δ περιλαμβάνει </a:t>
            </a:r>
            <a:r>
              <a:rPr sz="1800" dirty="0">
                <a:latin typeface="Trebuchet MS"/>
                <a:cs typeface="Trebuchet MS"/>
              </a:rPr>
              <a:t>το καρκίνωμα, το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επιθηλιοειδές σάρκωμα, </a:t>
            </a:r>
            <a:r>
              <a:rPr sz="1800" dirty="0">
                <a:latin typeface="Trebuchet MS"/>
                <a:cs typeface="Trebuchet MS"/>
              </a:rPr>
              <a:t>το </a:t>
            </a:r>
            <a:r>
              <a:rPr sz="1800" spc="-5" dirty="0">
                <a:latin typeface="Trebuchet MS"/>
                <a:cs typeface="Trebuchet MS"/>
              </a:rPr>
              <a:t>μελάνωμα, </a:t>
            </a:r>
            <a:r>
              <a:rPr sz="1800" dirty="0">
                <a:latin typeface="Trebuchet MS"/>
                <a:cs typeface="Trebuchet MS"/>
              </a:rPr>
              <a:t>τον </a:t>
            </a:r>
            <a:r>
              <a:rPr sz="1800" spc="-5" dirty="0">
                <a:latin typeface="Trebuchet MS"/>
                <a:cs typeface="Trebuchet MS"/>
              </a:rPr>
              <a:t>επιθηλιοειδή MPNST </a:t>
            </a:r>
            <a:r>
              <a:rPr sz="1800" dirty="0">
                <a:latin typeface="Trebuchet MS"/>
                <a:cs typeface="Trebuchet MS"/>
              </a:rPr>
              <a:t>και το </a:t>
            </a:r>
            <a:r>
              <a:rPr sz="1800" spc="-5" dirty="0">
                <a:latin typeface="Trebuchet MS"/>
                <a:cs typeface="Trebuchet MS"/>
              </a:rPr>
              <a:t>αναπλαστικό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λέμφωμα</a:t>
            </a:r>
            <a:endParaRPr sz="1800">
              <a:latin typeface="Trebuchet MS"/>
              <a:cs typeface="Trebuchet MS"/>
            </a:endParaRPr>
          </a:p>
          <a:p>
            <a:pPr marL="835025" lvl="1" indent="-287655">
              <a:lnSpc>
                <a:spcPct val="100000"/>
              </a:lnSpc>
              <a:buFont typeface="Wingdings"/>
              <a:buChar char=""/>
              <a:tabLst>
                <a:tab pos="835660" algn="l"/>
              </a:tabLst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Τα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περισσότερα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δερματικά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αγγγειοσαρκώματα</a:t>
            </a:r>
            <a:r>
              <a:rPr sz="1800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έχουν</a:t>
            </a:r>
            <a:r>
              <a:rPr sz="1800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ατρακτοκυτταρική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μορφολογία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7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#12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30" y="2564911"/>
            <a:ext cx="5705475" cy="42699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</a:t>
            </a:r>
            <a:r>
              <a:rPr spc="-10" dirty="0"/>
              <a:t>13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819" y="553339"/>
            <a:ext cx="540321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Γυναίκα,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40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Trebuchet MS"/>
                <a:cs typeface="Trebuchet MS"/>
              </a:rPr>
              <a:t>Ιστορικό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λεμφώματος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Hodgkin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(προ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20ετίας)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</a:t>
            </a:r>
            <a:endParaRPr sz="18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  <a:tabLst>
                <a:tab pos="2132330" algn="l"/>
              </a:tabLst>
            </a:pPr>
            <a:r>
              <a:rPr sz="1800" spc="-5" dirty="0">
                <a:latin typeface="Trebuchet MS"/>
                <a:cs typeface="Trebuchet MS"/>
              </a:rPr>
              <a:t>μεσοθωράκιο	</a:t>
            </a:r>
            <a:r>
              <a:rPr sz="1800" dirty="0">
                <a:latin typeface="Trebuchet MS"/>
                <a:cs typeface="Trebuchet MS"/>
              </a:rPr>
              <a:t>Χ/Θ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Α/Θ</a:t>
            </a:r>
            <a:endParaRPr sz="18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Αμφότερη διήθηση δέρματος μαστού από </a:t>
            </a:r>
            <a:r>
              <a:rPr sz="1800" dirty="0">
                <a:latin typeface="Trebuchet MS"/>
                <a:cs typeface="Trebuchet MS"/>
              </a:rPr>
              <a:t>ινώδους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χροιάς </a:t>
            </a:r>
            <a:r>
              <a:rPr sz="1800" spc="-5" dirty="0">
                <a:latin typeface="Trebuchet MS"/>
                <a:cs typeface="Trebuchet MS"/>
              </a:rPr>
              <a:t>αλλοίωση, πιθανώς φλεγμονώδες </a:t>
            </a:r>
            <a:r>
              <a:rPr sz="1800" dirty="0">
                <a:latin typeface="Trebuchet MS"/>
                <a:cs typeface="Trebuchet MS"/>
              </a:rPr>
              <a:t> καρκίνωμα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8969" y="827024"/>
            <a:ext cx="5843905" cy="437222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053963" y="5344528"/>
            <a:ext cx="6059170" cy="1200785"/>
          </a:xfrm>
          <a:custGeom>
            <a:avLst/>
            <a:gdLst/>
            <a:ahLst/>
            <a:cxnLst/>
            <a:rect l="l" t="t" r="r" b="b"/>
            <a:pathLst>
              <a:path w="6059170" h="1200784">
                <a:moveTo>
                  <a:pt x="6059170" y="0"/>
                </a:moveTo>
                <a:lnTo>
                  <a:pt x="0" y="0"/>
                </a:lnTo>
                <a:lnTo>
                  <a:pt x="0" y="1200327"/>
                </a:lnTo>
                <a:lnTo>
                  <a:pt x="6059170" y="1200327"/>
                </a:lnTo>
                <a:lnTo>
                  <a:pt x="60591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53963" y="5344528"/>
            <a:ext cx="6059170" cy="120078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85420" marR="177800"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Καλά σχηματισμένοι αγγειακοί </a:t>
            </a:r>
            <a:r>
              <a:rPr sz="1800" dirty="0">
                <a:latin typeface="Trebuchet MS"/>
                <a:cs typeface="Trebuchet MS"/>
              </a:rPr>
              <a:t>χώροι </a:t>
            </a:r>
            <a:r>
              <a:rPr sz="1800" spc="-5" dirty="0">
                <a:latin typeface="Trebuchet MS"/>
                <a:cs typeface="Trebuchet MS"/>
              </a:rPr>
              <a:t>επενδυόμενοι από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σχετικώς αθώα κύτταρα, </a:t>
            </a:r>
            <a:r>
              <a:rPr sz="1800" dirty="0">
                <a:latin typeface="Trebuchet MS"/>
                <a:cs typeface="Trebuchet MS"/>
              </a:rPr>
              <a:t>οι οποίοι </a:t>
            </a:r>
            <a:r>
              <a:rPr sz="1800" spc="-5" dirty="0">
                <a:latin typeface="Trebuchet MS"/>
                <a:cs typeface="Trebuchet MS"/>
              </a:rPr>
              <a:t>διατέμνουν </a:t>
            </a:r>
            <a:r>
              <a:rPr sz="1800" dirty="0">
                <a:latin typeface="Trebuchet MS"/>
                <a:cs typeface="Trebuchet MS"/>
              </a:rPr>
              <a:t>τις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κολλαγόνες </a:t>
            </a:r>
            <a:r>
              <a:rPr sz="1800" dirty="0">
                <a:latin typeface="Trebuchet MS"/>
                <a:cs typeface="Trebuchet MS"/>
              </a:rPr>
              <a:t>ίνες του χορίου και </a:t>
            </a:r>
            <a:r>
              <a:rPr sz="1800" spc="-5" dirty="0">
                <a:latin typeface="Trebuchet MS"/>
                <a:cs typeface="Trebuchet MS"/>
              </a:rPr>
              <a:t>επεκτείνονται στον </a:t>
            </a:r>
            <a:r>
              <a:rPr sz="1800" dirty="0">
                <a:latin typeface="Trebuchet MS"/>
                <a:cs typeface="Trebuchet MS"/>
              </a:rPr>
              <a:t> υποδόριο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ιστό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79270" y="1202689"/>
            <a:ext cx="405130" cy="114300"/>
          </a:xfrm>
          <a:custGeom>
            <a:avLst/>
            <a:gdLst/>
            <a:ahLst/>
            <a:cxnLst/>
            <a:rect l="l" t="t" r="r" b="b"/>
            <a:pathLst>
              <a:path w="405130" h="114300">
                <a:moveTo>
                  <a:pt x="290830" y="0"/>
                </a:moveTo>
                <a:lnTo>
                  <a:pt x="290830" y="114300"/>
                </a:lnTo>
                <a:lnTo>
                  <a:pt x="367030" y="76200"/>
                </a:lnTo>
                <a:lnTo>
                  <a:pt x="309880" y="76200"/>
                </a:lnTo>
                <a:lnTo>
                  <a:pt x="317303" y="74705"/>
                </a:lnTo>
                <a:lnTo>
                  <a:pt x="323357" y="70627"/>
                </a:lnTo>
                <a:lnTo>
                  <a:pt x="327435" y="64573"/>
                </a:lnTo>
                <a:lnTo>
                  <a:pt x="328930" y="57150"/>
                </a:lnTo>
                <a:lnTo>
                  <a:pt x="327435" y="49726"/>
                </a:lnTo>
                <a:lnTo>
                  <a:pt x="323357" y="43672"/>
                </a:lnTo>
                <a:lnTo>
                  <a:pt x="317303" y="39594"/>
                </a:lnTo>
                <a:lnTo>
                  <a:pt x="309880" y="38100"/>
                </a:lnTo>
                <a:lnTo>
                  <a:pt x="367030" y="38100"/>
                </a:lnTo>
                <a:lnTo>
                  <a:pt x="290830" y="0"/>
                </a:lnTo>
                <a:close/>
              </a:path>
              <a:path w="405130" h="114300">
                <a:moveTo>
                  <a:pt x="290830" y="38100"/>
                </a:moveTo>
                <a:lnTo>
                  <a:pt x="19050" y="38100"/>
                </a:lnTo>
                <a:lnTo>
                  <a:pt x="11626" y="39594"/>
                </a:lnTo>
                <a:lnTo>
                  <a:pt x="5572" y="43672"/>
                </a:lnTo>
                <a:lnTo>
                  <a:pt x="1494" y="49726"/>
                </a:lnTo>
                <a:lnTo>
                  <a:pt x="0" y="57150"/>
                </a:lnTo>
                <a:lnTo>
                  <a:pt x="1494" y="64573"/>
                </a:lnTo>
                <a:lnTo>
                  <a:pt x="5572" y="70627"/>
                </a:lnTo>
                <a:lnTo>
                  <a:pt x="11626" y="74705"/>
                </a:lnTo>
                <a:lnTo>
                  <a:pt x="19050" y="76200"/>
                </a:lnTo>
                <a:lnTo>
                  <a:pt x="290830" y="76200"/>
                </a:lnTo>
                <a:lnTo>
                  <a:pt x="290830" y="38100"/>
                </a:lnTo>
                <a:close/>
              </a:path>
              <a:path w="405130" h="114300">
                <a:moveTo>
                  <a:pt x="367030" y="38100"/>
                </a:moveTo>
                <a:lnTo>
                  <a:pt x="309880" y="38100"/>
                </a:lnTo>
                <a:lnTo>
                  <a:pt x="317303" y="39594"/>
                </a:lnTo>
                <a:lnTo>
                  <a:pt x="323357" y="43672"/>
                </a:lnTo>
                <a:lnTo>
                  <a:pt x="327435" y="49726"/>
                </a:lnTo>
                <a:lnTo>
                  <a:pt x="328930" y="57150"/>
                </a:lnTo>
                <a:lnTo>
                  <a:pt x="327435" y="64573"/>
                </a:lnTo>
                <a:lnTo>
                  <a:pt x="323357" y="70627"/>
                </a:lnTo>
                <a:lnTo>
                  <a:pt x="317303" y="74705"/>
                </a:lnTo>
                <a:lnTo>
                  <a:pt x="309880" y="76200"/>
                </a:lnTo>
                <a:lnTo>
                  <a:pt x="367030" y="76200"/>
                </a:lnTo>
                <a:lnTo>
                  <a:pt x="405130" y="57150"/>
                </a:lnTo>
                <a:lnTo>
                  <a:pt x="367030" y="38100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27" y="2191448"/>
            <a:ext cx="5629402" cy="421462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1742" y="940688"/>
            <a:ext cx="6036183" cy="45153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062217" y="5648147"/>
            <a:ext cx="6055360" cy="1219835"/>
            <a:chOff x="6062217" y="5648147"/>
            <a:chExt cx="6055360" cy="1219835"/>
          </a:xfrm>
        </p:grpSpPr>
        <p:sp>
          <p:nvSpPr>
            <p:cNvPr id="5" name="object 5"/>
            <p:cNvSpPr/>
            <p:nvPr/>
          </p:nvSpPr>
          <p:spPr>
            <a:xfrm>
              <a:off x="6071742" y="5657672"/>
              <a:ext cx="6036310" cy="1200785"/>
            </a:xfrm>
            <a:custGeom>
              <a:avLst/>
              <a:gdLst/>
              <a:ahLst/>
              <a:cxnLst/>
              <a:rect l="l" t="t" r="r" b="b"/>
              <a:pathLst>
                <a:path w="6036309" h="1200784">
                  <a:moveTo>
                    <a:pt x="6036183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6036183" y="1200327"/>
                  </a:lnTo>
                  <a:lnTo>
                    <a:pt x="6036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71742" y="5657672"/>
              <a:ext cx="6036310" cy="1200785"/>
            </a:xfrm>
            <a:custGeom>
              <a:avLst/>
              <a:gdLst/>
              <a:ahLst/>
              <a:cxnLst/>
              <a:rect l="l" t="t" r="r" b="b"/>
              <a:pathLst>
                <a:path w="6036309" h="1200784">
                  <a:moveTo>
                    <a:pt x="0" y="1200327"/>
                  </a:moveTo>
                  <a:lnTo>
                    <a:pt x="6036183" y="1200327"/>
                  </a:lnTo>
                  <a:lnTo>
                    <a:pt x="6036183" y="0"/>
                  </a:lnTo>
                  <a:lnTo>
                    <a:pt x="0" y="0"/>
                  </a:lnTo>
                  <a:lnTo>
                    <a:pt x="0" y="1200327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151245" y="5685840"/>
            <a:ext cx="52711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dirty="0">
                <a:latin typeface="Trebuchet MS"/>
                <a:cs typeface="Trebuchet MS"/>
              </a:rPr>
              <a:t>Διηθητική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ανάπτυξη</a:t>
            </a:r>
            <a:endParaRPr sz="1800">
              <a:latin typeface="Trebuchet MS"/>
              <a:cs typeface="Trebuchet MS"/>
            </a:endParaRPr>
          </a:p>
          <a:p>
            <a:pPr marL="93345" indent="-812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Εμφανέστερη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ατυπία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των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ενδοθηλιακών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κυττάρων</a:t>
            </a:r>
            <a:endParaRPr sz="1800">
              <a:latin typeface="Trebuchet MS"/>
              <a:cs typeface="Trebuchet MS"/>
            </a:endParaRPr>
          </a:p>
          <a:p>
            <a:pPr marL="93345" indent="-812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Εστιακή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παρουσία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ατρακτόμορφων κυττάρων</a:t>
            </a:r>
            <a:endParaRPr sz="1800">
              <a:latin typeface="Trebuchet MS"/>
              <a:cs typeface="Trebuchet MS"/>
            </a:endParaRPr>
          </a:p>
          <a:p>
            <a:pPr marL="93345" indent="-812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Εξαγγειωμένα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ερυθρά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</a:t>
            </a:r>
            <a:r>
              <a:rPr spc="-10" dirty="0"/>
              <a:t>13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43" y="2860793"/>
            <a:ext cx="5381244" cy="39972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65900" y="73532"/>
            <a:ext cx="5588381" cy="41831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" y="2987573"/>
            <a:ext cx="113093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92484" y="3716934"/>
            <a:ext cx="119951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C-MYC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</a:t>
            </a:r>
            <a:r>
              <a:rPr spc="-10" dirty="0"/>
              <a:t>13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43" y="2860793"/>
            <a:ext cx="5381244" cy="39972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65900" y="73532"/>
            <a:ext cx="5588381" cy="41831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" y="2987573"/>
            <a:ext cx="113093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92484" y="3716934"/>
            <a:ext cx="119951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C-MYC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11163" y="4726609"/>
            <a:ext cx="4126865" cy="1477645"/>
          </a:xfrm>
          <a:custGeom>
            <a:avLst/>
            <a:gdLst/>
            <a:ahLst/>
            <a:cxnLst/>
            <a:rect l="l" t="t" r="r" b="b"/>
            <a:pathLst>
              <a:path w="4126865" h="1477645">
                <a:moveTo>
                  <a:pt x="4126357" y="0"/>
                </a:moveTo>
                <a:lnTo>
                  <a:pt x="0" y="0"/>
                </a:lnTo>
                <a:lnTo>
                  <a:pt x="0" y="1477391"/>
                </a:lnTo>
                <a:lnTo>
                  <a:pt x="4126357" y="1477391"/>
                </a:lnTo>
                <a:lnTo>
                  <a:pt x="41263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11163" y="4726609"/>
            <a:ext cx="4126865" cy="147764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Κύρια</a:t>
            </a:r>
            <a:r>
              <a:rPr sz="1800" b="1" spc="-7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σημέια:</a:t>
            </a:r>
            <a:endParaRPr sz="1800">
              <a:latin typeface="Trebuchet MS"/>
              <a:cs typeface="Trebuchet MS"/>
            </a:endParaRPr>
          </a:p>
          <a:p>
            <a:pPr marL="700405" indent="-151130">
              <a:lnSpc>
                <a:spcPct val="100000"/>
              </a:lnSpc>
              <a:buChar char="-"/>
              <a:tabLst>
                <a:tab pos="700405" algn="l"/>
              </a:tabLst>
            </a:pPr>
            <a:r>
              <a:rPr sz="1800" b="1" dirty="0">
                <a:latin typeface="Trebuchet MS"/>
                <a:cs typeface="Trebuchet MS"/>
              </a:rPr>
              <a:t>ήπια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ατυπία</a:t>
            </a:r>
            <a:endParaRPr sz="1800">
              <a:latin typeface="Trebuchet MS"/>
              <a:cs typeface="Trebuchet MS"/>
            </a:endParaRPr>
          </a:p>
          <a:p>
            <a:pPr marL="700405" indent="-151130">
              <a:lnSpc>
                <a:spcPct val="100000"/>
              </a:lnSpc>
              <a:buChar char="-"/>
              <a:tabLst>
                <a:tab pos="700405" algn="l"/>
              </a:tabLst>
            </a:pPr>
            <a:r>
              <a:rPr sz="1800" b="1" dirty="0">
                <a:latin typeface="Trebuchet MS"/>
                <a:cs typeface="Trebuchet MS"/>
              </a:rPr>
              <a:t>διηθητική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συμπεριφορά</a:t>
            </a:r>
            <a:endParaRPr sz="1800">
              <a:latin typeface="Trebuchet MS"/>
              <a:cs typeface="Trebuchet MS"/>
            </a:endParaRPr>
          </a:p>
          <a:p>
            <a:pPr marL="700405" indent="-151130">
              <a:lnSpc>
                <a:spcPct val="100000"/>
              </a:lnSpc>
              <a:buChar char="-"/>
              <a:tabLst>
                <a:tab pos="700405" algn="l"/>
                <a:tab pos="1779270" algn="l"/>
              </a:tabLst>
            </a:pPr>
            <a:r>
              <a:rPr sz="1800" b="1" spc="-5" dirty="0">
                <a:latin typeface="Trebuchet MS"/>
                <a:cs typeface="Trebuchet MS"/>
              </a:rPr>
              <a:t>Συνήθως	</a:t>
            </a:r>
            <a:r>
              <a:rPr sz="1800" b="1" dirty="0">
                <a:latin typeface="Trebuchet MS"/>
                <a:cs typeface="Trebuchet MS"/>
              </a:rPr>
              <a:t>ΑΚΘ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για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Ca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μαστού</a:t>
            </a:r>
            <a:endParaRPr sz="1800">
              <a:latin typeface="Trebuchet MS"/>
              <a:cs typeface="Trebuchet MS"/>
            </a:endParaRPr>
          </a:p>
          <a:p>
            <a:pPr marL="700405" indent="-151130">
              <a:lnSpc>
                <a:spcPct val="100000"/>
              </a:lnSpc>
              <a:buChar char="-"/>
              <a:tabLst>
                <a:tab pos="700405" algn="l"/>
              </a:tabLst>
            </a:pPr>
            <a:r>
              <a:rPr sz="1800" b="1" spc="-5" dirty="0">
                <a:latin typeface="Trebuchet MS"/>
                <a:cs typeface="Trebuchet MS"/>
              </a:rPr>
              <a:t>MYC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ενίσχυση/ανοσοέκφραση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705103"/>
            <a:ext cx="49828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Διάγνωση: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Δευτεροπαθές,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σχετιζόμενο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με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ΑΚΘ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αγγειοσάρκωμα</a:t>
            </a:r>
            <a:r>
              <a:rPr sz="1800" b="1" dirty="0">
                <a:latin typeface="Trebuchet MS"/>
                <a:cs typeface="Trebuchet MS"/>
              </a:rPr>
              <a:t> του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δέρματος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του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μαστού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</a:t>
            </a:r>
            <a:r>
              <a:rPr spc="-10" dirty="0"/>
              <a:t>13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39557"/>
            <a:ext cx="6083935" cy="5219065"/>
            <a:chOff x="0" y="1639557"/>
            <a:chExt cx="6083935" cy="5219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629" y="1639557"/>
              <a:ext cx="5808599" cy="43479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064" y="6042152"/>
              <a:ext cx="6021070" cy="369570"/>
            </a:xfrm>
            <a:custGeom>
              <a:avLst/>
              <a:gdLst/>
              <a:ahLst/>
              <a:cxnLst/>
              <a:rect l="l" t="t" r="r" b="b"/>
              <a:pathLst>
                <a:path w="6021070" h="369570">
                  <a:moveTo>
                    <a:pt x="6020562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6020562" y="369328"/>
                  </a:lnTo>
                  <a:lnTo>
                    <a:pt x="60205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</a:t>
            </a:r>
            <a:r>
              <a:rPr spc="-10" dirty="0"/>
              <a:t>14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4863" y="668782"/>
            <a:ext cx="3964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Άντρας,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76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ετών</a:t>
            </a:r>
            <a:endParaRPr sz="1800" dirty="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Αιμοραγικός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όγκος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στον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υπεζ</a:t>
            </a:r>
            <a:r>
              <a:rPr lang="el-GR" sz="1800" spc="-5" dirty="0">
                <a:latin typeface="Trebuchet MS"/>
                <a:cs typeface="Trebuchet MS"/>
              </a:rPr>
              <a:t>ω</a:t>
            </a:r>
            <a:r>
              <a:rPr sz="1800" spc="-5" dirty="0">
                <a:latin typeface="Trebuchet MS"/>
                <a:cs typeface="Trebuchet MS"/>
              </a:rPr>
              <a:t>κ</a:t>
            </a:r>
            <a:r>
              <a:rPr lang="el-GR" sz="1800" spc="-5" dirty="0">
                <a:latin typeface="Trebuchet MS"/>
                <a:cs typeface="Trebuchet MS"/>
              </a:rPr>
              <a:t>ό</a:t>
            </a:r>
            <a:r>
              <a:rPr sz="1800" spc="-5" dirty="0">
                <a:latin typeface="Trebuchet MS"/>
                <a:cs typeface="Trebuchet MS"/>
              </a:rPr>
              <a:t>τα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μεγ.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διαμ.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6,5εκ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9136" y="1628927"/>
            <a:ext cx="5806440" cy="434644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190488" y="6042152"/>
            <a:ext cx="5806440" cy="646430"/>
          </a:xfrm>
          <a:custGeom>
            <a:avLst/>
            <a:gdLst/>
            <a:ahLst/>
            <a:cxnLst/>
            <a:rect l="l" t="t" r="r" b="b"/>
            <a:pathLst>
              <a:path w="5806440" h="646429">
                <a:moveTo>
                  <a:pt x="5806440" y="0"/>
                </a:moveTo>
                <a:lnTo>
                  <a:pt x="0" y="0"/>
                </a:lnTo>
                <a:lnTo>
                  <a:pt x="0" y="646328"/>
                </a:lnTo>
                <a:lnTo>
                  <a:pt x="5806440" y="646328"/>
                </a:lnTo>
                <a:lnTo>
                  <a:pt x="58064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90488" y="6042152"/>
            <a:ext cx="5806440" cy="6464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38125" indent="-146685">
              <a:lnSpc>
                <a:spcPct val="100000"/>
              </a:lnSpc>
              <a:spcBef>
                <a:spcPts val="320"/>
              </a:spcBef>
              <a:buFont typeface="Microsoft Sans Serif"/>
              <a:buChar char="•"/>
              <a:tabLst>
                <a:tab pos="238760" algn="l"/>
              </a:tabLst>
            </a:pPr>
            <a:r>
              <a:rPr sz="1800" spc="-5" dirty="0">
                <a:latin typeface="Trebuchet MS"/>
                <a:cs typeface="Trebuchet MS"/>
              </a:rPr>
              <a:t>Κυρίως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συμπαγής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αρχιτεκτονική</a:t>
            </a:r>
            <a:endParaRPr sz="1800">
              <a:latin typeface="Trebuchet MS"/>
              <a:cs typeface="Trebuchet MS"/>
            </a:endParaRPr>
          </a:p>
          <a:p>
            <a:pPr marL="238125" indent="-146685">
              <a:lnSpc>
                <a:spcPct val="100000"/>
              </a:lnSpc>
              <a:buFont typeface="Microsoft Sans Serif"/>
              <a:buChar char="•"/>
              <a:tabLst>
                <a:tab pos="238760" algn="l"/>
              </a:tabLst>
            </a:pPr>
            <a:r>
              <a:rPr sz="1800" spc="-5" dirty="0">
                <a:latin typeface="Trebuchet MS"/>
                <a:cs typeface="Trebuchet MS"/>
              </a:rPr>
              <a:t>Σπάνιοι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υποτυπώδεις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χώροι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που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περιέχουν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ερυθρά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064" y="6042152"/>
            <a:ext cx="6021070" cy="36957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37490" indent="-146685">
              <a:lnSpc>
                <a:spcPct val="100000"/>
              </a:lnSpc>
              <a:spcBef>
                <a:spcPts val="320"/>
              </a:spcBef>
              <a:buFont typeface="Microsoft Sans Serif"/>
              <a:buChar char="•"/>
              <a:tabLst>
                <a:tab pos="238125" algn="l"/>
              </a:tabLst>
            </a:pPr>
            <a:r>
              <a:rPr sz="1800" spc="-5" dirty="0">
                <a:latin typeface="Trebuchet MS"/>
                <a:cs typeface="Trebuchet MS"/>
              </a:rPr>
              <a:t>Εστιακή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παρουσία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θηλών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686" y="1563420"/>
            <a:ext cx="5722112" cy="42809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9114" y="1560804"/>
            <a:ext cx="5662676" cy="42398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5091" y="6060313"/>
            <a:ext cx="4232275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86741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Συμπαγής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αρχιτεκτονική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5459" y="5959373"/>
            <a:ext cx="5833745" cy="646430"/>
          </a:xfrm>
          <a:custGeom>
            <a:avLst/>
            <a:gdLst/>
            <a:ahLst/>
            <a:cxnLst/>
            <a:rect l="l" t="t" r="r" b="b"/>
            <a:pathLst>
              <a:path w="5833745" h="646429">
                <a:moveTo>
                  <a:pt x="5833237" y="0"/>
                </a:moveTo>
                <a:lnTo>
                  <a:pt x="0" y="0"/>
                </a:lnTo>
                <a:lnTo>
                  <a:pt x="0" y="646328"/>
                </a:lnTo>
                <a:lnTo>
                  <a:pt x="5833237" y="646328"/>
                </a:lnTo>
                <a:lnTo>
                  <a:pt x="58332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85459" y="5959373"/>
            <a:ext cx="5833745" cy="59503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816100" marR="158750" indent="-164782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Υποτυπώδεις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χώροι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επενδυ</a:t>
            </a:r>
            <a:r>
              <a:rPr lang="el-GR" dirty="0">
                <a:latin typeface="Trebuchet MS"/>
                <a:cs typeface="Trebuchet MS"/>
              </a:rPr>
              <a:t>ό</a:t>
            </a:r>
            <a:r>
              <a:rPr sz="1800" dirty="0" err="1">
                <a:latin typeface="Trebuchet MS"/>
                <a:cs typeface="Trebuchet MS"/>
              </a:rPr>
              <a:t>μενοι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έντονα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άτυπα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επιθηλιοειδή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</a:t>
            </a:r>
            <a:r>
              <a:rPr spc="-10" dirty="0"/>
              <a:t>14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296" y="470154"/>
            <a:ext cx="4180332" cy="31291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1260" y="470179"/>
            <a:ext cx="7529067" cy="563765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334" y="3707744"/>
            <a:ext cx="4172204" cy="31291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58794" y="578637"/>
            <a:ext cx="71310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9"/>
              </a:spcBef>
            </a:pPr>
            <a:r>
              <a:rPr sz="1600" dirty="0">
                <a:latin typeface="Trebuchet MS"/>
                <a:cs typeface="Trebuchet MS"/>
              </a:rPr>
              <a:t>CK7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0571" y="5676353"/>
            <a:ext cx="88455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latin typeface="Trebuchet MS"/>
                <a:cs typeface="Trebuchet MS"/>
              </a:rPr>
              <a:t>CK18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4319" y="3884701"/>
            <a:ext cx="98679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latin typeface="Trebuchet MS"/>
                <a:cs typeface="Trebuchet MS"/>
              </a:rPr>
              <a:t>CK19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84572" y="6190569"/>
            <a:ext cx="7362825" cy="646430"/>
          </a:xfrm>
          <a:custGeom>
            <a:avLst/>
            <a:gdLst/>
            <a:ahLst/>
            <a:cxnLst/>
            <a:rect l="l" t="t" r="r" b="b"/>
            <a:pathLst>
              <a:path w="7362825" h="646429">
                <a:moveTo>
                  <a:pt x="7362444" y="0"/>
                </a:moveTo>
                <a:lnTo>
                  <a:pt x="0" y="0"/>
                </a:lnTo>
                <a:lnTo>
                  <a:pt x="0" y="646328"/>
                </a:lnTo>
                <a:lnTo>
                  <a:pt x="7362444" y="646328"/>
                </a:lnTo>
                <a:lnTo>
                  <a:pt x="7362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84572" y="6190569"/>
            <a:ext cx="7362825" cy="646430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Πιθανολογήθηκε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αδενοκαρκίνωμα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πνεύμονα</a:t>
            </a:r>
            <a:endParaRPr sz="1800">
              <a:latin typeface="Trebuchet MS"/>
              <a:cs typeface="Trebuchet MS"/>
            </a:endParaRPr>
          </a:p>
          <a:p>
            <a:pPr marL="66675" algn="ctr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Ωστόσο,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TTF1 και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napsin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αρνητικά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</a:t>
            </a:r>
            <a:r>
              <a:rPr spc="-10" dirty="0"/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33601"/>
            <a:ext cx="3894454" cy="5224780"/>
            <a:chOff x="0" y="1633601"/>
            <a:chExt cx="3894454" cy="5224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133" y="1633601"/>
              <a:ext cx="3660902" cy="20712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35" y="3364992"/>
              <a:ext cx="2633472" cy="43891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54101"/>
            <a:ext cx="6804659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dirty="0">
                <a:latin typeface="Trebuchet MS"/>
                <a:cs typeface="Trebuchet MS"/>
              </a:rPr>
              <a:t>Αντιδραστικές</a:t>
            </a:r>
            <a:r>
              <a:rPr sz="2900" b="1" spc="-45" dirty="0">
                <a:latin typeface="Trebuchet MS"/>
                <a:cs typeface="Trebuchet MS"/>
              </a:rPr>
              <a:t> </a:t>
            </a:r>
            <a:r>
              <a:rPr sz="2900" b="1" spc="-5" dirty="0">
                <a:latin typeface="Trebuchet MS"/>
                <a:cs typeface="Trebuchet MS"/>
              </a:rPr>
              <a:t>αγγειακές</a:t>
            </a:r>
            <a:r>
              <a:rPr sz="2900" b="1" dirty="0">
                <a:latin typeface="Trebuchet MS"/>
                <a:cs typeface="Trebuchet MS"/>
              </a:rPr>
              <a:t> </a:t>
            </a:r>
            <a:r>
              <a:rPr sz="2900" b="1" spc="-5" dirty="0">
                <a:latin typeface="Trebuchet MS"/>
                <a:cs typeface="Trebuchet MS"/>
              </a:rPr>
              <a:t>αλλοιώσεις</a:t>
            </a:r>
            <a:r>
              <a:rPr b="1" spc="-5" dirty="0">
                <a:latin typeface="Trebuchet MS"/>
                <a:cs typeface="Trebuchet MS"/>
              </a:rPr>
              <a:t>(2)</a:t>
            </a:r>
            <a:endParaRPr sz="29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4095" y="649223"/>
            <a:ext cx="4315968" cy="3154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89529" y="594740"/>
            <a:ext cx="425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heavy" spc="-5" dirty="0">
                <a:solidFill>
                  <a:srgbClr val="EA7666"/>
                </a:solidFill>
                <a:uFill>
                  <a:solidFill>
                    <a:srgbClr val="EA7666"/>
                  </a:solidFill>
                </a:uFill>
                <a:latin typeface="Trebuchet MS"/>
                <a:cs typeface="Trebuchet MS"/>
              </a:rPr>
              <a:t>Αντιδραστική</a:t>
            </a:r>
            <a:r>
              <a:rPr sz="1800" b="1" u="heavy" spc="-30" dirty="0">
                <a:solidFill>
                  <a:srgbClr val="EA7666"/>
                </a:solidFill>
                <a:uFill>
                  <a:solidFill>
                    <a:srgbClr val="EA7666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b="1" u="heavy" spc="-5" dirty="0">
                <a:solidFill>
                  <a:srgbClr val="EA7666"/>
                </a:solidFill>
                <a:uFill>
                  <a:solidFill>
                    <a:srgbClr val="EA7666"/>
                  </a:solidFill>
                </a:uFill>
                <a:latin typeface="Trebuchet MS"/>
                <a:cs typeface="Trebuchet MS"/>
              </a:rPr>
              <a:t>αγγειοενδοθηλιωμάτωση</a:t>
            </a:r>
            <a:r>
              <a:rPr sz="1800" b="1" u="heavy" spc="10" dirty="0">
                <a:solidFill>
                  <a:srgbClr val="EA7666"/>
                </a:solidFill>
                <a:uFill>
                  <a:solidFill>
                    <a:srgbClr val="EA7666"/>
                  </a:solidFill>
                </a:uFill>
                <a:latin typeface="Trebuchet MS"/>
                <a:cs typeface="Trebuchet MS"/>
              </a:rPr>
              <a:t> 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557" y="3424809"/>
            <a:ext cx="22675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Angiosarcoma-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like</a:t>
            </a:r>
            <a:r>
              <a:rPr sz="14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pattern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435" y="3762159"/>
            <a:ext cx="3771900" cy="3004820"/>
            <a:chOff x="59435" y="3762159"/>
            <a:chExt cx="3771900" cy="300482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598" y="3762159"/>
              <a:ext cx="3591433" cy="27150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35" y="6117334"/>
              <a:ext cx="3730752" cy="64922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9557" y="6177178"/>
            <a:ext cx="30886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Small</a:t>
            </a:r>
            <a:r>
              <a:rPr sz="1400" b="1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vessels</a:t>
            </a:r>
            <a:r>
              <a:rPr sz="14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lined</a:t>
            </a:r>
            <a:r>
              <a:rPr sz="14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mildly</a:t>
            </a:r>
            <a:r>
              <a:rPr sz="14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atypical </a:t>
            </a:r>
            <a:r>
              <a:rPr sz="1400" b="1" spc="-4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endotheliac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cells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53790" y="1500378"/>
            <a:ext cx="4954270" cy="2327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Ενήλικες,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κατά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κανόνα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με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 συστηματική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νόσο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Έντονη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κλινική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εικόνα</a:t>
            </a:r>
            <a:endParaRPr sz="1800">
              <a:latin typeface="Trebuchet MS"/>
              <a:cs typeface="Trebuchet MS"/>
            </a:endParaRPr>
          </a:p>
          <a:p>
            <a:pPr marL="355600" marR="213360" indent="-342900">
              <a:lnSpc>
                <a:spcPct val="100000"/>
              </a:lnSpc>
              <a:spcBef>
                <a:spcPts val="994"/>
              </a:spcBef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Ποικίλλουσα ιστολογία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μεταξύ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διαφόρων </a:t>
            </a:r>
            <a:r>
              <a:rPr sz="1800" b="1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βλαβών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αλλά και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εντός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της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ίδια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βλάβης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10"/>
              </a:spcBef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Μιμείται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καλά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διαφοροποιημένο 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αγγειοσάρκωμα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ή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θυσσανωτό</a:t>
            </a:r>
            <a:r>
              <a:rPr sz="1800" b="1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275444" y="38"/>
            <a:ext cx="2916555" cy="1945005"/>
            <a:chOff x="9275444" y="38"/>
            <a:chExt cx="2916555" cy="194500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87407" y="328802"/>
              <a:ext cx="2490978" cy="16160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275444" y="38"/>
              <a:ext cx="2916555" cy="463550"/>
            </a:xfrm>
            <a:custGeom>
              <a:avLst/>
              <a:gdLst/>
              <a:ahLst/>
              <a:cxnLst/>
              <a:rect l="l" t="t" r="r" b="b"/>
              <a:pathLst>
                <a:path w="2916554" h="463550">
                  <a:moveTo>
                    <a:pt x="2916554" y="0"/>
                  </a:moveTo>
                  <a:lnTo>
                    <a:pt x="0" y="0"/>
                  </a:lnTo>
                  <a:lnTo>
                    <a:pt x="0" y="463003"/>
                  </a:lnTo>
                  <a:lnTo>
                    <a:pt x="2916554" y="463003"/>
                  </a:lnTo>
                  <a:lnTo>
                    <a:pt x="291655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379331" y="2026539"/>
            <a:ext cx="2707640" cy="2341245"/>
          </a:xfrm>
          <a:prstGeom prst="rect">
            <a:avLst/>
          </a:prstGeom>
          <a:solidFill>
            <a:srgbClr val="FFFFFF"/>
          </a:solidFill>
          <a:ln w="19050">
            <a:solidFill>
              <a:srgbClr val="EA7666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264795" marR="600710" indent="-172720">
              <a:lnSpc>
                <a:spcPct val="100000"/>
              </a:lnSpc>
              <a:spcBef>
                <a:spcPts val="31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264795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Ενδοαγγειακοί 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σπειραματοειδείς </a:t>
            </a:r>
            <a:r>
              <a:rPr sz="1800" b="1" spc="-5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θύσσανοι</a:t>
            </a:r>
            <a:endParaRPr sz="1800">
              <a:latin typeface="Trebuchet MS"/>
              <a:cs typeface="Trebuchet MS"/>
            </a:endParaRPr>
          </a:p>
          <a:p>
            <a:pPr marL="264795" marR="365760" indent="-17272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26479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Σχέση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σύνδρομο </a:t>
            </a:r>
            <a:r>
              <a:rPr sz="1800" b="1" spc="-5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POEMS</a:t>
            </a:r>
            <a:endParaRPr sz="1800">
              <a:latin typeface="Trebuchet MS"/>
              <a:cs typeface="Trebuchet MS"/>
            </a:endParaRPr>
          </a:p>
          <a:p>
            <a:pPr marL="264795" indent="-17272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26479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Επικάλυψη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endParaRPr sz="180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θηλώδες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30765" y="4363055"/>
            <a:ext cx="1907244" cy="167118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9813290" y="6034227"/>
            <a:ext cx="2165350" cy="578485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995"/>
              </a:lnSpc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Ενδοκυττάρια</a:t>
            </a:r>
            <a:endParaRPr sz="1800">
              <a:latin typeface="Trebuchet MS"/>
              <a:cs typeface="Trebuchet MS"/>
            </a:endParaRPr>
          </a:p>
          <a:p>
            <a:pPr marL="1270" algn="ctr">
              <a:lnSpc>
                <a:spcPct val="100000"/>
              </a:lnSpc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σωμάτια</a:t>
            </a:r>
            <a:r>
              <a:rPr sz="1800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υαλίνης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59265" y="154686"/>
            <a:ext cx="2750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Σπειραματοειδές</a:t>
            </a:r>
            <a:r>
              <a:rPr sz="1600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9127" y="95503"/>
            <a:ext cx="6108192" cy="456920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992484" y="4224299"/>
            <a:ext cx="97409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40" y="574675"/>
            <a:ext cx="4156964" cy="31095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25495" y="794283"/>
            <a:ext cx="87185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FLI-1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637" y="3703139"/>
            <a:ext cx="4156964" cy="31130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62350" y="3885717"/>
            <a:ext cx="63500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sz="1600" spc="-10" dirty="0">
                <a:latin typeface="Trebuchet MS"/>
                <a:cs typeface="Trebuchet MS"/>
              </a:rPr>
              <a:t>ERG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</a:t>
            </a:r>
            <a:r>
              <a:rPr spc="-10" dirty="0"/>
              <a:t>14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4784" y="1157732"/>
            <a:ext cx="7231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indent="-14668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59385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Διάγνωση:</a:t>
            </a:r>
            <a:r>
              <a:rPr sz="1800" b="1" dirty="0">
                <a:latin typeface="Trebuchet MS"/>
                <a:cs typeface="Trebuchet MS"/>
              </a:rPr>
              <a:t> Διήθηση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υπεζωκότα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από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επιθηλιοειδές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αγγειοσάρκωμα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38013" y="1432052"/>
            <a:ext cx="2018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συνήθως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πολλαπλά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784" y="1432052"/>
            <a:ext cx="44970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59385" algn="l"/>
              </a:tabLst>
            </a:pP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Δ/δ: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Επιθηλιοειδές αιμαγγειοενδοθηλίωμα </a:t>
            </a:r>
            <a:r>
              <a:rPr sz="1800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παρεγχυματικά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οζία</a:t>
            </a:r>
            <a:endParaRPr sz="1800">
              <a:latin typeface="Trebuchet MS"/>
              <a:cs typeface="Trebuchet MS"/>
            </a:endParaRPr>
          </a:p>
          <a:p>
            <a:pPr marL="93345" indent="-812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15" dirty="0">
                <a:latin typeface="Trebuchet MS"/>
                <a:cs typeface="Trebuchet MS"/>
              </a:rPr>
              <a:t>Pitfalls: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Ευρεία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έκφραση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κερατινών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4784" y="2529585"/>
            <a:ext cx="81235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Επι απουσίας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TTF1/ napsin A,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κάθε κερατίνη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θετικό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επιθηλιοειδές κακόηθες </a:t>
            </a:r>
            <a:r>
              <a:rPr sz="1800" b="1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νεόπλασμα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του υπεζωκότα</a:t>
            </a:r>
            <a:r>
              <a:rPr sz="18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ή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του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πνεύμονα θα πρέπει να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ελέγχεται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για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ενδοθηλιακούς</a:t>
            </a:r>
            <a:r>
              <a:rPr sz="1800" b="1" spc="-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δέικτες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5" dirty="0"/>
              <a:t>#</a:t>
            </a:r>
            <a:r>
              <a:rPr spc="-10" dirty="0"/>
              <a:t>14</a:t>
            </a:r>
          </a:p>
        </p:txBody>
      </p:sp>
      <p:sp>
        <p:nvSpPr>
          <p:cNvPr id="7" name="object 7"/>
          <p:cNvSpPr/>
          <p:nvPr/>
        </p:nvSpPr>
        <p:spPr>
          <a:xfrm>
            <a:off x="4908550" y="1548130"/>
            <a:ext cx="486409" cy="114300"/>
          </a:xfrm>
          <a:custGeom>
            <a:avLst/>
            <a:gdLst/>
            <a:ahLst/>
            <a:cxnLst/>
            <a:rect l="l" t="t" r="r" b="b"/>
            <a:pathLst>
              <a:path w="486410" h="114300">
                <a:moveTo>
                  <a:pt x="372110" y="0"/>
                </a:moveTo>
                <a:lnTo>
                  <a:pt x="372110" y="114300"/>
                </a:lnTo>
                <a:lnTo>
                  <a:pt x="448310" y="76200"/>
                </a:lnTo>
                <a:lnTo>
                  <a:pt x="391160" y="76200"/>
                </a:lnTo>
                <a:lnTo>
                  <a:pt x="398583" y="74705"/>
                </a:lnTo>
                <a:lnTo>
                  <a:pt x="404637" y="70627"/>
                </a:lnTo>
                <a:lnTo>
                  <a:pt x="408715" y="64573"/>
                </a:lnTo>
                <a:lnTo>
                  <a:pt x="410210" y="57150"/>
                </a:lnTo>
                <a:lnTo>
                  <a:pt x="408715" y="49726"/>
                </a:lnTo>
                <a:lnTo>
                  <a:pt x="404637" y="43672"/>
                </a:lnTo>
                <a:lnTo>
                  <a:pt x="398583" y="39594"/>
                </a:lnTo>
                <a:lnTo>
                  <a:pt x="391160" y="38100"/>
                </a:lnTo>
                <a:lnTo>
                  <a:pt x="448310" y="38100"/>
                </a:lnTo>
                <a:lnTo>
                  <a:pt x="372110" y="0"/>
                </a:lnTo>
                <a:close/>
              </a:path>
              <a:path w="486410" h="114300">
                <a:moveTo>
                  <a:pt x="372110" y="38100"/>
                </a:moveTo>
                <a:lnTo>
                  <a:pt x="19050" y="38100"/>
                </a:lnTo>
                <a:lnTo>
                  <a:pt x="11626" y="39594"/>
                </a:lnTo>
                <a:lnTo>
                  <a:pt x="5572" y="43672"/>
                </a:lnTo>
                <a:lnTo>
                  <a:pt x="1494" y="49726"/>
                </a:lnTo>
                <a:lnTo>
                  <a:pt x="0" y="57150"/>
                </a:lnTo>
                <a:lnTo>
                  <a:pt x="1494" y="64573"/>
                </a:lnTo>
                <a:lnTo>
                  <a:pt x="5572" y="70627"/>
                </a:lnTo>
                <a:lnTo>
                  <a:pt x="11626" y="74705"/>
                </a:lnTo>
                <a:lnTo>
                  <a:pt x="19050" y="76200"/>
                </a:lnTo>
                <a:lnTo>
                  <a:pt x="372110" y="76200"/>
                </a:lnTo>
                <a:lnTo>
                  <a:pt x="372110" y="38100"/>
                </a:lnTo>
                <a:close/>
              </a:path>
              <a:path w="486410" h="114300">
                <a:moveTo>
                  <a:pt x="448310" y="38100"/>
                </a:moveTo>
                <a:lnTo>
                  <a:pt x="391160" y="38100"/>
                </a:lnTo>
                <a:lnTo>
                  <a:pt x="398583" y="39594"/>
                </a:lnTo>
                <a:lnTo>
                  <a:pt x="404637" y="43672"/>
                </a:lnTo>
                <a:lnTo>
                  <a:pt x="408715" y="49726"/>
                </a:lnTo>
                <a:lnTo>
                  <a:pt x="410210" y="57150"/>
                </a:lnTo>
                <a:lnTo>
                  <a:pt x="408715" y="64573"/>
                </a:lnTo>
                <a:lnTo>
                  <a:pt x="404637" y="70627"/>
                </a:lnTo>
                <a:lnTo>
                  <a:pt x="398583" y="74705"/>
                </a:lnTo>
                <a:lnTo>
                  <a:pt x="391160" y="76200"/>
                </a:lnTo>
                <a:lnTo>
                  <a:pt x="448310" y="76200"/>
                </a:lnTo>
                <a:lnTo>
                  <a:pt x="486410" y="57150"/>
                </a:lnTo>
                <a:lnTo>
                  <a:pt x="448310" y="38100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7784" y="1844852"/>
            <a:ext cx="7680833" cy="43087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126799" y="6232551"/>
            <a:ext cx="5701030" cy="630555"/>
            <a:chOff x="5126799" y="6232551"/>
            <a:chExt cx="5701030" cy="630555"/>
          </a:xfrm>
        </p:grpSpPr>
        <p:sp>
          <p:nvSpPr>
            <p:cNvPr id="4" name="object 4"/>
            <p:cNvSpPr/>
            <p:nvPr/>
          </p:nvSpPr>
          <p:spPr>
            <a:xfrm>
              <a:off x="5131561" y="6237314"/>
              <a:ext cx="5691505" cy="621030"/>
            </a:xfrm>
            <a:custGeom>
              <a:avLst/>
              <a:gdLst/>
              <a:ahLst/>
              <a:cxnLst/>
              <a:rect l="l" t="t" r="r" b="b"/>
              <a:pathLst>
                <a:path w="5691505" h="621029">
                  <a:moveTo>
                    <a:pt x="5691124" y="0"/>
                  </a:moveTo>
                  <a:lnTo>
                    <a:pt x="0" y="0"/>
                  </a:lnTo>
                  <a:lnTo>
                    <a:pt x="0" y="620684"/>
                  </a:lnTo>
                  <a:lnTo>
                    <a:pt x="5691124" y="620684"/>
                  </a:lnTo>
                  <a:lnTo>
                    <a:pt x="56911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31561" y="6237314"/>
              <a:ext cx="5691505" cy="621030"/>
            </a:xfrm>
            <a:custGeom>
              <a:avLst/>
              <a:gdLst/>
              <a:ahLst/>
              <a:cxnLst/>
              <a:rect l="l" t="t" r="r" b="b"/>
              <a:pathLst>
                <a:path w="5691505" h="621029">
                  <a:moveTo>
                    <a:pt x="5691124" y="620684"/>
                  </a:moveTo>
                  <a:lnTo>
                    <a:pt x="5691124" y="0"/>
                  </a:lnTo>
                  <a:lnTo>
                    <a:pt x="0" y="0"/>
                  </a:lnTo>
                  <a:lnTo>
                    <a:pt x="0" y="620684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53988" y="6265570"/>
            <a:ext cx="3448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Πολυοζώδες/πλεξοειδές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πρότυπο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“Αθώα”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ατρακτόμορφα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008" y="1800225"/>
            <a:ext cx="353758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Άντρας,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66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dirty="0">
                <a:latin typeface="Trebuchet MS"/>
                <a:cs typeface="Trebuchet MS"/>
              </a:rPr>
              <a:t>Οπισθοπεριτοναϊκός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όγκος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διαστ.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17x15x11εκ</a:t>
            </a:r>
            <a:endParaRPr sz="1800">
              <a:latin typeface="Trebuchet MS"/>
              <a:cs typeface="Trebuchet MS"/>
            </a:endParaRPr>
          </a:p>
          <a:p>
            <a:pPr marL="12700" marR="7112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Εγκαψωμένος,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ποικιλομορφία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κατά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τις διατομές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#15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416" y="463804"/>
            <a:ext cx="4608449" cy="266433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192011" y="485012"/>
            <a:ext cx="5280660" cy="3008630"/>
            <a:chOff x="6192011" y="485012"/>
            <a:chExt cx="5280660" cy="30086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8023" y="485012"/>
              <a:ext cx="4929505" cy="26643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92011" y="3123933"/>
              <a:ext cx="5280660" cy="369570"/>
            </a:xfrm>
            <a:custGeom>
              <a:avLst/>
              <a:gdLst/>
              <a:ahLst/>
              <a:cxnLst/>
              <a:rect l="l" t="t" r="r" b="b"/>
              <a:pathLst>
                <a:path w="5280659" h="369570">
                  <a:moveTo>
                    <a:pt x="5280533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5280533" y="369328"/>
                  </a:lnTo>
                  <a:lnTo>
                    <a:pt x="52805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15416" y="3073387"/>
            <a:ext cx="460883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240790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latin typeface="Trebuchet MS"/>
                <a:cs typeface="Trebuchet MS"/>
              </a:rPr>
              <a:t>Δεσμιδωτή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ανάπτυξη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2011" y="3123933"/>
            <a:ext cx="528066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544830">
              <a:lnSpc>
                <a:spcPct val="100000"/>
              </a:lnSpc>
              <a:spcBef>
                <a:spcPts val="315"/>
              </a:spcBef>
            </a:pPr>
            <a:r>
              <a:rPr sz="1800" spc="-10" dirty="0">
                <a:latin typeface="Trebuchet MS"/>
                <a:cs typeface="Trebuchet MS"/>
              </a:rPr>
              <a:t>Ελαφρά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άτυποι </a:t>
            </a:r>
            <a:r>
              <a:rPr sz="1800" dirty="0">
                <a:latin typeface="Trebuchet MS"/>
                <a:cs typeface="Trebuchet MS"/>
              </a:rPr>
              <a:t>υπερχρωματικοί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πυρήνες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75457" y="3532517"/>
            <a:ext cx="5296916" cy="297141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59916" y="6447726"/>
            <a:ext cx="844931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20"/>
              </a:spcBef>
            </a:pPr>
            <a:r>
              <a:rPr sz="1800" spc="-10" dirty="0">
                <a:latin typeface="Trebuchet MS"/>
                <a:cs typeface="Trebuchet MS"/>
              </a:rPr>
              <a:t>Εναλλαγή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υποκυτταρικών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κυτταροβριθών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περιοχών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#15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987" y="94614"/>
            <a:ext cx="4608195" cy="34467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18761" y="3127654"/>
            <a:ext cx="87185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latin typeface="Trebuchet MS"/>
                <a:cs typeface="Trebuchet MS"/>
              </a:rPr>
              <a:t>S100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2287" y="3552042"/>
            <a:ext cx="4444365" cy="3290570"/>
            <a:chOff x="772287" y="3552042"/>
            <a:chExt cx="4444365" cy="32905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287" y="3552042"/>
              <a:ext cx="4398772" cy="32901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45051" y="6486411"/>
              <a:ext cx="871855" cy="339090"/>
            </a:xfrm>
            <a:custGeom>
              <a:avLst/>
              <a:gdLst/>
              <a:ahLst/>
              <a:cxnLst/>
              <a:rect l="l" t="t" r="r" b="b"/>
              <a:pathLst>
                <a:path w="871854" h="339090">
                  <a:moveTo>
                    <a:pt x="871270" y="0"/>
                  </a:moveTo>
                  <a:lnTo>
                    <a:pt x="0" y="0"/>
                  </a:lnTo>
                  <a:lnTo>
                    <a:pt x="0" y="338556"/>
                  </a:lnTo>
                  <a:lnTo>
                    <a:pt x="871270" y="338556"/>
                  </a:lnTo>
                  <a:lnTo>
                    <a:pt x="8712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45051" y="6486411"/>
            <a:ext cx="871855" cy="339090"/>
          </a:xfrm>
          <a:prstGeom prst="rect">
            <a:avLst/>
          </a:prstGeom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600" spc="-15" dirty="0">
                <a:latin typeface="Trebuchet MS"/>
                <a:cs typeface="Trebuchet MS"/>
              </a:rPr>
              <a:t>Ki67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1485" y="147828"/>
            <a:ext cx="4460494" cy="333629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841865" y="3091586"/>
            <a:ext cx="87185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0"/>
              </a:spcBef>
            </a:pPr>
            <a:r>
              <a:rPr sz="1600" spc="-10" dirty="0">
                <a:latin typeface="Trebuchet MS"/>
                <a:cs typeface="Trebuchet MS"/>
              </a:rPr>
              <a:t>p53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64604" y="3544787"/>
            <a:ext cx="4387469" cy="328167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05568" y="6507531"/>
            <a:ext cx="126238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Trebuchet MS"/>
                <a:cs typeface="Trebuchet MS"/>
              </a:rPr>
              <a:t>H3K27me3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4591" y="920470"/>
            <a:ext cx="8322691" cy="46687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67483" y="5614428"/>
            <a:ext cx="825690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281555" marR="182880" indent="-208978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Απότομη μετάπτωση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σε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αιμορραγικό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νεόπλασμα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επιθηλιοειδή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μορφολογία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έντονο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πυρηνικό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πλειομορφισμό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#15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7496" y="31369"/>
            <a:ext cx="4992497" cy="296557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486721" y="3059391"/>
            <a:ext cx="5337810" cy="3803650"/>
            <a:chOff x="3486721" y="3059391"/>
            <a:chExt cx="5337810" cy="3803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7844" y="3059391"/>
              <a:ext cx="5002149" cy="324993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91484" y="6309316"/>
              <a:ext cx="5328285" cy="549275"/>
            </a:xfrm>
            <a:custGeom>
              <a:avLst/>
              <a:gdLst/>
              <a:ahLst/>
              <a:cxnLst/>
              <a:rect l="l" t="t" r="r" b="b"/>
              <a:pathLst>
                <a:path w="5328284" h="549275">
                  <a:moveTo>
                    <a:pt x="5327904" y="548681"/>
                  </a:moveTo>
                  <a:lnTo>
                    <a:pt x="5327904" y="0"/>
                  </a:lnTo>
                  <a:lnTo>
                    <a:pt x="0" y="0"/>
                  </a:lnTo>
                  <a:lnTo>
                    <a:pt x="0" y="54868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585209" y="6337503"/>
            <a:ext cx="514032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5810" marR="5080" indent="-75311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latin typeface="Trebuchet MS"/>
                <a:cs typeface="Trebuchet MS"/>
              </a:rPr>
              <a:t>Πλειόμορφα νεοπλασματικά κύτταρα επαλείφουν </a:t>
            </a:r>
            <a:r>
              <a:rPr sz="1700" dirty="0">
                <a:latin typeface="Trebuchet MS"/>
                <a:cs typeface="Trebuchet MS"/>
              </a:rPr>
              <a:t>και </a:t>
            </a:r>
            <a:r>
              <a:rPr sz="1700" spc="-500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προβάλλουν</a:t>
            </a:r>
            <a:r>
              <a:rPr sz="1700" spc="-15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εντός</a:t>
            </a:r>
            <a:r>
              <a:rPr sz="1700" spc="-30" dirty="0">
                <a:latin typeface="Trebuchet MS"/>
                <a:cs typeface="Trebuchet MS"/>
              </a:rPr>
              <a:t> </a:t>
            </a:r>
            <a:r>
              <a:rPr sz="1700" spc="-5" dirty="0">
                <a:latin typeface="Trebuchet MS"/>
                <a:cs typeface="Trebuchet MS"/>
              </a:rPr>
              <a:t>αγγειακών</a:t>
            </a:r>
            <a:r>
              <a:rPr sz="1700" spc="-25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χώρων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#15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380" y="908811"/>
            <a:ext cx="5025517" cy="28392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908685"/>
            <a:ext cx="5313553" cy="28083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5639" y="3861015"/>
            <a:ext cx="5568569" cy="266433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32192" y="6021285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ERG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36961" y="3285007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92100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CD34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7784" y="3285007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#15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814" y="1016330"/>
            <a:ext cx="8504555" cy="4797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0" indent="-140335">
              <a:lnSpc>
                <a:spcPct val="100000"/>
              </a:lnSpc>
              <a:spcBef>
                <a:spcPts val="105"/>
              </a:spcBef>
              <a:buFont typeface="Microsoft Sans Serif"/>
              <a:buChar char="•"/>
              <a:tabLst>
                <a:tab pos="153035" algn="l"/>
              </a:tabLst>
            </a:pPr>
            <a:r>
              <a:rPr sz="1700" b="1" spc="-5" dirty="0">
                <a:latin typeface="Trebuchet MS"/>
                <a:cs typeface="Trebuchet MS"/>
              </a:rPr>
              <a:t>Διάγνωση: Σύνθετη</a:t>
            </a:r>
            <a:r>
              <a:rPr sz="1700" b="1" spc="-15" dirty="0">
                <a:latin typeface="Trebuchet MS"/>
                <a:cs typeface="Trebuchet MS"/>
              </a:rPr>
              <a:t> </a:t>
            </a:r>
            <a:r>
              <a:rPr sz="1700" b="1" spc="-5" dirty="0">
                <a:latin typeface="Trebuchet MS"/>
                <a:cs typeface="Trebuchet MS"/>
              </a:rPr>
              <a:t>ιστολογική</a:t>
            </a:r>
            <a:r>
              <a:rPr sz="1700" b="1" spc="-25" dirty="0">
                <a:latin typeface="Trebuchet MS"/>
                <a:cs typeface="Trebuchet MS"/>
              </a:rPr>
              <a:t> </a:t>
            </a:r>
            <a:r>
              <a:rPr sz="1700" b="1" spc="-5" dirty="0">
                <a:latin typeface="Trebuchet MS"/>
                <a:cs typeface="Trebuchet MS"/>
              </a:rPr>
              <a:t>εικόνα </a:t>
            </a:r>
            <a:r>
              <a:rPr sz="1700" b="1" dirty="0">
                <a:latin typeface="Trebuchet MS"/>
                <a:cs typeface="Trebuchet MS"/>
              </a:rPr>
              <a:t>με </a:t>
            </a:r>
            <a:r>
              <a:rPr sz="1700" b="1" spc="-5" dirty="0">
                <a:latin typeface="Trebuchet MS"/>
                <a:cs typeface="Trebuchet MS"/>
              </a:rPr>
              <a:t>περιοχές όγκου</a:t>
            </a:r>
            <a:r>
              <a:rPr sz="1700" b="1" spc="10" dirty="0">
                <a:latin typeface="Trebuchet MS"/>
                <a:cs typeface="Trebuchet MS"/>
              </a:rPr>
              <a:t> </a:t>
            </a:r>
            <a:r>
              <a:rPr sz="1700" b="1" spc="-5" dirty="0">
                <a:latin typeface="Trebuchet MS"/>
                <a:cs typeface="Trebuchet MS"/>
              </a:rPr>
              <a:t>από</a:t>
            </a:r>
            <a:r>
              <a:rPr sz="1700" b="1" spc="25" dirty="0">
                <a:latin typeface="Trebuchet MS"/>
                <a:cs typeface="Trebuchet MS"/>
              </a:rPr>
              <a:t> </a:t>
            </a:r>
            <a:r>
              <a:rPr sz="1700" b="1" dirty="0">
                <a:latin typeface="Trebuchet MS"/>
                <a:cs typeface="Trebuchet MS"/>
              </a:rPr>
              <a:t>τα</a:t>
            </a:r>
            <a:r>
              <a:rPr sz="1700" b="1" spc="-5" dirty="0">
                <a:latin typeface="Trebuchet MS"/>
                <a:cs typeface="Trebuchet MS"/>
              </a:rPr>
              <a:t> έλυτρα</a:t>
            </a:r>
            <a:r>
              <a:rPr sz="1700" b="1" dirty="0">
                <a:latin typeface="Trebuchet MS"/>
                <a:cs typeface="Trebuchet MS"/>
              </a:rPr>
              <a:t> </a:t>
            </a:r>
            <a:r>
              <a:rPr sz="1700" b="1" spc="-5" dirty="0">
                <a:latin typeface="Trebuchet MS"/>
                <a:cs typeface="Trebuchet MS"/>
              </a:rPr>
              <a:t>των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00" b="1" dirty="0">
                <a:latin typeface="Trebuchet MS"/>
                <a:cs typeface="Trebuchet MS"/>
              </a:rPr>
              <a:t>περιφερικών</a:t>
            </a:r>
            <a:r>
              <a:rPr sz="1700" b="1" spc="-35" dirty="0">
                <a:latin typeface="Trebuchet MS"/>
                <a:cs typeface="Trebuchet MS"/>
              </a:rPr>
              <a:t> </a:t>
            </a:r>
            <a:r>
              <a:rPr sz="1700" b="1" spc="-5" dirty="0">
                <a:latin typeface="Trebuchet MS"/>
                <a:cs typeface="Trebuchet MS"/>
              </a:rPr>
              <a:t>νεύρων</a:t>
            </a:r>
            <a:r>
              <a:rPr sz="1700" b="1" spc="10" dirty="0">
                <a:latin typeface="Trebuchet MS"/>
                <a:cs typeface="Trebuchet MS"/>
              </a:rPr>
              <a:t> </a:t>
            </a:r>
            <a:r>
              <a:rPr sz="1700" b="1" dirty="0">
                <a:latin typeface="Trebuchet MS"/>
                <a:cs typeface="Trebuchet MS"/>
              </a:rPr>
              <a:t>και</a:t>
            </a:r>
            <a:r>
              <a:rPr sz="1700" b="1" spc="-5" dirty="0">
                <a:latin typeface="Trebuchet MS"/>
                <a:cs typeface="Trebuchet MS"/>
              </a:rPr>
              <a:t> υψηλής</a:t>
            </a:r>
            <a:r>
              <a:rPr sz="1700" b="1" spc="-30" dirty="0">
                <a:latin typeface="Trebuchet MS"/>
                <a:cs typeface="Trebuchet MS"/>
              </a:rPr>
              <a:t> </a:t>
            </a:r>
            <a:r>
              <a:rPr sz="1700" b="1" spc="-5" dirty="0">
                <a:latin typeface="Trebuchet MS"/>
                <a:cs typeface="Trebuchet MS"/>
              </a:rPr>
              <a:t>κακοήθειας</a:t>
            </a:r>
            <a:r>
              <a:rPr sz="1700" b="1" spc="-10" dirty="0">
                <a:latin typeface="Trebuchet MS"/>
                <a:cs typeface="Trebuchet MS"/>
              </a:rPr>
              <a:t> </a:t>
            </a:r>
            <a:r>
              <a:rPr sz="1700" b="1" spc="-5" dirty="0">
                <a:latin typeface="Trebuchet MS"/>
                <a:cs typeface="Trebuchet MS"/>
              </a:rPr>
              <a:t>επιθηλιοειδούς</a:t>
            </a:r>
            <a:r>
              <a:rPr sz="1700" b="1" spc="-10" dirty="0">
                <a:latin typeface="Trebuchet MS"/>
                <a:cs typeface="Trebuchet MS"/>
              </a:rPr>
              <a:t> </a:t>
            </a:r>
            <a:r>
              <a:rPr sz="1700" b="1" spc="-5" dirty="0">
                <a:latin typeface="Trebuchet MS"/>
                <a:cs typeface="Trebuchet MS"/>
              </a:rPr>
              <a:t>αγγειοσαρκώματος</a:t>
            </a:r>
            <a:endParaRPr sz="1700">
              <a:latin typeface="Trebuchet MS"/>
              <a:cs typeface="Trebuchet MS"/>
            </a:endParaRPr>
          </a:p>
          <a:p>
            <a:pPr marL="88900" indent="-76835">
              <a:lnSpc>
                <a:spcPct val="100000"/>
              </a:lnSpc>
              <a:buFont typeface="Microsoft Sans Serif"/>
              <a:buChar char="•"/>
              <a:tabLst>
                <a:tab pos="89535" algn="l"/>
              </a:tabLst>
            </a:pPr>
            <a:r>
              <a:rPr sz="1700" b="1" spc="-5" dirty="0">
                <a:latin typeface="Trebuchet MS"/>
                <a:cs typeface="Trebuchet MS"/>
              </a:rPr>
              <a:t>Δ/δ:</a:t>
            </a:r>
            <a:endParaRPr sz="17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700" spc="-5" dirty="0">
                <a:solidFill>
                  <a:srgbClr val="EA7666"/>
                </a:solidFill>
                <a:latin typeface="Courier New"/>
                <a:cs typeface="Courier New"/>
              </a:rPr>
              <a:t>o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Υψηλόβαθμα</a:t>
            </a:r>
            <a:r>
              <a:rPr sz="1700" b="1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αγγειοσαρκωματώδης εξέλιξη</a:t>
            </a:r>
            <a:r>
              <a:rPr sz="17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χαμηλού βαθμού</a:t>
            </a:r>
            <a:r>
              <a:rPr sz="17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MPNST</a:t>
            </a:r>
            <a:endParaRPr sz="17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700" dirty="0">
                <a:solidFill>
                  <a:srgbClr val="EA7666"/>
                </a:solidFill>
                <a:latin typeface="Courier New"/>
                <a:cs typeface="Courier New"/>
              </a:rPr>
              <a:t>o</a:t>
            </a:r>
            <a:r>
              <a:rPr sz="1700" b="1" dirty="0">
                <a:solidFill>
                  <a:srgbClr val="EA7666"/>
                </a:solidFill>
                <a:latin typeface="Trebuchet MS"/>
                <a:cs typeface="Trebuchet MS"/>
              </a:rPr>
              <a:t>Κακοήθης</a:t>
            </a:r>
            <a:r>
              <a:rPr sz="1700" b="1" spc="-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εξαλλαγή</a:t>
            </a:r>
            <a:r>
              <a:rPr sz="17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σβανλωματος</a:t>
            </a:r>
            <a:r>
              <a:rPr sz="17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σε</a:t>
            </a:r>
            <a:r>
              <a:rPr sz="17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αγγειοσάρκωμα</a:t>
            </a:r>
            <a:endParaRPr sz="1700">
              <a:latin typeface="Trebuchet MS"/>
              <a:cs typeface="Trebuchet MS"/>
            </a:endParaRPr>
          </a:p>
          <a:p>
            <a:pPr marL="1026160" lvl="1" indent="-100330">
              <a:lnSpc>
                <a:spcPct val="100000"/>
              </a:lnSpc>
              <a:buSzPct val="94117"/>
              <a:buFont typeface="Wingdings"/>
              <a:buChar char=""/>
              <a:tabLst>
                <a:tab pos="1026794" algn="l"/>
              </a:tabLst>
            </a:pPr>
            <a:r>
              <a:rPr sz="1700" spc="-5" dirty="0">
                <a:latin typeface="Trebuchet MS"/>
                <a:cs typeface="Trebuchet MS"/>
              </a:rPr>
              <a:t>Εξαιρετικά</a:t>
            </a:r>
            <a:r>
              <a:rPr sz="1700" spc="-30" dirty="0">
                <a:latin typeface="Trebuchet MS"/>
                <a:cs typeface="Trebuchet MS"/>
              </a:rPr>
              <a:t> </a:t>
            </a:r>
            <a:r>
              <a:rPr sz="1700" spc="-5" dirty="0">
                <a:latin typeface="Trebuchet MS"/>
                <a:cs typeface="Trebuchet MS"/>
              </a:rPr>
              <a:t>σπάνια</a:t>
            </a:r>
            <a:endParaRPr sz="1700">
              <a:latin typeface="Trebuchet MS"/>
              <a:cs typeface="Trebuchet MS"/>
            </a:endParaRPr>
          </a:p>
          <a:p>
            <a:pPr marL="1026794" lvl="1" indent="-100965">
              <a:lnSpc>
                <a:spcPct val="100000"/>
              </a:lnSpc>
              <a:buSzPct val="94117"/>
              <a:buFont typeface="Wingdings"/>
              <a:buChar char=""/>
              <a:tabLst>
                <a:tab pos="1027430" algn="l"/>
                <a:tab pos="4380865" algn="l"/>
              </a:tabLst>
            </a:pPr>
            <a:r>
              <a:rPr sz="1700" dirty="0">
                <a:latin typeface="Trebuchet MS"/>
                <a:cs typeface="Trebuchet MS"/>
              </a:rPr>
              <a:t>Συνήθως</a:t>
            </a:r>
            <a:r>
              <a:rPr sz="1700" spc="-10" dirty="0">
                <a:latin typeface="Trebuchet MS"/>
                <a:cs typeface="Trebuchet MS"/>
              </a:rPr>
              <a:t> </a:t>
            </a:r>
            <a:r>
              <a:rPr sz="1700" spc="-5" dirty="0">
                <a:latin typeface="Trebuchet MS"/>
                <a:cs typeface="Trebuchet MS"/>
              </a:rPr>
              <a:t>ηλικιωμένοι ασθενείς</a:t>
            </a:r>
            <a:r>
              <a:rPr sz="1700" spc="-10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με	von</a:t>
            </a:r>
            <a:r>
              <a:rPr sz="1700" spc="-30" dirty="0">
                <a:latin typeface="Trebuchet MS"/>
                <a:cs typeface="Trebuchet MS"/>
              </a:rPr>
              <a:t> </a:t>
            </a:r>
            <a:r>
              <a:rPr sz="1700" spc="-10" dirty="0">
                <a:latin typeface="Trebuchet MS"/>
                <a:cs typeface="Trebuchet MS"/>
              </a:rPr>
              <a:t>Recklinghausen</a:t>
            </a:r>
            <a:endParaRPr sz="1700">
              <a:latin typeface="Trebuchet MS"/>
              <a:cs typeface="Trebuchet MS"/>
            </a:endParaRPr>
          </a:p>
          <a:p>
            <a:pPr marL="469900" marR="190500">
              <a:lnSpc>
                <a:spcPct val="100000"/>
              </a:lnSpc>
            </a:pPr>
            <a:r>
              <a:rPr sz="1700" dirty="0">
                <a:solidFill>
                  <a:srgbClr val="EA7666"/>
                </a:solidFill>
                <a:latin typeface="Courier New"/>
                <a:cs typeface="Courier New"/>
              </a:rPr>
              <a:t>o</a:t>
            </a:r>
            <a:r>
              <a:rPr sz="1700" b="1" dirty="0">
                <a:solidFill>
                  <a:srgbClr val="EA7666"/>
                </a:solidFill>
                <a:latin typeface="Trebuchet MS"/>
                <a:cs typeface="Trebuchet MS"/>
              </a:rPr>
              <a:t>Η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διάχυτη </a:t>
            </a:r>
            <a:r>
              <a:rPr sz="1700" b="1" dirty="0">
                <a:solidFill>
                  <a:srgbClr val="EA7666"/>
                </a:solidFill>
                <a:latin typeface="Trebuchet MS"/>
                <a:cs typeface="Trebuchet MS"/>
              </a:rPr>
              <a:t>έντονη έκφραση S100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σε συνδιασμό </a:t>
            </a:r>
            <a:r>
              <a:rPr sz="1700" b="1" dirty="0">
                <a:solidFill>
                  <a:srgbClr val="EA7666"/>
                </a:solidFill>
                <a:latin typeface="Trebuchet MS"/>
                <a:cs typeface="Trebuchet MS"/>
              </a:rPr>
              <a:t>με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την χαμηλή </a:t>
            </a:r>
            <a:r>
              <a:rPr sz="1700" b="1" dirty="0">
                <a:solidFill>
                  <a:srgbClr val="EA7666"/>
                </a:solidFill>
                <a:latin typeface="Trebuchet MS"/>
                <a:cs typeface="Trebuchet MS"/>
              </a:rPr>
              <a:t>έκφραση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Ki67 </a:t>
            </a:r>
            <a:r>
              <a:rPr sz="1700" b="1" spc="-5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dirty="0">
                <a:solidFill>
                  <a:srgbClr val="EA7666"/>
                </a:solidFill>
                <a:latin typeface="Trebuchet MS"/>
                <a:cs typeface="Trebuchet MS"/>
              </a:rPr>
              <a:t>και</a:t>
            </a:r>
            <a:r>
              <a:rPr sz="1700" b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dirty="0">
                <a:solidFill>
                  <a:srgbClr val="EA7666"/>
                </a:solidFill>
                <a:latin typeface="Trebuchet MS"/>
                <a:cs typeface="Trebuchet MS"/>
              </a:rPr>
              <a:t>p53</a:t>
            </a:r>
            <a:r>
              <a:rPr sz="17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πιθανολογούν</a:t>
            </a:r>
            <a:r>
              <a:rPr sz="17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αγγειοσαρκωματώδη</a:t>
            </a:r>
            <a:r>
              <a:rPr sz="17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εξαλλαγή</a:t>
            </a:r>
            <a:r>
              <a:rPr sz="17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EA7666"/>
                </a:solidFill>
                <a:latin typeface="Trebuchet MS"/>
                <a:cs typeface="Trebuchet MS"/>
              </a:rPr>
              <a:t>σβανώματος</a:t>
            </a:r>
            <a:endParaRPr sz="1700">
              <a:latin typeface="Trebuchet MS"/>
              <a:cs typeface="Trebuchet MS"/>
            </a:endParaRPr>
          </a:p>
          <a:p>
            <a:pPr marL="469900" marR="923290">
              <a:lnSpc>
                <a:spcPct val="100000"/>
              </a:lnSpc>
            </a:pPr>
            <a:r>
              <a:rPr sz="1700" dirty="0">
                <a:latin typeface="Courier New"/>
                <a:cs typeface="Courier New"/>
              </a:rPr>
              <a:t>o</a:t>
            </a:r>
            <a:r>
              <a:rPr sz="1700" dirty="0">
                <a:latin typeface="Trebuchet MS"/>
                <a:cs typeface="Trebuchet MS"/>
              </a:rPr>
              <a:t>Η διατήρηση </a:t>
            </a:r>
            <a:r>
              <a:rPr sz="1700" spc="-5" dirty="0">
                <a:latin typeface="Trebuchet MS"/>
                <a:cs typeface="Trebuchet MS"/>
              </a:rPr>
              <a:t>H3K27me3 </a:t>
            </a:r>
            <a:r>
              <a:rPr sz="1700" dirty="0">
                <a:latin typeface="Trebuchet MS"/>
                <a:cs typeface="Trebuchet MS"/>
              </a:rPr>
              <a:t>δεν </a:t>
            </a:r>
            <a:r>
              <a:rPr sz="1700" spc="-5" dirty="0">
                <a:latin typeface="Trebuchet MS"/>
                <a:cs typeface="Trebuchet MS"/>
              </a:rPr>
              <a:t>είναι βοηθητική (απώλεια μόνο </a:t>
            </a:r>
            <a:r>
              <a:rPr sz="1700" dirty="0">
                <a:latin typeface="Trebuchet MS"/>
                <a:cs typeface="Trebuchet MS"/>
              </a:rPr>
              <a:t>στο </a:t>
            </a:r>
            <a:r>
              <a:rPr sz="1700" spc="-5" dirty="0">
                <a:latin typeface="Trebuchet MS"/>
                <a:cs typeface="Trebuchet MS"/>
              </a:rPr>
              <a:t>1/3 </a:t>
            </a:r>
            <a:r>
              <a:rPr sz="1700" dirty="0">
                <a:latin typeface="Trebuchet MS"/>
                <a:cs typeface="Trebuchet MS"/>
              </a:rPr>
              <a:t>των </a:t>
            </a:r>
            <a:r>
              <a:rPr sz="1700" spc="-500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χαμηλόβαθμων</a:t>
            </a:r>
            <a:r>
              <a:rPr sz="1700" spc="-45" dirty="0">
                <a:latin typeface="Trebuchet MS"/>
                <a:cs typeface="Trebuchet MS"/>
              </a:rPr>
              <a:t> </a:t>
            </a:r>
            <a:r>
              <a:rPr sz="1700" spc="-5" dirty="0">
                <a:latin typeface="Trebuchet MS"/>
                <a:cs typeface="Trebuchet MS"/>
              </a:rPr>
              <a:t>MPNST)</a:t>
            </a:r>
            <a:endParaRPr sz="17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685"/>
              </a:spcBef>
            </a:pP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Mahajan</a:t>
            </a:r>
            <a:r>
              <a:rPr sz="14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et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al.</a:t>
            </a:r>
            <a:r>
              <a:rPr sz="14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,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“Angiosarcoma</a:t>
            </a:r>
            <a:r>
              <a:rPr sz="14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Developing</a:t>
            </a:r>
            <a:r>
              <a:rPr sz="1400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in</a:t>
            </a:r>
            <a:r>
              <a:rPr sz="1400" i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a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20" dirty="0">
                <a:solidFill>
                  <a:srgbClr val="EA7666"/>
                </a:solidFill>
                <a:latin typeface="Trebuchet MS"/>
                <a:cs typeface="Trebuchet MS"/>
              </a:rPr>
              <a:t>Vagal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Schwannoma:</a:t>
            </a:r>
            <a:r>
              <a:rPr sz="1400" i="1" spc="-6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A</a:t>
            </a:r>
            <a:r>
              <a:rPr sz="1400" i="1" spc="-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Rare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Case</a:t>
            </a:r>
            <a:r>
              <a:rPr sz="14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Report”,</a:t>
            </a:r>
            <a:r>
              <a:rPr sz="1400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Head</a:t>
            </a:r>
            <a:r>
              <a:rPr sz="14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and</a:t>
            </a:r>
            <a:endParaRPr sz="14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neck</a:t>
            </a:r>
            <a:r>
              <a:rPr sz="1400" i="1" spc="-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pathology</a:t>
            </a:r>
            <a:r>
              <a:rPr sz="1400" i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2015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Lee</a:t>
            </a:r>
            <a:r>
              <a:rPr sz="14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et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al.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,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“Epithelioid</a:t>
            </a:r>
            <a:r>
              <a:rPr sz="1400" i="1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angiosarcoma</a:t>
            </a:r>
            <a:r>
              <a:rPr sz="1400" i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arising</a:t>
            </a:r>
            <a:r>
              <a:rPr sz="1400" i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in</a:t>
            </a:r>
            <a:r>
              <a:rPr sz="1400" i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a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deep-seated</a:t>
            </a:r>
            <a:r>
              <a:rPr sz="1400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plexiform</a:t>
            </a:r>
            <a:r>
              <a:rPr sz="1400" i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schwannoma:</a:t>
            </a:r>
            <a:r>
              <a:rPr sz="1400" i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a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case</a:t>
            </a:r>
            <a:endParaRPr sz="14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report</a:t>
            </a:r>
            <a:r>
              <a:rPr sz="1400" i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and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literature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review”,</a:t>
            </a:r>
            <a:r>
              <a:rPr sz="1400" i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Hum</a:t>
            </a:r>
            <a:r>
              <a:rPr sz="14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Pathology</a:t>
            </a:r>
            <a:r>
              <a:rPr sz="1400" i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2007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Ruckert</a:t>
            </a:r>
            <a:r>
              <a:rPr sz="1400" i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et al.</a:t>
            </a:r>
            <a:r>
              <a:rPr sz="1400" i="1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,</a:t>
            </a:r>
            <a:r>
              <a:rPr sz="14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“Schwannoma</a:t>
            </a:r>
            <a:r>
              <a:rPr sz="1400" i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with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angiosarcoma.Report</a:t>
            </a:r>
            <a:r>
              <a:rPr sz="1400" i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of</a:t>
            </a:r>
            <a:r>
              <a:rPr sz="14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a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case</a:t>
            </a:r>
            <a:r>
              <a:rPr sz="14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and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comparison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 with</a:t>
            </a:r>
            <a:r>
              <a:rPr sz="1400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other types</a:t>
            </a:r>
            <a:endParaRPr sz="14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of</a:t>
            </a:r>
            <a:r>
              <a:rPr sz="1400" i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nerve</a:t>
            </a:r>
            <a:r>
              <a:rPr sz="14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tumors</a:t>
            </a:r>
            <a:r>
              <a:rPr sz="14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sheath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 with</a:t>
            </a:r>
            <a:r>
              <a:rPr sz="1400" i="1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angiosarcoma”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,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 Cancer</a:t>
            </a:r>
            <a:r>
              <a:rPr sz="1400" i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2000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#15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973" y="2608960"/>
            <a:ext cx="5680075" cy="42490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10" dirty="0"/>
              <a:t>#16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592328"/>
            <a:ext cx="398843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Άνδρας,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61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ετών</a:t>
            </a: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 dirty="0">
              <a:latin typeface="Trebuchet MS"/>
              <a:cs typeface="Trebuchet MS"/>
            </a:endParaRPr>
          </a:p>
          <a:p>
            <a:pPr marL="190500" marR="147955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Πολλαπλά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παρεγχυματικά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οζίδια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σε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αμφότερους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τους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πνεύμονες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50" dirty="0">
              <a:latin typeface="Trebuchet MS"/>
              <a:cs typeface="Trebuchet MS"/>
            </a:endParaRPr>
          </a:p>
          <a:p>
            <a:pPr marL="190500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Υπόνοια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μεταστατικού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καρκινώματος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87770" y="264109"/>
            <a:ext cx="3507740" cy="1217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Συμβουλευτική</a:t>
            </a:r>
            <a:r>
              <a:rPr sz="2400" b="1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γνώμη: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Trebuchet MS"/>
                <a:cs typeface="Trebuchet MS"/>
              </a:rPr>
              <a:t>Πιθανό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αδενοCa,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ωστόσο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απουσία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επιθηλιακών δεικτών </a:t>
            </a:r>
            <a:r>
              <a:rPr sz="1800" dirty="0">
                <a:latin typeface="Trebuchet MS"/>
                <a:cs typeface="Trebuchet MS"/>
              </a:rPr>
              <a:t>TTF1 και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napsin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16928" y="1938870"/>
            <a:ext cx="5780405" cy="4924425"/>
            <a:chOff x="6416928" y="1938870"/>
            <a:chExt cx="5780405" cy="49244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6928" y="1938870"/>
              <a:ext cx="5775070" cy="43200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30263" y="6150114"/>
              <a:ext cx="5761990" cy="708025"/>
            </a:xfrm>
            <a:custGeom>
              <a:avLst/>
              <a:gdLst/>
              <a:ahLst/>
              <a:cxnLst/>
              <a:rect l="l" t="t" r="r" b="b"/>
              <a:pathLst>
                <a:path w="5761990" h="708025">
                  <a:moveTo>
                    <a:pt x="5761736" y="0"/>
                  </a:moveTo>
                  <a:lnTo>
                    <a:pt x="0" y="0"/>
                  </a:lnTo>
                  <a:lnTo>
                    <a:pt x="0" y="707885"/>
                  </a:lnTo>
                  <a:lnTo>
                    <a:pt x="5761736" y="707885"/>
                  </a:lnTo>
                  <a:lnTo>
                    <a:pt x="5761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30263" y="6150114"/>
              <a:ext cx="5761990" cy="708025"/>
            </a:xfrm>
            <a:custGeom>
              <a:avLst/>
              <a:gdLst/>
              <a:ahLst/>
              <a:cxnLst/>
              <a:rect l="l" t="t" r="r" b="b"/>
              <a:pathLst>
                <a:path w="5761990" h="708025">
                  <a:moveTo>
                    <a:pt x="0" y="707885"/>
                  </a:moveTo>
                  <a:lnTo>
                    <a:pt x="5761736" y="707885"/>
                  </a:lnTo>
                  <a:lnTo>
                    <a:pt x="5761736" y="0"/>
                  </a:lnTo>
                  <a:lnTo>
                    <a:pt x="0" y="0"/>
                  </a:lnTo>
                  <a:lnTo>
                    <a:pt x="0" y="70788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909307" y="6176873"/>
            <a:ext cx="48044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1795" marR="5080" indent="-164973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rebuchet MS"/>
                <a:cs typeface="Trebuchet MS"/>
              </a:rPr>
              <a:t>Υποκυτταρικός νεοπλασματικός ιστός </a:t>
            </a:r>
            <a:r>
              <a:rPr sz="2000" b="1" dirty="0">
                <a:latin typeface="Trebuchet MS"/>
                <a:cs typeface="Trebuchet MS"/>
              </a:rPr>
              <a:t>με </a:t>
            </a:r>
            <a:r>
              <a:rPr sz="2000" b="1" spc="-59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σκλήρρυνση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11936"/>
            <a:ext cx="3517265" cy="5846445"/>
            <a:chOff x="0" y="1011936"/>
            <a:chExt cx="3517265" cy="5846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2927603"/>
              <a:ext cx="3514216" cy="19353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904" y="4885940"/>
              <a:ext cx="2839085" cy="19339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11936"/>
              <a:ext cx="3503549" cy="194005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9090" y="46101"/>
            <a:ext cx="72586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Αιμαγγείωμα</a:t>
            </a:r>
            <a:r>
              <a:rPr sz="3600" b="1" spc="-45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με</a:t>
            </a:r>
            <a:r>
              <a:rPr sz="3600" b="1" spc="-50" dirty="0">
                <a:latin typeface="Trebuchet MS"/>
                <a:cs typeface="Trebuchet MS"/>
              </a:rPr>
              <a:t> </a:t>
            </a:r>
            <a:r>
              <a:rPr sz="3600" b="1" spc="-15" dirty="0">
                <a:latin typeface="Trebuchet MS"/>
                <a:cs typeface="Trebuchet MS"/>
              </a:rPr>
              <a:t>κλειστούς</a:t>
            </a:r>
            <a:r>
              <a:rPr sz="3600" b="1" spc="5" dirty="0">
                <a:latin typeface="Trebuchet MS"/>
                <a:cs typeface="Trebuchet MS"/>
              </a:rPr>
              <a:t> </a:t>
            </a:r>
            <a:r>
              <a:rPr sz="3600" b="1" spc="-15" dirty="0">
                <a:latin typeface="Trebuchet MS"/>
                <a:cs typeface="Trebuchet MS"/>
              </a:rPr>
              <a:t>αυλούς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1892" y="529716"/>
            <a:ext cx="7231380" cy="67310"/>
          </a:xfrm>
          <a:custGeom>
            <a:avLst/>
            <a:gdLst/>
            <a:ahLst/>
            <a:cxnLst/>
            <a:rect l="l" t="t" r="r" b="b"/>
            <a:pathLst>
              <a:path w="7231380" h="67309">
                <a:moveTo>
                  <a:pt x="7231380" y="0"/>
                </a:moveTo>
                <a:lnTo>
                  <a:pt x="0" y="0"/>
                </a:lnTo>
                <a:lnTo>
                  <a:pt x="0" y="67055"/>
                </a:lnTo>
                <a:lnTo>
                  <a:pt x="7231380" y="67055"/>
                </a:lnTo>
                <a:lnTo>
                  <a:pt x="7231380" y="0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63214" y="1032510"/>
            <a:ext cx="203073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b="1" spc="-25" dirty="0">
                <a:latin typeface="Trebuchet MS"/>
                <a:cs typeface="Trebuchet MS"/>
              </a:rPr>
              <a:t>Π</a:t>
            </a:r>
            <a:r>
              <a:rPr sz="1600" b="1" spc="-20" dirty="0">
                <a:latin typeface="Trebuchet MS"/>
                <a:cs typeface="Trebuchet MS"/>
              </a:rPr>
              <a:t>ο</a:t>
            </a:r>
            <a:r>
              <a:rPr sz="1600" b="1" spc="-25" dirty="0">
                <a:latin typeface="Trebuchet MS"/>
                <a:cs typeface="Trebuchet MS"/>
              </a:rPr>
              <a:t>λ</a:t>
            </a:r>
            <a:r>
              <a:rPr sz="1600" b="1" spc="-20" dirty="0">
                <a:latin typeface="Trebuchet MS"/>
                <a:cs typeface="Trebuchet MS"/>
              </a:rPr>
              <a:t>υπο</a:t>
            </a:r>
            <a:r>
              <a:rPr sz="1600" b="1" spc="-5" dirty="0">
                <a:latin typeface="Trebuchet MS"/>
                <a:cs typeface="Trebuchet MS"/>
              </a:rPr>
              <a:t>ειδόμορφο  </a:t>
            </a:r>
            <a:r>
              <a:rPr sz="1600" spc="-5" dirty="0">
                <a:latin typeface="Trebuchet MS"/>
                <a:cs typeface="Trebuchet MS"/>
              </a:rPr>
              <a:t>τριχοειδές 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αιμαγγείωμα</a:t>
            </a:r>
            <a:endParaRPr sz="1600">
              <a:latin typeface="Trebuchet MS"/>
              <a:cs typeface="Trebuchet MS"/>
            </a:endParaRPr>
          </a:p>
          <a:p>
            <a:pPr marL="299085" marR="64135" indent="-287020">
              <a:lnSpc>
                <a:spcPct val="100000"/>
              </a:lnSpc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rebuchet MS"/>
                <a:cs typeface="Trebuchet MS"/>
              </a:rPr>
              <a:t>Δέρμα (40%) </a:t>
            </a:r>
            <a:r>
              <a:rPr sz="1600" spc="-20" dirty="0">
                <a:latin typeface="Trebuchet MS"/>
                <a:cs typeface="Trebuchet MS"/>
              </a:rPr>
              <a:t>και </a:t>
            </a:r>
            <a:r>
              <a:rPr sz="1600" spc="-15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βλεννογόνοι</a:t>
            </a:r>
            <a:r>
              <a:rPr sz="1600" spc="-5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(60%)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rebuchet MS"/>
                <a:cs typeface="Trebuchet MS"/>
              </a:rPr>
              <a:t>Σχηματισμός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63214" y="2495804"/>
            <a:ext cx="2078989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>
              <a:lnSpc>
                <a:spcPct val="100000"/>
              </a:lnSpc>
              <a:spcBef>
                <a:spcPts val="95"/>
              </a:spcBef>
              <a:tabLst>
                <a:tab pos="1741805" algn="l"/>
              </a:tabLst>
            </a:pPr>
            <a:r>
              <a:rPr sz="1600" spc="-25" dirty="0">
                <a:latin typeface="Trebuchet MS"/>
                <a:cs typeface="Trebuchet MS"/>
              </a:rPr>
              <a:t>κολλα</a:t>
            </a:r>
            <a:r>
              <a:rPr sz="1600" spc="-5" dirty="0">
                <a:latin typeface="Trebuchet MS"/>
                <a:cs typeface="Trebuchet MS"/>
              </a:rPr>
              <a:t>ρ</a:t>
            </a:r>
            <a:r>
              <a:rPr sz="1600" spc="-10" dirty="0">
                <a:latin typeface="Trebuchet MS"/>
                <a:cs typeface="Trebuchet MS"/>
              </a:rPr>
              <a:t>έ</a:t>
            </a:r>
            <a:r>
              <a:rPr sz="1600" spc="5" dirty="0">
                <a:latin typeface="Trebuchet MS"/>
                <a:cs typeface="Trebuchet MS"/>
              </a:rPr>
              <a:t>τ</a:t>
            </a:r>
            <a:r>
              <a:rPr sz="1600" spc="-25" dirty="0">
                <a:latin typeface="Trebuchet MS"/>
                <a:cs typeface="Trebuchet MS"/>
              </a:rPr>
              <a:t>α</a:t>
            </a:r>
            <a:r>
              <a:rPr sz="1600" spc="-5" dirty="0">
                <a:latin typeface="Trebuchet MS"/>
                <a:cs typeface="Trebuchet MS"/>
              </a:rPr>
              <a:t>ς</a:t>
            </a:r>
            <a:r>
              <a:rPr sz="1600" dirty="0">
                <a:latin typeface="Trebuchet MS"/>
                <a:cs typeface="Trebuchet MS"/>
              </a:rPr>
              <a:t>	</a:t>
            </a:r>
            <a:r>
              <a:rPr sz="1600" spc="-5" dirty="0">
                <a:latin typeface="Trebuchet MS"/>
                <a:cs typeface="Trebuchet MS"/>
              </a:rPr>
              <a:t>στα  πλάγια</a:t>
            </a:r>
            <a:r>
              <a:rPr sz="1600" spc="2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όρια</a:t>
            </a:r>
            <a:r>
              <a:rPr sz="1600" spc="2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της 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20" dirty="0">
                <a:latin typeface="Trebuchet MS"/>
                <a:cs typeface="Trebuchet MS"/>
              </a:rPr>
              <a:t>αλλοίωσης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Trebuchet MS"/>
                <a:cs typeface="Trebuchet MS"/>
              </a:rPr>
              <a:t>Άφθονα</a:t>
            </a:r>
            <a:endParaRPr sz="16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600" b="1" spc="-5" dirty="0">
                <a:latin typeface="Trebuchet MS"/>
                <a:cs typeface="Trebuchet MS"/>
              </a:rPr>
              <a:t>φλεγμονώδη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3214" y="3715892"/>
            <a:ext cx="193484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Trebuchet MS"/>
                <a:cs typeface="Trebuchet MS"/>
              </a:rPr>
              <a:t>σ</a:t>
            </a:r>
            <a:r>
              <a:rPr sz="1600" b="1" spc="-10" dirty="0">
                <a:latin typeface="Trebuchet MS"/>
                <a:cs typeface="Trebuchet MS"/>
              </a:rPr>
              <a:t>το</a:t>
            </a:r>
            <a:r>
              <a:rPr sz="1600" b="1" dirty="0">
                <a:latin typeface="Trebuchet MS"/>
                <a:cs typeface="Trebuchet MS"/>
              </a:rPr>
              <a:t>ι</a:t>
            </a:r>
            <a:r>
              <a:rPr sz="1600" b="1" spc="-10" dirty="0">
                <a:latin typeface="Trebuchet MS"/>
                <a:cs typeface="Trebuchet MS"/>
              </a:rPr>
              <a:t>χ</a:t>
            </a:r>
            <a:r>
              <a:rPr sz="1600" b="1" spc="-15" dirty="0">
                <a:latin typeface="Trebuchet MS"/>
                <a:cs typeface="Trebuchet MS"/>
              </a:rPr>
              <a:t>ε</a:t>
            </a:r>
            <a:r>
              <a:rPr sz="1600" b="1" spc="-5" dirty="0">
                <a:latin typeface="Trebuchet MS"/>
                <a:cs typeface="Trebuchet MS"/>
              </a:rPr>
              <a:t>ί</a:t>
            </a:r>
            <a:r>
              <a:rPr sz="1600" b="1" spc="-20" dirty="0">
                <a:latin typeface="Trebuchet MS"/>
                <a:cs typeface="Trebuchet MS"/>
              </a:rPr>
              <a:t>α</a:t>
            </a:r>
            <a:r>
              <a:rPr sz="1600" b="1" spc="-5" dirty="0">
                <a:latin typeface="Trebuchet MS"/>
                <a:cs typeface="Trebuchet MS"/>
              </a:rPr>
              <a:t>,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οίδ</a:t>
            </a:r>
            <a:r>
              <a:rPr sz="1600" b="1" dirty="0">
                <a:latin typeface="Trebuchet MS"/>
                <a:cs typeface="Trebuchet MS"/>
              </a:rPr>
              <a:t>η</a:t>
            </a:r>
            <a:r>
              <a:rPr sz="1600" b="1" spc="-5" dirty="0">
                <a:latin typeface="Trebuchet MS"/>
                <a:cs typeface="Trebuchet MS"/>
              </a:rPr>
              <a:t>μα,  </a:t>
            </a:r>
            <a:r>
              <a:rPr sz="1600" b="1" spc="-10" dirty="0">
                <a:latin typeface="Trebuchet MS"/>
                <a:cs typeface="Trebuchet MS"/>
              </a:rPr>
              <a:t>επιφανειακή</a:t>
            </a:r>
            <a:endParaRPr sz="16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600" b="1" spc="-5" dirty="0">
                <a:latin typeface="Trebuchet MS"/>
                <a:cs typeface="Trebuchet MS"/>
              </a:rPr>
              <a:t>εξέλκωση</a:t>
            </a:r>
            <a:endParaRPr sz="1600">
              <a:latin typeface="Trebuchet MS"/>
              <a:cs typeface="Trebuchet MS"/>
            </a:endParaRPr>
          </a:p>
          <a:p>
            <a:pPr marL="299085" marR="191135" indent="-287020">
              <a:lnSpc>
                <a:spcPct val="100000"/>
              </a:lnSpc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b="1" spc="-20" dirty="0">
                <a:latin typeface="Trebuchet MS"/>
                <a:cs typeface="Trebuchet MS"/>
              </a:rPr>
              <a:t>Συχνά</a:t>
            </a:r>
            <a:r>
              <a:rPr sz="1600" b="1" spc="-75" dirty="0">
                <a:latin typeface="Trebuchet MS"/>
                <a:cs typeface="Trebuchet MS"/>
              </a:rPr>
              <a:t> </a:t>
            </a:r>
            <a:r>
              <a:rPr sz="1600" b="1" spc="-15" dirty="0">
                <a:latin typeface="Trebuchet MS"/>
                <a:cs typeface="Trebuchet MS"/>
              </a:rPr>
              <a:t>άφθονες </a:t>
            </a:r>
            <a:r>
              <a:rPr sz="1600" b="1" spc="-46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μιτώσεις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7552" y="2528316"/>
            <a:ext cx="243839" cy="20726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65759" y="3627120"/>
            <a:ext cx="2557780" cy="292735"/>
            <a:chOff x="365759" y="3627120"/>
            <a:chExt cx="2557780" cy="29273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9192" y="3713988"/>
              <a:ext cx="243839" cy="2057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759" y="3627120"/>
              <a:ext cx="243840" cy="20573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9090" y="562483"/>
            <a:ext cx="10995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592445" algn="l"/>
              </a:tabLst>
            </a:pPr>
            <a:r>
              <a:rPr sz="2800" b="1" spc="-15" dirty="0">
                <a:solidFill>
                  <a:srgbClr val="EA7666"/>
                </a:solidFill>
                <a:latin typeface="Trebuchet MS"/>
                <a:cs typeface="Trebuchet MS"/>
              </a:rPr>
              <a:t>Πυογόνο</a:t>
            </a:r>
            <a:r>
              <a:rPr sz="28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800" b="1" spc="-15" dirty="0">
                <a:solidFill>
                  <a:srgbClr val="EA7666"/>
                </a:solidFill>
                <a:latin typeface="Trebuchet MS"/>
                <a:cs typeface="Trebuchet MS"/>
              </a:rPr>
              <a:t>Κοκκίωμα	</a:t>
            </a:r>
            <a:r>
              <a:rPr sz="2800" b="1" spc="-20" dirty="0">
                <a:solidFill>
                  <a:srgbClr val="EA7666"/>
                </a:solidFill>
                <a:latin typeface="Trebuchet MS"/>
                <a:cs typeface="Trebuchet MS"/>
              </a:rPr>
              <a:t>Νεανικό</a:t>
            </a:r>
            <a:r>
              <a:rPr sz="2800" b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800" b="1" spc="-5" dirty="0">
                <a:solidFill>
                  <a:srgbClr val="EA7666"/>
                </a:solidFill>
                <a:latin typeface="Trebuchet MS"/>
                <a:cs typeface="Trebuchet MS"/>
              </a:rPr>
              <a:t>Τριχοειδές</a:t>
            </a:r>
            <a:r>
              <a:rPr sz="2800" b="1" spc="-1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98290" y="5065902"/>
            <a:ext cx="279463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8008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Ενδοφ</a:t>
            </a:r>
            <a:r>
              <a:rPr sz="1600" b="1" spc="-15" dirty="0">
                <a:solidFill>
                  <a:srgbClr val="EA7666"/>
                </a:solidFill>
                <a:latin typeface="Trebuchet MS"/>
                <a:cs typeface="Trebuchet MS"/>
              </a:rPr>
              <a:t>λ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εβι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κ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ό</a:t>
            </a:r>
            <a:r>
              <a:rPr sz="1600" b="1" spc="-1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πυο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γ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όνο  </a:t>
            </a:r>
            <a:r>
              <a:rPr sz="1600" b="1" spc="-20" dirty="0">
                <a:solidFill>
                  <a:srgbClr val="EA7666"/>
                </a:solidFill>
                <a:latin typeface="Trebuchet MS"/>
                <a:cs typeface="Trebuchet MS"/>
              </a:rPr>
              <a:t>κοκκίωμα</a:t>
            </a:r>
            <a:endParaRPr sz="1600">
              <a:latin typeface="Trebuchet MS"/>
              <a:cs typeface="Trebuchet MS"/>
            </a:endParaRPr>
          </a:p>
          <a:p>
            <a:pPr marL="299085" marR="715010" indent="-287020">
              <a:lnSpc>
                <a:spcPct val="100000"/>
              </a:lnSpc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spc="-20" dirty="0">
                <a:latin typeface="Trebuchet MS"/>
                <a:cs typeface="Trebuchet MS"/>
              </a:rPr>
              <a:t>Συνήθως</a:t>
            </a:r>
            <a:r>
              <a:rPr sz="1600" spc="20" dirty="0">
                <a:latin typeface="Trebuchet MS"/>
                <a:cs typeface="Trebuchet MS"/>
              </a:rPr>
              <a:t> </a:t>
            </a:r>
            <a:r>
              <a:rPr sz="1600" b="1" spc="-20" dirty="0">
                <a:latin typeface="Trebuchet MS"/>
                <a:cs typeface="Trebuchet MS"/>
              </a:rPr>
              <a:t>κεφαλή</a:t>
            </a:r>
            <a:r>
              <a:rPr sz="1600" spc="-20" dirty="0">
                <a:latin typeface="Trebuchet MS"/>
                <a:cs typeface="Trebuchet MS"/>
              </a:rPr>
              <a:t>, </a:t>
            </a:r>
            <a:r>
              <a:rPr sz="1600" spc="-1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τράχηλο,</a:t>
            </a:r>
            <a:r>
              <a:rPr sz="1600" spc="-40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άνω </a:t>
            </a:r>
            <a:r>
              <a:rPr sz="1600" spc="-20" dirty="0">
                <a:latin typeface="Trebuchet MS"/>
                <a:cs typeface="Trebuchet MS"/>
              </a:rPr>
              <a:t>άκρο</a:t>
            </a:r>
            <a:endParaRPr sz="16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Trebuchet MS"/>
                <a:cs typeface="Trebuchet MS"/>
              </a:rPr>
              <a:t>Σύνδεση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με</a:t>
            </a:r>
            <a:r>
              <a:rPr sz="1600" spc="-3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το</a:t>
            </a:r>
            <a:r>
              <a:rPr sz="1600" spc="-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τοίχωμα</a:t>
            </a:r>
            <a:r>
              <a:rPr sz="1600" b="1" spc="-5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του </a:t>
            </a:r>
            <a:r>
              <a:rPr sz="1600" spc="-46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αγγείου</a:t>
            </a:r>
            <a:r>
              <a:rPr sz="1600" spc="4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μέσω</a:t>
            </a:r>
            <a:r>
              <a:rPr sz="1600" b="1" spc="-35" dirty="0">
                <a:latin typeface="Trebuchet MS"/>
                <a:cs typeface="Trebuchet MS"/>
              </a:rPr>
              <a:t> </a:t>
            </a:r>
            <a:r>
              <a:rPr sz="1600" b="1" spc="-15" dirty="0">
                <a:latin typeface="Trebuchet MS"/>
                <a:cs typeface="Trebuchet MS"/>
              </a:rPr>
              <a:t>μίσχου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Trebuchet MS"/>
                <a:cs typeface="Trebuchet MS"/>
              </a:rPr>
              <a:t>Απουσία</a:t>
            </a:r>
            <a:r>
              <a:rPr sz="1600" b="1" spc="-9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φλεγμονής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81547" y="1032510"/>
            <a:ext cx="2662555" cy="2348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Εμφανίζονται λίγες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μέρες </a:t>
            </a:r>
            <a:r>
              <a:rPr sz="1600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μετά τη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γέννηση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ως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ερυθρές</a:t>
            </a:r>
            <a:r>
              <a:rPr sz="16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επίπεδες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αλλοιώσεις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Wingdings"/>
                <a:cs typeface="Wingdings"/>
              </a:rPr>
              <a:t></a:t>
            </a:r>
            <a:r>
              <a:rPr sz="1600" spc="5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αυτόματη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υποστροφή (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75- 90%)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μέχρι</a:t>
            </a:r>
            <a:r>
              <a:rPr sz="16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την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ηλικία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των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7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χρόνων</a:t>
            </a:r>
            <a:endParaRPr sz="1600">
              <a:latin typeface="Trebuchet MS"/>
              <a:cs typeface="Trebuchet MS"/>
            </a:endParaRPr>
          </a:p>
          <a:p>
            <a:pPr marL="355600" marR="511175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Πιο</a:t>
            </a:r>
            <a:r>
              <a:rPr sz="16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συχνά</a:t>
            </a:r>
            <a:r>
              <a:rPr sz="16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κεφαλή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– </a:t>
            </a:r>
            <a:r>
              <a:rPr sz="1600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τράχηλος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331707" y="1787626"/>
            <a:ext cx="3818890" cy="4418330"/>
            <a:chOff x="8331707" y="1787626"/>
            <a:chExt cx="3818890" cy="441833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31707" y="1988819"/>
              <a:ext cx="3591559" cy="206641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94419" y="1787626"/>
              <a:ext cx="3455670" cy="53266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31707" y="4139196"/>
              <a:ext cx="3582415" cy="206654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860663" y="1839925"/>
            <a:ext cx="31051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Πολυοζώδες</a:t>
            </a:r>
            <a:r>
              <a:rPr sz="1600" b="1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πρότυπο</a:t>
            </a:r>
            <a:r>
              <a:rPr sz="1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ανάπτυξης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480804" y="3915130"/>
            <a:ext cx="2686050" cy="586003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9662286" y="3976878"/>
            <a:ext cx="2309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Μικροί</a:t>
            </a:r>
            <a:r>
              <a:rPr sz="18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ασαφείς</a:t>
            </a:r>
            <a:r>
              <a:rPr sz="18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αυλοί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403080" y="5138928"/>
            <a:ext cx="82296" cy="6858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3429"/>
            <a:ext cx="5759958" cy="50647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7763" y="959065"/>
            <a:ext cx="5759958" cy="50633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82950" y="6215379"/>
            <a:ext cx="5213985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800" b="1" spc="-5" dirty="0">
                <a:latin typeface="Trebuchet MS"/>
                <a:cs typeface="Trebuchet MS"/>
              </a:rPr>
              <a:t>Νεοπλασματικοί</a:t>
            </a:r>
            <a:r>
              <a:rPr sz="1800" b="1" dirty="0">
                <a:latin typeface="Trebuchet MS"/>
                <a:cs typeface="Trebuchet MS"/>
              </a:rPr>
              <a:t> όζοι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εντός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κυψελίδων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10" dirty="0"/>
              <a:t>#16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0369" y="232029"/>
            <a:ext cx="5934075" cy="32400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23366"/>
            <a:ext cx="5759958" cy="46004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45961" y="3617976"/>
            <a:ext cx="5904357" cy="324002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3808" y="5579579"/>
            <a:ext cx="414909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203960" marR="340360" indent="-858519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Θηλές νεοπλασματικών κυττάρων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εντός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κυψελίδων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10" dirty="0"/>
              <a:t>#16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6432295" cy="62115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4518" y="0"/>
            <a:ext cx="5507481" cy="32400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47305" y="2591155"/>
            <a:ext cx="4544695" cy="6464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657860" marR="91440" indent="-558165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Trebuchet MS"/>
                <a:cs typeface="Trebuchet MS"/>
              </a:rPr>
              <a:t>Παρουσία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κενοτοπίων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κυτταρόπλασμα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των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νεοπλασματικών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κυττάρων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93027" y="3342258"/>
            <a:ext cx="5504180" cy="3521075"/>
            <a:chOff x="6693027" y="3342258"/>
            <a:chExt cx="5504180" cy="352107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3027" y="3342258"/>
              <a:ext cx="5498972" cy="351573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16087" y="6211671"/>
              <a:ext cx="3876040" cy="646430"/>
            </a:xfrm>
            <a:custGeom>
              <a:avLst/>
              <a:gdLst/>
              <a:ahLst/>
              <a:cxnLst/>
              <a:rect l="l" t="t" r="r" b="b"/>
              <a:pathLst>
                <a:path w="3876040" h="646429">
                  <a:moveTo>
                    <a:pt x="3875913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875913" y="646328"/>
                  </a:lnTo>
                  <a:lnTo>
                    <a:pt x="38759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16087" y="6211671"/>
              <a:ext cx="3876040" cy="646430"/>
            </a:xfrm>
            <a:custGeom>
              <a:avLst/>
              <a:gdLst/>
              <a:ahLst/>
              <a:cxnLst/>
              <a:rect l="l" t="t" r="r" b="b"/>
              <a:pathLst>
                <a:path w="3876040" h="646429">
                  <a:moveTo>
                    <a:pt x="0" y="646328"/>
                  </a:moveTo>
                  <a:lnTo>
                    <a:pt x="3875913" y="646328"/>
                  </a:lnTo>
                  <a:lnTo>
                    <a:pt x="3875913" y="0"/>
                  </a:lnTo>
                  <a:lnTo>
                    <a:pt x="0" y="0"/>
                  </a:lnTo>
                  <a:lnTo>
                    <a:pt x="0" y="646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408289" y="6239967"/>
            <a:ext cx="3691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1325" marR="5080" indent="-42862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Συμπαγής άθροιση νεοπλασματικών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κυττάρων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εντός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κυψελίδων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4762" y="6268465"/>
            <a:ext cx="6079490" cy="594360"/>
            <a:chOff x="-4762" y="6268465"/>
            <a:chExt cx="6079490" cy="594360"/>
          </a:xfrm>
        </p:grpSpPr>
        <p:sp>
          <p:nvSpPr>
            <p:cNvPr id="11" name="object 11"/>
            <p:cNvSpPr/>
            <p:nvPr/>
          </p:nvSpPr>
          <p:spPr>
            <a:xfrm>
              <a:off x="0" y="6273228"/>
              <a:ext cx="6069965" cy="584835"/>
            </a:xfrm>
            <a:custGeom>
              <a:avLst/>
              <a:gdLst/>
              <a:ahLst/>
              <a:cxnLst/>
              <a:rect l="l" t="t" r="r" b="b"/>
              <a:pathLst>
                <a:path w="6069965" h="584834">
                  <a:moveTo>
                    <a:pt x="6069711" y="0"/>
                  </a:moveTo>
                  <a:lnTo>
                    <a:pt x="0" y="0"/>
                  </a:lnTo>
                  <a:lnTo>
                    <a:pt x="0" y="584771"/>
                  </a:lnTo>
                  <a:lnTo>
                    <a:pt x="6069711" y="584771"/>
                  </a:lnTo>
                  <a:lnTo>
                    <a:pt x="6069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6273228"/>
              <a:ext cx="6069965" cy="584835"/>
            </a:xfrm>
            <a:custGeom>
              <a:avLst/>
              <a:gdLst/>
              <a:ahLst/>
              <a:cxnLst/>
              <a:rect l="l" t="t" r="r" b="b"/>
              <a:pathLst>
                <a:path w="6069965" h="584834">
                  <a:moveTo>
                    <a:pt x="0" y="584771"/>
                  </a:moveTo>
                  <a:lnTo>
                    <a:pt x="6069711" y="584771"/>
                  </a:lnTo>
                  <a:lnTo>
                    <a:pt x="6069711" y="0"/>
                  </a:lnTo>
                  <a:lnTo>
                    <a:pt x="0" y="0"/>
                  </a:lnTo>
                  <a:lnTo>
                    <a:pt x="0" y="584771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58876" y="6301536"/>
            <a:ext cx="55518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7560" marR="5080" indent="-78486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rebuchet MS"/>
                <a:cs typeface="Trebuchet MS"/>
              </a:rPr>
              <a:t>Επιθηλιοειδή</a:t>
            </a:r>
            <a:r>
              <a:rPr sz="1600" b="1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νεοπλασματικά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κύτταρα</a:t>
            </a:r>
            <a:r>
              <a:rPr sz="1600" b="1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σχηματίζουν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χορδές </a:t>
            </a:r>
            <a:r>
              <a:rPr sz="1600" b="1" spc="-46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εντός</a:t>
            </a:r>
            <a:r>
              <a:rPr sz="1600" b="1" spc="-3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μυξοϋαλοειδοποιημένου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στρώματος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10" dirty="0"/>
              <a:t>#16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7621"/>
            <a:ext cx="5775325" cy="6380480"/>
            <a:chOff x="0" y="477621"/>
            <a:chExt cx="5775325" cy="6380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7621"/>
              <a:ext cx="5775071" cy="55605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9747" y="5643346"/>
              <a:ext cx="1659255" cy="369570"/>
            </a:xfrm>
            <a:custGeom>
              <a:avLst/>
              <a:gdLst/>
              <a:ahLst/>
              <a:cxnLst/>
              <a:rect l="l" t="t" r="r" b="b"/>
              <a:pathLst>
                <a:path w="1659254" h="369570">
                  <a:moveTo>
                    <a:pt x="1658874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658874" y="369328"/>
                  </a:lnTo>
                  <a:lnTo>
                    <a:pt x="1658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79747" y="5643346"/>
              <a:ext cx="1659255" cy="369570"/>
            </a:xfrm>
            <a:custGeom>
              <a:avLst/>
              <a:gdLst/>
              <a:ahLst/>
              <a:cxnLst/>
              <a:rect l="l" t="t" r="r" b="b"/>
              <a:pathLst>
                <a:path w="1659254" h="369570">
                  <a:moveTo>
                    <a:pt x="0" y="369328"/>
                  </a:moveTo>
                  <a:lnTo>
                    <a:pt x="1658874" y="369328"/>
                  </a:lnTo>
                  <a:lnTo>
                    <a:pt x="1658874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79747" y="5643346"/>
            <a:ext cx="1659255" cy="3695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CD34/TTF1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0728" y="6170726"/>
            <a:ext cx="449008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013460" marR="708660" indent="-297815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rebuchet MS"/>
                <a:cs typeface="Trebuchet MS"/>
              </a:rPr>
              <a:t>Έντονη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έκφραση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CD34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τα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νεοπλασματικά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5096" y="441413"/>
            <a:ext cx="6022467" cy="558101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547095" y="5637339"/>
            <a:ext cx="1447165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800" b="1" spc="-5" dirty="0">
                <a:latin typeface="Trebuchet MS"/>
                <a:cs typeface="Trebuchet MS"/>
              </a:rPr>
              <a:t>AE1/AE3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58406" y="6148607"/>
            <a:ext cx="5104765" cy="646430"/>
          </a:xfrm>
          <a:custGeom>
            <a:avLst/>
            <a:gdLst/>
            <a:ahLst/>
            <a:cxnLst/>
            <a:rect l="l" t="t" r="r" b="b"/>
            <a:pathLst>
              <a:path w="5104765" h="646429">
                <a:moveTo>
                  <a:pt x="5104257" y="0"/>
                </a:moveTo>
                <a:lnTo>
                  <a:pt x="0" y="0"/>
                </a:lnTo>
                <a:lnTo>
                  <a:pt x="0" y="646328"/>
                </a:lnTo>
                <a:lnTo>
                  <a:pt x="5104257" y="646328"/>
                </a:lnTo>
                <a:lnTo>
                  <a:pt x="51042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558406" y="6148607"/>
            <a:ext cx="510476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320800" marR="716280" indent="-59436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Απουσία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έκφρασης </a:t>
            </a:r>
            <a:r>
              <a:rPr sz="1800" spc="-15" dirty="0">
                <a:latin typeface="Trebuchet MS"/>
                <a:cs typeface="Trebuchet MS"/>
              </a:rPr>
              <a:t>KerAe1/Ae3</a:t>
            </a:r>
            <a:r>
              <a:rPr sz="1800" spc="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στα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νεοπλασματικά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10" dirty="0"/>
              <a:t>#16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0"/>
            <a:ext cx="9948037" cy="60825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83268" y="5861240"/>
            <a:ext cx="2101850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ERG/</a:t>
            </a:r>
            <a:r>
              <a:rPr sz="1800" b="1" spc="-5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Ker</a:t>
            </a:r>
            <a:r>
              <a:rPr sz="1800" b="1" spc="-1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AE1/AE3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14879" y="6211671"/>
            <a:ext cx="6816725" cy="646430"/>
          </a:xfrm>
          <a:custGeom>
            <a:avLst/>
            <a:gdLst/>
            <a:ahLst/>
            <a:cxnLst/>
            <a:rect l="l" t="t" r="r" b="b"/>
            <a:pathLst>
              <a:path w="6816725" h="646429">
                <a:moveTo>
                  <a:pt x="0" y="646328"/>
                </a:moveTo>
                <a:lnTo>
                  <a:pt x="6816598" y="646328"/>
                </a:lnTo>
                <a:lnTo>
                  <a:pt x="6816598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57120" y="6239967"/>
            <a:ext cx="6532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0" marR="5080" indent="-59753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Διάχυτη </a:t>
            </a:r>
            <a:r>
              <a:rPr sz="1800" b="1" dirty="0">
                <a:latin typeface="Trebuchet MS"/>
                <a:cs typeface="Trebuchet MS"/>
              </a:rPr>
              <a:t>πυρηνική </a:t>
            </a:r>
            <a:r>
              <a:rPr sz="1800" b="1" spc="-5" dirty="0">
                <a:latin typeface="Trebuchet MS"/>
                <a:cs typeface="Trebuchet MS"/>
              </a:rPr>
              <a:t>θετικότητα νεοπλασματικών κυττάρων </a:t>
            </a:r>
            <a:r>
              <a:rPr sz="1800" b="1" dirty="0">
                <a:latin typeface="Trebuchet MS"/>
                <a:cs typeface="Trebuchet MS"/>
              </a:rPr>
              <a:t>για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ERG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(επιθηλιακά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 θετικά </a:t>
            </a:r>
            <a:r>
              <a:rPr sz="1800" b="1" dirty="0">
                <a:latin typeface="Trebuchet MS"/>
                <a:cs typeface="Trebuchet MS"/>
              </a:rPr>
              <a:t>για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KerA</a:t>
            </a:r>
            <a:r>
              <a:rPr lang="en-US" sz="1800" b="1" spc="-5" dirty="0">
                <a:latin typeface="Trebuchet MS"/>
                <a:cs typeface="Trebuchet MS"/>
              </a:rPr>
              <a:t>E</a:t>
            </a:r>
            <a:r>
              <a:rPr sz="1800" b="1" spc="-5" dirty="0">
                <a:latin typeface="Trebuchet MS"/>
                <a:cs typeface="Trebuchet MS"/>
              </a:rPr>
              <a:t>1/A</a:t>
            </a:r>
            <a:r>
              <a:rPr lang="en-US" sz="1800" b="1" spc="-5" dirty="0">
                <a:latin typeface="Trebuchet MS"/>
                <a:cs typeface="Trebuchet MS"/>
              </a:rPr>
              <a:t>E</a:t>
            </a:r>
            <a:r>
              <a:rPr sz="1800" b="1" spc="-5" dirty="0">
                <a:latin typeface="Trebuchet MS"/>
                <a:cs typeface="Trebuchet MS"/>
              </a:rPr>
              <a:t>3)</a:t>
            </a:r>
            <a:endParaRPr sz="1800" dirty="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651" y="50"/>
            <a:ext cx="2839720" cy="3239770"/>
            <a:chOff x="35651" y="50"/>
            <a:chExt cx="2839720" cy="3239770"/>
          </a:xfrm>
        </p:grpSpPr>
        <p:sp>
          <p:nvSpPr>
            <p:cNvPr id="7" name="object 7"/>
            <p:cNvSpPr/>
            <p:nvPr/>
          </p:nvSpPr>
          <p:spPr>
            <a:xfrm>
              <a:off x="2319655" y="2970529"/>
              <a:ext cx="546100" cy="259715"/>
            </a:xfrm>
            <a:custGeom>
              <a:avLst/>
              <a:gdLst/>
              <a:ahLst/>
              <a:cxnLst/>
              <a:rect l="l" t="t" r="r" b="b"/>
              <a:pathLst>
                <a:path w="546100" h="259714">
                  <a:moveTo>
                    <a:pt x="129667" y="0"/>
                  </a:moveTo>
                  <a:lnTo>
                    <a:pt x="0" y="129667"/>
                  </a:lnTo>
                  <a:lnTo>
                    <a:pt x="129667" y="259334"/>
                  </a:lnTo>
                  <a:lnTo>
                    <a:pt x="129667" y="194437"/>
                  </a:lnTo>
                  <a:lnTo>
                    <a:pt x="545972" y="194437"/>
                  </a:lnTo>
                  <a:lnTo>
                    <a:pt x="545972" y="64770"/>
                  </a:lnTo>
                  <a:lnTo>
                    <a:pt x="129667" y="64770"/>
                  </a:lnTo>
                  <a:lnTo>
                    <a:pt x="1296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19655" y="2970529"/>
              <a:ext cx="546100" cy="259715"/>
            </a:xfrm>
            <a:custGeom>
              <a:avLst/>
              <a:gdLst/>
              <a:ahLst/>
              <a:cxnLst/>
              <a:rect l="l" t="t" r="r" b="b"/>
              <a:pathLst>
                <a:path w="546100" h="259714">
                  <a:moveTo>
                    <a:pt x="545972" y="194437"/>
                  </a:moveTo>
                  <a:lnTo>
                    <a:pt x="129667" y="194437"/>
                  </a:lnTo>
                  <a:lnTo>
                    <a:pt x="129667" y="259334"/>
                  </a:lnTo>
                  <a:lnTo>
                    <a:pt x="0" y="129667"/>
                  </a:lnTo>
                  <a:lnTo>
                    <a:pt x="129667" y="0"/>
                  </a:lnTo>
                  <a:lnTo>
                    <a:pt x="129667" y="64770"/>
                  </a:lnTo>
                  <a:lnTo>
                    <a:pt x="545972" y="64770"/>
                  </a:lnTo>
                  <a:lnTo>
                    <a:pt x="545972" y="194437"/>
                  </a:lnTo>
                  <a:close/>
                </a:path>
              </a:pathLst>
            </a:custGeom>
            <a:ln w="19050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651" y="50"/>
              <a:ext cx="2727960" cy="641985"/>
            </a:xfrm>
            <a:custGeom>
              <a:avLst/>
              <a:gdLst/>
              <a:ahLst/>
              <a:cxnLst/>
              <a:rect l="l" t="t" r="r" b="b"/>
              <a:pathLst>
                <a:path w="2727960" h="641985">
                  <a:moveTo>
                    <a:pt x="2727833" y="0"/>
                  </a:moveTo>
                  <a:lnTo>
                    <a:pt x="0" y="0"/>
                  </a:lnTo>
                  <a:lnTo>
                    <a:pt x="0" y="641680"/>
                  </a:lnTo>
                  <a:lnTo>
                    <a:pt x="2727833" y="641680"/>
                  </a:lnTo>
                  <a:lnTo>
                    <a:pt x="27278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4401" y="22351"/>
            <a:ext cx="241300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/>
              <a:t>Περιστατικό</a:t>
            </a:r>
            <a:r>
              <a:rPr sz="2600" spc="-95" dirty="0"/>
              <a:t> </a:t>
            </a:r>
            <a:r>
              <a:rPr sz="2600" spc="-5" dirty="0"/>
              <a:t>#16</a:t>
            </a:r>
            <a:endParaRPr sz="260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0222" y="78841"/>
            <a:ext cx="10420350" cy="6416675"/>
            <a:chOff x="1530222" y="78841"/>
            <a:chExt cx="10420350" cy="6416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0222" y="78841"/>
              <a:ext cx="10420096" cy="64165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91571" y="5839828"/>
              <a:ext cx="860425" cy="369570"/>
            </a:xfrm>
            <a:custGeom>
              <a:avLst/>
              <a:gdLst/>
              <a:ahLst/>
              <a:cxnLst/>
              <a:rect l="l" t="t" r="r" b="b"/>
              <a:pathLst>
                <a:path w="860425" h="369570">
                  <a:moveTo>
                    <a:pt x="859802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859802" y="369328"/>
                  </a:lnTo>
                  <a:lnTo>
                    <a:pt x="8598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91571" y="5839828"/>
              <a:ext cx="860425" cy="369570"/>
            </a:xfrm>
            <a:custGeom>
              <a:avLst/>
              <a:gdLst/>
              <a:ahLst/>
              <a:cxnLst/>
              <a:rect l="l" t="t" r="r" b="b"/>
              <a:pathLst>
                <a:path w="860425" h="369570">
                  <a:moveTo>
                    <a:pt x="0" y="369328"/>
                  </a:moveTo>
                  <a:lnTo>
                    <a:pt x="859802" y="369328"/>
                  </a:lnTo>
                  <a:lnTo>
                    <a:pt x="859802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291571" y="5839828"/>
            <a:ext cx="860425" cy="3695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D240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59088" y="6453123"/>
            <a:ext cx="7023734" cy="410209"/>
            <a:chOff x="2359088" y="6453123"/>
            <a:chExt cx="7023734" cy="410209"/>
          </a:xfrm>
        </p:grpSpPr>
        <p:sp>
          <p:nvSpPr>
            <p:cNvPr id="8" name="object 8"/>
            <p:cNvSpPr/>
            <p:nvPr/>
          </p:nvSpPr>
          <p:spPr>
            <a:xfrm>
              <a:off x="2363851" y="6457886"/>
              <a:ext cx="7014209" cy="400685"/>
            </a:xfrm>
            <a:custGeom>
              <a:avLst/>
              <a:gdLst/>
              <a:ahLst/>
              <a:cxnLst/>
              <a:rect l="l" t="t" r="r" b="b"/>
              <a:pathLst>
                <a:path w="7014209" h="400684">
                  <a:moveTo>
                    <a:pt x="7013829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7013829" y="400113"/>
                  </a:lnTo>
                  <a:lnTo>
                    <a:pt x="70138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63851" y="6457886"/>
              <a:ext cx="7014209" cy="400685"/>
            </a:xfrm>
            <a:custGeom>
              <a:avLst/>
              <a:gdLst/>
              <a:ahLst/>
              <a:cxnLst/>
              <a:rect l="l" t="t" r="r" b="b"/>
              <a:pathLst>
                <a:path w="7014209" h="400684">
                  <a:moveTo>
                    <a:pt x="0" y="400113"/>
                  </a:moveTo>
                  <a:lnTo>
                    <a:pt x="7013829" y="400113"/>
                  </a:lnTo>
                  <a:lnTo>
                    <a:pt x="7013829" y="0"/>
                  </a:lnTo>
                  <a:lnTo>
                    <a:pt x="0" y="0"/>
                  </a:lnTo>
                  <a:lnTo>
                    <a:pt x="0" y="40011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867405" y="6484721"/>
            <a:ext cx="6005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D2-40+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στις</a:t>
            </a:r>
            <a:r>
              <a:rPr sz="2000" b="1" spc="-1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θηλές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των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νεοπλασματικών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κυττάρων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51" y="50"/>
            <a:ext cx="2795905" cy="641985"/>
          </a:xfrm>
          <a:custGeom>
            <a:avLst/>
            <a:gdLst/>
            <a:ahLst/>
            <a:cxnLst/>
            <a:rect l="l" t="t" r="r" b="b"/>
            <a:pathLst>
              <a:path w="2795905" h="641985">
                <a:moveTo>
                  <a:pt x="2795524" y="0"/>
                </a:moveTo>
                <a:lnTo>
                  <a:pt x="0" y="0"/>
                </a:lnTo>
                <a:lnTo>
                  <a:pt x="0" y="641680"/>
                </a:lnTo>
                <a:lnTo>
                  <a:pt x="2795524" y="641680"/>
                </a:lnTo>
                <a:lnTo>
                  <a:pt x="2795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10" dirty="0"/>
              <a:t>#16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9788" y="94602"/>
            <a:ext cx="10606405" cy="6389370"/>
            <a:chOff x="1359788" y="94602"/>
            <a:chExt cx="10606405" cy="6389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9788" y="94602"/>
              <a:ext cx="10606151" cy="63889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396473" y="5990894"/>
              <a:ext cx="1254760" cy="369570"/>
            </a:xfrm>
            <a:custGeom>
              <a:avLst/>
              <a:gdLst/>
              <a:ahLst/>
              <a:cxnLst/>
              <a:rect l="l" t="t" r="r" b="b"/>
              <a:pathLst>
                <a:path w="1254759" h="369570">
                  <a:moveTo>
                    <a:pt x="1254188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254188" y="369328"/>
                  </a:lnTo>
                  <a:lnTo>
                    <a:pt x="1254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396473" y="5990894"/>
              <a:ext cx="1254760" cy="369570"/>
            </a:xfrm>
            <a:custGeom>
              <a:avLst/>
              <a:gdLst/>
              <a:ahLst/>
              <a:cxnLst/>
              <a:rect l="l" t="t" r="r" b="b"/>
              <a:pathLst>
                <a:path w="1254759" h="369570">
                  <a:moveTo>
                    <a:pt x="0" y="369328"/>
                  </a:moveTo>
                  <a:lnTo>
                    <a:pt x="1254188" y="369328"/>
                  </a:lnTo>
                  <a:lnTo>
                    <a:pt x="1254188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396473" y="5990894"/>
            <a:ext cx="1254760" cy="3695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800" b="1" spc="-30" dirty="0">
                <a:latin typeface="Trebuchet MS"/>
                <a:cs typeface="Trebuchet MS"/>
              </a:rPr>
              <a:t>CAMTA1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8819" y="6483908"/>
            <a:ext cx="8828405" cy="379095"/>
            <a:chOff x="1018819" y="6483908"/>
            <a:chExt cx="8828405" cy="379095"/>
          </a:xfrm>
        </p:grpSpPr>
        <p:sp>
          <p:nvSpPr>
            <p:cNvPr id="8" name="object 8"/>
            <p:cNvSpPr/>
            <p:nvPr/>
          </p:nvSpPr>
          <p:spPr>
            <a:xfrm>
              <a:off x="1023581" y="6488671"/>
              <a:ext cx="8818880" cy="369570"/>
            </a:xfrm>
            <a:custGeom>
              <a:avLst/>
              <a:gdLst/>
              <a:ahLst/>
              <a:cxnLst/>
              <a:rect l="l" t="t" r="r" b="b"/>
              <a:pathLst>
                <a:path w="8818880" h="369570">
                  <a:moveTo>
                    <a:pt x="8818626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8818626" y="369328"/>
                  </a:lnTo>
                  <a:lnTo>
                    <a:pt x="88186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3581" y="6488671"/>
              <a:ext cx="8818880" cy="369570"/>
            </a:xfrm>
            <a:custGeom>
              <a:avLst/>
              <a:gdLst/>
              <a:ahLst/>
              <a:cxnLst/>
              <a:rect l="l" t="t" r="r" b="b"/>
              <a:pathLst>
                <a:path w="8818880" h="369570">
                  <a:moveTo>
                    <a:pt x="0" y="369328"/>
                  </a:moveTo>
                  <a:lnTo>
                    <a:pt x="8818626" y="369328"/>
                  </a:lnTo>
                  <a:lnTo>
                    <a:pt x="8818626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34413" y="6517030"/>
            <a:ext cx="7799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Διάχυτη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έντονη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πυρηνική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έκφραση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30" dirty="0">
                <a:latin typeface="Trebuchet MS"/>
                <a:cs typeface="Trebuchet MS"/>
              </a:rPr>
              <a:t>CAMTA-1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για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νεοπλασματικά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51" y="50"/>
            <a:ext cx="2829560" cy="641985"/>
          </a:xfrm>
          <a:custGeom>
            <a:avLst/>
            <a:gdLst/>
            <a:ahLst/>
            <a:cxnLst/>
            <a:rect l="l" t="t" r="r" b="b"/>
            <a:pathLst>
              <a:path w="2829560" h="641985">
                <a:moveTo>
                  <a:pt x="2829433" y="0"/>
                </a:moveTo>
                <a:lnTo>
                  <a:pt x="0" y="0"/>
                </a:lnTo>
                <a:lnTo>
                  <a:pt x="0" y="641680"/>
                </a:lnTo>
                <a:lnTo>
                  <a:pt x="2829433" y="641680"/>
                </a:lnTo>
                <a:lnTo>
                  <a:pt x="2829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10" dirty="0"/>
              <a:t>#16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54298"/>
            <a:ext cx="5533644" cy="37036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62580" y="1061720"/>
            <a:ext cx="339915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C0504D"/>
                </a:solidFill>
                <a:latin typeface="Trebuchet MS"/>
                <a:cs typeface="Trebuchet MS"/>
              </a:rPr>
              <a:t>Ιστολογία</a:t>
            </a:r>
            <a:r>
              <a:rPr sz="2000" spc="-60" dirty="0">
                <a:solidFill>
                  <a:srgbClr val="C0504D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C0504D"/>
                </a:solidFill>
                <a:latin typeface="Trebuchet MS"/>
                <a:cs typeface="Trebuchet MS"/>
              </a:rPr>
              <a:t>EHE</a:t>
            </a:r>
            <a:r>
              <a:rPr sz="2000" spc="-20" dirty="0">
                <a:solidFill>
                  <a:srgbClr val="C0504D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C0504D"/>
                </a:solidFill>
                <a:latin typeface="Trebuchet MS"/>
                <a:cs typeface="Trebuchet MS"/>
              </a:rPr>
              <a:t>στον</a:t>
            </a:r>
            <a:r>
              <a:rPr sz="2000" spc="-20" dirty="0">
                <a:solidFill>
                  <a:srgbClr val="C0504D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C0504D"/>
                </a:solidFill>
                <a:latin typeface="Trebuchet MS"/>
                <a:cs typeface="Trebuchet MS"/>
              </a:rPr>
              <a:t>πνεύμονα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7586" y="1214450"/>
            <a:ext cx="18110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Χαρακτηριστικά: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7223" y="1536318"/>
            <a:ext cx="535241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95"/>
              </a:spcBef>
              <a:buFont typeface="Microsoft Sans Serif"/>
              <a:buChar char="•"/>
              <a:tabLst>
                <a:tab pos="191135" algn="l"/>
              </a:tabLst>
            </a:pPr>
            <a:r>
              <a:rPr sz="1600" b="1" spc="-5" dirty="0">
                <a:latin typeface="Trebuchet MS"/>
                <a:cs typeface="Trebuchet MS"/>
              </a:rPr>
              <a:t>&gt;60%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πολλαπλά</a:t>
            </a:r>
            <a:r>
              <a:rPr sz="1600" b="1" spc="4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αμφοτερόπλευρα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παρεγχυματικά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οζία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1650">
              <a:latin typeface="Trebuchet MS"/>
              <a:cs typeface="Trebuchet MS"/>
            </a:endParaRPr>
          </a:p>
          <a:p>
            <a:pPr marL="190500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600" b="1" spc="-5" dirty="0">
                <a:latin typeface="Trebuchet MS"/>
                <a:cs typeface="Trebuchet MS"/>
              </a:rPr>
              <a:t>Ενίοτε</a:t>
            </a:r>
            <a:r>
              <a:rPr sz="1600" b="1" spc="-3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αγγειοκεντρικό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πρότυπο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1650">
              <a:latin typeface="Trebuchet MS"/>
              <a:cs typeface="Trebuchet MS"/>
            </a:endParaRPr>
          </a:p>
          <a:p>
            <a:pPr marL="190500" marR="86995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600" b="1" spc="-5" dirty="0">
                <a:latin typeface="Trebuchet MS"/>
                <a:cs typeface="Trebuchet MS"/>
              </a:rPr>
              <a:t>Θηλές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νεοπλασματικών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κυττάρων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προβάλλουν</a:t>
            </a:r>
            <a:r>
              <a:rPr sz="1600" b="1" spc="3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εντός </a:t>
            </a:r>
            <a:r>
              <a:rPr sz="1600" b="1" spc="-46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κυψελίδων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(ενδαγγειακός</a:t>
            </a:r>
            <a:r>
              <a:rPr sz="1600" b="1" spc="5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βροχο-κυψελιδικός</a:t>
            </a:r>
            <a:r>
              <a:rPr sz="1600" b="1" spc="2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όγκος)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8608" y="573151"/>
            <a:ext cx="5803391" cy="391998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337675" y="6626149"/>
            <a:ext cx="18288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latin typeface="Trebuchet MS"/>
                <a:cs typeface="Trebuchet MS"/>
              </a:rPr>
              <a:t>WHO</a:t>
            </a:r>
            <a:r>
              <a:rPr sz="1100" i="1" spc="-25" dirty="0">
                <a:latin typeface="Trebuchet MS"/>
                <a:cs typeface="Trebuchet MS"/>
              </a:rPr>
              <a:t> </a:t>
            </a:r>
            <a:r>
              <a:rPr sz="1100" i="1" spc="-5" dirty="0">
                <a:latin typeface="Trebuchet MS"/>
                <a:cs typeface="Trebuchet MS"/>
              </a:rPr>
              <a:t>Thoracic</a:t>
            </a:r>
            <a:r>
              <a:rPr sz="1100" i="1" spc="-10" dirty="0">
                <a:latin typeface="Trebuchet MS"/>
                <a:cs typeface="Trebuchet MS"/>
              </a:rPr>
              <a:t> </a:t>
            </a:r>
            <a:r>
              <a:rPr sz="1100" i="1" spc="-5" dirty="0">
                <a:latin typeface="Trebuchet MS"/>
                <a:cs typeface="Trebuchet MS"/>
              </a:rPr>
              <a:t>Tumours</a:t>
            </a:r>
            <a:r>
              <a:rPr sz="1100" i="1" spc="15" dirty="0">
                <a:latin typeface="Trebuchet MS"/>
                <a:cs typeface="Trebuchet MS"/>
              </a:rPr>
              <a:t> </a:t>
            </a:r>
            <a:r>
              <a:rPr sz="1100" i="1" spc="-5" dirty="0">
                <a:latin typeface="Trebuchet MS"/>
                <a:cs typeface="Trebuchet MS"/>
              </a:rPr>
              <a:t>2021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8124" y="651764"/>
            <a:ext cx="5509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rebuchet MS"/>
                <a:cs typeface="Trebuchet MS"/>
              </a:rPr>
              <a:t>Διάγνωση: </a:t>
            </a:r>
            <a:r>
              <a:rPr sz="2400" b="1" spc="-10" dirty="0">
                <a:latin typeface="Trebuchet MS"/>
                <a:cs typeface="Trebuchet MS"/>
              </a:rPr>
              <a:t>Διήθηση</a:t>
            </a:r>
            <a:r>
              <a:rPr sz="2400" b="1" dirty="0">
                <a:latin typeface="Trebuchet MS"/>
                <a:cs typeface="Trebuchet MS"/>
              </a:rPr>
              <a:t> </a:t>
            </a:r>
            <a:r>
              <a:rPr sz="2400" b="1" spc="-5" dirty="0">
                <a:latin typeface="Trebuchet MS"/>
                <a:cs typeface="Trebuchet MS"/>
              </a:rPr>
              <a:t>πνεύμονα</a:t>
            </a:r>
            <a:r>
              <a:rPr sz="2400" b="1" dirty="0">
                <a:latin typeface="Trebuchet MS"/>
                <a:cs typeface="Trebuchet MS"/>
              </a:rPr>
              <a:t> </a:t>
            </a:r>
            <a:r>
              <a:rPr sz="2400" b="1" spc="-5" dirty="0">
                <a:latin typeface="Trebuchet MS"/>
                <a:cs typeface="Trebuchet MS"/>
              </a:rPr>
              <a:t>από</a:t>
            </a:r>
            <a:r>
              <a:rPr sz="2400" b="1" spc="1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EHE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7997" y="4549444"/>
            <a:ext cx="3330575" cy="1077595"/>
          </a:xfrm>
          <a:custGeom>
            <a:avLst/>
            <a:gdLst/>
            <a:ahLst/>
            <a:cxnLst/>
            <a:rect l="l" t="t" r="r" b="b"/>
            <a:pathLst>
              <a:path w="3330575" h="1077595">
                <a:moveTo>
                  <a:pt x="3330067" y="0"/>
                </a:moveTo>
                <a:lnTo>
                  <a:pt x="0" y="0"/>
                </a:lnTo>
                <a:lnTo>
                  <a:pt x="0" y="1077214"/>
                </a:lnTo>
                <a:lnTo>
                  <a:pt x="3330067" y="1077214"/>
                </a:lnTo>
                <a:lnTo>
                  <a:pt x="3330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587997" y="4549444"/>
            <a:ext cx="3330575" cy="10775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89890" marR="380365" indent="-635" algn="ctr">
              <a:lnSpc>
                <a:spcPct val="100000"/>
              </a:lnSpc>
              <a:spcBef>
                <a:spcPts val="315"/>
              </a:spcBef>
            </a:pPr>
            <a:r>
              <a:rPr sz="1600" b="1" spc="-5" dirty="0">
                <a:latin typeface="Trebuchet MS"/>
                <a:cs typeface="Trebuchet MS"/>
              </a:rPr>
              <a:t>Νεοπλασματικοί όζοι</a:t>
            </a:r>
            <a:r>
              <a:rPr sz="1600" b="1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με </a:t>
            </a:r>
            <a:r>
              <a:rPr sz="1600" b="1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υποκυτταρικό</a:t>
            </a:r>
            <a:r>
              <a:rPr sz="1600" b="1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κέντρο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και </a:t>
            </a:r>
            <a:r>
              <a:rPr sz="1600" b="1" spc="-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υπερκυτταρική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περιφέρεια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10" dirty="0"/>
              <a:t>#16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985" y="72643"/>
            <a:ext cx="47459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C0504D"/>
                </a:solidFill>
                <a:latin typeface="Trebuchet MS"/>
                <a:cs typeface="Trebuchet MS"/>
              </a:rPr>
              <a:t>Ιστολογία</a:t>
            </a:r>
            <a:r>
              <a:rPr sz="2800" spc="-20" dirty="0">
                <a:solidFill>
                  <a:srgbClr val="C0504D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C0504D"/>
                </a:solidFill>
                <a:latin typeface="Trebuchet MS"/>
                <a:cs typeface="Trebuchet MS"/>
              </a:rPr>
              <a:t>EHE</a:t>
            </a:r>
            <a:r>
              <a:rPr sz="2800" spc="-10" dirty="0">
                <a:solidFill>
                  <a:srgbClr val="C0504D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C0504D"/>
                </a:solidFill>
                <a:latin typeface="Trebuchet MS"/>
                <a:cs typeface="Trebuchet MS"/>
              </a:rPr>
              <a:t>στον</a:t>
            </a:r>
            <a:r>
              <a:rPr sz="2800" dirty="0">
                <a:solidFill>
                  <a:srgbClr val="C0504D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C0504D"/>
                </a:solidFill>
                <a:latin typeface="Trebuchet MS"/>
                <a:cs typeface="Trebuchet MS"/>
              </a:rPr>
              <a:t>πνεύμονα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2781427"/>
            <a:ext cx="597217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1135" algn="l"/>
                <a:tab pos="2155190" algn="l"/>
              </a:tabLst>
            </a:pPr>
            <a:r>
              <a:rPr sz="1800" b="1" dirty="0">
                <a:latin typeface="Trebuchet MS"/>
                <a:cs typeface="Trebuchet MS"/>
              </a:rPr>
              <a:t>ERG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και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25" dirty="0">
                <a:latin typeface="Trebuchet MS"/>
                <a:cs typeface="Trebuchet MS"/>
              </a:rPr>
              <a:t>CAMTA-1	</a:t>
            </a:r>
            <a:r>
              <a:rPr sz="1800" b="1" dirty="0">
                <a:latin typeface="Trebuchet MS"/>
                <a:cs typeface="Trebuchet MS"/>
              </a:rPr>
              <a:t>χρήσιμοι</a:t>
            </a:r>
            <a:r>
              <a:rPr sz="1800" b="1" spc="-7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δείκτες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Microsoft Sans Serif"/>
              <a:buChar char="•"/>
            </a:pPr>
            <a:endParaRPr sz="2100" dirty="0">
              <a:latin typeface="Trebuchet MS"/>
              <a:cs typeface="Trebuchet MS"/>
            </a:endParaRPr>
          </a:p>
          <a:p>
            <a:pPr marL="190500" indent="-178435">
              <a:lnSpc>
                <a:spcPct val="100000"/>
              </a:lnSpc>
              <a:spcBef>
                <a:spcPts val="1880"/>
              </a:spcBef>
              <a:buFont typeface="Microsoft Sans Serif"/>
              <a:buChar char="•"/>
              <a:tabLst>
                <a:tab pos="191135" algn="l"/>
              </a:tabLst>
            </a:pPr>
            <a:r>
              <a:rPr sz="1800" b="1" spc="-5" dirty="0">
                <a:latin typeface="Trebuchet MS"/>
                <a:cs typeface="Trebuchet MS"/>
              </a:rPr>
              <a:t>Βιολογική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συμπεριφορά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πιο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επιθετική</a:t>
            </a:r>
            <a:r>
              <a:rPr sz="1800" b="1" spc="-5" dirty="0">
                <a:latin typeface="Trebuchet MS"/>
                <a:cs typeface="Trebuchet MS"/>
              </a:rPr>
              <a:t> από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το EHE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των</a:t>
            </a:r>
            <a:endParaRPr sz="1800" dirty="0">
              <a:latin typeface="Trebuchet MS"/>
              <a:cs typeface="Trebuchet MS"/>
            </a:endParaRPr>
          </a:p>
          <a:p>
            <a:pPr marL="190500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μαλακών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μορίων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>
              <a:latin typeface="Trebuchet MS"/>
              <a:cs typeface="Trebuchet MS"/>
            </a:endParaRPr>
          </a:p>
          <a:p>
            <a:pPr marL="257810" indent="-245745">
              <a:lnSpc>
                <a:spcPct val="100000"/>
              </a:lnSpc>
              <a:buFont typeface="Microsoft Sans Serif"/>
              <a:buChar char="•"/>
              <a:tabLst>
                <a:tab pos="257810" algn="l"/>
                <a:tab pos="258445" algn="l"/>
                <a:tab pos="1148080" algn="l"/>
              </a:tabLst>
            </a:pPr>
            <a:r>
              <a:rPr sz="1800" b="1" dirty="0">
                <a:latin typeface="Trebuchet MS"/>
                <a:cs typeface="Trebuchet MS"/>
              </a:rPr>
              <a:t>Το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EHE	στον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υπεζωκότα</a:t>
            </a:r>
            <a:r>
              <a:rPr sz="1800" b="1" dirty="0">
                <a:latin typeface="Trebuchet MS"/>
                <a:cs typeface="Trebuchet MS"/>
              </a:rPr>
              <a:t> είναι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πολύ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επιθετικό</a:t>
            </a:r>
            <a:endParaRPr sz="18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23798" y="6206909"/>
            <a:ext cx="4929505" cy="655955"/>
            <a:chOff x="7023798" y="6206909"/>
            <a:chExt cx="4929505" cy="655955"/>
          </a:xfrm>
        </p:grpSpPr>
        <p:sp>
          <p:nvSpPr>
            <p:cNvPr id="5" name="object 5"/>
            <p:cNvSpPr/>
            <p:nvPr/>
          </p:nvSpPr>
          <p:spPr>
            <a:xfrm>
              <a:off x="7028560" y="6211671"/>
              <a:ext cx="4919980" cy="646430"/>
            </a:xfrm>
            <a:custGeom>
              <a:avLst/>
              <a:gdLst/>
              <a:ahLst/>
              <a:cxnLst/>
              <a:rect l="l" t="t" r="r" b="b"/>
              <a:pathLst>
                <a:path w="4919980" h="646429">
                  <a:moveTo>
                    <a:pt x="4919599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4919599" y="646328"/>
                  </a:lnTo>
                  <a:lnTo>
                    <a:pt x="4919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28560" y="6211671"/>
              <a:ext cx="4919980" cy="646430"/>
            </a:xfrm>
            <a:custGeom>
              <a:avLst/>
              <a:gdLst/>
              <a:ahLst/>
              <a:cxnLst/>
              <a:rect l="l" t="t" r="r" b="b"/>
              <a:pathLst>
                <a:path w="4919980" h="646429">
                  <a:moveTo>
                    <a:pt x="0" y="646328"/>
                  </a:moveTo>
                  <a:lnTo>
                    <a:pt x="4919599" y="646328"/>
                  </a:lnTo>
                  <a:lnTo>
                    <a:pt x="4919599" y="0"/>
                  </a:lnTo>
                  <a:lnTo>
                    <a:pt x="0" y="0"/>
                  </a:lnTo>
                  <a:lnTo>
                    <a:pt x="0" y="646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59218" y="6239967"/>
            <a:ext cx="40601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8910" marR="5080" indent="-142684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“Βύσμα” νεοπλασματικού </a:t>
            </a:r>
            <a:r>
              <a:rPr sz="1800" b="1" dirty="0">
                <a:latin typeface="Trebuchet MS"/>
                <a:cs typeface="Trebuchet MS"/>
              </a:rPr>
              <a:t>ιστού εντός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κυψελίδων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2296" y="584784"/>
            <a:ext cx="5759703" cy="565835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592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10" dirty="0"/>
              <a:t>#16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9396" y="1473441"/>
            <a:ext cx="5775071" cy="43200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73923"/>
            <a:ext cx="5775071" cy="43200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31667" y="231775"/>
            <a:ext cx="47936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Γυναίκα,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57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190500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Πολλαπλές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αλλοιώσεις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ήπατος</a:t>
            </a:r>
            <a:endParaRPr sz="1800">
              <a:latin typeface="Trebuchet MS"/>
              <a:cs typeface="Trebuchet MS"/>
            </a:endParaRPr>
          </a:p>
          <a:p>
            <a:pPr marL="190500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Κλινική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υπόνοια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μεταστατικού καρκινώματος</a:t>
            </a:r>
            <a:endParaRPr sz="1800">
              <a:latin typeface="Trebuchet MS"/>
              <a:cs typeface="Trebuchet MS"/>
            </a:endParaRPr>
          </a:p>
          <a:p>
            <a:pPr marL="190500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800" dirty="0">
                <a:latin typeface="Trebuchet MS"/>
                <a:cs typeface="Trebuchet MS"/>
              </a:rPr>
              <a:t>Βιοψία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ήπατος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δια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βελόνης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9665" y="5902578"/>
            <a:ext cx="297561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b="1" spc="-5" dirty="0">
                <a:latin typeface="Trebuchet MS"/>
                <a:cs typeface="Trebuchet MS"/>
              </a:rPr>
              <a:t>Υποκυτταρικός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νεοπλασματικός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ιστός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0819" y="5913426"/>
            <a:ext cx="5022850" cy="923925"/>
          </a:xfrm>
          <a:custGeom>
            <a:avLst/>
            <a:gdLst/>
            <a:ahLst/>
            <a:cxnLst/>
            <a:rect l="l" t="t" r="r" b="b"/>
            <a:pathLst>
              <a:path w="5022850" h="923925">
                <a:moveTo>
                  <a:pt x="5022341" y="0"/>
                </a:moveTo>
                <a:lnTo>
                  <a:pt x="0" y="0"/>
                </a:lnTo>
                <a:lnTo>
                  <a:pt x="0" y="923328"/>
                </a:lnTo>
                <a:lnTo>
                  <a:pt x="5022341" y="923328"/>
                </a:lnTo>
                <a:lnTo>
                  <a:pt x="50223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60819" y="5913426"/>
            <a:ext cx="5022850" cy="872034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514350" marR="506095" algn="ctr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Νεοπλασματικά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σχηματίζουν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χορδές(</a:t>
            </a:r>
            <a:r>
              <a:rPr lang="en-US" b="1" spc="-5" dirty="0">
                <a:latin typeface="Trebuchet MS"/>
                <a:cs typeface="Trebuchet MS"/>
              </a:rPr>
              <a:t>C</a:t>
            </a:r>
            <a:r>
              <a:rPr sz="1800" b="1" spc="-5" dirty="0">
                <a:latin typeface="Trebuchet MS"/>
                <a:cs typeface="Trebuchet MS"/>
              </a:rPr>
              <a:t>)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και αναπτύσσονται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</a:t>
            </a:r>
            <a:r>
              <a:rPr lang="el-GR" sz="1800" b="1" dirty="0">
                <a:latin typeface="Trebuchet MS"/>
                <a:cs typeface="Trebuchet MS"/>
              </a:rPr>
              <a:t>ν</a:t>
            </a:r>
            <a:r>
              <a:rPr sz="1800" b="1" dirty="0" err="1">
                <a:latin typeface="Trebuchet MS"/>
                <a:cs typeface="Trebuchet MS"/>
              </a:rPr>
              <a:t>τός</a:t>
            </a:r>
            <a:endParaRPr sz="1800" dirty="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βασεόφιλου</a:t>
            </a:r>
            <a:r>
              <a:rPr sz="1800" b="1" spc="-6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χονδροειδούς</a:t>
            </a:r>
            <a:r>
              <a:rPr sz="1800" b="1" spc="-60" dirty="0">
                <a:latin typeface="Trebuchet MS"/>
                <a:cs typeface="Trebuchet MS"/>
              </a:rPr>
              <a:t> </a:t>
            </a:r>
            <a:r>
              <a:rPr sz="1800" b="1" spc="-5" dirty="0" err="1">
                <a:latin typeface="Trebuchet MS"/>
                <a:cs typeface="Trebuchet MS"/>
              </a:rPr>
              <a:t>στρώμ</a:t>
            </a:r>
            <a:r>
              <a:rPr sz="1800" b="1" spc="-5" dirty="0">
                <a:latin typeface="Trebuchet MS"/>
                <a:cs typeface="Trebuchet MS"/>
              </a:rPr>
              <a:t>ατος(</a:t>
            </a:r>
            <a:r>
              <a:rPr lang="en-US" b="1" spc="-5" dirty="0">
                <a:latin typeface="Trebuchet MS"/>
                <a:cs typeface="Trebuchet MS"/>
              </a:rPr>
              <a:t>S</a:t>
            </a:r>
            <a:r>
              <a:rPr sz="1800" b="1" spc="-5" dirty="0">
                <a:latin typeface="Trebuchet MS"/>
                <a:cs typeface="Trebuchet MS"/>
              </a:rPr>
              <a:t>)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88194" y="3051124"/>
            <a:ext cx="1998980" cy="17424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rebuchet MS"/>
                <a:cs typeface="Trebuchet MS"/>
              </a:rPr>
              <a:t>C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5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latin typeface="Trebuchet MS"/>
                <a:cs typeface="Trebuchet MS"/>
              </a:rPr>
              <a:t>S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z="2800" spc="-5" dirty="0">
                <a:solidFill>
                  <a:srgbClr val="EA7666"/>
                </a:solidFill>
                <a:latin typeface="Trebuchet MS"/>
                <a:cs typeface="Trebuchet MS"/>
              </a:rPr>
              <a:t>Περιστ</a:t>
            </a:r>
            <a:r>
              <a:rPr sz="2800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2800" spc="-5" dirty="0">
                <a:solidFill>
                  <a:srgbClr val="EA7666"/>
                </a:solidFill>
                <a:latin typeface="Trebuchet MS"/>
                <a:cs typeface="Trebuchet MS"/>
              </a:rPr>
              <a:t>τικό</a:t>
            </a:r>
            <a:r>
              <a:rPr sz="2800" dirty="0">
                <a:solidFill>
                  <a:srgbClr val="EA7666"/>
                </a:solidFill>
                <a:latin typeface="Trebuchet MS"/>
                <a:cs typeface="Trebuchet MS"/>
              </a:rPr>
              <a:t>	</a:t>
            </a:r>
            <a:r>
              <a:rPr sz="2800" spc="-10" dirty="0">
                <a:solidFill>
                  <a:srgbClr val="EA7666"/>
                </a:solidFill>
                <a:latin typeface="Trebuchet MS"/>
                <a:cs typeface="Trebuchet MS"/>
              </a:rPr>
              <a:t>#17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58492"/>
            <a:ext cx="7854950" cy="3053080"/>
          </a:xfrm>
          <a:custGeom>
            <a:avLst/>
            <a:gdLst/>
            <a:ahLst/>
            <a:cxnLst/>
            <a:rect l="l" t="t" r="r" b="b"/>
            <a:pathLst>
              <a:path w="7854950" h="3053079">
                <a:moveTo>
                  <a:pt x="7854950" y="0"/>
                </a:moveTo>
                <a:lnTo>
                  <a:pt x="0" y="0"/>
                </a:lnTo>
                <a:lnTo>
                  <a:pt x="0" y="3052826"/>
                </a:lnTo>
                <a:lnTo>
                  <a:pt x="7854950" y="3052826"/>
                </a:lnTo>
                <a:lnTo>
                  <a:pt x="7854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377" y="144119"/>
            <a:ext cx="4908550" cy="592455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70"/>
              </a:spcBef>
            </a:pPr>
            <a:r>
              <a:rPr b="1" spc="-10" dirty="0">
                <a:latin typeface="Trebuchet MS"/>
                <a:cs typeface="Trebuchet MS"/>
              </a:rPr>
              <a:t>Μικροφλεβικό</a:t>
            </a:r>
            <a:r>
              <a:rPr b="1" spc="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αιμαγγείωμα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0" y="3661079"/>
            <a:ext cx="7854950" cy="281038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434340" indent="-342900">
              <a:lnSpc>
                <a:spcPct val="100000"/>
              </a:lnSpc>
              <a:spcBef>
                <a:spcPts val="31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33705" algn="l"/>
                <a:tab pos="43434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Συμμετρική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συχνά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σφηνοειδής αλλοίωση</a:t>
            </a:r>
            <a:endParaRPr sz="1600" dirty="0">
              <a:latin typeface="Trebuchet MS"/>
              <a:cs typeface="Trebuchet MS"/>
            </a:endParaRPr>
          </a:p>
          <a:p>
            <a:pPr marL="434340" indent="-342900">
              <a:lnSpc>
                <a:spcPct val="100000"/>
              </a:lnSpc>
              <a:spcBef>
                <a:spcPts val="1005"/>
              </a:spcBef>
              <a:buSzPct val="78125"/>
              <a:buFont typeface="Microsoft Sans Serif"/>
              <a:buChar char="•"/>
              <a:tabLst>
                <a:tab pos="433705" algn="l"/>
                <a:tab pos="434340" algn="l"/>
              </a:tabLst>
            </a:pPr>
            <a:r>
              <a:rPr sz="1600" b="1" spc="-10" dirty="0" err="1">
                <a:solidFill>
                  <a:srgbClr val="EA7666"/>
                </a:solidFill>
                <a:latin typeface="Trebuchet MS"/>
                <a:cs typeface="Trebuchet MS"/>
              </a:rPr>
              <a:t>Δι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ακλαδούμενα</a:t>
            </a:r>
            <a:r>
              <a:rPr lang="el-GR"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 οφιοειδή</a:t>
            </a:r>
            <a:r>
              <a:rPr lang="el-GR" sz="1600" b="1" spc="5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 err="1">
                <a:solidFill>
                  <a:srgbClr val="EA7666"/>
                </a:solidFill>
                <a:latin typeface="Trebuchet MS"/>
                <a:cs typeface="Trebuchet MS"/>
              </a:rPr>
              <a:t>συμ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πεπτωκότα</a:t>
            </a:r>
            <a:r>
              <a:rPr sz="1600" b="1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φλεβίδια</a:t>
            </a:r>
            <a:endParaRPr sz="1600" dirty="0">
              <a:latin typeface="Trebuchet MS"/>
              <a:cs typeface="Trebuchet MS"/>
            </a:endParaRPr>
          </a:p>
          <a:p>
            <a:pPr marL="434340" indent="-34290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33705" algn="l"/>
                <a:tab pos="43434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Σκληρυντικό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δικτυωτό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χόριο</a:t>
            </a:r>
            <a:endParaRPr sz="1600" dirty="0">
              <a:latin typeface="Trebuchet MS"/>
              <a:cs typeface="Trebuchet MS"/>
            </a:endParaRPr>
          </a:p>
          <a:p>
            <a:pPr marL="43434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33705" algn="l"/>
                <a:tab pos="43434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Εμφανής</a:t>
            </a:r>
            <a:r>
              <a:rPr sz="16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στίχος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περικυττάρων</a:t>
            </a:r>
            <a:endParaRPr sz="1600" dirty="0">
              <a:latin typeface="Trebuchet MS"/>
              <a:cs typeface="Trebuchet MS"/>
            </a:endParaRPr>
          </a:p>
          <a:p>
            <a:pPr marL="434340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33705" algn="l"/>
                <a:tab pos="434340" algn="l"/>
              </a:tabLst>
            </a:pP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Προσβολή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ανελκτήρων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μυών</a:t>
            </a:r>
            <a:endParaRPr sz="1600" dirty="0">
              <a:latin typeface="Trebuchet MS"/>
              <a:cs typeface="Trebuchet MS"/>
            </a:endParaRPr>
          </a:p>
          <a:p>
            <a:pPr marL="434340" indent="-342900">
              <a:lnSpc>
                <a:spcPct val="100000"/>
              </a:lnSpc>
              <a:spcBef>
                <a:spcPts val="994"/>
              </a:spcBef>
              <a:buSzPct val="78125"/>
              <a:buFont typeface="Microsoft Sans Serif"/>
              <a:buChar char="•"/>
              <a:tabLst>
                <a:tab pos="433705" algn="l"/>
                <a:tab pos="434340" algn="l"/>
              </a:tabLst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Δ/δ: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 σ.Kaposi,</a:t>
            </a:r>
            <a:r>
              <a:rPr sz="16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σταδίου</a:t>
            </a:r>
            <a:r>
              <a:rPr sz="16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κηλίδας</a:t>
            </a:r>
            <a:endParaRPr sz="1600" dirty="0">
              <a:latin typeface="Trebuchet MS"/>
              <a:cs typeface="Trebuchet MS"/>
            </a:endParaRPr>
          </a:p>
          <a:p>
            <a:pPr marL="91440">
              <a:lnSpc>
                <a:spcPct val="100000"/>
              </a:lnSpc>
              <a:spcBef>
                <a:spcPts val="1000"/>
              </a:spcBef>
            </a:pP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(απουσία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ατρακτόμορφων</a:t>
            </a:r>
            <a:r>
              <a:rPr sz="16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κυττάρων,</a:t>
            </a:r>
            <a:r>
              <a:rPr sz="1600" b="1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εξαγγειωμένων</a:t>
            </a:r>
            <a:r>
              <a:rPr sz="1600" b="1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ερυθρών,</a:t>
            </a:r>
            <a:endParaRPr sz="1600" dirty="0">
              <a:latin typeface="Trebuchet MS"/>
              <a:cs typeface="Trebuchet MS"/>
            </a:endParaRPr>
          </a:p>
          <a:p>
            <a:pPr marL="91440">
              <a:lnSpc>
                <a:spcPct val="100000"/>
              </a:lnSpc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πλασματοκυττάρων ή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έκφρασης</a:t>
            </a:r>
            <a:r>
              <a:rPr sz="1600" b="1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HHV-8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-)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768" y="819785"/>
            <a:ext cx="7349744" cy="275526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486015" y="141833"/>
            <a:ext cx="4705985" cy="592455"/>
          </a:xfrm>
          <a:custGeom>
            <a:avLst/>
            <a:gdLst/>
            <a:ahLst/>
            <a:cxnLst/>
            <a:rect l="l" t="t" r="r" b="b"/>
            <a:pathLst>
              <a:path w="4705984" h="592455">
                <a:moveTo>
                  <a:pt x="4705984" y="0"/>
                </a:moveTo>
                <a:lnTo>
                  <a:pt x="0" y="0"/>
                </a:lnTo>
                <a:lnTo>
                  <a:pt x="0" y="591845"/>
                </a:lnTo>
                <a:lnTo>
                  <a:pt x="4705984" y="591845"/>
                </a:lnTo>
                <a:lnTo>
                  <a:pt x="4705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86015" y="141833"/>
            <a:ext cx="4705985" cy="592455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0"/>
              </a:spcBef>
            </a:pPr>
            <a:r>
              <a:rPr sz="2800" b="1" spc="-5" dirty="0">
                <a:solidFill>
                  <a:srgbClr val="EA7666"/>
                </a:solidFill>
                <a:latin typeface="Trebuchet MS"/>
                <a:cs typeface="Trebuchet MS"/>
              </a:rPr>
              <a:t>Συμπλασμικό</a:t>
            </a:r>
            <a:r>
              <a:rPr sz="2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06206" y="4428997"/>
            <a:ext cx="3874770" cy="1861820"/>
          </a:xfrm>
          <a:custGeom>
            <a:avLst/>
            <a:gdLst/>
            <a:ahLst/>
            <a:cxnLst/>
            <a:rect l="l" t="t" r="r" b="b"/>
            <a:pathLst>
              <a:path w="3874770" h="1861820">
                <a:moveTo>
                  <a:pt x="3874643" y="0"/>
                </a:moveTo>
                <a:lnTo>
                  <a:pt x="0" y="0"/>
                </a:lnTo>
                <a:lnTo>
                  <a:pt x="0" y="1861439"/>
                </a:lnTo>
                <a:lnTo>
                  <a:pt x="3874643" y="1861439"/>
                </a:lnTo>
                <a:lnTo>
                  <a:pt x="3874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006206" y="4428997"/>
            <a:ext cx="3874770" cy="189218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434975" marR="299720" indent="-342900">
              <a:lnSpc>
                <a:spcPct val="100000"/>
              </a:lnSpc>
              <a:spcBef>
                <a:spcPts val="31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34975" algn="l"/>
                <a:tab pos="435609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Σπάνια, πρόσφατα περιγραφείσα </a:t>
            </a:r>
            <a:r>
              <a:rPr sz="1600" b="1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ποικιλία</a:t>
            </a:r>
            <a:endParaRPr sz="1600" dirty="0">
              <a:latin typeface="Trebuchet MS"/>
              <a:cs typeface="Trebuchet MS"/>
            </a:endParaRPr>
          </a:p>
          <a:p>
            <a:pPr marL="434975" marR="861060" indent="-342900">
              <a:lnSpc>
                <a:spcPct val="100000"/>
              </a:lnSpc>
              <a:spcBef>
                <a:spcPts val="1005"/>
              </a:spcBef>
              <a:buSzPct val="78125"/>
              <a:buFont typeface="Microsoft Sans Serif"/>
              <a:buChar char="•"/>
              <a:tabLst>
                <a:tab pos="434975" algn="l"/>
                <a:tab pos="435609" algn="l"/>
              </a:tabLst>
            </a:pPr>
            <a:r>
              <a:rPr sz="1600" b="1" spc="-5" dirty="0" err="1">
                <a:solidFill>
                  <a:srgbClr val="EA7666"/>
                </a:solidFill>
                <a:latin typeface="Trebuchet MS"/>
                <a:cs typeface="Trebuchet MS"/>
              </a:rPr>
              <a:t>Εκφυλι</a:t>
            </a:r>
            <a:r>
              <a:rPr lang="el-GR"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σ</a:t>
            </a:r>
            <a:r>
              <a:rPr sz="1600" b="1" spc="-5" dirty="0" err="1">
                <a:solidFill>
                  <a:srgbClr val="EA7666"/>
                </a:solidFill>
                <a:latin typeface="Trebuchet MS"/>
                <a:cs typeface="Trebuchet MS"/>
              </a:rPr>
              <a:t>τική</a:t>
            </a:r>
            <a:r>
              <a:rPr sz="16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ατυπία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 σε</a:t>
            </a:r>
            <a:r>
              <a:rPr sz="16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λεία </a:t>
            </a:r>
            <a:r>
              <a:rPr sz="16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μυικά/στρωματικά</a:t>
            </a:r>
            <a:r>
              <a:rPr sz="1600" b="1" spc="-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κύτταρα</a:t>
            </a:r>
            <a:endParaRPr sz="1600" dirty="0">
              <a:latin typeface="Trebuchet MS"/>
              <a:cs typeface="Trebuchet MS"/>
            </a:endParaRPr>
          </a:p>
          <a:p>
            <a:pPr marL="434975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τριχοειδούς</a:t>
            </a:r>
            <a:r>
              <a:rPr sz="1600" b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ή</a:t>
            </a:r>
            <a:r>
              <a:rPr sz="16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αρτηριοφλεβώδους</a:t>
            </a:r>
            <a:endParaRPr sz="1600" dirty="0">
              <a:latin typeface="Trebuchet MS"/>
              <a:cs typeface="Trebuchet MS"/>
            </a:endParaRPr>
          </a:p>
          <a:p>
            <a:pPr marL="434975">
              <a:lnSpc>
                <a:spcPct val="100000"/>
              </a:lnSpc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αιμαγγειώματος</a:t>
            </a:r>
            <a:endParaRPr sz="160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206" y="819785"/>
            <a:ext cx="3545712" cy="3545713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6076" y="583311"/>
            <a:ext cx="5948680" cy="58174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97" y="583311"/>
            <a:ext cx="6069711" cy="581748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533" y="6483908"/>
            <a:ext cx="11301095" cy="379095"/>
            <a:chOff x="42533" y="6483908"/>
            <a:chExt cx="11301095" cy="379095"/>
          </a:xfrm>
        </p:grpSpPr>
        <p:sp>
          <p:nvSpPr>
            <p:cNvPr id="5" name="object 5"/>
            <p:cNvSpPr/>
            <p:nvPr/>
          </p:nvSpPr>
          <p:spPr>
            <a:xfrm>
              <a:off x="47296" y="6488671"/>
              <a:ext cx="11291570" cy="369570"/>
            </a:xfrm>
            <a:custGeom>
              <a:avLst/>
              <a:gdLst/>
              <a:ahLst/>
              <a:cxnLst/>
              <a:rect l="l" t="t" r="r" b="b"/>
              <a:pathLst>
                <a:path w="11291570" h="369570">
                  <a:moveTo>
                    <a:pt x="11291316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1291316" y="369328"/>
                  </a:lnTo>
                  <a:lnTo>
                    <a:pt x="112913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296" y="6488671"/>
              <a:ext cx="11291570" cy="369570"/>
            </a:xfrm>
            <a:custGeom>
              <a:avLst/>
              <a:gdLst/>
              <a:ahLst/>
              <a:cxnLst/>
              <a:rect l="l" t="t" r="r" b="b"/>
              <a:pathLst>
                <a:path w="11291570" h="369570">
                  <a:moveTo>
                    <a:pt x="0" y="369328"/>
                  </a:moveTo>
                  <a:lnTo>
                    <a:pt x="11291316" y="369328"/>
                  </a:lnTo>
                  <a:lnTo>
                    <a:pt x="11291316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0776" y="6517030"/>
            <a:ext cx="10946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Επιθηλιοειδή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νεοπλασματικά</a:t>
            </a:r>
            <a:r>
              <a:rPr sz="1800" b="1" spc="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με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ήπια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ατυπία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και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ενίοτε </a:t>
            </a:r>
            <a:r>
              <a:rPr sz="1800" b="1" spc="-5" dirty="0">
                <a:latin typeface="Trebuchet MS"/>
                <a:cs typeface="Trebuchet MS"/>
              </a:rPr>
              <a:t>διαυγή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κυτταροπλασματικά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κενοτόπια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52703"/>
            <a:ext cx="6007100" cy="6205855"/>
            <a:chOff x="0" y="652703"/>
            <a:chExt cx="6007100" cy="62058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8" y="652703"/>
              <a:ext cx="5959348" cy="56850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02403" y="5959373"/>
              <a:ext cx="972819" cy="369570"/>
            </a:xfrm>
            <a:custGeom>
              <a:avLst/>
              <a:gdLst/>
              <a:ahLst/>
              <a:cxnLst/>
              <a:rect l="l" t="t" r="r" b="b"/>
              <a:pathLst>
                <a:path w="972820" h="369570">
                  <a:moveTo>
                    <a:pt x="972756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972756" y="369328"/>
                  </a:lnTo>
                  <a:lnTo>
                    <a:pt x="9727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02403" y="5959373"/>
              <a:ext cx="972819" cy="369570"/>
            </a:xfrm>
            <a:custGeom>
              <a:avLst/>
              <a:gdLst/>
              <a:ahLst/>
              <a:cxnLst/>
              <a:rect l="l" t="t" r="r" b="b"/>
              <a:pathLst>
                <a:path w="972820" h="369570">
                  <a:moveTo>
                    <a:pt x="0" y="369328"/>
                  </a:moveTo>
                  <a:lnTo>
                    <a:pt x="972756" y="369328"/>
                  </a:lnTo>
                  <a:lnTo>
                    <a:pt x="972756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02403" y="5959373"/>
            <a:ext cx="972819" cy="3695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CD31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192079" y="6483908"/>
            <a:ext cx="3557904" cy="379095"/>
            <a:chOff x="4192079" y="6483908"/>
            <a:chExt cx="3557904" cy="379095"/>
          </a:xfrm>
        </p:grpSpPr>
        <p:sp>
          <p:nvSpPr>
            <p:cNvPr id="8" name="object 8"/>
            <p:cNvSpPr/>
            <p:nvPr/>
          </p:nvSpPr>
          <p:spPr>
            <a:xfrm>
              <a:off x="4196841" y="6488671"/>
              <a:ext cx="3548379" cy="369570"/>
            </a:xfrm>
            <a:custGeom>
              <a:avLst/>
              <a:gdLst/>
              <a:ahLst/>
              <a:cxnLst/>
              <a:rect l="l" t="t" r="r" b="b"/>
              <a:pathLst>
                <a:path w="3548379" h="369570">
                  <a:moveTo>
                    <a:pt x="3548379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3548379" y="369328"/>
                  </a:lnTo>
                  <a:lnTo>
                    <a:pt x="3548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96841" y="6488671"/>
              <a:ext cx="3548379" cy="369570"/>
            </a:xfrm>
            <a:custGeom>
              <a:avLst/>
              <a:gdLst/>
              <a:ahLst/>
              <a:cxnLst/>
              <a:rect l="l" t="t" r="r" b="b"/>
              <a:pathLst>
                <a:path w="3548379" h="369570">
                  <a:moveTo>
                    <a:pt x="0" y="369328"/>
                  </a:moveTo>
                  <a:lnTo>
                    <a:pt x="3548379" y="369328"/>
                  </a:lnTo>
                  <a:lnTo>
                    <a:pt x="3548379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407153" y="6517030"/>
            <a:ext cx="3127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Διάχυτη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θετικότητα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για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CD31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117082" y="620699"/>
            <a:ext cx="6028055" cy="5717540"/>
            <a:chOff x="6117082" y="620699"/>
            <a:chExt cx="6028055" cy="571754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7082" y="620699"/>
              <a:ext cx="6027673" cy="57170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130417" y="5959373"/>
              <a:ext cx="838200" cy="369570"/>
            </a:xfrm>
            <a:custGeom>
              <a:avLst/>
              <a:gdLst/>
              <a:ahLst/>
              <a:cxnLst/>
              <a:rect l="l" t="t" r="r" b="b"/>
              <a:pathLst>
                <a:path w="838200" h="369570">
                  <a:moveTo>
                    <a:pt x="83792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837920" y="369328"/>
                  </a:lnTo>
                  <a:lnTo>
                    <a:pt x="837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30417" y="5959373"/>
              <a:ext cx="838200" cy="369570"/>
            </a:xfrm>
            <a:custGeom>
              <a:avLst/>
              <a:gdLst/>
              <a:ahLst/>
              <a:cxnLst/>
              <a:rect l="l" t="t" r="r" b="b"/>
              <a:pathLst>
                <a:path w="838200" h="369570">
                  <a:moveTo>
                    <a:pt x="0" y="369328"/>
                  </a:moveTo>
                  <a:lnTo>
                    <a:pt x="837920" y="369328"/>
                  </a:lnTo>
                  <a:lnTo>
                    <a:pt x="83792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130416" y="5959373"/>
            <a:ext cx="838200" cy="3695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CD31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0111" y="488772"/>
            <a:ext cx="5930392" cy="585508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3064" y="504558"/>
            <a:ext cx="5975350" cy="5853430"/>
            <a:chOff x="63064" y="504558"/>
            <a:chExt cx="5975350" cy="58534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64" y="504558"/>
              <a:ext cx="5975096" cy="585343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80508" y="5959373"/>
              <a:ext cx="942340" cy="369570"/>
            </a:xfrm>
            <a:custGeom>
              <a:avLst/>
              <a:gdLst/>
              <a:ahLst/>
              <a:cxnLst/>
              <a:rect l="l" t="t" r="r" b="b"/>
              <a:pathLst>
                <a:path w="942339" h="369570">
                  <a:moveTo>
                    <a:pt x="941933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941933" y="369328"/>
                  </a:lnTo>
                  <a:lnTo>
                    <a:pt x="941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80508" y="5959373"/>
              <a:ext cx="942340" cy="369570"/>
            </a:xfrm>
            <a:custGeom>
              <a:avLst/>
              <a:gdLst/>
              <a:ahLst/>
              <a:cxnLst/>
              <a:rect l="l" t="t" r="r" b="b"/>
              <a:pathLst>
                <a:path w="942339" h="369570">
                  <a:moveTo>
                    <a:pt x="0" y="369328"/>
                  </a:moveTo>
                  <a:lnTo>
                    <a:pt x="941933" y="369328"/>
                  </a:lnTo>
                  <a:lnTo>
                    <a:pt x="941933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80508" y="5959373"/>
            <a:ext cx="942340" cy="3695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CD34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70106" y="5943600"/>
            <a:ext cx="890905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CD34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517963" y="6453123"/>
            <a:ext cx="4295140" cy="410209"/>
            <a:chOff x="3517963" y="6453123"/>
            <a:chExt cx="4295140" cy="410209"/>
          </a:xfrm>
        </p:grpSpPr>
        <p:sp>
          <p:nvSpPr>
            <p:cNvPr id="10" name="object 10"/>
            <p:cNvSpPr/>
            <p:nvPr/>
          </p:nvSpPr>
          <p:spPr>
            <a:xfrm>
              <a:off x="3522726" y="6457886"/>
              <a:ext cx="4285615" cy="400685"/>
            </a:xfrm>
            <a:custGeom>
              <a:avLst/>
              <a:gdLst/>
              <a:ahLst/>
              <a:cxnLst/>
              <a:rect l="l" t="t" r="r" b="b"/>
              <a:pathLst>
                <a:path w="4285615" h="400684">
                  <a:moveTo>
                    <a:pt x="4285360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4285360" y="400113"/>
                  </a:lnTo>
                  <a:lnTo>
                    <a:pt x="428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22726" y="6457886"/>
              <a:ext cx="4285615" cy="400685"/>
            </a:xfrm>
            <a:custGeom>
              <a:avLst/>
              <a:gdLst/>
              <a:ahLst/>
              <a:cxnLst/>
              <a:rect l="l" t="t" r="r" b="b"/>
              <a:pathLst>
                <a:path w="4285615" h="400684">
                  <a:moveTo>
                    <a:pt x="0" y="400113"/>
                  </a:moveTo>
                  <a:lnTo>
                    <a:pt x="4285360" y="400113"/>
                  </a:lnTo>
                  <a:lnTo>
                    <a:pt x="4285360" y="0"/>
                  </a:lnTo>
                  <a:lnTo>
                    <a:pt x="0" y="0"/>
                  </a:lnTo>
                  <a:lnTo>
                    <a:pt x="0" y="40011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932935" y="6484721"/>
            <a:ext cx="34664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Διάχυτη</a:t>
            </a:r>
            <a:r>
              <a:rPr sz="2000" b="1" spc="-4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θετικότητα</a:t>
            </a:r>
            <a:r>
              <a:rPr sz="2000" b="1" spc="-5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για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CD34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52754"/>
            <a:ext cx="11682730" cy="6305550"/>
            <a:chOff x="0" y="552754"/>
            <a:chExt cx="11682730" cy="6305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008" y="552754"/>
              <a:ext cx="11414252" cy="600570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6610" y="6053962"/>
              <a:ext cx="1052830" cy="369570"/>
            </a:xfrm>
            <a:custGeom>
              <a:avLst/>
              <a:gdLst/>
              <a:ahLst/>
              <a:cxnLst/>
              <a:rect l="l" t="t" r="r" b="b"/>
              <a:pathLst>
                <a:path w="1052830" h="369570">
                  <a:moveTo>
                    <a:pt x="1052283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052283" y="369328"/>
                  </a:lnTo>
                  <a:lnTo>
                    <a:pt x="1052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6610" y="6053962"/>
              <a:ext cx="1052830" cy="369570"/>
            </a:xfrm>
            <a:custGeom>
              <a:avLst/>
              <a:gdLst/>
              <a:ahLst/>
              <a:cxnLst/>
              <a:rect l="l" t="t" r="r" b="b"/>
              <a:pathLst>
                <a:path w="1052830" h="369570">
                  <a:moveTo>
                    <a:pt x="0" y="369328"/>
                  </a:moveTo>
                  <a:lnTo>
                    <a:pt x="1052283" y="369328"/>
                  </a:lnTo>
                  <a:lnTo>
                    <a:pt x="1052283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6610" y="6053963"/>
            <a:ext cx="1052830" cy="3695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800" b="1" spc="-30" dirty="0">
                <a:latin typeface="Trebuchet MS"/>
                <a:cs typeface="Trebuchet MS"/>
              </a:rPr>
              <a:t>CAMTA1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50198" y="6483901"/>
            <a:ext cx="7113905" cy="379095"/>
            <a:chOff x="2350198" y="6483901"/>
            <a:chExt cx="7113905" cy="379095"/>
          </a:xfrm>
        </p:grpSpPr>
        <p:sp>
          <p:nvSpPr>
            <p:cNvPr id="8" name="object 8"/>
            <p:cNvSpPr/>
            <p:nvPr/>
          </p:nvSpPr>
          <p:spPr>
            <a:xfrm>
              <a:off x="2354960" y="6488663"/>
              <a:ext cx="7104380" cy="369570"/>
            </a:xfrm>
            <a:custGeom>
              <a:avLst/>
              <a:gdLst/>
              <a:ahLst/>
              <a:cxnLst/>
              <a:rect l="l" t="t" r="r" b="b"/>
              <a:pathLst>
                <a:path w="7104380" h="369570">
                  <a:moveTo>
                    <a:pt x="7104379" y="0"/>
                  </a:moveTo>
                  <a:lnTo>
                    <a:pt x="0" y="0"/>
                  </a:lnTo>
                  <a:lnTo>
                    <a:pt x="0" y="369334"/>
                  </a:lnTo>
                  <a:lnTo>
                    <a:pt x="7104379" y="369334"/>
                  </a:lnTo>
                  <a:lnTo>
                    <a:pt x="7104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54960" y="6488663"/>
              <a:ext cx="7104380" cy="369570"/>
            </a:xfrm>
            <a:custGeom>
              <a:avLst/>
              <a:gdLst/>
              <a:ahLst/>
              <a:cxnLst/>
              <a:rect l="l" t="t" r="r" b="b"/>
              <a:pathLst>
                <a:path w="7104380" h="369570">
                  <a:moveTo>
                    <a:pt x="7104379" y="369334"/>
                  </a:moveTo>
                  <a:lnTo>
                    <a:pt x="7104379" y="0"/>
                  </a:lnTo>
                  <a:lnTo>
                    <a:pt x="0" y="0"/>
                  </a:lnTo>
                  <a:lnTo>
                    <a:pt x="0" y="36933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753103" y="6515506"/>
            <a:ext cx="43091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Διάχυτη</a:t>
            </a:r>
            <a:r>
              <a:rPr sz="2000" b="1" spc="-5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πυρηνική</a:t>
            </a:r>
            <a:r>
              <a:rPr sz="2000" b="1" spc="-1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έκφραση</a:t>
            </a:r>
            <a:r>
              <a:rPr sz="2000" b="1" spc="-30" dirty="0">
                <a:latin typeface="Trebuchet MS"/>
                <a:cs typeface="Trebuchet MS"/>
              </a:rPr>
              <a:t> </a:t>
            </a:r>
            <a:r>
              <a:rPr sz="2000" b="1" spc="-35" dirty="0">
                <a:latin typeface="Trebuchet MS"/>
                <a:cs typeface="Trebuchet MS"/>
              </a:rPr>
              <a:t>CAMTA1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5876"/>
            <a:ext cx="11808460" cy="6272530"/>
            <a:chOff x="0" y="585876"/>
            <a:chExt cx="11808460" cy="6272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240" y="585876"/>
              <a:ext cx="11608181" cy="5770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69238" y="6356388"/>
              <a:ext cx="8216265" cy="369570"/>
            </a:xfrm>
            <a:custGeom>
              <a:avLst/>
              <a:gdLst/>
              <a:ahLst/>
              <a:cxnLst/>
              <a:rect l="l" t="t" r="r" b="b"/>
              <a:pathLst>
                <a:path w="8216265" h="369570">
                  <a:moveTo>
                    <a:pt x="821601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8216010" y="369328"/>
                  </a:lnTo>
                  <a:lnTo>
                    <a:pt x="82160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69238" y="6356387"/>
            <a:ext cx="8216265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897890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Απουσία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έκφρασης </a:t>
            </a:r>
            <a:r>
              <a:rPr sz="1800" b="1" spc="-25" dirty="0">
                <a:latin typeface="Trebuchet MS"/>
                <a:cs typeface="Trebuchet MS"/>
              </a:rPr>
              <a:t>HEP-PAR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από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τα νεοπλασματικά</a:t>
            </a:r>
            <a:r>
              <a:rPr sz="1800" b="1" spc="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2432" y="0"/>
              <a:ext cx="7719567" cy="34081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05352"/>
              <a:ext cx="6274689" cy="34526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25156" y="3389629"/>
              <a:ext cx="4466844" cy="346836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4374" y="1948065"/>
              <a:ext cx="8538845" cy="2480945"/>
            </a:xfrm>
            <a:custGeom>
              <a:avLst/>
              <a:gdLst/>
              <a:ahLst/>
              <a:cxnLst/>
              <a:rect l="l" t="t" r="r" b="b"/>
              <a:pathLst>
                <a:path w="8538845" h="2480945">
                  <a:moveTo>
                    <a:pt x="1862493" y="2120252"/>
                  </a:moveTo>
                  <a:lnTo>
                    <a:pt x="1658404" y="1860918"/>
                  </a:lnTo>
                  <a:lnTo>
                    <a:pt x="1646897" y="1851126"/>
                  </a:lnTo>
                  <a:lnTo>
                    <a:pt x="1633004" y="1846656"/>
                  </a:lnTo>
                  <a:lnTo>
                    <a:pt x="1618424" y="1847723"/>
                  </a:lnTo>
                  <a:lnTo>
                    <a:pt x="1604937" y="1854568"/>
                  </a:lnTo>
                  <a:lnTo>
                    <a:pt x="1595132" y="1866074"/>
                  </a:lnTo>
                  <a:lnTo>
                    <a:pt x="1590662" y="1879968"/>
                  </a:lnTo>
                  <a:lnTo>
                    <a:pt x="1591729" y="1894547"/>
                  </a:lnTo>
                  <a:lnTo>
                    <a:pt x="1598587" y="1908035"/>
                  </a:lnTo>
                  <a:lnTo>
                    <a:pt x="1675041" y="2005279"/>
                  </a:lnTo>
                  <a:lnTo>
                    <a:pt x="52095" y="1364602"/>
                  </a:lnTo>
                  <a:lnTo>
                    <a:pt x="10883" y="1373378"/>
                  </a:lnTo>
                  <a:lnTo>
                    <a:pt x="0" y="1400949"/>
                  </a:lnTo>
                  <a:lnTo>
                    <a:pt x="3149" y="1415199"/>
                  </a:lnTo>
                  <a:lnTo>
                    <a:pt x="11417" y="1427238"/>
                  </a:lnTo>
                  <a:lnTo>
                    <a:pt x="24117" y="1435468"/>
                  </a:lnTo>
                  <a:lnTo>
                    <a:pt x="1647012" y="2076107"/>
                  </a:lnTo>
                  <a:lnTo>
                    <a:pt x="1524800" y="2094852"/>
                  </a:lnTo>
                  <a:lnTo>
                    <a:pt x="1510576" y="2100059"/>
                  </a:lnTo>
                  <a:lnTo>
                    <a:pt x="1499857" y="2109952"/>
                  </a:lnTo>
                  <a:lnTo>
                    <a:pt x="1493634" y="2123160"/>
                  </a:lnTo>
                  <a:lnTo>
                    <a:pt x="1492923" y="2138286"/>
                  </a:lnTo>
                  <a:lnTo>
                    <a:pt x="1498117" y="2152510"/>
                  </a:lnTo>
                  <a:lnTo>
                    <a:pt x="1508010" y="2163229"/>
                  </a:lnTo>
                  <a:lnTo>
                    <a:pt x="1521218" y="2169452"/>
                  </a:lnTo>
                  <a:lnTo>
                    <a:pt x="1536357" y="2170163"/>
                  </a:lnTo>
                  <a:lnTo>
                    <a:pt x="1795284" y="2130539"/>
                  </a:lnTo>
                  <a:lnTo>
                    <a:pt x="1862493" y="2120252"/>
                  </a:lnTo>
                  <a:close/>
                </a:path>
                <a:path w="8538845" h="2480945">
                  <a:moveTo>
                    <a:pt x="5876823" y="758304"/>
                  </a:moveTo>
                  <a:lnTo>
                    <a:pt x="5672747" y="498970"/>
                  </a:lnTo>
                  <a:lnTo>
                    <a:pt x="5661241" y="489178"/>
                  </a:lnTo>
                  <a:lnTo>
                    <a:pt x="5647347" y="484708"/>
                  </a:lnTo>
                  <a:lnTo>
                    <a:pt x="5632767" y="485775"/>
                  </a:lnTo>
                  <a:lnTo>
                    <a:pt x="5619280" y="492620"/>
                  </a:lnTo>
                  <a:lnTo>
                    <a:pt x="5609475" y="504126"/>
                  </a:lnTo>
                  <a:lnTo>
                    <a:pt x="5605005" y="518020"/>
                  </a:lnTo>
                  <a:lnTo>
                    <a:pt x="5606072" y="532599"/>
                  </a:lnTo>
                  <a:lnTo>
                    <a:pt x="5612930" y="546087"/>
                  </a:lnTo>
                  <a:lnTo>
                    <a:pt x="5689384" y="643331"/>
                  </a:lnTo>
                  <a:lnTo>
                    <a:pt x="4066451" y="2654"/>
                  </a:lnTo>
                  <a:lnTo>
                    <a:pt x="4025277" y="11430"/>
                  </a:lnTo>
                  <a:lnTo>
                    <a:pt x="4014381" y="39027"/>
                  </a:lnTo>
                  <a:lnTo>
                    <a:pt x="4017530" y="53301"/>
                  </a:lnTo>
                  <a:lnTo>
                    <a:pt x="4025811" y="65341"/>
                  </a:lnTo>
                  <a:lnTo>
                    <a:pt x="4038511" y="73520"/>
                  </a:lnTo>
                  <a:lnTo>
                    <a:pt x="5661469" y="714209"/>
                  </a:lnTo>
                  <a:lnTo>
                    <a:pt x="5539143" y="732904"/>
                  </a:lnTo>
                  <a:lnTo>
                    <a:pt x="5524919" y="738124"/>
                  </a:lnTo>
                  <a:lnTo>
                    <a:pt x="5514200" y="748055"/>
                  </a:lnTo>
                  <a:lnTo>
                    <a:pt x="5507977" y="761276"/>
                  </a:lnTo>
                  <a:lnTo>
                    <a:pt x="5507266" y="776338"/>
                  </a:lnTo>
                  <a:lnTo>
                    <a:pt x="5512460" y="790575"/>
                  </a:lnTo>
                  <a:lnTo>
                    <a:pt x="5522353" y="801331"/>
                  </a:lnTo>
                  <a:lnTo>
                    <a:pt x="5535561" y="807567"/>
                  </a:lnTo>
                  <a:lnTo>
                    <a:pt x="5550700" y="808215"/>
                  </a:lnTo>
                  <a:lnTo>
                    <a:pt x="5809627" y="768591"/>
                  </a:lnTo>
                  <a:lnTo>
                    <a:pt x="5876823" y="758304"/>
                  </a:lnTo>
                  <a:close/>
                </a:path>
                <a:path w="8538845" h="2480945">
                  <a:moveTo>
                    <a:pt x="8538756" y="2430386"/>
                  </a:moveTo>
                  <a:lnTo>
                    <a:pt x="8334667" y="2171052"/>
                  </a:lnTo>
                  <a:lnTo>
                    <a:pt x="8323161" y="2161273"/>
                  </a:lnTo>
                  <a:lnTo>
                    <a:pt x="8309254" y="2156828"/>
                  </a:lnTo>
                  <a:lnTo>
                    <a:pt x="8294687" y="2157907"/>
                  </a:lnTo>
                  <a:lnTo>
                    <a:pt x="8281200" y="2164702"/>
                  </a:lnTo>
                  <a:lnTo>
                    <a:pt x="8271396" y="2176208"/>
                  </a:lnTo>
                  <a:lnTo>
                    <a:pt x="8266925" y="2190102"/>
                  </a:lnTo>
                  <a:lnTo>
                    <a:pt x="8267992" y="2204682"/>
                  </a:lnTo>
                  <a:lnTo>
                    <a:pt x="8274850" y="2218169"/>
                  </a:lnTo>
                  <a:lnTo>
                    <a:pt x="8351304" y="2315413"/>
                  </a:lnTo>
                  <a:lnTo>
                    <a:pt x="6728371" y="1674736"/>
                  </a:lnTo>
                  <a:lnTo>
                    <a:pt x="6687198" y="1683524"/>
                  </a:lnTo>
                  <a:lnTo>
                    <a:pt x="6676301" y="1711109"/>
                  </a:lnTo>
                  <a:lnTo>
                    <a:pt x="6679451" y="1725396"/>
                  </a:lnTo>
                  <a:lnTo>
                    <a:pt x="6687731" y="1737474"/>
                  </a:lnTo>
                  <a:lnTo>
                    <a:pt x="6700431" y="1745729"/>
                  </a:lnTo>
                  <a:lnTo>
                    <a:pt x="8323491" y="2386342"/>
                  </a:lnTo>
                  <a:lnTo>
                    <a:pt x="8201063" y="2405113"/>
                  </a:lnTo>
                  <a:lnTo>
                    <a:pt x="8186839" y="2410320"/>
                  </a:lnTo>
                  <a:lnTo>
                    <a:pt x="8176120" y="2420213"/>
                  </a:lnTo>
                  <a:lnTo>
                    <a:pt x="8169897" y="2433421"/>
                  </a:lnTo>
                  <a:lnTo>
                    <a:pt x="8169186" y="2448547"/>
                  </a:lnTo>
                  <a:lnTo>
                    <a:pt x="8174380" y="2462707"/>
                  </a:lnTo>
                  <a:lnTo>
                    <a:pt x="8184274" y="2473439"/>
                  </a:lnTo>
                  <a:lnTo>
                    <a:pt x="8197482" y="2479700"/>
                  </a:lnTo>
                  <a:lnTo>
                    <a:pt x="8212620" y="2480424"/>
                  </a:lnTo>
                  <a:lnTo>
                    <a:pt x="8471598" y="2440698"/>
                  </a:lnTo>
                  <a:lnTo>
                    <a:pt x="8538756" y="243038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8739" y="1433576"/>
            <a:ext cx="26657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5"/>
              </a:spcBef>
              <a:buFont typeface="Microsoft Sans Serif"/>
              <a:buChar char="•"/>
              <a:tabLst>
                <a:tab pos="191135" algn="l"/>
              </a:tabLst>
            </a:pPr>
            <a:r>
              <a:rPr sz="2000" dirty="0">
                <a:latin typeface="Trebuchet MS"/>
                <a:cs typeface="Trebuchet MS"/>
              </a:rPr>
              <a:t>Δεξία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ημι-ηπατεκτομή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6843" y="2642997"/>
            <a:ext cx="26390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5740" marR="5080" indent="-193675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rebuchet MS"/>
                <a:cs typeface="Trebuchet MS"/>
              </a:rPr>
              <a:t>Πολλαπλά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φαιά</a:t>
            </a:r>
            <a:r>
              <a:rPr sz="2000" b="1" spc="-6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οζίδια </a:t>
            </a:r>
            <a:r>
              <a:rPr sz="2000" b="1" spc="-58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διαμέτρου</a:t>
            </a:r>
            <a:r>
              <a:rPr sz="2000" b="1" spc="-4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έως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4εκ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4401" y="0"/>
            <a:ext cx="4117975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6090" marR="5080" indent="-454025">
              <a:lnSpc>
                <a:spcPct val="151700"/>
              </a:lnSpc>
              <a:spcBef>
                <a:spcPts val="100"/>
              </a:spcBef>
              <a:tabLst>
                <a:tab pos="2127885" algn="l"/>
              </a:tabLst>
            </a:pPr>
            <a:r>
              <a:rPr spc="-5" dirty="0"/>
              <a:t>Περιστατικό	</a:t>
            </a:r>
            <a:r>
              <a:rPr spc="-10" dirty="0"/>
              <a:t>#17 </a:t>
            </a:r>
            <a:r>
              <a:rPr spc="-5" dirty="0"/>
              <a:t> </a:t>
            </a:r>
            <a:r>
              <a:rPr spc="-5" dirty="0">
                <a:solidFill>
                  <a:srgbClr val="000000"/>
                </a:solidFill>
              </a:rPr>
              <a:t>Διάγνωση:</a:t>
            </a:r>
            <a:r>
              <a:rPr spc="-4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EHE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ήπατος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221471" cy="6358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3976" y="0"/>
              <a:ext cx="6288023" cy="63135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73315" y="730846"/>
              <a:ext cx="10445750" cy="1190625"/>
            </a:xfrm>
            <a:custGeom>
              <a:avLst/>
              <a:gdLst/>
              <a:ahLst/>
              <a:cxnLst/>
              <a:rect l="l" t="t" r="r" b="b"/>
              <a:pathLst>
                <a:path w="10445750" h="1190625">
                  <a:moveTo>
                    <a:pt x="1862518" y="1046264"/>
                  </a:moveTo>
                  <a:lnTo>
                    <a:pt x="1658429" y="786930"/>
                  </a:lnTo>
                  <a:lnTo>
                    <a:pt x="1646872" y="777163"/>
                  </a:lnTo>
                  <a:lnTo>
                    <a:pt x="1632978" y="772718"/>
                  </a:lnTo>
                  <a:lnTo>
                    <a:pt x="1618437" y="773785"/>
                  </a:lnTo>
                  <a:lnTo>
                    <a:pt x="1604962" y="780580"/>
                  </a:lnTo>
                  <a:lnTo>
                    <a:pt x="1595107" y="792137"/>
                  </a:lnTo>
                  <a:lnTo>
                    <a:pt x="1590624" y="806030"/>
                  </a:lnTo>
                  <a:lnTo>
                    <a:pt x="1591691" y="820572"/>
                  </a:lnTo>
                  <a:lnTo>
                    <a:pt x="1598485" y="834047"/>
                  </a:lnTo>
                  <a:lnTo>
                    <a:pt x="1674977" y="931265"/>
                  </a:lnTo>
                  <a:lnTo>
                    <a:pt x="52095" y="290741"/>
                  </a:lnTo>
                  <a:lnTo>
                    <a:pt x="10896" y="299466"/>
                  </a:lnTo>
                  <a:lnTo>
                    <a:pt x="0" y="327088"/>
                  </a:lnTo>
                  <a:lnTo>
                    <a:pt x="3149" y="341337"/>
                  </a:lnTo>
                  <a:lnTo>
                    <a:pt x="11417" y="353377"/>
                  </a:lnTo>
                  <a:lnTo>
                    <a:pt x="24117" y="361607"/>
                  </a:lnTo>
                  <a:lnTo>
                    <a:pt x="1647024" y="1002245"/>
                  </a:lnTo>
                  <a:lnTo>
                    <a:pt x="1524825" y="1020991"/>
                  </a:lnTo>
                  <a:lnTo>
                    <a:pt x="1510588" y="1026198"/>
                  </a:lnTo>
                  <a:lnTo>
                    <a:pt x="1499831" y="1036091"/>
                  </a:lnTo>
                  <a:lnTo>
                    <a:pt x="1493596" y="1049299"/>
                  </a:lnTo>
                  <a:lnTo>
                    <a:pt x="1492948" y="1064425"/>
                  </a:lnTo>
                  <a:lnTo>
                    <a:pt x="1498142" y="1078585"/>
                  </a:lnTo>
                  <a:lnTo>
                    <a:pt x="1508036" y="1089317"/>
                  </a:lnTo>
                  <a:lnTo>
                    <a:pt x="1521244" y="1095578"/>
                  </a:lnTo>
                  <a:lnTo>
                    <a:pt x="1536382" y="1096302"/>
                  </a:lnTo>
                  <a:lnTo>
                    <a:pt x="1794992" y="1056627"/>
                  </a:lnTo>
                  <a:lnTo>
                    <a:pt x="1862518" y="1046264"/>
                  </a:lnTo>
                  <a:close/>
                </a:path>
                <a:path w="10445750" h="1190625">
                  <a:moveTo>
                    <a:pt x="10445344" y="37922"/>
                  </a:moveTo>
                  <a:lnTo>
                    <a:pt x="10442486" y="23622"/>
                  </a:lnTo>
                  <a:lnTo>
                    <a:pt x="10434472" y="11442"/>
                  </a:lnTo>
                  <a:lnTo>
                    <a:pt x="10421937" y="2959"/>
                  </a:lnTo>
                  <a:lnTo>
                    <a:pt x="10407078" y="0"/>
                  </a:lnTo>
                  <a:lnTo>
                    <a:pt x="10392740" y="2857"/>
                  </a:lnTo>
                  <a:lnTo>
                    <a:pt x="10380510" y="10871"/>
                  </a:lnTo>
                  <a:lnTo>
                    <a:pt x="10372026" y="23406"/>
                  </a:lnTo>
                  <a:lnTo>
                    <a:pt x="9975215" y="975918"/>
                  </a:lnTo>
                  <a:lnTo>
                    <a:pt x="9958768" y="853224"/>
                  </a:lnTo>
                  <a:lnTo>
                    <a:pt x="9953828" y="838949"/>
                  </a:lnTo>
                  <a:lnTo>
                    <a:pt x="9944125" y="828052"/>
                  </a:lnTo>
                  <a:lnTo>
                    <a:pt x="9931044" y="821588"/>
                  </a:lnTo>
                  <a:lnTo>
                    <a:pt x="9915969" y="820585"/>
                  </a:lnTo>
                  <a:lnTo>
                    <a:pt x="9901682" y="825525"/>
                  </a:lnTo>
                  <a:lnTo>
                    <a:pt x="9890785" y="835228"/>
                  </a:lnTo>
                  <a:lnTo>
                    <a:pt x="9884321" y="848309"/>
                  </a:lnTo>
                  <a:lnTo>
                    <a:pt x="9883330" y="863384"/>
                  </a:lnTo>
                  <a:lnTo>
                    <a:pt x="9927145" y="1190409"/>
                  </a:lnTo>
                  <a:lnTo>
                    <a:pt x="9969030" y="1158709"/>
                  </a:lnTo>
                  <a:lnTo>
                    <a:pt x="10190289" y="991273"/>
                  </a:lnTo>
                  <a:lnTo>
                    <a:pt x="10200297" y="979944"/>
                  </a:lnTo>
                  <a:lnTo>
                    <a:pt x="10205021" y="966139"/>
                  </a:lnTo>
                  <a:lnTo>
                    <a:pt x="10204209" y="951560"/>
                  </a:lnTo>
                  <a:lnTo>
                    <a:pt x="10197655" y="937933"/>
                  </a:lnTo>
                  <a:lnTo>
                    <a:pt x="10186289" y="927862"/>
                  </a:lnTo>
                  <a:lnTo>
                    <a:pt x="10172446" y="923099"/>
                  </a:lnTo>
                  <a:lnTo>
                    <a:pt x="10157828" y="923886"/>
                  </a:lnTo>
                  <a:lnTo>
                    <a:pt x="10144188" y="930440"/>
                  </a:lnTo>
                  <a:lnTo>
                    <a:pt x="10045649" y="1005065"/>
                  </a:lnTo>
                  <a:lnTo>
                    <a:pt x="10442384" y="52743"/>
                  </a:lnTo>
                  <a:lnTo>
                    <a:pt x="10445344" y="3792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11170" y="6394066"/>
              <a:ext cx="5245735" cy="462280"/>
            </a:xfrm>
            <a:custGeom>
              <a:avLst/>
              <a:gdLst/>
              <a:ahLst/>
              <a:cxnLst/>
              <a:rect l="l" t="t" r="r" b="b"/>
              <a:pathLst>
                <a:path w="5245734" h="462279">
                  <a:moveTo>
                    <a:pt x="5245734" y="0"/>
                  </a:moveTo>
                  <a:lnTo>
                    <a:pt x="0" y="0"/>
                  </a:lnTo>
                  <a:lnTo>
                    <a:pt x="0" y="461670"/>
                  </a:lnTo>
                  <a:lnTo>
                    <a:pt x="5245734" y="461670"/>
                  </a:lnTo>
                  <a:lnTo>
                    <a:pt x="5245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11170" y="6394066"/>
            <a:ext cx="5245735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95"/>
              </a:spcBef>
            </a:pPr>
            <a:r>
              <a:rPr sz="2400" spc="-5" dirty="0">
                <a:latin typeface="Trebuchet MS"/>
                <a:cs typeface="Trebuchet MS"/>
              </a:rPr>
              <a:t>Εισολκή</a:t>
            </a:r>
            <a:r>
              <a:rPr sz="2400" spc="-3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κάψας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7557"/>
            <a:ext cx="4926838" cy="49975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7714" y="977531"/>
            <a:ext cx="7114286" cy="499503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50837" y="6145352"/>
            <a:ext cx="10736580" cy="717550"/>
            <a:chOff x="350837" y="6145352"/>
            <a:chExt cx="10736580" cy="717550"/>
          </a:xfrm>
        </p:grpSpPr>
        <p:sp>
          <p:nvSpPr>
            <p:cNvPr id="5" name="object 5"/>
            <p:cNvSpPr/>
            <p:nvPr/>
          </p:nvSpPr>
          <p:spPr>
            <a:xfrm>
              <a:off x="355600" y="6150114"/>
              <a:ext cx="10727055" cy="708025"/>
            </a:xfrm>
            <a:custGeom>
              <a:avLst/>
              <a:gdLst/>
              <a:ahLst/>
              <a:cxnLst/>
              <a:rect l="l" t="t" r="r" b="b"/>
              <a:pathLst>
                <a:path w="10727055" h="708025">
                  <a:moveTo>
                    <a:pt x="10726801" y="0"/>
                  </a:moveTo>
                  <a:lnTo>
                    <a:pt x="0" y="0"/>
                  </a:lnTo>
                  <a:lnTo>
                    <a:pt x="0" y="707885"/>
                  </a:lnTo>
                  <a:lnTo>
                    <a:pt x="10726801" y="707885"/>
                  </a:lnTo>
                  <a:lnTo>
                    <a:pt x="107268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5600" y="6150114"/>
              <a:ext cx="10727055" cy="708025"/>
            </a:xfrm>
            <a:custGeom>
              <a:avLst/>
              <a:gdLst/>
              <a:ahLst/>
              <a:cxnLst/>
              <a:rect l="l" t="t" r="r" b="b"/>
              <a:pathLst>
                <a:path w="10727055" h="708025">
                  <a:moveTo>
                    <a:pt x="0" y="707885"/>
                  </a:moveTo>
                  <a:lnTo>
                    <a:pt x="10726801" y="707885"/>
                  </a:lnTo>
                  <a:lnTo>
                    <a:pt x="10726801" y="0"/>
                  </a:lnTo>
                  <a:lnTo>
                    <a:pt x="0" y="0"/>
                  </a:lnTo>
                  <a:lnTo>
                    <a:pt x="0" y="70788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50875" y="6176873"/>
            <a:ext cx="1033589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4240" marR="5080" indent="-470217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Επέκταση </a:t>
            </a:r>
            <a:r>
              <a:rPr sz="2000" b="1" spc="-5" dirty="0">
                <a:latin typeface="Trebuchet MS"/>
                <a:cs typeface="Trebuchet MS"/>
              </a:rPr>
              <a:t>νεοπλασματικών </a:t>
            </a:r>
            <a:r>
              <a:rPr sz="2000" b="1" dirty="0">
                <a:latin typeface="Trebuchet MS"/>
                <a:cs typeface="Trebuchet MS"/>
              </a:rPr>
              <a:t>κυττάρων εντός της </a:t>
            </a:r>
            <a:r>
              <a:rPr sz="2000" b="1" spc="-5" dirty="0">
                <a:latin typeface="Trebuchet MS"/>
                <a:cs typeface="Trebuchet MS"/>
              </a:rPr>
              <a:t>ηπατικής κάψας προκαλώντας εισολκή </a:t>
            </a:r>
            <a:r>
              <a:rPr sz="2000" b="1" spc="-59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(</a:t>
            </a:r>
            <a:r>
              <a:rPr lang="el-GR" sz="2000" b="1" spc="-5" dirty="0">
                <a:latin typeface="Trebuchet MS"/>
                <a:cs typeface="Trebuchet MS"/>
              </a:rPr>
              <a:t>Βέλος</a:t>
            </a:r>
            <a:r>
              <a:rPr sz="2000" b="1" spc="-5" dirty="0">
                <a:latin typeface="Trebuchet MS"/>
                <a:cs typeface="Trebuchet MS"/>
              </a:rPr>
              <a:t>)</a:t>
            </a:r>
            <a:endParaRPr sz="2000" dirty="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65698" y="3686809"/>
            <a:ext cx="1409065" cy="1661160"/>
            <a:chOff x="5465698" y="3686809"/>
            <a:chExt cx="1409065" cy="1661160"/>
          </a:xfrm>
        </p:grpSpPr>
        <p:sp>
          <p:nvSpPr>
            <p:cNvPr id="9" name="object 9"/>
            <p:cNvSpPr/>
            <p:nvPr/>
          </p:nvSpPr>
          <p:spPr>
            <a:xfrm>
              <a:off x="5475223" y="3696334"/>
              <a:ext cx="1390015" cy="1642110"/>
            </a:xfrm>
            <a:custGeom>
              <a:avLst/>
              <a:gdLst/>
              <a:ahLst/>
              <a:cxnLst/>
              <a:rect l="l" t="t" r="r" b="b"/>
              <a:pathLst>
                <a:path w="1390015" h="1642110">
                  <a:moveTo>
                    <a:pt x="1310894" y="0"/>
                  </a:moveTo>
                  <a:lnTo>
                    <a:pt x="741552" y="78993"/>
                  </a:lnTo>
                  <a:lnTo>
                    <a:pt x="903731" y="201548"/>
                  </a:lnTo>
                  <a:lnTo>
                    <a:pt x="0" y="1396619"/>
                  </a:lnTo>
                  <a:lnTo>
                    <a:pt x="324103" y="1641728"/>
                  </a:lnTo>
                  <a:lnTo>
                    <a:pt x="1227835" y="446658"/>
                  </a:lnTo>
                  <a:lnTo>
                    <a:pt x="1389887" y="569213"/>
                  </a:lnTo>
                  <a:lnTo>
                    <a:pt x="13108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75223" y="3696334"/>
              <a:ext cx="1390015" cy="1642110"/>
            </a:xfrm>
            <a:custGeom>
              <a:avLst/>
              <a:gdLst/>
              <a:ahLst/>
              <a:cxnLst/>
              <a:rect l="l" t="t" r="r" b="b"/>
              <a:pathLst>
                <a:path w="1390015" h="1642110">
                  <a:moveTo>
                    <a:pt x="0" y="1396619"/>
                  </a:moveTo>
                  <a:lnTo>
                    <a:pt x="903731" y="201548"/>
                  </a:lnTo>
                  <a:lnTo>
                    <a:pt x="741552" y="78993"/>
                  </a:lnTo>
                  <a:lnTo>
                    <a:pt x="1310894" y="0"/>
                  </a:lnTo>
                  <a:lnTo>
                    <a:pt x="1389887" y="569213"/>
                  </a:lnTo>
                  <a:lnTo>
                    <a:pt x="1227835" y="446658"/>
                  </a:lnTo>
                  <a:lnTo>
                    <a:pt x="324103" y="1641728"/>
                  </a:lnTo>
                  <a:lnTo>
                    <a:pt x="0" y="1396619"/>
                  </a:lnTo>
                  <a:close/>
                </a:path>
              </a:pathLst>
            </a:custGeom>
            <a:ln w="19050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7092"/>
            <a:ext cx="11792585" cy="5991225"/>
            <a:chOff x="0" y="867092"/>
            <a:chExt cx="11792585" cy="5991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315" y="867092"/>
              <a:ext cx="11477244" cy="54315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2440" y="6339382"/>
              <a:ext cx="11247120" cy="369570"/>
            </a:xfrm>
            <a:custGeom>
              <a:avLst/>
              <a:gdLst/>
              <a:ahLst/>
              <a:cxnLst/>
              <a:rect l="l" t="t" r="r" b="b"/>
              <a:pathLst>
                <a:path w="11247120" h="369570">
                  <a:moveTo>
                    <a:pt x="1124712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1247120" y="369328"/>
                  </a:lnTo>
                  <a:lnTo>
                    <a:pt x="11247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72440" y="6339382"/>
            <a:ext cx="1124712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Νεοπλασματικά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 </a:t>
            </a:r>
            <a:r>
              <a:rPr sz="1800" b="1" dirty="0">
                <a:latin typeface="Trebuchet MS"/>
                <a:cs typeface="Trebuchet MS"/>
              </a:rPr>
              <a:t>διηθούν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το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ηπατικό</a:t>
            </a:r>
            <a:r>
              <a:rPr sz="1800" b="1" spc="-5" dirty="0">
                <a:latin typeface="Trebuchet MS"/>
                <a:cs typeface="Trebuchet MS"/>
              </a:rPr>
              <a:t> παρέγχυμα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προκαλώντας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ατροφία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των ηπατικών</a:t>
            </a:r>
            <a:r>
              <a:rPr sz="1800" b="1" spc="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δοκίδων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2909"/>
            <a:ext cx="11918950" cy="6390005"/>
            <a:chOff x="0" y="472909"/>
            <a:chExt cx="11918950" cy="6390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905" y="472909"/>
              <a:ext cx="11508867" cy="60841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92627" y="6488671"/>
              <a:ext cx="6750684" cy="369570"/>
            </a:xfrm>
            <a:custGeom>
              <a:avLst/>
              <a:gdLst/>
              <a:ahLst/>
              <a:cxnLst/>
              <a:rect l="l" t="t" r="r" b="b"/>
              <a:pathLst>
                <a:path w="6750684" h="369570">
                  <a:moveTo>
                    <a:pt x="6750431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6750431" y="369328"/>
                  </a:lnTo>
                  <a:lnTo>
                    <a:pt x="6750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92627" y="6488671"/>
              <a:ext cx="6750684" cy="369570"/>
            </a:xfrm>
            <a:custGeom>
              <a:avLst/>
              <a:gdLst/>
              <a:ahLst/>
              <a:cxnLst/>
              <a:rect l="l" t="t" r="r" b="b"/>
              <a:pathLst>
                <a:path w="6750684" h="369570">
                  <a:moveTo>
                    <a:pt x="0" y="369328"/>
                  </a:moveTo>
                  <a:lnTo>
                    <a:pt x="6750431" y="369328"/>
                  </a:lnTo>
                  <a:lnTo>
                    <a:pt x="6750431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35755" y="6517030"/>
            <a:ext cx="5464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Μυξοϋαλοειδές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στρώμα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με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“χονδροειδή”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εμφάνιση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1521"/>
            <a:ext cx="7129780" cy="505459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2500" b="1" spc="-5" dirty="0">
                <a:solidFill>
                  <a:srgbClr val="000000"/>
                </a:solidFill>
                <a:latin typeface="Trebuchet MS"/>
                <a:cs typeface="Trebuchet MS"/>
              </a:rPr>
              <a:t>Αιμαγγείωμα</a:t>
            </a:r>
            <a:r>
              <a:rPr sz="2500" b="1" spc="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500" b="1" spc="-5" dirty="0">
                <a:solidFill>
                  <a:srgbClr val="000000"/>
                </a:solidFill>
                <a:latin typeface="Trebuchet MS"/>
                <a:cs typeface="Trebuchet MS"/>
              </a:rPr>
              <a:t>με</a:t>
            </a:r>
            <a:r>
              <a:rPr sz="2500" b="1" spc="-10" dirty="0">
                <a:solidFill>
                  <a:srgbClr val="000000"/>
                </a:solidFill>
                <a:latin typeface="Trebuchet MS"/>
                <a:cs typeface="Trebuchet MS"/>
              </a:rPr>
              <a:t> ανοιχτούς</a:t>
            </a:r>
            <a:r>
              <a:rPr sz="2500" b="1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500" b="1" spc="-10" dirty="0">
                <a:solidFill>
                  <a:srgbClr val="000000"/>
                </a:solidFill>
                <a:latin typeface="Trebuchet MS"/>
                <a:cs typeface="Trebuchet MS"/>
              </a:rPr>
              <a:t>αυλούς</a:t>
            </a:r>
            <a:endParaRPr sz="2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768592" y="4850574"/>
            <a:ext cx="4218305" cy="1403985"/>
            <a:chOff x="6768592" y="4850574"/>
            <a:chExt cx="4218305" cy="1403985"/>
          </a:xfrm>
        </p:grpSpPr>
        <p:sp>
          <p:nvSpPr>
            <p:cNvPr id="4" name="object 4"/>
            <p:cNvSpPr/>
            <p:nvPr/>
          </p:nvSpPr>
          <p:spPr>
            <a:xfrm>
              <a:off x="6778117" y="4860099"/>
              <a:ext cx="4199255" cy="1384935"/>
            </a:xfrm>
            <a:custGeom>
              <a:avLst/>
              <a:gdLst/>
              <a:ahLst/>
              <a:cxnLst/>
              <a:rect l="l" t="t" r="r" b="b"/>
              <a:pathLst>
                <a:path w="4199255" h="1384935">
                  <a:moveTo>
                    <a:pt x="4199128" y="0"/>
                  </a:moveTo>
                  <a:lnTo>
                    <a:pt x="0" y="0"/>
                  </a:lnTo>
                  <a:lnTo>
                    <a:pt x="0" y="1384427"/>
                  </a:lnTo>
                  <a:lnTo>
                    <a:pt x="4199128" y="1384427"/>
                  </a:lnTo>
                  <a:lnTo>
                    <a:pt x="419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78117" y="4860099"/>
              <a:ext cx="4199255" cy="1384935"/>
            </a:xfrm>
            <a:custGeom>
              <a:avLst/>
              <a:gdLst/>
              <a:ahLst/>
              <a:cxnLst/>
              <a:rect l="l" t="t" r="r" b="b"/>
              <a:pathLst>
                <a:path w="4199255" h="1384935">
                  <a:moveTo>
                    <a:pt x="0" y="1384427"/>
                  </a:moveTo>
                  <a:lnTo>
                    <a:pt x="4199128" y="1384427"/>
                  </a:lnTo>
                  <a:lnTo>
                    <a:pt x="4199128" y="0"/>
                  </a:lnTo>
                  <a:lnTo>
                    <a:pt x="0" y="0"/>
                  </a:lnTo>
                  <a:lnTo>
                    <a:pt x="0" y="1384427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977253" y="4887925"/>
            <a:ext cx="3804285" cy="125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445" indent="-132080">
              <a:lnSpc>
                <a:spcPct val="100000"/>
              </a:lnSpc>
              <a:spcBef>
                <a:spcPts val="95"/>
              </a:spcBef>
              <a:buSzPct val="78125"/>
              <a:buFont typeface="Microsoft Sans Serif"/>
              <a:buChar char="•"/>
              <a:tabLst>
                <a:tab pos="132080" algn="l"/>
              </a:tabLst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Έντονη</a:t>
            </a:r>
            <a:r>
              <a:rPr sz="1600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θηλωμάτωση</a:t>
            </a:r>
            <a:r>
              <a:rPr sz="1600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και</a:t>
            </a:r>
            <a:r>
              <a:rPr sz="1600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υπερκεράτωση</a:t>
            </a:r>
            <a:endParaRPr sz="16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της</a:t>
            </a:r>
            <a:r>
              <a:rPr sz="1600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επιδερμίδας</a:t>
            </a:r>
            <a:endParaRPr sz="1600">
              <a:latin typeface="Trebuchet MS"/>
              <a:cs typeface="Trebuchet MS"/>
            </a:endParaRPr>
          </a:p>
          <a:p>
            <a:pPr marL="445134" lvl="1" indent="-58419">
              <a:lnSpc>
                <a:spcPct val="100000"/>
              </a:lnSpc>
              <a:spcBef>
                <a:spcPts val="1010"/>
              </a:spcBef>
              <a:buSzPct val="71875"/>
              <a:buFont typeface="Microsoft Sans Serif"/>
              <a:buChar char="•"/>
              <a:tabLst>
                <a:tab pos="445770" algn="l"/>
              </a:tabLst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Διατεταμένα</a:t>
            </a:r>
            <a:r>
              <a:rPr sz="1600" spc="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τριχοειδή</a:t>
            </a:r>
            <a:r>
              <a:rPr sz="1600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στο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χόριο</a:t>
            </a:r>
            <a:endParaRPr sz="1600">
              <a:latin typeface="Trebuchet MS"/>
              <a:cs typeface="Trebuchet MS"/>
            </a:endParaRPr>
          </a:p>
          <a:p>
            <a:pPr marL="848994" lvl="2" indent="-58419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1875"/>
              <a:buFont typeface="Microsoft Sans Serif"/>
              <a:buChar char="•"/>
              <a:tabLst>
                <a:tab pos="849630" algn="l"/>
              </a:tabLst>
            </a:pPr>
            <a:r>
              <a:rPr sz="1600" spc="-10" dirty="0">
                <a:latin typeface="Trebuchet MS"/>
                <a:cs typeface="Trebuchet MS"/>
              </a:rPr>
              <a:t>Επέκταση</a:t>
            </a:r>
            <a:r>
              <a:rPr sz="1600" spc="2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στο υποδόριο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35302" y="5283162"/>
            <a:ext cx="3937635" cy="92392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77825" marR="334010" indent="-287020">
              <a:lnSpc>
                <a:spcPct val="100000"/>
              </a:lnSpc>
              <a:spcBef>
                <a:spcPts val="320"/>
              </a:spcBef>
              <a:buFont typeface="Microsoft Sans Serif"/>
              <a:buChar char="•"/>
              <a:tabLst>
                <a:tab pos="377825" algn="l"/>
                <a:tab pos="378460" algn="l"/>
              </a:tabLst>
            </a:pP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Ζωνοειδής</a:t>
            </a:r>
            <a:r>
              <a:rPr sz="1800" spc="-5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ανάπτυξη</a:t>
            </a:r>
            <a:r>
              <a:rPr sz="1800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εκτατικών </a:t>
            </a:r>
            <a:r>
              <a:rPr sz="1800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τριχοειδών</a:t>
            </a:r>
            <a:r>
              <a:rPr sz="1800" spc="-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στο χόριο</a:t>
            </a:r>
            <a:endParaRPr sz="1800">
              <a:latin typeface="Trebuchet MS"/>
              <a:cs typeface="Trebuchet MS"/>
            </a:endParaRPr>
          </a:p>
          <a:p>
            <a:pPr marL="377825" indent="-287020">
              <a:lnSpc>
                <a:spcPct val="100000"/>
              </a:lnSpc>
              <a:buFont typeface="Microsoft Sans Serif"/>
              <a:buChar char="•"/>
              <a:tabLst>
                <a:tab pos="377825" algn="l"/>
                <a:tab pos="378460" algn="l"/>
              </a:tabLst>
            </a:pPr>
            <a:r>
              <a:rPr sz="1800" spc="-10" dirty="0">
                <a:latin typeface="Trebuchet MS"/>
                <a:cs typeface="Trebuchet MS"/>
              </a:rPr>
              <a:t>Εκσεσημασμένη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ηλιακή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ελάστωση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84373" y="6485331"/>
            <a:ext cx="505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800" b="1" i="1" spc="-4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800" b="1" i="1" spc="-2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</a:t>
            </a:r>
            <a:r>
              <a:rPr sz="18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Pathology,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933943" y="461772"/>
            <a:ext cx="2324100" cy="4502150"/>
            <a:chOff x="7933943" y="461772"/>
            <a:chExt cx="2324100" cy="450215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33943" y="582168"/>
              <a:ext cx="2324100" cy="4381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8045" y="584327"/>
              <a:ext cx="2216404" cy="42757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9015" y="461772"/>
              <a:ext cx="1965960" cy="43891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816607" y="1769364"/>
            <a:ext cx="3395979" cy="3531235"/>
            <a:chOff x="1816607" y="1769364"/>
            <a:chExt cx="3395979" cy="353123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6607" y="1769364"/>
              <a:ext cx="3395472" cy="35311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9693" y="1772158"/>
              <a:ext cx="3289173" cy="342391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288781" y="523494"/>
            <a:ext cx="16014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erruc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4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ang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ioma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05939" y="1101852"/>
            <a:ext cx="3150107" cy="39319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931035" y="1133982"/>
            <a:ext cx="28803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Επίκτητο</a:t>
            </a:r>
            <a:r>
              <a:rPr sz="14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ελαστωτικό</a:t>
            </a:r>
            <a:r>
              <a:rPr sz="14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αιμαγγείωμα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472948"/>
            <a:ext cx="5822315" cy="6390005"/>
            <a:chOff x="-4762" y="472948"/>
            <a:chExt cx="5822315" cy="6390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2948"/>
              <a:ext cx="5817489" cy="60382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490841"/>
              <a:ext cx="5677535" cy="367665"/>
            </a:xfrm>
            <a:custGeom>
              <a:avLst/>
              <a:gdLst/>
              <a:ahLst/>
              <a:cxnLst/>
              <a:rect l="l" t="t" r="r" b="b"/>
              <a:pathLst>
                <a:path w="5677535" h="367665">
                  <a:moveTo>
                    <a:pt x="5677449" y="367156"/>
                  </a:moveTo>
                  <a:lnTo>
                    <a:pt x="5677449" y="0"/>
                  </a:lnTo>
                  <a:lnTo>
                    <a:pt x="0" y="0"/>
                  </a:lnTo>
                  <a:lnTo>
                    <a:pt x="0" y="367156"/>
                  </a:lnTo>
                  <a:lnTo>
                    <a:pt x="5677449" y="367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490841"/>
              <a:ext cx="5677535" cy="367665"/>
            </a:xfrm>
            <a:custGeom>
              <a:avLst/>
              <a:gdLst/>
              <a:ahLst/>
              <a:cxnLst/>
              <a:rect l="l" t="t" r="r" b="b"/>
              <a:pathLst>
                <a:path w="5677535" h="367665">
                  <a:moveTo>
                    <a:pt x="5677449" y="367156"/>
                  </a:moveTo>
                  <a:lnTo>
                    <a:pt x="5677449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-10566" y="6519164"/>
            <a:ext cx="535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Κυτταροπλασματικά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κενοτόπια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ποικίλου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μεγέθους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33236" y="81280"/>
            <a:ext cx="6358890" cy="6700520"/>
            <a:chOff x="5833236" y="81280"/>
            <a:chExt cx="6358890" cy="67005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3236" y="81280"/>
              <a:ext cx="6358762" cy="60539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06896" y="6135240"/>
              <a:ext cx="6285230" cy="646430"/>
            </a:xfrm>
            <a:custGeom>
              <a:avLst/>
              <a:gdLst/>
              <a:ahLst/>
              <a:cxnLst/>
              <a:rect l="l" t="t" r="r" b="b"/>
              <a:pathLst>
                <a:path w="6285230" h="646429">
                  <a:moveTo>
                    <a:pt x="6285103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6285103" y="646328"/>
                  </a:lnTo>
                  <a:lnTo>
                    <a:pt x="6285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906896" y="6135240"/>
            <a:ext cx="628523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401570" marR="138430" indent="-2254250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Νεοπλασματικά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r>
              <a:rPr sz="1800" b="1" dirty="0">
                <a:latin typeface="Trebuchet MS"/>
                <a:cs typeface="Trebuchet MS"/>
              </a:rPr>
              <a:t> με </a:t>
            </a:r>
            <a:r>
              <a:rPr sz="1800" b="1" spc="-5" dirty="0">
                <a:latin typeface="Trebuchet MS"/>
                <a:cs typeface="Trebuchet MS"/>
              </a:rPr>
              <a:t>ηωσινόφιλο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κυτταρόπλασμα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και κενοτόπια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2909"/>
            <a:ext cx="5954776" cy="54391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8191" y="488772"/>
            <a:ext cx="6083808" cy="540753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6079" y="5951664"/>
            <a:ext cx="10013315" cy="369570"/>
          </a:xfrm>
          <a:custGeom>
            <a:avLst/>
            <a:gdLst/>
            <a:ahLst/>
            <a:cxnLst/>
            <a:rect l="l" t="t" r="r" b="b"/>
            <a:pathLst>
              <a:path w="10013315" h="369570">
                <a:moveTo>
                  <a:pt x="10013188" y="0"/>
                </a:moveTo>
                <a:lnTo>
                  <a:pt x="0" y="0"/>
                </a:lnTo>
                <a:lnTo>
                  <a:pt x="0" y="369328"/>
                </a:lnTo>
                <a:lnTo>
                  <a:pt x="10013188" y="369328"/>
                </a:lnTo>
                <a:lnTo>
                  <a:pt x="1001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6079" y="5951664"/>
            <a:ext cx="10013315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39725">
              <a:lnSpc>
                <a:spcPct val="100000"/>
              </a:lnSpc>
              <a:spcBef>
                <a:spcPts val="320"/>
              </a:spcBef>
              <a:tabLst>
                <a:tab pos="7537450" algn="l"/>
              </a:tabLst>
            </a:pPr>
            <a:r>
              <a:rPr sz="1800" b="1" spc="-5" dirty="0">
                <a:latin typeface="Trebuchet MS"/>
                <a:cs typeface="Trebuchet MS"/>
              </a:rPr>
              <a:t>Νεοπλασματικά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με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ευμεγέθεις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υπερχρωματικούς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πυρήνες	-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Απουσία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μιτώσεων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06742"/>
            <a:ext cx="11824335" cy="6456045"/>
            <a:chOff x="0" y="406742"/>
            <a:chExt cx="11824335" cy="6456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542" y="406742"/>
              <a:ext cx="11524615" cy="60382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87347" y="6397710"/>
              <a:ext cx="10342245" cy="460375"/>
            </a:xfrm>
            <a:custGeom>
              <a:avLst/>
              <a:gdLst/>
              <a:ahLst/>
              <a:cxnLst/>
              <a:rect l="l" t="t" r="r" b="b"/>
              <a:pathLst>
                <a:path w="10342245" h="460375">
                  <a:moveTo>
                    <a:pt x="10342118" y="0"/>
                  </a:moveTo>
                  <a:lnTo>
                    <a:pt x="0" y="0"/>
                  </a:lnTo>
                  <a:lnTo>
                    <a:pt x="0" y="460288"/>
                  </a:lnTo>
                  <a:lnTo>
                    <a:pt x="10342118" y="460288"/>
                  </a:lnTo>
                  <a:lnTo>
                    <a:pt x="10342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87347" y="6397710"/>
              <a:ext cx="10342245" cy="460375"/>
            </a:xfrm>
            <a:custGeom>
              <a:avLst/>
              <a:gdLst/>
              <a:ahLst/>
              <a:cxnLst/>
              <a:rect l="l" t="t" r="r" b="b"/>
              <a:pathLst>
                <a:path w="10342245" h="460375">
                  <a:moveTo>
                    <a:pt x="10342118" y="460288"/>
                  </a:moveTo>
                  <a:lnTo>
                    <a:pt x="10342118" y="0"/>
                  </a:lnTo>
                  <a:lnTo>
                    <a:pt x="0" y="0"/>
                  </a:lnTo>
                  <a:lnTo>
                    <a:pt x="0" y="460288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674479" y="6425895"/>
            <a:ext cx="914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Trebuchet MS"/>
                <a:cs typeface="Trebuchet MS"/>
              </a:rPr>
              <a:t>)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52038" y="6425895"/>
            <a:ext cx="56470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9685" marR="5080" indent="-1277620">
              <a:lnSpc>
                <a:spcPct val="100000"/>
              </a:lnSpc>
              <a:spcBef>
                <a:spcPts val="100"/>
              </a:spcBef>
              <a:tabLst>
                <a:tab pos="5057140" algn="l"/>
              </a:tabLst>
            </a:pPr>
            <a:r>
              <a:rPr sz="1400" b="1" spc="-5" dirty="0">
                <a:latin typeface="Trebuchet MS"/>
                <a:cs typeface="Trebuchet MS"/>
              </a:rPr>
              <a:t>Κενοτοπιώδη</a:t>
            </a:r>
            <a:r>
              <a:rPr sz="1400" b="1" spc="-1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νεοπλασματικά</a:t>
            </a:r>
            <a:r>
              <a:rPr sz="1400" b="1" spc="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κύτταρα</a:t>
            </a:r>
            <a:r>
              <a:rPr sz="1400" b="1" spc="1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που</a:t>
            </a:r>
            <a:r>
              <a:rPr sz="1400" b="1" spc="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θυμίζουν</a:t>
            </a:r>
            <a:r>
              <a:rPr sz="1400" b="1" spc="-1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“signet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rings”</a:t>
            </a:r>
            <a:r>
              <a:rPr sz="1400" b="1" spc="1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(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Κενοτόπια</a:t>
            </a:r>
            <a:r>
              <a:rPr sz="1400" b="1" spc="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εντός</a:t>
            </a:r>
            <a:r>
              <a:rPr sz="1400" b="1" spc="2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ινώδους</a:t>
            </a:r>
            <a:r>
              <a:rPr sz="1400" b="1" spc="1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στώματος</a:t>
            </a:r>
            <a:r>
              <a:rPr sz="1400" b="1" spc="2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(	)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29129" y="2478277"/>
            <a:ext cx="7216140" cy="4349750"/>
            <a:chOff x="2429129" y="2478277"/>
            <a:chExt cx="7216140" cy="4349750"/>
          </a:xfrm>
        </p:grpSpPr>
        <p:sp>
          <p:nvSpPr>
            <p:cNvPr id="9" name="object 9"/>
            <p:cNvSpPr/>
            <p:nvPr/>
          </p:nvSpPr>
          <p:spPr>
            <a:xfrm>
              <a:off x="5691377" y="2487802"/>
              <a:ext cx="1040765" cy="426084"/>
            </a:xfrm>
            <a:custGeom>
              <a:avLst/>
              <a:gdLst/>
              <a:ahLst/>
              <a:cxnLst/>
              <a:rect l="l" t="t" r="r" b="b"/>
              <a:pathLst>
                <a:path w="1040765" h="426085">
                  <a:moveTo>
                    <a:pt x="827658" y="0"/>
                  </a:moveTo>
                  <a:lnTo>
                    <a:pt x="827658" y="106425"/>
                  </a:lnTo>
                  <a:lnTo>
                    <a:pt x="0" y="106425"/>
                  </a:lnTo>
                  <a:lnTo>
                    <a:pt x="0" y="319277"/>
                  </a:lnTo>
                  <a:lnTo>
                    <a:pt x="827658" y="319277"/>
                  </a:lnTo>
                  <a:lnTo>
                    <a:pt x="827658" y="425704"/>
                  </a:lnTo>
                  <a:lnTo>
                    <a:pt x="1040511" y="212851"/>
                  </a:lnTo>
                  <a:lnTo>
                    <a:pt x="8276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91377" y="2487802"/>
              <a:ext cx="1040765" cy="426084"/>
            </a:xfrm>
            <a:custGeom>
              <a:avLst/>
              <a:gdLst/>
              <a:ahLst/>
              <a:cxnLst/>
              <a:rect l="l" t="t" r="r" b="b"/>
              <a:pathLst>
                <a:path w="1040765" h="426085">
                  <a:moveTo>
                    <a:pt x="0" y="106425"/>
                  </a:moveTo>
                  <a:lnTo>
                    <a:pt x="827658" y="106425"/>
                  </a:lnTo>
                  <a:lnTo>
                    <a:pt x="827658" y="0"/>
                  </a:lnTo>
                  <a:lnTo>
                    <a:pt x="1040511" y="212851"/>
                  </a:lnTo>
                  <a:lnTo>
                    <a:pt x="827658" y="425704"/>
                  </a:lnTo>
                  <a:lnTo>
                    <a:pt x="827658" y="319277"/>
                  </a:lnTo>
                  <a:lnTo>
                    <a:pt x="0" y="319277"/>
                  </a:lnTo>
                  <a:lnTo>
                    <a:pt x="0" y="106425"/>
                  </a:lnTo>
                  <a:close/>
                </a:path>
              </a:pathLst>
            </a:custGeom>
            <a:ln w="19050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29129" y="2929127"/>
              <a:ext cx="7206615" cy="3898900"/>
            </a:xfrm>
            <a:custGeom>
              <a:avLst/>
              <a:gdLst/>
              <a:ahLst/>
              <a:cxnLst/>
              <a:rect l="l" t="t" r="r" b="b"/>
              <a:pathLst>
                <a:path w="7206615" h="3898900">
                  <a:moveTo>
                    <a:pt x="615315" y="22225"/>
                  </a:moveTo>
                  <a:lnTo>
                    <a:pt x="613537" y="15354"/>
                  </a:lnTo>
                  <a:lnTo>
                    <a:pt x="613600" y="7239"/>
                  </a:lnTo>
                  <a:lnTo>
                    <a:pt x="613664" y="0"/>
                  </a:lnTo>
                  <a:lnTo>
                    <a:pt x="600125" y="7531"/>
                  </a:lnTo>
                  <a:lnTo>
                    <a:pt x="593471" y="9271"/>
                  </a:lnTo>
                  <a:lnTo>
                    <a:pt x="591731" y="12204"/>
                  </a:lnTo>
                  <a:lnTo>
                    <a:pt x="511302" y="56896"/>
                  </a:lnTo>
                  <a:lnTo>
                    <a:pt x="509143" y="64643"/>
                  </a:lnTo>
                  <a:lnTo>
                    <a:pt x="516001" y="76835"/>
                  </a:lnTo>
                  <a:lnTo>
                    <a:pt x="523748" y="79121"/>
                  </a:lnTo>
                  <a:lnTo>
                    <a:pt x="565912" y="55664"/>
                  </a:lnTo>
                  <a:lnTo>
                    <a:pt x="0" y="1008634"/>
                  </a:lnTo>
                  <a:lnTo>
                    <a:pt x="2032" y="1016508"/>
                  </a:lnTo>
                  <a:lnTo>
                    <a:pt x="8001" y="1020064"/>
                  </a:lnTo>
                  <a:lnTo>
                    <a:pt x="14097" y="1023620"/>
                  </a:lnTo>
                  <a:lnTo>
                    <a:pt x="21844" y="1021588"/>
                  </a:lnTo>
                  <a:lnTo>
                    <a:pt x="587717" y="68681"/>
                  </a:lnTo>
                  <a:lnTo>
                    <a:pt x="587375" y="109855"/>
                  </a:lnTo>
                  <a:lnTo>
                    <a:pt x="587375" y="116840"/>
                  </a:lnTo>
                  <a:lnTo>
                    <a:pt x="592963" y="122555"/>
                  </a:lnTo>
                  <a:lnTo>
                    <a:pt x="599948" y="122682"/>
                  </a:lnTo>
                  <a:lnTo>
                    <a:pt x="607060" y="122682"/>
                  </a:lnTo>
                  <a:lnTo>
                    <a:pt x="612775" y="117094"/>
                  </a:lnTo>
                  <a:lnTo>
                    <a:pt x="612775" y="109855"/>
                  </a:lnTo>
                  <a:lnTo>
                    <a:pt x="613448" y="25361"/>
                  </a:lnTo>
                  <a:lnTo>
                    <a:pt x="615315" y="22225"/>
                  </a:lnTo>
                  <a:close/>
                </a:path>
                <a:path w="7206615" h="3898900">
                  <a:moveTo>
                    <a:pt x="843534" y="2075688"/>
                  </a:moveTo>
                  <a:lnTo>
                    <a:pt x="841248" y="2067941"/>
                  </a:lnTo>
                  <a:lnTo>
                    <a:pt x="835012" y="2064639"/>
                  </a:lnTo>
                  <a:lnTo>
                    <a:pt x="828789" y="2061464"/>
                  </a:lnTo>
                  <a:lnTo>
                    <a:pt x="821182" y="2063750"/>
                  </a:lnTo>
                  <a:lnTo>
                    <a:pt x="431165" y="2799791"/>
                  </a:lnTo>
                  <a:lnTo>
                    <a:pt x="429514" y="2758554"/>
                  </a:lnTo>
                  <a:lnTo>
                    <a:pt x="429260" y="2751544"/>
                  </a:lnTo>
                  <a:lnTo>
                    <a:pt x="423291" y="2746095"/>
                  </a:lnTo>
                  <a:lnTo>
                    <a:pt x="409321" y="2746667"/>
                  </a:lnTo>
                  <a:lnTo>
                    <a:pt x="403860" y="2752585"/>
                  </a:lnTo>
                  <a:lnTo>
                    <a:pt x="404114" y="2759595"/>
                  </a:lnTo>
                  <a:lnTo>
                    <a:pt x="407631" y="2844203"/>
                  </a:lnTo>
                  <a:lnTo>
                    <a:pt x="405892" y="2847467"/>
                  </a:lnTo>
                  <a:lnTo>
                    <a:pt x="408051" y="2854375"/>
                  </a:lnTo>
                  <a:lnTo>
                    <a:pt x="408686" y="2869488"/>
                  </a:lnTo>
                  <a:lnTo>
                    <a:pt x="421170" y="2861729"/>
                  </a:lnTo>
                  <a:lnTo>
                    <a:pt x="421703" y="2861411"/>
                  </a:lnTo>
                  <a:lnTo>
                    <a:pt x="428371" y="2859367"/>
                  </a:lnTo>
                  <a:lnTo>
                    <a:pt x="430047" y="2856217"/>
                  </a:lnTo>
                  <a:lnTo>
                    <a:pt x="508000" y="2807779"/>
                  </a:lnTo>
                  <a:lnTo>
                    <a:pt x="509905" y="2799956"/>
                  </a:lnTo>
                  <a:lnTo>
                    <a:pt x="502539" y="2788031"/>
                  </a:lnTo>
                  <a:lnTo>
                    <a:pt x="494665" y="2786202"/>
                  </a:lnTo>
                  <a:lnTo>
                    <a:pt x="453669" y="2811665"/>
                  </a:lnTo>
                  <a:lnTo>
                    <a:pt x="840359" y="2081911"/>
                  </a:lnTo>
                  <a:lnTo>
                    <a:pt x="843534" y="2075688"/>
                  </a:lnTo>
                  <a:close/>
                </a:path>
                <a:path w="7206615" h="3898900">
                  <a:moveTo>
                    <a:pt x="5882386" y="3846982"/>
                  </a:moveTo>
                  <a:lnTo>
                    <a:pt x="5875845" y="3843172"/>
                  </a:lnTo>
                  <a:lnTo>
                    <a:pt x="5873242" y="3840632"/>
                  </a:lnTo>
                  <a:lnTo>
                    <a:pt x="5871489" y="3840632"/>
                  </a:lnTo>
                  <a:lnTo>
                    <a:pt x="5872975" y="3841508"/>
                  </a:lnTo>
                  <a:lnTo>
                    <a:pt x="5793740" y="3795280"/>
                  </a:lnTo>
                  <a:lnTo>
                    <a:pt x="5789803" y="3796296"/>
                  </a:lnTo>
                  <a:lnTo>
                    <a:pt x="5788152" y="3799332"/>
                  </a:lnTo>
                  <a:lnTo>
                    <a:pt x="5786374" y="3802367"/>
                  </a:lnTo>
                  <a:lnTo>
                    <a:pt x="5787390" y="3806253"/>
                  </a:lnTo>
                  <a:lnTo>
                    <a:pt x="5846330" y="3840632"/>
                  </a:lnTo>
                  <a:lnTo>
                    <a:pt x="5332984" y="3840632"/>
                  </a:lnTo>
                  <a:lnTo>
                    <a:pt x="5330063" y="3843477"/>
                  </a:lnTo>
                  <a:lnTo>
                    <a:pt x="5330063" y="3850500"/>
                  </a:lnTo>
                  <a:lnTo>
                    <a:pt x="5332984" y="3853332"/>
                  </a:lnTo>
                  <a:lnTo>
                    <a:pt x="5846330" y="3853332"/>
                  </a:lnTo>
                  <a:lnTo>
                    <a:pt x="5787390" y="3887724"/>
                  </a:lnTo>
                  <a:lnTo>
                    <a:pt x="5786374" y="3891610"/>
                  </a:lnTo>
                  <a:lnTo>
                    <a:pt x="5788152" y="3894632"/>
                  </a:lnTo>
                  <a:lnTo>
                    <a:pt x="5789803" y="3897668"/>
                  </a:lnTo>
                  <a:lnTo>
                    <a:pt x="5793740" y="3898684"/>
                  </a:lnTo>
                  <a:lnTo>
                    <a:pt x="5871489" y="3853332"/>
                  </a:lnTo>
                  <a:lnTo>
                    <a:pt x="5873242" y="3853332"/>
                  </a:lnTo>
                  <a:lnTo>
                    <a:pt x="5875845" y="3850805"/>
                  </a:lnTo>
                  <a:lnTo>
                    <a:pt x="5882386" y="3846982"/>
                  </a:lnTo>
                  <a:close/>
                </a:path>
                <a:path w="7206615" h="3898900">
                  <a:moveTo>
                    <a:pt x="7206234" y="3625202"/>
                  </a:moveTo>
                  <a:lnTo>
                    <a:pt x="7052691" y="3471672"/>
                  </a:lnTo>
                  <a:lnTo>
                    <a:pt x="7052691" y="3548443"/>
                  </a:lnTo>
                  <a:lnTo>
                    <a:pt x="6646672" y="3548443"/>
                  </a:lnTo>
                  <a:lnTo>
                    <a:pt x="6646672" y="3701973"/>
                  </a:lnTo>
                  <a:lnTo>
                    <a:pt x="7052691" y="3701973"/>
                  </a:lnTo>
                  <a:lnTo>
                    <a:pt x="7052691" y="3778745"/>
                  </a:lnTo>
                  <a:lnTo>
                    <a:pt x="7206234" y="36252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75800" y="6400799"/>
              <a:ext cx="560070" cy="307340"/>
            </a:xfrm>
            <a:custGeom>
              <a:avLst/>
              <a:gdLst/>
              <a:ahLst/>
              <a:cxnLst/>
              <a:rect l="l" t="t" r="r" b="b"/>
              <a:pathLst>
                <a:path w="560070" h="307340">
                  <a:moveTo>
                    <a:pt x="0" y="76771"/>
                  </a:moveTo>
                  <a:lnTo>
                    <a:pt x="406019" y="76771"/>
                  </a:lnTo>
                  <a:lnTo>
                    <a:pt x="406019" y="0"/>
                  </a:lnTo>
                  <a:lnTo>
                    <a:pt x="559562" y="153530"/>
                  </a:lnTo>
                  <a:lnTo>
                    <a:pt x="406019" y="307073"/>
                  </a:lnTo>
                  <a:lnTo>
                    <a:pt x="406019" y="230301"/>
                  </a:lnTo>
                  <a:lnTo>
                    <a:pt x="0" y="230301"/>
                  </a:lnTo>
                  <a:lnTo>
                    <a:pt x="0" y="76771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3616" y="0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3967" y="453326"/>
            <a:ext cx="6098032" cy="56636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138679" y="6179586"/>
            <a:ext cx="7071995" cy="646430"/>
          </a:xfrm>
          <a:custGeom>
            <a:avLst/>
            <a:gdLst/>
            <a:ahLst/>
            <a:cxnLst/>
            <a:rect l="l" t="t" r="r" b="b"/>
            <a:pathLst>
              <a:path w="7071995" h="646429">
                <a:moveTo>
                  <a:pt x="7071614" y="0"/>
                </a:moveTo>
                <a:lnTo>
                  <a:pt x="0" y="0"/>
                </a:lnTo>
                <a:lnTo>
                  <a:pt x="0" y="646328"/>
                </a:lnTo>
                <a:lnTo>
                  <a:pt x="7071614" y="646328"/>
                </a:lnTo>
                <a:lnTo>
                  <a:pt x="70716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38679" y="6179586"/>
            <a:ext cx="7071995" cy="5950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b="1" spc="-5" dirty="0">
                <a:latin typeface="Trebuchet MS"/>
                <a:cs typeface="Trebuchet MS"/>
              </a:rPr>
              <a:t>Επέκταση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νεοπλασματικών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κυττάρων</a:t>
            </a:r>
            <a:r>
              <a:rPr sz="1800" b="1" dirty="0">
                <a:latin typeface="Trebuchet MS"/>
                <a:cs typeface="Trebuchet MS"/>
              </a:rPr>
              <a:t> εντός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του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τοιχώματος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φλεβικών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κλάδων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lang="el-GR" sz="1800" b="1" spc="15" dirty="0">
                <a:latin typeface="Trebuchet MS"/>
                <a:cs typeface="Trebuchet MS"/>
              </a:rPr>
              <a:t>με </a:t>
            </a:r>
            <a:r>
              <a:rPr sz="1800" b="1" spc="-5" dirty="0" err="1">
                <a:latin typeface="Trebuchet MS"/>
                <a:cs typeface="Trebuchet MS"/>
              </a:rPr>
              <a:t>συνοδό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απ</a:t>
            </a:r>
            <a:r>
              <a:rPr sz="1800" b="1" spc="-5" dirty="0" err="1">
                <a:latin typeface="Trebuchet MS"/>
                <a:cs typeface="Trebuchet MS"/>
              </a:rPr>
              <a:t>όφρ</a:t>
            </a:r>
            <a:r>
              <a:rPr sz="1800" b="1" spc="-5" dirty="0">
                <a:latin typeface="Trebuchet MS"/>
                <a:cs typeface="Trebuchet MS"/>
              </a:rPr>
              <a:t>αξη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του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αυλού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58533"/>
            <a:ext cx="5973064" cy="565848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502" y="501904"/>
            <a:ext cx="11767312" cy="60092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199114" y="6132791"/>
            <a:ext cx="767080" cy="3835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CD31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59898" y="6497556"/>
            <a:ext cx="4486275" cy="365760"/>
            <a:chOff x="3759898" y="6497556"/>
            <a:chExt cx="4486275" cy="365760"/>
          </a:xfrm>
        </p:grpSpPr>
        <p:sp>
          <p:nvSpPr>
            <p:cNvPr id="5" name="object 5"/>
            <p:cNvSpPr/>
            <p:nvPr/>
          </p:nvSpPr>
          <p:spPr>
            <a:xfrm>
              <a:off x="3764660" y="6502318"/>
              <a:ext cx="4476750" cy="356235"/>
            </a:xfrm>
            <a:custGeom>
              <a:avLst/>
              <a:gdLst/>
              <a:ahLst/>
              <a:cxnLst/>
              <a:rect l="l" t="t" r="r" b="b"/>
              <a:pathLst>
                <a:path w="4476750" h="356234">
                  <a:moveTo>
                    <a:pt x="4476496" y="0"/>
                  </a:moveTo>
                  <a:lnTo>
                    <a:pt x="0" y="0"/>
                  </a:lnTo>
                  <a:lnTo>
                    <a:pt x="0" y="355679"/>
                  </a:lnTo>
                  <a:lnTo>
                    <a:pt x="4476496" y="355679"/>
                  </a:lnTo>
                  <a:lnTo>
                    <a:pt x="4476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64660" y="6502318"/>
              <a:ext cx="4476750" cy="356235"/>
            </a:xfrm>
            <a:custGeom>
              <a:avLst/>
              <a:gdLst/>
              <a:ahLst/>
              <a:cxnLst/>
              <a:rect l="l" t="t" r="r" b="b"/>
              <a:pathLst>
                <a:path w="4476750" h="356234">
                  <a:moveTo>
                    <a:pt x="4476496" y="355679"/>
                  </a:moveTo>
                  <a:lnTo>
                    <a:pt x="4476496" y="0"/>
                  </a:lnTo>
                  <a:lnTo>
                    <a:pt x="0" y="0"/>
                  </a:lnTo>
                  <a:lnTo>
                    <a:pt x="0" y="355679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45228" y="6530441"/>
            <a:ext cx="25165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Διάχυτη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έκφραση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CD31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226" y="500303"/>
            <a:ext cx="11770614" cy="59477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9955" y="6069723"/>
            <a:ext cx="848994" cy="3822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ERG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62057" y="6483908"/>
            <a:ext cx="4063365" cy="379095"/>
            <a:chOff x="3762057" y="6483908"/>
            <a:chExt cx="4063365" cy="379095"/>
          </a:xfrm>
        </p:grpSpPr>
        <p:sp>
          <p:nvSpPr>
            <p:cNvPr id="5" name="object 5"/>
            <p:cNvSpPr/>
            <p:nvPr/>
          </p:nvSpPr>
          <p:spPr>
            <a:xfrm>
              <a:off x="3766820" y="6488671"/>
              <a:ext cx="4053840" cy="369570"/>
            </a:xfrm>
            <a:custGeom>
              <a:avLst/>
              <a:gdLst/>
              <a:ahLst/>
              <a:cxnLst/>
              <a:rect l="l" t="t" r="r" b="b"/>
              <a:pathLst>
                <a:path w="4053840" h="369570">
                  <a:moveTo>
                    <a:pt x="4053331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053331" y="369328"/>
                  </a:lnTo>
                  <a:lnTo>
                    <a:pt x="4053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66820" y="6488671"/>
              <a:ext cx="4053840" cy="369570"/>
            </a:xfrm>
            <a:custGeom>
              <a:avLst/>
              <a:gdLst/>
              <a:ahLst/>
              <a:cxnLst/>
              <a:rect l="l" t="t" r="r" b="b"/>
              <a:pathLst>
                <a:path w="4053840" h="369570">
                  <a:moveTo>
                    <a:pt x="0" y="369328"/>
                  </a:moveTo>
                  <a:lnTo>
                    <a:pt x="4053331" y="369328"/>
                  </a:lnTo>
                  <a:lnTo>
                    <a:pt x="4053331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070096" y="6517030"/>
            <a:ext cx="3448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Διάχυτη</a:t>
            </a:r>
            <a:r>
              <a:rPr sz="1800" b="1" spc="-5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πυρηνική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έκφραση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ERG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8609"/>
            <a:ext cx="12092305" cy="6399530"/>
            <a:chOff x="0" y="458609"/>
            <a:chExt cx="12092305" cy="6399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94" y="458609"/>
              <a:ext cx="11997563" cy="60264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08589" y="6101257"/>
              <a:ext cx="1252220" cy="369570"/>
            </a:xfrm>
            <a:custGeom>
              <a:avLst/>
              <a:gdLst/>
              <a:ahLst/>
              <a:cxnLst/>
              <a:rect l="l" t="t" r="r" b="b"/>
              <a:pathLst>
                <a:path w="1252220" h="369570">
                  <a:moveTo>
                    <a:pt x="1252067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252067" y="369328"/>
                  </a:lnTo>
                  <a:lnTo>
                    <a:pt x="1252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808589" y="6101257"/>
              <a:ext cx="1252220" cy="369570"/>
            </a:xfrm>
            <a:custGeom>
              <a:avLst/>
              <a:gdLst/>
              <a:ahLst/>
              <a:cxnLst/>
              <a:rect l="l" t="t" r="r" b="b"/>
              <a:pathLst>
                <a:path w="1252220" h="369570">
                  <a:moveTo>
                    <a:pt x="0" y="369328"/>
                  </a:moveTo>
                  <a:lnTo>
                    <a:pt x="1252067" y="369328"/>
                  </a:lnTo>
                  <a:lnTo>
                    <a:pt x="1252067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888726" y="6129324"/>
            <a:ext cx="8794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CAM</a:t>
            </a:r>
            <a:r>
              <a:rPr sz="1800" b="1" spc="-170" dirty="0">
                <a:latin typeface="Trebuchet MS"/>
                <a:cs typeface="Trebuchet MS"/>
              </a:rPr>
              <a:t>T</a:t>
            </a:r>
            <a:r>
              <a:rPr sz="1800" b="1" spc="-5" dirty="0">
                <a:latin typeface="Trebuchet MS"/>
                <a:cs typeface="Trebuchet MS"/>
              </a:rPr>
              <a:t>A1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83916" y="6441366"/>
            <a:ext cx="6008370" cy="400685"/>
          </a:xfrm>
          <a:custGeom>
            <a:avLst/>
            <a:gdLst/>
            <a:ahLst/>
            <a:cxnLst/>
            <a:rect l="l" t="t" r="r" b="b"/>
            <a:pathLst>
              <a:path w="6008370" h="400684">
                <a:moveTo>
                  <a:pt x="6007861" y="0"/>
                </a:moveTo>
                <a:lnTo>
                  <a:pt x="0" y="0"/>
                </a:lnTo>
                <a:lnTo>
                  <a:pt x="0" y="400113"/>
                </a:lnTo>
                <a:lnTo>
                  <a:pt x="6007861" y="400113"/>
                </a:lnTo>
                <a:lnTo>
                  <a:pt x="60078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83916" y="6441366"/>
            <a:ext cx="6008370" cy="40068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2000" dirty="0">
                <a:latin typeface="Trebuchet MS"/>
                <a:cs typeface="Trebuchet MS"/>
              </a:rPr>
              <a:t>Διάχυτη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πυρηνική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έκφραση</a:t>
            </a:r>
            <a:r>
              <a:rPr sz="2000" spc="-35" dirty="0">
                <a:latin typeface="Trebuchet MS"/>
                <a:cs typeface="Trebuchet MS"/>
              </a:rPr>
              <a:t> CAMTA1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269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pc="-5" dirty="0"/>
              <a:t>Περιστ</a:t>
            </a:r>
            <a:r>
              <a:rPr dirty="0"/>
              <a:t>α</a:t>
            </a:r>
            <a:r>
              <a:rPr spc="-5" dirty="0"/>
              <a:t>τικό</a:t>
            </a:r>
            <a:r>
              <a:rPr dirty="0"/>
              <a:t>	</a:t>
            </a:r>
            <a:r>
              <a:rPr spc="-10" dirty="0"/>
              <a:t>#17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401" y="22352"/>
            <a:ext cx="65055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  <a:tab pos="4392930" algn="l"/>
              </a:tabLst>
            </a:pPr>
            <a:r>
              <a:rPr spc="-5" dirty="0"/>
              <a:t>Περιστατικό	</a:t>
            </a:r>
            <a:r>
              <a:rPr spc="-10" dirty="0"/>
              <a:t>#17	</a:t>
            </a:r>
            <a:r>
              <a:rPr b="1" spc="-10" dirty="0">
                <a:latin typeface="Trebuchet MS"/>
                <a:cs typeface="Trebuchet MS"/>
              </a:rPr>
              <a:t>Ηπατικό</a:t>
            </a:r>
            <a:r>
              <a:rPr b="1" spc="-5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EHE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699769"/>
            <a:ext cx="7159625" cy="3305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50" marR="1198880" indent="405130">
              <a:lnSpc>
                <a:spcPct val="1541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Διάγνωση: Πολυεστιακή </a:t>
            </a:r>
            <a:r>
              <a:rPr sz="1800" b="1" dirty="0">
                <a:latin typeface="Trebuchet MS"/>
                <a:cs typeface="Trebuchet MS"/>
              </a:rPr>
              <a:t>διήθηση ήπατος </a:t>
            </a:r>
            <a:r>
              <a:rPr sz="1800" b="1" spc="-5" dirty="0">
                <a:latin typeface="Trebuchet MS"/>
                <a:cs typeface="Trebuchet MS"/>
              </a:rPr>
              <a:t>από </a:t>
            </a:r>
            <a:r>
              <a:rPr sz="1800" b="1" dirty="0">
                <a:latin typeface="Trebuchet MS"/>
                <a:cs typeface="Trebuchet MS"/>
              </a:rPr>
              <a:t>EHE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Κύρια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σημεία:</a:t>
            </a:r>
            <a:endParaRPr sz="1800">
              <a:latin typeface="Trebuchet MS"/>
              <a:cs typeface="Trebuchet MS"/>
            </a:endParaRPr>
          </a:p>
          <a:p>
            <a:pPr marL="190500" marR="910590" indent="-178435">
              <a:lnSpc>
                <a:spcPct val="100000"/>
              </a:lnSpc>
              <a:spcBef>
                <a:spcPts val="1885"/>
              </a:spcBef>
              <a:buFont typeface="Microsoft Sans Serif"/>
              <a:buChar char="•"/>
              <a:tabLst>
                <a:tab pos="191135" algn="l"/>
              </a:tabLst>
            </a:pPr>
            <a:r>
              <a:rPr sz="1600" b="1" spc="-10" dirty="0">
                <a:latin typeface="Trebuchet MS"/>
                <a:cs typeface="Trebuchet MS"/>
              </a:rPr>
              <a:t>Ποικίλλουσα</a:t>
            </a:r>
            <a:r>
              <a:rPr sz="1600" b="1" spc="2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βιολογική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συμπεριφορά,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μη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καθοριζόμενη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από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την </a:t>
            </a:r>
            <a:r>
              <a:rPr sz="1600" b="1" spc="-46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ιστολογική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εικόνα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1650">
              <a:latin typeface="Trebuchet MS"/>
              <a:cs typeface="Trebuchet MS"/>
            </a:endParaRPr>
          </a:p>
          <a:p>
            <a:pPr marL="190500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600" b="1" spc="-5" dirty="0">
                <a:latin typeface="Trebuchet MS"/>
                <a:cs typeface="Trebuchet MS"/>
              </a:rPr>
              <a:t>Συχνότητα </a:t>
            </a:r>
            <a:r>
              <a:rPr sz="1600" b="1" spc="-10" dirty="0">
                <a:latin typeface="Trebuchet MS"/>
                <a:cs typeface="Trebuchet MS"/>
              </a:rPr>
              <a:t>απομακρυσμένων</a:t>
            </a:r>
            <a:r>
              <a:rPr sz="1600" b="1" spc="2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μεταστάσεων</a:t>
            </a:r>
            <a:r>
              <a:rPr sz="1600" b="1" spc="-5" dirty="0">
                <a:latin typeface="Trebuchet MS"/>
                <a:cs typeface="Trebuchet MS"/>
              </a:rPr>
              <a:t> :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dirty="0">
                <a:latin typeface="Trebuchet MS"/>
                <a:cs typeface="Trebuchet MS"/>
              </a:rPr>
              <a:t>20-30%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1650">
              <a:latin typeface="Trebuchet MS"/>
              <a:cs typeface="Trebuchet MS"/>
            </a:endParaRPr>
          </a:p>
          <a:p>
            <a:pPr marL="190500" marR="5080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600" b="1" spc="-5" dirty="0">
                <a:latin typeface="Trebuchet MS"/>
                <a:cs typeface="Trebuchet MS"/>
              </a:rPr>
              <a:t>Χαρακτηριστικά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απεικονιστικά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ευρήματα: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σημείο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στόχου</a:t>
            </a:r>
            <a:r>
              <a:rPr sz="1600" b="1" spc="7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lollipop-εισολκή </a:t>
            </a:r>
            <a:r>
              <a:rPr sz="1600" b="1" spc="-46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κάψα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1650">
              <a:latin typeface="Trebuchet MS"/>
              <a:cs typeface="Trebuchet MS"/>
            </a:endParaRPr>
          </a:p>
          <a:p>
            <a:pPr marL="190500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600" b="1" spc="-5" dirty="0">
                <a:latin typeface="Trebuchet MS"/>
                <a:cs typeface="Trebuchet MS"/>
              </a:rPr>
              <a:t>Πρόγνωση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πολύ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καλύτερη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σε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σχέση</a:t>
            </a:r>
            <a:r>
              <a:rPr sz="1600" b="1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με</a:t>
            </a:r>
            <a:r>
              <a:rPr sz="1600" b="1" spc="-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το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αιμαγγειοσάρκωμα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4224020"/>
            <a:ext cx="58585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0" marR="5080" indent="-178435">
              <a:lnSpc>
                <a:spcPct val="100000"/>
              </a:lnSpc>
              <a:spcBef>
                <a:spcPts val="95"/>
              </a:spcBef>
              <a:buFont typeface="Microsoft Sans Serif"/>
              <a:buChar char="•"/>
              <a:tabLst>
                <a:tab pos="191135" algn="l"/>
                <a:tab pos="5561965" algn="l"/>
              </a:tabLst>
            </a:pPr>
            <a:r>
              <a:rPr sz="1600" spc="-10" dirty="0">
                <a:latin typeface="Trebuchet MS"/>
                <a:cs typeface="Trebuchet MS"/>
              </a:rPr>
              <a:t>Π</a:t>
            </a:r>
            <a:r>
              <a:rPr sz="1600" spc="-5" dirty="0">
                <a:latin typeface="Trebuchet MS"/>
                <a:cs typeface="Trebuchet MS"/>
              </a:rPr>
              <a:t>υρη</a:t>
            </a:r>
            <a:r>
              <a:rPr sz="1600" spc="-15" dirty="0">
                <a:latin typeface="Trebuchet MS"/>
                <a:cs typeface="Trebuchet MS"/>
              </a:rPr>
              <a:t>ν</a:t>
            </a:r>
            <a:r>
              <a:rPr sz="1600" spc="-5" dirty="0">
                <a:latin typeface="Trebuchet MS"/>
                <a:cs typeface="Trebuchet MS"/>
              </a:rPr>
              <a:t>ι</a:t>
            </a:r>
            <a:r>
              <a:rPr sz="1600" spc="-10" dirty="0">
                <a:latin typeface="Trebuchet MS"/>
                <a:cs typeface="Trebuchet MS"/>
              </a:rPr>
              <a:t>κ</a:t>
            </a:r>
            <a:r>
              <a:rPr sz="1600" spc="-5" dirty="0">
                <a:latin typeface="Trebuchet MS"/>
                <a:cs typeface="Trebuchet MS"/>
              </a:rPr>
              <a:t>ή</a:t>
            </a:r>
            <a:r>
              <a:rPr sz="1600" spc="3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έ</a:t>
            </a:r>
            <a:r>
              <a:rPr sz="1600" spc="-15" dirty="0">
                <a:latin typeface="Trebuchet MS"/>
                <a:cs typeface="Trebuchet MS"/>
              </a:rPr>
              <a:t>κ</a:t>
            </a:r>
            <a:r>
              <a:rPr sz="1600" spc="-10" dirty="0">
                <a:latin typeface="Trebuchet MS"/>
                <a:cs typeface="Trebuchet MS"/>
              </a:rPr>
              <a:t>φρασ</a:t>
            </a:r>
            <a:r>
              <a:rPr sz="1600" spc="-5" dirty="0">
                <a:latin typeface="Trebuchet MS"/>
                <a:cs typeface="Trebuchet MS"/>
              </a:rPr>
              <a:t>η</a:t>
            </a:r>
            <a:r>
              <a:rPr sz="1600" spc="3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C</a:t>
            </a:r>
            <a:r>
              <a:rPr sz="1600" spc="-15" dirty="0">
                <a:latin typeface="Trebuchet MS"/>
                <a:cs typeface="Trebuchet MS"/>
              </a:rPr>
              <a:t>A</a:t>
            </a:r>
            <a:r>
              <a:rPr sz="1600" spc="-10" dirty="0">
                <a:latin typeface="Trebuchet MS"/>
                <a:cs typeface="Trebuchet MS"/>
              </a:rPr>
              <a:t>M</a:t>
            </a:r>
            <a:r>
              <a:rPr sz="1600" spc="-170" dirty="0">
                <a:latin typeface="Trebuchet MS"/>
                <a:cs typeface="Trebuchet MS"/>
              </a:rPr>
              <a:t>T</a:t>
            </a:r>
            <a:r>
              <a:rPr sz="1600" spc="-10" dirty="0">
                <a:latin typeface="Trebuchet MS"/>
                <a:cs typeface="Trebuchet MS"/>
              </a:rPr>
              <a:t>A</a:t>
            </a:r>
            <a:r>
              <a:rPr sz="1600" spc="-5" dirty="0">
                <a:latin typeface="Trebuchet MS"/>
                <a:cs typeface="Trebuchet MS"/>
              </a:rPr>
              <a:t>-1</a:t>
            </a:r>
            <a:r>
              <a:rPr sz="1600" spc="4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χρήσιμη </a:t>
            </a:r>
            <a:r>
              <a:rPr sz="1600" spc="-10" dirty="0">
                <a:latin typeface="Trebuchet MS"/>
                <a:cs typeface="Trebuchet MS"/>
              </a:rPr>
              <a:t>γ</a:t>
            </a:r>
            <a:r>
              <a:rPr sz="1600" spc="-5" dirty="0">
                <a:latin typeface="Trebuchet MS"/>
                <a:cs typeface="Trebuchet MS"/>
              </a:rPr>
              <a:t>ια</a:t>
            </a:r>
            <a:r>
              <a:rPr sz="1600" spc="4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τη διά</a:t>
            </a:r>
            <a:r>
              <a:rPr sz="1600" spc="-20" dirty="0">
                <a:latin typeface="Trebuchet MS"/>
                <a:cs typeface="Trebuchet MS"/>
              </a:rPr>
              <a:t>κ</a:t>
            </a:r>
            <a:r>
              <a:rPr sz="1600" spc="-5" dirty="0">
                <a:latin typeface="Trebuchet MS"/>
                <a:cs typeface="Trebuchet MS"/>
              </a:rPr>
              <a:t>ριση</a:t>
            </a:r>
            <a:r>
              <a:rPr sz="1600" spc="5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EHE</a:t>
            </a:r>
            <a:r>
              <a:rPr sz="1600" dirty="0">
                <a:latin typeface="Trebuchet MS"/>
                <a:cs typeface="Trebuchet MS"/>
              </a:rPr>
              <a:t>	</a:t>
            </a:r>
            <a:r>
              <a:rPr sz="1600" spc="-15" dirty="0">
                <a:latin typeface="Trebuchet MS"/>
                <a:cs typeface="Trebuchet MS"/>
              </a:rPr>
              <a:t>κ</a:t>
            </a:r>
            <a:r>
              <a:rPr sz="1600" spc="-10" dirty="0">
                <a:latin typeface="Trebuchet MS"/>
                <a:cs typeface="Trebuchet MS"/>
              </a:rPr>
              <a:t>α</a:t>
            </a:r>
            <a:r>
              <a:rPr sz="1600" spc="-5" dirty="0">
                <a:latin typeface="Trebuchet MS"/>
                <a:cs typeface="Trebuchet MS"/>
              </a:rPr>
              <a:t>ι  αγγειοσαρκώματος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178" y="4909565"/>
            <a:ext cx="503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720" indent="-160020">
              <a:lnSpc>
                <a:spcPct val="100000"/>
              </a:lnSpc>
              <a:spcBef>
                <a:spcPts val="95"/>
              </a:spcBef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b="1" spc="-10" dirty="0">
                <a:solidFill>
                  <a:srgbClr val="FF0000"/>
                </a:solidFill>
                <a:latin typeface="Trebuchet MS"/>
                <a:cs typeface="Trebuchet MS"/>
              </a:rPr>
              <a:t>Μόνον</a:t>
            </a:r>
            <a:r>
              <a:rPr sz="1600" b="1" spc="-1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Trebuchet MS"/>
                <a:cs typeface="Trebuchet MS"/>
              </a:rPr>
              <a:t>4%</a:t>
            </a:r>
            <a:r>
              <a:rPr sz="1600" b="1" spc="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Trebuchet MS"/>
                <a:cs typeface="Trebuchet MS"/>
              </a:rPr>
              <a:t>των</a:t>
            </a:r>
            <a:r>
              <a:rPr sz="1600" b="1" spc="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Trebuchet MS"/>
                <a:cs typeface="Trebuchet MS"/>
              </a:rPr>
              <a:t>αγγειοσαρκωμάτων</a:t>
            </a:r>
            <a:r>
              <a:rPr sz="1600" b="1" spc="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Trebuchet MS"/>
                <a:cs typeface="Trebuchet MS"/>
              </a:rPr>
              <a:t>είναι</a:t>
            </a:r>
            <a:r>
              <a:rPr sz="1600" b="1" spc="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00" b="1" spc="-30" dirty="0">
                <a:solidFill>
                  <a:srgbClr val="FF0000"/>
                </a:solidFill>
                <a:latin typeface="Trebuchet MS"/>
                <a:cs typeface="Trebuchet MS"/>
              </a:rPr>
              <a:t>CAMTA-1</a:t>
            </a:r>
            <a:r>
              <a:rPr sz="1600" b="1" spc="2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Trebuchet MS"/>
                <a:cs typeface="Trebuchet MS"/>
              </a:rPr>
              <a:t>+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6339636"/>
            <a:ext cx="246062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i="1" spc="-5" dirty="0">
                <a:latin typeface="Trebuchet MS"/>
                <a:cs typeface="Trebuchet MS"/>
              </a:rPr>
              <a:t>Kou,</a:t>
            </a:r>
            <a:r>
              <a:rPr sz="1100" b="1" i="1" spc="30" dirty="0">
                <a:latin typeface="Trebuchet MS"/>
                <a:cs typeface="Trebuchet MS"/>
              </a:rPr>
              <a:t> </a:t>
            </a:r>
            <a:r>
              <a:rPr sz="1100" b="1" i="1" spc="-5" dirty="0">
                <a:latin typeface="Trebuchet MS"/>
                <a:cs typeface="Trebuchet MS"/>
              </a:rPr>
              <a:t>World</a:t>
            </a:r>
            <a:r>
              <a:rPr sz="1100" b="1" i="1" spc="60" dirty="0">
                <a:latin typeface="Trebuchet MS"/>
                <a:cs typeface="Trebuchet MS"/>
              </a:rPr>
              <a:t> </a:t>
            </a:r>
            <a:r>
              <a:rPr sz="1100" b="1" i="1" dirty="0">
                <a:latin typeface="Trebuchet MS"/>
                <a:cs typeface="Trebuchet MS"/>
              </a:rPr>
              <a:t>J</a:t>
            </a:r>
            <a:r>
              <a:rPr sz="1100" b="1" i="1" spc="50" dirty="0">
                <a:latin typeface="Trebuchet MS"/>
                <a:cs typeface="Trebuchet MS"/>
              </a:rPr>
              <a:t> </a:t>
            </a:r>
            <a:r>
              <a:rPr sz="1100" b="1" i="1" spc="-5" dirty="0">
                <a:latin typeface="Trebuchet MS"/>
                <a:cs typeface="Trebuchet MS"/>
              </a:rPr>
              <a:t>Clin</a:t>
            </a:r>
            <a:r>
              <a:rPr sz="1100" b="1" i="1" spc="60" dirty="0">
                <a:latin typeface="Trebuchet MS"/>
                <a:cs typeface="Trebuchet MS"/>
              </a:rPr>
              <a:t> </a:t>
            </a:r>
            <a:r>
              <a:rPr sz="1100" b="1" i="1" dirty="0">
                <a:latin typeface="Trebuchet MS"/>
                <a:cs typeface="Trebuchet MS"/>
              </a:rPr>
              <a:t>Cases</a:t>
            </a:r>
            <a:r>
              <a:rPr sz="1100" b="1" i="1" spc="40" dirty="0">
                <a:latin typeface="Trebuchet MS"/>
                <a:cs typeface="Trebuchet MS"/>
              </a:rPr>
              <a:t> </a:t>
            </a:r>
            <a:r>
              <a:rPr sz="1100" b="1" i="1" dirty="0">
                <a:latin typeface="Trebuchet MS"/>
                <a:cs typeface="Trebuchet MS"/>
              </a:rPr>
              <a:t>2020 </a:t>
            </a:r>
            <a:r>
              <a:rPr sz="1100" b="1" i="1" spc="5" dirty="0">
                <a:latin typeface="Trebuchet MS"/>
                <a:cs typeface="Trebuchet MS"/>
              </a:rPr>
              <a:t> </a:t>
            </a:r>
            <a:r>
              <a:rPr sz="1100" b="1" i="1" dirty="0">
                <a:latin typeface="Trebuchet MS"/>
                <a:cs typeface="Trebuchet MS"/>
              </a:rPr>
              <a:t>Taniai, Case Rep </a:t>
            </a:r>
            <a:r>
              <a:rPr sz="1100" b="1" i="1" spc="-5" dirty="0">
                <a:latin typeface="Trebuchet MS"/>
                <a:cs typeface="Trebuchet MS"/>
              </a:rPr>
              <a:t>Gastroenter </a:t>
            </a:r>
            <a:r>
              <a:rPr sz="1100" b="1" i="1" dirty="0">
                <a:latin typeface="Trebuchet MS"/>
                <a:cs typeface="Trebuchet MS"/>
              </a:rPr>
              <a:t>2020 </a:t>
            </a:r>
            <a:r>
              <a:rPr sz="1100" b="1" i="1" spc="5" dirty="0">
                <a:latin typeface="Trebuchet MS"/>
                <a:cs typeface="Trebuchet MS"/>
              </a:rPr>
              <a:t> </a:t>
            </a:r>
            <a:r>
              <a:rPr sz="1100" b="1" i="1" spc="-5" dirty="0">
                <a:latin typeface="Trebuchet MS"/>
                <a:cs typeface="Trebuchet MS"/>
              </a:rPr>
              <a:t>WHO</a:t>
            </a:r>
            <a:r>
              <a:rPr sz="1100" b="1" i="1" spc="-10" dirty="0">
                <a:latin typeface="Trebuchet MS"/>
                <a:cs typeface="Trebuchet MS"/>
              </a:rPr>
              <a:t> </a:t>
            </a:r>
            <a:r>
              <a:rPr sz="1100" b="1" i="1" dirty="0">
                <a:latin typeface="Trebuchet MS"/>
                <a:cs typeface="Trebuchet MS"/>
              </a:rPr>
              <a:t>digestive</a:t>
            </a:r>
            <a:r>
              <a:rPr sz="1100" b="1" i="1" spc="-5" dirty="0">
                <a:latin typeface="Trebuchet MS"/>
                <a:cs typeface="Trebuchet MS"/>
              </a:rPr>
              <a:t> </a:t>
            </a:r>
            <a:r>
              <a:rPr sz="1100" b="1" i="1" dirty="0">
                <a:latin typeface="Trebuchet MS"/>
                <a:cs typeface="Trebuchet MS"/>
              </a:rPr>
              <a:t>system</a:t>
            </a:r>
            <a:r>
              <a:rPr sz="1100" b="1" i="1" spc="-10" dirty="0">
                <a:latin typeface="Trebuchet MS"/>
                <a:cs typeface="Trebuchet MS"/>
              </a:rPr>
              <a:t> </a:t>
            </a:r>
            <a:r>
              <a:rPr sz="1100" b="1" i="1" spc="-5" dirty="0">
                <a:latin typeface="Trebuchet MS"/>
                <a:cs typeface="Trebuchet MS"/>
              </a:rPr>
              <a:t>tumors</a:t>
            </a:r>
            <a:r>
              <a:rPr sz="1100" b="1" i="1" spc="-15" dirty="0">
                <a:latin typeface="Trebuchet MS"/>
                <a:cs typeface="Trebuchet MS"/>
              </a:rPr>
              <a:t> </a:t>
            </a:r>
            <a:r>
              <a:rPr sz="1100" b="1" i="1" dirty="0">
                <a:latin typeface="Trebuchet MS"/>
                <a:cs typeface="Trebuchet MS"/>
              </a:rPr>
              <a:t>20189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448931" y="54610"/>
            <a:ext cx="4552315" cy="5892165"/>
            <a:chOff x="7448931" y="54610"/>
            <a:chExt cx="4552315" cy="589216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8931" y="54610"/>
              <a:ext cx="4552061" cy="45855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12404" y="4623269"/>
              <a:ext cx="3194050" cy="1323975"/>
            </a:xfrm>
            <a:custGeom>
              <a:avLst/>
              <a:gdLst/>
              <a:ahLst/>
              <a:cxnLst/>
              <a:rect l="l" t="t" r="r" b="b"/>
              <a:pathLst>
                <a:path w="3194050" h="1323975">
                  <a:moveTo>
                    <a:pt x="3193542" y="0"/>
                  </a:moveTo>
                  <a:lnTo>
                    <a:pt x="0" y="0"/>
                  </a:lnTo>
                  <a:lnTo>
                    <a:pt x="0" y="1323466"/>
                  </a:lnTo>
                  <a:lnTo>
                    <a:pt x="3193542" y="1323466"/>
                  </a:lnTo>
                  <a:lnTo>
                    <a:pt x="31935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312404" y="4623269"/>
            <a:ext cx="3194050" cy="13239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33985" marR="127000" algn="ctr">
              <a:lnSpc>
                <a:spcPct val="100000"/>
              </a:lnSpc>
              <a:spcBef>
                <a:spcPts val="315"/>
              </a:spcBef>
            </a:pPr>
            <a:r>
              <a:rPr sz="1600" b="1" spc="-5" dirty="0">
                <a:latin typeface="Trebuchet MS"/>
                <a:cs typeface="Trebuchet MS"/>
              </a:rPr>
              <a:t>Σημείο</a:t>
            </a:r>
            <a:r>
              <a:rPr sz="1600" b="1" spc="-10" dirty="0">
                <a:latin typeface="Trebuchet MS"/>
                <a:cs typeface="Trebuchet MS"/>
              </a:rPr>
              <a:t> “στόχου”:</a:t>
            </a:r>
            <a:r>
              <a:rPr sz="1600" b="1" spc="2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Δύο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ή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τρείς </a:t>
            </a:r>
            <a:r>
              <a:rPr sz="1600" b="1" spc="-47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κεντρικές στιβάδες </a:t>
            </a:r>
            <a:r>
              <a:rPr sz="1600" b="1" spc="-10" dirty="0">
                <a:latin typeface="Trebuchet MS"/>
                <a:cs typeface="Trebuchet MS"/>
              </a:rPr>
              <a:t>υψηλής </a:t>
            </a:r>
            <a:r>
              <a:rPr sz="1600" b="1" spc="-5" dirty="0">
                <a:latin typeface="Trebuchet MS"/>
                <a:cs typeface="Trebuchet MS"/>
              </a:rPr>
              <a:t> έντασης </a:t>
            </a:r>
            <a:r>
              <a:rPr sz="1600" b="1" spc="-10" dirty="0">
                <a:latin typeface="Trebuchet MS"/>
                <a:cs typeface="Trebuchet MS"/>
              </a:rPr>
              <a:t>σήματος και </a:t>
            </a:r>
            <a:r>
              <a:rPr sz="1600" b="1" spc="-5" dirty="0">
                <a:latin typeface="Trebuchet MS"/>
                <a:cs typeface="Trebuchet MS"/>
              </a:rPr>
              <a:t>στιβάδων </a:t>
            </a:r>
            <a:r>
              <a:rPr sz="1600" b="1" spc="-47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ενδιάμεσης ή </a:t>
            </a:r>
            <a:r>
              <a:rPr sz="1600" b="1" spc="-10" dirty="0">
                <a:latin typeface="Trebuchet MS"/>
                <a:cs typeface="Trebuchet MS"/>
              </a:rPr>
              <a:t>χαμηλής </a:t>
            </a:r>
            <a:r>
              <a:rPr sz="1600" b="1" spc="-5" dirty="0">
                <a:latin typeface="Trebuchet MS"/>
                <a:cs typeface="Trebuchet MS"/>
              </a:rPr>
              <a:t>έντασης </a:t>
            </a:r>
            <a:r>
              <a:rPr sz="1600" b="1" spc="-47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σήματος</a:t>
            </a:r>
            <a:r>
              <a:rPr sz="1600" b="1" spc="-1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στην περιφέρεια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8094" y="1192149"/>
            <a:ext cx="6950075" cy="3665854"/>
          </a:xfrm>
          <a:custGeom>
            <a:avLst/>
            <a:gdLst/>
            <a:ahLst/>
            <a:cxnLst/>
            <a:rect l="l" t="t" r="r" b="b"/>
            <a:pathLst>
              <a:path w="6950075" h="3665854">
                <a:moveTo>
                  <a:pt x="616838" y="2459101"/>
                </a:moveTo>
                <a:lnTo>
                  <a:pt x="0" y="2700401"/>
                </a:lnTo>
                <a:lnTo>
                  <a:pt x="395986" y="3665601"/>
                </a:lnTo>
                <a:lnTo>
                  <a:pt x="940735" y="3449701"/>
                </a:lnTo>
                <a:lnTo>
                  <a:pt x="504951" y="3449701"/>
                </a:lnTo>
                <a:lnTo>
                  <a:pt x="386333" y="3157601"/>
                </a:lnTo>
                <a:lnTo>
                  <a:pt x="706119" y="3030601"/>
                </a:lnTo>
                <a:lnTo>
                  <a:pt x="701145" y="3017901"/>
                </a:lnTo>
                <a:lnTo>
                  <a:pt x="326517" y="3017901"/>
                </a:lnTo>
                <a:lnTo>
                  <a:pt x="233425" y="2789301"/>
                </a:lnTo>
                <a:lnTo>
                  <a:pt x="678688" y="2598801"/>
                </a:lnTo>
                <a:lnTo>
                  <a:pt x="616838" y="2459101"/>
                </a:lnTo>
                <a:close/>
              </a:path>
              <a:path w="6950075" h="3665854">
                <a:moveTo>
                  <a:pt x="942339" y="3271901"/>
                </a:moveTo>
                <a:lnTo>
                  <a:pt x="504951" y="3449701"/>
                </a:lnTo>
                <a:lnTo>
                  <a:pt x="940735" y="3449701"/>
                </a:lnTo>
                <a:lnTo>
                  <a:pt x="1004824" y="3424301"/>
                </a:lnTo>
                <a:lnTo>
                  <a:pt x="942339" y="3271901"/>
                </a:lnTo>
                <a:close/>
              </a:path>
              <a:path w="6950075" h="3665854">
                <a:moveTo>
                  <a:pt x="1029843" y="2586101"/>
                </a:moveTo>
                <a:lnTo>
                  <a:pt x="864997" y="2649601"/>
                </a:lnTo>
                <a:lnTo>
                  <a:pt x="1026668" y="3043301"/>
                </a:lnTo>
                <a:lnTo>
                  <a:pt x="1049959" y="3094101"/>
                </a:lnTo>
                <a:lnTo>
                  <a:pt x="1075574" y="3144901"/>
                </a:lnTo>
                <a:lnTo>
                  <a:pt x="1103512" y="3183001"/>
                </a:lnTo>
                <a:lnTo>
                  <a:pt x="1133776" y="3221101"/>
                </a:lnTo>
                <a:lnTo>
                  <a:pt x="1166363" y="3246501"/>
                </a:lnTo>
                <a:lnTo>
                  <a:pt x="1238515" y="3271901"/>
                </a:lnTo>
                <a:lnTo>
                  <a:pt x="1278080" y="3284601"/>
                </a:lnTo>
                <a:lnTo>
                  <a:pt x="1364191" y="3284601"/>
                </a:lnTo>
                <a:lnTo>
                  <a:pt x="1410737" y="3271901"/>
                </a:lnTo>
                <a:lnTo>
                  <a:pt x="1459611" y="3246501"/>
                </a:lnTo>
                <a:lnTo>
                  <a:pt x="1514748" y="3221101"/>
                </a:lnTo>
                <a:lnTo>
                  <a:pt x="1561436" y="3195701"/>
                </a:lnTo>
                <a:lnTo>
                  <a:pt x="1599669" y="3157601"/>
                </a:lnTo>
                <a:lnTo>
                  <a:pt x="1629441" y="3119501"/>
                </a:lnTo>
                <a:lnTo>
                  <a:pt x="1321397" y="3119501"/>
                </a:lnTo>
                <a:lnTo>
                  <a:pt x="1284652" y="3106801"/>
                </a:lnTo>
                <a:lnTo>
                  <a:pt x="1251580" y="3081401"/>
                </a:lnTo>
                <a:lnTo>
                  <a:pt x="1222183" y="3043301"/>
                </a:lnTo>
                <a:lnTo>
                  <a:pt x="1196467" y="2992501"/>
                </a:lnTo>
                <a:lnTo>
                  <a:pt x="1029843" y="2586101"/>
                </a:lnTo>
                <a:close/>
              </a:path>
              <a:path w="6950075" h="3665854">
                <a:moveTo>
                  <a:pt x="1467866" y="2408301"/>
                </a:moveTo>
                <a:lnTo>
                  <a:pt x="1302893" y="2471801"/>
                </a:lnTo>
                <a:lnTo>
                  <a:pt x="1471168" y="2890901"/>
                </a:lnTo>
                <a:lnTo>
                  <a:pt x="1486288" y="2929001"/>
                </a:lnTo>
                <a:lnTo>
                  <a:pt x="1494885" y="2967101"/>
                </a:lnTo>
                <a:lnTo>
                  <a:pt x="1496956" y="3005201"/>
                </a:lnTo>
                <a:lnTo>
                  <a:pt x="1492504" y="3030601"/>
                </a:lnTo>
                <a:lnTo>
                  <a:pt x="1463198" y="3081401"/>
                </a:lnTo>
                <a:lnTo>
                  <a:pt x="1405889" y="3106801"/>
                </a:lnTo>
                <a:lnTo>
                  <a:pt x="1361811" y="3119501"/>
                </a:lnTo>
                <a:lnTo>
                  <a:pt x="1629441" y="3119501"/>
                </a:lnTo>
                <a:lnTo>
                  <a:pt x="1650745" y="3068701"/>
                </a:lnTo>
                <a:lnTo>
                  <a:pt x="1662037" y="3030601"/>
                </a:lnTo>
                <a:lnTo>
                  <a:pt x="1667331" y="2992501"/>
                </a:lnTo>
                <a:lnTo>
                  <a:pt x="1666621" y="2941701"/>
                </a:lnTo>
                <a:lnTo>
                  <a:pt x="1659899" y="2903601"/>
                </a:lnTo>
                <a:lnTo>
                  <a:pt x="1647159" y="2852801"/>
                </a:lnTo>
                <a:lnTo>
                  <a:pt x="1628394" y="2802001"/>
                </a:lnTo>
                <a:lnTo>
                  <a:pt x="1467866" y="2408301"/>
                </a:lnTo>
                <a:close/>
              </a:path>
              <a:path w="6950075" h="3665854">
                <a:moveTo>
                  <a:pt x="1777365" y="2281301"/>
                </a:moveTo>
                <a:lnTo>
                  <a:pt x="1586738" y="2357501"/>
                </a:lnTo>
                <a:lnTo>
                  <a:pt x="1988184" y="2598801"/>
                </a:lnTo>
                <a:lnTo>
                  <a:pt x="1857247" y="3068701"/>
                </a:lnTo>
                <a:lnTo>
                  <a:pt x="2049271" y="2992501"/>
                </a:lnTo>
                <a:lnTo>
                  <a:pt x="2119630" y="2675001"/>
                </a:lnTo>
                <a:lnTo>
                  <a:pt x="2414625" y="2675001"/>
                </a:lnTo>
                <a:lnTo>
                  <a:pt x="2156460" y="2522601"/>
                </a:lnTo>
                <a:lnTo>
                  <a:pt x="2176968" y="2446401"/>
                </a:lnTo>
                <a:lnTo>
                  <a:pt x="2025650" y="2446401"/>
                </a:lnTo>
                <a:lnTo>
                  <a:pt x="1777365" y="2281301"/>
                </a:lnTo>
                <a:close/>
              </a:path>
              <a:path w="6950075" h="3665854">
                <a:moveTo>
                  <a:pt x="646430" y="2878201"/>
                </a:moveTo>
                <a:lnTo>
                  <a:pt x="326517" y="3017901"/>
                </a:lnTo>
                <a:lnTo>
                  <a:pt x="701145" y="3017901"/>
                </a:lnTo>
                <a:lnTo>
                  <a:pt x="646430" y="2878201"/>
                </a:lnTo>
                <a:close/>
              </a:path>
              <a:path w="6950075" h="3665854">
                <a:moveTo>
                  <a:pt x="2414625" y="2675001"/>
                </a:moveTo>
                <a:lnTo>
                  <a:pt x="2119630" y="2675001"/>
                </a:lnTo>
                <a:lnTo>
                  <a:pt x="2385568" y="2852801"/>
                </a:lnTo>
                <a:lnTo>
                  <a:pt x="2586735" y="2776601"/>
                </a:lnTo>
                <a:lnTo>
                  <a:pt x="2414625" y="2675001"/>
                </a:lnTo>
                <a:close/>
              </a:path>
              <a:path w="6950075" h="3665854">
                <a:moveTo>
                  <a:pt x="3719237" y="1519301"/>
                </a:moveTo>
                <a:lnTo>
                  <a:pt x="3624241" y="1519301"/>
                </a:lnTo>
                <a:lnTo>
                  <a:pt x="3524250" y="1544701"/>
                </a:lnTo>
                <a:lnTo>
                  <a:pt x="3474878" y="1570101"/>
                </a:lnTo>
                <a:lnTo>
                  <a:pt x="3431916" y="1595501"/>
                </a:lnTo>
                <a:lnTo>
                  <a:pt x="3395360" y="1633601"/>
                </a:lnTo>
                <a:lnTo>
                  <a:pt x="3365208" y="1671701"/>
                </a:lnTo>
                <a:lnTo>
                  <a:pt x="3341455" y="1709801"/>
                </a:lnTo>
                <a:lnTo>
                  <a:pt x="3324098" y="1760601"/>
                </a:lnTo>
                <a:lnTo>
                  <a:pt x="3314323" y="1798701"/>
                </a:lnTo>
                <a:lnTo>
                  <a:pt x="3309274" y="1849501"/>
                </a:lnTo>
                <a:lnTo>
                  <a:pt x="3308949" y="1887601"/>
                </a:lnTo>
                <a:lnTo>
                  <a:pt x="3313344" y="1938401"/>
                </a:lnTo>
                <a:lnTo>
                  <a:pt x="3322457" y="1976501"/>
                </a:lnTo>
                <a:lnTo>
                  <a:pt x="3336287" y="2027301"/>
                </a:lnTo>
                <a:lnTo>
                  <a:pt x="3354831" y="2078101"/>
                </a:lnTo>
                <a:lnTo>
                  <a:pt x="3600704" y="2687701"/>
                </a:lnTo>
                <a:lnTo>
                  <a:pt x="3765550" y="2611501"/>
                </a:lnTo>
                <a:lnTo>
                  <a:pt x="3642614" y="2319401"/>
                </a:lnTo>
                <a:lnTo>
                  <a:pt x="3685504" y="2319401"/>
                </a:lnTo>
                <a:lnTo>
                  <a:pt x="3728085" y="2306701"/>
                </a:lnTo>
                <a:lnTo>
                  <a:pt x="3770379" y="2306701"/>
                </a:lnTo>
                <a:lnTo>
                  <a:pt x="3812413" y="2281301"/>
                </a:lnTo>
                <a:lnTo>
                  <a:pt x="3862970" y="2268601"/>
                </a:lnTo>
                <a:lnTo>
                  <a:pt x="3907329" y="2230501"/>
                </a:lnTo>
                <a:lnTo>
                  <a:pt x="3945493" y="2205101"/>
                </a:lnTo>
                <a:lnTo>
                  <a:pt x="3966808" y="2179701"/>
                </a:lnTo>
                <a:lnTo>
                  <a:pt x="3622516" y="2179701"/>
                </a:lnTo>
                <a:lnTo>
                  <a:pt x="3602918" y="2167001"/>
                </a:lnTo>
                <a:lnTo>
                  <a:pt x="3584702" y="2167001"/>
                </a:lnTo>
                <a:lnTo>
                  <a:pt x="3509518" y="1989201"/>
                </a:lnTo>
                <a:lnTo>
                  <a:pt x="3490255" y="1925701"/>
                </a:lnTo>
                <a:lnTo>
                  <a:pt x="3479339" y="1874901"/>
                </a:lnTo>
                <a:lnTo>
                  <a:pt x="3476781" y="1836801"/>
                </a:lnTo>
                <a:lnTo>
                  <a:pt x="3482594" y="1798701"/>
                </a:lnTo>
                <a:lnTo>
                  <a:pt x="3495815" y="1760601"/>
                </a:lnTo>
                <a:lnTo>
                  <a:pt x="3515502" y="1722501"/>
                </a:lnTo>
                <a:lnTo>
                  <a:pt x="3574415" y="1684401"/>
                </a:lnTo>
                <a:lnTo>
                  <a:pt x="3610635" y="1671701"/>
                </a:lnTo>
                <a:lnTo>
                  <a:pt x="3954986" y="1671701"/>
                </a:lnTo>
                <a:lnTo>
                  <a:pt x="3924030" y="1633601"/>
                </a:lnTo>
                <a:lnTo>
                  <a:pt x="3889422" y="1595501"/>
                </a:lnTo>
                <a:lnTo>
                  <a:pt x="3851159" y="1570101"/>
                </a:lnTo>
                <a:lnTo>
                  <a:pt x="3809238" y="1544701"/>
                </a:lnTo>
                <a:lnTo>
                  <a:pt x="3719237" y="1519301"/>
                </a:lnTo>
                <a:close/>
              </a:path>
              <a:path w="6950075" h="3665854">
                <a:moveTo>
                  <a:pt x="2798921" y="1862201"/>
                </a:moveTo>
                <a:lnTo>
                  <a:pt x="2745942" y="1874901"/>
                </a:lnTo>
                <a:lnTo>
                  <a:pt x="2689606" y="1887601"/>
                </a:lnTo>
                <a:lnTo>
                  <a:pt x="2641113" y="1913001"/>
                </a:lnTo>
                <a:lnTo>
                  <a:pt x="2598504" y="1938401"/>
                </a:lnTo>
                <a:lnTo>
                  <a:pt x="2561780" y="1976501"/>
                </a:lnTo>
                <a:lnTo>
                  <a:pt x="2530940" y="2014601"/>
                </a:lnTo>
                <a:lnTo>
                  <a:pt x="2505985" y="2052701"/>
                </a:lnTo>
                <a:lnTo>
                  <a:pt x="2486914" y="2090801"/>
                </a:lnTo>
                <a:lnTo>
                  <a:pt x="2473992" y="2141601"/>
                </a:lnTo>
                <a:lnTo>
                  <a:pt x="2467360" y="2192401"/>
                </a:lnTo>
                <a:lnTo>
                  <a:pt x="2467022" y="2243201"/>
                </a:lnTo>
                <a:lnTo>
                  <a:pt x="2472981" y="2294001"/>
                </a:lnTo>
                <a:lnTo>
                  <a:pt x="2485241" y="2344801"/>
                </a:lnTo>
                <a:lnTo>
                  <a:pt x="2503805" y="2395601"/>
                </a:lnTo>
                <a:lnTo>
                  <a:pt x="2528601" y="2459101"/>
                </a:lnTo>
                <a:lnTo>
                  <a:pt x="2556251" y="2497201"/>
                </a:lnTo>
                <a:lnTo>
                  <a:pt x="2586751" y="2548001"/>
                </a:lnTo>
                <a:lnTo>
                  <a:pt x="2620099" y="2573401"/>
                </a:lnTo>
                <a:lnTo>
                  <a:pt x="2656290" y="2611501"/>
                </a:lnTo>
                <a:lnTo>
                  <a:pt x="2695321" y="2636901"/>
                </a:lnTo>
                <a:lnTo>
                  <a:pt x="2795165" y="2662301"/>
                </a:lnTo>
                <a:lnTo>
                  <a:pt x="2900203" y="2662301"/>
                </a:lnTo>
                <a:lnTo>
                  <a:pt x="2954655" y="2636901"/>
                </a:lnTo>
                <a:lnTo>
                  <a:pt x="3003163" y="2611501"/>
                </a:lnTo>
                <a:lnTo>
                  <a:pt x="3044144" y="2586101"/>
                </a:lnTo>
                <a:lnTo>
                  <a:pt x="3077596" y="2560701"/>
                </a:lnTo>
                <a:lnTo>
                  <a:pt x="3103519" y="2522601"/>
                </a:lnTo>
                <a:lnTo>
                  <a:pt x="3115782" y="2497201"/>
                </a:lnTo>
                <a:lnTo>
                  <a:pt x="2819919" y="2497201"/>
                </a:lnTo>
                <a:lnTo>
                  <a:pt x="2772398" y="2471801"/>
                </a:lnTo>
                <a:lnTo>
                  <a:pt x="2726041" y="2421001"/>
                </a:lnTo>
                <a:lnTo>
                  <a:pt x="2687421" y="2370201"/>
                </a:lnTo>
                <a:lnTo>
                  <a:pt x="2671445" y="2332101"/>
                </a:lnTo>
                <a:lnTo>
                  <a:pt x="2654637" y="2281301"/>
                </a:lnTo>
                <a:lnTo>
                  <a:pt x="2646140" y="2230501"/>
                </a:lnTo>
                <a:lnTo>
                  <a:pt x="2645977" y="2179701"/>
                </a:lnTo>
                <a:lnTo>
                  <a:pt x="2654172" y="2141601"/>
                </a:lnTo>
                <a:lnTo>
                  <a:pt x="2670319" y="2103501"/>
                </a:lnTo>
                <a:lnTo>
                  <a:pt x="2694003" y="2065401"/>
                </a:lnTo>
                <a:lnTo>
                  <a:pt x="2725235" y="2040001"/>
                </a:lnTo>
                <a:lnTo>
                  <a:pt x="2764028" y="2014601"/>
                </a:lnTo>
                <a:lnTo>
                  <a:pt x="2798270" y="2014601"/>
                </a:lnTo>
                <a:lnTo>
                  <a:pt x="2832989" y="2001901"/>
                </a:lnTo>
                <a:lnTo>
                  <a:pt x="3086227" y="2001901"/>
                </a:lnTo>
                <a:lnTo>
                  <a:pt x="3080893" y="1989201"/>
                </a:lnTo>
                <a:lnTo>
                  <a:pt x="3060223" y="1925701"/>
                </a:lnTo>
                <a:lnTo>
                  <a:pt x="3056280" y="1887601"/>
                </a:lnTo>
                <a:lnTo>
                  <a:pt x="2894710" y="1887601"/>
                </a:lnTo>
                <a:lnTo>
                  <a:pt x="2848518" y="1874901"/>
                </a:lnTo>
                <a:lnTo>
                  <a:pt x="2798921" y="1862201"/>
                </a:lnTo>
                <a:close/>
              </a:path>
              <a:path w="6950075" h="3665854">
                <a:moveTo>
                  <a:pt x="3309550" y="2484501"/>
                </a:moveTo>
                <a:lnTo>
                  <a:pt x="3121914" y="2484501"/>
                </a:lnTo>
                <a:lnTo>
                  <a:pt x="3159204" y="2509901"/>
                </a:lnTo>
                <a:lnTo>
                  <a:pt x="3194875" y="2522601"/>
                </a:lnTo>
                <a:lnTo>
                  <a:pt x="3228927" y="2522601"/>
                </a:lnTo>
                <a:lnTo>
                  <a:pt x="3261359" y="2509901"/>
                </a:lnTo>
                <a:lnTo>
                  <a:pt x="3296749" y="2497201"/>
                </a:lnTo>
                <a:lnTo>
                  <a:pt x="3309550" y="2484501"/>
                </a:lnTo>
                <a:close/>
              </a:path>
              <a:path w="6950075" h="3665854">
                <a:moveTo>
                  <a:pt x="3086227" y="2001901"/>
                </a:moveTo>
                <a:lnTo>
                  <a:pt x="2868183" y="2001901"/>
                </a:lnTo>
                <a:lnTo>
                  <a:pt x="2903855" y="2014601"/>
                </a:lnTo>
                <a:lnTo>
                  <a:pt x="3047746" y="2357501"/>
                </a:lnTo>
                <a:lnTo>
                  <a:pt x="3027429" y="2408301"/>
                </a:lnTo>
                <a:lnTo>
                  <a:pt x="3002470" y="2446401"/>
                </a:lnTo>
                <a:lnTo>
                  <a:pt x="2972843" y="2471801"/>
                </a:lnTo>
                <a:lnTo>
                  <a:pt x="2938526" y="2484501"/>
                </a:lnTo>
                <a:lnTo>
                  <a:pt x="2914808" y="2497201"/>
                </a:lnTo>
                <a:lnTo>
                  <a:pt x="3115782" y="2497201"/>
                </a:lnTo>
                <a:lnTo>
                  <a:pt x="3121914" y="2484501"/>
                </a:lnTo>
                <a:lnTo>
                  <a:pt x="3309550" y="2484501"/>
                </a:lnTo>
                <a:lnTo>
                  <a:pt x="3322351" y="2471801"/>
                </a:lnTo>
                <a:lnTo>
                  <a:pt x="3338191" y="2446401"/>
                </a:lnTo>
                <a:lnTo>
                  <a:pt x="3344291" y="2421001"/>
                </a:lnTo>
                <a:lnTo>
                  <a:pt x="3310594" y="2408301"/>
                </a:lnTo>
                <a:lnTo>
                  <a:pt x="3279147" y="2395601"/>
                </a:lnTo>
                <a:lnTo>
                  <a:pt x="3249943" y="2357501"/>
                </a:lnTo>
                <a:lnTo>
                  <a:pt x="3222976" y="2319401"/>
                </a:lnTo>
                <a:lnTo>
                  <a:pt x="3198241" y="2268601"/>
                </a:lnTo>
                <a:lnTo>
                  <a:pt x="3086227" y="2001901"/>
                </a:lnTo>
                <a:close/>
              </a:path>
              <a:path w="6950075" h="3665854">
                <a:moveTo>
                  <a:pt x="2276094" y="2078101"/>
                </a:moveTo>
                <a:lnTo>
                  <a:pt x="2090673" y="2154301"/>
                </a:lnTo>
                <a:lnTo>
                  <a:pt x="2025650" y="2446401"/>
                </a:lnTo>
                <a:lnTo>
                  <a:pt x="2176968" y="2446401"/>
                </a:lnTo>
                <a:lnTo>
                  <a:pt x="2276094" y="2078101"/>
                </a:lnTo>
                <a:close/>
              </a:path>
              <a:path w="6950075" h="3665854">
                <a:moveTo>
                  <a:pt x="3954986" y="1671701"/>
                </a:moveTo>
                <a:lnTo>
                  <a:pt x="3646725" y="1671701"/>
                </a:lnTo>
                <a:lnTo>
                  <a:pt x="3718559" y="1697101"/>
                </a:lnTo>
                <a:lnTo>
                  <a:pt x="3752659" y="1722501"/>
                </a:lnTo>
                <a:lnTo>
                  <a:pt x="3783520" y="1747901"/>
                </a:lnTo>
                <a:lnTo>
                  <a:pt x="3811143" y="1798701"/>
                </a:lnTo>
                <a:lnTo>
                  <a:pt x="3835527" y="1849501"/>
                </a:lnTo>
                <a:lnTo>
                  <a:pt x="3854499" y="1900301"/>
                </a:lnTo>
                <a:lnTo>
                  <a:pt x="3864721" y="1951101"/>
                </a:lnTo>
                <a:lnTo>
                  <a:pt x="3866155" y="2001901"/>
                </a:lnTo>
                <a:lnTo>
                  <a:pt x="3858768" y="2040001"/>
                </a:lnTo>
                <a:lnTo>
                  <a:pt x="3842835" y="2078101"/>
                </a:lnTo>
                <a:lnTo>
                  <a:pt x="3818461" y="2103501"/>
                </a:lnTo>
                <a:lnTo>
                  <a:pt x="3785633" y="2128901"/>
                </a:lnTo>
                <a:lnTo>
                  <a:pt x="3744341" y="2154301"/>
                </a:lnTo>
                <a:lnTo>
                  <a:pt x="3727291" y="2154301"/>
                </a:lnTo>
                <a:lnTo>
                  <a:pt x="3708527" y="2167001"/>
                </a:lnTo>
                <a:lnTo>
                  <a:pt x="3665854" y="2167001"/>
                </a:lnTo>
                <a:lnTo>
                  <a:pt x="3643495" y="2179701"/>
                </a:lnTo>
                <a:lnTo>
                  <a:pt x="3966808" y="2179701"/>
                </a:lnTo>
                <a:lnTo>
                  <a:pt x="4003251" y="2128901"/>
                </a:lnTo>
                <a:lnTo>
                  <a:pt x="4022852" y="2078101"/>
                </a:lnTo>
                <a:lnTo>
                  <a:pt x="4036188" y="2027301"/>
                </a:lnTo>
                <a:lnTo>
                  <a:pt x="4043054" y="1976501"/>
                </a:lnTo>
                <a:lnTo>
                  <a:pt x="4043457" y="1925701"/>
                </a:lnTo>
                <a:lnTo>
                  <a:pt x="4037405" y="1874901"/>
                </a:lnTo>
                <a:lnTo>
                  <a:pt x="4024903" y="1824101"/>
                </a:lnTo>
                <a:lnTo>
                  <a:pt x="4005960" y="1773301"/>
                </a:lnTo>
                <a:lnTo>
                  <a:pt x="3982296" y="1722501"/>
                </a:lnTo>
                <a:lnTo>
                  <a:pt x="3954986" y="1671701"/>
                </a:lnTo>
                <a:close/>
              </a:path>
              <a:path w="6950075" h="3665854">
                <a:moveTo>
                  <a:pt x="4178300" y="1290701"/>
                </a:moveTo>
                <a:lnTo>
                  <a:pt x="4012056" y="1366901"/>
                </a:lnTo>
                <a:lnTo>
                  <a:pt x="4241419" y="1925701"/>
                </a:lnTo>
                <a:lnTo>
                  <a:pt x="4269673" y="1976501"/>
                </a:lnTo>
                <a:lnTo>
                  <a:pt x="4302318" y="2014601"/>
                </a:lnTo>
                <a:lnTo>
                  <a:pt x="4339351" y="2040001"/>
                </a:lnTo>
                <a:lnTo>
                  <a:pt x="4380773" y="2040001"/>
                </a:lnTo>
                <a:lnTo>
                  <a:pt x="4426584" y="2027301"/>
                </a:lnTo>
                <a:lnTo>
                  <a:pt x="4469997" y="2014601"/>
                </a:lnTo>
                <a:lnTo>
                  <a:pt x="4502515" y="1976501"/>
                </a:lnTo>
                <a:lnTo>
                  <a:pt x="4524150" y="1938401"/>
                </a:lnTo>
                <a:lnTo>
                  <a:pt x="4534916" y="1900301"/>
                </a:lnTo>
                <a:lnTo>
                  <a:pt x="4483100" y="1900301"/>
                </a:lnTo>
                <a:lnTo>
                  <a:pt x="4461049" y="1887601"/>
                </a:lnTo>
                <a:lnTo>
                  <a:pt x="4423856" y="1862201"/>
                </a:lnTo>
                <a:lnTo>
                  <a:pt x="4391332" y="1811401"/>
                </a:lnTo>
                <a:lnTo>
                  <a:pt x="4376547" y="1773301"/>
                </a:lnTo>
                <a:lnTo>
                  <a:pt x="4178300" y="1290701"/>
                </a:lnTo>
                <a:close/>
              </a:path>
              <a:path w="6950075" h="3665854">
                <a:moveTo>
                  <a:pt x="3030458" y="1760601"/>
                </a:moveTo>
                <a:lnTo>
                  <a:pt x="2999233" y="1773301"/>
                </a:lnTo>
                <a:lnTo>
                  <a:pt x="2964688" y="1773301"/>
                </a:lnTo>
                <a:lnTo>
                  <a:pt x="2939020" y="1798701"/>
                </a:lnTo>
                <a:lnTo>
                  <a:pt x="2918793" y="1811401"/>
                </a:lnTo>
                <a:lnTo>
                  <a:pt x="2904019" y="1849501"/>
                </a:lnTo>
                <a:lnTo>
                  <a:pt x="2894710" y="1887601"/>
                </a:lnTo>
                <a:lnTo>
                  <a:pt x="3056280" y="1887601"/>
                </a:lnTo>
                <a:lnTo>
                  <a:pt x="3053651" y="1862201"/>
                </a:lnTo>
                <a:lnTo>
                  <a:pt x="3061176" y="1824101"/>
                </a:lnTo>
                <a:lnTo>
                  <a:pt x="3082797" y="1786001"/>
                </a:lnTo>
                <a:lnTo>
                  <a:pt x="3058324" y="1773301"/>
                </a:lnTo>
                <a:lnTo>
                  <a:pt x="3030458" y="1760601"/>
                </a:lnTo>
                <a:close/>
              </a:path>
              <a:path w="6950075" h="3665854">
                <a:moveTo>
                  <a:pt x="5073523" y="935101"/>
                </a:moveTo>
                <a:lnTo>
                  <a:pt x="4721352" y="1074801"/>
                </a:lnTo>
                <a:lnTo>
                  <a:pt x="4668465" y="1100201"/>
                </a:lnTo>
                <a:lnTo>
                  <a:pt x="4621558" y="1125601"/>
                </a:lnTo>
                <a:lnTo>
                  <a:pt x="4580620" y="1163701"/>
                </a:lnTo>
                <a:lnTo>
                  <a:pt x="4545640" y="1201801"/>
                </a:lnTo>
                <a:lnTo>
                  <a:pt x="4516608" y="1239901"/>
                </a:lnTo>
                <a:lnTo>
                  <a:pt x="4493514" y="1290701"/>
                </a:lnTo>
                <a:lnTo>
                  <a:pt x="4477015" y="1328801"/>
                </a:lnTo>
                <a:lnTo>
                  <a:pt x="4467657" y="1379601"/>
                </a:lnTo>
                <a:lnTo>
                  <a:pt x="4465447" y="1430401"/>
                </a:lnTo>
                <a:lnTo>
                  <a:pt x="4470390" y="1481201"/>
                </a:lnTo>
                <a:lnTo>
                  <a:pt x="4482495" y="1544701"/>
                </a:lnTo>
                <a:lnTo>
                  <a:pt x="4501769" y="1595501"/>
                </a:lnTo>
                <a:lnTo>
                  <a:pt x="4525125" y="1646301"/>
                </a:lnTo>
                <a:lnTo>
                  <a:pt x="4552140" y="1684401"/>
                </a:lnTo>
                <a:lnTo>
                  <a:pt x="4582810" y="1722501"/>
                </a:lnTo>
                <a:lnTo>
                  <a:pt x="4617132" y="1760601"/>
                </a:lnTo>
                <a:lnTo>
                  <a:pt x="4655100" y="1786001"/>
                </a:lnTo>
                <a:lnTo>
                  <a:pt x="4696714" y="1811401"/>
                </a:lnTo>
                <a:lnTo>
                  <a:pt x="4786709" y="1836801"/>
                </a:lnTo>
                <a:lnTo>
                  <a:pt x="4882943" y="1836801"/>
                </a:lnTo>
                <a:lnTo>
                  <a:pt x="4985384" y="1811401"/>
                </a:lnTo>
                <a:lnTo>
                  <a:pt x="5033845" y="1786001"/>
                </a:lnTo>
                <a:lnTo>
                  <a:pt x="5076936" y="1760601"/>
                </a:lnTo>
                <a:lnTo>
                  <a:pt x="5114669" y="1722501"/>
                </a:lnTo>
                <a:lnTo>
                  <a:pt x="5147056" y="1684401"/>
                </a:lnTo>
                <a:lnTo>
                  <a:pt x="4856638" y="1684401"/>
                </a:lnTo>
                <a:lnTo>
                  <a:pt x="4818749" y="1671701"/>
                </a:lnTo>
                <a:lnTo>
                  <a:pt x="4782311" y="1659001"/>
                </a:lnTo>
                <a:lnTo>
                  <a:pt x="4748401" y="1633601"/>
                </a:lnTo>
                <a:lnTo>
                  <a:pt x="4718288" y="1608201"/>
                </a:lnTo>
                <a:lnTo>
                  <a:pt x="4691961" y="1557401"/>
                </a:lnTo>
                <a:lnTo>
                  <a:pt x="4669408" y="1519301"/>
                </a:lnTo>
                <a:lnTo>
                  <a:pt x="4651884" y="1468501"/>
                </a:lnTo>
                <a:lnTo>
                  <a:pt x="4643135" y="1417701"/>
                </a:lnTo>
                <a:lnTo>
                  <a:pt x="4643173" y="1366901"/>
                </a:lnTo>
                <a:lnTo>
                  <a:pt x="4652009" y="1328801"/>
                </a:lnTo>
                <a:lnTo>
                  <a:pt x="4669581" y="1290701"/>
                </a:lnTo>
                <a:lnTo>
                  <a:pt x="4695809" y="1265301"/>
                </a:lnTo>
                <a:lnTo>
                  <a:pt x="4730680" y="1227201"/>
                </a:lnTo>
                <a:lnTo>
                  <a:pt x="4774183" y="1214501"/>
                </a:lnTo>
                <a:lnTo>
                  <a:pt x="5101764" y="1214501"/>
                </a:lnTo>
                <a:lnTo>
                  <a:pt x="5058913" y="1189101"/>
                </a:lnTo>
                <a:lnTo>
                  <a:pt x="5009069" y="1163701"/>
                </a:lnTo>
                <a:lnTo>
                  <a:pt x="4952237" y="1138301"/>
                </a:lnTo>
                <a:lnTo>
                  <a:pt x="5130037" y="1062101"/>
                </a:lnTo>
                <a:lnTo>
                  <a:pt x="5073523" y="935101"/>
                </a:lnTo>
                <a:close/>
              </a:path>
              <a:path w="6950075" h="3665854">
                <a:moveTo>
                  <a:pt x="5101764" y="1214501"/>
                </a:moveTo>
                <a:lnTo>
                  <a:pt x="4774183" y="1214501"/>
                </a:lnTo>
                <a:lnTo>
                  <a:pt x="4814524" y="1227201"/>
                </a:lnTo>
                <a:lnTo>
                  <a:pt x="4852685" y="1239901"/>
                </a:lnTo>
                <a:lnTo>
                  <a:pt x="4888680" y="1252601"/>
                </a:lnTo>
                <a:lnTo>
                  <a:pt x="4922520" y="1278001"/>
                </a:lnTo>
                <a:lnTo>
                  <a:pt x="4952857" y="1303401"/>
                </a:lnTo>
                <a:lnTo>
                  <a:pt x="4978527" y="1341501"/>
                </a:lnTo>
                <a:lnTo>
                  <a:pt x="4999529" y="1366901"/>
                </a:lnTo>
                <a:lnTo>
                  <a:pt x="5015864" y="1405001"/>
                </a:lnTo>
                <a:lnTo>
                  <a:pt x="5030533" y="1443101"/>
                </a:lnTo>
                <a:lnTo>
                  <a:pt x="5038344" y="1481201"/>
                </a:lnTo>
                <a:lnTo>
                  <a:pt x="5039296" y="1532001"/>
                </a:lnTo>
                <a:lnTo>
                  <a:pt x="5033390" y="1557401"/>
                </a:lnTo>
                <a:lnTo>
                  <a:pt x="5020345" y="1595501"/>
                </a:lnTo>
                <a:lnTo>
                  <a:pt x="4972061" y="1646301"/>
                </a:lnTo>
                <a:lnTo>
                  <a:pt x="4936871" y="1671701"/>
                </a:lnTo>
                <a:lnTo>
                  <a:pt x="4896004" y="1684401"/>
                </a:lnTo>
                <a:lnTo>
                  <a:pt x="5147056" y="1684401"/>
                </a:lnTo>
                <a:lnTo>
                  <a:pt x="5173678" y="1646301"/>
                </a:lnTo>
                <a:lnTo>
                  <a:pt x="5194109" y="1608201"/>
                </a:lnTo>
                <a:lnTo>
                  <a:pt x="5208349" y="1570101"/>
                </a:lnTo>
                <a:lnTo>
                  <a:pt x="5216398" y="1519301"/>
                </a:lnTo>
                <a:lnTo>
                  <a:pt x="5218352" y="1468501"/>
                </a:lnTo>
                <a:lnTo>
                  <a:pt x="5214318" y="1430401"/>
                </a:lnTo>
                <a:lnTo>
                  <a:pt x="5204307" y="1379601"/>
                </a:lnTo>
                <a:lnTo>
                  <a:pt x="5188331" y="1328801"/>
                </a:lnTo>
                <a:lnTo>
                  <a:pt x="5166477" y="1290701"/>
                </a:lnTo>
                <a:lnTo>
                  <a:pt x="5137620" y="1252601"/>
                </a:lnTo>
                <a:lnTo>
                  <a:pt x="5101764" y="1214501"/>
                </a:lnTo>
                <a:close/>
              </a:path>
              <a:path w="6950075" h="3665854">
                <a:moveTo>
                  <a:pt x="5564459" y="973201"/>
                </a:moveTo>
                <a:lnTo>
                  <a:pt x="5367274" y="973201"/>
                </a:lnTo>
                <a:lnTo>
                  <a:pt x="5519038" y="1341501"/>
                </a:lnTo>
                <a:lnTo>
                  <a:pt x="5541639" y="1392301"/>
                </a:lnTo>
                <a:lnTo>
                  <a:pt x="5568299" y="1430401"/>
                </a:lnTo>
                <a:lnTo>
                  <a:pt x="5599031" y="1455801"/>
                </a:lnTo>
                <a:lnTo>
                  <a:pt x="5672068" y="1481201"/>
                </a:lnTo>
                <a:lnTo>
                  <a:pt x="5712825" y="1493901"/>
                </a:lnTo>
                <a:lnTo>
                  <a:pt x="5756130" y="1481201"/>
                </a:lnTo>
                <a:lnTo>
                  <a:pt x="5801995" y="1468501"/>
                </a:lnTo>
                <a:lnTo>
                  <a:pt x="5827617" y="1455801"/>
                </a:lnTo>
                <a:lnTo>
                  <a:pt x="5853810" y="1443101"/>
                </a:lnTo>
                <a:lnTo>
                  <a:pt x="5907912" y="1417701"/>
                </a:lnTo>
                <a:lnTo>
                  <a:pt x="5873982" y="1328801"/>
                </a:lnTo>
                <a:lnTo>
                  <a:pt x="5749514" y="1328801"/>
                </a:lnTo>
                <a:lnTo>
                  <a:pt x="5722000" y="1316101"/>
                </a:lnTo>
                <a:lnTo>
                  <a:pt x="5698130" y="1290701"/>
                </a:lnTo>
                <a:lnTo>
                  <a:pt x="5677915" y="1252601"/>
                </a:lnTo>
                <a:lnTo>
                  <a:pt x="5564459" y="973201"/>
                </a:lnTo>
                <a:close/>
              </a:path>
              <a:path w="6950075" h="3665854">
                <a:moveTo>
                  <a:pt x="5849747" y="1265301"/>
                </a:moveTo>
                <a:lnTo>
                  <a:pt x="5832647" y="1290701"/>
                </a:lnTo>
                <a:lnTo>
                  <a:pt x="5815441" y="1303401"/>
                </a:lnTo>
                <a:lnTo>
                  <a:pt x="5798115" y="1303401"/>
                </a:lnTo>
                <a:lnTo>
                  <a:pt x="5780658" y="1316101"/>
                </a:lnTo>
                <a:lnTo>
                  <a:pt x="5749514" y="1328801"/>
                </a:lnTo>
                <a:lnTo>
                  <a:pt x="5873982" y="1328801"/>
                </a:lnTo>
                <a:lnTo>
                  <a:pt x="5849747" y="1265301"/>
                </a:lnTo>
                <a:close/>
              </a:path>
              <a:path w="6950075" h="3665854">
                <a:moveTo>
                  <a:pt x="5714619" y="668401"/>
                </a:moveTo>
                <a:lnTo>
                  <a:pt x="5134736" y="909701"/>
                </a:lnTo>
                <a:lnTo>
                  <a:pt x="5191886" y="1036701"/>
                </a:lnTo>
                <a:lnTo>
                  <a:pt x="5367274" y="973201"/>
                </a:lnTo>
                <a:lnTo>
                  <a:pt x="5564459" y="973201"/>
                </a:lnTo>
                <a:lnTo>
                  <a:pt x="5533516" y="897001"/>
                </a:lnTo>
                <a:lnTo>
                  <a:pt x="5771641" y="808101"/>
                </a:lnTo>
                <a:lnTo>
                  <a:pt x="5714619" y="668401"/>
                </a:lnTo>
                <a:close/>
              </a:path>
              <a:path w="6950075" h="3665854">
                <a:moveTo>
                  <a:pt x="6001638" y="519684"/>
                </a:moveTo>
                <a:lnTo>
                  <a:pt x="5977094" y="565186"/>
                </a:lnTo>
                <a:lnTo>
                  <a:pt x="5956661" y="610671"/>
                </a:lnTo>
                <a:lnTo>
                  <a:pt x="5940339" y="656138"/>
                </a:lnTo>
                <a:lnTo>
                  <a:pt x="5928128" y="701587"/>
                </a:lnTo>
                <a:lnTo>
                  <a:pt x="5920026" y="747020"/>
                </a:lnTo>
                <a:lnTo>
                  <a:pt x="5916035" y="792437"/>
                </a:lnTo>
                <a:lnTo>
                  <a:pt x="5916144" y="835025"/>
                </a:lnTo>
                <a:lnTo>
                  <a:pt x="5920377" y="883225"/>
                </a:lnTo>
                <a:lnTo>
                  <a:pt x="5928710" y="928598"/>
                </a:lnTo>
                <a:lnTo>
                  <a:pt x="5941150" y="973956"/>
                </a:lnTo>
                <a:lnTo>
                  <a:pt x="5957697" y="1019301"/>
                </a:lnTo>
                <a:lnTo>
                  <a:pt x="5979848" y="1067634"/>
                </a:lnTo>
                <a:lnTo>
                  <a:pt x="6004522" y="1110647"/>
                </a:lnTo>
                <a:lnTo>
                  <a:pt x="6031722" y="1148334"/>
                </a:lnTo>
                <a:lnTo>
                  <a:pt x="6061451" y="1180686"/>
                </a:lnTo>
                <a:lnTo>
                  <a:pt x="6093713" y="1207697"/>
                </a:lnTo>
                <a:lnTo>
                  <a:pt x="6128511" y="1229360"/>
                </a:lnTo>
                <a:lnTo>
                  <a:pt x="6172677" y="1247707"/>
                </a:lnTo>
                <a:lnTo>
                  <a:pt x="6218763" y="1257180"/>
                </a:lnTo>
                <a:lnTo>
                  <a:pt x="6266769" y="1257770"/>
                </a:lnTo>
                <a:lnTo>
                  <a:pt x="6316695" y="1249472"/>
                </a:lnTo>
                <a:lnTo>
                  <a:pt x="6368541" y="1232280"/>
                </a:lnTo>
                <a:lnTo>
                  <a:pt x="6416074" y="1208186"/>
                </a:lnTo>
                <a:lnTo>
                  <a:pt x="6455798" y="1178118"/>
                </a:lnTo>
                <a:lnTo>
                  <a:pt x="6487706" y="1142075"/>
                </a:lnTo>
                <a:lnTo>
                  <a:pt x="6511793" y="1100058"/>
                </a:lnTo>
                <a:lnTo>
                  <a:pt x="6512075" y="1099226"/>
                </a:lnTo>
                <a:lnTo>
                  <a:pt x="6296531" y="1099226"/>
                </a:lnTo>
                <a:lnTo>
                  <a:pt x="6268704" y="1099169"/>
                </a:lnTo>
                <a:lnTo>
                  <a:pt x="6214100" y="1075554"/>
                </a:lnTo>
                <a:lnTo>
                  <a:pt x="6163849" y="1021921"/>
                </a:lnTo>
                <a:lnTo>
                  <a:pt x="6141350" y="984283"/>
                </a:lnTo>
                <a:lnTo>
                  <a:pt x="6120637" y="939418"/>
                </a:lnTo>
                <a:lnTo>
                  <a:pt x="6103484" y="889158"/>
                </a:lnTo>
                <a:lnTo>
                  <a:pt x="6093389" y="838959"/>
                </a:lnTo>
                <a:lnTo>
                  <a:pt x="6090350" y="788822"/>
                </a:lnTo>
                <a:lnTo>
                  <a:pt x="6094364" y="738748"/>
                </a:lnTo>
                <a:lnTo>
                  <a:pt x="6105429" y="688736"/>
                </a:lnTo>
                <a:lnTo>
                  <a:pt x="6123543" y="638786"/>
                </a:lnTo>
                <a:lnTo>
                  <a:pt x="6148705" y="588899"/>
                </a:lnTo>
                <a:lnTo>
                  <a:pt x="6001638" y="519684"/>
                </a:lnTo>
                <a:close/>
              </a:path>
              <a:path w="6950075" h="3665854">
                <a:moveTo>
                  <a:pt x="6437376" y="592201"/>
                </a:moveTo>
                <a:lnTo>
                  <a:pt x="6271259" y="660400"/>
                </a:lnTo>
                <a:lnTo>
                  <a:pt x="6289047" y="697186"/>
                </a:lnTo>
                <a:lnTo>
                  <a:pt x="6308009" y="738748"/>
                </a:lnTo>
                <a:lnTo>
                  <a:pt x="6327909" y="784522"/>
                </a:lnTo>
                <a:lnTo>
                  <a:pt x="6348983" y="835025"/>
                </a:lnTo>
                <a:lnTo>
                  <a:pt x="6401181" y="962278"/>
                </a:lnTo>
                <a:lnTo>
                  <a:pt x="6402109" y="970280"/>
                </a:lnTo>
                <a:lnTo>
                  <a:pt x="6400323" y="983043"/>
                </a:lnTo>
                <a:lnTo>
                  <a:pt x="6388608" y="1022858"/>
                </a:lnTo>
                <a:lnTo>
                  <a:pt x="6364097" y="1064768"/>
                </a:lnTo>
                <a:lnTo>
                  <a:pt x="6324727" y="1091438"/>
                </a:lnTo>
                <a:lnTo>
                  <a:pt x="6296531" y="1099226"/>
                </a:lnTo>
                <a:lnTo>
                  <a:pt x="6512075" y="1099226"/>
                </a:lnTo>
                <a:lnTo>
                  <a:pt x="6528054" y="1052067"/>
                </a:lnTo>
                <a:lnTo>
                  <a:pt x="6800838" y="1052067"/>
                </a:lnTo>
                <a:lnTo>
                  <a:pt x="6815108" y="1045007"/>
                </a:lnTo>
                <a:lnTo>
                  <a:pt x="6856889" y="1015373"/>
                </a:lnTo>
                <a:lnTo>
                  <a:pt x="6891007" y="980569"/>
                </a:lnTo>
                <a:lnTo>
                  <a:pt x="6916369" y="942244"/>
                </a:lnTo>
                <a:lnTo>
                  <a:pt x="6672272" y="942244"/>
                </a:lnTo>
                <a:lnTo>
                  <a:pt x="6632495" y="938339"/>
                </a:lnTo>
                <a:lnTo>
                  <a:pt x="6593266" y="920718"/>
                </a:lnTo>
                <a:lnTo>
                  <a:pt x="6554597" y="889380"/>
                </a:lnTo>
                <a:lnTo>
                  <a:pt x="6504305" y="766699"/>
                </a:lnTo>
                <a:lnTo>
                  <a:pt x="6487185" y="724146"/>
                </a:lnTo>
                <a:lnTo>
                  <a:pt x="6470316" y="680878"/>
                </a:lnTo>
                <a:lnTo>
                  <a:pt x="6453709" y="636897"/>
                </a:lnTo>
                <a:lnTo>
                  <a:pt x="6437376" y="592201"/>
                </a:lnTo>
                <a:close/>
              </a:path>
              <a:path w="6950075" h="3665854">
                <a:moveTo>
                  <a:pt x="6800838" y="1052067"/>
                </a:moveTo>
                <a:lnTo>
                  <a:pt x="6528054" y="1052067"/>
                </a:lnTo>
                <a:lnTo>
                  <a:pt x="6571605" y="1075563"/>
                </a:lnTo>
                <a:lnTo>
                  <a:pt x="6617108" y="1089026"/>
                </a:lnTo>
                <a:lnTo>
                  <a:pt x="6664637" y="1092493"/>
                </a:lnTo>
                <a:lnTo>
                  <a:pt x="6714160" y="1085969"/>
                </a:lnTo>
                <a:lnTo>
                  <a:pt x="6765671" y="1069466"/>
                </a:lnTo>
                <a:lnTo>
                  <a:pt x="6800838" y="1052067"/>
                </a:lnTo>
                <a:close/>
              </a:path>
              <a:path w="6950075" h="3665854">
                <a:moveTo>
                  <a:pt x="6529958" y="303149"/>
                </a:moveTo>
                <a:lnTo>
                  <a:pt x="6474459" y="455295"/>
                </a:lnTo>
                <a:lnTo>
                  <a:pt x="6521317" y="471296"/>
                </a:lnTo>
                <a:lnTo>
                  <a:pt x="6564356" y="491107"/>
                </a:lnTo>
                <a:lnTo>
                  <a:pt x="6603578" y="514724"/>
                </a:lnTo>
                <a:lnTo>
                  <a:pt x="6638988" y="542147"/>
                </a:lnTo>
                <a:lnTo>
                  <a:pt x="6670588" y="573373"/>
                </a:lnTo>
                <a:lnTo>
                  <a:pt x="6698380" y="608403"/>
                </a:lnTo>
                <a:lnTo>
                  <a:pt x="6722369" y="647233"/>
                </a:lnTo>
                <a:lnTo>
                  <a:pt x="6742557" y="689863"/>
                </a:lnTo>
                <a:lnTo>
                  <a:pt x="6764158" y="751373"/>
                </a:lnTo>
                <a:lnTo>
                  <a:pt x="6775116" y="804455"/>
                </a:lnTo>
                <a:lnTo>
                  <a:pt x="6775434" y="849106"/>
                </a:lnTo>
                <a:lnTo>
                  <a:pt x="6765115" y="885321"/>
                </a:lnTo>
                <a:lnTo>
                  <a:pt x="6744165" y="913098"/>
                </a:lnTo>
                <a:lnTo>
                  <a:pt x="6712584" y="932434"/>
                </a:lnTo>
                <a:lnTo>
                  <a:pt x="6672272" y="942244"/>
                </a:lnTo>
                <a:lnTo>
                  <a:pt x="6916369" y="942244"/>
                </a:lnTo>
                <a:lnTo>
                  <a:pt x="6917457" y="940601"/>
                </a:lnTo>
                <a:lnTo>
                  <a:pt x="6936232" y="895476"/>
                </a:lnTo>
                <a:lnTo>
                  <a:pt x="6945874" y="854722"/>
                </a:lnTo>
                <a:lnTo>
                  <a:pt x="6949910" y="811967"/>
                </a:lnTo>
                <a:lnTo>
                  <a:pt x="6948344" y="767222"/>
                </a:lnTo>
                <a:lnTo>
                  <a:pt x="6941180" y="720499"/>
                </a:lnTo>
                <a:lnTo>
                  <a:pt x="6928420" y="671807"/>
                </a:lnTo>
                <a:lnTo>
                  <a:pt x="6910070" y="621156"/>
                </a:lnTo>
                <a:lnTo>
                  <a:pt x="6887591" y="572478"/>
                </a:lnTo>
                <a:lnTo>
                  <a:pt x="6861454" y="527323"/>
                </a:lnTo>
                <a:lnTo>
                  <a:pt x="6831660" y="485679"/>
                </a:lnTo>
                <a:lnTo>
                  <a:pt x="6798208" y="447534"/>
                </a:lnTo>
                <a:lnTo>
                  <a:pt x="6761099" y="412876"/>
                </a:lnTo>
                <a:lnTo>
                  <a:pt x="6720710" y="382201"/>
                </a:lnTo>
                <a:lnTo>
                  <a:pt x="6677415" y="355873"/>
                </a:lnTo>
                <a:lnTo>
                  <a:pt x="6631199" y="333909"/>
                </a:lnTo>
                <a:lnTo>
                  <a:pt x="6582051" y="316328"/>
                </a:lnTo>
                <a:lnTo>
                  <a:pt x="6529958" y="303149"/>
                </a:lnTo>
                <a:close/>
              </a:path>
              <a:path w="6950075" h="3665854">
                <a:moveTo>
                  <a:pt x="6310883" y="0"/>
                </a:moveTo>
                <a:lnTo>
                  <a:pt x="6140831" y="69723"/>
                </a:lnTo>
                <a:lnTo>
                  <a:pt x="6158737" y="316611"/>
                </a:lnTo>
                <a:lnTo>
                  <a:pt x="6284086" y="265175"/>
                </a:lnTo>
                <a:lnTo>
                  <a:pt x="6310883" y="0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" y="239648"/>
            <a:ext cx="72694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Αιμαγγείωμα</a:t>
            </a:r>
            <a:r>
              <a:rPr sz="3600" b="1" spc="-50" dirty="0">
                <a:latin typeface="Trebuchet MS"/>
                <a:cs typeface="Trebuchet MS"/>
              </a:rPr>
              <a:t> </a:t>
            </a:r>
            <a:r>
              <a:rPr sz="3600" b="1" dirty="0">
                <a:latin typeface="Trebuchet MS"/>
                <a:cs typeface="Trebuchet MS"/>
              </a:rPr>
              <a:t>με</a:t>
            </a:r>
            <a:r>
              <a:rPr sz="3600" b="1" spc="-35" dirty="0">
                <a:latin typeface="Trebuchet MS"/>
                <a:cs typeface="Trebuchet MS"/>
              </a:rPr>
              <a:t> </a:t>
            </a:r>
            <a:r>
              <a:rPr sz="3600" b="1" spc="-15" dirty="0">
                <a:latin typeface="Trebuchet MS"/>
                <a:cs typeface="Trebuchet MS"/>
              </a:rPr>
              <a:t>ανοιχτούς</a:t>
            </a:r>
            <a:r>
              <a:rPr sz="3600" b="1" spc="10" dirty="0">
                <a:latin typeface="Trebuchet MS"/>
                <a:cs typeface="Trebuchet MS"/>
              </a:rPr>
              <a:t> </a:t>
            </a:r>
            <a:r>
              <a:rPr sz="3600" b="1" spc="-15" dirty="0">
                <a:latin typeface="Trebuchet MS"/>
                <a:cs typeface="Trebuchet MS"/>
              </a:rPr>
              <a:t>αυλούς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836" y="723137"/>
            <a:ext cx="7242175" cy="67310"/>
          </a:xfrm>
          <a:custGeom>
            <a:avLst/>
            <a:gdLst/>
            <a:ahLst/>
            <a:cxnLst/>
            <a:rect l="l" t="t" r="r" b="b"/>
            <a:pathLst>
              <a:path w="7242175" h="67309">
                <a:moveTo>
                  <a:pt x="7242048" y="0"/>
                </a:moveTo>
                <a:lnTo>
                  <a:pt x="0" y="0"/>
                </a:lnTo>
                <a:lnTo>
                  <a:pt x="0" y="67055"/>
                </a:lnTo>
                <a:lnTo>
                  <a:pt x="7242048" y="67055"/>
                </a:lnTo>
                <a:lnTo>
                  <a:pt x="7242048" y="0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1012" y="4209669"/>
            <a:ext cx="2572385" cy="2461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Τ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ρ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ιχοειδές</a:t>
            </a:r>
            <a:r>
              <a:rPr sz="1800" b="1" spc="-1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ι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μαγγ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ε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ί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ω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μα  Τύπου</a:t>
            </a:r>
            <a:r>
              <a:rPr sz="1800" b="1" spc="-1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Ενήλικος</a:t>
            </a:r>
            <a:endParaRPr sz="1800">
              <a:latin typeface="Trebuchet MS"/>
              <a:cs typeface="Trebuchet MS"/>
            </a:endParaRPr>
          </a:p>
          <a:p>
            <a:pPr marL="12700" marR="78740">
              <a:lnSpc>
                <a:spcPts val="1500"/>
              </a:lnSpc>
              <a:spcBef>
                <a:spcPts val="825"/>
              </a:spcBef>
              <a:buClr>
                <a:srgbClr val="EA7666"/>
              </a:buClr>
              <a:buSzPct val="71428"/>
              <a:buFont typeface="Microsoft Sans Serif"/>
              <a:buChar char="•"/>
              <a:tabLst>
                <a:tab pos="63500" algn="l"/>
              </a:tabLst>
            </a:pP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Επιφανειακή</a:t>
            </a:r>
            <a:r>
              <a:rPr sz="14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εντόπιση,</a:t>
            </a:r>
            <a:r>
              <a:rPr sz="14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κυρίως </a:t>
            </a:r>
            <a:r>
              <a:rPr sz="1400" spc="-40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κεφαλή</a:t>
            </a:r>
            <a:r>
              <a:rPr sz="14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τράχηλος</a:t>
            </a:r>
            <a:endParaRPr sz="1400">
              <a:latin typeface="Trebuchet MS"/>
              <a:cs typeface="Trebuchet MS"/>
            </a:endParaRPr>
          </a:p>
          <a:p>
            <a:pPr marL="12700" marR="175895">
              <a:lnSpc>
                <a:spcPts val="1500"/>
              </a:lnSpc>
              <a:spcBef>
                <a:spcPts val="1000"/>
              </a:spcBef>
              <a:buClr>
                <a:srgbClr val="EA7666"/>
              </a:buClr>
              <a:buSzPct val="71428"/>
              <a:buFont typeface="Microsoft Sans Serif"/>
              <a:buChar char="•"/>
              <a:tabLst>
                <a:tab pos="63500" algn="l"/>
              </a:tabLst>
            </a:pP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Επηρμένες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αλλοιώσεις 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ερυθρόφα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ης</a:t>
            </a:r>
            <a:r>
              <a:rPr sz="14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κυα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ν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ής</a:t>
            </a:r>
            <a:r>
              <a:rPr sz="14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χροιάς</a:t>
            </a:r>
            <a:endParaRPr sz="1400">
              <a:latin typeface="Trebuchet MS"/>
              <a:cs typeface="Trebuchet MS"/>
            </a:endParaRPr>
          </a:p>
          <a:p>
            <a:pPr marL="12700" marR="130810">
              <a:lnSpc>
                <a:spcPts val="1510"/>
              </a:lnSpc>
              <a:spcBef>
                <a:spcPts val="1010"/>
              </a:spcBef>
              <a:buClr>
                <a:srgbClr val="EA7666"/>
              </a:buClr>
              <a:buSzPct val="71428"/>
              <a:buFont typeface="Microsoft Sans Serif"/>
              <a:buChar char="•"/>
              <a:tabLst>
                <a:tab pos="63500" algn="l"/>
              </a:tabLst>
            </a:pP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Ιστολογικά:</a:t>
            </a:r>
            <a:r>
              <a:rPr sz="14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Μικρού</a:t>
            </a:r>
            <a:r>
              <a:rPr sz="14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μεγέθους </a:t>
            </a:r>
            <a:r>
              <a:rPr sz="1400" spc="-4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(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τύπου τριχοειδούς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)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αγγεία 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επενδυόμενα από επίπεδο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 ενδοθήλιο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2713"/>
            <a:ext cx="3394075" cy="2686685"/>
            <a:chOff x="0" y="1132713"/>
            <a:chExt cx="3394075" cy="26866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51255"/>
              <a:ext cx="3394075" cy="26681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92" y="1132713"/>
              <a:ext cx="3328416" cy="258775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967353" y="4368458"/>
            <a:ext cx="5960110" cy="191579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2039620">
              <a:lnSpc>
                <a:spcPct val="100000"/>
              </a:lnSpc>
              <a:spcBef>
                <a:spcPts val="1005"/>
              </a:spcBef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Γεροντικό</a:t>
            </a:r>
            <a:r>
              <a:rPr sz="1800" b="1" spc="-10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endParaRPr sz="1800">
              <a:latin typeface="Trebuchet MS"/>
              <a:cs typeface="Trebuchet MS"/>
            </a:endParaRPr>
          </a:p>
          <a:p>
            <a:pPr marL="62865" indent="-50800">
              <a:lnSpc>
                <a:spcPct val="100000"/>
              </a:lnSpc>
              <a:spcBef>
                <a:spcPts val="715"/>
              </a:spcBef>
              <a:buClr>
                <a:srgbClr val="EA7666"/>
              </a:buClr>
              <a:buSzPct val="71428"/>
              <a:buFont typeface="Microsoft Sans Serif"/>
              <a:buChar char="•"/>
              <a:tabLst>
                <a:tab pos="63500" algn="l"/>
              </a:tabLst>
            </a:pP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Ερυθρά</a:t>
            </a:r>
            <a:r>
              <a:rPr sz="14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βλατίδα</a:t>
            </a:r>
            <a:r>
              <a:rPr sz="14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4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μία</a:t>
            </a:r>
            <a:r>
              <a:rPr sz="1400" spc="4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ανοιχτοχρωματική</a:t>
            </a:r>
            <a:r>
              <a:rPr sz="14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άλω</a:t>
            </a:r>
            <a:r>
              <a:rPr sz="14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συνήθως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4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κορμό</a:t>
            </a:r>
            <a:r>
              <a:rPr sz="14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4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άκρα</a:t>
            </a:r>
            <a:endParaRPr sz="1400">
              <a:latin typeface="Trebuchet MS"/>
              <a:cs typeface="Trebuchet MS"/>
            </a:endParaRPr>
          </a:p>
          <a:p>
            <a:pPr marL="62865" indent="-50800">
              <a:lnSpc>
                <a:spcPct val="100000"/>
              </a:lnSpc>
              <a:spcBef>
                <a:spcPts val="695"/>
              </a:spcBef>
              <a:buSzPct val="71428"/>
              <a:buFont typeface="Microsoft Sans Serif"/>
              <a:buChar char="•"/>
              <a:tabLst>
                <a:tab pos="63500" algn="l"/>
              </a:tabLst>
            </a:pP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Πολυποειδής</a:t>
            </a:r>
            <a:r>
              <a:rPr sz="1400" spc="-7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αλλοίωση</a:t>
            </a:r>
            <a:endParaRPr sz="1400">
              <a:latin typeface="Trebuchet MS"/>
              <a:cs typeface="Trebuchet MS"/>
            </a:endParaRPr>
          </a:p>
          <a:p>
            <a:pPr marL="62865" indent="-508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1428"/>
              <a:buFont typeface="Microsoft Sans Serif"/>
              <a:buChar char="•"/>
              <a:tabLst>
                <a:tab pos="6350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Διατεταμένα</a:t>
            </a:r>
            <a:r>
              <a:rPr sz="14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λεπτοτοιχωματικά</a:t>
            </a:r>
            <a:r>
              <a:rPr sz="14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τριχοειδή</a:t>
            </a:r>
            <a:endParaRPr sz="1400">
              <a:latin typeface="Trebuchet MS"/>
              <a:cs typeface="Trebuchet MS"/>
            </a:endParaRPr>
          </a:p>
          <a:p>
            <a:pPr marL="12700" marR="344424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1428"/>
              <a:buFont typeface="Microsoft Sans Serif"/>
              <a:buChar char="•"/>
              <a:tabLst>
                <a:tab pos="114935" algn="l"/>
              </a:tabLst>
            </a:pP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Μερ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κ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έ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ς</a:t>
            </a:r>
            <a:r>
              <a:rPr sz="1400" spc="-1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αλλο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ώσε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ς</a:t>
            </a:r>
            <a:r>
              <a:rPr sz="14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δι</a:t>
            </a:r>
            <a:r>
              <a:rPr sz="1400" spc="-20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θέτου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ν  κολλαρέτα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581400" y="1146428"/>
            <a:ext cx="4053840" cy="2686685"/>
            <a:chOff x="3581400" y="1146428"/>
            <a:chExt cx="4053840" cy="26866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400" y="1146428"/>
              <a:ext cx="4053840" cy="26864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4739" y="1150111"/>
              <a:ext cx="3925316" cy="2559304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7747889" y="996696"/>
            <a:ext cx="4120515" cy="2770505"/>
            <a:chOff x="7747889" y="996696"/>
            <a:chExt cx="4120515" cy="277050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7889" y="1060450"/>
              <a:ext cx="4120387" cy="27063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40496" y="996696"/>
              <a:ext cx="2418588" cy="43433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99372" y="1057401"/>
            <a:ext cx="19538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Γεροντικό</a:t>
            </a:r>
            <a:r>
              <a:rPr sz="1400" b="1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αιμαγγείωμα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66384" y="6578600"/>
            <a:ext cx="36182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Hornick,</a:t>
            </a:r>
            <a:r>
              <a:rPr sz="1400" i="1" spc="-6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Practical soft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tissue</a:t>
            </a:r>
            <a:r>
              <a:rPr sz="1400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pathology</a:t>
            </a:r>
            <a:r>
              <a:rPr sz="14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2020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7" y="127508"/>
            <a:ext cx="58889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Ταξινόμηση</a:t>
            </a:r>
            <a:r>
              <a:rPr sz="3600" b="1" spc="-11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των</a:t>
            </a:r>
            <a:r>
              <a:rPr sz="3600" b="1" spc="-5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Αγγειακών </a:t>
            </a:r>
            <a:r>
              <a:rPr sz="3600" b="1" spc="-1070" dirty="0">
                <a:latin typeface="Trebuchet MS"/>
                <a:cs typeface="Trebuchet MS"/>
              </a:rPr>
              <a:t> </a:t>
            </a:r>
            <a:r>
              <a:rPr sz="3600" b="1" spc="-15" dirty="0">
                <a:latin typeface="Trebuchet MS"/>
                <a:cs typeface="Trebuchet MS"/>
              </a:rPr>
              <a:t>Αλλοιώσεων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73221" y="1500632"/>
            <a:ext cx="2204085" cy="876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3525" marR="575945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Ενδιάμεσης </a:t>
            </a:r>
            <a:r>
              <a:rPr sz="2000" b="1" spc="-59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κακοήθ</a:t>
            </a:r>
            <a:r>
              <a:rPr sz="2000" b="1" spc="-15" dirty="0">
                <a:solidFill>
                  <a:srgbClr val="EA7666"/>
                </a:solidFill>
                <a:latin typeface="Trebuchet MS"/>
                <a:cs typeface="Trebuchet MS"/>
              </a:rPr>
              <a:t>ε</a:t>
            </a:r>
            <a:r>
              <a:rPr sz="2000" b="1" spc="-30" dirty="0">
                <a:solidFill>
                  <a:srgbClr val="EA7666"/>
                </a:solidFill>
                <a:latin typeface="Trebuchet MS"/>
                <a:cs typeface="Trebuchet MS"/>
              </a:rPr>
              <a:t>ι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ας</a:t>
            </a:r>
            <a:endParaRPr sz="20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215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30421" y="2480563"/>
            <a:ext cx="2001520" cy="1261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lr>
                <a:srgbClr val="EA7666"/>
              </a:buClr>
              <a:buSzPct val="78571"/>
              <a:buFont typeface="Wingdings"/>
              <a:buChar char=""/>
              <a:tabLst>
                <a:tab pos="299085" algn="l"/>
                <a:tab pos="299720" algn="l"/>
              </a:tabLst>
            </a:pP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Kaposiform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78571"/>
              <a:buFont typeface="Wingdings"/>
              <a:buChar char=""/>
              <a:tabLst>
                <a:tab pos="299085" algn="l"/>
                <a:tab pos="299720" algn="l"/>
              </a:tabLst>
            </a:pP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Δικτυοειδές</a:t>
            </a:r>
            <a:r>
              <a:rPr sz="1400" b="1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4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404040"/>
                </a:solidFill>
                <a:latin typeface="Trebuchet MS"/>
                <a:cs typeface="Trebuchet MS"/>
              </a:rPr>
              <a:t>Dabska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571"/>
              <a:buFont typeface="Wingdings"/>
              <a:buChar char=""/>
              <a:tabLst>
                <a:tab pos="299085" algn="l"/>
                <a:tab pos="29972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Μικτό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8571"/>
              <a:buFont typeface="Wingdings"/>
              <a:buChar char=""/>
              <a:tabLst>
                <a:tab pos="299085" algn="l"/>
                <a:tab pos="299720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Ψευδομυογενές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73221" y="3841496"/>
            <a:ext cx="16516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Σάρκωμα</a:t>
            </a:r>
            <a:r>
              <a:rPr sz="1400" b="1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p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4606" y="1517395"/>
            <a:ext cx="12452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Κακοήθεις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33006" y="2223643"/>
            <a:ext cx="21983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Clr>
                <a:srgbClr val="EA7666"/>
              </a:buClr>
              <a:buSzPct val="78571"/>
              <a:buFont typeface="Wingdings"/>
              <a:buChar char=""/>
              <a:tabLst>
                <a:tab pos="299085" algn="l"/>
                <a:tab pos="29972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33006" y="2778379"/>
            <a:ext cx="16262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lr>
                <a:srgbClr val="EA7666"/>
              </a:buClr>
              <a:buSzPct val="78571"/>
              <a:buFont typeface="Wingdings"/>
              <a:buChar char=""/>
              <a:tabLst>
                <a:tab pos="299085" algn="l"/>
                <a:tab pos="299720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γ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γ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400" b="1" spc="-15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ά</a:t>
            </a:r>
            <a:r>
              <a:rPr sz="1400" b="1" spc="-15" dirty="0">
                <a:solidFill>
                  <a:srgbClr val="404040"/>
                </a:solidFill>
                <a:latin typeface="Trebuchet MS"/>
                <a:cs typeface="Trebuchet MS"/>
              </a:rPr>
              <a:t>ρκ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ω</a:t>
            </a:r>
            <a:r>
              <a:rPr sz="1400" b="1" spc="-15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015" y="1552194"/>
            <a:ext cx="3245485" cy="92836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5"/>
              </a:spcBef>
            </a:pP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Καλοήθεις</a:t>
            </a:r>
            <a:r>
              <a:rPr sz="2000" b="1" spc="-114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Αγγειακοί</a:t>
            </a:r>
            <a:r>
              <a:rPr sz="2000" b="1" spc="-1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Όγκοι </a:t>
            </a:r>
            <a:r>
              <a:rPr sz="2000" b="1" spc="-59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endParaRPr sz="2000">
              <a:latin typeface="Trebuchet MS"/>
              <a:cs typeface="Trebuchet MS"/>
            </a:endParaRPr>
          </a:p>
          <a:p>
            <a:pPr marL="114300" indent="-102235">
              <a:lnSpc>
                <a:spcPct val="100000"/>
              </a:lnSpc>
              <a:spcBef>
                <a:spcPts val="66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114935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Τριχοειδές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7015" y="2447010"/>
            <a:ext cx="3768725" cy="123634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649605" indent="-180340">
              <a:lnSpc>
                <a:spcPct val="100000"/>
              </a:lnSpc>
              <a:spcBef>
                <a:spcPts val="805"/>
              </a:spcBef>
              <a:buClr>
                <a:srgbClr val="EA7666"/>
              </a:buClr>
              <a:buSzPct val="78571"/>
              <a:buFont typeface="Wingdings"/>
              <a:buChar char=""/>
              <a:tabLst>
                <a:tab pos="65024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(τύπου</a:t>
            </a:r>
            <a:r>
              <a:rPr sz="14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ενήλικος,</a:t>
            </a:r>
            <a:r>
              <a:rPr sz="14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νεανικό,</a:t>
            </a:r>
            <a:r>
              <a:rPr sz="14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γεροντικό)</a:t>
            </a:r>
            <a:endParaRPr sz="1400">
              <a:latin typeface="Trebuchet MS"/>
              <a:cs typeface="Trebuchet MS"/>
            </a:endParaRPr>
          </a:p>
          <a:p>
            <a:pPr marL="114300" indent="-102235">
              <a:lnSpc>
                <a:spcPct val="100000"/>
              </a:lnSpc>
              <a:spcBef>
                <a:spcPts val="71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114935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Π</a:t>
            </a:r>
            <a:r>
              <a:rPr sz="1400" b="1" spc="5" dirty="0">
                <a:solidFill>
                  <a:srgbClr val="404040"/>
                </a:solidFill>
                <a:latin typeface="Trebuchet MS"/>
                <a:cs typeface="Trebuchet MS"/>
              </a:rPr>
              <a:t>υ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ογό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ν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4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κοκκ</a:t>
            </a:r>
            <a:r>
              <a:rPr sz="1400" b="1" spc="-15" dirty="0">
                <a:solidFill>
                  <a:srgbClr val="404040"/>
                </a:solidFill>
                <a:latin typeface="Trebuchet MS"/>
                <a:cs typeface="Trebuchet MS"/>
              </a:rPr>
              <a:t>ί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ω</a:t>
            </a:r>
            <a:r>
              <a:rPr sz="1400" b="1" spc="-15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endParaRPr sz="1400">
              <a:latin typeface="Trebuchet MS"/>
              <a:cs typeface="Trebuchet MS"/>
            </a:endParaRPr>
          </a:p>
          <a:p>
            <a:pPr marL="809625" lvl="1" indent="-340360">
              <a:lnSpc>
                <a:spcPct val="100000"/>
              </a:lnSpc>
              <a:spcBef>
                <a:spcPts val="700"/>
              </a:spcBef>
              <a:buClr>
                <a:srgbClr val="EA7666"/>
              </a:buClr>
              <a:buSzPct val="78571"/>
              <a:buFont typeface="Wingdings"/>
              <a:buChar char=""/>
              <a:tabLst>
                <a:tab pos="809625" algn="l"/>
                <a:tab pos="81026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(κύησ</a:t>
            </a:r>
            <a:r>
              <a:rPr sz="1400" b="1" spc="-20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ς,</a:t>
            </a:r>
            <a:r>
              <a:rPr sz="1400" b="1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εν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δοφ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λε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βικ</a:t>
            </a:r>
            <a:r>
              <a:rPr sz="1400" b="1" spc="-15" dirty="0">
                <a:solidFill>
                  <a:srgbClr val="404040"/>
                </a:solidFill>
                <a:latin typeface="Trebuchet MS"/>
                <a:cs typeface="Trebuchet MS"/>
              </a:rPr>
              <a:t>ό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)</a:t>
            </a:r>
            <a:endParaRPr sz="1400">
              <a:latin typeface="Trebuchet MS"/>
              <a:cs typeface="Trebuchet MS"/>
            </a:endParaRPr>
          </a:p>
          <a:p>
            <a:pPr marL="114300" indent="-102235">
              <a:lnSpc>
                <a:spcPct val="100000"/>
              </a:lnSpc>
              <a:spcBef>
                <a:spcPts val="695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Σηραγγώδες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7015" y="3637254"/>
            <a:ext cx="3290570" cy="1996439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14300" indent="-102235">
              <a:lnSpc>
                <a:spcPct val="100000"/>
              </a:lnSpc>
              <a:spcBef>
                <a:spcPts val="805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114935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</a:t>
            </a:r>
            <a:endParaRPr sz="1400">
              <a:latin typeface="Trebuchet MS"/>
              <a:cs typeface="Trebuchet MS"/>
            </a:endParaRPr>
          </a:p>
          <a:p>
            <a:pPr marL="62865" indent="-50800">
              <a:lnSpc>
                <a:spcPct val="100000"/>
              </a:lnSpc>
              <a:spcBef>
                <a:spcPts val="71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6350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Άλλοι</a:t>
            </a:r>
            <a:r>
              <a:rPr sz="1400" b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τύποι</a:t>
            </a:r>
            <a:endParaRPr sz="1400">
              <a:latin typeface="Trebuchet MS"/>
              <a:cs typeface="Trebuchet MS"/>
            </a:endParaRPr>
          </a:p>
          <a:p>
            <a:pPr marL="469900" marR="5080" lvl="1">
              <a:lnSpc>
                <a:spcPct val="77900"/>
              </a:lnSpc>
              <a:spcBef>
                <a:spcPts val="980"/>
              </a:spcBef>
              <a:buClr>
                <a:srgbClr val="EA7666"/>
              </a:buClr>
              <a:buSzPct val="71428"/>
              <a:buFont typeface="Wingdings"/>
              <a:buChar char=""/>
              <a:tabLst>
                <a:tab pos="596265" algn="l"/>
              </a:tabLst>
            </a:pP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(στοχοειδές,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ατρακτοκυτταρικό, </a:t>
            </a:r>
            <a:r>
              <a:rPr sz="1400" b="1" spc="-40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φλεβώδες,</a:t>
            </a:r>
            <a:r>
              <a:rPr sz="14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αρτηριοφλεβώδες)</a:t>
            </a:r>
            <a:endParaRPr sz="1400">
              <a:latin typeface="Trebuchet MS"/>
              <a:cs typeface="Trebuchet MS"/>
            </a:endParaRPr>
          </a:p>
          <a:p>
            <a:pPr marL="114300" indent="-102235">
              <a:lnSpc>
                <a:spcPct val="100000"/>
              </a:lnSpc>
              <a:spcBef>
                <a:spcPts val="70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Εν</a:t>
            </a:r>
            <a:r>
              <a:rPr sz="14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τω</a:t>
            </a:r>
            <a:r>
              <a:rPr sz="14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βάθει</a:t>
            </a:r>
            <a:endParaRPr sz="1400">
              <a:latin typeface="Trebuchet MS"/>
              <a:cs typeface="Trebuchet MS"/>
            </a:endParaRPr>
          </a:p>
          <a:p>
            <a:pPr marL="649605" lvl="1" indent="-180340">
              <a:lnSpc>
                <a:spcPct val="100000"/>
              </a:lnSpc>
              <a:spcBef>
                <a:spcPts val="695"/>
              </a:spcBef>
              <a:buClr>
                <a:srgbClr val="EA7666"/>
              </a:buClr>
              <a:buSzPct val="71428"/>
              <a:buFont typeface="Wingdings"/>
              <a:buChar char=""/>
              <a:tabLst>
                <a:tab pos="65024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(εν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δομ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υ</a:t>
            </a:r>
            <a:r>
              <a:rPr sz="1400" b="1" spc="-15" dirty="0">
                <a:solidFill>
                  <a:srgbClr val="404040"/>
                </a:solidFill>
                <a:latin typeface="Trebuchet MS"/>
                <a:cs typeface="Trebuchet MS"/>
              </a:rPr>
              <a:t>ϊκ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ό,</a:t>
            </a:r>
            <a:r>
              <a:rPr sz="1400" b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υ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ν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οβ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400" b="1" spc="5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κό)</a:t>
            </a:r>
            <a:endParaRPr sz="1400">
              <a:latin typeface="Trebuchet MS"/>
              <a:cs typeface="Trebuchet MS"/>
            </a:endParaRPr>
          </a:p>
          <a:p>
            <a:pPr marL="93345" indent="-81280">
              <a:lnSpc>
                <a:spcPct val="100000"/>
              </a:lnSpc>
              <a:spcBef>
                <a:spcPts val="71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93980" algn="l"/>
              </a:tabLst>
            </a:pP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Λεμφαγγείωμα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9473" y="5813856"/>
            <a:ext cx="3780790" cy="921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EA7666"/>
                </a:solidFill>
                <a:latin typeface="Trebuchet MS"/>
                <a:cs typeface="Trebuchet MS"/>
              </a:rPr>
              <a:t>Αντιδραστικές</a:t>
            </a:r>
            <a:r>
              <a:rPr sz="1400" b="1" spc="-5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και</a:t>
            </a:r>
            <a:r>
              <a:rPr sz="1400" b="1" spc="-8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EA7666"/>
                </a:solidFill>
                <a:latin typeface="Trebuchet MS"/>
                <a:cs typeface="Trebuchet MS"/>
              </a:rPr>
              <a:t>Υπερπλαστικές</a:t>
            </a:r>
            <a:r>
              <a:rPr sz="1400" b="1" spc="-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EA7666"/>
                </a:solidFill>
                <a:latin typeface="Trebuchet MS"/>
                <a:cs typeface="Trebuchet MS"/>
              </a:rPr>
              <a:t>Αλλοιώσεις</a:t>
            </a:r>
            <a:endParaRPr sz="14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Θηλώδης</a:t>
            </a:r>
            <a:r>
              <a:rPr sz="14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ενδοθηλιακή</a:t>
            </a:r>
            <a:r>
              <a:rPr sz="1400" b="1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υπερπλασία</a:t>
            </a:r>
            <a:endParaRPr sz="14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Σπειραματοειδές</a:t>
            </a:r>
            <a:r>
              <a:rPr sz="14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6088" y="4378007"/>
            <a:ext cx="4422775" cy="129413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9539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1019"/>
              </a:spcBef>
            </a:pPr>
            <a:r>
              <a:rPr sz="2000" spc="-10" dirty="0">
                <a:solidFill>
                  <a:srgbClr val="922112"/>
                </a:solidFill>
                <a:latin typeface="Trebuchet MS"/>
                <a:cs typeface="Trebuchet MS"/>
              </a:rPr>
              <a:t>Περικυτταρικοί/περιαγγειακοί</a:t>
            </a:r>
            <a:r>
              <a:rPr sz="2000" spc="-95" dirty="0">
                <a:solidFill>
                  <a:srgbClr val="922112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922112"/>
                </a:solidFill>
                <a:latin typeface="Trebuchet MS"/>
                <a:cs typeface="Trebuchet MS"/>
              </a:rPr>
              <a:t>όγκοι</a:t>
            </a:r>
            <a:endParaRPr sz="2000">
              <a:latin typeface="Trebuchet MS"/>
              <a:cs typeface="Trebuchet MS"/>
            </a:endParaRPr>
          </a:p>
          <a:p>
            <a:pPr marL="165100" indent="-73660">
              <a:lnSpc>
                <a:spcPct val="100000"/>
              </a:lnSpc>
              <a:spcBef>
                <a:spcPts val="1110"/>
              </a:spcBef>
              <a:buSzPct val="87500"/>
              <a:buFont typeface="Microsoft Sans Serif"/>
              <a:buChar char="•"/>
              <a:tabLst>
                <a:tab pos="165735" algn="l"/>
              </a:tabLst>
            </a:pPr>
            <a:r>
              <a:rPr sz="1600" spc="-20" dirty="0">
                <a:latin typeface="Trebuchet MS"/>
                <a:cs typeface="Trebuchet MS"/>
              </a:rPr>
              <a:t>Όγκος</a:t>
            </a:r>
            <a:r>
              <a:rPr sz="1600" spc="55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αγγειακής</a:t>
            </a:r>
            <a:r>
              <a:rPr sz="1600" spc="5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τολύπης</a:t>
            </a:r>
            <a:endParaRPr sz="1600">
              <a:latin typeface="Trebuchet MS"/>
              <a:cs typeface="Trebuchet MS"/>
            </a:endParaRPr>
          </a:p>
          <a:p>
            <a:pPr marL="165100" indent="-73660">
              <a:lnSpc>
                <a:spcPct val="100000"/>
              </a:lnSpc>
              <a:spcBef>
                <a:spcPts val="994"/>
              </a:spcBef>
              <a:buSzPct val="87500"/>
              <a:buFont typeface="Microsoft Sans Serif"/>
              <a:buChar char="•"/>
              <a:tabLst>
                <a:tab pos="165735" algn="l"/>
              </a:tabLst>
            </a:pPr>
            <a:r>
              <a:rPr sz="1600" spc="-5" dirty="0">
                <a:latin typeface="Trebuchet MS"/>
                <a:cs typeface="Trebuchet MS"/>
              </a:rPr>
              <a:t>Μυοπερικύτωμα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60852"/>
            <a:ext cx="8308975" cy="3697604"/>
            <a:chOff x="0" y="3160852"/>
            <a:chExt cx="8308975" cy="36976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" y="3160852"/>
              <a:ext cx="4829302" cy="29323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8991" y="3798011"/>
              <a:ext cx="3419856" cy="267131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507" y="0"/>
            <a:ext cx="98634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Φλεβώδες</a:t>
            </a:r>
            <a:r>
              <a:rPr sz="3600" b="1" spc="-8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και</a:t>
            </a:r>
            <a:r>
              <a:rPr sz="3600" b="1" spc="-45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Αρτηριοφλεβώδες</a:t>
            </a:r>
            <a:r>
              <a:rPr sz="3600" b="1" spc="-3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Αιμαγγείωμα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138" y="1038885"/>
            <a:ext cx="4412615" cy="175387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Φλεβώδες</a:t>
            </a:r>
            <a:r>
              <a:rPr sz="1600" b="1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endParaRPr sz="1600">
              <a:latin typeface="Trebuchet MS"/>
              <a:cs typeface="Trebuchet MS"/>
            </a:endParaRPr>
          </a:p>
          <a:p>
            <a:pPr marL="355600" marR="172720" indent="-34353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(l)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Αθροίσεις</a:t>
            </a:r>
            <a:r>
              <a:rPr sz="1600" spc="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μεγάλων</a:t>
            </a:r>
            <a:r>
              <a:rPr sz="1600" b="1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παχυτοιχωματικών </a:t>
            </a:r>
            <a:r>
              <a:rPr sz="1600" b="1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αγγείων</a:t>
            </a:r>
            <a:r>
              <a:rPr sz="16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παρουσία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μυϊκού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 χιτώνα</a:t>
            </a:r>
            <a:endParaRPr sz="16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Επιφανειακή</a:t>
            </a:r>
            <a:r>
              <a:rPr sz="16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κυρίως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εν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τω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βάθει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εντόπιση</a:t>
            </a:r>
            <a:endParaRPr sz="16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Συνήθως</a:t>
            </a:r>
            <a:r>
              <a:rPr sz="16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στα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άκρα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2138" y="6234176"/>
            <a:ext cx="34474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Απουσία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ελαστικών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ινών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(δ.δ</a:t>
            </a:r>
            <a:r>
              <a:rPr sz="16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από </a:t>
            </a:r>
            <a:r>
              <a:rPr sz="1600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αρτηριοφλεβώδες</a:t>
            </a:r>
            <a:r>
              <a:rPr sz="16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αιμαγγείωμα)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53628" y="4076697"/>
            <a:ext cx="3538347" cy="266090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060950" y="1526301"/>
            <a:ext cx="5370830" cy="21259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Αρτηριοφλεβώδες</a:t>
            </a:r>
            <a:r>
              <a:rPr sz="16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Αιμαγγείωμα/δυσπλασία</a:t>
            </a:r>
            <a:endParaRPr sz="16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(ll)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 Αθροίσεις</a:t>
            </a:r>
            <a:r>
              <a:rPr sz="1600" spc="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αγγείων</a:t>
            </a:r>
            <a:r>
              <a:rPr sz="16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αρτηριακού</a:t>
            </a:r>
            <a:r>
              <a:rPr sz="16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(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παρουσία</a:t>
            </a:r>
            <a:r>
              <a:rPr sz="16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έσω</a:t>
            </a:r>
            <a:endParaRPr sz="16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ελαστικού</a:t>
            </a:r>
            <a:r>
              <a:rPr sz="16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πετάλου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)</a:t>
            </a:r>
            <a:r>
              <a:rPr sz="1600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6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φλεβικού</a:t>
            </a:r>
            <a:r>
              <a:rPr sz="1600" spc="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τύπου</a:t>
            </a:r>
            <a:r>
              <a:rPr sz="16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?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διαμέτρου</a:t>
            </a:r>
            <a:endParaRPr sz="16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Επιφανειακή</a:t>
            </a:r>
            <a:r>
              <a:rPr sz="16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δερματική</a:t>
            </a:r>
            <a:r>
              <a:rPr sz="16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ή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των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βάθει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αλλοίωση</a:t>
            </a:r>
            <a:endParaRPr sz="16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Παιδιά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νέοι</a:t>
            </a:r>
            <a:r>
              <a:rPr sz="1600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ενήλικες</a:t>
            </a:r>
            <a:endParaRPr sz="16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Ανάδειξη ελαστικού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πετάλου</a:t>
            </a:r>
            <a:r>
              <a:rPr sz="16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χρώση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ελαστικών</a:t>
            </a:r>
            <a:r>
              <a:rPr sz="16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ινών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26558" y="6473444"/>
            <a:ext cx="3094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3355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WHO, </a:t>
            </a:r>
            <a:r>
              <a:rPr sz="1200" i="1" dirty="0">
                <a:solidFill>
                  <a:srgbClr val="EA7666"/>
                </a:solidFill>
                <a:latin typeface="Trebuchet MS"/>
                <a:cs typeface="Trebuchet MS"/>
              </a:rPr>
              <a:t>Soft 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tissue </a:t>
            </a:r>
            <a:r>
              <a:rPr sz="1200" i="1" dirty="0">
                <a:solidFill>
                  <a:srgbClr val="EA7666"/>
                </a:solidFill>
                <a:latin typeface="Trebuchet MS"/>
                <a:cs typeface="Trebuchet MS"/>
              </a:rPr>
              <a:t>and bone tumors </a:t>
            </a:r>
            <a:r>
              <a:rPr sz="1200" i="1" spc="-10" dirty="0">
                <a:solidFill>
                  <a:srgbClr val="EA7666"/>
                </a:solidFill>
                <a:latin typeface="Trebuchet MS"/>
                <a:cs typeface="Trebuchet MS"/>
              </a:rPr>
              <a:t>2020 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 Hornick,</a:t>
            </a:r>
            <a:r>
              <a:rPr sz="1200" i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Practical</a:t>
            </a:r>
            <a:r>
              <a:rPr sz="1200" i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soft</a:t>
            </a:r>
            <a:r>
              <a:rPr sz="12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tissue</a:t>
            </a:r>
            <a:r>
              <a:rPr sz="12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EA7666"/>
                </a:solidFill>
                <a:latin typeface="Trebuchet MS"/>
                <a:cs typeface="Trebuchet MS"/>
              </a:rPr>
              <a:t>pathology</a:t>
            </a:r>
            <a:r>
              <a:rPr sz="1200" i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EA7666"/>
                </a:solidFill>
                <a:latin typeface="Trebuchet MS"/>
                <a:cs typeface="Trebuchet MS"/>
              </a:rPr>
              <a:t>2020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7" y="0"/>
            <a:ext cx="6602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Εν</a:t>
            </a:r>
            <a:r>
              <a:rPr sz="3600" b="1" spc="-7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τω</a:t>
            </a:r>
            <a:r>
              <a:rPr sz="3600" b="1" spc="-25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Βάθει</a:t>
            </a:r>
            <a:r>
              <a:rPr sz="3600" b="1" spc="-65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Αιμαγγειώματα</a:t>
            </a:r>
            <a:r>
              <a:rPr sz="3600" b="1" spc="-5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(1)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90192" y="3975303"/>
            <a:ext cx="24466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Συνοβιακό</a:t>
            </a:r>
            <a:r>
              <a:rPr sz="1800" spc="-1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αιμ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αγγ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είωμα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4788" y="4288942"/>
            <a:ext cx="3341370" cy="1996439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9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Συνήθως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σηραγγώδες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Γόνατο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6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αγκώνας,</a:t>
            </a:r>
            <a:r>
              <a:rPr sz="1600" spc="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άκρα</a:t>
            </a:r>
            <a:r>
              <a:rPr sz="1600" spc="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χείρα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Παιδιά</a:t>
            </a:r>
            <a:r>
              <a:rPr sz="16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και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έφηβοι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6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Α&gt;Γ</a:t>
            </a:r>
            <a:endParaRPr sz="16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spcBef>
                <a:spcPts val="101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Δ/δ: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Συνοβιακή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αντιδραστική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αγγειακή</a:t>
            </a:r>
            <a:r>
              <a:rPr sz="16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υπερπλασία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λόγω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φλεγμονής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(παρουσία</a:t>
            </a:r>
            <a:r>
              <a:rPr sz="16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οιδήματος)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4964" y="948308"/>
            <a:ext cx="5008245" cy="2709545"/>
            <a:chOff x="504964" y="948308"/>
            <a:chExt cx="5008245" cy="27095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964" y="1010030"/>
              <a:ext cx="5007991" cy="26475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964" y="948308"/>
              <a:ext cx="4953127" cy="25573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638668" y="3782009"/>
            <a:ext cx="22917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Ε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νδομ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υ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ϊ</a:t>
            </a:r>
            <a:r>
              <a:rPr sz="1800" spc="-15" dirty="0">
                <a:solidFill>
                  <a:srgbClr val="EA7666"/>
                </a:solidFill>
                <a:latin typeface="Trebuchet MS"/>
                <a:cs typeface="Trebuchet MS"/>
              </a:rPr>
              <a:t>κ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ό</a:t>
            </a:r>
            <a:r>
              <a:rPr sz="1800" spc="-1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1800" spc="-15" dirty="0">
                <a:solidFill>
                  <a:srgbClr val="EA7666"/>
                </a:solidFill>
                <a:latin typeface="Trebuchet MS"/>
                <a:cs typeface="Trebuchet MS"/>
              </a:rPr>
              <a:t>γ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γ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είωμα</a:t>
            </a:r>
            <a:r>
              <a:rPr sz="1800" spc="-6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/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173470" y="740283"/>
            <a:ext cx="5044440" cy="2943860"/>
            <a:chOff x="6173470" y="740283"/>
            <a:chExt cx="5044440" cy="29438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3470" y="763397"/>
              <a:ext cx="5044312" cy="29206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1984" y="740283"/>
              <a:ext cx="4953381" cy="282130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108317" y="4553203"/>
            <a:ext cx="3583940" cy="1602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Έφηβοι</a:t>
            </a:r>
            <a:r>
              <a:rPr sz="1400" b="1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4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νέοι</a:t>
            </a:r>
            <a:r>
              <a:rPr sz="14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ενήλικες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4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Α=Γ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Συχνότερα</a:t>
            </a:r>
            <a:r>
              <a:rPr sz="14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4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κάτω</a:t>
            </a:r>
            <a:r>
              <a:rPr sz="14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άκρα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Σηραγγώδες</a:t>
            </a:r>
            <a:r>
              <a:rPr sz="14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4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τριχοειδές</a:t>
            </a:r>
            <a:r>
              <a:rPr sz="14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4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μικτό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Συχνά</a:t>
            </a:r>
            <a:r>
              <a:rPr sz="14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παρουσία</a:t>
            </a:r>
            <a:r>
              <a:rPr sz="14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ώριμου</a:t>
            </a:r>
            <a:r>
              <a:rPr sz="14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λιπώδους</a:t>
            </a:r>
            <a:r>
              <a:rPr sz="14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ιστού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Ατροφία</a:t>
            </a:r>
            <a:r>
              <a:rPr sz="14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παρακείμενων</a:t>
            </a:r>
            <a:r>
              <a:rPr sz="14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μυϊκών</a:t>
            </a:r>
            <a:r>
              <a:rPr sz="14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ινών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26382" y="6456984"/>
            <a:ext cx="284607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WHO,</a:t>
            </a:r>
            <a:r>
              <a:rPr sz="1100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Soft tissue</a:t>
            </a:r>
            <a:r>
              <a:rPr sz="11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and bone tumors</a:t>
            </a:r>
            <a:r>
              <a:rPr sz="11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2020 </a:t>
            </a:r>
            <a:r>
              <a:rPr sz="1100" i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Hornick,</a:t>
            </a:r>
            <a:r>
              <a:rPr sz="1100" i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Practical soft</a:t>
            </a:r>
            <a:r>
              <a:rPr sz="1100" i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tissue</a:t>
            </a:r>
            <a:r>
              <a:rPr sz="11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pathology</a:t>
            </a:r>
            <a:r>
              <a:rPr sz="11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2020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95013" y="6456984"/>
            <a:ext cx="284607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WHO,</a:t>
            </a:r>
            <a:r>
              <a:rPr sz="1100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Soft tissue</a:t>
            </a:r>
            <a:r>
              <a:rPr sz="11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and bone tumors</a:t>
            </a:r>
            <a:r>
              <a:rPr sz="11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2020 </a:t>
            </a:r>
            <a:r>
              <a:rPr sz="1100" i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Hornick,</a:t>
            </a:r>
            <a:r>
              <a:rPr sz="1100" i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Practical soft</a:t>
            </a:r>
            <a:r>
              <a:rPr sz="1100" i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tissue</a:t>
            </a:r>
            <a:r>
              <a:rPr sz="11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pathology</a:t>
            </a:r>
            <a:r>
              <a:rPr sz="11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100" i="1" spc="-5" dirty="0">
                <a:solidFill>
                  <a:srgbClr val="EA7666"/>
                </a:solidFill>
                <a:latin typeface="Trebuchet MS"/>
                <a:cs typeface="Trebuchet MS"/>
              </a:rPr>
              <a:t>2020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9889" y="3288919"/>
            <a:ext cx="153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Αγγειωμάτωση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70982" y="1021080"/>
            <a:ext cx="3444240" cy="2197735"/>
            <a:chOff x="5570982" y="1021080"/>
            <a:chExt cx="3444240" cy="21977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0982" y="1021080"/>
              <a:ext cx="3444240" cy="21976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4322" y="1024128"/>
              <a:ext cx="3342131" cy="20955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753861" y="3769817"/>
            <a:ext cx="4207510" cy="2155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Προσβολή</a:t>
            </a:r>
            <a:r>
              <a:rPr sz="1400" b="1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μεγάλου</a:t>
            </a:r>
            <a:r>
              <a:rPr sz="14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μέρους</a:t>
            </a:r>
            <a:r>
              <a:rPr sz="14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r>
              <a:rPr sz="14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σώματος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Συνήθως</a:t>
            </a:r>
            <a:r>
              <a:rPr sz="14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νέα</a:t>
            </a:r>
            <a:r>
              <a:rPr sz="14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άτομα,</a:t>
            </a:r>
            <a:r>
              <a:rPr sz="14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κάτω</a:t>
            </a:r>
            <a:r>
              <a:rPr sz="14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άκρα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Α&lt;Γ</a:t>
            </a:r>
            <a:r>
              <a:rPr sz="1400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ΠΟΥ</a:t>
            </a:r>
            <a:r>
              <a:rPr sz="14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2013:</a:t>
            </a:r>
            <a:r>
              <a:rPr sz="14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αγγειακή</a:t>
            </a:r>
            <a:r>
              <a:rPr sz="14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malformation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Κ</a:t>
            </a:r>
            <a:r>
              <a:rPr sz="14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λ</a:t>
            </a:r>
            <a:r>
              <a:rPr sz="14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ινικ</a:t>
            </a:r>
            <a:r>
              <a:rPr sz="14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ο</a:t>
            </a:r>
            <a:r>
              <a:rPr sz="1400" b="1" u="heavy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π</a:t>
            </a:r>
            <a:r>
              <a:rPr sz="14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α</a:t>
            </a:r>
            <a:r>
              <a:rPr sz="14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θ</a:t>
            </a:r>
            <a:r>
              <a:rPr sz="14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ο</a:t>
            </a:r>
            <a:r>
              <a:rPr sz="14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λ</a:t>
            </a:r>
            <a:r>
              <a:rPr sz="14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ο</a:t>
            </a:r>
            <a:r>
              <a:rPr sz="1400" b="1" u="heavy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γ</a:t>
            </a:r>
            <a:r>
              <a:rPr sz="14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ο</a:t>
            </a:r>
            <a:r>
              <a:rPr sz="14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α</a:t>
            </a:r>
            <a:r>
              <a:rPr sz="14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ν</a:t>
            </a:r>
            <a:r>
              <a:rPr sz="14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α</a:t>
            </a:r>
            <a:r>
              <a:rPr sz="14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τ</a:t>
            </a:r>
            <a:r>
              <a:rPr sz="14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ομικ</a:t>
            </a:r>
            <a:r>
              <a:rPr sz="14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ή</a:t>
            </a:r>
            <a:r>
              <a:rPr sz="1400" b="1" u="heavy" spc="-9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4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δι</a:t>
            </a:r>
            <a:r>
              <a:rPr sz="1400" b="1" u="heavy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ά</a:t>
            </a:r>
            <a:r>
              <a:rPr sz="14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γ</a:t>
            </a:r>
            <a:r>
              <a:rPr sz="14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ν</a:t>
            </a:r>
            <a:r>
              <a:rPr sz="14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ω</a:t>
            </a:r>
            <a:r>
              <a:rPr sz="14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σ</a:t>
            </a:r>
            <a:r>
              <a:rPr sz="14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η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!</a:t>
            </a:r>
            <a:r>
              <a:rPr sz="14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endParaRPr sz="14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Υποτρο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π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400"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50%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Ποικ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λ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ί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4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ορ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φ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ολογ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ί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ας</a:t>
            </a:r>
            <a:r>
              <a:rPr sz="14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αγ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γ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ί</a:t>
            </a:r>
            <a:r>
              <a:rPr sz="1400" spc="-15" dirty="0">
                <a:solidFill>
                  <a:srgbClr val="404040"/>
                </a:solidFill>
                <a:latin typeface="Trebuchet MS"/>
                <a:cs typeface="Trebuchet MS"/>
              </a:rPr>
              <a:t>ω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ν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4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δ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άχ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υ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14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π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ρότυ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π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8750" y="3279089"/>
            <a:ext cx="2453640" cy="2503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5175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EA7666"/>
                </a:solidFill>
                <a:latin typeface="Trebuchet MS"/>
                <a:cs typeface="Trebuchet MS"/>
              </a:rPr>
              <a:t>Σηραγγώδες</a:t>
            </a:r>
            <a:endParaRPr sz="1400">
              <a:latin typeface="Trebuchet MS"/>
              <a:cs typeface="Trebuchet MS"/>
            </a:endParaRPr>
          </a:p>
          <a:p>
            <a:pPr marL="757555">
              <a:lnSpc>
                <a:spcPct val="100000"/>
              </a:lnSpc>
            </a:pPr>
            <a:r>
              <a:rPr sz="14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endParaRPr sz="1400">
              <a:latin typeface="Trebuchet MS"/>
              <a:cs typeface="Trebuchet MS"/>
            </a:endParaRPr>
          </a:p>
          <a:p>
            <a:pPr marL="114300" indent="-102235">
              <a:lnSpc>
                <a:spcPct val="100000"/>
              </a:lnSpc>
              <a:spcBef>
                <a:spcPts val="71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114935" algn="l"/>
              </a:tabLst>
            </a:pP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Συχνότερα</a:t>
            </a:r>
            <a:r>
              <a:rPr sz="14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παιδική</a:t>
            </a:r>
            <a:r>
              <a:rPr sz="14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ηλικία</a:t>
            </a:r>
            <a:endParaRPr sz="1400">
              <a:latin typeface="Trebuchet MS"/>
              <a:cs typeface="Trebuchet MS"/>
            </a:endParaRPr>
          </a:p>
          <a:p>
            <a:pPr marL="12700" marR="19875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63500" algn="l"/>
              </a:tabLst>
            </a:pP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Μεγαλ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ύ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ρο</a:t>
            </a:r>
            <a:r>
              <a:rPr sz="1400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έγεθο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ς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4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εν</a:t>
            </a:r>
            <a:r>
              <a:rPr sz="14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τω  βάθει</a:t>
            </a:r>
            <a:r>
              <a:rPr sz="14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εντοπίσεις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63500" algn="l"/>
                <a:tab pos="2374900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Μεγάλου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μεγέθους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rebuchet MS"/>
                <a:cs typeface="Trebuchet MS"/>
              </a:rPr>
              <a:t>λεπτοτοιχωματικοί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αγγειακοί </a:t>
            </a:r>
            <a:r>
              <a:rPr sz="1400" b="1" spc="-40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χώροι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που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επαλείφονται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από </a:t>
            </a:r>
            <a:r>
              <a:rPr sz="1400" b="1" spc="-40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επίπεδα</a:t>
            </a:r>
            <a:r>
              <a:rPr sz="14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ενδοθηλιακά</a:t>
            </a:r>
            <a:r>
              <a:rPr sz="14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κύτταρα </a:t>
            </a:r>
            <a:r>
              <a:rPr sz="1400" spc="-40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(π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αρουσ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ί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4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ώρ</a:t>
            </a:r>
            <a:r>
              <a:rPr sz="1400" spc="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ου</a:t>
            </a:r>
            <a:r>
              <a:rPr sz="14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οστού	)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89046" y="5598744"/>
            <a:ext cx="243839" cy="20726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24979" y="1028446"/>
            <a:ext cx="3319779" cy="2139950"/>
            <a:chOff x="1024979" y="1028446"/>
            <a:chExt cx="3319779" cy="213995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4979" y="1043634"/>
              <a:ext cx="3319371" cy="21245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068" y="1028446"/>
              <a:ext cx="3253739" cy="20589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55568" y="2209546"/>
              <a:ext cx="243840" cy="20573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-507" y="0"/>
            <a:ext cx="6602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Εν</a:t>
            </a:r>
            <a:r>
              <a:rPr sz="3600" b="1" spc="-7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τω</a:t>
            </a:r>
            <a:r>
              <a:rPr sz="3600" b="1" spc="-25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Βάθει</a:t>
            </a:r>
            <a:r>
              <a:rPr sz="3600" b="1" spc="-65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Αιμαγγειώματα</a:t>
            </a:r>
            <a:r>
              <a:rPr sz="3600" b="1" spc="-5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(2)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5471"/>
            <a:ext cx="42545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Trebuchet MS"/>
                <a:cs typeface="Trebuchet MS"/>
              </a:rPr>
              <a:t>Κολποειδικό</a:t>
            </a:r>
            <a:r>
              <a:rPr b="1" spc="-2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αιμαγγείωμα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5518" y="945007"/>
            <a:ext cx="4096765" cy="409676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863" y="1051306"/>
            <a:ext cx="6833870" cy="4013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Προτίμηση</a:t>
            </a:r>
            <a:r>
              <a:rPr sz="20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για</a:t>
            </a:r>
            <a:r>
              <a:rPr sz="20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τον</a:t>
            </a:r>
            <a:r>
              <a:rPr sz="20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υποδόριο</a:t>
            </a:r>
            <a:r>
              <a:rPr sz="20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ιστό</a:t>
            </a:r>
            <a:r>
              <a:rPr sz="20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r>
              <a:rPr sz="20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μαστού</a:t>
            </a:r>
            <a:endParaRPr sz="2000" dirty="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μιμείται</a:t>
            </a:r>
            <a:r>
              <a:rPr sz="20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καλά</a:t>
            </a:r>
            <a:r>
              <a:rPr sz="20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διαφοροποιημένο</a:t>
            </a:r>
            <a:r>
              <a:rPr sz="2000" b="1" spc="-7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αγγειοσάρκωμα</a:t>
            </a:r>
            <a:endParaRPr sz="2000" dirty="0">
              <a:latin typeface="Trebuchet MS"/>
              <a:cs typeface="Trebuchet MS"/>
            </a:endParaRPr>
          </a:p>
          <a:p>
            <a:pPr marL="355600" marR="110363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Αρχικά εθεωρείτο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ποικιλία του σηραγγώδους </a:t>
            </a:r>
            <a:r>
              <a:rPr sz="2000" b="1" spc="-5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αιμαγγειώματος</a:t>
            </a:r>
            <a:endParaRPr sz="2000" dirty="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 νεοπλασματικός</a:t>
            </a:r>
            <a:r>
              <a:rPr sz="20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ιστός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αντικαθιστά</a:t>
            </a:r>
            <a:r>
              <a:rPr sz="20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τα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φυσιολογικά</a:t>
            </a:r>
            <a:endParaRPr sz="2000" dirty="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λοβία</a:t>
            </a:r>
            <a:r>
              <a:rPr sz="20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r>
              <a:rPr sz="20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λίπους</a:t>
            </a:r>
            <a:endParaRPr sz="2000" dirty="0">
              <a:latin typeface="Trebuchet MS"/>
              <a:cs typeface="Trebuchet MS"/>
            </a:endParaRPr>
          </a:p>
          <a:p>
            <a:pPr marL="355600" marR="5080" indent="-343535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Όρια</a:t>
            </a:r>
            <a:r>
              <a:rPr sz="20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περίγραπτα</a:t>
            </a:r>
            <a:r>
              <a:rPr sz="20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αλλά</a:t>
            </a:r>
            <a:r>
              <a:rPr sz="20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εστιακή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επέκταση</a:t>
            </a:r>
            <a:r>
              <a:rPr sz="20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των</a:t>
            </a:r>
            <a:r>
              <a:rPr sz="20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αγγείων </a:t>
            </a:r>
            <a:r>
              <a:rPr sz="2000" b="1" spc="-5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στον</a:t>
            </a:r>
            <a:r>
              <a:rPr sz="20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πέριξ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ιστό</a:t>
            </a:r>
            <a:endParaRPr sz="2000" dirty="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1000"/>
              </a:spcBef>
              <a:buSzPct val="80000"/>
              <a:buFont typeface="Courier New"/>
              <a:buChar char="o"/>
              <a:tabLst>
                <a:tab pos="756920" algn="l"/>
              </a:tabLst>
            </a:pP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Έλεγχος</a:t>
            </a:r>
            <a:r>
              <a:rPr sz="2000" b="1" spc="-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αρχιτεκτονικών/κυτταρολογικών</a:t>
            </a:r>
            <a:endParaRPr sz="2000" dirty="0">
              <a:latin typeface="Trebuchet MS"/>
              <a:cs typeface="Trebuchet MS"/>
            </a:endParaRPr>
          </a:p>
          <a:p>
            <a:pPr marL="756285">
              <a:lnSpc>
                <a:spcPct val="100000"/>
              </a:lnSpc>
            </a:pP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χαρακτήρων</a:t>
            </a:r>
            <a:r>
              <a:rPr sz="2000" b="1" spc="-7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κακοήθειας</a:t>
            </a:r>
            <a:endParaRPr sz="2000" dirty="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000"/>
              <a:buFont typeface="Courier New"/>
              <a:buChar char="o"/>
              <a:tabLst>
                <a:tab pos="756920" algn="l"/>
              </a:tabLst>
            </a:pP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Επι</a:t>
            </a:r>
            <a:r>
              <a:rPr sz="20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παθολογικών</a:t>
            </a:r>
            <a:r>
              <a:rPr sz="20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ορίων</a:t>
            </a:r>
            <a:r>
              <a:rPr sz="20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συνιστάται</a:t>
            </a:r>
            <a:r>
              <a:rPr sz="2000" b="1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επανεκτομή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02880" y="5144046"/>
            <a:ext cx="4162425" cy="1077595"/>
          </a:xfrm>
          <a:custGeom>
            <a:avLst/>
            <a:gdLst/>
            <a:ahLst/>
            <a:cxnLst/>
            <a:rect l="l" t="t" r="r" b="b"/>
            <a:pathLst>
              <a:path w="4162425" h="1077595">
                <a:moveTo>
                  <a:pt x="4162044" y="0"/>
                </a:moveTo>
                <a:lnTo>
                  <a:pt x="0" y="0"/>
                </a:lnTo>
                <a:lnTo>
                  <a:pt x="0" y="1077214"/>
                </a:lnTo>
                <a:lnTo>
                  <a:pt x="4162044" y="1077214"/>
                </a:lnTo>
                <a:lnTo>
                  <a:pt x="416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02880" y="5144046"/>
            <a:ext cx="4162425" cy="107759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Πυκνά</a:t>
            </a:r>
            <a:r>
              <a:rPr sz="1600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διατεταγμένα</a:t>
            </a:r>
            <a:r>
              <a:rPr sz="1600" spc="-5" dirty="0">
                <a:latin typeface="Trebuchet MS"/>
                <a:cs typeface="Trebuchet MS"/>
              </a:rPr>
              <a:t>,</a:t>
            </a:r>
            <a:r>
              <a:rPr sz="1600" spc="3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αναστομούμενα</a:t>
            </a:r>
            <a:endParaRPr sz="16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tabLst>
                <a:tab pos="2447925" algn="l"/>
              </a:tabLst>
            </a:pPr>
            <a:r>
              <a:rPr sz="1600" spc="-5" dirty="0">
                <a:latin typeface="Trebuchet MS"/>
                <a:cs typeface="Trebuchet MS"/>
              </a:rPr>
              <a:t>λεπτοτοιχωματικά</a:t>
            </a:r>
            <a:r>
              <a:rPr sz="1600" spc="7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αγγεία	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με</a:t>
            </a:r>
            <a:r>
              <a:rPr sz="1600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ψευδοθηλές</a:t>
            </a:r>
            <a:r>
              <a:rPr sz="1600" spc="-10" dirty="0">
                <a:latin typeface="Trebuchet MS"/>
                <a:cs typeface="Trebuchet MS"/>
              </a:rPr>
              <a:t>.</a:t>
            </a:r>
            <a:endParaRPr sz="1600">
              <a:latin typeface="Trebuchet MS"/>
              <a:cs typeface="Trebuchet MS"/>
            </a:endParaRPr>
          </a:p>
          <a:p>
            <a:pPr marL="435609" marR="426084" algn="ctr">
              <a:lnSpc>
                <a:spcPct val="100000"/>
              </a:lnSpc>
            </a:pPr>
            <a:r>
              <a:rPr sz="1600" spc="-5" dirty="0">
                <a:latin typeface="Trebuchet MS"/>
                <a:cs typeface="Trebuchet MS"/>
              </a:rPr>
              <a:t>Απουσία</a:t>
            </a:r>
            <a:r>
              <a:rPr sz="1600" spc="3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ατυπίας</a:t>
            </a:r>
            <a:r>
              <a:rPr sz="1600" spc="3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των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ενδοθηλιακών </a:t>
            </a:r>
            <a:r>
              <a:rPr sz="1600" spc="-47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κυττάρων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68626" y="6453936"/>
            <a:ext cx="505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800" b="1" i="1" spc="-4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</a:t>
            </a:r>
            <a:r>
              <a:rPr sz="1800" b="1" i="1" spc="-3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Pathology,</a:t>
            </a:r>
            <a:r>
              <a:rPr sz="18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2378" y="1172463"/>
            <a:ext cx="212089" cy="1143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602990"/>
            <a:ext cx="6944995" cy="3255010"/>
            <a:chOff x="0" y="3602990"/>
            <a:chExt cx="6944995" cy="3255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775" y="3602990"/>
              <a:ext cx="6458839" cy="22109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1308" y="5733286"/>
              <a:ext cx="4256532" cy="10698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85471"/>
            <a:ext cx="4801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Trebuchet MS"/>
                <a:cs typeface="Trebuchet MS"/>
              </a:rPr>
              <a:t>Αναστομούμενο</a:t>
            </a:r>
            <a:r>
              <a:rPr b="1" spc="1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αιμαγγείωμα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6042" y="552972"/>
            <a:ext cx="6388735" cy="274066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0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Ενήλικες</a:t>
            </a:r>
            <a:r>
              <a:rPr sz="16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&gt; παιδιά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Συνήθως</a:t>
            </a:r>
            <a:r>
              <a:rPr sz="1600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νεφρός</a:t>
            </a:r>
            <a:r>
              <a:rPr sz="1600" spc="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και</a:t>
            </a:r>
            <a:r>
              <a:rPr sz="1600" spc="5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οπισθοπεριτόναιο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600" spc="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επίσης</a:t>
            </a:r>
            <a:r>
              <a:rPr sz="1600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ΓΕΣ,</a:t>
            </a:r>
            <a:r>
              <a:rPr sz="16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ήπαρ,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δέρμα,</a:t>
            </a:r>
            <a:endParaRPr sz="16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μαλακά</a:t>
            </a:r>
            <a:r>
              <a:rPr sz="16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μόρια,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γεννητικό</a:t>
            </a:r>
            <a:r>
              <a:rPr sz="16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σύστημα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Λοβιώδης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αρχιτεκτονική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Αναστομούμενα</a:t>
            </a:r>
            <a:r>
              <a:rPr sz="1600" spc="6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τριχοειδή</a:t>
            </a:r>
            <a:r>
              <a:rPr sz="1600" spc="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αγγεία</a:t>
            </a:r>
            <a:r>
              <a:rPr sz="1600" spc="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με</a:t>
            </a:r>
            <a:r>
              <a:rPr sz="1600" spc="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hobnail</a:t>
            </a:r>
            <a:r>
              <a:rPr sz="16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ενδοθήλια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SzPct val="78125"/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Εξωμυελική</a:t>
            </a:r>
            <a:r>
              <a:rPr sz="1600" b="1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αιμοποίηση</a:t>
            </a:r>
            <a:r>
              <a:rPr sz="1600" b="1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, σφαιρίδια υαλίνης,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θρόμβοι</a:t>
            </a:r>
            <a:endParaRPr sz="1600">
              <a:latin typeface="Trebuchet MS"/>
              <a:cs typeface="Trebuchet MS"/>
            </a:endParaRPr>
          </a:p>
          <a:p>
            <a:pPr marL="355600" marR="161925" indent="-34290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Ενεργοποιητικές</a:t>
            </a:r>
            <a:r>
              <a:rPr sz="16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μεταλλάξεις</a:t>
            </a:r>
            <a:r>
              <a:rPr sz="1600" spc="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GNAQ</a:t>
            </a:r>
            <a:r>
              <a:rPr sz="16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ή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GNA14,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όπως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στα</a:t>
            </a:r>
            <a:r>
              <a:rPr sz="16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ηπατικά </a:t>
            </a:r>
            <a:r>
              <a:rPr sz="1600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νεοπλάσματα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μικρά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αγγεία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91247" y="356997"/>
            <a:ext cx="4834255" cy="3990975"/>
            <a:chOff x="7191247" y="356997"/>
            <a:chExt cx="4834255" cy="39909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1247" y="356997"/>
              <a:ext cx="4834128" cy="34041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6639" y="3552444"/>
              <a:ext cx="4261104" cy="7955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658873" y="5810503"/>
            <a:ext cx="3583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Λοβία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αναστομούμενων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αγγειακών </a:t>
            </a:r>
            <a:r>
              <a:rPr sz="1800" spc="-5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χώρων εντός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σκλήρυντικού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στρώματος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9578" y="3629025"/>
            <a:ext cx="3481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6120" marR="5080" indent="-69342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Παρουσία</a:t>
            </a:r>
            <a:r>
              <a:rPr sz="18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σφαιριδίων</a:t>
            </a:r>
            <a:r>
              <a:rPr sz="18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υαλίνης</a:t>
            </a:r>
            <a:r>
              <a:rPr sz="18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και </a:t>
            </a:r>
            <a:r>
              <a:rPr sz="1800" spc="-5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μεγακαριοκυττάρων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57875" y="6203683"/>
            <a:ext cx="6167755" cy="369570"/>
          </a:xfrm>
          <a:custGeom>
            <a:avLst/>
            <a:gdLst/>
            <a:ahLst/>
            <a:cxnLst/>
            <a:rect l="l" t="t" r="r" b="b"/>
            <a:pathLst>
              <a:path w="6167755" h="369570">
                <a:moveTo>
                  <a:pt x="6167374" y="0"/>
                </a:moveTo>
                <a:lnTo>
                  <a:pt x="0" y="0"/>
                </a:lnTo>
                <a:lnTo>
                  <a:pt x="0" y="369328"/>
                </a:lnTo>
                <a:lnTo>
                  <a:pt x="6167374" y="369328"/>
                </a:lnTo>
                <a:lnTo>
                  <a:pt x="6167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57875" y="6203683"/>
            <a:ext cx="6167755" cy="36957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633095">
              <a:lnSpc>
                <a:spcPct val="100000"/>
              </a:lnSpc>
              <a:spcBef>
                <a:spcPts val="320"/>
              </a:spcBef>
            </a:pP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WHO</a:t>
            </a:r>
            <a:r>
              <a:rPr sz="18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2020,</a:t>
            </a:r>
            <a:r>
              <a:rPr sz="1800" b="1" i="1" spc="-3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Classification</a:t>
            </a:r>
            <a:r>
              <a:rPr sz="1800" b="1" i="1" spc="-5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of</a:t>
            </a:r>
            <a:r>
              <a:rPr sz="18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Vascular</a:t>
            </a:r>
            <a:r>
              <a:rPr sz="1800" b="1" i="1" spc="-5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40" dirty="0">
                <a:solidFill>
                  <a:srgbClr val="922212"/>
                </a:solidFill>
                <a:latin typeface="Trebuchet MS"/>
                <a:cs typeface="Trebuchet MS"/>
              </a:rPr>
              <a:t>Tumors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0596" y="4853937"/>
            <a:ext cx="3268345" cy="18882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335024" y="3875481"/>
            <a:ext cx="4471035" cy="2712720"/>
            <a:chOff x="1335024" y="3875481"/>
            <a:chExt cx="4471035" cy="27127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5024" y="3875481"/>
              <a:ext cx="3619119" cy="27127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1896" y="4008120"/>
              <a:ext cx="1303781" cy="141046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6655" y="355117"/>
            <a:ext cx="3499485" cy="588645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03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60"/>
              </a:spcBef>
            </a:pPr>
            <a:r>
              <a:rPr sz="3600" b="1" spc="-15" dirty="0">
                <a:latin typeface="Trebuchet MS"/>
                <a:cs typeface="Trebuchet MS"/>
              </a:rPr>
              <a:t>Λεμφαγγείωμα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169" y="1140079"/>
            <a:ext cx="5674360" cy="217741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355600" marR="1178560" indent="-343535">
              <a:lnSpc>
                <a:spcPct val="78100"/>
              </a:lnSpc>
              <a:spcBef>
                <a:spcPts val="51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Αλλοίωση</a:t>
            </a:r>
            <a:r>
              <a:rPr sz="1600" b="1" spc="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αποτελούμενη</a:t>
            </a:r>
            <a:r>
              <a:rPr sz="1600" b="1" spc="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από</a:t>
            </a:r>
            <a:r>
              <a:rPr sz="16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συνωστισμένα </a:t>
            </a:r>
            <a:r>
              <a:rPr sz="1600" b="1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διατεταμένα</a:t>
            </a:r>
            <a:r>
              <a:rPr sz="16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λεμφαγγεία</a:t>
            </a:r>
            <a:endParaRPr sz="16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60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Συχνά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παιδιά,</a:t>
            </a:r>
            <a:r>
              <a:rPr sz="1600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κεφαλή</a:t>
            </a:r>
            <a:r>
              <a:rPr sz="1600" spc="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τράχηλος</a:t>
            </a:r>
            <a:endParaRPr sz="1600">
              <a:latin typeface="Trebuchet MS"/>
              <a:cs typeface="Trebuchet MS"/>
            </a:endParaRPr>
          </a:p>
          <a:p>
            <a:pPr marL="355600" marR="97155" indent="-343535">
              <a:lnSpc>
                <a:spcPct val="78200"/>
              </a:lnSpc>
              <a:spcBef>
                <a:spcPts val="100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Δερματικό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6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επιπολής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6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εν</a:t>
            </a:r>
            <a:r>
              <a:rPr sz="16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τω βάθει</a:t>
            </a:r>
            <a:r>
              <a:rPr sz="1600" spc="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/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Άλλες</a:t>
            </a:r>
            <a:r>
              <a:rPr sz="1600" spc="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εντοπίσεις: </a:t>
            </a:r>
            <a:r>
              <a:rPr sz="1600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στοματική</a:t>
            </a:r>
            <a:r>
              <a:rPr sz="1600" spc="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κοιλότητα,</a:t>
            </a:r>
            <a:r>
              <a:rPr sz="1600" spc="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ενδοκοιλιακά,</a:t>
            </a:r>
            <a:r>
              <a:rPr sz="1600" spc="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οπισθοπεριτόναιο,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γεννητική</a:t>
            </a:r>
            <a:r>
              <a:rPr sz="1600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περιοχή,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κορμός</a:t>
            </a:r>
            <a:endParaRPr sz="1600">
              <a:latin typeface="Trebuchet MS"/>
              <a:cs typeface="Trebuchet MS"/>
            </a:endParaRPr>
          </a:p>
          <a:p>
            <a:pPr marL="756285" marR="5080" lvl="1" indent="-287020">
              <a:lnSpc>
                <a:spcPct val="78100"/>
              </a:lnSpc>
              <a:spcBef>
                <a:spcPts val="1000"/>
              </a:spcBef>
              <a:buClr>
                <a:srgbClr val="EA7666"/>
              </a:buClr>
              <a:buSzPct val="78125"/>
              <a:buFont typeface="Wingdings"/>
              <a:buChar char=""/>
              <a:tabLst>
                <a:tab pos="756285" algn="l"/>
                <a:tab pos="75692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Ενδοκοιλιακό</a:t>
            </a:r>
            <a:r>
              <a:rPr sz="16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λεμφαγγείωμα</a:t>
            </a:r>
            <a:r>
              <a:rPr sz="1600" b="1" spc="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δ.δ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από</a:t>
            </a:r>
            <a:r>
              <a:rPr sz="16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κυστικό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μεσοθηλίωμα</a:t>
            </a:r>
            <a:r>
              <a:rPr sz="1600" spc="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r>
              <a:rPr sz="16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περιτοναίου</a:t>
            </a:r>
            <a:r>
              <a:rPr sz="1600" spc="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6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μικροκυστικό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αδένωμα</a:t>
            </a:r>
            <a:r>
              <a:rPr sz="16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παγκρέατος(έκφραση</a:t>
            </a:r>
            <a:r>
              <a:rPr sz="1600" spc="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επιθηλιακών</a:t>
            </a:r>
            <a:r>
              <a:rPr sz="16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δεικτών)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90615" y="1575638"/>
            <a:ext cx="4723765" cy="2640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945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Κυρίως</a:t>
            </a:r>
            <a:r>
              <a:rPr sz="18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παιδιά/ενήλικες</a:t>
            </a:r>
            <a:r>
              <a:rPr sz="18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μετα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Α/Θ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ts val="1945"/>
              </a:lnSpc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τραύμα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6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Δέρμα</a:t>
            </a:r>
            <a:r>
              <a:rPr sz="18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βλεννογόνος</a:t>
            </a:r>
            <a:r>
              <a:rPr sz="18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στόματος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80000"/>
              </a:lnSpc>
              <a:spcBef>
                <a:spcPts val="101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Εκτατικά</a:t>
            </a:r>
            <a:r>
              <a:rPr sz="18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λεμφαγγεία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ανώτερο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χόριο </a:t>
            </a:r>
            <a:r>
              <a:rPr sz="1800" b="1" spc="-5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που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διατέμνουν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τις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κολλαγόνες ίνες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του 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δικτυωτού</a:t>
            </a:r>
            <a:r>
              <a:rPr sz="1800" b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χορίου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Μονόστιβο</a:t>
            </a:r>
            <a:r>
              <a:rPr sz="1800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ενδοθήλιο</a:t>
            </a:r>
            <a:r>
              <a:rPr sz="18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χωρίς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ατυπία</a:t>
            </a:r>
            <a:endParaRPr sz="1800">
              <a:latin typeface="Trebuchet MS"/>
              <a:cs typeface="Trebuchet MS"/>
            </a:endParaRPr>
          </a:p>
          <a:p>
            <a:pPr marL="353695">
              <a:lnSpc>
                <a:spcPct val="100000"/>
              </a:lnSpc>
              <a:spcBef>
                <a:spcPts val="600"/>
              </a:spcBef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+/-</a:t>
            </a:r>
            <a:r>
              <a:rPr sz="18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θηλές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Λεμφοκυτταρικές</a:t>
            </a:r>
            <a:r>
              <a:rPr sz="18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αθροίσεις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81220" y="4070730"/>
            <a:ext cx="8509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00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D2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40+, 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CD31+, </a:t>
            </a:r>
            <a:r>
              <a:rPr sz="1800" spc="-5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CD34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ariable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96185" y="6573723"/>
            <a:ext cx="188976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u="sng" spc="-45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5"/>
              </a:rPr>
              <a:t>www.webpathology.com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57488" y="4853937"/>
            <a:ext cx="3269869" cy="188823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164579" y="365759"/>
            <a:ext cx="5407660" cy="954405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3495" rIns="0" bIns="0" rtlCol="0">
            <a:spAutoFit/>
          </a:bodyPr>
          <a:lstStyle/>
          <a:p>
            <a:pPr marL="92075" marR="654050">
              <a:lnSpc>
                <a:spcPct val="100000"/>
              </a:lnSpc>
              <a:spcBef>
                <a:spcPts val="185"/>
              </a:spcBef>
            </a:pPr>
            <a:r>
              <a:rPr sz="2800" b="1" spc="-20" dirty="0">
                <a:solidFill>
                  <a:srgbClr val="EA7666"/>
                </a:solidFill>
                <a:latin typeface="Trebuchet MS"/>
                <a:cs typeface="Trebuchet MS"/>
              </a:rPr>
              <a:t>Δερματικό</a:t>
            </a:r>
            <a:r>
              <a:rPr sz="2800" b="1" spc="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8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Επίκτητο </a:t>
            </a:r>
            <a:r>
              <a:rPr sz="28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EA7666"/>
                </a:solidFill>
                <a:latin typeface="Trebuchet MS"/>
                <a:cs typeface="Trebuchet MS"/>
              </a:rPr>
              <a:t>Προοδευτικό</a:t>
            </a:r>
            <a:r>
              <a:rPr sz="2800" b="1" spc="-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800" b="1" spc="-15" dirty="0">
                <a:solidFill>
                  <a:srgbClr val="EA7666"/>
                </a:solidFill>
                <a:latin typeface="Trebuchet MS"/>
                <a:cs typeface="Trebuchet MS"/>
              </a:rPr>
              <a:t>Λεμφαγγείωμα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754373" y="1574800"/>
          <a:ext cx="4670425" cy="1752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7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Hobnail</a:t>
                      </a:r>
                      <a:r>
                        <a:rPr sz="1800" b="1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5" dirty="0">
                          <a:latin typeface="Trebuchet MS"/>
                          <a:cs typeface="Trebuchet MS"/>
                        </a:rPr>
                        <a:t>αιμαγγείωμα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918554"/>
                      </a:solidFill>
                      <a:prstDash val="solid"/>
                    </a:lnL>
                    <a:lnR w="12700">
                      <a:solidFill>
                        <a:srgbClr val="918554"/>
                      </a:solidFill>
                      <a:prstDash val="solid"/>
                    </a:lnR>
                    <a:lnT w="12700">
                      <a:solidFill>
                        <a:srgbClr val="918554"/>
                      </a:solidFill>
                      <a:prstDash val="solid"/>
                    </a:lnT>
                    <a:lnB w="28575">
                      <a:solidFill>
                        <a:srgbClr val="91855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1440" marR="7143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" dirty="0">
                          <a:latin typeface="Trebuchet MS"/>
                          <a:cs typeface="Trebuchet MS"/>
                        </a:rPr>
                        <a:t>Θηλώδες ενδολεμφαγγειακό </a:t>
                      </a:r>
                      <a:r>
                        <a:rPr sz="1800" b="1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5" dirty="0">
                          <a:latin typeface="Trebuchet MS"/>
                          <a:cs typeface="Trebuchet MS"/>
                        </a:rPr>
                        <a:t>αγγειοενδοθηλίωμα</a:t>
                      </a:r>
                      <a:r>
                        <a:rPr sz="18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5" dirty="0">
                          <a:latin typeface="Trebuchet MS"/>
                          <a:cs typeface="Trebuchet MS"/>
                        </a:rPr>
                        <a:t>(όγκος Dabs </a:t>
                      </a:r>
                      <a:r>
                        <a:rPr sz="1800" b="1" spc="-25" dirty="0">
                          <a:latin typeface="Trebuchet MS"/>
                          <a:cs typeface="Trebuchet MS"/>
                        </a:rPr>
                        <a:t>ka)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918554"/>
                      </a:solidFill>
                      <a:prstDash val="solid"/>
                    </a:lnL>
                    <a:lnR w="12700">
                      <a:solidFill>
                        <a:srgbClr val="918554"/>
                      </a:solidFill>
                      <a:prstDash val="solid"/>
                    </a:lnR>
                    <a:lnT w="28575" cap="flat" cmpd="sng" algn="ctr">
                      <a:solidFill>
                        <a:srgbClr val="918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6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Δικτυοειδές</a:t>
                      </a:r>
                      <a:r>
                        <a:rPr sz="1800" b="1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5" dirty="0">
                          <a:latin typeface="Trebuchet MS"/>
                          <a:cs typeface="Trebuchet MS"/>
                        </a:rPr>
                        <a:t>αιμαγγειοενδοθηλίωμα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918554"/>
                      </a:solidFill>
                      <a:prstDash val="solid"/>
                    </a:lnL>
                    <a:lnR w="12700">
                      <a:solidFill>
                        <a:srgbClr val="918554"/>
                      </a:solidFill>
                      <a:prstDash val="solid"/>
                    </a:lnR>
                    <a:lnB w="12700">
                      <a:solidFill>
                        <a:srgbClr val="91855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" dirty="0">
                          <a:latin typeface="Trebuchet MS"/>
                          <a:cs typeface="Trebuchet MS"/>
                        </a:rPr>
                        <a:t>Μετακτινική</a:t>
                      </a:r>
                      <a:r>
                        <a:rPr sz="18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5" dirty="0">
                          <a:latin typeface="Trebuchet MS"/>
                          <a:cs typeface="Trebuchet MS"/>
                        </a:rPr>
                        <a:t>άτυπη αγγειακή αλλοίωση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918554"/>
                      </a:solidFill>
                      <a:prstDash val="solid"/>
                    </a:lnL>
                    <a:lnR w="12700">
                      <a:solidFill>
                        <a:srgbClr val="918554"/>
                      </a:solidFill>
                      <a:prstDash val="solid"/>
                    </a:lnR>
                    <a:lnT w="12700" cap="flat" cmpd="sng" algn="ctr">
                      <a:solidFill>
                        <a:srgbClr val="918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18554"/>
                      </a:solidFill>
                      <a:prstDash val="solid"/>
                    </a:lnB>
                    <a:solidFill>
                      <a:srgbClr val="E9E6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8025" y="178435"/>
            <a:ext cx="45300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14145" marR="5080" indent="-140208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Αγγειακοί όγκοι με Hobnail </a:t>
            </a:r>
            <a:r>
              <a:rPr b="1" spc="-83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ενδοθήλια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84702" y="5558434"/>
            <a:ext cx="505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800" b="1" i="1" spc="-4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800" b="1" i="1" spc="-2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</a:t>
            </a:r>
            <a:r>
              <a:rPr sz="18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Pathology,</a:t>
            </a:r>
            <a:r>
              <a:rPr sz="18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086" y="0"/>
            <a:ext cx="5462905" cy="1386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65"/>
              </a:lnSpc>
              <a:spcBef>
                <a:spcPts val="100"/>
              </a:spcBef>
            </a:pPr>
            <a:r>
              <a:rPr sz="3600" b="1" spc="-15" dirty="0">
                <a:latin typeface="Trebuchet MS"/>
                <a:cs typeface="Trebuchet MS"/>
              </a:rPr>
              <a:t>Στοχοειδές</a:t>
            </a:r>
            <a:endParaRPr sz="3600">
              <a:latin typeface="Trebuchet MS"/>
              <a:cs typeface="Trebuchet MS"/>
            </a:endParaRPr>
          </a:p>
          <a:p>
            <a:pPr marL="12700" marR="5080">
              <a:lnSpc>
                <a:spcPct val="73900"/>
              </a:lnSpc>
              <a:spcBef>
                <a:spcPts val="570"/>
              </a:spcBef>
            </a:pPr>
            <a:r>
              <a:rPr sz="3600" b="1" spc="-5" dirty="0">
                <a:latin typeface="Trebuchet MS"/>
                <a:cs typeface="Trebuchet MS"/>
              </a:rPr>
              <a:t>(Hobnail-</a:t>
            </a:r>
            <a:r>
              <a:rPr sz="3600" b="1" spc="-135" dirty="0">
                <a:latin typeface="Trebuchet MS"/>
                <a:cs typeface="Trebuchet MS"/>
              </a:rPr>
              <a:t> </a:t>
            </a:r>
            <a:r>
              <a:rPr sz="3600" b="1" spc="-15" dirty="0">
                <a:latin typeface="Trebuchet MS"/>
                <a:cs typeface="Trebuchet MS"/>
              </a:rPr>
              <a:t>Αιμοσιδηρωτικό </a:t>
            </a:r>
            <a:r>
              <a:rPr sz="3600" b="1" spc="-107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Αιμαγγείωμα)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756" y="1347596"/>
            <a:ext cx="6576695" cy="4881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καλόηθες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αντίστοιχο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δικτυοειδούς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αιμαγγειοενδοθηλιώματος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Δερματική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αλλοίωση,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συνήθως</a:t>
            </a:r>
            <a:r>
              <a:rPr sz="18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στα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άκρα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νέων</a:t>
            </a:r>
            <a:r>
              <a:rPr sz="18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ανδρών</a:t>
            </a:r>
            <a:endParaRPr sz="1800">
              <a:latin typeface="Trebuchet MS"/>
              <a:cs typeface="Trebuchet MS"/>
            </a:endParaRPr>
          </a:p>
          <a:p>
            <a:pPr marL="355600" marR="380365" indent="-342900">
              <a:lnSpc>
                <a:spcPct val="100000"/>
              </a:lnSpc>
              <a:spcBef>
                <a:spcPts val="99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στοχοειδής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κλινική</a:t>
            </a:r>
            <a:r>
              <a:rPr sz="18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εμφάνιση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δεν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είναι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ούτε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ειδική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ούτε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απαραίτητη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για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τη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διάγνωση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Συμμετρική</a:t>
            </a:r>
            <a:r>
              <a:rPr sz="18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σφηνοειδής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αλλοίωση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χόριο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EA7666"/>
              </a:buClr>
              <a:buFont typeface="Microsoft Sans Serif"/>
              <a:buChar char="•"/>
            </a:pP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Διφασική</a:t>
            </a:r>
            <a:r>
              <a:rPr sz="1800" b="1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μορφολογία</a:t>
            </a:r>
            <a:endParaRPr sz="1800">
              <a:latin typeface="Trebuchet MS"/>
              <a:cs typeface="Trebuchet MS"/>
            </a:endParaRPr>
          </a:p>
          <a:p>
            <a:pPr marL="355600" marR="2052320" indent="-342900">
              <a:lnSpc>
                <a:spcPct val="100000"/>
              </a:lnSpc>
              <a:spcBef>
                <a:spcPts val="994"/>
              </a:spcBef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Επιφανειακά:</a:t>
            </a:r>
            <a:r>
              <a:rPr sz="1800" spc="-5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εκτατικοί</a:t>
            </a:r>
            <a:r>
              <a:rPr sz="1800" spc="-8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χώροι</a:t>
            </a:r>
            <a:r>
              <a:rPr sz="1800" spc="-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hobnail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ενδοθήλια,</a:t>
            </a:r>
            <a:r>
              <a:rPr sz="18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+/-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θηλές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SzPct val="80555"/>
              <a:buFont typeface="Microsoft Sans Serif"/>
              <a:buChar char="•"/>
              <a:tabLst>
                <a:tab pos="354965" algn="l"/>
                <a:tab pos="355600" algn="l"/>
                <a:tab pos="4225290" algn="l"/>
              </a:tabLst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Εν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τω</a:t>
            </a:r>
            <a:r>
              <a:rPr sz="1800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βάθει: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 σχισμοειδείς</a:t>
            </a:r>
            <a:r>
              <a:rPr sz="1800" spc="-6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χώροι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που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διατέμνουν</a:t>
            </a:r>
            <a:r>
              <a:rPr sz="18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τις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ίνες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δικτυωτού</a:t>
            </a:r>
            <a:r>
              <a:rPr sz="1800" spc="-1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χορίου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Αιμορραγία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αιμοσιδηρίνη,</a:t>
            </a:r>
            <a:r>
              <a:rPr sz="18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λεμφικές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αθροίσεις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Λεμφαγγειακος</a:t>
            </a:r>
            <a:r>
              <a:rPr sz="18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φαινότυπος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756" y="6332016"/>
            <a:ext cx="43326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Ασυνεχής/απών</a:t>
            </a:r>
            <a:r>
              <a:rPr sz="18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περικυτταρικός</a:t>
            </a:r>
            <a:r>
              <a:rPr sz="18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στίχος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42505" y="3434054"/>
            <a:ext cx="4669535" cy="30297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7894" y="68198"/>
            <a:ext cx="4741291" cy="31668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886450" y="6473444"/>
            <a:ext cx="3096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84860">
              <a:lnSpc>
                <a:spcPct val="100000"/>
              </a:lnSpc>
              <a:spcBef>
                <a:spcPts val="100"/>
              </a:spcBef>
            </a:pPr>
            <a:r>
              <a:rPr sz="1200" i="1" spc="-20" dirty="0">
                <a:solidFill>
                  <a:srgbClr val="EA7666"/>
                </a:solidFill>
                <a:latin typeface="Trebuchet MS"/>
                <a:cs typeface="Trebuchet MS"/>
              </a:rPr>
              <a:t>Enzinger,</a:t>
            </a:r>
            <a:r>
              <a:rPr sz="1200" i="1" spc="-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EA7666"/>
                </a:solidFill>
                <a:latin typeface="Trebuchet MS"/>
                <a:cs typeface="Trebuchet MS"/>
              </a:rPr>
              <a:t>Soft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 tissue</a:t>
            </a:r>
            <a:r>
              <a:rPr sz="1200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EA7666"/>
                </a:solidFill>
                <a:latin typeface="Trebuchet MS"/>
                <a:cs typeface="Trebuchet MS"/>
              </a:rPr>
              <a:t>tumors</a:t>
            </a:r>
            <a:r>
              <a:rPr sz="1200" i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EA7666"/>
                </a:solidFill>
                <a:latin typeface="Trebuchet MS"/>
                <a:cs typeface="Trebuchet MS"/>
              </a:rPr>
              <a:t>2020 </a:t>
            </a:r>
            <a:r>
              <a:rPr sz="1200" i="1" spc="-3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Hornick,</a:t>
            </a:r>
            <a:r>
              <a:rPr sz="1200" i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Practical</a:t>
            </a:r>
            <a:r>
              <a:rPr sz="1200" i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soft</a:t>
            </a:r>
            <a:r>
              <a:rPr sz="1200" i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5" dirty="0">
                <a:solidFill>
                  <a:srgbClr val="EA7666"/>
                </a:solidFill>
                <a:latin typeface="Trebuchet MS"/>
                <a:cs typeface="Trebuchet MS"/>
              </a:rPr>
              <a:t>tissue</a:t>
            </a:r>
            <a:r>
              <a:rPr sz="12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EA7666"/>
                </a:solidFill>
                <a:latin typeface="Trebuchet MS"/>
                <a:cs typeface="Trebuchet MS"/>
              </a:rPr>
              <a:t>pathology</a:t>
            </a:r>
            <a:r>
              <a:rPr sz="1200" i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EA7666"/>
                </a:solidFill>
                <a:latin typeface="Trebuchet MS"/>
                <a:cs typeface="Trebuchet MS"/>
              </a:rPr>
              <a:t>2020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005" y="617982"/>
            <a:ext cx="60636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rebuchet MS"/>
                <a:cs typeface="Trebuchet MS"/>
              </a:rPr>
              <a:t>Αγγειακοί</a:t>
            </a:r>
            <a:r>
              <a:rPr sz="3600" b="1" spc="-40" dirty="0">
                <a:latin typeface="Trebuchet MS"/>
                <a:cs typeface="Trebuchet MS"/>
              </a:rPr>
              <a:t> </a:t>
            </a:r>
            <a:r>
              <a:rPr sz="3600" b="1" dirty="0">
                <a:latin typeface="Trebuchet MS"/>
                <a:cs typeface="Trebuchet MS"/>
              </a:rPr>
              <a:t>Όγκοι</a:t>
            </a:r>
            <a:r>
              <a:rPr sz="3600" b="1" spc="-55" dirty="0">
                <a:latin typeface="Trebuchet MS"/>
                <a:cs typeface="Trebuchet MS"/>
              </a:rPr>
              <a:t> </a:t>
            </a:r>
            <a:r>
              <a:rPr sz="3600" b="1" spc="-15" dirty="0">
                <a:latin typeface="Trebuchet MS"/>
                <a:cs typeface="Trebuchet MS"/>
              </a:rPr>
              <a:t>Ενδιάμεσης </a:t>
            </a:r>
            <a:r>
              <a:rPr sz="3600" b="1" spc="-1070" dirty="0">
                <a:latin typeface="Trebuchet MS"/>
                <a:cs typeface="Trebuchet MS"/>
              </a:rPr>
              <a:t> </a:t>
            </a:r>
            <a:r>
              <a:rPr sz="3600" b="1" spc="-20" dirty="0">
                <a:latin typeface="Trebuchet MS"/>
                <a:cs typeface="Trebuchet MS"/>
              </a:rPr>
              <a:t>Κακοήθειας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005" y="2055622"/>
            <a:ext cx="3993515" cy="260032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ΑΙΜΑΓΓΕΙΟΕΝΔΟΘΗΛΙΩΜΑ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994"/>
              </a:spcBef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Ομάδα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αγγειακών</a:t>
            </a:r>
            <a:r>
              <a:rPr sz="18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όγκων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βιολογική </a:t>
            </a:r>
            <a:r>
              <a:rPr sz="1800" b="1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συμπεριφορά ενδιάμεση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μεταξύ 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αιμαγγειώματος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αγγειοσαρκώματος</a:t>
            </a:r>
            <a:endParaRPr sz="1800">
              <a:latin typeface="Trebuchet MS"/>
              <a:cs typeface="Trebuchet MS"/>
            </a:endParaRPr>
          </a:p>
          <a:p>
            <a:pPr marL="12700" marR="597535">
              <a:lnSpc>
                <a:spcPct val="100000"/>
              </a:lnSpc>
              <a:spcBef>
                <a:spcPts val="994"/>
              </a:spcBef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Τοπική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υποτροπή / 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χαμηλό 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μεταστατικό δυναμικό (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locally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aggressive,</a:t>
            </a:r>
            <a:r>
              <a:rPr sz="1800" i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10" dirty="0">
                <a:solidFill>
                  <a:srgbClr val="404040"/>
                </a:solidFill>
                <a:latin typeface="Trebuchet MS"/>
                <a:cs typeface="Trebuchet MS"/>
              </a:rPr>
              <a:t>rarely</a:t>
            </a:r>
            <a:r>
              <a:rPr sz="1800" i="1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10" dirty="0">
                <a:solidFill>
                  <a:srgbClr val="404040"/>
                </a:solidFill>
                <a:latin typeface="Trebuchet MS"/>
                <a:cs typeface="Trebuchet MS"/>
              </a:rPr>
              <a:t>metastasizing)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69789" y="2182495"/>
            <a:ext cx="2383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Τύποι</a:t>
            </a:r>
            <a:r>
              <a:rPr sz="1800" b="1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κατά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WHO</a:t>
            </a:r>
            <a:r>
              <a:rPr sz="1800" b="1" spc="-1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2020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69789" y="2520442"/>
            <a:ext cx="4280535" cy="2127885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7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Δικτυοειδές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17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Θηλώδες</a:t>
            </a:r>
            <a:r>
              <a:rPr sz="1800" b="1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ενδολεμφαγγειακό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39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Kaposiform/θυσσανωτό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Σύνθετο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Ψευδομυογενές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9789" y="5159121"/>
            <a:ext cx="18027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6C1A0D"/>
                </a:solidFill>
                <a:latin typeface="Trebuchet MS"/>
                <a:cs typeface="Trebuchet MS"/>
              </a:rPr>
              <a:t>Σάρκωμα</a:t>
            </a:r>
            <a:r>
              <a:rPr sz="1800" b="1" i="1" spc="-105" dirty="0">
                <a:solidFill>
                  <a:srgbClr val="6C1A0D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6C1A0D"/>
                </a:solidFill>
                <a:latin typeface="Trebuchet MS"/>
                <a:cs typeface="Trebuchet MS"/>
              </a:rPr>
              <a:t>Kaposi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7" y="0"/>
            <a:ext cx="9761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rebuchet MS"/>
                <a:cs typeface="Trebuchet MS"/>
              </a:rPr>
              <a:t>Δικτυοειδές</a:t>
            </a:r>
            <a:r>
              <a:rPr sz="3600" b="1" spc="-55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(retiform)</a:t>
            </a:r>
            <a:r>
              <a:rPr sz="3600" b="1" spc="-55" dirty="0">
                <a:latin typeface="Trebuchet MS"/>
                <a:cs typeface="Trebuchet MS"/>
              </a:rPr>
              <a:t> </a:t>
            </a:r>
            <a:r>
              <a:rPr sz="3600" b="1" spc="-15" dirty="0">
                <a:latin typeface="Trebuchet MS"/>
                <a:cs typeface="Trebuchet MS"/>
              </a:rPr>
              <a:t>Αιμαγγειοενδοθηλίωμα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476" y="1178178"/>
            <a:ext cx="4993005" cy="368554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Νέοι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 ενήλικες</a:t>
            </a:r>
            <a:r>
              <a:rPr sz="15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παιδιά</a:t>
            </a:r>
            <a:endParaRPr sz="1500">
              <a:latin typeface="Trebuchet MS"/>
              <a:cs typeface="Trebuchet MS"/>
            </a:endParaRPr>
          </a:p>
          <a:p>
            <a:pPr marL="354965" marR="140335" indent="-342900">
              <a:lnSpc>
                <a:spcPts val="1600"/>
              </a:lnSpc>
              <a:spcBef>
                <a:spcPts val="1019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Εντόπιση</a:t>
            </a:r>
            <a:r>
              <a:rPr sz="15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15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χόριο</a:t>
            </a: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τον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υποδόριο</a:t>
            </a:r>
            <a:r>
              <a:rPr sz="15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ιστό,</a:t>
            </a:r>
            <a:r>
              <a:rPr sz="15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συνήθως </a:t>
            </a:r>
            <a:r>
              <a:rPr sz="1500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στα</a:t>
            </a:r>
            <a:r>
              <a:rPr sz="15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άκρα</a:t>
            </a: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(κάτω)</a:t>
            </a:r>
            <a:endParaRPr sz="1500">
              <a:latin typeface="Trebuchet MS"/>
              <a:cs typeface="Trebuchet MS"/>
            </a:endParaRPr>
          </a:p>
          <a:p>
            <a:pPr marL="354965" marR="244475" indent="-342900">
              <a:lnSpc>
                <a:spcPct val="88900"/>
              </a:lnSpc>
              <a:spcBef>
                <a:spcPts val="98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Επιμήκεις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αναστομούμενοι </a:t>
            </a: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αγγειακοί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χώροι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δίκην </a:t>
            </a:r>
            <a:r>
              <a:rPr sz="1500" b="1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ορχικού</a:t>
            </a:r>
            <a:r>
              <a:rPr sz="15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δικτύου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 που</a:t>
            </a:r>
            <a:r>
              <a:rPr sz="15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επενδύονται</a:t>
            </a:r>
            <a:r>
              <a:rPr sz="15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από</a:t>
            </a: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μονό</a:t>
            </a:r>
            <a:r>
              <a:rPr sz="15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στίχο </a:t>
            </a:r>
            <a:r>
              <a:rPr sz="1500" b="1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Hobnail κυττάρων με ήπια ατυπία, με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ενίοτε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 μικρές</a:t>
            </a:r>
            <a:r>
              <a:rPr sz="15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θηλές</a:t>
            </a:r>
            <a:endParaRPr sz="1500">
              <a:latin typeface="Trebuchet MS"/>
              <a:cs typeface="Trebuchet MS"/>
            </a:endParaRPr>
          </a:p>
          <a:p>
            <a:pPr marL="354965" marR="1115060" indent="-342900">
              <a:lnSpc>
                <a:spcPts val="1600"/>
              </a:lnSpc>
              <a:spcBef>
                <a:spcPts val="1019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Σπάνιες</a:t>
            </a:r>
            <a:r>
              <a:rPr sz="15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συμπαγείς</a:t>
            </a:r>
            <a:r>
              <a:rPr sz="15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αθροίσεις</a:t>
            </a:r>
            <a:r>
              <a:rPr sz="15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ευτραφών </a:t>
            </a:r>
            <a:r>
              <a:rPr sz="1500" b="1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ενδοθηλιακών</a:t>
            </a:r>
            <a:r>
              <a:rPr sz="15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κυττάρων</a:t>
            </a:r>
            <a:endParaRPr sz="15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78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περιβάλλον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στρώμα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συνήθως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εμφανίζει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σκλήρυνση</a:t>
            </a:r>
            <a:endParaRPr sz="15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Λεμφοκυτταρική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διήθηση,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εναποθέσεις</a:t>
            </a:r>
            <a:r>
              <a:rPr sz="15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αιμοσιδηρίνης</a:t>
            </a:r>
            <a:endParaRPr sz="15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SzPct val="80000"/>
              <a:buFont typeface="Microsoft Sans Serif"/>
              <a:buChar char="•"/>
              <a:tabLst>
                <a:tab pos="354965" algn="l"/>
                <a:tab pos="355600" algn="l"/>
                <a:tab pos="1583690" algn="l"/>
              </a:tabLst>
            </a:pP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D2-40</a:t>
            </a:r>
            <a:r>
              <a:rPr sz="1500" b="1" spc="4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-/+	PROX1</a:t>
            </a:r>
            <a:r>
              <a:rPr sz="1500" b="1" spc="-1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EA7666"/>
                </a:solidFill>
                <a:latin typeface="Trebuchet MS"/>
                <a:cs typeface="Trebuchet MS"/>
              </a:rPr>
              <a:t>+</a:t>
            </a:r>
            <a:endParaRPr sz="15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Απουσία</a:t>
            </a:r>
            <a:r>
              <a:rPr sz="1500" b="1" spc="-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στίχου</a:t>
            </a:r>
            <a:r>
              <a:rPr sz="1500" b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EA7666"/>
                </a:solidFill>
                <a:latin typeface="Trebuchet MS"/>
                <a:cs typeface="Trebuchet MS"/>
              </a:rPr>
              <a:t>περικυττάρων</a:t>
            </a:r>
            <a:endParaRPr sz="15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6076" y="1395018"/>
            <a:ext cx="5667883" cy="46918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082410" y="6426200"/>
            <a:ext cx="2898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280" marR="5080" indent="-450215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EA7666"/>
                </a:solidFill>
                <a:latin typeface="Trebuchet MS"/>
                <a:cs typeface="Trebuchet MS"/>
              </a:rPr>
              <a:t>WHO, Soft </a:t>
            </a:r>
            <a:r>
              <a:rPr sz="1200" b="1" i="1" dirty="0">
                <a:solidFill>
                  <a:srgbClr val="EA7666"/>
                </a:solidFill>
                <a:latin typeface="Trebuchet MS"/>
                <a:cs typeface="Trebuchet MS"/>
              </a:rPr>
              <a:t>tissue </a:t>
            </a:r>
            <a:r>
              <a:rPr sz="1200" b="1" i="1" spc="-5" dirty="0">
                <a:solidFill>
                  <a:srgbClr val="EA7666"/>
                </a:solidFill>
                <a:latin typeface="Trebuchet MS"/>
                <a:cs typeface="Trebuchet MS"/>
              </a:rPr>
              <a:t>and bone tumors </a:t>
            </a:r>
            <a:r>
              <a:rPr sz="1200" b="1" i="1" dirty="0">
                <a:solidFill>
                  <a:srgbClr val="EA7666"/>
                </a:solidFill>
                <a:latin typeface="Trebuchet MS"/>
                <a:cs typeface="Trebuchet MS"/>
              </a:rPr>
              <a:t>2020 </a:t>
            </a:r>
            <a:r>
              <a:rPr sz="1200" b="1" i="1" spc="-3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spc="-20" dirty="0">
                <a:solidFill>
                  <a:srgbClr val="EA7666"/>
                </a:solidFill>
                <a:latin typeface="Trebuchet MS"/>
                <a:cs typeface="Trebuchet MS"/>
              </a:rPr>
              <a:t>Enzinger,</a:t>
            </a:r>
            <a:r>
              <a:rPr sz="1200" b="1" i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spc="-5" dirty="0">
                <a:solidFill>
                  <a:srgbClr val="EA7666"/>
                </a:solidFill>
                <a:latin typeface="Trebuchet MS"/>
                <a:cs typeface="Trebuchet MS"/>
              </a:rPr>
              <a:t>Soft</a:t>
            </a:r>
            <a:r>
              <a:rPr sz="1200" b="1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dirty="0">
                <a:solidFill>
                  <a:srgbClr val="EA7666"/>
                </a:solidFill>
                <a:latin typeface="Trebuchet MS"/>
                <a:cs typeface="Trebuchet MS"/>
              </a:rPr>
              <a:t>tissue</a:t>
            </a:r>
            <a:r>
              <a:rPr sz="1200" b="1" i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spc="-5" dirty="0">
                <a:solidFill>
                  <a:srgbClr val="EA7666"/>
                </a:solidFill>
                <a:latin typeface="Trebuchet MS"/>
                <a:cs typeface="Trebuchet MS"/>
              </a:rPr>
              <a:t>tumors</a:t>
            </a:r>
            <a:r>
              <a:rPr sz="1200" b="1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dirty="0">
                <a:solidFill>
                  <a:srgbClr val="EA7666"/>
                </a:solidFill>
                <a:latin typeface="Trebuchet MS"/>
                <a:cs typeface="Trebuchet MS"/>
              </a:rPr>
              <a:t>2020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005" y="617982"/>
            <a:ext cx="2183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rebuchet MS"/>
                <a:cs typeface="Trebuchet MS"/>
              </a:rPr>
              <a:t>Αγγειακές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8705" y="1207481"/>
            <a:ext cx="2397125" cy="531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00"/>
              </a:lnSpc>
            </a:pPr>
            <a:r>
              <a:rPr sz="3600" b="1" spc="-15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3600" b="1" spc="-5" dirty="0">
                <a:solidFill>
                  <a:srgbClr val="EA7666"/>
                </a:solidFill>
                <a:latin typeface="Trebuchet MS"/>
                <a:cs typeface="Trebuchet MS"/>
              </a:rPr>
              <a:t>λ</a:t>
            </a:r>
            <a:r>
              <a:rPr sz="3600" b="1" spc="-20" dirty="0">
                <a:solidFill>
                  <a:srgbClr val="EA7666"/>
                </a:solidFill>
                <a:latin typeface="Trebuchet MS"/>
                <a:cs typeface="Trebuchet MS"/>
              </a:rPr>
              <a:t>λ</a:t>
            </a:r>
            <a:r>
              <a:rPr sz="3600" b="1" dirty="0">
                <a:solidFill>
                  <a:srgbClr val="EA7666"/>
                </a:solidFill>
                <a:latin typeface="Trebuchet MS"/>
                <a:cs typeface="Trebuchet MS"/>
              </a:rPr>
              <a:t>ο</a:t>
            </a:r>
            <a:r>
              <a:rPr sz="3600" b="1" spc="-20" dirty="0">
                <a:solidFill>
                  <a:srgbClr val="EA7666"/>
                </a:solidFill>
                <a:latin typeface="Trebuchet MS"/>
                <a:cs typeface="Trebuchet MS"/>
              </a:rPr>
              <a:t>ι</a:t>
            </a:r>
            <a:r>
              <a:rPr sz="3600" b="1" spc="-15" dirty="0">
                <a:solidFill>
                  <a:srgbClr val="EA7666"/>
                </a:solidFill>
                <a:latin typeface="Trebuchet MS"/>
                <a:cs typeface="Trebuchet MS"/>
              </a:rPr>
              <a:t>ώσ</a:t>
            </a:r>
            <a:r>
              <a:rPr sz="3600" b="1" spc="-20" dirty="0">
                <a:solidFill>
                  <a:srgbClr val="EA7666"/>
                </a:solidFill>
                <a:latin typeface="Trebuchet MS"/>
                <a:cs typeface="Trebuchet MS"/>
              </a:rPr>
              <a:t>ε</a:t>
            </a:r>
            <a:r>
              <a:rPr sz="3600" b="1" spc="-15" dirty="0">
                <a:solidFill>
                  <a:srgbClr val="EA7666"/>
                </a:solidFill>
                <a:latin typeface="Trebuchet MS"/>
                <a:cs typeface="Trebuchet MS"/>
              </a:rPr>
              <a:t>ι</a:t>
            </a:r>
            <a:r>
              <a:rPr sz="3600" b="1" dirty="0">
                <a:solidFill>
                  <a:srgbClr val="EA7666"/>
                </a:solidFill>
                <a:latin typeface="Trebuchet MS"/>
                <a:cs typeface="Trebuchet MS"/>
              </a:rPr>
              <a:t>ς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8358" y="2699607"/>
            <a:ext cx="9220200" cy="163068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Πολλές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αγγειακές νεοπλασματικές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αλλοιώσεις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συχνά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δεν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είναι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αιμορραγικές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Κ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άθ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ρ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ρ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αγικ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ό</a:t>
            </a:r>
            <a:r>
              <a:rPr sz="18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νεόπλασμ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δεν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έχει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κατ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’</a:t>
            </a:r>
            <a:r>
              <a:rPr sz="1800" b="1" spc="-1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ανάγκη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ν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αφο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ρ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οπο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ί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Οι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περισσότερες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ενδοαγγειακά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αναπτυσσόμενες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αλλοιώσεις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είναι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καλοήθεις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Οι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εξωαγγειακά</a:t>
            </a:r>
            <a:r>
              <a:rPr sz="18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αναπτυσσόμενες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αλλοιώσεις</a:t>
            </a:r>
            <a:r>
              <a:rPr sz="18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είναι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τόσο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καλοήθεις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όσο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κακοήθεις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70732" y="4849367"/>
            <a:ext cx="5143500" cy="1731645"/>
            <a:chOff x="3570732" y="4849367"/>
            <a:chExt cx="5143500" cy="17316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9876" y="4858511"/>
              <a:ext cx="2485644" cy="17129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75304" y="4853939"/>
              <a:ext cx="2494915" cy="1722120"/>
            </a:xfrm>
            <a:custGeom>
              <a:avLst/>
              <a:gdLst/>
              <a:ahLst/>
              <a:cxnLst/>
              <a:rect l="l" t="t" r="r" b="b"/>
              <a:pathLst>
                <a:path w="2494915" h="1722120">
                  <a:moveTo>
                    <a:pt x="0" y="1722119"/>
                  </a:moveTo>
                  <a:lnTo>
                    <a:pt x="2494788" y="1722119"/>
                  </a:lnTo>
                  <a:lnTo>
                    <a:pt x="2494788" y="0"/>
                  </a:lnTo>
                  <a:lnTo>
                    <a:pt x="0" y="0"/>
                  </a:lnTo>
                  <a:lnTo>
                    <a:pt x="0" y="172211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4858511"/>
              <a:ext cx="2609088" cy="171145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91427" y="4853939"/>
              <a:ext cx="2618740" cy="1720850"/>
            </a:xfrm>
            <a:custGeom>
              <a:avLst/>
              <a:gdLst/>
              <a:ahLst/>
              <a:cxnLst/>
              <a:rect l="l" t="t" r="r" b="b"/>
              <a:pathLst>
                <a:path w="2618740" h="1720850">
                  <a:moveTo>
                    <a:pt x="0" y="1720595"/>
                  </a:moveTo>
                  <a:lnTo>
                    <a:pt x="2618231" y="1720595"/>
                  </a:lnTo>
                  <a:lnTo>
                    <a:pt x="2618231" y="0"/>
                  </a:lnTo>
                  <a:lnTo>
                    <a:pt x="0" y="0"/>
                  </a:lnTo>
                  <a:lnTo>
                    <a:pt x="0" y="172059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0270" y="5249964"/>
            <a:ext cx="2337181" cy="100435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05687" y="5275833"/>
            <a:ext cx="17659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Α</a:t>
            </a:r>
            <a:r>
              <a:rPr sz="1800" b="1" spc="5" dirty="0">
                <a:solidFill>
                  <a:srgbClr val="FFFFFF"/>
                </a:solidFill>
                <a:latin typeface="Trebuchet MS"/>
                <a:cs typeface="Trebuchet MS"/>
              </a:rPr>
              <a:t>ι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μορραγ</a:t>
            </a:r>
            <a:r>
              <a:rPr sz="1800" b="1" spc="5" dirty="0">
                <a:solidFill>
                  <a:srgbClr val="FFFFFF"/>
                </a:solidFill>
                <a:latin typeface="Trebuchet MS"/>
                <a:cs typeface="Trebuchet MS"/>
              </a:rPr>
              <a:t>ι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κέ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ς</a:t>
            </a:r>
            <a:r>
              <a:rPr sz="18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μη 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αγγειακές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αλλοιώσεις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58870" y="6560921"/>
            <a:ext cx="23653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Ανευρυσματοειδές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ιν.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ιστιοκύτωμα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76009" y="6560921"/>
            <a:ext cx="22669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Αγγειωματοειδές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ιν.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ιστιοκύτωμα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9663" y="1258824"/>
            <a:ext cx="11407140" cy="1201420"/>
          </a:xfrm>
          <a:custGeom>
            <a:avLst/>
            <a:gdLst/>
            <a:ahLst/>
            <a:cxnLst/>
            <a:rect l="l" t="t" r="r" b="b"/>
            <a:pathLst>
              <a:path w="11407140" h="1201420">
                <a:moveTo>
                  <a:pt x="11407140" y="0"/>
                </a:moveTo>
                <a:lnTo>
                  <a:pt x="0" y="0"/>
                </a:lnTo>
                <a:lnTo>
                  <a:pt x="0" y="1200912"/>
                </a:lnTo>
                <a:lnTo>
                  <a:pt x="11407140" y="1200912"/>
                </a:lnTo>
                <a:lnTo>
                  <a:pt x="1140714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9663" y="1258824"/>
            <a:ext cx="11407140" cy="12014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imes New Roman"/>
              <a:cs typeface="Times New Roman"/>
            </a:endParaRPr>
          </a:p>
          <a:p>
            <a:pPr marL="4802505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latin typeface="Trebuchet MS"/>
                <a:cs typeface="Trebuchet MS"/>
              </a:rPr>
              <a:t>κυτταρικό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επίπεδο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10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έκφραση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ενδοθηλιακών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δεικτών</a:t>
            </a:r>
            <a:endParaRPr sz="1800">
              <a:latin typeface="Trebuchet MS"/>
              <a:cs typeface="Trebuchet MS"/>
            </a:endParaRPr>
          </a:p>
          <a:p>
            <a:pPr marL="91440">
              <a:lnSpc>
                <a:spcPts val="2155"/>
              </a:lnSpc>
              <a:spcBef>
                <a:spcPts val="10"/>
              </a:spcBef>
            </a:pPr>
            <a:r>
              <a:rPr sz="1800" b="1" spc="-5" dirty="0">
                <a:latin typeface="Trebuchet MS"/>
                <a:cs typeface="Trebuchet MS"/>
              </a:rPr>
              <a:t>Παρουσία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αγγειακής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διαφοροποίησης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5" dirty="0">
                <a:latin typeface="Trebuchet MS"/>
                <a:cs typeface="Trebuchet MS"/>
              </a:rPr>
              <a:t>σε</a:t>
            </a:r>
            <a:endParaRPr sz="1800">
              <a:latin typeface="Trebuchet MS"/>
              <a:cs typeface="Trebuchet MS"/>
            </a:endParaRPr>
          </a:p>
          <a:p>
            <a:pPr marL="4869815">
              <a:lnSpc>
                <a:spcPts val="2155"/>
              </a:lnSpc>
            </a:pPr>
            <a:r>
              <a:rPr sz="1800" b="1" spc="-5" dirty="0">
                <a:latin typeface="Trebuchet MS"/>
                <a:cs typeface="Trebuchet MS"/>
              </a:rPr>
              <a:t>αρχιτεκτονικό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επίπεδο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παρουσία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αγγειακών</a:t>
            </a:r>
            <a:r>
              <a:rPr sz="1800" b="1" dirty="0">
                <a:latin typeface="Trebuchet MS"/>
                <a:cs typeface="Trebuchet MS"/>
              </a:rPr>
              <a:t> προτύπων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788408" y="1594104"/>
            <a:ext cx="306705" cy="803275"/>
            <a:chOff x="4788408" y="1594104"/>
            <a:chExt cx="306705" cy="803275"/>
          </a:xfrm>
        </p:grpSpPr>
        <p:sp>
          <p:nvSpPr>
            <p:cNvPr id="17" name="object 17"/>
            <p:cNvSpPr/>
            <p:nvPr/>
          </p:nvSpPr>
          <p:spPr>
            <a:xfrm>
              <a:off x="4798313" y="1604010"/>
              <a:ext cx="269875" cy="256540"/>
            </a:xfrm>
            <a:custGeom>
              <a:avLst/>
              <a:gdLst/>
              <a:ahLst/>
              <a:cxnLst/>
              <a:rect l="l" t="t" r="r" b="b"/>
              <a:pathLst>
                <a:path w="269875" h="256539">
                  <a:moveTo>
                    <a:pt x="141732" y="0"/>
                  </a:moveTo>
                  <a:lnTo>
                    <a:pt x="141732" y="64007"/>
                  </a:lnTo>
                  <a:lnTo>
                    <a:pt x="0" y="64007"/>
                  </a:lnTo>
                  <a:lnTo>
                    <a:pt x="0" y="192024"/>
                  </a:lnTo>
                  <a:lnTo>
                    <a:pt x="141732" y="192024"/>
                  </a:lnTo>
                  <a:lnTo>
                    <a:pt x="141732" y="256031"/>
                  </a:lnTo>
                  <a:lnTo>
                    <a:pt x="269748" y="128015"/>
                  </a:lnTo>
                  <a:lnTo>
                    <a:pt x="141732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98313" y="1604010"/>
              <a:ext cx="269875" cy="256540"/>
            </a:xfrm>
            <a:custGeom>
              <a:avLst/>
              <a:gdLst/>
              <a:ahLst/>
              <a:cxnLst/>
              <a:rect l="l" t="t" r="r" b="b"/>
              <a:pathLst>
                <a:path w="269875" h="256539">
                  <a:moveTo>
                    <a:pt x="0" y="64007"/>
                  </a:moveTo>
                  <a:lnTo>
                    <a:pt x="141732" y="64007"/>
                  </a:lnTo>
                  <a:lnTo>
                    <a:pt x="141732" y="0"/>
                  </a:lnTo>
                  <a:lnTo>
                    <a:pt x="269748" y="128015"/>
                  </a:lnTo>
                  <a:lnTo>
                    <a:pt x="141732" y="256031"/>
                  </a:lnTo>
                  <a:lnTo>
                    <a:pt x="141732" y="192024"/>
                  </a:lnTo>
                  <a:lnTo>
                    <a:pt x="0" y="192024"/>
                  </a:lnTo>
                  <a:lnTo>
                    <a:pt x="0" y="64007"/>
                  </a:lnTo>
                  <a:close/>
                </a:path>
              </a:pathLst>
            </a:custGeom>
            <a:ln w="19810">
              <a:solidFill>
                <a:srgbClr val="AC53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5077" y="2131313"/>
              <a:ext cx="269875" cy="256540"/>
            </a:xfrm>
            <a:custGeom>
              <a:avLst/>
              <a:gdLst/>
              <a:ahLst/>
              <a:cxnLst/>
              <a:rect l="l" t="t" r="r" b="b"/>
              <a:pathLst>
                <a:path w="269875" h="256539">
                  <a:moveTo>
                    <a:pt x="141732" y="0"/>
                  </a:moveTo>
                  <a:lnTo>
                    <a:pt x="141732" y="64008"/>
                  </a:lnTo>
                  <a:lnTo>
                    <a:pt x="0" y="64008"/>
                  </a:lnTo>
                  <a:lnTo>
                    <a:pt x="0" y="192024"/>
                  </a:lnTo>
                  <a:lnTo>
                    <a:pt x="141732" y="192024"/>
                  </a:lnTo>
                  <a:lnTo>
                    <a:pt x="141732" y="256032"/>
                  </a:lnTo>
                  <a:lnTo>
                    <a:pt x="269748" y="128015"/>
                  </a:lnTo>
                  <a:lnTo>
                    <a:pt x="141732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15077" y="2131313"/>
              <a:ext cx="269875" cy="256540"/>
            </a:xfrm>
            <a:custGeom>
              <a:avLst/>
              <a:gdLst/>
              <a:ahLst/>
              <a:cxnLst/>
              <a:rect l="l" t="t" r="r" b="b"/>
              <a:pathLst>
                <a:path w="269875" h="256539">
                  <a:moveTo>
                    <a:pt x="0" y="64008"/>
                  </a:moveTo>
                  <a:lnTo>
                    <a:pt x="141732" y="64008"/>
                  </a:lnTo>
                  <a:lnTo>
                    <a:pt x="141732" y="0"/>
                  </a:lnTo>
                  <a:lnTo>
                    <a:pt x="269748" y="128015"/>
                  </a:lnTo>
                  <a:lnTo>
                    <a:pt x="141732" y="256032"/>
                  </a:lnTo>
                  <a:lnTo>
                    <a:pt x="141732" y="192024"/>
                  </a:lnTo>
                  <a:lnTo>
                    <a:pt x="0" y="192024"/>
                  </a:lnTo>
                  <a:lnTo>
                    <a:pt x="0" y="64008"/>
                  </a:lnTo>
                  <a:close/>
                </a:path>
              </a:pathLst>
            </a:custGeom>
            <a:ln w="19812">
              <a:solidFill>
                <a:srgbClr val="AC53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6741" y="1244219"/>
            <a:ext cx="5925946" cy="40511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317" y="94869"/>
            <a:ext cx="90449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Θηλώδες</a:t>
            </a:r>
            <a:r>
              <a:rPr sz="3600" b="1" spc="-7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ενδολεμφαγγειακό</a:t>
            </a:r>
            <a:r>
              <a:rPr sz="3600" b="1" spc="-90" dirty="0">
                <a:latin typeface="Trebuchet MS"/>
                <a:cs typeface="Trebuchet MS"/>
              </a:rPr>
              <a:t> </a:t>
            </a:r>
            <a:r>
              <a:rPr sz="3600" b="1" dirty="0">
                <a:latin typeface="Trebuchet MS"/>
                <a:cs typeface="Trebuchet MS"/>
              </a:rPr>
              <a:t>ενδοθηλίωμα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739" y="1514932"/>
            <a:ext cx="5524500" cy="312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ts val="1760"/>
              </a:lnSpc>
              <a:spcBef>
                <a:spcPts val="9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Σπάνιο</a:t>
            </a:r>
            <a:r>
              <a:rPr sz="16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νεόπλασμα,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κυρίως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6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παιδιά</a:t>
            </a:r>
            <a:r>
              <a:rPr sz="16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βρέφη</a:t>
            </a:r>
            <a:r>
              <a:rPr sz="16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(25%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endParaRPr sz="1600" dirty="0">
              <a:latin typeface="Trebuchet MS"/>
              <a:cs typeface="Trebuchet MS"/>
            </a:endParaRPr>
          </a:p>
          <a:p>
            <a:pPr marL="354965">
              <a:lnSpc>
                <a:spcPts val="1760"/>
              </a:lnSpc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ενήλικες)</a:t>
            </a:r>
            <a:endParaRPr sz="16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Συνήθως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στα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άκρα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χόριο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6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τον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υποδόριο</a:t>
            </a:r>
            <a:r>
              <a:rPr sz="1600" b="1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ιστό</a:t>
            </a:r>
            <a:endParaRPr sz="1600" dirty="0">
              <a:latin typeface="Trebuchet MS"/>
              <a:cs typeface="Trebuchet MS"/>
            </a:endParaRPr>
          </a:p>
          <a:p>
            <a:pPr marL="354965" marR="170180" indent="-342900">
              <a:lnSpc>
                <a:spcPct val="83400"/>
              </a:lnSpc>
              <a:spcBef>
                <a:spcPts val="99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Εκτατικοί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λεμφαγγειακού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τύπου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χώροι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επενδυόμενοι </a:t>
            </a:r>
            <a:r>
              <a:rPr sz="1600" b="1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από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κυβοειδές</a:t>
            </a:r>
            <a:r>
              <a:rPr sz="16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ενδοθήλιο</a:t>
            </a:r>
            <a:r>
              <a:rPr sz="16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σχηματισμό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υαλοειδοποιημένων</a:t>
            </a:r>
            <a:r>
              <a:rPr sz="1600" b="1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θηλών</a:t>
            </a:r>
            <a:r>
              <a:rPr sz="1600" b="1" u="heavy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που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επενδύονται</a:t>
            </a:r>
            <a:r>
              <a:rPr sz="16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από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 Hobnail</a:t>
            </a:r>
            <a:r>
              <a:rPr sz="16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κύτταρα</a:t>
            </a:r>
            <a:endParaRPr sz="16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68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Λεμφαγγειακός</a:t>
            </a:r>
            <a:r>
              <a:rPr sz="16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φαινότυπος</a:t>
            </a:r>
            <a:r>
              <a:rPr sz="16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(D2-40+/CD34</a:t>
            </a:r>
            <a:r>
              <a:rPr sz="16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+/-)</a:t>
            </a:r>
            <a:endParaRPr sz="16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Λεμφοκυτταρικές</a:t>
            </a:r>
            <a:r>
              <a:rPr sz="16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διηθήσεις</a:t>
            </a:r>
            <a:endParaRPr sz="16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Απ</a:t>
            </a:r>
            <a:r>
              <a:rPr sz="1600" spc="-5" dirty="0" err="1">
                <a:solidFill>
                  <a:srgbClr val="404040"/>
                </a:solidFill>
                <a:latin typeface="Trebuchet MS"/>
                <a:cs typeface="Trebuchet MS"/>
              </a:rPr>
              <a:t>ουσί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περικυτταρικ</a:t>
            </a:r>
            <a:r>
              <a:rPr lang="el-GR" sz="1600" spc="-5" dirty="0" err="1">
                <a:solidFill>
                  <a:srgbClr val="404040"/>
                </a:solidFill>
                <a:latin typeface="Trebuchet MS"/>
                <a:cs typeface="Trebuchet MS"/>
              </a:rPr>
              <a:t>ού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 err="1">
                <a:solidFill>
                  <a:srgbClr val="404040"/>
                </a:solidFill>
                <a:latin typeface="Trebuchet MS"/>
                <a:cs typeface="Trebuchet MS"/>
              </a:rPr>
              <a:t>στίχ</a:t>
            </a:r>
            <a:r>
              <a:rPr lang="el-GR" sz="1600" spc="-5" dirty="0">
                <a:solidFill>
                  <a:srgbClr val="404040"/>
                </a:solidFill>
                <a:latin typeface="Trebuchet MS"/>
                <a:cs typeface="Trebuchet MS"/>
              </a:rPr>
              <a:t>ου</a:t>
            </a:r>
            <a:endParaRPr sz="16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Εξαιρετική</a:t>
            </a:r>
            <a:r>
              <a:rPr sz="16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πρόγνωση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7917" y="6446316"/>
            <a:ext cx="2897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280" marR="5080" indent="-44958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EA7666"/>
                </a:solidFill>
                <a:latin typeface="Trebuchet MS"/>
                <a:cs typeface="Trebuchet MS"/>
              </a:rPr>
              <a:t>WHO, Soft </a:t>
            </a:r>
            <a:r>
              <a:rPr sz="1200" b="1" i="1" dirty="0">
                <a:solidFill>
                  <a:srgbClr val="EA7666"/>
                </a:solidFill>
                <a:latin typeface="Trebuchet MS"/>
                <a:cs typeface="Trebuchet MS"/>
              </a:rPr>
              <a:t>tissue </a:t>
            </a:r>
            <a:r>
              <a:rPr sz="1200" b="1" i="1" spc="-5" dirty="0">
                <a:solidFill>
                  <a:srgbClr val="EA7666"/>
                </a:solidFill>
                <a:latin typeface="Trebuchet MS"/>
                <a:cs typeface="Trebuchet MS"/>
              </a:rPr>
              <a:t>and bone tumors </a:t>
            </a:r>
            <a:r>
              <a:rPr sz="1200" b="1" i="1" dirty="0">
                <a:solidFill>
                  <a:srgbClr val="EA7666"/>
                </a:solidFill>
                <a:latin typeface="Trebuchet MS"/>
                <a:cs typeface="Trebuchet MS"/>
              </a:rPr>
              <a:t>2020 </a:t>
            </a:r>
            <a:r>
              <a:rPr sz="1200" b="1" i="1" spc="-3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spc="-20" dirty="0">
                <a:solidFill>
                  <a:srgbClr val="EA7666"/>
                </a:solidFill>
                <a:latin typeface="Trebuchet MS"/>
                <a:cs typeface="Trebuchet MS"/>
              </a:rPr>
              <a:t>Enzinger,</a:t>
            </a:r>
            <a:r>
              <a:rPr sz="1200" b="1" i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spc="-5" dirty="0">
                <a:solidFill>
                  <a:srgbClr val="EA7666"/>
                </a:solidFill>
                <a:latin typeface="Trebuchet MS"/>
                <a:cs typeface="Trebuchet MS"/>
              </a:rPr>
              <a:t>Soft</a:t>
            </a:r>
            <a:r>
              <a:rPr sz="1200" b="1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dirty="0">
                <a:solidFill>
                  <a:srgbClr val="EA7666"/>
                </a:solidFill>
                <a:latin typeface="Trebuchet MS"/>
                <a:cs typeface="Trebuchet MS"/>
              </a:rPr>
              <a:t>tissue</a:t>
            </a:r>
            <a:r>
              <a:rPr sz="1200" b="1" i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spc="-5" dirty="0">
                <a:solidFill>
                  <a:srgbClr val="EA7666"/>
                </a:solidFill>
                <a:latin typeface="Trebuchet MS"/>
                <a:cs typeface="Trebuchet MS"/>
              </a:rPr>
              <a:t>tumors</a:t>
            </a:r>
            <a:r>
              <a:rPr sz="1200" b="1" i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200" b="1" i="1" dirty="0">
                <a:solidFill>
                  <a:srgbClr val="EA7666"/>
                </a:solidFill>
                <a:latin typeface="Trebuchet MS"/>
                <a:cs typeface="Trebuchet MS"/>
              </a:rPr>
              <a:t>2020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12211" y="1628394"/>
            <a:ext cx="5407025" cy="4304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77083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404040"/>
                </a:solidFill>
                <a:latin typeface="Trebuchet MS"/>
                <a:cs typeface="Trebuchet MS"/>
              </a:rPr>
              <a:t>Κοινό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 χαρακτηριστικό</a:t>
            </a:r>
            <a:r>
              <a:rPr sz="24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endParaRPr sz="2400">
              <a:latin typeface="Trebuchet MS"/>
              <a:cs typeface="Trebuchet MS"/>
            </a:endParaRPr>
          </a:p>
          <a:p>
            <a:pPr marL="355600" marR="5080">
              <a:lnSpc>
                <a:spcPct val="100000"/>
              </a:lnSpc>
              <a:tabLst>
                <a:tab pos="4003040" algn="l"/>
              </a:tabLst>
            </a:pP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παρ</a:t>
            </a:r>
            <a:r>
              <a:rPr sz="2400" b="1" spc="-10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υσί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24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2400" b="1" spc="5" dirty="0">
                <a:solidFill>
                  <a:srgbClr val="404040"/>
                </a:solidFill>
                <a:latin typeface="Trebuchet MS"/>
                <a:cs typeface="Trebuchet MS"/>
              </a:rPr>
              <a:t>ν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δ</a:t>
            </a:r>
            <a:r>
              <a:rPr sz="2400" b="1" spc="-10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θ</a:t>
            </a:r>
            <a:r>
              <a:rPr sz="2400" b="1" spc="-10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λια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κ</a:t>
            </a:r>
            <a:r>
              <a:rPr sz="2400" b="1" spc="-10" dirty="0">
                <a:solidFill>
                  <a:srgbClr val="404040"/>
                </a:solidFill>
                <a:latin typeface="Trebuchet MS"/>
                <a:cs typeface="Trebuchet MS"/>
              </a:rPr>
              <a:t>ώ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ν	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κ</a:t>
            </a:r>
            <a:r>
              <a:rPr sz="2400" b="1" spc="-10" dirty="0">
                <a:solidFill>
                  <a:srgbClr val="404040"/>
                </a:solidFill>
                <a:latin typeface="Trebuchet MS"/>
                <a:cs typeface="Trebuchet MS"/>
              </a:rPr>
              <a:t>υ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ττάρ</a:t>
            </a:r>
            <a:r>
              <a:rPr sz="2400" b="1" spc="-10" dirty="0">
                <a:solidFill>
                  <a:srgbClr val="404040"/>
                </a:solidFill>
                <a:latin typeface="Trebuchet MS"/>
                <a:cs typeface="Trebuchet MS"/>
              </a:rPr>
              <a:t>ω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ν 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ποικίλου μεγέθους 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24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μορφολογία 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Ηobnail</a:t>
            </a:r>
            <a:endParaRPr sz="2400">
              <a:latin typeface="Trebuchet MS"/>
              <a:cs typeface="Trebuchet MS"/>
            </a:endParaRPr>
          </a:p>
          <a:p>
            <a:pPr marL="355600" marR="627380" indent="-34290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7083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Ανοσοφαινότυπος:</a:t>
            </a:r>
            <a:r>
              <a:rPr sz="24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συνέκφραση </a:t>
            </a:r>
            <a:r>
              <a:rPr sz="2400" b="1" spc="-7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CD31,</a:t>
            </a:r>
            <a:r>
              <a:rPr sz="24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CD34</a:t>
            </a:r>
            <a:r>
              <a:rPr sz="24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(λιγότερο</a:t>
            </a:r>
            <a:r>
              <a:rPr sz="2400" b="1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συχνά),</a:t>
            </a:r>
            <a:endParaRPr sz="24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ERG</a:t>
            </a:r>
            <a:r>
              <a:rPr sz="24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24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λεμφαγγειακών</a:t>
            </a:r>
            <a:endParaRPr sz="2400">
              <a:latin typeface="Trebuchet MS"/>
              <a:cs typeface="Trebuchet MS"/>
            </a:endParaRPr>
          </a:p>
          <a:p>
            <a:pPr marL="355600" marR="948055">
              <a:lnSpc>
                <a:spcPct val="100000"/>
              </a:lnSpc>
            </a:pP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δεικτών</a:t>
            </a:r>
            <a:r>
              <a:rPr sz="24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όπως</a:t>
            </a:r>
            <a:r>
              <a:rPr sz="24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D2-40</a:t>
            </a:r>
            <a:r>
              <a:rPr sz="24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(κυρίως </a:t>
            </a:r>
            <a:r>
              <a:rPr sz="2400" b="1" spc="-7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24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404040"/>
                </a:solidFill>
                <a:latin typeface="Trebuchet MS"/>
                <a:cs typeface="Trebuchet MS"/>
              </a:rPr>
              <a:t>Dabska)</a:t>
            </a:r>
            <a:endParaRPr sz="2400">
              <a:latin typeface="Trebuchet MS"/>
              <a:cs typeface="Trebuchet MS"/>
            </a:endParaRPr>
          </a:p>
          <a:p>
            <a:pPr marL="355600" marR="363220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7083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spc="-15" dirty="0">
                <a:solidFill>
                  <a:srgbClr val="404040"/>
                </a:solidFill>
                <a:latin typeface="Trebuchet MS"/>
                <a:cs typeface="Trebuchet MS"/>
              </a:rPr>
              <a:t>Χαμηλή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15" dirty="0">
                <a:solidFill>
                  <a:srgbClr val="404040"/>
                </a:solidFill>
                <a:latin typeface="Trebuchet MS"/>
                <a:cs typeface="Trebuchet MS"/>
              </a:rPr>
              <a:t>πυρηνική</a:t>
            </a:r>
            <a:r>
              <a:rPr sz="2400" spc="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ατυπία</a:t>
            </a:r>
            <a:r>
              <a:rPr sz="24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(δ.δ</a:t>
            </a:r>
            <a:r>
              <a:rPr sz="2400" spc="2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από </a:t>
            </a:r>
            <a:r>
              <a:rPr sz="2400" spc="-7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28138" y="1590903"/>
            <a:ext cx="5723890" cy="4850765"/>
          </a:xfrm>
          <a:custGeom>
            <a:avLst/>
            <a:gdLst/>
            <a:ahLst/>
            <a:cxnLst/>
            <a:rect l="l" t="t" r="r" b="b"/>
            <a:pathLst>
              <a:path w="5723890" h="4850765">
                <a:moveTo>
                  <a:pt x="0" y="4850637"/>
                </a:moveTo>
                <a:lnTo>
                  <a:pt x="5723763" y="4850637"/>
                </a:lnTo>
                <a:lnTo>
                  <a:pt x="5723763" y="0"/>
                </a:lnTo>
                <a:lnTo>
                  <a:pt x="0" y="0"/>
                </a:lnTo>
                <a:lnTo>
                  <a:pt x="0" y="4850637"/>
                </a:lnTo>
                <a:close/>
              </a:path>
            </a:pathLst>
          </a:custGeom>
          <a:ln w="9144">
            <a:solidFill>
              <a:srgbClr val="6C1A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30120" y="274065"/>
            <a:ext cx="76657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69" marR="5080" indent="-40005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Σύγκριση δικτυοειδούς </a:t>
            </a:r>
            <a:r>
              <a:rPr sz="3600" dirty="0"/>
              <a:t>και </a:t>
            </a:r>
            <a:r>
              <a:rPr sz="3600" spc="-5" dirty="0"/>
              <a:t>θηλώδους </a:t>
            </a:r>
            <a:r>
              <a:rPr sz="3600" spc="-1070" dirty="0"/>
              <a:t> </a:t>
            </a:r>
            <a:r>
              <a:rPr sz="3600" spc="-5" dirty="0"/>
              <a:t>ενδολεμφαγγειακού</a:t>
            </a:r>
            <a:r>
              <a:rPr sz="3600" spc="-10" dirty="0"/>
              <a:t> </a:t>
            </a:r>
            <a:r>
              <a:rPr sz="3600" spc="-5" dirty="0"/>
              <a:t>ενδοθηλιώματος</a:t>
            </a:r>
            <a:endParaRPr sz="3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347217"/>
            <a:ext cx="7485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Trebuchet MS"/>
                <a:cs typeface="Trebuchet MS"/>
              </a:rPr>
              <a:t>Μετακτινική</a:t>
            </a:r>
            <a:r>
              <a:rPr b="1" spc="2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άτυπη</a:t>
            </a:r>
            <a:r>
              <a:rPr b="1" spc="1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αγγειακή</a:t>
            </a:r>
            <a:r>
              <a:rPr b="1" spc="3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αλλοίωση</a:t>
            </a:r>
            <a:r>
              <a:rPr b="1" spc="25" dirty="0">
                <a:latin typeface="Trebuchet MS"/>
                <a:cs typeface="Trebuchet MS"/>
              </a:rPr>
              <a:t> </a:t>
            </a:r>
            <a:r>
              <a:rPr b="1" spc="-45" dirty="0">
                <a:latin typeface="Trebuchet MS"/>
                <a:cs typeface="Trebuchet MS"/>
              </a:rPr>
              <a:t>(AVL)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1620" y="1335404"/>
            <a:ext cx="4065904" cy="4923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Επαγόμενη από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Α/Θ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ανάπτυξη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αγγείων στο χόριο με άτυπα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χαρακτηριστικά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που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δεν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επαρκούν </a:t>
            </a:r>
            <a:r>
              <a:rPr sz="1800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για</a:t>
            </a:r>
            <a:r>
              <a:rPr sz="1800" spc="-5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τη</a:t>
            </a:r>
            <a:r>
              <a:rPr sz="1800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διάγνωση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αγγειοσαρκώματος</a:t>
            </a:r>
            <a:endParaRPr sz="1800">
              <a:latin typeface="Trebuchet MS"/>
              <a:cs typeface="Trebuchet MS"/>
            </a:endParaRPr>
          </a:p>
          <a:p>
            <a:pPr marL="355600" marR="179705" indent="-34290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Απουσία επέκτασης στο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υποδόριο, </a:t>
            </a:r>
            <a:r>
              <a:rPr sz="1800" spc="-5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έντονης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ατυπίας,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συμπαγούς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μορφολογίας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ή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αναστομούμενων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αγγειακών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χώρων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5"/>
              </a:spcBef>
              <a:buSzPct val="80555"/>
              <a:buFont typeface="Microsoft Sans Serif"/>
              <a:buChar char="•"/>
              <a:tabLst>
                <a:tab pos="354965" algn="l"/>
                <a:tab pos="355600" algn="l"/>
                <a:tab pos="2135505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Λεμφαγγειακός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φαινότυπος</a:t>
            </a:r>
            <a:endParaRPr sz="1800">
              <a:latin typeface="Trebuchet MS"/>
              <a:cs typeface="Trebuchet MS"/>
            </a:endParaRPr>
          </a:p>
          <a:p>
            <a:pPr marL="355600" marR="529590" indent="-342900">
              <a:lnSpc>
                <a:spcPct val="100000"/>
              </a:lnSpc>
              <a:spcBef>
                <a:spcPts val="1010"/>
              </a:spcBef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Δ.Δ: Επίκτητο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προοδευτικό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λεμφαγγείωμα,</a:t>
            </a:r>
            <a:r>
              <a:rPr sz="18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hobnail 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(ιστορικό),</a:t>
            </a:r>
            <a:r>
              <a:rPr sz="1800" b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καλα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διαφοροποιημένο</a:t>
            </a:r>
            <a:r>
              <a:rPr sz="1800" b="1" spc="-8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αγγειοσάρκωμα</a:t>
            </a:r>
            <a:endParaRPr sz="1800">
              <a:latin typeface="Trebuchet MS"/>
              <a:cs typeface="Trebuchet MS"/>
            </a:endParaRPr>
          </a:p>
          <a:p>
            <a:pPr marL="355600" marR="233045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Συνιστάται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πλήρης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εξαίρεση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20% </a:t>
            </a:r>
            <a:r>
              <a:rPr sz="1800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εμφάνιση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νέων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βλαβών –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σπάνια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εξέλιξη</a:t>
            </a:r>
            <a:r>
              <a:rPr sz="1800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σε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αγγειοσάρκωμα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35295" y="3349878"/>
            <a:ext cx="3000375" cy="302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Trebuchet MS"/>
              <a:buAutoNum type="alphaUcParenR"/>
              <a:tabLst>
                <a:tab pos="29972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Σφηνοειδής</a:t>
            </a:r>
            <a:r>
              <a:rPr sz="18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αλλοίωση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μέσο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χόριο</a:t>
            </a:r>
            <a:endParaRPr sz="1800">
              <a:latin typeface="Trebuchet MS"/>
              <a:cs typeface="Trebuchet MS"/>
            </a:endParaRPr>
          </a:p>
          <a:p>
            <a:pPr marL="12700" marR="139700">
              <a:lnSpc>
                <a:spcPct val="100000"/>
              </a:lnSpc>
              <a:spcBef>
                <a:spcPts val="994"/>
              </a:spcBef>
              <a:buAutoNum type="alphaUcParenR" startAt="2"/>
              <a:tabLst>
                <a:tab pos="2921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Παρουσία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εκτατικών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αγγείων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με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λεμφαγγειακό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φαινότυπο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στην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επιφάνεια </a:t>
            </a:r>
            <a:r>
              <a:rPr sz="1800" b="1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(hobnail</a:t>
            </a:r>
            <a:r>
              <a:rPr sz="1800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αιμαγγείωμα)</a:t>
            </a:r>
            <a:endParaRPr sz="1800">
              <a:latin typeface="Trebuchet MS"/>
              <a:cs typeface="Trebuchet MS"/>
            </a:endParaRPr>
          </a:p>
          <a:p>
            <a:pPr marL="300990" indent="-288290">
              <a:lnSpc>
                <a:spcPct val="100000"/>
              </a:lnSpc>
              <a:spcBef>
                <a:spcPts val="1000"/>
              </a:spcBef>
              <a:buFont typeface="Trebuchet MS"/>
              <a:buAutoNum type="alphaUcParenR" startAt="2"/>
              <a:tabLst>
                <a:tab pos="30099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Αγγειακοί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χώροι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endParaRPr sz="1800">
              <a:latin typeface="Trebuchet MS"/>
              <a:cs typeface="Trebuchet MS"/>
            </a:endParaRPr>
          </a:p>
          <a:p>
            <a:pPr marL="12700" marR="335280">
              <a:lnSpc>
                <a:spcPct val="100000"/>
              </a:lnSpc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ενδοθήλια</a:t>
            </a:r>
            <a:r>
              <a:rPr sz="18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ήπιας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ατυπίας </a:t>
            </a:r>
            <a:r>
              <a:rPr sz="1800" b="1" spc="-5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που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διατέμνουν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τις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κολλαγόνες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ίνες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χορίου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28234" y="822960"/>
            <a:ext cx="7263765" cy="4953635"/>
            <a:chOff x="4928234" y="822960"/>
            <a:chExt cx="7263765" cy="495363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28234" y="822960"/>
              <a:ext cx="7263764" cy="2514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8750" y="3372866"/>
              <a:ext cx="3643248" cy="24034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279130" y="3106038"/>
            <a:ext cx="1308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rebuchet MS"/>
                <a:cs typeface="Trebuchet MS"/>
              </a:rPr>
              <a:t>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60783" y="3106038"/>
            <a:ext cx="12636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rebuchet MS"/>
                <a:cs typeface="Trebuchet MS"/>
              </a:rPr>
              <a:t>B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60783" y="5496559"/>
            <a:ext cx="1320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rebuchet MS"/>
                <a:cs typeface="Trebuchet MS"/>
              </a:rPr>
              <a:t>C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32715"/>
            <a:ext cx="61372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Επιθηλιοειδείς</a:t>
            </a:r>
            <a:r>
              <a:rPr b="1" spc="-1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αγγειακές</a:t>
            </a:r>
            <a:r>
              <a:rPr b="1" spc="3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αλλοιώσεις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7093" y="1271396"/>
            <a:ext cx="8968105" cy="245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αιμαγγείωμα,</a:t>
            </a:r>
            <a:r>
              <a:rPr sz="1800" b="1" spc="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</a:t>
            </a:r>
            <a:r>
              <a:rPr sz="18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αιμαγγειοενδοθηλίωμα,</a:t>
            </a:r>
            <a:r>
              <a:rPr sz="1800" b="1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 </a:t>
            </a:r>
            <a:r>
              <a:rPr sz="1800" b="1" spc="-5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αγγειωματοειδές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οζίο,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</a:t>
            </a:r>
            <a:endParaRPr sz="1800">
              <a:latin typeface="Trebuchet MS"/>
              <a:cs typeface="Trebuchet MS"/>
            </a:endParaRPr>
          </a:p>
          <a:p>
            <a:pPr marL="355600" marR="1113790" indent="-343535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Ευτραφή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ενδοθηλιακά κύτταρα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8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άφθονο κυτταρόπλασμα</a:t>
            </a:r>
            <a:r>
              <a:rPr sz="18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8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σπάνια </a:t>
            </a:r>
            <a:r>
              <a:rPr sz="1800" b="1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ενδοκυττάρια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κενοτόπια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ενδοθηλιακή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φύση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δεν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είναι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πάντα</a:t>
            </a:r>
            <a:r>
              <a:rPr sz="18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προφανής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Δυνατή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κερατινών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Διαφορική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Διάγνωση:</a:t>
            </a:r>
            <a:r>
              <a:rPr sz="1800" b="1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 σάρκωμα,</a:t>
            </a:r>
            <a:r>
              <a:rPr sz="18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αληθείς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επιθηλιακοί</a:t>
            </a:r>
            <a:r>
              <a:rPr sz="18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όγκοι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04" y="2263139"/>
            <a:ext cx="3878326" cy="22858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592" y="0"/>
            <a:ext cx="51390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rebuchet MS"/>
                <a:cs typeface="Trebuchet MS"/>
              </a:rPr>
              <a:t>Επιθηλιοειδές</a:t>
            </a:r>
            <a:r>
              <a:rPr sz="3200" b="1" spc="-155" dirty="0">
                <a:latin typeface="Trebuchet MS"/>
                <a:cs typeface="Trebuchet MS"/>
              </a:rPr>
              <a:t> </a:t>
            </a:r>
            <a:r>
              <a:rPr sz="3200" b="1" spc="-5" dirty="0">
                <a:latin typeface="Trebuchet MS"/>
                <a:cs typeface="Trebuchet MS"/>
              </a:rPr>
              <a:t>Αιμαγγείωμα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20997" y="2314448"/>
            <a:ext cx="153860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Μικρά</a:t>
            </a:r>
            <a:r>
              <a:rPr sz="16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αγγεία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περιβάλλουν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το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κεν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τρ</a:t>
            </a:r>
            <a:r>
              <a:rPr sz="1600" b="1" dirty="0">
                <a:solidFill>
                  <a:srgbClr val="EA7666"/>
                </a:solidFill>
                <a:latin typeface="Trebuchet MS"/>
                <a:cs typeface="Trebuchet MS"/>
              </a:rPr>
              <a:t>ι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κ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ό</a:t>
            </a:r>
            <a:r>
              <a:rPr sz="1600" b="1" spc="-9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1600" b="1" spc="-15" dirty="0">
                <a:solidFill>
                  <a:srgbClr val="EA7666"/>
                </a:solidFill>
                <a:latin typeface="Trebuchet MS"/>
                <a:cs typeface="Trebuchet MS"/>
              </a:rPr>
              <a:t>γ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γ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είο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6304" y="3220211"/>
            <a:ext cx="3878579" cy="3618229"/>
            <a:chOff x="146304" y="3220211"/>
            <a:chExt cx="3878579" cy="361822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304" y="4625338"/>
              <a:ext cx="3878326" cy="22128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3327" y="3220211"/>
              <a:ext cx="243839" cy="20726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5500" y="2241804"/>
            <a:ext cx="3977004" cy="228739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76059" y="4675681"/>
            <a:ext cx="3429254" cy="21823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14771" y="2855976"/>
            <a:ext cx="243839" cy="20726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922267" y="4601336"/>
            <a:ext cx="226187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</a:t>
            </a:r>
            <a:r>
              <a:rPr sz="1600" b="1" dirty="0">
                <a:solidFill>
                  <a:srgbClr val="EA7666"/>
                </a:solidFill>
                <a:latin typeface="Trebuchet MS"/>
                <a:cs typeface="Trebuchet MS"/>
              </a:rPr>
              <a:t>ι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θ</a:t>
            </a:r>
            <a:r>
              <a:rPr sz="1600" b="1" dirty="0">
                <a:solidFill>
                  <a:srgbClr val="EA7666"/>
                </a:solidFill>
                <a:latin typeface="Trebuchet MS"/>
                <a:cs typeface="Trebuchet MS"/>
              </a:rPr>
              <a:t>η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λιο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</a:t>
            </a:r>
            <a:r>
              <a:rPr sz="1600" b="1" spc="-15" dirty="0">
                <a:solidFill>
                  <a:srgbClr val="EA7666"/>
                </a:solidFill>
                <a:latin typeface="Trebuchet MS"/>
                <a:cs typeface="Trebuchet MS"/>
              </a:rPr>
              <a:t>ι</a:t>
            </a:r>
            <a:r>
              <a:rPr sz="1600" b="1" spc="-20" dirty="0">
                <a:solidFill>
                  <a:srgbClr val="EA7666"/>
                </a:solidFill>
                <a:latin typeface="Trebuchet MS"/>
                <a:cs typeface="Trebuchet MS"/>
              </a:rPr>
              <a:t>δ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ή</a:t>
            </a:r>
            <a:r>
              <a:rPr sz="1600" b="1" spc="-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EA7666"/>
                </a:solidFill>
                <a:latin typeface="Trebuchet MS"/>
                <a:cs typeface="Trebuchet MS"/>
              </a:rPr>
              <a:t>ε</a:t>
            </a:r>
            <a:r>
              <a:rPr sz="1600" b="1" spc="-20" dirty="0">
                <a:solidFill>
                  <a:srgbClr val="EA7666"/>
                </a:solidFill>
                <a:latin typeface="Trebuchet MS"/>
                <a:cs typeface="Trebuchet MS"/>
              </a:rPr>
              <a:t>νδο</a:t>
            </a:r>
            <a:r>
              <a:rPr sz="1600" b="1" spc="-15" dirty="0">
                <a:solidFill>
                  <a:srgbClr val="EA7666"/>
                </a:solidFill>
                <a:latin typeface="Trebuchet MS"/>
                <a:cs typeface="Trebuchet MS"/>
              </a:rPr>
              <a:t>θή</a:t>
            </a:r>
            <a:r>
              <a:rPr sz="1600" b="1" spc="-25" dirty="0">
                <a:solidFill>
                  <a:srgbClr val="EA7666"/>
                </a:solidFill>
                <a:latin typeface="Trebuchet MS"/>
                <a:cs typeface="Trebuchet MS"/>
              </a:rPr>
              <a:t>λ</a:t>
            </a:r>
            <a:r>
              <a:rPr sz="1600" b="1" spc="-15" dirty="0">
                <a:solidFill>
                  <a:srgbClr val="EA7666"/>
                </a:solidFill>
                <a:latin typeface="Trebuchet MS"/>
                <a:cs typeface="Trebuchet MS"/>
              </a:rPr>
              <a:t>ι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α 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που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προβάλλουν</a:t>
            </a:r>
            <a:r>
              <a:rPr sz="16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στον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αυλό</a:t>
            </a:r>
            <a:r>
              <a:rPr sz="1600" spc="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tombstone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appearance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20883" y="2263139"/>
            <a:ext cx="2071113" cy="210311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120883" y="2263139"/>
            <a:ext cx="2071370" cy="2103120"/>
          </a:xfrm>
          <a:prstGeom prst="rect">
            <a:avLst/>
          </a:prstGeom>
          <a:ln w="12192">
            <a:solidFill>
              <a:srgbClr val="EA7666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92710" marR="661670">
              <a:lnSpc>
                <a:spcPct val="100000"/>
              </a:lnSpc>
              <a:spcBef>
                <a:spcPts val="475"/>
              </a:spcBef>
            </a:pPr>
            <a:r>
              <a:rPr sz="16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Φ</a:t>
            </a:r>
            <a:r>
              <a:rPr sz="1600" b="1" u="heavy" spc="-2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λ</a:t>
            </a:r>
            <a:r>
              <a:rPr sz="16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ε</a:t>
            </a:r>
            <a:r>
              <a:rPr sz="16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γ</a:t>
            </a:r>
            <a:r>
              <a:rPr sz="16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μ</a:t>
            </a:r>
            <a:r>
              <a:rPr sz="1600" b="1" u="heavy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ονώδ</a:t>
            </a:r>
            <a:r>
              <a:rPr sz="1600" b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η</a:t>
            </a:r>
            <a:r>
              <a:rPr sz="16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ς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συνιστώσα:</a:t>
            </a:r>
            <a:endParaRPr sz="1600">
              <a:latin typeface="Trebuchet MS"/>
              <a:cs typeface="Trebuchet MS"/>
            </a:endParaRPr>
          </a:p>
          <a:p>
            <a:pPr marL="92710" marR="255904">
              <a:lnSpc>
                <a:spcPct val="100000"/>
              </a:lnSpc>
            </a:pP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ηωσινόφιλα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,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 λεμφοκύτταρα,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μαστοκύτταρα,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π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λα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σμ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κ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ύ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600" spc="20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ρ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, 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λεμφοζίδια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04119" y="5545835"/>
            <a:ext cx="1941576" cy="99517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104119" y="5545835"/>
            <a:ext cx="1941830" cy="995680"/>
          </a:xfrm>
          <a:prstGeom prst="rect">
            <a:avLst/>
          </a:prstGeom>
          <a:ln w="12192">
            <a:solidFill>
              <a:srgbClr val="EA7666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2710" marR="264795">
              <a:lnSpc>
                <a:spcPts val="1620"/>
              </a:lnSpc>
              <a:spcBef>
                <a:spcPts val="305"/>
              </a:spcBef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Απουσία σαφών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αγγειακών</a:t>
            </a:r>
            <a:r>
              <a:rPr sz="15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αυλών </a:t>
            </a:r>
            <a:r>
              <a:rPr sz="1500" b="1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στη</a:t>
            </a:r>
            <a:r>
              <a:rPr sz="15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συμπαγή</a:t>
            </a:r>
            <a:endParaRPr sz="1500">
              <a:latin typeface="Trebuchet MS"/>
              <a:cs typeface="Trebuchet MS"/>
            </a:endParaRPr>
          </a:p>
          <a:p>
            <a:pPr marL="92710">
              <a:lnSpc>
                <a:spcPts val="1585"/>
              </a:lnSpc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ποικιλία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072" y="535812"/>
            <a:ext cx="11254105" cy="162052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Ενήλικες</a:t>
            </a:r>
            <a:r>
              <a:rPr sz="18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20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40 ετών,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Γ&gt;Α,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50%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πολυεστιακή</a:t>
            </a:r>
            <a:r>
              <a:rPr sz="18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αλλοίωση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Κεφαλή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/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τράχηλος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κυρίως</a:t>
            </a:r>
            <a:r>
              <a:rPr sz="1800" b="1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περιωτικά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)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άκρα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(κυρίως</a:t>
            </a:r>
            <a:r>
              <a:rPr sz="18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δάχτυλα)/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πέος,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οστά,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στοματικός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βλεννογόνος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Περίγραπτη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αλλοίωση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χόριο</a:t>
            </a:r>
            <a:r>
              <a:rPr sz="1800" b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και υποδόριο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8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σπάνια σε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εν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τω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βάθει</a:t>
            </a:r>
            <a:r>
              <a:rPr sz="1800" b="1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ιστούς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334010" algn="l"/>
              </a:tabLst>
            </a:pPr>
            <a:r>
              <a:rPr sz="1800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800" b="1" spc="-155" dirty="0">
                <a:latin typeface="Trebuchet MS"/>
                <a:cs typeface="Trebuchet MS"/>
              </a:rPr>
              <a:t>Δ</a:t>
            </a:r>
            <a:r>
              <a:rPr sz="1800" b="1" spc="-145" dirty="0">
                <a:latin typeface="Trebuchet MS"/>
                <a:cs typeface="Trebuchet MS"/>
              </a:rPr>
              <a:t>υν</a:t>
            </a:r>
            <a:r>
              <a:rPr sz="1800" b="1" spc="-150" dirty="0">
                <a:latin typeface="Trebuchet MS"/>
                <a:cs typeface="Trebuchet MS"/>
              </a:rPr>
              <a:t>α</a:t>
            </a:r>
            <a:r>
              <a:rPr sz="1800" b="1" spc="-155" dirty="0">
                <a:latin typeface="Trebuchet MS"/>
                <a:cs typeface="Trebuchet MS"/>
              </a:rPr>
              <a:t>τό</a:t>
            </a:r>
            <a:r>
              <a:rPr sz="1800" b="1" dirty="0">
                <a:latin typeface="Trebuchet MS"/>
                <a:cs typeface="Trebuchet MS"/>
              </a:rPr>
              <a:t>ν</a:t>
            </a:r>
            <a:r>
              <a:rPr sz="1800" b="1" spc="-305" dirty="0">
                <a:latin typeface="Trebuchet MS"/>
                <a:cs typeface="Trebuchet MS"/>
              </a:rPr>
              <a:t> </a:t>
            </a:r>
            <a:r>
              <a:rPr sz="1800" b="1" spc="-145" dirty="0">
                <a:latin typeface="Trebuchet MS"/>
                <a:cs typeface="Trebuchet MS"/>
              </a:rPr>
              <a:t>ν</a:t>
            </a:r>
            <a:r>
              <a:rPr sz="1800" b="1" dirty="0">
                <a:latin typeface="Trebuchet MS"/>
                <a:cs typeface="Trebuchet MS"/>
              </a:rPr>
              <a:t>α</a:t>
            </a:r>
            <a:r>
              <a:rPr sz="1800" b="1" spc="-295" dirty="0">
                <a:latin typeface="Trebuchet MS"/>
                <a:cs typeface="Trebuchet MS"/>
              </a:rPr>
              <a:t> </a:t>
            </a:r>
            <a:r>
              <a:rPr sz="1800" b="1" spc="-150" dirty="0">
                <a:latin typeface="Trebuchet MS"/>
                <a:cs typeface="Trebuchet MS"/>
              </a:rPr>
              <a:t>α</a:t>
            </a:r>
            <a:r>
              <a:rPr sz="1800" b="1" spc="-145" dirty="0">
                <a:latin typeface="Trebuchet MS"/>
                <a:cs typeface="Trebuchet MS"/>
              </a:rPr>
              <a:t>ν</a:t>
            </a:r>
            <a:r>
              <a:rPr sz="1800" b="1" spc="-150" dirty="0">
                <a:latin typeface="Trebuchet MS"/>
                <a:cs typeface="Trebuchet MS"/>
              </a:rPr>
              <a:t>α</a:t>
            </a:r>
            <a:r>
              <a:rPr sz="1800" b="1" spc="-160" dirty="0">
                <a:latin typeface="Trebuchet MS"/>
                <a:cs typeface="Trebuchet MS"/>
              </a:rPr>
              <a:t>π</a:t>
            </a:r>
            <a:r>
              <a:rPr sz="1800" b="1" spc="-155" dirty="0">
                <a:latin typeface="Trebuchet MS"/>
                <a:cs typeface="Trebuchet MS"/>
              </a:rPr>
              <a:t>τυχ</a:t>
            </a:r>
            <a:r>
              <a:rPr sz="1800" b="1" spc="-140" dirty="0">
                <a:latin typeface="Trebuchet MS"/>
                <a:cs typeface="Trebuchet MS"/>
              </a:rPr>
              <a:t>θ</a:t>
            </a:r>
            <a:r>
              <a:rPr sz="1800" b="1" spc="-160" dirty="0">
                <a:latin typeface="Trebuchet MS"/>
                <a:cs typeface="Trebuchet MS"/>
              </a:rPr>
              <a:t>ε</a:t>
            </a:r>
            <a:r>
              <a:rPr sz="1800" b="1" dirty="0">
                <a:latin typeface="Trebuchet MS"/>
                <a:cs typeface="Trebuchet MS"/>
              </a:rPr>
              <a:t>ί</a:t>
            </a:r>
            <a:r>
              <a:rPr sz="1800" b="1" spc="-300" dirty="0">
                <a:latin typeface="Trebuchet MS"/>
                <a:cs typeface="Trebuchet MS"/>
              </a:rPr>
              <a:t> </a:t>
            </a:r>
            <a:r>
              <a:rPr sz="1800" b="1" spc="-160" dirty="0">
                <a:latin typeface="Trebuchet MS"/>
                <a:cs typeface="Trebuchet MS"/>
              </a:rPr>
              <a:t>εν</a:t>
            </a:r>
            <a:r>
              <a:rPr sz="1800" b="1" spc="-155" dirty="0">
                <a:latin typeface="Trebuchet MS"/>
                <a:cs typeface="Trebuchet MS"/>
              </a:rPr>
              <a:t>δ</a:t>
            </a:r>
            <a:r>
              <a:rPr sz="1800" b="1" spc="-145" dirty="0">
                <a:latin typeface="Trebuchet MS"/>
                <a:cs typeface="Trebuchet MS"/>
              </a:rPr>
              <a:t>ο</a:t>
            </a:r>
            <a:r>
              <a:rPr sz="1800" b="1" spc="-150" dirty="0">
                <a:latin typeface="Trebuchet MS"/>
                <a:cs typeface="Trebuchet MS"/>
              </a:rPr>
              <a:t>α</a:t>
            </a:r>
            <a:r>
              <a:rPr sz="1800" b="1" spc="-145" dirty="0">
                <a:latin typeface="Trebuchet MS"/>
                <a:cs typeface="Trebuchet MS"/>
              </a:rPr>
              <a:t>γ</a:t>
            </a:r>
            <a:r>
              <a:rPr sz="1800" b="1" spc="-160" dirty="0">
                <a:latin typeface="Trebuchet MS"/>
                <a:cs typeface="Trebuchet MS"/>
              </a:rPr>
              <a:t>γ</a:t>
            </a:r>
            <a:r>
              <a:rPr sz="1800" b="1" spc="-150" dirty="0">
                <a:latin typeface="Trebuchet MS"/>
                <a:cs typeface="Trebuchet MS"/>
              </a:rPr>
              <a:t>ε</a:t>
            </a:r>
            <a:r>
              <a:rPr sz="1800" b="1" spc="-140" dirty="0">
                <a:latin typeface="Trebuchet MS"/>
                <a:cs typeface="Trebuchet MS"/>
              </a:rPr>
              <a:t>ι</a:t>
            </a:r>
            <a:r>
              <a:rPr sz="1800" b="1" spc="-150" dirty="0">
                <a:latin typeface="Trebuchet MS"/>
                <a:cs typeface="Trebuchet MS"/>
              </a:rPr>
              <a:t>ακ</a:t>
            </a:r>
            <a:r>
              <a:rPr sz="1800" b="1" dirty="0">
                <a:latin typeface="Trebuchet MS"/>
                <a:cs typeface="Trebuchet MS"/>
              </a:rPr>
              <a:t>ά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07719"/>
            <a:ext cx="9424670" cy="3150870"/>
            <a:chOff x="0" y="3707719"/>
            <a:chExt cx="9424670" cy="3150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2853" y="4091049"/>
              <a:ext cx="3358135" cy="24290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918204"/>
              <a:ext cx="1769364" cy="5120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1072" y="3707719"/>
              <a:ext cx="3633597" cy="305447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132715"/>
            <a:ext cx="45091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Επιθηλιοειδές</a:t>
            </a:r>
            <a:r>
              <a:rPr b="1" spc="-4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Αιμαγγείωμα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644651"/>
            <a:ext cx="4681855" cy="3222625"/>
            <a:chOff x="0" y="644651"/>
            <a:chExt cx="4681855" cy="322262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587" y="644651"/>
              <a:ext cx="4549140" cy="457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853" y="1244330"/>
              <a:ext cx="3351805" cy="26228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69847"/>
              <a:ext cx="1769364" cy="51663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39343" y="677926"/>
            <a:ext cx="3303270" cy="767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455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Μορφ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ο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λ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ογικές</a:t>
            </a:r>
            <a:r>
              <a:rPr sz="18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ποικιλίες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Συμβατική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69764" y="96011"/>
            <a:ext cx="4455160" cy="3463290"/>
            <a:chOff x="4969764" y="96011"/>
            <a:chExt cx="4455160" cy="34632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1073" y="559942"/>
              <a:ext cx="3633597" cy="29993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69764" y="96011"/>
              <a:ext cx="4037076" cy="79095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264277" y="171703"/>
            <a:ext cx="34531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8390" marR="5080" indent="-107632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Αγγειολεμφοειδής υπερπλασία με </a:t>
            </a:r>
            <a:r>
              <a:rPr sz="1800" spc="-5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ηωσινοφιλία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5252" y="3993895"/>
            <a:ext cx="10236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Συμπ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α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γ</a:t>
            </a:r>
            <a:r>
              <a:rPr sz="1800" spc="-15" dirty="0">
                <a:solidFill>
                  <a:srgbClr val="FFFFFF"/>
                </a:solidFill>
                <a:latin typeface="Trebuchet MS"/>
                <a:cs typeface="Trebuchet MS"/>
              </a:rPr>
              <a:t>ή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01440" y="4049090"/>
            <a:ext cx="1889760" cy="1200785"/>
          </a:xfrm>
          <a:custGeom>
            <a:avLst/>
            <a:gdLst/>
            <a:ahLst/>
            <a:cxnLst/>
            <a:rect l="l" t="t" r="r" b="b"/>
            <a:pathLst>
              <a:path w="1889760" h="1200785">
                <a:moveTo>
                  <a:pt x="0" y="1200327"/>
                </a:moveTo>
                <a:lnTo>
                  <a:pt x="1889633" y="1200327"/>
                </a:lnTo>
                <a:lnTo>
                  <a:pt x="1889633" y="0"/>
                </a:lnTo>
                <a:lnTo>
                  <a:pt x="0" y="0"/>
                </a:lnTo>
                <a:lnTo>
                  <a:pt x="0" y="1200327"/>
                </a:lnTo>
                <a:close/>
              </a:path>
            </a:pathLst>
          </a:custGeom>
          <a:ln w="19050">
            <a:solidFill>
              <a:srgbClr val="EA7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80815" y="4076827"/>
            <a:ext cx="17252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50% </a:t>
            </a:r>
            <a:r>
              <a:rPr sz="1800" spc="-5" dirty="0">
                <a:latin typeface="Trebuchet MS"/>
                <a:cs typeface="Trebuchet MS"/>
              </a:rPr>
              <a:t>συμπαγείς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αθροίσεις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νεοπ</a:t>
            </a:r>
            <a:r>
              <a:rPr sz="1800" spc="-15" dirty="0">
                <a:latin typeface="Trebuchet MS"/>
                <a:cs typeface="Trebuchet MS"/>
              </a:rPr>
              <a:t>λ</a:t>
            </a:r>
            <a:r>
              <a:rPr sz="1800" spc="-5" dirty="0">
                <a:latin typeface="Trebuchet MS"/>
                <a:cs typeface="Trebuchet MS"/>
              </a:rPr>
              <a:t>α</a:t>
            </a:r>
            <a:r>
              <a:rPr sz="1800" spc="-15" dirty="0">
                <a:latin typeface="Trebuchet MS"/>
                <a:cs typeface="Trebuchet MS"/>
              </a:rPr>
              <a:t>σ</a:t>
            </a:r>
            <a:r>
              <a:rPr sz="1800" spc="-5" dirty="0">
                <a:latin typeface="Trebuchet MS"/>
                <a:cs typeface="Trebuchet MS"/>
              </a:rPr>
              <a:t>μα</a:t>
            </a:r>
            <a:r>
              <a:rPr sz="1800" spc="-10" dirty="0">
                <a:latin typeface="Trebuchet MS"/>
                <a:cs typeface="Trebuchet MS"/>
              </a:rPr>
              <a:t>τ</a:t>
            </a:r>
            <a:r>
              <a:rPr sz="1800" dirty="0">
                <a:latin typeface="Trebuchet MS"/>
                <a:cs typeface="Trebuchet MS"/>
              </a:rPr>
              <a:t>ικών  </a:t>
            </a:r>
            <a:r>
              <a:rPr sz="1800" spc="-5" dirty="0">
                <a:latin typeface="Trebuchet MS"/>
                <a:cs typeface="Trebuchet MS"/>
              </a:rPr>
              <a:t>κυττάρων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69764" y="3634740"/>
            <a:ext cx="1792224" cy="51663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543169" y="3712591"/>
            <a:ext cx="650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Ά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τυπη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31401" y="2813519"/>
            <a:ext cx="2579370" cy="2862580"/>
          </a:xfrm>
          <a:prstGeom prst="rect">
            <a:avLst/>
          </a:prstGeom>
          <a:solidFill>
            <a:srgbClr val="FFFFFF"/>
          </a:solidFill>
          <a:ln w="19050">
            <a:solidFill>
              <a:srgbClr val="EA7666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79095" indent="-287655">
              <a:lnSpc>
                <a:spcPct val="100000"/>
              </a:lnSpc>
              <a:spcBef>
                <a:spcPts val="315"/>
              </a:spcBef>
              <a:buFont typeface="Microsoft Sans Serif"/>
              <a:buChar char="•"/>
              <a:tabLst>
                <a:tab pos="379095" algn="l"/>
                <a:tab pos="379730" algn="l"/>
              </a:tabLst>
            </a:pPr>
            <a:r>
              <a:rPr sz="1800" spc="-5" dirty="0">
                <a:latin typeface="Trebuchet MS"/>
                <a:cs typeface="Trebuchet MS"/>
              </a:rPr>
              <a:t>Συμπαγής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ανάπτυξη</a:t>
            </a:r>
            <a:endParaRPr sz="1800">
              <a:latin typeface="Trebuchet MS"/>
              <a:cs typeface="Trebuchet MS"/>
            </a:endParaRPr>
          </a:p>
          <a:p>
            <a:pPr marL="379095" marR="599440" indent="-287020">
              <a:lnSpc>
                <a:spcPct val="100000"/>
              </a:lnSpc>
              <a:buFont typeface="Microsoft Sans Serif"/>
              <a:buChar char="•"/>
              <a:tabLst>
                <a:tab pos="379095" algn="l"/>
                <a:tab pos="379730" algn="l"/>
              </a:tabLst>
            </a:pPr>
            <a:r>
              <a:rPr sz="1800" spc="-5" dirty="0">
                <a:latin typeface="Trebuchet MS"/>
                <a:cs typeface="Trebuchet MS"/>
              </a:rPr>
              <a:t>Αυξημένη </a:t>
            </a:r>
            <a:r>
              <a:rPr sz="1800" dirty="0">
                <a:latin typeface="Trebuchet MS"/>
                <a:cs typeface="Trebuchet MS"/>
              </a:rPr>
              <a:t> κ</a:t>
            </a:r>
            <a:r>
              <a:rPr sz="1800" spc="5" dirty="0">
                <a:latin typeface="Trebuchet MS"/>
                <a:cs typeface="Trebuchet MS"/>
              </a:rPr>
              <a:t>υ</a:t>
            </a:r>
            <a:r>
              <a:rPr sz="1800" dirty="0">
                <a:latin typeface="Trebuchet MS"/>
                <a:cs typeface="Trebuchet MS"/>
              </a:rPr>
              <a:t>τ</a:t>
            </a:r>
            <a:r>
              <a:rPr sz="1800" spc="-10" dirty="0">
                <a:latin typeface="Trebuchet MS"/>
                <a:cs typeface="Trebuchet MS"/>
              </a:rPr>
              <a:t>τ</a:t>
            </a:r>
            <a:r>
              <a:rPr sz="1800" spc="-5" dirty="0">
                <a:latin typeface="Trebuchet MS"/>
                <a:cs typeface="Trebuchet MS"/>
              </a:rPr>
              <a:t>αρο</a:t>
            </a:r>
            <a:r>
              <a:rPr sz="1800" spc="5" dirty="0">
                <a:latin typeface="Trebuchet MS"/>
                <a:cs typeface="Trebuchet MS"/>
              </a:rPr>
              <a:t>β</a:t>
            </a:r>
            <a:r>
              <a:rPr sz="1800" dirty="0">
                <a:latin typeface="Trebuchet MS"/>
                <a:cs typeface="Trebuchet MS"/>
              </a:rPr>
              <a:t>ρ</a:t>
            </a:r>
            <a:r>
              <a:rPr sz="1800" spc="5" dirty="0">
                <a:latin typeface="Trebuchet MS"/>
                <a:cs typeface="Trebuchet MS"/>
              </a:rPr>
              <a:t>ί</a:t>
            </a:r>
            <a:r>
              <a:rPr sz="1800" dirty="0">
                <a:latin typeface="Trebuchet MS"/>
                <a:cs typeface="Trebuchet MS"/>
              </a:rPr>
              <a:t>θεια</a:t>
            </a:r>
            <a:endParaRPr sz="1800">
              <a:latin typeface="Trebuchet MS"/>
              <a:cs typeface="Trebuchet MS"/>
            </a:endParaRPr>
          </a:p>
          <a:p>
            <a:pPr marL="379095" indent="-287655">
              <a:lnSpc>
                <a:spcPct val="100000"/>
              </a:lnSpc>
              <a:buFont typeface="Microsoft Sans Serif"/>
              <a:buChar char="•"/>
              <a:tabLst>
                <a:tab pos="379095" algn="l"/>
                <a:tab pos="379730" algn="l"/>
              </a:tabLst>
            </a:pPr>
            <a:r>
              <a:rPr sz="1800" spc="-5" dirty="0">
                <a:latin typeface="Trebuchet MS"/>
                <a:cs typeface="Trebuchet MS"/>
              </a:rPr>
              <a:t>Νέκρωση</a:t>
            </a:r>
            <a:endParaRPr sz="1800">
              <a:latin typeface="Trebuchet MS"/>
              <a:cs typeface="Trebuchet MS"/>
            </a:endParaRPr>
          </a:p>
          <a:p>
            <a:pPr marL="379095" indent="-287655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79095" algn="l"/>
                <a:tab pos="379730" algn="l"/>
              </a:tabLst>
            </a:pPr>
            <a:r>
              <a:rPr sz="1800" spc="-5" dirty="0">
                <a:latin typeface="Trebuchet MS"/>
                <a:cs typeface="Trebuchet MS"/>
              </a:rPr>
              <a:t>Μη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εμφανείς</a:t>
            </a:r>
            <a:endParaRPr sz="1800">
              <a:latin typeface="Trebuchet MS"/>
              <a:cs typeface="Trebuchet MS"/>
            </a:endParaRPr>
          </a:p>
          <a:p>
            <a:pPr marL="379095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αγγειακοί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χώροι</a:t>
            </a:r>
            <a:endParaRPr sz="1800">
              <a:latin typeface="Trebuchet MS"/>
              <a:cs typeface="Trebuchet MS"/>
            </a:endParaRPr>
          </a:p>
          <a:p>
            <a:pPr marL="379095" marR="821690" indent="-287020">
              <a:lnSpc>
                <a:spcPct val="100000"/>
              </a:lnSpc>
              <a:buFont typeface="Microsoft Sans Serif"/>
              <a:buChar char="•"/>
              <a:tabLst>
                <a:tab pos="379095" algn="l"/>
                <a:tab pos="379730" algn="l"/>
              </a:tabLst>
            </a:pPr>
            <a:r>
              <a:rPr sz="1800" dirty="0">
                <a:latin typeface="Trebuchet MS"/>
                <a:cs typeface="Trebuchet MS"/>
              </a:rPr>
              <a:t>Διηθητική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σ</a:t>
            </a:r>
            <a:r>
              <a:rPr sz="1800" dirty="0">
                <a:latin typeface="Trebuchet MS"/>
                <a:cs typeface="Trebuchet MS"/>
              </a:rPr>
              <a:t>υμπεριφ</a:t>
            </a:r>
            <a:r>
              <a:rPr sz="1800" spc="5" dirty="0">
                <a:latin typeface="Trebuchet MS"/>
                <a:cs typeface="Trebuchet MS"/>
              </a:rPr>
              <a:t>ο</a:t>
            </a:r>
            <a:r>
              <a:rPr sz="1800" dirty="0">
                <a:latin typeface="Trebuchet MS"/>
                <a:cs typeface="Trebuchet MS"/>
              </a:rPr>
              <a:t>ρά</a:t>
            </a:r>
            <a:endParaRPr sz="1800">
              <a:latin typeface="Trebuchet MS"/>
              <a:cs typeface="Trebuchet MS"/>
            </a:endParaRPr>
          </a:p>
          <a:p>
            <a:pPr marL="379095" marR="121285" indent="-287020">
              <a:lnSpc>
                <a:spcPct val="100000"/>
              </a:lnSpc>
              <a:buFont typeface="Microsoft Sans Serif"/>
              <a:buChar char="•"/>
              <a:tabLst>
                <a:tab pos="379095" algn="l"/>
                <a:tab pos="379730" algn="l"/>
              </a:tabLst>
            </a:pPr>
            <a:r>
              <a:rPr sz="1800" dirty="0">
                <a:latin typeface="Trebuchet MS"/>
                <a:cs typeface="Trebuchet MS"/>
              </a:rPr>
              <a:t>Συχνή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ανάπτυξη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πέος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469631" y="6227781"/>
            <a:ext cx="4722495" cy="584835"/>
          </a:xfrm>
          <a:custGeom>
            <a:avLst/>
            <a:gdLst/>
            <a:ahLst/>
            <a:cxnLst/>
            <a:rect l="l" t="t" r="r" b="b"/>
            <a:pathLst>
              <a:path w="4722495" h="584834">
                <a:moveTo>
                  <a:pt x="4722368" y="0"/>
                </a:moveTo>
                <a:lnTo>
                  <a:pt x="0" y="0"/>
                </a:lnTo>
                <a:lnTo>
                  <a:pt x="0" y="584771"/>
                </a:lnTo>
                <a:lnTo>
                  <a:pt x="4722368" y="584771"/>
                </a:lnTo>
                <a:lnTo>
                  <a:pt x="4722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469631" y="6227781"/>
            <a:ext cx="4722495" cy="58483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128395" marR="170815" indent="-951230">
              <a:lnSpc>
                <a:spcPct val="100000"/>
              </a:lnSpc>
              <a:spcBef>
                <a:spcPts val="320"/>
              </a:spcBef>
            </a:pPr>
            <a:r>
              <a:rPr sz="16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WHO</a:t>
            </a:r>
            <a:r>
              <a:rPr sz="1600" b="1" i="1" spc="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2020,</a:t>
            </a:r>
            <a:r>
              <a:rPr sz="1600" b="1" i="1" spc="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Classification</a:t>
            </a:r>
            <a:r>
              <a:rPr sz="1600" b="1" i="1" spc="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of</a:t>
            </a:r>
            <a:r>
              <a:rPr sz="1600" b="1" i="1" spc="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Vascular</a:t>
            </a:r>
            <a:r>
              <a:rPr sz="1600" b="1" i="1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40" dirty="0">
                <a:solidFill>
                  <a:srgbClr val="922212"/>
                </a:solidFill>
                <a:latin typeface="Trebuchet MS"/>
                <a:cs typeface="Trebuchet MS"/>
              </a:rPr>
              <a:t>Tumors </a:t>
            </a:r>
            <a:r>
              <a:rPr sz="1600" b="1" i="1" spc="-47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Papke,</a:t>
            </a:r>
            <a:r>
              <a:rPr sz="1600" b="1" i="1" spc="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Virch</a:t>
            </a:r>
            <a:r>
              <a:rPr sz="1600" b="1" i="1" spc="-5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40" dirty="0">
                <a:solidFill>
                  <a:srgbClr val="922212"/>
                </a:solidFill>
                <a:latin typeface="Trebuchet MS"/>
                <a:cs typeface="Trebuchet MS"/>
              </a:rPr>
              <a:t>Archiv,</a:t>
            </a:r>
            <a:r>
              <a:rPr sz="1600" b="1" i="1" spc="3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2020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4333" y="2899664"/>
            <a:ext cx="987488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299720" algn="l"/>
                <a:tab pos="9777730" algn="l"/>
              </a:tabLst>
            </a:pPr>
            <a:r>
              <a:rPr sz="1800" spc="-10" dirty="0">
                <a:latin typeface="Trebuchet MS"/>
                <a:cs typeface="Trebuchet MS"/>
              </a:rPr>
              <a:t>Α</a:t>
            </a:r>
            <a:r>
              <a:rPr sz="1800" dirty="0">
                <a:latin typeface="Trebuchet MS"/>
                <a:cs typeface="Trebuchet MS"/>
              </a:rPr>
              <a:t>πουσία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FOS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FOSB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αναδια</a:t>
            </a:r>
            <a:r>
              <a:rPr sz="1800" spc="-10" dirty="0">
                <a:latin typeface="Trebuchet MS"/>
                <a:cs typeface="Trebuchet MS"/>
              </a:rPr>
              <a:t>τ</a:t>
            </a:r>
            <a:r>
              <a:rPr sz="1800" spc="-5" dirty="0">
                <a:latin typeface="Trebuchet MS"/>
                <a:cs typeface="Trebuchet MS"/>
              </a:rPr>
              <a:t>άξεω</a:t>
            </a:r>
            <a:r>
              <a:rPr sz="1800" dirty="0">
                <a:latin typeface="Trebuchet MS"/>
                <a:cs typeface="Trebuchet MS"/>
              </a:rPr>
              <a:t>ν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σ</a:t>
            </a:r>
            <a:r>
              <a:rPr sz="1800" dirty="0">
                <a:latin typeface="Trebuchet MS"/>
                <a:cs typeface="Trebuchet MS"/>
              </a:rPr>
              <a:t>τ</a:t>
            </a:r>
            <a:r>
              <a:rPr sz="1800" spc="-10" dirty="0">
                <a:latin typeface="Trebuchet MS"/>
                <a:cs typeface="Trebuchet MS"/>
              </a:rPr>
              <a:t>η</a:t>
            </a:r>
            <a:r>
              <a:rPr sz="1800" dirty="0">
                <a:latin typeface="Trebuchet MS"/>
                <a:cs typeface="Trebuchet MS"/>
              </a:rPr>
              <a:t>ν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</a:t>
            </a:r>
            <a:r>
              <a:rPr sz="1800" spc="-10" dirty="0">
                <a:latin typeface="Trebuchet MS"/>
                <a:cs typeface="Trebuchet MS"/>
              </a:rPr>
              <a:t>γ</a:t>
            </a:r>
            <a:r>
              <a:rPr sz="1800" dirty="0">
                <a:latin typeface="Trebuchet MS"/>
                <a:cs typeface="Trebuchet MS"/>
              </a:rPr>
              <a:t>γ</a:t>
            </a:r>
            <a:r>
              <a:rPr sz="1800" spc="-10" dirty="0">
                <a:latin typeface="Trebuchet MS"/>
                <a:cs typeface="Trebuchet MS"/>
              </a:rPr>
              <a:t>ε</a:t>
            </a:r>
            <a:r>
              <a:rPr sz="1800" dirty="0">
                <a:latin typeface="Trebuchet MS"/>
                <a:cs typeface="Trebuchet MS"/>
              </a:rPr>
              <a:t>ι</a:t>
            </a:r>
            <a:r>
              <a:rPr sz="1800" spc="5" dirty="0">
                <a:latin typeface="Trebuchet MS"/>
                <a:cs typeface="Trebuchet MS"/>
              </a:rPr>
              <a:t>ο</a:t>
            </a:r>
            <a:r>
              <a:rPr sz="1800" spc="-5" dirty="0">
                <a:latin typeface="Trebuchet MS"/>
                <a:cs typeface="Trebuchet MS"/>
              </a:rPr>
              <a:t>λ</a:t>
            </a:r>
            <a:r>
              <a:rPr sz="1800" dirty="0">
                <a:latin typeface="Trebuchet MS"/>
                <a:cs typeface="Trebuchet MS"/>
              </a:rPr>
              <a:t>εμφοε</a:t>
            </a:r>
            <a:r>
              <a:rPr sz="1800" spc="5" dirty="0">
                <a:latin typeface="Trebuchet MS"/>
                <a:cs typeface="Trebuchet MS"/>
              </a:rPr>
              <a:t>ι</a:t>
            </a:r>
            <a:r>
              <a:rPr sz="1800" spc="-5" dirty="0">
                <a:latin typeface="Trebuchet MS"/>
                <a:cs typeface="Trebuchet MS"/>
              </a:rPr>
              <a:t>δ</a:t>
            </a:r>
            <a:r>
              <a:rPr sz="1800" dirty="0">
                <a:latin typeface="Trebuchet MS"/>
                <a:cs typeface="Trebuchet MS"/>
              </a:rPr>
              <a:t>ή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υπερπ</a:t>
            </a:r>
            <a:r>
              <a:rPr sz="1800" spc="-5" dirty="0">
                <a:latin typeface="Trebuchet MS"/>
                <a:cs typeface="Trebuchet MS"/>
              </a:rPr>
              <a:t>λα</a:t>
            </a:r>
            <a:r>
              <a:rPr sz="1800" spc="-10" dirty="0">
                <a:latin typeface="Trebuchet MS"/>
                <a:cs typeface="Trebuchet MS"/>
              </a:rPr>
              <a:t>σ</a:t>
            </a:r>
            <a:r>
              <a:rPr sz="1800" dirty="0">
                <a:latin typeface="Trebuchet MS"/>
                <a:cs typeface="Trebuchet MS"/>
              </a:rPr>
              <a:t>ία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</a:t>
            </a:r>
            <a:r>
              <a:rPr sz="1800" dirty="0">
                <a:latin typeface="Trebuchet MS"/>
                <a:cs typeface="Trebuchet MS"/>
              </a:rPr>
              <a:t>ε </a:t>
            </a:r>
            <a:r>
              <a:rPr sz="1800" spc="-5" dirty="0">
                <a:latin typeface="Trebuchet MS"/>
                <a:cs typeface="Trebuchet MS"/>
              </a:rPr>
              <a:t>η</a:t>
            </a:r>
            <a:r>
              <a:rPr sz="1800" dirty="0">
                <a:latin typeface="Trebuchet MS"/>
                <a:cs typeface="Trebuchet MS"/>
              </a:rPr>
              <a:t>ω</a:t>
            </a:r>
            <a:r>
              <a:rPr sz="1800" spc="-5" dirty="0">
                <a:latin typeface="Trebuchet MS"/>
                <a:cs typeface="Trebuchet MS"/>
              </a:rPr>
              <a:t>σ</a:t>
            </a:r>
            <a:r>
              <a:rPr sz="1800" dirty="0">
                <a:latin typeface="Trebuchet MS"/>
                <a:cs typeface="Trebuchet MS"/>
              </a:rPr>
              <a:t>ι</a:t>
            </a:r>
            <a:r>
              <a:rPr sz="1800" spc="5" dirty="0">
                <a:latin typeface="Trebuchet MS"/>
                <a:cs typeface="Trebuchet MS"/>
              </a:rPr>
              <a:t>ν</a:t>
            </a:r>
            <a:r>
              <a:rPr sz="1800" dirty="0">
                <a:latin typeface="Trebuchet MS"/>
                <a:cs typeface="Trebuchet MS"/>
              </a:rPr>
              <a:t>οφ</a:t>
            </a:r>
            <a:r>
              <a:rPr sz="1800" spc="5" dirty="0">
                <a:latin typeface="Trebuchet MS"/>
                <a:cs typeface="Trebuchet MS"/>
              </a:rPr>
              <a:t>ι</a:t>
            </a:r>
            <a:r>
              <a:rPr sz="1800" spc="-5" dirty="0">
                <a:latin typeface="Trebuchet MS"/>
                <a:cs typeface="Trebuchet MS"/>
              </a:rPr>
              <a:t>λ</a:t>
            </a:r>
            <a:r>
              <a:rPr sz="1800" dirty="0">
                <a:latin typeface="Trebuchet MS"/>
                <a:cs typeface="Trebuchet MS"/>
              </a:rPr>
              <a:t>ία</a:t>
            </a:r>
            <a:r>
              <a:rPr sz="1800" dirty="0">
                <a:latin typeface="Wingdings"/>
                <a:cs typeface="Wingdings"/>
              </a:rPr>
              <a:t>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dirty="0">
                <a:latin typeface="Trebuchet MS"/>
                <a:cs typeface="Trebuchet MS"/>
              </a:rPr>
              <a:t>?  </a:t>
            </a:r>
            <a:r>
              <a:rPr sz="1800" spc="-5" dirty="0">
                <a:latin typeface="Trebuchet MS"/>
                <a:cs typeface="Trebuchet MS"/>
              </a:rPr>
              <a:t>μη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νεοπλασματική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αλλοίωση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Συνηθέστερες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οι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FOSB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αναδιατάξεις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στην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άτυπη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 ποικιλία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Trebuchet MS"/>
                <a:cs typeface="Trebuchet MS"/>
              </a:rPr>
              <a:t>Οι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περιπτώσεις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επιθηλιοειδούς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αιμαγγειώματος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αναδιατάξεις</a:t>
            </a:r>
            <a:r>
              <a:rPr sz="1800" spc="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FOS και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FOSB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εμφανίζονται</a:t>
            </a:r>
            <a:endParaRPr sz="18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συνηθέστερα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εκτός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δέρματος</a:t>
            </a:r>
            <a:r>
              <a:rPr sz="1800" b="1" spc="-5" dirty="0">
                <a:latin typeface="Trebuchet MS"/>
                <a:cs typeface="Trebuchet MS"/>
              </a:rPr>
              <a:t>,</a:t>
            </a:r>
            <a:r>
              <a:rPr sz="1800" b="1" dirty="0">
                <a:latin typeface="Trebuchet MS"/>
                <a:cs typeface="Trebuchet MS"/>
              </a:rPr>
              <a:t> στα</a:t>
            </a:r>
            <a:r>
              <a:rPr sz="1800" b="1" spc="-5" dirty="0">
                <a:latin typeface="Trebuchet MS"/>
                <a:cs typeface="Trebuchet MS"/>
              </a:rPr>
              <a:t> άκρα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και</a:t>
            </a:r>
            <a:r>
              <a:rPr sz="1800" b="1" dirty="0">
                <a:latin typeface="Trebuchet MS"/>
                <a:cs typeface="Trebuchet MS"/>
              </a:rPr>
              <a:t> στην </a:t>
            </a:r>
            <a:r>
              <a:rPr sz="1800" b="1" spc="-5" dirty="0">
                <a:latin typeface="Trebuchet MS"/>
                <a:cs typeface="Trebuchet MS"/>
              </a:rPr>
              <a:t>κυτταροβριθή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και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άτυπη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ποικιλία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25820" y="6382391"/>
            <a:ext cx="6104255" cy="369570"/>
          </a:xfrm>
          <a:custGeom>
            <a:avLst/>
            <a:gdLst/>
            <a:ahLst/>
            <a:cxnLst/>
            <a:rect l="l" t="t" r="r" b="b"/>
            <a:pathLst>
              <a:path w="6104255" h="369570">
                <a:moveTo>
                  <a:pt x="6103874" y="0"/>
                </a:moveTo>
                <a:lnTo>
                  <a:pt x="0" y="0"/>
                </a:lnTo>
                <a:lnTo>
                  <a:pt x="0" y="369328"/>
                </a:lnTo>
                <a:lnTo>
                  <a:pt x="6103874" y="369328"/>
                </a:lnTo>
                <a:lnTo>
                  <a:pt x="6103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25820" y="6382391"/>
            <a:ext cx="6104255" cy="369570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320"/>
              </a:spcBef>
            </a:pP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Papke,</a:t>
            </a:r>
            <a:r>
              <a:rPr sz="1800" b="1" i="1" spc="-6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Virch</a:t>
            </a:r>
            <a:r>
              <a:rPr sz="1800" b="1" i="1" spc="-10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40" dirty="0">
                <a:solidFill>
                  <a:srgbClr val="922212"/>
                </a:solidFill>
                <a:latin typeface="Trebuchet MS"/>
                <a:cs typeface="Trebuchet MS"/>
              </a:rPr>
              <a:t>Archiv,</a:t>
            </a:r>
            <a:r>
              <a:rPr sz="1800" b="1" i="1" spc="-2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2020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142" y="515935"/>
            <a:ext cx="10030128" cy="220034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7631" y="51003"/>
            <a:ext cx="29521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Επιθ</a:t>
            </a:r>
            <a:r>
              <a:rPr sz="3600" b="1" spc="-15" dirty="0">
                <a:latin typeface="Trebuchet MS"/>
                <a:cs typeface="Trebuchet MS"/>
              </a:rPr>
              <a:t>η</a:t>
            </a:r>
            <a:r>
              <a:rPr sz="3600" b="1" spc="-5" dirty="0">
                <a:latin typeface="Trebuchet MS"/>
                <a:cs typeface="Trebuchet MS"/>
              </a:rPr>
              <a:t>λιοειδ</a:t>
            </a:r>
            <a:r>
              <a:rPr sz="3600" b="1" spc="-20" dirty="0">
                <a:latin typeface="Trebuchet MS"/>
                <a:cs typeface="Trebuchet MS"/>
              </a:rPr>
              <a:t>έ</a:t>
            </a:r>
            <a:r>
              <a:rPr sz="3600" b="1" dirty="0">
                <a:latin typeface="Trebuchet MS"/>
                <a:cs typeface="Trebuchet MS"/>
              </a:rPr>
              <a:t>ς  Αιμαγγείωμα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7631" y="1609591"/>
            <a:ext cx="6918959" cy="498157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95580" indent="-163195">
              <a:lnSpc>
                <a:spcPct val="100000"/>
              </a:lnSpc>
              <a:spcBef>
                <a:spcPts val="855"/>
              </a:spcBef>
              <a:buClr>
                <a:srgbClr val="EA7666"/>
              </a:buClr>
              <a:buSzPct val="75000"/>
              <a:buFont typeface="Wingdings"/>
              <a:buChar char=""/>
              <a:tabLst>
                <a:tab pos="195580" algn="l"/>
              </a:tabLst>
            </a:pP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Διαφορική</a:t>
            </a:r>
            <a:r>
              <a:rPr sz="2000" b="1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Διάγνωση</a:t>
            </a:r>
            <a:endParaRPr sz="2000">
              <a:latin typeface="Trebuchet MS"/>
              <a:cs typeface="Trebuchet MS"/>
            </a:endParaRPr>
          </a:p>
          <a:p>
            <a:pPr marL="355600" indent="-342900">
              <a:lnSpc>
                <a:spcPts val="1805"/>
              </a:lnSpc>
              <a:spcBef>
                <a:spcPts val="59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</a:t>
            </a:r>
            <a:r>
              <a:rPr sz="1600" b="1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(διάταξη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κυττάρων</a:t>
            </a:r>
            <a:r>
              <a:rPr sz="16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χορδές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endParaRPr sz="1600">
              <a:latin typeface="Trebuchet MS"/>
              <a:cs typeface="Trebuchet MS"/>
            </a:endParaRPr>
          </a:p>
          <a:p>
            <a:pPr marL="354965">
              <a:lnSpc>
                <a:spcPts val="1805"/>
              </a:lnSpc>
            </a:pP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απουσία</a:t>
            </a:r>
            <a:r>
              <a:rPr sz="16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u="heavy" spc="-5" dirty="0">
                <a:solidFill>
                  <a:srgbClr val="EA7666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φλεγμονώδους</a:t>
            </a:r>
            <a:r>
              <a:rPr sz="16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συνιστώσας)</a:t>
            </a:r>
            <a:endParaRPr sz="1600">
              <a:latin typeface="Trebuchet MS"/>
              <a:cs typeface="Trebuchet MS"/>
            </a:endParaRPr>
          </a:p>
          <a:p>
            <a:pPr marL="354965" marR="365760" indent="-342900">
              <a:lnSpc>
                <a:spcPts val="1700"/>
              </a:lnSpc>
              <a:spcBef>
                <a:spcPts val="1019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</a:t>
            </a:r>
            <a:r>
              <a:rPr sz="16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</a:t>
            </a:r>
            <a:r>
              <a:rPr sz="1600" b="1" spc="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(-δδ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από</a:t>
            </a:r>
            <a:r>
              <a:rPr sz="16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16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συμπαγές</a:t>
            </a:r>
            <a:r>
              <a:rPr sz="1600" spc="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 </a:t>
            </a:r>
            <a:r>
              <a:rPr sz="1600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αιμαγγείωμα,</a:t>
            </a:r>
            <a:r>
              <a:rPr sz="1600" spc="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έντονη</a:t>
            </a:r>
            <a:r>
              <a:rPr sz="16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u="heavy" spc="-5" dirty="0">
                <a:solidFill>
                  <a:srgbClr val="EA7666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ατυπία</a:t>
            </a:r>
            <a:r>
              <a:rPr sz="1600" b="1" spc="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των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νεοπλασματικών</a:t>
            </a:r>
            <a:r>
              <a:rPr sz="1600" spc="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κυττάρων)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ts val="1860"/>
              </a:lnSpc>
              <a:spcBef>
                <a:spcPts val="67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Νόσος</a:t>
            </a:r>
            <a:r>
              <a:rPr sz="16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Trebuchet MS"/>
                <a:cs typeface="Trebuchet MS"/>
              </a:rPr>
              <a:t>Kimura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(λεμφαδενοπάθεια,</a:t>
            </a:r>
            <a:r>
              <a:rPr sz="16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αθροίσεις</a:t>
            </a:r>
            <a:r>
              <a:rPr sz="16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ηωσινοφίλων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6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βλαστικά</a:t>
            </a:r>
            <a:endParaRPr sz="1600">
              <a:latin typeface="Trebuchet MS"/>
              <a:cs typeface="Trebuchet MS"/>
            </a:endParaRPr>
          </a:p>
          <a:p>
            <a:pPr marL="354965">
              <a:lnSpc>
                <a:spcPts val="1860"/>
              </a:lnSpc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κέντρα)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lr>
                <a:srgbClr val="EA7666"/>
              </a:buClr>
              <a:buSzPct val="80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Ανοσοφαινότυπος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6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CD31,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CD34,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ERG,</a:t>
            </a:r>
            <a:r>
              <a:rPr sz="1600" spc="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922212"/>
                </a:solidFill>
                <a:latin typeface="Trebuchet MS"/>
                <a:cs typeface="Trebuchet MS"/>
              </a:rPr>
              <a:t>D2-40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lr>
                <a:srgbClr val="EA7666"/>
              </a:buClr>
              <a:buSzPct val="80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Pitfalls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6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1600" spc="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922212"/>
                </a:solidFill>
                <a:latin typeface="Trebuchet MS"/>
                <a:cs typeface="Trebuchet MS"/>
              </a:rPr>
              <a:t>EMA</a:t>
            </a:r>
            <a:r>
              <a:rPr sz="1600" spc="-114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922212"/>
                </a:solidFill>
                <a:latin typeface="Trebuchet MS"/>
                <a:cs typeface="Trebuchet MS"/>
              </a:rPr>
              <a:t>και</a:t>
            </a:r>
            <a:r>
              <a:rPr sz="1600" spc="6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922212"/>
                </a:solidFill>
                <a:latin typeface="Trebuchet MS"/>
                <a:cs typeface="Trebuchet MS"/>
              </a:rPr>
              <a:t>κερατινών</a:t>
            </a:r>
            <a:r>
              <a:rPr sz="1600" spc="7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6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ένα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ποσοστό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περιπτώσεων!</a:t>
            </a:r>
            <a:endParaRPr sz="1600">
              <a:latin typeface="Trebuchet MS"/>
              <a:cs typeface="Trebuchet MS"/>
            </a:endParaRPr>
          </a:p>
          <a:p>
            <a:pPr marL="354965" marR="392430" indent="-342900">
              <a:lnSpc>
                <a:spcPts val="1800"/>
              </a:lnSpc>
              <a:spcBef>
                <a:spcPts val="1175"/>
              </a:spcBef>
              <a:buClr>
                <a:srgbClr val="EA7666"/>
              </a:buClr>
              <a:buSzPct val="80555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Αναδιατάξεις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FΟS/FOSB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Wingdings"/>
                <a:cs typeface="Wingdings"/>
              </a:rPr>
              <a:t></a:t>
            </a:r>
            <a:r>
              <a:rPr sz="1600" spc="-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404040"/>
                </a:solidFill>
                <a:latin typeface="Times New Roman"/>
                <a:cs typeface="Times New Roman"/>
              </a:rPr>
              <a:t>;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Έντονη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διάχυτη πυρηνική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έκφραση </a:t>
            </a:r>
            <a:r>
              <a:rPr sz="1600" b="1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FΟSB</a:t>
            </a:r>
            <a:endParaRPr sz="1600">
              <a:latin typeface="Trebuchet MS"/>
              <a:cs typeface="Trebuchet MS"/>
            </a:endParaRPr>
          </a:p>
          <a:p>
            <a:pPr marL="354965" marR="33655" indent="-342900">
              <a:lnSpc>
                <a:spcPts val="1739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Πυρηνική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έκφραση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FOSB &gt; 95% ειδική ( παρατηρείται σε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ψευδομυογενές </a:t>
            </a:r>
            <a:r>
              <a:rPr sz="1600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</a:t>
            </a:r>
            <a:r>
              <a:rPr sz="16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ενίοτε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στην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οζώδη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περιτονιίτιδα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rebuchet MS"/>
              <a:cs typeface="Trebuchet MS"/>
            </a:endParaRPr>
          </a:p>
          <a:p>
            <a:pPr marL="12700" marR="5080" indent="59055">
              <a:lnSpc>
                <a:spcPts val="1750"/>
              </a:lnSpc>
            </a:pPr>
            <a:r>
              <a:rPr sz="1600" i="1" spc="-15" dirty="0">
                <a:solidFill>
                  <a:srgbClr val="EA7666"/>
                </a:solidFill>
                <a:latin typeface="Trebuchet MS"/>
                <a:cs typeface="Trebuchet MS"/>
              </a:rPr>
              <a:t>Huang </a:t>
            </a:r>
            <a:r>
              <a:rPr sz="1600" i="1" spc="-5" dirty="0">
                <a:solidFill>
                  <a:srgbClr val="EA7666"/>
                </a:solidFill>
                <a:latin typeface="Trebuchet MS"/>
                <a:cs typeface="Trebuchet MS"/>
              </a:rPr>
              <a:t>,</a:t>
            </a:r>
            <a:r>
              <a:rPr sz="1600" i="1" spc="-1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5" dirty="0">
                <a:solidFill>
                  <a:srgbClr val="EA7666"/>
                </a:solidFill>
                <a:latin typeface="Trebuchet MS"/>
                <a:cs typeface="Trebuchet MS"/>
              </a:rPr>
              <a:t>AJSP</a:t>
            </a:r>
            <a:r>
              <a:rPr sz="1600" i="1" spc="-8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5" dirty="0">
                <a:solidFill>
                  <a:srgbClr val="EA7666"/>
                </a:solidFill>
                <a:latin typeface="Trebuchet MS"/>
                <a:cs typeface="Trebuchet MS"/>
              </a:rPr>
              <a:t>2015,</a:t>
            </a:r>
            <a:r>
              <a:rPr sz="1600" i="1" spc="-1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5" dirty="0">
                <a:solidFill>
                  <a:srgbClr val="EA7666"/>
                </a:solidFill>
                <a:latin typeface="Trebuchet MS"/>
                <a:cs typeface="Trebuchet MS"/>
              </a:rPr>
              <a:t>Antonescu,</a:t>
            </a:r>
            <a:r>
              <a:rPr sz="1600" i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15" dirty="0">
                <a:solidFill>
                  <a:srgbClr val="EA7666"/>
                </a:solidFill>
                <a:latin typeface="Trebuchet MS"/>
                <a:cs typeface="Trebuchet MS"/>
              </a:rPr>
              <a:t>Gen</a:t>
            </a:r>
            <a:r>
              <a:rPr sz="1600" i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20" dirty="0">
                <a:solidFill>
                  <a:srgbClr val="EA7666"/>
                </a:solidFill>
                <a:latin typeface="Trebuchet MS"/>
                <a:cs typeface="Trebuchet MS"/>
              </a:rPr>
              <a:t>Chrom,</a:t>
            </a:r>
            <a:r>
              <a:rPr sz="1600" i="1" spc="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5" dirty="0">
                <a:solidFill>
                  <a:srgbClr val="EA7666"/>
                </a:solidFill>
                <a:latin typeface="Trebuchet MS"/>
                <a:cs typeface="Trebuchet MS"/>
              </a:rPr>
              <a:t>Cancer</a:t>
            </a:r>
            <a:r>
              <a:rPr sz="1600" i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5" dirty="0">
                <a:solidFill>
                  <a:srgbClr val="EA7666"/>
                </a:solidFill>
                <a:latin typeface="Trebuchet MS"/>
                <a:cs typeface="Trebuchet MS"/>
              </a:rPr>
              <a:t>2014,</a:t>
            </a:r>
            <a:r>
              <a:rPr sz="1600" i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10" dirty="0">
                <a:solidFill>
                  <a:srgbClr val="EA7666"/>
                </a:solidFill>
                <a:latin typeface="Trebuchet MS"/>
                <a:cs typeface="Trebuchet MS"/>
              </a:rPr>
              <a:t>Llamas</a:t>
            </a:r>
            <a:r>
              <a:rPr sz="1600" i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5" dirty="0">
                <a:solidFill>
                  <a:srgbClr val="EA7666"/>
                </a:solidFill>
                <a:latin typeface="Trebuchet MS"/>
                <a:cs typeface="Trebuchet MS"/>
              </a:rPr>
              <a:t>-</a:t>
            </a:r>
            <a:r>
              <a:rPr sz="1600" i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40" dirty="0">
                <a:solidFill>
                  <a:srgbClr val="EA7666"/>
                </a:solidFill>
                <a:latin typeface="Trebuchet MS"/>
                <a:cs typeface="Trebuchet MS"/>
              </a:rPr>
              <a:t>Velasco, </a:t>
            </a:r>
            <a:r>
              <a:rPr sz="1600" i="1" spc="-47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5" dirty="0">
                <a:solidFill>
                  <a:srgbClr val="EA7666"/>
                </a:solidFill>
                <a:latin typeface="Trebuchet MS"/>
                <a:cs typeface="Trebuchet MS"/>
              </a:rPr>
              <a:t>AJSP</a:t>
            </a:r>
            <a:r>
              <a:rPr sz="1600" i="1" spc="-1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i="1" spc="-5" dirty="0">
                <a:solidFill>
                  <a:srgbClr val="EA7666"/>
                </a:solidFill>
                <a:latin typeface="Trebuchet MS"/>
                <a:cs typeface="Trebuchet MS"/>
              </a:rPr>
              <a:t>2017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9875" y="229488"/>
            <a:ext cx="3711321" cy="634339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24230"/>
            <a:ext cx="12033885" cy="6033770"/>
            <a:chOff x="0" y="824230"/>
            <a:chExt cx="12033885" cy="6033770"/>
          </a:xfrm>
        </p:grpSpPr>
        <p:sp>
          <p:nvSpPr>
            <p:cNvPr id="3" name="object 3"/>
            <p:cNvSpPr/>
            <p:nvPr/>
          </p:nvSpPr>
          <p:spPr>
            <a:xfrm>
              <a:off x="469900" y="5808256"/>
              <a:ext cx="11554460" cy="856615"/>
            </a:xfrm>
            <a:custGeom>
              <a:avLst/>
              <a:gdLst/>
              <a:ahLst/>
              <a:cxnLst/>
              <a:rect l="l" t="t" r="r" b="b"/>
              <a:pathLst>
                <a:path w="11554460" h="856615">
                  <a:moveTo>
                    <a:pt x="11554333" y="0"/>
                  </a:moveTo>
                  <a:lnTo>
                    <a:pt x="0" y="0"/>
                  </a:lnTo>
                  <a:lnTo>
                    <a:pt x="0" y="856589"/>
                  </a:lnTo>
                  <a:lnTo>
                    <a:pt x="11554333" y="856589"/>
                  </a:lnTo>
                  <a:lnTo>
                    <a:pt x="11554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9900" y="5808256"/>
              <a:ext cx="11554460" cy="856615"/>
            </a:xfrm>
            <a:custGeom>
              <a:avLst/>
              <a:gdLst/>
              <a:ahLst/>
              <a:cxnLst/>
              <a:rect l="l" t="t" r="r" b="b"/>
              <a:pathLst>
                <a:path w="11554460" h="856615">
                  <a:moveTo>
                    <a:pt x="0" y="856589"/>
                  </a:moveTo>
                  <a:lnTo>
                    <a:pt x="11554333" y="856589"/>
                  </a:lnTo>
                  <a:lnTo>
                    <a:pt x="11554333" y="0"/>
                  </a:lnTo>
                  <a:lnTo>
                    <a:pt x="0" y="0"/>
                  </a:lnTo>
                  <a:lnTo>
                    <a:pt x="0" y="856589"/>
                  </a:lnTo>
                  <a:close/>
                </a:path>
              </a:pathLst>
            </a:custGeom>
            <a:ln w="19050">
              <a:solidFill>
                <a:srgbClr val="EA7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24230"/>
              <a:ext cx="5880481" cy="42473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648" y="5093208"/>
              <a:ext cx="4631436" cy="72694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54102"/>
            <a:ext cx="59817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Επιθηλιοειδές </a:t>
            </a:r>
            <a:r>
              <a:rPr b="1" spc="-10" dirty="0">
                <a:latin typeface="Trebuchet MS"/>
                <a:cs typeface="Trebuchet MS"/>
              </a:rPr>
              <a:t>αγγειωματοειδές</a:t>
            </a:r>
            <a:r>
              <a:rPr b="1" spc="5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οζίο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15695" y="5163134"/>
            <a:ext cx="38322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Καλά</a:t>
            </a:r>
            <a:r>
              <a:rPr sz="16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περιγεγραμμένο</a:t>
            </a:r>
            <a:r>
              <a:rPr sz="1600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οζίδιο</a:t>
            </a:r>
            <a:r>
              <a:rPr sz="16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στο</a:t>
            </a:r>
            <a:r>
              <a:rPr sz="16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χόριο</a:t>
            </a:r>
            <a:r>
              <a:rPr sz="16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με</a:t>
            </a:r>
            <a:endParaRPr sz="16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υπερπλασία</a:t>
            </a:r>
            <a:r>
              <a:rPr sz="16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της</a:t>
            </a:r>
            <a:r>
              <a:rPr sz="1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επιδερμίδας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4264" y="5111496"/>
            <a:ext cx="4928616" cy="72237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907148" y="5178933"/>
            <a:ext cx="44735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Συμπαγείς</a:t>
            </a:r>
            <a:r>
              <a:rPr sz="16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αθροίσεις</a:t>
            </a:r>
            <a:r>
              <a:rPr sz="16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επιθηλιοειδών</a:t>
            </a:r>
            <a:r>
              <a:rPr sz="16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κυττάρων</a:t>
            </a:r>
            <a:r>
              <a:rPr sz="16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με</a:t>
            </a:r>
            <a:endParaRPr sz="1600">
              <a:latin typeface="Trebuchet MS"/>
              <a:cs typeface="Trebuchet MS"/>
            </a:endParaRPr>
          </a:p>
          <a:p>
            <a:pPr marL="1270" algn="ctr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σπάνια</a:t>
            </a:r>
            <a:r>
              <a:rPr sz="1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ενδοκυττάρια</a:t>
            </a:r>
            <a:r>
              <a:rPr sz="16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κενοτόπια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237604" y="6543106"/>
            <a:ext cx="5963920" cy="324485"/>
            <a:chOff x="6237604" y="6543106"/>
            <a:chExt cx="5963920" cy="324485"/>
          </a:xfrm>
        </p:grpSpPr>
        <p:sp>
          <p:nvSpPr>
            <p:cNvPr id="12" name="object 12"/>
            <p:cNvSpPr/>
            <p:nvPr/>
          </p:nvSpPr>
          <p:spPr>
            <a:xfrm>
              <a:off x="6247129" y="6552631"/>
              <a:ext cx="5944870" cy="305435"/>
            </a:xfrm>
            <a:custGeom>
              <a:avLst/>
              <a:gdLst/>
              <a:ahLst/>
              <a:cxnLst/>
              <a:rect l="l" t="t" r="r" b="b"/>
              <a:pathLst>
                <a:path w="5944870" h="305434">
                  <a:moveTo>
                    <a:pt x="5944870" y="305367"/>
                  </a:moveTo>
                  <a:lnTo>
                    <a:pt x="5944870" y="0"/>
                  </a:lnTo>
                  <a:lnTo>
                    <a:pt x="0" y="0"/>
                  </a:lnTo>
                  <a:lnTo>
                    <a:pt x="0" y="305367"/>
                  </a:lnTo>
                  <a:lnTo>
                    <a:pt x="5944870" y="3053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47129" y="6552631"/>
              <a:ext cx="5944870" cy="305435"/>
            </a:xfrm>
            <a:custGeom>
              <a:avLst/>
              <a:gdLst/>
              <a:ahLst/>
              <a:cxnLst/>
              <a:rect l="l" t="t" r="r" b="b"/>
              <a:pathLst>
                <a:path w="5944870" h="305434">
                  <a:moveTo>
                    <a:pt x="5944870" y="0"/>
                  </a:moveTo>
                  <a:lnTo>
                    <a:pt x="0" y="0"/>
                  </a:lnTo>
                  <a:lnTo>
                    <a:pt x="0" y="30536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48741" y="5709920"/>
            <a:ext cx="11033125" cy="113982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95"/>
              </a:spcBef>
              <a:buSzPct val="75000"/>
              <a:buFont typeface="Microsoft Sans Serif"/>
              <a:buChar char="•"/>
              <a:tabLst>
                <a:tab pos="77470" algn="l"/>
              </a:tabLst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Επικάλυψη</a:t>
            </a:r>
            <a:r>
              <a:rPr sz="1800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με</a:t>
            </a:r>
            <a:r>
              <a:rPr sz="1800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επιθηλιοειδές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r>
              <a:rPr sz="1800" spc="-5" dirty="0">
                <a:latin typeface="Trebuchet MS"/>
                <a:cs typeface="Trebuchet MS"/>
              </a:rPr>
              <a:t>: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μικτή φλεγμονή,</a:t>
            </a:r>
            <a:r>
              <a:rPr sz="1800" dirty="0">
                <a:latin typeface="Trebuchet MS"/>
                <a:cs typeface="Trebuchet MS"/>
              </a:rPr>
              <a:t> ενδοκυττάρια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κενοτόπια</a:t>
            </a:r>
            <a:endParaRPr sz="1800">
              <a:latin typeface="Trebuchet MS"/>
              <a:cs typeface="Trebuchet MS"/>
            </a:endParaRPr>
          </a:p>
          <a:p>
            <a:pPr marL="76835" indent="-64769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5000"/>
              <a:buFont typeface="Microsoft Sans Serif"/>
              <a:buChar char="•"/>
              <a:tabLst>
                <a:tab pos="77470" algn="l"/>
              </a:tabLst>
            </a:pPr>
            <a:r>
              <a:rPr sz="1800" spc="-5" dirty="0">
                <a:latin typeface="Trebuchet MS"/>
                <a:cs typeface="Trebuchet MS"/>
              </a:rPr>
              <a:t>Απουσία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πυρηνικής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έκφρασης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FOSB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ή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θετικότητας</a:t>
            </a:r>
            <a:r>
              <a:rPr sz="1800" dirty="0">
                <a:latin typeface="Trebuchet MS"/>
                <a:cs typeface="Trebuchet MS"/>
              </a:rPr>
              <a:t> για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κερατίνες</a:t>
            </a:r>
            <a:endParaRPr sz="1800">
              <a:latin typeface="Trebuchet MS"/>
              <a:cs typeface="Trebuchet MS"/>
            </a:endParaRPr>
          </a:p>
          <a:p>
            <a:pPr marL="6539230">
              <a:lnSpc>
                <a:spcPct val="100000"/>
              </a:lnSpc>
              <a:spcBef>
                <a:spcPts val="545"/>
              </a:spcBef>
            </a:pPr>
            <a:r>
              <a:rPr sz="16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600" b="1" i="1" spc="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600" b="1" i="1" spc="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600" b="1" i="1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Tissue</a:t>
            </a:r>
            <a:r>
              <a:rPr sz="1600" b="1" i="1" spc="3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Pathology,</a:t>
            </a:r>
            <a:r>
              <a:rPr sz="1600" b="1" i="1" spc="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6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49721" y="824102"/>
            <a:ext cx="5532501" cy="427659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4730" y="209550"/>
            <a:ext cx="82384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rebuchet MS"/>
                <a:cs typeface="Trebuchet MS"/>
              </a:rPr>
              <a:t>Επιθηλιοειδές</a:t>
            </a:r>
            <a:r>
              <a:rPr sz="3200" b="1" spc="-70" dirty="0">
                <a:latin typeface="Trebuchet MS"/>
                <a:cs typeface="Trebuchet MS"/>
              </a:rPr>
              <a:t> </a:t>
            </a:r>
            <a:r>
              <a:rPr sz="3200" b="1" spc="-5" dirty="0">
                <a:latin typeface="Trebuchet MS"/>
                <a:cs typeface="Trebuchet MS"/>
              </a:rPr>
              <a:t>αιμαγγειοενδοθηλίωμα</a:t>
            </a:r>
            <a:r>
              <a:rPr sz="3200" b="1" spc="-55" dirty="0">
                <a:latin typeface="Trebuchet MS"/>
                <a:cs typeface="Trebuchet MS"/>
              </a:rPr>
              <a:t> </a:t>
            </a:r>
            <a:r>
              <a:rPr sz="3200" b="1" dirty="0">
                <a:latin typeface="Trebuchet MS"/>
                <a:cs typeface="Trebuchet MS"/>
              </a:rPr>
              <a:t>(EHE)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6408" y="1110183"/>
            <a:ext cx="8015605" cy="45567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Κλινικά</a:t>
            </a:r>
            <a:r>
              <a:rPr sz="2000" b="1" u="heavy" spc="-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χαρακτηριστικά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Trebuchet MS"/>
              <a:cs typeface="Trebuchet MS"/>
            </a:endParaRPr>
          </a:p>
          <a:p>
            <a:pPr marL="480059" indent="-18034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480695" algn="l"/>
              </a:tabLst>
            </a:pPr>
            <a:r>
              <a:rPr sz="1800" spc="-5" dirty="0">
                <a:latin typeface="Trebuchet MS"/>
                <a:cs typeface="Trebuchet MS"/>
              </a:rPr>
              <a:t>Ενήλικές,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Γ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≥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Α,</a:t>
            </a:r>
            <a:r>
              <a:rPr sz="1800" dirty="0">
                <a:latin typeface="Trebuchet MS"/>
                <a:cs typeface="Trebuchet MS"/>
              </a:rPr>
              <a:t> εξαιρετικά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σπάνιο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σε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παιδιά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480059" indent="-180340">
              <a:lnSpc>
                <a:spcPct val="100000"/>
              </a:lnSpc>
              <a:buFont typeface="Microsoft Sans Serif"/>
              <a:buChar char="•"/>
              <a:tabLst>
                <a:tab pos="480695" algn="l"/>
              </a:tabLst>
            </a:pPr>
            <a:r>
              <a:rPr sz="1800" b="1" dirty="0">
                <a:latin typeface="Trebuchet MS"/>
                <a:cs typeface="Trebuchet MS"/>
              </a:rPr>
              <a:t>Δέρμα,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μαλακά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μόρια,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πνεύμονας,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οστά,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ήπαρ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– </a:t>
            </a:r>
            <a:r>
              <a:rPr sz="1800" b="1" spc="-5" dirty="0">
                <a:latin typeface="Trebuchet MS"/>
                <a:cs typeface="Trebuchet MS"/>
              </a:rPr>
              <a:t>οποιαδήποτε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εντόπιση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480059" marR="5080" indent="-180340">
              <a:lnSpc>
                <a:spcPct val="100000"/>
              </a:lnSpc>
              <a:buFont typeface="Microsoft Sans Serif"/>
              <a:buChar char="•"/>
              <a:tabLst>
                <a:tab pos="480695" algn="l"/>
              </a:tabLst>
            </a:pPr>
            <a:r>
              <a:rPr sz="1800" spc="-5" dirty="0">
                <a:latin typeface="Trebuchet MS"/>
                <a:cs typeface="Trebuchet MS"/>
              </a:rPr>
              <a:t>Ιστολογικά ευρήματα παρόμοια μεταξύ </a:t>
            </a:r>
            <a:r>
              <a:rPr sz="1800" dirty="0">
                <a:latin typeface="Trebuchet MS"/>
                <a:cs typeface="Trebuchet MS"/>
              </a:rPr>
              <a:t>των </a:t>
            </a:r>
            <a:r>
              <a:rPr sz="1800" spc="-5" dirty="0">
                <a:latin typeface="Trebuchet MS"/>
                <a:cs typeface="Trebuchet MS"/>
              </a:rPr>
              <a:t>διάφορων </a:t>
            </a:r>
            <a:r>
              <a:rPr sz="1800" dirty="0">
                <a:latin typeface="Trebuchet MS"/>
                <a:cs typeface="Trebuchet MS"/>
              </a:rPr>
              <a:t>εντοπίσεων </a:t>
            </a:r>
            <a:r>
              <a:rPr sz="1800" spc="-5" dirty="0">
                <a:latin typeface="Trebuchet MS"/>
                <a:cs typeface="Trebuchet MS"/>
              </a:rPr>
              <a:t>αλλά </a:t>
            </a:r>
            <a:r>
              <a:rPr sz="1800" dirty="0">
                <a:latin typeface="Trebuchet MS"/>
                <a:cs typeface="Trebuchet MS"/>
              </a:rPr>
              <a:t>η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πρόγνωση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εξαρτάται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 την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εντόπιση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480059" indent="-180340">
              <a:lnSpc>
                <a:spcPct val="100000"/>
              </a:lnSpc>
              <a:buFont typeface="Microsoft Sans Serif"/>
              <a:buChar char="•"/>
              <a:tabLst>
                <a:tab pos="480695" algn="l"/>
              </a:tabLst>
            </a:pPr>
            <a:r>
              <a:rPr sz="1800" b="1" dirty="0">
                <a:latin typeface="Trebuchet MS"/>
                <a:cs typeface="Trebuchet MS"/>
              </a:rPr>
              <a:t>Δερματικό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EHE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εξαιρετικής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πρόγνωσης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480059" indent="-180340">
              <a:lnSpc>
                <a:spcPct val="100000"/>
              </a:lnSpc>
              <a:buFont typeface="Microsoft Sans Serif"/>
              <a:buChar char="•"/>
              <a:tabLst>
                <a:tab pos="480695" algn="l"/>
              </a:tabLst>
            </a:pPr>
            <a:r>
              <a:rPr sz="1800" b="1" spc="-5" dirty="0">
                <a:latin typeface="Trebuchet MS"/>
                <a:cs typeface="Trebuchet MS"/>
              </a:rPr>
              <a:t>Πνευμονικό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ή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οστικό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EHE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πιο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επιθετικό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 </a:t>
            </a:r>
            <a:r>
              <a:rPr sz="1800" dirty="0">
                <a:latin typeface="Trebuchet MS"/>
                <a:cs typeface="Trebuchet MS"/>
              </a:rPr>
              <a:t>εκείνο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των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μαλακών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μορίων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480059" indent="-180340">
              <a:lnSpc>
                <a:spcPct val="100000"/>
              </a:lnSpc>
              <a:buFont typeface="Microsoft Sans Serif"/>
              <a:buChar char="•"/>
              <a:tabLst>
                <a:tab pos="480695" algn="l"/>
                <a:tab pos="5590540" algn="l"/>
              </a:tabLst>
            </a:pPr>
            <a:r>
              <a:rPr sz="1800" b="1" spc="-5" dirty="0">
                <a:latin typeface="Trebuchet MS"/>
                <a:cs typeface="Trebuchet MS"/>
              </a:rPr>
              <a:t>Πολυεστιακές αλλοιώσεις</a:t>
            </a:r>
            <a:r>
              <a:rPr sz="1800" b="1" spc="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μονοκλωνικές	μεταστάσεις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480059" indent="-180340">
              <a:lnSpc>
                <a:spcPct val="100000"/>
              </a:lnSpc>
              <a:buFont typeface="Microsoft Sans Serif"/>
              <a:buChar char="•"/>
              <a:tabLst>
                <a:tab pos="480695" algn="l"/>
              </a:tabLst>
            </a:pPr>
            <a:r>
              <a:rPr sz="1800" dirty="0">
                <a:latin typeface="Trebuchet MS"/>
                <a:cs typeface="Trebuchet MS"/>
              </a:rPr>
              <a:t>Συνολικό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μεταστατικό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δυναμικό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21%,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ποσοστό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θνητότητας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17%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94451" y="4959477"/>
            <a:ext cx="691515" cy="64769"/>
            <a:chOff x="5894451" y="4959477"/>
            <a:chExt cx="691515" cy="64769"/>
          </a:xfrm>
        </p:grpSpPr>
        <p:sp>
          <p:nvSpPr>
            <p:cNvPr id="5" name="object 5"/>
            <p:cNvSpPr/>
            <p:nvPr/>
          </p:nvSpPr>
          <p:spPr>
            <a:xfrm>
              <a:off x="5903976" y="4969002"/>
              <a:ext cx="672465" cy="45720"/>
            </a:xfrm>
            <a:custGeom>
              <a:avLst/>
              <a:gdLst/>
              <a:ahLst/>
              <a:cxnLst/>
              <a:rect l="l" t="t" r="r" b="b"/>
              <a:pathLst>
                <a:path w="672465" h="45720">
                  <a:moveTo>
                    <a:pt x="649224" y="0"/>
                  </a:moveTo>
                  <a:lnTo>
                    <a:pt x="649224" y="11430"/>
                  </a:lnTo>
                  <a:lnTo>
                    <a:pt x="0" y="11430"/>
                  </a:lnTo>
                  <a:lnTo>
                    <a:pt x="0" y="34290"/>
                  </a:lnTo>
                  <a:lnTo>
                    <a:pt x="649224" y="34290"/>
                  </a:lnTo>
                  <a:lnTo>
                    <a:pt x="649224" y="45720"/>
                  </a:lnTo>
                  <a:lnTo>
                    <a:pt x="672083" y="22860"/>
                  </a:lnTo>
                  <a:lnTo>
                    <a:pt x="649224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03976" y="4969002"/>
              <a:ext cx="672465" cy="45720"/>
            </a:xfrm>
            <a:custGeom>
              <a:avLst/>
              <a:gdLst/>
              <a:ahLst/>
              <a:cxnLst/>
              <a:rect l="l" t="t" r="r" b="b"/>
              <a:pathLst>
                <a:path w="672465" h="45720">
                  <a:moveTo>
                    <a:pt x="0" y="11430"/>
                  </a:moveTo>
                  <a:lnTo>
                    <a:pt x="649224" y="11430"/>
                  </a:lnTo>
                  <a:lnTo>
                    <a:pt x="649224" y="0"/>
                  </a:lnTo>
                  <a:lnTo>
                    <a:pt x="672083" y="22860"/>
                  </a:lnTo>
                  <a:lnTo>
                    <a:pt x="649224" y="45720"/>
                  </a:lnTo>
                  <a:lnTo>
                    <a:pt x="649224" y="34290"/>
                  </a:lnTo>
                  <a:lnTo>
                    <a:pt x="0" y="34290"/>
                  </a:lnTo>
                  <a:lnTo>
                    <a:pt x="0" y="11430"/>
                  </a:lnTo>
                  <a:close/>
                </a:path>
              </a:pathLst>
            </a:custGeom>
            <a:ln w="19050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260719" y="6392671"/>
            <a:ext cx="58521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8175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latin typeface="Trebuchet MS"/>
                <a:cs typeface="Trebuchet MS"/>
              </a:rPr>
              <a:t>Hornick, Practical </a:t>
            </a:r>
            <a:r>
              <a:rPr sz="1400" b="1" i="1" dirty="0">
                <a:latin typeface="Trebuchet MS"/>
                <a:cs typeface="Trebuchet MS"/>
              </a:rPr>
              <a:t>Soft </a:t>
            </a:r>
            <a:r>
              <a:rPr sz="1400" b="1" i="1" spc="-15" dirty="0">
                <a:latin typeface="Trebuchet MS"/>
                <a:cs typeface="Trebuchet MS"/>
              </a:rPr>
              <a:t>Tissue Pathology, </a:t>
            </a:r>
            <a:r>
              <a:rPr sz="1400" b="1" i="1" dirty="0">
                <a:latin typeface="Trebuchet MS"/>
                <a:cs typeface="Trebuchet MS"/>
              </a:rPr>
              <a:t>2019 </a:t>
            </a:r>
            <a:r>
              <a:rPr sz="1400" b="1" i="1" spc="-409" dirty="0">
                <a:latin typeface="Trebuchet MS"/>
                <a:cs typeface="Trebuchet MS"/>
              </a:rPr>
              <a:t> </a:t>
            </a:r>
            <a:r>
              <a:rPr sz="1400" b="1" i="1" spc="-5" dirty="0">
                <a:latin typeface="Trebuchet MS"/>
                <a:cs typeface="Trebuchet MS"/>
              </a:rPr>
              <a:t>WHO,</a:t>
            </a:r>
            <a:r>
              <a:rPr sz="1400" b="1" i="1" spc="5" dirty="0">
                <a:latin typeface="Trebuchet MS"/>
                <a:cs typeface="Trebuchet MS"/>
              </a:rPr>
              <a:t> </a:t>
            </a:r>
            <a:r>
              <a:rPr sz="1400" b="1" i="1" spc="-5" dirty="0">
                <a:latin typeface="Trebuchet MS"/>
                <a:cs typeface="Trebuchet MS"/>
              </a:rPr>
              <a:t>Classification</a:t>
            </a:r>
            <a:r>
              <a:rPr sz="1400" b="1" i="1" dirty="0">
                <a:latin typeface="Trebuchet MS"/>
                <a:cs typeface="Trebuchet MS"/>
              </a:rPr>
              <a:t> of</a:t>
            </a:r>
            <a:r>
              <a:rPr sz="1400" b="1" i="1" spc="10" dirty="0">
                <a:latin typeface="Trebuchet MS"/>
                <a:cs typeface="Trebuchet MS"/>
              </a:rPr>
              <a:t> </a:t>
            </a:r>
            <a:r>
              <a:rPr sz="1400" b="1" i="1" spc="-25" dirty="0">
                <a:latin typeface="Trebuchet MS"/>
                <a:cs typeface="Trebuchet MS"/>
              </a:rPr>
              <a:t>Tumours: </a:t>
            </a:r>
            <a:r>
              <a:rPr sz="1400" b="1" i="1" dirty="0">
                <a:latin typeface="Trebuchet MS"/>
                <a:cs typeface="Trebuchet MS"/>
              </a:rPr>
              <a:t>Soft</a:t>
            </a:r>
            <a:r>
              <a:rPr sz="1400" b="1" i="1" spc="-5" dirty="0">
                <a:latin typeface="Trebuchet MS"/>
                <a:cs typeface="Trebuchet MS"/>
              </a:rPr>
              <a:t> </a:t>
            </a:r>
            <a:r>
              <a:rPr sz="1400" b="1" i="1" spc="-15" dirty="0">
                <a:latin typeface="Trebuchet MS"/>
                <a:cs typeface="Trebuchet MS"/>
              </a:rPr>
              <a:t>Tissue</a:t>
            </a:r>
            <a:r>
              <a:rPr sz="1400" b="1" i="1" spc="-5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and</a:t>
            </a:r>
            <a:r>
              <a:rPr sz="1400" b="1" i="1" spc="-10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Bone</a:t>
            </a:r>
            <a:r>
              <a:rPr sz="1400" b="1" i="1" spc="5" dirty="0">
                <a:latin typeface="Trebuchet MS"/>
                <a:cs typeface="Trebuchet MS"/>
              </a:rPr>
              <a:t> </a:t>
            </a:r>
            <a:r>
              <a:rPr sz="1400" b="1" i="1" spc="-30" dirty="0">
                <a:latin typeface="Trebuchet MS"/>
                <a:cs typeface="Trebuchet MS"/>
              </a:rPr>
              <a:t>Tumours</a:t>
            </a:r>
            <a:r>
              <a:rPr sz="1400" b="1" i="1" spc="-5" dirty="0">
                <a:latin typeface="Trebuchet MS"/>
                <a:cs typeface="Trebuchet MS"/>
              </a:rPr>
              <a:t> </a:t>
            </a:r>
            <a:r>
              <a:rPr sz="1400" b="1" i="1" spc="5" dirty="0">
                <a:latin typeface="Trebuchet MS"/>
                <a:cs typeface="Trebuchet MS"/>
              </a:rPr>
              <a:t>2020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005" y="617982"/>
            <a:ext cx="29298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Ενδαγγεια</a:t>
            </a:r>
            <a:r>
              <a:rPr sz="3600" b="1" spc="-20" dirty="0">
                <a:latin typeface="Trebuchet MS"/>
                <a:cs typeface="Trebuchet MS"/>
              </a:rPr>
              <a:t>κ</a:t>
            </a:r>
            <a:r>
              <a:rPr sz="3600" b="1" dirty="0">
                <a:latin typeface="Trebuchet MS"/>
                <a:cs typeface="Trebuchet MS"/>
              </a:rPr>
              <a:t>ές  </a:t>
            </a:r>
            <a:r>
              <a:rPr sz="3600" b="1" spc="-15" dirty="0">
                <a:latin typeface="Trebuchet MS"/>
                <a:cs typeface="Trebuchet MS"/>
              </a:rPr>
              <a:t>Αλλοιώσεις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976" y="2172462"/>
            <a:ext cx="5932805" cy="203200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9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Ενδα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γ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γ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ιακή</a:t>
            </a:r>
            <a:r>
              <a:rPr sz="1800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περιτο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ν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ί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τις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Οργανούμενος</a:t>
            </a:r>
            <a:r>
              <a:rPr sz="18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θρόμβος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θηλ.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ενδοθηλ.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υπερπλασία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Ενδαγγειακό</a:t>
            </a:r>
            <a:r>
              <a:rPr sz="1800" b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πυογόνο</a:t>
            </a:r>
            <a:r>
              <a:rPr sz="18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κοκκίωμα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Ατρακτοκυτταρικό</a:t>
            </a:r>
            <a:r>
              <a:rPr sz="18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/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</a:t>
            </a:r>
            <a:r>
              <a:rPr sz="18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endParaRPr sz="18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</a:t>
            </a:r>
            <a:r>
              <a:rPr sz="18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976" y="4306316"/>
            <a:ext cx="2541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Σάρκωμα</a:t>
            </a:r>
            <a:r>
              <a:rPr sz="1800" spc="-1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έσω</a:t>
            </a:r>
            <a:r>
              <a:rPr sz="1800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χιτώνα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96823" y="4820411"/>
            <a:ext cx="2504440" cy="1624965"/>
            <a:chOff x="496823" y="4820411"/>
            <a:chExt cx="2504440" cy="162496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67" y="4829555"/>
              <a:ext cx="2485644" cy="16062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1395" y="4824983"/>
              <a:ext cx="2494915" cy="1615440"/>
            </a:xfrm>
            <a:custGeom>
              <a:avLst/>
              <a:gdLst/>
              <a:ahLst/>
              <a:cxnLst/>
              <a:rect l="l" t="t" r="r" b="b"/>
              <a:pathLst>
                <a:path w="2494915" h="1615439">
                  <a:moveTo>
                    <a:pt x="0" y="1615440"/>
                  </a:moveTo>
                  <a:lnTo>
                    <a:pt x="2494788" y="1615440"/>
                  </a:lnTo>
                  <a:lnTo>
                    <a:pt x="2494788" y="0"/>
                  </a:lnTo>
                  <a:lnTo>
                    <a:pt x="0" y="0"/>
                  </a:lnTo>
                  <a:lnTo>
                    <a:pt x="0" y="161544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422136" y="2418588"/>
            <a:ext cx="2177415" cy="1548765"/>
            <a:chOff x="6422136" y="2418588"/>
            <a:chExt cx="2177415" cy="1548765"/>
          </a:xfrm>
        </p:grpSpPr>
        <p:sp>
          <p:nvSpPr>
            <p:cNvPr id="9" name="object 9"/>
            <p:cNvSpPr/>
            <p:nvPr/>
          </p:nvSpPr>
          <p:spPr>
            <a:xfrm>
              <a:off x="6432042" y="2428493"/>
              <a:ext cx="303530" cy="1529080"/>
            </a:xfrm>
            <a:custGeom>
              <a:avLst/>
              <a:gdLst/>
              <a:ahLst/>
              <a:cxnLst/>
              <a:rect l="l" t="t" r="r" b="b"/>
              <a:pathLst>
                <a:path w="303529" h="1529079">
                  <a:moveTo>
                    <a:pt x="107187" y="0"/>
                  </a:moveTo>
                  <a:lnTo>
                    <a:pt x="0" y="0"/>
                  </a:lnTo>
                  <a:lnTo>
                    <a:pt x="0" y="1528571"/>
                  </a:lnTo>
                  <a:lnTo>
                    <a:pt x="107187" y="1528571"/>
                  </a:lnTo>
                  <a:lnTo>
                    <a:pt x="107187" y="802258"/>
                  </a:lnTo>
                  <a:lnTo>
                    <a:pt x="227457" y="802258"/>
                  </a:lnTo>
                  <a:lnTo>
                    <a:pt x="227457" y="910335"/>
                  </a:lnTo>
                  <a:lnTo>
                    <a:pt x="303276" y="764285"/>
                  </a:lnTo>
                  <a:lnTo>
                    <a:pt x="227457" y="618235"/>
                  </a:lnTo>
                  <a:lnTo>
                    <a:pt x="227457" y="726313"/>
                  </a:lnTo>
                  <a:lnTo>
                    <a:pt x="107187" y="726313"/>
                  </a:lnTo>
                  <a:lnTo>
                    <a:pt x="107187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32042" y="2428493"/>
              <a:ext cx="303530" cy="1529080"/>
            </a:xfrm>
            <a:custGeom>
              <a:avLst/>
              <a:gdLst/>
              <a:ahLst/>
              <a:cxnLst/>
              <a:rect l="l" t="t" r="r" b="b"/>
              <a:pathLst>
                <a:path w="303529" h="1529079">
                  <a:moveTo>
                    <a:pt x="0" y="0"/>
                  </a:moveTo>
                  <a:lnTo>
                    <a:pt x="107187" y="0"/>
                  </a:lnTo>
                  <a:lnTo>
                    <a:pt x="107187" y="726313"/>
                  </a:lnTo>
                  <a:lnTo>
                    <a:pt x="227457" y="726313"/>
                  </a:lnTo>
                  <a:lnTo>
                    <a:pt x="227457" y="618235"/>
                  </a:lnTo>
                  <a:lnTo>
                    <a:pt x="303276" y="764285"/>
                  </a:lnTo>
                  <a:lnTo>
                    <a:pt x="227457" y="910335"/>
                  </a:lnTo>
                  <a:lnTo>
                    <a:pt x="227457" y="802258"/>
                  </a:lnTo>
                  <a:lnTo>
                    <a:pt x="107187" y="802258"/>
                  </a:lnTo>
                  <a:lnTo>
                    <a:pt x="107187" y="1528571"/>
                  </a:lnTo>
                  <a:lnTo>
                    <a:pt x="0" y="1528571"/>
                  </a:lnTo>
                  <a:lnTo>
                    <a:pt x="0" y="0"/>
                  </a:lnTo>
                  <a:close/>
                </a:path>
              </a:pathLst>
            </a:custGeom>
            <a:ln w="19810">
              <a:solidFill>
                <a:srgbClr val="AC53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3220" y="2958083"/>
              <a:ext cx="1885950" cy="58750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894321" y="3019805"/>
            <a:ext cx="1120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Καλοήθεις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7515" y="4797552"/>
            <a:ext cx="2506980" cy="1728470"/>
            <a:chOff x="3747515" y="4797552"/>
            <a:chExt cx="2506980" cy="172847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6659" y="4806696"/>
              <a:ext cx="2488691" cy="17099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752087" y="4802124"/>
              <a:ext cx="2498090" cy="1719580"/>
            </a:xfrm>
            <a:custGeom>
              <a:avLst/>
              <a:gdLst/>
              <a:ahLst/>
              <a:cxnLst/>
              <a:rect l="l" t="t" r="r" b="b"/>
              <a:pathLst>
                <a:path w="2498090" h="1719579">
                  <a:moveTo>
                    <a:pt x="0" y="1719071"/>
                  </a:moveTo>
                  <a:lnTo>
                    <a:pt x="2497836" y="1719071"/>
                  </a:lnTo>
                  <a:lnTo>
                    <a:pt x="2497836" y="0"/>
                  </a:lnTo>
                  <a:lnTo>
                    <a:pt x="0" y="0"/>
                  </a:lnTo>
                  <a:lnTo>
                    <a:pt x="0" y="171907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97623" y="4828032"/>
            <a:ext cx="2504440" cy="1713230"/>
            <a:chOff x="6897623" y="4828032"/>
            <a:chExt cx="2504440" cy="171323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6767" y="4837176"/>
              <a:ext cx="2485644" cy="169468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02195" y="4832604"/>
              <a:ext cx="2494915" cy="1704339"/>
            </a:xfrm>
            <a:custGeom>
              <a:avLst/>
              <a:gdLst/>
              <a:ahLst/>
              <a:cxnLst/>
              <a:rect l="l" t="t" r="r" b="b"/>
              <a:pathLst>
                <a:path w="2494915" h="1704340">
                  <a:moveTo>
                    <a:pt x="0" y="1703832"/>
                  </a:moveTo>
                  <a:lnTo>
                    <a:pt x="2494788" y="1703832"/>
                  </a:lnTo>
                  <a:lnTo>
                    <a:pt x="2494788" y="0"/>
                  </a:lnTo>
                  <a:lnTo>
                    <a:pt x="0" y="0"/>
                  </a:lnTo>
                  <a:lnTo>
                    <a:pt x="0" y="170383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9480" y="6531050"/>
            <a:ext cx="2543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Επιθηλιοειδές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αιμαγγειοενδοθηλίωμα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1846" y="6562140"/>
            <a:ext cx="17113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Ενδαγγειακή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περιτονιίτις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32675" y="6560921"/>
            <a:ext cx="22053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Ε</a:t>
            </a:r>
            <a:r>
              <a:rPr sz="1200" dirty="0">
                <a:latin typeface="Trebuchet MS"/>
                <a:cs typeface="Trebuchet MS"/>
              </a:rPr>
              <a:t>ν</a:t>
            </a:r>
            <a:r>
              <a:rPr sz="1200" spc="-10" dirty="0">
                <a:latin typeface="Trebuchet MS"/>
                <a:cs typeface="Trebuchet MS"/>
              </a:rPr>
              <a:t>δ</a:t>
            </a:r>
            <a:r>
              <a:rPr sz="1200" spc="-5" dirty="0">
                <a:latin typeface="Trebuchet MS"/>
                <a:cs typeface="Trebuchet MS"/>
              </a:rPr>
              <a:t>αγγ</a:t>
            </a:r>
            <a:r>
              <a:rPr sz="1200" dirty="0">
                <a:latin typeface="Trebuchet MS"/>
                <a:cs typeface="Trebuchet MS"/>
              </a:rPr>
              <a:t>ει</a:t>
            </a:r>
            <a:r>
              <a:rPr sz="1200" spc="-5" dirty="0">
                <a:latin typeface="Trebuchet MS"/>
                <a:cs typeface="Trebuchet MS"/>
              </a:rPr>
              <a:t>α</a:t>
            </a:r>
            <a:r>
              <a:rPr sz="1200" spc="-20" dirty="0">
                <a:latin typeface="Trebuchet MS"/>
                <a:cs typeface="Trebuchet MS"/>
              </a:rPr>
              <a:t>κ</a:t>
            </a:r>
            <a:r>
              <a:rPr sz="1200" dirty="0">
                <a:latin typeface="Trebuchet MS"/>
                <a:cs typeface="Trebuchet MS"/>
              </a:rPr>
              <a:t>ό</a:t>
            </a:r>
            <a:r>
              <a:rPr sz="1200" spc="-8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π</a:t>
            </a:r>
            <a:r>
              <a:rPr sz="1200" dirty="0">
                <a:latin typeface="Trebuchet MS"/>
                <a:cs typeface="Trebuchet MS"/>
              </a:rPr>
              <a:t>υ</a:t>
            </a:r>
            <a:r>
              <a:rPr sz="1200" spc="-10" dirty="0">
                <a:latin typeface="Trebuchet MS"/>
                <a:cs typeface="Trebuchet MS"/>
              </a:rPr>
              <a:t>ο</a:t>
            </a:r>
            <a:r>
              <a:rPr sz="1200" spc="-5" dirty="0">
                <a:latin typeface="Trebuchet MS"/>
                <a:cs typeface="Trebuchet MS"/>
              </a:rPr>
              <a:t>γ</a:t>
            </a:r>
            <a:r>
              <a:rPr sz="1200" spc="-10" dirty="0">
                <a:latin typeface="Trebuchet MS"/>
                <a:cs typeface="Trebuchet MS"/>
              </a:rPr>
              <a:t>ό</a:t>
            </a:r>
            <a:r>
              <a:rPr sz="1200" spc="-5" dirty="0">
                <a:latin typeface="Trebuchet MS"/>
                <a:cs typeface="Trebuchet MS"/>
              </a:rPr>
              <a:t>ν</a:t>
            </a:r>
            <a:r>
              <a:rPr sz="1200" dirty="0">
                <a:latin typeface="Trebuchet MS"/>
                <a:cs typeface="Trebuchet MS"/>
              </a:rPr>
              <a:t>ο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κοκκ</a:t>
            </a:r>
            <a:r>
              <a:rPr sz="1200" dirty="0">
                <a:latin typeface="Trebuchet MS"/>
                <a:cs typeface="Trebuchet MS"/>
              </a:rPr>
              <a:t>ίωμα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555236" y="3970020"/>
            <a:ext cx="228600" cy="637540"/>
            <a:chOff x="4555236" y="3970020"/>
            <a:chExt cx="228600" cy="637540"/>
          </a:xfrm>
        </p:grpSpPr>
        <p:sp>
          <p:nvSpPr>
            <p:cNvPr id="23" name="object 23"/>
            <p:cNvSpPr/>
            <p:nvPr/>
          </p:nvSpPr>
          <p:spPr>
            <a:xfrm>
              <a:off x="4565142" y="3979925"/>
              <a:ext cx="208915" cy="617220"/>
            </a:xfrm>
            <a:custGeom>
              <a:avLst/>
              <a:gdLst/>
              <a:ahLst/>
              <a:cxnLst/>
              <a:rect l="l" t="t" r="r" b="b"/>
              <a:pathLst>
                <a:path w="208914" h="617220">
                  <a:moveTo>
                    <a:pt x="66294" y="0"/>
                  </a:moveTo>
                  <a:lnTo>
                    <a:pt x="0" y="0"/>
                  </a:lnTo>
                  <a:lnTo>
                    <a:pt x="0" y="617219"/>
                  </a:lnTo>
                  <a:lnTo>
                    <a:pt x="66294" y="617219"/>
                  </a:lnTo>
                  <a:lnTo>
                    <a:pt x="66294" y="332105"/>
                  </a:lnTo>
                  <a:lnTo>
                    <a:pt x="156591" y="332105"/>
                  </a:lnTo>
                  <a:lnTo>
                    <a:pt x="156591" y="409194"/>
                  </a:lnTo>
                  <a:lnTo>
                    <a:pt x="208787" y="308610"/>
                  </a:lnTo>
                  <a:lnTo>
                    <a:pt x="156591" y="208025"/>
                  </a:lnTo>
                  <a:lnTo>
                    <a:pt x="156591" y="285115"/>
                  </a:lnTo>
                  <a:lnTo>
                    <a:pt x="66294" y="285115"/>
                  </a:lnTo>
                  <a:lnTo>
                    <a:pt x="66294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65142" y="3979925"/>
              <a:ext cx="208915" cy="617220"/>
            </a:xfrm>
            <a:custGeom>
              <a:avLst/>
              <a:gdLst/>
              <a:ahLst/>
              <a:cxnLst/>
              <a:rect l="l" t="t" r="r" b="b"/>
              <a:pathLst>
                <a:path w="208914" h="617220">
                  <a:moveTo>
                    <a:pt x="0" y="0"/>
                  </a:moveTo>
                  <a:lnTo>
                    <a:pt x="66294" y="0"/>
                  </a:lnTo>
                  <a:lnTo>
                    <a:pt x="66294" y="285115"/>
                  </a:lnTo>
                  <a:lnTo>
                    <a:pt x="156591" y="285115"/>
                  </a:lnTo>
                  <a:lnTo>
                    <a:pt x="156591" y="208025"/>
                  </a:lnTo>
                  <a:lnTo>
                    <a:pt x="208787" y="308610"/>
                  </a:lnTo>
                  <a:lnTo>
                    <a:pt x="156591" y="409194"/>
                  </a:lnTo>
                  <a:lnTo>
                    <a:pt x="156591" y="332105"/>
                  </a:lnTo>
                  <a:lnTo>
                    <a:pt x="66294" y="332105"/>
                  </a:lnTo>
                  <a:lnTo>
                    <a:pt x="66294" y="617219"/>
                  </a:lnTo>
                  <a:lnTo>
                    <a:pt x="0" y="617219"/>
                  </a:lnTo>
                  <a:lnTo>
                    <a:pt x="0" y="0"/>
                  </a:lnTo>
                  <a:close/>
                </a:path>
              </a:pathLst>
            </a:custGeom>
            <a:ln w="19810">
              <a:solidFill>
                <a:srgbClr val="AC53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34458" y="4100829"/>
            <a:ext cx="1421384" cy="44970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054853" y="4125848"/>
            <a:ext cx="1123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Κακοήθεις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65464" y="1909572"/>
            <a:ext cx="3153918" cy="250621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8846057" y="1970278"/>
            <a:ext cx="265176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Η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κακοήθεια στα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αγγειακά νεοπλάσματα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 βασίζεται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στη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διηθητική </a:t>
            </a:r>
            <a:r>
              <a:rPr sz="1800" b="1" spc="-5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ανάπτυξη,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στην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ατυπία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των νεοπλασματικών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κυττάρων και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στην </a:t>
            </a:r>
            <a:r>
              <a:rPr sz="18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Trebuchet MS"/>
                <a:cs typeface="Trebuchet MS"/>
              </a:rPr>
              <a:t>απώλεια 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περικυτταρικού </a:t>
            </a:r>
            <a:r>
              <a:rPr sz="1800" b="1" spc="-5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στίχου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8245" y="0"/>
            <a:ext cx="5620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rebuchet MS"/>
                <a:cs typeface="Trebuchet MS"/>
              </a:rPr>
              <a:t>Clinical</a:t>
            </a:r>
            <a:r>
              <a:rPr sz="2400" b="1" spc="-4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features</a:t>
            </a:r>
            <a:r>
              <a:rPr sz="2400" b="1" spc="-4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of</a:t>
            </a:r>
            <a:r>
              <a:rPr sz="2400" b="1" spc="-1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EHE</a:t>
            </a:r>
            <a:r>
              <a:rPr sz="2400" b="1" spc="-2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by</a:t>
            </a:r>
            <a:r>
              <a:rPr sz="2400" b="1" spc="-1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primary</a:t>
            </a:r>
            <a:r>
              <a:rPr sz="2400" b="1" spc="-5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site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36" y="346824"/>
            <a:ext cx="11785092" cy="61982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61095" y="6555130"/>
            <a:ext cx="3943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latin typeface="Trebuchet MS"/>
                <a:cs typeface="Trebuchet MS"/>
              </a:rPr>
              <a:t>Hornick,</a:t>
            </a:r>
            <a:r>
              <a:rPr sz="1400" b="1" i="1" spc="-20" dirty="0">
                <a:latin typeface="Trebuchet MS"/>
                <a:cs typeface="Trebuchet MS"/>
              </a:rPr>
              <a:t> </a:t>
            </a:r>
            <a:r>
              <a:rPr sz="1400" b="1" i="1" spc="-5" dirty="0">
                <a:latin typeface="Trebuchet MS"/>
                <a:cs typeface="Trebuchet MS"/>
              </a:rPr>
              <a:t>Practical</a:t>
            </a:r>
            <a:r>
              <a:rPr sz="1400" b="1" i="1" spc="-20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Soft</a:t>
            </a:r>
            <a:r>
              <a:rPr sz="1400" b="1" i="1" spc="5" dirty="0">
                <a:latin typeface="Trebuchet MS"/>
                <a:cs typeface="Trebuchet MS"/>
              </a:rPr>
              <a:t> </a:t>
            </a:r>
            <a:r>
              <a:rPr sz="1400" b="1" i="1" spc="-15" dirty="0">
                <a:latin typeface="Trebuchet MS"/>
                <a:cs typeface="Trebuchet MS"/>
              </a:rPr>
              <a:t>Tissue Pathology,</a:t>
            </a:r>
            <a:r>
              <a:rPr sz="1400" b="1" i="1" spc="-5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2019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43377" y="930147"/>
            <a:ext cx="8418830" cy="4834890"/>
          </a:xfrm>
          <a:custGeom>
            <a:avLst/>
            <a:gdLst/>
            <a:ahLst/>
            <a:cxnLst/>
            <a:rect l="l" t="t" r="r" b="b"/>
            <a:pathLst>
              <a:path w="8418830" h="4834890">
                <a:moveTo>
                  <a:pt x="2054733" y="748918"/>
                </a:moveTo>
                <a:lnTo>
                  <a:pt x="2056200" y="703294"/>
                </a:lnTo>
                <a:lnTo>
                  <a:pt x="2060547" y="658393"/>
                </a:lnTo>
                <a:lnTo>
                  <a:pt x="2067689" y="614293"/>
                </a:lnTo>
                <a:lnTo>
                  <a:pt x="2077541" y="571074"/>
                </a:lnTo>
                <a:lnTo>
                  <a:pt x="2090021" y="528812"/>
                </a:lnTo>
                <a:lnTo>
                  <a:pt x="2105043" y="487587"/>
                </a:lnTo>
                <a:lnTo>
                  <a:pt x="2122523" y="447477"/>
                </a:lnTo>
                <a:lnTo>
                  <a:pt x="2142377" y="408560"/>
                </a:lnTo>
                <a:lnTo>
                  <a:pt x="2164522" y="370915"/>
                </a:lnTo>
                <a:lnTo>
                  <a:pt x="2188872" y="334619"/>
                </a:lnTo>
                <a:lnTo>
                  <a:pt x="2215344" y="299751"/>
                </a:lnTo>
                <a:lnTo>
                  <a:pt x="2243853" y="266390"/>
                </a:lnTo>
                <a:lnTo>
                  <a:pt x="2274316" y="234614"/>
                </a:lnTo>
                <a:lnTo>
                  <a:pt x="2306648" y="204500"/>
                </a:lnTo>
                <a:lnTo>
                  <a:pt x="2340766" y="176128"/>
                </a:lnTo>
                <a:lnTo>
                  <a:pt x="2376584" y="149576"/>
                </a:lnTo>
                <a:lnTo>
                  <a:pt x="2414018" y="124922"/>
                </a:lnTo>
                <a:lnTo>
                  <a:pt x="2452986" y="102244"/>
                </a:lnTo>
                <a:lnTo>
                  <a:pt x="2493401" y="81621"/>
                </a:lnTo>
                <a:lnTo>
                  <a:pt x="2535181" y="63130"/>
                </a:lnTo>
                <a:lnTo>
                  <a:pt x="2578241" y="46851"/>
                </a:lnTo>
                <a:lnTo>
                  <a:pt x="2622497" y="32862"/>
                </a:lnTo>
                <a:lnTo>
                  <a:pt x="2667865" y="21240"/>
                </a:lnTo>
                <a:lnTo>
                  <a:pt x="2714260" y="12065"/>
                </a:lnTo>
                <a:lnTo>
                  <a:pt x="2761599" y="5414"/>
                </a:lnTo>
                <a:lnTo>
                  <a:pt x="2809797" y="1366"/>
                </a:lnTo>
                <a:lnTo>
                  <a:pt x="2858770" y="0"/>
                </a:lnTo>
                <a:lnTo>
                  <a:pt x="2907756" y="1366"/>
                </a:lnTo>
                <a:lnTo>
                  <a:pt x="2955965" y="5414"/>
                </a:lnTo>
                <a:lnTo>
                  <a:pt x="3003312" y="12065"/>
                </a:lnTo>
                <a:lnTo>
                  <a:pt x="3049715" y="21240"/>
                </a:lnTo>
                <a:lnTo>
                  <a:pt x="3095089" y="32862"/>
                </a:lnTo>
                <a:lnTo>
                  <a:pt x="3139349" y="46851"/>
                </a:lnTo>
                <a:lnTo>
                  <a:pt x="3182412" y="63130"/>
                </a:lnTo>
                <a:lnTo>
                  <a:pt x="3224194" y="81621"/>
                </a:lnTo>
                <a:lnTo>
                  <a:pt x="3264610" y="102244"/>
                </a:lnTo>
                <a:lnTo>
                  <a:pt x="3303577" y="124922"/>
                </a:lnTo>
                <a:lnTo>
                  <a:pt x="3341010" y="149576"/>
                </a:lnTo>
                <a:lnTo>
                  <a:pt x="3376826" y="176128"/>
                </a:lnTo>
                <a:lnTo>
                  <a:pt x="3410940" y="204500"/>
                </a:lnTo>
                <a:lnTo>
                  <a:pt x="3443268" y="234614"/>
                </a:lnTo>
                <a:lnTo>
                  <a:pt x="3473727" y="266390"/>
                </a:lnTo>
                <a:lnTo>
                  <a:pt x="3502233" y="299751"/>
                </a:lnTo>
                <a:lnTo>
                  <a:pt x="3528700" y="334619"/>
                </a:lnTo>
                <a:lnTo>
                  <a:pt x="3553046" y="370915"/>
                </a:lnTo>
                <a:lnTo>
                  <a:pt x="3575185" y="408560"/>
                </a:lnTo>
                <a:lnTo>
                  <a:pt x="3595035" y="447477"/>
                </a:lnTo>
                <a:lnTo>
                  <a:pt x="3612511" y="487587"/>
                </a:lnTo>
                <a:lnTo>
                  <a:pt x="3627529" y="528812"/>
                </a:lnTo>
                <a:lnTo>
                  <a:pt x="3640005" y="571074"/>
                </a:lnTo>
                <a:lnTo>
                  <a:pt x="3649854" y="614293"/>
                </a:lnTo>
                <a:lnTo>
                  <a:pt x="3656994" y="658393"/>
                </a:lnTo>
                <a:lnTo>
                  <a:pt x="3661339" y="703294"/>
                </a:lnTo>
                <a:lnTo>
                  <a:pt x="3662807" y="748918"/>
                </a:lnTo>
                <a:lnTo>
                  <a:pt x="3661339" y="794529"/>
                </a:lnTo>
                <a:lnTo>
                  <a:pt x="3656994" y="839418"/>
                </a:lnTo>
                <a:lnTo>
                  <a:pt x="3649854" y="883506"/>
                </a:lnTo>
                <a:lnTo>
                  <a:pt x="3640005" y="926715"/>
                </a:lnTo>
                <a:lnTo>
                  <a:pt x="3627529" y="968966"/>
                </a:lnTo>
                <a:lnTo>
                  <a:pt x="3612511" y="1010182"/>
                </a:lnTo>
                <a:lnTo>
                  <a:pt x="3595035" y="1050284"/>
                </a:lnTo>
                <a:lnTo>
                  <a:pt x="3575185" y="1089194"/>
                </a:lnTo>
                <a:lnTo>
                  <a:pt x="3553046" y="1126833"/>
                </a:lnTo>
                <a:lnTo>
                  <a:pt x="3528700" y="1163123"/>
                </a:lnTo>
                <a:lnTo>
                  <a:pt x="3502233" y="1197985"/>
                </a:lnTo>
                <a:lnTo>
                  <a:pt x="3473727" y="1231342"/>
                </a:lnTo>
                <a:lnTo>
                  <a:pt x="3443268" y="1263114"/>
                </a:lnTo>
                <a:lnTo>
                  <a:pt x="3410940" y="1293224"/>
                </a:lnTo>
                <a:lnTo>
                  <a:pt x="3376826" y="1321593"/>
                </a:lnTo>
                <a:lnTo>
                  <a:pt x="3341010" y="1348142"/>
                </a:lnTo>
                <a:lnTo>
                  <a:pt x="3303577" y="1372795"/>
                </a:lnTo>
                <a:lnTo>
                  <a:pt x="3264610" y="1395471"/>
                </a:lnTo>
                <a:lnTo>
                  <a:pt x="3224194" y="1416093"/>
                </a:lnTo>
                <a:lnTo>
                  <a:pt x="3182412" y="1434582"/>
                </a:lnTo>
                <a:lnTo>
                  <a:pt x="3139349" y="1450860"/>
                </a:lnTo>
                <a:lnTo>
                  <a:pt x="3095089" y="1464849"/>
                </a:lnTo>
                <a:lnTo>
                  <a:pt x="3049715" y="1476470"/>
                </a:lnTo>
                <a:lnTo>
                  <a:pt x="3003312" y="1485645"/>
                </a:lnTo>
                <a:lnTo>
                  <a:pt x="2955965" y="1492296"/>
                </a:lnTo>
                <a:lnTo>
                  <a:pt x="2907756" y="1496344"/>
                </a:lnTo>
                <a:lnTo>
                  <a:pt x="2858770" y="1497711"/>
                </a:lnTo>
                <a:lnTo>
                  <a:pt x="2809797" y="1496344"/>
                </a:lnTo>
                <a:lnTo>
                  <a:pt x="2761599" y="1492296"/>
                </a:lnTo>
                <a:lnTo>
                  <a:pt x="2714260" y="1485645"/>
                </a:lnTo>
                <a:lnTo>
                  <a:pt x="2667865" y="1476470"/>
                </a:lnTo>
                <a:lnTo>
                  <a:pt x="2622497" y="1464849"/>
                </a:lnTo>
                <a:lnTo>
                  <a:pt x="2578241" y="1450860"/>
                </a:lnTo>
                <a:lnTo>
                  <a:pt x="2535181" y="1434582"/>
                </a:lnTo>
                <a:lnTo>
                  <a:pt x="2493401" y="1416093"/>
                </a:lnTo>
                <a:lnTo>
                  <a:pt x="2452986" y="1395471"/>
                </a:lnTo>
                <a:lnTo>
                  <a:pt x="2414018" y="1372795"/>
                </a:lnTo>
                <a:lnTo>
                  <a:pt x="2376584" y="1348142"/>
                </a:lnTo>
                <a:lnTo>
                  <a:pt x="2340766" y="1321593"/>
                </a:lnTo>
                <a:lnTo>
                  <a:pt x="2306648" y="1293224"/>
                </a:lnTo>
                <a:lnTo>
                  <a:pt x="2274316" y="1263114"/>
                </a:lnTo>
                <a:lnTo>
                  <a:pt x="2243853" y="1231342"/>
                </a:lnTo>
                <a:lnTo>
                  <a:pt x="2215344" y="1197985"/>
                </a:lnTo>
                <a:lnTo>
                  <a:pt x="2188872" y="1163123"/>
                </a:lnTo>
                <a:lnTo>
                  <a:pt x="2164522" y="1126833"/>
                </a:lnTo>
                <a:lnTo>
                  <a:pt x="2142377" y="1089194"/>
                </a:lnTo>
                <a:lnTo>
                  <a:pt x="2122523" y="1050284"/>
                </a:lnTo>
                <a:lnTo>
                  <a:pt x="2105043" y="1010182"/>
                </a:lnTo>
                <a:lnTo>
                  <a:pt x="2090021" y="968966"/>
                </a:lnTo>
                <a:lnTo>
                  <a:pt x="2077541" y="926715"/>
                </a:lnTo>
                <a:lnTo>
                  <a:pt x="2067689" y="883506"/>
                </a:lnTo>
                <a:lnTo>
                  <a:pt x="2060547" y="839418"/>
                </a:lnTo>
                <a:lnTo>
                  <a:pt x="2056200" y="794529"/>
                </a:lnTo>
                <a:lnTo>
                  <a:pt x="2054733" y="748918"/>
                </a:lnTo>
                <a:close/>
              </a:path>
              <a:path w="8418830" h="4834890">
                <a:moveTo>
                  <a:pt x="0" y="2651252"/>
                </a:moveTo>
                <a:lnTo>
                  <a:pt x="1467" y="2605627"/>
                </a:lnTo>
                <a:lnTo>
                  <a:pt x="5812" y="2560726"/>
                </a:lnTo>
                <a:lnTo>
                  <a:pt x="12952" y="2516626"/>
                </a:lnTo>
                <a:lnTo>
                  <a:pt x="22801" y="2473407"/>
                </a:lnTo>
                <a:lnTo>
                  <a:pt x="35277" y="2431145"/>
                </a:lnTo>
                <a:lnTo>
                  <a:pt x="50295" y="2389920"/>
                </a:lnTo>
                <a:lnTo>
                  <a:pt x="67771" y="2349810"/>
                </a:lnTo>
                <a:lnTo>
                  <a:pt x="87621" y="2310893"/>
                </a:lnTo>
                <a:lnTo>
                  <a:pt x="109760" y="2273248"/>
                </a:lnTo>
                <a:lnTo>
                  <a:pt x="134106" y="2236952"/>
                </a:lnTo>
                <a:lnTo>
                  <a:pt x="160573" y="2202084"/>
                </a:lnTo>
                <a:lnTo>
                  <a:pt x="189079" y="2168723"/>
                </a:lnTo>
                <a:lnTo>
                  <a:pt x="219538" y="2136947"/>
                </a:lnTo>
                <a:lnTo>
                  <a:pt x="251866" y="2106833"/>
                </a:lnTo>
                <a:lnTo>
                  <a:pt x="285980" y="2078461"/>
                </a:lnTo>
                <a:lnTo>
                  <a:pt x="321796" y="2051909"/>
                </a:lnTo>
                <a:lnTo>
                  <a:pt x="359229" y="2027255"/>
                </a:lnTo>
                <a:lnTo>
                  <a:pt x="398196" y="2004577"/>
                </a:lnTo>
                <a:lnTo>
                  <a:pt x="438612" y="1983954"/>
                </a:lnTo>
                <a:lnTo>
                  <a:pt x="480394" y="1965463"/>
                </a:lnTo>
                <a:lnTo>
                  <a:pt x="523457" y="1949184"/>
                </a:lnTo>
                <a:lnTo>
                  <a:pt x="567717" y="1935195"/>
                </a:lnTo>
                <a:lnTo>
                  <a:pt x="613091" y="1923573"/>
                </a:lnTo>
                <a:lnTo>
                  <a:pt x="659494" y="1914398"/>
                </a:lnTo>
                <a:lnTo>
                  <a:pt x="706841" y="1907747"/>
                </a:lnTo>
                <a:lnTo>
                  <a:pt x="755050" y="1903699"/>
                </a:lnTo>
                <a:lnTo>
                  <a:pt x="804037" y="1902332"/>
                </a:lnTo>
                <a:lnTo>
                  <a:pt x="853009" y="1903699"/>
                </a:lnTo>
                <a:lnTo>
                  <a:pt x="901207" y="1907747"/>
                </a:lnTo>
                <a:lnTo>
                  <a:pt x="948546" y="1914398"/>
                </a:lnTo>
                <a:lnTo>
                  <a:pt x="994941" y="1923573"/>
                </a:lnTo>
                <a:lnTo>
                  <a:pt x="1040309" y="1935195"/>
                </a:lnTo>
                <a:lnTo>
                  <a:pt x="1084565" y="1949184"/>
                </a:lnTo>
                <a:lnTo>
                  <a:pt x="1127625" y="1965463"/>
                </a:lnTo>
                <a:lnTo>
                  <a:pt x="1169405" y="1983954"/>
                </a:lnTo>
                <a:lnTo>
                  <a:pt x="1209820" y="2004577"/>
                </a:lnTo>
                <a:lnTo>
                  <a:pt x="1248788" y="2027255"/>
                </a:lnTo>
                <a:lnTo>
                  <a:pt x="1286222" y="2051909"/>
                </a:lnTo>
                <a:lnTo>
                  <a:pt x="1322040" y="2078461"/>
                </a:lnTo>
                <a:lnTo>
                  <a:pt x="1356158" y="2106833"/>
                </a:lnTo>
                <a:lnTo>
                  <a:pt x="1388490" y="2136947"/>
                </a:lnTo>
                <a:lnTo>
                  <a:pt x="1418953" y="2168723"/>
                </a:lnTo>
                <a:lnTo>
                  <a:pt x="1447462" y="2202084"/>
                </a:lnTo>
                <a:lnTo>
                  <a:pt x="1473934" y="2236952"/>
                </a:lnTo>
                <a:lnTo>
                  <a:pt x="1498284" y="2273248"/>
                </a:lnTo>
                <a:lnTo>
                  <a:pt x="1520429" y="2310893"/>
                </a:lnTo>
                <a:lnTo>
                  <a:pt x="1540283" y="2349810"/>
                </a:lnTo>
                <a:lnTo>
                  <a:pt x="1557763" y="2389920"/>
                </a:lnTo>
                <a:lnTo>
                  <a:pt x="1572785" y="2431145"/>
                </a:lnTo>
                <a:lnTo>
                  <a:pt x="1585265" y="2473407"/>
                </a:lnTo>
                <a:lnTo>
                  <a:pt x="1595117" y="2516626"/>
                </a:lnTo>
                <a:lnTo>
                  <a:pt x="1602259" y="2560726"/>
                </a:lnTo>
                <a:lnTo>
                  <a:pt x="1606606" y="2605627"/>
                </a:lnTo>
                <a:lnTo>
                  <a:pt x="1608074" y="2651252"/>
                </a:lnTo>
                <a:lnTo>
                  <a:pt x="1606606" y="2696876"/>
                </a:lnTo>
                <a:lnTo>
                  <a:pt x="1602259" y="2741777"/>
                </a:lnTo>
                <a:lnTo>
                  <a:pt x="1595117" y="2785877"/>
                </a:lnTo>
                <a:lnTo>
                  <a:pt x="1585265" y="2829096"/>
                </a:lnTo>
                <a:lnTo>
                  <a:pt x="1572785" y="2871358"/>
                </a:lnTo>
                <a:lnTo>
                  <a:pt x="1557763" y="2912583"/>
                </a:lnTo>
                <a:lnTo>
                  <a:pt x="1540283" y="2952693"/>
                </a:lnTo>
                <a:lnTo>
                  <a:pt x="1520429" y="2991610"/>
                </a:lnTo>
                <a:lnTo>
                  <a:pt x="1498284" y="3029255"/>
                </a:lnTo>
                <a:lnTo>
                  <a:pt x="1473934" y="3065551"/>
                </a:lnTo>
                <a:lnTo>
                  <a:pt x="1447462" y="3100419"/>
                </a:lnTo>
                <a:lnTo>
                  <a:pt x="1418953" y="3133780"/>
                </a:lnTo>
                <a:lnTo>
                  <a:pt x="1388490" y="3165556"/>
                </a:lnTo>
                <a:lnTo>
                  <a:pt x="1356158" y="3195670"/>
                </a:lnTo>
                <a:lnTo>
                  <a:pt x="1322040" y="3224042"/>
                </a:lnTo>
                <a:lnTo>
                  <a:pt x="1286222" y="3250594"/>
                </a:lnTo>
                <a:lnTo>
                  <a:pt x="1248788" y="3275248"/>
                </a:lnTo>
                <a:lnTo>
                  <a:pt x="1209820" y="3297926"/>
                </a:lnTo>
                <a:lnTo>
                  <a:pt x="1169405" y="3318549"/>
                </a:lnTo>
                <a:lnTo>
                  <a:pt x="1127625" y="3337040"/>
                </a:lnTo>
                <a:lnTo>
                  <a:pt x="1084565" y="3353319"/>
                </a:lnTo>
                <a:lnTo>
                  <a:pt x="1040309" y="3367308"/>
                </a:lnTo>
                <a:lnTo>
                  <a:pt x="994941" y="3378930"/>
                </a:lnTo>
                <a:lnTo>
                  <a:pt x="948546" y="3388105"/>
                </a:lnTo>
                <a:lnTo>
                  <a:pt x="901207" y="3394756"/>
                </a:lnTo>
                <a:lnTo>
                  <a:pt x="853009" y="3398804"/>
                </a:lnTo>
                <a:lnTo>
                  <a:pt x="804037" y="3400171"/>
                </a:lnTo>
                <a:lnTo>
                  <a:pt x="755050" y="3398804"/>
                </a:lnTo>
                <a:lnTo>
                  <a:pt x="706841" y="3394756"/>
                </a:lnTo>
                <a:lnTo>
                  <a:pt x="659494" y="3388105"/>
                </a:lnTo>
                <a:lnTo>
                  <a:pt x="613091" y="3378930"/>
                </a:lnTo>
                <a:lnTo>
                  <a:pt x="567717" y="3367308"/>
                </a:lnTo>
                <a:lnTo>
                  <a:pt x="523457" y="3353319"/>
                </a:lnTo>
                <a:lnTo>
                  <a:pt x="480394" y="3337040"/>
                </a:lnTo>
                <a:lnTo>
                  <a:pt x="438612" y="3318549"/>
                </a:lnTo>
                <a:lnTo>
                  <a:pt x="398196" y="3297926"/>
                </a:lnTo>
                <a:lnTo>
                  <a:pt x="359229" y="3275248"/>
                </a:lnTo>
                <a:lnTo>
                  <a:pt x="321796" y="3250594"/>
                </a:lnTo>
                <a:lnTo>
                  <a:pt x="285980" y="3224042"/>
                </a:lnTo>
                <a:lnTo>
                  <a:pt x="251866" y="3195670"/>
                </a:lnTo>
                <a:lnTo>
                  <a:pt x="219538" y="3165556"/>
                </a:lnTo>
                <a:lnTo>
                  <a:pt x="189079" y="3133780"/>
                </a:lnTo>
                <a:lnTo>
                  <a:pt x="160573" y="3100419"/>
                </a:lnTo>
                <a:lnTo>
                  <a:pt x="134106" y="3065551"/>
                </a:lnTo>
                <a:lnTo>
                  <a:pt x="109760" y="3029255"/>
                </a:lnTo>
                <a:lnTo>
                  <a:pt x="87621" y="2991610"/>
                </a:lnTo>
                <a:lnTo>
                  <a:pt x="67771" y="2952693"/>
                </a:lnTo>
                <a:lnTo>
                  <a:pt x="50295" y="2912583"/>
                </a:lnTo>
                <a:lnTo>
                  <a:pt x="35277" y="2871358"/>
                </a:lnTo>
                <a:lnTo>
                  <a:pt x="22801" y="2829096"/>
                </a:lnTo>
                <a:lnTo>
                  <a:pt x="12952" y="2785877"/>
                </a:lnTo>
                <a:lnTo>
                  <a:pt x="5812" y="2741777"/>
                </a:lnTo>
                <a:lnTo>
                  <a:pt x="1467" y="2696876"/>
                </a:lnTo>
                <a:lnTo>
                  <a:pt x="0" y="2651252"/>
                </a:lnTo>
                <a:close/>
              </a:path>
              <a:path w="8418830" h="4834890">
                <a:moveTo>
                  <a:pt x="4351274" y="4085971"/>
                </a:moveTo>
                <a:lnTo>
                  <a:pt x="4352741" y="4040346"/>
                </a:lnTo>
                <a:lnTo>
                  <a:pt x="4357086" y="3995445"/>
                </a:lnTo>
                <a:lnTo>
                  <a:pt x="4364226" y="3951345"/>
                </a:lnTo>
                <a:lnTo>
                  <a:pt x="4374075" y="3908126"/>
                </a:lnTo>
                <a:lnTo>
                  <a:pt x="4386551" y="3865864"/>
                </a:lnTo>
                <a:lnTo>
                  <a:pt x="4401569" y="3824639"/>
                </a:lnTo>
                <a:lnTo>
                  <a:pt x="4419045" y="3784529"/>
                </a:lnTo>
                <a:lnTo>
                  <a:pt x="4438895" y="3745612"/>
                </a:lnTo>
                <a:lnTo>
                  <a:pt x="4461034" y="3707967"/>
                </a:lnTo>
                <a:lnTo>
                  <a:pt x="4485380" y="3671671"/>
                </a:lnTo>
                <a:lnTo>
                  <a:pt x="4511847" y="3636803"/>
                </a:lnTo>
                <a:lnTo>
                  <a:pt x="4540353" y="3603442"/>
                </a:lnTo>
                <a:lnTo>
                  <a:pt x="4570812" y="3571666"/>
                </a:lnTo>
                <a:lnTo>
                  <a:pt x="4603140" y="3541552"/>
                </a:lnTo>
                <a:lnTo>
                  <a:pt x="4637254" y="3513180"/>
                </a:lnTo>
                <a:lnTo>
                  <a:pt x="4673070" y="3486628"/>
                </a:lnTo>
                <a:lnTo>
                  <a:pt x="4710503" y="3461974"/>
                </a:lnTo>
                <a:lnTo>
                  <a:pt x="4749470" y="3439296"/>
                </a:lnTo>
                <a:lnTo>
                  <a:pt x="4789886" y="3418673"/>
                </a:lnTo>
                <a:lnTo>
                  <a:pt x="4831668" y="3400182"/>
                </a:lnTo>
                <a:lnTo>
                  <a:pt x="4874731" y="3383903"/>
                </a:lnTo>
                <a:lnTo>
                  <a:pt x="4918991" y="3369914"/>
                </a:lnTo>
                <a:lnTo>
                  <a:pt x="4964365" y="3358292"/>
                </a:lnTo>
                <a:lnTo>
                  <a:pt x="5010768" y="3349117"/>
                </a:lnTo>
                <a:lnTo>
                  <a:pt x="5058115" y="3342466"/>
                </a:lnTo>
                <a:lnTo>
                  <a:pt x="5106324" y="3338418"/>
                </a:lnTo>
                <a:lnTo>
                  <a:pt x="5155311" y="3337052"/>
                </a:lnTo>
                <a:lnTo>
                  <a:pt x="5204283" y="3338418"/>
                </a:lnTo>
                <a:lnTo>
                  <a:pt x="5252481" y="3342466"/>
                </a:lnTo>
                <a:lnTo>
                  <a:pt x="5299820" y="3349117"/>
                </a:lnTo>
                <a:lnTo>
                  <a:pt x="5346215" y="3358292"/>
                </a:lnTo>
                <a:lnTo>
                  <a:pt x="5391583" y="3369914"/>
                </a:lnTo>
                <a:lnTo>
                  <a:pt x="5435839" y="3383903"/>
                </a:lnTo>
                <a:lnTo>
                  <a:pt x="5478899" y="3400182"/>
                </a:lnTo>
                <a:lnTo>
                  <a:pt x="5520679" y="3418673"/>
                </a:lnTo>
                <a:lnTo>
                  <a:pt x="5561094" y="3439296"/>
                </a:lnTo>
                <a:lnTo>
                  <a:pt x="5600062" y="3461974"/>
                </a:lnTo>
                <a:lnTo>
                  <a:pt x="5637496" y="3486628"/>
                </a:lnTo>
                <a:lnTo>
                  <a:pt x="5673314" y="3513180"/>
                </a:lnTo>
                <a:lnTo>
                  <a:pt x="5707432" y="3541552"/>
                </a:lnTo>
                <a:lnTo>
                  <a:pt x="5739764" y="3571666"/>
                </a:lnTo>
                <a:lnTo>
                  <a:pt x="5770227" y="3603442"/>
                </a:lnTo>
                <a:lnTo>
                  <a:pt x="5798736" y="3636803"/>
                </a:lnTo>
                <a:lnTo>
                  <a:pt x="5825208" y="3671671"/>
                </a:lnTo>
                <a:lnTo>
                  <a:pt x="5849558" y="3707967"/>
                </a:lnTo>
                <a:lnTo>
                  <a:pt x="5871703" y="3745612"/>
                </a:lnTo>
                <a:lnTo>
                  <a:pt x="5891557" y="3784529"/>
                </a:lnTo>
                <a:lnTo>
                  <a:pt x="5909037" y="3824639"/>
                </a:lnTo>
                <a:lnTo>
                  <a:pt x="5924059" y="3865864"/>
                </a:lnTo>
                <a:lnTo>
                  <a:pt x="5936539" y="3908126"/>
                </a:lnTo>
                <a:lnTo>
                  <a:pt x="5946391" y="3951345"/>
                </a:lnTo>
                <a:lnTo>
                  <a:pt x="5953533" y="3995445"/>
                </a:lnTo>
                <a:lnTo>
                  <a:pt x="5957880" y="4040346"/>
                </a:lnTo>
                <a:lnTo>
                  <a:pt x="5959348" y="4085971"/>
                </a:lnTo>
                <a:lnTo>
                  <a:pt x="5957880" y="4131581"/>
                </a:lnTo>
                <a:lnTo>
                  <a:pt x="5953533" y="4176470"/>
                </a:lnTo>
                <a:lnTo>
                  <a:pt x="5946391" y="4220558"/>
                </a:lnTo>
                <a:lnTo>
                  <a:pt x="5936539" y="4263767"/>
                </a:lnTo>
                <a:lnTo>
                  <a:pt x="5924059" y="4306020"/>
                </a:lnTo>
                <a:lnTo>
                  <a:pt x="5909037" y="4347236"/>
                </a:lnTo>
                <a:lnTo>
                  <a:pt x="5891557" y="4387339"/>
                </a:lnTo>
                <a:lnTo>
                  <a:pt x="5871703" y="4426249"/>
                </a:lnTo>
                <a:lnTo>
                  <a:pt x="5849558" y="4463888"/>
                </a:lnTo>
                <a:lnTo>
                  <a:pt x="5825208" y="4500179"/>
                </a:lnTo>
                <a:lnTo>
                  <a:pt x="5798736" y="4535042"/>
                </a:lnTo>
                <a:lnTo>
                  <a:pt x="5770227" y="4568399"/>
                </a:lnTo>
                <a:lnTo>
                  <a:pt x="5739764" y="4600172"/>
                </a:lnTo>
                <a:lnTo>
                  <a:pt x="5707432" y="4630282"/>
                </a:lnTo>
                <a:lnTo>
                  <a:pt x="5673314" y="4658652"/>
                </a:lnTo>
                <a:lnTo>
                  <a:pt x="5637496" y="4685203"/>
                </a:lnTo>
                <a:lnTo>
                  <a:pt x="5600062" y="4709855"/>
                </a:lnTo>
                <a:lnTo>
                  <a:pt x="5561094" y="4732532"/>
                </a:lnTo>
                <a:lnTo>
                  <a:pt x="5520679" y="4753155"/>
                </a:lnTo>
                <a:lnTo>
                  <a:pt x="5478899" y="4771645"/>
                </a:lnTo>
                <a:lnTo>
                  <a:pt x="5435839" y="4787923"/>
                </a:lnTo>
                <a:lnTo>
                  <a:pt x="5391583" y="4801913"/>
                </a:lnTo>
                <a:lnTo>
                  <a:pt x="5346215" y="4813534"/>
                </a:lnTo>
                <a:lnTo>
                  <a:pt x="5299820" y="4822710"/>
                </a:lnTo>
                <a:lnTo>
                  <a:pt x="5252481" y="4829360"/>
                </a:lnTo>
                <a:lnTo>
                  <a:pt x="5204283" y="4833408"/>
                </a:lnTo>
                <a:lnTo>
                  <a:pt x="5155311" y="4834775"/>
                </a:lnTo>
                <a:lnTo>
                  <a:pt x="5106324" y="4833408"/>
                </a:lnTo>
                <a:lnTo>
                  <a:pt x="5058115" y="4829360"/>
                </a:lnTo>
                <a:lnTo>
                  <a:pt x="5010768" y="4822710"/>
                </a:lnTo>
                <a:lnTo>
                  <a:pt x="4964365" y="4813534"/>
                </a:lnTo>
                <a:lnTo>
                  <a:pt x="4918991" y="4801913"/>
                </a:lnTo>
                <a:lnTo>
                  <a:pt x="4874731" y="4787923"/>
                </a:lnTo>
                <a:lnTo>
                  <a:pt x="4831668" y="4771645"/>
                </a:lnTo>
                <a:lnTo>
                  <a:pt x="4789886" y="4753155"/>
                </a:lnTo>
                <a:lnTo>
                  <a:pt x="4749470" y="4732532"/>
                </a:lnTo>
                <a:lnTo>
                  <a:pt x="4710503" y="4709855"/>
                </a:lnTo>
                <a:lnTo>
                  <a:pt x="4673070" y="4685203"/>
                </a:lnTo>
                <a:lnTo>
                  <a:pt x="4637254" y="4658652"/>
                </a:lnTo>
                <a:lnTo>
                  <a:pt x="4603140" y="4630282"/>
                </a:lnTo>
                <a:lnTo>
                  <a:pt x="4570812" y="4600172"/>
                </a:lnTo>
                <a:lnTo>
                  <a:pt x="4540353" y="4568399"/>
                </a:lnTo>
                <a:lnTo>
                  <a:pt x="4511847" y="4535042"/>
                </a:lnTo>
                <a:lnTo>
                  <a:pt x="4485380" y="4500179"/>
                </a:lnTo>
                <a:lnTo>
                  <a:pt x="4461034" y="4463888"/>
                </a:lnTo>
                <a:lnTo>
                  <a:pt x="4438895" y="4426249"/>
                </a:lnTo>
                <a:lnTo>
                  <a:pt x="4419045" y="4387339"/>
                </a:lnTo>
                <a:lnTo>
                  <a:pt x="4401569" y="4347236"/>
                </a:lnTo>
                <a:lnTo>
                  <a:pt x="4386551" y="4306020"/>
                </a:lnTo>
                <a:lnTo>
                  <a:pt x="4374075" y="4263767"/>
                </a:lnTo>
                <a:lnTo>
                  <a:pt x="4364226" y="4220558"/>
                </a:lnTo>
                <a:lnTo>
                  <a:pt x="4357086" y="4176470"/>
                </a:lnTo>
                <a:lnTo>
                  <a:pt x="4352741" y="4131581"/>
                </a:lnTo>
                <a:lnTo>
                  <a:pt x="4351274" y="4085971"/>
                </a:lnTo>
                <a:close/>
              </a:path>
              <a:path w="8418830" h="4834890">
                <a:moveTo>
                  <a:pt x="6810629" y="4085971"/>
                </a:moveTo>
                <a:lnTo>
                  <a:pt x="6812096" y="4040346"/>
                </a:lnTo>
                <a:lnTo>
                  <a:pt x="6816443" y="3995445"/>
                </a:lnTo>
                <a:lnTo>
                  <a:pt x="6823585" y="3951345"/>
                </a:lnTo>
                <a:lnTo>
                  <a:pt x="6833437" y="3908126"/>
                </a:lnTo>
                <a:lnTo>
                  <a:pt x="6845917" y="3865864"/>
                </a:lnTo>
                <a:lnTo>
                  <a:pt x="6860939" y="3824639"/>
                </a:lnTo>
                <a:lnTo>
                  <a:pt x="6878419" y="3784529"/>
                </a:lnTo>
                <a:lnTo>
                  <a:pt x="6898273" y="3745612"/>
                </a:lnTo>
                <a:lnTo>
                  <a:pt x="6920418" y="3707967"/>
                </a:lnTo>
                <a:lnTo>
                  <a:pt x="6944768" y="3671671"/>
                </a:lnTo>
                <a:lnTo>
                  <a:pt x="6971240" y="3636803"/>
                </a:lnTo>
                <a:lnTo>
                  <a:pt x="6999749" y="3603442"/>
                </a:lnTo>
                <a:lnTo>
                  <a:pt x="7030212" y="3571666"/>
                </a:lnTo>
                <a:lnTo>
                  <a:pt x="7062544" y="3541552"/>
                </a:lnTo>
                <a:lnTo>
                  <a:pt x="7096662" y="3513180"/>
                </a:lnTo>
                <a:lnTo>
                  <a:pt x="7132480" y="3486628"/>
                </a:lnTo>
                <a:lnTo>
                  <a:pt x="7169914" y="3461974"/>
                </a:lnTo>
                <a:lnTo>
                  <a:pt x="7208882" y="3439296"/>
                </a:lnTo>
                <a:lnTo>
                  <a:pt x="7249297" y="3418673"/>
                </a:lnTo>
                <a:lnTo>
                  <a:pt x="7291077" y="3400182"/>
                </a:lnTo>
                <a:lnTo>
                  <a:pt x="7334137" y="3383903"/>
                </a:lnTo>
                <a:lnTo>
                  <a:pt x="7378393" y="3369914"/>
                </a:lnTo>
                <a:lnTo>
                  <a:pt x="7423761" y="3358292"/>
                </a:lnTo>
                <a:lnTo>
                  <a:pt x="7470156" y="3349117"/>
                </a:lnTo>
                <a:lnTo>
                  <a:pt x="7517495" y="3342466"/>
                </a:lnTo>
                <a:lnTo>
                  <a:pt x="7565693" y="3338418"/>
                </a:lnTo>
                <a:lnTo>
                  <a:pt x="7614666" y="3337052"/>
                </a:lnTo>
                <a:lnTo>
                  <a:pt x="7663652" y="3338418"/>
                </a:lnTo>
                <a:lnTo>
                  <a:pt x="7711861" y="3342466"/>
                </a:lnTo>
                <a:lnTo>
                  <a:pt x="7759208" y="3349117"/>
                </a:lnTo>
                <a:lnTo>
                  <a:pt x="7805611" y="3358292"/>
                </a:lnTo>
                <a:lnTo>
                  <a:pt x="7850985" y="3369914"/>
                </a:lnTo>
                <a:lnTo>
                  <a:pt x="7895245" y="3383903"/>
                </a:lnTo>
                <a:lnTo>
                  <a:pt x="7938308" y="3400182"/>
                </a:lnTo>
                <a:lnTo>
                  <a:pt x="7980090" y="3418673"/>
                </a:lnTo>
                <a:lnTo>
                  <a:pt x="8020506" y="3439296"/>
                </a:lnTo>
                <a:lnTo>
                  <a:pt x="8059473" y="3461974"/>
                </a:lnTo>
                <a:lnTo>
                  <a:pt x="8096906" y="3486628"/>
                </a:lnTo>
                <a:lnTo>
                  <a:pt x="8132722" y="3513180"/>
                </a:lnTo>
                <a:lnTo>
                  <a:pt x="8166836" y="3541552"/>
                </a:lnTo>
                <a:lnTo>
                  <a:pt x="8199164" y="3571666"/>
                </a:lnTo>
                <a:lnTo>
                  <a:pt x="8229623" y="3603442"/>
                </a:lnTo>
                <a:lnTo>
                  <a:pt x="8258129" y="3636803"/>
                </a:lnTo>
                <a:lnTo>
                  <a:pt x="8284596" y="3671671"/>
                </a:lnTo>
                <a:lnTo>
                  <a:pt x="8308942" y="3707967"/>
                </a:lnTo>
                <a:lnTo>
                  <a:pt x="8331081" y="3745612"/>
                </a:lnTo>
                <a:lnTo>
                  <a:pt x="8350931" y="3784529"/>
                </a:lnTo>
                <a:lnTo>
                  <a:pt x="8368407" y="3824639"/>
                </a:lnTo>
                <a:lnTo>
                  <a:pt x="8383425" y="3865864"/>
                </a:lnTo>
                <a:lnTo>
                  <a:pt x="8395901" y="3908126"/>
                </a:lnTo>
                <a:lnTo>
                  <a:pt x="8405750" y="3951345"/>
                </a:lnTo>
                <a:lnTo>
                  <a:pt x="8412890" y="3995445"/>
                </a:lnTo>
                <a:lnTo>
                  <a:pt x="8417235" y="4040346"/>
                </a:lnTo>
                <a:lnTo>
                  <a:pt x="8418703" y="4085971"/>
                </a:lnTo>
                <a:lnTo>
                  <a:pt x="8417235" y="4131581"/>
                </a:lnTo>
                <a:lnTo>
                  <a:pt x="8412890" y="4176470"/>
                </a:lnTo>
                <a:lnTo>
                  <a:pt x="8405750" y="4220558"/>
                </a:lnTo>
                <a:lnTo>
                  <a:pt x="8395901" y="4263767"/>
                </a:lnTo>
                <a:lnTo>
                  <a:pt x="8383425" y="4306020"/>
                </a:lnTo>
                <a:lnTo>
                  <a:pt x="8368407" y="4347236"/>
                </a:lnTo>
                <a:lnTo>
                  <a:pt x="8350931" y="4387339"/>
                </a:lnTo>
                <a:lnTo>
                  <a:pt x="8331081" y="4426249"/>
                </a:lnTo>
                <a:lnTo>
                  <a:pt x="8308942" y="4463888"/>
                </a:lnTo>
                <a:lnTo>
                  <a:pt x="8284596" y="4500179"/>
                </a:lnTo>
                <a:lnTo>
                  <a:pt x="8258129" y="4535042"/>
                </a:lnTo>
                <a:lnTo>
                  <a:pt x="8229623" y="4568399"/>
                </a:lnTo>
                <a:lnTo>
                  <a:pt x="8199164" y="4600172"/>
                </a:lnTo>
                <a:lnTo>
                  <a:pt x="8166836" y="4630282"/>
                </a:lnTo>
                <a:lnTo>
                  <a:pt x="8132722" y="4658652"/>
                </a:lnTo>
                <a:lnTo>
                  <a:pt x="8096906" y="4685203"/>
                </a:lnTo>
                <a:lnTo>
                  <a:pt x="8059473" y="4709855"/>
                </a:lnTo>
                <a:lnTo>
                  <a:pt x="8020506" y="4732532"/>
                </a:lnTo>
                <a:lnTo>
                  <a:pt x="7980090" y="4753155"/>
                </a:lnTo>
                <a:lnTo>
                  <a:pt x="7938308" y="4771645"/>
                </a:lnTo>
                <a:lnTo>
                  <a:pt x="7895245" y="4787923"/>
                </a:lnTo>
                <a:lnTo>
                  <a:pt x="7850985" y="4801913"/>
                </a:lnTo>
                <a:lnTo>
                  <a:pt x="7805611" y="4813534"/>
                </a:lnTo>
                <a:lnTo>
                  <a:pt x="7759208" y="4822710"/>
                </a:lnTo>
                <a:lnTo>
                  <a:pt x="7711861" y="4829360"/>
                </a:lnTo>
                <a:lnTo>
                  <a:pt x="7663652" y="4833408"/>
                </a:lnTo>
                <a:lnTo>
                  <a:pt x="7614666" y="4834775"/>
                </a:lnTo>
                <a:lnTo>
                  <a:pt x="7565693" y="4833408"/>
                </a:lnTo>
                <a:lnTo>
                  <a:pt x="7517495" y="4829360"/>
                </a:lnTo>
                <a:lnTo>
                  <a:pt x="7470156" y="4822710"/>
                </a:lnTo>
                <a:lnTo>
                  <a:pt x="7423761" y="4813534"/>
                </a:lnTo>
                <a:lnTo>
                  <a:pt x="7378393" y="4801913"/>
                </a:lnTo>
                <a:lnTo>
                  <a:pt x="7334137" y="4787923"/>
                </a:lnTo>
                <a:lnTo>
                  <a:pt x="7291077" y="4771645"/>
                </a:lnTo>
                <a:lnTo>
                  <a:pt x="7249297" y="4753155"/>
                </a:lnTo>
                <a:lnTo>
                  <a:pt x="7208882" y="4732532"/>
                </a:lnTo>
                <a:lnTo>
                  <a:pt x="7169914" y="4709855"/>
                </a:lnTo>
                <a:lnTo>
                  <a:pt x="7132480" y="4685203"/>
                </a:lnTo>
                <a:lnTo>
                  <a:pt x="7096662" y="4658652"/>
                </a:lnTo>
                <a:lnTo>
                  <a:pt x="7062544" y="4630282"/>
                </a:lnTo>
                <a:lnTo>
                  <a:pt x="7030212" y="4600172"/>
                </a:lnTo>
                <a:lnTo>
                  <a:pt x="6999749" y="4568399"/>
                </a:lnTo>
                <a:lnTo>
                  <a:pt x="6971240" y="4535042"/>
                </a:lnTo>
                <a:lnTo>
                  <a:pt x="6944768" y="4500179"/>
                </a:lnTo>
                <a:lnTo>
                  <a:pt x="6920418" y="4463888"/>
                </a:lnTo>
                <a:lnTo>
                  <a:pt x="6898273" y="4426249"/>
                </a:lnTo>
                <a:lnTo>
                  <a:pt x="6878419" y="4387339"/>
                </a:lnTo>
                <a:lnTo>
                  <a:pt x="6860939" y="4347236"/>
                </a:lnTo>
                <a:lnTo>
                  <a:pt x="6845917" y="4306020"/>
                </a:lnTo>
                <a:lnTo>
                  <a:pt x="6833437" y="4263767"/>
                </a:lnTo>
                <a:lnTo>
                  <a:pt x="6823585" y="4220558"/>
                </a:lnTo>
                <a:lnTo>
                  <a:pt x="6816443" y="4176470"/>
                </a:lnTo>
                <a:lnTo>
                  <a:pt x="6812096" y="4131581"/>
                </a:lnTo>
                <a:lnTo>
                  <a:pt x="6810629" y="4085971"/>
                </a:lnTo>
                <a:close/>
              </a:path>
            </a:pathLst>
          </a:custGeom>
          <a:ln w="38100">
            <a:solidFill>
              <a:srgbClr val="EA7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781" y="3642550"/>
            <a:ext cx="4288282" cy="302437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72714" y="132079"/>
            <a:ext cx="4185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rebuchet MS"/>
                <a:cs typeface="Trebuchet MS"/>
              </a:rPr>
              <a:t>EHE</a:t>
            </a:r>
            <a:r>
              <a:rPr sz="2400" b="1" spc="-4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–</a:t>
            </a:r>
            <a:r>
              <a:rPr sz="2400" b="1" spc="-10" dirty="0">
                <a:latin typeface="Trebuchet MS"/>
                <a:cs typeface="Trebuchet MS"/>
              </a:rPr>
              <a:t> </a:t>
            </a:r>
            <a:r>
              <a:rPr sz="2400" b="1" spc="-5" dirty="0">
                <a:latin typeface="Trebuchet MS"/>
                <a:cs typeface="Trebuchet MS"/>
              </a:rPr>
              <a:t>Ιστολογικά ευρήματα(I)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00747" y="1048130"/>
            <a:ext cx="787400" cy="64769"/>
            <a:chOff x="1000747" y="1048130"/>
            <a:chExt cx="787400" cy="64769"/>
          </a:xfrm>
        </p:grpSpPr>
        <p:sp>
          <p:nvSpPr>
            <p:cNvPr id="5" name="object 5"/>
            <p:cNvSpPr/>
            <p:nvPr/>
          </p:nvSpPr>
          <p:spPr>
            <a:xfrm>
              <a:off x="1010272" y="1057655"/>
              <a:ext cx="768350" cy="45720"/>
            </a:xfrm>
            <a:custGeom>
              <a:avLst/>
              <a:gdLst/>
              <a:ahLst/>
              <a:cxnLst/>
              <a:rect l="l" t="t" r="r" b="b"/>
              <a:pathLst>
                <a:path w="768350" h="45719">
                  <a:moveTo>
                    <a:pt x="745248" y="0"/>
                  </a:moveTo>
                  <a:lnTo>
                    <a:pt x="745248" y="11430"/>
                  </a:lnTo>
                  <a:lnTo>
                    <a:pt x="0" y="11430"/>
                  </a:lnTo>
                  <a:lnTo>
                    <a:pt x="0" y="34290"/>
                  </a:lnTo>
                  <a:lnTo>
                    <a:pt x="745248" y="34290"/>
                  </a:lnTo>
                  <a:lnTo>
                    <a:pt x="745248" y="45720"/>
                  </a:lnTo>
                  <a:lnTo>
                    <a:pt x="768108" y="22860"/>
                  </a:lnTo>
                  <a:lnTo>
                    <a:pt x="745248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0272" y="1057655"/>
              <a:ext cx="768350" cy="45720"/>
            </a:xfrm>
            <a:custGeom>
              <a:avLst/>
              <a:gdLst/>
              <a:ahLst/>
              <a:cxnLst/>
              <a:rect l="l" t="t" r="r" b="b"/>
              <a:pathLst>
                <a:path w="768350" h="45719">
                  <a:moveTo>
                    <a:pt x="0" y="11430"/>
                  </a:moveTo>
                  <a:lnTo>
                    <a:pt x="745248" y="11430"/>
                  </a:lnTo>
                  <a:lnTo>
                    <a:pt x="745248" y="0"/>
                  </a:lnTo>
                  <a:lnTo>
                    <a:pt x="768108" y="22860"/>
                  </a:lnTo>
                  <a:lnTo>
                    <a:pt x="745248" y="45720"/>
                  </a:lnTo>
                  <a:lnTo>
                    <a:pt x="745248" y="34290"/>
                  </a:lnTo>
                  <a:lnTo>
                    <a:pt x="0" y="34290"/>
                  </a:lnTo>
                  <a:lnTo>
                    <a:pt x="0" y="11430"/>
                  </a:lnTo>
                  <a:close/>
                </a:path>
              </a:pathLst>
            </a:custGeom>
            <a:ln w="19050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692" y="644778"/>
            <a:ext cx="7831455" cy="2310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055" marR="396240" indent="-17399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6690" algn="l"/>
                <a:tab pos="1826260" algn="l"/>
              </a:tabLst>
            </a:pPr>
            <a:r>
              <a:rPr sz="1800" b="1" spc="-5" dirty="0">
                <a:latin typeface="Trebuchet MS"/>
                <a:cs typeface="Trebuchet MS"/>
              </a:rPr>
              <a:t>Σε 40-50% </a:t>
            </a:r>
            <a:r>
              <a:rPr sz="1800" b="1" dirty="0">
                <a:latin typeface="Trebuchet MS"/>
                <a:cs typeface="Trebuchet MS"/>
              </a:rPr>
              <a:t>σχέση με </a:t>
            </a:r>
            <a:r>
              <a:rPr sz="1800" b="1" spc="-5" dirty="0">
                <a:latin typeface="Trebuchet MS"/>
                <a:cs typeface="Trebuchet MS"/>
              </a:rPr>
              <a:t>μικρού/μεγάλου μεγέθους αγγείο, κατά κανόνα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φλέβα	φυγόκεντρη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ανάπτυξη</a:t>
            </a:r>
            <a:r>
              <a:rPr sz="1800" b="1" dirty="0">
                <a:latin typeface="Trebuchet MS"/>
                <a:cs typeface="Trebuchet MS"/>
              </a:rPr>
              <a:t> στον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πέριξ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ιστό</a:t>
            </a:r>
            <a:endParaRPr sz="1800">
              <a:latin typeface="Trebuchet MS"/>
              <a:cs typeface="Trebuchet MS"/>
            </a:endParaRPr>
          </a:p>
          <a:p>
            <a:pPr marL="769620" lvl="1" indent="-180340">
              <a:lnSpc>
                <a:spcPct val="100000"/>
              </a:lnSpc>
              <a:spcBef>
                <a:spcPts val="869"/>
              </a:spcBef>
              <a:buSzPct val="94444"/>
              <a:buFont typeface="Wingdings"/>
              <a:buChar char=""/>
              <a:tabLst>
                <a:tab pos="769620" algn="l"/>
              </a:tabLst>
            </a:pPr>
            <a:r>
              <a:rPr sz="1800" spc="-5" dirty="0">
                <a:latin typeface="Trebuchet MS"/>
                <a:cs typeface="Trebuchet MS"/>
              </a:rPr>
              <a:t>Αγγειοκεντρικό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πρότυπο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μη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εμφανές</a:t>
            </a:r>
            <a:r>
              <a:rPr sz="1800" spc="-5" dirty="0">
                <a:latin typeface="Trebuchet MS"/>
                <a:cs typeface="Trebuchet MS"/>
              </a:rPr>
              <a:t> στο δερματικό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ΕΗΕ</a:t>
            </a:r>
            <a:endParaRPr sz="180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spcBef>
                <a:spcPts val="1290"/>
              </a:spcBef>
              <a:buFont typeface="Microsoft Sans Serif"/>
              <a:buChar char="•"/>
              <a:tabLst>
                <a:tab pos="186690" algn="l"/>
              </a:tabLst>
            </a:pPr>
            <a:r>
              <a:rPr sz="1800" b="1" dirty="0">
                <a:latin typeface="Trebuchet MS"/>
                <a:cs typeface="Trebuchet MS"/>
              </a:rPr>
              <a:t>Αρχέγονη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αγγειακή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διαφοροποίηση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με</a:t>
            </a:r>
            <a:r>
              <a:rPr sz="1800" b="1" spc="-5" dirty="0">
                <a:latin typeface="Trebuchet MS"/>
                <a:cs typeface="Trebuchet MS"/>
              </a:rPr>
              <a:t> τη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μορφή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ενδοκυττάριων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αυλών</a:t>
            </a:r>
            <a:endParaRPr sz="1800">
              <a:latin typeface="Trebuchet MS"/>
              <a:cs typeface="Trebuchet MS"/>
            </a:endParaRPr>
          </a:p>
          <a:p>
            <a:pPr marL="337185" indent="-151765">
              <a:lnSpc>
                <a:spcPct val="100000"/>
              </a:lnSpc>
              <a:buFont typeface="Trebuchet MS"/>
              <a:buChar char="–"/>
              <a:tabLst>
                <a:tab pos="337820" algn="l"/>
              </a:tabLst>
            </a:pPr>
            <a:r>
              <a:rPr sz="1800" spc="-5" dirty="0">
                <a:latin typeface="Trebuchet MS"/>
                <a:cs typeface="Trebuchet MS"/>
              </a:rPr>
              <a:t>σπάνια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μεγάλοι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αγγειακοί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χώροι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στην</a:t>
            </a:r>
            <a:r>
              <a:rPr sz="1800" dirty="0">
                <a:latin typeface="Trebuchet MS"/>
                <a:cs typeface="Trebuchet MS"/>
              </a:rPr>
              <a:t> περιφέρεια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του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όγκου</a:t>
            </a:r>
            <a:endParaRPr sz="1800">
              <a:latin typeface="Trebuchet MS"/>
              <a:cs typeface="Trebuchet MS"/>
            </a:endParaRPr>
          </a:p>
          <a:p>
            <a:pPr marL="544195" marR="687705" lvl="1">
              <a:lnSpc>
                <a:spcPct val="100000"/>
              </a:lnSpc>
              <a:spcBef>
                <a:spcPts val="705"/>
              </a:spcBef>
              <a:buSzPct val="94444"/>
              <a:buFont typeface="Wingdings"/>
              <a:buChar char=""/>
              <a:tabLst>
                <a:tab pos="725170" algn="l"/>
              </a:tabLst>
            </a:pPr>
            <a:r>
              <a:rPr sz="1800" spc="-5" dirty="0">
                <a:latin typeface="Trebuchet MS"/>
                <a:cs typeface="Trebuchet MS"/>
              </a:rPr>
              <a:t>Ενδοκυττάριοι αυλοί με εξαγγειωμένα </a:t>
            </a:r>
            <a:r>
              <a:rPr sz="1800" dirty="0">
                <a:latin typeface="Trebuchet MS"/>
                <a:cs typeface="Trebuchet MS"/>
              </a:rPr>
              <a:t>ερυθρά, όχι βλέννη </a:t>
            </a:r>
            <a:r>
              <a:rPr sz="1800" spc="-5" dirty="0">
                <a:latin typeface="Trebuchet MS"/>
                <a:cs typeface="Trebuchet MS"/>
              </a:rPr>
              <a:t>(δ.δ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αδενοCa)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43900" y="220725"/>
            <a:ext cx="3637915" cy="32575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7886" y="3639997"/>
            <a:ext cx="4702810" cy="301117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879456" y="5411825"/>
            <a:ext cx="226060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266700" algn="r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latin typeface="Trebuchet MS"/>
                <a:cs typeface="Trebuchet MS"/>
              </a:rPr>
              <a:t>Hornick,</a:t>
            </a:r>
            <a:r>
              <a:rPr sz="1400" b="1" i="1" spc="-40" dirty="0">
                <a:latin typeface="Trebuchet MS"/>
                <a:cs typeface="Trebuchet MS"/>
              </a:rPr>
              <a:t> </a:t>
            </a:r>
            <a:r>
              <a:rPr sz="1400" b="1" i="1" spc="-5" dirty="0">
                <a:latin typeface="Trebuchet MS"/>
                <a:cs typeface="Trebuchet MS"/>
              </a:rPr>
              <a:t>Practical</a:t>
            </a:r>
            <a:r>
              <a:rPr sz="1400" b="1" i="1" spc="-35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Soft </a:t>
            </a:r>
            <a:r>
              <a:rPr sz="1400" b="1" i="1" spc="-405" dirty="0">
                <a:latin typeface="Trebuchet MS"/>
                <a:cs typeface="Trebuchet MS"/>
              </a:rPr>
              <a:t> </a:t>
            </a:r>
            <a:r>
              <a:rPr sz="1400" b="1" i="1" spc="-15" dirty="0">
                <a:latin typeface="Trebuchet MS"/>
                <a:cs typeface="Trebuchet MS"/>
              </a:rPr>
              <a:t>Tissue Pathology, </a:t>
            </a:r>
            <a:r>
              <a:rPr sz="1400" b="1" i="1" dirty="0">
                <a:latin typeface="Trebuchet MS"/>
                <a:cs typeface="Trebuchet MS"/>
              </a:rPr>
              <a:t>2019 </a:t>
            </a:r>
            <a:r>
              <a:rPr sz="1400" b="1" i="1" spc="5" dirty="0">
                <a:latin typeface="Trebuchet MS"/>
                <a:cs typeface="Trebuchet MS"/>
              </a:rPr>
              <a:t> </a:t>
            </a:r>
            <a:r>
              <a:rPr sz="1400" b="1" i="1" spc="-5" dirty="0">
                <a:latin typeface="Trebuchet MS"/>
                <a:cs typeface="Trebuchet MS"/>
              </a:rPr>
              <a:t>WHO </a:t>
            </a:r>
            <a:r>
              <a:rPr sz="1400" b="1" i="1" dirty="0">
                <a:latin typeface="Trebuchet MS"/>
                <a:cs typeface="Trebuchet MS"/>
              </a:rPr>
              <a:t>Classification of </a:t>
            </a:r>
            <a:r>
              <a:rPr sz="1400" b="1" i="1" spc="5" dirty="0">
                <a:latin typeface="Trebuchet MS"/>
                <a:cs typeface="Trebuchet MS"/>
              </a:rPr>
              <a:t> </a:t>
            </a:r>
            <a:r>
              <a:rPr sz="1400" b="1" i="1" spc="-25" dirty="0">
                <a:latin typeface="Trebuchet MS"/>
                <a:cs typeface="Trebuchet MS"/>
              </a:rPr>
              <a:t>Tumours: </a:t>
            </a:r>
            <a:r>
              <a:rPr sz="1400" b="1" i="1" dirty="0">
                <a:latin typeface="Trebuchet MS"/>
                <a:cs typeface="Trebuchet MS"/>
              </a:rPr>
              <a:t>Soft </a:t>
            </a:r>
            <a:r>
              <a:rPr sz="1400" b="1" i="1" spc="-15" dirty="0">
                <a:latin typeface="Trebuchet MS"/>
                <a:cs typeface="Trebuchet MS"/>
              </a:rPr>
              <a:t>Tissue </a:t>
            </a:r>
            <a:r>
              <a:rPr sz="1400" b="1" i="1" dirty="0">
                <a:latin typeface="Trebuchet MS"/>
                <a:cs typeface="Trebuchet MS"/>
              </a:rPr>
              <a:t>and </a:t>
            </a:r>
            <a:r>
              <a:rPr sz="1400" b="1" i="1" spc="5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Bone</a:t>
            </a:r>
            <a:r>
              <a:rPr sz="1400" b="1" i="1" spc="-25" dirty="0">
                <a:latin typeface="Trebuchet MS"/>
                <a:cs typeface="Trebuchet MS"/>
              </a:rPr>
              <a:t> </a:t>
            </a:r>
            <a:r>
              <a:rPr sz="1400" b="1" i="1" spc="-30" dirty="0">
                <a:latin typeface="Trebuchet MS"/>
                <a:cs typeface="Trebuchet MS"/>
              </a:rPr>
              <a:t>Tumours</a:t>
            </a:r>
            <a:r>
              <a:rPr sz="1400" b="1" i="1" spc="10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2020 </a:t>
            </a:r>
            <a:r>
              <a:rPr sz="1400" b="1" i="1" spc="5" dirty="0">
                <a:latin typeface="Trebuchet MS"/>
                <a:cs typeface="Trebuchet MS"/>
              </a:rPr>
              <a:t> </a:t>
            </a:r>
            <a:r>
              <a:rPr sz="1400" b="1" i="1" spc="-20" dirty="0">
                <a:latin typeface="Trebuchet MS"/>
                <a:cs typeface="Trebuchet MS"/>
              </a:rPr>
              <a:t>Enzinger, </a:t>
            </a:r>
            <a:r>
              <a:rPr sz="1400" b="1" i="1" spc="10" dirty="0">
                <a:latin typeface="Trebuchet MS"/>
                <a:cs typeface="Trebuchet MS"/>
              </a:rPr>
              <a:t>7</a:t>
            </a:r>
            <a:r>
              <a:rPr sz="1350" b="1" i="1" spc="15" baseline="24691" dirty="0">
                <a:latin typeface="Trebuchet MS"/>
                <a:cs typeface="Trebuchet MS"/>
              </a:rPr>
              <a:t>th</a:t>
            </a:r>
            <a:r>
              <a:rPr sz="1350" b="1" i="1" spc="232" baseline="24691" dirty="0">
                <a:latin typeface="Trebuchet MS"/>
                <a:cs typeface="Trebuchet MS"/>
              </a:rPr>
              <a:t> </a:t>
            </a:r>
            <a:r>
              <a:rPr sz="1400" b="1" i="1" spc="-5" dirty="0">
                <a:latin typeface="Trebuchet MS"/>
                <a:cs typeface="Trebuchet MS"/>
              </a:rPr>
              <a:t>edition </a:t>
            </a:r>
            <a:r>
              <a:rPr sz="1400" b="1" i="1" dirty="0">
                <a:latin typeface="Trebuchet MS"/>
                <a:cs typeface="Trebuchet MS"/>
              </a:rPr>
              <a:t>2020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0469" y="22352"/>
            <a:ext cx="50831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EHE</a:t>
            </a:r>
            <a:r>
              <a:rPr b="1" spc="-3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–</a:t>
            </a:r>
            <a:r>
              <a:rPr b="1" spc="-2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Ιστολογικά</a:t>
            </a:r>
            <a:r>
              <a:rPr b="1" spc="1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ευρήματα</a:t>
            </a:r>
            <a:r>
              <a:rPr b="1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(II)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9648" y="793496"/>
            <a:ext cx="5998210" cy="39190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055" marR="5080" indent="-17399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6690" algn="l"/>
                <a:tab pos="4605020" algn="l"/>
              </a:tabLst>
            </a:pPr>
            <a:r>
              <a:rPr sz="1800" b="1" spc="-5" dirty="0">
                <a:latin typeface="Trebuchet MS"/>
                <a:cs typeface="Trebuchet MS"/>
              </a:rPr>
              <a:t>Επιθηλιοειδή </a:t>
            </a:r>
            <a:r>
              <a:rPr sz="1800" b="1" dirty="0">
                <a:latin typeface="Trebuchet MS"/>
                <a:cs typeface="Trebuchet MS"/>
              </a:rPr>
              <a:t>ή ελαφρά </a:t>
            </a:r>
            <a:r>
              <a:rPr sz="1800" b="1" spc="-5" dirty="0">
                <a:latin typeface="Trebuchet MS"/>
                <a:cs typeface="Trebuchet MS"/>
              </a:rPr>
              <a:t>ατρακτόμορφα νεοπλασματικά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r>
              <a:rPr sz="1800" b="1" dirty="0">
                <a:latin typeface="Trebuchet MS"/>
                <a:cs typeface="Trebuchet MS"/>
              </a:rPr>
              <a:t> με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ηωσινόφιλο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κυτταρόπλασμα	και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μικρό</a:t>
            </a:r>
            <a:endParaRPr sz="1800" dirty="0">
              <a:latin typeface="Trebuchet MS"/>
              <a:cs typeface="Trebuchet MS"/>
            </a:endParaRPr>
          </a:p>
          <a:p>
            <a:pPr marL="186055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πυρήνιο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</a:tabLst>
            </a:pPr>
            <a:r>
              <a:rPr sz="1800" b="1" dirty="0">
                <a:latin typeface="Trebuchet MS"/>
                <a:cs typeface="Trebuchet MS"/>
              </a:rPr>
              <a:t>Αναστομούμενες</a:t>
            </a:r>
            <a:r>
              <a:rPr sz="1800" b="1" spc="-5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χορδές</a:t>
            </a:r>
            <a:r>
              <a:rPr sz="1800" b="1" spc="-5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εντός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μυξο</a:t>
            </a:r>
            <a:r>
              <a:rPr lang="el-GR" sz="1800" b="1" dirty="0">
                <a:latin typeface="Trebuchet MS"/>
                <a:cs typeface="Trebuchet MS"/>
              </a:rPr>
              <a:t>ϋ</a:t>
            </a:r>
            <a:r>
              <a:rPr sz="1800" b="1" dirty="0">
                <a:latin typeface="Trebuchet MS"/>
                <a:cs typeface="Trebuchet MS"/>
              </a:rPr>
              <a:t>α</a:t>
            </a:r>
            <a:r>
              <a:rPr sz="1800" b="1" dirty="0" err="1">
                <a:latin typeface="Trebuchet MS"/>
                <a:cs typeface="Trebuchet MS"/>
              </a:rPr>
              <a:t>λοειδούς</a:t>
            </a:r>
            <a:endParaRPr sz="1800" dirty="0">
              <a:latin typeface="Trebuchet MS"/>
              <a:cs typeface="Trebuchet MS"/>
            </a:endParaRPr>
          </a:p>
          <a:p>
            <a:pPr marL="186055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στρώματος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που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ενθυμίζει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χόνδρο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>
              <a:latin typeface="Trebuchet MS"/>
              <a:cs typeface="Trebuchet MS"/>
            </a:endParaRPr>
          </a:p>
          <a:p>
            <a:pPr marL="186055" marR="44450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</a:tabLst>
            </a:pPr>
            <a:r>
              <a:rPr sz="1800" b="1" dirty="0">
                <a:latin typeface="Trebuchet MS"/>
                <a:cs typeface="Trebuchet MS"/>
              </a:rPr>
              <a:t>Ελάχιστα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φλεγμονώδη</a:t>
            </a:r>
            <a:r>
              <a:rPr sz="1800" b="1" spc="-5" dirty="0">
                <a:latin typeface="Trebuchet MS"/>
                <a:cs typeface="Trebuchet MS"/>
              </a:rPr>
              <a:t> κύτταρα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(δ.δ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επιθηλιοειδές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αιμαγγείωμα)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50" dirty="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</a:tabLst>
            </a:pPr>
            <a:r>
              <a:rPr sz="1800" spc="-5" dirty="0">
                <a:latin typeface="Trebuchet MS"/>
                <a:cs typeface="Trebuchet MS"/>
              </a:rPr>
              <a:t>Υποδόριες/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 τω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βάθει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αλλοιώσεις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ευρέως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διηθητικές</a:t>
            </a:r>
            <a:endParaRPr sz="1800" dirty="0">
              <a:latin typeface="Trebuchet MS"/>
              <a:cs typeface="Trebuchet MS"/>
            </a:endParaRPr>
          </a:p>
          <a:p>
            <a:pPr marL="578485" lvl="1" indent="-180975">
              <a:lnSpc>
                <a:spcPct val="100000"/>
              </a:lnSpc>
              <a:spcBef>
                <a:spcPts val="705"/>
              </a:spcBef>
              <a:buSzPct val="94444"/>
              <a:buFont typeface="Wingdings"/>
              <a:buChar char=""/>
              <a:tabLst>
                <a:tab pos="579120" algn="l"/>
              </a:tabLst>
            </a:pPr>
            <a:r>
              <a:rPr sz="1800" spc="-5" dirty="0">
                <a:latin typeface="Trebuchet MS"/>
                <a:cs typeface="Trebuchet MS"/>
              </a:rPr>
              <a:t>Δερματικές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αλλοιώσεις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μικρές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περίγραπτες</a:t>
            </a:r>
            <a:endParaRPr sz="1800" dirty="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spcBef>
                <a:spcPts val="1455"/>
              </a:spcBef>
              <a:buFont typeface="Microsoft Sans Serif"/>
              <a:buChar char="•"/>
              <a:tabLst>
                <a:tab pos="186690" algn="l"/>
              </a:tabLst>
            </a:pPr>
            <a:r>
              <a:rPr sz="1800" b="1" spc="-5" dirty="0">
                <a:latin typeface="Trebuchet MS"/>
                <a:cs typeface="Trebuchet MS"/>
              </a:rPr>
              <a:t>Πολύ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σπάνιες </a:t>
            </a:r>
            <a:r>
              <a:rPr sz="1800" b="1" spc="-5" dirty="0">
                <a:latin typeface="Trebuchet MS"/>
                <a:cs typeface="Trebuchet MS"/>
              </a:rPr>
              <a:t>μιτώσεις </a:t>
            </a:r>
            <a:r>
              <a:rPr sz="1800" spc="-5" dirty="0">
                <a:latin typeface="Trebuchet MS"/>
                <a:cs typeface="Trebuchet MS"/>
              </a:rPr>
              <a:t>(≤1/10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H.P.F)</a:t>
            </a:r>
            <a:endParaRPr sz="18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96405" y="499998"/>
            <a:ext cx="5090795" cy="6113145"/>
            <a:chOff x="6796405" y="499998"/>
            <a:chExt cx="5090795" cy="61131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96405" y="499998"/>
              <a:ext cx="5090795" cy="30585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1612" y="3599776"/>
              <a:ext cx="5069840" cy="30129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8739" y="6168338"/>
            <a:ext cx="34626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rebuchet MS"/>
                <a:cs typeface="Trebuchet MS"/>
              </a:rPr>
              <a:t>Hornick, Practical Soft </a:t>
            </a:r>
            <a:r>
              <a:rPr sz="1200" b="1" i="1" spc="-10" dirty="0">
                <a:latin typeface="Trebuchet MS"/>
                <a:cs typeface="Trebuchet MS"/>
              </a:rPr>
              <a:t>Tissue </a:t>
            </a:r>
            <a:r>
              <a:rPr sz="1200" b="1" i="1" spc="-15" dirty="0">
                <a:latin typeface="Trebuchet MS"/>
                <a:cs typeface="Trebuchet MS"/>
              </a:rPr>
              <a:t>Pathology, </a:t>
            </a:r>
            <a:r>
              <a:rPr sz="1200" b="1" i="1" dirty="0">
                <a:latin typeface="Trebuchet MS"/>
                <a:cs typeface="Trebuchet MS"/>
              </a:rPr>
              <a:t>2019 </a:t>
            </a:r>
            <a:r>
              <a:rPr sz="1200" b="1" i="1" spc="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WHO Classification </a:t>
            </a:r>
            <a:r>
              <a:rPr sz="1200" b="1" i="1" dirty="0">
                <a:latin typeface="Trebuchet MS"/>
                <a:cs typeface="Trebuchet MS"/>
              </a:rPr>
              <a:t>of </a:t>
            </a:r>
            <a:r>
              <a:rPr sz="1200" b="1" i="1" spc="-20" dirty="0">
                <a:latin typeface="Trebuchet MS"/>
                <a:cs typeface="Trebuchet MS"/>
              </a:rPr>
              <a:t>Tumours: </a:t>
            </a:r>
            <a:r>
              <a:rPr sz="1200" b="1" i="1" spc="-5" dirty="0">
                <a:latin typeface="Trebuchet MS"/>
                <a:cs typeface="Trebuchet MS"/>
              </a:rPr>
              <a:t>Soft </a:t>
            </a:r>
            <a:r>
              <a:rPr sz="1200" b="1" i="1" spc="-10" dirty="0">
                <a:latin typeface="Trebuchet MS"/>
                <a:cs typeface="Trebuchet MS"/>
              </a:rPr>
              <a:t>Tissue </a:t>
            </a:r>
            <a:r>
              <a:rPr sz="1200" b="1" i="1" spc="-5" dirty="0">
                <a:latin typeface="Trebuchet MS"/>
                <a:cs typeface="Trebuchet MS"/>
              </a:rPr>
              <a:t>and </a:t>
            </a:r>
            <a:r>
              <a:rPr sz="1200" b="1" i="1" spc="-350" dirty="0">
                <a:latin typeface="Trebuchet MS"/>
                <a:cs typeface="Trebuchet MS"/>
              </a:rPr>
              <a:t> </a:t>
            </a:r>
            <a:r>
              <a:rPr sz="1200" b="1" i="1" dirty="0">
                <a:latin typeface="Trebuchet MS"/>
                <a:cs typeface="Trebuchet MS"/>
              </a:rPr>
              <a:t>Bone</a:t>
            </a:r>
            <a:r>
              <a:rPr sz="1200" b="1" i="1" spc="-15" dirty="0">
                <a:latin typeface="Trebuchet MS"/>
                <a:cs typeface="Trebuchet MS"/>
              </a:rPr>
              <a:t> </a:t>
            </a:r>
            <a:r>
              <a:rPr sz="1200" b="1" i="1" spc="-25" dirty="0">
                <a:latin typeface="Trebuchet MS"/>
                <a:cs typeface="Trebuchet MS"/>
              </a:rPr>
              <a:t>Tumours</a:t>
            </a:r>
            <a:r>
              <a:rPr sz="1200" b="1" i="1" spc="20" dirty="0">
                <a:latin typeface="Trebuchet MS"/>
                <a:cs typeface="Trebuchet MS"/>
              </a:rPr>
              <a:t> </a:t>
            </a:r>
            <a:r>
              <a:rPr sz="1200" b="1" i="1" dirty="0">
                <a:latin typeface="Trebuchet MS"/>
                <a:cs typeface="Trebuchet MS"/>
              </a:rPr>
              <a:t>2020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2514" y="139065"/>
            <a:ext cx="774763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EHE</a:t>
            </a:r>
            <a:r>
              <a:rPr b="1" spc="-2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–</a:t>
            </a:r>
            <a:r>
              <a:rPr b="1" spc="-1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Ανοσοφαινότυπος</a:t>
            </a:r>
            <a:r>
              <a:rPr b="1" spc="5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και</a:t>
            </a:r>
            <a:r>
              <a:rPr b="1" spc="-5" dirty="0">
                <a:latin typeface="Trebuchet MS"/>
                <a:cs typeface="Trebuchet MS"/>
              </a:rPr>
              <a:t> μοριακά</a:t>
            </a:r>
            <a:r>
              <a:rPr b="1" spc="1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ευρήματα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607060"/>
            <a:ext cx="5475605" cy="258064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770"/>
              </a:spcBef>
              <a:buFont typeface="Microsoft Sans Serif"/>
              <a:buChar char="•"/>
              <a:tabLst>
                <a:tab pos="186690" algn="l"/>
              </a:tabLst>
            </a:pPr>
            <a:r>
              <a:rPr sz="1800" b="1" spc="-5" dirty="0">
                <a:latin typeface="Trebuchet MS"/>
                <a:cs typeface="Trebuchet MS"/>
              </a:rPr>
              <a:t>Ενδοθηλιακοί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δείκτες</a:t>
            </a:r>
            <a:r>
              <a:rPr sz="1800" spc="-5" dirty="0">
                <a:latin typeface="Trebuchet MS"/>
                <a:cs typeface="Trebuchet MS"/>
              </a:rPr>
              <a:t>: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CD31,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CD34,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Fli-1, </a:t>
            </a:r>
            <a:r>
              <a:rPr sz="1800" spc="-5" dirty="0">
                <a:latin typeface="Trebuchet MS"/>
                <a:cs typeface="Trebuchet MS"/>
              </a:rPr>
              <a:t>ERG</a:t>
            </a:r>
            <a:endParaRPr sz="1800">
              <a:latin typeface="Trebuchet MS"/>
              <a:cs typeface="Trebuchet MS"/>
            </a:endParaRPr>
          </a:p>
          <a:p>
            <a:pPr marL="1376680" lvl="1" indent="-180975">
              <a:lnSpc>
                <a:spcPct val="100000"/>
              </a:lnSpc>
              <a:spcBef>
                <a:spcPts val="675"/>
              </a:spcBef>
              <a:buSzPct val="94444"/>
              <a:buFont typeface="Wingdings"/>
              <a:buChar char=""/>
              <a:tabLst>
                <a:tab pos="1377315" algn="l"/>
              </a:tabLst>
            </a:pPr>
            <a:r>
              <a:rPr sz="1800" spc="-5" dirty="0">
                <a:latin typeface="Trebuchet MS"/>
                <a:cs typeface="Trebuchet MS"/>
              </a:rPr>
              <a:t>CD34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+/-</a:t>
            </a:r>
            <a:endParaRPr sz="180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spcBef>
                <a:spcPts val="1485"/>
              </a:spcBef>
              <a:buFont typeface="Microsoft Sans Serif"/>
              <a:buChar char="•"/>
              <a:tabLst>
                <a:tab pos="186690" algn="l"/>
              </a:tabLst>
            </a:pPr>
            <a:r>
              <a:rPr sz="1800" b="1" spc="-5" dirty="0">
                <a:latin typeface="Trebuchet MS"/>
                <a:cs typeface="Trebuchet MS"/>
              </a:rPr>
              <a:t>Έκφραση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κερατινών,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ενίοτε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διάχυτα,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στο 25-50%</a:t>
            </a:r>
            <a:endParaRPr sz="1800">
              <a:latin typeface="Trebuchet MS"/>
              <a:cs typeface="Trebuchet MS"/>
            </a:endParaRPr>
          </a:p>
          <a:p>
            <a:pPr marL="1425575" lvl="1" indent="-180975">
              <a:lnSpc>
                <a:spcPct val="100000"/>
              </a:lnSpc>
              <a:spcBef>
                <a:spcPts val="1019"/>
              </a:spcBef>
              <a:buSzPct val="94444"/>
              <a:buFont typeface="Wingdings"/>
              <a:buChar char=""/>
              <a:tabLst>
                <a:tab pos="1426210" algn="l"/>
              </a:tabLst>
            </a:pP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10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σ</a:t>
            </a:r>
            <a:r>
              <a:rPr sz="1800" dirty="0">
                <a:latin typeface="Trebuchet MS"/>
                <a:cs typeface="Trebuchet MS"/>
              </a:rPr>
              <a:t>π</a:t>
            </a:r>
            <a:r>
              <a:rPr sz="1800" spc="-10" dirty="0">
                <a:latin typeface="Trebuchet MS"/>
                <a:cs typeface="Trebuchet MS"/>
              </a:rPr>
              <a:t>ά</a:t>
            </a:r>
            <a:r>
              <a:rPr sz="1800" spc="-5" dirty="0">
                <a:latin typeface="Trebuchet MS"/>
                <a:cs typeface="Trebuchet MS"/>
              </a:rPr>
              <a:t>ν</a:t>
            </a:r>
            <a:r>
              <a:rPr sz="1800" spc="5" dirty="0">
                <a:latin typeface="Trebuchet MS"/>
                <a:cs typeface="Trebuchet MS"/>
              </a:rPr>
              <a:t>ι</a:t>
            </a:r>
            <a:r>
              <a:rPr sz="1800" dirty="0">
                <a:latin typeface="Trebuchet MS"/>
                <a:cs typeface="Trebuchet MS"/>
              </a:rPr>
              <a:t>α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θετι</a:t>
            </a:r>
            <a:r>
              <a:rPr sz="1800" spc="5" dirty="0">
                <a:latin typeface="Trebuchet MS"/>
                <a:cs typeface="Trebuchet MS"/>
              </a:rPr>
              <a:t>κ</a:t>
            </a:r>
            <a:r>
              <a:rPr sz="1800" dirty="0">
                <a:latin typeface="Trebuchet MS"/>
                <a:cs typeface="Trebuchet MS"/>
              </a:rPr>
              <a:t>ό</a:t>
            </a:r>
            <a:endParaRPr sz="180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spcBef>
                <a:spcPts val="1145"/>
              </a:spcBef>
              <a:buFont typeface="Microsoft Sans Serif"/>
              <a:buChar char="•"/>
              <a:tabLst>
                <a:tab pos="186690" algn="l"/>
              </a:tabLst>
            </a:pPr>
            <a:r>
              <a:rPr sz="1800" b="1" spc="-5" dirty="0">
                <a:latin typeface="Trebuchet MS"/>
                <a:cs typeface="Trebuchet MS"/>
              </a:rPr>
              <a:t>D2-40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+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σε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ένα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ποσοστό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</a:tabLst>
            </a:pPr>
            <a:r>
              <a:rPr sz="1800" dirty="0">
                <a:latin typeface="Trebuchet MS"/>
                <a:cs typeface="Trebuchet MS"/>
              </a:rPr>
              <a:t>50%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SMA+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στα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νεοπλασματικά 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3436061"/>
            <a:ext cx="6751955" cy="880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6690" algn="l"/>
                <a:tab pos="5835015" algn="l"/>
              </a:tabLst>
            </a:pPr>
            <a:r>
              <a:rPr sz="1800" b="1" dirty="0">
                <a:latin typeface="Trebuchet MS"/>
                <a:cs typeface="Trebuchet MS"/>
              </a:rPr>
              <a:t>Δ</a:t>
            </a:r>
            <a:r>
              <a:rPr sz="1800" b="1" spc="5" dirty="0">
                <a:latin typeface="Trebuchet MS"/>
                <a:cs typeface="Trebuchet MS"/>
              </a:rPr>
              <a:t>ι</a:t>
            </a:r>
            <a:r>
              <a:rPr sz="1800" b="1" spc="-5" dirty="0">
                <a:latin typeface="Trebuchet MS"/>
                <a:cs typeface="Trebuchet MS"/>
              </a:rPr>
              <a:t>άχυ</a:t>
            </a:r>
            <a:r>
              <a:rPr sz="1800" b="1" spc="5" dirty="0">
                <a:latin typeface="Trebuchet MS"/>
                <a:cs typeface="Trebuchet MS"/>
              </a:rPr>
              <a:t>τ</a:t>
            </a:r>
            <a:r>
              <a:rPr sz="1800" b="1" dirty="0">
                <a:latin typeface="Trebuchet MS"/>
                <a:cs typeface="Trebuchet MS"/>
              </a:rPr>
              <a:t>η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πυρην</a:t>
            </a:r>
            <a:r>
              <a:rPr sz="1800" b="1" spc="5" dirty="0">
                <a:latin typeface="Trebuchet MS"/>
                <a:cs typeface="Trebuchet MS"/>
              </a:rPr>
              <a:t>ι</a:t>
            </a:r>
            <a:r>
              <a:rPr sz="1800" b="1" spc="-5" dirty="0">
                <a:latin typeface="Trebuchet MS"/>
                <a:cs typeface="Trebuchet MS"/>
              </a:rPr>
              <a:t>κ</a:t>
            </a:r>
            <a:r>
              <a:rPr sz="1800" b="1" dirty="0">
                <a:latin typeface="Trebuchet MS"/>
                <a:cs typeface="Trebuchet MS"/>
              </a:rPr>
              <a:t>ή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έ</a:t>
            </a:r>
            <a:r>
              <a:rPr sz="1800" b="1" spc="-10" dirty="0">
                <a:latin typeface="Trebuchet MS"/>
                <a:cs typeface="Trebuchet MS"/>
              </a:rPr>
              <a:t>κ</a:t>
            </a:r>
            <a:r>
              <a:rPr sz="1800" b="1" dirty="0">
                <a:latin typeface="Trebuchet MS"/>
                <a:cs typeface="Trebuchet MS"/>
              </a:rPr>
              <a:t>φραση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CAM</a:t>
            </a:r>
            <a:r>
              <a:rPr sz="1800" b="1" spc="-170" dirty="0">
                <a:latin typeface="Trebuchet MS"/>
                <a:cs typeface="Trebuchet MS"/>
              </a:rPr>
              <a:t>T</a:t>
            </a:r>
            <a:r>
              <a:rPr sz="1800" b="1" dirty="0">
                <a:latin typeface="Trebuchet MS"/>
                <a:cs typeface="Trebuchet MS"/>
              </a:rPr>
              <a:t>A</a:t>
            </a:r>
            <a:r>
              <a:rPr sz="1800" b="1" spc="-5" dirty="0">
                <a:latin typeface="Trebuchet MS"/>
                <a:cs typeface="Trebuchet MS"/>
              </a:rPr>
              <a:t>-</a:t>
            </a:r>
            <a:r>
              <a:rPr sz="1800" b="1" dirty="0">
                <a:latin typeface="Trebuchet MS"/>
                <a:cs typeface="Trebuchet MS"/>
              </a:rPr>
              <a:t>1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</a:t>
            </a:r>
            <a:r>
              <a:rPr sz="1800" b="1" spc="-10" dirty="0">
                <a:latin typeface="Trebuchet MS"/>
                <a:cs typeface="Trebuchet MS"/>
              </a:rPr>
              <a:t>π</a:t>
            </a:r>
            <a:r>
              <a:rPr sz="1800" b="1" dirty="0">
                <a:latin typeface="Trebuchet MS"/>
                <a:cs typeface="Trebuchet MS"/>
              </a:rPr>
              <a:t>ί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</a:t>
            </a:r>
            <a:r>
              <a:rPr sz="1800" b="1" spc="-10" dirty="0">
                <a:latin typeface="Trebuchet MS"/>
                <a:cs typeface="Trebuchet MS"/>
              </a:rPr>
              <a:t>α</a:t>
            </a:r>
            <a:r>
              <a:rPr sz="1800" b="1" dirty="0">
                <a:latin typeface="Trebuchet MS"/>
                <a:cs typeface="Trebuchet MS"/>
              </a:rPr>
              <a:t>ρου</a:t>
            </a:r>
            <a:r>
              <a:rPr sz="1800" b="1" spc="-5" dirty="0">
                <a:latin typeface="Trebuchet MS"/>
                <a:cs typeface="Trebuchet MS"/>
              </a:rPr>
              <a:t>σ</a:t>
            </a:r>
            <a:r>
              <a:rPr sz="1800" b="1" spc="5" dirty="0">
                <a:latin typeface="Trebuchet MS"/>
                <a:cs typeface="Trebuchet MS"/>
              </a:rPr>
              <a:t>ί</a:t>
            </a:r>
            <a:r>
              <a:rPr sz="1800" b="1" spc="-5" dirty="0">
                <a:latin typeface="Trebuchet MS"/>
                <a:cs typeface="Trebuchet MS"/>
              </a:rPr>
              <a:t>α</a:t>
            </a:r>
            <a:r>
              <a:rPr sz="1800" b="1" dirty="0">
                <a:latin typeface="Trebuchet MS"/>
                <a:cs typeface="Trebuchet MS"/>
              </a:rPr>
              <a:t>ς	WWTR</a:t>
            </a:r>
            <a:r>
              <a:rPr sz="1800" b="1" spc="5" dirty="0">
                <a:latin typeface="Trebuchet MS"/>
                <a:cs typeface="Trebuchet MS"/>
              </a:rPr>
              <a:t>1</a:t>
            </a:r>
            <a:r>
              <a:rPr sz="1800" b="1" dirty="0">
                <a:latin typeface="Trebuchet MS"/>
                <a:cs typeface="Trebuchet MS"/>
              </a:rPr>
              <a:t>-</a:t>
            </a:r>
            <a:endParaRPr sz="1800">
              <a:latin typeface="Trebuchet MS"/>
              <a:cs typeface="Trebuchet MS"/>
            </a:endParaRPr>
          </a:p>
          <a:p>
            <a:pPr marL="186055">
              <a:lnSpc>
                <a:spcPct val="100000"/>
              </a:lnSpc>
            </a:pPr>
            <a:r>
              <a:rPr sz="1800" b="1" spc="-30" dirty="0">
                <a:latin typeface="Trebuchet MS"/>
                <a:cs typeface="Trebuchet MS"/>
              </a:rPr>
              <a:t>CAMTA1</a:t>
            </a:r>
            <a:r>
              <a:rPr sz="1800" b="1" spc="-5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σύντηξης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(85-90%)</a:t>
            </a:r>
            <a:endParaRPr sz="1800">
              <a:latin typeface="Trebuchet MS"/>
              <a:cs typeface="Trebuchet MS"/>
            </a:endParaRPr>
          </a:p>
          <a:p>
            <a:pPr marL="955040" lvl="1" indent="-180975">
              <a:lnSpc>
                <a:spcPct val="100000"/>
              </a:lnSpc>
              <a:spcBef>
                <a:spcPts val="250"/>
              </a:spcBef>
              <a:buSzPct val="94444"/>
              <a:buFont typeface="Wingdings"/>
              <a:buChar char=""/>
              <a:tabLst>
                <a:tab pos="955675" algn="l"/>
              </a:tabLst>
            </a:pPr>
            <a:r>
              <a:rPr sz="1800" b="1" dirty="0">
                <a:latin typeface="Trebuchet MS"/>
                <a:cs typeface="Trebuchet MS"/>
              </a:rPr>
              <a:t>TFE3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ενίοτε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θετικό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επί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25" dirty="0">
                <a:latin typeface="Trebuchet MS"/>
                <a:cs typeface="Trebuchet MS"/>
              </a:rPr>
              <a:t>CAMTA-1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αναδιάταξης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20759" y="6254597"/>
            <a:ext cx="34626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8740" algn="r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rebuchet MS"/>
                <a:cs typeface="Trebuchet MS"/>
              </a:rPr>
              <a:t>Hornick, Practical Soft </a:t>
            </a:r>
            <a:r>
              <a:rPr sz="1200" b="1" i="1" spc="-10" dirty="0">
                <a:latin typeface="Trebuchet MS"/>
                <a:cs typeface="Trebuchet MS"/>
              </a:rPr>
              <a:t>Tissue </a:t>
            </a:r>
            <a:r>
              <a:rPr sz="1200" b="1" i="1" spc="-15" dirty="0">
                <a:latin typeface="Trebuchet MS"/>
                <a:cs typeface="Trebuchet MS"/>
              </a:rPr>
              <a:t>Pathology, </a:t>
            </a:r>
            <a:r>
              <a:rPr sz="1200" b="1" i="1" dirty="0">
                <a:latin typeface="Trebuchet MS"/>
                <a:cs typeface="Trebuchet MS"/>
              </a:rPr>
              <a:t>2019 </a:t>
            </a:r>
            <a:r>
              <a:rPr sz="1200" b="1" i="1" spc="-350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WHO</a:t>
            </a:r>
            <a:r>
              <a:rPr sz="1200" b="1" i="1" spc="-3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Classification </a:t>
            </a:r>
            <a:r>
              <a:rPr sz="1200" b="1" i="1" dirty="0">
                <a:latin typeface="Trebuchet MS"/>
                <a:cs typeface="Trebuchet MS"/>
              </a:rPr>
              <a:t>of </a:t>
            </a:r>
            <a:r>
              <a:rPr sz="1200" b="1" i="1" spc="-20" dirty="0">
                <a:latin typeface="Trebuchet MS"/>
                <a:cs typeface="Trebuchet MS"/>
              </a:rPr>
              <a:t>Tumours:</a:t>
            </a:r>
            <a:r>
              <a:rPr sz="1200" b="1" i="1" spc="-25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Soft</a:t>
            </a:r>
            <a:r>
              <a:rPr sz="1200" b="1" i="1" spc="-10" dirty="0">
                <a:latin typeface="Trebuchet MS"/>
                <a:cs typeface="Trebuchet MS"/>
              </a:rPr>
              <a:t> Tissue</a:t>
            </a:r>
            <a:r>
              <a:rPr sz="1200" b="1" i="1" spc="-30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and</a:t>
            </a:r>
            <a:endParaRPr sz="12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1200" b="1" i="1" dirty="0">
                <a:latin typeface="Trebuchet MS"/>
                <a:cs typeface="Trebuchet MS"/>
              </a:rPr>
              <a:t>Bone</a:t>
            </a:r>
            <a:r>
              <a:rPr sz="1200" b="1" i="1" spc="-35" dirty="0">
                <a:latin typeface="Trebuchet MS"/>
                <a:cs typeface="Trebuchet MS"/>
              </a:rPr>
              <a:t> </a:t>
            </a:r>
            <a:r>
              <a:rPr sz="1200" b="1" i="1" spc="-25" dirty="0">
                <a:latin typeface="Trebuchet MS"/>
                <a:cs typeface="Trebuchet MS"/>
              </a:rPr>
              <a:t>Tumours</a:t>
            </a:r>
            <a:r>
              <a:rPr sz="1200" b="1" i="1" spc="295" dirty="0">
                <a:latin typeface="Trebuchet MS"/>
                <a:cs typeface="Trebuchet MS"/>
              </a:rPr>
              <a:t> </a:t>
            </a:r>
            <a:r>
              <a:rPr sz="1200" b="1" i="1" dirty="0">
                <a:latin typeface="Trebuchet MS"/>
                <a:cs typeface="Trebuchet MS"/>
              </a:rPr>
              <a:t>2020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1151" y="4337939"/>
            <a:ext cx="3238500" cy="2525395"/>
            <a:chOff x="581151" y="4337939"/>
            <a:chExt cx="3238500" cy="25253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510" y="4337939"/>
              <a:ext cx="3213862" cy="252005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5914" y="6489509"/>
              <a:ext cx="1392555" cy="368935"/>
            </a:xfrm>
            <a:custGeom>
              <a:avLst/>
              <a:gdLst/>
              <a:ahLst/>
              <a:cxnLst/>
              <a:rect l="l" t="t" r="r" b="b"/>
              <a:pathLst>
                <a:path w="1392555" h="368934">
                  <a:moveTo>
                    <a:pt x="1392047" y="0"/>
                  </a:moveTo>
                  <a:lnTo>
                    <a:pt x="0" y="0"/>
                  </a:lnTo>
                  <a:lnTo>
                    <a:pt x="0" y="368490"/>
                  </a:lnTo>
                  <a:lnTo>
                    <a:pt x="1392047" y="368490"/>
                  </a:lnTo>
                  <a:lnTo>
                    <a:pt x="1392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914" y="6489509"/>
              <a:ext cx="1392555" cy="368935"/>
            </a:xfrm>
            <a:custGeom>
              <a:avLst/>
              <a:gdLst/>
              <a:ahLst/>
              <a:cxnLst/>
              <a:rect l="l" t="t" r="r" b="b"/>
              <a:pathLst>
                <a:path w="1392555" h="368934">
                  <a:moveTo>
                    <a:pt x="0" y="368490"/>
                  </a:moveTo>
                  <a:lnTo>
                    <a:pt x="1392047" y="368490"/>
                  </a:lnTo>
                  <a:lnTo>
                    <a:pt x="1392047" y="0"/>
                  </a:lnTo>
                  <a:lnTo>
                    <a:pt x="0" y="0"/>
                  </a:lnTo>
                  <a:lnTo>
                    <a:pt x="0" y="36849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067555" y="4337939"/>
            <a:ext cx="3279775" cy="2525395"/>
            <a:chOff x="4067555" y="4337939"/>
            <a:chExt cx="3279775" cy="252539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7555" y="4337939"/>
              <a:ext cx="3279267" cy="25200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149597" y="6488671"/>
              <a:ext cx="846455" cy="369570"/>
            </a:xfrm>
            <a:custGeom>
              <a:avLst/>
              <a:gdLst/>
              <a:ahLst/>
              <a:cxnLst/>
              <a:rect l="l" t="t" r="r" b="b"/>
              <a:pathLst>
                <a:path w="846454" h="369570">
                  <a:moveTo>
                    <a:pt x="846162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846162" y="369328"/>
                  </a:lnTo>
                  <a:lnTo>
                    <a:pt x="8461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49597" y="6488671"/>
              <a:ext cx="846455" cy="369570"/>
            </a:xfrm>
            <a:custGeom>
              <a:avLst/>
              <a:gdLst/>
              <a:ahLst/>
              <a:cxnLst/>
              <a:rect l="l" t="t" r="r" b="b"/>
              <a:pathLst>
                <a:path w="846454" h="369570">
                  <a:moveTo>
                    <a:pt x="0" y="369328"/>
                  </a:moveTo>
                  <a:lnTo>
                    <a:pt x="846162" y="369328"/>
                  </a:lnTo>
                  <a:lnTo>
                    <a:pt x="846162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501763" y="742061"/>
            <a:ext cx="4695190" cy="3765550"/>
            <a:chOff x="7501763" y="742061"/>
            <a:chExt cx="4695190" cy="376555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1763" y="742061"/>
              <a:ext cx="4690236" cy="376555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52478" y="4130535"/>
              <a:ext cx="739775" cy="369570"/>
            </a:xfrm>
            <a:custGeom>
              <a:avLst/>
              <a:gdLst/>
              <a:ahLst/>
              <a:cxnLst/>
              <a:rect l="l" t="t" r="r" b="b"/>
              <a:pathLst>
                <a:path w="739775" h="369570">
                  <a:moveTo>
                    <a:pt x="739571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739571" y="369328"/>
                  </a:lnTo>
                  <a:lnTo>
                    <a:pt x="7395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452478" y="4130535"/>
              <a:ext cx="739775" cy="369570"/>
            </a:xfrm>
            <a:custGeom>
              <a:avLst/>
              <a:gdLst/>
              <a:ahLst/>
              <a:cxnLst/>
              <a:rect l="l" t="t" r="r" b="b"/>
              <a:pathLst>
                <a:path w="739775" h="369570">
                  <a:moveTo>
                    <a:pt x="0" y="369328"/>
                  </a:moveTo>
                  <a:lnTo>
                    <a:pt x="739571" y="369328"/>
                  </a:lnTo>
                  <a:lnTo>
                    <a:pt x="739571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64870" y="6517640"/>
            <a:ext cx="8794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CAM</a:t>
            </a:r>
            <a:r>
              <a:rPr sz="1800" b="1" spc="-170" dirty="0">
                <a:latin typeface="Trebuchet MS"/>
                <a:cs typeface="Trebuchet MS"/>
              </a:rPr>
              <a:t>T</a:t>
            </a:r>
            <a:r>
              <a:rPr sz="1800" b="1" spc="-5" dirty="0">
                <a:latin typeface="Trebuchet MS"/>
                <a:cs typeface="Trebuchet MS"/>
              </a:rPr>
              <a:t>A1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57241" y="4158488"/>
            <a:ext cx="735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TFE3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8846" y="6517030"/>
            <a:ext cx="580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CD31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68893" y="4733670"/>
            <a:ext cx="27012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 indent="-17843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98780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Διάχυτη</a:t>
            </a:r>
            <a:r>
              <a:rPr sz="1800" b="1" spc="-5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πυρηνική</a:t>
            </a:r>
            <a:endParaRPr sz="18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έκφραση</a:t>
            </a:r>
            <a:r>
              <a:rPr sz="1800" b="1" spc="-8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TFE3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σε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EHE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με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20" dirty="0">
                <a:latin typeface="Trebuchet MS"/>
                <a:cs typeface="Trebuchet MS"/>
              </a:rPr>
              <a:t>YAP1-TFE3</a:t>
            </a:r>
            <a:r>
              <a:rPr sz="1800" b="1" spc="-6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σύντηξη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2589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3476" y="1340103"/>
              <a:ext cx="7441565" cy="3904615"/>
            </a:xfrm>
            <a:custGeom>
              <a:avLst/>
              <a:gdLst/>
              <a:ahLst/>
              <a:cxnLst/>
              <a:rect l="l" t="t" r="r" b="b"/>
              <a:pathLst>
                <a:path w="7441565" h="3904615">
                  <a:moveTo>
                    <a:pt x="5257" y="1119378"/>
                  </a:moveTo>
                  <a:lnTo>
                    <a:pt x="2606560" y="1119378"/>
                  </a:lnTo>
                </a:path>
                <a:path w="7441565" h="3904615">
                  <a:moveTo>
                    <a:pt x="31534" y="3478911"/>
                  </a:moveTo>
                  <a:lnTo>
                    <a:pt x="2632849" y="3478911"/>
                  </a:lnTo>
                </a:path>
                <a:path w="7441565" h="3904615">
                  <a:moveTo>
                    <a:pt x="0" y="3888740"/>
                  </a:moveTo>
                  <a:lnTo>
                    <a:pt x="2601353" y="3888740"/>
                  </a:lnTo>
                </a:path>
                <a:path w="7441565" h="3904615">
                  <a:moveTo>
                    <a:pt x="4072775" y="0"/>
                  </a:moveTo>
                  <a:lnTo>
                    <a:pt x="4750701" y="0"/>
                  </a:lnTo>
                </a:path>
                <a:path w="7441565" h="3904615">
                  <a:moveTo>
                    <a:pt x="3815219" y="388874"/>
                  </a:moveTo>
                  <a:lnTo>
                    <a:pt x="4493145" y="388874"/>
                  </a:lnTo>
                </a:path>
                <a:path w="7441565" h="3904615">
                  <a:moveTo>
                    <a:pt x="3058553" y="830326"/>
                  </a:moveTo>
                  <a:lnTo>
                    <a:pt x="3736479" y="830326"/>
                  </a:lnTo>
                </a:path>
                <a:path w="7441565" h="3904615">
                  <a:moveTo>
                    <a:pt x="3042805" y="1271778"/>
                  </a:moveTo>
                  <a:lnTo>
                    <a:pt x="3720604" y="1271778"/>
                  </a:lnTo>
                </a:path>
                <a:path w="7441565" h="3904615">
                  <a:moveTo>
                    <a:pt x="3042805" y="1713103"/>
                  </a:moveTo>
                  <a:lnTo>
                    <a:pt x="3720604" y="1713103"/>
                  </a:lnTo>
                </a:path>
                <a:path w="7441565" h="3904615">
                  <a:moveTo>
                    <a:pt x="3026930" y="2091563"/>
                  </a:moveTo>
                  <a:lnTo>
                    <a:pt x="3704856" y="2091563"/>
                  </a:lnTo>
                </a:path>
                <a:path w="7441565" h="3904615">
                  <a:moveTo>
                    <a:pt x="6763397" y="830326"/>
                  </a:moveTo>
                  <a:lnTo>
                    <a:pt x="7441323" y="830326"/>
                  </a:lnTo>
                </a:path>
                <a:path w="7441565" h="3904615">
                  <a:moveTo>
                    <a:pt x="6763397" y="3478911"/>
                  </a:moveTo>
                  <a:lnTo>
                    <a:pt x="7441323" y="3478911"/>
                  </a:lnTo>
                </a:path>
                <a:path w="7441565" h="3904615">
                  <a:moveTo>
                    <a:pt x="4146308" y="3494659"/>
                  </a:moveTo>
                  <a:lnTo>
                    <a:pt x="4824234" y="3494659"/>
                  </a:lnTo>
                </a:path>
                <a:path w="7441565" h="3904615">
                  <a:moveTo>
                    <a:pt x="3720604" y="3904615"/>
                  </a:moveTo>
                  <a:lnTo>
                    <a:pt x="4398530" y="3904615"/>
                  </a:lnTo>
                </a:path>
              </a:pathLst>
            </a:custGeom>
            <a:ln w="38100">
              <a:solidFill>
                <a:srgbClr val="EA7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064" y="5360276"/>
              <a:ext cx="11966575" cy="788670"/>
            </a:xfrm>
            <a:custGeom>
              <a:avLst/>
              <a:gdLst/>
              <a:ahLst/>
              <a:cxnLst/>
              <a:rect l="l" t="t" r="r" b="b"/>
              <a:pathLst>
                <a:path w="11966575" h="788670">
                  <a:moveTo>
                    <a:pt x="0" y="788276"/>
                  </a:moveTo>
                  <a:lnTo>
                    <a:pt x="11966067" y="788276"/>
                  </a:lnTo>
                  <a:lnTo>
                    <a:pt x="11966067" y="0"/>
                  </a:lnTo>
                  <a:lnTo>
                    <a:pt x="0" y="0"/>
                  </a:lnTo>
                  <a:lnTo>
                    <a:pt x="0" y="788276"/>
                  </a:lnTo>
                  <a:close/>
                </a:path>
              </a:pathLst>
            </a:custGeom>
            <a:ln w="25400">
              <a:solidFill>
                <a:srgbClr val="EA7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191115" y="6578600"/>
            <a:ext cx="19221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latin typeface="Trebuchet MS"/>
                <a:cs typeface="Trebuchet MS"/>
              </a:rPr>
              <a:t>Papke</a:t>
            </a:r>
            <a:r>
              <a:rPr sz="1400" b="1" i="1" spc="-40" dirty="0">
                <a:latin typeface="Trebuchet MS"/>
                <a:cs typeface="Trebuchet MS"/>
              </a:rPr>
              <a:t> </a:t>
            </a:r>
            <a:r>
              <a:rPr sz="1400" b="1" i="1" spc="-15" dirty="0">
                <a:latin typeface="Trebuchet MS"/>
                <a:cs typeface="Trebuchet MS"/>
              </a:rPr>
              <a:t>Virch</a:t>
            </a:r>
            <a:r>
              <a:rPr sz="1400" b="1" i="1" spc="-70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Arch</a:t>
            </a:r>
            <a:r>
              <a:rPr sz="1400" b="1" i="1" spc="-25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2020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5040248"/>
            <a:ext cx="1035367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6690" algn="l"/>
              </a:tabLst>
            </a:pPr>
            <a:r>
              <a:rPr sz="1800" dirty="0">
                <a:latin typeface="Trebuchet MS"/>
                <a:cs typeface="Trebuchet MS"/>
              </a:rPr>
              <a:t>12/15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EHE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positive </a:t>
            </a:r>
            <a:r>
              <a:rPr sz="1800" spc="-10" dirty="0">
                <a:latin typeface="Trebuchet MS"/>
                <a:cs typeface="Trebuchet MS"/>
              </a:rPr>
              <a:t>for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CAMTA1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expression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(sensitivity 85.7%)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  <a:tab pos="6135370" algn="l"/>
              </a:tabLst>
            </a:pPr>
            <a:r>
              <a:rPr sz="1800" b="1" dirty="0">
                <a:latin typeface="Trebuchet MS"/>
                <a:cs typeface="Trebuchet MS"/>
              </a:rPr>
              <a:t>6/37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histologic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mimics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positive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for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30" dirty="0">
                <a:latin typeface="Trebuchet MS"/>
                <a:cs typeface="Trebuchet MS"/>
              </a:rPr>
              <a:t>CAMTA1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expression	</a:t>
            </a:r>
            <a:r>
              <a:rPr sz="1800" spc="-5" dirty="0">
                <a:latin typeface="Trebuchet MS"/>
                <a:cs typeface="Trebuchet MS"/>
              </a:rPr>
              <a:t>(specificity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84%)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186690" algn="l"/>
              </a:tabLst>
            </a:pPr>
            <a:r>
              <a:rPr sz="1800" b="1" spc="-5" dirty="0">
                <a:latin typeface="Trebuchet MS"/>
                <a:cs typeface="Trebuchet MS"/>
              </a:rPr>
              <a:t>FISH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for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15" dirty="0">
                <a:latin typeface="Trebuchet MS"/>
                <a:cs typeface="Trebuchet MS"/>
              </a:rPr>
              <a:t>WWTR1-CAMTA1</a:t>
            </a:r>
            <a:r>
              <a:rPr sz="1800" b="1" spc="-6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fusion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probe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positive in</a:t>
            </a:r>
            <a:r>
              <a:rPr sz="1800" dirty="0">
                <a:latin typeface="Trebuchet MS"/>
                <a:cs typeface="Trebuchet MS"/>
              </a:rPr>
              <a:t> 14/15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EHE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but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in </a:t>
            </a:r>
            <a:r>
              <a:rPr sz="1800" b="1" dirty="0">
                <a:latin typeface="Trebuchet MS"/>
                <a:cs typeface="Trebuchet MS"/>
              </a:rPr>
              <a:t>none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of</a:t>
            </a:r>
            <a:r>
              <a:rPr sz="1800" b="1" spc="-5" dirty="0">
                <a:latin typeface="Trebuchet MS"/>
                <a:cs typeface="Trebuchet MS"/>
              </a:rPr>
              <a:t> the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histologic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mimics</a:t>
            </a:r>
            <a:endParaRPr sz="1800">
              <a:latin typeface="Trebuchet MS"/>
              <a:cs typeface="Trebuchet MS"/>
            </a:endParaRPr>
          </a:p>
          <a:p>
            <a:pPr marL="186055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(sensitivity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and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specificity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100%)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312"/>
            <a:ext cx="7264964" cy="228690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2380995"/>
            <a:ext cx="9392920" cy="2632710"/>
            <a:chOff x="0" y="2380995"/>
            <a:chExt cx="9392920" cy="26327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80995"/>
              <a:ext cx="9392539" cy="26324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24628" y="3493769"/>
              <a:ext cx="339090" cy="589280"/>
            </a:xfrm>
            <a:custGeom>
              <a:avLst/>
              <a:gdLst/>
              <a:ahLst/>
              <a:cxnLst/>
              <a:rect l="l" t="t" r="r" b="b"/>
              <a:pathLst>
                <a:path w="339089" h="589279">
                  <a:moveTo>
                    <a:pt x="11430" y="0"/>
                  </a:moveTo>
                  <a:lnTo>
                    <a:pt x="338963" y="0"/>
                  </a:lnTo>
                </a:path>
                <a:path w="339089" h="589279">
                  <a:moveTo>
                    <a:pt x="0" y="288924"/>
                  </a:moveTo>
                  <a:lnTo>
                    <a:pt x="327533" y="288924"/>
                  </a:lnTo>
                </a:path>
                <a:path w="339089" h="589279">
                  <a:moveTo>
                    <a:pt x="0" y="589152"/>
                  </a:moveTo>
                  <a:lnTo>
                    <a:pt x="327533" y="589152"/>
                  </a:lnTo>
                </a:path>
              </a:pathLst>
            </a:custGeom>
            <a:ln w="38100">
              <a:solidFill>
                <a:srgbClr val="EA7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3493769"/>
              <a:ext cx="2183765" cy="0"/>
            </a:xfrm>
            <a:custGeom>
              <a:avLst/>
              <a:gdLst/>
              <a:ahLst/>
              <a:cxnLst/>
              <a:rect l="l" t="t" r="r" b="b"/>
              <a:pathLst>
                <a:path w="2183765">
                  <a:moveTo>
                    <a:pt x="0" y="0"/>
                  </a:moveTo>
                  <a:lnTo>
                    <a:pt x="2183638" y="0"/>
                  </a:lnTo>
                </a:path>
              </a:pathLst>
            </a:custGeom>
            <a:ln w="38100">
              <a:solidFill>
                <a:srgbClr val="EA7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3777360"/>
              <a:ext cx="2172335" cy="311150"/>
            </a:xfrm>
            <a:custGeom>
              <a:avLst/>
              <a:gdLst/>
              <a:ahLst/>
              <a:cxnLst/>
              <a:rect l="l" t="t" r="r" b="b"/>
              <a:pathLst>
                <a:path w="2172335" h="311150">
                  <a:moveTo>
                    <a:pt x="1994789" y="272923"/>
                  </a:moveTo>
                  <a:lnTo>
                    <a:pt x="0" y="272923"/>
                  </a:lnTo>
                  <a:lnTo>
                    <a:pt x="0" y="311023"/>
                  </a:lnTo>
                  <a:lnTo>
                    <a:pt x="1994789" y="311023"/>
                  </a:lnTo>
                  <a:lnTo>
                    <a:pt x="1994789" y="272923"/>
                  </a:lnTo>
                  <a:close/>
                </a:path>
                <a:path w="2172335" h="311150">
                  <a:moveTo>
                    <a:pt x="2172208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172208" y="38100"/>
                  </a:lnTo>
                  <a:lnTo>
                    <a:pt x="2172208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8467" y="0"/>
            <a:ext cx="770953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6944" algn="l"/>
              </a:tabLst>
            </a:pPr>
            <a:r>
              <a:rPr sz="3200" dirty="0"/>
              <a:t>EHE	</a:t>
            </a:r>
            <a:r>
              <a:rPr sz="3200" spc="-5" dirty="0"/>
              <a:t>με</a:t>
            </a:r>
            <a:r>
              <a:rPr sz="3200" dirty="0"/>
              <a:t> </a:t>
            </a:r>
            <a:r>
              <a:rPr sz="3200" spc="-5" dirty="0"/>
              <a:t>άτυπα ιστολογικά</a:t>
            </a:r>
            <a:r>
              <a:rPr sz="3200" spc="25" dirty="0"/>
              <a:t> </a:t>
            </a:r>
            <a:r>
              <a:rPr sz="3200" spc="-5" dirty="0"/>
              <a:t>χαρακτηριστικά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8835643" y="6449059"/>
            <a:ext cx="305879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Trebuchet MS"/>
                <a:cs typeface="Trebuchet MS"/>
              </a:rPr>
              <a:t>Hornick,</a:t>
            </a:r>
            <a:r>
              <a:rPr sz="1100" b="1" spc="-10" dirty="0">
                <a:latin typeface="Trebuchet MS"/>
                <a:cs typeface="Trebuchet MS"/>
              </a:rPr>
              <a:t> </a:t>
            </a:r>
            <a:r>
              <a:rPr sz="1100" b="1" spc="-5" dirty="0">
                <a:latin typeface="Trebuchet MS"/>
                <a:cs typeface="Trebuchet MS"/>
              </a:rPr>
              <a:t>Practical</a:t>
            </a:r>
            <a:r>
              <a:rPr sz="1100" b="1" spc="10" dirty="0">
                <a:latin typeface="Trebuchet MS"/>
                <a:cs typeface="Trebuchet MS"/>
              </a:rPr>
              <a:t> </a:t>
            </a:r>
            <a:r>
              <a:rPr sz="1100" b="1" dirty="0">
                <a:latin typeface="Trebuchet MS"/>
                <a:cs typeface="Trebuchet MS"/>
              </a:rPr>
              <a:t>Soft</a:t>
            </a:r>
            <a:r>
              <a:rPr sz="1100" b="1" spc="10" dirty="0">
                <a:latin typeface="Trebuchet MS"/>
                <a:cs typeface="Trebuchet MS"/>
              </a:rPr>
              <a:t> </a:t>
            </a:r>
            <a:r>
              <a:rPr sz="1100" b="1" spc="-5" dirty="0">
                <a:latin typeface="Trebuchet MS"/>
                <a:cs typeface="Trebuchet MS"/>
              </a:rPr>
              <a:t>Tissue</a:t>
            </a:r>
            <a:r>
              <a:rPr sz="1100" b="1" dirty="0">
                <a:latin typeface="Trebuchet MS"/>
                <a:cs typeface="Trebuchet MS"/>
              </a:rPr>
              <a:t> Pathology,</a:t>
            </a:r>
            <a:r>
              <a:rPr sz="1100" b="1" spc="-5" dirty="0">
                <a:latin typeface="Trebuchet MS"/>
                <a:cs typeface="Trebuchet MS"/>
              </a:rPr>
              <a:t> </a:t>
            </a:r>
            <a:r>
              <a:rPr sz="1100" b="1" dirty="0">
                <a:latin typeface="Trebuchet MS"/>
                <a:cs typeface="Trebuchet MS"/>
              </a:rPr>
              <a:t>2019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100" b="1" i="1" spc="-5" dirty="0">
                <a:latin typeface="Trebuchet MS"/>
                <a:cs typeface="Trebuchet MS"/>
              </a:rPr>
              <a:t>WHO</a:t>
            </a:r>
            <a:r>
              <a:rPr sz="1100" b="1" i="1" spc="10" dirty="0">
                <a:latin typeface="Trebuchet MS"/>
                <a:cs typeface="Trebuchet MS"/>
              </a:rPr>
              <a:t> </a:t>
            </a:r>
            <a:r>
              <a:rPr sz="1100" b="1" i="1" dirty="0">
                <a:latin typeface="Trebuchet MS"/>
                <a:cs typeface="Trebuchet MS"/>
              </a:rPr>
              <a:t>2020,</a:t>
            </a:r>
            <a:r>
              <a:rPr sz="1100" b="1" i="1" spc="10" dirty="0">
                <a:latin typeface="Trebuchet MS"/>
                <a:cs typeface="Trebuchet MS"/>
              </a:rPr>
              <a:t> </a:t>
            </a:r>
            <a:r>
              <a:rPr sz="1100" b="1" i="1" spc="-5" dirty="0">
                <a:latin typeface="Trebuchet MS"/>
                <a:cs typeface="Trebuchet MS"/>
              </a:rPr>
              <a:t>Classification</a:t>
            </a:r>
            <a:r>
              <a:rPr sz="1100" b="1" i="1" spc="-15" dirty="0">
                <a:latin typeface="Trebuchet MS"/>
                <a:cs typeface="Trebuchet MS"/>
              </a:rPr>
              <a:t> </a:t>
            </a:r>
            <a:r>
              <a:rPr sz="1100" b="1" i="1" spc="-5" dirty="0">
                <a:latin typeface="Trebuchet MS"/>
                <a:cs typeface="Trebuchet MS"/>
              </a:rPr>
              <a:t>of</a:t>
            </a:r>
            <a:r>
              <a:rPr sz="1100" b="1" i="1" dirty="0">
                <a:latin typeface="Trebuchet MS"/>
                <a:cs typeface="Trebuchet MS"/>
              </a:rPr>
              <a:t> </a:t>
            </a:r>
            <a:r>
              <a:rPr sz="1100" b="1" i="1" spc="-5" dirty="0">
                <a:latin typeface="Trebuchet MS"/>
                <a:cs typeface="Trebuchet MS"/>
              </a:rPr>
              <a:t>Vascular</a:t>
            </a:r>
            <a:r>
              <a:rPr sz="1100" b="1" i="1" spc="-20" dirty="0">
                <a:latin typeface="Trebuchet MS"/>
                <a:cs typeface="Trebuchet MS"/>
              </a:rPr>
              <a:t> </a:t>
            </a:r>
            <a:r>
              <a:rPr sz="1100" b="1" i="1" spc="-5" dirty="0">
                <a:latin typeface="Trebuchet MS"/>
                <a:cs typeface="Trebuchet MS"/>
              </a:rPr>
              <a:t>Tumors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3755897"/>
            <a:ext cx="551561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indent="-26860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80670" algn="l"/>
                <a:tab pos="281305" algn="l"/>
              </a:tabLst>
            </a:pPr>
            <a:r>
              <a:rPr sz="1800" spc="-5" dirty="0">
                <a:latin typeface="Trebuchet MS"/>
                <a:cs typeface="Trebuchet MS"/>
              </a:rPr>
              <a:t>Ατρακτοκυτταρική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σαρκωματώδη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μορφολογία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80670" indent="-268605">
              <a:lnSpc>
                <a:spcPct val="100000"/>
              </a:lnSpc>
              <a:buFont typeface="Microsoft Sans Serif"/>
              <a:buChar char="•"/>
              <a:tabLst>
                <a:tab pos="280670" algn="l"/>
                <a:tab pos="281305" algn="l"/>
              </a:tabLst>
            </a:pPr>
            <a:r>
              <a:rPr sz="1800" spc="-5" dirty="0">
                <a:latin typeface="Trebuchet MS"/>
                <a:cs typeface="Trebuchet MS"/>
              </a:rPr>
              <a:t>Νέκρωση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80670" indent="-268605">
              <a:lnSpc>
                <a:spcPct val="100000"/>
              </a:lnSpc>
              <a:buFont typeface="Microsoft Sans Serif"/>
              <a:buChar char="•"/>
              <a:tabLst>
                <a:tab pos="280670" algn="l"/>
                <a:tab pos="281305" algn="l"/>
              </a:tabLst>
            </a:pPr>
            <a:r>
              <a:rPr sz="1800" b="1" spc="-5" dirty="0">
                <a:latin typeface="Trebuchet MS"/>
                <a:cs typeface="Trebuchet MS"/>
              </a:rPr>
              <a:t>Ομοιότητα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με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επιθηλιοειδές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αγγειοσάρκωμα</a:t>
            </a:r>
            <a:endParaRPr sz="1800">
              <a:latin typeface="Trebuchet MS"/>
              <a:cs typeface="Trebuchet MS"/>
            </a:endParaRPr>
          </a:p>
          <a:p>
            <a:pPr marL="500380" lvl="1" indent="-180975">
              <a:lnSpc>
                <a:spcPct val="100000"/>
              </a:lnSpc>
              <a:spcBef>
                <a:spcPts val="550"/>
              </a:spcBef>
              <a:buSzPct val="94444"/>
              <a:buFont typeface="Wingdings"/>
              <a:buChar char=""/>
              <a:tabLst>
                <a:tab pos="501015" algn="l"/>
              </a:tabLst>
            </a:pPr>
            <a:r>
              <a:rPr sz="1800" spc="-5" dirty="0">
                <a:latin typeface="Trebuchet MS"/>
                <a:cs typeface="Trebuchet MS"/>
              </a:rPr>
              <a:t>Διατήρηση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εστιών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τυπικού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ΕΗΕ</a:t>
            </a:r>
            <a:endParaRPr sz="18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buFont typeface="Wingdings"/>
              <a:buChar char=""/>
            </a:pPr>
            <a:endParaRPr sz="2100">
              <a:latin typeface="Trebuchet MS"/>
              <a:cs typeface="Trebuchet MS"/>
            </a:endParaRPr>
          </a:p>
          <a:p>
            <a:pPr marL="280670" indent="-268605">
              <a:lnSpc>
                <a:spcPct val="100000"/>
              </a:lnSpc>
              <a:spcBef>
                <a:spcPts val="1330"/>
              </a:spcBef>
              <a:buFont typeface="Microsoft Sans Serif"/>
              <a:buChar char="•"/>
              <a:tabLst>
                <a:tab pos="280670" algn="l"/>
                <a:tab pos="281305" algn="l"/>
              </a:tabLst>
            </a:pPr>
            <a:r>
              <a:rPr sz="1800" b="1" spc="-5" dirty="0">
                <a:latin typeface="Trebuchet MS"/>
                <a:cs typeface="Trebuchet MS"/>
              </a:rPr>
              <a:t>Μέγεθος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&gt;3cm</a:t>
            </a:r>
            <a:r>
              <a:rPr sz="1800" b="1" spc="-5" dirty="0">
                <a:latin typeface="Trebuchet MS"/>
                <a:cs typeface="Trebuchet MS"/>
              </a:rPr>
              <a:t> και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μιτώσεις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(&gt;3/50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H.P.F)</a:t>
            </a:r>
            <a:endParaRPr sz="1800">
              <a:latin typeface="Trebuchet MS"/>
              <a:cs typeface="Trebuchet MS"/>
            </a:endParaRPr>
          </a:p>
          <a:p>
            <a:pPr marL="28067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σχετίζονται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με </a:t>
            </a:r>
            <a:r>
              <a:rPr sz="1800" b="1" spc="-5" dirty="0">
                <a:latin typeface="Trebuchet MS"/>
                <a:cs typeface="Trebuchet MS"/>
              </a:rPr>
              <a:t>επιθετική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βιολογική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συμπεριφορά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1393" y="2939935"/>
            <a:ext cx="5610605" cy="34861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06780"/>
            <a:ext cx="5391150" cy="338137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471286" y="774319"/>
            <a:ext cx="49504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80670" algn="l"/>
                <a:tab pos="281305" algn="l"/>
                <a:tab pos="972819" algn="l"/>
                <a:tab pos="1360170" algn="l"/>
              </a:tabLst>
            </a:pPr>
            <a:r>
              <a:rPr sz="1800" b="1" dirty="0">
                <a:latin typeface="Trebuchet MS"/>
                <a:cs typeface="Trebuchet MS"/>
              </a:rPr>
              <a:t>&lt;10%	</a:t>
            </a:r>
            <a:r>
              <a:rPr sz="1800" b="1" spc="-5" dirty="0">
                <a:latin typeface="Trebuchet MS"/>
                <a:cs typeface="Trebuchet MS"/>
              </a:rPr>
              <a:t>EHE </a:t>
            </a:r>
            <a:r>
              <a:rPr sz="1800" b="1" dirty="0">
                <a:latin typeface="Trebuchet MS"/>
                <a:cs typeface="Trebuchet MS"/>
              </a:rPr>
              <a:t>εμφανίζουν </a:t>
            </a:r>
            <a:r>
              <a:rPr sz="1800" b="1" spc="-5" dirty="0">
                <a:latin typeface="Trebuchet MS"/>
                <a:cs typeface="Trebuchet MS"/>
              </a:rPr>
              <a:t>άτυπα ιστολογικά 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χαρακτηριστικά </a:t>
            </a:r>
            <a:r>
              <a:rPr sz="1800" b="1" dirty="0">
                <a:latin typeface="Trebuchet MS"/>
                <a:cs typeface="Trebuchet MS"/>
              </a:rPr>
              <a:t>( </a:t>
            </a:r>
            <a:r>
              <a:rPr sz="1800" b="1" spc="-5" dirty="0">
                <a:latin typeface="Trebuchet MS"/>
                <a:cs typeface="Trebuchet MS"/>
              </a:rPr>
              <a:t>πυρηνικό </a:t>
            </a:r>
            <a:r>
              <a:rPr sz="1800" b="1" dirty="0">
                <a:latin typeface="Trebuchet MS"/>
                <a:cs typeface="Trebuchet MS"/>
              </a:rPr>
              <a:t>πλειομορφισμό,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πυρήνιο,	</a:t>
            </a:r>
            <a:r>
              <a:rPr sz="1800" b="1" spc="-5" dirty="0">
                <a:latin typeface="Trebuchet MS"/>
                <a:cs typeface="Trebuchet MS"/>
              </a:rPr>
              <a:t>μιτώσεις)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72580" y="1351280"/>
            <a:ext cx="114300" cy="262890"/>
          </a:xfrm>
          <a:custGeom>
            <a:avLst/>
            <a:gdLst/>
            <a:ahLst/>
            <a:cxnLst/>
            <a:rect l="l" t="t" r="r" b="b"/>
            <a:pathLst>
              <a:path w="114300" h="262890">
                <a:moveTo>
                  <a:pt x="57150" y="76200"/>
                </a:moveTo>
                <a:lnTo>
                  <a:pt x="49726" y="77694"/>
                </a:lnTo>
                <a:lnTo>
                  <a:pt x="43672" y="81772"/>
                </a:lnTo>
                <a:lnTo>
                  <a:pt x="39594" y="87826"/>
                </a:lnTo>
                <a:lnTo>
                  <a:pt x="38100" y="95250"/>
                </a:lnTo>
                <a:lnTo>
                  <a:pt x="38100" y="243840"/>
                </a:lnTo>
                <a:lnTo>
                  <a:pt x="39594" y="251263"/>
                </a:lnTo>
                <a:lnTo>
                  <a:pt x="43672" y="257317"/>
                </a:lnTo>
                <a:lnTo>
                  <a:pt x="49726" y="261395"/>
                </a:lnTo>
                <a:lnTo>
                  <a:pt x="57150" y="262890"/>
                </a:lnTo>
                <a:lnTo>
                  <a:pt x="64573" y="261395"/>
                </a:lnTo>
                <a:lnTo>
                  <a:pt x="70627" y="257317"/>
                </a:lnTo>
                <a:lnTo>
                  <a:pt x="74705" y="251263"/>
                </a:lnTo>
                <a:lnTo>
                  <a:pt x="76200" y="243840"/>
                </a:lnTo>
                <a:lnTo>
                  <a:pt x="76200" y="95250"/>
                </a:lnTo>
                <a:lnTo>
                  <a:pt x="74705" y="87826"/>
                </a:lnTo>
                <a:lnTo>
                  <a:pt x="70627" y="81772"/>
                </a:lnTo>
                <a:lnTo>
                  <a:pt x="64573" y="77694"/>
                </a:lnTo>
                <a:lnTo>
                  <a:pt x="57150" y="76200"/>
                </a:lnTo>
                <a:close/>
              </a:path>
              <a:path w="114300" h="262890">
                <a:moveTo>
                  <a:pt x="57150" y="0"/>
                </a:moveTo>
                <a:lnTo>
                  <a:pt x="0" y="114300"/>
                </a:lnTo>
                <a:lnTo>
                  <a:pt x="38100" y="114300"/>
                </a:lnTo>
                <a:lnTo>
                  <a:pt x="38100" y="95250"/>
                </a:lnTo>
                <a:lnTo>
                  <a:pt x="39594" y="87826"/>
                </a:lnTo>
                <a:lnTo>
                  <a:pt x="43672" y="81772"/>
                </a:lnTo>
                <a:lnTo>
                  <a:pt x="49726" y="77694"/>
                </a:lnTo>
                <a:lnTo>
                  <a:pt x="57150" y="76200"/>
                </a:lnTo>
                <a:lnTo>
                  <a:pt x="95250" y="76200"/>
                </a:lnTo>
                <a:lnTo>
                  <a:pt x="57150" y="0"/>
                </a:lnTo>
                <a:close/>
              </a:path>
              <a:path w="114300" h="262890">
                <a:moveTo>
                  <a:pt x="95250" y="76200"/>
                </a:moveTo>
                <a:lnTo>
                  <a:pt x="57150" y="76200"/>
                </a:lnTo>
                <a:lnTo>
                  <a:pt x="64573" y="77694"/>
                </a:lnTo>
                <a:lnTo>
                  <a:pt x="70627" y="81772"/>
                </a:lnTo>
                <a:lnTo>
                  <a:pt x="74705" y="87826"/>
                </a:lnTo>
                <a:lnTo>
                  <a:pt x="76200" y="95250"/>
                </a:lnTo>
                <a:lnTo>
                  <a:pt x="76200" y="114300"/>
                </a:lnTo>
                <a:lnTo>
                  <a:pt x="114300" y="114300"/>
                </a:lnTo>
                <a:lnTo>
                  <a:pt x="95250" y="76200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2907" y="178053"/>
            <a:ext cx="54400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EHE</a:t>
            </a:r>
            <a:r>
              <a:rPr sz="3200" spc="-40" dirty="0"/>
              <a:t> </a:t>
            </a:r>
            <a:r>
              <a:rPr sz="3200" dirty="0"/>
              <a:t>–</a:t>
            </a:r>
            <a:r>
              <a:rPr sz="3200" spc="-20" dirty="0"/>
              <a:t> </a:t>
            </a:r>
            <a:r>
              <a:rPr sz="3200" spc="-5" dirty="0"/>
              <a:t>Διαφορική</a:t>
            </a:r>
            <a:r>
              <a:rPr sz="3200" spc="5" dirty="0"/>
              <a:t> </a:t>
            </a:r>
            <a:r>
              <a:rPr sz="3200" dirty="0"/>
              <a:t>Διάγνωση</a:t>
            </a:r>
            <a:r>
              <a:rPr sz="3200" spc="-10" dirty="0"/>
              <a:t> </a:t>
            </a:r>
            <a:r>
              <a:rPr sz="3200" spc="-5" dirty="0"/>
              <a:t>(I)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8169402" y="6547815"/>
            <a:ext cx="3943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latin typeface="Trebuchet MS"/>
                <a:cs typeface="Trebuchet MS"/>
              </a:rPr>
              <a:t>Hornick,</a:t>
            </a:r>
            <a:r>
              <a:rPr sz="1400" b="1" i="1" spc="-20" dirty="0">
                <a:latin typeface="Trebuchet MS"/>
                <a:cs typeface="Trebuchet MS"/>
              </a:rPr>
              <a:t> </a:t>
            </a:r>
            <a:r>
              <a:rPr sz="1400" b="1" i="1" spc="-5" dirty="0">
                <a:latin typeface="Trebuchet MS"/>
                <a:cs typeface="Trebuchet MS"/>
              </a:rPr>
              <a:t>Practical</a:t>
            </a:r>
            <a:r>
              <a:rPr sz="1400" b="1" i="1" spc="-20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Soft</a:t>
            </a:r>
            <a:r>
              <a:rPr sz="1400" b="1" i="1" spc="5" dirty="0">
                <a:latin typeface="Trebuchet MS"/>
                <a:cs typeface="Trebuchet MS"/>
              </a:rPr>
              <a:t> </a:t>
            </a:r>
            <a:r>
              <a:rPr sz="1400" b="1" i="1" spc="-15" dirty="0">
                <a:latin typeface="Trebuchet MS"/>
                <a:cs typeface="Trebuchet MS"/>
              </a:rPr>
              <a:t>Tissue Pathology,</a:t>
            </a:r>
            <a:r>
              <a:rPr sz="1400" b="1" i="1" spc="-5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2019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7971" y="1974926"/>
            <a:ext cx="10541000" cy="2769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Microsoft Sans Serif"/>
              <a:buChar char="•"/>
              <a:tabLst>
                <a:tab pos="186690" algn="l"/>
                <a:tab pos="5196205" algn="l"/>
              </a:tabLst>
            </a:pPr>
            <a:r>
              <a:rPr sz="2000" b="1" dirty="0">
                <a:latin typeface="Trebuchet MS"/>
                <a:cs typeface="Trebuchet MS"/>
              </a:rPr>
              <a:t>Μεταστατικό</a:t>
            </a:r>
            <a:r>
              <a:rPr sz="2000" b="1" spc="-5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αδενοκαρκίνωμα	</a:t>
            </a:r>
            <a:r>
              <a:rPr sz="2000" spc="-5" dirty="0">
                <a:latin typeface="Trebuchet MS"/>
                <a:cs typeface="Trebuchet MS"/>
              </a:rPr>
              <a:t>(ενδοθηλιακοί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δείκτες)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186055" marR="5080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  <a:tab pos="6737350" algn="l"/>
              </a:tabLst>
            </a:pPr>
            <a:r>
              <a:rPr sz="2000" b="1" dirty="0">
                <a:latin typeface="Trebuchet MS"/>
                <a:cs typeface="Trebuchet MS"/>
              </a:rPr>
              <a:t>Υψηλής </a:t>
            </a:r>
            <a:r>
              <a:rPr sz="2000" b="1" spc="-5" dirty="0">
                <a:latin typeface="Trebuchet MS"/>
                <a:cs typeface="Trebuchet MS"/>
              </a:rPr>
              <a:t>κακοήθειας</a:t>
            </a:r>
            <a:r>
              <a:rPr sz="2000" b="1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μυξοειδές</a:t>
            </a:r>
            <a:r>
              <a:rPr sz="2000" b="1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λιποσάρκωμα	</a:t>
            </a:r>
            <a:r>
              <a:rPr sz="2000" spc="-5" dirty="0">
                <a:latin typeface="Trebuchet MS"/>
                <a:cs typeface="Trebuchet MS"/>
              </a:rPr>
              <a:t>(ενδοθηλιακοί </a:t>
            </a:r>
            <a:r>
              <a:rPr sz="2000" dirty="0">
                <a:latin typeface="Trebuchet MS"/>
                <a:cs typeface="Trebuchet MS"/>
              </a:rPr>
              <a:t>δείκτες – </a:t>
            </a:r>
            <a:r>
              <a:rPr sz="2000" spc="-5" dirty="0">
                <a:latin typeface="Trebuchet MS"/>
                <a:cs typeface="Trebuchet MS"/>
              </a:rPr>
              <a:t>λοβιώδες </a:t>
            </a:r>
            <a:r>
              <a:rPr sz="2000" spc="-58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πρότυπο,λιποβλάστες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S100+)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186055" marR="334010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  <a:tab pos="6407785" algn="l"/>
              </a:tabLst>
            </a:pPr>
            <a:r>
              <a:rPr sz="2000" b="1" spc="-5" dirty="0">
                <a:latin typeface="Trebuchet MS"/>
                <a:cs typeface="Trebuchet MS"/>
              </a:rPr>
              <a:t>Έξωσκελετικό</a:t>
            </a:r>
            <a:r>
              <a:rPr sz="2000" b="1" spc="-3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μυξοειδές</a:t>
            </a:r>
            <a:r>
              <a:rPr sz="2000" b="1" spc="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χονδροσάρκωμα	</a:t>
            </a:r>
            <a:r>
              <a:rPr sz="2000" spc="-5" dirty="0">
                <a:latin typeface="Trebuchet MS"/>
                <a:cs typeface="Trebuchet MS"/>
              </a:rPr>
              <a:t>(ενδοθηλιακοί </a:t>
            </a:r>
            <a:r>
              <a:rPr sz="2000" dirty="0">
                <a:latin typeface="Trebuchet MS"/>
                <a:cs typeface="Trebuchet MS"/>
              </a:rPr>
              <a:t>δείκτες – </a:t>
            </a:r>
            <a:r>
              <a:rPr sz="2000" spc="-5" dirty="0">
                <a:latin typeface="Trebuchet MS"/>
                <a:cs typeface="Trebuchet MS"/>
              </a:rPr>
              <a:t>λοβιώδες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πρότυπο,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ατρακτόμορφα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κύτταρα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σε δικτυωτό </a:t>
            </a:r>
            <a:r>
              <a:rPr sz="2000" spc="-5" dirty="0">
                <a:latin typeface="Trebuchet MS"/>
                <a:cs typeface="Trebuchet MS"/>
              </a:rPr>
              <a:t>πρότυπο)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186055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  <a:tab pos="4191635" algn="l"/>
              </a:tabLst>
            </a:pPr>
            <a:r>
              <a:rPr sz="2000" b="1" spc="-5" dirty="0">
                <a:latin typeface="Trebuchet MS"/>
                <a:cs typeface="Trebuchet MS"/>
              </a:rPr>
              <a:t>Επιθηλιοειδές</a:t>
            </a:r>
            <a:r>
              <a:rPr sz="2000" b="1" spc="1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σάρκωμα	</a:t>
            </a:r>
            <a:r>
              <a:rPr sz="2000" spc="-5" dirty="0">
                <a:latin typeface="Trebuchet MS"/>
                <a:cs typeface="Trebuchet MS"/>
              </a:rPr>
              <a:t>(CD31</a:t>
            </a:r>
            <a:r>
              <a:rPr sz="20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-,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απώλεια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INI1 </a:t>
            </a:r>
            <a:r>
              <a:rPr sz="2000" dirty="0">
                <a:latin typeface="Trebuchet MS"/>
                <a:cs typeface="Trebuchet MS"/>
              </a:rPr>
              <a:t>ή</a:t>
            </a:r>
            <a:r>
              <a:rPr sz="2000" spc="-5" dirty="0">
                <a:latin typeface="Trebuchet MS"/>
                <a:cs typeface="Trebuchet MS"/>
              </a:rPr>
              <a:t> σπάνια </a:t>
            </a:r>
            <a:r>
              <a:rPr sz="2000" dirty="0">
                <a:latin typeface="Trebuchet MS"/>
                <a:cs typeface="Trebuchet MS"/>
              </a:rPr>
              <a:t>BRG1)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54828" y="2128520"/>
            <a:ext cx="1062355" cy="64769"/>
            <a:chOff x="4854828" y="2128520"/>
            <a:chExt cx="1062355" cy="64769"/>
          </a:xfrm>
        </p:grpSpPr>
        <p:sp>
          <p:nvSpPr>
            <p:cNvPr id="6" name="object 6"/>
            <p:cNvSpPr/>
            <p:nvPr/>
          </p:nvSpPr>
          <p:spPr>
            <a:xfrm>
              <a:off x="4864353" y="2138045"/>
              <a:ext cx="1043305" cy="45720"/>
            </a:xfrm>
            <a:custGeom>
              <a:avLst/>
              <a:gdLst/>
              <a:ahLst/>
              <a:cxnLst/>
              <a:rect l="l" t="t" r="r" b="b"/>
              <a:pathLst>
                <a:path w="1043304" h="45719">
                  <a:moveTo>
                    <a:pt x="1020191" y="0"/>
                  </a:moveTo>
                  <a:lnTo>
                    <a:pt x="1020191" y="11429"/>
                  </a:lnTo>
                  <a:lnTo>
                    <a:pt x="0" y="11429"/>
                  </a:lnTo>
                  <a:lnTo>
                    <a:pt x="0" y="34289"/>
                  </a:lnTo>
                  <a:lnTo>
                    <a:pt x="1020191" y="34289"/>
                  </a:lnTo>
                  <a:lnTo>
                    <a:pt x="1020191" y="45719"/>
                  </a:lnTo>
                  <a:lnTo>
                    <a:pt x="1043051" y="22859"/>
                  </a:lnTo>
                  <a:lnTo>
                    <a:pt x="1020191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64353" y="2138045"/>
              <a:ext cx="1043305" cy="45720"/>
            </a:xfrm>
            <a:custGeom>
              <a:avLst/>
              <a:gdLst/>
              <a:ahLst/>
              <a:cxnLst/>
              <a:rect l="l" t="t" r="r" b="b"/>
              <a:pathLst>
                <a:path w="1043304" h="45719">
                  <a:moveTo>
                    <a:pt x="0" y="11429"/>
                  </a:moveTo>
                  <a:lnTo>
                    <a:pt x="1020191" y="11429"/>
                  </a:lnTo>
                  <a:lnTo>
                    <a:pt x="1020191" y="0"/>
                  </a:lnTo>
                  <a:lnTo>
                    <a:pt x="1043051" y="22859"/>
                  </a:lnTo>
                  <a:lnTo>
                    <a:pt x="1020191" y="45719"/>
                  </a:lnTo>
                  <a:lnTo>
                    <a:pt x="1020191" y="34289"/>
                  </a:lnTo>
                  <a:lnTo>
                    <a:pt x="0" y="34289"/>
                  </a:lnTo>
                  <a:lnTo>
                    <a:pt x="0" y="11429"/>
                  </a:lnTo>
                  <a:close/>
                </a:path>
              </a:pathLst>
            </a:custGeom>
            <a:ln w="19049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497065" y="2737104"/>
            <a:ext cx="1062355" cy="64769"/>
            <a:chOff x="6497065" y="2737104"/>
            <a:chExt cx="1062355" cy="64769"/>
          </a:xfrm>
        </p:grpSpPr>
        <p:sp>
          <p:nvSpPr>
            <p:cNvPr id="9" name="object 9"/>
            <p:cNvSpPr/>
            <p:nvPr/>
          </p:nvSpPr>
          <p:spPr>
            <a:xfrm>
              <a:off x="6506590" y="2746629"/>
              <a:ext cx="1043305" cy="45720"/>
            </a:xfrm>
            <a:custGeom>
              <a:avLst/>
              <a:gdLst/>
              <a:ahLst/>
              <a:cxnLst/>
              <a:rect l="l" t="t" r="r" b="b"/>
              <a:pathLst>
                <a:path w="1043304" h="45719">
                  <a:moveTo>
                    <a:pt x="1020063" y="0"/>
                  </a:moveTo>
                  <a:lnTo>
                    <a:pt x="1020063" y="11430"/>
                  </a:lnTo>
                  <a:lnTo>
                    <a:pt x="0" y="11430"/>
                  </a:lnTo>
                  <a:lnTo>
                    <a:pt x="0" y="34290"/>
                  </a:lnTo>
                  <a:lnTo>
                    <a:pt x="1020063" y="34290"/>
                  </a:lnTo>
                  <a:lnTo>
                    <a:pt x="1020063" y="45720"/>
                  </a:lnTo>
                  <a:lnTo>
                    <a:pt x="1042924" y="22860"/>
                  </a:lnTo>
                  <a:lnTo>
                    <a:pt x="1020063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06590" y="2746629"/>
              <a:ext cx="1043305" cy="45720"/>
            </a:xfrm>
            <a:custGeom>
              <a:avLst/>
              <a:gdLst/>
              <a:ahLst/>
              <a:cxnLst/>
              <a:rect l="l" t="t" r="r" b="b"/>
              <a:pathLst>
                <a:path w="1043304" h="45719">
                  <a:moveTo>
                    <a:pt x="0" y="11430"/>
                  </a:moveTo>
                  <a:lnTo>
                    <a:pt x="1020063" y="11430"/>
                  </a:lnTo>
                  <a:lnTo>
                    <a:pt x="1020063" y="0"/>
                  </a:lnTo>
                  <a:lnTo>
                    <a:pt x="1042924" y="22860"/>
                  </a:lnTo>
                  <a:lnTo>
                    <a:pt x="1020063" y="45720"/>
                  </a:lnTo>
                  <a:lnTo>
                    <a:pt x="1020063" y="34290"/>
                  </a:lnTo>
                  <a:lnTo>
                    <a:pt x="0" y="34290"/>
                  </a:lnTo>
                  <a:lnTo>
                    <a:pt x="0" y="11430"/>
                  </a:lnTo>
                  <a:close/>
                </a:path>
              </a:pathLst>
            </a:custGeom>
            <a:ln w="19050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223127" y="3671696"/>
            <a:ext cx="1062355" cy="64769"/>
            <a:chOff x="6223127" y="3671696"/>
            <a:chExt cx="1062355" cy="64769"/>
          </a:xfrm>
        </p:grpSpPr>
        <p:sp>
          <p:nvSpPr>
            <p:cNvPr id="12" name="object 12"/>
            <p:cNvSpPr/>
            <p:nvPr/>
          </p:nvSpPr>
          <p:spPr>
            <a:xfrm>
              <a:off x="6232652" y="3681221"/>
              <a:ext cx="1043305" cy="45720"/>
            </a:xfrm>
            <a:custGeom>
              <a:avLst/>
              <a:gdLst/>
              <a:ahLst/>
              <a:cxnLst/>
              <a:rect l="l" t="t" r="r" b="b"/>
              <a:pathLst>
                <a:path w="1043304" h="45720">
                  <a:moveTo>
                    <a:pt x="1020064" y="0"/>
                  </a:moveTo>
                  <a:lnTo>
                    <a:pt x="1020064" y="11429"/>
                  </a:lnTo>
                  <a:lnTo>
                    <a:pt x="0" y="11429"/>
                  </a:lnTo>
                  <a:lnTo>
                    <a:pt x="0" y="34289"/>
                  </a:lnTo>
                  <a:lnTo>
                    <a:pt x="1020064" y="34289"/>
                  </a:lnTo>
                  <a:lnTo>
                    <a:pt x="1020064" y="45719"/>
                  </a:lnTo>
                  <a:lnTo>
                    <a:pt x="1042924" y="22859"/>
                  </a:lnTo>
                  <a:lnTo>
                    <a:pt x="1020064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32652" y="3681221"/>
              <a:ext cx="1043305" cy="45720"/>
            </a:xfrm>
            <a:custGeom>
              <a:avLst/>
              <a:gdLst/>
              <a:ahLst/>
              <a:cxnLst/>
              <a:rect l="l" t="t" r="r" b="b"/>
              <a:pathLst>
                <a:path w="1043304" h="45720">
                  <a:moveTo>
                    <a:pt x="0" y="11429"/>
                  </a:moveTo>
                  <a:lnTo>
                    <a:pt x="1020064" y="11429"/>
                  </a:lnTo>
                  <a:lnTo>
                    <a:pt x="1020064" y="0"/>
                  </a:lnTo>
                  <a:lnTo>
                    <a:pt x="1042924" y="22859"/>
                  </a:lnTo>
                  <a:lnTo>
                    <a:pt x="1020064" y="45719"/>
                  </a:lnTo>
                  <a:lnTo>
                    <a:pt x="1020064" y="34289"/>
                  </a:lnTo>
                  <a:lnTo>
                    <a:pt x="0" y="34289"/>
                  </a:lnTo>
                  <a:lnTo>
                    <a:pt x="0" y="11429"/>
                  </a:lnTo>
                  <a:close/>
                </a:path>
              </a:pathLst>
            </a:custGeom>
            <a:ln w="19050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048886" y="4565777"/>
            <a:ext cx="1062355" cy="64769"/>
            <a:chOff x="4048886" y="4565777"/>
            <a:chExt cx="1062355" cy="64769"/>
          </a:xfrm>
        </p:grpSpPr>
        <p:sp>
          <p:nvSpPr>
            <p:cNvPr id="15" name="object 15"/>
            <p:cNvSpPr/>
            <p:nvPr/>
          </p:nvSpPr>
          <p:spPr>
            <a:xfrm>
              <a:off x="4058411" y="4575302"/>
              <a:ext cx="1043305" cy="45720"/>
            </a:xfrm>
            <a:custGeom>
              <a:avLst/>
              <a:gdLst/>
              <a:ahLst/>
              <a:cxnLst/>
              <a:rect l="l" t="t" r="r" b="b"/>
              <a:pathLst>
                <a:path w="1043304" h="45720">
                  <a:moveTo>
                    <a:pt x="1020063" y="0"/>
                  </a:moveTo>
                  <a:lnTo>
                    <a:pt x="1020063" y="11430"/>
                  </a:lnTo>
                  <a:lnTo>
                    <a:pt x="0" y="11430"/>
                  </a:lnTo>
                  <a:lnTo>
                    <a:pt x="0" y="34290"/>
                  </a:lnTo>
                  <a:lnTo>
                    <a:pt x="1020063" y="34290"/>
                  </a:lnTo>
                  <a:lnTo>
                    <a:pt x="1020063" y="45720"/>
                  </a:lnTo>
                  <a:lnTo>
                    <a:pt x="1042924" y="22860"/>
                  </a:lnTo>
                  <a:lnTo>
                    <a:pt x="1020063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58411" y="4575302"/>
              <a:ext cx="1043305" cy="45720"/>
            </a:xfrm>
            <a:custGeom>
              <a:avLst/>
              <a:gdLst/>
              <a:ahLst/>
              <a:cxnLst/>
              <a:rect l="l" t="t" r="r" b="b"/>
              <a:pathLst>
                <a:path w="1043304" h="45720">
                  <a:moveTo>
                    <a:pt x="0" y="11430"/>
                  </a:moveTo>
                  <a:lnTo>
                    <a:pt x="1020063" y="11430"/>
                  </a:lnTo>
                  <a:lnTo>
                    <a:pt x="1020063" y="0"/>
                  </a:lnTo>
                  <a:lnTo>
                    <a:pt x="1042924" y="22860"/>
                  </a:lnTo>
                  <a:lnTo>
                    <a:pt x="1020063" y="45720"/>
                  </a:lnTo>
                  <a:lnTo>
                    <a:pt x="1020063" y="34290"/>
                  </a:lnTo>
                  <a:lnTo>
                    <a:pt x="0" y="34290"/>
                  </a:lnTo>
                  <a:lnTo>
                    <a:pt x="0" y="11430"/>
                  </a:lnTo>
                  <a:close/>
                </a:path>
              </a:pathLst>
            </a:custGeom>
            <a:ln w="19050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9939" y="48895"/>
            <a:ext cx="4328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4610" algn="l"/>
              </a:tabLst>
            </a:pPr>
            <a:r>
              <a:rPr sz="2400" dirty="0"/>
              <a:t>EHE</a:t>
            </a:r>
            <a:r>
              <a:rPr sz="2400" spc="-10" dirty="0"/>
              <a:t> </a:t>
            </a:r>
            <a:r>
              <a:rPr sz="2400" dirty="0"/>
              <a:t>–</a:t>
            </a:r>
            <a:r>
              <a:rPr sz="2400" spc="15" dirty="0"/>
              <a:t> </a:t>
            </a:r>
            <a:r>
              <a:rPr sz="2400" spc="-5" dirty="0"/>
              <a:t>Differential	diagnosis</a:t>
            </a:r>
            <a:r>
              <a:rPr sz="2400" spc="-60" dirty="0"/>
              <a:t> </a:t>
            </a:r>
            <a:r>
              <a:rPr sz="2400" spc="-5" dirty="0"/>
              <a:t>(II)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700007" y="6610908"/>
            <a:ext cx="3380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rebuchet MS"/>
                <a:cs typeface="Trebuchet MS"/>
              </a:rPr>
              <a:t>Hornick,</a:t>
            </a:r>
            <a:r>
              <a:rPr sz="1200" b="1" i="1" spc="-30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Practical</a:t>
            </a:r>
            <a:r>
              <a:rPr sz="1200" b="1" i="1" dirty="0">
                <a:latin typeface="Trebuchet MS"/>
                <a:cs typeface="Trebuchet MS"/>
              </a:rPr>
              <a:t> </a:t>
            </a:r>
            <a:r>
              <a:rPr sz="1200" b="1" i="1" spc="-5" dirty="0">
                <a:latin typeface="Trebuchet MS"/>
                <a:cs typeface="Trebuchet MS"/>
              </a:rPr>
              <a:t>Soft</a:t>
            </a:r>
            <a:r>
              <a:rPr sz="1200" b="1" i="1" spc="-10" dirty="0">
                <a:latin typeface="Trebuchet MS"/>
                <a:cs typeface="Trebuchet MS"/>
              </a:rPr>
              <a:t> Tissue</a:t>
            </a:r>
            <a:r>
              <a:rPr sz="1200" b="1" i="1" spc="-30" dirty="0">
                <a:latin typeface="Trebuchet MS"/>
                <a:cs typeface="Trebuchet MS"/>
              </a:rPr>
              <a:t> </a:t>
            </a:r>
            <a:r>
              <a:rPr sz="1200" b="1" i="1" spc="-15" dirty="0">
                <a:latin typeface="Trebuchet MS"/>
                <a:cs typeface="Trebuchet MS"/>
              </a:rPr>
              <a:t>Pathology,</a:t>
            </a:r>
            <a:r>
              <a:rPr sz="1200" b="1" i="1" spc="10" dirty="0">
                <a:latin typeface="Trebuchet MS"/>
                <a:cs typeface="Trebuchet MS"/>
              </a:rPr>
              <a:t> </a:t>
            </a:r>
            <a:r>
              <a:rPr sz="1200" b="1" i="1" dirty="0">
                <a:latin typeface="Trebuchet MS"/>
                <a:cs typeface="Trebuchet MS"/>
              </a:rPr>
              <a:t>2019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7103"/>
            <a:ext cx="6796841" cy="259187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739" y="3064002"/>
            <a:ext cx="9408160" cy="3642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2873375" indent="-18034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800" b="1" spc="-15" dirty="0">
                <a:latin typeface="Trebuchet MS"/>
                <a:cs typeface="Trebuchet MS"/>
              </a:rPr>
              <a:t>Female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preponderance</a:t>
            </a:r>
            <a:r>
              <a:rPr sz="1800" spc="-10" dirty="0">
                <a:latin typeface="Trebuchet MS"/>
                <a:cs typeface="Trebuchet MS"/>
              </a:rPr>
              <a:t>;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wide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age </a:t>
            </a:r>
            <a:r>
              <a:rPr sz="1800" dirty="0">
                <a:latin typeface="Trebuchet MS"/>
                <a:cs typeface="Trebuchet MS"/>
              </a:rPr>
              <a:t>range,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often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seen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</a:t>
            </a:r>
            <a:r>
              <a:rPr sz="1800" spc="-10" dirty="0">
                <a:latin typeface="Trebuchet MS"/>
                <a:cs typeface="Trebuchet MS"/>
              </a:rPr>
              <a:t> young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patients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buFont typeface="Microsoft Sans Serif"/>
              <a:buChar char="•"/>
              <a:tabLst>
                <a:tab pos="193040" algn="l"/>
              </a:tabLst>
            </a:pPr>
            <a:r>
              <a:rPr sz="1800" spc="-5" dirty="0">
                <a:latin typeface="Trebuchet MS"/>
                <a:cs typeface="Trebuchet MS"/>
              </a:rPr>
              <a:t>Most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common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the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soft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tissue(50%)</a:t>
            </a:r>
            <a:r>
              <a:rPr sz="1800" spc="-5" dirty="0">
                <a:latin typeface="Trebuchet MS"/>
                <a:cs typeface="Trebuchet MS"/>
              </a:rPr>
              <a:t>,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followed</a:t>
            </a:r>
            <a:r>
              <a:rPr sz="1800" spc="-5" dirty="0">
                <a:latin typeface="Trebuchet MS"/>
                <a:cs typeface="Trebuchet MS"/>
              </a:rPr>
              <a:t> by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bone, </a:t>
            </a:r>
            <a:r>
              <a:rPr sz="1800" dirty="0">
                <a:latin typeface="Trebuchet MS"/>
                <a:cs typeface="Trebuchet MS"/>
              </a:rPr>
              <a:t>lung</a:t>
            </a:r>
            <a:endParaRPr sz="1800">
              <a:latin typeface="Trebuchet MS"/>
              <a:cs typeface="Trebuchet MS"/>
            </a:endParaRPr>
          </a:p>
          <a:p>
            <a:pPr marL="192405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and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liver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buFont typeface="Microsoft Sans Serif"/>
              <a:buChar char="•"/>
              <a:tabLst>
                <a:tab pos="193040" algn="l"/>
              </a:tabLst>
            </a:pPr>
            <a:r>
              <a:rPr sz="1800" b="1" spc="-5" dirty="0">
                <a:latin typeface="Trebuchet MS"/>
                <a:cs typeface="Trebuchet MS"/>
              </a:rPr>
              <a:t>Multifocal</a:t>
            </a:r>
            <a:r>
              <a:rPr sz="1800" b="1" spc="-5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presentation in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2/3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of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cases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Microsoft Sans Serif"/>
              <a:buChar char="•"/>
            </a:pPr>
            <a:endParaRPr sz="2200">
              <a:latin typeface="Trebuchet MS"/>
              <a:cs typeface="Trebuchet MS"/>
            </a:endParaRPr>
          </a:p>
          <a:p>
            <a:pPr marL="208279" indent="-180975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208915" algn="l"/>
              </a:tabLst>
            </a:pPr>
            <a:r>
              <a:rPr sz="1800" b="1" spc="-5" dirty="0">
                <a:latin typeface="Trebuchet MS"/>
                <a:cs typeface="Trebuchet MS"/>
              </a:rPr>
              <a:t>Despite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multifocal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and/or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metastatic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disease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&gt;47%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of</a:t>
            </a:r>
            <a:r>
              <a:rPr sz="1800" b="1" spc="-5" dirty="0">
                <a:latin typeface="Trebuchet MS"/>
                <a:cs typeface="Trebuchet MS"/>
              </a:rPr>
              <a:t> patients</a:t>
            </a:r>
            <a:r>
              <a:rPr sz="1800" b="1" spc="5" dirty="0">
                <a:latin typeface="Trebuchet MS"/>
                <a:cs typeface="Trebuchet MS"/>
              </a:rPr>
              <a:t> survived </a:t>
            </a:r>
            <a:r>
              <a:rPr sz="1800" b="1" spc="-5" dirty="0">
                <a:latin typeface="Trebuchet MS"/>
                <a:cs typeface="Trebuchet MS"/>
              </a:rPr>
              <a:t>many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08279" indent="-180975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208915" algn="l"/>
              </a:tabLst>
            </a:pPr>
            <a:r>
              <a:rPr sz="1800" dirty="0">
                <a:latin typeface="Trebuchet MS"/>
                <a:cs typeface="Trebuchet MS"/>
              </a:rPr>
              <a:t>5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year </a:t>
            </a:r>
            <a:r>
              <a:rPr sz="1800" dirty="0">
                <a:latin typeface="Trebuchet MS"/>
                <a:cs typeface="Trebuchet MS"/>
              </a:rPr>
              <a:t>PFS</a:t>
            </a:r>
            <a:r>
              <a:rPr sz="1800" spc="-5" dirty="0">
                <a:latin typeface="Trebuchet MS"/>
                <a:cs typeface="Trebuchet MS"/>
              </a:rPr>
              <a:t> 88%, 35%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 patients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alive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without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disease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08279" indent="-180975">
              <a:lnSpc>
                <a:spcPct val="100000"/>
              </a:lnSpc>
              <a:buFont typeface="Microsoft Sans Serif"/>
              <a:buChar char="•"/>
              <a:tabLst>
                <a:tab pos="208915" algn="l"/>
              </a:tabLst>
            </a:pPr>
            <a:r>
              <a:rPr sz="1800" b="1" spc="-5" dirty="0">
                <a:latin typeface="Trebuchet MS"/>
                <a:cs typeface="Trebuchet MS"/>
              </a:rPr>
              <a:t>Proposed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to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be </a:t>
            </a:r>
            <a:r>
              <a:rPr sz="1800" b="1" spc="-5" dirty="0">
                <a:latin typeface="Trebuchet MS"/>
                <a:cs typeface="Trebuchet MS"/>
              </a:rPr>
              <a:t>categorized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as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 distinct </a:t>
            </a:r>
            <a:r>
              <a:rPr sz="1800" b="1" spc="-5" dirty="0">
                <a:latin typeface="Trebuchet MS"/>
                <a:cs typeface="Trebuchet MS"/>
              </a:rPr>
              <a:t>entity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15" dirty="0">
                <a:latin typeface="Trebuchet MS"/>
                <a:cs typeface="Trebuchet MS"/>
              </a:rPr>
              <a:t>rather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than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molecular variant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of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EHE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048" y="0"/>
            <a:ext cx="5449950" cy="51868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012" y="1776570"/>
            <a:ext cx="3471672" cy="287328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0040" y="1764377"/>
            <a:ext cx="1981200" cy="287315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104376" y="1778507"/>
            <a:ext cx="2845435" cy="2826385"/>
            <a:chOff x="9104376" y="1778507"/>
            <a:chExt cx="2845435" cy="282638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04376" y="1778507"/>
              <a:ext cx="2845307" cy="27310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9468" y="3878567"/>
              <a:ext cx="1953005" cy="72619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5759" y="603961"/>
            <a:ext cx="20040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Αγγ</a:t>
            </a:r>
            <a:r>
              <a:rPr sz="3600" b="1" spc="-15" dirty="0">
                <a:latin typeface="Trebuchet MS"/>
                <a:cs typeface="Trebuchet MS"/>
              </a:rPr>
              <a:t>ε</a:t>
            </a:r>
            <a:r>
              <a:rPr sz="3600" b="1" spc="-5" dirty="0">
                <a:latin typeface="Trebuchet MS"/>
                <a:cs typeface="Trebuchet MS"/>
              </a:rPr>
              <a:t>ιακά  </a:t>
            </a:r>
            <a:r>
              <a:rPr sz="3600" b="1" spc="-10" dirty="0">
                <a:latin typeface="Trebuchet MS"/>
                <a:cs typeface="Trebuchet MS"/>
              </a:rPr>
              <a:t>Πρότυπα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72319" y="3994784"/>
            <a:ext cx="1534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Επιθηλιοειδές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αιμαγγειοενδοθηλίωμα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00031" y="1844027"/>
            <a:ext cx="1655826" cy="42597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605264" y="1885899"/>
            <a:ext cx="12369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45" dirty="0">
                <a:solidFill>
                  <a:srgbClr val="FFFFFF"/>
                </a:solidFill>
                <a:latin typeface="Arial"/>
                <a:cs typeface="Arial"/>
              </a:rPr>
              <a:t>Εν</a:t>
            </a:r>
            <a:r>
              <a:rPr sz="1200" b="1" spc="-130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οκ</a:t>
            </a:r>
            <a:r>
              <a:rPr sz="1200" b="1" spc="-12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200" b="1" spc="-95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200" b="1" spc="-13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200" b="1" spc="-155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200" b="1" spc="-8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200" b="1" spc="-9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2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5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200" b="1" spc="-12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200" b="1" spc="-13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200" b="1" spc="-100" dirty="0">
                <a:solidFill>
                  <a:srgbClr val="FFFFFF"/>
                </a:solidFill>
                <a:latin typeface="Arial"/>
                <a:cs typeface="Arial"/>
              </a:rPr>
              <a:t>οί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69235" y="4532376"/>
            <a:ext cx="9667240" cy="2323465"/>
            <a:chOff x="2269235" y="4532376"/>
            <a:chExt cx="9667240" cy="232346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8435" y="4532376"/>
              <a:ext cx="4637532" cy="20619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7995" y="6035037"/>
              <a:ext cx="1549146" cy="8206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69235" y="4552188"/>
              <a:ext cx="4968240" cy="202996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753857" y="6043752"/>
            <a:ext cx="1216025" cy="61404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600" b="1" spc="-140" dirty="0">
                <a:solidFill>
                  <a:srgbClr val="FFFFFF"/>
                </a:solidFill>
                <a:latin typeface="Arial"/>
                <a:cs typeface="Arial"/>
              </a:rPr>
              <a:t>Κλειστοί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600" b="1" spc="-150" dirty="0">
                <a:solidFill>
                  <a:srgbClr val="FFFFFF"/>
                </a:solidFill>
                <a:latin typeface="Arial"/>
                <a:cs typeface="Arial"/>
              </a:rPr>
              <a:t>ασαφείς</a:t>
            </a:r>
            <a:r>
              <a:rPr sz="1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FFFFFF"/>
                </a:solidFill>
                <a:latin typeface="Arial"/>
                <a:cs typeface="Arial"/>
              </a:rPr>
              <a:t>αυλοί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86455" y="6085329"/>
            <a:ext cx="1549145" cy="77038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050794" y="6149746"/>
            <a:ext cx="1159510" cy="50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95"/>
              </a:spcBef>
            </a:pPr>
            <a:r>
              <a:rPr sz="1600" b="1" spc="-32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600" b="1" spc="-15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600" b="1" spc="-140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600" b="1" spc="-19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600" b="1" spc="-14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ί</a:t>
            </a:r>
            <a:r>
              <a:rPr sz="16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90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600" b="1" spc="-13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10"/>
              </a:lnSpc>
            </a:pP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600" b="1" spc="-14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600" b="1" spc="-15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600" b="1" spc="-15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600" b="1" spc="-15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ί</a:t>
            </a:r>
            <a:r>
              <a:rPr sz="160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600" b="1" spc="-19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600" b="1" spc="-20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600" b="1" spc="-19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ί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38883" y="3052559"/>
            <a:ext cx="2308097" cy="54331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943480" y="3167634"/>
            <a:ext cx="1888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Αιμαγγειοπερικυττωματώδες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938527" y="1764792"/>
            <a:ext cx="7019925" cy="3024505"/>
            <a:chOff x="1938527" y="1764792"/>
            <a:chExt cx="7019925" cy="3024505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38527" y="4247388"/>
              <a:ext cx="1953005" cy="54178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42304" y="1764792"/>
              <a:ext cx="2715768" cy="27081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49623" y="3837419"/>
              <a:ext cx="2582418" cy="72467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040885" y="3962780"/>
            <a:ext cx="2080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Trebuchet MS"/>
                <a:cs typeface="Trebuchet MS"/>
              </a:rPr>
              <a:t>Ανοικτοί </a:t>
            </a:r>
            <a:r>
              <a:rPr sz="1200" b="1" spc="-15" dirty="0">
                <a:solidFill>
                  <a:srgbClr val="FFFFFF"/>
                </a:solidFill>
                <a:latin typeface="Trebuchet MS"/>
                <a:cs typeface="Trebuchet MS"/>
              </a:rPr>
              <a:t>καλά </a:t>
            </a:r>
            <a:r>
              <a:rPr sz="1200" b="1" spc="-5" dirty="0">
                <a:solidFill>
                  <a:srgbClr val="FFFFFF"/>
                </a:solidFill>
                <a:latin typeface="Trebuchet MS"/>
                <a:cs typeface="Trebuchet MS"/>
              </a:rPr>
              <a:t>σχηματισμένοι </a:t>
            </a:r>
            <a:r>
              <a:rPr sz="1200" b="1" spc="-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Trebuchet MS"/>
                <a:cs typeface="Trebuchet MS"/>
              </a:rPr>
              <a:t>αυλοί</a:t>
            </a:r>
            <a:r>
              <a:rPr sz="12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σε</a:t>
            </a: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Trebuchet MS"/>
                <a:cs typeface="Trebuchet MS"/>
              </a:rPr>
              <a:t>αιμαγγείωμα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446520" y="3840479"/>
            <a:ext cx="2334005" cy="72466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756272" y="3955542"/>
            <a:ext cx="1702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marR="5080" indent="-9652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Συμ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πα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ές</a:t>
            </a:r>
            <a:r>
              <a:rPr sz="12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οσ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άρ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α 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ωρ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εμφανείς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ού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1334" y="4526267"/>
            <a:ext cx="2209038" cy="47931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69570" y="4337701"/>
            <a:ext cx="3237230" cy="4762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Γλομαγγείωμα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Περιαγγ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ε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ι</a:t>
            </a:r>
            <a:r>
              <a:rPr sz="1400" b="1" spc="5" dirty="0">
                <a:solidFill>
                  <a:srgbClr val="FFFFFF"/>
                </a:solidFill>
                <a:latin typeface="Trebuchet MS"/>
                <a:cs typeface="Trebuchet MS"/>
              </a:rPr>
              <a:t>α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κ</a:t>
            </a:r>
            <a:r>
              <a:rPr sz="1400" b="1" spc="-15" dirty="0">
                <a:solidFill>
                  <a:srgbClr val="FFFFFF"/>
                </a:solidFill>
                <a:latin typeface="Trebuchet MS"/>
                <a:cs typeface="Trebuchet MS"/>
              </a:rPr>
              <a:t>ο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ί</a:t>
            </a:r>
            <a:r>
              <a:rPr sz="1400" b="1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όγ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κ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οι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0945" y="22352"/>
            <a:ext cx="76631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rgbClr val="000000"/>
                </a:solidFill>
                <a:latin typeface="Trebuchet MS"/>
                <a:cs typeface="Trebuchet MS"/>
              </a:rPr>
              <a:t>Differential Diagnosis</a:t>
            </a:r>
            <a:r>
              <a:rPr b="1" spc="-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spc="-5" dirty="0">
                <a:solidFill>
                  <a:srgbClr val="000000"/>
                </a:solidFill>
                <a:latin typeface="Trebuchet MS"/>
                <a:cs typeface="Trebuchet MS"/>
              </a:rPr>
              <a:t>of</a:t>
            </a:r>
            <a:r>
              <a:rPr b="1" spc="-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spc="-30" dirty="0">
                <a:solidFill>
                  <a:srgbClr val="000000"/>
                </a:solidFill>
                <a:latin typeface="Trebuchet MS"/>
                <a:cs typeface="Trebuchet MS"/>
              </a:rPr>
              <a:t>YAP1-TFE3</a:t>
            </a:r>
            <a:r>
              <a:rPr b="1" spc="-3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spc="-5" dirty="0">
                <a:solidFill>
                  <a:srgbClr val="000000"/>
                </a:solidFill>
                <a:latin typeface="Trebuchet MS"/>
                <a:cs typeface="Trebuchet MS"/>
              </a:rPr>
              <a:t>fused</a:t>
            </a:r>
            <a:r>
              <a:rPr b="1" spc="-1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spc="-5" dirty="0">
                <a:solidFill>
                  <a:srgbClr val="000000"/>
                </a:solidFill>
                <a:latin typeface="Trebuchet MS"/>
                <a:cs typeface="Trebuchet MS"/>
              </a:rPr>
              <a:t>EHE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9195" y="3344417"/>
            <a:ext cx="11434445" cy="3474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Other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neoplasms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harboring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TFE3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gene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rearrangements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1639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800" b="1" spc="-5" dirty="0">
                <a:latin typeface="Trebuchet MS"/>
                <a:cs typeface="Trebuchet MS"/>
              </a:rPr>
              <a:t>PEComa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(myomelanocytic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phenotype</a:t>
            </a:r>
            <a:r>
              <a:rPr sz="1800" dirty="0">
                <a:latin typeface="Trebuchet MS"/>
                <a:cs typeface="Trebuchet MS"/>
              </a:rPr>
              <a:t> –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absence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vascular markers)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buFont typeface="Microsoft Sans Serif"/>
              <a:buChar char="•"/>
              <a:tabLst>
                <a:tab pos="193040" algn="l"/>
              </a:tabLst>
            </a:pPr>
            <a:r>
              <a:rPr sz="1800" b="1" spc="-5" dirty="0">
                <a:latin typeface="Trebuchet MS"/>
                <a:cs typeface="Trebuchet MS"/>
              </a:rPr>
              <a:t>Xp11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translocation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– associated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renal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cell </a:t>
            </a:r>
            <a:r>
              <a:rPr sz="1800" b="1" dirty="0">
                <a:latin typeface="Trebuchet MS"/>
                <a:cs typeface="Trebuchet MS"/>
              </a:rPr>
              <a:t>carcinoma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(absence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vascular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markers)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buFont typeface="Microsoft Sans Serif"/>
              <a:buChar char="•"/>
              <a:tabLst>
                <a:tab pos="193040" algn="l"/>
              </a:tabLst>
            </a:pPr>
            <a:r>
              <a:rPr sz="1800" b="1" spc="-5" dirty="0">
                <a:latin typeface="Trebuchet MS"/>
                <a:cs typeface="Trebuchet MS"/>
              </a:rPr>
              <a:t>Alveolar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soft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part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sarcoma </a:t>
            </a:r>
            <a:r>
              <a:rPr sz="1800" spc="-5" dirty="0">
                <a:latin typeface="Trebuchet MS"/>
                <a:cs typeface="Trebuchet MS"/>
              </a:rPr>
              <a:t>(absence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vascular markers,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presence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ASPSCR1-TFE3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gene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fusion)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800" b="1" spc="-5" dirty="0">
                <a:latin typeface="Trebuchet MS"/>
                <a:cs typeface="Trebuchet MS"/>
              </a:rPr>
              <a:t>Conventional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30" dirty="0">
                <a:latin typeface="Trebuchet MS"/>
                <a:cs typeface="Trebuchet MS"/>
              </a:rPr>
              <a:t>(CAMTA1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rearranged)</a:t>
            </a:r>
            <a:r>
              <a:rPr sz="1800" b="1" spc="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EHE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(CAMTA1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+</a:t>
            </a:r>
            <a:r>
              <a:rPr sz="1800" spc="-5" dirty="0">
                <a:latin typeface="Trebuchet MS"/>
                <a:cs typeface="Trebuchet MS"/>
              </a:rPr>
              <a:t> 92%</a:t>
            </a:r>
            <a:r>
              <a:rPr sz="1800" dirty="0">
                <a:latin typeface="Trebuchet MS"/>
                <a:cs typeface="Trebuchet MS"/>
              </a:rPr>
              <a:t> of</a:t>
            </a:r>
            <a:r>
              <a:rPr sz="1800" spc="-5" dirty="0">
                <a:latin typeface="Trebuchet MS"/>
                <a:cs typeface="Trebuchet MS"/>
              </a:rPr>
              <a:t> cases)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92405" indent="-180340">
              <a:lnSpc>
                <a:spcPts val="2055"/>
              </a:lnSpc>
              <a:buFont typeface="Microsoft Sans Serif"/>
              <a:buChar char="•"/>
              <a:tabLst>
                <a:tab pos="193040" algn="l"/>
              </a:tabLst>
            </a:pPr>
            <a:r>
              <a:rPr sz="1800" b="1" spc="-5" dirty="0">
                <a:latin typeface="Trebuchet MS"/>
                <a:cs typeface="Trebuchet MS"/>
              </a:rPr>
              <a:t>Epithelioid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angiosarcoma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(marked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atypia,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mitotic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activity,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necrosis)</a:t>
            </a:r>
            <a:endParaRPr sz="1800">
              <a:latin typeface="Trebuchet MS"/>
              <a:cs typeface="Trebuchet MS"/>
            </a:endParaRPr>
          </a:p>
          <a:p>
            <a:pPr marR="5080" algn="r">
              <a:lnSpc>
                <a:spcPts val="1575"/>
              </a:lnSpc>
            </a:pPr>
            <a:r>
              <a:rPr sz="1400" b="1" i="1" spc="-5" dirty="0">
                <a:latin typeface="Trebuchet MS"/>
                <a:cs typeface="Trebuchet MS"/>
              </a:rPr>
              <a:t>Dermawan,</a:t>
            </a:r>
            <a:r>
              <a:rPr sz="1400" b="1" i="1" spc="-30" dirty="0">
                <a:latin typeface="Trebuchet MS"/>
                <a:cs typeface="Trebuchet MS"/>
              </a:rPr>
              <a:t> </a:t>
            </a:r>
            <a:r>
              <a:rPr sz="1400" b="1" i="1" spc="-5" dirty="0">
                <a:latin typeface="Trebuchet MS"/>
                <a:cs typeface="Trebuchet MS"/>
              </a:rPr>
              <a:t>Mod Pathol</a:t>
            </a:r>
            <a:r>
              <a:rPr sz="1400" b="1" i="1" spc="-10" dirty="0">
                <a:latin typeface="Trebuchet MS"/>
                <a:cs typeface="Trebuchet MS"/>
              </a:rPr>
              <a:t> </a:t>
            </a:r>
            <a:r>
              <a:rPr sz="1400" b="1" i="1" spc="5" dirty="0">
                <a:latin typeface="Trebuchet MS"/>
                <a:cs typeface="Trebuchet MS"/>
              </a:rPr>
              <a:t>2021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5771"/>
            <a:ext cx="6796841" cy="259187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524" y="310133"/>
            <a:ext cx="43776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496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Σύγκριση </a:t>
            </a: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WTR1- </a:t>
            </a:r>
            <a:r>
              <a:rPr sz="2000" b="1" spc="-30" dirty="0">
                <a:solidFill>
                  <a:srgbClr val="EA7666"/>
                </a:solidFill>
                <a:latin typeface="Trebuchet MS"/>
                <a:cs typeface="Trebuchet MS"/>
              </a:rPr>
              <a:t>CAMTA-1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(a,b) </a:t>
            </a: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και</a:t>
            </a:r>
            <a:r>
              <a:rPr sz="2000" b="1" spc="-6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0" dirty="0">
                <a:solidFill>
                  <a:srgbClr val="EA7666"/>
                </a:solidFill>
                <a:latin typeface="Trebuchet MS"/>
                <a:cs typeface="Trebuchet MS"/>
              </a:rPr>
              <a:t>YAP1</a:t>
            </a:r>
            <a:r>
              <a:rPr sz="20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-</a:t>
            </a:r>
            <a:r>
              <a:rPr sz="2000" b="1" spc="-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TFE-3</a:t>
            </a:r>
            <a:r>
              <a:rPr sz="20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EA7666"/>
                </a:solidFill>
                <a:latin typeface="Trebuchet MS"/>
                <a:cs typeface="Trebuchet MS"/>
              </a:rPr>
              <a:t>ποικιλιών</a:t>
            </a:r>
            <a:r>
              <a:rPr sz="2000" b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(c,d)</a:t>
            </a:r>
            <a:r>
              <a:rPr sz="20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EHE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162048"/>
            <a:ext cx="3872229" cy="2240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Ιστολογικά χαρακτηριστικά ευρήματα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σε </a:t>
            </a:r>
            <a:r>
              <a:rPr sz="1600" b="1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EHE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Trebuchet MS"/>
                <a:cs typeface="Trebuchet MS"/>
              </a:rPr>
              <a:t>YAP1-TF3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σύντηξη:</a:t>
            </a:r>
            <a:endParaRPr sz="1600">
              <a:latin typeface="Trebuchet MS"/>
              <a:cs typeface="Trebuchet MS"/>
            </a:endParaRPr>
          </a:p>
          <a:p>
            <a:pPr marL="299085" marR="560705" indent="-28702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Επιθηλιοειδή</a:t>
            </a:r>
            <a:r>
              <a:rPr sz="16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κύτταρα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άφθονο </a:t>
            </a:r>
            <a:r>
              <a:rPr sz="1600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κυτταρόπλασμα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Φωλεώδες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πρότυπο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Απουσία</a:t>
            </a:r>
            <a:r>
              <a:rPr sz="16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μυξοϋαλοειδούς</a:t>
            </a:r>
            <a:r>
              <a:rPr sz="1600" spc="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στρώματος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SzPct val="78125"/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Αγγειακό πρότυπο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8103" y="284612"/>
            <a:ext cx="7216885" cy="54611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31581" y="6517030"/>
            <a:ext cx="2623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Papke,</a:t>
            </a:r>
            <a:r>
              <a:rPr sz="1800" b="1" i="1" spc="-7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Virch</a:t>
            </a:r>
            <a:r>
              <a:rPr sz="1800" b="1" i="1" spc="-10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Arch,</a:t>
            </a:r>
            <a:r>
              <a:rPr sz="1800" b="1" i="1" spc="-4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922212"/>
                </a:solidFill>
                <a:latin typeface="Trebuchet MS"/>
                <a:cs typeface="Trebuchet MS"/>
              </a:rPr>
              <a:t>2020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5914" y="284530"/>
            <a:ext cx="2649220" cy="306705"/>
          </a:xfrm>
          <a:prstGeom prst="rect">
            <a:avLst/>
          </a:prstGeom>
          <a:solidFill>
            <a:srgbClr val="EA7666"/>
          </a:solidFill>
          <a:ln w="19050">
            <a:solidFill>
              <a:srgbClr val="AC5448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53035">
              <a:lnSpc>
                <a:spcPct val="100000"/>
              </a:lnSpc>
              <a:spcBef>
                <a:spcPts val="80"/>
              </a:spcBef>
              <a:tabLst>
                <a:tab pos="1423035" algn="l"/>
              </a:tabLst>
            </a:pPr>
            <a:r>
              <a:rPr sz="1800" spc="-5" dirty="0">
                <a:solidFill>
                  <a:srgbClr val="FFFFFF"/>
                </a:solidFill>
              </a:rPr>
              <a:t>WWTR1</a:t>
            </a:r>
            <a:r>
              <a:rPr sz="1800" dirty="0">
                <a:solidFill>
                  <a:srgbClr val="FFFFFF"/>
                </a:solidFill>
              </a:rPr>
              <a:t> -	</a:t>
            </a:r>
            <a:r>
              <a:rPr sz="1800" spc="-35" dirty="0">
                <a:solidFill>
                  <a:srgbClr val="FFFFFF"/>
                </a:solidFill>
              </a:rPr>
              <a:t>CAMTA-1</a:t>
            </a:r>
            <a:r>
              <a:rPr sz="1800" spc="-1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+</a:t>
            </a:r>
            <a:endParaRPr sz="1800"/>
          </a:p>
        </p:txBody>
      </p:sp>
      <p:sp>
        <p:nvSpPr>
          <p:cNvPr id="7" name="object 7"/>
          <p:cNvSpPr txBox="1"/>
          <p:nvPr/>
        </p:nvSpPr>
        <p:spPr>
          <a:xfrm>
            <a:off x="7185914" y="3015284"/>
            <a:ext cx="2649220" cy="306705"/>
          </a:xfrm>
          <a:prstGeom prst="rect">
            <a:avLst/>
          </a:prstGeom>
          <a:solidFill>
            <a:srgbClr val="EA7666"/>
          </a:solidFill>
          <a:ln w="19050">
            <a:solidFill>
              <a:srgbClr val="AC5448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554355">
              <a:lnSpc>
                <a:spcPct val="100000"/>
              </a:lnSpc>
              <a:spcBef>
                <a:spcPts val="85"/>
              </a:spcBef>
              <a:tabLst>
                <a:tab pos="1325245" algn="l"/>
              </a:tabLst>
            </a:pPr>
            <a:r>
              <a:rPr sz="1800" spc="-40" dirty="0">
                <a:solidFill>
                  <a:srgbClr val="FFFFFF"/>
                </a:solidFill>
                <a:latin typeface="Trebuchet MS"/>
                <a:cs typeface="Trebuchet MS"/>
              </a:rPr>
              <a:t>YAP1-	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TFE-3</a:t>
            </a:r>
            <a:r>
              <a:rPr sz="18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+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6789" y="3449192"/>
            <a:ext cx="8547100" cy="3157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 marR="2699385" indent="-146685" algn="r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46685" algn="l"/>
              </a:tabLst>
            </a:pPr>
            <a:r>
              <a:rPr sz="1800" spc="-5" dirty="0">
                <a:latin typeface="Trebuchet MS"/>
                <a:cs typeface="Trebuchet MS"/>
              </a:rPr>
              <a:t>62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cases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EHE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with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CAMTA1/TFE3/WWTR1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alterations</a:t>
            </a:r>
            <a:endParaRPr sz="1800">
              <a:latin typeface="Trebuchet MS"/>
              <a:cs typeface="Trebuchet MS"/>
            </a:endParaRPr>
          </a:p>
          <a:p>
            <a:pPr marL="877569" lvl="1" indent="-180975">
              <a:lnSpc>
                <a:spcPct val="100000"/>
              </a:lnSpc>
              <a:spcBef>
                <a:spcPts val="1365"/>
              </a:spcBef>
              <a:buSzPct val="94444"/>
              <a:buFont typeface="Wingdings"/>
              <a:buChar char=""/>
              <a:tabLst>
                <a:tab pos="878205" algn="l"/>
              </a:tabLst>
            </a:pPr>
            <a:r>
              <a:rPr sz="1800" spc="-40" dirty="0">
                <a:latin typeface="Trebuchet MS"/>
                <a:cs typeface="Trebuchet MS"/>
              </a:rPr>
              <a:t>CAMTA1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subtype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59/62</a:t>
            </a:r>
            <a:endParaRPr sz="1800">
              <a:latin typeface="Trebuchet MS"/>
              <a:cs typeface="Trebuchet MS"/>
            </a:endParaRPr>
          </a:p>
          <a:p>
            <a:pPr marL="877569" lvl="1" indent="-180975">
              <a:lnSpc>
                <a:spcPct val="100000"/>
              </a:lnSpc>
              <a:buSzPct val="94444"/>
              <a:buFont typeface="Wingdings"/>
              <a:buChar char=""/>
              <a:tabLst>
                <a:tab pos="878205" algn="l"/>
              </a:tabLst>
            </a:pPr>
            <a:r>
              <a:rPr sz="1800" dirty="0">
                <a:latin typeface="Trebuchet MS"/>
                <a:cs typeface="Trebuchet MS"/>
              </a:rPr>
              <a:t>TFE3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subtype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2/62</a:t>
            </a:r>
            <a:endParaRPr sz="1800">
              <a:latin typeface="Trebuchet MS"/>
              <a:cs typeface="Trebuchet MS"/>
            </a:endParaRPr>
          </a:p>
          <a:p>
            <a:pPr marL="180975" marR="2741295" lvl="1" indent="-180975" algn="r">
              <a:lnSpc>
                <a:spcPct val="100000"/>
              </a:lnSpc>
              <a:buSzPct val="94444"/>
              <a:buFont typeface="Wingdings"/>
              <a:buChar char=""/>
              <a:tabLst>
                <a:tab pos="180975" algn="l"/>
              </a:tabLst>
            </a:pPr>
            <a:r>
              <a:rPr sz="1800" spc="-25" dirty="0">
                <a:latin typeface="Trebuchet MS"/>
                <a:cs typeface="Trebuchet MS"/>
              </a:rPr>
              <a:t>Variant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WWTR1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(WWTR1-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ACTL6A)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subtype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1/62</a:t>
            </a:r>
            <a:endParaRPr sz="18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Wingdings"/>
              <a:buChar char=""/>
            </a:pPr>
            <a:endParaRPr sz="2500">
              <a:latin typeface="Trebuchet MS"/>
              <a:cs typeface="Trebuchet MS"/>
            </a:endParaRPr>
          </a:p>
          <a:p>
            <a:pPr marL="106045" indent="-81280">
              <a:lnSpc>
                <a:spcPct val="100000"/>
              </a:lnSpc>
              <a:buFont typeface="Microsoft Sans Serif"/>
              <a:buChar char="•"/>
              <a:tabLst>
                <a:tab pos="106680" algn="l"/>
                <a:tab pos="4622800" algn="l"/>
              </a:tabLst>
            </a:pPr>
            <a:r>
              <a:rPr sz="1800" b="1" dirty="0">
                <a:latin typeface="Trebuchet MS"/>
                <a:cs typeface="Trebuchet MS"/>
              </a:rPr>
              <a:t>35.5%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(22/62)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cases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atypical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histology:	</a:t>
            </a:r>
            <a:r>
              <a:rPr sz="1800" b="1" dirty="0">
                <a:latin typeface="Trebuchet MS"/>
                <a:cs typeface="Trebuchet MS"/>
              </a:rPr>
              <a:t>at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least </a:t>
            </a:r>
            <a:r>
              <a:rPr sz="1800" b="1" dirty="0">
                <a:latin typeface="Trebuchet MS"/>
                <a:cs typeface="Trebuchet MS"/>
              </a:rPr>
              <a:t>2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of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the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following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3</a:t>
            </a:r>
            <a:r>
              <a:rPr sz="1800" b="1" spc="-5" dirty="0">
                <a:latin typeface="Trebuchet MS"/>
                <a:cs typeface="Trebuchet MS"/>
              </a:rPr>
              <a:t> features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Char char="•"/>
            </a:pPr>
            <a:endParaRPr sz="2600">
              <a:latin typeface="Trebuchet MS"/>
              <a:cs typeface="Trebuchet MS"/>
            </a:endParaRPr>
          </a:p>
          <a:p>
            <a:pPr marL="958850" lvl="1" indent="-180340">
              <a:lnSpc>
                <a:spcPct val="100000"/>
              </a:lnSpc>
              <a:buSzPct val="94444"/>
              <a:buFont typeface="Wingdings"/>
              <a:buChar char=""/>
              <a:tabLst>
                <a:tab pos="959485" algn="l"/>
              </a:tabLst>
            </a:pPr>
            <a:r>
              <a:rPr sz="1800" b="1" dirty="0">
                <a:latin typeface="Trebuchet MS"/>
                <a:cs typeface="Trebuchet MS"/>
              </a:rPr>
              <a:t>High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mitotic </a:t>
            </a:r>
            <a:r>
              <a:rPr sz="1800" b="1" spc="5" dirty="0">
                <a:latin typeface="Trebuchet MS"/>
                <a:cs typeface="Trebuchet MS"/>
              </a:rPr>
              <a:t>activity</a:t>
            </a:r>
            <a:r>
              <a:rPr sz="1800" b="1" spc="-5" dirty="0">
                <a:latin typeface="Trebuchet MS"/>
                <a:cs typeface="Trebuchet MS"/>
              </a:rPr>
              <a:t> (1/2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mm</a:t>
            </a:r>
            <a:r>
              <a:rPr sz="1800" b="1" baseline="25462" dirty="0">
                <a:latin typeface="Trebuchet MS"/>
                <a:cs typeface="Trebuchet MS"/>
              </a:rPr>
              <a:t>2</a:t>
            </a:r>
            <a:r>
              <a:rPr sz="1800" b="1" spc="254" baseline="25462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)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[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may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be </a:t>
            </a:r>
            <a:r>
              <a:rPr sz="1800" b="1" spc="-5" dirty="0">
                <a:latin typeface="Trebuchet MS"/>
                <a:cs typeface="Trebuchet MS"/>
              </a:rPr>
              <a:t>applied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to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needle</a:t>
            </a:r>
            <a:r>
              <a:rPr sz="1800" b="1" dirty="0">
                <a:latin typeface="Trebuchet MS"/>
                <a:cs typeface="Trebuchet MS"/>
              </a:rPr>
              <a:t> biopsies]</a:t>
            </a:r>
            <a:endParaRPr sz="1800">
              <a:latin typeface="Trebuchet MS"/>
              <a:cs typeface="Trebuchet MS"/>
            </a:endParaRPr>
          </a:p>
          <a:p>
            <a:pPr marL="958850" lvl="1" indent="-180340">
              <a:lnSpc>
                <a:spcPct val="100000"/>
              </a:lnSpc>
              <a:buSzPct val="94444"/>
              <a:buFont typeface="Wingdings"/>
              <a:buChar char=""/>
              <a:tabLst>
                <a:tab pos="959485" algn="l"/>
              </a:tabLst>
            </a:pPr>
            <a:r>
              <a:rPr sz="1800" b="1" dirty="0">
                <a:latin typeface="Trebuchet MS"/>
                <a:cs typeface="Trebuchet MS"/>
              </a:rPr>
              <a:t>High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nuclear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15" dirty="0">
                <a:latin typeface="Trebuchet MS"/>
                <a:cs typeface="Trebuchet MS"/>
              </a:rPr>
              <a:t>grade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(enlarged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nuclei,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prominent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nucleolus)</a:t>
            </a:r>
            <a:endParaRPr sz="1800">
              <a:latin typeface="Trebuchet MS"/>
              <a:cs typeface="Trebuchet MS"/>
            </a:endParaRPr>
          </a:p>
          <a:p>
            <a:pPr marL="958850" lvl="1" indent="-180340">
              <a:lnSpc>
                <a:spcPct val="100000"/>
              </a:lnSpc>
              <a:buSzPct val="94444"/>
              <a:buFont typeface="Wingdings"/>
              <a:buChar char=""/>
              <a:tabLst>
                <a:tab pos="959485" algn="l"/>
              </a:tabLst>
            </a:pPr>
            <a:r>
              <a:rPr sz="1800" b="1" dirty="0">
                <a:latin typeface="Trebuchet MS"/>
                <a:cs typeface="Trebuchet MS"/>
              </a:rPr>
              <a:t>Coagulative</a:t>
            </a:r>
            <a:r>
              <a:rPr sz="1800" b="1" spc="-7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necrosis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150" y="64112"/>
            <a:ext cx="6861157" cy="31949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8719" y="362584"/>
            <a:ext cx="4402835" cy="379945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37612"/>
            <a:ext cx="5168900" cy="35478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4921" y="57149"/>
            <a:ext cx="89687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Clinicopathologic </a:t>
            </a:r>
            <a:r>
              <a:rPr sz="2000" b="1" spc="-10" dirty="0">
                <a:latin typeface="Trebuchet MS"/>
                <a:cs typeface="Trebuchet MS"/>
              </a:rPr>
              <a:t>Characterization </a:t>
            </a:r>
            <a:r>
              <a:rPr sz="2000" b="1" dirty="0">
                <a:latin typeface="Trebuchet MS"/>
                <a:cs typeface="Trebuchet MS"/>
              </a:rPr>
              <a:t>of </a:t>
            </a:r>
            <a:r>
              <a:rPr sz="2000" b="1" spc="-5" dirty="0">
                <a:latin typeface="Trebuchet MS"/>
                <a:cs typeface="Trebuchet MS"/>
              </a:rPr>
              <a:t>Epithelioid </a:t>
            </a:r>
            <a:r>
              <a:rPr sz="2000" b="1" dirty="0">
                <a:latin typeface="Trebuchet MS"/>
                <a:cs typeface="Trebuchet MS"/>
              </a:rPr>
              <a:t>Hemangioendothelioma </a:t>
            </a:r>
            <a:r>
              <a:rPr sz="2000" b="1" spc="-5" dirty="0">
                <a:latin typeface="Trebuchet MS"/>
                <a:cs typeface="Trebuchet MS"/>
              </a:rPr>
              <a:t>in </a:t>
            </a:r>
            <a:r>
              <a:rPr sz="2000" b="1" spc="-59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a</a:t>
            </a:r>
            <a:r>
              <a:rPr sz="2000" b="1" spc="-1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Series</a:t>
            </a:r>
            <a:r>
              <a:rPr sz="2000" b="1" spc="-1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of</a:t>
            </a:r>
            <a:r>
              <a:rPr sz="2000" b="1" spc="1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62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Cases:</a:t>
            </a:r>
            <a:r>
              <a:rPr sz="2000" b="1" spc="-114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A</a:t>
            </a:r>
            <a:r>
              <a:rPr sz="2000" b="1" spc="-12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Proposal</a:t>
            </a:r>
            <a:r>
              <a:rPr sz="2000" b="1" spc="-3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of</a:t>
            </a:r>
            <a:r>
              <a:rPr sz="2000" b="1" spc="1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Risk</a:t>
            </a:r>
            <a:r>
              <a:rPr sz="2000" b="1" spc="-5" dirty="0">
                <a:latin typeface="Trebuchet MS"/>
                <a:cs typeface="Trebuchet MS"/>
              </a:rPr>
              <a:t> Stratification</a:t>
            </a:r>
            <a:r>
              <a:rPr sz="2000" b="1" spc="-3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and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Identification</a:t>
            </a:r>
            <a:r>
              <a:rPr sz="2000" b="1" spc="-3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of</a:t>
            </a:r>
            <a:r>
              <a:rPr sz="2000" b="1" spc="-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a </a:t>
            </a:r>
            <a:r>
              <a:rPr sz="2000" b="1" spc="-59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Synaptophysin-positive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Aggressive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Subset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9591" y="6284467"/>
            <a:ext cx="9860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800" b="1" dirty="0">
                <a:latin typeface="Trebuchet MS"/>
                <a:cs typeface="Trebuchet MS"/>
              </a:rPr>
              <a:t>Large</a:t>
            </a:r>
            <a:r>
              <a:rPr sz="1800" b="1" spc="-5" dirty="0">
                <a:latin typeface="Trebuchet MS"/>
                <a:cs typeface="Trebuchet MS"/>
              </a:rPr>
              <a:t> tumor</a:t>
            </a:r>
            <a:r>
              <a:rPr sz="1800" b="1" dirty="0">
                <a:latin typeface="Trebuchet MS"/>
                <a:cs typeface="Trebuchet MS"/>
              </a:rPr>
              <a:t> size</a:t>
            </a:r>
            <a:r>
              <a:rPr sz="1800" b="1" spc="-5" dirty="0">
                <a:latin typeface="Trebuchet MS"/>
                <a:cs typeface="Trebuchet MS"/>
              </a:rPr>
              <a:t> (&gt;3cm)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and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histologic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atypia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the </a:t>
            </a:r>
            <a:r>
              <a:rPr sz="1800" b="1" dirty="0">
                <a:latin typeface="Trebuchet MS"/>
                <a:cs typeface="Trebuchet MS"/>
              </a:rPr>
              <a:t>only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parameters</a:t>
            </a:r>
            <a:r>
              <a:rPr sz="1800" b="1" spc="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significantly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associated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with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shorter </a:t>
            </a:r>
            <a:r>
              <a:rPr sz="1800" b="1" dirty="0">
                <a:latin typeface="Trebuchet MS"/>
                <a:cs typeface="Trebuchet MS"/>
              </a:rPr>
              <a:t>survival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(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univariate </a:t>
            </a:r>
            <a:r>
              <a:rPr sz="1800" b="1" dirty="0">
                <a:latin typeface="Trebuchet MS"/>
                <a:cs typeface="Trebuchet MS"/>
              </a:rPr>
              <a:t>and</a:t>
            </a:r>
            <a:r>
              <a:rPr sz="1800" b="1" spc="-5" dirty="0">
                <a:latin typeface="Trebuchet MS"/>
                <a:cs typeface="Trebuchet MS"/>
              </a:rPr>
              <a:t> multivariative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analysis)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5359" y="1092009"/>
            <a:ext cx="6906640" cy="513537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7" y="28575"/>
            <a:ext cx="6059407" cy="26193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9033" y="2977388"/>
            <a:ext cx="509206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 marR="5080" indent="-363220">
              <a:lnSpc>
                <a:spcPct val="100000"/>
              </a:lnSpc>
              <a:spcBef>
                <a:spcPts val="105"/>
              </a:spcBef>
              <a:buFont typeface="Microsoft Sans Serif"/>
              <a:buChar char="•"/>
              <a:tabLst>
                <a:tab pos="375285" algn="l"/>
                <a:tab pos="375920" algn="l"/>
              </a:tabLst>
            </a:pPr>
            <a:r>
              <a:rPr sz="2000" dirty="0">
                <a:latin typeface="Trebuchet MS"/>
                <a:cs typeface="Trebuchet MS"/>
              </a:rPr>
              <a:t>A subset of </a:t>
            </a:r>
            <a:r>
              <a:rPr sz="2000" spc="-5" dirty="0">
                <a:latin typeface="Trebuchet MS"/>
                <a:cs typeface="Trebuchet MS"/>
              </a:rPr>
              <a:t>EHE </a:t>
            </a:r>
            <a:r>
              <a:rPr sz="2000" dirty="0">
                <a:latin typeface="Trebuchet MS"/>
                <a:cs typeface="Trebuchet MS"/>
              </a:rPr>
              <a:t>cases </a:t>
            </a:r>
            <a:r>
              <a:rPr sz="2000" spc="-5" dirty="0">
                <a:latin typeface="Trebuchet MS"/>
                <a:cs typeface="Trebuchet MS"/>
              </a:rPr>
              <a:t>contain novel </a:t>
            </a:r>
            <a:r>
              <a:rPr sz="2000" dirty="0">
                <a:latin typeface="Trebuchet MS"/>
                <a:cs typeface="Trebuchet MS"/>
              </a:rPr>
              <a:t> WWTR1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fusions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partners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including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MAML2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and</a:t>
            </a:r>
            <a:r>
              <a:rPr sz="2000" spc="-1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ACTL6A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375285" marR="310515" indent="-363220">
              <a:lnSpc>
                <a:spcPct val="100000"/>
              </a:lnSpc>
              <a:buFont typeface="Microsoft Sans Serif"/>
              <a:buChar char="•"/>
              <a:tabLst>
                <a:tab pos="375285" algn="l"/>
                <a:tab pos="375920" algn="l"/>
              </a:tabLst>
            </a:pPr>
            <a:r>
              <a:rPr sz="2000" b="1" spc="-20" dirty="0">
                <a:latin typeface="Trebuchet MS"/>
                <a:cs typeface="Trebuchet MS"/>
              </a:rPr>
              <a:t>Variant </a:t>
            </a:r>
            <a:r>
              <a:rPr sz="2000" b="1" dirty="0">
                <a:latin typeface="Trebuchet MS"/>
                <a:cs typeface="Trebuchet MS"/>
              </a:rPr>
              <a:t>WWTR1 EHE </a:t>
            </a:r>
            <a:r>
              <a:rPr sz="2000" dirty="0">
                <a:latin typeface="Trebuchet MS"/>
                <a:cs typeface="Trebuchet MS"/>
              </a:rPr>
              <a:t>shows a </a:t>
            </a:r>
            <a:r>
              <a:rPr sz="2000" b="1" dirty="0">
                <a:latin typeface="Trebuchet MS"/>
                <a:cs typeface="Trebuchet MS"/>
              </a:rPr>
              <a:t>striking </a:t>
            </a:r>
            <a:r>
              <a:rPr sz="2000" b="1" spc="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predilection</a:t>
            </a:r>
            <a:r>
              <a:rPr sz="2000" b="1" spc="-4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for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cardiac</a:t>
            </a:r>
            <a:r>
              <a:rPr sz="2000" b="1" spc="-1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presentation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9033" y="5111622"/>
            <a:ext cx="530161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5080" indent="-3632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75285" algn="l"/>
                <a:tab pos="375920" algn="l"/>
              </a:tabLst>
            </a:pP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5" dirty="0">
                <a:latin typeface="Trebuchet MS"/>
                <a:cs typeface="Trebuchet MS"/>
              </a:rPr>
              <a:t>C</a:t>
            </a:r>
            <a:r>
              <a:rPr sz="2000" dirty="0">
                <a:latin typeface="Trebuchet MS"/>
                <a:cs typeface="Trebuchet MS"/>
              </a:rPr>
              <a:t>TL</a:t>
            </a:r>
            <a:r>
              <a:rPr sz="2000" spc="10" dirty="0">
                <a:latin typeface="Trebuchet MS"/>
                <a:cs typeface="Trebuchet MS"/>
              </a:rPr>
              <a:t>6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-17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</a:t>
            </a:r>
            <a:r>
              <a:rPr sz="2000" dirty="0">
                <a:latin typeface="Trebuchet MS"/>
                <a:cs typeface="Trebuchet MS"/>
              </a:rPr>
              <a:t>s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subunit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</a:t>
            </a:r>
            <a:r>
              <a:rPr sz="2000" dirty="0">
                <a:latin typeface="Trebuchet MS"/>
                <a:cs typeface="Trebuchet MS"/>
              </a:rPr>
              <a:t>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</a:t>
            </a:r>
            <a:r>
              <a:rPr sz="2000" spc="-10" dirty="0">
                <a:latin typeface="Trebuchet MS"/>
                <a:cs typeface="Trebuchet MS"/>
              </a:rPr>
              <a:t>W</a:t>
            </a:r>
            <a:r>
              <a:rPr sz="2000" spc="-5" dirty="0">
                <a:latin typeface="Trebuchet MS"/>
                <a:cs typeface="Trebuchet MS"/>
              </a:rPr>
              <a:t>1</a:t>
            </a:r>
            <a:r>
              <a:rPr sz="2000" spc="5" dirty="0">
                <a:latin typeface="Trebuchet MS"/>
                <a:cs typeface="Trebuchet MS"/>
              </a:rPr>
              <a:t>/</a:t>
            </a:r>
            <a:r>
              <a:rPr sz="2000" dirty="0">
                <a:latin typeface="Trebuchet MS"/>
                <a:cs typeface="Trebuchet MS"/>
              </a:rPr>
              <a:t>SNF  </a:t>
            </a:r>
            <a:r>
              <a:rPr sz="2000" spc="-5" dirty="0">
                <a:latin typeface="Trebuchet MS"/>
                <a:cs typeface="Trebuchet MS"/>
              </a:rPr>
              <a:t>complex and enhances the </a:t>
            </a:r>
            <a:r>
              <a:rPr sz="2000" dirty="0">
                <a:latin typeface="Trebuchet MS"/>
                <a:cs typeface="Trebuchet MS"/>
              </a:rPr>
              <a:t>transcriptional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activity </a:t>
            </a:r>
            <a:r>
              <a:rPr sz="2000" dirty="0">
                <a:latin typeface="Trebuchet MS"/>
                <a:cs typeface="Trebuchet MS"/>
              </a:rPr>
              <a:t>of </a:t>
            </a:r>
            <a:r>
              <a:rPr sz="2000" spc="-5" dirty="0">
                <a:latin typeface="Trebuchet MS"/>
                <a:cs typeface="Trebuchet MS"/>
              </a:rPr>
              <a:t>nuclear </a:t>
            </a:r>
            <a:r>
              <a:rPr sz="2000" spc="-60" dirty="0">
                <a:latin typeface="Trebuchet MS"/>
                <a:cs typeface="Trebuchet MS"/>
              </a:rPr>
              <a:t>YAP/TAZ </a:t>
            </a:r>
            <a:r>
              <a:rPr sz="2000" spc="-5" dirty="0">
                <a:latin typeface="Trebuchet MS"/>
                <a:cs typeface="Trebuchet MS"/>
              </a:rPr>
              <a:t>by inhibition </a:t>
            </a:r>
            <a:r>
              <a:rPr sz="2000" dirty="0">
                <a:latin typeface="Trebuchet MS"/>
                <a:cs typeface="Trebuchet MS"/>
              </a:rPr>
              <a:t>of </a:t>
            </a:r>
            <a:r>
              <a:rPr sz="2000" spc="-595" dirty="0">
                <a:latin typeface="Trebuchet MS"/>
                <a:cs typeface="Trebuchet MS"/>
              </a:rPr>
              <a:t> </a:t>
            </a:r>
            <a:r>
              <a:rPr sz="2000" spc="-75" dirty="0">
                <a:latin typeface="Trebuchet MS"/>
                <a:cs typeface="Trebuchet MS"/>
              </a:rPr>
              <a:t>YAP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proteosomal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protein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degradation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4757" y="6018987"/>
            <a:ext cx="4138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Morphologic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spectrum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cardiac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tumors</a:t>
            </a:r>
            <a:endParaRPr sz="180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with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WWTR1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variant fusion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1643" y="3353815"/>
            <a:ext cx="2998343" cy="26207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20200" y="614044"/>
            <a:ext cx="2971799" cy="26193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35878" y="636016"/>
            <a:ext cx="2970910" cy="262077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478" y="68941"/>
            <a:ext cx="12157710" cy="5764530"/>
            <a:chOff x="34478" y="68941"/>
            <a:chExt cx="12157710" cy="5764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78" y="68941"/>
              <a:ext cx="7102672" cy="27806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6945" y="2020188"/>
              <a:ext cx="6155054" cy="38130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739" y="3401059"/>
            <a:ext cx="552831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marR="26034" indent="-173990">
              <a:lnSpc>
                <a:spcPct val="100000"/>
              </a:lnSpc>
              <a:spcBef>
                <a:spcPts val="105"/>
              </a:spcBef>
              <a:buFont typeface="Microsoft Sans Serif"/>
              <a:buChar char="•"/>
              <a:tabLst>
                <a:tab pos="186690" algn="l"/>
              </a:tabLst>
            </a:pPr>
            <a:r>
              <a:rPr sz="2000" b="1" dirty="0">
                <a:latin typeface="Trebuchet MS"/>
                <a:cs typeface="Trebuchet MS"/>
              </a:rPr>
              <a:t>Secondary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genetic</a:t>
            </a:r>
            <a:r>
              <a:rPr sz="2000" b="1" spc="-4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alterations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in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&gt;50%</a:t>
            </a:r>
            <a:r>
              <a:rPr sz="2000" b="1" spc="-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of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the </a:t>
            </a:r>
            <a:r>
              <a:rPr sz="2000" b="1" spc="-58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cases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186055" marR="45720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</a:tabLst>
            </a:pPr>
            <a:r>
              <a:rPr sz="2000" b="1" spc="-5" dirty="0">
                <a:latin typeface="Trebuchet MS"/>
                <a:cs typeface="Trebuchet MS"/>
              </a:rPr>
              <a:t>Conventional </a:t>
            </a:r>
            <a:r>
              <a:rPr sz="2000" b="1" spc="-30" dirty="0">
                <a:latin typeface="Trebuchet MS"/>
                <a:cs typeface="Trebuchet MS"/>
              </a:rPr>
              <a:t>CAMTA-1 </a:t>
            </a:r>
            <a:r>
              <a:rPr sz="2000" b="1" spc="-10" dirty="0">
                <a:latin typeface="Trebuchet MS"/>
                <a:cs typeface="Trebuchet MS"/>
              </a:rPr>
              <a:t>rearranged </a:t>
            </a:r>
            <a:r>
              <a:rPr sz="2000" b="1" dirty="0">
                <a:latin typeface="Trebuchet MS"/>
                <a:cs typeface="Trebuchet MS"/>
              </a:rPr>
              <a:t>EHE less </a:t>
            </a:r>
            <a:r>
              <a:rPr sz="2000" b="1" spc="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favorable</a:t>
            </a:r>
            <a:r>
              <a:rPr sz="2000" b="1" spc="-7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outcome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(59%) </a:t>
            </a:r>
            <a:r>
              <a:rPr sz="2000" b="1" dirty="0">
                <a:latin typeface="Trebuchet MS"/>
                <a:cs typeface="Trebuchet MS"/>
              </a:rPr>
              <a:t>compared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to</a:t>
            </a:r>
            <a:r>
              <a:rPr sz="2000" b="1" spc="-60" dirty="0">
                <a:latin typeface="Trebuchet MS"/>
                <a:cs typeface="Trebuchet MS"/>
              </a:rPr>
              <a:t> </a:t>
            </a:r>
            <a:r>
              <a:rPr sz="2000" b="1" spc="-35" dirty="0">
                <a:latin typeface="Trebuchet MS"/>
                <a:cs typeface="Trebuchet MS"/>
              </a:rPr>
              <a:t>YAP1- </a:t>
            </a:r>
            <a:r>
              <a:rPr sz="2000" b="1" spc="-58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TFE3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rearranged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subset</a:t>
            </a:r>
            <a:r>
              <a:rPr sz="2000" b="1" spc="-1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(86%)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186055" marR="5080" indent="-173990">
              <a:lnSpc>
                <a:spcPct val="100000"/>
              </a:lnSpc>
              <a:buFont typeface="Microsoft Sans Serif"/>
              <a:buChar char="•"/>
              <a:tabLst>
                <a:tab pos="186690" algn="l"/>
              </a:tabLst>
            </a:pPr>
            <a:r>
              <a:rPr sz="2000" spc="-20" dirty="0">
                <a:latin typeface="Trebuchet MS"/>
                <a:cs typeface="Trebuchet MS"/>
              </a:rPr>
              <a:t>Multifocality, </a:t>
            </a:r>
            <a:r>
              <a:rPr sz="2000" spc="-5" dirty="0">
                <a:latin typeface="Trebuchet MS"/>
                <a:cs typeface="Trebuchet MS"/>
              </a:rPr>
              <a:t>pleural involvement, lymph node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or </a:t>
            </a:r>
            <a:r>
              <a:rPr sz="2000" spc="-5" dirty="0">
                <a:latin typeface="Trebuchet MS"/>
                <a:cs typeface="Trebuchet MS"/>
              </a:rPr>
              <a:t>distant </a:t>
            </a:r>
            <a:r>
              <a:rPr sz="2000" dirty="0">
                <a:latin typeface="Trebuchet MS"/>
                <a:cs typeface="Trebuchet MS"/>
              </a:rPr>
              <a:t>metastases associated </a:t>
            </a:r>
            <a:r>
              <a:rPr sz="2000" spc="-5" dirty="0">
                <a:latin typeface="Trebuchet MS"/>
                <a:cs typeface="Trebuchet MS"/>
              </a:rPr>
              <a:t>with </a:t>
            </a:r>
            <a:r>
              <a:rPr sz="2000" dirty="0">
                <a:latin typeface="Trebuchet MS"/>
                <a:cs typeface="Trebuchet MS"/>
              </a:rPr>
              <a:t>a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significantly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worse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outcome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69596"/>
            <a:ext cx="69754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Ατρακτοκυτταρικές</a:t>
            </a:r>
            <a:r>
              <a:rPr b="1" spc="3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αγγειακές</a:t>
            </a:r>
            <a:r>
              <a:rPr b="1" spc="2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αλλοιώσεις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911098"/>
            <a:ext cx="7810500" cy="297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Ατρακτοκυτταρικό</a:t>
            </a:r>
            <a:r>
              <a:rPr sz="16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αιμαγγείωμα,</a:t>
            </a:r>
            <a:r>
              <a:rPr sz="16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Kaposiform</a:t>
            </a:r>
            <a:r>
              <a:rPr sz="16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αιμαγγειοενδοθηλίωμα,</a:t>
            </a:r>
            <a:r>
              <a:rPr sz="16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σάρκωμα </a:t>
            </a:r>
            <a:r>
              <a:rPr sz="1600" b="1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Kaposi,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ψευδομυογενές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αιμαγγειοενδοθηλίωμα,</a:t>
            </a:r>
            <a:r>
              <a:rPr sz="16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ένα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ποσοστό</a:t>
            </a:r>
            <a:endParaRPr sz="16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αγγειοσαρκωμάτων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αγγειακή</a:t>
            </a:r>
            <a:r>
              <a:rPr sz="1600" b="1" spc="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φύση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είναι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προφανής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16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ατρακτοκυτταρικό</a:t>
            </a:r>
            <a:r>
              <a:rPr sz="1600" b="1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Δ/δ: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μη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αγγειακοί</a:t>
            </a:r>
            <a:r>
              <a:rPr sz="1600" b="1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όγκοι</a:t>
            </a:r>
            <a:r>
              <a:rPr sz="16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για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τις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υπόλοιπες</a:t>
            </a:r>
            <a:r>
              <a:rPr sz="1600" b="1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οντότητς</a:t>
            </a:r>
            <a:endParaRPr sz="1600">
              <a:latin typeface="Trebuchet MS"/>
              <a:cs typeface="Trebuchet MS"/>
            </a:endParaRPr>
          </a:p>
          <a:p>
            <a:pPr marL="355600" marR="280035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Στοιχεία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δηλωτικά</a:t>
            </a:r>
            <a:r>
              <a:rPr sz="1600" b="1" spc="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ενδοθηλιακής</a:t>
            </a:r>
            <a:r>
              <a:rPr sz="16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διαφοροποίησης:</a:t>
            </a:r>
            <a:r>
              <a:rPr sz="16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συμπιεσμένοι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αγγειακοί </a:t>
            </a:r>
            <a:r>
              <a:rPr sz="1600" b="1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αυλοί,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εξαγγειωμένα</a:t>
            </a:r>
            <a:r>
              <a:rPr sz="1600" b="1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ερυθρά,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αιμοσιδηρίνη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ενδοκυττάρια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κενοτόπια</a:t>
            </a:r>
            <a:endParaRPr sz="1600">
              <a:latin typeface="Trebuchet MS"/>
              <a:cs typeface="Trebuchet MS"/>
            </a:endParaRPr>
          </a:p>
          <a:p>
            <a:pPr marL="355600" marR="335915" indent="-342900">
              <a:lnSpc>
                <a:spcPct val="100000"/>
              </a:lnSpc>
              <a:spcBef>
                <a:spcPts val="1010"/>
              </a:spcBef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Ανοσοϊστοχημεία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για</a:t>
            </a:r>
            <a:r>
              <a:rPr sz="1600" b="1" spc="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HHV-8</a:t>
            </a:r>
            <a:r>
              <a:rPr sz="1600" b="1" spc="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επιβεβαιωτική</a:t>
            </a:r>
            <a:r>
              <a:rPr sz="1600" b="1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σ.Kaposi</a:t>
            </a:r>
            <a:r>
              <a:rPr sz="1600" b="1" spc="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και</a:t>
            </a:r>
            <a:r>
              <a:rPr sz="1600" b="1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για</a:t>
            </a:r>
            <a:r>
              <a:rPr sz="16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ενδοθηλιακούς </a:t>
            </a:r>
            <a:r>
              <a:rPr sz="1600" b="1" spc="-4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δείκτες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απαραίτητη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για</a:t>
            </a:r>
            <a:r>
              <a:rPr sz="1600" b="1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τη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διάγνωση</a:t>
            </a:r>
            <a:r>
              <a:rPr sz="1600" b="1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ψευδομυογενούς</a:t>
            </a:r>
            <a:endParaRPr sz="16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αιμαγγειοενδοθηλιώματος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984" y="52832"/>
            <a:ext cx="6802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rebuchet MS"/>
                <a:cs typeface="Trebuchet MS"/>
              </a:rPr>
              <a:t>Ατρακτοκυτταρικό</a:t>
            </a:r>
            <a:r>
              <a:rPr sz="3600" b="1" spc="-140" dirty="0">
                <a:latin typeface="Trebuchet MS"/>
                <a:cs typeface="Trebuchet MS"/>
              </a:rPr>
              <a:t> </a:t>
            </a:r>
            <a:r>
              <a:rPr sz="3600" b="1" dirty="0">
                <a:latin typeface="Trebuchet MS"/>
                <a:cs typeface="Trebuchet MS"/>
              </a:rPr>
              <a:t>Αιμαγγείωμα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05728" y="1528572"/>
            <a:ext cx="3743325" cy="2621280"/>
            <a:chOff x="6205728" y="1528572"/>
            <a:chExt cx="3743325" cy="2621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5728" y="1528572"/>
              <a:ext cx="3742944" cy="26212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00950" y="2474213"/>
              <a:ext cx="300355" cy="195580"/>
            </a:xfrm>
            <a:custGeom>
              <a:avLst/>
              <a:gdLst/>
              <a:ahLst/>
              <a:cxnLst/>
              <a:rect l="l" t="t" r="r" b="b"/>
              <a:pathLst>
                <a:path w="300354" h="195580">
                  <a:moveTo>
                    <a:pt x="150114" y="0"/>
                  </a:moveTo>
                  <a:lnTo>
                    <a:pt x="114680" y="74549"/>
                  </a:lnTo>
                  <a:lnTo>
                    <a:pt x="0" y="74549"/>
                  </a:lnTo>
                  <a:lnTo>
                    <a:pt x="92836" y="120523"/>
                  </a:lnTo>
                  <a:lnTo>
                    <a:pt x="57276" y="195072"/>
                  </a:lnTo>
                  <a:lnTo>
                    <a:pt x="150114" y="148971"/>
                  </a:lnTo>
                  <a:lnTo>
                    <a:pt x="242950" y="195072"/>
                  </a:lnTo>
                  <a:lnTo>
                    <a:pt x="207391" y="120523"/>
                  </a:lnTo>
                  <a:lnTo>
                    <a:pt x="300227" y="74549"/>
                  </a:lnTo>
                  <a:lnTo>
                    <a:pt x="185547" y="74549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00950" y="2474213"/>
              <a:ext cx="300355" cy="195580"/>
            </a:xfrm>
            <a:custGeom>
              <a:avLst/>
              <a:gdLst/>
              <a:ahLst/>
              <a:cxnLst/>
              <a:rect l="l" t="t" r="r" b="b"/>
              <a:pathLst>
                <a:path w="300354" h="195580">
                  <a:moveTo>
                    <a:pt x="0" y="74549"/>
                  </a:moveTo>
                  <a:lnTo>
                    <a:pt x="114680" y="74549"/>
                  </a:lnTo>
                  <a:lnTo>
                    <a:pt x="150114" y="0"/>
                  </a:lnTo>
                  <a:lnTo>
                    <a:pt x="185547" y="74549"/>
                  </a:lnTo>
                  <a:lnTo>
                    <a:pt x="300227" y="74549"/>
                  </a:lnTo>
                  <a:lnTo>
                    <a:pt x="207391" y="120523"/>
                  </a:lnTo>
                  <a:lnTo>
                    <a:pt x="242950" y="195072"/>
                  </a:lnTo>
                  <a:lnTo>
                    <a:pt x="150114" y="148971"/>
                  </a:lnTo>
                  <a:lnTo>
                    <a:pt x="57276" y="195072"/>
                  </a:lnTo>
                  <a:lnTo>
                    <a:pt x="92836" y="120523"/>
                  </a:lnTo>
                  <a:lnTo>
                    <a:pt x="0" y="74549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08761" y="899287"/>
            <a:ext cx="4775835" cy="5855064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6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Εθεωρείτο</a:t>
            </a:r>
            <a:r>
              <a:rPr sz="1800" i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τύπος</a:t>
            </a:r>
            <a:r>
              <a:rPr sz="1800" i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αιμαγγειοενδοθηλιώματος</a:t>
            </a:r>
            <a:endParaRPr sz="1800" dirty="0">
              <a:latin typeface="Trebuchet MS"/>
              <a:cs typeface="Trebuchet MS"/>
            </a:endParaRPr>
          </a:p>
          <a:p>
            <a:pPr marL="355600" marR="15875" indent="-342900">
              <a:lnSpc>
                <a:spcPct val="8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Υποδόρια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αλλοίωση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συνήθως στα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άκρα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νέων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ατόμων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χρονολογούμενη</a:t>
            </a:r>
            <a:r>
              <a:rPr sz="18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συχνά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από </a:t>
            </a:r>
            <a:r>
              <a:rPr sz="1800" b="1" spc="-5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ετών</a:t>
            </a:r>
            <a:endParaRPr sz="1800" dirty="0">
              <a:latin typeface="Trebuchet MS"/>
              <a:cs typeface="Trebuchet MS"/>
            </a:endParaRPr>
          </a:p>
          <a:p>
            <a:pPr marL="355600" marR="412750" indent="-342900">
              <a:lnSpc>
                <a:spcPts val="1910"/>
              </a:lnSpc>
              <a:spcBef>
                <a:spcPts val="60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Ενίοτε</a:t>
            </a:r>
            <a:r>
              <a:rPr sz="18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στα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πλαίσια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συνδρόμου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Maffuci,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Klippel</a:t>
            </a:r>
            <a:r>
              <a:rPr sz="18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8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Trenaunay</a:t>
            </a:r>
            <a:endParaRPr sz="1800" dirty="0">
              <a:latin typeface="Trebuchet MS"/>
              <a:cs typeface="Trebuchet MS"/>
            </a:endParaRPr>
          </a:p>
          <a:p>
            <a:pPr marL="355600" marR="233045" indent="-342900">
              <a:lnSpc>
                <a:spcPts val="1900"/>
              </a:lnSpc>
              <a:spcBef>
                <a:spcPts val="59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922212"/>
                </a:solidFill>
                <a:latin typeface="Trebuchet MS"/>
                <a:cs typeface="Trebuchet MS"/>
              </a:rPr>
              <a:t>50%</a:t>
            </a:r>
            <a:r>
              <a:rPr sz="1800" spc="-6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922212"/>
                </a:solidFill>
                <a:latin typeface="Trebuchet MS"/>
                <a:cs typeface="Trebuchet MS"/>
              </a:rPr>
              <a:t>ενδοαγγειακά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8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πολλαπλά,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υποτροπή </a:t>
            </a:r>
            <a:r>
              <a:rPr sz="1800" spc="-5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60%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800" b="1" u="heavy" dirty="0">
                <a:solidFill>
                  <a:srgbClr val="922212"/>
                </a:solidFill>
                <a:uFill>
                  <a:solidFill>
                    <a:srgbClr val="922212"/>
                  </a:solidFill>
                </a:uFill>
                <a:latin typeface="Trebuchet MS"/>
                <a:cs typeface="Trebuchet MS"/>
              </a:rPr>
              <a:t>Διφασική</a:t>
            </a:r>
            <a:r>
              <a:rPr sz="1800" b="1" u="heavy" spc="-130" dirty="0">
                <a:solidFill>
                  <a:srgbClr val="922212"/>
                </a:solidFill>
                <a:uFill>
                  <a:solidFill>
                    <a:srgbClr val="922212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b="1" u="heavy" spc="-5" dirty="0">
                <a:solidFill>
                  <a:srgbClr val="922212"/>
                </a:solidFill>
                <a:uFill>
                  <a:solidFill>
                    <a:srgbClr val="922212"/>
                  </a:solidFill>
                </a:uFill>
                <a:latin typeface="Trebuchet MS"/>
                <a:cs typeface="Trebuchet MS"/>
              </a:rPr>
              <a:t>αλλοίωση</a:t>
            </a:r>
            <a:endParaRPr sz="18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60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Σηραγγώδες</a:t>
            </a:r>
            <a:r>
              <a:rPr sz="1800" b="1" spc="-1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στοιχείο</a:t>
            </a:r>
            <a:endParaRPr sz="1800" dirty="0">
              <a:latin typeface="Trebuchet MS"/>
              <a:cs typeface="Trebuchet MS"/>
            </a:endParaRPr>
          </a:p>
          <a:p>
            <a:pPr marL="12700" marR="106680">
              <a:lnSpc>
                <a:spcPct val="78900"/>
              </a:lnSpc>
              <a:spcBef>
                <a:spcPts val="994"/>
              </a:spcBef>
            </a:pP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(λεπτοτοιχωματικά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αγγεία με αποπλατυσμένο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ενδοθήλιο-</a:t>
            </a:r>
            <a:r>
              <a:rPr sz="18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περικλείουν</a:t>
            </a:r>
            <a:r>
              <a:rPr sz="18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θρόμβους</a:t>
            </a:r>
            <a:r>
              <a:rPr sz="1800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ερυθρά)</a:t>
            </a:r>
            <a:endParaRPr sz="18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Kaposi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fo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m</a:t>
            </a:r>
            <a:r>
              <a:rPr sz="1800" b="1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800" b="1" spc="5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ιχείο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ts val="1930"/>
              </a:lnSpc>
              <a:spcBef>
                <a:spcPts val="540"/>
              </a:spcBef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(στρογγυλά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επιθηλιοειδή</a:t>
            </a:r>
            <a:r>
              <a:rPr sz="18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κύτταρα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ts val="1930"/>
              </a:lnSpc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ενδοκυττάριους</a:t>
            </a:r>
            <a:r>
              <a:rPr sz="1800" spc="-1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αυλούς</a:t>
            </a:r>
            <a:r>
              <a:rPr sz="18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κενοτόπια)</a:t>
            </a:r>
            <a:endParaRPr sz="1800" dirty="0">
              <a:latin typeface="Trebuchet MS"/>
              <a:cs typeface="Trebuchet MS"/>
            </a:endParaRPr>
          </a:p>
          <a:p>
            <a:pPr marL="355600" indent="-342900">
              <a:lnSpc>
                <a:spcPts val="2030"/>
              </a:lnSpc>
              <a:spcBef>
                <a:spcPts val="340"/>
              </a:spcBef>
              <a:buClr>
                <a:srgbClr val="EA7666"/>
              </a:buClr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Μοριακό</a:t>
            </a:r>
            <a:r>
              <a:rPr sz="1800" b="1"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εύρημα</a:t>
            </a:r>
            <a:r>
              <a:rPr sz="18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:συχνή</a:t>
            </a:r>
            <a:r>
              <a:rPr sz="18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παρουσία</a:t>
            </a:r>
            <a:endParaRPr sz="1800" dirty="0">
              <a:latin typeface="Trebuchet MS"/>
              <a:cs typeface="Trebuchet MS"/>
            </a:endParaRPr>
          </a:p>
          <a:p>
            <a:pPr marL="355600" marR="5715">
              <a:lnSpc>
                <a:spcPts val="1910"/>
              </a:lnSpc>
              <a:spcBef>
                <a:spcPts val="140"/>
              </a:spcBef>
              <a:tabLst>
                <a:tab pos="221615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(IDH1&gt;Ι</a:t>
            </a:r>
            <a:r>
              <a:rPr lang="en-US"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Η2)</a:t>
            </a:r>
            <a:r>
              <a:rPr sz="18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 err="1">
                <a:solidFill>
                  <a:srgbClr val="404040"/>
                </a:solidFill>
                <a:latin typeface="Trebuchet MS"/>
                <a:cs typeface="Trebuchet MS"/>
              </a:rPr>
              <a:t>μετ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αλ</a:t>
            </a:r>
            <a:r>
              <a:rPr lang="el-GR"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λ</a:t>
            </a:r>
            <a:r>
              <a:rPr sz="1800" b="1" spc="-5" dirty="0" err="1">
                <a:solidFill>
                  <a:srgbClr val="404040"/>
                </a:solidFill>
                <a:latin typeface="Trebuchet MS"/>
                <a:cs typeface="Trebuchet MS"/>
              </a:rPr>
              <a:t>άξεων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στις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σποραδικές </a:t>
            </a:r>
            <a:r>
              <a:rPr sz="1800" b="1" spc="-5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συνδρομικές	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περιπτώσεις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(</a:t>
            </a:r>
            <a:r>
              <a:rPr sz="1800" i="1" spc="-28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800" i="1" spc="-55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800" i="1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Br</a:t>
            </a:r>
            <a:r>
              <a:rPr sz="1800" i="1" spc="-15" dirty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800" i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2017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)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900" y="3662171"/>
            <a:ext cx="242315" cy="20573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8352" y="4562855"/>
            <a:ext cx="243839" cy="20573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47644" y="4562855"/>
            <a:ext cx="243840" cy="20573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749925" y="4668826"/>
            <a:ext cx="6400800" cy="2189480"/>
            <a:chOff x="5749925" y="4668826"/>
            <a:chExt cx="6400800" cy="218948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4814" y="4668826"/>
              <a:ext cx="3605529" cy="21122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07753" y="4874641"/>
              <a:ext cx="448055" cy="2057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49925" y="4728867"/>
              <a:ext cx="3063113" cy="21289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16013" y="5739180"/>
              <a:ext cx="243840" cy="20574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0347959" y="2880360"/>
            <a:ext cx="1369060" cy="1202690"/>
            <a:chOff x="10347959" y="2880360"/>
            <a:chExt cx="1369060" cy="120269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47959" y="2880360"/>
              <a:ext cx="1368678" cy="12024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57787" y="3468624"/>
              <a:ext cx="234696" cy="214883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46091" y="5120640"/>
            <a:ext cx="234696" cy="21336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8649"/>
            <a:ext cx="27216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Trebuchet MS"/>
                <a:cs typeface="Trebuchet MS"/>
              </a:rPr>
              <a:t>Σάρκωμα</a:t>
            </a:r>
            <a:r>
              <a:rPr b="1" spc="-5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Kaposi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3415" y="1394841"/>
            <a:ext cx="3597275" cy="2845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Πολυεστιακή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HHV-8</a:t>
            </a:r>
            <a:r>
              <a:rPr sz="16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επαγόμενη</a:t>
            </a:r>
            <a:endParaRPr sz="16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αγγειακή</a:t>
            </a:r>
            <a:r>
              <a:rPr sz="16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υπερπλασία</a:t>
            </a:r>
            <a:endParaRPr sz="16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λοίμωξη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τον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HHV-8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είναι 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αναγκαία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αλλά</a:t>
            </a:r>
            <a:r>
              <a:rPr sz="1600" b="1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όχι ικανή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συνθήκη </a:t>
            </a:r>
            <a:r>
              <a:rPr sz="1600" b="1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για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την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γένεση</a:t>
            </a:r>
            <a:r>
              <a:rPr sz="16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των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 βλαβών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Θεωρείται</a:t>
            </a:r>
            <a:r>
              <a:rPr sz="16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όγκος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οριακής</a:t>
            </a:r>
            <a:endParaRPr sz="16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κακοήθειας(WHO</a:t>
            </a:r>
            <a:r>
              <a:rPr sz="16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2013)</a:t>
            </a:r>
            <a:endParaRPr sz="1600">
              <a:latin typeface="Trebuchet MS"/>
              <a:cs typeface="Trebuchet MS"/>
            </a:endParaRPr>
          </a:p>
          <a:p>
            <a:pPr marL="355600" marR="183515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γενικευμένο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σάρκωμα</a:t>
            </a:r>
            <a:r>
              <a:rPr sz="16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Kaposi </a:t>
            </a:r>
            <a:r>
              <a:rPr sz="1600" b="1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προσβολή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ΓΕΣ,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πνεύμονα, 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λεμφαδένων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54929" y="4351515"/>
            <a:ext cx="6414770" cy="2062480"/>
          </a:xfrm>
          <a:custGeom>
            <a:avLst/>
            <a:gdLst/>
            <a:ahLst/>
            <a:cxnLst/>
            <a:rect l="l" t="t" r="r" b="b"/>
            <a:pathLst>
              <a:path w="6414770" h="2062479">
                <a:moveTo>
                  <a:pt x="6414770" y="0"/>
                </a:moveTo>
                <a:lnTo>
                  <a:pt x="0" y="0"/>
                </a:lnTo>
                <a:lnTo>
                  <a:pt x="0" y="2062099"/>
                </a:lnTo>
                <a:lnTo>
                  <a:pt x="6414770" y="2062099"/>
                </a:lnTo>
                <a:lnTo>
                  <a:pt x="64147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54929" y="4351515"/>
            <a:ext cx="6414770" cy="2062480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-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Κλασσική</a:t>
            </a:r>
            <a:r>
              <a:rPr sz="1600" b="1" spc="-10" dirty="0">
                <a:latin typeface="Trebuchet MS"/>
                <a:cs typeface="Trebuchet MS"/>
              </a:rPr>
              <a:t>: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ήπιας βιολογικής</a:t>
            </a:r>
            <a:r>
              <a:rPr sz="1600" b="1" spc="3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συμπεριφοράς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δερματικές</a:t>
            </a:r>
            <a:endParaRPr sz="1600">
              <a:latin typeface="Trebuchet MS"/>
              <a:cs typeface="Trebuchet MS"/>
            </a:endParaRPr>
          </a:p>
          <a:p>
            <a:pPr marL="92075" marR="259079">
              <a:lnSpc>
                <a:spcPct val="100000"/>
              </a:lnSpc>
            </a:pPr>
            <a:r>
              <a:rPr sz="1600" b="1" spc="-5" dirty="0">
                <a:latin typeface="Trebuchet MS"/>
                <a:cs typeface="Trebuchet MS"/>
              </a:rPr>
              <a:t>αλλοιώσεις σε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ηλικιωμένους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ασθενείς</a:t>
            </a:r>
            <a:r>
              <a:rPr sz="1600" b="1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Μεσογειακής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καταγωγής, </a:t>
            </a:r>
            <a:r>
              <a:rPr sz="1600" b="1" spc="-47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Α&gt;Γ,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άνω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άκρα</a:t>
            </a:r>
            <a:r>
              <a:rPr sz="1600" b="1" spc="2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(10%</a:t>
            </a:r>
            <a:r>
              <a:rPr sz="1600" b="1" spc="2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σπλαχνική/βλεννογονική</a:t>
            </a:r>
            <a:r>
              <a:rPr sz="1600" b="1" spc="5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προσβολή)</a:t>
            </a:r>
            <a:endParaRPr sz="1600">
              <a:latin typeface="Trebuchet MS"/>
              <a:cs typeface="Trebuchet MS"/>
            </a:endParaRPr>
          </a:p>
          <a:p>
            <a:pPr marL="92075" marR="459740">
              <a:lnSpc>
                <a:spcPct val="100000"/>
              </a:lnSpc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-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Αφρικανικό</a:t>
            </a:r>
            <a:r>
              <a:rPr sz="16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ενδημικό:</a:t>
            </a:r>
            <a:r>
              <a:rPr sz="1600" b="1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ήπιας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βιολογικής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συμπεριφοράς,</a:t>
            </a:r>
            <a:r>
              <a:rPr sz="1600" b="1" spc="2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HIV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– </a:t>
            </a:r>
            <a:r>
              <a:rPr sz="1600" b="1" spc="-46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παιδιά</a:t>
            </a:r>
            <a:r>
              <a:rPr sz="1600" b="1" spc="-2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και</a:t>
            </a:r>
            <a:r>
              <a:rPr sz="1600" b="1" spc="2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ενήλικες,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δερματική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νόσος,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τοπικά</a:t>
            </a:r>
            <a:r>
              <a:rPr sz="1600" b="1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επιθετική</a:t>
            </a:r>
            <a:r>
              <a:rPr sz="1600" b="1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και </a:t>
            </a:r>
            <a:r>
              <a:rPr sz="1600" b="1" spc="-5" dirty="0">
                <a:latin typeface="Trebuchet MS"/>
                <a:cs typeface="Trebuchet MS"/>
              </a:rPr>
              <a:t> γενικευμένη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λεμφαδενοπαθητική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μορφή</a:t>
            </a:r>
            <a:endParaRPr sz="160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-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Ιατρογενές:</a:t>
            </a:r>
            <a:r>
              <a:rPr sz="16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αποτέλεσμα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αναοσοκαταστολής</a:t>
            </a:r>
            <a:endParaRPr sz="160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-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Επιδημικό:</a:t>
            </a:r>
            <a:r>
              <a:rPr sz="16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σχέση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με</a:t>
            </a:r>
            <a:r>
              <a:rPr sz="1600" b="1" spc="-7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AIDS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(πλέον</a:t>
            </a:r>
            <a:r>
              <a:rPr sz="1600" b="1" spc="2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επιθετικό)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3603" y="122106"/>
            <a:ext cx="5502976" cy="354959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043796" y="2976486"/>
            <a:ext cx="1505585" cy="36957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800" b="1" spc="-5" dirty="0">
                <a:latin typeface="Trebuchet MS"/>
                <a:cs typeface="Trebuchet MS"/>
              </a:rPr>
              <a:t>HHV-8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LANA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54929" y="3838308"/>
            <a:ext cx="2762250" cy="369570"/>
          </a:xfrm>
          <a:custGeom>
            <a:avLst/>
            <a:gdLst/>
            <a:ahLst/>
            <a:cxnLst/>
            <a:rect l="l" t="t" r="r" b="b"/>
            <a:pathLst>
              <a:path w="2762250" h="369570">
                <a:moveTo>
                  <a:pt x="2762250" y="0"/>
                </a:moveTo>
                <a:lnTo>
                  <a:pt x="0" y="0"/>
                </a:lnTo>
                <a:lnTo>
                  <a:pt x="0" y="369328"/>
                </a:lnTo>
                <a:lnTo>
                  <a:pt x="2762250" y="369328"/>
                </a:lnTo>
                <a:lnTo>
                  <a:pt x="27622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54929" y="3838308"/>
            <a:ext cx="2762250" cy="369570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78460" indent="-287020">
              <a:lnSpc>
                <a:spcPct val="100000"/>
              </a:lnSpc>
              <a:spcBef>
                <a:spcPts val="315"/>
              </a:spcBef>
              <a:buFont typeface="Microsoft Sans Serif"/>
              <a:buChar char="•"/>
              <a:tabLst>
                <a:tab pos="378460" algn="l"/>
                <a:tab pos="379095" algn="l"/>
              </a:tabLst>
            </a:pPr>
            <a:r>
              <a:rPr sz="1800" b="1" spc="-5" dirty="0">
                <a:latin typeface="Trebuchet MS"/>
                <a:cs typeface="Trebuchet MS"/>
              </a:rPr>
              <a:t>Κλινικές</a:t>
            </a:r>
            <a:r>
              <a:rPr sz="1800" b="1" spc="-5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μορφές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66559" y="6477625"/>
            <a:ext cx="5360670" cy="307975"/>
          </a:xfrm>
          <a:custGeom>
            <a:avLst/>
            <a:gdLst/>
            <a:ahLst/>
            <a:cxnLst/>
            <a:rect l="l" t="t" r="r" b="b"/>
            <a:pathLst>
              <a:path w="5360670" h="307975">
                <a:moveTo>
                  <a:pt x="5360288" y="0"/>
                </a:moveTo>
                <a:lnTo>
                  <a:pt x="0" y="0"/>
                </a:lnTo>
                <a:lnTo>
                  <a:pt x="0" y="307771"/>
                </a:lnTo>
                <a:lnTo>
                  <a:pt x="5360288" y="307771"/>
                </a:lnTo>
                <a:lnTo>
                  <a:pt x="53602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66559" y="6477625"/>
            <a:ext cx="5360670" cy="30797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400" b="1" i="1" spc="-3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400" b="1" i="1" spc="-2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</a:t>
            </a:r>
            <a:r>
              <a:rPr sz="1400" b="1" i="1" spc="-2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Pathology,</a:t>
            </a:r>
            <a:r>
              <a:rPr sz="14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5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78326" y="137795"/>
            <a:ext cx="5858510" cy="6707505"/>
            <a:chOff x="3878326" y="137795"/>
            <a:chExt cx="5858510" cy="670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8326" y="3592829"/>
              <a:ext cx="4271136" cy="32522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97243" y="147320"/>
              <a:ext cx="2830195" cy="3815079"/>
            </a:xfrm>
            <a:custGeom>
              <a:avLst/>
              <a:gdLst/>
              <a:ahLst/>
              <a:cxnLst/>
              <a:rect l="l" t="t" r="r" b="b"/>
              <a:pathLst>
                <a:path w="2830195" h="3815079">
                  <a:moveTo>
                    <a:pt x="2830068" y="0"/>
                  </a:moveTo>
                  <a:lnTo>
                    <a:pt x="0" y="0"/>
                  </a:lnTo>
                  <a:lnTo>
                    <a:pt x="0" y="3815079"/>
                  </a:lnTo>
                  <a:lnTo>
                    <a:pt x="2830068" y="3815079"/>
                  </a:lnTo>
                  <a:lnTo>
                    <a:pt x="28300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97243" y="147320"/>
              <a:ext cx="2830195" cy="3815079"/>
            </a:xfrm>
            <a:custGeom>
              <a:avLst/>
              <a:gdLst/>
              <a:ahLst/>
              <a:cxnLst/>
              <a:rect l="l" t="t" r="r" b="b"/>
              <a:pathLst>
                <a:path w="2830195" h="3815079">
                  <a:moveTo>
                    <a:pt x="0" y="3815079"/>
                  </a:moveTo>
                  <a:lnTo>
                    <a:pt x="2830068" y="3815079"/>
                  </a:lnTo>
                  <a:lnTo>
                    <a:pt x="2830068" y="0"/>
                  </a:lnTo>
                  <a:lnTo>
                    <a:pt x="0" y="0"/>
                  </a:lnTo>
                  <a:lnTo>
                    <a:pt x="0" y="3815079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791" y="223519"/>
            <a:ext cx="27222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Trebuchet MS"/>
                <a:cs typeface="Trebuchet MS"/>
              </a:rPr>
              <a:t>Σάρκωμα</a:t>
            </a:r>
            <a:r>
              <a:rPr b="1" spc="-5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Kaposi</a:t>
            </a:r>
          </a:p>
        </p:txBody>
      </p:sp>
      <p:sp>
        <p:nvSpPr>
          <p:cNvPr id="7" name="object 7"/>
          <p:cNvSpPr/>
          <p:nvPr/>
        </p:nvSpPr>
        <p:spPr>
          <a:xfrm>
            <a:off x="264553" y="651383"/>
            <a:ext cx="3241040" cy="3311525"/>
          </a:xfrm>
          <a:custGeom>
            <a:avLst/>
            <a:gdLst/>
            <a:ahLst/>
            <a:cxnLst/>
            <a:rect l="l" t="t" r="r" b="b"/>
            <a:pathLst>
              <a:path w="3241040" h="3311525">
                <a:moveTo>
                  <a:pt x="3240659" y="0"/>
                </a:moveTo>
                <a:lnTo>
                  <a:pt x="0" y="0"/>
                </a:lnTo>
                <a:lnTo>
                  <a:pt x="0" y="3311016"/>
                </a:lnTo>
                <a:lnTo>
                  <a:pt x="3240659" y="3311016"/>
                </a:lnTo>
                <a:lnTo>
                  <a:pt x="32406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4553" y="651383"/>
            <a:ext cx="3241040" cy="3092193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91440">
              <a:lnSpc>
                <a:spcPts val="2150"/>
              </a:lnSpc>
              <a:tabLst>
                <a:tab pos="433705" algn="l"/>
              </a:tabLst>
            </a:pPr>
            <a:r>
              <a:rPr sz="1450" spc="-150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Στάδιο</a:t>
            </a:r>
            <a:r>
              <a:rPr sz="1800" b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κηλίδας</a:t>
            </a:r>
            <a:endParaRPr sz="1800" dirty="0">
              <a:latin typeface="Trebuchet MS"/>
              <a:cs typeface="Trebuchet MS"/>
            </a:endParaRPr>
          </a:p>
          <a:p>
            <a:pPr marL="446405" marR="133350" indent="-342900">
              <a:lnSpc>
                <a:spcPct val="83300"/>
              </a:lnSpc>
              <a:spcBef>
                <a:spcPts val="31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46405" algn="l"/>
                <a:tab pos="447040" algn="l"/>
              </a:tabLst>
            </a:pP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Αναστομούμενα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μικρά αγγεία </a:t>
            </a:r>
            <a:r>
              <a:rPr sz="1600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πέριξ</a:t>
            </a:r>
            <a:r>
              <a:rPr sz="1600" spc="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εκτατικών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αγγείων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ή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εξαρτημ</a:t>
            </a:r>
            <a:r>
              <a:rPr lang="el-GR" sz="1600" spc="-5" dirty="0" err="1">
                <a:solidFill>
                  <a:srgbClr val="404040"/>
                </a:solidFill>
                <a:latin typeface="Trebuchet MS"/>
                <a:cs typeface="Trebuchet MS"/>
              </a:rPr>
              <a:t>άτ</a:t>
            </a:r>
            <a:r>
              <a:rPr sz="1600" spc="-5" dirty="0" err="1">
                <a:solidFill>
                  <a:srgbClr val="404040"/>
                </a:solidFill>
                <a:latin typeface="Trebuchet MS"/>
                <a:cs typeface="Trebuchet MS"/>
              </a:rPr>
              <a:t>ων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 στο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χόριο -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διατέμνουν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τις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κολλαγόνες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 ίνες</a:t>
            </a:r>
            <a:endParaRPr sz="1600" dirty="0">
              <a:latin typeface="Trebuchet MS"/>
              <a:cs typeface="Trebuchet MS"/>
            </a:endParaRPr>
          </a:p>
          <a:p>
            <a:pPr marL="446405" marR="1111250" indent="-342900">
              <a:lnSpc>
                <a:spcPts val="1600"/>
              </a:lnSpc>
              <a:spcBef>
                <a:spcPts val="101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46405" algn="l"/>
                <a:tab pos="44704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Απουσία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αξιόλογης</a:t>
            </a:r>
            <a:r>
              <a:rPr sz="16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ατυπίας</a:t>
            </a:r>
            <a:endParaRPr sz="1600" dirty="0">
              <a:latin typeface="Trebuchet MS"/>
              <a:cs typeface="Trebuchet MS"/>
            </a:endParaRPr>
          </a:p>
          <a:p>
            <a:pPr marL="446405">
              <a:lnSpc>
                <a:spcPts val="1435"/>
              </a:lnSpc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ατρακτόμορφων</a:t>
            </a:r>
            <a:endParaRPr sz="1600" dirty="0">
              <a:latin typeface="Trebuchet MS"/>
              <a:cs typeface="Trebuchet MS"/>
            </a:endParaRPr>
          </a:p>
          <a:p>
            <a:pPr marL="446405">
              <a:lnSpc>
                <a:spcPts val="1764"/>
              </a:lnSpc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κυττάρων</a:t>
            </a:r>
            <a:endParaRPr sz="1600" dirty="0">
              <a:latin typeface="Trebuchet MS"/>
              <a:cs typeface="Trebuchet MS"/>
            </a:endParaRPr>
          </a:p>
          <a:p>
            <a:pPr marL="446405" indent="-343535">
              <a:lnSpc>
                <a:spcPts val="1810"/>
              </a:lnSpc>
              <a:spcBef>
                <a:spcPts val="57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46405" algn="l"/>
                <a:tab pos="447040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Παρουσία</a:t>
            </a:r>
            <a:r>
              <a:rPr sz="16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λεμφοκυττάρων,</a:t>
            </a:r>
            <a:endParaRPr sz="1600" dirty="0">
              <a:latin typeface="Trebuchet MS"/>
              <a:cs typeface="Trebuchet MS"/>
            </a:endParaRPr>
          </a:p>
          <a:p>
            <a:pPr marL="446405">
              <a:lnSpc>
                <a:spcPts val="1810"/>
              </a:lnSpc>
            </a:pP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πλασματοκυττάρων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89698" y="230251"/>
            <a:ext cx="154305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42265" algn="l"/>
              </a:tabLst>
            </a:pPr>
            <a:r>
              <a:rPr sz="1350" spc="-130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ά</a:t>
            </a:r>
            <a:r>
              <a:rPr sz="1700" b="1" spc="-10" dirty="0">
                <a:solidFill>
                  <a:srgbClr val="404040"/>
                </a:solidFill>
                <a:latin typeface="Trebuchet MS"/>
                <a:cs typeface="Trebuchet MS"/>
              </a:rPr>
              <a:t>δ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700" b="1" spc="-1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όζου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01891" y="676783"/>
            <a:ext cx="2553335" cy="31400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42265" marR="229235" indent="-342265">
              <a:lnSpc>
                <a:spcPct val="80000"/>
              </a:lnSpc>
              <a:spcBef>
                <a:spcPts val="459"/>
              </a:spcBef>
              <a:buClr>
                <a:srgbClr val="EA7666"/>
              </a:buClr>
              <a:buSzPct val="76666"/>
              <a:buFont typeface="Microsoft Sans Serif"/>
              <a:buChar char="•"/>
              <a:tabLst>
                <a:tab pos="342265" algn="l"/>
                <a:tab pos="34290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Περιγεγραμμένο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κυτταροβριθές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οζίδιο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που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περικλείει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δέσμες </a:t>
            </a:r>
            <a:r>
              <a:rPr sz="1500" b="1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ατρακτόμορφων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κυττάρων</a:t>
            </a:r>
            <a:r>
              <a:rPr sz="1500" b="1" spc="3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ελάχιστη </a:t>
            </a:r>
            <a:r>
              <a:rPr sz="1500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πυρηνική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ατυπία</a:t>
            </a:r>
            <a:endParaRPr sz="1500">
              <a:latin typeface="Trebuchet MS"/>
              <a:cs typeface="Trebuchet MS"/>
            </a:endParaRPr>
          </a:p>
          <a:p>
            <a:pPr marL="342265" indent="-342265">
              <a:lnSpc>
                <a:spcPct val="100000"/>
              </a:lnSpc>
              <a:spcBef>
                <a:spcPts val="635"/>
              </a:spcBef>
              <a:buClr>
                <a:srgbClr val="EA7666"/>
              </a:buClr>
              <a:buSzPct val="76666"/>
              <a:buFont typeface="Microsoft Sans Serif"/>
              <a:buChar char="•"/>
              <a:tabLst>
                <a:tab pos="342265" algn="l"/>
                <a:tab pos="34290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Εξαγγείωση</a:t>
            </a:r>
            <a:r>
              <a:rPr sz="15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ερυθρών</a:t>
            </a:r>
            <a:endParaRPr sz="1500">
              <a:latin typeface="Trebuchet MS"/>
              <a:cs typeface="Trebuchet MS"/>
            </a:endParaRPr>
          </a:p>
          <a:p>
            <a:pPr marL="342265" marR="5080" indent="-342265">
              <a:lnSpc>
                <a:spcPct val="80000"/>
              </a:lnSpc>
              <a:spcBef>
                <a:spcPts val="1005"/>
              </a:spcBef>
              <a:buClr>
                <a:srgbClr val="EA7666"/>
              </a:buClr>
              <a:buSzPct val="76666"/>
              <a:buFont typeface="Microsoft Sans Serif"/>
              <a:buChar char="•"/>
              <a:tabLst>
                <a:tab pos="342265" algn="l"/>
                <a:tab pos="342900" algn="l"/>
              </a:tabLst>
            </a:pP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Εικόνα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«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τρυπητού»</a:t>
            </a:r>
            <a:r>
              <a:rPr sz="15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5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slit- </a:t>
            </a:r>
            <a:r>
              <a:rPr sz="1500" b="1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like</a:t>
            </a:r>
            <a:r>
              <a:rPr sz="15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αυλών</a:t>
            </a:r>
            <a:endParaRPr sz="1500">
              <a:latin typeface="Trebuchet MS"/>
              <a:cs typeface="Trebuchet MS"/>
            </a:endParaRPr>
          </a:p>
          <a:p>
            <a:pPr marL="342265" indent="-342265">
              <a:lnSpc>
                <a:spcPts val="1620"/>
              </a:lnSpc>
              <a:spcBef>
                <a:spcPts val="640"/>
              </a:spcBef>
              <a:buClr>
                <a:srgbClr val="EA7666"/>
              </a:buClr>
              <a:buSzPct val="76666"/>
              <a:buFont typeface="Microsoft Sans Serif"/>
              <a:buChar char="•"/>
              <a:tabLst>
                <a:tab pos="342265" algn="l"/>
                <a:tab pos="34290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Διατεταμένα</a:t>
            </a:r>
            <a:r>
              <a:rPr sz="15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λεμφαγγεία</a:t>
            </a:r>
            <a:endParaRPr sz="1500">
              <a:latin typeface="Trebuchet MS"/>
              <a:cs typeface="Trebuchet MS"/>
            </a:endParaRPr>
          </a:p>
          <a:p>
            <a:pPr marL="342900">
              <a:lnSpc>
                <a:spcPts val="1620"/>
              </a:lnSpc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στην</a:t>
            </a:r>
            <a:r>
              <a:rPr sz="15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περιφέρεια</a:t>
            </a:r>
            <a:endParaRPr sz="1500">
              <a:latin typeface="Trebuchet MS"/>
              <a:cs typeface="Trebuchet MS"/>
            </a:endParaRPr>
          </a:p>
          <a:p>
            <a:pPr marL="342265" indent="-342265">
              <a:lnSpc>
                <a:spcPts val="1620"/>
              </a:lnSpc>
              <a:spcBef>
                <a:spcPts val="640"/>
              </a:spcBef>
              <a:buClr>
                <a:srgbClr val="EA7666"/>
              </a:buClr>
              <a:buSzPct val="76666"/>
              <a:buFont typeface="Microsoft Sans Serif"/>
              <a:buChar char="•"/>
              <a:tabLst>
                <a:tab pos="342265" algn="l"/>
                <a:tab pos="34290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Λεμφοκύτταρα,</a:t>
            </a:r>
            <a:endParaRPr sz="1500">
              <a:latin typeface="Trebuchet MS"/>
              <a:cs typeface="Trebuchet MS"/>
            </a:endParaRPr>
          </a:p>
          <a:p>
            <a:pPr marL="342900" marR="533400">
              <a:lnSpc>
                <a:spcPct val="80000"/>
              </a:lnSpc>
              <a:spcBef>
                <a:spcPts val="180"/>
              </a:spcBef>
            </a:pP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πλ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ματ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κύττα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ρ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, 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σφαιρίδια</a:t>
            </a:r>
            <a:r>
              <a:rPr sz="15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υάλινης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1732" y="150621"/>
            <a:ext cx="2830195" cy="340931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  <a:tabLst>
                <a:tab pos="434340" algn="l"/>
              </a:tabLst>
            </a:pPr>
            <a:r>
              <a:rPr sz="1450" spc="-145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Στάδιο</a:t>
            </a:r>
            <a:r>
              <a:rPr sz="1800" b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πλάκας</a:t>
            </a:r>
            <a:endParaRPr sz="1800">
              <a:latin typeface="Trebuchet MS"/>
              <a:cs typeface="Trebuchet MS"/>
            </a:endParaRPr>
          </a:p>
          <a:p>
            <a:pPr marL="447040" marR="156845" indent="-342900">
              <a:lnSpc>
                <a:spcPct val="83300"/>
              </a:lnSpc>
              <a:spcBef>
                <a:spcPts val="100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47040" algn="l"/>
                <a:tab pos="447675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Αρχόμενη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ανάπτυξη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ατρακτόμορφων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κυττάρων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πέριξ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υπερπλαστικών</a:t>
            </a:r>
            <a:r>
              <a:rPr sz="16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αγγείων</a:t>
            </a:r>
            <a:endParaRPr sz="1600">
              <a:latin typeface="Trebuchet MS"/>
              <a:cs typeface="Trebuchet MS"/>
            </a:endParaRPr>
          </a:p>
          <a:p>
            <a:pPr marL="447040" indent="-343535">
              <a:lnSpc>
                <a:spcPts val="1814"/>
              </a:lnSpc>
              <a:spcBef>
                <a:spcPts val="57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47040" algn="l"/>
                <a:tab pos="447675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Εξαγγειωμένα</a:t>
            </a:r>
            <a:r>
              <a:rPr sz="16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ερυθρά,</a:t>
            </a:r>
            <a:endParaRPr sz="1600">
              <a:latin typeface="Trebuchet MS"/>
              <a:cs typeface="Trebuchet MS"/>
            </a:endParaRPr>
          </a:p>
          <a:p>
            <a:pPr marL="447040">
              <a:lnSpc>
                <a:spcPts val="1814"/>
              </a:lnSpc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ερυθροφαγοκυττάρωση</a:t>
            </a:r>
            <a:endParaRPr sz="1600">
              <a:latin typeface="Trebuchet MS"/>
              <a:cs typeface="Trebuchet MS"/>
            </a:endParaRPr>
          </a:p>
          <a:p>
            <a:pPr marL="447040" indent="-343535">
              <a:lnSpc>
                <a:spcPct val="100000"/>
              </a:lnSpc>
              <a:spcBef>
                <a:spcPts val="80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447040" algn="l"/>
                <a:tab pos="447675" algn="l"/>
              </a:tabLst>
            </a:pP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Σφαιρίδια</a:t>
            </a:r>
            <a:r>
              <a:rPr sz="16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υαλίνης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45" dirty="0">
                <a:solidFill>
                  <a:srgbClr val="404040"/>
                </a:solidFill>
                <a:latin typeface="Trebuchet MS"/>
                <a:cs typeface="Trebuchet MS"/>
              </a:rPr>
              <a:t>(PAS+)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4152868"/>
            <a:ext cx="12192000" cy="2667635"/>
            <a:chOff x="0" y="4152868"/>
            <a:chExt cx="12192000" cy="266763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52868"/>
              <a:ext cx="3863435" cy="266703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3301" y="4382284"/>
              <a:ext cx="4068698" cy="243749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727310" y="159956"/>
            <a:ext cx="2465070" cy="34036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vert="horz" wrap="square" lIns="0" tIns="914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20"/>
              </a:spcBef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Ανοσοφαινότυπος</a:t>
            </a:r>
            <a:endParaRPr sz="1800">
              <a:latin typeface="Trebuchet MS"/>
              <a:cs typeface="Trebuchet MS"/>
            </a:endParaRPr>
          </a:p>
          <a:p>
            <a:pPr marL="435609" indent="-343535">
              <a:lnSpc>
                <a:spcPct val="100000"/>
              </a:lnSpc>
              <a:spcBef>
                <a:spcPts val="1005"/>
              </a:spcBef>
              <a:buSzPct val="78125"/>
              <a:buFont typeface="Microsoft Sans Serif"/>
              <a:buChar char="•"/>
              <a:tabLst>
                <a:tab pos="434975" algn="l"/>
                <a:tab pos="435609" algn="l"/>
              </a:tabLst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CD31,</a:t>
            </a:r>
            <a:r>
              <a:rPr sz="1600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CD34,</a:t>
            </a:r>
            <a:r>
              <a:rPr sz="1600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D240+</a:t>
            </a:r>
            <a:endParaRPr sz="1600">
              <a:latin typeface="Trebuchet MS"/>
              <a:cs typeface="Trebuchet MS"/>
            </a:endParaRPr>
          </a:p>
          <a:p>
            <a:pPr marL="435609" indent="-343535">
              <a:lnSpc>
                <a:spcPct val="100000"/>
              </a:lnSpc>
              <a:spcBef>
                <a:spcPts val="994"/>
              </a:spcBef>
              <a:buSzPct val="78125"/>
              <a:buFont typeface="Microsoft Sans Serif"/>
              <a:buChar char="•"/>
              <a:tabLst>
                <a:tab pos="434975" algn="l"/>
                <a:tab pos="435609" algn="l"/>
              </a:tabLst>
            </a:pP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HHV-8</a:t>
            </a:r>
            <a:r>
              <a:rPr sz="1600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(LANA)</a:t>
            </a:r>
            <a:r>
              <a:rPr sz="1600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+</a:t>
            </a:r>
            <a:endParaRPr sz="160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  <a:spcBef>
                <a:spcPts val="994"/>
              </a:spcBef>
              <a:tabLst>
                <a:tab pos="434975" algn="l"/>
              </a:tabLst>
            </a:pPr>
            <a:r>
              <a:rPr sz="1250" spc="-95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Υπερτερεί</a:t>
            </a:r>
            <a:r>
              <a:rPr sz="1600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έναντι</a:t>
            </a:r>
            <a:endParaRPr sz="1600">
              <a:latin typeface="Trebuchet MS"/>
              <a:cs typeface="Trebuchet MS"/>
            </a:endParaRPr>
          </a:p>
          <a:p>
            <a:pPr marL="434975">
              <a:lnSpc>
                <a:spcPct val="100000"/>
              </a:lnSpc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PCR</a:t>
            </a:r>
            <a:endParaRPr sz="1600">
              <a:latin typeface="Trebuchet MS"/>
              <a:cs typeface="Trebuchet MS"/>
            </a:endParaRPr>
          </a:p>
          <a:p>
            <a:pPr marL="434975" marR="193040" indent="-342900">
              <a:lnSpc>
                <a:spcPct val="100000"/>
              </a:lnSpc>
              <a:spcBef>
                <a:spcPts val="1010"/>
              </a:spcBef>
              <a:tabLst>
                <a:tab pos="434975" algn="l"/>
              </a:tabLst>
            </a:pPr>
            <a:r>
              <a:rPr sz="1250" spc="-100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Σπάνια</a:t>
            </a:r>
            <a:r>
              <a:rPr sz="16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σε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αντιδραστική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αγγειοενδοθηλιω-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μάτωση</a:t>
            </a:r>
            <a:r>
              <a:rPr sz="16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και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 αγγειοσάρκωμα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στο </a:t>
            </a:r>
            <a:r>
              <a:rPr sz="1600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έδαφοςAIDS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36" y="0"/>
            <a:ext cx="58502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Trebuchet MS"/>
                <a:cs typeface="Trebuchet MS"/>
              </a:rPr>
              <a:t>Μορφολογία</a:t>
            </a:r>
            <a:r>
              <a:rPr sz="3600" b="1" spc="-90" dirty="0">
                <a:latin typeface="Trebuchet MS"/>
                <a:cs typeface="Trebuchet MS"/>
              </a:rPr>
              <a:t> </a:t>
            </a:r>
            <a:r>
              <a:rPr sz="3600" b="1" spc="-15" dirty="0">
                <a:latin typeface="Trebuchet MS"/>
                <a:cs typeface="Trebuchet MS"/>
              </a:rPr>
              <a:t>ενδοθηλιακών </a:t>
            </a:r>
            <a:r>
              <a:rPr sz="3600" b="1" spc="-1070" dirty="0">
                <a:latin typeface="Trebuchet MS"/>
                <a:cs typeface="Trebuchet MS"/>
              </a:rPr>
              <a:t> </a:t>
            </a:r>
            <a:r>
              <a:rPr sz="3600" b="1" spc="-20" dirty="0">
                <a:latin typeface="Trebuchet MS"/>
                <a:cs typeface="Trebuchet MS"/>
              </a:rPr>
              <a:t>κυττάρων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043" y="2560453"/>
            <a:ext cx="58931" cy="587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5195" y="2374392"/>
            <a:ext cx="4318635" cy="1186815"/>
            <a:chOff x="425195" y="2374392"/>
            <a:chExt cx="4318635" cy="11868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585" y="2474442"/>
              <a:ext cx="1322705" cy="2229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5940" y="2374392"/>
              <a:ext cx="2937510" cy="4549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95" y="2618232"/>
              <a:ext cx="3707129" cy="4549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195" y="2862072"/>
              <a:ext cx="3964686" cy="45491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3105912"/>
              <a:ext cx="3222498" cy="45491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06146" y="1186053"/>
            <a:ext cx="48799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Συμβατική</a:t>
            </a:r>
            <a:r>
              <a:rPr sz="16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(αιμαγγείωμα,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καλά</a:t>
            </a:r>
            <a:r>
              <a:rPr sz="1600" spc="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διαφοροποιημένο </a:t>
            </a:r>
            <a:r>
              <a:rPr sz="1600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6146" y="1801748"/>
            <a:ext cx="4735830" cy="296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  <a:tab pos="4441825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Ho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b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ail</a:t>
            </a:r>
            <a:r>
              <a:rPr sz="16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(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H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b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l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ιμ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γ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γ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ω</a:t>
            </a:r>
            <a:r>
              <a:rPr sz="1600" spc="10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600" spc="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δ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κ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υ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ο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δ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έ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ς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	</a:t>
            </a:r>
            <a:r>
              <a:rPr sz="1600" spc="-25" dirty="0">
                <a:solidFill>
                  <a:srgbClr val="404040"/>
                </a:solidFill>
                <a:latin typeface="Trebuchet MS"/>
                <a:cs typeface="Trebuchet MS"/>
              </a:rPr>
              <a:t>κ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α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endParaRPr sz="16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ενδολεμφαγγειακό</a:t>
            </a:r>
            <a:r>
              <a:rPr sz="16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αιμαγγειοενδοθηλίωμα)</a:t>
            </a:r>
            <a:endParaRPr sz="1600">
              <a:latin typeface="Trebuchet MS"/>
              <a:cs typeface="Trebuchet MS"/>
            </a:endParaRPr>
          </a:p>
          <a:p>
            <a:pPr marL="355600" marR="408940" indent="-343535">
              <a:lnSpc>
                <a:spcPct val="100000"/>
              </a:lnSpc>
              <a:spcBef>
                <a:spcPts val="994"/>
              </a:spcBef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Επιθηλιοειδής</a:t>
            </a:r>
            <a:r>
              <a:rPr sz="1600" b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(επιθηλιοειδές</a:t>
            </a:r>
            <a:r>
              <a:rPr sz="1600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αιμαγγείωμα, </a:t>
            </a:r>
            <a:r>
              <a:rPr sz="1600" spc="-47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επιθηλιοειδές</a:t>
            </a:r>
            <a:r>
              <a:rPr sz="1600" spc="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αιμαγγειοενδοθηλίωμα </a:t>
            </a:r>
            <a:r>
              <a:rPr sz="16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ψευδομυογενές</a:t>
            </a:r>
            <a:r>
              <a:rPr sz="1600" spc="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αιμαγγειοενδοθηλίωμα, </a:t>
            </a:r>
            <a:r>
              <a:rPr sz="16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επιθηλιοειδές</a:t>
            </a:r>
            <a:r>
              <a:rPr sz="1600" spc="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αγγειοσάρκωμα,)</a:t>
            </a:r>
            <a:endParaRPr sz="1600">
              <a:latin typeface="Trebuchet MS"/>
              <a:cs typeface="Trebuchet MS"/>
            </a:endParaRPr>
          </a:p>
          <a:p>
            <a:pPr marL="355600" marR="429895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Ατρακτοκυτταρική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(ατρακτοκυτταρικό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αιμαγγείωμα,</a:t>
            </a:r>
            <a:r>
              <a:rPr sz="16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σάρκωμα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Kaposi,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Kaposiform </a:t>
            </a:r>
            <a:r>
              <a:rPr sz="1600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αιμαγγειοενδοθηλίωμα,</a:t>
            </a:r>
            <a:r>
              <a:rPr sz="16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ατρακτοκυτταρικό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αγγειοσάρκωμα,</a:t>
            </a:r>
            <a:r>
              <a:rPr sz="1600" spc="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ψευδομυογενές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αιμαγγειοενδοθηλίωμα)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251959" y="4392165"/>
            <a:ext cx="5017770" cy="2391410"/>
            <a:chOff x="4251959" y="4392165"/>
            <a:chExt cx="5017770" cy="239141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51959" y="4392165"/>
              <a:ext cx="4184903" cy="23911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72755" y="5875020"/>
              <a:ext cx="1696974" cy="86182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767955" y="5939129"/>
            <a:ext cx="1287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 marR="5080" indent="-56515">
              <a:lnSpc>
                <a:spcPct val="100000"/>
              </a:lnSpc>
              <a:spcBef>
                <a:spcPts val="100"/>
              </a:spcBef>
            </a:pPr>
            <a:r>
              <a:rPr sz="1800" b="1" spc="-170" dirty="0">
                <a:solidFill>
                  <a:srgbClr val="FFFFFF"/>
                </a:solidFill>
                <a:latin typeface="Arial"/>
                <a:cs typeface="Arial"/>
              </a:rPr>
              <a:t>Επ</a:t>
            </a:r>
            <a:r>
              <a:rPr sz="1800" b="1" spc="-16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800" b="1" spc="-170" dirty="0">
                <a:solidFill>
                  <a:srgbClr val="FFFFFF"/>
                </a:solidFill>
                <a:latin typeface="Arial"/>
                <a:cs typeface="Arial"/>
              </a:rPr>
              <a:t>θ</a:t>
            </a:r>
            <a:r>
              <a:rPr sz="1800" b="1" spc="-165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800" b="1" spc="-175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800" b="1" spc="-165" dirty="0">
                <a:solidFill>
                  <a:srgbClr val="FFFFFF"/>
                </a:solidFill>
                <a:latin typeface="Arial"/>
                <a:cs typeface="Arial"/>
              </a:rPr>
              <a:t>ιο</a:t>
            </a:r>
            <a:r>
              <a:rPr sz="1800" b="1" spc="-17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800" b="1" spc="-16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800" b="1" spc="-195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r>
              <a:rPr sz="1800" b="1" spc="-155" dirty="0">
                <a:solidFill>
                  <a:srgbClr val="FFFFFF"/>
                </a:solidFill>
                <a:latin typeface="Arial"/>
                <a:cs typeface="Arial"/>
              </a:rPr>
              <a:t>έ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ς  </a:t>
            </a:r>
            <a:r>
              <a:rPr sz="1800" b="1" spc="-170" dirty="0">
                <a:solidFill>
                  <a:srgbClr val="FFFFFF"/>
                </a:solidFill>
                <a:latin typeface="Arial"/>
                <a:cs typeface="Arial"/>
              </a:rPr>
              <a:t>αιμαγγείωμα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092063" y="504951"/>
            <a:ext cx="5530215" cy="3343275"/>
            <a:chOff x="6092063" y="504951"/>
            <a:chExt cx="5530215" cy="3343275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92063" y="504951"/>
              <a:ext cx="2985262" cy="334289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23223" y="685647"/>
              <a:ext cx="3098546" cy="11143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82786" y="715733"/>
              <a:ext cx="2985261" cy="98225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067672" y="928065"/>
            <a:ext cx="2123440" cy="597535"/>
          </a:xfrm>
          <a:prstGeom prst="rect">
            <a:avLst/>
          </a:prstGeom>
          <a:ln w="12192">
            <a:solidFill>
              <a:srgbClr val="EA7666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48895" marR="15875" indent="393065">
              <a:lnSpc>
                <a:spcPct val="100000"/>
              </a:lnSpc>
              <a:spcBef>
                <a:spcPts val="285"/>
              </a:spcBef>
            </a:pPr>
            <a:r>
              <a:rPr sz="1800" b="1" spc="-160" dirty="0">
                <a:solidFill>
                  <a:srgbClr val="FFFFFF"/>
                </a:solidFill>
                <a:latin typeface="Arial"/>
                <a:cs typeface="Arial"/>
              </a:rPr>
              <a:t>Επιθηλιοειδές </a:t>
            </a:r>
            <a:r>
              <a:rPr sz="18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80" dirty="0">
                <a:solidFill>
                  <a:srgbClr val="FFFFFF"/>
                </a:solidFill>
                <a:latin typeface="Arial"/>
                <a:cs typeface="Arial"/>
              </a:rPr>
              <a:t>αιμαγγειοενδοθηλίωμα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400031" y="4288535"/>
            <a:ext cx="2687320" cy="2147570"/>
            <a:chOff x="9400031" y="4288535"/>
            <a:chExt cx="2687320" cy="2147570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9175" y="4297679"/>
              <a:ext cx="2546604" cy="16946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404603" y="4293107"/>
              <a:ext cx="2555875" cy="1704339"/>
            </a:xfrm>
            <a:custGeom>
              <a:avLst/>
              <a:gdLst/>
              <a:ahLst/>
              <a:cxnLst/>
              <a:rect l="l" t="t" r="r" b="b"/>
              <a:pathLst>
                <a:path w="2555875" h="1704339">
                  <a:moveTo>
                    <a:pt x="0" y="1703831"/>
                  </a:moveTo>
                  <a:lnTo>
                    <a:pt x="2555748" y="1703831"/>
                  </a:lnTo>
                  <a:lnTo>
                    <a:pt x="2555748" y="0"/>
                  </a:lnTo>
                  <a:lnTo>
                    <a:pt x="0" y="0"/>
                  </a:lnTo>
                  <a:lnTo>
                    <a:pt x="0" y="170383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43159" y="5846063"/>
              <a:ext cx="2039620" cy="585470"/>
            </a:xfrm>
            <a:custGeom>
              <a:avLst/>
              <a:gdLst/>
              <a:ahLst/>
              <a:cxnLst/>
              <a:rect l="l" t="t" r="r" b="b"/>
              <a:pathLst>
                <a:path w="2039620" h="585470">
                  <a:moveTo>
                    <a:pt x="2039111" y="0"/>
                  </a:moveTo>
                  <a:lnTo>
                    <a:pt x="0" y="0"/>
                  </a:lnTo>
                  <a:lnTo>
                    <a:pt x="0" y="585216"/>
                  </a:lnTo>
                  <a:lnTo>
                    <a:pt x="2039111" y="585216"/>
                  </a:lnTo>
                  <a:lnTo>
                    <a:pt x="2039111" y="0"/>
                  </a:lnTo>
                  <a:close/>
                </a:path>
              </a:pathLst>
            </a:custGeom>
            <a:solidFill>
              <a:srgbClr val="EA7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43159" y="5846063"/>
              <a:ext cx="2039620" cy="585470"/>
            </a:xfrm>
            <a:custGeom>
              <a:avLst/>
              <a:gdLst/>
              <a:ahLst/>
              <a:cxnLst/>
              <a:rect l="l" t="t" r="r" b="b"/>
              <a:pathLst>
                <a:path w="2039620" h="585470">
                  <a:moveTo>
                    <a:pt x="0" y="585216"/>
                  </a:moveTo>
                  <a:lnTo>
                    <a:pt x="2039111" y="585216"/>
                  </a:lnTo>
                  <a:lnTo>
                    <a:pt x="2039111" y="0"/>
                  </a:lnTo>
                  <a:lnTo>
                    <a:pt x="0" y="0"/>
                  </a:lnTo>
                  <a:lnTo>
                    <a:pt x="0" y="585216"/>
                  </a:lnTo>
                  <a:close/>
                </a:path>
              </a:pathLst>
            </a:custGeom>
            <a:ln w="9144">
              <a:solidFill>
                <a:srgbClr val="EA7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124313" y="5868720"/>
            <a:ext cx="13239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Επ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ι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θ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η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λιο</a:t>
            </a: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ε</a:t>
            </a:r>
            <a:r>
              <a:rPr sz="1600" b="1" spc="-15" dirty="0">
                <a:solidFill>
                  <a:srgbClr val="FFFFFF"/>
                </a:solidFill>
                <a:latin typeface="Trebuchet MS"/>
                <a:cs typeface="Trebuchet MS"/>
              </a:rPr>
              <a:t>ι</a:t>
            </a: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δ</a:t>
            </a: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ές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24313" y="6112255"/>
            <a:ext cx="15030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αγγειοσάρκωμα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31901"/>
            <a:ext cx="701103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Ψευδομυογενές</a:t>
            </a:r>
            <a:r>
              <a:rPr b="1" spc="-1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αιμαγγειοενδοθηλίωμα(A)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274445" indent="-342900" algn="just">
              <a:lnSpc>
                <a:spcPct val="100000"/>
              </a:lnSpc>
              <a:spcBef>
                <a:spcPts val="95"/>
              </a:spcBef>
              <a:buSzPct val="78947"/>
              <a:buFont typeface="Microsoft Sans Serif"/>
              <a:buChar char="•"/>
              <a:tabLst>
                <a:tab pos="355600" algn="l"/>
              </a:tabLst>
            </a:pPr>
            <a:r>
              <a:rPr spc="-10" dirty="0"/>
              <a:t>Απουσία </a:t>
            </a:r>
            <a:r>
              <a:rPr spc="-5" dirty="0"/>
              <a:t>αγγειακής </a:t>
            </a:r>
            <a:r>
              <a:rPr spc="-560" dirty="0"/>
              <a:t> </a:t>
            </a:r>
            <a:r>
              <a:rPr spc="-10" dirty="0"/>
              <a:t>διαφοροποίησης</a:t>
            </a:r>
            <a:r>
              <a:rPr spc="10" dirty="0"/>
              <a:t> </a:t>
            </a:r>
            <a:r>
              <a:rPr spc="-10" dirty="0"/>
              <a:t>σε</a:t>
            </a:r>
          </a:p>
          <a:p>
            <a:pPr marL="355600" algn="just">
              <a:lnSpc>
                <a:spcPct val="100000"/>
              </a:lnSpc>
            </a:pPr>
            <a:r>
              <a:rPr spc="-10" dirty="0"/>
              <a:t>μορφολογικό</a:t>
            </a:r>
            <a:r>
              <a:rPr dirty="0"/>
              <a:t> </a:t>
            </a:r>
            <a:r>
              <a:rPr spc="-5" dirty="0"/>
              <a:t>επίπεδο</a:t>
            </a:r>
          </a:p>
          <a:p>
            <a:pPr marL="355600" indent="-342900" algn="just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947"/>
              <a:buFont typeface="Microsoft Sans Serif"/>
              <a:buChar char="•"/>
              <a:tabLst>
                <a:tab pos="355600" algn="l"/>
              </a:tabLst>
            </a:pPr>
            <a:r>
              <a:rPr spc="-5" dirty="0">
                <a:solidFill>
                  <a:srgbClr val="404040"/>
                </a:solidFill>
              </a:rPr>
              <a:t>Νέοι</a:t>
            </a:r>
            <a:r>
              <a:rPr spc="-25" dirty="0">
                <a:solidFill>
                  <a:srgbClr val="404040"/>
                </a:solidFill>
              </a:rPr>
              <a:t> </a:t>
            </a:r>
            <a:r>
              <a:rPr spc="-10" dirty="0">
                <a:solidFill>
                  <a:srgbClr val="404040"/>
                </a:solidFill>
              </a:rPr>
              <a:t>ενήλικες,</a:t>
            </a:r>
            <a:r>
              <a:rPr spc="10" dirty="0">
                <a:solidFill>
                  <a:srgbClr val="404040"/>
                </a:solidFill>
              </a:rPr>
              <a:t> </a:t>
            </a:r>
            <a:r>
              <a:rPr spc="-5" dirty="0">
                <a:solidFill>
                  <a:srgbClr val="404040"/>
                </a:solidFill>
              </a:rPr>
              <a:t>Α&gt;Γ</a:t>
            </a:r>
          </a:p>
          <a:p>
            <a:pPr marL="355600" marR="336550" indent="-342900" algn="just">
              <a:lnSpc>
                <a:spcPct val="100000"/>
              </a:lnSpc>
              <a:spcBef>
                <a:spcPts val="1000"/>
              </a:spcBef>
              <a:buSzPct val="78947"/>
              <a:buFont typeface="Microsoft Sans Serif"/>
              <a:buChar char="•"/>
              <a:tabLst>
                <a:tab pos="355600" algn="l"/>
              </a:tabLst>
            </a:pPr>
            <a:r>
              <a:rPr spc="-5" dirty="0"/>
              <a:t>Ένα ή </a:t>
            </a:r>
            <a:r>
              <a:rPr spc="-10" dirty="0"/>
              <a:t>περισσότερα</a:t>
            </a:r>
            <a:r>
              <a:rPr spc="-10" dirty="0">
                <a:solidFill>
                  <a:srgbClr val="404040"/>
                </a:solidFill>
              </a:rPr>
              <a:t>(2/3 των </a:t>
            </a:r>
            <a:r>
              <a:rPr spc="-560" dirty="0">
                <a:solidFill>
                  <a:srgbClr val="404040"/>
                </a:solidFill>
              </a:rPr>
              <a:t> </a:t>
            </a:r>
            <a:r>
              <a:rPr spc="-10" dirty="0">
                <a:solidFill>
                  <a:srgbClr val="404040"/>
                </a:solidFill>
              </a:rPr>
              <a:t>περιπτώσεων)</a:t>
            </a:r>
            <a:r>
              <a:rPr spc="15" dirty="0">
                <a:solidFill>
                  <a:srgbClr val="404040"/>
                </a:solidFill>
              </a:rPr>
              <a:t> </a:t>
            </a:r>
            <a:r>
              <a:rPr spc="-10" dirty="0">
                <a:solidFill>
                  <a:srgbClr val="404040"/>
                </a:solidFill>
              </a:rPr>
              <a:t>δερματικά</a:t>
            </a:r>
            <a:r>
              <a:rPr spc="20" dirty="0">
                <a:solidFill>
                  <a:srgbClr val="404040"/>
                </a:solidFill>
              </a:rPr>
              <a:t> </a:t>
            </a:r>
            <a:r>
              <a:rPr spc="-5" dirty="0">
                <a:solidFill>
                  <a:srgbClr val="404040"/>
                </a:solidFill>
              </a:rPr>
              <a:t>ή</a:t>
            </a:r>
          </a:p>
          <a:p>
            <a:pPr marL="355600" marR="28575" algn="just">
              <a:lnSpc>
                <a:spcPct val="100000"/>
              </a:lnSpc>
            </a:pPr>
            <a:r>
              <a:rPr spc="-10" dirty="0">
                <a:solidFill>
                  <a:srgbClr val="404040"/>
                </a:solidFill>
              </a:rPr>
              <a:t>υποδόρια </a:t>
            </a:r>
            <a:r>
              <a:rPr spc="-5" dirty="0">
                <a:solidFill>
                  <a:srgbClr val="404040"/>
                </a:solidFill>
              </a:rPr>
              <a:t>οζίδια, </a:t>
            </a:r>
            <a:r>
              <a:rPr spc="-10" dirty="0"/>
              <a:t>συνήθως στα </a:t>
            </a:r>
            <a:r>
              <a:rPr spc="-560" dirty="0"/>
              <a:t> </a:t>
            </a:r>
            <a:r>
              <a:rPr spc="-10" dirty="0"/>
              <a:t>άκρα</a:t>
            </a:r>
          </a:p>
          <a:p>
            <a:pPr marL="355600" marR="5080" indent="-342900" algn="just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947"/>
              <a:buFont typeface="Microsoft Sans Serif"/>
              <a:buChar char="•"/>
              <a:tabLst>
                <a:tab pos="355600" algn="l"/>
              </a:tabLst>
            </a:pPr>
            <a:r>
              <a:rPr spc="-10" dirty="0">
                <a:solidFill>
                  <a:srgbClr val="404040"/>
                </a:solidFill>
              </a:rPr>
              <a:t>Ενδομυϊκές </a:t>
            </a:r>
            <a:r>
              <a:rPr b="0" spc="-10" dirty="0">
                <a:solidFill>
                  <a:srgbClr val="404040"/>
                </a:solidFill>
                <a:latin typeface="Trebuchet MS"/>
                <a:cs typeface="Trebuchet MS"/>
              </a:rPr>
              <a:t>αλλοιώσεις </a:t>
            </a:r>
            <a:r>
              <a:rPr b="0" spc="-5" dirty="0">
                <a:solidFill>
                  <a:srgbClr val="404040"/>
                </a:solidFill>
                <a:latin typeface="Trebuchet MS"/>
                <a:cs typeface="Trebuchet MS"/>
              </a:rPr>
              <a:t>στο </a:t>
            </a:r>
            <a:r>
              <a:rPr b="0" spc="-10" dirty="0">
                <a:solidFill>
                  <a:srgbClr val="404040"/>
                </a:solidFill>
                <a:latin typeface="Trebuchet MS"/>
                <a:cs typeface="Trebuchet MS"/>
              </a:rPr>
              <a:t>50% </a:t>
            </a:r>
            <a:r>
              <a:rPr b="0" spc="-5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0" spc="-5" dirty="0">
                <a:solidFill>
                  <a:srgbClr val="404040"/>
                </a:solidFill>
                <a:latin typeface="Trebuchet MS"/>
                <a:cs typeface="Trebuchet MS"/>
              </a:rPr>
              <a:t>και </a:t>
            </a:r>
            <a:r>
              <a:rPr spc="-10" dirty="0">
                <a:solidFill>
                  <a:srgbClr val="404040"/>
                </a:solidFill>
              </a:rPr>
              <a:t>οστικές </a:t>
            </a:r>
            <a:r>
              <a:rPr b="0" spc="-5" dirty="0">
                <a:solidFill>
                  <a:srgbClr val="404040"/>
                </a:solidFill>
                <a:latin typeface="Trebuchet MS"/>
                <a:cs typeface="Trebuchet MS"/>
              </a:rPr>
              <a:t>αλλοιώσεις στο </a:t>
            </a:r>
            <a:r>
              <a:rPr b="0" spc="-10" dirty="0">
                <a:solidFill>
                  <a:srgbClr val="404040"/>
                </a:solidFill>
                <a:latin typeface="Trebuchet MS"/>
                <a:cs typeface="Trebuchet MS"/>
              </a:rPr>
              <a:t>20% </a:t>
            </a:r>
            <a:r>
              <a:rPr b="0" spc="-5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0" spc="-5" dirty="0">
                <a:solidFill>
                  <a:srgbClr val="404040"/>
                </a:solidFill>
                <a:latin typeface="Trebuchet MS"/>
                <a:cs typeface="Trebuchet MS"/>
              </a:rPr>
              <a:t>κατά</a:t>
            </a:r>
            <a:r>
              <a:rPr b="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0" spc="-5" dirty="0">
                <a:solidFill>
                  <a:srgbClr val="404040"/>
                </a:solidFill>
                <a:latin typeface="Trebuchet MS"/>
                <a:cs typeface="Trebuchet MS"/>
              </a:rPr>
              <a:t>τον</a:t>
            </a:r>
            <a:r>
              <a:rPr b="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0" spc="-10" dirty="0">
                <a:solidFill>
                  <a:srgbClr val="404040"/>
                </a:solidFill>
                <a:latin typeface="Trebuchet MS"/>
                <a:cs typeface="Trebuchet MS"/>
              </a:rPr>
              <a:t>απεικονιστικό</a:t>
            </a:r>
            <a:r>
              <a:rPr b="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0" spc="-5" dirty="0">
                <a:solidFill>
                  <a:srgbClr val="404040"/>
                </a:solidFill>
                <a:latin typeface="Trebuchet MS"/>
                <a:cs typeface="Trebuchet MS"/>
              </a:rPr>
              <a:t>έλεγχο</a:t>
            </a:r>
          </a:p>
          <a:p>
            <a:pPr marL="355600" indent="-342900" algn="just">
              <a:lnSpc>
                <a:spcPct val="100000"/>
              </a:lnSpc>
              <a:spcBef>
                <a:spcPts val="994"/>
              </a:spcBef>
              <a:buSzPct val="78947"/>
              <a:buFont typeface="Microsoft Sans Serif"/>
              <a:buChar char="•"/>
              <a:tabLst>
                <a:tab pos="355600" algn="l"/>
              </a:tabLst>
            </a:pPr>
            <a:r>
              <a:rPr spc="-5" dirty="0"/>
              <a:t>60%</a:t>
            </a:r>
            <a:r>
              <a:rPr spc="-25" dirty="0"/>
              <a:t> </a:t>
            </a:r>
            <a:r>
              <a:rPr spc="-5" dirty="0"/>
              <a:t>τοπική</a:t>
            </a:r>
            <a:r>
              <a:rPr dirty="0"/>
              <a:t> </a:t>
            </a:r>
            <a:r>
              <a:rPr spc="-10" dirty="0"/>
              <a:t>υποτροπή</a:t>
            </a:r>
            <a:r>
              <a:rPr spc="35" dirty="0"/>
              <a:t> </a:t>
            </a:r>
            <a:r>
              <a:rPr b="0" spc="-5" dirty="0">
                <a:solidFill>
                  <a:srgbClr val="404040"/>
                </a:solidFill>
                <a:latin typeface="Trebuchet MS"/>
                <a:cs typeface="Trebuchet MS"/>
              </a:rPr>
              <a:t>στα</a:t>
            </a:r>
          </a:p>
          <a:p>
            <a:pPr marL="355600" algn="just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solidFill>
                  <a:srgbClr val="404040"/>
                </a:solidFill>
                <a:latin typeface="Trebuchet MS"/>
                <a:cs typeface="Trebuchet MS"/>
              </a:rPr>
              <a:t>πρώτα</a:t>
            </a:r>
            <a:r>
              <a:rPr b="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0" spc="-5" dirty="0">
                <a:solidFill>
                  <a:srgbClr val="404040"/>
                </a:solidFill>
                <a:latin typeface="Trebuchet MS"/>
                <a:cs typeface="Trebuchet MS"/>
              </a:rPr>
              <a:t>έτη</a:t>
            </a:r>
          </a:p>
          <a:p>
            <a:pPr marL="355600" indent="-342900" algn="just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947"/>
              <a:buFont typeface="Microsoft Sans Serif"/>
              <a:buChar char="•"/>
              <a:tabLst>
                <a:tab pos="355600" algn="l"/>
              </a:tabLst>
            </a:pPr>
            <a:r>
              <a:rPr spc="-10" dirty="0">
                <a:solidFill>
                  <a:srgbClr val="404040"/>
                </a:solidFill>
              </a:rPr>
              <a:t>Διηθητική</a:t>
            </a:r>
            <a:r>
              <a:rPr spc="10" dirty="0">
                <a:solidFill>
                  <a:srgbClr val="404040"/>
                </a:solidFill>
              </a:rPr>
              <a:t> </a:t>
            </a:r>
            <a:r>
              <a:rPr spc="-10" dirty="0">
                <a:solidFill>
                  <a:srgbClr val="404040"/>
                </a:solidFill>
              </a:rPr>
              <a:t>ανάπτυξη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569078" y="1230731"/>
            <a:ext cx="7414259" cy="2733040"/>
            <a:chOff x="4569078" y="1230731"/>
            <a:chExt cx="7414259" cy="27330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9300" y="1386331"/>
              <a:ext cx="3613911" cy="25769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9078" y="1388617"/>
              <a:ext cx="3624198" cy="25746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75605" y="1230731"/>
              <a:ext cx="6108700" cy="646430"/>
            </a:xfrm>
            <a:custGeom>
              <a:avLst/>
              <a:gdLst/>
              <a:ahLst/>
              <a:cxnLst/>
              <a:rect l="l" t="t" r="r" b="b"/>
              <a:pathLst>
                <a:path w="6108700" h="646430">
                  <a:moveTo>
                    <a:pt x="610870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6108700" y="646328"/>
                  </a:lnTo>
                  <a:lnTo>
                    <a:pt x="6108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975605" y="1230731"/>
            <a:ext cx="6108700" cy="646430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 marR="969010">
              <a:lnSpc>
                <a:spcPct val="100000"/>
              </a:lnSpc>
              <a:spcBef>
                <a:spcPts val="315"/>
              </a:spcBef>
              <a:buSzPct val="94444"/>
              <a:buFont typeface="Microsoft Sans Serif"/>
              <a:buChar char="•"/>
              <a:tabLst>
                <a:tab pos="173355" algn="l"/>
              </a:tabLst>
            </a:pPr>
            <a:r>
              <a:rPr sz="1800" spc="-5" dirty="0">
                <a:latin typeface="Trebuchet MS"/>
                <a:cs typeface="Trebuchet MS"/>
              </a:rPr>
              <a:t>Προβάλλουσα ουδετεροφιλική διήθηση (50% των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περιπτώσεων)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82286" y="4022064"/>
            <a:ext cx="7414259" cy="2836545"/>
            <a:chOff x="4582286" y="4022064"/>
            <a:chExt cx="7414259" cy="28365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2286" y="4203572"/>
              <a:ext cx="7414132" cy="26544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735829" y="4022064"/>
              <a:ext cx="7001509" cy="646430"/>
            </a:xfrm>
            <a:custGeom>
              <a:avLst/>
              <a:gdLst/>
              <a:ahLst/>
              <a:cxnLst/>
              <a:rect l="l" t="t" r="r" b="b"/>
              <a:pathLst>
                <a:path w="7001509" h="646429">
                  <a:moveTo>
                    <a:pt x="700125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7001256" y="646328"/>
                  </a:lnTo>
                  <a:lnTo>
                    <a:pt x="7001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735829" y="4022064"/>
            <a:ext cx="7001509" cy="646430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marR="86360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rebuchet MS"/>
                <a:cs typeface="Trebuchet MS"/>
              </a:rPr>
              <a:t>Ηωσινόφιλα </a:t>
            </a:r>
            <a:r>
              <a:rPr sz="1800" spc="-5" dirty="0">
                <a:latin typeface="Trebuchet MS"/>
                <a:cs typeface="Trebuchet MS"/>
              </a:rPr>
              <a:t>ατρακτόμορφα </a:t>
            </a:r>
            <a:r>
              <a:rPr sz="1800" dirty="0">
                <a:latin typeface="Trebuchet MS"/>
                <a:cs typeface="Trebuchet MS"/>
              </a:rPr>
              <a:t>και ωοειδή </a:t>
            </a:r>
            <a:r>
              <a:rPr sz="1800" spc="-5" dirty="0">
                <a:latin typeface="Trebuchet MS"/>
                <a:cs typeface="Trebuchet MS"/>
              </a:rPr>
              <a:t>κύτταρα με ήπια ατυπία σε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χαλαρές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δέσμες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354578"/>
            <a:ext cx="4036060" cy="3503929"/>
            <a:chOff x="0" y="3354578"/>
            <a:chExt cx="4036060" cy="35039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89" y="3354578"/>
              <a:ext cx="3918458" cy="317233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53970" y="6267945"/>
              <a:ext cx="1482090" cy="339090"/>
            </a:xfrm>
            <a:custGeom>
              <a:avLst/>
              <a:gdLst/>
              <a:ahLst/>
              <a:cxnLst/>
              <a:rect l="l" t="t" r="r" b="b"/>
              <a:pathLst>
                <a:path w="1482089" h="339090">
                  <a:moveTo>
                    <a:pt x="1481962" y="0"/>
                  </a:moveTo>
                  <a:lnTo>
                    <a:pt x="0" y="0"/>
                  </a:lnTo>
                  <a:lnTo>
                    <a:pt x="0" y="338556"/>
                  </a:lnTo>
                  <a:lnTo>
                    <a:pt x="1481962" y="338556"/>
                  </a:lnTo>
                  <a:lnTo>
                    <a:pt x="14819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0108" y="80594"/>
            <a:ext cx="69957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Ψευδομυογενές</a:t>
            </a:r>
            <a:r>
              <a:rPr b="1" spc="-2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αιμαγγειοενδοθηλίωμα(B)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0108" y="456717"/>
            <a:ext cx="5306695" cy="27184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SzPct val="78947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900" spc="-5" dirty="0">
                <a:solidFill>
                  <a:srgbClr val="EA7666"/>
                </a:solidFill>
                <a:latin typeface="Trebuchet MS"/>
                <a:cs typeface="Trebuchet MS"/>
              </a:rPr>
              <a:t>Ανοσοφαινότυπος</a:t>
            </a:r>
            <a:r>
              <a:rPr sz="1900" spc="-5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ts val="2165"/>
              </a:lnSpc>
              <a:spcBef>
                <a:spcPts val="770"/>
              </a:spcBef>
            </a:pPr>
            <a:r>
              <a:rPr sz="1900" spc="-5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CD31</a:t>
            </a:r>
            <a:r>
              <a:rPr sz="19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+</a:t>
            </a:r>
            <a:r>
              <a:rPr sz="19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(50%),</a:t>
            </a:r>
            <a:r>
              <a:rPr sz="19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Fli-1,</a:t>
            </a:r>
            <a:r>
              <a:rPr sz="19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ERG+,</a:t>
            </a:r>
            <a:r>
              <a:rPr sz="1900" b="1" spc="-10" dirty="0">
                <a:solidFill>
                  <a:srgbClr val="EA7666"/>
                </a:solidFill>
                <a:latin typeface="Trebuchet MS"/>
                <a:cs typeface="Trebuchet MS"/>
              </a:rPr>
              <a:t> Keratins </a:t>
            </a:r>
            <a:r>
              <a:rPr sz="1900" b="1" dirty="0">
                <a:solidFill>
                  <a:srgbClr val="EA7666"/>
                </a:solidFill>
                <a:latin typeface="Trebuchet MS"/>
                <a:cs typeface="Trebuchet MS"/>
              </a:rPr>
              <a:t>+,</a:t>
            </a:r>
            <a:r>
              <a:rPr sz="19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SMA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ts val="2165"/>
              </a:lnSpc>
            </a:pPr>
            <a:r>
              <a:rPr sz="1900" b="1" spc="-10" dirty="0">
                <a:solidFill>
                  <a:srgbClr val="EA7666"/>
                </a:solidFill>
                <a:latin typeface="Trebuchet MS"/>
                <a:cs typeface="Trebuchet MS"/>
              </a:rPr>
              <a:t>εστιακά</a:t>
            </a:r>
            <a:r>
              <a:rPr sz="1900" b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(+30%)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-MNF-116,</a:t>
            </a:r>
            <a:r>
              <a:rPr sz="19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EMA,</a:t>
            </a:r>
            <a:r>
              <a:rPr sz="19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S100,</a:t>
            </a:r>
            <a:r>
              <a:rPr sz="19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CD34,</a:t>
            </a:r>
            <a:r>
              <a:rPr sz="19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Desmin</a:t>
            </a:r>
            <a:r>
              <a:rPr sz="19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EA7666"/>
                </a:solidFill>
                <a:latin typeface="Trebuchet MS"/>
                <a:cs typeface="Trebuchet MS"/>
              </a:rPr>
              <a:t>-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200">
              <a:latin typeface="Trebuchet MS"/>
              <a:cs typeface="Trebuchet MS"/>
            </a:endParaRPr>
          </a:p>
          <a:p>
            <a:pPr marL="12700" marR="5080">
              <a:lnSpc>
                <a:spcPts val="1970"/>
              </a:lnSpc>
              <a:spcBef>
                <a:spcPts val="1595"/>
              </a:spcBef>
            </a:pPr>
            <a:r>
              <a:rPr sz="1900" b="1" spc="-5" dirty="0">
                <a:solidFill>
                  <a:srgbClr val="404040"/>
                </a:solidFill>
                <a:latin typeface="Trebuchet MS"/>
                <a:cs typeface="Trebuchet MS"/>
              </a:rPr>
              <a:t>*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Μόνον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η έντονη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και διάχυτη FOSB θετικότητα θα </a:t>
            </a:r>
            <a:r>
              <a:rPr sz="1800" b="1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πρέπει</a:t>
            </a:r>
            <a:r>
              <a:rPr sz="18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να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εκλαμβάνεται</a:t>
            </a:r>
            <a:r>
              <a:rPr sz="1800" b="1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ως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θετική</a:t>
            </a:r>
            <a:r>
              <a:rPr sz="18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(100%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των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ts val="1910"/>
              </a:lnSpc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περιπτώσεων)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32577" y="498348"/>
            <a:ext cx="6365240" cy="2860040"/>
          </a:xfrm>
          <a:custGeom>
            <a:avLst/>
            <a:gdLst/>
            <a:ahLst/>
            <a:cxnLst/>
            <a:rect l="l" t="t" r="r" b="b"/>
            <a:pathLst>
              <a:path w="6365240" h="2860040">
                <a:moveTo>
                  <a:pt x="6364986" y="0"/>
                </a:moveTo>
                <a:lnTo>
                  <a:pt x="0" y="0"/>
                </a:lnTo>
                <a:lnTo>
                  <a:pt x="0" y="2859659"/>
                </a:lnTo>
                <a:lnTo>
                  <a:pt x="6364986" y="2859659"/>
                </a:lnTo>
                <a:lnTo>
                  <a:pt x="63649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12078" y="497789"/>
            <a:ext cx="6176010" cy="2402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05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Μοριακά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ευρήματα: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SERPINE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1</a:t>
            </a:r>
            <a:r>
              <a:rPr sz="18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/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EA7666"/>
                </a:solidFill>
                <a:latin typeface="Trebuchet MS"/>
                <a:cs typeface="Trebuchet MS"/>
              </a:rPr>
              <a:t>FoSB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σύντηξη</a:t>
            </a:r>
            <a:r>
              <a:rPr sz="18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(55%)</a:t>
            </a:r>
            <a:endParaRPr sz="1800" dirty="0">
              <a:latin typeface="Trebuchet MS"/>
              <a:cs typeface="Trebuchet MS"/>
            </a:endParaRPr>
          </a:p>
          <a:p>
            <a:pPr marL="355600" marR="639445">
              <a:lnSpc>
                <a:spcPts val="1939"/>
              </a:lnSpc>
              <a:spcBef>
                <a:spcPts val="140"/>
              </a:spcBef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800" b="1"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ACTB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/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FOSB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σύντηξη</a:t>
            </a:r>
            <a:r>
              <a:rPr sz="18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(~45%)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πιο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εμφανής σε </a:t>
            </a:r>
            <a:r>
              <a:rPr sz="1800" b="1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μονήρεις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βλάβες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Wingdings"/>
                <a:cs typeface="Wingdings"/>
              </a:rPr>
              <a:t></a:t>
            </a:r>
            <a:r>
              <a:rPr sz="1800" spc="8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πυρηνική</a:t>
            </a:r>
            <a:r>
              <a:rPr sz="18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έκφραση</a:t>
            </a:r>
            <a:endParaRPr sz="1800" dirty="0">
              <a:latin typeface="Trebuchet MS"/>
              <a:cs typeface="Trebuchet MS"/>
            </a:endParaRPr>
          </a:p>
          <a:p>
            <a:pPr marL="355600" marR="363855" indent="-342900">
              <a:lnSpc>
                <a:spcPct val="90100"/>
              </a:lnSpc>
              <a:spcBef>
                <a:spcPts val="969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  <a:tab pos="1391920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Δ/δ: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Επιθηλιοειδές σάρκωμα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(ΙΝΙ – ή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BRG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-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),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κακοήθεις επιθηλιοειδείς αγγειακοί </a:t>
            </a:r>
            <a:r>
              <a:rPr sz="1800" b="1" dirty="0">
                <a:latin typeface="Trebuchet MS"/>
                <a:cs typeface="Trebuchet MS"/>
              </a:rPr>
              <a:t>όγκοι 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(CAMTA1 </a:t>
            </a:r>
            <a:r>
              <a:rPr sz="1800" b="1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για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EHE,	ατυπία</a:t>
            </a:r>
            <a:r>
              <a:rPr sz="18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αγγειοσάρκωμα),</a:t>
            </a:r>
            <a:r>
              <a:rPr sz="18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μυογενείς</a:t>
            </a:r>
            <a:endParaRPr sz="1800" dirty="0">
              <a:latin typeface="Trebuchet MS"/>
              <a:cs typeface="Trebuchet MS"/>
            </a:endParaRPr>
          </a:p>
          <a:p>
            <a:pPr marL="355600" marR="5080">
              <a:lnSpc>
                <a:spcPts val="1939"/>
              </a:lnSpc>
              <a:spcBef>
                <a:spcPts val="35"/>
              </a:spcBef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όγκοι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(μυογενής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φαινότυπος, απουσία ενδοθηλιακών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δεικτών),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οζώδης περιτονιίτις </a:t>
            </a:r>
            <a:r>
              <a:rPr sz="1800" b="1" spc="-5" dirty="0">
                <a:latin typeface="Trebuchet MS"/>
                <a:cs typeface="Trebuchet MS"/>
              </a:rPr>
              <a:t>(απουσία ενδοθηλιακών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δεικτών)</a:t>
            </a:r>
            <a:endParaRPr sz="1800" dirty="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258047" y="3468370"/>
            <a:ext cx="3856354" cy="3049905"/>
            <a:chOff x="8258047" y="3468370"/>
            <a:chExt cx="3856354" cy="304990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58047" y="3468370"/>
              <a:ext cx="3856354" cy="300799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405615" y="6170117"/>
              <a:ext cx="692150" cy="339090"/>
            </a:xfrm>
            <a:custGeom>
              <a:avLst/>
              <a:gdLst/>
              <a:ahLst/>
              <a:cxnLst/>
              <a:rect l="l" t="t" r="r" b="b"/>
              <a:pathLst>
                <a:path w="692150" h="339090">
                  <a:moveTo>
                    <a:pt x="692150" y="0"/>
                  </a:moveTo>
                  <a:lnTo>
                    <a:pt x="0" y="0"/>
                  </a:lnTo>
                  <a:lnTo>
                    <a:pt x="0" y="338556"/>
                  </a:lnTo>
                  <a:lnTo>
                    <a:pt x="692150" y="338556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405615" y="6170117"/>
              <a:ext cx="692150" cy="339090"/>
            </a:xfrm>
            <a:custGeom>
              <a:avLst/>
              <a:gdLst/>
              <a:ahLst/>
              <a:cxnLst/>
              <a:rect l="l" t="t" r="r" b="b"/>
              <a:pathLst>
                <a:path w="692150" h="339090">
                  <a:moveTo>
                    <a:pt x="0" y="338556"/>
                  </a:moveTo>
                  <a:lnTo>
                    <a:pt x="692150" y="338556"/>
                  </a:lnTo>
                  <a:lnTo>
                    <a:pt x="692150" y="0"/>
                  </a:lnTo>
                  <a:lnTo>
                    <a:pt x="0" y="0"/>
                  </a:lnTo>
                  <a:lnTo>
                    <a:pt x="0" y="338556"/>
                  </a:lnTo>
                  <a:close/>
                </a:path>
              </a:pathLst>
            </a:custGeom>
            <a:ln w="19050">
              <a:solidFill>
                <a:srgbClr val="EA7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195564" y="6198209"/>
            <a:ext cx="3943985" cy="650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05104" algn="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rebuchet MS"/>
                <a:cs typeface="Trebuchet MS"/>
              </a:rPr>
              <a:t>FoSB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4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4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400" b="1" i="1" spc="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 Pathology,</a:t>
            </a: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53970" y="6267945"/>
            <a:ext cx="1482090" cy="339090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0" dirty="0">
                <a:latin typeface="Trebuchet MS"/>
                <a:cs typeface="Trebuchet MS"/>
              </a:rPr>
              <a:t>K</a:t>
            </a:r>
            <a:r>
              <a:rPr sz="1600" spc="-5" dirty="0">
                <a:latin typeface="Trebuchet MS"/>
                <a:cs typeface="Trebuchet MS"/>
              </a:rPr>
              <a:t>er</a:t>
            </a:r>
            <a:r>
              <a:rPr sz="1600" spc="-95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A</a:t>
            </a:r>
            <a:r>
              <a:rPr sz="1600" spc="-5" dirty="0">
                <a:latin typeface="Trebuchet MS"/>
                <a:cs typeface="Trebuchet MS"/>
              </a:rPr>
              <a:t>E1/</a:t>
            </a:r>
            <a:r>
              <a:rPr sz="1600" spc="-15" dirty="0">
                <a:latin typeface="Trebuchet MS"/>
                <a:cs typeface="Trebuchet MS"/>
              </a:rPr>
              <a:t>A</a:t>
            </a:r>
            <a:r>
              <a:rPr sz="1600" spc="-5" dirty="0">
                <a:latin typeface="Trebuchet MS"/>
                <a:cs typeface="Trebuchet MS"/>
              </a:rPr>
              <a:t>E3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67555" y="3531527"/>
            <a:ext cx="3979545" cy="2712085"/>
            <a:chOff x="4067555" y="3531527"/>
            <a:chExt cx="3979545" cy="271208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7555" y="3531527"/>
              <a:ext cx="3979036" cy="256971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94117" y="5904572"/>
              <a:ext cx="652145" cy="339090"/>
            </a:xfrm>
            <a:custGeom>
              <a:avLst/>
              <a:gdLst/>
              <a:ahLst/>
              <a:cxnLst/>
              <a:rect l="l" t="t" r="r" b="b"/>
              <a:pathLst>
                <a:path w="652145" h="339089">
                  <a:moveTo>
                    <a:pt x="651649" y="0"/>
                  </a:moveTo>
                  <a:lnTo>
                    <a:pt x="0" y="0"/>
                  </a:lnTo>
                  <a:lnTo>
                    <a:pt x="0" y="338556"/>
                  </a:lnTo>
                  <a:lnTo>
                    <a:pt x="651649" y="338556"/>
                  </a:lnTo>
                  <a:lnTo>
                    <a:pt x="651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294118" y="5904572"/>
            <a:ext cx="652145" cy="339090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ERG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38644" y="1872488"/>
            <a:ext cx="114300" cy="293370"/>
          </a:xfrm>
          <a:custGeom>
            <a:avLst/>
            <a:gdLst/>
            <a:ahLst/>
            <a:cxnLst/>
            <a:rect l="l" t="t" r="r" b="b"/>
            <a:pathLst>
              <a:path w="114300" h="293369">
                <a:moveTo>
                  <a:pt x="57150" y="76200"/>
                </a:moveTo>
                <a:lnTo>
                  <a:pt x="49780" y="77694"/>
                </a:lnTo>
                <a:lnTo>
                  <a:pt x="43719" y="81772"/>
                </a:lnTo>
                <a:lnTo>
                  <a:pt x="39612" y="87826"/>
                </a:lnTo>
                <a:lnTo>
                  <a:pt x="38100" y="95250"/>
                </a:lnTo>
                <a:lnTo>
                  <a:pt x="38100" y="274320"/>
                </a:lnTo>
                <a:lnTo>
                  <a:pt x="39612" y="281743"/>
                </a:lnTo>
                <a:lnTo>
                  <a:pt x="43719" y="287797"/>
                </a:lnTo>
                <a:lnTo>
                  <a:pt x="49780" y="291875"/>
                </a:lnTo>
                <a:lnTo>
                  <a:pt x="57150" y="293370"/>
                </a:lnTo>
                <a:lnTo>
                  <a:pt x="64573" y="291875"/>
                </a:lnTo>
                <a:lnTo>
                  <a:pt x="70627" y="287797"/>
                </a:lnTo>
                <a:lnTo>
                  <a:pt x="74705" y="281743"/>
                </a:lnTo>
                <a:lnTo>
                  <a:pt x="76200" y="274320"/>
                </a:lnTo>
                <a:lnTo>
                  <a:pt x="76200" y="95250"/>
                </a:lnTo>
                <a:lnTo>
                  <a:pt x="74705" y="87826"/>
                </a:lnTo>
                <a:lnTo>
                  <a:pt x="70627" y="81772"/>
                </a:lnTo>
                <a:lnTo>
                  <a:pt x="64573" y="77694"/>
                </a:lnTo>
                <a:lnTo>
                  <a:pt x="57150" y="76200"/>
                </a:lnTo>
                <a:close/>
              </a:path>
              <a:path w="114300" h="293369">
                <a:moveTo>
                  <a:pt x="57150" y="0"/>
                </a:moveTo>
                <a:lnTo>
                  <a:pt x="0" y="114300"/>
                </a:lnTo>
                <a:lnTo>
                  <a:pt x="38100" y="114300"/>
                </a:lnTo>
                <a:lnTo>
                  <a:pt x="38100" y="95250"/>
                </a:lnTo>
                <a:lnTo>
                  <a:pt x="39612" y="87826"/>
                </a:lnTo>
                <a:lnTo>
                  <a:pt x="43719" y="81772"/>
                </a:lnTo>
                <a:lnTo>
                  <a:pt x="49780" y="77694"/>
                </a:lnTo>
                <a:lnTo>
                  <a:pt x="57150" y="76200"/>
                </a:lnTo>
                <a:lnTo>
                  <a:pt x="95250" y="76200"/>
                </a:lnTo>
                <a:lnTo>
                  <a:pt x="57150" y="0"/>
                </a:lnTo>
                <a:close/>
              </a:path>
              <a:path w="114300" h="293369">
                <a:moveTo>
                  <a:pt x="95250" y="76200"/>
                </a:moveTo>
                <a:lnTo>
                  <a:pt x="57150" y="76200"/>
                </a:lnTo>
                <a:lnTo>
                  <a:pt x="64573" y="77694"/>
                </a:lnTo>
                <a:lnTo>
                  <a:pt x="70627" y="81772"/>
                </a:lnTo>
                <a:lnTo>
                  <a:pt x="74705" y="87826"/>
                </a:lnTo>
                <a:lnTo>
                  <a:pt x="76200" y="95250"/>
                </a:lnTo>
                <a:lnTo>
                  <a:pt x="76200" y="114300"/>
                </a:lnTo>
                <a:lnTo>
                  <a:pt x="114300" y="114300"/>
                </a:lnTo>
                <a:lnTo>
                  <a:pt x="95250" y="76200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31785" y="1090815"/>
            <a:ext cx="4572000" cy="4988560"/>
            <a:chOff x="7431785" y="1090815"/>
            <a:chExt cx="4572000" cy="4988560"/>
          </a:xfrm>
        </p:grpSpPr>
        <p:sp>
          <p:nvSpPr>
            <p:cNvPr id="3" name="object 3"/>
            <p:cNvSpPr/>
            <p:nvPr/>
          </p:nvSpPr>
          <p:spPr>
            <a:xfrm>
              <a:off x="7441310" y="1100340"/>
              <a:ext cx="4552950" cy="4969510"/>
            </a:xfrm>
            <a:custGeom>
              <a:avLst/>
              <a:gdLst/>
              <a:ahLst/>
              <a:cxnLst/>
              <a:rect l="l" t="t" r="r" b="b"/>
              <a:pathLst>
                <a:path w="4552950" h="4969510">
                  <a:moveTo>
                    <a:pt x="4552696" y="0"/>
                  </a:moveTo>
                  <a:lnTo>
                    <a:pt x="0" y="0"/>
                  </a:lnTo>
                  <a:lnTo>
                    <a:pt x="0" y="4969383"/>
                  </a:lnTo>
                  <a:lnTo>
                    <a:pt x="4552696" y="4969383"/>
                  </a:lnTo>
                  <a:lnTo>
                    <a:pt x="45526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41310" y="1100340"/>
              <a:ext cx="4552950" cy="4969510"/>
            </a:xfrm>
            <a:custGeom>
              <a:avLst/>
              <a:gdLst/>
              <a:ahLst/>
              <a:cxnLst/>
              <a:rect l="l" t="t" r="r" b="b"/>
              <a:pathLst>
                <a:path w="4552950" h="4969510">
                  <a:moveTo>
                    <a:pt x="0" y="4969383"/>
                  </a:moveTo>
                  <a:lnTo>
                    <a:pt x="4552696" y="4969383"/>
                  </a:lnTo>
                  <a:lnTo>
                    <a:pt x="4552696" y="0"/>
                  </a:lnTo>
                  <a:lnTo>
                    <a:pt x="0" y="0"/>
                  </a:lnTo>
                  <a:lnTo>
                    <a:pt x="0" y="496938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216535" indent="-342900" algn="just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42900" algn="l"/>
              </a:tabLst>
            </a:pPr>
            <a:r>
              <a:rPr spc="-5" dirty="0"/>
              <a:t>Παιδιά, τράχηλος/άνω κορμός </a:t>
            </a:r>
            <a:r>
              <a:rPr dirty="0"/>
              <a:t>&gt; </a:t>
            </a:r>
            <a:r>
              <a:rPr spc="-530" dirty="0"/>
              <a:t> </a:t>
            </a:r>
            <a:r>
              <a:rPr spc="-5" dirty="0"/>
              <a:t>άκρα,</a:t>
            </a:r>
            <a:r>
              <a:rPr spc="-25" dirty="0"/>
              <a:t> </a:t>
            </a:r>
            <a:r>
              <a:rPr spc="-5" dirty="0"/>
              <a:t>συνήθως</a:t>
            </a:r>
            <a:r>
              <a:rPr spc="-30" dirty="0"/>
              <a:t> </a:t>
            </a:r>
            <a:r>
              <a:rPr dirty="0"/>
              <a:t>μεγάλο</a:t>
            </a:r>
            <a:r>
              <a:rPr spc="-10" dirty="0"/>
              <a:t> </a:t>
            </a:r>
            <a:r>
              <a:rPr spc="-5" dirty="0"/>
              <a:t>μέγεθος</a:t>
            </a:r>
          </a:p>
          <a:p>
            <a:pPr marL="342900" marR="85725" indent="-342900" algn="just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42900" algn="l"/>
              </a:tabLst>
            </a:pPr>
            <a:r>
              <a:rPr spc="-5" dirty="0"/>
              <a:t>Συνδέεται</a:t>
            </a:r>
            <a:r>
              <a:rPr spc="-30" dirty="0"/>
              <a:t> </a:t>
            </a:r>
            <a:r>
              <a:rPr dirty="0"/>
              <a:t>με</a:t>
            </a:r>
            <a:r>
              <a:rPr spc="-20" dirty="0"/>
              <a:t> </a:t>
            </a:r>
            <a:r>
              <a:rPr spc="-5" dirty="0"/>
              <a:t>σύνδρομο</a:t>
            </a:r>
            <a:r>
              <a:rPr spc="-50" dirty="0"/>
              <a:t> </a:t>
            </a:r>
            <a:r>
              <a:rPr dirty="0"/>
              <a:t>Kasabach </a:t>
            </a:r>
            <a:r>
              <a:rPr spc="-530" dirty="0"/>
              <a:t> </a:t>
            </a:r>
            <a:r>
              <a:rPr spc="-5" dirty="0"/>
              <a:t>Meritt</a:t>
            </a:r>
          </a:p>
          <a:p>
            <a:pPr marL="342900" marR="268605" indent="-342900" algn="just">
              <a:lnSpc>
                <a:spcPct val="100000"/>
              </a:lnSpc>
              <a:spcBef>
                <a:spcPts val="1000"/>
              </a:spcBef>
              <a:buSzPct val="80555"/>
              <a:buFont typeface="Microsoft Sans Serif"/>
              <a:buChar char="•"/>
              <a:tabLst>
                <a:tab pos="342900" algn="l"/>
              </a:tabLst>
            </a:pPr>
            <a:r>
              <a:rPr spc="-5" dirty="0">
                <a:solidFill>
                  <a:srgbClr val="EA7666"/>
                </a:solidFill>
              </a:rPr>
              <a:t>Δερματικές αλλοιώσεις, σπάνια </a:t>
            </a:r>
            <a:r>
              <a:rPr spc="-530" dirty="0">
                <a:solidFill>
                  <a:srgbClr val="EA7666"/>
                </a:solidFill>
              </a:rPr>
              <a:t> </a:t>
            </a:r>
            <a:r>
              <a:rPr spc="-5" dirty="0">
                <a:solidFill>
                  <a:srgbClr val="EA7666"/>
                </a:solidFill>
              </a:rPr>
              <a:t>υποδόρια επέκταση </a:t>
            </a:r>
            <a:r>
              <a:rPr b="0" dirty="0">
                <a:solidFill>
                  <a:srgbClr val="EA7666"/>
                </a:solidFill>
                <a:latin typeface="Wingdings"/>
                <a:cs typeface="Wingdings"/>
              </a:rPr>
              <a:t></a:t>
            </a:r>
            <a:r>
              <a:rPr b="0" dirty="0">
                <a:solidFill>
                  <a:srgbClr val="EA7666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EA7666"/>
                </a:solidFill>
              </a:rPr>
              <a:t>πρότυπο </a:t>
            </a:r>
            <a:r>
              <a:rPr spc="-530" dirty="0">
                <a:solidFill>
                  <a:srgbClr val="EA7666"/>
                </a:solidFill>
              </a:rPr>
              <a:t> </a:t>
            </a:r>
            <a:r>
              <a:rPr spc="-5" dirty="0">
                <a:solidFill>
                  <a:srgbClr val="EA7666"/>
                </a:solidFill>
              </a:rPr>
              <a:t>θυσσανωτού</a:t>
            </a:r>
            <a:r>
              <a:rPr spc="-40" dirty="0">
                <a:solidFill>
                  <a:srgbClr val="EA7666"/>
                </a:solidFill>
              </a:rPr>
              <a:t> </a:t>
            </a:r>
            <a:r>
              <a:rPr spc="-5" dirty="0">
                <a:solidFill>
                  <a:srgbClr val="EA7666"/>
                </a:solidFill>
              </a:rPr>
              <a:t>αγγειώματος</a:t>
            </a:r>
          </a:p>
          <a:p>
            <a:pPr marL="342265" marR="488315" indent="-342265">
              <a:lnSpc>
                <a:spcPct val="100000"/>
              </a:lnSpc>
              <a:spcBef>
                <a:spcPts val="1010"/>
              </a:spcBef>
              <a:buSzPct val="80555"/>
              <a:buFont typeface="Microsoft Sans Serif"/>
              <a:buChar char="•"/>
              <a:tabLst>
                <a:tab pos="342265" algn="l"/>
                <a:tab pos="342900" algn="l"/>
              </a:tabLst>
            </a:pPr>
            <a:r>
              <a:rPr spc="-5" dirty="0">
                <a:solidFill>
                  <a:srgbClr val="EA7666"/>
                </a:solidFill>
              </a:rPr>
              <a:t>Εν τω </a:t>
            </a:r>
            <a:r>
              <a:rPr dirty="0">
                <a:solidFill>
                  <a:srgbClr val="EA7666"/>
                </a:solidFill>
              </a:rPr>
              <a:t>βάθει ιστοί</a:t>
            </a:r>
            <a:r>
              <a:rPr b="0" dirty="0">
                <a:solidFill>
                  <a:srgbClr val="EA7666"/>
                </a:solidFill>
                <a:latin typeface="Wingdings"/>
                <a:cs typeface="Wingdings"/>
              </a:rPr>
              <a:t></a:t>
            </a:r>
            <a:r>
              <a:rPr b="0" dirty="0">
                <a:solidFill>
                  <a:srgbClr val="EA7666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EA7666"/>
                </a:solidFill>
              </a:rPr>
              <a:t>Κλασσικό </a:t>
            </a:r>
            <a:r>
              <a:rPr spc="-530" dirty="0">
                <a:solidFill>
                  <a:srgbClr val="EA7666"/>
                </a:solidFill>
              </a:rPr>
              <a:t> </a:t>
            </a:r>
            <a:r>
              <a:rPr spc="-5" dirty="0">
                <a:solidFill>
                  <a:srgbClr val="EA7666"/>
                </a:solidFill>
              </a:rPr>
              <a:t>πρότυπο </a:t>
            </a:r>
            <a:r>
              <a:rPr dirty="0">
                <a:solidFill>
                  <a:srgbClr val="EA7666"/>
                </a:solidFill>
              </a:rPr>
              <a:t>Kaposiform </a:t>
            </a:r>
            <a:r>
              <a:rPr spc="5" dirty="0">
                <a:solidFill>
                  <a:srgbClr val="EA7666"/>
                </a:solidFill>
              </a:rPr>
              <a:t> </a:t>
            </a:r>
            <a:r>
              <a:rPr spc="-5" dirty="0">
                <a:solidFill>
                  <a:srgbClr val="EA7666"/>
                </a:solidFill>
              </a:rPr>
              <a:t>αιμαγγειοενδοθηλιώματος</a:t>
            </a:r>
          </a:p>
          <a:p>
            <a:pPr marL="342265" marR="5080" indent="-34226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42265" algn="l"/>
                <a:tab pos="342900" algn="l"/>
              </a:tabLst>
            </a:pPr>
            <a:r>
              <a:rPr spc="-5" dirty="0"/>
              <a:t>Ατρακτοκυτταρικό</a:t>
            </a:r>
            <a:r>
              <a:rPr spc="-45" dirty="0"/>
              <a:t> </a:t>
            </a:r>
            <a:r>
              <a:rPr dirty="0"/>
              <a:t>στοιχείο</a:t>
            </a:r>
            <a:r>
              <a:rPr spc="-55" dirty="0"/>
              <a:t> </a:t>
            </a:r>
            <a:r>
              <a:rPr dirty="0"/>
              <a:t>μόνον </a:t>
            </a:r>
            <a:r>
              <a:rPr spc="-525" dirty="0"/>
              <a:t> </a:t>
            </a:r>
            <a:r>
              <a:rPr spc="-5" dirty="0"/>
              <a:t>στο</a:t>
            </a:r>
            <a:r>
              <a:rPr spc="-30" dirty="0"/>
              <a:t> </a:t>
            </a:r>
            <a:r>
              <a:rPr spc="-5" dirty="0"/>
              <a:t>πρότυπο</a:t>
            </a:r>
            <a:r>
              <a:rPr spc="-25" dirty="0"/>
              <a:t> </a:t>
            </a:r>
            <a:r>
              <a:rPr dirty="0"/>
              <a:t>Kaposiform</a:t>
            </a:r>
          </a:p>
          <a:p>
            <a:pPr marL="3429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αιμαγγειονδεοθηλιώματος</a:t>
            </a:r>
          </a:p>
          <a:p>
            <a:pPr marL="342265" marR="23495" indent="-34226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42265" algn="l"/>
                <a:tab pos="342900" algn="l"/>
              </a:tabLst>
            </a:pPr>
            <a:r>
              <a:rPr dirty="0"/>
              <a:t>Απουσία </a:t>
            </a:r>
            <a:r>
              <a:rPr spc="-5" dirty="0"/>
              <a:t>Glut1 </a:t>
            </a:r>
            <a:r>
              <a:rPr b="0" dirty="0">
                <a:latin typeface="Wingdings"/>
                <a:cs typeface="Wingdings"/>
              </a:rPr>
              <a:t></a:t>
            </a:r>
            <a:r>
              <a:rPr b="0" dirty="0">
                <a:latin typeface="Times New Roman"/>
                <a:cs typeface="Times New Roman"/>
              </a:rPr>
              <a:t> </a:t>
            </a:r>
            <a:r>
              <a:rPr dirty="0"/>
              <a:t>δ.δ </a:t>
            </a:r>
            <a:r>
              <a:rPr spc="-5" dirty="0"/>
              <a:t>από νεανικό </a:t>
            </a:r>
            <a:r>
              <a:rPr spc="-530" dirty="0"/>
              <a:t> </a:t>
            </a:r>
            <a:r>
              <a:rPr spc="-5" dirty="0"/>
              <a:t>αιμαγγείωμα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85534" y="1441196"/>
            <a:ext cx="6777990" cy="3402965"/>
            <a:chOff x="285534" y="1441196"/>
            <a:chExt cx="6777990" cy="34029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534" y="1441196"/>
              <a:ext cx="6777482" cy="340245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37463" y="3029838"/>
              <a:ext cx="277495" cy="260985"/>
            </a:xfrm>
            <a:custGeom>
              <a:avLst/>
              <a:gdLst/>
              <a:ahLst/>
              <a:cxnLst/>
              <a:rect l="l" t="t" r="r" b="b"/>
              <a:pathLst>
                <a:path w="277494" h="260985">
                  <a:moveTo>
                    <a:pt x="138595" y="0"/>
                  </a:moveTo>
                  <a:lnTo>
                    <a:pt x="105879" y="99568"/>
                  </a:lnTo>
                  <a:lnTo>
                    <a:pt x="0" y="99568"/>
                  </a:lnTo>
                  <a:lnTo>
                    <a:pt x="85661" y="161162"/>
                  </a:lnTo>
                  <a:lnTo>
                    <a:pt x="52933" y="260858"/>
                  </a:lnTo>
                  <a:lnTo>
                    <a:pt x="138595" y="199262"/>
                  </a:lnTo>
                  <a:lnTo>
                    <a:pt x="224243" y="260858"/>
                  </a:lnTo>
                  <a:lnTo>
                    <a:pt x="191528" y="161162"/>
                  </a:lnTo>
                  <a:lnTo>
                    <a:pt x="277190" y="99568"/>
                  </a:lnTo>
                  <a:lnTo>
                    <a:pt x="171310" y="99568"/>
                  </a:lnTo>
                  <a:lnTo>
                    <a:pt x="1385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7463" y="3029838"/>
              <a:ext cx="277495" cy="260985"/>
            </a:xfrm>
            <a:custGeom>
              <a:avLst/>
              <a:gdLst/>
              <a:ahLst/>
              <a:cxnLst/>
              <a:rect l="l" t="t" r="r" b="b"/>
              <a:pathLst>
                <a:path w="277494" h="260985">
                  <a:moveTo>
                    <a:pt x="0" y="99568"/>
                  </a:moveTo>
                  <a:lnTo>
                    <a:pt x="105879" y="99568"/>
                  </a:lnTo>
                  <a:lnTo>
                    <a:pt x="138595" y="0"/>
                  </a:lnTo>
                  <a:lnTo>
                    <a:pt x="171310" y="99568"/>
                  </a:lnTo>
                  <a:lnTo>
                    <a:pt x="277190" y="99568"/>
                  </a:lnTo>
                  <a:lnTo>
                    <a:pt x="191528" y="161162"/>
                  </a:lnTo>
                  <a:lnTo>
                    <a:pt x="224243" y="260858"/>
                  </a:lnTo>
                  <a:lnTo>
                    <a:pt x="138595" y="199262"/>
                  </a:lnTo>
                  <a:lnTo>
                    <a:pt x="52933" y="260858"/>
                  </a:lnTo>
                  <a:lnTo>
                    <a:pt x="85661" y="161162"/>
                  </a:lnTo>
                  <a:lnTo>
                    <a:pt x="0" y="99568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56310" y="540257"/>
            <a:ext cx="7421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rebuchet MS"/>
                <a:cs typeface="Trebuchet MS"/>
              </a:rPr>
              <a:t>Θυσσανωτό</a:t>
            </a:r>
            <a:r>
              <a:rPr sz="2000" b="1" spc="-5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αγγείωμα/</a:t>
            </a:r>
            <a:r>
              <a:rPr sz="2000" b="1" spc="-1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Kaposiform</a:t>
            </a:r>
            <a:r>
              <a:rPr sz="2000" b="1" spc="-1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αγγειοενδοθηλίωμα</a:t>
            </a:r>
            <a:r>
              <a:rPr sz="2000" b="1" spc="-4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(ενιαία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6310" y="845007"/>
            <a:ext cx="31686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οντότητα</a:t>
            </a:r>
            <a:r>
              <a:rPr sz="2000" b="1" spc="-7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κατά</a:t>
            </a:r>
            <a:r>
              <a:rPr sz="2000" b="1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WHO</a:t>
            </a:r>
            <a:r>
              <a:rPr sz="2000" b="1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EA7666"/>
                </a:solidFill>
                <a:latin typeface="Trebuchet MS"/>
                <a:cs typeface="Trebuchet MS"/>
              </a:rPr>
              <a:t>2020)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26869" y="4843602"/>
            <a:ext cx="3321050" cy="30797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31445">
              <a:lnSpc>
                <a:spcPct val="100000"/>
              </a:lnSpc>
              <a:spcBef>
                <a:spcPts val="325"/>
              </a:spcBef>
            </a:pP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Πρότυπο</a:t>
            </a:r>
            <a:r>
              <a:rPr sz="1400" b="1" i="1" spc="-4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θυασσανωτού</a:t>
            </a:r>
            <a:r>
              <a:rPr sz="14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αγγειώματος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8575" y="6344818"/>
            <a:ext cx="48755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4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4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400" b="1" i="1" spc="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 Pathology,</a:t>
            </a:r>
            <a:r>
              <a:rPr sz="14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WHO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2020,</a:t>
            </a:r>
            <a:r>
              <a:rPr sz="14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Classification</a:t>
            </a:r>
            <a:r>
              <a:rPr sz="14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of Soft</a:t>
            </a:r>
            <a:r>
              <a:rPr sz="14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 Tissue</a:t>
            </a:r>
            <a:r>
              <a:rPr sz="14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and</a:t>
            </a:r>
            <a:r>
              <a:rPr sz="14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Bone</a:t>
            </a:r>
            <a:r>
              <a:rPr sz="14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35" dirty="0">
                <a:solidFill>
                  <a:srgbClr val="922212"/>
                </a:solidFill>
                <a:latin typeface="Trebuchet MS"/>
                <a:cs typeface="Trebuchet MS"/>
              </a:rPr>
              <a:t>Tumors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3265" y="5218417"/>
            <a:ext cx="3368675" cy="831215"/>
          </a:xfrm>
          <a:custGeom>
            <a:avLst/>
            <a:gdLst/>
            <a:ahLst/>
            <a:cxnLst/>
            <a:rect l="l" t="t" r="r" b="b"/>
            <a:pathLst>
              <a:path w="3368675" h="831214">
                <a:moveTo>
                  <a:pt x="3368548" y="0"/>
                </a:moveTo>
                <a:lnTo>
                  <a:pt x="0" y="0"/>
                </a:lnTo>
                <a:lnTo>
                  <a:pt x="0" y="830999"/>
                </a:lnTo>
                <a:lnTo>
                  <a:pt x="3368548" y="830999"/>
                </a:lnTo>
                <a:lnTo>
                  <a:pt x="33685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73265" y="5218417"/>
            <a:ext cx="3368675" cy="83121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51155">
              <a:lnSpc>
                <a:spcPct val="100000"/>
              </a:lnSpc>
              <a:spcBef>
                <a:spcPts val="315"/>
              </a:spcBef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Λόβια</a:t>
            </a:r>
            <a:r>
              <a:rPr sz="16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πυκνά διατεταγμένων</a:t>
            </a:r>
            <a:endParaRPr sz="1600">
              <a:latin typeface="Trebuchet MS"/>
              <a:cs typeface="Trebuchet MS"/>
            </a:endParaRPr>
          </a:p>
          <a:p>
            <a:pPr marL="1056640" marR="692150" indent="-15240">
              <a:lnSpc>
                <a:spcPts val="1939"/>
              </a:lnSpc>
              <a:spcBef>
                <a:spcPts val="50"/>
              </a:spcBef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τριχοειδών</a:t>
            </a:r>
            <a:r>
              <a:rPr sz="16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δίκην </a:t>
            </a:r>
            <a:r>
              <a:rPr sz="1600" b="1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“cannonball”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latin typeface="MS Gothic"/>
                <a:cs typeface="MS Gothic"/>
              </a:rPr>
              <a:t>✰</a:t>
            </a:r>
            <a:endParaRPr sz="1600">
              <a:latin typeface="MS Gothic"/>
              <a:cs typeface="MS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41673" y="5202644"/>
            <a:ext cx="3352800" cy="83121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534670" marR="183515" indent="-161925">
              <a:lnSpc>
                <a:spcPct val="100000"/>
              </a:lnSpc>
              <a:spcBef>
                <a:spcPts val="315"/>
              </a:spcBef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Ημισεληνοειδή διατεταμένα </a:t>
            </a:r>
            <a:r>
              <a:rPr sz="16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λεμφαγγεία</a:t>
            </a:r>
            <a:r>
              <a:rPr sz="1600" b="1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στν</a:t>
            </a:r>
            <a:r>
              <a:rPr sz="16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περιφέρεια</a:t>
            </a:r>
            <a:endParaRPr sz="1600">
              <a:latin typeface="Trebuchet MS"/>
              <a:cs typeface="Trebuchet MS"/>
            </a:endParaRPr>
          </a:p>
          <a:p>
            <a:pPr marL="971550">
              <a:lnSpc>
                <a:spcPct val="100000"/>
              </a:lnSpc>
              <a:spcBef>
                <a:spcPts val="25"/>
              </a:spcBef>
              <a:tabLst>
                <a:tab pos="2458085" algn="l"/>
              </a:tabLst>
            </a:pP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των</a:t>
            </a:r>
            <a:r>
              <a:rPr sz="16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λοβίων</a:t>
            </a:r>
            <a:r>
              <a:rPr sz="1600" spc="-5" dirty="0">
                <a:latin typeface="MS Gothic"/>
                <a:cs typeface="MS Gothic"/>
              </a:rPr>
              <a:t>✰	✰</a:t>
            </a:r>
            <a:endParaRPr sz="1600">
              <a:latin typeface="MS Gothic"/>
              <a:cs typeface="MS Goth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31414" y="3527552"/>
            <a:ext cx="2696210" cy="1165225"/>
            <a:chOff x="2431414" y="3527552"/>
            <a:chExt cx="2696210" cy="1165225"/>
          </a:xfrm>
        </p:grpSpPr>
        <p:sp>
          <p:nvSpPr>
            <p:cNvPr id="18" name="object 18"/>
            <p:cNvSpPr/>
            <p:nvPr/>
          </p:nvSpPr>
          <p:spPr>
            <a:xfrm>
              <a:off x="2440939" y="3537077"/>
              <a:ext cx="277495" cy="260985"/>
            </a:xfrm>
            <a:custGeom>
              <a:avLst/>
              <a:gdLst/>
              <a:ahLst/>
              <a:cxnLst/>
              <a:rect l="l" t="t" r="r" b="b"/>
              <a:pathLst>
                <a:path w="277494" h="260985">
                  <a:moveTo>
                    <a:pt x="138684" y="0"/>
                  </a:moveTo>
                  <a:lnTo>
                    <a:pt x="105918" y="99568"/>
                  </a:lnTo>
                  <a:lnTo>
                    <a:pt x="0" y="99568"/>
                  </a:lnTo>
                  <a:lnTo>
                    <a:pt x="85725" y="161162"/>
                  </a:lnTo>
                  <a:lnTo>
                    <a:pt x="52959" y="260858"/>
                  </a:lnTo>
                  <a:lnTo>
                    <a:pt x="138684" y="199262"/>
                  </a:lnTo>
                  <a:lnTo>
                    <a:pt x="224282" y="260858"/>
                  </a:lnTo>
                  <a:lnTo>
                    <a:pt x="191643" y="161162"/>
                  </a:lnTo>
                  <a:lnTo>
                    <a:pt x="277241" y="99568"/>
                  </a:lnTo>
                  <a:lnTo>
                    <a:pt x="171323" y="99568"/>
                  </a:lnTo>
                  <a:lnTo>
                    <a:pt x="1386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40939" y="3537077"/>
              <a:ext cx="277495" cy="260985"/>
            </a:xfrm>
            <a:custGeom>
              <a:avLst/>
              <a:gdLst/>
              <a:ahLst/>
              <a:cxnLst/>
              <a:rect l="l" t="t" r="r" b="b"/>
              <a:pathLst>
                <a:path w="277494" h="260985">
                  <a:moveTo>
                    <a:pt x="0" y="99568"/>
                  </a:moveTo>
                  <a:lnTo>
                    <a:pt x="105918" y="99568"/>
                  </a:lnTo>
                  <a:lnTo>
                    <a:pt x="138684" y="0"/>
                  </a:lnTo>
                  <a:lnTo>
                    <a:pt x="171323" y="99568"/>
                  </a:lnTo>
                  <a:lnTo>
                    <a:pt x="277241" y="99568"/>
                  </a:lnTo>
                  <a:lnTo>
                    <a:pt x="191643" y="161162"/>
                  </a:lnTo>
                  <a:lnTo>
                    <a:pt x="224282" y="260858"/>
                  </a:lnTo>
                  <a:lnTo>
                    <a:pt x="138684" y="199262"/>
                  </a:lnTo>
                  <a:lnTo>
                    <a:pt x="52959" y="260858"/>
                  </a:lnTo>
                  <a:lnTo>
                    <a:pt x="85725" y="161162"/>
                  </a:lnTo>
                  <a:lnTo>
                    <a:pt x="0" y="9956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40732" y="4421886"/>
              <a:ext cx="277495" cy="260985"/>
            </a:xfrm>
            <a:custGeom>
              <a:avLst/>
              <a:gdLst/>
              <a:ahLst/>
              <a:cxnLst/>
              <a:rect l="l" t="t" r="r" b="b"/>
              <a:pathLst>
                <a:path w="277495" h="260985">
                  <a:moveTo>
                    <a:pt x="138556" y="0"/>
                  </a:moveTo>
                  <a:lnTo>
                    <a:pt x="105917" y="99568"/>
                  </a:lnTo>
                  <a:lnTo>
                    <a:pt x="0" y="99568"/>
                  </a:lnTo>
                  <a:lnTo>
                    <a:pt x="85597" y="161162"/>
                  </a:lnTo>
                  <a:lnTo>
                    <a:pt x="52958" y="260857"/>
                  </a:lnTo>
                  <a:lnTo>
                    <a:pt x="138556" y="199262"/>
                  </a:lnTo>
                  <a:lnTo>
                    <a:pt x="224281" y="260857"/>
                  </a:lnTo>
                  <a:lnTo>
                    <a:pt x="191515" y="161162"/>
                  </a:lnTo>
                  <a:lnTo>
                    <a:pt x="277240" y="99568"/>
                  </a:lnTo>
                  <a:lnTo>
                    <a:pt x="171322" y="99568"/>
                  </a:lnTo>
                  <a:lnTo>
                    <a:pt x="1385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40732" y="4421886"/>
              <a:ext cx="277495" cy="260985"/>
            </a:xfrm>
            <a:custGeom>
              <a:avLst/>
              <a:gdLst/>
              <a:ahLst/>
              <a:cxnLst/>
              <a:rect l="l" t="t" r="r" b="b"/>
              <a:pathLst>
                <a:path w="277495" h="260985">
                  <a:moveTo>
                    <a:pt x="0" y="99568"/>
                  </a:moveTo>
                  <a:lnTo>
                    <a:pt x="105917" y="99568"/>
                  </a:lnTo>
                  <a:lnTo>
                    <a:pt x="138556" y="0"/>
                  </a:lnTo>
                  <a:lnTo>
                    <a:pt x="171322" y="99568"/>
                  </a:lnTo>
                  <a:lnTo>
                    <a:pt x="277240" y="99568"/>
                  </a:lnTo>
                  <a:lnTo>
                    <a:pt x="191515" y="161162"/>
                  </a:lnTo>
                  <a:lnTo>
                    <a:pt x="224281" y="260857"/>
                  </a:lnTo>
                  <a:lnTo>
                    <a:pt x="138556" y="199262"/>
                  </a:lnTo>
                  <a:lnTo>
                    <a:pt x="52958" y="260857"/>
                  </a:lnTo>
                  <a:lnTo>
                    <a:pt x="85597" y="161162"/>
                  </a:lnTo>
                  <a:lnTo>
                    <a:pt x="0" y="9956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38294" y="4328668"/>
              <a:ext cx="277495" cy="260985"/>
            </a:xfrm>
            <a:custGeom>
              <a:avLst/>
              <a:gdLst/>
              <a:ahLst/>
              <a:cxnLst/>
              <a:rect l="l" t="t" r="r" b="b"/>
              <a:pathLst>
                <a:path w="277495" h="260985">
                  <a:moveTo>
                    <a:pt x="138556" y="0"/>
                  </a:moveTo>
                  <a:lnTo>
                    <a:pt x="105917" y="99567"/>
                  </a:lnTo>
                  <a:lnTo>
                    <a:pt x="0" y="99567"/>
                  </a:lnTo>
                  <a:lnTo>
                    <a:pt x="85597" y="161162"/>
                  </a:lnTo>
                  <a:lnTo>
                    <a:pt x="52958" y="260730"/>
                  </a:lnTo>
                  <a:lnTo>
                    <a:pt x="138556" y="199262"/>
                  </a:lnTo>
                  <a:lnTo>
                    <a:pt x="224281" y="260730"/>
                  </a:lnTo>
                  <a:lnTo>
                    <a:pt x="191515" y="161162"/>
                  </a:lnTo>
                  <a:lnTo>
                    <a:pt x="277113" y="99567"/>
                  </a:lnTo>
                  <a:lnTo>
                    <a:pt x="171322" y="99567"/>
                  </a:lnTo>
                  <a:lnTo>
                    <a:pt x="1385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38294" y="4328668"/>
              <a:ext cx="277495" cy="260985"/>
            </a:xfrm>
            <a:custGeom>
              <a:avLst/>
              <a:gdLst/>
              <a:ahLst/>
              <a:cxnLst/>
              <a:rect l="l" t="t" r="r" b="b"/>
              <a:pathLst>
                <a:path w="277495" h="260985">
                  <a:moveTo>
                    <a:pt x="0" y="99567"/>
                  </a:moveTo>
                  <a:lnTo>
                    <a:pt x="105917" y="99567"/>
                  </a:lnTo>
                  <a:lnTo>
                    <a:pt x="138556" y="0"/>
                  </a:lnTo>
                  <a:lnTo>
                    <a:pt x="171322" y="99567"/>
                  </a:lnTo>
                  <a:lnTo>
                    <a:pt x="277113" y="99567"/>
                  </a:lnTo>
                  <a:lnTo>
                    <a:pt x="191515" y="161162"/>
                  </a:lnTo>
                  <a:lnTo>
                    <a:pt x="224281" y="260730"/>
                  </a:lnTo>
                  <a:lnTo>
                    <a:pt x="138556" y="199262"/>
                  </a:lnTo>
                  <a:lnTo>
                    <a:pt x="52958" y="260730"/>
                  </a:lnTo>
                  <a:lnTo>
                    <a:pt x="85597" y="161162"/>
                  </a:lnTo>
                  <a:lnTo>
                    <a:pt x="0" y="99567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013200"/>
            <a:ext cx="3302000" cy="2844800"/>
            <a:chOff x="0" y="4013200"/>
            <a:chExt cx="3302000" cy="2844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751" y="4592701"/>
              <a:ext cx="2923057" cy="19750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0499" y="4354017"/>
              <a:ext cx="2911475" cy="307975"/>
            </a:xfrm>
            <a:custGeom>
              <a:avLst/>
              <a:gdLst/>
              <a:ahLst/>
              <a:cxnLst/>
              <a:rect l="l" t="t" r="r" b="b"/>
              <a:pathLst>
                <a:path w="2911475" h="307975">
                  <a:moveTo>
                    <a:pt x="2910967" y="0"/>
                  </a:moveTo>
                  <a:lnTo>
                    <a:pt x="0" y="0"/>
                  </a:lnTo>
                  <a:lnTo>
                    <a:pt x="0" y="307771"/>
                  </a:lnTo>
                  <a:lnTo>
                    <a:pt x="2910967" y="307771"/>
                  </a:lnTo>
                  <a:lnTo>
                    <a:pt x="29109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601" y="260096"/>
            <a:ext cx="7848600" cy="69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rebuchet MS"/>
                <a:cs typeface="Trebuchet MS"/>
              </a:rPr>
              <a:t>Θυσσανωτό</a:t>
            </a:r>
            <a:r>
              <a:rPr sz="2400" b="1" spc="-30" dirty="0">
                <a:latin typeface="Trebuchet MS"/>
                <a:cs typeface="Trebuchet MS"/>
              </a:rPr>
              <a:t> </a:t>
            </a:r>
            <a:r>
              <a:rPr sz="2400" b="1" spc="-5" dirty="0">
                <a:latin typeface="Trebuchet MS"/>
                <a:cs typeface="Trebuchet MS"/>
              </a:rPr>
              <a:t>αγγείωμα/</a:t>
            </a:r>
            <a:r>
              <a:rPr sz="2400" b="1" spc="5" dirty="0">
                <a:latin typeface="Trebuchet MS"/>
                <a:cs typeface="Trebuchet MS"/>
              </a:rPr>
              <a:t> </a:t>
            </a:r>
            <a:r>
              <a:rPr sz="2400" b="1" spc="-5" dirty="0">
                <a:latin typeface="Trebuchet MS"/>
                <a:cs typeface="Trebuchet MS"/>
              </a:rPr>
              <a:t>Kaposiform</a:t>
            </a:r>
            <a:r>
              <a:rPr sz="2400" b="1" spc="10" dirty="0">
                <a:latin typeface="Trebuchet MS"/>
                <a:cs typeface="Trebuchet MS"/>
              </a:rPr>
              <a:t> </a:t>
            </a:r>
            <a:r>
              <a:rPr sz="2400" b="1" spc="-5" dirty="0">
                <a:latin typeface="Trebuchet MS"/>
                <a:cs typeface="Trebuchet MS"/>
              </a:rPr>
              <a:t>αγγειοενδοθηλίωμα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b="1" spc="-5" dirty="0">
                <a:latin typeface="Trebuchet MS"/>
                <a:cs typeface="Trebuchet MS"/>
              </a:rPr>
              <a:t>Κλασσικό</a:t>
            </a:r>
            <a:r>
              <a:rPr sz="2000" b="1" spc="-4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πρότυπο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Kaposiform</a:t>
            </a:r>
            <a:r>
              <a:rPr sz="2000" b="1" spc="-1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αγγειοενδοθηλιώματος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601" y="1845310"/>
            <a:ext cx="3392170" cy="1134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01600" indent="-342900">
              <a:lnSpc>
                <a:spcPct val="100000"/>
              </a:lnSpc>
              <a:spcBef>
                <a:spcPts val="105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Επικάλυψη ιστολογική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με σάρκωμα </a:t>
            </a:r>
            <a:r>
              <a:rPr sz="1400" b="1" spc="-40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Kaposi</a:t>
            </a:r>
            <a:r>
              <a:rPr sz="14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(HHV-8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 -</a:t>
            </a:r>
            <a:r>
              <a:rPr sz="14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)</a:t>
            </a:r>
            <a:endParaRPr sz="14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Λεμφαγγειακός</a:t>
            </a:r>
            <a:r>
              <a:rPr sz="14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φαινότυπος</a:t>
            </a:r>
            <a:endParaRPr sz="14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Μοριακά</a:t>
            </a:r>
            <a:r>
              <a:rPr sz="14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ευρήματα:</a:t>
            </a:r>
            <a:r>
              <a:rPr sz="14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μετάλλαξη</a:t>
            </a:r>
            <a:r>
              <a:rPr sz="14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GNA14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17544" y="4661789"/>
            <a:ext cx="2833115" cy="18943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29446" y="1953514"/>
            <a:ext cx="2743200" cy="185394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4809" y="4575047"/>
            <a:ext cx="2788158" cy="221936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9188" y="4381880"/>
            <a:ext cx="26720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rebuchet MS"/>
                <a:cs typeface="Trebuchet MS"/>
              </a:rPr>
              <a:t>Λόβια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ατρακτόμορφων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κυττάρων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22292" y="1356064"/>
            <a:ext cx="2248482" cy="301523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408666" y="1542059"/>
            <a:ext cx="1285875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710" marR="410845">
              <a:lnSpc>
                <a:spcPct val="100000"/>
              </a:lnSpc>
              <a:spcBef>
                <a:spcPts val="315"/>
              </a:spcBef>
            </a:pPr>
            <a:r>
              <a:rPr sz="1400" spc="-5" dirty="0">
                <a:latin typeface="Trebuchet MS"/>
                <a:cs typeface="Trebuchet MS"/>
              </a:rPr>
              <a:t>Τρ</a:t>
            </a:r>
            <a:r>
              <a:rPr sz="1400" spc="5" dirty="0">
                <a:latin typeface="Trebuchet MS"/>
                <a:cs typeface="Trebuchet MS"/>
              </a:rPr>
              <a:t>ι</a:t>
            </a:r>
            <a:r>
              <a:rPr sz="1400" dirty="0">
                <a:latin typeface="Trebuchet MS"/>
                <a:cs typeface="Trebuchet MS"/>
              </a:rPr>
              <a:t>χο</a:t>
            </a:r>
            <a:r>
              <a:rPr sz="1400" spc="5" dirty="0">
                <a:latin typeface="Trebuchet MS"/>
                <a:cs typeface="Trebuchet MS"/>
              </a:rPr>
              <a:t>ε</a:t>
            </a:r>
            <a:r>
              <a:rPr sz="1400" spc="-10" dirty="0">
                <a:latin typeface="Trebuchet MS"/>
                <a:cs typeface="Trebuchet MS"/>
              </a:rPr>
              <a:t>ι</a:t>
            </a:r>
            <a:r>
              <a:rPr sz="1400" spc="-5" dirty="0">
                <a:latin typeface="Trebuchet MS"/>
                <a:cs typeface="Trebuchet MS"/>
              </a:rPr>
              <a:t>δή  </a:t>
            </a:r>
            <a:r>
              <a:rPr sz="1400" dirty="0">
                <a:latin typeface="Trebuchet MS"/>
                <a:cs typeface="Trebuchet MS"/>
              </a:rPr>
              <a:t>αγγεία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52683" y="4218965"/>
            <a:ext cx="1384935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710" marR="309245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Trebuchet MS"/>
                <a:cs typeface="Trebuchet MS"/>
              </a:rPr>
              <a:t>Δ</a:t>
            </a:r>
            <a:r>
              <a:rPr sz="1400" dirty="0">
                <a:latin typeface="Trebuchet MS"/>
                <a:cs typeface="Trebuchet MS"/>
              </a:rPr>
              <a:t>ιατ</a:t>
            </a:r>
            <a:r>
              <a:rPr sz="1400" spc="5" dirty="0">
                <a:latin typeface="Trebuchet MS"/>
                <a:cs typeface="Trebuchet MS"/>
              </a:rPr>
              <a:t>ε</a:t>
            </a:r>
            <a:r>
              <a:rPr sz="1400" dirty="0">
                <a:latin typeface="Trebuchet MS"/>
                <a:cs typeface="Trebuchet MS"/>
              </a:rPr>
              <a:t>τα</a:t>
            </a:r>
            <a:r>
              <a:rPr sz="1400" spc="-10" dirty="0">
                <a:latin typeface="Trebuchet MS"/>
                <a:cs typeface="Trebuchet MS"/>
              </a:rPr>
              <a:t>μέ</a:t>
            </a:r>
            <a:r>
              <a:rPr sz="1400" spc="-5" dirty="0">
                <a:latin typeface="Trebuchet MS"/>
                <a:cs typeface="Trebuchet MS"/>
              </a:rPr>
              <a:t>να  λεμφαγγεία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20688" y="4623053"/>
            <a:ext cx="133731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rebuchet MS"/>
                <a:cs typeface="Trebuchet MS"/>
              </a:rPr>
              <a:t>Σφαιρίδια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υαλίνης </a:t>
            </a:r>
            <a:r>
              <a:rPr sz="1400" dirty="0">
                <a:latin typeface="Trebuchet MS"/>
                <a:cs typeface="Trebuchet MS"/>
              </a:rPr>
              <a:t> (ομοιότητα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με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σ. </a:t>
            </a:r>
            <a:r>
              <a:rPr sz="1400" spc="-40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Kaposi)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27038" y="1735963"/>
            <a:ext cx="1390015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Trebuchet MS"/>
                <a:cs typeface="Trebuchet MS"/>
              </a:rPr>
              <a:t>Χαλαρές δέσμες </a:t>
            </a:r>
            <a:r>
              <a:rPr sz="1400" b="1" spc="-409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α</a:t>
            </a:r>
            <a:r>
              <a:rPr sz="1400" b="1" spc="-5" dirty="0">
                <a:latin typeface="Trebuchet MS"/>
                <a:cs typeface="Trebuchet MS"/>
              </a:rPr>
              <a:t>τ</a:t>
            </a:r>
            <a:r>
              <a:rPr sz="1400" b="1" spc="-10" dirty="0">
                <a:latin typeface="Trebuchet MS"/>
                <a:cs typeface="Trebuchet MS"/>
              </a:rPr>
              <a:t>ρ</a:t>
            </a:r>
            <a:r>
              <a:rPr sz="1400" b="1" dirty="0">
                <a:latin typeface="Trebuchet MS"/>
                <a:cs typeface="Trebuchet MS"/>
              </a:rPr>
              <a:t>α</a:t>
            </a:r>
            <a:r>
              <a:rPr sz="1400" b="1" spc="-5" dirty="0">
                <a:latin typeface="Trebuchet MS"/>
                <a:cs typeface="Trebuchet MS"/>
              </a:rPr>
              <a:t>κ</a:t>
            </a:r>
            <a:r>
              <a:rPr sz="1400" b="1" spc="-10" dirty="0">
                <a:latin typeface="Trebuchet MS"/>
                <a:cs typeface="Trebuchet MS"/>
              </a:rPr>
              <a:t>τ</a:t>
            </a:r>
            <a:r>
              <a:rPr sz="1400" b="1" dirty="0">
                <a:latin typeface="Trebuchet MS"/>
                <a:cs typeface="Trebuchet MS"/>
              </a:rPr>
              <a:t>όμο</a:t>
            </a:r>
            <a:r>
              <a:rPr sz="1400" b="1" spc="-10" dirty="0">
                <a:latin typeface="Trebuchet MS"/>
                <a:cs typeface="Trebuchet MS"/>
              </a:rPr>
              <a:t>ρ</a:t>
            </a:r>
            <a:r>
              <a:rPr sz="1400" b="1" dirty="0">
                <a:latin typeface="Trebuchet MS"/>
                <a:cs typeface="Trebuchet MS"/>
              </a:rPr>
              <a:t>φων  </a:t>
            </a:r>
            <a:r>
              <a:rPr sz="1400" b="1" spc="-5" dirty="0">
                <a:latin typeface="Trebuchet MS"/>
                <a:cs typeface="Trebuchet MS"/>
              </a:rPr>
              <a:t>κυττάρων </a:t>
            </a:r>
            <a:r>
              <a:rPr sz="1400" b="1" dirty="0">
                <a:latin typeface="Trebuchet MS"/>
                <a:cs typeface="Trebuchet MS"/>
              </a:rPr>
              <a:t>που </a:t>
            </a:r>
            <a:r>
              <a:rPr sz="1400" b="1" spc="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αφορίζουν </a:t>
            </a:r>
            <a:r>
              <a:rPr sz="1400" b="1" spc="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σχισχμοειδείς </a:t>
            </a:r>
            <a:r>
              <a:rPr sz="1400" b="1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χώρους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529446" y="218097"/>
            <a:ext cx="3321050" cy="600710"/>
          </a:xfrm>
          <a:custGeom>
            <a:avLst/>
            <a:gdLst/>
            <a:ahLst/>
            <a:cxnLst/>
            <a:rect l="l" t="t" r="r" b="b"/>
            <a:pathLst>
              <a:path w="3321050" h="600710">
                <a:moveTo>
                  <a:pt x="3320796" y="0"/>
                </a:moveTo>
                <a:lnTo>
                  <a:pt x="0" y="0"/>
                </a:lnTo>
                <a:lnTo>
                  <a:pt x="0" y="600163"/>
                </a:lnTo>
                <a:lnTo>
                  <a:pt x="3320796" y="600163"/>
                </a:lnTo>
                <a:lnTo>
                  <a:pt x="33207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529446" y="218097"/>
            <a:ext cx="3321050" cy="60071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25"/>
              </a:spcBef>
            </a:pPr>
            <a:r>
              <a:rPr sz="1100" b="1" i="1" dirty="0">
                <a:solidFill>
                  <a:srgbClr val="922212"/>
                </a:solidFill>
                <a:latin typeface="Trebuchet MS"/>
                <a:cs typeface="Trebuchet MS"/>
              </a:rPr>
              <a:t>Papke,</a:t>
            </a:r>
            <a:r>
              <a:rPr sz="1100" b="1" i="1" spc="-5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Virch</a:t>
            </a:r>
            <a:r>
              <a:rPr sz="11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Arch,</a:t>
            </a:r>
            <a:r>
              <a:rPr sz="11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922212"/>
                </a:solidFill>
                <a:latin typeface="Trebuchet MS"/>
                <a:cs typeface="Trebuchet MS"/>
              </a:rPr>
              <a:t>2020</a:t>
            </a:r>
            <a:endParaRPr sz="1100">
              <a:latin typeface="Trebuchet MS"/>
              <a:cs typeface="Trebuchet MS"/>
            </a:endParaRPr>
          </a:p>
          <a:p>
            <a:pPr marL="112395" marR="105410" algn="ctr">
              <a:lnSpc>
                <a:spcPct val="100000"/>
              </a:lnSpc>
            </a:pPr>
            <a:r>
              <a:rPr sz="1100" b="1" i="1" dirty="0">
                <a:solidFill>
                  <a:srgbClr val="922212"/>
                </a:solidFill>
                <a:latin typeface="Trebuchet MS"/>
                <a:cs typeface="Trebuchet MS"/>
              </a:rPr>
              <a:t>Hornick, </a:t>
            </a:r>
            <a:r>
              <a:rPr sz="11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 Soft Tissue Pathology, </a:t>
            </a:r>
            <a:r>
              <a:rPr sz="1100" b="1" i="1" dirty="0">
                <a:solidFill>
                  <a:srgbClr val="922212"/>
                </a:solidFill>
                <a:latin typeface="Trebuchet MS"/>
                <a:cs typeface="Trebuchet MS"/>
              </a:rPr>
              <a:t>2019 </a:t>
            </a:r>
            <a:r>
              <a:rPr sz="1100" b="1" i="1" spc="-3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6D1A0D"/>
                </a:solidFill>
                <a:latin typeface="Trebuchet MS"/>
                <a:cs typeface="Trebuchet MS"/>
              </a:rPr>
              <a:t>Enzinger</a:t>
            </a:r>
            <a:r>
              <a:rPr sz="1100" b="1" i="1" spc="-45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6D1A0D"/>
                </a:solidFill>
                <a:latin typeface="Trebuchet MS"/>
                <a:cs typeface="Trebuchet MS"/>
              </a:rPr>
              <a:t>and</a:t>
            </a:r>
            <a:r>
              <a:rPr sz="1100" b="1" i="1" spc="-15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6D1A0D"/>
                </a:solidFill>
                <a:latin typeface="Trebuchet MS"/>
                <a:cs typeface="Trebuchet MS"/>
              </a:rPr>
              <a:t>Weiss,Soft</a:t>
            </a:r>
            <a:r>
              <a:rPr sz="1100" b="1" i="1" spc="-10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6D1A0D"/>
                </a:solidFill>
                <a:latin typeface="Trebuchet MS"/>
                <a:cs typeface="Trebuchet MS"/>
              </a:rPr>
              <a:t>Tissue Tumors, </a:t>
            </a:r>
            <a:r>
              <a:rPr sz="1100" b="1" i="1" dirty="0">
                <a:solidFill>
                  <a:srgbClr val="6D1A0D"/>
                </a:solidFill>
                <a:latin typeface="Trebuchet MS"/>
                <a:cs typeface="Trebuchet MS"/>
              </a:rPr>
              <a:t>2020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005" y="332994"/>
            <a:ext cx="6783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latin typeface="Trebuchet MS"/>
                <a:cs typeface="Trebuchet MS"/>
              </a:rPr>
              <a:t>Σύνθετο</a:t>
            </a:r>
            <a:r>
              <a:rPr sz="3600" b="1" spc="-8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Αιμαγγειοενδοθηλίωμα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/>
              <a:t>Νεόπλασμα</a:t>
            </a:r>
            <a:r>
              <a:rPr spc="-20" dirty="0"/>
              <a:t> </a:t>
            </a:r>
            <a:r>
              <a:rPr spc="-5" dirty="0"/>
              <a:t>αποτελούμενο</a:t>
            </a:r>
            <a:r>
              <a:rPr spc="-85" dirty="0"/>
              <a:t> </a:t>
            </a:r>
            <a:r>
              <a:rPr spc="-5" dirty="0"/>
              <a:t>από</a:t>
            </a:r>
            <a:r>
              <a:rPr spc="-20" dirty="0"/>
              <a:t> </a:t>
            </a:r>
            <a:r>
              <a:rPr dirty="0"/>
              <a:t>περισσότερο</a:t>
            </a:r>
            <a:r>
              <a:rPr spc="-40" dirty="0"/>
              <a:t> </a:t>
            </a:r>
            <a:r>
              <a:rPr spc="-5" dirty="0"/>
              <a:t>από</a:t>
            </a:r>
            <a:r>
              <a:rPr spc="-25" dirty="0"/>
              <a:t> </a:t>
            </a:r>
            <a:r>
              <a:rPr dirty="0"/>
              <a:t>ένα </a:t>
            </a:r>
            <a:r>
              <a:rPr spc="-530" dirty="0"/>
              <a:t> </a:t>
            </a:r>
            <a:r>
              <a:rPr dirty="0"/>
              <a:t>στοιχεία που </a:t>
            </a:r>
            <a:r>
              <a:rPr spc="-5" dirty="0"/>
              <a:t>αντιστοιχούν </a:t>
            </a:r>
            <a:r>
              <a:rPr dirty="0"/>
              <a:t>σε </a:t>
            </a:r>
            <a:r>
              <a:rPr spc="-5" dirty="0"/>
              <a:t>καλοήθη </a:t>
            </a:r>
            <a:r>
              <a:rPr dirty="0"/>
              <a:t>ή </a:t>
            </a:r>
            <a:r>
              <a:rPr spc="-5" dirty="0"/>
              <a:t>κακοήθη </a:t>
            </a:r>
            <a:r>
              <a:rPr dirty="0"/>
              <a:t> </a:t>
            </a:r>
            <a:r>
              <a:rPr spc="-5" dirty="0"/>
              <a:t>αγγειακά</a:t>
            </a:r>
            <a:r>
              <a:rPr spc="-10" dirty="0"/>
              <a:t> </a:t>
            </a:r>
            <a:r>
              <a:rPr spc="-5" dirty="0"/>
              <a:t>νεοπλάσματα</a:t>
            </a: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b="0" spc="-5" dirty="0">
                <a:latin typeface="Trebuchet MS"/>
                <a:cs typeface="Trebuchet MS"/>
              </a:rPr>
              <a:t>Συχνότερα:</a:t>
            </a:r>
            <a:r>
              <a:rPr b="0" spc="-60" dirty="0">
                <a:latin typeface="Trebuchet MS"/>
                <a:cs typeface="Trebuchet MS"/>
              </a:rPr>
              <a:t> </a:t>
            </a:r>
            <a:r>
              <a:rPr b="0" spc="-5" dirty="0">
                <a:latin typeface="Trebuchet MS"/>
                <a:cs typeface="Trebuchet MS"/>
              </a:rPr>
              <a:t>δικτυοειδές</a:t>
            </a:r>
            <a:r>
              <a:rPr b="0" spc="-95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ΑΕ,</a:t>
            </a:r>
            <a:r>
              <a:rPr b="0" spc="-30" dirty="0">
                <a:latin typeface="Trebuchet MS"/>
                <a:cs typeface="Trebuchet MS"/>
              </a:rPr>
              <a:t> </a:t>
            </a:r>
            <a:r>
              <a:rPr b="0" spc="-5" dirty="0">
                <a:latin typeface="Trebuchet MS"/>
                <a:cs typeface="Trebuchet MS"/>
              </a:rPr>
              <a:t>επιθηλιοειδές</a:t>
            </a:r>
            <a:r>
              <a:rPr b="0" spc="-60" dirty="0">
                <a:latin typeface="Trebuchet MS"/>
                <a:cs typeface="Trebuchet MS"/>
              </a:rPr>
              <a:t> </a:t>
            </a:r>
            <a:r>
              <a:rPr b="0" spc="-15" dirty="0">
                <a:latin typeface="Trebuchet MS"/>
                <a:cs typeface="Trebuchet MS"/>
              </a:rPr>
              <a:t>ΑΕ,</a:t>
            </a:r>
          </a:p>
          <a:p>
            <a:pPr marL="355600">
              <a:lnSpc>
                <a:spcPct val="100000"/>
              </a:lnSpc>
            </a:pPr>
            <a:r>
              <a:rPr b="0" spc="-5" dirty="0">
                <a:latin typeface="Trebuchet MS"/>
                <a:cs typeface="Trebuchet MS"/>
              </a:rPr>
              <a:t>α</a:t>
            </a:r>
            <a:r>
              <a:rPr b="0" spc="-10" dirty="0">
                <a:latin typeface="Trebuchet MS"/>
                <a:cs typeface="Trebuchet MS"/>
              </a:rPr>
              <a:t>τ</a:t>
            </a:r>
            <a:r>
              <a:rPr b="0" dirty="0">
                <a:latin typeface="Trebuchet MS"/>
                <a:cs typeface="Trebuchet MS"/>
              </a:rPr>
              <a:t>ρακτο</a:t>
            </a:r>
            <a:r>
              <a:rPr b="0" spc="-5" dirty="0">
                <a:latin typeface="Trebuchet MS"/>
                <a:cs typeface="Trebuchet MS"/>
              </a:rPr>
              <a:t>κ</a:t>
            </a:r>
            <a:r>
              <a:rPr b="0" spc="-10" dirty="0">
                <a:latin typeface="Trebuchet MS"/>
                <a:cs typeface="Trebuchet MS"/>
              </a:rPr>
              <a:t>υ</a:t>
            </a:r>
            <a:r>
              <a:rPr b="0" dirty="0">
                <a:latin typeface="Trebuchet MS"/>
                <a:cs typeface="Trebuchet MS"/>
              </a:rPr>
              <a:t>τ</a:t>
            </a:r>
            <a:r>
              <a:rPr b="0" spc="-10" dirty="0">
                <a:latin typeface="Trebuchet MS"/>
                <a:cs typeface="Trebuchet MS"/>
              </a:rPr>
              <a:t>τ</a:t>
            </a:r>
            <a:r>
              <a:rPr b="0" spc="-5" dirty="0">
                <a:latin typeface="Trebuchet MS"/>
                <a:cs typeface="Trebuchet MS"/>
              </a:rPr>
              <a:t>αρ</a:t>
            </a:r>
            <a:r>
              <a:rPr b="0" spc="-10" dirty="0">
                <a:latin typeface="Trebuchet MS"/>
                <a:cs typeface="Trebuchet MS"/>
              </a:rPr>
              <a:t>ικ</a:t>
            </a:r>
            <a:r>
              <a:rPr b="0" dirty="0">
                <a:latin typeface="Trebuchet MS"/>
                <a:cs typeface="Trebuchet MS"/>
              </a:rPr>
              <a:t>ό</a:t>
            </a:r>
            <a:r>
              <a:rPr b="0" spc="-110" dirty="0">
                <a:latin typeface="Trebuchet MS"/>
                <a:cs typeface="Trebuchet MS"/>
              </a:rPr>
              <a:t> </a:t>
            </a:r>
            <a:r>
              <a:rPr b="0" spc="-5" dirty="0">
                <a:latin typeface="Trebuchet MS"/>
                <a:cs typeface="Trebuchet MS"/>
              </a:rPr>
              <a:t>αιμα</a:t>
            </a:r>
            <a:r>
              <a:rPr b="0" spc="-10" dirty="0">
                <a:latin typeface="Trebuchet MS"/>
                <a:cs typeface="Trebuchet MS"/>
              </a:rPr>
              <a:t>γ</a:t>
            </a:r>
            <a:r>
              <a:rPr b="0" dirty="0">
                <a:latin typeface="Trebuchet MS"/>
                <a:cs typeface="Trebuchet MS"/>
              </a:rPr>
              <a:t>γ</a:t>
            </a:r>
            <a:r>
              <a:rPr b="0" spc="-10" dirty="0">
                <a:latin typeface="Trebuchet MS"/>
                <a:cs typeface="Trebuchet MS"/>
              </a:rPr>
              <a:t>ε</a:t>
            </a:r>
            <a:r>
              <a:rPr b="0" dirty="0">
                <a:latin typeface="Trebuchet MS"/>
                <a:cs typeface="Trebuchet MS"/>
              </a:rPr>
              <a:t>ίωμα</a:t>
            </a:r>
          </a:p>
          <a:p>
            <a:pPr marL="355600" marR="913130" indent="-34290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b="0" dirty="0">
                <a:latin typeface="Trebuchet MS"/>
                <a:cs typeface="Trebuchet MS"/>
              </a:rPr>
              <a:t>Συνήθως</a:t>
            </a:r>
            <a:r>
              <a:rPr b="0" spc="-45" dirty="0">
                <a:latin typeface="Trebuchet MS"/>
                <a:cs typeface="Trebuchet MS"/>
              </a:rPr>
              <a:t> </a:t>
            </a:r>
            <a:r>
              <a:rPr b="0" spc="-5" dirty="0">
                <a:latin typeface="Trebuchet MS"/>
                <a:cs typeface="Trebuchet MS"/>
              </a:rPr>
              <a:t>άπω</a:t>
            </a:r>
            <a:r>
              <a:rPr b="0" spc="-25" dirty="0">
                <a:latin typeface="Trebuchet MS"/>
                <a:cs typeface="Trebuchet MS"/>
              </a:rPr>
              <a:t> </a:t>
            </a:r>
            <a:r>
              <a:rPr spc="-5" dirty="0"/>
              <a:t>άκρα</a:t>
            </a:r>
            <a:r>
              <a:rPr b="0" i="1" spc="-5" dirty="0">
                <a:latin typeface="Trebuchet MS"/>
                <a:cs typeface="Trebuchet MS"/>
              </a:rPr>
              <a:t>,</a:t>
            </a:r>
            <a:r>
              <a:rPr b="0" i="1" spc="-25" dirty="0">
                <a:latin typeface="Trebuchet MS"/>
                <a:cs typeface="Trebuchet MS"/>
              </a:rPr>
              <a:t> </a:t>
            </a:r>
            <a:r>
              <a:rPr b="0" i="1" spc="-5" dirty="0">
                <a:latin typeface="Trebuchet MS"/>
                <a:cs typeface="Trebuchet MS"/>
              </a:rPr>
              <a:t>σπανιότερα</a:t>
            </a:r>
            <a:r>
              <a:rPr b="0" i="1" spc="-75" dirty="0">
                <a:latin typeface="Trebuchet MS"/>
                <a:cs typeface="Trebuchet MS"/>
              </a:rPr>
              <a:t> </a:t>
            </a:r>
            <a:r>
              <a:rPr b="0" i="1" spc="-5" dirty="0">
                <a:latin typeface="Trebuchet MS"/>
                <a:cs typeface="Trebuchet MS"/>
              </a:rPr>
              <a:t>άλλες</a:t>
            </a:r>
            <a:r>
              <a:rPr b="0" i="1" spc="-25" dirty="0">
                <a:latin typeface="Trebuchet MS"/>
                <a:cs typeface="Trebuchet MS"/>
              </a:rPr>
              <a:t> </a:t>
            </a:r>
            <a:r>
              <a:rPr b="0" i="1" dirty="0">
                <a:latin typeface="Trebuchet MS"/>
                <a:cs typeface="Trebuchet MS"/>
              </a:rPr>
              <a:t>θέσεις </a:t>
            </a:r>
            <a:r>
              <a:rPr b="0" i="1" spc="-530" dirty="0">
                <a:latin typeface="Trebuchet MS"/>
                <a:cs typeface="Trebuchet MS"/>
              </a:rPr>
              <a:t> </a:t>
            </a:r>
            <a:r>
              <a:rPr b="0" i="1" spc="-5" dirty="0">
                <a:latin typeface="Trebuchet MS"/>
                <a:cs typeface="Trebuchet MS"/>
              </a:rPr>
              <a:t>(γλώσσα,</a:t>
            </a:r>
            <a:r>
              <a:rPr b="0" i="1" spc="-25" dirty="0">
                <a:latin typeface="Trebuchet MS"/>
                <a:cs typeface="Trebuchet MS"/>
              </a:rPr>
              <a:t> </a:t>
            </a:r>
            <a:r>
              <a:rPr b="0" i="1" spc="-5" dirty="0">
                <a:latin typeface="Trebuchet MS"/>
                <a:cs typeface="Trebuchet MS"/>
              </a:rPr>
              <a:t>λεμφαδένα)</a:t>
            </a: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b="0" spc="-5" dirty="0">
                <a:latin typeface="Trebuchet MS"/>
                <a:cs typeface="Trebuchet MS"/>
              </a:rPr>
              <a:t>Τοπικές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υποτροπές,</a:t>
            </a:r>
            <a:r>
              <a:rPr b="0" spc="-80" dirty="0">
                <a:latin typeface="Trebuchet MS"/>
                <a:cs typeface="Trebuchet MS"/>
              </a:rPr>
              <a:t> </a:t>
            </a:r>
            <a:r>
              <a:rPr b="0" spc="-5" dirty="0">
                <a:latin typeface="Trebuchet MS"/>
                <a:cs typeface="Trebuchet MS"/>
              </a:rPr>
              <a:t>σπάνια</a:t>
            </a:r>
            <a:r>
              <a:rPr b="0" spc="-4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λεμφαδενικές</a:t>
            </a:r>
            <a:r>
              <a:rPr b="0" spc="-55" dirty="0">
                <a:latin typeface="Trebuchet MS"/>
                <a:cs typeface="Trebuchet MS"/>
              </a:rPr>
              <a:t> </a:t>
            </a:r>
            <a:r>
              <a:rPr b="0" spc="-5" dirty="0">
                <a:latin typeface="Trebuchet MS"/>
                <a:cs typeface="Trebuchet MS"/>
              </a:rPr>
              <a:t>μεταστάσεις</a:t>
            </a:r>
          </a:p>
          <a:p>
            <a:pPr marL="355600" marR="309880" indent="-342900">
              <a:lnSpc>
                <a:spcPct val="100600"/>
              </a:lnSpc>
              <a:spcBef>
                <a:spcPts val="97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b="0" spc="-5" dirty="0">
                <a:latin typeface="Trebuchet MS"/>
                <a:cs typeface="Trebuchet MS"/>
              </a:rPr>
              <a:t>Έκφραση </a:t>
            </a:r>
            <a:r>
              <a:rPr b="0" spc="-10" dirty="0">
                <a:latin typeface="Trebuchet MS"/>
                <a:cs typeface="Trebuchet MS"/>
              </a:rPr>
              <a:t>νευροενδοκρινικών </a:t>
            </a:r>
            <a:r>
              <a:rPr b="0" spc="-5" dirty="0">
                <a:latin typeface="Trebuchet MS"/>
                <a:cs typeface="Trebuchet MS"/>
              </a:rPr>
              <a:t>δεικτών </a:t>
            </a:r>
            <a:r>
              <a:rPr b="0" dirty="0">
                <a:latin typeface="Wingdings"/>
                <a:cs typeface="Wingdings"/>
              </a:rPr>
              <a:t></a:t>
            </a:r>
            <a:r>
              <a:rPr b="0" dirty="0">
                <a:latin typeface="Times New Roman"/>
                <a:cs typeface="Times New Roman"/>
              </a:rPr>
              <a:t> </a:t>
            </a:r>
            <a:r>
              <a:rPr b="0" spc="-5" dirty="0">
                <a:latin typeface="Trebuchet MS"/>
                <a:cs typeface="Trebuchet MS"/>
              </a:rPr>
              <a:t>επιθετική </a:t>
            </a:r>
            <a:r>
              <a:rPr b="0" dirty="0">
                <a:latin typeface="Trebuchet MS"/>
                <a:cs typeface="Trebuchet MS"/>
              </a:rPr>
              <a:t> βι</a:t>
            </a:r>
            <a:r>
              <a:rPr b="0" spc="5" dirty="0">
                <a:latin typeface="Trebuchet MS"/>
                <a:cs typeface="Trebuchet MS"/>
              </a:rPr>
              <a:t>ο</a:t>
            </a:r>
            <a:r>
              <a:rPr b="0" spc="-5" dirty="0">
                <a:latin typeface="Trebuchet MS"/>
                <a:cs typeface="Trebuchet MS"/>
              </a:rPr>
              <a:t>λ</a:t>
            </a:r>
            <a:r>
              <a:rPr b="0" dirty="0">
                <a:latin typeface="Trebuchet MS"/>
                <a:cs typeface="Trebuchet MS"/>
              </a:rPr>
              <a:t>ογική</a:t>
            </a:r>
            <a:r>
              <a:rPr b="0" spc="-100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σ</a:t>
            </a:r>
            <a:r>
              <a:rPr b="0" dirty="0">
                <a:latin typeface="Trebuchet MS"/>
                <a:cs typeface="Trebuchet MS"/>
              </a:rPr>
              <a:t>υμπεριφο</a:t>
            </a:r>
            <a:r>
              <a:rPr b="0" spc="-15" dirty="0">
                <a:latin typeface="Trebuchet MS"/>
                <a:cs typeface="Trebuchet MS"/>
              </a:rPr>
              <a:t>ρ</a:t>
            </a:r>
            <a:r>
              <a:rPr b="0" dirty="0">
                <a:latin typeface="Trebuchet MS"/>
                <a:cs typeface="Trebuchet MS"/>
              </a:rPr>
              <a:t>ά</a:t>
            </a:r>
            <a:r>
              <a:rPr b="0" spc="-55" dirty="0">
                <a:latin typeface="Trebuchet MS"/>
                <a:cs typeface="Trebuchet MS"/>
              </a:rPr>
              <a:t> </a:t>
            </a:r>
            <a:r>
              <a:rPr b="0" spc="-50" dirty="0">
                <a:latin typeface="Trebuchet MS"/>
                <a:cs typeface="Trebuchet MS"/>
              </a:rPr>
              <a:t>(</a:t>
            </a:r>
            <a:r>
              <a:rPr b="0" spc="-130" dirty="0">
                <a:latin typeface="Trebuchet MS"/>
                <a:cs typeface="Trebuchet MS"/>
              </a:rPr>
              <a:t>P</a:t>
            </a:r>
            <a:r>
              <a:rPr b="0" spc="-50" dirty="0">
                <a:latin typeface="Trebuchet MS"/>
                <a:cs typeface="Trebuchet MS"/>
              </a:rPr>
              <a:t>e</a:t>
            </a:r>
            <a:r>
              <a:rPr b="0" spc="-55" dirty="0">
                <a:latin typeface="Trebuchet MS"/>
                <a:cs typeface="Trebuchet MS"/>
              </a:rPr>
              <a:t>rr</a:t>
            </a:r>
            <a:r>
              <a:rPr b="0" spc="-265" dirty="0">
                <a:latin typeface="Trebuchet MS"/>
                <a:cs typeface="Trebuchet MS"/>
              </a:rPr>
              <a:t>y</a:t>
            </a:r>
            <a:r>
              <a:rPr b="0" dirty="0">
                <a:latin typeface="Trebuchet MS"/>
                <a:cs typeface="Trebuchet MS"/>
              </a:rPr>
              <a:t>,</a:t>
            </a:r>
            <a:r>
              <a:rPr b="0" spc="-80" dirty="0">
                <a:latin typeface="Trebuchet MS"/>
                <a:cs typeface="Trebuchet MS"/>
              </a:rPr>
              <a:t> </a:t>
            </a:r>
            <a:r>
              <a:rPr b="0" spc="-5" dirty="0">
                <a:latin typeface="Trebuchet MS"/>
                <a:cs typeface="Trebuchet MS"/>
              </a:rPr>
              <a:t>M</a:t>
            </a:r>
            <a:r>
              <a:rPr b="0" spc="-15" dirty="0">
                <a:latin typeface="Trebuchet MS"/>
                <a:cs typeface="Trebuchet MS"/>
              </a:rPr>
              <a:t>o</a:t>
            </a:r>
            <a:r>
              <a:rPr b="0" dirty="0">
                <a:latin typeface="Trebuchet MS"/>
                <a:cs typeface="Trebuchet MS"/>
              </a:rPr>
              <a:t>d</a:t>
            </a:r>
            <a:r>
              <a:rPr b="0" spc="-2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P</a:t>
            </a:r>
            <a:r>
              <a:rPr b="0" spc="-10" dirty="0">
                <a:latin typeface="Trebuchet MS"/>
                <a:cs typeface="Trebuchet MS"/>
              </a:rPr>
              <a:t>a</a:t>
            </a:r>
            <a:r>
              <a:rPr b="0" spc="-20" dirty="0">
                <a:latin typeface="Trebuchet MS"/>
                <a:cs typeface="Trebuchet MS"/>
              </a:rPr>
              <a:t>t</a:t>
            </a:r>
            <a:r>
              <a:rPr b="0" spc="-15" dirty="0">
                <a:latin typeface="Trebuchet MS"/>
                <a:cs typeface="Trebuchet MS"/>
              </a:rPr>
              <a:t>h</a:t>
            </a:r>
            <a:r>
              <a:rPr b="0" spc="-20" dirty="0">
                <a:latin typeface="Trebuchet MS"/>
                <a:cs typeface="Trebuchet MS"/>
              </a:rPr>
              <a:t>o</a:t>
            </a:r>
            <a:r>
              <a:rPr b="0" spc="-15" dirty="0">
                <a:latin typeface="Trebuchet MS"/>
                <a:cs typeface="Trebuchet MS"/>
              </a:rPr>
              <a:t>l</a:t>
            </a:r>
            <a:r>
              <a:rPr b="0" spc="-20" dirty="0">
                <a:latin typeface="Trebuchet MS"/>
                <a:cs typeface="Trebuchet MS"/>
              </a:rPr>
              <a:t>og</a:t>
            </a:r>
            <a:r>
              <a:rPr b="0" dirty="0">
                <a:latin typeface="Trebuchet MS"/>
                <a:cs typeface="Trebuchet MS"/>
              </a:rPr>
              <a:t>y</a:t>
            </a:r>
            <a:r>
              <a:rPr b="0" spc="-55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2017)</a:t>
            </a: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b="0" dirty="0">
                <a:latin typeface="Trebuchet MS"/>
                <a:cs typeface="Trebuchet MS"/>
              </a:rPr>
              <a:t>50%</a:t>
            </a:r>
            <a:r>
              <a:rPr b="0" spc="-30" dirty="0">
                <a:latin typeface="Trebuchet MS"/>
                <a:cs typeface="Trebuchet MS"/>
              </a:rPr>
              <a:t> </a:t>
            </a:r>
            <a:r>
              <a:rPr b="0" spc="-20" dirty="0">
                <a:latin typeface="Trebuchet MS"/>
                <a:cs typeface="Trebuchet MS"/>
              </a:rPr>
              <a:t>D2-40+/CAMTA-1</a:t>
            </a:r>
            <a:r>
              <a:rPr b="0" spc="15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–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8274" y="4982870"/>
            <a:ext cx="3718560" cy="1631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>
              <a:lnSpc>
                <a:spcPct val="14620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PTBP2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/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MAML2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EPC1/PDC2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σύντηξη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σε ορισμένες</a:t>
            </a:r>
            <a:endParaRPr sz="1800">
              <a:latin typeface="Trebuchet MS"/>
              <a:cs typeface="Trebuchet MS"/>
            </a:endParaRPr>
          </a:p>
          <a:p>
            <a:pPr marL="352425" marR="88900">
              <a:lnSpc>
                <a:spcPts val="3170"/>
              </a:lnSpc>
              <a:spcBef>
                <a:spcPts val="85"/>
              </a:spcBef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με νευροενδοκρινικό φαινότυπο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περιπώσεις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05807" y="2333244"/>
            <a:ext cx="7386320" cy="4289425"/>
            <a:chOff x="4805807" y="2333244"/>
            <a:chExt cx="7386320" cy="42894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29448" y="2333244"/>
              <a:ext cx="4162552" cy="3084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5807" y="5065026"/>
              <a:ext cx="3056509" cy="155727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926329" y="5090921"/>
            <a:ext cx="19945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Ατ</a:t>
            </a:r>
            <a:r>
              <a:rPr sz="1800" b="1" spc="5" dirty="0">
                <a:solidFill>
                  <a:srgbClr val="FFFFFF"/>
                </a:solidFill>
                <a:latin typeface="Trebuchet MS"/>
                <a:cs typeface="Trebuchet MS"/>
              </a:rPr>
              <a:t>ρ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ακτοκ</a:t>
            </a:r>
            <a:r>
              <a:rPr sz="1800" b="1" spc="-10" dirty="0">
                <a:solidFill>
                  <a:srgbClr val="FFFFFF"/>
                </a:solidFill>
                <a:latin typeface="Trebuchet MS"/>
                <a:cs typeface="Trebuchet MS"/>
              </a:rPr>
              <a:t>υττ</a:t>
            </a: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αρικό  αιμαγγείωμα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26329" y="5921755"/>
            <a:ext cx="2456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Δικτυοειδές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αιμαγγειοενδοθηλίωμα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688328" y="3337559"/>
            <a:ext cx="4310380" cy="3027045"/>
            <a:chOff x="6688328" y="3337559"/>
            <a:chExt cx="4310380" cy="30270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8328" y="3337559"/>
              <a:ext cx="3790187" cy="215493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726047" y="3455796"/>
              <a:ext cx="3577590" cy="1978660"/>
            </a:xfrm>
            <a:custGeom>
              <a:avLst/>
              <a:gdLst/>
              <a:ahLst/>
              <a:cxnLst/>
              <a:rect l="l" t="t" r="r" b="b"/>
              <a:pathLst>
                <a:path w="3577590" h="1978660">
                  <a:moveTo>
                    <a:pt x="3565017" y="0"/>
                  </a:moveTo>
                  <a:lnTo>
                    <a:pt x="2412" y="1955545"/>
                  </a:lnTo>
                  <a:lnTo>
                    <a:pt x="0" y="1963419"/>
                  </a:lnTo>
                  <a:lnTo>
                    <a:pt x="6984" y="1975992"/>
                  </a:lnTo>
                  <a:lnTo>
                    <a:pt x="14858" y="1978278"/>
                  </a:lnTo>
                  <a:lnTo>
                    <a:pt x="3577589" y="22732"/>
                  </a:lnTo>
                  <a:lnTo>
                    <a:pt x="3565017" y="0"/>
                  </a:lnTo>
                  <a:close/>
                </a:path>
              </a:pathLst>
            </a:custGeom>
            <a:solidFill>
              <a:srgbClr val="E7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78618" y="3429761"/>
              <a:ext cx="86867" cy="71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8012" y="4209287"/>
              <a:ext cx="3790188" cy="21549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245731" y="4327524"/>
              <a:ext cx="3577590" cy="1978660"/>
            </a:xfrm>
            <a:custGeom>
              <a:avLst/>
              <a:gdLst/>
              <a:ahLst/>
              <a:cxnLst/>
              <a:rect l="l" t="t" r="r" b="b"/>
              <a:pathLst>
                <a:path w="3577590" h="1978660">
                  <a:moveTo>
                    <a:pt x="3565017" y="0"/>
                  </a:moveTo>
                  <a:lnTo>
                    <a:pt x="2413" y="1955584"/>
                  </a:lnTo>
                  <a:lnTo>
                    <a:pt x="0" y="1963458"/>
                  </a:lnTo>
                  <a:lnTo>
                    <a:pt x="6985" y="1976005"/>
                  </a:lnTo>
                  <a:lnTo>
                    <a:pt x="14859" y="1978304"/>
                  </a:lnTo>
                  <a:lnTo>
                    <a:pt x="3577590" y="22732"/>
                  </a:lnTo>
                  <a:lnTo>
                    <a:pt x="3565017" y="0"/>
                  </a:lnTo>
                  <a:close/>
                </a:path>
              </a:pathLst>
            </a:custGeom>
            <a:solidFill>
              <a:srgbClr val="E7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98302" y="4301489"/>
              <a:ext cx="86868" cy="71501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8529446" y="218097"/>
            <a:ext cx="3321050" cy="600710"/>
          </a:xfrm>
          <a:custGeom>
            <a:avLst/>
            <a:gdLst/>
            <a:ahLst/>
            <a:cxnLst/>
            <a:rect l="l" t="t" r="r" b="b"/>
            <a:pathLst>
              <a:path w="3321050" h="600710">
                <a:moveTo>
                  <a:pt x="3320796" y="0"/>
                </a:moveTo>
                <a:lnTo>
                  <a:pt x="0" y="0"/>
                </a:lnTo>
                <a:lnTo>
                  <a:pt x="0" y="600163"/>
                </a:lnTo>
                <a:lnTo>
                  <a:pt x="3320796" y="600163"/>
                </a:lnTo>
                <a:lnTo>
                  <a:pt x="33207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529446" y="218097"/>
            <a:ext cx="3321050" cy="60071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25"/>
              </a:spcBef>
            </a:pPr>
            <a:r>
              <a:rPr sz="1100" b="1" i="1" dirty="0">
                <a:solidFill>
                  <a:srgbClr val="922212"/>
                </a:solidFill>
                <a:latin typeface="Trebuchet MS"/>
                <a:cs typeface="Trebuchet MS"/>
              </a:rPr>
              <a:t>Papke,</a:t>
            </a:r>
            <a:r>
              <a:rPr sz="1100" b="1" i="1" spc="-5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Virch</a:t>
            </a:r>
            <a:r>
              <a:rPr sz="11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Arch,</a:t>
            </a:r>
            <a:r>
              <a:rPr sz="11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922212"/>
                </a:solidFill>
                <a:latin typeface="Trebuchet MS"/>
                <a:cs typeface="Trebuchet MS"/>
              </a:rPr>
              <a:t>2020</a:t>
            </a:r>
            <a:endParaRPr sz="1100">
              <a:latin typeface="Trebuchet MS"/>
              <a:cs typeface="Trebuchet MS"/>
            </a:endParaRPr>
          </a:p>
          <a:p>
            <a:pPr marL="112395" marR="105410" algn="ctr">
              <a:lnSpc>
                <a:spcPct val="100000"/>
              </a:lnSpc>
            </a:pPr>
            <a:r>
              <a:rPr sz="1100" b="1" i="1" dirty="0">
                <a:solidFill>
                  <a:srgbClr val="922212"/>
                </a:solidFill>
                <a:latin typeface="Trebuchet MS"/>
                <a:cs typeface="Trebuchet MS"/>
              </a:rPr>
              <a:t>Hornick, </a:t>
            </a:r>
            <a:r>
              <a:rPr sz="11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 Soft Tissue Pathology, </a:t>
            </a:r>
            <a:r>
              <a:rPr sz="1100" b="1" i="1" dirty="0">
                <a:solidFill>
                  <a:srgbClr val="922212"/>
                </a:solidFill>
                <a:latin typeface="Trebuchet MS"/>
                <a:cs typeface="Trebuchet MS"/>
              </a:rPr>
              <a:t>2019 </a:t>
            </a:r>
            <a:r>
              <a:rPr sz="1100" b="1" i="1" spc="-3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6D1A0D"/>
                </a:solidFill>
                <a:latin typeface="Trebuchet MS"/>
                <a:cs typeface="Trebuchet MS"/>
              </a:rPr>
              <a:t>Enzinger</a:t>
            </a:r>
            <a:r>
              <a:rPr sz="1100" b="1" i="1" spc="-45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6D1A0D"/>
                </a:solidFill>
                <a:latin typeface="Trebuchet MS"/>
                <a:cs typeface="Trebuchet MS"/>
              </a:rPr>
              <a:t>and</a:t>
            </a:r>
            <a:r>
              <a:rPr sz="1100" b="1" i="1" spc="-15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6D1A0D"/>
                </a:solidFill>
                <a:latin typeface="Trebuchet MS"/>
                <a:cs typeface="Trebuchet MS"/>
              </a:rPr>
              <a:t>Weiss,Soft</a:t>
            </a:r>
            <a:r>
              <a:rPr sz="1100" b="1" i="1" spc="-10" dirty="0">
                <a:solidFill>
                  <a:srgbClr val="6D1A0D"/>
                </a:solidFill>
                <a:latin typeface="Trebuchet MS"/>
                <a:cs typeface="Trebuchet MS"/>
              </a:rPr>
              <a:t> </a:t>
            </a:r>
            <a:r>
              <a:rPr sz="1100" b="1" i="1" spc="-5" dirty="0">
                <a:solidFill>
                  <a:srgbClr val="6D1A0D"/>
                </a:solidFill>
                <a:latin typeface="Trebuchet MS"/>
                <a:cs typeface="Trebuchet MS"/>
              </a:rPr>
              <a:t>Tissue Tumors, </a:t>
            </a:r>
            <a:r>
              <a:rPr sz="1100" b="1" i="1" dirty="0">
                <a:solidFill>
                  <a:srgbClr val="6D1A0D"/>
                </a:solidFill>
                <a:latin typeface="Trebuchet MS"/>
                <a:cs typeface="Trebuchet MS"/>
              </a:rPr>
              <a:t>2020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26694"/>
            <a:ext cx="9406255" cy="6131560"/>
            <a:chOff x="0" y="726694"/>
            <a:chExt cx="9406255" cy="6131560"/>
          </a:xfrm>
        </p:grpSpPr>
        <p:sp>
          <p:nvSpPr>
            <p:cNvPr id="3" name="object 3"/>
            <p:cNvSpPr/>
            <p:nvPr/>
          </p:nvSpPr>
          <p:spPr>
            <a:xfrm>
              <a:off x="231228" y="736219"/>
              <a:ext cx="9165590" cy="4592955"/>
            </a:xfrm>
            <a:custGeom>
              <a:avLst/>
              <a:gdLst/>
              <a:ahLst/>
              <a:cxnLst/>
              <a:rect l="l" t="t" r="r" b="b"/>
              <a:pathLst>
                <a:path w="9165590" h="4592955">
                  <a:moveTo>
                    <a:pt x="9165082" y="0"/>
                  </a:moveTo>
                  <a:lnTo>
                    <a:pt x="0" y="0"/>
                  </a:lnTo>
                  <a:lnTo>
                    <a:pt x="0" y="4592574"/>
                  </a:lnTo>
                  <a:lnTo>
                    <a:pt x="9165082" y="4592574"/>
                  </a:lnTo>
                  <a:lnTo>
                    <a:pt x="91650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1228" y="736219"/>
              <a:ext cx="9165590" cy="4592955"/>
            </a:xfrm>
            <a:custGeom>
              <a:avLst/>
              <a:gdLst/>
              <a:ahLst/>
              <a:cxnLst/>
              <a:rect l="l" t="t" r="r" b="b"/>
              <a:pathLst>
                <a:path w="9165590" h="4592955">
                  <a:moveTo>
                    <a:pt x="0" y="4592574"/>
                  </a:moveTo>
                  <a:lnTo>
                    <a:pt x="9165082" y="4592574"/>
                  </a:lnTo>
                  <a:lnTo>
                    <a:pt x="9165082" y="0"/>
                  </a:lnTo>
                  <a:lnTo>
                    <a:pt x="0" y="0"/>
                  </a:lnTo>
                  <a:lnTo>
                    <a:pt x="0" y="4592574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5952" y="157353"/>
            <a:ext cx="3256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Αγγειοσάρκωμα</a:t>
            </a:r>
            <a:r>
              <a:rPr b="1" spc="-40" dirty="0">
                <a:latin typeface="Trebuchet MS"/>
                <a:cs typeface="Trebuchet MS"/>
              </a:rPr>
              <a:t> </a:t>
            </a:r>
            <a:r>
              <a:rPr b="1" dirty="0">
                <a:latin typeface="Trebuchet MS"/>
                <a:cs typeface="Trebuchet MS"/>
              </a:rPr>
              <a:t>(A)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0083" y="636778"/>
            <a:ext cx="8925560" cy="405892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latin typeface="Trebuchet MS"/>
                <a:cs typeface="Trebuchet MS"/>
              </a:rPr>
              <a:t>Κακοήθεις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όγκοι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με</a:t>
            </a:r>
            <a:r>
              <a:rPr sz="1800" b="1" spc="-5" dirty="0">
                <a:latin typeface="Trebuchet MS"/>
                <a:cs typeface="Trebuchet MS"/>
              </a:rPr>
              <a:t> αγγειακή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ή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λεμφαγγειακή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διαφοροποίηση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latin typeface="Trebuchet MS"/>
                <a:cs typeface="Trebuchet MS"/>
              </a:rPr>
              <a:t>Α&gt;Γ,</a:t>
            </a:r>
            <a:r>
              <a:rPr sz="1800" b="1" spc="-6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πτωχή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πρόγνωση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latin typeface="Trebuchet MS"/>
                <a:cs typeface="Trebuchet MS"/>
              </a:rPr>
              <a:t>2-4%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των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σαρκωμάτων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των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μαλακών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μορίων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latin typeface="Trebuchet MS"/>
                <a:cs typeface="Trebuchet MS"/>
              </a:rPr>
              <a:t>&gt;50%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δερματικά: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τα λοιπά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σε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τω </a:t>
            </a:r>
            <a:r>
              <a:rPr sz="1800" b="1" dirty="0">
                <a:latin typeface="Trebuchet MS"/>
                <a:cs typeface="Trebuchet MS"/>
              </a:rPr>
              <a:t>βάθει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μαλακά</a:t>
            </a:r>
            <a:r>
              <a:rPr sz="1800" b="1" spc="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μόρια,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μαστό, οστά,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σπλάχνα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Τρείς</a:t>
            </a:r>
            <a:r>
              <a:rPr sz="1800" b="1" spc="-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κλινικές</a:t>
            </a:r>
            <a:r>
              <a:rPr sz="1800" b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μορφές</a:t>
            </a:r>
            <a:endParaRPr sz="1800">
              <a:latin typeface="Trebuchet MS"/>
              <a:cs typeface="Trebuchet MS"/>
            </a:endParaRPr>
          </a:p>
          <a:p>
            <a:pPr marL="295910" indent="-283845">
              <a:lnSpc>
                <a:spcPct val="100000"/>
              </a:lnSpc>
              <a:spcBef>
                <a:spcPts val="994"/>
              </a:spcBef>
              <a:buClr>
                <a:srgbClr val="000000"/>
              </a:buClr>
              <a:buAutoNum type="arabicPlain"/>
              <a:tabLst>
                <a:tab pos="296545" algn="l"/>
              </a:tabLst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Δερματικό: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(α)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σποραδικό</a:t>
            </a:r>
            <a:r>
              <a:rPr sz="1800" b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(κεφαλή/τράχηλος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ηλικιωμένοι </a:t>
            </a:r>
            <a:r>
              <a:rPr sz="1800" b="1" dirty="0">
                <a:latin typeface="Trebuchet MS"/>
                <a:cs typeface="Trebuchet MS"/>
              </a:rPr>
              <a:t>ασθενείς),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(β)</a:t>
            </a:r>
            <a:endParaRPr sz="1800">
              <a:latin typeface="Trebuchet MS"/>
              <a:cs typeface="Trebuchet MS"/>
            </a:endParaRPr>
          </a:p>
          <a:p>
            <a:pPr marL="12700" marR="253365">
              <a:lnSpc>
                <a:spcPct val="100000"/>
              </a:lnSpc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σχετιζόμενο με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λεμφοίδημα </a:t>
            </a:r>
            <a:r>
              <a:rPr sz="1800" b="1" spc="-5" dirty="0">
                <a:latin typeface="Trebuchet MS"/>
                <a:cs typeface="Trebuchet MS"/>
              </a:rPr>
              <a:t>(ιατρογενές, συγγενές, τραυματικό, </a:t>
            </a:r>
            <a:r>
              <a:rPr sz="1800" b="1" dirty="0">
                <a:latin typeface="Trebuchet MS"/>
                <a:cs typeface="Trebuchet MS"/>
              </a:rPr>
              <a:t>ιδιοπαθές, </a:t>
            </a:r>
            <a:r>
              <a:rPr sz="1800" b="1" spc="-5" dirty="0">
                <a:latin typeface="Trebuchet MS"/>
                <a:cs typeface="Trebuchet MS"/>
              </a:rPr>
              <a:t>λόγω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φιλαρίασης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),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(γ)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μετακτινικο</a:t>
            </a:r>
            <a:endParaRPr sz="1800">
              <a:latin typeface="Trebuchet MS"/>
              <a:cs typeface="Trebuchet MS"/>
            </a:endParaRPr>
          </a:p>
          <a:p>
            <a:pPr marL="295910" indent="-283845">
              <a:lnSpc>
                <a:spcPct val="100000"/>
              </a:lnSpc>
              <a:spcBef>
                <a:spcPts val="1010"/>
              </a:spcBef>
              <a:buClr>
                <a:srgbClr val="000000"/>
              </a:buClr>
              <a:buAutoNum type="arabicPlain" startAt="2"/>
              <a:tabLst>
                <a:tab pos="296545" algn="l"/>
              </a:tabLst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Εν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τω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 βάθει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μαλακά</a:t>
            </a:r>
            <a:r>
              <a:rPr sz="1800" b="1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μόρια</a:t>
            </a:r>
            <a:r>
              <a:rPr sz="1800" b="1" dirty="0">
                <a:latin typeface="Trebuchet MS"/>
                <a:cs typeface="Trebuchet MS"/>
              </a:rPr>
              <a:t>: </a:t>
            </a:r>
            <a:r>
              <a:rPr sz="1800" b="1" spc="-5" dirty="0">
                <a:latin typeface="Trebuchet MS"/>
                <a:cs typeface="Trebuchet MS"/>
              </a:rPr>
              <a:t>κυρίως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σποραδικό,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Α&gt;Γ,</a:t>
            </a:r>
            <a:r>
              <a:rPr sz="1800" b="1" spc="-5" dirty="0">
                <a:latin typeface="Trebuchet MS"/>
                <a:cs typeface="Trebuchet MS"/>
              </a:rPr>
              <a:t> άκρα,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οπισθοπεριτόναιο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994"/>
              </a:spcBef>
              <a:buClr>
                <a:srgbClr val="000000"/>
              </a:buClr>
              <a:buAutoNum type="arabicPlain" startAt="2"/>
              <a:tabLst>
                <a:tab pos="296545" algn="l"/>
              </a:tabLst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Του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μαστού</a:t>
            </a:r>
            <a:r>
              <a:rPr sz="1800" b="1" dirty="0">
                <a:latin typeface="Trebuchet MS"/>
                <a:cs typeface="Trebuchet MS"/>
              </a:rPr>
              <a:t>: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(α)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πρωτοπαθες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 (παρεγχυματικό)</a:t>
            </a:r>
            <a:r>
              <a:rPr sz="1800" b="1" spc="-5" dirty="0">
                <a:latin typeface="Trebuchet MS"/>
                <a:cs typeface="Trebuchet MS"/>
              </a:rPr>
              <a:t>(προτίμηση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για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νέες</a:t>
            </a:r>
            <a:r>
              <a:rPr sz="1800" b="1" dirty="0">
                <a:latin typeface="Trebuchet MS"/>
                <a:cs typeface="Trebuchet MS"/>
              </a:rPr>
              <a:t> γυναίκες),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(β) </a:t>
            </a:r>
            <a:r>
              <a:rPr sz="1800" b="1" spc="-5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δευτεροπαθές</a:t>
            </a:r>
            <a:r>
              <a:rPr sz="1800" b="1" spc="-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(δερματικό)</a:t>
            </a:r>
            <a:r>
              <a:rPr sz="1800" b="1" spc="-5" dirty="0">
                <a:latin typeface="Trebuchet MS"/>
                <a:cs typeface="Trebuchet MS"/>
              </a:rPr>
              <a:t>, </a:t>
            </a:r>
            <a:r>
              <a:rPr sz="1800" b="1" dirty="0">
                <a:latin typeface="Trebuchet MS"/>
                <a:cs typeface="Trebuchet MS"/>
              </a:rPr>
              <a:t>σχεδόν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αποκλειστικά</a:t>
            </a:r>
            <a:r>
              <a:rPr sz="1800" b="1" dirty="0">
                <a:latin typeface="Trebuchet MS"/>
                <a:cs typeface="Trebuchet MS"/>
              </a:rPr>
              <a:t> σχετιζόμενο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με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ακτινοθεραπεία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9597" y="6199136"/>
            <a:ext cx="4201160" cy="307975"/>
          </a:xfrm>
          <a:custGeom>
            <a:avLst/>
            <a:gdLst/>
            <a:ahLst/>
            <a:cxnLst/>
            <a:rect l="l" t="t" r="r" b="b"/>
            <a:pathLst>
              <a:path w="4201159" h="307975">
                <a:moveTo>
                  <a:pt x="4200906" y="0"/>
                </a:moveTo>
                <a:lnTo>
                  <a:pt x="0" y="0"/>
                </a:lnTo>
                <a:lnTo>
                  <a:pt x="0" y="307771"/>
                </a:lnTo>
                <a:lnTo>
                  <a:pt x="4200906" y="307771"/>
                </a:lnTo>
                <a:lnTo>
                  <a:pt x="42009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959597" y="6199136"/>
            <a:ext cx="4201160" cy="307975"/>
          </a:xfrm>
          <a:prstGeom prst="rect">
            <a:avLst/>
          </a:prstGeom>
          <a:ln w="19050">
            <a:solidFill>
              <a:srgbClr val="EA7666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325"/>
              </a:spcBef>
            </a:pP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4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4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400" b="1" i="1" spc="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 Pathology,</a:t>
            </a:r>
            <a:r>
              <a:rPr sz="14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952278"/>
            <a:ext cx="3420110" cy="2905760"/>
            <a:chOff x="0" y="3952278"/>
            <a:chExt cx="3420110" cy="2905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52278"/>
              <a:ext cx="3364784" cy="2189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03036"/>
              <a:ext cx="3419855" cy="65379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47066"/>
            <a:ext cx="75393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Trebuchet MS"/>
                <a:cs typeface="Trebuchet MS"/>
              </a:rPr>
              <a:t>Αγγειοσάρκωμα</a:t>
            </a:r>
            <a:r>
              <a:rPr b="1" spc="5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–</a:t>
            </a:r>
            <a:r>
              <a:rPr b="1" spc="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Ιστολογικά</a:t>
            </a:r>
            <a:r>
              <a:rPr b="1" spc="3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χαρακτηριστικά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7612" y="1283334"/>
            <a:ext cx="3282950" cy="152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34950" indent="-343535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Grade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άνευ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προγνωστικής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σημασίας</a:t>
            </a:r>
            <a:endParaRPr sz="1800">
              <a:latin typeface="Trebuchet MS"/>
              <a:cs typeface="Trebuchet MS"/>
            </a:endParaRPr>
          </a:p>
          <a:p>
            <a:pPr marL="355600" marR="5080" indent="-343535">
              <a:lnSpc>
                <a:spcPct val="100000"/>
              </a:lnSpc>
              <a:spcBef>
                <a:spcPts val="994"/>
              </a:spcBef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Εξαιρετικά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ήπια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ιστολογική </a:t>
            </a:r>
            <a:r>
              <a:rPr sz="1800" b="1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εικόνα σε όγκους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χαμηλού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grade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305" y="6064097"/>
            <a:ext cx="238569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Δερματικό</a:t>
            </a:r>
            <a:r>
              <a:rPr sz="14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αγγειοσάρκωμα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με </a:t>
            </a:r>
            <a:r>
              <a:rPr sz="1400" spc="-4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επέκταση</a:t>
            </a:r>
            <a:r>
              <a:rPr sz="14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στον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υποδόριο</a:t>
            </a: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ιστό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043416" y="3684396"/>
            <a:ext cx="3127375" cy="3173730"/>
            <a:chOff x="9043416" y="3684396"/>
            <a:chExt cx="3127375" cy="31737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05900" y="3684396"/>
              <a:ext cx="3012186" cy="30054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3416" y="6428231"/>
              <a:ext cx="3127248" cy="42976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818878" y="6492036"/>
            <a:ext cx="15805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Συμπαγές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πρότυπο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06219" y="736473"/>
            <a:ext cx="694055" cy="153035"/>
          </a:xfrm>
          <a:custGeom>
            <a:avLst/>
            <a:gdLst/>
            <a:ahLst/>
            <a:cxnLst/>
            <a:rect l="l" t="t" r="r" b="b"/>
            <a:pathLst>
              <a:path w="694055" h="153034">
                <a:moveTo>
                  <a:pt x="657291" y="36566"/>
                </a:moveTo>
                <a:lnTo>
                  <a:pt x="5842" y="139826"/>
                </a:lnTo>
                <a:lnTo>
                  <a:pt x="2413" y="140335"/>
                </a:lnTo>
                <a:lnTo>
                  <a:pt x="0" y="143637"/>
                </a:lnTo>
                <a:lnTo>
                  <a:pt x="635" y="147065"/>
                </a:lnTo>
                <a:lnTo>
                  <a:pt x="1143" y="150622"/>
                </a:lnTo>
                <a:lnTo>
                  <a:pt x="4445" y="152907"/>
                </a:lnTo>
                <a:lnTo>
                  <a:pt x="7874" y="152400"/>
                </a:lnTo>
                <a:lnTo>
                  <a:pt x="659194" y="49159"/>
                </a:lnTo>
                <a:lnTo>
                  <a:pt x="669032" y="41132"/>
                </a:lnTo>
                <a:lnTo>
                  <a:pt x="657291" y="36566"/>
                </a:lnTo>
                <a:close/>
              </a:path>
              <a:path w="694055" h="153034">
                <a:moveTo>
                  <a:pt x="684226" y="45145"/>
                </a:moveTo>
                <a:lnTo>
                  <a:pt x="682498" y="45465"/>
                </a:lnTo>
                <a:lnTo>
                  <a:pt x="659194" y="49159"/>
                </a:lnTo>
                <a:lnTo>
                  <a:pt x="609092" y="90042"/>
                </a:lnTo>
                <a:lnTo>
                  <a:pt x="606425" y="92328"/>
                </a:lnTo>
                <a:lnTo>
                  <a:pt x="606044" y="96265"/>
                </a:lnTo>
                <a:lnTo>
                  <a:pt x="608203" y="99060"/>
                </a:lnTo>
                <a:lnTo>
                  <a:pt x="610488" y="101726"/>
                </a:lnTo>
                <a:lnTo>
                  <a:pt x="614426" y="102107"/>
                </a:lnTo>
                <a:lnTo>
                  <a:pt x="617219" y="99949"/>
                </a:lnTo>
                <a:lnTo>
                  <a:pt x="684226" y="45145"/>
                </a:lnTo>
                <a:close/>
              </a:path>
              <a:path w="694055" h="153034">
                <a:moveTo>
                  <a:pt x="669032" y="41132"/>
                </a:moveTo>
                <a:lnTo>
                  <a:pt x="659194" y="49159"/>
                </a:lnTo>
                <a:lnTo>
                  <a:pt x="682498" y="45465"/>
                </a:lnTo>
                <a:lnTo>
                  <a:pt x="684226" y="45145"/>
                </a:lnTo>
                <a:lnTo>
                  <a:pt x="679196" y="45085"/>
                </a:lnTo>
                <a:lnTo>
                  <a:pt x="669032" y="41132"/>
                </a:lnTo>
                <a:close/>
              </a:path>
              <a:path w="694055" h="153034">
                <a:moveTo>
                  <a:pt x="688088" y="41987"/>
                </a:moveTo>
                <a:lnTo>
                  <a:pt x="684226" y="45145"/>
                </a:lnTo>
                <a:lnTo>
                  <a:pt x="685927" y="44830"/>
                </a:lnTo>
                <a:lnTo>
                  <a:pt x="688088" y="41987"/>
                </a:lnTo>
                <a:close/>
              </a:path>
              <a:path w="694055" h="153034">
                <a:moveTo>
                  <a:pt x="677418" y="34289"/>
                </a:moveTo>
                <a:lnTo>
                  <a:pt x="669032" y="41132"/>
                </a:lnTo>
                <a:lnTo>
                  <a:pt x="679196" y="45085"/>
                </a:lnTo>
                <a:lnTo>
                  <a:pt x="677418" y="34289"/>
                </a:lnTo>
                <a:close/>
              </a:path>
              <a:path w="694055" h="153034">
                <a:moveTo>
                  <a:pt x="686424" y="34289"/>
                </a:moveTo>
                <a:lnTo>
                  <a:pt x="677418" y="34289"/>
                </a:lnTo>
                <a:lnTo>
                  <a:pt x="679196" y="45085"/>
                </a:lnTo>
                <a:lnTo>
                  <a:pt x="684300" y="45085"/>
                </a:lnTo>
                <a:lnTo>
                  <a:pt x="688088" y="41987"/>
                </a:lnTo>
                <a:lnTo>
                  <a:pt x="688340" y="41655"/>
                </a:lnTo>
                <a:lnTo>
                  <a:pt x="687705" y="38226"/>
                </a:lnTo>
                <a:lnTo>
                  <a:pt x="687197" y="34671"/>
                </a:lnTo>
                <a:lnTo>
                  <a:pt x="686932" y="34487"/>
                </a:lnTo>
                <a:lnTo>
                  <a:pt x="686424" y="34289"/>
                </a:lnTo>
                <a:close/>
              </a:path>
              <a:path w="694055" h="153034">
                <a:moveTo>
                  <a:pt x="686932" y="34487"/>
                </a:moveTo>
                <a:lnTo>
                  <a:pt x="687197" y="34671"/>
                </a:lnTo>
                <a:lnTo>
                  <a:pt x="687705" y="38226"/>
                </a:lnTo>
                <a:lnTo>
                  <a:pt x="688340" y="41655"/>
                </a:lnTo>
                <a:lnTo>
                  <a:pt x="688088" y="41987"/>
                </a:lnTo>
                <a:lnTo>
                  <a:pt x="693928" y="37211"/>
                </a:lnTo>
                <a:lnTo>
                  <a:pt x="686932" y="34487"/>
                </a:lnTo>
                <a:close/>
              </a:path>
              <a:path w="694055" h="153034">
                <a:moveTo>
                  <a:pt x="682182" y="32638"/>
                </a:moveTo>
                <a:lnTo>
                  <a:pt x="680466" y="32892"/>
                </a:lnTo>
                <a:lnTo>
                  <a:pt x="657291" y="36566"/>
                </a:lnTo>
                <a:lnTo>
                  <a:pt x="669032" y="41132"/>
                </a:lnTo>
                <a:lnTo>
                  <a:pt x="677418" y="34289"/>
                </a:lnTo>
                <a:lnTo>
                  <a:pt x="686424" y="34289"/>
                </a:lnTo>
                <a:lnTo>
                  <a:pt x="682182" y="32638"/>
                </a:lnTo>
                <a:close/>
              </a:path>
              <a:path w="694055" h="153034">
                <a:moveTo>
                  <a:pt x="598297" y="0"/>
                </a:moveTo>
                <a:lnTo>
                  <a:pt x="594613" y="1650"/>
                </a:lnTo>
                <a:lnTo>
                  <a:pt x="593344" y="4825"/>
                </a:lnTo>
                <a:lnTo>
                  <a:pt x="592074" y="8127"/>
                </a:lnTo>
                <a:lnTo>
                  <a:pt x="593725" y="11811"/>
                </a:lnTo>
                <a:lnTo>
                  <a:pt x="596900" y="13080"/>
                </a:lnTo>
                <a:lnTo>
                  <a:pt x="657291" y="36566"/>
                </a:lnTo>
                <a:lnTo>
                  <a:pt x="680466" y="32892"/>
                </a:lnTo>
                <a:lnTo>
                  <a:pt x="682182" y="32638"/>
                </a:lnTo>
                <a:lnTo>
                  <a:pt x="598297" y="0"/>
                </a:lnTo>
                <a:close/>
              </a:path>
              <a:path w="694055" h="153034">
                <a:moveTo>
                  <a:pt x="683894" y="32385"/>
                </a:moveTo>
                <a:lnTo>
                  <a:pt x="682182" y="32638"/>
                </a:lnTo>
                <a:lnTo>
                  <a:pt x="686932" y="34487"/>
                </a:lnTo>
                <a:lnTo>
                  <a:pt x="683894" y="32385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95552" y="989838"/>
            <a:ext cx="715645" cy="180340"/>
          </a:xfrm>
          <a:custGeom>
            <a:avLst/>
            <a:gdLst/>
            <a:ahLst/>
            <a:cxnLst/>
            <a:rect l="l" t="t" r="r" b="b"/>
            <a:pathLst>
              <a:path w="715644" h="180340">
                <a:moveTo>
                  <a:pt x="678652" y="145707"/>
                </a:moveTo>
                <a:lnTo>
                  <a:pt x="614172" y="168021"/>
                </a:lnTo>
                <a:lnTo>
                  <a:pt x="612393" y="171703"/>
                </a:lnTo>
                <a:lnTo>
                  <a:pt x="614679" y="178308"/>
                </a:lnTo>
                <a:lnTo>
                  <a:pt x="618235" y="180086"/>
                </a:lnTo>
                <a:lnTo>
                  <a:pt x="703373" y="150555"/>
                </a:lnTo>
                <a:lnTo>
                  <a:pt x="701674" y="150240"/>
                </a:lnTo>
                <a:lnTo>
                  <a:pt x="678652" y="145707"/>
                </a:lnTo>
                <a:close/>
              </a:path>
              <a:path w="715644" h="180340">
                <a:moveTo>
                  <a:pt x="708103" y="148914"/>
                </a:moveTo>
                <a:lnTo>
                  <a:pt x="703373" y="150555"/>
                </a:lnTo>
                <a:lnTo>
                  <a:pt x="705104" y="150875"/>
                </a:lnTo>
                <a:lnTo>
                  <a:pt x="708103" y="148914"/>
                </a:lnTo>
                <a:close/>
              </a:path>
              <a:path w="715644" h="180340">
                <a:moveTo>
                  <a:pt x="690541" y="141593"/>
                </a:moveTo>
                <a:lnTo>
                  <a:pt x="678652" y="145707"/>
                </a:lnTo>
                <a:lnTo>
                  <a:pt x="701674" y="150240"/>
                </a:lnTo>
                <a:lnTo>
                  <a:pt x="703373" y="150555"/>
                </a:lnTo>
                <a:lnTo>
                  <a:pt x="708103" y="148914"/>
                </a:lnTo>
                <a:lnTo>
                  <a:pt x="708405" y="148716"/>
                </a:lnTo>
                <a:lnTo>
                  <a:pt x="698627" y="148716"/>
                </a:lnTo>
                <a:lnTo>
                  <a:pt x="690541" y="141593"/>
                </a:lnTo>
                <a:close/>
              </a:path>
              <a:path w="715644" h="180340">
                <a:moveTo>
                  <a:pt x="709420" y="141285"/>
                </a:moveTo>
                <a:lnTo>
                  <a:pt x="709803" y="141859"/>
                </a:lnTo>
                <a:lnTo>
                  <a:pt x="709041" y="145287"/>
                </a:lnTo>
                <a:lnTo>
                  <a:pt x="708405" y="148716"/>
                </a:lnTo>
                <a:lnTo>
                  <a:pt x="708103" y="148914"/>
                </a:lnTo>
                <a:lnTo>
                  <a:pt x="715264" y="146431"/>
                </a:lnTo>
                <a:lnTo>
                  <a:pt x="709420" y="141285"/>
                </a:lnTo>
                <a:close/>
              </a:path>
              <a:path w="715644" h="180340">
                <a:moveTo>
                  <a:pt x="700785" y="138049"/>
                </a:moveTo>
                <a:lnTo>
                  <a:pt x="690541" y="141593"/>
                </a:lnTo>
                <a:lnTo>
                  <a:pt x="698627" y="148716"/>
                </a:lnTo>
                <a:lnTo>
                  <a:pt x="700785" y="138049"/>
                </a:lnTo>
                <a:close/>
              </a:path>
              <a:path w="715644" h="180340">
                <a:moveTo>
                  <a:pt x="705459" y="138049"/>
                </a:moveTo>
                <a:lnTo>
                  <a:pt x="700785" y="138049"/>
                </a:lnTo>
                <a:lnTo>
                  <a:pt x="698627" y="148716"/>
                </a:lnTo>
                <a:lnTo>
                  <a:pt x="708405" y="148716"/>
                </a:lnTo>
                <a:lnTo>
                  <a:pt x="709041" y="145287"/>
                </a:lnTo>
                <a:lnTo>
                  <a:pt x="709803" y="141859"/>
                </a:lnTo>
                <a:lnTo>
                  <a:pt x="709420" y="141285"/>
                </a:lnTo>
                <a:lnTo>
                  <a:pt x="705820" y="138115"/>
                </a:lnTo>
                <a:lnTo>
                  <a:pt x="705459" y="138049"/>
                </a:lnTo>
                <a:close/>
              </a:path>
              <a:path w="715644" h="180340">
                <a:moveTo>
                  <a:pt x="4698" y="0"/>
                </a:moveTo>
                <a:lnTo>
                  <a:pt x="1396" y="2286"/>
                </a:lnTo>
                <a:lnTo>
                  <a:pt x="634" y="5714"/>
                </a:lnTo>
                <a:lnTo>
                  <a:pt x="0" y="9144"/>
                </a:lnTo>
                <a:lnTo>
                  <a:pt x="2285" y="12573"/>
                </a:lnTo>
                <a:lnTo>
                  <a:pt x="5714" y="13208"/>
                </a:lnTo>
                <a:lnTo>
                  <a:pt x="678652" y="145707"/>
                </a:lnTo>
                <a:lnTo>
                  <a:pt x="690541" y="141593"/>
                </a:lnTo>
                <a:lnTo>
                  <a:pt x="681089" y="133266"/>
                </a:lnTo>
                <a:lnTo>
                  <a:pt x="8128" y="762"/>
                </a:lnTo>
                <a:lnTo>
                  <a:pt x="4698" y="0"/>
                </a:lnTo>
                <a:close/>
              </a:path>
              <a:path w="715644" h="180340">
                <a:moveTo>
                  <a:pt x="681089" y="133266"/>
                </a:moveTo>
                <a:lnTo>
                  <a:pt x="690541" y="141593"/>
                </a:lnTo>
                <a:lnTo>
                  <a:pt x="700785" y="138049"/>
                </a:lnTo>
                <a:lnTo>
                  <a:pt x="705459" y="138049"/>
                </a:lnTo>
                <a:lnTo>
                  <a:pt x="704087" y="137795"/>
                </a:lnTo>
                <a:lnTo>
                  <a:pt x="681089" y="133266"/>
                </a:lnTo>
                <a:close/>
              </a:path>
              <a:path w="715644" h="180340">
                <a:moveTo>
                  <a:pt x="705820" y="138115"/>
                </a:moveTo>
                <a:lnTo>
                  <a:pt x="709420" y="141285"/>
                </a:lnTo>
                <a:lnTo>
                  <a:pt x="707516" y="138429"/>
                </a:lnTo>
                <a:lnTo>
                  <a:pt x="705820" y="138115"/>
                </a:lnTo>
                <a:close/>
              </a:path>
              <a:path w="715644" h="180340">
                <a:moveTo>
                  <a:pt x="638302" y="78612"/>
                </a:moveTo>
                <a:lnTo>
                  <a:pt x="634237" y="78866"/>
                </a:lnTo>
                <a:lnTo>
                  <a:pt x="631952" y="81534"/>
                </a:lnTo>
                <a:lnTo>
                  <a:pt x="629666" y="84074"/>
                </a:lnTo>
                <a:lnTo>
                  <a:pt x="681089" y="133266"/>
                </a:lnTo>
                <a:lnTo>
                  <a:pt x="705820" y="138115"/>
                </a:lnTo>
                <a:lnTo>
                  <a:pt x="640841" y="80899"/>
                </a:lnTo>
                <a:lnTo>
                  <a:pt x="638302" y="78612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612" y="593217"/>
            <a:ext cx="3018790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34235">
              <a:lnSpc>
                <a:spcPts val="17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Αγγειακό</a:t>
            </a:r>
            <a:endParaRPr sz="1600">
              <a:latin typeface="Trebuchet MS"/>
              <a:cs typeface="Trebuchet MS"/>
            </a:endParaRPr>
          </a:p>
          <a:p>
            <a:pPr marL="355600" indent="-343535">
              <a:lnSpc>
                <a:spcPts val="1939"/>
              </a:lnSpc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Πρότυπο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56866" y="974598"/>
            <a:ext cx="92836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Συμπαγές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561588" y="1622018"/>
            <a:ext cx="5518785" cy="4655820"/>
            <a:chOff x="3561588" y="1622018"/>
            <a:chExt cx="5518785" cy="465582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6104" y="1622018"/>
              <a:ext cx="5360288" cy="40097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61588" y="5628131"/>
              <a:ext cx="5518404" cy="64922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962780" y="5689498"/>
            <a:ext cx="47199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1480" marR="5080" indent="-1669414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Αγγειακό</a:t>
            </a:r>
            <a:r>
              <a:rPr sz="140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πρότυπο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με</a:t>
            </a:r>
            <a:r>
              <a:rPr sz="1400" b="1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άτυπα</a:t>
            </a:r>
            <a:r>
              <a:rPr sz="14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ενδοθήλια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 που</a:t>
            </a:r>
            <a:r>
              <a:rPr sz="1400" b="1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διατέμνει τις </a:t>
            </a:r>
            <a:r>
              <a:rPr sz="1400" b="1" spc="-4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κολλαγόνες ίνες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619488" y="59817"/>
            <a:ext cx="2573020" cy="3570604"/>
            <a:chOff x="9619488" y="59817"/>
            <a:chExt cx="2573020" cy="3570604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85655" y="59817"/>
              <a:ext cx="2438400" cy="24383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19488" y="2546603"/>
              <a:ext cx="2572511" cy="108356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863708" y="2606420"/>
            <a:ext cx="210121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0020" marR="154305" indent="1905"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Αγγειακό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πρότυπο με </a:t>
            </a:r>
            <a:r>
              <a:rPr sz="1400" b="1" spc="-4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άτυπα</a:t>
            </a:r>
            <a:r>
              <a:rPr sz="14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ενδοθήλια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που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διατέμνει</a:t>
            </a:r>
            <a:r>
              <a:rPr sz="14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τις</a:t>
            </a:r>
            <a:r>
              <a:rPr sz="14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κολλαγόνες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ίνες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00304"/>
            <a:ext cx="4678517" cy="3505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47066"/>
            <a:ext cx="75393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Trebuchet MS"/>
                <a:cs typeface="Trebuchet MS"/>
              </a:rPr>
              <a:t>Αγγειοσάρκωμα</a:t>
            </a:r>
            <a:r>
              <a:rPr b="1" spc="5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–</a:t>
            </a:r>
            <a:r>
              <a:rPr b="1" spc="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Ιστολογικά</a:t>
            </a:r>
            <a:r>
              <a:rPr b="1" spc="3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χαρακτηριστικά</a:t>
            </a:r>
          </a:p>
        </p:txBody>
      </p:sp>
      <p:sp>
        <p:nvSpPr>
          <p:cNvPr id="4" name="object 4"/>
          <p:cNvSpPr/>
          <p:nvPr/>
        </p:nvSpPr>
        <p:spPr>
          <a:xfrm>
            <a:off x="4021835" y="737869"/>
            <a:ext cx="694055" cy="153035"/>
          </a:xfrm>
          <a:custGeom>
            <a:avLst/>
            <a:gdLst/>
            <a:ahLst/>
            <a:cxnLst/>
            <a:rect l="l" t="t" r="r" b="b"/>
            <a:pathLst>
              <a:path w="694054" h="153034">
                <a:moveTo>
                  <a:pt x="657189" y="36563"/>
                </a:moveTo>
                <a:lnTo>
                  <a:pt x="5841" y="139826"/>
                </a:lnTo>
                <a:lnTo>
                  <a:pt x="2286" y="140462"/>
                </a:lnTo>
                <a:lnTo>
                  <a:pt x="0" y="143637"/>
                </a:lnTo>
                <a:lnTo>
                  <a:pt x="1015" y="150621"/>
                </a:lnTo>
                <a:lnTo>
                  <a:pt x="4317" y="152907"/>
                </a:lnTo>
                <a:lnTo>
                  <a:pt x="7747" y="152400"/>
                </a:lnTo>
                <a:lnTo>
                  <a:pt x="659227" y="49134"/>
                </a:lnTo>
                <a:lnTo>
                  <a:pt x="668997" y="41162"/>
                </a:lnTo>
                <a:lnTo>
                  <a:pt x="657189" y="36563"/>
                </a:lnTo>
                <a:close/>
              </a:path>
              <a:path w="694054" h="153034">
                <a:moveTo>
                  <a:pt x="684003" y="45224"/>
                </a:moveTo>
                <a:lnTo>
                  <a:pt x="682371" y="45465"/>
                </a:lnTo>
                <a:lnTo>
                  <a:pt x="659227" y="49134"/>
                </a:lnTo>
                <a:lnTo>
                  <a:pt x="606298" y="92328"/>
                </a:lnTo>
                <a:lnTo>
                  <a:pt x="605916" y="96265"/>
                </a:lnTo>
                <a:lnTo>
                  <a:pt x="610362" y="101726"/>
                </a:lnTo>
                <a:lnTo>
                  <a:pt x="614426" y="102107"/>
                </a:lnTo>
                <a:lnTo>
                  <a:pt x="684003" y="45224"/>
                </a:lnTo>
                <a:close/>
              </a:path>
              <a:path w="694054" h="153034">
                <a:moveTo>
                  <a:pt x="668997" y="41162"/>
                </a:moveTo>
                <a:lnTo>
                  <a:pt x="659227" y="49134"/>
                </a:lnTo>
                <a:lnTo>
                  <a:pt x="682371" y="45465"/>
                </a:lnTo>
                <a:lnTo>
                  <a:pt x="684003" y="45224"/>
                </a:lnTo>
                <a:lnTo>
                  <a:pt x="684173" y="45084"/>
                </a:lnTo>
                <a:lnTo>
                  <a:pt x="679068" y="45084"/>
                </a:lnTo>
                <a:lnTo>
                  <a:pt x="668997" y="41162"/>
                </a:lnTo>
                <a:close/>
              </a:path>
              <a:path w="694054" h="153034">
                <a:moveTo>
                  <a:pt x="687985" y="41967"/>
                </a:moveTo>
                <a:lnTo>
                  <a:pt x="684003" y="45224"/>
                </a:lnTo>
                <a:lnTo>
                  <a:pt x="685800" y="44957"/>
                </a:lnTo>
                <a:lnTo>
                  <a:pt x="687985" y="41967"/>
                </a:lnTo>
                <a:close/>
              </a:path>
              <a:path w="694054" h="153034">
                <a:moveTo>
                  <a:pt x="677417" y="34289"/>
                </a:moveTo>
                <a:lnTo>
                  <a:pt x="668997" y="41162"/>
                </a:lnTo>
                <a:lnTo>
                  <a:pt x="679068" y="45084"/>
                </a:lnTo>
                <a:lnTo>
                  <a:pt x="677417" y="34289"/>
                </a:lnTo>
                <a:close/>
              </a:path>
              <a:path w="694054" h="153034">
                <a:moveTo>
                  <a:pt x="686297" y="34289"/>
                </a:moveTo>
                <a:lnTo>
                  <a:pt x="677417" y="34289"/>
                </a:lnTo>
                <a:lnTo>
                  <a:pt x="679068" y="45084"/>
                </a:lnTo>
                <a:lnTo>
                  <a:pt x="684173" y="45084"/>
                </a:lnTo>
                <a:lnTo>
                  <a:pt x="687985" y="41967"/>
                </a:lnTo>
                <a:lnTo>
                  <a:pt x="688213" y="41655"/>
                </a:lnTo>
                <a:lnTo>
                  <a:pt x="687704" y="38226"/>
                </a:lnTo>
                <a:lnTo>
                  <a:pt x="687069" y="34670"/>
                </a:lnTo>
                <a:lnTo>
                  <a:pt x="686827" y="34496"/>
                </a:lnTo>
                <a:lnTo>
                  <a:pt x="686297" y="34289"/>
                </a:lnTo>
                <a:close/>
              </a:path>
              <a:path w="694054" h="153034">
                <a:moveTo>
                  <a:pt x="686827" y="34496"/>
                </a:moveTo>
                <a:lnTo>
                  <a:pt x="687069" y="34670"/>
                </a:lnTo>
                <a:lnTo>
                  <a:pt x="687704" y="38226"/>
                </a:lnTo>
                <a:lnTo>
                  <a:pt x="688213" y="41655"/>
                </a:lnTo>
                <a:lnTo>
                  <a:pt x="687985" y="41967"/>
                </a:lnTo>
                <a:lnTo>
                  <a:pt x="693801" y="37210"/>
                </a:lnTo>
                <a:lnTo>
                  <a:pt x="686827" y="34496"/>
                </a:lnTo>
                <a:close/>
              </a:path>
              <a:path w="694054" h="153034">
                <a:moveTo>
                  <a:pt x="682072" y="32645"/>
                </a:moveTo>
                <a:lnTo>
                  <a:pt x="680338" y="32892"/>
                </a:lnTo>
                <a:lnTo>
                  <a:pt x="657189" y="36563"/>
                </a:lnTo>
                <a:lnTo>
                  <a:pt x="668997" y="41162"/>
                </a:lnTo>
                <a:lnTo>
                  <a:pt x="677417" y="34289"/>
                </a:lnTo>
                <a:lnTo>
                  <a:pt x="686297" y="34289"/>
                </a:lnTo>
                <a:lnTo>
                  <a:pt x="682072" y="32645"/>
                </a:lnTo>
                <a:close/>
              </a:path>
              <a:path w="694054" h="153034">
                <a:moveTo>
                  <a:pt x="598169" y="0"/>
                </a:moveTo>
                <a:lnTo>
                  <a:pt x="594487" y="1650"/>
                </a:lnTo>
                <a:lnTo>
                  <a:pt x="593216" y="4952"/>
                </a:lnTo>
                <a:lnTo>
                  <a:pt x="591947" y="8127"/>
                </a:lnTo>
                <a:lnTo>
                  <a:pt x="593598" y="11810"/>
                </a:lnTo>
                <a:lnTo>
                  <a:pt x="657189" y="36563"/>
                </a:lnTo>
                <a:lnTo>
                  <a:pt x="680338" y="32892"/>
                </a:lnTo>
                <a:lnTo>
                  <a:pt x="682072" y="32645"/>
                </a:lnTo>
                <a:lnTo>
                  <a:pt x="598169" y="0"/>
                </a:lnTo>
                <a:close/>
              </a:path>
              <a:path w="694054" h="153034">
                <a:moveTo>
                  <a:pt x="683894" y="32384"/>
                </a:moveTo>
                <a:lnTo>
                  <a:pt x="682072" y="32645"/>
                </a:lnTo>
                <a:lnTo>
                  <a:pt x="686827" y="34496"/>
                </a:lnTo>
                <a:lnTo>
                  <a:pt x="683894" y="32384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11040" y="991361"/>
            <a:ext cx="715645" cy="180340"/>
          </a:xfrm>
          <a:custGeom>
            <a:avLst/>
            <a:gdLst/>
            <a:ahLst/>
            <a:cxnLst/>
            <a:rect l="l" t="t" r="r" b="b"/>
            <a:pathLst>
              <a:path w="715645" h="180340">
                <a:moveTo>
                  <a:pt x="678652" y="145580"/>
                </a:moveTo>
                <a:lnTo>
                  <a:pt x="614172" y="167893"/>
                </a:lnTo>
                <a:lnTo>
                  <a:pt x="612394" y="171576"/>
                </a:lnTo>
                <a:lnTo>
                  <a:pt x="614680" y="178180"/>
                </a:lnTo>
                <a:lnTo>
                  <a:pt x="618363" y="179959"/>
                </a:lnTo>
                <a:lnTo>
                  <a:pt x="703383" y="150430"/>
                </a:lnTo>
                <a:lnTo>
                  <a:pt x="701675" y="150113"/>
                </a:lnTo>
                <a:lnTo>
                  <a:pt x="678652" y="145580"/>
                </a:lnTo>
                <a:close/>
              </a:path>
              <a:path w="715645" h="180340">
                <a:moveTo>
                  <a:pt x="708093" y="148794"/>
                </a:moveTo>
                <a:lnTo>
                  <a:pt x="703383" y="150430"/>
                </a:lnTo>
                <a:lnTo>
                  <a:pt x="705104" y="150749"/>
                </a:lnTo>
                <a:lnTo>
                  <a:pt x="708093" y="148794"/>
                </a:lnTo>
                <a:close/>
              </a:path>
              <a:path w="715645" h="180340">
                <a:moveTo>
                  <a:pt x="690542" y="141466"/>
                </a:moveTo>
                <a:lnTo>
                  <a:pt x="678652" y="145580"/>
                </a:lnTo>
                <a:lnTo>
                  <a:pt x="701675" y="150113"/>
                </a:lnTo>
                <a:lnTo>
                  <a:pt x="703383" y="150430"/>
                </a:lnTo>
                <a:lnTo>
                  <a:pt x="708093" y="148794"/>
                </a:lnTo>
                <a:lnTo>
                  <a:pt x="698754" y="148716"/>
                </a:lnTo>
                <a:lnTo>
                  <a:pt x="690542" y="141466"/>
                </a:lnTo>
                <a:close/>
              </a:path>
              <a:path w="715645" h="180340">
                <a:moveTo>
                  <a:pt x="709406" y="141137"/>
                </a:moveTo>
                <a:lnTo>
                  <a:pt x="709803" y="141732"/>
                </a:lnTo>
                <a:lnTo>
                  <a:pt x="709168" y="145161"/>
                </a:lnTo>
                <a:lnTo>
                  <a:pt x="708406" y="148589"/>
                </a:lnTo>
                <a:lnTo>
                  <a:pt x="708093" y="148794"/>
                </a:lnTo>
                <a:lnTo>
                  <a:pt x="715263" y="146303"/>
                </a:lnTo>
                <a:lnTo>
                  <a:pt x="709406" y="141137"/>
                </a:lnTo>
                <a:close/>
              </a:path>
              <a:path w="715645" h="180340">
                <a:moveTo>
                  <a:pt x="700786" y="137922"/>
                </a:moveTo>
                <a:lnTo>
                  <a:pt x="690542" y="141466"/>
                </a:lnTo>
                <a:lnTo>
                  <a:pt x="698754" y="148716"/>
                </a:lnTo>
                <a:lnTo>
                  <a:pt x="700786" y="137922"/>
                </a:lnTo>
                <a:close/>
              </a:path>
              <a:path w="715645" h="180340">
                <a:moveTo>
                  <a:pt x="705459" y="137922"/>
                </a:moveTo>
                <a:lnTo>
                  <a:pt x="700786" y="137922"/>
                </a:lnTo>
                <a:lnTo>
                  <a:pt x="698754" y="148716"/>
                </a:lnTo>
                <a:lnTo>
                  <a:pt x="708211" y="148716"/>
                </a:lnTo>
                <a:lnTo>
                  <a:pt x="708406" y="148589"/>
                </a:lnTo>
                <a:lnTo>
                  <a:pt x="709168" y="145161"/>
                </a:lnTo>
                <a:lnTo>
                  <a:pt x="709803" y="141732"/>
                </a:lnTo>
                <a:lnTo>
                  <a:pt x="709406" y="141137"/>
                </a:lnTo>
                <a:lnTo>
                  <a:pt x="705841" y="137992"/>
                </a:lnTo>
                <a:lnTo>
                  <a:pt x="705459" y="137922"/>
                </a:lnTo>
                <a:close/>
              </a:path>
              <a:path w="715645" h="180340">
                <a:moveTo>
                  <a:pt x="4699" y="0"/>
                </a:moveTo>
                <a:lnTo>
                  <a:pt x="1397" y="2159"/>
                </a:lnTo>
                <a:lnTo>
                  <a:pt x="762" y="5587"/>
                </a:lnTo>
                <a:lnTo>
                  <a:pt x="0" y="9016"/>
                </a:lnTo>
                <a:lnTo>
                  <a:pt x="2286" y="12446"/>
                </a:lnTo>
                <a:lnTo>
                  <a:pt x="5714" y="13080"/>
                </a:lnTo>
                <a:lnTo>
                  <a:pt x="678652" y="145580"/>
                </a:lnTo>
                <a:lnTo>
                  <a:pt x="690542" y="141466"/>
                </a:lnTo>
                <a:lnTo>
                  <a:pt x="681117" y="133145"/>
                </a:lnTo>
                <a:lnTo>
                  <a:pt x="8128" y="635"/>
                </a:lnTo>
                <a:lnTo>
                  <a:pt x="4699" y="0"/>
                </a:lnTo>
                <a:close/>
              </a:path>
              <a:path w="715645" h="180340">
                <a:moveTo>
                  <a:pt x="681117" y="133145"/>
                </a:moveTo>
                <a:lnTo>
                  <a:pt x="690542" y="141466"/>
                </a:lnTo>
                <a:lnTo>
                  <a:pt x="700786" y="137922"/>
                </a:lnTo>
                <a:lnTo>
                  <a:pt x="705459" y="137922"/>
                </a:lnTo>
                <a:lnTo>
                  <a:pt x="704088" y="137667"/>
                </a:lnTo>
                <a:lnTo>
                  <a:pt x="681117" y="133145"/>
                </a:lnTo>
                <a:close/>
              </a:path>
              <a:path w="715645" h="180340">
                <a:moveTo>
                  <a:pt x="705841" y="137992"/>
                </a:moveTo>
                <a:lnTo>
                  <a:pt x="709406" y="141137"/>
                </a:lnTo>
                <a:lnTo>
                  <a:pt x="707517" y="138302"/>
                </a:lnTo>
                <a:lnTo>
                  <a:pt x="705841" y="137992"/>
                </a:lnTo>
                <a:close/>
              </a:path>
              <a:path w="715645" h="180340">
                <a:moveTo>
                  <a:pt x="638301" y="78486"/>
                </a:moveTo>
                <a:lnTo>
                  <a:pt x="634238" y="78739"/>
                </a:lnTo>
                <a:lnTo>
                  <a:pt x="631951" y="81407"/>
                </a:lnTo>
                <a:lnTo>
                  <a:pt x="629666" y="83947"/>
                </a:lnTo>
                <a:lnTo>
                  <a:pt x="629920" y="88011"/>
                </a:lnTo>
                <a:lnTo>
                  <a:pt x="632587" y="90297"/>
                </a:lnTo>
                <a:lnTo>
                  <a:pt x="681117" y="133145"/>
                </a:lnTo>
                <a:lnTo>
                  <a:pt x="704088" y="137667"/>
                </a:lnTo>
                <a:lnTo>
                  <a:pt x="705841" y="137992"/>
                </a:lnTo>
                <a:lnTo>
                  <a:pt x="640969" y="80772"/>
                </a:lnTo>
                <a:lnTo>
                  <a:pt x="638301" y="78486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7612" y="594486"/>
            <a:ext cx="5883910" cy="485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50105">
              <a:lnSpc>
                <a:spcPts val="1695"/>
              </a:lnSpc>
              <a:spcBef>
                <a:spcPts val="95"/>
              </a:spcBef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Επιθηλιοειδή</a:t>
            </a:r>
            <a:endParaRPr sz="1600">
              <a:latin typeface="Trebuchet MS"/>
              <a:cs typeface="Trebuchet MS"/>
            </a:endParaRPr>
          </a:p>
          <a:p>
            <a:pPr marL="355600" indent="-343535">
              <a:lnSpc>
                <a:spcPts val="1935"/>
              </a:lnSpc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Κυτταρολογικά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χαρακτηριστικά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2609" y="976122"/>
            <a:ext cx="1779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Ατρακτοκυτταρικά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9831" y="1401572"/>
            <a:ext cx="7788275" cy="181610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9"/>
              </a:spcBef>
            </a:pPr>
            <a:r>
              <a:rPr sz="1600" b="1" spc="-5" dirty="0">
                <a:latin typeface="Trebuchet MS"/>
                <a:cs typeface="Trebuchet MS"/>
              </a:rPr>
              <a:t>Επιθηλιοειδές</a:t>
            </a:r>
            <a:r>
              <a:rPr sz="1600" b="1" spc="-10" dirty="0">
                <a:latin typeface="Trebuchet MS"/>
                <a:cs typeface="Trebuchet MS"/>
              </a:rPr>
              <a:t> αγγειοσάρκωμα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Trebuchet MS"/>
              <a:cs typeface="Trebuchet MS"/>
            </a:endParaRPr>
          </a:p>
          <a:p>
            <a:pPr marL="90805">
              <a:lnSpc>
                <a:spcPct val="100000"/>
              </a:lnSpc>
            </a:pPr>
            <a:r>
              <a:rPr sz="1600" spc="-5" dirty="0">
                <a:latin typeface="Trebuchet MS"/>
                <a:cs typeface="Trebuchet MS"/>
              </a:rPr>
              <a:t>Δ/δ:</a:t>
            </a:r>
            <a:r>
              <a:rPr sz="1600" spc="-1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καρκίνωμα,</a:t>
            </a:r>
            <a:r>
              <a:rPr sz="1600" spc="5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επιθηλιοειδές</a:t>
            </a:r>
            <a:r>
              <a:rPr sz="1600" spc="5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σάρκωμα,</a:t>
            </a:r>
            <a:r>
              <a:rPr sz="1600" spc="45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μελάνωμα,</a:t>
            </a:r>
            <a:r>
              <a:rPr sz="1600" spc="5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λέμφωμα</a:t>
            </a:r>
            <a:endParaRPr sz="1600">
              <a:latin typeface="Trebuchet MS"/>
              <a:cs typeface="Trebuchet MS"/>
            </a:endParaRPr>
          </a:p>
          <a:p>
            <a:pPr marL="377825" indent="-287655">
              <a:lnSpc>
                <a:spcPct val="100000"/>
              </a:lnSpc>
              <a:buFont typeface="Microsoft Sans Serif"/>
              <a:buChar char="•"/>
              <a:tabLst>
                <a:tab pos="377825" algn="l"/>
                <a:tab pos="378460" algn="l"/>
              </a:tabLst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30</a:t>
            </a:r>
            <a:r>
              <a:rPr sz="1600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–</a:t>
            </a:r>
            <a:r>
              <a:rPr sz="1600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50%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εκφράζουν</a:t>
            </a:r>
            <a:r>
              <a:rPr sz="1600" spc="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κερατίνες</a:t>
            </a:r>
            <a:endParaRPr sz="1600">
              <a:latin typeface="Trebuchet MS"/>
              <a:cs typeface="Trebuchet MS"/>
            </a:endParaRPr>
          </a:p>
          <a:p>
            <a:pPr marL="377825" marR="92075" indent="-287020">
              <a:lnSpc>
                <a:spcPct val="100000"/>
              </a:lnSpc>
              <a:buFont typeface="Microsoft Sans Serif"/>
              <a:buChar char="•"/>
              <a:tabLst>
                <a:tab pos="377825" algn="l"/>
                <a:tab pos="378460" algn="l"/>
              </a:tabLst>
            </a:pP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Η</a:t>
            </a:r>
            <a:r>
              <a:rPr sz="1600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πλειοψηφία</a:t>
            </a:r>
            <a:r>
              <a:rPr sz="1600" spc="6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των</a:t>
            </a:r>
            <a:r>
              <a:rPr sz="1600" spc="3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αγγειοσαρκωμάτων</a:t>
            </a:r>
            <a:r>
              <a:rPr sz="1600" spc="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των</a:t>
            </a:r>
            <a:r>
              <a:rPr sz="1600" spc="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μαλακών</a:t>
            </a:r>
            <a:r>
              <a:rPr sz="1600" spc="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μορίων</a:t>
            </a:r>
            <a:r>
              <a:rPr sz="1600" spc="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είναι</a:t>
            </a:r>
            <a:r>
              <a:rPr sz="1600" spc="7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επιθηλιοειδή, </a:t>
            </a:r>
            <a:r>
              <a:rPr sz="1600" spc="-4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συμπεριλαμβανομένων</a:t>
            </a:r>
            <a:r>
              <a:rPr sz="1600" spc="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εκείνων</a:t>
            </a:r>
            <a:r>
              <a:rPr sz="1600" spc="5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που</a:t>
            </a:r>
            <a:r>
              <a:rPr sz="1600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αναπτύσσονται</a:t>
            </a:r>
            <a:r>
              <a:rPr sz="1600" spc="6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στο</a:t>
            </a:r>
            <a:r>
              <a:rPr sz="1600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έδαφος</a:t>
            </a:r>
            <a:r>
              <a:rPr sz="1600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όγκων</a:t>
            </a:r>
            <a:r>
              <a:rPr sz="1600" spc="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από</a:t>
            </a:r>
            <a:r>
              <a:rPr sz="1600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τα </a:t>
            </a:r>
            <a:r>
              <a:rPr sz="160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έλυτρα</a:t>
            </a:r>
            <a:r>
              <a:rPr sz="1600" spc="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των</a:t>
            </a:r>
            <a:r>
              <a:rPr sz="1600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νεύρων</a:t>
            </a:r>
            <a:r>
              <a:rPr sz="1600" spc="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(σε</a:t>
            </a:r>
            <a:r>
              <a:rPr sz="1600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αντίθεση</a:t>
            </a:r>
            <a:r>
              <a:rPr sz="1600" spc="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με</a:t>
            </a:r>
            <a:r>
              <a:rPr sz="1600" spc="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τα</a:t>
            </a:r>
            <a:r>
              <a:rPr sz="1600" spc="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δερματικά</a:t>
            </a:r>
            <a:r>
              <a:rPr sz="1600" spc="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και</a:t>
            </a:r>
            <a:r>
              <a:rPr sz="1600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EA7666"/>
                </a:solidFill>
                <a:latin typeface="Trebuchet MS"/>
                <a:cs typeface="Trebuchet MS"/>
              </a:rPr>
              <a:t>του</a:t>
            </a:r>
            <a:r>
              <a:rPr sz="1600" spc="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EA7666"/>
                </a:solidFill>
                <a:latin typeface="Trebuchet MS"/>
                <a:cs typeface="Trebuchet MS"/>
              </a:rPr>
              <a:t>μαστού)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891778" y="0"/>
            <a:ext cx="3300729" cy="3325495"/>
            <a:chOff x="8891778" y="0"/>
            <a:chExt cx="3300729" cy="332549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1778" y="24765"/>
              <a:ext cx="3300221" cy="33002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92056" y="0"/>
              <a:ext cx="2555748" cy="64465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091166" y="51561"/>
            <a:ext cx="156400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Ατρακτοκυτταρικό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αγγειοσάρκωμα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69195" y="3387852"/>
            <a:ext cx="2622804" cy="108813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728707" y="3451047"/>
            <a:ext cx="192913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Δ/Δ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άλλα</a:t>
            </a: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σαρκώματα,</a:t>
            </a:r>
            <a:endParaRPr sz="1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μελάνωμα,</a:t>
            </a:r>
            <a:r>
              <a:rPr sz="14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καρκίνωμα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Συνήθως</a:t>
            </a:r>
            <a:r>
              <a:rPr sz="14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δερματικό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55769" y="3300304"/>
            <a:ext cx="4685792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062" y="55879"/>
            <a:ext cx="4751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Trebuchet MS"/>
                <a:cs typeface="Trebuchet MS"/>
              </a:rPr>
              <a:t>Μετακτινικό</a:t>
            </a:r>
            <a:r>
              <a:rPr b="1" spc="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αγγειοσάρκωμα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6062" y="621918"/>
            <a:ext cx="3434079" cy="2474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95"/>
              </a:spcBef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Εμφανίζεται</a:t>
            </a:r>
            <a:r>
              <a:rPr sz="16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συνήθως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στο</a:t>
            </a:r>
            <a:r>
              <a:rPr sz="16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δέρμα </a:t>
            </a:r>
            <a:r>
              <a:rPr sz="1600" b="1" spc="-4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κατόπιν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 Α/Θ</a:t>
            </a:r>
            <a:r>
              <a:rPr sz="16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για</a:t>
            </a:r>
            <a:r>
              <a:rPr sz="16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Ca</a:t>
            </a:r>
            <a:r>
              <a:rPr sz="16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μαστού </a:t>
            </a:r>
            <a:r>
              <a:rPr sz="16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(σχετικός</a:t>
            </a:r>
            <a:r>
              <a:rPr sz="1600" b="1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κίνδυνος</a:t>
            </a:r>
            <a:r>
              <a:rPr sz="16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ο.3%)</a:t>
            </a:r>
            <a:r>
              <a:rPr sz="16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EA7666"/>
                </a:solidFill>
                <a:latin typeface="Trebuchet MS"/>
                <a:cs typeface="Trebuchet MS"/>
              </a:rPr>
              <a:t>ή </a:t>
            </a:r>
            <a:r>
              <a:rPr sz="16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άλλους</a:t>
            </a:r>
            <a:r>
              <a:rPr sz="16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EA7666"/>
                </a:solidFill>
                <a:latin typeface="Trebuchet MS"/>
                <a:cs typeface="Trebuchet MS"/>
              </a:rPr>
              <a:t>όγκους</a:t>
            </a:r>
            <a:endParaRPr sz="1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Εξαιρετικά</a:t>
            </a:r>
            <a:r>
              <a:rPr sz="16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σπάνια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εντός</a:t>
            </a:r>
            <a:r>
              <a:rPr sz="16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endParaRPr sz="1600">
              <a:latin typeface="Trebuchet MS"/>
              <a:cs typeface="Trebuchet MS"/>
            </a:endParaRPr>
          </a:p>
          <a:p>
            <a:pPr marL="354965" marR="175260">
              <a:lnSpc>
                <a:spcPct val="100000"/>
              </a:lnSpc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μαζικού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αδένα,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τω</a:t>
            </a:r>
            <a:r>
              <a:rPr sz="1600" b="1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βάθει </a:t>
            </a:r>
            <a:r>
              <a:rPr sz="1600" b="1" spc="-4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μαλακά</a:t>
            </a:r>
            <a:r>
              <a:rPr sz="16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μόρια</a:t>
            </a:r>
            <a:r>
              <a:rPr sz="16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σπλάχνα</a:t>
            </a:r>
            <a:endParaRPr sz="1600">
              <a:latin typeface="Trebuchet MS"/>
              <a:cs typeface="Trebuchet MS"/>
            </a:endParaRPr>
          </a:p>
          <a:p>
            <a:pPr marL="354965" marR="18034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12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Διάμεση</a:t>
            </a:r>
            <a:r>
              <a:rPr sz="16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λανθάνουσα</a:t>
            </a:r>
            <a:r>
              <a:rPr sz="16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περίοδος </a:t>
            </a:r>
            <a:r>
              <a:rPr sz="1600" b="1" spc="-4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5-6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έτη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8682" y="0"/>
            <a:ext cx="12080240" cy="6836409"/>
            <a:chOff x="78682" y="0"/>
            <a:chExt cx="12080240" cy="683640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82" y="3126244"/>
              <a:ext cx="2806319" cy="35661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2961" y="6313058"/>
              <a:ext cx="2990850" cy="523240"/>
            </a:xfrm>
            <a:custGeom>
              <a:avLst/>
              <a:gdLst/>
              <a:ahLst/>
              <a:cxnLst/>
              <a:rect l="l" t="t" r="r" b="b"/>
              <a:pathLst>
                <a:path w="2990850" h="523240">
                  <a:moveTo>
                    <a:pt x="2990469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990469" y="523214"/>
                  </a:lnTo>
                  <a:lnTo>
                    <a:pt x="29904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1145" y="0"/>
              <a:ext cx="4767326" cy="49541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72961" y="6313058"/>
            <a:ext cx="2990850" cy="523240"/>
          </a:xfrm>
          <a:prstGeom prst="rect">
            <a:avLst/>
          </a:prstGeom>
          <a:ln w="19050">
            <a:solidFill>
              <a:srgbClr val="C42E1A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596265" marR="200660" indent="-389255">
              <a:lnSpc>
                <a:spcPct val="100000"/>
              </a:lnSpc>
              <a:spcBef>
                <a:spcPts val="325"/>
              </a:spcBef>
            </a:pPr>
            <a:r>
              <a:rPr sz="1400" b="1" spc="-5" dirty="0">
                <a:latin typeface="Trebuchet MS"/>
                <a:cs typeface="Trebuchet MS"/>
              </a:rPr>
              <a:t>Διήθηση</a:t>
            </a:r>
            <a:r>
              <a:rPr sz="1400" b="1" spc="-5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πέριξ</a:t>
            </a:r>
            <a:r>
              <a:rPr sz="1400" b="1" spc="-3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προϋπαρχόντων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πόρων</a:t>
            </a:r>
            <a:r>
              <a:rPr sz="1400" b="1" spc="-2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μαζικού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αδένα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73933" y="2844800"/>
            <a:ext cx="7362190" cy="4013200"/>
            <a:chOff x="3273933" y="2844800"/>
            <a:chExt cx="7362190" cy="40132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3933" y="2844800"/>
              <a:ext cx="4080509" cy="401319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378319" y="6276404"/>
              <a:ext cx="3257550" cy="523240"/>
            </a:xfrm>
            <a:custGeom>
              <a:avLst/>
              <a:gdLst/>
              <a:ahLst/>
              <a:cxnLst/>
              <a:rect l="l" t="t" r="r" b="b"/>
              <a:pathLst>
                <a:path w="3257550" h="523240">
                  <a:moveTo>
                    <a:pt x="3257423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257423" y="523214"/>
                  </a:lnTo>
                  <a:lnTo>
                    <a:pt x="32574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664318" y="4743919"/>
            <a:ext cx="2527935" cy="73914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06375" marR="196850" indent="269240">
              <a:lnSpc>
                <a:spcPct val="100000"/>
              </a:lnSpc>
              <a:spcBef>
                <a:spcPts val="320"/>
              </a:spcBef>
            </a:pPr>
            <a:r>
              <a:rPr sz="1400" b="1" spc="-5" dirty="0">
                <a:latin typeface="Trebuchet MS"/>
                <a:cs typeface="Trebuchet MS"/>
              </a:rPr>
              <a:t>Σχισμοειδείς χώροι </a:t>
            </a:r>
            <a:r>
              <a:rPr sz="1400" b="1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επενδυόμενοι</a:t>
            </a:r>
            <a:r>
              <a:rPr sz="1400" b="1" spc="-3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από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έντονα</a:t>
            </a:r>
            <a:endParaRPr sz="1400">
              <a:latin typeface="Trebuchet MS"/>
              <a:cs typeface="Trebuchet MS"/>
            </a:endParaRPr>
          </a:p>
          <a:p>
            <a:pPr marL="556895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Trebuchet MS"/>
                <a:cs typeface="Trebuchet MS"/>
              </a:rPr>
              <a:t>άτυπα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ενδοθήλια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78318" y="6276404"/>
            <a:ext cx="3257550" cy="523240"/>
          </a:xfrm>
          <a:prstGeom prst="rect">
            <a:avLst/>
          </a:prstGeom>
          <a:ln w="19050">
            <a:solidFill>
              <a:srgbClr val="C42E1A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 marR="277495">
              <a:lnSpc>
                <a:spcPct val="100000"/>
              </a:lnSpc>
              <a:spcBef>
                <a:spcPts val="325"/>
              </a:spcBef>
            </a:pPr>
            <a:r>
              <a:rPr sz="1400" b="1" spc="-5" dirty="0">
                <a:latin typeface="Trebuchet MS"/>
                <a:cs typeface="Trebuchet MS"/>
              </a:rPr>
              <a:t>Διάχυτα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διηθητικό</a:t>
            </a:r>
            <a:r>
              <a:rPr sz="1400" b="1" spc="-6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αγγειοσάρκωμα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με</a:t>
            </a:r>
            <a:r>
              <a:rPr sz="1400" b="1" spc="-30" dirty="0">
                <a:latin typeface="Trebuchet MS"/>
                <a:cs typeface="Trebuchet MS"/>
              </a:rPr>
              <a:t> </a:t>
            </a:r>
            <a:r>
              <a:rPr sz="1400" b="1" spc="5" dirty="0">
                <a:latin typeface="Trebuchet MS"/>
                <a:cs typeface="Trebuchet MS"/>
              </a:rPr>
              <a:t>“αθώα”</a:t>
            </a:r>
            <a:r>
              <a:rPr sz="1400" b="1" spc="-1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ιστολογική</a:t>
            </a:r>
            <a:r>
              <a:rPr sz="1400" b="1" spc="-3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εικόνα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5952" y="157353"/>
            <a:ext cx="61074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Αγγειοσάρκωμα</a:t>
            </a:r>
            <a:r>
              <a:rPr b="1" spc="15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–</a:t>
            </a:r>
            <a:r>
              <a:rPr b="1" spc="-30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Μοριακά</a:t>
            </a:r>
            <a:r>
              <a:rPr b="1" spc="-2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ευρήματα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5598" y="609473"/>
            <a:ext cx="6549390" cy="5491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219835" indent="-343535">
              <a:lnSpc>
                <a:spcPct val="100000"/>
              </a:lnSpc>
              <a:spcBef>
                <a:spcPts val="100"/>
              </a:spcBef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Ενίσχυση/υπερέκφραση MYC σε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δευτεροπαθές </a:t>
            </a:r>
            <a:r>
              <a:rPr sz="1800" b="1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(μετακτινικό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ή σχετιζόμενο με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λεμφοίδημα)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αγγειοσάρκωμα</a:t>
            </a:r>
            <a:endParaRPr sz="1800" dirty="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Απουσία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MYC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σε</a:t>
            </a:r>
            <a:r>
              <a:rPr sz="1800" b="1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άτυπη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αγγειακή αλλοίωση</a:t>
            </a:r>
            <a:endParaRPr sz="1800" dirty="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00"/>
              </a:spcBef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Συνενίσχυση</a:t>
            </a:r>
            <a:r>
              <a:rPr sz="1800" b="1" spc="-5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35" dirty="0">
                <a:solidFill>
                  <a:srgbClr val="EA7666"/>
                </a:solidFill>
                <a:latin typeface="Trebuchet MS"/>
                <a:cs typeface="Trebuchet MS"/>
              </a:rPr>
              <a:t>FLT4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και</a:t>
            </a:r>
            <a:r>
              <a:rPr sz="1800" b="1" spc="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MYC</a:t>
            </a:r>
            <a:r>
              <a:rPr sz="1800" b="1" spc="-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στο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25%</a:t>
            </a:r>
            <a:r>
              <a:rPr sz="1800" b="1" spc="-1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των</a:t>
            </a:r>
            <a:r>
              <a:rPr sz="1800" b="1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δευτεροπαθών</a:t>
            </a:r>
            <a:endParaRPr sz="1800" dirty="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αγγειοσαρκωμάτων</a:t>
            </a:r>
            <a:endParaRPr sz="1800" dirty="0">
              <a:latin typeface="Trebuchet MS"/>
              <a:cs typeface="Trebuchet MS"/>
            </a:endParaRPr>
          </a:p>
          <a:p>
            <a:pPr marL="355600" marR="228600" indent="-343535">
              <a:lnSpc>
                <a:spcPct val="100000"/>
              </a:lnSpc>
              <a:spcBef>
                <a:spcPts val="1010"/>
              </a:spcBef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Μετάλλαξη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KDR ή PLCG1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στο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60%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των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αγγειοσαρκωμάτων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του μαστού,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ανεξάρτητα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Α/Θ ή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MYC </a:t>
            </a:r>
            <a:r>
              <a:rPr sz="1800" b="1" spc="-53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ενίσχυσης</a:t>
            </a:r>
            <a:endParaRPr sz="1800" dirty="0">
              <a:latin typeface="Trebuchet MS"/>
              <a:cs typeface="Trebuchet MS"/>
            </a:endParaRPr>
          </a:p>
          <a:p>
            <a:pPr marL="355600" marR="501650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KDR μετάλλαξη, PLCG1 μετάλλαξη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 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FLT4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ενίσχυση </a:t>
            </a:r>
            <a:r>
              <a:rPr sz="1800" b="1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αμοιβαίως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εξαιρετέες</a:t>
            </a:r>
            <a:endParaRPr sz="1800" dirty="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1000"/>
              </a:spcBef>
              <a:buSzPct val="80555"/>
              <a:buFont typeface="Microsoft Sans Serif"/>
              <a:buChar char="•"/>
              <a:tabLst>
                <a:tab pos="355600" algn="l"/>
                <a:tab pos="356235" algn="l"/>
                <a:tab pos="2368550" algn="l"/>
              </a:tabLst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PTBPR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μεταλλάξη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50%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των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MYC+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αγγειοσαρκωμάτων</a:t>
            </a:r>
            <a:endParaRPr sz="1800" dirty="0">
              <a:latin typeface="Trebuchet MS"/>
              <a:cs typeface="Trebuchet MS"/>
            </a:endParaRPr>
          </a:p>
          <a:p>
            <a:pPr marL="355600" marR="433705" indent="-343535">
              <a:lnSpc>
                <a:spcPct val="100000"/>
              </a:lnSpc>
              <a:spcBef>
                <a:spcPts val="1005"/>
              </a:spcBef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CIC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αναδιατάξη/μετάλλαξη στο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10%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των 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αγγειοσαρκωμάτων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(συχνή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αγγειακή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διαφοροποίηση,</a:t>
            </a:r>
            <a:endParaRPr sz="1800" dirty="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επιθηλιοειδής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μορφολογία,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νέα ηλικία,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πτωχή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πρόγνωση)</a:t>
            </a:r>
            <a:endParaRPr lang="el-GR" sz="1800" b="1" dirty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lang="el-GR" b="1" dirty="0">
                <a:solidFill>
                  <a:srgbClr val="404040"/>
                </a:solidFill>
                <a:latin typeface="Trebuchet MS"/>
                <a:cs typeface="Trebuchet MS"/>
              </a:rPr>
              <a:t>          κατατάσσονται στα </a:t>
            </a:r>
            <a:r>
              <a:rPr lang="en-US" b="1" dirty="0">
                <a:solidFill>
                  <a:srgbClr val="404040"/>
                </a:solidFill>
                <a:latin typeface="Trebuchet MS"/>
                <a:cs typeface="Trebuchet MS"/>
              </a:rPr>
              <a:t>CIC-DUX4</a:t>
            </a:r>
            <a:r>
              <a:rPr lang="el-GR" b="1" dirty="0">
                <a:solidFill>
                  <a:srgbClr val="404040"/>
                </a:solidFill>
                <a:latin typeface="Trebuchet MS"/>
                <a:cs typeface="Trebuchet MS"/>
              </a:rPr>
              <a:t> αναδιατεταγμένα </a:t>
            </a:r>
            <a:r>
              <a:rPr lang="el-GR" b="1" dirty="0" err="1">
                <a:solidFill>
                  <a:srgbClr val="404040"/>
                </a:solidFill>
                <a:latin typeface="Trebuchet MS"/>
                <a:cs typeface="Trebuchet MS"/>
              </a:rPr>
              <a:t>στρογγυλοκυτταρικά</a:t>
            </a:r>
            <a:r>
              <a:rPr lang="el-GR" b="1" dirty="0">
                <a:solidFill>
                  <a:srgbClr val="404040"/>
                </a:solidFill>
                <a:latin typeface="Trebuchet MS"/>
                <a:cs typeface="Trebuchet MS"/>
              </a:rPr>
              <a:t> σαρκώματα</a:t>
            </a:r>
            <a:r>
              <a:rPr lang="el-GR" sz="18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endParaRPr sz="1800" b="1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7825" y="3785099"/>
            <a:ext cx="3563414" cy="284631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3031" y="810641"/>
            <a:ext cx="3615816" cy="27208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829797" y="3130321"/>
            <a:ext cx="69723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0"/>
              </a:spcBef>
            </a:pPr>
            <a:r>
              <a:rPr sz="1600" b="1" spc="-10" dirty="0">
                <a:latin typeface="Trebuchet MS"/>
                <a:cs typeface="Trebuchet MS"/>
              </a:rPr>
              <a:t>MYC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23068" y="5832157"/>
            <a:ext cx="1703705" cy="584835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600" b="1" spc="-10" dirty="0">
                <a:latin typeface="Trebuchet MS"/>
                <a:cs typeface="Trebuchet MS"/>
              </a:rPr>
              <a:t>MYC</a:t>
            </a:r>
            <a:endParaRPr sz="160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latin typeface="Trebuchet MS"/>
                <a:cs typeface="Trebuchet MS"/>
              </a:rPr>
              <a:t>amplification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02510" y="6164372"/>
            <a:ext cx="6096000" cy="646430"/>
          </a:xfrm>
          <a:custGeom>
            <a:avLst/>
            <a:gdLst/>
            <a:ahLst/>
            <a:cxnLst/>
            <a:rect l="l" t="t" r="r" b="b"/>
            <a:pathLst>
              <a:path w="6096000" h="646429">
                <a:moveTo>
                  <a:pt x="6096000" y="0"/>
                </a:moveTo>
                <a:lnTo>
                  <a:pt x="0" y="0"/>
                </a:lnTo>
                <a:lnTo>
                  <a:pt x="0" y="646328"/>
                </a:lnTo>
                <a:lnTo>
                  <a:pt x="6096000" y="646328"/>
                </a:lnTo>
                <a:lnTo>
                  <a:pt x="6096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0" y="6346694"/>
            <a:ext cx="7898510" cy="412292"/>
          </a:xfrm>
          <a:prstGeom prst="rect">
            <a:avLst/>
          </a:prstGeom>
          <a:ln w="19050">
            <a:solidFill>
              <a:srgbClr val="922212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1369060" marR="1363345" algn="ctr">
              <a:lnSpc>
                <a:spcPct val="100000"/>
              </a:lnSpc>
              <a:spcBef>
                <a:spcPts val="335"/>
              </a:spcBef>
            </a:pPr>
            <a:r>
              <a:rPr sz="12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 Practical Soft </a:t>
            </a:r>
            <a:r>
              <a:rPr sz="12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Tissue </a:t>
            </a:r>
            <a:r>
              <a:rPr sz="12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Pathology, </a:t>
            </a:r>
            <a:r>
              <a:rPr sz="1200" b="1" i="1" dirty="0">
                <a:solidFill>
                  <a:srgbClr val="922212"/>
                </a:solidFill>
                <a:latin typeface="Trebuchet MS"/>
                <a:cs typeface="Trebuchet MS"/>
              </a:rPr>
              <a:t>2019 </a:t>
            </a:r>
            <a:r>
              <a:rPr sz="1200" b="1" i="1" spc="-35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2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Papke,</a:t>
            </a:r>
            <a:r>
              <a:rPr sz="12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2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Virch</a:t>
            </a:r>
            <a:r>
              <a:rPr sz="1200" b="1" i="1" spc="-4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2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Arch, </a:t>
            </a:r>
            <a:r>
              <a:rPr sz="1200" b="1" i="1" dirty="0">
                <a:solidFill>
                  <a:srgbClr val="922212"/>
                </a:solidFill>
                <a:latin typeface="Trebuchet MS"/>
                <a:cs typeface="Trebuchet MS"/>
              </a:rPr>
              <a:t>2020</a:t>
            </a:r>
            <a:endParaRPr sz="12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2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WHO</a:t>
            </a:r>
            <a:r>
              <a:rPr sz="1200" b="1" i="1" spc="-4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200" b="1" i="1" dirty="0">
                <a:solidFill>
                  <a:srgbClr val="922212"/>
                </a:solidFill>
                <a:latin typeface="Trebuchet MS"/>
                <a:cs typeface="Trebuchet MS"/>
              </a:rPr>
              <a:t>2020,</a:t>
            </a:r>
            <a:r>
              <a:rPr sz="1200" b="1" i="1" spc="-4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2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Classification</a:t>
            </a:r>
            <a:r>
              <a:rPr sz="12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200" b="1" i="1" dirty="0">
                <a:solidFill>
                  <a:srgbClr val="922212"/>
                </a:solidFill>
                <a:latin typeface="Trebuchet MS"/>
                <a:cs typeface="Trebuchet MS"/>
              </a:rPr>
              <a:t>of</a:t>
            </a:r>
            <a:r>
              <a:rPr sz="12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2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Vascular</a:t>
            </a:r>
            <a:r>
              <a:rPr sz="12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200" b="1" i="1" spc="-25" dirty="0">
                <a:solidFill>
                  <a:srgbClr val="922212"/>
                </a:solidFill>
                <a:latin typeface="Trebuchet MS"/>
                <a:cs typeface="Trebuchet MS"/>
              </a:rPr>
              <a:t>Tumors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F95BCF9-1772-49DA-8E23-A29B4F5E6719}"/>
              </a:ext>
            </a:extLst>
          </p:cNvPr>
          <p:cNvSpPr/>
          <p:nvPr/>
        </p:nvSpPr>
        <p:spPr>
          <a:xfrm>
            <a:off x="630761" y="5562600"/>
            <a:ext cx="685800" cy="1876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7" y="0"/>
            <a:ext cx="53263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Trebuchet MS"/>
                <a:cs typeface="Trebuchet MS"/>
              </a:rPr>
              <a:t>Μορφολογία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600" b="1" spc="-15" dirty="0">
                <a:latin typeface="Trebuchet MS"/>
                <a:cs typeface="Trebuchet MS"/>
              </a:rPr>
              <a:t>ενδοθηλιακών</a:t>
            </a:r>
            <a:r>
              <a:rPr sz="3600" b="1" spc="225" dirty="0">
                <a:latin typeface="Trebuchet MS"/>
                <a:cs typeface="Trebuchet MS"/>
              </a:rPr>
              <a:t> </a:t>
            </a:r>
            <a:r>
              <a:rPr sz="3600" b="1" spc="-20" dirty="0">
                <a:latin typeface="Trebuchet MS"/>
                <a:cs typeface="Trebuchet MS"/>
              </a:rPr>
              <a:t>κυττάρων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043" y="2009401"/>
            <a:ext cx="58931" cy="587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341" y="1002918"/>
            <a:ext cx="6263640" cy="340360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Clr>
                <a:srgbClr val="EA7666"/>
              </a:buClr>
              <a:buSzPct val="77777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Συμβατική</a:t>
            </a:r>
            <a:r>
              <a:rPr sz="18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(αιμαγγείωμα, 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καλά</a:t>
            </a:r>
            <a:r>
              <a:rPr sz="18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διαφοροποιημένο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50" dirty="0">
                <a:solidFill>
                  <a:srgbClr val="EA7666"/>
                </a:solidFill>
                <a:latin typeface="Lucida Sans Unicode"/>
                <a:cs typeface="Lucida Sans Unicode"/>
              </a:rPr>
              <a:t>▶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αγγειοσάρκωμα)</a:t>
            </a:r>
            <a:endParaRPr sz="1800">
              <a:latin typeface="Trebuchet MS"/>
              <a:cs typeface="Trebuchet MS"/>
            </a:endParaRPr>
          </a:p>
          <a:p>
            <a:pPr marL="355600" marR="906780" indent="-342900">
              <a:lnSpc>
                <a:spcPct val="100000"/>
              </a:lnSpc>
              <a:spcBef>
                <a:spcPts val="994"/>
              </a:spcBef>
              <a:buSzPct val="77777"/>
              <a:buFont typeface="Microsoft Sans Serif"/>
              <a:buChar char="•"/>
              <a:tabLst>
                <a:tab pos="354965" algn="l"/>
                <a:tab pos="355600" algn="l"/>
                <a:tab pos="5029835" algn="l"/>
              </a:tabLst>
            </a:pP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Ho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b</a:t>
            </a:r>
            <a:r>
              <a:rPr sz="1800" b="1" spc="5" dirty="0">
                <a:solidFill>
                  <a:srgbClr val="EA7666"/>
                </a:solidFill>
                <a:latin typeface="Trebuchet MS"/>
                <a:cs typeface="Trebuchet MS"/>
              </a:rPr>
              <a:t>n</a:t>
            </a:r>
            <a:r>
              <a:rPr sz="1800" b="1" dirty="0">
                <a:solidFill>
                  <a:srgbClr val="EA7666"/>
                </a:solidFill>
                <a:latin typeface="Trebuchet MS"/>
                <a:cs typeface="Trebuchet MS"/>
              </a:rPr>
              <a:t>ail</a:t>
            </a:r>
            <a:r>
              <a:rPr sz="1800" b="1" spc="-5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(</a:t>
            </a:r>
            <a:r>
              <a:rPr sz="1800" spc="-15" dirty="0">
                <a:solidFill>
                  <a:srgbClr val="EA7666"/>
                </a:solidFill>
                <a:latin typeface="Trebuchet MS"/>
                <a:cs typeface="Trebuchet MS"/>
              </a:rPr>
              <a:t>H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o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bn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a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i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l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ιμ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γ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γ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ίωμ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,</a:t>
            </a:r>
            <a:r>
              <a:rPr sz="1800" spc="4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δι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κ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τ</a:t>
            </a:r>
            <a:r>
              <a:rPr sz="1800" spc="5" dirty="0">
                <a:solidFill>
                  <a:srgbClr val="EA7666"/>
                </a:solidFill>
                <a:latin typeface="Trebuchet MS"/>
                <a:cs typeface="Trebuchet MS"/>
              </a:rPr>
              <a:t>υ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ο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ιδ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έ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ς	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κ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ι 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ενδολεμφαγγειακό</a:t>
            </a:r>
            <a:r>
              <a:rPr sz="1800" spc="-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A7666"/>
                </a:solidFill>
                <a:latin typeface="Trebuchet MS"/>
                <a:cs typeface="Trebuchet MS"/>
              </a:rPr>
              <a:t>αιμαγγειοενδοθηλίωμα)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7777"/>
              <a:buFont typeface="Microsoft Sans Serif"/>
              <a:buChar char="•"/>
              <a:tabLst>
                <a:tab pos="354965" algn="l"/>
                <a:tab pos="355600" algn="l"/>
                <a:tab pos="2824480" algn="l"/>
                <a:tab pos="29083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Επιθηλιοειδής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(επιθηλιοειδές αιμαγγείωμα, επιθηλιοειδές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	ψευδομυογενές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αιμαγγειοενδοθηλίωμα,		επιθηλιοειδές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αγγειοσάρκωμα)</a:t>
            </a:r>
            <a:endParaRPr sz="1800">
              <a:latin typeface="Trebuchet MS"/>
              <a:cs typeface="Trebuchet MS"/>
            </a:endParaRPr>
          </a:p>
          <a:p>
            <a:pPr marL="355600" marR="391160" indent="-342900" algn="just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7777"/>
              <a:buFont typeface="Microsoft Sans Serif"/>
              <a:buChar char="•"/>
              <a:tabLst>
                <a:tab pos="355600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Ατρακτοκυτταρική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(ατρακτοκυτταρικό αιμαγγείωμα,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σάρκωμα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Kaposi,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Kaposiform αιμαγγειοενδοθηλίωμα, </a:t>
            </a:r>
            <a:r>
              <a:rPr sz="1800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ατρακτοκυτταρικό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αγγειοσάρκωμα,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ψευδομυογενές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241" y="4380738"/>
            <a:ext cx="2444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αιμαγγειοενδοθηλίωμα)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21118" y="121914"/>
            <a:ext cx="5143500" cy="6713220"/>
            <a:chOff x="6921118" y="121914"/>
            <a:chExt cx="5143500" cy="67132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1118" y="121914"/>
              <a:ext cx="5142992" cy="67132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58347" y="225552"/>
              <a:ext cx="1291081" cy="86029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64743" y="4484357"/>
            <a:ext cx="5277485" cy="2374265"/>
            <a:chOff x="564743" y="4484357"/>
            <a:chExt cx="5277485" cy="237426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743" y="4685511"/>
              <a:ext cx="4096512" cy="21724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6092" y="4484357"/>
              <a:ext cx="3065526" cy="77649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703179" y="286892"/>
            <a:ext cx="1179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5425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solidFill>
                  <a:srgbClr val="FFFFFF"/>
                </a:solidFill>
                <a:latin typeface="Arial"/>
                <a:cs typeface="Arial"/>
              </a:rPr>
              <a:t>Hobnail </a:t>
            </a:r>
            <a:r>
              <a:rPr sz="18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8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800" b="1" spc="-180" dirty="0">
                <a:solidFill>
                  <a:srgbClr val="FFFFFF"/>
                </a:solidFill>
                <a:latin typeface="Arial"/>
                <a:cs typeface="Arial"/>
              </a:rPr>
              <a:t>ιμ</a:t>
            </a:r>
            <a:r>
              <a:rPr sz="1800" b="1" spc="-18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800" b="1" spc="-190" dirty="0">
                <a:solidFill>
                  <a:srgbClr val="FFFFFF"/>
                </a:solidFill>
                <a:latin typeface="Arial"/>
                <a:cs typeface="Arial"/>
              </a:rPr>
              <a:t>γγ</a:t>
            </a:r>
            <a:r>
              <a:rPr sz="1800" b="1" spc="-18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800" b="1" spc="-180" dirty="0">
                <a:solidFill>
                  <a:srgbClr val="FFFFFF"/>
                </a:solidFill>
                <a:latin typeface="Arial"/>
                <a:cs typeface="Arial"/>
              </a:rPr>
              <a:t>ί</a:t>
            </a:r>
            <a:r>
              <a:rPr sz="1800" b="1" spc="-190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800" b="1" spc="-180" dirty="0">
                <a:solidFill>
                  <a:srgbClr val="FFFFFF"/>
                </a:solidFill>
                <a:latin typeface="Arial"/>
                <a:cs typeface="Arial"/>
              </a:rPr>
              <a:t>μ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80028" y="4512690"/>
            <a:ext cx="18364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35" dirty="0">
                <a:solidFill>
                  <a:srgbClr val="FFFFFF"/>
                </a:solidFill>
                <a:latin typeface="Arial"/>
                <a:cs typeface="Arial"/>
              </a:rPr>
              <a:t>Δικτυοειδές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spc="-165" dirty="0">
                <a:solidFill>
                  <a:srgbClr val="FFFFFF"/>
                </a:solidFill>
                <a:latin typeface="Arial"/>
                <a:cs typeface="Arial"/>
              </a:rPr>
              <a:t>αιμαγγειοενδοθηλίωμα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042" y="56515"/>
            <a:ext cx="3129915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0"/>
              </a:lnSpc>
              <a:spcBef>
                <a:spcPts val="100"/>
              </a:spcBef>
            </a:pPr>
            <a:r>
              <a:rPr sz="2400" b="1" spc="-5" dirty="0">
                <a:latin typeface="Trebuchet MS"/>
                <a:cs typeface="Trebuchet MS"/>
              </a:rPr>
              <a:t>Περιαγγειακά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ts val="2840"/>
              </a:lnSpc>
            </a:pPr>
            <a:r>
              <a:rPr sz="2400" b="1" spc="-5" dirty="0">
                <a:latin typeface="Trebuchet MS"/>
                <a:cs typeface="Trebuchet MS"/>
              </a:rPr>
              <a:t>Νεοπλάσματα</a:t>
            </a:r>
            <a:r>
              <a:rPr sz="2400" b="1" spc="-114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-</a:t>
            </a:r>
            <a:r>
              <a:rPr sz="2400" b="1" spc="-75" dirty="0">
                <a:latin typeface="Trebuchet MS"/>
                <a:cs typeface="Trebuchet MS"/>
              </a:rPr>
              <a:t> </a:t>
            </a:r>
            <a:r>
              <a:rPr sz="2400" b="1" spc="-5" dirty="0">
                <a:latin typeface="Trebuchet MS"/>
                <a:cs typeface="Trebuchet MS"/>
              </a:rPr>
              <a:t>Όγκος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042" y="742264"/>
            <a:ext cx="3982720" cy="2837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</a:pPr>
            <a:r>
              <a:rPr sz="2400" b="1" dirty="0">
                <a:solidFill>
                  <a:srgbClr val="EA7666"/>
                </a:solidFill>
                <a:latin typeface="Trebuchet MS"/>
                <a:cs typeface="Trebuchet MS"/>
              </a:rPr>
              <a:t>Αγγειακής</a:t>
            </a:r>
            <a:r>
              <a:rPr sz="2400" b="1" spc="-5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EA7666"/>
                </a:solidFill>
                <a:latin typeface="Trebuchet MS"/>
                <a:cs typeface="Trebuchet MS"/>
              </a:rPr>
              <a:t>Τολύπης</a:t>
            </a:r>
            <a:r>
              <a:rPr sz="2400" b="1" spc="-8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EA7666"/>
                </a:solidFill>
                <a:latin typeface="Trebuchet MS"/>
                <a:cs typeface="Trebuchet MS"/>
              </a:rPr>
              <a:t>(glomus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ts val="2740"/>
              </a:lnSpc>
            </a:pPr>
            <a:r>
              <a:rPr sz="2400" b="1" spc="-10" dirty="0">
                <a:solidFill>
                  <a:srgbClr val="EA7666"/>
                </a:solidFill>
                <a:latin typeface="Trebuchet MS"/>
                <a:cs typeface="Trebuchet MS"/>
              </a:rPr>
              <a:t>tumor)</a:t>
            </a:r>
            <a:endParaRPr sz="2400">
              <a:latin typeface="Trebuchet MS"/>
              <a:cs typeface="Trebuchet MS"/>
            </a:endParaRPr>
          </a:p>
          <a:p>
            <a:pPr marL="635635" marR="160020" indent="-342900">
              <a:lnSpc>
                <a:spcPts val="1600"/>
              </a:lnSpc>
              <a:spcBef>
                <a:spcPts val="27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635635" algn="l"/>
                <a:tab pos="63627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Μεσεγχυματικό</a:t>
            </a:r>
            <a:r>
              <a:rPr sz="1500" b="1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νεόπλασμα</a:t>
            </a:r>
            <a:r>
              <a:rPr sz="15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οποίο </a:t>
            </a:r>
            <a:r>
              <a:rPr sz="1500" b="1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περικλείει</a:t>
            </a:r>
            <a:r>
              <a:rPr sz="15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κύτταρα</a:t>
            </a:r>
            <a:r>
              <a:rPr sz="15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που</a:t>
            </a:r>
            <a:endParaRPr sz="1500">
              <a:latin typeface="Trebuchet MS"/>
              <a:cs typeface="Trebuchet MS"/>
            </a:endParaRPr>
          </a:p>
          <a:p>
            <a:pPr marL="635635">
              <a:lnSpc>
                <a:spcPts val="1475"/>
              </a:lnSpc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προσομοιάζουν</a:t>
            </a:r>
            <a:r>
              <a:rPr sz="15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στα</a:t>
            </a:r>
            <a:r>
              <a:rPr sz="15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τροποποιημένα</a:t>
            </a:r>
            <a:endParaRPr sz="1500">
              <a:latin typeface="Trebuchet MS"/>
              <a:cs typeface="Trebuchet MS"/>
            </a:endParaRPr>
          </a:p>
          <a:p>
            <a:pPr marL="635635" marR="373380">
              <a:lnSpc>
                <a:spcPts val="1600"/>
              </a:lnSpc>
              <a:spcBef>
                <a:spcPts val="125"/>
              </a:spcBef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μυϊκά</a:t>
            </a:r>
            <a:r>
              <a:rPr sz="15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κύτταρα</a:t>
            </a:r>
            <a:r>
              <a:rPr sz="15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της</a:t>
            </a:r>
            <a:r>
              <a:rPr sz="1500" b="1" spc="4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φυσιολογικής </a:t>
            </a:r>
            <a:r>
              <a:rPr sz="1500" b="1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αγγειακής</a:t>
            </a:r>
            <a:r>
              <a:rPr sz="15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τολύπης</a:t>
            </a:r>
            <a:endParaRPr sz="1500">
              <a:latin typeface="Trebuchet MS"/>
              <a:cs typeface="Trebuchet MS"/>
            </a:endParaRPr>
          </a:p>
          <a:p>
            <a:pPr marL="635635" marR="515620" indent="-342900" algn="just">
              <a:lnSpc>
                <a:spcPct val="88700"/>
              </a:lnSpc>
              <a:spcBef>
                <a:spcPts val="98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63627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Συνήθως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υπονύχια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ερυθροκύανη </a:t>
            </a:r>
            <a:r>
              <a:rPr sz="1500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επώδυνη αλλοίωση,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μ.δ.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&lt;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1εκ.,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σπανιότερα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άλλες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θέσεις</a:t>
            </a:r>
            <a:endParaRPr sz="1500">
              <a:latin typeface="Trebuchet MS"/>
              <a:cs typeface="Trebuchet MS"/>
            </a:endParaRPr>
          </a:p>
          <a:p>
            <a:pPr marL="635635" indent="-343535" algn="just">
              <a:lnSpc>
                <a:spcPct val="100000"/>
              </a:lnSpc>
              <a:spcBef>
                <a:spcPts val="80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636270" algn="l"/>
              </a:tabLst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Γ&gt;Α</a:t>
            </a:r>
            <a:r>
              <a:rPr sz="15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5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υπονύχιες</a:t>
            </a:r>
            <a:r>
              <a:rPr sz="15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βλάβες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6458" y="3804920"/>
            <a:ext cx="32188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Κακοήθης</a:t>
            </a:r>
            <a:r>
              <a:rPr sz="1500" b="1" u="heavy" spc="-10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όγκος</a:t>
            </a:r>
            <a:r>
              <a:rPr sz="1500" b="1" u="heavy" spc="-3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αγγειακής</a:t>
            </a:r>
            <a:r>
              <a:rPr sz="1500" b="1" u="heavy" spc="-8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5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τολύπης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6458" y="4135628"/>
            <a:ext cx="3572510" cy="99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700"/>
              </a:lnSpc>
              <a:spcBef>
                <a:spcPts val="10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Έντονη</a:t>
            </a:r>
            <a:r>
              <a:rPr sz="15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πυρηνική</a:t>
            </a:r>
            <a:r>
              <a:rPr sz="15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ατυπία</a:t>
            </a:r>
            <a:r>
              <a:rPr sz="15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παρουσία</a:t>
            </a:r>
            <a:endParaRPr sz="1500">
              <a:latin typeface="Trebuchet MS"/>
              <a:cs typeface="Trebuchet MS"/>
            </a:endParaRPr>
          </a:p>
          <a:p>
            <a:pPr marL="355600">
              <a:lnSpc>
                <a:spcPts val="1700"/>
              </a:lnSpc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άτυπων</a:t>
            </a:r>
            <a:r>
              <a:rPr sz="15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μιτώσεων</a:t>
            </a:r>
            <a:endParaRPr sz="1500">
              <a:latin typeface="Trebuchet MS"/>
              <a:cs typeface="Trebuchet MS"/>
            </a:endParaRPr>
          </a:p>
          <a:p>
            <a:pPr marL="355600" indent="-342900">
              <a:lnSpc>
                <a:spcPts val="1745"/>
              </a:lnSpc>
              <a:spcBef>
                <a:spcPts val="70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Ατρακτοκυτταρικό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ιδωτό</a:t>
            </a:r>
            <a:r>
              <a:rPr sz="15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endParaRPr sz="1500">
              <a:latin typeface="Trebuchet MS"/>
              <a:cs typeface="Trebuchet MS"/>
            </a:endParaRPr>
          </a:p>
          <a:p>
            <a:pPr marL="355600">
              <a:lnSpc>
                <a:spcPts val="1745"/>
              </a:lnSpc>
            </a:pP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στρογγυλοκυτταρικό</a:t>
            </a:r>
            <a:r>
              <a:rPr sz="15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νεόπλασμα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4266" y="5304790"/>
            <a:ext cx="3280410" cy="46926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367665" marR="5080" indent="-355600">
              <a:lnSpc>
                <a:spcPts val="1689"/>
              </a:lnSpc>
              <a:spcBef>
                <a:spcPts val="245"/>
              </a:spcBef>
              <a:buClr>
                <a:srgbClr val="EA7666"/>
              </a:buClr>
              <a:buFont typeface="Microsoft Sans Serif"/>
              <a:buChar char="•"/>
              <a:tabLst>
                <a:tab pos="367665" algn="l"/>
                <a:tab pos="368300" algn="l"/>
              </a:tabLst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BRAF</a:t>
            </a:r>
            <a:r>
              <a:rPr sz="15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5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KRAS</a:t>
            </a:r>
            <a:r>
              <a:rPr sz="15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μεταλλάξεις</a:t>
            </a:r>
            <a:r>
              <a:rPr sz="15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ένα </a:t>
            </a:r>
            <a:r>
              <a:rPr sz="1500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ποσοστό</a:t>
            </a:r>
            <a:r>
              <a:rPr sz="15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περιπτώσεων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266" y="5952845"/>
            <a:ext cx="2399030" cy="6858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67665" marR="5080" indent="-355600">
              <a:lnSpc>
                <a:spcPct val="94300"/>
              </a:lnSpc>
              <a:spcBef>
                <a:spcPts val="200"/>
              </a:spcBef>
              <a:buClr>
                <a:srgbClr val="EA7666"/>
              </a:buClr>
              <a:buFont typeface="Microsoft Sans Serif"/>
              <a:buChar char="•"/>
              <a:tabLst>
                <a:tab pos="367665" algn="l"/>
                <a:tab pos="36830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Σχέση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BRAF</a:t>
            </a:r>
            <a:r>
              <a:rPr sz="15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μετάλλαξης </a:t>
            </a:r>
            <a:r>
              <a:rPr sz="1500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κακοήθη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ιστολογικά </a:t>
            </a:r>
            <a:r>
              <a:rPr sz="1500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χαρακτηριστικά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692396" y="9144"/>
            <a:ext cx="7499984" cy="6848475"/>
            <a:chOff x="4692396" y="9144"/>
            <a:chExt cx="7499984" cy="684847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6592" y="2193036"/>
              <a:ext cx="3223260" cy="20942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6508" y="79248"/>
              <a:ext cx="2997708" cy="20941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2588" y="9144"/>
              <a:ext cx="1785366" cy="154762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3816" y="2403348"/>
              <a:ext cx="3758183" cy="22091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92396" y="4634525"/>
              <a:ext cx="3276600" cy="222275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903209" y="54101"/>
            <a:ext cx="1343025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Φωλεές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 ομοιόμορφων </a:t>
            </a:r>
            <a:r>
              <a:rPr sz="14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διαυγών </a:t>
            </a:r>
            <a:r>
              <a:rPr sz="14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κυττάρων που </a:t>
            </a:r>
            <a:r>
              <a:rPr sz="14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περιβάλλουν </a:t>
            </a:r>
            <a:r>
              <a:rPr sz="14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τρι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χοε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ι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δ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ή</a:t>
            </a:r>
            <a:r>
              <a:rPr sz="14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αγγεία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45864" y="4128515"/>
            <a:ext cx="2945130" cy="69265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395342" y="4174616"/>
            <a:ext cx="25412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Γλομαγγείωμα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: εικόνα δίκην </a:t>
            </a:r>
            <a:r>
              <a:rPr sz="14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σηρα</a:t>
            </a:r>
            <a:r>
              <a:rPr sz="1400" spc="5" dirty="0">
                <a:solidFill>
                  <a:srgbClr val="FFFFFF"/>
                </a:solidFill>
                <a:latin typeface="Trebuchet MS"/>
                <a:cs typeface="Trebuchet MS"/>
              </a:rPr>
              <a:t>γ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γώδους</a:t>
            </a:r>
            <a:r>
              <a:rPr sz="14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αι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μμαγ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γει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ώμα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το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ς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65235" y="4128515"/>
            <a:ext cx="3420618" cy="69265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514968" y="4174616"/>
            <a:ext cx="23837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Γλομα</a:t>
            </a:r>
            <a:r>
              <a:rPr sz="1400" b="1" spc="-20" dirty="0">
                <a:solidFill>
                  <a:srgbClr val="FFFFFF"/>
                </a:solidFill>
                <a:latin typeface="Trebuchet MS"/>
                <a:cs typeface="Trebuchet MS"/>
              </a:rPr>
              <a:t>γγ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ε</a:t>
            </a:r>
            <a:r>
              <a:rPr sz="1400" b="1" spc="-15" dirty="0">
                <a:solidFill>
                  <a:srgbClr val="FFFFFF"/>
                </a:solidFill>
                <a:latin typeface="Trebuchet MS"/>
                <a:cs typeface="Trebuchet MS"/>
              </a:rPr>
              <a:t>ι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ο</a:t>
            </a:r>
            <a:r>
              <a:rPr sz="1400" b="1" spc="-15" dirty="0">
                <a:solidFill>
                  <a:srgbClr val="FFFFFF"/>
                </a:solidFill>
                <a:latin typeface="Trebuchet MS"/>
                <a:cs typeface="Trebuchet MS"/>
              </a:rPr>
              <a:t>μ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ύω</a:t>
            </a:r>
            <a:r>
              <a:rPr sz="1400" b="1" spc="-15" dirty="0">
                <a:solidFill>
                  <a:srgbClr val="FFFFFF"/>
                </a:solidFill>
                <a:latin typeface="Trebuchet MS"/>
                <a:cs typeface="Trebuchet MS"/>
              </a:rPr>
              <a:t>μ</a:t>
            </a:r>
            <a:r>
              <a:rPr sz="1400" b="1" spc="5" dirty="0">
                <a:solidFill>
                  <a:srgbClr val="FFFFFF"/>
                </a:solidFill>
                <a:latin typeface="Trebuchet MS"/>
                <a:cs typeface="Trebuchet MS"/>
              </a:rPr>
              <a:t>α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π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αρουσ</a:t>
            </a:r>
            <a:r>
              <a:rPr sz="1400" spc="5" dirty="0">
                <a:solidFill>
                  <a:srgbClr val="FFFFFF"/>
                </a:solidFill>
                <a:latin typeface="Trebuchet MS"/>
                <a:cs typeface="Trebuchet MS"/>
              </a:rPr>
              <a:t>ί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α  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π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αχ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υτοιχ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ω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μ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α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τ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ι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κ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ώ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ν</a:t>
            </a:r>
            <a:r>
              <a:rPr sz="14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αγγείων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27020" y="6068570"/>
            <a:ext cx="2919222" cy="78714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976117" y="6116523"/>
            <a:ext cx="221488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Γλομαγγειοπερικύτωμα: </a:t>
            </a:r>
            <a:r>
              <a:rPr sz="14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Αιμαγγειοπερικυτωματώδες </a:t>
            </a:r>
            <a:r>
              <a:rPr sz="1400" spc="-4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πρότυπο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53271" y="5205984"/>
            <a:ext cx="3363468" cy="64617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653271" y="5205984"/>
            <a:ext cx="3363595" cy="646430"/>
          </a:xfrm>
          <a:prstGeom prst="rect">
            <a:avLst/>
          </a:prstGeom>
          <a:ln w="12192">
            <a:solidFill>
              <a:srgbClr val="918553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60"/>
              </a:spcBef>
            </a:pPr>
            <a:r>
              <a:rPr sz="1800" b="1" dirty="0">
                <a:latin typeface="Calibri"/>
                <a:cs typeface="Calibri"/>
              </a:rPr>
              <a:t>Ανοσ</a:t>
            </a:r>
            <a:r>
              <a:rPr sz="1800" b="1" spc="-15" dirty="0">
                <a:latin typeface="Calibri"/>
                <a:cs typeface="Calibri"/>
              </a:rPr>
              <a:t>ο</a:t>
            </a:r>
            <a:r>
              <a:rPr sz="1800" b="1" spc="-5" dirty="0">
                <a:latin typeface="Calibri"/>
                <a:cs typeface="Calibri"/>
              </a:rPr>
              <a:t>φ</a:t>
            </a:r>
            <a:r>
              <a:rPr sz="1800" b="1" spc="-10" dirty="0">
                <a:latin typeface="Calibri"/>
                <a:cs typeface="Calibri"/>
              </a:rPr>
              <a:t>α</a:t>
            </a:r>
            <a:r>
              <a:rPr sz="1800" b="1" spc="-35" dirty="0">
                <a:latin typeface="Calibri"/>
                <a:cs typeface="Calibri"/>
              </a:rPr>
              <a:t>ι</a:t>
            </a:r>
            <a:r>
              <a:rPr sz="1800" b="1" spc="-10" dirty="0">
                <a:latin typeface="Calibri"/>
                <a:cs typeface="Calibri"/>
              </a:rPr>
              <a:t>νό</a:t>
            </a:r>
            <a:r>
              <a:rPr sz="1800" b="1" dirty="0">
                <a:latin typeface="Calibri"/>
                <a:cs typeface="Calibri"/>
              </a:rPr>
              <a:t>τυ</a:t>
            </a:r>
            <a:r>
              <a:rPr sz="1800" b="1" spc="-15" dirty="0">
                <a:latin typeface="Calibri"/>
                <a:cs typeface="Calibri"/>
              </a:rPr>
              <a:t>π</a:t>
            </a:r>
            <a:r>
              <a:rPr sz="1800" b="1" spc="-10" dirty="0">
                <a:latin typeface="Calibri"/>
                <a:cs typeface="Calibri"/>
              </a:rPr>
              <a:t>ο</a:t>
            </a:r>
            <a:r>
              <a:rPr sz="1800" b="1" dirty="0">
                <a:latin typeface="Calibri"/>
                <a:cs typeface="Calibri"/>
              </a:rPr>
              <a:t>ς:</a:t>
            </a:r>
            <a:r>
              <a:rPr sz="1800" b="1" spc="-1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SMA+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type</a:t>
            </a:r>
            <a:endParaRPr sz="1800">
              <a:latin typeface="Calibri"/>
              <a:cs typeface="Calibri"/>
            </a:endParaRPr>
          </a:p>
          <a:p>
            <a:pPr marL="9398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Calibri"/>
                <a:cs typeface="Calibri"/>
              </a:rPr>
              <a:t>IV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collagen+,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–caldesmon+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32011" y="6578600"/>
            <a:ext cx="33794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latin typeface="Trebuchet MS"/>
                <a:cs typeface="Trebuchet MS"/>
              </a:rPr>
              <a:t>WHO,</a:t>
            </a:r>
            <a:r>
              <a:rPr sz="1400" b="1" i="1" spc="-15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Soft</a:t>
            </a:r>
            <a:r>
              <a:rPr sz="1400" b="1" i="1" spc="-20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tissue</a:t>
            </a:r>
            <a:r>
              <a:rPr sz="1400" b="1" i="1" spc="-20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and</a:t>
            </a:r>
            <a:r>
              <a:rPr sz="1400" b="1" i="1" spc="-25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bone</a:t>
            </a:r>
            <a:r>
              <a:rPr sz="1400" b="1" i="1" spc="-15" dirty="0">
                <a:latin typeface="Trebuchet MS"/>
                <a:cs typeface="Trebuchet MS"/>
              </a:rPr>
              <a:t> </a:t>
            </a:r>
            <a:r>
              <a:rPr sz="1400" b="1" i="1" spc="-5" dirty="0">
                <a:latin typeface="Trebuchet MS"/>
                <a:cs typeface="Trebuchet MS"/>
              </a:rPr>
              <a:t>tumors</a:t>
            </a:r>
            <a:r>
              <a:rPr sz="1400" b="1" i="1" spc="-20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2020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358" y="150621"/>
            <a:ext cx="34099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latin typeface="Trebuchet MS"/>
                <a:cs typeface="Trebuchet MS"/>
              </a:rPr>
              <a:t>Μυοπερικύτωμα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8358" y="1456181"/>
            <a:ext cx="4149725" cy="34061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0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Καλοήθης</a:t>
            </a:r>
            <a:r>
              <a:rPr sz="1500" b="1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περιαγγειακός</a:t>
            </a:r>
            <a:r>
              <a:rPr sz="15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μυοειδής</a:t>
            </a:r>
            <a:r>
              <a:rPr sz="15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όγκος</a:t>
            </a:r>
            <a:endParaRPr sz="1500">
              <a:latin typeface="Trebuchet MS"/>
              <a:cs typeface="Trebuchet MS"/>
            </a:endParaRPr>
          </a:p>
          <a:p>
            <a:pPr marL="355600" marR="5080" indent="-342900">
              <a:lnSpc>
                <a:spcPts val="1600"/>
              </a:lnSpc>
              <a:spcBef>
                <a:spcPts val="63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Συνήθως</a:t>
            </a:r>
            <a:r>
              <a:rPr sz="1500" b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ενήλικες</a:t>
            </a:r>
            <a:r>
              <a:rPr sz="15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(Α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&gt; Γ),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σχέση</a:t>
            </a:r>
            <a:r>
              <a:rPr sz="15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EBV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επί </a:t>
            </a:r>
            <a:r>
              <a:rPr sz="1500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AIDS</a:t>
            </a:r>
            <a:endParaRPr sz="1500">
              <a:latin typeface="Trebuchet MS"/>
              <a:cs typeface="Trebuchet MS"/>
            </a:endParaRPr>
          </a:p>
          <a:p>
            <a:pPr marL="355600" indent="-342900">
              <a:lnSpc>
                <a:spcPts val="1705"/>
              </a:lnSpc>
              <a:spcBef>
                <a:spcPts val="37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Χόριο</a:t>
            </a:r>
            <a:r>
              <a:rPr sz="15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20" dirty="0">
                <a:solidFill>
                  <a:srgbClr val="404040"/>
                </a:solidFill>
                <a:latin typeface="Trebuchet MS"/>
                <a:cs typeface="Trebuchet MS"/>
              </a:rPr>
              <a:t>υποδόριο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5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συνήθως</a:t>
            </a:r>
            <a:r>
              <a:rPr sz="15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στα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άκρα,</a:t>
            </a:r>
            <a:endParaRPr sz="1500">
              <a:latin typeface="Trebuchet MS"/>
              <a:cs typeface="Trebuchet MS"/>
            </a:endParaRPr>
          </a:p>
          <a:p>
            <a:pPr marL="355600">
              <a:lnSpc>
                <a:spcPts val="1705"/>
              </a:lnSpc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σπάνια</a:t>
            </a:r>
            <a:r>
              <a:rPr sz="15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εν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τω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βάθει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ιστούς</a:t>
            </a:r>
            <a:endParaRPr sz="15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Καλά</a:t>
            </a:r>
            <a:r>
              <a:rPr sz="15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περιγεγραμμένο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μη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εγκαψωμένο</a:t>
            </a:r>
            <a:endParaRPr sz="1500">
              <a:latin typeface="Trebuchet MS"/>
              <a:cs typeface="Trebuchet MS"/>
            </a:endParaRPr>
          </a:p>
          <a:p>
            <a:pPr marL="355600" marR="170180" indent="-342900">
              <a:lnSpc>
                <a:spcPct val="77800"/>
              </a:lnSpc>
              <a:spcBef>
                <a:spcPts val="100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Συγκεντρική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, πολύστοιβη ανάπτυξη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ομοιόμορφων</a:t>
            </a:r>
            <a:r>
              <a:rPr sz="15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ωοειδών</a:t>
            </a:r>
            <a:r>
              <a:rPr sz="15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/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ατρακτόμορφων </a:t>
            </a:r>
            <a:r>
              <a:rPr sz="1500" b="1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κυττάρων πέριξ μικρών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ή </a:t>
            </a:r>
            <a:r>
              <a:rPr sz="1500" b="1" spc="-5" dirty="0">
                <a:solidFill>
                  <a:srgbClr val="404040"/>
                </a:solidFill>
                <a:latin typeface="Trebuchet MS"/>
                <a:cs typeface="Trebuchet MS"/>
              </a:rPr>
              <a:t>εκτατικών </a:t>
            </a:r>
            <a:r>
              <a:rPr sz="15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αγγείων</a:t>
            </a:r>
            <a:endParaRPr sz="1500">
              <a:latin typeface="Trebuchet MS"/>
              <a:cs typeface="Trebuchet MS"/>
            </a:endParaRPr>
          </a:p>
          <a:p>
            <a:pPr marL="355600" marR="549910" indent="-342900">
              <a:lnSpc>
                <a:spcPts val="1600"/>
              </a:lnSpc>
              <a:spcBef>
                <a:spcPts val="72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5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μερικές</a:t>
            </a:r>
            <a:r>
              <a:rPr sz="15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περιπτώσεις</a:t>
            </a:r>
            <a:r>
              <a:rPr sz="1500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404040"/>
                </a:solidFill>
                <a:latin typeface="Trebuchet MS"/>
                <a:cs typeface="Trebuchet MS"/>
              </a:rPr>
              <a:t>ενδοαγγειακή </a:t>
            </a:r>
            <a:r>
              <a:rPr sz="1500" b="1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404040"/>
                </a:solidFill>
                <a:latin typeface="Trebuchet MS"/>
                <a:cs typeface="Trebuchet MS"/>
              </a:rPr>
              <a:t>εντόπιση</a:t>
            </a:r>
            <a:endParaRPr sz="1500">
              <a:latin typeface="Trebuchet MS"/>
              <a:cs typeface="Trebuchet MS"/>
            </a:endParaRPr>
          </a:p>
          <a:p>
            <a:pPr marL="355600" indent="-342900">
              <a:lnSpc>
                <a:spcPts val="1600"/>
              </a:lnSpc>
              <a:spcBef>
                <a:spcPts val="575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Επικάλυψη</a:t>
            </a:r>
            <a:r>
              <a:rPr sz="15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αγγειολειομύωμα</a:t>
            </a:r>
            <a:r>
              <a:rPr sz="15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endParaRPr sz="1500">
              <a:latin typeface="Trebuchet MS"/>
              <a:cs typeface="Trebuchet MS"/>
            </a:endParaRPr>
          </a:p>
          <a:p>
            <a:pPr marL="355600">
              <a:lnSpc>
                <a:spcPts val="1600"/>
              </a:lnSpc>
            </a:pP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8358" y="4957648"/>
            <a:ext cx="267017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620"/>
              </a:lnSpc>
              <a:spcBef>
                <a:spcPts val="100"/>
              </a:spcBef>
              <a:buClr>
                <a:srgbClr val="EA7666"/>
              </a:buClr>
              <a:buSzPct val="80000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Υβριδικές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περιπτώσεις:</a:t>
            </a:r>
            <a:endParaRPr sz="1500">
              <a:latin typeface="Trebuchet MS"/>
              <a:cs typeface="Trebuchet MS"/>
            </a:endParaRPr>
          </a:p>
          <a:p>
            <a:pPr marL="355600">
              <a:lnSpc>
                <a:spcPts val="1620"/>
              </a:lnSpc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γλομαγγειομυοπερικύτωμα</a:t>
            </a:r>
            <a:endParaRPr sz="15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1559" y="1193291"/>
            <a:ext cx="4954270" cy="37002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9852" y="5012435"/>
            <a:ext cx="6560058" cy="73534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06061" y="5063490"/>
            <a:ext cx="604266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Trebuchet MS"/>
                <a:cs typeface="Trebuchet MS"/>
              </a:rPr>
              <a:t>Ανοσοφαινότυπος</a:t>
            </a:r>
            <a:r>
              <a:rPr sz="1500" spc="-5" dirty="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sz="15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FFFFFF"/>
                </a:solidFill>
                <a:latin typeface="Trebuchet MS"/>
                <a:cs typeface="Trebuchet MS"/>
              </a:rPr>
              <a:t>Απουσία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rebuchet MS"/>
                <a:cs typeface="Trebuchet MS"/>
              </a:rPr>
              <a:t>πλήρους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rebuchet MS"/>
                <a:cs typeface="Trebuchet MS"/>
              </a:rPr>
              <a:t>λείου</a:t>
            </a:r>
            <a:r>
              <a:rPr sz="15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rebuchet MS"/>
                <a:cs typeface="Trebuchet MS"/>
              </a:rPr>
              <a:t>μυϊκού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rebuchet MS"/>
                <a:cs typeface="Trebuchet MS"/>
              </a:rPr>
              <a:t>φαινοτύπου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rebuchet MS"/>
                <a:cs typeface="Trebuchet MS"/>
              </a:rPr>
              <a:t>(SMA+,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spc="-5" dirty="0">
                <a:solidFill>
                  <a:srgbClr val="FFFFFF"/>
                </a:solidFill>
                <a:latin typeface="Trebuchet MS"/>
                <a:cs typeface="Trebuchet MS"/>
              </a:rPr>
              <a:t>h-caldesmon+,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rebuchet MS"/>
                <a:cs typeface="Trebuchet MS"/>
              </a:rPr>
              <a:t>Desmin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5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FFFFFF"/>
                </a:solidFill>
                <a:latin typeface="Trebuchet MS"/>
                <a:cs typeface="Trebuchet MS"/>
              </a:rPr>
              <a:t>(ή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rebuchet MS"/>
                <a:cs typeface="Trebuchet MS"/>
              </a:rPr>
              <a:t>εστιακά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FFFFFF"/>
                </a:solidFill>
                <a:latin typeface="Trebuchet MS"/>
                <a:cs typeface="Trebuchet MS"/>
              </a:rPr>
              <a:t>+)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48143" y="6547815"/>
            <a:ext cx="38614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Trebuchet MS"/>
                <a:cs typeface="Trebuchet MS"/>
              </a:rPr>
              <a:t>WHO,</a:t>
            </a:r>
            <a:r>
              <a:rPr sz="1600" b="1" i="1" spc="10" dirty="0">
                <a:latin typeface="Trebuchet MS"/>
                <a:cs typeface="Trebuchet MS"/>
              </a:rPr>
              <a:t> </a:t>
            </a:r>
            <a:r>
              <a:rPr sz="1600" b="1" i="1" spc="-5" dirty="0">
                <a:latin typeface="Trebuchet MS"/>
                <a:cs typeface="Trebuchet MS"/>
              </a:rPr>
              <a:t>Soft</a:t>
            </a:r>
            <a:r>
              <a:rPr sz="1600" b="1" i="1" spc="-10" dirty="0">
                <a:latin typeface="Trebuchet MS"/>
                <a:cs typeface="Trebuchet MS"/>
              </a:rPr>
              <a:t> </a:t>
            </a:r>
            <a:r>
              <a:rPr sz="1600" b="1" i="1" spc="-5" dirty="0">
                <a:latin typeface="Trebuchet MS"/>
                <a:cs typeface="Trebuchet MS"/>
              </a:rPr>
              <a:t>tissue</a:t>
            </a:r>
            <a:r>
              <a:rPr sz="1600" b="1" i="1" spc="20" dirty="0">
                <a:latin typeface="Trebuchet MS"/>
                <a:cs typeface="Trebuchet MS"/>
              </a:rPr>
              <a:t> </a:t>
            </a:r>
            <a:r>
              <a:rPr sz="1600" b="1" i="1" spc="-5" dirty="0">
                <a:latin typeface="Trebuchet MS"/>
                <a:cs typeface="Trebuchet MS"/>
              </a:rPr>
              <a:t>and</a:t>
            </a:r>
            <a:r>
              <a:rPr sz="1600" b="1" i="1" dirty="0">
                <a:latin typeface="Trebuchet MS"/>
                <a:cs typeface="Trebuchet MS"/>
              </a:rPr>
              <a:t> </a:t>
            </a:r>
            <a:r>
              <a:rPr sz="1600" b="1" i="1" spc="-5" dirty="0">
                <a:latin typeface="Trebuchet MS"/>
                <a:cs typeface="Trebuchet MS"/>
              </a:rPr>
              <a:t>bone</a:t>
            </a:r>
            <a:r>
              <a:rPr sz="1600" b="1" i="1" spc="10" dirty="0">
                <a:latin typeface="Trebuchet MS"/>
                <a:cs typeface="Trebuchet MS"/>
              </a:rPr>
              <a:t> </a:t>
            </a:r>
            <a:r>
              <a:rPr sz="1600" b="1" i="1" spc="-5" dirty="0">
                <a:latin typeface="Trebuchet MS"/>
                <a:cs typeface="Trebuchet MS"/>
              </a:rPr>
              <a:t>tumors</a:t>
            </a:r>
            <a:r>
              <a:rPr sz="1600" b="1" i="1" spc="5" dirty="0">
                <a:latin typeface="Trebuchet MS"/>
                <a:cs typeface="Trebuchet MS"/>
              </a:rPr>
              <a:t> </a:t>
            </a:r>
            <a:r>
              <a:rPr sz="1600" b="1" i="1" spc="-5" dirty="0">
                <a:latin typeface="Trebuchet MS"/>
                <a:cs typeface="Trebuchet MS"/>
              </a:rPr>
              <a:t>2020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0"/>
            <a:ext cx="41878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2C3A43"/>
                </a:solidFill>
                <a:latin typeface="Trebuchet MS"/>
                <a:cs typeface="Trebuchet MS"/>
              </a:rPr>
              <a:t>Μηνύματα</a:t>
            </a:r>
            <a:r>
              <a:rPr sz="3200" b="1" spc="-110" dirty="0">
                <a:solidFill>
                  <a:srgbClr val="2C3A43"/>
                </a:solidFill>
                <a:latin typeface="Trebuchet MS"/>
                <a:cs typeface="Trebuchet MS"/>
              </a:rPr>
              <a:t> </a:t>
            </a:r>
            <a:r>
              <a:rPr sz="3200" b="1" spc="-5" dirty="0">
                <a:solidFill>
                  <a:srgbClr val="2C3A43"/>
                </a:solidFill>
                <a:latin typeface="Trebuchet MS"/>
                <a:cs typeface="Trebuchet MS"/>
              </a:rPr>
              <a:t>για</a:t>
            </a:r>
            <a:r>
              <a:rPr sz="3200" b="1" spc="-50" dirty="0">
                <a:solidFill>
                  <a:srgbClr val="2C3A43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2C3A43"/>
                </a:solidFill>
                <a:latin typeface="Trebuchet MS"/>
                <a:cs typeface="Trebuchet MS"/>
              </a:rPr>
              <a:t>το</a:t>
            </a:r>
            <a:r>
              <a:rPr sz="3200" b="1" spc="-65" dirty="0">
                <a:solidFill>
                  <a:srgbClr val="2C3A43"/>
                </a:solidFill>
                <a:latin typeface="Trebuchet MS"/>
                <a:cs typeface="Trebuchet MS"/>
              </a:rPr>
              <a:t> </a:t>
            </a:r>
            <a:r>
              <a:rPr sz="3200" b="1" spc="-5" dirty="0">
                <a:solidFill>
                  <a:srgbClr val="2C3A43"/>
                </a:solidFill>
                <a:latin typeface="Trebuchet MS"/>
                <a:cs typeface="Trebuchet MS"/>
              </a:rPr>
              <a:t>Σπίτι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2430" y="735025"/>
            <a:ext cx="9469120" cy="3761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Clr>
                <a:srgbClr val="EA7666"/>
              </a:buClr>
              <a:buSzPct val="775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20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</a:t>
            </a:r>
            <a:r>
              <a:rPr sz="2000" b="1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r>
              <a:rPr sz="20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χαρακτηρίζεται</a:t>
            </a:r>
            <a:endParaRPr sz="2000">
              <a:latin typeface="Trebuchet MS"/>
              <a:cs typeface="Trebuchet MS"/>
            </a:endParaRPr>
          </a:p>
          <a:p>
            <a:pPr marL="355600" marR="463550">
              <a:lnSpc>
                <a:spcPct val="100000"/>
              </a:lnSpc>
              <a:tabLst>
                <a:tab pos="4787900" algn="l"/>
                <a:tab pos="6483985" algn="l"/>
              </a:tabLst>
            </a:pP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από</a:t>
            </a:r>
            <a:r>
              <a:rPr sz="20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συνοδό</a:t>
            </a:r>
            <a:r>
              <a:rPr sz="20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φλεγμονώδη</a:t>
            </a:r>
            <a:r>
              <a:rPr sz="2000" b="1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συνιστώσα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(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ηωσινόφιλα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) </a:t>
            </a:r>
            <a:r>
              <a:rPr sz="2000" spc="-10" dirty="0">
                <a:solidFill>
                  <a:srgbClr val="404040"/>
                </a:solidFill>
                <a:latin typeface="Trebuchet MS"/>
                <a:cs typeface="Trebuchet MS"/>
              </a:rPr>
              <a:t>και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συχνά εμφανίζει </a:t>
            </a:r>
            <a:r>
              <a:rPr sz="20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2000" b="1" spc="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επιθηλιακών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δεικτών</a:t>
            </a:r>
            <a:r>
              <a:rPr sz="20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20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διαμετάθεση</a:t>
            </a:r>
            <a:r>
              <a:rPr sz="20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FOSB	συνδυάζεται</a:t>
            </a:r>
            <a:r>
              <a:rPr sz="20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20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άτυπα </a:t>
            </a:r>
            <a:r>
              <a:rPr sz="2000" spc="-5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χαρακτηριστικά</a:t>
            </a:r>
            <a:endParaRPr sz="2000">
              <a:latin typeface="Trebuchet MS"/>
              <a:cs typeface="Trebuchet MS"/>
            </a:endParaRPr>
          </a:p>
          <a:p>
            <a:pPr marL="355600" marR="15875" indent="-343535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77500"/>
              <a:buFont typeface="Microsoft Sans Serif"/>
              <a:buChar char="•"/>
              <a:tabLst>
                <a:tab pos="355600" algn="l"/>
                <a:tab pos="356235" algn="l"/>
                <a:tab pos="2274570" algn="l"/>
                <a:tab pos="6777990" algn="l"/>
              </a:tabLst>
            </a:pP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Το 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ατρακτοκυτταρικό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προσβάλει </a:t>
            </a:r>
            <a:r>
              <a:rPr sz="2000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νέους</a:t>
            </a:r>
            <a:r>
              <a:rPr sz="20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ενήλικες </a:t>
            </a:r>
            <a:r>
              <a:rPr sz="2000" spc="-10" dirty="0">
                <a:solidFill>
                  <a:srgbClr val="404040"/>
                </a:solidFill>
                <a:latin typeface="Trebuchet MS"/>
                <a:cs typeface="Trebuchet MS"/>
              </a:rPr>
              <a:t>και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έχει </a:t>
            </a:r>
            <a:r>
              <a:rPr sz="20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χαρακτηριστική	</a:t>
            </a:r>
            <a:r>
              <a:rPr sz="2000" b="1" spc="-15" dirty="0">
                <a:solidFill>
                  <a:srgbClr val="404040"/>
                </a:solidFill>
                <a:latin typeface="Trebuchet MS"/>
                <a:cs typeface="Trebuchet MS"/>
              </a:rPr>
              <a:t>διφασική</a:t>
            </a:r>
            <a:r>
              <a:rPr sz="2000" b="1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5" dirty="0">
                <a:solidFill>
                  <a:srgbClr val="404040"/>
                </a:solidFill>
                <a:latin typeface="Trebuchet MS"/>
                <a:cs typeface="Trebuchet MS"/>
              </a:rPr>
              <a:t>μορφολογία</a:t>
            </a:r>
            <a:r>
              <a:rPr sz="2000" b="1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(σηραγγώδης</a:t>
            </a:r>
            <a:r>
              <a:rPr sz="20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-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Kaposiform</a:t>
            </a:r>
            <a:r>
              <a:rPr sz="20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συνιστώσα)</a:t>
            </a:r>
            <a:endParaRPr sz="2000">
              <a:latin typeface="Trebuchet MS"/>
              <a:cs typeface="Trebuchet MS"/>
            </a:endParaRPr>
          </a:p>
          <a:p>
            <a:pPr marL="355600" marR="1016635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75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Hobnail</a:t>
            </a:r>
            <a:r>
              <a:rPr sz="20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ενδοθήλια</a:t>
            </a:r>
            <a:r>
              <a:rPr sz="20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χαρακτηρίζουν</a:t>
            </a:r>
            <a:r>
              <a:rPr sz="20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2000" b="1" spc="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5" dirty="0">
                <a:solidFill>
                  <a:srgbClr val="404040"/>
                </a:solidFill>
                <a:latin typeface="Trebuchet MS"/>
                <a:cs typeface="Trebuchet MS"/>
              </a:rPr>
              <a:t>στοχοειδές</a:t>
            </a:r>
            <a:r>
              <a:rPr sz="20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r>
              <a:rPr sz="20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 το </a:t>
            </a:r>
            <a:r>
              <a:rPr sz="2000" b="1" spc="-5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5" dirty="0">
                <a:solidFill>
                  <a:srgbClr val="404040"/>
                </a:solidFill>
                <a:latin typeface="Trebuchet MS"/>
                <a:cs typeface="Trebuchet MS"/>
              </a:rPr>
              <a:t>ενδολεμφαγγειακό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20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δικτυοειδές</a:t>
            </a:r>
            <a:r>
              <a:rPr sz="20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</a:t>
            </a:r>
            <a:endParaRPr sz="2000">
              <a:latin typeface="Trebuchet MS"/>
              <a:cs typeface="Trebuchet MS"/>
            </a:endParaRPr>
          </a:p>
          <a:p>
            <a:pPr marL="355600" marR="5080" indent="-34353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77500"/>
              <a:buFont typeface="Microsoft Sans Serif"/>
              <a:buChar char="•"/>
              <a:tabLst>
                <a:tab pos="355600" algn="l"/>
                <a:tab pos="356235" algn="l"/>
                <a:tab pos="5370195" algn="l"/>
              </a:tabLst>
            </a:pP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20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ψευδομυογενές</a:t>
            </a:r>
            <a:r>
              <a:rPr sz="20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	μιμείται μη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αγγειακό </a:t>
            </a:r>
            <a:r>
              <a:rPr sz="2000" spc="-15" dirty="0">
                <a:solidFill>
                  <a:srgbClr val="404040"/>
                </a:solidFill>
                <a:latin typeface="Trebuchet MS"/>
                <a:cs typeface="Trebuchet MS"/>
              </a:rPr>
              <a:t>νεόπλασμα </a:t>
            </a:r>
            <a:r>
              <a:rPr sz="2000" spc="-10" dirty="0">
                <a:solidFill>
                  <a:srgbClr val="404040"/>
                </a:solidFill>
                <a:latin typeface="Trebuchet MS"/>
                <a:cs typeface="Trebuchet MS"/>
              </a:rPr>
              <a:t>και </a:t>
            </a:r>
            <a:r>
              <a:rPr sz="2000" spc="-5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χαρακτηρίζεται</a:t>
            </a:r>
            <a:r>
              <a:rPr sz="20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από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κερατινών,</a:t>
            </a:r>
            <a:r>
              <a:rPr sz="2000" b="1" spc="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απουσία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 έκφρασης</a:t>
            </a:r>
            <a:r>
              <a:rPr sz="20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CD34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5" dirty="0">
                <a:solidFill>
                  <a:srgbClr val="404040"/>
                </a:solidFill>
                <a:latin typeface="Trebuchet MS"/>
                <a:cs typeface="Trebuchet MS"/>
              </a:rPr>
              <a:t>απουσία 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 αγγειακών</a:t>
            </a:r>
            <a:r>
              <a:rPr sz="20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αυλών</a:t>
            </a:r>
            <a:r>
              <a:rPr sz="20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20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συχνά</a:t>
            </a:r>
            <a:r>
              <a:rPr sz="20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πολυεστιακή</a:t>
            </a:r>
            <a:r>
              <a:rPr sz="20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ανάπτυξη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0"/>
            <a:ext cx="41878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2C3A43"/>
                </a:solidFill>
                <a:latin typeface="Trebuchet MS"/>
                <a:cs typeface="Trebuchet MS"/>
              </a:rPr>
              <a:t>Μηνύματα</a:t>
            </a:r>
            <a:r>
              <a:rPr sz="3200" b="1" spc="-110" dirty="0">
                <a:solidFill>
                  <a:srgbClr val="2C3A43"/>
                </a:solidFill>
                <a:latin typeface="Trebuchet MS"/>
                <a:cs typeface="Trebuchet MS"/>
              </a:rPr>
              <a:t> </a:t>
            </a:r>
            <a:r>
              <a:rPr sz="3200" b="1" spc="-5" dirty="0">
                <a:solidFill>
                  <a:srgbClr val="2C3A43"/>
                </a:solidFill>
                <a:latin typeface="Trebuchet MS"/>
                <a:cs typeface="Trebuchet MS"/>
              </a:rPr>
              <a:t>για</a:t>
            </a:r>
            <a:r>
              <a:rPr sz="3200" b="1" spc="-50" dirty="0">
                <a:solidFill>
                  <a:srgbClr val="2C3A43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2C3A43"/>
                </a:solidFill>
                <a:latin typeface="Trebuchet MS"/>
                <a:cs typeface="Trebuchet MS"/>
              </a:rPr>
              <a:t>το</a:t>
            </a:r>
            <a:r>
              <a:rPr sz="3200" b="1" spc="-65" dirty="0">
                <a:solidFill>
                  <a:srgbClr val="2C3A43"/>
                </a:solidFill>
                <a:latin typeface="Trebuchet MS"/>
                <a:cs typeface="Trebuchet MS"/>
              </a:rPr>
              <a:t> </a:t>
            </a:r>
            <a:r>
              <a:rPr sz="3200" b="1" spc="-5" dirty="0">
                <a:solidFill>
                  <a:srgbClr val="2C3A43"/>
                </a:solidFill>
                <a:latin typeface="Trebuchet MS"/>
                <a:cs typeface="Trebuchet MS"/>
              </a:rPr>
              <a:t>Σπίτι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6212" y="539877"/>
            <a:ext cx="9599295" cy="573595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95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Χαρακτηριστικά</a:t>
            </a:r>
            <a:r>
              <a:rPr sz="18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ευρήματα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για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τη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διάγνωση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σαρκώματος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Kaposi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αποτελούν</a:t>
            </a:r>
            <a:endParaRPr sz="180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695"/>
              </a:spcBef>
              <a:buClr>
                <a:srgbClr val="EA7666"/>
              </a:buClr>
              <a:buSzPct val="80555"/>
              <a:buFont typeface="Wingdings"/>
              <a:buChar char=""/>
              <a:tabLst>
                <a:tab pos="75692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τα</a:t>
            </a:r>
            <a:r>
              <a:rPr sz="18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πλασματοκύτταρα</a:t>
            </a:r>
            <a:endParaRPr sz="180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600"/>
              </a:spcBef>
              <a:buClr>
                <a:srgbClr val="EA7666"/>
              </a:buClr>
              <a:buSzPct val="80555"/>
              <a:buFont typeface="Wingdings"/>
              <a:buChar char=""/>
              <a:tabLst>
                <a:tab pos="756920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εξαγγείωση</a:t>
            </a:r>
            <a:r>
              <a:rPr sz="18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ερυθρών</a:t>
            </a:r>
            <a:endParaRPr sz="180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605"/>
              </a:spcBef>
              <a:buClr>
                <a:srgbClr val="EA7666"/>
              </a:buClr>
              <a:buSzPct val="80555"/>
              <a:buFont typeface="Wingdings"/>
              <a:buChar char=""/>
              <a:tabLst>
                <a:tab pos="75692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τα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σωμάτια</a:t>
            </a:r>
            <a:r>
              <a:rPr sz="18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υαλίνης</a:t>
            </a:r>
            <a:endParaRPr sz="180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600"/>
              </a:spcBef>
              <a:buClr>
                <a:srgbClr val="EA7666"/>
              </a:buClr>
              <a:buSzPct val="80555"/>
              <a:buFont typeface="Wingdings"/>
              <a:buChar char=""/>
              <a:tabLst>
                <a:tab pos="75692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πυρηνική</a:t>
            </a:r>
            <a:r>
              <a:rPr sz="1800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18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HHV-8</a:t>
            </a:r>
            <a:endParaRPr sz="18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EA7666"/>
              </a:buClr>
              <a:buFont typeface="Wingdings"/>
              <a:buChar char=""/>
            </a:pPr>
            <a:endParaRPr sz="2800">
              <a:latin typeface="Trebuchet MS"/>
              <a:cs typeface="Trebuchet MS"/>
            </a:endParaRPr>
          </a:p>
          <a:p>
            <a:pPr marL="462280" indent="-449580">
              <a:lnSpc>
                <a:spcPct val="100000"/>
              </a:lnSpc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461645" algn="l"/>
                <a:tab pos="46228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Το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ΕΗΕ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εμφανίζει:</a:t>
            </a:r>
            <a:endParaRPr sz="1800">
              <a:latin typeface="Trebuchet MS"/>
              <a:cs typeface="Trebuchet MS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Wingdings"/>
              <a:buChar char=""/>
              <a:tabLst>
                <a:tab pos="756920" algn="l"/>
                <a:tab pos="4149090" algn="l"/>
                <a:tab pos="4380865" algn="l"/>
                <a:tab pos="7633334" algn="l"/>
              </a:tabLst>
            </a:pP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χ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εδόν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ό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λ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ες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τις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 π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ερ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π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ώ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εις</a:t>
            </a:r>
            <a:r>
              <a:rPr sz="18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τη	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δ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ι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αμ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τ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ά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θ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σ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800" b="1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(1;3)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,</a:t>
            </a:r>
            <a:r>
              <a:rPr sz="18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WW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1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-	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C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M</a:t>
            </a:r>
            <a:r>
              <a:rPr sz="1800" b="1" spc="-204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1</a:t>
            </a:r>
            <a:r>
              <a:rPr sz="1800" b="1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μ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συ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ν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οδ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ό  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πυρηνική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60" dirty="0">
                <a:solidFill>
                  <a:srgbClr val="404040"/>
                </a:solidFill>
                <a:latin typeface="Trebuchet MS"/>
                <a:cs typeface="Trebuchet MS"/>
              </a:rPr>
              <a:t>CAMTA1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και	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σπάνια 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διαμετάθεση </a:t>
            </a:r>
            <a:r>
              <a:rPr sz="1800" b="1" spc="15" dirty="0">
                <a:solidFill>
                  <a:srgbClr val="404040"/>
                </a:solidFill>
                <a:latin typeface="Trebuchet MS"/>
                <a:cs typeface="Trebuchet MS"/>
              </a:rPr>
              <a:t>ΥΑP1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– </a:t>
            </a:r>
            <a:r>
              <a:rPr sz="1800" b="1" spc="15" dirty="0">
                <a:solidFill>
                  <a:srgbClr val="404040"/>
                </a:solidFill>
                <a:latin typeface="Trebuchet MS"/>
                <a:cs typeface="Trebuchet MS"/>
              </a:rPr>
              <a:t>TFE3 </a:t>
            </a:r>
            <a:r>
              <a:rPr sz="1800" b="1" spc="10" dirty="0">
                <a:solidFill>
                  <a:srgbClr val="404040"/>
                </a:solidFill>
                <a:latin typeface="Trebuchet MS"/>
                <a:cs typeface="Trebuchet MS"/>
              </a:rPr>
              <a:t>με </a:t>
            </a:r>
            <a:r>
              <a:rPr sz="1800" b="1" spc="20" dirty="0">
                <a:solidFill>
                  <a:srgbClr val="404040"/>
                </a:solidFill>
                <a:latin typeface="Trebuchet MS"/>
                <a:cs typeface="Trebuchet MS"/>
              </a:rPr>
              <a:t>συνοδό </a:t>
            </a:r>
            <a:r>
              <a:rPr sz="1800" b="1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15" dirty="0">
                <a:solidFill>
                  <a:srgbClr val="404040"/>
                </a:solidFill>
                <a:latin typeface="Trebuchet MS"/>
                <a:cs typeface="Trebuchet MS"/>
              </a:rPr>
              <a:t>πυρηνική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1800" b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TFE3</a:t>
            </a:r>
            <a:endParaRPr sz="180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300"/>
              </a:spcBef>
              <a:buClr>
                <a:srgbClr val="EA7666"/>
              </a:buClr>
              <a:buSzPct val="80555"/>
              <a:buFont typeface="Wingdings"/>
              <a:buChar char=""/>
              <a:tabLst>
                <a:tab pos="75692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παρουσία</a:t>
            </a:r>
            <a:r>
              <a:rPr sz="18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αρχέγονης</a:t>
            </a:r>
            <a:r>
              <a:rPr sz="18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αγγειακής</a:t>
            </a:r>
            <a:r>
              <a:rPr sz="1800" spc="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διαφοροποίησης</a:t>
            </a:r>
            <a:endParaRPr sz="180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635"/>
              </a:spcBef>
              <a:buClr>
                <a:srgbClr val="EA7666"/>
              </a:buClr>
              <a:buSzPct val="80555"/>
              <a:buFont typeface="Wingdings"/>
              <a:buChar char=""/>
              <a:tabLst>
                <a:tab pos="75692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συχνά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18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επιθηλιακών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δεικτών</a:t>
            </a:r>
            <a:endParaRPr sz="1800">
              <a:latin typeface="Trebuchet MS"/>
              <a:cs typeface="Trebuchet MS"/>
            </a:endParaRPr>
          </a:p>
          <a:p>
            <a:pPr marL="342265" marR="511175" indent="-342265">
              <a:lnSpc>
                <a:spcPct val="100000"/>
              </a:lnSpc>
              <a:spcBef>
                <a:spcPts val="101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42265" algn="l"/>
                <a:tab pos="355600" algn="l"/>
                <a:tab pos="4008120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Σε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κάθε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αδιαφοροποίητο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σάρκωμα	(ατρακτοκυτταρικό</a:t>
            </a:r>
            <a:r>
              <a:rPr sz="18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ή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επιθηλιοειδές)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θα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πρέπει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να</a:t>
            </a:r>
            <a:endParaRPr sz="1800">
              <a:latin typeface="Trebuchet MS"/>
              <a:cs typeface="Trebuchet MS"/>
            </a:endParaRPr>
          </a:p>
          <a:p>
            <a:pPr marR="520065" algn="ctr">
              <a:lnSpc>
                <a:spcPct val="100000"/>
              </a:lnSpc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συμπεριλαμβάνονται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στον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ανοσοϊστοχημικό</a:t>
            </a:r>
            <a:r>
              <a:rPr sz="18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έλεγχο</a:t>
            </a:r>
            <a:r>
              <a:rPr sz="18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αγγειακοί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δείκτες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(CD31,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ERG)</a:t>
            </a:r>
            <a:endParaRPr sz="1800">
              <a:latin typeface="Trebuchet MS"/>
              <a:cs typeface="Trebuchet MS"/>
            </a:endParaRPr>
          </a:p>
          <a:p>
            <a:pPr marL="355600" marR="536575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4965" algn="l"/>
                <a:tab pos="355600" algn="l"/>
                <a:tab pos="1960245" algn="l"/>
                <a:tab pos="5165725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Η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ενίσχυση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του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MYC</a:t>
            </a:r>
            <a:r>
              <a:rPr sz="1800" b="1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+/-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60" dirty="0">
                <a:solidFill>
                  <a:srgbClr val="404040"/>
                </a:solidFill>
                <a:latin typeface="Trebuchet MS"/>
                <a:cs typeface="Trebuchet MS"/>
              </a:rPr>
              <a:t>FLT4</a:t>
            </a:r>
            <a:r>
              <a:rPr sz="1800" b="1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χαρακτηρίζει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το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σχετιζόμενο με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ακτινοβολία</a:t>
            </a:r>
            <a:r>
              <a:rPr sz="1800" b="1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/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λεμφοίδημα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(χρήσιμος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δείκτης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για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τον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αποκλεισμό</a:t>
            </a:r>
            <a:r>
              <a:rPr sz="18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άτυπης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αγγειακής </a:t>
            </a:r>
            <a:r>
              <a:rPr sz="1800" spc="-5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αλλοίωσης)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0" y="2494785"/>
            <a:ext cx="5747004" cy="42992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792" y="7746"/>
            <a:ext cx="307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Περιστατικό</a:t>
            </a:r>
            <a:r>
              <a:rPr sz="3600" spc="-165" dirty="0"/>
              <a:t> </a:t>
            </a:r>
            <a:r>
              <a:rPr sz="3600" spc="-10" dirty="0"/>
              <a:t>#1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305206" y="776096"/>
            <a:ext cx="3700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Γυναίκα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31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Μόρφωμα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στοματικής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κοιλότητας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9111" y="89915"/>
            <a:ext cx="6242303" cy="466953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451600" y="5090159"/>
            <a:ext cx="3911600" cy="923925"/>
          </a:xfrm>
          <a:custGeom>
            <a:avLst/>
            <a:gdLst/>
            <a:ahLst/>
            <a:cxnLst/>
            <a:rect l="l" t="t" r="r" b="b"/>
            <a:pathLst>
              <a:path w="3911600" h="923925">
                <a:moveTo>
                  <a:pt x="3911600" y="0"/>
                </a:moveTo>
                <a:lnTo>
                  <a:pt x="0" y="0"/>
                </a:lnTo>
                <a:lnTo>
                  <a:pt x="0" y="923328"/>
                </a:lnTo>
                <a:lnTo>
                  <a:pt x="3911600" y="923328"/>
                </a:lnTo>
                <a:lnTo>
                  <a:pt x="3911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51600" y="5090159"/>
            <a:ext cx="3911600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559435" marR="550545" indent="1270"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Περίγραπτη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αλλοίωση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στον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βλεννογόνο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της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στοματικής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κοιλότητας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" y="2557272"/>
            <a:ext cx="5617464" cy="4200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792" y="7746"/>
            <a:ext cx="307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Περιστατικό</a:t>
            </a:r>
            <a:r>
              <a:rPr sz="3600" spc="-165" dirty="0"/>
              <a:t> </a:t>
            </a:r>
            <a:r>
              <a:rPr sz="3600" spc="-10" dirty="0"/>
              <a:t>#1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4059" y="82296"/>
            <a:ext cx="6242303" cy="46695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5600" y="802690"/>
            <a:ext cx="4968240" cy="67754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286385" marR="279400" indent="304800">
              <a:lnSpc>
                <a:spcPct val="100000"/>
              </a:lnSpc>
              <a:spcBef>
                <a:spcPts val="305"/>
              </a:spcBef>
            </a:pPr>
            <a:r>
              <a:rPr sz="1800" spc="-5" dirty="0">
                <a:latin typeface="Trebuchet MS"/>
                <a:cs typeface="Trebuchet MS"/>
              </a:rPr>
              <a:t>Κεντρικό αγγείο </a:t>
            </a:r>
            <a:r>
              <a:rPr sz="1800" dirty="0">
                <a:latin typeface="Trebuchet MS"/>
                <a:cs typeface="Trebuchet MS"/>
              </a:rPr>
              <a:t>(</a:t>
            </a:r>
            <a:r>
              <a:rPr sz="2000" b="1" dirty="0">
                <a:latin typeface="Trebuchet MS"/>
                <a:cs typeface="Trebuchet MS"/>
              </a:rPr>
              <a:t>*</a:t>
            </a:r>
            <a:r>
              <a:rPr sz="1800" dirty="0">
                <a:latin typeface="Trebuchet MS"/>
                <a:cs typeface="Trebuchet MS"/>
              </a:rPr>
              <a:t>) πέριξ του οποίου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αναπτύσσονται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τριχοειδικού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τύπου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αγγεία.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74695" y="5511190"/>
            <a:ext cx="38798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latin typeface="Trebuchet MS"/>
                <a:cs typeface="Trebuchet MS"/>
              </a:rPr>
              <a:t>*</a:t>
            </a:r>
            <a:endParaRPr sz="6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69227" y="5186146"/>
            <a:ext cx="4490085" cy="646430"/>
          </a:xfrm>
          <a:custGeom>
            <a:avLst/>
            <a:gdLst/>
            <a:ahLst/>
            <a:cxnLst/>
            <a:rect l="l" t="t" r="r" b="b"/>
            <a:pathLst>
              <a:path w="4490084" h="646429">
                <a:moveTo>
                  <a:pt x="4490084" y="0"/>
                </a:moveTo>
                <a:lnTo>
                  <a:pt x="0" y="0"/>
                </a:lnTo>
                <a:lnTo>
                  <a:pt x="0" y="646328"/>
                </a:lnTo>
                <a:lnTo>
                  <a:pt x="4490084" y="646328"/>
                </a:lnTo>
                <a:lnTo>
                  <a:pt x="44900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69227" y="5186146"/>
            <a:ext cx="449008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rebuchet MS"/>
                <a:cs typeface="Trebuchet MS"/>
              </a:rPr>
              <a:t>Πυκνό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φλεγμονώδες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διήθημα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μεταξύ των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αγγειακών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δομών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" y="2467353"/>
            <a:ext cx="5711952" cy="42732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792" y="7746"/>
            <a:ext cx="307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Περιστατικό</a:t>
            </a:r>
            <a:r>
              <a:rPr sz="3600" spc="-165" dirty="0"/>
              <a:t> </a:t>
            </a:r>
            <a:r>
              <a:rPr sz="3600" spc="-10" dirty="0"/>
              <a:t>#1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14644" y="28955"/>
            <a:ext cx="6242304" cy="466953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4959" y="782281"/>
            <a:ext cx="5171440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94640" marR="286385" indent="-3810" algn="ctr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latin typeface="Trebuchet MS"/>
                <a:cs typeface="Trebuchet MS"/>
              </a:rPr>
              <a:t>Αγγειακές δομές με δυσδιάκριτο αυλό </a:t>
            </a:r>
            <a:r>
              <a:rPr sz="1800" dirty="0">
                <a:latin typeface="Trebuchet MS"/>
                <a:cs typeface="Trebuchet MS"/>
              </a:rPr>
              <a:t> επενδυόμενες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από</a:t>
            </a:r>
            <a:r>
              <a:rPr sz="1800" spc="-5" dirty="0">
                <a:latin typeface="Trebuchet MS"/>
                <a:cs typeface="Trebuchet MS"/>
              </a:rPr>
              <a:t> επιθηλιοειδή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ενδοθηλιακά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04480" y="4870945"/>
            <a:ext cx="2407920" cy="369570"/>
          </a:xfrm>
          <a:custGeom>
            <a:avLst/>
            <a:gdLst/>
            <a:ahLst/>
            <a:cxnLst/>
            <a:rect l="l" t="t" r="r" b="b"/>
            <a:pathLst>
              <a:path w="2407920" h="369570">
                <a:moveTo>
                  <a:pt x="2407920" y="0"/>
                </a:moveTo>
                <a:lnTo>
                  <a:pt x="0" y="0"/>
                </a:lnTo>
                <a:lnTo>
                  <a:pt x="0" y="369328"/>
                </a:lnTo>
                <a:lnTo>
                  <a:pt x="2407920" y="369328"/>
                </a:lnTo>
                <a:lnTo>
                  <a:pt x="2407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904480" y="4870945"/>
            <a:ext cx="240792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Άφθονα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ηωσινόφιλα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88" y="2840733"/>
            <a:ext cx="5262372" cy="39364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792" y="7746"/>
            <a:ext cx="307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Περιστατικό</a:t>
            </a:r>
            <a:r>
              <a:rPr sz="3600" spc="-165" dirty="0"/>
              <a:t> </a:t>
            </a:r>
            <a:r>
              <a:rPr sz="3600" spc="-10" dirty="0"/>
              <a:t>#1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2871" y="60960"/>
            <a:ext cx="6682740" cy="49987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60570" y="6325361"/>
            <a:ext cx="762000" cy="370840"/>
          </a:xfrm>
          <a:prstGeom prst="rect">
            <a:avLst/>
          </a:prstGeom>
          <a:solidFill>
            <a:srgbClr val="FFFFFF"/>
          </a:solidFill>
          <a:ln w="19810">
            <a:solidFill>
              <a:srgbClr val="C42D1A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80"/>
              </a:spcBef>
            </a:pPr>
            <a:r>
              <a:rPr sz="1800" spc="-5" dirty="0">
                <a:latin typeface="Trebuchet MS"/>
                <a:cs typeface="Trebuchet MS"/>
              </a:rPr>
              <a:t>CD31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97233" y="4513326"/>
            <a:ext cx="623570" cy="370840"/>
          </a:xfrm>
          <a:prstGeom prst="rect">
            <a:avLst/>
          </a:prstGeom>
          <a:solidFill>
            <a:srgbClr val="FFFFFF"/>
          </a:solidFill>
          <a:ln w="19810">
            <a:solidFill>
              <a:srgbClr val="C42D1A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75"/>
              </a:spcBef>
            </a:pPr>
            <a:r>
              <a:rPr sz="1800" spc="-5" dirty="0">
                <a:latin typeface="Trebuchet MS"/>
                <a:cs typeface="Trebuchet MS"/>
              </a:rPr>
              <a:t>ERG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6295" y="552958"/>
            <a:ext cx="4261485" cy="2212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rebuchet MS"/>
                <a:cs typeface="Trebuchet MS"/>
              </a:rPr>
              <a:t>Διάγνωση: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Επιθηλιοειδές</a:t>
            </a:r>
            <a:r>
              <a:rPr sz="1600" spc="4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αιμαγγείωμα</a:t>
            </a:r>
            <a:r>
              <a:rPr sz="1600" spc="3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στο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5" dirty="0">
                <a:latin typeface="Trebuchet MS"/>
                <a:cs typeface="Trebuchet MS"/>
              </a:rPr>
              <a:t>στοματικό</a:t>
            </a:r>
            <a:r>
              <a:rPr sz="1600" spc="50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βλεννογόνο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600" spc="-20" dirty="0">
                <a:latin typeface="Trebuchet MS"/>
                <a:cs typeface="Trebuchet MS"/>
              </a:rPr>
              <a:t>Σχόλια:</a:t>
            </a:r>
            <a:r>
              <a:rPr sz="1600" spc="65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σπάνιες</a:t>
            </a:r>
            <a:r>
              <a:rPr sz="1600" spc="7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εντοπίσεις</a:t>
            </a:r>
            <a:r>
              <a:rPr sz="1600" spc="7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επιθηλιοειδούς 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αιμαγγειώματος:</a:t>
            </a:r>
            <a:r>
              <a:rPr sz="1600" spc="7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εν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τω βάθει</a:t>
            </a:r>
            <a:r>
              <a:rPr sz="1600" spc="35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όργανα,</a:t>
            </a:r>
            <a:r>
              <a:rPr sz="1600" spc="8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καρδιά, </a:t>
            </a:r>
            <a:r>
              <a:rPr sz="1600" spc="-46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οστά,</a:t>
            </a:r>
            <a:r>
              <a:rPr sz="1600" spc="2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αγγεία,</a:t>
            </a:r>
            <a:r>
              <a:rPr sz="1600" spc="2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ΓΕΣ</a:t>
            </a:r>
            <a:endParaRPr sz="1600">
              <a:latin typeface="Trebuchet MS"/>
              <a:cs typeface="Trebuchet MS"/>
            </a:endParaRPr>
          </a:p>
          <a:p>
            <a:pPr marL="12700" marR="706120">
              <a:lnSpc>
                <a:spcPts val="1900"/>
              </a:lnSpc>
              <a:spcBef>
                <a:spcPts val="160"/>
              </a:spcBef>
            </a:pPr>
            <a:r>
              <a:rPr sz="1600" spc="-25" dirty="0">
                <a:latin typeface="Trebuchet MS"/>
                <a:cs typeface="Trebuchet MS"/>
              </a:rPr>
              <a:t>Pitfalls:</a:t>
            </a:r>
            <a:r>
              <a:rPr sz="1600" spc="-2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Συμπαγής</a:t>
            </a:r>
            <a:r>
              <a:rPr sz="1600" spc="2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ή</a:t>
            </a:r>
            <a:r>
              <a:rPr sz="1600" spc="-1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ατρακτοκυτταρική </a:t>
            </a:r>
            <a:r>
              <a:rPr sz="1600" spc="-470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μορφολογία,</a:t>
            </a:r>
            <a:r>
              <a:rPr sz="1600" spc="7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↓</a:t>
            </a:r>
            <a:r>
              <a:rPr sz="1600" spc="-5" dirty="0">
                <a:latin typeface="Trebuchet MS"/>
                <a:cs typeface="Trebuchet MS"/>
              </a:rPr>
              <a:t>φλεγμονώδη</a:t>
            </a:r>
            <a:r>
              <a:rPr sz="1600" spc="1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στοιχεία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ts val="1735"/>
              </a:lnSpc>
            </a:pPr>
            <a:r>
              <a:rPr sz="1600" spc="-5" dirty="0">
                <a:latin typeface="Trebuchet MS"/>
                <a:cs typeface="Trebuchet MS"/>
              </a:rPr>
              <a:t>*Παρουσία</a:t>
            </a:r>
            <a:r>
              <a:rPr sz="1600" spc="2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περικυτταρικού</a:t>
            </a:r>
            <a:r>
              <a:rPr sz="1600" spc="7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στίχου</a:t>
            </a:r>
            <a:r>
              <a:rPr sz="1600" spc="10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(SMA+)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latin typeface="Trebuchet MS"/>
                <a:cs typeface="Trebuchet MS"/>
              </a:rPr>
              <a:t>ακόμη</a:t>
            </a:r>
            <a:r>
              <a:rPr sz="1600" spc="35" dirty="0">
                <a:latin typeface="Trebuchet MS"/>
                <a:cs typeface="Trebuchet MS"/>
              </a:rPr>
              <a:t> </a:t>
            </a:r>
            <a:r>
              <a:rPr sz="1600" spc="-20" dirty="0">
                <a:latin typeface="Trebuchet MS"/>
                <a:cs typeface="Trebuchet MS"/>
              </a:rPr>
              <a:t>και</a:t>
            </a:r>
            <a:r>
              <a:rPr sz="1600" spc="4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στη</a:t>
            </a:r>
            <a:r>
              <a:rPr sz="1600" spc="-1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συμπαγή</a:t>
            </a:r>
            <a:r>
              <a:rPr sz="1600" spc="2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ποικιλία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26789"/>
            <a:ext cx="5762625" cy="4336415"/>
            <a:chOff x="0" y="2526789"/>
            <a:chExt cx="5762625" cy="4336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06" y="2526789"/>
              <a:ext cx="5660136" cy="42321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401" y="6492242"/>
              <a:ext cx="1257300" cy="365760"/>
            </a:xfrm>
            <a:custGeom>
              <a:avLst/>
              <a:gdLst/>
              <a:ahLst/>
              <a:cxnLst/>
              <a:rect l="l" t="t" r="r" b="b"/>
              <a:pathLst>
                <a:path w="1257300" h="365759">
                  <a:moveTo>
                    <a:pt x="1257198" y="0"/>
                  </a:moveTo>
                  <a:lnTo>
                    <a:pt x="0" y="0"/>
                  </a:lnTo>
                  <a:lnTo>
                    <a:pt x="0" y="365756"/>
                  </a:lnTo>
                  <a:lnTo>
                    <a:pt x="1257198" y="365756"/>
                  </a:lnTo>
                  <a:lnTo>
                    <a:pt x="1257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401" y="6492242"/>
              <a:ext cx="1257300" cy="365760"/>
            </a:xfrm>
            <a:custGeom>
              <a:avLst/>
              <a:gdLst/>
              <a:ahLst/>
              <a:cxnLst/>
              <a:rect l="l" t="t" r="r" b="b"/>
              <a:pathLst>
                <a:path w="1257300" h="365759">
                  <a:moveTo>
                    <a:pt x="1257198" y="365756"/>
                  </a:moveTo>
                  <a:lnTo>
                    <a:pt x="1257198" y="0"/>
                  </a:lnTo>
                  <a:lnTo>
                    <a:pt x="0" y="0"/>
                  </a:lnTo>
                  <a:lnTo>
                    <a:pt x="0" y="365756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3792" y="7746"/>
            <a:ext cx="307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Περιστατικό</a:t>
            </a:r>
            <a:r>
              <a:rPr sz="3600" spc="-165" dirty="0"/>
              <a:t> </a:t>
            </a:r>
            <a:r>
              <a:rPr sz="3600" spc="-10" dirty="0"/>
              <a:t>#2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180847" y="556005"/>
            <a:ext cx="526605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Άνδρας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18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Trebuchet MS"/>
                <a:cs typeface="Trebuchet MS"/>
              </a:rPr>
              <a:t>Σπληνεκτομή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λόγω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θρομβοπενίας</a:t>
            </a:r>
            <a:endParaRPr sz="18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20" dirty="0">
                <a:latin typeface="Trebuchet MS"/>
                <a:cs typeface="Trebuchet MS"/>
              </a:rPr>
              <a:t>Σπλήνας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βάρους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100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γραμμαρίων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που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περικλείει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σπογγώδους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υφής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μόρφωμα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μδ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5,5 </a:t>
            </a:r>
            <a:r>
              <a:rPr sz="1800" dirty="0">
                <a:latin typeface="Trebuchet MS"/>
                <a:cs typeface="Trebuchet MS"/>
              </a:rPr>
              <a:t>εκ.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400" y="140207"/>
            <a:ext cx="6100572" cy="525322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93039" y="6520383"/>
            <a:ext cx="10191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Αλλ</a:t>
            </a:r>
            <a:r>
              <a:rPr sz="1800" dirty="0">
                <a:latin typeface="Trebuchet MS"/>
                <a:cs typeface="Trebuchet MS"/>
              </a:rPr>
              <a:t>οίωση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26117" y="6517960"/>
            <a:ext cx="3951604" cy="344805"/>
            <a:chOff x="3226117" y="6517960"/>
            <a:chExt cx="3951604" cy="344805"/>
          </a:xfrm>
        </p:grpSpPr>
        <p:sp>
          <p:nvSpPr>
            <p:cNvPr id="11" name="object 11"/>
            <p:cNvSpPr/>
            <p:nvPr/>
          </p:nvSpPr>
          <p:spPr>
            <a:xfrm>
              <a:off x="3230879" y="6522722"/>
              <a:ext cx="3942079" cy="335280"/>
            </a:xfrm>
            <a:custGeom>
              <a:avLst/>
              <a:gdLst/>
              <a:ahLst/>
              <a:cxnLst/>
              <a:rect l="l" t="t" r="r" b="b"/>
              <a:pathLst>
                <a:path w="3942079" h="335279">
                  <a:moveTo>
                    <a:pt x="3942079" y="0"/>
                  </a:moveTo>
                  <a:lnTo>
                    <a:pt x="0" y="0"/>
                  </a:lnTo>
                  <a:lnTo>
                    <a:pt x="0" y="335275"/>
                  </a:lnTo>
                  <a:lnTo>
                    <a:pt x="3942079" y="335275"/>
                  </a:lnTo>
                  <a:lnTo>
                    <a:pt x="3942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30879" y="6522722"/>
              <a:ext cx="3942079" cy="335280"/>
            </a:xfrm>
            <a:custGeom>
              <a:avLst/>
              <a:gdLst/>
              <a:ahLst/>
              <a:cxnLst/>
              <a:rect l="l" t="t" r="r" b="b"/>
              <a:pathLst>
                <a:path w="3942079" h="335279">
                  <a:moveTo>
                    <a:pt x="3942079" y="335275"/>
                  </a:moveTo>
                  <a:lnTo>
                    <a:pt x="3942079" y="0"/>
                  </a:lnTo>
                  <a:lnTo>
                    <a:pt x="0" y="0"/>
                  </a:lnTo>
                  <a:lnTo>
                    <a:pt x="0" y="3352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310254" y="6550862"/>
            <a:ext cx="35286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Φυσιολογικό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σπληνικό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παρέγχυμα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38169"/>
            <a:ext cx="6347460" cy="4725035"/>
            <a:chOff x="0" y="2138169"/>
            <a:chExt cx="6347460" cy="4725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4" y="2138169"/>
              <a:ext cx="6242304" cy="46695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401" y="6492242"/>
              <a:ext cx="1257300" cy="365760"/>
            </a:xfrm>
            <a:custGeom>
              <a:avLst/>
              <a:gdLst/>
              <a:ahLst/>
              <a:cxnLst/>
              <a:rect l="l" t="t" r="r" b="b"/>
              <a:pathLst>
                <a:path w="1257300" h="365759">
                  <a:moveTo>
                    <a:pt x="1257198" y="0"/>
                  </a:moveTo>
                  <a:lnTo>
                    <a:pt x="0" y="0"/>
                  </a:lnTo>
                  <a:lnTo>
                    <a:pt x="0" y="365756"/>
                  </a:lnTo>
                  <a:lnTo>
                    <a:pt x="1257198" y="365756"/>
                  </a:lnTo>
                  <a:lnTo>
                    <a:pt x="1257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401" y="6492242"/>
              <a:ext cx="1257300" cy="365760"/>
            </a:xfrm>
            <a:custGeom>
              <a:avLst/>
              <a:gdLst/>
              <a:ahLst/>
              <a:cxnLst/>
              <a:rect l="l" t="t" r="r" b="b"/>
              <a:pathLst>
                <a:path w="1257300" h="365759">
                  <a:moveTo>
                    <a:pt x="1257198" y="365756"/>
                  </a:moveTo>
                  <a:lnTo>
                    <a:pt x="1257198" y="0"/>
                  </a:lnTo>
                  <a:lnTo>
                    <a:pt x="0" y="0"/>
                  </a:lnTo>
                  <a:lnTo>
                    <a:pt x="0" y="365756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3792" y="7746"/>
            <a:ext cx="307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Περιστατικό</a:t>
            </a:r>
            <a:r>
              <a:rPr sz="3600" spc="-165" dirty="0"/>
              <a:t> </a:t>
            </a:r>
            <a:r>
              <a:rPr sz="3600" spc="-10" dirty="0"/>
              <a:t>#2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6708" y="79247"/>
            <a:ext cx="5660136" cy="423367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93039" y="6520383"/>
            <a:ext cx="10191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Αλλ</a:t>
            </a:r>
            <a:r>
              <a:rPr sz="1800" dirty="0">
                <a:latin typeface="Trebuchet MS"/>
                <a:cs typeface="Trebuchet MS"/>
              </a:rPr>
              <a:t>οίωση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26117" y="6507799"/>
            <a:ext cx="3951604" cy="354965"/>
            <a:chOff x="3226117" y="6507799"/>
            <a:chExt cx="3951604" cy="354965"/>
          </a:xfrm>
        </p:grpSpPr>
        <p:sp>
          <p:nvSpPr>
            <p:cNvPr id="10" name="object 10"/>
            <p:cNvSpPr/>
            <p:nvPr/>
          </p:nvSpPr>
          <p:spPr>
            <a:xfrm>
              <a:off x="3230879" y="6512562"/>
              <a:ext cx="3942079" cy="345440"/>
            </a:xfrm>
            <a:custGeom>
              <a:avLst/>
              <a:gdLst/>
              <a:ahLst/>
              <a:cxnLst/>
              <a:rect l="l" t="t" r="r" b="b"/>
              <a:pathLst>
                <a:path w="3942079" h="345440">
                  <a:moveTo>
                    <a:pt x="3942079" y="0"/>
                  </a:moveTo>
                  <a:lnTo>
                    <a:pt x="0" y="0"/>
                  </a:lnTo>
                  <a:lnTo>
                    <a:pt x="0" y="345435"/>
                  </a:lnTo>
                  <a:lnTo>
                    <a:pt x="3942079" y="345435"/>
                  </a:lnTo>
                  <a:lnTo>
                    <a:pt x="3942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30879" y="6512562"/>
              <a:ext cx="3942079" cy="345440"/>
            </a:xfrm>
            <a:custGeom>
              <a:avLst/>
              <a:gdLst/>
              <a:ahLst/>
              <a:cxnLst/>
              <a:rect l="l" t="t" r="r" b="b"/>
              <a:pathLst>
                <a:path w="3942079" h="345440">
                  <a:moveTo>
                    <a:pt x="3942079" y="345435"/>
                  </a:moveTo>
                  <a:lnTo>
                    <a:pt x="3942079" y="0"/>
                  </a:lnTo>
                  <a:lnTo>
                    <a:pt x="0" y="0"/>
                  </a:lnTo>
                  <a:lnTo>
                    <a:pt x="0" y="34543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310254" y="6540804"/>
            <a:ext cx="3527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Φυσιολογικό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σπληνικό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παρέγχυμα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72400" y="4493221"/>
            <a:ext cx="3362960" cy="923925"/>
          </a:xfrm>
          <a:custGeom>
            <a:avLst/>
            <a:gdLst/>
            <a:ahLst/>
            <a:cxnLst/>
            <a:rect l="l" t="t" r="r" b="b"/>
            <a:pathLst>
              <a:path w="3362959" h="923925">
                <a:moveTo>
                  <a:pt x="3362959" y="0"/>
                </a:moveTo>
                <a:lnTo>
                  <a:pt x="0" y="0"/>
                </a:lnTo>
                <a:lnTo>
                  <a:pt x="0" y="923328"/>
                </a:lnTo>
                <a:lnTo>
                  <a:pt x="3362959" y="923328"/>
                </a:lnTo>
                <a:lnTo>
                  <a:pt x="33629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772400" y="4493221"/>
            <a:ext cx="3362960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24460" marR="114935" algn="ctr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Αγγειακοί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χώροι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επενδυόμενοι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προβάλλοντα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ενδοθηλιακά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531" y="3187965"/>
            <a:ext cx="54335" cy="547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2308" y="263398"/>
            <a:ext cx="45383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spc="-15" dirty="0">
                <a:latin typeface="Trebuchet MS"/>
                <a:cs typeface="Trebuchet MS"/>
              </a:rPr>
              <a:t>Μορφολογία</a:t>
            </a:r>
            <a:r>
              <a:rPr b="1" spc="-70" dirty="0">
                <a:latin typeface="Trebuchet MS"/>
                <a:cs typeface="Trebuchet MS"/>
              </a:rPr>
              <a:t> </a:t>
            </a:r>
            <a:r>
              <a:rPr b="1" spc="-20" dirty="0">
                <a:latin typeface="Trebuchet MS"/>
                <a:cs typeface="Trebuchet MS"/>
              </a:rPr>
              <a:t>ενδοθηλιακών </a:t>
            </a:r>
            <a:r>
              <a:rPr b="1" spc="-830" dirty="0">
                <a:latin typeface="Trebuchet MS"/>
                <a:cs typeface="Trebuchet MS"/>
              </a:rPr>
              <a:t> </a:t>
            </a:r>
            <a:r>
              <a:rPr b="1" spc="-15" dirty="0">
                <a:latin typeface="Trebuchet MS"/>
                <a:cs typeface="Trebuchet MS"/>
              </a:rPr>
              <a:t>κυττάρων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264" y="1173226"/>
            <a:ext cx="4295775" cy="1346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dirty="0">
                <a:solidFill>
                  <a:srgbClr val="404040"/>
                </a:solidFill>
                <a:latin typeface="Trebuchet MS"/>
                <a:cs typeface="Trebuchet MS"/>
              </a:rPr>
              <a:t>Συμβατική</a:t>
            </a:r>
            <a:r>
              <a:rPr sz="1400" b="1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(αιμαγγείωμα,</a:t>
            </a:r>
            <a:r>
              <a:rPr sz="14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καλά</a:t>
            </a:r>
            <a:r>
              <a:rPr sz="14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διαφοροποιημένο </a:t>
            </a:r>
            <a:r>
              <a:rPr sz="1400" spc="-40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αγγειοσάρκωμα)</a:t>
            </a:r>
            <a:endParaRPr sz="1400">
              <a:latin typeface="Trebuchet MS"/>
              <a:cs typeface="Trebuchet MS"/>
            </a:endParaRPr>
          </a:p>
          <a:p>
            <a:pPr marL="342265" marR="141605" indent="-34226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342265" algn="l"/>
                <a:tab pos="35560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Hobnail</a:t>
            </a:r>
            <a:r>
              <a:rPr sz="1400" b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(Hobnail</a:t>
            </a:r>
            <a:r>
              <a:rPr sz="14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αιμαγγείωμα,</a:t>
            </a:r>
            <a:r>
              <a:rPr sz="14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δικτυοειδές</a:t>
            </a:r>
            <a:r>
              <a:rPr sz="1400" spc="3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endParaRPr sz="1400">
              <a:latin typeface="Trebuchet MS"/>
              <a:cs typeface="Trebuchet MS"/>
            </a:endParaRPr>
          </a:p>
          <a:p>
            <a:pPr marR="165100" algn="ctr">
              <a:lnSpc>
                <a:spcPct val="100000"/>
              </a:lnSpc>
            </a:pP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ενδολεμφαγγειακό</a:t>
            </a:r>
            <a:r>
              <a:rPr sz="14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αιμαγγειοενδοθηλίωμα)</a:t>
            </a:r>
            <a:endParaRPr sz="14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78571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Επιθηλιοειδής</a:t>
            </a:r>
            <a:r>
              <a:rPr sz="14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(επιθηλιοειδές</a:t>
            </a:r>
            <a:r>
              <a:rPr sz="14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αιμαγγείωμα,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315" y="2493391"/>
            <a:ext cx="4698365" cy="1007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004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 αιμαγγειοενδοθηλίωμα ψευδομυογενές </a:t>
            </a:r>
            <a:r>
              <a:rPr sz="14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αιμαγγειοενδοθηλίωμα,</a:t>
            </a:r>
            <a:r>
              <a:rPr sz="14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επιθηλιοειδές</a:t>
            </a:r>
            <a:r>
              <a:rPr sz="14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Trebuchet MS"/>
                <a:cs typeface="Trebuchet MS"/>
              </a:rPr>
              <a:t>αγγειοσάρκωμα)</a:t>
            </a:r>
            <a:endParaRPr sz="1400">
              <a:latin typeface="Trebuchet MS"/>
              <a:cs typeface="Trebuchet MS"/>
            </a:endParaRPr>
          </a:p>
          <a:p>
            <a:pPr marL="356870" marR="106680" indent="-344805">
              <a:lnSpc>
                <a:spcPct val="100000"/>
              </a:lnSpc>
              <a:spcBef>
                <a:spcPts val="1010"/>
              </a:spcBef>
              <a:buSzPct val="78571"/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dirty="0">
                <a:solidFill>
                  <a:srgbClr val="EA7666"/>
                </a:solidFill>
                <a:latin typeface="Trebuchet MS"/>
                <a:cs typeface="Trebuchet MS"/>
              </a:rPr>
              <a:t>Ατρακτοκυτταρική</a:t>
            </a:r>
            <a:r>
              <a:rPr sz="1400" b="1" spc="-114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EA7666"/>
                </a:solidFill>
                <a:latin typeface="Trebuchet MS"/>
                <a:cs typeface="Trebuchet MS"/>
              </a:rPr>
              <a:t>(ατρακτοκυτταρικό</a:t>
            </a:r>
            <a:r>
              <a:rPr sz="1400" spc="-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αιμαγγείωμα, </a:t>
            </a:r>
            <a:r>
              <a:rPr sz="1400" spc="-40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σάρκωμα</a:t>
            </a:r>
            <a:r>
              <a:rPr sz="1400" spc="-9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EA7666"/>
                </a:solidFill>
                <a:latin typeface="Trebuchet MS"/>
                <a:cs typeface="Trebuchet MS"/>
              </a:rPr>
              <a:t>Kaposi,</a:t>
            </a:r>
            <a:r>
              <a:rPr sz="1400" spc="-8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EA7666"/>
                </a:solidFill>
                <a:latin typeface="Trebuchet MS"/>
                <a:cs typeface="Trebuchet MS"/>
              </a:rPr>
              <a:t>Kaposiform</a:t>
            </a:r>
            <a:r>
              <a:rPr sz="1400" spc="-6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αιμαγγειοενδοθηλίωμα,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9351" y="3489452"/>
            <a:ext cx="319278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ατρακτ</a:t>
            </a:r>
            <a:r>
              <a:rPr sz="1400" spc="-10" dirty="0">
                <a:solidFill>
                  <a:srgbClr val="EA7666"/>
                </a:solidFill>
                <a:latin typeface="Trebuchet MS"/>
                <a:cs typeface="Trebuchet MS"/>
              </a:rPr>
              <a:t>ο</a:t>
            </a: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κυ</a:t>
            </a:r>
            <a:r>
              <a:rPr sz="1400" spc="-15" dirty="0">
                <a:solidFill>
                  <a:srgbClr val="EA7666"/>
                </a:solidFill>
                <a:latin typeface="Trebuchet MS"/>
                <a:cs typeface="Trebuchet MS"/>
              </a:rPr>
              <a:t>τ</a:t>
            </a:r>
            <a:r>
              <a:rPr sz="1400" spc="-10" dirty="0">
                <a:solidFill>
                  <a:srgbClr val="EA7666"/>
                </a:solidFill>
                <a:latin typeface="Trebuchet MS"/>
                <a:cs typeface="Trebuchet MS"/>
              </a:rPr>
              <a:t>τ</a:t>
            </a: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αρ</a:t>
            </a:r>
            <a:r>
              <a:rPr sz="1400" spc="-10" dirty="0">
                <a:solidFill>
                  <a:srgbClr val="EA7666"/>
                </a:solidFill>
                <a:latin typeface="Trebuchet MS"/>
                <a:cs typeface="Trebuchet MS"/>
              </a:rPr>
              <a:t>ι</a:t>
            </a: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κό</a:t>
            </a:r>
            <a:r>
              <a:rPr sz="1400" spc="-12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αγγειο</a:t>
            </a:r>
            <a:r>
              <a:rPr sz="1400" spc="5" dirty="0">
                <a:solidFill>
                  <a:srgbClr val="EA7666"/>
                </a:solidFill>
                <a:latin typeface="Trebuchet MS"/>
                <a:cs typeface="Trebuchet MS"/>
              </a:rPr>
              <a:t>σ</a:t>
            </a: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άρκ</a:t>
            </a:r>
            <a:r>
              <a:rPr sz="1400" spc="-10" dirty="0">
                <a:solidFill>
                  <a:srgbClr val="EA7666"/>
                </a:solidFill>
                <a:latin typeface="Trebuchet MS"/>
                <a:cs typeface="Trebuchet MS"/>
              </a:rPr>
              <a:t>ω</a:t>
            </a:r>
            <a:r>
              <a:rPr sz="1400" spc="-5" dirty="0">
                <a:solidFill>
                  <a:srgbClr val="EA7666"/>
                </a:solidFill>
                <a:latin typeface="Trebuchet MS"/>
                <a:cs typeface="Trebuchet MS"/>
              </a:rPr>
              <a:t>μ</a:t>
            </a:r>
            <a:r>
              <a:rPr sz="1400" spc="10" dirty="0">
                <a:solidFill>
                  <a:srgbClr val="EA7666"/>
                </a:solidFill>
                <a:latin typeface="Trebuchet MS"/>
                <a:cs typeface="Trebuchet MS"/>
              </a:rPr>
              <a:t>α</a:t>
            </a: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,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EA7666"/>
                </a:solidFill>
                <a:latin typeface="Trebuchet MS"/>
                <a:cs typeface="Trebuchet MS"/>
              </a:rPr>
              <a:t>ψευδομυογενές</a:t>
            </a:r>
            <a:r>
              <a:rPr sz="1400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αιμαγγειοενδοθηλίωμα)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2964" y="3986781"/>
            <a:ext cx="4215765" cy="2802890"/>
            <a:chOff x="92964" y="3986781"/>
            <a:chExt cx="4215765" cy="28028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64" y="3986781"/>
              <a:ext cx="4215384" cy="28026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311" y="4067543"/>
              <a:ext cx="2126742" cy="8618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41756" y="4131691"/>
            <a:ext cx="16662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205" marR="5080" indent="-104139">
              <a:lnSpc>
                <a:spcPct val="100000"/>
              </a:lnSpc>
              <a:spcBef>
                <a:spcPts val="100"/>
              </a:spcBef>
            </a:pPr>
            <a:r>
              <a:rPr sz="1800" b="1" spc="-24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800" b="1" spc="-195" dirty="0">
                <a:solidFill>
                  <a:srgbClr val="FFFFFF"/>
                </a:solidFill>
                <a:latin typeface="Arial"/>
                <a:cs typeface="Arial"/>
              </a:rPr>
              <a:t>τρα</a:t>
            </a:r>
            <a:r>
              <a:rPr sz="1800" b="1" spc="-190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800" b="1" spc="-195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800" b="1" spc="-190" dirty="0">
                <a:solidFill>
                  <a:srgbClr val="FFFFFF"/>
                </a:solidFill>
                <a:latin typeface="Arial"/>
                <a:cs typeface="Arial"/>
              </a:rPr>
              <a:t>οκ</a:t>
            </a:r>
            <a:r>
              <a:rPr sz="1800" b="1" spc="-18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800" b="1" spc="-16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800" b="1" spc="-20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800" b="1" spc="-19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800" b="1" spc="-145" dirty="0">
                <a:solidFill>
                  <a:srgbClr val="FFFFFF"/>
                </a:solidFill>
                <a:latin typeface="Arial"/>
                <a:cs typeface="Arial"/>
              </a:rPr>
              <a:t>ρι</a:t>
            </a:r>
            <a:r>
              <a:rPr sz="1800" b="1" spc="-200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ό  </a:t>
            </a:r>
            <a:r>
              <a:rPr sz="1800" b="1" spc="-185" dirty="0">
                <a:solidFill>
                  <a:srgbClr val="FFFFFF"/>
                </a:solidFill>
                <a:latin typeface="Arial"/>
                <a:cs typeface="Arial"/>
              </a:rPr>
              <a:t>αγγειοσάρκωμα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74208" y="0"/>
            <a:ext cx="6644005" cy="6856095"/>
            <a:chOff x="5474208" y="0"/>
            <a:chExt cx="6644005" cy="685609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2408" y="3428997"/>
              <a:ext cx="5765292" cy="33604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22308" y="3579876"/>
              <a:ext cx="2479548" cy="165506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303258" y="3560826"/>
              <a:ext cx="2517775" cy="1693545"/>
            </a:xfrm>
            <a:custGeom>
              <a:avLst/>
              <a:gdLst/>
              <a:ahLst/>
              <a:cxnLst/>
              <a:rect l="l" t="t" r="r" b="b"/>
              <a:pathLst>
                <a:path w="2517775" h="1693545">
                  <a:moveTo>
                    <a:pt x="0" y="1693164"/>
                  </a:moveTo>
                  <a:lnTo>
                    <a:pt x="2517648" y="1693164"/>
                  </a:lnTo>
                  <a:lnTo>
                    <a:pt x="2517648" y="0"/>
                  </a:lnTo>
                  <a:lnTo>
                    <a:pt x="0" y="0"/>
                  </a:lnTo>
                  <a:lnTo>
                    <a:pt x="0" y="169316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95688" y="6103617"/>
              <a:ext cx="2422398" cy="75209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8776" y="0"/>
              <a:ext cx="5855208" cy="33604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2392" y="118871"/>
              <a:ext cx="2479548" cy="161848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213342" y="99822"/>
              <a:ext cx="2517775" cy="1656714"/>
            </a:xfrm>
            <a:custGeom>
              <a:avLst/>
              <a:gdLst/>
              <a:ahLst/>
              <a:cxnLst/>
              <a:rect l="l" t="t" r="r" b="b"/>
              <a:pathLst>
                <a:path w="2517775" h="1656714">
                  <a:moveTo>
                    <a:pt x="0" y="1656588"/>
                  </a:moveTo>
                  <a:lnTo>
                    <a:pt x="2517648" y="1656588"/>
                  </a:lnTo>
                  <a:lnTo>
                    <a:pt x="2517648" y="0"/>
                  </a:lnTo>
                  <a:lnTo>
                    <a:pt x="0" y="0"/>
                  </a:lnTo>
                  <a:lnTo>
                    <a:pt x="0" y="165658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4208" y="28943"/>
              <a:ext cx="2128266" cy="86183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707126" y="90678"/>
            <a:ext cx="16668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80" dirty="0">
                <a:solidFill>
                  <a:srgbClr val="FFFFFF"/>
                </a:solidFill>
                <a:latin typeface="Arial"/>
                <a:cs typeface="Arial"/>
              </a:rPr>
              <a:t>Ατρακτοκυτταρικό</a:t>
            </a:r>
            <a:endParaRPr sz="1800">
              <a:latin typeface="Arial"/>
              <a:cs typeface="Arial"/>
            </a:endParaRPr>
          </a:p>
          <a:p>
            <a:pPr marL="19685" algn="ctr">
              <a:lnSpc>
                <a:spcPct val="100000"/>
              </a:lnSpc>
            </a:pPr>
            <a:r>
              <a:rPr sz="1800" b="1" spc="-170" dirty="0">
                <a:solidFill>
                  <a:srgbClr val="FFFFFF"/>
                </a:solidFill>
                <a:latin typeface="Arial"/>
                <a:cs typeface="Arial"/>
              </a:rPr>
              <a:t>αιμαγγείωμα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881996" y="6168338"/>
            <a:ext cx="2076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96570">
              <a:lnSpc>
                <a:spcPct val="100000"/>
              </a:lnSpc>
              <a:spcBef>
                <a:spcPts val="100"/>
              </a:spcBef>
            </a:pPr>
            <a:r>
              <a:rPr sz="1800" b="1" spc="-170" dirty="0">
                <a:solidFill>
                  <a:srgbClr val="FFFFFF"/>
                </a:solidFill>
                <a:latin typeface="Arial"/>
                <a:cs typeface="Arial"/>
              </a:rPr>
              <a:t>Kaposiform </a:t>
            </a:r>
            <a:r>
              <a:rPr sz="18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80" dirty="0">
                <a:solidFill>
                  <a:srgbClr val="FFFFFF"/>
                </a:solidFill>
                <a:latin typeface="Arial"/>
                <a:cs typeface="Arial"/>
              </a:rPr>
              <a:t>αιμαγγειοενδοθηλίωμα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909059" y="3497578"/>
            <a:ext cx="2679700" cy="3291840"/>
            <a:chOff x="3909059" y="3497578"/>
            <a:chExt cx="2679700" cy="329184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79975" y="3497578"/>
              <a:ext cx="2208276" cy="329184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09059" y="3511296"/>
              <a:ext cx="2126741" cy="58750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203572" y="3574795"/>
            <a:ext cx="1530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4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800" b="1" spc="-195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800" b="1" spc="-215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800" b="1" spc="-27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800" b="1" spc="-225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800" b="1" spc="-215" dirty="0">
                <a:solidFill>
                  <a:srgbClr val="FFFFFF"/>
                </a:solidFill>
                <a:latin typeface="Arial"/>
                <a:cs typeface="Arial"/>
              </a:rPr>
              <a:t>μ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800" b="1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15" dirty="0">
                <a:solidFill>
                  <a:srgbClr val="FFFFFF"/>
                </a:solidFill>
                <a:latin typeface="Arial"/>
                <a:cs typeface="Arial"/>
              </a:rPr>
              <a:t>Ka</a:t>
            </a:r>
            <a:r>
              <a:rPr sz="1800" b="1" spc="-200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1800" b="1" spc="-155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694809" y="955675"/>
            <a:ext cx="2647950" cy="2484120"/>
            <a:chOff x="4694809" y="955675"/>
            <a:chExt cx="2647950" cy="2484120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19828" y="955675"/>
              <a:ext cx="1933575" cy="15621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94809" y="2544635"/>
              <a:ext cx="2647695" cy="894651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4869941" y="2593340"/>
            <a:ext cx="2360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Ψευδομυογενές 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αιμα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γ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γ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ε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ι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ο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ενδ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ο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θη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λ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ίωμα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8" y="2109213"/>
            <a:ext cx="6242304" cy="46695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792" y="7746"/>
            <a:ext cx="307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Περιστατικό</a:t>
            </a:r>
            <a:r>
              <a:rPr sz="3600" spc="-165" dirty="0"/>
              <a:t> </a:t>
            </a:r>
            <a:r>
              <a:rPr sz="3600" spc="-10" dirty="0"/>
              <a:t>#2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6708" y="71627"/>
            <a:ext cx="5658612" cy="423062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244080" y="4429734"/>
            <a:ext cx="3616960" cy="646430"/>
          </a:xfrm>
          <a:custGeom>
            <a:avLst/>
            <a:gdLst/>
            <a:ahLst/>
            <a:cxnLst/>
            <a:rect l="l" t="t" r="r" b="b"/>
            <a:pathLst>
              <a:path w="3616959" h="646429">
                <a:moveTo>
                  <a:pt x="3616960" y="0"/>
                </a:moveTo>
                <a:lnTo>
                  <a:pt x="0" y="0"/>
                </a:lnTo>
                <a:lnTo>
                  <a:pt x="0" y="646328"/>
                </a:lnTo>
                <a:lnTo>
                  <a:pt x="3616960" y="646328"/>
                </a:lnTo>
                <a:lnTo>
                  <a:pt x="36169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44080" y="4429734"/>
            <a:ext cx="361696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548005" marR="541020" indent="173355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Trebuchet MS"/>
                <a:cs typeface="Trebuchet MS"/>
              </a:rPr>
              <a:t>Απουσία ατυπίας </a:t>
            </a:r>
            <a:r>
              <a:rPr sz="1800" dirty="0">
                <a:latin typeface="Trebuchet MS"/>
                <a:cs typeface="Trebuchet MS"/>
              </a:rPr>
              <a:t>των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ενδοθηλιακών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κυττάρων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640" y="1285214"/>
            <a:ext cx="423672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664845" marR="314325" indent="-341630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latin typeface="Trebuchet MS"/>
                <a:cs typeface="Trebuchet MS"/>
              </a:rPr>
              <a:t>Αποπίπτοντα ενδοθηλιακά κύτταρα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εντός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των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αγγειακών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αυλών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2923874"/>
            <a:ext cx="5254752" cy="39303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792" y="7746"/>
            <a:ext cx="307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Περιστατικό</a:t>
            </a:r>
            <a:r>
              <a:rPr sz="3600" spc="-160" dirty="0"/>
              <a:t> </a:t>
            </a:r>
            <a:r>
              <a:rPr sz="3600" spc="-10" dirty="0"/>
              <a:t>#2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3920" y="3982720"/>
            <a:ext cx="5840730" cy="27350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04182" y="6402405"/>
            <a:ext cx="733425" cy="368935"/>
          </a:xfrm>
          <a:prstGeom prst="rect">
            <a:avLst/>
          </a:prstGeom>
          <a:solidFill>
            <a:srgbClr val="FFFFFF"/>
          </a:solidFill>
          <a:ln w="19810">
            <a:solidFill>
              <a:srgbClr val="C42D1A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5"/>
              </a:spcBef>
            </a:pPr>
            <a:r>
              <a:rPr sz="1800" spc="-5" dirty="0">
                <a:latin typeface="Trebuchet MS"/>
                <a:cs typeface="Trebuchet MS"/>
              </a:rPr>
              <a:t>CD68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27029" y="6281381"/>
            <a:ext cx="763905" cy="318135"/>
          </a:xfrm>
          <a:prstGeom prst="rect">
            <a:avLst/>
          </a:prstGeom>
          <a:solidFill>
            <a:srgbClr val="FFFFFF"/>
          </a:solidFill>
          <a:ln w="19810">
            <a:solidFill>
              <a:srgbClr val="C42D1A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80"/>
              </a:spcBef>
            </a:pPr>
            <a:r>
              <a:rPr sz="1800" spc="-5" dirty="0">
                <a:latin typeface="Trebuchet MS"/>
                <a:cs typeface="Trebuchet MS"/>
              </a:rPr>
              <a:t>CD8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616077"/>
            <a:ext cx="426783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133985" indent="-287020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Διάχυτη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έκφραση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CD68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F8 </a:t>
            </a:r>
            <a:r>
              <a:rPr sz="1800" spc="-5" dirty="0">
                <a:latin typeface="Trebuchet MS"/>
                <a:cs typeface="Trebuchet MS"/>
              </a:rPr>
              <a:t>από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τα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ενδοθήλια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της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αλλοίωσης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Clr>
                <a:srgbClr val="EA7666"/>
              </a:buClr>
              <a:buFont typeface="Microsoft Sans Serif"/>
              <a:buChar char="•"/>
            </a:pPr>
            <a:endParaRPr sz="21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spcBef>
                <a:spcPts val="1885"/>
              </a:spcBef>
              <a:buClr>
                <a:srgbClr val="EA7666"/>
              </a:buClr>
              <a:buFont typeface="Microsoft Sans Serif"/>
              <a:buChar char="•"/>
              <a:tabLst>
                <a:tab pos="299085" algn="l"/>
                <a:tab pos="299720" algn="l"/>
                <a:tab pos="2257425" algn="l"/>
              </a:tabLst>
            </a:pPr>
            <a:r>
              <a:rPr sz="1800" spc="-5" dirty="0">
                <a:latin typeface="Trebuchet MS"/>
                <a:cs typeface="Trebuchet MS"/>
              </a:rPr>
              <a:t>Απουσία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CD34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	</a:t>
            </a:r>
            <a:r>
              <a:rPr sz="1800" spc="-5" dirty="0">
                <a:latin typeface="Trebuchet MS"/>
                <a:cs typeface="Trebuchet MS"/>
              </a:rPr>
              <a:t>CD8 από </a:t>
            </a:r>
            <a:r>
              <a:rPr sz="1800" dirty="0">
                <a:latin typeface="Trebuchet MS"/>
                <a:cs typeface="Trebuchet MS"/>
              </a:rPr>
              <a:t>τα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ενδοθήλια της αλλοίωσης, σε αντίθεση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 </a:t>
            </a:r>
            <a:r>
              <a:rPr sz="1800" dirty="0">
                <a:latin typeface="Trebuchet MS"/>
                <a:cs typeface="Trebuchet MS"/>
              </a:rPr>
              <a:t>τα </a:t>
            </a:r>
            <a:r>
              <a:rPr sz="1800" spc="-5" dirty="0">
                <a:latin typeface="Trebuchet MS"/>
                <a:cs typeface="Trebuchet MS"/>
              </a:rPr>
              <a:t>ενδοθήλια </a:t>
            </a:r>
            <a:r>
              <a:rPr sz="1800" dirty="0">
                <a:latin typeface="Trebuchet MS"/>
                <a:cs typeface="Trebuchet MS"/>
              </a:rPr>
              <a:t>των </a:t>
            </a:r>
            <a:r>
              <a:rPr sz="1800" spc="-5" dirty="0">
                <a:latin typeface="Trebuchet MS"/>
                <a:cs typeface="Trebuchet MS"/>
              </a:rPr>
              <a:t>κολποειδών </a:t>
            </a:r>
            <a:r>
              <a:rPr sz="1800" dirty="0">
                <a:latin typeface="Trebuchet MS"/>
                <a:cs typeface="Trebuchet MS"/>
              </a:rPr>
              <a:t>του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ερυθρού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πολφού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8529" y="259334"/>
            <a:ext cx="5840730" cy="366420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279885" y="3396615"/>
            <a:ext cx="497205" cy="368935"/>
          </a:xfrm>
          <a:prstGeom prst="rect">
            <a:avLst/>
          </a:prstGeom>
          <a:solidFill>
            <a:srgbClr val="FFFFFF"/>
          </a:solidFill>
          <a:ln w="19810">
            <a:solidFill>
              <a:srgbClr val="C42D1A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65"/>
              </a:spcBef>
            </a:pPr>
            <a:r>
              <a:rPr sz="1800" dirty="0">
                <a:latin typeface="Trebuchet MS"/>
                <a:cs typeface="Trebuchet MS"/>
              </a:rPr>
              <a:t>F8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792" y="7746"/>
            <a:ext cx="307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Περιστατικό</a:t>
            </a:r>
            <a:r>
              <a:rPr sz="3600" spc="-165" dirty="0"/>
              <a:t> </a:t>
            </a:r>
            <a:r>
              <a:rPr sz="3600" spc="-10" dirty="0"/>
              <a:t>#2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13792" y="577088"/>
            <a:ext cx="4013200" cy="51295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307975">
              <a:lnSpc>
                <a:spcPts val="1600"/>
              </a:lnSpc>
              <a:spcBef>
                <a:spcPts val="320"/>
              </a:spcBef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Διάγνωση:</a:t>
            </a:r>
            <a:r>
              <a:rPr sz="15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από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τα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κύτταρα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τα </a:t>
            </a:r>
            <a:r>
              <a:rPr sz="1500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επιχείλιας ζώνης του σπληνός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(littoral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cell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angioma)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*Σχόλια:</a:t>
            </a:r>
            <a:endParaRPr sz="1500">
              <a:latin typeface="Trebuchet MS"/>
              <a:cs typeface="Trebuchet MS"/>
            </a:endParaRPr>
          </a:p>
          <a:p>
            <a:pPr marL="355600" marR="276225" indent="-343535">
              <a:lnSpc>
                <a:spcPts val="1620"/>
              </a:lnSpc>
              <a:spcBef>
                <a:spcPts val="1019"/>
              </a:spcBef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Έντονη</a:t>
            </a:r>
            <a:r>
              <a:rPr sz="15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ομοιότητα</a:t>
            </a:r>
            <a:r>
              <a:rPr sz="15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με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τον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ερυθρό</a:t>
            </a:r>
            <a:r>
              <a:rPr sz="15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πολφό </a:t>
            </a:r>
            <a:r>
              <a:rPr sz="1500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του σπληνός (σημασία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μακροσκοπικής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εξέτασης)</a:t>
            </a:r>
            <a:r>
              <a:rPr sz="15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Wingdings"/>
                <a:cs typeface="Wingdings"/>
              </a:rPr>
              <a:t></a:t>
            </a:r>
            <a:r>
              <a:rPr sz="1500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απουσία</a:t>
            </a:r>
            <a:r>
              <a:rPr sz="15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CD8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&amp;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CD34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(Δ.Δ: </a:t>
            </a:r>
            <a:r>
              <a:rPr sz="1500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από φυσιολογικό ερυθρό πολφό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 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σπληνικό</a:t>
            </a:r>
            <a:r>
              <a:rPr sz="15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αμάρτωμα)</a:t>
            </a:r>
            <a:endParaRPr sz="1500">
              <a:latin typeface="Trebuchet MS"/>
              <a:cs typeface="Trebuchet MS"/>
            </a:endParaRPr>
          </a:p>
          <a:p>
            <a:pPr marL="355600" indent="-343535">
              <a:lnSpc>
                <a:spcPts val="1700"/>
              </a:lnSpc>
              <a:spcBef>
                <a:spcPts val="785"/>
              </a:spcBef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Έκφραση</a:t>
            </a:r>
            <a:r>
              <a:rPr sz="15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CD31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ιστιοκυτταρικών</a:t>
            </a:r>
            <a:endParaRPr sz="1500">
              <a:latin typeface="Trebuchet MS"/>
              <a:cs typeface="Trebuchet MS"/>
            </a:endParaRPr>
          </a:p>
          <a:p>
            <a:pPr marL="355600">
              <a:lnSpc>
                <a:spcPts val="1700"/>
              </a:lnSpc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δεικτών</a:t>
            </a:r>
            <a:endParaRPr sz="1500">
              <a:latin typeface="Trebuchet MS"/>
              <a:cs typeface="Trebuchet MS"/>
            </a:endParaRPr>
          </a:p>
          <a:p>
            <a:pPr marL="355600" marR="991235" indent="-343535">
              <a:lnSpc>
                <a:spcPts val="1600"/>
              </a:lnSpc>
              <a:spcBef>
                <a:spcPts val="1025"/>
              </a:spcBef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Διαφορική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διάγνωση: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σπληνικό </a:t>
            </a:r>
            <a:r>
              <a:rPr sz="1500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αμάρτωμα</a:t>
            </a:r>
            <a:endParaRPr sz="1500">
              <a:latin typeface="Trebuchet MS"/>
              <a:cs typeface="Trebuchet MS"/>
            </a:endParaRPr>
          </a:p>
          <a:p>
            <a:pPr marL="355600" marR="795655" indent="-343535">
              <a:lnSpc>
                <a:spcPct val="89100"/>
              </a:lnSpc>
              <a:spcBef>
                <a:spcPts val="975"/>
              </a:spcBef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Συνδυάζεται με θρομβοπενία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(υπερσπληνισμός)</a:t>
            </a:r>
            <a:r>
              <a:rPr sz="15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και</a:t>
            </a:r>
            <a:r>
              <a:rPr sz="15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σπλαχνικές </a:t>
            </a:r>
            <a:r>
              <a:rPr sz="1500" spc="-4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κακοήθειες</a:t>
            </a:r>
            <a:endParaRPr sz="1500">
              <a:latin typeface="Trebuchet MS"/>
              <a:cs typeface="Trebuchet MS"/>
            </a:endParaRPr>
          </a:p>
          <a:p>
            <a:pPr marL="355600" marR="1036319" indent="-343535">
              <a:lnSpc>
                <a:spcPts val="1610"/>
              </a:lnSpc>
              <a:spcBef>
                <a:spcPts val="1005"/>
              </a:spcBef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CD8-/CD68+/-</a:t>
            </a:r>
            <a:r>
              <a:rPr sz="1500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1500" spc="4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littoral</a:t>
            </a:r>
            <a:r>
              <a:rPr sz="15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cell </a:t>
            </a:r>
            <a:r>
              <a:rPr sz="1500" spc="-4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αιμαγγείωμα</a:t>
            </a:r>
            <a:endParaRPr sz="15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765"/>
              </a:spcBef>
              <a:buSzPct val="80000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CD8+/CD68-</a:t>
            </a:r>
            <a:r>
              <a:rPr sz="15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στο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αμάρτωμα</a:t>
            </a:r>
            <a:endParaRPr sz="1500">
              <a:latin typeface="Trebuchet MS"/>
              <a:cs typeface="Trebuchet MS"/>
            </a:endParaRPr>
          </a:p>
          <a:p>
            <a:pPr marL="1780539">
              <a:lnSpc>
                <a:spcPct val="100000"/>
              </a:lnSpc>
              <a:spcBef>
                <a:spcPts val="810"/>
              </a:spcBef>
            </a:pPr>
            <a:r>
              <a:rPr sz="1400" i="1" dirty="0">
                <a:solidFill>
                  <a:srgbClr val="EA7666"/>
                </a:solidFill>
                <a:latin typeface="Trebuchet MS"/>
                <a:cs typeface="Trebuchet MS"/>
              </a:rPr>
              <a:t>Pecova</a:t>
            </a:r>
            <a:r>
              <a:rPr sz="1400" i="1" spc="-8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Histopathology</a:t>
            </a:r>
            <a:r>
              <a:rPr sz="1400" i="1" spc="-8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400" i="1" spc="-5" dirty="0">
                <a:solidFill>
                  <a:srgbClr val="EA7666"/>
                </a:solidFill>
                <a:latin typeface="Trebuchet MS"/>
                <a:cs typeface="Trebuchet MS"/>
              </a:rPr>
              <a:t>2016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21022" y="44493"/>
            <a:ext cx="8081009" cy="6769100"/>
            <a:chOff x="4121022" y="44493"/>
            <a:chExt cx="8081009" cy="6769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2706" y="44493"/>
              <a:ext cx="8023606" cy="67689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30547" y="1639658"/>
              <a:ext cx="8061959" cy="725805"/>
            </a:xfrm>
            <a:custGeom>
              <a:avLst/>
              <a:gdLst/>
              <a:ahLst/>
              <a:cxnLst/>
              <a:rect l="l" t="t" r="r" b="b"/>
              <a:pathLst>
                <a:path w="8061959" h="725805">
                  <a:moveTo>
                    <a:pt x="0" y="725208"/>
                  </a:moveTo>
                  <a:lnTo>
                    <a:pt x="8061452" y="725208"/>
                  </a:lnTo>
                  <a:lnTo>
                    <a:pt x="8061452" y="0"/>
                  </a:lnTo>
                  <a:lnTo>
                    <a:pt x="0" y="0"/>
                  </a:lnTo>
                  <a:lnTo>
                    <a:pt x="0" y="725208"/>
                  </a:lnTo>
                  <a:close/>
                </a:path>
              </a:pathLst>
            </a:custGeom>
            <a:ln w="19049">
              <a:solidFill>
                <a:srgbClr val="AC54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008" y="1800225"/>
            <a:ext cx="25266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spc="-5" dirty="0">
                <a:latin typeface="Trebuchet MS"/>
                <a:cs typeface="Trebuchet MS"/>
              </a:rPr>
              <a:t>Γυναίκα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20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dirty="0">
                <a:latin typeface="Trebuchet MS"/>
                <a:cs typeface="Trebuchet MS"/>
              </a:rPr>
              <a:t>Βιοψία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δια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βελόνης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από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παρασπονδυλική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μάζα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6609" y="130124"/>
            <a:ext cx="10466070" cy="6567170"/>
            <a:chOff x="1116609" y="130124"/>
            <a:chExt cx="10466070" cy="6567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7135" y="130124"/>
              <a:ext cx="7835265" cy="65670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16609" y="4934153"/>
              <a:ext cx="4027170" cy="923925"/>
            </a:xfrm>
            <a:custGeom>
              <a:avLst/>
              <a:gdLst/>
              <a:ahLst/>
              <a:cxnLst/>
              <a:rect l="l" t="t" r="r" b="b"/>
              <a:pathLst>
                <a:path w="4027170" h="923925">
                  <a:moveTo>
                    <a:pt x="4026915" y="0"/>
                  </a:moveTo>
                  <a:lnTo>
                    <a:pt x="0" y="0"/>
                  </a:lnTo>
                  <a:lnTo>
                    <a:pt x="0" y="923328"/>
                  </a:lnTo>
                  <a:lnTo>
                    <a:pt x="4026915" y="923328"/>
                  </a:lnTo>
                  <a:lnTo>
                    <a:pt x="40269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16609" y="4934153"/>
            <a:ext cx="4027170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marR="65278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Εκτατικοί αγγειακοί </a:t>
            </a:r>
            <a:r>
              <a:rPr sz="1800" dirty="0">
                <a:latin typeface="Trebuchet MS"/>
                <a:cs typeface="Trebuchet MS"/>
              </a:rPr>
              <a:t>χώροι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επενδυόμενοι από προβάλλοντα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ενδοθήλια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#3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34" y="207772"/>
            <a:ext cx="5503418" cy="30873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5316" y="2967316"/>
            <a:ext cx="5543550" cy="3687445"/>
            <a:chOff x="95316" y="2967316"/>
            <a:chExt cx="5543550" cy="36874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16" y="3544557"/>
              <a:ext cx="5543423" cy="31097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3730" y="2967316"/>
              <a:ext cx="4612005" cy="923925"/>
            </a:xfrm>
            <a:custGeom>
              <a:avLst/>
              <a:gdLst/>
              <a:ahLst/>
              <a:cxnLst/>
              <a:rect l="l" t="t" r="r" b="b"/>
              <a:pathLst>
                <a:path w="4612005" h="923925">
                  <a:moveTo>
                    <a:pt x="4611878" y="0"/>
                  </a:moveTo>
                  <a:lnTo>
                    <a:pt x="0" y="0"/>
                  </a:lnTo>
                  <a:lnTo>
                    <a:pt x="0" y="923328"/>
                  </a:lnTo>
                  <a:lnTo>
                    <a:pt x="4611878" y="923328"/>
                  </a:lnTo>
                  <a:lnTo>
                    <a:pt x="4611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3730" y="2967316"/>
            <a:ext cx="4612005" cy="871392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0805" marR="219710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solidFill>
                  <a:srgbClr val="000000"/>
                </a:solidFill>
              </a:rPr>
              <a:t>Έντονα</a:t>
            </a:r>
            <a:r>
              <a:rPr sz="1800" spc="-3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ηωσινόφιλα</a:t>
            </a:r>
            <a:r>
              <a:rPr sz="1800" spc="-2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ενδοθηλιακά</a:t>
            </a:r>
            <a:r>
              <a:rPr sz="1800" spc="-4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κύτταρα </a:t>
            </a:r>
            <a:r>
              <a:rPr sz="1800" spc="-52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σχηματίζουν θηλώδε</a:t>
            </a:r>
            <a:r>
              <a:rPr lang="el-GR" sz="1800" spc="-5" dirty="0">
                <a:solidFill>
                  <a:srgbClr val="000000"/>
                </a:solidFill>
              </a:rPr>
              <a:t>ι</a:t>
            </a:r>
            <a:r>
              <a:rPr sz="1800" spc="-5" dirty="0">
                <a:solidFill>
                  <a:srgbClr val="000000"/>
                </a:solidFill>
              </a:rPr>
              <a:t>ς </a:t>
            </a:r>
            <a:r>
              <a:rPr sz="1800" dirty="0">
                <a:solidFill>
                  <a:srgbClr val="000000"/>
                </a:solidFill>
              </a:rPr>
              <a:t>προσεκβολές και </a:t>
            </a:r>
            <a:r>
              <a:rPr sz="1800" spc="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περιέχουν</a:t>
            </a:r>
            <a:r>
              <a:rPr sz="1800" spc="-4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ενδοκυττάρια</a:t>
            </a:r>
            <a:r>
              <a:rPr sz="1800" spc="-1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σφαιρίδια</a:t>
            </a:r>
            <a:endParaRPr sz="1800" dirty="0"/>
          </a:p>
        </p:txBody>
      </p:sp>
      <p:grpSp>
        <p:nvGrpSpPr>
          <p:cNvPr id="7" name="object 7"/>
          <p:cNvGrpSpPr/>
          <p:nvPr/>
        </p:nvGrpSpPr>
        <p:grpSpPr>
          <a:xfrm>
            <a:off x="1458849" y="3565905"/>
            <a:ext cx="3199130" cy="2924810"/>
            <a:chOff x="1458849" y="3565905"/>
            <a:chExt cx="3199130" cy="2924810"/>
          </a:xfrm>
        </p:grpSpPr>
        <p:sp>
          <p:nvSpPr>
            <p:cNvPr id="8" name="object 8"/>
            <p:cNvSpPr/>
            <p:nvPr/>
          </p:nvSpPr>
          <p:spPr>
            <a:xfrm>
              <a:off x="4280027" y="3575430"/>
              <a:ext cx="368300" cy="226060"/>
            </a:xfrm>
            <a:custGeom>
              <a:avLst/>
              <a:gdLst/>
              <a:ahLst/>
              <a:cxnLst/>
              <a:rect l="l" t="t" r="r" b="b"/>
              <a:pathLst>
                <a:path w="368300" h="226060">
                  <a:moveTo>
                    <a:pt x="184150" y="0"/>
                  </a:moveTo>
                  <a:lnTo>
                    <a:pt x="140588" y="86106"/>
                  </a:lnTo>
                  <a:lnTo>
                    <a:pt x="0" y="86106"/>
                  </a:lnTo>
                  <a:lnTo>
                    <a:pt x="113792" y="139446"/>
                  </a:lnTo>
                  <a:lnTo>
                    <a:pt x="70358" y="225552"/>
                  </a:lnTo>
                  <a:lnTo>
                    <a:pt x="184150" y="172339"/>
                  </a:lnTo>
                  <a:lnTo>
                    <a:pt x="297814" y="225552"/>
                  </a:lnTo>
                  <a:lnTo>
                    <a:pt x="254381" y="139446"/>
                  </a:lnTo>
                  <a:lnTo>
                    <a:pt x="368173" y="86106"/>
                  </a:lnTo>
                  <a:lnTo>
                    <a:pt x="227584" y="86106"/>
                  </a:lnTo>
                  <a:lnTo>
                    <a:pt x="184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80027" y="3575430"/>
              <a:ext cx="368300" cy="226060"/>
            </a:xfrm>
            <a:custGeom>
              <a:avLst/>
              <a:gdLst/>
              <a:ahLst/>
              <a:cxnLst/>
              <a:rect l="l" t="t" r="r" b="b"/>
              <a:pathLst>
                <a:path w="368300" h="226060">
                  <a:moveTo>
                    <a:pt x="0" y="86106"/>
                  </a:moveTo>
                  <a:lnTo>
                    <a:pt x="140588" y="86106"/>
                  </a:lnTo>
                  <a:lnTo>
                    <a:pt x="184150" y="0"/>
                  </a:lnTo>
                  <a:lnTo>
                    <a:pt x="227584" y="86106"/>
                  </a:lnTo>
                  <a:lnTo>
                    <a:pt x="368173" y="86106"/>
                  </a:lnTo>
                  <a:lnTo>
                    <a:pt x="254381" y="139446"/>
                  </a:lnTo>
                  <a:lnTo>
                    <a:pt x="297814" y="225552"/>
                  </a:lnTo>
                  <a:lnTo>
                    <a:pt x="184150" y="172339"/>
                  </a:lnTo>
                  <a:lnTo>
                    <a:pt x="70358" y="225552"/>
                  </a:lnTo>
                  <a:lnTo>
                    <a:pt x="113792" y="139446"/>
                  </a:lnTo>
                  <a:lnTo>
                    <a:pt x="0" y="86106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8374" y="4937633"/>
              <a:ext cx="368300" cy="226060"/>
            </a:xfrm>
            <a:custGeom>
              <a:avLst/>
              <a:gdLst/>
              <a:ahLst/>
              <a:cxnLst/>
              <a:rect l="l" t="t" r="r" b="b"/>
              <a:pathLst>
                <a:path w="368300" h="226060">
                  <a:moveTo>
                    <a:pt x="184023" y="0"/>
                  </a:moveTo>
                  <a:lnTo>
                    <a:pt x="140588" y="86106"/>
                  </a:lnTo>
                  <a:lnTo>
                    <a:pt x="0" y="86106"/>
                  </a:lnTo>
                  <a:lnTo>
                    <a:pt x="113791" y="139446"/>
                  </a:lnTo>
                  <a:lnTo>
                    <a:pt x="70357" y="225552"/>
                  </a:lnTo>
                  <a:lnTo>
                    <a:pt x="184023" y="172339"/>
                  </a:lnTo>
                  <a:lnTo>
                    <a:pt x="297814" y="225552"/>
                  </a:lnTo>
                  <a:lnTo>
                    <a:pt x="254381" y="139446"/>
                  </a:lnTo>
                  <a:lnTo>
                    <a:pt x="368173" y="86106"/>
                  </a:lnTo>
                  <a:lnTo>
                    <a:pt x="227583" y="86106"/>
                  </a:lnTo>
                  <a:lnTo>
                    <a:pt x="1840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68374" y="4937633"/>
              <a:ext cx="368300" cy="226060"/>
            </a:xfrm>
            <a:custGeom>
              <a:avLst/>
              <a:gdLst/>
              <a:ahLst/>
              <a:cxnLst/>
              <a:rect l="l" t="t" r="r" b="b"/>
              <a:pathLst>
                <a:path w="368300" h="226060">
                  <a:moveTo>
                    <a:pt x="0" y="86106"/>
                  </a:moveTo>
                  <a:lnTo>
                    <a:pt x="140588" y="86106"/>
                  </a:lnTo>
                  <a:lnTo>
                    <a:pt x="184023" y="0"/>
                  </a:lnTo>
                  <a:lnTo>
                    <a:pt x="227583" y="86106"/>
                  </a:lnTo>
                  <a:lnTo>
                    <a:pt x="368173" y="86106"/>
                  </a:lnTo>
                  <a:lnTo>
                    <a:pt x="254381" y="139446"/>
                  </a:lnTo>
                  <a:lnTo>
                    <a:pt x="297814" y="225552"/>
                  </a:lnTo>
                  <a:lnTo>
                    <a:pt x="184023" y="172339"/>
                  </a:lnTo>
                  <a:lnTo>
                    <a:pt x="70357" y="225552"/>
                  </a:lnTo>
                  <a:lnTo>
                    <a:pt x="113791" y="139446"/>
                  </a:lnTo>
                  <a:lnTo>
                    <a:pt x="0" y="86106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853" y="5906642"/>
              <a:ext cx="368300" cy="226060"/>
            </a:xfrm>
            <a:custGeom>
              <a:avLst/>
              <a:gdLst/>
              <a:ahLst/>
              <a:cxnLst/>
              <a:rect l="l" t="t" r="r" b="b"/>
              <a:pathLst>
                <a:path w="368300" h="226060">
                  <a:moveTo>
                    <a:pt x="184150" y="0"/>
                  </a:moveTo>
                  <a:lnTo>
                    <a:pt x="140716" y="86182"/>
                  </a:lnTo>
                  <a:lnTo>
                    <a:pt x="0" y="86182"/>
                  </a:lnTo>
                  <a:lnTo>
                    <a:pt x="113792" y="139445"/>
                  </a:lnTo>
                  <a:lnTo>
                    <a:pt x="70358" y="225628"/>
                  </a:lnTo>
                  <a:lnTo>
                    <a:pt x="184150" y="172364"/>
                  </a:lnTo>
                  <a:lnTo>
                    <a:pt x="297942" y="225628"/>
                  </a:lnTo>
                  <a:lnTo>
                    <a:pt x="254381" y="139445"/>
                  </a:lnTo>
                  <a:lnTo>
                    <a:pt x="368173" y="86182"/>
                  </a:lnTo>
                  <a:lnTo>
                    <a:pt x="227584" y="86182"/>
                  </a:lnTo>
                  <a:lnTo>
                    <a:pt x="184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11853" y="5906642"/>
              <a:ext cx="368300" cy="226060"/>
            </a:xfrm>
            <a:custGeom>
              <a:avLst/>
              <a:gdLst/>
              <a:ahLst/>
              <a:cxnLst/>
              <a:rect l="l" t="t" r="r" b="b"/>
              <a:pathLst>
                <a:path w="368300" h="226060">
                  <a:moveTo>
                    <a:pt x="0" y="86182"/>
                  </a:moveTo>
                  <a:lnTo>
                    <a:pt x="140716" y="86182"/>
                  </a:lnTo>
                  <a:lnTo>
                    <a:pt x="184150" y="0"/>
                  </a:lnTo>
                  <a:lnTo>
                    <a:pt x="227584" y="86182"/>
                  </a:lnTo>
                  <a:lnTo>
                    <a:pt x="368173" y="86182"/>
                  </a:lnTo>
                  <a:lnTo>
                    <a:pt x="254381" y="139445"/>
                  </a:lnTo>
                  <a:lnTo>
                    <a:pt x="297942" y="225628"/>
                  </a:lnTo>
                  <a:lnTo>
                    <a:pt x="184150" y="172364"/>
                  </a:lnTo>
                  <a:lnTo>
                    <a:pt x="70358" y="225628"/>
                  </a:lnTo>
                  <a:lnTo>
                    <a:pt x="113792" y="139445"/>
                  </a:lnTo>
                  <a:lnTo>
                    <a:pt x="0" y="86182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56156" y="6255232"/>
              <a:ext cx="368300" cy="226060"/>
            </a:xfrm>
            <a:custGeom>
              <a:avLst/>
              <a:gdLst/>
              <a:ahLst/>
              <a:cxnLst/>
              <a:rect l="l" t="t" r="r" b="b"/>
              <a:pathLst>
                <a:path w="368300" h="226060">
                  <a:moveTo>
                    <a:pt x="184023" y="0"/>
                  </a:moveTo>
                  <a:lnTo>
                    <a:pt x="140588" y="86182"/>
                  </a:lnTo>
                  <a:lnTo>
                    <a:pt x="0" y="86182"/>
                  </a:lnTo>
                  <a:lnTo>
                    <a:pt x="113792" y="139445"/>
                  </a:lnTo>
                  <a:lnTo>
                    <a:pt x="70231" y="225628"/>
                  </a:lnTo>
                  <a:lnTo>
                    <a:pt x="184023" y="172364"/>
                  </a:lnTo>
                  <a:lnTo>
                    <a:pt x="297814" y="225628"/>
                  </a:lnTo>
                  <a:lnTo>
                    <a:pt x="254381" y="139445"/>
                  </a:lnTo>
                  <a:lnTo>
                    <a:pt x="368045" y="86182"/>
                  </a:lnTo>
                  <a:lnTo>
                    <a:pt x="227456" y="86182"/>
                  </a:lnTo>
                  <a:lnTo>
                    <a:pt x="1840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56156" y="6255232"/>
              <a:ext cx="368300" cy="226060"/>
            </a:xfrm>
            <a:custGeom>
              <a:avLst/>
              <a:gdLst/>
              <a:ahLst/>
              <a:cxnLst/>
              <a:rect l="l" t="t" r="r" b="b"/>
              <a:pathLst>
                <a:path w="368300" h="226060">
                  <a:moveTo>
                    <a:pt x="0" y="86182"/>
                  </a:moveTo>
                  <a:lnTo>
                    <a:pt x="140588" y="86182"/>
                  </a:lnTo>
                  <a:lnTo>
                    <a:pt x="184023" y="0"/>
                  </a:lnTo>
                  <a:lnTo>
                    <a:pt x="227456" y="86182"/>
                  </a:lnTo>
                  <a:lnTo>
                    <a:pt x="368045" y="86182"/>
                  </a:lnTo>
                  <a:lnTo>
                    <a:pt x="254381" y="139445"/>
                  </a:lnTo>
                  <a:lnTo>
                    <a:pt x="297814" y="225628"/>
                  </a:lnTo>
                  <a:lnTo>
                    <a:pt x="184023" y="172364"/>
                  </a:lnTo>
                  <a:lnTo>
                    <a:pt x="70231" y="225628"/>
                  </a:lnTo>
                  <a:lnTo>
                    <a:pt x="113792" y="139445"/>
                  </a:lnTo>
                  <a:lnTo>
                    <a:pt x="0" y="86182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6817" y="3429046"/>
            <a:ext cx="5950585" cy="333806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696575" y="6175489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315"/>
              </a:spcBef>
            </a:pPr>
            <a:r>
              <a:rPr sz="1600" spc="-70" dirty="0">
                <a:latin typeface="Trebuchet MS"/>
                <a:cs typeface="Trebuchet MS"/>
              </a:rPr>
              <a:t>PAS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087236" y="224663"/>
            <a:ext cx="5730875" cy="3350895"/>
            <a:chOff x="6087236" y="224663"/>
            <a:chExt cx="5730875" cy="335089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87236" y="224663"/>
              <a:ext cx="5335524" cy="299313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127241" y="3206102"/>
              <a:ext cx="5690870" cy="369570"/>
            </a:xfrm>
            <a:custGeom>
              <a:avLst/>
              <a:gdLst/>
              <a:ahLst/>
              <a:cxnLst/>
              <a:rect l="l" t="t" r="r" b="b"/>
              <a:pathLst>
                <a:path w="5690870" h="369570">
                  <a:moveTo>
                    <a:pt x="5690362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5690362" y="369328"/>
                  </a:lnTo>
                  <a:lnTo>
                    <a:pt x="5690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127241" y="3206102"/>
            <a:ext cx="5690870" cy="31739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800" spc="-5" dirty="0" err="1">
                <a:latin typeface="Trebuchet MS"/>
                <a:cs typeface="Trebuchet MS"/>
              </a:rPr>
              <a:t>Ενδοκυττ</a:t>
            </a:r>
            <a:r>
              <a:rPr lang="el-GR" spc="-5" dirty="0">
                <a:latin typeface="Trebuchet MS"/>
                <a:cs typeface="Trebuchet MS"/>
              </a:rPr>
              <a:t>άρι</a:t>
            </a:r>
            <a:r>
              <a:rPr lang="el-GR" sz="1800" spc="-5" dirty="0">
                <a:latin typeface="Trebuchet MS"/>
                <a:cs typeface="Trebuchet MS"/>
              </a:rPr>
              <a:t>α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PAS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θετικά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σφαιρίδια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07136"/>
            <a:ext cx="5327862" cy="33207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5759" y="3595776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92850" y="662431"/>
            <a:ext cx="5755767" cy="33549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800460" y="3585362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292735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64814" y="4443958"/>
            <a:ext cx="5690870" cy="646430"/>
          </a:xfrm>
          <a:custGeom>
            <a:avLst/>
            <a:gdLst/>
            <a:ahLst/>
            <a:cxnLst/>
            <a:rect l="l" t="t" r="r" b="b"/>
            <a:pathLst>
              <a:path w="5690870" h="646429">
                <a:moveTo>
                  <a:pt x="5690362" y="0"/>
                </a:moveTo>
                <a:lnTo>
                  <a:pt x="0" y="0"/>
                </a:lnTo>
                <a:lnTo>
                  <a:pt x="0" y="646328"/>
                </a:lnTo>
                <a:lnTo>
                  <a:pt x="5690362" y="646328"/>
                </a:lnTo>
                <a:lnTo>
                  <a:pt x="5690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64814" y="4443958"/>
            <a:ext cx="5690870" cy="6464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249805" marR="265430" indent="-1977389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Ομοιότητα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των</a:t>
            </a:r>
            <a:r>
              <a:rPr sz="1800" spc="-5" dirty="0">
                <a:latin typeface="Trebuchet MS"/>
                <a:cs typeface="Trebuchet MS"/>
              </a:rPr>
              <a:t> θηλωδών σχηματισμών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με νεφρικά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σπειράματα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#3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134" y="700912"/>
            <a:ext cx="5959856" cy="33432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0671" y="3458616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latin typeface="Trebuchet MS"/>
                <a:cs typeface="Trebuchet MS"/>
              </a:rPr>
              <a:t>κ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4772" y="714501"/>
            <a:ext cx="5959856" cy="33432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889360" y="3437153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310"/>
              </a:spcBef>
            </a:pPr>
            <a:r>
              <a:rPr sz="1600" spc="-5" dirty="0">
                <a:latin typeface="Trebuchet MS"/>
                <a:cs typeface="Trebuchet MS"/>
              </a:rPr>
              <a:t>λ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50819" y="4344657"/>
            <a:ext cx="5690870" cy="369570"/>
          </a:xfrm>
          <a:custGeom>
            <a:avLst/>
            <a:gdLst/>
            <a:ahLst/>
            <a:cxnLst/>
            <a:rect l="l" t="t" r="r" b="b"/>
            <a:pathLst>
              <a:path w="5690870" h="369570">
                <a:moveTo>
                  <a:pt x="5690361" y="0"/>
                </a:moveTo>
                <a:lnTo>
                  <a:pt x="0" y="0"/>
                </a:lnTo>
                <a:lnTo>
                  <a:pt x="0" y="369328"/>
                </a:lnTo>
                <a:lnTo>
                  <a:pt x="5690361" y="369328"/>
                </a:lnTo>
                <a:lnTo>
                  <a:pt x="56903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50819" y="4344657"/>
            <a:ext cx="5690870" cy="36957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rebuchet MS"/>
                <a:cs typeface="Trebuchet MS"/>
              </a:rPr>
              <a:t>Σφαιρίδια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θετικά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για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λ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ελαφρές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αλύσους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66878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#3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4108" y="767333"/>
            <a:ext cx="775335" cy="799465"/>
          </a:xfrm>
          <a:custGeom>
            <a:avLst/>
            <a:gdLst/>
            <a:ahLst/>
            <a:cxnLst/>
            <a:rect l="l" t="t" r="r" b="b"/>
            <a:pathLst>
              <a:path w="775335" h="799465">
                <a:moveTo>
                  <a:pt x="773324" y="791447"/>
                </a:moveTo>
                <a:lnTo>
                  <a:pt x="773302" y="792099"/>
                </a:lnTo>
                <a:lnTo>
                  <a:pt x="768350" y="797051"/>
                </a:lnTo>
                <a:lnTo>
                  <a:pt x="767931" y="797051"/>
                </a:lnTo>
                <a:lnTo>
                  <a:pt x="775207" y="799083"/>
                </a:lnTo>
                <a:lnTo>
                  <a:pt x="774706" y="797051"/>
                </a:lnTo>
                <a:lnTo>
                  <a:pt x="768350" y="797051"/>
                </a:lnTo>
                <a:lnTo>
                  <a:pt x="767878" y="797037"/>
                </a:lnTo>
                <a:lnTo>
                  <a:pt x="774703" y="797037"/>
                </a:lnTo>
                <a:lnTo>
                  <a:pt x="773324" y="791447"/>
                </a:lnTo>
                <a:close/>
              </a:path>
              <a:path w="775335" h="799465">
                <a:moveTo>
                  <a:pt x="745537" y="777665"/>
                </a:moveTo>
                <a:lnTo>
                  <a:pt x="761872" y="794512"/>
                </a:lnTo>
                <a:lnTo>
                  <a:pt x="763049" y="795688"/>
                </a:lnTo>
                <a:lnTo>
                  <a:pt x="767878" y="797037"/>
                </a:lnTo>
                <a:lnTo>
                  <a:pt x="768350" y="797051"/>
                </a:lnTo>
                <a:lnTo>
                  <a:pt x="773302" y="792099"/>
                </a:lnTo>
                <a:lnTo>
                  <a:pt x="773319" y="791590"/>
                </a:lnTo>
                <a:lnTo>
                  <a:pt x="760221" y="791590"/>
                </a:lnTo>
                <a:lnTo>
                  <a:pt x="757628" y="781045"/>
                </a:lnTo>
                <a:lnTo>
                  <a:pt x="745537" y="777665"/>
                </a:lnTo>
                <a:close/>
              </a:path>
              <a:path w="775335" h="799465">
                <a:moveTo>
                  <a:pt x="763049" y="795688"/>
                </a:moveTo>
                <a:lnTo>
                  <a:pt x="764286" y="796925"/>
                </a:lnTo>
                <a:lnTo>
                  <a:pt x="767878" y="797037"/>
                </a:lnTo>
                <a:lnTo>
                  <a:pt x="763049" y="795688"/>
                </a:lnTo>
                <a:close/>
              </a:path>
              <a:path w="775335" h="799465">
                <a:moveTo>
                  <a:pt x="679703" y="759205"/>
                </a:moveTo>
                <a:lnTo>
                  <a:pt x="676275" y="761238"/>
                </a:lnTo>
                <a:lnTo>
                  <a:pt x="675258" y="764539"/>
                </a:lnTo>
                <a:lnTo>
                  <a:pt x="674369" y="767968"/>
                </a:lnTo>
                <a:lnTo>
                  <a:pt x="676401" y="771398"/>
                </a:lnTo>
                <a:lnTo>
                  <a:pt x="679703" y="772413"/>
                </a:lnTo>
                <a:lnTo>
                  <a:pt x="763049" y="795688"/>
                </a:lnTo>
                <a:lnTo>
                  <a:pt x="761872" y="794512"/>
                </a:lnTo>
                <a:lnTo>
                  <a:pt x="745537" y="777665"/>
                </a:lnTo>
                <a:lnTo>
                  <a:pt x="683132" y="760221"/>
                </a:lnTo>
                <a:lnTo>
                  <a:pt x="679703" y="759205"/>
                </a:lnTo>
                <a:close/>
              </a:path>
              <a:path w="775335" h="799465">
                <a:moveTo>
                  <a:pt x="757628" y="781045"/>
                </a:moveTo>
                <a:lnTo>
                  <a:pt x="760221" y="791590"/>
                </a:lnTo>
                <a:lnTo>
                  <a:pt x="768095" y="783970"/>
                </a:lnTo>
                <a:lnTo>
                  <a:pt x="757628" y="781045"/>
                </a:lnTo>
                <a:close/>
              </a:path>
              <a:path w="775335" h="799465">
                <a:moveTo>
                  <a:pt x="754630" y="768853"/>
                </a:moveTo>
                <a:lnTo>
                  <a:pt x="757628" y="781045"/>
                </a:lnTo>
                <a:lnTo>
                  <a:pt x="768095" y="783970"/>
                </a:lnTo>
                <a:lnTo>
                  <a:pt x="760221" y="791590"/>
                </a:lnTo>
                <a:lnTo>
                  <a:pt x="773319" y="791590"/>
                </a:lnTo>
                <a:lnTo>
                  <a:pt x="773324" y="791447"/>
                </a:lnTo>
                <a:lnTo>
                  <a:pt x="772213" y="786945"/>
                </a:lnTo>
                <a:lnTo>
                  <a:pt x="770889" y="785621"/>
                </a:lnTo>
                <a:lnTo>
                  <a:pt x="754630" y="768853"/>
                </a:lnTo>
                <a:close/>
              </a:path>
              <a:path w="775335" h="799465">
                <a:moveTo>
                  <a:pt x="772213" y="786945"/>
                </a:moveTo>
                <a:lnTo>
                  <a:pt x="773324" y="791447"/>
                </a:lnTo>
                <a:lnTo>
                  <a:pt x="773429" y="788162"/>
                </a:lnTo>
                <a:lnTo>
                  <a:pt x="772213" y="786945"/>
                </a:lnTo>
                <a:close/>
              </a:path>
              <a:path w="775335" h="799465">
                <a:moveTo>
                  <a:pt x="747140" y="697356"/>
                </a:moveTo>
                <a:lnTo>
                  <a:pt x="743712" y="698245"/>
                </a:lnTo>
                <a:lnTo>
                  <a:pt x="740282" y="699007"/>
                </a:lnTo>
                <a:lnTo>
                  <a:pt x="738251" y="702563"/>
                </a:lnTo>
                <a:lnTo>
                  <a:pt x="739139" y="705865"/>
                </a:lnTo>
                <a:lnTo>
                  <a:pt x="754630" y="768853"/>
                </a:lnTo>
                <a:lnTo>
                  <a:pt x="770889" y="785621"/>
                </a:lnTo>
                <a:lnTo>
                  <a:pt x="772213" y="786945"/>
                </a:lnTo>
                <a:lnTo>
                  <a:pt x="751390" y="702563"/>
                </a:lnTo>
                <a:lnTo>
                  <a:pt x="750569" y="699515"/>
                </a:lnTo>
                <a:lnTo>
                  <a:pt x="747140" y="697356"/>
                </a:lnTo>
                <a:close/>
              </a:path>
              <a:path w="775335" h="799465">
                <a:moveTo>
                  <a:pt x="9143" y="0"/>
                </a:moveTo>
                <a:lnTo>
                  <a:pt x="5206" y="0"/>
                </a:lnTo>
                <a:lnTo>
                  <a:pt x="126" y="4825"/>
                </a:lnTo>
                <a:lnTo>
                  <a:pt x="0" y="8889"/>
                </a:lnTo>
                <a:lnTo>
                  <a:pt x="2539" y="11429"/>
                </a:lnTo>
                <a:lnTo>
                  <a:pt x="745537" y="777665"/>
                </a:lnTo>
                <a:lnTo>
                  <a:pt x="757628" y="781045"/>
                </a:lnTo>
                <a:lnTo>
                  <a:pt x="754630" y="768853"/>
                </a:lnTo>
                <a:lnTo>
                  <a:pt x="11556" y="2539"/>
                </a:lnTo>
                <a:lnTo>
                  <a:pt x="9143" y="0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33236" y="695070"/>
            <a:ext cx="1255395" cy="871855"/>
          </a:xfrm>
          <a:custGeom>
            <a:avLst/>
            <a:gdLst/>
            <a:ahLst/>
            <a:cxnLst/>
            <a:rect l="l" t="t" r="r" b="b"/>
            <a:pathLst>
              <a:path w="1255395" h="871855">
                <a:moveTo>
                  <a:pt x="3275" y="864350"/>
                </a:moveTo>
                <a:lnTo>
                  <a:pt x="0" y="871346"/>
                </a:lnTo>
                <a:lnTo>
                  <a:pt x="7482" y="870769"/>
                </a:lnTo>
                <a:lnTo>
                  <a:pt x="7112" y="870712"/>
                </a:lnTo>
                <a:lnTo>
                  <a:pt x="5207" y="867790"/>
                </a:lnTo>
                <a:lnTo>
                  <a:pt x="3175" y="864869"/>
                </a:lnTo>
                <a:lnTo>
                  <a:pt x="3275" y="864350"/>
                </a:lnTo>
                <a:close/>
              </a:path>
              <a:path w="1255395" h="871855">
                <a:moveTo>
                  <a:pt x="12601" y="870375"/>
                </a:moveTo>
                <a:lnTo>
                  <a:pt x="7482" y="870769"/>
                </a:lnTo>
                <a:lnTo>
                  <a:pt x="11175" y="871346"/>
                </a:lnTo>
                <a:lnTo>
                  <a:pt x="12601" y="870375"/>
                </a:lnTo>
                <a:close/>
              </a:path>
              <a:path w="1255395" h="871855">
                <a:moveTo>
                  <a:pt x="26129" y="845473"/>
                </a:moveTo>
                <a:lnTo>
                  <a:pt x="6730" y="858901"/>
                </a:lnTo>
                <a:lnTo>
                  <a:pt x="5360" y="859897"/>
                </a:lnTo>
                <a:lnTo>
                  <a:pt x="3275" y="864350"/>
                </a:lnTo>
                <a:lnTo>
                  <a:pt x="3175" y="864869"/>
                </a:lnTo>
                <a:lnTo>
                  <a:pt x="5207" y="867790"/>
                </a:lnTo>
                <a:lnTo>
                  <a:pt x="7112" y="870712"/>
                </a:lnTo>
                <a:lnTo>
                  <a:pt x="7482" y="870769"/>
                </a:lnTo>
                <a:lnTo>
                  <a:pt x="12601" y="870375"/>
                </a:lnTo>
                <a:lnTo>
                  <a:pt x="17638" y="866901"/>
                </a:lnTo>
                <a:lnTo>
                  <a:pt x="16128" y="866901"/>
                </a:lnTo>
                <a:lnTo>
                  <a:pt x="9905" y="857884"/>
                </a:lnTo>
                <a:lnTo>
                  <a:pt x="20731" y="857040"/>
                </a:lnTo>
                <a:lnTo>
                  <a:pt x="26129" y="845473"/>
                </a:lnTo>
                <a:close/>
              </a:path>
              <a:path w="1255395" h="871855">
                <a:moveTo>
                  <a:pt x="101346" y="850773"/>
                </a:moveTo>
                <a:lnTo>
                  <a:pt x="33300" y="856059"/>
                </a:lnTo>
                <a:lnTo>
                  <a:pt x="12601" y="870375"/>
                </a:lnTo>
                <a:lnTo>
                  <a:pt x="98805" y="863726"/>
                </a:lnTo>
                <a:lnTo>
                  <a:pt x="102362" y="863345"/>
                </a:lnTo>
                <a:lnTo>
                  <a:pt x="104901" y="860298"/>
                </a:lnTo>
                <a:lnTo>
                  <a:pt x="104393" y="853313"/>
                </a:lnTo>
                <a:lnTo>
                  <a:pt x="101346" y="850773"/>
                </a:lnTo>
                <a:close/>
              </a:path>
              <a:path w="1255395" h="871855">
                <a:moveTo>
                  <a:pt x="20731" y="857040"/>
                </a:moveTo>
                <a:lnTo>
                  <a:pt x="9905" y="857884"/>
                </a:lnTo>
                <a:lnTo>
                  <a:pt x="16128" y="866901"/>
                </a:lnTo>
                <a:lnTo>
                  <a:pt x="20731" y="857040"/>
                </a:lnTo>
                <a:close/>
              </a:path>
              <a:path w="1255395" h="871855">
                <a:moveTo>
                  <a:pt x="33300" y="856059"/>
                </a:moveTo>
                <a:lnTo>
                  <a:pt x="20731" y="857040"/>
                </a:lnTo>
                <a:lnTo>
                  <a:pt x="16128" y="866901"/>
                </a:lnTo>
                <a:lnTo>
                  <a:pt x="17638" y="866901"/>
                </a:lnTo>
                <a:lnTo>
                  <a:pt x="33300" y="856059"/>
                </a:lnTo>
                <a:close/>
              </a:path>
              <a:path w="1255395" h="871855">
                <a:moveTo>
                  <a:pt x="5360" y="859897"/>
                </a:moveTo>
                <a:lnTo>
                  <a:pt x="3937" y="860932"/>
                </a:lnTo>
                <a:lnTo>
                  <a:pt x="3275" y="864350"/>
                </a:lnTo>
                <a:lnTo>
                  <a:pt x="5360" y="859897"/>
                </a:lnTo>
                <a:close/>
              </a:path>
              <a:path w="1255395" h="871855">
                <a:moveTo>
                  <a:pt x="47243" y="776986"/>
                </a:moveTo>
                <a:lnTo>
                  <a:pt x="43434" y="778382"/>
                </a:lnTo>
                <a:lnTo>
                  <a:pt x="42037" y="781557"/>
                </a:lnTo>
                <a:lnTo>
                  <a:pt x="5360" y="859897"/>
                </a:lnTo>
                <a:lnTo>
                  <a:pt x="6730" y="858901"/>
                </a:lnTo>
                <a:lnTo>
                  <a:pt x="26129" y="845473"/>
                </a:lnTo>
                <a:lnTo>
                  <a:pt x="53466" y="786891"/>
                </a:lnTo>
                <a:lnTo>
                  <a:pt x="54990" y="783716"/>
                </a:lnTo>
                <a:lnTo>
                  <a:pt x="53593" y="780033"/>
                </a:lnTo>
                <a:lnTo>
                  <a:pt x="47243" y="776986"/>
                </a:lnTo>
                <a:close/>
              </a:path>
              <a:path w="1255395" h="871855">
                <a:moveTo>
                  <a:pt x="1247520" y="0"/>
                </a:moveTo>
                <a:lnTo>
                  <a:pt x="26129" y="845473"/>
                </a:lnTo>
                <a:lnTo>
                  <a:pt x="20731" y="857040"/>
                </a:lnTo>
                <a:lnTo>
                  <a:pt x="33300" y="856059"/>
                </a:lnTo>
                <a:lnTo>
                  <a:pt x="1251839" y="12445"/>
                </a:lnTo>
                <a:lnTo>
                  <a:pt x="1254633" y="10413"/>
                </a:lnTo>
                <a:lnTo>
                  <a:pt x="1255394" y="6476"/>
                </a:lnTo>
                <a:lnTo>
                  <a:pt x="1253363" y="3555"/>
                </a:lnTo>
                <a:lnTo>
                  <a:pt x="1251458" y="762"/>
                </a:lnTo>
                <a:lnTo>
                  <a:pt x="1247520" y="0"/>
                </a:lnTo>
                <a:close/>
              </a:path>
            </a:pathLst>
          </a:custGeom>
          <a:solidFill>
            <a:srgbClr val="EA7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71725" y="513334"/>
            <a:ext cx="621030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71270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Διάγνωση:	Σπειραματοειδές versus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θηλωδες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αιμαγγείωμα</a:t>
            </a:r>
            <a:endParaRPr sz="1800">
              <a:latin typeface="Trebuchet MS"/>
              <a:cs typeface="Trebuchet MS"/>
            </a:endParaRPr>
          </a:p>
          <a:p>
            <a:pPr marL="2113280">
              <a:lnSpc>
                <a:spcPct val="100000"/>
              </a:lnSpc>
              <a:spcBef>
                <a:spcPts val="1245"/>
              </a:spcBef>
              <a:tabLst>
                <a:tab pos="4321810" algn="l"/>
              </a:tabLst>
            </a:pPr>
            <a:r>
              <a:rPr sz="1400" b="1" dirty="0">
                <a:latin typeface="Trebuchet MS"/>
                <a:cs typeface="Trebuchet MS"/>
              </a:rPr>
              <a:t>Ναι	</a:t>
            </a:r>
            <a:r>
              <a:rPr sz="1400" b="1" spc="-5" dirty="0">
                <a:latin typeface="Trebuchet MS"/>
                <a:cs typeface="Trebuchet MS"/>
              </a:rPr>
              <a:t>Όχι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rebuchet MS"/>
              <a:cs typeface="Trebuchet MS"/>
            </a:endParaRPr>
          </a:p>
          <a:p>
            <a:pPr marL="1801495" marR="1727835" indent="301625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Σχέση </a:t>
            </a:r>
            <a:r>
              <a:rPr sz="1800" b="1" dirty="0">
                <a:latin typeface="Trebuchet MS"/>
                <a:cs typeface="Trebuchet MS"/>
              </a:rPr>
              <a:t>με </a:t>
            </a:r>
            <a:r>
              <a:rPr sz="1800" b="1" spc="-5" dirty="0">
                <a:latin typeface="Trebuchet MS"/>
                <a:cs typeface="Trebuchet MS"/>
              </a:rPr>
              <a:t>σύνδρομο 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POEMS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ή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νόσο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Castleman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4556" y="2724187"/>
            <a:ext cx="3020017" cy="16945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791" y="4720477"/>
            <a:ext cx="6834581" cy="136535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#3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507917"/>
            <a:ext cx="5589270" cy="3350260"/>
            <a:chOff x="0" y="3507917"/>
            <a:chExt cx="5589270" cy="3350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402" y="3507917"/>
              <a:ext cx="4483481" cy="25151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410" y="6125514"/>
              <a:ext cx="5473065" cy="369570"/>
            </a:xfrm>
            <a:custGeom>
              <a:avLst/>
              <a:gdLst/>
              <a:ahLst/>
              <a:cxnLst/>
              <a:rect l="l" t="t" r="r" b="b"/>
              <a:pathLst>
                <a:path w="5473065" h="369570">
                  <a:moveTo>
                    <a:pt x="5472557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5472557" y="369328"/>
                  </a:lnTo>
                  <a:lnTo>
                    <a:pt x="54725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0336" y="1897760"/>
            <a:ext cx="23215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59385" algn="l"/>
              </a:tabLst>
            </a:pPr>
            <a:r>
              <a:rPr sz="1800" spc="-5" dirty="0">
                <a:latin typeface="Trebuchet MS"/>
                <a:cs typeface="Trebuchet MS"/>
              </a:rPr>
              <a:t>Άνδρας, 38 </a:t>
            </a:r>
            <a:r>
              <a:rPr sz="1800" dirty="0">
                <a:latin typeface="Trebuchet MS"/>
                <a:cs typeface="Trebuchet MS"/>
              </a:rPr>
              <a:t>ετών,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πολλαπλές βλάβες σε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αριστερή άπω κνήμη, </a:t>
            </a:r>
            <a:r>
              <a:rPr sz="1800" dirty="0">
                <a:latin typeface="Trebuchet MS"/>
                <a:cs typeface="Trebuchet MS"/>
              </a:rPr>
              <a:t> περόνη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και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άκρο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πόδα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410" y="6125514"/>
            <a:ext cx="5473065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9210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Συμπαγής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ανάπτυξη νεοπλασματικών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κυττάρων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1832" y="780854"/>
            <a:ext cx="7287276" cy="243977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228078" y="3344888"/>
            <a:ext cx="3923029" cy="831215"/>
          </a:xfrm>
          <a:custGeom>
            <a:avLst/>
            <a:gdLst/>
            <a:ahLst/>
            <a:cxnLst/>
            <a:rect l="l" t="t" r="r" b="b"/>
            <a:pathLst>
              <a:path w="3923029" h="831214">
                <a:moveTo>
                  <a:pt x="3922776" y="0"/>
                </a:moveTo>
                <a:lnTo>
                  <a:pt x="0" y="0"/>
                </a:lnTo>
                <a:lnTo>
                  <a:pt x="0" y="830999"/>
                </a:lnTo>
                <a:lnTo>
                  <a:pt x="3922776" y="830999"/>
                </a:lnTo>
                <a:lnTo>
                  <a:pt x="392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28078" y="3344888"/>
            <a:ext cx="3923029" cy="83121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2075" marR="243204">
              <a:lnSpc>
                <a:spcPct val="100000"/>
              </a:lnSpc>
              <a:spcBef>
                <a:spcPts val="310"/>
              </a:spcBef>
            </a:pPr>
            <a:r>
              <a:rPr sz="1600" b="1" spc="-5" dirty="0">
                <a:latin typeface="Trebuchet MS"/>
                <a:cs typeface="Trebuchet MS"/>
              </a:rPr>
              <a:t>Μειωμένη </a:t>
            </a:r>
            <a:r>
              <a:rPr sz="1600" b="1" spc="-10" dirty="0">
                <a:latin typeface="Trebuchet MS"/>
                <a:cs typeface="Trebuchet MS"/>
              </a:rPr>
              <a:t>ένταση σήματος </a:t>
            </a:r>
            <a:r>
              <a:rPr sz="1600" b="1" spc="-5" dirty="0">
                <a:latin typeface="Trebuchet MS"/>
                <a:cs typeface="Trebuchet MS"/>
              </a:rPr>
              <a:t>στις Τ1 </a:t>
            </a:r>
            <a:r>
              <a:rPr sz="1600" b="1" spc="-10" dirty="0">
                <a:latin typeface="Trebuchet MS"/>
                <a:cs typeface="Trebuchet MS"/>
              </a:rPr>
              <a:t>και </a:t>
            </a:r>
            <a:r>
              <a:rPr sz="1600" b="1" spc="-47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κυρίως</a:t>
            </a:r>
            <a:r>
              <a:rPr sz="1600" b="1" spc="-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υψηλή</a:t>
            </a:r>
            <a:r>
              <a:rPr sz="1600" b="1" spc="1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ένταση</a:t>
            </a:r>
            <a:r>
              <a:rPr sz="1600" b="1" spc="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στις</a:t>
            </a:r>
            <a:r>
              <a:rPr sz="1600" b="1" spc="-2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Τ2 </a:t>
            </a:r>
            <a:r>
              <a:rPr sz="1600" b="1" spc="-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ακολούθως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41" y="4333874"/>
            <a:ext cx="4499610" cy="252412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41" y="599312"/>
            <a:ext cx="5003165" cy="280657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3450932"/>
            <a:ext cx="5445760" cy="923925"/>
          </a:xfrm>
          <a:custGeom>
            <a:avLst/>
            <a:gdLst/>
            <a:ahLst/>
            <a:cxnLst/>
            <a:rect l="l" t="t" r="r" b="b"/>
            <a:pathLst>
              <a:path w="5445760" h="923925">
                <a:moveTo>
                  <a:pt x="5445506" y="0"/>
                </a:moveTo>
                <a:lnTo>
                  <a:pt x="0" y="0"/>
                </a:lnTo>
                <a:lnTo>
                  <a:pt x="0" y="923328"/>
                </a:lnTo>
                <a:lnTo>
                  <a:pt x="5445506" y="923328"/>
                </a:lnTo>
                <a:lnTo>
                  <a:pt x="54455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3450932"/>
            <a:ext cx="5445760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56845" marR="151130" algn="ctr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Trebuchet MS"/>
                <a:cs typeface="Trebuchet MS"/>
              </a:rPr>
              <a:t>Τα νεοπλασματικά κύτταρα περιβάλλουν </a:t>
            </a:r>
            <a:r>
              <a:rPr sz="1800" dirty="0">
                <a:latin typeface="Trebuchet MS"/>
                <a:cs typeface="Trebuchet MS"/>
              </a:rPr>
              <a:t>κεντρικό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αγγείο με επιθηλιοειδή </a:t>
            </a:r>
            <a:r>
              <a:rPr sz="1800" dirty="0">
                <a:latin typeface="Trebuchet MS"/>
                <a:cs typeface="Trebuchet MS"/>
              </a:rPr>
              <a:t>ενδοθήλια. </a:t>
            </a:r>
            <a:r>
              <a:rPr sz="1800" spc="-5" dirty="0">
                <a:latin typeface="Trebuchet MS"/>
                <a:cs typeface="Trebuchet MS"/>
              </a:rPr>
              <a:t>Εστιακά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ατρακτοκυτταρική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μορφολογία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371" y="35813"/>
            <a:ext cx="6048628" cy="339318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6096000" y="3484600"/>
            <a:ext cx="6096000" cy="646430"/>
          </a:xfrm>
          <a:custGeom>
            <a:avLst/>
            <a:gdLst/>
            <a:ahLst/>
            <a:cxnLst/>
            <a:rect l="l" t="t" r="r" b="b"/>
            <a:pathLst>
              <a:path w="6096000" h="646429">
                <a:moveTo>
                  <a:pt x="6096000" y="0"/>
                </a:moveTo>
                <a:lnTo>
                  <a:pt x="0" y="0"/>
                </a:lnTo>
                <a:lnTo>
                  <a:pt x="0" y="646328"/>
                </a:lnTo>
                <a:lnTo>
                  <a:pt x="6096000" y="646328"/>
                </a:lnTo>
                <a:lnTo>
                  <a:pt x="6096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96000" y="3484600"/>
            <a:ext cx="6096000" cy="594393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1292225" marR="354965" indent="-931544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Trebuchet MS"/>
                <a:cs typeface="Trebuchet MS"/>
              </a:rPr>
              <a:t>Ηωσινόφιλα νεοπλασματικά κύτταρα που </a:t>
            </a:r>
            <a:r>
              <a:rPr sz="1800" dirty="0">
                <a:latin typeface="Trebuchet MS"/>
                <a:cs typeface="Trebuchet MS"/>
              </a:rPr>
              <a:t>επενδύουν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δυσδι</a:t>
            </a:r>
            <a:r>
              <a:rPr lang="el-GR" spc="-5" dirty="0">
                <a:latin typeface="Trebuchet MS"/>
                <a:cs typeface="Trebuchet MS"/>
              </a:rPr>
              <a:t>ά</a:t>
            </a:r>
            <a:r>
              <a:rPr sz="1800" spc="-5" dirty="0" err="1">
                <a:latin typeface="Trebuchet MS"/>
                <a:cs typeface="Trebuchet MS"/>
              </a:rPr>
              <a:t>κριτο</a:t>
            </a:r>
            <a:r>
              <a:rPr lang="el-GR" sz="1800" spc="-5" dirty="0">
                <a:latin typeface="Trebuchet MS"/>
                <a:cs typeface="Trebuchet MS"/>
              </a:rPr>
              <a:t>υ</a:t>
            </a:r>
            <a:r>
              <a:rPr sz="1800" spc="-5" dirty="0">
                <a:latin typeface="Trebuchet MS"/>
                <a:cs typeface="Trebuchet MS"/>
              </a:rPr>
              <a:t>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αγγειακούς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αυλούς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09236" y="6083668"/>
            <a:ext cx="4062729" cy="646430"/>
          </a:xfrm>
          <a:custGeom>
            <a:avLst/>
            <a:gdLst/>
            <a:ahLst/>
            <a:cxnLst/>
            <a:rect l="l" t="t" r="r" b="b"/>
            <a:pathLst>
              <a:path w="4062729" h="646429">
                <a:moveTo>
                  <a:pt x="4062222" y="0"/>
                </a:moveTo>
                <a:lnTo>
                  <a:pt x="0" y="0"/>
                </a:lnTo>
                <a:lnTo>
                  <a:pt x="0" y="646328"/>
                </a:lnTo>
                <a:lnTo>
                  <a:pt x="4062222" y="646328"/>
                </a:lnTo>
                <a:lnTo>
                  <a:pt x="40622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309236" y="6083668"/>
            <a:ext cx="4062729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61009" marR="453390" indent="31051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Trebuchet MS"/>
                <a:cs typeface="Trebuchet MS"/>
              </a:rPr>
              <a:t>Επιθηλιοειδή κύτταρα με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κυτταροπλασματικά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κενοτόπια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32715"/>
            <a:ext cx="790955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rebuchet MS"/>
                <a:cs typeface="Trebuchet MS"/>
              </a:rPr>
              <a:t>Εκτίμηση</a:t>
            </a:r>
            <a:r>
              <a:rPr b="1" spc="-10" dirty="0">
                <a:latin typeface="Trebuchet MS"/>
                <a:cs typeface="Trebuchet MS"/>
              </a:rPr>
              <a:t> Κακοήθειας</a:t>
            </a:r>
            <a:r>
              <a:rPr b="1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στους</a:t>
            </a:r>
            <a:r>
              <a:rPr b="1" spc="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αγγειακούς</a:t>
            </a:r>
            <a:r>
              <a:rPr b="1" spc="30" dirty="0">
                <a:latin typeface="Trebuchet MS"/>
                <a:cs typeface="Trebuchet MS"/>
              </a:rPr>
              <a:t> </a:t>
            </a:r>
            <a:r>
              <a:rPr b="1" spc="-5" dirty="0">
                <a:latin typeface="Trebuchet MS"/>
                <a:cs typeface="Trebuchet MS"/>
              </a:rPr>
              <a:t>όγκους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7093" y="829817"/>
            <a:ext cx="4704080" cy="357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70815" indent="-343535">
              <a:lnSpc>
                <a:spcPct val="100000"/>
              </a:lnSpc>
              <a:spcBef>
                <a:spcPts val="1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  <a:tab pos="3582035" algn="l"/>
              </a:tabLst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Μιτώσεις και</a:t>
            </a:r>
            <a:r>
              <a:rPr sz="18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κυτταροβρίθεια	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δεν</a:t>
            </a:r>
            <a:r>
              <a:rPr sz="1800" b="1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είναι </a:t>
            </a:r>
            <a:r>
              <a:rPr sz="1800" b="1" spc="-5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βοηθητικές</a:t>
            </a:r>
            <a:r>
              <a:rPr sz="18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εφ’</a:t>
            </a:r>
            <a:r>
              <a:rPr sz="1800" b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εαυτών</a:t>
            </a:r>
            <a:endParaRPr sz="1800">
              <a:latin typeface="Trebuchet MS"/>
              <a:cs typeface="Trebuchet MS"/>
            </a:endParaRPr>
          </a:p>
          <a:p>
            <a:pPr marL="355600" marR="239395" indent="-343535">
              <a:lnSpc>
                <a:spcPct val="100000"/>
              </a:lnSpc>
              <a:spcBef>
                <a:spcPts val="994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Ένα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μεμονωμένο χαρακτηριστικό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είναι </a:t>
            </a:r>
            <a:r>
              <a:rPr sz="1800" b="1" spc="-5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ανεπαρκές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για στήριξη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διάγνωσης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κακοήθειας</a:t>
            </a:r>
            <a:endParaRPr sz="1800">
              <a:latin typeface="Trebuchet MS"/>
              <a:cs typeface="Trebuchet MS"/>
            </a:endParaRPr>
          </a:p>
          <a:p>
            <a:pPr marL="355600" marR="455930" indent="-343535">
              <a:lnSpc>
                <a:spcPct val="100000"/>
              </a:lnSpc>
              <a:spcBef>
                <a:spcPts val="1000"/>
              </a:spcBef>
              <a:buClr>
                <a:srgbClr val="EA7666"/>
              </a:buClr>
              <a:buSzPct val="80555"/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Στους καλοήθεις αγγειακούς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όγκους </a:t>
            </a:r>
            <a:r>
              <a:rPr sz="1800" b="1" spc="-53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(εξαιρουμένων των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όγκων με </a:t>
            </a:r>
            <a:r>
              <a:rPr sz="1800" b="1" spc="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λεμφαγγειακή</a:t>
            </a:r>
            <a:r>
              <a:rPr sz="1800" b="1" spc="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προέλευση</a:t>
            </a:r>
            <a:endParaRPr sz="1800">
              <a:latin typeface="Trebuchet MS"/>
              <a:cs typeface="Trebuchet MS"/>
            </a:endParaRPr>
          </a:p>
          <a:p>
            <a:pPr marL="355600" marR="5080">
              <a:lnSpc>
                <a:spcPct val="100000"/>
              </a:lnSpc>
            </a:pP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/διαφοροποίηση) κάθε αγγειακός χώρος </a:t>
            </a:r>
            <a:r>
              <a:rPr sz="1800" b="1" spc="-53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περιβάλλεται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 από καλά</a:t>
            </a:r>
            <a:r>
              <a:rPr sz="1800" b="1" spc="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αναπτυγμένο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 στίχο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περικυττάρων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που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αναδεικνύονται </a:t>
            </a:r>
            <a:r>
              <a:rPr sz="1800" b="1" spc="-53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με</a:t>
            </a:r>
            <a:r>
              <a:rPr sz="1800" b="1" spc="-2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τη</a:t>
            </a:r>
            <a:r>
              <a:rPr sz="1800" b="1" spc="-1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χρώση</a:t>
            </a:r>
            <a:r>
              <a:rPr sz="1800" b="1" spc="-10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για</a:t>
            </a:r>
            <a:r>
              <a:rPr sz="1800" b="1" spc="-5" dirty="0">
                <a:solidFill>
                  <a:srgbClr val="E75C4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E75C47"/>
                </a:solidFill>
                <a:latin typeface="Trebuchet MS"/>
                <a:cs typeface="Trebuchet MS"/>
              </a:rPr>
              <a:t>SMA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71273" y="1913851"/>
            <a:ext cx="6025515" cy="4150995"/>
            <a:chOff x="5871273" y="1913851"/>
            <a:chExt cx="6025515" cy="41509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0734" y="1923376"/>
              <a:ext cx="6006465" cy="41316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76035" y="1918614"/>
              <a:ext cx="6015990" cy="4141470"/>
            </a:xfrm>
            <a:custGeom>
              <a:avLst/>
              <a:gdLst/>
              <a:ahLst/>
              <a:cxnLst/>
              <a:rect l="l" t="t" r="r" b="b"/>
              <a:pathLst>
                <a:path w="6015990" h="4141470">
                  <a:moveTo>
                    <a:pt x="0" y="4141216"/>
                  </a:moveTo>
                  <a:lnTo>
                    <a:pt x="6015990" y="4141216"/>
                  </a:lnTo>
                  <a:lnTo>
                    <a:pt x="6015990" y="0"/>
                  </a:lnTo>
                  <a:lnTo>
                    <a:pt x="0" y="0"/>
                  </a:lnTo>
                  <a:lnTo>
                    <a:pt x="0" y="414121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67198" y="6172301"/>
            <a:ext cx="39433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Hornick,</a:t>
            </a:r>
            <a:r>
              <a:rPr sz="1400" b="1" i="1" spc="-3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5" dirty="0">
                <a:solidFill>
                  <a:srgbClr val="922212"/>
                </a:solidFill>
                <a:latin typeface="Trebuchet MS"/>
                <a:cs typeface="Trebuchet MS"/>
              </a:rPr>
              <a:t>Practical</a:t>
            </a:r>
            <a:r>
              <a:rPr sz="1400" b="1" i="1" spc="-2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Soft</a:t>
            </a:r>
            <a:r>
              <a:rPr sz="1400" b="1" i="1" spc="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spc="-15" dirty="0">
                <a:solidFill>
                  <a:srgbClr val="922212"/>
                </a:solidFill>
                <a:latin typeface="Trebuchet MS"/>
                <a:cs typeface="Trebuchet MS"/>
              </a:rPr>
              <a:t>Tissue Pathology,</a:t>
            </a:r>
            <a:r>
              <a:rPr sz="1400" b="1" i="1" spc="-10" dirty="0">
                <a:solidFill>
                  <a:srgbClr val="922212"/>
                </a:solidFill>
                <a:latin typeface="Trebuchet MS"/>
                <a:cs typeface="Trebuchet MS"/>
              </a:rPr>
              <a:t> </a:t>
            </a:r>
            <a:r>
              <a:rPr sz="1400" b="1" i="1" dirty="0">
                <a:solidFill>
                  <a:srgbClr val="922212"/>
                </a:solidFill>
                <a:latin typeface="Trebuchet MS"/>
                <a:cs typeface="Trebuchet MS"/>
              </a:rPr>
              <a:t>2019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315" y="620776"/>
            <a:ext cx="5327650" cy="29112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71845" y="620648"/>
            <a:ext cx="5633720" cy="28803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62732" y="3717010"/>
            <a:ext cx="6066536" cy="28561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76369" y="3090443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latin typeface="Trebuchet MS"/>
                <a:cs typeface="Trebuchet MS"/>
              </a:rPr>
              <a:t>CD31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32973" y="3090443"/>
            <a:ext cx="1043940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315"/>
              </a:spcBef>
            </a:pPr>
            <a:r>
              <a:rPr sz="1600" spc="-10" dirty="0">
                <a:latin typeface="Trebuchet MS"/>
                <a:cs typeface="Trebuchet MS"/>
              </a:rPr>
              <a:t>ERG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0717" y="6186792"/>
            <a:ext cx="1619885" cy="33909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25120">
              <a:lnSpc>
                <a:spcPct val="100000"/>
              </a:lnSpc>
              <a:spcBef>
                <a:spcPts val="315"/>
              </a:spcBef>
            </a:pPr>
            <a:r>
              <a:rPr sz="1600" spc="-15" dirty="0">
                <a:latin typeface="Trebuchet MS"/>
                <a:cs typeface="Trebuchet MS"/>
              </a:rPr>
              <a:t>Pankeratin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#4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69822" y="746886"/>
            <a:ext cx="596455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Διάγνωση: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Επιθηλιοειδές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αιμαγγείωμα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των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οστών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"/>
            </a:pPr>
            <a:endParaRPr sz="185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buFont typeface="Wingdings"/>
              <a:buChar char=""/>
              <a:tabLst>
                <a:tab pos="756920" algn="l"/>
              </a:tabLst>
            </a:pPr>
            <a:r>
              <a:rPr sz="1800" spc="-5" dirty="0">
                <a:latin typeface="Trebuchet MS"/>
                <a:cs typeface="Trebuchet MS"/>
              </a:rPr>
              <a:t>Νέοοι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ενήλικες,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Α&gt;Γ,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συχνά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πολυεστιακή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ανάπτυξη</a:t>
            </a:r>
            <a:endParaRPr sz="18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Wingdings"/>
              <a:buChar char=""/>
            </a:pPr>
            <a:endParaRPr sz="185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756920" algn="l"/>
              </a:tabLst>
            </a:pP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Συμπαγής</a:t>
            </a:r>
            <a:r>
              <a:rPr sz="1800" spc="-2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A7666"/>
                </a:solidFill>
                <a:latin typeface="Trebuchet MS"/>
                <a:cs typeface="Trebuchet MS"/>
              </a:rPr>
              <a:t>κυτταροβριθής</a:t>
            </a:r>
            <a:r>
              <a:rPr sz="1800" spc="-60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A7666"/>
                </a:solidFill>
                <a:latin typeface="Trebuchet MS"/>
                <a:cs typeface="Trebuchet MS"/>
              </a:rPr>
              <a:t>αλλοίωση</a:t>
            </a:r>
            <a:endParaRPr sz="18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Wingdings"/>
              <a:buChar char=""/>
            </a:pPr>
            <a:endParaRPr sz="185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buFont typeface="Wingdings"/>
              <a:buChar char=""/>
              <a:tabLst>
                <a:tab pos="756920" algn="l"/>
              </a:tabLst>
            </a:pPr>
            <a:r>
              <a:rPr sz="1800" dirty="0">
                <a:latin typeface="Trebuchet MS"/>
                <a:cs typeface="Trebuchet MS"/>
              </a:rPr>
              <a:t>Λιγότερο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εμφανή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φλεγμονώδη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στοιχεία</a:t>
            </a:r>
            <a:endParaRPr sz="18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Wingdings"/>
              <a:buChar char=""/>
            </a:pPr>
            <a:endParaRPr sz="1850">
              <a:latin typeface="Trebuchet MS"/>
              <a:cs typeface="Trebuchet MS"/>
            </a:endParaRPr>
          </a:p>
          <a:p>
            <a:pPr marL="756285" lvl="1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756920" algn="l"/>
              </a:tabLst>
            </a:pPr>
            <a:r>
              <a:rPr sz="1800" b="1" dirty="0">
                <a:latin typeface="Trebuchet MS"/>
                <a:cs typeface="Trebuchet MS"/>
              </a:rPr>
              <a:t>Τοπικά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επιθετικός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όγκος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2782" y="4117594"/>
            <a:ext cx="40055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59385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Διαφορική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Διάγνωση: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Επιθηλιοειδές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αιμαγγειοενδοθηλίωμα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(</a:t>
            </a:r>
            <a:r>
              <a:rPr sz="1800" spc="-25" dirty="0">
                <a:solidFill>
                  <a:srgbClr val="EA7666"/>
                </a:solidFill>
                <a:latin typeface="Trebuchet MS"/>
                <a:cs typeface="Trebuchet MS"/>
              </a:rPr>
              <a:t>CAMTA1+</a:t>
            </a:r>
            <a:r>
              <a:rPr sz="1800" spc="-25" dirty="0">
                <a:latin typeface="Trebuchet MS"/>
                <a:cs typeface="Trebuchet MS"/>
              </a:rPr>
              <a:t>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55" dirty="0"/>
              <a:t> </a:t>
            </a:r>
            <a:r>
              <a:rPr spc="-10" dirty="0"/>
              <a:t>#4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0719" y="0"/>
              <a:ext cx="8471281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6400" y="5585663"/>
              <a:ext cx="3566160" cy="1200785"/>
            </a:xfrm>
            <a:custGeom>
              <a:avLst/>
              <a:gdLst/>
              <a:ahLst/>
              <a:cxnLst/>
              <a:rect l="l" t="t" r="r" b="b"/>
              <a:pathLst>
                <a:path w="3566160" h="1200784">
                  <a:moveTo>
                    <a:pt x="3566160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566160" y="1200327"/>
                  </a:lnTo>
                  <a:lnTo>
                    <a:pt x="3566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8739" y="2119121"/>
            <a:ext cx="30848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Άνδρας,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40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ετών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190500" marR="5080" indent="-178435">
              <a:lnSpc>
                <a:spcPct val="100000"/>
              </a:lnSpc>
              <a:buFont typeface="Microsoft Sans Serif"/>
              <a:buChar char="•"/>
              <a:tabLst>
                <a:tab pos="191135" algn="l"/>
              </a:tabLst>
            </a:pPr>
            <a:r>
              <a:rPr sz="1800" spc="-5" dirty="0">
                <a:latin typeface="Trebuchet MS"/>
                <a:cs typeface="Trebuchet MS"/>
              </a:rPr>
              <a:t>Όγκος </a:t>
            </a:r>
            <a:r>
              <a:rPr sz="1800" spc="-10" dirty="0">
                <a:latin typeface="Trebuchet MS"/>
                <a:cs typeface="Trebuchet MS"/>
              </a:rPr>
              <a:t>δέκατης </a:t>
            </a:r>
            <a:r>
              <a:rPr sz="1800" spc="-5" dirty="0">
                <a:latin typeface="Trebuchet MS"/>
                <a:cs typeface="Trebuchet MS"/>
              </a:rPr>
              <a:t>πλευράς με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επέκταση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στα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μαλακά μόρια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06400" y="5585663"/>
            <a:ext cx="3566160" cy="120078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rebuchet MS"/>
                <a:cs typeface="Trebuchet MS"/>
              </a:rPr>
              <a:t>Αιμορραγικός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όγκος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που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διηθεί</a:t>
            </a:r>
            <a:endParaRPr sz="1800" dirty="0">
              <a:latin typeface="Trebuchet MS"/>
              <a:cs typeface="Trebuchet MS"/>
            </a:endParaRPr>
          </a:p>
          <a:p>
            <a:pPr marL="9144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το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οστούν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Trebuchet MS"/>
              <a:cs typeface="Trebuchet MS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Trebuchet MS"/>
                <a:cs typeface="Trebuchet MS"/>
              </a:rPr>
              <a:t>Παρουσία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εκτατικών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αγγείων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0886" y="501865"/>
            <a:ext cx="9312402" cy="6356731"/>
            <a:chOff x="1150886" y="501865"/>
            <a:chExt cx="9312402" cy="635673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0886" y="501865"/>
              <a:ext cx="9312402" cy="5410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31162" y="5934671"/>
              <a:ext cx="8018145" cy="923925"/>
            </a:xfrm>
            <a:custGeom>
              <a:avLst/>
              <a:gdLst/>
              <a:ahLst/>
              <a:cxnLst/>
              <a:rect l="l" t="t" r="r" b="b"/>
              <a:pathLst>
                <a:path w="8018145" h="923925">
                  <a:moveTo>
                    <a:pt x="8018018" y="0"/>
                  </a:moveTo>
                  <a:lnTo>
                    <a:pt x="0" y="0"/>
                  </a:lnTo>
                  <a:lnTo>
                    <a:pt x="0" y="923328"/>
                  </a:lnTo>
                  <a:lnTo>
                    <a:pt x="8018018" y="923328"/>
                  </a:lnTo>
                  <a:lnTo>
                    <a:pt x="8018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#5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41B47E24-42AC-4461-AFCF-00E588043401}"/>
              </a:ext>
            </a:extLst>
          </p:cNvPr>
          <p:cNvSpPr txBox="1"/>
          <p:nvPr/>
        </p:nvSpPr>
        <p:spPr>
          <a:xfrm>
            <a:off x="1150886" y="5879756"/>
            <a:ext cx="8128000" cy="879728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Trebuchet MS"/>
                <a:cs typeface="Trebuchet MS"/>
              </a:rPr>
              <a:t>Αιμορραγικός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όγκος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που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διηθεί</a:t>
            </a:r>
            <a:r>
              <a:rPr lang="el-GR" spc="-5" dirty="0">
                <a:latin typeface="Trebuchet MS"/>
                <a:cs typeface="Trebuchet MS"/>
              </a:rPr>
              <a:t> </a:t>
            </a:r>
            <a:r>
              <a:rPr sz="1800" dirty="0" err="1">
                <a:latin typeface="Trebuchet MS"/>
                <a:cs typeface="Trebuchet MS"/>
              </a:rPr>
              <a:t>το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οστούν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Trebuchet MS"/>
              <a:cs typeface="Trebuchet MS"/>
            </a:endParaRPr>
          </a:p>
          <a:p>
            <a:pPr marL="91440" algn="ctr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Trebuchet MS"/>
                <a:cs typeface="Trebuchet MS"/>
              </a:rPr>
              <a:t>Παρουσία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εκτατικών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αγγείων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5082" y="203034"/>
            <a:ext cx="9301607" cy="61662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61452" y="6453123"/>
            <a:ext cx="8783955" cy="410209"/>
            <a:chOff x="1461452" y="6453123"/>
            <a:chExt cx="8783955" cy="410209"/>
          </a:xfrm>
        </p:grpSpPr>
        <p:sp>
          <p:nvSpPr>
            <p:cNvPr id="4" name="object 4"/>
            <p:cNvSpPr/>
            <p:nvPr/>
          </p:nvSpPr>
          <p:spPr>
            <a:xfrm>
              <a:off x="1466214" y="6457886"/>
              <a:ext cx="8774430" cy="400685"/>
            </a:xfrm>
            <a:custGeom>
              <a:avLst/>
              <a:gdLst/>
              <a:ahLst/>
              <a:cxnLst/>
              <a:rect l="l" t="t" r="r" b="b"/>
              <a:pathLst>
                <a:path w="8774430" h="400684">
                  <a:moveTo>
                    <a:pt x="8773922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8773922" y="400113"/>
                  </a:lnTo>
                  <a:lnTo>
                    <a:pt x="87739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6214" y="6457886"/>
              <a:ext cx="8774430" cy="400685"/>
            </a:xfrm>
            <a:custGeom>
              <a:avLst/>
              <a:gdLst/>
              <a:ahLst/>
              <a:cxnLst/>
              <a:rect l="l" t="t" r="r" b="b"/>
              <a:pathLst>
                <a:path w="8774430" h="400684">
                  <a:moveTo>
                    <a:pt x="0" y="400113"/>
                  </a:moveTo>
                  <a:lnTo>
                    <a:pt x="8773922" y="400113"/>
                  </a:lnTo>
                  <a:lnTo>
                    <a:pt x="8773922" y="0"/>
                  </a:lnTo>
                  <a:lnTo>
                    <a:pt x="0" y="0"/>
                  </a:lnTo>
                  <a:lnTo>
                    <a:pt x="0" y="40011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88489" y="6484721"/>
            <a:ext cx="69303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rebuchet MS"/>
                <a:cs typeface="Trebuchet MS"/>
              </a:rPr>
              <a:t>Νεοπλασματικά</a:t>
            </a:r>
            <a:r>
              <a:rPr sz="2000" b="1" spc="-3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κύτταρα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που</a:t>
            </a:r>
            <a:r>
              <a:rPr sz="2000" b="1" spc="-1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περιβάλλουν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φλεβικό</a:t>
            </a:r>
            <a:r>
              <a:rPr sz="2000" b="1" spc="-3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αγγείο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71970"/>
            <a:ext cx="2797810" cy="549275"/>
          </a:xfrm>
          <a:custGeom>
            <a:avLst/>
            <a:gdLst/>
            <a:ahLst/>
            <a:cxnLst/>
            <a:rect l="l" t="t" r="r" b="b"/>
            <a:pathLst>
              <a:path w="2797810" h="549275">
                <a:moveTo>
                  <a:pt x="2797810" y="0"/>
                </a:moveTo>
                <a:lnTo>
                  <a:pt x="0" y="0"/>
                </a:lnTo>
                <a:lnTo>
                  <a:pt x="0" y="548678"/>
                </a:lnTo>
                <a:lnTo>
                  <a:pt x="2797810" y="548678"/>
                </a:lnTo>
                <a:lnTo>
                  <a:pt x="27978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#5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5748" y="47294"/>
            <a:ext cx="10572750" cy="6816090"/>
            <a:chOff x="1035748" y="47294"/>
            <a:chExt cx="10572750" cy="6816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3261" y="47294"/>
              <a:ext cx="10024110" cy="61422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40511" y="6150114"/>
              <a:ext cx="10563225" cy="708025"/>
            </a:xfrm>
            <a:custGeom>
              <a:avLst/>
              <a:gdLst/>
              <a:ahLst/>
              <a:cxnLst/>
              <a:rect l="l" t="t" r="r" b="b"/>
              <a:pathLst>
                <a:path w="10563225" h="708025">
                  <a:moveTo>
                    <a:pt x="10562844" y="0"/>
                  </a:moveTo>
                  <a:lnTo>
                    <a:pt x="0" y="0"/>
                  </a:lnTo>
                  <a:lnTo>
                    <a:pt x="0" y="707885"/>
                  </a:lnTo>
                  <a:lnTo>
                    <a:pt x="10562844" y="707885"/>
                  </a:lnTo>
                  <a:lnTo>
                    <a:pt x="105628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0511" y="6150114"/>
              <a:ext cx="10563225" cy="708025"/>
            </a:xfrm>
            <a:custGeom>
              <a:avLst/>
              <a:gdLst/>
              <a:ahLst/>
              <a:cxnLst/>
              <a:rect l="l" t="t" r="r" b="b"/>
              <a:pathLst>
                <a:path w="10563225" h="708025">
                  <a:moveTo>
                    <a:pt x="0" y="707885"/>
                  </a:moveTo>
                  <a:lnTo>
                    <a:pt x="10562844" y="707885"/>
                  </a:lnTo>
                  <a:lnTo>
                    <a:pt x="10562844" y="0"/>
                  </a:lnTo>
                  <a:lnTo>
                    <a:pt x="0" y="0"/>
                  </a:lnTo>
                  <a:lnTo>
                    <a:pt x="0" y="70788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05458" y="6176873"/>
            <a:ext cx="96335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4110" marR="5080" indent="-2392045">
              <a:lnSpc>
                <a:spcPct val="100000"/>
              </a:lnSpc>
              <a:spcBef>
                <a:spcPts val="100"/>
              </a:spcBef>
            </a:pPr>
            <a:r>
              <a:rPr sz="2000" b="1" spc="-10" dirty="0" err="1">
                <a:latin typeface="Trebuchet MS"/>
                <a:cs typeface="Trebuchet MS"/>
              </a:rPr>
              <a:t>Κενοτο</a:t>
            </a:r>
            <a:r>
              <a:rPr sz="2000" b="1" spc="-10" dirty="0">
                <a:latin typeface="Trebuchet MS"/>
                <a:cs typeface="Trebuchet MS"/>
              </a:rPr>
              <a:t>πιώδη </a:t>
            </a:r>
            <a:r>
              <a:rPr sz="2000" b="1" spc="-5" dirty="0">
                <a:latin typeface="Trebuchet MS"/>
                <a:cs typeface="Trebuchet MS"/>
              </a:rPr>
              <a:t>επιθηλιοειδή </a:t>
            </a:r>
            <a:r>
              <a:rPr sz="2000" b="1" dirty="0">
                <a:latin typeface="Trebuchet MS"/>
                <a:cs typeface="Trebuchet MS"/>
              </a:rPr>
              <a:t>κύτταρα με ευμεγέθεις </a:t>
            </a:r>
            <a:r>
              <a:rPr sz="2000" b="1" spc="-5" dirty="0">
                <a:latin typeface="Trebuchet MS"/>
                <a:cs typeface="Trebuchet MS"/>
              </a:rPr>
              <a:t>φυσσαλώδεις </a:t>
            </a:r>
            <a:r>
              <a:rPr sz="2000" b="1" dirty="0">
                <a:latin typeface="Trebuchet MS"/>
                <a:cs typeface="Trebuchet MS"/>
              </a:rPr>
              <a:t>πυρήνες, </a:t>
            </a:r>
            <a:r>
              <a:rPr sz="2000" b="1" spc="-5" dirty="0">
                <a:latin typeface="Trebuchet MS"/>
                <a:cs typeface="Trebuchet MS"/>
              </a:rPr>
              <a:t>μικρό </a:t>
            </a:r>
            <a:r>
              <a:rPr sz="2000" b="1" spc="-59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πυρήνιο</a:t>
            </a:r>
            <a:r>
              <a:rPr sz="2000" b="1" spc="-4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και</a:t>
            </a:r>
            <a:r>
              <a:rPr sz="2000" b="1" spc="-1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ηωσινόφιλο</a:t>
            </a:r>
            <a:r>
              <a:rPr sz="2000" b="1" spc="-5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κυτταρόπλασμα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1650"/>
            <a:ext cx="2794000" cy="549275"/>
          </a:xfrm>
          <a:custGeom>
            <a:avLst/>
            <a:gdLst/>
            <a:ahLst/>
            <a:cxnLst/>
            <a:rect l="l" t="t" r="r" b="b"/>
            <a:pathLst>
              <a:path w="2794000" h="549275">
                <a:moveTo>
                  <a:pt x="2794000" y="0"/>
                </a:moveTo>
                <a:lnTo>
                  <a:pt x="0" y="0"/>
                </a:lnTo>
                <a:lnTo>
                  <a:pt x="0" y="548678"/>
                </a:lnTo>
                <a:lnTo>
                  <a:pt x="2794000" y="548678"/>
                </a:lnTo>
                <a:lnTo>
                  <a:pt x="279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74167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#5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2642" y="25"/>
            <a:ext cx="9489948" cy="58988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326510" y="5996584"/>
            <a:ext cx="7835900" cy="646430"/>
          </a:xfrm>
          <a:custGeom>
            <a:avLst/>
            <a:gdLst/>
            <a:ahLst/>
            <a:cxnLst/>
            <a:rect l="l" t="t" r="r" b="b"/>
            <a:pathLst>
              <a:path w="7835900" h="646429">
                <a:moveTo>
                  <a:pt x="7835519" y="0"/>
                </a:moveTo>
                <a:lnTo>
                  <a:pt x="0" y="0"/>
                </a:lnTo>
                <a:lnTo>
                  <a:pt x="0" y="646328"/>
                </a:lnTo>
                <a:lnTo>
                  <a:pt x="7835519" y="646328"/>
                </a:lnTo>
                <a:lnTo>
                  <a:pt x="78355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26510" y="5996584"/>
            <a:ext cx="783590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608965" marR="600710" indent="40640">
              <a:lnSpc>
                <a:spcPct val="100000"/>
              </a:lnSpc>
              <a:spcBef>
                <a:spcPts val="320"/>
              </a:spcBef>
            </a:pPr>
            <a:r>
              <a:rPr sz="1800" b="1" spc="-5" dirty="0">
                <a:latin typeface="Trebuchet MS"/>
                <a:cs typeface="Trebuchet MS"/>
              </a:rPr>
              <a:t>Επιθηλιοειδή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και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ατρακτόμορφα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νεοπλασματικά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που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διατάσσονται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σε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χορδές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εντος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μυξοϋαλοειδούς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υποστρώματος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681" y="3180029"/>
            <a:ext cx="225933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040" indent="-180975">
              <a:lnSpc>
                <a:spcPct val="100000"/>
              </a:lnSpc>
              <a:spcBef>
                <a:spcPts val="100"/>
              </a:spcBef>
              <a:buSzPct val="94444"/>
              <a:buFont typeface="Wingdings"/>
              <a:buChar char=""/>
              <a:tabLst>
                <a:tab pos="193675" algn="l"/>
              </a:tabLst>
            </a:pPr>
            <a:r>
              <a:rPr sz="1800" b="1" spc="-5" dirty="0">
                <a:latin typeface="Trebuchet MS"/>
                <a:cs typeface="Trebuchet MS"/>
              </a:rPr>
              <a:t>Πολύ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σπάνιες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μιτώσεις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SzPct val="94444"/>
              <a:buFont typeface="Wingdings"/>
              <a:buChar char=""/>
              <a:tabLst>
                <a:tab pos="193040" algn="l"/>
              </a:tabLst>
            </a:pPr>
            <a:r>
              <a:rPr sz="1800" b="1" dirty="0">
                <a:latin typeface="Trebuchet MS"/>
                <a:cs typeface="Trebuchet MS"/>
              </a:rPr>
              <a:t>Αραιά</a:t>
            </a:r>
            <a:r>
              <a:rPr sz="1800" b="1" spc="-1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φλεγμονωδη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κύτταρα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2641" y="94310"/>
            <a:ext cx="24072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#5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39" y="504456"/>
            <a:ext cx="5897372" cy="60224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9439" y="457250"/>
            <a:ext cx="5871464" cy="610120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3064" y="6191072"/>
            <a:ext cx="1028065" cy="369570"/>
          </a:xfrm>
          <a:custGeom>
            <a:avLst/>
            <a:gdLst/>
            <a:ahLst/>
            <a:cxnLst/>
            <a:rect l="l" t="t" r="r" b="b"/>
            <a:pathLst>
              <a:path w="1028065" h="369570">
                <a:moveTo>
                  <a:pt x="1027912" y="0"/>
                </a:moveTo>
                <a:lnTo>
                  <a:pt x="0" y="0"/>
                </a:lnTo>
                <a:lnTo>
                  <a:pt x="0" y="369328"/>
                </a:lnTo>
                <a:lnTo>
                  <a:pt x="1027912" y="369328"/>
                </a:lnTo>
                <a:lnTo>
                  <a:pt x="1027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064" y="6191072"/>
            <a:ext cx="1028065" cy="369570"/>
          </a:xfrm>
          <a:prstGeom prst="rect">
            <a:avLst/>
          </a:prstGeom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CD31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8671" y="6201676"/>
            <a:ext cx="934085" cy="369570"/>
          </a:xfrm>
          <a:custGeom>
            <a:avLst/>
            <a:gdLst/>
            <a:ahLst/>
            <a:cxnLst/>
            <a:rect l="l" t="t" r="r" b="b"/>
            <a:pathLst>
              <a:path w="934084" h="369570">
                <a:moveTo>
                  <a:pt x="933919" y="0"/>
                </a:moveTo>
                <a:lnTo>
                  <a:pt x="0" y="0"/>
                </a:lnTo>
                <a:lnTo>
                  <a:pt x="0" y="369328"/>
                </a:lnTo>
                <a:lnTo>
                  <a:pt x="933919" y="369328"/>
                </a:lnTo>
                <a:lnTo>
                  <a:pt x="9339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38671" y="6201676"/>
            <a:ext cx="934085" cy="369570"/>
          </a:xfrm>
          <a:prstGeom prst="rect">
            <a:avLst/>
          </a:prstGeom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CD31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#5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466" y="50"/>
            <a:ext cx="10531348" cy="63492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163807" y="5953112"/>
            <a:ext cx="765810" cy="36957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ERG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36886" y="6405069"/>
            <a:ext cx="5490210" cy="457834"/>
            <a:chOff x="3536886" y="6405069"/>
            <a:chExt cx="5490210" cy="457834"/>
          </a:xfrm>
        </p:grpSpPr>
        <p:sp>
          <p:nvSpPr>
            <p:cNvPr id="5" name="object 5"/>
            <p:cNvSpPr/>
            <p:nvPr/>
          </p:nvSpPr>
          <p:spPr>
            <a:xfrm>
              <a:off x="3541648" y="6409832"/>
              <a:ext cx="5480685" cy="448309"/>
            </a:xfrm>
            <a:custGeom>
              <a:avLst/>
              <a:gdLst/>
              <a:ahLst/>
              <a:cxnLst/>
              <a:rect l="l" t="t" r="r" b="b"/>
              <a:pathLst>
                <a:path w="5480684" h="448309">
                  <a:moveTo>
                    <a:pt x="5480431" y="0"/>
                  </a:moveTo>
                  <a:lnTo>
                    <a:pt x="0" y="0"/>
                  </a:lnTo>
                  <a:lnTo>
                    <a:pt x="0" y="448166"/>
                  </a:lnTo>
                  <a:lnTo>
                    <a:pt x="5480431" y="448166"/>
                  </a:lnTo>
                  <a:lnTo>
                    <a:pt x="5480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41648" y="6409832"/>
              <a:ext cx="5480685" cy="448309"/>
            </a:xfrm>
            <a:custGeom>
              <a:avLst/>
              <a:gdLst/>
              <a:ahLst/>
              <a:cxnLst/>
              <a:rect l="l" t="t" r="r" b="b"/>
              <a:pathLst>
                <a:path w="5480684" h="448309">
                  <a:moveTo>
                    <a:pt x="5480431" y="448166"/>
                  </a:moveTo>
                  <a:lnTo>
                    <a:pt x="5480431" y="0"/>
                  </a:lnTo>
                  <a:lnTo>
                    <a:pt x="0" y="0"/>
                  </a:lnTo>
                  <a:lnTo>
                    <a:pt x="0" y="448166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000246" y="6435039"/>
            <a:ext cx="4565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rebuchet MS"/>
                <a:cs typeface="Trebuchet MS"/>
              </a:rPr>
              <a:t>Περιοχή</a:t>
            </a:r>
            <a:r>
              <a:rPr sz="2400" b="1" spc="-20" dirty="0">
                <a:latin typeface="Trebuchet MS"/>
                <a:cs typeface="Trebuchet MS"/>
              </a:rPr>
              <a:t> </a:t>
            </a:r>
            <a:r>
              <a:rPr sz="2400" b="1" spc="-5" dirty="0">
                <a:latin typeface="Trebuchet MS"/>
                <a:cs typeface="Trebuchet MS"/>
              </a:rPr>
              <a:t>πηκτικής</a:t>
            </a:r>
            <a:r>
              <a:rPr sz="2400" b="1" spc="-30" dirty="0">
                <a:latin typeface="Trebuchet MS"/>
                <a:cs typeface="Trebuchet MS"/>
              </a:rPr>
              <a:t> </a:t>
            </a:r>
            <a:r>
              <a:rPr sz="2400" b="1" spc="-5" dirty="0">
                <a:latin typeface="Trebuchet MS"/>
                <a:cs typeface="Trebuchet MS"/>
              </a:rPr>
              <a:t>νέκρωσης</a:t>
            </a:r>
            <a:r>
              <a:rPr sz="2400" b="1" spc="-3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(N)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38850" y="1214755"/>
            <a:ext cx="3987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Trebuchet MS"/>
                <a:cs typeface="Trebuchet MS"/>
              </a:rPr>
              <a:t>N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2600960" cy="539750"/>
          </a:xfrm>
          <a:custGeom>
            <a:avLst/>
            <a:gdLst/>
            <a:ahLst/>
            <a:cxnLst/>
            <a:rect l="l" t="t" r="r" b="b"/>
            <a:pathLst>
              <a:path w="2600960" h="539750">
                <a:moveTo>
                  <a:pt x="0" y="539369"/>
                </a:moveTo>
                <a:lnTo>
                  <a:pt x="2600960" y="539369"/>
                </a:lnTo>
                <a:lnTo>
                  <a:pt x="2600960" y="0"/>
                </a:lnTo>
                <a:lnTo>
                  <a:pt x="0" y="0"/>
                </a:lnTo>
                <a:lnTo>
                  <a:pt x="0" y="5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739" y="13207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5" dirty="0"/>
              <a:t> </a:t>
            </a:r>
            <a:r>
              <a:rPr spc="-5" dirty="0"/>
              <a:t>#5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3150" y="0"/>
            <a:ext cx="6038849" cy="65882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45225" y="5906350"/>
            <a:ext cx="1099185" cy="369570"/>
          </a:xfrm>
          <a:prstGeom prst="rect">
            <a:avLst/>
          </a:prstGeom>
          <a:solidFill>
            <a:srgbClr val="FFFFFF"/>
          </a:solidFill>
          <a:ln w="19050">
            <a:solidFill>
              <a:srgbClr val="C42E1A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latin typeface="Trebuchet MS"/>
                <a:cs typeface="Trebuchet MS"/>
              </a:rPr>
              <a:t>CAM</a:t>
            </a:r>
            <a:r>
              <a:rPr sz="1800" b="1" spc="-170" dirty="0">
                <a:latin typeface="Trebuchet MS"/>
                <a:cs typeface="Trebuchet MS"/>
              </a:rPr>
              <a:t>T</a:t>
            </a:r>
            <a:r>
              <a:rPr sz="1800" b="1" dirty="0">
                <a:latin typeface="Trebuchet MS"/>
                <a:cs typeface="Trebuchet MS"/>
              </a:rPr>
              <a:t>A</a:t>
            </a:r>
            <a:r>
              <a:rPr sz="1800" b="1" spc="-1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1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34087" y="6453123"/>
            <a:ext cx="6162675" cy="410209"/>
            <a:chOff x="6034087" y="6453123"/>
            <a:chExt cx="6162675" cy="410209"/>
          </a:xfrm>
        </p:grpSpPr>
        <p:sp>
          <p:nvSpPr>
            <p:cNvPr id="5" name="object 5"/>
            <p:cNvSpPr/>
            <p:nvPr/>
          </p:nvSpPr>
          <p:spPr>
            <a:xfrm>
              <a:off x="6038850" y="6457886"/>
              <a:ext cx="6153150" cy="400685"/>
            </a:xfrm>
            <a:custGeom>
              <a:avLst/>
              <a:gdLst/>
              <a:ahLst/>
              <a:cxnLst/>
              <a:rect l="l" t="t" r="r" b="b"/>
              <a:pathLst>
                <a:path w="6153150" h="400684">
                  <a:moveTo>
                    <a:pt x="6153150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6153150" y="400113"/>
                  </a:lnTo>
                  <a:lnTo>
                    <a:pt x="6153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38850" y="6457886"/>
              <a:ext cx="6153150" cy="400685"/>
            </a:xfrm>
            <a:custGeom>
              <a:avLst/>
              <a:gdLst/>
              <a:ahLst/>
              <a:cxnLst/>
              <a:rect l="l" t="t" r="r" b="b"/>
              <a:pathLst>
                <a:path w="6153150" h="400684">
                  <a:moveTo>
                    <a:pt x="0" y="400113"/>
                  </a:moveTo>
                  <a:lnTo>
                    <a:pt x="6153150" y="400113"/>
                  </a:lnTo>
                  <a:lnTo>
                    <a:pt x="6153150" y="0"/>
                  </a:lnTo>
                  <a:lnTo>
                    <a:pt x="0" y="0"/>
                  </a:lnTo>
                  <a:lnTo>
                    <a:pt x="0" y="40011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118352" y="6484721"/>
            <a:ext cx="58794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Απουσία</a:t>
            </a:r>
            <a:r>
              <a:rPr sz="2000" b="1" spc="-35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ανοσοχρώσης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στα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φλεγμονώδη</a:t>
            </a:r>
            <a:r>
              <a:rPr sz="2000" b="1" spc="-4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κύτταρα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6207658"/>
            <a:ext cx="2301240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latin typeface="Trebuchet MS"/>
                <a:cs typeface="Trebuchet MS"/>
              </a:rPr>
              <a:t>Nielsen,</a:t>
            </a:r>
            <a:r>
              <a:rPr sz="1800" b="1" i="1" spc="-130" dirty="0">
                <a:latin typeface="Trebuchet MS"/>
                <a:cs typeface="Trebuchet MS"/>
              </a:rPr>
              <a:t> </a:t>
            </a:r>
            <a:r>
              <a:rPr sz="1800" b="1" i="1" dirty="0">
                <a:latin typeface="Trebuchet MS"/>
                <a:cs typeface="Trebuchet MS"/>
              </a:rPr>
              <a:t>AJSP</a:t>
            </a:r>
            <a:r>
              <a:rPr sz="1800" b="1" i="1" spc="-110" dirty="0">
                <a:latin typeface="Trebuchet MS"/>
                <a:cs typeface="Trebuchet MS"/>
              </a:rPr>
              <a:t> </a:t>
            </a:r>
            <a:r>
              <a:rPr sz="1800" b="1" i="1" dirty="0">
                <a:latin typeface="Trebuchet MS"/>
                <a:cs typeface="Trebuchet MS"/>
              </a:rPr>
              <a:t>2009</a:t>
            </a:r>
            <a:r>
              <a:rPr sz="1800" b="1" i="1" spc="15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&amp;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i="1" spc="-5" dirty="0">
                <a:latin typeface="Trebuchet MS"/>
                <a:cs typeface="Trebuchet MS"/>
              </a:rPr>
              <a:t>Doyle,</a:t>
            </a:r>
            <a:r>
              <a:rPr sz="1800" b="1" i="1" spc="-130" dirty="0">
                <a:latin typeface="Trebuchet MS"/>
                <a:cs typeface="Trebuchet MS"/>
              </a:rPr>
              <a:t> </a:t>
            </a:r>
            <a:r>
              <a:rPr sz="1800" b="1" i="1" dirty="0">
                <a:latin typeface="Trebuchet MS"/>
                <a:cs typeface="Trebuchet MS"/>
              </a:rPr>
              <a:t>AJSP</a:t>
            </a:r>
            <a:r>
              <a:rPr sz="1800" b="1" i="1" spc="-100" dirty="0">
                <a:latin typeface="Trebuchet MS"/>
                <a:cs typeface="Trebuchet MS"/>
              </a:rPr>
              <a:t> </a:t>
            </a:r>
            <a:r>
              <a:rPr sz="1800" b="1" i="1" dirty="0">
                <a:latin typeface="Trebuchet MS"/>
                <a:cs typeface="Trebuchet MS"/>
              </a:rPr>
              <a:t>2016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020" y="547242"/>
            <a:ext cx="5334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indent="-14668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59385" algn="l"/>
              </a:tabLst>
            </a:pPr>
            <a:r>
              <a:rPr sz="1800" b="1" spc="-5" dirty="0">
                <a:latin typeface="Trebuchet MS"/>
                <a:cs typeface="Trebuchet MS"/>
              </a:rPr>
              <a:t>Διάγνωση:</a:t>
            </a:r>
            <a:r>
              <a:rPr sz="1800" b="1" spc="2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Επιθηλιοειδές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αιμαγγειοενδοθηλίωμα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4863" y="1825497"/>
            <a:ext cx="4641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rebuchet MS"/>
                <a:cs typeface="Trebuchet MS"/>
              </a:rPr>
              <a:t>Δ</a:t>
            </a:r>
            <a:r>
              <a:rPr sz="1800" b="1" spc="5" dirty="0">
                <a:latin typeface="Trebuchet MS"/>
                <a:cs typeface="Trebuchet MS"/>
              </a:rPr>
              <a:t>/</a:t>
            </a:r>
            <a:r>
              <a:rPr sz="1800" b="1" dirty="0">
                <a:latin typeface="Trebuchet MS"/>
                <a:cs typeface="Trebuchet MS"/>
              </a:rPr>
              <a:t>δ: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5961" y="1937384"/>
            <a:ext cx="353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Επιθηλιοειδές</a:t>
            </a:r>
            <a:r>
              <a:rPr sz="1800" b="1" spc="-5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αγγειοσάρκωμα</a:t>
            </a:r>
            <a:endParaRPr sz="18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dirty="0">
                <a:latin typeface="Trebuchet MS"/>
                <a:cs typeface="Trebuchet MS"/>
              </a:rPr>
              <a:t>Έντονη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ατυπία,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απουσία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5960" y="2486101"/>
            <a:ext cx="4015639" cy="2798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αγγειοκεντρικής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ανάπτυξης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Επιθηλιοειδές</a:t>
            </a:r>
            <a:r>
              <a:rPr sz="1800" b="1" spc="-45" dirty="0">
                <a:solidFill>
                  <a:srgbClr val="EA7666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EA7666"/>
                </a:solidFill>
                <a:latin typeface="Trebuchet MS"/>
                <a:cs typeface="Trebuchet MS"/>
              </a:rPr>
              <a:t>αιμαγγείωμα</a:t>
            </a:r>
            <a:endParaRPr sz="1800" dirty="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Ήπια ατυπία, απουσία </a:t>
            </a:r>
            <a:r>
              <a:rPr sz="1800" dirty="0">
                <a:latin typeface="Trebuchet MS"/>
                <a:cs typeface="Trebuchet MS"/>
              </a:rPr>
              <a:t>πυρηνίου, 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εστιακή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παρουσία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ώριμων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αγγείων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"/>
            </a:pPr>
            <a:endParaRPr sz="1850" dirty="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Εστιακά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διηθητικό</a:t>
            </a:r>
            <a:endParaRPr sz="1800" dirty="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dirty="0">
                <a:latin typeface="Trebuchet MS"/>
                <a:cs typeface="Trebuchet MS"/>
              </a:rPr>
              <a:t>Συχνά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πολυεστιακό</a:t>
            </a:r>
            <a:endParaRPr sz="1800" dirty="0">
              <a:latin typeface="Trebuchet MS"/>
              <a:cs typeface="Trebuchet MS"/>
            </a:endParaRPr>
          </a:p>
          <a:p>
            <a:pPr marL="299085" marR="65722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Απουσία </a:t>
            </a:r>
            <a:r>
              <a:rPr sz="1800" spc="-35" dirty="0">
                <a:latin typeface="Trebuchet MS"/>
                <a:cs typeface="Trebuchet MS"/>
              </a:rPr>
              <a:t>CAMTA-1 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αναδιά</a:t>
            </a:r>
            <a:r>
              <a:rPr sz="1800" spc="-10" dirty="0">
                <a:latin typeface="Trebuchet MS"/>
                <a:cs typeface="Trebuchet MS"/>
              </a:rPr>
              <a:t>τ</a:t>
            </a:r>
            <a:r>
              <a:rPr sz="1800" spc="-5" dirty="0">
                <a:latin typeface="Trebuchet MS"/>
                <a:cs typeface="Trebuchet MS"/>
              </a:rPr>
              <a:t>αξ</a:t>
            </a:r>
            <a:r>
              <a:rPr sz="1800" spc="-10" dirty="0">
                <a:latin typeface="Trebuchet MS"/>
                <a:cs typeface="Trebuchet MS"/>
              </a:rPr>
              <a:t>η</a:t>
            </a:r>
            <a:r>
              <a:rPr sz="1800" dirty="0">
                <a:latin typeface="Trebuchet MS"/>
                <a:cs typeface="Trebuchet MS"/>
              </a:rPr>
              <a:t>ς</a:t>
            </a:r>
            <a:r>
              <a:rPr sz="1800" spc="5" dirty="0">
                <a:latin typeface="Trebuchet MS"/>
                <a:cs typeface="Trebuchet MS"/>
              </a:rPr>
              <a:t>/</a:t>
            </a:r>
            <a:r>
              <a:rPr sz="1800" spc="-5" dirty="0">
                <a:latin typeface="Trebuchet MS"/>
                <a:cs typeface="Trebuchet MS"/>
              </a:rPr>
              <a:t>ανοσοέκφ</a:t>
            </a:r>
            <a:r>
              <a:rPr sz="1800" spc="5" dirty="0">
                <a:latin typeface="Trebuchet MS"/>
                <a:cs typeface="Trebuchet MS"/>
              </a:rPr>
              <a:t>ρ</a:t>
            </a:r>
            <a:r>
              <a:rPr sz="1800" spc="-5" dirty="0">
                <a:latin typeface="Trebuchet MS"/>
                <a:cs typeface="Trebuchet MS"/>
              </a:rPr>
              <a:t>α</a:t>
            </a:r>
            <a:r>
              <a:rPr sz="1800" spc="-10" dirty="0">
                <a:latin typeface="Trebuchet MS"/>
                <a:cs typeface="Trebuchet MS"/>
              </a:rPr>
              <a:t>σ</a:t>
            </a:r>
            <a:r>
              <a:rPr sz="1800" dirty="0">
                <a:latin typeface="Trebuchet MS"/>
                <a:cs typeface="Trebuchet MS"/>
              </a:rPr>
              <a:t>η</a:t>
            </a:r>
            <a:r>
              <a:rPr lang="el-GR" sz="1800" dirty="0">
                <a:latin typeface="Trebuchet MS"/>
                <a:cs typeface="Trebuchet MS"/>
              </a:rPr>
              <a:t>ς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8739" y="94310"/>
            <a:ext cx="2406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Περιστατικό</a:t>
            </a:r>
            <a:r>
              <a:rPr spc="-60" dirty="0"/>
              <a:t> </a:t>
            </a:r>
            <a:r>
              <a:rPr spc="-5" dirty="0"/>
              <a:t>#5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C93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8437</Words>
  <Application>Microsoft Office PowerPoint</Application>
  <PresentationFormat>Widescreen</PresentationFormat>
  <Paragraphs>1460</Paragraphs>
  <Slides>188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188</vt:i4>
      </vt:variant>
    </vt:vector>
  </HeadingPairs>
  <TitlesOfParts>
    <vt:vector size="198" baseType="lpstr">
      <vt:lpstr>MS Gothic</vt:lpstr>
      <vt:lpstr>Arial</vt:lpstr>
      <vt:lpstr>Calibri</vt:lpstr>
      <vt:lpstr>Courier New</vt:lpstr>
      <vt:lpstr>Lucida Sans Unicode</vt:lpstr>
      <vt:lpstr>Microsoft Sans Serif</vt:lpstr>
      <vt:lpstr>Times New Roman</vt:lpstr>
      <vt:lpstr>Trebuchet MS</vt:lpstr>
      <vt:lpstr>Wingdings</vt:lpstr>
      <vt:lpstr>Office Theme</vt:lpstr>
      <vt:lpstr>Αγγειακοί-  Περιαγγειακοί/Περικυτταρικοί  όγκοι</vt:lpstr>
      <vt:lpstr>Ταξινόμηση των Αγγειακών  Αλλοιώσεων</vt:lpstr>
      <vt:lpstr>Αγγειακές</vt:lpstr>
      <vt:lpstr>Ενδαγγειακές  Αλλοιώσεις</vt:lpstr>
      <vt:lpstr>Αγγειακά  Πρότυπα</vt:lpstr>
      <vt:lpstr>Μορφολογία ενδοθηλιακών  κυττάρων</vt:lpstr>
      <vt:lpstr>Μορφολογία ενδοθηλιακών κυττάρων</vt:lpstr>
      <vt:lpstr>Μορφολογία ενδοθηλιακών  κυττάρων</vt:lpstr>
      <vt:lpstr>Εκτίμηση Κακοήθειας στους αγγειακούς όγκους</vt:lpstr>
      <vt:lpstr>Η χρήση της ανοσοϊστοχημείας στη διαγνωστική  προσπέλαση των αγγειακών όγκων</vt:lpstr>
      <vt:lpstr>Δείκτες Ενδοθηλιακής Διαφοροποίησης: FVIII, CD31,  CD34, Fli-1, ERG, D2-40</vt:lpstr>
      <vt:lpstr>Δείκτες Ενδοθηλιακής Διαφοροποίησης: FVIII, CD31,</vt:lpstr>
      <vt:lpstr>Αγγειακό πρότυπο</vt:lpstr>
      <vt:lpstr>Αντιδραστικές αγγειακές Αλλοιώσεις(1) Θηλώδης ενδοθηλιακή υπερπλασία</vt:lpstr>
      <vt:lpstr>Αντιδραστικές αγγειακές αλλοιώσεις(2)</vt:lpstr>
      <vt:lpstr>Αιμαγγείωμα με κλειστούς αυλούς</vt:lpstr>
      <vt:lpstr>Μικροφλεβικό αιμαγγείωμα</vt:lpstr>
      <vt:lpstr>Αιμαγγείωμα με ανοιχτούς αυλούς</vt:lpstr>
      <vt:lpstr>Αιμαγγείωμα με ανοιχτούς αυλούς</vt:lpstr>
      <vt:lpstr>Φλεβώδες και Αρτηριοφλεβώδες Αιμαγγείωμα</vt:lpstr>
      <vt:lpstr>Εν τω Βάθει Αιμαγγειώματα (1)</vt:lpstr>
      <vt:lpstr>Εν τω Βάθει Αιμαγγειώματα (2)</vt:lpstr>
      <vt:lpstr>Κολποειδικό αιμαγγείωμα</vt:lpstr>
      <vt:lpstr>Αναστομούμενο αιμαγγείωμα</vt:lpstr>
      <vt:lpstr>Λεμφαγγείωμα</vt:lpstr>
      <vt:lpstr>Αγγειακοί όγκοι με Hobnail  ενδοθήλια</vt:lpstr>
      <vt:lpstr>Στοχοειδές (Hobnail- Αιμοσιδηρωτικό  Αιμαγγείωμα)</vt:lpstr>
      <vt:lpstr>Αγγειακοί Όγκοι Ενδιάμεσης  Κακοήθειας</vt:lpstr>
      <vt:lpstr>Δικτυοειδές (retiform) Αιμαγγειοενδοθηλίωμα</vt:lpstr>
      <vt:lpstr>Θηλώδες ενδολεμφαγγειακό ενδοθηλίωμα</vt:lpstr>
      <vt:lpstr>Σύγκριση δικτυοειδούς και θηλώδους  ενδολεμφαγγειακού ενδοθηλιώματος</vt:lpstr>
      <vt:lpstr>Μετακτινική άτυπη αγγειακή αλλοίωση (AVL)</vt:lpstr>
      <vt:lpstr>Επιθηλιοειδείς αγγειακές αλλοιώσεις</vt:lpstr>
      <vt:lpstr>Επιθηλιοειδές Αιμαγγείωμα</vt:lpstr>
      <vt:lpstr>Επιθηλιοειδές Αιμαγγείωμα</vt:lpstr>
      <vt:lpstr>PowerPoint Presentation</vt:lpstr>
      <vt:lpstr>Επιθηλιοειδές  Αιμαγγείωμα</vt:lpstr>
      <vt:lpstr>Επιθηλιοειδές αγγειωματοειδές οζίο</vt:lpstr>
      <vt:lpstr>Επιθηλιοειδές αιμαγγειοενδοθηλίωμα (EHE)</vt:lpstr>
      <vt:lpstr>Clinical features of EHE by primary site</vt:lpstr>
      <vt:lpstr>EHE – Ιστολογικά ευρήματα(I)</vt:lpstr>
      <vt:lpstr>EHE – Ιστολογικά ευρήματα (II)</vt:lpstr>
      <vt:lpstr>EHE – Ανοσοφαινότυπος και μοριακά ευρήματα</vt:lpstr>
      <vt:lpstr>PowerPoint Presentation</vt:lpstr>
      <vt:lpstr>PowerPoint Presentation</vt:lpstr>
      <vt:lpstr>EHE με άτυπα ιστολογικά χαρακτηριστικά</vt:lpstr>
      <vt:lpstr>EHE – Διαφορική Διάγνωση (I)</vt:lpstr>
      <vt:lpstr>EHE – Differential diagnosis (II)</vt:lpstr>
      <vt:lpstr>PowerPoint Presentation</vt:lpstr>
      <vt:lpstr>Differential Diagnosis of YAP1-TFE3 fused EHE</vt:lpstr>
      <vt:lpstr>WWTR1 - CAMTA-1 +</vt:lpstr>
      <vt:lpstr>PowerPoint Presentation</vt:lpstr>
      <vt:lpstr>Clinicopathologic Characterization of Epithelioid Hemangioendothelioma in  a Series of 62 Cases: A Proposal of Risk Stratification and Identification of a  Synaptophysin-positive Aggressive Subset</vt:lpstr>
      <vt:lpstr>PowerPoint Presentation</vt:lpstr>
      <vt:lpstr>PowerPoint Presentation</vt:lpstr>
      <vt:lpstr>Ατρακτοκυτταρικές αγγειακές αλλοιώσεις</vt:lpstr>
      <vt:lpstr>Ατρακτοκυτταρικό Αιμαγγείωμα</vt:lpstr>
      <vt:lpstr>Σάρκωμα Kaposi</vt:lpstr>
      <vt:lpstr>Σάρκωμα Kaposi</vt:lpstr>
      <vt:lpstr>Ψευδομυογενές αιμαγγειοενδοθηλίωμα(A)</vt:lpstr>
      <vt:lpstr>Ψευδομυογενές αιμαγγειοενδοθηλίωμα(B)</vt:lpstr>
      <vt:lpstr>Θυσσανωτό αγγείωμα/ Kaposiform αγγειοενδοθηλίωμα (ενιαία</vt:lpstr>
      <vt:lpstr>Θυσσανωτό αγγείωμα/ Kaposiform αγγειοενδοθηλίωμα Κλασσικό πρότυπο Kaposiform αγγειοενδοθηλιώματος</vt:lpstr>
      <vt:lpstr>Σύνθετο Αιμαγγειοενδοθηλίωμα</vt:lpstr>
      <vt:lpstr>Αγγειοσάρκωμα (A)</vt:lpstr>
      <vt:lpstr>Αγγειοσάρκωμα – Ιστολογικά χαρακτηριστικά</vt:lpstr>
      <vt:lpstr>Αγγειοσάρκωμα – Ιστολογικά χαρακτηριστικά</vt:lpstr>
      <vt:lpstr>Μετακτινικό αγγειοσάρκωμα</vt:lpstr>
      <vt:lpstr>Αγγειοσάρκωμα – Μοριακά ευρήματα</vt:lpstr>
      <vt:lpstr>Περιαγγειακά Νεοπλάσματα - Όγκος</vt:lpstr>
      <vt:lpstr>Μυοπερικύτωμα</vt:lpstr>
      <vt:lpstr>Μηνύματα για το Σπίτι</vt:lpstr>
      <vt:lpstr>Μηνύματα για το Σπίτι</vt:lpstr>
      <vt:lpstr>Περιστατικό #1</vt:lpstr>
      <vt:lpstr>Περιστατικό #1</vt:lpstr>
      <vt:lpstr>Περιστατικό #1</vt:lpstr>
      <vt:lpstr>Περιστατικό #1</vt:lpstr>
      <vt:lpstr>Περιστατικό #2</vt:lpstr>
      <vt:lpstr>Περιστατικό #2</vt:lpstr>
      <vt:lpstr>Περιστατικό #2</vt:lpstr>
      <vt:lpstr>Περιστατικό #2</vt:lpstr>
      <vt:lpstr>Περιστατικό #2</vt:lpstr>
      <vt:lpstr>Περιστατικό #3</vt:lpstr>
      <vt:lpstr>Έντονα ηωσινόφιλα ενδοθηλιακά κύτταρα  σχηματίζουν θηλώδεις προσεκβολές και  περιέχουν ενδοκυττάρια σφαιρίδια</vt:lpstr>
      <vt:lpstr>Περιστατικό #3</vt:lpstr>
      <vt:lpstr>Περιστατικό #3</vt:lpstr>
      <vt:lpstr>Περιστατικό #3</vt:lpstr>
      <vt:lpstr>Περιστατικό #4</vt:lpstr>
      <vt:lpstr>Περιστατικό #4</vt:lpstr>
      <vt:lpstr>Περιστατικό #4</vt:lpstr>
      <vt:lpstr>Περιστατικό #4</vt:lpstr>
      <vt:lpstr>Περιστατικό #5</vt:lpstr>
      <vt:lpstr>Περιστατικό #5</vt:lpstr>
      <vt:lpstr>Περιστατικό #5</vt:lpstr>
      <vt:lpstr>Περιστατικό #5</vt:lpstr>
      <vt:lpstr>Περιστατικό #5</vt:lpstr>
      <vt:lpstr>Περιστατικό #5</vt:lpstr>
      <vt:lpstr>Περιστατικό #5</vt:lpstr>
      <vt:lpstr>Περιστατικό #5</vt:lpstr>
      <vt:lpstr>PowerPoint Presentation</vt:lpstr>
      <vt:lpstr>Περιστατικό #5</vt:lpstr>
      <vt:lpstr>Περιστατικό #5</vt:lpstr>
      <vt:lpstr>Περιστατικό #5</vt:lpstr>
      <vt:lpstr>Περιστατικό #6</vt:lpstr>
      <vt:lpstr>Περιστατικό #6</vt:lpstr>
      <vt:lpstr>Περιστατικό #6</vt:lpstr>
      <vt:lpstr>Περιστατικό #6</vt:lpstr>
      <vt:lpstr>Περιστατικό #6</vt:lpstr>
      <vt:lpstr>Περιστατικό #7</vt:lpstr>
      <vt:lpstr>Περιστατικό #7</vt:lpstr>
      <vt:lpstr>Περιστατικό #7</vt:lpstr>
      <vt:lpstr>Περιστατικό #7</vt:lpstr>
      <vt:lpstr>Περιστατικό #7</vt:lpstr>
      <vt:lpstr>Περιστατικό #7</vt:lpstr>
      <vt:lpstr>Περιστατικό #7</vt:lpstr>
      <vt:lpstr>Περιστατικό #8</vt:lpstr>
      <vt:lpstr>Περιστατικό #8</vt:lpstr>
      <vt:lpstr>Περιστατικό #8</vt:lpstr>
      <vt:lpstr>Περιστατικό #8</vt:lpstr>
      <vt:lpstr>Περιστατικό #8</vt:lpstr>
      <vt:lpstr>Περιστατικό #8</vt:lpstr>
      <vt:lpstr>Περιστατικό #8</vt:lpstr>
      <vt:lpstr>Περιστατικό #8</vt:lpstr>
      <vt:lpstr>Περιστατικό #8</vt:lpstr>
      <vt:lpstr>Περιστατικό #9</vt:lpstr>
      <vt:lpstr>Περιστατικό #9</vt:lpstr>
      <vt:lpstr>Περιστατικό #9</vt:lpstr>
      <vt:lpstr>Περιστατικό #9</vt:lpstr>
      <vt:lpstr>Περιστατικό #10</vt:lpstr>
      <vt:lpstr>Περιστατικό #10</vt:lpstr>
      <vt:lpstr>Περιστατικό #10</vt:lpstr>
      <vt:lpstr>Περιστατικό #10</vt:lpstr>
      <vt:lpstr>Περιστατικό #11</vt:lpstr>
      <vt:lpstr>Περιστατικό #11</vt:lpstr>
      <vt:lpstr>Περιστατικό #11</vt:lpstr>
      <vt:lpstr>Περιστατικό #11</vt:lpstr>
      <vt:lpstr>Περιστατικό #11</vt:lpstr>
      <vt:lpstr>Περιστατικό #11</vt:lpstr>
      <vt:lpstr>Περιστατικό #12</vt:lpstr>
      <vt:lpstr>Περιστατικό #12</vt:lpstr>
      <vt:lpstr>Περιστατικό #12</vt:lpstr>
      <vt:lpstr>Περιστατικό #12</vt:lpstr>
      <vt:lpstr>Περιστατικό #13</vt:lpstr>
      <vt:lpstr>Περιστατικό #13</vt:lpstr>
      <vt:lpstr>Περιστατικό #13</vt:lpstr>
      <vt:lpstr>Περιστατικό #13</vt:lpstr>
      <vt:lpstr>Περιστατικό #14</vt:lpstr>
      <vt:lpstr>Περιστατικό #14</vt:lpstr>
      <vt:lpstr>Περιστατικό #14</vt:lpstr>
      <vt:lpstr>Περιστατικό #14</vt:lpstr>
      <vt:lpstr>Περιστατικό #14</vt:lpstr>
      <vt:lpstr>Περιστατικό #15</vt:lpstr>
      <vt:lpstr>Περιστατικό #15</vt:lpstr>
      <vt:lpstr>PowerPoint Presentation</vt:lpstr>
      <vt:lpstr>Περιστατικό #15</vt:lpstr>
      <vt:lpstr>Περιστατικό #15</vt:lpstr>
      <vt:lpstr>Περιστατικό #15</vt:lpstr>
      <vt:lpstr>Περιστατικό #15</vt:lpstr>
      <vt:lpstr>Περιστατικό #16</vt:lpstr>
      <vt:lpstr>Περιστατικό #16</vt:lpstr>
      <vt:lpstr>Περιστατικό #16</vt:lpstr>
      <vt:lpstr>Περιστατικό #16</vt:lpstr>
      <vt:lpstr>Περιστατικό #16</vt:lpstr>
      <vt:lpstr>Περιστατικό #16</vt:lpstr>
      <vt:lpstr>Περιστατικό #16</vt:lpstr>
      <vt:lpstr>Περιστατικό #16</vt:lpstr>
      <vt:lpstr>Περιστατικό #16</vt:lpstr>
      <vt:lpstr>Περιστατικό #16</vt:lpstr>
      <vt:lpstr>PowerPoint Presentation</vt:lpstr>
      <vt:lpstr>Περιστατικό #17</vt:lpstr>
      <vt:lpstr>Περιστατικό #17</vt:lpstr>
      <vt:lpstr>Περιστατικό #17</vt:lpstr>
      <vt:lpstr>Περιστατικό #17</vt:lpstr>
      <vt:lpstr>Περιστατικό #17</vt:lpstr>
      <vt:lpstr>Περιστατικό #17  Διάγνωση: EHE ήπατος</vt:lpstr>
      <vt:lpstr>PowerPoint Presentation</vt:lpstr>
      <vt:lpstr>Περιστατικό #17</vt:lpstr>
      <vt:lpstr>Περιστατικό #17</vt:lpstr>
      <vt:lpstr>Περιστατικό #17</vt:lpstr>
      <vt:lpstr>Περιστατικό #17</vt:lpstr>
      <vt:lpstr>Περιστατικό #17</vt:lpstr>
      <vt:lpstr>Περιστατικό #17</vt:lpstr>
      <vt:lpstr>Περιστατικό #17</vt:lpstr>
      <vt:lpstr>Περιστατικό #17</vt:lpstr>
      <vt:lpstr>Περιστατικό #17</vt:lpstr>
      <vt:lpstr>Περιστατικό #17</vt:lpstr>
      <vt:lpstr>Περιστατικό #17 Ηπατικό EHE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Vascular Tumors</dc:title>
  <dc:creator>Pantelis Barmpounis</dc:creator>
  <cp:lastModifiedBy>Penelope</cp:lastModifiedBy>
  <cp:revision>15</cp:revision>
  <dcterms:created xsi:type="dcterms:W3CDTF">2023-04-26T12:12:24Z</dcterms:created>
  <dcterms:modified xsi:type="dcterms:W3CDTF">2025-02-19T13:16:03Z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2022-03-10T00:00:00Z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2023-04-26T00:00:00Z</vt:filetime>
  </property>
</Properties>
</file>