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65"/>
  </p:notesMasterIdLst>
  <p:sldIdLst>
    <p:sldId id="257" r:id="rId2"/>
    <p:sldId id="258" r:id="rId3"/>
    <p:sldId id="609" r:id="rId4"/>
    <p:sldId id="562" r:id="rId5"/>
    <p:sldId id="563" r:id="rId6"/>
    <p:sldId id="564" r:id="rId7"/>
    <p:sldId id="569" r:id="rId8"/>
    <p:sldId id="547" r:id="rId9"/>
    <p:sldId id="567" r:id="rId10"/>
    <p:sldId id="617" r:id="rId11"/>
    <p:sldId id="620" r:id="rId12"/>
    <p:sldId id="571" r:id="rId13"/>
    <p:sldId id="578" r:id="rId14"/>
    <p:sldId id="572" r:id="rId15"/>
    <p:sldId id="477" r:id="rId16"/>
    <p:sldId id="615" r:id="rId17"/>
    <p:sldId id="565" r:id="rId18"/>
    <p:sldId id="575" r:id="rId19"/>
    <p:sldId id="576" r:id="rId20"/>
    <p:sldId id="577" r:id="rId21"/>
    <p:sldId id="574" r:id="rId22"/>
    <p:sldId id="570" r:id="rId23"/>
    <p:sldId id="579" r:id="rId24"/>
    <p:sldId id="580" r:id="rId25"/>
    <p:sldId id="581" r:id="rId26"/>
    <p:sldId id="327" r:id="rId27"/>
    <p:sldId id="612" r:id="rId28"/>
    <p:sldId id="568" r:id="rId29"/>
    <p:sldId id="621" r:id="rId30"/>
    <p:sldId id="583" r:id="rId31"/>
    <p:sldId id="584" r:id="rId32"/>
    <p:sldId id="582" r:id="rId33"/>
    <p:sldId id="355" r:id="rId34"/>
    <p:sldId id="585" r:id="rId35"/>
    <p:sldId id="290" r:id="rId36"/>
    <p:sldId id="588" r:id="rId37"/>
    <p:sldId id="589" r:id="rId38"/>
    <p:sldId id="616" r:id="rId39"/>
    <p:sldId id="590" r:id="rId40"/>
    <p:sldId id="591" r:id="rId41"/>
    <p:sldId id="592" r:id="rId42"/>
    <p:sldId id="593" r:id="rId43"/>
    <p:sldId id="613" r:id="rId44"/>
    <p:sldId id="594" r:id="rId45"/>
    <p:sldId id="595" r:id="rId46"/>
    <p:sldId id="596" r:id="rId47"/>
    <p:sldId id="586" r:id="rId48"/>
    <p:sldId id="597" r:id="rId49"/>
    <p:sldId id="291" r:id="rId50"/>
    <p:sldId id="599" r:id="rId51"/>
    <p:sldId id="600" r:id="rId52"/>
    <p:sldId id="602" r:id="rId53"/>
    <p:sldId id="603" r:id="rId54"/>
    <p:sldId id="604" r:id="rId55"/>
    <p:sldId id="601" r:id="rId56"/>
    <p:sldId id="473" r:id="rId57"/>
    <p:sldId id="605" r:id="rId58"/>
    <p:sldId id="606" r:id="rId59"/>
    <p:sldId id="310" r:id="rId60"/>
    <p:sldId id="610" r:id="rId61"/>
    <p:sldId id="266" r:id="rId62"/>
    <p:sldId id="607" r:id="rId63"/>
    <p:sldId id="614" r:id="rId64"/>
  </p:sldIdLst>
  <p:sldSz cx="12192000" cy="6858000"/>
  <p:notesSz cx="6889750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66"/>
    <a:srgbClr val="C9D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01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0F7AB3E1-89E9-40BA-B5ED-93A4157CF625}" type="datetimeFigureOut">
              <a:rPr lang="el-GR" smtClean="0"/>
              <a:t>4/3/2023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8975" y="4821506"/>
            <a:ext cx="5511800" cy="394486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02597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780CB0D8-E44C-4B65-97A8-A83D147B442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7214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Ινώδης ιστός, </a:t>
            </a:r>
            <a:r>
              <a:rPr lang="el-GR" dirty="0" err="1"/>
              <a:t>υψ</a:t>
            </a:r>
            <a:r>
              <a:rPr lang="el-GR" dirty="0"/>
              <a:t> Τ2 </a:t>
            </a:r>
            <a:r>
              <a:rPr lang="el-GR" dirty="0" err="1"/>
              <a:t>χαμ</a:t>
            </a:r>
            <a:r>
              <a:rPr lang="el-GR" dirty="0"/>
              <a:t> Τ1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CB0D8-E44C-4B65-97A8-A83D147B442A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304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CB0D8-E44C-4B65-97A8-A83D147B442A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1639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CB0D8-E44C-4B65-97A8-A83D147B442A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3710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</a:rPr>
              <a:t>Οι κύριες συμπιεστικές </a:t>
            </a:r>
            <a:r>
              <a:rPr lang="el-GR" sz="1900" dirty="0" err="1">
                <a:latin typeface="Calibri" panose="020F0502020204030204" pitchFamily="34" charset="0"/>
                <a:ea typeface="Calibri" panose="020F0502020204030204" pitchFamily="34" charset="0"/>
              </a:rPr>
              <a:t>δοκίδες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</a:rPr>
              <a:t> εκτείνονται σαν καμπύλη από το έσω τμήμα της </a:t>
            </a:r>
            <a:r>
              <a:rPr lang="el-GR" sz="1900" dirty="0" err="1">
                <a:latin typeface="Calibri" panose="020F0502020204030204" pitchFamily="34" charset="0"/>
                <a:ea typeface="Calibri" panose="020F0502020204030204" pitchFamily="34" charset="0"/>
              </a:rPr>
              <a:t>μετάφυσης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</a:rPr>
              <a:t> έως το ανώτερο όριο της κεφαλής του μηριαίου και αποτελούν τις βασικές και πιο παχιές από τις υπόλοιπες ομάδες</a:t>
            </a:r>
            <a:r>
              <a:rPr lang="en-US" sz="1900" dirty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</a:rPr>
              <a:t>Οι δευτερογενείς συμπιεστικές </a:t>
            </a:r>
            <a:r>
              <a:rPr lang="el-GR" sz="1900" dirty="0" err="1">
                <a:latin typeface="Calibri" panose="020F0502020204030204" pitchFamily="34" charset="0"/>
                <a:ea typeface="Calibri" panose="020F0502020204030204" pitchFamily="34" charset="0"/>
              </a:rPr>
              <a:t>δοκίδες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</a:rPr>
              <a:t> εκτείνονται από τον  ελάσσονα έως το μείζονα </a:t>
            </a:r>
            <a:r>
              <a:rPr lang="el-GR" sz="1900" dirty="0" err="1">
                <a:latin typeface="Calibri" panose="020F0502020204030204" pitchFamily="34" charset="0"/>
                <a:ea typeface="Calibri" panose="020F0502020204030204" pitchFamily="34" charset="0"/>
              </a:rPr>
              <a:t>τροχαντήρα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</a:rPr>
              <a:t> και είναι συνήθως λεπτές και αραιές. ομάδα του μείζονα </a:t>
            </a:r>
            <a:r>
              <a:rPr lang="el-GR" sz="1900" dirty="0" err="1">
                <a:latin typeface="Calibri" panose="020F0502020204030204" pitchFamily="34" charset="0"/>
                <a:ea typeface="Calibri" panose="020F0502020204030204" pitchFamily="34" charset="0"/>
              </a:rPr>
              <a:t>τροχαντήρα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</a:rPr>
              <a:t> Οι κύριες ελαστικές </a:t>
            </a:r>
            <a:r>
              <a:rPr lang="el-GR" sz="1900" dirty="0" err="1">
                <a:latin typeface="Calibri" panose="020F0502020204030204" pitchFamily="34" charset="0"/>
                <a:ea typeface="Calibri" panose="020F0502020204030204" pitchFamily="34" charset="0"/>
              </a:rPr>
              <a:t>δοκίδες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</a:rPr>
              <a:t> διαπερνούν τον αυχένα του μηριαίου καθώς εκτείνονται κάτω από τον μείζονα </a:t>
            </a:r>
            <a:r>
              <a:rPr lang="el-GR" sz="1900" dirty="0" err="1">
                <a:latin typeface="Calibri" panose="020F0502020204030204" pitchFamily="34" charset="0"/>
                <a:ea typeface="Calibri" panose="020F0502020204030204" pitchFamily="34" charset="0"/>
              </a:rPr>
              <a:t>τροχαντήρα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</a:rPr>
              <a:t> έως το </a:t>
            </a:r>
            <a:r>
              <a:rPr lang="el-GR" sz="1900" dirty="0" err="1">
                <a:latin typeface="Calibri" panose="020F0502020204030204" pitchFamily="34" charset="0"/>
                <a:ea typeface="Calibri" panose="020F0502020204030204" pitchFamily="34" charset="0"/>
              </a:rPr>
              <a:t>βοθρίο</a:t>
            </a:r>
            <a:r>
              <a:rPr lang="el-GR" sz="1900" dirty="0">
                <a:latin typeface="Calibri" panose="020F0502020204030204" pitchFamily="34" charset="0"/>
                <a:ea typeface="Calibri" panose="020F0502020204030204" pitchFamily="34" charset="0"/>
              </a:rPr>
              <a:t> της κοτύλης.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CB0D8-E44C-4B65-97A8-A83D147B442A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130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60224FC3-7346-4BD5-B653-760AB6ABCD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85001" indent="-30192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207694" indent="-241539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90771" indent="-241539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173849" indent="-241539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0347D0-645E-4487-896F-4D2BFCBDE947}" type="slidenum">
              <a:rPr lang="el-GR" altLang="el-GR"/>
              <a:pPr>
                <a:spcBef>
                  <a:spcPct val="0"/>
                </a:spcBef>
              </a:pPr>
              <a:t>33</a:t>
            </a:fld>
            <a:endParaRPr lang="el-GR" altLang="el-GR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89F550CE-3EE6-4E0E-B91D-7B0069B01A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3E4C6E25-B2F2-4912-BACA-9ACFCE788C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2EB52FC3-3B20-43D3-BBD1-F1B377E15F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85001" indent="-30192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207694" indent="-241539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90771" indent="-241539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173849" indent="-241539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D5754C-2A51-4EB5-9237-0F32BDE90939}" type="slidenum">
              <a:rPr lang="el-GR" altLang="el-GR"/>
              <a:pPr>
                <a:spcBef>
                  <a:spcPct val="0"/>
                </a:spcBef>
              </a:pPr>
              <a:t>35</a:t>
            </a:fld>
            <a:endParaRPr lang="el-GR" altLang="el-GR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B977918A-F0D8-4522-8AF4-F215821ECB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F12BEB8B-1628-4C10-B709-6EB31E8738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2EB52FC3-3B20-43D3-BBD1-F1B377E15F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85001" indent="-30192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207694" indent="-241539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90771" indent="-241539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173849" indent="-241539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D5754C-2A51-4EB5-9237-0F32BDE90939}" type="slidenum">
              <a:rPr lang="el-GR" altLang="el-GR"/>
              <a:pPr>
                <a:spcBef>
                  <a:spcPct val="0"/>
                </a:spcBef>
              </a:pPr>
              <a:t>36</a:t>
            </a:fld>
            <a:endParaRPr lang="el-GR" altLang="el-GR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B977918A-F0D8-4522-8AF4-F215821ECB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F12BEB8B-1628-4C10-B709-6EB31E8738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12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2EB52FC3-3B20-43D3-BBD1-F1B377E15F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85001" indent="-301923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207694" indent="-241539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90771" indent="-241539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173849" indent="-241539">
              <a:spcBef>
                <a:spcPct val="30000"/>
              </a:spcBef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656926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3140004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623081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4106159" indent="-241539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D5754C-2A51-4EB5-9237-0F32BDE90939}" type="slidenum">
              <a:rPr lang="el-GR" altLang="el-GR"/>
              <a:pPr>
                <a:spcBef>
                  <a:spcPct val="0"/>
                </a:spcBef>
              </a:pPr>
              <a:t>37</a:t>
            </a:fld>
            <a:endParaRPr lang="el-GR" altLang="el-GR"/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B977918A-F0D8-4522-8AF4-F215821ECB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F12BEB8B-1628-4C10-B709-6EB31E8738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269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19-year-old female patient with fibrous dysplasia. (a) Coronal T2wI shows marked bone expansion and lowT2wSI of the right occipital and temporal bone (and, to a lesser degree, the adjacent bones). (b) In the corresponding T1wI </a:t>
            </a:r>
            <a:r>
              <a:rPr lang="en-US" dirty="0" err="1"/>
              <a:t>postgadolinium</a:t>
            </a:r>
            <a:r>
              <a:rPr lang="en-US" dirty="0"/>
              <a:t> administration, mild contrast enhancement is visible (arrows). (c) Corresponding computed tomography is more specific, showing typical ground-glass mineralization (arrows).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CB0D8-E44C-4B65-97A8-A83D147B442A}" type="slidenum">
              <a:rPr lang="el-GR" smtClean="0"/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6582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20A7-E29A-4CC0-B346-1FBAEB8D303B}" type="datetimeFigureOut">
              <a:rPr lang="el-GR" smtClean="0"/>
              <a:t>4/3/2023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CFB3-B393-43F3-A3BB-26BEF87333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01262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20A7-E29A-4CC0-B346-1FBAEB8D303B}" type="datetimeFigureOut">
              <a:rPr lang="el-GR" smtClean="0"/>
              <a:t>4/3/2023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CFB3-B393-43F3-A3BB-26BEF87333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0910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20A7-E29A-4CC0-B346-1FBAEB8D303B}" type="datetimeFigureOut">
              <a:rPr lang="el-GR" smtClean="0"/>
              <a:t>4/3/2023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CFB3-B393-43F3-A3BB-26BEF87333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1189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20A7-E29A-4CC0-B346-1FBAEB8D303B}" type="datetimeFigureOut">
              <a:rPr lang="el-GR" smtClean="0"/>
              <a:t>4/3/2023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CFB3-B393-43F3-A3BB-26BEF8733380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9855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20A7-E29A-4CC0-B346-1FBAEB8D303B}" type="datetimeFigureOut">
              <a:rPr lang="el-GR" smtClean="0"/>
              <a:t>4/3/2023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CFB3-B393-43F3-A3BB-26BEF87333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8929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20A7-E29A-4CC0-B346-1FBAEB8D303B}" type="datetimeFigureOut">
              <a:rPr lang="el-GR" smtClean="0"/>
              <a:t>4/3/2023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CFB3-B393-43F3-A3BB-26BEF87333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7570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20A7-E29A-4CC0-B346-1FBAEB8D303B}" type="datetimeFigureOut">
              <a:rPr lang="el-GR" smtClean="0"/>
              <a:t>4/3/2023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CFB3-B393-43F3-A3BB-26BEF87333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990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20A7-E29A-4CC0-B346-1FBAEB8D303B}" type="datetimeFigureOut">
              <a:rPr lang="el-GR" smtClean="0"/>
              <a:t>4/3/2023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CFB3-B393-43F3-A3BB-26BEF87333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5890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20A7-E29A-4CC0-B346-1FBAEB8D303B}" type="datetimeFigureOut">
              <a:rPr lang="el-GR" smtClean="0"/>
              <a:t>4/3/2023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CFB3-B393-43F3-A3BB-26BEF87333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2592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DF2185C-DABE-429C-B845-37A520A5ACAE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7493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7E015-FD23-41E5-94E8-4C1D7E4EA21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9280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20A7-E29A-4CC0-B346-1FBAEB8D303B}" type="datetimeFigureOut">
              <a:rPr lang="el-GR" smtClean="0"/>
              <a:t>4/3/2023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CFB3-B393-43F3-A3BB-26BEF87333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959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20A7-E29A-4CC0-B346-1FBAEB8D303B}" type="datetimeFigureOut">
              <a:rPr lang="el-GR" smtClean="0"/>
              <a:t>4/3/2023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CFB3-B393-43F3-A3BB-26BEF87333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1393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20A7-E29A-4CC0-B346-1FBAEB8D303B}" type="datetimeFigureOut">
              <a:rPr lang="el-GR" smtClean="0"/>
              <a:t>4/3/2023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CFB3-B393-43F3-A3BB-26BEF87333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8310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20A7-E29A-4CC0-B346-1FBAEB8D303B}" type="datetimeFigureOut">
              <a:rPr lang="el-GR" smtClean="0"/>
              <a:t>4/3/2023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CFB3-B393-43F3-A3BB-26BEF87333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72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20A7-E29A-4CC0-B346-1FBAEB8D303B}" type="datetimeFigureOut">
              <a:rPr lang="el-GR" smtClean="0"/>
              <a:t>4/3/2023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CFB3-B393-43F3-A3BB-26BEF87333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9228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20A7-E29A-4CC0-B346-1FBAEB8D303B}" type="datetimeFigureOut">
              <a:rPr lang="el-GR" smtClean="0"/>
              <a:t>4/3/2023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CFB3-B393-43F3-A3BB-26BEF87333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9733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20A7-E29A-4CC0-B346-1FBAEB8D303B}" type="datetimeFigureOut">
              <a:rPr lang="el-GR" smtClean="0"/>
              <a:t>4/3/2023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CFB3-B393-43F3-A3BB-26BEF87333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6963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20A7-E29A-4CC0-B346-1FBAEB8D303B}" type="datetimeFigureOut">
              <a:rPr lang="el-GR" smtClean="0"/>
              <a:t>4/3/2023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CFB3-B393-43F3-A3BB-26BEF87333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786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F1120A7-E29A-4CC0-B346-1FBAEB8D303B}" type="datetimeFigureOut">
              <a:rPr lang="el-GR" smtClean="0"/>
              <a:t>4/3/2023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0CFB3-B393-43F3-A3BB-26BEF873338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69865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39418" y="2784480"/>
            <a:ext cx="9844391" cy="1511300"/>
          </a:xfrm>
          <a:solidFill>
            <a:srgbClr val="002060"/>
          </a:solidFill>
          <a:ln w="38100">
            <a:solidFill>
              <a:srgbClr val="FFFF00"/>
            </a:solidFill>
          </a:ln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l-G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tsoulidis"/>
                <a:ea typeface="Times New Roman" panose="02020603050405020304" pitchFamily="18" charset="0"/>
                <a:cs typeface="Times New Roman" panose="02020603050405020304" pitchFamily="18" charset="0"/>
              </a:rPr>
              <a:t>ΚΑΛΟΗΘΕΙΣ ΑΛΛΟΙΩΣΕΙΣ ΠΟΥ ΑΠΕΙΚΟΝΙΣΤΙΚΑ ΜΙΜΟΥΝΤΑΙ ΟΓΚΟΥΣ ΜΣΚ  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1F84E23-5DFD-45D0-94F2-80A997FA85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53684" y="5084762"/>
            <a:ext cx="8640763" cy="177323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l-GR" altLang="el-GR" b="1" dirty="0" err="1">
                <a:solidFill>
                  <a:schemeClr val="tx1"/>
                </a:solidFill>
              </a:rPr>
              <a:t>Ολυμπια</a:t>
            </a:r>
            <a:r>
              <a:rPr lang="el-GR" altLang="el-GR" b="1" dirty="0">
                <a:solidFill>
                  <a:schemeClr val="tx1"/>
                </a:solidFill>
              </a:rPr>
              <a:t> </a:t>
            </a:r>
            <a:r>
              <a:rPr lang="el-GR" altLang="el-GR" b="1" dirty="0" err="1">
                <a:solidFill>
                  <a:schemeClr val="tx1"/>
                </a:solidFill>
              </a:rPr>
              <a:t>Παπακωνσταντινου</a:t>
            </a:r>
            <a:endParaRPr lang="en-US" altLang="el-GR" b="1" dirty="0">
              <a:solidFill>
                <a:schemeClr val="tx1"/>
              </a:solidFill>
            </a:endParaRPr>
          </a:p>
          <a:p>
            <a:pPr algn="ctr" eaLnBrk="1" hangingPunct="1"/>
            <a:r>
              <a:rPr lang="el-GR" altLang="el-GR" b="1" dirty="0">
                <a:solidFill>
                  <a:schemeClr val="tx1"/>
                </a:solidFill>
              </a:rPr>
              <a:t>ΑΝΑΠΛΗΡΩΤΡΙΑ Καθηγήτρια  </a:t>
            </a:r>
            <a:r>
              <a:rPr lang="el-GR" altLang="el-GR" b="1" dirty="0" err="1">
                <a:solidFill>
                  <a:schemeClr val="tx1"/>
                </a:solidFill>
              </a:rPr>
              <a:t>Ακτινολογιας</a:t>
            </a:r>
            <a:r>
              <a:rPr lang="el-GR" altLang="el-GR" b="1" dirty="0">
                <a:solidFill>
                  <a:schemeClr val="tx1"/>
                </a:solidFill>
              </a:rPr>
              <a:t> ΕΚΠΑ</a:t>
            </a:r>
            <a:endParaRPr lang="en-US" altLang="el-GR" b="1" dirty="0">
              <a:solidFill>
                <a:schemeClr val="tx1"/>
              </a:solidFill>
            </a:endParaRPr>
          </a:p>
          <a:p>
            <a:pPr algn="ctr" eaLnBrk="1" hangingPunct="1"/>
            <a:r>
              <a:rPr lang="el-GR" altLang="el-GR" b="1" dirty="0" err="1">
                <a:solidFill>
                  <a:schemeClr val="tx1"/>
                </a:solidFill>
              </a:rPr>
              <a:t>Β΄εργαστηριο</a:t>
            </a:r>
            <a:r>
              <a:rPr lang="el-GR" altLang="el-GR" b="1" dirty="0">
                <a:solidFill>
                  <a:schemeClr val="tx1"/>
                </a:solidFill>
              </a:rPr>
              <a:t> </a:t>
            </a:r>
            <a:r>
              <a:rPr lang="el-GR" altLang="el-GR" b="1" dirty="0" err="1">
                <a:solidFill>
                  <a:schemeClr val="tx1"/>
                </a:solidFill>
              </a:rPr>
              <a:t>ακτινολογιασ</a:t>
            </a:r>
            <a:r>
              <a:rPr lang="el-GR" altLang="el-GR" b="1" dirty="0">
                <a:solidFill>
                  <a:schemeClr val="tx1"/>
                </a:solidFill>
              </a:rPr>
              <a:t> Π.Γ.Ν «</a:t>
            </a:r>
            <a:r>
              <a:rPr lang="el-GR" altLang="el-GR" b="1" dirty="0" err="1">
                <a:solidFill>
                  <a:schemeClr val="tx1"/>
                </a:solidFill>
              </a:rPr>
              <a:t>Αττικον</a:t>
            </a:r>
            <a:r>
              <a:rPr lang="el-GR" altLang="el-GR" b="1" dirty="0">
                <a:solidFill>
                  <a:schemeClr val="tx1"/>
                </a:solidFill>
              </a:rPr>
              <a:t>»</a:t>
            </a:r>
            <a:endParaRPr lang="en-US" altLang="el-GR" b="1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5D64AA-6A05-45BF-8262-6B668906EA51}"/>
              </a:ext>
            </a:extLst>
          </p:cNvPr>
          <p:cNvSpPr txBox="1"/>
          <p:nvPr/>
        </p:nvSpPr>
        <p:spPr>
          <a:xfrm>
            <a:off x="1989726" y="1771003"/>
            <a:ext cx="8082982" cy="523220"/>
          </a:xfrm>
          <a:prstGeom prst="rect">
            <a:avLst/>
          </a:prstGeom>
          <a:noFill/>
          <a:ln w="28575">
            <a:solidFill>
              <a:srgbClr val="FFFF66"/>
            </a:solidFill>
          </a:ln>
        </p:spPr>
        <p:txBody>
          <a:bodyPr wrap="none" rtlCol="0">
            <a:spAutoFit/>
          </a:bodyPr>
          <a:lstStyle/>
          <a:p>
            <a:r>
              <a:rPr lang="el-GR" sz="2800" b="1" dirty="0">
                <a:latin typeface="Arial" panose="020B0604020202020204" pitchFamily="34" charset="0"/>
              </a:rPr>
              <a:t>ΠΜΣ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l-GR" sz="2800" b="1" dirty="0">
                <a:latin typeface="Arial" panose="020B0604020202020204" pitchFamily="34" charset="0"/>
              </a:rPr>
              <a:t> “ΜΥΟΣΚΕΛΕΤΙΚΗ ΟΓΚΟΛΟΓΙΑ»  2021-22</a:t>
            </a:r>
            <a:endParaRPr lang="el-GR" sz="2800" b="1" dirty="0"/>
          </a:p>
        </p:txBody>
      </p:sp>
      <p:pic>
        <p:nvPicPr>
          <p:cNvPr id="8" name="Picture 2" descr="ΠΜΣ «Επιστήμες Γης και Περιβάλλον» - Study in Greece">
            <a:extLst>
              <a:ext uri="{FF2B5EF4-FFF2-40B4-BE49-F238E27FC236}">
                <a16:creationId xmlns:a16="http://schemas.microsoft.com/office/drawing/2014/main" id="{13252CD6-A8B5-4D99-BF34-B96BE3B76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7" r="30655" b="36831"/>
          <a:stretch/>
        </p:blipFill>
        <p:spPr bwMode="auto">
          <a:xfrm>
            <a:off x="161108" y="42030"/>
            <a:ext cx="1219201" cy="162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Αττικο Νοσοκομείο Χαϊδάρι - Haidari, Greece - Hospital | Facebook">
            <a:extLst>
              <a:ext uri="{FF2B5EF4-FFF2-40B4-BE49-F238E27FC236}">
                <a16:creationId xmlns:a16="http://schemas.microsoft.com/office/drawing/2014/main" id="{C44BC107-87C1-47AE-85F5-4749F4B57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11541" y="42030"/>
            <a:ext cx="1381273" cy="17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Rectangle 4">
            <a:extLst>
              <a:ext uri="{FF2B5EF4-FFF2-40B4-BE49-F238E27FC236}">
                <a16:creationId xmlns:a16="http://schemas.microsoft.com/office/drawing/2014/main" id="{E4733BB4-C0DE-4954-82D9-580AD004AF38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792917" y="408099"/>
            <a:ext cx="7772400" cy="803275"/>
          </a:xfrm>
        </p:spPr>
        <p:txBody>
          <a:bodyPr/>
          <a:lstStyle/>
          <a:p>
            <a:pPr>
              <a:defRPr/>
            </a:pPr>
            <a:r>
              <a:rPr lang="el-GR" sz="3600" dirty="0"/>
              <a:t>ΑΝΑΤΟΜΙΚΕΣ ΠΑΡΑΛΛΑΓΕΣ:</a:t>
            </a:r>
            <a:br>
              <a:rPr lang="el-GR" sz="3600" dirty="0"/>
            </a:br>
            <a:r>
              <a:rPr lang="el-GR" sz="3600" dirty="0">
                <a:solidFill>
                  <a:srgbClr val="FFFF00"/>
                </a:solidFill>
              </a:rPr>
              <a:t>Οδοντοειδές </a:t>
            </a:r>
            <a:r>
              <a:rPr lang="el-GR" sz="3600" dirty="0" err="1">
                <a:solidFill>
                  <a:srgbClr val="FFFF00"/>
                </a:solidFill>
              </a:rPr>
              <a:t>οστούν</a:t>
            </a:r>
            <a:r>
              <a:rPr lang="el-GR" sz="36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67984C2A-C8F1-4A2F-94F0-175A5555877A}"/>
              </a:ext>
            </a:extLst>
          </p:cNvPr>
          <p:cNvSpPr txBox="1">
            <a:spLocks/>
          </p:cNvSpPr>
          <p:nvPr/>
        </p:nvSpPr>
        <p:spPr>
          <a:xfrm>
            <a:off x="721048" y="1724891"/>
            <a:ext cx="6691009" cy="4908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endParaRPr lang="el-GR" b="0" i="0" dirty="0"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effectLst/>
                <a:latin typeface="Open Sans" panose="020B0606030504020204" pitchFamily="34" charset="0"/>
              </a:rPr>
              <a:t>Ανεξάρτητο οσταριο στην κορυφή  του οδόντα (1/2 μεγεθος οδόντα) (     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>
                <a:latin typeface="Open Sans" panose="020B0606030504020204" pitchFamily="34" charset="0"/>
              </a:rPr>
              <a:t>Εχει ομαλό φλοιό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b="0" i="0" dirty="0">
                <a:effectLst/>
                <a:latin typeface="Open Sans" panose="020B0606030504020204" pitchFamily="34" charset="0"/>
              </a:rPr>
              <a:t>Οδόντας υποπλαστικός (      ),  υπερτροφικό στρογγυλμενο πρόσθιο τόξο του άτλαντα (      )</a:t>
            </a:r>
            <a:endParaRPr lang="en-US" b="0" i="0" dirty="0">
              <a:effectLst/>
              <a:latin typeface="Open Sans" panose="020B0606030504020204" pitchFamily="34" charset="0"/>
            </a:endParaRPr>
          </a:p>
          <a:p>
            <a:r>
              <a:rPr lang="el-GR" dirty="0">
                <a:ea typeface="Calibri" panose="020F0502020204030204" pitchFamily="34" charset="0"/>
              </a:rPr>
              <a:t>Τυχαιο εύρημα σε </a:t>
            </a:r>
            <a:r>
              <a:rPr lang="en-US" dirty="0"/>
              <a:t>CT, </a:t>
            </a:r>
            <a:r>
              <a:rPr lang="el-GR" dirty="0"/>
              <a:t>Μ</a:t>
            </a:r>
            <a:r>
              <a:rPr lang="en-US" dirty="0"/>
              <a:t>RI</a:t>
            </a:r>
            <a:r>
              <a:rPr lang="el-GR" dirty="0"/>
              <a:t> </a:t>
            </a:r>
          </a:p>
          <a:p>
            <a:r>
              <a:rPr lang="el-GR" dirty="0"/>
              <a:t>Αιτία: </a:t>
            </a:r>
          </a:p>
          <a:p>
            <a:pPr lvl="1"/>
            <a:r>
              <a:rPr lang="el-GR" sz="1700" dirty="0">
                <a:effectLst/>
                <a:ea typeface="Calibri" panose="020F0502020204030204" pitchFamily="34" charset="0"/>
              </a:rPr>
              <a:t>αποτυχία ένωσης του δευτερογενούς πυρήνα οστέωσης της κορυφής του </a:t>
            </a:r>
            <a:r>
              <a:rPr lang="el-GR" sz="1700" dirty="0" err="1">
                <a:effectLst/>
                <a:ea typeface="Calibri" panose="020F0502020204030204" pitchFamily="34" charset="0"/>
              </a:rPr>
              <a:t>οδόντα</a:t>
            </a:r>
            <a:r>
              <a:rPr lang="el-GR" sz="1700" dirty="0">
                <a:effectLst/>
                <a:ea typeface="Calibri" panose="020F0502020204030204" pitchFamily="34" charset="0"/>
              </a:rPr>
              <a:t> με το λοιπό τμήμα ή τραυματισμός στην παιδική ηλικία </a:t>
            </a:r>
            <a:r>
              <a:rPr lang="el-GR" sz="17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→ </a:t>
            </a:r>
            <a:r>
              <a:rPr lang="el-GR" sz="1700" dirty="0">
                <a:effectLst/>
                <a:ea typeface="Calibri" panose="020F0502020204030204" pitchFamily="34" charset="0"/>
              </a:rPr>
              <a:t>απόσπαση κορυφής </a:t>
            </a:r>
            <a:r>
              <a:rPr lang="el-GR" sz="1700" dirty="0" err="1">
                <a:effectLst/>
                <a:ea typeface="Calibri" panose="020F0502020204030204" pitchFamily="34" charset="0"/>
              </a:rPr>
              <a:t>οδόντα</a:t>
            </a:r>
            <a:endParaRPr lang="el-GR" sz="1700" dirty="0">
              <a:ea typeface="Calibri" panose="020F0502020204030204" pitchFamily="34" charset="0"/>
            </a:endParaRPr>
          </a:p>
          <a:p>
            <a:r>
              <a:rPr lang="el-GR" sz="1800" dirty="0">
                <a:effectLst/>
                <a:ea typeface="Calibri" panose="020F0502020204030204" pitchFamily="34" charset="0"/>
              </a:rPr>
              <a:t>προδιαθεσικό παράγοντα ατλαντοαξονικού εξαρθρήματος σε τραυματισμό ΑΜΣΣ, συμπίεσης σπονδυλικής αρτηρίας, νωτιαίου μυελού</a:t>
            </a:r>
            <a:endParaRPr lang="el-GR" sz="1800" u="sng" dirty="0"/>
          </a:p>
          <a:p>
            <a:endParaRPr lang="el-GR" sz="18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11" name="Θέση περιεχομένου 7">
            <a:extLst>
              <a:ext uri="{FF2B5EF4-FFF2-40B4-BE49-F238E27FC236}">
                <a16:creationId xmlns:a16="http://schemas.microsoft.com/office/drawing/2014/main" id="{7C75B033-ADF3-4B48-A6C9-B1DC3743C0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83" t="25244" r="15438" b="30675"/>
          <a:stretch/>
        </p:blipFill>
        <p:spPr>
          <a:xfrm>
            <a:off x="10193483" y="4178307"/>
            <a:ext cx="1907292" cy="2343584"/>
          </a:xfrm>
          <a:prstGeom prst="rect">
            <a:avLst/>
          </a:prstGeom>
        </p:spPr>
      </p:pic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A7A3F7D8-C38C-4B34-BABA-97DCE4B4CB1D}"/>
              </a:ext>
            </a:extLst>
          </p:cNvPr>
          <p:cNvCxnSpPr/>
          <p:nvPr/>
        </p:nvCxnSpPr>
        <p:spPr>
          <a:xfrm flipH="1">
            <a:off x="11163381" y="4680758"/>
            <a:ext cx="307571" cy="20366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Ευθύγραμμο βέλος σύνδεσης 2">
            <a:extLst>
              <a:ext uri="{FF2B5EF4-FFF2-40B4-BE49-F238E27FC236}">
                <a16:creationId xmlns:a16="http://schemas.microsoft.com/office/drawing/2014/main" id="{E646AB3E-8F34-2D44-70C1-DDE0DB8728B0}"/>
              </a:ext>
            </a:extLst>
          </p:cNvPr>
          <p:cNvCxnSpPr>
            <a:cxnSpLocks/>
          </p:cNvCxnSpPr>
          <p:nvPr/>
        </p:nvCxnSpPr>
        <p:spPr>
          <a:xfrm flipH="1">
            <a:off x="3179618" y="2421082"/>
            <a:ext cx="280555" cy="14547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Ευθύγραμμο βέλος σύνδεσης 2">
            <a:extLst>
              <a:ext uri="{FF2B5EF4-FFF2-40B4-BE49-F238E27FC236}">
                <a16:creationId xmlns:a16="http://schemas.microsoft.com/office/drawing/2014/main" id="{68B847C2-2CB8-45E8-6024-D527348D6C9E}"/>
              </a:ext>
            </a:extLst>
          </p:cNvPr>
          <p:cNvCxnSpPr>
            <a:cxnSpLocks/>
          </p:cNvCxnSpPr>
          <p:nvPr/>
        </p:nvCxnSpPr>
        <p:spPr>
          <a:xfrm>
            <a:off x="4028451" y="3243696"/>
            <a:ext cx="235527" cy="16279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29ABC75D-08B1-C5B0-B7D9-382397298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5844" t="39726" r="66149" b="43654"/>
          <a:stretch/>
        </p:blipFill>
        <p:spPr>
          <a:xfrm>
            <a:off x="7787175" y="1111827"/>
            <a:ext cx="2600819" cy="1735282"/>
          </a:xfrm>
        </p:spPr>
      </p:pic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5289AB6C-6282-47C9-9AF7-D54885BCA1A2}"/>
              </a:ext>
            </a:extLst>
          </p:cNvPr>
          <p:cNvCxnSpPr/>
          <p:nvPr/>
        </p:nvCxnSpPr>
        <p:spPr>
          <a:xfrm flipH="1">
            <a:off x="8935546" y="1497406"/>
            <a:ext cx="307571" cy="20366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219F55A-3434-A180-C958-220762A09B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858" t="56212" r="20142" b="25152"/>
          <a:stretch/>
        </p:blipFill>
        <p:spPr>
          <a:xfrm>
            <a:off x="7772399" y="2828604"/>
            <a:ext cx="2701637" cy="1490551"/>
          </a:xfrm>
          <a:prstGeom prst="rect">
            <a:avLst/>
          </a:prstGeom>
        </p:spPr>
      </p:pic>
      <p:cxnSp>
        <p:nvCxnSpPr>
          <p:cNvPr id="15" name="Ευθύγραμμο βέλος σύνδεσης 2">
            <a:extLst>
              <a:ext uri="{FF2B5EF4-FFF2-40B4-BE49-F238E27FC236}">
                <a16:creationId xmlns:a16="http://schemas.microsoft.com/office/drawing/2014/main" id="{6133BB2A-CF1D-87C1-FFC1-003760CA299A}"/>
              </a:ext>
            </a:extLst>
          </p:cNvPr>
          <p:cNvCxnSpPr>
            <a:cxnSpLocks/>
          </p:cNvCxnSpPr>
          <p:nvPr/>
        </p:nvCxnSpPr>
        <p:spPr>
          <a:xfrm>
            <a:off x="8326387" y="1938594"/>
            <a:ext cx="235527" cy="16279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2">
            <a:extLst>
              <a:ext uri="{FF2B5EF4-FFF2-40B4-BE49-F238E27FC236}">
                <a16:creationId xmlns:a16="http://schemas.microsoft.com/office/drawing/2014/main" id="{79A9F6CE-AF34-4E3D-DBAE-523277251151}"/>
              </a:ext>
            </a:extLst>
          </p:cNvPr>
          <p:cNvCxnSpPr>
            <a:cxnSpLocks/>
          </p:cNvCxnSpPr>
          <p:nvPr/>
        </p:nvCxnSpPr>
        <p:spPr>
          <a:xfrm>
            <a:off x="6027896" y="3492484"/>
            <a:ext cx="235527" cy="162790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ύγραμμο βέλος σύνδεσης 2">
            <a:extLst>
              <a:ext uri="{FF2B5EF4-FFF2-40B4-BE49-F238E27FC236}">
                <a16:creationId xmlns:a16="http://schemas.microsoft.com/office/drawing/2014/main" id="{989F4FB6-2341-C9E4-3D04-6F0E08BBB7D0}"/>
              </a:ext>
            </a:extLst>
          </p:cNvPr>
          <p:cNvCxnSpPr>
            <a:cxnSpLocks/>
          </p:cNvCxnSpPr>
          <p:nvPr/>
        </p:nvCxnSpPr>
        <p:spPr>
          <a:xfrm>
            <a:off x="8413220" y="1493589"/>
            <a:ext cx="235527" cy="162790"/>
          </a:xfrm>
          <a:prstGeom prst="straightConnector1">
            <a:avLst/>
          </a:prstGeom>
          <a:ln w="38100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510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18679A-97EC-3DC4-FC83-76291CF5A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4603" y="1258600"/>
            <a:ext cx="4103973" cy="1989422"/>
          </a:xfrm>
        </p:spPr>
        <p:txBody>
          <a:bodyPr/>
          <a:lstStyle/>
          <a:p>
            <a:r>
              <a:rPr lang="el-GR" sz="3200" dirty="0">
                <a:solidFill>
                  <a:srgbClr val="FFFF00"/>
                </a:solidFill>
              </a:rPr>
              <a:t>ΔΔ: </a:t>
            </a:r>
            <a:br>
              <a:rPr lang="el-GR" sz="3200" dirty="0">
                <a:solidFill>
                  <a:schemeClr val="tx1"/>
                </a:solidFill>
              </a:rPr>
            </a:br>
            <a:r>
              <a:rPr lang="el-GR" sz="2400" dirty="0">
                <a:solidFill>
                  <a:srgbClr val="FFFF00"/>
                </a:solidFill>
              </a:rPr>
              <a:t>Οδοντοειδές οστούν</a:t>
            </a:r>
            <a:br>
              <a:rPr lang="el-GR" sz="2400" dirty="0">
                <a:solidFill>
                  <a:schemeClr val="tx1"/>
                </a:solidFill>
              </a:rPr>
            </a:br>
            <a:r>
              <a:rPr lang="el-GR" sz="2400" dirty="0">
                <a:solidFill>
                  <a:srgbClr val="00B0F0"/>
                </a:solidFill>
              </a:rPr>
              <a:t>τελικό οστάριο </a:t>
            </a:r>
            <a:br>
              <a:rPr lang="el-GR" sz="2400" dirty="0">
                <a:solidFill>
                  <a:schemeClr val="tx1"/>
                </a:solidFill>
              </a:rPr>
            </a:br>
            <a:r>
              <a:rPr lang="el-GR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καταγμα οδόντα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A0B767-A613-138D-F03B-07FF045E2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63" t="56212" r="21946" b="25152"/>
          <a:stretch/>
        </p:blipFill>
        <p:spPr>
          <a:xfrm>
            <a:off x="745737" y="3809317"/>
            <a:ext cx="3387437" cy="2077630"/>
          </a:xfrm>
          <a:prstGeom prst="rect">
            <a:avLst/>
          </a:prstGeom>
        </p:spPr>
      </p:pic>
      <p:pic>
        <p:nvPicPr>
          <p:cNvPr id="12" name="Content Placeholder 16">
            <a:extLst>
              <a:ext uri="{FF2B5EF4-FFF2-40B4-BE49-F238E27FC236}">
                <a16:creationId xmlns:a16="http://schemas.microsoft.com/office/drawing/2014/main" id="{44540E8D-9E87-1A18-E48B-5D322A4BC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38" t="53112" r="19034" b="18712"/>
          <a:stretch/>
        </p:blipFill>
        <p:spPr>
          <a:xfrm>
            <a:off x="4262321" y="3665075"/>
            <a:ext cx="3144106" cy="2221872"/>
          </a:xfrm>
          <a:prstGeom prst="rect">
            <a:avLst/>
          </a:prstGeom>
        </p:spPr>
      </p:pic>
      <p:cxnSp>
        <p:nvCxnSpPr>
          <p:cNvPr id="13" name="Ευθύγραμμο βέλος σύνδεσης 2">
            <a:extLst>
              <a:ext uri="{FF2B5EF4-FFF2-40B4-BE49-F238E27FC236}">
                <a16:creationId xmlns:a16="http://schemas.microsoft.com/office/drawing/2014/main" id="{9BD49511-2A0F-19C0-228B-3AB2A835AB64}"/>
              </a:ext>
            </a:extLst>
          </p:cNvPr>
          <p:cNvCxnSpPr>
            <a:cxnSpLocks/>
          </p:cNvCxnSpPr>
          <p:nvPr/>
        </p:nvCxnSpPr>
        <p:spPr>
          <a:xfrm flipH="1">
            <a:off x="2446937" y="4239491"/>
            <a:ext cx="280555" cy="14547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2">
            <a:extLst>
              <a:ext uri="{FF2B5EF4-FFF2-40B4-BE49-F238E27FC236}">
                <a16:creationId xmlns:a16="http://schemas.microsoft.com/office/drawing/2014/main" id="{F8CB7603-2799-D644-4BA3-3E98E3879AF8}"/>
              </a:ext>
            </a:extLst>
          </p:cNvPr>
          <p:cNvCxnSpPr>
            <a:cxnSpLocks/>
          </p:cNvCxnSpPr>
          <p:nvPr/>
        </p:nvCxnSpPr>
        <p:spPr>
          <a:xfrm flipH="1">
            <a:off x="5815445" y="4662054"/>
            <a:ext cx="280555" cy="14547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FCD81FB-A94B-0625-DE87-FB9FA49F71D2}"/>
              </a:ext>
            </a:extLst>
          </p:cNvPr>
          <p:cNvSpPr txBox="1"/>
          <p:nvPr/>
        </p:nvSpPr>
        <p:spPr>
          <a:xfrm>
            <a:off x="4378498" y="5886947"/>
            <a:ext cx="286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Πολύ μικρό οσταριο στην  κορυφή οδόντα</a:t>
            </a:r>
          </a:p>
          <a:p>
            <a:r>
              <a:rPr lang="el-GR" sz="1600" dirty="0"/>
              <a:t>Οδοντας ΚΦ</a:t>
            </a:r>
            <a:endParaRPr lang="en-US" sz="16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E7DC1E-68D9-785D-9D69-E12AA555F5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295" t="50000" r="19886" b="20151"/>
          <a:stretch/>
        </p:blipFill>
        <p:spPr>
          <a:xfrm>
            <a:off x="8529368" y="3654068"/>
            <a:ext cx="3060654" cy="23552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D36928-6D14-B6C3-9CA4-DAB36DBFE209}"/>
              </a:ext>
            </a:extLst>
          </p:cNvPr>
          <p:cNvSpPr txBox="1"/>
          <p:nvPr/>
        </p:nvSpPr>
        <p:spPr>
          <a:xfrm>
            <a:off x="1197236" y="5976228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Οδοντοειδές οστούν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79E25D-2B64-B326-3648-6EB1C94851BE}"/>
              </a:ext>
            </a:extLst>
          </p:cNvPr>
          <p:cNvSpPr txBox="1"/>
          <p:nvPr/>
        </p:nvSpPr>
        <p:spPr>
          <a:xfrm>
            <a:off x="8409163" y="6029233"/>
            <a:ext cx="3066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Κάταγμα οδόντα τύπου ΙΙ: </a:t>
            </a:r>
          </a:p>
          <a:p>
            <a:r>
              <a:rPr lang="el-GR" dirty="0"/>
              <a:t>Βαση του οδόντα</a:t>
            </a:r>
            <a:endParaRPr lang="en-US" dirty="0"/>
          </a:p>
        </p:txBody>
      </p:sp>
      <p:cxnSp>
        <p:nvCxnSpPr>
          <p:cNvPr id="21" name="Ευθύγραμμο βέλος σύνδεσης 2">
            <a:extLst>
              <a:ext uri="{FF2B5EF4-FFF2-40B4-BE49-F238E27FC236}">
                <a16:creationId xmlns:a16="http://schemas.microsoft.com/office/drawing/2014/main" id="{F5888F32-6D32-A01F-768A-857CA20D750C}"/>
              </a:ext>
            </a:extLst>
          </p:cNvPr>
          <p:cNvCxnSpPr>
            <a:cxnSpLocks/>
          </p:cNvCxnSpPr>
          <p:nvPr/>
        </p:nvCxnSpPr>
        <p:spPr>
          <a:xfrm flipH="1" flipV="1">
            <a:off x="10140013" y="4984172"/>
            <a:ext cx="178160" cy="263238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Content Placeholder 23">
            <a:extLst>
              <a:ext uri="{FF2B5EF4-FFF2-40B4-BE49-F238E27FC236}">
                <a16:creationId xmlns:a16="http://schemas.microsoft.com/office/drawing/2014/main" id="{1F9D5869-AF98-424C-4481-0E1CF7C85C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375" t="49648" r="19416" b="18944"/>
          <a:stretch/>
        </p:blipFill>
        <p:spPr>
          <a:xfrm>
            <a:off x="2095745" y="1859202"/>
            <a:ext cx="2108794" cy="1756609"/>
          </a:xfrm>
          <a:prstGeom prst="rect">
            <a:avLst/>
          </a:prstGeom>
        </p:spPr>
      </p:pic>
      <p:pic>
        <p:nvPicPr>
          <p:cNvPr id="24" name="Content Placeholder 27">
            <a:extLst>
              <a:ext uri="{FF2B5EF4-FFF2-40B4-BE49-F238E27FC236}">
                <a16:creationId xmlns:a16="http://schemas.microsoft.com/office/drawing/2014/main" id="{A9509B0A-BC62-BC27-EA35-74276B1C07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095" t="49149" r="20148" b="15437"/>
          <a:stretch/>
        </p:blipFill>
        <p:spPr>
          <a:xfrm>
            <a:off x="72736" y="1843375"/>
            <a:ext cx="1812007" cy="1739040"/>
          </a:xfrm>
          <a:prstGeom prst="rect">
            <a:avLst/>
          </a:prstGeom>
        </p:spPr>
      </p:pic>
      <p:pic>
        <p:nvPicPr>
          <p:cNvPr id="25" name="Content Placeholder 31">
            <a:extLst>
              <a:ext uri="{FF2B5EF4-FFF2-40B4-BE49-F238E27FC236}">
                <a16:creationId xmlns:a16="http://schemas.microsoft.com/office/drawing/2014/main" id="{C8158A1B-C2AD-860A-84F6-117932A0A1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538" t="47415" r="20148" b="15932"/>
          <a:stretch/>
        </p:blipFill>
        <p:spPr>
          <a:xfrm>
            <a:off x="4415541" y="1864467"/>
            <a:ext cx="1861440" cy="180060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C417C91-B082-978D-F46B-92675E15D9FE}"/>
              </a:ext>
            </a:extLst>
          </p:cNvPr>
          <p:cNvSpPr txBox="1"/>
          <p:nvPr/>
        </p:nvSpPr>
        <p:spPr>
          <a:xfrm>
            <a:off x="2019325" y="1258600"/>
            <a:ext cx="2185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/>
              <a:t>Οδοντοειδές οστούν</a:t>
            </a:r>
          </a:p>
          <a:p>
            <a:r>
              <a:rPr lang="el-GR" sz="1600" dirty="0"/>
              <a:t> </a:t>
            </a:r>
            <a:r>
              <a:rPr lang="en-US" sz="1600" i="0" dirty="0" err="1">
                <a:effectLst/>
                <a:latin typeface="Open Sans" panose="020B0606030504020204" pitchFamily="34" charset="0"/>
              </a:rPr>
              <a:t>Os</a:t>
            </a:r>
            <a:r>
              <a:rPr lang="en-US" sz="1600" i="0" dirty="0">
                <a:effectLst/>
                <a:latin typeface="Open Sans" panose="020B0606030504020204" pitchFamily="34" charset="0"/>
              </a:rPr>
              <a:t> </a:t>
            </a:r>
            <a:r>
              <a:rPr lang="en-US" sz="1600" i="0" dirty="0" err="1">
                <a:effectLst/>
                <a:latin typeface="Open Sans" panose="020B0606030504020204" pitchFamily="34" charset="0"/>
              </a:rPr>
              <a:t>odontoideum</a:t>
            </a:r>
            <a:endParaRPr lang="en-US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4E2B86-91A8-83DB-0050-2717323BAD2A}"/>
              </a:ext>
            </a:extLst>
          </p:cNvPr>
          <p:cNvSpPr txBox="1"/>
          <p:nvPr/>
        </p:nvSpPr>
        <p:spPr>
          <a:xfrm>
            <a:off x="4378497" y="1135488"/>
            <a:ext cx="28643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Τελικό οστάριο</a:t>
            </a:r>
          </a:p>
          <a:p>
            <a:r>
              <a:rPr lang="en-US" sz="1600" dirty="0"/>
              <a:t>Persistent ossiculum </a:t>
            </a:r>
            <a:r>
              <a:rPr lang="en-US" sz="1600" dirty="0" err="1"/>
              <a:t>terminale</a:t>
            </a:r>
            <a:endParaRPr lang="en-US" sz="1600" b="0" i="0" dirty="0">
              <a:effectLst/>
              <a:latin typeface="Open Sans" panose="020B0606030504020204" pitchFamily="34" charset="0"/>
            </a:endParaRPr>
          </a:p>
          <a:p>
            <a:endParaRPr lang="en-US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719AA5-5D2A-B3B6-4C47-DC2388DED9A8}"/>
              </a:ext>
            </a:extLst>
          </p:cNvPr>
          <p:cNvSpPr txBox="1"/>
          <p:nvPr/>
        </p:nvSpPr>
        <p:spPr>
          <a:xfrm>
            <a:off x="182687" y="1429403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ΚΦ οδόντας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156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039902E-2437-40D5-912E-315FF85CE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85" y="1852613"/>
            <a:ext cx="5856051" cy="4908110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Τριγωνική </a:t>
            </a:r>
            <a:r>
              <a:rPr lang="el-GR" dirty="0" err="1"/>
              <a:t>ακτινοδιαυγαστική</a:t>
            </a:r>
            <a:r>
              <a:rPr lang="el-GR" dirty="0"/>
              <a:t> περιοχή </a:t>
            </a:r>
          </a:p>
          <a:p>
            <a:r>
              <a:rPr lang="el-GR" b="1" dirty="0"/>
              <a:t>Εντόπιση: </a:t>
            </a:r>
            <a:r>
              <a:rPr lang="el-GR" dirty="0"/>
              <a:t>πρόσθιο τμήμα της πτέρνας</a:t>
            </a:r>
          </a:p>
          <a:p>
            <a:r>
              <a:rPr lang="el-GR" dirty="0"/>
              <a:t>Αιτία: </a:t>
            </a:r>
            <a:r>
              <a:rPr lang="el-GR" sz="1900" dirty="0"/>
              <a:t>ολιγάριθμες αραιές </a:t>
            </a:r>
            <a:r>
              <a:rPr lang="el-GR" sz="1900" dirty="0" err="1"/>
              <a:t>δοκίδες</a:t>
            </a:r>
            <a:r>
              <a:rPr lang="el-GR" sz="1900" dirty="0"/>
              <a:t> σπογγώδους οστού λόγω των περιορισμένων μεταδιδόμενων δυνάμεων στην </a:t>
            </a:r>
            <a:r>
              <a:rPr lang="el-GR" sz="1900" dirty="0" err="1"/>
              <a:t>συγκεκριμενη</a:t>
            </a:r>
            <a:r>
              <a:rPr lang="el-GR" sz="1900" dirty="0"/>
              <a:t> περιοχή </a:t>
            </a:r>
          </a:p>
          <a:p>
            <a:endParaRPr lang="el-GR" dirty="0"/>
          </a:p>
          <a:p>
            <a:r>
              <a:rPr lang="el-GR" sz="1800" dirty="0">
                <a:solidFill>
                  <a:srgbClr val="FFFF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ΔΔ: </a:t>
            </a:r>
          </a:p>
          <a:p>
            <a:r>
              <a:rPr lang="el-GR" sz="1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αληθεις</a:t>
            </a: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οστικές αλλοιώσεις συχνές στην  ίδια περιοχή: </a:t>
            </a:r>
          </a:p>
          <a:p>
            <a:pPr lvl="1"/>
            <a:r>
              <a:rPr lang="el-GR" sz="17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απλή οστική κύστη, </a:t>
            </a:r>
            <a:r>
              <a:rPr lang="el-GR" sz="17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ενδοοστικό</a:t>
            </a:r>
            <a:r>
              <a:rPr lang="el-GR" sz="1700" b="1" dirty="0">
                <a:latin typeface="Century Gothic" panose="020B0502020202020204" pitchFamily="34" charset="0"/>
                <a:ea typeface="Calibri" panose="020F0502020204030204" pitchFamily="34" charset="0"/>
              </a:rPr>
              <a:t> λίπωμα</a:t>
            </a:r>
          </a:p>
          <a:p>
            <a:r>
              <a:rPr lang="el-GR" dirty="0">
                <a:latin typeface="Century Gothic" panose="020B0502020202020204" pitchFamily="34" charset="0"/>
                <a:ea typeface="Calibri" panose="020F0502020204030204" pitchFamily="34" charset="0"/>
              </a:rPr>
              <a:t>Λιγότερο συχνά - όγκοι επίφυσης</a:t>
            </a:r>
          </a:p>
          <a:p>
            <a:pPr lvl="1"/>
            <a:r>
              <a:rPr lang="el-GR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l-GR" sz="1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γιγαντοκυτταρικός</a:t>
            </a:r>
            <a:r>
              <a:rPr lang="el-GR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όγκος,  </a:t>
            </a:r>
            <a:r>
              <a:rPr lang="el-GR" sz="1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χονδροβλάστωμα</a:t>
            </a:r>
            <a:r>
              <a:rPr lang="el-GR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, μετάσταση , </a:t>
            </a:r>
            <a:r>
              <a:rPr lang="el-GR" sz="1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μυέλωμα</a:t>
            </a:r>
            <a:r>
              <a:rPr lang="el-GR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, λέμφωμα  </a:t>
            </a:r>
          </a:p>
          <a:p>
            <a:r>
              <a:rPr lang="el-GR" sz="1800" dirty="0">
                <a:latin typeface="Century Gothic" panose="020B0502020202020204" pitchFamily="34" charset="0"/>
              </a:rPr>
              <a:t>Αν αμφιβολία: φυσιολογικός μυελός Μ</a:t>
            </a:r>
            <a:r>
              <a:rPr lang="en-US" sz="1800" dirty="0">
                <a:latin typeface="Century Gothic" panose="020B0502020202020204" pitchFamily="34" charset="0"/>
              </a:rPr>
              <a:t>RI</a:t>
            </a:r>
            <a:r>
              <a:rPr lang="el-GR" sz="1800" dirty="0">
                <a:latin typeface="Century Gothic" panose="020B0502020202020204" pitchFamily="34" charset="0"/>
              </a:rPr>
              <a:t> </a:t>
            </a:r>
            <a:endParaRPr lang="el-GR" dirty="0">
              <a:latin typeface="Century Gothic" panose="020B0502020202020204" pitchFamily="34" charset="0"/>
            </a:endParaRPr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843368F2-19F3-47EE-940F-03264AD7B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103" y="452438"/>
            <a:ext cx="11017351" cy="1400175"/>
          </a:xfrm>
        </p:spPr>
        <p:txBody>
          <a:bodyPr/>
          <a:lstStyle/>
          <a:p>
            <a:r>
              <a:rPr lang="el-GR" sz="3600" dirty="0"/>
              <a:t>ΑΝΑΤΟΜΙΚΕΣ ΠΑΡΑΛΛΑΓΕΣ:</a:t>
            </a:r>
            <a:br>
              <a:rPr lang="el-GR" sz="3600" dirty="0"/>
            </a:br>
            <a:r>
              <a:rPr lang="el-GR" sz="3600" dirty="0" err="1">
                <a:solidFill>
                  <a:srgbClr val="FFFF00"/>
                </a:solidFill>
              </a:rPr>
              <a:t>ψευδοκύστη</a:t>
            </a:r>
            <a:r>
              <a:rPr lang="el-GR" sz="3600" dirty="0">
                <a:solidFill>
                  <a:srgbClr val="FFFF00"/>
                </a:solidFill>
              </a:rPr>
              <a:t> πτέρνας </a:t>
            </a:r>
          </a:p>
        </p:txBody>
      </p: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CBE2EB38-B1BE-49D8-9D59-A5239E063A9A}"/>
              </a:ext>
            </a:extLst>
          </p:cNvPr>
          <p:cNvCxnSpPr>
            <a:cxnSpLocks/>
          </p:cNvCxnSpPr>
          <p:nvPr/>
        </p:nvCxnSpPr>
        <p:spPr>
          <a:xfrm>
            <a:off x="7813261" y="3152289"/>
            <a:ext cx="32892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Normal Anatomic Variants and Miscellaneous Skeletal Anomalies | Radiology  Key">
            <a:extLst>
              <a:ext uri="{FF2B5EF4-FFF2-40B4-BE49-F238E27FC236}">
                <a16:creationId xmlns:a16="http://schemas.microsoft.com/office/drawing/2014/main" id="{63F9BD03-BCBC-4494-9EA4-D7246514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736" y="1852613"/>
            <a:ext cx="5123622" cy="378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357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1AD6C5-7E3E-468E-BC03-8F91D58E1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7353"/>
            <a:ext cx="9404723" cy="794567"/>
          </a:xfrm>
        </p:spPr>
        <p:txBody>
          <a:bodyPr/>
          <a:lstStyle/>
          <a:p>
            <a:r>
              <a:rPr lang="el-GR" sz="3200" dirty="0"/>
              <a:t>ΔΔ </a:t>
            </a:r>
            <a:r>
              <a:rPr lang="el-GR" sz="3200" dirty="0" err="1"/>
              <a:t>ψευδοκύστης</a:t>
            </a:r>
            <a:r>
              <a:rPr lang="el-GR" sz="3200" dirty="0"/>
              <a:t> πτέρνας </a:t>
            </a:r>
            <a:br>
              <a:rPr lang="el-GR" sz="3200" dirty="0"/>
            </a:br>
            <a:endParaRPr lang="el-GR" sz="32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9114928-D614-4472-8837-3B4427D87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1853248"/>
            <a:ext cx="8946541" cy="4195481"/>
          </a:xfrm>
        </p:spPr>
        <p:txBody>
          <a:bodyPr/>
          <a:lstStyle/>
          <a:p>
            <a:endParaRPr lang="el-GR" dirty="0"/>
          </a:p>
          <a:p>
            <a:endParaRPr lang="el-GR" dirty="0"/>
          </a:p>
        </p:txBody>
      </p:sp>
      <p:pic>
        <p:nvPicPr>
          <p:cNvPr id="6146" name="Picture 2" descr="Typical radiographic appearance of calcaneal lipoma of bone: plain... |  Download Scientific Diagram">
            <a:extLst>
              <a:ext uri="{FF2B5EF4-FFF2-40B4-BE49-F238E27FC236}">
                <a16:creationId xmlns:a16="http://schemas.microsoft.com/office/drawing/2014/main" id="{E9FE73FB-CAAD-4DBD-B672-ED340287C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40" t="4884" r="6465"/>
          <a:stretch/>
        </p:blipFill>
        <p:spPr bwMode="auto">
          <a:xfrm>
            <a:off x="8832742" y="897055"/>
            <a:ext cx="2759745" cy="250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ormal Anatomic Variants and Miscellaneous Skeletal Anomalies | Radiology  Key">
            <a:extLst>
              <a:ext uri="{FF2B5EF4-FFF2-40B4-BE49-F238E27FC236}">
                <a16:creationId xmlns:a16="http://schemas.microsoft.com/office/drawing/2014/main" id="{0ACBB582-FCAF-4B80-8357-270BE994A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73" y="2025927"/>
            <a:ext cx="2992330" cy="221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athognomic appearance of unicameral bone cyst of the calcaneus. X-rays...  | Download Scientific Diagram">
            <a:extLst>
              <a:ext uri="{FF2B5EF4-FFF2-40B4-BE49-F238E27FC236}">
                <a16:creationId xmlns:a16="http://schemas.microsoft.com/office/drawing/2014/main" id="{515423F8-6291-4696-905A-0945A78B9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92" y="3919459"/>
            <a:ext cx="5351926" cy="243324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7" name="Picture 2" descr="Typical radiographic appearance of calcaneal lipoma of bone: plain... |  Download Scientific Diagram">
            <a:extLst>
              <a:ext uri="{FF2B5EF4-FFF2-40B4-BE49-F238E27FC236}">
                <a16:creationId xmlns:a16="http://schemas.microsoft.com/office/drawing/2014/main" id="{97A14B34-ADDA-4057-98E2-29711CDAC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5" r="66496"/>
          <a:stretch/>
        </p:blipFill>
        <p:spPr bwMode="auto">
          <a:xfrm>
            <a:off x="6247760" y="789552"/>
            <a:ext cx="2584982" cy="263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737D4F-BAF6-4C0E-A80B-2B1D03B8B436}"/>
              </a:ext>
            </a:extLst>
          </p:cNvPr>
          <p:cNvSpPr txBox="1"/>
          <p:nvPr/>
        </p:nvSpPr>
        <p:spPr>
          <a:xfrm>
            <a:off x="8103305" y="3211754"/>
            <a:ext cx="1415772" cy="4616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2400" dirty="0"/>
              <a:t>Λίπωμα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C7B45-98B8-4DE3-A487-04F6FAA9060D}"/>
              </a:ext>
            </a:extLst>
          </p:cNvPr>
          <p:cNvSpPr txBox="1"/>
          <p:nvPr/>
        </p:nvSpPr>
        <p:spPr>
          <a:xfrm>
            <a:off x="8041176" y="6247839"/>
            <a:ext cx="2095445" cy="4616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l-GR" sz="2400" dirty="0"/>
              <a:t>Απλή κύστη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CB9E59-CD6D-4BBC-AD75-15EE8A055FF8}"/>
              </a:ext>
            </a:extLst>
          </p:cNvPr>
          <p:cNvSpPr txBox="1"/>
          <p:nvPr/>
        </p:nvSpPr>
        <p:spPr>
          <a:xfrm>
            <a:off x="11169277" y="3030455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D34771-2629-4EBE-BECB-52C9175B2A06}"/>
              </a:ext>
            </a:extLst>
          </p:cNvPr>
          <p:cNvSpPr txBox="1"/>
          <p:nvPr/>
        </p:nvSpPr>
        <p:spPr>
          <a:xfrm>
            <a:off x="10818059" y="5960945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Τ2 </a:t>
            </a:r>
            <a:r>
              <a:rPr lang="en-US" dirty="0"/>
              <a:t>FS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4852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039902E-2437-40D5-912E-315FF85CE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84" y="1852613"/>
            <a:ext cx="7546641" cy="4908110"/>
          </a:xfrm>
        </p:spPr>
        <p:txBody>
          <a:bodyPr>
            <a:normAutofit/>
          </a:bodyPr>
          <a:lstStyle/>
          <a:p>
            <a:r>
              <a:rPr lang="el-GR" dirty="0"/>
              <a:t>Τριγωνική </a:t>
            </a:r>
            <a:r>
              <a:rPr lang="el-GR" dirty="0" err="1"/>
              <a:t>ακτινοδιαυγαστική</a:t>
            </a:r>
            <a:r>
              <a:rPr lang="el-GR" dirty="0"/>
              <a:t> περιοχή </a:t>
            </a:r>
          </a:p>
          <a:p>
            <a:r>
              <a:rPr lang="el-GR" b="1" dirty="0"/>
              <a:t>Εντόπιση: </a:t>
            </a:r>
            <a:r>
              <a:rPr lang="en-US" dirty="0"/>
              <a:t>a</a:t>
            </a:r>
            <a:r>
              <a:rPr lang="el-GR" dirty="0" err="1"/>
              <a:t>ναμεσα</a:t>
            </a:r>
            <a:r>
              <a:rPr lang="el-GR" dirty="0"/>
              <a:t> στις κύριες συμπιεστικές , στις κύριες ελαστικές και τις δευτερεύουσες συμπιεστικές </a:t>
            </a:r>
            <a:r>
              <a:rPr lang="el-GR" dirty="0" err="1"/>
              <a:t>δοκίδες</a:t>
            </a:r>
            <a:r>
              <a:rPr lang="el-GR" dirty="0"/>
              <a:t> </a:t>
            </a:r>
          </a:p>
          <a:p>
            <a:r>
              <a:rPr lang="el-GR" dirty="0"/>
              <a:t>Αιτία: ολιγάριθμες αραιές </a:t>
            </a:r>
            <a:r>
              <a:rPr lang="el-GR" dirty="0" err="1"/>
              <a:t>δοκίδες</a:t>
            </a:r>
            <a:r>
              <a:rPr lang="el-GR" dirty="0"/>
              <a:t> σπογγώδους οστού λόγω των περιορισμένων μεταδιδόμενων δυνάμεων στην </a:t>
            </a:r>
            <a:r>
              <a:rPr lang="el-GR" dirty="0" err="1"/>
              <a:t>συγκεκριμενη</a:t>
            </a:r>
            <a:r>
              <a:rPr lang="el-GR" dirty="0"/>
              <a:t> περιοχή </a:t>
            </a:r>
          </a:p>
          <a:p>
            <a:endParaRPr lang="el-GR" dirty="0"/>
          </a:p>
          <a:p>
            <a:r>
              <a:rPr lang="el-GR" sz="1800" dirty="0">
                <a:solidFill>
                  <a:srgbClr val="FFFF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ΔΔ: </a:t>
            </a:r>
          </a:p>
          <a:p>
            <a:r>
              <a:rPr lang="el-GR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μετάσταση , </a:t>
            </a:r>
            <a:r>
              <a:rPr lang="el-GR" sz="1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μυέλωμα</a:t>
            </a:r>
            <a:r>
              <a:rPr lang="el-GR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, λέμφωμα</a:t>
            </a:r>
            <a:r>
              <a:rPr lang="en-US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, </a:t>
            </a:r>
            <a:r>
              <a:rPr lang="el-GR" sz="1600" dirty="0">
                <a:latin typeface="Century Gothic" panose="020B0502020202020204" pitchFamily="34" charset="0"/>
                <a:ea typeface="Calibri" panose="020F0502020204030204" pitchFamily="34" charset="0"/>
              </a:rPr>
              <a:t>ινώδης δυσπλασία</a:t>
            </a:r>
            <a:r>
              <a:rPr lang="el-GR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 </a:t>
            </a:r>
          </a:p>
          <a:p>
            <a:r>
              <a:rPr lang="el-GR" sz="1800" dirty="0">
                <a:latin typeface="Century Gothic" panose="020B0502020202020204" pitchFamily="34" charset="0"/>
              </a:rPr>
              <a:t>Αν αμφιβολία: φυσιολογικός μυελός στο Μ</a:t>
            </a:r>
            <a:r>
              <a:rPr lang="en-US" sz="1800" dirty="0">
                <a:latin typeface="Century Gothic" panose="020B0502020202020204" pitchFamily="34" charset="0"/>
              </a:rPr>
              <a:t>RI</a:t>
            </a:r>
            <a:r>
              <a:rPr lang="el-GR" sz="1800" dirty="0">
                <a:latin typeface="Century Gothic" panose="020B0502020202020204" pitchFamily="34" charset="0"/>
              </a:rPr>
              <a:t> </a:t>
            </a:r>
            <a:endParaRPr lang="el-GR" dirty="0">
              <a:latin typeface="Century Gothic" panose="020B0502020202020204" pitchFamily="34" charset="0"/>
            </a:endParaRPr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843368F2-19F3-47EE-940F-03264AD7B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103" y="452438"/>
            <a:ext cx="11017351" cy="1400175"/>
          </a:xfrm>
        </p:spPr>
        <p:txBody>
          <a:bodyPr/>
          <a:lstStyle/>
          <a:p>
            <a:r>
              <a:rPr lang="el-GR" sz="3600" dirty="0"/>
              <a:t>ΑΝΑΤΟΜΙΚΕΣ ΠΑΡΑΛΛΑΓΕΣ:</a:t>
            </a:r>
            <a:br>
              <a:rPr lang="el-GR" sz="3600" dirty="0"/>
            </a:br>
            <a:r>
              <a:rPr lang="en-US" sz="3600" dirty="0">
                <a:solidFill>
                  <a:srgbClr val="FFFF00"/>
                </a:solidFill>
              </a:rPr>
              <a:t>T</a:t>
            </a:r>
            <a:r>
              <a:rPr lang="el-GR" sz="3600" dirty="0" err="1">
                <a:solidFill>
                  <a:srgbClr val="FFFF00"/>
                </a:solidFill>
              </a:rPr>
              <a:t>ρίγωνο</a:t>
            </a:r>
            <a:r>
              <a:rPr lang="el-GR" sz="3600" dirty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FFFF00"/>
                </a:solidFill>
              </a:rPr>
              <a:t>Ward</a:t>
            </a:r>
            <a:endParaRPr lang="el-GR" sz="3600" dirty="0">
              <a:solidFill>
                <a:srgbClr val="FFFF00"/>
              </a:solidFill>
            </a:endParaRPr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C2D52123-2DCA-42FE-960E-4FCF25ACB108}"/>
              </a:ext>
            </a:extLst>
          </p:cNvPr>
          <p:cNvSpPr/>
          <p:nvPr/>
        </p:nvSpPr>
        <p:spPr>
          <a:xfrm>
            <a:off x="9795753" y="1429966"/>
            <a:ext cx="807396" cy="101167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846FD6E-F84B-A446-EAF4-5CAB3C8B5F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18" t="25869" r="14019" b="26829"/>
          <a:stretch/>
        </p:blipFill>
        <p:spPr>
          <a:xfrm>
            <a:off x="8164606" y="611303"/>
            <a:ext cx="3470710" cy="59721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45B22F-C2AE-61EB-17C8-679C4CB814D2}"/>
              </a:ext>
            </a:extLst>
          </p:cNvPr>
          <p:cNvSpPr txBox="1"/>
          <p:nvPr/>
        </p:nvSpPr>
        <p:spPr>
          <a:xfrm>
            <a:off x="9795753" y="2140527"/>
            <a:ext cx="359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2241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285130" y="666727"/>
            <a:ext cx="4820834" cy="782695"/>
          </a:xfrm>
        </p:spPr>
        <p:txBody>
          <a:bodyPr/>
          <a:lstStyle/>
          <a:p>
            <a:r>
              <a:rPr lang="el-GR" dirty="0"/>
              <a:t>Όμως προσοχή!!</a:t>
            </a:r>
          </a:p>
        </p:txBody>
      </p:sp>
      <p:pic>
        <p:nvPicPr>
          <p:cNvPr id="2050" name="Picture 2" descr="E:\2015-11-23\Image0889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5000" contrast="31000"/>
          </a:blip>
          <a:srcRect l="45253" t="52201" r="15243" b="25259"/>
          <a:stretch>
            <a:fillRect/>
          </a:stretch>
        </p:blipFill>
        <p:spPr bwMode="auto">
          <a:xfrm>
            <a:off x="5728760" y="1988841"/>
            <a:ext cx="5207267" cy="4202432"/>
          </a:xfrm>
          <a:prstGeom prst="rect">
            <a:avLst/>
          </a:prstGeom>
          <a:noFill/>
          <a:ln>
            <a:solidFill>
              <a:srgbClr val="FFFF66"/>
            </a:solidFill>
          </a:ln>
        </p:spPr>
      </p:pic>
      <p:pic>
        <p:nvPicPr>
          <p:cNvPr id="5" name="Picture 2" descr="E:\2015-11-23\Image0889.BMP"/>
          <p:cNvPicPr>
            <a:picLocks noChangeAspect="1" noChangeArrowheads="1"/>
          </p:cNvPicPr>
          <p:nvPr/>
        </p:nvPicPr>
        <p:blipFill>
          <a:blip r:embed="rId2" cstate="print">
            <a:lum bright="-22000" contrast="43000"/>
          </a:blip>
          <a:srcRect l="6192" t="52201" r="58114" b="13808"/>
          <a:stretch>
            <a:fillRect/>
          </a:stretch>
        </p:blipFill>
        <p:spPr bwMode="auto">
          <a:xfrm>
            <a:off x="1086036" y="386173"/>
            <a:ext cx="4240028" cy="5711357"/>
          </a:xfrm>
          <a:prstGeom prst="rect">
            <a:avLst/>
          </a:prstGeom>
          <a:noFill/>
          <a:ln>
            <a:solidFill>
              <a:srgbClr val="FFFF66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83AB32-EF17-6F88-B08E-CEEC151EE5BA}"/>
              </a:ext>
            </a:extLst>
          </p:cNvPr>
          <p:cNvSpPr txBox="1"/>
          <p:nvPr/>
        </p:nvSpPr>
        <p:spPr>
          <a:xfrm>
            <a:off x="5953119" y="1449422"/>
            <a:ext cx="5527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Αν υπάρχουν συμπτώματα προχωρηστε σε </a:t>
            </a:r>
            <a:r>
              <a:rPr lang="en-US" dirty="0"/>
              <a:t>MRI!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7F39C6-C2D8-75EC-FCE8-B3D284BD2781}"/>
              </a:ext>
            </a:extLst>
          </p:cNvPr>
          <p:cNvSpPr txBox="1"/>
          <p:nvPr/>
        </p:nvSpPr>
        <p:spPr>
          <a:xfrm>
            <a:off x="3769228" y="534854"/>
            <a:ext cx="155683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A/A: (-)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A87FA31-93E1-1D40-E6CF-CDB821E5B399}"/>
              </a:ext>
            </a:extLst>
          </p:cNvPr>
          <p:cNvCxnSpPr/>
          <p:nvPr/>
        </p:nvCxnSpPr>
        <p:spPr>
          <a:xfrm flipH="1">
            <a:off x="10099964" y="3740727"/>
            <a:ext cx="332509" cy="5403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47743E3-0215-0D69-348A-52EAF67D129F}"/>
              </a:ext>
            </a:extLst>
          </p:cNvPr>
          <p:cNvSpPr txBox="1"/>
          <p:nvPr/>
        </p:nvSpPr>
        <p:spPr>
          <a:xfrm>
            <a:off x="9154391" y="6193418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Μετασταση! 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20E61C-E5AA-54F8-9665-77D5DF9A9079}"/>
              </a:ext>
            </a:extLst>
          </p:cNvPr>
          <p:cNvSpPr txBox="1"/>
          <p:nvPr/>
        </p:nvSpPr>
        <p:spPr>
          <a:xfrm>
            <a:off x="961483" y="6113394"/>
            <a:ext cx="4109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Αντρας 68 ετών με πόνο στο ισχίο , ιστορικό </a:t>
            </a:r>
            <a:r>
              <a:rPr lang="en-US" dirty="0"/>
              <a:t>Ca </a:t>
            </a:r>
            <a:r>
              <a:rPr lang="el-GR" dirty="0"/>
              <a:t>πνευμονα και Α/Α (-) 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C9737B-F56D-485E-A9F4-BD6BF8E00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F7886C0-23E6-4939-9640-1AC7786B7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6" name="Picture 2" descr="20 Funny Photos Of Dogs That Look Like Celebrities">
            <a:extLst>
              <a:ext uri="{FF2B5EF4-FFF2-40B4-BE49-F238E27FC236}">
                <a16:creationId xmlns:a16="http://schemas.microsoft.com/office/drawing/2014/main" id="{4C5CFFBE-44A8-497F-8AD4-0B085E1A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19" y="957870"/>
            <a:ext cx="9841288" cy="515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863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7311900-6A81-4B2E-B50C-17136248A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13" y="1114199"/>
            <a:ext cx="9404723" cy="1400530"/>
          </a:xfrm>
        </p:spPr>
        <p:txBody>
          <a:bodyPr/>
          <a:lstStyle/>
          <a:p>
            <a:r>
              <a:rPr lang="el-GR" dirty="0">
                <a:solidFill>
                  <a:srgbClr val="FFFF00"/>
                </a:solidFill>
              </a:rPr>
              <a:t>ΜΕΤΑΤΡΑΥΜΑΤΙΚΕΣ ΑΛΛΟΙΩΣΕΙΣ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A7355C1-A707-440E-A55C-13253A210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702" y="2021745"/>
            <a:ext cx="8946541" cy="4195481"/>
          </a:xfrm>
        </p:spPr>
        <p:txBody>
          <a:bodyPr>
            <a:normAutofit/>
          </a:bodyPr>
          <a:lstStyle/>
          <a:p>
            <a:r>
              <a:rPr lang="el-GR" sz="2800" dirty="0" err="1"/>
              <a:t>Οστεοποιός</a:t>
            </a:r>
            <a:r>
              <a:rPr lang="el-GR" sz="2800" dirty="0"/>
              <a:t> </a:t>
            </a:r>
            <a:r>
              <a:rPr lang="el-GR" sz="2800" dirty="0" err="1"/>
              <a:t>μυοσίτιδα</a:t>
            </a:r>
            <a:endParaRPr lang="el-GR" sz="2800" dirty="0"/>
          </a:p>
          <a:p>
            <a:r>
              <a:rPr lang="el-GR" sz="2800" dirty="0" err="1"/>
              <a:t>Υποπεριοστικό</a:t>
            </a:r>
            <a:r>
              <a:rPr lang="el-GR" sz="2800" dirty="0"/>
              <a:t> αιμάτωμα</a:t>
            </a:r>
          </a:p>
          <a:p>
            <a:r>
              <a:rPr lang="el-GR" sz="2800" dirty="0" err="1"/>
              <a:t>Αποσπαστική</a:t>
            </a:r>
            <a:r>
              <a:rPr lang="el-GR" sz="2800" dirty="0"/>
              <a:t> ρήξη τενόντων</a:t>
            </a:r>
          </a:p>
          <a:p>
            <a:r>
              <a:rPr lang="el-GR" sz="2800" dirty="0" err="1"/>
              <a:t>Δεσμοειδές</a:t>
            </a:r>
            <a:r>
              <a:rPr lang="el-GR" sz="2800" dirty="0"/>
              <a:t> μηριαίου</a:t>
            </a:r>
          </a:p>
          <a:p>
            <a:r>
              <a:rPr lang="el-GR" sz="2800" dirty="0" err="1"/>
              <a:t>Καταγμα</a:t>
            </a:r>
            <a:r>
              <a:rPr lang="el-GR" sz="2800" dirty="0"/>
              <a:t> καταπόνησης</a:t>
            </a:r>
            <a:endParaRPr lang="en-US" sz="2800" dirty="0"/>
          </a:p>
          <a:p>
            <a:r>
              <a:rPr lang="el-GR" sz="2800" dirty="0"/>
              <a:t>Σύνδρομο χονδροπλευρικής συγχόρδωσης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3997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8FAC00-250C-4A19-AE27-25FB6BCED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62" y="603191"/>
            <a:ext cx="9404723" cy="1400530"/>
          </a:xfrm>
        </p:spPr>
        <p:txBody>
          <a:bodyPr/>
          <a:lstStyle/>
          <a:p>
            <a:r>
              <a:rPr lang="el-GR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ΜΕΤΑΤΡΑΥΜΑΤΙΚΕΣ ΑΛΛΟΙΩΣΕΙΣ</a:t>
            </a:r>
            <a:br>
              <a:rPr lang="el-GR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l-GR" sz="3600" dirty="0" err="1">
                <a:solidFill>
                  <a:srgbClr val="FFFF00"/>
                </a:solidFill>
              </a:rPr>
              <a:t>Οστεοποιός</a:t>
            </a:r>
            <a:r>
              <a:rPr lang="el-GR" sz="3600" dirty="0">
                <a:solidFill>
                  <a:srgbClr val="FFFF00"/>
                </a:solidFill>
              </a:rPr>
              <a:t> </a:t>
            </a:r>
            <a:r>
              <a:rPr lang="el-GR" sz="3600" dirty="0" err="1">
                <a:solidFill>
                  <a:srgbClr val="FFFF00"/>
                </a:solidFill>
              </a:rPr>
              <a:t>μυοσίτιδα</a:t>
            </a:r>
            <a:r>
              <a:rPr lang="el-GR" sz="36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CCDAC45-BC40-4AEF-9F70-C18D4CC2B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62" y="2165337"/>
            <a:ext cx="6532901" cy="4195481"/>
          </a:xfrm>
        </p:spPr>
        <p:txBody>
          <a:bodyPr>
            <a:normAutofit lnSpcReduction="10000"/>
          </a:bodyPr>
          <a:lstStyle/>
          <a:p>
            <a:r>
              <a:rPr lang="el-GR" sz="2400" dirty="0" err="1"/>
              <a:t>Ετερότοπη</a:t>
            </a:r>
            <a:r>
              <a:rPr lang="el-GR" sz="2400" dirty="0"/>
              <a:t> οστεοποίηση εντός μεγάλων </a:t>
            </a:r>
            <a:r>
              <a:rPr lang="el-GR" sz="2400" dirty="0" err="1"/>
              <a:t>μυικών</a:t>
            </a:r>
            <a:r>
              <a:rPr lang="el-GR" sz="2400" dirty="0"/>
              <a:t> ομάδων πλησίον οστών</a:t>
            </a:r>
            <a:r>
              <a:rPr lang="en-US" sz="2400" dirty="0"/>
              <a:t>-</a:t>
            </a:r>
            <a:endParaRPr lang="el-GR" sz="2400" dirty="0"/>
          </a:p>
          <a:p>
            <a:pPr lvl="1"/>
            <a:r>
              <a:rPr lang="en-US" dirty="0"/>
              <a:t> </a:t>
            </a:r>
            <a:r>
              <a:rPr lang="el-GR" sz="1600" dirty="0" err="1"/>
              <a:t>εχει</a:t>
            </a:r>
            <a:r>
              <a:rPr lang="el-GR" sz="1600" dirty="0"/>
              <a:t> προηγηθεί </a:t>
            </a:r>
            <a:r>
              <a:rPr lang="el-GR" sz="1600" dirty="0" err="1"/>
              <a:t>κακωση</a:t>
            </a:r>
            <a:r>
              <a:rPr lang="el-GR" sz="1600" dirty="0"/>
              <a:t> δυσανάλογα ήπια (</a:t>
            </a:r>
            <a:r>
              <a:rPr lang="el-GR" sz="1600" dirty="0" err="1"/>
              <a:t>συχνα</a:t>
            </a:r>
            <a:r>
              <a:rPr lang="el-GR" sz="1600" dirty="0"/>
              <a:t> ο </a:t>
            </a:r>
            <a:r>
              <a:rPr lang="el-GR" sz="1600" dirty="0" err="1"/>
              <a:t>ασθενης</a:t>
            </a:r>
            <a:r>
              <a:rPr lang="el-GR" sz="1600" dirty="0"/>
              <a:t> δεν την θυμάται!)</a:t>
            </a:r>
          </a:p>
          <a:p>
            <a:r>
              <a:rPr lang="el-GR" sz="2400" u="sng" dirty="0">
                <a:ea typeface="Calibri" panose="020F0502020204030204" pitchFamily="34" charset="0"/>
              </a:rPr>
              <a:t>Τυπική μορφή:</a:t>
            </a:r>
          </a:p>
          <a:p>
            <a:r>
              <a:rPr lang="el-GR" sz="1800" dirty="0">
                <a:ea typeface="Calibri" panose="020F0502020204030204" pitchFamily="34" charset="0"/>
              </a:rPr>
              <a:t>Α/Α περίπου 6 εβδ, ΥΤ:  4 εβδ</a:t>
            </a:r>
          </a:p>
          <a:p>
            <a:r>
              <a:rPr lang="el-GR" sz="1800" dirty="0">
                <a:ea typeface="Calibri" panose="020F0502020204030204" pitchFamily="34" charset="0"/>
              </a:rPr>
              <a:t> Π</a:t>
            </a:r>
            <a:r>
              <a:rPr lang="el-GR" sz="1800" dirty="0">
                <a:effectLst/>
                <a:ea typeface="Calibri" panose="020F0502020204030204" pitchFamily="34" charset="0"/>
              </a:rPr>
              <a:t>εριφερική κυκλοτερής </a:t>
            </a:r>
            <a:r>
              <a:rPr lang="el-GR" sz="1800" dirty="0" err="1">
                <a:effectLst/>
                <a:ea typeface="Calibri" panose="020F0502020204030204" pitchFamily="34" charset="0"/>
              </a:rPr>
              <a:t>αποτιτανωση</a:t>
            </a:r>
            <a:r>
              <a:rPr lang="el-GR" sz="1800" dirty="0">
                <a:effectLst/>
                <a:ea typeface="Calibri" panose="020F0502020204030204" pitchFamily="34" charset="0"/>
              </a:rPr>
              <a:t> (ώριμο </a:t>
            </a:r>
            <a:r>
              <a:rPr lang="el-GR" sz="1800" dirty="0" err="1">
                <a:effectLst/>
                <a:ea typeface="Calibri" panose="020F0502020204030204" pitchFamily="34" charset="0"/>
              </a:rPr>
              <a:t>πεταλιώδες</a:t>
            </a:r>
            <a:r>
              <a:rPr lang="el-GR" sz="1800" dirty="0">
                <a:effectLst/>
                <a:ea typeface="Calibri" panose="020F0502020204030204" pitchFamily="34" charset="0"/>
              </a:rPr>
              <a:t> οστό ) και </a:t>
            </a:r>
            <a:r>
              <a:rPr lang="el-GR" sz="1800" dirty="0" err="1">
                <a:effectLst/>
                <a:ea typeface="Calibri" panose="020F0502020204030204" pitchFamily="34" charset="0"/>
              </a:rPr>
              <a:t>ακτινοδιαφανές</a:t>
            </a:r>
            <a:r>
              <a:rPr lang="el-GR" sz="1800" dirty="0">
                <a:effectLst/>
                <a:ea typeface="Calibri" panose="020F0502020204030204" pitchFamily="34" charset="0"/>
              </a:rPr>
              <a:t> κέντρο (μη </a:t>
            </a:r>
            <a:r>
              <a:rPr lang="el-GR" sz="1800" dirty="0" err="1">
                <a:effectLst/>
                <a:ea typeface="Calibri" panose="020F0502020204030204" pitchFamily="34" charset="0"/>
              </a:rPr>
              <a:t>οστεοποιηθέντες</a:t>
            </a:r>
            <a:r>
              <a:rPr lang="el-GR" sz="1800" dirty="0">
                <a:effectLst/>
                <a:ea typeface="Calibri" panose="020F0502020204030204" pitchFamily="34" charset="0"/>
              </a:rPr>
              <a:t> </a:t>
            </a:r>
            <a:r>
              <a:rPr lang="el-GR" sz="1800" dirty="0" err="1">
                <a:effectLst/>
                <a:ea typeface="Calibri" panose="020F0502020204030204" pitchFamily="34" charset="0"/>
              </a:rPr>
              <a:t>ινοβλάστες</a:t>
            </a:r>
            <a:r>
              <a:rPr lang="el-GR" sz="1800" dirty="0">
                <a:ea typeface="Calibri" panose="020F0502020204030204" pitchFamily="34" charset="0"/>
              </a:rPr>
              <a:t>)</a:t>
            </a:r>
          </a:p>
          <a:p>
            <a:pPr lvl="1"/>
            <a:r>
              <a:rPr lang="el-GR" sz="1600" dirty="0">
                <a:ea typeface="Calibri" panose="020F0502020204030204" pitchFamily="34" charset="0"/>
              </a:rPr>
              <a:t>Σαφής διαχωρισμός από οστό (</a:t>
            </a:r>
            <a:r>
              <a:rPr lang="en-US" sz="1600" dirty="0">
                <a:ea typeface="Calibri" panose="020F0502020204030204" pitchFamily="34" charset="0"/>
              </a:rPr>
              <a:t>cleft sign)</a:t>
            </a:r>
            <a:endParaRPr lang="el-GR" sz="1600" dirty="0">
              <a:ea typeface="Calibri" panose="020F0502020204030204" pitchFamily="34" charset="0"/>
            </a:endParaRPr>
          </a:p>
          <a:p>
            <a:pPr lvl="1"/>
            <a:r>
              <a:rPr lang="el-GR" sz="1600" dirty="0">
                <a:ea typeface="Calibri" panose="020F0502020204030204" pitchFamily="34" charset="0"/>
              </a:rPr>
              <a:t>Κατά μηκος επιμηκους άξονα μυός , διάχυτο οίδημα</a:t>
            </a:r>
          </a:p>
          <a:p>
            <a:r>
              <a:rPr lang="el-GR" sz="1800" dirty="0">
                <a:solidFill>
                  <a:srgbClr val="FFFF66"/>
                </a:solidFill>
              </a:rPr>
              <a:t>ΔΔ: </a:t>
            </a:r>
            <a:r>
              <a:rPr lang="el-GR" sz="1800" dirty="0" err="1">
                <a:solidFill>
                  <a:srgbClr val="FFFFCC"/>
                </a:solidFill>
              </a:rPr>
              <a:t>Παροστικο</a:t>
            </a:r>
            <a:r>
              <a:rPr lang="el-GR" sz="1800" dirty="0">
                <a:solidFill>
                  <a:srgbClr val="FFFFCC"/>
                </a:solidFill>
              </a:rPr>
              <a:t> οστεοσάρκωμα</a:t>
            </a:r>
            <a:r>
              <a:rPr lang="el-GR" sz="1800" dirty="0">
                <a:solidFill>
                  <a:srgbClr val="FFFF66"/>
                </a:solidFill>
              </a:rPr>
              <a:t> </a:t>
            </a:r>
            <a:endParaRPr lang="el-GR" dirty="0">
              <a:solidFill>
                <a:srgbClr val="FFFF66"/>
              </a:solidFill>
            </a:endParaRPr>
          </a:p>
        </p:txBody>
      </p:sp>
      <p:pic>
        <p:nvPicPr>
          <p:cNvPr id="4" name="Picture 3" descr="C:\Users\user\Desktop\soft tissue tumors 2013\SOFTTISSUE-TUMORS\gina-myos ossif\P1010183.JPG">
            <a:extLst>
              <a:ext uri="{FF2B5EF4-FFF2-40B4-BE49-F238E27FC236}">
                <a16:creationId xmlns:a16="http://schemas.microsoft.com/office/drawing/2014/main" id="{38306714-556D-4073-9D82-6FED27C49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-25000" contrast="-5000"/>
          </a:blip>
          <a:srcRect l="36463" t="24240" r="21519" b="8080"/>
          <a:stretch>
            <a:fillRect/>
          </a:stretch>
        </p:blipFill>
        <p:spPr bwMode="auto">
          <a:xfrm>
            <a:off x="8415849" y="242391"/>
            <a:ext cx="2787065" cy="3367018"/>
          </a:xfrm>
          <a:prstGeom prst="rect">
            <a:avLst/>
          </a:prstGeom>
          <a:noFill/>
        </p:spPr>
      </p:pic>
      <p:pic>
        <p:nvPicPr>
          <p:cNvPr id="5" name="Picture 2" descr="C:\Users\user\Desktop\soft tissue tumors 2013\SOFTTISSUE-TUMORS\gina-myos ossif\P1010185.JPG">
            <a:extLst>
              <a:ext uri="{FF2B5EF4-FFF2-40B4-BE49-F238E27FC236}">
                <a16:creationId xmlns:a16="http://schemas.microsoft.com/office/drawing/2014/main" id="{98E2E2F1-FB4E-422B-B979-95CEE924D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22407" t="15448" r="773"/>
          <a:stretch>
            <a:fillRect/>
          </a:stretch>
        </p:blipFill>
        <p:spPr bwMode="auto">
          <a:xfrm>
            <a:off x="8030251" y="3147440"/>
            <a:ext cx="3429722" cy="2831658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AF09D0-2B6F-4F8A-B32C-1C004448C1CD}"/>
              </a:ext>
            </a:extLst>
          </p:cNvPr>
          <p:cNvSpPr txBox="1"/>
          <p:nvPr/>
        </p:nvSpPr>
        <p:spPr>
          <a:xfrm>
            <a:off x="8287310" y="6112938"/>
            <a:ext cx="3172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/>
              <a:t>Γυναίκα 40 ετών. </a:t>
            </a:r>
            <a:r>
              <a:rPr lang="el-GR" sz="1600" dirty="0" err="1"/>
              <a:t>Ηπιος</a:t>
            </a:r>
            <a:r>
              <a:rPr lang="el-GR" sz="1600" dirty="0"/>
              <a:t> πόνος </a:t>
            </a:r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44B65A97-C3FF-4ECB-8D6E-26B6F1A4A075}"/>
              </a:ext>
            </a:extLst>
          </p:cNvPr>
          <p:cNvCxnSpPr/>
          <p:nvPr/>
        </p:nvCxnSpPr>
        <p:spPr>
          <a:xfrm flipV="1">
            <a:off x="10729609" y="4464996"/>
            <a:ext cx="0" cy="290134"/>
          </a:xfrm>
          <a:prstGeom prst="straightConnector1">
            <a:avLst/>
          </a:prstGeom>
          <a:ln w="12700">
            <a:solidFill>
              <a:srgbClr val="FFFF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76326737-33B4-4C20-A24F-827FA9AB6549}"/>
              </a:ext>
            </a:extLst>
          </p:cNvPr>
          <p:cNvCxnSpPr>
            <a:cxnSpLocks/>
          </p:cNvCxnSpPr>
          <p:nvPr/>
        </p:nvCxnSpPr>
        <p:spPr>
          <a:xfrm flipH="1">
            <a:off x="11139068" y="4001853"/>
            <a:ext cx="320905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2CFBD133-531A-42CD-B034-B8415903B7C9}"/>
              </a:ext>
            </a:extLst>
          </p:cNvPr>
          <p:cNvCxnSpPr>
            <a:cxnSpLocks/>
          </p:cNvCxnSpPr>
          <p:nvPr/>
        </p:nvCxnSpPr>
        <p:spPr>
          <a:xfrm flipH="1">
            <a:off x="10850086" y="1849700"/>
            <a:ext cx="320905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9AC320E7-95D5-45DD-87C9-3456F1320578}"/>
              </a:ext>
            </a:extLst>
          </p:cNvPr>
          <p:cNvCxnSpPr>
            <a:cxnSpLocks/>
          </p:cNvCxnSpPr>
          <p:nvPr/>
        </p:nvCxnSpPr>
        <p:spPr>
          <a:xfrm flipH="1" flipV="1">
            <a:off x="10729609" y="2538919"/>
            <a:ext cx="120477" cy="313978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336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 descr="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-6000" contrast="12000"/>
            <a:grayscl/>
          </a:blip>
          <a:srcRect l="19350" r="16457"/>
          <a:stretch>
            <a:fillRect/>
          </a:stretch>
        </p:blipFill>
        <p:spPr>
          <a:xfrm>
            <a:off x="976378" y="1321704"/>
            <a:ext cx="2336800" cy="4103688"/>
          </a:xfrm>
          <a:noFill/>
          <a:ln>
            <a:solidFill>
              <a:schemeClr val="tx1"/>
            </a:solidFill>
          </a:ln>
        </p:spPr>
      </p:pic>
      <p:pic>
        <p:nvPicPr>
          <p:cNvPr id="32772" name="Picture 3" descr="parostealosteosarcoma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68125" y="4659366"/>
            <a:ext cx="1729067" cy="1895475"/>
          </a:xfrm>
          <a:noFill/>
          <a:ln>
            <a:solidFill>
              <a:schemeClr val="tx1"/>
            </a:solidFill>
          </a:ln>
        </p:spPr>
      </p:pic>
      <p:pic>
        <p:nvPicPr>
          <p:cNvPr id="32773" name="Picture 4" descr="myositisosificans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bright="-18000"/>
          </a:blip>
          <a:srcRect/>
          <a:stretch>
            <a:fillRect/>
          </a:stretch>
        </p:blipFill>
        <p:spPr>
          <a:xfrm>
            <a:off x="7402170" y="1492304"/>
            <a:ext cx="2201862" cy="3167062"/>
          </a:xfrm>
          <a:noFill/>
          <a:ln>
            <a:solidFill>
              <a:schemeClr val="tx1"/>
            </a:solidFill>
          </a:ln>
        </p:spPr>
      </p:pic>
      <p:pic>
        <p:nvPicPr>
          <p:cNvPr id="207877" name="Picture 5" descr="myositisosificans1"/>
          <p:cNvPicPr>
            <a:picLocks noChangeAspect="1" noChangeArrowheads="1"/>
          </p:cNvPicPr>
          <p:nvPr/>
        </p:nvPicPr>
        <p:blipFill>
          <a:blip r:embed="rId5" cstate="print">
            <a:lum bright="-24000"/>
          </a:blip>
          <a:srcRect l="5423" r="8046"/>
          <a:stretch>
            <a:fillRect/>
          </a:stretch>
        </p:blipFill>
        <p:spPr bwMode="auto">
          <a:xfrm>
            <a:off x="9790043" y="4280359"/>
            <a:ext cx="2217737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E48BA-1749-4728-AE48-79CF74DED1A7}"/>
              </a:ext>
            </a:extLst>
          </p:cNvPr>
          <p:cNvSpPr txBox="1"/>
          <p:nvPr/>
        </p:nvSpPr>
        <p:spPr>
          <a:xfrm>
            <a:off x="794175" y="709105"/>
            <a:ext cx="10431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 err="1">
                <a:solidFill>
                  <a:srgbClr val="FFFFCC"/>
                </a:solidFill>
              </a:rPr>
              <a:t>Παροστικό</a:t>
            </a:r>
            <a:r>
              <a:rPr lang="el-GR" sz="2200" dirty="0">
                <a:solidFill>
                  <a:srgbClr val="FFFFCC"/>
                </a:solidFill>
              </a:rPr>
              <a:t> οστεοσάρκωμα                               </a:t>
            </a:r>
            <a:r>
              <a:rPr lang="el-GR" sz="2200" dirty="0" err="1">
                <a:solidFill>
                  <a:srgbClr val="FFFFCC"/>
                </a:solidFill>
              </a:rPr>
              <a:t>οστεοποιός</a:t>
            </a:r>
            <a:r>
              <a:rPr lang="el-GR" sz="2200" dirty="0">
                <a:solidFill>
                  <a:srgbClr val="FFFFCC"/>
                </a:solidFill>
              </a:rPr>
              <a:t> </a:t>
            </a:r>
            <a:r>
              <a:rPr lang="el-GR" sz="2200" dirty="0" err="1">
                <a:solidFill>
                  <a:srgbClr val="FFFFCC"/>
                </a:solidFill>
              </a:rPr>
              <a:t>μυοσίτιδα</a:t>
            </a:r>
            <a:endParaRPr lang="el-GR" sz="2200" dirty="0">
              <a:solidFill>
                <a:srgbClr val="FFFFC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0ED342-87BD-4B41-AD1E-3BE4FD59E47A}"/>
              </a:ext>
            </a:extLst>
          </p:cNvPr>
          <p:cNvSpPr txBox="1"/>
          <p:nvPr/>
        </p:nvSpPr>
        <p:spPr>
          <a:xfrm>
            <a:off x="4853577" y="5011678"/>
            <a:ext cx="482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Επί αμφιβολίας στην Α/Α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 η ΥΤ δείχνει καλύτερα</a:t>
            </a:r>
            <a:r>
              <a:rPr lang="en-US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 τον</a:t>
            </a:r>
            <a:r>
              <a:rPr lang="en-US" dirty="0"/>
              <a:t> </a:t>
            </a:r>
            <a:r>
              <a:rPr lang="el-GR" dirty="0"/>
              <a:t> διαχωρισμό αλλοίωσης/ οστού (</a:t>
            </a:r>
            <a:r>
              <a:rPr lang="en-US" dirty="0"/>
              <a:t>cleft sign) 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Ή τον </a:t>
            </a:r>
            <a:r>
              <a:rPr lang="el-GR" sz="1600" dirty="0" err="1"/>
              <a:t>μισχο</a:t>
            </a:r>
            <a:r>
              <a:rPr lang="el-GR" sz="1600" dirty="0"/>
              <a:t> στο </a:t>
            </a:r>
            <a:r>
              <a:rPr lang="el-GR" sz="1600" dirty="0" err="1"/>
              <a:t>παροστικο</a:t>
            </a:r>
            <a:r>
              <a:rPr lang="el-GR" sz="1600" dirty="0"/>
              <a:t> </a:t>
            </a:r>
            <a:r>
              <a:rPr lang="el-GR" sz="1600" dirty="0" err="1"/>
              <a:t>οστεοσαρκωμα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22359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2821B04-27A6-43BE-9B4F-E074F9775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04" y="754276"/>
            <a:ext cx="12084996" cy="704873"/>
          </a:xfrm>
        </p:spPr>
        <p:txBody>
          <a:bodyPr/>
          <a:lstStyle/>
          <a:p>
            <a:r>
              <a:rPr lang="el-GR" sz="3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tsoulidis"/>
                <a:ea typeface="Times New Roman" panose="02020603050405020304" pitchFamily="18" charset="0"/>
                <a:cs typeface="Times New Roman" panose="02020603050405020304" pitchFamily="18" charset="0"/>
              </a:rPr>
              <a:t>ΚΑΛΟΗΘΕΙΣ ΑΛΛΟΙΩΣΕΙΣ ΠΟΥ ΑΠΕΙΚΟΝΙΣΤΙΚΑ ΜΙΜΟΥΝΤΑΙ ΟΓΚΟΥΣ ΜΣΚ </a:t>
            </a:r>
            <a:endParaRPr lang="el-GR" sz="31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00E4DA-BDC5-46A0-AE5F-B59C80830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194" y="1567775"/>
            <a:ext cx="6488280" cy="4920574"/>
          </a:xfrm>
        </p:spPr>
        <p:txBody>
          <a:bodyPr>
            <a:normAutofit/>
          </a:bodyPr>
          <a:lstStyle/>
          <a:p>
            <a:r>
              <a:rPr lang="en-US" b="1" dirty="0"/>
              <a:t>T</a:t>
            </a:r>
            <a:r>
              <a:rPr lang="el-GR" b="1" dirty="0"/>
              <a:t>ι είναι :</a:t>
            </a:r>
          </a:p>
          <a:p>
            <a:pPr marL="0" indent="0">
              <a:buNone/>
            </a:pPr>
            <a:r>
              <a:rPr lang="el-GR" dirty="0">
                <a:solidFill>
                  <a:srgbClr val="FFFF66"/>
                </a:solidFill>
              </a:rPr>
              <a:t>Αλλοιώσεις</a:t>
            </a:r>
            <a:r>
              <a:rPr lang="en-US" dirty="0">
                <a:solidFill>
                  <a:srgbClr val="FFFF66"/>
                </a:solidFill>
              </a:rPr>
              <a:t>,</a:t>
            </a:r>
            <a:r>
              <a:rPr lang="el-GR" dirty="0">
                <a:solidFill>
                  <a:srgbClr val="FFFF66"/>
                </a:solidFill>
              </a:rPr>
              <a:t> συνήθως </a:t>
            </a:r>
            <a:r>
              <a:rPr lang="el-GR" dirty="0" err="1">
                <a:solidFill>
                  <a:srgbClr val="FFFF66"/>
                </a:solidFill>
              </a:rPr>
              <a:t>ασυμπτωματικές</a:t>
            </a:r>
            <a:r>
              <a:rPr lang="en-US" dirty="0">
                <a:solidFill>
                  <a:srgbClr val="FFFF66"/>
                </a:solidFill>
              </a:rPr>
              <a:t>,</a:t>
            </a:r>
            <a:r>
              <a:rPr lang="el-GR" dirty="0">
                <a:solidFill>
                  <a:srgbClr val="FFFF66"/>
                </a:solidFill>
              </a:rPr>
              <a:t> που ανακαλύπτονται τυχαία σε απεικονιστικές εξετάσεις και «μοιάζουν» με κακοήθεις αλλοιώσεις ΜΣΚ </a:t>
            </a:r>
          </a:p>
          <a:p>
            <a:pPr marL="0" indent="0">
              <a:buNone/>
            </a:pPr>
            <a:endParaRPr lang="el-GR" dirty="0">
              <a:solidFill>
                <a:srgbClr val="FFFF66"/>
              </a:solidFill>
            </a:endParaRPr>
          </a:p>
          <a:p>
            <a:r>
              <a:rPr lang="el-GR" dirty="0"/>
              <a:t>Ονομασίες στην βιβλιογραφία: </a:t>
            </a:r>
            <a:endParaRPr lang="en-US" dirty="0"/>
          </a:p>
          <a:p>
            <a:pPr marL="0" indent="0">
              <a:buNone/>
            </a:pPr>
            <a:r>
              <a:rPr lang="el-GR" b="1" dirty="0" err="1"/>
              <a:t>Ψευδοόγκοι</a:t>
            </a:r>
            <a:r>
              <a:rPr lang="el-GR" b="1" dirty="0"/>
              <a:t> (</a:t>
            </a:r>
            <a:r>
              <a:rPr lang="en-US" dirty="0" err="1"/>
              <a:t>pseudotumours</a:t>
            </a:r>
            <a:r>
              <a:rPr lang="en-US" dirty="0"/>
              <a:t>) </a:t>
            </a:r>
            <a:r>
              <a:rPr lang="el-GR" b="1" dirty="0"/>
              <a:t>, μιμητές όγκων </a:t>
            </a:r>
            <a:r>
              <a:rPr lang="el-GR" dirty="0"/>
              <a:t>(</a:t>
            </a:r>
            <a:r>
              <a:rPr lang="en-US" dirty="0"/>
              <a:t>Tumor mimics), </a:t>
            </a:r>
            <a:r>
              <a:rPr lang="en-US" b="1" dirty="0" err="1"/>
              <a:t>tumour</a:t>
            </a:r>
            <a:r>
              <a:rPr lang="en-US" b="1" dirty="0"/>
              <a:t>-like lesions</a:t>
            </a:r>
            <a:r>
              <a:rPr lang="en-US" dirty="0"/>
              <a:t>, </a:t>
            </a:r>
            <a:endParaRPr lang="el-GR" dirty="0"/>
          </a:p>
          <a:p>
            <a:pPr marL="0" indent="0">
              <a:buNone/>
            </a:pPr>
            <a:r>
              <a:rPr lang="en-US" b="1" dirty="0"/>
              <a:t>don’t touch (leave me alone!) lesions</a:t>
            </a:r>
          </a:p>
          <a:p>
            <a:pPr marL="0" indent="0">
              <a:buNone/>
            </a:pPr>
            <a:endParaRPr lang="el-GR" dirty="0">
              <a:solidFill>
                <a:srgbClr val="FFFF66"/>
              </a:solidFill>
            </a:endParaRPr>
          </a:p>
        </p:txBody>
      </p:sp>
      <p:pic>
        <p:nvPicPr>
          <p:cNvPr id="4" name="Picture 6" descr="Dog looking like Julia Roberts">
            <a:extLst>
              <a:ext uri="{FF2B5EF4-FFF2-40B4-BE49-F238E27FC236}">
                <a16:creationId xmlns:a16="http://schemas.microsoft.com/office/drawing/2014/main" id="{C52103CA-A5B7-468C-9795-DDB210F96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59" y="1827838"/>
            <a:ext cx="5132869" cy="366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896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ubperiosteal hemorrhage: A rare complication in neurofibromatosis which  may mimic malignant peripheral nerve sheath tumor - ScienceDirect">
            <a:extLst>
              <a:ext uri="{FF2B5EF4-FFF2-40B4-BE49-F238E27FC236}">
                <a16:creationId xmlns:a16="http://schemas.microsoft.com/office/drawing/2014/main" id="{228CBF4F-BF2D-487A-8E02-0BA2DD2A3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368" y="226048"/>
            <a:ext cx="1848278" cy="403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2E8FAC00-250C-4A19-AE27-25FB6BCED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62" y="603191"/>
            <a:ext cx="9404723" cy="1400530"/>
          </a:xfrm>
        </p:spPr>
        <p:txBody>
          <a:bodyPr/>
          <a:lstStyle/>
          <a:p>
            <a:r>
              <a:rPr lang="el-GR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ΜΕΤΑΤΡΑΥΜΑΤΙΚΕΣ ΑΛΛΟΙΩΣΕΙΣ</a:t>
            </a:r>
            <a:br>
              <a:rPr lang="el-GR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l-GR" sz="3600" dirty="0" err="1">
                <a:solidFill>
                  <a:srgbClr val="FFFF00"/>
                </a:solidFill>
              </a:rPr>
              <a:t>υποπεριοστικό</a:t>
            </a:r>
            <a:r>
              <a:rPr lang="el-GR" sz="3600" dirty="0">
                <a:solidFill>
                  <a:srgbClr val="FFFF00"/>
                </a:solidFill>
              </a:rPr>
              <a:t> αιμάτωμα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CCDAC45-BC40-4AEF-9F70-C18D4CC2B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994" y="2125889"/>
            <a:ext cx="6564505" cy="4507837"/>
          </a:xfrm>
        </p:spPr>
        <p:txBody>
          <a:bodyPr>
            <a:normAutofit/>
          </a:bodyPr>
          <a:lstStyle/>
          <a:p>
            <a:r>
              <a:rPr lang="el-GR" dirty="0"/>
              <a:t>Αιματωμα μεταξύ αγγειοβριθούς έσω στοιβάδας περιοστεου  και φλοιού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l-GR" dirty="0"/>
              <a:t>Υπέγερση του περιοστεου</a:t>
            </a:r>
          </a:p>
          <a:p>
            <a:r>
              <a:rPr lang="el-GR" dirty="0"/>
              <a:t>Συχνότερα σε νέα άτομα </a:t>
            </a:r>
            <a:r>
              <a:rPr lang="el-GR" sz="1600" dirty="0"/>
              <a:t>(τραυματισμός, αντιπηκτικά)</a:t>
            </a:r>
          </a:p>
          <a:p>
            <a:r>
              <a:rPr lang="el-GR" dirty="0"/>
              <a:t>Συχνές </a:t>
            </a:r>
            <a:r>
              <a:rPr lang="el-GR" dirty="0" err="1"/>
              <a:t>εντόπισεις</a:t>
            </a:r>
            <a:r>
              <a:rPr lang="el-GR" dirty="0"/>
              <a:t>: </a:t>
            </a:r>
          </a:p>
          <a:p>
            <a:pPr marL="0" indent="0">
              <a:buNone/>
            </a:pP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      κνήμη, το λαγόνιο και στα οστά του κρανίου</a:t>
            </a:r>
          </a:p>
          <a:p>
            <a:r>
              <a:rPr lang="el-GR" dirty="0">
                <a:latin typeface="Century Gothic" panose="020B0502020202020204" pitchFamily="34" charset="0"/>
              </a:rPr>
              <a:t>Εξέλιξη: </a:t>
            </a:r>
            <a:r>
              <a:rPr lang="el-GR" dirty="0" err="1">
                <a:latin typeface="Century Gothic" panose="020B0502020202020204" pitchFamily="34" charset="0"/>
              </a:rPr>
              <a:t>υποχωρηση</a:t>
            </a:r>
            <a:r>
              <a:rPr lang="el-GR" dirty="0">
                <a:latin typeface="Century Gothic" panose="020B0502020202020204" pitchFamily="34" charset="0"/>
              </a:rPr>
              <a:t> ή αποτιτάνωση</a:t>
            </a:r>
          </a:p>
          <a:p>
            <a:r>
              <a:rPr lang="el-GR" sz="1800" dirty="0">
                <a:solidFill>
                  <a:srgbClr val="FFFF66"/>
                </a:solidFill>
              </a:rPr>
              <a:t>ΔΔ χρόνιου </a:t>
            </a:r>
            <a:r>
              <a:rPr lang="el-GR" sz="1800" dirty="0" err="1">
                <a:solidFill>
                  <a:srgbClr val="FFFF66"/>
                </a:solidFill>
              </a:rPr>
              <a:t>υποπεριοστικού</a:t>
            </a:r>
            <a:r>
              <a:rPr lang="el-GR" sz="1800" dirty="0">
                <a:solidFill>
                  <a:srgbClr val="FFFF66"/>
                </a:solidFill>
              </a:rPr>
              <a:t> αιματώματος: </a:t>
            </a:r>
          </a:p>
          <a:p>
            <a:pPr lvl="1"/>
            <a:r>
              <a:rPr lang="el-GR" sz="1400" dirty="0" err="1">
                <a:effectLst/>
                <a:ea typeface="Calibri" panose="020F0502020204030204" pitchFamily="34" charset="0"/>
              </a:rPr>
              <a:t>παροστικό</a:t>
            </a:r>
            <a:r>
              <a:rPr lang="el-GR" sz="1400" dirty="0">
                <a:effectLst/>
                <a:ea typeface="Calibri" panose="020F0502020204030204" pitchFamily="34" charset="0"/>
              </a:rPr>
              <a:t> οστεοσάρκωμα, οστεομυελίτιδα, </a:t>
            </a:r>
            <a:r>
              <a:rPr lang="el-GR" sz="1400" dirty="0">
                <a:ea typeface="Calibri" panose="020F0502020204030204" pitchFamily="34" charset="0"/>
              </a:rPr>
              <a:t>σάρκωμα </a:t>
            </a:r>
            <a:r>
              <a:rPr lang="en-US" sz="1400" dirty="0">
                <a:ea typeface="Calibri" panose="020F0502020204030204" pitchFamily="34" charset="0"/>
              </a:rPr>
              <a:t>Ewing, </a:t>
            </a:r>
            <a:r>
              <a:rPr lang="el-GR" sz="1400" dirty="0">
                <a:effectLst/>
                <a:ea typeface="Calibri" panose="020F0502020204030204" pitchFamily="34" charset="0"/>
              </a:rPr>
              <a:t>οστεοειδές οστέωμα, κάταγμα</a:t>
            </a:r>
            <a:r>
              <a:rPr lang="en-US" sz="1400" dirty="0">
                <a:effectLst/>
                <a:ea typeface="Calibri" panose="020F0502020204030204" pitchFamily="34" charset="0"/>
              </a:rPr>
              <a:t>, </a:t>
            </a:r>
            <a:r>
              <a:rPr lang="el-GR" sz="1400" dirty="0">
                <a:effectLst/>
                <a:ea typeface="Calibri" panose="020F0502020204030204" pitchFamily="34" charset="0"/>
              </a:rPr>
              <a:t>υπερτροφική </a:t>
            </a:r>
            <a:r>
              <a:rPr lang="el-GR" sz="1400" dirty="0" err="1">
                <a:effectLst/>
                <a:ea typeface="Calibri" panose="020F0502020204030204" pitchFamily="34" charset="0"/>
              </a:rPr>
              <a:t>οστεοαρθροπάθεια</a:t>
            </a:r>
            <a:r>
              <a:rPr lang="el-GR" sz="1400" dirty="0">
                <a:effectLst/>
                <a:ea typeface="Calibri" panose="020F0502020204030204" pitchFamily="34" charset="0"/>
              </a:rPr>
              <a:t>, ινώδη δυσπλασία </a:t>
            </a:r>
          </a:p>
          <a:p>
            <a:pPr marL="457200" lvl="1" indent="0">
              <a:buNone/>
            </a:pPr>
            <a:endParaRPr lang="el-GR" dirty="0">
              <a:solidFill>
                <a:srgbClr val="FFFF66"/>
              </a:solidFill>
            </a:endParaRPr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44B65A97-C3FF-4ECB-8D6E-26B6F1A4A075}"/>
              </a:ext>
            </a:extLst>
          </p:cNvPr>
          <p:cNvCxnSpPr/>
          <p:nvPr/>
        </p:nvCxnSpPr>
        <p:spPr>
          <a:xfrm flipV="1">
            <a:off x="10729609" y="4464996"/>
            <a:ext cx="0" cy="290134"/>
          </a:xfrm>
          <a:prstGeom prst="straightConnector1">
            <a:avLst/>
          </a:prstGeom>
          <a:ln w="12700">
            <a:solidFill>
              <a:srgbClr val="FFFF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76326737-33B4-4C20-A24F-827FA9AB6549}"/>
              </a:ext>
            </a:extLst>
          </p:cNvPr>
          <p:cNvCxnSpPr>
            <a:cxnSpLocks/>
          </p:cNvCxnSpPr>
          <p:nvPr/>
        </p:nvCxnSpPr>
        <p:spPr>
          <a:xfrm flipH="1">
            <a:off x="10346318" y="4786477"/>
            <a:ext cx="320905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2CFBD133-531A-42CD-B034-B8415903B7C9}"/>
              </a:ext>
            </a:extLst>
          </p:cNvPr>
          <p:cNvCxnSpPr>
            <a:cxnSpLocks/>
          </p:cNvCxnSpPr>
          <p:nvPr/>
        </p:nvCxnSpPr>
        <p:spPr>
          <a:xfrm flipH="1">
            <a:off x="10315962" y="4862500"/>
            <a:ext cx="320905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9AC320E7-95D5-45DD-87C9-3456F1320578}"/>
              </a:ext>
            </a:extLst>
          </p:cNvPr>
          <p:cNvCxnSpPr>
            <a:cxnSpLocks/>
          </p:cNvCxnSpPr>
          <p:nvPr/>
        </p:nvCxnSpPr>
        <p:spPr>
          <a:xfrm flipH="1" flipV="1">
            <a:off x="9017540" y="2801566"/>
            <a:ext cx="363669" cy="17484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Εικόνα 9" descr="Εικόνα που περιέχει κείμενο, εσωτερικό, θηλαστ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4C665EE0-0AFE-417B-AD2A-B3823B6AC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538" y="4521259"/>
            <a:ext cx="4762500" cy="1733550"/>
          </a:xfrm>
          <a:prstGeom prst="rect">
            <a:avLst/>
          </a:prstGeom>
        </p:spPr>
      </p:pic>
      <p:cxnSp>
        <p:nvCxnSpPr>
          <p:cNvPr id="16" name="Ευθύγραμμο βέλος σύνδεσης 15">
            <a:extLst>
              <a:ext uri="{FF2B5EF4-FFF2-40B4-BE49-F238E27FC236}">
                <a16:creationId xmlns:a16="http://schemas.microsoft.com/office/drawing/2014/main" id="{C22B12A8-9333-4143-903A-2BDDD35C7F9C}"/>
              </a:ext>
            </a:extLst>
          </p:cNvPr>
          <p:cNvCxnSpPr>
            <a:cxnSpLocks/>
          </p:cNvCxnSpPr>
          <p:nvPr/>
        </p:nvCxnSpPr>
        <p:spPr>
          <a:xfrm flipH="1">
            <a:off x="7717760" y="4640688"/>
            <a:ext cx="372894" cy="44622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ύγραμμο βέλος σύνδεσης 17">
            <a:extLst>
              <a:ext uri="{FF2B5EF4-FFF2-40B4-BE49-F238E27FC236}">
                <a16:creationId xmlns:a16="http://schemas.microsoft.com/office/drawing/2014/main" id="{AD4DD550-E92C-4FEE-8B49-52FC1D7B693B}"/>
              </a:ext>
            </a:extLst>
          </p:cNvPr>
          <p:cNvCxnSpPr>
            <a:cxnSpLocks/>
          </p:cNvCxnSpPr>
          <p:nvPr/>
        </p:nvCxnSpPr>
        <p:spPr>
          <a:xfrm flipH="1">
            <a:off x="10263973" y="4430757"/>
            <a:ext cx="372894" cy="44622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511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8EA58AA6-D1E3-4A8A-99B1-6AC4A000C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7" y="2150195"/>
            <a:ext cx="6250799" cy="4195481"/>
          </a:xfrm>
        </p:spPr>
        <p:txBody>
          <a:bodyPr>
            <a:normAutofit/>
          </a:bodyPr>
          <a:lstStyle/>
          <a:p>
            <a:r>
              <a:rPr lang="el-GR" sz="1800" dirty="0">
                <a:latin typeface="Century Gothic" panose="020B0502020202020204" pitchFamily="34" charset="0"/>
                <a:ea typeface="Calibri" panose="020F0502020204030204" pitchFamily="34" charset="0"/>
              </a:rPr>
              <a:t>Συνήθεις εντοπίσεις</a:t>
            </a:r>
            <a:r>
              <a:rPr lang="en-US" sz="1800" dirty="0"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l-GR" sz="1800" b="1" dirty="0">
                <a:latin typeface="Century Gothic" panose="020B0502020202020204" pitchFamily="34" charset="0"/>
                <a:ea typeface="Calibri" panose="020F0502020204030204" pitchFamily="34" charset="0"/>
              </a:rPr>
              <a:t>ογκόμορφων αποσπαστικών </a:t>
            </a:r>
            <a:r>
              <a:rPr lang="el-GR" sz="1800" dirty="0">
                <a:latin typeface="Century Gothic" panose="020B0502020202020204" pitchFamily="34" charset="0"/>
                <a:ea typeface="Calibri" panose="020F0502020204030204" pitchFamily="34" charset="0"/>
              </a:rPr>
              <a:t>ρήξεων : </a:t>
            </a:r>
            <a:r>
              <a:rPr lang="el-GR" sz="1800" b="1" dirty="0">
                <a:latin typeface="Century Gothic" panose="020B0502020202020204" pitchFamily="34" charset="0"/>
                <a:ea typeface="Calibri" panose="020F0502020204030204" pitchFamily="34" charset="0"/>
              </a:rPr>
              <a:t>πύελος</a:t>
            </a:r>
          </a:p>
          <a:p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Συνήθως μη αντιληπτή οξεία κάκωση ή επανειλημμένοι μικροτραυματισμοί </a:t>
            </a:r>
          </a:p>
          <a:p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Μακροχρόνια ήπια ενόχληση ή πόνος</a:t>
            </a:r>
          </a:p>
          <a:p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Οστεολυτικές/οστεο σκληρυντικές εστίες </a:t>
            </a:r>
            <a:r>
              <a:rPr lang="el-GR" sz="1800" u="sng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+</a:t>
            </a: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αντιδραστικη υπερτροφία  του οστού στο σημείο πρόσφυσης του τένοντα: </a:t>
            </a:r>
            <a:r>
              <a:rPr lang="el-GR" sz="1800" b="1" i="1" dirty="0">
                <a:solidFill>
                  <a:srgbClr val="FFFFCC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επιθετική μορφολογία</a:t>
            </a:r>
            <a:r>
              <a:rPr lang="el-GR" sz="1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Συχνά αποτιτάνωση του τελικού άκρου του αποσπασθέντος τένοντα ή συνδέσμου. </a:t>
            </a:r>
          </a:p>
          <a:p>
            <a:r>
              <a:rPr lang="el-GR" sz="1800" dirty="0">
                <a:latin typeface="Century Gothic" panose="020B0502020202020204" pitchFamily="34" charset="0"/>
              </a:rPr>
              <a:t>ΔΔ: Οστικός όγκος </a:t>
            </a:r>
            <a:endParaRPr lang="el-GR" dirty="0">
              <a:latin typeface="Century Gothic" panose="020B0502020202020204" pitchFamily="34" charset="0"/>
            </a:endParaRP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2125CB6C-9CAF-4B51-BE01-1DBE1C32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/>
          <a:lstStyle/>
          <a:p>
            <a:r>
              <a:rPr lang="el-GR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ΜΕΤΑΤΡΑΥΜΑΤΙΚΕΣ ΑΛΛΟΙΩΣΕΙΣ</a:t>
            </a:r>
            <a:br>
              <a:rPr lang="el-GR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l-GR" sz="3600" dirty="0">
                <a:solidFill>
                  <a:srgbClr val="FFFF66"/>
                </a:solidFill>
              </a:rPr>
              <a:t>χρόνια </a:t>
            </a:r>
            <a:r>
              <a:rPr lang="el-GR" sz="3600" dirty="0" err="1">
                <a:solidFill>
                  <a:srgbClr val="FFFF66"/>
                </a:solidFill>
              </a:rPr>
              <a:t>αποσπαστική</a:t>
            </a:r>
            <a:r>
              <a:rPr lang="el-GR" sz="3600" dirty="0">
                <a:solidFill>
                  <a:srgbClr val="FFFF66"/>
                </a:solidFill>
              </a:rPr>
              <a:t> ρήξη τενόντων</a:t>
            </a:r>
          </a:p>
        </p:txBody>
      </p:sp>
      <p:pic>
        <p:nvPicPr>
          <p:cNvPr id="10" name="Picture 4" descr="http://www.learningradiology.com/caseofweek/caseoftheweekpix2006/cow205.jpg">
            <a:extLst>
              <a:ext uri="{FF2B5EF4-FFF2-40B4-BE49-F238E27FC236}">
                <a16:creationId xmlns:a16="http://schemas.microsoft.com/office/drawing/2014/main" id="{4C8C6942-A4F9-4136-9CC7-1D7542D7F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520" y="1991737"/>
            <a:ext cx="3810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7 - TextBox">
            <a:extLst>
              <a:ext uri="{FF2B5EF4-FFF2-40B4-BE49-F238E27FC236}">
                <a16:creationId xmlns:a16="http://schemas.microsoft.com/office/drawing/2014/main" id="{049C0B72-8627-442C-9F41-20C697644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513" y="5563157"/>
            <a:ext cx="48778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l-GR" sz="1800" dirty="0" err="1">
                <a:latin typeface="Century Gothic" panose="020B0502020202020204" pitchFamily="34" charset="0"/>
              </a:rPr>
              <a:t>Αποσπαστικο</a:t>
            </a:r>
            <a:r>
              <a:rPr lang="el-GR" altLang="el-GR" sz="1800" dirty="0">
                <a:latin typeface="Century Gothic" panose="020B0502020202020204" pitchFamily="34" charset="0"/>
              </a:rPr>
              <a:t> </a:t>
            </a:r>
            <a:r>
              <a:rPr lang="el-GR" altLang="el-GR" sz="1800" dirty="0" err="1">
                <a:latin typeface="Century Gothic" panose="020B0502020202020204" pitchFamily="34" charset="0"/>
              </a:rPr>
              <a:t>καταγμα</a:t>
            </a:r>
            <a:r>
              <a:rPr lang="el-GR" altLang="el-GR" sz="1800" dirty="0">
                <a:latin typeface="Century Gothic" panose="020B0502020202020204" pitchFamily="34" charset="0"/>
              </a:rPr>
              <a:t> ισχιακού κυρτώματος (</a:t>
            </a:r>
            <a:r>
              <a:rPr lang="el-GR" altLang="el-GR" sz="1800" dirty="0" err="1">
                <a:latin typeface="Century Gothic" panose="020B0502020202020204" pitchFamily="34" charset="0"/>
              </a:rPr>
              <a:t>έκφυση</a:t>
            </a:r>
            <a:r>
              <a:rPr lang="el-GR" altLang="el-GR" sz="1800" dirty="0">
                <a:latin typeface="Century Gothic" panose="020B0502020202020204" pitchFamily="34" charset="0"/>
              </a:rPr>
              <a:t> </a:t>
            </a:r>
            <a:r>
              <a:rPr lang="el-GR" altLang="el-GR" sz="1800" dirty="0" err="1">
                <a:latin typeface="Century Gothic" panose="020B0502020202020204" pitchFamily="34" charset="0"/>
              </a:rPr>
              <a:t>οπισθιων</a:t>
            </a:r>
            <a:r>
              <a:rPr lang="el-GR" altLang="el-GR" sz="1800" dirty="0">
                <a:latin typeface="Century Gothic" panose="020B0502020202020204" pitchFamily="34" charset="0"/>
              </a:rPr>
              <a:t> μηριαίων)</a:t>
            </a:r>
          </a:p>
        </p:txBody>
      </p: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92286E79-C6AF-4843-976A-3F77DD8B9AF8}"/>
              </a:ext>
            </a:extLst>
          </p:cNvPr>
          <p:cNvCxnSpPr>
            <a:cxnSpLocks/>
          </p:cNvCxnSpPr>
          <p:nvPr/>
        </p:nvCxnSpPr>
        <p:spPr>
          <a:xfrm flipV="1">
            <a:off x="9776299" y="5126477"/>
            <a:ext cx="398833" cy="2529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722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1C5AC8-35C2-4CAA-8072-31FEBFF3A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614" y="2340899"/>
            <a:ext cx="8262746" cy="2995230"/>
          </a:xfrm>
        </p:spPr>
        <p:txBody>
          <a:bodyPr>
            <a:normAutofit/>
          </a:bodyPr>
          <a:lstStyle/>
          <a:p>
            <a:r>
              <a:rPr lang="el-GR" sz="1800" dirty="0">
                <a:latin typeface="Century Gothic" panose="020B0502020202020204" pitchFamily="34" charset="0"/>
                <a:ea typeface="Calibri" panose="020F0502020204030204" pitchFamily="34" charset="0"/>
              </a:rPr>
              <a:t>(παραπλανητική </a:t>
            </a:r>
            <a:r>
              <a:rPr lang="el-GR" sz="1800" dirty="0" err="1">
                <a:latin typeface="Century Gothic" panose="020B0502020202020204" pitchFamily="34" charset="0"/>
                <a:ea typeface="Calibri" panose="020F0502020204030204" pitchFamily="34" charset="0"/>
              </a:rPr>
              <a:t>ονομασια</a:t>
            </a:r>
            <a:r>
              <a:rPr lang="el-GR" sz="1800" dirty="0">
                <a:latin typeface="Century Gothic" panose="020B0502020202020204" pitchFamily="34" charset="0"/>
                <a:ea typeface="Calibri" panose="020F0502020204030204" pitchFamily="34" charset="0"/>
              </a:rPr>
              <a:t> της βλάβης) , ινώδης αντίδραση</a:t>
            </a:r>
            <a:endParaRPr lang="en-US" sz="18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Τυπική εντόπιση:  </a:t>
            </a:r>
            <a:endParaRPr lang="en-US" sz="18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Century Gothic" panose="020B0502020202020204" pitchFamily="34" charset="0"/>
                <a:ea typeface="Calibri" panose="020F0502020204030204" pitchFamily="34" charset="0"/>
              </a:rPr>
              <a:t>      </a:t>
            </a: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οπίσθια έσω </a:t>
            </a:r>
            <a:r>
              <a:rPr lang="el-GR" sz="1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υπερκονδύλια</a:t>
            </a: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επιφάνεια του μηριαίου οστού</a:t>
            </a:r>
          </a:p>
          <a:p>
            <a:r>
              <a:rPr lang="el-GR" sz="1800" dirty="0" err="1">
                <a:latin typeface="Century Gothic" panose="020B0502020202020204" pitchFamily="34" charset="0"/>
                <a:ea typeface="Calibri" panose="020F0502020204030204" pitchFamily="34" charset="0"/>
              </a:rPr>
              <a:t>Κακωση</a:t>
            </a:r>
            <a:r>
              <a:rPr lang="el-GR" sz="1800" dirty="0">
                <a:latin typeface="Century Gothic" panose="020B0502020202020204" pitchFamily="34" charset="0"/>
                <a:ea typeface="Calibri" panose="020F0502020204030204" pitchFamily="34" charset="0"/>
              </a:rPr>
              <a:t>/ μερική</a:t>
            </a: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απόσπαση μεγάλου προσαγωγού ή  έσω κεφαλής του γαστροκνήμιου μυός</a:t>
            </a:r>
          </a:p>
          <a:p>
            <a:r>
              <a:rPr lang="el-GR" sz="1800" dirty="0">
                <a:latin typeface="Century Gothic" panose="020B0502020202020204" pitchFamily="34" charset="0"/>
              </a:rPr>
              <a:t>Α/Α: </a:t>
            </a: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ακανόνιστη παρυφή του οστικού φλοιού </a:t>
            </a:r>
            <a:r>
              <a:rPr lang="el-GR" sz="1800" u="sng" dirty="0">
                <a:latin typeface="Century Gothic" panose="020B0502020202020204" pitchFamily="34" charset="0"/>
                <a:ea typeface="Calibri" panose="020F0502020204030204" pitchFamily="34" charset="0"/>
              </a:rPr>
              <a:t>+</a:t>
            </a: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l-GR" sz="1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περιοστική</a:t>
            </a: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αντίδραση</a:t>
            </a:r>
          </a:p>
          <a:p>
            <a:r>
              <a:rPr lang="el-GR" sz="1800" dirty="0">
                <a:latin typeface="Century Gothic" panose="020B0502020202020204" pitchFamily="34" charset="0"/>
              </a:rPr>
              <a:t>Αν αμφιβολία : </a:t>
            </a:r>
            <a:r>
              <a:rPr lang="en-US" sz="1800" dirty="0">
                <a:latin typeface="Century Gothic" panose="020B0502020202020204" pitchFamily="34" charset="0"/>
              </a:rPr>
              <a:t>MRI </a:t>
            </a:r>
            <a:endParaRPr lang="el-GR" dirty="0">
              <a:latin typeface="Century Gothic" panose="020B0502020202020204" pitchFamily="34" charset="0"/>
            </a:endParaRPr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9F6C208A-8DC9-46B6-996E-97FE30013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/>
          <a:lstStyle/>
          <a:p>
            <a:r>
              <a:rPr lang="el-GR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ΜΕΤΑΤΡΑΥΜΑΤΙΚΕΣ ΑΛΛΟΙΩΣΕΙΣ</a:t>
            </a:r>
            <a:br>
              <a:rPr lang="el-GR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l-GR" sz="3600" dirty="0" err="1">
                <a:solidFill>
                  <a:srgbClr val="FFFF66"/>
                </a:solidFill>
              </a:rPr>
              <a:t>δεσμοειδές</a:t>
            </a:r>
            <a:r>
              <a:rPr lang="el-GR" sz="3600" dirty="0">
                <a:solidFill>
                  <a:srgbClr val="FFFF66"/>
                </a:solidFill>
              </a:rPr>
              <a:t> μηρού</a:t>
            </a:r>
          </a:p>
        </p:txBody>
      </p:sp>
      <p:pic>
        <p:nvPicPr>
          <p:cNvPr id="5" name="Picture 2" descr="http://www.learningradiology.com/caseofweek/caseoftheweekpix2013%20566-/cow568-1arr.jpg">
            <a:extLst>
              <a:ext uri="{FF2B5EF4-FFF2-40B4-BE49-F238E27FC236}">
                <a16:creationId xmlns:a16="http://schemas.microsoft.com/office/drawing/2014/main" id="{39196ACA-5277-498F-851E-266007A8F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2" r="1503"/>
          <a:stretch>
            <a:fillRect/>
          </a:stretch>
        </p:blipFill>
        <p:spPr bwMode="auto">
          <a:xfrm>
            <a:off x="8257534" y="1533525"/>
            <a:ext cx="3167062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234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FADEEA75-E74A-4095-99DF-4DFF448C5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/>
          <a:lstStyle/>
          <a:p>
            <a:r>
              <a:rPr lang="el-GR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ΜΕΤΑΤΡΑΥΜΑΤΙΚΕΣ ΑΛΛΟΙΩΣΕΙΣ</a:t>
            </a:r>
            <a:br>
              <a:rPr lang="el-GR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l-GR" sz="3600" dirty="0">
                <a:solidFill>
                  <a:srgbClr val="FFFF66"/>
                </a:solidFill>
              </a:rPr>
              <a:t>κατάγματα καταπόνησης</a:t>
            </a:r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id="{62598B65-B6A5-4075-857C-AEA6A5ACB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579" y="2065973"/>
            <a:ext cx="10496185" cy="4195762"/>
          </a:xfrm>
        </p:spPr>
        <p:txBody>
          <a:bodyPr/>
          <a:lstStyle/>
          <a:p>
            <a:r>
              <a:rPr lang="el-GR" sz="1800" dirty="0">
                <a:solidFill>
                  <a:srgbClr val="FFFF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Κατάγματα κόπωσης (</a:t>
            </a:r>
            <a:r>
              <a:rPr lang="el-GR" sz="1800" i="1" dirty="0" err="1">
                <a:solidFill>
                  <a:srgbClr val="FFFF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fatigue</a:t>
            </a:r>
            <a:r>
              <a:rPr lang="el-GR" sz="1800" i="1" dirty="0">
                <a:solidFill>
                  <a:srgbClr val="FFFF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l-GR" sz="1800" i="1" dirty="0" err="1">
                <a:solidFill>
                  <a:srgbClr val="FFFF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fra</a:t>
            </a:r>
            <a:r>
              <a:rPr lang="en-US" sz="1800" i="1" dirty="0" err="1">
                <a:solidFill>
                  <a:srgbClr val="FFFF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ct</a:t>
            </a:r>
            <a:r>
              <a:rPr lang="el-GR" sz="1800" i="1" dirty="0" err="1">
                <a:solidFill>
                  <a:srgbClr val="FFFF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ures</a:t>
            </a:r>
            <a:r>
              <a:rPr lang="el-GR" sz="1800" dirty="0">
                <a:solidFill>
                  <a:srgbClr val="FFFF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):  </a:t>
            </a: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έντονη, διαρκής ή επαναλαμβανόμενη δύναμη εφαρμόζεται σε υγιές οστό όπως σε αθλητές ή στρατιώτες </a:t>
            </a:r>
          </a:p>
          <a:p>
            <a:r>
              <a:rPr lang="el-GR" sz="1800" dirty="0">
                <a:latin typeface="Century Gothic" panose="020B0502020202020204" pitchFamily="34" charset="0"/>
                <a:ea typeface="Calibri" panose="020F0502020204030204" pitchFamily="34" charset="0"/>
              </a:rPr>
              <a:t>Συνήθεις εντοπίσεις: κνήμη, οστά ταρσού, μετατάρσια,  έσω επιφάνεια αυχένα μηριαίου</a:t>
            </a:r>
          </a:p>
          <a:p>
            <a:pPr lvl="1"/>
            <a:r>
              <a:rPr lang="el-GR" sz="1600" dirty="0">
                <a:latin typeface="Century Gothic" panose="020B0502020202020204" pitchFamily="34" charset="0"/>
                <a:ea typeface="Calibri" panose="020F0502020204030204" pitchFamily="34" charset="0"/>
              </a:rPr>
              <a:t>Νέοι </a:t>
            </a:r>
            <a:r>
              <a:rPr lang="el-GR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αθλούμενοι</a:t>
            </a:r>
            <a:r>
              <a:rPr lang="el-GR" sz="1600" dirty="0">
                <a:latin typeface="Century Gothic" panose="020B0502020202020204" pitchFamily="34" charset="0"/>
                <a:ea typeface="Calibri" panose="020F0502020204030204" pitchFamily="34" charset="0"/>
              </a:rPr>
              <a:t>: όταν ο ρυθμός </a:t>
            </a:r>
            <a:r>
              <a:rPr lang="el-GR" sz="1600" dirty="0" err="1">
                <a:latin typeface="Century Gothic" panose="020B0502020202020204" pitchFamily="34" charset="0"/>
                <a:ea typeface="Calibri" panose="020F0502020204030204" pitchFamily="34" charset="0"/>
              </a:rPr>
              <a:t>μικροκαταστροφής</a:t>
            </a:r>
            <a:r>
              <a:rPr lang="el-GR" sz="1600" dirty="0">
                <a:latin typeface="Century Gothic" panose="020B0502020202020204" pitchFamily="34" charset="0"/>
                <a:ea typeface="Calibri" panose="020F0502020204030204" pitchFamily="34" charset="0"/>
              </a:rPr>
              <a:t> του οστού από την επαναλαμβανόμενη δύναμη ξεπερνά το ρυθμό της φυσιολογικής αναδιαμόρφωσης και ανακατασκευής του οστού. </a:t>
            </a:r>
          </a:p>
          <a:p>
            <a:endParaRPr lang="el-GR" sz="1800" dirty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r>
              <a:rPr lang="el-GR" sz="1800" dirty="0">
                <a:solidFill>
                  <a:srgbClr val="FFFF66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Κ</a:t>
            </a:r>
            <a:r>
              <a:rPr lang="el-GR" sz="1800" dirty="0">
                <a:solidFill>
                  <a:srgbClr val="FFFF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ατάγματα ανεπάρκειας (</a:t>
            </a:r>
            <a:r>
              <a:rPr lang="el-GR" sz="1800" i="1" dirty="0" err="1">
                <a:solidFill>
                  <a:srgbClr val="FFFF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insufficiency</a:t>
            </a:r>
            <a:r>
              <a:rPr lang="el-GR" sz="1800" i="1" dirty="0">
                <a:solidFill>
                  <a:srgbClr val="FFFF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l-GR" sz="1800" i="1" dirty="0" err="1">
                <a:solidFill>
                  <a:srgbClr val="FFFF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fra</a:t>
            </a:r>
            <a:r>
              <a:rPr lang="en-US" sz="1800" i="1" dirty="0" err="1">
                <a:solidFill>
                  <a:srgbClr val="FFFF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ct</a:t>
            </a:r>
            <a:r>
              <a:rPr lang="el-GR" sz="1800" i="1" dirty="0" err="1">
                <a:solidFill>
                  <a:srgbClr val="FFFF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ures</a:t>
            </a: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): συνήθης δύναμη εφαρμόζεται σε μη υγιές, αποδυναμωμένο οστό από διαταραχή στον μεταβολισμό του (οστεοπόρωση, νόσος </a:t>
            </a:r>
            <a:r>
              <a:rPr lang="el-GR" sz="1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Paget</a:t>
            </a: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, ινώδης δυσπλασία , ακτινοβολία) </a:t>
            </a:r>
          </a:p>
          <a:p>
            <a:r>
              <a:rPr lang="el-GR" sz="1800" dirty="0">
                <a:latin typeface="Century Gothic" panose="020B0502020202020204" pitchFamily="34" charset="0"/>
                <a:ea typeface="Calibri" panose="020F0502020204030204" pitchFamily="34" charset="0"/>
              </a:rPr>
              <a:t>Συνήθεις εντοπίσεις: σπονδυλική στήλη, πύελος, αυχένας μηριαίου, </a:t>
            </a:r>
            <a:r>
              <a:rPr lang="el-GR" sz="1800" dirty="0" err="1">
                <a:latin typeface="Century Gothic" panose="020B0502020202020204" pitchFamily="34" charset="0"/>
                <a:ea typeface="Calibri" panose="020F0502020204030204" pitchFamily="34" charset="0"/>
              </a:rPr>
              <a:t>κνημη</a:t>
            </a:r>
            <a:endParaRPr lang="el-GR" sz="1800" dirty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endParaRPr lang="el-GR" sz="1800" dirty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endParaRPr lang="el-GR" sz="18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endParaRPr lang="el-GR" sz="3600" dirty="0">
              <a:solidFill>
                <a:srgbClr val="FFFF6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537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11C002-B8CC-4B8E-88F2-F8911309A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09" y="718623"/>
            <a:ext cx="9404723" cy="879971"/>
          </a:xfrm>
        </p:spPr>
        <p:txBody>
          <a:bodyPr/>
          <a:lstStyle/>
          <a:p>
            <a:r>
              <a:rPr lang="el-GR" sz="4400" dirty="0">
                <a:solidFill>
                  <a:srgbClr val="FFFF66"/>
                </a:solidFill>
              </a:rPr>
              <a:t>κατάγματα κόπωσης 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231CA5F-231A-41D2-AAD5-ED55CFD0F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50" y="2033463"/>
            <a:ext cx="6240141" cy="4195481"/>
          </a:xfrm>
        </p:spPr>
        <p:txBody>
          <a:bodyPr/>
          <a:lstStyle/>
          <a:p>
            <a:r>
              <a:rPr lang="el-GR" sz="2000" dirty="0">
                <a:latin typeface="Century Gothic" panose="020B0502020202020204" pitchFamily="34" charset="0"/>
                <a:ea typeface="Calibri" panose="020F0502020204030204" pitchFamily="34" charset="0"/>
              </a:rPr>
              <a:t>Α/Α: συνήθως (-) αρχικά, τα </a:t>
            </a:r>
            <a:r>
              <a:rPr lang="el-GR" sz="2000" dirty="0" err="1">
                <a:latin typeface="Century Gothic" panose="020B0502020202020204" pitchFamily="34" charset="0"/>
                <a:ea typeface="Calibri" panose="020F0502020204030204" pitchFamily="34" charset="0"/>
              </a:rPr>
              <a:t>ευρηματα</a:t>
            </a:r>
            <a:r>
              <a:rPr lang="el-GR" sz="2000" dirty="0">
                <a:latin typeface="Century Gothic" panose="020B0502020202020204" pitchFamily="34" charset="0"/>
                <a:ea typeface="Calibri" panose="020F0502020204030204" pitchFamily="34" charset="0"/>
              </a:rPr>
              <a:t> καθυστερούν &gt; 2 εβδομάδες </a:t>
            </a:r>
          </a:p>
          <a:p>
            <a:r>
              <a:rPr lang="el-GR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Φλοιός: αρχικά </a:t>
            </a:r>
            <a:r>
              <a:rPr lang="el-GR" sz="20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περιοστική</a:t>
            </a:r>
            <a:r>
              <a:rPr lang="el-GR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αντίδραση και πάχυνση του </a:t>
            </a:r>
            <a:r>
              <a:rPr lang="el-GR" sz="20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ενδοστέου</a:t>
            </a:r>
            <a:endParaRPr lang="el-GR" sz="20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r>
              <a:rPr lang="el-GR" sz="2000" dirty="0">
                <a:latin typeface="Century Gothic" panose="020B0502020202020204" pitchFamily="34" charset="0"/>
                <a:ea typeface="Calibri" panose="020F0502020204030204" pitchFamily="34" charset="0"/>
              </a:rPr>
              <a:t>Σπογγώδες: </a:t>
            </a:r>
          </a:p>
          <a:p>
            <a:pPr lvl="1"/>
            <a:r>
              <a:rPr lang="el-GR" dirty="0">
                <a:latin typeface="Century Gothic" panose="020B0502020202020204" pitchFamily="34" charset="0"/>
                <a:ea typeface="Calibri" panose="020F0502020204030204" pitchFamily="34" charset="0"/>
              </a:rPr>
              <a:t>Αρχικά: συνήθως (-) ή σχετική  </a:t>
            </a:r>
            <a:r>
              <a:rPr lang="el-GR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ασαφοποίηση</a:t>
            </a:r>
            <a:r>
              <a:rPr lang="el-GR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οστικών </a:t>
            </a:r>
            <a:r>
              <a:rPr lang="el-GR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δοκίδων</a:t>
            </a:r>
            <a:r>
              <a:rPr lang="el-GR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,</a:t>
            </a:r>
          </a:p>
          <a:p>
            <a:pPr lvl="1"/>
            <a:r>
              <a:rPr lang="el-GR" dirty="0">
                <a:latin typeface="Century Gothic" panose="020B0502020202020204" pitchFamily="34" charset="0"/>
                <a:ea typeface="Calibri" panose="020F0502020204030204" pitchFamily="34" charset="0"/>
              </a:rPr>
              <a:t>Α</a:t>
            </a:r>
            <a:r>
              <a:rPr lang="el-GR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ργότερα: γραμμή σκλήρυνσης κάθετη στις δοκίδες</a:t>
            </a:r>
            <a:r>
              <a:rPr lang="el-GR" dirty="0">
                <a:latin typeface="Century Gothic" panose="020B0502020202020204" pitchFamily="34" charset="0"/>
                <a:ea typeface="Calibri" panose="020F0502020204030204" pitchFamily="34" charset="0"/>
              </a:rPr>
              <a:t>, περιβάλλεται από οστικό οίδημα στο Μ</a:t>
            </a:r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</a:rPr>
              <a:t>RI</a:t>
            </a:r>
            <a:r>
              <a:rPr lang="el-GR" dirty="0">
                <a:latin typeface="Century Gothic" panose="020B0502020202020204" pitchFamily="34" charset="0"/>
                <a:ea typeface="Calibri" panose="020F0502020204030204" pitchFamily="34" charset="0"/>
              </a:rPr>
              <a:t>. </a:t>
            </a:r>
            <a:endParaRPr lang="el-GR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endParaRPr lang="el-GR" dirty="0">
              <a:latin typeface="Century Gothic" panose="020B0502020202020204" pitchFamily="34" charset="0"/>
            </a:endParaRPr>
          </a:p>
        </p:txBody>
      </p:sp>
      <p:pic>
        <p:nvPicPr>
          <p:cNvPr id="6" name="Εικόνα 5" descr="Περιγραφή: P1010046">
            <a:extLst>
              <a:ext uri="{FF2B5EF4-FFF2-40B4-BE49-F238E27FC236}">
                <a16:creationId xmlns:a16="http://schemas.microsoft.com/office/drawing/2014/main" id="{585BD681-E1E7-4D1F-B64E-CCBE6C1D1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398" y="311313"/>
            <a:ext cx="2019867" cy="293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1" descr="Περιγραφή: P1010035">
            <a:extLst>
              <a:ext uri="{FF2B5EF4-FFF2-40B4-BE49-F238E27FC236}">
                <a16:creationId xmlns:a16="http://schemas.microsoft.com/office/drawing/2014/main" id="{7561B4B6-39BA-4775-BBBF-A6577426E4C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13861" r="12453"/>
          <a:stretch>
            <a:fillRect/>
          </a:stretch>
        </p:blipFill>
        <p:spPr bwMode="auto">
          <a:xfrm>
            <a:off x="6712085" y="3407063"/>
            <a:ext cx="2353163" cy="330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2" descr="Περιγραφή: P1010032">
            <a:extLst>
              <a:ext uri="{FF2B5EF4-FFF2-40B4-BE49-F238E27FC236}">
                <a16:creationId xmlns:a16="http://schemas.microsoft.com/office/drawing/2014/main" id="{7504361D-09EE-43FB-A4F6-420D9B22D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9" r="19414"/>
          <a:stretch>
            <a:fillRect/>
          </a:stretch>
        </p:blipFill>
        <p:spPr bwMode="auto">
          <a:xfrm>
            <a:off x="9299642" y="3378851"/>
            <a:ext cx="2479710" cy="335197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34C381-9954-4C59-A2E4-A162CEFFFF25}"/>
              </a:ext>
            </a:extLst>
          </p:cNvPr>
          <p:cNvSpPr txBox="1"/>
          <p:nvPr/>
        </p:nvSpPr>
        <p:spPr>
          <a:xfrm>
            <a:off x="7689670" y="2738733"/>
            <a:ext cx="3812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17χρονος δρομέας με άλγος κνήμης Α/Α:  Μόλις διακριτή σκλήρυνση οστικών </a:t>
            </a:r>
            <a:r>
              <a:rPr lang="el-G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δοκίδων</a:t>
            </a:r>
            <a:endParaRPr lang="el-GR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857398-8FFB-4463-803F-348838698B43}"/>
              </a:ext>
            </a:extLst>
          </p:cNvPr>
          <p:cNvSpPr txBox="1"/>
          <p:nvPr/>
        </p:nvSpPr>
        <p:spPr>
          <a:xfrm>
            <a:off x="6477692" y="6273225"/>
            <a:ext cx="53746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Μ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RI: </a:t>
            </a:r>
            <a:r>
              <a:rPr lang="el-G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σκλήρυνση οστικών </a:t>
            </a:r>
            <a:r>
              <a:rPr lang="el-G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δοκίδων</a:t>
            </a: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(↓E</a:t>
            </a:r>
            <a:r>
              <a:rPr lang="el-G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Σ) περιβάλλεται από </a:t>
            </a:r>
            <a:r>
              <a:rPr lang="el-G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οστικο</a:t>
            </a:r>
            <a:r>
              <a:rPr lang="el-G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οίδημα) + </a:t>
            </a:r>
            <a:r>
              <a:rPr lang="el-G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περιοστική</a:t>
            </a:r>
            <a:r>
              <a:rPr lang="el-GR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αντίδραση </a:t>
            </a:r>
            <a:endParaRPr lang="el-GR" sz="1400" dirty="0"/>
          </a:p>
        </p:txBody>
      </p:sp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5DD753AE-C141-4E2F-9D51-B8EA875CBB31}"/>
              </a:ext>
            </a:extLst>
          </p:cNvPr>
          <p:cNvCxnSpPr>
            <a:cxnSpLocks/>
          </p:cNvCxnSpPr>
          <p:nvPr/>
        </p:nvCxnSpPr>
        <p:spPr>
          <a:xfrm>
            <a:off x="10539497" y="1249680"/>
            <a:ext cx="0" cy="40494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3C058468-B59D-45AC-A444-6DBD3897446E}"/>
              </a:ext>
            </a:extLst>
          </p:cNvPr>
          <p:cNvCxnSpPr>
            <a:cxnSpLocks/>
          </p:cNvCxnSpPr>
          <p:nvPr/>
        </p:nvCxnSpPr>
        <p:spPr>
          <a:xfrm>
            <a:off x="10469829" y="5054836"/>
            <a:ext cx="0" cy="40494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738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11C002-B8CC-4B8E-88F2-F8911309A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44" y="899333"/>
            <a:ext cx="9404723" cy="879971"/>
          </a:xfrm>
        </p:spPr>
        <p:txBody>
          <a:bodyPr/>
          <a:lstStyle/>
          <a:p>
            <a:r>
              <a:rPr lang="el-GR" sz="4400" dirty="0">
                <a:solidFill>
                  <a:srgbClr val="FFFF66"/>
                </a:solidFill>
              </a:rPr>
              <a:t>κατάγματα κόπωσης </a:t>
            </a:r>
            <a:endParaRPr lang="el-GR" dirty="0"/>
          </a:p>
        </p:txBody>
      </p:sp>
      <p:pic>
        <p:nvPicPr>
          <p:cNvPr id="4" name="Θέση περιεχομένου 4" descr="Περιγραφή: Εικόνα που περιέχει κλείσιμο&#10;&#10;Περιγραφή που δημιουργήθηκε αυτόματα">
            <a:extLst>
              <a:ext uri="{FF2B5EF4-FFF2-40B4-BE49-F238E27FC236}">
                <a16:creationId xmlns:a16="http://schemas.microsoft.com/office/drawing/2014/main" id="{D6B65110-A1C9-4675-9FED-E4A0C2EF4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868" y="2034596"/>
            <a:ext cx="3856272" cy="320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 descr="Περιγραφή: Εικόνα που περιέχει κλείσιμο&#10;&#10;Περιγραφή που δημιουργήθηκε αυτόματα">
            <a:extLst>
              <a:ext uri="{FF2B5EF4-FFF2-40B4-BE49-F238E27FC236}">
                <a16:creationId xmlns:a16="http://schemas.microsoft.com/office/drawing/2014/main" id="{5AC0ECC9-7580-4788-AA13-A8CE47EFD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707" y="2397259"/>
            <a:ext cx="3546014" cy="26814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68D78C-A33E-B6BC-BC3A-892B2C6B8BB0}"/>
              </a:ext>
            </a:extLst>
          </p:cNvPr>
          <p:cNvSpPr txBox="1"/>
          <p:nvPr/>
        </p:nvSpPr>
        <p:spPr>
          <a:xfrm>
            <a:off x="2133056" y="5589335"/>
            <a:ext cx="4118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Τυπική εντόπιση: 2ο, 3ο μετατάρσιο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171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49CEEFBF-82C7-492A-9787-9453C00A50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567" t="56693" r="61417" b="24567"/>
          <a:stretch>
            <a:fillRect/>
          </a:stretch>
        </p:blipFill>
        <p:spPr>
          <a:xfrm>
            <a:off x="5114133" y="2230371"/>
            <a:ext cx="4624388" cy="2255837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29264A1-BF63-4EF6-8FCC-03BAD04AA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1339" t="38741" r="31693" b="18268"/>
          <a:stretch>
            <a:fillRect/>
          </a:stretch>
        </p:blipFill>
        <p:spPr bwMode="auto">
          <a:xfrm>
            <a:off x="823913" y="1928814"/>
            <a:ext cx="3941762" cy="3929062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cxnSp>
        <p:nvCxnSpPr>
          <p:cNvPr id="8" name="7 - Ευθύγραμμο βέλος σύνδεσης">
            <a:extLst>
              <a:ext uri="{FF2B5EF4-FFF2-40B4-BE49-F238E27FC236}">
                <a16:creationId xmlns:a16="http://schemas.microsoft.com/office/drawing/2014/main" id="{E49F32FF-3507-409D-B340-97B1554C9A33}"/>
              </a:ext>
            </a:extLst>
          </p:cNvPr>
          <p:cNvCxnSpPr/>
          <p:nvPr/>
        </p:nvCxnSpPr>
        <p:spPr>
          <a:xfrm rot="5400000" flipH="1" flipV="1">
            <a:off x="3458391" y="4484099"/>
            <a:ext cx="357187" cy="2143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014210F-947F-4529-A575-F626E421A34B}"/>
              </a:ext>
            </a:extLst>
          </p:cNvPr>
          <p:cNvSpPr txBox="1"/>
          <p:nvPr/>
        </p:nvSpPr>
        <p:spPr>
          <a:xfrm>
            <a:off x="5098422" y="5171146"/>
            <a:ext cx="635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Γυναικα</a:t>
            </a:r>
            <a:r>
              <a:rPr lang="el-GR" dirty="0"/>
              <a:t> 65 ετών, μετά ακτινοβολία </a:t>
            </a:r>
            <a:r>
              <a:rPr lang="el-GR" dirty="0">
                <a:solidFill>
                  <a:srgbClr val="FFFF00"/>
                </a:solidFill>
              </a:rPr>
              <a:t>(</a:t>
            </a:r>
            <a:r>
              <a:rPr lang="el-GR" dirty="0" err="1">
                <a:solidFill>
                  <a:srgbClr val="FFFF00"/>
                </a:solidFill>
              </a:rPr>
              <a:t>μετακτινικο</a:t>
            </a:r>
            <a:r>
              <a:rPr lang="el-GR" dirty="0">
                <a:solidFill>
                  <a:srgbClr val="FFFF00"/>
                </a:solidFill>
              </a:rPr>
              <a:t> κάταγμα)</a:t>
            </a:r>
          </a:p>
          <a:p>
            <a:r>
              <a:rPr lang="el-GR" dirty="0">
                <a:solidFill>
                  <a:srgbClr val="FFFF00"/>
                </a:solidFill>
              </a:rPr>
              <a:t>ΔΔ: </a:t>
            </a:r>
            <a:r>
              <a:rPr lang="el-GR" dirty="0"/>
              <a:t>2παθείς εντοπίσεις </a:t>
            </a:r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31FF7DEC-80AA-42F3-9623-382B2CE5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393" y="567946"/>
            <a:ext cx="9404723" cy="879971"/>
          </a:xfrm>
        </p:spPr>
        <p:txBody>
          <a:bodyPr/>
          <a:lstStyle/>
          <a:p>
            <a:r>
              <a:rPr lang="el-GR" sz="4400" dirty="0">
                <a:solidFill>
                  <a:srgbClr val="FFFF66"/>
                </a:solidFill>
              </a:rPr>
              <a:t>κατάγματα ανεπάρκειας</a:t>
            </a:r>
            <a:endParaRPr lang="el-G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9 Hunde mit überaschenden Ähnlichkeiten mit Menschen, Tieren oder  Gegenständen">
            <a:extLst>
              <a:ext uri="{FF2B5EF4-FFF2-40B4-BE49-F238E27FC236}">
                <a16:creationId xmlns:a16="http://schemas.microsoft.com/office/drawing/2014/main" id="{9CF9755E-8189-481E-9263-B84017046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304" y="673358"/>
            <a:ext cx="8613549" cy="573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577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DAC938-613E-4094-ABDF-24C1C4C4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20" y="1444939"/>
            <a:ext cx="10214470" cy="1400530"/>
          </a:xfrm>
        </p:spPr>
        <p:txBody>
          <a:bodyPr/>
          <a:lstStyle/>
          <a:p>
            <a:r>
              <a:rPr lang="el-GR" dirty="0">
                <a:solidFill>
                  <a:srgbClr val="FFFF00"/>
                </a:solidFill>
              </a:rPr>
              <a:t>ΜΙΜΗΤΕΣ ΟΓΚΩΝ - ΜΕΤΑΒΟΛΙΚΑ ΑΙΤΙΑ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D83DE09-CF25-498F-990B-601CF62BC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0" y="2845469"/>
            <a:ext cx="8946541" cy="4195481"/>
          </a:xfrm>
        </p:spPr>
        <p:txBody>
          <a:bodyPr/>
          <a:lstStyle/>
          <a:p>
            <a:r>
              <a:rPr lang="el-GR" dirty="0"/>
              <a:t>Οστεοπόρωση από ακινησία</a:t>
            </a:r>
          </a:p>
          <a:p>
            <a:r>
              <a:rPr lang="el-GR" dirty="0"/>
              <a:t>Φαιοί ογκοι υπερπαραθυρεοειδισμού (</a:t>
            </a:r>
            <a:r>
              <a:rPr lang="en-US" dirty="0"/>
              <a:t>Brown </a:t>
            </a:r>
            <a:r>
              <a:rPr lang="en-US" dirty="0" err="1"/>
              <a:t>tumours</a:t>
            </a:r>
            <a:r>
              <a:rPr lang="el-GR" dirty="0"/>
              <a:t>)</a:t>
            </a:r>
          </a:p>
          <a:p>
            <a:r>
              <a:rPr lang="el-GR" dirty="0"/>
              <a:t>Οστικό </a:t>
            </a:r>
            <a:r>
              <a:rPr lang="el-GR" dirty="0" err="1"/>
              <a:t>έμφρακτο</a:t>
            </a:r>
            <a:endParaRPr lang="el-GR" dirty="0"/>
          </a:p>
          <a:p>
            <a:r>
              <a:rPr lang="el-GR" dirty="0"/>
              <a:t>Νόσος  </a:t>
            </a:r>
            <a:r>
              <a:rPr lang="en-US" dirty="0"/>
              <a:t>Paget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0635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FDE49-7301-A454-C9D6-8156841D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02" y="359200"/>
            <a:ext cx="9404723" cy="1400530"/>
          </a:xfrm>
        </p:spPr>
        <p:txBody>
          <a:bodyPr/>
          <a:lstStyle/>
          <a:p>
            <a:r>
              <a:rPr lang="el-GR" dirty="0">
                <a:solidFill>
                  <a:schemeClr val="bg2">
                    <a:lumMod val="20000"/>
                    <a:lumOff val="80000"/>
                  </a:schemeClr>
                </a:solidFill>
              </a:rPr>
              <a:t>ΜΕΤΑΒΟΛΙΚΑ ΑΙΤΙΑ </a:t>
            </a:r>
            <a:br>
              <a:rPr lang="el-GR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l-GR" dirty="0">
                <a:solidFill>
                  <a:srgbClr val="FFFF00"/>
                </a:solidFill>
              </a:rPr>
              <a:t>Οστεοπόρωση από ακινησία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E38EE-9532-3FAD-E4B9-3EFE2423B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6" y="1886663"/>
            <a:ext cx="5736630" cy="4195481"/>
          </a:xfrm>
        </p:spPr>
        <p:txBody>
          <a:bodyPr/>
          <a:lstStyle/>
          <a:p>
            <a:r>
              <a:rPr lang="el-GR" dirty="0"/>
              <a:t>Μετα τραυματισμό και ακινησία</a:t>
            </a:r>
            <a:endParaRPr lang="en-US" dirty="0"/>
          </a:p>
          <a:p>
            <a:r>
              <a:rPr lang="el-GR" dirty="0"/>
              <a:t>Ψευδοδιηθητικό προτυπο (δδ  διάχυτη αιματολογική νεοπλασία, μεταστάσεις)</a:t>
            </a:r>
          </a:p>
        </p:txBody>
      </p:sp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7E7AEBC7-D0F9-4FA4-9822-73C609F94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53" t="17449" r="32546" b="8255"/>
          <a:stretch/>
        </p:blipFill>
        <p:spPr>
          <a:xfrm>
            <a:off x="6535776" y="2481150"/>
            <a:ext cx="5178569" cy="3864602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CFF4166-7807-9823-1CA1-749EB33F0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5" t="32804" r="34915" b="8998"/>
          <a:stretch/>
        </p:blipFill>
        <p:spPr>
          <a:xfrm>
            <a:off x="716568" y="3285104"/>
            <a:ext cx="4859252" cy="26494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3092E0-BDAB-887F-3EDF-A8FB88A456B0}"/>
              </a:ext>
            </a:extLst>
          </p:cNvPr>
          <p:cNvSpPr txBox="1"/>
          <p:nvPr/>
        </p:nvSpPr>
        <p:spPr>
          <a:xfrm>
            <a:off x="576307" y="5884087"/>
            <a:ext cx="5501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Γυναικα 58 ετών, καταγμα ΔΕ κυβοειδούς</a:t>
            </a:r>
          </a:p>
          <a:p>
            <a:r>
              <a:rPr lang="el-GR" dirty="0"/>
              <a:t>Μετα 6 εβδομαδες οστεοπόρωση ΠΔΚΝ ποδιών </a:t>
            </a:r>
          </a:p>
          <a:p>
            <a:r>
              <a:rPr lang="el-GR" dirty="0"/>
              <a:t>Καταγμα καταπόνησης μεταταρσίου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22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2821B04-27A6-43BE-9B4F-E074F9775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04" y="754276"/>
            <a:ext cx="12084996" cy="704873"/>
          </a:xfrm>
        </p:spPr>
        <p:txBody>
          <a:bodyPr/>
          <a:lstStyle/>
          <a:p>
            <a:r>
              <a:rPr lang="el-GR" sz="3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tsoulidis"/>
                <a:ea typeface="Times New Roman" panose="02020603050405020304" pitchFamily="18" charset="0"/>
                <a:cs typeface="Times New Roman" panose="02020603050405020304" pitchFamily="18" charset="0"/>
              </a:rPr>
              <a:t>ΚΑΛΟΗΘΕΙΣ ΑΛΛΟΙΩΣΕΙΣ ΠΟΥ ΑΠΕΙΚΟΝΙΣΤΙΚΑ ΜΙΜΟΥΝΤΑΙ ΟΓΚΟΥΣ ΜΣΚ </a:t>
            </a:r>
            <a:endParaRPr lang="el-GR" sz="31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00E4DA-BDC5-46A0-AE5F-B59C80830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227" y="1640512"/>
            <a:ext cx="10183091" cy="4920574"/>
          </a:xfrm>
        </p:spPr>
        <p:txBody>
          <a:bodyPr>
            <a:normAutofit/>
          </a:bodyPr>
          <a:lstStyle/>
          <a:p>
            <a:endParaRPr lang="el-GR" dirty="0"/>
          </a:p>
          <a:p>
            <a:r>
              <a:rPr lang="el-GR" sz="2400" dirty="0"/>
              <a:t>Οι </a:t>
            </a:r>
            <a:r>
              <a:rPr lang="el-GR" sz="2400" b="1" dirty="0"/>
              <a:t>μιμητές όγκων </a:t>
            </a:r>
            <a:r>
              <a:rPr lang="el-GR" sz="2400" dirty="0" err="1"/>
              <a:t>χρειαζεται</a:t>
            </a:r>
            <a:r>
              <a:rPr lang="el-GR" sz="2400" dirty="0"/>
              <a:t> να τους </a:t>
            </a:r>
            <a:r>
              <a:rPr lang="el-GR" sz="2400" b="1" u="sng" dirty="0"/>
              <a:t>αναγνωρίσουμε</a:t>
            </a:r>
            <a:r>
              <a:rPr lang="el-GR" sz="2400" dirty="0"/>
              <a:t> και </a:t>
            </a:r>
            <a:r>
              <a:rPr lang="el-GR" sz="2400" b="1" dirty="0"/>
              <a:t>να μην </a:t>
            </a:r>
            <a:r>
              <a:rPr lang="el-GR" sz="2400" dirty="0"/>
              <a:t>τους </a:t>
            </a:r>
            <a:r>
              <a:rPr lang="el-GR" sz="2400" dirty="0" err="1"/>
              <a:t>αγγιξουμε</a:t>
            </a:r>
            <a:r>
              <a:rPr lang="el-GR" sz="2400" dirty="0"/>
              <a:t> </a:t>
            </a:r>
            <a:r>
              <a:rPr lang="el-GR" sz="2400" i="1" dirty="0"/>
              <a:t>(</a:t>
            </a:r>
            <a:r>
              <a:rPr lang="en-US" sz="2400" b="1" i="1" dirty="0"/>
              <a:t>Don’t touch!) </a:t>
            </a:r>
          </a:p>
          <a:p>
            <a:pPr lvl="1"/>
            <a:r>
              <a:rPr lang="el-GR" sz="2000" dirty="0"/>
              <a:t>Αποφευγοντας άσκοπη ταλαιπωρία, ανησυχία, κόστος και πιθανές επιπλοκές από άσκοπες διαγνωστικές δοκιμασίες αιματηρές και αναίμακτες</a:t>
            </a:r>
          </a:p>
          <a:p>
            <a:pPr lvl="1"/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304391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0B98B50-3FE9-4750-85F0-B2586656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540698" cy="1400530"/>
          </a:xfrm>
        </p:spPr>
        <p:txBody>
          <a:bodyPr/>
          <a:lstStyle/>
          <a:p>
            <a:r>
              <a:rPr lang="el-GR" dirty="0">
                <a:solidFill>
                  <a:schemeClr val="bg2">
                    <a:lumMod val="20000"/>
                    <a:lumOff val="80000"/>
                  </a:schemeClr>
                </a:solidFill>
              </a:rPr>
              <a:t>ΜΕΤΑΒΟΛΙΚΑ ΑΙΤΙΑ</a:t>
            </a:r>
            <a:br>
              <a:rPr lang="el-GR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l-GR" sz="4000" dirty="0">
                <a:solidFill>
                  <a:srgbClr val="FFFF00"/>
                </a:solidFill>
              </a:rPr>
              <a:t>Φαιοί όγκοι </a:t>
            </a:r>
            <a:r>
              <a:rPr lang="el-GR" sz="4000" dirty="0" err="1">
                <a:solidFill>
                  <a:srgbClr val="FFFF00"/>
                </a:solidFill>
              </a:rPr>
              <a:t>υπερπαραθυρεοιδισμού</a:t>
            </a:r>
            <a:r>
              <a:rPr lang="el-GR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FAC7A44-E0A3-4B24-AC81-F7B1FFF38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45" y="2224674"/>
            <a:ext cx="11752309" cy="4195481"/>
          </a:xfrm>
        </p:spPr>
        <p:txBody>
          <a:bodyPr/>
          <a:lstStyle/>
          <a:p>
            <a:r>
              <a:rPr lang="el-GR" sz="1800" dirty="0">
                <a:ea typeface="Calibri" panose="020F0502020204030204" pitchFamily="34" charset="0"/>
              </a:rPr>
              <a:t>Σπάνιοι </a:t>
            </a:r>
            <a:r>
              <a:rPr lang="el-GR" sz="1800" dirty="0" err="1">
                <a:ea typeface="Calibri" panose="020F0502020204030204" pitchFamily="34" charset="0"/>
              </a:rPr>
              <a:t>ψευδοόγκοι</a:t>
            </a:r>
            <a:r>
              <a:rPr lang="el-GR" sz="1800" dirty="0">
                <a:ea typeface="Calibri" panose="020F0502020204030204" pitchFamily="34" charset="0"/>
              </a:rPr>
              <a:t> σε ασθενείς με 1παθή ή 2παθή </a:t>
            </a:r>
            <a:r>
              <a:rPr lang="el-GR" sz="1800" dirty="0" err="1">
                <a:ea typeface="Calibri" panose="020F0502020204030204" pitchFamily="34" charset="0"/>
              </a:rPr>
              <a:t>υπερπαραθυρεοειδισμό</a:t>
            </a:r>
            <a:r>
              <a:rPr lang="el-GR" sz="1800" dirty="0">
                <a:ea typeface="Calibri" panose="020F0502020204030204" pitchFamily="34" charset="0"/>
              </a:rPr>
              <a:t> (&lt;5%).</a:t>
            </a:r>
          </a:p>
          <a:p>
            <a:r>
              <a:rPr lang="el-GR" sz="1600" dirty="0">
                <a:ea typeface="Calibri" panose="020F0502020204030204" pitchFamily="34" charset="0"/>
              </a:rPr>
              <a:t>Ιστολογικά: Περιοχές τ</a:t>
            </a:r>
            <a:r>
              <a:rPr lang="el-GR" sz="1600" dirty="0">
                <a:effectLst/>
                <a:ea typeface="Calibri" panose="020F0502020204030204" pitchFamily="34" charset="0"/>
              </a:rPr>
              <a:t>οπικής αποδόμησης του οστού( λόγω </a:t>
            </a:r>
            <a:r>
              <a:rPr lang="el-GR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↑</a:t>
            </a:r>
            <a:r>
              <a:rPr lang="el-GR" sz="1600" dirty="0">
                <a:effectLst/>
                <a:ea typeface="Calibri" panose="020F0502020204030204" pitchFamily="34" charset="0"/>
              </a:rPr>
              <a:t> </a:t>
            </a:r>
            <a:r>
              <a:rPr lang="el-GR" sz="1600" dirty="0" err="1">
                <a:effectLst/>
                <a:ea typeface="Calibri" panose="020F0502020204030204" pitchFamily="34" charset="0"/>
              </a:rPr>
              <a:t>οστεοκλαστικής</a:t>
            </a:r>
            <a:r>
              <a:rPr lang="el-GR" sz="1600" dirty="0">
                <a:effectLst/>
                <a:ea typeface="Calibri" panose="020F0502020204030204" pitchFamily="34" charset="0"/>
              </a:rPr>
              <a:t> αντίδρασης) όπου </a:t>
            </a:r>
            <a:r>
              <a:rPr lang="el-GR" sz="1600" dirty="0" err="1">
                <a:effectLst/>
                <a:ea typeface="Calibri" panose="020F0502020204030204" pitchFamily="34" charset="0"/>
              </a:rPr>
              <a:t>αναπτυσσεται</a:t>
            </a:r>
            <a:r>
              <a:rPr lang="el-GR" sz="1600" dirty="0">
                <a:effectLst/>
                <a:ea typeface="Calibri" panose="020F0502020204030204" pitchFamily="34" charset="0"/>
              </a:rPr>
              <a:t> </a:t>
            </a:r>
            <a:r>
              <a:rPr lang="el-GR" sz="1600" dirty="0" err="1">
                <a:effectLst/>
                <a:ea typeface="Calibri" panose="020F0502020204030204" pitchFamily="34" charset="0"/>
              </a:rPr>
              <a:t>αγγειοβριθής</a:t>
            </a:r>
            <a:r>
              <a:rPr lang="el-GR" sz="1600" dirty="0">
                <a:effectLst/>
                <a:ea typeface="Calibri" panose="020F0502020204030204" pitchFamily="34" charset="0"/>
              </a:rPr>
              <a:t> ινώδης ιστός με </a:t>
            </a:r>
            <a:r>
              <a:rPr lang="el-GR" sz="1600" dirty="0" err="1">
                <a:effectLst/>
                <a:ea typeface="Calibri" panose="020F0502020204030204" pitchFamily="34" charset="0"/>
              </a:rPr>
              <a:t>οστεοκλαστικού</a:t>
            </a:r>
            <a:r>
              <a:rPr lang="el-GR" sz="1600" dirty="0">
                <a:effectLst/>
                <a:ea typeface="Calibri" panose="020F0502020204030204" pitchFamily="34" charset="0"/>
              </a:rPr>
              <a:t> τύπου πολυπύρηνα </a:t>
            </a:r>
            <a:r>
              <a:rPr lang="el-GR" sz="1600" dirty="0" err="1">
                <a:effectLst/>
                <a:ea typeface="Calibri" panose="020F0502020204030204" pitchFamily="34" charset="0"/>
              </a:rPr>
              <a:t>γιγαντοκύτταρα</a:t>
            </a:r>
            <a:r>
              <a:rPr lang="el-GR" sz="1600" dirty="0">
                <a:effectLst/>
                <a:ea typeface="Calibri" panose="020F0502020204030204" pitchFamily="34" charset="0"/>
              </a:rPr>
              <a:t> και εναποθέσεις </a:t>
            </a:r>
            <a:r>
              <a:rPr lang="el-GR" sz="1600" dirty="0" err="1">
                <a:effectLst/>
                <a:ea typeface="Calibri" panose="020F0502020204030204" pitchFamily="34" charset="0"/>
              </a:rPr>
              <a:t>αιμοσιδηρίνης</a:t>
            </a:r>
            <a:r>
              <a:rPr lang="el-GR" sz="1600" dirty="0">
                <a:effectLst/>
                <a:ea typeface="Calibri" panose="020F0502020204030204" pitchFamily="34" charset="0"/>
              </a:rPr>
              <a:t> (λόγω </a:t>
            </a:r>
            <a:r>
              <a:rPr lang="el-GR" sz="1600" dirty="0" err="1">
                <a:effectLst/>
                <a:ea typeface="Calibri" panose="020F0502020204030204" pitchFamily="34" charset="0"/>
              </a:rPr>
              <a:t>μικροκαταγμάτων</a:t>
            </a:r>
            <a:r>
              <a:rPr lang="el-GR" sz="1600" dirty="0">
                <a:effectLst/>
                <a:ea typeface="Calibri" panose="020F0502020204030204" pitchFamily="34" charset="0"/>
              </a:rPr>
              <a:t> και αιμορραγιών). Το καφέ χρώμα της </a:t>
            </a:r>
            <a:r>
              <a:rPr lang="el-GR" sz="1600" dirty="0" err="1">
                <a:effectLst/>
                <a:ea typeface="Calibri" panose="020F0502020204030204" pitchFamily="34" charset="0"/>
              </a:rPr>
              <a:t>αιμοσιδηρίνης</a:t>
            </a:r>
            <a:r>
              <a:rPr lang="el-GR" sz="1600" dirty="0">
                <a:effectLst/>
                <a:ea typeface="Calibri" panose="020F0502020204030204" pitchFamily="34" charset="0"/>
              </a:rPr>
              <a:t> δίνει και το όνομα στην αλλοίωση.</a:t>
            </a:r>
          </a:p>
          <a:p>
            <a:r>
              <a:rPr lang="el-GR" sz="1800" b="1" dirty="0">
                <a:effectLst/>
                <a:ea typeface="Calibri" panose="020F0502020204030204" pitchFamily="34" charset="0"/>
              </a:rPr>
              <a:t>Εντοπίσεις:</a:t>
            </a:r>
            <a:r>
              <a:rPr lang="el-GR" sz="1800" dirty="0">
                <a:effectLst/>
                <a:ea typeface="Calibri" panose="020F0502020204030204" pitchFamily="34" charset="0"/>
              </a:rPr>
              <a:t> Μακρά οστά, πλευρές, πύελος,  σπλαγχνικό κρανίο.</a:t>
            </a:r>
          </a:p>
          <a:p>
            <a:r>
              <a:rPr lang="el-GR" sz="1800" b="1" dirty="0">
                <a:ea typeface="Calibri" panose="020F0502020204030204" pitchFamily="34" charset="0"/>
              </a:rPr>
              <a:t>Α/Α , ΥΤ: </a:t>
            </a:r>
            <a:r>
              <a:rPr lang="el-GR" sz="1800" dirty="0">
                <a:ea typeface="Calibri" panose="020F0502020204030204" pitchFamily="34" charset="0"/>
              </a:rPr>
              <a:t>Ο</a:t>
            </a:r>
            <a:r>
              <a:rPr lang="el-GR" sz="1800" dirty="0">
                <a:effectLst/>
                <a:ea typeface="Calibri" panose="020F0502020204030204" pitchFamily="34" charset="0"/>
              </a:rPr>
              <a:t>στεολυτική αλλοίωση, με λέπτυνση και διεύρυνση του οστού, </a:t>
            </a:r>
            <a:r>
              <a:rPr lang="el-GR" sz="1800" u="sng" dirty="0">
                <a:effectLst/>
                <a:ea typeface="Calibri" panose="020F0502020204030204" pitchFamily="34" charset="0"/>
              </a:rPr>
              <a:t>+</a:t>
            </a:r>
            <a:r>
              <a:rPr lang="el-GR" sz="1800" dirty="0">
                <a:effectLst/>
                <a:ea typeface="Calibri" panose="020F0502020204030204" pitchFamily="34" charset="0"/>
              </a:rPr>
              <a:t> εσωτερικά </a:t>
            </a:r>
            <a:r>
              <a:rPr lang="el-GR" sz="1800" dirty="0" err="1">
                <a:effectLst/>
                <a:ea typeface="Calibri" panose="020F0502020204030204" pitchFamily="34" charset="0"/>
              </a:rPr>
              <a:t>διαφραγμάτια</a:t>
            </a:r>
            <a:endParaRPr lang="el-GR" sz="18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l-GR" sz="1800" dirty="0">
                <a:ea typeface="Calibri" panose="020F0502020204030204" pitchFamily="34" charset="0"/>
              </a:rPr>
              <a:t>       </a:t>
            </a:r>
            <a:r>
              <a:rPr lang="el-GR" sz="1800" b="1" dirty="0">
                <a:ea typeface="Calibri" panose="020F0502020204030204" pitchFamily="34" charset="0"/>
              </a:rPr>
              <a:t>ΥΤ, ΜΤ: </a:t>
            </a:r>
            <a:r>
              <a:rPr lang="el-GR" sz="1800" dirty="0">
                <a:ea typeface="Calibri" panose="020F0502020204030204" pitchFamily="34" charset="0"/>
              </a:rPr>
              <a:t>Πυκνότητα (ΥΤ) και εντάσεις σήματος (ΜΤ) </a:t>
            </a:r>
            <a:r>
              <a:rPr lang="el-GR" sz="1800" dirty="0" err="1">
                <a:ea typeface="Calibri" panose="020F0502020204030204" pitchFamily="34" charset="0"/>
              </a:rPr>
              <a:t>αναλογα</a:t>
            </a:r>
            <a:r>
              <a:rPr lang="el-GR" sz="1800" dirty="0">
                <a:ea typeface="Calibri" panose="020F0502020204030204" pitchFamily="34" charset="0"/>
              </a:rPr>
              <a:t> </a:t>
            </a:r>
            <a:r>
              <a:rPr lang="el-GR" sz="1800" dirty="0" err="1">
                <a:ea typeface="Calibri" panose="020F0502020204030204" pitchFamily="34" charset="0"/>
              </a:rPr>
              <a:t>περιεκτικοτητας</a:t>
            </a:r>
            <a:r>
              <a:rPr lang="el-GR" sz="1800" dirty="0">
                <a:ea typeface="Calibri" panose="020F0502020204030204" pitchFamily="34" charset="0"/>
              </a:rPr>
              <a:t> ινώδη ιστό/ αιμορραγικά στοιχεία: </a:t>
            </a:r>
            <a:r>
              <a:rPr lang="el-GR" sz="1800" dirty="0" err="1">
                <a:ea typeface="Calibri" panose="020F0502020204030204" pitchFamily="34" charset="0"/>
              </a:rPr>
              <a:t>συνηθως</a:t>
            </a:r>
            <a:r>
              <a:rPr lang="el-GR" sz="1800" dirty="0">
                <a:ea typeface="Calibri" panose="020F0502020204030204" pitchFamily="34" charset="0"/>
              </a:rPr>
              <a:t> </a:t>
            </a:r>
            <a:r>
              <a:rPr lang="el-GR" sz="1800" dirty="0">
                <a:solidFill>
                  <a:srgbClr val="FFFFCC"/>
                </a:solidFill>
                <a:ea typeface="Calibri" panose="020F0502020204030204" pitchFamily="34" charset="0"/>
              </a:rPr>
              <a:t>μη ειδική </a:t>
            </a:r>
            <a:r>
              <a:rPr lang="el-GR" sz="1800" dirty="0" err="1">
                <a:solidFill>
                  <a:srgbClr val="FFFFCC"/>
                </a:solidFill>
                <a:ea typeface="Calibri" panose="020F0502020204030204" pitchFamily="34" charset="0"/>
              </a:rPr>
              <a:t>απεικονιση</a:t>
            </a:r>
            <a:endParaRPr lang="el-GR" sz="1800" dirty="0">
              <a:solidFill>
                <a:srgbClr val="FFFFCC"/>
              </a:solidFill>
              <a:ea typeface="Calibri" panose="020F0502020204030204" pitchFamily="34" charset="0"/>
            </a:endParaRPr>
          </a:p>
          <a:p>
            <a:pPr lvl="1"/>
            <a:r>
              <a:rPr lang="el-GR" sz="1600" dirty="0" err="1">
                <a:ea typeface="Calibri" panose="020F0502020204030204" pitchFamily="34" charset="0"/>
              </a:rPr>
              <a:t>Συνοδά</a:t>
            </a:r>
            <a:r>
              <a:rPr lang="el-GR" sz="1600" dirty="0">
                <a:ea typeface="Calibri" panose="020F0502020204030204" pitchFamily="34" charset="0"/>
              </a:rPr>
              <a:t> ευρήματα </a:t>
            </a:r>
            <a:r>
              <a:rPr lang="el-GR" sz="1600" dirty="0" err="1">
                <a:ea typeface="Calibri" panose="020F0502020204030204" pitchFamily="34" charset="0"/>
              </a:rPr>
              <a:t>υπερπαραθυρεοειδισμού</a:t>
            </a:r>
            <a:r>
              <a:rPr lang="el-GR" sz="1600" dirty="0">
                <a:ea typeface="Calibri" panose="020F0502020204030204" pitchFamily="34" charset="0"/>
              </a:rPr>
              <a:t>: </a:t>
            </a:r>
            <a:r>
              <a:rPr lang="el-GR" sz="1600" dirty="0" err="1">
                <a:effectLst/>
                <a:ea typeface="Calibri" panose="020F0502020204030204" pitchFamily="34" charset="0"/>
              </a:rPr>
              <a:t>οστεοπενία</a:t>
            </a:r>
            <a:r>
              <a:rPr lang="el-GR" sz="1600" dirty="0">
                <a:effectLst/>
                <a:ea typeface="Calibri" panose="020F0502020204030204" pitchFamily="34" charset="0"/>
              </a:rPr>
              <a:t>, </a:t>
            </a:r>
            <a:r>
              <a:rPr lang="el-GR" sz="1600" dirty="0" err="1">
                <a:effectLst/>
                <a:ea typeface="Calibri" panose="020F0502020204030204" pitchFamily="34" charset="0"/>
              </a:rPr>
              <a:t>υποπεριοστική</a:t>
            </a:r>
            <a:r>
              <a:rPr lang="el-GR" sz="1600" dirty="0">
                <a:effectLst/>
                <a:ea typeface="Calibri" panose="020F0502020204030204" pitchFamily="34" charset="0"/>
              </a:rPr>
              <a:t> οστική απορρόφηση,  παθολογικά κατάγματα</a:t>
            </a:r>
          </a:p>
          <a:p>
            <a:r>
              <a:rPr lang="el-GR" sz="1600" dirty="0">
                <a:solidFill>
                  <a:srgbClr val="FFFF00"/>
                </a:solidFill>
                <a:ea typeface="Calibri" panose="020F0502020204030204" pitchFamily="34" charset="0"/>
              </a:rPr>
              <a:t>ΔΔ: </a:t>
            </a:r>
            <a:r>
              <a:rPr lang="el-GR" sz="1600" dirty="0" err="1">
                <a:ea typeface="Calibri" panose="020F0502020204030204" pitchFamily="34" charset="0"/>
              </a:rPr>
              <a:t>Γιγαντοκυτταρικός</a:t>
            </a:r>
            <a:r>
              <a:rPr lang="el-GR" sz="1600" dirty="0">
                <a:ea typeface="Calibri" panose="020F0502020204030204" pitchFamily="34" charset="0"/>
              </a:rPr>
              <a:t> όγκος</a:t>
            </a:r>
            <a:r>
              <a:rPr lang="en-US" sz="1600" dirty="0">
                <a:ea typeface="Calibri" panose="020F0502020204030204" pitchFamily="34" charset="0"/>
              </a:rPr>
              <a:t>, </a:t>
            </a:r>
            <a:r>
              <a:rPr lang="el-GR" sz="1600" dirty="0">
                <a:ea typeface="Calibri" panose="020F0502020204030204" pitchFamily="34" charset="0"/>
              </a:rPr>
              <a:t>ινώδης δυσπλασία, μεταστάσεις</a:t>
            </a:r>
          </a:p>
          <a:p>
            <a:endParaRPr lang="el-GR" sz="1600" dirty="0">
              <a:effectLst/>
              <a:ea typeface="Calibri" panose="020F0502020204030204" pitchFamily="34" charset="0"/>
            </a:endParaRPr>
          </a:p>
          <a:p>
            <a:endParaRPr lang="el-GR" sz="1800" dirty="0"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l-GR" sz="1800" dirty="0">
              <a:effectLst/>
              <a:ea typeface="Calibri" panose="020F0502020204030204" pitchFamily="34" charset="0"/>
            </a:endParaRPr>
          </a:p>
          <a:p>
            <a:endParaRPr lang="el-GR" sz="1800" baseline="30000" dirty="0">
              <a:ea typeface="Calibri" panose="020F0502020204030204" pitchFamily="34" charset="0"/>
            </a:endParaRPr>
          </a:p>
          <a:p>
            <a:endParaRPr lang="el-GR" sz="1800" dirty="0">
              <a:effectLst/>
              <a:ea typeface="Calibri" panose="020F0502020204030204" pitchFamily="34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0186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857CA02-4089-476D-B2A3-D72D2DDAA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Θέση περιεχομένου 4">
            <a:extLst>
              <a:ext uri="{FF2B5EF4-FFF2-40B4-BE49-F238E27FC236}">
                <a16:creationId xmlns:a16="http://schemas.microsoft.com/office/drawing/2014/main" id="{BC5ACC1B-5CAA-4D87-9441-12F93FBE1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1" t="19685" r="58295" b="27359"/>
          <a:stretch/>
        </p:blipFill>
        <p:spPr>
          <a:xfrm>
            <a:off x="334828" y="876813"/>
            <a:ext cx="8301783" cy="3239297"/>
          </a:xfrm>
          <a:prstGeom prst="rect">
            <a:avLst/>
          </a:prstGeom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id="{1E8625E3-546E-4797-8FE7-59A7B68BC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28" y="155299"/>
            <a:ext cx="11046534" cy="613186"/>
          </a:xfrm>
        </p:spPr>
        <p:txBody>
          <a:bodyPr/>
          <a:lstStyle/>
          <a:p>
            <a:r>
              <a:rPr lang="el-GR" sz="3200" dirty="0">
                <a:solidFill>
                  <a:srgbClr val="FFFF00"/>
                </a:solidFill>
              </a:rPr>
              <a:t>Φαιοί όγκοι </a:t>
            </a:r>
            <a:r>
              <a:rPr lang="el-GR" sz="3200" dirty="0" err="1">
                <a:solidFill>
                  <a:srgbClr val="FFFF00"/>
                </a:solidFill>
              </a:rPr>
              <a:t>υπερπαραθυρεοιδισμού</a:t>
            </a:r>
            <a:r>
              <a:rPr lang="el-GR" sz="32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D725EFC9-7090-45D3-A263-6C6AAA42E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1" t="35035" r="4814" b="18150"/>
          <a:stretch/>
        </p:blipFill>
        <p:spPr>
          <a:xfrm>
            <a:off x="3262007" y="4224438"/>
            <a:ext cx="8667346" cy="25840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87044C-9629-4D34-807C-DCA1C92CBDA1}"/>
              </a:ext>
            </a:extLst>
          </p:cNvPr>
          <p:cNvSpPr txBox="1"/>
          <p:nvPr/>
        </p:nvSpPr>
        <p:spPr>
          <a:xfrm>
            <a:off x="56606" y="6356727"/>
            <a:ext cx="3300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/>
              <a:t>Α</a:t>
            </a:r>
            <a:r>
              <a:rPr lang="en-US" sz="1600" dirty="0" err="1"/>
              <a:t>ntonakis</a:t>
            </a:r>
            <a:r>
              <a:rPr lang="en-US" sz="1600" dirty="0"/>
              <a:t> et al, ECR 2020, EPOS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2768035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AEE3EB-C4FB-4883-970F-13F1F02B4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7" y="335856"/>
            <a:ext cx="9404723" cy="1400530"/>
          </a:xfrm>
        </p:spPr>
        <p:txBody>
          <a:bodyPr/>
          <a:lstStyle/>
          <a:p>
            <a:r>
              <a:rPr lang="el-GR" sz="3600" dirty="0"/>
              <a:t>ΨΕΥΔΟΟΓΚΟΙ- Μεταβολικά αίτια</a:t>
            </a:r>
            <a:br>
              <a:rPr lang="el-GR" sz="3600" dirty="0"/>
            </a:br>
            <a:r>
              <a:rPr lang="el-GR" sz="3600" dirty="0">
                <a:solidFill>
                  <a:srgbClr val="FFFF00"/>
                </a:solidFill>
              </a:rPr>
              <a:t>οστικό </a:t>
            </a:r>
            <a:r>
              <a:rPr lang="el-GR" sz="3600" dirty="0" err="1">
                <a:solidFill>
                  <a:srgbClr val="FFFF00"/>
                </a:solidFill>
              </a:rPr>
              <a:t>έμφρακτο</a:t>
            </a:r>
            <a:r>
              <a:rPr lang="el-GR" sz="36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022143C-6DBD-4F12-855F-00F495284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88" y="1575881"/>
            <a:ext cx="7295744" cy="5184841"/>
          </a:xfrm>
        </p:spPr>
        <p:txBody>
          <a:bodyPr>
            <a:normAutofit/>
          </a:bodyPr>
          <a:lstStyle/>
          <a:p>
            <a:r>
              <a:rPr lang="el-GR" dirty="0"/>
              <a:t>Περιοχή </a:t>
            </a:r>
            <a:r>
              <a:rPr lang="el-GR" b="1" dirty="0" err="1"/>
              <a:t>οστεονέκρωσης</a:t>
            </a:r>
            <a:r>
              <a:rPr lang="el-GR" dirty="0"/>
              <a:t>: κυτταρική καταστροφή λόγω μη </a:t>
            </a:r>
            <a:r>
              <a:rPr lang="el-GR" dirty="0" err="1"/>
              <a:t>αναστρεψιμης</a:t>
            </a:r>
            <a:r>
              <a:rPr lang="el-GR" dirty="0"/>
              <a:t> ισχαιμίας</a:t>
            </a:r>
          </a:p>
          <a:p>
            <a:r>
              <a:rPr lang="el-GR" b="1" dirty="0">
                <a:ea typeface="Calibri" panose="020F0502020204030204" pitchFamily="34" charset="0"/>
              </a:rPr>
              <a:t>Αιτίες: Χ</a:t>
            </a:r>
            <a:r>
              <a:rPr lang="el-GR" dirty="0">
                <a:ea typeface="Calibri" panose="020F0502020204030204" pitchFamily="34" charset="0"/>
              </a:rPr>
              <a:t>ρήση στεροειδών, α</a:t>
            </a:r>
            <a:r>
              <a:rPr lang="el-GR" dirty="0">
                <a:effectLst/>
                <a:ea typeface="Calibri" panose="020F0502020204030204" pitchFamily="34" charset="0"/>
              </a:rPr>
              <a:t>ιμοσφαιρινοπάθειες, νόσοι του κολλαγόνου,, παγκρεατίτδα, αλκοολισμός, ακτινοθεραπεία, νόσος Gaucher, νόσος Caisson των δυτών, τραύμα,  ιδιοπαθές</a:t>
            </a:r>
            <a:endParaRPr lang="el-GR" dirty="0"/>
          </a:p>
          <a:p>
            <a:r>
              <a:rPr lang="el-GR" b="1" dirty="0"/>
              <a:t>Εντοπίσεις: </a:t>
            </a:r>
            <a:r>
              <a:rPr lang="el-GR" dirty="0" err="1"/>
              <a:t>Μεταφυση</a:t>
            </a:r>
            <a:r>
              <a:rPr lang="el-GR" dirty="0"/>
              <a:t>, </a:t>
            </a:r>
            <a:r>
              <a:rPr lang="el-GR" dirty="0" err="1"/>
              <a:t>διάφυση</a:t>
            </a:r>
            <a:r>
              <a:rPr lang="el-GR" dirty="0"/>
              <a:t> μακρών </a:t>
            </a:r>
            <a:r>
              <a:rPr lang="el-GR" dirty="0" err="1"/>
              <a:t>οστων</a:t>
            </a:r>
            <a:r>
              <a:rPr lang="el-GR" dirty="0"/>
              <a:t>. Όταν εντοπίζεται  στην επίφυση καλείται  </a:t>
            </a:r>
            <a:r>
              <a:rPr lang="el-GR" b="1" dirty="0"/>
              <a:t>άσηπτη νέκρωση </a:t>
            </a:r>
          </a:p>
          <a:p>
            <a:r>
              <a:rPr lang="el-GR" b="1" dirty="0"/>
              <a:t>Α/Α: αρχικά (-) </a:t>
            </a:r>
          </a:p>
          <a:p>
            <a:pPr marL="0" indent="0">
              <a:buNone/>
            </a:pPr>
            <a:r>
              <a:rPr lang="el-GR" b="1" dirty="0"/>
              <a:t>     Χ</a:t>
            </a:r>
            <a:r>
              <a:rPr lang="el-GR" dirty="0"/>
              <a:t>ρόνια φάση: </a:t>
            </a:r>
            <a:r>
              <a:rPr lang="el-GR" dirty="0">
                <a:effectLst/>
                <a:ea typeface="Calibri" panose="020F0502020204030204" pitchFamily="34" charset="0"/>
              </a:rPr>
              <a:t>κεντρική </a:t>
            </a:r>
            <a:r>
              <a:rPr lang="el-GR" dirty="0" err="1">
                <a:effectLst/>
                <a:ea typeface="Calibri" panose="020F0502020204030204" pitchFamily="34" charset="0"/>
              </a:rPr>
              <a:t>διαυγαστική</a:t>
            </a:r>
            <a:r>
              <a:rPr lang="el-GR" dirty="0">
                <a:effectLst/>
                <a:ea typeface="Calibri" panose="020F0502020204030204" pitchFamily="34" charset="0"/>
              </a:rPr>
              <a:t>   	περιοχή  με  	περιφερική  σκληρυντική ζώνη «σαν σερπαντίνα»</a:t>
            </a:r>
          </a:p>
          <a:p>
            <a:r>
              <a:rPr lang="el-GR" b="1" dirty="0">
                <a:ea typeface="Calibri" panose="020F0502020204030204" pitchFamily="34" charset="0"/>
              </a:rPr>
              <a:t>ΜΤ: μέθοδος εκλογής</a:t>
            </a:r>
            <a:r>
              <a:rPr lang="el-GR" dirty="0">
                <a:ea typeface="Calibri" panose="020F0502020204030204" pitchFamily="34" charset="0"/>
              </a:rPr>
              <a:t>: </a:t>
            </a:r>
            <a:r>
              <a:rPr lang="el-GR" sz="1800" dirty="0">
                <a:effectLst/>
                <a:ea typeface="Calibri" panose="020F0502020204030204" pitchFamily="34" charset="0"/>
              </a:rPr>
              <a:t>T1W χαμηλού σήματος οφιοειδή ζώνη περιβάλει  οστικό μυελό με φυσιολογικό σήμα λίπους</a:t>
            </a:r>
            <a:endParaRPr lang="el-GR" b="1" dirty="0"/>
          </a:p>
        </p:txBody>
      </p:sp>
      <p:pic>
        <p:nvPicPr>
          <p:cNvPr id="4" name="Picture 4" descr="P1010006">
            <a:extLst>
              <a:ext uri="{FF2B5EF4-FFF2-40B4-BE49-F238E27FC236}">
                <a16:creationId xmlns:a16="http://schemas.microsoft.com/office/drawing/2014/main" id="{F7CDE5C0-63E5-4342-B4C7-A8CF9A7C6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23936" r="13254" b="7286"/>
          <a:stretch>
            <a:fillRect/>
          </a:stretch>
        </p:blipFill>
        <p:spPr>
          <a:xfrm>
            <a:off x="7296150" y="2393250"/>
            <a:ext cx="4895850" cy="3311525"/>
          </a:xfrm>
          <a:prstGeom prst="rect">
            <a:avLst/>
          </a:prstGeom>
          <a:noFill/>
          <a:ln>
            <a:solidFill>
              <a:srgbClr val="FFFF99"/>
            </a:solidFill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200C60-14E5-4F41-92F3-1F787227BAA9}"/>
              </a:ext>
            </a:extLst>
          </p:cNvPr>
          <p:cNvSpPr txBox="1"/>
          <p:nvPr/>
        </p:nvSpPr>
        <p:spPr>
          <a:xfrm>
            <a:off x="8450476" y="5335443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Τ1 </a:t>
            </a:r>
          </a:p>
        </p:txBody>
      </p:sp>
    </p:spTree>
    <p:extLst>
      <p:ext uri="{BB962C8B-B14F-4D97-AF65-F5344CB8AC3E}">
        <p14:creationId xmlns:p14="http://schemas.microsoft.com/office/powerpoint/2010/main" val="2901317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C54747CC-84F9-4193-A6CF-1B0F6A92C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771" y="986632"/>
            <a:ext cx="7772400" cy="874712"/>
          </a:xfrm>
        </p:spPr>
        <p:txBody>
          <a:bodyPr/>
          <a:lstStyle/>
          <a:p>
            <a:pPr eaLnBrk="1" hangingPunct="1"/>
            <a:r>
              <a:rPr lang="el-GR" altLang="el-GR" dirty="0">
                <a:solidFill>
                  <a:srgbClr val="FFFF00"/>
                </a:solidFill>
              </a:rPr>
              <a:t>Οστικό </a:t>
            </a:r>
            <a:r>
              <a:rPr lang="el-GR" altLang="el-GR" dirty="0" err="1">
                <a:solidFill>
                  <a:srgbClr val="FFFF00"/>
                </a:solidFill>
              </a:rPr>
              <a:t>έμφρακτο</a:t>
            </a:r>
            <a:endParaRPr lang="en-US" altLang="el-GR" dirty="0">
              <a:solidFill>
                <a:srgbClr val="FFFF00"/>
              </a:solidFill>
            </a:endParaRPr>
          </a:p>
        </p:txBody>
      </p:sp>
      <p:pic>
        <p:nvPicPr>
          <p:cNvPr id="70659" name="Picture 3" descr="P1010021">
            <a:extLst>
              <a:ext uri="{FF2B5EF4-FFF2-40B4-BE49-F238E27FC236}">
                <a16:creationId xmlns:a16="http://schemas.microsoft.com/office/drawing/2014/main" id="{38BF4DE0-72C4-49D4-9153-E45E1B3D7C5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/>
          <a:stretch>
            <a:fillRect/>
          </a:stretch>
        </p:blipFill>
        <p:spPr>
          <a:xfrm>
            <a:off x="5103987" y="1861344"/>
            <a:ext cx="3197557" cy="4273618"/>
          </a:xfrm>
          <a:noFill/>
          <a:ln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70660" name="Picture 4" descr="P1010007">
            <a:extLst>
              <a:ext uri="{FF2B5EF4-FFF2-40B4-BE49-F238E27FC236}">
                <a16:creationId xmlns:a16="http://schemas.microsoft.com/office/drawing/2014/main" id="{1E74AC9C-3BAC-4769-B823-686074576E4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7" t="19853" r="20387" b="4666"/>
          <a:stretch>
            <a:fillRect/>
          </a:stretch>
        </p:blipFill>
        <p:spPr>
          <a:xfrm>
            <a:off x="8493063" y="369652"/>
            <a:ext cx="3484029" cy="6094650"/>
          </a:xfrm>
          <a:noFill/>
          <a:ln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0661" name="Rectangle 5">
            <a:extLst>
              <a:ext uri="{FF2B5EF4-FFF2-40B4-BE49-F238E27FC236}">
                <a16:creationId xmlns:a16="http://schemas.microsoft.com/office/drawing/2014/main" id="{D43C6530-92F1-4DAD-9729-927E5EA3E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716" y="2240166"/>
            <a:ext cx="4791511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l-GR" sz="2000" i="1" dirty="0">
                <a:latin typeface="+mj-lt"/>
              </a:rPr>
              <a:t>MRI: </a:t>
            </a:r>
            <a:r>
              <a:rPr lang="el-GR" altLang="el-GR" sz="2000" i="1" dirty="0">
                <a:latin typeface="+mj-lt"/>
              </a:rPr>
              <a:t>μέθοδος εκλογής</a:t>
            </a:r>
          </a:p>
          <a:p>
            <a:pPr eaLnBrk="1" hangingPunct="1">
              <a:buFontTx/>
              <a:buNone/>
            </a:pPr>
            <a:r>
              <a:rPr lang="el-GR" altLang="el-GR" sz="2000" i="1" dirty="0">
                <a:latin typeface="+mj-lt"/>
              </a:rPr>
              <a:t>    - </a:t>
            </a:r>
            <a:r>
              <a:rPr lang="el-GR" altLang="el-GR" sz="2000" i="1" dirty="0" err="1">
                <a:latin typeface="+mj-lt"/>
              </a:rPr>
              <a:t>παθογνωμονική</a:t>
            </a:r>
            <a:r>
              <a:rPr lang="el-GR" altLang="el-GR" sz="2000" i="1" dirty="0">
                <a:latin typeface="+mj-lt"/>
              </a:rPr>
              <a:t> εικόνα: </a:t>
            </a:r>
            <a:endParaRPr lang="en-US" altLang="el-GR" sz="2000" i="1" dirty="0">
              <a:latin typeface="+mj-lt"/>
            </a:endParaRPr>
          </a:p>
          <a:p>
            <a:pPr eaLnBrk="1" hangingPunct="1"/>
            <a:r>
              <a:rPr lang="el-GR" altLang="el-GR" sz="2000" dirty="0">
                <a:latin typeface="+mj-lt"/>
              </a:rPr>
              <a:t>Περιοχές με γεωγραφικά όρια περιέχουν λίπος</a:t>
            </a:r>
          </a:p>
          <a:p>
            <a:pPr eaLnBrk="1" hangingPunct="1"/>
            <a:r>
              <a:rPr lang="el-GR" altLang="el-GR" sz="2000" dirty="0">
                <a:latin typeface="+mj-lt"/>
              </a:rPr>
              <a:t>(-)  Α/Α, σπανιότερα ήπια διάχυτη ανομοιογενής περιοχή με εστίες λύσης και σκλήρυνσης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0B98B50-3FE9-4750-85F0-B2586656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540698" cy="1400530"/>
          </a:xfrm>
        </p:spPr>
        <p:txBody>
          <a:bodyPr/>
          <a:lstStyle/>
          <a:p>
            <a:r>
              <a:rPr lang="el-GR" dirty="0">
                <a:solidFill>
                  <a:schemeClr val="bg2">
                    <a:lumMod val="20000"/>
                    <a:lumOff val="80000"/>
                  </a:schemeClr>
                </a:solidFill>
              </a:rPr>
              <a:t>ΜΕΤΑΒΟΛΙΚΑ ΑΙΤΙΑ</a:t>
            </a:r>
            <a:br>
              <a:rPr lang="el-GR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N</a:t>
            </a:r>
            <a:r>
              <a:rPr lang="el-GR" sz="4000" dirty="0">
                <a:solidFill>
                  <a:srgbClr val="FFFF00"/>
                </a:solidFill>
              </a:rPr>
              <a:t>όσος </a:t>
            </a:r>
            <a:r>
              <a:rPr lang="en-US" sz="4000" dirty="0">
                <a:solidFill>
                  <a:srgbClr val="FFFF00"/>
                </a:solidFill>
              </a:rPr>
              <a:t>Paget</a:t>
            </a:r>
            <a:endParaRPr lang="el-GR" sz="4000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FAC7A44-E0A3-4B24-AC81-F7B1FFF38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129" y="2101556"/>
            <a:ext cx="6326220" cy="4195481"/>
          </a:xfrm>
        </p:spPr>
        <p:txBody>
          <a:bodyPr>
            <a:normAutofit/>
          </a:bodyPr>
          <a:lstStyle/>
          <a:p>
            <a:r>
              <a:rPr lang="en-US" sz="1800" b="0" i="0" dirty="0">
                <a:effectLst/>
                <a:latin typeface="Century Gothic" panose="020B0502020202020204" pitchFamily="34" charset="0"/>
              </a:rPr>
              <a:t>E</a:t>
            </a:r>
            <a:r>
              <a:rPr lang="el-GR" sz="1800" b="0" i="0" dirty="0" err="1">
                <a:effectLst/>
                <a:latin typeface="Century Gothic" panose="020B0502020202020204" pitchFamily="34" charset="0"/>
              </a:rPr>
              <a:t>κτεταμένη</a:t>
            </a:r>
            <a:r>
              <a:rPr lang="el-GR" sz="1800" b="0" i="0" dirty="0">
                <a:effectLst/>
                <a:latin typeface="Century Gothic" panose="020B0502020202020204" pitchFamily="34" charset="0"/>
              </a:rPr>
              <a:t> ανακατασκευή οστού- διαταραχή </a:t>
            </a:r>
            <a:r>
              <a:rPr lang="el-GR" sz="1800" b="0" i="0" dirty="0" err="1">
                <a:effectLst/>
                <a:latin typeface="Century Gothic" panose="020B0502020202020204" pitchFamily="34" charset="0"/>
              </a:rPr>
              <a:t>οστεοκλαστικής</a:t>
            </a:r>
            <a:r>
              <a:rPr lang="el-GR" sz="1800" b="0" i="0" dirty="0">
                <a:effectLst/>
                <a:latin typeface="Century Gothic" panose="020B0502020202020204" pitchFamily="34" charset="0"/>
              </a:rPr>
              <a:t>/ </a:t>
            </a:r>
            <a:r>
              <a:rPr lang="el-GR" sz="1800" b="0" i="0" dirty="0" err="1">
                <a:effectLst/>
                <a:latin typeface="Century Gothic" panose="020B0502020202020204" pitchFamily="34" charset="0"/>
              </a:rPr>
              <a:t>οστεοβλαστικής</a:t>
            </a:r>
            <a:r>
              <a:rPr lang="el-GR" sz="1800" b="0" i="0" dirty="0">
                <a:effectLst/>
                <a:latin typeface="Century Gothic" panose="020B0502020202020204" pitchFamily="34" charset="0"/>
              </a:rPr>
              <a:t> δραστηριότητας, περιοχές </a:t>
            </a:r>
            <a:r>
              <a:rPr lang="el-GR" sz="1800" b="0" i="0" dirty="0" err="1">
                <a:effectLst/>
                <a:latin typeface="Century Gothic" panose="020B0502020202020204" pitchFamily="34" charset="0"/>
              </a:rPr>
              <a:t>αγγειοβριθούς</a:t>
            </a:r>
            <a:r>
              <a:rPr lang="el-GR" sz="1800" b="0" i="0" dirty="0">
                <a:effectLst/>
                <a:latin typeface="Century Gothic" panose="020B0502020202020204" pitchFamily="34" charset="0"/>
              </a:rPr>
              <a:t> ινώδους ιστού </a:t>
            </a:r>
          </a:p>
          <a:p>
            <a:r>
              <a:rPr lang="el-GR" sz="1800" b="0" i="0" dirty="0">
                <a:effectLst/>
                <a:latin typeface="Century Gothic" panose="020B0502020202020204" pitchFamily="34" charset="0"/>
              </a:rPr>
              <a:t>Επιδημιολογία: &gt; 50 έτη, </a:t>
            </a:r>
            <a:r>
              <a:rPr lang="el-GR" sz="1800" b="0" i="0" dirty="0" err="1">
                <a:effectLst/>
                <a:latin typeface="Century Gothic" panose="020B0502020202020204" pitchFamily="34" charset="0"/>
              </a:rPr>
              <a:t>αγγλοσαξωνική</a:t>
            </a:r>
            <a:r>
              <a:rPr lang="el-GR" sz="1800" b="0" i="0" dirty="0">
                <a:effectLst/>
                <a:latin typeface="Century Gothic" panose="020B0502020202020204" pitchFamily="34" charset="0"/>
              </a:rPr>
              <a:t> καταγωγή </a:t>
            </a:r>
          </a:p>
          <a:p>
            <a:r>
              <a:rPr lang="el-GR" sz="1800" dirty="0">
                <a:latin typeface="Century Gothic" panose="020B0502020202020204" pitchFamily="34" charset="0"/>
              </a:rPr>
              <a:t>Τυπικά, διευρυνση οστων παχυνση φλοιού, παχυνση οστικών δοκιδων </a:t>
            </a:r>
            <a:endParaRPr lang="el-GR" sz="1800" b="0" i="0" dirty="0">
              <a:effectLst/>
              <a:latin typeface="Century Gothic" panose="020B0502020202020204" pitchFamily="34" charset="0"/>
            </a:endParaRPr>
          </a:p>
          <a:p>
            <a:r>
              <a:rPr lang="el-GR" sz="1800" dirty="0">
                <a:latin typeface="Century Gothic" panose="020B0502020202020204" pitchFamily="34" charset="0"/>
              </a:rPr>
              <a:t>Κλινική εικονα: συνήθως ασυμπτωματική, ενίοτε (~15%) πόνος, καταγματα, κοφσυμπτώματα σπονδυλικής στένωσης, </a:t>
            </a:r>
            <a:r>
              <a:rPr lang="el-GR" sz="1800" dirty="0">
                <a:latin typeface="Century Gothic" panose="020B0502020202020204" pitchFamily="34" charset="0"/>
                <a:cs typeface="Arial" panose="020B0604020202020204" pitchFamily="34" charset="0"/>
              </a:rPr>
              <a:t>↑ αλκ φωσφατάση </a:t>
            </a:r>
          </a:p>
          <a:p>
            <a:r>
              <a:rPr lang="el-GR" sz="1800" dirty="0">
                <a:latin typeface="Century Gothic" panose="020B0502020202020204" pitchFamily="34" charset="0"/>
                <a:cs typeface="Arial" panose="020B0604020202020204" pitchFamily="34" charset="0"/>
              </a:rPr>
              <a:t>Εντοπίσεις: 50% </a:t>
            </a:r>
            <a:r>
              <a:rPr lang="el-GR" sz="1800" dirty="0" err="1">
                <a:latin typeface="Century Gothic" panose="020B0502020202020204" pitchFamily="34" charset="0"/>
                <a:cs typeface="Arial" panose="020B0604020202020204" pitchFamily="34" charset="0"/>
              </a:rPr>
              <a:t>πολυοστική</a:t>
            </a:r>
            <a:r>
              <a:rPr lang="el-GR" sz="1800" dirty="0">
                <a:latin typeface="Century Gothic" panose="020B0502020202020204" pitchFamily="34" charset="0"/>
                <a:cs typeface="Arial" panose="020B0604020202020204" pitchFamily="34" charset="0"/>
              </a:rPr>
              <a:t>, πύελος, σπονδυλική στήλη, κρανίο, </a:t>
            </a:r>
            <a:r>
              <a:rPr lang="el-GR" sz="1800" dirty="0" err="1">
                <a:latin typeface="Century Gothic" panose="020B0502020202020204" pitchFamily="34" charset="0"/>
                <a:cs typeface="Arial" panose="020B0604020202020204" pitchFamily="34" charset="0"/>
              </a:rPr>
              <a:t>σπανίοτερα</a:t>
            </a:r>
            <a:r>
              <a:rPr lang="el-GR" sz="1800" dirty="0">
                <a:latin typeface="Century Gothic" panose="020B0502020202020204" pitchFamily="34" charset="0"/>
                <a:cs typeface="Arial" panose="020B0604020202020204" pitchFamily="34" charset="0"/>
              </a:rPr>
              <a:t> μηριαία. </a:t>
            </a:r>
            <a:r>
              <a:rPr lang="el-GR" sz="1800" dirty="0">
                <a:latin typeface="Century Gothic" panose="020B0502020202020204" pitchFamily="34" charset="0"/>
              </a:rPr>
              <a:t> </a:t>
            </a:r>
            <a:endParaRPr lang="el-GR" sz="1800" b="0" i="0" dirty="0">
              <a:effectLst/>
              <a:latin typeface="Century Gothic" panose="020B0502020202020204" pitchFamily="34" charset="0"/>
            </a:endParaRPr>
          </a:p>
          <a:p>
            <a:endParaRPr lang="el-GR" sz="1800" baseline="30000" dirty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endParaRPr lang="el-GR" sz="1800" dirty="0"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endParaRPr lang="el-GR" sz="1800" dirty="0">
              <a:latin typeface="Century Gothic" panose="020B050202020202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19ABAEE-5C06-4F2A-AF4D-9FC4C42AF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869" y="1510792"/>
            <a:ext cx="5027817" cy="439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C83E1D-B5F8-41D4-BE42-FB0F3A1DF811}"/>
              </a:ext>
            </a:extLst>
          </p:cNvPr>
          <p:cNvSpPr txBox="1"/>
          <p:nvPr/>
        </p:nvSpPr>
        <p:spPr>
          <a:xfrm>
            <a:off x="6408836" y="5989260"/>
            <a:ext cx="57036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700" i="1" dirty="0" err="1"/>
              <a:t>Οστεοσκληρυντική</a:t>
            </a:r>
            <a:r>
              <a:rPr lang="el-GR" sz="1700" i="1" dirty="0"/>
              <a:t> φάση, </a:t>
            </a:r>
            <a:r>
              <a:rPr lang="el-GR" sz="1700" i="1" dirty="0" err="1"/>
              <a:t>διαπλάτυνση</a:t>
            </a:r>
            <a:r>
              <a:rPr lang="el-GR" sz="1700" i="1" dirty="0"/>
              <a:t> ΔΕ λαγονίου, ΔΕ ισχιακού, ΔΕ ιερού </a:t>
            </a:r>
          </a:p>
        </p:txBody>
      </p:sp>
    </p:spTree>
    <p:extLst>
      <p:ext uri="{BB962C8B-B14F-4D97-AF65-F5344CB8AC3E}">
        <p14:creationId xmlns:p14="http://schemas.microsoft.com/office/powerpoint/2010/main" val="279830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8BE8C9FB-B564-483B-BDF6-76CAE91BF3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5264" y="261732"/>
            <a:ext cx="9038188" cy="658813"/>
          </a:xfrm>
        </p:spPr>
        <p:txBody>
          <a:bodyPr/>
          <a:lstStyle/>
          <a:p>
            <a:pPr eaLnBrk="1" hangingPunct="1"/>
            <a:r>
              <a:rPr lang="el-GR" altLang="el-GR" sz="4000" dirty="0" err="1">
                <a:solidFill>
                  <a:srgbClr val="FFFF00"/>
                </a:solidFill>
              </a:rPr>
              <a:t>Νοσος</a:t>
            </a:r>
            <a:r>
              <a:rPr lang="el-GR" altLang="el-GR" sz="4000" dirty="0">
                <a:solidFill>
                  <a:srgbClr val="FFFF00"/>
                </a:solidFill>
              </a:rPr>
              <a:t> </a:t>
            </a:r>
            <a:r>
              <a:rPr lang="en-US" altLang="el-GR" sz="4000" dirty="0">
                <a:solidFill>
                  <a:srgbClr val="FFFF00"/>
                </a:solidFill>
              </a:rPr>
              <a:t>PAGET</a:t>
            </a:r>
            <a:r>
              <a:rPr lang="el-GR" altLang="el-GR" sz="4000" dirty="0"/>
              <a:t>: σπονδυλική στήλη </a:t>
            </a:r>
            <a:r>
              <a:rPr lang="en-US" altLang="el-GR" sz="4000" dirty="0"/>
              <a:t> </a:t>
            </a:r>
            <a:endParaRPr lang="el-GR" altLang="el-GR" sz="4000" dirty="0"/>
          </a:p>
        </p:txBody>
      </p:sp>
      <p:pic>
        <p:nvPicPr>
          <p:cNvPr id="89091" name="Picture 5" descr="S03068-074-f015c">
            <a:extLst>
              <a:ext uri="{FF2B5EF4-FFF2-40B4-BE49-F238E27FC236}">
                <a16:creationId xmlns:a16="http://schemas.microsoft.com/office/drawing/2014/main" id="{32EDE5AE-7355-49A5-B6FD-834FDAAB9295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7" r="16667" b="12915"/>
          <a:stretch>
            <a:fillRect/>
          </a:stretch>
        </p:blipFill>
        <p:spPr>
          <a:xfrm>
            <a:off x="791612" y="1440172"/>
            <a:ext cx="3011081" cy="4642575"/>
          </a:xfrm>
          <a:noFill/>
          <a:ln>
            <a:solidFill>
              <a:srgbClr val="99FFCC"/>
            </a:solidFill>
            <a:miter lim="800000"/>
            <a:headEnd/>
            <a:tailEnd/>
          </a:ln>
        </p:spPr>
      </p:pic>
      <p:pic>
        <p:nvPicPr>
          <p:cNvPr id="89092" name="Picture 6">
            <a:extLst>
              <a:ext uri="{FF2B5EF4-FFF2-40B4-BE49-F238E27FC236}">
                <a16:creationId xmlns:a16="http://schemas.microsoft.com/office/drawing/2014/main" id="{86A9C8A2-B5D3-4187-8BF0-9BAB6D393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21590" r="53697"/>
          <a:stretch>
            <a:fillRect/>
          </a:stretch>
        </p:blipFill>
        <p:spPr bwMode="auto">
          <a:xfrm>
            <a:off x="5396948" y="920545"/>
            <a:ext cx="3597965" cy="5964608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3" name="Picture 7">
            <a:extLst>
              <a:ext uri="{FF2B5EF4-FFF2-40B4-BE49-F238E27FC236}">
                <a16:creationId xmlns:a16="http://schemas.microsoft.com/office/drawing/2014/main" id="{8EE7A030-6EB6-425E-8D76-6069AB343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4" t="39081" r="11070" b="28305"/>
          <a:stretch>
            <a:fillRect/>
          </a:stretch>
        </p:blipFill>
        <p:spPr bwMode="auto">
          <a:xfrm>
            <a:off x="8735811" y="2368300"/>
            <a:ext cx="3210339" cy="2835358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779102-F6C2-4FC6-AD18-6B6E1731F806}"/>
              </a:ext>
            </a:extLst>
          </p:cNvPr>
          <p:cNvSpPr txBox="1"/>
          <p:nvPr/>
        </p:nvSpPr>
        <p:spPr>
          <a:xfrm>
            <a:off x="730740" y="6226936"/>
            <a:ext cx="33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Σπόνδυλος- τύπου «κορνίζα»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2E6A0E-20CE-47A2-AE65-5498C51137D1}"/>
              </a:ext>
            </a:extLst>
          </p:cNvPr>
          <p:cNvSpPr txBox="1"/>
          <p:nvPr/>
        </p:nvSpPr>
        <p:spPr>
          <a:xfrm>
            <a:off x="9197586" y="5391016"/>
            <a:ext cx="2748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Σπονδυλική στένωση</a:t>
            </a:r>
          </a:p>
          <a:p>
            <a:r>
              <a:rPr lang="el-GR" dirty="0"/>
              <a:t>Διόγκωση σπονδύλου, </a:t>
            </a:r>
            <a:r>
              <a:rPr lang="el-GR" dirty="0" err="1"/>
              <a:t>αδροποίηση</a:t>
            </a:r>
            <a:r>
              <a:rPr lang="el-GR" dirty="0"/>
              <a:t> </a:t>
            </a:r>
            <a:r>
              <a:rPr lang="el-GR" dirty="0" err="1"/>
              <a:t>δοκίδων</a:t>
            </a:r>
            <a:r>
              <a:rPr lang="el-GR" dirty="0"/>
              <a:t> 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8BE8C9FB-B564-483B-BDF6-76CAE91BF3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5264" y="261732"/>
            <a:ext cx="9038188" cy="658813"/>
          </a:xfrm>
        </p:spPr>
        <p:txBody>
          <a:bodyPr/>
          <a:lstStyle/>
          <a:p>
            <a:pPr eaLnBrk="1" hangingPunct="1"/>
            <a:r>
              <a:rPr lang="el-GR" altLang="el-GR" sz="4000" dirty="0" err="1">
                <a:solidFill>
                  <a:srgbClr val="FFFF00"/>
                </a:solidFill>
              </a:rPr>
              <a:t>Νοσος</a:t>
            </a:r>
            <a:r>
              <a:rPr lang="el-GR" altLang="el-GR" sz="4000" dirty="0">
                <a:solidFill>
                  <a:srgbClr val="FFFF00"/>
                </a:solidFill>
              </a:rPr>
              <a:t> </a:t>
            </a:r>
            <a:r>
              <a:rPr lang="en-US" altLang="el-GR" sz="4000" dirty="0">
                <a:solidFill>
                  <a:srgbClr val="FFFF00"/>
                </a:solidFill>
              </a:rPr>
              <a:t>PAGET</a:t>
            </a:r>
            <a:r>
              <a:rPr lang="el-GR" altLang="el-GR" sz="4000" dirty="0"/>
              <a:t>: </a:t>
            </a:r>
            <a:r>
              <a:rPr lang="el-GR" altLang="el-GR" sz="4000" dirty="0" err="1"/>
              <a:t>μακρα</a:t>
            </a:r>
            <a:r>
              <a:rPr lang="el-GR" altLang="el-GR" sz="4000" dirty="0"/>
              <a:t> οστά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2E6A0E-20CE-47A2-AE65-5498C51137D1}"/>
              </a:ext>
            </a:extLst>
          </p:cNvPr>
          <p:cNvSpPr txBox="1"/>
          <p:nvPr/>
        </p:nvSpPr>
        <p:spPr>
          <a:xfrm>
            <a:off x="454370" y="6072248"/>
            <a:ext cx="5742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Οστεόλυση</a:t>
            </a:r>
            <a:r>
              <a:rPr lang="el-GR" dirty="0"/>
              <a:t> </a:t>
            </a:r>
            <a:r>
              <a:rPr lang="el-GR" dirty="0" err="1"/>
              <a:t>σηματος</a:t>
            </a:r>
            <a:r>
              <a:rPr lang="el-GR" dirty="0"/>
              <a:t> </a:t>
            </a:r>
            <a:r>
              <a:rPr lang="en-US" dirty="0"/>
              <a:t>V</a:t>
            </a:r>
            <a:r>
              <a:rPr lang="el-GR" dirty="0"/>
              <a:t>, </a:t>
            </a:r>
            <a:r>
              <a:rPr lang="en-US" dirty="0"/>
              <a:t> </a:t>
            </a:r>
            <a:r>
              <a:rPr lang="el-GR" dirty="0" err="1"/>
              <a:t>μεταδιαφυση</a:t>
            </a:r>
            <a:r>
              <a:rPr lang="el-GR" dirty="0"/>
              <a:t> μηριαίου</a:t>
            </a:r>
          </a:p>
        </p:txBody>
      </p:sp>
      <p:pic>
        <p:nvPicPr>
          <p:cNvPr id="19458" name="Picture 2" descr="Fig. 1">
            <a:extLst>
              <a:ext uri="{FF2B5EF4-FFF2-40B4-BE49-F238E27FC236}">
                <a16:creationId xmlns:a16="http://schemas.microsoft.com/office/drawing/2014/main" id="{AA494902-F6FB-4ECE-8D9B-392A1B9A9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17" y="341734"/>
            <a:ext cx="3065453" cy="593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CA61AF8D-40AD-442F-9ADE-0EEAA4198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55" y="1424564"/>
            <a:ext cx="4336958" cy="451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A22707-661C-492D-BE9B-ED4A1E2C8B30}"/>
              </a:ext>
            </a:extLst>
          </p:cNvPr>
          <p:cNvSpPr txBox="1"/>
          <p:nvPr/>
        </p:nvSpPr>
        <p:spPr>
          <a:xfrm>
            <a:off x="6610324" y="6136368"/>
            <a:ext cx="5398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Οστεόλυση</a:t>
            </a:r>
            <a:r>
              <a:rPr lang="el-GR" dirty="0"/>
              <a:t> </a:t>
            </a:r>
            <a:r>
              <a:rPr lang="el-GR" dirty="0" err="1"/>
              <a:t>σηματος</a:t>
            </a:r>
            <a:r>
              <a:rPr lang="el-GR" dirty="0"/>
              <a:t> </a:t>
            </a:r>
            <a:r>
              <a:rPr lang="en-US" dirty="0"/>
              <a:t>V </a:t>
            </a:r>
            <a:r>
              <a:rPr lang="el-GR" dirty="0" err="1"/>
              <a:t>μεταδιαφυση</a:t>
            </a:r>
            <a:r>
              <a:rPr lang="el-GR" dirty="0"/>
              <a:t> μηριαίου</a:t>
            </a:r>
            <a:r>
              <a:rPr lang="en-US" dirty="0"/>
              <a:t> + </a:t>
            </a:r>
            <a:r>
              <a:rPr lang="el-GR" dirty="0" err="1"/>
              <a:t>αδροποίηση</a:t>
            </a:r>
            <a:r>
              <a:rPr lang="el-GR" dirty="0"/>
              <a:t> οστικών </a:t>
            </a:r>
            <a:r>
              <a:rPr lang="el-GR" dirty="0" err="1"/>
              <a:t>δοκίδων</a:t>
            </a: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93067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8BE8C9FB-B564-483B-BDF6-76CAE91BF34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5264" y="261732"/>
            <a:ext cx="9038188" cy="658813"/>
          </a:xfrm>
        </p:spPr>
        <p:txBody>
          <a:bodyPr/>
          <a:lstStyle/>
          <a:p>
            <a:pPr eaLnBrk="1" hangingPunct="1"/>
            <a:r>
              <a:rPr lang="el-GR" altLang="el-GR" sz="4000" dirty="0" err="1">
                <a:solidFill>
                  <a:srgbClr val="FFFF00"/>
                </a:solidFill>
              </a:rPr>
              <a:t>Νοσος</a:t>
            </a:r>
            <a:r>
              <a:rPr lang="el-GR" altLang="el-GR" sz="4000" dirty="0">
                <a:solidFill>
                  <a:srgbClr val="FFFF00"/>
                </a:solidFill>
              </a:rPr>
              <a:t> </a:t>
            </a:r>
            <a:r>
              <a:rPr lang="en-US" altLang="el-GR" sz="4000" dirty="0">
                <a:solidFill>
                  <a:srgbClr val="FFFF00"/>
                </a:solidFill>
              </a:rPr>
              <a:t>PAGET</a:t>
            </a:r>
            <a:r>
              <a:rPr lang="el-GR" altLang="el-GR" sz="4000" dirty="0"/>
              <a:t>: κρανίο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2E6A0E-20CE-47A2-AE65-5498C51137D1}"/>
              </a:ext>
            </a:extLst>
          </p:cNvPr>
          <p:cNvSpPr txBox="1"/>
          <p:nvPr/>
        </p:nvSpPr>
        <p:spPr>
          <a:xfrm>
            <a:off x="555642" y="5579212"/>
            <a:ext cx="5641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Μικτή φάση: λυτικές και σκληρυντικές εστίες «τολύπια βάμβακος, διόγκωση οστών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55B18CAD-AFBE-4C9A-844E-9FF14B64B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2" r="24223"/>
          <a:stretch/>
        </p:blipFill>
        <p:spPr bwMode="auto">
          <a:xfrm>
            <a:off x="1635867" y="1226525"/>
            <a:ext cx="3441971" cy="395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4686591D-1746-4FB6-9901-4A30ED79F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904" y="708893"/>
            <a:ext cx="4430978" cy="533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364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FF9334-9B4E-4C88-93F6-D8BA7DEA8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61A49AC-B57F-4521-8984-E02A048C2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These 25 Animals Look Like Celebrities And The Resemblance Is Too Funny -  Bouncy Mustard">
            <a:extLst>
              <a:ext uri="{FF2B5EF4-FFF2-40B4-BE49-F238E27FC236}">
                <a16:creationId xmlns:a16="http://schemas.microsoft.com/office/drawing/2014/main" id="{BAAFF50E-1C90-4731-AF35-1E1E817B3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427" y="1371600"/>
            <a:ext cx="9090541" cy="477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360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DAC938-613E-4094-ABDF-24C1C4C4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102" y="1444939"/>
            <a:ext cx="11653736" cy="1400530"/>
          </a:xfrm>
        </p:spPr>
        <p:txBody>
          <a:bodyPr/>
          <a:lstStyle/>
          <a:p>
            <a:r>
              <a:rPr lang="el-GR" sz="4000" dirty="0">
                <a:solidFill>
                  <a:srgbClr val="FFFF00"/>
                </a:solidFill>
              </a:rPr>
              <a:t>ΜΙΜΗΤΕΣ ΟΓΚΩΝ- ΑΙΜΑΤΟΛΟΓΙΚΑ ΝΟΣΗΜΑΤΑ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D83DE09-CF25-498F-990B-601CF62BC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765" y="2648056"/>
            <a:ext cx="8946541" cy="4195481"/>
          </a:xfrm>
        </p:spPr>
        <p:txBody>
          <a:bodyPr/>
          <a:lstStyle/>
          <a:p>
            <a:r>
              <a:rPr lang="el-GR" dirty="0"/>
              <a:t>Αιμορροφιλικός </a:t>
            </a:r>
            <a:r>
              <a:rPr lang="el-GR" dirty="0" err="1"/>
              <a:t>ψευδοόγκος</a:t>
            </a:r>
            <a:endParaRPr lang="el-GR" dirty="0"/>
          </a:p>
          <a:p>
            <a:r>
              <a:rPr lang="el-GR" dirty="0" err="1"/>
              <a:t>Αιμοσιδήρωση</a:t>
            </a: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3437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92022C-A050-4076-A4C2-FB591CD0D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654" y="705037"/>
            <a:ext cx="4059446" cy="1143000"/>
          </a:xfrm>
        </p:spPr>
        <p:txBody>
          <a:bodyPr>
            <a:normAutofit/>
          </a:bodyPr>
          <a:lstStyle/>
          <a:p>
            <a:r>
              <a:rPr lang="el-GR" sz="3600" b="1" dirty="0">
                <a:solidFill>
                  <a:srgbClr val="FFFF66"/>
                </a:solidFill>
              </a:rPr>
              <a:t>ΜΙΜΗΤΕΣ ΟΓΚΩΝ 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B743848-95C0-4180-99E7-D354AB6CAE7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28487" y="1597589"/>
            <a:ext cx="10054863" cy="4114800"/>
          </a:xfrm>
        </p:spPr>
        <p:txBody>
          <a:bodyPr>
            <a:normAutofit/>
          </a:bodyPr>
          <a:lstStyle/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/>
              <a:t>A</a:t>
            </a:r>
            <a:r>
              <a:rPr lang="el-GR" sz="2800" dirty="0" err="1"/>
              <a:t>νατομικές</a:t>
            </a:r>
            <a:r>
              <a:rPr lang="el-GR" sz="2800" dirty="0"/>
              <a:t>  παραλλαγές</a:t>
            </a: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l-GR" sz="2800" dirty="0"/>
              <a:t>Τραυματικές αλλοιώσεις</a:t>
            </a: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l-GR" sz="2800" dirty="0" err="1"/>
              <a:t>Εκφυλιστικες</a:t>
            </a:r>
            <a:r>
              <a:rPr lang="el-GR" sz="2800" dirty="0"/>
              <a:t> αλλοιώσεις</a:t>
            </a: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l-GR" sz="2800" dirty="0"/>
              <a:t>Σχετιζόμενες με μεταβολικά νοσήματα</a:t>
            </a: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l-GR" sz="2800" dirty="0"/>
              <a:t>Σχετιζόμενες με αιματολογικά νοσήματα</a:t>
            </a: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l-GR" sz="2800" dirty="0"/>
              <a:t>Άλλες μη </a:t>
            </a:r>
            <a:r>
              <a:rPr lang="el-GR" sz="2800" dirty="0" err="1"/>
              <a:t>νεοπλασματικές</a:t>
            </a:r>
            <a:r>
              <a:rPr lang="el-GR" sz="2800" dirty="0"/>
              <a:t> καλοήθεις ΜΣΚ αλλοιώσεις</a:t>
            </a:r>
            <a:endParaRPr lang="en-US" sz="2800" dirty="0"/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endParaRPr lang="el-GR" sz="2800" dirty="0"/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endParaRPr lang="el-GR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6D8233-025B-45C4-95F0-841EEC0E840E}"/>
              </a:ext>
            </a:extLst>
          </p:cNvPr>
          <p:cNvSpPr txBox="1"/>
          <p:nvPr/>
        </p:nvSpPr>
        <p:spPr>
          <a:xfrm>
            <a:off x="1652684" y="5379880"/>
            <a:ext cx="7500771" cy="892552"/>
          </a:xfrm>
          <a:prstGeom prst="rect">
            <a:avLst/>
          </a:prstGeom>
          <a:noFill/>
          <a:ln>
            <a:solidFill>
              <a:srgbClr val="FFFF66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800" b="1" dirty="0">
                <a:solidFill>
                  <a:srgbClr val="FFFF00"/>
                </a:solidFill>
                <a:latin typeface="+mj-lt"/>
              </a:rPr>
              <a:t>Αναγνώριση: 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T</a:t>
            </a:r>
            <a:r>
              <a:rPr lang="el-GR" sz="2800" dirty="0" err="1">
                <a:solidFill>
                  <a:srgbClr val="FFFF00"/>
                </a:solidFill>
                <a:latin typeface="+mj-lt"/>
              </a:rPr>
              <a:t>υπική</a:t>
            </a:r>
            <a:r>
              <a:rPr lang="el-GR" sz="2800" dirty="0">
                <a:solidFill>
                  <a:srgbClr val="FFFF00"/>
                </a:solidFill>
                <a:latin typeface="+mj-lt"/>
              </a:rPr>
              <a:t> θέση/ μορφολογία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2400" dirty="0">
                <a:latin typeface="+mj-lt"/>
              </a:rPr>
              <a:t>Αν αμφιβολία:  παρακολούθηση</a:t>
            </a:r>
          </a:p>
        </p:txBody>
      </p:sp>
    </p:spTree>
    <p:extLst>
      <p:ext uri="{BB962C8B-B14F-4D97-AF65-F5344CB8AC3E}">
        <p14:creationId xmlns:p14="http://schemas.microsoft.com/office/powerpoint/2010/main" val="5841275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263E1D0-9D48-49DD-BECA-55E098E87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321" y="2443545"/>
            <a:ext cx="5359941" cy="4195481"/>
          </a:xfrm>
        </p:spPr>
        <p:txBody>
          <a:bodyPr/>
          <a:lstStyle/>
          <a:p>
            <a:r>
              <a:rPr lang="el-GR" dirty="0"/>
              <a:t>Αμορροφιλία: Φιλοσύνδετη ώόσος διαταραχής πήξης με συνεπεια αιμορραγές</a:t>
            </a:r>
          </a:p>
          <a:p>
            <a:r>
              <a:rPr lang="el-GR" dirty="0"/>
              <a:t>Κύρια εκδήρωση: αίμαρθρα</a:t>
            </a:r>
          </a:p>
          <a:p>
            <a:r>
              <a:rPr lang="el-GR" dirty="0"/>
              <a:t>Σπανιότερες αιμορραγικές υποχόνδριες  κύστεις  που ωφείλονται σε επαναλαμβανόμενες αιμορραγίες </a:t>
            </a:r>
          </a:p>
          <a:p>
            <a:r>
              <a:rPr lang="en-US" dirty="0"/>
              <a:t>MRI: </a:t>
            </a:r>
            <a:r>
              <a:rPr lang="el-GR" dirty="0"/>
              <a:t> δακτυλιος αιμοσιδηρίνης  και εναπόθεση αιμοσιδηρίνης στον αρθρικό υμένα</a:t>
            </a:r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48D0F07A-2310-4484-863F-10E1F971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452438"/>
            <a:ext cx="11260542" cy="1400175"/>
          </a:xfrm>
        </p:spPr>
        <p:txBody>
          <a:bodyPr/>
          <a:lstStyle/>
          <a:p>
            <a:r>
              <a:rPr lang="el-GR" sz="4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ΜΙΜΗΤΕΣ ΟΓΚΩΝ- </a:t>
            </a:r>
            <a:br>
              <a:rPr lang="el-GR" sz="40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l-GR" sz="4000" dirty="0">
                <a:solidFill>
                  <a:srgbClr val="FFFF00"/>
                </a:solidFill>
              </a:rPr>
              <a:t>αιμορροφιλικός </a:t>
            </a:r>
            <a:r>
              <a:rPr lang="el-GR" sz="4000" dirty="0" err="1">
                <a:solidFill>
                  <a:srgbClr val="FFFF00"/>
                </a:solidFill>
              </a:rPr>
              <a:t>ψευδοόγκος</a:t>
            </a:r>
            <a:endParaRPr lang="el-GR" sz="4000" dirty="0">
              <a:solidFill>
                <a:srgbClr val="FFFF00"/>
              </a:solidFill>
            </a:endParaRPr>
          </a:p>
        </p:txBody>
      </p:sp>
      <p:pic>
        <p:nvPicPr>
          <p:cNvPr id="27650" name="Picture 2" descr="Intraosseous Pseudotumor of the Distal Radius in a Patient With Hemophilia:  Case Report - Journal of Hand Surgery">
            <a:extLst>
              <a:ext uri="{FF2B5EF4-FFF2-40B4-BE49-F238E27FC236}">
                <a16:creationId xmlns:a16="http://schemas.microsoft.com/office/drawing/2014/main" id="{8B8A53F1-81BD-4DE8-8185-82FA44BD7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43874"/>
          <a:stretch/>
        </p:blipFill>
        <p:spPr bwMode="auto">
          <a:xfrm>
            <a:off x="5277618" y="2083733"/>
            <a:ext cx="3116095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Θέση περιεχομένου 13" descr="Εικόνα που περιέχει κείμενο, οθόνη, ηλεκτρονικές συσκευές, εμφάνι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9B96CE0-CE11-464C-8904-09D25670CA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05" t="14995" r="30356" b="26941"/>
          <a:stretch/>
        </p:blipFill>
        <p:spPr bwMode="auto">
          <a:xfrm>
            <a:off x="8918461" y="2546575"/>
            <a:ext cx="2988194" cy="3259339"/>
          </a:xfrm>
          <a:prstGeom prst="rect">
            <a:avLst/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37897116-992D-4DC8-AF73-7475118C5BEE}"/>
              </a:ext>
            </a:extLst>
          </p:cNvPr>
          <p:cNvCxnSpPr>
            <a:cxnSpLocks/>
          </p:cNvCxnSpPr>
          <p:nvPr/>
        </p:nvCxnSpPr>
        <p:spPr>
          <a:xfrm>
            <a:off x="10002864" y="3819093"/>
            <a:ext cx="294640" cy="1720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Βέλος: Επάνω 7">
            <a:extLst>
              <a:ext uri="{FF2B5EF4-FFF2-40B4-BE49-F238E27FC236}">
                <a16:creationId xmlns:a16="http://schemas.microsoft.com/office/drawing/2014/main" id="{87CED56C-FF7A-44F7-8C48-3B3EB8916E05}"/>
              </a:ext>
            </a:extLst>
          </p:cNvPr>
          <p:cNvSpPr/>
          <p:nvPr/>
        </p:nvSpPr>
        <p:spPr>
          <a:xfrm rot="13804597">
            <a:off x="11626210" y="3632603"/>
            <a:ext cx="184785" cy="332105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063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263E1D0-9D48-49DD-BECA-55E098E87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315" y="2042146"/>
            <a:ext cx="5359941" cy="4195481"/>
          </a:xfrm>
        </p:spPr>
        <p:txBody>
          <a:bodyPr/>
          <a:lstStyle/>
          <a:p>
            <a:r>
              <a:rPr lang="el-GR" dirty="0">
                <a:solidFill>
                  <a:srgbClr val="FFFF66"/>
                </a:solidFill>
              </a:rPr>
              <a:t>Διάχυτη διήθηση από αιματολογικές κακοήθειες, μεταστάσεις  </a:t>
            </a:r>
          </a:p>
          <a:p>
            <a:r>
              <a:rPr lang="el-GR" dirty="0">
                <a:solidFill>
                  <a:srgbClr val="FFFF66"/>
                </a:solidFill>
              </a:rPr>
              <a:t>ΔΔ</a:t>
            </a:r>
          </a:p>
          <a:p>
            <a:r>
              <a:rPr lang="el-GR" dirty="0" err="1"/>
              <a:t>Αιμοσιδήρωση</a:t>
            </a:r>
            <a:endParaRPr lang="el-GR" dirty="0"/>
          </a:p>
          <a:p>
            <a:r>
              <a:rPr lang="el-GR" dirty="0" err="1"/>
              <a:t>Νοσος</a:t>
            </a:r>
            <a:r>
              <a:rPr lang="el-GR" dirty="0"/>
              <a:t> </a:t>
            </a:r>
            <a:r>
              <a:rPr lang="en-US" dirty="0"/>
              <a:t>Gaucher</a:t>
            </a:r>
          </a:p>
          <a:p>
            <a:r>
              <a:rPr lang="el-GR" dirty="0"/>
              <a:t>Διάχυτη οστεοσκλήρυνση</a:t>
            </a:r>
          </a:p>
          <a:p>
            <a:pPr lvl="1"/>
            <a:r>
              <a:rPr lang="el-GR" dirty="0" err="1"/>
              <a:t>Συγγενη</a:t>
            </a:r>
            <a:r>
              <a:rPr lang="el-GR" dirty="0"/>
              <a:t> νοσήματα </a:t>
            </a:r>
            <a:r>
              <a:rPr lang="el-GR" dirty="0" err="1"/>
              <a:t>τυπου</a:t>
            </a:r>
            <a:r>
              <a:rPr lang="el-GR" dirty="0"/>
              <a:t> </a:t>
            </a:r>
            <a:r>
              <a:rPr lang="el-GR" dirty="0" err="1"/>
              <a:t>οστεοπέτρωση</a:t>
            </a:r>
            <a:r>
              <a:rPr lang="el-GR" dirty="0"/>
              <a:t>, </a:t>
            </a:r>
            <a:r>
              <a:rPr lang="el-GR" dirty="0" err="1"/>
              <a:t>πυκνοδυσόστωση</a:t>
            </a:r>
            <a:endParaRPr lang="el-GR" dirty="0"/>
          </a:p>
          <a:p>
            <a:pPr lvl="1"/>
            <a:r>
              <a:rPr lang="el-GR" dirty="0"/>
              <a:t>Νεφρική ανεπάρκεια </a:t>
            </a:r>
          </a:p>
          <a:p>
            <a:pPr lvl="1"/>
            <a:endParaRPr lang="el-GR" dirty="0"/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48D0F07A-2310-4484-863F-10E1F971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15" y="261094"/>
            <a:ext cx="11260542" cy="1400175"/>
          </a:xfrm>
        </p:spPr>
        <p:txBody>
          <a:bodyPr/>
          <a:lstStyle/>
          <a:p>
            <a:r>
              <a:rPr lang="el-GR" sz="4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ΜΙΜΗΤΕΣ ΟΓΚΩΝ- </a:t>
            </a:r>
            <a:br>
              <a:rPr lang="el-GR" sz="40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l-GR" sz="3800" dirty="0">
                <a:solidFill>
                  <a:srgbClr val="FFFF00"/>
                </a:solidFill>
              </a:rPr>
              <a:t>διάχυτα χαμηλό σήμα οστικού μυελού στην ΜΤ </a:t>
            </a:r>
          </a:p>
        </p:txBody>
      </p:sp>
      <p:pic>
        <p:nvPicPr>
          <p:cNvPr id="9" name="Θέση περιεχομένου 4">
            <a:extLst>
              <a:ext uri="{FF2B5EF4-FFF2-40B4-BE49-F238E27FC236}">
                <a16:creationId xmlns:a16="http://schemas.microsoft.com/office/drawing/2014/main" id="{E4FC925B-2B6D-43C7-9033-78785E82E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64" t="63137" r="46195" b="2087"/>
          <a:stretch/>
        </p:blipFill>
        <p:spPr>
          <a:xfrm>
            <a:off x="7996729" y="1667216"/>
            <a:ext cx="2091447" cy="44758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89F038-14D4-49C4-9EEA-E40F6D02D44C}"/>
              </a:ext>
            </a:extLst>
          </p:cNvPr>
          <p:cNvSpPr txBox="1"/>
          <p:nvPr/>
        </p:nvSpPr>
        <p:spPr>
          <a:xfrm>
            <a:off x="7007087" y="6237627"/>
            <a:ext cx="4806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Ν </a:t>
            </a:r>
            <a:r>
              <a:rPr lang="en-US" sz="1600" dirty="0"/>
              <a:t>Gaucher : </a:t>
            </a:r>
            <a:r>
              <a:rPr lang="el-GR" sz="1600" dirty="0"/>
              <a:t>εναπόθεση γλυκοσερεμπροσίδης στα λυσοσώματα των κυτταρων ΔΕΣ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00A97-71B3-47FB-BAC9-1AC0BB3B4A8C}"/>
              </a:ext>
            </a:extLst>
          </p:cNvPr>
          <p:cNvSpPr txBox="1"/>
          <p:nvPr/>
        </p:nvSpPr>
        <p:spPr>
          <a:xfrm>
            <a:off x="77820" y="6364092"/>
            <a:ext cx="5485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Papakonstantinou et al, Semin MSK Radiology, 2019</a:t>
            </a:r>
            <a:r>
              <a:rPr lang="el-GR" sz="1400" dirty="0"/>
              <a:t>;23:58–75</a:t>
            </a:r>
          </a:p>
        </p:txBody>
      </p:sp>
    </p:spTree>
    <p:extLst>
      <p:ext uri="{BB962C8B-B14F-4D97-AF65-F5344CB8AC3E}">
        <p14:creationId xmlns:p14="http://schemas.microsoft.com/office/powerpoint/2010/main" val="4090579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91910BA6-1F40-4B4D-AAEA-3BE18D79D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857" t="21299" r="37941" b="48956"/>
          <a:stretch/>
        </p:blipFill>
        <p:spPr>
          <a:xfrm>
            <a:off x="865762" y="1762375"/>
            <a:ext cx="4326645" cy="397694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58329D-51A8-4DB8-A691-58E5302827DA}"/>
              </a:ext>
            </a:extLst>
          </p:cNvPr>
          <p:cNvSpPr txBox="1"/>
          <p:nvPr/>
        </p:nvSpPr>
        <p:spPr>
          <a:xfrm>
            <a:off x="865762" y="5816821"/>
            <a:ext cx="4533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Ασθενής με δρεπανοκυτταρική αναιμία: Διάχυτα χαμηλό σήμα ερυθρού μυελού</a:t>
            </a:r>
          </a:p>
        </p:txBody>
      </p:sp>
      <p:pic>
        <p:nvPicPr>
          <p:cNvPr id="8" name="Θέση περιεχομένου 4">
            <a:extLst>
              <a:ext uri="{FF2B5EF4-FFF2-40B4-BE49-F238E27FC236}">
                <a16:creationId xmlns:a16="http://schemas.microsoft.com/office/drawing/2014/main" id="{F30100CE-0CF2-4ED8-8708-8816061BA1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43" t="21299" r="21233" b="48956"/>
          <a:stretch/>
        </p:blipFill>
        <p:spPr>
          <a:xfrm>
            <a:off x="6932878" y="1756330"/>
            <a:ext cx="3980234" cy="4208307"/>
          </a:xfrm>
          <a:prstGeom prst="rect">
            <a:avLst/>
          </a:prstGeom>
        </p:spPr>
      </p:pic>
      <p:sp>
        <p:nvSpPr>
          <p:cNvPr id="9" name="Τίτλος 1">
            <a:extLst>
              <a:ext uri="{FF2B5EF4-FFF2-40B4-BE49-F238E27FC236}">
                <a16:creationId xmlns:a16="http://schemas.microsoft.com/office/drawing/2014/main" id="{5F1394EF-77C3-4113-8C4E-410D9D235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657" y="356155"/>
            <a:ext cx="11270270" cy="1400175"/>
          </a:xfrm>
        </p:spPr>
        <p:txBody>
          <a:bodyPr/>
          <a:lstStyle/>
          <a:p>
            <a:r>
              <a:rPr lang="el-GR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ΜΙΜΗΤΕΣ ΟΓΚΩΝ- </a:t>
            </a:r>
            <a:br>
              <a:rPr lang="el-GR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l-GR" sz="3600" dirty="0">
                <a:solidFill>
                  <a:srgbClr val="FFFF00"/>
                </a:solidFill>
              </a:rPr>
              <a:t>διάχυτα χαμηλό σήμα οστικού μυελού στην ΜΤ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B07DCA-FDBC-472A-B8C0-C5C8924406D5}"/>
              </a:ext>
            </a:extLst>
          </p:cNvPr>
          <p:cNvSpPr txBox="1"/>
          <p:nvPr/>
        </p:nvSpPr>
        <p:spPr>
          <a:xfrm>
            <a:off x="972766" y="5447489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Τ2 </a:t>
            </a:r>
            <a:r>
              <a:rPr lang="en-US" dirty="0"/>
              <a:t>FS 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C4609-B0E0-4994-9D4C-C8AAEC9A0987}"/>
              </a:ext>
            </a:extLst>
          </p:cNvPr>
          <p:cNvSpPr txBox="1"/>
          <p:nvPr/>
        </p:nvSpPr>
        <p:spPr>
          <a:xfrm>
            <a:off x="3272927" y="5379716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Τ1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214CA-5802-4E09-9FE6-5C544D5DA229}"/>
              </a:ext>
            </a:extLst>
          </p:cNvPr>
          <p:cNvSpPr txBox="1"/>
          <p:nvPr/>
        </p:nvSpPr>
        <p:spPr>
          <a:xfrm>
            <a:off x="6656239" y="5964637"/>
            <a:ext cx="4533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Ασθενής με μεσογειακή  αναιμία: Διάχυτα χαμηλό σήμα ερυθρού μυελού</a:t>
            </a:r>
          </a:p>
        </p:txBody>
      </p:sp>
    </p:spTree>
    <p:extLst>
      <p:ext uri="{BB962C8B-B14F-4D97-AF65-F5344CB8AC3E}">
        <p14:creationId xmlns:p14="http://schemas.microsoft.com/office/powerpoint/2010/main" val="2344726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A845DF-0EFC-46EE-AD16-B4AA4A05C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elebrity-look-alikes-animals-17 Killer Whale Looks Like Kim Kardashian">
            <a:extLst>
              <a:ext uri="{FF2B5EF4-FFF2-40B4-BE49-F238E27FC236}">
                <a16:creationId xmlns:a16="http://schemas.microsoft.com/office/drawing/2014/main" id="{8F3320E0-0AFD-4D2E-9AEA-ADB733BD42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291" y="462446"/>
            <a:ext cx="6100828" cy="626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694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C2F1098-DD09-434D-AF42-344E6F363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49" y="287347"/>
            <a:ext cx="10162300" cy="1400530"/>
          </a:xfrm>
        </p:spPr>
        <p:txBody>
          <a:bodyPr/>
          <a:lstStyle/>
          <a:p>
            <a:r>
              <a:rPr lang="el-GR" sz="4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ΜΙΜΗΤΕΣ ΟΓΚΩΝ- </a:t>
            </a:r>
            <a:br>
              <a:rPr lang="el-GR" sz="4400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l-GR" cap="all" dirty="0" err="1">
                <a:solidFill>
                  <a:srgbClr val="FFFF00"/>
                </a:solidFill>
              </a:rPr>
              <a:t>Αλλες</a:t>
            </a:r>
            <a:r>
              <a:rPr lang="el-GR" cap="all" dirty="0">
                <a:solidFill>
                  <a:srgbClr val="FFFF00"/>
                </a:solidFill>
              </a:rPr>
              <a:t> </a:t>
            </a:r>
            <a:r>
              <a:rPr lang="el-GR" cap="all" dirty="0" err="1">
                <a:solidFill>
                  <a:srgbClr val="FFFF00"/>
                </a:solidFill>
              </a:rPr>
              <a:t>αληθεΙς</a:t>
            </a:r>
            <a:r>
              <a:rPr lang="el-GR" cap="all" dirty="0">
                <a:solidFill>
                  <a:srgbClr val="FFFF00"/>
                </a:solidFill>
              </a:rPr>
              <a:t>  ΚΑΛΟΗΘΕΙΣ ΒΛΑΒΕΣ 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FB3D08-CEC3-40F4-A46F-10207AA45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231" y="1957114"/>
            <a:ext cx="8946541" cy="5466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Εκφυλιστικές αλλοιώσεις </a:t>
            </a:r>
          </a:p>
          <a:p>
            <a:r>
              <a:rPr lang="el-GR" dirty="0"/>
              <a:t>Γάγγλια/ </a:t>
            </a:r>
            <a:r>
              <a:rPr lang="el-GR" dirty="0" err="1"/>
              <a:t>συνοβιακές</a:t>
            </a:r>
            <a:r>
              <a:rPr lang="el-GR" dirty="0"/>
              <a:t> </a:t>
            </a:r>
            <a:r>
              <a:rPr lang="el-GR" dirty="0" err="1"/>
              <a:t>κύστεις</a:t>
            </a:r>
            <a:endParaRPr lang="el-GR" dirty="0"/>
          </a:p>
          <a:p>
            <a:pPr lvl="1"/>
            <a:r>
              <a:rPr lang="el-GR" dirty="0" err="1"/>
              <a:t>Συνοβιακή</a:t>
            </a:r>
            <a:r>
              <a:rPr lang="el-GR" dirty="0"/>
              <a:t> κύστη αυχένα μηριαίου (</a:t>
            </a:r>
            <a:r>
              <a:rPr lang="en-US" dirty="0"/>
              <a:t>Pit’s pit</a:t>
            </a:r>
            <a:r>
              <a:rPr lang="el-GR" dirty="0"/>
              <a:t>)</a:t>
            </a:r>
          </a:p>
          <a:p>
            <a:r>
              <a:rPr lang="el-GR" dirty="0" err="1"/>
              <a:t>Δισκογενής</a:t>
            </a:r>
            <a:r>
              <a:rPr lang="el-GR" dirty="0"/>
              <a:t> σκλήρυνση</a:t>
            </a:r>
          </a:p>
          <a:p>
            <a:endParaRPr lang="el-GR" dirty="0"/>
          </a:p>
          <a:p>
            <a:r>
              <a:rPr lang="el-GR" dirty="0" err="1"/>
              <a:t>Υποξεία</a:t>
            </a:r>
            <a:r>
              <a:rPr lang="el-GR" dirty="0"/>
              <a:t> λοίμωξη: απόστημα </a:t>
            </a:r>
            <a:r>
              <a:rPr lang="en-US" dirty="0"/>
              <a:t>Brodie</a:t>
            </a:r>
            <a:endParaRPr lang="el-GR" dirty="0"/>
          </a:p>
          <a:p>
            <a:endParaRPr lang="el-GR" dirty="0"/>
          </a:p>
          <a:p>
            <a:r>
              <a:rPr lang="el-GR" dirty="0"/>
              <a:t>Μη </a:t>
            </a:r>
            <a:r>
              <a:rPr lang="el-GR" dirty="0" err="1"/>
              <a:t>οστεοποιό</a:t>
            </a:r>
            <a:r>
              <a:rPr lang="el-GR" dirty="0"/>
              <a:t> ίνωμα</a:t>
            </a:r>
          </a:p>
          <a:p>
            <a:r>
              <a:rPr lang="el-GR" dirty="0"/>
              <a:t>Ινώδης δυσπλασία</a:t>
            </a:r>
          </a:p>
          <a:p>
            <a:r>
              <a:rPr lang="el-GR" dirty="0"/>
              <a:t>Απλή κύστη</a:t>
            </a:r>
          </a:p>
          <a:p>
            <a:r>
              <a:rPr lang="el-GR" dirty="0"/>
              <a:t>Ανευρυσματική κύστη</a:t>
            </a:r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33004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B170FA1-0526-4A63-BC63-E2981B646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" t="4017" r="53179" b="-4017"/>
          <a:stretch/>
        </p:blipFill>
        <p:spPr bwMode="auto">
          <a:xfrm>
            <a:off x="5794664" y="979208"/>
            <a:ext cx="3320374" cy="379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D09ACB13-D4E5-4EF3-BF77-2DD7B8DC9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89" y="825409"/>
            <a:ext cx="9404723" cy="1400530"/>
          </a:xfrm>
        </p:spPr>
        <p:txBody>
          <a:bodyPr/>
          <a:lstStyle/>
          <a:p>
            <a:r>
              <a:rPr lang="el-GR" dirty="0"/>
              <a:t>ΜΙΜΗΤΕΣ ΟΓΚΩΝ:</a:t>
            </a:r>
            <a:br>
              <a:rPr lang="el-GR" dirty="0"/>
            </a:br>
            <a:r>
              <a:rPr lang="el-GR" dirty="0" err="1">
                <a:solidFill>
                  <a:srgbClr val="FFFF66"/>
                </a:solidFill>
              </a:rPr>
              <a:t>υπαρθρική</a:t>
            </a:r>
            <a:r>
              <a:rPr lang="el-GR" dirty="0">
                <a:solidFill>
                  <a:srgbClr val="FFFF66"/>
                </a:solidFill>
              </a:rPr>
              <a:t> κύστη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9CEFCAC-CC4A-4AE8-949D-1780284CE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92" y="2534321"/>
            <a:ext cx="5690680" cy="4195481"/>
          </a:xfrm>
        </p:spPr>
        <p:txBody>
          <a:bodyPr/>
          <a:lstStyle/>
          <a:p>
            <a:r>
              <a:rPr lang="el-GR" dirty="0"/>
              <a:t>Πολύ συχνό εύρημα: </a:t>
            </a:r>
            <a:r>
              <a:rPr lang="el-GR" b="1" dirty="0"/>
              <a:t>ΟΑ, ΡΑ, </a:t>
            </a:r>
            <a:r>
              <a:rPr lang="en-US" b="1" dirty="0"/>
              <a:t>CPPD</a:t>
            </a:r>
            <a:endParaRPr lang="el-GR" b="1" dirty="0"/>
          </a:p>
          <a:p>
            <a:r>
              <a:rPr lang="el-GR" dirty="0">
                <a:ea typeface="Calibri" panose="020F0502020204030204" pitchFamily="34" charset="0"/>
              </a:rPr>
              <a:t>Εντόπιση πλησίον της άρθρωσης</a:t>
            </a:r>
          </a:p>
          <a:p>
            <a:r>
              <a:rPr lang="el-GR" dirty="0"/>
              <a:t>Α/Α: </a:t>
            </a:r>
            <a:r>
              <a:rPr lang="el-GR" sz="1800" dirty="0" err="1">
                <a:effectLst/>
                <a:ea typeface="Calibri" panose="020F0502020204030204" pitchFamily="34" charset="0"/>
              </a:rPr>
              <a:t>ακτινοδιαυγαστικές</a:t>
            </a:r>
            <a:r>
              <a:rPr lang="el-GR" sz="1800" dirty="0">
                <a:ea typeface="Calibri" panose="020F0502020204030204" pitchFamily="34" charset="0"/>
              </a:rPr>
              <a:t>, στρογγυλές αλλοιώσεις σαφών ορίων, </a:t>
            </a:r>
            <a:r>
              <a:rPr lang="el-GR" sz="1800" dirty="0" err="1">
                <a:ea typeface="Calibri" panose="020F0502020204030204" pitchFamily="34" charset="0"/>
              </a:rPr>
              <a:t>ποικοίλου</a:t>
            </a:r>
            <a:r>
              <a:rPr lang="el-GR" sz="1800" dirty="0">
                <a:ea typeface="Calibri" panose="020F0502020204030204" pitchFamily="34" charset="0"/>
              </a:rPr>
              <a:t> μεγέθους</a:t>
            </a:r>
          </a:p>
          <a:p>
            <a:r>
              <a:rPr lang="el-GR" sz="1800" dirty="0">
                <a:ea typeface="Calibri" panose="020F0502020204030204" pitchFamily="34" charset="0"/>
              </a:rPr>
              <a:t>ΔΔ: όγκοι επίφυσης</a:t>
            </a:r>
          </a:p>
          <a:p>
            <a:pPr lvl="1"/>
            <a:r>
              <a:rPr lang="el-GR" sz="1600" dirty="0" err="1">
                <a:ea typeface="Calibri" panose="020F0502020204030204" pitchFamily="34" charset="0"/>
              </a:rPr>
              <a:t>Χονδροβλάστωμα</a:t>
            </a:r>
            <a:r>
              <a:rPr lang="el-GR" sz="1600" dirty="0">
                <a:ea typeface="Calibri" panose="020F0502020204030204" pitchFamily="34" charset="0"/>
              </a:rPr>
              <a:t>, </a:t>
            </a:r>
            <a:r>
              <a:rPr lang="el-GR" sz="1600" dirty="0" err="1">
                <a:ea typeface="Calibri" panose="020F0502020204030204" pitchFamily="34" charset="0"/>
              </a:rPr>
              <a:t>γιγαντοκυτταρικός</a:t>
            </a:r>
            <a:r>
              <a:rPr lang="el-GR" sz="1600" dirty="0">
                <a:ea typeface="Calibri" panose="020F0502020204030204" pitchFamily="34" charset="0"/>
              </a:rPr>
              <a:t> όγκος, μεταστάσεις </a:t>
            </a:r>
          </a:p>
          <a:p>
            <a:r>
              <a:rPr lang="el-GR" sz="1800" dirty="0">
                <a:ea typeface="Calibri" panose="020F0502020204030204" pitchFamily="34" charset="0"/>
              </a:rPr>
              <a:t> ΜΤ: κυστικός χαρακτήρας </a:t>
            </a:r>
            <a:endParaRPr lang="el-GR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BD1FAB1-E0B5-1304-90BD-F0151E54F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81" t="48158" r="20287" b="18463"/>
          <a:stretch/>
        </p:blipFill>
        <p:spPr>
          <a:xfrm>
            <a:off x="9036220" y="4017774"/>
            <a:ext cx="3138918" cy="271202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84D8AAE-A4F5-965E-9E98-E8C000B71986}"/>
              </a:ext>
            </a:extLst>
          </p:cNvPr>
          <p:cNvCxnSpPr/>
          <p:nvPr/>
        </p:nvCxnSpPr>
        <p:spPr>
          <a:xfrm>
            <a:off x="10037618" y="4520045"/>
            <a:ext cx="384464" cy="253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663B13-47B4-E691-906A-1A339CCFDDF1}"/>
              </a:ext>
            </a:extLst>
          </p:cNvPr>
          <p:cNvCxnSpPr>
            <a:cxnSpLocks/>
          </p:cNvCxnSpPr>
          <p:nvPr/>
        </p:nvCxnSpPr>
        <p:spPr>
          <a:xfrm>
            <a:off x="10452856" y="4017774"/>
            <a:ext cx="152823" cy="309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0237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0181BF6D-C6A7-4A42-B0FC-2114C52B5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310" t="24573" r="39476" b="29641"/>
          <a:stretch/>
        </p:blipFill>
        <p:spPr>
          <a:xfrm>
            <a:off x="1097486" y="804395"/>
            <a:ext cx="4250986" cy="541622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2CC3E4-7233-499D-8348-F0CD38936D5D}"/>
              </a:ext>
            </a:extLst>
          </p:cNvPr>
          <p:cNvSpPr txBox="1"/>
          <p:nvPr/>
        </p:nvSpPr>
        <p:spPr>
          <a:xfrm>
            <a:off x="1844247" y="6211669"/>
            <a:ext cx="2880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Ρευματοειδής Αρθρίτιδα </a:t>
            </a:r>
          </a:p>
          <a:p>
            <a:r>
              <a:rPr lang="en-US" dirty="0" err="1"/>
              <a:t>Renel</a:t>
            </a:r>
            <a:r>
              <a:rPr lang="en-US" dirty="0"/>
              <a:t>, AJR 1977</a:t>
            </a:r>
            <a:endParaRPr lang="el-GR" dirty="0"/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B41E845F-773F-4590-8F26-773882BB3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2" t="1590" r="2532" b="38090"/>
          <a:stretch/>
        </p:blipFill>
        <p:spPr bwMode="auto">
          <a:xfrm>
            <a:off x="6755977" y="989062"/>
            <a:ext cx="4314979" cy="541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258A91-BB45-428E-B875-BA1B10608D24}"/>
              </a:ext>
            </a:extLst>
          </p:cNvPr>
          <p:cNvSpPr txBox="1"/>
          <p:nvPr/>
        </p:nvSpPr>
        <p:spPr>
          <a:xfrm>
            <a:off x="7383294" y="6483422"/>
            <a:ext cx="2539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CPPD </a:t>
            </a:r>
            <a:r>
              <a:rPr lang="el-GR" dirty="0"/>
              <a:t> αρθροπάθεια </a:t>
            </a:r>
          </a:p>
        </p:txBody>
      </p: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A33D38F0-E7F4-4853-B8F9-67DA6FB042CF}"/>
              </a:ext>
            </a:extLst>
          </p:cNvPr>
          <p:cNvCxnSpPr>
            <a:cxnSpLocks/>
          </p:cNvCxnSpPr>
          <p:nvPr/>
        </p:nvCxnSpPr>
        <p:spPr>
          <a:xfrm>
            <a:off x="7490299" y="3680148"/>
            <a:ext cx="564204" cy="14105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590D2B4F-AF97-4069-A1B0-48F466CC3BF0}"/>
              </a:ext>
            </a:extLst>
          </p:cNvPr>
          <p:cNvCxnSpPr/>
          <p:nvPr/>
        </p:nvCxnSpPr>
        <p:spPr>
          <a:xfrm>
            <a:off x="8093413" y="1935804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>
            <a:extLst>
              <a:ext uri="{FF2B5EF4-FFF2-40B4-BE49-F238E27FC236}">
                <a16:creationId xmlns:a16="http://schemas.microsoft.com/office/drawing/2014/main" id="{832CD6E7-C9A1-4FEF-A39E-4A41FA5A9AFC}"/>
              </a:ext>
            </a:extLst>
          </p:cNvPr>
          <p:cNvCxnSpPr>
            <a:cxnSpLocks/>
          </p:cNvCxnSpPr>
          <p:nvPr/>
        </p:nvCxnSpPr>
        <p:spPr>
          <a:xfrm>
            <a:off x="2769023" y="5299628"/>
            <a:ext cx="298314" cy="7052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>
            <a:extLst>
              <a:ext uri="{FF2B5EF4-FFF2-40B4-BE49-F238E27FC236}">
                <a16:creationId xmlns:a16="http://schemas.microsoft.com/office/drawing/2014/main" id="{E26ADD75-8082-4C8B-AD85-2DF10C62CD00}"/>
              </a:ext>
            </a:extLst>
          </p:cNvPr>
          <p:cNvCxnSpPr>
            <a:cxnSpLocks/>
          </p:cNvCxnSpPr>
          <p:nvPr/>
        </p:nvCxnSpPr>
        <p:spPr>
          <a:xfrm>
            <a:off x="2769023" y="5806368"/>
            <a:ext cx="298314" cy="7052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ύγραμμο βέλος σύνδεσης 16">
            <a:extLst>
              <a:ext uri="{FF2B5EF4-FFF2-40B4-BE49-F238E27FC236}">
                <a16:creationId xmlns:a16="http://schemas.microsoft.com/office/drawing/2014/main" id="{F0E05A5B-7AA2-48B5-B929-2162B1E53388}"/>
              </a:ext>
            </a:extLst>
          </p:cNvPr>
          <p:cNvCxnSpPr>
            <a:cxnSpLocks/>
          </p:cNvCxnSpPr>
          <p:nvPr/>
        </p:nvCxnSpPr>
        <p:spPr>
          <a:xfrm>
            <a:off x="3073822" y="3122302"/>
            <a:ext cx="298314" cy="7052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Ευθύγραμμο βέλος σύνδεσης 17">
            <a:extLst>
              <a:ext uri="{FF2B5EF4-FFF2-40B4-BE49-F238E27FC236}">
                <a16:creationId xmlns:a16="http://schemas.microsoft.com/office/drawing/2014/main" id="{0F759E7E-D49C-4A84-A990-623683295D3F}"/>
              </a:ext>
            </a:extLst>
          </p:cNvPr>
          <p:cNvCxnSpPr>
            <a:cxnSpLocks/>
          </p:cNvCxnSpPr>
          <p:nvPr/>
        </p:nvCxnSpPr>
        <p:spPr>
          <a:xfrm flipH="1">
            <a:off x="3466289" y="5129522"/>
            <a:ext cx="304800" cy="17010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>
            <a:extLst>
              <a:ext uri="{FF2B5EF4-FFF2-40B4-BE49-F238E27FC236}">
                <a16:creationId xmlns:a16="http://schemas.microsoft.com/office/drawing/2014/main" id="{CB70DBFD-1E5B-42EC-889F-A33DA576EAFF}"/>
              </a:ext>
            </a:extLst>
          </p:cNvPr>
          <p:cNvCxnSpPr>
            <a:cxnSpLocks/>
          </p:cNvCxnSpPr>
          <p:nvPr/>
        </p:nvCxnSpPr>
        <p:spPr>
          <a:xfrm flipH="1">
            <a:off x="4020765" y="4441681"/>
            <a:ext cx="220495" cy="17744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21CE09A2-E1D5-46B5-96E5-A990093071EA}"/>
              </a:ext>
            </a:extLst>
          </p:cNvPr>
          <p:cNvCxnSpPr/>
          <p:nvPr/>
        </p:nvCxnSpPr>
        <p:spPr>
          <a:xfrm flipH="1">
            <a:off x="10050834" y="4578313"/>
            <a:ext cx="4728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Τίτλος 1">
            <a:extLst>
              <a:ext uri="{FF2B5EF4-FFF2-40B4-BE49-F238E27FC236}">
                <a16:creationId xmlns:a16="http://schemas.microsoft.com/office/drawing/2014/main" id="{8CB16581-83D5-4FB0-BB0F-5A5657FDF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908" y="173193"/>
            <a:ext cx="10958985" cy="1400175"/>
          </a:xfrm>
        </p:spPr>
        <p:txBody>
          <a:bodyPr/>
          <a:lstStyle/>
          <a:p>
            <a:r>
              <a:rPr lang="el-GR" sz="3600" dirty="0"/>
              <a:t>ΜΙΜΗΤΕΣ ΟΓΚΩΝ: </a:t>
            </a:r>
            <a:r>
              <a:rPr lang="el-GR" sz="3600" dirty="0" err="1">
                <a:solidFill>
                  <a:srgbClr val="FFFF66"/>
                </a:solidFill>
              </a:rPr>
              <a:t>υπαρθρική</a:t>
            </a:r>
            <a:r>
              <a:rPr lang="el-GR" sz="3600" dirty="0">
                <a:solidFill>
                  <a:srgbClr val="FFFF66"/>
                </a:solidFill>
              </a:rPr>
              <a:t> κύστη </a:t>
            </a:r>
          </a:p>
        </p:txBody>
      </p:sp>
    </p:spTree>
    <p:extLst>
      <p:ext uri="{BB962C8B-B14F-4D97-AF65-F5344CB8AC3E}">
        <p14:creationId xmlns:p14="http://schemas.microsoft.com/office/powerpoint/2010/main" val="41790610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4F8B3AB-B1AB-4D8E-95CC-F56EEFB12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122" y="2473080"/>
            <a:ext cx="5589317" cy="4195481"/>
          </a:xfrm>
        </p:spPr>
        <p:txBody>
          <a:bodyPr/>
          <a:lstStyle/>
          <a:p>
            <a:r>
              <a:rPr lang="el-GR" dirty="0"/>
              <a:t>Σχετίζεται με σύνδρομο </a:t>
            </a:r>
            <a:r>
              <a:rPr lang="el-GR" dirty="0" err="1"/>
              <a:t>μηροκοτυλιαίας</a:t>
            </a:r>
            <a:r>
              <a:rPr lang="el-GR" dirty="0"/>
              <a:t> πρόσκρουσης </a:t>
            </a:r>
            <a:endParaRPr lang="en-US" dirty="0"/>
          </a:p>
          <a:p>
            <a:r>
              <a:rPr lang="el-GR" dirty="0"/>
              <a:t>Χαρακτηριστική εντόπιση: έξω επιφάνεια αυχένα μηριαίου</a:t>
            </a:r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46183C9E-6617-4387-B007-5629DB129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60" y="729173"/>
            <a:ext cx="9404350" cy="1400175"/>
          </a:xfrm>
        </p:spPr>
        <p:txBody>
          <a:bodyPr/>
          <a:lstStyle/>
          <a:p>
            <a:r>
              <a:rPr lang="el-GR" dirty="0"/>
              <a:t>ΜΙΜΗΤΕΣ ΟΓΚΩΝ:</a:t>
            </a:r>
            <a:br>
              <a:rPr lang="el-GR" dirty="0"/>
            </a:br>
            <a:r>
              <a:rPr lang="el-GR" dirty="0" err="1">
                <a:solidFill>
                  <a:srgbClr val="FFFF66"/>
                </a:solidFill>
              </a:rPr>
              <a:t>συνοβιακή</a:t>
            </a:r>
            <a:r>
              <a:rPr lang="el-GR" dirty="0">
                <a:solidFill>
                  <a:srgbClr val="FFFF66"/>
                </a:solidFill>
              </a:rPr>
              <a:t> κύστη αυχένα μηριαίου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94FB8C7F-FAAE-42E5-9CD5-BDF24013C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816" y="2385180"/>
            <a:ext cx="4368732" cy="359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>
            <a:extLst>
              <a:ext uri="{FF2B5EF4-FFF2-40B4-BE49-F238E27FC236}">
                <a16:creationId xmlns:a16="http://schemas.microsoft.com/office/drawing/2014/main" id="{DFA24036-6501-4A5E-B10D-D4FC8C12C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997" y="4384920"/>
            <a:ext cx="3000375" cy="23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4D26D1-91BA-4059-B8CA-B49036DA95AD}"/>
              </a:ext>
            </a:extLst>
          </p:cNvPr>
          <p:cNvSpPr txBox="1"/>
          <p:nvPr/>
        </p:nvSpPr>
        <p:spPr>
          <a:xfrm>
            <a:off x="6256562" y="6220896"/>
            <a:ext cx="4748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Τ2 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7EF8777-4B1F-905C-DC44-16D9121CC82D}"/>
              </a:ext>
            </a:extLst>
          </p:cNvPr>
          <p:cNvCxnSpPr>
            <a:cxnSpLocks/>
          </p:cNvCxnSpPr>
          <p:nvPr/>
        </p:nvCxnSpPr>
        <p:spPr>
          <a:xfrm>
            <a:off x="8634845" y="4148983"/>
            <a:ext cx="135082" cy="33652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67A124C-F381-CBAB-BB5F-72FEE119F62F}"/>
              </a:ext>
            </a:extLst>
          </p:cNvPr>
          <p:cNvCxnSpPr>
            <a:cxnSpLocks/>
          </p:cNvCxnSpPr>
          <p:nvPr/>
        </p:nvCxnSpPr>
        <p:spPr>
          <a:xfrm>
            <a:off x="4828308" y="4758583"/>
            <a:ext cx="135082" cy="33652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897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9CEFCAC-CC4A-4AE8-949D-1780284CE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869" y="2420770"/>
            <a:ext cx="5690680" cy="4195481"/>
          </a:xfrm>
        </p:spPr>
        <p:txBody>
          <a:bodyPr>
            <a:normAutofit/>
          </a:bodyPr>
          <a:lstStyle/>
          <a:p>
            <a:r>
              <a:rPr lang="el-GR" dirty="0" err="1"/>
              <a:t>Ενδοστικό</a:t>
            </a:r>
            <a:r>
              <a:rPr lang="el-GR" dirty="0"/>
              <a:t> απόστημα/ </a:t>
            </a:r>
            <a:r>
              <a:rPr lang="el-GR" dirty="0" err="1"/>
              <a:t>υποξεία</a:t>
            </a:r>
            <a:r>
              <a:rPr lang="el-GR" dirty="0"/>
              <a:t> μορφή οστεομυελίτιδας</a:t>
            </a:r>
          </a:p>
          <a:p>
            <a:r>
              <a:rPr lang="el-GR" dirty="0" err="1"/>
              <a:t>Μεταφυση</a:t>
            </a:r>
            <a:r>
              <a:rPr lang="el-GR" dirty="0"/>
              <a:t> μακρών οστών </a:t>
            </a:r>
          </a:p>
          <a:p>
            <a:r>
              <a:rPr lang="el-GR" dirty="0"/>
              <a:t>Αλλοίωση σαφών ορίων –</a:t>
            </a:r>
            <a:r>
              <a:rPr lang="el-GR" dirty="0" err="1"/>
              <a:t>συνηθως</a:t>
            </a:r>
            <a:r>
              <a:rPr lang="el-GR" dirty="0"/>
              <a:t>  επικοινωνεί με </a:t>
            </a:r>
            <a:r>
              <a:rPr lang="el-GR" dirty="0" err="1"/>
              <a:t>αρθρωση</a:t>
            </a:r>
            <a:r>
              <a:rPr lang="el-GR" dirty="0"/>
              <a:t> (η επικοινωνία ΔΕΝ </a:t>
            </a:r>
            <a:r>
              <a:rPr lang="el-GR" dirty="0" err="1"/>
              <a:t>φαινεται</a:t>
            </a:r>
            <a:r>
              <a:rPr lang="el-GR" dirty="0"/>
              <a:t> στην Α/Α)</a:t>
            </a:r>
            <a:r>
              <a:rPr lang="el-GR" b="1" dirty="0"/>
              <a:t> </a:t>
            </a:r>
            <a:endParaRPr lang="en-US" b="1" dirty="0"/>
          </a:p>
          <a:p>
            <a:r>
              <a:rPr lang="el-GR" sz="1800" dirty="0">
                <a:ea typeface="Calibri" panose="020F0502020204030204" pitchFamily="34" charset="0"/>
              </a:rPr>
              <a:t>ΔΔ: όγκοι </a:t>
            </a:r>
            <a:r>
              <a:rPr lang="el-GR" sz="1800" dirty="0" err="1">
                <a:ea typeface="Calibri" panose="020F0502020204030204" pitchFamily="34" charset="0"/>
              </a:rPr>
              <a:t>μεταφυσης</a:t>
            </a:r>
            <a:r>
              <a:rPr lang="el-GR" sz="1800" dirty="0">
                <a:ea typeface="Calibri" panose="020F0502020204030204" pitchFamily="34" charset="0"/>
              </a:rPr>
              <a:t> : </a:t>
            </a:r>
            <a:r>
              <a:rPr lang="el-GR" sz="1800" dirty="0" err="1">
                <a:ea typeface="Calibri" panose="020F0502020204030204" pitchFamily="34" charset="0"/>
              </a:rPr>
              <a:t>σαρκωμα</a:t>
            </a:r>
            <a:r>
              <a:rPr lang="el-GR" sz="1800" dirty="0">
                <a:ea typeface="Calibri" panose="020F0502020204030204" pitchFamily="34" charset="0"/>
              </a:rPr>
              <a:t> </a:t>
            </a:r>
            <a:r>
              <a:rPr lang="en-US" sz="1800" dirty="0">
                <a:ea typeface="Calibri" panose="020F0502020204030204" pitchFamily="34" charset="0"/>
              </a:rPr>
              <a:t>Ewing, </a:t>
            </a:r>
            <a:r>
              <a:rPr lang="el-GR" sz="1800" dirty="0">
                <a:ea typeface="Calibri" panose="020F0502020204030204" pitchFamily="34" charset="0"/>
              </a:rPr>
              <a:t>οστεοσαρκωμα, μεταστασεις</a:t>
            </a:r>
            <a:endParaRPr lang="en-US" sz="1800" dirty="0">
              <a:ea typeface="Calibri" panose="020F0502020204030204" pitchFamily="34" charset="0"/>
            </a:endParaRPr>
          </a:p>
        </p:txBody>
      </p:sp>
      <p:pic>
        <p:nvPicPr>
          <p:cNvPr id="33794" name="Picture 2" descr="Brodie&amp;amp;#39;s abscess of the lower tibia | Radiology Case | Radiopaedia.org">
            <a:extLst>
              <a:ext uri="{FF2B5EF4-FFF2-40B4-BE49-F238E27FC236}">
                <a16:creationId xmlns:a16="http://schemas.microsoft.com/office/drawing/2014/main" id="{9B09089D-DD68-4C20-968F-D11CDDC7A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378" y="862443"/>
            <a:ext cx="3699753" cy="558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D09ACB13-D4E5-4EF3-BF77-2DD7B8DC9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61" y="562762"/>
            <a:ext cx="9404723" cy="1400530"/>
          </a:xfrm>
        </p:spPr>
        <p:txBody>
          <a:bodyPr/>
          <a:lstStyle/>
          <a:p>
            <a:r>
              <a:rPr lang="el-GR" sz="4000" dirty="0"/>
              <a:t>ΜΙΜΗΤΕΣ ΟΓΚΩΝ:</a:t>
            </a:r>
            <a:br>
              <a:rPr lang="el-GR" sz="4000" dirty="0"/>
            </a:br>
            <a:r>
              <a:rPr lang="el-GR" sz="4000" dirty="0">
                <a:solidFill>
                  <a:srgbClr val="FFFF66"/>
                </a:solidFill>
              </a:rPr>
              <a:t>οστεομυελίτιδα: απόστημα </a:t>
            </a:r>
            <a:r>
              <a:rPr lang="en-US" sz="4000" dirty="0">
                <a:solidFill>
                  <a:srgbClr val="FFFF66"/>
                </a:solidFill>
              </a:rPr>
              <a:t>Brodie</a:t>
            </a:r>
            <a:endParaRPr lang="el-GR" sz="40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880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P1010013">
            <a:extLst>
              <a:ext uri="{FF2B5EF4-FFF2-40B4-BE49-F238E27FC236}">
                <a16:creationId xmlns:a16="http://schemas.microsoft.com/office/drawing/2014/main" id="{67D76C89-358E-4A36-84A6-48DF8EA52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15625" r="10127"/>
          <a:stretch>
            <a:fillRect/>
          </a:stretch>
        </p:blipFill>
        <p:spPr bwMode="auto">
          <a:xfrm>
            <a:off x="1882690" y="1487488"/>
            <a:ext cx="2735263" cy="4606925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5" descr="P1010007">
            <a:extLst>
              <a:ext uri="{FF2B5EF4-FFF2-40B4-BE49-F238E27FC236}">
                <a16:creationId xmlns:a16="http://schemas.microsoft.com/office/drawing/2014/main" id="{417A5269-D8EC-47EF-9F89-F30AED8C9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r="22668" b="13007"/>
          <a:stretch>
            <a:fillRect/>
          </a:stretch>
        </p:blipFill>
        <p:spPr bwMode="auto">
          <a:xfrm>
            <a:off x="8147560" y="1487488"/>
            <a:ext cx="2592387" cy="4537075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7" descr="P1010012">
            <a:extLst>
              <a:ext uri="{FF2B5EF4-FFF2-40B4-BE49-F238E27FC236}">
                <a16:creationId xmlns:a16="http://schemas.microsoft.com/office/drawing/2014/main" id="{AD9CB74A-8077-43CE-9319-3C86FA9F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t="10365" r="11632" b="2438"/>
          <a:stretch>
            <a:fillRect/>
          </a:stretch>
        </p:blipFill>
        <p:spPr bwMode="auto">
          <a:xfrm>
            <a:off x="5086047" y="1521619"/>
            <a:ext cx="2736850" cy="4608512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8C10DE8F-6951-46B5-9C82-42F012A02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400" dirty="0">
                <a:solidFill>
                  <a:srgbClr val="FFFF66"/>
                </a:solidFill>
              </a:rPr>
              <a:t>ΜΤ: απόστημα </a:t>
            </a:r>
            <a:r>
              <a:rPr lang="en-US" sz="4400" dirty="0">
                <a:solidFill>
                  <a:srgbClr val="FFFF66"/>
                </a:solidFill>
              </a:rPr>
              <a:t>Brodie</a:t>
            </a:r>
            <a:endParaRPr lang="el-G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491A8F0-C7F4-4ABF-BED8-58B90043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272" y="1314280"/>
            <a:ext cx="9404723" cy="1400530"/>
          </a:xfrm>
        </p:spPr>
        <p:txBody>
          <a:bodyPr/>
          <a:lstStyle/>
          <a:p>
            <a:r>
              <a:rPr lang="el-GR" dirty="0"/>
              <a:t>Κλινική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7AC302F-EE27-4057-9B53-B136DA4FF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5411" y="2575387"/>
            <a:ext cx="7700220" cy="4195481"/>
          </a:xfrm>
        </p:spPr>
        <p:txBody>
          <a:bodyPr>
            <a:normAutofit/>
          </a:bodyPr>
          <a:lstStyle/>
          <a:p>
            <a:r>
              <a:rPr lang="el-GR" sz="2400" dirty="0"/>
              <a:t>Ασυμπτωματικές αλλοιώσεις- τυχαίος έλεγχο</a:t>
            </a:r>
          </a:p>
          <a:p>
            <a:r>
              <a:rPr lang="el-GR" sz="2400" dirty="0"/>
              <a:t>Ή ανώδυνη διόγκωση</a:t>
            </a:r>
          </a:p>
          <a:p>
            <a:r>
              <a:rPr lang="el-GR" sz="2400" dirty="0"/>
              <a:t>Η επωδυνη περιοχή λόγω πίεσης παρακειμένων δομών ή λόγω επιπλοκών </a:t>
            </a:r>
          </a:p>
        </p:txBody>
      </p:sp>
    </p:spTree>
    <p:extLst>
      <p:ext uri="{BB962C8B-B14F-4D97-AF65-F5344CB8AC3E}">
        <p14:creationId xmlns:p14="http://schemas.microsoft.com/office/powerpoint/2010/main" val="29992634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C2F1098-DD09-434D-AF42-344E6F363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49" y="287347"/>
            <a:ext cx="10162300" cy="1400530"/>
          </a:xfrm>
        </p:spPr>
        <p:txBody>
          <a:bodyPr/>
          <a:lstStyle/>
          <a:p>
            <a:r>
              <a:rPr lang="el-GR" cap="all" dirty="0" err="1">
                <a:solidFill>
                  <a:srgbClr val="FFFF00"/>
                </a:solidFill>
              </a:rPr>
              <a:t>Αλλες</a:t>
            </a:r>
            <a:r>
              <a:rPr lang="el-GR" cap="all" dirty="0">
                <a:solidFill>
                  <a:srgbClr val="FFFF00"/>
                </a:solidFill>
              </a:rPr>
              <a:t> </a:t>
            </a:r>
            <a:r>
              <a:rPr lang="el-GR" cap="all" dirty="0" err="1">
                <a:solidFill>
                  <a:srgbClr val="FFFF00"/>
                </a:solidFill>
              </a:rPr>
              <a:t>αληθεΙς</a:t>
            </a:r>
            <a:r>
              <a:rPr lang="el-GR" cap="all" dirty="0">
                <a:solidFill>
                  <a:srgbClr val="FFFF00"/>
                </a:solidFill>
              </a:rPr>
              <a:t>  ΚΑΛΟΗΘΕΙΣ ΒΛΑΒΕΣ 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FB3D08-CEC3-40F4-A46F-10207AA45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225686"/>
            <a:ext cx="8946541" cy="5466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solidFill>
                  <a:schemeClr val="bg1">
                    <a:lumMod val="50000"/>
                    <a:lumOff val="50000"/>
                  </a:schemeClr>
                </a:solidFill>
              </a:rPr>
              <a:t>Εκφυλιστικές αλλοιώσεις </a:t>
            </a:r>
          </a:p>
          <a:p>
            <a:r>
              <a:rPr lang="el-GR" dirty="0">
                <a:solidFill>
                  <a:schemeClr val="bg1">
                    <a:lumMod val="50000"/>
                    <a:lumOff val="50000"/>
                  </a:schemeClr>
                </a:solidFill>
              </a:rPr>
              <a:t>Γάγγλια/ </a:t>
            </a:r>
            <a:r>
              <a:rPr lang="el-GR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συνοβιακές</a:t>
            </a:r>
            <a:r>
              <a:rPr lang="el-GR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l-GR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κύστεις</a:t>
            </a:r>
            <a:endParaRPr lang="el-GR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l-GR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Συνοβιακή</a:t>
            </a:r>
            <a:r>
              <a:rPr lang="el-GR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κύστη αυχένα μηριαίου (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Pit’s pit</a:t>
            </a:r>
            <a:r>
              <a:rPr lang="el-GR" dirty="0">
                <a:solidFill>
                  <a:schemeClr val="bg1">
                    <a:lumMod val="50000"/>
                    <a:lumOff val="50000"/>
                  </a:schemeClr>
                </a:solidFill>
              </a:rPr>
              <a:t>)</a:t>
            </a:r>
          </a:p>
          <a:p>
            <a:r>
              <a:rPr lang="el-GR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Δισκογενής</a:t>
            </a:r>
            <a:r>
              <a:rPr lang="el-GR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σκλήρυνση</a:t>
            </a:r>
          </a:p>
          <a:p>
            <a:endParaRPr lang="el-GR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l-GR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Υποξεία</a:t>
            </a:r>
            <a:r>
              <a:rPr lang="el-GR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λοίμωξη: απόστημα </a:t>
            </a:r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Brodie</a:t>
            </a:r>
            <a:endParaRPr lang="el-GR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el-GR" dirty="0"/>
          </a:p>
          <a:p>
            <a:r>
              <a:rPr lang="el-GR" dirty="0"/>
              <a:t>Μη </a:t>
            </a:r>
            <a:r>
              <a:rPr lang="el-GR" dirty="0" err="1"/>
              <a:t>οστεοποιό</a:t>
            </a:r>
            <a:r>
              <a:rPr lang="el-GR" dirty="0"/>
              <a:t> ίνωμα</a:t>
            </a:r>
          </a:p>
          <a:p>
            <a:r>
              <a:rPr lang="el-GR" dirty="0"/>
              <a:t>Ινώδης δυσπλασία</a:t>
            </a:r>
          </a:p>
          <a:p>
            <a:r>
              <a:rPr lang="el-GR" dirty="0"/>
              <a:t>Απλή κύστη</a:t>
            </a:r>
          </a:p>
          <a:p>
            <a:r>
              <a:rPr lang="el-GR" dirty="0"/>
              <a:t>Ανευρυσματική κύστη</a:t>
            </a:r>
          </a:p>
          <a:p>
            <a:r>
              <a:rPr lang="el-GR" dirty="0" err="1"/>
              <a:t>Ενόστωση</a:t>
            </a:r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859899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D53548F-7B09-4363-A158-3A6B524E2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035" y="1565749"/>
            <a:ext cx="6827973" cy="4903145"/>
          </a:xfrm>
        </p:spPr>
        <p:txBody>
          <a:bodyPr>
            <a:normAutofit lnSpcReduction="10000"/>
          </a:bodyPr>
          <a:lstStyle/>
          <a:p>
            <a:r>
              <a:rPr lang="el-GR" b="0" i="0" dirty="0" err="1">
                <a:effectLst/>
                <a:latin typeface="Open Sans" panose="020B0606030504020204" pitchFamily="34" charset="0"/>
              </a:rPr>
              <a:t>Γεννετική</a:t>
            </a:r>
            <a:r>
              <a:rPr lang="el-GR" b="0" i="0" dirty="0">
                <a:effectLst/>
                <a:latin typeface="Open Sans" panose="020B0606030504020204" pitchFamily="34" charset="0"/>
              </a:rPr>
              <a:t> διαταραχή. Μη </a:t>
            </a:r>
            <a:r>
              <a:rPr lang="el-GR" b="0" i="0" dirty="0" err="1">
                <a:effectLst/>
                <a:latin typeface="Open Sans" panose="020B0606030504020204" pitchFamily="34" charset="0"/>
              </a:rPr>
              <a:t>νεοπλασματική</a:t>
            </a:r>
            <a:r>
              <a:rPr lang="el-GR" b="0" i="0" dirty="0">
                <a:effectLst/>
                <a:latin typeface="Open Sans" panose="020B0606030504020204" pitchFamily="34" charset="0"/>
              </a:rPr>
              <a:t> </a:t>
            </a:r>
            <a:r>
              <a:rPr lang="el-GR" b="0" i="0" dirty="0" err="1">
                <a:effectLst/>
                <a:latin typeface="Open Sans" panose="020B0606030504020204" pitchFamily="34" charset="0"/>
              </a:rPr>
              <a:t>αντικατασταση</a:t>
            </a:r>
            <a:r>
              <a:rPr lang="el-GR" b="0" i="0" dirty="0">
                <a:effectLst/>
                <a:latin typeface="Open Sans" panose="020B0606030504020204" pitchFamily="34" charset="0"/>
              </a:rPr>
              <a:t>  </a:t>
            </a:r>
            <a:r>
              <a:rPr lang="el-GR" b="0" i="0" dirty="0" err="1">
                <a:effectLst/>
                <a:latin typeface="Open Sans" panose="020B0606030504020204" pitchFamily="34" charset="0"/>
              </a:rPr>
              <a:t>φυσιολ</a:t>
            </a:r>
            <a:r>
              <a:rPr lang="el-GR" b="0" i="0" dirty="0">
                <a:effectLst/>
                <a:latin typeface="Open Sans" panose="020B0606030504020204" pitchFamily="34" charset="0"/>
              </a:rPr>
              <a:t> οστού από ινώδες </a:t>
            </a:r>
            <a:r>
              <a:rPr lang="el-GR" b="0" i="0" dirty="0" err="1">
                <a:effectLst/>
                <a:latin typeface="Open Sans" panose="020B0606030504020204" pitchFamily="34" charset="0"/>
              </a:rPr>
              <a:t>στρωμα</a:t>
            </a:r>
            <a:r>
              <a:rPr lang="el-GR" b="0" i="0" dirty="0">
                <a:effectLst/>
                <a:latin typeface="Open Sans" panose="020B0606030504020204" pitchFamily="34" charset="0"/>
              </a:rPr>
              <a:t> και </a:t>
            </a:r>
            <a:r>
              <a:rPr lang="el-GR" b="0" i="0" dirty="0" err="1">
                <a:effectLst/>
                <a:latin typeface="Open Sans" panose="020B0606030504020204" pitchFamily="34" charset="0"/>
              </a:rPr>
              <a:t>νησιδες</a:t>
            </a:r>
            <a:r>
              <a:rPr lang="el-GR" b="0" i="0" dirty="0">
                <a:effectLst/>
                <a:latin typeface="Open Sans" panose="020B0606030504020204" pitchFamily="34" charset="0"/>
              </a:rPr>
              <a:t> </a:t>
            </a:r>
            <a:r>
              <a:rPr lang="el-GR" b="0" i="0" dirty="0" err="1">
                <a:effectLst/>
                <a:latin typeface="Open Sans" panose="020B0606030504020204" pitchFamily="34" charset="0"/>
              </a:rPr>
              <a:t>ανωριμου</a:t>
            </a:r>
            <a:r>
              <a:rPr lang="el-GR" b="0" i="0" dirty="0">
                <a:effectLst/>
                <a:latin typeface="Open Sans" panose="020B0606030504020204" pitchFamily="34" charset="0"/>
              </a:rPr>
              <a:t> </a:t>
            </a:r>
            <a:r>
              <a:rPr lang="el-GR" b="0" i="0" dirty="0" err="1">
                <a:effectLst/>
                <a:latin typeface="Open Sans" panose="020B0606030504020204" pitchFamily="34" charset="0"/>
              </a:rPr>
              <a:t>οστιτη</a:t>
            </a:r>
            <a:r>
              <a:rPr lang="el-GR" b="0" i="0" dirty="0">
                <a:effectLst/>
                <a:latin typeface="Open Sans" panose="020B0606030504020204" pitchFamily="34" charset="0"/>
              </a:rPr>
              <a:t> ιστού</a:t>
            </a:r>
          </a:p>
          <a:p>
            <a:r>
              <a:rPr lang="el-GR" b="1" dirty="0">
                <a:latin typeface="Open Sans" panose="020B0606030504020204" pitchFamily="34" charset="0"/>
              </a:rPr>
              <a:t>Μορφές: </a:t>
            </a:r>
            <a:r>
              <a:rPr lang="el-GR" b="1" dirty="0" err="1">
                <a:solidFill>
                  <a:srgbClr val="FFFF66"/>
                </a:solidFill>
                <a:latin typeface="Open Sans" panose="020B0606030504020204" pitchFamily="34" charset="0"/>
              </a:rPr>
              <a:t>μονοστική</a:t>
            </a:r>
            <a:r>
              <a:rPr lang="el-GR" b="1" dirty="0">
                <a:solidFill>
                  <a:srgbClr val="FFFF66"/>
                </a:solidFill>
                <a:latin typeface="Open Sans" panose="020B0606030504020204" pitchFamily="34" charset="0"/>
              </a:rPr>
              <a:t> (80%) , </a:t>
            </a:r>
            <a:r>
              <a:rPr lang="el-GR" b="1" dirty="0" err="1">
                <a:solidFill>
                  <a:srgbClr val="FFFF66"/>
                </a:solidFill>
                <a:latin typeface="Open Sans" panose="020B0606030504020204" pitchFamily="34" charset="0"/>
              </a:rPr>
              <a:t>πολυοστική</a:t>
            </a:r>
            <a:r>
              <a:rPr lang="el-GR" b="1" dirty="0">
                <a:solidFill>
                  <a:srgbClr val="FFFF66"/>
                </a:solidFill>
                <a:latin typeface="Open Sans" panose="020B0606030504020204" pitchFamily="34" charset="0"/>
              </a:rPr>
              <a:t>, </a:t>
            </a:r>
            <a:r>
              <a:rPr lang="el-GR" b="1" dirty="0" err="1">
                <a:solidFill>
                  <a:srgbClr val="FFFF66"/>
                </a:solidFill>
                <a:latin typeface="Open Sans" panose="020B0606030504020204" pitchFamily="34" charset="0"/>
              </a:rPr>
              <a:t>κρανιοπροσωπική</a:t>
            </a:r>
            <a:endParaRPr lang="el-GR" b="1" dirty="0">
              <a:solidFill>
                <a:srgbClr val="FFFF66"/>
              </a:solidFill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>
                <a:latin typeface="Open Sans" panose="020B0606030504020204" pitchFamily="34" charset="0"/>
              </a:rPr>
              <a:t>Εντόπιση (</a:t>
            </a:r>
            <a:r>
              <a:rPr lang="el-GR" dirty="0" err="1">
                <a:latin typeface="Open Sans" panose="020B0606030504020204" pitchFamily="34" charset="0"/>
              </a:rPr>
              <a:t>μονοστική</a:t>
            </a:r>
            <a:r>
              <a:rPr lang="el-GR" dirty="0">
                <a:latin typeface="Open Sans" panose="020B0606030504020204" pitchFamily="34" charset="0"/>
              </a:rPr>
              <a:t>): πλευρές, μηριαίο, κνήμη, </a:t>
            </a:r>
            <a:r>
              <a:rPr lang="el-GR" dirty="0" err="1">
                <a:latin typeface="Open Sans" panose="020B0606030504020204" pitchFamily="34" charset="0"/>
              </a:rPr>
              <a:t>βραχιόνιο</a:t>
            </a:r>
            <a:r>
              <a:rPr lang="el-GR" dirty="0">
                <a:latin typeface="Open Sans" panose="020B0606030504020204" pitchFamily="34" charset="0"/>
              </a:rPr>
              <a:t>, πύελος</a:t>
            </a:r>
          </a:p>
          <a:p>
            <a:r>
              <a:rPr lang="el-GR" sz="1800" dirty="0">
                <a:latin typeface="Open Sans" panose="020B0606030504020204" pitchFamily="34" charset="0"/>
              </a:rPr>
              <a:t>Μπορεί σε </a:t>
            </a:r>
            <a:r>
              <a:rPr lang="el-GR" sz="1800" dirty="0" err="1">
                <a:latin typeface="Open Sans" panose="020B0606030504020204" pitchFamily="34" charset="0"/>
              </a:rPr>
              <a:t>πλαισια</a:t>
            </a:r>
            <a:r>
              <a:rPr lang="el-GR" sz="1800" dirty="0">
                <a:latin typeface="Open Sans" panose="020B0606030504020204" pitchFamily="34" charset="0"/>
              </a:rPr>
              <a:t> </a:t>
            </a:r>
            <a:r>
              <a:rPr lang="en-US" sz="1800" i="0" dirty="0">
                <a:effectLst/>
                <a:latin typeface="Open Sans" panose="020B0606030504020204" pitchFamily="34" charset="0"/>
              </a:rPr>
              <a:t>McCune-Albright </a:t>
            </a:r>
            <a:r>
              <a:rPr lang="el-GR" sz="1800" i="0" dirty="0">
                <a:effectLst/>
                <a:latin typeface="Open Sans" panose="020B0606030504020204" pitchFamily="34" charset="0"/>
              </a:rPr>
              <a:t>συνδρόμου (+ </a:t>
            </a:r>
            <a:r>
              <a:rPr lang="el-GR" sz="1800" i="0" dirty="0" err="1">
                <a:effectLst/>
                <a:latin typeface="Open Sans" panose="020B0606030504020204" pitchFamily="34" charset="0"/>
              </a:rPr>
              <a:t>προωρη</a:t>
            </a:r>
            <a:r>
              <a:rPr lang="el-GR" sz="1800" i="0" dirty="0">
                <a:effectLst/>
                <a:latin typeface="Open Sans" panose="020B0606030504020204" pitchFamily="34" charset="0"/>
              </a:rPr>
              <a:t> ήβη, </a:t>
            </a:r>
            <a:r>
              <a:rPr lang="en-US" sz="1800" i="0" dirty="0">
                <a:effectLst/>
                <a:latin typeface="Open Sans" panose="020B0606030504020204" pitchFamily="34" charset="0"/>
              </a:rPr>
              <a:t>café </a:t>
            </a:r>
            <a:r>
              <a:rPr lang="en-US" sz="1800" i="0" dirty="0" err="1">
                <a:effectLst/>
                <a:latin typeface="Open Sans" panose="020B0606030504020204" pitchFamily="34" charset="0"/>
              </a:rPr>
              <a:t>aulait</a:t>
            </a:r>
            <a:r>
              <a:rPr lang="en-US" sz="1800" i="0" dirty="0">
                <a:effectLst/>
                <a:latin typeface="Open Sans" panose="020B0606030504020204" pitchFamily="34" charset="0"/>
              </a:rPr>
              <a:t> </a:t>
            </a:r>
            <a:r>
              <a:rPr lang="el-GR" sz="1800" i="0" dirty="0">
                <a:effectLst/>
                <a:latin typeface="Open Sans" panose="020B0606030504020204" pitchFamily="34" charset="0"/>
              </a:rPr>
              <a:t> </a:t>
            </a:r>
            <a:r>
              <a:rPr lang="el-GR" sz="1800" i="0" dirty="0" err="1">
                <a:effectLst/>
                <a:latin typeface="Open Sans" panose="020B0606030504020204" pitchFamily="34" charset="0"/>
              </a:rPr>
              <a:t>κηλιδες</a:t>
            </a:r>
            <a:r>
              <a:rPr lang="el-GR" sz="1800" i="0" dirty="0">
                <a:effectLst/>
                <a:latin typeface="Open Sans" panose="020B0606030504020204" pitchFamily="34" charset="0"/>
              </a:rPr>
              <a:t>, </a:t>
            </a:r>
            <a:r>
              <a:rPr lang="en-US" sz="1800" i="0" dirty="0" err="1">
                <a:effectLst/>
                <a:latin typeface="Open Sans" panose="020B0606030504020204" pitchFamily="34" charset="0"/>
              </a:rPr>
              <a:t>Mazabraund</a:t>
            </a:r>
            <a:r>
              <a:rPr lang="en-US" sz="1800" i="0" dirty="0">
                <a:effectLst/>
                <a:latin typeface="Open Sans" panose="020B0606030504020204" pitchFamily="34" charset="0"/>
              </a:rPr>
              <a:t> </a:t>
            </a:r>
            <a:r>
              <a:rPr lang="el-GR" sz="1800" i="0" dirty="0" err="1">
                <a:effectLst/>
                <a:latin typeface="Open Sans" panose="020B0606030504020204" pitchFamily="34" charset="0"/>
              </a:rPr>
              <a:t>συνδρομο</a:t>
            </a:r>
            <a:r>
              <a:rPr lang="el-GR" sz="1800" i="0" dirty="0">
                <a:effectLst/>
                <a:latin typeface="Open Sans" panose="020B0606030504020204" pitchFamily="34" charset="0"/>
              </a:rPr>
              <a:t> (+ μυξώματα) </a:t>
            </a:r>
          </a:p>
          <a:p>
            <a:r>
              <a:rPr lang="el-GR" sz="1800" b="1" dirty="0">
                <a:latin typeface="Open Sans" panose="020B0606030504020204" pitchFamily="34" charset="0"/>
              </a:rPr>
              <a:t>Α/Α: </a:t>
            </a:r>
            <a:r>
              <a:rPr lang="el-GR" sz="1800" dirty="0">
                <a:latin typeface="Open Sans" panose="020B0606030504020204" pitchFamily="34" charset="0"/>
              </a:rPr>
              <a:t>Χαρ/</a:t>
            </a:r>
            <a:r>
              <a:rPr lang="el-GR" sz="1800" dirty="0" err="1">
                <a:latin typeface="Open Sans" panose="020B0606030504020204" pitchFamily="34" charset="0"/>
              </a:rPr>
              <a:t>κά</a:t>
            </a:r>
            <a:r>
              <a:rPr lang="el-GR" sz="1800" dirty="0">
                <a:latin typeface="Open Sans" panose="020B0606030504020204" pitchFamily="34" charset="0"/>
              </a:rPr>
              <a:t>: </a:t>
            </a:r>
            <a:r>
              <a:rPr lang="el-GR" sz="1800" dirty="0" err="1">
                <a:latin typeface="Open Sans" panose="020B0606030504020204" pitchFamily="34" charset="0"/>
              </a:rPr>
              <a:t>διαπλάτυνση</a:t>
            </a:r>
            <a:r>
              <a:rPr lang="el-GR" sz="1800" dirty="0">
                <a:latin typeface="Open Sans" panose="020B0606030504020204" pitchFamily="34" charset="0"/>
              </a:rPr>
              <a:t> οστών , σαφή όρια </a:t>
            </a:r>
          </a:p>
          <a:p>
            <a:r>
              <a:rPr lang="el-GR" sz="1800" b="1" dirty="0">
                <a:solidFill>
                  <a:srgbClr val="FFFF66"/>
                </a:solidFill>
                <a:latin typeface="Open Sans" panose="020B0606030504020204" pitchFamily="34" charset="0"/>
              </a:rPr>
              <a:t>θολή ύαλος</a:t>
            </a:r>
            <a:r>
              <a:rPr lang="en-US" sz="1800" b="1" dirty="0">
                <a:solidFill>
                  <a:srgbClr val="FFFF66"/>
                </a:solidFill>
                <a:latin typeface="Open Sans" panose="020B0606030504020204" pitchFamily="34" charset="0"/>
              </a:rPr>
              <a:t> (</a:t>
            </a:r>
            <a:r>
              <a:rPr lang="el-GR" sz="1800" b="1" dirty="0">
                <a:solidFill>
                  <a:srgbClr val="FFFF66"/>
                </a:solidFill>
                <a:latin typeface="Open Sans" panose="020B0606030504020204" pitchFamily="34" charset="0"/>
              </a:rPr>
              <a:t>μόνο </a:t>
            </a:r>
            <a:r>
              <a:rPr lang="en-US" sz="1800" b="1" dirty="0">
                <a:solidFill>
                  <a:srgbClr val="FFFF66"/>
                </a:solidFill>
                <a:latin typeface="Open Sans" panose="020B0606030504020204" pitchFamily="34" charset="0"/>
              </a:rPr>
              <a:t>YT/ A/A) </a:t>
            </a:r>
            <a:r>
              <a:rPr lang="el-GR" sz="1800" dirty="0">
                <a:latin typeface="Open Sans" panose="020B0606030504020204" pitchFamily="34" charset="0"/>
              </a:rPr>
              <a:t>, όμως μπορει λυτική , σκληρυντική , </a:t>
            </a:r>
            <a:r>
              <a:rPr lang="el-GR" sz="1800" u="sng" dirty="0">
                <a:latin typeface="Open Sans" panose="020B0606030504020204" pitchFamily="34" charset="0"/>
              </a:rPr>
              <a:t>+ </a:t>
            </a:r>
            <a:r>
              <a:rPr lang="el-GR" sz="1800" dirty="0">
                <a:latin typeface="Open Sans" panose="020B0606030504020204" pitchFamily="34" charset="0"/>
              </a:rPr>
              <a:t>αποτιτανώσεις </a:t>
            </a:r>
          </a:p>
          <a:p>
            <a:r>
              <a:rPr lang="el-GR" sz="1800" i="0" dirty="0">
                <a:effectLst/>
                <a:latin typeface="Open Sans" panose="020B0606030504020204" pitchFamily="34" charset="0"/>
              </a:rPr>
              <a:t>Παραμορφώσεις μακρών </a:t>
            </a:r>
            <a:r>
              <a:rPr lang="el-GR" sz="1800" i="0" dirty="0" err="1">
                <a:effectLst/>
                <a:latin typeface="Open Sans" panose="020B0606030504020204" pitchFamily="34" charset="0"/>
              </a:rPr>
              <a:t>οστων</a:t>
            </a:r>
            <a:r>
              <a:rPr lang="el-GR" sz="1800" i="0" dirty="0">
                <a:effectLst/>
                <a:latin typeface="Open Sans" panose="020B0606030504020204" pitchFamily="34" charset="0"/>
              </a:rPr>
              <a:t> αν εκτεταμένη προσβολή  </a:t>
            </a:r>
          </a:p>
          <a:p>
            <a:r>
              <a:rPr lang="el-GR" sz="1800" dirty="0">
                <a:latin typeface="Open Sans" panose="020B0606030504020204" pitchFamily="34" charset="0"/>
              </a:rPr>
              <a:t>ΜΤ: </a:t>
            </a:r>
            <a:r>
              <a:rPr lang="el-GR" sz="1800" b="1" dirty="0">
                <a:latin typeface="Open Sans" panose="020B0606030504020204" pitchFamily="34" charset="0"/>
              </a:rPr>
              <a:t>μη ειδικές εντάσεις σήματος</a:t>
            </a:r>
            <a:r>
              <a:rPr lang="el-GR" sz="1800" dirty="0">
                <a:latin typeface="Open Sans" panose="020B0606030504020204" pitchFamily="34" charset="0"/>
              </a:rPr>
              <a:t>! Συνεκτίμηση με Α/Α!</a:t>
            </a:r>
            <a:endParaRPr lang="en-US" sz="1800" i="0" dirty="0">
              <a:effectLst/>
              <a:latin typeface="Open Sans" panose="020B0606030504020204" pitchFamily="34" charset="0"/>
            </a:endParaRPr>
          </a:p>
          <a:p>
            <a:endParaRPr lang="el-GR" dirty="0"/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7213FB00-C9BE-4895-97CE-D881905E9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26" y="506042"/>
            <a:ext cx="9404350" cy="904469"/>
          </a:xfrm>
        </p:spPr>
        <p:txBody>
          <a:bodyPr/>
          <a:lstStyle/>
          <a:p>
            <a:r>
              <a:rPr lang="el-GR" sz="4000" dirty="0"/>
              <a:t>ΜΙΜΗΤΕΣ ΟΓΚΩΝ: </a:t>
            </a:r>
            <a:r>
              <a:rPr lang="el-GR" sz="4000" dirty="0">
                <a:solidFill>
                  <a:srgbClr val="FFFF66"/>
                </a:solidFill>
              </a:rPr>
              <a:t>ινώδης δυσπλασία </a:t>
            </a: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EF64C425-4BC2-4BD3-AC71-BDBE7BE7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409" y="1410511"/>
            <a:ext cx="2704288" cy="516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4032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3089915-806C-4494-8AB0-86AEF6B43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5B99CC4C-E57B-470F-941E-4190B05B0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7" y="1675062"/>
            <a:ext cx="7347066" cy="437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id="{C7E9326E-7235-4A07-80A4-D0C47EBAC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/>
          <a:lstStyle/>
          <a:p>
            <a:r>
              <a:rPr lang="el-GR" sz="4000" dirty="0"/>
              <a:t>ΜΙΜΗΤΕΣ ΟΓΚΩΝ: </a:t>
            </a:r>
            <a:r>
              <a:rPr lang="el-GR" sz="4000" dirty="0">
                <a:solidFill>
                  <a:srgbClr val="FFFF66"/>
                </a:solidFill>
              </a:rPr>
              <a:t>ινώδης δυσπλασία </a:t>
            </a:r>
          </a:p>
        </p:txBody>
      </p:sp>
    </p:spTree>
    <p:extLst>
      <p:ext uri="{BB962C8B-B14F-4D97-AF65-F5344CB8AC3E}">
        <p14:creationId xmlns:p14="http://schemas.microsoft.com/office/powerpoint/2010/main" val="30528505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7CBA7DD-A1BF-4050-9EEA-9B2C51853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CFF4EB54-91A6-4F60-B355-C4B366C81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91" t="58898" r="9271" b="11477"/>
          <a:stretch/>
        </p:blipFill>
        <p:spPr>
          <a:xfrm>
            <a:off x="3848552" y="3551827"/>
            <a:ext cx="7857636" cy="2545586"/>
          </a:xfrm>
          <a:prstGeom prst="rect">
            <a:avLst/>
          </a:prstGeom>
        </p:spPr>
      </p:pic>
      <p:sp>
        <p:nvSpPr>
          <p:cNvPr id="6" name="Τόξο 5">
            <a:extLst>
              <a:ext uri="{FF2B5EF4-FFF2-40B4-BE49-F238E27FC236}">
                <a16:creationId xmlns:a16="http://schemas.microsoft.com/office/drawing/2014/main" id="{C885C23B-FF49-46ED-8237-985814272FEA}"/>
              </a:ext>
            </a:extLst>
          </p:cNvPr>
          <p:cNvSpPr/>
          <p:nvPr/>
        </p:nvSpPr>
        <p:spPr>
          <a:xfrm>
            <a:off x="387626" y="5635487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A71A0F-851B-4334-90DF-406E8AF6917D}"/>
              </a:ext>
            </a:extLst>
          </p:cNvPr>
          <p:cNvSpPr txBox="1"/>
          <p:nvPr/>
        </p:nvSpPr>
        <p:spPr>
          <a:xfrm>
            <a:off x="646111" y="6017704"/>
            <a:ext cx="6758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Ανδρας</a:t>
            </a:r>
            <a:r>
              <a:rPr lang="el-GR" dirty="0"/>
              <a:t> 43 ετών. </a:t>
            </a:r>
            <a:r>
              <a:rPr lang="el-GR" dirty="0" err="1"/>
              <a:t>Τυχαιο</a:t>
            </a:r>
            <a:r>
              <a:rPr lang="el-GR" dirty="0"/>
              <a:t> εύρημα. </a:t>
            </a:r>
            <a:r>
              <a:rPr lang="el-GR" dirty="0" err="1"/>
              <a:t>Λυτικη</a:t>
            </a:r>
            <a:r>
              <a:rPr lang="el-GR" dirty="0"/>
              <a:t> αλλοίωση λαγονίου, ΥΤ  πυκνότητα &gt; ύδατος, ΜΤ: χαρακτήρες κύστης  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EAC5F57C-209E-415F-958D-53547D234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79" t="58898" r="60860" b="11477"/>
          <a:stretch/>
        </p:blipFill>
        <p:spPr>
          <a:xfrm>
            <a:off x="646111" y="1468166"/>
            <a:ext cx="3965714" cy="2545586"/>
          </a:xfrm>
          <a:prstGeom prst="rect">
            <a:avLst/>
          </a:prstGeom>
        </p:spPr>
      </p:pic>
      <p:sp>
        <p:nvSpPr>
          <p:cNvPr id="9" name="Τίτλος 1">
            <a:extLst>
              <a:ext uri="{FF2B5EF4-FFF2-40B4-BE49-F238E27FC236}">
                <a16:creationId xmlns:a16="http://schemas.microsoft.com/office/drawing/2014/main" id="{BEE03449-5B8C-4A74-92B6-F1640F84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/>
          <a:lstStyle/>
          <a:p>
            <a:r>
              <a:rPr lang="el-GR" sz="4000" dirty="0"/>
              <a:t>ΜΙΜΗΤΕΣ ΟΓΚΩΝ: </a:t>
            </a:r>
            <a:r>
              <a:rPr lang="el-GR" sz="4000" dirty="0">
                <a:solidFill>
                  <a:srgbClr val="FFFF66"/>
                </a:solidFill>
              </a:rPr>
              <a:t>ινώδης δυσπλασία </a:t>
            </a:r>
          </a:p>
        </p:txBody>
      </p:sp>
    </p:spTree>
    <p:extLst>
      <p:ext uri="{BB962C8B-B14F-4D97-AF65-F5344CB8AC3E}">
        <p14:creationId xmlns:p14="http://schemas.microsoft.com/office/powerpoint/2010/main" val="28483298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Θέση περιεχομένου 4">
            <a:extLst>
              <a:ext uri="{FF2B5EF4-FFF2-40B4-BE49-F238E27FC236}">
                <a16:creationId xmlns:a16="http://schemas.microsoft.com/office/drawing/2014/main" id="{CE51B536-6EC4-4504-A3A1-A88EB0D84C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84" t="28746" r="19001" b="44592"/>
          <a:stretch/>
        </p:blipFill>
        <p:spPr>
          <a:xfrm>
            <a:off x="2694562" y="1264568"/>
            <a:ext cx="3861020" cy="4193362"/>
          </a:xfrm>
          <a:prstGeom prst="rect">
            <a:avLst/>
          </a:prstGeom>
        </p:spPr>
      </p:pic>
      <p:sp>
        <p:nvSpPr>
          <p:cNvPr id="6" name="Τόξο 5">
            <a:extLst>
              <a:ext uri="{FF2B5EF4-FFF2-40B4-BE49-F238E27FC236}">
                <a16:creationId xmlns:a16="http://schemas.microsoft.com/office/drawing/2014/main" id="{C885C23B-FF49-46ED-8237-985814272FEA}"/>
              </a:ext>
            </a:extLst>
          </p:cNvPr>
          <p:cNvSpPr/>
          <p:nvPr/>
        </p:nvSpPr>
        <p:spPr>
          <a:xfrm>
            <a:off x="387626" y="5635487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BEE03449-5B8C-4A74-92B6-F1640F84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00" y="280657"/>
            <a:ext cx="9404350" cy="1400175"/>
          </a:xfrm>
        </p:spPr>
        <p:txBody>
          <a:bodyPr/>
          <a:lstStyle/>
          <a:p>
            <a:r>
              <a:rPr lang="el-GR" sz="4000" dirty="0"/>
              <a:t>ΜΙΜΗΤΕΣ ΟΓΚΩΝ: </a:t>
            </a:r>
            <a:r>
              <a:rPr lang="el-GR" sz="4000" dirty="0">
                <a:solidFill>
                  <a:srgbClr val="FFFF66"/>
                </a:solidFill>
              </a:rPr>
              <a:t>ινώδης δυσπλασία </a:t>
            </a:r>
          </a:p>
        </p:txBody>
      </p:sp>
      <p:pic>
        <p:nvPicPr>
          <p:cNvPr id="10" name="Θέση περιεχομένου 4">
            <a:extLst>
              <a:ext uri="{FF2B5EF4-FFF2-40B4-BE49-F238E27FC236}">
                <a16:creationId xmlns:a16="http://schemas.microsoft.com/office/drawing/2014/main" id="{0A0A47AB-9072-4A9A-BEE3-D64F2E3E6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49" t="28746" r="46605" b="44592"/>
          <a:stretch/>
        </p:blipFill>
        <p:spPr>
          <a:xfrm>
            <a:off x="-48819" y="1264568"/>
            <a:ext cx="2892809" cy="4193362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E280267D-23AD-4D63-9065-97013BC97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413" y="1133415"/>
            <a:ext cx="3587887" cy="2519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E4892C4D-F435-40FA-A462-E9F5DA426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957" y="3594866"/>
            <a:ext cx="3638801" cy="24978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72CD4B-75C5-4A15-A0FB-6BC159B05E55}"/>
              </a:ext>
            </a:extLst>
          </p:cNvPr>
          <p:cNvSpPr txBox="1"/>
          <p:nvPr/>
        </p:nvSpPr>
        <p:spPr>
          <a:xfrm>
            <a:off x="193906" y="5646540"/>
            <a:ext cx="676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Γυναικα</a:t>
            </a:r>
            <a:r>
              <a:rPr lang="el-GR" dirty="0"/>
              <a:t> 19 ετών. </a:t>
            </a:r>
            <a:r>
              <a:rPr lang="el-GR" dirty="0" err="1"/>
              <a:t>Διευρυνση</a:t>
            </a:r>
            <a:r>
              <a:rPr lang="el-GR" dirty="0"/>
              <a:t> ΔΕ ινιακού, κροταφικού οστού  </a:t>
            </a:r>
          </a:p>
          <a:p>
            <a:r>
              <a:rPr lang="el-GR" dirty="0"/>
              <a:t>ΥΤ:  «θολή ύαλος», ΜΤ: χαμηλό σήμα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168195-7B35-43EE-9C7C-0F2CDBB3A2B0}"/>
              </a:ext>
            </a:extLst>
          </p:cNvPr>
          <p:cNvSpPr txBox="1"/>
          <p:nvPr/>
        </p:nvSpPr>
        <p:spPr>
          <a:xfrm>
            <a:off x="8332413" y="6092687"/>
            <a:ext cx="3776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ΥΤ:  «θολή ύαλος», μεπωπιαίου, ηθμοειδών κυψελών</a:t>
            </a:r>
          </a:p>
        </p:txBody>
      </p:sp>
    </p:spTree>
    <p:extLst>
      <p:ext uri="{BB962C8B-B14F-4D97-AF65-F5344CB8AC3E}">
        <p14:creationId xmlns:p14="http://schemas.microsoft.com/office/powerpoint/2010/main" val="25293113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7213FB00-C9BE-4895-97CE-D881905E9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/>
              <a:t>ΜΙΜΗΤΕΣ ΟΓΚΩΝ:</a:t>
            </a:r>
            <a:br>
              <a:rPr lang="el-GR" sz="4000" dirty="0"/>
            </a:br>
            <a:r>
              <a:rPr lang="el-GR" sz="4000" dirty="0">
                <a:solidFill>
                  <a:srgbClr val="FFFF66"/>
                </a:solidFill>
              </a:rPr>
              <a:t>μη </a:t>
            </a:r>
            <a:r>
              <a:rPr lang="el-GR" sz="4000" dirty="0" err="1">
                <a:solidFill>
                  <a:srgbClr val="FFFF66"/>
                </a:solidFill>
              </a:rPr>
              <a:t>οστεοποιό</a:t>
            </a:r>
            <a:r>
              <a:rPr lang="el-GR" sz="4000" dirty="0">
                <a:solidFill>
                  <a:srgbClr val="FFFF66"/>
                </a:solidFill>
              </a:rPr>
              <a:t> ίνωμα </a:t>
            </a:r>
          </a:p>
        </p:txBody>
      </p:sp>
      <p:sp>
        <p:nvSpPr>
          <p:cNvPr id="9" name="Θέση περιεχομένου 8">
            <a:extLst>
              <a:ext uri="{FF2B5EF4-FFF2-40B4-BE49-F238E27FC236}">
                <a16:creationId xmlns:a16="http://schemas.microsoft.com/office/drawing/2014/main" id="{FA858C29-65DF-4DF0-844A-97024F88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014" y="2082101"/>
            <a:ext cx="7281930" cy="4195481"/>
          </a:xfrm>
        </p:spPr>
        <p:txBody>
          <a:bodyPr>
            <a:normAutofit/>
          </a:bodyPr>
          <a:lstStyle/>
          <a:p>
            <a:r>
              <a:rPr lang="el-GR" dirty="0">
                <a:ea typeface="Calibri" panose="020F0502020204030204" pitchFamily="34" charset="0"/>
              </a:rPr>
              <a:t>Μη </a:t>
            </a:r>
            <a:r>
              <a:rPr lang="el-GR" dirty="0" err="1">
                <a:ea typeface="Calibri" panose="020F0502020204030204" pitchFamily="34" charset="0"/>
              </a:rPr>
              <a:t>οστεοποιό</a:t>
            </a:r>
            <a:r>
              <a:rPr lang="el-GR" dirty="0">
                <a:ea typeface="Calibri" panose="020F0502020204030204" pitchFamily="34" charset="0"/>
              </a:rPr>
              <a:t> ίνωμα, καλοήθης αλλοίωση με βάση στον φλοιό, επέκταση στην </a:t>
            </a:r>
            <a:r>
              <a:rPr lang="el-GR" dirty="0" err="1">
                <a:ea typeface="Calibri" panose="020F0502020204030204" pitchFamily="34" charset="0"/>
              </a:rPr>
              <a:t>ενδομυελική</a:t>
            </a:r>
            <a:r>
              <a:rPr lang="el-GR" dirty="0">
                <a:ea typeface="Calibri" panose="020F0502020204030204" pitchFamily="34" charset="0"/>
              </a:rPr>
              <a:t> κοιλότητα, &gt;2  </a:t>
            </a:r>
            <a:r>
              <a:rPr lang="el-GR" dirty="0">
                <a:effectLst/>
                <a:ea typeface="Calibri" panose="020F0502020204030204" pitchFamily="34" charset="0"/>
              </a:rPr>
              <a:t>εκ.</a:t>
            </a:r>
          </a:p>
          <a:p>
            <a:r>
              <a:rPr lang="el-GR" u="sng" dirty="0"/>
              <a:t>Εντόπιση: μ</a:t>
            </a:r>
            <a:r>
              <a:rPr lang="el-GR" dirty="0"/>
              <a:t>ετάφυση μακρών οστών </a:t>
            </a:r>
          </a:p>
          <a:p>
            <a:r>
              <a:rPr lang="el-GR" dirty="0"/>
              <a:t>Α/Α:  έκκεντρη, σκληρυντικά όρια, διαφραγμάτια</a:t>
            </a:r>
          </a:p>
          <a:p>
            <a:r>
              <a:rPr lang="el-GR" dirty="0"/>
              <a:t>Φλοιώδες έλλειμμα: Φλοιό, &lt; 2εκ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l-GR" dirty="0" err="1"/>
              <a:t>μφότερα</a:t>
            </a:r>
            <a:r>
              <a:rPr lang="el-GR" dirty="0"/>
              <a:t> ονομάζονται και </a:t>
            </a:r>
            <a:r>
              <a:rPr lang="el-GR" dirty="0" err="1"/>
              <a:t>ινοξανθώματα</a:t>
            </a:r>
            <a:endParaRPr lang="el-GR" dirty="0"/>
          </a:p>
          <a:p>
            <a:pPr lvl="1"/>
            <a:r>
              <a:rPr lang="el-GR" dirty="0"/>
              <a:t>Πολλαπλά: </a:t>
            </a:r>
            <a:r>
              <a:rPr lang="en-US" b="0" i="0" dirty="0">
                <a:solidFill>
                  <a:srgbClr val="3D3D3D"/>
                </a:solidFill>
                <a:effectLst/>
              </a:rPr>
              <a:t> </a:t>
            </a:r>
            <a:r>
              <a:rPr lang="en-US" b="0" i="0" dirty="0">
                <a:effectLst/>
              </a:rPr>
              <a:t>Jaffe-</a:t>
            </a:r>
            <a:r>
              <a:rPr lang="en-US" b="0" i="0" dirty="0" err="1">
                <a:effectLst/>
              </a:rPr>
              <a:t>Campanacci</a:t>
            </a:r>
            <a:r>
              <a:rPr lang="en-US" b="0" i="0" dirty="0">
                <a:effectLst/>
              </a:rPr>
              <a:t> </a:t>
            </a:r>
            <a:r>
              <a:rPr lang="el-GR" b="0" i="0" dirty="0">
                <a:effectLst/>
              </a:rPr>
              <a:t> σύνδρομο, </a:t>
            </a:r>
            <a:r>
              <a:rPr lang="el-GR" dirty="0" err="1"/>
              <a:t>νευροινωμάτωση</a:t>
            </a:r>
            <a:r>
              <a:rPr lang="el-GR" dirty="0"/>
              <a:t> </a:t>
            </a:r>
            <a:r>
              <a:rPr lang="el-GR" dirty="0" err="1"/>
              <a:t>τυπου</a:t>
            </a:r>
            <a:r>
              <a:rPr lang="el-GR" dirty="0"/>
              <a:t> 1.</a:t>
            </a:r>
          </a:p>
          <a:p>
            <a:r>
              <a:rPr lang="el-GR" dirty="0"/>
              <a:t>. </a:t>
            </a:r>
          </a:p>
        </p:txBody>
      </p:sp>
      <p:pic>
        <p:nvPicPr>
          <p:cNvPr id="10" name="Picture 12" descr="P1010036">
            <a:extLst>
              <a:ext uri="{FF2B5EF4-FFF2-40B4-BE49-F238E27FC236}">
                <a16:creationId xmlns:a16="http://schemas.microsoft.com/office/drawing/2014/main" id="{8C2CD9CF-7857-4A8D-B8C9-052B61F05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 b="20042"/>
          <a:stretch>
            <a:fillRect/>
          </a:stretch>
        </p:blipFill>
        <p:spPr bwMode="auto">
          <a:xfrm>
            <a:off x="7749041" y="1493578"/>
            <a:ext cx="3971945" cy="4519799"/>
          </a:xfrm>
          <a:prstGeom prst="rect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55976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7463" t="21492" r="64178" b="6866"/>
          <a:stretch>
            <a:fillRect/>
          </a:stretch>
        </p:blipFill>
        <p:spPr>
          <a:xfrm>
            <a:off x="1774825" y="2060576"/>
            <a:ext cx="2541588" cy="3889375"/>
          </a:xfrm>
          <a:noFill/>
          <a:ln/>
        </p:spPr>
      </p:pic>
      <p:pic>
        <p:nvPicPr>
          <p:cNvPr id="11981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l="62686" t="34586" r="13432" b="25970"/>
          <a:stretch>
            <a:fillRect/>
          </a:stretch>
        </p:blipFill>
        <p:spPr>
          <a:xfrm>
            <a:off x="3648075" y="2060575"/>
            <a:ext cx="2198688" cy="1911350"/>
          </a:xfrm>
          <a:noFill/>
          <a:ln/>
        </p:spPr>
      </p:pic>
      <p:pic>
        <p:nvPicPr>
          <p:cNvPr id="11981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 t="18520" r="53703" b="7401"/>
          <a:stretch>
            <a:fillRect/>
          </a:stretch>
        </p:blipFill>
        <p:spPr>
          <a:xfrm>
            <a:off x="3719513" y="3933825"/>
            <a:ext cx="2195512" cy="1981200"/>
          </a:xfrm>
          <a:noFill/>
          <a:ln/>
        </p:spPr>
      </p:pic>
      <p:pic>
        <p:nvPicPr>
          <p:cNvPr id="119814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lum contrast="12000"/>
          </a:blip>
          <a:srcRect t="10728" r="50375" b="3201"/>
          <a:stretch>
            <a:fillRect/>
          </a:stretch>
        </p:blipFill>
        <p:spPr>
          <a:xfrm>
            <a:off x="6167439" y="1484313"/>
            <a:ext cx="2968625" cy="3217862"/>
          </a:xfrm>
          <a:noFill/>
          <a:ln>
            <a:solidFill>
              <a:srgbClr val="000000"/>
            </a:solidFill>
          </a:ln>
        </p:spPr>
      </p:pic>
      <p:pic>
        <p:nvPicPr>
          <p:cNvPr id="119815" name="Picture 7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 l="49625" t="10728" b="3201"/>
          <a:stretch>
            <a:fillRect/>
          </a:stretch>
        </p:blipFill>
        <p:spPr bwMode="auto">
          <a:xfrm>
            <a:off x="8040689" y="4076701"/>
            <a:ext cx="2339975" cy="2498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19816" name="Text Box 8"/>
          <p:cNvSpPr txBox="1">
            <a:spLocks noChangeArrowheads="1"/>
          </p:cNvSpPr>
          <p:nvPr/>
        </p:nvSpPr>
        <p:spPr bwMode="auto">
          <a:xfrm>
            <a:off x="5519738" y="6165850"/>
            <a:ext cx="1545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Male, 16 yrs </a:t>
            </a:r>
            <a:endParaRPr lang="el-GR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3A464613-9F0C-4DA7-B3A9-49F1B0EE5CE4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2487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B4582A22-DD8A-4226-8F85-B5B5E53A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51" y="1926458"/>
            <a:ext cx="8946541" cy="4195481"/>
          </a:xfrm>
        </p:spPr>
        <p:txBody>
          <a:bodyPr/>
          <a:lstStyle/>
          <a:p>
            <a:r>
              <a:rPr lang="el-GR" dirty="0"/>
              <a:t>Κυστική αλλοίωση περιβάλλεται από </a:t>
            </a:r>
            <a:r>
              <a:rPr lang="el-GR" dirty="0" err="1"/>
              <a:t>ινωση</a:t>
            </a:r>
            <a:endParaRPr lang="el-GR" dirty="0"/>
          </a:p>
          <a:p>
            <a:r>
              <a:rPr lang="el-GR" dirty="0" err="1"/>
              <a:t>Συνηθως</a:t>
            </a:r>
            <a:r>
              <a:rPr lang="el-GR" dirty="0"/>
              <a:t> παιδιά</a:t>
            </a:r>
          </a:p>
          <a:p>
            <a:r>
              <a:rPr lang="el-GR" dirty="0" err="1"/>
              <a:t>Συνηθεις</a:t>
            </a:r>
            <a:r>
              <a:rPr lang="el-GR" dirty="0"/>
              <a:t> </a:t>
            </a:r>
            <a:r>
              <a:rPr lang="el-GR" dirty="0" err="1"/>
              <a:t>εντοπισεις</a:t>
            </a:r>
            <a:r>
              <a:rPr lang="el-GR" dirty="0"/>
              <a:t>: </a:t>
            </a:r>
            <a:r>
              <a:rPr lang="el-GR" dirty="0" err="1"/>
              <a:t>βραχιόνιο</a:t>
            </a:r>
            <a:r>
              <a:rPr lang="el-GR" dirty="0"/>
              <a:t> μηριαίο, πτέρνα </a:t>
            </a:r>
          </a:p>
          <a:p>
            <a:r>
              <a:rPr lang="el-GR" dirty="0"/>
              <a:t>Επιπλοκή: κάταγμα </a:t>
            </a: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48A967F0-01C6-4CAB-B454-38902485D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/>
          <a:lstStyle/>
          <a:p>
            <a:r>
              <a:rPr lang="el-GR" sz="4000" dirty="0"/>
              <a:t>ΜΙΜΗΤΕΣ ΟΓΚΩΝ: </a:t>
            </a:r>
            <a:r>
              <a:rPr lang="el-GR" sz="4000" dirty="0">
                <a:solidFill>
                  <a:srgbClr val="FFFF66"/>
                </a:solidFill>
              </a:rPr>
              <a:t>απλή κύστη</a:t>
            </a:r>
          </a:p>
        </p:txBody>
      </p:sp>
      <p:pic>
        <p:nvPicPr>
          <p:cNvPr id="10" name="Picture 6" descr="P1010060">
            <a:extLst>
              <a:ext uri="{FF2B5EF4-FFF2-40B4-BE49-F238E27FC236}">
                <a16:creationId xmlns:a16="http://schemas.microsoft.com/office/drawing/2014/main" id="{FCC73BB5-B20B-41F1-8DDF-FF5AE65A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5746" y="1371600"/>
            <a:ext cx="3775472" cy="5033962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58401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B4582A22-DD8A-4226-8F85-B5B5E53A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72" y="1798605"/>
            <a:ext cx="6369615" cy="4195481"/>
          </a:xfrm>
        </p:spPr>
        <p:txBody>
          <a:bodyPr>
            <a:normAutofit/>
          </a:bodyPr>
          <a:lstStyle/>
          <a:p>
            <a:r>
              <a:rPr lang="el-GR" dirty="0" err="1"/>
              <a:t>Πολυχωρη</a:t>
            </a:r>
            <a:r>
              <a:rPr lang="el-GR" dirty="0"/>
              <a:t> κυστική αλλοίωση, περιέχει αίμα, </a:t>
            </a:r>
            <a:r>
              <a:rPr lang="el-GR" dirty="0" err="1"/>
              <a:t>διαχωριζεται</a:t>
            </a:r>
            <a:r>
              <a:rPr lang="el-GR" dirty="0"/>
              <a:t> από ινώδη η </a:t>
            </a:r>
            <a:r>
              <a:rPr lang="el-GR" dirty="0" err="1"/>
              <a:t>οστεινα</a:t>
            </a:r>
            <a:r>
              <a:rPr lang="el-GR" dirty="0"/>
              <a:t> </a:t>
            </a:r>
            <a:r>
              <a:rPr lang="el-GR" dirty="0" err="1"/>
              <a:t>διαφραγματια</a:t>
            </a:r>
            <a:r>
              <a:rPr lang="el-GR" dirty="0"/>
              <a:t> ή οστεοειδές</a:t>
            </a:r>
          </a:p>
          <a:p>
            <a:r>
              <a:rPr lang="el-GR" dirty="0" err="1"/>
              <a:t>Συνηθως</a:t>
            </a:r>
            <a:r>
              <a:rPr lang="el-GR" dirty="0"/>
              <a:t> παιδιά</a:t>
            </a:r>
          </a:p>
          <a:p>
            <a:r>
              <a:rPr lang="el-GR" dirty="0" err="1"/>
              <a:t>Συνηθεις</a:t>
            </a:r>
            <a:r>
              <a:rPr lang="el-GR" dirty="0"/>
              <a:t> </a:t>
            </a:r>
            <a:r>
              <a:rPr lang="el-GR" dirty="0" err="1"/>
              <a:t>εντοπισεις</a:t>
            </a:r>
            <a:r>
              <a:rPr lang="el-GR" dirty="0"/>
              <a:t>: </a:t>
            </a:r>
            <a:r>
              <a:rPr lang="el-GR" dirty="0" err="1"/>
              <a:t>μεταφύσεις</a:t>
            </a:r>
            <a:r>
              <a:rPr lang="el-GR" dirty="0"/>
              <a:t> </a:t>
            </a:r>
            <a:r>
              <a:rPr lang="el-GR" dirty="0" err="1"/>
              <a:t>μακρων</a:t>
            </a:r>
            <a:r>
              <a:rPr lang="el-GR" dirty="0"/>
              <a:t> </a:t>
            </a:r>
            <a:r>
              <a:rPr lang="el-GR" dirty="0" err="1"/>
              <a:t>οστων</a:t>
            </a:r>
            <a:r>
              <a:rPr lang="el-GR" dirty="0"/>
              <a:t>, οπίσθια στοιχεία ΣΣ μηριαίο, πτέρνα </a:t>
            </a:r>
          </a:p>
          <a:p>
            <a:r>
              <a:rPr lang="el-GR" dirty="0"/>
              <a:t>Επιπλοκή: κάταγμα </a:t>
            </a:r>
          </a:p>
          <a:p>
            <a:r>
              <a:rPr lang="el-GR" dirty="0"/>
              <a:t>Στοιχείο </a:t>
            </a:r>
            <a:r>
              <a:rPr lang="en-US" dirty="0"/>
              <a:t>ABC </a:t>
            </a:r>
            <a:r>
              <a:rPr lang="el-GR" dirty="0" err="1"/>
              <a:t>μπορει</a:t>
            </a:r>
            <a:r>
              <a:rPr lang="el-GR" dirty="0"/>
              <a:t> να εμπεριέχεται σε </a:t>
            </a:r>
            <a:r>
              <a:rPr lang="en-US" dirty="0"/>
              <a:t>NOF, </a:t>
            </a:r>
            <a:r>
              <a:rPr lang="el-GR" dirty="0"/>
              <a:t> </a:t>
            </a:r>
            <a:r>
              <a:rPr lang="el-GR" dirty="0" err="1"/>
              <a:t>ινωδη</a:t>
            </a:r>
            <a:r>
              <a:rPr lang="el-GR" dirty="0"/>
              <a:t> δυσπλασία,</a:t>
            </a:r>
            <a:r>
              <a:rPr lang="en-US" dirty="0"/>
              <a:t>GCT</a:t>
            </a:r>
            <a:r>
              <a:rPr lang="el-GR" dirty="0"/>
              <a:t> </a:t>
            </a:r>
            <a:r>
              <a:rPr lang="el-GR" dirty="0" err="1"/>
              <a:t>χονδροβλάτωμα</a:t>
            </a:r>
            <a:r>
              <a:rPr lang="el-GR" dirty="0"/>
              <a:t>, </a:t>
            </a:r>
            <a:r>
              <a:rPr lang="el-GR" dirty="0" err="1"/>
              <a:t>οστεοσαρκωμα</a:t>
            </a:r>
            <a:endParaRPr lang="el-GR" dirty="0"/>
          </a:p>
          <a:p>
            <a:r>
              <a:rPr lang="el-GR" dirty="0"/>
              <a:t>ΔΔ : </a:t>
            </a:r>
            <a:r>
              <a:rPr lang="el-GR" dirty="0" err="1"/>
              <a:t>τηλαγγειεκτατικό</a:t>
            </a:r>
            <a:r>
              <a:rPr lang="el-GR" dirty="0"/>
              <a:t> οστεοσάρκωμα</a:t>
            </a:r>
          </a:p>
        </p:txBody>
      </p:sp>
      <p:sp>
        <p:nvSpPr>
          <p:cNvPr id="9" name="Τίτλος 1">
            <a:extLst>
              <a:ext uri="{FF2B5EF4-FFF2-40B4-BE49-F238E27FC236}">
                <a16:creationId xmlns:a16="http://schemas.microsoft.com/office/drawing/2014/main" id="{48A967F0-01C6-4CAB-B454-38902485D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452438"/>
            <a:ext cx="10764432" cy="1400175"/>
          </a:xfrm>
        </p:spPr>
        <p:txBody>
          <a:bodyPr/>
          <a:lstStyle/>
          <a:p>
            <a:r>
              <a:rPr lang="el-GR" sz="4000" dirty="0"/>
              <a:t>ΜΙΜΗΤΕΣ ΟΓΚΩΝ: </a:t>
            </a:r>
            <a:r>
              <a:rPr lang="el-GR" sz="4000" dirty="0">
                <a:solidFill>
                  <a:srgbClr val="FFFF66"/>
                </a:solidFill>
              </a:rPr>
              <a:t>ανευρυσματική κύστη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65AED82-C423-4623-932D-0B2811C14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638" y="1445808"/>
            <a:ext cx="3360257" cy="4491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5570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common\emma-ABC\P1010045 new.jpg">
            <a:extLst>
              <a:ext uri="{FF2B5EF4-FFF2-40B4-BE49-F238E27FC236}">
                <a16:creationId xmlns:a16="http://schemas.microsoft.com/office/drawing/2014/main" id="{015B8ABF-8721-4757-A94E-CE3084057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" b="3615"/>
          <a:stretch>
            <a:fillRect/>
          </a:stretch>
        </p:blipFill>
        <p:spPr bwMode="auto">
          <a:xfrm>
            <a:off x="3998200" y="2355602"/>
            <a:ext cx="3886200" cy="3352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common\emma-ABC\P1010062 new.jpg">
            <a:extLst>
              <a:ext uri="{FF2B5EF4-FFF2-40B4-BE49-F238E27FC236}">
                <a16:creationId xmlns:a16="http://schemas.microsoft.com/office/drawing/2014/main" id="{80F6645B-985F-4854-86CB-05CC065BD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04777"/>
            <a:ext cx="4307603" cy="323070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common\emma-ABC\P1010046 new.jpg">
            <a:extLst>
              <a:ext uri="{FF2B5EF4-FFF2-40B4-BE49-F238E27FC236}">
                <a16:creationId xmlns:a16="http://schemas.microsoft.com/office/drawing/2014/main" id="{F07DD002-26FF-4938-B935-B28BA7E3B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/>
          <a:stretch>
            <a:fillRect/>
          </a:stretch>
        </p:blipFill>
        <p:spPr bwMode="auto">
          <a:xfrm>
            <a:off x="7767801" y="2976417"/>
            <a:ext cx="4114800" cy="33797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5">
            <a:extLst>
              <a:ext uri="{FF2B5EF4-FFF2-40B4-BE49-F238E27FC236}">
                <a16:creationId xmlns:a16="http://schemas.microsoft.com/office/drawing/2014/main" id="{A214E0EA-AB68-436A-98FB-AE62F8880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4" y="4435479"/>
            <a:ext cx="17027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dirty="0">
                <a:latin typeface="Comic Sans MS" panose="030F0702030302020204" pitchFamily="66" charset="0"/>
              </a:rPr>
              <a:t>axial  T1W</a:t>
            </a:r>
            <a:endParaRPr lang="en-GB" altLang="el-GR" sz="2400" dirty="0">
              <a:latin typeface="Comic Sans MS" panose="030F0702030302020204" pitchFamily="66" charset="0"/>
            </a:endParaRPr>
          </a:p>
        </p:txBody>
      </p:sp>
      <p:sp>
        <p:nvSpPr>
          <p:cNvPr id="20486" name="Rectangle 6">
            <a:extLst>
              <a:ext uri="{FF2B5EF4-FFF2-40B4-BE49-F238E27FC236}">
                <a16:creationId xmlns:a16="http://schemas.microsoft.com/office/drawing/2014/main" id="{3C30DFF6-AD0E-4FE5-B32C-076895262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3627" y="5708402"/>
            <a:ext cx="19351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dirty="0">
                <a:latin typeface="Comic Sans MS" panose="030F0702030302020204" pitchFamily="66" charset="0"/>
              </a:rPr>
              <a:t>axial   T2 W</a:t>
            </a:r>
            <a:endParaRPr lang="en-GB" altLang="el-GR" sz="2400" dirty="0">
              <a:latin typeface="Comic Sans MS" panose="030F0702030302020204" pitchFamily="66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50C7F6B-01A2-4B43-86E0-458657074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7628" y="6309997"/>
            <a:ext cx="20986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dirty="0">
                <a:latin typeface="Comic Sans MS" panose="030F0702030302020204" pitchFamily="66" charset="0"/>
              </a:rPr>
              <a:t>axial   T2* W</a:t>
            </a:r>
            <a:endParaRPr lang="en-GB" altLang="el-GR" sz="2400" dirty="0"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DD73E1-7E10-45C4-B40B-D0C87F8EB574}"/>
              </a:ext>
            </a:extLst>
          </p:cNvPr>
          <p:cNvSpPr txBox="1"/>
          <p:nvPr/>
        </p:nvSpPr>
        <p:spPr>
          <a:xfrm>
            <a:off x="191151" y="6125331"/>
            <a:ext cx="5543505" cy="369332"/>
          </a:xfrm>
          <a:prstGeom prst="rect">
            <a:avLst/>
          </a:prstGeom>
          <a:noFill/>
          <a:ln>
            <a:solidFill>
              <a:srgbClr val="FFFF66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Χαρακτηριστικά τα </a:t>
            </a:r>
            <a:r>
              <a:rPr lang="el-GR" dirty="0" err="1"/>
              <a:t>υγρουγρικά</a:t>
            </a:r>
            <a:r>
              <a:rPr lang="el-GR" dirty="0"/>
              <a:t> επίπεδα στην ΜΤ </a:t>
            </a:r>
          </a:p>
        </p:txBody>
      </p:sp>
      <p:sp>
        <p:nvSpPr>
          <p:cNvPr id="10" name="Τίτλος 1">
            <a:extLst>
              <a:ext uri="{FF2B5EF4-FFF2-40B4-BE49-F238E27FC236}">
                <a16:creationId xmlns:a16="http://schemas.microsoft.com/office/drawing/2014/main" id="{0261673F-DE0A-4B5E-8585-2B857AF65078}"/>
              </a:ext>
            </a:extLst>
          </p:cNvPr>
          <p:cNvSpPr txBox="1">
            <a:spLocks/>
          </p:cNvSpPr>
          <p:nvPr/>
        </p:nvSpPr>
        <p:spPr>
          <a:xfrm>
            <a:off x="828674" y="262061"/>
            <a:ext cx="10764432" cy="14001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4000"/>
              <a:t>ΜΙΜΗΤΕΣ ΟΓΚΩΝ: </a:t>
            </a:r>
            <a:r>
              <a:rPr lang="el-GR" sz="4000">
                <a:solidFill>
                  <a:srgbClr val="FFFF66"/>
                </a:solidFill>
              </a:rPr>
              <a:t>ανευρυσματική κύστη </a:t>
            </a:r>
            <a:endParaRPr lang="el-GR" sz="4000" dirty="0">
              <a:solidFill>
                <a:srgbClr val="FFFF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DA7F4A-B59E-467E-BCC3-EC5846F05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175" y="851552"/>
            <a:ext cx="7186227" cy="1400530"/>
          </a:xfrm>
        </p:spPr>
        <p:txBody>
          <a:bodyPr/>
          <a:lstStyle/>
          <a:p>
            <a:r>
              <a:rPr lang="el-GR" dirty="0">
                <a:solidFill>
                  <a:srgbClr val="FFFF00"/>
                </a:solidFill>
              </a:rPr>
              <a:t>ΑΝΑΤΟΜΙΚΕΣ ΠΑΡΑΛΛΑΓΕΣ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46246F1-FB2D-476B-ADB3-CA4B80C1E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348" y="2052919"/>
            <a:ext cx="7593880" cy="2924328"/>
          </a:xfrm>
        </p:spPr>
        <p:txBody>
          <a:bodyPr>
            <a:noAutofit/>
          </a:bodyPr>
          <a:lstStyle/>
          <a:p>
            <a:r>
              <a:rPr lang="el-GR" sz="2800" dirty="0" err="1"/>
              <a:t>Ψευδοκύστη</a:t>
            </a:r>
            <a:r>
              <a:rPr lang="el-GR" sz="2800" dirty="0"/>
              <a:t> </a:t>
            </a:r>
            <a:r>
              <a:rPr lang="el-GR" sz="2800" dirty="0" err="1"/>
              <a:t>βραχιονίου</a:t>
            </a:r>
            <a:r>
              <a:rPr lang="el-GR" sz="2800" dirty="0"/>
              <a:t>/ </a:t>
            </a:r>
            <a:r>
              <a:rPr lang="el-GR" sz="2800" dirty="0" err="1"/>
              <a:t>ψευδοκύστη</a:t>
            </a:r>
            <a:r>
              <a:rPr lang="el-GR" sz="2800" dirty="0"/>
              <a:t> πτέρνας</a:t>
            </a:r>
          </a:p>
          <a:p>
            <a:r>
              <a:rPr lang="el-GR" sz="2800" dirty="0"/>
              <a:t>Τρίγωνο </a:t>
            </a:r>
            <a:r>
              <a:rPr lang="en-US" sz="2800" dirty="0"/>
              <a:t>Ward</a:t>
            </a:r>
          </a:p>
          <a:p>
            <a:r>
              <a:rPr lang="el-GR" sz="2800" dirty="0"/>
              <a:t>Οδοντοειδές </a:t>
            </a:r>
            <a:r>
              <a:rPr lang="el-GR" sz="2800" dirty="0" err="1"/>
              <a:t>οστούν</a:t>
            </a:r>
            <a:endParaRPr lang="el-GR" sz="2800" dirty="0"/>
          </a:p>
          <a:p>
            <a:r>
              <a:rPr lang="el-GR" sz="2800" dirty="0" err="1"/>
              <a:t>Ηβοϊσχιακή</a:t>
            </a:r>
            <a:r>
              <a:rPr lang="el-GR" sz="2800" dirty="0"/>
              <a:t> </a:t>
            </a:r>
            <a:r>
              <a:rPr lang="el-GR" sz="2800" dirty="0" err="1"/>
              <a:t>συγχόρδωση</a:t>
            </a:r>
            <a:endParaRPr lang="el-GR" sz="2800" dirty="0"/>
          </a:p>
          <a:p>
            <a:r>
              <a:rPr lang="el-GR" sz="2800" dirty="0"/>
              <a:t>Ραχιαίο έλλειμμα επιγονατίδας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17727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20F3E6-D4EF-42EB-8209-DAA046DC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B95D06A-AF2D-46EA-9153-A13CF6C3E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Menschen, die wie Hunde aussehen - DER SPIEGEL">
            <a:extLst>
              <a:ext uri="{FF2B5EF4-FFF2-40B4-BE49-F238E27FC236}">
                <a16:creationId xmlns:a16="http://schemas.microsoft.com/office/drawing/2014/main" id="{A8A78EBB-C7BB-434F-AB6D-BFA29A393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71" y="452718"/>
            <a:ext cx="8765314" cy="57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5204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570556AA-479D-4E2D-8874-6485D86A9D77}"/>
              </a:ext>
            </a:extLst>
          </p:cNvPr>
          <p:cNvSpPr txBox="1">
            <a:spLocks/>
          </p:cNvSpPr>
          <p:nvPr/>
        </p:nvSpPr>
        <p:spPr>
          <a:xfrm>
            <a:off x="628451" y="1224894"/>
            <a:ext cx="3029149" cy="2063845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FFFFCC"/>
                </a:solidFill>
              </a:rPr>
              <a:t>ANATOMIKE</a:t>
            </a:r>
            <a:r>
              <a:rPr lang="el-GR" sz="1400" dirty="0">
                <a:solidFill>
                  <a:srgbClr val="FFFFCC"/>
                </a:solidFill>
              </a:rPr>
              <a:t>Σ ΠΑΡΑΛΛΑΓΕΣ</a:t>
            </a:r>
          </a:p>
          <a:p>
            <a:r>
              <a:rPr lang="el-GR" sz="1400" dirty="0" err="1"/>
              <a:t>Ψευδοκύστη</a:t>
            </a:r>
            <a:r>
              <a:rPr lang="el-GR" sz="1400" dirty="0"/>
              <a:t> </a:t>
            </a:r>
            <a:r>
              <a:rPr lang="el-GR" sz="1400" dirty="0" err="1"/>
              <a:t>βραχιονίου</a:t>
            </a:r>
            <a:r>
              <a:rPr lang="el-GR" sz="1400" dirty="0"/>
              <a:t>/ </a:t>
            </a:r>
            <a:r>
              <a:rPr lang="el-GR" sz="1400" dirty="0" err="1"/>
              <a:t>ψευδοκύστη</a:t>
            </a:r>
            <a:r>
              <a:rPr lang="el-GR" sz="1400" dirty="0"/>
              <a:t> πτέρνας</a:t>
            </a:r>
          </a:p>
          <a:p>
            <a:r>
              <a:rPr lang="el-GR" sz="1400" dirty="0"/>
              <a:t>Τρίγωνο </a:t>
            </a:r>
            <a:r>
              <a:rPr lang="en-US" sz="1400" dirty="0"/>
              <a:t>Ward</a:t>
            </a:r>
          </a:p>
          <a:p>
            <a:r>
              <a:rPr lang="el-GR" sz="1400" dirty="0"/>
              <a:t>Οδοντοειδές </a:t>
            </a:r>
            <a:r>
              <a:rPr lang="el-GR" sz="1400" dirty="0" err="1"/>
              <a:t>οστούν</a:t>
            </a:r>
            <a:endParaRPr lang="el-GR" sz="1400" dirty="0"/>
          </a:p>
          <a:p>
            <a:r>
              <a:rPr lang="el-GR" sz="1400" dirty="0" err="1"/>
              <a:t>Ηβοϊσχιακή</a:t>
            </a:r>
            <a:r>
              <a:rPr lang="el-GR" sz="1400" dirty="0"/>
              <a:t> </a:t>
            </a:r>
            <a:r>
              <a:rPr lang="el-GR" sz="1400" dirty="0" err="1"/>
              <a:t>συγχόρδωση</a:t>
            </a:r>
            <a:endParaRPr lang="el-GR" sz="1400" dirty="0"/>
          </a:p>
          <a:p>
            <a:r>
              <a:rPr lang="el-GR" sz="1400" dirty="0"/>
              <a:t>Ραχιαίο έλλειμμα επιγονατίδας </a:t>
            </a:r>
          </a:p>
          <a:p>
            <a:endParaRPr lang="en-US" sz="1400" dirty="0"/>
          </a:p>
        </p:txBody>
      </p:sp>
      <p:sp>
        <p:nvSpPr>
          <p:cNvPr id="5" name="Θέση περιεχομένου 2">
            <a:extLst>
              <a:ext uri="{FF2B5EF4-FFF2-40B4-BE49-F238E27FC236}">
                <a16:creationId xmlns:a16="http://schemas.microsoft.com/office/drawing/2014/main" id="{2ABA42FE-1801-44F9-B2A2-C0C6D8E9353E}"/>
              </a:ext>
            </a:extLst>
          </p:cNvPr>
          <p:cNvSpPr txBox="1">
            <a:spLocks/>
          </p:cNvSpPr>
          <p:nvPr/>
        </p:nvSpPr>
        <p:spPr>
          <a:xfrm>
            <a:off x="4708591" y="1183146"/>
            <a:ext cx="3185491" cy="2322053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FFFFCC"/>
                </a:solidFill>
              </a:rPr>
              <a:t>METAT</a:t>
            </a:r>
            <a:r>
              <a:rPr lang="el-GR" sz="1400" dirty="0">
                <a:solidFill>
                  <a:srgbClr val="FFFFCC"/>
                </a:solidFill>
              </a:rPr>
              <a:t>ΡΑΥΜΑΤΙΚΕΣ ΑΛΛΟΙΩΣΕΙΣ</a:t>
            </a:r>
          </a:p>
          <a:p>
            <a:r>
              <a:rPr lang="el-GR" sz="1400" dirty="0" err="1"/>
              <a:t>Οστεοποιός</a:t>
            </a:r>
            <a:r>
              <a:rPr lang="el-GR" sz="1400" dirty="0"/>
              <a:t> </a:t>
            </a:r>
            <a:r>
              <a:rPr lang="el-GR" sz="1400" dirty="0" err="1"/>
              <a:t>μυοσίτιδα</a:t>
            </a:r>
            <a:endParaRPr lang="el-GR" sz="1400" dirty="0"/>
          </a:p>
          <a:p>
            <a:r>
              <a:rPr lang="el-GR" sz="1400" dirty="0" err="1"/>
              <a:t>Υποπεριοστικό</a:t>
            </a:r>
            <a:r>
              <a:rPr lang="el-GR" sz="1400" dirty="0"/>
              <a:t> αιμάτωμα</a:t>
            </a:r>
          </a:p>
          <a:p>
            <a:r>
              <a:rPr lang="el-GR" sz="1400" dirty="0" err="1"/>
              <a:t>Αποσπαστική</a:t>
            </a:r>
            <a:r>
              <a:rPr lang="el-GR" sz="1400" dirty="0"/>
              <a:t> ρήξη τενόντων</a:t>
            </a:r>
          </a:p>
          <a:p>
            <a:r>
              <a:rPr lang="el-GR" sz="1400" dirty="0" err="1"/>
              <a:t>Δεσμοειδές</a:t>
            </a:r>
            <a:r>
              <a:rPr lang="el-GR" sz="1400" dirty="0"/>
              <a:t> μηριαίου</a:t>
            </a:r>
          </a:p>
          <a:p>
            <a:r>
              <a:rPr lang="el-GR" sz="1400" dirty="0" err="1"/>
              <a:t>Καταγμα</a:t>
            </a:r>
            <a:r>
              <a:rPr lang="el-GR" sz="1400" dirty="0"/>
              <a:t> καταπόνησης</a:t>
            </a:r>
          </a:p>
        </p:txBody>
      </p:sp>
      <p:sp>
        <p:nvSpPr>
          <p:cNvPr id="6" name="Θέση περιεχομένου 2">
            <a:extLst>
              <a:ext uri="{FF2B5EF4-FFF2-40B4-BE49-F238E27FC236}">
                <a16:creationId xmlns:a16="http://schemas.microsoft.com/office/drawing/2014/main" id="{6D922512-ADEA-4DA2-8913-9BFA428CECE1}"/>
              </a:ext>
            </a:extLst>
          </p:cNvPr>
          <p:cNvSpPr txBox="1">
            <a:spLocks/>
          </p:cNvSpPr>
          <p:nvPr/>
        </p:nvSpPr>
        <p:spPr>
          <a:xfrm>
            <a:off x="424378" y="4085167"/>
            <a:ext cx="3437294" cy="1980248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400" dirty="0">
                <a:solidFill>
                  <a:srgbClr val="FFFFCC"/>
                </a:solidFill>
              </a:rPr>
              <a:t>ΜΕΤΑΒΟΛΙΚΑ ΑΙΤΙΑ</a:t>
            </a:r>
          </a:p>
          <a:p>
            <a:r>
              <a:rPr lang="el-GR" sz="1400" dirty="0"/>
              <a:t>Ψευδοδιηθητικο προτυπο οστεοπόρωσης </a:t>
            </a:r>
          </a:p>
          <a:p>
            <a:r>
              <a:rPr lang="el-GR" sz="1400" dirty="0">
                <a:solidFill>
                  <a:srgbClr val="FFFF00"/>
                </a:solidFill>
              </a:rPr>
              <a:t> </a:t>
            </a:r>
            <a:r>
              <a:rPr lang="el-GR" sz="1400" dirty="0"/>
              <a:t>Φαιοί ογκοι υπερπαρα</a:t>
            </a:r>
            <a:r>
              <a:rPr lang="en-US" sz="1400" dirty="0"/>
              <a:t>-</a:t>
            </a:r>
            <a:r>
              <a:rPr lang="el-GR" sz="1400" dirty="0" err="1"/>
              <a:t>θυρεοειδισμού</a:t>
            </a:r>
            <a:r>
              <a:rPr lang="el-GR" sz="1400" dirty="0"/>
              <a:t> (</a:t>
            </a:r>
            <a:r>
              <a:rPr lang="en-US" sz="1400" dirty="0"/>
              <a:t>Brown </a:t>
            </a:r>
            <a:r>
              <a:rPr lang="en-US" sz="1400" dirty="0" err="1"/>
              <a:t>tumours</a:t>
            </a:r>
            <a:r>
              <a:rPr lang="el-GR" sz="1400" dirty="0"/>
              <a:t>)</a:t>
            </a:r>
          </a:p>
          <a:p>
            <a:r>
              <a:rPr lang="el-GR" sz="1400" dirty="0"/>
              <a:t>Οστικό </a:t>
            </a:r>
            <a:r>
              <a:rPr lang="el-GR" sz="1400" dirty="0" err="1"/>
              <a:t>έμφρακτο</a:t>
            </a:r>
            <a:endParaRPr lang="el-GR" sz="1400" dirty="0"/>
          </a:p>
          <a:p>
            <a:r>
              <a:rPr lang="el-GR" sz="1400" dirty="0"/>
              <a:t>Νόσος  </a:t>
            </a:r>
            <a:r>
              <a:rPr lang="en-US" sz="1400" dirty="0"/>
              <a:t>Paget</a:t>
            </a:r>
            <a:endParaRPr lang="el-GR" sz="1400" dirty="0"/>
          </a:p>
        </p:txBody>
      </p:sp>
      <p:sp>
        <p:nvSpPr>
          <p:cNvPr id="7" name="Θέση περιεχομένου 2">
            <a:extLst>
              <a:ext uri="{FF2B5EF4-FFF2-40B4-BE49-F238E27FC236}">
                <a16:creationId xmlns:a16="http://schemas.microsoft.com/office/drawing/2014/main" id="{852C4F59-3743-4642-AE8B-FBC6C900F05F}"/>
              </a:ext>
            </a:extLst>
          </p:cNvPr>
          <p:cNvSpPr txBox="1">
            <a:spLocks/>
          </p:cNvSpPr>
          <p:nvPr/>
        </p:nvSpPr>
        <p:spPr>
          <a:xfrm>
            <a:off x="4708591" y="4512622"/>
            <a:ext cx="3077457" cy="1316475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400" dirty="0">
                <a:solidFill>
                  <a:srgbClr val="FFFFCC"/>
                </a:solidFill>
              </a:rPr>
              <a:t>ΑΙΜΑΤΟΛΟΓΙΚΕΣ ΝΟΣΟΙ</a:t>
            </a:r>
          </a:p>
          <a:p>
            <a:r>
              <a:rPr lang="el-GR" sz="1400" dirty="0"/>
              <a:t>Αιμορροφιλικός </a:t>
            </a:r>
            <a:r>
              <a:rPr lang="el-GR" sz="1400" dirty="0" err="1"/>
              <a:t>ψευδοόγκος</a:t>
            </a:r>
            <a:endParaRPr lang="el-GR" sz="1400" dirty="0"/>
          </a:p>
          <a:p>
            <a:r>
              <a:rPr lang="el-GR" sz="1400" dirty="0" err="1"/>
              <a:t>Αιμοσιδήρωση</a:t>
            </a:r>
            <a:r>
              <a:rPr lang="el-GR" sz="1400" dirty="0"/>
              <a:t> </a:t>
            </a:r>
          </a:p>
          <a:p>
            <a:r>
              <a:rPr lang="el-GR" sz="1400" dirty="0"/>
              <a:t>Ν </a:t>
            </a:r>
            <a:r>
              <a:rPr lang="en-US" sz="1400" dirty="0"/>
              <a:t>Gaucher</a:t>
            </a:r>
            <a:endParaRPr lang="el-GR" sz="1400" dirty="0"/>
          </a:p>
        </p:txBody>
      </p:sp>
      <p:sp>
        <p:nvSpPr>
          <p:cNvPr id="8" name="Θέση περιεχομένου 2">
            <a:extLst>
              <a:ext uri="{FF2B5EF4-FFF2-40B4-BE49-F238E27FC236}">
                <a16:creationId xmlns:a16="http://schemas.microsoft.com/office/drawing/2014/main" id="{2B931640-DBAE-4B4D-88CA-1B6EF5EB007D}"/>
              </a:ext>
            </a:extLst>
          </p:cNvPr>
          <p:cNvSpPr txBox="1">
            <a:spLocks/>
          </p:cNvSpPr>
          <p:nvPr/>
        </p:nvSpPr>
        <p:spPr>
          <a:xfrm>
            <a:off x="8856207" y="1183146"/>
            <a:ext cx="2707342" cy="2068275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1400" dirty="0">
                <a:solidFill>
                  <a:srgbClr val="FFFFCC"/>
                </a:solidFill>
              </a:rPr>
              <a:t>ΑΡΘΡΟΠΑΘΗΤΙΚΕΣ/ΕΚΦΥΛΙΣΤΙΚΕΣ ΑΛΛΟΙΩΣΕΙΣ </a:t>
            </a:r>
          </a:p>
          <a:p>
            <a:r>
              <a:rPr lang="el-GR" sz="1400" dirty="0"/>
              <a:t>Γάγγλια/ </a:t>
            </a:r>
            <a:r>
              <a:rPr lang="el-GR" sz="1400" dirty="0" err="1"/>
              <a:t>συνοβιακές</a:t>
            </a:r>
            <a:r>
              <a:rPr lang="el-GR" sz="1400" dirty="0"/>
              <a:t> </a:t>
            </a:r>
            <a:r>
              <a:rPr lang="el-GR" sz="1400" dirty="0" err="1"/>
              <a:t>κύστεις</a:t>
            </a:r>
            <a:endParaRPr lang="el-GR" sz="1400" dirty="0"/>
          </a:p>
          <a:p>
            <a:pPr lvl="1"/>
            <a:r>
              <a:rPr lang="el-GR" sz="1400" dirty="0" err="1"/>
              <a:t>Συνοβιακή</a:t>
            </a:r>
            <a:r>
              <a:rPr lang="el-GR" sz="1400" dirty="0"/>
              <a:t> κύστη αυχένα μηριαίου (</a:t>
            </a:r>
            <a:r>
              <a:rPr lang="en-US" sz="1400" dirty="0"/>
              <a:t>Pit’s pit</a:t>
            </a:r>
            <a:r>
              <a:rPr lang="el-GR" sz="1400" dirty="0"/>
              <a:t>)</a:t>
            </a:r>
          </a:p>
          <a:p>
            <a:r>
              <a:rPr lang="el-GR" sz="1400" dirty="0" err="1"/>
              <a:t>Δισκογενής</a:t>
            </a:r>
            <a:r>
              <a:rPr lang="el-GR" sz="1400" dirty="0"/>
              <a:t> σκλήρυνση</a:t>
            </a:r>
          </a:p>
          <a:p>
            <a:endParaRPr lang="el-GR" sz="1400" dirty="0"/>
          </a:p>
          <a:p>
            <a:pPr marL="0" indent="0">
              <a:buNone/>
            </a:pPr>
            <a:r>
              <a:rPr lang="el-GR" sz="1400" dirty="0">
                <a:solidFill>
                  <a:srgbClr val="FFFFCC"/>
                </a:solidFill>
              </a:rPr>
              <a:t>ΟΣΤΙΚΗ ΛΟΙΜΩΞΗ</a:t>
            </a:r>
          </a:p>
          <a:p>
            <a:r>
              <a:rPr lang="el-GR" sz="1400" dirty="0"/>
              <a:t> απόστημα </a:t>
            </a:r>
            <a:r>
              <a:rPr lang="en-US" sz="1400" dirty="0"/>
              <a:t>Brodie</a:t>
            </a:r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</p:txBody>
      </p: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0F1B0621-272D-4ACE-A094-79CF7298A26F}"/>
              </a:ext>
            </a:extLst>
          </p:cNvPr>
          <p:cNvSpPr txBox="1">
            <a:spLocks/>
          </p:cNvSpPr>
          <p:nvPr/>
        </p:nvSpPr>
        <p:spPr>
          <a:xfrm>
            <a:off x="8657922" y="4085167"/>
            <a:ext cx="2951313" cy="1779827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1400" dirty="0">
                <a:solidFill>
                  <a:srgbClr val="FFFFCC"/>
                </a:solidFill>
              </a:rPr>
              <a:t>ΑΛΛΕΣ ΑΛΗΘΕΙΣ ΑΛΛΟΙΩΣΕΙΣ </a:t>
            </a:r>
          </a:p>
          <a:p>
            <a:r>
              <a:rPr lang="el-GR" sz="1400" dirty="0"/>
              <a:t>Μη </a:t>
            </a:r>
            <a:r>
              <a:rPr lang="el-GR" sz="1400" dirty="0" err="1"/>
              <a:t>οστεοποιό</a:t>
            </a:r>
            <a:r>
              <a:rPr lang="el-GR" sz="1400" dirty="0"/>
              <a:t> ίνωμα</a:t>
            </a:r>
          </a:p>
          <a:p>
            <a:r>
              <a:rPr lang="el-GR" sz="1400" dirty="0"/>
              <a:t>Ινώδης δυσπλασία</a:t>
            </a:r>
          </a:p>
          <a:p>
            <a:r>
              <a:rPr lang="el-GR" sz="1400" dirty="0"/>
              <a:t>Απλή κύστη</a:t>
            </a:r>
          </a:p>
          <a:p>
            <a:r>
              <a:rPr lang="el-GR" sz="1400" dirty="0"/>
              <a:t>Ανευρυσματική κύστη</a:t>
            </a:r>
          </a:p>
          <a:p>
            <a:endParaRPr lang="el-GR" sz="1400" dirty="0"/>
          </a:p>
          <a:p>
            <a:endParaRPr lang="el-GR" sz="1400" dirty="0"/>
          </a:p>
          <a:p>
            <a:endParaRPr lang="el-GR" sz="1400" dirty="0"/>
          </a:p>
        </p:txBody>
      </p:sp>
      <p:sp>
        <p:nvSpPr>
          <p:cNvPr id="10" name="Τίτλος 1">
            <a:extLst>
              <a:ext uri="{FF2B5EF4-FFF2-40B4-BE49-F238E27FC236}">
                <a16:creationId xmlns:a16="http://schemas.microsoft.com/office/drawing/2014/main" id="{550B21A8-AA0E-4AE1-8707-186DFAF445B7}"/>
              </a:ext>
            </a:extLst>
          </p:cNvPr>
          <p:cNvSpPr txBox="1">
            <a:spLocks/>
          </p:cNvSpPr>
          <p:nvPr/>
        </p:nvSpPr>
        <p:spPr>
          <a:xfrm>
            <a:off x="4409648" y="202223"/>
            <a:ext cx="3484434" cy="602078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600" b="1">
                <a:solidFill>
                  <a:srgbClr val="FFFF66"/>
                </a:solidFill>
              </a:rPr>
              <a:t>ΜΙΜΗΤΕΣ ΟΓΚΩΝ </a:t>
            </a:r>
            <a:endParaRPr lang="el-GR" sz="3600" b="1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612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F53B21D-183B-4DA3-A124-100DFB9AB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30" name="Picture 6" descr="DON&amp;amp;#39;T touch me! (coronavirus) &amp;amp;quot; Poster by Luna7 | Redbubble">
            <a:extLst>
              <a:ext uri="{FF2B5EF4-FFF2-40B4-BE49-F238E27FC236}">
                <a16:creationId xmlns:a16="http://schemas.microsoft.com/office/drawing/2014/main" id="{4E3024A9-B44D-42FC-BE24-683B41E7C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t="25179" r="16108" b="28867"/>
          <a:stretch/>
        </p:blipFill>
        <p:spPr bwMode="auto">
          <a:xfrm>
            <a:off x="1524320" y="452718"/>
            <a:ext cx="4929203" cy="438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eave me alone - Leave Me Alone - Pegatina | TeePublic MX">
            <a:extLst>
              <a:ext uri="{FF2B5EF4-FFF2-40B4-BE49-F238E27FC236}">
                <a16:creationId xmlns:a16="http://schemas.microsoft.com/office/drawing/2014/main" id="{0FFFDE7D-A6BE-4DEA-AE20-3479ABB84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103" y="1011678"/>
            <a:ext cx="3473786" cy="347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D12BDE-708C-4F00-9DEE-08B4B3530833}"/>
              </a:ext>
            </a:extLst>
          </p:cNvPr>
          <p:cNvSpPr txBox="1"/>
          <p:nvPr/>
        </p:nvSpPr>
        <p:spPr>
          <a:xfrm flipH="1">
            <a:off x="1012842" y="5148304"/>
            <a:ext cx="5952161" cy="707886"/>
          </a:xfrm>
          <a:prstGeom prst="rect">
            <a:avLst/>
          </a:prstGeom>
          <a:solidFill>
            <a:schemeClr val="bg2">
              <a:lumMod val="75000"/>
            </a:schemeClr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first  recognize me!!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6D163C-5A98-4801-8744-0AB870AA9B16}"/>
              </a:ext>
            </a:extLst>
          </p:cNvPr>
          <p:cNvSpPr txBox="1"/>
          <p:nvPr/>
        </p:nvSpPr>
        <p:spPr>
          <a:xfrm flipH="1">
            <a:off x="7850943" y="5992238"/>
            <a:ext cx="407992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i="1" dirty="0"/>
              <a:t>If </a:t>
            </a:r>
            <a:r>
              <a:rPr lang="en-US" sz="3200" i="1" dirty="0" err="1"/>
              <a:t>dout</a:t>
            </a:r>
            <a:r>
              <a:rPr lang="en-US" sz="3200" i="1" dirty="0"/>
              <a:t>: reevaluate </a:t>
            </a:r>
            <a:endParaRPr lang="el-GR" sz="3200" i="1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51610FC5-5283-4B27-8C6F-A3597F9C5A11}"/>
              </a:ext>
            </a:extLst>
          </p:cNvPr>
          <p:cNvSpPr/>
          <p:nvPr/>
        </p:nvSpPr>
        <p:spPr>
          <a:xfrm>
            <a:off x="646111" y="5004753"/>
            <a:ext cx="6867728" cy="98748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06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BAB8FE-4936-4979-8247-1B79C48CD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110" y="5619955"/>
            <a:ext cx="5219700" cy="974845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l-G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Ευχαριστω για την προσοχή σας!</a:t>
            </a:r>
            <a:br>
              <a:rPr lang="el-G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sogofianol@gmail.com</a:t>
            </a:r>
            <a:endParaRPr lang="el-GR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6" descr="Dog looking like Julia Roberts">
            <a:extLst>
              <a:ext uri="{FF2B5EF4-FFF2-40B4-BE49-F238E27FC236}">
                <a16:creationId xmlns:a16="http://schemas.microsoft.com/office/drawing/2014/main" id="{DFBE5F84-BD16-439F-9F5C-C26761BFE3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313" y="750622"/>
            <a:ext cx="6525244" cy="466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017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D98547-D332-461B-96CB-BCE1CC9D3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7339"/>
            <a:ext cx="11585078" cy="1400530"/>
          </a:xfrm>
        </p:spPr>
        <p:txBody>
          <a:bodyPr/>
          <a:lstStyle/>
          <a:p>
            <a:r>
              <a:rPr lang="el-GR" sz="3600" dirty="0"/>
              <a:t>ΑΝΑΤΟΜΙΚΕΣ ΠΑΡΑΛΛΑΓΕΣ:</a:t>
            </a:r>
            <a:br>
              <a:rPr lang="el-GR" sz="3600" dirty="0"/>
            </a:br>
            <a:r>
              <a:rPr lang="el-GR" sz="3600" dirty="0">
                <a:solidFill>
                  <a:srgbClr val="FFFF00"/>
                </a:solidFill>
              </a:rPr>
              <a:t>ραχιαίο έλλειμμα επιγονατίδας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51D2E19-236F-44C4-8D5E-F750777C1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797" y="1609025"/>
            <a:ext cx="7381155" cy="4195481"/>
          </a:xfrm>
        </p:spPr>
        <p:txBody>
          <a:bodyPr/>
          <a:lstStyle/>
          <a:p>
            <a:r>
              <a:rPr lang="el-GR" dirty="0" err="1"/>
              <a:t>Λυτική</a:t>
            </a:r>
            <a:r>
              <a:rPr lang="el-GR" dirty="0"/>
              <a:t> αλλοίωση με σαφή σκληρυντικά όρια</a:t>
            </a:r>
          </a:p>
          <a:p>
            <a:r>
              <a:rPr lang="el-GR" b="1" u="sng" dirty="0"/>
              <a:t>Εντόπιση: </a:t>
            </a:r>
            <a:r>
              <a:rPr lang="el-GR" u="sng" dirty="0"/>
              <a:t> άνω έξω τεταρτημόριο επιγονατίδας </a:t>
            </a:r>
          </a:p>
          <a:p>
            <a:r>
              <a:rPr lang="el-GR" dirty="0"/>
              <a:t>Αιτία: ατελής συνένωση </a:t>
            </a:r>
            <a:r>
              <a:rPr lang="el-GR" dirty="0" err="1"/>
              <a:t>πυνήνων</a:t>
            </a:r>
            <a:r>
              <a:rPr lang="el-GR" dirty="0"/>
              <a:t> </a:t>
            </a:r>
            <a:r>
              <a:rPr lang="el-GR" dirty="0" err="1"/>
              <a:t>οστεωσης</a:t>
            </a:r>
            <a:endParaRPr lang="el-GR" dirty="0"/>
          </a:p>
          <a:p>
            <a:r>
              <a:rPr lang="el-GR" dirty="0"/>
              <a:t> </a:t>
            </a:r>
            <a:r>
              <a:rPr lang="el-GR" sz="2000" dirty="0">
                <a:solidFill>
                  <a:srgbClr val="FFFFCC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ΔΔ: </a:t>
            </a: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όγκοι </a:t>
            </a:r>
            <a:r>
              <a:rPr lang="el-GR" sz="1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επίφυσεων</a:t>
            </a: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, </a:t>
            </a:r>
            <a:r>
              <a:rPr lang="el-GR" sz="1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οστεοχόνδρινη</a:t>
            </a: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τραυματική  αλλοίωση</a:t>
            </a:r>
          </a:p>
          <a:p>
            <a:endParaRPr lang="el-GR" dirty="0"/>
          </a:p>
          <a:p>
            <a:endParaRPr lang="el-GR" dirty="0"/>
          </a:p>
        </p:txBody>
      </p:sp>
      <p:pic>
        <p:nvPicPr>
          <p:cNvPr id="4" name="image13.jpg">
            <a:extLst>
              <a:ext uri="{FF2B5EF4-FFF2-40B4-BE49-F238E27FC236}">
                <a16:creationId xmlns:a16="http://schemas.microsoft.com/office/drawing/2014/main" id="{4538A5AC-6308-42CC-AEB5-C2BE71678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3"/>
          <a:stretch/>
        </p:blipFill>
        <p:spPr bwMode="auto">
          <a:xfrm>
            <a:off x="7940451" y="1853248"/>
            <a:ext cx="3519957" cy="3855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2F17CC6-BFF1-479A-B789-0C764D9B3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6676"/>
          <a:stretch/>
        </p:blipFill>
        <p:spPr bwMode="auto">
          <a:xfrm>
            <a:off x="678760" y="3745797"/>
            <a:ext cx="3229261" cy="286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30F480A-516B-4CDF-8EC6-610CDDCBB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5556" r="14623" b="27416"/>
          <a:stretch/>
        </p:blipFill>
        <p:spPr bwMode="auto">
          <a:xfrm>
            <a:off x="4097663" y="3735886"/>
            <a:ext cx="3136934" cy="292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6E58FB6F-E176-49BD-A46F-8BC733282C9A}"/>
              </a:ext>
            </a:extLst>
          </p:cNvPr>
          <p:cNvCxnSpPr/>
          <p:nvPr/>
        </p:nvCxnSpPr>
        <p:spPr>
          <a:xfrm>
            <a:off x="1908659" y="3873524"/>
            <a:ext cx="0" cy="32101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24B79C59-EA83-46CD-AABB-4F25A2956D6A}"/>
              </a:ext>
            </a:extLst>
          </p:cNvPr>
          <p:cNvCxnSpPr>
            <a:cxnSpLocks/>
          </p:cNvCxnSpPr>
          <p:nvPr/>
        </p:nvCxnSpPr>
        <p:spPr>
          <a:xfrm>
            <a:off x="9651789" y="3706766"/>
            <a:ext cx="328921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11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Rectangle 4">
            <a:extLst>
              <a:ext uri="{FF2B5EF4-FFF2-40B4-BE49-F238E27FC236}">
                <a16:creationId xmlns:a16="http://schemas.microsoft.com/office/drawing/2014/main" id="{E4733BB4-C0DE-4954-82D9-580AD004AF38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93451" y="347139"/>
            <a:ext cx="7772400" cy="803275"/>
          </a:xfrm>
        </p:spPr>
        <p:txBody>
          <a:bodyPr/>
          <a:lstStyle/>
          <a:p>
            <a:pPr>
              <a:defRPr/>
            </a:pPr>
            <a:r>
              <a:rPr lang="el-GR" sz="3600" dirty="0"/>
              <a:t>ΑΝΑΤΟΜΙΚΕΣ ΠΑΡΑΛΛΑΓΕΣ:</a:t>
            </a:r>
            <a:br>
              <a:rPr lang="el-GR" sz="3600" dirty="0"/>
            </a:br>
            <a:r>
              <a:rPr lang="el-GR" sz="3600" dirty="0" err="1">
                <a:solidFill>
                  <a:srgbClr val="FFFF00"/>
                </a:solidFill>
              </a:rPr>
              <a:t>Ηβοισχιακή</a:t>
            </a:r>
            <a:r>
              <a:rPr lang="el-GR" sz="3600" dirty="0">
                <a:solidFill>
                  <a:srgbClr val="FFFF00"/>
                </a:solidFill>
              </a:rPr>
              <a:t> </a:t>
            </a:r>
            <a:r>
              <a:rPr lang="el-GR" sz="3600" dirty="0" err="1">
                <a:solidFill>
                  <a:srgbClr val="FFFF00"/>
                </a:solidFill>
              </a:rPr>
              <a:t>συγχόρδωση</a:t>
            </a:r>
            <a:endParaRPr lang="el-GR" sz="3600" dirty="0">
              <a:solidFill>
                <a:srgbClr val="FFFF00"/>
              </a:solidFill>
            </a:endParaRPr>
          </a:p>
        </p:txBody>
      </p:sp>
      <p:pic>
        <p:nvPicPr>
          <p:cNvPr id="48131" name="Picture 9" descr="P1010151">
            <a:extLst>
              <a:ext uri="{FF2B5EF4-FFF2-40B4-BE49-F238E27FC236}">
                <a16:creationId xmlns:a16="http://schemas.microsoft.com/office/drawing/2014/main" id="{0DFB0DBC-6784-4051-8ACF-CCC3139E9EA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0"/>
                    </a14:imgEffect>
                    <a14:imgEffect>
                      <a14:brightnessContrast bright="2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5745" y="538440"/>
            <a:ext cx="4143787" cy="3106585"/>
          </a:xfrm>
          <a:ln>
            <a:noFill/>
            <a:miter lim="800000"/>
            <a:headEnd/>
            <a:tailEnd/>
          </a:ln>
        </p:spPr>
      </p:pic>
      <p:pic>
        <p:nvPicPr>
          <p:cNvPr id="48132" name="Picture 10" descr="P1010147">
            <a:extLst>
              <a:ext uri="{FF2B5EF4-FFF2-40B4-BE49-F238E27FC236}">
                <a16:creationId xmlns:a16="http://schemas.microsoft.com/office/drawing/2014/main" id="{9B5B24DD-8F5D-45AD-925F-28F5D9205CC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7" b="15168"/>
          <a:stretch/>
        </p:blipFill>
        <p:spPr>
          <a:xfrm>
            <a:off x="7095782" y="3695692"/>
            <a:ext cx="3993750" cy="2623868"/>
          </a:xfrm>
          <a:ln>
            <a:noFill/>
          </a:ln>
        </p:spPr>
      </p:pic>
      <p:cxnSp>
        <p:nvCxnSpPr>
          <p:cNvPr id="4" name="Ευθύγραμμο βέλος σύνδεσης 3">
            <a:extLst>
              <a:ext uri="{FF2B5EF4-FFF2-40B4-BE49-F238E27FC236}">
                <a16:creationId xmlns:a16="http://schemas.microsoft.com/office/drawing/2014/main" id="{56A57DC5-9F70-40EA-9611-61510C070159}"/>
              </a:ext>
            </a:extLst>
          </p:cNvPr>
          <p:cNvCxnSpPr>
            <a:cxnSpLocks/>
          </p:cNvCxnSpPr>
          <p:nvPr/>
        </p:nvCxnSpPr>
        <p:spPr>
          <a:xfrm flipV="1">
            <a:off x="8366928" y="3141503"/>
            <a:ext cx="0" cy="36805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5C8F015B-47DD-49AC-A3C6-F8F7F48B3699}"/>
              </a:ext>
            </a:extLst>
          </p:cNvPr>
          <p:cNvCxnSpPr>
            <a:cxnSpLocks/>
          </p:cNvCxnSpPr>
          <p:nvPr/>
        </p:nvCxnSpPr>
        <p:spPr>
          <a:xfrm flipH="1" flipV="1">
            <a:off x="8768287" y="5229200"/>
            <a:ext cx="144016" cy="41702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Θέση περιεχομένου 2">
            <a:extLst>
              <a:ext uri="{FF2B5EF4-FFF2-40B4-BE49-F238E27FC236}">
                <a16:creationId xmlns:a16="http://schemas.microsoft.com/office/drawing/2014/main" id="{67984C2A-C8F1-4A2F-94F0-175A5555877A}"/>
              </a:ext>
            </a:extLst>
          </p:cNvPr>
          <p:cNvSpPr txBox="1">
            <a:spLocks/>
          </p:cNvSpPr>
          <p:nvPr/>
        </p:nvSpPr>
        <p:spPr>
          <a:xfrm>
            <a:off x="362909" y="1800671"/>
            <a:ext cx="6425339" cy="49081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l-GR" sz="2200" dirty="0" err="1">
                <a:ea typeface="Calibri" panose="020F0502020204030204" pitchFamily="34" charset="0"/>
              </a:rPr>
              <a:t>Α</a:t>
            </a:r>
            <a:r>
              <a:rPr lang="el-GR" sz="2200" dirty="0" err="1">
                <a:effectLst/>
                <a:ea typeface="Calibri" panose="020F0502020204030204" pitchFamily="34" charset="0"/>
              </a:rPr>
              <a:t>κτινοδιαυγαστική</a:t>
            </a:r>
            <a:r>
              <a:rPr lang="el-GR" sz="2200" dirty="0">
                <a:effectLst/>
                <a:ea typeface="Calibri" panose="020F0502020204030204" pitchFamily="34" charset="0"/>
              </a:rPr>
              <a:t> διόγκωση</a:t>
            </a:r>
            <a:endParaRPr lang="el-GR" sz="2200" dirty="0"/>
          </a:p>
          <a:p>
            <a:r>
              <a:rPr lang="el-GR" b="1" u="sng" dirty="0"/>
              <a:t>Εντόπιση: </a:t>
            </a:r>
            <a:r>
              <a:rPr lang="el-GR" u="sng" dirty="0" err="1"/>
              <a:t>ηβοϊσχιακό</a:t>
            </a:r>
            <a:r>
              <a:rPr lang="el-GR" u="sng" dirty="0"/>
              <a:t> κλάδο </a:t>
            </a:r>
          </a:p>
          <a:p>
            <a:r>
              <a:rPr lang="el-GR" dirty="0"/>
              <a:t>Αιτία: παραμονή </a:t>
            </a:r>
            <a:r>
              <a:rPr lang="el-GR" sz="1800" dirty="0">
                <a:effectLst/>
                <a:ea typeface="Calibri" panose="020F0502020204030204" pitchFamily="34" charset="0"/>
              </a:rPr>
              <a:t>χόνδρινου ιστού που ενώνει δύο πυρήνες  ΄οστέωσης: έναν  στον άνω ηβικό κλάδο και δεύτερο στον ισχιακό κλάδο</a:t>
            </a:r>
            <a:endParaRPr lang="el-GR" sz="1800" dirty="0">
              <a:ea typeface="Calibri" panose="020F0502020204030204" pitchFamily="34" charset="0"/>
            </a:endParaRPr>
          </a:p>
          <a:p>
            <a:pPr lvl="1"/>
            <a:r>
              <a:rPr lang="el-GR" sz="1600" dirty="0">
                <a:effectLst/>
                <a:ea typeface="Calibri" panose="020F0502020204030204" pitchFamily="34" charset="0"/>
              </a:rPr>
              <a:t>Φυσιολογικά  έναρξη της οστεοποίησης στην πρώιμη παιδική ηλικία και ολοκλήρωση πριν την εφηβεία</a:t>
            </a:r>
          </a:p>
          <a:p>
            <a:r>
              <a:rPr lang="el-GR" dirty="0" err="1"/>
              <a:t>Εκατερωθεν</a:t>
            </a:r>
            <a:r>
              <a:rPr lang="el-GR" dirty="0"/>
              <a:t> </a:t>
            </a:r>
            <a:r>
              <a:rPr lang="el-GR" dirty="0" err="1"/>
              <a:t>συγχορδωσης</a:t>
            </a:r>
            <a:r>
              <a:rPr lang="el-GR" dirty="0"/>
              <a:t>  </a:t>
            </a:r>
            <a:r>
              <a:rPr lang="el-GR" dirty="0" err="1"/>
              <a:t>μπορει</a:t>
            </a:r>
            <a:r>
              <a:rPr lang="el-GR" dirty="0"/>
              <a:t> να </a:t>
            </a:r>
            <a:r>
              <a:rPr lang="el-GR" dirty="0" err="1"/>
              <a:t>αναπτυχθει</a:t>
            </a:r>
            <a:r>
              <a:rPr lang="el-GR" dirty="0"/>
              <a:t> </a:t>
            </a:r>
            <a:r>
              <a:rPr lang="el-GR" dirty="0" err="1"/>
              <a:t>οστικο</a:t>
            </a:r>
            <a:r>
              <a:rPr lang="el-GR" dirty="0"/>
              <a:t> οίδημα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l-GR" dirty="0"/>
              <a:t>πόνο</a:t>
            </a:r>
          </a:p>
          <a:p>
            <a:endParaRPr lang="el-GR" dirty="0"/>
          </a:p>
          <a:p>
            <a:r>
              <a:rPr lang="el-GR" sz="1800" dirty="0">
                <a:solidFill>
                  <a:srgbClr val="FFFFCC"/>
                </a:solidFill>
                <a:ea typeface="Calibri" panose="020F0502020204030204" pitchFamily="34" charset="0"/>
              </a:rPr>
              <a:t>ΔΔ: </a:t>
            </a:r>
          </a:p>
          <a:p>
            <a:r>
              <a:rPr lang="el-GR" sz="1800" dirty="0">
                <a:ea typeface="Calibri" panose="020F0502020204030204" pitchFamily="34" charset="0"/>
              </a:rPr>
              <a:t>Σάρκωμα </a:t>
            </a:r>
            <a:r>
              <a:rPr lang="en-US" sz="1800" dirty="0">
                <a:ea typeface="Calibri" panose="020F0502020204030204" pitchFamily="34" charset="0"/>
              </a:rPr>
              <a:t>Ewing, </a:t>
            </a:r>
            <a:r>
              <a:rPr lang="el-GR" sz="1800" dirty="0">
                <a:ea typeface="Calibri" panose="020F0502020204030204" pitchFamily="34" charset="0"/>
              </a:rPr>
              <a:t>οστεομυελίτιδα, κάταγμα καταπόνησης </a:t>
            </a:r>
          </a:p>
          <a:p>
            <a:r>
              <a:rPr lang="el-GR" sz="1800" dirty="0"/>
              <a:t>Αν αμφιβολία: </a:t>
            </a:r>
            <a:r>
              <a:rPr lang="en-US" sz="1800" dirty="0"/>
              <a:t>CT, </a:t>
            </a:r>
            <a:r>
              <a:rPr lang="el-GR" sz="1800" dirty="0"/>
              <a:t>Μ</a:t>
            </a:r>
            <a:r>
              <a:rPr lang="en-US" sz="1800" dirty="0"/>
              <a:t>RI</a:t>
            </a:r>
            <a:r>
              <a:rPr lang="el-GR" sz="1800" dirty="0"/>
              <a:t> 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93F89D-829C-481B-8B22-1CEAE906DA53}"/>
              </a:ext>
            </a:extLst>
          </p:cNvPr>
          <p:cNvSpPr txBox="1"/>
          <p:nvPr/>
        </p:nvSpPr>
        <p:spPr>
          <a:xfrm>
            <a:off x="7102805" y="6370227"/>
            <a:ext cx="4374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/>
              <a:t>Αγόρι 10 ετών, ήπιος πόνος </a:t>
            </a:r>
            <a:r>
              <a:rPr lang="el-GR" sz="1600" dirty="0" err="1"/>
              <a:t>λεκανης</a:t>
            </a:r>
            <a:r>
              <a:rPr lang="el-GR" sz="1600" dirty="0"/>
              <a:t> δεξιά </a:t>
            </a:r>
          </a:p>
        </p:txBody>
      </p:sp>
    </p:spTree>
    <p:extLst>
      <p:ext uri="{BB962C8B-B14F-4D97-AF65-F5344CB8AC3E}">
        <p14:creationId xmlns:p14="http://schemas.microsoft.com/office/powerpoint/2010/main" val="346064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039902E-2437-40D5-912E-315FF85CE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10" y="2071393"/>
            <a:ext cx="6240713" cy="4195481"/>
          </a:xfrm>
        </p:spPr>
        <p:txBody>
          <a:bodyPr/>
          <a:lstStyle/>
          <a:p>
            <a:r>
              <a:rPr lang="el-GR" dirty="0" err="1"/>
              <a:t>Λυτική</a:t>
            </a:r>
            <a:r>
              <a:rPr lang="el-GR" dirty="0"/>
              <a:t> περιοχή, χωρίς σκληρυντικά όρια</a:t>
            </a:r>
          </a:p>
          <a:p>
            <a:r>
              <a:rPr lang="el-GR" b="1" u="sng" dirty="0"/>
              <a:t>Τυπική Εντόπιση: μείζον βραχιόνιο όγκωμα</a:t>
            </a:r>
          </a:p>
          <a:p>
            <a:r>
              <a:rPr lang="el-GR" dirty="0"/>
              <a:t>Αιτία: Υπεροχή σπογγώδους οστού- προσδίδει </a:t>
            </a:r>
            <a:r>
              <a:rPr lang="el-GR" dirty="0" err="1"/>
              <a:t>ακτινοδιαυγαστική</a:t>
            </a:r>
            <a:r>
              <a:rPr lang="el-GR" dirty="0"/>
              <a:t> εικόνα στην Α/Α</a:t>
            </a:r>
          </a:p>
          <a:p>
            <a:pPr lvl="1"/>
            <a:r>
              <a:rPr lang="el-GR" dirty="0" err="1"/>
              <a:t>Επιτεινεται</a:t>
            </a:r>
            <a:r>
              <a:rPr lang="el-GR" dirty="0"/>
              <a:t> από παθολογία/ υπεραιμία στροφικού πετάλου</a:t>
            </a:r>
          </a:p>
          <a:p>
            <a:r>
              <a:rPr lang="el-GR" sz="1800" dirty="0">
                <a:solidFill>
                  <a:srgbClr val="FFFFCC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ΔΔ: όγκοι επίφυσης</a:t>
            </a:r>
          </a:p>
          <a:p>
            <a:pPr lvl="1"/>
            <a:r>
              <a:rPr lang="el-GR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l-GR" sz="1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γιγαντοκυτταρικός</a:t>
            </a:r>
            <a:r>
              <a:rPr lang="el-GR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όγκος,  </a:t>
            </a:r>
            <a:r>
              <a:rPr lang="el-GR" sz="1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χονδροβλάστωμα</a:t>
            </a:r>
            <a:r>
              <a:rPr lang="el-GR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, μετάσταση , </a:t>
            </a:r>
            <a:r>
              <a:rPr lang="el-GR" sz="16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μυέλωμα</a:t>
            </a:r>
            <a:r>
              <a:rPr lang="el-GR" sz="16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, λέμφωμα  </a:t>
            </a:r>
          </a:p>
          <a:p>
            <a:pPr lvl="1"/>
            <a:r>
              <a:rPr lang="el-GR" sz="1600" dirty="0">
                <a:latin typeface="Century Gothic" panose="020B0502020202020204" pitchFamily="34" charset="0"/>
              </a:rPr>
              <a:t>Αν αμφιβολία: φυσιολογικός μυελός Μ</a:t>
            </a:r>
            <a:r>
              <a:rPr lang="en-US" sz="1600" dirty="0">
                <a:latin typeface="Century Gothic" panose="020B0502020202020204" pitchFamily="34" charset="0"/>
              </a:rPr>
              <a:t>RI</a:t>
            </a:r>
            <a:r>
              <a:rPr lang="el-GR" sz="1600" dirty="0">
                <a:latin typeface="Century Gothic" panose="020B0502020202020204" pitchFamily="34" charset="0"/>
              </a:rPr>
              <a:t> </a:t>
            </a:r>
            <a:endParaRPr lang="el-GR" dirty="0">
              <a:latin typeface="Century Gothic" panose="020B0502020202020204" pitchFamily="34" charset="0"/>
            </a:endParaRPr>
          </a:p>
        </p:txBody>
      </p:sp>
      <p:sp>
        <p:nvSpPr>
          <p:cNvPr id="4" name="Τίτλος 1">
            <a:extLst>
              <a:ext uri="{FF2B5EF4-FFF2-40B4-BE49-F238E27FC236}">
                <a16:creationId xmlns:a16="http://schemas.microsoft.com/office/drawing/2014/main" id="{843368F2-19F3-47EE-940F-03264AD7B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1400175"/>
          </a:xfrm>
        </p:spPr>
        <p:txBody>
          <a:bodyPr/>
          <a:lstStyle/>
          <a:p>
            <a:r>
              <a:rPr lang="el-GR" sz="3600" dirty="0"/>
              <a:t>ΑΝΑΤΟΜΙΚΕΣ ΠΑΡΑΛΛΑΓΕΣ:</a:t>
            </a:r>
            <a:br>
              <a:rPr lang="el-GR" sz="3600" dirty="0"/>
            </a:br>
            <a:r>
              <a:rPr lang="el-GR" sz="3600" dirty="0" err="1">
                <a:solidFill>
                  <a:srgbClr val="FFFF00"/>
                </a:solidFill>
              </a:rPr>
              <a:t>ψευδοκύστη</a:t>
            </a:r>
            <a:r>
              <a:rPr lang="el-GR" sz="3600" dirty="0">
                <a:solidFill>
                  <a:srgbClr val="FFFF00"/>
                </a:solidFill>
              </a:rPr>
              <a:t> </a:t>
            </a:r>
            <a:r>
              <a:rPr lang="el-GR" sz="3600" dirty="0" err="1">
                <a:solidFill>
                  <a:srgbClr val="FFFF00"/>
                </a:solidFill>
              </a:rPr>
              <a:t>βραχιονίου</a:t>
            </a:r>
            <a:endParaRPr lang="el-GR" sz="3600" dirty="0">
              <a:solidFill>
                <a:srgbClr val="FFFF00"/>
              </a:solidFill>
            </a:endParaRPr>
          </a:p>
        </p:txBody>
      </p:sp>
      <p:cxnSp>
        <p:nvCxnSpPr>
          <p:cNvPr id="7" name="Ευθύγραμμο βέλος σύνδεσης 6">
            <a:extLst>
              <a:ext uri="{FF2B5EF4-FFF2-40B4-BE49-F238E27FC236}">
                <a16:creationId xmlns:a16="http://schemas.microsoft.com/office/drawing/2014/main" id="{CBE2EB38-B1BE-49D8-9D59-A5239E063A9A}"/>
              </a:ext>
            </a:extLst>
          </p:cNvPr>
          <p:cNvCxnSpPr>
            <a:cxnSpLocks/>
          </p:cNvCxnSpPr>
          <p:nvPr/>
        </p:nvCxnSpPr>
        <p:spPr>
          <a:xfrm>
            <a:off x="7813261" y="3152289"/>
            <a:ext cx="328921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Εικόνα 4" descr="Εικόνα που περιέχει φως&#10;&#10;Περιγραφή που δημιουργήθηκε αυτόματα">
            <a:extLst>
              <a:ext uri="{FF2B5EF4-FFF2-40B4-BE49-F238E27FC236}">
                <a16:creationId xmlns:a16="http://schemas.microsoft.com/office/drawing/2014/main" id="{B50092DA-1355-49E6-B810-8D14362DE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88" y="944199"/>
            <a:ext cx="4048125" cy="5248275"/>
          </a:xfrm>
          <a:prstGeom prst="rect">
            <a:avLst/>
          </a:prstGeom>
        </p:spPr>
      </p:pic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CEBF4DAA-B4AE-4E55-B49B-8FD3205E848A}"/>
              </a:ext>
            </a:extLst>
          </p:cNvPr>
          <p:cNvCxnSpPr/>
          <p:nvPr/>
        </p:nvCxnSpPr>
        <p:spPr>
          <a:xfrm>
            <a:off x="7821969" y="2477589"/>
            <a:ext cx="390213" cy="18723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4236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TM04033923[[fn=Βάθος]]</Template>
  <TotalTime>1927</TotalTime>
  <Words>2646</Words>
  <Application>Microsoft Office PowerPoint</Application>
  <PresentationFormat>Widescreen</PresentationFormat>
  <Paragraphs>398</Paragraphs>
  <Slides>63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2" baseType="lpstr">
      <vt:lpstr>Arial</vt:lpstr>
      <vt:lpstr>Calibri</vt:lpstr>
      <vt:lpstr>Century Gothic</vt:lpstr>
      <vt:lpstr>Comic Sans MS</vt:lpstr>
      <vt:lpstr>Katsoulidis</vt:lpstr>
      <vt:lpstr>Open Sans</vt:lpstr>
      <vt:lpstr>Times New Roman</vt:lpstr>
      <vt:lpstr>Wingdings 3</vt:lpstr>
      <vt:lpstr>Ιόν</vt:lpstr>
      <vt:lpstr>ΚΑΛΟΗΘΕΙΣ ΑΛΛΟΙΩΣΕΙΣ ΠΟΥ ΑΠΕΙΚΟΝΙΣΤΙΚΑ ΜΙΜΟΥΝΤΑΙ ΟΓΚΟΥΣ ΜΣΚ  </vt:lpstr>
      <vt:lpstr>ΚΑΛΟΗΘΕΙΣ ΑΛΛΟΙΩΣΕΙΣ ΠΟΥ ΑΠΕΙΚΟΝΙΣΤΙΚΑ ΜΙΜΟΥΝΤΑΙ ΟΓΚΟΥΣ ΜΣΚ </vt:lpstr>
      <vt:lpstr>ΚΑΛΟΗΘΕΙΣ ΑΛΛΟΙΩΣΕΙΣ ΠΟΥ ΑΠΕΙΚΟΝΙΣΤΙΚΑ ΜΙΜΟΥΝΤΑΙ ΟΓΚΟΥΣ ΜΣΚ </vt:lpstr>
      <vt:lpstr>ΜΙΜΗΤΕΣ ΟΓΚΩΝ </vt:lpstr>
      <vt:lpstr>Κλινική εικόνα</vt:lpstr>
      <vt:lpstr>ΑΝΑΤΟΜΙΚΕΣ ΠΑΡΑΛΛΑΓΕΣ </vt:lpstr>
      <vt:lpstr>ΑΝΑΤΟΜΙΚΕΣ ΠΑΡΑΛΛΑΓΕΣ: ραχιαίο έλλειμμα επιγονατίδας </vt:lpstr>
      <vt:lpstr>ΑΝΑΤΟΜΙΚΕΣ ΠΑΡΑΛΛΑΓΕΣ: Ηβοισχιακή συγχόρδωση</vt:lpstr>
      <vt:lpstr>ΑΝΑΤΟΜΙΚΕΣ ΠΑΡΑΛΛΑΓΕΣ: ψευδοκύστη βραχιονίου</vt:lpstr>
      <vt:lpstr>ΑΝΑΤΟΜΙΚΕΣ ΠΑΡΑΛΛΑΓΕΣ: Οδοντοειδές οστούν </vt:lpstr>
      <vt:lpstr>PowerPoint Presentation</vt:lpstr>
      <vt:lpstr>ΑΝΑΤΟΜΙΚΕΣ ΠΑΡΑΛΛΑΓΕΣ: ψευδοκύστη πτέρνας </vt:lpstr>
      <vt:lpstr>ΔΔ ψευδοκύστης πτέρνας  </vt:lpstr>
      <vt:lpstr>ΑΝΑΤΟΜΙΚΕΣ ΠΑΡΑΛΛΑΓΕΣ: Tρίγωνο Ward</vt:lpstr>
      <vt:lpstr>Όμως προσοχή!!</vt:lpstr>
      <vt:lpstr>PowerPoint Presentation</vt:lpstr>
      <vt:lpstr>ΜΕΤΑΤΡΑΥΜΑΤΙΚΕΣ ΑΛΛΟΙΩΣΕΙΣ</vt:lpstr>
      <vt:lpstr>ΜΕΤΑΤΡΑΥΜΑΤΙΚΕΣ ΑΛΛΟΙΩΣΕΙΣ Οστεοποιός μυοσίτιδα </vt:lpstr>
      <vt:lpstr>PowerPoint Presentation</vt:lpstr>
      <vt:lpstr>ΜΕΤΑΤΡΑΥΜΑΤΙΚΕΣ ΑΛΛΟΙΩΣΕΙΣ υποπεριοστικό αιμάτωμα </vt:lpstr>
      <vt:lpstr>ΜΕΤΑΤΡΑΥΜΑΤΙΚΕΣ ΑΛΛΟΙΩΣΕΙΣ χρόνια αποσπαστική ρήξη τενόντων</vt:lpstr>
      <vt:lpstr>ΜΕΤΑΤΡΑΥΜΑΤΙΚΕΣ ΑΛΛΟΙΩΣΕΙΣ δεσμοειδές μηρού</vt:lpstr>
      <vt:lpstr>ΜΕΤΑΤΡΑΥΜΑΤΙΚΕΣ ΑΛΛΟΙΩΣΕΙΣ κατάγματα καταπόνησης</vt:lpstr>
      <vt:lpstr>κατάγματα κόπωσης </vt:lpstr>
      <vt:lpstr>κατάγματα κόπωσης </vt:lpstr>
      <vt:lpstr>κατάγματα ανεπάρκειας</vt:lpstr>
      <vt:lpstr>PowerPoint Presentation</vt:lpstr>
      <vt:lpstr>ΜΙΜΗΤΕΣ ΟΓΚΩΝ - ΜΕΤΑΒΟΛΙΚΑ ΑΙΤΙΑ </vt:lpstr>
      <vt:lpstr>ΜΕΤΑΒΟΛΙΚΑ ΑΙΤΙΑ  Οστεοπόρωση από ακινησία </vt:lpstr>
      <vt:lpstr>ΜΕΤΑΒΟΛΙΚΑ ΑΙΤΙΑ Φαιοί όγκοι υπερπαραθυρεοιδισμού </vt:lpstr>
      <vt:lpstr>Φαιοί όγκοι υπερπαραθυρεοιδισμού </vt:lpstr>
      <vt:lpstr>ΨΕΥΔΟΟΓΚΟΙ- Μεταβολικά αίτια οστικό έμφρακτο </vt:lpstr>
      <vt:lpstr>Οστικό έμφρακτο</vt:lpstr>
      <vt:lpstr>ΜΕΤΑΒΟΛΙΚΑ ΑΙΤΙΑ Nόσος Paget</vt:lpstr>
      <vt:lpstr>Νοσος PAGET: σπονδυλική στήλη  </vt:lpstr>
      <vt:lpstr>Νοσος PAGET: μακρα οστά </vt:lpstr>
      <vt:lpstr>Νοσος PAGET: κρανίο </vt:lpstr>
      <vt:lpstr>PowerPoint Presentation</vt:lpstr>
      <vt:lpstr>ΜΙΜΗΤΕΣ ΟΓΚΩΝ- ΑΙΜΑΤΟΛΟΓΙΚΑ ΝΟΣΗΜΑΤΑ </vt:lpstr>
      <vt:lpstr>ΜΙΜΗΤΕΣ ΟΓΚΩΝ-  αιμορροφιλικός ψευδοόγκος</vt:lpstr>
      <vt:lpstr>ΜΙΜΗΤΕΣ ΟΓΚΩΝ-  διάχυτα χαμηλό σήμα οστικού μυελού στην ΜΤ </vt:lpstr>
      <vt:lpstr>ΜΙΜΗΤΕΣ ΟΓΚΩΝ-  διάχυτα χαμηλό σήμα οστικού μυελού στην ΜΤ </vt:lpstr>
      <vt:lpstr>PowerPoint Presentation</vt:lpstr>
      <vt:lpstr>ΜΙΜΗΤΕΣ ΟΓΚΩΝ-  Αλλες αληθεΙς  ΚΑΛΟΗΘΕΙΣ ΒΛΑΒΕΣ  </vt:lpstr>
      <vt:lpstr>ΜΙΜΗΤΕΣ ΟΓΚΩΝ: υπαρθρική κύστη </vt:lpstr>
      <vt:lpstr>ΜΙΜΗΤΕΣ ΟΓΚΩΝ: υπαρθρική κύστη </vt:lpstr>
      <vt:lpstr>ΜΙΜΗΤΕΣ ΟΓΚΩΝ: συνοβιακή κύστη αυχένα μηριαίου</vt:lpstr>
      <vt:lpstr>ΜΙΜΗΤΕΣ ΟΓΚΩΝ: οστεομυελίτιδα: απόστημα Brodie</vt:lpstr>
      <vt:lpstr>ΜΤ: απόστημα Brodie</vt:lpstr>
      <vt:lpstr>Αλλες αληθεΙς  ΚΑΛΟΗΘΕΙΣ ΒΛΑΒΕΣ  </vt:lpstr>
      <vt:lpstr>ΜΙΜΗΤΕΣ ΟΓΚΩΝ: ινώδης δυσπλασία </vt:lpstr>
      <vt:lpstr>ΜΙΜΗΤΕΣ ΟΓΚΩΝ: ινώδης δυσπλασία </vt:lpstr>
      <vt:lpstr>ΜΙΜΗΤΕΣ ΟΓΚΩΝ: ινώδης δυσπλασία </vt:lpstr>
      <vt:lpstr>ΜΙΜΗΤΕΣ ΟΓΚΩΝ: ινώδης δυσπλασία </vt:lpstr>
      <vt:lpstr>ΜΙΜΗΤΕΣ ΟΓΚΩΝ: μη οστεοποιό ίνωμα </vt:lpstr>
      <vt:lpstr>PowerPoint Presentation</vt:lpstr>
      <vt:lpstr>ΜΙΜΗΤΕΣ ΟΓΚΩΝ: απλή κύστη</vt:lpstr>
      <vt:lpstr>ΜΙΜΗΤΕΣ ΟΓΚΩΝ: ανευρυσματική κύστη </vt:lpstr>
      <vt:lpstr>PowerPoint Presentation</vt:lpstr>
      <vt:lpstr>PowerPoint Presentation</vt:lpstr>
      <vt:lpstr>PowerPoint Presentation</vt:lpstr>
      <vt:lpstr>PowerPoint Presentation</vt:lpstr>
      <vt:lpstr>Ευχαριστω για την προσοχή σας! sogofianol@gmail.com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ΚΑΛΟΗΘΕΙΣ ΑΛΛΟΙΩΣΕΙΣ ΠΟΥ ΑΠΕΙΚΟΝΙΣΤΙΚΑ ΜΙΜΟΥΝΤΑΙ ΟΓΚΟΥΣ ΜΣΚ.</dc:title>
  <dc:creator>olympia papakonstantinou</dc:creator>
  <cp:lastModifiedBy>olympia papakonstantinou</cp:lastModifiedBy>
  <cp:revision>46</cp:revision>
  <cp:lastPrinted>2022-03-09T16:19:58Z</cp:lastPrinted>
  <dcterms:created xsi:type="dcterms:W3CDTF">2022-03-03T00:15:10Z</dcterms:created>
  <dcterms:modified xsi:type="dcterms:W3CDTF">2023-03-04T12:50:42Z</dcterms:modified>
</cp:coreProperties>
</file>