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332" r:id="rId2"/>
    <p:sldId id="331" r:id="rId3"/>
    <p:sldId id="289" r:id="rId4"/>
    <p:sldId id="297" r:id="rId5"/>
    <p:sldId id="290" r:id="rId6"/>
    <p:sldId id="317" r:id="rId7"/>
    <p:sldId id="293" r:id="rId8"/>
    <p:sldId id="259" r:id="rId9"/>
    <p:sldId id="303" r:id="rId10"/>
    <p:sldId id="313" r:id="rId11"/>
    <p:sldId id="261" r:id="rId12"/>
    <p:sldId id="301" r:id="rId13"/>
    <p:sldId id="314" r:id="rId14"/>
    <p:sldId id="300" r:id="rId15"/>
    <p:sldId id="304" r:id="rId16"/>
    <p:sldId id="315" r:id="rId17"/>
    <p:sldId id="316" r:id="rId18"/>
    <p:sldId id="298" r:id="rId19"/>
    <p:sldId id="318" r:id="rId20"/>
    <p:sldId id="266" r:id="rId21"/>
    <p:sldId id="299" r:id="rId22"/>
    <p:sldId id="267" r:id="rId23"/>
    <p:sldId id="268" r:id="rId24"/>
    <p:sldId id="320" r:id="rId25"/>
    <p:sldId id="321" r:id="rId26"/>
    <p:sldId id="322" r:id="rId27"/>
    <p:sldId id="325" r:id="rId28"/>
    <p:sldId id="326" r:id="rId29"/>
    <p:sldId id="327" r:id="rId30"/>
    <p:sldId id="291" r:id="rId31"/>
    <p:sldId id="319" r:id="rId32"/>
    <p:sldId id="330" r:id="rId33"/>
    <p:sldId id="292" r:id="rId34"/>
    <p:sldId id="271" r:id="rId35"/>
    <p:sldId id="272" r:id="rId36"/>
    <p:sldId id="341" r:id="rId37"/>
    <p:sldId id="350" r:id="rId38"/>
    <p:sldId id="352" r:id="rId39"/>
    <p:sldId id="349" r:id="rId40"/>
    <p:sldId id="348" r:id="rId41"/>
    <p:sldId id="353" r:id="rId42"/>
    <p:sldId id="343" r:id="rId43"/>
    <p:sldId id="342" r:id="rId44"/>
    <p:sldId id="335" r:id="rId45"/>
    <p:sldId id="344" r:id="rId46"/>
    <p:sldId id="345" r:id="rId47"/>
    <p:sldId id="346" r:id="rId48"/>
    <p:sldId id="347" r:id="rId49"/>
    <p:sldId id="308" r:id="rId50"/>
    <p:sldId id="309" r:id="rId51"/>
    <p:sldId id="275" r:id="rId52"/>
    <p:sldId id="281" r:id="rId53"/>
    <p:sldId id="285" r:id="rId54"/>
    <p:sldId id="340" r:id="rId55"/>
    <p:sldId id="284" r:id="rId56"/>
    <p:sldId id="338" r:id="rId57"/>
    <p:sldId id="339" r:id="rId58"/>
    <p:sldId id="351"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 id="368" r:id="rId7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FBEBD5-D4FB-40E9-8C40-06DB91311A6F}" type="datetimeFigureOut">
              <a:rPr lang="el-GR" smtClean="0"/>
              <a:pPr/>
              <a:t>9/3/2022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C0FC8-821B-4408-8282-874F3A6BCBCF}" type="slidenum">
              <a:rPr lang="el-GR" smtClean="0"/>
              <a:pPr/>
              <a:t>‹#›</a:t>
            </a:fld>
            <a:endParaRPr lang="el-GR"/>
          </a:p>
        </p:txBody>
      </p:sp>
    </p:spTree>
    <p:extLst>
      <p:ext uri="{BB962C8B-B14F-4D97-AF65-F5344CB8AC3E}">
        <p14:creationId xmlns:p14="http://schemas.microsoft.com/office/powerpoint/2010/main" val="366422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BB0AAC87-84D0-470C-8257-44C20AD3C5F8}" type="slidenum">
              <a:rPr lang="el-GR"/>
              <a:pPr/>
              <a:t>4</a:t>
            </a:fld>
            <a:endParaRPr lang="el-GR"/>
          </a:p>
        </p:txBody>
      </p:sp>
      <p:sp>
        <p:nvSpPr>
          <p:cNvPr id="44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4035" name="Rectangle 3"/>
          <p:cNvSpPr>
            <a:spLocks noGrp="1" noChangeArrowheads="1"/>
          </p:cNvSpPr>
          <p:nvPr>
            <p:ph type="body" idx="1"/>
          </p:nvPr>
        </p:nvSpPr>
        <p:spPr/>
        <p:txBody>
          <a:bodyPr/>
          <a:lstStyle/>
          <a:p>
            <a:pPr eaLnBrk="1" hangingPunct="1"/>
            <a:r>
              <a:rPr lang="el-GR" b="1" smtClean="0">
                <a:latin typeface="Arial" pitchFamily="34" charset="0"/>
              </a:rPr>
              <a:t>θα αναπτύξουν μεταστάσεις, συνήθως στους πνεύμονες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581F88B-BA59-4B39-93DF-96846C6973D5}" type="slidenum">
              <a:rPr lang="en-US">
                <a:solidFill>
                  <a:prstClr val="black"/>
                </a:solidFill>
              </a:rPr>
              <a:pPr/>
              <a:t>40</a:t>
            </a:fld>
            <a:endParaRPr lang="en-US">
              <a:solidFill>
                <a:prstClr val="black"/>
              </a:solidFill>
            </a:endParaRPr>
          </a:p>
        </p:txBody>
      </p:sp>
      <p:sp>
        <p:nvSpPr>
          <p:cNvPr id="135170" name="Rectangle 7"/>
          <p:cNvSpPr txBox="1">
            <a:spLocks noGrp="1" noChangeArrowheads="1"/>
          </p:cNvSpPr>
          <p:nvPr/>
        </p:nvSpPr>
        <p:spPr bwMode="auto">
          <a:xfrm>
            <a:off x="3777608" y="9430094"/>
            <a:ext cx="2889938" cy="496411"/>
          </a:xfrm>
          <a:prstGeom prst="rect">
            <a:avLst/>
          </a:prstGeom>
          <a:noFill/>
          <a:ln>
            <a:miter lim="800000"/>
            <a:headEnd/>
            <a:tailEnd/>
          </a:ln>
        </p:spPr>
        <p:txBody>
          <a:bodyPr lIns="91435" tIns="45718" rIns="91435" bIns="45718" anchor="b"/>
          <a:lstStyle/>
          <a:p>
            <a:pPr algn="r" eaLnBrk="0" hangingPunct="0">
              <a:defRPr/>
            </a:pPr>
            <a:fld id="{384B29EE-032D-40A5-8699-3EFACB71549F}" type="slidenum">
              <a:rPr lang="en-US" sz="1200">
                <a:solidFill>
                  <a:srgbClr val="000000"/>
                </a:solidFill>
                <a:latin typeface="Garamond" pitchFamily="18" charset="0"/>
                <a:cs typeface="Tahoma" pitchFamily="34" charset="0"/>
              </a:rPr>
              <a:pPr algn="r" eaLnBrk="0" hangingPunct="0">
                <a:defRPr/>
              </a:pPr>
              <a:t>40</a:t>
            </a:fld>
            <a:endParaRPr lang="en-US" sz="1200">
              <a:solidFill>
                <a:srgbClr val="000000"/>
              </a:solidFill>
              <a:latin typeface="Garamond" pitchFamily="18" charset="0"/>
              <a:cs typeface="Tahoma" pitchFamily="34" charset="0"/>
            </a:endParaRPr>
          </a:p>
        </p:txBody>
      </p:sp>
      <p:sp>
        <p:nvSpPr>
          <p:cNvPr id="129027" name="Rectangle 2"/>
          <p:cNvSpPr>
            <a:spLocks noGrp="1" noRot="1" noChangeAspect="1" noChangeArrowheads="1" noTextEdit="1"/>
          </p:cNvSpPr>
          <p:nvPr>
            <p:ph type="sldImg"/>
          </p:nvPr>
        </p:nvSpPr>
        <p:spPr>
          <a:xfrm>
            <a:off x="575177" y="252985"/>
            <a:ext cx="5540977" cy="3720188"/>
          </a:xfrm>
          <a:ln/>
          <a:extLst>
            <a:ext uri="{909E8E84-426E-40DD-AFC4-6F175D3DCCD1}">
              <a14:hiddenFill xmlns:a14="http://schemas.microsoft.com/office/drawing/2010/main">
                <a:noFill/>
              </a14:hiddenFill>
            </a:ext>
          </a:extLst>
        </p:spPr>
      </p:sp>
      <p:sp>
        <p:nvSpPr>
          <p:cNvPr id="110596" name="Rectangle 3"/>
          <p:cNvSpPr>
            <a:spLocks noGrp="1" noChangeArrowheads="1"/>
          </p:cNvSpPr>
          <p:nvPr>
            <p:ph type="body" idx="1"/>
          </p:nvPr>
        </p:nvSpPr>
        <p:spPr>
          <a:xfrm>
            <a:off x="666910" y="4715910"/>
            <a:ext cx="5335270" cy="4964113"/>
          </a:xfrm>
        </p:spPr>
        <p:txBody>
          <a:bodyPr lIns="96656" tIns="48329" rIns="96656" bIns="48329">
            <a:normAutofit/>
          </a:bodyPr>
          <a:lstStyle/>
          <a:p>
            <a:pPr>
              <a:lnSpc>
                <a:spcPct val="90000"/>
              </a:lnSpc>
              <a:spcBef>
                <a:spcPct val="0"/>
              </a:spcBef>
            </a:pPr>
            <a:r>
              <a:rPr lang="es-ES" altLang="ja-JP" sz="2000" dirty="0" err="1"/>
              <a:t>The</a:t>
            </a:r>
            <a:r>
              <a:rPr lang="es-ES" altLang="ja-JP" sz="2000" dirty="0"/>
              <a:t> </a:t>
            </a:r>
            <a:r>
              <a:rPr lang="es-ES" altLang="ja-JP" sz="2000" dirty="0" err="1"/>
              <a:t>first</a:t>
            </a:r>
            <a:r>
              <a:rPr lang="es-ES" altLang="ja-JP" sz="2000" dirty="0"/>
              <a:t> </a:t>
            </a:r>
            <a:r>
              <a:rPr lang="es-ES" altLang="ja-JP" sz="2000" dirty="0" err="1"/>
              <a:t>question</a:t>
            </a:r>
            <a:r>
              <a:rPr lang="es-ES" altLang="ja-JP" sz="2000" dirty="0"/>
              <a:t> </a:t>
            </a:r>
            <a:r>
              <a:rPr lang="es-ES" altLang="ja-JP" sz="2000" dirty="0" err="1"/>
              <a:t>was</a:t>
            </a:r>
            <a:r>
              <a:rPr lang="es-ES" altLang="ja-JP" sz="2000" dirty="0"/>
              <a:t> a </a:t>
            </a:r>
            <a:r>
              <a:rPr lang="es-ES" altLang="ja-JP" sz="2000" dirty="0" err="1"/>
              <a:t>comparison</a:t>
            </a:r>
            <a:r>
              <a:rPr lang="es-ES" altLang="ja-JP" sz="2000" dirty="0"/>
              <a:t> of </a:t>
            </a:r>
            <a:r>
              <a:rPr lang="es-ES" altLang="ja-JP" sz="2000" dirty="0" err="1"/>
              <a:t>three</a:t>
            </a:r>
            <a:r>
              <a:rPr lang="es-ES" altLang="ja-JP" sz="2000" dirty="0"/>
              <a:t> </a:t>
            </a:r>
            <a:r>
              <a:rPr lang="es-ES" altLang="ja-JP" sz="2000" dirty="0" err="1"/>
              <a:t>drug</a:t>
            </a:r>
            <a:r>
              <a:rPr lang="es-ES" altLang="ja-JP" sz="2000" dirty="0"/>
              <a:t> </a:t>
            </a:r>
            <a:r>
              <a:rPr lang="es-ES" altLang="ja-JP" sz="2000" dirty="0" err="1"/>
              <a:t>chemotherapy</a:t>
            </a:r>
            <a:r>
              <a:rPr lang="es-ES" altLang="ja-JP" sz="2000" dirty="0"/>
              <a:t>  </a:t>
            </a:r>
            <a:r>
              <a:rPr lang="es-ES" altLang="ja-JP" sz="2000" dirty="0" err="1"/>
              <a:t>without</a:t>
            </a:r>
            <a:r>
              <a:rPr lang="es-ES" altLang="ja-JP" sz="2000" dirty="0"/>
              <a:t> </a:t>
            </a:r>
            <a:r>
              <a:rPr lang="es-ES" altLang="ja-JP" sz="2000" dirty="0" err="1"/>
              <a:t>ifosfamide</a:t>
            </a:r>
            <a:r>
              <a:rPr lang="es-ES" altLang="ja-JP" sz="2000" dirty="0"/>
              <a:t> </a:t>
            </a:r>
            <a:r>
              <a:rPr lang="es-ES" altLang="ja-JP" sz="2000" dirty="0" err="1"/>
              <a:t>to</a:t>
            </a:r>
            <a:r>
              <a:rPr lang="es-ES" altLang="ja-JP" sz="2000" dirty="0"/>
              <a:t> </a:t>
            </a:r>
            <a:r>
              <a:rPr lang="es-ES" altLang="ja-JP" sz="2000" dirty="0" err="1"/>
              <a:t>four</a:t>
            </a:r>
            <a:r>
              <a:rPr lang="es-ES" altLang="ja-JP" sz="2000" dirty="0"/>
              <a:t> </a:t>
            </a:r>
            <a:r>
              <a:rPr lang="es-ES" altLang="ja-JP" sz="2000" dirty="0" err="1"/>
              <a:t>drug</a:t>
            </a:r>
            <a:r>
              <a:rPr lang="es-ES" altLang="ja-JP" sz="2000" dirty="0"/>
              <a:t> </a:t>
            </a:r>
            <a:r>
              <a:rPr lang="es-ES" altLang="ja-JP" sz="2000" dirty="0" err="1"/>
              <a:t>chemotherapy</a:t>
            </a:r>
            <a:r>
              <a:rPr lang="es-ES" altLang="ja-JP" sz="2000" dirty="0"/>
              <a:t> </a:t>
            </a:r>
            <a:r>
              <a:rPr lang="es-ES" altLang="ja-JP" sz="2000" dirty="0" err="1"/>
              <a:t>including</a:t>
            </a:r>
            <a:r>
              <a:rPr lang="es-ES" altLang="ja-JP" sz="2000" dirty="0"/>
              <a:t> </a:t>
            </a:r>
            <a:r>
              <a:rPr lang="es-ES" altLang="ja-JP" sz="2000" dirty="0" err="1"/>
              <a:t>ifosfamide</a:t>
            </a:r>
            <a:r>
              <a:rPr lang="es-ES" altLang="ja-JP" sz="2000" dirty="0"/>
              <a:t>. </a:t>
            </a:r>
          </a:p>
          <a:p>
            <a:pPr>
              <a:lnSpc>
                <a:spcPct val="90000"/>
              </a:lnSpc>
              <a:spcBef>
                <a:spcPct val="0"/>
              </a:spcBef>
            </a:pPr>
            <a:r>
              <a:rPr lang="es-ES" altLang="ja-JP" sz="2000" dirty="0" err="1"/>
              <a:t>The</a:t>
            </a:r>
            <a:r>
              <a:rPr lang="es-ES" altLang="ja-JP" sz="2000" dirty="0"/>
              <a:t> </a:t>
            </a:r>
            <a:r>
              <a:rPr lang="es-ES" altLang="ja-JP" sz="2000" dirty="0" err="1"/>
              <a:t>second</a:t>
            </a:r>
            <a:r>
              <a:rPr lang="es-ES" altLang="ja-JP" sz="2000" dirty="0"/>
              <a:t> </a:t>
            </a:r>
            <a:r>
              <a:rPr lang="es-ES" altLang="ja-JP" sz="2000" dirty="0" err="1"/>
              <a:t>question</a:t>
            </a:r>
            <a:r>
              <a:rPr lang="es-ES" altLang="ja-JP" sz="2000" dirty="0"/>
              <a:t> </a:t>
            </a:r>
            <a:r>
              <a:rPr lang="es-ES" altLang="ja-JP" sz="2000" dirty="0" err="1"/>
              <a:t>was</a:t>
            </a:r>
            <a:r>
              <a:rPr lang="es-ES" altLang="ja-JP" sz="2000" dirty="0"/>
              <a:t> </a:t>
            </a:r>
            <a:r>
              <a:rPr lang="es-ES" altLang="ja-JP" sz="2000" dirty="0" err="1"/>
              <a:t>whether</a:t>
            </a:r>
            <a:r>
              <a:rPr lang="es-ES" altLang="ja-JP" sz="2000" dirty="0"/>
              <a:t> </a:t>
            </a:r>
            <a:r>
              <a:rPr lang="es-ES" altLang="ja-JP" sz="2000" dirty="0" err="1"/>
              <a:t>the</a:t>
            </a:r>
            <a:r>
              <a:rPr lang="es-ES" altLang="ja-JP" sz="2000" dirty="0"/>
              <a:t> </a:t>
            </a:r>
            <a:r>
              <a:rPr lang="es-ES" altLang="ja-JP" sz="2000" dirty="0" err="1"/>
              <a:t>addition</a:t>
            </a:r>
            <a:r>
              <a:rPr lang="es-ES" altLang="ja-JP" sz="2000" dirty="0"/>
              <a:t> of  MTP </a:t>
            </a:r>
            <a:r>
              <a:rPr lang="es-ES" altLang="ja-JP" sz="2000" dirty="0" err="1"/>
              <a:t>to</a:t>
            </a:r>
            <a:r>
              <a:rPr lang="es-ES" altLang="ja-JP" sz="2000" dirty="0"/>
              <a:t> </a:t>
            </a:r>
            <a:r>
              <a:rPr lang="es-ES" altLang="ja-JP" sz="2000" dirty="0" err="1"/>
              <a:t>the</a:t>
            </a:r>
            <a:r>
              <a:rPr lang="es-ES" altLang="ja-JP" sz="2000" dirty="0"/>
              <a:t> </a:t>
            </a:r>
            <a:r>
              <a:rPr lang="es-ES" altLang="ja-JP" sz="2000" dirty="0" err="1"/>
              <a:t>maintenance</a:t>
            </a:r>
            <a:r>
              <a:rPr lang="es-ES" altLang="ja-JP" sz="2000" dirty="0"/>
              <a:t> </a:t>
            </a:r>
            <a:r>
              <a:rPr lang="es-ES" altLang="ja-JP" sz="2000" dirty="0" err="1"/>
              <a:t>therapy</a:t>
            </a:r>
            <a:r>
              <a:rPr lang="es-ES" altLang="ja-JP" sz="2000" dirty="0"/>
              <a:t> </a:t>
            </a:r>
            <a:r>
              <a:rPr lang="es-ES" altLang="ja-JP" sz="2000" dirty="0" err="1"/>
              <a:t>would</a:t>
            </a:r>
            <a:r>
              <a:rPr lang="es-ES" altLang="ja-JP" sz="2000" dirty="0"/>
              <a:t> </a:t>
            </a:r>
            <a:r>
              <a:rPr lang="es-ES" altLang="ja-JP" sz="2000" dirty="0" err="1"/>
              <a:t>improve</a:t>
            </a:r>
            <a:r>
              <a:rPr lang="es-ES" altLang="ja-JP" sz="2000" dirty="0"/>
              <a:t> </a:t>
            </a:r>
            <a:r>
              <a:rPr lang="es-ES" altLang="ja-JP" sz="2000" dirty="0" err="1"/>
              <a:t>the</a:t>
            </a:r>
            <a:r>
              <a:rPr lang="es-ES" altLang="ja-JP" sz="2000" dirty="0"/>
              <a:t> </a:t>
            </a:r>
            <a:r>
              <a:rPr lang="es-ES" altLang="ja-JP" sz="2000" dirty="0" err="1"/>
              <a:t>outcome</a:t>
            </a:r>
            <a:r>
              <a:rPr lang="es-ES" altLang="ja-JP" sz="2000" dirty="0"/>
              <a:t>. </a:t>
            </a:r>
          </a:p>
          <a:p>
            <a:pPr>
              <a:lnSpc>
                <a:spcPct val="90000"/>
              </a:lnSpc>
              <a:spcBef>
                <a:spcPct val="0"/>
              </a:spcBef>
            </a:pPr>
            <a:r>
              <a:rPr lang="es-ES" altLang="ja-JP" sz="2000" dirty="0" err="1"/>
              <a:t>The</a:t>
            </a:r>
            <a:r>
              <a:rPr lang="es-ES" altLang="ja-JP" sz="2000" dirty="0"/>
              <a:t> </a:t>
            </a:r>
            <a:r>
              <a:rPr lang="es-ES" altLang="ja-JP" sz="2000" dirty="0" err="1"/>
              <a:t>objective</a:t>
            </a:r>
            <a:r>
              <a:rPr lang="es-ES" altLang="ja-JP" sz="2000" dirty="0"/>
              <a:t> of </a:t>
            </a:r>
            <a:r>
              <a:rPr lang="es-ES" altLang="ja-JP" sz="2000" dirty="0" err="1"/>
              <a:t>this</a:t>
            </a:r>
            <a:r>
              <a:rPr lang="es-ES" altLang="ja-JP" sz="2000" dirty="0"/>
              <a:t> </a:t>
            </a:r>
            <a:r>
              <a:rPr lang="es-ES" altLang="ja-JP" sz="2000" dirty="0" err="1"/>
              <a:t>design</a:t>
            </a:r>
            <a:r>
              <a:rPr lang="es-ES" altLang="ja-JP" sz="2000" dirty="0"/>
              <a:t> </a:t>
            </a:r>
            <a:r>
              <a:rPr lang="es-ES" altLang="ja-JP" sz="2000" dirty="0" err="1"/>
              <a:t>was</a:t>
            </a:r>
            <a:r>
              <a:rPr lang="es-ES" altLang="ja-JP" sz="2000" dirty="0"/>
              <a:t> </a:t>
            </a:r>
            <a:r>
              <a:rPr lang="es-ES" altLang="ja-JP" sz="2000" dirty="0" err="1"/>
              <a:t>to</a:t>
            </a:r>
            <a:r>
              <a:rPr lang="es-ES" altLang="ja-JP" sz="2000" dirty="0"/>
              <a:t> </a:t>
            </a:r>
            <a:r>
              <a:rPr lang="es-ES" altLang="ja-JP" sz="2000" dirty="0" err="1"/>
              <a:t>answer</a:t>
            </a:r>
            <a:r>
              <a:rPr lang="es-ES" altLang="ja-JP" sz="2000" dirty="0"/>
              <a:t> </a:t>
            </a:r>
            <a:r>
              <a:rPr lang="es-ES" altLang="ja-JP" sz="2000" dirty="0" err="1"/>
              <a:t>each</a:t>
            </a:r>
            <a:r>
              <a:rPr lang="es-ES" altLang="ja-JP" sz="2000" dirty="0"/>
              <a:t> </a:t>
            </a:r>
            <a:r>
              <a:rPr lang="es-ES" altLang="ja-JP" sz="2000" dirty="0" err="1"/>
              <a:t>question</a:t>
            </a:r>
            <a:r>
              <a:rPr lang="es-ES" altLang="ja-JP" sz="2000" dirty="0"/>
              <a:t> </a:t>
            </a:r>
            <a:r>
              <a:rPr lang="es-ES" altLang="ja-JP" sz="2000" dirty="0" err="1"/>
              <a:t>independently</a:t>
            </a:r>
            <a:r>
              <a:rPr lang="es-ES" altLang="ja-JP" sz="2000" dirty="0"/>
              <a:t>, </a:t>
            </a:r>
            <a:r>
              <a:rPr lang="es-ES" altLang="ja-JP" sz="2000" dirty="0" err="1"/>
              <a:t>that</a:t>
            </a:r>
            <a:r>
              <a:rPr lang="es-ES" altLang="ja-JP" sz="2000" dirty="0"/>
              <a:t> </a:t>
            </a:r>
            <a:r>
              <a:rPr lang="es-ES" altLang="ja-JP" sz="2000" dirty="0" err="1"/>
              <a:t>is</a:t>
            </a:r>
            <a:r>
              <a:rPr lang="es-ES" altLang="ja-JP" sz="2000" dirty="0"/>
              <a:t> </a:t>
            </a:r>
            <a:r>
              <a:rPr lang="es-ES" altLang="ja-JP" sz="2000" dirty="0" err="1"/>
              <a:t>to</a:t>
            </a:r>
            <a:r>
              <a:rPr lang="es-ES" altLang="ja-JP" sz="2000" dirty="0"/>
              <a:t> determine </a:t>
            </a:r>
            <a:r>
              <a:rPr lang="es-ES" altLang="ja-JP" sz="2000" dirty="0" err="1"/>
              <a:t>the</a:t>
            </a:r>
            <a:r>
              <a:rPr lang="es-ES" altLang="ja-JP" sz="2000" dirty="0"/>
              <a:t> </a:t>
            </a:r>
            <a:r>
              <a:rPr lang="es-ES" altLang="ja-JP" sz="2000" dirty="0" err="1"/>
              <a:t>efficacy</a:t>
            </a:r>
            <a:r>
              <a:rPr lang="es-ES" altLang="ja-JP" sz="2000" dirty="0"/>
              <a:t> of MTP </a:t>
            </a:r>
            <a:r>
              <a:rPr lang="es-ES" altLang="ja-JP" sz="2000" dirty="0" err="1"/>
              <a:t>by</a:t>
            </a:r>
            <a:r>
              <a:rPr lang="es-ES" altLang="ja-JP" sz="2000" dirty="0"/>
              <a:t> </a:t>
            </a:r>
            <a:r>
              <a:rPr lang="es-ES" altLang="ja-JP" sz="2000" dirty="0" err="1"/>
              <a:t>comparing</a:t>
            </a:r>
            <a:r>
              <a:rPr lang="es-ES" altLang="ja-JP" sz="2000" dirty="0"/>
              <a:t> </a:t>
            </a:r>
            <a:r>
              <a:rPr lang="es-ES" altLang="ja-JP" sz="2000" dirty="0" err="1"/>
              <a:t>the</a:t>
            </a:r>
            <a:r>
              <a:rPr lang="es-ES" altLang="ja-JP" sz="2000" dirty="0"/>
              <a:t> </a:t>
            </a:r>
            <a:r>
              <a:rPr lang="es-ES" altLang="ja-JP" sz="2000" dirty="0" err="1"/>
              <a:t>patients</a:t>
            </a:r>
            <a:r>
              <a:rPr lang="es-ES" altLang="ja-JP" sz="2000" dirty="0"/>
              <a:t> in </a:t>
            </a:r>
            <a:r>
              <a:rPr lang="es-ES" altLang="ja-JP" sz="2000" dirty="0" err="1"/>
              <a:t>both</a:t>
            </a:r>
            <a:r>
              <a:rPr lang="es-ES" altLang="ja-JP" sz="2000" dirty="0"/>
              <a:t> </a:t>
            </a:r>
            <a:r>
              <a:rPr lang="es-ES" altLang="ja-JP" sz="2000" dirty="0" err="1"/>
              <a:t>groups</a:t>
            </a:r>
            <a:r>
              <a:rPr lang="es-ES" altLang="ja-JP" sz="2000" dirty="0"/>
              <a:t> </a:t>
            </a:r>
            <a:r>
              <a:rPr lang="es-ES" altLang="ja-JP" sz="2000" dirty="0" err="1"/>
              <a:t>assigned</a:t>
            </a:r>
            <a:r>
              <a:rPr lang="es-ES" altLang="ja-JP" sz="2000" dirty="0"/>
              <a:t> </a:t>
            </a:r>
            <a:r>
              <a:rPr lang="es-ES" altLang="ja-JP" sz="2000" dirty="0" err="1"/>
              <a:t>to</a:t>
            </a:r>
            <a:r>
              <a:rPr lang="es-ES" altLang="ja-JP" sz="2000" dirty="0"/>
              <a:t> </a:t>
            </a:r>
            <a:r>
              <a:rPr lang="es-ES" altLang="ja-JP" sz="2000" dirty="0" err="1"/>
              <a:t>receive</a:t>
            </a:r>
            <a:r>
              <a:rPr lang="es-ES" altLang="ja-JP" sz="2000" dirty="0"/>
              <a:t> MTP (A+ and B+) </a:t>
            </a:r>
            <a:r>
              <a:rPr lang="es-ES" altLang="ja-JP" sz="2000" dirty="0" err="1"/>
              <a:t>to</a:t>
            </a:r>
            <a:r>
              <a:rPr lang="es-ES" altLang="ja-JP" sz="2000" dirty="0"/>
              <a:t> </a:t>
            </a:r>
            <a:r>
              <a:rPr lang="es-ES" altLang="ja-JP" sz="2000" dirty="0" err="1"/>
              <a:t>the</a:t>
            </a:r>
            <a:r>
              <a:rPr lang="es-ES" altLang="ja-JP" sz="2000" dirty="0"/>
              <a:t> </a:t>
            </a:r>
            <a:r>
              <a:rPr lang="es-ES" altLang="ja-JP" sz="2000" dirty="0" err="1"/>
              <a:t>the</a:t>
            </a:r>
            <a:r>
              <a:rPr lang="es-ES" altLang="ja-JP" sz="2000" dirty="0"/>
              <a:t> </a:t>
            </a:r>
            <a:r>
              <a:rPr lang="es-ES" altLang="ja-JP" sz="2000" dirty="0" err="1"/>
              <a:t>patients</a:t>
            </a:r>
            <a:r>
              <a:rPr lang="es-ES" altLang="ja-JP" sz="2000" dirty="0"/>
              <a:t> in </a:t>
            </a:r>
            <a:r>
              <a:rPr lang="es-ES" altLang="ja-JP" sz="2000" dirty="0" err="1"/>
              <a:t>both</a:t>
            </a:r>
            <a:r>
              <a:rPr lang="es-ES" altLang="ja-JP" sz="2000" dirty="0"/>
              <a:t> </a:t>
            </a:r>
            <a:r>
              <a:rPr lang="es-ES" altLang="ja-JP" sz="2000" dirty="0" err="1"/>
              <a:t>groups</a:t>
            </a:r>
            <a:r>
              <a:rPr lang="es-ES" altLang="ja-JP" sz="2000" dirty="0"/>
              <a:t> </a:t>
            </a:r>
            <a:r>
              <a:rPr lang="es-ES" altLang="ja-JP" sz="2000" dirty="0" err="1"/>
              <a:t>assigned</a:t>
            </a:r>
            <a:r>
              <a:rPr lang="es-ES" altLang="ja-JP" sz="2000" dirty="0"/>
              <a:t> </a:t>
            </a:r>
            <a:r>
              <a:rPr lang="es-ES" altLang="ja-JP" sz="2000" dirty="0" err="1"/>
              <a:t>not</a:t>
            </a:r>
            <a:r>
              <a:rPr lang="es-ES" altLang="ja-JP" sz="2000" dirty="0"/>
              <a:t> </a:t>
            </a:r>
            <a:r>
              <a:rPr lang="es-ES" altLang="ja-JP" sz="2000" dirty="0" err="1"/>
              <a:t>to</a:t>
            </a:r>
            <a:r>
              <a:rPr lang="es-ES" altLang="ja-JP" sz="2000" dirty="0"/>
              <a:t> </a:t>
            </a:r>
            <a:r>
              <a:rPr lang="es-ES" altLang="ja-JP" sz="2000" dirty="0" err="1"/>
              <a:t>receive</a:t>
            </a:r>
            <a:r>
              <a:rPr lang="es-ES" altLang="ja-JP" sz="2000" dirty="0"/>
              <a:t> MTP (A- and B-).  </a:t>
            </a:r>
            <a:r>
              <a:rPr lang="es-ES" altLang="ja-JP" sz="2000" dirty="0" err="1"/>
              <a:t>This</a:t>
            </a:r>
            <a:r>
              <a:rPr lang="es-ES" altLang="ja-JP" sz="2000" dirty="0"/>
              <a:t> </a:t>
            </a:r>
            <a:r>
              <a:rPr lang="es-ES" altLang="ja-JP" sz="2000" dirty="0" err="1"/>
              <a:t>was</a:t>
            </a:r>
            <a:r>
              <a:rPr lang="es-ES" altLang="ja-JP" sz="2000" dirty="0"/>
              <a:t> </a:t>
            </a:r>
            <a:r>
              <a:rPr lang="es-ES" altLang="ja-JP" sz="2000" dirty="0" err="1"/>
              <a:t>the</a:t>
            </a:r>
            <a:r>
              <a:rPr lang="es-ES" altLang="ja-JP" sz="2000" dirty="0"/>
              <a:t> </a:t>
            </a:r>
            <a:r>
              <a:rPr lang="es-ES" altLang="ja-JP" sz="2000" dirty="0" err="1"/>
              <a:t>prospective</a:t>
            </a:r>
            <a:r>
              <a:rPr lang="es-ES" altLang="ja-JP" sz="2000" dirty="0"/>
              <a:t> </a:t>
            </a:r>
            <a:r>
              <a:rPr lang="es-ES" altLang="ja-JP" sz="2000" dirty="0" err="1"/>
              <a:t>design</a:t>
            </a:r>
            <a:r>
              <a:rPr lang="es-ES" altLang="ja-JP" sz="2000" dirty="0"/>
              <a:t> of </a:t>
            </a:r>
            <a:r>
              <a:rPr lang="es-ES" altLang="ja-JP" sz="2000" dirty="0" err="1"/>
              <a:t>the</a:t>
            </a:r>
            <a:r>
              <a:rPr lang="es-ES" altLang="ja-JP" sz="2000" dirty="0"/>
              <a:t> </a:t>
            </a:r>
            <a:r>
              <a:rPr lang="es-ES" altLang="ja-JP" sz="2000" dirty="0" err="1"/>
              <a:t>study</a:t>
            </a:r>
            <a:r>
              <a:rPr lang="es-ES" altLang="ja-JP" sz="2000" dirty="0"/>
              <a:t>.  In </a:t>
            </a:r>
            <a:r>
              <a:rPr lang="es-ES" altLang="ja-JP" sz="2000" dirty="0" err="1"/>
              <a:t>the</a:t>
            </a:r>
            <a:r>
              <a:rPr lang="es-ES" altLang="ja-JP" sz="2000" dirty="0"/>
              <a:t> </a:t>
            </a:r>
            <a:r>
              <a:rPr lang="es-ES" altLang="ja-JP" sz="2000" dirty="0" err="1"/>
              <a:t>course</a:t>
            </a:r>
            <a:r>
              <a:rPr lang="es-ES" altLang="ja-JP" sz="2000" dirty="0"/>
              <a:t> of </a:t>
            </a:r>
            <a:r>
              <a:rPr lang="es-ES" altLang="ja-JP" sz="2000" dirty="0" err="1"/>
              <a:t>the</a:t>
            </a:r>
            <a:r>
              <a:rPr lang="es-ES" altLang="ja-JP" sz="2000" dirty="0"/>
              <a:t> </a:t>
            </a:r>
            <a:r>
              <a:rPr lang="es-ES" altLang="ja-JP" sz="2000" dirty="0" err="1"/>
              <a:t>study</a:t>
            </a:r>
            <a:r>
              <a:rPr lang="es-ES" altLang="ja-JP" sz="2000" dirty="0"/>
              <a:t> </a:t>
            </a:r>
            <a:r>
              <a:rPr lang="es-ES" altLang="ja-JP" sz="2000" dirty="0" err="1"/>
              <a:t>we</a:t>
            </a:r>
            <a:r>
              <a:rPr lang="es-ES" altLang="ja-JP" sz="2000" dirty="0"/>
              <a:t> </a:t>
            </a:r>
            <a:r>
              <a:rPr lang="es-ES" altLang="ja-JP" sz="2000" dirty="0" err="1"/>
              <a:t>the</a:t>
            </a:r>
            <a:r>
              <a:rPr lang="es-ES" altLang="ja-JP" sz="2000" dirty="0"/>
              <a:t> COG </a:t>
            </a:r>
            <a:r>
              <a:rPr lang="es-ES" altLang="ja-JP" sz="2000" dirty="0" err="1"/>
              <a:t>enrolled</a:t>
            </a:r>
            <a:r>
              <a:rPr lang="es-ES" altLang="ja-JP" sz="2000" dirty="0"/>
              <a:t> 662 </a:t>
            </a:r>
            <a:r>
              <a:rPr lang="es-ES" altLang="ja-JP" sz="2000" dirty="0" err="1"/>
              <a:t>patients</a:t>
            </a:r>
            <a:r>
              <a:rPr lang="es-ES" altLang="ja-JP" sz="2000" dirty="0"/>
              <a:t> </a:t>
            </a:r>
            <a:r>
              <a:rPr lang="es-ES" altLang="ja-JP" sz="2000" dirty="0" err="1"/>
              <a:t>with</a:t>
            </a:r>
            <a:r>
              <a:rPr lang="es-ES" altLang="ja-JP" sz="2000" dirty="0"/>
              <a:t> </a:t>
            </a:r>
            <a:r>
              <a:rPr lang="es-ES" altLang="ja-JP" sz="2000" dirty="0" err="1"/>
              <a:t>localized</a:t>
            </a:r>
            <a:r>
              <a:rPr lang="es-ES" altLang="ja-JP" sz="2000" dirty="0"/>
              <a:t> </a:t>
            </a:r>
            <a:r>
              <a:rPr lang="es-ES" altLang="ja-JP" sz="2000" dirty="0" err="1"/>
              <a:t>osteosarcoma</a:t>
            </a:r>
            <a:r>
              <a:rPr lang="es-ES" altLang="ja-JP" sz="2000" dirty="0"/>
              <a:t>.</a:t>
            </a:r>
          </a:p>
        </p:txBody>
      </p:sp>
    </p:spTree>
    <p:extLst>
      <p:ext uri="{BB962C8B-B14F-4D97-AF65-F5344CB8AC3E}">
        <p14:creationId xmlns:p14="http://schemas.microsoft.com/office/powerpoint/2010/main" val="895559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11"/>
          <p:cNvSpPr>
            <a:spLocks noGrp="1" noChangeArrowheads="1"/>
          </p:cNvSpPr>
          <p:nvPr>
            <p:ph type="sldNum" sz="quarter"/>
          </p:nvPr>
        </p:nvSpPr>
        <p:spPr>
          <a:noFill/>
        </p:spPr>
        <p:txBody>
          <a:bodyPr/>
          <a:lstStyle/>
          <a:p>
            <a:fld id="{E9C29DE2-F380-4C3A-B4FC-429817D16F5F}" type="slidenum">
              <a:rPr lang="de-DE" smtClean="0"/>
              <a:pPr/>
              <a:t>43</a:t>
            </a:fld>
            <a:endParaRPr lang="de-DE" smtClean="0"/>
          </a:p>
        </p:txBody>
      </p:sp>
      <p:sp>
        <p:nvSpPr>
          <p:cNvPr id="166915" name="Text Box 1"/>
          <p:cNvSpPr txBox="1">
            <a:spLocks noChangeArrowheads="1"/>
          </p:cNvSpPr>
          <p:nvPr/>
        </p:nvSpPr>
        <p:spPr bwMode="auto">
          <a:xfrm>
            <a:off x="-1632" y="8688126"/>
            <a:ext cx="2971583" cy="457347"/>
          </a:xfrm>
          <a:prstGeom prst="rect">
            <a:avLst/>
          </a:prstGeom>
          <a:noFill/>
          <a:ln w="9525">
            <a:noFill/>
            <a:round/>
            <a:headEnd/>
            <a:tailEnd/>
          </a:ln>
        </p:spPr>
        <p:txBody>
          <a:bodyPr lIns="19077" tIns="0" rIns="19077" bIns="0" anchor="b"/>
          <a:lstStyle/>
          <a:p>
            <a:pPr eaLnBrk="0" hangingPunct="0">
              <a:lnSpc>
                <a:spcPct val="95000"/>
              </a:lnSpc>
              <a:buSzPct val="100000"/>
              <a:tabLst>
                <a:tab pos="0" algn="l"/>
                <a:tab pos="446100" algn="l"/>
                <a:tab pos="895387" algn="l"/>
                <a:tab pos="1344673" algn="l"/>
                <a:tab pos="1793960" algn="l"/>
                <a:tab pos="2243247" algn="l"/>
                <a:tab pos="2692533" algn="l"/>
                <a:tab pos="3141820" algn="l"/>
                <a:tab pos="3591107" algn="l"/>
                <a:tab pos="4040393" algn="l"/>
                <a:tab pos="4489680" algn="l"/>
                <a:tab pos="4938967" algn="l"/>
                <a:tab pos="5388253" algn="l"/>
                <a:tab pos="5837540" algn="l"/>
                <a:tab pos="6286826" algn="l"/>
                <a:tab pos="6736113" algn="l"/>
                <a:tab pos="7185400" algn="l"/>
                <a:tab pos="7634686" algn="l"/>
                <a:tab pos="8083973" algn="l"/>
                <a:tab pos="8533260" algn="l"/>
                <a:tab pos="8982546" algn="l"/>
              </a:tabLst>
            </a:pPr>
            <a:endParaRPr lang="de-DE" sz="1000" i="1" dirty="0">
              <a:solidFill>
                <a:srgbClr val="000000"/>
              </a:solidFill>
            </a:endParaRPr>
          </a:p>
        </p:txBody>
      </p:sp>
      <p:sp>
        <p:nvSpPr>
          <p:cNvPr id="166916" name="Text Box 2"/>
          <p:cNvSpPr txBox="1">
            <a:spLocks noChangeArrowheads="1"/>
          </p:cNvSpPr>
          <p:nvPr/>
        </p:nvSpPr>
        <p:spPr bwMode="auto">
          <a:xfrm>
            <a:off x="-1632" y="-1468"/>
            <a:ext cx="2971583" cy="457347"/>
          </a:xfrm>
          <a:prstGeom prst="rect">
            <a:avLst/>
          </a:prstGeom>
          <a:noFill/>
          <a:ln w="9525">
            <a:noFill/>
            <a:round/>
            <a:headEnd/>
            <a:tailEnd/>
          </a:ln>
        </p:spPr>
        <p:txBody>
          <a:bodyPr lIns="19077" tIns="0" rIns="19077" bIns="0"/>
          <a:lstStyle/>
          <a:p>
            <a:pPr eaLnBrk="0" hangingPunct="0">
              <a:lnSpc>
                <a:spcPct val="95000"/>
              </a:lnSpc>
              <a:buSzPct val="100000"/>
              <a:tabLst>
                <a:tab pos="0" algn="l"/>
                <a:tab pos="446100" algn="l"/>
                <a:tab pos="895387" algn="l"/>
                <a:tab pos="1344673" algn="l"/>
                <a:tab pos="1793960" algn="l"/>
                <a:tab pos="2243247" algn="l"/>
                <a:tab pos="2692533" algn="l"/>
                <a:tab pos="3141820" algn="l"/>
                <a:tab pos="3591107" algn="l"/>
                <a:tab pos="4040393" algn="l"/>
                <a:tab pos="4489680" algn="l"/>
                <a:tab pos="4938967" algn="l"/>
                <a:tab pos="5388253" algn="l"/>
                <a:tab pos="5837540" algn="l"/>
                <a:tab pos="6286826" algn="l"/>
                <a:tab pos="6736113" algn="l"/>
                <a:tab pos="7185400" algn="l"/>
                <a:tab pos="7634686" algn="l"/>
                <a:tab pos="8083973" algn="l"/>
                <a:tab pos="8533260" algn="l"/>
                <a:tab pos="8982546" algn="l"/>
              </a:tabLst>
            </a:pPr>
            <a:endParaRPr lang="de-DE" sz="1000" i="1" dirty="0">
              <a:solidFill>
                <a:srgbClr val="000000"/>
              </a:solidFill>
            </a:endParaRPr>
          </a:p>
        </p:txBody>
      </p:sp>
      <p:sp>
        <p:nvSpPr>
          <p:cNvPr id="166917" name="Text Box 3"/>
          <p:cNvSpPr txBox="1">
            <a:spLocks noChangeArrowheads="1"/>
          </p:cNvSpPr>
          <p:nvPr/>
        </p:nvSpPr>
        <p:spPr bwMode="auto">
          <a:xfrm>
            <a:off x="3884786" y="-1468"/>
            <a:ext cx="2971583" cy="457347"/>
          </a:xfrm>
          <a:prstGeom prst="rect">
            <a:avLst/>
          </a:prstGeom>
          <a:noFill/>
          <a:ln w="9525">
            <a:noFill/>
            <a:round/>
            <a:headEnd/>
            <a:tailEnd/>
          </a:ln>
        </p:spPr>
        <p:txBody>
          <a:bodyPr lIns="19077" tIns="0" rIns="19077" bIns="0"/>
          <a:lstStyle/>
          <a:p>
            <a:pPr algn="r" eaLnBrk="0" hangingPunct="0">
              <a:lnSpc>
                <a:spcPct val="95000"/>
              </a:lnSpc>
              <a:buSzPct val="100000"/>
              <a:tabLst>
                <a:tab pos="0" algn="l"/>
                <a:tab pos="446100" algn="l"/>
                <a:tab pos="895387" algn="l"/>
                <a:tab pos="1344673" algn="l"/>
                <a:tab pos="1793960" algn="l"/>
                <a:tab pos="2243247" algn="l"/>
                <a:tab pos="2692533" algn="l"/>
                <a:tab pos="3141820" algn="l"/>
                <a:tab pos="3591107" algn="l"/>
                <a:tab pos="4040393" algn="l"/>
                <a:tab pos="4489680" algn="l"/>
                <a:tab pos="4938967" algn="l"/>
                <a:tab pos="5388253" algn="l"/>
                <a:tab pos="5837540" algn="l"/>
                <a:tab pos="6286826" algn="l"/>
                <a:tab pos="6736113" algn="l"/>
                <a:tab pos="7185400" algn="l"/>
                <a:tab pos="7634686" algn="l"/>
                <a:tab pos="8083973" algn="l"/>
                <a:tab pos="8533260" algn="l"/>
                <a:tab pos="8982546" algn="l"/>
              </a:tabLst>
            </a:pPr>
            <a:endParaRPr lang="de-DE" sz="1000" i="1" dirty="0">
              <a:solidFill>
                <a:srgbClr val="000000"/>
              </a:solidFill>
            </a:endParaRPr>
          </a:p>
        </p:txBody>
      </p:sp>
      <p:sp>
        <p:nvSpPr>
          <p:cNvPr id="166918" name="Rectangle 4"/>
          <p:cNvSpPr>
            <a:spLocks noGrp="1" noRot="1" noChangeAspect="1" noChangeArrowheads="1" noTextEdit="1"/>
          </p:cNvSpPr>
          <p:nvPr>
            <p:ph type="sldImg"/>
          </p:nvPr>
        </p:nvSpPr>
        <p:spPr>
          <a:xfrm>
            <a:off x="897080" y="707771"/>
            <a:ext cx="5045867" cy="3388238"/>
          </a:xfrm>
          <a:solidFill>
            <a:srgbClr val="FFFFFF"/>
          </a:solidFill>
          <a:ln/>
        </p:spPr>
      </p:sp>
      <p:sp>
        <p:nvSpPr>
          <p:cNvPr id="166919" name="Rectangle 5"/>
          <p:cNvSpPr>
            <a:spLocks noGrp="1" noChangeArrowheads="1"/>
          </p:cNvSpPr>
          <p:nvPr>
            <p:ph type="body" idx="1"/>
          </p:nvPr>
        </p:nvSpPr>
        <p:spPr>
          <a:xfrm>
            <a:off x="777611" y="4679352"/>
            <a:ext cx="6209448" cy="4424944"/>
          </a:xfrm>
          <a:noFill/>
          <a:ln/>
        </p:spPr>
        <p:txBody>
          <a:bodyPr wrap="none" anchor="ctr"/>
          <a:lstStyle/>
          <a:p>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5837" y="685838"/>
            <a:ext cx="5107960" cy="3429182"/>
          </a:xfrm>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a:t>
            </a:r>
            <a:r>
              <a:rPr lang="en-GB" dirty="0" err="1" smtClean="0"/>
              <a:t>Gordana’s</a:t>
            </a:r>
            <a:r>
              <a:rPr lang="en-GB" dirty="0" smtClean="0"/>
              <a:t> notes ---------------</a:t>
            </a:r>
          </a:p>
          <a:p>
            <a:endParaRPr lang="en-GB" baseline="0" dirty="0" smtClean="0"/>
          </a:p>
          <a:p>
            <a:r>
              <a:rPr lang="en-GB" b="1" baseline="0" dirty="0" smtClean="0"/>
              <a:t>RMST - interpretation of results</a:t>
            </a:r>
          </a:p>
          <a:p>
            <a:r>
              <a:rPr lang="en-GB" baseline="0" dirty="0" smtClean="0"/>
              <a:t>Because hazards are not proportional, another summary of difference between the treatments has been used. Difference is expressed in terms of Restricted Mean Survival Time; RMST is an average event-free time over a 5-year period after randomisation.</a:t>
            </a:r>
          </a:p>
          <a:p>
            <a:endParaRPr lang="en-GB" baseline="0" dirty="0" smtClean="0"/>
          </a:p>
          <a:p>
            <a:r>
              <a:rPr lang="en-GB" baseline="0" dirty="0" smtClean="0"/>
              <a:t>Time to first event is on average 37.5 month in MAP arm and 38.1 months in MAPIE arm, when time to 5 years from randomisation is considered. The difference in average times to first event is 0.6 months (18 days), in favour of MAPIE arm (time to first event is on average 18 days longer in MAPIE arm). The difference is not statistically significant, therefore we can conclude that there is not enough evidence to suggest that there is EFS difference between the two treatment arms.</a:t>
            </a:r>
          </a:p>
          <a:p>
            <a:endParaRPr lang="en-GB" dirty="0" smtClean="0"/>
          </a:p>
          <a:p>
            <a:endParaRPr lang="en-GB" dirty="0" smtClean="0"/>
          </a:p>
          <a:p>
            <a:r>
              <a:rPr lang="en-GB" dirty="0" smtClean="0"/>
              <a:t>---------------------------</a:t>
            </a:r>
          </a:p>
          <a:p>
            <a:r>
              <a:rPr lang="en-GB" b="1" dirty="0" smtClean="0"/>
              <a:t>Other points:</a:t>
            </a:r>
          </a:p>
          <a:p>
            <a:r>
              <a:rPr lang="en-GB" dirty="0" smtClean="0"/>
              <a:t>-lower event rate than predicted (expected/observed 3y EFS 45%/55%)</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-target/observed</a:t>
            </a:r>
            <a:r>
              <a:rPr lang="en-GB" baseline="0" dirty="0" smtClean="0"/>
              <a:t> </a:t>
            </a:r>
            <a:r>
              <a:rPr lang="en-GB" dirty="0" smtClean="0"/>
              <a:t>number of events (378/300)</a:t>
            </a:r>
          </a:p>
          <a:p>
            <a:r>
              <a:rPr lang="en-GB" dirty="0" smtClean="0"/>
              <a:t>-consequence: need more time to reach target number of events</a:t>
            </a:r>
          </a:p>
          <a:p>
            <a:r>
              <a:rPr lang="en-GB" dirty="0" smtClean="0"/>
              <a:t>At the end of the talk, there is an</a:t>
            </a:r>
            <a:r>
              <a:rPr lang="en-GB" baseline="0" dirty="0" smtClean="0"/>
              <a:t> additional slide with event prediction – time to reaching the target number of EFS events</a:t>
            </a:r>
            <a:endParaRPr lang="en-GB" dirty="0" smtClean="0"/>
          </a:p>
        </p:txBody>
      </p:sp>
      <p:sp>
        <p:nvSpPr>
          <p:cNvPr id="4" name="Slide Number Placeholder 3"/>
          <p:cNvSpPr>
            <a:spLocks noGrp="1"/>
          </p:cNvSpPr>
          <p:nvPr>
            <p:ph type="sldNum" sz="quarter" idx="10"/>
          </p:nvPr>
        </p:nvSpPr>
        <p:spPr/>
        <p:txBody>
          <a:bodyPr/>
          <a:lstStyle/>
          <a:p>
            <a:fld id="{6DAD8E4D-D618-47B2-A07C-8918718575B9}" type="slidenum">
              <a:rPr lang="en-GB" smtClean="0"/>
              <a:pPr/>
              <a:t>45</a:t>
            </a:fld>
            <a:endParaRPr lang="en-GB"/>
          </a:p>
        </p:txBody>
      </p:sp>
    </p:spTree>
    <p:extLst>
      <p:ext uri="{BB962C8B-B14F-4D97-AF65-F5344CB8AC3E}">
        <p14:creationId xmlns:p14="http://schemas.microsoft.com/office/powerpoint/2010/main" val="3292244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US" dirty="0" smtClean="0"/>
          </a:p>
          <a:p>
            <a:r>
              <a:rPr lang="en-US" dirty="0" smtClean="0"/>
              <a:t>----- Meeting Notes (10/12/14 17:11) -----</a:t>
            </a:r>
          </a:p>
          <a:p>
            <a:r>
              <a:rPr lang="en-US" dirty="0" smtClean="0"/>
              <a:t>In conclusion:</a:t>
            </a:r>
          </a:p>
          <a:p>
            <a:r>
              <a:rPr lang="en-US" dirty="0" smtClean="0"/>
              <a:t>1. We find no evidence of an advantage of MAPIE over MAP in terms of EFS or OS</a:t>
            </a:r>
          </a:p>
          <a:p>
            <a:r>
              <a:rPr lang="en-US" dirty="0" smtClean="0"/>
              <a:t>2. Fewer MAPIE patients received the intended dose</a:t>
            </a:r>
          </a:p>
          <a:p>
            <a:r>
              <a:rPr lang="en-US" dirty="0" smtClean="0"/>
              <a:t>3. MAPIE was associated with greater toxicity and a higher risk of second malignancies.</a:t>
            </a:r>
          </a:p>
          <a:p>
            <a:endParaRPr lang="en-GB" dirty="0"/>
          </a:p>
        </p:txBody>
      </p:sp>
      <p:sp>
        <p:nvSpPr>
          <p:cNvPr id="4" name="Slide Number Placeholder 3"/>
          <p:cNvSpPr>
            <a:spLocks noGrp="1"/>
          </p:cNvSpPr>
          <p:nvPr>
            <p:ph type="sldNum" sz="quarter" idx="10"/>
          </p:nvPr>
        </p:nvSpPr>
        <p:spPr/>
        <p:txBody>
          <a:bodyPr/>
          <a:lstStyle/>
          <a:p>
            <a:fld id="{6DAD8E4D-D618-47B2-A07C-8918718575B9}" type="slidenum">
              <a:rPr lang="en-GB" smtClean="0"/>
              <a:pPr/>
              <a:t>47</a:t>
            </a:fld>
            <a:endParaRPr lang="en-GB"/>
          </a:p>
        </p:txBody>
      </p:sp>
    </p:spTree>
    <p:extLst>
      <p:ext uri="{BB962C8B-B14F-4D97-AF65-F5344CB8AC3E}">
        <p14:creationId xmlns:p14="http://schemas.microsoft.com/office/powerpoint/2010/main" val="176470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US" dirty="0" smtClean="0"/>
          </a:p>
          <a:p>
            <a:r>
              <a:rPr lang="en-US" dirty="0" smtClean="0"/>
              <a:t>----- Meeting Notes (10/12/14 17:11) -----</a:t>
            </a:r>
          </a:p>
          <a:p>
            <a:r>
              <a:rPr lang="en-US" dirty="0" smtClean="0"/>
              <a:t>In conclusion:</a:t>
            </a:r>
          </a:p>
          <a:p>
            <a:r>
              <a:rPr lang="en-US" dirty="0" smtClean="0"/>
              <a:t>1. We find no evidence of an advantage of MAPIE over MAP in terms of EFS or OS</a:t>
            </a:r>
          </a:p>
          <a:p>
            <a:r>
              <a:rPr lang="en-US" dirty="0" smtClean="0"/>
              <a:t>2. Fewer MAPIE patients received the intended dose</a:t>
            </a:r>
          </a:p>
          <a:p>
            <a:r>
              <a:rPr lang="en-US" dirty="0" smtClean="0"/>
              <a:t>3. MAPIE was associated with greater toxicity and a higher risk of second malignancies.</a:t>
            </a:r>
          </a:p>
          <a:p>
            <a:endParaRPr lang="en-GB" dirty="0"/>
          </a:p>
        </p:txBody>
      </p:sp>
      <p:sp>
        <p:nvSpPr>
          <p:cNvPr id="4" name="Slide Number Placeholder 3"/>
          <p:cNvSpPr>
            <a:spLocks noGrp="1"/>
          </p:cNvSpPr>
          <p:nvPr>
            <p:ph type="sldNum" sz="quarter" idx="10"/>
          </p:nvPr>
        </p:nvSpPr>
        <p:spPr/>
        <p:txBody>
          <a:bodyPr/>
          <a:lstStyle/>
          <a:p>
            <a:fld id="{6DAD8E4D-D618-47B2-A07C-8918718575B9}" type="slidenum">
              <a:rPr lang="en-GB" smtClean="0"/>
              <a:pPr/>
              <a:t>48</a:t>
            </a:fld>
            <a:endParaRPr lang="en-GB"/>
          </a:p>
        </p:txBody>
      </p:sp>
    </p:spTree>
    <p:extLst>
      <p:ext uri="{BB962C8B-B14F-4D97-AF65-F5344CB8AC3E}">
        <p14:creationId xmlns:p14="http://schemas.microsoft.com/office/powerpoint/2010/main" val="1764703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0342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4" name="3 - Θέση αριθμού διαφάνειας"/>
          <p:cNvSpPr>
            <a:spLocks noGrp="1"/>
          </p:cNvSpPr>
          <p:nvPr>
            <p:ph type="sldNum" sz="quarter" idx="5"/>
          </p:nvPr>
        </p:nvSpPr>
        <p:spPr/>
        <p:txBody>
          <a:bodyPr/>
          <a:lstStyle/>
          <a:p>
            <a:pPr>
              <a:defRPr/>
            </a:pPr>
            <a:fld id="{11701096-AC31-4D02-AD02-AF1A4BFAB2AA}" type="slidenum">
              <a:rPr lang="el-GR" smtClean="0"/>
              <a:pPr>
                <a:defRPr/>
              </a:pPr>
              <a:t>49</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0957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35171"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398E9A-2ED6-4900-A46C-D706C2DD4824}" type="slidenum">
              <a:rPr lang="el-GR">
                <a:cs typeface="Arial" pitchFamily="34" charset="0"/>
              </a:rPr>
              <a:pPr fontAlgn="base">
                <a:spcBef>
                  <a:spcPct val="0"/>
                </a:spcBef>
                <a:spcAft>
                  <a:spcPct val="0"/>
                </a:spcAft>
                <a:defRPr/>
              </a:pPr>
              <a:t>50</a:t>
            </a:fld>
            <a:endParaRPr lang="el-GR">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a:lstStyle/>
          <a:p>
            <a:pPr eaLnBrk="0" hangingPunct="0"/>
            <a:fld id="{8DEBEBA9-522B-48FC-BE50-0780491D89E7}" type="slidenum">
              <a:rPr lang="en-US">
                <a:solidFill>
                  <a:srgbClr val="000000"/>
                </a:solidFill>
                <a:latin typeface="Arial" pitchFamily="34" charset="0"/>
              </a:rPr>
              <a:pPr eaLnBrk="0" hangingPunct="0"/>
              <a:t>59</a:t>
            </a:fld>
            <a:endParaRPr lang="en-US">
              <a:solidFill>
                <a:srgbClr val="000000"/>
              </a:solidFill>
              <a:latin typeface="Arial" pitchFamily="34"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We</a:t>
            </a:r>
            <a:r>
              <a:rPr lang="en-US" baseline="0" dirty="0" smtClean="0">
                <a:ea typeface="ＭＳ Ｐゴシック" pitchFamily="34" charset="-128"/>
              </a:rPr>
              <a:t> know that traditional therapies such as chemotherapy and radiotherapy are not tumor specific and have limited efficacy</a:t>
            </a:r>
            <a:endParaRPr lang="it-IT"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Αυτή λοιπόν η πεποίθηση</a:t>
            </a:r>
            <a:r>
              <a:rPr lang="el-GR" baseline="0" dirty="0" smtClean="0"/>
              <a:t>, ότι η θεραπευτική προσέγγιση είναι ίδια για όλους τους τύπους σαρκωμάτων, πλέον τείνει να </a:t>
            </a:r>
            <a:r>
              <a:rPr lang="el-GR" baseline="0" dirty="0" err="1" smtClean="0"/>
              <a:t>εγκαταλειφθει</a:t>
            </a:r>
            <a:r>
              <a:rPr lang="el-GR" baseline="0" dirty="0" smtClean="0"/>
              <a:t>. Η πρόοδος που έχει επέλθει στη μοριακή βιολογία και τη γενετική, έχει οδηγήσει στο συμπέρασμα ότι μιλώντας για σαρκώματα, μιλάμε για πολλές κ διαφορετικές νόσους  και ότι πλέον η θεραπευτική επιλογή στον κάθε </a:t>
            </a:r>
            <a:r>
              <a:rPr lang="el-GR" baseline="0" dirty="0" err="1" smtClean="0"/>
              <a:t>υπότυπο</a:t>
            </a:r>
            <a:r>
              <a:rPr lang="el-GR" baseline="0" dirty="0" smtClean="0"/>
              <a:t>, είναι και διαφορετική.</a:t>
            </a:r>
            <a:endParaRPr lang="el-GR" dirty="0"/>
          </a:p>
        </p:txBody>
      </p:sp>
      <p:sp>
        <p:nvSpPr>
          <p:cNvPr id="4" name="3 - Θέση αριθμού διαφάνειας"/>
          <p:cNvSpPr>
            <a:spLocks noGrp="1"/>
          </p:cNvSpPr>
          <p:nvPr>
            <p:ph type="sldNum" sz="quarter" idx="10"/>
          </p:nvPr>
        </p:nvSpPr>
        <p:spPr/>
        <p:txBody>
          <a:bodyPr/>
          <a:lstStyle/>
          <a:p>
            <a:fld id="{0C7DD71F-7A66-4CA8-B695-99844ABD355A}" type="slidenum">
              <a:rPr lang="el-GR" smtClean="0">
                <a:solidFill>
                  <a:prstClr val="black"/>
                </a:solidFill>
              </a:rPr>
              <a:pPr/>
              <a:t>60</a:t>
            </a:fld>
            <a:endParaRPr lang="el-GR">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Historically chemotherapy offered to pts a median OS of 12 m and treatment options were limited due to toxicity</a:t>
            </a:r>
            <a:r>
              <a:rPr lang="en-US" baseline="0" dirty="0" smtClean="0"/>
              <a:t> but currently an increasing range of new therapies has improved survival and increased OS to approximately 19 m. Several factors </a:t>
            </a:r>
            <a:r>
              <a:rPr lang="en-US" baseline="0" dirty="0" err="1" smtClean="0"/>
              <a:t>cotributed</a:t>
            </a:r>
            <a:r>
              <a:rPr lang="en-US" baseline="0" dirty="0" smtClean="0"/>
              <a:t> to improve survival over time, such as ….</a:t>
            </a:r>
            <a:endParaRPr lang="el-GR" dirty="0"/>
          </a:p>
        </p:txBody>
      </p:sp>
      <p:sp>
        <p:nvSpPr>
          <p:cNvPr id="4" name="3 - Θέση αριθμού διαφάνειας"/>
          <p:cNvSpPr>
            <a:spLocks noGrp="1"/>
          </p:cNvSpPr>
          <p:nvPr>
            <p:ph type="sldNum" sz="quarter" idx="10"/>
          </p:nvPr>
        </p:nvSpPr>
        <p:spPr/>
        <p:txBody>
          <a:bodyPr/>
          <a:lstStyle/>
          <a:p>
            <a:fld id="{1B696935-F4EC-43F9-A30A-E6EC7853C3A0}" type="slidenum">
              <a:rPr lang="el-GR" smtClean="0">
                <a:solidFill>
                  <a:prstClr val="black"/>
                </a:solidFill>
              </a:rPr>
              <a:pPr/>
              <a:t>61</a:t>
            </a:fld>
            <a:endParaRPr lang="el-G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ACCF2-B8D6-4DAC-AF84-CB3C50A81ED1}" type="slidenum">
              <a:rPr lang="el-GR"/>
              <a:pPr/>
              <a:t>6</a:t>
            </a:fld>
            <a:endParaRPr lang="el-G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l-GR" dirty="0"/>
              <a:t>Ολοένα και μεγαλύτερη σημασία στη </a:t>
            </a:r>
            <a:r>
              <a:rPr lang="el-GR" dirty="0" err="1"/>
              <a:t>προγωση</a:t>
            </a:r>
            <a:r>
              <a:rPr lang="el-GR" dirty="0"/>
              <a:t> και αντιμετώπιση παίζει και η μοριακή σύνθεση των ΣΜΙ. Σημαντικές </a:t>
            </a:r>
            <a:r>
              <a:rPr lang="el-GR" dirty="0" err="1"/>
              <a:t>καρυοτυπικές</a:t>
            </a:r>
            <a:r>
              <a:rPr lang="el-GR" dirty="0"/>
              <a:t> μεταβολές όπως σημειακές μεταλλάξεις και γονίδια σύντηξης αλλά και μοριακές μεταβολές έχουν συσχετισθεί με συγκεκριμένους ιστολογικούς τύπους σαρκωμάτων και διερευνώνται σαν πιθανοί στόχοι για </a:t>
            </a:r>
            <a:r>
              <a:rPr lang="el-GR" dirty="0" err="1"/>
              <a:t>στοχευμένη</a:t>
            </a:r>
            <a:r>
              <a:rPr lang="el-GR" dirty="0"/>
              <a:t> θεραπεία. Κλασσικό παράδειγμα αποτελούν και οι μεταλλάξεις του </a:t>
            </a:r>
            <a:r>
              <a:rPr lang="el-GR" dirty="0" err="1"/>
              <a:t>ογκογονιδίου</a:t>
            </a:r>
            <a:r>
              <a:rPr lang="el-GR" dirty="0"/>
              <a:t> </a:t>
            </a:r>
            <a:r>
              <a:rPr lang="en-US" dirty="0"/>
              <a:t>c</a:t>
            </a:r>
            <a:r>
              <a:rPr lang="el-GR" dirty="0"/>
              <a:t>-</a:t>
            </a:r>
            <a:r>
              <a:rPr lang="en-US" dirty="0"/>
              <a:t>KIT</a:t>
            </a:r>
            <a:r>
              <a:rPr lang="el-GR" dirty="0"/>
              <a:t> και </a:t>
            </a:r>
            <a:r>
              <a:rPr lang="en-US" dirty="0"/>
              <a:t>PDGFR</a:t>
            </a:r>
            <a:r>
              <a:rPr lang="el-GR" dirty="0"/>
              <a:t> που διαδραματίζουν σημαντικότατο ρόλο στη πρόγνωση αλλά και τη </a:t>
            </a:r>
            <a:r>
              <a:rPr lang="el-GR" dirty="0" err="1"/>
              <a:t>στοχευμένη</a:t>
            </a:r>
            <a:r>
              <a:rPr lang="el-GR" dirty="0"/>
              <a:t> θεραπεία των </a:t>
            </a:r>
            <a:r>
              <a:rPr lang="el-GR" dirty="0" err="1"/>
              <a:t>στρωματικών</a:t>
            </a:r>
            <a:r>
              <a:rPr lang="el-GR" dirty="0"/>
              <a:t> όγκων του πεπτικού σωλήνα (</a:t>
            </a:r>
            <a:r>
              <a:rPr lang="en-US" dirty="0"/>
              <a:t>GIST</a:t>
            </a:r>
            <a:r>
              <a:rPr lang="el-GR" dirty="0"/>
              <a:t>).</a:t>
            </a:r>
            <a:endParaRPr lang="en-US" dirty="0"/>
          </a:p>
          <a:p>
            <a:endParaRPr lang="en-US" dirty="0"/>
          </a:p>
          <a:p>
            <a:endParaRPr lang="en-US" dirty="0"/>
          </a:p>
          <a:p>
            <a:r>
              <a:rPr lang="el-GR" dirty="0"/>
              <a:t>Η ταξινόμηση των ΣΜΙ, τα </a:t>
            </a:r>
            <a:r>
              <a:rPr lang="el-GR" dirty="0" err="1"/>
              <a:t>νεα</a:t>
            </a:r>
            <a:r>
              <a:rPr lang="el-GR" dirty="0"/>
              <a:t> δεδομένα όσον αφορά τους μοριακούς μηχανισμούς </a:t>
            </a:r>
            <a:r>
              <a:rPr lang="el-GR" dirty="0" err="1"/>
              <a:t>παθογένεσης</a:t>
            </a:r>
            <a:r>
              <a:rPr lang="el-GR" dirty="0"/>
              <a:t>, αλλά και ο καθορισμός της ιδανικής θεραπευτικής τακτικής έχει εξελιχθεί σημαντικά τα τελευταία 10 με 25 χρόνια. </a:t>
            </a:r>
            <a:r>
              <a:rPr lang="el-GR" u="sng" dirty="0"/>
              <a:t>Υπάρχουν περισσότεροι από 50 ιστολογικούς τύπους ΣΜΙ</a:t>
            </a:r>
            <a:r>
              <a:rPr lang="el-GR" dirty="0"/>
              <a:t> πολλοί από τους οποίους παρουσιάζουν ξεχωριστή κλινική εικόνα, </a:t>
            </a:r>
            <a:r>
              <a:rPr lang="el-GR" dirty="0" err="1"/>
              <a:t>αναπόκριση</a:t>
            </a:r>
            <a:r>
              <a:rPr lang="el-GR" dirty="0"/>
              <a:t> σε συγκεκριμένη θεραπεία, και πρόγνωση. Στο παρελθόν όλα τα ΣΜΙ αθροίζονταν μαζί και αντιμετωπιζόντουσαν με τα ίδια φάρμακα. Οι διεθνείς απόψεις συγκλίνουν τώρα ότι η επιλογή της κατάλληλης θεραπείας πρέπει να εξαρτάται από τον συγκεκριμένο ιστολογικό τύπο ιδιαίτερα στην θεραπεία της προχωρημένης νόσου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Στην πρώτη λοιπόν γραμμή θεραπείας για τα </a:t>
            </a:r>
            <a:r>
              <a:rPr lang="en-US" dirty="0" smtClean="0"/>
              <a:t>STS</a:t>
            </a:r>
            <a:r>
              <a:rPr lang="el-GR" baseline="0" dirty="0" smtClean="0"/>
              <a:t>, την κυρίαρχη θέση κατέχει η </a:t>
            </a:r>
            <a:r>
              <a:rPr lang="en-US" baseline="0" dirty="0" smtClean="0"/>
              <a:t>D</a:t>
            </a:r>
            <a:endParaRPr lang="el-GR" dirty="0"/>
          </a:p>
        </p:txBody>
      </p:sp>
      <p:sp>
        <p:nvSpPr>
          <p:cNvPr id="4" name="3 - Θέση αριθμού διαφάνειας"/>
          <p:cNvSpPr>
            <a:spLocks noGrp="1"/>
          </p:cNvSpPr>
          <p:nvPr>
            <p:ph type="sldNum" sz="quarter" idx="10"/>
          </p:nvPr>
        </p:nvSpPr>
        <p:spPr/>
        <p:txBody>
          <a:bodyPr/>
          <a:lstStyle/>
          <a:p>
            <a:fld id="{0C7DD71F-7A66-4CA8-B695-99844ABD355A}" type="slidenum">
              <a:rPr lang="el-GR" smtClean="0">
                <a:solidFill>
                  <a:prstClr val="black"/>
                </a:solidFill>
              </a:rPr>
              <a:pPr/>
              <a:t>63</a:t>
            </a:fld>
            <a:endParaRPr lang="el-GR">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Από</a:t>
            </a:r>
            <a:r>
              <a:rPr lang="el-GR" baseline="0" dirty="0" smtClean="0"/>
              <a:t> μια ιστορική ανασκόπηση βλέπουμε ότι  πριν 44 χρόνια, η </a:t>
            </a:r>
            <a:r>
              <a:rPr lang="el-GR" baseline="0" dirty="0" err="1" smtClean="0"/>
              <a:t>ανδριαμυκίνη</a:t>
            </a:r>
            <a:r>
              <a:rPr lang="el-GR" baseline="0" dirty="0" smtClean="0"/>
              <a:t> είχε χορηγηθεί σαν θεραπεία σε ασθενείς με </a:t>
            </a:r>
            <a:r>
              <a:rPr lang="el-GR" baseline="0" dirty="0" err="1" smtClean="0"/>
              <a:t>σαρκωμα</a:t>
            </a:r>
            <a:r>
              <a:rPr lang="el-GR" baseline="0" dirty="0" smtClean="0"/>
              <a:t> κ είχε φανεί η αποτελεσματικότητά της.</a:t>
            </a:r>
            <a:endParaRPr lang="el-GR" dirty="0"/>
          </a:p>
        </p:txBody>
      </p:sp>
      <p:sp>
        <p:nvSpPr>
          <p:cNvPr id="4" name="3 - Θέση αριθμού διαφάνειας"/>
          <p:cNvSpPr>
            <a:spLocks noGrp="1"/>
          </p:cNvSpPr>
          <p:nvPr>
            <p:ph type="sldNum" sz="quarter" idx="10"/>
          </p:nvPr>
        </p:nvSpPr>
        <p:spPr/>
        <p:txBody>
          <a:bodyPr/>
          <a:lstStyle/>
          <a:p>
            <a:fld id="{0C7DD71F-7A66-4CA8-B695-99844ABD355A}" type="slidenum">
              <a:rPr lang="el-GR" smtClean="0">
                <a:solidFill>
                  <a:prstClr val="black"/>
                </a:solidFill>
              </a:rPr>
              <a:pPr/>
              <a:t>64</a:t>
            </a:fld>
            <a:endParaRPr lang="el-GR">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In terms of 1</a:t>
            </a:r>
            <a:r>
              <a:rPr lang="en-US" baseline="30000" dirty="0" smtClean="0"/>
              <a:t>st</a:t>
            </a:r>
            <a:r>
              <a:rPr lang="en-US" dirty="0" smtClean="0"/>
              <a:t> line therapy</a:t>
            </a:r>
            <a:r>
              <a:rPr lang="en-US" baseline="0" dirty="0" smtClean="0"/>
              <a:t> we can see here 4 resent randomized clinical trials where </a:t>
            </a:r>
            <a:r>
              <a:rPr lang="en-US" baseline="0" dirty="0" err="1" smtClean="0"/>
              <a:t>Doxo</a:t>
            </a:r>
            <a:r>
              <a:rPr lang="en-US" baseline="0" dirty="0" smtClean="0"/>
              <a:t> as a single </a:t>
            </a:r>
            <a:r>
              <a:rPr lang="en-US" baseline="0" dirty="0" err="1" smtClean="0"/>
              <a:t>agend</a:t>
            </a:r>
            <a:r>
              <a:rPr lang="en-US" baseline="0" dirty="0" smtClean="0"/>
              <a:t> therapy is been compared to combination therapies with different agents such as </a:t>
            </a:r>
            <a:r>
              <a:rPr lang="en-US" baseline="0" dirty="0" err="1" smtClean="0"/>
              <a:t>ifosfamide</a:t>
            </a:r>
            <a:r>
              <a:rPr lang="en-US" baseline="0" dirty="0" smtClean="0"/>
              <a:t>, none of this trials was successful in changing </a:t>
            </a:r>
            <a:endParaRPr lang="el-GR" dirty="0"/>
          </a:p>
        </p:txBody>
      </p:sp>
      <p:sp>
        <p:nvSpPr>
          <p:cNvPr id="4" name="3 - Θέση αριθμού διαφάνειας"/>
          <p:cNvSpPr>
            <a:spLocks noGrp="1"/>
          </p:cNvSpPr>
          <p:nvPr>
            <p:ph type="sldNum" sz="quarter" idx="10"/>
          </p:nvPr>
        </p:nvSpPr>
        <p:spPr/>
        <p:txBody>
          <a:bodyPr/>
          <a:lstStyle/>
          <a:p>
            <a:fld id="{1B696935-F4EC-43F9-A30A-E6EC7853C3A0}" type="slidenum">
              <a:rPr lang="el-GR" smtClean="0">
                <a:solidFill>
                  <a:prstClr val="black"/>
                </a:solidFill>
              </a:rPr>
              <a:pPr/>
              <a:t>65</a:t>
            </a:fld>
            <a:endParaRPr lang="el-GR">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Just a brief note</a:t>
            </a:r>
            <a:r>
              <a:rPr lang="en-US" baseline="0" dirty="0" smtClean="0"/>
              <a:t> on the monoclonal antibody </a:t>
            </a:r>
            <a:r>
              <a:rPr lang="en-US" baseline="0" dirty="0" err="1" smtClean="0"/>
              <a:t>olaratumab</a:t>
            </a:r>
            <a:r>
              <a:rPr lang="en-US" baseline="0" dirty="0" smtClean="0"/>
              <a:t>. This slide is to remind </a:t>
            </a:r>
            <a:r>
              <a:rPr lang="en-US" baseline="0" dirty="0" err="1" smtClean="0"/>
              <a:t>su</a:t>
            </a:r>
            <a:r>
              <a:rPr lang="en-US" baseline="0" dirty="0" smtClean="0"/>
              <a:t> the </a:t>
            </a:r>
            <a:r>
              <a:rPr lang="en-US" baseline="0" dirty="0" err="1" smtClean="0"/>
              <a:t>neg</a:t>
            </a:r>
            <a:r>
              <a:rPr lang="en-US" baseline="0" dirty="0" smtClean="0"/>
              <a:t> results of the ANNOUNCE trial, which compared </a:t>
            </a:r>
            <a:r>
              <a:rPr lang="en-US" baseline="0" dirty="0" err="1" smtClean="0"/>
              <a:t>Doxo</a:t>
            </a:r>
            <a:r>
              <a:rPr lang="en-US" baseline="0" dirty="0" smtClean="0"/>
              <a:t> to the combination </a:t>
            </a:r>
            <a:r>
              <a:rPr lang="en-US" baseline="0" dirty="0" err="1" smtClean="0"/>
              <a:t>Doxo+Olaratumab</a:t>
            </a:r>
            <a:r>
              <a:rPr lang="en-US" baseline="0" dirty="0" smtClean="0"/>
              <a:t> in the 1</a:t>
            </a:r>
            <a:r>
              <a:rPr lang="en-US" baseline="30000" dirty="0" smtClean="0"/>
              <a:t>st</a:t>
            </a:r>
            <a:r>
              <a:rPr lang="en-US" baseline="0" dirty="0" smtClean="0"/>
              <a:t> </a:t>
            </a:r>
            <a:r>
              <a:rPr lang="en-US" baseline="0" dirty="0" err="1" smtClean="0"/>
              <a:t>lsetting</a:t>
            </a:r>
            <a:endParaRPr lang="el-GR" dirty="0"/>
          </a:p>
        </p:txBody>
      </p:sp>
      <p:sp>
        <p:nvSpPr>
          <p:cNvPr id="4" name="3 - Θέση αριθμού διαφάνειας"/>
          <p:cNvSpPr>
            <a:spLocks noGrp="1"/>
          </p:cNvSpPr>
          <p:nvPr>
            <p:ph type="sldNum" sz="quarter" idx="10"/>
          </p:nvPr>
        </p:nvSpPr>
        <p:spPr/>
        <p:txBody>
          <a:bodyPr/>
          <a:lstStyle/>
          <a:p>
            <a:fld id="{1B696935-F4EC-43F9-A30A-E6EC7853C3A0}" type="slidenum">
              <a:rPr lang="el-GR" smtClean="0">
                <a:solidFill>
                  <a:prstClr val="black"/>
                </a:solidFill>
              </a:rPr>
              <a:pPr/>
              <a:t>71</a:t>
            </a:fld>
            <a:endParaRPr lang="el-GR">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Προχωρώντας στο δεύτερο </a:t>
            </a:r>
            <a:r>
              <a:rPr lang="el-GR" dirty="0" err="1" smtClean="0"/>
              <a:t>μερος</a:t>
            </a:r>
            <a:r>
              <a:rPr lang="el-GR" dirty="0" smtClean="0"/>
              <a:t> της παρουσίασης θα δούμε τι</a:t>
            </a:r>
            <a:r>
              <a:rPr lang="el-GR" baseline="0" dirty="0" smtClean="0"/>
              <a:t> νεότερο υπάρχει </a:t>
            </a:r>
            <a:r>
              <a:rPr lang="el-GR" baseline="0" dirty="0" err="1" smtClean="0"/>
              <a:t>θεραπευτικα</a:t>
            </a:r>
            <a:r>
              <a:rPr lang="el-GR" baseline="0" dirty="0" smtClean="0"/>
              <a:t> στα σαρκώματα μαλακών μορίων, </a:t>
            </a:r>
            <a:r>
              <a:rPr lang="el-GR" baseline="0" dirty="0" err="1" smtClean="0"/>
              <a:t>μετα</a:t>
            </a:r>
            <a:r>
              <a:rPr lang="el-GR" baseline="0" dirty="0" smtClean="0"/>
              <a:t> την πρώτη </a:t>
            </a:r>
            <a:r>
              <a:rPr lang="el-GR" baseline="0" dirty="0" err="1" smtClean="0"/>
              <a:t>γραμμη</a:t>
            </a:r>
            <a:r>
              <a:rPr lang="el-GR" baseline="0" dirty="0" smtClean="0"/>
              <a:t>.</a:t>
            </a:r>
            <a:endParaRPr lang="el-GR" dirty="0"/>
          </a:p>
        </p:txBody>
      </p:sp>
      <p:sp>
        <p:nvSpPr>
          <p:cNvPr id="4" name="3 - Θέση αριθμού διαφάνειας"/>
          <p:cNvSpPr>
            <a:spLocks noGrp="1"/>
          </p:cNvSpPr>
          <p:nvPr>
            <p:ph type="sldNum" sz="quarter" idx="10"/>
          </p:nvPr>
        </p:nvSpPr>
        <p:spPr/>
        <p:txBody>
          <a:bodyPr/>
          <a:lstStyle/>
          <a:p>
            <a:fld id="{0C7DD71F-7A66-4CA8-B695-99844ABD355A}" type="slidenum">
              <a:rPr lang="el-GR" smtClean="0">
                <a:solidFill>
                  <a:prstClr val="black"/>
                </a:solidFill>
              </a:rPr>
              <a:pPr/>
              <a:t>72</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AABD4C03-AE61-4DAA-85CC-0D62AEB8AB97}" type="slidenum">
              <a:rPr lang="el-GR"/>
              <a:pPr/>
              <a:t>9</a:t>
            </a:fld>
            <a:endParaRPr lang="el-GR"/>
          </a:p>
        </p:txBody>
      </p:sp>
      <p:sp>
        <p:nvSpPr>
          <p:cNvPr id="573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p:txBody>
          <a:bodyPr/>
          <a:lstStyle/>
          <a:p>
            <a:pPr eaLnBrk="1" hangingPunct="1"/>
            <a:r>
              <a:rPr lang="en-US" b="1" dirty="0" smtClean="0">
                <a:latin typeface="Arial" pitchFamily="34" charset="0"/>
              </a:rPr>
              <a:t>H</a:t>
            </a:r>
            <a:r>
              <a:rPr lang="el-GR" b="1" dirty="0" smtClean="0">
                <a:latin typeface="Arial" pitchFamily="34" charset="0"/>
              </a:rPr>
              <a:t> συμπληρωματική χημειοθεραπεία συμπληρώνει τουλάχιστον 30 χρόνια κλινικών δοκιμών στα ΣΜΜ.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ftr" sz="quarter" idx="4"/>
          </p:nvPr>
        </p:nvSpPr>
        <p:spPr>
          <a:noFill/>
          <a:ln>
            <a:miter lim="800000"/>
            <a:headEnd/>
            <a:tailEnd/>
          </a:ln>
        </p:spPr>
        <p:txBody>
          <a:bodyPr/>
          <a:lstStyle/>
          <a:p>
            <a:r>
              <a:rPr lang="fr-FR" altLang="fr-FR" smtClean="0"/>
              <a:t>Exposé n°19</a:t>
            </a:r>
          </a:p>
        </p:txBody>
      </p:sp>
      <p:sp>
        <p:nvSpPr>
          <p:cNvPr id="144387" name="Rectangle 7"/>
          <p:cNvSpPr>
            <a:spLocks noGrp="1" noChangeArrowheads="1"/>
          </p:cNvSpPr>
          <p:nvPr>
            <p:ph type="sldNum" sz="quarter" idx="5"/>
          </p:nvPr>
        </p:nvSpPr>
        <p:spPr>
          <a:noFill/>
          <a:ln>
            <a:miter lim="800000"/>
            <a:headEnd/>
            <a:tailEnd/>
          </a:ln>
        </p:spPr>
        <p:txBody>
          <a:bodyPr/>
          <a:lstStyle/>
          <a:p>
            <a:fld id="{3B060FB7-6245-4413-8DA7-685404EA2C2E}" type="slidenum">
              <a:rPr lang="fr-FR" altLang="fr-FR" smtClean="0"/>
              <a:pPr/>
              <a:t>11</a:t>
            </a:fld>
            <a:endParaRPr lang="fr-FR" altLang="fr-FR" smtClean="0"/>
          </a:p>
        </p:txBody>
      </p:sp>
      <p:sp>
        <p:nvSpPr>
          <p:cNvPr id="144388" name="Rectangle 2"/>
          <p:cNvSpPr>
            <a:spLocks noGrp="1" noRot="1" noChangeAspect="1" noChangeArrowheads="1" noTextEdit="1"/>
          </p:cNvSpPr>
          <p:nvPr>
            <p:ph type="sldImg"/>
          </p:nvPr>
        </p:nvSpPr>
        <p:spPr>
          <a:xfrm>
            <a:off x="1160463" y="692150"/>
            <a:ext cx="4522787" cy="3392488"/>
          </a:xfrm>
          <a:ln/>
        </p:spPr>
      </p:sp>
      <p:sp>
        <p:nvSpPr>
          <p:cNvPr id="144389" name="Rectangle 3"/>
          <p:cNvSpPr>
            <a:spLocks noGrp="1" noChangeArrowheads="1"/>
          </p:cNvSpPr>
          <p:nvPr>
            <p:ph type="body" idx="1"/>
          </p:nvPr>
        </p:nvSpPr>
        <p:spPr>
          <a:xfrm>
            <a:off x="912813" y="4362450"/>
            <a:ext cx="5016500" cy="4084638"/>
          </a:xfrm>
          <a:noFill/>
        </p:spPr>
        <p:txBody>
          <a:bodyPr/>
          <a:lstStyle/>
          <a:p>
            <a:pPr>
              <a:buFontTx/>
              <a:buChar char="•"/>
            </a:pPr>
            <a:r>
              <a:rPr lang="en-GB" altLang="fr-FR" dirty="0" smtClean="0"/>
              <a:t>STS are rare tumours that can arise in any part of the body.</a:t>
            </a:r>
          </a:p>
          <a:p>
            <a:pPr>
              <a:buFontTx/>
              <a:buChar char="•"/>
            </a:pPr>
            <a:r>
              <a:rPr lang="en-GB" altLang="fr-FR" dirty="0" smtClean="0"/>
              <a:t>Surgical resection offers the best hope of cure, but 50% relapse &amp; die.</a:t>
            </a:r>
          </a:p>
          <a:p>
            <a:pPr>
              <a:buFontTx/>
              <a:buChar char="•"/>
            </a:pPr>
            <a:r>
              <a:rPr lang="en-GB" altLang="fr-FR" dirty="0" smtClean="0"/>
              <a:t>Several studies have examined whether adjuvant chemotherapy can improve the cure rate.</a:t>
            </a:r>
          </a:p>
          <a:p>
            <a:pPr>
              <a:buFontTx/>
              <a:buChar char="•"/>
            </a:pPr>
            <a:r>
              <a:rPr lang="en-GB" altLang="fr-FR" dirty="0" smtClean="0"/>
              <a:t>Meta-analysis 1997 demonstrated no significant improvement in overall survival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5CD1AF5F-F5C2-4D13-8142-B16D02A1C4D0}" type="slidenum">
              <a:rPr lang="el-GR"/>
              <a:pPr/>
              <a:t>12</a:t>
            </a:fld>
            <a:endParaRPr lang="el-GR"/>
          </a:p>
        </p:txBody>
      </p:sp>
      <p:sp>
        <p:nvSpPr>
          <p:cNvPr id="614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r>
              <a:rPr lang="el-GR" dirty="0" smtClean="0">
                <a:latin typeface="Arial" pitchFamily="34" charset="0"/>
              </a:rPr>
              <a:t>Από την </a:t>
            </a:r>
            <a:r>
              <a:rPr lang="el-GR" dirty="0" err="1" smtClean="0">
                <a:latin typeface="Arial" pitchFamily="34" charset="0"/>
              </a:rPr>
              <a:t>μεταανάλυση</a:t>
            </a:r>
            <a:r>
              <a:rPr lang="el-GR" dirty="0" smtClean="0">
                <a:latin typeface="Arial" pitchFamily="34" charset="0"/>
              </a:rPr>
              <a:t> αυτή και μετά δημοσιεύτηκαν τουλάχιστον 4 τυχαιοποιημένες μελέτες μετεγχειρητικής χημειοθεραπείας στα ΣΜΙ με μοιρασμένα αποτελέσματα. Οι δύο πρώτες μελέτες ήταν Ιταλικές και αφορούσαν ΣΜ</a:t>
            </a:r>
            <a:r>
              <a:rPr lang="en-US" dirty="0" smtClean="0">
                <a:latin typeface="Arial" pitchFamily="34" charset="0"/>
              </a:rPr>
              <a:t>M</a:t>
            </a:r>
            <a:r>
              <a:rPr lang="el-GR" dirty="0" smtClean="0">
                <a:latin typeface="Arial" pitchFamily="34" charset="0"/>
              </a:rPr>
              <a:t> υψηλού κινδύνου (≥ 5 </a:t>
            </a:r>
            <a:r>
              <a:rPr lang="en-US" dirty="0" smtClean="0">
                <a:latin typeface="Arial" pitchFamily="34" charset="0"/>
              </a:rPr>
              <a:t>cm</a:t>
            </a:r>
            <a:r>
              <a:rPr lang="el-GR" dirty="0" smtClean="0">
                <a:latin typeface="Arial" pitchFamily="34" charset="0"/>
              </a:rPr>
              <a:t>), των άκρων (ή ωμικής και πυελικής ζώνης) και χορηγήθηκε </a:t>
            </a:r>
            <a:r>
              <a:rPr lang="el-GR" dirty="0" err="1" smtClean="0">
                <a:latin typeface="Arial" pitchFamily="34" charset="0"/>
              </a:rPr>
              <a:t>ανθρακυκλίνη</a:t>
            </a:r>
            <a:r>
              <a:rPr lang="el-GR" dirty="0" smtClean="0">
                <a:latin typeface="Arial" pitchFamily="34" charset="0"/>
              </a:rPr>
              <a:t> σε συνδυασμό με </a:t>
            </a:r>
            <a:r>
              <a:rPr lang="el-GR" dirty="0" err="1" smtClean="0">
                <a:latin typeface="Arial" pitchFamily="34" charset="0"/>
              </a:rPr>
              <a:t>ιφοσφαμίδη</a:t>
            </a:r>
            <a:r>
              <a:rPr lang="el-GR" dirty="0" smtClean="0">
                <a:latin typeface="Arial" pitchFamily="34" charset="0"/>
              </a:rPr>
              <a:t> (34-36). Τα αποτελέσματα ευνοούσαν το σκέλος της χημειοθεραπείας, αλλά ο αριθμός των ασθενών ήταν μικρός (104 και 88 αντίστοιχα) και μεταγενέστερη ενημέρωση της πρώτης μελέτης από αυτές έδειξε ότι αν και η διαφορά στην επιβίωση ήταν </a:t>
            </a:r>
            <a:r>
              <a:rPr lang="el-GR" dirty="0" err="1" smtClean="0">
                <a:latin typeface="Arial" pitchFamily="34" charset="0"/>
              </a:rPr>
              <a:t>υπερ</a:t>
            </a:r>
            <a:r>
              <a:rPr lang="el-GR" dirty="0" smtClean="0">
                <a:latin typeface="Arial" pitchFamily="34" charset="0"/>
              </a:rPr>
              <a:t> του σκέλους της χημειοθεραπείας αυτή έχανε τη στατιστική της σημαντικότητα (p = 0.07).</a:t>
            </a:r>
          </a:p>
          <a:p>
            <a:pPr eaLnBrk="1" hangingPunct="1"/>
            <a:r>
              <a:rPr lang="el-GR" dirty="0" smtClean="0">
                <a:latin typeface="Arial" pitchFamily="34" charset="0"/>
              </a:rPr>
              <a:t>Δύο άλλες μελέτες μία της </a:t>
            </a:r>
            <a:r>
              <a:rPr lang="en-US" dirty="0" smtClean="0">
                <a:latin typeface="Arial" pitchFamily="34" charset="0"/>
              </a:rPr>
              <a:t>EORTC </a:t>
            </a:r>
            <a:r>
              <a:rPr lang="el-GR" dirty="0" smtClean="0">
                <a:latin typeface="Arial" pitchFamily="34" charset="0"/>
              </a:rPr>
              <a:t>με συνολικό αριθμό 351 ασθενών και μία Αυστριακή με 55 ασθενείς δεν έδειξαν διαφορά, είτε στην ελεύθερη υποτροπής ή στη συνολική επιβίωση (37,38). </a:t>
            </a:r>
            <a:r>
              <a:rPr lang="en-US" dirty="0" smtClean="0">
                <a:latin typeface="Arial" pitchFamily="34" charset="0"/>
              </a:rPr>
              <a:t>B</a:t>
            </a:r>
            <a:r>
              <a:rPr lang="el-GR" dirty="0" err="1" smtClean="0">
                <a:latin typeface="Arial" pitchFamily="34" charset="0"/>
              </a:rPr>
              <a:t>ασικό</a:t>
            </a:r>
            <a:r>
              <a:rPr lang="el-GR" dirty="0" smtClean="0">
                <a:latin typeface="Arial" pitchFamily="34" charset="0"/>
              </a:rPr>
              <a:t> μειονέκτημα της πρώτης μελέτης (η μεγαλύτερη έως τώρα σε αριθμό ασθενών </a:t>
            </a:r>
            <a:r>
              <a:rPr lang="en-US" dirty="0" smtClean="0">
                <a:latin typeface="Arial" pitchFamily="34" charset="0"/>
              </a:rPr>
              <a:t>adjuvant</a:t>
            </a:r>
            <a:r>
              <a:rPr lang="el-GR" dirty="0" smtClean="0">
                <a:latin typeface="Arial" pitchFamily="34" charset="0"/>
              </a:rPr>
              <a:t> μελέτη) ήταν η μεγάλη ετερογένεια της ως προς τον ιστολογικό τύπο, τη θέση, το μέγεθος και το βαθμό διαφοροποίησης του σαρκώματος. Βασικό μειονέκτημα της δεύτερης μελέτης ήταν ο πολύ μικρός αριθμός ασθενών που δεν επέτρεπε την εξαγωγή ουσιωδών συμπερασμάτων.</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64BFD-5BD4-4B0C-BE50-7DFB61B60146}" type="slidenum">
              <a:rPr lang="el-GR"/>
              <a:pPr/>
              <a:t>17</a:t>
            </a:fld>
            <a:endParaRPr lang="el-G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l-GR"/>
              <a:t>17 ασθενείς πρέπει να λάβουν ΧΜΘ για να προληφθεί ένας θάνατος.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dirty="0">
                <a:latin typeface="Arial"/>
                <a:ea typeface="Arial"/>
              </a:rPr>
              <a:t>Figure 2. </a:t>
            </a:r>
            <a:r>
              <a:rPr lang="en-US" altLang="en-US" dirty="0">
                <a:latin typeface="Arial"/>
                <a:ea typeface="Arial"/>
              </a:rPr>
              <a:t>General therapeutic strategy for the three most frequent bone sarcomas. &lt;sup&gt;a&lt;/sup&gt;The treatment of primary bone sarcoma must be carried out in a bone sarcoma reference centre. &lt;sup&gt;b&lt;/sup&gt;Depending on the </a:t>
            </a:r>
            <a:r>
              <a:rPr lang="en-US" altLang="en-US" dirty="0" err="1">
                <a:latin typeface="Arial"/>
                <a:ea typeface="Arial"/>
              </a:rPr>
              <a:t>chondrosarcoma</a:t>
            </a:r>
            <a:r>
              <a:rPr lang="en-US" altLang="en-US" dirty="0">
                <a:latin typeface="Arial"/>
                <a:ea typeface="Arial"/>
              </a:rPr>
              <a:t> subtype, treatment can be surgery, </a:t>
            </a:r>
            <a:r>
              <a:rPr lang="en-US" altLang="en-US" dirty="0" err="1">
                <a:latin typeface="Arial"/>
                <a:ea typeface="Arial"/>
              </a:rPr>
              <a:t>neoadjuvant</a:t>
            </a:r>
            <a:r>
              <a:rPr lang="en-US" altLang="en-US" dirty="0">
                <a:latin typeface="Arial"/>
                <a:ea typeface="Arial"/>
              </a:rPr>
              <a:t> and adjuvant </a:t>
            </a:r>
            <a:r>
              <a:rPr lang="en-US" altLang="en-US" dirty="0" err="1">
                <a:latin typeface="Arial"/>
                <a:ea typeface="Arial"/>
              </a:rPr>
              <a:t>ChT</a:t>
            </a:r>
            <a:r>
              <a:rPr lang="en-US" altLang="en-US" dirty="0">
                <a:latin typeface="Arial"/>
                <a:ea typeface="Arial"/>
              </a:rPr>
              <a:t> or RT. </a:t>
            </a:r>
            <a:r>
              <a:rPr lang="en-US" altLang="en-US" dirty="0" err="1">
                <a:latin typeface="Arial"/>
                <a:ea typeface="Arial"/>
              </a:rPr>
              <a:t>BuMel</a:t>
            </a:r>
            <a:r>
              <a:rPr lang="en-US" altLang="en-US" dirty="0">
                <a:latin typeface="Arial"/>
                <a:ea typeface="Arial"/>
              </a:rPr>
              <a:t>, </a:t>
            </a:r>
            <a:r>
              <a:rPr lang="en-US" altLang="en-US" dirty="0" err="1">
                <a:latin typeface="Arial"/>
                <a:ea typeface="Arial"/>
              </a:rPr>
              <a:t>busulfan</a:t>
            </a:r>
            <a:r>
              <a:rPr lang="en-US" altLang="en-US" dirty="0">
                <a:latin typeface="Arial"/>
                <a:ea typeface="Arial"/>
              </a:rPr>
              <a:t> and </a:t>
            </a:r>
            <a:r>
              <a:rPr lang="en-US" altLang="en-US" dirty="0" err="1">
                <a:latin typeface="Arial"/>
                <a:ea typeface="Arial"/>
              </a:rPr>
              <a:t>melphalan</a:t>
            </a:r>
            <a:r>
              <a:rPr lang="en-US" altLang="en-US" dirty="0">
                <a:latin typeface="Arial"/>
                <a:ea typeface="Arial"/>
              </a:rPr>
              <a:t>; </a:t>
            </a:r>
            <a:r>
              <a:rPr lang="en-US" altLang="en-US" dirty="0" err="1">
                <a:latin typeface="Arial"/>
                <a:ea typeface="Arial"/>
              </a:rPr>
              <a:t>ChT</a:t>
            </a:r>
            <a:r>
              <a:rPr lang="en-US" altLang="en-US" dirty="0">
                <a:latin typeface="Arial"/>
                <a:ea typeface="Arial"/>
              </a:rPr>
              <a:t>, chemotherapy; RT, radiotherapy.
</a:t>
            </a:r>
          </a:p>
          <a:p>
            <a:pPr marL="0" lvl="0" indent="0"/>
            <a:r>
              <a:rPr lang="en-US" altLang="en-US" dirty="0">
                <a:latin typeface="Arial"/>
                <a:ea typeface="Arial"/>
              </a:rPr>
              <a:t>Unless provided in the caption above, the following copyright applies to the content of this slide: © The Author(s) 2018. Published by Oxford University Press on behalf of the European Society for Medical Oncology. All rights reserved. For permissions, please email: journals.permissions@oup.com.This article is published and distributed under the terms of the Oxford University Press, Standard Journals Publication Model (https://academic.oup.com/journals/pages/about_us/legal/notices)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5pPr>
          </a:lstStyle>
          <a:p>
            <a:pPr marL="0" lvl="0" indent="0" algn="r" eaLnBrk="1" hangingPunct="1"/>
            <a:fld id="{B05541C7-4A2C-4212-928F-842CE3EC6B9B}" type="slidenum">
              <a:rPr lang="en-US" altLang="en-US" sz="1200"/>
              <a:pPr marL="0" lvl="0" indent="0" algn="r" eaLnBrk="1" hangingPunct="1"/>
              <a:t>33</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GB" sz="900" dirty="0">
                <a:ea typeface="Tahoma" pitchFamily="34" charset="0"/>
              </a:rPr>
              <a:t>Before the 1970s when patients underwent amputation with no chemotherapy the long term overall survival was &lt;20%.  By the mid 1980s, following the introduction of chemotherapy, long term overall survival was up to 50-60%</a:t>
            </a:r>
            <a:r>
              <a:rPr lang="en-GB" sz="900" baseline="30000" dirty="0">
                <a:ea typeface="Tahoma" pitchFamily="34" charset="0"/>
              </a:rPr>
              <a:t> </a:t>
            </a:r>
            <a:r>
              <a:rPr lang="en-US" sz="900" dirty="0">
                <a:solidFill>
                  <a:srgbClr val="FF0000"/>
                </a:solidFill>
                <a:ea typeface="Tahoma" pitchFamily="34" charset="0"/>
              </a:rPr>
              <a:t>[</a:t>
            </a:r>
            <a:r>
              <a:rPr lang="en-US" sz="900" dirty="0" err="1">
                <a:solidFill>
                  <a:srgbClr val="FF0000"/>
                </a:solidFill>
                <a:ea typeface="Tahoma" pitchFamily="34" charset="0"/>
              </a:rPr>
              <a:t>Anninga</a:t>
            </a:r>
            <a:r>
              <a:rPr lang="en-US" sz="900" dirty="0">
                <a:solidFill>
                  <a:srgbClr val="FF0000"/>
                </a:solidFill>
                <a:ea typeface="Tahoma" pitchFamily="34" charset="0"/>
              </a:rPr>
              <a:t> 2011/P2432/Col1/Para 1/L8-12 &amp; Fig1]</a:t>
            </a:r>
            <a:r>
              <a:rPr lang="en-US" sz="900" dirty="0">
                <a:ea typeface="Tahoma" pitchFamily="34" charset="0"/>
              </a:rPr>
              <a:t>.</a:t>
            </a:r>
            <a:r>
              <a:rPr lang="en-GB" sz="900" baseline="30000" dirty="0">
                <a:ea typeface="Tahoma" pitchFamily="34" charset="0"/>
              </a:rPr>
              <a:t> </a:t>
            </a:r>
            <a:r>
              <a:rPr lang="en-GB" sz="900" dirty="0">
                <a:ea typeface="Tahoma" pitchFamily="34" charset="0"/>
              </a:rPr>
              <a:t> Some studies showed better rates, but overall there has little significant improvement for over three decades</a:t>
            </a:r>
            <a:r>
              <a:rPr lang="en-GB" sz="900" baseline="30000" dirty="0">
                <a:ea typeface="Tahoma" pitchFamily="34" charset="0"/>
              </a:rPr>
              <a:t> </a:t>
            </a:r>
            <a:r>
              <a:rPr lang="en-US" sz="900" dirty="0">
                <a:solidFill>
                  <a:srgbClr val="FF0000"/>
                </a:solidFill>
                <a:ea typeface="Tahoma" pitchFamily="34" charset="0"/>
              </a:rPr>
              <a:t>[</a:t>
            </a:r>
            <a:r>
              <a:rPr lang="en-US" sz="900" dirty="0" err="1">
                <a:solidFill>
                  <a:srgbClr val="FF0000"/>
                </a:solidFill>
                <a:ea typeface="Tahoma" pitchFamily="34" charset="0"/>
              </a:rPr>
              <a:t>Anninga</a:t>
            </a:r>
            <a:r>
              <a:rPr lang="en-US" sz="900" dirty="0">
                <a:solidFill>
                  <a:srgbClr val="FF0000"/>
                </a:solidFill>
                <a:ea typeface="Tahoma" pitchFamily="34" charset="0"/>
              </a:rPr>
              <a:t> 2011/P2432/Col1/Para 1/L11-12 &amp; Fig1].</a:t>
            </a:r>
            <a:endParaRPr lang="en-GB" sz="900" baseline="30000" dirty="0">
              <a:ea typeface="Tahoma" pitchFamily="34" charset="0"/>
            </a:endParaRPr>
          </a:p>
          <a:p>
            <a:endParaRPr lang="en-GB" sz="900" baseline="30000" dirty="0">
              <a:ea typeface="Tahoma" pitchFamily="34" charset="0"/>
            </a:endParaRPr>
          </a:p>
          <a:p>
            <a:r>
              <a:rPr lang="en-GB" sz="900" dirty="0">
                <a:ea typeface="Tahoma" pitchFamily="34" charset="0"/>
              </a:rPr>
              <a:t>A meta-analysis of chemotherapy studies showed</a:t>
            </a:r>
            <a:r>
              <a:rPr lang="en-GB" sz="900" baseline="30000" dirty="0">
                <a:ea typeface="Tahoma" pitchFamily="34" charset="0"/>
              </a:rPr>
              <a:t> </a:t>
            </a:r>
            <a:r>
              <a:rPr lang="en-GB" sz="900" dirty="0">
                <a:ea typeface="Tahoma" pitchFamily="34" charset="0"/>
              </a:rPr>
              <a:t>a 5 year overall survival of 60% with a 2-drug chemotherapy regimen compared with 66% for 3-drug regimen (p=0.04) </a:t>
            </a:r>
            <a:r>
              <a:rPr lang="en-US" sz="900" dirty="0">
                <a:solidFill>
                  <a:srgbClr val="FF0000"/>
                </a:solidFill>
                <a:ea typeface="Tahoma" pitchFamily="34" charset="0"/>
              </a:rPr>
              <a:t>[</a:t>
            </a:r>
            <a:r>
              <a:rPr lang="en-US" sz="900" dirty="0" err="1">
                <a:solidFill>
                  <a:srgbClr val="FF0000"/>
                </a:solidFill>
                <a:ea typeface="Tahoma" pitchFamily="34" charset="0"/>
              </a:rPr>
              <a:t>Anninga</a:t>
            </a:r>
            <a:r>
              <a:rPr lang="en-US" sz="900" dirty="0">
                <a:solidFill>
                  <a:srgbClr val="FF0000"/>
                </a:solidFill>
                <a:ea typeface="Tahoma" pitchFamily="34" charset="0"/>
              </a:rPr>
              <a:t> 2011/P2439/Discussion/Para 2/L5-6].  </a:t>
            </a:r>
            <a:r>
              <a:rPr lang="en-GB" sz="900" dirty="0">
                <a:ea typeface="Tahoma" pitchFamily="34" charset="0"/>
              </a:rPr>
              <a:t>There was no benefit of adding a fourth drug </a:t>
            </a:r>
            <a:r>
              <a:rPr lang="en-US" sz="900" dirty="0">
                <a:solidFill>
                  <a:srgbClr val="FF0000"/>
                </a:solidFill>
                <a:ea typeface="Tahoma" pitchFamily="34" charset="0"/>
              </a:rPr>
              <a:t>[</a:t>
            </a:r>
            <a:r>
              <a:rPr lang="en-US" sz="900" dirty="0" err="1">
                <a:solidFill>
                  <a:srgbClr val="FF0000"/>
                </a:solidFill>
                <a:ea typeface="Tahoma" pitchFamily="34" charset="0"/>
              </a:rPr>
              <a:t>Anninga</a:t>
            </a:r>
            <a:r>
              <a:rPr lang="en-US" sz="900" dirty="0">
                <a:solidFill>
                  <a:srgbClr val="FF0000"/>
                </a:solidFill>
                <a:ea typeface="Tahoma" pitchFamily="34" charset="0"/>
              </a:rPr>
              <a:t> 2011/P2440/Col1/Para 1/L2-6</a:t>
            </a:r>
            <a:r>
              <a:rPr lang="en-GB" sz="900" dirty="0">
                <a:solidFill>
                  <a:srgbClr val="FF0000"/>
                </a:solidFill>
                <a:ea typeface="Tahoma" pitchFamily="34" charset="0"/>
              </a:rPr>
              <a:t>].</a:t>
            </a:r>
            <a:endParaRPr lang="en-GB" sz="900" dirty="0">
              <a:ea typeface="Tahoma" pitchFamily="34" charset="0"/>
            </a:endParaRPr>
          </a:p>
          <a:p>
            <a:pPr lvl="1"/>
            <a:endParaRPr lang="en-GB" sz="900" dirty="0">
              <a:ea typeface="Tahoma" pitchFamily="34" charset="0"/>
            </a:endParaRPr>
          </a:p>
          <a:p>
            <a:r>
              <a:rPr lang="en-GB" sz="900" dirty="0">
                <a:ea typeface="Tahoma" pitchFamily="34" charset="0"/>
              </a:rPr>
              <a:t>Most investigators agree that treatment has reached a plateau</a:t>
            </a:r>
            <a:r>
              <a:rPr lang="en-GB" sz="900" baseline="30000" dirty="0">
                <a:ea typeface="Tahoma" pitchFamily="34" charset="0"/>
              </a:rPr>
              <a:t> </a:t>
            </a:r>
            <a:r>
              <a:rPr lang="en-US" sz="900" dirty="0">
                <a:solidFill>
                  <a:srgbClr val="FF0000"/>
                </a:solidFill>
                <a:ea typeface="Tahoma" pitchFamily="34" charset="0"/>
              </a:rPr>
              <a:t>[Meyers 2009/P1035/Col2/Para 1/L6-10].</a:t>
            </a:r>
            <a:endParaRPr lang="en-GB" sz="900" baseline="30000" dirty="0">
              <a:ea typeface="Tahoma" pitchFamily="34" charset="0"/>
            </a:endParaRPr>
          </a:p>
          <a:p>
            <a:pPr marL="225675" indent="-225675"/>
            <a:endParaRPr lang="en-GB" sz="900" b="1" dirty="0">
              <a:ea typeface="Tahoma" pitchFamily="34" charset="0"/>
            </a:endParaRPr>
          </a:p>
          <a:p>
            <a:pPr marL="225675" indent="-225675"/>
            <a:r>
              <a:rPr lang="en-GB" sz="900" b="1" dirty="0">
                <a:ea typeface="Tahoma" pitchFamily="34" charset="0"/>
              </a:rPr>
              <a:t>References</a:t>
            </a:r>
          </a:p>
          <a:p>
            <a:pPr marL="225675" indent="-225675">
              <a:buFontTx/>
              <a:buAutoNum type="arabicPeriod"/>
            </a:pPr>
            <a:r>
              <a:rPr lang="en-GB" sz="900" dirty="0" err="1">
                <a:ea typeface="Tahoma" pitchFamily="34" charset="0"/>
              </a:rPr>
              <a:t>Anninga</a:t>
            </a:r>
            <a:r>
              <a:rPr lang="en-GB" sz="900" dirty="0">
                <a:ea typeface="Tahoma" pitchFamily="34" charset="0"/>
              </a:rPr>
              <a:t> JK, </a:t>
            </a:r>
            <a:r>
              <a:rPr lang="en-GB" sz="900" dirty="0" err="1">
                <a:ea typeface="Tahoma" pitchFamily="34" charset="0"/>
              </a:rPr>
              <a:t>Gelderblom</a:t>
            </a:r>
            <a:r>
              <a:rPr lang="en-GB" sz="900" dirty="0">
                <a:ea typeface="Tahoma" pitchFamily="34" charset="0"/>
              </a:rPr>
              <a:t> H, </a:t>
            </a:r>
            <a:r>
              <a:rPr lang="en-GB" sz="900" dirty="0" err="1">
                <a:ea typeface="Tahoma" pitchFamily="34" charset="0"/>
              </a:rPr>
              <a:t>Fiocco</a:t>
            </a:r>
            <a:r>
              <a:rPr lang="en-GB" sz="900" dirty="0">
                <a:ea typeface="Tahoma" pitchFamily="34" charset="0"/>
              </a:rPr>
              <a:t> M et al. Chemotherapeutic adjuvant treatment for osteosarcoma: Where do we stand?  </a:t>
            </a:r>
            <a:r>
              <a:rPr lang="en-US" sz="900" dirty="0" err="1">
                <a:ea typeface="Tahoma" pitchFamily="34" charset="0"/>
              </a:rPr>
              <a:t>Eur</a:t>
            </a:r>
            <a:r>
              <a:rPr lang="en-US" sz="900" dirty="0">
                <a:ea typeface="Tahoma" pitchFamily="34" charset="0"/>
              </a:rPr>
              <a:t> J Cancer 2011;47(16):2431-45</a:t>
            </a:r>
            <a:endParaRPr lang="en-GB" sz="900" dirty="0">
              <a:ea typeface="Tahoma" pitchFamily="34" charset="0"/>
            </a:endParaRPr>
          </a:p>
          <a:p>
            <a:pPr marL="225675" indent="-225675">
              <a:buFontTx/>
              <a:buAutoNum type="arabicPeriod"/>
            </a:pPr>
            <a:r>
              <a:rPr lang="en-GB" sz="900" dirty="0">
                <a:ea typeface="Tahoma" pitchFamily="34" charset="0"/>
              </a:rPr>
              <a:t>Meyers PA. </a:t>
            </a:r>
            <a:r>
              <a:rPr lang="en-GB" sz="900" dirty="0" err="1">
                <a:ea typeface="Tahoma" pitchFamily="34" charset="0"/>
              </a:rPr>
              <a:t>Muramyl</a:t>
            </a:r>
            <a:r>
              <a:rPr lang="en-GB" sz="900" dirty="0">
                <a:ea typeface="Tahoma" pitchFamily="34" charset="0"/>
              </a:rPr>
              <a:t> </a:t>
            </a:r>
            <a:r>
              <a:rPr lang="en-GB" sz="900" dirty="0" err="1">
                <a:ea typeface="Tahoma" pitchFamily="34" charset="0"/>
              </a:rPr>
              <a:t>tripeptide</a:t>
            </a:r>
            <a:r>
              <a:rPr lang="en-GB" sz="900" dirty="0">
                <a:ea typeface="Tahoma" pitchFamily="34" charset="0"/>
              </a:rPr>
              <a:t> (mifamurtide) for the treatment of osteosarcoma. Expert Rev Anticancer </a:t>
            </a:r>
            <a:r>
              <a:rPr lang="en-GB" sz="900" dirty="0" err="1">
                <a:ea typeface="Tahoma" pitchFamily="34" charset="0"/>
              </a:rPr>
              <a:t>Ther</a:t>
            </a:r>
            <a:r>
              <a:rPr lang="en-GB" sz="900" dirty="0">
                <a:ea typeface="Tahoma" pitchFamily="34" charset="0"/>
              </a:rPr>
              <a:t> 2009;9:1035-49.</a:t>
            </a:r>
          </a:p>
        </p:txBody>
      </p:sp>
      <p:sp>
        <p:nvSpPr>
          <p:cNvPr id="46084" name="Slide Number Placeholder 3"/>
          <p:cNvSpPr>
            <a:spLocks noGrp="1"/>
          </p:cNvSpPr>
          <p:nvPr>
            <p:ph type="sldNum" sz="quarter" idx="5"/>
          </p:nvPr>
        </p:nvSpPr>
        <p:spPr>
          <a:noFill/>
        </p:spPr>
        <p:txBody>
          <a:bodyPr/>
          <a:lstStyle/>
          <a:p>
            <a:fld id="{82600197-D1CE-4ABB-89AD-0CC2655FC77F}" type="slidenum">
              <a:rPr lang="en-US" smtClean="0">
                <a:solidFill>
                  <a:srgbClr val="000000"/>
                </a:solidFill>
              </a:rPr>
              <a:pPr/>
              <a:t>36</a:t>
            </a:fld>
            <a:endParaRPr lang="en-US" smtClean="0">
              <a:solidFill>
                <a:srgbClr val="000000"/>
              </a:solidFill>
            </a:endParaRPr>
          </a:p>
        </p:txBody>
      </p:sp>
    </p:spTree>
    <p:extLst>
      <p:ext uri="{BB962C8B-B14F-4D97-AF65-F5344CB8AC3E}">
        <p14:creationId xmlns:p14="http://schemas.microsoft.com/office/powerpoint/2010/main" val="304091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349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80899"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ACBD62-64E4-4E3C-8895-9DD0A8F9811D}" type="slidenum">
              <a:rPr lang="el-GR">
                <a:cs typeface="Arial" pitchFamily="34" charset="0"/>
              </a:rPr>
              <a:pPr fontAlgn="base">
                <a:spcBef>
                  <a:spcPct val="0"/>
                </a:spcBef>
                <a:spcAft>
                  <a:spcPct val="0"/>
                </a:spcAft>
                <a:defRPr/>
              </a:pPr>
              <a:t>37</a:t>
            </a:fld>
            <a:endParaRPr lang="el-GR">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8CC5515-5A45-4D8A-801F-88F447540A25}" type="datetimeFigureOut">
              <a:rPr lang="el-GR" smtClean="0"/>
              <a:pPr/>
              <a:t>9/3/2022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8CC5515-5A45-4D8A-801F-88F447540A25}" type="datetimeFigureOut">
              <a:rPr lang="el-GR" smtClean="0"/>
              <a:pPr/>
              <a:t>9/3/2022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8CC5515-5A45-4D8A-801F-88F447540A25}" type="datetimeFigureOut">
              <a:rPr lang="el-GR" smtClean="0"/>
              <a:pPr/>
              <a:t>9/3/2022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p14="http://schemas.microsoft.com/office/powerpoint/2010/main" xmlns:a14="http://schemas.microsoft.com/office/drawing/2010/main" xmlns:p15="http://schemas.microsoft.com/office/powerpoint/2012/main" xmlns:a16="http://schemas.microsoft.com/office/drawing/2014/main" id="{B8998003-1E31-4241-866C-75C5B9575ADD}"/>
              </a:ext>
            </a:extLst>
          </p:cNvPr>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altLang="en-US"/>
              <a:t>Click to edit Master title style</a:t>
            </a:r>
          </a:p>
        </p:txBody>
      </p:sp>
      <p:sp>
        <p:nvSpPr>
          <p:cNvPr id="2054" name="Footer Placeholder 3">
            <a:extLst>
              <a:ext uri="{FF2B5EF4-FFF2-40B4-BE49-F238E27FC236}">
                <a16:creationId xmlns="" xmlns:p14="http://schemas.microsoft.com/office/powerpoint/2010/main" xmlns:a14="http://schemas.microsoft.com/office/drawing/2010/main" xmlns:p15="http://schemas.microsoft.com/office/powerpoint/2012/main" xmlns:a16="http://schemas.microsoft.com/office/drawing/2014/main" id="{C6460008-2D95-48E7-AC1C-DA06D43C99CA}"/>
              </a:ext>
            </a:extLst>
          </p:cNvPr>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anose="020B0604020202020204" pitchFamily="34" charset="0"/>
              <a:ea typeface="ＭＳ Ｐゴシック" pitchFamily="34" charset="-128"/>
              <a:cs typeface="+mn-cs"/>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out 5">
    <p:spTree>
      <p:nvGrpSpPr>
        <p:cNvPr id="1" name=""/>
        <p:cNvGrpSpPr/>
        <p:nvPr/>
      </p:nvGrpSpPr>
      <p:grpSpPr>
        <a:xfrm>
          <a:off x="0" y="0"/>
          <a:ext cx="0" cy="0"/>
          <a:chOff x="0" y="0"/>
          <a:chExt cx="0" cy="0"/>
        </a:xfrm>
      </p:grpSpPr>
      <p:pic>
        <p:nvPicPr>
          <p:cNvPr id="3" name="Picture 2" descr="PowerPoint Inner 5.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8CC5515-5A45-4D8A-801F-88F447540A25}" type="datetimeFigureOut">
              <a:rPr lang="el-GR" smtClean="0"/>
              <a:pPr/>
              <a:t>9/3/2022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8CC5515-5A45-4D8A-801F-88F447540A25}" type="datetimeFigureOut">
              <a:rPr lang="el-GR" smtClean="0"/>
              <a:pPr/>
              <a:t>9/3/2022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8CC5515-5A45-4D8A-801F-88F447540A25}" type="datetimeFigureOut">
              <a:rPr lang="el-GR" smtClean="0"/>
              <a:pPr/>
              <a:t>9/3/2022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8CC5515-5A45-4D8A-801F-88F447540A25}" type="datetimeFigureOut">
              <a:rPr lang="el-GR" smtClean="0"/>
              <a:pPr/>
              <a:t>9/3/2022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8CC5515-5A45-4D8A-801F-88F447540A25}" type="datetimeFigureOut">
              <a:rPr lang="el-GR" smtClean="0"/>
              <a:pPr/>
              <a:t>9/3/2022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8CC5515-5A45-4D8A-801F-88F447540A25}" type="datetimeFigureOut">
              <a:rPr lang="el-GR" smtClean="0"/>
              <a:pPr/>
              <a:t>9/3/2022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8CC5515-5A45-4D8A-801F-88F447540A25}" type="datetimeFigureOut">
              <a:rPr lang="el-GR" smtClean="0"/>
              <a:pPr/>
              <a:t>9/3/2022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8CC5515-5A45-4D8A-801F-88F447540A25}" type="datetimeFigureOut">
              <a:rPr lang="el-GR" smtClean="0"/>
              <a:pPr/>
              <a:t>9/3/2022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C5515-5A45-4D8A-801F-88F447540A25}" type="datetimeFigureOut">
              <a:rPr lang="el-GR" smtClean="0"/>
              <a:pPr/>
              <a:t>9/3/2022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AB2DF-021C-48D5-8B09-457037C96F2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3.emf"/><Relationship Id="rId4" Type="http://schemas.openxmlformats.org/officeDocument/2006/relationships/image" Target="../media/image32.emf"/></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528" y="2420888"/>
            <a:ext cx="8429684" cy="1428760"/>
          </a:xfrm>
        </p:spPr>
        <p:txBody>
          <a:bodyPr>
            <a:normAutofit/>
          </a:bodyPr>
          <a:lstStyle/>
          <a:p>
            <a:r>
              <a:rPr lang="el-GR" sz="2400" b="1" dirty="0" smtClean="0"/>
              <a:t>ΧΗΜΕΙΟΘΕΡΑΠΕΙΑ </a:t>
            </a:r>
            <a:r>
              <a:rPr lang="el-GR" sz="2400" b="1" dirty="0" smtClean="0"/>
              <a:t>ΣΑΡΚΩΜΑΤΩΝ </a:t>
            </a:r>
            <a:r>
              <a:rPr lang="el-GR" sz="2400" b="1" dirty="0" smtClean="0"/>
              <a:t>ΜΑΛΑΚΩΝ ΜΟΡΙΩΝ </a:t>
            </a:r>
            <a:r>
              <a:rPr lang="el-GR" sz="2400" b="1" smtClean="0"/>
              <a:t>ΚΑΙ </a:t>
            </a:r>
            <a:r>
              <a:rPr lang="el-GR" sz="2400" b="1" smtClean="0"/>
              <a:t>ΟΣΤΩΝ</a:t>
            </a:r>
            <a:endParaRPr lang="el-GR" sz="2400" b="1" dirty="0"/>
          </a:p>
        </p:txBody>
      </p:sp>
      <p:sp>
        <p:nvSpPr>
          <p:cNvPr id="5" name="Υπότιτλος 4"/>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7115196" cy="1143000"/>
          </a:xfrm>
        </p:spPr>
        <p:txBody>
          <a:bodyPr>
            <a:normAutofit fontScale="90000"/>
          </a:bodyPr>
          <a:lstStyle/>
          <a:p>
            <a:pPr algn="l"/>
            <a:r>
              <a:rPr lang="el-GR" sz="4000" b="1" dirty="0" err="1"/>
              <a:t>Sarcoma</a:t>
            </a:r>
            <a:r>
              <a:rPr lang="el-GR" sz="4000" b="1" dirty="0"/>
              <a:t> </a:t>
            </a:r>
            <a:r>
              <a:rPr lang="el-GR" sz="4000" b="1" dirty="0" err="1"/>
              <a:t>Meta</a:t>
            </a:r>
            <a:r>
              <a:rPr lang="el-GR" sz="4000" b="1" dirty="0"/>
              <a:t>-</a:t>
            </a:r>
            <a:r>
              <a:rPr lang="el-GR" sz="4000" b="1" dirty="0" err="1"/>
              <a:t>analysis</a:t>
            </a:r>
            <a:r>
              <a:rPr lang="el-GR" sz="4000" b="1" dirty="0"/>
              <a:t> </a:t>
            </a:r>
            <a:r>
              <a:rPr lang="el-GR" sz="4000" b="1" dirty="0" err="1"/>
              <a:t>Collaboration</a:t>
            </a:r>
            <a:r>
              <a:rPr lang="el-GR" sz="4000" dirty="0"/>
              <a:t> </a:t>
            </a:r>
            <a:r>
              <a:rPr lang="en-US" sz="4000" dirty="0"/>
              <a:t>- </a:t>
            </a:r>
            <a:r>
              <a:rPr lang="el-GR" sz="4000" b="1" dirty="0" err="1"/>
              <a:t>Lancet</a:t>
            </a:r>
            <a:r>
              <a:rPr lang="el-GR" sz="4000" b="1" dirty="0"/>
              <a:t> 1997 </a:t>
            </a:r>
          </a:p>
        </p:txBody>
      </p:sp>
      <p:sp>
        <p:nvSpPr>
          <p:cNvPr id="59395" name="Rectangle 3"/>
          <p:cNvSpPr>
            <a:spLocks noGrp="1" noChangeArrowheads="1"/>
          </p:cNvSpPr>
          <p:nvPr>
            <p:ph type="body" idx="1"/>
          </p:nvPr>
        </p:nvSpPr>
        <p:spPr>
          <a:xfrm>
            <a:off x="457200" y="1928802"/>
            <a:ext cx="8229600" cy="4595823"/>
          </a:xfrm>
        </p:spPr>
        <p:txBody>
          <a:bodyPr/>
          <a:lstStyle/>
          <a:p>
            <a:pPr>
              <a:lnSpc>
                <a:spcPct val="80000"/>
              </a:lnSpc>
            </a:pPr>
            <a:r>
              <a:rPr lang="el-GR" sz="2800" dirty="0"/>
              <a:t>14 συνολικά τυχαιοποιημένες μελέτες με 1568 ενήλικες ασθενείς </a:t>
            </a:r>
          </a:p>
          <a:p>
            <a:pPr>
              <a:lnSpc>
                <a:spcPct val="80000"/>
              </a:lnSpc>
            </a:pPr>
            <a:r>
              <a:rPr lang="el-GR" sz="2800" dirty="0"/>
              <a:t>Αύξηση χρόνου μέχρι τη τοπική, μακρινή και συνολική υποτροπή (</a:t>
            </a:r>
            <a:r>
              <a:rPr lang="en-US" sz="2800" dirty="0"/>
              <a:t>HR: 0.73, 0.70, 0.75 </a:t>
            </a:r>
            <a:r>
              <a:rPr lang="el-GR" sz="2800" dirty="0"/>
              <a:t>αντίστοιχα)</a:t>
            </a:r>
          </a:p>
          <a:p>
            <a:pPr>
              <a:lnSpc>
                <a:spcPct val="80000"/>
              </a:lnSpc>
            </a:pPr>
            <a:r>
              <a:rPr lang="el-GR" sz="2800" dirty="0" smtClean="0"/>
              <a:t>Καμία </a:t>
            </a:r>
            <a:r>
              <a:rPr lang="el-GR" sz="2800" dirty="0"/>
              <a:t>διαφορά στη συνολική επιβίωση (</a:t>
            </a:r>
            <a:r>
              <a:rPr lang="en-US" sz="2800" dirty="0"/>
              <a:t>HR: 0.89) </a:t>
            </a:r>
            <a:r>
              <a:rPr lang="el-GR" sz="2800" dirty="0"/>
              <a:t>=&gt; απόλυτο όφελος στην επιβίωση της τάξης του 4%</a:t>
            </a:r>
            <a:endParaRPr lang="en-US" sz="2800" dirty="0"/>
          </a:p>
          <a:p>
            <a:pPr>
              <a:lnSpc>
                <a:spcPct val="80000"/>
              </a:lnSpc>
            </a:pPr>
            <a:r>
              <a:rPr lang="el-GR" sz="2800" dirty="0"/>
              <a:t>Στην υποομάδα των </a:t>
            </a:r>
            <a:r>
              <a:rPr lang="el-GR" sz="2800" dirty="0" smtClean="0"/>
              <a:t>ΣΜΜ </a:t>
            </a:r>
            <a:r>
              <a:rPr lang="el-GR" sz="2800" dirty="0"/>
              <a:t>των άκρων και κορμού βρέθηκε (</a:t>
            </a:r>
            <a:r>
              <a:rPr lang="en-US" sz="2800" dirty="0"/>
              <a:t>HR</a:t>
            </a:r>
            <a:r>
              <a:rPr lang="el-GR" sz="2800" dirty="0"/>
              <a:t>: 0.80, p = 0.029)</a:t>
            </a:r>
            <a:r>
              <a:rPr lang="en-US" sz="2800" dirty="0"/>
              <a:t> </a:t>
            </a:r>
            <a:r>
              <a:rPr lang="el-GR" sz="2800" dirty="0"/>
              <a:t>=&gt;</a:t>
            </a:r>
          </a:p>
          <a:p>
            <a:pPr>
              <a:lnSpc>
                <a:spcPct val="80000"/>
              </a:lnSpc>
              <a:buFontTx/>
              <a:buNone/>
            </a:pPr>
            <a:r>
              <a:rPr lang="el-GR" sz="2800" dirty="0"/>
              <a:t>   απόλυτο όφελος στην επιβίωση της τάξης του 7%</a:t>
            </a:r>
          </a:p>
        </p:txBody>
      </p:sp>
      <p:sp>
        <p:nvSpPr>
          <p:cNvPr id="59397" name="AutoShape 5"/>
          <p:cNvSpPr>
            <a:spLocks noChangeArrowheads="1"/>
          </p:cNvSpPr>
          <p:nvPr/>
        </p:nvSpPr>
        <p:spPr bwMode="auto">
          <a:xfrm>
            <a:off x="6572264" y="214290"/>
            <a:ext cx="1476375" cy="1295400"/>
          </a:xfrm>
          <a:prstGeom prst="wedgeRectCallout">
            <a:avLst>
              <a:gd name="adj1" fmla="val -83009"/>
              <a:gd name="adj2" fmla="val -8454"/>
            </a:avLst>
          </a:prstGeom>
          <a:solidFill>
            <a:schemeClr val="accent1"/>
          </a:solidFill>
          <a:ln w="9525">
            <a:solidFill>
              <a:schemeClr val="tx1"/>
            </a:solidFill>
            <a:miter lim="800000"/>
            <a:headEnd/>
            <a:tailEnd/>
          </a:ln>
          <a:effectLst/>
        </p:spPr>
        <p:txBody>
          <a:bodyPr/>
          <a:lstStyle/>
          <a:p>
            <a:pPr>
              <a:buFontTx/>
              <a:buChar char="•"/>
            </a:pPr>
            <a:r>
              <a:rPr lang="el-GR" sz="1600" b="1" dirty="0"/>
              <a:t> </a:t>
            </a:r>
            <a:r>
              <a:rPr lang="el-GR" sz="1000" b="1" dirty="0"/>
              <a:t>το 95% </a:t>
            </a:r>
            <a:r>
              <a:rPr lang="el-GR" sz="1000" b="1" dirty="0" err="1"/>
              <a:t>χρησιμοποίησησαν</a:t>
            </a:r>
            <a:r>
              <a:rPr lang="el-GR" sz="1000" b="1" dirty="0"/>
              <a:t> μόνο </a:t>
            </a:r>
            <a:r>
              <a:rPr lang="el-GR" sz="1000" b="1" dirty="0" err="1"/>
              <a:t>δοξορουβικίνη</a:t>
            </a:r>
            <a:endParaRPr lang="el-GR" sz="1000" b="1" dirty="0"/>
          </a:p>
          <a:p>
            <a:pPr>
              <a:buFontTx/>
              <a:buChar char="•"/>
            </a:pPr>
            <a:r>
              <a:rPr lang="el-GR" sz="1000" b="1" dirty="0"/>
              <a:t>Μόνο το 5% χρησιμοποίησαν και </a:t>
            </a:r>
            <a:r>
              <a:rPr lang="el-GR" sz="1000" b="1" dirty="0" err="1"/>
              <a:t>ιφοσφαμίδη</a:t>
            </a:r>
            <a:endParaRPr lang="el-GR" sz="1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5116689" y="6335713"/>
            <a:ext cx="3988592" cy="400110"/>
          </a:xfrm>
          <a:prstGeom prst="rect">
            <a:avLst/>
          </a:prstGeom>
          <a:noFill/>
          <a:ln w="12700">
            <a:noFill/>
            <a:miter lim="800000"/>
            <a:headEnd/>
            <a:tailEnd/>
          </a:ln>
        </p:spPr>
        <p:txBody>
          <a:bodyPr wrap="none">
            <a:spAutoFit/>
          </a:bodyPr>
          <a:lstStyle/>
          <a:p>
            <a:r>
              <a:rPr lang="en-GB" altLang="fr-FR" sz="2000">
                <a:solidFill>
                  <a:schemeClr val="bg1"/>
                </a:solidFill>
                <a:latin typeface="Arial" pitchFamily="34" charset="0"/>
              </a:rPr>
              <a:t>SMAC 1997, Lancet 350:1647-54</a:t>
            </a:r>
          </a:p>
        </p:txBody>
      </p:sp>
      <p:sp>
        <p:nvSpPr>
          <p:cNvPr id="62467" name="Rectangle 3"/>
          <p:cNvSpPr>
            <a:spLocks noGrp="1" noChangeArrowheads="1"/>
          </p:cNvSpPr>
          <p:nvPr>
            <p:ph type="title"/>
          </p:nvPr>
        </p:nvSpPr>
        <p:spPr>
          <a:xfrm>
            <a:off x="-166511" y="858839"/>
            <a:ext cx="9144000" cy="503237"/>
          </a:xfrm>
          <a:noFill/>
        </p:spPr>
        <p:txBody>
          <a:bodyPr/>
          <a:lstStyle/>
          <a:p>
            <a:r>
              <a:rPr lang="en-GB" altLang="fr-FR" sz="2000" b="1" dirty="0" smtClean="0"/>
              <a:t>1568 patients</a:t>
            </a:r>
          </a:p>
        </p:txBody>
      </p:sp>
      <p:grpSp>
        <p:nvGrpSpPr>
          <p:cNvPr id="2" name="Group 4"/>
          <p:cNvGrpSpPr>
            <a:grpSpLocks/>
          </p:cNvGrpSpPr>
          <p:nvPr/>
        </p:nvGrpSpPr>
        <p:grpSpPr bwMode="auto">
          <a:xfrm>
            <a:off x="1763889" y="1447800"/>
            <a:ext cx="5795434" cy="4267200"/>
            <a:chOff x="1101" y="1093"/>
            <a:chExt cx="3651" cy="2777"/>
          </a:xfrm>
        </p:grpSpPr>
        <p:pic>
          <p:nvPicPr>
            <p:cNvPr id="62472" name="Picture 5" descr="SarcAdjMeta"/>
            <p:cNvPicPr>
              <a:picLocks noChangeAspect="1" noChangeArrowheads="1"/>
            </p:cNvPicPr>
            <p:nvPr/>
          </p:nvPicPr>
          <p:blipFill>
            <a:blip r:embed="rId3" cstate="print"/>
            <a:srcRect l="55707" t="53014" b="6236"/>
            <a:stretch>
              <a:fillRect/>
            </a:stretch>
          </p:blipFill>
          <p:spPr bwMode="auto">
            <a:xfrm>
              <a:off x="1321" y="1104"/>
              <a:ext cx="3431" cy="2766"/>
            </a:xfrm>
            <a:prstGeom prst="rect">
              <a:avLst/>
            </a:prstGeom>
            <a:solidFill>
              <a:srgbClr val="FFFFFF"/>
            </a:solidFill>
            <a:ln w="9525">
              <a:solidFill>
                <a:srgbClr val="FFFFFF"/>
              </a:solidFill>
              <a:miter lim="800000"/>
              <a:headEnd/>
              <a:tailEnd/>
            </a:ln>
          </p:spPr>
        </p:pic>
        <p:sp>
          <p:nvSpPr>
            <p:cNvPr id="62473" name="Text Box 6"/>
            <p:cNvSpPr txBox="1">
              <a:spLocks noChangeAspect="1" noChangeArrowheads="1"/>
            </p:cNvSpPr>
            <p:nvPr/>
          </p:nvSpPr>
          <p:spPr bwMode="auto">
            <a:xfrm rot="-5400000">
              <a:off x="-137" y="2331"/>
              <a:ext cx="2773" cy="297"/>
            </a:xfrm>
            <a:prstGeom prst="rect">
              <a:avLst/>
            </a:prstGeom>
            <a:solidFill>
              <a:srgbClr val="FFFFFF"/>
            </a:solidFill>
            <a:ln w="12700">
              <a:solidFill>
                <a:srgbClr val="FFFFFF"/>
              </a:solidFill>
              <a:miter lim="800000"/>
              <a:headEnd/>
              <a:tailEnd/>
            </a:ln>
          </p:spPr>
          <p:txBody>
            <a:bodyPr/>
            <a:lstStyle/>
            <a:p>
              <a:pPr algn="ctr"/>
              <a:r>
                <a:rPr lang="en-GB" altLang="fr-FR">
                  <a:solidFill>
                    <a:srgbClr val="0029F4"/>
                  </a:solidFill>
                  <a:latin typeface="Arial" pitchFamily="34" charset="0"/>
                </a:rPr>
                <a:t>Overall survival</a:t>
              </a:r>
            </a:p>
          </p:txBody>
        </p:sp>
      </p:grpSp>
      <p:sp>
        <p:nvSpPr>
          <p:cNvPr id="62469" name="AutoShape 7"/>
          <p:cNvSpPr>
            <a:spLocks noChangeArrowheads="1"/>
          </p:cNvSpPr>
          <p:nvPr/>
        </p:nvSpPr>
        <p:spPr bwMode="auto">
          <a:xfrm>
            <a:off x="5181600" y="2193925"/>
            <a:ext cx="1752600" cy="609600"/>
          </a:xfrm>
          <a:prstGeom prst="wedgeEllipseCallout">
            <a:avLst>
              <a:gd name="adj1" fmla="val -46468"/>
              <a:gd name="adj2" fmla="val 62500"/>
            </a:avLst>
          </a:prstGeom>
          <a:solidFill>
            <a:schemeClr val="tx2"/>
          </a:solidFill>
          <a:ln w="12700">
            <a:noFill/>
            <a:miter lim="800000"/>
            <a:headEnd/>
            <a:tailEnd/>
          </a:ln>
        </p:spPr>
        <p:txBody>
          <a:bodyPr lIns="90488" tIns="44450" rIns="90488" bIns="44450"/>
          <a:lstStyle/>
          <a:p>
            <a:pPr algn="ctr" eaLnBrk="1" hangingPunct="1">
              <a:spcBef>
                <a:spcPct val="50000"/>
              </a:spcBef>
              <a:buClr>
                <a:srgbClr val="FFFFFF"/>
              </a:buClr>
              <a:buSzPct val="68000"/>
              <a:buFont typeface="Wingdings" pitchFamily="2" charset="2"/>
              <a:buNone/>
            </a:pPr>
            <a:r>
              <a:rPr lang="en-GB" altLang="fr-FR" sz="2200">
                <a:solidFill>
                  <a:srgbClr val="FFFFFF"/>
                </a:solidFill>
                <a:latin typeface="Arial" pitchFamily="34" charset="0"/>
              </a:rPr>
              <a:t>Chemo</a:t>
            </a:r>
          </a:p>
        </p:txBody>
      </p:sp>
      <p:sp>
        <p:nvSpPr>
          <p:cNvPr id="62470" name="AutoShape 8"/>
          <p:cNvSpPr>
            <a:spLocks noChangeArrowheads="1"/>
          </p:cNvSpPr>
          <p:nvPr/>
        </p:nvSpPr>
        <p:spPr bwMode="auto">
          <a:xfrm rot="5400000" flipV="1">
            <a:off x="3657600" y="2346325"/>
            <a:ext cx="609600" cy="2133600"/>
          </a:xfrm>
          <a:prstGeom prst="wedgeEllipseCallout">
            <a:avLst>
              <a:gd name="adj1" fmla="val -63282"/>
              <a:gd name="adj2" fmla="val 51338"/>
            </a:avLst>
          </a:prstGeom>
          <a:solidFill>
            <a:schemeClr val="tx2"/>
          </a:solidFill>
          <a:ln w="12700">
            <a:noFill/>
            <a:miter lim="800000"/>
            <a:headEnd/>
            <a:tailEnd/>
          </a:ln>
        </p:spPr>
        <p:txBody>
          <a:bodyPr vert="eaVert" lIns="90488" tIns="44450" rIns="90488" bIns="44450"/>
          <a:lstStyle/>
          <a:p>
            <a:pPr algn="ctr" eaLnBrk="1" hangingPunct="1">
              <a:spcBef>
                <a:spcPct val="50000"/>
              </a:spcBef>
              <a:buClr>
                <a:srgbClr val="FFFFFF"/>
              </a:buClr>
              <a:buSzPct val="68000"/>
              <a:buFont typeface="Wingdings" pitchFamily="2" charset="2"/>
              <a:buNone/>
            </a:pPr>
            <a:r>
              <a:rPr lang="en-GB" altLang="fr-FR" sz="2200">
                <a:solidFill>
                  <a:srgbClr val="FFFFFF"/>
                </a:solidFill>
                <a:latin typeface="Arial" pitchFamily="34" charset="0"/>
              </a:rPr>
              <a:t>No chemo</a:t>
            </a:r>
          </a:p>
        </p:txBody>
      </p:sp>
      <p:sp>
        <p:nvSpPr>
          <p:cNvPr id="62471" name="Rectangle 9"/>
          <p:cNvSpPr>
            <a:spLocks noChangeArrowheads="1"/>
          </p:cNvSpPr>
          <p:nvPr/>
        </p:nvSpPr>
        <p:spPr bwMode="auto">
          <a:xfrm>
            <a:off x="859368" y="333375"/>
            <a:ext cx="7092244" cy="520700"/>
          </a:xfrm>
          <a:prstGeom prst="rect">
            <a:avLst/>
          </a:prstGeom>
          <a:noFill/>
          <a:ln w="12700" algn="ctr">
            <a:noFill/>
            <a:miter lim="800000"/>
            <a:headEnd/>
            <a:tailEnd/>
          </a:ln>
        </p:spPr>
        <p:txBody>
          <a:bodyPr lIns="90488" tIns="44450" rIns="90488" bIns="44450">
            <a:spAutoFit/>
          </a:bodyPr>
          <a:lstStyle/>
          <a:p>
            <a:pPr marL="342900" indent="-342900" algn="ctr" defTabSz="762000" eaLnBrk="1" hangingPunct="1">
              <a:spcBef>
                <a:spcPct val="50000"/>
              </a:spcBef>
              <a:buClr>
                <a:srgbClr val="FFFFFF"/>
              </a:buClr>
              <a:buSzPct val="68000"/>
              <a:buFont typeface="Wingdings" pitchFamily="2" charset="2"/>
              <a:buNone/>
            </a:pPr>
            <a:r>
              <a:rPr lang="en-GB" altLang="fr-FR" sz="2800" b="1" dirty="0" smtClean="0">
                <a:solidFill>
                  <a:srgbClr val="FF0000"/>
                </a:solidFill>
                <a:latin typeface="Arial" pitchFamily="34" charset="0"/>
              </a:rPr>
              <a:t>SMAC Meta-analysis</a:t>
            </a:r>
            <a:endParaRPr lang="en-US" altLang="fr-FR" sz="2800" b="1" dirty="0">
              <a:solidFill>
                <a:srgbClr val="FF0000"/>
              </a:solidFill>
              <a:latin typeface="Arial" pitchFamily="34" charset="0"/>
            </a:endParaRPr>
          </a:p>
        </p:txBody>
      </p:sp>
      <p:sp>
        <p:nvSpPr>
          <p:cNvPr id="10" name="TextBox 9"/>
          <p:cNvSpPr txBox="1"/>
          <p:nvPr/>
        </p:nvSpPr>
        <p:spPr>
          <a:xfrm>
            <a:off x="533400" y="5791200"/>
            <a:ext cx="6247095" cy="369332"/>
          </a:xfrm>
          <a:prstGeom prst="rect">
            <a:avLst/>
          </a:prstGeom>
          <a:noFill/>
        </p:spPr>
        <p:txBody>
          <a:bodyPr wrap="none" rtlCol="0">
            <a:spAutoFit/>
          </a:bodyPr>
          <a:lstStyle/>
          <a:p>
            <a:r>
              <a:rPr lang="en-US" dirty="0" smtClean="0"/>
              <a:t>Increase in local and distant RFS, trend for OS (few trials with </a:t>
            </a:r>
            <a:r>
              <a:rPr lang="en-US" dirty="0" err="1" smtClean="0"/>
              <a:t>ifo</a:t>
            </a:r>
            <a:r>
              <a:rPr lang="en-US" dirty="0" smtClean="0"/>
              <a:t>) </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6988"/>
            <a:ext cx="8229600" cy="1143001"/>
          </a:xfrm>
        </p:spPr>
        <p:txBody>
          <a:bodyPr/>
          <a:lstStyle/>
          <a:p>
            <a:pPr eaLnBrk="1" hangingPunct="1"/>
            <a:r>
              <a:rPr lang="el-GR" sz="4800" b="1" dirty="0" smtClean="0"/>
              <a:t>Τυχαιοποιημένες μελέτες</a:t>
            </a:r>
          </a:p>
        </p:txBody>
      </p:sp>
      <p:sp>
        <p:nvSpPr>
          <p:cNvPr id="60419" name="Rectangle 3"/>
          <p:cNvSpPr>
            <a:spLocks noGrp="1" noChangeArrowheads="1"/>
          </p:cNvSpPr>
          <p:nvPr>
            <p:ph type="body" idx="1"/>
          </p:nvPr>
        </p:nvSpPr>
        <p:spPr>
          <a:xfrm>
            <a:off x="457200" y="1196975"/>
            <a:ext cx="8229600" cy="1946273"/>
          </a:xfrm>
        </p:spPr>
        <p:txBody>
          <a:bodyPr>
            <a:normAutofit fontScale="92500" lnSpcReduction="20000"/>
          </a:bodyPr>
          <a:lstStyle/>
          <a:p>
            <a:pPr marL="609600" indent="-609600" eaLnBrk="1" hangingPunct="1">
              <a:defRPr/>
            </a:pPr>
            <a:r>
              <a:rPr lang="it-IT" b="1" dirty="0" smtClean="0">
                <a:ea typeface="+mn-ea"/>
              </a:rPr>
              <a:t>Frustaci </a:t>
            </a:r>
            <a:r>
              <a:rPr lang="it-IT" b="1" dirty="0" err="1" smtClean="0">
                <a:ea typeface="+mn-ea"/>
              </a:rPr>
              <a:t>S</a:t>
            </a:r>
            <a:r>
              <a:rPr lang="it-IT" b="1" dirty="0" smtClean="0">
                <a:ea typeface="+mn-ea"/>
              </a:rPr>
              <a:t>; et al.</a:t>
            </a:r>
            <a:r>
              <a:rPr lang="en-GB" b="1" dirty="0" smtClean="0">
                <a:ea typeface="+mn-ea"/>
              </a:rPr>
              <a:t>. J </a:t>
            </a:r>
            <a:r>
              <a:rPr lang="en-GB" b="1" dirty="0" err="1" smtClean="0">
                <a:ea typeface="+mn-ea"/>
              </a:rPr>
              <a:t>Clin</a:t>
            </a:r>
            <a:r>
              <a:rPr lang="en-GB" b="1" dirty="0" smtClean="0">
                <a:ea typeface="+mn-ea"/>
              </a:rPr>
              <a:t> </a:t>
            </a:r>
            <a:r>
              <a:rPr lang="en-GB" b="1" dirty="0" err="1" smtClean="0">
                <a:ea typeface="+mn-ea"/>
              </a:rPr>
              <a:t>Oncol</a:t>
            </a:r>
            <a:r>
              <a:rPr lang="en-GB" b="1" dirty="0" smtClean="0">
                <a:ea typeface="+mn-ea"/>
              </a:rPr>
              <a:t> 2001</a:t>
            </a:r>
            <a:endParaRPr lang="el-GR" b="1" dirty="0" smtClean="0">
              <a:ea typeface="+mn-ea"/>
            </a:endParaRPr>
          </a:p>
          <a:p>
            <a:pPr marL="609600" indent="-609600" eaLnBrk="1" hangingPunct="1">
              <a:defRPr/>
            </a:pPr>
            <a:r>
              <a:rPr lang="it-IT" b="1" dirty="0" err="1" smtClean="0">
                <a:ea typeface="+mn-ea"/>
              </a:rPr>
              <a:t>Petrioli</a:t>
            </a:r>
            <a:r>
              <a:rPr lang="it-IT" b="1" dirty="0" smtClean="0">
                <a:ea typeface="+mn-ea"/>
              </a:rPr>
              <a:t> </a:t>
            </a:r>
            <a:r>
              <a:rPr lang="it-IT" b="1" dirty="0" err="1" smtClean="0">
                <a:ea typeface="+mn-ea"/>
              </a:rPr>
              <a:t>R</a:t>
            </a:r>
            <a:r>
              <a:rPr lang="it-IT" b="1" dirty="0" smtClean="0">
                <a:ea typeface="+mn-ea"/>
              </a:rPr>
              <a:t>; et al.</a:t>
            </a:r>
            <a:r>
              <a:rPr lang="en-GB" b="1" dirty="0" smtClean="0">
                <a:ea typeface="+mn-ea"/>
              </a:rPr>
              <a:t>. Am J </a:t>
            </a:r>
            <a:r>
              <a:rPr lang="en-GB" b="1" dirty="0" err="1" smtClean="0">
                <a:ea typeface="+mn-ea"/>
              </a:rPr>
              <a:t>Clin</a:t>
            </a:r>
            <a:r>
              <a:rPr lang="en-GB" b="1" dirty="0" smtClean="0">
                <a:ea typeface="+mn-ea"/>
              </a:rPr>
              <a:t> </a:t>
            </a:r>
            <a:r>
              <a:rPr lang="en-GB" b="1" dirty="0" err="1" smtClean="0">
                <a:ea typeface="+mn-ea"/>
              </a:rPr>
              <a:t>Oncol</a:t>
            </a:r>
            <a:r>
              <a:rPr lang="en-GB" b="1" dirty="0" smtClean="0">
                <a:ea typeface="+mn-ea"/>
              </a:rPr>
              <a:t> 2002</a:t>
            </a:r>
            <a:endParaRPr lang="el-GR" b="1" dirty="0" smtClean="0">
              <a:ea typeface="+mn-ea"/>
            </a:endParaRPr>
          </a:p>
          <a:p>
            <a:pPr marL="609600" indent="-609600" eaLnBrk="1" hangingPunct="1">
              <a:defRPr/>
            </a:pPr>
            <a:r>
              <a:rPr lang="en-GB" b="1" dirty="0" err="1" smtClean="0">
                <a:ea typeface="+mn-ea"/>
              </a:rPr>
              <a:t>Woll</a:t>
            </a:r>
            <a:r>
              <a:rPr lang="en-GB" b="1" dirty="0" smtClean="0">
                <a:ea typeface="+mn-ea"/>
              </a:rPr>
              <a:t> PJ, et al. </a:t>
            </a:r>
            <a:r>
              <a:rPr lang="el-GR" b="1" dirty="0" smtClean="0">
                <a:ea typeface="+mn-ea"/>
              </a:rPr>
              <a:t>J Clin Oncol 2007 </a:t>
            </a:r>
            <a:r>
              <a:rPr lang="el-GR" sz="2000" b="1" dirty="0" smtClean="0">
                <a:ea typeface="+mn-ea"/>
              </a:rPr>
              <a:t>(</a:t>
            </a:r>
            <a:r>
              <a:rPr lang="en-US" sz="2000" b="1" dirty="0" smtClean="0">
                <a:ea typeface="+mn-ea"/>
              </a:rPr>
              <a:t>EORTC)</a:t>
            </a:r>
            <a:endParaRPr lang="el-GR" sz="2000" b="1" dirty="0" smtClean="0">
              <a:ea typeface="+mn-ea"/>
            </a:endParaRPr>
          </a:p>
          <a:p>
            <a:pPr marL="609600" indent="-609600" eaLnBrk="1" hangingPunct="1">
              <a:defRPr/>
            </a:pPr>
            <a:r>
              <a:rPr lang="de-DE" b="1" dirty="0" err="1" smtClean="0">
                <a:ea typeface="+mn-ea"/>
              </a:rPr>
              <a:t>Brodowicz</a:t>
            </a:r>
            <a:r>
              <a:rPr lang="de-DE" b="1" dirty="0" smtClean="0">
                <a:ea typeface="+mn-ea"/>
              </a:rPr>
              <a:t> T; et al.</a:t>
            </a:r>
            <a:r>
              <a:rPr lang="en-GB" b="1" dirty="0" smtClean="0">
                <a:ea typeface="+mn-ea"/>
              </a:rPr>
              <a:t> Sarcoma. 2000; </a:t>
            </a:r>
            <a:endParaRPr lang="el-GR" b="1" dirty="0" smtClean="0">
              <a:ea typeface="+mn-ea"/>
            </a:endParaRPr>
          </a:p>
        </p:txBody>
      </p:sp>
      <p:pic>
        <p:nvPicPr>
          <p:cNvPr id="34819" name="Picture 1" descr="Στιγμιότυπο 2013-09-05, 7.35.35 μ.μ..png"/>
          <p:cNvPicPr>
            <a:picLocks noChangeAspect="1"/>
          </p:cNvPicPr>
          <p:nvPr/>
        </p:nvPicPr>
        <p:blipFill>
          <a:blip r:embed="rId3"/>
          <a:srcRect/>
          <a:stretch>
            <a:fillRect/>
          </a:stretch>
        </p:blipFill>
        <p:spPr bwMode="auto">
          <a:xfrm>
            <a:off x="428596" y="3143249"/>
            <a:ext cx="8143932" cy="3568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it-IT" sz="3200" b="1" dirty="0"/>
              <a:t>Frustaci S; et al.</a:t>
            </a:r>
            <a:r>
              <a:rPr lang="en-GB" sz="3200" b="1" dirty="0"/>
              <a:t>. J </a:t>
            </a:r>
            <a:r>
              <a:rPr lang="en-GB" sz="3200" b="1" dirty="0" err="1"/>
              <a:t>Clin</a:t>
            </a:r>
            <a:r>
              <a:rPr lang="en-GB" sz="3200" b="1" dirty="0"/>
              <a:t> </a:t>
            </a:r>
            <a:r>
              <a:rPr lang="en-GB" sz="3200" b="1" dirty="0" err="1"/>
              <a:t>Oncol</a:t>
            </a:r>
            <a:r>
              <a:rPr lang="en-GB" sz="3200" b="1" dirty="0"/>
              <a:t> 2001</a:t>
            </a:r>
            <a:r>
              <a:rPr lang="el-GR" sz="3200" b="1" dirty="0"/>
              <a:t/>
            </a:r>
            <a:br>
              <a:rPr lang="el-GR" sz="3200" b="1" dirty="0"/>
            </a:br>
            <a:r>
              <a:rPr lang="it-IT" sz="3200" b="1" dirty="0"/>
              <a:t>Petrioli R; et al.</a:t>
            </a:r>
            <a:r>
              <a:rPr lang="en-GB" sz="3200" b="1" dirty="0"/>
              <a:t>. Am J </a:t>
            </a:r>
            <a:r>
              <a:rPr lang="en-GB" sz="3200" b="1" dirty="0" err="1"/>
              <a:t>Clin</a:t>
            </a:r>
            <a:r>
              <a:rPr lang="en-GB" sz="3200" b="1" dirty="0"/>
              <a:t> </a:t>
            </a:r>
            <a:r>
              <a:rPr lang="en-GB" sz="3200" b="1" dirty="0" err="1"/>
              <a:t>Oncol</a:t>
            </a:r>
            <a:r>
              <a:rPr lang="en-GB" sz="3200" b="1" dirty="0"/>
              <a:t> 200</a:t>
            </a:r>
            <a:r>
              <a:rPr lang="el-GR" sz="3200" b="1" dirty="0"/>
              <a:t>2</a:t>
            </a:r>
          </a:p>
        </p:txBody>
      </p:sp>
      <p:sp>
        <p:nvSpPr>
          <p:cNvPr id="67587" name="Rectangle 3"/>
          <p:cNvSpPr>
            <a:spLocks noGrp="1" noChangeArrowheads="1"/>
          </p:cNvSpPr>
          <p:nvPr>
            <p:ph type="body" idx="1"/>
          </p:nvPr>
        </p:nvSpPr>
        <p:spPr/>
        <p:txBody>
          <a:bodyPr/>
          <a:lstStyle/>
          <a:p>
            <a:pPr marL="609600" indent="-609600"/>
            <a:r>
              <a:rPr lang="el-GR" dirty="0"/>
              <a:t>ΣΜΜ υψηλού κινδύνου (≥ 5 </a:t>
            </a:r>
            <a:r>
              <a:rPr lang="en-US" dirty="0"/>
              <a:t>cm</a:t>
            </a:r>
            <a:r>
              <a:rPr lang="el-GR" dirty="0"/>
              <a:t>) άκρων</a:t>
            </a:r>
          </a:p>
          <a:p>
            <a:pPr marL="609600" indent="-609600"/>
            <a:r>
              <a:rPr lang="en-US" dirty="0"/>
              <a:t>High dose EPI+IFO </a:t>
            </a:r>
            <a:r>
              <a:rPr lang="el-GR" dirty="0"/>
              <a:t>με </a:t>
            </a:r>
            <a:r>
              <a:rPr lang="en-US" dirty="0"/>
              <a:t>G-CSF</a:t>
            </a:r>
            <a:endParaRPr lang="el-GR" dirty="0"/>
          </a:p>
          <a:p>
            <a:pPr marL="609600" indent="-609600"/>
            <a:r>
              <a:rPr lang="el-GR" dirty="0"/>
              <a:t>Συνηγορούσαν </a:t>
            </a:r>
            <a:r>
              <a:rPr lang="el-GR" dirty="0" err="1"/>
              <a:t>υπερ</a:t>
            </a:r>
            <a:r>
              <a:rPr lang="el-GR" dirty="0"/>
              <a:t> ΧΜΘ </a:t>
            </a:r>
            <a:r>
              <a:rPr lang="el-GR" dirty="0" err="1"/>
              <a:t>αλλα</a:t>
            </a:r>
            <a:endParaRPr lang="en-US" dirty="0"/>
          </a:p>
          <a:p>
            <a:pPr marL="609600" indent="-609600">
              <a:buFontTx/>
              <a:buAutoNum type="arabicPeriod"/>
            </a:pPr>
            <a:r>
              <a:rPr lang="el-GR" dirty="0"/>
              <a:t>μικρός αριθμός ασθενών (104 και 88)</a:t>
            </a:r>
          </a:p>
          <a:p>
            <a:pPr marL="609600" indent="-609600">
              <a:buFontTx/>
              <a:buAutoNum type="arabicPeriod"/>
            </a:pPr>
            <a:r>
              <a:rPr lang="el-GR" dirty="0" smtClean="0"/>
              <a:t>Ετερογένεια στον ιστολογικό τύπο και την εντόπιση της νόσου.</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Στιγμιότυπο 2012-10-28, 6.56.38 μ.μ..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39750" y="4763"/>
            <a:ext cx="8229600" cy="1143000"/>
          </a:xfrm>
        </p:spPr>
        <p:txBody>
          <a:bodyPr/>
          <a:lstStyle/>
          <a:p>
            <a:pPr eaLnBrk="1" hangingPunct="1"/>
            <a:r>
              <a:rPr lang="en-GB" sz="3200" b="1" dirty="0" err="1" smtClean="0"/>
              <a:t>Woll</a:t>
            </a:r>
            <a:r>
              <a:rPr lang="en-GB" sz="3200" b="1" dirty="0" smtClean="0"/>
              <a:t> PJ, et al. </a:t>
            </a:r>
            <a:r>
              <a:rPr lang="el-GR" sz="3200" b="1" dirty="0" smtClean="0"/>
              <a:t>J </a:t>
            </a:r>
            <a:r>
              <a:rPr lang="el-GR" sz="3200" b="1" dirty="0" err="1" smtClean="0"/>
              <a:t>Clin</a:t>
            </a:r>
            <a:r>
              <a:rPr lang="el-GR" sz="3200" b="1" dirty="0" smtClean="0"/>
              <a:t> </a:t>
            </a:r>
            <a:r>
              <a:rPr lang="el-GR" sz="3200" b="1" dirty="0" err="1" smtClean="0"/>
              <a:t>Oncol</a:t>
            </a:r>
            <a:r>
              <a:rPr lang="el-GR" sz="3200" b="1" dirty="0" smtClean="0"/>
              <a:t> 200</a:t>
            </a:r>
            <a:r>
              <a:rPr lang="en-US" sz="3200" b="1" dirty="0" smtClean="0"/>
              <a:t>7</a:t>
            </a:r>
            <a:br>
              <a:rPr lang="en-US" sz="3200" b="1" dirty="0" smtClean="0"/>
            </a:br>
            <a:r>
              <a:rPr lang="el-GR" sz="3200" b="1" dirty="0" smtClean="0"/>
              <a:t>μειονεκτήματα της μελέτης</a:t>
            </a:r>
            <a:r>
              <a:rPr lang="en-US" sz="3200" b="1" dirty="0" smtClean="0"/>
              <a:t> EORTC 62931</a:t>
            </a:r>
            <a:r>
              <a:rPr lang="el-GR" sz="3200" b="1" dirty="0" smtClean="0"/>
              <a:t> </a:t>
            </a:r>
          </a:p>
        </p:txBody>
      </p:sp>
      <p:sp>
        <p:nvSpPr>
          <p:cNvPr id="69635" name="Rectangle 3"/>
          <p:cNvSpPr>
            <a:spLocks noGrp="1" noChangeArrowheads="1"/>
          </p:cNvSpPr>
          <p:nvPr>
            <p:ph type="body" idx="1"/>
          </p:nvPr>
        </p:nvSpPr>
        <p:spPr>
          <a:xfrm>
            <a:off x="468313" y="1341438"/>
            <a:ext cx="8229600" cy="5068887"/>
          </a:xfrm>
        </p:spPr>
        <p:txBody>
          <a:bodyPr>
            <a:normAutofit/>
          </a:bodyPr>
          <a:lstStyle/>
          <a:p>
            <a:pPr eaLnBrk="1" hangingPunct="1">
              <a:lnSpc>
                <a:spcPct val="90000"/>
              </a:lnSpc>
            </a:pPr>
            <a:r>
              <a:rPr lang="el-GR" sz="2400" b="1" dirty="0" smtClean="0"/>
              <a:t>Μεγάλη</a:t>
            </a:r>
            <a:r>
              <a:rPr lang="en-US" sz="2400" b="1" dirty="0" smtClean="0"/>
              <a:t> </a:t>
            </a:r>
            <a:r>
              <a:rPr lang="el-GR" sz="2400" b="1" dirty="0" smtClean="0"/>
              <a:t> ετερογένεια ως προς τον ιστολογικό τύπο (</a:t>
            </a:r>
            <a:r>
              <a:rPr lang="el-GR" sz="2400" b="1" dirty="0" err="1" smtClean="0"/>
              <a:t>λειομυοσαρκώματα</a:t>
            </a:r>
            <a:r>
              <a:rPr lang="en-US" sz="2400" b="1" dirty="0" smtClean="0"/>
              <a:t>:</a:t>
            </a:r>
            <a:r>
              <a:rPr lang="el-GR" sz="2400" b="1" dirty="0" smtClean="0"/>
              <a:t> 15%, </a:t>
            </a:r>
            <a:r>
              <a:rPr lang="el-GR" sz="2400" b="1" dirty="0" err="1" smtClean="0"/>
              <a:t>λιποσαρκώματα</a:t>
            </a:r>
            <a:r>
              <a:rPr lang="en-US" sz="2400" b="1" dirty="0" smtClean="0"/>
              <a:t>:</a:t>
            </a:r>
            <a:r>
              <a:rPr lang="el-GR" sz="2400" b="1" dirty="0" smtClean="0"/>
              <a:t> 13%, MFH</a:t>
            </a:r>
            <a:r>
              <a:rPr lang="en-US" sz="2400" b="1" dirty="0" smtClean="0"/>
              <a:t>: </a:t>
            </a:r>
            <a:r>
              <a:rPr lang="el-GR" sz="2400" b="1" dirty="0" smtClean="0"/>
              <a:t>11%, </a:t>
            </a:r>
            <a:r>
              <a:rPr lang="el-GR" sz="2400" b="1" dirty="0" err="1" smtClean="0"/>
              <a:t>συνοβιακά</a:t>
            </a:r>
            <a:r>
              <a:rPr lang="el-GR" sz="2400" b="1" dirty="0" smtClean="0"/>
              <a:t> σαρκώματα</a:t>
            </a:r>
            <a:r>
              <a:rPr lang="en-US" sz="2400" b="1" dirty="0" smtClean="0"/>
              <a:t>: </a:t>
            </a:r>
            <a:r>
              <a:rPr lang="el-GR" sz="2400" b="1" dirty="0" smtClean="0"/>
              <a:t>11%), </a:t>
            </a:r>
            <a:endParaRPr lang="en-US" sz="2400" b="1" dirty="0" smtClean="0"/>
          </a:p>
          <a:p>
            <a:pPr eaLnBrk="1" hangingPunct="1">
              <a:lnSpc>
                <a:spcPct val="90000"/>
              </a:lnSpc>
            </a:pPr>
            <a:endParaRPr lang="en-US" sz="2400" b="1" dirty="0" smtClean="0"/>
          </a:p>
          <a:p>
            <a:pPr eaLnBrk="1" hangingPunct="1">
              <a:lnSpc>
                <a:spcPct val="90000"/>
              </a:lnSpc>
            </a:pPr>
            <a:r>
              <a:rPr lang="en-US" sz="2400" b="1" dirty="0" smtClean="0"/>
              <a:t>54</a:t>
            </a:r>
            <a:r>
              <a:rPr lang="el-GR" sz="2400" b="1" dirty="0" smtClean="0"/>
              <a:t>%</a:t>
            </a:r>
            <a:r>
              <a:rPr lang="en-US" sz="2400" b="1" dirty="0" smtClean="0"/>
              <a:t> </a:t>
            </a:r>
            <a:r>
              <a:rPr lang="el-GR" sz="2400" b="1" dirty="0" smtClean="0"/>
              <a:t> ήταν  </a:t>
            </a:r>
            <a:r>
              <a:rPr lang="el-GR" sz="2400" b="1" dirty="0" err="1" smtClean="0"/>
              <a:t>grade</a:t>
            </a:r>
            <a:r>
              <a:rPr lang="el-GR" sz="2400" b="1" dirty="0" smtClean="0"/>
              <a:t> II , </a:t>
            </a:r>
          </a:p>
          <a:p>
            <a:pPr eaLnBrk="1" hangingPunct="1">
              <a:lnSpc>
                <a:spcPct val="90000"/>
              </a:lnSpc>
            </a:pPr>
            <a:endParaRPr lang="en-US" sz="2400" b="1" dirty="0" smtClean="0"/>
          </a:p>
          <a:p>
            <a:pPr eaLnBrk="1" hangingPunct="1">
              <a:lnSpc>
                <a:spcPct val="90000"/>
              </a:lnSpc>
            </a:pPr>
            <a:r>
              <a:rPr lang="el-GR" sz="2400" b="1" dirty="0" smtClean="0"/>
              <a:t>Μόνο</a:t>
            </a:r>
            <a:r>
              <a:rPr lang="en-US" sz="2400" b="1" dirty="0" smtClean="0"/>
              <a:t> </a:t>
            </a:r>
            <a:r>
              <a:rPr lang="el-GR" sz="2400" b="1" dirty="0" smtClean="0"/>
              <a:t> το  66% (δηλαδή τα δύο τρίτα) ήταν σαρκώματα των άκρων και </a:t>
            </a:r>
          </a:p>
          <a:p>
            <a:pPr eaLnBrk="1" hangingPunct="1">
              <a:lnSpc>
                <a:spcPct val="90000"/>
              </a:lnSpc>
            </a:pPr>
            <a:endParaRPr lang="en-US" sz="2400" b="1" dirty="0" smtClean="0"/>
          </a:p>
          <a:p>
            <a:pPr eaLnBrk="1" hangingPunct="1">
              <a:lnSpc>
                <a:spcPct val="90000"/>
              </a:lnSpc>
            </a:pPr>
            <a:r>
              <a:rPr lang="el-GR" sz="2400" b="1" dirty="0" smtClean="0"/>
              <a:t>Η</a:t>
            </a:r>
            <a:r>
              <a:rPr lang="en-US" sz="2400" b="1" dirty="0" smtClean="0"/>
              <a:t> </a:t>
            </a:r>
            <a:r>
              <a:rPr lang="el-GR" sz="2400" b="1" dirty="0" smtClean="0"/>
              <a:t> συνολική δόση </a:t>
            </a:r>
            <a:r>
              <a:rPr lang="el-GR" sz="2400" b="1" dirty="0" err="1" smtClean="0"/>
              <a:t>ιφοσφαμίδης</a:t>
            </a:r>
            <a:r>
              <a:rPr lang="el-GR" sz="2400" b="1" dirty="0" smtClean="0"/>
              <a:t> (5 g/m</a:t>
            </a:r>
            <a:r>
              <a:rPr lang="el-GR" sz="2400" b="1" baseline="30000" dirty="0" smtClean="0"/>
              <a:t>2</a:t>
            </a:r>
            <a:r>
              <a:rPr lang="el-GR" sz="2400" b="1" dirty="0" smtClean="0"/>
              <a:t>) ήταν χαμηλή σε σχέση με τα σύγχρονα σχήματα.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marL="838200" indent="-838200"/>
            <a:r>
              <a:rPr lang="en-GB" b="1" dirty="0" err="1"/>
              <a:t>Pervaiz</a:t>
            </a:r>
            <a:r>
              <a:rPr lang="en-GB" b="1" dirty="0"/>
              <a:t> N</a:t>
            </a:r>
            <a:r>
              <a:rPr lang="el-GR" b="1" dirty="0"/>
              <a:t>, </a:t>
            </a:r>
            <a:r>
              <a:rPr lang="en-US" b="1" dirty="0"/>
              <a:t>et al. </a:t>
            </a:r>
            <a:r>
              <a:rPr lang="en-GB" b="1" dirty="0"/>
              <a:t>Cancer. 2008</a:t>
            </a:r>
            <a:endParaRPr lang="el-GR" b="1" dirty="0"/>
          </a:p>
        </p:txBody>
      </p:sp>
      <p:sp>
        <p:nvSpPr>
          <p:cNvPr id="62467" name="Rectangle 3"/>
          <p:cNvSpPr>
            <a:spLocks noGrp="1" noChangeArrowheads="1"/>
          </p:cNvSpPr>
          <p:nvPr>
            <p:ph type="body" idx="1"/>
          </p:nvPr>
        </p:nvSpPr>
        <p:spPr>
          <a:xfrm>
            <a:off x="457200" y="2071688"/>
            <a:ext cx="8229600" cy="4525962"/>
          </a:xfrm>
        </p:spPr>
        <p:txBody>
          <a:bodyPr/>
          <a:lstStyle/>
          <a:p>
            <a:r>
              <a:rPr lang="el-GR" dirty="0"/>
              <a:t>18 </a:t>
            </a:r>
            <a:r>
              <a:rPr lang="el-GR" dirty="0" err="1"/>
              <a:t>τυχαιοπ</a:t>
            </a:r>
            <a:r>
              <a:rPr lang="en-US" dirty="0"/>
              <a:t>.</a:t>
            </a:r>
            <a:r>
              <a:rPr lang="el-GR" dirty="0"/>
              <a:t> μελέτες με 1953 ασθενείς με εντοπισμένα ΣΜΙ από 1973 </a:t>
            </a:r>
            <a:r>
              <a:rPr lang="en-US" dirty="0"/>
              <a:t>-</a:t>
            </a:r>
            <a:r>
              <a:rPr lang="el-GR" dirty="0"/>
              <a:t> 2002 </a:t>
            </a:r>
            <a:endParaRPr lang="en-US" dirty="0"/>
          </a:p>
          <a:p>
            <a:r>
              <a:rPr lang="el-GR" dirty="0"/>
              <a:t>13 μελέτες </a:t>
            </a:r>
            <a:r>
              <a:rPr lang="en-US" dirty="0" err="1" smtClean="0"/>
              <a:t>Doxo</a:t>
            </a:r>
            <a:r>
              <a:rPr lang="el-GR" dirty="0" smtClean="0"/>
              <a:t> </a:t>
            </a:r>
            <a:r>
              <a:rPr lang="el-GR" dirty="0"/>
              <a:t>χωρίς </a:t>
            </a:r>
            <a:r>
              <a:rPr lang="en-US" dirty="0" err="1" smtClean="0"/>
              <a:t>Ifo</a:t>
            </a:r>
            <a:r>
              <a:rPr lang="el-GR" dirty="0" smtClean="0"/>
              <a:t> </a:t>
            </a:r>
            <a:endParaRPr lang="el-GR" dirty="0"/>
          </a:p>
          <a:p>
            <a:r>
              <a:rPr lang="en-US" dirty="0"/>
              <a:t>5</a:t>
            </a:r>
            <a:r>
              <a:rPr lang="el-GR" dirty="0"/>
              <a:t> μελέτες χρησιμοποίησαν σχήματα με </a:t>
            </a:r>
            <a:r>
              <a:rPr lang="en-US" dirty="0" err="1" smtClean="0"/>
              <a:t>Doxo</a:t>
            </a:r>
            <a:r>
              <a:rPr lang="el-GR" dirty="0" smtClean="0"/>
              <a:t> </a:t>
            </a:r>
            <a:r>
              <a:rPr lang="en-US" dirty="0"/>
              <a:t>+ </a:t>
            </a:r>
            <a:r>
              <a:rPr lang="en-US" dirty="0" err="1" smtClean="0"/>
              <a:t>Ifo</a:t>
            </a:r>
            <a:r>
              <a:rPr lang="el-GR" dirty="0" smtClean="0"/>
              <a:t> </a:t>
            </a:r>
            <a:endParaRPr lang="en-US" dirty="0"/>
          </a:p>
          <a:p>
            <a:endParaRPr lang="en-US" b="1" dirty="0">
              <a:solidFill>
                <a:schemeClr val="bg1"/>
              </a:solidFill>
            </a:endParaRPr>
          </a:p>
        </p:txBody>
      </p:sp>
      <p:sp>
        <p:nvSpPr>
          <p:cNvPr id="62469" name="AutoShape 5"/>
          <p:cNvSpPr>
            <a:spLocks noChangeArrowheads="1"/>
          </p:cNvSpPr>
          <p:nvPr/>
        </p:nvSpPr>
        <p:spPr bwMode="auto">
          <a:xfrm>
            <a:off x="7956550" y="1125538"/>
            <a:ext cx="1187450" cy="792162"/>
          </a:xfrm>
          <a:prstGeom prst="wedgeRectCallout">
            <a:avLst>
              <a:gd name="adj1" fmla="val -100403"/>
              <a:gd name="adj2" fmla="val 81662"/>
            </a:avLst>
          </a:prstGeom>
          <a:solidFill>
            <a:schemeClr val="accent1"/>
          </a:solidFill>
          <a:ln w="9525">
            <a:solidFill>
              <a:schemeClr val="tx1"/>
            </a:solidFill>
            <a:miter lim="800000"/>
            <a:headEnd/>
            <a:tailEnd/>
          </a:ln>
          <a:effectLst/>
        </p:spPr>
        <p:txBody>
          <a:bodyPr/>
          <a:lstStyle/>
          <a:p>
            <a:pPr algn="ctr"/>
            <a:r>
              <a:rPr lang="el-GR" sz="1400" b="1"/>
              <a:t>Χωρίς τη μελέτη της </a:t>
            </a:r>
            <a:r>
              <a:rPr lang="en-US" sz="1400" b="1"/>
              <a:t>EORTC</a:t>
            </a:r>
            <a:endParaRPr lang="el-GR" sz="14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r>
              <a:rPr lang="en-GB" sz="4000" b="1" dirty="0" err="1"/>
              <a:t>Pervaiz</a:t>
            </a:r>
            <a:r>
              <a:rPr lang="en-GB" sz="4000" b="1" dirty="0"/>
              <a:t> N</a:t>
            </a:r>
            <a:r>
              <a:rPr lang="el-GR" sz="4000" b="1" dirty="0"/>
              <a:t>, </a:t>
            </a:r>
            <a:r>
              <a:rPr lang="en-US" sz="4000" b="1" dirty="0"/>
              <a:t>et al. </a:t>
            </a:r>
            <a:r>
              <a:rPr lang="en-GB" sz="4000" b="1" dirty="0"/>
              <a:t>Cancer. 2008</a:t>
            </a:r>
            <a:r>
              <a:rPr lang="el-GR" sz="4000" b="1" dirty="0"/>
              <a:t/>
            </a:r>
            <a:br>
              <a:rPr lang="el-GR" sz="4000" b="1" dirty="0"/>
            </a:br>
            <a:r>
              <a:rPr lang="el-GR" sz="4000" b="1" dirty="0"/>
              <a:t>αποτελέσματα</a:t>
            </a:r>
          </a:p>
        </p:txBody>
      </p:sp>
      <p:sp>
        <p:nvSpPr>
          <p:cNvPr id="70659" name="Rectangle 3"/>
          <p:cNvSpPr>
            <a:spLocks noGrp="1" noChangeArrowheads="1"/>
          </p:cNvSpPr>
          <p:nvPr>
            <p:ph type="body" idx="1"/>
          </p:nvPr>
        </p:nvSpPr>
        <p:spPr/>
        <p:txBody>
          <a:bodyPr/>
          <a:lstStyle/>
          <a:p>
            <a:endParaRPr lang="el-GR" b="1" dirty="0">
              <a:solidFill>
                <a:schemeClr val="bg1"/>
              </a:solidFill>
            </a:endParaRPr>
          </a:p>
          <a:p>
            <a:r>
              <a:rPr lang="en-US" dirty="0" err="1"/>
              <a:t>Doxo</a:t>
            </a:r>
            <a:r>
              <a:rPr lang="en-US" dirty="0"/>
              <a:t> no </a:t>
            </a:r>
            <a:r>
              <a:rPr lang="en-US" dirty="0" err="1"/>
              <a:t>ifosfamide</a:t>
            </a:r>
            <a:r>
              <a:rPr lang="en-US" dirty="0"/>
              <a:t> : </a:t>
            </a:r>
            <a:r>
              <a:rPr lang="el-GR" dirty="0"/>
              <a:t>απόλυτο όφελος στην επιβίωση </a:t>
            </a:r>
            <a:r>
              <a:rPr lang="en-US" dirty="0"/>
              <a:t>6</a:t>
            </a:r>
            <a:r>
              <a:rPr lang="el-GR" dirty="0"/>
              <a:t>% </a:t>
            </a:r>
            <a:r>
              <a:rPr lang="en-US" dirty="0"/>
              <a:t>(</a:t>
            </a:r>
            <a:r>
              <a:rPr lang="el-GR" dirty="0"/>
              <a:t>από 40% σε 46%)</a:t>
            </a:r>
          </a:p>
          <a:p>
            <a:endParaRPr lang="el-GR" dirty="0"/>
          </a:p>
          <a:p>
            <a:r>
              <a:rPr lang="en-US" dirty="0" err="1"/>
              <a:t>Doxo</a:t>
            </a:r>
            <a:r>
              <a:rPr lang="en-US" dirty="0"/>
              <a:t>  + </a:t>
            </a:r>
            <a:r>
              <a:rPr lang="en-US" dirty="0" err="1"/>
              <a:t>ifosfamide</a:t>
            </a:r>
            <a:r>
              <a:rPr lang="en-US" dirty="0"/>
              <a:t> : </a:t>
            </a:r>
            <a:r>
              <a:rPr lang="el-GR" dirty="0"/>
              <a:t>απόλυτο όφελος στην επιβίωση 11% υπέρ του σκέλους της χημειοθεραπείας </a:t>
            </a:r>
            <a:r>
              <a:rPr lang="en-US" dirty="0"/>
              <a:t>(</a:t>
            </a:r>
            <a:r>
              <a:rPr lang="el-GR" dirty="0"/>
              <a:t>από 30% σε 41%)</a:t>
            </a:r>
          </a:p>
          <a:p>
            <a:endParaRPr lang="el-GR" dirty="0">
              <a:solidFill>
                <a:schemeClr val="bg1"/>
              </a:solidFill>
            </a:endParaRPr>
          </a:p>
        </p:txBody>
      </p:sp>
      <p:sp>
        <p:nvSpPr>
          <p:cNvPr id="70661" name="AutoShape 5"/>
          <p:cNvSpPr>
            <a:spLocks noChangeArrowheads="1"/>
          </p:cNvSpPr>
          <p:nvPr/>
        </p:nvSpPr>
        <p:spPr bwMode="auto">
          <a:xfrm>
            <a:off x="8243888" y="6021388"/>
            <a:ext cx="576262" cy="549275"/>
          </a:xfrm>
          <a:prstGeom prst="irregularSeal1">
            <a:avLst/>
          </a:prstGeom>
          <a:solidFill>
            <a:srgbClr val="FF6600"/>
          </a:solidFill>
          <a:ln w="9525">
            <a:solidFill>
              <a:schemeClr val="tx1"/>
            </a:solidFill>
            <a:miter lim="800000"/>
            <a:headEnd/>
            <a:tailEnd/>
          </a:ln>
          <a:effectLst/>
        </p:spPr>
        <p:txBody>
          <a:bodyPr wrap="none" anchor="ctr"/>
          <a:lstStyle/>
          <a:p>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534981" y="71414"/>
            <a:ext cx="6108853" cy="860410"/>
          </a:xfrm>
        </p:spPr>
        <p:txBody>
          <a:bodyPr>
            <a:normAutofit/>
          </a:bodyPr>
          <a:lstStyle/>
          <a:p>
            <a:pPr eaLnBrk="1" hangingPunct="1"/>
            <a:r>
              <a:rPr lang="el-GR" sz="2400" b="1" dirty="0" smtClean="0"/>
              <a:t>Γιατί δεν έχει πείσει η συμπληρωματική ΧΜΘ</a:t>
            </a:r>
            <a:r>
              <a:rPr lang="en-US" sz="2400" b="1" dirty="0" smtClean="0"/>
              <a:t>;</a:t>
            </a:r>
            <a:endParaRPr lang="el-GR" sz="2400" b="1" dirty="0" smtClean="0"/>
          </a:p>
        </p:txBody>
      </p:sp>
      <p:sp>
        <p:nvSpPr>
          <p:cNvPr id="73731" name="Rectangle 3"/>
          <p:cNvSpPr>
            <a:spLocks noGrp="1" noChangeArrowheads="1"/>
          </p:cNvSpPr>
          <p:nvPr>
            <p:ph type="body" idx="1"/>
          </p:nvPr>
        </p:nvSpPr>
        <p:spPr>
          <a:xfrm>
            <a:off x="457200" y="1600200"/>
            <a:ext cx="8229600" cy="4924425"/>
          </a:xfrm>
        </p:spPr>
        <p:txBody>
          <a:bodyPr>
            <a:normAutofit/>
          </a:bodyPr>
          <a:lstStyle/>
          <a:p>
            <a:pPr eaLnBrk="1" hangingPunct="1">
              <a:lnSpc>
                <a:spcPct val="90000"/>
              </a:lnSpc>
            </a:pPr>
            <a:r>
              <a:rPr lang="el-GR" sz="2800" dirty="0" smtClean="0"/>
              <a:t>Ο πληθυσμός που μελετάμε δεν είναι ομοιογενής</a:t>
            </a:r>
            <a:r>
              <a:rPr lang="en-US" sz="2800" dirty="0" smtClean="0"/>
              <a:t>:</a:t>
            </a:r>
            <a:endParaRPr lang="el-GR" sz="2800" dirty="0" smtClean="0"/>
          </a:p>
          <a:p>
            <a:pPr eaLnBrk="1" hangingPunct="1">
              <a:lnSpc>
                <a:spcPct val="90000"/>
              </a:lnSpc>
            </a:pPr>
            <a:r>
              <a:rPr lang="el-GR" sz="2800" dirty="0" smtClean="0"/>
              <a:t>ετερογένεια στον ιστολογικό τύπο και το βαθμό διαφοροποίησης</a:t>
            </a:r>
            <a:endParaRPr lang="en-US" sz="2800" dirty="0" smtClean="0"/>
          </a:p>
          <a:p>
            <a:pPr eaLnBrk="1" hangingPunct="1">
              <a:lnSpc>
                <a:spcPct val="90000"/>
              </a:lnSpc>
            </a:pPr>
            <a:r>
              <a:rPr lang="el-GR" sz="2800" dirty="0" smtClean="0"/>
              <a:t>ετερογένεια θεραπευτικού σχήματος </a:t>
            </a:r>
            <a:endParaRPr lang="en-US" sz="2800" dirty="0" smtClean="0"/>
          </a:p>
          <a:p>
            <a:pPr eaLnBrk="1" hangingPunct="1">
              <a:lnSpc>
                <a:spcPct val="90000"/>
              </a:lnSpc>
            </a:pPr>
            <a:r>
              <a:rPr lang="el-GR" sz="2800" dirty="0" smtClean="0"/>
              <a:t>Χαμηλές δόσεις φαρμάκων </a:t>
            </a:r>
          </a:p>
          <a:p>
            <a:pPr eaLnBrk="1" hangingPunct="1">
              <a:lnSpc>
                <a:spcPct val="90000"/>
              </a:lnSpc>
            </a:pPr>
            <a:r>
              <a:rPr lang="el-GR" sz="2800" dirty="0" smtClean="0"/>
              <a:t>Μεγάλες διαφορές κατά τον αρχικό θεραπευτικό χειρισμό </a:t>
            </a:r>
          </a:p>
          <a:p>
            <a:pPr eaLnBrk="1" hangingPunct="1">
              <a:lnSpc>
                <a:spcPct val="90000"/>
              </a:lnSpc>
            </a:pPr>
            <a:r>
              <a:rPr lang="el-GR" sz="2800" dirty="0" smtClean="0"/>
              <a:t>Υπήρχε ετερογένεια ως προς την αρχική εντόπιση</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l-GR" sz="4800" b="1" dirty="0"/>
              <a:t>Τι χρειαζόμαστε</a:t>
            </a:r>
            <a:r>
              <a:rPr lang="en-US" sz="4800" b="1" dirty="0"/>
              <a:t>;</a:t>
            </a:r>
            <a:endParaRPr lang="el-GR" sz="4800" b="1" dirty="0"/>
          </a:p>
        </p:txBody>
      </p:sp>
      <p:sp>
        <p:nvSpPr>
          <p:cNvPr id="65539" name="Rectangle 3"/>
          <p:cNvSpPr>
            <a:spLocks noGrp="1" noChangeArrowheads="1"/>
          </p:cNvSpPr>
          <p:nvPr>
            <p:ph type="body" idx="1"/>
          </p:nvPr>
        </p:nvSpPr>
        <p:spPr/>
        <p:txBody>
          <a:bodyPr/>
          <a:lstStyle/>
          <a:p>
            <a:r>
              <a:rPr lang="el-GR" sz="2800" dirty="0"/>
              <a:t>Χρειαζόμαστε τυχαιοποιημένες μελέτες σε</a:t>
            </a:r>
          </a:p>
          <a:p>
            <a:r>
              <a:rPr lang="el-GR" sz="2800" dirty="0"/>
              <a:t>συγκεκριμένες ομάδες ασθενών (π.χ. σαρκώματα των άκρων), </a:t>
            </a:r>
          </a:p>
          <a:p>
            <a:r>
              <a:rPr lang="el-GR" sz="2800" dirty="0"/>
              <a:t>συγκεκριμένους ιστολογικούς τύπους και </a:t>
            </a:r>
            <a:r>
              <a:rPr lang="el-GR" sz="2800" dirty="0" err="1"/>
              <a:t>χημειοευαίσθητους</a:t>
            </a:r>
            <a:r>
              <a:rPr lang="el-GR" sz="2800" dirty="0"/>
              <a:t> όγκους</a:t>
            </a:r>
          </a:p>
          <a:p>
            <a:r>
              <a:rPr lang="el-GR" sz="2800" dirty="0" err="1"/>
              <a:t>συγκεκρ</a:t>
            </a:r>
            <a:r>
              <a:rPr lang="el-GR" sz="2800" dirty="0"/>
              <a:t>. αρχική χειρουργική αντιμετώπιση</a:t>
            </a:r>
          </a:p>
          <a:p>
            <a:r>
              <a:rPr lang="el-GR" sz="2800" dirty="0"/>
              <a:t>συγκεκριμένη και όσο το δυνατόν </a:t>
            </a:r>
            <a:r>
              <a:rPr lang="el-GR" sz="2800" dirty="0" err="1"/>
              <a:t>στοχευμένη</a:t>
            </a:r>
            <a:r>
              <a:rPr lang="el-GR" sz="2800" dirty="0"/>
              <a:t> τη χορηγούμενη συστηματική θεραπεία</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412" y="4357702"/>
            <a:ext cx="8229600" cy="1143000"/>
          </a:xfrm>
        </p:spPr>
        <p:txBody>
          <a:bodyPr/>
          <a:lstStyle/>
          <a:p>
            <a:r>
              <a:rPr lang="en-US" b="1" dirty="0" smtClean="0"/>
              <a:t>SOFT TISSUE SARCOMAS</a:t>
            </a:r>
            <a:endParaRPr lang="el-G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NEOADJ CHEMO</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71514" y="214290"/>
            <a:ext cx="7686700" cy="1357322"/>
          </a:xfrm>
        </p:spPr>
        <p:txBody>
          <a:bodyPr>
            <a:normAutofit/>
          </a:bodyPr>
          <a:lstStyle/>
          <a:p>
            <a:pPr eaLnBrk="1" hangingPunct="1"/>
            <a:r>
              <a:rPr lang="el-GR" sz="3200" b="1" dirty="0" err="1" smtClean="0"/>
              <a:t>Προεγχειρητική</a:t>
            </a:r>
            <a:r>
              <a:rPr lang="el-GR" sz="3200" b="1" dirty="0" smtClean="0"/>
              <a:t> χημειοθεραπεία</a:t>
            </a:r>
            <a:br>
              <a:rPr lang="el-GR" sz="3200" b="1" dirty="0" smtClean="0"/>
            </a:br>
            <a:r>
              <a:rPr lang="el-GR" sz="3200" b="1" i="1" dirty="0" smtClean="0"/>
              <a:t>θεωρητικά πλεονεκτήματα</a:t>
            </a:r>
            <a:r>
              <a:rPr lang="el-GR" sz="3200" b="1" dirty="0" smtClean="0"/>
              <a:t> </a:t>
            </a:r>
          </a:p>
        </p:txBody>
      </p:sp>
      <p:sp>
        <p:nvSpPr>
          <p:cNvPr id="86019" name="Rectangle 3"/>
          <p:cNvSpPr>
            <a:spLocks noGrp="1" noChangeArrowheads="1"/>
          </p:cNvSpPr>
          <p:nvPr>
            <p:ph type="body" idx="1"/>
          </p:nvPr>
        </p:nvSpPr>
        <p:spPr>
          <a:xfrm>
            <a:off x="468313" y="2143125"/>
            <a:ext cx="8496300" cy="3571891"/>
          </a:xfrm>
        </p:spPr>
        <p:txBody>
          <a:bodyPr/>
          <a:lstStyle/>
          <a:p>
            <a:pPr eaLnBrk="1" hangingPunct="1"/>
            <a:r>
              <a:rPr lang="el-GR" sz="2800" b="1" dirty="0" smtClean="0"/>
              <a:t>Άμεση  αντιμετώπιση της </a:t>
            </a:r>
            <a:r>
              <a:rPr lang="el-GR" sz="2800" b="1" dirty="0" err="1" smtClean="0"/>
              <a:t>μικρομεταστατικής</a:t>
            </a:r>
            <a:r>
              <a:rPr lang="el-GR" sz="2800" b="1" dirty="0" smtClean="0"/>
              <a:t> νόσου</a:t>
            </a:r>
          </a:p>
          <a:p>
            <a:pPr eaLnBrk="1" hangingPunct="1"/>
            <a:endParaRPr lang="en-US" sz="2800" b="1" dirty="0" smtClean="0"/>
          </a:p>
          <a:p>
            <a:pPr eaLnBrk="1" hangingPunct="1"/>
            <a:r>
              <a:rPr lang="el-GR" sz="2800" b="1" dirty="0" err="1" smtClean="0"/>
              <a:t>Ογκομείωση</a:t>
            </a:r>
            <a:r>
              <a:rPr lang="el-GR" sz="2800" b="1" dirty="0" smtClean="0"/>
              <a:t>  </a:t>
            </a:r>
          </a:p>
          <a:p>
            <a:pPr eaLnBrk="1" hangingPunct="1"/>
            <a:endParaRPr lang="en-US" sz="2800" b="1" dirty="0" smtClean="0"/>
          </a:p>
          <a:p>
            <a:pPr eaLnBrk="1" hangingPunct="1"/>
            <a:r>
              <a:rPr lang="en-US" sz="2800" b="1" dirty="0" smtClean="0"/>
              <a:t>I</a:t>
            </a:r>
            <a:r>
              <a:rPr lang="el-GR" sz="2800" b="1" dirty="0" smtClean="0"/>
              <a:t>n</a:t>
            </a:r>
            <a:r>
              <a:rPr lang="en-US" sz="2800" b="1" dirty="0" smtClean="0"/>
              <a:t> </a:t>
            </a:r>
            <a:r>
              <a:rPr lang="el-GR" sz="2800" b="1" dirty="0" smtClean="0"/>
              <a:t> </a:t>
            </a:r>
            <a:r>
              <a:rPr lang="el-GR" sz="2800" b="1" dirty="0" err="1" smtClean="0"/>
              <a:t>vivo</a:t>
            </a:r>
            <a:r>
              <a:rPr lang="el-GR" sz="2800" b="1" dirty="0" smtClean="0"/>
              <a:t> </a:t>
            </a:r>
            <a:r>
              <a:rPr lang="el-GR" sz="2800" b="1" dirty="0" err="1" smtClean="0"/>
              <a:t>test</a:t>
            </a:r>
            <a:r>
              <a:rPr lang="el-GR" sz="2800" b="1" dirty="0" smtClean="0"/>
              <a:t> </a:t>
            </a:r>
            <a:r>
              <a:rPr lang="el-GR" sz="2800" b="1" dirty="0" err="1" smtClean="0"/>
              <a:t>χημειοευαισθησίας</a:t>
            </a:r>
            <a:endParaRPr lang="el-GR" sz="28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47133" y="476250"/>
            <a:ext cx="7772400" cy="1143000"/>
          </a:xfrm>
        </p:spPr>
        <p:txBody>
          <a:bodyPr/>
          <a:lstStyle/>
          <a:p>
            <a:r>
              <a:rPr lang="fr-FR" altLang="fr-FR" sz="2000" smtClean="0"/>
              <a:t>Gortzak E, et al. A randomised phase II study on neo-adjuvant chemotherapy for 'high-risk' adult soft-tissue sarcoma. </a:t>
            </a:r>
            <a:br>
              <a:rPr lang="fr-FR" altLang="fr-FR" sz="2000" smtClean="0"/>
            </a:br>
            <a:r>
              <a:rPr lang="fr-FR" altLang="fr-FR" sz="2000" smtClean="0"/>
              <a:t> Eur J Cancer. 2001 Jun;37(9):1096-103. </a:t>
            </a:r>
          </a:p>
        </p:txBody>
      </p:sp>
      <p:sp>
        <p:nvSpPr>
          <p:cNvPr id="70659" name="Rectangle 3"/>
          <p:cNvSpPr>
            <a:spLocks noGrp="1" noChangeArrowheads="1"/>
          </p:cNvSpPr>
          <p:nvPr>
            <p:ph type="body" idx="1"/>
          </p:nvPr>
        </p:nvSpPr>
        <p:spPr>
          <a:xfrm>
            <a:off x="300567" y="1981200"/>
            <a:ext cx="4526844" cy="4687888"/>
          </a:xfrm>
          <a:ln>
            <a:solidFill>
              <a:schemeClr val="bg1"/>
            </a:solidFill>
          </a:ln>
        </p:spPr>
        <p:txBody>
          <a:bodyPr/>
          <a:lstStyle/>
          <a:p>
            <a:pPr>
              <a:lnSpc>
                <a:spcPct val="90000"/>
              </a:lnSpc>
            </a:pPr>
            <a:r>
              <a:rPr lang="fr-FR" altLang="fr-FR" sz="2400" smtClean="0"/>
              <a:t>134 patients </a:t>
            </a:r>
          </a:p>
          <a:p>
            <a:pPr>
              <a:lnSpc>
                <a:spcPct val="90000"/>
              </a:lnSpc>
            </a:pPr>
            <a:r>
              <a:rPr lang="fr-FR" altLang="fr-FR" sz="2400" smtClean="0"/>
              <a:t>Randomisation</a:t>
            </a:r>
          </a:p>
          <a:p>
            <a:pPr lvl="1">
              <a:lnSpc>
                <a:spcPct val="90000"/>
              </a:lnSpc>
            </a:pPr>
            <a:r>
              <a:rPr lang="fr-FR" altLang="fr-FR" sz="2000" smtClean="0"/>
              <a:t>3 courses  of AI+ surgery</a:t>
            </a:r>
          </a:p>
          <a:p>
            <a:pPr lvl="1">
              <a:lnSpc>
                <a:spcPct val="90000"/>
              </a:lnSpc>
            </a:pPr>
            <a:r>
              <a:rPr lang="fr-FR" altLang="fr-FR" sz="2000" smtClean="0"/>
              <a:t>Surgery</a:t>
            </a:r>
          </a:p>
          <a:p>
            <a:pPr lvl="1">
              <a:lnSpc>
                <a:spcPct val="90000"/>
              </a:lnSpc>
            </a:pPr>
            <a:endParaRPr lang="fr-FR" altLang="fr-FR" sz="2000" smtClean="0"/>
          </a:p>
          <a:p>
            <a:pPr>
              <a:lnSpc>
                <a:spcPct val="90000"/>
              </a:lnSpc>
            </a:pPr>
            <a:r>
              <a:rPr lang="fr-FR" altLang="fr-FR" sz="2400" smtClean="0"/>
              <a:t>Conservative : 88%, </a:t>
            </a:r>
          </a:p>
          <a:p>
            <a:pPr>
              <a:lnSpc>
                <a:spcPct val="90000"/>
              </a:lnSpc>
            </a:pPr>
            <a:r>
              <a:rPr lang="fr-FR" altLang="fr-FR" sz="2400" smtClean="0"/>
              <a:t>Amputation : 12% </a:t>
            </a:r>
          </a:p>
          <a:p>
            <a:pPr lvl="1">
              <a:lnSpc>
                <a:spcPct val="90000"/>
              </a:lnSpc>
            </a:pPr>
            <a:endParaRPr lang="fr-FR" altLang="fr-FR" sz="2000" smtClean="0"/>
          </a:p>
          <a:p>
            <a:pPr>
              <a:lnSpc>
                <a:spcPct val="90000"/>
              </a:lnSpc>
            </a:pPr>
            <a:r>
              <a:rPr lang="fr-FR" altLang="fr-FR" sz="2400" smtClean="0"/>
              <a:t>Median Fup  7.3 yrs:</a:t>
            </a:r>
          </a:p>
          <a:p>
            <a:pPr lvl="1">
              <a:lnSpc>
                <a:spcPct val="90000"/>
              </a:lnSpc>
            </a:pPr>
            <a:r>
              <a:rPr lang="fr-FR" altLang="fr-FR" sz="2000" smtClean="0"/>
              <a:t>RFS 5 yrs 52% vs 56% (P=0.3548). </a:t>
            </a:r>
          </a:p>
          <a:p>
            <a:pPr lvl="1">
              <a:lnSpc>
                <a:spcPct val="90000"/>
              </a:lnSpc>
            </a:pPr>
            <a:r>
              <a:rPr lang="fr-FR" altLang="fr-FR" sz="2000" smtClean="0"/>
              <a:t>OS 5 yrs 64 and 65%, (P=0.2204).</a:t>
            </a:r>
            <a:r>
              <a:rPr lang="fr-FR" altLang="fr-FR" sz="2000" smtClean="0">
                <a:solidFill>
                  <a:schemeClr val="folHlink"/>
                </a:solidFill>
              </a:rPr>
              <a:t> </a:t>
            </a:r>
          </a:p>
        </p:txBody>
      </p:sp>
      <p:pic>
        <p:nvPicPr>
          <p:cNvPr id="70660" name="Picture 4" descr="Gortzak9"/>
          <p:cNvPicPr>
            <a:picLocks noChangeAspect="1" noChangeArrowheads="1"/>
          </p:cNvPicPr>
          <p:nvPr/>
        </p:nvPicPr>
        <p:blipFill>
          <a:blip r:embed="rId2" cstate="print"/>
          <a:srcRect/>
          <a:stretch>
            <a:fillRect/>
          </a:stretch>
        </p:blipFill>
        <p:spPr bwMode="auto">
          <a:xfrm>
            <a:off x="5596467" y="2016126"/>
            <a:ext cx="3385256" cy="4652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fr-FR" altLang="fr-FR" sz="2000" smtClean="0"/>
              <a:t>Gortzak E, et al. A randomised phase II study on neo-adjuvant chemotherapy for 'high-risk' adult soft-tissue sarcoma. </a:t>
            </a:r>
            <a:br>
              <a:rPr lang="fr-FR" altLang="fr-FR" sz="2000" smtClean="0"/>
            </a:br>
            <a:r>
              <a:rPr lang="fr-FR" altLang="fr-FR" sz="2000" smtClean="0"/>
              <a:t> Eur J Cancer. 2001 Jun;37(9):1096-103.</a:t>
            </a:r>
          </a:p>
        </p:txBody>
      </p:sp>
      <p:pic>
        <p:nvPicPr>
          <p:cNvPr id="71683" name="Picture 3" descr="Gortzak 3"/>
          <p:cNvPicPr>
            <a:picLocks noGrp="1" noChangeAspect="1" noChangeArrowheads="1"/>
          </p:cNvPicPr>
          <p:nvPr>
            <p:ph sz="half" idx="2"/>
          </p:nvPr>
        </p:nvPicPr>
        <p:blipFill>
          <a:blip r:embed="rId2" cstate="print"/>
          <a:srcRect/>
          <a:stretch>
            <a:fillRect/>
          </a:stretch>
        </p:blipFill>
        <p:spPr>
          <a:xfrm>
            <a:off x="4572000" y="2408238"/>
            <a:ext cx="4032956" cy="3198812"/>
          </a:xfrm>
          <a:noFill/>
        </p:spPr>
      </p:pic>
      <p:pic>
        <p:nvPicPr>
          <p:cNvPr id="71684" name="Picture 4" descr="Gortzak 2"/>
          <p:cNvPicPr>
            <a:picLocks noGrp="1" noChangeAspect="1" noChangeArrowheads="1"/>
          </p:cNvPicPr>
          <p:nvPr>
            <p:ph sz="half" idx="1"/>
          </p:nvPr>
        </p:nvPicPr>
        <p:blipFill>
          <a:blip r:embed="rId3" cstate="print"/>
          <a:srcRect/>
          <a:stretch>
            <a:fillRect/>
          </a:stretch>
        </p:blipFill>
        <p:spPr>
          <a:xfrm>
            <a:off x="283634" y="2400300"/>
            <a:ext cx="4032956" cy="3230563"/>
          </a:xfr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14282" y="285728"/>
            <a:ext cx="8929718" cy="478634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14282" y="500042"/>
            <a:ext cx="8715436" cy="5715039"/>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214282" y="500042"/>
            <a:ext cx="8715436" cy="578647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214282" y="428604"/>
            <a:ext cx="8643998" cy="6000792"/>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285721" y="428604"/>
            <a:ext cx="8572560" cy="585791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285720" y="500042"/>
            <a:ext cx="8715436" cy="585791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57200" y="3066170"/>
            <a:ext cx="8229600" cy="1594022"/>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571472" y="428604"/>
            <a:ext cx="8215370"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14282" y="714356"/>
            <a:ext cx="8572560" cy="5072098"/>
          </a:xfrm>
          <a:prstGeom prst="rect">
            <a:avLst/>
          </a:prstGeom>
          <a:noFill/>
          <a:ln w="9525">
            <a:noFill/>
            <a:miter lim="800000"/>
            <a:headEnd/>
            <a:tailEnd/>
          </a:ln>
          <a:effectLst/>
        </p:spPr>
      </p:pic>
      <p:sp>
        <p:nvSpPr>
          <p:cNvPr id="3" name="2 - Έλλειψη"/>
          <p:cNvSpPr/>
          <p:nvPr/>
        </p:nvSpPr>
        <p:spPr>
          <a:xfrm>
            <a:off x="1928794" y="5072074"/>
            <a:ext cx="1071570"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Έλλειψη"/>
          <p:cNvSpPr/>
          <p:nvPr/>
        </p:nvSpPr>
        <p:spPr>
          <a:xfrm>
            <a:off x="4214810" y="4143380"/>
            <a:ext cx="1071570"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57354" y="4572008"/>
            <a:ext cx="8229600" cy="1143000"/>
          </a:xfrm>
        </p:spPr>
        <p:txBody>
          <a:bodyPr/>
          <a:lstStyle/>
          <a:p>
            <a:r>
              <a:rPr lang="en-US" b="1" dirty="0" smtClean="0"/>
              <a:t>BONE SACOMA</a:t>
            </a:r>
            <a:endParaRPr lang="el-GR"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FontTx/>
              <a:buNone/>
            </a:pPr>
            <a:r>
              <a:rPr lang="en-US" altLang="en-US" sz="1000">
                <a:solidFill>
                  <a:srgbClr val="333333"/>
                </a:solidFill>
              </a:rPr>
              <a:t>Annals of Oncology, Volume 29, Issue Supplement_4, October 2018, Pages iv79–iv95, https://doi.org/10.1093/annonc/mdy310</a:t>
            </a:r>
          </a:p>
          <a:p>
            <a:pPr marL="0" lv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1463696" y="285728"/>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2pPr>
            <a:lvl3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3pPr>
            <a:lvl4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4pPr>
            <a:lvl5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dirty="0" smtClean="0"/>
              <a:t> </a:t>
            </a:r>
            <a:r>
              <a:rPr lang="en-US" altLang="en-US" dirty="0"/>
              <a:t>General therapeutic strategy for the three most frequent bone sarcomas. </a:t>
            </a:r>
          </a:p>
        </p:txBody>
      </p:sp>
      <p:pic>
        <p:nvPicPr>
          <p:cNvPr id="5124" name="Picture 4"/>
          <p:cNvPicPr>
            <a:picLocks noChangeAspect="1"/>
          </p:cNvPicPr>
          <p:nvPr/>
        </p:nvPicPr>
        <p:blipFill>
          <a:blip r:embed="rId3"/>
          <a:stretch>
            <a:fillRect/>
          </a:stretch>
        </p:blipFill>
        <p:spPr>
          <a:xfrm>
            <a:off x="7904162" y="6267450"/>
            <a:ext cx="1058862" cy="298450"/>
          </a:xfrm>
          <a:prstGeom prst="rect">
            <a:avLst/>
          </a:prstGeom>
          <a:noFill/>
          <a:ln>
            <a:noFill/>
            <a:miter lim="800000"/>
          </a:ln>
        </p:spPr>
      </p:pic>
      <p:pic>
        <p:nvPicPr>
          <p:cNvPr id="5125" name="New picture"/>
          <p:cNvPicPr/>
          <p:nvPr/>
        </p:nvPicPr>
        <p:blipFill>
          <a:blip r:embed="rId4"/>
          <a:stretch>
            <a:fillRect/>
          </a:stretch>
        </p:blipFill>
        <p:spPr>
          <a:xfrm>
            <a:off x="642910" y="1000108"/>
            <a:ext cx="7858180" cy="5000660"/>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osteosarcoma</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idx="1"/>
          </p:nvPr>
        </p:nvSpPr>
        <p:spPr/>
        <p:txBody>
          <a:bodyPr/>
          <a:lstStyle/>
          <a:p>
            <a:r>
              <a:rPr lang="en-US" dirty="0" smtClean="0"/>
              <a:t>Tumor size</a:t>
            </a:r>
          </a:p>
          <a:p>
            <a:r>
              <a:rPr lang="en-US" dirty="0" smtClean="0"/>
              <a:t>Site </a:t>
            </a:r>
          </a:p>
          <a:p>
            <a:r>
              <a:rPr lang="en-US" dirty="0" smtClean="0"/>
              <a:t>Mets</a:t>
            </a:r>
          </a:p>
          <a:p>
            <a:r>
              <a:rPr lang="en-US" dirty="0" err="1" smtClean="0"/>
              <a:t>Histologic</a:t>
            </a:r>
            <a:r>
              <a:rPr lang="en-US" dirty="0" smtClean="0"/>
              <a:t> response to chemo (&gt; 90% tumor necrosis)  </a:t>
            </a:r>
          </a:p>
          <a:p>
            <a:r>
              <a:rPr lang="en-US" dirty="0" smtClean="0"/>
              <a:t>Surgery + margins</a:t>
            </a:r>
          </a:p>
          <a:p>
            <a:r>
              <a:rPr lang="en-US" dirty="0" smtClean="0"/>
              <a:t>Female sex better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395536" y="404664"/>
            <a:ext cx="8424862" cy="476250"/>
          </a:xfrm>
          <a:prstGeom prst="rect">
            <a:avLst/>
          </a:prstGeom>
        </p:spPr>
        <p:txBody>
          <a:bodyPr>
            <a:normAutofit fontScale="90000"/>
          </a:bodyPr>
          <a:lstStyle/>
          <a:p>
            <a:r>
              <a:rPr lang="en-GB" dirty="0" smtClean="0"/>
              <a:t>History of osteosarcoma treatment</a:t>
            </a:r>
          </a:p>
        </p:txBody>
      </p:sp>
      <p:sp>
        <p:nvSpPr>
          <p:cNvPr id="4" name="Text Placeholder 3"/>
          <p:cNvSpPr>
            <a:spLocks noGrp="1"/>
          </p:cNvSpPr>
          <p:nvPr>
            <p:ph type="body" sz="quarter" idx="4294967295"/>
          </p:nvPr>
        </p:nvSpPr>
        <p:spPr>
          <a:xfrm>
            <a:off x="539552" y="5877272"/>
            <a:ext cx="6913563" cy="574675"/>
          </a:xfrm>
          <a:prstGeom prst="rect">
            <a:avLst/>
          </a:prstGeom>
        </p:spPr>
        <p:txBody>
          <a:bodyPr/>
          <a:lstStyle/>
          <a:p>
            <a:pPr marL="0" indent="0">
              <a:buNone/>
            </a:pPr>
            <a:r>
              <a:rPr lang="en-GB" sz="1400" dirty="0" err="1" smtClean="0"/>
              <a:t>Anninga</a:t>
            </a:r>
            <a:r>
              <a:rPr lang="en-GB" sz="1400" dirty="0" smtClean="0"/>
              <a:t> JK et al. </a:t>
            </a:r>
            <a:r>
              <a:rPr lang="en-US" sz="1400" dirty="0" err="1" smtClean="0"/>
              <a:t>Eur</a:t>
            </a:r>
            <a:r>
              <a:rPr lang="en-US" sz="1400" dirty="0" smtClean="0"/>
              <a:t> J Cancer 2011;47(16):2431-45.</a:t>
            </a:r>
            <a:endParaRPr lang="en-GB" sz="1400" dirty="0" smtClean="0"/>
          </a:p>
        </p:txBody>
      </p:sp>
      <p:sp>
        <p:nvSpPr>
          <p:cNvPr id="9219" name="Content Placeholder 2"/>
          <p:cNvSpPr>
            <a:spLocks noGrp="1"/>
          </p:cNvSpPr>
          <p:nvPr>
            <p:ph type="body" sz="quarter" idx="4294967295"/>
          </p:nvPr>
        </p:nvSpPr>
        <p:spPr>
          <a:xfrm>
            <a:off x="683568" y="1700808"/>
            <a:ext cx="8208962" cy="3095625"/>
          </a:xfrm>
          <a:prstGeom prst="rect">
            <a:avLst/>
          </a:prstGeom>
        </p:spPr>
        <p:txBody>
          <a:bodyPr>
            <a:normAutofit lnSpcReduction="10000"/>
          </a:bodyPr>
          <a:lstStyle/>
          <a:p>
            <a:r>
              <a:rPr lang="en-GB" sz="2400" dirty="0" smtClean="0"/>
              <a:t>Before the 1970s patients underwent amputation and no chemotherapy</a:t>
            </a:r>
          </a:p>
          <a:p>
            <a:pPr lvl="1"/>
            <a:r>
              <a:rPr lang="en-GB" sz="2400" dirty="0" smtClean="0"/>
              <a:t>Long term overall survival was &lt;20%</a:t>
            </a:r>
            <a:endParaRPr lang="en-GB" sz="2400" baseline="30000" dirty="0" smtClean="0"/>
          </a:p>
          <a:p>
            <a:r>
              <a:rPr lang="en-GB" sz="2400" dirty="0" smtClean="0"/>
              <a:t>Introduction of chemotherapy in the early 1970s significantly improved outcomes</a:t>
            </a:r>
          </a:p>
          <a:p>
            <a:r>
              <a:rPr lang="en-GB" sz="2400" dirty="0" smtClean="0"/>
              <a:t>By the mid 1980s long term overall survival up to 50-60%</a:t>
            </a:r>
            <a:endParaRPr lang="en-GB" sz="2400" baseline="30000" dirty="0" smtClean="0"/>
          </a:p>
          <a:p>
            <a:r>
              <a:rPr lang="en-GB" sz="2400" dirty="0" smtClean="0"/>
              <a:t>Some studies showed better rates, but overall little significant improvement for over three decades</a:t>
            </a:r>
            <a:endParaRPr lang="en-GB" sz="2400" baseline="30000" dirty="0" smtClean="0"/>
          </a:p>
          <a:p>
            <a:pPr marL="0" indent="0">
              <a:buNone/>
            </a:pPr>
            <a:endParaRPr lang="en-GB" sz="2400" dirty="0" smtClean="0"/>
          </a:p>
          <a:p>
            <a:pPr lvl="1"/>
            <a:endParaRPr lang="en-GB" sz="2000" dirty="0" smtClean="0"/>
          </a:p>
          <a:p>
            <a:endParaRPr lang="en-GB" sz="2400" dirty="0" smtClean="0"/>
          </a:p>
        </p:txBody>
      </p:sp>
    </p:spTree>
    <p:extLst>
      <p:ext uri="{BB962C8B-B14F-4D97-AF65-F5344CB8AC3E}">
        <p14:creationId xmlns:p14="http://schemas.microsoft.com/office/powerpoint/2010/main" val="948257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Έλλειψη"/>
          <p:cNvSpPr/>
          <p:nvPr/>
        </p:nvSpPr>
        <p:spPr>
          <a:xfrm>
            <a:off x="428625" y="3214688"/>
            <a:ext cx="1000125" cy="114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tx1"/>
                </a:solidFill>
              </a:rPr>
              <a:t>R</a:t>
            </a:r>
            <a:endParaRPr lang="el-GR" b="1" dirty="0">
              <a:solidFill>
                <a:schemeClr val="tx1"/>
              </a:solidFill>
            </a:endParaRPr>
          </a:p>
        </p:txBody>
      </p:sp>
      <p:sp>
        <p:nvSpPr>
          <p:cNvPr id="62466" name="1 - Τίτλος"/>
          <p:cNvSpPr>
            <a:spLocks noGrp="1"/>
          </p:cNvSpPr>
          <p:nvPr>
            <p:ph type="title"/>
          </p:nvPr>
        </p:nvSpPr>
        <p:spPr>
          <a:xfrm>
            <a:off x="612775" y="228600"/>
            <a:ext cx="8153400" cy="990600"/>
          </a:xfrm>
        </p:spPr>
        <p:txBody>
          <a:bodyPr/>
          <a:lstStyle/>
          <a:p>
            <a:pPr eaLnBrk="1" hangingPunct="1"/>
            <a:r>
              <a:rPr lang="el-GR" sz="3600" b="1" smtClean="0"/>
              <a:t>ΟΣΤΕΟΣΑΡΚΩΜΑ</a:t>
            </a:r>
            <a:endParaRPr lang="el-GR" sz="3200" b="1" smtClean="0"/>
          </a:p>
        </p:txBody>
      </p:sp>
      <p:sp>
        <p:nvSpPr>
          <p:cNvPr id="62467" name="2 - Θέση περιεχομένου"/>
          <p:cNvSpPr>
            <a:spLocks noGrp="1"/>
          </p:cNvSpPr>
          <p:nvPr>
            <p:ph sz="quarter" idx="1"/>
          </p:nvPr>
        </p:nvSpPr>
        <p:spPr>
          <a:xfrm>
            <a:off x="457200" y="1600200"/>
            <a:ext cx="4043363" cy="614363"/>
          </a:xfrm>
        </p:spPr>
        <p:txBody>
          <a:bodyPr/>
          <a:lstStyle/>
          <a:p>
            <a:pPr eaLnBrk="1" hangingPunct="1"/>
            <a:r>
              <a:rPr lang="el-GR" sz="2400" smtClean="0"/>
              <a:t>Δεκαετία του 1980 :</a:t>
            </a:r>
          </a:p>
        </p:txBody>
      </p:sp>
      <p:sp>
        <p:nvSpPr>
          <p:cNvPr id="62468" name="3 - TextBox"/>
          <p:cNvSpPr txBox="1">
            <a:spLocks noChangeArrowheads="1"/>
          </p:cNvSpPr>
          <p:nvPr/>
        </p:nvSpPr>
        <p:spPr bwMode="auto">
          <a:xfrm>
            <a:off x="3071813" y="6000750"/>
            <a:ext cx="5572125" cy="307975"/>
          </a:xfrm>
          <a:prstGeom prst="rect">
            <a:avLst/>
          </a:prstGeom>
          <a:noFill/>
          <a:ln w="9525">
            <a:noFill/>
            <a:miter lim="800000"/>
            <a:headEnd/>
            <a:tailEnd/>
          </a:ln>
        </p:spPr>
        <p:txBody>
          <a:bodyPr>
            <a:spAutoFit/>
          </a:bodyPr>
          <a:lstStyle/>
          <a:p>
            <a:pPr algn="r"/>
            <a:r>
              <a:rPr lang="en-US" sz="1400">
                <a:latin typeface="Tw Cen MT" pitchFamily="34" charset="0"/>
              </a:rPr>
              <a:t>Link MP</a:t>
            </a:r>
            <a:r>
              <a:rPr lang="el-GR" sz="1400">
                <a:latin typeface="Calibri" pitchFamily="34" charset="0"/>
              </a:rPr>
              <a:t>, </a:t>
            </a:r>
            <a:r>
              <a:rPr lang="en-US" sz="1400">
                <a:latin typeface="Tw Cen MT" pitchFamily="34" charset="0"/>
              </a:rPr>
              <a:t>N Engl J Med 1986 Jun 19;314(25):1600-6.</a:t>
            </a:r>
            <a:endParaRPr lang="el-GR" sz="1400">
              <a:latin typeface="Calibri" pitchFamily="34" charset="0"/>
            </a:endParaRPr>
          </a:p>
        </p:txBody>
      </p:sp>
      <p:cxnSp>
        <p:nvCxnSpPr>
          <p:cNvPr id="14" name="13 - Ευθύγραμμο βέλος σύνδεσης"/>
          <p:cNvCxnSpPr>
            <a:stCxn id="12" idx="6"/>
          </p:cNvCxnSpPr>
          <p:nvPr/>
        </p:nvCxnSpPr>
        <p:spPr>
          <a:xfrm flipV="1">
            <a:off x="1428750" y="3143250"/>
            <a:ext cx="714375"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a:stCxn id="12" idx="6"/>
          </p:cNvCxnSpPr>
          <p:nvPr/>
        </p:nvCxnSpPr>
        <p:spPr>
          <a:xfrm>
            <a:off x="1428750" y="3786188"/>
            <a:ext cx="714375"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471" name="16 - TextBox"/>
          <p:cNvSpPr txBox="1">
            <a:spLocks noChangeArrowheads="1"/>
          </p:cNvSpPr>
          <p:nvPr/>
        </p:nvSpPr>
        <p:spPr bwMode="auto">
          <a:xfrm>
            <a:off x="2214563" y="4143375"/>
            <a:ext cx="4286250" cy="923925"/>
          </a:xfrm>
          <a:prstGeom prst="rect">
            <a:avLst/>
          </a:prstGeom>
          <a:noFill/>
          <a:ln w="9525">
            <a:solidFill>
              <a:schemeClr val="tx1"/>
            </a:solidFill>
            <a:miter lim="800000"/>
            <a:headEnd/>
            <a:tailEnd/>
          </a:ln>
        </p:spPr>
        <p:txBody>
          <a:bodyPr>
            <a:spAutoFit/>
          </a:bodyPr>
          <a:lstStyle/>
          <a:p>
            <a:endParaRPr lang="el-GR">
              <a:latin typeface="Calibri" pitchFamily="34" charset="0"/>
            </a:endParaRPr>
          </a:p>
          <a:p>
            <a:r>
              <a:rPr lang="el-GR">
                <a:latin typeface="Calibri" pitchFamily="34" charset="0"/>
              </a:rPr>
              <a:t>Επικουρική ΧΜΘ	  	     </a:t>
            </a:r>
            <a:r>
              <a:rPr lang="en-US">
                <a:latin typeface="Tw Cen MT" pitchFamily="34" charset="0"/>
              </a:rPr>
              <a:t>  </a:t>
            </a:r>
            <a:r>
              <a:rPr lang="el-GR" b="1">
                <a:latin typeface="Calibri" pitchFamily="34" charset="0"/>
              </a:rPr>
              <a:t>66%</a:t>
            </a:r>
          </a:p>
          <a:p>
            <a:endParaRPr lang="el-GR">
              <a:latin typeface="Calibri" pitchFamily="34" charset="0"/>
            </a:endParaRPr>
          </a:p>
        </p:txBody>
      </p:sp>
      <p:sp>
        <p:nvSpPr>
          <p:cNvPr id="62472" name="17 - TextBox"/>
          <p:cNvSpPr txBox="1">
            <a:spLocks noChangeArrowheads="1"/>
          </p:cNvSpPr>
          <p:nvPr/>
        </p:nvSpPr>
        <p:spPr bwMode="auto">
          <a:xfrm>
            <a:off x="2214563" y="2786063"/>
            <a:ext cx="4286250" cy="923925"/>
          </a:xfrm>
          <a:prstGeom prst="rect">
            <a:avLst/>
          </a:prstGeom>
          <a:noFill/>
          <a:ln w="9525">
            <a:solidFill>
              <a:schemeClr val="tx1"/>
            </a:solidFill>
            <a:miter lim="800000"/>
            <a:headEnd/>
            <a:tailEnd/>
          </a:ln>
        </p:spPr>
        <p:txBody>
          <a:bodyPr>
            <a:spAutoFit/>
          </a:bodyPr>
          <a:lstStyle/>
          <a:p>
            <a:endParaRPr lang="el-GR">
              <a:latin typeface="Calibri" pitchFamily="34" charset="0"/>
            </a:endParaRPr>
          </a:p>
          <a:p>
            <a:r>
              <a:rPr lang="el-GR">
                <a:latin typeface="Calibri" pitchFamily="34" charset="0"/>
              </a:rPr>
              <a:t>Παρακολούθηση		      </a:t>
            </a:r>
            <a:r>
              <a:rPr lang="en-US">
                <a:latin typeface="Tw Cen MT" pitchFamily="34" charset="0"/>
              </a:rPr>
              <a:t> </a:t>
            </a:r>
            <a:r>
              <a:rPr lang="el-GR" b="1">
                <a:latin typeface="Calibri" pitchFamily="34" charset="0"/>
              </a:rPr>
              <a:t>17%</a:t>
            </a:r>
          </a:p>
          <a:p>
            <a:endParaRPr lang="el-GR">
              <a:latin typeface="Calibri" pitchFamily="34" charset="0"/>
            </a:endParaRPr>
          </a:p>
        </p:txBody>
      </p:sp>
      <p:sp>
        <p:nvSpPr>
          <p:cNvPr id="62473" name="14 - TextBox"/>
          <p:cNvSpPr txBox="1">
            <a:spLocks noChangeArrowheads="1"/>
          </p:cNvSpPr>
          <p:nvPr/>
        </p:nvSpPr>
        <p:spPr bwMode="auto">
          <a:xfrm>
            <a:off x="4714875" y="2000250"/>
            <a:ext cx="1785938" cy="646113"/>
          </a:xfrm>
          <a:prstGeom prst="rect">
            <a:avLst/>
          </a:prstGeom>
          <a:noFill/>
          <a:ln w="9525">
            <a:solidFill>
              <a:schemeClr val="tx1"/>
            </a:solidFill>
            <a:miter lim="800000"/>
            <a:headEnd/>
            <a:tailEnd/>
          </a:ln>
        </p:spPr>
        <p:txBody>
          <a:bodyPr>
            <a:spAutoFit/>
          </a:bodyPr>
          <a:lstStyle/>
          <a:p>
            <a:pPr algn="ctr"/>
            <a:r>
              <a:rPr lang="el-GR">
                <a:latin typeface="Calibri" pitchFamily="34" charset="0"/>
              </a:rPr>
              <a:t>2-ετής επιβίωση</a:t>
            </a:r>
          </a:p>
          <a:p>
            <a:pPr algn="ctr"/>
            <a:r>
              <a:rPr lang="el-GR">
                <a:latin typeface="Calibri" pitchFamily="34" charset="0"/>
              </a:rPr>
              <a:t>Χωρίς υποτροπή</a:t>
            </a:r>
          </a:p>
        </p:txBody>
      </p:sp>
      <p:sp>
        <p:nvSpPr>
          <p:cNvPr id="62474" name="18 - TextBox"/>
          <p:cNvSpPr txBox="1">
            <a:spLocks noChangeArrowheads="1"/>
          </p:cNvSpPr>
          <p:nvPr/>
        </p:nvSpPr>
        <p:spPr bwMode="auto">
          <a:xfrm>
            <a:off x="6715125" y="4714875"/>
            <a:ext cx="1500188" cy="369888"/>
          </a:xfrm>
          <a:prstGeom prst="rect">
            <a:avLst/>
          </a:prstGeom>
          <a:noFill/>
          <a:ln w="9525">
            <a:noFill/>
            <a:miter lim="800000"/>
            <a:headEnd/>
            <a:tailEnd/>
          </a:ln>
        </p:spPr>
        <p:txBody>
          <a:bodyPr>
            <a:spAutoFit/>
          </a:bodyPr>
          <a:lstStyle/>
          <a:p>
            <a:r>
              <a:rPr lang="en-US">
                <a:latin typeface="Tw Cen MT" pitchFamily="34" charset="0"/>
              </a:rPr>
              <a:t>p&lt;0.001</a:t>
            </a:r>
            <a:endParaRPr lang="el-GR">
              <a:latin typeface="Calibri" pitchFamily="34" charset="0"/>
            </a:endParaRPr>
          </a:p>
        </p:txBody>
      </p:sp>
      <p:sp>
        <p:nvSpPr>
          <p:cNvPr id="62475" name="12 - TextBox"/>
          <p:cNvSpPr txBox="1">
            <a:spLocks noChangeArrowheads="1"/>
          </p:cNvSpPr>
          <p:nvPr/>
        </p:nvSpPr>
        <p:spPr bwMode="auto">
          <a:xfrm>
            <a:off x="214313" y="5643563"/>
            <a:ext cx="4143375" cy="584200"/>
          </a:xfrm>
          <a:prstGeom prst="rect">
            <a:avLst/>
          </a:prstGeom>
          <a:noFill/>
          <a:ln w="28575">
            <a:solidFill>
              <a:schemeClr val="tx1"/>
            </a:solidFill>
            <a:miter lim="800000"/>
            <a:headEnd/>
            <a:tailEnd/>
          </a:ln>
        </p:spPr>
        <p:txBody>
          <a:bodyPr>
            <a:spAutoFit/>
          </a:bodyPr>
          <a:lstStyle/>
          <a:p>
            <a:pPr algn="ctr"/>
            <a:r>
              <a:rPr lang="en-US" sz="1600">
                <a:latin typeface="Tw Cen MT" pitchFamily="34" charset="0"/>
              </a:rPr>
              <a:t>HD MTX, Cisplatin, Doxorubicin</a:t>
            </a:r>
          </a:p>
          <a:p>
            <a:pPr algn="ctr"/>
            <a:r>
              <a:rPr lang="en-US" sz="1600">
                <a:latin typeface="Tw Cen MT" pitchFamily="34" charset="0"/>
              </a:rPr>
              <a:t>Bleomycin/Cyclophosphamide/Actinomycin D</a:t>
            </a:r>
            <a:endParaRPr lang="el-GR" sz="1600">
              <a:latin typeface="Calibri" pitchFamily="34" charset="0"/>
            </a:endParaRPr>
          </a:p>
        </p:txBody>
      </p:sp>
      <p:sp>
        <p:nvSpPr>
          <p:cNvPr id="62476" name="19 - TextBox"/>
          <p:cNvSpPr txBox="1">
            <a:spLocks noChangeArrowheads="1"/>
          </p:cNvSpPr>
          <p:nvPr/>
        </p:nvSpPr>
        <p:spPr bwMode="auto">
          <a:xfrm>
            <a:off x="142875" y="2286000"/>
            <a:ext cx="2000250" cy="738188"/>
          </a:xfrm>
          <a:prstGeom prst="rect">
            <a:avLst/>
          </a:prstGeom>
          <a:noFill/>
          <a:ln w="9525">
            <a:solidFill>
              <a:schemeClr val="tx1"/>
            </a:solidFill>
            <a:miter lim="800000"/>
            <a:headEnd/>
            <a:tailEnd/>
          </a:ln>
        </p:spPr>
        <p:txBody>
          <a:bodyPr>
            <a:spAutoFit/>
          </a:bodyPr>
          <a:lstStyle/>
          <a:p>
            <a:pPr algn="ctr"/>
            <a:r>
              <a:rPr lang="el-GR" sz="1400" b="1">
                <a:latin typeface="Calibri" pitchFamily="34" charset="0"/>
              </a:rPr>
              <a:t>113 ασθενείς</a:t>
            </a:r>
          </a:p>
          <a:p>
            <a:pPr algn="ctr"/>
            <a:r>
              <a:rPr lang="el-GR" sz="1400" b="1">
                <a:latin typeface="Calibri" pitchFamily="34" charset="0"/>
              </a:rPr>
              <a:t>τυχαιοποίηση =  36</a:t>
            </a:r>
            <a:endParaRPr lang="en-US" sz="1400" b="1">
              <a:latin typeface="Tw Cen MT" pitchFamily="34" charset="0"/>
            </a:endParaRPr>
          </a:p>
          <a:p>
            <a:pPr algn="ctr"/>
            <a:r>
              <a:rPr lang="el-GR" sz="1400" b="1">
                <a:latin typeface="Calibri" pitchFamily="34" charset="0"/>
              </a:rPr>
              <a:t>ελεύθερη επιλογή = 77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0" y="0"/>
            <a:ext cx="9144000" cy="57332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675842" name="Picture 2"/>
          <p:cNvPicPr>
            <a:picLocks noChangeAspect="1" noChangeArrowheads="1"/>
          </p:cNvPicPr>
          <p:nvPr/>
        </p:nvPicPr>
        <p:blipFill>
          <a:blip r:embed="rId2" cstate="print"/>
          <a:srcRect/>
          <a:stretch>
            <a:fillRect/>
          </a:stretch>
        </p:blipFill>
        <p:spPr bwMode="auto">
          <a:xfrm>
            <a:off x="252551" y="2428867"/>
            <a:ext cx="4197531" cy="3673743"/>
          </a:xfrm>
          <a:prstGeom prst="rect">
            <a:avLst/>
          </a:prstGeom>
          <a:noFill/>
          <a:ln w="9525">
            <a:solidFill>
              <a:schemeClr val="tx1"/>
            </a:solidFill>
            <a:miter lim="800000"/>
            <a:headEnd/>
            <a:tailEnd/>
          </a:ln>
        </p:spPr>
      </p:pic>
      <p:pic>
        <p:nvPicPr>
          <p:cNvPr id="675843" name="Picture 3"/>
          <p:cNvPicPr>
            <a:picLocks noChangeAspect="1" noChangeArrowheads="1"/>
          </p:cNvPicPr>
          <p:nvPr/>
        </p:nvPicPr>
        <p:blipFill>
          <a:blip r:embed="rId3" cstate="print"/>
          <a:srcRect/>
          <a:stretch>
            <a:fillRect/>
          </a:stretch>
        </p:blipFill>
        <p:spPr bwMode="auto">
          <a:xfrm>
            <a:off x="4650403" y="2428868"/>
            <a:ext cx="4263993" cy="3675848"/>
          </a:xfrm>
          <a:prstGeom prst="rect">
            <a:avLst/>
          </a:prstGeom>
          <a:noFill/>
          <a:ln w="9525">
            <a:solidFill>
              <a:schemeClr val="tx1"/>
            </a:solidFill>
            <a:miter lim="800000"/>
            <a:headEnd/>
            <a:tailEnd/>
          </a:ln>
        </p:spPr>
      </p:pic>
      <p:pic>
        <p:nvPicPr>
          <p:cNvPr id="675844" name="Picture 4"/>
          <p:cNvPicPr>
            <a:picLocks noChangeAspect="1" noChangeArrowheads="1"/>
          </p:cNvPicPr>
          <p:nvPr/>
        </p:nvPicPr>
        <p:blipFill>
          <a:blip r:embed="rId4" cstate="print"/>
          <a:srcRect/>
          <a:stretch>
            <a:fillRect/>
          </a:stretch>
        </p:blipFill>
        <p:spPr bwMode="auto">
          <a:xfrm>
            <a:off x="250289" y="104497"/>
            <a:ext cx="3172770" cy="2038619"/>
          </a:xfrm>
          <a:prstGeom prst="rect">
            <a:avLst/>
          </a:prstGeom>
          <a:noFill/>
          <a:ln w="9525">
            <a:solidFill>
              <a:schemeClr val="tx1"/>
            </a:solidFill>
            <a:miter lim="800000"/>
            <a:headEnd/>
            <a:tailEnd/>
          </a:ln>
        </p:spPr>
      </p:pic>
      <p:sp>
        <p:nvSpPr>
          <p:cNvPr id="7" name="6 - TextBox"/>
          <p:cNvSpPr txBox="1"/>
          <p:nvPr/>
        </p:nvSpPr>
        <p:spPr>
          <a:xfrm>
            <a:off x="3571868" y="214290"/>
            <a:ext cx="5357850" cy="1200329"/>
          </a:xfrm>
          <a:prstGeom prst="rect">
            <a:avLst/>
          </a:prstGeom>
          <a:noFill/>
        </p:spPr>
        <p:txBody>
          <a:bodyPr wrap="square" rtlCol="0">
            <a:spAutoFit/>
          </a:bodyPr>
          <a:lstStyle/>
          <a:p>
            <a:r>
              <a:rPr lang="en-GB" dirty="0" smtClean="0">
                <a:ea typeface="Tahoma" pitchFamily="34" charset="0"/>
              </a:rPr>
              <a:t>A meta-analysis of chemotherapy studies showed</a:t>
            </a:r>
            <a:r>
              <a:rPr lang="en-GB" baseline="30000" dirty="0" smtClean="0">
                <a:ea typeface="Tahoma" pitchFamily="34" charset="0"/>
              </a:rPr>
              <a:t> </a:t>
            </a:r>
            <a:r>
              <a:rPr lang="en-GB" dirty="0" smtClean="0">
                <a:ea typeface="Tahoma" pitchFamily="34" charset="0"/>
              </a:rPr>
              <a:t>a 5 year overall survival of 60% with a 2-drug chemotherapy regimen compared with 66% for 3-drug regimen (p=0.04) </a:t>
            </a:r>
            <a:endParaRPr lang="el-GR" dirty="0"/>
          </a:p>
        </p:txBody>
      </p:sp>
    </p:spTree>
    <p:extLst>
      <p:ext uri="{BB962C8B-B14F-4D97-AF65-F5344CB8AC3E}">
        <p14:creationId xmlns:p14="http://schemas.microsoft.com/office/powerpoint/2010/main" val="184217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048625" y="5765608"/>
            <a:ext cx="688975" cy="857250"/>
            <a:chOff x="5904" y="3568"/>
            <a:chExt cx="760" cy="808"/>
          </a:xfrm>
        </p:grpSpPr>
        <p:pic>
          <p:nvPicPr>
            <p:cNvPr id="655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 y="3568"/>
              <a:ext cx="576"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5544" name="Rectangle 4"/>
            <p:cNvSpPr>
              <a:spLocks noChangeArrowheads="1"/>
            </p:cNvSpPr>
            <p:nvPr/>
          </p:nvSpPr>
          <p:spPr bwMode="auto">
            <a:xfrm>
              <a:off x="5904" y="3941"/>
              <a:ext cx="760"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l"/>
              <a:r>
                <a:rPr lang="de-DE" sz="800">
                  <a:solidFill>
                    <a:srgbClr val="FFFF00"/>
                  </a:solidFill>
                </a:rPr>
                <a:t>POG/CCG</a:t>
              </a:r>
            </a:p>
            <a:p>
              <a:pPr algn="l"/>
              <a:r>
                <a:rPr lang="de-DE" sz="800">
                  <a:solidFill>
                    <a:srgbClr val="FFFF00"/>
                  </a:solidFill>
                </a:rPr>
                <a:t>Meyers et al</a:t>
              </a:r>
            </a:p>
            <a:p>
              <a:pPr algn="l"/>
              <a:r>
                <a:rPr lang="de-DE" sz="800">
                  <a:solidFill>
                    <a:srgbClr val="FFFF00"/>
                  </a:solidFill>
                </a:rPr>
                <a:t>2005</a:t>
              </a:r>
              <a:endParaRPr lang="en-US" sz="800">
                <a:solidFill>
                  <a:srgbClr val="FFFF00"/>
                </a:solidFill>
              </a:endParaRPr>
            </a:p>
          </p:txBody>
        </p:sp>
      </p:grpSp>
      <p:pic>
        <p:nvPicPr>
          <p:cNvPr id="655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381000"/>
            <a:ext cx="57134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6554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1752600"/>
            <a:ext cx="8872537"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798223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4450"/>
            <a:ext cx="8229600" cy="1143000"/>
          </a:xfrm>
        </p:spPr>
        <p:txBody>
          <a:bodyPr/>
          <a:lstStyle/>
          <a:p>
            <a:pPr eaLnBrk="1" hangingPunct="1"/>
            <a:r>
              <a:rPr lang="el-GR" sz="4800" b="1" dirty="0" smtClean="0"/>
              <a:t>Αντιμετώπιση ΣΜΜ </a:t>
            </a:r>
          </a:p>
        </p:txBody>
      </p:sp>
      <p:sp>
        <p:nvSpPr>
          <p:cNvPr id="43011" name="Rectangle 3"/>
          <p:cNvSpPr>
            <a:spLocks noGrp="1" noChangeArrowheads="1"/>
          </p:cNvSpPr>
          <p:nvPr>
            <p:ph type="body" idx="1"/>
          </p:nvPr>
        </p:nvSpPr>
        <p:spPr>
          <a:xfrm>
            <a:off x="457200" y="1196975"/>
            <a:ext cx="8507413" cy="5545138"/>
          </a:xfrm>
        </p:spPr>
        <p:txBody>
          <a:bodyPr/>
          <a:lstStyle/>
          <a:p>
            <a:pPr eaLnBrk="1" hangingPunct="1">
              <a:lnSpc>
                <a:spcPct val="90000"/>
              </a:lnSpc>
            </a:pPr>
            <a:r>
              <a:rPr lang="el-GR" sz="2800" dirty="0" smtClean="0"/>
              <a:t>Παρά τη ριζική χειρουργική εξαίρεση και τη τοπική ακτινοθεραπεία.....</a:t>
            </a:r>
          </a:p>
          <a:p>
            <a:pPr eaLnBrk="1" hangingPunct="1">
              <a:lnSpc>
                <a:spcPct val="90000"/>
              </a:lnSpc>
            </a:pPr>
            <a:r>
              <a:rPr lang="el-GR" sz="2800" dirty="0" smtClean="0"/>
              <a:t>&gt; 50% των ασθενών με ΣΜΜ θα υποτροπιάσουν </a:t>
            </a:r>
          </a:p>
          <a:p>
            <a:pPr eaLnBrk="1" hangingPunct="1">
              <a:lnSpc>
                <a:spcPct val="90000"/>
              </a:lnSpc>
            </a:pPr>
            <a:r>
              <a:rPr lang="el-GR" sz="2800" dirty="0" smtClean="0"/>
              <a:t>Παράγοντες κινδύνου</a:t>
            </a:r>
            <a:r>
              <a:rPr lang="en-US" sz="2800" dirty="0" smtClean="0"/>
              <a:t>: </a:t>
            </a:r>
            <a:r>
              <a:rPr lang="el-GR" sz="2800" dirty="0" smtClean="0"/>
              <a:t>μεγάλοι όγκοι, </a:t>
            </a:r>
            <a:r>
              <a:rPr lang="en-US" sz="2800" dirty="0" smtClean="0"/>
              <a:t>high grade,</a:t>
            </a:r>
            <a:r>
              <a:rPr lang="el-GR" sz="2800" dirty="0" smtClean="0"/>
              <a:t> + όρια </a:t>
            </a:r>
            <a:r>
              <a:rPr lang="el-GR" sz="2800" dirty="0" err="1" smtClean="0"/>
              <a:t>εκτομής</a:t>
            </a:r>
            <a:r>
              <a:rPr lang="el-GR" sz="2800" dirty="0" smtClean="0"/>
              <a:t>, εν τω </a:t>
            </a:r>
            <a:r>
              <a:rPr lang="el-GR" sz="2800" dirty="0" err="1" smtClean="0"/>
              <a:t>βάθει</a:t>
            </a:r>
            <a:r>
              <a:rPr lang="el-GR" sz="2800" dirty="0" smtClean="0"/>
              <a:t> εντόπιση </a:t>
            </a:r>
          </a:p>
          <a:p>
            <a:pPr eaLnBrk="1" hangingPunct="1">
              <a:lnSpc>
                <a:spcPct val="90000"/>
              </a:lnSpc>
            </a:pPr>
            <a:r>
              <a:rPr lang="el-GR" sz="2800" dirty="0" smtClean="0"/>
              <a:t>Κύρια σημεία υποτροπής</a:t>
            </a:r>
            <a:r>
              <a:rPr lang="en-US" sz="2800" dirty="0" smtClean="0"/>
              <a:t>: </a:t>
            </a:r>
            <a:r>
              <a:rPr lang="el-GR" sz="2800" dirty="0" smtClean="0"/>
              <a:t> τοπική και πνεύμονες</a:t>
            </a:r>
          </a:p>
          <a:p>
            <a:pPr eaLnBrk="1" hangingPunct="1">
              <a:lnSpc>
                <a:spcPct val="90000"/>
              </a:lnSpc>
            </a:pPr>
            <a:r>
              <a:rPr lang="el-GR" sz="2800" dirty="0" smtClean="0"/>
              <a:t>Ασθενείς με μεταστατική νόσο θα καταλήξουν τελικά από τη νόσο τους διάμεση επιβίωση</a:t>
            </a:r>
            <a:r>
              <a:rPr lang="en-US" sz="2800" dirty="0" smtClean="0"/>
              <a:t>: 12 </a:t>
            </a:r>
            <a:r>
              <a:rPr lang="el-GR" sz="2800" dirty="0" smtClean="0"/>
              <a:t>μήνες</a:t>
            </a:r>
          </a:p>
          <a:p>
            <a:pPr eaLnBrk="1" hangingPunct="1">
              <a:lnSpc>
                <a:spcPct val="90000"/>
              </a:lnSpc>
            </a:pPr>
            <a:r>
              <a:rPr lang="el-GR" sz="2800" dirty="0" smtClean="0"/>
              <a:t>Επιλεγμένοι ασθενείς με </a:t>
            </a:r>
            <a:r>
              <a:rPr lang="el-GR" sz="2800" dirty="0" err="1" smtClean="0"/>
              <a:t>μεταστασεις</a:t>
            </a:r>
            <a:r>
              <a:rPr lang="el-GR" sz="2800" dirty="0" smtClean="0"/>
              <a:t> </a:t>
            </a:r>
            <a:r>
              <a:rPr lang="en-US" sz="2800" dirty="0" smtClean="0"/>
              <a:t>(operable lung </a:t>
            </a:r>
            <a:r>
              <a:rPr lang="en-US" sz="2800" dirty="0" err="1" smtClean="0"/>
              <a:t>mets</a:t>
            </a:r>
            <a:r>
              <a:rPr lang="en-US" sz="2800" dirty="0" smtClean="0"/>
              <a:t>) OS@5y = 25%</a:t>
            </a:r>
            <a:endParaRPr lang="el-GR" sz="2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title" idx="4294967295"/>
          </p:nvPr>
        </p:nvSpPr>
        <p:spPr>
          <a:xfrm>
            <a:off x="417190" y="188640"/>
            <a:ext cx="8153400" cy="990600"/>
          </a:xfrm>
          <a:prstGeom prst="rect">
            <a:avLst/>
          </a:prstGeom>
        </p:spPr>
        <p:txBody>
          <a:bodyPr/>
          <a:lstStyle/>
          <a:p>
            <a:r>
              <a:rPr lang="en-US" sz="3200" b="1" dirty="0">
                <a:solidFill>
                  <a:srgbClr val="C00000"/>
                </a:solidFill>
              </a:rPr>
              <a:t>Phase III Study Design</a:t>
            </a:r>
          </a:p>
        </p:txBody>
      </p:sp>
      <p:sp>
        <p:nvSpPr>
          <p:cNvPr id="40" name="Rectangle 17"/>
          <p:cNvSpPr>
            <a:spLocks noChangeArrowheads="1"/>
          </p:cNvSpPr>
          <p:nvPr/>
        </p:nvSpPr>
        <p:spPr bwMode="auto">
          <a:xfrm>
            <a:off x="4878911" y="6021288"/>
            <a:ext cx="3600400" cy="600164"/>
          </a:xfrm>
          <a:prstGeom prst="rect">
            <a:avLst/>
          </a:prstGeom>
          <a:noFill/>
          <a:ln w="9525">
            <a:noFill/>
            <a:miter lim="800000"/>
            <a:headEnd/>
            <a:tailEnd/>
          </a:ln>
        </p:spPr>
        <p:txBody>
          <a:bodyPr wrap="square">
            <a:spAutoFit/>
          </a:bodyPr>
          <a:lstStyle/>
          <a:p>
            <a:r>
              <a:rPr lang="en-GB" sz="1100" dirty="0" smtClean="0">
                <a:solidFill>
                  <a:prstClr val="black"/>
                </a:solidFill>
                <a:latin typeface="Tw Cen MT"/>
                <a:cs typeface="Tahoma" pitchFamily="34" charset="0"/>
              </a:rPr>
              <a:t>Adapted from:</a:t>
            </a:r>
          </a:p>
          <a:p>
            <a:r>
              <a:rPr lang="en-GB" sz="1100" dirty="0" smtClean="0">
                <a:solidFill>
                  <a:prstClr val="black"/>
                </a:solidFill>
                <a:latin typeface="Tw Cen MT"/>
                <a:cs typeface="Tahoma" pitchFamily="34" charset="0"/>
              </a:rPr>
              <a:t>Meyers </a:t>
            </a:r>
            <a:r>
              <a:rPr lang="en-GB" sz="1100" dirty="0">
                <a:solidFill>
                  <a:prstClr val="black"/>
                </a:solidFill>
                <a:latin typeface="Tw Cen MT"/>
                <a:cs typeface="Tahoma" pitchFamily="34" charset="0"/>
              </a:rPr>
              <a:t>PA et al</a:t>
            </a:r>
            <a:r>
              <a:rPr lang="en-US" sz="1100" dirty="0">
                <a:solidFill>
                  <a:prstClr val="black"/>
                </a:solidFill>
                <a:latin typeface="Tw Cen MT"/>
                <a:cs typeface="Tahoma" pitchFamily="34" charset="0"/>
              </a:rPr>
              <a:t>. J </a:t>
            </a:r>
            <a:r>
              <a:rPr lang="en-US" sz="1100" dirty="0" err="1">
                <a:solidFill>
                  <a:prstClr val="black"/>
                </a:solidFill>
                <a:latin typeface="Tw Cen MT"/>
                <a:cs typeface="Tahoma" pitchFamily="34" charset="0"/>
              </a:rPr>
              <a:t>Clin</a:t>
            </a:r>
            <a:r>
              <a:rPr lang="en-US" sz="1100" dirty="0">
                <a:solidFill>
                  <a:prstClr val="black"/>
                </a:solidFill>
                <a:latin typeface="Tw Cen MT"/>
                <a:cs typeface="Tahoma" pitchFamily="34" charset="0"/>
              </a:rPr>
              <a:t> </a:t>
            </a:r>
            <a:r>
              <a:rPr lang="en-US" sz="1100" dirty="0" err="1">
                <a:solidFill>
                  <a:prstClr val="black"/>
                </a:solidFill>
                <a:latin typeface="Tw Cen MT"/>
                <a:cs typeface="Tahoma" pitchFamily="34" charset="0"/>
              </a:rPr>
              <a:t>Oncol</a:t>
            </a:r>
            <a:r>
              <a:rPr lang="en-US" sz="1100" dirty="0">
                <a:solidFill>
                  <a:prstClr val="black"/>
                </a:solidFill>
                <a:latin typeface="Tw Cen MT"/>
                <a:cs typeface="Tahoma" pitchFamily="34" charset="0"/>
              </a:rPr>
              <a:t> 2005;23:2004-2011</a:t>
            </a:r>
            <a:endParaRPr lang="en-GB" sz="1100" dirty="0">
              <a:solidFill>
                <a:prstClr val="black"/>
              </a:solidFill>
              <a:latin typeface="Tw Cen MT"/>
              <a:cs typeface="Tahoma" pitchFamily="34" charset="0"/>
            </a:endParaRPr>
          </a:p>
          <a:p>
            <a:r>
              <a:rPr lang="en-GB" sz="1100" dirty="0">
                <a:solidFill>
                  <a:prstClr val="black"/>
                </a:solidFill>
                <a:latin typeface="Tw Cen MT"/>
                <a:cs typeface="Tahoma" pitchFamily="34" charset="0"/>
              </a:rPr>
              <a:t>Meyers PA et al. J </a:t>
            </a:r>
            <a:r>
              <a:rPr lang="en-GB" sz="1100" dirty="0" err="1">
                <a:solidFill>
                  <a:prstClr val="black"/>
                </a:solidFill>
                <a:latin typeface="Tw Cen MT"/>
                <a:cs typeface="Tahoma" pitchFamily="34" charset="0"/>
              </a:rPr>
              <a:t>Clin</a:t>
            </a:r>
            <a:r>
              <a:rPr lang="en-GB" sz="1100" dirty="0">
                <a:solidFill>
                  <a:prstClr val="black"/>
                </a:solidFill>
                <a:latin typeface="Tw Cen MT"/>
                <a:cs typeface="Tahoma" pitchFamily="34" charset="0"/>
              </a:rPr>
              <a:t> </a:t>
            </a:r>
            <a:r>
              <a:rPr lang="en-GB" sz="1100" dirty="0" err="1">
                <a:solidFill>
                  <a:prstClr val="black"/>
                </a:solidFill>
                <a:latin typeface="Tw Cen MT"/>
                <a:cs typeface="Tahoma" pitchFamily="34" charset="0"/>
              </a:rPr>
              <a:t>Oncol</a:t>
            </a:r>
            <a:r>
              <a:rPr lang="en-GB" sz="1100" dirty="0">
                <a:solidFill>
                  <a:prstClr val="black"/>
                </a:solidFill>
                <a:latin typeface="Tw Cen MT"/>
                <a:cs typeface="Tahoma" pitchFamily="34" charset="0"/>
              </a:rPr>
              <a:t> 2008;26:633-638</a:t>
            </a:r>
            <a:endParaRPr lang="en-US" sz="1100" dirty="0">
              <a:solidFill>
                <a:prstClr val="black"/>
              </a:solidFill>
              <a:latin typeface="Tw Cen MT"/>
              <a:cs typeface="Tahoma" pitchFamily="34" charset="0"/>
            </a:endParaRPr>
          </a:p>
        </p:txBody>
      </p:sp>
      <p:sp>
        <p:nvSpPr>
          <p:cNvPr id="118" name="Rectangle 2"/>
          <p:cNvSpPr>
            <a:spLocks noChangeArrowheads="1"/>
          </p:cNvSpPr>
          <p:nvPr/>
        </p:nvSpPr>
        <p:spPr bwMode="invGray">
          <a:xfrm>
            <a:off x="3500115" y="5006975"/>
            <a:ext cx="5060950" cy="523875"/>
          </a:xfrm>
          <a:prstGeom prst="rect">
            <a:avLst/>
          </a:prstGeom>
          <a:solidFill>
            <a:srgbClr val="ED1C24"/>
          </a:solidFill>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spAutoFit/>
          </a:bodyPr>
          <a:lstStyle/>
          <a:p>
            <a:pPr algn="ctr" eaLnBrk="0" hangingPunct="0">
              <a:defRPr/>
            </a:pPr>
            <a:endParaRPr lang="en-US" sz="2800" b="1">
              <a:solidFill>
                <a:srgbClr val="FFFFFF"/>
              </a:solidFill>
            </a:endParaRPr>
          </a:p>
        </p:txBody>
      </p:sp>
      <p:sp>
        <p:nvSpPr>
          <p:cNvPr id="119" name="Rectangle 4"/>
          <p:cNvSpPr>
            <a:spLocks noChangeArrowheads="1"/>
          </p:cNvSpPr>
          <p:nvPr/>
        </p:nvSpPr>
        <p:spPr bwMode="auto">
          <a:xfrm>
            <a:off x="990277" y="1908175"/>
            <a:ext cx="1409700" cy="862013"/>
          </a:xfrm>
          <a:prstGeom prst="rect">
            <a:avLst/>
          </a:prstGeom>
          <a:noFill/>
          <a:ln w="9525">
            <a:noFill/>
            <a:miter lim="800000"/>
            <a:headEnd/>
            <a:tailEnd/>
          </a:ln>
        </p:spPr>
        <p:txBody>
          <a:bodyPr lIns="0" tIns="0" rIns="0" bIns="0">
            <a:spAutoFit/>
          </a:bodyPr>
          <a:lstStyle/>
          <a:p>
            <a:pPr marL="223838" indent="-223838" algn="ctr" eaLnBrk="0" hangingPunct="0">
              <a:tabLst>
                <a:tab pos="744538" algn="l"/>
                <a:tab pos="5029200" algn="l"/>
                <a:tab pos="5770563" algn="l"/>
              </a:tabLst>
            </a:pPr>
            <a:r>
              <a:rPr lang="en-US" sz="1400" b="1" u="sng">
                <a:solidFill>
                  <a:srgbClr val="000000"/>
                </a:solidFill>
                <a:latin typeface="Tahoma" pitchFamily="34" charset="0"/>
                <a:cs typeface="Tahoma" pitchFamily="34" charset="0"/>
              </a:rPr>
              <a:t>A</a:t>
            </a:r>
            <a:r>
              <a:rPr lang="en-US" sz="1400" b="1">
                <a:solidFill>
                  <a:srgbClr val="000000"/>
                </a:solidFill>
                <a:latin typeface="Tahoma" pitchFamily="34" charset="0"/>
                <a:cs typeface="Tahoma" pitchFamily="34" charset="0"/>
              </a:rPr>
              <a:t> </a:t>
            </a:r>
          </a:p>
          <a:p>
            <a:pPr marL="223838" indent="-223838" algn="ctr" eaLnBrk="0" hangingPunct="0">
              <a:tabLst>
                <a:tab pos="744538" algn="l"/>
                <a:tab pos="5029200" algn="l"/>
                <a:tab pos="5770563" algn="l"/>
              </a:tabLst>
            </a:pPr>
            <a:r>
              <a:rPr lang="en-US" sz="1400" b="1">
                <a:solidFill>
                  <a:srgbClr val="000000"/>
                </a:solidFill>
                <a:latin typeface="Tahoma" pitchFamily="34" charset="0"/>
                <a:cs typeface="Tahoma" pitchFamily="34" charset="0"/>
              </a:rPr>
              <a:t>Cisplatin</a:t>
            </a:r>
          </a:p>
          <a:p>
            <a:pPr marL="223838" indent="-223838" algn="ctr" eaLnBrk="0" hangingPunct="0">
              <a:tabLst>
                <a:tab pos="744538" algn="l"/>
                <a:tab pos="5029200" algn="l"/>
                <a:tab pos="5770563" algn="l"/>
              </a:tabLst>
            </a:pPr>
            <a:r>
              <a:rPr lang="en-US" sz="1400" b="1">
                <a:solidFill>
                  <a:srgbClr val="000000"/>
                </a:solidFill>
                <a:latin typeface="Tahoma" pitchFamily="34" charset="0"/>
                <a:cs typeface="Tahoma" pitchFamily="34" charset="0"/>
              </a:rPr>
              <a:t>Doxorubicin</a:t>
            </a:r>
          </a:p>
          <a:p>
            <a:pPr marL="223838" indent="-223838" algn="ctr" eaLnBrk="0" hangingPunct="0">
              <a:tabLst>
                <a:tab pos="744538" algn="l"/>
                <a:tab pos="5029200" algn="l"/>
                <a:tab pos="5770563" algn="l"/>
              </a:tabLst>
            </a:pPr>
            <a:r>
              <a:rPr lang="en-US" sz="1400" b="1">
                <a:solidFill>
                  <a:srgbClr val="000000"/>
                </a:solidFill>
                <a:latin typeface="Tahoma" pitchFamily="34" charset="0"/>
                <a:cs typeface="Tahoma" pitchFamily="34" charset="0"/>
              </a:rPr>
              <a:t>HDMTX</a:t>
            </a:r>
          </a:p>
        </p:txBody>
      </p:sp>
      <p:sp>
        <p:nvSpPr>
          <p:cNvPr id="120" name="Rectangle 5"/>
          <p:cNvSpPr>
            <a:spLocks noChangeArrowheads="1"/>
          </p:cNvSpPr>
          <p:nvPr/>
        </p:nvSpPr>
        <p:spPr bwMode="auto">
          <a:xfrm>
            <a:off x="990277" y="3889375"/>
            <a:ext cx="1473200" cy="862013"/>
          </a:xfrm>
          <a:prstGeom prst="rect">
            <a:avLst/>
          </a:prstGeom>
          <a:noFill/>
          <a:ln w="9525">
            <a:noFill/>
            <a:miter lim="800000"/>
            <a:headEnd/>
            <a:tailEnd/>
          </a:ln>
        </p:spPr>
        <p:txBody>
          <a:bodyPr lIns="0" tIns="0" rIns="0" bIns="0">
            <a:spAutoFit/>
          </a:bodyPr>
          <a:lstStyle/>
          <a:p>
            <a:pPr marL="223838" indent="-223838" algn="ctr" eaLnBrk="0" hangingPunct="0">
              <a:tabLst>
                <a:tab pos="744538" algn="l"/>
                <a:tab pos="5029200" algn="l"/>
                <a:tab pos="5770563" algn="l"/>
              </a:tabLst>
            </a:pPr>
            <a:r>
              <a:rPr lang="en-US" sz="1400" b="1" u="sng" dirty="0">
                <a:solidFill>
                  <a:srgbClr val="000000"/>
                </a:solidFill>
                <a:latin typeface="Tahoma" pitchFamily="34" charset="0"/>
                <a:cs typeface="Tahoma" pitchFamily="34" charset="0"/>
              </a:rPr>
              <a:t>B</a:t>
            </a:r>
          </a:p>
          <a:p>
            <a:pPr marL="223838" indent="-223838" algn="ctr" eaLnBrk="0" hangingPunct="0">
              <a:tabLst>
                <a:tab pos="744538" algn="l"/>
                <a:tab pos="5029200" algn="l"/>
                <a:tab pos="5770563" algn="l"/>
              </a:tabLst>
            </a:pPr>
            <a:r>
              <a:rPr lang="en-US" sz="1400" b="1" dirty="0">
                <a:solidFill>
                  <a:srgbClr val="000000"/>
                </a:solidFill>
                <a:latin typeface="Tahoma" pitchFamily="34" charset="0"/>
                <a:cs typeface="Tahoma" pitchFamily="34" charset="0"/>
              </a:rPr>
              <a:t>Ifosfamide</a:t>
            </a:r>
          </a:p>
          <a:p>
            <a:pPr marL="223838" indent="-223838" algn="ctr" eaLnBrk="0" hangingPunct="0">
              <a:tabLst>
                <a:tab pos="744538" algn="l"/>
                <a:tab pos="5029200" algn="l"/>
                <a:tab pos="5770563" algn="l"/>
              </a:tabLst>
            </a:pPr>
            <a:r>
              <a:rPr lang="en-US" sz="1400" b="1" dirty="0">
                <a:solidFill>
                  <a:srgbClr val="000000"/>
                </a:solidFill>
                <a:latin typeface="Tahoma" pitchFamily="34" charset="0"/>
                <a:cs typeface="Tahoma" pitchFamily="34" charset="0"/>
              </a:rPr>
              <a:t>Doxorubicin</a:t>
            </a:r>
          </a:p>
          <a:p>
            <a:pPr marL="223838" indent="-223838" algn="ctr" eaLnBrk="0" hangingPunct="0">
              <a:tabLst>
                <a:tab pos="744538" algn="l"/>
                <a:tab pos="5029200" algn="l"/>
                <a:tab pos="5770563" algn="l"/>
              </a:tabLst>
            </a:pPr>
            <a:r>
              <a:rPr lang="en-US" sz="1400" b="1" dirty="0">
                <a:solidFill>
                  <a:srgbClr val="000000"/>
                </a:solidFill>
                <a:latin typeface="Tahoma" pitchFamily="34" charset="0"/>
                <a:cs typeface="Tahoma" pitchFamily="34" charset="0"/>
              </a:rPr>
              <a:t>HDMTX</a:t>
            </a:r>
          </a:p>
        </p:txBody>
      </p:sp>
      <p:sp>
        <p:nvSpPr>
          <p:cNvPr id="121" name="Rectangle 6"/>
          <p:cNvSpPr>
            <a:spLocks noChangeArrowheads="1"/>
          </p:cNvSpPr>
          <p:nvPr/>
        </p:nvSpPr>
        <p:spPr bwMode="invGray">
          <a:xfrm>
            <a:off x="1001390" y="1296988"/>
            <a:ext cx="1511300" cy="347662"/>
          </a:xfrm>
          <a:prstGeom prst="rect">
            <a:avLst/>
          </a:prstGeom>
          <a:solidFill>
            <a:srgbClr val="ED1C24"/>
          </a:solidFill>
          <a:ln>
            <a:headEnd/>
            <a:tailEnd/>
          </a:ln>
        </p:spPr>
        <p:style>
          <a:lnRef idx="1">
            <a:schemeClr val="accent2"/>
          </a:lnRef>
          <a:fillRef idx="2">
            <a:schemeClr val="accent2"/>
          </a:fillRef>
          <a:effectRef idx="1">
            <a:schemeClr val="accent2"/>
          </a:effectRef>
          <a:fontRef idx="minor">
            <a:schemeClr val="dk1"/>
          </a:fontRef>
        </p:style>
        <p:txBody>
          <a:bodyPr tIns="91440" anchor="ctr" anchorCtr="1">
            <a:spAutoFit/>
          </a:bodyPr>
          <a:lstStyle/>
          <a:p>
            <a:pPr algn="ctr" eaLnBrk="0" hangingPunct="0">
              <a:lnSpc>
                <a:spcPct val="85000"/>
              </a:lnSpc>
              <a:defRPr/>
            </a:pPr>
            <a:r>
              <a:rPr lang="en-US" sz="1600">
                <a:solidFill>
                  <a:srgbClr val="FFFFFF"/>
                </a:solidFill>
              </a:rPr>
              <a:t>INDUCTION</a:t>
            </a:r>
          </a:p>
        </p:txBody>
      </p:sp>
      <p:grpSp>
        <p:nvGrpSpPr>
          <p:cNvPr id="2" name="Group 7"/>
          <p:cNvGrpSpPr>
            <a:grpSpLocks/>
          </p:cNvGrpSpPr>
          <p:nvPr/>
        </p:nvGrpSpPr>
        <p:grpSpPr bwMode="auto">
          <a:xfrm>
            <a:off x="6341740" y="1679575"/>
            <a:ext cx="2197100" cy="3352800"/>
            <a:chOff x="3186" y="912"/>
            <a:chExt cx="1074" cy="2352"/>
          </a:xfrm>
        </p:grpSpPr>
        <p:sp>
          <p:nvSpPr>
            <p:cNvPr id="123" name="Line 8"/>
            <p:cNvSpPr>
              <a:spLocks noChangeShapeType="1"/>
            </p:cNvSpPr>
            <p:nvPr/>
          </p:nvSpPr>
          <p:spPr bwMode="auto">
            <a:xfrm>
              <a:off x="3651" y="912"/>
              <a:ext cx="0" cy="2352"/>
            </a:xfrm>
            <a:prstGeom prst="line">
              <a:avLst/>
            </a:prstGeom>
            <a:noFill/>
            <a:ln w="9525">
              <a:solidFill>
                <a:schemeClr val="tx1"/>
              </a:solidFill>
              <a:prstDash val="dash"/>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24" name="Line 9"/>
            <p:cNvSpPr>
              <a:spLocks noChangeShapeType="1"/>
            </p:cNvSpPr>
            <p:nvPr/>
          </p:nvSpPr>
          <p:spPr bwMode="auto">
            <a:xfrm>
              <a:off x="3186" y="912"/>
              <a:ext cx="0" cy="2352"/>
            </a:xfrm>
            <a:prstGeom prst="line">
              <a:avLst/>
            </a:prstGeom>
            <a:noFill/>
            <a:ln w="9525">
              <a:solidFill>
                <a:schemeClr val="tx1"/>
              </a:solidFill>
              <a:prstDash val="dash"/>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25" name="Line 10"/>
            <p:cNvSpPr>
              <a:spLocks noChangeShapeType="1"/>
            </p:cNvSpPr>
            <p:nvPr/>
          </p:nvSpPr>
          <p:spPr bwMode="auto">
            <a:xfrm>
              <a:off x="4260" y="912"/>
              <a:ext cx="0" cy="2352"/>
            </a:xfrm>
            <a:prstGeom prst="line">
              <a:avLst/>
            </a:prstGeom>
            <a:noFill/>
            <a:ln w="9525">
              <a:solidFill>
                <a:schemeClr val="tx1"/>
              </a:solidFill>
              <a:prstDash val="dash"/>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grpSp>
      <p:sp>
        <p:nvSpPr>
          <p:cNvPr id="126" name="Rectangle 11"/>
          <p:cNvSpPr>
            <a:spLocks noChangeArrowheads="1"/>
          </p:cNvSpPr>
          <p:nvPr/>
        </p:nvSpPr>
        <p:spPr bwMode="invGray">
          <a:xfrm>
            <a:off x="3668390" y="3877942"/>
            <a:ext cx="3419141" cy="190821"/>
          </a:xfrm>
          <a:prstGeom prst="rect">
            <a:avLst/>
          </a:prstGeom>
          <a:solidFill>
            <a:schemeClr val="bg1"/>
          </a:solidFill>
          <a:ln w="28575">
            <a:noFill/>
            <a:miter lim="800000"/>
            <a:headEnd/>
            <a:tailEnd/>
          </a:ln>
        </p:spPr>
        <p:txBody>
          <a:bodyPr wrap="none" lIns="0" tIns="9144" rIns="9144" bIns="9144" anchor="b">
            <a:spAutoFit/>
          </a:bodyPr>
          <a:lstStyle/>
          <a:p>
            <a:pPr marL="342900" indent="-342900" eaLnBrk="0" hangingPunct="0">
              <a:lnSpc>
                <a:spcPct val="80000"/>
              </a:lnSpc>
              <a:buClr>
                <a:srgbClr val="B2B2B2"/>
              </a:buClr>
              <a:buFont typeface="Wingdings" pitchFamily="2" charset="2"/>
              <a:buNone/>
            </a:pPr>
            <a:r>
              <a:rPr lang="en-US" sz="1400" dirty="0" smtClean="0">
                <a:solidFill>
                  <a:srgbClr val="000000"/>
                </a:solidFill>
                <a:latin typeface="Tahoma" pitchFamily="34" charset="0"/>
                <a:cs typeface="Tahoma" pitchFamily="34" charset="0"/>
              </a:rPr>
              <a:t>Ifosfamide, </a:t>
            </a:r>
            <a:r>
              <a:rPr lang="en-US" sz="1400" dirty="0" err="1" smtClean="0">
                <a:solidFill>
                  <a:srgbClr val="000000"/>
                </a:solidFill>
                <a:latin typeface="Tahoma" pitchFamily="34" charset="0"/>
                <a:cs typeface="Tahoma" pitchFamily="34" charset="0"/>
              </a:rPr>
              <a:t>Cisplatin</a:t>
            </a:r>
            <a:r>
              <a:rPr lang="en-US" sz="1400" dirty="0" smtClean="0">
                <a:solidFill>
                  <a:srgbClr val="000000"/>
                </a:solidFill>
                <a:latin typeface="Tahoma" pitchFamily="34" charset="0"/>
                <a:cs typeface="Tahoma" pitchFamily="34" charset="0"/>
              </a:rPr>
              <a:t>, </a:t>
            </a:r>
            <a:r>
              <a:rPr lang="en-US" sz="1400" dirty="0">
                <a:solidFill>
                  <a:srgbClr val="000000"/>
                </a:solidFill>
                <a:latin typeface="Tahoma" pitchFamily="34" charset="0"/>
                <a:cs typeface="Tahoma" pitchFamily="34" charset="0"/>
              </a:rPr>
              <a:t>Doxorubicin, HDMTX</a:t>
            </a:r>
          </a:p>
        </p:txBody>
      </p:sp>
      <p:sp>
        <p:nvSpPr>
          <p:cNvPr id="127" name="Line 12"/>
          <p:cNvSpPr>
            <a:spLocks noChangeShapeType="1"/>
          </p:cNvSpPr>
          <p:nvPr/>
        </p:nvSpPr>
        <p:spPr bwMode="auto">
          <a:xfrm>
            <a:off x="3509640" y="2212975"/>
            <a:ext cx="2847975" cy="0"/>
          </a:xfrm>
          <a:prstGeom prst="line">
            <a:avLst/>
          </a:prstGeom>
          <a:noFill/>
          <a:ln w="76200">
            <a:solidFill>
              <a:schemeClr val="accent1">
                <a:lumMod val="60000"/>
                <a:lumOff val="40000"/>
              </a:schemeClr>
            </a:solidFill>
            <a:round/>
            <a:headEnd/>
            <a:tailEnd/>
          </a:ln>
        </p:spPr>
        <p:txBody>
          <a:bodyPr wrap="none" anchor="ctr"/>
          <a:lstStyle/>
          <a:p>
            <a:pPr>
              <a:defRPr/>
            </a:pPr>
            <a:endParaRPr lang="en-GB">
              <a:solidFill>
                <a:srgbClr val="000000"/>
              </a:solidFill>
              <a:latin typeface="Arial" charset="0"/>
              <a:cs typeface="Tahoma" pitchFamily="34" charset="0"/>
            </a:endParaRPr>
          </a:p>
        </p:txBody>
      </p:sp>
      <p:sp>
        <p:nvSpPr>
          <p:cNvPr id="128" name="Line 13"/>
          <p:cNvSpPr>
            <a:spLocks noChangeShapeType="1"/>
          </p:cNvSpPr>
          <p:nvPr/>
        </p:nvSpPr>
        <p:spPr bwMode="auto">
          <a:xfrm flipV="1">
            <a:off x="3523927" y="4184650"/>
            <a:ext cx="3760788" cy="0"/>
          </a:xfrm>
          <a:prstGeom prst="line">
            <a:avLst/>
          </a:prstGeom>
          <a:noFill/>
          <a:ln w="76200">
            <a:solidFill>
              <a:schemeClr val="accent1">
                <a:lumMod val="60000"/>
                <a:lumOff val="40000"/>
              </a:schemeClr>
            </a:solidFill>
            <a:round/>
            <a:headEnd/>
            <a:tailEnd/>
          </a:ln>
        </p:spPr>
        <p:txBody>
          <a:bodyPr wrap="none" anchor="ctr"/>
          <a:lstStyle/>
          <a:p>
            <a:pPr>
              <a:defRPr/>
            </a:pPr>
            <a:endParaRPr lang="en-GB">
              <a:solidFill>
                <a:srgbClr val="000000"/>
              </a:solidFill>
              <a:latin typeface="Arial" charset="0"/>
              <a:cs typeface="Tahoma" pitchFamily="34" charset="0"/>
            </a:endParaRPr>
          </a:p>
        </p:txBody>
      </p:sp>
      <p:sp>
        <p:nvSpPr>
          <p:cNvPr id="129" name="Rectangle 14"/>
          <p:cNvSpPr>
            <a:spLocks noChangeArrowheads="1"/>
          </p:cNvSpPr>
          <p:nvPr/>
        </p:nvSpPr>
        <p:spPr bwMode="auto">
          <a:xfrm>
            <a:off x="6182990" y="5199063"/>
            <a:ext cx="227012" cy="171450"/>
          </a:xfrm>
          <a:prstGeom prst="rect">
            <a:avLst/>
          </a:prstGeom>
          <a:noFill/>
          <a:ln w="28575">
            <a:noFill/>
            <a:miter lim="800000"/>
            <a:headEnd/>
            <a:tailEnd/>
          </a:ln>
        </p:spPr>
        <p:txBody>
          <a:bodyPr wrap="none" lIns="0" tIns="0" rIns="0" bIns="0">
            <a:spAutoFit/>
          </a:bodyPr>
          <a:lstStyle/>
          <a:p>
            <a:pPr algn="ctr" eaLnBrk="0" hangingPunct="0">
              <a:lnSpc>
                <a:spcPct val="80000"/>
              </a:lnSpc>
              <a:spcBef>
                <a:spcPct val="50000"/>
              </a:spcBef>
              <a:buClr>
                <a:srgbClr val="B2B2B2"/>
              </a:buClr>
              <a:buFont typeface="Wingdings" pitchFamily="2" charset="2"/>
              <a:buNone/>
            </a:pPr>
            <a:r>
              <a:rPr lang="en-US" sz="1400" b="1">
                <a:solidFill>
                  <a:srgbClr val="FFFFFF"/>
                </a:solidFill>
                <a:latin typeface="Tahoma" pitchFamily="34" charset="0"/>
                <a:cs typeface="Tahoma" pitchFamily="34" charset="0"/>
              </a:rPr>
              <a:t>20</a:t>
            </a:r>
          </a:p>
        </p:txBody>
      </p:sp>
      <p:sp>
        <p:nvSpPr>
          <p:cNvPr id="130" name="Rectangle 15"/>
          <p:cNvSpPr>
            <a:spLocks noChangeArrowheads="1"/>
          </p:cNvSpPr>
          <p:nvPr/>
        </p:nvSpPr>
        <p:spPr bwMode="auto">
          <a:xfrm>
            <a:off x="8316590" y="5183188"/>
            <a:ext cx="227012" cy="173037"/>
          </a:xfrm>
          <a:prstGeom prst="rect">
            <a:avLst/>
          </a:prstGeom>
          <a:noFill/>
          <a:ln w="28575">
            <a:noFill/>
            <a:miter lim="800000"/>
            <a:headEnd/>
            <a:tailEnd/>
          </a:ln>
        </p:spPr>
        <p:txBody>
          <a:bodyPr wrap="none" lIns="0" tIns="0" rIns="0" bIns="0">
            <a:spAutoFit/>
          </a:bodyPr>
          <a:lstStyle/>
          <a:p>
            <a:pPr algn="ctr" eaLnBrk="0" hangingPunct="0">
              <a:lnSpc>
                <a:spcPct val="80000"/>
              </a:lnSpc>
              <a:spcBef>
                <a:spcPct val="50000"/>
              </a:spcBef>
              <a:buClr>
                <a:srgbClr val="B2B2B2"/>
              </a:buClr>
              <a:buFont typeface="Wingdings" pitchFamily="2" charset="2"/>
              <a:buNone/>
            </a:pPr>
            <a:r>
              <a:rPr lang="en-US" sz="1400" b="1">
                <a:solidFill>
                  <a:srgbClr val="FFFFFF"/>
                </a:solidFill>
                <a:latin typeface="Tahoma" pitchFamily="34" charset="0"/>
                <a:cs typeface="Tahoma" pitchFamily="34" charset="0"/>
              </a:rPr>
              <a:t>36</a:t>
            </a:r>
          </a:p>
        </p:txBody>
      </p:sp>
      <p:sp>
        <p:nvSpPr>
          <p:cNvPr id="131" name="Rectangle 16"/>
          <p:cNvSpPr>
            <a:spLocks noChangeArrowheads="1"/>
          </p:cNvSpPr>
          <p:nvPr/>
        </p:nvSpPr>
        <p:spPr bwMode="auto">
          <a:xfrm>
            <a:off x="7149777" y="5199063"/>
            <a:ext cx="227013" cy="171450"/>
          </a:xfrm>
          <a:prstGeom prst="rect">
            <a:avLst/>
          </a:prstGeom>
          <a:noFill/>
          <a:ln w="28575">
            <a:noFill/>
            <a:miter lim="800000"/>
            <a:headEnd/>
            <a:tailEnd/>
          </a:ln>
        </p:spPr>
        <p:txBody>
          <a:bodyPr wrap="none" lIns="0" tIns="0" rIns="0" bIns="0">
            <a:spAutoFit/>
          </a:bodyPr>
          <a:lstStyle/>
          <a:p>
            <a:pPr algn="ctr" eaLnBrk="0" hangingPunct="0">
              <a:lnSpc>
                <a:spcPct val="80000"/>
              </a:lnSpc>
              <a:spcBef>
                <a:spcPct val="50000"/>
              </a:spcBef>
              <a:buClr>
                <a:srgbClr val="B2B2B2"/>
              </a:buClr>
              <a:buFont typeface="Wingdings" pitchFamily="2" charset="2"/>
              <a:buNone/>
            </a:pPr>
            <a:r>
              <a:rPr lang="en-US" sz="1400" b="1">
                <a:solidFill>
                  <a:srgbClr val="FFFFFF"/>
                </a:solidFill>
                <a:latin typeface="Tahoma" pitchFamily="34" charset="0"/>
                <a:cs typeface="Tahoma" pitchFamily="34" charset="0"/>
              </a:rPr>
              <a:t>27</a:t>
            </a:r>
          </a:p>
        </p:txBody>
      </p:sp>
      <p:sp>
        <p:nvSpPr>
          <p:cNvPr id="132" name="Line 17"/>
          <p:cNvSpPr>
            <a:spLocks noChangeShapeType="1"/>
          </p:cNvSpPr>
          <p:nvPr/>
        </p:nvSpPr>
        <p:spPr bwMode="auto">
          <a:xfrm>
            <a:off x="4222427"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3" name="Line 18"/>
          <p:cNvSpPr>
            <a:spLocks noChangeShapeType="1"/>
          </p:cNvSpPr>
          <p:nvPr/>
        </p:nvSpPr>
        <p:spPr bwMode="auto">
          <a:xfrm>
            <a:off x="4925690"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4" name="Line 19"/>
          <p:cNvSpPr>
            <a:spLocks noChangeShapeType="1"/>
          </p:cNvSpPr>
          <p:nvPr/>
        </p:nvSpPr>
        <p:spPr bwMode="auto">
          <a:xfrm>
            <a:off x="5630540"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5" name="Line 20"/>
          <p:cNvSpPr>
            <a:spLocks noChangeShapeType="1"/>
          </p:cNvSpPr>
          <p:nvPr/>
        </p:nvSpPr>
        <p:spPr bwMode="auto">
          <a:xfrm>
            <a:off x="6335390"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6" name="Line 21"/>
          <p:cNvSpPr>
            <a:spLocks noChangeShapeType="1"/>
          </p:cNvSpPr>
          <p:nvPr/>
        </p:nvSpPr>
        <p:spPr bwMode="auto">
          <a:xfrm>
            <a:off x="7037065"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7" name="Line 22"/>
          <p:cNvSpPr>
            <a:spLocks noChangeShapeType="1"/>
          </p:cNvSpPr>
          <p:nvPr/>
        </p:nvSpPr>
        <p:spPr bwMode="auto">
          <a:xfrm>
            <a:off x="7741915"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8" name="Line 23"/>
          <p:cNvSpPr>
            <a:spLocks noChangeShapeType="1"/>
          </p:cNvSpPr>
          <p:nvPr/>
        </p:nvSpPr>
        <p:spPr bwMode="auto">
          <a:xfrm>
            <a:off x="8445177"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9" name="Rectangle 24"/>
          <p:cNvSpPr>
            <a:spLocks noChangeArrowheads="1"/>
          </p:cNvSpPr>
          <p:nvPr/>
        </p:nvSpPr>
        <p:spPr bwMode="invGray">
          <a:xfrm>
            <a:off x="5209852" y="5330825"/>
            <a:ext cx="701675" cy="222250"/>
          </a:xfrm>
          <a:prstGeom prst="rect">
            <a:avLst/>
          </a:prstGeom>
          <a:noFill/>
          <a:ln w="28575">
            <a:noFill/>
            <a:miter lim="800000"/>
            <a:headEnd/>
            <a:tailEnd/>
          </a:ln>
        </p:spPr>
        <p:txBody>
          <a:bodyPr wrap="none" lIns="0" tIns="0" rIns="0" bIns="0">
            <a:spAutoFit/>
          </a:bodyPr>
          <a:lstStyle/>
          <a:p>
            <a:pPr algn="ctr" eaLnBrk="0" hangingPunct="0">
              <a:lnSpc>
                <a:spcPct val="80000"/>
              </a:lnSpc>
              <a:spcBef>
                <a:spcPct val="50000"/>
              </a:spcBef>
              <a:buClr>
                <a:srgbClr val="B2B2B2"/>
              </a:buClr>
              <a:buFont typeface="Wingdings" pitchFamily="2" charset="2"/>
              <a:buNone/>
            </a:pPr>
            <a:r>
              <a:rPr lang="en-US">
                <a:solidFill>
                  <a:srgbClr val="FFFFFF"/>
                </a:solidFill>
                <a:cs typeface="Tahoma" pitchFamily="34" charset="0"/>
              </a:rPr>
              <a:t>Weeks</a:t>
            </a:r>
          </a:p>
        </p:txBody>
      </p:sp>
      <p:sp>
        <p:nvSpPr>
          <p:cNvPr id="140" name="Rectangle 25"/>
          <p:cNvSpPr>
            <a:spLocks noChangeArrowheads="1"/>
          </p:cNvSpPr>
          <p:nvPr/>
        </p:nvSpPr>
        <p:spPr bwMode="invGray">
          <a:xfrm>
            <a:off x="3668390" y="1924050"/>
            <a:ext cx="2479675" cy="190500"/>
          </a:xfrm>
          <a:prstGeom prst="rect">
            <a:avLst/>
          </a:prstGeom>
          <a:solidFill>
            <a:schemeClr val="bg1"/>
          </a:solidFill>
          <a:ln w="28575">
            <a:noFill/>
            <a:miter lim="800000"/>
            <a:headEnd/>
            <a:tailEnd/>
          </a:ln>
        </p:spPr>
        <p:txBody>
          <a:bodyPr wrap="none" lIns="0" tIns="9144" rIns="9144" bIns="9144" anchor="b">
            <a:spAutoFit/>
          </a:bodyPr>
          <a:lstStyle/>
          <a:p>
            <a:pPr eaLnBrk="0" hangingPunct="0">
              <a:lnSpc>
                <a:spcPct val="80000"/>
              </a:lnSpc>
              <a:buClr>
                <a:srgbClr val="B2B2B2"/>
              </a:buClr>
              <a:buFont typeface="Wingdings" pitchFamily="2" charset="2"/>
              <a:buNone/>
            </a:pPr>
            <a:r>
              <a:rPr lang="en-US" sz="1400">
                <a:solidFill>
                  <a:srgbClr val="000000"/>
                </a:solidFill>
                <a:latin typeface="Tahoma" pitchFamily="34" charset="0"/>
                <a:cs typeface="Tahoma" pitchFamily="34" charset="0"/>
              </a:rPr>
              <a:t>Cisplatin, Doxorubicin, HDMTX</a:t>
            </a:r>
          </a:p>
        </p:txBody>
      </p:sp>
      <p:sp>
        <p:nvSpPr>
          <p:cNvPr id="141" name="Rectangle 26"/>
          <p:cNvSpPr>
            <a:spLocks noChangeArrowheads="1"/>
          </p:cNvSpPr>
          <p:nvPr/>
        </p:nvSpPr>
        <p:spPr bwMode="invGray">
          <a:xfrm>
            <a:off x="3485827" y="1298575"/>
            <a:ext cx="5060950" cy="347663"/>
          </a:xfrm>
          <a:prstGeom prst="rect">
            <a:avLst/>
          </a:prstGeom>
          <a:solidFill>
            <a:srgbClr val="ED1C24"/>
          </a:solidFill>
          <a:ln>
            <a:headEnd/>
            <a:tailEnd/>
          </a:ln>
        </p:spPr>
        <p:style>
          <a:lnRef idx="1">
            <a:schemeClr val="accent2"/>
          </a:lnRef>
          <a:fillRef idx="2">
            <a:schemeClr val="accent2"/>
          </a:fillRef>
          <a:effectRef idx="1">
            <a:schemeClr val="accent2"/>
          </a:effectRef>
          <a:fontRef idx="minor">
            <a:schemeClr val="dk1"/>
          </a:fontRef>
        </p:style>
        <p:txBody>
          <a:bodyPr tIns="91440" anchor="ctr" anchorCtr="1">
            <a:spAutoFit/>
          </a:bodyPr>
          <a:lstStyle/>
          <a:p>
            <a:pPr algn="ctr" eaLnBrk="0" hangingPunct="0">
              <a:lnSpc>
                <a:spcPct val="85000"/>
              </a:lnSpc>
              <a:defRPr/>
            </a:pPr>
            <a:r>
              <a:rPr lang="en-US" sz="1600">
                <a:solidFill>
                  <a:srgbClr val="FFFFFF"/>
                </a:solidFill>
              </a:rPr>
              <a:t> MAINTENANCE</a:t>
            </a:r>
          </a:p>
        </p:txBody>
      </p:sp>
      <p:sp>
        <p:nvSpPr>
          <p:cNvPr id="142" name="Text Box 27"/>
          <p:cNvSpPr txBox="1">
            <a:spLocks noChangeArrowheads="1"/>
          </p:cNvSpPr>
          <p:nvPr/>
        </p:nvSpPr>
        <p:spPr bwMode="auto">
          <a:xfrm>
            <a:off x="8543602" y="1876762"/>
            <a:ext cx="529406" cy="400110"/>
          </a:xfrm>
          <a:prstGeom prst="rect">
            <a:avLst/>
          </a:prstGeom>
          <a:noFill/>
          <a:ln w="9525">
            <a:noFill/>
            <a:miter lim="800000"/>
            <a:headEnd type="none" w="sm" len="sm"/>
            <a:tailEnd type="none" w="sm" len="sm"/>
          </a:ln>
        </p:spPr>
        <p:txBody>
          <a:bodyPr wrap="square">
            <a:spAutoFit/>
          </a:bodyPr>
          <a:lstStyle/>
          <a:p>
            <a:pPr eaLnBrk="0" hangingPunct="0">
              <a:defRPr/>
            </a:pPr>
            <a:r>
              <a:rPr lang="en-US" sz="2000" b="1" dirty="0">
                <a:solidFill>
                  <a:srgbClr val="000000"/>
                </a:solidFill>
                <a:latin typeface="Arial" charset="0"/>
                <a:cs typeface="Tahoma" pitchFamily="34" charset="0"/>
              </a:rPr>
              <a:t>A-</a:t>
            </a:r>
          </a:p>
        </p:txBody>
      </p:sp>
      <p:grpSp>
        <p:nvGrpSpPr>
          <p:cNvPr id="3" name="Group 29"/>
          <p:cNvGrpSpPr>
            <a:grpSpLocks/>
          </p:cNvGrpSpPr>
          <p:nvPr/>
        </p:nvGrpSpPr>
        <p:grpSpPr bwMode="auto">
          <a:xfrm>
            <a:off x="3517577" y="2557464"/>
            <a:ext cx="5053013" cy="2246313"/>
            <a:chOff x="1920" y="1801"/>
            <a:chExt cx="3183" cy="1415"/>
          </a:xfrm>
        </p:grpSpPr>
        <p:sp>
          <p:nvSpPr>
            <p:cNvPr id="144" name="Rectangle 30"/>
            <p:cNvSpPr>
              <a:spLocks noChangeArrowheads="1"/>
            </p:cNvSpPr>
            <p:nvPr/>
          </p:nvSpPr>
          <p:spPr bwMode="invGray">
            <a:xfrm>
              <a:off x="2018" y="1801"/>
              <a:ext cx="2314" cy="120"/>
            </a:xfrm>
            <a:prstGeom prst="rect">
              <a:avLst/>
            </a:prstGeom>
            <a:solidFill>
              <a:schemeClr val="bg1"/>
            </a:solidFill>
            <a:ln w="28575">
              <a:noFill/>
              <a:miter lim="800000"/>
              <a:headEnd/>
              <a:tailEnd/>
            </a:ln>
          </p:spPr>
          <p:txBody>
            <a:bodyPr wrap="none" lIns="0" tIns="9144" rIns="9144" bIns="9144" anchor="b">
              <a:spAutoFit/>
            </a:bodyPr>
            <a:lstStyle/>
            <a:p>
              <a:pPr eaLnBrk="0" hangingPunct="0">
                <a:lnSpc>
                  <a:spcPct val="80000"/>
                </a:lnSpc>
                <a:buClr>
                  <a:srgbClr val="B2B2B2"/>
                </a:buClr>
                <a:buFont typeface="Wingdings" pitchFamily="2" charset="2"/>
                <a:buNone/>
              </a:pPr>
              <a:r>
                <a:rPr lang="en-US" sz="1400" dirty="0" err="1">
                  <a:solidFill>
                    <a:srgbClr val="000000"/>
                  </a:solidFill>
                  <a:latin typeface="Tahoma" pitchFamily="34" charset="0"/>
                  <a:cs typeface="Tahoma" pitchFamily="34" charset="0"/>
                </a:rPr>
                <a:t>Cisplatin</a:t>
              </a:r>
              <a:r>
                <a:rPr lang="en-US" sz="1400" dirty="0">
                  <a:solidFill>
                    <a:srgbClr val="000000"/>
                  </a:solidFill>
                  <a:latin typeface="Tahoma" pitchFamily="34" charset="0"/>
                  <a:cs typeface="Tahoma" pitchFamily="34" charset="0"/>
                </a:rPr>
                <a:t>, Doxorubicin, HDMTX, </a:t>
              </a:r>
              <a:r>
                <a:rPr lang="en-US" sz="1400" dirty="0" smtClean="0">
                  <a:solidFill>
                    <a:srgbClr val="FF0000"/>
                  </a:solidFill>
                  <a:latin typeface="Tahoma" pitchFamily="34" charset="0"/>
                  <a:cs typeface="Tahoma" pitchFamily="34" charset="0"/>
                </a:rPr>
                <a:t>MTP (</a:t>
              </a:r>
              <a:r>
                <a:rPr lang="en-US" sz="1400" dirty="0" err="1" smtClean="0">
                  <a:solidFill>
                    <a:srgbClr val="FF0000"/>
                  </a:solidFill>
                  <a:latin typeface="Tahoma" pitchFamily="34" charset="0"/>
                  <a:cs typeface="Tahoma" pitchFamily="34" charset="0"/>
                </a:rPr>
                <a:t>Mepact</a:t>
              </a:r>
              <a:r>
                <a:rPr lang="en-US" sz="1400" dirty="0" smtClean="0">
                  <a:solidFill>
                    <a:srgbClr val="FF0000"/>
                  </a:solidFill>
                  <a:latin typeface="Tahoma" pitchFamily="34" charset="0"/>
                  <a:cs typeface="Tahoma" pitchFamily="34" charset="0"/>
                </a:rPr>
                <a:t>)</a:t>
              </a:r>
              <a:endParaRPr lang="en-US" sz="1400" dirty="0">
                <a:solidFill>
                  <a:srgbClr val="FF0000"/>
                </a:solidFill>
                <a:latin typeface="Tahoma" pitchFamily="34" charset="0"/>
                <a:cs typeface="Tahoma" pitchFamily="34" charset="0"/>
              </a:endParaRPr>
            </a:p>
          </p:txBody>
        </p:sp>
        <p:sp>
          <p:nvSpPr>
            <p:cNvPr id="145" name="Rectangle 31"/>
            <p:cNvSpPr>
              <a:spLocks noChangeArrowheads="1"/>
            </p:cNvSpPr>
            <p:nvPr/>
          </p:nvSpPr>
          <p:spPr bwMode="invGray">
            <a:xfrm>
              <a:off x="2021" y="3023"/>
              <a:ext cx="2885" cy="120"/>
            </a:xfrm>
            <a:prstGeom prst="rect">
              <a:avLst/>
            </a:prstGeom>
            <a:solidFill>
              <a:schemeClr val="bg1"/>
            </a:solidFill>
            <a:ln w="28575">
              <a:noFill/>
              <a:miter lim="800000"/>
              <a:headEnd/>
              <a:tailEnd/>
            </a:ln>
          </p:spPr>
          <p:txBody>
            <a:bodyPr wrap="none" lIns="0" tIns="9144" rIns="9144" bIns="9144" anchor="b">
              <a:spAutoFit/>
            </a:bodyPr>
            <a:lstStyle/>
            <a:p>
              <a:pPr marL="342900" indent="-342900" eaLnBrk="0" hangingPunct="0">
                <a:lnSpc>
                  <a:spcPct val="80000"/>
                </a:lnSpc>
                <a:buClr>
                  <a:srgbClr val="B2B2B2"/>
                </a:buClr>
                <a:buFont typeface="Wingdings" pitchFamily="2" charset="2"/>
                <a:buNone/>
              </a:pPr>
              <a:r>
                <a:rPr lang="en-US" sz="1400" dirty="0" smtClean="0">
                  <a:solidFill>
                    <a:srgbClr val="000000"/>
                  </a:solidFill>
                  <a:latin typeface="Tahoma" pitchFamily="34" charset="0"/>
                  <a:cs typeface="Tahoma" pitchFamily="34" charset="0"/>
                </a:rPr>
                <a:t>Ifosfamide, </a:t>
              </a:r>
              <a:r>
                <a:rPr lang="en-US" sz="1400" dirty="0" err="1" smtClean="0">
                  <a:solidFill>
                    <a:srgbClr val="000000"/>
                  </a:solidFill>
                  <a:latin typeface="Tahoma" pitchFamily="34" charset="0"/>
                  <a:cs typeface="Tahoma" pitchFamily="34" charset="0"/>
                </a:rPr>
                <a:t>Cisplatin</a:t>
              </a:r>
              <a:r>
                <a:rPr lang="en-US" sz="1400" dirty="0" smtClean="0">
                  <a:solidFill>
                    <a:srgbClr val="000000"/>
                  </a:solidFill>
                  <a:latin typeface="Tahoma" pitchFamily="34" charset="0"/>
                  <a:cs typeface="Tahoma" pitchFamily="34" charset="0"/>
                </a:rPr>
                <a:t>, </a:t>
              </a:r>
              <a:r>
                <a:rPr lang="en-US" sz="1400" dirty="0">
                  <a:solidFill>
                    <a:srgbClr val="000000"/>
                  </a:solidFill>
                  <a:latin typeface="Tahoma" pitchFamily="34" charset="0"/>
                  <a:cs typeface="Tahoma" pitchFamily="34" charset="0"/>
                </a:rPr>
                <a:t>Doxorubicin, HDMTX, </a:t>
              </a:r>
              <a:r>
                <a:rPr lang="en-US" sz="1400" dirty="0" smtClean="0">
                  <a:solidFill>
                    <a:srgbClr val="FF0000"/>
                  </a:solidFill>
                  <a:latin typeface="Tahoma" pitchFamily="34" charset="0"/>
                  <a:cs typeface="Tahoma" pitchFamily="34" charset="0"/>
                </a:rPr>
                <a:t>MTP</a:t>
              </a:r>
              <a:r>
                <a:rPr lang="en-US" sz="1400" dirty="0" smtClean="0">
                  <a:solidFill>
                    <a:srgbClr val="000000"/>
                  </a:solidFill>
                  <a:latin typeface="Tahoma" pitchFamily="34" charset="0"/>
                  <a:cs typeface="Tahoma" pitchFamily="34" charset="0"/>
                </a:rPr>
                <a:t> </a:t>
              </a:r>
              <a:r>
                <a:rPr lang="en-US" sz="1400" dirty="0" smtClean="0">
                  <a:solidFill>
                    <a:srgbClr val="FF0000"/>
                  </a:solidFill>
                  <a:latin typeface="Tahoma" pitchFamily="34" charset="0"/>
                  <a:cs typeface="Tahoma" pitchFamily="34" charset="0"/>
                </a:rPr>
                <a:t>(</a:t>
              </a:r>
              <a:r>
                <a:rPr lang="en-US" sz="1400" dirty="0" err="1" smtClean="0">
                  <a:solidFill>
                    <a:srgbClr val="FF0000"/>
                  </a:solidFill>
                  <a:latin typeface="Tahoma" pitchFamily="34" charset="0"/>
                  <a:cs typeface="Tahoma" pitchFamily="34" charset="0"/>
                </a:rPr>
                <a:t>Mepact</a:t>
              </a:r>
              <a:r>
                <a:rPr lang="en-US" sz="1400" dirty="0" smtClean="0">
                  <a:solidFill>
                    <a:srgbClr val="FF0000"/>
                  </a:solidFill>
                  <a:latin typeface="Tahoma" pitchFamily="34" charset="0"/>
                  <a:cs typeface="Tahoma" pitchFamily="34" charset="0"/>
                </a:rPr>
                <a:t>)</a:t>
              </a:r>
              <a:endParaRPr lang="en-US" sz="1400" dirty="0">
                <a:solidFill>
                  <a:srgbClr val="FF0000"/>
                </a:solidFill>
                <a:latin typeface="Tahoma" pitchFamily="34" charset="0"/>
                <a:cs typeface="Tahoma" pitchFamily="34" charset="0"/>
              </a:endParaRPr>
            </a:p>
          </p:txBody>
        </p:sp>
        <p:sp>
          <p:nvSpPr>
            <p:cNvPr id="146" name="Line 32"/>
            <p:cNvSpPr>
              <a:spLocks noChangeShapeType="1"/>
            </p:cNvSpPr>
            <p:nvPr/>
          </p:nvSpPr>
          <p:spPr bwMode="auto">
            <a:xfrm>
              <a:off x="1920" y="1993"/>
              <a:ext cx="3183" cy="0"/>
            </a:xfrm>
            <a:prstGeom prst="line">
              <a:avLst/>
            </a:prstGeom>
            <a:noFill/>
            <a:ln w="76200">
              <a:solidFill>
                <a:schemeClr val="accent1">
                  <a:lumMod val="75000"/>
                </a:schemeClr>
              </a:solidFill>
              <a:round/>
              <a:headEnd/>
              <a:tailEnd/>
            </a:ln>
          </p:spPr>
          <p:txBody>
            <a:bodyPr wrap="none" anchor="ctr"/>
            <a:lstStyle/>
            <a:p>
              <a:pPr>
                <a:defRPr/>
              </a:pPr>
              <a:endParaRPr lang="en-GB" sz="1400">
                <a:solidFill>
                  <a:srgbClr val="000000"/>
                </a:solidFill>
                <a:latin typeface="Arial" charset="0"/>
                <a:cs typeface="Tahoma" pitchFamily="34" charset="0"/>
              </a:endParaRPr>
            </a:p>
          </p:txBody>
        </p:sp>
        <p:sp>
          <p:nvSpPr>
            <p:cNvPr id="147" name="Line 33"/>
            <p:cNvSpPr>
              <a:spLocks noChangeShapeType="1"/>
            </p:cNvSpPr>
            <p:nvPr/>
          </p:nvSpPr>
          <p:spPr bwMode="auto">
            <a:xfrm>
              <a:off x="1920" y="3216"/>
              <a:ext cx="3156" cy="0"/>
            </a:xfrm>
            <a:prstGeom prst="line">
              <a:avLst/>
            </a:prstGeom>
            <a:noFill/>
            <a:ln w="76200">
              <a:solidFill>
                <a:schemeClr val="accent1">
                  <a:lumMod val="75000"/>
                </a:schemeClr>
              </a:solidFill>
              <a:round/>
              <a:headEnd/>
              <a:tailEnd/>
            </a:ln>
          </p:spPr>
          <p:txBody>
            <a:bodyPr wrap="none" anchor="ctr"/>
            <a:lstStyle/>
            <a:p>
              <a:pPr>
                <a:defRPr/>
              </a:pPr>
              <a:endParaRPr lang="en-GB" sz="1400">
                <a:solidFill>
                  <a:srgbClr val="000000"/>
                </a:solidFill>
                <a:latin typeface="Arial" charset="0"/>
                <a:cs typeface="Tahoma" pitchFamily="34" charset="0"/>
              </a:endParaRPr>
            </a:p>
          </p:txBody>
        </p:sp>
      </p:grpSp>
      <p:sp>
        <p:nvSpPr>
          <p:cNvPr id="148" name="Rectangle 36"/>
          <p:cNvSpPr>
            <a:spLocks noChangeArrowheads="1"/>
          </p:cNvSpPr>
          <p:nvPr/>
        </p:nvSpPr>
        <p:spPr bwMode="invGray">
          <a:xfrm>
            <a:off x="2557140" y="1298575"/>
            <a:ext cx="384175" cy="4219575"/>
          </a:xfrm>
          <a:prstGeom prst="rect">
            <a:avLst/>
          </a:prstGeom>
          <a:solidFill>
            <a:srgbClr val="ED1C24"/>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lnSpc>
                <a:spcPct val="85000"/>
              </a:lnSpc>
              <a:defRPr/>
            </a:pPr>
            <a:r>
              <a:rPr lang="en-US" sz="1600" dirty="0">
                <a:solidFill>
                  <a:srgbClr val="FFFFFF"/>
                </a:solidFill>
              </a:rPr>
              <a:t>D</a:t>
            </a:r>
            <a:br>
              <a:rPr lang="en-US" sz="1600" dirty="0">
                <a:solidFill>
                  <a:srgbClr val="FFFFFF"/>
                </a:solidFill>
              </a:rPr>
            </a:br>
            <a:r>
              <a:rPr lang="en-US" sz="1600" dirty="0">
                <a:solidFill>
                  <a:srgbClr val="FFFFFF"/>
                </a:solidFill>
              </a:rPr>
              <a:t>E</a:t>
            </a:r>
            <a:br>
              <a:rPr lang="en-US" sz="1600" dirty="0">
                <a:solidFill>
                  <a:srgbClr val="FFFFFF"/>
                </a:solidFill>
              </a:rPr>
            </a:br>
            <a:r>
              <a:rPr lang="en-US" sz="1600" dirty="0">
                <a:solidFill>
                  <a:srgbClr val="FFFFFF"/>
                </a:solidFill>
              </a:rPr>
              <a:t>F</a:t>
            </a:r>
            <a:br>
              <a:rPr lang="en-US" sz="1600" dirty="0">
                <a:solidFill>
                  <a:srgbClr val="FFFFFF"/>
                </a:solidFill>
              </a:rPr>
            </a:br>
            <a:r>
              <a:rPr lang="en-US" sz="1600" dirty="0">
                <a:solidFill>
                  <a:srgbClr val="FFFFFF"/>
                </a:solidFill>
              </a:rPr>
              <a:t>I</a:t>
            </a:r>
            <a:br>
              <a:rPr lang="en-US" sz="1600" dirty="0">
                <a:solidFill>
                  <a:srgbClr val="FFFFFF"/>
                </a:solidFill>
              </a:rPr>
            </a:br>
            <a:r>
              <a:rPr lang="en-US" sz="1600" dirty="0">
                <a:solidFill>
                  <a:srgbClr val="FFFFFF"/>
                </a:solidFill>
              </a:rPr>
              <a:t>N</a:t>
            </a:r>
            <a:br>
              <a:rPr lang="en-US" sz="1600" dirty="0">
                <a:solidFill>
                  <a:srgbClr val="FFFFFF"/>
                </a:solidFill>
              </a:rPr>
            </a:br>
            <a:r>
              <a:rPr lang="en-US" sz="1600" dirty="0">
                <a:solidFill>
                  <a:srgbClr val="FFFFFF"/>
                </a:solidFill>
              </a:rPr>
              <a:t>I</a:t>
            </a:r>
            <a:br>
              <a:rPr lang="en-US" sz="1600" dirty="0">
                <a:solidFill>
                  <a:srgbClr val="FFFFFF"/>
                </a:solidFill>
              </a:rPr>
            </a:br>
            <a:r>
              <a:rPr lang="en-US" sz="1600" dirty="0">
                <a:solidFill>
                  <a:srgbClr val="FFFFFF"/>
                </a:solidFill>
              </a:rPr>
              <a:t>T</a:t>
            </a:r>
            <a:br>
              <a:rPr lang="en-US" sz="1600" dirty="0">
                <a:solidFill>
                  <a:srgbClr val="FFFFFF"/>
                </a:solidFill>
              </a:rPr>
            </a:br>
            <a:r>
              <a:rPr lang="en-US" sz="1600" dirty="0">
                <a:solidFill>
                  <a:srgbClr val="FFFFFF"/>
                </a:solidFill>
              </a:rPr>
              <a:t>I</a:t>
            </a:r>
            <a:br>
              <a:rPr lang="en-US" sz="1600" dirty="0">
                <a:solidFill>
                  <a:srgbClr val="FFFFFF"/>
                </a:solidFill>
              </a:rPr>
            </a:br>
            <a:r>
              <a:rPr lang="en-US" sz="1600" dirty="0">
                <a:solidFill>
                  <a:srgbClr val="FFFFFF"/>
                </a:solidFill>
              </a:rPr>
              <a:t>V</a:t>
            </a:r>
            <a:br>
              <a:rPr lang="en-US" sz="1600" dirty="0">
                <a:solidFill>
                  <a:srgbClr val="FFFFFF"/>
                </a:solidFill>
              </a:rPr>
            </a:br>
            <a:r>
              <a:rPr lang="en-US" sz="1600" dirty="0">
                <a:solidFill>
                  <a:srgbClr val="FFFFFF"/>
                </a:solidFill>
              </a:rPr>
              <a:t>E</a:t>
            </a:r>
            <a:br>
              <a:rPr lang="en-US" sz="1600" dirty="0">
                <a:solidFill>
                  <a:srgbClr val="FFFFFF"/>
                </a:solidFill>
              </a:rPr>
            </a:br>
            <a:r>
              <a:rPr lang="en-US" sz="1600" dirty="0">
                <a:solidFill>
                  <a:srgbClr val="FFFFFF"/>
                </a:solidFill>
              </a:rPr>
              <a:t/>
            </a:r>
            <a:br>
              <a:rPr lang="en-US" sz="1600" dirty="0">
                <a:solidFill>
                  <a:srgbClr val="FFFFFF"/>
                </a:solidFill>
              </a:rPr>
            </a:br>
            <a:r>
              <a:rPr lang="en-US" sz="1600" dirty="0">
                <a:solidFill>
                  <a:srgbClr val="FFFFFF"/>
                </a:solidFill>
              </a:rPr>
              <a:t>S</a:t>
            </a:r>
            <a:br>
              <a:rPr lang="en-US" sz="1600" dirty="0">
                <a:solidFill>
                  <a:srgbClr val="FFFFFF"/>
                </a:solidFill>
              </a:rPr>
            </a:br>
            <a:r>
              <a:rPr lang="en-US" sz="1600" dirty="0">
                <a:solidFill>
                  <a:srgbClr val="FFFFFF"/>
                </a:solidFill>
              </a:rPr>
              <a:t>U</a:t>
            </a:r>
            <a:br>
              <a:rPr lang="en-US" sz="1600" dirty="0">
                <a:solidFill>
                  <a:srgbClr val="FFFFFF"/>
                </a:solidFill>
              </a:rPr>
            </a:br>
            <a:r>
              <a:rPr lang="en-US" sz="1600" dirty="0">
                <a:solidFill>
                  <a:srgbClr val="FFFFFF"/>
                </a:solidFill>
              </a:rPr>
              <a:t>R</a:t>
            </a:r>
            <a:br>
              <a:rPr lang="en-US" sz="1600" dirty="0">
                <a:solidFill>
                  <a:srgbClr val="FFFFFF"/>
                </a:solidFill>
              </a:rPr>
            </a:br>
            <a:r>
              <a:rPr lang="en-US" sz="1600" dirty="0">
                <a:solidFill>
                  <a:srgbClr val="FFFFFF"/>
                </a:solidFill>
              </a:rPr>
              <a:t>G</a:t>
            </a:r>
            <a:br>
              <a:rPr lang="en-US" sz="1600" dirty="0">
                <a:solidFill>
                  <a:srgbClr val="FFFFFF"/>
                </a:solidFill>
              </a:rPr>
            </a:br>
            <a:r>
              <a:rPr lang="en-US" sz="1600" dirty="0">
                <a:solidFill>
                  <a:srgbClr val="FFFFFF"/>
                </a:solidFill>
              </a:rPr>
              <a:t>E</a:t>
            </a:r>
            <a:br>
              <a:rPr lang="en-US" sz="1600" dirty="0">
                <a:solidFill>
                  <a:srgbClr val="FFFFFF"/>
                </a:solidFill>
              </a:rPr>
            </a:br>
            <a:r>
              <a:rPr lang="en-US" sz="1600" dirty="0">
                <a:solidFill>
                  <a:srgbClr val="FFFFFF"/>
                </a:solidFill>
              </a:rPr>
              <a:t>R</a:t>
            </a:r>
            <a:br>
              <a:rPr lang="en-US" sz="1600" dirty="0">
                <a:solidFill>
                  <a:srgbClr val="FFFFFF"/>
                </a:solidFill>
              </a:rPr>
            </a:br>
            <a:r>
              <a:rPr lang="en-US" sz="1600" dirty="0">
                <a:solidFill>
                  <a:srgbClr val="FFFFFF"/>
                </a:solidFill>
              </a:rPr>
              <a:t>Y</a:t>
            </a:r>
          </a:p>
        </p:txBody>
      </p:sp>
      <p:sp>
        <p:nvSpPr>
          <p:cNvPr id="149" name="Text Box 37"/>
          <p:cNvSpPr txBox="1">
            <a:spLocks noChangeArrowheads="1"/>
          </p:cNvSpPr>
          <p:nvPr/>
        </p:nvSpPr>
        <p:spPr bwMode="auto">
          <a:xfrm>
            <a:off x="550540" y="5634038"/>
            <a:ext cx="8990012" cy="553998"/>
          </a:xfrm>
          <a:prstGeom prst="rect">
            <a:avLst/>
          </a:prstGeom>
          <a:noFill/>
          <a:ln w="38100" algn="ctr">
            <a:noFill/>
            <a:miter lim="800000"/>
            <a:headEnd type="none" w="sm" len="sm"/>
            <a:tailEnd type="none" w="lg" len="lg"/>
          </a:ln>
        </p:spPr>
        <p:txBody>
          <a:bodyPr wrap="square">
            <a:spAutoFit/>
          </a:bodyPr>
          <a:lstStyle/>
          <a:p>
            <a:pPr marL="2336800" indent="-2336800" eaLnBrk="0" hangingPunct="0"/>
            <a:r>
              <a:rPr lang="en-US" sz="1000" b="1" dirty="0">
                <a:solidFill>
                  <a:srgbClr val="000000"/>
                </a:solidFill>
                <a:latin typeface="Tahoma" pitchFamily="34" charset="0"/>
                <a:cs typeface="Tahoma" pitchFamily="34" charset="0"/>
              </a:rPr>
              <a:t>Regimens A and B:  Doxorubicin x 6 ea (25 mg/m</a:t>
            </a:r>
            <a:r>
              <a:rPr lang="en-US" sz="1000" b="1" baseline="30000" dirty="0">
                <a:solidFill>
                  <a:srgbClr val="000000"/>
                </a:solidFill>
                <a:latin typeface="Tahoma" pitchFamily="34" charset="0"/>
                <a:cs typeface="Tahoma" pitchFamily="34" charset="0"/>
              </a:rPr>
              <a:t>2</a:t>
            </a:r>
            <a:r>
              <a:rPr lang="en-US" sz="1000" b="1" dirty="0">
                <a:solidFill>
                  <a:srgbClr val="000000"/>
                </a:solidFill>
                <a:latin typeface="Tahoma" pitchFamily="34" charset="0"/>
                <a:cs typeface="Tahoma" pitchFamily="34" charset="0"/>
              </a:rPr>
              <a:t>/day x 3), </a:t>
            </a:r>
            <a:r>
              <a:rPr lang="en-US" sz="1000" b="1" dirty="0" err="1">
                <a:solidFill>
                  <a:srgbClr val="000000"/>
                </a:solidFill>
                <a:latin typeface="Tahoma" pitchFamily="34" charset="0"/>
                <a:cs typeface="Tahoma" pitchFamily="34" charset="0"/>
              </a:rPr>
              <a:t>Cisplatin</a:t>
            </a:r>
            <a:r>
              <a:rPr lang="en-US" sz="1000" b="1" dirty="0">
                <a:solidFill>
                  <a:srgbClr val="000000"/>
                </a:solidFill>
                <a:latin typeface="Tahoma" pitchFamily="34" charset="0"/>
                <a:cs typeface="Tahoma" pitchFamily="34" charset="0"/>
              </a:rPr>
              <a:t> x 4 ea (120 mg/m</a:t>
            </a:r>
            <a:r>
              <a:rPr lang="en-US" sz="1000" b="1" baseline="30000" dirty="0">
                <a:solidFill>
                  <a:srgbClr val="000000"/>
                </a:solidFill>
                <a:latin typeface="Tahoma" pitchFamily="34" charset="0"/>
                <a:cs typeface="Tahoma" pitchFamily="34" charset="0"/>
              </a:rPr>
              <a:t>2</a:t>
            </a:r>
            <a:r>
              <a:rPr lang="en-US" sz="1000" b="1" dirty="0">
                <a:solidFill>
                  <a:srgbClr val="000000"/>
                </a:solidFill>
                <a:latin typeface="Tahoma" pitchFamily="34" charset="0"/>
                <a:cs typeface="Tahoma" pitchFamily="34" charset="0"/>
              </a:rPr>
              <a:t>), and </a:t>
            </a:r>
            <a:r>
              <a:rPr lang="en-US" sz="1000" b="1" dirty="0" err="1">
                <a:solidFill>
                  <a:srgbClr val="000000"/>
                </a:solidFill>
                <a:latin typeface="Tahoma" pitchFamily="34" charset="0"/>
                <a:cs typeface="Tahoma" pitchFamily="34" charset="0"/>
              </a:rPr>
              <a:t>Methotrexate</a:t>
            </a:r>
            <a:r>
              <a:rPr lang="en-US" sz="1000" b="1" dirty="0">
                <a:solidFill>
                  <a:srgbClr val="000000"/>
                </a:solidFill>
                <a:latin typeface="Tahoma" pitchFamily="34" charset="0"/>
                <a:cs typeface="Tahoma" pitchFamily="34" charset="0"/>
              </a:rPr>
              <a:t> x 12 ea (12 g/m</a:t>
            </a:r>
            <a:r>
              <a:rPr lang="en-US" sz="1000" b="1" baseline="30000" dirty="0">
                <a:solidFill>
                  <a:srgbClr val="000000"/>
                </a:solidFill>
                <a:latin typeface="Tahoma" pitchFamily="34" charset="0"/>
                <a:cs typeface="Tahoma" pitchFamily="34" charset="0"/>
              </a:rPr>
              <a:t>2</a:t>
            </a:r>
            <a:r>
              <a:rPr lang="en-US" sz="1000" b="1" dirty="0">
                <a:solidFill>
                  <a:srgbClr val="000000"/>
                </a:solidFill>
                <a:latin typeface="Tahoma" pitchFamily="34" charset="0"/>
                <a:cs typeface="Tahoma" pitchFamily="34" charset="0"/>
              </a:rPr>
              <a:t>)</a:t>
            </a:r>
          </a:p>
          <a:p>
            <a:pPr marL="2336800" indent="-2336800" eaLnBrk="0" hangingPunct="0"/>
            <a:r>
              <a:rPr lang="en-US" sz="1000" b="1" dirty="0">
                <a:solidFill>
                  <a:srgbClr val="000000"/>
                </a:solidFill>
                <a:latin typeface="Tahoma" pitchFamily="34" charset="0"/>
                <a:cs typeface="Tahoma" pitchFamily="34" charset="0"/>
              </a:rPr>
              <a:t>Regimen B only: </a:t>
            </a:r>
            <a:r>
              <a:rPr lang="en-US" sz="1000" b="1" dirty="0" smtClean="0">
                <a:solidFill>
                  <a:srgbClr val="000000"/>
                </a:solidFill>
                <a:latin typeface="Tahoma" pitchFamily="34" charset="0"/>
                <a:cs typeface="Tahoma" pitchFamily="34" charset="0"/>
              </a:rPr>
              <a:t>Ifosfamide x 5 ea </a:t>
            </a:r>
            <a:r>
              <a:rPr lang="en-US" sz="1000" b="1" dirty="0">
                <a:solidFill>
                  <a:srgbClr val="000000"/>
                </a:solidFill>
                <a:latin typeface="Tahoma" pitchFamily="34" charset="0"/>
                <a:cs typeface="Tahoma" pitchFamily="34" charset="0"/>
              </a:rPr>
              <a:t>(1.8 g/m</a:t>
            </a:r>
            <a:r>
              <a:rPr lang="en-US" sz="1000" b="1" baseline="30000" dirty="0">
                <a:solidFill>
                  <a:srgbClr val="000000"/>
                </a:solidFill>
                <a:latin typeface="Tahoma" pitchFamily="34" charset="0"/>
                <a:cs typeface="Tahoma" pitchFamily="34" charset="0"/>
              </a:rPr>
              <a:t>2</a:t>
            </a:r>
            <a:r>
              <a:rPr lang="en-US" sz="1000" b="1" dirty="0">
                <a:solidFill>
                  <a:srgbClr val="000000"/>
                </a:solidFill>
                <a:latin typeface="Tahoma" pitchFamily="34" charset="0"/>
                <a:cs typeface="Tahoma" pitchFamily="34" charset="0"/>
              </a:rPr>
              <a:t>/day x 5</a:t>
            </a:r>
            <a:r>
              <a:rPr lang="en-US" sz="1000" b="1" dirty="0" smtClean="0">
                <a:solidFill>
                  <a:srgbClr val="000000"/>
                </a:solidFill>
                <a:latin typeface="Tahoma" pitchFamily="34" charset="0"/>
                <a:cs typeface="Tahoma" pitchFamily="34" charset="0"/>
              </a:rPr>
              <a:t>)</a:t>
            </a:r>
          </a:p>
          <a:p>
            <a:pPr marL="2336800" indent="-2336800" eaLnBrk="0" hangingPunct="0"/>
            <a:r>
              <a:rPr lang="en-US" sz="1000" dirty="0" smtClean="0">
                <a:solidFill>
                  <a:srgbClr val="000000"/>
                </a:solidFill>
                <a:latin typeface="Tahoma" pitchFamily="34" charset="0"/>
                <a:cs typeface="Tahoma" pitchFamily="34" charset="0"/>
              </a:rPr>
              <a:t>HDMTX = High-Dose Methotrexate;</a:t>
            </a:r>
            <a:endParaRPr lang="en-US" sz="1000" b="1" dirty="0">
              <a:solidFill>
                <a:srgbClr val="FF0000"/>
              </a:solidFill>
              <a:latin typeface="Tahoma" pitchFamily="34" charset="0"/>
              <a:cs typeface="Tahoma" pitchFamily="34" charset="0"/>
            </a:endParaRPr>
          </a:p>
        </p:txBody>
      </p:sp>
      <p:sp>
        <p:nvSpPr>
          <p:cNvPr id="150" name="Rectangle 38"/>
          <p:cNvSpPr>
            <a:spLocks noChangeArrowheads="1"/>
          </p:cNvSpPr>
          <p:nvPr/>
        </p:nvSpPr>
        <p:spPr bwMode="invGray">
          <a:xfrm>
            <a:off x="621977" y="1303338"/>
            <a:ext cx="301625" cy="4214812"/>
          </a:xfrm>
          <a:prstGeom prst="rect">
            <a:avLst/>
          </a:prstGeom>
          <a:solidFill>
            <a:srgbClr val="ED1C24"/>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lnSpc>
                <a:spcPct val="85000"/>
              </a:lnSpc>
              <a:defRPr/>
            </a:pPr>
            <a:r>
              <a:rPr lang="en-US" sz="1600" dirty="0">
                <a:solidFill>
                  <a:srgbClr val="FFFFFF"/>
                </a:solidFill>
              </a:rPr>
              <a:t>RANDOMI</a:t>
            </a:r>
          </a:p>
          <a:p>
            <a:pPr algn="ctr" eaLnBrk="0" hangingPunct="0">
              <a:lnSpc>
                <a:spcPct val="85000"/>
              </a:lnSpc>
              <a:defRPr/>
            </a:pPr>
            <a:r>
              <a:rPr lang="en-US" sz="1600" dirty="0">
                <a:solidFill>
                  <a:srgbClr val="FFFFFF"/>
                </a:solidFill>
              </a:rPr>
              <a:t>SATION</a:t>
            </a:r>
          </a:p>
        </p:txBody>
      </p:sp>
      <p:sp>
        <p:nvSpPr>
          <p:cNvPr id="151" name="Rectangle 39"/>
          <p:cNvSpPr>
            <a:spLocks noChangeArrowheads="1"/>
          </p:cNvSpPr>
          <p:nvPr/>
        </p:nvSpPr>
        <p:spPr bwMode="invGray">
          <a:xfrm>
            <a:off x="3039740" y="1285875"/>
            <a:ext cx="384175" cy="4230688"/>
          </a:xfrm>
          <a:prstGeom prst="rect">
            <a:avLst/>
          </a:prstGeom>
          <a:solidFill>
            <a:srgbClr val="ED1C24"/>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lnSpc>
                <a:spcPct val="85000"/>
              </a:lnSpc>
              <a:defRPr/>
            </a:pPr>
            <a:r>
              <a:rPr lang="en-US" sz="1400" b="1" dirty="0">
                <a:solidFill>
                  <a:srgbClr val="FFFFFF"/>
                </a:solidFill>
              </a:rPr>
              <a:t>H</a:t>
            </a:r>
          </a:p>
          <a:p>
            <a:pPr algn="ctr" eaLnBrk="0" hangingPunct="0">
              <a:lnSpc>
                <a:spcPct val="85000"/>
              </a:lnSpc>
              <a:defRPr/>
            </a:pPr>
            <a:r>
              <a:rPr lang="en-US" sz="1400" b="1" dirty="0">
                <a:solidFill>
                  <a:srgbClr val="FFFFFF"/>
                </a:solidFill>
              </a:rPr>
              <a:t>I</a:t>
            </a:r>
          </a:p>
          <a:p>
            <a:pPr algn="ctr" eaLnBrk="0" hangingPunct="0">
              <a:lnSpc>
                <a:spcPct val="85000"/>
              </a:lnSpc>
              <a:defRPr/>
            </a:pPr>
            <a:r>
              <a:rPr lang="en-US" sz="1400" b="1" dirty="0">
                <a:solidFill>
                  <a:srgbClr val="FFFFFF"/>
                </a:solidFill>
              </a:rPr>
              <a:t>STOLOG</a:t>
            </a:r>
          </a:p>
          <a:p>
            <a:pPr algn="ctr" eaLnBrk="0" hangingPunct="0">
              <a:lnSpc>
                <a:spcPct val="85000"/>
              </a:lnSpc>
              <a:defRPr/>
            </a:pPr>
            <a:r>
              <a:rPr lang="en-US" sz="1400" b="1" dirty="0">
                <a:solidFill>
                  <a:srgbClr val="FFFFFF"/>
                </a:solidFill>
              </a:rPr>
              <a:t>I</a:t>
            </a:r>
          </a:p>
          <a:p>
            <a:pPr algn="ctr" eaLnBrk="0" hangingPunct="0">
              <a:lnSpc>
                <a:spcPct val="85000"/>
              </a:lnSpc>
              <a:defRPr/>
            </a:pPr>
            <a:r>
              <a:rPr lang="en-US" sz="1400" b="1" dirty="0">
                <a:solidFill>
                  <a:srgbClr val="FFFFFF"/>
                </a:solidFill>
              </a:rPr>
              <a:t>CAL</a:t>
            </a:r>
          </a:p>
          <a:p>
            <a:pPr algn="ctr" eaLnBrk="0" hangingPunct="0">
              <a:lnSpc>
                <a:spcPct val="85000"/>
              </a:lnSpc>
              <a:defRPr/>
            </a:pPr>
            <a:r>
              <a:rPr lang="en-US" sz="1400" b="1" dirty="0">
                <a:solidFill>
                  <a:srgbClr val="FFFFFF"/>
                </a:solidFill>
              </a:rPr>
              <a:t> EVALUAT</a:t>
            </a:r>
          </a:p>
          <a:p>
            <a:pPr algn="ctr" eaLnBrk="0" hangingPunct="0">
              <a:lnSpc>
                <a:spcPct val="85000"/>
              </a:lnSpc>
              <a:defRPr/>
            </a:pPr>
            <a:r>
              <a:rPr lang="en-US" sz="1400" b="1" dirty="0">
                <a:solidFill>
                  <a:srgbClr val="FFFFFF"/>
                </a:solidFill>
              </a:rPr>
              <a:t>I</a:t>
            </a:r>
          </a:p>
          <a:p>
            <a:pPr algn="ctr" eaLnBrk="0" hangingPunct="0">
              <a:lnSpc>
                <a:spcPct val="85000"/>
              </a:lnSpc>
              <a:defRPr/>
            </a:pPr>
            <a:r>
              <a:rPr lang="en-US" sz="1400" b="1" dirty="0">
                <a:solidFill>
                  <a:srgbClr val="FFFFFF"/>
                </a:solidFill>
              </a:rPr>
              <a:t>ON</a:t>
            </a:r>
          </a:p>
        </p:txBody>
      </p:sp>
      <p:sp>
        <p:nvSpPr>
          <p:cNvPr id="152" name="Text Box 27"/>
          <p:cNvSpPr txBox="1">
            <a:spLocks noChangeArrowheads="1"/>
          </p:cNvSpPr>
          <p:nvPr/>
        </p:nvSpPr>
        <p:spPr bwMode="auto">
          <a:xfrm>
            <a:off x="8543602" y="2636912"/>
            <a:ext cx="529406" cy="400110"/>
          </a:xfrm>
          <a:prstGeom prst="rect">
            <a:avLst/>
          </a:prstGeom>
          <a:noFill/>
          <a:ln w="9525">
            <a:noFill/>
            <a:miter lim="800000"/>
            <a:headEnd type="none" w="sm" len="sm"/>
            <a:tailEnd type="none" w="sm" len="sm"/>
          </a:ln>
        </p:spPr>
        <p:txBody>
          <a:bodyPr wrap="square">
            <a:spAutoFit/>
          </a:bodyPr>
          <a:lstStyle/>
          <a:p>
            <a:pPr eaLnBrk="0" hangingPunct="0">
              <a:defRPr/>
            </a:pPr>
            <a:r>
              <a:rPr lang="en-US" sz="2000" b="1" dirty="0" smtClean="0">
                <a:solidFill>
                  <a:srgbClr val="000000"/>
                </a:solidFill>
                <a:latin typeface="Arial" charset="0"/>
                <a:cs typeface="Tahoma" pitchFamily="34" charset="0"/>
              </a:rPr>
              <a:t>A+</a:t>
            </a:r>
            <a:endParaRPr lang="en-US" sz="2000" b="1" dirty="0">
              <a:solidFill>
                <a:srgbClr val="000000"/>
              </a:solidFill>
              <a:latin typeface="Arial" charset="0"/>
              <a:cs typeface="Tahoma" pitchFamily="34" charset="0"/>
            </a:endParaRPr>
          </a:p>
        </p:txBody>
      </p:sp>
      <p:sp>
        <p:nvSpPr>
          <p:cNvPr id="153" name="Text Box 27"/>
          <p:cNvSpPr txBox="1">
            <a:spLocks noChangeArrowheads="1"/>
          </p:cNvSpPr>
          <p:nvPr/>
        </p:nvSpPr>
        <p:spPr bwMode="auto">
          <a:xfrm>
            <a:off x="8568952" y="3789040"/>
            <a:ext cx="529406" cy="400110"/>
          </a:xfrm>
          <a:prstGeom prst="rect">
            <a:avLst/>
          </a:prstGeom>
          <a:noFill/>
          <a:ln w="9525">
            <a:noFill/>
            <a:miter lim="800000"/>
            <a:headEnd type="none" w="sm" len="sm"/>
            <a:tailEnd type="none" w="sm" len="sm"/>
          </a:ln>
        </p:spPr>
        <p:txBody>
          <a:bodyPr wrap="square">
            <a:spAutoFit/>
          </a:bodyPr>
          <a:lstStyle/>
          <a:p>
            <a:pPr eaLnBrk="0" hangingPunct="0">
              <a:defRPr/>
            </a:pPr>
            <a:r>
              <a:rPr lang="en-US" sz="2000" b="1" dirty="0" smtClean="0">
                <a:solidFill>
                  <a:srgbClr val="000000"/>
                </a:solidFill>
                <a:latin typeface="Arial" charset="0"/>
                <a:cs typeface="Tahoma" pitchFamily="34" charset="0"/>
              </a:rPr>
              <a:t>B-</a:t>
            </a:r>
            <a:endParaRPr lang="en-US" sz="2000" b="1" dirty="0">
              <a:solidFill>
                <a:srgbClr val="000000"/>
              </a:solidFill>
              <a:latin typeface="Arial" charset="0"/>
              <a:cs typeface="Tahoma" pitchFamily="34" charset="0"/>
            </a:endParaRPr>
          </a:p>
        </p:txBody>
      </p:sp>
      <p:sp>
        <p:nvSpPr>
          <p:cNvPr id="154" name="Text Box 27"/>
          <p:cNvSpPr txBox="1">
            <a:spLocks noChangeArrowheads="1"/>
          </p:cNvSpPr>
          <p:nvPr/>
        </p:nvSpPr>
        <p:spPr bwMode="auto">
          <a:xfrm>
            <a:off x="8568952" y="4581128"/>
            <a:ext cx="529406" cy="400110"/>
          </a:xfrm>
          <a:prstGeom prst="rect">
            <a:avLst/>
          </a:prstGeom>
          <a:noFill/>
          <a:ln w="9525">
            <a:noFill/>
            <a:miter lim="800000"/>
            <a:headEnd type="none" w="sm" len="sm"/>
            <a:tailEnd type="none" w="sm" len="sm"/>
          </a:ln>
        </p:spPr>
        <p:txBody>
          <a:bodyPr wrap="square">
            <a:spAutoFit/>
          </a:bodyPr>
          <a:lstStyle/>
          <a:p>
            <a:pPr eaLnBrk="0" hangingPunct="0">
              <a:defRPr/>
            </a:pPr>
            <a:r>
              <a:rPr lang="en-US" sz="2000" b="1" dirty="0" smtClean="0">
                <a:solidFill>
                  <a:srgbClr val="000000"/>
                </a:solidFill>
                <a:latin typeface="Arial" charset="0"/>
                <a:cs typeface="Tahoma" pitchFamily="34" charset="0"/>
              </a:rPr>
              <a:t>B+</a:t>
            </a:r>
            <a:endParaRPr lang="en-US" sz="2000" b="1" dirty="0">
              <a:solidFill>
                <a:srgbClr val="000000"/>
              </a:solidFill>
              <a:latin typeface="Arial" charset="0"/>
              <a:cs typeface="Tahoma" pitchFamily="34" charset="0"/>
            </a:endParaRPr>
          </a:p>
        </p:txBody>
      </p:sp>
    </p:spTree>
    <p:extLst>
      <p:ext uri="{BB962C8B-B14F-4D97-AF65-F5344CB8AC3E}">
        <p14:creationId xmlns:p14="http://schemas.microsoft.com/office/powerpoint/2010/main" val="4090761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 xmlns:a16="http://schemas.microsoft.com/office/drawing/2014/main" id="{9E30708D-8CB2-43B8-AA57-A03B0F7BDA16}"/>
              </a:ext>
            </a:extLst>
          </p:cNvPr>
          <p:cNvPicPr>
            <a:picLocks noChangeAspect="1"/>
          </p:cNvPicPr>
          <p:nvPr/>
        </p:nvPicPr>
        <p:blipFill>
          <a:blip r:embed="rId2"/>
          <a:stretch>
            <a:fillRect/>
          </a:stretch>
        </p:blipFill>
        <p:spPr>
          <a:xfrm>
            <a:off x="755576" y="1147762"/>
            <a:ext cx="7344816" cy="4562475"/>
          </a:xfrm>
          <a:prstGeom prst="rect">
            <a:avLst/>
          </a:prstGeom>
        </p:spPr>
      </p:pic>
    </p:spTree>
    <p:extLst>
      <p:ext uri="{BB962C8B-B14F-4D97-AF65-F5344CB8AC3E}">
        <p14:creationId xmlns:p14="http://schemas.microsoft.com/office/powerpoint/2010/main" val="1300567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791" y="3788885"/>
            <a:ext cx="1998353" cy="72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86530"/>
            <a:ext cx="816292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5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270891" y="6225208"/>
            <a:ext cx="163664" cy="304800"/>
          </a:xfrm>
          <a:prstGeom prst="rect">
            <a:avLst/>
          </a:prstGeom>
          <a:noFill/>
          <a:ln w="9525">
            <a:noFill/>
            <a:round/>
            <a:headEnd/>
            <a:tailEnd/>
          </a:ln>
        </p:spPr>
        <p:txBody>
          <a:bodyPr wrap="none" anchor="ctr"/>
          <a:lstStyle/>
          <a:p>
            <a:pPr eaLnBrk="0" hangingPunct="0">
              <a:lnSpc>
                <a:spcPct val="95000"/>
              </a:lnSpc>
              <a:buClr>
                <a:srgbClr val="FFFFFF"/>
              </a:buClr>
              <a:buSzPct val="100000"/>
              <a:buFont typeface="Times New Roman" pitchFamily="18" charset="0"/>
              <a:buNone/>
            </a:pPr>
            <a:endParaRPr lang="de-DE"/>
          </a:p>
        </p:txBody>
      </p:sp>
      <p:sp>
        <p:nvSpPr>
          <p:cNvPr id="82947" name="Rectangle 2"/>
          <p:cNvSpPr>
            <a:spLocks noGrp="1" noChangeArrowheads="1"/>
          </p:cNvSpPr>
          <p:nvPr>
            <p:ph type="title" idx="4294967295"/>
          </p:nvPr>
        </p:nvSpPr>
        <p:spPr>
          <a:xfrm>
            <a:off x="0" y="1588"/>
            <a:ext cx="8367713" cy="792162"/>
          </a:xfrm>
          <a:prstGeom prst="rect">
            <a:avLst/>
          </a:prstGeom>
        </p:spPr>
        <p:txBody>
          <a:bodyPr lIns="90000" tIns="45000" rIns="90000" bIns="45000" anchor="t">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4800" b="1" dirty="0" smtClean="0">
                <a:solidFill>
                  <a:schemeClr val="tx1"/>
                </a:solidFill>
                <a:latin typeface="Arial" pitchFamily="34" charset="0"/>
              </a:rPr>
              <a:t>EURAMOS </a:t>
            </a:r>
            <a:r>
              <a:rPr lang="de-DE" sz="2800" dirty="0" err="1" smtClean="0">
                <a:solidFill>
                  <a:schemeClr val="tx1"/>
                </a:solidFill>
                <a:latin typeface="Arial" pitchFamily="34" charset="0"/>
              </a:rPr>
              <a:t>Recruitment</a:t>
            </a:r>
            <a:r>
              <a:rPr lang="de-DE" sz="2800" dirty="0" smtClean="0">
                <a:solidFill>
                  <a:schemeClr val="tx1"/>
                </a:solidFill>
                <a:latin typeface="Arial" pitchFamily="34" charset="0"/>
              </a:rPr>
              <a:t>  04/05 – 06/11</a:t>
            </a:r>
          </a:p>
        </p:txBody>
      </p:sp>
      <p:sp>
        <p:nvSpPr>
          <p:cNvPr id="82948" name="Text Box 3"/>
          <p:cNvSpPr txBox="1">
            <a:spLocks noChangeArrowheads="1"/>
          </p:cNvSpPr>
          <p:nvPr/>
        </p:nvSpPr>
        <p:spPr bwMode="auto">
          <a:xfrm>
            <a:off x="6948264" y="5288185"/>
            <a:ext cx="2029756" cy="402291"/>
          </a:xfrm>
          <a:prstGeom prst="rect">
            <a:avLst/>
          </a:prstGeom>
          <a:solidFill>
            <a:schemeClr val="bg1"/>
          </a:solidFill>
          <a:ln w="38100">
            <a:solidFill>
              <a:srgbClr val="000000"/>
            </a:solidFill>
            <a:miter lim="800000"/>
            <a:headEnd/>
            <a:tailEnd/>
          </a:ln>
        </p:spPr>
        <p:txBody>
          <a:bodyPr wrap="square" lIns="90000" tIns="46800" rIns="90000" bIns="46800">
            <a:spAutoFit/>
          </a:bodyPr>
          <a:lstStyle/>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000" b="1" dirty="0" err="1" smtClean="0">
                <a:solidFill>
                  <a:srgbClr val="000000"/>
                </a:solidFill>
                <a:latin typeface="+mn-lt"/>
              </a:rPr>
              <a:t>Thanks</a:t>
            </a:r>
            <a:r>
              <a:rPr lang="de-DE" sz="1000" b="1" dirty="0" smtClean="0">
                <a:solidFill>
                  <a:srgbClr val="000000"/>
                </a:solidFill>
                <a:latin typeface="+mn-lt"/>
              </a:rPr>
              <a:t> </a:t>
            </a:r>
            <a:r>
              <a:rPr lang="de-DE" sz="1000" b="1" dirty="0" err="1" smtClean="0">
                <a:solidFill>
                  <a:srgbClr val="000000"/>
                </a:solidFill>
                <a:latin typeface="+mn-lt"/>
              </a:rPr>
              <a:t>to</a:t>
            </a:r>
            <a:r>
              <a:rPr lang="de-DE" sz="1000" b="1" dirty="0" smtClean="0">
                <a:solidFill>
                  <a:srgbClr val="000000"/>
                </a:solidFill>
                <a:latin typeface="+mn-lt"/>
              </a:rPr>
              <a:t> EURAMOS-CDC</a:t>
            </a:r>
            <a:r>
              <a:rPr lang="de-DE" sz="1000" b="1" dirty="0">
                <a:solidFill>
                  <a:srgbClr val="000000"/>
                </a:solidFill>
                <a:latin typeface="+mn-lt"/>
              </a:rPr>
              <a:t>, </a:t>
            </a:r>
          </a:p>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000" b="1" dirty="0">
                <a:solidFill>
                  <a:srgbClr val="000000"/>
                </a:solidFill>
                <a:latin typeface="+mn-lt"/>
              </a:rPr>
              <a:t>MRC London</a:t>
            </a:r>
          </a:p>
        </p:txBody>
      </p:sp>
      <p:sp>
        <p:nvSpPr>
          <p:cNvPr id="82949" name="Text Box 4"/>
          <p:cNvSpPr txBox="1">
            <a:spLocks noChangeArrowheads="1"/>
          </p:cNvSpPr>
          <p:nvPr/>
        </p:nvSpPr>
        <p:spPr bwMode="auto">
          <a:xfrm>
            <a:off x="785869" y="900740"/>
            <a:ext cx="6959254" cy="2741393"/>
          </a:xfrm>
          <a:prstGeom prst="rect">
            <a:avLst/>
          </a:prstGeom>
          <a:solidFill>
            <a:schemeClr val="bg1"/>
          </a:solidFill>
          <a:ln w="38100">
            <a:solidFill>
              <a:srgbClr val="000000"/>
            </a:solidFill>
            <a:miter lim="800000"/>
            <a:headEnd/>
            <a:tailEnd/>
          </a:ln>
        </p:spPr>
        <p:txBody>
          <a:bodyPr wrap="none" lIns="90000" tIns="46800" rIns="90000" bIns="46800">
            <a:spAutoFit/>
          </a:bodyPr>
          <a:lstStyle/>
          <a:p>
            <a:pPr eaLnBrk="0" hangingPunct="0">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5400" b="1" dirty="0" smtClean="0">
                <a:solidFill>
                  <a:srgbClr val="DC2300"/>
                </a:solidFill>
              </a:rPr>
              <a:t>2.260 </a:t>
            </a:r>
            <a:r>
              <a:rPr lang="de-DE" sz="5400" b="1" dirty="0" err="1" smtClean="0">
                <a:solidFill>
                  <a:srgbClr val="DC2300"/>
                </a:solidFill>
              </a:rPr>
              <a:t>patients</a:t>
            </a:r>
            <a:endParaRPr lang="de-DE" sz="5400" b="1" dirty="0">
              <a:solidFill>
                <a:srgbClr val="DC2300"/>
              </a:solidFill>
            </a:endParaRPr>
          </a:p>
          <a:p>
            <a:pPr eaLnBrk="0" hangingPunct="0">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err="1" smtClean="0">
                <a:solidFill>
                  <a:srgbClr val="000000"/>
                </a:solidFill>
              </a:rPr>
              <a:t>from</a:t>
            </a:r>
            <a:r>
              <a:rPr lang="de-DE" sz="3200" dirty="0" smtClean="0">
                <a:solidFill>
                  <a:srgbClr val="000000"/>
                </a:solidFill>
              </a:rPr>
              <a:t> </a:t>
            </a:r>
            <a:r>
              <a:rPr lang="de-DE" sz="5400" b="1" dirty="0" smtClean="0">
                <a:solidFill>
                  <a:srgbClr val="DC2300"/>
                </a:solidFill>
              </a:rPr>
              <a:t>326 </a:t>
            </a:r>
            <a:r>
              <a:rPr lang="de-DE" sz="5400" b="1" dirty="0" err="1" smtClean="0">
                <a:solidFill>
                  <a:srgbClr val="DC2300"/>
                </a:solidFill>
              </a:rPr>
              <a:t>institutions</a:t>
            </a:r>
            <a:endParaRPr lang="de-DE" sz="5400" b="1" dirty="0">
              <a:solidFill>
                <a:srgbClr val="DC2300"/>
              </a:solidFill>
            </a:endParaRPr>
          </a:p>
          <a:p>
            <a:pPr eaLnBrk="0" hangingPunct="0">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a:solidFill>
                  <a:srgbClr val="000000"/>
                </a:solidFill>
              </a:rPr>
              <a:t>				 		in </a:t>
            </a:r>
            <a:r>
              <a:rPr lang="de-DE" sz="5400" b="1" dirty="0">
                <a:solidFill>
                  <a:srgbClr val="DC2300"/>
                </a:solidFill>
              </a:rPr>
              <a:t>17 </a:t>
            </a:r>
            <a:r>
              <a:rPr lang="de-DE" sz="5400" b="1" dirty="0" smtClean="0">
                <a:solidFill>
                  <a:srgbClr val="DC2300"/>
                </a:solidFill>
              </a:rPr>
              <a:t>countries</a:t>
            </a:r>
            <a:endParaRPr lang="de-DE" sz="5400" b="1" dirty="0">
              <a:solidFill>
                <a:srgbClr val="000000"/>
              </a:solidFill>
            </a:endParaRPr>
          </a:p>
        </p:txBody>
      </p:sp>
      <p:pic>
        <p:nvPicPr>
          <p:cNvPr id="82951" name="Picture 7"/>
          <p:cNvPicPr>
            <a:picLocks noChangeAspect="1" noChangeArrowheads="1"/>
          </p:cNvPicPr>
          <p:nvPr/>
        </p:nvPicPr>
        <p:blipFill>
          <a:blip r:embed="rId3" cstate="print"/>
          <a:srcRect/>
          <a:stretch>
            <a:fillRect/>
          </a:stretch>
        </p:blipFill>
        <p:spPr bwMode="auto">
          <a:xfrm>
            <a:off x="800386" y="3702443"/>
            <a:ext cx="4355427" cy="2643188"/>
          </a:xfrm>
          <a:prstGeom prst="rect">
            <a:avLst/>
          </a:prstGeom>
          <a:noFill/>
          <a:ln w="38100">
            <a:solidFill>
              <a:srgbClr val="000000"/>
            </a:solidFill>
            <a:miter lim="800000"/>
            <a:headEnd/>
            <a:tailEnd/>
          </a:ln>
        </p:spPr>
      </p:pic>
      <p:pic>
        <p:nvPicPr>
          <p:cNvPr id="181251" name="Picture 3"/>
          <p:cNvPicPr>
            <a:picLocks noChangeAspect="1" noChangeArrowheads="1"/>
          </p:cNvPicPr>
          <p:nvPr/>
        </p:nvPicPr>
        <p:blipFill>
          <a:blip r:embed="rId4" cstate="print"/>
          <a:srcRect l="4215" r="62108"/>
          <a:stretch>
            <a:fillRect/>
          </a:stretch>
        </p:blipFill>
        <p:spPr bwMode="auto">
          <a:xfrm>
            <a:off x="5264684" y="3979124"/>
            <a:ext cx="3690645" cy="1286667"/>
          </a:xfrm>
          <a:prstGeom prst="rect">
            <a:avLst/>
          </a:prstGeom>
          <a:noFill/>
          <a:ln w="38100">
            <a:solidFill>
              <a:schemeClr val="tx1"/>
            </a:solidFill>
            <a:miter lim="800000"/>
            <a:headEnd/>
            <a:tailEnd/>
          </a:ln>
          <a:effectLst/>
        </p:spPr>
      </p:pic>
      <p:pic>
        <p:nvPicPr>
          <p:cNvPr id="10" name="Picture 6"/>
          <p:cNvPicPr>
            <a:picLocks noChangeAspect="1" noChangeArrowheads="1"/>
          </p:cNvPicPr>
          <p:nvPr/>
        </p:nvPicPr>
        <p:blipFill>
          <a:blip r:embed="rId5" cstate="print"/>
          <a:srcRect/>
          <a:stretch>
            <a:fillRect/>
          </a:stretch>
        </p:blipFill>
        <p:spPr bwMode="auto">
          <a:xfrm>
            <a:off x="8065000" y="46357"/>
            <a:ext cx="1079000" cy="214291"/>
          </a:xfrm>
          <a:prstGeom prst="rect">
            <a:avLst/>
          </a:prstGeom>
          <a:noFill/>
          <a:ln w="9525">
            <a:noFill/>
            <a:round/>
            <a:headEnd/>
            <a:tailEnd/>
          </a:ln>
          <a:effectLst/>
        </p:spPr>
      </p:pic>
    </p:spTree>
    <p:extLst>
      <p:ext uri="{BB962C8B-B14F-4D97-AF65-F5344CB8AC3E}">
        <p14:creationId xmlns:p14="http://schemas.microsoft.com/office/powerpoint/2010/main" val="100250709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57158" y="428604"/>
            <a:ext cx="8501121"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3375"/>
            <a:ext cx="8229600" cy="488950"/>
          </a:xfrm>
          <a:prstGeom prst="rect">
            <a:avLst/>
          </a:prstGeom>
        </p:spPr>
        <p:txBody>
          <a:bodyPr>
            <a:noAutofit/>
          </a:bodyPr>
          <a:lstStyle/>
          <a:p>
            <a:pPr algn="l"/>
            <a:r>
              <a:rPr lang="en-GB" sz="1800" b="1" dirty="0" smtClean="0">
                <a:latin typeface="+mn-lt"/>
                <a:ea typeface="Verdana" panose="020B0604030504040204" pitchFamily="34" charset="0"/>
                <a:cs typeface="Verdana" panose="020B0604030504040204" pitchFamily="34" charset="0"/>
              </a:rPr>
              <a:t>MAPIE vs. MAP in Poor Responders</a:t>
            </a:r>
            <a:r>
              <a:rPr lang="en-GB" sz="4800" b="1" dirty="0" smtClean="0">
                <a:latin typeface="+mn-lt"/>
                <a:ea typeface="Verdana" panose="020B0604030504040204" pitchFamily="34" charset="0"/>
                <a:cs typeface="Verdana" panose="020B0604030504040204" pitchFamily="34" charset="0"/>
              </a:rPr>
              <a:t/>
            </a:r>
            <a:br>
              <a:rPr lang="en-GB" sz="4800" b="1" dirty="0" smtClean="0">
                <a:latin typeface="+mn-lt"/>
                <a:ea typeface="Verdana" panose="020B0604030504040204" pitchFamily="34" charset="0"/>
                <a:cs typeface="Verdana" panose="020B0604030504040204" pitchFamily="34" charset="0"/>
              </a:rPr>
            </a:br>
            <a:r>
              <a:rPr lang="en-GB" sz="4800" b="1" dirty="0" smtClean="0">
                <a:latin typeface="+mn-lt"/>
                <a:ea typeface="Verdana" panose="020B0604030504040204" pitchFamily="34" charset="0"/>
                <a:cs typeface="Verdana" panose="020B0604030504040204" pitchFamily="34" charset="0"/>
              </a:rPr>
              <a:t>Event-Free Survival</a:t>
            </a:r>
            <a:endParaRPr lang="en-GB" sz="4800" b="1" dirty="0">
              <a:latin typeface="+mn-lt"/>
              <a:ea typeface="Verdana" panose="020B0604030504040204" pitchFamily="34" charset="0"/>
              <a:cs typeface="Verdana" panose="020B0604030504040204" pitchFamily="34" charset="0"/>
            </a:endParaRPr>
          </a:p>
        </p:txBody>
      </p:sp>
      <p:pic>
        <p:nvPicPr>
          <p:cNvPr id="10" name="Picture 6"/>
          <p:cNvPicPr>
            <a:picLocks noChangeAspect="1" noChangeArrowheads="1"/>
          </p:cNvPicPr>
          <p:nvPr/>
        </p:nvPicPr>
        <p:blipFill>
          <a:blip r:embed="rId3" cstate="print"/>
          <a:srcRect/>
          <a:stretch>
            <a:fillRect/>
          </a:stretch>
        </p:blipFill>
        <p:spPr bwMode="auto">
          <a:xfrm>
            <a:off x="7884368" y="188640"/>
            <a:ext cx="1079000" cy="214291"/>
          </a:xfrm>
          <a:prstGeom prst="rect">
            <a:avLst/>
          </a:prstGeom>
          <a:noFill/>
          <a:ln w="9525">
            <a:noFill/>
            <a:round/>
            <a:headEnd/>
            <a:tailEnd/>
          </a:ln>
          <a:effec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099" y="2252663"/>
            <a:ext cx="6527301" cy="319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699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33375"/>
            <a:ext cx="8229600" cy="488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smtClean="0">
                <a:latin typeface="+mn-lt"/>
                <a:ea typeface="Verdana" panose="020B0604030504040204" pitchFamily="34" charset="0"/>
                <a:cs typeface="Verdana" panose="020B0604030504040204" pitchFamily="34" charset="0"/>
              </a:rPr>
              <a:t>MAPIE vs. MAP in Poor Responders</a:t>
            </a:r>
            <a:r>
              <a:rPr lang="en-GB" sz="4800" b="1" dirty="0" smtClean="0">
                <a:latin typeface="+mn-lt"/>
                <a:ea typeface="Verdana" panose="020B0604030504040204" pitchFamily="34" charset="0"/>
                <a:cs typeface="Verdana" panose="020B0604030504040204" pitchFamily="34" charset="0"/>
              </a:rPr>
              <a:t/>
            </a:r>
            <a:br>
              <a:rPr lang="en-GB" sz="4800" b="1" dirty="0" smtClean="0">
                <a:latin typeface="+mn-lt"/>
                <a:ea typeface="Verdana" panose="020B0604030504040204" pitchFamily="34" charset="0"/>
                <a:cs typeface="Verdana" panose="020B0604030504040204" pitchFamily="34" charset="0"/>
              </a:rPr>
            </a:br>
            <a:r>
              <a:rPr lang="en-GB" sz="4800" b="1" dirty="0" smtClean="0">
                <a:latin typeface="+mn-lt"/>
                <a:ea typeface="Verdana" panose="020B0604030504040204" pitchFamily="34" charset="0"/>
                <a:cs typeface="Verdana" panose="020B0604030504040204" pitchFamily="34" charset="0"/>
              </a:rPr>
              <a:t>Overall Survival</a:t>
            </a:r>
            <a:endParaRPr lang="en-GB" sz="4800" b="1" dirty="0">
              <a:latin typeface="+mn-lt"/>
              <a:ea typeface="Verdana" panose="020B0604030504040204" pitchFamily="34" charset="0"/>
              <a:cs typeface="Verdana" panose="020B0604030504040204" pitchFamily="34" charset="0"/>
            </a:endParaRPr>
          </a:p>
        </p:txBody>
      </p:sp>
      <p:pic>
        <p:nvPicPr>
          <p:cNvPr id="4" name="Picture 6"/>
          <p:cNvPicPr>
            <a:picLocks noChangeAspect="1" noChangeArrowheads="1"/>
          </p:cNvPicPr>
          <p:nvPr/>
        </p:nvPicPr>
        <p:blipFill>
          <a:blip r:embed="rId2" cstate="print"/>
          <a:srcRect/>
          <a:stretch>
            <a:fillRect/>
          </a:stretch>
        </p:blipFill>
        <p:spPr bwMode="auto">
          <a:xfrm>
            <a:off x="7884368" y="188640"/>
            <a:ext cx="1079000" cy="214291"/>
          </a:xfrm>
          <a:prstGeom prst="rect">
            <a:avLst/>
          </a:prstGeom>
          <a:noFill/>
          <a:ln w="9525">
            <a:noFill/>
            <a:round/>
            <a:headEnd/>
            <a:tailEnd/>
          </a:ln>
          <a:effec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66" y="2132856"/>
            <a:ext cx="650716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550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041586" y="476687"/>
            <a:ext cx="6673686" cy="769441"/>
          </a:xfrm>
          <a:prstGeom prst="rect">
            <a:avLst/>
          </a:prstGeom>
        </p:spPr>
        <p:txBody>
          <a:bodyPr wrap="none">
            <a:spAutoFit/>
          </a:bodyPr>
          <a:lstStyle/>
          <a:p>
            <a:pPr>
              <a:defRPr/>
            </a:pPr>
            <a:r>
              <a:rPr lang="en-US" sz="4400" dirty="0" smtClean="0"/>
              <a:t>MAPIE more toxic than MAP</a:t>
            </a:r>
          </a:p>
        </p:txBody>
      </p:sp>
      <p:sp>
        <p:nvSpPr>
          <p:cNvPr id="8" name="Untertitel 2"/>
          <p:cNvSpPr txBox="1">
            <a:spLocks/>
          </p:cNvSpPr>
          <p:nvPr/>
        </p:nvSpPr>
        <p:spPr bwMode="auto">
          <a:xfrm>
            <a:off x="395536" y="1988840"/>
            <a:ext cx="7992888"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rgbClr val="000099"/>
                </a:solidFill>
                <a:effectLst/>
                <a:uLnTx/>
                <a:uFillTx/>
                <a:latin typeface="+mn-lt"/>
                <a:ea typeface="+mn-ea"/>
                <a:cs typeface="+mn-cs"/>
              </a:rPr>
              <a:t>MAPIE: </a:t>
            </a:r>
            <a:r>
              <a:rPr kumimoji="0" lang="en-US" sz="3200" b="1" i="0" u="none" strike="noStrike" kern="0" cap="none" spc="0" normalizeH="0" baseline="0" noProof="0" dirty="0" smtClean="0">
                <a:ln>
                  <a:noFill/>
                </a:ln>
                <a:solidFill>
                  <a:srgbClr val="C00000"/>
                </a:solidFill>
                <a:effectLst/>
                <a:uLnTx/>
                <a:uFillTx/>
                <a:latin typeface="+mn-lt"/>
                <a:ea typeface="+mn-ea"/>
                <a:cs typeface="+mn-cs"/>
              </a:rPr>
              <a:t>More grade III/IV toxicity </a:t>
            </a:r>
            <a:r>
              <a:rPr kumimoji="0" lang="en-US" sz="1400" b="0" i="1" u="none" strike="noStrike" kern="0" cap="none" spc="0" normalizeH="0" baseline="0" noProof="0" dirty="0" smtClean="0">
                <a:ln>
                  <a:noFill/>
                </a:ln>
                <a:solidFill>
                  <a:schemeClr val="tx1"/>
                </a:solidFill>
                <a:effectLst/>
                <a:uLnTx/>
                <a:uFillTx/>
                <a:latin typeface="+mn-lt"/>
                <a:ea typeface="+mn-ea"/>
                <a:cs typeface="+mn-cs"/>
              </a:rPr>
              <a:t>(examples</a:t>
            </a:r>
            <a:r>
              <a:rPr kumimoji="0" lang="en-US" sz="1400" b="0" i="0" u="none" strike="noStrike" kern="0" cap="none" spc="0" normalizeH="0" baseline="0" noProof="0" dirty="0" smtClean="0">
                <a:ln>
                  <a:noFill/>
                </a:ln>
                <a:solidFill>
                  <a:schemeClr val="tx1"/>
                </a:solidFill>
                <a:effectLst/>
                <a:uLnTx/>
                <a:uFillTx/>
                <a:latin typeface="+mn-lt"/>
                <a:ea typeface="+mn-ea"/>
                <a:cs typeface="+mn-cs"/>
              </a:rPr>
              <a:t>)</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buFontTx/>
              <a:buChar char="-"/>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febrile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neutropenia</a:t>
            </a:r>
            <a:r>
              <a:rPr kumimoji="0" lang="en-US" sz="2800" b="0" i="0" u="none" strike="noStrike" kern="0" cap="none" spc="0" normalizeH="0" baseline="0" noProof="0" dirty="0" smtClean="0">
                <a:ln>
                  <a:noFill/>
                </a:ln>
                <a:solidFill>
                  <a:schemeClr val="tx1"/>
                </a:solidFill>
                <a:effectLst/>
                <a:uLnTx/>
                <a:uFillTx/>
                <a:latin typeface="+mn-lt"/>
                <a:ea typeface="+mn-ea"/>
                <a:cs typeface="+mn-cs"/>
              </a:rPr>
              <a:t>	73% vs. 50%</a:t>
            </a:r>
          </a:p>
          <a:p>
            <a:pPr marL="800100" lvl="1" indent="-342900">
              <a:spcBef>
                <a:spcPct val="20000"/>
              </a:spcBef>
              <a:buFontTx/>
              <a:buChar char="-"/>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infection			83% vs. 65%</a:t>
            </a:r>
          </a:p>
          <a:p>
            <a:pPr marL="800100" lvl="1" indent="-342900">
              <a:spcBef>
                <a:spcPct val="20000"/>
              </a:spcBef>
              <a:buFontTx/>
              <a:buChar char="-"/>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hypophosphatemia</a:t>
            </a:r>
            <a:r>
              <a:rPr kumimoji="0" lang="en-US" sz="2800" b="0" i="0" u="none" strike="noStrike" kern="0" cap="none" spc="0" normalizeH="0" baseline="0" noProof="0" dirty="0" smtClean="0">
                <a:ln>
                  <a:noFill/>
                </a:ln>
                <a:solidFill>
                  <a:schemeClr val="tx1"/>
                </a:solidFill>
                <a:effectLst/>
                <a:uLnTx/>
                <a:uFillTx/>
                <a:latin typeface="+mn-lt"/>
                <a:ea typeface="+mn-ea"/>
                <a:cs typeface="+mn-cs"/>
              </a:rPr>
              <a:t>	29% vs. 19%</a:t>
            </a:r>
            <a:br>
              <a:rPr kumimoji="0" lang="en-US" sz="2800" b="0" i="0" u="none" strike="noStrike" kern="0" cap="none" spc="0" normalizeH="0" baseline="0" noProof="0" dirty="0" smtClean="0">
                <a:ln>
                  <a:noFill/>
                </a:ln>
                <a:solidFill>
                  <a:schemeClr val="tx1"/>
                </a:solidFill>
                <a:effectLst/>
                <a:uLnTx/>
                <a:uFillTx/>
                <a:latin typeface="+mn-lt"/>
                <a:ea typeface="+mn-ea"/>
                <a:cs typeface="+mn-cs"/>
              </a:rPr>
            </a:b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rgbClr val="000099"/>
                </a:solidFill>
                <a:effectLst/>
                <a:uLnTx/>
                <a:uFillTx/>
                <a:latin typeface="+mn-lt"/>
                <a:ea typeface="+mn-ea"/>
                <a:cs typeface="+mn-cs"/>
              </a:rPr>
              <a:t>MAPIE: </a:t>
            </a:r>
            <a:r>
              <a:rPr kumimoji="0" lang="en-US" sz="3200" b="1" i="0" u="none" strike="noStrike" kern="0" cap="none" spc="0" normalizeH="0" baseline="0" noProof="0" dirty="0" smtClean="0">
                <a:ln>
                  <a:noFill/>
                </a:ln>
                <a:solidFill>
                  <a:srgbClr val="C00000"/>
                </a:solidFill>
                <a:effectLst/>
                <a:uLnTx/>
                <a:uFillTx/>
                <a:latin typeface="+mn-lt"/>
                <a:ea typeface="+mn-ea"/>
                <a:cs typeface="+mn-cs"/>
              </a:rPr>
              <a:t>More secondary </a:t>
            </a:r>
            <a:r>
              <a:rPr kumimoji="0" lang="en-US" sz="3200" b="1" i="0" u="none" strike="noStrike" kern="0" cap="none" spc="0" normalizeH="0" baseline="0" noProof="0" dirty="0" err="1" smtClean="0">
                <a:ln>
                  <a:noFill/>
                </a:ln>
                <a:solidFill>
                  <a:srgbClr val="C00000"/>
                </a:solidFill>
                <a:effectLst/>
                <a:uLnTx/>
                <a:uFillTx/>
                <a:latin typeface="+mn-lt"/>
                <a:ea typeface="+mn-ea"/>
                <a:cs typeface="+mn-cs"/>
              </a:rPr>
              <a:t>leukemias</a:t>
            </a:r>
            <a:endParaRPr kumimoji="0" lang="en-US" sz="3200" b="1" i="0" u="none" strike="noStrike" kern="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800" b="0" i="1" u="none" strike="noStrike" kern="0" cap="none" spc="0" normalizeH="0" baseline="0" noProof="0" dirty="0" smtClean="0">
                <a:ln>
                  <a:noFill/>
                </a:ln>
                <a:solidFill>
                  <a:schemeClr val="tx1"/>
                </a:solidFill>
                <a:effectLst/>
                <a:uLnTx/>
                <a:uFillTx/>
                <a:latin typeface="+mn-lt"/>
                <a:ea typeface="+mn-ea"/>
                <a:cs typeface="+mn-cs"/>
              </a:rPr>
              <a:t>	 -   </a:t>
            </a:r>
            <a:r>
              <a:rPr kumimoji="0" lang="en-US" sz="2800" b="0" i="0" u="none" strike="noStrike" kern="0" cap="none" spc="0" normalizeH="0" baseline="0" noProof="0" dirty="0" smtClean="0">
                <a:ln>
                  <a:noFill/>
                </a:ln>
                <a:solidFill>
                  <a:schemeClr val="tx1"/>
                </a:solidFill>
                <a:effectLst/>
                <a:uLnTx/>
                <a:uFillTx/>
                <a:latin typeface="+mn-lt"/>
                <a:ea typeface="+mn-ea"/>
                <a:cs typeface="+mn-cs"/>
              </a:rPr>
              <a:t>MAPIE ≥7/307 vs. MAP 2/308 		</a:t>
            </a:r>
          </a:p>
        </p:txBody>
      </p:sp>
      <p:pic>
        <p:nvPicPr>
          <p:cNvPr id="9" name="Picture 6"/>
          <p:cNvPicPr>
            <a:picLocks noChangeAspect="1" noChangeArrowheads="1"/>
          </p:cNvPicPr>
          <p:nvPr/>
        </p:nvPicPr>
        <p:blipFill>
          <a:blip r:embed="rId3" cstate="print"/>
          <a:srcRect/>
          <a:stretch>
            <a:fillRect/>
          </a:stretch>
        </p:blipFill>
        <p:spPr bwMode="auto">
          <a:xfrm>
            <a:off x="7848924" y="221484"/>
            <a:ext cx="1079000" cy="214291"/>
          </a:xfrm>
          <a:prstGeom prst="rect">
            <a:avLst/>
          </a:prstGeom>
          <a:noFill/>
          <a:ln w="9525">
            <a:noFill/>
            <a:round/>
            <a:headEnd/>
            <a:tailEnd/>
          </a:ln>
          <a:effectLst/>
        </p:spPr>
      </p:pic>
    </p:spTree>
    <p:extLst>
      <p:ext uri="{BB962C8B-B14F-4D97-AF65-F5344CB8AC3E}">
        <p14:creationId xmlns:p14="http://schemas.microsoft.com/office/powerpoint/2010/main" val="19691734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504" y="295785"/>
            <a:ext cx="8229600" cy="850900"/>
          </a:xfrm>
          <a:prstGeom prst="rect">
            <a:avLst/>
          </a:prstGeom>
        </p:spPr>
        <p:txBody>
          <a:bodyPr>
            <a:normAutofit fontScale="90000"/>
          </a:bodyPr>
          <a:lstStyle/>
          <a:p>
            <a:pPr algn="l"/>
            <a:r>
              <a:rPr lang="en-GB" sz="3600" dirty="0" smtClean="0">
                <a:latin typeface="+mn-lt"/>
                <a:ea typeface="Verdana" panose="020B0604030504040204" pitchFamily="34" charset="0"/>
                <a:cs typeface="Verdana" panose="020B0604030504040204" pitchFamily="34" charset="0"/>
              </a:rPr>
              <a:t>EURAMOS-1 </a:t>
            </a:r>
            <a:r>
              <a:rPr lang="en-GB" sz="4800" dirty="0" smtClean="0">
                <a:latin typeface="+mn-lt"/>
                <a:ea typeface="Verdana" panose="020B0604030504040204" pitchFamily="34" charset="0"/>
                <a:cs typeface="Verdana" panose="020B0604030504040204" pitchFamily="34" charset="0"/>
              </a:rPr>
              <a:t/>
            </a:r>
            <a:br>
              <a:rPr lang="en-GB" sz="4800" dirty="0" smtClean="0">
                <a:latin typeface="+mn-lt"/>
                <a:ea typeface="Verdana" panose="020B0604030504040204" pitchFamily="34" charset="0"/>
                <a:cs typeface="Verdana" panose="020B0604030504040204" pitchFamily="34" charset="0"/>
              </a:rPr>
            </a:br>
            <a:r>
              <a:rPr lang="en-GB" sz="4800" dirty="0" smtClean="0">
                <a:latin typeface="+mn-lt"/>
                <a:ea typeface="Verdana" panose="020B0604030504040204" pitchFamily="34" charset="0"/>
                <a:cs typeface="Verdana" panose="020B0604030504040204" pitchFamily="34" charset="0"/>
              </a:rPr>
              <a:t>Conclusions</a:t>
            </a:r>
            <a:r>
              <a:rPr lang="en-GB" sz="2800" dirty="0" smtClean="0">
                <a:latin typeface="+mn-lt"/>
                <a:ea typeface="Verdana" panose="020B0604030504040204" pitchFamily="34" charset="0"/>
                <a:cs typeface="Verdana" panose="020B0604030504040204" pitchFamily="34" charset="0"/>
              </a:rPr>
              <a:t> </a:t>
            </a:r>
            <a:endParaRPr lang="en-GB" sz="2800" dirty="0">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4294967295"/>
          </p:nvPr>
        </p:nvSpPr>
        <p:spPr>
          <a:xfrm>
            <a:off x="178143" y="1772816"/>
            <a:ext cx="8785225" cy="3959225"/>
          </a:xfrm>
          <a:prstGeom prst="rect">
            <a:avLst/>
          </a:prstGeom>
        </p:spPr>
        <p:txBody>
          <a:bodyPr>
            <a:noAutofit/>
          </a:bodyPr>
          <a:lstStyle/>
          <a:p>
            <a:r>
              <a:rPr lang="en-US" sz="4400" u="sng" dirty="0" smtClean="0"/>
              <a:t>Poor Response</a:t>
            </a:r>
            <a:r>
              <a:rPr lang="en-US" sz="4400" dirty="0" smtClean="0"/>
              <a:t/>
            </a:r>
            <a:br>
              <a:rPr lang="en-US" sz="4400" dirty="0" smtClean="0"/>
            </a:br>
            <a:r>
              <a:rPr lang="en-US" sz="4400" dirty="0" smtClean="0"/>
              <a:t>Adding </a:t>
            </a:r>
            <a:r>
              <a:rPr lang="en-US" sz="4400" dirty="0" err="1" smtClean="0"/>
              <a:t>ifosfamide</a:t>
            </a:r>
            <a:r>
              <a:rPr lang="en-US" sz="4400" dirty="0" smtClean="0"/>
              <a:t> and etoposide to MAP is associated with additional morbidity and has no effect on survival outcomes. </a:t>
            </a:r>
          </a:p>
        </p:txBody>
      </p:sp>
      <p:pic>
        <p:nvPicPr>
          <p:cNvPr id="4" name="Picture 6"/>
          <p:cNvPicPr>
            <a:picLocks noChangeAspect="1" noChangeArrowheads="1"/>
          </p:cNvPicPr>
          <p:nvPr/>
        </p:nvPicPr>
        <p:blipFill>
          <a:blip r:embed="rId3" cstate="print"/>
          <a:srcRect/>
          <a:stretch>
            <a:fillRect/>
          </a:stretch>
        </p:blipFill>
        <p:spPr bwMode="auto">
          <a:xfrm>
            <a:off x="7884368" y="188640"/>
            <a:ext cx="1079000" cy="214291"/>
          </a:xfrm>
          <a:prstGeom prst="rect">
            <a:avLst/>
          </a:prstGeom>
          <a:noFill/>
          <a:ln w="9525">
            <a:noFill/>
            <a:round/>
            <a:headEnd/>
            <a:tailEnd/>
          </a:ln>
          <a:effectLst/>
        </p:spPr>
      </p:pic>
    </p:spTree>
    <p:extLst>
      <p:ext uri="{BB962C8B-B14F-4D97-AF65-F5344CB8AC3E}">
        <p14:creationId xmlns:p14="http://schemas.microsoft.com/office/powerpoint/2010/main" val="28101849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612775" y="228600"/>
            <a:ext cx="8153400" cy="990600"/>
          </a:xfrm>
        </p:spPr>
        <p:txBody>
          <a:bodyPr>
            <a:normAutofit fontScale="90000"/>
          </a:bodyPr>
          <a:lstStyle/>
          <a:p>
            <a:pPr eaLnBrk="1" hangingPunct="1"/>
            <a:r>
              <a:rPr lang="el-GR" sz="3600" b="1" smtClean="0"/>
              <a:t>Ιστολογική ανταπόκριση μετά από εισαγωγική χημειοθεραπεία</a:t>
            </a:r>
          </a:p>
        </p:txBody>
      </p:sp>
      <p:sp>
        <p:nvSpPr>
          <p:cNvPr id="102402" name="2 - Θέση περιεχομένου"/>
          <p:cNvSpPr>
            <a:spLocks noGrp="1"/>
          </p:cNvSpPr>
          <p:nvPr>
            <p:ph sz="quarter" idx="1"/>
          </p:nvPr>
        </p:nvSpPr>
        <p:spPr>
          <a:xfrm>
            <a:off x="612775" y="1600200"/>
            <a:ext cx="8153400" cy="1328738"/>
          </a:xfrm>
        </p:spPr>
        <p:txBody>
          <a:bodyPr/>
          <a:lstStyle/>
          <a:p>
            <a:pPr eaLnBrk="1" hangingPunct="1"/>
            <a:r>
              <a:rPr lang="el-GR" sz="2400" smtClean="0"/>
              <a:t>Η οστική νέκρωση είναι ισχυρός προγνωστικός παράγοντας και σχετίζεται με </a:t>
            </a:r>
            <a:r>
              <a:rPr lang="en-US" sz="2400" smtClean="0">
                <a:latin typeface="Calibri" pitchFamily="34" charset="0"/>
              </a:rPr>
              <a:t>DFS </a:t>
            </a:r>
            <a:r>
              <a:rPr lang="el-GR" sz="2400" smtClean="0"/>
              <a:t>και </a:t>
            </a:r>
            <a:r>
              <a:rPr lang="en-US" sz="2400" smtClean="0">
                <a:latin typeface="Calibri" pitchFamily="34" charset="0"/>
              </a:rPr>
              <a:t>OS</a:t>
            </a:r>
          </a:p>
        </p:txBody>
      </p:sp>
      <p:sp>
        <p:nvSpPr>
          <p:cNvPr id="102403" name="4 - TextBox"/>
          <p:cNvSpPr txBox="1">
            <a:spLocks noChangeArrowheads="1"/>
          </p:cNvSpPr>
          <p:nvPr/>
        </p:nvSpPr>
        <p:spPr bwMode="auto">
          <a:xfrm>
            <a:off x="2286000" y="6072188"/>
            <a:ext cx="6715125" cy="461962"/>
          </a:xfrm>
          <a:prstGeom prst="rect">
            <a:avLst/>
          </a:prstGeom>
          <a:noFill/>
          <a:ln w="9525">
            <a:noFill/>
            <a:miter lim="800000"/>
            <a:headEnd/>
            <a:tailEnd/>
          </a:ln>
        </p:spPr>
        <p:txBody>
          <a:bodyPr>
            <a:spAutoFit/>
          </a:bodyPr>
          <a:lstStyle/>
          <a:p>
            <a:pPr algn="r"/>
            <a:r>
              <a:rPr lang="en-US" sz="1200">
                <a:latin typeface="Calibri" pitchFamily="34" charset="0"/>
              </a:rPr>
              <a:t>Rosen G, </a:t>
            </a:r>
            <a:r>
              <a:rPr lang="it-IT" sz="1200">
                <a:latin typeface="Calibri" pitchFamily="34" charset="0"/>
              </a:rPr>
              <a:t>et al. </a:t>
            </a:r>
            <a:r>
              <a:rPr lang="en-US" sz="1200">
                <a:latin typeface="Calibri" pitchFamily="34" charset="0"/>
              </a:rPr>
              <a:t>Cancer 1982;49(6):1221–30</a:t>
            </a:r>
          </a:p>
          <a:p>
            <a:pPr algn="r"/>
            <a:r>
              <a:rPr lang="en-US" sz="1200">
                <a:latin typeface="Calibri" pitchFamily="34" charset="0"/>
              </a:rPr>
              <a:t>Bielack SS, et al. J Clin Oncol 2002;20:776–90.</a:t>
            </a:r>
            <a:endParaRPr lang="el-GR" sz="1200">
              <a:latin typeface="Calibri" pitchFamily="34" charset="0"/>
            </a:endParaRPr>
          </a:p>
        </p:txBody>
      </p:sp>
      <p:pic>
        <p:nvPicPr>
          <p:cNvPr id="102404" name="Picture 4" descr="http://library.med.utah.edu/WebPath/jpeg3/BONE004.jpg"/>
          <p:cNvPicPr>
            <a:picLocks noChangeAspect="1" noChangeArrowheads="1"/>
          </p:cNvPicPr>
          <p:nvPr/>
        </p:nvPicPr>
        <p:blipFill>
          <a:blip r:embed="rId3"/>
          <a:srcRect/>
          <a:stretch>
            <a:fillRect/>
          </a:stretch>
        </p:blipFill>
        <p:spPr bwMode="auto">
          <a:xfrm>
            <a:off x="1403350" y="2357438"/>
            <a:ext cx="2928938" cy="1928812"/>
          </a:xfrm>
          <a:prstGeom prst="rect">
            <a:avLst/>
          </a:prstGeom>
          <a:noFill/>
          <a:ln w="9525">
            <a:noFill/>
            <a:miter lim="800000"/>
            <a:headEnd/>
            <a:tailEnd/>
          </a:ln>
        </p:spPr>
      </p:pic>
      <p:pic>
        <p:nvPicPr>
          <p:cNvPr id="102405" name="Picture 6" descr="http://pathologyoutlines.com/caseofweek/case200769necrosis.jpg"/>
          <p:cNvPicPr>
            <a:picLocks noChangeAspect="1" noChangeArrowheads="1"/>
          </p:cNvPicPr>
          <p:nvPr/>
        </p:nvPicPr>
        <p:blipFill>
          <a:blip r:embed="rId4"/>
          <a:srcRect/>
          <a:stretch>
            <a:fillRect/>
          </a:stretch>
        </p:blipFill>
        <p:spPr bwMode="auto">
          <a:xfrm>
            <a:off x="4356100" y="2357438"/>
            <a:ext cx="2928938" cy="1928812"/>
          </a:xfrm>
          <a:prstGeom prst="rect">
            <a:avLst/>
          </a:prstGeom>
          <a:noFill/>
          <a:ln w="9525">
            <a:noFill/>
            <a:miter lim="800000"/>
            <a:headEnd/>
            <a:tailEnd/>
          </a:ln>
        </p:spPr>
      </p:pic>
      <p:pic>
        <p:nvPicPr>
          <p:cNvPr id="102406" name="Picture 8" descr="femoral_osteosarcoma_02_3"/>
          <p:cNvPicPr>
            <a:picLocks noChangeAspect="1" noChangeArrowheads="1"/>
          </p:cNvPicPr>
          <p:nvPr/>
        </p:nvPicPr>
        <p:blipFill>
          <a:blip r:embed="rId5"/>
          <a:srcRect/>
          <a:stretch>
            <a:fillRect/>
          </a:stretch>
        </p:blipFill>
        <p:spPr bwMode="auto">
          <a:xfrm>
            <a:off x="3500438" y="4286250"/>
            <a:ext cx="2028825" cy="1878013"/>
          </a:xfrm>
          <a:prstGeom prst="rect">
            <a:avLst/>
          </a:prstGeom>
          <a:noFill/>
          <a:ln w="9525">
            <a:noFill/>
            <a:miter lim="800000"/>
            <a:headEnd/>
            <a:tailEnd/>
          </a:ln>
        </p:spPr>
      </p:pic>
      <p:sp>
        <p:nvSpPr>
          <p:cNvPr id="102407" name="7 - TextBox"/>
          <p:cNvSpPr txBox="1">
            <a:spLocks noChangeArrowheads="1"/>
          </p:cNvSpPr>
          <p:nvPr/>
        </p:nvSpPr>
        <p:spPr bwMode="auto">
          <a:xfrm>
            <a:off x="0" y="4643438"/>
            <a:ext cx="3571875" cy="862012"/>
          </a:xfrm>
          <a:prstGeom prst="rect">
            <a:avLst/>
          </a:prstGeom>
          <a:noFill/>
          <a:ln w="9525">
            <a:noFill/>
            <a:miter lim="800000"/>
            <a:headEnd/>
            <a:tailEnd/>
          </a:ln>
        </p:spPr>
        <p:txBody>
          <a:bodyPr>
            <a:spAutoFit/>
          </a:bodyPr>
          <a:lstStyle/>
          <a:p>
            <a:r>
              <a:rPr lang="en-US" sz="1600"/>
              <a:t>Poor responders with tumor necrosis </a:t>
            </a:r>
            <a:r>
              <a:rPr lang="el-GR" sz="1600"/>
              <a:t>	</a:t>
            </a:r>
            <a:r>
              <a:rPr lang="en-US" sz="1600"/>
              <a:t>&lt; 90%</a:t>
            </a:r>
            <a:endParaRPr lang="el-GR" sz="1600"/>
          </a:p>
          <a:p>
            <a:endParaRPr lang="el-GR" sz="1600"/>
          </a:p>
        </p:txBody>
      </p:sp>
      <p:sp>
        <p:nvSpPr>
          <p:cNvPr id="102408" name="8 - TextBox"/>
          <p:cNvSpPr txBox="1">
            <a:spLocks noChangeArrowheads="1"/>
          </p:cNvSpPr>
          <p:nvPr/>
        </p:nvSpPr>
        <p:spPr bwMode="auto">
          <a:xfrm>
            <a:off x="5500688" y="4572000"/>
            <a:ext cx="3643312" cy="584200"/>
          </a:xfrm>
          <a:prstGeom prst="rect">
            <a:avLst/>
          </a:prstGeom>
          <a:noFill/>
          <a:ln w="9525">
            <a:noFill/>
            <a:miter lim="800000"/>
            <a:headEnd/>
            <a:tailEnd/>
          </a:ln>
        </p:spPr>
        <p:txBody>
          <a:bodyPr>
            <a:spAutoFit/>
          </a:bodyPr>
          <a:lstStyle/>
          <a:p>
            <a:r>
              <a:rPr lang="en-US" sz="1600"/>
              <a:t>Good responders with tumor necrosis </a:t>
            </a:r>
            <a:r>
              <a:rPr lang="el-GR" sz="1600"/>
              <a:t>	</a:t>
            </a:r>
            <a:r>
              <a:rPr lang="en-US" sz="1600"/>
              <a:t>&gt; 90%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14282" y="357166"/>
            <a:ext cx="8929718" cy="6072230"/>
          </a:xfrm>
          <a:prstGeom prst="rect">
            <a:avLst/>
          </a:prstGeom>
          <a:noFill/>
          <a:ln w="9525">
            <a:noFill/>
            <a:miter lim="800000"/>
            <a:headEnd/>
            <a:tailEnd/>
          </a:ln>
          <a:effectLst/>
        </p:spPr>
      </p:pic>
      <p:sp>
        <p:nvSpPr>
          <p:cNvPr id="3" name="2 - Έλλειψη"/>
          <p:cNvSpPr/>
          <p:nvPr/>
        </p:nvSpPr>
        <p:spPr>
          <a:xfrm>
            <a:off x="142844" y="4429132"/>
            <a:ext cx="6215106" cy="8572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1 - Τίτλος"/>
          <p:cNvSpPr>
            <a:spLocks noGrp="1"/>
          </p:cNvSpPr>
          <p:nvPr>
            <p:ph type="title"/>
          </p:nvPr>
        </p:nvSpPr>
        <p:spPr>
          <a:xfrm>
            <a:off x="612775" y="228600"/>
            <a:ext cx="8153400" cy="990600"/>
          </a:xfrm>
        </p:spPr>
        <p:txBody>
          <a:bodyPr/>
          <a:lstStyle/>
          <a:p>
            <a:pPr eaLnBrk="1" hangingPunct="1"/>
            <a:r>
              <a:rPr lang="el-GR" sz="4000" b="1" smtClean="0"/>
              <a:t>Ιστολογική Ανταπόκριση</a:t>
            </a:r>
          </a:p>
        </p:txBody>
      </p:sp>
      <p:sp>
        <p:nvSpPr>
          <p:cNvPr id="108546" name="2 - Θέση περιεχομένου"/>
          <p:cNvSpPr>
            <a:spLocks noGrp="1"/>
          </p:cNvSpPr>
          <p:nvPr>
            <p:ph sz="quarter" idx="1"/>
          </p:nvPr>
        </p:nvSpPr>
        <p:spPr>
          <a:xfrm>
            <a:off x="642938" y="1643063"/>
            <a:ext cx="8158162" cy="4071937"/>
          </a:xfrm>
          <a:ln w="19050">
            <a:solidFill>
              <a:srgbClr val="0070C0"/>
            </a:solidFill>
          </a:ln>
        </p:spPr>
        <p:txBody>
          <a:bodyPr/>
          <a:lstStyle/>
          <a:p>
            <a:pPr algn="ctr" eaLnBrk="1" hangingPunct="1">
              <a:buFont typeface="Wingdings" pitchFamily="2" charset="2"/>
              <a:buNone/>
            </a:pPr>
            <a:endParaRPr lang="en-US" smtClean="0"/>
          </a:p>
          <a:p>
            <a:pPr algn="ctr" eaLnBrk="1" hangingPunct="1">
              <a:buFont typeface="Wingdings" pitchFamily="2" charset="2"/>
              <a:buNone/>
            </a:pPr>
            <a:r>
              <a:rPr lang="el-GR" smtClean="0"/>
              <a:t>Πώς αντιμετωπίζονται μετεγχειρητικά οι ασθενείς με πτωχή ανταπόκριση σε εισαγωγική χημειοθεραπεία;</a:t>
            </a:r>
          </a:p>
          <a:p>
            <a:pPr algn="ctr" eaLnBrk="1" hangingPunct="1">
              <a:buFont typeface="Wingdings" pitchFamily="2" charset="2"/>
              <a:buNone/>
            </a:pPr>
            <a:endParaRPr lang="el-GR" smtClean="0"/>
          </a:p>
          <a:p>
            <a:pPr algn="ctr" eaLnBrk="1" hangingPunct="1">
              <a:buFont typeface="Wingdings" pitchFamily="2" charset="2"/>
              <a:buNone/>
            </a:pPr>
            <a:r>
              <a:rPr lang="el-GR" smtClean="0"/>
              <a:t>Αλλάζουμε το χημειοθεραπευτικό σχήμα;</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lstStyle/>
          <a:p>
            <a:r>
              <a:rPr lang="en-US" dirty="0" smtClean="0"/>
              <a:t>If </a:t>
            </a:r>
            <a:r>
              <a:rPr lang="en-US" dirty="0" err="1" smtClean="0"/>
              <a:t>postop</a:t>
            </a:r>
            <a:r>
              <a:rPr lang="en-US" dirty="0" smtClean="0"/>
              <a:t> &gt; 10% viable tumor</a:t>
            </a:r>
            <a:r>
              <a:rPr lang="en-US" dirty="0" smtClean="0">
                <a:sym typeface="Wingdings" pitchFamily="2" charset="2"/>
              </a:rPr>
              <a:t> change regimen ?</a:t>
            </a:r>
          </a:p>
          <a:p>
            <a:r>
              <a:rPr lang="en-US" dirty="0" smtClean="0">
                <a:sym typeface="Wingdings" pitchFamily="2" charset="2"/>
              </a:rPr>
              <a:t>If &lt;40 </a:t>
            </a:r>
            <a:r>
              <a:rPr lang="en-US" dirty="0" err="1" smtClean="0">
                <a:sym typeface="Wingdings" pitchFamily="2" charset="2"/>
              </a:rPr>
              <a:t>y.o</a:t>
            </a:r>
            <a:r>
              <a:rPr lang="en-US" dirty="0" smtClean="0">
                <a:sym typeface="Wingdings" pitchFamily="2" charset="2"/>
              </a:rPr>
              <a:t> add </a:t>
            </a:r>
            <a:r>
              <a:rPr lang="en-US" dirty="0" err="1" smtClean="0">
                <a:sym typeface="Wingdings" pitchFamily="2" charset="2"/>
              </a:rPr>
              <a:t>methotrexate</a:t>
            </a:r>
            <a:endParaRPr lang="en-US" dirty="0" smtClean="0">
              <a:sym typeface="Wingdings" pitchFamily="2" charset="2"/>
            </a:endParaRPr>
          </a:p>
          <a:p>
            <a:r>
              <a:rPr lang="en-US" dirty="0" smtClean="0">
                <a:sym typeface="Wingdings" pitchFamily="2" charset="2"/>
              </a:rPr>
              <a:t>If </a:t>
            </a:r>
            <a:r>
              <a:rPr lang="en-US" dirty="0" err="1" smtClean="0">
                <a:sym typeface="Wingdings" pitchFamily="2" charset="2"/>
              </a:rPr>
              <a:t>methotrexate</a:t>
            </a:r>
            <a:r>
              <a:rPr lang="en-US" dirty="0" smtClean="0">
                <a:sym typeface="Wingdings" pitchFamily="2" charset="2"/>
              </a:rPr>
              <a:t> intolerant </a:t>
            </a:r>
            <a:r>
              <a:rPr lang="en-US" dirty="0" err="1" smtClean="0">
                <a:sym typeface="Wingdings" pitchFamily="2" charset="2"/>
              </a:rPr>
              <a:t>ifo</a:t>
            </a:r>
            <a:r>
              <a:rPr lang="en-US" dirty="0" smtClean="0">
                <a:sym typeface="Wingdings" pitchFamily="2" charset="2"/>
              </a:rPr>
              <a:t> </a:t>
            </a:r>
          </a:p>
          <a:p>
            <a:r>
              <a:rPr lang="en-US" dirty="0" err="1" smtClean="0">
                <a:sym typeface="Wingdings" pitchFamily="2" charset="2"/>
              </a:rPr>
              <a:t>Adj</a:t>
            </a:r>
            <a:r>
              <a:rPr lang="en-US" dirty="0" smtClean="0">
                <a:sym typeface="Wingdings" pitchFamily="2" charset="2"/>
              </a:rPr>
              <a:t> RT if incompletely </a:t>
            </a:r>
            <a:r>
              <a:rPr lang="en-US" dirty="0" err="1" smtClean="0">
                <a:sym typeface="Wingdings" pitchFamily="2" charset="2"/>
              </a:rPr>
              <a:t>resected</a:t>
            </a:r>
            <a:endParaRPr lang="en-US" dirty="0">
              <a:sym typeface="Wingdings" pitchFamily="2" charset="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Ewing sarcoma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INT-0091 TRIAL</a:t>
            </a:r>
            <a:endParaRPr lang="en-US" dirty="0"/>
          </a:p>
        </p:txBody>
      </p:sp>
      <p:sp>
        <p:nvSpPr>
          <p:cNvPr id="3" name="Content Placeholder 2"/>
          <p:cNvSpPr>
            <a:spLocks noGrp="1"/>
          </p:cNvSpPr>
          <p:nvPr>
            <p:ph idx="1"/>
          </p:nvPr>
        </p:nvSpPr>
        <p:spPr/>
        <p:txBody>
          <a:bodyPr>
            <a:normAutofit fontScale="92500"/>
          </a:bodyPr>
          <a:lstStyle/>
          <a:p>
            <a:r>
              <a:rPr lang="en-US" dirty="0" smtClean="0"/>
              <a:t>NON METASTATIC </a:t>
            </a:r>
          </a:p>
          <a:p>
            <a:pPr>
              <a:buNone/>
            </a:pPr>
            <a:r>
              <a:rPr lang="en-US" dirty="0" smtClean="0"/>
              <a:t>VACD (</a:t>
            </a:r>
            <a:r>
              <a:rPr lang="en-US" dirty="0" err="1" smtClean="0"/>
              <a:t>Doxo</a:t>
            </a:r>
            <a:r>
              <a:rPr lang="en-US" dirty="0" smtClean="0"/>
              <a:t>, </a:t>
            </a:r>
            <a:r>
              <a:rPr lang="en-US" dirty="0" err="1" smtClean="0"/>
              <a:t>Vincristine</a:t>
            </a:r>
            <a:r>
              <a:rPr lang="en-US" dirty="0" smtClean="0"/>
              <a:t>, </a:t>
            </a:r>
            <a:r>
              <a:rPr lang="en-US" dirty="0" err="1" smtClean="0"/>
              <a:t>Cycloph</a:t>
            </a:r>
            <a:r>
              <a:rPr lang="en-US" dirty="0" smtClean="0"/>
              <a:t>/</a:t>
            </a:r>
            <a:r>
              <a:rPr lang="en-US" dirty="0" err="1" smtClean="0"/>
              <a:t>Mesna</a:t>
            </a:r>
            <a:r>
              <a:rPr lang="en-US" dirty="0" smtClean="0"/>
              <a:t>, </a:t>
            </a:r>
            <a:r>
              <a:rPr lang="en-US" dirty="0" err="1" smtClean="0"/>
              <a:t>actinomycin</a:t>
            </a:r>
            <a:r>
              <a:rPr lang="en-US" dirty="0" smtClean="0"/>
              <a:t>-D at cycle 11)</a:t>
            </a:r>
          </a:p>
          <a:p>
            <a:pPr>
              <a:buNone/>
            </a:pPr>
            <a:r>
              <a:rPr lang="en-US" dirty="0" smtClean="0"/>
              <a:t>Vs VACD-IE (alternative with </a:t>
            </a:r>
            <a:r>
              <a:rPr lang="en-US" dirty="0" err="1" smtClean="0"/>
              <a:t>Ifo</a:t>
            </a:r>
            <a:r>
              <a:rPr lang="en-US" dirty="0" smtClean="0"/>
              <a:t>/</a:t>
            </a:r>
            <a:r>
              <a:rPr lang="en-US" dirty="0" err="1" smtClean="0"/>
              <a:t>Mesna</a:t>
            </a:r>
            <a:r>
              <a:rPr lang="en-US" dirty="0" smtClean="0"/>
              <a:t>/</a:t>
            </a:r>
            <a:r>
              <a:rPr lang="en-US" dirty="0" err="1" smtClean="0"/>
              <a:t>Etoposide</a:t>
            </a:r>
            <a:r>
              <a:rPr lang="en-US" dirty="0" smtClean="0"/>
              <a:t>)</a:t>
            </a:r>
          </a:p>
          <a:p>
            <a:pPr>
              <a:buNone/>
            </a:pPr>
            <a:r>
              <a:rPr lang="en-US" dirty="0" smtClean="0">
                <a:sym typeface="Wingdings" pitchFamily="2" charset="2"/>
              </a:rPr>
              <a:t>VACD-IE:  Increase of OS 11% (72% </a:t>
            </a:r>
            <a:r>
              <a:rPr lang="en-US" dirty="0" err="1" smtClean="0">
                <a:sym typeface="Wingdings" pitchFamily="2" charset="2"/>
              </a:rPr>
              <a:t>vs</a:t>
            </a:r>
            <a:r>
              <a:rPr lang="en-US" dirty="0" smtClean="0">
                <a:sym typeface="Wingdings" pitchFamily="2" charset="2"/>
              </a:rPr>
              <a:t> 61% )</a:t>
            </a:r>
          </a:p>
          <a:p>
            <a:pPr>
              <a:buNone/>
            </a:pPr>
            <a:r>
              <a:rPr lang="en-US" dirty="0" smtClean="0">
                <a:sym typeface="Wingdings" pitchFamily="2" charset="2"/>
              </a:rPr>
              <a:t>                      Increase of EFS</a:t>
            </a:r>
          </a:p>
          <a:p>
            <a:pPr>
              <a:buNone/>
            </a:pPr>
            <a:r>
              <a:rPr lang="en-US" dirty="0" smtClean="0">
                <a:sym typeface="Wingdings" pitchFamily="2" charset="2"/>
              </a:rPr>
              <a:t>                       decrease of incidence of local failure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 xmlns:a16="http://schemas.microsoft.com/office/drawing/2014/main" id="{D47B03E9-37B7-4BA7-BBCE-F12834FA02E8}"/>
              </a:ext>
            </a:extLst>
          </p:cNvPr>
          <p:cNvPicPr>
            <a:picLocks noChangeAspect="1"/>
          </p:cNvPicPr>
          <p:nvPr/>
        </p:nvPicPr>
        <p:blipFill>
          <a:blip r:embed="rId2"/>
          <a:stretch>
            <a:fillRect/>
          </a:stretch>
        </p:blipFill>
        <p:spPr>
          <a:xfrm>
            <a:off x="0" y="27384"/>
            <a:ext cx="9144000" cy="6858000"/>
          </a:xfrm>
          <a:prstGeom prst="rect">
            <a:avLst/>
          </a:prstGeom>
        </p:spPr>
      </p:pic>
    </p:spTree>
    <p:extLst>
      <p:ext uri="{BB962C8B-B14F-4D97-AF65-F5344CB8AC3E}">
        <p14:creationId xmlns:p14="http://schemas.microsoft.com/office/powerpoint/2010/main" val="7614712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0" y="304800"/>
            <a:ext cx="8991600" cy="587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357166"/>
            <a:ext cx="8929717"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42844" y="285728"/>
            <a:ext cx="8643998"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71462"/>
            <a:ext cx="8229600" cy="1143000"/>
          </a:xfrm>
        </p:spPr>
        <p:txBody>
          <a:bodyPr>
            <a:normAutofit/>
          </a:bodyPr>
          <a:lstStyle/>
          <a:p>
            <a:r>
              <a:rPr lang="el-GR" sz="4800" dirty="0" smtClean="0"/>
              <a:t>Συμπεράσματα</a:t>
            </a:r>
            <a:r>
              <a:rPr lang="el-GR" sz="4800" dirty="0" smtClean="0">
                <a:solidFill>
                  <a:srgbClr val="FFFF00"/>
                </a:solidFill>
              </a:rPr>
              <a:t> </a:t>
            </a:r>
            <a:endParaRPr lang="el-GR" sz="4800" dirty="0">
              <a:solidFill>
                <a:srgbClr val="FFFF00"/>
              </a:solidFill>
            </a:endParaRPr>
          </a:p>
        </p:txBody>
      </p:sp>
      <p:sp>
        <p:nvSpPr>
          <p:cNvPr id="30723" name="Rectangle 3"/>
          <p:cNvSpPr>
            <a:spLocks noGrp="1" noChangeArrowheads="1"/>
          </p:cNvSpPr>
          <p:nvPr>
            <p:ph type="body" idx="1"/>
          </p:nvPr>
        </p:nvSpPr>
        <p:spPr>
          <a:xfrm>
            <a:off x="457200" y="1214422"/>
            <a:ext cx="8229600" cy="5429288"/>
          </a:xfrm>
        </p:spPr>
        <p:txBody>
          <a:bodyPr>
            <a:normAutofit fontScale="55000" lnSpcReduction="20000"/>
          </a:bodyPr>
          <a:lstStyle/>
          <a:p>
            <a:pPr>
              <a:lnSpc>
                <a:spcPct val="90000"/>
              </a:lnSpc>
            </a:pPr>
            <a:r>
              <a:rPr lang="el-GR" sz="4400" dirty="0"/>
              <a:t>Η συμπληρωματική θεραπεία ψάχνει να </a:t>
            </a:r>
            <a:r>
              <a:rPr lang="el-GR" sz="4400" dirty="0" err="1"/>
              <a:t>βρεί</a:t>
            </a:r>
            <a:r>
              <a:rPr lang="el-GR" sz="4400" dirty="0"/>
              <a:t> τη θέση της στη θεραπευτική των </a:t>
            </a:r>
            <a:r>
              <a:rPr lang="el-GR" sz="4400" dirty="0" smtClean="0"/>
              <a:t>ΣΜΜ </a:t>
            </a:r>
            <a:endParaRPr lang="el-GR" sz="4400" dirty="0"/>
          </a:p>
          <a:p>
            <a:pPr>
              <a:lnSpc>
                <a:spcPct val="90000"/>
              </a:lnSpc>
            </a:pPr>
            <a:r>
              <a:rPr lang="el-GR" sz="4400" dirty="0"/>
              <a:t>Πολλές αντικρουόμενες μελέτες , αντιφατικά τα αποτελέσματα από τις </a:t>
            </a:r>
            <a:r>
              <a:rPr lang="el-GR" sz="4400" dirty="0" err="1"/>
              <a:t>μετααναλύσεις</a:t>
            </a:r>
            <a:endParaRPr lang="el-GR" sz="4400" dirty="0"/>
          </a:p>
          <a:p>
            <a:pPr>
              <a:lnSpc>
                <a:spcPct val="90000"/>
              </a:lnSpc>
            </a:pPr>
            <a:r>
              <a:rPr lang="el-GR" sz="4400" dirty="0"/>
              <a:t>Δεν έχει εδραιωθεί ακόμη -  οι αποφάσεις λαμβάνονται </a:t>
            </a:r>
            <a:r>
              <a:rPr lang="el-GR" sz="4400" dirty="0" smtClean="0"/>
              <a:t>εξατομικευμένα</a:t>
            </a:r>
          </a:p>
          <a:p>
            <a:pPr>
              <a:lnSpc>
                <a:spcPct val="90000"/>
              </a:lnSpc>
            </a:pPr>
            <a:r>
              <a:rPr lang="el-GR" sz="4400" dirty="0" smtClean="0"/>
              <a:t>Η </a:t>
            </a:r>
            <a:r>
              <a:rPr lang="el-GR" sz="4400" dirty="0" err="1" smtClean="0"/>
              <a:t>νεοεπικουρική</a:t>
            </a:r>
            <a:r>
              <a:rPr lang="el-GR" sz="4400" dirty="0" smtClean="0"/>
              <a:t> θεραπεία στα ΣΜΜ αποτελεί επίσης μια επιλογή σε ασθενείς υψηλού κινδύνου</a:t>
            </a:r>
          </a:p>
          <a:p>
            <a:pPr>
              <a:lnSpc>
                <a:spcPct val="90000"/>
              </a:lnSpc>
            </a:pPr>
            <a:r>
              <a:rPr lang="el-GR" sz="4400" dirty="0" smtClean="0"/>
              <a:t>Το οστεοσάρκωμα είναι δυνητικά ιάσιμη νόσος σε αρχικά στάδια</a:t>
            </a:r>
          </a:p>
          <a:p>
            <a:pPr>
              <a:lnSpc>
                <a:spcPct val="90000"/>
              </a:lnSpc>
            </a:pPr>
            <a:r>
              <a:rPr lang="el-GR" sz="4400" dirty="0" smtClean="0"/>
              <a:t>Η επικουρική χημειοθεραπεία είναι θεμελιώδης στη θεραπεία του οστεοσαρκώματος</a:t>
            </a:r>
            <a:endParaRPr lang="en-US" sz="4400" dirty="0" smtClean="0">
              <a:latin typeface="Calibri" pitchFamily="34" charset="0"/>
            </a:endParaRPr>
          </a:p>
          <a:p>
            <a:pPr>
              <a:lnSpc>
                <a:spcPct val="90000"/>
              </a:lnSpc>
            </a:pPr>
            <a:r>
              <a:rPr lang="el-GR" sz="4400" dirty="0" smtClean="0"/>
              <a:t>Η </a:t>
            </a:r>
            <a:r>
              <a:rPr lang="el-GR" sz="4400" dirty="0" err="1" smtClean="0"/>
              <a:t>προεγχειρητική</a:t>
            </a:r>
            <a:r>
              <a:rPr lang="el-GR" sz="4400" dirty="0" smtClean="0"/>
              <a:t> χημειοθεραπεία αποτελεί ένα τεστ </a:t>
            </a:r>
            <a:r>
              <a:rPr lang="el-GR" sz="4400" dirty="0" err="1" smtClean="0"/>
              <a:t>χημειοευαισθησίας</a:t>
            </a:r>
            <a:r>
              <a:rPr lang="el-GR" sz="4400" dirty="0" smtClean="0"/>
              <a:t> και ενδείκνυται σε ασθενείς κατάλληλους για επεμβάσεις διατήρησης μέλους</a:t>
            </a:r>
          </a:p>
          <a:p>
            <a:pPr>
              <a:lnSpc>
                <a:spcPct val="90000"/>
              </a:lnSpc>
            </a:pPr>
            <a:r>
              <a:rPr lang="el-GR" sz="4400" dirty="0" smtClean="0"/>
              <a:t>Τα σαρκώματα τόσο των μαλακών μορίων όσο και των οστών, αποτελούν μοντέλο για τη μελέτη της </a:t>
            </a:r>
            <a:r>
              <a:rPr lang="el-GR" sz="4400" dirty="0" err="1" smtClean="0"/>
              <a:t>ογκογένεσης</a:t>
            </a:r>
            <a:r>
              <a:rPr lang="el-GR" sz="4400" dirty="0" smtClean="0"/>
              <a:t> και για κλινική έρευνα.</a:t>
            </a:r>
          </a:p>
          <a:p>
            <a:pPr>
              <a:lnSpc>
                <a:spcPct val="90000"/>
              </a:lnSpc>
            </a:pPr>
            <a:endParaRPr lang="en-US" dirty="0" smtClean="0">
              <a:latin typeface="Calibri" pitchFamily="34" charset="0"/>
            </a:endParaRPr>
          </a:p>
          <a:p>
            <a:pPr>
              <a:lnSpc>
                <a:spcPct val="90000"/>
              </a:lnSpc>
            </a:pPr>
            <a:endParaRPr lang="el-GR"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z="3600" b="1" dirty="0">
                <a:solidFill>
                  <a:srgbClr val="002060"/>
                </a:solidFill>
                <a:latin typeface="Arial"/>
                <a:ea typeface="+mj-ea"/>
                <a:cs typeface="Arial"/>
              </a:rPr>
              <a:t>Traditional Therapies</a:t>
            </a:r>
          </a:p>
        </p:txBody>
      </p:sp>
      <p:sp>
        <p:nvSpPr>
          <p:cNvPr id="109570" name="Rectangle 18"/>
          <p:cNvSpPr>
            <a:spLocks noGrp="1" noChangeArrowheads="1"/>
          </p:cNvSpPr>
          <p:nvPr>
            <p:ph type="body" idx="1"/>
          </p:nvPr>
        </p:nvSpPr>
        <p:spPr/>
        <p:txBody>
          <a:bodyPr/>
          <a:lstStyle/>
          <a:p>
            <a:pPr eaLnBrk="1" hangingPunct="1">
              <a:buClr>
                <a:srgbClr val="800000"/>
              </a:buClr>
              <a:buFont typeface="Wingdings" charset="0"/>
              <a:buChar char="n"/>
              <a:defRPr/>
            </a:pPr>
            <a:r>
              <a:rPr lang="en-US" dirty="0">
                <a:latin typeface="Arial" charset="0"/>
                <a:ea typeface="ＭＳ Ｐゴシック" charset="0"/>
                <a:cs typeface="Arial" charset="0"/>
              </a:rPr>
              <a:t>Not tumor type </a:t>
            </a:r>
            <a:r>
              <a:rPr lang="en-US" dirty="0" smtClean="0">
                <a:latin typeface="Arial" charset="0"/>
                <a:ea typeface="ＭＳ Ｐゴシック" charset="0"/>
                <a:cs typeface="Arial" charset="0"/>
              </a:rPr>
              <a:t>specific</a:t>
            </a:r>
          </a:p>
          <a:p>
            <a:pPr marL="0" indent="0" eaLnBrk="1" hangingPunct="1">
              <a:buClr>
                <a:srgbClr val="800000"/>
              </a:buClr>
              <a:buFontTx/>
              <a:buNone/>
              <a:defRPr/>
            </a:pPr>
            <a:endParaRPr lang="en-US" dirty="0">
              <a:latin typeface="Arial" charset="0"/>
              <a:ea typeface="ＭＳ Ｐゴシック" charset="0"/>
              <a:cs typeface="Arial" charset="0"/>
            </a:endParaRPr>
          </a:p>
          <a:p>
            <a:pPr eaLnBrk="1" hangingPunct="1">
              <a:buClr>
                <a:srgbClr val="800000"/>
              </a:buClr>
              <a:buFont typeface="Wingdings" charset="0"/>
              <a:buChar char="n"/>
              <a:defRPr/>
            </a:pPr>
            <a:r>
              <a:rPr lang="en-US" dirty="0">
                <a:latin typeface="Arial" charset="0"/>
                <a:ea typeface="ＭＳ Ｐゴシック" charset="0"/>
                <a:cs typeface="Arial" charset="0"/>
              </a:rPr>
              <a:t>Not tumor </a:t>
            </a:r>
            <a:r>
              <a:rPr lang="en-US" dirty="0" smtClean="0">
                <a:latin typeface="Arial" charset="0"/>
                <a:ea typeface="ＭＳ Ｐゴシック" charset="0"/>
                <a:cs typeface="Arial" charset="0"/>
              </a:rPr>
              <a:t>specific</a:t>
            </a:r>
          </a:p>
          <a:p>
            <a:pPr marL="0" indent="0" eaLnBrk="1" hangingPunct="1">
              <a:buClr>
                <a:srgbClr val="800000"/>
              </a:buClr>
              <a:buFontTx/>
              <a:buNone/>
              <a:defRPr/>
            </a:pPr>
            <a:endParaRPr lang="en-US" dirty="0">
              <a:latin typeface="Arial" charset="0"/>
              <a:ea typeface="ＭＳ Ｐゴシック" charset="0"/>
              <a:cs typeface="Arial" charset="0"/>
            </a:endParaRPr>
          </a:p>
          <a:p>
            <a:pPr eaLnBrk="1" hangingPunct="1">
              <a:buClr>
                <a:srgbClr val="800000"/>
              </a:buClr>
              <a:buFont typeface="Wingdings" charset="0"/>
              <a:buChar char="n"/>
              <a:defRPr/>
            </a:pPr>
            <a:r>
              <a:rPr lang="en-US" dirty="0">
                <a:latin typeface="Arial" charset="0"/>
                <a:ea typeface="ＭＳ Ｐゴシック" charset="0"/>
                <a:cs typeface="Arial" charset="0"/>
              </a:rPr>
              <a:t>Limited therapeutic efficacy</a:t>
            </a:r>
          </a:p>
          <a:p>
            <a:pPr marL="0" indent="0" eaLnBrk="1" hangingPunct="1">
              <a:buFontTx/>
              <a:buNone/>
              <a:defRPr/>
            </a:pPr>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1976398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a:srcRect l="31499" t="14397" r="27559" b="10574"/>
          <a:stretch>
            <a:fillRect/>
          </a:stretch>
        </p:blipFill>
        <p:spPr bwMode="auto">
          <a:xfrm>
            <a:off x="2717800" y="0"/>
            <a:ext cx="5886450" cy="6858000"/>
          </a:xfrm>
          <a:prstGeom prst="rect">
            <a:avLst/>
          </a:prstGeom>
          <a:noFill/>
          <a:ln w="9525">
            <a:noFill/>
            <a:miter lim="800000"/>
            <a:headEnd/>
            <a:tailEnd/>
          </a:ln>
          <a:effectLst/>
        </p:spPr>
      </p:pic>
      <p:sp>
        <p:nvSpPr>
          <p:cNvPr id="96259" name="Text Box 3"/>
          <p:cNvSpPr txBox="1">
            <a:spLocks noChangeArrowheads="1"/>
          </p:cNvSpPr>
          <p:nvPr/>
        </p:nvSpPr>
        <p:spPr bwMode="auto">
          <a:xfrm>
            <a:off x="611188" y="2349500"/>
            <a:ext cx="1584325" cy="366713"/>
          </a:xfrm>
          <a:prstGeom prst="rect">
            <a:avLst/>
          </a:prstGeom>
          <a:noFill/>
          <a:ln w="9525">
            <a:noFill/>
            <a:miter lim="800000"/>
            <a:headEnd/>
            <a:tailEnd/>
          </a:ln>
          <a:effectLst/>
        </p:spPr>
        <p:txBody>
          <a:bodyPr>
            <a:spAutoFit/>
          </a:bodyPr>
          <a:lstStyle/>
          <a:p>
            <a:pPr>
              <a:spcBef>
                <a:spcPct val="50000"/>
              </a:spcBef>
            </a:pPr>
            <a:endParaRPr lang="el-GR"/>
          </a:p>
        </p:txBody>
      </p:sp>
      <p:sp>
        <p:nvSpPr>
          <p:cNvPr id="96260" name="Text Box 4"/>
          <p:cNvSpPr txBox="1">
            <a:spLocks noChangeArrowheads="1"/>
          </p:cNvSpPr>
          <p:nvPr/>
        </p:nvSpPr>
        <p:spPr bwMode="auto">
          <a:xfrm>
            <a:off x="468313" y="2492375"/>
            <a:ext cx="1871662" cy="366713"/>
          </a:xfrm>
          <a:prstGeom prst="rect">
            <a:avLst/>
          </a:prstGeom>
          <a:noFill/>
          <a:ln w="9525">
            <a:noFill/>
            <a:miter lim="800000"/>
            <a:headEnd/>
            <a:tailEnd/>
          </a:ln>
          <a:effectLst/>
        </p:spPr>
        <p:txBody>
          <a:bodyPr>
            <a:spAutoFit/>
          </a:bodyPr>
          <a:lstStyle/>
          <a:p>
            <a:pPr>
              <a:spcBef>
                <a:spcPct val="50000"/>
              </a:spcBef>
            </a:pPr>
            <a:endParaRPr lang="el-GR"/>
          </a:p>
        </p:txBody>
      </p:sp>
      <p:sp>
        <p:nvSpPr>
          <p:cNvPr id="96261" name="Rectangle 5"/>
          <p:cNvSpPr>
            <a:spLocks noChangeArrowheads="1"/>
          </p:cNvSpPr>
          <p:nvPr/>
        </p:nvSpPr>
        <p:spPr bwMode="auto">
          <a:xfrm>
            <a:off x="179388" y="1628775"/>
            <a:ext cx="2593975" cy="2227263"/>
          </a:xfrm>
          <a:prstGeom prst="rect">
            <a:avLst/>
          </a:prstGeom>
          <a:noFill/>
          <a:ln w="9525">
            <a:noFill/>
            <a:miter lim="800000"/>
            <a:headEnd/>
            <a:tailEnd/>
          </a:ln>
          <a:effectLst/>
        </p:spPr>
        <p:txBody>
          <a:bodyPr>
            <a:spAutoFit/>
          </a:bodyPr>
          <a:lstStyle/>
          <a:p>
            <a:r>
              <a:rPr lang="el-GR" sz="2800" b="1" dirty="0"/>
              <a:t>Υπάρχουν περισσότεροι από 50 ιστολογικούς τύπους </a:t>
            </a:r>
            <a:r>
              <a:rPr lang="el-GR" sz="2800" b="1" dirty="0" smtClean="0"/>
              <a:t>ΣΜΜ</a:t>
            </a:r>
            <a:endParaRPr lang="el-GR" sz="2800" b="1" dirty="0"/>
          </a:p>
        </p:txBody>
      </p:sp>
      <p:sp>
        <p:nvSpPr>
          <p:cNvPr id="96262" name="Rectangle 6"/>
          <p:cNvSpPr>
            <a:spLocks noChangeArrowheads="1"/>
          </p:cNvSpPr>
          <p:nvPr/>
        </p:nvSpPr>
        <p:spPr bwMode="auto">
          <a:xfrm>
            <a:off x="0" y="333375"/>
            <a:ext cx="2464585" cy="646331"/>
          </a:xfrm>
          <a:prstGeom prst="rect">
            <a:avLst/>
          </a:prstGeom>
          <a:noFill/>
          <a:ln w="9525">
            <a:noFill/>
            <a:miter lim="800000"/>
            <a:headEnd/>
            <a:tailEnd/>
          </a:ln>
          <a:effectLst/>
        </p:spPr>
        <p:txBody>
          <a:bodyPr wrap="none">
            <a:spAutoFit/>
          </a:bodyPr>
          <a:lstStyle/>
          <a:p>
            <a:r>
              <a:rPr lang="el-GR" sz="3600" b="1" dirty="0"/>
              <a:t>Ταξινόμηση</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002060"/>
                </a:solidFill>
              </a:rPr>
              <a:t>Histological Approach for Treatment Selection</a:t>
            </a:r>
            <a:endParaRPr lang="el-GR" b="1" dirty="0">
              <a:solidFill>
                <a:srgbClr val="002060"/>
              </a:solidFill>
            </a:endParaRPr>
          </a:p>
        </p:txBody>
      </p:sp>
      <p:pic>
        <p:nvPicPr>
          <p:cNvPr id="3074" name="Picture 2"/>
          <p:cNvPicPr>
            <a:picLocks noGrp="1" noChangeAspect="1" noChangeArrowheads="1"/>
          </p:cNvPicPr>
          <p:nvPr>
            <p:ph idx="1"/>
          </p:nvPr>
        </p:nvPicPr>
        <p:blipFill>
          <a:blip r:embed="rId3"/>
          <a:srcRect/>
          <a:stretch>
            <a:fillRect/>
          </a:stretch>
        </p:blipFill>
        <p:spPr bwMode="auto">
          <a:xfrm>
            <a:off x="285720" y="1928803"/>
            <a:ext cx="8501122" cy="3857651"/>
          </a:xfrm>
          <a:prstGeom prst="rect">
            <a:avLst/>
          </a:prstGeom>
          <a:noFill/>
          <a:ln w="9525">
            <a:noFill/>
            <a:miter lim="800000"/>
            <a:headEnd/>
            <a:tailEnd/>
          </a:ln>
          <a:effectLst/>
        </p:spPr>
      </p:pic>
    </p:spTree>
    <p:extLst>
      <p:ext uri="{BB962C8B-B14F-4D97-AF65-F5344CB8AC3E}">
        <p14:creationId xmlns:p14="http://schemas.microsoft.com/office/powerpoint/2010/main" val="9688950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357158" y="357166"/>
            <a:ext cx="8501121" cy="6143668"/>
          </a:xfrm>
          <a:prstGeom prst="rect">
            <a:avLst/>
          </a:prstGeom>
          <a:noFill/>
          <a:ln w="9525">
            <a:noFill/>
            <a:miter lim="800000"/>
            <a:headEnd/>
            <a:tailEnd/>
          </a:ln>
          <a:effectLst/>
        </p:spPr>
      </p:pic>
    </p:spTree>
    <p:extLst>
      <p:ext uri="{BB962C8B-B14F-4D97-AF65-F5344CB8AC3E}">
        <p14:creationId xmlns:p14="http://schemas.microsoft.com/office/powerpoint/2010/main" val="1865091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002060"/>
                </a:solidFill>
              </a:rPr>
              <a:t>Agenda – Systemic Therapy in metastatic STS</a:t>
            </a:r>
            <a:endParaRPr lang="el-GR" b="1" dirty="0">
              <a:solidFill>
                <a:srgbClr val="002060"/>
              </a:solidFill>
            </a:endParaRPr>
          </a:p>
        </p:txBody>
      </p:sp>
      <p:pic>
        <p:nvPicPr>
          <p:cNvPr id="4098" name="Picture 2"/>
          <p:cNvPicPr>
            <a:picLocks noGrp="1" noChangeAspect="1" noChangeArrowheads="1"/>
          </p:cNvPicPr>
          <p:nvPr>
            <p:ph idx="1"/>
          </p:nvPr>
        </p:nvPicPr>
        <p:blipFill>
          <a:blip r:embed="rId2"/>
          <a:srcRect/>
          <a:stretch>
            <a:fillRect/>
          </a:stretch>
        </p:blipFill>
        <p:spPr bwMode="auto">
          <a:xfrm>
            <a:off x="457200" y="2571744"/>
            <a:ext cx="8229600" cy="3500462"/>
          </a:xfrm>
          <a:prstGeom prst="rect">
            <a:avLst/>
          </a:prstGeom>
          <a:noFill/>
          <a:ln w="9525">
            <a:noFill/>
            <a:miter lim="800000"/>
            <a:headEnd/>
            <a:tailEnd/>
          </a:ln>
          <a:effectLst/>
        </p:spPr>
      </p:pic>
    </p:spTree>
    <p:extLst>
      <p:ext uri="{BB962C8B-B14F-4D97-AF65-F5344CB8AC3E}">
        <p14:creationId xmlns:p14="http://schemas.microsoft.com/office/powerpoint/2010/main" val="32855639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002060"/>
                </a:solidFill>
              </a:rPr>
              <a:t>Agenda – Systemic Therapy in metastatic STS</a:t>
            </a:r>
            <a:endParaRPr lang="el-GR" b="1" dirty="0">
              <a:solidFill>
                <a:srgbClr val="002060"/>
              </a:solidFill>
            </a:endParaRPr>
          </a:p>
        </p:txBody>
      </p:sp>
      <p:pic>
        <p:nvPicPr>
          <p:cNvPr id="5122" name="Picture 2"/>
          <p:cNvPicPr>
            <a:picLocks noGrp="1" noChangeAspect="1" noChangeArrowheads="1"/>
          </p:cNvPicPr>
          <p:nvPr>
            <p:ph idx="1"/>
          </p:nvPr>
        </p:nvPicPr>
        <p:blipFill>
          <a:blip r:embed="rId3"/>
          <a:srcRect/>
          <a:stretch>
            <a:fillRect/>
          </a:stretch>
        </p:blipFill>
        <p:spPr bwMode="auto">
          <a:xfrm>
            <a:off x="457200" y="2643182"/>
            <a:ext cx="8229600" cy="3571900"/>
          </a:xfrm>
          <a:prstGeom prst="rect">
            <a:avLst/>
          </a:prstGeom>
          <a:noFill/>
          <a:ln w="9525">
            <a:noFill/>
            <a:miter lim="800000"/>
            <a:headEnd/>
            <a:tailEnd/>
          </a:ln>
          <a:effectLst/>
        </p:spPr>
      </p:pic>
    </p:spTree>
    <p:extLst>
      <p:ext uri="{BB962C8B-B14F-4D97-AF65-F5344CB8AC3E}">
        <p14:creationId xmlns:p14="http://schemas.microsoft.com/office/powerpoint/2010/main" val="14310175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p:cNvPicPr>
            <a:picLocks noGrp="1" noChangeAspect="1" noChangeArrowheads="1"/>
          </p:cNvPicPr>
          <p:nvPr>
            <p:ph idx="1"/>
          </p:nvPr>
        </p:nvPicPr>
        <p:blipFill>
          <a:blip r:embed="rId3"/>
          <a:srcRect/>
          <a:stretch>
            <a:fillRect/>
          </a:stretch>
        </p:blipFill>
        <p:spPr bwMode="auto">
          <a:xfrm>
            <a:off x="0" y="285728"/>
            <a:ext cx="9144000" cy="5643602"/>
          </a:xfrm>
          <a:prstGeom prst="rect">
            <a:avLst/>
          </a:prstGeom>
          <a:noFill/>
          <a:ln w="9525">
            <a:noFill/>
            <a:miter lim="800000"/>
            <a:headEnd/>
            <a:tailEnd/>
          </a:ln>
          <a:effectLst/>
        </p:spPr>
      </p:pic>
    </p:spTree>
    <p:extLst>
      <p:ext uri="{BB962C8B-B14F-4D97-AF65-F5344CB8AC3E}">
        <p14:creationId xmlns:p14="http://schemas.microsoft.com/office/powerpoint/2010/main" val="41059898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srcRect/>
          <a:stretch>
            <a:fillRect/>
          </a:stretch>
        </p:blipFill>
        <p:spPr bwMode="auto">
          <a:xfrm>
            <a:off x="142844" y="357166"/>
            <a:ext cx="8786874" cy="6286544"/>
          </a:xfrm>
          <a:prstGeom prst="rect">
            <a:avLst/>
          </a:prstGeom>
          <a:noFill/>
          <a:ln w="9525">
            <a:noFill/>
            <a:miter lim="800000"/>
            <a:headEnd/>
            <a:tailEnd/>
          </a:ln>
          <a:effectLst/>
        </p:spPr>
      </p:pic>
    </p:spTree>
    <p:extLst>
      <p:ext uri="{BB962C8B-B14F-4D97-AF65-F5344CB8AC3E}">
        <p14:creationId xmlns:p14="http://schemas.microsoft.com/office/powerpoint/2010/main" val="2214223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14282" y="214290"/>
            <a:ext cx="8572560" cy="6643710"/>
          </a:xfrm>
          <a:prstGeom prst="rect">
            <a:avLst/>
          </a:prstGeom>
          <a:noFill/>
          <a:ln w="9525">
            <a:noFill/>
            <a:miter lim="800000"/>
            <a:headEnd/>
            <a:tailEnd/>
          </a:ln>
          <a:effectLst/>
        </p:spPr>
      </p:pic>
    </p:spTree>
    <p:extLst>
      <p:ext uri="{BB962C8B-B14F-4D97-AF65-F5344CB8AC3E}">
        <p14:creationId xmlns:p14="http://schemas.microsoft.com/office/powerpoint/2010/main" val="15621735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14282" y="0"/>
            <a:ext cx="8643997" cy="6572272"/>
          </a:xfrm>
          <a:prstGeom prst="rect">
            <a:avLst/>
          </a:prstGeom>
          <a:noFill/>
          <a:ln w="9525">
            <a:noFill/>
            <a:miter lim="800000"/>
            <a:headEnd/>
            <a:tailEnd/>
          </a:ln>
          <a:effectLst/>
        </p:spPr>
      </p:pic>
    </p:spTree>
    <p:extLst>
      <p:ext uri="{BB962C8B-B14F-4D97-AF65-F5344CB8AC3E}">
        <p14:creationId xmlns:p14="http://schemas.microsoft.com/office/powerpoint/2010/main" val="14558947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357158" y="285728"/>
            <a:ext cx="8501122" cy="6357982"/>
          </a:xfrm>
          <a:prstGeom prst="rect">
            <a:avLst/>
          </a:prstGeom>
          <a:noFill/>
          <a:ln w="9525">
            <a:noFill/>
            <a:miter lim="800000"/>
            <a:headEnd/>
            <a:tailEnd/>
          </a:ln>
          <a:effectLst/>
        </p:spPr>
      </p:pic>
    </p:spTree>
    <p:extLst>
      <p:ext uri="{BB962C8B-B14F-4D97-AF65-F5344CB8AC3E}">
        <p14:creationId xmlns:p14="http://schemas.microsoft.com/office/powerpoint/2010/main" val="2991215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0" y="214290"/>
            <a:ext cx="9144000" cy="6500858"/>
          </a:xfrm>
          <a:prstGeom prst="rect">
            <a:avLst/>
          </a:prstGeom>
          <a:noFill/>
          <a:ln w="9525">
            <a:noFill/>
            <a:miter lim="800000"/>
            <a:headEnd/>
            <a:tailEnd/>
          </a:ln>
          <a:effectLst/>
        </p:spPr>
      </p:pic>
    </p:spTree>
    <p:extLst>
      <p:ext uri="{BB962C8B-B14F-4D97-AF65-F5344CB8AC3E}">
        <p14:creationId xmlns:p14="http://schemas.microsoft.com/office/powerpoint/2010/main" val="402274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descr="Slide11.PN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0" y="214290"/>
            <a:ext cx="9144000" cy="6500858"/>
          </a:xfrm>
          <a:prstGeom prst="rect">
            <a:avLst/>
          </a:prstGeom>
          <a:noFill/>
          <a:ln w="9525">
            <a:noFill/>
            <a:miter lim="800000"/>
            <a:headEnd/>
            <a:tailEnd/>
          </a:ln>
          <a:effectLst/>
        </p:spPr>
      </p:pic>
    </p:spTree>
    <p:extLst>
      <p:ext uri="{BB962C8B-B14F-4D97-AF65-F5344CB8AC3E}">
        <p14:creationId xmlns:p14="http://schemas.microsoft.com/office/powerpoint/2010/main" val="33016851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a:srcRect/>
          <a:stretch>
            <a:fillRect/>
          </a:stretch>
        </p:blipFill>
        <p:spPr bwMode="auto">
          <a:xfrm>
            <a:off x="214282" y="214290"/>
            <a:ext cx="8501122" cy="6286544"/>
          </a:xfrm>
          <a:prstGeom prst="rect">
            <a:avLst/>
          </a:prstGeom>
          <a:noFill/>
          <a:ln w="9525">
            <a:noFill/>
            <a:miter lim="800000"/>
            <a:headEnd/>
            <a:tailEnd/>
          </a:ln>
          <a:effectLst/>
        </p:spPr>
      </p:pic>
    </p:spTree>
    <p:extLst>
      <p:ext uri="{BB962C8B-B14F-4D97-AF65-F5344CB8AC3E}">
        <p14:creationId xmlns:p14="http://schemas.microsoft.com/office/powerpoint/2010/main" val="39439186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002060"/>
                </a:solidFill>
              </a:rPr>
              <a:t>Agenda – Systemic Therapy in metastatic STS</a:t>
            </a:r>
            <a:endParaRPr lang="el-GR" b="1" dirty="0">
              <a:solidFill>
                <a:srgbClr val="002060"/>
              </a:solidFill>
            </a:endParaRPr>
          </a:p>
        </p:txBody>
      </p:sp>
      <p:pic>
        <p:nvPicPr>
          <p:cNvPr id="15362" name="Picture 2"/>
          <p:cNvPicPr>
            <a:picLocks noGrp="1" noChangeAspect="1" noChangeArrowheads="1"/>
          </p:cNvPicPr>
          <p:nvPr>
            <p:ph idx="1"/>
          </p:nvPr>
        </p:nvPicPr>
        <p:blipFill>
          <a:blip r:embed="rId3"/>
          <a:srcRect/>
          <a:stretch>
            <a:fillRect/>
          </a:stretch>
        </p:blipFill>
        <p:spPr bwMode="auto">
          <a:xfrm>
            <a:off x="571472" y="2214554"/>
            <a:ext cx="7405715" cy="2629702"/>
          </a:xfrm>
          <a:prstGeom prst="rect">
            <a:avLst/>
          </a:prstGeom>
          <a:noFill/>
          <a:ln w="9525">
            <a:noFill/>
            <a:miter lim="800000"/>
            <a:headEnd/>
            <a:tailEnd/>
          </a:ln>
          <a:effectLst/>
        </p:spPr>
      </p:pic>
    </p:spTree>
    <p:extLst>
      <p:ext uri="{BB962C8B-B14F-4D97-AF65-F5344CB8AC3E}">
        <p14:creationId xmlns:p14="http://schemas.microsoft.com/office/powerpoint/2010/main" val="15260216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285720" y="285728"/>
            <a:ext cx="8643997" cy="6143668"/>
          </a:xfrm>
          <a:prstGeom prst="rect">
            <a:avLst/>
          </a:prstGeom>
          <a:noFill/>
          <a:ln w="9525">
            <a:noFill/>
            <a:miter lim="800000"/>
            <a:headEnd/>
            <a:tailEnd/>
          </a:ln>
          <a:effectLst/>
        </p:spPr>
      </p:pic>
    </p:spTree>
    <p:extLst>
      <p:ext uri="{BB962C8B-B14F-4D97-AF65-F5344CB8AC3E}">
        <p14:creationId xmlns:p14="http://schemas.microsoft.com/office/powerpoint/2010/main" val="394572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Adj</a:t>
            </a:r>
            <a:r>
              <a:rPr lang="en-US" dirty="0" smtClean="0"/>
              <a:t> chemo (ALL SARCOMAS)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425450"/>
            <a:ext cx="7329510" cy="612775"/>
          </a:xfrm>
        </p:spPr>
        <p:txBody>
          <a:bodyPr>
            <a:normAutofit/>
          </a:bodyPr>
          <a:lstStyle/>
          <a:p>
            <a:pPr eaLnBrk="1" hangingPunct="1"/>
            <a:r>
              <a:rPr lang="el-GR" sz="3200" b="1" i="1" dirty="0" smtClean="0"/>
              <a:t>ΜΕΤΕΓΧΕΙΡΗΤΙΚΗ ΧΗΜΕΙΟΘΕΡΑΠΕΙΑ</a:t>
            </a:r>
          </a:p>
        </p:txBody>
      </p:sp>
      <p:sp>
        <p:nvSpPr>
          <p:cNvPr id="55299" name="Rectangle 3"/>
          <p:cNvSpPr>
            <a:spLocks noGrp="1" noChangeArrowheads="1"/>
          </p:cNvSpPr>
          <p:nvPr>
            <p:ph type="body" idx="1"/>
          </p:nvPr>
        </p:nvSpPr>
        <p:spPr/>
        <p:txBody>
          <a:bodyPr/>
          <a:lstStyle/>
          <a:p>
            <a:pPr eaLnBrk="1" hangingPunct="1"/>
            <a:endParaRPr lang="el-GR" b="1" i="1" dirty="0" smtClean="0">
              <a:solidFill>
                <a:schemeClr val="bg1"/>
              </a:solidFill>
            </a:endParaRPr>
          </a:p>
          <a:p>
            <a:pPr eaLnBrk="1" hangingPunct="1"/>
            <a:r>
              <a:rPr lang="el-GR" dirty="0" smtClean="0"/>
              <a:t>Στοιχεία από </a:t>
            </a:r>
            <a:r>
              <a:rPr lang="el-GR" dirty="0" err="1" smtClean="0"/>
              <a:t>μετααναλύσεις</a:t>
            </a:r>
            <a:endParaRPr lang="en-US" dirty="0" smtClean="0"/>
          </a:p>
          <a:p>
            <a:pPr eaLnBrk="1" hangingPunct="1"/>
            <a:r>
              <a:rPr lang="el-GR" dirty="0" smtClean="0"/>
              <a:t>τυχαιοποιημένες μελέτες</a:t>
            </a:r>
            <a:endParaRPr lang="en-US" dirty="0" smtClean="0"/>
          </a:p>
          <a:p>
            <a:pPr eaLnBrk="1" hangingPunct="1"/>
            <a:r>
              <a:rPr lang="el-GR" dirty="0" smtClean="0"/>
              <a:t>Αναδρομικές μελέτες</a:t>
            </a:r>
          </a:p>
          <a:p>
            <a:pPr eaLnBrk="1" hangingPunct="1"/>
            <a:r>
              <a:rPr lang="en-US" dirty="0" smtClean="0"/>
              <a:t>Cohort studies</a:t>
            </a:r>
            <a:endParaRPr lang="el-GR" dirty="0" smtClean="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2822</Words>
  <Application>Microsoft Office PowerPoint</Application>
  <PresentationFormat>Προβολή στην οθόνη (4:3)</PresentationFormat>
  <Paragraphs>324</Paragraphs>
  <Slides>73</Slides>
  <Notes>24</Notes>
  <HiddenSlides>0</HiddenSlides>
  <MMClips>0</MMClips>
  <ScaleCrop>false</ScaleCrop>
  <HeadingPairs>
    <vt:vector size="4" baseType="variant">
      <vt:variant>
        <vt:lpstr>Θέμα</vt:lpstr>
      </vt:variant>
      <vt:variant>
        <vt:i4>1</vt:i4>
      </vt:variant>
      <vt:variant>
        <vt:lpstr>Τίτλοι διαφανειών</vt:lpstr>
      </vt:variant>
      <vt:variant>
        <vt:i4>73</vt:i4>
      </vt:variant>
    </vt:vector>
  </HeadingPairs>
  <TitlesOfParts>
    <vt:vector size="74" baseType="lpstr">
      <vt:lpstr>Θέμα του Office</vt:lpstr>
      <vt:lpstr>ΧΗΜΕΙΟΘΕΡΑΠΕΙΑ ΣΑΡΚΩΜΑΤΩΝ ΜΑΛΑΚΩΝ ΜΟΡΙΩΝ ΚΑΙ ΟΣΤΩΝ</vt:lpstr>
      <vt:lpstr>SOFT TISSUE SARCOMAS</vt:lpstr>
      <vt:lpstr>Παρουσίαση του PowerPoint</vt:lpstr>
      <vt:lpstr>Αντιμετώπιση ΣΜΜ </vt:lpstr>
      <vt:lpstr>Παρουσίαση του PowerPoint</vt:lpstr>
      <vt:lpstr>Παρουσίαση του PowerPoint</vt:lpstr>
      <vt:lpstr>Παρουσίαση του PowerPoint</vt:lpstr>
      <vt:lpstr>Adj chemo (ALL SARCOMAS)</vt:lpstr>
      <vt:lpstr>ΜΕΤΕΓΧΕΙΡΗΤΙΚΗ ΧΗΜΕΙΟΘΕΡΑΠΕΙΑ</vt:lpstr>
      <vt:lpstr>Sarcoma Meta-analysis Collaboration - Lancet 1997 </vt:lpstr>
      <vt:lpstr>1568 patients</vt:lpstr>
      <vt:lpstr>Τυχαιοποιημένες μελέτες</vt:lpstr>
      <vt:lpstr>Frustaci S; et al.. J Clin Oncol 2001 Petrioli R; et al.. Am J Clin Oncol 2002</vt:lpstr>
      <vt:lpstr>Παρουσίαση του PowerPoint</vt:lpstr>
      <vt:lpstr>Woll PJ, et al. J Clin Oncol 2007 μειονεκτήματα της μελέτης EORTC 62931 </vt:lpstr>
      <vt:lpstr>Pervaiz N, et al. Cancer. 2008</vt:lpstr>
      <vt:lpstr>Pervaiz N, et al. Cancer. 2008 αποτελέσματα</vt:lpstr>
      <vt:lpstr>Γιατί δεν έχει πείσει η συμπληρωματική ΧΜΘ;</vt:lpstr>
      <vt:lpstr>Τι χρειαζόμαστε;</vt:lpstr>
      <vt:lpstr>NEOADJ CHEMO</vt:lpstr>
      <vt:lpstr>Προεγχειρητική χημειοθεραπεία θεωρητικά πλεονεκτήματα </vt:lpstr>
      <vt:lpstr>Gortzak E, et al. A randomised phase II study on neo-adjuvant chemotherapy for 'high-risk' adult soft-tissue sarcoma.   Eur J Cancer. 2001 Jun;37(9):1096-103. </vt:lpstr>
      <vt:lpstr>Gortzak E, et al. A randomised phase II study on neo-adjuvant chemotherapy for 'high-risk' adult soft-tissue sarcoma.   Eur J Cancer. 2001 Jun;37(9):1096-103.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BONE SACOMA</vt:lpstr>
      <vt:lpstr> General therapeutic strategy for the three most frequent bone sarcomas. </vt:lpstr>
      <vt:lpstr>osteosarcoma</vt:lpstr>
      <vt:lpstr>Prognosis</vt:lpstr>
      <vt:lpstr>History of osteosarcoma treatment</vt:lpstr>
      <vt:lpstr>ΟΣΤΕΟΣΑΡΚΩΜΑ</vt:lpstr>
      <vt:lpstr>Παρουσίαση του PowerPoint</vt:lpstr>
      <vt:lpstr>Παρουσίαση του PowerPoint</vt:lpstr>
      <vt:lpstr>Phase III Study Design</vt:lpstr>
      <vt:lpstr>Παρουσίαση του PowerPoint</vt:lpstr>
      <vt:lpstr>Παρουσίαση του PowerPoint</vt:lpstr>
      <vt:lpstr>EURAMOS Recruitment  04/05 – 06/11</vt:lpstr>
      <vt:lpstr>Παρουσίαση του PowerPoint</vt:lpstr>
      <vt:lpstr>MAPIE vs. MAP in Poor Responders Event-Free Survival</vt:lpstr>
      <vt:lpstr>Παρουσίαση του PowerPoint</vt:lpstr>
      <vt:lpstr>Παρουσίαση του PowerPoint</vt:lpstr>
      <vt:lpstr>EURAMOS-1  Conclusions </vt:lpstr>
      <vt:lpstr>Ιστολογική ανταπόκριση μετά από εισαγωγική χημειοθεραπεία</vt:lpstr>
      <vt:lpstr>Ιστολογική Ανταπόκριση</vt:lpstr>
      <vt:lpstr>Treatment </vt:lpstr>
      <vt:lpstr>Ewing sarcoma  </vt:lpstr>
      <vt:lpstr>INT-0091 TRIAL</vt:lpstr>
      <vt:lpstr>Παρουσίαση του PowerPoint</vt:lpstr>
      <vt:lpstr>Παρουσίαση του PowerPoint</vt:lpstr>
      <vt:lpstr>Παρουσίαση του PowerPoint</vt:lpstr>
      <vt:lpstr>Παρουσίαση του PowerPoint</vt:lpstr>
      <vt:lpstr>Συμπεράσματα </vt:lpstr>
      <vt:lpstr>Traditional Therapies</vt:lpstr>
      <vt:lpstr>Histological Approach for Treatment Selection</vt:lpstr>
      <vt:lpstr>Παρουσίαση του PowerPoint</vt:lpstr>
      <vt:lpstr>Agenda – Systemic Therapy in metastatic STS</vt:lpstr>
      <vt:lpstr>Agenda – Systemic Therapy in metastatic STS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Agenda – Systemic Therapy in metastatic STS</vt:lpstr>
      <vt:lpstr>Παρουσίαση του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Γιάννης</dc:creator>
  <cp:lastModifiedBy>Tasos Kyriazoglou</cp:lastModifiedBy>
  <cp:revision>104</cp:revision>
  <dcterms:created xsi:type="dcterms:W3CDTF">2019-05-03T22:16:56Z</dcterms:created>
  <dcterms:modified xsi:type="dcterms:W3CDTF">2022-03-09T14:15:15Z</dcterms:modified>
</cp:coreProperties>
</file>