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72" r:id="rId5"/>
    <p:sldId id="282" r:id="rId6"/>
    <p:sldId id="275" r:id="rId7"/>
    <p:sldId id="257" r:id="rId8"/>
    <p:sldId id="261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76" r:id="rId17"/>
    <p:sldId id="281" r:id="rId18"/>
    <p:sldId id="277" r:id="rId19"/>
    <p:sldId id="278" r:id="rId20"/>
    <p:sldId id="279" r:id="rId21"/>
    <p:sldId id="280" r:id="rId22"/>
    <p:sldId id="273" r:id="rId23"/>
    <p:sldId id="274" r:id="rId24"/>
    <p:sldId id="271" r:id="rId25"/>
    <p:sldId id="270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A1BD-7038-4E50-A7CB-60EBF51822D1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503F-4EC9-45D5-9108-CBE31E6CF8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996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A1BD-7038-4E50-A7CB-60EBF51822D1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503F-4EC9-45D5-9108-CBE31E6CF8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896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A1BD-7038-4E50-A7CB-60EBF51822D1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503F-4EC9-45D5-9108-CBE31E6CF8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19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A1BD-7038-4E50-A7CB-60EBF51822D1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503F-4EC9-45D5-9108-CBE31E6CF8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643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A1BD-7038-4E50-A7CB-60EBF51822D1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503F-4EC9-45D5-9108-CBE31E6CF8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463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A1BD-7038-4E50-A7CB-60EBF51822D1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503F-4EC9-45D5-9108-CBE31E6CF8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38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A1BD-7038-4E50-A7CB-60EBF51822D1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503F-4EC9-45D5-9108-CBE31E6CF8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24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A1BD-7038-4E50-A7CB-60EBF51822D1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503F-4EC9-45D5-9108-CBE31E6CF8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519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A1BD-7038-4E50-A7CB-60EBF51822D1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503F-4EC9-45D5-9108-CBE31E6CF8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873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A1BD-7038-4E50-A7CB-60EBF51822D1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503F-4EC9-45D5-9108-CBE31E6CF8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279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A1BD-7038-4E50-A7CB-60EBF51822D1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503F-4EC9-45D5-9108-CBE31E6CF8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906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9A1BD-7038-4E50-A7CB-60EBF51822D1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503F-4EC9-45D5-9108-CBE31E6CF8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90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6024" y="3615159"/>
            <a:ext cx="7772400" cy="1470025"/>
          </a:xfrm>
        </p:spPr>
        <p:txBody>
          <a:bodyPr/>
          <a:lstStyle/>
          <a:p>
            <a:r>
              <a:rPr lang="en-US" dirty="0" smtClean="0"/>
              <a:t>The NTRK rearrangement as a therapeutic biomarker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5254352"/>
            <a:ext cx="6400800" cy="1270992"/>
          </a:xfrm>
        </p:spPr>
        <p:txBody>
          <a:bodyPr/>
          <a:lstStyle/>
          <a:p>
            <a:r>
              <a:rPr lang="el-GR" dirty="0" smtClean="0"/>
              <a:t>Αναστάσιος </a:t>
            </a:r>
            <a:r>
              <a:rPr lang="el-GR" dirty="0" err="1" smtClean="0"/>
              <a:t>Κυριαζόγλου</a:t>
            </a:r>
            <a:r>
              <a:rPr lang="en-US" dirty="0" smtClean="0"/>
              <a:t> </a:t>
            </a:r>
            <a:r>
              <a:rPr lang="en-US" dirty="0" err="1" smtClean="0"/>
              <a:t>MD,PhD</a:t>
            </a:r>
            <a:endParaRPr lang="el-GR" dirty="0" smtClean="0"/>
          </a:p>
          <a:p>
            <a:r>
              <a:rPr lang="el-GR" dirty="0" smtClean="0"/>
              <a:t>Β ΠΠΚ Αττικό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12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CNS metastases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328592" cy="4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1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Safety!!!</a:t>
            </a: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486275" cy="537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548680"/>
            <a:ext cx="72310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5675" y="2348880"/>
            <a:ext cx="75767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 1-21</a:t>
            </a:r>
          </a:p>
          <a:p>
            <a:r>
              <a:rPr lang="en-US" dirty="0" smtClean="0"/>
              <a:t>PS&gt; 50%</a:t>
            </a:r>
          </a:p>
          <a:p>
            <a:endParaRPr lang="en-US" dirty="0"/>
          </a:p>
          <a:p>
            <a:r>
              <a:rPr lang="en-US" dirty="0" smtClean="0"/>
              <a:t>Primary endpoint: safety of </a:t>
            </a:r>
            <a:r>
              <a:rPr lang="en-US" dirty="0" err="1" smtClean="0"/>
              <a:t>larotrectinib</a:t>
            </a:r>
            <a:endParaRPr lang="en-US" dirty="0" smtClean="0"/>
          </a:p>
          <a:p>
            <a:r>
              <a:rPr lang="en-US" dirty="0" smtClean="0"/>
              <a:t>Secondary endpoints: maximum tolerated dose, ORR</a:t>
            </a:r>
          </a:p>
          <a:p>
            <a:endParaRPr lang="en-US" dirty="0"/>
          </a:p>
          <a:p>
            <a:r>
              <a:rPr lang="en-US" dirty="0" smtClean="0"/>
              <a:t>24 </a:t>
            </a:r>
            <a:r>
              <a:rPr lang="en-US" dirty="0" err="1" smtClean="0"/>
              <a:t>pts</a:t>
            </a:r>
            <a:r>
              <a:rPr lang="en-US" dirty="0" smtClean="0"/>
              <a:t> (17 NTRK positive)</a:t>
            </a:r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1168"/>
            <a:ext cx="25844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9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70" y="116632"/>
            <a:ext cx="6257558" cy="66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6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7423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F/up 8.2m (5.2-9.5) all </a:t>
            </a:r>
            <a:r>
              <a:rPr lang="en-US" dirty="0" err="1" smtClean="0"/>
              <a:t>pts</a:t>
            </a:r>
            <a:r>
              <a:rPr lang="en-US" dirty="0" smtClean="0"/>
              <a:t> except 1 remain on treatment!</a:t>
            </a:r>
            <a:br>
              <a:rPr lang="en-US" dirty="0" smtClean="0"/>
            </a:br>
            <a:endParaRPr lang="el-G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8145463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5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52028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Larotrectinib</a:t>
            </a:r>
            <a:r>
              <a:rPr lang="en-US" dirty="0" smtClean="0"/>
              <a:t> ORR in NTRK fused pediatric patients was 93% (14/15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07" y="2994744"/>
            <a:ext cx="654843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2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Larotrectinib</a:t>
            </a:r>
            <a:r>
              <a:rPr lang="en-US" dirty="0" smtClean="0"/>
              <a:t> pooled analysis of 159 </a:t>
            </a:r>
            <a:r>
              <a:rPr lang="en-US" dirty="0" err="1" smtClean="0"/>
              <a:t>pts</a:t>
            </a:r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844824"/>
            <a:ext cx="6999287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3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l-G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6048375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437112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 duration of response: 35.2months</a:t>
            </a:r>
          </a:p>
          <a:p>
            <a:r>
              <a:rPr lang="en-US" dirty="0" err="1" smtClean="0"/>
              <a:t>mPFS</a:t>
            </a:r>
            <a:r>
              <a:rPr lang="en-US" dirty="0" smtClean="0"/>
              <a:t>: 25.8 months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01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RESPONSE!!!</a:t>
            </a:r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6" y="731639"/>
            <a:ext cx="7986713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01" y="4005064"/>
            <a:ext cx="37242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4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700"/>
            <a:ext cx="4865687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8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536504" cy="1143000"/>
          </a:xfrm>
        </p:spPr>
        <p:txBody>
          <a:bodyPr/>
          <a:lstStyle/>
          <a:p>
            <a:r>
              <a:rPr lang="en-US" dirty="0" smtClean="0"/>
              <a:t>Histopathology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7"/>
            <a:ext cx="4474840" cy="15841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2020 WHO Classification of bone and soft tissue sarcomas identifies 120 tumor entities</a:t>
            </a:r>
          </a:p>
          <a:p>
            <a:r>
              <a:rPr lang="en-US" sz="2000" dirty="0" smtClean="0"/>
              <a:t>New  entities based on genetics</a:t>
            </a:r>
            <a:endParaRPr lang="el-G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888432" cy="339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020" y="207242"/>
            <a:ext cx="3625452" cy="665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5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RESPONSE!!!</a:t>
            </a:r>
            <a:endParaRPr lang="el-G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4938713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7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SAFETY!!!</a:t>
            </a:r>
            <a:endParaRPr lang="el-G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412776"/>
            <a:ext cx="50974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8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dirty="0" smtClean="0"/>
              <a:t>Overall NTRK inhibitors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433215"/>
            <a:ext cx="8145463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9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generation NTRK inhibitors: overcoming resist</a:t>
            </a:r>
            <a:r>
              <a:rPr lang="en-US" dirty="0"/>
              <a:t>a</a:t>
            </a:r>
            <a:r>
              <a:rPr lang="en-US" dirty="0" smtClean="0"/>
              <a:t>nce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48478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err="1" smtClean="0"/>
              <a:t>Selictrectinib</a:t>
            </a:r>
            <a:r>
              <a:rPr lang="en-US" sz="3600" dirty="0" smtClean="0"/>
              <a:t> (LOXO-195)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err="1" smtClean="0"/>
              <a:t>Repotrectinib</a:t>
            </a:r>
            <a:r>
              <a:rPr lang="en-US" sz="3600" dirty="0" smtClean="0"/>
              <a:t> (TPX-0005)</a:t>
            </a:r>
            <a:endParaRPr lang="el-GR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55137"/>
            <a:ext cx="8645525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5517232"/>
            <a:ext cx="61214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without an answer yet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2060848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Are there </a:t>
            </a:r>
            <a:r>
              <a:rPr lang="en-US" sz="3600" dirty="0" err="1" smtClean="0"/>
              <a:t>histopathological</a:t>
            </a:r>
            <a:r>
              <a:rPr lang="en-US" sz="3600" dirty="0" smtClean="0"/>
              <a:t> markers to predict NTRK fusions?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Which tumors should we test in routine basis for NTRK alterations?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Should we give NTRK inhibitors in first line?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7035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38" y="-27384"/>
            <a:ext cx="918051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Systemic treatment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180728"/>
          </a:xfrm>
        </p:spPr>
        <p:txBody>
          <a:bodyPr/>
          <a:lstStyle/>
          <a:p>
            <a:r>
              <a:rPr lang="en-US" dirty="0" smtClean="0"/>
              <a:t>Doxorubicin (</a:t>
            </a:r>
            <a:r>
              <a:rPr lang="en-US" dirty="0" err="1" smtClean="0"/>
              <a:t>anthracyclines</a:t>
            </a:r>
            <a:r>
              <a:rPr lang="en-US" dirty="0" smtClean="0"/>
              <a:t>) is the gold standard!!!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3" y="2220367"/>
            <a:ext cx="8645525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963" y="6341258"/>
            <a:ext cx="8357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prstClr val="black"/>
                </a:solidFill>
              </a:rPr>
              <a:t>Neoadjuvant</a:t>
            </a:r>
            <a:r>
              <a:rPr lang="en-US" sz="1000" dirty="0">
                <a:solidFill>
                  <a:prstClr val="black"/>
                </a:solidFill>
              </a:rPr>
              <a:t> Chemotherapy in High-Risk Soft Tissue Sarcomas: Final Results of a Randomized Trial From Italian (ISG), Spanish (GEIS), French (FSG), and Polish (PSG) Sarcoma </a:t>
            </a:r>
            <a:r>
              <a:rPr lang="en-US" sz="1000" dirty="0" smtClean="0">
                <a:solidFill>
                  <a:prstClr val="black"/>
                </a:solidFill>
              </a:rPr>
              <a:t>Groups. </a:t>
            </a:r>
            <a:r>
              <a:rPr lang="en-US" sz="1000" dirty="0" err="1" smtClean="0">
                <a:solidFill>
                  <a:prstClr val="black"/>
                </a:solidFill>
              </a:rPr>
              <a:t>Gronchi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A, et al. J </a:t>
            </a:r>
            <a:r>
              <a:rPr lang="en-US" sz="1000" dirty="0" err="1">
                <a:solidFill>
                  <a:prstClr val="black"/>
                </a:solidFill>
              </a:rPr>
              <a:t>Clin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Oncol</a:t>
            </a:r>
            <a:r>
              <a:rPr lang="en-US" sz="1000" dirty="0">
                <a:solidFill>
                  <a:prstClr val="black"/>
                </a:solidFill>
              </a:rPr>
              <a:t>. 2020. PMID: 32421444</a:t>
            </a:r>
            <a:endParaRPr lang="el-GR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NTRK: </a:t>
            </a:r>
            <a:r>
              <a:rPr lang="en-US" dirty="0" err="1" smtClean="0"/>
              <a:t>neurotrophic</a:t>
            </a:r>
            <a:r>
              <a:rPr lang="en-US" dirty="0" smtClean="0"/>
              <a:t> tyrosine kinases 1,2,3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86625"/>
            <a:ext cx="6559004" cy="544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0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 smtClean="0"/>
              <a:t>NTRKs (NTRK1,NTRK2,NTRK3)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268760"/>
            <a:ext cx="3682752" cy="2016224"/>
          </a:xfrm>
        </p:spPr>
        <p:txBody>
          <a:bodyPr>
            <a:noAutofit/>
          </a:bodyPr>
          <a:lstStyle/>
          <a:p>
            <a:r>
              <a:rPr lang="en-US" sz="1600" dirty="0" smtClean="0"/>
              <a:t>ETV6/NTRK3 is identified to &gt;90% of infantile </a:t>
            </a:r>
            <a:r>
              <a:rPr lang="en-US" sz="1600" dirty="0" err="1" smtClean="0"/>
              <a:t>fibrosarcomas</a:t>
            </a:r>
            <a:endParaRPr lang="en-US" sz="1600" dirty="0" smtClean="0"/>
          </a:p>
          <a:p>
            <a:r>
              <a:rPr lang="en-US" sz="1600" dirty="0" smtClean="0"/>
              <a:t>S100, CD34 co-expression in NTRK altered sarcomas</a:t>
            </a:r>
          </a:p>
          <a:p>
            <a:r>
              <a:rPr lang="en-US" sz="1600" dirty="0" smtClean="0"/>
              <a:t>FISH, IHC, RT-PCR,MPS</a:t>
            </a:r>
          </a:p>
          <a:p>
            <a:r>
              <a:rPr lang="en-US" sz="1600" dirty="0" err="1" smtClean="0"/>
              <a:t>Desmoplastic</a:t>
            </a:r>
            <a:r>
              <a:rPr lang="en-US" sz="1600" dirty="0" smtClean="0"/>
              <a:t> round cell tumors are characterized by EWSR1-WT1 fusion</a:t>
            </a:r>
          </a:p>
          <a:p>
            <a:r>
              <a:rPr lang="en-US" sz="1600" dirty="0" smtClean="0"/>
              <a:t>EWSR1-WT1 binds upstream to NTRK3 and </a:t>
            </a:r>
            <a:r>
              <a:rPr lang="en-US" sz="1600" dirty="0" err="1" smtClean="0"/>
              <a:t>upregulates</a:t>
            </a:r>
            <a:r>
              <a:rPr lang="en-US" sz="1600" dirty="0" smtClean="0"/>
              <a:t> its expression</a:t>
            </a:r>
            <a:endParaRPr lang="el-GR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685055"/>
            <a:ext cx="84969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Diagnosis and management of </a:t>
            </a:r>
            <a:r>
              <a:rPr lang="en-US" sz="900" dirty="0" err="1">
                <a:solidFill>
                  <a:prstClr val="black"/>
                </a:solidFill>
              </a:rPr>
              <a:t>tropomyosin</a:t>
            </a:r>
            <a:r>
              <a:rPr lang="en-US" sz="900" dirty="0">
                <a:solidFill>
                  <a:prstClr val="black"/>
                </a:solidFill>
              </a:rPr>
              <a:t> receptor kinase (TRK) fusion sarcomas: expert recommendations from the World Sarcoma </a:t>
            </a:r>
            <a:r>
              <a:rPr lang="en-US" sz="900" dirty="0" err="1" smtClean="0">
                <a:solidFill>
                  <a:prstClr val="black"/>
                </a:solidFill>
              </a:rPr>
              <a:t>Network.Demetri</a:t>
            </a:r>
            <a:r>
              <a:rPr lang="en-US" sz="900" dirty="0" smtClean="0">
                <a:solidFill>
                  <a:prstClr val="black"/>
                </a:solidFill>
              </a:rPr>
              <a:t> </a:t>
            </a:r>
            <a:r>
              <a:rPr lang="en-US" sz="900" dirty="0">
                <a:solidFill>
                  <a:prstClr val="black"/>
                </a:solidFill>
              </a:rPr>
              <a:t>GD, </a:t>
            </a:r>
            <a:r>
              <a:rPr lang="en-US" sz="900" dirty="0" err="1">
                <a:solidFill>
                  <a:prstClr val="black"/>
                </a:solidFill>
              </a:rPr>
              <a:t>Antonescu</a:t>
            </a:r>
            <a:r>
              <a:rPr lang="en-US" sz="900" dirty="0">
                <a:solidFill>
                  <a:prstClr val="black"/>
                </a:solidFill>
              </a:rPr>
              <a:t> CR, </a:t>
            </a:r>
            <a:r>
              <a:rPr lang="en-US" sz="900" dirty="0" err="1">
                <a:solidFill>
                  <a:prstClr val="black"/>
                </a:solidFill>
              </a:rPr>
              <a:t>Bjerkehagen</a:t>
            </a:r>
            <a:r>
              <a:rPr lang="en-US" sz="900" dirty="0">
                <a:solidFill>
                  <a:prstClr val="black"/>
                </a:solidFill>
              </a:rPr>
              <a:t> B, </a:t>
            </a:r>
            <a:r>
              <a:rPr lang="en-US" sz="900" dirty="0" err="1">
                <a:solidFill>
                  <a:prstClr val="black"/>
                </a:solidFill>
              </a:rPr>
              <a:t>Bovée</a:t>
            </a:r>
            <a:r>
              <a:rPr lang="en-US" sz="900" dirty="0">
                <a:solidFill>
                  <a:prstClr val="black"/>
                </a:solidFill>
              </a:rPr>
              <a:t> JVMG, </a:t>
            </a:r>
            <a:r>
              <a:rPr lang="en-US" sz="900" dirty="0" err="1">
                <a:solidFill>
                  <a:prstClr val="black"/>
                </a:solidFill>
              </a:rPr>
              <a:t>Boye</a:t>
            </a:r>
            <a:r>
              <a:rPr lang="en-US" sz="900" dirty="0">
                <a:solidFill>
                  <a:prstClr val="black"/>
                </a:solidFill>
              </a:rPr>
              <a:t> K, </a:t>
            </a:r>
            <a:r>
              <a:rPr lang="en-US" sz="900" dirty="0" err="1">
                <a:solidFill>
                  <a:prstClr val="black"/>
                </a:solidFill>
              </a:rPr>
              <a:t>Chacón</a:t>
            </a:r>
            <a:r>
              <a:rPr lang="en-US" sz="900" dirty="0">
                <a:solidFill>
                  <a:prstClr val="black"/>
                </a:solidFill>
              </a:rPr>
              <a:t> M, Dei </a:t>
            </a:r>
            <a:r>
              <a:rPr lang="en-US" sz="900" dirty="0" err="1">
                <a:solidFill>
                  <a:prstClr val="black"/>
                </a:solidFill>
              </a:rPr>
              <a:t>Tos</a:t>
            </a:r>
            <a:r>
              <a:rPr lang="en-US" sz="900" dirty="0">
                <a:solidFill>
                  <a:prstClr val="black"/>
                </a:solidFill>
              </a:rPr>
              <a:t> AP, Desai J, Fletcher JA, </a:t>
            </a:r>
            <a:r>
              <a:rPr lang="en-US" sz="900" dirty="0" err="1">
                <a:solidFill>
                  <a:prstClr val="black"/>
                </a:solidFill>
              </a:rPr>
              <a:t>Gelderblom</a:t>
            </a:r>
            <a:r>
              <a:rPr lang="en-US" sz="900" dirty="0">
                <a:solidFill>
                  <a:prstClr val="black"/>
                </a:solidFill>
              </a:rPr>
              <a:t> H, George S, </a:t>
            </a:r>
            <a:r>
              <a:rPr lang="en-US" sz="900" dirty="0" err="1">
                <a:solidFill>
                  <a:prstClr val="black"/>
                </a:solidFill>
              </a:rPr>
              <a:t>Gronchi</a:t>
            </a:r>
            <a:r>
              <a:rPr lang="en-US" sz="900" dirty="0">
                <a:solidFill>
                  <a:prstClr val="black"/>
                </a:solidFill>
              </a:rPr>
              <a:t> A, Haas RL, Hindi N, </a:t>
            </a:r>
            <a:r>
              <a:rPr lang="en-US" sz="900" dirty="0" err="1">
                <a:solidFill>
                  <a:prstClr val="black"/>
                </a:solidFill>
              </a:rPr>
              <a:t>Hohenberger</a:t>
            </a:r>
            <a:r>
              <a:rPr lang="en-US" sz="900" dirty="0">
                <a:solidFill>
                  <a:prstClr val="black"/>
                </a:solidFill>
              </a:rPr>
              <a:t> P, </a:t>
            </a:r>
            <a:r>
              <a:rPr lang="en-US" sz="900" dirty="0" err="1">
                <a:solidFill>
                  <a:prstClr val="black"/>
                </a:solidFill>
              </a:rPr>
              <a:t>Joensuu</a:t>
            </a:r>
            <a:r>
              <a:rPr lang="en-US" sz="900" dirty="0">
                <a:solidFill>
                  <a:prstClr val="black"/>
                </a:solidFill>
              </a:rPr>
              <a:t> H, Jones RL, Judson I, Kang YK, Kawai A, Lazar AJ, Le </a:t>
            </a:r>
            <a:r>
              <a:rPr lang="en-US" sz="900" dirty="0" err="1">
                <a:solidFill>
                  <a:prstClr val="black"/>
                </a:solidFill>
              </a:rPr>
              <a:t>Cesne</a:t>
            </a:r>
            <a:r>
              <a:rPr lang="en-US" sz="900" dirty="0">
                <a:solidFill>
                  <a:prstClr val="black"/>
                </a:solidFill>
              </a:rPr>
              <a:t> A, Maestro R, Maki RG, Martín J, Patel S, </a:t>
            </a:r>
            <a:r>
              <a:rPr lang="en-US" sz="900" dirty="0" err="1">
                <a:solidFill>
                  <a:prstClr val="black"/>
                </a:solidFill>
              </a:rPr>
              <a:t>Penault-Llorca</a:t>
            </a:r>
            <a:r>
              <a:rPr lang="en-US" sz="900" dirty="0">
                <a:solidFill>
                  <a:prstClr val="black"/>
                </a:solidFill>
              </a:rPr>
              <a:t> F, </a:t>
            </a:r>
            <a:r>
              <a:rPr lang="en-US" sz="900" dirty="0" err="1">
                <a:solidFill>
                  <a:prstClr val="black"/>
                </a:solidFill>
              </a:rPr>
              <a:t>Premanand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err="1">
                <a:solidFill>
                  <a:prstClr val="black"/>
                </a:solidFill>
              </a:rPr>
              <a:t>Raut</a:t>
            </a:r>
            <a:r>
              <a:rPr lang="en-US" sz="900" dirty="0">
                <a:solidFill>
                  <a:prstClr val="black"/>
                </a:solidFill>
              </a:rPr>
              <a:t> C, </a:t>
            </a:r>
            <a:r>
              <a:rPr lang="en-US" sz="900" dirty="0" err="1">
                <a:solidFill>
                  <a:prstClr val="black"/>
                </a:solidFill>
              </a:rPr>
              <a:t>Rutkowski</a:t>
            </a:r>
            <a:r>
              <a:rPr lang="en-US" sz="900" dirty="0">
                <a:solidFill>
                  <a:prstClr val="black"/>
                </a:solidFill>
              </a:rPr>
              <a:t> P, </a:t>
            </a:r>
            <a:r>
              <a:rPr lang="en-US" sz="900" dirty="0" err="1">
                <a:solidFill>
                  <a:prstClr val="black"/>
                </a:solidFill>
              </a:rPr>
              <a:t>Safwat</a:t>
            </a:r>
            <a:r>
              <a:rPr lang="en-US" sz="900" dirty="0">
                <a:solidFill>
                  <a:prstClr val="black"/>
                </a:solidFill>
              </a:rPr>
              <a:t> A, </a:t>
            </a:r>
            <a:r>
              <a:rPr lang="en-US" sz="900" dirty="0" err="1">
                <a:solidFill>
                  <a:prstClr val="black"/>
                </a:solidFill>
              </a:rPr>
              <a:t>Sbaraglia</a:t>
            </a:r>
            <a:r>
              <a:rPr lang="en-US" sz="900" dirty="0">
                <a:solidFill>
                  <a:prstClr val="black"/>
                </a:solidFill>
              </a:rPr>
              <a:t> M, Schaefer IM, </a:t>
            </a:r>
            <a:r>
              <a:rPr lang="en-US" sz="900" dirty="0" err="1">
                <a:solidFill>
                  <a:prstClr val="black"/>
                </a:solidFill>
              </a:rPr>
              <a:t>Shen</a:t>
            </a:r>
            <a:r>
              <a:rPr lang="en-US" sz="900" dirty="0">
                <a:solidFill>
                  <a:prstClr val="black"/>
                </a:solidFill>
              </a:rPr>
              <a:t> L, Serrano C, </a:t>
            </a:r>
            <a:r>
              <a:rPr lang="en-US" sz="900" dirty="0" err="1">
                <a:solidFill>
                  <a:prstClr val="black"/>
                </a:solidFill>
              </a:rPr>
              <a:t>Schöffski</a:t>
            </a:r>
            <a:r>
              <a:rPr lang="en-US" sz="900" dirty="0">
                <a:solidFill>
                  <a:prstClr val="black"/>
                </a:solidFill>
              </a:rPr>
              <a:t> P, </a:t>
            </a:r>
            <a:r>
              <a:rPr lang="en-US" sz="900" dirty="0" err="1">
                <a:solidFill>
                  <a:prstClr val="black"/>
                </a:solidFill>
              </a:rPr>
              <a:t>Stacchiotti</a:t>
            </a:r>
            <a:r>
              <a:rPr lang="en-US" sz="900" dirty="0">
                <a:solidFill>
                  <a:prstClr val="black"/>
                </a:solidFill>
              </a:rPr>
              <a:t> S, </a:t>
            </a:r>
            <a:r>
              <a:rPr lang="en-US" sz="900" dirty="0" err="1">
                <a:solidFill>
                  <a:prstClr val="black"/>
                </a:solidFill>
              </a:rPr>
              <a:t>Sundby</a:t>
            </a:r>
            <a:r>
              <a:rPr lang="en-US" sz="900" dirty="0">
                <a:solidFill>
                  <a:prstClr val="black"/>
                </a:solidFill>
              </a:rPr>
              <a:t> Hall K, Tap WD, Thomas DM, Trent J, </a:t>
            </a:r>
            <a:r>
              <a:rPr lang="en-US" sz="900" dirty="0" err="1">
                <a:solidFill>
                  <a:prstClr val="black"/>
                </a:solidFill>
              </a:rPr>
              <a:t>Valverde</a:t>
            </a:r>
            <a:r>
              <a:rPr lang="en-US" sz="900" dirty="0">
                <a:solidFill>
                  <a:prstClr val="black"/>
                </a:solidFill>
              </a:rPr>
              <a:t> C, van der </a:t>
            </a:r>
            <a:r>
              <a:rPr lang="en-US" sz="900" dirty="0" err="1">
                <a:solidFill>
                  <a:prstClr val="black"/>
                </a:solidFill>
              </a:rPr>
              <a:t>Graaf</a:t>
            </a:r>
            <a:r>
              <a:rPr lang="en-US" sz="900" dirty="0">
                <a:solidFill>
                  <a:prstClr val="black"/>
                </a:solidFill>
              </a:rPr>
              <a:t> WTA, von </a:t>
            </a:r>
            <a:r>
              <a:rPr lang="en-US" sz="900" dirty="0" err="1">
                <a:solidFill>
                  <a:prstClr val="black"/>
                </a:solidFill>
              </a:rPr>
              <a:t>Mehren</a:t>
            </a:r>
            <a:r>
              <a:rPr lang="en-US" sz="900" dirty="0">
                <a:solidFill>
                  <a:prstClr val="black"/>
                </a:solidFill>
              </a:rPr>
              <a:t> M, Wagner A, </a:t>
            </a:r>
            <a:r>
              <a:rPr lang="en-US" sz="900" dirty="0" err="1">
                <a:solidFill>
                  <a:prstClr val="black"/>
                </a:solidFill>
              </a:rPr>
              <a:t>Wardelmann</a:t>
            </a:r>
            <a:r>
              <a:rPr lang="en-US" sz="900" dirty="0">
                <a:solidFill>
                  <a:prstClr val="black"/>
                </a:solidFill>
              </a:rPr>
              <a:t> E, Naito Y, </a:t>
            </a:r>
            <a:r>
              <a:rPr lang="en-US" sz="900" dirty="0" err="1">
                <a:solidFill>
                  <a:prstClr val="black"/>
                </a:solidFill>
              </a:rPr>
              <a:t>Zalcberg</a:t>
            </a:r>
            <a:r>
              <a:rPr lang="en-US" sz="900" dirty="0">
                <a:solidFill>
                  <a:prstClr val="black"/>
                </a:solidFill>
              </a:rPr>
              <a:t> J, </a:t>
            </a:r>
            <a:r>
              <a:rPr lang="en-US" sz="900" dirty="0" err="1">
                <a:solidFill>
                  <a:prstClr val="black"/>
                </a:solidFill>
              </a:rPr>
              <a:t>Blay</a:t>
            </a:r>
            <a:r>
              <a:rPr lang="en-US" sz="900" dirty="0">
                <a:solidFill>
                  <a:prstClr val="black"/>
                </a:solidFill>
              </a:rPr>
              <a:t> JY.</a:t>
            </a:r>
          </a:p>
          <a:p>
            <a:r>
              <a:rPr lang="en-US" sz="900" dirty="0" smtClean="0">
                <a:solidFill>
                  <a:prstClr val="black"/>
                </a:solidFill>
              </a:rPr>
              <a:t>Therapeutic </a:t>
            </a:r>
            <a:r>
              <a:rPr lang="en-US" sz="900" dirty="0">
                <a:solidFill>
                  <a:prstClr val="black"/>
                </a:solidFill>
              </a:rPr>
              <a:t>potential of NTRK3 inhibition in </a:t>
            </a:r>
            <a:r>
              <a:rPr lang="en-US" sz="900" dirty="0" err="1">
                <a:solidFill>
                  <a:prstClr val="black"/>
                </a:solidFill>
              </a:rPr>
              <a:t>desmoplastic</a:t>
            </a:r>
            <a:r>
              <a:rPr lang="en-US" sz="900" dirty="0">
                <a:solidFill>
                  <a:prstClr val="black"/>
                </a:solidFill>
              </a:rPr>
              <a:t> small round cell </a:t>
            </a:r>
            <a:r>
              <a:rPr lang="en-US" sz="900" dirty="0" err="1" smtClean="0">
                <a:solidFill>
                  <a:prstClr val="black"/>
                </a:solidFill>
              </a:rPr>
              <a:t>tumor.Ogura</a:t>
            </a:r>
            <a:r>
              <a:rPr lang="en-US" sz="900" dirty="0" smtClean="0">
                <a:solidFill>
                  <a:prstClr val="black"/>
                </a:solidFill>
              </a:rPr>
              <a:t> </a:t>
            </a:r>
            <a:r>
              <a:rPr lang="en-US" sz="900" dirty="0">
                <a:solidFill>
                  <a:prstClr val="black"/>
                </a:solidFill>
              </a:rPr>
              <a:t>K, </a:t>
            </a:r>
            <a:r>
              <a:rPr lang="en-US" sz="900" dirty="0" err="1">
                <a:solidFill>
                  <a:prstClr val="black"/>
                </a:solidFill>
              </a:rPr>
              <a:t>Somwar</a:t>
            </a:r>
            <a:r>
              <a:rPr lang="en-US" sz="900" dirty="0">
                <a:solidFill>
                  <a:prstClr val="black"/>
                </a:solidFill>
              </a:rPr>
              <a:t> R, </a:t>
            </a:r>
            <a:r>
              <a:rPr lang="en-US" sz="900" dirty="0" err="1">
                <a:solidFill>
                  <a:prstClr val="black"/>
                </a:solidFill>
              </a:rPr>
              <a:t>Hmeljak</a:t>
            </a:r>
            <a:r>
              <a:rPr lang="en-US" sz="900" dirty="0">
                <a:solidFill>
                  <a:prstClr val="black"/>
                </a:solidFill>
              </a:rPr>
              <a:t> J, </a:t>
            </a:r>
            <a:r>
              <a:rPr lang="en-US" sz="900" dirty="0" err="1">
                <a:solidFill>
                  <a:prstClr val="black"/>
                </a:solidFill>
              </a:rPr>
              <a:t>Magnan</a:t>
            </a:r>
            <a:r>
              <a:rPr lang="en-US" sz="900" dirty="0">
                <a:solidFill>
                  <a:prstClr val="black"/>
                </a:solidFill>
              </a:rPr>
              <a:t> H, </a:t>
            </a:r>
            <a:r>
              <a:rPr lang="en-US" sz="900" dirty="0" err="1">
                <a:solidFill>
                  <a:prstClr val="black"/>
                </a:solidFill>
              </a:rPr>
              <a:t>Benayed</a:t>
            </a:r>
            <a:r>
              <a:rPr lang="en-US" sz="900" dirty="0">
                <a:solidFill>
                  <a:prstClr val="black"/>
                </a:solidFill>
              </a:rPr>
              <a:t> R, </a:t>
            </a:r>
            <a:r>
              <a:rPr lang="en-US" sz="900" dirty="0" err="1">
                <a:solidFill>
                  <a:prstClr val="black"/>
                </a:solidFill>
              </a:rPr>
              <a:t>Momeni-Boroujeni</a:t>
            </a:r>
            <a:r>
              <a:rPr lang="en-US" sz="900" dirty="0">
                <a:solidFill>
                  <a:prstClr val="black"/>
                </a:solidFill>
              </a:rPr>
              <a:t> A, Bowman AS, </a:t>
            </a:r>
            <a:r>
              <a:rPr lang="en-US" sz="900" dirty="0" err="1">
                <a:solidFill>
                  <a:prstClr val="black"/>
                </a:solidFill>
              </a:rPr>
              <a:t>Mattar</a:t>
            </a:r>
            <a:r>
              <a:rPr lang="en-US" sz="900" dirty="0">
                <a:solidFill>
                  <a:prstClr val="black"/>
                </a:solidFill>
              </a:rPr>
              <a:t> M, </a:t>
            </a:r>
            <a:r>
              <a:rPr lang="en-US" sz="900" dirty="0" err="1">
                <a:solidFill>
                  <a:prstClr val="black"/>
                </a:solidFill>
              </a:rPr>
              <a:t>Khodos</a:t>
            </a:r>
            <a:r>
              <a:rPr lang="en-US" sz="900" dirty="0">
                <a:solidFill>
                  <a:prstClr val="black"/>
                </a:solidFill>
              </a:rPr>
              <a:t> I, de </a:t>
            </a:r>
            <a:r>
              <a:rPr lang="en-US" sz="900" dirty="0" err="1">
                <a:solidFill>
                  <a:prstClr val="black"/>
                </a:solidFill>
              </a:rPr>
              <a:t>Stanchina</a:t>
            </a:r>
            <a:r>
              <a:rPr lang="en-US" sz="900" dirty="0">
                <a:solidFill>
                  <a:prstClr val="black"/>
                </a:solidFill>
              </a:rPr>
              <a:t> E, </a:t>
            </a:r>
            <a:r>
              <a:rPr lang="en-US" sz="900" dirty="0" err="1">
                <a:solidFill>
                  <a:prstClr val="black"/>
                </a:solidFill>
              </a:rPr>
              <a:t>Jungbluth</a:t>
            </a:r>
            <a:r>
              <a:rPr lang="en-US" sz="900" dirty="0">
                <a:solidFill>
                  <a:prstClr val="black"/>
                </a:solidFill>
              </a:rPr>
              <a:t> AA, Asher M, </a:t>
            </a:r>
            <a:r>
              <a:rPr lang="en-US" sz="900" dirty="0" err="1">
                <a:solidFill>
                  <a:prstClr val="black"/>
                </a:solidFill>
              </a:rPr>
              <a:t>Odintsov</a:t>
            </a:r>
            <a:r>
              <a:rPr lang="en-US" sz="900" dirty="0">
                <a:solidFill>
                  <a:prstClr val="black"/>
                </a:solidFill>
              </a:rPr>
              <a:t> I, Hartono AB, </a:t>
            </a:r>
            <a:r>
              <a:rPr lang="en-US" sz="900" dirty="0" err="1">
                <a:solidFill>
                  <a:prstClr val="black"/>
                </a:solidFill>
              </a:rPr>
              <a:t>LaQuaglia</a:t>
            </a:r>
            <a:r>
              <a:rPr lang="en-US" sz="900" dirty="0">
                <a:solidFill>
                  <a:prstClr val="black"/>
                </a:solidFill>
              </a:rPr>
              <a:t> M, </a:t>
            </a:r>
            <a:r>
              <a:rPr lang="en-US" sz="900" dirty="0" err="1">
                <a:solidFill>
                  <a:prstClr val="black"/>
                </a:solidFill>
              </a:rPr>
              <a:t>Slotkin</a:t>
            </a:r>
            <a:r>
              <a:rPr lang="en-US" sz="900" dirty="0">
                <a:solidFill>
                  <a:prstClr val="black"/>
                </a:solidFill>
              </a:rPr>
              <a:t> EK, </a:t>
            </a:r>
            <a:r>
              <a:rPr lang="en-US" sz="900" dirty="0" err="1">
                <a:solidFill>
                  <a:prstClr val="black"/>
                </a:solidFill>
              </a:rPr>
              <a:t>Pratilas</a:t>
            </a:r>
            <a:r>
              <a:rPr lang="en-US" sz="900" dirty="0">
                <a:solidFill>
                  <a:prstClr val="black"/>
                </a:solidFill>
              </a:rPr>
              <a:t> CA, Lee SB, </a:t>
            </a:r>
            <a:r>
              <a:rPr lang="en-US" sz="900" dirty="0" err="1">
                <a:solidFill>
                  <a:prstClr val="black"/>
                </a:solidFill>
              </a:rPr>
              <a:t>Spraggon</a:t>
            </a:r>
            <a:r>
              <a:rPr lang="en-US" sz="900" dirty="0">
                <a:solidFill>
                  <a:prstClr val="black"/>
                </a:solidFill>
              </a:rPr>
              <a:t> L, </a:t>
            </a:r>
            <a:r>
              <a:rPr lang="en-US" sz="900" dirty="0" err="1">
                <a:solidFill>
                  <a:prstClr val="black"/>
                </a:solidFill>
              </a:rPr>
              <a:t>Ladanyi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en-US" sz="900" dirty="0" smtClean="0">
                <a:solidFill>
                  <a:prstClr val="black"/>
                </a:solidFill>
              </a:rPr>
              <a:t>M. </a:t>
            </a:r>
            <a:r>
              <a:rPr lang="en-US" sz="900" dirty="0" err="1" smtClean="0">
                <a:solidFill>
                  <a:prstClr val="black"/>
                </a:solidFill>
              </a:rPr>
              <a:t>Clin</a:t>
            </a:r>
            <a:r>
              <a:rPr lang="en-US" sz="900" dirty="0" smtClean="0">
                <a:solidFill>
                  <a:prstClr val="black"/>
                </a:solidFill>
              </a:rPr>
              <a:t> </a:t>
            </a:r>
            <a:r>
              <a:rPr lang="en-US" sz="900" dirty="0">
                <a:solidFill>
                  <a:prstClr val="black"/>
                </a:solidFill>
              </a:rPr>
              <a:t>Cancer Res. 2020 Nov 23:clincanres.2585.2020. </a:t>
            </a:r>
            <a:r>
              <a:rPr lang="en-US" sz="900" dirty="0" err="1">
                <a:solidFill>
                  <a:prstClr val="black"/>
                </a:solidFill>
              </a:rPr>
              <a:t>doi</a:t>
            </a:r>
            <a:r>
              <a:rPr lang="en-US" sz="900" dirty="0">
                <a:solidFill>
                  <a:prstClr val="black"/>
                </a:solidFill>
              </a:rPr>
              <a:t>: 10.1158/1078-0432.CCR-20-2585. Online ahead of print.</a:t>
            </a:r>
            <a:endParaRPr lang="en-US" sz="900" dirty="0" smtClean="0">
              <a:solidFill>
                <a:prstClr val="black"/>
              </a:solidFill>
            </a:endParaRPr>
          </a:p>
          <a:p>
            <a:endParaRPr lang="el-GR" sz="900" dirty="0">
              <a:solidFill>
                <a:prstClr val="black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1628800"/>
            <a:ext cx="4562966" cy="388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30300"/>
            <a:ext cx="3528392" cy="186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3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NTRK inhibitors</a:t>
            </a: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2998365"/>
            <a:ext cx="4256087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412776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First generation inhibitors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/>
              <a:t>Larotrectinib</a:t>
            </a:r>
            <a:r>
              <a:rPr lang="en-US" sz="3200" dirty="0" smtClean="0"/>
              <a:t> (LOXO-101)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/>
              <a:t>Entrectinib</a:t>
            </a:r>
            <a:r>
              <a:rPr lang="en-US" sz="3200" dirty="0" smtClean="0"/>
              <a:t> (RXDX-101)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5921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340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708920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Age&gt;18</a:t>
            </a:r>
          </a:p>
          <a:p>
            <a:r>
              <a:rPr lang="en-US" dirty="0" smtClean="0"/>
              <a:t>ECOG PS: 0-2</a:t>
            </a:r>
          </a:p>
          <a:p>
            <a:r>
              <a:rPr lang="en-US" dirty="0" smtClean="0"/>
              <a:t>Metastatic or locally advanced NTRK fusion positive  solid tumor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Primary endpoints: objective response (CR or PR) and duration of response</a:t>
            </a:r>
          </a:p>
          <a:p>
            <a:endParaRPr lang="en-US" dirty="0" smtClean="0"/>
          </a:p>
          <a:p>
            <a:r>
              <a:rPr lang="en-US" dirty="0" smtClean="0"/>
              <a:t>Secondary endpoints: PFS, clinical benefit rate (CR,PR, SD for &gt;6months), time to CNS progression, safety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1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4194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72" y="1700808"/>
            <a:ext cx="31527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8" y="3448050"/>
            <a:ext cx="71215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1309" y="345430"/>
            <a:ext cx="5258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54 adults</a:t>
            </a:r>
          </a:p>
          <a:p>
            <a:r>
              <a:rPr lang="en-US" dirty="0" smtClean="0"/>
              <a:t>Median f/up 12.9months (8.77-18.76)</a:t>
            </a:r>
          </a:p>
          <a:p>
            <a:r>
              <a:rPr lang="en-US" dirty="0" smtClean="0"/>
              <a:t>Median duration of treatment 7.85m (3.68-12.71)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29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90" y="116632"/>
            <a:ext cx="4744858" cy="669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5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615</Words>
  <Application>Microsoft Office PowerPoint</Application>
  <PresentationFormat>Προβολή στην οθόνη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The NTRK rearrangement as a therapeutic biomarker</vt:lpstr>
      <vt:lpstr>Histopathology</vt:lpstr>
      <vt:lpstr>Systemic treatment</vt:lpstr>
      <vt:lpstr>NTRK: neurotrophic tyrosine kinases 1,2,3</vt:lpstr>
      <vt:lpstr>NTRKs (NTRK1,NTRK2,NTRK3)</vt:lpstr>
      <vt:lpstr>NTRK inhibitors</vt:lpstr>
      <vt:lpstr>Παρουσίαση του PowerPoint</vt:lpstr>
      <vt:lpstr>Παρουσίαση του PowerPoint</vt:lpstr>
      <vt:lpstr>Παρουσίαση του PowerPoint</vt:lpstr>
      <vt:lpstr>CNS metastases</vt:lpstr>
      <vt:lpstr>Safety!!!</vt:lpstr>
      <vt:lpstr>Παρουσίαση του PowerPoint</vt:lpstr>
      <vt:lpstr>Παρουσίαση του PowerPoint</vt:lpstr>
      <vt:lpstr>F/up 8.2m (5.2-9.5) all pts except 1 remain on treatment! </vt:lpstr>
      <vt:lpstr>Larotrectinib ORR in NTRK fused pediatric patients was 93% (14/15 pts)</vt:lpstr>
      <vt:lpstr>Larotrectinib pooled analysis of 159 pts</vt:lpstr>
      <vt:lpstr>Results</vt:lpstr>
      <vt:lpstr>RESPONSE!!!</vt:lpstr>
      <vt:lpstr>Παρουσίαση του PowerPoint</vt:lpstr>
      <vt:lpstr>RESPONSE!!!</vt:lpstr>
      <vt:lpstr>SAFETY!!!</vt:lpstr>
      <vt:lpstr>Overall NTRK inhibitors</vt:lpstr>
      <vt:lpstr>Second generation NTRK inhibitors: overcoming resistance</vt:lpstr>
      <vt:lpstr>Questions without an answer yet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Tasos Kyriazoglou</dc:creator>
  <cp:lastModifiedBy>Tasos Kyriazoglou</cp:lastModifiedBy>
  <cp:revision>24</cp:revision>
  <dcterms:created xsi:type="dcterms:W3CDTF">2021-02-18T17:06:15Z</dcterms:created>
  <dcterms:modified xsi:type="dcterms:W3CDTF">2022-03-16T14:19:06Z</dcterms:modified>
</cp:coreProperties>
</file>