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0"/>
  </p:notesMasterIdLst>
  <p:sldIdLst>
    <p:sldId id="687" r:id="rId2"/>
    <p:sldId id="293" r:id="rId3"/>
    <p:sldId id="298" r:id="rId4"/>
    <p:sldId id="300" r:id="rId5"/>
    <p:sldId id="436" r:id="rId6"/>
    <p:sldId id="302" r:id="rId7"/>
    <p:sldId id="303" r:id="rId8"/>
    <p:sldId id="431" r:id="rId9"/>
    <p:sldId id="433" r:id="rId10"/>
    <p:sldId id="435" r:id="rId11"/>
    <p:sldId id="308" r:id="rId12"/>
    <p:sldId id="327" r:id="rId13"/>
    <p:sldId id="651" r:id="rId14"/>
    <p:sldId id="534" r:id="rId15"/>
    <p:sldId id="686" r:id="rId16"/>
    <p:sldId id="602" r:id="rId17"/>
    <p:sldId id="519" r:id="rId18"/>
    <p:sldId id="441" r:id="rId19"/>
    <p:sldId id="442" r:id="rId20"/>
    <p:sldId id="443" r:id="rId21"/>
    <p:sldId id="471" r:id="rId22"/>
    <p:sldId id="538" r:id="rId23"/>
    <p:sldId id="472" r:id="rId24"/>
    <p:sldId id="473" r:id="rId25"/>
    <p:sldId id="539" r:id="rId26"/>
    <p:sldId id="540" r:id="rId27"/>
    <p:sldId id="541" r:id="rId28"/>
    <p:sldId id="653" r:id="rId29"/>
    <p:sldId id="654" r:id="rId30"/>
    <p:sldId id="655" r:id="rId31"/>
    <p:sldId id="656" r:id="rId32"/>
    <p:sldId id="657" r:id="rId33"/>
    <p:sldId id="658" r:id="rId34"/>
    <p:sldId id="659" r:id="rId35"/>
    <p:sldId id="660" r:id="rId36"/>
    <p:sldId id="663" r:id="rId37"/>
    <p:sldId id="664" r:id="rId38"/>
    <p:sldId id="665" r:id="rId39"/>
    <p:sldId id="673" r:id="rId40"/>
    <p:sldId id="674" r:id="rId41"/>
    <p:sldId id="675" r:id="rId42"/>
    <p:sldId id="676" r:id="rId43"/>
    <p:sldId id="680" r:id="rId44"/>
    <p:sldId id="681" r:id="rId45"/>
    <p:sldId id="682" r:id="rId46"/>
    <p:sldId id="683" r:id="rId47"/>
    <p:sldId id="684" r:id="rId48"/>
    <p:sldId id="685" r:id="rId4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ahoma" pitchFamily="34" charset="0"/>
        <a:ea typeface="+mn-ea"/>
        <a:cs typeface="Arial" charset="0"/>
      </a:defRPr>
    </a:lvl1pPr>
    <a:lvl2pPr marL="457200" algn="l" rtl="0" fontAlgn="base">
      <a:spcBef>
        <a:spcPct val="0"/>
      </a:spcBef>
      <a:spcAft>
        <a:spcPct val="0"/>
      </a:spcAft>
      <a:defRPr kern="1200">
        <a:solidFill>
          <a:schemeClr val="tx1"/>
        </a:solidFill>
        <a:latin typeface="Tahoma" pitchFamily="34" charset="0"/>
        <a:ea typeface="+mn-ea"/>
        <a:cs typeface="Arial" charset="0"/>
      </a:defRPr>
    </a:lvl2pPr>
    <a:lvl3pPr marL="914400" algn="l" rtl="0" fontAlgn="base">
      <a:spcBef>
        <a:spcPct val="0"/>
      </a:spcBef>
      <a:spcAft>
        <a:spcPct val="0"/>
      </a:spcAft>
      <a:defRPr kern="1200">
        <a:solidFill>
          <a:schemeClr val="tx1"/>
        </a:solidFill>
        <a:latin typeface="Tahoma" pitchFamily="34" charset="0"/>
        <a:ea typeface="+mn-ea"/>
        <a:cs typeface="Arial" charset="0"/>
      </a:defRPr>
    </a:lvl3pPr>
    <a:lvl4pPr marL="1371600" algn="l" rtl="0" fontAlgn="base">
      <a:spcBef>
        <a:spcPct val="0"/>
      </a:spcBef>
      <a:spcAft>
        <a:spcPct val="0"/>
      </a:spcAft>
      <a:defRPr kern="1200">
        <a:solidFill>
          <a:schemeClr val="tx1"/>
        </a:solidFill>
        <a:latin typeface="Tahoma" pitchFamily="34" charset="0"/>
        <a:ea typeface="+mn-ea"/>
        <a:cs typeface="Arial" charset="0"/>
      </a:defRPr>
    </a:lvl4pPr>
    <a:lvl5pPr marL="1828800" algn="l" rtl="0" fontAlgn="base">
      <a:spcBef>
        <a:spcPct val="0"/>
      </a:spcBef>
      <a:spcAft>
        <a:spcPct val="0"/>
      </a:spcAft>
      <a:defRPr kern="1200">
        <a:solidFill>
          <a:schemeClr val="tx1"/>
        </a:solidFill>
        <a:latin typeface="Tahoma" pitchFamily="34" charset="0"/>
        <a:ea typeface="+mn-ea"/>
        <a:cs typeface="Arial" charset="0"/>
      </a:defRPr>
    </a:lvl5pPr>
    <a:lvl6pPr marL="2286000" algn="l" defTabSz="914400" rtl="0" eaLnBrk="1" latinLnBrk="0" hangingPunct="1">
      <a:defRPr kern="1200">
        <a:solidFill>
          <a:schemeClr val="tx1"/>
        </a:solidFill>
        <a:latin typeface="Tahoma" pitchFamily="34" charset="0"/>
        <a:ea typeface="+mn-ea"/>
        <a:cs typeface="Arial" charset="0"/>
      </a:defRPr>
    </a:lvl6pPr>
    <a:lvl7pPr marL="2743200" algn="l" defTabSz="914400" rtl="0" eaLnBrk="1" latinLnBrk="0" hangingPunct="1">
      <a:defRPr kern="1200">
        <a:solidFill>
          <a:schemeClr val="tx1"/>
        </a:solidFill>
        <a:latin typeface="Tahoma" pitchFamily="34" charset="0"/>
        <a:ea typeface="+mn-ea"/>
        <a:cs typeface="Arial" charset="0"/>
      </a:defRPr>
    </a:lvl7pPr>
    <a:lvl8pPr marL="3200400" algn="l" defTabSz="914400" rtl="0" eaLnBrk="1" latinLnBrk="0" hangingPunct="1">
      <a:defRPr kern="1200">
        <a:solidFill>
          <a:schemeClr val="tx1"/>
        </a:solidFill>
        <a:latin typeface="Tahoma" pitchFamily="34" charset="0"/>
        <a:ea typeface="+mn-ea"/>
        <a:cs typeface="Arial" charset="0"/>
      </a:defRPr>
    </a:lvl8pPr>
    <a:lvl9pPr marL="3657600" algn="l" defTabSz="914400" rtl="0" eaLnBrk="1" latinLnBrk="0" hangingPunct="1">
      <a:defRPr kern="1200">
        <a:solidFill>
          <a:schemeClr val="tx1"/>
        </a:solidFill>
        <a:latin typeface="Tahom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cs typeface="Arial" charset="0"/>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cs typeface="Arial" charset="0"/>
              </a:defRPr>
            </a:lvl1pPr>
          </a:lstStyle>
          <a:p>
            <a:pPr>
              <a:defRPr/>
            </a:pPr>
            <a:endParaRPr lang="en-US"/>
          </a:p>
        </p:txBody>
      </p:sp>
      <p:sp>
        <p:nvSpPr>
          <p:cNvPr id="716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cs typeface="Arial" charset="0"/>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cs typeface="Arial" charset="0"/>
              </a:defRPr>
            </a:lvl1pPr>
          </a:lstStyle>
          <a:p>
            <a:pPr>
              <a:defRPr/>
            </a:pPr>
            <a:fld id="{C58EF8EC-4E59-492C-BE61-D64AC69B6E28}" type="slidenum">
              <a:rPr lang="en-US"/>
              <a:pPr>
                <a:defRPr/>
              </a:pPr>
              <a:t>‹#›</a:t>
            </a:fld>
            <a:endParaRPr lang="en-US"/>
          </a:p>
        </p:txBody>
      </p:sp>
    </p:spTree>
    <p:extLst>
      <p:ext uri="{BB962C8B-B14F-4D97-AF65-F5344CB8AC3E}">
        <p14:creationId xmlns:p14="http://schemas.microsoft.com/office/powerpoint/2010/main" val="24654632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p:spPr>
        <p:txBody>
          <a:bodyPr/>
          <a:lstStyle/>
          <a:p>
            <a:r>
              <a:rPr lang="en-US" altLang="el-GR" smtClean="0"/>
              <a:t>Kyphoplasty in the Cancer Setting, Frank D. Vrionis, MD, PhD</a:t>
            </a:r>
          </a:p>
        </p:txBody>
      </p:sp>
      <p:sp>
        <p:nvSpPr>
          <p:cNvPr id="72707" name="Rectangle 6"/>
          <p:cNvSpPr>
            <a:spLocks noGrp="1" noChangeArrowheads="1"/>
          </p:cNvSpPr>
          <p:nvPr>
            <p:ph type="ftr" sz="quarter" idx="4"/>
          </p:nvPr>
        </p:nvSpPr>
        <p:spPr>
          <a:noFill/>
        </p:spPr>
        <p:txBody>
          <a:bodyPr/>
          <a:lstStyle/>
          <a:p>
            <a:r>
              <a:rPr lang="en-US" altLang="el-GR" smtClean="0"/>
              <a:t>May, 2007 Kyphon Dinner Presentation</a:t>
            </a:r>
          </a:p>
        </p:txBody>
      </p:sp>
      <p:sp>
        <p:nvSpPr>
          <p:cNvPr id="72708" name="Rectangle 7"/>
          <p:cNvSpPr>
            <a:spLocks noGrp="1" noChangeArrowheads="1"/>
          </p:cNvSpPr>
          <p:nvPr>
            <p:ph type="sldNum" sz="quarter" idx="5"/>
          </p:nvPr>
        </p:nvSpPr>
        <p:spPr>
          <a:noFill/>
        </p:spPr>
        <p:txBody>
          <a:bodyPr/>
          <a:lstStyle/>
          <a:p>
            <a:fld id="{190C5A17-41D3-49B0-99F2-F71B7A7DBE36}" type="slidenum">
              <a:rPr lang="en-US" altLang="el-GR" smtClean="0"/>
              <a:pPr/>
              <a:t>1</a:t>
            </a:fld>
            <a:endParaRPr lang="en-US" altLang="el-GR" smtClean="0"/>
          </a:p>
        </p:txBody>
      </p:sp>
      <p:sp>
        <p:nvSpPr>
          <p:cNvPr id="72709" name="Rectangle 2"/>
          <p:cNvSpPr>
            <a:spLocks noGrp="1" noRot="1" noChangeAspect="1" noChangeArrowheads="1" noTextEdit="1"/>
          </p:cNvSpPr>
          <p:nvPr>
            <p:ph type="sldImg"/>
          </p:nvPr>
        </p:nvSpPr>
        <p:spPr>
          <a:ln/>
        </p:spPr>
      </p:sp>
      <p:sp>
        <p:nvSpPr>
          <p:cNvPr id="72710" name="Rectangle 3"/>
          <p:cNvSpPr>
            <a:spLocks noGrp="1" noChangeArrowheads="1"/>
          </p:cNvSpPr>
          <p:nvPr>
            <p:ph type="body" idx="1"/>
          </p:nvPr>
        </p:nvSpPr>
        <p:spPr>
          <a:noFill/>
          <a:ln/>
        </p:spPr>
        <p:txBody>
          <a:bodyPr/>
          <a:lstStyle/>
          <a:p>
            <a:pPr eaLnBrk="1" hangingPunct="1"/>
            <a:endParaRPr lang="el-GR" alt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5F52F24C-7812-433B-BB82-47AC143E7797}" type="slidenum">
              <a:rPr lang="el-GR" altLang="el-GR" smtClean="0"/>
              <a:pPr/>
              <a:t>29</a:t>
            </a:fld>
            <a:endParaRPr lang="el-GR" altLang="el-GR"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r>
              <a:rPr lang="en-US" altLang="el-GR" smtClean="0"/>
              <a:t>The radionuclide bone scan is an indicator of mineral turnover. Because there is usually enhanced deposition of bone-seeking radiopharmaceutical agents in areas undergoing change and repair, a bone scan is useful in localizing tumors and tumor-like lesions in the skeleton (58). This is particularly true in such conditions as fibrous dysplasia, Langerhans cell histiocytosis, and metastatic cancer, in which more than one lesion is encountered. Technetium-99m methyl diphosphonate (MDP) scans are used primarily to determine whether a lesion is monostotic or polyostotic. Such a study is therefore essential in staging a bone neoplasm. It is important to remember that although the degree of abnormal uptake may be related to the aggressiveness of the lesion, this does not correlate well with the histologic grade (Fig. 1-21).</a:t>
            </a:r>
          </a:p>
          <a:p>
            <a:pPr eaLnBrk="1" hangingPunct="1"/>
            <a:r>
              <a:rPr lang="en-US" altLang="el-GR" smtClean="0"/>
              <a:t>Radionuclide bone scan also plays an important role in localizing small lesions such as osteoid osteoma, which may not always be visible on radiography (Fig. 1-22). Although skeletal scintigraphy is a highly sensitive method for detection of bone neoplasms, its specificity is low. In most instances it cannot distinguish benign lesions from malignant tumors, because increased blood flow with increased isotope deposition and increased osteoblastic activity take place in both benign and malignant conditions. Nevertheless, it can sometimes achieve such differentiation in benign lesions that do not absorb the radioactive isotope. </a:t>
            </a:r>
          </a:p>
          <a:p>
            <a:pPr eaLnBrk="1" hangingPunct="1"/>
            <a:r>
              <a:rPr lang="en-US" altLang="el-GR" smtClean="0"/>
              <a:t>In addition, the radionuclide bone scan is sometimes useful for differentiating multiple myeloma, which usually shows no significant uptake of the tracer, from metastatic bone cancer, which usually does</a:t>
            </a:r>
            <a:endParaRPr lang="el-GR" alt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w="9525">
            <a:noFill/>
            <a:round/>
            <a:headEnd/>
            <a:tailEnd/>
          </a:ln>
        </p:spPr>
        <p:txBody>
          <a:bodyPr/>
          <a:lstStyle/>
          <a:p>
            <a:endParaRPr lang="el-GR"/>
          </a:p>
        </p:txBody>
      </p:sp>
      <p:sp>
        <p:nvSpPr>
          <p:cNvPr id="53657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53657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BA432050-ECAC-467B-9EEF-3455F5645F08}"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BA1379-18DF-4209-82A0-1A4FB5CA8EC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92100"/>
            <a:ext cx="2057400" cy="57277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92100"/>
            <a:ext cx="6019800" cy="57277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D13C8E-F578-488A-8D17-6821257122E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905000"/>
            <a:ext cx="40386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F19E76-F7E9-4B48-B926-563CE6C05DC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457200" y="1905000"/>
            <a:ext cx="8229600" cy="4114800"/>
          </a:xfrm>
        </p:spPr>
        <p:txBody>
          <a:bodyPr/>
          <a:lstStyle/>
          <a:p>
            <a:pPr lvl="0"/>
            <a:endParaRPr lang="el-G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061424-2307-42AF-AEC8-A7FC7C7102C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92100"/>
            <a:ext cx="8229600" cy="57277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F0F30D-9DD5-4DEB-AC60-1DF194DE700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Τίτλος, Αντικείμενο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905000"/>
            <a:ext cx="40386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648200" y="1905000"/>
            <a:ext cx="40386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6"/>
          <p:cNvSpPr>
            <a:spLocks noGrp="1" noChangeArrowheads="1"/>
          </p:cNvSpPr>
          <p:nvPr>
            <p:ph type="dt" sz="half" idx="10"/>
          </p:nvPr>
        </p:nvSpPr>
        <p:spPr/>
        <p:txBody>
          <a:bodyPr/>
          <a:lstStyle>
            <a:lvl1pPr>
              <a:defRPr/>
            </a:lvl1pPr>
          </a:lstStyle>
          <a:p>
            <a:pPr>
              <a:defRPr/>
            </a:pPr>
            <a:endParaRPr lang="el-GR"/>
          </a:p>
        </p:txBody>
      </p:sp>
      <p:sp>
        <p:nvSpPr>
          <p:cNvPr id="6" name="Rectangle 7"/>
          <p:cNvSpPr>
            <a:spLocks noGrp="1" noChangeArrowheads="1"/>
          </p:cNvSpPr>
          <p:nvPr>
            <p:ph type="ftr" sz="quarter" idx="11"/>
          </p:nvPr>
        </p:nvSpPr>
        <p:spPr/>
        <p:txBody>
          <a:bodyPr/>
          <a:lstStyle>
            <a:lvl1pPr>
              <a:defRPr/>
            </a:lvl1pPr>
          </a:lstStyle>
          <a:p>
            <a:pPr>
              <a:defRPr/>
            </a:pPr>
            <a:endParaRPr lang="el-GR"/>
          </a:p>
        </p:txBody>
      </p:sp>
      <p:sp>
        <p:nvSpPr>
          <p:cNvPr id="7" name="Rectangle 8"/>
          <p:cNvSpPr>
            <a:spLocks noGrp="1" noChangeArrowheads="1"/>
          </p:cNvSpPr>
          <p:nvPr>
            <p:ph type="sldNum" sz="quarter" idx="12"/>
          </p:nvPr>
        </p:nvSpPr>
        <p:spPr/>
        <p:txBody>
          <a:bodyPr/>
          <a:lstStyle>
            <a:lvl1pPr>
              <a:defRPr/>
            </a:lvl1pPr>
          </a:lstStyle>
          <a:p>
            <a:pPr>
              <a:defRPr/>
            </a:pPr>
            <a:fld id="{13B36F84-FB41-42C6-B03E-C142E6B25D3C}"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03A5D0-99F0-431D-8396-D4AEA8036F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0C0575-AB69-4830-A6D4-1553D52138E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A2BD89-3F04-49FF-8A23-4E87E806B38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AAAEE2C-5013-4BF1-BE65-37713D8DC06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E719CBE-F1E2-43DC-A1EB-9749A818302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F4DDEED-AAAF-42B9-B9D7-8590F077A29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E49364-D25A-4EAD-91F9-C19F0B69662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6B0D07-FF7E-4314-B637-30F3942E9D2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3555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55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cs typeface="Arial" charset="0"/>
              </a:defRPr>
            </a:lvl1pPr>
          </a:lstStyle>
          <a:p>
            <a:pPr>
              <a:defRPr/>
            </a:pPr>
            <a:endParaRPr lang="en-US"/>
          </a:p>
        </p:txBody>
      </p:sp>
      <p:sp>
        <p:nvSpPr>
          <p:cNvPr id="5355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cs typeface="Arial" charset="0"/>
              </a:defRPr>
            </a:lvl1pPr>
          </a:lstStyle>
          <a:p>
            <a:pPr>
              <a:defRPr/>
            </a:pPr>
            <a:endParaRPr lang="en-US"/>
          </a:p>
        </p:txBody>
      </p:sp>
      <p:sp>
        <p:nvSpPr>
          <p:cNvPr id="5355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cs typeface="Arial" charset="0"/>
              </a:defRPr>
            </a:lvl1pPr>
          </a:lstStyle>
          <a:p>
            <a:pPr>
              <a:defRPr/>
            </a:pPr>
            <a:fld id="{16E8C992-184A-4524-A2D0-7B17C23AB22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87"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8" r:id="rId15"/>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html:mk:@MSITStore:C:\DOCUME~1\GEORGE\LOCALS~1\Temp\Rar$DI00.500\Differential%20Diagnosis%20of%20Orthopaedic%20Oncology.chm::/01.%20Radiologic%20and%20Pathologic%20Approach%20to%20Bone%20Tumors.mht!http://gateway.ut.ovid.com/FullTextService/CT%7b06b9ee1beed5941911c285f4a8fe15951c0786f52c153698947538e5244f1d7ca94faf1beb63065e334f2df1603fdb64%7d/C1FF21.gif?geom=595x1000%3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html:mk:@MSITStore:C:\DOCUME~1\GEORGE\LOCALS~1\Temp\Rar$DI00.500\Differential%20Diagnosis%20of%20Orthopaedic%20Oncology.chm::/01.%20Radiologic%20and%20Pathologic%20Approach%20to%20Bone%20Tumors.mht!http://gateway.ut.ovid.com/FullTextService/CT%7b06b9ee1beed5941911c285f4a8fe15951c0786f52c153698947538e5244f1d7ca94faf1beb63065e334f2df1603fdb64%7d/C1FF22.gif?geom=595x1000%3e" TargetMode="External"/><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l-GR" altLang="el-GR" sz="3200" dirty="0" smtClean="0">
                <a:solidFill>
                  <a:srgbClr val="FFFF00"/>
                </a:solidFill>
              </a:rPr>
              <a:t>ΑΡΧΕΣ ΒΙΟΨΙΑΣ &amp; ΣΤΑΔΙΟΠΟΙΗΣΗΣ ΟΓΚΩΝ ΜΥΟΣΚΕΛΕΤΙΚΟΥ</a:t>
            </a:r>
            <a:endParaRPr lang="en-US" altLang="el-GR" sz="6000" dirty="0" smtClean="0">
              <a:solidFill>
                <a:srgbClr val="FFFF00"/>
              </a:solidFill>
            </a:endParaRPr>
          </a:p>
        </p:txBody>
      </p:sp>
      <p:sp>
        <p:nvSpPr>
          <p:cNvPr id="8195" name="Rectangle 3"/>
          <p:cNvSpPr>
            <a:spLocks noGrp="1" noChangeArrowheads="1"/>
          </p:cNvSpPr>
          <p:nvPr>
            <p:ph type="body" sz="half" idx="1"/>
          </p:nvPr>
        </p:nvSpPr>
        <p:spPr>
          <a:xfrm>
            <a:off x="4356100" y="2438400"/>
            <a:ext cx="4787900" cy="2590800"/>
          </a:xfrm>
        </p:spPr>
        <p:txBody>
          <a:bodyPr/>
          <a:lstStyle/>
          <a:p>
            <a:pPr algn="ctr" eaLnBrk="1" hangingPunct="1">
              <a:lnSpc>
                <a:spcPct val="90000"/>
              </a:lnSpc>
              <a:buFontTx/>
              <a:buNone/>
              <a:defRPr/>
            </a:pPr>
            <a:r>
              <a:rPr lang="el-GR" altLang="el-GR" sz="2400" b="1" dirty="0" smtClean="0"/>
              <a:t>Ι.Παπαναστασίου</a:t>
            </a:r>
          </a:p>
          <a:p>
            <a:pPr algn="ctr" eaLnBrk="1" hangingPunct="1">
              <a:lnSpc>
                <a:spcPct val="90000"/>
              </a:lnSpc>
              <a:buFontTx/>
              <a:buNone/>
              <a:defRPr/>
            </a:pPr>
            <a:r>
              <a:rPr lang="el-GR" altLang="el-GR" sz="2400" b="1" dirty="0" smtClean="0"/>
              <a:t>Επιμελητής Α </a:t>
            </a:r>
          </a:p>
          <a:p>
            <a:pPr algn="ctr" eaLnBrk="1" hangingPunct="1">
              <a:lnSpc>
                <a:spcPct val="90000"/>
              </a:lnSpc>
              <a:buFontTx/>
              <a:buNone/>
              <a:defRPr/>
            </a:pPr>
            <a:r>
              <a:rPr lang="el-GR" altLang="el-GR" sz="2400" b="1" dirty="0" smtClean="0"/>
              <a:t>ΓΟΝΚ «Αγιοι Ανάργυροι»</a:t>
            </a:r>
          </a:p>
          <a:p>
            <a:pPr algn="ctr" eaLnBrk="1" hangingPunct="1">
              <a:lnSpc>
                <a:spcPct val="90000"/>
              </a:lnSpc>
              <a:buFontTx/>
              <a:buNone/>
              <a:defRPr/>
            </a:pPr>
            <a:r>
              <a:rPr lang="en-US" altLang="el-GR" sz="1800" b="1" i="1" dirty="0" smtClean="0"/>
              <a:t>Fellow at Memorial Sloan Kettering Center (</a:t>
            </a:r>
            <a:r>
              <a:rPr lang="el-GR" altLang="el-GR" sz="1800" b="1" i="1" dirty="0" smtClean="0"/>
              <a:t>Ορθοπαιδική Ογκολογία) &amp; </a:t>
            </a:r>
            <a:r>
              <a:rPr lang="en-US" altLang="el-GR" sz="1800" b="1" i="1" dirty="0" smtClean="0"/>
              <a:t>Moffitt Cancer Center (</a:t>
            </a:r>
            <a:r>
              <a:rPr lang="el-GR" altLang="el-GR" sz="1800" b="1" i="1" dirty="0" smtClean="0"/>
              <a:t>Σπονδυλική Στήλη)</a:t>
            </a:r>
            <a:endParaRPr lang="en-US" altLang="el-GR" sz="1800" b="1" i="1" dirty="0" smtClean="0"/>
          </a:p>
        </p:txBody>
      </p:sp>
      <p:pic>
        <p:nvPicPr>
          <p:cNvPr id="4100" name="Picture 7" descr="GONK"/>
          <p:cNvPicPr>
            <a:picLocks noGrp="1" noChangeAspect="1" noChangeArrowheads="1"/>
          </p:cNvPicPr>
          <p:nvPr>
            <p:ph sz="half" idx="2"/>
          </p:nvPr>
        </p:nvPicPr>
        <p:blipFill>
          <a:blip r:embed="rId3" cstate="print"/>
          <a:srcRect t="37334"/>
          <a:stretch>
            <a:fillRect/>
          </a:stretch>
        </p:blipFill>
        <p:spPr>
          <a:xfrm>
            <a:off x="0" y="2576513"/>
            <a:ext cx="4419600" cy="2414587"/>
          </a:xfrm>
          <a:noFill/>
        </p:spPr>
      </p:pic>
      <p:pic>
        <p:nvPicPr>
          <p:cNvPr id="4101" name="Picture 4" descr="Moffitt panoramic header"/>
          <p:cNvPicPr>
            <a:picLocks noChangeAspect="1" noChangeArrowheads="1"/>
          </p:cNvPicPr>
          <p:nvPr/>
        </p:nvPicPr>
        <p:blipFill>
          <a:blip r:embed="rId4" cstate="print">
            <a:lum contrast="18000"/>
          </a:blip>
          <a:srcRect/>
          <a:stretch>
            <a:fillRect/>
          </a:stretch>
        </p:blipFill>
        <p:spPr bwMode="auto">
          <a:xfrm>
            <a:off x="0" y="4991100"/>
            <a:ext cx="6400800" cy="1866900"/>
          </a:xfrm>
          <a:prstGeom prst="rect">
            <a:avLst/>
          </a:prstGeom>
          <a:noFill/>
          <a:ln w="9525">
            <a:noFill/>
            <a:miter lim="800000"/>
            <a:headEnd/>
            <a:tailEnd/>
          </a:ln>
        </p:spPr>
      </p:pic>
      <p:sp>
        <p:nvSpPr>
          <p:cNvPr id="4102" name="Line 6"/>
          <p:cNvSpPr>
            <a:spLocks noChangeShapeType="1"/>
          </p:cNvSpPr>
          <p:nvPr/>
        </p:nvSpPr>
        <p:spPr bwMode="auto">
          <a:xfrm>
            <a:off x="381000" y="2057400"/>
            <a:ext cx="8305800" cy="0"/>
          </a:xfrm>
          <a:prstGeom prst="line">
            <a:avLst/>
          </a:prstGeom>
          <a:noFill/>
          <a:ln w="28575">
            <a:solidFill>
              <a:srgbClr val="008080"/>
            </a:solidFill>
            <a:round/>
            <a:headEnd/>
            <a:tailEnd/>
          </a:ln>
        </p:spPr>
        <p:txBody>
          <a:bodyPr/>
          <a:lstStyle/>
          <a:p>
            <a:endParaRPr lang="el-GR"/>
          </a:p>
        </p:txBody>
      </p:sp>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pPr eaLnBrk="1" hangingPunct="1">
              <a:defRPr/>
            </a:pPr>
            <a:r>
              <a:rPr lang="en-US" smtClean="0"/>
              <a:t>OPEN BIOPSY</a:t>
            </a:r>
            <a:endParaRPr lang="en-US" smtClean="0">
              <a:solidFill>
                <a:schemeClr val="bg1"/>
              </a:solidFill>
            </a:endParaRPr>
          </a:p>
        </p:txBody>
      </p:sp>
      <p:sp>
        <p:nvSpPr>
          <p:cNvPr id="382979" name="Rectangle 3"/>
          <p:cNvSpPr>
            <a:spLocks noGrp="1" noChangeArrowheads="1"/>
          </p:cNvSpPr>
          <p:nvPr>
            <p:ph type="body" idx="1"/>
          </p:nvPr>
        </p:nvSpPr>
        <p:spPr>
          <a:xfrm>
            <a:off x="685800" y="1905000"/>
            <a:ext cx="7772400" cy="3352800"/>
          </a:xfrm>
        </p:spPr>
        <p:txBody>
          <a:bodyPr/>
          <a:lstStyle/>
          <a:p>
            <a:pPr algn="ctr" eaLnBrk="1" hangingPunct="1">
              <a:buFontTx/>
              <a:buNone/>
              <a:defRPr/>
            </a:pPr>
            <a:r>
              <a:rPr lang="en-US" smtClean="0"/>
              <a:t>Accomplish your goal, </a:t>
            </a:r>
            <a:r>
              <a:rPr lang="en-US" sz="4000" smtClean="0">
                <a:solidFill>
                  <a:srgbClr val="FF99CC"/>
                </a:solidFill>
              </a:rPr>
              <a:t>then stop!!</a:t>
            </a:r>
            <a:endParaRPr lang="en-US" sz="3600" smtClean="0">
              <a:solidFill>
                <a:srgbClr val="FF0000"/>
              </a:solidFill>
            </a:endParaRPr>
          </a:p>
          <a:p>
            <a:pPr algn="ctr" eaLnBrk="1" hangingPunct="1">
              <a:buFontTx/>
              <a:buNone/>
              <a:defRPr/>
            </a:pPr>
            <a:r>
              <a:rPr lang="en-US" sz="3600" smtClean="0"/>
              <a:t>Don’t </a:t>
            </a:r>
            <a:r>
              <a:rPr lang="en-US" sz="3600" smtClean="0">
                <a:solidFill>
                  <a:srgbClr val="FFFF00"/>
                </a:solidFill>
              </a:rPr>
              <a:t>shell</a:t>
            </a:r>
            <a:r>
              <a:rPr lang="en-US" sz="3600" smtClean="0"/>
              <a:t> it out.</a:t>
            </a:r>
          </a:p>
          <a:p>
            <a:pPr algn="ctr" eaLnBrk="1" hangingPunct="1">
              <a:buFontTx/>
              <a:buNone/>
              <a:defRPr/>
            </a:pPr>
            <a:r>
              <a:rPr lang="en-US" sz="3600" smtClean="0"/>
              <a:t>Don’t </a:t>
            </a:r>
            <a:r>
              <a:rPr lang="en-US" sz="3600" smtClean="0">
                <a:solidFill>
                  <a:srgbClr val="FFFF00"/>
                </a:solidFill>
              </a:rPr>
              <a:t>debulk</a:t>
            </a:r>
            <a:r>
              <a:rPr lang="en-US" sz="3600" smtClean="0"/>
              <a:t> the tumor.</a:t>
            </a:r>
          </a:p>
          <a:p>
            <a:pPr algn="ctr" eaLnBrk="1" hangingPunct="1">
              <a:buFontTx/>
              <a:buNone/>
              <a:defRPr/>
            </a:pPr>
            <a:r>
              <a:rPr lang="en-US" sz="3600" smtClean="0"/>
              <a:t>Don’t do </a:t>
            </a:r>
            <a:r>
              <a:rPr lang="en-US" sz="3600" smtClean="0">
                <a:solidFill>
                  <a:srgbClr val="FFFF00"/>
                </a:solidFill>
              </a:rPr>
              <a:t>anything else</a:t>
            </a:r>
            <a:r>
              <a:rPr lang="en-US" sz="3600" smtClean="0"/>
              <a:t>.</a:t>
            </a:r>
          </a:p>
        </p:txBody>
      </p:sp>
      <p:pic>
        <p:nvPicPr>
          <p:cNvPr id="16388" name="Picture 4"/>
          <p:cNvPicPr>
            <a:picLocks noChangeAspect="1" noChangeArrowheads="1"/>
          </p:cNvPicPr>
          <p:nvPr/>
        </p:nvPicPr>
        <p:blipFill>
          <a:blip r:embed="rId2" cstate="print"/>
          <a:srcRect/>
          <a:stretch>
            <a:fillRect/>
          </a:stretch>
        </p:blipFill>
        <p:spPr bwMode="auto">
          <a:xfrm>
            <a:off x="0" y="2743200"/>
            <a:ext cx="1920875" cy="3429000"/>
          </a:xfrm>
          <a:prstGeom prst="rect">
            <a:avLst/>
          </a:prstGeom>
          <a:noFill/>
          <a:ln w="38100">
            <a:noFill/>
            <a:miter lim="800000"/>
            <a:headEnd/>
            <a:tailEnd/>
          </a:ln>
        </p:spPr>
      </p:pic>
      <p:pic>
        <p:nvPicPr>
          <p:cNvPr id="16389" name="Picture 5"/>
          <p:cNvPicPr>
            <a:picLocks noChangeAspect="1" noChangeArrowheads="1"/>
          </p:cNvPicPr>
          <p:nvPr/>
        </p:nvPicPr>
        <p:blipFill>
          <a:blip r:embed="rId3" cstate="print">
            <a:lum bright="-6000" contrast="-6000"/>
          </a:blip>
          <a:srcRect/>
          <a:stretch>
            <a:fillRect/>
          </a:stretch>
        </p:blipFill>
        <p:spPr bwMode="auto">
          <a:xfrm>
            <a:off x="5257800" y="4787900"/>
            <a:ext cx="3814763" cy="2070100"/>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381000" y="1981200"/>
            <a:ext cx="3605213" cy="3995738"/>
          </a:xfrm>
          <a:prstGeom prst="rect">
            <a:avLst/>
          </a:prstGeom>
          <a:noFill/>
          <a:ln w="9525">
            <a:solidFill>
              <a:schemeClr val="tx1"/>
            </a:solidFill>
            <a:miter lim="800000"/>
            <a:headEnd/>
            <a:tailEnd/>
          </a:ln>
        </p:spPr>
      </p:pic>
      <p:sp>
        <p:nvSpPr>
          <p:cNvPr id="97283" name="Text Box 3"/>
          <p:cNvSpPr txBox="1">
            <a:spLocks noChangeArrowheads="1"/>
          </p:cNvSpPr>
          <p:nvPr/>
        </p:nvSpPr>
        <p:spPr bwMode="auto">
          <a:xfrm>
            <a:off x="463550" y="990600"/>
            <a:ext cx="8283575" cy="579438"/>
          </a:xfrm>
          <a:prstGeom prst="rect">
            <a:avLst/>
          </a:prstGeom>
          <a:noFill/>
          <a:ln w="9525">
            <a:noFill/>
            <a:miter lim="800000"/>
            <a:headEnd/>
            <a:tailEnd/>
          </a:ln>
          <a:effectLst/>
        </p:spPr>
        <p:txBody>
          <a:bodyPr wrap="none">
            <a:spAutoFit/>
          </a:bodyPr>
          <a:lstStyle/>
          <a:p>
            <a:pPr eaLnBrk="0" hangingPunct="0">
              <a:defRPr/>
            </a:pPr>
            <a:r>
              <a:rPr lang="it-IT" sz="3200" b="1" i="1">
                <a:solidFill>
                  <a:schemeClr val="accent2"/>
                </a:solidFill>
                <a:effectLst>
                  <a:outerShdw blurRad="38100" dist="38100" dir="2700000" algn="tl">
                    <a:srgbClr val="000000"/>
                  </a:outerShdw>
                </a:effectLst>
                <a:latin typeface="Comic Sans MS" pitchFamily="66" charset="0"/>
              </a:rPr>
              <a:t>Perfect Emostasys &amp; Appropriate Suture</a:t>
            </a:r>
          </a:p>
        </p:txBody>
      </p:sp>
      <p:grpSp>
        <p:nvGrpSpPr>
          <p:cNvPr id="2" name="Group 4"/>
          <p:cNvGrpSpPr>
            <a:grpSpLocks/>
          </p:cNvGrpSpPr>
          <p:nvPr/>
        </p:nvGrpSpPr>
        <p:grpSpPr bwMode="auto">
          <a:xfrm>
            <a:off x="4267200" y="1981200"/>
            <a:ext cx="4648200" cy="3962400"/>
            <a:chOff x="672" y="192"/>
            <a:chExt cx="4416" cy="3935"/>
          </a:xfrm>
        </p:grpSpPr>
        <p:pic>
          <p:nvPicPr>
            <p:cNvPr id="17417" name="Picture 5"/>
            <p:cNvPicPr>
              <a:picLocks noChangeAspect="1" noChangeArrowheads="1"/>
            </p:cNvPicPr>
            <p:nvPr/>
          </p:nvPicPr>
          <p:blipFill>
            <a:blip r:embed="rId3" cstate="print"/>
            <a:srcRect/>
            <a:stretch>
              <a:fillRect/>
            </a:stretch>
          </p:blipFill>
          <p:spPr bwMode="auto">
            <a:xfrm>
              <a:off x="672" y="192"/>
              <a:ext cx="4416" cy="3935"/>
            </a:xfrm>
            <a:prstGeom prst="rect">
              <a:avLst/>
            </a:prstGeom>
            <a:solidFill>
              <a:schemeClr val="bg2"/>
            </a:solidFill>
            <a:ln w="28575">
              <a:solidFill>
                <a:schemeClr val="tx2"/>
              </a:solidFill>
              <a:miter lim="800000"/>
              <a:headEnd/>
              <a:tailEnd/>
            </a:ln>
          </p:spPr>
        </p:pic>
        <p:sp>
          <p:nvSpPr>
            <p:cNvPr id="17418" name="Text Box 6"/>
            <p:cNvSpPr txBox="1">
              <a:spLocks noChangeArrowheads="1"/>
            </p:cNvSpPr>
            <p:nvPr/>
          </p:nvSpPr>
          <p:spPr bwMode="auto">
            <a:xfrm>
              <a:off x="2465" y="2092"/>
              <a:ext cx="1275" cy="604"/>
            </a:xfrm>
            <a:prstGeom prst="rect">
              <a:avLst/>
            </a:prstGeom>
            <a:solidFill>
              <a:schemeClr val="bg2"/>
            </a:solidFill>
            <a:ln w="28575">
              <a:solidFill>
                <a:schemeClr val="tx2"/>
              </a:solidFill>
              <a:miter lim="800000"/>
              <a:headEnd/>
              <a:tailEnd/>
            </a:ln>
          </p:spPr>
          <p:txBody>
            <a:bodyPr wrap="none">
              <a:spAutoFit/>
            </a:bodyPr>
            <a:lstStyle/>
            <a:p>
              <a:pPr eaLnBrk="0" hangingPunct="0"/>
              <a:r>
                <a:rPr lang="it-IT" altLang="el-GR" sz="3200">
                  <a:latin typeface="Times" pitchFamily="18" charset="0"/>
                </a:rPr>
                <a:t>Wrong</a:t>
              </a:r>
            </a:p>
          </p:txBody>
        </p:sp>
      </p:grpSp>
      <p:grpSp>
        <p:nvGrpSpPr>
          <p:cNvPr id="3" name="Group 7"/>
          <p:cNvGrpSpPr>
            <a:grpSpLocks/>
          </p:cNvGrpSpPr>
          <p:nvPr/>
        </p:nvGrpSpPr>
        <p:grpSpPr bwMode="auto">
          <a:xfrm>
            <a:off x="4267200" y="1981200"/>
            <a:ext cx="4648200" cy="3962400"/>
            <a:chOff x="791" y="90"/>
            <a:chExt cx="4176" cy="4142"/>
          </a:xfrm>
        </p:grpSpPr>
        <p:pic>
          <p:nvPicPr>
            <p:cNvPr id="17415" name="Picture 8"/>
            <p:cNvPicPr>
              <a:picLocks noChangeAspect="1" noChangeArrowheads="1"/>
            </p:cNvPicPr>
            <p:nvPr/>
          </p:nvPicPr>
          <p:blipFill>
            <a:blip r:embed="rId4" cstate="print"/>
            <a:srcRect/>
            <a:stretch>
              <a:fillRect/>
            </a:stretch>
          </p:blipFill>
          <p:spPr bwMode="auto">
            <a:xfrm>
              <a:off x="791" y="90"/>
              <a:ext cx="4176" cy="4142"/>
            </a:xfrm>
            <a:prstGeom prst="rect">
              <a:avLst/>
            </a:prstGeom>
            <a:solidFill>
              <a:schemeClr val="bg2"/>
            </a:solidFill>
            <a:ln w="28575">
              <a:solidFill>
                <a:schemeClr val="tx2"/>
              </a:solidFill>
              <a:miter lim="800000"/>
              <a:headEnd/>
              <a:tailEnd/>
            </a:ln>
          </p:spPr>
        </p:pic>
        <p:sp>
          <p:nvSpPr>
            <p:cNvPr id="17416" name="Text Box 9"/>
            <p:cNvSpPr txBox="1">
              <a:spLocks noChangeArrowheads="1"/>
            </p:cNvSpPr>
            <p:nvPr/>
          </p:nvSpPr>
          <p:spPr bwMode="auto">
            <a:xfrm>
              <a:off x="2535" y="1900"/>
              <a:ext cx="1003" cy="636"/>
            </a:xfrm>
            <a:prstGeom prst="rect">
              <a:avLst/>
            </a:prstGeom>
            <a:solidFill>
              <a:schemeClr val="bg2"/>
            </a:solidFill>
            <a:ln w="28575">
              <a:solidFill>
                <a:schemeClr val="tx2"/>
              </a:solidFill>
              <a:miter lim="800000"/>
              <a:headEnd/>
              <a:tailEnd/>
            </a:ln>
          </p:spPr>
          <p:txBody>
            <a:bodyPr wrap="none">
              <a:spAutoFit/>
            </a:bodyPr>
            <a:lstStyle/>
            <a:p>
              <a:pPr eaLnBrk="0" hangingPunct="0"/>
              <a:r>
                <a:rPr lang="it-IT" altLang="el-GR" sz="3200">
                  <a:latin typeface="Times" pitchFamily="18" charset="0"/>
                </a:rPr>
                <a:t>Right</a:t>
              </a:r>
            </a:p>
          </p:txBody>
        </p:sp>
      </p:grpSp>
      <p:sp>
        <p:nvSpPr>
          <p:cNvPr id="17414" name="Text Box 10"/>
          <p:cNvSpPr txBox="1">
            <a:spLocks noChangeArrowheads="1"/>
          </p:cNvSpPr>
          <p:nvPr/>
        </p:nvSpPr>
        <p:spPr bwMode="auto">
          <a:xfrm>
            <a:off x="2644775" y="212725"/>
            <a:ext cx="3184525" cy="701675"/>
          </a:xfrm>
          <a:prstGeom prst="rect">
            <a:avLst/>
          </a:prstGeom>
          <a:noFill/>
          <a:ln w="9525">
            <a:noFill/>
            <a:miter lim="800000"/>
            <a:headEnd/>
            <a:tailEnd/>
          </a:ln>
        </p:spPr>
        <p:txBody>
          <a:bodyPr wrap="none">
            <a:spAutoFit/>
          </a:bodyPr>
          <a:lstStyle/>
          <a:p>
            <a:pPr eaLnBrk="0" hangingPunct="0"/>
            <a:r>
              <a:rPr lang="it-IT" altLang="el-GR" sz="4000" b="1" i="1">
                <a:solidFill>
                  <a:schemeClr val="accent2"/>
                </a:solidFill>
                <a:latin typeface="Comic Sans MS" pitchFamily="66" charset="0"/>
              </a:rPr>
              <a:t>To look for: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AMPANACCI 4"/>
          <p:cNvPicPr>
            <a:picLocks noChangeAspect="1" noChangeArrowheads="1"/>
          </p:cNvPicPr>
          <p:nvPr/>
        </p:nvPicPr>
        <p:blipFill>
          <a:blip r:embed="rId2" cstate="print"/>
          <a:srcRect t="4225"/>
          <a:stretch>
            <a:fillRect/>
          </a:stretch>
        </p:blipFill>
        <p:spPr bwMode="auto">
          <a:xfrm>
            <a:off x="381000" y="762000"/>
            <a:ext cx="3779838" cy="5257800"/>
          </a:xfrm>
          <a:prstGeom prst="rect">
            <a:avLst/>
          </a:prstGeom>
          <a:noFill/>
          <a:ln w="9525">
            <a:solidFill>
              <a:schemeClr val="tx2"/>
            </a:solidFill>
            <a:miter lim="800000"/>
            <a:headEnd/>
            <a:tailEnd/>
          </a:ln>
        </p:spPr>
      </p:pic>
      <p:sp>
        <p:nvSpPr>
          <p:cNvPr id="20483" name="Text Box 3"/>
          <p:cNvSpPr txBox="1">
            <a:spLocks noChangeArrowheads="1"/>
          </p:cNvSpPr>
          <p:nvPr/>
        </p:nvSpPr>
        <p:spPr bwMode="auto">
          <a:xfrm>
            <a:off x="4191000" y="527050"/>
            <a:ext cx="4572000" cy="5568950"/>
          </a:xfrm>
          <a:prstGeom prst="rect">
            <a:avLst/>
          </a:prstGeom>
          <a:noFill/>
          <a:ln w="9525">
            <a:noFill/>
            <a:miter lim="800000"/>
            <a:headEnd/>
            <a:tailEnd/>
          </a:ln>
        </p:spPr>
        <p:txBody>
          <a:bodyPr>
            <a:spAutoFit/>
          </a:bodyPr>
          <a:lstStyle/>
          <a:p>
            <a:pPr algn="ctr" eaLnBrk="0" hangingPunct="0">
              <a:lnSpc>
                <a:spcPct val="150000"/>
              </a:lnSpc>
            </a:pPr>
            <a:r>
              <a:rPr lang="it-IT" altLang="el-GR" sz="2400" i="1">
                <a:latin typeface="Comic Sans MS" pitchFamily="66" charset="0"/>
              </a:rPr>
              <a:t>………always remember that biopsy is a </a:t>
            </a:r>
            <a:r>
              <a:rPr lang="it-IT" altLang="el-GR" sz="2400" i="1">
                <a:solidFill>
                  <a:srgbClr val="FF0000"/>
                </a:solidFill>
                <a:latin typeface="Comic Sans MS" pitchFamily="66" charset="0"/>
              </a:rPr>
              <a:t>crucial surgical step</a:t>
            </a:r>
            <a:r>
              <a:rPr lang="it-IT" altLang="el-GR" sz="2400" i="1">
                <a:latin typeface="Comic Sans MS" pitchFamily="66" charset="0"/>
              </a:rPr>
              <a:t> in the treatment of musculo-skeletal neoplasms; </a:t>
            </a:r>
          </a:p>
          <a:p>
            <a:pPr algn="ctr" eaLnBrk="0" hangingPunct="0">
              <a:lnSpc>
                <a:spcPct val="150000"/>
              </a:lnSpc>
            </a:pPr>
            <a:r>
              <a:rPr lang="it-IT" altLang="el-GR" sz="2400" i="1">
                <a:latin typeface="Comic Sans MS" pitchFamily="66" charset="0"/>
              </a:rPr>
              <a:t>it must be performed by a </a:t>
            </a:r>
            <a:r>
              <a:rPr lang="it-IT" altLang="el-GR" sz="2400" i="1">
                <a:solidFill>
                  <a:srgbClr val="FF0000"/>
                </a:solidFill>
                <a:latin typeface="Comic Sans MS" pitchFamily="66" charset="0"/>
              </a:rPr>
              <a:t>skilled surgeon</a:t>
            </a:r>
            <a:r>
              <a:rPr lang="it-IT" altLang="el-GR" sz="2400" i="1">
                <a:latin typeface="Comic Sans MS" pitchFamily="66" charset="0"/>
              </a:rPr>
              <a:t>, with a large experience in sarcoma care  </a:t>
            </a:r>
            <a:r>
              <a:rPr lang="it-IT" altLang="el-GR" sz="2400" i="1">
                <a:solidFill>
                  <a:srgbClr val="FFFF00"/>
                </a:solidFill>
                <a:latin typeface="Comic Sans MS" pitchFamily="66" charset="0"/>
              </a:rPr>
              <a:t>while the definitive surgery can be done by the young orthopedist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l-GR" dirty="0" err="1" smtClean="0">
                <a:solidFill>
                  <a:srgbClr val="FFFF00"/>
                </a:solidFill>
              </a:rPr>
              <a:t>Συστηματα</a:t>
            </a:r>
            <a:r>
              <a:rPr lang="el-GR" dirty="0" smtClean="0">
                <a:solidFill>
                  <a:srgbClr val="FFFF00"/>
                </a:solidFill>
              </a:rPr>
              <a:t> </a:t>
            </a:r>
            <a:r>
              <a:rPr lang="el-GR" dirty="0" err="1" smtClean="0">
                <a:solidFill>
                  <a:srgbClr val="FFFF00"/>
                </a:solidFill>
              </a:rPr>
              <a:t>Σταδιοποιησης</a:t>
            </a:r>
            <a:endParaRPr lang="el-GR" dirty="0">
              <a:solidFill>
                <a:srgbClr val="FFFF00"/>
              </a:solidFill>
            </a:endParaRPr>
          </a:p>
        </p:txBody>
      </p:sp>
      <p:sp>
        <p:nvSpPr>
          <p:cNvPr id="3" name="2 - Θέση περιεχομένου"/>
          <p:cNvSpPr>
            <a:spLocks noGrp="1"/>
          </p:cNvSpPr>
          <p:nvPr>
            <p:ph idx="1"/>
          </p:nvPr>
        </p:nvSpPr>
        <p:spPr/>
        <p:txBody>
          <a:bodyPr/>
          <a:lstStyle/>
          <a:p>
            <a:pPr>
              <a:defRPr/>
            </a:pPr>
            <a:endParaRPr lang="el-G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p:nvPr>
        </p:nvPicPr>
        <p:blipFill>
          <a:blip r:embed="rId2" cstate="print"/>
          <a:srcRect l="15741" t="17599" r="13388" b="3188"/>
          <a:stretch>
            <a:fillRect/>
          </a:stretch>
        </p:blipFill>
        <p:spPr>
          <a:xfrm>
            <a:off x="395288" y="53975"/>
            <a:ext cx="8748712" cy="6804025"/>
          </a:xfrm>
        </p:spPr>
      </p:pic>
      <p:sp>
        <p:nvSpPr>
          <p:cNvPr id="22531" name="Rectangle 3"/>
          <p:cNvSpPr>
            <a:spLocks noChangeArrowheads="1"/>
          </p:cNvSpPr>
          <p:nvPr/>
        </p:nvSpPr>
        <p:spPr bwMode="auto">
          <a:xfrm>
            <a:off x="1476375" y="2492375"/>
            <a:ext cx="792163" cy="215900"/>
          </a:xfrm>
          <a:prstGeom prst="rect">
            <a:avLst/>
          </a:prstGeom>
          <a:noFill/>
          <a:ln w="25400">
            <a:solidFill>
              <a:srgbClr val="FF0000"/>
            </a:solidFill>
            <a:miter lim="800000"/>
            <a:headEnd/>
            <a:tailEnd/>
          </a:ln>
        </p:spPr>
        <p:txBody>
          <a:bodyPr wrap="none" anchor="ctr"/>
          <a:lstStyle/>
          <a:p>
            <a:endParaRPr lang="el-GR" altLang="el-GR"/>
          </a:p>
        </p:txBody>
      </p:sp>
      <p:sp>
        <p:nvSpPr>
          <p:cNvPr id="22532" name="Rectangle 4"/>
          <p:cNvSpPr>
            <a:spLocks noChangeArrowheads="1"/>
          </p:cNvSpPr>
          <p:nvPr/>
        </p:nvSpPr>
        <p:spPr bwMode="auto">
          <a:xfrm>
            <a:off x="7308850" y="1700213"/>
            <a:ext cx="1150938" cy="288925"/>
          </a:xfrm>
          <a:prstGeom prst="rect">
            <a:avLst/>
          </a:prstGeom>
          <a:noFill/>
          <a:ln w="25400">
            <a:solidFill>
              <a:schemeClr val="hlink"/>
            </a:solidFill>
            <a:miter lim="800000"/>
            <a:headEnd/>
            <a:tailEnd/>
          </a:ln>
        </p:spPr>
        <p:txBody>
          <a:bodyPr wrap="none" anchor="ctr"/>
          <a:lstStyle/>
          <a:p>
            <a:endParaRPr lang="el-GR" altLang="el-GR"/>
          </a:p>
        </p:txBody>
      </p:sp>
      <p:sp>
        <p:nvSpPr>
          <p:cNvPr id="22533" name="Rectangle 5"/>
          <p:cNvSpPr>
            <a:spLocks noChangeArrowheads="1"/>
          </p:cNvSpPr>
          <p:nvPr/>
        </p:nvSpPr>
        <p:spPr bwMode="auto">
          <a:xfrm>
            <a:off x="7308850" y="1125538"/>
            <a:ext cx="1079500" cy="358775"/>
          </a:xfrm>
          <a:prstGeom prst="rect">
            <a:avLst/>
          </a:prstGeom>
          <a:noFill/>
          <a:ln w="25400">
            <a:solidFill>
              <a:srgbClr val="FF0000"/>
            </a:solidFill>
            <a:miter lim="800000"/>
            <a:headEnd/>
            <a:tailEnd/>
          </a:ln>
        </p:spPr>
        <p:txBody>
          <a:bodyPr wrap="none" anchor="ctr"/>
          <a:lstStyle/>
          <a:p>
            <a:endParaRPr lang="el-GR" altLang="el-GR"/>
          </a:p>
        </p:txBody>
      </p:sp>
      <p:sp>
        <p:nvSpPr>
          <p:cNvPr id="22534" name="Rectangle 6"/>
          <p:cNvSpPr>
            <a:spLocks noChangeArrowheads="1"/>
          </p:cNvSpPr>
          <p:nvPr/>
        </p:nvSpPr>
        <p:spPr bwMode="auto">
          <a:xfrm>
            <a:off x="4643438" y="1125538"/>
            <a:ext cx="792162" cy="431800"/>
          </a:xfrm>
          <a:prstGeom prst="rect">
            <a:avLst/>
          </a:prstGeom>
          <a:noFill/>
          <a:ln w="25400">
            <a:solidFill>
              <a:srgbClr val="FF0000"/>
            </a:solidFill>
            <a:miter lim="800000"/>
            <a:headEnd/>
            <a:tailEnd/>
          </a:ln>
        </p:spPr>
        <p:txBody>
          <a:bodyPr wrap="none" anchor="ctr"/>
          <a:lstStyle/>
          <a:p>
            <a:endParaRPr lang="el-GR" altLang="el-GR"/>
          </a:p>
        </p:txBody>
      </p:sp>
      <p:sp>
        <p:nvSpPr>
          <p:cNvPr id="22535" name="Rectangle 7"/>
          <p:cNvSpPr>
            <a:spLocks noChangeArrowheads="1"/>
          </p:cNvSpPr>
          <p:nvPr/>
        </p:nvSpPr>
        <p:spPr bwMode="auto">
          <a:xfrm>
            <a:off x="4643438" y="1628775"/>
            <a:ext cx="865187" cy="360363"/>
          </a:xfrm>
          <a:prstGeom prst="rect">
            <a:avLst/>
          </a:prstGeom>
          <a:noFill/>
          <a:ln w="25400">
            <a:solidFill>
              <a:schemeClr val="hlink"/>
            </a:solidFill>
            <a:miter lim="800000"/>
            <a:headEnd/>
            <a:tailEnd/>
          </a:ln>
        </p:spPr>
        <p:txBody>
          <a:bodyPr wrap="none" anchor="ctr"/>
          <a:lstStyle/>
          <a:p>
            <a:endParaRPr lang="el-GR" altLang="el-G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smtClean="0"/>
              <a:t>Σταδιοποιηση Ε</a:t>
            </a:r>
            <a:r>
              <a:rPr lang="en-US" dirty="0" err="1" smtClean="0"/>
              <a:t>nneking</a:t>
            </a:r>
            <a:r>
              <a:rPr lang="en-US" dirty="0" smtClean="0"/>
              <a:t> (</a:t>
            </a:r>
            <a:r>
              <a:rPr lang="el-GR" dirty="0" smtClean="0"/>
              <a:t>Χειρουργικη)</a:t>
            </a:r>
            <a:endParaRPr lang="el-GR" dirty="0"/>
          </a:p>
        </p:txBody>
      </p:sp>
      <p:pic>
        <p:nvPicPr>
          <p:cNvPr id="23555" name="Picture 2"/>
          <p:cNvPicPr>
            <a:picLocks noGrp="1" noChangeAspect="1" noChangeArrowheads="1"/>
          </p:cNvPicPr>
          <p:nvPr>
            <p:ph idx="1"/>
          </p:nvPr>
        </p:nvPicPr>
        <p:blipFill>
          <a:blip r:embed="rId2" cstate="print"/>
          <a:srcRect l="50632" t="66498" r="15279" b="3873"/>
          <a:stretch>
            <a:fillRect/>
          </a:stretch>
        </p:blipFill>
        <p:spPr>
          <a:xfrm>
            <a:off x="-14288" y="1905000"/>
            <a:ext cx="9118601" cy="49530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p:nvPr>
        </p:nvPicPr>
        <p:blipFill>
          <a:blip r:embed="rId2" cstate="print"/>
          <a:srcRect l="21297" t="13081" r="19444" b="12808"/>
          <a:stretch>
            <a:fillRect/>
          </a:stretch>
        </p:blipFill>
        <p:spPr>
          <a:xfrm>
            <a:off x="0" y="0"/>
            <a:ext cx="9166225" cy="6445250"/>
          </a:xfrm>
          <a:noFill/>
        </p:spPr>
      </p:pic>
      <p:sp>
        <p:nvSpPr>
          <p:cNvPr id="24579" name="Rectangle 3"/>
          <p:cNvSpPr>
            <a:spLocks noChangeArrowheads="1"/>
          </p:cNvSpPr>
          <p:nvPr/>
        </p:nvSpPr>
        <p:spPr bwMode="auto">
          <a:xfrm>
            <a:off x="1066800" y="2362200"/>
            <a:ext cx="563563" cy="152400"/>
          </a:xfrm>
          <a:prstGeom prst="rect">
            <a:avLst/>
          </a:prstGeom>
          <a:noFill/>
          <a:ln w="25400">
            <a:solidFill>
              <a:srgbClr val="FF0000"/>
            </a:solidFill>
            <a:miter lim="800000"/>
            <a:headEnd/>
            <a:tailEnd/>
          </a:ln>
        </p:spPr>
        <p:txBody>
          <a:bodyPr wrap="none" anchor="ctr"/>
          <a:lstStyle/>
          <a:p>
            <a:endParaRPr lang="el-GR" altLang="el-GR"/>
          </a:p>
        </p:txBody>
      </p:sp>
      <p:sp>
        <p:nvSpPr>
          <p:cNvPr id="24580" name="Rectangle 3"/>
          <p:cNvSpPr>
            <a:spLocks noChangeArrowheads="1"/>
          </p:cNvSpPr>
          <p:nvPr/>
        </p:nvSpPr>
        <p:spPr bwMode="auto">
          <a:xfrm>
            <a:off x="228600" y="4343400"/>
            <a:ext cx="2667000" cy="228600"/>
          </a:xfrm>
          <a:prstGeom prst="rect">
            <a:avLst/>
          </a:prstGeom>
          <a:noFill/>
          <a:ln w="25400">
            <a:solidFill>
              <a:srgbClr val="FF0000"/>
            </a:solidFill>
            <a:miter lim="800000"/>
            <a:headEnd/>
            <a:tailEnd/>
          </a:ln>
        </p:spPr>
        <p:txBody>
          <a:bodyPr wrap="none" anchor="ctr"/>
          <a:lstStyle/>
          <a:p>
            <a:endParaRPr lang="el-GR" altLang="el-GR"/>
          </a:p>
        </p:txBody>
      </p:sp>
      <p:sp>
        <p:nvSpPr>
          <p:cNvPr id="24581" name="Rectangle 3"/>
          <p:cNvSpPr>
            <a:spLocks noChangeArrowheads="1"/>
          </p:cNvSpPr>
          <p:nvPr/>
        </p:nvSpPr>
        <p:spPr bwMode="auto">
          <a:xfrm>
            <a:off x="685800" y="2971800"/>
            <a:ext cx="1219200" cy="152400"/>
          </a:xfrm>
          <a:prstGeom prst="rect">
            <a:avLst/>
          </a:prstGeom>
          <a:noFill/>
          <a:ln w="25400">
            <a:solidFill>
              <a:srgbClr val="FF0000"/>
            </a:solidFill>
            <a:miter lim="800000"/>
            <a:headEnd/>
            <a:tailEnd/>
          </a:ln>
        </p:spPr>
        <p:txBody>
          <a:bodyPr wrap="none" anchor="ctr"/>
          <a:lstStyle/>
          <a:p>
            <a:endParaRPr lang="el-GR" altLang="el-G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Title 1"/>
          <p:cNvSpPr>
            <a:spLocks noGrp="1"/>
          </p:cNvSpPr>
          <p:nvPr>
            <p:ph type="title" idx="4294967295"/>
          </p:nvPr>
        </p:nvSpPr>
        <p:spPr/>
        <p:txBody>
          <a:bodyPr/>
          <a:lstStyle/>
          <a:p>
            <a:pPr eaLnBrk="1" hangingPunct="1">
              <a:defRPr/>
            </a:pPr>
            <a:r>
              <a:rPr lang="en-US" sz="4000" smtClean="0"/>
              <a:t>..now I am really confused..</a:t>
            </a:r>
            <a:br>
              <a:rPr lang="en-US" sz="4000" smtClean="0"/>
            </a:br>
            <a:r>
              <a:rPr lang="en-US" sz="4000" smtClean="0"/>
              <a:t> Which one is better?</a:t>
            </a:r>
          </a:p>
        </p:txBody>
      </p:sp>
      <p:pic>
        <p:nvPicPr>
          <p:cNvPr id="25603" name="Picture 2" descr="H:\Data\Services\Ortho\jp\25-M T12 MYXOID LIPOSA\question.gif"/>
          <p:cNvPicPr>
            <a:picLocks noGrp="1" noChangeAspect="1" noChangeArrowheads="1"/>
          </p:cNvPicPr>
          <p:nvPr>
            <p:ph idx="4294967295"/>
          </p:nvPr>
        </p:nvPicPr>
        <p:blipFill>
          <a:blip r:embed="rId2" cstate="print"/>
          <a:srcRect/>
          <a:stretch>
            <a:fillRect/>
          </a:stretch>
        </p:blipFill>
        <p:spPr>
          <a:xfrm>
            <a:off x="3522663" y="1905000"/>
            <a:ext cx="2159000" cy="41148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pPr eaLnBrk="1" hangingPunct="1">
              <a:defRPr/>
            </a:pPr>
            <a:endParaRPr lang="el-GR" smtClean="0"/>
          </a:p>
        </p:txBody>
      </p:sp>
      <p:sp>
        <p:nvSpPr>
          <p:cNvPr id="390147" name="Rectangle 3"/>
          <p:cNvSpPr>
            <a:spLocks noGrp="1" noChangeArrowheads="1"/>
          </p:cNvSpPr>
          <p:nvPr>
            <p:ph type="body" idx="1"/>
          </p:nvPr>
        </p:nvSpPr>
        <p:spPr>
          <a:xfrm>
            <a:off x="685800" y="685800"/>
            <a:ext cx="7772400" cy="5410200"/>
          </a:xfrm>
        </p:spPr>
        <p:txBody>
          <a:bodyPr/>
          <a:lstStyle/>
          <a:p>
            <a:pPr eaLnBrk="1" hangingPunct="1">
              <a:defRPr/>
            </a:pPr>
            <a:r>
              <a:rPr lang="en-US" dirty="0" smtClean="0"/>
              <a:t>Different scope</a:t>
            </a:r>
          </a:p>
          <a:p>
            <a:pPr eaLnBrk="1" hangingPunct="1">
              <a:defRPr/>
            </a:pPr>
            <a:r>
              <a:rPr lang="en-US" dirty="0" smtClean="0"/>
              <a:t>AJCC: Prognosis (High grade vs Low grade: 50 vs 90% survival in 5y)</a:t>
            </a:r>
          </a:p>
          <a:p>
            <a:pPr lvl="1" eaLnBrk="1" hangingPunct="1">
              <a:defRPr/>
            </a:pPr>
            <a:r>
              <a:rPr lang="en-US" dirty="0" smtClean="0"/>
              <a:t>Size does matter!</a:t>
            </a:r>
          </a:p>
          <a:p>
            <a:pPr eaLnBrk="1" hangingPunct="1">
              <a:defRPr/>
            </a:pPr>
            <a:r>
              <a:rPr lang="en-US" dirty="0" smtClean="0"/>
              <a:t>MSTS: Treatment (Compartment conception)</a:t>
            </a:r>
          </a:p>
          <a:p>
            <a:pPr lvl="1" eaLnBrk="1" hangingPunct="1">
              <a:defRPr/>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01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014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0147">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0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pPr eaLnBrk="1" hangingPunct="1">
              <a:defRPr/>
            </a:pPr>
            <a:r>
              <a:rPr lang="en-US" smtClean="0"/>
              <a:t>SURGICAL PRINCIPLES</a:t>
            </a:r>
            <a:br>
              <a:rPr lang="en-US" smtClean="0"/>
            </a:br>
            <a:r>
              <a:rPr lang="en-US" sz="3600" smtClean="0">
                <a:solidFill>
                  <a:schemeClr val="bg1"/>
                </a:solidFill>
              </a:rPr>
              <a:t>Local Resection</a:t>
            </a:r>
          </a:p>
        </p:txBody>
      </p:sp>
      <p:sp>
        <p:nvSpPr>
          <p:cNvPr id="391171" name="Rectangle 3"/>
          <p:cNvSpPr>
            <a:spLocks noGrp="1" noChangeArrowheads="1"/>
          </p:cNvSpPr>
          <p:nvPr>
            <p:ph type="body" idx="1"/>
          </p:nvPr>
        </p:nvSpPr>
        <p:spPr>
          <a:xfrm>
            <a:off x="152400" y="2133600"/>
            <a:ext cx="8229600" cy="4114800"/>
          </a:xfrm>
        </p:spPr>
        <p:txBody>
          <a:bodyPr/>
          <a:lstStyle/>
          <a:p>
            <a:pPr eaLnBrk="1" hangingPunct="1">
              <a:lnSpc>
                <a:spcPct val="90000"/>
              </a:lnSpc>
              <a:buFontTx/>
              <a:buNone/>
              <a:defRPr/>
            </a:pPr>
            <a:r>
              <a:rPr lang="en-US" smtClean="0">
                <a:solidFill>
                  <a:srgbClr val="FF99CC"/>
                </a:solidFill>
              </a:rPr>
              <a:t>		Standardization of Surgical Margins*</a:t>
            </a:r>
            <a:endParaRPr lang="en-US" smtClean="0"/>
          </a:p>
          <a:p>
            <a:pPr eaLnBrk="1" hangingPunct="1">
              <a:lnSpc>
                <a:spcPct val="90000"/>
              </a:lnSpc>
              <a:defRPr/>
            </a:pPr>
            <a:r>
              <a:rPr lang="en-US" smtClean="0"/>
              <a:t>intra-lesional</a:t>
            </a:r>
          </a:p>
          <a:p>
            <a:pPr eaLnBrk="1" hangingPunct="1">
              <a:lnSpc>
                <a:spcPct val="90000"/>
              </a:lnSpc>
              <a:defRPr/>
            </a:pPr>
            <a:r>
              <a:rPr lang="en-US" smtClean="0"/>
              <a:t>marginal</a:t>
            </a:r>
          </a:p>
          <a:p>
            <a:pPr eaLnBrk="1" hangingPunct="1">
              <a:lnSpc>
                <a:spcPct val="90000"/>
              </a:lnSpc>
              <a:defRPr/>
            </a:pPr>
            <a:r>
              <a:rPr lang="en-US" smtClean="0"/>
              <a:t>wide</a:t>
            </a:r>
          </a:p>
          <a:p>
            <a:pPr eaLnBrk="1" hangingPunct="1">
              <a:lnSpc>
                <a:spcPct val="90000"/>
              </a:lnSpc>
              <a:defRPr/>
            </a:pPr>
            <a:r>
              <a:rPr lang="en-US" smtClean="0"/>
              <a:t>radical</a:t>
            </a:r>
          </a:p>
          <a:p>
            <a:pPr eaLnBrk="1" hangingPunct="1">
              <a:lnSpc>
                <a:spcPct val="90000"/>
              </a:lnSpc>
              <a:defRPr/>
            </a:pPr>
            <a:endParaRPr lang="en-US" smtClean="0"/>
          </a:p>
          <a:p>
            <a:pPr eaLnBrk="1" hangingPunct="1">
              <a:lnSpc>
                <a:spcPct val="90000"/>
              </a:lnSpc>
              <a:defRPr/>
            </a:pPr>
            <a:endParaRPr lang="en-US" smtClean="0"/>
          </a:p>
          <a:p>
            <a:pPr eaLnBrk="1" hangingPunct="1">
              <a:lnSpc>
                <a:spcPct val="90000"/>
              </a:lnSpc>
              <a:buFontTx/>
              <a:buNone/>
              <a:defRPr/>
            </a:pPr>
            <a:r>
              <a:rPr lang="en-US" sz="1400" smtClean="0"/>
              <a:t>* modified by adjuvant RT</a:t>
            </a:r>
            <a:endParaRPr lang="en-US" smtClean="0"/>
          </a:p>
        </p:txBody>
      </p:sp>
      <p:pic>
        <p:nvPicPr>
          <p:cNvPr id="27652" name="Picture 4"/>
          <p:cNvPicPr>
            <a:picLocks noChangeAspect="1" noChangeArrowheads="1"/>
          </p:cNvPicPr>
          <p:nvPr/>
        </p:nvPicPr>
        <p:blipFill>
          <a:blip r:embed="rId2" cstate="print"/>
          <a:srcRect/>
          <a:stretch>
            <a:fillRect/>
          </a:stretch>
        </p:blipFill>
        <p:spPr bwMode="auto">
          <a:xfrm>
            <a:off x="3429000" y="2895600"/>
            <a:ext cx="5410200" cy="3635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228600" y="1952625"/>
            <a:ext cx="8861425" cy="3970338"/>
          </a:xfrm>
          <a:prstGeom prst="rect">
            <a:avLst/>
          </a:prstGeom>
          <a:noFill/>
          <a:ln w="9525">
            <a:noFill/>
            <a:miter lim="800000"/>
            <a:headEnd/>
            <a:tailEnd/>
          </a:ln>
          <a:effectLst/>
        </p:spPr>
        <p:txBody>
          <a:bodyPr wrap="none">
            <a:spAutoFit/>
          </a:bodyPr>
          <a:lstStyle/>
          <a:p>
            <a:pPr eaLnBrk="0" hangingPunct="0">
              <a:defRPr/>
            </a:pPr>
            <a:r>
              <a:rPr lang="it-IT" sz="2800" dirty="0">
                <a:solidFill>
                  <a:schemeClr val="tx2"/>
                </a:solidFill>
                <a:effectLst>
                  <a:outerShdw blurRad="38100" dist="38100" dir="2700000" algn="tl">
                    <a:srgbClr val="000000"/>
                  </a:outerShdw>
                </a:effectLst>
                <a:latin typeface="Comic Sans MS" pitchFamily="66" charset="0"/>
              </a:rPr>
              <a:t>•</a:t>
            </a:r>
            <a:r>
              <a:rPr lang="it-IT" sz="2800" dirty="0">
                <a:effectLst>
                  <a:outerShdw blurRad="38100" dist="38100" dir="2700000" algn="tl">
                    <a:srgbClr val="000000"/>
                  </a:outerShdw>
                </a:effectLst>
                <a:latin typeface="Comic Sans MS" pitchFamily="66" charset="0"/>
              </a:rPr>
              <a:t> It is crucial to address the therapeutic approach\</a:t>
            </a:r>
          </a:p>
          <a:p>
            <a:pPr eaLnBrk="0" hangingPunct="0">
              <a:defRPr/>
            </a:pPr>
            <a:endParaRPr lang="it-IT" sz="2800" dirty="0">
              <a:effectLst>
                <a:outerShdw blurRad="38100" dist="38100" dir="2700000" algn="tl">
                  <a:srgbClr val="000000"/>
                </a:outerShdw>
              </a:effectLst>
              <a:latin typeface="Comic Sans MS" pitchFamily="66" charset="0"/>
            </a:endParaRPr>
          </a:p>
          <a:p>
            <a:pPr eaLnBrk="0" hangingPunct="0">
              <a:defRPr/>
            </a:pPr>
            <a:endParaRPr lang="it-IT" sz="2800" dirty="0">
              <a:effectLst>
                <a:outerShdw blurRad="38100" dist="38100" dir="2700000" algn="tl">
                  <a:srgbClr val="000000"/>
                </a:outerShdw>
              </a:effectLst>
              <a:latin typeface="Comic Sans MS" pitchFamily="66" charset="0"/>
            </a:endParaRPr>
          </a:p>
          <a:p>
            <a:pPr eaLnBrk="0" hangingPunct="0">
              <a:defRPr/>
            </a:pPr>
            <a:r>
              <a:rPr lang="it-IT" sz="2800" dirty="0">
                <a:solidFill>
                  <a:schemeClr val="tx2"/>
                </a:solidFill>
                <a:effectLst>
                  <a:outerShdw blurRad="38100" dist="38100" dir="2700000" algn="tl">
                    <a:srgbClr val="000000"/>
                  </a:outerShdw>
                </a:effectLst>
                <a:latin typeface="Comic Sans MS" pitchFamily="66" charset="0"/>
              </a:rPr>
              <a:t>•</a:t>
            </a:r>
            <a:r>
              <a:rPr lang="it-IT" sz="2800" dirty="0">
                <a:effectLst>
                  <a:outerShdw blurRad="38100" dist="38100" dir="2700000" algn="tl">
                    <a:srgbClr val="000000"/>
                  </a:outerShdw>
                </a:effectLst>
                <a:latin typeface="Comic Sans MS" pitchFamily="66" charset="0"/>
              </a:rPr>
              <a:t> It always influences treatment and prognosis</a:t>
            </a:r>
          </a:p>
          <a:p>
            <a:pPr eaLnBrk="0" hangingPunct="0">
              <a:defRPr/>
            </a:pPr>
            <a:endParaRPr lang="it-IT" sz="2800" dirty="0">
              <a:effectLst>
                <a:outerShdw blurRad="38100" dist="38100" dir="2700000" algn="tl">
                  <a:srgbClr val="000000"/>
                </a:outerShdw>
              </a:effectLst>
              <a:latin typeface="Comic Sans MS" pitchFamily="66" charset="0"/>
            </a:endParaRPr>
          </a:p>
          <a:p>
            <a:pPr eaLnBrk="0" hangingPunct="0">
              <a:defRPr/>
            </a:pPr>
            <a:endParaRPr lang="it-IT" sz="2800" dirty="0">
              <a:effectLst>
                <a:outerShdw blurRad="38100" dist="38100" dir="2700000" algn="tl">
                  <a:srgbClr val="000000"/>
                </a:outerShdw>
              </a:effectLst>
              <a:latin typeface="Comic Sans MS" pitchFamily="66" charset="0"/>
            </a:endParaRPr>
          </a:p>
          <a:p>
            <a:pPr eaLnBrk="0" hangingPunct="0">
              <a:defRPr/>
            </a:pPr>
            <a:r>
              <a:rPr lang="it-IT" sz="2800" dirty="0">
                <a:solidFill>
                  <a:schemeClr val="tx2"/>
                </a:solidFill>
                <a:effectLst>
                  <a:outerShdw blurRad="38100" dist="38100" dir="2700000" algn="tl">
                    <a:srgbClr val="000000"/>
                  </a:outerShdw>
                </a:effectLst>
                <a:latin typeface="Comic Sans MS" pitchFamily="66" charset="0"/>
              </a:rPr>
              <a:t>•</a:t>
            </a:r>
            <a:r>
              <a:rPr lang="it-IT" sz="2800" dirty="0">
                <a:effectLst>
                  <a:outerShdw blurRad="38100" dist="38100" dir="2700000" algn="tl">
                    <a:srgbClr val="000000"/>
                  </a:outerShdw>
                </a:effectLst>
                <a:latin typeface="Comic Sans MS" pitchFamily="66" charset="0"/>
              </a:rPr>
              <a:t> It has potential catasthrophic complications</a:t>
            </a:r>
          </a:p>
          <a:p>
            <a:pPr eaLnBrk="0" hangingPunct="0">
              <a:defRPr/>
            </a:pPr>
            <a:endParaRPr lang="it-IT" sz="2800" dirty="0">
              <a:effectLst>
                <a:outerShdw blurRad="38100" dist="38100" dir="2700000" algn="tl">
                  <a:srgbClr val="000000"/>
                </a:outerShdw>
              </a:effectLst>
              <a:latin typeface="Comic Sans MS" pitchFamily="66" charset="0"/>
            </a:endParaRPr>
          </a:p>
          <a:p>
            <a:pPr eaLnBrk="0" hangingPunct="0">
              <a:defRPr/>
            </a:pPr>
            <a:endParaRPr lang="it-IT" sz="2800" b="1" dirty="0">
              <a:effectLst>
                <a:outerShdw blurRad="38100" dist="38100" dir="2700000" algn="tl">
                  <a:srgbClr val="000000"/>
                </a:outerShdw>
              </a:effectLst>
              <a:latin typeface="Comic Sans MS" pitchFamily="66" charset="0"/>
            </a:endParaRPr>
          </a:p>
        </p:txBody>
      </p:sp>
      <p:sp>
        <p:nvSpPr>
          <p:cNvPr id="5123" name="Text Box 3"/>
          <p:cNvSpPr txBox="1">
            <a:spLocks noChangeArrowheads="1"/>
          </p:cNvSpPr>
          <p:nvPr/>
        </p:nvSpPr>
        <p:spPr bwMode="auto">
          <a:xfrm>
            <a:off x="3352800" y="838200"/>
            <a:ext cx="1938338" cy="641350"/>
          </a:xfrm>
          <a:prstGeom prst="rect">
            <a:avLst/>
          </a:prstGeom>
          <a:noFill/>
          <a:ln w="9525">
            <a:noFill/>
            <a:miter lim="800000"/>
            <a:headEnd/>
            <a:tailEnd/>
          </a:ln>
        </p:spPr>
        <p:txBody>
          <a:bodyPr wrap="none">
            <a:spAutoFit/>
          </a:bodyPr>
          <a:lstStyle/>
          <a:p>
            <a:pPr eaLnBrk="0" hangingPunct="0"/>
            <a:r>
              <a:rPr lang="it-IT" altLang="el-GR" sz="3600" b="1">
                <a:solidFill>
                  <a:srgbClr val="FFFF00"/>
                </a:solidFill>
                <a:latin typeface="Comic Sans MS" pitchFamily="66" charset="0"/>
              </a:rPr>
              <a:t>BIOPSY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a:xfrm>
            <a:off x="533400" y="0"/>
            <a:ext cx="8229600" cy="393700"/>
          </a:xfrm>
        </p:spPr>
        <p:txBody>
          <a:bodyPr/>
          <a:lstStyle/>
          <a:p>
            <a:pPr algn="ctr" eaLnBrk="1" hangingPunct="1">
              <a:defRPr/>
            </a:pPr>
            <a:r>
              <a:rPr lang="en-US" dirty="0" smtClean="0">
                <a:solidFill>
                  <a:srgbClr val="FFFF00"/>
                </a:solidFill>
              </a:rPr>
              <a:t>Compartment</a:t>
            </a:r>
          </a:p>
        </p:txBody>
      </p:sp>
      <p:sp>
        <p:nvSpPr>
          <p:cNvPr id="392197" name="Rectangle 5"/>
          <p:cNvSpPr>
            <a:spLocks noGrp="1" noChangeArrowheads="1"/>
          </p:cNvSpPr>
          <p:nvPr>
            <p:ph idx="1"/>
          </p:nvPr>
        </p:nvSpPr>
        <p:spPr/>
        <p:txBody>
          <a:bodyPr/>
          <a:lstStyle/>
          <a:p>
            <a:pPr eaLnBrk="1" hangingPunct="1">
              <a:defRPr/>
            </a:pPr>
            <a:endParaRPr lang="el-GR" smtClean="0"/>
          </a:p>
        </p:txBody>
      </p:sp>
      <p:pic>
        <p:nvPicPr>
          <p:cNvPr id="28676" name="Picture 4"/>
          <p:cNvPicPr>
            <a:picLocks noChangeAspect="1" noChangeArrowheads="1"/>
          </p:cNvPicPr>
          <p:nvPr/>
        </p:nvPicPr>
        <p:blipFill>
          <a:blip r:embed="rId2" cstate="print"/>
          <a:srcRect/>
          <a:stretch>
            <a:fillRect/>
          </a:stretch>
        </p:blipFill>
        <p:spPr bwMode="auto">
          <a:xfrm>
            <a:off x="533400" y="520700"/>
            <a:ext cx="7848600" cy="6337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lum contrast="6000"/>
          </a:blip>
          <a:srcRect/>
          <a:stretch>
            <a:fillRect/>
          </a:stretch>
        </p:blipFill>
        <p:spPr bwMode="auto">
          <a:xfrm>
            <a:off x="762000" y="914400"/>
            <a:ext cx="3182938" cy="5219700"/>
          </a:xfrm>
          <a:prstGeom prst="rect">
            <a:avLst/>
          </a:prstGeom>
          <a:noFill/>
          <a:ln w="9525">
            <a:solidFill>
              <a:schemeClr val="tx2"/>
            </a:solidFill>
            <a:miter lim="800000"/>
            <a:headEnd/>
            <a:tailEnd/>
          </a:ln>
        </p:spPr>
      </p:pic>
      <p:pic>
        <p:nvPicPr>
          <p:cNvPr id="29699" name="Picture 3"/>
          <p:cNvPicPr>
            <a:picLocks noChangeAspect="1" noChangeArrowheads="1"/>
          </p:cNvPicPr>
          <p:nvPr/>
        </p:nvPicPr>
        <p:blipFill>
          <a:blip r:embed="rId3" cstate="print">
            <a:lum contrast="18000"/>
          </a:blip>
          <a:srcRect/>
          <a:stretch>
            <a:fillRect/>
          </a:stretch>
        </p:blipFill>
        <p:spPr bwMode="auto">
          <a:xfrm>
            <a:off x="4419600" y="2667000"/>
            <a:ext cx="3352800" cy="2962275"/>
          </a:xfrm>
          <a:prstGeom prst="rect">
            <a:avLst/>
          </a:prstGeom>
          <a:noFill/>
          <a:ln w="9525">
            <a:solidFill>
              <a:schemeClr val="tx2"/>
            </a:solidFill>
            <a:miter lim="800000"/>
            <a:headEnd/>
            <a:tailEnd/>
          </a:ln>
        </p:spPr>
      </p:pic>
      <p:sp>
        <p:nvSpPr>
          <p:cNvPr id="29700" name="Text Box 4"/>
          <p:cNvSpPr txBox="1">
            <a:spLocks noChangeArrowheads="1"/>
          </p:cNvSpPr>
          <p:nvPr/>
        </p:nvSpPr>
        <p:spPr bwMode="auto">
          <a:xfrm>
            <a:off x="4191000" y="1111250"/>
            <a:ext cx="4191000" cy="1187450"/>
          </a:xfrm>
          <a:prstGeom prst="rect">
            <a:avLst/>
          </a:prstGeom>
          <a:noFill/>
          <a:ln w="9525">
            <a:noFill/>
            <a:miter lim="800000"/>
            <a:headEnd/>
            <a:tailEnd/>
          </a:ln>
        </p:spPr>
        <p:txBody>
          <a:bodyPr>
            <a:spAutoFit/>
          </a:bodyPr>
          <a:lstStyle/>
          <a:p>
            <a:pPr algn="just" eaLnBrk="0" hangingPunct="0"/>
            <a:r>
              <a:rPr lang="it-IT" altLang="el-GR" sz="2400" b="1">
                <a:solidFill>
                  <a:schemeClr val="tx2"/>
                </a:solidFill>
                <a:latin typeface="Comic Sans MS" pitchFamily="66" charset="0"/>
              </a:rPr>
              <a:t>•</a:t>
            </a:r>
            <a:r>
              <a:rPr lang="it-IT" altLang="el-GR" sz="2400">
                <a:latin typeface="Comic Sans MS" pitchFamily="66" charset="0"/>
              </a:rPr>
              <a:t> Sarcomas often respect the limits of the anatomical compartments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p:txBody>
          <a:bodyPr/>
          <a:lstStyle/>
          <a:p>
            <a:pPr eaLnBrk="1" hangingPunct="1">
              <a:defRPr/>
            </a:pPr>
            <a:r>
              <a:rPr lang="en-US" smtClean="0"/>
              <a:t>Options</a:t>
            </a:r>
          </a:p>
        </p:txBody>
      </p:sp>
      <p:sp>
        <p:nvSpPr>
          <p:cNvPr id="542723" name="Rectangle 3"/>
          <p:cNvSpPr>
            <a:spLocks noGrp="1" noChangeArrowheads="1"/>
          </p:cNvSpPr>
          <p:nvPr>
            <p:ph type="body" idx="1"/>
          </p:nvPr>
        </p:nvSpPr>
        <p:spPr/>
        <p:txBody>
          <a:bodyPr/>
          <a:lstStyle/>
          <a:p>
            <a:pPr marL="609600" indent="-609600" eaLnBrk="1" hangingPunct="1">
              <a:buFontTx/>
              <a:buAutoNum type="arabicPeriod"/>
              <a:defRPr/>
            </a:pPr>
            <a:r>
              <a:rPr lang="el-GR" smtClean="0"/>
              <a:t>Εγκαρσια τομη (πορεια δερματικων πτυχων) </a:t>
            </a:r>
          </a:p>
          <a:p>
            <a:pPr marL="609600" indent="-609600" eaLnBrk="1" hangingPunct="1">
              <a:buFontTx/>
              <a:buAutoNum type="arabicPeriod"/>
              <a:defRPr/>
            </a:pPr>
            <a:r>
              <a:rPr lang="el-GR" smtClean="0"/>
              <a:t>Επιμηκης τομη</a:t>
            </a:r>
          </a:p>
          <a:p>
            <a:pPr marL="609600" indent="-609600" eaLnBrk="1" hangingPunct="1">
              <a:buFontTx/>
              <a:buAutoNum type="arabicPeriod"/>
              <a:defRPr/>
            </a:pPr>
            <a:r>
              <a:rPr lang="el-GR" smtClean="0"/>
              <a:t>Δια του εσω πλατεος</a:t>
            </a:r>
          </a:p>
          <a:p>
            <a:pPr marL="609600" indent="-609600" eaLnBrk="1" hangingPunct="1">
              <a:buFontTx/>
              <a:buAutoNum type="arabicPeriod"/>
              <a:defRPr/>
            </a:pPr>
            <a:r>
              <a:rPr lang="el-GR" smtClean="0"/>
              <a:t>Δια του ορθου (πιο συντομη)</a:t>
            </a:r>
          </a:p>
          <a:p>
            <a:pPr marL="609600" indent="-609600" eaLnBrk="1" hangingPunct="1">
              <a:buFontTx/>
              <a:buAutoNum type="arabicPeriod"/>
              <a:defRPr/>
            </a:pPr>
            <a:r>
              <a:rPr lang="el-GR" smtClean="0"/>
              <a:t>Δια του εξω πλατεος</a:t>
            </a:r>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27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27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2" descr="DSC04349"/>
          <p:cNvPicPr>
            <a:picLocks noChangeAspect="1" noChangeArrowheads="1"/>
          </p:cNvPicPr>
          <p:nvPr/>
        </p:nvPicPr>
        <p:blipFill>
          <a:blip r:embed="rId2" cstate="print">
            <a:lum contrast="24000"/>
          </a:blip>
          <a:srcRect l="6580" t="17545" b="22807"/>
          <a:stretch>
            <a:fillRect/>
          </a:stretch>
        </p:blipFill>
        <p:spPr bwMode="auto">
          <a:xfrm>
            <a:off x="2057400" y="1524000"/>
            <a:ext cx="5410200" cy="2590800"/>
          </a:xfrm>
          <a:prstGeom prst="rect">
            <a:avLst/>
          </a:prstGeom>
          <a:noFill/>
          <a:ln w="9525">
            <a:solidFill>
              <a:schemeClr val="tx2"/>
            </a:solidFill>
            <a:miter lim="800000"/>
            <a:headEnd/>
            <a:tailEnd/>
          </a:ln>
        </p:spPr>
      </p:pic>
      <p:sp>
        <p:nvSpPr>
          <p:cNvPr id="445443" name="Text Box 3"/>
          <p:cNvSpPr txBox="1">
            <a:spLocks noChangeArrowheads="1"/>
          </p:cNvSpPr>
          <p:nvPr/>
        </p:nvSpPr>
        <p:spPr bwMode="auto">
          <a:xfrm>
            <a:off x="2514600" y="4495800"/>
            <a:ext cx="4572000" cy="914400"/>
          </a:xfrm>
          <a:prstGeom prst="rect">
            <a:avLst/>
          </a:prstGeom>
          <a:noFill/>
          <a:ln w="9525">
            <a:noFill/>
            <a:miter lim="800000"/>
            <a:headEnd/>
            <a:tailEnd/>
          </a:ln>
        </p:spPr>
        <p:txBody>
          <a:bodyPr>
            <a:spAutoFit/>
          </a:bodyPr>
          <a:lstStyle/>
          <a:p>
            <a:pPr eaLnBrk="0" hangingPunct="0"/>
            <a:r>
              <a:rPr lang="it-IT" altLang="el-GR" sz="5400" b="1">
                <a:solidFill>
                  <a:schemeClr val="hlink"/>
                </a:solidFill>
                <a:latin typeface="Comic Sans MS" pitchFamily="66" charset="0"/>
              </a:rPr>
              <a:t>MISTAKE!!!!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5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lum bright="12000" contrast="30000"/>
          </a:blip>
          <a:srcRect/>
          <a:stretch>
            <a:fillRect/>
          </a:stretch>
        </p:blipFill>
        <p:spPr bwMode="auto">
          <a:xfrm>
            <a:off x="762000" y="1687513"/>
            <a:ext cx="3352800" cy="2960687"/>
          </a:xfrm>
          <a:prstGeom prst="rect">
            <a:avLst/>
          </a:prstGeom>
          <a:noFill/>
          <a:ln w="9525">
            <a:solidFill>
              <a:schemeClr val="tx2"/>
            </a:solidFill>
            <a:miter lim="800000"/>
            <a:headEnd/>
            <a:tailEnd/>
          </a:ln>
        </p:spPr>
      </p:pic>
      <p:sp>
        <p:nvSpPr>
          <p:cNvPr id="446467" name="Text Box 3"/>
          <p:cNvSpPr txBox="1">
            <a:spLocks noChangeArrowheads="1"/>
          </p:cNvSpPr>
          <p:nvPr/>
        </p:nvSpPr>
        <p:spPr bwMode="auto">
          <a:xfrm>
            <a:off x="5867400" y="1828800"/>
            <a:ext cx="1293813" cy="641350"/>
          </a:xfrm>
          <a:prstGeom prst="rect">
            <a:avLst/>
          </a:prstGeom>
          <a:noFill/>
          <a:ln w="9525">
            <a:noFill/>
            <a:miter lim="800000"/>
            <a:headEnd/>
            <a:tailEnd/>
          </a:ln>
          <a:effectLst/>
        </p:spPr>
        <p:txBody>
          <a:bodyPr wrap="none">
            <a:spAutoFit/>
          </a:bodyPr>
          <a:lstStyle/>
          <a:p>
            <a:pPr eaLnBrk="0" hangingPunct="0">
              <a:defRPr/>
            </a:pPr>
            <a:r>
              <a:rPr lang="it-IT" sz="3600" b="1">
                <a:solidFill>
                  <a:srgbClr val="66FF66"/>
                </a:solidFill>
                <a:effectLst>
                  <a:outerShdw blurRad="38100" dist="38100" dir="2700000" algn="tl">
                    <a:srgbClr val="000000"/>
                  </a:outerShdw>
                </a:effectLst>
                <a:latin typeface="Comic Sans MS" pitchFamily="66" charset="0"/>
              </a:rPr>
              <a:t>YES!!</a:t>
            </a:r>
          </a:p>
        </p:txBody>
      </p:sp>
      <p:sp>
        <p:nvSpPr>
          <p:cNvPr id="446468" name="Text Box 4"/>
          <p:cNvSpPr txBox="1">
            <a:spLocks noChangeArrowheads="1"/>
          </p:cNvSpPr>
          <p:nvPr/>
        </p:nvSpPr>
        <p:spPr bwMode="auto">
          <a:xfrm>
            <a:off x="1752600" y="990600"/>
            <a:ext cx="1031875" cy="579438"/>
          </a:xfrm>
          <a:prstGeom prst="rect">
            <a:avLst/>
          </a:prstGeom>
          <a:noFill/>
          <a:ln w="9525">
            <a:noFill/>
            <a:miter lim="800000"/>
            <a:headEnd/>
            <a:tailEnd/>
          </a:ln>
        </p:spPr>
        <p:txBody>
          <a:bodyPr wrap="none">
            <a:spAutoFit/>
          </a:bodyPr>
          <a:lstStyle/>
          <a:p>
            <a:pPr eaLnBrk="0" hangingPunct="0"/>
            <a:r>
              <a:rPr lang="it-IT" altLang="el-GR" sz="3200" b="1">
                <a:solidFill>
                  <a:schemeClr val="hlink"/>
                </a:solidFill>
                <a:latin typeface="Comic Sans MS" pitchFamily="66" charset="0"/>
              </a:rPr>
              <a:t>NO!!</a:t>
            </a:r>
          </a:p>
        </p:txBody>
      </p:sp>
      <p:pic>
        <p:nvPicPr>
          <p:cNvPr id="446469" name="Picture 5"/>
          <p:cNvPicPr>
            <a:picLocks noChangeAspect="1" noChangeArrowheads="1"/>
          </p:cNvPicPr>
          <p:nvPr/>
        </p:nvPicPr>
        <p:blipFill>
          <a:blip r:embed="rId2" cstate="print">
            <a:lum bright="12000" contrast="30000"/>
          </a:blip>
          <a:srcRect/>
          <a:stretch>
            <a:fillRect/>
          </a:stretch>
        </p:blipFill>
        <p:spPr bwMode="auto">
          <a:xfrm>
            <a:off x="4495800" y="2681288"/>
            <a:ext cx="4038600" cy="3567112"/>
          </a:xfrm>
          <a:prstGeom prst="rect">
            <a:avLst/>
          </a:prstGeom>
          <a:noFill/>
          <a:ln w="9525">
            <a:solidFill>
              <a:schemeClr val="tx2"/>
            </a:solidFill>
            <a:miter lim="800000"/>
            <a:headEnd/>
            <a:tailEnd/>
          </a:ln>
        </p:spPr>
      </p:pic>
      <p:sp>
        <p:nvSpPr>
          <p:cNvPr id="446470" name="Line 6"/>
          <p:cNvSpPr>
            <a:spLocks noChangeShapeType="1"/>
          </p:cNvSpPr>
          <p:nvPr/>
        </p:nvSpPr>
        <p:spPr bwMode="auto">
          <a:xfrm>
            <a:off x="4495800" y="4278313"/>
            <a:ext cx="1752600" cy="381000"/>
          </a:xfrm>
          <a:prstGeom prst="line">
            <a:avLst/>
          </a:prstGeom>
          <a:noFill/>
          <a:ln w="76200">
            <a:solidFill>
              <a:schemeClr val="tx2"/>
            </a:solidFill>
            <a:round/>
            <a:headEnd/>
            <a:tailEnd type="triangle" w="med" len="med"/>
          </a:ln>
        </p:spPr>
        <p:txBody>
          <a:bodyPr>
            <a:spAutoFit/>
          </a:bodyPr>
          <a:lstStyle/>
          <a:p>
            <a:endParaRPr lang="el-GR"/>
          </a:p>
        </p:txBody>
      </p:sp>
      <p:sp>
        <p:nvSpPr>
          <p:cNvPr id="446471" name="Freeform 7"/>
          <p:cNvSpPr>
            <a:spLocks/>
          </p:cNvSpPr>
          <p:nvPr/>
        </p:nvSpPr>
        <p:spPr bwMode="auto">
          <a:xfrm>
            <a:off x="4495800" y="3135313"/>
            <a:ext cx="3235325" cy="2151062"/>
          </a:xfrm>
          <a:custGeom>
            <a:avLst/>
            <a:gdLst>
              <a:gd name="T0" fmla="*/ 2147483647 w 3296"/>
              <a:gd name="T1" fmla="*/ 2147483647 h 2320"/>
              <a:gd name="T2" fmla="*/ 2147483647 w 3296"/>
              <a:gd name="T3" fmla="*/ 2147483647 h 2320"/>
              <a:gd name="T4" fmla="*/ 2147483647 w 3296"/>
              <a:gd name="T5" fmla="*/ 2147483647 h 2320"/>
              <a:gd name="T6" fmla="*/ 2147483647 w 3296"/>
              <a:gd name="T7" fmla="*/ 2147483647 h 2320"/>
              <a:gd name="T8" fmla="*/ 2147483647 w 3296"/>
              <a:gd name="T9" fmla="*/ 2147483647 h 2320"/>
              <a:gd name="T10" fmla="*/ 2147483647 w 3296"/>
              <a:gd name="T11" fmla="*/ 2147483647 h 2320"/>
              <a:gd name="T12" fmla="*/ 2147483647 w 3296"/>
              <a:gd name="T13" fmla="*/ 2147483647 h 2320"/>
              <a:gd name="T14" fmla="*/ 2147483647 w 3296"/>
              <a:gd name="T15" fmla="*/ 2147483647 h 2320"/>
              <a:gd name="T16" fmla="*/ 2147483647 w 3296"/>
              <a:gd name="T17" fmla="*/ 2147483647 h 2320"/>
              <a:gd name="T18" fmla="*/ 2147483647 w 3296"/>
              <a:gd name="T19" fmla="*/ 2147483647 h 2320"/>
              <a:gd name="T20" fmla="*/ 2147483647 w 3296"/>
              <a:gd name="T21" fmla="*/ 2147483647 h 2320"/>
              <a:gd name="T22" fmla="*/ 2147483647 w 3296"/>
              <a:gd name="T23" fmla="*/ 2147483647 h 2320"/>
              <a:gd name="T24" fmla="*/ 2147483647 w 3296"/>
              <a:gd name="T25" fmla="*/ 2147483647 h 2320"/>
              <a:gd name="T26" fmla="*/ 0 w 3296"/>
              <a:gd name="T27" fmla="*/ 2147483647 h 23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96"/>
              <a:gd name="T43" fmla="*/ 0 h 2320"/>
              <a:gd name="T44" fmla="*/ 3296 w 3296"/>
              <a:gd name="T45" fmla="*/ 2320 h 23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96" h="2320">
                <a:moveTo>
                  <a:pt x="192" y="1008"/>
                </a:moveTo>
                <a:cubicBezTo>
                  <a:pt x="356" y="1072"/>
                  <a:pt x="520" y="1136"/>
                  <a:pt x="624" y="1104"/>
                </a:cubicBezTo>
                <a:cubicBezTo>
                  <a:pt x="728" y="1072"/>
                  <a:pt x="688" y="952"/>
                  <a:pt x="816" y="816"/>
                </a:cubicBezTo>
                <a:cubicBezTo>
                  <a:pt x="944" y="680"/>
                  <a:pt x="1128" y="400"/>
                  <a:pt x="1392" y="288"/>
                </a:cubicBezTo>
                <a:cubicBezTo>
                  <a:pt x="1656" y="176"/>
                  <a:pt x="2096" y="0"/>
                  <a:pt x="2400" y="144"/>
                </a:cubicBezTo>
                <a:cubicBezTo>
                  <a:pt x="2704" y="288"/>
                  <a:pt x="3136" y="832"/>
                  <a:pt x="3216" y="1152"/>
                </a:cubicBezTo>
                <a:cubicBezTo>
                  <a:pt x="3296" y="1472"/>
                  <a:pt x="3104" y="1912"/>
                  <a:pt x="2880" y="2064"/>
                </a:cubicBezTo>
                <a:cubicBezTo>
                  <a:pt x="2656" y="2216"/>
                  <a:pt x="2080" y="2032"/>
                  <a:pt x="1872" y="2064"/>
                </a:cubicBezTo>
                <a:cubicBezTo>
                  <a:pt x="1664" y="2096"/>
                  <a:pt x="1720" y="2216"/>
                  <a:pt x="1632" y="2256"/>
                </a:cubicBezTo>
                <a:cubicBezTo>
                  <a:pt x="1544" y="2296"/>
                  <a:pt x="1456" y="2320"/>
                  <a:pt x="1344" y="2304"/>
                </a:cubicBezTo>
                <a:cubicBezTo>
                  <a:pt x="1232" y="2288"/>
                  <a:pt x="1056" y="2224"/>
                  <a:pt x="960" y="2160"/>
                </a:cubicBezTo>
                <a:cubicBezTo>
                  <a:pt x="864" y="2096"/>
                  <a:pt x="848" y="1992"/>
                  <a:pt x="768" y="1920"/>
                </a:cubicBezTo>
                <a:cubicBezTo>
                  <a:pt x="688" y="1848"/>
                  <a:pt x="608" y="1784"/>
                  <a:pt x="480" y="1728"/>
                </a:cubicBezTo>
                <a:cubicBezTo>
                  <a:pt x="352" y="1672"/>
                  <a:pt x="80" y="1608"/>
                  <a:pt x="0" y="1584"/>
                </a:cubicBezTo>
              </a:path>
            </a:pathLst>
          </a:custGeom>
          <a:noFill/>
          <a:ln w="57150" cap="flat" cmpd="sng">
            <a:pattFill prst="smCheck">
              <a:fgClr>
                <a:srgbClr val="66FF33"/>
              </a:fgClr>
              <a:bgClr>
                <a:schemeClr val="tx2"/>
              </a:bgClr>
            </a:pattFill>
            <a:prstDash val="solid"/>
            <a:round/>
            <a:headEnd/>
            <a:tailEnd/>
          </a:ln>
        </p:spPr>
        <p:txBody>
          <a:bodyPr>
            <a:spAutoFit/>
          </a:bodyPr>
          <a:lstStyle/>
          <a:p>
            <a:endParaRPr lang="el-GR"/>
          </a:p>
        </p:txBody>
      </p:sp>
      <p:sp>
        <p:nvSpPr>
          <p:cNvPr id="446472" name="Line 8"/>
          <p:cNvSpPr>
            <a:spLocks noChangeShapeType="1"/>
          </p:cNvSpPr>
          <p:nvPr/>
        </p:nvSpPr>
        <p:spPr bwMode="auto">
          <a:xfrm flipH="1">
            <a:off x="2133600" y="1752600"/>
            <a:ext cx="76200" cy="914400"/>
          </a:xfrm>
          <a:prstGeom prst="line">
            <a:avLst/>
          </a:prstGeom>
          <a:noFill/>
          <a:ln w="76200">
            <a:solidFill>
              <a:schemeClr val="hlink"/>
            </a:solidFill>
            <a:round/>
            <a:headEnd/>
            <a:tailEnd type="triangle" w="med" len="med"/>
          </a:ln>
        </p:spPr>
        <p:txBody>
          <a:bodyPr>
            <a:spAutoFit/>
          </a:bodyPr>
          <a:lstStyle/>
          <a:p>
            <a:endParaRPr lang="el-GR"/>
          </a:p>
        </p:txBody>
      </p:sp>
      <p:sp>
        <p:nvSpPr>
          <p:cNvPr id="446473" name="Freeform 9"/>
          <p:cNvSpPr>
            <a:spLocks/>
          </p:cNvSpPr>
          <p:nvPr/>
        </p:nvSpPr>
        <p:spPr bwMode="auto">
          <a:xfrm>
            <a:off x="977900" y="2003425"/>
            <a:ext cx="1117600" cy="1476375"/>
          </a:xfrm>
          <a:custGeom>
            <a:avLst/>
            <a:gdLst>
              <a:gd name="T0" fmla="*/ 2147483647 w 704"/>
              <a:gd name="T1" fmla="*/ 2147483647 h 930"/>
              <a:gd name="T2" fmla="*/ 2147483647 w 704"/>
              <a:gd name="T3" fmla="*/ 2147483647 h 930"/>
              <a:gd name="T4" fmla="*/ 2147483647 w 704"/>
              <a:gd name="T5" fmla="*/ 2147483647 h 930"/>
              <a:gd name="T6" fmla="*/ 2147483647 w 704"/>
              <a:gd name="T7" fmla="*/ 2147483647 h 930"/>
              <a:gd name="T8" fmla="*/ 2147483647 w 704"/>
              <a:gd name="T9" fmla="*/ 2147483647 h 930"/>
              <a:gd name="T10" fmla="*/ 2147483647 w 704"/>
              <a:gd name="T11" fmla="*/ 2147483647 h 930"/>
              <a:gd name="T12" fmla="*/ 2147483647 w 704"/>
              <a:gd name="T13" fmla="*/ 2147483647 h 930"/>
              <a:gd name="T14" fmla="*/ 2147483647 w 704"/>
              <a:gd name="T15" fmla="*/ 2147483647 h 930"/>
              <a:gd name="T16" fmla="*/ 2147483647 w 704"/>
              <a:gd name="T17" fmla="*/ 2147483647 h 930"/>
              <a:gd name="T18" fmla="*/ 2147483647 w 704"/>
              <a:gd name="T19" fmla="*/ 2147483647 h 930"/>
              <a:gd name="T20" fmla="*/ 2147483647 w 704"/>
              <a:gd name="T21" fmla="*/ 2147483647 h 930"/>
              <a:gd name="T22" fmla="*/ 0 w 704"/>
              <a:gd name="T23" fmla="*/ 2147483647 h 930"/>
              <a:gd name="T24" fmla="*/ 2147483647 w 704"/>
              <a:gd name="T25" fmla="*/ 2147483647 h 930"/>
              <a:gd name="T26" fmla="*/ 2147483647 w 704"/>
              <a:gd name="T27" fmla="*/ 2147483647 h 930"/>
              <a:gd name="T28" fmla="*/ 2147483647 w 704"/>
              <a:gd name="T29" fmla="*/ 2147483647 h 930"/>
              <a:gd name="T30" fmla="*/ 2147483647 w 704"/>
              <a:gd name="T31" fmla="*/ 2147483647 h 930"/>
              <a:gd name="T32" fmla="*/ 2147483647 w 704"/>
              <a:gd name="T33" fmla="*/ 2147483647 h 930"/>
              <a:gd name="T34" fmla="*/ 2147483647 w 704"/>
              <a:gd name="T35" fmla="*/ 2147483647 h 930"/>
              <a:gd name="T36" fmla="*/ 2147483647 w 704"/>
              <a:gd name="T37" fmla="*/ 2147483647 h 930"/>
              <a:gd name="T38" fmla="*/ 2147483647 w 704"/>
              <a:gd name="T39" fmla="*/ 2147483647 h 930"/>
              <a:gd name="T40" fmla="*/ 2147483647 w 704"/>
              <a:gd name="T41" fmla="*/ 2147483647 h 930"/>
              <a:gd name="T42" fmla="*/ 2147483647 w 704"/>
              <a:gd name="T43" fmla="*/ 2147483647 h 930"/>
              <a:gd name="T44" fmla="*/ 2147483647 w 704"/>
              <a:gd name="T45" fmla="*/ 2147483647 h 930"/>
              <a:gd name="T46" fmla="*/ 2147483647 w 704"/>
              <a:gd name="T47" fmla="*/ 2147483647 h 930"/>
              <a:gd name="T48" fmla="*/ 2147483647 w 704"/>
              <a:gd name="T49" fmla="*/ 2147483647 h 930"/>
              <a:gd name="T50" fmla="*/ 2147483647 w 704"/>
              <a:gd name="T51" fmla="*/ 2147483647 h 9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4"/>
              <a:gd name="T79" fmla="*/ 0 h 930"/>
              <a:gd name="T80" fmla="*/ 704 w 704"/>
              <a:gd name="T81" fmla="*/ 930 h 9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4" h="930">
                <a:moveTo>
                  <a:pt x="680" y="10"/>
                </a:moveTo>
                <a:cubicBezTo>
                  <a:pt x="677" y="18"/>
                  <a:pt x="678" y="28"/>
                  <a:pt x="672" y="34"/>
                </a:cubicBezTo>
                <a:cubicBezTo>
                  <a:pt x="666" y="40"/>
                  <a:pt x="655" y="37"/>
                  <a:pt x="648" y="42"/>
                </a:cubicBezTo>
                <a:cubicBezTo>
                  <a:pt x="588" y="82"/>
                  <a:pt x="657" y="55"/>
                  <a:pt x="600" y="74"/>
                </a:cubicBezTo>
                <a:cubicBezTo>
                  <a:pt x="542" y="132"/>
                  <a:pt x="477" y="82"/>
                  <a:pt x="416" y="122"/>
                </a:cubicBezTo>
                <a:cubicBezTo>
                  <a:pt x="400" y="133"/>
                  <a:pt x="384" y="143"/>
                  <a:pt x="368" y="154"/>
                </a:cubicBezTo>
                <a:cubicBezTo>
                  <a:pt x="360" y="159"/>
                  <a:pt x="344" y="170"/>
                  <a:pt x="344" y="170"/>
                </a:cubicBezTo>
                <a:cubicBezTo>
                  <a:pt x="323" y="202"/>
                  <a:pt x="270" y="245"/>
                  <a:pt x="232" y="258"/>
                </a:cubicBezTo>
                <a:cubicBezTo>
                  <a:pt x="181" y="309"/>
                  <a:pt x="151" y="375"/>
                  <a:pt x="112" y="434"/>
                </a:cubicBezTo>
                <a:cubicBezTo>
                  <a:pt x="91" y="519"/>
                  <a:pt x="120" y="419"/>
                  <a:pt x="88" y="490"/>
                </a:cubicBezTo>
                <a:cubicBezTo>
                  <a:pt x="69" y="534"/>
                  <a:pt x="83" y="556"/>
                  <a:pt x="40" y="570"/>
                </a:cubicBezTo>
                <a:cubicBezTo>
                  <a:pt x="18" y="602"/>
                  <a:pt x="9" y="637"/>
                  <a:pt x="0" y="674"/>
                </a:cubicBezTo>
                <a:cubicBezTo>
                  <a:pt x="8" y="753"/>
                  <a:pt x="9" y="853"/>
                  <a:pt x="96" y="882"/>
                </a:cubicBezTo>
                <a:cubicBezTo>
                  <a:pt x="115" y="910"/>
                  <a:pt x="128" y="919"/>
                  <a:pt x="160" y="930"/>
                </a:cubicBezTo>
                <a:cubicBezTo>
                  <a:pt x="168" y="927"/>
                  <a:pt x="178" y="928"/>
                  <a:pt x="184" y="922"/>
                </a:cubicBezTo>
                <a:cubicBezTo>
                  <a:pt x="198" y="908"/>
                  <a:pt x="216" y="874"/>
                  <a:pt x="216" y="874"/>
                </a:cubicBezTo>
                <a:cubicBezTo>
                  <a:pt x="229" y="773"/>
                  <a:pt x="220" y="670"/>
                  <a:pt x="240" y="570"/>
                </a:cubicBezTo>
                <a:cubicBezTo>
                  <a:pt x="253" y="505"/>
                  <a:pt x="308" y="486"/>
                  <a:pt x="328" y="426"/>
                </a:cubicBezTo>
                <a:cubicBezTo>
                  <a:pt x="341" y="387"/>
                  <a:pt x="338" y="339"/>
                  <a:pt x="376" y="314"/>
                </a:cubicBezTo>
                <a:cubicBezTo>
                  <a:pt x="420" y="285"/>
                  <a:pt x="475" y="272"/>
                  <a:pt x="520" y="242"/>
                </a:cubicBezTo>
                <a:cubicBezTo>
                  <a:pt x="525" y="234"/>
                  <a:pt x="532" y="227"/>
                  <a:pt x="536" y="218"/>
                </a:cubicBezTo>
                <a:cubicBezTo>
                  <a:pt x="540" y="210"/>
                  <a:pt x="537" y="199"/>
                  <a:pt x="544" y="194"/>
                </a:cubicBezTo>
                <a:cubicBezTo>
                  <a:pt x="556" y="185"/>
                  <a:pt x="649" y="164"/>
                  <a:pt x="656" y="162"/>
                </a:cubicBezTo>
                <a:cubicBezTo>
                  <a:pt x="683" y="122"/>
                  <a:pt x="690" y="149"/>
                  <a:pt x="704" y="106"/>
                </a:cubicBezTo>
                <a:cubicBezTo>
                  <a:pt x="701" y="87"/>
                  <a:pt x="704" y="67"/>
                  <a:pt x="696" y="50"/>
                </a:cubicBezTo>
                <a:cubicBezTo>
                  <a:pt x="671" y="0"/>
                  <a:pt x="657" y="100"/>
                  <a:pt x="680" y="10"/>
                </a:cubicBezTo>
                <a:close/>
              </a:path>
            </a:pathLst>
          </a:custGeom>
          <a:solidFill>
            <a:schemeClr val="hlink"/>
          </a:solidFill>
          <a:ln w="9525" cap="flat" cmpd="sng">
            <a:solidFill>
              <a:schemeClr val="hlink"/>
            </a:solidFill>
            <a:prstDash val="solid"/>
            <a:round/>
            <a:headEnd/>
            <a:tailEnd/>
          </a:ln>
        </p:spPr>
        <p:txBody>
          <a:bodyPr wrap="none">
            <a:spAutoFit/>
          </a:bodyP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
                                  </p:stCondLst>
                                  <p:childTnLst>
                                    <p:set>
                                      <p:cBhvr>
                                        <p:cTn id="6" dur="1" fill="hold">
                                          <p:stCondLst>
                                            <p:cond delay="0"/>
                                          </p:stCondLst>
                                        </p:cTn>
                                        <p:tgtEl>
                                          <p:spTgt spid="446472"/>
                                        </p:tgtEl>
                                        <p:attrNameLst>
                                          <p:attrName>style.visibility</p:attrName>
                                        </p:attrNameLst>
                                      </p:cBhvr>
                                      <p:to>
                                        <p:strVal val="visible"/>
                                      </p:to>
                                    </p:set>
                                    <p:animEffect transition="in" filter="wipe(up)">
                                      <p:cBhvr>
                                        <p:cTn id="7" dur="500"/>
                                        <p:tgtEl>
                                          <p:spTgt spid="446472"/>
                                        </p:tgtEl>
                                      </p:cBhvr>
                                    </p:animEffect>
                                  </p:childTnLst>
                                </p:cTn>
                              </p:par>
                            </p:childTnLst>
                          </p:cTn>
                        </p:par>
                        <p:par>
                          <p:cTn id="8" fill="hold" nodeType="afterGroup">
                            <p:stCondLst>
                              <p:cond delay="510"/>
                            </p:stCondLst>
                            <p:childTnLst>
                              <p:par>
                                <p:cTn id="9" presetID="9" presetClass="entr" presetSubtype="0" fill="hold" grpId="0" nodeType="afterEffect">
                                  <p:stCondLst>
                                    <p:cond delay="0"/>
                                  </p:stCondLst>
                                  <p:childTnLst>
                                    <p:set>
                                      <p:cBhvr>
                                        <p:cTn id="10" dur="1" fill="hold">
                                          <p:stCondLst>
                                            <p:cond delay="0"/>
                                          </p:stCondLst>
                                        </p:cTn>
                                        <p:tgtEl>
                                          <p:spTgt spid="446468"/>
                                        </p:tgtEl>
                                        <p:attrNameLst>
                                          <p:attrName>style.visibility</p:attrName>
                                        </p:attrNameLst>
                                      </p:cBhvr>
                                      <p:to>
                                        <p:strVal val="visible"/>
                                      </p:to>
                                    </p:set>
                                    <p:animEffect transition="in" filter="dissolve">
                                      <p:cBhvr>
                                        <p:cTn id="11" dur="500"/>
                                        <p:tgtEl>
                                          <p:spTgt spid="446468"/>
                                        </p:tgtEl>
                                      </p:cBhvr>
                                    </p:animEffect>
                                  </p:childTnLst>
                                </p:cTn>
                              </p:par>
                            </p:childTnLst>
                          </p:cTn>
                        </p:par>
                        <p:par>
                          <p:cTn id="12" fill="hold" nodeType="afterGroup">
                            <p:stCondLst>
                              <p:cond delay="1010"/>
                            </p:stCondLst>
                            <p:childTnLst>
                              <p:par>
                                <p:cTn id="13" presetID="4" presetClass="entr" presetSubtype="16" fill="hold" grpId="0" nodeType="afterEffect">
                                  <p:stCondLst>
                                    <p:cond delay="10"/>
                                  </p:stCondLst>
                                  <p:childTnLst>
                                    <p:set>
                                      <p:cBhvr>
                                        <p:cTn id="14" dur="1" fill="hold">
                                          <p:stCondLst>
                                            <p:cond delay="0"/>
                                          </p:stCondLst>
                                        </p:cTn>
                                        <p:tgtEl>
                                          <p:spTgt spid="446473"/>
                                        </p:tgtEl>
                                        <p:attrNameLst>
                                          <p:attrName>style.visibility</p:attrName>
                                        </p:attrNameLst>
                                      </p:cBhvr>
                                      <p:to>
                                        <p:strVal val="visible"/>
                                      </p:to>
                                    </p:set>
                                    <p:animEffect transition="in" filter="box(in)">
                                      <p:cBhvr>
                                        <p:cTn id="15" dur="500"/>
                                        <p:tgtEl>
                                          <p:spTgt spid="44647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272" fill="hold" nodeType="clickEffect">
                                  <p:stCondLst>
                                    <p:cond delay="0"/>
                                  </p:stCondLst>
                                  <p:childTnLst>
                                    <p:set>
                                      <p:cBhvr>
                                        <p:cTn id="19" dur="1" fill="hold">
                                          <p:stCondLst>
                                            <p:cond delay="0"/>
                                          </p:stCondLst>
                                        </p:cTn>
                                        <p:tgtEl>
                                          <p:spTgt spid="446469"/>
                                        </p:tgtEl>
                                        <p:attrNameLst>
                                          <p:attrName>style.visibility</p:attrName>
                                        </p:attrNameLst>
                                      </p:cBhvr>
                                      <p:to>
                                        <p:strVal val="visible"/>
                                      </p:to>
                                    </p:set>
                                    <p:anim calcmode="lin" valueType="num">
                                      <p:cBhvr>
                                        <p:cTn id="20" dur="500" fill="hold"/>
                                        <p:tgtEl>
                                          <p:spTgt spid="446469"/>
                                        </p:tgtEl>
                                        <p:attrNameLst>
                                          <p:attrName>ppt_w</p:attrName>
                                        </p:attrNameLst>
                                      </p:cBhvr>
                                      <p:tavLst>
                                        <p:tav tm="0">
                                          <p:val>
                                            <p:strVal val="2/3*#ppt_w"/>
                                          </p:val>
                                        </p:tav>
                                        <p:tav tm="100000">
                                          <p:val>
                                            <p:strVal val="#ppt_w"/>
                                          </p:val>
                                        </p:tav>
                                      </p:tavLst>
                                    </p:anim>
                                    <p:anim calcmode="lin" valueType="num">
                                      <p:cBhvr>
                                        <p:cTn id="21" dur="500" fill="hold"/>
                                        <p:tgtEl>
                                          <p:spTgt spid="446469"/>
                                        </p:tgtEl>
                                        <p:attrNameLst>
                                          <p:attrName>ppt_h</p:attrName>
                                        </p:attrNameLst>
                                      </p:cBhvr>
                                      <p:tavLst>
                                        <p:tav tm="0">
                                          <p:val>
                                            <p:strVal val="2/3*#ppt_h"/>
                                          </p:val>
                                        </p:tav>
                                        <p:tav tm="100000">
                                          <p:val>
                                            <p:strVal val="#ppt_h"/>
                                          </p:val>
                                        </p:tav>
                                      </p:tavLst>
                                    </p:anim>
                                  </p:childTnLst>
                                </p:cTn>
                              </p:par>
                            </p:childTnLst>
                          </p:cTn>
                        </p:par>
                        <p:par>
                          <p:cTn id="22" fill="hold" nodeType="afterGroup">
                            <p:stCondLst>
                              <p:cond delay="500"/>
                            </p:stCondLst>
                            <p:childTnLst>
                              <p:par>
                                <p:cTn id="23" presetID="22" presetClass="entr" presetSubtype="8" fill="hold" grpId="0" nodeType="afterEffect">
                                  <p:stCondLst>
                                    <p:cond delay="10"/>
                                  </p:stCondLst>
                                  <p:childTnLst>
                                    <p:set>
                                      <p:cBhvr>
                                        <p:cTn id="24" dur="1" fill="hold">
                                          <p:stCondLst>
                                            <p:cond delay="0"/>
                                          </p:stCondLst>
                                        </p:cTn>
                                        <p:tgtEl>
                                          <p:spTgt spid="446470"/>
                                        </p:tgtEl>
                                        <p:attrNameLst>
                                          <p:attrName>style.visibility</p:attrName>
                                        </p:attrNameLst>
                                      </p:cBhvr>
                                      <p:to>
                                        <p:strVal val="visible"/>
                                      </p:to>
                                    </p:set>
                                    <p:animEffect transition="in" filter="wipe(left)">
                                      <p:cBhvr>
                                        <p:cTn id="25" dur="500"/>
                                        <p:tgtEl>
                                          <p:spTgt spid="446470"/>
                                        </p:tgtEl>
                                      </p:cBhvr>
                                    </p:animEffect>
                                  </p:childTnLst>
                                </p:cTn>
                              </p:par>
                            </p:childTnLst>
                          </p:cTn>
                        </p:par>
                        <p:par>
                          <p:cTn id="26" fill="hold" nodeType="afterGroup">
                            <p:stCondLst>
                              <p:cond delay="1010"/>
                            </p:stCondLst>
                            <p:childTnLst>
                              <p:par>
                                <p:cTn id="27" presetID="22" presetClass="entr" presetSubtype="8" fill="hold" grpId="0" nodeType="afterEffect">
                                  <p:stCondLst>
                                    <p:cond delay="10"/>
                                  </p:stCondLst>
                                  <p:childTnLst>
                                    <p:set>
                                      <p:cBhvr>
                                        <p:cTn id="28" dur="1" fill="hold">
                                          <p:stCondLst>
                                            <p:cond delay="0"/>
                                          </p:stCondLst>
                                        </p:cTn>
                                        <p:tgtEl>
                                          <p:spTgt spid="446471"/>
                                        </p:tgtEl>
                                        <p:attrNameLst>
                                          <p:attrName>style.visibility</p:attrName>
                                        </p:attrNameLst>
                                      </p:cBhvr>
                                      <p:to>
                                        <p:strVal val="visible"/>
                                      </p:to>
                                    </p:set>
                                    <p:animEffect transition="in" filter="wipe(left)">
                                      <p:cBhvr>
                                        <p:cTn id="29" dur="500"/>
                                        <p:tgtEl>
                                          <p:spTgt spid="446471"/>
                                        </p:tgtEl>
                                      </p:cBhvr>
                                    </p:animEffect>
                                  </p:childTnLst>
                                </p:cTn>
                              </p:par>
                            </p:childTnLst>
                          </p:cTn>
                        </p:par>
                        <p:par>
                          <p:cTn id="30" fill="hold" nodeType="afterGroup">
                            <p:stCondLst>
                              <p:cond delay="1520"/>
                            </p:stCondLst>
                            <p:childTnLst>
                              <p:par>
                                <p:cTn id="31" presetID="23" presetClass="entr" presetSubtype="528" fill="hold" grpId="0" nodeType="afterEffect">
                                  <p:stCondLst>
                                    <p:cond delay="0"/>
                                  </p:stCondLst>
                                  <p:childTnLst>
                                    <p:set>
                                      <p:cBhvr>
                                        <p:cTn id="32" dur="1" fill="hold">
                                          <p:stCondLst>
                                            <p:cond delay="0"/>
                                          </p:stCondLst>
                                        </p:cTn>
                                        <p:tgtEl>
                                          <p:spTgt spid="446467"/>
                                        </p:tgtEl>
                                        <p:attrNameLst>
                                          <p:attrName>style.visibility</p:attrName>
                                        </p:attrNameLst>
                                      </p:cBhvr>
                                      <p:to>
                                        <p:strVal val="visible"/>
                                      </p:to>
                                    </p:set>
                                    <p:anim calcmode="lin" valueType="num">
                                      <p:cBhvr>
                                        <p:cTn id="33" dur="500" fill="hold"/>
                                        <p:tgtEl>
                                          <p:spTgt spid="446467"/>
                                        </p:tgtEl>
                                        <p:attrNameLst>
                                          <p:attrName>ppt_w</p:attrName>
                                        </p:attrNameLst>
                                      </p:cBhvr>
                                      <p:tavLst>
                                        <p:tav tm="0">
                                          <p:val>
                                            <p:fltVal val="0"/>
                                          </p:val>
                                        </p:tav>
                                        <p:tav tm="100000">
                                          <p:val>
                                            <p:strVal val="#ppt_w"/>
                                          </p:val>
                                        </p:tav>
                                      </p:tavLst>
                                    </p:anim>
                                    <p:anim calcmode="lin" valueType="num">
                                      <p:cBhvr>
                                        <p:cTn id="34" dur="500" fill="hold"/>
                                        <p:tgtEl>
                                          <p:spTgt spid="446467"/>
                                        </p:tgtEl>
                                        <p:attrNameLst>
                                          <p:attrName>ppt_h</p:attrName>
                                        </p:attrNameLst>
                                      </p:cBhvr>
                                      <p:tavLst>
                                        <p:tav tm="0">
                                          <p:val>
                                            <p:fltVal val="0"/>
                                          </p:val>
                                        </p:tav>
                                        <p:tav tm="100000">
                                          <p:val>
                                            <p:strVal val="#ppt_h"/>
                                          </p:val>
                                        </p:tav>
                                      </p:tavLst>
                                    </p:anim>
                                    <p:anim calcmode="lin" valueType="num">
                                      <p:cBhvr>
                                        <p:cTn id="35" dur="500" fill="hold"/>
                                        <p:tgtEl>
                                          <p:spTgt spid="446467"/>
                                        </p:tgtEl>
                                        <p:attrNameLst>
                                          <p:attrName>ppt_x</p:attrName>
                                        </p:attrNameLst>
                                      </p:cBhvr>
                                      <p:tavLst>
                                        <p:tav tm="0">
                                          <p:val>
                                            <p:fltVal val="0.5"/>
                                          </p:val>
                                        </p:tav>
                                        <p:tav tm="100000">
                                          <p:val>
                                            <p:strVal val="#ppt_x"/>
                                          </p:val>
                                        </p:tav>
                                      </p:tavLst>
                                    </p:anim>
                                    <p:anim calcmode="lin" valueType="num">
                                      <p:cBhvr>
                                        <p:cTn id="36" dur="500" fill="hold"/>
                                        <p:tgtEl>
                                          <p:spTgt spid="44646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67" grpId="0" autoUpdateAnimBg="0"/>
      <p:bldP spid="446468" grpId="0" autoUpdateAnimBg="0"/>
      <p:bldP spid="446470" grpId="0" animBg="1"/>
      <p:bldP spid="446471" grpId="0" animBg="1"/>
      <p:bldP spid="446472" grpId="0" animBg="1"/>
      <p:bldP spid="44647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p:txBody>
          <a:bodyPr/>
          <a:lstStyle/>
          <a:p>
            <a:pPr eaLnBrk="1" hangingPunct="1">
              <a:defRPr/>
            </a:pPr>
            <a:r>
              <a:rPr lang="en-US" sz="4000" smtClean="0"/>
              <a:t>Upper humerus destructive tumor</a:t>
            </a:r>
          </a:p>
        </p:txBody>
      </p:sp>
      <p:pic>
        <p:nvPicPr>
          <p:cNvPr id="34819" name="Picture 6" descr="15 μηνων 003"/>
          <p:cNvPicPr>
            <a:picLocks noGrp="1" noChangeAspect="1" noChangeArrowheads="1"/>
          </p:cNvPicPr>
          <p:nvPr>
            <p:ph sz="half" idx="1"/>
          </p:nvPr>
        </p:nvPicPr>
        <p:blipFill>
          <a:blip r:embed="rId2" cstate="print"/>
          <a:srcRect l="20755" t="12579" r="20755" b="22012"/>
          <a:stretch>
            <a:fillRect/>
          </a:stretch>
        </p:blipFill>
        <p:spPr>
          <a:xfrm>
            <a:off x="0" y="2768600"/>
            <a:ext cx="4876800" cy="4089400"/>
          </a:xfrm>
          <a:noFill/>
        </p:spPr>
      </p:pic>
      <p:pic>
        <p:nvPicPr>
          <p:cNvPr id="34820" name="Picture 7" descr="15 μηνων 007"/>
          <p:cNvPicPr>
            <a:picLocks noGrp="1" noChangeAspect="1" noChangeArrowheads="1"/>
          </p:cNvPicPr>
          <p:nvPr>
            <p:ph sz="half" idx="2"/>
          </p:nvPr>
        </p:nvPicPr>
        <p:blipFill>
          <a:blip r:embed="rId3" cstate="print"/>
          <a:srcRect l="7547" t="7547" r="15094"/>
          <a:stretch>
            <a:fillRect/>
          </a:stretch>
        </p:blipFill>
        <p:spPr>
          <a:xfrm>
            <a:off x="4572000" y="2760663"/>
            <a:ext cx="4572000" cy="4097337"/>
          </a:xfr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p:txBody>
          <a:bodyPr/>
          <a:lstStyle/>
          <a:p>
            <a:pPr eaLnBrk="1" hangingPunct="1">
              <a:defRPr/>
            </a:pPr>
            <a:r>
              <a:rPr lang="en-US" smtClean="0"/>
              <a:t>Options</a:t>
            </a:r>
          </a:p>
        </p:txBody>
      </p:sp>
      <p:sp>
        <p:nvSpPr>
          <p:cNvPr id="546819" name="Rectangle 3"/>
          <p:cNvSpPr>
            <a:spLocks noGrp="1" noChangeArrowheads="1"/>
          </p:cNvSpPr>
          <p:nvPr>
            <p:ph type="body" idx="1"/>
          </p:nvPr>
        </p:nvSpPr>
        <p:spPr/>
        <p:txBody>
          <a:bodyPr/>
          <a:lstStyle/>
          <a:p>
            <a:pPr marL="609600" indent="-609600" eaLnBrk="1" hangingPunct="1">
              <a:buFontTx/>
              <a:buAutoNum type="arabicPeriod"/>
              <a:defRPr/>
            </a:pPr>
            <a:r>
              <a:rPr lang="el-GR" smtClean="0"/>
              <a:t>Εγκαρσια τομη </a:t>
            </a:r>
          </a:p>
          <a:p>
            <a:pPr marL="609600" indent="-609600" eaLnBrk="1" hangingPunct="1">
              <a:buFontTx/>
              <a:buAutoNum type="arabicPeriod"/>
              <a:defRPr/>
            </a:pPr>
            <a:r>
              <a:rPr lang="el-GR" smtClean="0"/>
              <a:t>Επιμηκης τομη</a:t>
            </a:r>
          </a:p>
          <a:p>
            <a:pPr marL="609600" indent="-609600" eaLnBrk="1" hangingPunct="1">
              <a:buFontTx/>
              <a:buAutoNum type="arabicPeriod"/>
              <a:defRPr/>
            </a:pPr>
            <a:r>
              <a:rPr lang="el-GR" smtClean="0"/>
              <a:t>Δια της προσθιας μοιρας του δελτοειδη</a:t>
            </a:r>
          </a:p>
          <a:p>
            <a:pPr marL="609600" indent="-609600" eaLnBrk="1" hangingPunct="1">
              <a:buFontTx/>
              <a:buAutoNum type="arabicPeriod"/>
              <a:defRPr/>
            </a:pPr>
            <a:r>
              <a:rPr lang="el-GR" smtClean="0"/>
              <a:t>Δια της οπισθιας μοιρας του δελτοειδη</a:t>
            </a:r>
          </a:p>
          <a:p>
            <a:pPr marL="609600" indent="-609600" eaLnBrk="1" hangingPunct="1">
              <a:buFontTx/>
              <a:buAutoNum type="arabicPeriod"/>
              <a:defRPr/>
            </a:pPr>
            <a:r>
              <a:rPr lang="el-GR" smtClean="0"/>
              <a:t>Δια του θωρακοδελτοειδους διαστηματος (μικροτερη βλαβη του δελτοειδη)</a:t>
            </a:r>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68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68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68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68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4" name="Rectangle 4"/>
          <p:cNvSpPr>
            <a:spLocks noGrp="1" noChangeArrowheads="1"/>
          </p:cNvSpPr>
          <p:nvPr>
            <p:ph type="title"/>
          </p:nvPr>
        </p:nvSpPr>
        <p:spPr/>
        <p:txBody>
          <a:bodyPr/>
          <a:lstStyle/>
          <a:p>
            <a:pPr eaLnBrk="1" hangingPunct="1">
              <a:defRPr/>
            </a:pPr>
            <a:endParaRPr lang="el-GR" smtClean="0"/>
          </a:p>
        </p:txBody>
      </p:sp>
      <p:pic>
        <p:nvPicPr>
          <p:cNvPr id="36867" name="Picture 7" descr="15 μηνων 001"/>
          <p:cNvPicPr>
            <a:picLocks noGrp="1" noChangeAspect="1" noChangeArrowheads="1"/>
          </p:cNvPicPr>
          <p:nvPr>
            <p:ph sz="half" idx="1"/>
          </p:nvPr>
        </p:nvPicPr>
        <p:blipFill>
          <a:blip r:embed="rId2" cstate="print"/>
          <a:srcRect l="16982" t="17610" r="7547"/>
          <a:stretch>
            <a:fillRect/>
          </a:stretch>
        </p:blipFill>
        <p:spPr>
          <a:xfrm>
            <a:off x="0" y="2738438"/>
            <a:ext cx="5029200" cy="4119562"/>
          </a:xfrm>
          <a:noFill/>
        </p:spPr>
      </p:pic>
      <p:pic>
        <p:nvPicPr>
          <p:cNvPr id="36868" name="Picture 8" descr="4-  2007 003"/>
          <p:cNvPicPr>
            <a:picLocks noGrp="1" noChangeAspect="1" noChangeArrowheads="1"/>
          </p:cNvPicPr>
          <p:nvPr>
            <p:ph sz="half" idx="2"/>
          </p:nvPr>
        </p:nvPicPr>
        <p:blipFill>
          <a:blip r:embed="rId3" cstate="print"/>
          <a:srcRect l="9435" t="15094" r="28885" b="11949"/>
          <a:stretch>
            <a:fillRect/>
          </a:stretch>
        </p:blipFill>
        <p:spPr>
          <a:xfrm>
            <a:off x="4495800" y="2735263"/>
            <a:ext cx="4648200" cy="4122737"/>
          </a:xfr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eaLnBrk="1" hangingPunct="1">
              <a:defRPr/>
            </a:pPr>
            <a:r>
              <a:rPr lang="el-GR" dirty="0" err="1" smtClean="0">
                <a:solidFill>
                  <a:srgbClr val="FFFF00"/>
                </a:solidFill>
              </a:rPr>
              <a:t>Σταδιοποιηση</a:t>
            </a:r>
            <a:endParaRPr lang="el-GR" dirty="0" smtClean="0">
              <a:solidFill>
                <a:srgbClr val="FFFF00"/>
              </a:solidFill>
            </a:endParaRPr>
          </a:p>
        </p:txBody>
      </p:sp>
      <p:sp>
        <p:nvSpPr>
          <p:cNvPr id="5" name="Content Placeholder 4"/>
          <p:cNvSpPr>
            <a:spLocks noGrp="1"/>
          </p:cNvSpPr>
          <p:nvPr>
            <p:ph idx="1"/>
          </p:nvPr>
        </p:nvSpPr>
        <p:spPr/>
        <p:txBody>
          <a:bodyPr/>
          <a:lstStyle/>
          <a:p>
            <a:pPr>
              <a:defRPr/>
            </a:pPr>
            <a:endParaRPr lang="el-G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292100"/>
            <a:ext cx="8578850" cy="1384300"/>
          </a:xfrm>
        </p:spPr>
        <p:txBody>
          <a:bodyPr/>
          <a:lstStyle/>
          <a:p>
            <a:pPr eaLnBrk="1" hangingPunct="1">
              <a:defRPr/>
            </a:pPr>
            <a:r>
              <a:rPr lang="el-GR" b="1" dirty="0" smtClean="0">
                <a:solidFill>
                  <a:srgbClr val="FFFF00"/>
                </a:solidFill>
              </a:rPr>
              <a:t>ΣΠΙΝΘΗΡΟΓΡΑΦΗΜΑ ΟΣΤΩΝ   (Τεχνητιο)</a:t>
            </a:r>
            <a:r>
              <a:rPr lang="en-US" sz="4000" b="1" i="1" dirty="0" smtClean="0">
                <a:solidFill>
                  <a:srgbClr val="FFFF00"/>
                </a:solidFill>
              </a:rPr>
              <a:t> </a:t>
            </a:r>
            <a:endParaRPr lang="el-GR" sz="4000" b="1" i="1" dirty="0" smtClean="0">
              <a:solidFill>
                <a:srgbClr val="FFFF00"/>
              </a:solidFill>
            </a:endParaRPr>
          </a:p>
        </p:txBody>
      </p:sp>
      <p:sp>
        <p:nvSpPr>
          <p:cNvPr id="71683" name="Rectangle 3"/>
          <p:cNvSpPr>
            <a:spLocks noGrp="1" noChangeArrowheads="1"/>
          </p:cNvSpPr>
          <p:nvPr>
            <p:ph type="body" sz="half" idx="1"/>
          </p:nvPr>
        </p:nvSpPr>
        <p:spPr>
          <a:xfrm>
            <a:off x="19050" y="1844675"/>
            <a:ext cx="4391025" cy="4752975"/>
          </a:xfrm>
        </p:spPr>
        <p:txBody>
          <a:bodyPr/>
          <a:lstStyle/>
          <a:p>
            <a:pPr eaLnBrk="1" hangingPunct="1">
              <a:defRPr/>
            </a:pPr>
            <a:endParaRPr lang="el-GR" sz="2400" dirty="0" smtClean="0"/>
          </a:p>
          <a:p>
            <a:pPr eaLnBrk="1" hangingPunct="1">
              <a:defRPr/>
            </a:pPr>
            <a:endParaRPr lang="el-GR" sz="2400" dirty="0"/>
          </a:p>
          <a:p>
            <a:pPr eaLnBrk="1" hangingPunct="1">
              <a:defRPr/>
            </a:pPr>
            <a:r>
              <a:rPr lang="el-GR" sz="2400" dirty="0" smtClean="0"/>
              <a:t>Δεικτης της οστεοβλαστικης δραστηριοτητας</a:t>
            </a:r>
            <a:endParaRPr lang="en-US" sz="2400" dirty="0" smtClean="0"/>
          </a:p>
          <a:p>
            <a:pPr eaLnBrk="1" hangingPunct="1">
              <a:buFontTx/>
              <a:buNone/>
              <a:defRPr/>
            </a:pPr>
            <a:endParaRPr lang="en-US" sz="2400" dirty="0" smtClean="0"/>
          </a:p>
          <a:p>
            <a:pPr eaLnBrk="1" hangingPunct="1">
              <a:defRPr/>
            </a:pPr>
            <a:endParaRPr lang="el-GR" sz="2400" dirty="0" smtClean="0"/>
          </a:p>
          <a:p>
            <a:pPr eaLnBrk="1" hangingPunct="1">
              <a:buFontTx/>
              <a:buNone/>
              <a:defRPr/>
            </a:pPr>
            <a:r>
              <a:rPr lang="en-US" sz="2400" dirty="0" smtClean="0"/>
              <a:t>	</a:t>
            </a:r>
          </a:p>
        </p:txBody>
      </p:sp>
      <p:pic>
        <p:nvPicPr>
          <p:cNvPr id="47108" name="Picture 4" descr="mhtml:mk:@MSITStore:C:\DOCUME~1\GEORGE\LOCALS~1\Temp\Rar$DI00.500\Differential%20Diagnosis%20of%20Orthopaedic%20Oncology.chm::/01.%20Radiologic%20and%20Pathologic%20Approach%20to%20Bone%20Tumors.mht!http://gateway.ut.ovid.com/FullTextService/CT%7b06b9ee1beed5941911c285f4a8fe15951c0786f52c153698947538e5244f1d7ca94faf1beb63065e334f2df1603fdb64%7d/C1FF21.gif?geom=595x1000%3e"/>
          <p:cNvPicPr>
            <a:picLocks noGrp="1" noChangeAspect="1" noChangeArrowheads="1"/>
          </p:cNvPicPr>
          <p:nvPr>
            <p:ph sz="half" idx="2"/>
          </p:nvPr>
        </p:nvPicPr>
        <p:blipFill>
          <a:blip r:embed="rId3" r:link="rId4" cstate="print"/>
          <a:srcRect l="2841" t="916" r="2841" b="916"/>
          <a:stretch>
            <a:fillRect/>
          </a:stretch>
        </p:blipFill>
        <p:spPr>
          <a:xfrm>
            <a:off x="4865688" y="2205038"/>
            <a:ext cx="4248150" cy="3432175"/>
          </a:xfr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889125" y="3094038"/>
            <a:ext cx="184150" cy="579437"/>
          </a:xfrm>
          <a:prstGeom prst="rect">
            <a:avLst/>
          </a:prstGeom>
          <a:noFill/>
          <a:ln w="9525">
            <a:noFill/>
            <a:miter lim="800000"/>
            <a:headEnd/>
            <a:tailEnd/>
          </a:ln>
        </p:spPr>
        <p:txBody>
          <a:bodyPr wrap="none">
            <a:spAutoFit/>
          </a:bodyPr>
          <a:lstStyle/>
          <a:p>
            <a:pPr eaLnBrk="0" hangingPunct="0"/>
            <a:endParaRPr lang="it-IT" altLang="el-GR" sz="3200">
              <a:latin typeface="Times" pitchFamily="18" charset="0"/>
            </a:endParaRPr>
          </a:p>
        </p:txBody>
      </p:sp>
      <p:sp>
        <p:nvSpPr>
          <p:cNvPr id="6147" name="Text Box 3"/>
          <p:cNvSpPr txBox="1">
            <a:spLocks noChangeArrowheads="1"/>
          </p:cNvSpPr>
          <p:nvPr/>
        </p:nvSpPr>
        <p:spPr bwMode="auto">
          <a:xfrm>
            <a:off x="263525" y="2160588"/>
            <a:ext cx="8728075" cy="3440112"/>
          </a:xfrm>
          <a:prstGeom prst="rect">
            <a:avLst/>
          </a:prstGeom>
          <a:noFill/>
          <a:ln w="9525">
            <a:noFill/>
            <a:miter lim="800000"/>
            <a:headEnd/>
            <a:tailEnd/>
          </a:ln>
        </p:spPr>
        <p:txBody>
          <a:bodyPr>
            <a:spAutoFit/>
          </a:bodyPr>
          <a:lstStyle/>
          <a:p>
            <a:pPr eaLnBrk="0" hangingPunct="0"/>
            <a:r>
              <a:rPr lang="it-IT" altLang="el-GR" sz="2800">
                <a:latin typeface="Times" pitchFamily="18" charset="0"/>
              </a:rPr>
              <a:t>• </a:t>
            </a:r>
            <a:r>
              <a:rPr lang="it-IT" altLang="el-GR" sz="2400">
                <a:solidFill>
                  <a:schemeClr val="tx2"/>
                </a:solidFill>
                <a:latin typeface="Comic Sans MS" pitchFamily="66" charset="0"/>
              </a:rPr>
              <a:t>Major mistakes      18.2%         30.1%	                   9.1%</a:t>
            </a:r>
          </a:p>
          <a:p>
            <a:pPr eaLnBrk="0" hangingPunct="0"/>
            <a:endParaRPr lang="it-IT" altLang="el-GR" sz="2400">
              <a:solidFill>
                <a:schemeClr val="tx2"/>
              </a:solidFill>
              <a:latin typeface="Comic Sans MS" pitchFamily="66" charset="0"/>
            </a:endParaRPr>
          </a:p>
          <a:p>
            <a:pPr eaLnBrk="0" hangingPunct="0"/>
            <a:r>
              <a:rPr lang="it-IT" altLang="el-GR" sz="2400">
                <a:solidFill>
                  <a:schemeClr val="tx2"/>
                </a:solidFill>
                <a:latin typeface="Comic Sans MS" pitchFamily="66" charset="0"/>
              </a:rPr>
              <a:t>• No-diagnosis	   10.3%	19.6%	                   3.2%</a:t>
            </a:r>
          </a:p>
          <a:p>
            <a:pPr eaLnBrk="0" hangingPunct="0"/>
            <a:endParaRPr lang="it-IT" altLang="el-GR" sz="2400">
              <a:solidFill>
                <a:schemeClr val="tx2"/>
              </a:solidFill>
              <a:latin typeface="Comic Sans MS" pitchFamily="66" charset="0"/>
            </a:endParaRPr>
          </a:p>
          <a:p>
            <a:pPr eaLnBrk="0" hangingPunct="0"/>
            <a:r>
              <a:rPr lang="it-IT" altLang="el-GR" sz="2400">
                <a:solidFill>
                  <a:schemeClr val="tx2"/>
                </a:solidFill>
                <a:latin typeface="Comic Sans MS" pitchFamily="66" charset="0"/>
              </a:rPr>
              <a:t>• Complications          17.3%	30.8%	                    7%</a:t>
            </a:r>
          </a:p>
          <a:p>
            <a:pPr eaLnBrk="0" hangingPunct="0"/>
            <a:endParaRPr lang="it-IT" altLang="el-GR" sz="2400">
              <a:solidFill>
                <a:schemeClr val="tx2"/>
              </a:solidFill>
              <a:latin typeface="Comic Sans MS" pitchFamily="66" charset="0"/>
            </a:endParaRPr>
          </a:p>
          <a:p>
            <a:pPr eaLnBrk="0" hangingPunct="0"/>
            <a:r>
              <a:rPr lang="it-IT" altLang="el-GR" sz="2400">
                <a:solidFill>
                  <a:schemeClr val="tx2"/>
                </a:solidFill>
                <a:latin typeface="Comic Sans MS" pitchFamily="66" charset="0"/>
              </a:rPr>
              <a:t>• Modif. treat.	   18.2%	31.5%	                   8.1%</a:t>
            </a:r>
          </a:p>
          <a:p>
            <a:pPr eaLnBrk="0" hangingPunct="0"/>
            <a:endParaRPr lang="it-IT" altLang="el-GR" sz="2400">
              <a:solidFill>
                <a:schemeClr val="tx2"/>
              </a:solidFill>
              <a:latin typeface="Comic Sans MS" pitchFamily="66" charset="0"/>
            </a:endParaRPr>
          </a:p>
          <a:p>
            <a:pPr eaLnBrk="0" hangingPunct="0"/>
            <a:r>
              <a:rPr lang="it-IT" altLang="el-GR" sz="2400">
                <a:solidFill>
                  <a:schemeClr val="tx2"/>
                </a:solidFill>
                <a:latin typeface="Comic Sans MS" pitchFamily="66" charset="0"/>
              </a:rPr>
              <a:t>• Modif. prognosis	     8.5%        13.3%	                   4.8%</a:t>
            </a:r>
          </a:p>
        </p:txBody>
      </p:sp>
      <p:grpSp>
        <p:nvGrpSpPr>
          <p:cNvPr id="6148" name="Group 4"/>
          <p:cNvGrpSpPr>
            <a:grpSpLocks/>
          </p:cNvGrpSpPr>
          <p:nvPr/>
        </p:nvGrpSpPr>
        <p:grpSpPr bwMode="auto">
          <a:xfrm>
            <a:off x="2895600" y="1219200"/>
            <a:ext cx="6276975" cy="533400"/>
            <a:chOff x="1728" y="1012"/>
            <a:chExt cx="3954" cy="336"/>
          </a:xfrm>
        </p:grpSpPr>
        <p:sp>
          <p:nvSpPr>
            <p:cNvPr id="87045" name="Text Box 5"/>
            <p:cNvSpPr txBox="1">
              <a:spLocks noChangeArrowheads="1"/>
            </p:cNvSpPr>
            <p:nvPr/>
          </p:nvSpPr>
          <p:spPr bwMode="auto">
            <a:xfrm>
              <a:off x="2832" y="1012"/>
              <a:ext cx="906" cy="327"/>
            </a:xfrm>
            <a:prstGeom prst="rect">
              <a:avLst/>
            </a:prstGeom>
            <a:noFill/>
            <a:ln w="9525">
              <a:noFill/>
              <a:miter lim="800000"/>
              <a:headEnd/>
              <a:tailEnd/>
            </a:ln>
            <a:effectLst/>
          </p:spPr>
          <p:txBody>
            <a:bodyPr wrap="none">
              <a:spAutoFit/>
            </a:bodyPr>
            <a:lstStyle/>
            <a:p>
              <a:pPr eaLnBrk="0" hangingPunct="0">
                <a:defRPr/>
              </a:pPr>
              <a:r>
                <a:rPr lang="it-IT" sz="2800">
                  <a:effectLst>
                    <a:outerShdw blurRad="38100" dist="38100" dir="2700000" algn="tl">
                      <a:srgbClr val="000000"/>
                    </a:outerShdw>
                  </a:effectLst>
                  <a:latin typeface="Comic Sans MS" pitchFamily="66" charset="0"/>
                </a:rPr>
                <a:t>Local C.</a:t>
              </a:r>
              <a:endParaRPr lang="it-IT" sz="3600">
                <a:latin typeface="Comic Sans MS" pitchFamily="66" charset="0"/>
              </a:endParaRPr>
            </a:p>
          </p:txBody>
        </p:sp>
        <p:sp>
          <p:nvSpPr>
            <p:cNvPr id="87046" name="Text Box 6"/>
            <p:cNvSpPr txBox="1">
              <a:spLocks noChangeArrowheads="1"/>
            </p:cNvSpPr>
            <p:nvPr/>
          </p:nvSpPr>
          <p:spPr bwMode="auto">
            <a:xfrm>
              <a:off x="4117" y="1012"/>
              <a:ext cx="1565" cy="327"/>
            </a:xfrm>
            <a:prstGeom prst="rect">
              <a:avLst/>
            </a:prstGeom>
            <a:noFill/>
            <a:ln w="9525">
              <a:noFill/>
              <a:miter lim="800000"/>
              <a:headEnd/>
              <a:tailEnd/>
            </a:ln>
            <a:effectLst/>
          </p:spPr>
          <p:txBody>
            <a:bodyPr wrap="none">
              <a:spAutoFit/>
            </a:bodyPr>
            <a:lstStyle/>
            <a:p>
              <a:pPr eaLnBrk="0" hangingPunct="0">
                <a:defRPr/>
              </a:pPr>
              <a:r>
                <a:rPr lang="it-IT" sz="2800">
                  <a:effectLst>
                    <a:outerShdw blurRad="38100" dist="38100" dir="2700000" algn="tl">
                      <a:srgbClr val="000000"/>
                    </a:outerShdw>
                  </a:effectLst>
                  <a:latin typeface="Comic Sans MS" pitchFamily="66" charset="0"/>
                </a:rPr>
                <a:t>Specialized C.</a:t>
              </a:r>
              <a:endParaRPr lang="it-IT" sz="3600">
                <a:latin typeface="Comic Sans MS" pitchFamily="66" charset="0"/>
              </a:endParaRPr>
            </a:p>
          </p:txBody>
        </p:sp>
        <p:sp>
          <p:nvSpPr>
            <p:cNvPr id="87047" name="Text Box 7"/>
            <p:cNvSpPr txBox="1">
              <a:spLocks noChangeArrowheads="1"/>
            </p:cNvSpPr>
            <p:nvPr/>
          </p:nvSpPr>
          <p:spPr bwMode="auto">
            <a:xfrm>
              <a:off x="1728" y="1021"/>
              <a:ext cx="802" cy="327"/>
            </a:xfrm>
            <a:prstGeom prst="rect">
              <a:avLst/>
            </a:prstGeom>
            <a:noFill/>
            <a:ln w="9525">
              <a:noFill/>
              <a:miter lim="800000"/>
              <a:headEnd/>
              <a:tailEnd/>
            </a:ln>
            <a:effectLst/>
          </p:spPr>
          <p:txBody>
            <a:bodyPr wrap="none">
              <a:spAutoFit/>
            </a:bodyPr>
            <a:lstStyle/>
            <a:p>
              <a:pPr eaLnBrk="0" hangingPunct="0">
                <a:defRPr/>
              </a:pPr>
              <a:r>
                <a:rPr lang="it-IT" sz="2800">
                  <a:effectLst>
                    <a:outerShdw blurRad="38100" dist="38100" dir="2700000" algn="tl">
                      <a:srgbClr val="000000"/>
                    </a:outerShdw>
                  </a:effectLst>
                  <a:latin typeface="Comic Sans MS" pitchFamily="66" charset="0"/>
                </a:rPr>
                <a:t>  Total</a:t>
              </a:r>
              <a:endParaRPr lang="it-IT" sz="2800">
                <a:latin typeface="Comic Sans MS" pitchFamily="66" charset="0"/>
              </a:endParaRPr>
            </a:p>
          </p:txBody>
        </p:sp>
      </p:grpSp>
      <p:sp>
        <p:nvSpPr>
          <p:cNvPr id="87048" name="Oval 8"/>
          <p:cNvSpPr>
            <a:spLocks noChangeArrowheads="1"/>
          </p:cNvSpPr>
          <p:nvPr/>
        </p:nvSpPr>
        <p:spPr bwMode="auto">
          <a:xfrm>
            <a:off x="4419600" y="1752600"/>
            <a:ext cx="1828800" cy="4724400"/>
          </a:xfrm>
          <a:prstGeom prst="ellipse">
            <a:avLst/>
          </a:prstGeom>
          <a:noFill/>
          <a:ln w="28575">
            <a:solidFill>
              <a:schemeClr val="hlink"/>
            </a:solidFill>
            <a:round/>
            <a:headEnd/>
            <a:tailEnd/>
          </a:ln>
        </p:spPr>
        <p:txBody>
          <a:bodyPr wrap="none" anchor="ctr"/>
          <a:lstStyle/>
          <a:p>
            <a:endParaRPr lang="el-GR" altLang="el-GR"/>
          </a:p>
        </p:txBody>
      </p:sp>
      <p:sp>
        <p:nvSpPr>
          <p:cNvPr id="87049" name="Oval 9"/>
          <p:cNvSpPr>
            <a:spLocks noChangeArrowheads="1"/>
          </p:cNvSpPr>
          <p:nvPr/>
        </p:nvSpPr>
        <p:spPr bwMode="auto">
          <a:xfrm>
            <a:off x="6934200" y="1752600"/>
            <a:ext cx="1828800" cy="4724400"/>
          </a:xfrm>
          <a:prstGeom prst="ellipse">
            <a:avLst/>
          </a:prstGeom>
          <a:noFill/>
          <a:ln w="28575">
            <a:solidFill>
              <a:schemeClr val="accent2"/>
            </a:solidFill>
            <a:round/>
            <a:headEnd/>
            <a:tailEnd/>
          </a:ln>
        </p:spPr>
        <p:txBody>
          <a:bodyPr wrap="none" anchor="ctr"/>
          <a:lstStyle/>
          <a:p>
            <a:endParaRPr lang="el-GR" altLang="el-GR"/>
          </a:p>
        </p:txBody>
      </p:sp>
      <p:sp>
        <p:nvSpPr>
          <p:cNvPr id="87050" name="Text Box 10"/>
          <p:cNvSpPr txBox="1">
            <a:spLocks noChangeArrowheads="1"/>
          </p:cNvSpPr>
          <p:nvPr/>
        </p:nvSpPr>
        <p:spPr bwMode="auto">
          <a:xfrm>
            <a:off x="228600" y="766763"/>
            <a:ext cx="5006975" cy="457200"/>
          </a:xfrm>
          <a:prstGeom prst="rect">
            <a:avLst/>
          </a:prstGeom>
          <a:noFill/>
          <a:ln w="9525">
            <a:noFill/>
            <a:miter lim="800000"/>
            <a:headEnd/>
            <a:tailEnd/>
          </a:ln>
          <a:effectLst/>
        </p:spPr>
        <p:txBody>
          <a:bodyPr wrap="none">
            <a:spAutoFit/>
          </a:bodyPr>
          <a:lstStyle/>
          <a:p>
            <a:pPr eaLnBrk="0" hangingPunct="0">
              <a:defRPr/>
            </a:pPr>
            <a:r>
              <a:rPr lang="it-IT" sz="2400" i="1" u="sng">
                <a:effectLst>
                  <a:outerShdw blurRad="38100" dist="38100" dir="2700000" algn="tl">
                    <a:srgbClr val="000000"/>
                  </a:outerShdw>
                </a:effectLst>
                <a:latin typeface="Comic Sans MS" pitchFamily="66" charset="0"/>
              </a:rPr>
              <a:t>Mankin HJ, et al.</a:t>
            </a:r>
            <a:r>
              <a:rPr lang="it-IT" sz="2400" u="sng">
                <a:effectLst>
                  <a:outerShdw blurRad="38100" dist="38100" dir="2700000" algn="tl">
                    <a:srgbClr val="000000"/>
                  </a:outerShdw>
                </a:effectLst>
                <a:latin typeface="Comic Sans MS" pitchFamily="66" charset="0"/>
              </a:rPr>
              <a:t>: </a:t>
            </a:r>
            <a:r>
              <a:rPr lang="it-IT" sz="2400" i="1" u="sng">
                <a:effectLst>
                  <a:outerShdw blurRad="38100" dist="38100" dir="2700000" algn="tl">
                    <a:srgbClr val="000000"/>
                  </a:outerShdw>
                </a:effectLst>
                <a:latin typeface="Comic Sans MS" pitchFamily="66" charset="0"/>
              </a:rPr>
              <a:t>JBJS Am, 1982</a:t>
            </a:r>
            <a:endParaRPr lang="it-IT" sz="2800" i="1">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048"/>
                                        </p:tgtEl>
                                        <p:attrNameLst>
                                          <p:attrName>style.visibility</p:attrName>
                                        </p:attrNameLst>
                                      </p:cBhvr>
                                      <p:to>
                                        <p:strVal val="visible"/>
                                      </p:to>
                                    </p:set>
                                    <p:animEffect transition="in" filter="dissolve">
                                      <p:cBhvr>
                                        <p:cTn id="7" dur="500"/>
                                        <p:tgtEl>
                                          <p:spTgt spid="8704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7049"/>
                                        </p:tgtEl>
                                        <p:attrNameLst>
                                          <p:attrName>style.visibility</p:attrName>
                                        </p:attrNameLst>
                                      </p:cBhvr>
                                      <p:to>
                                        <p:strVal val="visible"/>
                                      </p:to>
                                    </p:set>
                                    <p:animEffect transition="in" filter="dissolve">
                                      <p:cBhvr>
                                        <p:cTn id="11" dur="500"/>
                                        <p:tgtEl>
                                          <p:spTgt spid="87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8" grpId="0" animBg="1"/>
      <p:bldP spid="8704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l-GR" dirty="0" smtClean="0">
                <a:solidFill>
                  <a:srgbClr val="FFFF00"/>
                </a:solidFill>
              </a:rPr>
              <a:t>Μονοστικη εντοπιση?</a:t>
            </a:r>
            <a:endParaRPr lang="el-GR" dirty="0">
              <a:solidFill>
                <a:srgbClr val="FFFF00"/>
              </a:solidFill>
            </a:endParaRPr>
          </a:p>
        </p:txBody>
      </p:sp>
      <p:pic>
        <p:nvPicPr>
          <p:cNvPr id="9" name="Picture 5" descr="F:\back up 5-1-2016\Oncology 6-3-2016\Oγκολογικά-αγ αναργυροι\Τυμπαναρη Καλιοπη\SAM_4095.JPG"/>
          <p:cNvPicPr>
            <a:picLocks noGrp="1" noChangeAspect="1" noChangeArrowheads="1"/>
          </p:cNvPicPr>
          <p:nvPr>
            <p:ph sz="half" idx="1"/>
          </p:nvPr>
        </p:nvPicPr>
        <p:blipFill>
          <a:blip r:embed="rId2" cstate="print"/>
          <a:srcRect/>
          <a:stretch>
            <a:fillRect/>
          </a:stretch>
        </p:blipFill>
        <p:spPr>
          <a:xfrm>
            <a:off x="0" y="1557338"/>
            <a:ext cx="8991600" cy="5053012"/>
          </a:xfrm>
          <a:noFill/>
        </p:spPr>
      </p:pic>
      <p:pic>
        <p:nvPicPr>
          <p:cNvPr id="10" name="Picture 2" descr="F:\back up 5-1-2016\Oncology 6-3-2016\Oγκολογικά-αγ αναργυροι\Τυμπαναρη Καλιοπη\SAM_4096.JPG"/>
          <p:cNvPicPr>
            <a:picLocks noGrp="1" noChangeAspect="1" noChangeArrowheads="1"/>
          </p:cNvPicPr>
          <p:nvPr>
            <p:ph sz="half" idx="2"/>
          </p:nvPr>
        </p:nvPicPr>
        <p:blipFill>
          <a:blip r:embed="rId3" cstate="print"/>
          <a:srcRect l="19167" t="-2" r="12190" b="3094"/>
          <a:stretch>
            <a:fillRect/>
          </a:stretch>
        </p:blipFill>
        <p:spPr>
          <a:xfrm>
            <a:off x="2590800" y="1658938"/>
            <a:ext cx="6553200" cy="5199062"/>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292100"/>
            <a:ext cx="6011863" cy="1384300"/>
          </a:xfrm>
        </p:spPr>
        <p:txBody>
          <a:bodyPr/>
          <a:lstStyle/>
          <a:p>
            <a:pPr eaLnBrk="1" hangingPunct="1">
              <a:defRPr/>
            </a:pPr>
            <a:r>
              <a:rPr lang="el-GR" sz="4000" b="1" dirty="0">
                <a:solidFill>
                  <a:srgbClr val="FFFF00"/>
                </a:solidFill>
              </a:rPr>
              <a:t>ΣΠΙΝΘΗΡΟΓΡΑΦΗΜΑ</a:t>
            </a:r>
            <a:endParaRPr lang="el-GR" sz="4000" b="1" dirty="0" smtClean="0">
              <a:solidFill>
                <a:schemeClr val="folHlink"/>
              </a:solidFill>
            </a:endParaRPr>
          </a:p>
        </p:txBody>
      </p:sp>
      <p:sp>
        <p:nvSpPr>
          <p:cNvPr id="73731" name="Rectangle 3"/>
          <p:cNvSpPr>
            <a:spLocks noGrp="1" noChangeArrowheads="1"/>
          </p:cNvSpPr>
          <p:nvPr>
            <p:ph sz="half" idx="1"/>
          </p:nvPr>
        </p:nvSpPr>
        <p:spPr>
          <a:xfrm>
            <a:off x="504825" y="1844675"/>
            <a:ext cx="6154738" cy="4824413"/>
          </a:xfrm>
        </p:spPr>
        <p:txBody>
          <a:bodyPr/>
          <a:lstStyle/>
          <a:p>
            <a:pPr eaLnBrk="1" hangingPunct="1">
              <a:defRPr/>
            </a:pPr>
            <a:endParaRPr lang="el-GR" sz="2000" dirty="0" smtClean="0"/>
          </a:p>
          <a:p>
            <a:pPr eaLnBrk="1" hangingPunct="1">
              <a:defRPr/>
            </a:pPr>
            <a:endParaRPr lang="el-GR" sz="2000" dirty="0"/>
          </a:p>
          <a:p>
            <a:pPr eaLnBrk="1" hangingPunct="1">
              <a:defRPr/>
            </a:pPr>
            <a:endParaRPr lang="el-GR" sz="2000" dirty="0" smtClean="0"/>
          </a:p>
          <a:p>
            <a:pPr eaLnBrk="1" hangingPunct="1">
              <a:defRPr/>
            </a:pPr>
            <a:endParaRPr lang="el-GR" sz="2000" dirty="0"/>
          </a:p>
          <a:p>
            <a:pPr eaLnBrk="1" hangingPunct="1">
              <a:defRPr/>
            </a:pPr>
            <a:endParaRPr lang="el-GR" sz="2000" dirty="0" smtClean="0"/>
          </a:p>
          <a:p>
            <a:pPr eaLnBrk="1" hangingPunct="1">
              <a:defRPr/>
            </a:pPr>
            <a:r>
              <a:rPr lang="el-GR" sz="2000" dirty="0" smtClean="0"/>
              <a:t>ΠΟΣΟ ΕΝΕΡΓΗ (</a:t>
            </a:r>
            <a:r>
              <a:rPr lang="en-US" sz="2000" dirty="0" smtClean="0"/>
              <a:t>HOT) EINAI H BLABH</a:t>
            </a:r>
          </a:p>
        </p:txBody>
      </p:sp>
      <p:pic>
        <p:nvPicPr>
          <p:cNvPr id="49156" name="Picture 4" descr="mhtml:mk:@MSITStore:C:\DOCUME~1\GEORGE\LOCALS~1\Temp\Rar$DI00.500\Differential%20Diagnosis%20of%20Orthopaedic%20Oncology.chm::/01.%20Radiologic%20and%20Pathologic%20Approach%20to%20Bone%20Tumors.mht!http://gateway.ut.ovid.com/FullTextService/CT%7b06b9ee1beed5941911c285f4a8fe15951c0786f52c153698947538e5244f1d7ca94faf1beb63065e334f2df1603fdb64%7d/C1FF22.gif?geom=595x1000%3e"/>
          <p:cNvPicPr>
            <a:picLocks noGrp="1" noChangeAspect="1" noChangeArrowheads="1"/>
          </p:cNvPicPr>
          <p:nvPr>
            <p:ph type="body" sz="half" idx="2"/>
          </p:nvPr>
        </p:nvPicPr>
        <p:blipFill>
          <a:blip r:embed="rId2" r:link="rId3" cstate="print"/>
          <a:srcRect l="51959" t="1431" r="2847" b="2863"/>
          <a:stretch>
            <a:fillRect/>
          </a:stretch>
        </p:blipFill>
        <p:spPr>
          <a:xfrm>
            <a:off x="6011863" y="3343275"/>
            <a:ext cx="3105150" cy="3440113"/>
          </a:xfrm>
          <a:noFill/>
        </p:spPr>
      </p:pic>
      <p:pic>
        <p:nvPicPr>
          <p:cNvPr id="49157" name="Picture 5" descr="mhtml:mk:@MSITStore:C:\DOCUME~1\GEORGE\LOCALS~1\Temp\Rar$DI00.500\Differential%20Diagnosis%20of%20Orthopaedic%20Oncology.chm::/01.%20Radiologic%20and%20Pathologic%20Approach%20to%20Bone%20Tumors.mht!http://gateway.ut.ovid.com/FullTextService/CT%7b06b9ee1beed5941911c285f4a8fe15951c0786f52c153698947538e5244f1d7ca94faf1beb63065e334f2df1603fdb64%7d/C1FF22.gif?geom=595x1000%3e"/>
          <p:cNvPicPr>
            <a:picLocks noChangeAspect="1" noChangeArrowheads="1"/>
          </p:cNvPicPr>
          <p:nvPr/>
        </p:nvPicPr>
        <p:blipFill>
          <a:blip r:embed="rId2" r:link="rId3" cstate="print"/>
          <a:srcRect l="3558" t="1431" r="51248" b="1431"/>
          <a:stretch>
            <a:fillRect/>
          </a:stretch>
        </p:blipFill>
        <p:spPr bwMode="auto">
          <a:xfrm>
            <a:off x="6011863" y="0"/>
            <a:ext cx="3132137" cy="3517900"/>
          </a:xfrm>
          <a:prstGeom prst="rect">
            <a:avLst/>
          </a:prstGeom>
          <a:noFill/>
          <a:ln w="9525">
            <a:noFill/>
            <a:miter lim="800000"/>
            <a:headEnd/>
            <a:tailEnd/>
          </a:ln>
        </p:spPr>
      </p:pic>
      <p:sp>
        <p:nvSpPr>
          <p:cNvPr id="49158" name="Text Box 6"/>
          <p:cNvSpPr txBox="1">
            <a:spLocks noChangeArrowheads="1"/>
          </p:cNvSpPr>
          <p:nvPr/>
        </p:nvSpPr>
        <p:spPr bwMode="auto">
          <a:xfrm>
            <a:off x="6559550" y="3152775"/>
            <a:ext cx="2036763" cy="730250"/>
          </a:xfrm>
          <a:prstGeom prst="rect">
            <a:avLst/>
          </a:prstGeom>
          <a:solidFill>
            <a:schemeClr val="tx1"/>
          </a:solidFill>
          <a:ln w="9525">
            <a:noFill/>
            <a:miter lim="800000"/>
            <a:headEnd/>
            <a:tailEnd/>
          </a:ln>
        </p:spPr>
        <p:txBody>
          <a:bodyPr>
            <a:spAutoFit/>
          </a:bodyPr>
          <a:lstStyle/>
          <a:p>
            <a:pPr algn="ctr"/>
            <a:r>
              <a:rPr lang="en-GB" altLang="el-GR" sz="1400">
                <a:solidFill>
                  <a:schemeClr val="accent2"/>
                </a:solidFill>
                <a:latin typeface="Times New Roman" pitchFamily="18" charset="0"/>
                <a:cs typeface="Times New Roman" pitchFamily="18" charset="0"/>
              </a:rPr>
              <a:t>osteoid osteoma of the supraacetabular portion of the ilium</a:t>
            </a:r>
            <a:endParaRPr lang="el-GR" altLang="el-GR" sz="1400">
              <a:solidFill>
                <a:schemeClr val="accent2"/>
              </a:solidFill>
              <a:latin typeface="Times New Roman" pitchFamily="18" charset="0"/>
              <a:cs typeface="Times New Roman" pitchFamily="18" charset="0"/>
            </a:endParaRPr>
          </a:p>
        </p:txBody>
      </p:sp>
      <p:sp>
        <p:nvSpPr>
          <p:cNvPr id="49159" name="AutoShape 7"/>
          <p:cNvSpPr>
            <a:spLocks noChangeArrowheads="1"/>
          </p:cNvSpPr>
          <p:nvPr/>
        </p:nvSpPr>
        <p:spPr bwMode="auto">
          <a:xfrm>
            <a:off x="7092950" y="836613"/>
            <a:ext cx="649288" cy="144462"/>
          </a:xfrm>
          <a:prstGeom prst="rightArrow">
            <a:avLst>
              <a:gd name="adj1" fmla="val 50000"/>
              <a:gd name="adj2" fmla="val 112363"/>
            </a:avLst>
          </a:prstGeom>
          <a:solidFill>
            <a:schemeClr val="accent1"/>
          </a:solidFill>
          <a:ln w="9525">
            <a:solidFill>
              <a:schemeClr val="tx1"/>
            </a:solidFill>
            <a:miter lim="800000"/>
            <a:headEnd/>
            <a:tailEnd/>
          </a:ln>
          <a:effectLst/>
        </p:spPr>
        <p:txBody>
          <a:bodyPr wrap="none" anchor="ctr"/>
          <a:lstStyle/>
          <a:p>
            <a:endParaRPr lang="el-GR" altLang="el-GR" sz="2400">
              <a:latin typeface="Times New Roman" pitchFamily="18"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23850" y="274638"/>
            <a:ext cx="8496300" cy="1143000"/>
          </a:xfrm>
        </p:spPr>
        <p:txBody>
          <a:bodyPr/>
          <a:lstStyle/>
          <a:p>
            <a:pPr eaLnBrk="1" hangingPunct="1">
              <a:defRPr/>
            </a:pPr>
            <a:r>
              <a:rPr lang="el-GR" b="1" dirty="0">
                <a:solidFill>
                  <a:srgbClr val="FFFF00"/>
                </a:solidFill>
              </a:rPr>
              <a:t>ΣΠΙΝΘΗΡΟΓΡΑΦΗΜΑ</a:t>
            </a:r>
            <a:endParaRPr lang="el-GR" sz="4000" b="1" dirty="0" smtClean="0">
              <a:solidFill>
                <a:schemeClr val="folHlink"/>
              </a:solidFill>
            </a:endParaRPr>
          </a:p>
        </p:txBody>
      </p:sp>
      <p:sp>
        <p:nvSpPr>
          <p:cNvPr id="74755" name="Rectangle 3"/>
          <p:cNvSpPr>
            <a:spLocks noGrp="1" noChangeArrowheads="1"/>
          </p:cNvSpPr>
          <p:nvPr>
            <p:ph type="body" sz="half" idx="1"/>
          </p:nvPr>
        </p:nvSpPr>
        <p:spPr>
          <a:xfrm>
            <a:off x="179388" y="1484313"/>
            <a:ext cx="6348412" cy="5184775"/>
          </a:xfrm>
        </p:spPr>
        <p:txBody>
          <a:bodyPr/>
          <a:lstStyle/>
          <a:p>
            <a:pPr eaLnBrk="1" hangingPunct="1">
              <a:defRPr/>
            </a:pPr>
            <a:r>
              <a:rPr lang="en-US" dirty="0"/>
              <a:t>M</a:t>
            </a:r>
            <a:r>
              <a:rPr lang="en-US" dirty="0" smtClean="0"/>
              <a:t>ost sensitive examination for imaging the entire skeleton</a:t>
            </a:r>
            <a:endParaRPr lang="el-GR" dirty="0" smtClean="0">
              <a:solidFill>
                <a:srgbClr val="FF0000"/>
              </a:solidFill>
            </a:endParaRPr>
          </a:p>
          <a:p>
            <a:pPr eaLnBrk="1" hangingPunct="1">
              <a:defRPr/>
            </a:pPr>
            <a:endParaRPr lang="el-GR" dirty="0" smtClean="0">
              <a:solidFill>
                <a:srgbClr val="FF0000"/>
              </a:solidFill>
            </a:endParaRPr>
          </a:p>
          <a:p>
            <a:pPr eaLnBrk="1" hangingPunct="1">
              <a:defRPr/>
            </a:pPr>
            <a:r>
              <a:rPr lang="en-US" dirty="0" smtClean="0">
                <a:solidFill>
                  <a:srgbClr val="FF0000"/>
                </a:solidFill>
              </a:rPr>
              <a:t>high sensitivity</a:t>
            </a:r>
            <a:r>
              <a:rPr lang="el-GR" dirty="0" smtClean="0">
                <a:solidFill>
                  <a:srgbClr val="FF0000"/>
                </a:solidFill>
              </a:rPr>
              <a:t>-  </a:t>
            </a:r>
            <a:r>
              <a:rPr lang="en-US" dirty="0" smtClean="0">
                <a:solidFill>
                  <a:srgbClr val="FFFF00"/>
                </a:solidFill>
              </a:rPr>
              <a:t>low specificity </a:t>
            </a:r>
          </a:p>
          <a:p>
            <a:pPr eaLnBrk="1" hangingPunct="1">
              <a:defRPr/>
            </a:pPr>
            <a:endParaRPr lang="el-GR" dirty="0" smtClean="0"/>
          </a:p>
          <a:p>
            <a:pPr eaLnBrk="1" hangingPunct="1">
              <a:defRPr/>
            </a:pPr>
            <a:endParaRPr lang="el-GR" dirty="0" smtClean="0"/>
          </a:p>
          <a:p>
            <a:pPr eaLnBrk="1" hangingPunct="1">
              <a:defRPr/>
            </a:pPr>
            <a:r>
              <a:rPr lang="en-US" dirty="0" smtClean="0"/>
              <a:t>Usually cannot distinguish benign</a:t>
            </a:r>
            <a:r>
              <a:rPr lang="el-GR" dirty="0" smtClean="0"/>
              <a:t> </a:t>
            </a:r>
            <a:r>
              <a:rPr lang="en-US" dirty="0" smtClean="0"/>
              <a:t>from malignant tumors</a:t>
            </a:r>
          </a:p>
        </p:txBody>
      </p:sp>
      <p:pic>
        <p:nvPicPr>
          <p:cNvPr id="50180" name="Picture 4" descr="BS"/>
          <p:cNvPicPr>
            <a:picLocks noGrp="1" noChangeAspect="1" noChangeArrowheads="1"/>
          </p:cNvPicPr>
          <p:nvPr>
            <p:ph sz="half" idx="2"/>
          </p:nvPr>
        </p:nvPicPr>
        <p:blipFill>
          <a:blip r:embed="rId2" cstate="print"/>
          <a:srcRect/>
          <a:stretch>
            <a:fillRect/>
          </a:stretch>
        </p:blipFill>
        <p:spPr>
          <a:xfrm>
            <a:off x="6877050" y="1412875"/>
            <a:ext cx="2039938" cy="5329238"/>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7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algn="ctr" eaLnBrk="1" hangingPunct="1">
              <a:defRPr/>
            </a:pPr>
            <a:r>
              <a:rPr lang="en-US" b="1" dirty="0" smtClean="0">
                <a:solidFill>
                  <a:srgbClr val="FFFF00"/>
                </a:solidFill>
              </a:rPr>
              <a:t>CT staging</a:t>
            </a:r>
            <a:endParaRPr lang="el-GR" b="1" dirty="0" smtClean="0">
              <a:solidFill>
                <a:srgbClr val="FFFF00"/>
              </a:solidFill>
            </a:endParaRPr>
          </a:p>
        </p:txBody>
      </p:sp>
      <p:sp>
        <p:nvSpPr>
          <p:cNvPr id="83971" name="Rectangle 3"/>
          <p:cNvSpPr>
            <a:spLocks noGrp="1" noChangeArrowheads="1"/>
          </p:cNvSpPr>
          <p:nvPr>
            <p:ph sz="half" idx="1"/>
          </p:nvPr>
        </p:nvSpPr>
        <p:spPr/>
        <p:txBody>
          <a:bodyPr/>
          <a:lstStyle/>
          <a:p>
            <a:pPr eaLnBrk="1" hangingPunct="1">
              <a:buFontTx/>
              <a:buChar char="-"/>
              <a:defRPr/>
            </a:pPr>
            <a:r>
              <a:rPr lang="en-US" sz="4000" dirty="0" smtClean="0">
                <a:solidFill>
                  <a:srgbClr val="FFFF00"/>
                </a:solidFill>
              </a:rPr>
              <a:t>Chest</a:t>
            </a:r>
          </a:p>
          <a:p>
            <a:pPr eaLnBrk="1" hangingPunct="1">
              <a:buFontTx/>
              <a:buChar char="-"/>
              <a:defRPr/>
            </a:pPr>
            <a:endParaRPr lang="el-GR" sz="4000" dirty="0" smtClean="0"/>
          </a:p>
          <a:p>
            <a:pPr eaLnBrk="1" hangingPunct="1">
              <a:buFontTx/>
              <a:buChar char="-"/>
              <a:defRPr/>
            </a:pPr>
            <a:r>
              <a:rPr lang="en-US" sz="4000" dirty="0" smtClean="0"/>
              <a:t>Abdomen</a:t>
            </a:r>
          </a:p>
          <a:p>
            <a:pPr eaLnBrk="1" hangingPunct="1">
              <a:buFontTx/>
              <a:buChar char="-"/>
              <a:defRPr/>
            </a:pPr>
            <a:endParaRPr lang="el-GR" sz="4000" dirty="0" smtClean="0"/>
          </a:p>
          <a:p>
            <a:pPr eaLnBrk="1" hangingPunct="1">
              <a:buFontTx/>
              <a:buChar char="-"/>
              <a:defRPr/>
            </a:pPr>
            <a:r>
              <a:rPr lang="en-US" sz="4000" dirty="0" smtClean="0"/>
              <a:t>Brain</a:t>
            </a:r>
          </a:p>
          <a:p>
            <a:pPr eaLnBrk="1" hangingPunct="1">
              <a:buFontTx/>
              <a:buNone/>
              <a:defRPr/>
            </a:pPr>
            <a:endParaRPr lang="el-GR" sz="4000" dirty="0" smtClean="0"/>
          </a:p>
        </p:txBody>
      </p:sp>
      <p:pic>
        <p:nvPicPr>
          <p:cNvPr id="5" name="Picture 3" descr="ct lungs met"/>
          <p:cNvPicPr>
            <a:picLocks noGrp="1" noChangeAspect="1" noChangeArrowheads="1"/>
          </p:cNvPicPr>
          <p:nvPr>
            <p:ph sz="half" idx="2"/>
          </p:nvPr>
        </p:nvPicPr>
        <p:blipFill>
          <a:blip r:embed="rId2" cstate="print"/>
          <a:srcRect r="51840"/>
          <a:stretch>
            <a:fillRect/>
          </a:stretch>
        </p:blipFill>
        <p:spPr>
          <a:xfrm>
            <a:off x="4683125" y="2598738"/>
            <a:ext cx="3968750" cy="2727325"/>
          </a:xfrm>
          <a:noFill/>
        </p:spPr>
      </p:pic>
      <p:sp>
        <p:nvSpPr>
          <p:cNvPr id="51205" name="Line 4"/>
          <p:cNvSpPr>
            <a:spLocks noChangeShapeType="1"/>
          </p:cNvSpPr>
          <p:nvPr/>
        </p:nvSpPr>
        <p:spPr bwMode="auto">
          <a:xfrm flipH="1">
            <a:off x="7380288" y="3217863"/>
            <a:ext cx="454025" cy="288925"/>
          </a:xfrm>
          <a:prstGeom prst="line">
            <a:avLst/>
          </a:prstGeom>
          <a:noFill/>
          <a:ln w="44450">
            <a:solidFill>
              <a:schemeClr val="hlink"/>
            </a:solidFill>
            <a:round/>
            <a:headEnd type="none" w="sm" len="sm"/>
            <a:tailEnd type="triangle" w="sm" len="sm"/>
          </a:ln>
        </p:spPr>
        <p:txBody>
          <a:bodyP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50825" y="188913"/>
            <a:ext cx="8229600" cy="1384300"/>
          </a:xfrm>
        </p:spPr>
        <p:txBody>
          <a:bodyPr/>
          <a:lstStyle/>
          <a:p>
            <a:pPr algn="ctr">
              <a:defRPr/>
            </a:pPr>
            <a:r>
              <a:rPr lang="en-US" dirty="0">
                <a:solidFill>
                  <a:srgbClr val="FFFF00"/>
                </a:solidFill>
              </a:rPr>
              <a:t>CT scan lungs</a:t>
            </a:r>
          </a:p>
        </p:txBody>
      </p:sp>
      <p:pic>
        <p:nvPicPr>
          <p:cNvPr id="21509" name="Picture 5" descr="E:\back up 10-4-2013\Διαφορα 4-2013\ppt\SAM_2835.JPG"/>
          <p:cNvPicPr>
            <a:picLocks noChangeAspect="1" noChangeArrowheads="1"/>
          </p:cNvPicPr>
          <p:nvPr/>
        </p:nvPicPr>
        <p:blipFill>
          <a:blip r:embed="rId2" cstate="print"/>
          <a:srcRect/>
          <a:stretch>
            <a:fillRect/>
          </a:stretch>
        </p:blipFill>
        <p:spPr bwMode="auto">
          <a:xfrm>
            <a:off x="30163" y="1287463"/>
            <a:ext cx="9144000" cy="55705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solidFill>
                  <a:srgbClr val="FFFF00"/>
                </a:solidFill>
              </a:rPr>
              <a:t>PET SCAN</a:t>
            </a:r>
            <a:endParaRPr lang="el-GR" dirty="0">
              <a:solidFill>
                <a:srgbClr val="FFFF00"/>
              </a:solidFill>
            </a:endParaRPr>
          </a:p>
        </p:txBody>
      </p:sp>
      <p:sp>
        <p:nvSpPr>
          <p:cNvPr id="4" name="Content Placeholder 3"/>
          <p:cNvSpPr>
            <a:spLocks noGrp="1"/>
          </p:cNvSpPr>
          <p:nvPr>
            <p:ph sz="half" idx="1"/>
          </p:nvPr>
        </p:nvSpPr>
        <p:spPr>
          <a:xfrm>
            <a:off x="228600" y="1905000"/>
            <a:ext cx="4572000" cy="4114800"/>
          </a:xfrm>
        </p:spPr>
        <p:txBody>
          <a:bodyPr/>
          <a:lstStyle/>
          <a:p>
            <a:pPr>
              <a:defRPr/>
            </a:pPr>
            <a:r>
              <a:rPr lang="el-GR" dirty="0" smtClean="0"/>
              <a:t>Ολοσωμη </a:t>
            </a:r>
            <a:r>
              <a:rPr lang="en-US" dirty="0" smtClean="0"/>
              <a:t>CT </a:t>
            </a:r>
            <a:r>
              <a:rPr lang="el-GR" dirty="0" smtClean="0"/>
              <a:t>με ραδιοφαρμακο (συνηθως σημασμενη </a:t>
            </a:r>
            <a:r>
              <a:rPr lang="en-US" dirty="0" err="1" smtClean="0"/>
              <a:t>Glu</a:t>
            </a:r>
            <a:r>
              <a:rPr lang="en-US" dirty="0" smtClean="0"/>
              <a:t>)</a:t>
            </a:r>
          </a:p>
          <a:p>
            <a:pPr>
              <a:defRPr/>
            </a:pPr>
            <a:endParaRPr lang="el-GR" dirty="0" smtClean="0"/>
          </a:p>
          <a:p>
            <a:pPr>
              <a:defRPr/>
            </a:pPr>
            <a:r>
              <a:rPr lang="el-GR" dirty="0" smtClean="0"/>
              <a:t>Σκαναρει ολο το σκελετο και το σωμα </a:t>
            </a:r>
          </a:p>
          <a:p>
            <a:pPr>
              <a:defRPr/>
            </a:pPr>
            <a:endParaRPr lang="el-GR" dirty="0"/>
          </a:p>
          <a:p>
            <a:pPr>
              <a:defRPr/>
            </a:pPr>
            <a:r>
              <a:rPr lang="el-GR" dirty="0" smtClean="0"/>
              <a:t>Συνδυασμος ολοσωμης </a:t>
            </a:r>
            <a:r>
              <a:rPr lang="en-US" dirty="0" smtClean="0"/>
              <a:t>CT &amp; </a:t>
            </a:r>
            <a:r>
              <a:rPr lang="el-GR" dirty="0" smtClean="0"/>
              <a:t>σπινθηρογραφηματος</a:t>
            </a:r>
            <a:endParaRPr lang="el-GR" dirty="0"/>
          </a:p>
        </p:txBody>
      </p:sp>
      <p:pic>
        <p:nvPicPr>
          <p:cNvPr id="53252" name="Picture 2"/>
          <p:cNvPicPr>
            <a:picLocks noGrp="1" noChangeAspect="1" noChangeArrowheads="1"/>
          </p:cNvPicPr>
          <p:nvPr>
            <p:ph sz="half" idx="2"/>
          </p:nvPr>
        </p:nvPicPr>
        <p:blipFill>
          <a:blip r:embed="rId2" cstate="print"/>
          <a:srcRect/>
          <a:stretch>
            <a:fillRect/>
          </a:stretch>
        </p:blipFill>
        <p:spPr>
          <a:xfrm>
            <a:off x="4932363" y="2565400"/>
            <a:ext cx="4038600" cy="2720975"/>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4906963" cy="1384300"/>
          </a:xfrm>
        </p:spPr>
        <p:txBody>
          <a:bodyPr/>
          <a:lstStyle/>
          <a:p>
            <a:pPr>
              <a:defRPr/>
            </a:pPr>
            <a:r>
              <a:rPr lang="el-GR" dirty="0" smtClean="0"/>
              <a:t>Τι γινεται αν καποιος δεν θελει/ μπορει </a:t>
            </a:r>
            <a:r>
              <a:rPr lang="en-US" dirty="0" smtClean="0"/>
              <a:t>CT</a:t>
            </a:r>
            <a:endParaRPr lang="el-GR" dirty="0"/>
          </a:p>
        </p:txBody>
      </p:sp>
      <p:sp>
        <p:nvSpPr>
          <p:cNvPr id="3" name="Content Placeholder 2"/>
          <p:cNvSpPr>
            <a:spLocks noGrp="1"/>
          </p:cNvSpPr>
          <p:nvPr>
            <p:ph sz="half" idx="1"/>
          </p:nvPr>
        </p:nvSpPr>
        <p:spPr/>
        <p:txBody>
          <a:bodyPr/>
          <a:lstStyle/>
          <a:p>
            <a:pPr>
              <a:defRPr/>
            </a:pPr>
            <a:endParaRPr lang="el-GR" dirty="0" smtClean="0"/>
          </a:p>
          <a:p>
            <a:pPr>
              <a:defRPr/>
            </a:pPr>
            <a:endParaRPr lang="el-GR" dirty="0"/>
          </a:p>
          <a:p>
            <a:pPr>
              <a:defRPr/>
            </a:pPr>
            <a:r>
              <a:rPr lang="el-GR" dirty="0" smtClean="0"/>
              <a:t>Α/α θωρακος</a:t>
            </a:r>
          </a:p>
          <a:p>
            <a:pPr>
              <a:defRPr/>
            </a:pPr>
            <a:endParaRPr lang="el-GR" dirty="0"/>
          </a:p>
          <a:p>
            <a:pPr>
              <a:defRPr/>
            </a:pPr>
            <a:endParaRPr lang="en-US" dirty="0" smtClean="0"/>
          </a:p>
          <a:p>
            <a:pPr>
              <a:defRPr/>
            </a:pPr>
            <a:endParaRPr lang="en-US" dirty="0"/>
          </a:p>
          <a:p>
            <a:pPr>
              <a:defRPr/>
            </a:pPr>
            <a:r>
              <a:rPr lang="en-US" dirty="0" smtClean="0"/>
              <a:t>U/S </a:t>
            </a:r>
            <a:r>
              <a:rPr lang="el-GR" dirty="0" smtClean="0"/>
              <a:t>ανω- κατω κοιλιας</a:t>
            </a:r>
            <a:endParaRPr lang="el-GR" dirty="0"/>
          </a:p>
        </p:txBody>
      </p:sp>
      <p:pic>
        <p:nvPicPr>
          <p:cNvPr id="39940" name="Picture 2" descr="F:\back up 5-1-2016\Oncology 6-3-2016\Oγκολογικά-αγ αναργυροι\Δημακη Ελενη\Picture75.jpg"/>
          <p:cNvPicPr>
            <a:picLocks noGrp="1" noChangeAspect="1" noChangeArrowheads="1"/>
          </p:cNvPicPr>
          <p:nvPr>
            <p:ph sz="half" idx="2"/>
          </p:nvPr>
        </p:nvPicPr>
        <p:blipFill>
          <a:blip r:embed="rId2" cstate="print"/>
          <a:srcRect/>
          <a:stretch>
            <a:fillRect/>
          </a:stretch>
        </p:blipFill>
        <p:spPr>
          <a:xfrm>
            <a:off x="5210175" y="3933825"/>
            <a:ext cx="3933825" cy="2943225"/>
          </a:xfrm>
          <a:noFill/>
        </p:spPr>
      </p:pic>
      <p:pic>
        <p:nvPicPr>
          <p:cNvPr id="5" name="Picture 2" descr="F:\back up 5-1-2016\Oncology 6-3-2016\Oγκολογικά-αγ αναργυροι\Δημακη Ελενη\Picture73.jpg"/>
          <p:cNvPicPr>
            <a:picLocks noChangeAspect="1" noChangeArrowheads="1"/>
          </p:cNvPicPr>
          <p:nvPr/>
        </p:nvPicPr>
        <p:blipFill>
          <a:blip r:embed="rId3" cstate="print"/>
          <a:srcRect/>
          <a:stretch>
            <a:fillRect/>
          </a:stretch>
        </p:blipFill>
        <p:spPr bwMode="auto">
          <a:xfrm>
            <a:off x="5243513" y="0"/>
            <a:ext cx="3871912" cy="3933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l-GR" dirty="0" smtClean="0">
                <a:solidFill>
                  <a:schemeClr val="accent6">
                    <a:lumMod val="60000"/>
                    <a:lumOff val="40000"/>
                  </a:schemeClr>
                </a:solidFill>
              </a:rPr>
              <a:t>ΑΙΜΑΤΟΛΟΓΙΚΕΣ ΕΞΕΤΑΣΕΙΣ</a:t>
            </a:r>
            <a:endParaRPr lang="el-GR" dirty="0">
              <a:solidFill>
                <a:schemeClr val="accent6">
                  <a:lumMod val="60000"/>
                  <a:lumOff val="40000"/>
                </a:schemeClr>
              </a:solidFill>
            </a:endParaRPr>
          </a:p>
        </p:txBody>
      </p:sp>
      <p:sp>
        <p:nvSpPr>
          <p:cNvPr id="3" name="Content Placeholder 2"/>
          <p:cNvSpPr>
            <a:spLocks noGrp="1"/>
          </p:cNvSpPr>
          <p:nvPr>
            <p:ph idx="1"/>
          </p:nvPr>
        </p:nvSpPr>
        <p:spPr/>
        <p:txBody>
          <a:bodyPr/>
          <a:lstStyle/>
          <a:p>
            <a:pPr marL="0" indent="0" algn="ctr">
              <a:buFontTx/>
              <a:buNone/>
              <a:defRPr/>
            </a:pPr>
            <a:r>
              <a:rPr lang="el-GR" dirty="0" smtClean="0">
                <a:solidFill>
                  <a:srgbClr val="FFFF00"/>
                </a:solidFill>
              </a:rPr>
              <a:t>ΠΡΩΤΟΠΑΘΕΙΣ ΟΓΚΟΙ</a:t>
            </a:r>
            <a:endParaRPr lang="en-US" dirty="0" smtClean="0">
              <a:solidFill>
                <a:srgbClr val="FFFF00"/>
              </a:solidFill>
            </a:endParaRPr>
          </a:p>
          <a:p>
            <a:pPr>
              <a:defRPr/>
            </a:pPr>
            <a:r>
              <a:rPr lang="el-GR" sz="4000" dirty="0" smtClean="0"/>
              <a:t>Συνηθως φυσιολογικες</a:t>
            </a:r>
            <a:endParaRPr lang="en-US" sz="4000" dirty="0" smtClean="0"/>
          </a:p>
          <a:p>
            <a:pPr>
              <a:defRPr/>
            </a:pPr>
            <a:endParaRPr lang="el-GR" sz="4000" dirty="0" smtClean="0"/>
          </a:p>
          <a:p>
            <a:pPr>
              <a:defRPr/>
            </a:pPr>
            <a:r>
              <a:rPr lang="el-GR" sz="4000" dirty="0" smtClean="0"/>
              <a:t>Αλκαλικη φωσφαταση</a:t>
            </a:r>
          </a:p>
          <a:p>
            <a:pPr>
              <a:defRPr/>
            </a:pPr>
            <a:r>
              <a:rPr lang="en-US" sz="4000" dirty="0" smtClean="0"/>
              <a:t>LDH</a:t>
            </a:r>
            <a:endParaRPr lang="el-GR"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l-GR" dirty="0" smtClean="0">
                <a:solidFill>
                  <a:schemeClr val="accent6">
                    <a:lumMod val="60000"/>
                    <a:lumOff val="40000"/>
                  </a:schemeClr>
                </a:solidFill>
              </a:rPr>
              <a:t>ΑΙΜΑΤΟΛΟΓΙΚΕΣ ΕΞΕΤΑΣΕΙΣ</a:t>
            </a:r>
            <a:endParaRPr lang="el-GR" dirty="0">
              <a:solidFill>
                <a:schemeClr val="accent6">
                  <a:lumMod val="60000"/>
                  <a:lumOff val="40000"/>
                </a:schemeClr>
              </a:solidFill>
            </a:endParaRPr>
          </a:p>
        </p:txBody>
      </p:sp>
      <p:sp>
        <p:nvSpPr>
          <p:cNvPr id="3" name="Content Placeholder 2"/>
          <p:cNvSpPr>
            <a:spLocks noGrp="1"/>
          </p:cNvSpPr>
          <p:nvPr>
            <p:ph idx="1"/>
          </p:nvPr>
        </p:nvSpPr>
        <p:spPr/>
        <p:txBody>
          <a:bodyPr/>
          <a:lstStyle/>
          <a:p>
            <a:pPr marL="0" indent="0" algn="ctr">
              <a:buFontTx/>
              <a:buNone/>
              <a:defRPr/>
            </a:pPr>
            <a:r>
              <a:rPr lang="el-GR" dirty="0" smtClean="0">
                <a:solidFill>
                  <a:srgbClr val="FFFF00"/>
                </a:solidFill>
              </a:rPr>
              <a:t>ΜΕΤΑΣΤΑΤΙΚΟΙ ΟΓΚΟΙ</a:t>
            </a:r>
          </a:p>
          <a:p>
            <a:pPr>
              <a:defRPr/>
            </a:pPr>
            <a:endParaRPr lang="el-GR" dirty="0"/>
          </a:p>
          <a:p>
            <a:pPr>
              <a:defRPr/>
            </a:pPr>
            <a:r>
              <a:rPr lang="el-GR" dirty="0" smtClean="0"/>
              <a:t>ΚΑΡΚΙΝΙΚΟΙ ΔΕΙΚΤΕΣ (</a:t>
            </a:r>
            <a:r>
              <a:rPr lang="en-US" dirty="0" smtClean="0"/>
              <a:t>CEA, Ca19-9, Ca15-5, Ca125, PSA, </a:t>
            </a:r>
            <a:r>
              <a:rPr lang="en-US" dirty="0" err="1" smtClean="0"/>
              <a:t>Afp</a:t>
            </a:r>
            <a:r>
              <a:rPr lang="en-US" dirty="0" smtClean="0"/>
              <a:t>)</a:t>
            </a:r>
          </a:p>
          <a:p>
            <a:pPr>
              <a:defRPr/>
            </a:pPr>
            <a:r>
              <a:rPr lang="el-GR" dirty="0" smtClean="0"/>
              <a:t>Εξετασεις για μυελωμα (ηλεκτροφορηση πρωτεινων)</a:t>
            </a:r>
          </a:p>
          <a:p>
            <a:pPr>
              <a:defRPr/>
            </a:pPr>
            <a:r>
              <a:rPr lang="el-GR" dirty="0" smtClean="0"/>
              <a:t>ΓΑ, Βιοχημικος ελεγχος</a:t>
            </a:r>
          </a:p>
          <a:p>
            <a:pPr marL="0" indent="0">
              <a:buFontTx/>
              <a:buNone/>
              <a:defRPr/>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defRPr/>
            </a:pPr>
            <a:r>
              <a:rPr lang="en-US" dirty="0" smtClean="0">
                <a:solidFill>
                  <a:srgbClr val="FFFF00"/>
                </a:solidFill>
              </a:rPr>
              <a:t>To be avoided.</a:t>
            </a:r>
            <a:r>
              <a:rPr lang="el-GR" dirty="0" smtClean="0">
                <a:solidFill>
                  <a:srgbClr val="FFFF00"/>
                </a:solidFill>
              </a:rPr>
              <a:t>.</a:t>
            </a:r>
            <a:endParaRPr lang="el-GR" dirty="0">
              <a:solidFill>
                <a:srgbClr val="FFFF00"/>
              </a:solidFill>
            </a:endParaRPr>
          </a:p>
        </p:txBody>
      </p:sp>
      <p:sp>
        <p:nvSpPr>
          <p:cNvPr id="8" name="Content Placeholder 7"/>
          <p:cNvSpPr>
            <a:spLocks noGrp="1"/>
          </p:cNvSpPr>
          <p:nvPr>
            <p:ph idx="1"/>
          </p:nvPr>
        </p:nvSpPr>
        <p:spPr/>
        <p:txBody>
          <a:bodyPr/>
          <a:lstStyle/>
          <a:p>
            <a:pPr>
              <a:defRPr/>
            </a:pPr>
            <a:r>
              <a:rPr lang="el-GR" dirty="0" smtClean="0"/>
              <a:t>Νομιζα οτι ηταν αιματωμα..</a:t>
            </a:r>
          </a:p>
          <a:p>
            <a:pPr>
              <a:defRPr/>
            </a:pPr>
            <a:endParaRPr lang="el-GR" dirty="0" smtClean="0"/>
          </a:p>
          <a:p>
            <a:pPr>
              <a:defRPr/>
            </a:pPr>
            <a:r>
              <a:rPr lang="el-GR" dirty="0" smtClean="0"/>
              <a:t>Μην ανησυχεις μια θλαση ειναι θα περασει..</a:t>
            </a:r>
          </a:p>
          <a:p>
            <a:pPr>
              <a:defRPr/>
            </a:pPr>
            <a:endParaRPr lang="el-GR" dirty="0"/>
          </a:p>
          <a:p>
            <a:pPr>
              <a:defRPr/>
            </a:pPr>
            <a:r>
              <a:rPr lang="el-GR" dirty="0" smtClean="0"/>
              <a:t>Που να τρεχεις τωρα στην τριπολη γι αυτο το λιπωματακι..</a:t>
            </a:r>
            <a:endParaRPr lang="en-US" dirty="0" smtClean="0"/>
          </a:p>
          <a:p>
            <a:pPr>
              <a:defRPr/>
            </a:pPr>
            <a:r>
              <a:rPr lang="en-US" dirty="0" smtClean="0"/>
              <a:t>E</a:t>
            </a:r>
            <a:r>
              <a:rPr lang="el-GR" dirty="0" smtClean="0"/>
              <a:t>λα να κανουμε στα γρηγορα μια βιοψία (γρηγορα ναι, προχειρα οχι!)</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209800" y="1371600"/>
            <a:ext cx="4194175" cy="823913"/>
          </a:xfrm>
          <a:prstGeom prst="rect">
            <a:avLst/>
          </a:prstGeom>
          <a:noFill/>
          <a:ln w="9525">
            <a:noFill/>
            <a:miter lim="800000"/>
            <a:headEnd/>
            <a:tailEnd/>
          </a:ln>
        </p:spPr>
        <p:txBody>
          <a:bodyPr wrap="none">
            <a:spAutoFit/>
          </a:bodyPr>
          <a:lstStyle/>
          <a:p>
            <a:pPr eaLnBrk="0" hangingPunct="0"/>
            <a:r>
              <a:rPr lang="it-IT" altLang="el-GR" sz="4800">
                <a:solidFill>
                  <a:schemeClr val="accent2"/>
                </a:solidFill>
                <a:latin typeface="Comic Sans MS" pitchFamily="66" charset="0"/>
              </a:rPr>
              <a:t>Needle Biopsy</a:t>
            </a:r>
          </a:p>
        </p:txBody>
      </p:sp>
      <p:sp>
        <p:nvSpPr>
          <p:cNvPr id="8195" name="Text Box 3"/>
          <p:cNvSpPr txBox="1">
            <a:spLocks noChangeArrowheads="1"/>
          </p:cNvSpPr>
          <p:nvPr/>
        </p:nvSpPr>
        <p:spPr bwMode="auto">
          <a:xfrm>
            <a:off x="1981200" y="4495800"/>
            <a:ext cx="4906963" cy="823913"/>
          </a:xfrm>
          <a:prstGeom prst="rect">
            <a:avLst/>
          </a:prstGeom>
          <a:noFill/>
          <a:ln w="9525">
            <a:noFill/>
            <a:miter lim="800000"/>
            <a:headEnd/>
            <a:tailEnd/>
          </a:ln>
        </p:spPr>
        <p:txBody>
          <a:bodyPr wrap="none">
            <a:spAutoFit/>
          </a:bodyPr>
          <a:lstStyle/>
          <a:p>
            <a:pPr eaLnBrk="0" hangingPunct="0"/>
            <a:r>
              <a:rPr lang="it-IT" altLang="el-GR" sz="4800">
                <a:solidFill>
                  <a:schemeClr val="accent2"/>
                </a:solidFill>
                <a:latin typeface="Comic Sans MS" pitchFamily="66" charset="0"/>
              </a:rPr>
              <a:t>Incisional Biopsy</a:t>
            </a:r>
          </a:p>
        </p:txBody>
      </p:sp>
      <p:sp>
        <p:nvSpPr>
          <p:cNvPr id="89092" name="Text Box 4"/>
          <p:cNvSpPr txBox="1">
            <a:spLocks noChangeArrowheads="1"/>
          </p:cNvSpPr>
          <p:nvPr/>
        </p:nvSpPr>
        <p:spPr bwMode="auto">
          <a:xfrm>
            <a:off x="4114800" y="2209800"/>
            <a:ext cx="1095375" cy="2057400"/>
          </a:xfrm>
          <a:prstGeom prst="rect">
            <a:avLst/>
          </a:prstGeom>
          <a:noFill/>
          <a:ln w="9525">
            <a:noFill/>
            <a:miter lim="800000"/>
            <a:headEnd/>
            <a:tailEnd/>
          </a:ln>
        </p:spPr>
        <p:txBody>
          <a:bodyPr wrap="none">
            <a:spAutoFit/>
          </a:bodyPr>
          <a:lstStyle/>
          <a:p>
            <a:pPr eaLnBrk="0" hangingPunct="0"/>
            <a:r>
              <a:rPr lang="it-IT" altLang="el-GR" sz="12900">
                <a:solidFill>
                  <a:schemeClr val="tx2"/>
                </a:solidFill>
                <a:latin typeface="Arial"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
                                  </p:stCondLst>
                                  <p:childTnLst>
                                    <p:set>
                                      <p:cBhvr>
                                        <p:cTn id="6" dur="1" fill="hold">
                                          <p:stCondLst>
                                            <p:cond delay="0"/>
                                          </p:stCondLst>
                                        </p:cTn>
                                        <p:tgtEl>
                                          <p:spTgt spid="89092"/>
                                        </p:tgtEl>
                                        <p:attrNameLst>
                                          <p:attrName>style.visibility</p:attrName>
                                        </p:attrNameLst>
                                      </p:cBhvr>
                                      <p:to>
                                        <p:strVal val="visible"/>
                                      </p:to>
                                    </p:set>
                                    <p:animEffect transition="in" filter="dissolve">
                                      <p:cBhvr>
                                        <p:cTn id="7" dur="500"/>
                                        <p:tgtEl>
                                          <p:spTgt spid="89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68313" y="28575"/>
            <a:ext cx="8229600" cy="1384300"/>
          </a:xfrm>
        </p:spPr>
        <p:txBody>
          <a:bodyPr/>
          <a:lstStyle/>
          <a:p>
            <a:pPr>
              <a:defRPr/>
            </a:pPr>
            <a:r>
              <a:rPr lang="el-GR" altLang="el-GR" dirty="0" smtClean="0"/>
              <a:t>Ασθενης 35 ετων</a:t>
            </a:r>
            <a:endParaRPr lang="en-US" altLang="el-GR" dirty="0"/>
          </a:p>
        </p:txBody>
      </p:sp>
      <p:sp>
        <p:nvSpPr>
          <p:cNvPr id="96259" name="Rectangle 3"/>
          <p:cNvSpPr>
            <a:spLocks noGrp="1" noChangeArrowheads="1"/>
          </p:cNvSpPr>
          <p:nvPr>
            <p:ph type="body" idx="1"/>
          </p:nvPr>
        </p:nvSpPr>
        <p:spPr>
          <a:xfrm>
            <a:off x="250825" y="1412875"/>
            <a:ext cx="5311775" cy="4987925"/>
          </a:xfrm>
        </p:spPr>
        <p:txBody>
          <a:bodyPr/>
          <a:lstStyle/>
          <a:p>
            <a:pPr marL="0" indent="0">
              <a:buFontTx/>
              <a:buNone/>
              <a:defRPr/>
            </a:pPr>
            <a:endParaRPr lang="en-US" altLang="el-GR" dirty="0"/>
          </a:p>
          <a:p>
            <a:pPr>
              <a:defRPr/>
            </a:pPr>
            <a:r>
              <a:rPr lang="en-US" altLang="el-GR" sz="2800" dirty="0"/>
              <a:t>11/94:	</a:t>
            </a:r>
            <a:r>
              <a:rPr lang="el-GR" altLang="el-GR" sz="2800" dirty="0" smtClean="0"/>
              <a:t>μαζα μηρου</a:t>
            </a:r>
            <a:endParaRPr lang="en-US" altLang="el-GR" sz="2800" dirty="0"/>
          </a:p>
          <a:p>
            <a:pPr lvl="4">
              <a:buFontTx/>
              <a:buNone/>
              <a:defRPr/>
            </a:pPr>
            <a:r>
              <a:rPr lang="el-GR" altLang="el-GR" sz="2800" dirty="0" smtClean="0"/>
              <a:t>(..</a:t>
            </a:r>
            <a:r>
              <a:rPr lang="el-GR" altLang="el-GR" sz="2800" dirty="0" smtClean="0">
                <a:solidFill>
                  <a:srgbClr val="FFFF00"/>
                </a:solidFill>
              </a:rPr>
              <a:t>θλαση</a:t>
            </a:r>
            <a:r>
              <a:rPr lang="el-GR" altLang="el-GR" sz="2800" dirty="0" smtClean="0"/>
              <a:t>..)</a:t>
            </a:r>
            <a:endParaRPr lang="en-US" altLang="el-GR" sz="2800" dirty="0"/>
          </a:p>
          <a:p>
            <a:pPr>
              <a:defRPr/>
            </a:pPr>
            <a:endParaRPr lang="el-GR" altLang="el-GR" sz="2800" dirty="0" smtClean="0"/>
          </a:p>
          <a:p>
            <a:pPr>
              <a:defRPr/>
            </a:pPr>
            <a:r>
              <a:rPr lang="en-US" altLang="el-GR" sz="2800" dirty="0" smtClean="0"/>
              <a:t>02/95</a:t>
            </a:r>
            <a:r>
              <a:rPr lang="en-US" altLang="el-GR" sz="2800" dirty="0"/>
              <a:t>: 	</a:t>
            </a:r>
            <a:r>
              <a:rPr lang="el-GR" altLang="el-GR" sz="2800" dirty="0" smtClean="0"/>
              <a:t>παραπομπη</a:t>
            </a:r>
            <a:r>
              <a:rPr lang="en-US" altLang="el-GR" sz="2800" dirty="0" smtClean="0"/>
              <a:t>, </a:t>
            </a:r>
            <a:r>
              <a:rPr lang="en-US" altLang="el-GR" sz="2800" dirty="0"/>
              <a:t>MRI   		</a:t>
            </a:r>
            <a:r>
              <a:rPr lang="el-GR" altLang="el-GR" sz="2800" dirty="0" smtClean="0"/>
              <a:t>(..</a:t>
            </a:r>
            <a:r>
              <a:rPr lang="el-GR" altLang="el-GR" sz="2800" dirty="0" smtClean="0">
                <a:solidFill>
                  <a:schemeClr val="accent6">
                    <a:lumMod val="60000"/>
                    <a:lumOff val="40000"/>
                  </a:schemeClr>
                </a:solidFill>
              </a:rPr>
              <a:t>αιματωμα</a:t>
            </a:r>
            <a:r>
              <a:rPr lang="el-GR" altLang="el-GR" sz="2800" dirty="0" smtClean="0"/>
              <a:t>..)</a:t>
            </a:r>
            <a:endParaRPr lang="en-US" altLang="el-GR" sz="2800" dirty="0"/>
          </a:p>
          <a:p>
            <a:pPr>
              <a:defRPr/>
            </a:pPr>
            <a:endParaRPr lang="el-GR" altLang="el-GR" sz="2800" dirty="0" smtClean="0"/>
          </a:p>
          <a:p>
            <a:pPr>
              <a:defRPr/>
            </a:pPr>
            <a:r>
              <a:rPr lang="en-US" altLang="el-GR" sz="2800" dirty="0" smtClean="0"/>
              <a:t>03/95</a:t>
            </a:r>
            <a:r>
              <a:rPr lang="en-US" altLang="el-GR" sz="2800" dirty="0"/>
              <a:t>: 	</a:t>
            </a:r>
            <a:r>
              <a:rPr lang="el-GR" altLang="el-GR" sz="2800" dirty="0" smtClean="0"/>
              <a:t>παροχετευση          		(..</a:t>
            </a:r>
            <a:r>
              <a:rPr lang="el-GR" altLang="el-GR" sz="2800" dirty="0" smtClean="0">
                <a:solidFill>
                  <a:srgbClr val="FF0000"/>
                </a:solidFill>
              </a:rPr>
              <a:t>αποστημα</a:t>
            </a:r>
            <a:r>
              <a:rPr lang="el-GR" altLang="el-GR" sz="2800" dirty="0" smtClean="0"/>
              <a:t>..)</a:t>
            </a:r>
            <a:endParaRPr lang="en-US" altLang="el-GR" sz="2800" dirty="0"/>
          </a:p>
          <a:p>
            <a:pPr>
              <a:defRPr/>
            </a:pPr>
            <a:endParaRPr lang="en-US" altLang="el-GR" sz="2800" dirty="0"/>
          </a:p>
          <a:p>
            <a:pPr>
              <a:defRPr/>
            </a:pPr>
            <a:endParaRPr lang="en-US" altLang="el-GR" dirty="0"/>
          </a:p>
        </p:txBody>
      </p:sp>
      <p:graphicFrame>
        <p:nvGraphicFramePr>
          <p:cNvPr id="60420" name="Object 5"/>
          <p:cNvGraphicFramePr>
            <a:graphicFrameLocks noChangeAspect="1"/>
          </p:cNvGraphicFramePr>
          <p:nvPr/>
        </p:nvGraphicFramePr>
        <p:xfrm>
          <a:off x="5332413" y="2276475"/>
          <a:ext cx="3811587" cy="3744913"/>
        </p:xfrm>
        <a:graphic>
          <a:graphicData uri="http://schemas.openxmlformats.org/presentationml/2006/ole">
            <mc:AlternateContent xmlns:mc="http://schemas.openxmlformats.org/markup-compatibility/2006">
              <mc:Choice xmlns:v="urn:schemas-microsoft-com:vml" Requires="v">
                <p:oleObj spid="_x0000_s60421" name="Image" r:id="rId3" imgW="8580952" imgH="8430802" progId="">
                  <p:embed/>
                </p:oleObj>
              </mc:Choice>
              <mc:Fallback>
                <p:oleObj name="Image" r:id="rId3" imgW="8580952" imgH="8430802" progId="">
                  <p:embed/>
                  <p:pic>
                    <p:nvPicPr>
                      <p:cNvPr id="0" name="Object 5"/>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5332413" y="2276475"/>
                        <a:ext cx="3811587" cy="3744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5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6259">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6259">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2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a:defRPr/>
            </a:pPr>
            <a:endParaRPr lang="en-US" altLang="el-GR" dirty="0"/>
          </a:p>
        </p:txBody>
      </p:sp>
      <p:sp>
        <p:nvSpPr>
          <p:cNvPr id="97283" name="Rectangle 3"/>
          <p:cNvSpPr>
            <a:spLocks noGrp="1" noChangeArrowheads="1"/>
          </p:cNvSpPr>
          <p:nvPr>
            <p:ph type="body" idx="1"/>
          </p:nvPr>
        </p:nvSpPr>
        <p:spPr>
          <a:xfrm>
            <a:off x="685800" y="2514600"/>
            <a:ext cx="4419600" cy="3352800"/>
          </a:xfrm>
        </p:spPr>
        <p:txBody>
          <a:bodyPr/>
          <a:lstStyle/>
          <a:p>
            <a:pPr>
              <a:defRPr/>
            </a:pPr>
            <a:r>
              <a:rPr lang="en-US" altLang="el-GR" dirty="0" smtClean="0"/>
              <a:t>3-4/95</a:t>
            </a:r>
            <a:r>
              <a:rPr lang="en-US" altLang="el-GR" dirty="0"/>
              <a:t>: </a:t>
            </a:r>
            <a:r>
              <a:rPr lang="el-GR" altLang="el-GR" dirty="0" smtClean="0"/>
              <a:t> 4 διανοιξεις</a:t>
            </a:r>
            <a:endParaRPr lang="en-US" altLang="el-GR" dirty="0"/>
          </a:p>
          <a:p>
            <a:pPr>
              <a:defRPr/>
            </a:pPr>
            <a:endParaRPr lang="el-GR" altLang="el-GR" dirty="0" smtClean="0"/>
          </a:p>
          <a:p>
            <a:pPr>
              <a:defRPr/>
            </a:pPr>
            <a:endParaRPr lang="el-GR" altLang="el-GR" dirty="0"/>
          </a:p>
          <a:p>
            <a:pPr>
              <a:defRPr/>
            </a:pPr>
            <a:r>
              <a:rPr lang="en-US" altLang="el-GR" dirty="0" smtClean="0"/>
              <a:t>04/95</a:t>
            </a:r>
            <a:r>
              <a:rPr lang="en-US" altLang="el-GR" dirty="0"/>
              <a:t>:	</a:t>
            </a:r>
            <a:r>
              <a:rPr lang="el-GR" altLang="el-GR" dirty="0" smtClean="0"/>
              <a:t>βιοψια (..</a:t>
            </a:r>
            <a:r>
              <a:rPr lang="el-GR" altLang="el-GR" dirty="0" smtClean="0">
                <a:solidFill>
                  <a:srgbClr val="FFFF00"/>
                </a:solidFill>
              </a:rPr>
              <a:t>ΣΑΡΚΩΜΑ</a:t>
            </a:r>
            <a:r>
              <a:rPr lang="el-GR" altLang="el-GR" dirty="0" smtClean="0"/>
              <a:t>..)</a:t>
            </a:r>
            <a:endParaRPr lang="en-US" altLang="el-GR" dirty="0">
              <a:solidFill>
                <a:srgbClr val="FFFF00"/>
              </a:solidFill>
            </a:endParaRPr>
          </a:p>
          <a:p>
            <a:pPr>
              <a:defRPr/>
            </a:pPr>
            <a:endParaRPr lang="en-US" altLang="el-GR" dirty="0"/>
          </a:p>
        </p:txBody>
      </p:sp>
      <p:pic>
        <p:nvPicPr>
          <p:cNvPr id="61444" name="Picture 5"/>
          <p:cNvPicPr>
            <a:picLocks noChangeAspect="1" noChangeArrowheads="1"/>
          </p:cNvPicPr>
          <p:nvPr/>
        </p:nvPicPr>
        <p:blipFill>
          <a:blip r:embed="rId2" cstate="print"/>
          <a:srcRect/>
          <a:stretch>
            <a:fillRect/>
          </a:stretch>
        </p:blipFill>
        <p:spPr bwMode="auto">
          <a:xfrm>
            <a:off x="5795963" y="1341438"/>
            <a:ext cx="3244850" cy="4883150"/>
          </a:xfrm>
          <a:prstGeom prst="rect">
            <a:avLst/>
          </a:prstGeom>
          <a:noFill/>
          <a:ln w="38100">
            <a:noFill/>
            <a:miter lim="800000"/>
            <a:headEnd/>
            <a:tailEnd/>
          </a:ln>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a:defRPr/>
            </a:pPr>
            <a:endParaRPr lang="en-US" altLang="el-GR" dirty="0"/>
          </a:p>
        </p:txBody>
      </p:sp>
      <p:sp>
        <p:nvSpPr>
          <p:cNvPr id="98307" name="Rectangle 3"/>
          <p:cNvSpPr>
            <a:spLocks noGrp="1" noChangeArrowheads="1"/>
          </p:cNvSpPr>
          <p:nvPr>
            <p:ph type="body" idx="1"/>
          </p:nvPr>
        </p:nvSpPr>
        <p:spPr>
          <a:xfrm>
            <a:off x="685800" y="1981200"/>
            <a:ext cx="5791200" cy="4114800"/>
          </a:xfrm>
        </p:spPr>
        <p:txBody>
          <a:bodyPr/>
          <a:lstStyle/>
          <a:p>
            <a:pPr>
              <a:defRPr/>
            </a:pPr>
            <a:r>
              <a:rPr lang="en-US" altLang="el-GR" dirty="0" smtClean="0"/>
              <a:t>4/95</a:t>
            </a:r>
            <a:r>
              <a:rPr lang="en-US" altLang="el-GR" dirty="0"/>
              <a:t>:	</a:t>
            </a:r>
          </a:p>
          <a:p>
            <a:pPr lvl="1">
              <a:defRPr/>
            </a:pPr>
            <a:r>
              <a:rPr lang="el-GR" altLang="el-GR" sz="3200" dirty="0" smtClean="0"/>
              <a:t>πυελεκτομη</a:t>
            </a:r>
            <a:endParaRPr lang="en-US" altLang="el-GR" sz="3200" dirty="0"/>
          </a:p>
          <a:p>
            <a:pPr lvl="1">
              <a:defRPr/>
            </a:pPr>
            <a:endParaRPr lang="en-US" altLang="el-GR" sz="3200" dirty="0"/>
          </a:p>
          <a:p>
            <a:pPr>
              <a:defRPr/>
            </a:pPr>
            <a:endParaRPr lang="en-US" altLang="el-GR" dirty="0" smtClean="0"/>
          </a:p>
          <a:p>
            <a:pPr>
              <a:defRPr/>
            </a:pPr>
            <a:endParaRPr lang="en-US" altLang="el-GR" dirty="0"/>
          </a:p>
          <a:p>
            <a:pPr>
              <a:defRPr/>
            </a:pPr>
            <a:r>
              <a:rPr lang="en-US" altLang="el-GR" dirty="0" smtClean="0"/>
              <a:t>12/96</a:t>
            </a:r>
            <a:endParaRPr lang="en-US" altLang="el-GR" dirty="0"/>
          </a:p>
          <a:p>
            <a:pPr lvl="1">
              <a:defRPr/>
            </a:pPr>
            <a:r>
              <a:rPr lang="el-GR" altLang="el-GR" sz="3200" dirty="0" smtClean="0"/>
              <a:t>Απεβιωσε</a:t>
            </a:r>
            <a:endParaRPr lang="en-US" altLang="el-GR" sz="3200" dirty="0"/>
          </a:p>
        </p:txBody>
      </p:sp>
      <p:pic>
        <p:nvPicPr>
          <p:cNvPr id="62468" name="Picture 4"/>
          <p:cNvPicPr>
            <a:picLocks noChangeAspect="1" noChangeArrowheads="1"/>
          </p:cNvPicPr>
          <p:nvPr/>
        </p:nvPicPr>
        <p:blipFill>
          <a:blip r:embed="rId2" cstate="print"/>
          <a:srcRect/>
          <a:stretch>
            <a:fillRect/>
          </a:stretch>
        </p:blipFill>
        <p:spPr bwMode="auto">
          <a:xfrm>
            <a:off x="4500563" y="2492375"/>
            <a:ext cx="4552950" cy="3062288"/>
          </a:xfrm>
          <a:prstGeom prst="rect">
            <a:avLst/>
          </a:prstGeom>
          <a:noFill/>
          <a:ln w="38100">
            <a:noFill/>
            <a:miter lim="800000"/>
            <a:headEnd/>
            <a:tailEnd/>
          </a:ln>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830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8307">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83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l-GR" dirty="0" smtClean="0">
                <a:solidFill>
                  <a:srgbClr val="FFFF00"/>
                </a:solidFill>
              </a:rPr>
              <a:t>ΣΥΜΠΕΡΑΣΜΑΤΑ</a:t>
            </a:r>
            <a:endParaRPr lang="el-GR" dirty="0">
              <a:solidFill>
                <a:srgbClr val="FFFF00"/>
              </a:solidFill>
            </a:endParaRPr>
          </a:p>
        </p:txBody>
      </p:sp>
      <p:sp>
        <p:nvSpPr>
          <p:cNvPr id="5" name="Content Placeholder 4"/>
          <p:cNvSpPr>
            <a:spLocks noGrp="1"/>
          </p:cNvSpPr>
          <p:nvPr>
            <p:ph idx="1"/>
          </p:nvPr>
        </p:nvSpPr>
        <p:spPr/>
        <p:txBody>
          <a:bodyPr/>
          <a:lstStyle/>
          <a:p>
            <a:pPr>
              <a:defRPr/>
            </a:pPr>
            <a:endParaRPr lang="el-GR" dirty="0"/>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4288"/>
            <a:ext cx="8229600" cy="893762"/>
          </a:xfrm>
        </p:spPr>
        <p:txBody>
          <a:bodyPr/>
          <a:lstStyle/>
          <a:p>
            <a:pPr>
              <a:defRPr/>
            </a:pPr>
            <a:r>
              <a:rPr lang="el-GR" sz="3600" dirty="0" smtClean="0">
                <a:solidFill>
                  <a:srgbClr val="FFFF00"/>
                </a:solidFill>
              </a:rPr>
              <a:t>Πλειονοτητα των μυοσκελετικων ογκων</a:t>
            </a:r>
            <a:endParaRPr lang="el-GR" sz="3600" dirty="0">
              <a:solidFill>
                <a:srgbClr val="FFFF00"/>
              </a:solidFill>
            </a:endParaRPr>
          </a:p>
        </p:txBody>
      </p:sp>
      <p:sp>
        <p:nvSpPr>
          <p:cNvPr id="3" name="Content Placeholder 2"/>
          <p:cNvSpPr>
            <a:spLocks noGrp="1"/>
          </p:cNvSpPr>
          <p:nvPr>
            <p:ph idx="1"/>
          </p:nvPr>
        </p:nvSpPr>
        <p:spPr>
          <a:xfrm>
            <a:off x="7938" y="908050"/>
            <a:ext cx="8229600" cy="4114800"/>
          </a:xfrm>
        </p:spPr>
        <p:txBody>
          <a:bodyPr/>
          <a:lstStyle/>
          <a:p>
            <a:pPr>
              <a:defRPr/>
            </a:pPr>
            <a:r>
              <a:rPr lang="el-GR" dirty="0" smtClean="0">
                <a:solidFill>
                  <a:srgbClr val="00B050"/>
                </a:solidFill>
              </a:rPr>
              <a:t>Τοπικο έλεγχο </a:t>
            </a:r>
          </a:p>
          <a:p>
            <a:pPr marL="514350" indent="-514350">
              <a:buFont typeface="+mj-lt"/>
              <a:buAutoNum type="arabicPeriod"/>
              <a:defRPr/>
            </a:pPr>
            <a:r>
              <a:rPr lang="el-GR" dirty="0" smtClean="0"/>
              <a:t>α/α (οστικοι ογκοι)</a:t>
            </a:r>
          </a:p>
          <a:p>
            <a:pPr marL="514350" indent="-514350">
              <a:buFont typeface="+mj-lt"/>
              <a:buAutoNum type="arabicPeriod"/>
              <a:defRPr/>
            </a:pPr>
            <a:endParaRPr lang="el-GR" dirty="0" smtClean="0"/>
          </a:p>
          <a:p>
            <a:pPr marL="514350" indent="-514350">
              <a:buFont typeface="+mj-lt"/>
              <a:buAutoNum type="arabicPeriod"/>
              <a:defRPr/>
            </a:pPr>
            <a:r>
              <a:rPr lang="en-US" dirty="0" smtClean="0"/>
              <a:t>u/s (</a:t>
            </a:r>
            <a:r>
              <a:rPr lang="el-GR" dirty="0" smtClean="0"/>
              <a:t>μαλακα μορια)</a:t>
            </a:r>
          </a:p>
          <a:p>
            <a:pPr marL="514350" indent="-514350">
              <a:buFont typeface="+mj-lt"/>
              <a:buAutoNum type="arabicPeriod"/>
              <a:defRPr/>
            </a:pPr>
            <a:endParaRPr lang="el-GR" dirty="0" smtClean="0"/>
          </a:p>
          <a:p>
            <a:pPr marL="514350" indent="-514350">
              <a:buFont typeface="+mj-lt"/>
              <a:buAutoNum type="arabicPeriod"/>
              <a:defRPr/>
            </a:pPr>
            <a:r>
              <a:rPr lang="en-US" dirty="0" smtClean="0"/>
              <a:t>MRI </a:t>
            </a:r>
            <a:r>
              <a:rPr lang="el-GR" dirty="0" smtClean="0"/>
              <a:t>με σκιαγραφικο</a:t>
            </a:r>
          </a:p>
          <a:p>
            <a:pPr marL="514350" indent="-514350">
              <a:buFont typeface="+mj-lt"/>
              <a:buAutoNum type="arabicPeriod"/>
              <a:defRPr/>
            </a:pPr>
            <a:endParaRPr lang="el-GR" dirty="0"/>
          </a:p>
          <a:p>
            <a:pPr>
              <a:defRPr/>
            </a:pPr>
            <a:r>
              <a:rPr lang="el-GR" dirty="0" smtClean="0">
                <a:solidFill>
                  <a:srgbClr val="00B050"/>
                </a:solidFill>
              </a:rPr>
              <a:t>Συστηματικος ελεγχος</a:t>
            </a:r>
          </a:p>
          <a:p>
            <a:pPr marL="514350" indent="-514350">
              <a:buFont typeface="+mj-lt"/>
              <a:buAutoNum type="arabicPeriod"/>
              <a:defRPr/>
            </a:pPr>
            <a:r>
              <a:rPr lang="el-GR" dirty="0" smtClean="0"/>
              <a:t>α/α θωρακος</a:t>
            </a:r>
          </a:p>
          <a:p>
            <a:pPr marL="514350" indent="-514350">
              <a:buFont typeface="+mj-lt"/>
              <a:buAutoNum type="arabicPeriod"/>
              <a:defRPr/>
            </a:pPr>
            <a:r>
              <a:rPr lang="en-US" dirty="0" smtClean="0"/>
              <a:t>u/s </a:t>
            </a:r>
            <a:r>
              <a:rPr lang="el-GR" dirty="0" smtClean="0"/>
              <a:t>ανω κατω κοιλιας</a:t>
            </a:r>
          </a:p>
          <a:p>
            <a:pPr marL="514350" indent="-514350">
              <a:buFont typeface="+mj-lt"/>
              <a:buAutoNum type="arabicPeriod"/>
              <a:defRPr/>
            </a:pPr>
            <a:endParaRPr lang="el-GR" dirty="0"/>
          </a:p>
          <a:p>
            <a:pPr marL="514350" indent="-514350">
              <a:buFont typeface="+mj-lt"/>
              <a:buAutoNum type="arabicPeriod"/>
              <a:defRPr/>
            </a:pPr>
            <a:endParaRPr lang="el-GR" dirty="0" smtClean="0"/>
          </a:p>
          <a:p>
            <a:pPr marL="514350" indent="-514350">
              <a:buFont typeface="+mj-lt"/>
              <a:buAutoNum type="arabicPeriod"/>
              <a:defRPr/>
            </a:pPr>
            <a:endParaRPr lang="el-GR" dirty="0" smtClean="0"/>
          </a:p>
          <a:p>
            <a:pPr marL="514350" indent="-514350">
              <a:buFont typeface="+mj-lt"/>
              <a:buAutoNum type="arabicPeriod"/>
              <a:defRPr/>
            </a:pPr>
            <a:endParaRPr lang="el-GR" dirty="0" smtClean="0"/>
          </a:p>
          <a:p>
            <a:pPr>
              <a:defRPr/>
            </a:pPr>
            <a:endParaRPr lang="el-GR"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107950"/>
            <a:ext cx="8229600" cy="1384300"/>
          </a:xfrm>
        </p:spPr>
        <p:txBody>
          <a:bodyPr/>
          <a:lstStyle/>
          <a:p>
            <a:pPr>
              <a:defRPr/>
            </a:pPr>
            <a:r>
              <a:rPr lang="el-GR" dirty="0" smtClean="0"/>
              <a:t>Απλη Ακτινογραφια</a:t>
            </a:r>
            <a:endParaRPr lang="el-GR" dirty="0"/>
          </a:p>
        </p:txBody>
      </p:sp>
      <p:sp>
        <p:nvSpPr>
          <p:cNvPr id="3" name="Content Placeholder 2"/>
          <p:cNvSpPr>
            <a:spLocks noGrp="1"/>
          </p:cNvSpPr>
          <p:nvPr>
            <p:ph idx="1"/>
          </p:nvPr>
        </p:nvSpPr>
        <p:spPr/>
        <p:txBody>
          <a:bodyPr/>
          <a:lstStyle/>
          <a:p>
            <a:pPr marL="514350" indent="-514350">
              <a:buFont typeface="+mj-lt"/>
              <a:buAutoNum type="arabicPeriod"/>
              <a:defRPr/>
            </a:pPr>
            <a:r>
              <a:rPr lang="el-GR" dirty="0" smtClean="0"/>
              <a:t>Τυπος Οστικης                            Καταστροφης</a:t>
            </a:r>
          </a:p>
          <a:p>
            <a:pPr marL="514350" indent="-514350">
              <a:buFont typeface="+mj-lt"/>
              <a:buAutoNum type="arabicPeriod"/>
              <a:defRPr/>
            </a:pPr>
            <a:endParaRPr lang="el-GR" dirty="0"/>
          </a:p>
          <a:p>
            <a:pPr marL="514350" indent="-514350">
              <a:buFont typeface="+mj-lt"/>
              <a:buAutoNum type="arabicPeriod"/>
              <a:defRPr/>
            </a:pPr>
            <a:r>
              <a:rPr lang="el-GR" dirty="0" smtClean="0"/>
              <a:t>Ορια Βλαβης</a:t>
            </a:r>
          </a:p>
          <a:p>
            <a:pPr marL="514350" indent="-514350">
              <a:buFont typeface="+mj-lt"/>
              <a:buAutoNum type="arabicPeriod"/>
              <a:defRPr/>
            </a:pPr>
            <a:endParaRPr lang="el-GR" dirty="0"/>
          </a:p>
          <a:p>
            <a:pPr marL="514350" indent="-514350">
              <a:buFont typeface="+mj-lt"/>
              <a:buAutoNum type="arabicPeriod"/>
              <a:defRPr/>
            </a:pPr>
            <a:r>
              <a:rPr lang="el-GR" dirty="0" smtClean="0"/>
              <a:t>Περιοστικη Αντιδραση</a:t>
            </a:r>
          </a:p>
          <a:p>
            <a:pPr marL="514350" indent="-514350">
              <a:buFont typeface="+mj-lt"/>
              <a:buAutoNum type="arabicPeriod"/>
              <a:defRPr/>
            </a:pPr>
            <a:endParaRPr lang="el-GR" dirty="0"/>
          </a:p>
          <a:p>
            <a:pPr marL="514350" indent="-514350">
              <a:buFont typeface="+mj-lt"/>
              <a:buAutoNum type="arabicPeriod"/>
              <a:defRPr/>
            </a:pPr>
            <a:r>
              <a:rPr lang="el-GR" dirty="0" smtClean="0"/>
              <a:t>Περιεχομενο</a:t>
            </a:r>
            <a:endParaRPr lang="el-GR" dirty="0"/>
          </a:p>
        </p:txBody>
      </p:sp>
      <p:pic>
        <p:nvPicPr>
          <p:cNvPr id="4" name="Picture 3"/>
          <p:cNvPicPr>
            <a:picLocks noChangeAspect="1" noChangeArrowheads="1"/>
          </p:cNvPicPr>
          <p:nvPr/>
        </p:nvPicPr>
        <p:blipFill>
          <a:blip r:embed="rId2" cstate="print"/>
          <a:srcRect l="22009" t="7292" r="39507" b="3473"/>
          <a:stretch>
            <a:fillRect/>
          </a:stretch>
        </p:blipFill>
        <p:spPr bwMode="auto">
          <a:xfrm>
            <a:off x="5232400" y="19050"/>
            <a:ext cx="3894138" cy="5065713"/>
          </a:xfrm>
          <a:prstGeom prst="rect">
            <a:avLst/>
          </a:prstGeom>
          <a:noFill/>
          <a:ln w="9525">
            <a:noFill/>
            <a:miter lim="800000"/>
            <a:headEnd/>
            <a:tailEnd/>
          </a:ln>
        </p:spPr>
      </p:pic>
      <p:pic>
        <p:nvPicPr>
          <p:cNvPr id="5" name="Picture 8"/>
          <p:cNvPicPr>
            <a:picLocks noChangeAspect="1" noChangeArrowheads="1"/>
          </p:cNvPicPr>
          <p:nvPr/>
        </p:nvPicPr>
        <p:blipFill>
          <a:blip r:embed="rId3" cstate="print"/>
          <a:srcRect/>
          <a:stretch>
            <a:fillRect/>
          </a:stretch>
        </p:blipFill>
        <p:spPr bwMode="auto">
          <a:xfrm>
            <a:off x="5140325" y="800100"/>
            <a:ext cx="3995738" cy="4284663"/>
          </a:xfrm>
          <a:prstGeom prst="rect">
            <a:avLst/>
          </a:prstGeom>
          <a:noFill/>
          <a:ln w="9525">
            <a:noFill/>
            <a:miter lim="800000"/>
            <a:headEnd/>
            <a:tailEnd/>
          </a:ln>
        </p:spPr>
      </p:pic>
      <p:pic>
        <p:nvPicPr>
          <p:cNvPr id="6" name="Picture 6"/>
          <p:cNvPicPr>
            <a:picLocks noChangeAspect="1" noChangeArrowheads="1"/>
          </p:cNvPicPr>
          <p:nvPr/>
        </p:nvPicPr>
        <p:blipFill>
          <a:blip r:embed="rId4" cstate="print"/>
          <a:srcRect l="52296" t="20009"/>
          <a:stretch>
            <a:fillRect/>
          </a:stretch>
        </p:blipFill>
        <p:spPr bwMode="auto">
          <a:xfrm>
            <a:off x="5140325" y="1268413"/>
            <a:ext cx="3910013" cy="4922837"/>
          </a:xfrm>
          <a:prstGeom prst="rect">
            <a:avLst/>
          </a:prstGeom>
          <a:noFill/>
          <a:ln w="9525">
            <a:noFill/>
            <a:miter lim="800000"/>
            <a:headEnd/>
            <a:tailEnd/>
          </a:ln>
        </p:spPr>
      </p:pic>
      <p:pic>
        <p:nvPicPr>
          <p:cNvPr id="7" name="Picture 4"/>
          <p:cNvPicPr>
            <a:picLocks noChangeAspect="1" noChangeArrowheads="1"/>
          </p:cNvPicPr>
          <p:nvPr/>
        </p:nvPicPr>
        <p:blipFill>
          <a:blip r:embed="rId5" cstate="print"/>
          <a:srcRect t="5951" b="7684"/>
          <a:stretch>
            <a:fillRect/>
          </a:stretch>
        </p:blipFill>
        <p:spPr bwMode="auto">
          <a:xfrm>
            <a:off x="5140325" y="1401763"/>
            <a:ext cx="3910013" cy="5445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l-GR" dirty="0" smtClean="0">
                <a:solidFill>
                  <a:srgbClr val="FFFF00"/>
                </a:solidFill>
              </a:rPr>
              <a:t>Σταδιοποιηση</a:t>
            </a:r>
            <a:endParaRPr lang="el-GR" dirty="0">
              <a:solidFill>
                <a:srgbClr val="FFFF00"/>
              </a:solidFill>
            </a:endParaRPr>
          </a:p>
        </p:txBody>
      </p:sp>
      <p:sp>
        <p:nvSpPr>
          <p:cNvPr id="3" name="Content Placeholder 2"/>
          <p:cNvSpPr>
            <a:spLocks noGrp="1"/>
          </p:cNvSpPr>
          <p:nvPr>
            <p:ph idx="1"/>
          </p:nvPr>
        </p:nvSpPr>
        <p:spPr/>
        <p:txBody>
          <a:bodyPr/>
          <a:lstStyle/>
          <a:p>
            <a:pPr>
              <a:defRPr/>
            </a:pPr>
            <a:r>
              <a:rPr lang="el-GR" dirty="0" smtClean="0"/>
              <a:t>Σε πιο υποπτους ογκους (μεγαλη μαζα η οστεολυση η περιεργη α/α εικονα)</a:t>
            </a:r>
          </a:p>
          <a:p>
            <a:pPr>
              <a:defRPr/>
            </a:pPr>
            <a:endParaRPr lang="el-GR" dirty="0"/>
          </a:p>
          <a:p>
            <a:pPr>
              <a:defRPr/>
            </a:pPr>
            <a:r>
              <a:rPr lang="el-GR" dirty="0" smtClean="0"/>
              <a:t>Σε πιθανη μεταστατικη νοσο (&gt;40 ετων, απωλεια βαρους, ειδικα συμπτωματα)</a:t>
            </a:r>
            <a:endParaRPr lang="el-G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l-GR"/>
          </a:p>
        </p:txBody>
      </p:sp>
      <p:sp>
        <p:nvSpPr>
          <p:cNvPr id="3" name="Content Placeholder 2"/>
          <p:cNvSpPr>
            <a:spLocks noGrp="1"/>
          </p:cNvSpPr>
          <p:nvPr>
            <p:ph idx="1"/>
          </p:nvPr>
        </p:nvSpPr>
        <p:spPr/>
        <p:txBody>
          <a:bodyPr/>
          <a:lstStyle/>
          <a:p>
            <a:pPr>
              <a:defRPr/>
            </a:pPr>
            <a:r>
              <a:rPr lang="en-US" dirty="0" smtClean="0"/>
              <a:t>CT </a:t>
            </a:r>
            <a:r>
              <a:rPr lang="el-GR" dirty="0" smtClean="0"/>
              <a:t>θωρακος (ανω/ κατω κοιλιας)</a:t>
            </a:r>
          </a:p>
          <a:p>
            <a:pPr>
              <a:defRPr/>
            </a:pPr>
            <a:endParaRPr lang="el-GR" dirty="0"/>
          </a:p>
          <a:p>
            <a:pPr>
              <a:defRPr/>
            </a:pPr>
            <a:endParaRPr lang="el-GR" dirty="0" smtClean="0"/>
          </a:p>
          <a:p>
            <a:pPr>
              <a:defRPr/>
            </a:pPr>
            <a:r>
              <a:rPr lang="el-GR" dirty="0" smtClean="0"/>
              <a:t>Σπινθηρογραφημα οστων</a:t>
            </a:r>
          </a:p>
          <a:p>
            <a:pPr>
              <a:defRPr/>
            </a:pPr>
            <a:endParaRPr lang="el-GR" dirty="0"/>
          </a:p>
          <a:p>
            <a:pPr>
              <a:defRPr/>
            </a:pPr>
            <a:r>
              <a:rPr lang="el-GR" dirty="0" smtClean="0"/>
              <a:t>Εργαστηριακος έλεγχος (ΓΑ, βιοχημικα- </a:t>
            </a:r>
            <a:r>
              <a:rPr lang="el-GR" b="1" dirty="0" smtClean="0"/>
              <a:t>Αλκαλικη</a:t>
            </a:r>
            <a:r>
              <a:rPr lang="en-US" b="1" dirty="0" smtClean="0"/>
              <a:t> </a:t>
            </a:r>
            <a:r>
              <a:rPr lang="el-GR" b="1" dirty="0" smtClean="0"/>
              <a:t>Φωσφ</a:t>
            </a:r>
            <a:r>
              <a:rPr lang="el-GR" dirty="0" smtClean="0"/>
              <a:t>/ </a:t>
            </a:r>
            <a:r>
              <a:rPr lang="en-US" b="1" dirty="0" smtClean="0"/>
              <a:t>LDH</a:t>
            </a:r>
            <a:r>
              <a:rPr lang="el-GR" dirty="0" smtClean="0"/>
              <a:t>, καρκινικοι δεικτες, ηλεκτροφορηση πρωτεινων</a:t>
            </a:r>
            <a:r>
              <a:rPr lang="en-US" dirty="0" smtClean="0"/>
              <a:t>)</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l-GR" dirty="0" smtClean="0">
                <a:solidFill>
                  <a:srgbClr val="FFFF00"/>
                </a:solidFill>
              </a:rPr>
              <a:t>ΒΙΟΨΙΑ</a:t>
            </a:r>
            <a:endParaRPr lang="el-GR" dirty="0">
              <a:solidFill>
                <a:srgbClr val="FFFF00"/>
              </a:solidFill>
            </a:endParaRPr>
          </a:p>
        </p:txBody>
      </p:sp>
      <p:sp>
        <p:nvSpPr>
          <p:cNvPr id="3" name="Content Placeholder 2"/>
          <p:cNvSpPr>
            <a:spLocks noGrp="1"/>
          </p:cNvSpPr>
          <p:nvPr>
            <p:ph idx="1"/>
          </p:nvPr>
        </p:nvSpPr>
        <p:spPr>
          <a:xfrm>
            <a:off x="228600" y="1447800"/>
            <a:ext cx="8229600" cy="4114800"/>
          </a:xfrm>
        </p:spPr>
        <p:txBody>
          <a:bodyPr/>
          <a:lstStyle/>
          <a:p>
            <a:pPr>
              <a:defRPr/>
            </a:pPr>
            <a:r>
              <a:rPr lang="el-GR" dirty="0" smtClean="0"/>
              <a:t>Μετα τη σταδιοποιηση τυπικα Βιοψια</a:t>
            </a:r>
          </a:p>
          <a:p>
            <a:pPr>
              <a:defRPr/>
            </a:pPr>
            <a:endParaRPr lang="el-GR" dirty="0" smtClean="0"/>
          </a:p>
          <a:p>
            <a:pPr>
              <a:defRPr/>
            </a:pPr>
            <a:r>
              <a:rPr lang="el-GR" dirty="0" smtClean="0"/>
              <a:t>Μικρή επιμήκης τομή, στην πορεία της πιθανής μελλοντικής επέμβασης</a:t>
            </a:r>
          </a:p>
          <a:p>
            <a:pPr>
              <a:defRPr/>
            </a:pPr>
            <a:endParaRPr lang="el-GR" dirty="0"/>
          </a:p>
          <a:p>
            <a:pPr>
              <a:defRPr/>
            </a:pPr>
            <a:r>
              <a:rPr lang="el-GR" dirty="0" smtClean="0"/>
              <a:t>Ατραυματική</a:t>
            </a:r>
            <a:endParaRPr lang="el-GR" dirty="0"/>
          </a:p>
          <a:p>
            <a:pPr>
              <a:defRPr/>
            </a:pPr>
            <a:endParaRPr lang="el-GR" dirty="0" smtClean="0"/>
          </a:p>
          <a:p>
            <a:pPr>
              <a:defRPr/>
            </a:pPr>
            <a:r>
              <a:rPr lang="el-GR" dirty="0" smtClean="0"/>
              <a:t>Αν μπει παροχέτευση (..) </a:t>
            </a:r>
            <a:r>
              <a:rPr lang="el-GR" dirty="0"/>
              <a:t>πλησιον και στην προεκταση της τομης</a:t>
            </a:r>
          </a:p>
          <a:p>
            <a:pPr>
              <a:defRPr/>
            </a:pPr>
            <a:endParaRPr lang="el-GR" dirty="0"/>
          </a:p>
          <a:p>
            <a:pPr>
              <a:defRPr/>
            </a:pPr>
            <a:endParaRPr lang="el-GR" dirty="0" smtClean="0"/>
          </a:p>
          <a:p>
            <a:pPr>
              <a:defRPr/>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body" idx="4294967295"/>
          </p:nvPr>
        </p:nvSpPr>
        <p:spPr>
          <a:xfrm>
            <a:off x="0" y="0"/>
            <a:ext cx="9144000" cy="6858000"/>
          </a:xfrm>
        </p:spPr>
        <p:txBody>
          <a:bodyPr/>
          <a:lstStyle/>
          <a:p>
            <a:pPr eaLnBrk="1" hangingPunct="1">
              <a:lnSpc>
                <a:spcPct val="80000"/>
              </a:lnSpc>
              <a:defRPr/>
            </a:pPr>
            <a:r>
              <a:rPr lang="en-GB" dirty="0" smtClean="0"/>
              <a:t>Almost any part of the body can be biopsied safely with CT guidance. The </a:t>
            </a:r>
            <a:r>
              <a:rPr lang="en-GB" dirty="0" smtClean="0">
                <a:solidFill>
                  <a:srgbClr val="FFFF00"/>
                </a:solidFill>
              </a:rPr>
              <a:t>accuracy</a:t>
            </a:r>
            <a:r>
              <a:rPr lang="en-GB" dirty="0" smtClean="0"/>
              <a:t> rate ranges from </a:t>
            </a:r>
            <a:r>
              <a:rPr lang="en-GB" dirty="0" smtClean="0">
                <a:solidFill>
                  <a:srgbClr val="FFFF00"/>
                </a:solidFill>
              </a:rPr>
              <a:t>70</a:t>
            </a:r>
            <a:r>
              <a:rPr lang="el-GR" dirty="0" smtClean="0">
                <a:solidFill>
                  <a:srgbClr val="FFFF00"/>
                </a:solidFill>
              </a:rPr>
              <a:t>-</a:t>
            </a:r>
            <a:r>
              <a:rPr lang="en-GB" dirty="0" smtClean="0">
                <a:solidFill>
                  <a:srgbClr val="FFFF00"/>
                </a:solidFill>
              </a:rPr>
              <a:t>90</a:t>
            </a:r>
            <a:r>
              <a:rPr lang="el-GR" dirty="0" smtClean="0">
                <a:solidFill>
                  <a:srgbClr val="FFFF00"/>
                </a:solidFill>
              </a:rPr>
              <a:t> %</a:t>
            </a:r>
            <a:r>
              <a:rPr lang="en-GB" dirty="0" smtClean="0">
                <a:solidFill>
                  <a:srgbClr val="FFFF00"/>
                </a:solidFill>
              </a:rPr>
              <a:t> </a:t>
            </a:r>
            <a:r>
              <a:rPr lang="en-GB" dirty="0" smtClean="0"/>
              <a:t>depending on whether a metastatic focus or a primary </a:t>
            </a:r>
            <a:r>
              <a:rPr lang="en-GB" dirty="0" err="1" smtClean="0"/>
              <a:t>tumor</a:t>
            </a:r>
            <a:r>
              <a:rPr lang="en-GB" dirty="0" smtClean="0"/>
              <a:t> is biopsied  </a:t>
            </a:r>
            <a:r>
              <a:rPr lang="de-DE" sz="1600" i="1" dirty="0" smtClean="0"/>
              <a:t>Jelinek et al. </a:t>
            </a:r>
            <a:r>
              <a:rPr lang="en-GB" sz="1600" i="1" dirty="0" smtClean="0"/>
              <a:t>Diagnosis of primary bone </a:t>
            </a:r>
            <a:r>
              <a:rPr lang="en-GB" sz="1600" i="1" dirty="0" err="1" smtClean="0"/>
              <a:t>tumors</a:t>
            </a:r>
            <a:r>
              <a:rPr lang="en-GB" sz="1600" i="1" dirty="0" smtClean="0"/>
              <a:t> with image-guided </a:t>
            </a:r>
            <a:r>
              <a:rPr lang="en-GB" sz="1600" i="1" dirty="0" err="1" smtClean="0"/>
              <a:t>percutaneous</a:t>
            </a:r>
            <a:r>
              <a:rPr lang="en-GB" sz="1600" i="1" dirty="0" smtClean="0"/>
              <a:t> biopsy: Experience with 110 </a:t>
            </a:r>
            <a:r>
              <a:rPr lang="en-GB" sz="1600" i="1" dirty="0" err="1" smtClean="0"/>
              <a:t>tumors</a:t>
            </a:r>
            <a:r>
              <a:rPr lang="en-GB" sz="1600" i="1" dirty="0" smtClean="0"/>
              <a:t>. </a:t>
            </a:r>
            <a:r>
              <a:rPr lang="el-GR" sz="1600" i="1" dirty="0" smtClean="0"/>
              <a:t>Radiology 2002; 223:731.</a:t>
            </a:r>
            <a:r>
              <a:rPr lang="en-US" sz="1600" i="1" dirty="0" smtClean="0"/>
              <a:t>                  </a:t>
            </a:r>
            <a:r>
              <a:rPr lang="el-GR" sz="1600" i="1" dirty="0" smtClean="0"/>
              <a:t>                                                                              </a:t>
            </a:r>
            <a:r>
              <a:rPr lang="en-US" sz="1600" i="1" dirty="0" smtClean="0"/>
              <a:t>   </a:t>
            </a:r>
            <a:r>
              <a:rPr lang="en-GB" sz="1600" i="1" dirty="0" err="1" smtClean="0"/>
              <a:t>Leffler</a:t>
            </a:r>
            <a:r>
              <a:rPr lang="en-GB" sz="1600" i="1" dirty="0" smtClean="0"/>
              <a:t> </a:t>
            </a:r>
            <a:r>
              <a:rPr lang="en-GB" sz="1600" i="1" dirty="0" err="1" smtClean="0"/>
              <a:t>etal</a:t>
            </a:r>
            <a:r>
              <a:rPr lang="en-GB" sz="1600" i="1" dirty="0" smtClean="0"/>
              <a:t>. CT-guided </a:t>
            </a:r>
            <a:r>
              <a:rPr lang="en-GB" sz="1600" i="1" dirty="0" err="1" smtClean="0"/>
              <a:t>percutaneous</a:t>
            </a:r>
            <a:r>
              <a:rPr lang="en-GB" sz="1600" i="1" dirty="0" smtClean="0"/>
              <a:t> biopsy of sclerotic bone lesions: Diagnostic yield and accuracy. </a:t>
            </a:r>
            <a:r>
              <a:rPr lang="el-GR" sz="1600" i="1" dirty="0" smtClean="0"/>
              <a:t>AJR 1999; 172:1389.</a:t>
            </a:r>
            <a:r>
              <a:rPr lang="en-US" sz="1600" i="1" dirty="0" smtClean="0"/>
              <a:t>          </a:t>
            </a:r>
            <a:r>
              <a:rPr lang="el-GR" sz="1600" i="1" dirty="0" smtClean="0"/>
              <a:t>                                                                                                </a:t>
            </a:r>
            <a:r>
              <a:rPr lang="fr-FR" sz="1600" i="1" dirty="0" smtClean="0"/>
              <a:t>Dupuy et al. </a:t>
            </a:r>
            <a:r>
              <a:rPr lang="en-GB" sz="1600" i="1" dirty="0" smtClean="0"/>
              <a:t>Accuracy of CT-guided needle biopsy of musculoskeletal </a:t>
            </a:r>
            <a:r>
              <a:rPr lang="en-GB" sz="1600" i="1" dirty="0" err="1" smtClean="0"/>
              <a:t>neoplasms</a:t>
            </a:r>
            <a:r>
              <a:rPr lang="en-GB" sz="1600" i="1" dirty="0" smtClean="0"/>
              <a:t>. </a:t>
            </a:r>
            <a:r>
              <a:rPr lang="el-GR" sz="1600" i="1" dirty="0" smtClean="0"/>
              <a:t>AJR </a:t>
            </a:r>
            <a:r>
              <a:rPr lang="en-US" sz="1600" i="1" dirty="0" smtClean="0"/>
              <a:t>1</a:t>
            </a:r>
            <a:r>
              <a:rPr lang="el-GR" sz="1600" i="1" dirty="0" smtClean="0"/>
              <a:t>998; 171:759.</a:t>
            </a:r>
            <a:r>
              <a:rPr lang="en-GB" sz="1600" i="1" dirty="0" smtClean="0"/>
              <a:t>]</a:t>
            </a:r>
            <a:endParaRPr lang="en-US" sz="1600" i="1" dirty="0" smtClean="0"/>
          </a:p>
          <a:p>
            <a:pPr eaLnBrk="1" hangingPunct="1">
              <a:lnSpc>
                <a:spcPct val="80000"/>
              </a:lnSpc>
              <a:defRPr/>
            </a:pPr>
            <a:endParaRPr lang="el-GR" sz="1600" i="1" dirty="0" smtClean="0"/>
          </a:p>
          <a:p>
            <a:pPr eaLnBrk="1" hangingPunct="1">
              <a:lnSpc>
                <a:spcPct val="80000"/>
              </a:lnSpc>
              <a:defRPr/>
            </a:pPr>
            <a:endParaRPr lang="el-GR" dirty="0" smtClean="0"/>
          </a:p>
          <a:p>
            <a:pPr eaLnBrk="1" hangingPunct="1">
              <a:lnSpc>
                <a:spcPct val="80000"/>
              </a:lnSpc>
              <a:defRPr/>
            </a:pPr>
            <a:endParaRPr lang="el-GR" dirty="0"/>
          </a:p>
          <a:p>
            <a:pPr eaLnBrk="1" hangingPunct="1">
              <a:lnSpc>
                <a:spcPct val="80000"/>
              </a:lnSpc>
              <a:defRPr/>
            </a:pPr>
            <a:r>
              <a:rPr lang="en-GB" dirty="0" smtClean="0"/>
              <a:t>In </a:t>
            </a:r>
            <a:r>
              <a:rPr lang="en-GB" dirty="0" err="1" smtClean="0"/>
              <a:t>Hau</a:t>
            </a:r>
            <a:r>
              <a:rPr lang="en-GB" dirty="0" smtClean="0"/>
              <a:t>  report (359pts), the </a:t>
            </a:r>
            <a:r>
              <a:rPr lang="en-GB" dirty="0" smtClean="0">
                <a:solidFill>
                  <a:schemeClr val="hlink"/>
                </a:solidFill>
              </a:rPr>
              <a:t>accuracy </a:t>
            </a:r>
            <a:r>
              <a:rPr lang="en-GB" dirty="0" smtClean="0"/>
              <a:t>rates of </a:t>
            </a:r>
            <a:r>
              <a:rPr lang="en-GB" dirty="0" smtClean="0">
                <a:solidFill>
                  <a:schemeClr val="hlink"/>
                </a:solidFill>
              </a:rPr>
              <a:t>FNB and FNA </a:t>
            </a:r>
            <a:r>
              <a:rPr lang="en-GB" dirty="0" smtClean="0"/>
              <a:t>were</a:t>
            </a:r>
            <a:r>
              <a:rPr lang="en-GB" dirty="0" smtClean="0">
                <a:solidFill>
                  <a:schemeClr val="hlink"/>
                </a:solidFill>
              </a:rPr>
              <a:t> 74 and 63</a:t>
            </a:r>
            <a:r>
              <a:rPr lang="el-GR" dirty="0" smtClean="0">
                <a:solidFill>
                  <a:schemeClr val="hlink"/>
                </a:solidFill>
              </a:rPr>
              <a:t>%</a:t>
            </a:r>
            <a:r>
              <a:rPr lang="en-GB" dirty="0" smtClean="0"/>
              <a:t> respectively </a:t>
            </a:r>
          </a:p>
          <a:p>
            <a:pPr eaLnBrk="1" hangingPunct="1">
              <a:lnSpc>
                <a:spcPct val="80000"/>
              </a:lnSpc>
              <a:buFontTx/>
              <a:buNone/>
              <a:defRPr/>
            </a:pPr>
            <a:r>
              <a:rPr lang="en-GB" sz="2400" dirty="0" smtClean="0"/>
              <a:t>	</a:t>
            </a:r>
            <a:r>
              <a:rPr lang="en-GB" sz="1600" i="1" dirty="0" smtClean="0"/>
              <a:t>Ward </a:t>
            </a:r>
            <a:r>
              <a:rPr lang="en-GB" sz="1600" i="1" dirty="0" err="1" smtClean="0"/>
              <a:t>etal</a:t>
            </a:r>
            <a:r>
              <a:rPr lang="en-GB" sz="1600" i="1" dirty="0" smtClean="0"/>
              <a:t>. Fine needle aspiration biopsy of primary bone </a:t>
            </a:r>
            <a:r>
              <a:rPr lang="en-GB" sz="1600" i="1" dirty="0" err="1" smtClean="0"/>
              <a:t>tumors</a:t>
            </a:r>
            <a:r>
              <a:rPr lang="en-GB" sz="1600" i="1" dirty="0" smtClean="0"/>
              <a:t>. </a:t>
            </a:r>
            <a:r>
              <a:rPr lang="el-GR" sz="1600" i="1" dirty="0" smtClean="0"/>
              <a:t>C</a:t>
            </a:r>
            <a:r>
              <a:rPr lang="en-US" sz="1600" i="1" dirty="0" smtClean="0"/>
              <a:t>ORR </a:t>
            </a:r>
            <a:r>
              <a:rPr lang="el-GR" sz="1600" i="1" dirty="0" smtClean="0"/>
              <a:t>2000; :80.</a:t>
            </a:r>
            <a:endParaRPr lang="en-US" sz="1600" i="1" dirty="0" smtClean="0"/>
          </a:p>
          <a:p>
            <a:pPr eaLnBrk="1" hangingPunct="1">
              <a:lnSpc>
                <a:spcPct val="80000"/>
              </a:lnSpc>
              <a:buFontTx/>
              <a:buNone/>
              <a:defRPr/>
            </a:pPr>
            <a:r>
              <a:rPr lang="en-GB" sz="1600" i="1" dirty="0" smtClean="0"/>
              <a:t>	</a:t>
            </a:r>
            <a:r>
              <a:rPr lang="en-GB" sz="1600" i="1" dirty="0" err="1" smtClean="0"/>
              <a:t>Hau</a:t>
            </a:r>
            <a:r>
              <a:rPr lang="en-GB" sz="1600" i="1" dirty="0" smtClean="0"/>
              <a:t> et al. Accuracy of CT-guided biopsies in 359 patients with musculoskeletal lesions. </a:t>
            </a:r>
            <a:r>
              <a:rPr lang="el-GR" sz="1600" i="1" dirty="0" smtClean="0"/>
              <a:t>Skeletal Radiol 2002; 31:349.</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l="19608" t="15686" b="11111"/>
          <a:stretch>
            <a:fillRect/>
          </a:stretch>
        </p:blipFill>
        <p:spPr bwMode="auto">
          <a:xfrm>
            <a:off x="990600" y="1425575"/>
            <a:ext cx="4495800" cy="3070225"/>
          </a:xfrm>
          <a:prstGeom prst="rect">
            <a:avLst/>
          </a:prstGeom>
          <a:noFill/>
          <a:ln w="9525">
            <a:solidFill>
              <a:schemeClr val="tx2"/>
            </a:solidFill>
            <a:miter lim="800000"/>
            <a:headEnd/>
            <a:tailEnd/>
          </a:ln>
        </p:spPr>
      </p:pic>
      <p:pic>
        <p:nvPicPr>
          <p:cNvPr id="91139" name="Picture 3"/>
          <p:cNvPicPr>
            <a:picLocks noChangeAspect="1" noChangeArrowheads="1"/>
          </p:cNvPicPr>
          <p:nvPr/>
        </p:nvPicPr>
        <p:blipFill>
          <a:blip r:embed="rId3" cstate="print"/>
          <a:srcRect/>
          <a:stretch>
            <a:fillRect/>
          </a:stretch>
        </p:blipFill>
        <p:spPr bwMode="auto">
          <a:xfrm>
            <a:off x="4064000" y="2857500"/>
            <a:ext cx="4013200" cy="3009900"/>
          </a:xfrm>
          <a:prstGeom prst="rect">
            <a:avLst/>
          </a:prstGeom>
          <a:noFill/>
          <a:ln w="9525">
            <a:solidFill>
              <a:schemeClr val="tx2"/>
            </a:solidFill>
            <a:miter lim="800000"/>
            <a:headEnd/>
            <a:tailEnd/>
          </a:ln>
        </p:spPr>
      </p:pic>
      <p:sp>
        <p:nvSpPr>
          <p:cNvPr id="10244" name="Text Box 4"/>
          <p:cNvSpPr txBox="1">
            <a:spLocks noChangeArrowheads="1"/>
          </p:cNvSpPr>
          <p:nvPr/>
        </p:nvSpPr>
        <p:spPr bwMode="auto">
          <a:xfrm>
            <a:off x="2270125" y="395288"/>
            <a:ext cx="4519613" cy="519112"/>
          </a:xfrm>
          <a:prstGeom prst="rect">
            <a:avLst/>
          </a:prstGeom>
          <a:noFill/>
          <a:ln w="9525">
            <a:noFill/>
            <a:miter lim="800000"/>
            <a:headEnd/>
            <a:tailEnd/>
          </a:ln>
        </p:spPr>
        <p:txBody>
          <a:bodyPr wrap="none">
            <a:spAutoFit/>
          </a:bodyPr>
          <a:lstStyle/>
          <a:p>
            <a:pPr eaLnBrk="0" hangingPunct="0"/>
            <a:r>
              <a:rPr lang="it-IT" altLang="el-GR" sz="2800" b="1">
                <a:solidFill>
                  <a:srgbClr val="FF6699"/>
                </a:solidFill>
                <a:latin typeface="Comic Sans MS" pitchFamily="66" charset="0"/>
              </a:rPr>
              <a:t>CT Guided Needle Biopsy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1139"/>
                                        </p:tgtEl>
                                        <p:attrNameLst>
                                          <p:attrName>style.visibility</p:attrName>
                                        </p:attrNameLst>
                                      </p:cBhvr>
                                      <p:to>
                                        <p:strVal val="visible"/>
                                      </p:to>
                                    </p:set>
                                    <p:animEffect transition="in" filter="dissolve">
                                      <p:cBhvr>
                                        <p:cTn id="7" dur="500"/>
                                        <p:tgtEl>
                                          <p:spTgt spid="91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838200" y="838200"/>
            <a:ext cx="4165600" cy="3124200"/>
          </a:xfrm>
          <a:prstGeom prst="rect">
            <a:avLst/>
          </a:prstGeom>
          <a:noFill/>
          <a:ln w="9525">
            <a:solidFill>
              <a:schemeClr val="tx2"/>
            </a:solidFill>
            <a:miter lim="800000"/>
            <a:headEnd/>
            <a:tailEnd/>
          </a:ln>
        </p:spPr>
      </p:pic>
      <p:pic>
        <p:nvPicPr>
          <p:cNvPr id="92163" name="Picture 3" descr="PTSANO isto copia"/>
          <p:cNvPicPr>
            <a:picLocks noChangeAspect="1" noChangeArrowheads="1"/>
          </p:cNvPicPr>
          <p:nvPr/>
        </p:nvPicPr>
        <p:blipFill>
          <a:blip r:embed="rId3" cstate="print"/>
          <a:srcRect/>
          <a:stretch>
            <a:fillRect/>
          </a:stretch>
        </p:blipFill>
        <p:spPr bwMode="auto">
          <a:xfrm>
            <a:off x="3657600" y="2362200"/>
            <a:ext cx="4876800" cy="3778250"/>
          </a:xfrm>
          <a:prstGeom prst="rect">
            <a:avLst/>
          </a:prstGeom>
          <a:noFill/>
          <a:ln w="9525">
            <a:solidFill>
              <a:schemeClr val="hlink"/>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685800" y="304800"/>
            <a:ext cx="7772400" cy="1143000"/>
          </a:xfrm>
        </p:spPr>
        <p:txBody>
          <a:bodyPr/>
          <a:lstStyle/>
          <a:p>
            <a:pPr eaLnBrk="1" hangingPunct="1">
              <a:defRPr/>
            </a:pPr>
            <a:r>
              <a:rPr lang="en-US" sz="4000" dirty="0" smtClean="0"/>
              <a:t>OPEN BIOPSY</a:t>
            </a:r>
            <a:br>
              <a:rPr lang="en-US" sz="4000" dirty="0" smtClean="0"/>
            </a:br>
            <a:r>
              <a:rPr lang="en-US" sz="3200" dirty="0" smtClean="0">
                <a:solidFill>
                  <a:srgbClr val="FFFF00"/>
                </a:solidFill>
              </a:rPr>
              <a:t>Technical Aspects</a:t>
            </a:r>
            <a:endParaRPr lang="en-US" sz="4000" dirty="0" smtClean="0">
              <a:solidFill>
                <a:srgbClr val="FFFF00"/>
              </a:solidFill>
            </a:endParaRPr>
          </a:p>
        </p:txBody>
      </p:sp>
      <p:sp>
        <p:nvSpPr>
          <p:cNvPr id="378883" name="Rectangle 3"/>
          <p:cNvSpPr>
            <a:spLocks noGrp="1" noChangeArrowheads="1"/>
          </p:cNvSpPr>
          <p:nvPr>
            <p:ph type="body" idx="1"/>
          </p:nvPr>
        </p:nvSpPr>
        <p:spPr>
          <a:xfrm>
            <a:off x="381000" y="1676400"/>
            <a:ext cx="7772400" cy="2743200"/>
          </a:xfrm>
        </p:spPr>
        <p:txBody>
          <a:bodyPr/>
          <a:lstStyle/>
          <a:p>
            <a:pPr eaLnBrk="1" hangingPunct="1">
              <a:buFontTx/>
              <a:buNone/>
              <a:defRPr/>
            </a:pPr>
            <a:r>
              <a:rPr lang="en-US" smtClean="0"/>
              <a:t>The location and orientation of the</a:t>
            </a:r>
          </a:p>
          <a:p>
            <a:pPr eaLnBrk="1" hangingPunct="1">
              <a:buFontTx/>
              <a:buNone/>
              <a:defRPr/>
            </a:pPr>
            <a:r>
              <a:rPr lang="en-US" smtClean="0"/>
              <a:t>incision must </a:t>
            </a:r>
            <a:r>
              <a:rPr lang="en-US" smtClean="0">
                <a:solidFill>
                  <a:srgbClr val="FF99CC"/>
                </a:solidFill>
              </a:rPr>
              <a:t>anticipate</a:t>
            </a:r>
            <a:r>
              <a:rPr lang="en-US" smtClean="0"/>
              <a:t> the incision</a:t>
            </a:r>
          </a:p>
          <a:p>
            <a:pPr eaLnBrk="1" hangingPunct="1">
              <a:buFontTx/>
              <a:buNone/>
              <a:defRPr/>
            </a:pPr>
            <a:r>
              <a:rPr lang="en-US" smtClean="0"/>
              <a:t>that will be required for definitive</a:t>
            </a:r>
          </a:p>
          <a:p>
            <a:pPr eaLnBrk="1" hangingPunct="1">
              <a:buFontTx/>
              <a:buNone/>
              <a:defRPr/>
            </a:pPr>
            <a:r>
              <a:rPr lang="en-US" smtClean="0"/>
              <a:t>management.</a:t>
            </a:r>
          </a:p>
        </p:txBody>
      </p:sp>
      <p:pic>
        <p:nvPicPr>
          <p:cNvPr id="12292" name="Picture 4"/>
          <p:cNvPicPr>
            <a:picLocks noChangeAspect="1" noChangeArrowheads="1"/>
          </p:cNvPicPr>
          <p:nvPr/>
        </p:nvPicPr>
        <p:blipFill>
          <a:blip r:embed="rId2" cstate="print">
            <a:lum bright="-6000"/>
          </a:blip>
          <a:srcRect/>
          <a:stretch>
            <a:fillRect/>
          </a:stretch>
        </p:blipFill>
        <p:spPr bwMode="auto">
          <a:xfrm>
            <a:off x="5257800" y="3581400"/>
            <a:ext cx="3581400" cy="2755900"/>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pPr eaLnBrk="1" hangingPunct="1">
              <a:defRPr/>
            </a:pPr>
            <a:r>
              <a:rPr lang="en-US" sz="4000" dirty="0" smtClean="0"/>
              <a:t>OPEN BIOPSY</a:t>
            </a:r>
            <a:br>
              <a:rPr lang="en-US" sz="4000" dirty="0" smtClean="0"/>
            </a:br>
            <a:r>
              <a:rPr lang="en-US" sz="3600" dirty="0" smtClean="0">
                <a:solidFill>
                  <a:srgbClr val="FFFF00"/>
                </a:solidFill>
              </a:rPr>
              <a:t>Technical Aspects</a:t>
            </a:r>
            <a:endParaRPr lang="en-US" sz="4000" dirty="0" smtClean="0">
              <a:solidFill>
                <a:srgbClr val="FFFF00"/>
              </a:solidFill>
            </a:endParaRPr>
          </a:p>
        </p:txBody>
      </p:sp>
      <p:sp>
        <p:nvSpPr>
          <p:cNvPr id="380931" name="Rectangle 3"/>
          <p:cNvSpPr>
            <a:spLocks noGrp="1" noChangeArrowheads="1"/>
          </p:cNvSpPr>
          <p:nvPr>
            <p:ph type="body" idx="1"/>
          </p:nvPr>
        </p:nvSpPr>
        <p:spPr>
          <a:xfrm>
            <a:off x="538163" y="2133600"/>
            <a:ext cx="7745412" cy="2819400"/>
          </a:xfrm>
        </p:spPr>
        <p:txBody>
          <a:bodyPr/>
          <a:lstStyle/>
          <a:p>
            <a:pPr eaLnBrk="1" hangingPunct="1">
              <a:buFontTx/>
              <a:buNone/>
              <a:defRPr/>
            </a:pPr>
            <a:r>
              <a:rPr lang="en-US" smtClean="0"/>
              <a:t>Design a safe window into the tumor which can be easily removed later.</a:t>
            </a:r>
            <a:endParaRPr lang="en-US" sz="2800" smtClean="0"/>
          </a:p>
        </p:txBody>
      </p:sp>
      <p:pic>
        <p:nvPicPr>
          <p:cNvPr id="14340" name="Picture 4"/>
          <p:cNvPicPr>
            <a:picLocks noChangeAspect="1" noChangeArrowheads="1"/>
          </p:cNvPicPr>
          <p:nvPr/>
        </p:nvPicPr>
        <p:blipFill>
          <a:blip r:embed="rId2" cstate="print">
            <a:lum bright="-6000" contrast="-6000"/>
          </a:blip>
          <a:srcRect/>
          <a:stretch>
            <a:fillRect/>
          </a:stretch>
        </p:blipFill>
        <p:spPr bwMode="auto">
          <a:xfrm>
            <a:off x="2209800" y="3657600"/>
            <a:ext cx="4572000" cy="2597150"/>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Template>
  <TotalTime>1274</TotalTime>
  <Words>1058</Words>
  <Application>Microsoft Office PowerPoint</Application>
  <PresentationFormat>Προβολή στην οθόνη (4:3)</PresentationFormat>
  <Paragraphs>221</Paragraphs>
  <Slides>48</Slides>
  <Notes>2</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48</vt:i4>
      </vt:variant>
    </vt:vector>
  </HeadingPairs>
  <TitlesOfParts>
    <vt:vector size="50" baseType="lpstr">
      <vt:lpstr>Ocean</vt:lpstr>
      <vt:lpstr>Image</vt:lpstr>
      <vt:lpstr>ΑΡΧΕΣ ΒΙΟΨΙΑΣ &amp; ΣΤΑΔΙΟΠΟΙΗΣΗΣ ΟΓΚΩΝ ΜΥΟΣΚΕΛΕΤΙΚΟΥ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OPEN BIOPSY Technical Aspects</vt:lpstr>
      <vt:lpstr>OPEN BIOPSY Technical Aspects</vt:lpstr>
      <vt:lpstr>OPEN BIOPSY</vt:lpstr>
      <vt:lpstr>Παρουσίαση του PowerPoint</vt:lpstr>
      <vt:lpstr>Παρουσίαση του PowerPoint</vt:lpstr>
      <vt:lpstr>Συστηματα Σταδιοποιησης</vt:lpstr>
      <vt:lpstr>Παρουσίαση του PowerPoint</vt:lpstr>
      <vt:lpstr>Σταδιοποιηση Εnneking (Χειρουργικη)</vt:lpstr>
      <vt:lpstr>Παρουσίαση του PowerPoint</vt:lpstr>
      <vt:lpstr>..now I am really confused..  Which one is better?</vt:lpstr>
      <vt:lpstr>Παρουσίαση του PowerPoint</vt:lpstr>
      <vt:lpstr>SURGICAL PRINCIPLES Local Resection</vt:lpstr>
      <vt:lpstr>Compartment</vt:lpstr>
      <vt:lpstr>Παρουσίαση του PowerPoint</vt:lpstr>
      <vt:lpstr>Options</vt:lpstr>
      <vt:lpstr>Παρουσίαση του PowerPoint</vt:lpstr>
      <vt:lpstr>Παρουσίαση του PowerPoint</vt:lpstr>
      <vt:lpstr>Upper humerus destructive tumor</vt:lpstr>
      <vt:lpstr>Options</vt:lpstr>
      <vt:lpstr>Παρουσίαση του PowerPoint</vt:lpstr>
      <vt:lpstr>Σταδιοποιηση</vt:lpstr>
      <vt:lpstr>ΣΠΙΝΘΗΡΟΓΡΑΦΗΜΑ ΟΣΤΩΝ   (Τεχνητιο) </vt:lpstr>
      <vt:lpstr>Μονοστικη εντοπιση?</vt:lpstr>
      <vt:lpstr>ΣΠΙΝΘΗΡΟΓΡΑΦΗΜΑ</vt:lpstr>
      <vt:lpstr>ΣΠΙΝΘΗΡΟΓΡΑΦΗΜΑ</vt:lpstr>
      <vt:lpstr>CT staging</vt:lpstr>
      <vt:lpstr>CT scan lungs</vt:lpstr>
      <vt:lpstr>PET SCAN</vt:lpstr>
      <vt:lpstr>Τι γινεται αν καποιος δεν θελει/ μπορει CT</vt:lpstr>
      <vt:lpstr>ΑΙΜΑΤΟΛΟΓΙΚΕΣ ΕΞΕΤΑΣΕΙΣ</vt:lpstr>
      <vt:lpstr>ΑΙΜΑΤΟΛΟΓΙΚΕΣ ΕΞΕΤΑΣΕΙΣ</vt:lpstr>
      <vt:lpstr>To be avoided..</vt:lpstr>
      <vt:lpstr>Ασθενης 35 ετων</vt:lpstr>
      <vt:lpstr>Παρουσίαση του PowerPoint</vt:lpstr>
      <vt:lpstr>Παρουσίαση του PowerPoint</vt:lpstr>
      <vt:lpstr>ΣΥΜΠΕΡΑΣΜΑΤΑ</vt:lpstr>
      <vt:lpstr>Πλειονοτητα των μυοσκελετικων ογκων</vt:lpstr>
      <vt:lpstr>Απλη Ακτινογραφια</vt:lpstr>
      <vt:lpstr>Σταδιοποιηση</vt:lpstr>
      <vt:lpstr>Παρουσίαση του PowerPoint</vt:lpstr>
      <vt:lpstr>ΒΙΟΨΙΑ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dc:creator>
  <cp:lastModifiedBy>Windows User</cp:lastModifiedBy>
  <cp:revision>44</cp:revision>
  <dcterms:created xsi:type="dcterms:W3CDTF">2009-10-31T21:10:48Z</dcterms:created>
  <dcterms:modified xsi:type="dcterms:W3CDTF">2025-05-16T17:50:32Z</dcterms:modified>
</cp:coreProperties>
</file>