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554" r:id="rId3"/>
    <p:sldId id="471" r:id="rId4"/>
    <p:sldId id="472" r:id="rId5"/>
    <p:sldId id="473" r:id="rId6"/>
    <p:sldId id="530" r:id="rId7"/>
    <p:sldId id="474" r:id="rId8"/>
    <p:sldId id="475" r:id="rId9"/>
    <p:sldId id="476" r:id="rId10"/>
    <p:sldId id="477" r:id="rId11"/>
    <p:sldId id="478" r:id="rId12"/>
    <p:sldId id="479" r:id="rId13"/>
    <p:sldId id="480" r:id="rId14"/>
    <p:sldId id="555" r:id="rId15"/>
    <p:sldId id="481" r:id="rId16"/>
    <p:sldId id="548" r:id="rId17"/>
    <p:sldId id="549" r:id="rId18"/>
    <p:sldId id="552" r:id="rId19"/>
    <p:sldId id="553" r:id="rId20"/>
    <p:sldId id="544" r:id="rId21"/>
    <p:sldId id="545" r:id="rId22"/>
    <p:sldId id="546" r:id="rId23"/>
    <p:sldId id="543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2B938-F2E1-43AD-92E9-995D7E9B7305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6733E-15CD-408F-80B8-95D3F4D856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04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>
            <a:extLst>
              <a:ext uri="{FF2B5EF4-FFF2-40B4-BE49-F238E27FC236}">
                <a16:creationId xmlns:a16="http://schemas.microsoft.com/office/drawing/2014/main" id="{E98AAB7D-43C6-4CD5-BD26-3737B56298B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8B946B3-A261-43FD-AC83-4980BD7B9676}" type="slidenum">
              <a:t>7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Θέση εικόνας διαφάνειας 1">
            <a:extLst>
              <a:ext uri="{FF2B5EF4-FFF2-40B4-BE49-F238E27FC236}">
                <a16:creationId xmlns:a16="http://schemas.microsoft.com/office/drawing/2014/main" id="{049CAF60-7D77-4B28-AD83-F7B1E64C9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Θέση σημειώσεων 2">
            <a:extLst>
              <a:ext uri="{FF2B5EF4-FFF2-40B4-BE49-F238E27FC236}">
                <a16:creationId xmlns:a16="http://schemas.microsoft.com/office/drawing/2014/main" id="{701D2809-0317-4D77-93B6-4FFE991C0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EF3F7EF4-C427-41F8-9EFA-909A4091A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B7E1E842-B670-46FE-B317-1D8D79D13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l-GR" dirty="0"/>
              <a:t>$2 –year old man with … A frontal radiograph of the pelvis shows a bulky soft tissue mass with typically cartilaginous  rings and arcs </a:t>
            </a:r>
            <a:r>
              <a:rPr lang="en-US" altLang="el-GR" dirty="0" err="1"/>
              <a:t>carcifications</a:t>
            </a:r>
            <a:r>
              <a:rPr lang="en-US" altLang="el-GR" dirty="0"/>
              <a:t> , occupying the left pelvis. A </a:t>
            </a:r>
            <a:r>
              <a:rPr lang="en-US" altLang="el-GR" dirty="0" err="1"/>
              <a:t>desely</a:t>
            </a:r>
            <a:r>
              <a:rPr lang="en-US" altLang="el-GR" dirty="0"/>
              <a:t> mineralized lesion is seen at the left </a:t>
            </a:r>
            <a:r>
              <a:rPr lang="en-US" altLang="el-GR" dirty="0" err="1"/>
              <a:t>acetalular</a:t>
            </a:r>
            <a:r>
              <a:rPr lang="en-US" altLang="el-GR" dirty="0"/>
              <a:t> roof.  B. A CT image (bone window) shows a n </a:t>
            </a:r>
            <a:r>
              <a:rPr lang="en-US" altLang="el-GR" dirty="0" err="1"/>
              <a:t>exostostis</a:t>
            </a:r>
            <a:r>
              <a:rPr lang="en-US" altLang="el-GR" dirty="0"/>
              <a:t> with lytic areas within it (arrow) of the left innominate bone protruding anteriorly and medially. The space occupying soft tissue mass with calcified spots  seems to originate from the </a:t>
            </a:r>
            <a:r>
              <a:rPr lang="en-US" altLang="el-GR" dirty="0" err="1"/>
              <a:t>protruberance</a:t>
            </a:r>
            <a:r>
              <a:rPr lang="en-US" altLang="el-GR" dirty="0"/>
              <a:t> and is displacing the adjacent left wall of the urinary bladder  originating from the </a:t>
            </a:r>
            <a:r>
              <a:rPr lang="en-US" altLang="el-GR" dirty="0" err="1"/>
              <a:t>protruberance</a:t>
            </a:r>
            <a:r>
              <a:rPr lang="en-US" altLang="el-GR" dirty="0"/>
              <a:t>  . The mass is typically hyperintense on a </a:t>
            </a:r>
            <a:r>
              <a:rPr lang="en-US" altLang="el-GR" dirty="0" err="1"/>
              <a:t>A</a:t>
            </a:r>
            <a:r>
              <a:rPr lang="en-US" altLang="el-GR" dirty="0"/>
              <a:t> fat-suppressed T2 w axial image. </a:t>
            </a:r>
            <a:endParaRPr lang="el-GR" altLang="el-GR" dirty="0"/>
          </a:p>
        </p:txBody>
      </p:sp>
      <p:sp>
        <p:nvSpPr>
          <p:cNvPr id="138244" name="Slide Number Placeholder 3">
            <a:extLst>
              <a:ext uri="{FF2B5EF4-FFF2-40B4-BE49-F238E27FC236}">
                <a16:creationId xmlns:a16="http://schemas.microsoft.com/office/drawing/2014/main" id="{4BD135F4-9A00-4403-B882-55BBB6043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320C36-A29D-4993-94E6-70C9E2C5FEF1}" type="slidenum">
              <a:rPr lang="en-US" altLang="el-GR"/>
              <a:pPr eaLnBrk="1" hangingPunct="1"/>
              <a:t>21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2882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EF3F7EF4-C427-41F8-9EFA-909A4091A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B7E1E842-B670-46FE-B317-1D8D79D13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l-GR" dirty="0"/>
              <a:t>$2 –year old man with … A frontal radiograph of the pelvis shows a bulky soft tissue mass with typically cartilaginous  rings and arcs </a:t>
            </a:r>
            <a:r>
              <a:rPr lang="en-US" altLang="el-GR" dirty="0" err="1"/>
              <a:t>carcifications</a:t>
            </a:r>
            <a:r>
              <a:rPr lang="en-US" altLang="el-GR" dirty="0"/>
              <a:t> , occupying the left pelvis. A </a:t>
            </a:r>
            <a:r>
              <a:rPr lang="en-US" altLang="el-GR" dirty="0" err="1"/>
              <a:t>desely</a:t>
            </a:r>
            <a:r>
              <a:rPr lang="en-US" altLang="el-GR" dirty="0"/>
              <a:t> mineralized lesion is seen at the left </a:t>
            </a:r>
            <a:r>
              <a:rPr lang="en-US" altLang="el-GR" dirty="0" err="1"/>
              <a:t>acetalular</a:t>
            </a:r>
            <a:r>
              <a:rPr lang="en-US" altLang="el-GR" dirty="0"/>
              <a:t> roof.  B. A CT image (bone window) shows a n </a:t>
            </a:r>
            <a:r>
              <a:rPr lang="en-US" altLang="el-GR" dirty="0" err="1"/>
              <a:t>exostostis</a:t>
            </a:r>
            <a:r>
              <a:rPr lang="en-US" altLang="el-GR" dirty="0"/>
              <a:t> with lytic areas within it (arrow) of the left innominate bone protruding anteriorly and medially. The space occupying soft tissue mass with calcified spots  seems to originate from the </a:t>
            </a:r>
            <a:r>
              <a:rPr lang="en-US" altLang="el-GR" dirty="0" err="1"/>
              <a:t>protruberance</a:t>
            </a:r>
            <a:r>
              <a:rPr lang="en-US" altLang="el-GR" dirty="0"/>
              <a:t> and is displacing the adjacent left wall of the urinary bladder  originating from the </a:t>
            </a:r>
            <a:r>
              <a:rPr lang="en-US" altLang="el-GR" dirty="0" err="1"/>
              <a:t>protruberance</a:t>
            </a:r>
            <a:r>
              <a:rPr lang="en-US" altLang="el-GR" dirty="0"/>
              <a:t>  . The mass is typically hyperintense on a </a:t>
            </a:r>
            <a:r>
              <a:rPr lang="en-US" altLang="el-GR" dirty="0" err="1"/>
              <a:t>A</a:t>
            </a:r>
            <a:r>
              <a:rPr lang="en-US" altLang="el-GR" dirty="0"/>
              <a:t> fat-suppressed T2 w axial image. </a:t>
            </a:r>
            <a:endParaRPr lang="el-GR" altLang="el-GR" dirty="0"/>
          </a:p>
        </p:txBody>
      </p:sp>
      <p:sp>
        <p:nvSpPr>
          <p:cNvPr id="138244" name="Slide Number Placeholder 3">
            <a:extLst>
              <a:ext uri="{FF2B5EF4-FFF2-40B4-BE49-F238E27FC236}">
                <a16:creationId xmlns:a16="http://schemas.microsoft.com/office/drawing/2014/main" id="{4BD135F4-9A00-4403-B882-55BBB6043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320C36-A29D-4993-94E6-70C9E2C5FEF1}" type="slidenum">
              <a:rPr lang="en-US" altLang="el-GR"/>
              <a:pPr eaLnBrk="1" hangingPunct="1"/>
              <a:t>22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28829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EF3F7EF4-C427-41F8-9EFA-909A4091A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B7E1E842-B670-46FE-B317-1D8D79D13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l-GR" dirty="0"/>
              <a:t>$2 –year old man with … A frontal radiograph of the pelvis shows a bulky soft tissue mass with typically cartilaginous  rings and arcs </a:t>
            </a:r>
            <a:r>
              <a:rPr lang="en-US" altLang="el-GR" dirty="0" err="1"/>
              <a:t>carcifications</a:t>
            </a:r>
            <a:r>
              <a:rPr lang="en-US" altLang="el-GR" dirty="0"/>
              <a:t> , occupying the left pelvis. A </a:t>
            </a:r>
            <a:r>
              <a:rPr lang="en-US" altLang="el-GR" dirty="0" err="1"/>
              <a:t>desely</a:t>
            </a:r>
            <a:r>
              <a:rPr lang="en-US" altLang="el-GR" dirty="0"/>
              <a:t> mineralized lesion is seen at the left </a:t>
            </a:r>
            <a:r>
              <a:rPr lang="en-US" altLang="el-GR" dirty="0" err="1"/>
              <a:t>acetalular</a:t>
            </a:r>
            <a:r>
              <a:rPr lang="en-US" altLang="el-GR" dirty="0"/>
              <a:t> roof.  B. A CT image (bone window) shows a n </a:t>
            </a:r>
            <a:r>
              <a:rPr lang="en-US" altLang="el-GR" dirty="0" err="1"/>
              <a:t>exostostis</a:t>
            </a:r>
            <a:r>
              <a:rPr lang="en-US" altLang="el-GR" dirty="0"/>
              <a:t> with lytic areas within it (arrow) of the left innominate bone protruding anteriorly and medially. The space occupying soft tissue mass with calcified spots  seems to originate from the </a:t>
            </a:r>
            <a:r>
              <a:rPr lang="en-US" altLang="el-GR" dirty="0" err="1"/>
              <a:t>protruberance</a:t>
            </a:r>
            <a:r>
              <a:rPr lang="en-US" altLang="el-GR" dirty="0"/>
              <a:t> and is displacing the adjacent left wall of the urinary bladder  originating from the </a:t>
            </a:r>
            <a:r>
              <a:rPr lang="en-US" altLang="el-GR" dirty="0" err="1"/>
              <a:t>protruberance</a:t>
            </a:r>
            <a:r>
              <a:rPr lang="en-US" altLang="el-GR" dirty="0"/>
              <a:t>  . The mass is typically hyperintense on a </a:t>
            </a:r>
            <a:r>
              <a:rPr lang="en-US" altLang="el-GR" dirty="0" err="1"/>
              <a:t>A</a:t>
            </a:r>
            <a:r>
              <a:rPr lang="en-US" altLang="el-GR" dirty="0"/>
              <a:t> fat-suppressed T2 w axial image. </a:t>
            </a:r>
            <a:endParaRPr lang="el-GR" altLang="el-GR" dirty="0"/>
          </a:p>
        </p:txBody>
      </p:sp>
      <p:sp>
        <p:nvSpPr>
          <p:cNvPr id="138244" name="Slide Number Placeholder 3">
            <a:extLst>
              <a:ext uri="{FF2B5EF4-FFF2-40B4-BE49-F238E27FC236}">
                <a16:creationId xmlns:a16="http://schemas.microsoft.com/office/drawing/2014/main" id="{4BD135F4-9A00-4403-B882-55BBB6043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320C36-A29D-4993-94E6-70C9E2C5FEF1}" type="slidenum">
              <a:rPr lang="en-US" altLang="el-GR"/>
              <a:pPr eaLnBrk="1" hangingPunct="1"/>
              <a:t>23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28829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>
            <a:extLst>
              <a:ext uri="{FF2B5EF4-FFF2-40B4-BE49-F238E27FC236}">
                <a16:creationId xmlns:a16="http://schemas.microsoft.com/office/drawing/2014/main" id="{5A069B88-33E1-46F1-AD1C-88B000885BB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4EE1DC-7927-4608-9350-34AE476C94EB}" type="slidenum">
              <a:t>8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Θέση εικόνας διαφάνειας 1">
            <a:extLst>
              <a:ext uri="{FF2B5EF4-FFF2-40B4-BE49-F238E27FC236}">
                <a16:creationId xmlns:a16="http://schemas.microsoft.com/office/drawing/2014/main" id="{DD0DCBC1-F0E8-494F-9CD9-8AF158199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Θέση σημειώσεων 2">
            <a:extLst>
              <a:ext uri="{FF2B5EF4-FFF2-40B4-BE49-F238E27FC236}">
                <a16:creationId xmlns:a16="http://schemas.microsoft.com/office/drawing/2014/main" id="{4A294E7F-DF50-4B6F-95D1-9B53710ADF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Ct shows a sharply marginated mineralized mass (arrows) with a broad of cortical density stuck (arrowheads) in continuity with the femoral cortex. The cleft sign is seen (thin arrows ) .  </a:t>
            </a:r>
            <a:endParaRPr lang="el-G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>
            <a:extLst>
              <a:ext uri="{FF2B5EF4-FFF2-40B4-BE49-F238E27FC236}">
                <a16:creationId xmlns:a16="http://schemas.microsoft.com/office/drawing/2014/main" id="{DB04F0EA-76F3-45D3-9759-36746FD630B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8AC8D2-48DD-430D-9F14-5D8D8C34FC97}" type="slidenum">
              <a:t>9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Θέση εικόνας διαφάνειας 1">
            <a:extLst>
              <a:ext uri="{FF2B5EF4-FFF2-40B4-BE49-F238E27FC236}">
                <a16:creationId xmlns:a16="http://schemas.microsoft.com/office/drawing/2014/main" id="{F7C6B380-E1E0-49BC-AD6C-653FBC705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Θέση σημειώσεων 2">
            <a:extLst>
              <a:ext uri="{FF2B5EF4-FFF2-40B4-BE49-F238E27FC236}">
                <a16:creationId xmlns:a16="http://schemas.microsoft.com/office/drawing/2014/main" id="{CAC98E34-9CE5-4974-BCCC-C47EC8AE71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dvTT349184da"/>
              </a:rPr>
              <a:t>A lateral radiograph of the tibia (c) shows a typical</a:t>
            </a:r>
          </a:p>
          <a:p>
            <a:pPr algn="l"/>
            <a:r>
              <a:rPr lang="en-US" sz="1800" b="0" i="0" u="none" strike="noStrike" baseline="0" dirty="0" err="1">
                <a:latin typeface="AdvTT349184da"/>
              </a:rPr>
              <a:t>parosteal</a:t>
            </a:r>
            <a:r>
              <a:rPr lang="en-US" sz="1800" b="0" i="0" u="none" strike="noStrike" baseline="0" dirty="0">
                <a:latin typeface="AdvTT349184da"/>
              </a:rPr>
              <a:t> osteosarcoma in a 24-year-oldman with extensive ossi</a:t>
            </a:r>
            <a:r>
              <a:rPr lang="en-US" sz="1800" b="0" i="0" u="none" strike="noStrike" baseline="0" dirty="0">
                <a:latin typeface="AdvTT349184da+fb"/>
              </a:rPr>
              <a:t>fi</a:t>
            </a:r>
            <a:r>
              <a:rPr lang="en-US" sz="1800" b="0" i="0" u="none" strike="noStrike" baseline="0" dirty="0">
                <a:latin typeface="AdvTT349184da"/>
              </a:rPr>
              <a:t>cation and a proximal cleft sign (arrow). (d) On coronal T2wI, </a:t>
            </a:r>
            <a:r>
              <a:rPr lang="en-US" sz="1800" b="0" i="0" u="none" strike="noStrike" baseline="0" dirty="0" err="1">
                <a:latin typeface="AdvTT349184da"/>
              </a:rPr>
              <a:t>themineralization</a:t>
            </a:r>
            <a:endParaRPr lang="en-US" sz="1800" b="0" i="0" u="none" strike="noStrike" baseline="0" dirty="0">
              <a:latin typeface="AdvTT349184da"/>
            </a:endParaRPr>
          </a:p>
          <a:p>
            <a:pPr algn="l"/>
            <a:r>
              <a:rPr lang="en-US" sz="1800" b="0" i="0" u="none" strike="noStrike" baseline="0" dirty="0">
                <a:latin typeface="AdvTT349184da"/>
              </a:rPr>
              <a:t>leads to hyperintensities within the inhomogeneous tumor appearance. Note the large base to the thickened cortex (arrow) and a hyperintense</a:t>
            </a:r>
          </a:p>
          <a:p>
            <a:pPr algn="l"/>
            <a:r>
              <a:rPr lang="en-US" sz="1800" b="0" i="0" u="none" strike="noStrike" baseline="0" dirty="0">
                <a:latin typeface="AdvTT349184da"/>
              </a:rPr>
              <a:t>central area that corresponds to mature bone marrow. (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E4B7-A61E-4F22-91E9-1ACB11D3C41B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3200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dvTT349184da"/>
              </a:rPr>
              <a:t>A lateral radiograph of the tibia (c) shows a typical</a:t>
            </a:r>
          </a:p>
          <a:p>
            <a:pPr algn="l"/>
            <a:r>
              <a:rPr lang="en-US" sz="1800" b="0" i="0" u="none" strike="noStrike" baseline="0" dirty="0" err="1">
                <a:latin typeface="AdvTT349184da"/>
              </a:rPr>
              <a:t>parosteal</a:t>
            </a:r>
            <a:r>
              <a:rPr lang="en-US" sz="1800" b="0" i="0" u="none" strike="noStrike" baseline="0" dirty="0">
                <a:latin typeface="AdvTT349184da"/>
              </a:rPr>
              <a:t> osteosarcoma in a 24-year-oldman with extensive ossi</a:t>
            </a:r>
            <a:r>
              <a:rPr lang="en-US" sz="1800" b="0" i="0" u="none" strike="noStrike" baseline="0" dirty="0">
                <a:latin typeface="AdvTT349184da+fb"/>
              </a:rPr>
              <a:t>fi</a:t>
            </a:r>
            <a:r>
              <a:rPr lang="en-US" sz="1800" b="0" i="0" u="none" strike="noStrike" baseline="0" dirty="0">
                <a:latin typeface="AdvTT349184da"/>
              </a:rPr>
              <a:t>cation and a proximal cleft sign (arrow). (d) On coronal T2wI, </a:t>
            </a:r>
            <a:r>
              <a:rPr lang="en-US" sz="1800" b="0" i="0" u="none" strike="noStrike" baseline="0" dirty="0" err="1">
                <a:latin typeface="AdvTT349184da"/>
              </a:rPr>
              <a:t>themineralization</a:t>
            </a:r>
            <a:endParaRPr lang="en-US" sz="1800" b="0" i="0" u="none" strike="noStrike" baseline="0" dirty="0">
              <a:latin typeface="AdvTT349184da"/>
            </a:endParaRPr>
          </a:p>
          <a:p>
            <a:pPr algn="l"/>
            <a:r>
              <a:rPr lang="en-US" sz="1800" b="0" i="0" u="none" strike="noStrike" baseline="0" dirty="0">
                <a:latin typeface="AdvTT349184da"/>
              </a:rPr>
              <a:t>leads to hyperintensities within the inhomogeneous tumor appearance. Note the large base to the thickened cortex (arrow) and a hyperintense</a:t>
            </a:r>
          </a:p>
          <a:p>
            <a:pPr algn="l"/>
            <a:r>
              <a:rPr lang="en-US" sz="1800" b="0" i="0" u="none" strike="noStrike" baseline="0" dirty="0">
                <a:latin typeface="AdvTT349184da"/>
              </a:rPr>
              <a:t>central area that corresponds to mature bone marrow. (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E4B7-A61E-4F22-91E9-1ACB11D3C41B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33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dvTT349184da"/>
              </a:rPr>
              <a:t>A lateral radiograph of the tibia (c) shows a typical</a:t>
            </a:r>
          </a:p>
          <a:p>
            <a:pPr algn="l"/>
            <a:r>
              <a:rPr lang="en-US" sz="1800" b="0" i="0" u="none" strike="noStrike" baseline="0" dirty="0" err="1">
                <a:latin typeface="AdvTT349184da"/>
              </a:rPr>
              <a:t>parosteal</a:t>
            </a:r>
            <a:r>
              <a:rPr lang="en-US" sz="1800" b="0" i="0" u="none" strike="noStrike" baseline="0" dirty="0">
                <a:latin typeface="AdvTT349184da"/>
              </a:rPr>
              <a:t> osteosarcoma in a 24-year-oldman with extensive ossi</a:t>
            </a:r>
            <a:r>
              <a:rPr lang="en-US" sz="1800" b="0" i="0" u="none" strike="noStrike" baseline="0" dirty="0">
                <a:latin typeface="AdvTT349184da+fb"/>
              </a:rPr>
              <a:t>fi</a:t>
            </a:r>
            <a:r>
              <a:rPr lang="en-US" sz="1800" b="0" i="0" u="none" strike="noStrike" baseline="0" dirty="0">
                <a:latin typeface="AdvTT349184da"/>
              </a:rPr>
              <a:t>cation and a proximal cleft sign (arrow). (d) On coronal T2wI, </a:t>
            </a:r>
            <a:r>
              <a:rPr lang="en-US" sz="1800" b="0" i="0" u="none" strike="noStrike" baseline="0" dirty="0" err="1">
                <a:latin typeface="AdvTT349184da"/>
              </a:rPr>
              <a:t>themineralization</a:t>
            </a:r>
            <a:endParaRPr lang="en-US" sz="1800" b="0" i="0" u="none" strike="noStrike" baseline="0" dirty="0">
              <a:latin typeface="AdvTT349184da"/>
            </a:endParaRPr>
          </a:p>
          <a:p>
            <a:pPr algn="l"/>
            <a:r>
              <a:rPr lang="en-US" sz="1800" b="0" i="0" u="none" strike="noStrike" baseline="0" dirty="0">
                <a:latin typeface="AdvTT349184da"/>
              </a:rPr>
              <a:t>leads to hyperintensities within the inhomogeneous tumor appearance. Note the large base to the thickened cortex (arrow) and a hyperintense</a:t>
            </a:r>
          </a:p>
          <a:p>
            <a:pPr algn="l"/>
            <a:r>
              <a:rPr lang="en-US" sz="1800" b="0" i="0" u="none" strike="noStrike" baseline="0" dirty="0">
                <a:latin typeface="AdvTT349184da"/>
              </a:rPr>
              <a:t>central area that corresponds to mature bone marrow. (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E4B7-A61E-4F22-91E9-1ACB11D3C41B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6855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>
            <a:extLst>
              <a:ext uri="{FF2B5EF4-FFF2-40B4-BE49-F238E27FC236}">
                <a16:creationId xmlns:a16="http://schemas.microsoft.com/office/drawing/2014/main" id="{A68B8BAD-25DB-45A1-A1B4-410DC724126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E59E7A-A19F-429B-9220-64C5BC2B5CDA}" type="slidenum">
              <a:t>18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Θέση εικόνας διαφάνειας 1">
            <a:extLst>
              <a:ext uri="{FF2B5EF4-FFF2-40B4-BE49-F238E27FC236}">
                <a16:creationId xmlns:a16="http://schemas.microsoft.com/office/drawing/2014/main" id="{6F6B9FE5-831B-496C-97B0-38F52BE48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Θέση σημειώσεων 2">
            <a:extLst>
              <a:ext uri="{FF2B5EF4-FFF2-40B4-BE49-F238E27FC236}">
                <a16:creationId xmlns:a16="http://schemas.microsoft.com/office/drawing/2014/main" id="{39DDCAC8-5EDE-4705-9030-635A3E2E68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>
            <a:extLst>
              <a:ext uri="{FF2B5EF4-FFF2-40B4-BE49-F238E27FC236}">
                <a16:creationId xmlns:a16="http://schemas.microsoft.com/office/drawing/2014/main" id="{C25895B8-5245-42C1-8856-24430661144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683F959-5F8E-4308-9D60-87098A66DA90}" type="slidenum">
              <a:t>19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Θέση εικόνας διαφάνειας 1">
            <a:extLst>
              <a:ext uri="{FF2B5EF4-FFF2-40B4-BE49-F238E27FC236}">
                <a16:creationId xmlns:a16="http://schemas.microsoft.com/office/drawing/2014/main" id="{5B09910E-C69C-4528-8256-E0382507E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Θέση σημειώσεων 2">
            <a:extLst>
              <a:ext uri="{FF2B5EF4-FFF2-40B4-BE49-F238E27FC236}">
                <a16:creationId xmlns:a16="http://schemas.microsoft.com/office/drawing/2014/main" id="{408C171C-70BA-4275-9100-F9084E4CF7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EF3F7EF4-C427-41F8-9EFA-909A4091A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B7E1E842-B670-46FE-B317-1D8D79D13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138244" name="Slide Number Placeholder 3">
            <a:extLst>
              <a:ext uri="{FF2B5EF4-FFF2-40B4-BE49-F238E27FC236}">
                <a16:creationId xmlns:a16="http://schemas.microsoft.com/office/drawing/2014/main" id="{4BD135F4-9A00-4403-B882-55BBB6043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320C36-A29D-4993-94E6-70C9E2C5FEF1}" type="slidenum">
              <a:rPr lang="en-US" altLang="el-GR"/>
              <a:pPr eaLnBrk="1" hangingPunct="1"/>
              <a:t>20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2882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5E6DEC-5C07-BA50-A9BF-972F810FE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2BFB55A-C7C1-EB09-C1D9-F3707EF6E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E9AA5F1-A1AF-0888-7914-B5304999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71E0E3A-E0BB-6775-0919-CEE03AB4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072365E-9F1F-A780-89F3-5D1A1247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074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F8E71C-3904-02C4-9F30-ADABB5F0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E63E93-42CD-4C77-3932-430A3C8CD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B9610F-D19C-06E5-4A18-1106D0FD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085B89-D664-3659-D93D-AA80144E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DC238C-C796-A78B-E634-63B13DF7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330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06491BF-12BB-BCDC-A4C8-897F08C33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D54FA39-857E-5351-1F3D-D6A38C4D7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4FCFB50-E50B-0CD5-4B3B-B0A12D729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0552BE2-2B3A-3323-9047-C68B5BB7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6AC6FB0-5D0A-A043-3484-24FC3E9F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8551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295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E015-FD23-41E5-94E8-4C1D7E4EA21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858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DA6E97-5668-DEA9-50EE-D5300D1B6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FB555C-42CA-8C26-1486-D5EF94681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2BDC7C2-2A1C-26D7-6468-B343D27A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70BF6D2-DDD8-33A9-48EC-4D17BE80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5A9E83-881C-DBBC-32E5-E671691F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8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1CAF34-346B-AADB-F46E-8DFECB21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35C655A-3CE0-DDC4-F116-9B0AE62A1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2E7B2B0-BA08-EB41-4D0D-35ACCA2F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5688AF9-2231-C9AD-74F4-80E093D0B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E71F8B6-BC31-A60F-12DC-33E91382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42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1F2CF8-7356-FC96-5133-7DA5EE985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781EAB-81E8-D77C-41D5-1240E0D39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2D3D9B-6277-BBB5-CB70-80F189F81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DA87B87-0C9D-F8AB-6714-2258ED9F8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B5FA8AB-3087-3070-E51E-E5C27E81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D73E1B1-17F5-464E-A8B6-3BD99F10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11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0E8CA0-DBA0-65E3-3D12-8A1F0D04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A28AE35-9797-E823-C9C0-68555344A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E761111-2A4E-D419-314F-105A19008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108DA40-0A8E-FD8A-E316-485867E2A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D13C138-B0F5-B263-BA27-2C685F141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761AB87-DED0-7CC9-DE88-9BEF62DF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A1E2B8B-2750-4C2E-93A3-0540D648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DF019CDC-427A-8BAE-B6CB-199810A1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476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CEC488-5A46-40A9-9FD5-74B6C6DA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983AB9E7-7B77-D9B2-98E3-9B655AAD2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1C89A01-E3EF-FB1D-31EE-B72951CE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0372CC6-26BE-22BD-69D8-F890F51C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30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50EAB4A-8B56-44C9-4ABC-7786E8C7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89AC7A3-B293-F9B4-AFC8-B992EC3E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54E23BA-B414-81C2-27FC-F0F4AF32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959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242942-5F76-1222-979C-4E9A6B67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3C4929-0198-CC20-8A15-CDA8E589D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44B2A9B-89BC-EB29-C838-A5B4678E7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8422187-9B5A-3DD4-943E-93BEDA4A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C6C25B9-FDD7-6560-91FB-8C4815A78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BCCCC55-AEF5-C7D8-3A8D-57AE33B4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930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90A3CC-D2CE-5AB2-26A6-D8902476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53A9C4D-DECE-8C9C-D9B6-D141EFBBE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6E04034-7B83-EE69-F76C-30D64C2C2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A73FB38-247A-D48A-2DF8-87C1C815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E6F45B-9082-F883-9EE9-30ACB2CB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29E6CA7-C10E-1E80-7009-E6B7C872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72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33BC231-5407-7BA1-7862-9A41391B4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8AA3F1B-3428-6083-6D1B-20B2D998F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20E3FE4-750C-5577-9D54-B4D06910F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F2F9D-A828-42AB-8786-C22EB17AFDA6}" type="datetimeFigureOut">
              <a:rPr lang="el-GR" smtClean="0"/>
              <a:t>12/6/2024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FF090DC-A1FB-3B39-955C-80105A67A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B90DFCA-2A25-35C7-1579-BF23CA6B1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8E19E-91CB-4A18-B540-819AA01A301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732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sogofianol@gmail.com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57" y="90530"/>
            <a:ext cx="1125538" cy="15113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1F84E23-5DFD-45D0-94F2-80A997FA8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31505" y="4896122"/>
            <a:ext cx="8640763" cy="17732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b="1" dirty="0"/>
              <a:t>Ολυμπία Παπακωνσταντίνου</a:t>
            </a:r>
            <a:endParaRPr lang="en-US" altLang="el-GR" b="1" dirty="0"/>
          </a:p>
          <a:p>
            <a:pPr algn="ctr" eaLnBrk="1" hangingPunct="1"/>
            <a:r>
              <a:rPr lang="el-GR" altLang="el-GR" b="1" dirty="0"/>
              <a:t>Αναπληρώτρια  Καθηγήτρια  </a:t>
            </a:r>
            <a:r>
              <a:rPr lang="el-GR" altLang="el-GR" b="1" dirty="0" err="1"/>
              <a:t>Ακτινολογιας</a:t>
            </a:r>
            <a:r>
              <a:rPr lang="el-GR" altLang="el-GR" b="1" dirty="0"/>
              <a:t> ΕΚΠΑ</a:t>
            </a:r>
            <a:endParaRPr lang="en-US" altLang="el-GR" b="1" dirty="0"/>
          </a:p>
          <a:p>
            <a:pPr algn="ctr" eaLnBrk="1" hangingPunct="1"/>
            <a:r>
              <a:rPr lang="el-GR" altLang="el-GR" b="1" dirty="0" err="1"/>
              <a:t>Β΄Εργαστηριο</a:t>
            </a:r>
            <a:r>
              <a:rPr lang="el-GR" altLang="el-GR" b="1" dirty="0"/>
              <a:t> </a:t>
            </a:r>
            <a:r>
              <a:rPr lang="el-GR" altLang="el-GR" b="1" dirty="0" err="1"/>
              <a:t>Ακτινολογιας</a:t>
            </a:r>
            <a:r>
              <a:rPr lang="el-GR" altLang="el-GR" b="1" dirty="0"/>
              <a:t> Π.Γ.Ν «</a:t>
            </a:r>
            <a:r>
              <a:rPr lang="el-GR" altLang="el-GR" b="1" dirty="0" err="1"/>
              <a:t>Αττικον</a:t>
            </a:r>
            <a:r>
              <a:rPr lang="el-GR" altLang="el-GR" b="1" dirty="0"/>
              <a:t>»</a:t>
            </a:r>
            <a:endParaRPr lang="en-US" altLang="el-GR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D64AA-6A05-45BF-8262-6B668906EA51}"/>
              </a:ext>
            </a:extLst>
          </p:cNvPr>
          <p:cNvSpPr txBox="1"/>
          <p:nvPr/>
        </p:nvSpPr>
        <p:spPr>
          <a:xfrm>
            <a:off x="1943776" y="861141"/>
            <a:ext cx="6419643" cy="46166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l-GR" sz="2400" b="1" dirty="0">
                <a:latin typeface="Arial" panose="020B0604020202020204" pitchFamily="34" charset="0"/>
              </a:rPr>
              <a:t>ΠΜΣ “ΜΥΟΣΚΕΛΕΤΙΚΗ ΟΓΚΟΛΟΓΙΑ»  202</a:t>
            </a:r>
            <a:r>
              <a:rPr lang="en-US" sz="2400" b="1" dirty="0">
                <a:latin typeface="Arial" panose="020B0604020202020204" pitchFamily="34" charset="0"/>
              </a:rPr>
              <a:t>4</a:t>
            </a:r>
            <a:endParaRPr lang="el-GR" sz="2400" b="1" dirty="0"/>
          </a:p>
        </p:txBody>
      </p:sp>
      <p:pic>
        <p:nvPicPr>
          <p:cNvPr id="7" name="Picture 4" descr="P1010163">
            <a:extLst>
              <a:ext uri="{FF2B5EF4-FFF2-40B4-BE49-F238E27FC236}">
                <a16:creationId xmlns:a16="http://schemas.microsoft.com/office/drawing/2014/main" id="{A4D92E84-B84E-4CFF-911B-090E04A7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4315" b="24417"/>
          <a:stretch>
            <a:fillRect/>
          </a:stretch>
        </p:blipFill>
        <p:spPr bwMode="auto">
          <a:xfrm>
            <a:off x="9368214" y="188639"/>
            <a:ext cx="2762826" cy="1275991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CBED87C1-A4D2-68E0-DF4A-F09CD393B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09" y="1990886"/>
            <a:ext cx="11774977" cy="2310937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l-G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Επιφανειακοί οστικοί όγκοι (</a:t>
            </a:r>
            <a:r>
              <a:rPr lang="el-GR" sz="4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περιοστικοί</a:t>
            </a:r>
            <a:r>
              <a:rPr lang="el-G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l-GR" sz="4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παροστικοί</a:t>
            </a:r>
            <a:r>
              <a:rPr lang="el-G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 </a:t>
            </a:r>
            <a:r>
              <a:rPr lang="el-GR" sz="4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Κλινικοεργαστηριακή</a:t>
            </a:r>
            <a:r>
              <a:rPr lang="el-GR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διαγνωστική προσέγγιση, αρχές θεραπείας</a:t>
            </a:r>
            <a:br>
              <a:rPr lang="el-G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l-GR" sz="4000" b="1" dirty="0"/>
          </a:p>
        </p:txBody>
      </p:sp>
    </p:spTree>
    <p:extLst>
      <p:ext uri="{BB962C8B-B14F-4D97-AF65-F5344CB8AC3E}">
        <p14:creationId xmlns:p14="http://schemas.microsoft.com/office/powerpoint/2010/main" val="3186670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C6E8121-CB44-4EC2-A384-EA1E8E454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16743"/>
          <a:stretch/>
        </p:blipFill>
        <p:spPr>
          <a:xfrm rot="16200000">
            <a:off x="7164585" y="2341637"/>
            <a:ext cx="5225184" cy="259772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6A5953-A597-4AA9-989B-2991A9EBCFB5}"/>
              </a:ext>
            </a:extLst>
          </p:cNvPr>
          <p:cNvSpPr txBox="1"/>
          <p:nvPr/>
        </p:nvSpPr>
        <p:spPr>
          <a:xfrm>
            <a:off x="629478" y="2470893"/>
            <a:ext cx="394313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r>
              <a:rPr lang="en-US" dirty="0"/>
              <a:t>an, 22-yr-old with swelling at left calf. </a:t>
            </a:r>
            <a:endParaRPr lang="el-GR" dirty="0"/>
          </a:p>
        </p:txBody>
      </p:sp>
      <p:sp>
        <p:nvSpPr>
          <p:cNvPr id="17" name="Θέση κειμένου 2">
            <a:extLst>
              <a:ext uri="{FF2B5EF4-FFF2-40B4-BE49-F238E27FC236}">
                <a16:creationId xmlns:a16="http://schemas.microsoft.com/office/drawing/2014/main" id="{10F08BCC-DFD6-4E08-ADC8-A0A6D113DBF1}"/>
              </a:ext>
            </a:extLst>
          </p:cNvPr>
          <p:cNvSpPr txBox="1">
            <a:spLocks/>
          </p:cNvSpPr>
          <p:nvPr/>
        </p:nvSpPr>
        <p:spPr>
          <a:xfrm>
            <a:off x="621568" y="2971800"/>
            <a:ext cx="51201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0" i="0" u="none" strike="noStrike" baseline="0" dirty="0">
                <a:latin typeface="AdvTT349184da"/>
              </a:rPr>
              <a:t>AA lateral radiograph of the tibia shows a </a:t>
            </a:r>
            <a:r>
              <a:rPr lang="en-US" dirty="0">
                <a:latin typeface="AdvTT349184da"/>
              </a:rPr>
              <a:t>d</a:t>
            </a:r>
            <a:r>
              <a:rPr lang="en-US" sz="2800" b="0" i="0" u="none" strike="noStrike" baseline="0" dirty="0">
                <a:latin typeface="AdvTT349184da"/>
              </a:rPr>
              <a:t>ensely ossified exophytic mass with broad attachment and a proximal cleft sign (arrow). </a:t>
            </a:r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2C1FFA82-9843-4718-AB65-9D3B1C1F5749}"/>
              </a:ext>
            </a:extLst>
          </p:cNvPr>
          <p:cNvCxnSpPr>
            <a:cxnSpLocks/>
          </p:cNvCxnSpPr>
          <p:nvPr/>
        </p:nvCxnSpPr>
        <p:spPr>
          <a:xfrm>
            <a:off x="9959009" y="2971800"/>
            <a:ext cx="1" cy="347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D649224-AF52-4A7B-A535-14A6825DC440}"/>
              </a:ext>
            </a:extLst>
          </p:cNvPr>
          <p:cNvSpPr txBox="1"/>
          <p:nvPr/>
        </p:nvSpPr>
        <p:spPr>
          <a:xfrm>
            <a:off x="205299" y="6123628"/>
            <a:ext cx="5469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OP</a:t>
            </a:r>
            <a:endParaRPr lang="el-GR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77932-121D-F853-ED49-6D556F944331}"/>
              </a:ext>
            </a:extLst>
          </p:cNvPr>
          <p:cNvSpPr txBox="1"/>
          <p:nvPr/>
        </p:nvSpPr>
        <p:spPr>
          <a:xfrm>
            <a:off x="928790" y="6219684"/>
            <a:ext cx="334450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/>
              <a:t>Parosteal</a:t>
            </a:r>
            <a:r>
              <a:rPr lang="en-US" sz="2400" dirty="0"/>
              <a:t> osteosarcoma</a:t>
            </a:r>
          </a:p>
        </p:txBody>
      </p:sp>
    </p:spTree>
    <p:extLst>
      <p:ext uri="{BB962C8B-B14F-4D97-AF65-F5344CB8AC3E}">
        <p14:creationId xmlns:p14="http://schemas.microsoft.com/office/powerpoint/2010/main" val="2021160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arostealosteosarcoma1">
            <a:extLst>
              <a:ext uri="{FF2B5EF4-FFF2-40B4-BE49-F238E27FC236}">
                <a16:creationId xmlns:a16="http://schemas.microsoft.com/office/drawing/2014/main" id="{A864818D-EE16-413F-9E01-98829FD2E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20" t="666" r="3423"/>
          <a:stretch/>
        </p:blipFill>
        <p:spPr>
          <a:xfrm>
            <a:off x="6238828" y="1848889"/>
            <a:ext cx="2949383" cy="3194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6A5953-A597-4AA9-989B-2991A9EBCFB5}"/>
              </a:ext>
            </a:extLst>
          </p:cNvPr>
          <p:cNvSpPr txBox="1"/>
          <p:nvPr/>
        </p:nvSpPr>
        <p:spPr>
          <a:xfrm>
            <a:off x="862446" y="420243"/>
            <a:ext cx="158088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r>
              <a:rPr lang="en-US" dirty="0"/>
              <a:t>an, 22-yr-old</a:t>
            </a:r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1AF6F5E-3DB9-44DF-917D-9CA4123E0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34" y="2506662"/>
            <a:ext cx="3918043" cy="4351338"/>
          </a:xfrm>
        </p:spPr>
        <p:txBody>
          <a:bodyPr/>
          <a:lstStyle/>
          <a:p>
            <a:r>
              <a:rPr lang="en-US" dirty="0"/>
              <a:t>CT shows dense </a:t>
            </a:r>
            <a:r>
              <a:rPr lang="en-US" dirty="0" err="1"/>
              <a:t>mineralizations</a:t>
            </a:r>
            <a:r>
              <a:rPr lang="en-US" dirty="0"/>
              <a:t> within  the mass , extending into the medullary cavity (arrowhead) </a:t>
            </a:r>
            <a:endParaRPr lang="el-GR" dirty="0"/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3878C438-E668-453F-8067-D2591F344A58}"/>
              </a:ext>
            </a:extLst>
          </p:cNvPr>
          <p:cNvCxnSpPr>
            <a:cxnSpLocks/>
          </p:cNvCxnSpPr>
          <p:nvPr/>
        </p:nvCxnSpPr>
        <p:spPr>
          <a:xfrm>
            <a:off x="7921189" y="3286692"/>
            <a:ext cx="450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Θέση κειμένου 3">
            <a:extLst>
              <a:ext uri="{FF2B5EF4-FFF2-40B4-BE49-F238E27FC236}">
                <a16:creationId xmlns:a16="http://schemas.microsoft.com/office/drawing/2014/main" id="{0547AC06-535A-4A73-8E9F-D768357A4AAC}"/>
              </a:ext>
            </a:extLst>
          </p:cNvPr>
          <p:cNvSpPr txBox="1">
            <a:spLocks/>
          </p:cNvSpPr>
          <p:nvPr/>
        </p:nvSpPr>
        <p:spPr>
          <a:xfrm>
            <a:off x="7092504" y="985694"/>
            <a:ext cx="1101406" cy="718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CT</a:t>
            </a:r>
            <a:endParaRPr lang="el-GR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B4F466-BEDD-45BF-AE22-259B5169E3F1}"/>
              </a:ext>
            </a:extLst>
          </p:cNvPr>
          <p:cNvSpPr txBox="1"/>
          <p:nvPr/>
        </p:nvSpPr>
        <p:spPr>
          <a:xfrm>
            <a:off x="205299" y="6133567"/>
            <a:ext cx="5469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OP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727038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C6E8121-CB44-4EC2-A384-EA1E8E454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16743"/>
          <a:stretch/>
        </p:blipFill>
        <p:spPr>
          <a:xfrm rot="16200000">
            <a:off x="-1053956" y="2341636"/>
            <a:ext cx="5225184" cy="2597725"/>
          </a:xfrm>
        </p:spPr>
      </p:pic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62832AD1-6EC9-4810-9A90-74E1E96BD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r="19308"/>
          <a:stretch/>
        </p:blipFill>
        <p:spPr>
          <a:xfrm>
            <a:off x="6658314" y="1371601"/>
            <a:ext cx="2949384" cy="4351338"/>
          </a:xfrm>
          <a:prstGeom prst="rect">
            <a:avLst/>
          </a:prstGeom>
        </p:spPr>
      </p:pic>
      <p:pic>
        <p:nvPicPr>
          <p:cNvPr id="7" name="Θέση περιεχομένου 4">
            <a:extLst>
              <a:ext uri="{FF2B5EF4-FFF2-40B4-BE49-F238E27FC236}">
                <a16:creationId xmlns:a16="http://schemas.microsoft.com/office/drawing/2014/main" id="{073F3891-F10B-4B6E-A1EE-AF3D02B9E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33762"/>
          <a:stretch/>
        </p:blipFill>
        <p:spPr>
          <a:xfrm>
            <a:off x="9152756" y="2506662"/>
            <a:ext cx="2840182" cy="4351338"/>
          </a:xfrm>
          <a:prstGeom prst="rect">
            <a:avLst/>
          </a:prstGeom>
        </p:spPr>
      </p:pic>
      <p:pic>
        <p:nvPicPr>
          <p:cNvPr id="8" name="Picture 4" descr="parostealosteosarcoma1">
            <a:extLst>
              <a:ext uri="{FF2B5EF4-FFF2-40B4-BE49-F238E27FC236}">
                <a16:creationId xmlns:a16="http://schemas.microsoft.com/office/drawing/2014/main" id="{A864818D-EE16-413F-9E01-98829FD2E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520" t="666" r="3423"/>
          <a:stretch/>
        </p:blipFill>
        <p:spPr>
          <a:xfrm>
            <a:off x="3283215" y="1721935"/>
            <a:ext cx="2949383" cy="3194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BF7E50-4A94-426C-9575-248C820E5A39}"/>
              </a:ext>
            </a:extLst>
          </p:cNvPr>
          <p:cNvSpPr txBox="1"/>
          <p:nvPr/>
        </p:nvSpPr>
        <p:spPr>
          <a:xfrm>
            <a:off x="8107702" y="5091476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T1</a:t>
            </a:r>
            <a:endParaRPr lang="el-GR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3E4F1-B63A-4F33-B3DA-67BEFEDFA520}"/>
              </a:ext>
            </a:extLst>
          </p:cNvPr>
          <p:cNvSpPr txBox="1"/>
          <p:nvPr/>
        </p:nvSpPr>
        <p:spPr>
          <a:xfrm>
            <a:off x="11076039" y="6253091"/>
            <a:ext cx="7330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T2 FS </a:t>
            </a:r>
            <a:endParaRPr lang="el-GR" b="1" dirty="0"/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E6C7FE13-A7A6-4ED4-8157-50A5014B4A62}"/>
              </a:ext>
            </a:extLst>
          </p:cNvPr>
          <p:cNvCxnSpPr/>
          <p:nvPr/>
        </p:nvCxnSpPr>
        <p:spPr>
          <a:xfrm flipH="1" flipV="1">
            <a:off x="5296473" y="5722939"/>
            <a:ext cx="55468" cy="342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B323D75-4723-48A4-8042-87BC9AE6B256}"/>
              </a:ext>
            </a:extLst>
          </p:cNvPr>
          <p:cNvSpPr txBox="1"/>
          <p:nvPr/>
        </p:nvSpPr>
        <p:spPr>
          <a:xfrm>
            <a:off x="267161" y="6234509"/>
            <a:ext cx="5469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OP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64539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BC2B2653-7927-455E-8AA8-1BE574C40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9930"/>
          <a:stretch/>
        </p:blipFill>
        <p:spPr>
          <a:xfrm>
            <a:off x="6504709" y="1804049"/>
            <a:ext cx="5012552" cy="4351338"/>
          </a:xfrm>
        </p:spPr>
      </p:pic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4761C7C9-87A2-4BE4-B98F-79E34BF8E7FF}"/>
              </a:ext>
            </a:extLst>
          </p:cNvPr>
          <p:cNvCxnSpPr>
            <a:cxnSpLocks/>
          </p:cNvCxnSpPr>
          <p:nvPr/>
        </p:nvCxnSpPr>
        <p:spPr>
          <a:xfrm flipH="1" flipV="1">
            <a:off x="8458201" y="4291446"/>
            <a:ext cx="135081" cy="2909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22023DA3-C0E6-4241-95DF-38486D8DB751}"/>
              </a:ext>
            </a:extLst>
          </p:cNvPr>
          <p:cNvCxnSpPr>
            <a:cxnSpLocks/>
          </p:cNvCxnSpPr>
          <p:nvPr/>
        </p:nvCxnSpPr>
        <p:spPr>
          <a:xfrm flipV="1">
            <a:off x="7387936" y="3855823"/>
            <a:ext cx="266702" cy="1454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4821FDB2-86CB-4F1D-942A-8680E788BCC8}"/>
              </a:ext>
            </a:extLst>
          </p:cNvPr>
          <p:cNvCxnSpPr>
            <a:cxnSpLocks/>
          </p:cNvCxnSpPr>
          <p:nvPr/>
        </p:nvCxnSpPr>
        <p:spPr>
          <a:xfrm>
            <a:off x="8011092" y="4079108"/>
            <a:ext cx="450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>
            <a:extLst>
              <a:ext uri="{FF2B5EF4-FFF2-40B4-BE49-F238E27FC236}">
                <a16:creationId xmlns:a16="http://schemas.microsoft.com/office/drawing/2014/main" id="{6FC94427-EBBC-4BD1-B456-524590502C5C}"/>
              </a:ext>
            </a:extLst>
          </p:cNvPr>
          <p:cNvSpPr txBox="1">
            <a:spLocks/>
          </p:cNvSpPr>
          <p:nvPr/>
        </p:nvSpPr>
        <p:spPr>
          <a:xfrm>
            <a:off x="6834809" y="482835"/>
            <a:ext cx="39723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Μ</a:t>
            </a:r>
            <a:r>
              <a:rPr lang="en-US" dirty="0"/>
              <a:t>RI, follow up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4011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80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1718600" y="342137"/>
            <a:ext cx="6421366" cy="7318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l-GR" sz="2800" b="1" dirty="0"/>
              <a:t>ΔΔ: </a:t>
            </a:r>
            <a:r>
              <a:rPr lang="el-GR" sz="2800" b="1" dirty="0" err="1"/>
              <a:t>εξωφυτικές</a:t>
            </a:r>
            <a:r>
              <a:rPr lang="el-GR" sz="2800" b="1" dirty="0"/>
              <a:t> σκληρυντικές αλλοιώσεις </a:t>
            </a:r>
          </a:p>
        </p:txBody>
      </p:sp>
      <p:pic>
        <p:nvPicPr>
          <p:cNvPr id="32771" name="Picture 2" descr="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 contrast="12000"/>
            <a:grayscl/>
          </a:blip>
          <a:srcRect l="19350" r="16457"/>
          <a:stretch>
            <a:fillRect/>
          </a:stretch>
        </p:blipFill>
        <p:spPr>
          <a:xfrm>
            <a:off x="1738313" y="1857375"/>
            <a:ext cx="2336800" cy="4103688"/>
          </a:xfrm>
          <a:noFill/>
          <a:ln>
            <a:solidFill>
              <a:schemeClr val="tx1"/>
            </a:solidFill>
          </a:ln>
        </p:spPr>
      </p:pic>
      <p:pic>
        <p:nvPicPr>
          <p:cNvPr id="32772" name="Picture 3" descr="parostealosteosarcom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92763" y="4962526"/>
            <a:ext cx="1457325" cy="1895475"/>
          </a:xfrm>
          <a:noFill/>
          <a:ln>
            <a:solidFill>
              <a:schemeClr val="tx1"/>
            </a:solidFill>
          </a:ln>
        </p:spPr>
      </p:pic>
      <p:pic>
        <p:nvPicPr>
          <p:cNvPr id="32773" name="Picture 4" descr="myositisosifican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-18000"/>
          </a:blip>
          <a:srcRect/>
          <a:stretch>
            <a:fillRect/>
          </a:stretch>
        </p:blipFill>
        <p:spPr>
          <a:xfrm>
            <a:off x="4843796" y="1790017"/>
            <a:ext cx="2201862" cy="3167062"/>
          </a:xfrm>
          <a:noFill/>
          <a:ln>
            <a:solidFill>
              <a:schemeClr val="tx1"/>
            </a:solidFill>
          </a:ln>
        </p:spPr>
      </p:pic>
      <p:pic>
        <p:nvPicPr>
          <p:cNvPr id="32775" name="Picture 9" descr="P101007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5247" r="5518"/>
          <a:stretch>
            <a:fillRect/>
          </a:stretch>
        </p:blipFill>
        <p:spPr>
          <a:xfrm>
            <a:off x="8139966" y="2147094"/>
            <a:ext cx="2500312" cy="3524250"/>
          </a:xfrm>
          <a:noFill/>
          <a:ln>
            <a:solidFill>
              <a:schemeClr val="tx2"/>
            </a:solidFill>
          </a:ln>
        </p:spPr>
      </p:pic>
      <p:pic>
        <p:nvPicPr>
          <p:cNvPr id="207877" name="Picture 5" descr="myositisosificans1"/>
          <p:cNvPicPr>
            <a:picLocks noChangeAspect="1" noChangeArrowheads="1"/>
          </p:cNvPicPr>
          <p:nvPr/>
        </p:nvPicPr>
        <p:blipFill>
          <a:blip r:embed="rId6" cstate="print">
            <a:lum bright="-24000"/>
          </a:blip>
          <a:srcRect l="5423" r="8046"/>
          <a:stretch>
            <a:fillRect/>
          </a:stretch>
        </p:blipFill>
        <p:spPr bwMode="auto">
          <a:xfrm>
            <a:off x="5274525" y="4221088"/>
            <a:ext cx="2217737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1C48498-6622-40E3-89E9-FA1105AB0895}"/>
              </a:ext>
            </a:extLst>
          </p:cNvPr>
          <p:cNvSpPr/>
          <p:nvPr/>
        </p:nvSpPr>
        <p:spPr>
          <a:xfrm>
            <a:off x="5915980" y="2180097"/>
            <a:ext cx="360040" cy="27379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E48BA-1749-4728-AE48-79CF74DED1A7}"/>
              </a:ext>
            </a:extLst>
          </p:cNvPr>
          <p:cNvSpPr txBox="1"/>
          <p:nvPr/>
        </p:nvSpPr>
        <p:spPr>
          <a:xfrm>
            <a:off x="1464378" y="1275766"/>
            <a:ext cx="89606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 err="1">
                <a:highlight>
                  <a:srgbClr val="FFFF00"/>
                </a:highlight>
              </a:rPr>
              <a:t>Παροστικό</a:t>
            </a:r>
            <a:r>
              <a:rPr lang="el-GR" sz="2200" dirty="0">
                <a:highlight>
                  <a:srgbClr val="FFFF00"/>
                </a:highlight>
              </a:rPr>
              <a:t> οστεοσάρκωμα    </a:t>
            </a:r>
            <a:r>
              <a:rPr lang="el-GR" sz="2200" dirty="0" err="1"/>
              <a:t>οστεοποιός</a:t>
            </a:r>
            <a:r>
              <a:rPr lang="el-GR" sz="2200" dirty="0"/>
              <a:t> </a:t>
            </a:r>
            <a:r>
              <a:rPr lang="el-GR" sz="2200" dirty="0" err="1"/>
              <a:t>μυοσίτιδα</a:t>
            </a:r>
            <a:r>
              <a:rPr lang="el-GR" sz="2200" dirty="0"/>
              <a:t>            </a:t>
            </a:r>
            <a:r>
              <a:rPr lang="el-GR" sz="2200" dirty="0" err="1"/>
              <a:t>οστεοχονδρώματα</a:t>
            </a:r>
            <a:r>
              <a:rPr lang="el-GR" sz="2200" dirty="0"/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08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κείμενο, εσωτερικό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1673952F-6A39-4684-8CBA-1C51F4D9A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9432" r="24150" b="5016"/>
          <a:stretch/>
        </p:blipFill>
        <p:spPr>
          <a:xfrm>
            <a:off x="5813809" y="1293449"/>
            <a:ext cx="3252356" cy="3138055"/>
          </a:xfrm>
          <a:prstGeom prst="rect">
            <a:avLst/>
          </a:prstGeom>
        </p:spPr>
      </p:pic>
      <p:pic>
        <p:nvPicPr>
          <p:cNvPr id="7" name="Θέση περιεχομένου 5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7E43528-35AB-4EEC-94D2-0330F3A7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22140" r="24554" b="15534"/>
          <a:stretch/>
        </p:blipFill>
        <p:spPr>
          <a:xfrm rot="16200000">
            <a:off x="8371987" y="2833067"/>
            <a:ext cx="4595682" cy="30443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Θέση περιεχομένου 3">
            <a:extLst>
              <a:ext uri="{FF2B5EF4-FFF2-40B4-BE49-F238E27FC236}">
                <a16:creationId xmlns:a16="http://schemas.microsoft.com/office/drawing/2014/main" id="{B19A77AE-3C08-4545-B7C3-3EB7419543C5}"/>
              </a:ext>
            </a:extLst>
          </p:cNvPr>
          <p:cNvSpPr txBox="1">
            <a:spLocks/>
          </p:cNvSpPr>
          <p:nvPr/>
        </p:nvSpPr>
        <p:spPr>
          <a:xfrm>
            <a:off x="439881" y="1867465"/>
            <a:ext cx="50014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Follow-up MR imaging three months after surgical excision:  </a:t>
            </a:r>
            <a:r>
              <a:rPr lang="en-US" dirty="0" err="1"/>
              <a:t>inhomogenous</a:t>
            </a:r>
            <a:r>
              <a:rPr lang="en-US" dirty="0"/>
              <a:t> soft tissue mass (arrows) at the surgical bed with hypointense non- enhancing areas (arrowhead) CT: as dense </a:t>
            </a:r>
            <a:r>
              <a:rPr lang="en-US" dirty="0" err="1"/>
              <a:t>mineralizations</a:t>
            </a:r>
            <a:r>
              <a:rPr lang="en-US" dirty="0"/>
              <a:t> (D axial image</a:t>
            </a:r>
            <a:endParaRPr lang="el-GR" dirty="0"/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0EBD6F6E-0E40-47B8-A134-7D8DD5310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784" y="357388"/>
            <a:ext cx="2868343" cy="1325563"/>
          </a:xfrm>
        </p:spPr>
        <p:txBody>
          <a:bodyPr>
            <a:normAutofit/>
          </a:bodyPr>
          <a:lstStyle/>
          <a:p>
            <a:r>
              <a:rPr lang="en-US" dirty="0"/>
              <a:t>FIG 3. D, E</a:t>
            </a:r>
            <a:endParaRPr lang="el-GR" dirty="0"/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BE50EE59-6CDB-467B-9E90-4B0C48B6F9E9}"/>
              </a:ext>
            </a:extLst>
          </p:cNvPr>
          <p:cNvCxnSpPr>
            <a:cxnSpLocks/>
          </p:cNvCxnSpPr>
          <p:nvPr/>
        </p:nvCxnSpPr>
        <p:spPr>
          <a:xfrm flipH="1" flipV="1">
            <a:off x="7045404" y="2464723"/>
            <a:ext cx="135081" cy="2909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55A58B51-8A17-4508-AE7A-73F378C135F2}"/>
              </a:ext>
            </a:extLst>
          </p:cNvPr>
          <p:cNvCxnSpPr>
            <a:cxnSpLocks/>
          </p:cNvCxnSpPr>
          <p:nvPr/>
        </p:nvCxnSpPr>
        <p:spPr>
          <a:xfrm flipH="1" flipV="1">
            <a:off x="7114310" y="1483002"/>
            <a:ext cx="135081" cy="2909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A4294F1B-2A86-4F86-BCB3-DCBDB4C2DEC4}"/>
              </a:ext>
            </a:extLst>
          </p:cNvPr>
          <p:cNvCxnSpPr>
            <a:cxnSpLocks/>
          </p:cNvCxnSpPr>
          <p:nvPr/>
        </p:nvCxnSpPr>
        <p:spPr>
          <a:xfrm>
            <a:off x="9819409" y="3616036"/>
            <a:ext cx="157885" cy="3325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Θέση κειμένου 3">
            <a:extLst>
              <a:ext uri="{FF2B5EF4-FFF2-40B4-BE49-F238E27FC236}">
                <a16:creationId xmlns:a16="http://schemas.microsoft.com/office/drawing/2014/main" id="{12282BAA-44FB-4B3F-8E75-E9AA6D3FDB8E}"/>
              </a:ext>
            </a:extLst>
          </p:cNvPr>
          <p:cNvSpPr txBox="1">
            <a:spLocks/>
          </p:cNvSpPr>
          <p:nvPr/>
        </p:nvSpPr>
        <p:spPr>
          <a:xfrm>
            <a:off x="6861753" y="537435"/>
            <a:ext cx="4788534" cy="5930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CT 3 </a:t>
            </a:r>
            <a:r>
              <a:rPr lang="en-US" sz="4400" dirty="0" err="1"/>
              <a:t>mo</a:t>
            </a:r>
            <a:r>
              <a:rPr lang="en-US" sz="4400" dirty="0"/>
              <a:t> follow-up </a:t>
            </a:r>
            <a:endParaRPr lang="el-GR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D054A8-3807-47DD-BB22-09A0ECC50EED}"/>
              </a:ext>
            </a:extLst>
          </p:cNvPr>
          <p:cNvSpPr txBox="1"/>
          <p:nvPr/>
        </p:nvSpPr>
        <p:spPr>
          <a:xfrm>
            <a:off x="274873" y="6285284"/>
            <a:ext cx="5469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OP</a:t>
            </a:r>
            <a:endParaRPr lang="el-GR" sz="2400" dirty="0"/>
          </a:p>
        </p:txBody>
      </p:sp>
      <p:pic>
        <p:nvPicPr>
          <p:cNvPr id="16" name="Θέση περιεχομένου 4" descr="Εικόνα που περιέχει κείμεν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FEBCBC43-D8B2-BDBC-FCFB-7ECCC4608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9930"/>
          <a:stretch/>
        </p:blipFill>
        <p:spPr>
          <a:xfrm>
            <a:off x="6367146" y="4880978"/>
            <a:ext cx="2148573" cy="186515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1BFEA-2B3B-D0D8-AFC2-280892746802}"/>
              </a:ext>
            </a:extLst>
          </p:cNvPr>
          <p:cNvSpPr txBox="1"/>
          <p:nvPr/>
        </p:nvSpPr>
        <p:spPr>
          <a:xfrm>
            <a:off x="192231" y="5559546"/>
            <a:ext cx="608288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2400" dirty="0"/>
              <a:t>ΥΠΟΤΡΟΠΗ ΠΑΡΟΣΤΙΚΟΥ ΟΣΤΕΟΣΑΡΚΩΜΑΤΟΣ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901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C11ADBEA-7271-4191-93C1-7DA4BF62E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8" t="16072" r="29807" b="28526"/>
          <a:stretch/>
        </p:blipFill>
        <p:spPr>
          <a:xfrm>
            <a:off x="810492" y="1873992"/>
            <a:ext cx="3553690" cy="3852600"/>
          </a:xfrm>
          <a:prstGeom prst="rect">
            <a:avLst/>
          </a:prstGeom>
        </p:spPr>
      </p:pic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DB3EC2FF-4B74-44D9-985F-C9CC9E063A53}"/>
              </a:ext>
            </a:extLst>
          </p:cNvPr>
          <p:cNvCxnSpPr/>
          <p:nvPr/>
        </p:nvCxnSpPr>
        <p:spPr>
          <a:xfrm>
            <a:off x="2639290" y="2847109"/>
            <a:ext cx="0" cy="3325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556FF934-F24B-4991-8755-E20BC4F0D0AA}"/>
              </a:ext>
            </a:extLst>
          </p:cNvPr>
          <p:cNvCxnSpPr>
            <a:cxnSpLocks/>
          </p:cNvCxnSpPr>
          <p:nvPr/>
        </p:nvCxnSpPr>
        <p:spPr>
          <a:xfrm>
            <a:off x="1530927" y="3013363"/>
            <a:ext cx="193962" cy="2493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F1A45798-D5C9-4C54-B7CF-8CB477C9005D}"/>
              </a:ext>
            </a:extLst>
          </p:cNvPr>
          <p:cNvCxnSpPr>
            <a:cxnSpLocks/>
          </p:cNvCxnSpPr>
          <p:nvPr/>
        </p:nvCxnSpPr>
        <p:spPr>
          <a:xfrm flipV="1">
            <a:off x="1224397" y="4667418"/>
            <a:ext cx="315190" cy="1212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0DC5960E-CCF3-4F6E-BAB4-B3A0EC922409}"/>
              </a:ext>
            </a:extLst>
          </p:cNvPr>
          <p:cNvCxnSpPr>
            <a:cxnSpLocks/>
          </p:cNvCxnSpPr>
          <p:nvPr/>
        </p:nvCxnSpPr>
        <p:spPr>
          <a:xfrm flipH="1" flipV="1">
            <a:off x="3333749" y="4476917"/>
            <a:ext cx="95251" cy="3117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25EF5693-8391-4516-8054-7D563FDE7C7C}"/>
              </a:ext>
            </a:extLst>
          </p:cNvPr>
          <p:cNvCxnSpPr>
            <a:cxnSpLocks/>
          </p:cNvCxnSpPr>
          <p:nvPr/>
        </p:nvCxnSpPr>
        <p:spPr>
          <a:xfrm flipH="1" flipV="1">
            <a:off x="2572531" y="4972217"/>
            <a:ext cx="95251" cy="3117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CE849AF7-36E1-42D5-B63C-C1C19315664C}"/>
              </a:ext>
            </a:extLst>
          </p:cNvPr>
          <p:cNvCxnSpPr>
            <a:cxnSpLocks/>
          </p:cNvCxnSpPr>
          <p:nvPr/>
        </p:nvCxnSpPr>
        <p:spPr>
          <a:xfrm flipH="1" flipV="1">
            <a:off x="2261582" y="4420385"/>
            <a:ext cx="116724" cy="565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>
            <a:extLst>
              <a:ext uri="{FF2B5EF4-FFF2-40B4-BE49-F238E27FC236}">
                <a16:creationId xmlns:a16="http://schemas.microsoft.com/office/drawing/2014/main" id="{B687DF4C-70C3-424D-9A21-44A8E4312D2A}"/>
              </a:ext>
            </a:extLst>
          </p:cNvPr>
          <p:cNvCxnSpPr>
            <a:cxnSpLocks/>
          </p:cNvCxnSpPr>
          <p:nvPr/>
        </p:nvCxnSpPr>
        <p:spPr>
          <a:xfrm>
            <a:off x="1840576" y="2968504"/>
            <a:ext cx="1" cy="897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296C08D4-8ACA-4E4F-9F49-E96F72939258}"/>
              </a:ext>
            </a:extLst>
          </p:cNvPr>
          <p:cNvCxnSpPr>
            <a:cxnSpLocks/>
          </p:cNvCxnSpPr>
          <p:nvPr/>
        </p:nvCxnSpPr>
        <p:spPr>
          <a:xfrm>
            <a:off x="1724889" y="3894468"/>
            <a:ext cx="41563" cy="39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>
            <a:extLst>
              <a:ext uri="{FF2B5EF4-FFF2-40B4-BE49-F238E27FC236}">
                <a16:creationId xmlns:a16="http://schemas.microsoft.com/office/drawing/2014/main" id="{E49412A4-EF82-415E-BEAC-ACA2E1AD86A4}"/>
              </a:ext>
            </a:extLst>
          </p:cNvPr>
          <p:cNvCxnSpPr/>
          <p:nvPr/>
        </p:nvCxnSpPr>
        <p:spPr>
          <a:xfrm>
            <a:off x="6508088" y="3138054"/>
            <a:ext cx="0" cy="3325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ύγραμμο βέλος σύνδεσης 41">
            <a:extLst>
              <a:ext uri="{FF2B5EF4-FFF2-40B4-BE49-F238E27FC236}">
                <a16:creationId xmlns:a16="http://schemas.microsoft.com/office/drawing/2014/main" id="{D50A51A0-17CD-47F3-A487-3F684E1D9C84}"/>
              </a:ext>
            </a:extLst>
          </p:cNvPr>
          <p:cNvCxnSpPr>
            <a:cxnSpLocks/>
          </p:cNvCxnSpPr>
          <p:nvPr/>
        </p:nvCxnSpPr>
        <p:spPr>
          <a:xfrm>
            <a:off x="5392882" y="3429000"/>
            <a:ext cx="256308" cy="16279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ύγραμμο βέλος σύνδεσης 43">
            <a:extLst>
              <a:ext uri="{FF2B5EF4-FFF2-40B4-BE49-F238E27FC236}">
                <a16:creationId xmlns:a16="http://schemas.microsoft.com/office/drawing/2014/main" id="{68BE0FBF-2FBA-4517-A3D8-44A6618ABACD}"/>
              </a:ext>
            </a:extLst>
          </p:cNvPr>
          <p:cNvCxnSpPr>
            <a:cxnSpLocks/>
          </p:cNvCxnSpPr>
          <p:nvPr/>
        </p:nvCxnSpPr>
        <p:spPr>
          <a:xfrm flipV="1">
            <a:off x="6244936" y="4830208"/>
            <a:ext cx="29944" cy="3132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Ευθύγραμμο βέλος σύνδεσης 48">
            <a:extLst>
              <a:ext uri="{FF2B5EF4-FFF2-40B4-BE49-F238E27FC236}">
                <a16:creationId xmlns:a16="http://schemas.microsoft.com/office/drawing/2014/main" id="{AF82F445-0BC9-4DD4-A659-FCBB99575C7D}"/>
              </a:ext>
            </a:extLst>
          </p:cNvPr>
          <p:cNvCxnSpPr>
            <a:cxnSpLocks/>
          </p:cNvCxnSpPr>
          <p:nvPr/>
        </p:nvCxnSpPr>
        <p:spPr>
          <a:xfrm flipV="1">
            <a:off x="6785264" y="5057245"/>
            <a:ext cx="16179" cy="283682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Ευθύγραμμο βέλος σύνδεσης 57">
            <a:extLst>
              <a:ext uri="{FF2B5EF4-FFF2-40B4-BE49-F238E27FC236}">
                <a16:creationId xmlns:a16="http://schemas.microsoft.com/office/drawing/2014/main" id="{6681A9A9-7A7A-4E77-8247-DEA5882FFC3C}"/>
              </a:ext>
            </a:extLst>
          </p:cNvPr>
          <p:cNvCxnSpPr>
            <a:cxnSpLocks/>
          </p:cNvCxnSpPr>
          <p:nvPr/>
        </p:nvCxnSpPr>
        <p:spPr>
          <a:xfrm>
            <a:off x="9628902" y="4181951"/>
            <a:ext cx="41563" cy="39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ύγραμμο βέλος σύνδεσης 58">
            <a:extLst>
              <a:ext uri="{FF2B5EF4-FFF2-40B4-BE49-F238E27FC236}">
                <a16:creationId xmlns:a16="http://schemas.microsoft.com/office/drawing/2014/main" id="{DC882E9D-ABE1-4111-9313-E764532EC156}"/>
              </a:ext>
            </a:extLst>
          </p:cNvPr>
          <p:cNvCxnSpPr>
            <a:cxnSpLocks/>
          </p:cNvCxnSpPr>
          <p:nvPr/>
        </p:nvCxnSpPr>
        <p:spPr>
          <a:xfrm>
            <a:off x="9642763" y="2639290"/>
            <a:ext cx="114214" cy="3082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Ευθύγραμμο βέλος σύνδεσης 61">
            <a:extLst>
              <a:ext uri="{FF2B5EF4-FFF2-40B4-BE49-F238E27FC236}">
                <a16:creationId xmlns:a16="http://schemas.microsoft.com/office/drawing/2014/main" id="{36E8B7FE-C6C2-4980-8EA0-8F368CB77D79}"/>
              </a:ext>
            </a:extLst>
          </p:cNvPr>
          <p:cNvCxnSpPr>
            <a:cxnSpLocks/>
          </p:cNvCxnSpPr>
          <p:nvPr/>
        </p:nvCxnSpPr>
        <p:spPr>
          <a:xfrm>
            <a:off x="9060873" y="3262745"/>
            <a:ext cx="266784" cy="15413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Ευθύγραμμο βέλος σύνδεσης 64">
            <a:extLst>
              <a:ext uri="{FF2B5EF4-FFF2-40B4-BE49-F238E27FC236}">
                <a16:creationId xmlns:a16="http://schemas.microsoft.com/office/drawing/2014/main" id="{93AE18BE-B322-4585-B04E-B9A86B00D10C}"/>
              </a:ext>
            </a:extLst>
          </p:cNvPr>
          <p:cNvCxnSpPr>
            <a:cxnSpLocks/>
          </p:cNvCxnSpPr>
          <p:nvPr/>
        </p:nvCxnSpPr>
        <p:spPr>
          <a:xfrm flipV="1">
            <a:off x="9137359" y="4134095"/>
            <a:ext cx="256226" cy="1228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Τίτλος 12">
            <a:extLst>
              <a:ext uri="{FF2B5EF4-FFF2-40B4-BE49-F238E27FC236}">
                <a16:creationId xmlns:a16="http://schemas.microsoft.com/office/drawing/2014/main" id="{9CB6F840-40FE-EDB8-83B2-F0C6CFB3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004753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Case 3</a:t>
            </a:r>
            <a:endParaRPr lang="el-GR" dirty="0"/>
          </a:p>
        </p:txBody>
      </p:sp>
      <p:sp>
        <p:nvSpPr>
          <p:cNvPr id="16" name="Θέση περιεχομένου 15">
            <a:extLst>
              <a:ext uri="{FF2B5EF4-FFF2-40B4-BE49-F238E27FC236}">
                <a16:creationId xmlns:a16="http://schemas.microsoft.com/office/drawing/2014/main" id="{F881B2CE-FC3A-1253-3052-CCD32A78A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011" y="1540477"/>
            <a:ext cx="6382789" cy="4351338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 scan shows a cortical broad-based soft tissue mass (arrows) at the distal metaphysis of the left femur  which surrounds about 50% of bone circumference. 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tumor contains amorphous calcifications and the adjacent cortex is thickened on this slice. 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48F46-6AE5-ABDE-7088-8D40841400B1}"/>
              </a:ext>
            </a:extLst>
          </p:cNvPr>
          <p:cNvSpPr txBox="1"/>
          <p:nvPr/>
        </p:nvSpPr>
        <p:spPr>
          <a:xfrm>
            <a:off x="6696075" y="6147369"/>
            <a:ext cx="435035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High-grade surface osteosarcoma</a:t>
            </a:r>
          </a:p>
        </p:txBody>
      </p:sp>
    </p:spTree>
    <p:extLst>
      <p:ext uri="{BB962C8B-B14F-4D97-AF65-F5344CB8AC3E}">
        <p14:creationId xmlns:p14="http://schemas.microsoft.com/office/powerpoint/2010/main" val="2751821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2F21926-1449-4122-92A4-5B23FA122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596" t="17028" r="2674" b="22318"/>
          <a:stretch/>
        </p:blipFill>
        <p:spPr>
          <a:xfrm>
            <a:off x="8624457" y="1919213"/>
            <a:ext cx="3470566" cy="4429764"/>
          </a:xfrm>
        </p:spPr>
      </p:pic>
      <p:pic>
        <p:nvPicPr>
          <p:cNvPr id="4" name="Θέση περιεχομένου 6">
            <a:extLst>
              <a:ext uri="{FF2B5EF4-FFF2-40B4-BE49-F238E27FC236}">
                <a16:creationId xmlns:a16="http://schemas.microsoft.com/office/drawing/2014/main" id="{62805D5E-933F-453A-98A9-DDD35D9B5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4" t="21088" r="61240" b="23272"/>
          <a:stretch/>
        </p:blipFill>
        <p:spPr>
          <a:xfrm>
            <a:off x="4838786" y="2269215"/>
            <a:ext cx="3505368" cy="3852600"/>
          </a:xfrm>
          <a:prstGeom prst="rect">
            <a:avLst/>
          </a:prstGeom>
        </p:spPr>
      </p:pic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DB3EC2FF-4B74-44D9-985F-C9CC9E063A53}"/>
              </a:ext>
            </a:extLst>
          </p:cNvPr>
          <p:cNvCxnSpPr/>
          <p:nvPr/>
        </p:nvCxnSpPr>
        <p:spPr>
          <a:xfrm>
            <a:off x="2639290" y="2847109"/>
            <a:ext cx="0" cy="3325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556FF934-F24B-4991-8755-E20BC4F0D0AA}"/>
              </a:ext>
            </a:extLst>
          </p:cNvPr>
          <p:cNvCxnSpPr>
            <a:cxnSpLocks/>
          </p:cNvCxnSpPr>
          <p:nvPr/>
        </p:nvCxnSpPr>
        <p:spPr>
          <a:xfrm>
            <a:off x="1530927" y="3013363"/>
            <a:ext cx="193962" cy="2493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F1A45798-D5C9-4C54-B7CF-8CB477C9005D}"/>
              </a:ext>
            </a:extLst>
          </p:cNvPr>
          <p:cNvCxnSpPr>
            <a:cxnSpLocks/>
          </p:cNvCxnSpPr>
          <p:nvPr/>
        </p:nvCxnSpPr>
        <p:spPr>
          <a:xfrm flipV="1">
            <a:off x="1224397" y="4667418"/>
            <a:ext cx="315190" cy="1212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0DC5960E-CCF3-4F6E-BAB4-B3A0EC922409}"/>
              </a:ext>
            </a:extLst>
          </p:cNvPr>
          <p:cNvCxnSpPr>
            <a:cxnSpLocks/>
          </p:cNvCxnSpPr>
          <p:nvPr/>
        </p:nvCxnSpPr>
        <p:spPr>
          <a:xfrm flipH="1" flipV="1">
            <a:off x="3333749" y="4476917"/>
            <a:ext cx="95251" cy="3117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25EF5693-8391-4516-8054-7D563FDE7C7C}"/>
              </a:ext>
            </a:extLst>
          </p:cNvPr>
          <p:cNvCxnSpPr>
            <a:cxnSpLocks/>
          </p:cNvCxnSpPr>
          <p:nvPr/>
        </p:nvCxnSpPr>
        <p:spPr>
          <a:xfrm flipH="1" flipV="1">
            <a:off x="2572531" y="4972217"/>
            <a:ext cx="95251" cy="3117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>
            <a:extLst>
              <a:ext uri="{FF2B5EF4-FFF2-40B4-BE49-F238E27FC236}">
                <a16:creationId xmlns:a16="http://schemas.microsoft.com/office/drawing/2014/main" id="{E49412A4-EF82-415E-BEAC-ACA2E1AD86A4}"/>
              </a:ext>
            </a:extLst>
          </p:cNvPr>
          <p:cNvCxnSpPr/>
          <p:nvPr/>
        </p:nvCxnSpPr>
        <p:spPr>
          <a:xfrm>
            <a:off x="6508088" y="3138054"/>
            <a:ext cx="0" cy="3325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ύγραμμο βέλος σύνδεσης 41">
            <a:extLst>
              <a:ext uri="{FF2B5EF4-FFF2-40B4-BE49-F238E27FC236}">
                <a16:creationId xmlns:a16="http://schemas.microsoft.com/office/drawing/2014/main" id="{D50A51A0-17CD-47F3-A487-3F684E1D9C84}"/>
              </a:ext>
            </a:extLst>
          </p:cNvPr>
          <p:cNvCxnSpPr>
            <a:cxnSpLocks/>
          </p:cNvCxnSpPr>
          <p:nvPr/>
        </p:nvCxnSpPr>
        <p:spPr>
          <a:xfrm>
            <a:off x="5392882" y="3429000"/>
            <a:ext cx="256308" cy="16279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ύγραμμο βέλος σύνδεσης 43">
            <a:extLst>
              <a:ext uri="{FF2B5EF4-FFF2-40B4-BE49-F238E27FC236}">
                <a16:creationId xmlns:a16="http://schemas.microsoft.com/office/drawing/2014/main" id="{68BE0FBF-2FBA-4517-A3D8-44A6618ABACD}"/>
              </a:ext>
            </a:extLst>
          </p:cNvPr>
          <p:cNvCxnSpPr>
            <a:cxnSpLocks/>
          </p:cNvCxnSpPr>
          <p:nvPr/>
        </p:nvCxnSpPr>
        <p:spPr>
          <a:xfrm flipV="1">
            <a:off x="6824492" y="5127299"/>
            <a:ext cx="29944" cy="313292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Ευθύγραμμο βέλος σύνδεσης 57">
            <a:extLst>
              <a:ext uri="{FF2B5EF4-FFF2-40B4-BE49-F238E27FC236}">
                <a16:creationId xmlns:a16="http://schemas.microsoft.com/office/drawing/2014/main" id="{6681A9A9-7A7A-4E77-8247-DEA5882FFC3C}"/>
              </a:ext>
            </a:extLst>
          </p:cNvPr>
          <p:cNvCxnSpPr>
            <a:cxnSpLocks/>
          </p:cNvCxnSpPr>
          <p:nvPr/>
        </p:nvCxnSpPr>
        <p:spPr>
          <a:xfrm>
            <a:off x="9586472" y="4144818"/>
            <a:ext cx="41563" cy="39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Ευθύγραμμο βέλος σύνδεσης 58">
            <a:extLst>
              <a:ext uri="{FF2B5EF4-FFF2-40B4-BE49-F238E27FC236}">
                <a16:creationId xmlns:a16="http://schemas.microsoft.com/office/drawing/2014/main" id="{DC882E9D-ABE1-4111-9313-E764532EC156}"/>
              </a:ext>
            </a:extLst>
          </p:cNvPr>
          <p:cNvCxnSpPr>
            <a:cxnSpLocks/>
          </p:cNvCxnSpPr>
          <p:nvPr/>
        </p:nvCxnSpPr>
        <p:spPr>
          <a:xfrm>
            <a:off x="9642763" y="2639290"/>
            <a:ext cx="114214" cy="3082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Ευθύγραμμο βέλος σύνδεσης 61">
            <a:extLst>
              <a:ext uri="{FF2B5EF4-FFF2-40B4-BE49-F238E27FC236}">
                <a16:creationId xmlns:a16="http://schemas.microsoft.com/office/drawing/2014/main" id="{36E8B7FE-C6C2-4980-8EA0-8F368CB77D79}"/>
              </a:ext>
            </a:extLst>
          </p:cNvPr>
          <p:cNvCxnSpPr>
            <a:cxnSpLocks/>
          </p:cNvCxnSpPr>
          <p:nvPr/>
        </p:nvCxnSpPr>
        <p:spPr>
          <a:xfrm>
            <a:off x="9060873" y="3262745"/>
            <a:ext cx="266784" cy="15413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Ευθύγραμμο βέλος σύνδεσης 64">
            <a:extLst>
              <a:ext uri="{FF2B5EF4-FFF2-40B4-BE49-F238E27FC236}">
                <a16:creationId xmlns:a16="http://schemas.microsoft.com/office/drawing/2014/main" id="{93AE18BE-B322-4585-B04E-B9A86B00D10C}"/>
              </a:ext>
            </a:extLst>
          </p:cNvPr>
          <p:cNvCxnSpPr>
            <a:cxnSpLocks/>
          </p:cNvCxnSpPr>
          <p:nvPr/>
        </p:nvCxnSpPr>
        <p:spPr>
          <a:xfrm flipV="1">
            <a:off x="9137359" y="4134095"/>
            <a:ext cx="256226" cy="1228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Τίτλος 12">
            <a:extLst>
              <a:ext uri="{FF2B5EF4-FFF2-40B4-BE49-F238E27FC236}">
                <a16:creationId xmlns:a16="http://schemas.microsoft.com/office/drawing/2014/main" id="{6C4411AC-71ED-EC44-D26A-77F0C21F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052" y="6287763"/>
            <a:ext cx="4352925" cy="495403"/>
          </a:xfrm>
        </p:spPr>
        <p:txBody>
          <a:bodyPr>
            <a:normAutofit/>
          </a:bodyPr>
          <a:lstStyle/>
          <a:p>
            <a:r>
              <a:rPr lang="en-US" sz="2400" dirty="0"/>
              <a:t>MRI, T2FS ax, </a:t>
            </a:r>
            <a:r>
              <a:rPr lang="en-US" sz="2400" dirty="0" err="1"/>
              <a:t>cor</a:t>
            </a:r>
            <a:endParaRPr lang="el-GR" sz="2400" dirty="0"/>
          </a:p>
        </p:txBody>
      </p:sp>
      <p:sp>
        <p:nvSpPr>
          <p:cNvPr id="27" name="Θέση περιεχομένου 8">
            <a:extLst>
              <a:ext uri="{FF2B5EF4-FFF2-40B4-BE49-F238E27FC236}">
                <a16:creationId xmlns:a16="http://schemas.microsoft.com/office/drawing/2014/main" id="{468D1D51-1457-9DD6-BD22-E5221CFBB6FA}"/>
              </a:ext>
            </a:extLst>
          </p:cNvPr>
          <p:cNvSpPr txBox="1">
            <a:spLocks/>
          </p:cNvSpPr>
          <p:nvPr/>
        </p:nvSpPr>
        <p:spPr>
          <a:xfrm>
            <a:off x="148068" y="1919213"/>
            <a:ext cx="4251961" cy="4252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bulky tumor (arrows) originating at the medial site of the left femur. The tumor is  moderately hyperintense and presents significant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intramedullary extension (arrows) .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distal margin of the tumor on the coronal image the bone cortex looks  thinned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neurovascular bundle remains intact in (thin arrow) . Note that the calcifications are not apparent on MR images. </a:t>
            </a:r>
            <a:endParaRPr lang="el-G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64920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B787598-1C8B-4FDB-BEF2-0EF776478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43739" cy="1325563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/>
              <a:t>Case 5</a:t>
            </a:r>
            <a:endParaRPr lang="el-GR" b="1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4888153-F84B-4DD3-91ED-38D0C5C49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601" y="2635686"/>
            <a:ext cx="6009409" cy="267894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Frontal radiograph of the humerus</a:t>
            </a:r>
          </a:p>
          <a:p>
            <a:r>
              <a:rPr lang="en-US" sz="2400" dirty="0"/>
              <a:t>Soft tissue mass (arrows)  at the proximal </a:t>
            </a:r>
            <a:r>
              <a:rPr lang="en-US" sz="2400" dirty="0" err="1"/>
              <a:t>metadiaphysis</a:t>
            </a:r>
            <a:r>
              <a:rPr lang="en-US" sz="2400" dirty="0"/>
              <a:t> of the of the left humerus</a:t>
            </a:r>
          </a:p>
          <a:p>
            <a:r>
              <a:rPr lang="en-US" sz="2400" dirty="0"/>
              <a:t> causing </a:t>
            </a:r>
            <a:r>
              <a:rPr lang="en-US" sz="2400" dirty="0" err="1"/>
              <a:t>ectosteal</a:t>
            </a:r>
            <a:r>
              <a:rPr lang="en-US" sz="2400" dirty="0"/>
              <a:t> scalloping  (arrowheads) </a:t>
            </a:r>
          </a:p>
          <a:p>
            <a:r>
              <a:rPr lang="en-US" sz="2400" dirty="0"/>
              <a:t> Barely seen punctuate and </a:t>
            </a:r>
            <a:r>
              <a:rPr lang="en-US" sz="2400" dirty="0" err="1"/>
              <a:t>curvelinear</a:t>
            </a:r>
            <a:r>
              <a:rPr lang="en-US" sz="2400" dirty="0"/>
              <a:t> calcifications at the periphery and within the mass (arrows) signifying cartilaginous matrix. </a:t>
            </a:r>
            <a:endParaRPr lang="el-GR" sz="2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23151B3-8EBB-45FF-B434-C8362D696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891" t="3960" r="31188" b="25213"/>
          <a:stretch/>
        </p:blipFill>
        <p:spPr>
          <a:xfrm>
            <a:off x="8328991" y="1043334"/>
            <a:ext cx="2753138" cy="485657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914AC950-0C68-4EA6-A88A-8B83231C06B1}"/>
              </a:ext>
            </a:extLst>
          </p:cNvPr>
          <p:cNvCxnSpPr/>
          <p:nvPr/>
        </p:nvCxnSpPr>
        <p:spPr>
          <a:xfrm flipH="1">
            <a:off x="10287000" y="3021496"/>
            <a:ext cx="357808" cy="993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FCED33BD-D78D-4D76-B40C-723BC0A40BD0}"/>
              </a:ext>
            </a:extLst>
          </p:cNvPr>
          <p:cNvCxnSpPr/>
          <p:nvPr/>
        </p:nvCxnSpPr>
        <p:spPr>
          <a:xfrm flipH="1">
            <a:off x="10495721" y="3521766"/>
            <a:ext cx="357808" cy="993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A362876D-D2CD-4605-BF56-67B4F897547B}"/>
              </a:ext>
            </a:extLst>
          </p:cNvPr>
          <p:cNvCxnSpPr/>
          <p:nvPr/>
        </p:nvCxnSpPr>
        <p:spPr>
          <a:xfrm flipH="1">
            <a:off x="10644808" y="4050542"/>
            <a:ext cx="357808" cy="993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731AEDDD-CA70-455D-8461-6E1986D5CCAA}"/>
              </a:ext>
            </a:extLst>
          </p:cNvPr>
          <p:cNvCxnSpPr>
            <a:cxnSpLocks/>
          </p:cNvCxnSpPr>
          <p:nvPr/>
        </p:nvCxnSpPr>
        <p:spPr>
          <a:xfrm>
            <a:off x="9899374" y="4681330"/>
            <a:ext cx="695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73A33185-4E25-4A80-832C-87D12DEAAA38}"/>
              </a:ext>
            </a:extLst>
          </p:cNvPr>
          <p:cNvCxnSpPr>
            <a:cxnSpLocks/>
          </p:cNvCxnSpPr>
          <p:nvPr/>
        </p:nvCxnSpPr>
        <p:spPr>
          <a:xfrm flipH="1" flipV="1">
            <a:off x="10644808" y="4451695"/>
            <a:ext cx="208721" cy="1103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1C6A1A-0C0F-4EDA-88D6-B8CA9687E4B1}"/>
              </a:ext>
            </a:extLst>
          </p:cNvPr>
          <p:cNvSpPr txBox="1"/>
          <p:nvPr/>
        </p:nvSpPr>
        <p:spPr>
          <a:xfrm>
            <a:off x="651979" y="1930836"/>
            <a:ext cx="329590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Female, 17 </a:t>
            </a:r>
            <a:r>
              <a:rPr lang="en-US" sz="3200" dirty="0" err="1"/>
              <a:t>yrs</a:t>
            </a:r>
            <a:r>
              <a:rPr lang="en-US" sz="3200" dirty="0"/>
              <a:t> old </a:t>
            </a:r>
            <a:endParaRPr lang="el-GR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6CE86-30D6-FFC6-817C-307848E427D4}"/>
              </a:ext>
            </a:extLst>
          </p:cNvPr>
          <p:cNvSpPr txBox="1"/>
          <p:nvPr/>
        </p:nvSpPr>
        <p:spPr>
          <a:xfrm>
            <a:off x="990600" y="6057900"/>
            <a:ext cx="358213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Periosteal chondrosarcoma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B3BD3D0-8A02-4A1A-872E-23ADE39A6C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5796" r="22757" b="33749"/>
          <a:stretch/>
        </p:blipFill>
        <p:spPr>
          <a:xfrm>
            <a:off x="9320645" y="3082581"/>
            <a:ext cx="2664952" cy="34102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C6EC690-4912-41CC-817C-8C706A497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14859" r="18165" b="19910"/>
          <a:stretch/>
        </p:blipFill>
        <p:spPr>
          <a:xfrm>
            <a:off x="6614526" y="167454"/>
            <a:ext cx="2836444" cy="37914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2F8D1AC-C748-4435-AF24-2C119AECB276}"/>
              </a:ext>
            </a:extLst>
          </p:cNvPr>
          <p:cNvSpPr txBox="1">
            <a:spLocks/>
          </p:cNvSpPr>
          <p:nvPr/>
        </p:nvSpPr>
        <p:spPr>
          <a:xfrm>
            <a:off x="178379" y="1439292"/>
            <a:ext cx="600940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/>
              <a:t>T1 </a:t>
            </a:r>
            <a:r>
              <a:rPr lang="en-US" sz="2400" u="sng" dirty="0" err="1"/>
              <a:t>wt</a:t>
            </a:r>
            <a:r>
              <a:rPr lang="en-US" sz="2400" u="sng" dirty="0"/>
              <a:t> coronal </a:t>
            </a:r>
          </a:p>
          <a:p>
            <a:r>
              <a:rPr lang="en-US" sz="2400" dirty="0"/>
              <a:t>The mass (arrows) is isointense to muscles</a:t>
            </a:r>
          </a:p>
          <a:p>
            <a:pPr marL="0" indent="0">
              <a:buNone/>
            </a:pPr>
            <a:r>
              <a:rPr lang="en-US" sz="2400" u="sng" dirty="0"/>
              <a:t>Coronal fat-suppressed MR image  </a:t>
            </a:r>
          </a:p>
          <a:p>
            <a:r>
              <a:rPr lang="en-US" sz="2400" dirty="0"/>
              <a:t>hyperintense with a </a:t>
            </a:r>
            <a:r>
              <a:rPr lang="en-US" sz="2400" dirty="0" err="1"/>
              <a:t>microlobular</a:t>
            </a:r>
            <a:r>
              <a:rPr lang="en-US" sz="2400" dirty="0"/>
              <a:t> contour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Cortex seems intact. </a:t>
            </a:r>
          </a:p>
          <a:p>
            <a:r>
              <a:rPr lang="en-US" sz="2400" dirty="0"/>
              <a:t>Non-marginated area in the adjacent bone , hypointense on T1w and hyperintense on  fat-suppressed T2w image corresponds to bone marrow edema as no malignant infiltration of the medulla was documented on surgery</a:t>
            </a:r>
          </a:p>
        </p:txBody>
      </p:sp>
      <p:sp>
        <p:nvSpPr>
          <p:cNvPr id="7" name="Τίτλος 4">
            <a:extLst>
              <a:ext uri="{FF2B5EF4-FFF2-40B4-BE49-F238E27FC236}">
                <a16:creationId xmlns:a16="http://schemas.microsoft.com/office/drawing/2014/main" id="{22D470F8-0655-4220-A6D7-24195FABD924}"/>
              </a:ext>
            </a:extLst>
          </p:cNvPr>
          <p:cNvSpPr txBox="1">
            <a:spLocks/>
          </p:cNvSpPr>
          <p:nvPr/>
        </p:nvSpPr>
        <p:spPr>
          <a:xfrm>
            <a:off x="1515204" y="653360"/>
            <a:ext cx="2451652" cy="7182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MRI</a:t>
            </a:r>
            <a:endParaRPr lang="el-GR" dirty="0"/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5A584024-9A33-4889-89D0-BBBD3DFAA3B4}"/>
              </a:ext>
            </a:extLst>
          </p:cNvPr>
          <p:cNvCxnSpPr>
            <a:cxnSpLocks/>
          </p:cNvCxnSpPr>
          <p:nvPr/>
        </p:nvCxnSpPr>
        <p:spPr>
          <a:xfrm flipH="1">
            <a:off x="8863447" y="1371600"/>
            <a:ext cx="270162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5443D04C-0D6C-4CE0-9527-DE4DEFFD4F97}"/>
              </a:ext>
            </a:extLst>
          </p:cNvPr>
          <p:cNvCxnSpPr>
            <a:cxnSpLocks/>
          </p:cNvCxnSpPr>
          <p:nvPr/>
        </p:nvCxnSpPr>
        <p:spPr>
          <a:xfrm flipH="1">
            <a:off x="9050483" y="2272334"/>
            <a:ext cx="40048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4B9D2752-D9EA-46A2-B752-9DE75BF6ABC9}"/>
              </a:ext>
            </a:extLst>
          </p:cNvPr>
          <p:cNvCxnSpPr>
            <a:cxnSpLocks/>
          </p:cNvCxnSpPr>
          <p:nvPr/>
        </p:nvCxnSpPr>
        <p:spPr>
          <a:xfrm flipH="1">
            <a:off x="11488881" y="4974764"/>
            <a:ext cx="37895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D9496661-DD4C-489C-A3AE-29C3DA1AD915}"/>
              </a:ext>
            </a:extLst>
          </p:cNvPr>
          <p:cNvCxnSpPr>
            <a:cxnSpLocks/>
          </p:cNvCxnSpPr>
          <p:nvPr/>
        </p:nvCxnSpPr>
        <p:spPr>
          <a:xfrm flipH="1">
            <a:off x="11353800" y="4180609"/>
            <a:ext cx="270162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D6F162A-9892-4FAB-851E-7C94C63EA275}"/>
              </a:ext>
            </a:extLst>
          </p:cNvPr>
          <p:cNvSpPr txBox="1"/>
          <p:nvPr/>
        </p:nvSpPr>
        <p:spPr>
          <a:xfrm>
            <a:off x="8328990" y="22019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455DA-5BDF-4D95-B9B0-2EDB0E6F9434}"/>
              </a:ext>
            </a:extLst>
          </p:cNvPr>
          <p:cNvSpPr txBox="1"/>
          <p:nvPr/>
        </p:nvSpPr>
        <p:spPr>
          <a:xfrm>
            <a:off x="10846903" y="48075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endParaRPr lang="el-GR" dirty="0"/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DF8952A4-12D6-4967-9796-D0AA60002AF2}"/>
              </a:ext>
            </a:extLst>
          </p:cNvPr>
          <p:cNvSpPr txBox="1">
            <a:spLocks/>
          </p:cNvSpPr>
          <p:nvPr/>
        </p:nvSpPr>
        <p:spPr>
          <a:xfrm>
            <a:off x="9994700" y="823118"/>
            <a:ext cx="1494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Μ</a:t>
            </a:r>
            <a:r>
              <a:rPr lang="en-US" dirty="0"/>
              <a:t>RI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B0F2302-E7E9-6C54-FD68-6B5E08C65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45" t="54710" r="41331" b="11706"/>
          <a:stretch/>
        </p:blipFill>
        <p:spPr>
          <a:xfrm>
            <a:off x="2297966" y="996735"/>
            <a:ext cx="6856236" cy="3687487"/>
          </a:xfr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95159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22F616B-4373-4E19-9B33-A70F4E2D72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550" y="163786"/>
            <a:ext cx="2641937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en-US" altLang="el-GR" sz="4000" b="1" dirty="0"/>
              <a:t>Case 6 </a:t>
            </a:r>
            <a:endParaRPr lang="el-GR" altLang="el-GR" sz="4000" b="1" dirty="0"/>
          </a:p>
        </p:txBody>
      </p:sp>
      <p:pic>
        <p:nvPicPr>
          <p:cNvPr id="37891" name="Picture 3" descr="DSC00861">
            <a:extLst>
              <a:ext uri="{FF2B5EF4-FFF2-40B4-BE49-F238E27FC236}">
                <a16:creationId xmlns:a16="http://schemas.microsoft.com/office/drawing/2014/main" id="{CA426D8D-E193-4551-B84A-2D4F804770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35023" y="1265029"/>
            <a:ext cx="6075977" cy="435133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FD1D40EA-BB8C-4E94-ACF9-65B1BBCC5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580" y="1591973"/>
            <a:ext cx="5181600" cy="4351338"/>
          </a:xfrm>
        </p:spPr>
        <p:txBody>
          <a:bodyPr>
            <a:normAutofit/>
          </a:bodyPr>
          <a:lstStyle/>
          <a:p>
            <a:r>
              <a:rPr lang="en-US" altLang="el-GR" sz="2400" dirty="0"/>
              <a:t>A 42 –year old man with abdominal discomfort and deteriorating left hip pain during the last six months. </a:t>
            </a:r>
          </a:p>
          <a:p>
            <a:pPr marL="0" indent="0">
              <a:buNone/>
            </a:pPr>
            <a:r>
              <a:rPr lang="en-US" altLang="el-GR" sz="2400" b="1" dirty="0"/>
              <a:t>Frontal radiograph of the pelvis </a:t>
            </a:r>
          </a:p>
          <a:p>
            <a:r>
              <a:rPr lang="en-US" altLang="el-GR" sz="2400" dirty="0"/>
              <a:t>A soft tissue mass (arrows)  with typically cartilaginous  rings and arcs calcifications , occupying the left pelvis. </a:t>
            </a:r>
          </a:p>
          <a:p>
            <a:r>
              <a:rPr lang="en-US" altLang="el-GR" sz="2400" dirty="0"/>
              <a:t>A densely mineralized lesion is seen at the left acetabular roof (arrowheads) .  </a:t>
            </a:r>
          </a:p>
          <a:p>
            <a:endParaRPr lang="el-GR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A2994F-5EFE-4C20-BAE5-16E6459AB6E9}"/>
              </a:ext>
            </a:extLst>
          </p:cNvPr>
          <p:cNvSpPr txBox="1"/>
          <p:nvPr/>
        </p:nvSpPr>
        <p:spPr>
          <a:xfrm>
            <a:off x="1111827" y="2441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571A37CE-BFD6-4C55-A1A3-C0C601646771}"/>
              </a:ext>
            </a:extLst>
          </p:cNvPr>
          <p:cNvCxnSpPr/>
          <p:nvPr/>
        </p:nvCxnSpPr>
        <p:spPr>
          <a:xfrm flipV="1">
            <a:off x="7523018" y="3023755"/>
            <a:ext cx="280555" cy="1974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9FC83F96-66AD-4988-A97A-E632FBA0FE1F}"/>
              </a:ext>
            </a:extLst>
          </p:cNvPr>
          <p:cNvCxnSpPr>
            <a:cxnSpLocks/>
          </p:cNvCxnSpPr>
          <p:nvPr/>
        </p:nvCxnSpPr>
        <p:spPr>
          <a:xfrm>
            <a:off x="10099964" y="3075709"/>
            <a:ext cx="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68D0A177-D680-4A43-ABFE-2F582F450D2E}"/>
              </a:ext>
            </a:extLst>
          </p:cNvPr>
          <p:cNvCxnSpPr/>
          <p:nvPr/>
        </p:nvCxnSpPr>
        <p:spPr>
          <a:xfrm flipV="1">
            <a:off x="8773011" y="3767643"/>
            <a:ext cx="280555" cy="1974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463FC8A8-45B4-4BBD-A966-E0CE4EEC5120}"/>
              </a:ext>
            </a:extLst>
          </p:cNvPr>
          <p:cNvCxnSpPr/>
          <p:nvPr/>
        </p:nvCxnSpPr>
        <p:spPr>
          <a:xfrm flipV="1">
            <a:off x="8028709" y="3668929"/>
            <a:ext cx="280555" cy="1974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8D1C9BA1-95C9-49C4-9489-8877470E223B}"/>
              </a:ext>
            </a:extLst>
          </p:cNvPr>
          <p:cNvCxnSpPr>
            <a:cxnSpLocks/>
          </p:cNvCxnSpPr>
          <p:nvPr/>
        </p:nvCxnSpPr>
        <p:spPr>
          <a:xfrm flipH="1">
            <a:off x="11067080" y="3283528"/>
            <a:ext cx="113538" cy="86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2CA3352-9E52-1761-1557-3DCE47AA4183}"/>
              </a:ext>
            </a:extLst>
          </p:cNvPr>
          <p:cNvSpPr txBox="1"/>
          <p:nvPr/>
        </p:nvSpPr>
        <p:spPr>
          <a:xfrm>
            <a:off x="457200" y="6045935"/>
            <a:ext cx="589764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Secondary peripheral chondrosarcoma </a:t>
            </a:r>
          </a:p>
        </p:txBody>
      </p:sp>
    </p:spTree>
    <p:extLst>
      <p:ext uri="{BB962C8B-B14F-4D97-AF65-F5344CB8AC3E}">
        <p14:creationId xmlns:p14="http://schemas.microsoft.com/office/powerpoint/2010/main" val="26391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DSC00897">
            <a:extLst>
              <a:ext uri="{FF2B5EF4-FFF2-40B4-BE49-F238E27FC236}">
                <a16:creationId xmlns:a16="http://schemas.microsoft.com/office/drawing/2014/main" id="{3BD293F3-8184-4FC9-B55D-58C0618B48A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4647" r="4435" b="14287"/>
          <a:stretch/>
        </p:blipFill>
        <p:spPr>
          <a:xfrm>
            <a:off x="5556829" y="1475508"/>
            <a:ext cx="4969162" cy="3429001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Θέση περιεχομένου 6">
            <a:extLst>
              <a:ext uri="{FF2B5EF4-FFF2-40B4-BE49-F238E27FC236}">
                <a16:creationId xmlns:a16="http://schemas.microsoft.com/office/drawing/2014/main" id="{2EF0DC0F-E7C7-462E-905C-140D38BE81F8}"/>
              </a:ext>
            </a:extLst>
          </p:cNvPr>
          <p:cNvSpPr txBox="1">
            <a:spLocks/>
          </p:cNvSpPr>
          <p:nvPr/>
        </p:nvSpPr>
        <p:spPr>
          <a:xfrm>
            <a:off x="375229" y="1690687"/>
            <a:ext cx="5256644" cy="4928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l-GR" b="1" dirty="0"/>
              <a:t>CT image (bone window) </a:t>
            </a:r>
          </a:p>
          <a:p>
            <a:r>
              <a:rPr lang="en-US" altLang="el-GR" dirty="0" err="1"/>
              <a:t>Exostostis</a:t>
            </a:r>
            <a:r>
              <a:rPr lang="en-US" altLang="el-GR" dirty="0"/>
              <a:t> with lytic areas within it (arrowheads) ) of the left innominate bone protruding anteriorly and medially. </a:t>
            </a:r>
          </a:p>
          <a:p>
            <a:r>
              <a:rPr lang="en-US" altLang="el-GR" dirty="0"/>
              <a:t>A  space-occupying soft tissue mass with calcified spots (arrows)   seems to originate from the osseous </a:t>
            </a:r>
            <a:r>
              <a:rPr lang="en-US" altLang="el-GR" dirty="0" err="1"/>
              <a:t>protruberance</a:t>
            </a:r>
            <a:r>
              <a:rPr lang="en-US" altLang="el-GR" dirty="0"/>
              <a:t> and is displacing the adjacent left wall of the urinary bladder  </a:t>
            </a:r>
          </a:p>
          <a:p>
            <a:endParaRPr lang="el-GR" dirty="0"/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31A50F79-BC54-4074-A196-4149D271DE15}"/>
              </a:ext>
            </a:extLst>
          </p:cNvPr>
          <p:cNvCxnSpPr>
            <a:cxnSpLocks/>
          </p:cNvCxnSpPr>
          <p:nvPr/>
        </p:nvCxnSpPr>
        <p:spPr>
          <a:xfrm>
            <a:off x="9403773" y="2680855"/>
            <a:ext cx="72736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BB65A827-96D5-4191-B06B-BFA58FE56E40}"/>
              </a:ext>
            </a:extLst>
          </p:cNvPr>
          <p:cNvCxnSpPr>
            <a:cxnSpLocks/>
          </p:cNvCxnSpPr>
          <p:nvPr/>
        </p:nvCxnSpPr>
        <p:spPr>
          <a:xfrm flipH="1">
            <a:off x="10001395" y="2576946"/>
            <a:ext cx="16091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3EC3EBC5-1586-4A99-9A73-FB22375E68F5}"/>
              </a:ext>
            </a:extLst>
          </p:cNvPr>
          <p:cNvCxnSpPr/>
          <p:nvPr/>
        </p:nvCxnSpPr>
        <p:spPr>
          <a:xfrm flipV="1">
            <a:off x="8717973" y="3221182"/>
            <a:ext cx="207818" cy="2805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F7FA7EEF-FAA9-491F-82D2-7DCC4E31A62A}"/>
              </a:ext>
            </a:extLst>
          </p:cNvPr>
          <p:cNvCxnSpPr/>
          <p:nvPr/>
        </p:nvCxnSpPr>
        <p:spPr>
          <a:xfrm flipV="1">
            <a:off x="7919604" y="2760518"/>
            <a:ext cx="207818" cy="2805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>
            <a:extLst>
              <a:ext uri="{FF2B5EF4-FFF2-40B4-BE49-F238E27FC236}">
                <a16:creationId xmlns:a16="http://schemas.microsoft.com/office/drawing/2014/main" id="{E95D1425-3568-4C68-A474-4ABA8041BD8B}"/>
              </a:ext>
            </a:extLst>
          </p:cNvPr>
          <p:cNvCxnSpPr>
            <a:cxnSpLocks/>
          </p:cNvCxnSpPr>
          <p:nvPr/>
        </p:nvCxnSpPr>
        <p:spPr>
          <a:xfrm>
            <a:off x="8312728" y="1575955"/>
            <a:ext cx="287482" cy="3359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2225E2-6EAE-45A2-9546-AE0D5FE1F95E}"/>
              </a:ext>
            </a:extLst>
          </p:cNvPr>
          <p:cNvSpPr txBox="1"/>
          <p:nvPr/>
        </p:nvSpPr>
        <p:spPr>
          <a:xfrm>
            <a:off x="205299" y="6123628"/>
            <a:ext cx="5469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OP</a:t>
            </a:r>
            <a:endParaRPr lang="el-GR" sz="2400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4DF1C9CF-9A6B-01E6-750D-56D78B17DE34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5473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22F616B-4373-4E19-9B33-A70F4E2D728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670629" y="678296"/>
            <a:ext cx="7772400" cy="7318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4000" dirty="0"/>
              <a:t>MRI </a:t>
            </a:r>
            <a:endParaRPr lang="el-GR" altLang="el-GR" sz="4000" dirty="0"/>
          </a:p>
        </p:txBody>
      </p:sp>
      <p:pic>
        <p:nvPicPr>
          <p:cNvPr id="37893" name="Picture 5" descr="DSC00901">
            <a:extLst>
              <a:ext uri="{FF2B5EF4-FFF2-40B4-BE49-F238E27FC236}">
                <a16:creationId xmlns:a16="http://schemas.microsoft.com/office/drawing/2014/main" id="{A1CA35B9-125D-4C7C-84A9-9599E34188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17303" r="-458" b="1458"/>
          <a:stretch/>
        </p:blipFill>
        <p:spPr>
          <a:xfrm>
            <a:off x="6733310" y="2309091"/>
            <a:ext cx="4925290" cy="3665681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Θέση περιεχομένου 6">
            <a:extLst>
              <a:ext uri="{FF2B5EF4-FFF2-40B4-BE49-F238E27FC236}">
                <a16:creationId xmlns:a16="http://schemas.microsoft.com/office/drawing/2014/main" id="{0815C095-0B15-4710-AB06-C6A74B76D979}"/>
              </a:ext>
            </a:extLst>
          </p:cNvPr>
          <p:cNvSpPr txBox="1">
            <a:spLocks/>
          </p:cNvSpPr>
          <p:nvPr/>
        </p:nvSpPr>
        <p:spPr>
          <a:xfrm>
            <a:off x="375229" y="1690688"/>
            <a:ext cx="5568372" cy="4489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l-GR" sz="3800" dirty="0"/>
              <a:t>T2 w axial image:</a:t>
            </a:r>
          </a:p>
          <a:p>
            <a:r>
              <a:rPr lang="en-US" altLang="el-GR" sz="3800" dirty="0"/>
              <a:t> The mass is typically hyperintense </a:t>
            </a:r>
          </a:p>
          <a:p>
            <a:r>
              <a:rPr lang="en-US" altLang="el-GR" sz="3800" dirty="0"/>
              <a:t>Calcifications are hypointense (arrowheads) Urinary bladder: asterisk . </a:t>
            </a:r>
            <a:endParaRPr lang="el-GR" altLang="el-GR" sz="3800" dirty="0"/>
          </a:p>
          <a:p>
            <a:endParaRPr lang="el-GR" dirty="0"/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42B62D61-126E-4759-AC36-2F91CF9F5923}"/>
              </a:ext>
            </a:extLst>
          </p:cNvPr>
          <p:cNvCxnSpPr/>
          <p:nvPr/>
        </p:nvCxnSpPr>
        <p:spPr>
          <a:xfrm>
            <a:off x="8717973" y="2473036"/>
            <a:ext cx="166254" cy="3117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5C2CE61D-027B-4ACC-B554-9EEA51130A10}"/>
              </a:ext>
            </a:extLst>
          </p:cNvPr>
          <p:cNvCxnSpPr>
            <a:cxnSpLocks/>
          </p:cNvCxnSpPr>
          <p:nvPr/>
        </p:nvCxnSpPr>
        <p:spPr>
          <a:xfrm flipH="1" flipV="1">
            <a:off x="9587344" y="3753574"/>
            <a:ext cx="117764" cy="3419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DF82F0-B0B4-460B-AE6C-436DA6252782}"/>
              </a:ext>
            </a:extLst>
          </p:cNvPr>
          <p:cNvSpPr txBox="1"/>
          <p:nvPr/>
        </p:nvSpPr>
        <p:spPr>
          <a:xfrm>
            <a:off x="7917873" y="377236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*</a:t>
            </a:r>
            <a:endParaRPr lang="el-GR" sz="3600" dirty="0"/>
          </a:p>
        </p:txBody>
      </p: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DC756473-C443-4477-915A-15D1761F83D9}"/>
              </a:ext>
            </a:extLst>
          </p:cNvPr>
          <p:cNvCxnSpPr>
            <a:cxnSpLocks/>
          </p:cNvCxnSpPr>
          <p:nvPr/>
        </p:nvCxnSpPr>
        <p:spPr>
          <a:xfrm>
            <a:off x="9202882" y="3273136"/>
            <a:ext cx="79662" cy="7273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826952F9-D022-41E2-A457-D0190FC64794}"/>
              </a:ext>
            </a:extLst>
          </p:cNvPr>
          <p:cNvCxnSpPr>
            <a:cxnSpLocks/>
          </p:cNvCxnSpPr>
          <p:nvPr/>
        </p:nvCxnSpPr>
        <p:spPr>
          <a:xfrm>
            <a:off x="9050481" y="3470564"/>
            <a:ext cx="110837" cy="9351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62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22F616B-4373-4E19-9B33-A70F4E2D728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208213" y="404814"/>
            <a:ext cx="7772400" cy="731837"/>
          </a:xfrm>
        </p:spPr>
        <p:txBody>
          <a:bodyPr/>
          <a:lstStyle/>
          <a:p>
            <a:pPr eaLnBrk="1" hangingPunct="1"/>
            <a:r>
              <a:rPr lang="el-GR" altLang="el-GR" sz="4000"/>
              <a:t>ΧΟΝΔΡΟΣΑΡΚΩΜΑ</a:t>
            </a:r>
          </a:p>
        </p:txBody>
      </p:sp>
      <p:pic>
        <p:nvPicPr>
          <p:cNvPr id="37891" name="Picture 3" descr="DSC00861">
            <a:extLst>
              <a:ext uri="{FF2B5EF4-FFF2-40B4-BE49-F238E27FC236}">
                <a16:creationId xmlns:a16="http://schemas.microsoft.com/office/drawing/2014/main" id="{CA426D8D-E193-4551-B84A-2D4F804770F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1078" b="-148"/>
          <a:stretch/>
        </p:blipFill>
        <p:spPr>
          <a:xfrm>
            <a:off x="542925" y="247434"/>
            <a:ext cx="5787736" cy="389546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4" descr="DSC00897">
            <a:extLst>
              <a:ext uri="{FF2B5EF4-FFF2-40B4-BE49-F238E27FC236}">
                <a16:creationId xmlns:a16="http://schemas.microsoft.com/office/drawing/2014/main" id="{3BD293F3-8184-4FC9-B55D-58C0618B48A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38" r="-7308" b="-1523"/>
          <a:stretch/>
        </p:blipFill>
        <p:spPr>
          <a:xfrm>
            <a:off x="6004504" y="404814"/>
            <a:ext cx="5582226" cy="428841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3" name="Picture 5" descr="DSC00901">
            <a:extLst>
              <a:ext uri="{FF2B5EF4-FFF2-40B4-BE49-F238E27FC236}">
                <a16:creationId xmlns:a16="http://schemas.microsoft.com/office/drawing/2014/main" id="{A1CA35B9-125D-4C7C-84A9-9599E34188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4126" r="-458" b="1458"/>
          <a:stretch/>
        </p:blipFill>
        <p:spPr>
          <a:xfrm>
            <a:off x="1376508" y="3347339"/>
            <a:ext cx="4790209" cy="3429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E1C49-E807-332C-DBE4-3DBD36B8DEEE}"/>
              </a:ext>
            </a:extLst>
          </p:cNvPr>
          <p:cNvSpPr txBox="1"/>
          <p:nvPr/>
        </p:nvSpPr>
        <p:spPr>
          <a:xfrm>
            <a:off x="6330661" y="5191698"/>
            <a:ext cx="5545492" cy="1077218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3200" dirty="0"/>
              <a:t>Ευχαριστω για την προσοχή σας</a:t>
            </a:r>
          </a:p>
          <a:p>
            <a:pPr algn="r"/>
            <a:r>
              <a:rPr lang="en-US" sz="3200" dirty="0">
                <a:hlinkClick r:id="rId6"/>
              </a:rPr>
              <a:t>sogofianol@gmail.com</a:t>
            </a:r>
            <a:r>
              <a:rPr lang="en-US" sz="3200" dirty="0"/>
              <a:t> 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721120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3968696B-A09E-4EF8-9D32-FD3495ED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365040"/>
            <a:ext cx="4598624" cy="1185464"/>
          </a:xfr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Case 1 </a:t>
            </a:r>
            <a:endParaRPr lang="el-GR" b="1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87503AF-9209-466A-89C7-E53B50016F6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0" y="3684177"/>
            <a:ext cx="7211291" cy="191155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SzPts val="1100"/>
              <a:buFont typeface="+mj-lt"/>
              <a:buAutoNum type="alphaUcPeriod"/>
            </a:pPr>
            <a:r>
              <a:rPr lang="en-US" sz="2400" u="sng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Lateral radiograph of the knee  </a:t>
            </a:r>
          </a:p>
          <a:p>
            <a:pPr marL="342900" lvl="0" indent="-342900">
              <a:lnSpc>
                <a:spcPct val="107000"/>
              </a:lnSpc>
              <a:buSzPts val="1100"/>
              <a:buFont typeface="+mj-lt"/>
              <a:buAutoNum type="alphaU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en-US" sz="24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arge ossified opacity  (arrows) attached to the posterior cortex of the distal femoral metaphysis. - Ossification is  mainly central. </a:t>
            </a:r>
            <a:endParaRPr lang="el-G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dirty="0"/>
          </a:p>
        </p:txBody>
      </p:sp>
      <p:pic>
        <p:nvPicPr>
          <p:cNvPr id="7" name="Picture 82">
            <a:extLst>
              <a:ext uri="{FF2B5EF4-FFF2-40B4-BE49-F238E27FC236}">
                <a16:creationId xmlns:a16="http://schemas.microsoft.com/office/drawing/2014/main" id="{A4DAEF25-F522-4F1B-A93C-6A1B5318FDB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80000" y="-92520"/>
            <a:ext cx="4812120" cy="6950520"/>
          </a:xfrm>
          <a:prstGeom prst="rect">
            <a:avLst/>
          </a:prstGeom>
          <a:ln w="0">
            <a:noFill/>
          </a:ln>
        </p:spPr>
      </p:pic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458AB070-6429-4A68-A8AE-96259BCC00E7}"/>
              </a:ext>
            </a:extLst>
          </p:cNvPr>
          <p:cNvCxnSpPr>
            <a:cxnSpLocks/>
          </p:cNvCxnSpPr>
          <p:nvPr/>
        </p:nvCxnSpPr>
        <p:spPr>
          <a:xfrm flipH="1" flipV="1">
            <a:off x="11143769" y="4797136"/>
            <a:ext cx="209550" cy="2961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BD82B154-B005-4FE2-AB7F-3687C5C4217F}"/>
              </a:ext>
            </a:extLst>
          </p:cNvPr>
          <p:cNvCxnSpPr>
            <a:cxnSpLocks/>
          </p:cNvCxnSpPr>
          <p:nvPr/>
        </p:nvCxnSpPr>
        <p:spPr>
          <a:xfrm flipH="1">
            <a:off x="11154160" y="2358736"/>
            <a:ext cx="398319" cy="2026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A83C3CD5-A555-4859-899D-C4F374F6D488}"/>
              </a:ext>
            </a:extLst>
          </p:cNvPr>
          <p:cNvCxnSpPr>
            <a:cxnSpLocks/>
          </p:cNvCxnSpPr>
          <p:nvPr/>
        </p:nvCxnSpPr>
        <p:spPr>
          <a:xfrm flipV="1">
            <a:off x="9579935" y="4952999"/>
            <a:ext cx="188808" cy="37391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4DA5EAB-26D9-47E5-A96E-DFD63DD4C2BD}"/>
              </a:ext>
            </a:extLst>
          </p:cNvPr>
          <p:cNvSpPr txBox="1"/>
          <p:nvPr/>
        </p:nvSpPr>
        <p:spPr>
          <a:xfrm>
            <a:off x="639521" y="1825560"/>
            <a:ext cx="338887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Female,  16 </a:t>
            </a:r>
            <a:r>
              <a:rPr lang="en-US" sz="3200" dirty="0" err="1"/>
              <a:t>yrs</a:t>
            </a:r>
            <a:r>
              <a:rPr lang="en-US" sz="3200" dirty="0"/>
              <a:t> old </a:t>
            </a:r>
            <a:endParaRPr lang="el-GR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5B01C-9DF8-6DB5-49D8-CFF4460EDA17}"/>
              </a:ext>
            </a:extLst>
          </p:cNvPr>
          <p:cNvSpPr txBox="1"/>
          <p:nvPr/>
        </p:nvSpPr>
        <p:spPr>
          <a:xfrm>
            <a:off x="154781" y="6235184"/>
            <a:ext cx="326469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Parosteal</a:t>
            </a:r>
            <a:r>
              <a:rPr lang="en-US" sz="2400" dirty="0"/>
              <a:t> osteosarcoma</a:t>
            </a:r>
          </a:p>
        </p:txBody>
      </p:sp>
    </p:spTree>
    <p:extLst>
      <p:ext uri="{BB962C8B-B14F-4D97-AF65-F5344CB8AC3E}">
        <p14:creationId xmlns:p14="http://schemas.microsoft.com/office/powerpoint/2010/main" val="3738225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6">
            <a:extLst>
              <a:ext uri="{FF2B5EF4-FFF2-40B4-BE49-F238E27FC236}">
                <a16:creationId xmlns:a16="http://schemas.microsoft.com/office/drawing/2014/main" id="{3871C744-0A45-4A57-8E66-248299A5E044}"/>
              </a:ext>
            </a:extLst>
          </p:cNvPr>
          <p:cNvPicPr/>
          <p:nvPr/>
        </p:nvPicPr>
        <p:blipFill rotWithShape="1">
          <a:blip r:embed="rId2"/>
          <a:srcRect l="13701" t="16167" r="16218" b="14991"/>
          <a:stretch/>
        </p:blipFill>
        <p:spPr>
          <a:xfrm>
            <a:off x="2875518" y="-52222"/>
            <a:ext cx="5018568" cy="4943144"/>
          </a:xfrm>
          <a:prstGeom prst="rect">
            <a:avLst/>
          </a:prstGeom>
          <a:ln w="0">
            <a:noFill/>
          </a:ln>
        </p:spPr>
      </p:pic>
      <p:sp>
        <p:nvSpPr>
          <p:cNvPr id="8" name="Θέση κειμένου 4">
            <a:extLst>
              <a:ext uri="{FF2B5EF4-FFF2-40B4-BE49-F238E27FC236}">
                <a16:creationId xmlns:a16="http://schemas.microsoft.com/office/drawing/2014/main" id="{A21DABE9-C7FE-4C1E-883C-85156467DCF5}"/>
              </a:ext>
            </a:extLst>
          </p:cNvPr>
          <p:cNvSpPr txBox="1">
            <a:spLocks/>
          </p:cNvSpPr>
          <p:nvPr/>
        </p:nvSpPr>
        <p:spPr>
          <a:xfrm>
            <a:off x="-124691" y="4984708"/>
            <a:ext cx="12316691" cy="181916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7000"/>
              </a:lnSpc>
              <a:buSzPts val="1100"/>
              <a:buFont typeface="+mj-lt"/>
              <a:buAutoNum type="alphaUcPeriod"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Sagittal CT reformatted images </a:t>
            </a:r>
          </a:p>
          <a:p>
            <a:pPr marL="342900" indent="-342900">
              <a:lnSpc>
                <a:spcPct val="107000"/>
              </a:lnSpc>
              <a:buSzPts val="1100"/>
              <a:buFont typeface="+mj-lt"/>
              <a:buAutoNum type="alphaUcPeriod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Superior detail the thin separation between the tumor and the intact femoral cortex (“cleft sign” – thin   arrow) </a:t>
            </a:r>
          </a:p>
          <a:p>
            <a:pPr marL="342900" indent="-342900">
              <a:lnSpc>
                <a:spcPct val="107000"/>
              </a:lnSpc>
              <a:buSzPts val="1100"/>
              <a:buFont typeface="+mj-lt"/>
              <a:buAutoNum type="alphaUcPeriod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Ossified thick stuck . </a:t>
            </a:r>
          </a:p>
          <a:p>
            <a:pPr marL="342900" indent="-342900">
              <a:lnSpc>
                <a:spcPct val="107000"/>
              </a:lnSpc>
              <a:buSzPts val="1100"/>
              <a:buFont typeface="+mj-lt"/>
              <a:buAutoNum type="alphaUcPeriod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Lytic areas are seen within the ossified mass</a:t>
            </a:r>
          </a:p>
          <a:p>
            <a:pPr marL="342900" indent="-342900">
              <a:lnSpc>
                <a:spcPct val="107000"/>
              </a:lnSpc>
              <a:buSzPts val="1100"/>
              <a:buFont typeface="+mj-lt"/>
              <a:buAutoNum type="alphaUcPeriod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Thick hypodense rim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representing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cartilagenous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tissue.  </a:t>
            </a:r>
            <a:endParaRPr lang="el-GR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100"/>
              <a:buFont typeface="+mj-lt"/>
              <a:buAutoNum type="alphaUcPeriod"/>
            </a:pPr>
            <a:r>
              <a:rPr lang="en-US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/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B2C5A2BA-9D0E-43F1-AA2E-8AC08A770F74}"/>
              </a:ext>
            </a:extLst>
          </p:cNvPr>
          <p:cNvCxnSpPr>
            <a:cxnSpLocks/>
          </p:cNvCxnSpPr>
          <p:nvPr/>
        </p:nvCxnSpPr>
        <p:spPr>
          <a:xfrm>
            <a:off x="8437884" y="520995"/>
            <a:ext cx="0" cy="35272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4282A739-4849-4037-A586-D70326643A1A}"/>
              </a:ext>
            </a:extLst>
          </p:cNvPr>
          <p:cNvCxnSpPr>
            <a:cxnSpLocks/>
          </p:cNvCxnSpPr>
          <p:nvPr/>
        </p:nvCxnSpPr>
        <p:spPr>
          <a:xfrm flipH="1">
            <a:off x="11154160" y="2358736"/>
            <a:ext cx="398319" cy="2026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4E0F78D1-CB0B-4FD5-B01A-2E6D2FEF3CC6}"/>
              </a:ext>
            </a:extLst>
          </p:cNvPr>
          <p:cNvCxnSpPr>
            <a:cxnSpLocks/>
          </p:cNvCxnSpPr>
          <p:nvPr/>
        </p:nvCxnSpPr>
        <p:spPr>
          <a:xfrm flipH="1" flipV="1">
            <a:off x="11143769" y="4797136"/>
            <a:ext cx="209550" cy="2961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B3328390-1B7A-4DF0-9A52-2A6782C1768F}"/>
              </a:ext>
            </a:extLst>
          </p:cNvPr>
          <p:cNvCxnSpPr>
            <a:cxnSpLocks/>
          </p:cNvCxnSpPr>
          <p:nvPr/>
        </p:nvCxnSpPr>
        <p:spPr>
          <a:xfrm flipH="1" flipV="1">
            <a:off x="11296169" y="4949536"/>
            <a:ext cx="209550" cy="2961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23EA5B28-634A-4767-A865-1F364E38CBA4}"/>
              </a:ext>
            </a:extLst>
          </p:cNvPr>
          <p:cNvCxnSpPr>
            <a:cxnSpLocks/>
          </p:cNvCxnSpPr>
          <p:nvPr/>
        </p:nvCxnSpPr>
        <p:spPr>
          <a:xfrm>
            <a:off x="8348456" y="2169042"/>
            <a:ext cx="8942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BC6C565E-8567-489E-AE67-BE48CCACFA1E}"/>
              </a:ext>
            </a:extLst>
          </p:cNvPr>
          <p:cNvCxnSpPr>
            <a:cxnSpLocks/>
          </p:cNvCxnSpPr>
          <p:nvPr/>
        </p:nvCxnSpPr>
        <p:spPr>
          <a:xfrm flipH="1">
            <a:off x="11306560" y="2511136"/>
            <a:ext cx="398319" cy="2026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4EB2FC63-5E2D-412E-9883-3BC3E654B325}"/>
              </a:ext>
            </a:extLst>
          </p:cNvPr>
          <p:cNvCxnSpPr>
            <a:cxnSpLocks/>
          </p:cNvCxnSpPr>
          <p:nvPr/>
        </p:nvCxnSpPr>
        <p:spPr>
          <a:xfrm flipH="1">
            <a:off x="11458960" y="2663536"/>
            <a:ext cx="398319" cy="2026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78FE1662-6350-4B77-92B4-DED19F943870}"/>
              </a:ext>
            </a:extLst>
          </p:cNvPr>
          <p:cNvCxnSpPr>
            <a:cxnSpLocks/>
          </p:cNvCxnSpPr>
          <p:nvPr/>
        </p:nvCxnSpPr>
        <p:spPr>
          <a:xfrm flipH="1" flipV="1">
            <a:off x="10419084" y="2561359"/>
            <a:ext cx="131135" cy="3048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23658D0B-0605-4421-B7D7-064BC744A452}"/>
              </a:ext>
            </a:extLst>
          </p:cNvPr>
          <p:cNvCxnSpPr>
            <a:cxnSpLocks/>
          </p:cNvCxnSpPr>
          <p:nvPr/>
        </p:nvCxnSpPr>
        <p:spPr>
          <a:xfrm flipV="1">
            <a:off x="9125456" y="2898821"/>
            <a:ext cx="0" cy="38647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B7C851F1-6405-451E-95E0-CD86746E7DF8}"/>
              </a:ext>
            </a:extLst>
          </p:cNvPr>
          <p:cNvCxnSpPr>
            <a:cxnSpLocks/>
          </p:cNvCxnSpPr>
          <p:nvPr/>
        </p:nvCxnSpPr>
        <p:spPr>
          <a:xfrm flipH="1">
            <a:off x="10550219" y="276447"/>
            <a:ext cx="231195" cy="2445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2F78322-BE95-4CFD-B766-C39663DCDA91}"/>
              </a:ext>
            </a:extLst>
          </p:cNvPr>
          <p:cNvSpPr txBox="1"/>
          <p:nvPr/>
        </p:nvSpPr>
        <p:spPr>
          <a:xfrm>
            <a:off x="8679083" y="534808"/>
            <a:ext cx="89274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CT </a:t>
            </a:r>
            <a:endParaRPr lang="el-GR" sz="4400" dirty="0"/>
          </a:p>
        </p:txBody>
      </p: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542C5DA3-C38B-4F73-B382-E0F2DB8156AC}"/>
              </a:ext>
            </a:extLst>
          </p:cNvPr>
          <p:cNvCxnSpPr>
            <a:cxnSpLocks/>
          </p:cNvCxnSpPr>
          <p:nvPr/>
        </p:nvCxnSpPr>
        <p:spPr>
          <a:xfrm>
            <a:off x="4961892" y="925570"/>
            <a:ext cx="208284" cy="2929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6F38F0-C883-7A5D-C496-0EE351E8AF0B}"/>
              </a:ext>
            </a:extLst>
          </p:cNvPr>
          <p:cNvCxnSpPr/>
          <p:nvPr/>
        </p:nvCxnSpPr>
        <p:spPr>
          <a:xfrm flipV="1">
            <a:off x="4675509" y="2016642"/>
            <a:ext cx="474984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0F2B790-5727-B1CE-4486-D5C574785A40}"/>
              </a:ext>
            </a:extLst>
          </p:cNvPr>
          <p:cNvSpPr/>
          <p:nvPr/>
        </p:nvSpPr>
        <p:spPr>
          <a:xfrm flipH="1">
            <a:off x="5613073" y="925570"/>
            <a:ext cx="244801" cy="213174"/>
          </a:xfrm>
          <a:prstGeom prst="rightArrow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1557D5-4C4A-60E4-9B72-E1480FE2FCF8}"/>
              </a:ext>
            </a:extLst>
          </p:cNvPr>
          <p:cNvCxnSpPr>
            <a:cxnSpLocks/>
          </p:cNvCxnSpPr>
          <p:nvPr/>
        </p:nvCxnSpPr>
        <p:spPr>
          <a:xfrm flipV="1">
            <a:off x="5772150" y="2866159"/>
            <a:ext cx="114622" cy="31919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1A529D-BA90-FD74-EFEE-CC519E8C289E}"/>
              </a:ext>
            </a:extLst>
          </p:cNvPr>
          <p:cNvCxnSpPr>
            <a:cxnSpLocks/>
          </p:cNvCxnSpPr>
          <p:nvPr/>
        </p:nvCxnSpPr>
        <p:spPr>
          <a:xfrm flipV="1">
            <a:off x="6910135" y="2772870"/>
            <a:ext cx="0" cy="25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9DDA12-AD1E-7804-5118-FAF6A61164EE}"/>
              </a:ext>
            </a:extLst>
          </p:cNvPr>
          <p:cNvCxnSpPr>
            <a:cxnSpLocks/>
          </p:cNvCxnSpPr>
          <p:nvPr/>
        </p:nvCxnSpPr>
        <p:spPr>
          <a:xfrm flipH="1" flipV="1">
            <a:off x="7486972" y="2268681"/>
            <a:ext cx="294953" cy="1913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F880D15-1941-5818-7464-7359D8C6077D}"/>
              </a:ext>
            </a:extLst>
          </p:cNvPr>
          <p:cNvCxnSpPr>
            <a:cxnSpLocks/>
          </p:cNvCxnSpPr>
          <p:nvPr/>
        </p:nvCxnSpPr>
        <p:spPr>
          <a:xfrm flipH="1">
            <a:off x="7324406" y="200025"/>
            <a:ext cx="310042" cy="1613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816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331447A-60F8-4D8E-B3D7-A85660FAC26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8035173" y="-21781"/>
            <a:ext cx="1101406" cy="1325160"/>
          </a:xfrm>
        </p:spPr>
        <p:txBody>
          <a:bodyPr/>
          <a:lstStyle/>
          <a:p>
            <a:r>
              <a:rPr lang="en-US" dirty="0"/>
              <a:t>MRI</a:t>
            </a:r>
            <a:endParaRPr lang="el-GR" dirty="0"/>
          </a:p>
        </p:txBody>
      </p:sp>
      <p:pic>
        <p:nvPicPr>
          <p:cNvPr id="5" name="Picture 4_1">
            <a:extLst>
              <a:ext uri="{FF2B5EF4-FFF2-40B4-BE49-F238E27FC236}">
                <a16:creationId xmlns:a16="http://schemas.microsoft.com/office/drawing/2014/main" id="{12EA9176-1E3B-41AB-BC2C-A0850B59706B}"/>
              </a:ext>
            </a:extLst>
          </p:cNvPr>
          <p:cNvPicPr/>
          <p:nvPr/>
        </p:nvPicPr>
        <p:blipFill rotWithShape="1">
          <a:blip r:embed="rId2"/>
          <a:srcRect l="10301" t="8746" r="12656" b="14159"/>
          <a:stretch/>
        </p:blipFill>
        <p:spPr>
          <a:xfrm>
            <a:off x="6020336" y="961990"/>
            <a:ext cx="5131080" cy="5134529"/>
          </a:xfrm>
          <a:prstGeom prst="rect">
            <a:avLst/>
          </a:prstGeom>
          <a:ln w="0">
            <a:noFill/>
          </a:ln>
        </p:spPr>
      </p:pic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A4FE10C6-ACEE-423B-966C-CE4ADF9F25D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84315" y="2097672"/>
            <a:ext cx="5131080" cy="455135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buSzPts val="1100"/>
            </a:pP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MRI: </a:t>
            </a:r>
          </a:p>
          <a:p>
            <a:pPr>
              <a:lnSpc>
                <a:spcPct val="107000"/>
              </a:lnSpc>
              <a:buSzPts val="1100"/>
            </a:pP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fat- suppressed T2w </a:t>
            </a:r>
          </a:p>
          <a:p>
            <a:pPr>
              <a:lnSpc>
                <a:spcPct val="107000"/>
              </a:lnSpc>
              <a:buSzPts val="1100"/>
            </a:pP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ensely ossified stuck centrally (arrowheads)  </a:t>
            </a:r>
          </a:p>
          <a:p>
            <a:pPr>
              <a:lnSpc>
                <a:spcPct val="107000"/>
              </a:lnSpc>
              <a:buSzPts val="1100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Inhomogenous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moderately T2 hyperintense mass in the middle  (asterisk)</a:t>
            </a:r>
          </a:p>
          <a:p>
            <a:pPr>
              <a:lnSpc>
                <a:spcPct val="107000"/>
              </a:lnSpc>
              <a:buSzPts val="1100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-Hyperintense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carilagenous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component in the periphery (white arrows) .  There is no intramedullary extension of the tumor</a:t>
            </a:r>
            <a:endParaRPr lang="el-GR" sz="2400" dirty="0"/>
          </a:p>
          <a:p>
            <a:endParaRPr lang="el-GR" sz="2400" dirty="0"/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4EC887F1-A068-4ACC-8C16-B570799C9ADD}"/>
              </a:ext>
            </a:extLst>
          </p:cNvPr>
          <p:cNvCxnSpPr>
            <a:cxnSpLocks/>
          </p:cNvCxnSpPr>
          <p:nvPr/>
        </p:nvCxnSpPr>
        <p:spPr>
          <a:xfrm>
            <a:off x="8284658" y="2849527"/>
            <a:ext cx="8942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FA9404BD-1D80-4FD5-8A3A-945610584510}"/>
              </a:ext>
            </a:extLst>
          </p:cNvPr>
          <p:cNvCxnSpPr>
            <a:cxnSpLocks/>
          </p:cNvCxnSpPr>
          <p:nvPr/>
        </p:nvCxnSpPr>
        <p:spPr>
          <a:xfrm>
            <a:off x="8341361" y="3225210"/>
            <a:ext cx="8942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08580DF7-6257-4366-8054-60E64F4523DC}"/>
              </a:ext>
            </a:extLst>
          </p:cNvPr>
          <p:cNvCxnSpPr>
            <a:cxnSpLocks/>
          </p:cNvCxnSpPr>
          <p:nvPr/>
        </p:nvCxnSpPr>
        <p:spPr>
          <a:xfrm>
            <a:off x="8277565" y="2480926"/>
            <a:ext cx="8942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AD95AAAA-0900-4075-9028-EBA1116B014C}"/>
              </a:ext>
            </a:extLst>
          </p:cNvPr>
          <p:cNvCxnSpPr>
            <a:cxnSpLocks/>
          </p:cNvCxnSpPr>
          <p:nvPr/>
        </p:nvCxnSpPr>
        <p:spPr>
          <a:xfrm flipH="1" flipV="1">
            <a:off x="10706164" y="4001040"/>
            <a:ext cx="277268" cy="1712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8A4288B5-9512-4F4A-8741-DF067E6CBB4A}"/>
              </a:ext>
            </a:extLst>
          </p:cNvPr>
          <p:cNvCxnSpPr>
            <a:cxnSpLocks/>
          </p:cNvCxnSpPr>
          <p:nvPr/>
        </p:nvCxnSpPr>
        <p:spPr>
          <a:xfrm flipV="1">
            <a:off x="9518862" y="4553193"/>
            <a:ext cx="0" cy="3058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3618D25A-5E7A-4A7F-A6CD-65195FD614E1}"/>
              </a:ext>
            </a:extLst>
          </p:cNvPr>
          <p:cNvCxnSpPr>
            <a:cxnSpLocks/>
          </p:cNvCxnSpPr>
          <p:nvPr/>
        </p:nvCxnSpPr>
        <p:spPr>
          <a:xfrm flipH="1">
            <a:off x="10874148" y="2011140"/>
            <a:ext cx="277268" cy="18248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5567588-580C-4880-A502-C83066CE0CB4}"/>
              </a:ext>
            </a:extLst>
          </p:cNvPr>
          <p:cNvSpPr txBox="1"/>
          <p:nvPr/>
        </p:nvSpPr>
        <p:spPr>
          <a:xfrm>
            <a:off x="9518862" y="299192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*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3" name="Τίτλος 3">
            <a:extLst>
              <a:ext uri="{FF2B5EF4-FFF2-40B4-BE49-F238E27FC236}">
                <a16:creationId xmlns:a16="http://schemas.microsoft.com/office/drawing/2014/main" id="{4448B3F4-F8EF-49F7-9D32-90E99C2CF762}"/>
              </a:ext>
            </a:extLst>
          </p:cNvPr>
          <p:cNvSpPr txBox="1">
            <a:spLocks/>
          </p:cNvSpPr>
          <p:nvPr/>
        </p:nvSpPr>
        <p:spPr>
          <a:xfrm>
            <a:off x="578307" y="204671"/>
            <a:ext cx="5131079" cy="13251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dirty="0"/>
          </a:p>
        </p:txBody>
      </p:sp>
      <p:pic>
        <p:nvPicPr>
          <p:cNvPr id="2" name="Picture 86">
            <a:extLst>
              <a:ext uri="{FF2B5EF4-FFF2-40B4-BE49-F238E27FC236}">
                <a16:creationId xmlns:a16="http://schemas.microsoft.com/office/drawing/2014/main" id="{210B6711-F77D-525D-D230-C5A76BC5C5F5}"/>
              </a:ext>
            </a:extLst>
          </p:cNvPr>
          <p:cNvPicPr/>
          <p:nvPr/>
        </p:nvPicPr>
        <p:blipFill rotWithShape="1">
          <a:blip r:embed="rId3"/>
          <a:srcRect l="13701" t="16167" r="16218" b="14991"/>
          <a:stretch/>
        </p:blipFill>
        <p:spPr>
          <a:xfrm>
            <a:off x="3489496" y="43044"/>
            <a:ext cx="3111262" cy="350868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98786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80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328612" y="819205"/>
            <a:ext cx="11534775" cy="7318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4000" dirty="0"/>
              <a:t>ΔΔ: Παροστικό οστεοσάρκωμα, οστεοποιός μυοσιτιδα, </a:t>
            </a:r>
            <a:r>
              <a:rPr lang="el-GR" sz="3600" dirty="0"/>
              <a:t>οστεοχόνδρωμα </a:t>
            </a:r>
            <a:r>
              <a:rPr lang="el-GR" sz="4000" dirty="0"/>
              <a:t> </a:t>
            </a:r>
            <a:br>
              <a:rPr lang="en-US" sz="4000" dirty="0"/>
            </a:br>
            <a:endParaRPr lang="el-GR" sz="4000" dirty="0"/>
          </a:p>
        </p:txBody>
      </p:sp>
      <p:pic>
        <p:nvPicPr>
          <p:cNvPr id="32771" name="Picture 2" descr="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 contrast="12000"/>
            <a:grayscl/>
          </a:blip>
          <a:srcRect l="19350" r="16457"/>
          <a:stretch>
            <a:fillRect/>
          </a:stretch>
        </p:blipFill>
        <p:spPr>
          <a:xfrm>
            <a:off x="1738313" y="1857375"/>
            <a:ext cx="2336800" cy="4103688"/>
          </a:xfrm>
          <a:noFill/>
          <a:ln>
            <a:solidFill>
              <a:schemeClr val="tx1"/>
            </a:solidFill>
          </a:ln>
        </p:spPr>
      </p:pic>
      <p:pic>
        <p:nvPicPr>
          <p:cNvPr id="32772" name="Picture 3" descr="parostealosteosarcom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29856" y="4962525"/>
            <a:ext cx="1644963" cy="1895475"/>
          </a:xfrm>
          <a:noFill/>
          <a:ln>
            <a:solidFill>
              <a:schemeClr val="tx1"/>
            </a:solidFill>
          </a:ln>
        </p:spPr>
      </p:pic>
      <p:pic>
        <p:nvPicPr>
          <p:cNvPr id="32773" name="Picture 4" descr="myositisosifican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-18000"/>
          </a:blip>
          <a:srcRect/>
          <a:stretch>
            <a:fillRect/>
          </a:stretch>
        </p:blipFill>
        <p:spPr>
          <a:xfrm>
            <a:off x="4843796" y="1790017"/>
            <a:ext cx="2201862" cy="3167062"/>
          </a:xfrm>
          <a:noFill/>
          <a:ln>
            <a:solidFill>
              <a:schemeClr val="tx1"/>
            </a:solidFill>
          </a:ln>
        </p:spPr>
      </p:pic>
      <p:pic>
        <p:nvPicPr>
          <p:cNvPr id="207877" name="Picture 5" descr="myositisosificans1"/>
          <p:cNvPicPr>
            <a:picLocks noChangeAspect="1" noChangeArrowheads="1"/>
          </p:cNvPicPr>
          <p:nvPr/>
        </p:nvPicPr>
        <p:blipFill>
          <a:blip r:embed="rId5" cstate="print">
            <a:lum bright="-24000"/>
          </a:blip>
          <a:srcRect l="5423" r="8046"/>
          <a:stretch>
            <a:fillRect/>
          </a:stretch>
        </p:blipFill>
        <p:spPr bwMode="auto">
          <a:xfrm>
            <a:off x="5274525" y="4221088"/>
            <a:ext cx="2217737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5" name="Picture 9" descr="P101007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 l="5247" r="5518"/>
          <a:stretch>
            <a:fillRect/>
          </a:stretch>
        </p:blipFill>
        <p:spPr>
          <a:xfrm>
            <a:off x="8139966" y="2147094"/>
            <a:ext cx="2500312" cy="3524250"/>
          </a:xfrm>
          <a:noFill/>
          <a:ln>
            <a:solidFill>
              <a:schemeClr val="tx2"/>
            </a:solidFill>
          </a:ln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1C48498-6622-40E3-89E9-FA1105AB0895}"/>
              </a:ext>
            </a:extLst>
          </p:cNvPr>
          <p:cNvSpPr/>
          <p:nvPr/>
        </p:nvSpPr>
        <p:spPr>
          <a:xfrm>
            <a:off x="5951984" y="2147094"/>
            <a:ext cx="360040" cy="273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AD9540-9934-4625-8351-EBD87F2868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4997" y="156403"/>
            <a:ext cx="4131365" cy="1325563"/>
          </a:xfrm>
          <a:solidFill>
            <a:srgbClr val="92D050"/>
          </a:solidFill>
        </p:spPr>
        <p:txBody>
          <a:bodyPr/>
          <a:lstStyle/>
          <a:p>
            <a:r>
              <a:rPr lang="en-US" b="1" dirty="0"/>
              <a:t>Case 2</a:t>
            </a:r>
            <a:endParaRPr lang="el-GR" b="1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0CC6440-0749-4DF1-B2A6-7493CD8B81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2975" y="2223152"/>
            <a:ext cx="6006632" cy="4351338"/>
          </a:xfrm>
        </p:spPr>
        <p:txBody>
          <a:bodyPr>
            <a:noAutofit/>
          </a:bodyPr>
          <a:lstStyle/>
          <a:p>
            <a:r>
              <a:rPr lang="en-US" sz="2400" dirty="0"/>
              <a:t>X-rays of the right femur  </a:t>
            </a:r>
          </a:p>
          <a:p>
            <a:r>
              <a:rPr lang="en-US" sz="2400" dirty="0"/>
              <a:t>Smoothly marginated , ground glass density mass adjacent to the femoral cortex. </a:t>
            </a:r>
          </a:p>
          <a:p>
            <a:r>
              <a:rPr lang="en-US" sz="2400" dirty="0"/>
              <a:t>Cleft sign inferiorly (thin arrow) </a:t>
            </a:r>
          </a:p>
          <a:p>
            <a:r>
              <a:rPr lang="en-US" sz="2400" dirty="0"/>
              <a:t>Densely ossified stuck centrally (arrow) help to. Benign periosteal reaction (buttressing ) is seen in adjacent cortex (asterisk)  </a:t>
            </a:r>
          </a:p>
          <a:p>
            <a:r>
              <a:rPr lang="en-US" sz="2400" i="1" dirty="0"/>
              <a:t>DD: atypical osteochondroma, rare exophytic fibrous dysplasia, cortical osteoma</a:t>
            </a:r>
            <a:endParaRPr lang="el-GR" sz="2400" i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7A0E4B0-BC6A-4C68-B8D9-3A8E0E8A74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grayscl/>
          </a:blip>
          <a:srcRect/>
          <a:stretch>
            <a:fillRect/>
          </a:stretch>
        </p:blipFill>
        <p:spPr>
          <a:xfrm rot="16200000">
            <a:off x="5496959" y="864511"/>
            <a:ext cx="6915120" cy="51860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F06F6027-79A9-4DB3-A742-C0ABE54022E1}"/>
              </a:ext>
            </a:extLst>
          </p:cNvPr>
          <p:cNvCxnSpPr>
            <a:cxnSpLocks/>
          </p:cNvCxnSpPr>
          <p:nvPr/>
        </p:nvCxnSpPr>
        <p:spPr>
          <a:xfrm>
            <a:off x="8503528" y="2686732"/>
            <a:ext cx="450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4B9ADD50-A4AE-4816-9FD4-EE056831BBA3}"/>
              </a:ext>
            </a:extLst>
          </p:cNvPr>
          <p:cNvCxnSpPr>
            <a:cxnSpLocks/>
          </p:cNvCxnSpPr>
          <p:nvPr/>
        </p:nvCxnSpPr>
        <p:spPr>
          <a:xfrm flipV="1">
            <a:off x="8577470" y="4494596"/>
            <a:ext cx="234321" cy="1072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B9F1FA98-FD87-45BF-B691-2CE155F3D00D}"/>
              </a:ext>
            </a:extLst>
          </p:cNvPr>
          <p:cNvCxnSpPr>
            <a:cxnSpLocks/>
          </p:cNvCxnSpPr>
          <p:nvPr/>
        </p:nvCxnSpPr>
        <p:spPr>
          <a:xfrm flipH="1">
            <a:off x="9826970" y="3527192"/>
            <a:ext cx="35946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C56A50A0-E439-4964-9743-D8CEE4E1E8B7}"/>
              </a:ext>
            </a:extLst>
          </p:cNvPr>
          <p:cNvCxnSpPr>
            <a:cxnSpLocks/>
          </p:cNvCxnSpPr>
          <p:nvPr/>
        </p:nvCxnSpPr>
        <p:spPr>
          <a:xfrm flipH="1">
            <a:off x="9547021" y="2358883"/>
            <a:ext cx="279949" cy="23734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0C8F26DB-94E8-46DE-9C54-F7404A09B102}"/>
              </a:ext>
            </a:extLst>
          </p:cNvPr>
          <p:cNvCxnSpPr>
            <a:cxnSpLocks/>
          </p:cNvCxnSpPr>
          <p:nvPr/>
        </p:nvCxnSpPr>
        <p:spPr>
          <a:xfrm flipH="1" flipV="1">
            <a:off x="9547020" y="4499117"/>
            <a:ext cx="279950" cy="2054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A9C87C-3E55-4B59-BADB-2A659DE012EC}"/>
              </a:ext>
            </a:extLst>
          </p:cNvPr>
          <p:cNvSpPr txBox="1"/>
          <p:nvPr/>
        </p:nvSpPr>
        <p:spPr>
          <a:xfrm>
            <a:off x="8366455" y="175834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  <a:endParaRPr lang="el-GR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EEB89-A288-4223-9A1E-FE1D3FE20C4E}"/>
              </a:ext>
            </a:extLst>
          </p:cNvPr>
          <p:cNvSpPr txBox="1"/>
          <p:nvPr/>
        </p:nvSpPr>
        <p:spPr>
          <a:xfrm>
            <a:off x="415125" y="1591851"/>
            <a:ext cx="329590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Female, 35 </a:t>
            </a:r>
            <a:r>
              <a:rPr lang="en-US" sz="3200" dirty="0" err="1"/>
              <a:t>yrs</a:t>
            </a:r>
            <a:r>
              <a:rPr lang="en-US" sz="3200" dirty="0"/>
              <a:t> old </a:t>
            </a:r>
            <a:endParaRPr lang="el-GR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8B8C92-4D1E-50D2-03F8-574D1C6CF7AA}"/>
              </a:ext>
            </a:extLst>
          </p:cNvPr>
          <p:cNvSpPr txBox="1"/>
          <p:nvPr/>
        </p:nvSpPr>
        <p:spPr>
          <a:xfrm>
            <a:off x="265469" y="6332265"/>
            <a:ext cx="334450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/>
              <a:t>Parosteal</a:t>
            </a:r>
            <a:r>
              <a:rPr lang="en-US" sz="2400" dirty="0"/>
              <a:t> osteosarcoma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4BABEA6-84D2-4219-B615-5C21D28363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3591" y="2141537"/>
            <a:ext cx="5011882" cy="4351338"/>
          </a:xfrm>
        </p:spPr>
        <p:txBody>
          <a:bodyPr>
            <a:normAutofit/>
          </a:bodyPr>
          <a:lstStyle/>
          <a:p>
            <a:r>
              <a:rPr lang="en-US" dirty="0"/>
              <a:t>CT confirms the presence of the broad , of cortical density stuck(arrowhead)  and the cleft sign (thin arrows ) that separates the ground glass mass (arrows)  from the bone cortex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E449739-CCCE-475B-A65A-2BBD878CB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6283" t="15064" r="33626" b="35034"/>
          <a:stretch/>
        </p:blipFill>
        <p:spPr>
          <a:xfrm>
            <a:off x="7046765" y="1813217"/>
            <a:ext cx="3335482" cy="275359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6916F051-00DD-40C6-8EE9-F36F3977A02D}"/>
              </a:ext>
            </a:extLst>
          </p:cNvPr>
          <p:cNvCxnSpPr>
            <a:cxnSpLocks/>
          </p:cNvCxnSpPr>
          <p:nvPr/>
        </p:nvCxnSpPr>
        <p:spPr>
          <a:xfrm>
            <a:off x="8437884" y="520995"/>
            <a:ext cx="0" cy="35272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A0671C1B-AF52-415E-A8DC-BF056F6AB0A5}"/>
              </a:ext>
            </a:extLst>
          </p:cNvPr>
          <p:cNvCxnSpPr>
            <a:cxnSpLocks/>
          </p:cNvCxnSpPr>
          <p:nvPr/>
        </p:nvCxnSpPr>
        <p:spPr>
          <a:xfrm>
            <a:off x="8967354" y="2369127"/>
            <a:ext cx="0" cy="2909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A129A07C-3E4E-4262-BD0B-4EACF3EDAEA0}"/>
              </a:ext>
            </a:extLst>
          </p:cNvPr>
          <p:cNvCxnSpPr>
            <a:cxnSpLocks/>
          </p:cNvCxnSpPr>
          <p:nvPr/>
        </p:nvCxnSpPr>
        <p:spPr>
          <a:xfrm flipV="1">
            <a:off x="8818415" y="3477487"/>
            <a:ext cx="0" cy="2216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7ACF2E93-A84A-4472-998A-4C978BB84163}"/>
              </a:ext>
            </a:extLst>
          </p:cNvPr>
          <p:cNvCxnSpPr>
            <a:cxnSpLocks/>
          </p:cNvCxnSpPr>
          <p:nvPr/>
        </p:nvCxnSpPr>
        <p:spPr>
          <a:xfrm>
            <a:off x="8891152" y="3044540"/>
            <a:ext cx="450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B2AC36BB-B79D-44F0-8D90-57225554505F}"/>
              </a:ext>
            </a:extLst>
          </p:cNvPr>
          <p:cNvCxnSpPr>
            <a:cxnSpLocks/>
          </p:cNvCxnSpPr>
          <p:nvPr/>
        </p:nvCxnSpPr>
        <p:spPr>
          <a:xfrm flipH="1">
            <a:off x="9393382" y="2369127"/>
            <a:ext cx="145473" cy="2909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ύγραμμο βέλος σύνδεσης 26">
            <a:extLst>
              <a:ext uri="{FF2B5EF4-FFF2-40B4-BE49-F238E27FC236}">
                <a16:creationId xmlns:a16="http://schemas.microsoft.com/office/drawing/2014/main" id="{13EA138C-D235-4572-837A-1344AFFFA024}"/>
              </a:ext>
            </a:extLst>
          </p:cNvPr>
          <p:cNvCxnSpPr>
            <a:cxnSpLocks/>
          </p:cNvCxnSpPr>
          <p:nvPr/>
        </p:nvCxnSpPr>
        <p:spPr>
          <a:xfrm flipH="1" flipV="1">
            <a:off x="9596005" y="3190013"/>
            <a:ext cx="285750" cy="1454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ύγραμμο βέλος σύνδεσης 29">
            <a:extLst>
              <a:ext uri="{FF2B5EF4-FFF2-40B4-BE49-F238E27FC236}">
                <a16:creationId xmlns:a16="http://schemas.microsoft.com/office/drawing/2014/main" id="{1DD33BC5-15D5-42A6-BC00-018A91440883}"/>
              </a:ext>
            </a:extLst>
          </p:cNvPr>
          <p:cNvCxnSpPr>
            <a:cxnSpLocks/>
          </p:cNvCxnSpPr>
          <p:nvPr/>
        </p:nvCxnSpPr>
        <p:spPr>
          <a:xfrm flipH="1" flipV="1">
            <a:off x="9258301" y="3553696"/>
            <a:ext cx="135081" cy="2909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B596803C-E3CD-4151-8BDE-74A9CD3EBF52}"/>
              </a:ext>
            </a:extLst>
          </p:cNvPr>
          <p:cNvCxnSpPr>
            <a:cxnSpLocks/>
          </p:cNvCxnSpPr>
          <p:nvPr/>
        </p:nvCxnSpPr>
        <p:spPr>
          <a:xfrm flipH="1" flipV="1">
            <a:off x="9410701" y="3706096"/>
            <a:ext cx="135081" cy="290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Θέση κειμένου 3">
            <a:extLst>
              <a:ext uri="{FF2B5EF4-FFF2-40B4-BE49-F238E27FC236}">
                <a16:creationId xmlns:a16="http://schemas.microsoft.com/office/drawing/2014/main" id="{4F624DF7-D0F7-4864-ABBD-AA75DCC4A773}"/>
              </a:ext>
            </a:extLst>
          </p:cNvPr>
          <p:cNvSpPr txBox="1">
            <a:spLocks/>
          </p:cNvSpPr>
          <p:nvPr/>
        </p:nvSpPr>
        <p:spPr>
          <a:xfrm>
            <a:off x="8364712" y="1081114"/>
            <a:ext cx="1101406" cy="718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CT</a:t>
            </a:r>
            <a:endParaRPr lang="el-GR" sz="4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DF8429-9A0B-48A5-90A3-C6EE49FDA5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3442" y="492382"/>
            <a:ext cx="2845375" cy="1325563"/>
          </a:xfrm>
        </p:spPr>
        <p:txBody>
          <a:bodyPr/>
          <a:lstStyle/>
          <a:p>
            <a:r>
              <a:rPr lang="en-US" dirty="0"/>
              <a:t>MRI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7B0257B-9320-40F8-A275-84C220CD2A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1344" y="1529412"/>
            <a:ext cx="50634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Coronal T1w </a:t>
            </a:r>
          </a:p>
          <a:p>
            <a:r>
              <a:rPr lang="en-US" dirty="0"/>
              <a:t>The diaphyseal mass is mildly hypointense to muscles (arrows) on a image (B) and</a:t>
            </a:r>
          </a:p>
          <a:p>
            <a:pPr marL="0" indent="0">
              <a:buNone/>
            </a:pPr>
            <a:r>
              <a:rPr lang="en-US" dirty="0"/>
              <a:t>Coronal fat-suppressed T2w</a:t>
            </a:r>
          </a:p>
          <a:p>
            <a:r>
              <a:rPr lang="en-US" dirty="0"/>
              <a:t> </a:t>
            </a:r>
            <a:r>
              <a:rPr lang="en-US" dirty="0" err="1"/>
              <a:t>inhomogenously</a:t>
            </a:r>
            <a:r>
              <a:rPr lang="en-US" dirty="0"/>
              <a:t> hyperintense </a:t>
            </a:r>
          </a:p>
          <a:p>
            <a:r>
              <a:rPr lang="en-US" dirty="0"/>
              <a:t>The cortex remains intact </a:t>
            </a:r>
          </a:p>
          <a:p>
            <a:r>
              <a:rPr lang="en-US" dirty="0"/>
              <a:t>MR imaging excludes medullary extension. 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CCB4B60-D7DD-4FFF-9A8B-8854F423C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9210" t="3642" r="16107"/>
          <a:stretch/>
        </p:blipFill>
        <p:spPr>
          <a:xfrm>
            <a:off x="5476009" y="365125"/>
            <a:ext cx="2500518" cy="66071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27EE438-2C5A-406C-A9CD-E31CE2BA3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15088" t="3642" r="25328" b="-1061"/>
          <a:stretch/>
        </p:blipFill>
        <p:spPr>
          <a:xfrm>
            <a:off x="8628524" y="365125"/>
            <a:ext cx="2500518" cy="667991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FB0CE333-5BB4-4EC2-8334-B0664C03AE6E}"/>
              </a:ext>
            </a:extLst>
          </p:cNvPr>
          <p:cNvCxnSpPr>
            <a:cxnSpLocks/>
          </p:cNvCxnSpPr>
          <p:nvPr/>
        </p:nvCxnSpPr>
        <p:spPr>
          <a:xfrm flipH="1">
            <a:off x="7263247" y="5029200"/>
            <a:ext cx="301335" cy="2701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F610A8E5-9383-48B3-9B18-BC5D7A185B95}"/>
              </a:ext>
            </a:extLst>
          </p:cNvPr>
          <p:cNvCxnSpPr>
            <a:cxnSpLocks/>
          </p:cNvCxnSpPr>
          <p:nvPr/>
        </p:nvCxnSpPr>
        <p:spPr>
          <a:xfrm flipH="1" flipV="1">
            <a:off x="7304811" y="5721926"/>
            <a:ext cx="371717" cy="107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FA660F32-1F28-41F4-A3A9-2D59F76B03D6}"/>
              </a:ext>
            </a:extLst>
          </p:cNvPr>
          <p:cNvCxnSpPr>
            <a:cxnSpLocks/>
          </p:cNvCxnSpPr>
          <p:nvPr/>
        </p:nvCxnSpPr>
        <p:spPr>
          <a:xfrm flipH="1">
            <a:off x="10408229" y="4759037"/>
            <a:ext cx="301335" cy="2701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73378553-4A31-4382-9B8E-CFCEC03247B9}"/>
              </a:ext>
            </a:extLst>
          </p:cNvPr>
          <p:cNvCxnSpPr>
            <a:cxnSpLocks/>
          </p:cNvCxnSpPr>
          <p:nvPr/>
        </p:nvCxnSpPr>
        <p:spPr>
          <a:xfrm flipH="1">
            <a:off x="10446330" y="5382489"/>
            <a:ext cx="401779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DC7737C5-3701-4508-907A-A8FB54480F4B}"/>
              </a:ext>
            </a:extLst>
          </p:cNvPr>
          <p:cNvCxnSpPr/>
          <p:nvPr/>
        </p:nvCxnSpPr>
        <p:spPr>
          <a:xfrm>
            <a:off x="6718852" y="5615609"/>
            <a:ext cx="28823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Θέση κειμένου 3">
            <a:extLst>
              <a:ext uri="{FF2B5EF4-FFF2-40B4-BE49-F238E27FC236}">
                <a16:creationId xmlns:a16="http://schemas.microsoft.com/office/drawing/2014/main" id="{14213A6F-B4DB-47F8-BE4D-71707F759C6D}"/>
              </a:ext>
            </a:extLst>
          </p:cNvPr>
          <p:cNvSpPr txBox="1">
            <a:spLocks/>
          </p:cNvSpPr>
          <p:nvPr/>
        </p:nvSpPr>
        <p:spPr>
          <a:xfrm>
            <a:off x="7663006" y="932375"/>
            <a:ext cx="1371664" cy="77819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MRI</a:t>
            </a:r>
            <a:endParaRPr lang="el-GR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784B3-A278-48E1-9B19-A1D8230E47A6}"/>
              </a:ext>
            </a:extLst>
          </p:cNvPr>
          <p:cNvSpPr txBox="1"/>
          <p:nvPr/>
        </p:nvSpPr>
        <p:spPr>
          <a:xfrm>
            <a:off x="205299" y="6123628"/>
            <a:ext cx="10947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PJP/ OS</a:t>
            </a:r>
            <a:endParaRPr lang="el-GR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1482</Words>
  <Application>Microsoft Office PowerPoint</Application>
  <PresentationFormat>Widescreen</PresentationFormat>
  <Paragraphs>136</Paragraphs>
  <Slides>23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AdvTT349184da</vt:lpstr>
      <vt:lpstr>AdvTT349184da+fb</vt:lpstr>
      <vt:lpstr>Arial</vt:lpstr>
      <vt:lpstr>Calibri</vt:lpstr>
      <vt:lpstr>Calibri Light</vt:lpstr>
      <vt:lpstr>Liberation Serif</vt:lpstr>
      <vt:lpstr>Times New Roman</vt:lpstr>
      <vt:lpstr>Θέμα του Office</vt:lpstr>
      <vt:lpstr>Επιφανειακοί οστικοί όγκοι (περιοστικοί- παροστικοί): Κλινικοεργαστηριακή διαγνωστική προσέγγιση, αρχές θεραπείας </vt:lpstr>
      <vt:lpstr>PowerPoint Presentation</vt:lpstr>
      <vt:lpstr>Case 1 </vt:lpstr>
      <vt:lpstr>PowerPoint Presentation</vt:lpstr>
      <vt:lpstr>PowerPoint Presentation</vt:lpstr>
      <vt:lpstr>ΔΔ: Παροστικό οστεοσάρκωμα, οστεοποιός μυοσιτιδα, οστεοχόνδρωμα   </vt:lpstr>
      <vt:lpstr>Case 2</vt:lpstr>
      <vt:lpstr>PowerPoint Presentation</vt:lpstr>
      <vt:lpstr>MRI</vt:lpstr>
      <vt:lpstr>PowerPoint Presentation</vt:lpstr>
      <vt:lpstr>PowerPoint Presentation</vt:lpstr>
      <vt:lpstr>PowerPoint Presentation</vt:lpstr>
      <vt:lpstr>PowerPoint Presentation</vt:lpstr>
      <vt:lpstr>ΔΔ: εξωφυτικές σκληρυντικές αλλοιώσεις </vt:lpstr>
      <vt:lpstr>FIG 3. D, E</vt:lpstr>
      <vt:lpstr>Case 3</vt:lpstr>
      <vt:lpstr>MRI, T2FS ax, cor</vt:lpstr>
      <vt:lpstr>Case 5</vt:lpstr>
      <vt:lpstr>PowerPoint Presentation</vt:lpstr>
      <vt:lpstr>Case 6 </vt:lpstr>
      <vt:lpstr>PowerPoint Presentation</vt:lpstr>
      <vt:lpstr>MRI </vt:lpstr>
      <vt:lpstr>ΧΟΝΔΡΟΣΑΡΚΩΜΑ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Olympia Papakonstantinou</dc:creator>
  <cp:lastModifiedBy>olympia papakonstantinou</cp:lastModifiedBy>
  <cp:revision>27</cp:revision>
  <dcterms:created xsi:type="dcterms:W3CDTF">2022-06-16T18:06:16Z</dcterms:created>
  <dcterms:modified xsi:type="dcterms:W3CDTF">2024-06-12T14:22:42Z</dcterms:modified>
</cp:coreProperties>
</file>