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55"/>
  </p:notesMasterIdLst>
  <p:sldIdLst>
    <p:sldId id="256" r:id="rId2"/>
    <p:sldId id="308" r:id="rId3"/>
    <p:sldId id="260" r:id="rId4"/>
    <p:sldId id="310" r:id="rId5"/>
    <p:sldId id="311" r:id="rId6"/>
    <p:sldId id="261" r:id="rId7"/>
    <p:sldId id="312" r:id="rId8"/>
    <p:sldId id="266" r:id="rId9"/>
    <p:sldId id="290" r:id="rId10"/>
    <p:sldId id="262" r:id="rId11"/>
    <p:sldId id="320" r:id="rId12"/>
    <p:sldId id="259" r:id="rId13"/>
    <p:sldId id="288" r:id="rId14"/>
    <p:sldId id="316" r:id="rId15"/>
    <p:sldId id="317" r:id="rId16"/>
    <p:sldId id="318" r:id="rId17"/>
    <p:sldId id="319" r:id="rId18"/>
    <p:sldId id="264" r:id="rId19"/>
    <p:sldId id="331" r:id="rId20"/>
    <p:sldId id="265" r:id="rId21"/>
    <p:sldId id="332" r:id="rId22"/>
    <p:sldId id="294" r:id="rId23"/>
    <p:sldId id="289" r:id="rId24"/>
    <p:sldId id="284" r:id="rId25"/>
    <p:sldId id="322" r:id="rId26"/>
    <p:sldId id="325" r:id="rId27"/>
    <p:sldId id="321" r:id="rId28"/>
    <p:sldId id="327" r:id="rId29"/>
    <p:sldId id="330" r:id="rId30"/>
    <p:sldId id="328" r:id="rId31"/>
    <p:sldId id="329" r:id="rId32"/>
    <p:sldId id="268" r:id="rId33"/>
    <p:sldId id="296" r:id="rId34"/>
    <p:sldId id="297" r:id="rId35"/>
    <p:sldId id="269" r:id="rId36"/>
    <p:sldId id="298" r:id="rId37"/>
    <p:sldId id="270" r:id="rId38"/>
    <p:sldId id="271" r:id="rId39"/>
    <p:sldId id="273" r:id="rId40"/>
    <p:sldId id="300" r:id="rId41"/>
    <p:sldId id="301" r:id="rId42"/>
    <p:sldId id="274" r:id="rId43"/>
    <p:sldId id="275" r:id="rId44"/>
    <p:sldId id="309" r:id="rId45"/>
    <p:sldId id="276" r:id="rId46"/>
    <p:sldId id="302" r:id="rId47"/>
    <p:sldId id="277" r:id="rId48"/>
    <p:sldId id="303" r:id="rId49"/>
    <p:sldId id="278" r:id="rId50"/>
    <p:sldId id="306" r:id="rId51"/>
    <p:sldId id="293" r:id="rId52"/>
    <p:sldId id="263" r:id="rId53"/>
    <p:sldId id="280" r:id="rId54"/>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C63"/>
    <a:srgbClr val="A7B5CE"/>
    <a:srgbClr val="FAFAFB"/>
    <a:srgbClr val="E0E0E0"/>
    <a:srgbClr val="DFDBDB"/>
    <a:srgbClr val="FAFAFA"/>
    <a:srgbClr val="F9FAFA"/>
    <a:srgbClr val="FF85FF"/>
    <a:srgbClr val="F9FAFB"/>
    <a:srgbClr val="F0F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29"/>
    <p:restoredTop sz="69027"/>
  </p:normalViewPr>
  <p:slideViewPr>
    <p:cSldViewPr snapToGrid="0" snapToObjects="1">
      <p:cViewPr varScale="1">
        <p:scale>
          <a:sx n="78" d="100"/>
          <a:sy n="78" d="100"/>
        </p:scale>
        <p:origin x="1080" y="176"/>
      </p:cViewPr>
      <p:guideLst/>
    </p:cSldViewPr>
  </p:slideViewPr>
  <p:notesTextViewPr>
    <p:cViewPr>
      <p:scale>
        <a:sx n="70" d="100"/>
        <a:sy n="7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SPSS_ERGASIA\&#922;&#937;&#916;&#921;&#922;&#927;&#928;&#927;&#921;&#919;&#931;&#919;_3.12.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hath\Dropbox\&#917;&#961;&#947;&#945;&#963;&#953;&#769;&#945;%20&#915;&#945;&#955;&#945;&#769;&#957;&#951;\&#922;&#937;&#916;&#921;&#922;&#927;&#928;&#927;&#921;&#919;&#931;&#919;_20.10.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Lia\Dropbox%20(Personal)\&#917;&#961;&#947;&#945;&#963;&#953;&#769;&#945;%20&#915;&#945;&#955;&#945;&#769;&#957;&#951;\&#922;&#937;&#916;&#921;&#922;&#927;&#928;&#927;&#921;&#919;&#931;&#919;_20.10.2021.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ΦΥΣΙΚΗ ΔΡΑΣΤΗΡΙΟΤΗΤΑ ΤΟΥ</a:t>
            </a:r>
            <a:r>
              <a:rPr lang="el-GR" baseline="0" dirty="0"/>
              <a:t> ΔΕΙΓΜΑΤΟΣ (ΜΕ)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ΔΡΑΣΤΗΡΙΟΤΗΤΑ'!$A$3:$H$3</c:f>
            </c:numRef>
          </c:val>
          <c:extLst>
            <c:ext xmlns:c16="http://schemas.microsoft.com/office/drawing/2014/chart" uri="{C3380CC4-5D6E-409C-BE32-E72D297353CC}">
              <c16:uniqueId val="{00000000-436F-F149-AA50-EA637ED190C7}"/>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ΔΡΑΣΤΗΡΙΟΤΗΤΑ'!$A$4:$H$4</c:f>
            </c:numRef>
          </c:val>
          <c:extLst>
            <c:ext xmlns:c16="http://schemas.microsoft.com/office/drawing/2014/chart" uri="{C3380CC4-5D6E-409C-BE32-E72D297353CC}">
              <c16:uniqueId val="{00000001-436F-F149-AA50-EA637ED190C7}"/>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ΔΡΑΣΤΗΡΙΟΤΗΤΑ'!$A$5:$H$5</c:f>
            </c:numRef>
          </c:val>
          <c:extLst>
            <c:ext xmlns:c16="http://schemas.microsoft.com/office/drawing/2014/chart" uri="{C3380CC4-5D6E-409C-BE32-E72D297353CC}">
              <c16:uniqueId val="{00000002-436F-F149-AA50-EA637ED190C7}"/>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ΔΡΑΣΤΗΡΙΟΤΗΤΑ'!$A$6:$H$6</c:f>
            </c:numRef>
          </c:val>
          <c:extLst>
            <c:ext xmlns:c16="http://schemas.microsoft.com/office/drawing/2014/chart" uri="{C3380CC4-5D6E-409C-BE32-E72D297353CC}">
              <c16:uniqueId val="{00000003-436F-F149-AA50-EA637ED190C7}"/>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ΔΡΑΣΤΗΡΙΟΤΗΤΑ'!$A$7:$H$7</c:f>
            </c:numRef>
          </c:val>
          <c:extLst>
            <c:ext xmlns:c16="http://schemas.microsoft.com/office/drawing/2014/chart" uri="{C3380CC4-5D6E-409C-BE32-E72D297353CC}">
              <c16:uniqueId val="{00000004-436F-F149-AA50-EA637ED190C7}"/>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ΔΡΑΣΤΗΡΙΟΤΗΤΑ'!$A$8:$H$8</c:f>
            </c:numRef>
          </c:val>
          <c:extLst>
            <c:ext xmlns:c16="http://schemas.microsoft.com/office/drawing/2014/chart" uri="{C3380CC4-5D6E-409C-BE32-E72D297353CC}">
              <c16:uniqueId val="{00000005-436F-F149-AA50-EA637ED190C7}"/>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ΔΡΑΣΤΗΡΙΟΤΗΤΑ'!$A$19:$H$19</c:f>
            </c:numRef>
          </c:val>
          <c:extLst>
            <c:ext xmlns:c16="http://schemas.microsoft.com/office/drawing/2014/chart" uri="{C3380CC4-5D6E-409C-BE32-E72D297353CC}">
              <c16:uniqueId val="{00000006-436F-F149-AA50-EA637ED190C7}"/>
            </c:ext>
          </c:extLst>
        </c:ser>
        <c:ser>
          <c:idx val="7"/>
          <c:order val="7"/>
          <c:spPr>
            <a:solidFill>
              <a:schemeClr val="accent2">
                <a:lumMod val="6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8-436F-F149-AA50-EA637ED190C7}"/>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436F-F149-AA50-EA637ED190C7}"/>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C-436F-F149-AA50-EA637ED190C7}"/>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E-436F-F149-AA50-EA637ED190C7}"/>
              </c:ext>
            </c:extLst>
          </c:dPt>
          <c:dPt>
            <c:idx val="4"/>
            <c:invertIfNegative val="0"/>
            <c:bubble3D val="0"/>
            <c:spPr>
              <a:solidFill>
                <a:schemeClr val="accent2">
                  <a:lumMod val="60000"/>
                </a:schemeClr>
              </a:solidFill>
              <a:ln>
                <a:noFill/>
              </a:ln>
              <a:effectLst/>
            </c:spPr>
            <c:extLst>
              <c:ext xmlns:c16="http://schemas.microsoft.com/office/drawing/2014/chart" uri="{C3380CC4-5D6E-409C-BE32-E72D297353CC}">
                <c16:uniqueId val="{00000010-436F-F149-AA50-EA637ED190C7}"/>
              </c:ext>
            </c:extLst>
          </c:dPt>
          <c:dPt>
            <c:idx val="5"/>
            <c:invertIfNegative val="0"/>
            <c:bubble3D val="0"/>
            <c:spPr>
              <a:solidFill>
                <a:schemeClr val="accent3">
                  <a:lumMod val="75000"/>
                </a:schemeClr>
              </a:solidFill>
              <a:ln>
                <a:noFill/>
              </a:ln>
              <a:effectLst/>
            </c:spPr>
            <c:extLst>
              <c:ext xmlns:c16="http://schemas.microsoft.com/office/drawing/2014/chart" uri="{C3380CC4-5D6E-409C-BE32-E72D297353CC}">
                <c16:uniqueId val="{00000012-436F-F149-AA50-EA637ED190C7}"/>
              </c:ext>
            </c:extLst>
          </c:dPt>
          <c:dPt>
            <c:idx val="6"/>
            <c:invertIfNegative val="0"/>
            <c:bubble3D val="0"/>
            <c:spPr>
              <a:solidFill>
                <a:srgbClr val="7030A0"/>
              </a:solidFill>
              <a:ln>
                <a:noFill/>
              </a:ln>
              <a:effectLst/>
            </c:spPr>
            <c:extLst>
              <c:ext xmlns:c16="http://schemas.microsoft.com/office/drawing/2014/chart" uri="{C3380CC4-5D6E-409C-BE32-E72D297353CC}">
                <c16:uniqueId val="{00000014-436F-F149-AA50-EA637ED190C7}"/>
              </c:ext>
            </c:extLst>
          </c:dPt>
          <c:dPt>
            <c:idx val="7"/>
            <c:invertIfNegative val="0"/>
            <c:bubble3D val="0"/>
            <c:spPr>
              <a:solidFill>
                <a:srgbClr val="FF85FF"/>
              </a:solidFill>
              <a:ln>
                <a:noFill/>
              </a:ln>
              <a:effectLst/>
            </c:spPr>
            <c:extLst>
              <c:ext xmlns:c16="http://schemas.microsoft.com/office/drawing/2014/chart" uri="{C3380CC4-5D6E-409C-BE32-E72D297353CC}">
                <c16:uniqueId val="{00000016-436F-F149-AA50-EA637ED190C7}"/>
              </c:ext>
            </c:extLst>
          </c:dPt>
          <c:dLbls>
            <c:dLbl>
              <c:idx val="0"/>
              <c:tx>
                <c:rich>
                  <a:bodyPr/>
                  <a:lstStyle/>
                  <a:p>
                    <a:fld id="{520397D1-CCCD-C449-AB92-5F7CD957B0A3}" type="VALUE">
                      <a:rPr lang="en-US"/>
                      <a:pPr/>
                      <a:t>[VALUE]</a:t>
                    </a:fld>
                    <a:r>
                      <a:rPr lang="en-US" dirty="0"/>
                      <a:t>(16)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36F-F149-AA50-EA637ED190C7}"/>
                </c:ext>
              </c:extLst>
            </c:dLbl>
            <c:dLbl>
              <c:idx val="1"/>
              <c:tx>
                <c:rich>
                  <a:bodyPr/>
                  <a:lstStyle/>
                  <a:p>
                    <a:fld id="{A8F59FE4-5930-D542-83BB-9139506858BD}"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36F-F149-AA50-EA637ED190C7}"/>
                </c:ext>
              </c:extLst>
            </c:dLbl>
            <c:dLbl>
              <c:idx val="2"/>
              <c:tx>
                <c:rich>
                  <a:bodyPr/>
                  <a:lstStyle/>
                  <a:p>
                    <a:fld id="{AB238625-B442-7142-92C2-0819B5AD844E}" type="VALUE">
                      <a:rPr lang="en-US"/>
                      <a:pPr/>
                      <a:t>[VALUE]</a:t>
                    </a:fld>
                    <a:r>
                      <a:rPr lang="en-US" sz="800" b="0" i="0" u="none" strike="noStrike" kern="1200" baseline="0" dirty="0">
                        <a:solidFill>
                          <a:sysClr val="windowText" lastClr="000000">
                            <a:lumMod val="75000"/>
                            <a:lumOff val="25000"/>
                          </a:sysClr>
                        </a:solidFill>
                      </a:rPr>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36F-F149-AA50-EA637ED190C7}"/>
                </c:ext>
              </c:extLst>
            </c:dLbl>
            <c:dLbl>
              <c:idx val="3"/>
              <c:tx>
                <c:rich>
                  <a:bodyPr/>
                  <a:lstStyle/>
                  <a:p>
                    <a:fld id="{3E2D80E0-4692-7248-AFA5-6368D1DF5D2D}"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36F-F149-AA50-EA637ED190C7}"/>
                </c:ext>
              </c:extLst>
            </c:dLbl>
            <c:dLbl>
              <c:idx val="4"/>
              <c:tx>
                <c:rich>
                  <a:bodyPr/>
                  <a:lstStyle/>
                  <a:p>
                    <a:fld id="{C2B439C4-4483-9F42-A631-A1AFA0C5C1D0}"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436F-F149-AA50-EA637ED190C7}"/>
                </c:ext>
              </c:extLst>
            </c:dLbl>
            <c:dLbl>
              <c:idx val="5"/>
              <c:tx>
                <c:rich>
                  <a:bodyPr/>
                  <a:lstStyle/>
                  <a:p>
                    <a:fld id="{12701E9A-2783-5747-BC81-33C8A9319ED1}"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436F-F149-AA50-EA637ED190C7}"/>
                </c:ext>
              </c:extLst>
            </c:dLbl>
            <c:dLbl>
              <c:idx val="6"/>
              <c:tx>
                <c:rich>
                  <a:bodyPr/>
                  <a:lstStyle/>
                  <a:p>
                    <a:fld id="{9E1BDF8B-0141-8D42-B5B4-6E94259BD168}" type="VALUE">
                      <a:rPr lang="en-US"/>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436F-F149-AA50-EA637ED190C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'ΦΥΣΙΚΗ ΔΡΑΣΤΗΡΙΟΤΗΤΑ'!$A$2:$H$2</c:f>
              <c:strCache>
                <c:ptCount val="7"/>
                <c:pt idx="0">
                  <c:v>ΠΕΡΠΑΤΗΜΑ</c:v>
                </c:pt>
                <c:pt idx="1">
                  <c:v>ΑΝΕΒΑΣΜΑ ΣΚΑΛΟΠΑΤΙΩΝ</c:v>
                </c:pt>
                <c:pt idx="2">
                  <c:v>ΔΟΥΛΕΙΕΣ ΣΠΙΤΙΟΥ</c:v>
                </c:pt>
                <c:pt idx="3">
                  <c:v>ΔΟΥΛΕΙΕΣ ΚΗΠΟΥ ΑΥΛΗΣ</c:v>
                </c:pt>
                <c:pt idx="4">
                  <c:v>ΣΟΥΠΕΡ ΜΑΡΚΕΤ /ΨΩΝΙΑ</c:v>
                </c:pt>
                <c:pt idx="5">
                  <c:v>ΠΑΙΧΝΙΔΙ ΜΕ ΦΙΛΟΥΣ </c:v>
                </c:pt>
                <c:pt idx="6">
                  <c:v>ΑΓΡΟΤΙΚΕΣ ΕΡΓΑΣΙΕΣ /ΑΝΕΒΑΣΜΑ ΣΤΑ ΔΕΝΤΡΑ</c:v>
                </c:pt>
              </c:strCache>
            </c:strRef>
          </c:cat>
          <c:val>
            <c:numRef>
              <c:f>'ΦΥΣΙΚΗ ΔΡΑΣΤΗΡΙΟΤΗΤΑ'!$A$20:$H$20</c:f>
              <c:numCache>
                <c:formatCode>0.0%</c:formatCode>
                <c:ptCount val="8"/>
                <c:pt idx="0">
                  <c:v>1</c:v>
                </c:pt>
                <c:pt idx="1">
                  <c:v>0.625</c:v>
                </c:pt>
                <c:pt idx="2">
                  <c:v>0.375</c:v>
                </c:pt>
                <c:pt idx="3">
                  <c:v>0.25</c:v>
                </c:pt>
                <c:pt idx="4">
                  <c:v>0.625</c:v>
                </c:pt>
                <c:pt idx="5">
                  <c:v>0.25</c:v>
                </c:pt>
                <c:pt idx="6">
                  <c:v>6.25E-2</c:v>
                </c:pt>
              </c:numCache>
            </c:numRef>
          </c:val>
          <c:extLst>
            <c:ext xmlns:c16="http://schemas.microsoft.com/office/drawing/2014/chart" uri="{C3380CC4-5D6E-409C-BE32-E72D297353CC}">
              <c16:uniqueId val="{00000017-436F-F149-AA50-EA637ED190C7}"/>
            </c:ext>
          </c:extLst>
        </c:ser>
        <c:dLbls>
          <c:dLblPos val="outEnd"/>
          <c:showLegendKey val="0"/>
          <c:showVal val="1"/>
          <c:showCatName val="0"/>
          <c:showSerName val="0"/>
          <c:showPercent val="0"/>
          <c:showBubbleSize val="0"/>
        </c:dLbls>
        <c:gapWidth val="219"/>
        <c:overlap val="-27"/>
        <c:axId val="1985252320"/>
        <c:axId val="1919178080"/>
      </c:barChart>
      <c:catAx>
        <c:axId val="198525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19178080"/>
        <c:crossesAt val="0"/>
        <c:auto val="1"/>
        <c:lblAlgn val="ctr"/>
        <c:lblOffset val="100"/>
        <c:noMultiLvlLbl val="0"/>
      </c:catAx>
      <c:valAx>
        <c:axId val="19191780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85252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400" b="0" i="0" u="none" strike="noStrike" baseline="0" dirty="0">
                <a:effectLst/>
              </a:rPr>
              <a:t>ΕΠΙΘΥΜΙΑ ΕΝΑΡΞΗΣ </a:t>
            </a:r>
            <a:r>
              <a:rPr lang="el-GR" dirty="0"/>
              <a:t>ΑΔ ΜΕΤΑ ΤΗΝ ΕΚΤΟΜΗ</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ΑΔ'!$A$3:$B$3</c:f>
            </c:numRef>
          </c:val>
          <c:extLst>
            <c:ext xmlns:c16="http://schemas.microsoft.com/office/drawing/2014/chart" uri="{C3380CC4-5D6E-409C-BE32-E72D297353CC}">
              <c16:uniqueId val="{00000000-D5AC-D74B-A87C-E84B195FE961}"/>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ΑΔ'!$A$4:$B$4</c:f>
            </c:numRef>
          </c:val>
          <c:extLst>
            <c:ext xmlns:c16="http://schemas.microsoft.com/office/drawing/2014/chart" uri="{C3380CC4-5D6E-409C-BE32-E72D297353CC}">
              <c16:uniqueId val="{00000001-D5AC-D74B-A87C-E84B195FE961}"/>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ΑΔ'!$A$5:$B$5</c:f>
            </c:numRef>
          </c:val>
          <c:extLst>
            <c:ext xmlns:c16="http://schemas.microsoft.com/office/drawing/2014/chart" uri="{C3380CC4-5D6E-409C-BE32-E72D297353CC}">
              <c16:uniqueId val="{00000002-D5AC-D74B-A87C-E84B195FE961}"/>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ΑΔ'!$A$6:$B$6</c:f>
            </c:numRef>
          </c:val>
          <c:extLst>
            <c:ext xmlns:c16="http://schemas.microsoft.com/office/drawing/2014/chart" uri="{C3380CC4-5D6E-409C-BE32-E72D297353CC}">
              <c16:uniqueId val="{00000003-D5AC-D74B-A87C-E84B195FE961}"/>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ΑΔ'!$A$7:$B$7</c:f>
            </c:numRef>
          </c:val>
          <c:extLst>
            <c:ext xmlns:c16="http://schemas.microsoft.com/office/drawing/2014/chart" uri="{C3380CC4-5D6E-409C-BE32-E72D297353CC}">
              <c16:uniqueId val="{00000004-D5AC-D74B-A87C-E84B195FE961}"/>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ΑΔ'!$A$8:$B$8</c:f>
            </c:numRef>
          </c:val>
          <c:extLst>
            <c:ext xmlns:c16="http://schemas.microsoft.com/office/drawing/2014/chart" uri="{C3380CC4-5D6E-409C-BE32-E72D297353CC}">
              <c16:uniqueId val="{00000005-D5AC-D74B-A87C-E84B195FE961}"/>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ΑΔ'!$A$19:$B$19</c:f>
            </c:numRef>
          </c:val>
          <c:extLst>
            <c:ext xmlns:c16="http://schemas.microsoft.com/office/drawing/2014/chart" uri="{C3380CC4-5D6E-409C-BE32-E72D297353CC}">
              <c16:uniqueId val="{00000006-D5AC-D74B-A87C-E84B195FE961}"/>
            </c:ext>
          </c:extLst>
        </c:ser>
        <c:ser>
          <c:idx val="7"/>
          <c:order val="7"/>
          <c:spPr>
            <a:solidFill>
              <a:schemeClr val="accent2">
                <a:lumMod val="60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8-D5AC-D74B-A87C-E84B195FE961}"/>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D5AC-D74B-A87C-E84B195FE961}"/>
              </c:ext>
            </c:extLst>
          </c:dPt>
          <c:dLbls>
            <c:dLbl>
              <c:idx val="0"/>
              <c:tx>
                <c:rich>
                  <a:bodyPr/>
                  <a:lstStyle/>
                  <a:p>
                    <a:fld id="{D9129176-0CEF-4A47-8227-5FBA998FDCB4}" type="VALUE">
                      <a:rPr lang="en-US"/>
                      <a:pPr/>
                      <a:t>[VALUE]</a:t>
                    </a:fld>
                    <a:r>
                      <a:rPr lang="en-US" dirty="0"/>
                      <a:t> (13)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5AC-D74B-A87C-E84B195FE961}"/>
                </c:ext>
              </c:extLst>
            </c:dLbl>
            <c:dLbl>
              <c:idx val="1"/>
              <c:tx>
                <c:rich>
                  <a:bodyPr/>
                  <a:lstStyle/>
                  <a:p>
                    <a:fld id="{315E64D0-F66E-B64D-86F9-8102D25E0941}" type="VALUE">
                      <a:rPr lang="en-US"/>
                      <a:pPr/>
                      <a:t>[VALUE]</a:t>
                    </a:fld>
                    <a:r>
                      <a:rPr lang="en-US" dirty="0"/>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5AC-D74B-A87C-E84B195FE9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ΑΔ'!$A$2:$B$2</c:f>
              <c:strCache>
                <c:ptCount val="2"/>
                <c:pt idx="0">
                  <c:v>ΝΑΙ</c:v>
                </c:pt>
                <c:pt idx="1">
                  <c:v>ΟΧΙ</c:v>
                </c:pt>
              </c:strCache>
            </c:strRef>
          </c:cat>
          <c:val>
            <c:numRef>
              <c:f>'ΣΤΑΣΕΙΣ ΜΕΤΑ ΤΟ ΧΕΙΡΟΥΡΓΕΙΟ ΑΔ'!$A$20:$B$20</c:f>
              <c:numCache>
                <c:formatCode>0.0%</c:formatCode>
                <c:ptCount val="2"/>
                <c:pt idx="0">
                  <c:v>0.8125</c:v>
                </c:pt>
                <c:pt idx="1">
                  <c:v>0.1875</c:v>
                </c:pt>
              </c:numCache>
            </c:numRef>
          </c:val>
          <c:extLst>
            <c:ext xmlns:c16="http://schemas.microsoft.com/office/drawing/2014/chart" uri="{C3380CC4-5D6E-409C-BE32-E72D297353CC}">
              <c16:uniqueId val="{0000000B-D5AC-D74B-A87C-E84B195FE961}"/>
            </c:ext>
          </c:extLst>
        </c:ser>
        <c:dLbls>
          <c:dLblPos val="outEnd"/>
          <c:showLegendKey val="0"/>
          <c:showVal val="1"/>
          <c:showCatName val="0"/>
          <c:showSerName val="0"/>
          <c:showPercent val="0"/>
          <c:showBubbleSize val="0"/>
        </c:dLbls>
        <c:gapWidth val="219"/>
        <c:overlap val="-27"/>
        <c:axId val="2042706448"/>
        <c:axId val="2042696384"/>
      </c:barChart>
      <c:catAx>
        <c:axId val="204270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2696384"/>
        <c:crosses val="autoZero"/>
        <c:auto val="1"/>
        <c:lblAlgn val="ctr"/>
        <c:lblOffset val="100"/>
        <c:noMultiLvlLbl val="0"/>
      </c:catAx>
      <c:valAx>
        <c:axId val="20426963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27064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l-GR" sz="1400" dirty="0"/>
              <a:t> </a:t>
            </a:r>
            <a:r>
              <a:rPr lang="el-GR" sz="1400" b="0" dirty="0"/>
              <a:t>ΣΕ ΠΟΣΟ ΧΡΟΝΟ ΜΕΤΑ ΤΗΝ ΕΚΤΟΜΗ ΑΡΧΙΣΕΣ ΝΑ ΑΘΛΕΙΣΑΙ;</a:t>
            </a:r>
            <a:endParaRPr lang="en-GB" sz="1400" b="0"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GR"/>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ΑΔ'!$H$3:$L$3</c:f>
            </c:numRef>
          </c:val>
          <c:extLst>
            <c:ext xmlns:c16="http://schemas.microsoft.com/office/drawing/2014/chart" uri="{C3380CC4-5D6E-409C-BE32-E72D297353CC}">
              <c16:uniqueId val="{00000000-D980-9448-8526-19586DD45C93}"/>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ΑΔ'!$H$4:$L$4</c:f>
            </c:numRef>
          </c:val>
          <c:extLst>
            <c:ext xmlns:c16="http://schemas.microsoft.com/office/drawing/2014/chart" uri="{C3380CC4-5D6E-409C-BE32-E72D297353CC}">
              <c16:uniqueId val="{00000001-D980-9448-8526-19586DD45C93}"/>
            </c:ext>
          </c:extLst>
        </c:ser>
        <c:ser>
          <c:idx val="2"/>
          <c:order val="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ΑΔ'!$H$5:$L$5</c:f>
            </c:numRef>
          </c:val>
          <c:extLst>
            <c:ext xmlns:c16="http://schemas.microsoft.com/office/drawing/2014/chart" uri="{C3380CC4-5D6E-409C-BE32-E72D297353CC}">
              <c16:uniqueId val="{00000002-D980-9448-8526-19586DD45C93}"/>
            </c:ext>
          </c:extLst>
        </c:ser>
        <c:ser>
          <c:idx val="3"/>
          <c:order val="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ΑΔ'!$H$6:$L$6</c:f>
            </c:numRef>
          </c:val>
          <c:extLst>
            <c:ext xmlns:c16="http://schemas.microsoft.com/office/drawing/2014/chart" uri="{C3380CC4-5D6E-409C-BE32-E72D297353CC}">
              <c16:uniqueId val="{00000003-D980-9448-8526-19586DD45C93}"/>
            </c:ext>
          </c:extLst>
        </c:ser>
        <c:ser>
          <c:idx val="4"/>
          <c:order val="4"/>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ΑΔ'!$H$7:$L$7</c:f>
            </c:numRef>
          </c:val>
          <c:extLst>
            <c:ext xmlns:c16="http://schemas.microsoft.com/office/drawing/2014/chart" uri="{C3380CC4-5D6E-409C-BE32-E72D297353CC}">
              <c16:uniqueId val="{00000004-D980-9448-8526-19586DD45C93}"/>
            </c:ext>
          </c:extLst>
        </c:ser>
        <c:ser>
          <c:idx val="5"/>
          <c:order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ΑΔ'!$H$8:$L$8</c:f>
            </c:numRef>
          </c:val>
          <c:extLst>
            <c:ext xmlns:c16="http://schemas.microsoft.com/office/drawing/2014/chart" uri="{C3380CC4-5D6E-409C-BE32-E72D297353CC}">
              <c16:uniqueId val="{00000005-D980-9448-8526-19586DD45C93}"/>
            </c:ext>
          </c:extLst>
        </c:ser>
        <c:ser>
          <c:idx val="6"/>
          <c:order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ΑΔ'!$H$19:$L$19</c:f>
            </c:numRef>
          </c:val>
          <c:extLst>
            <c:ext xmlns:c16="http://schemas.microsoft.com/office/drawing/2014/chart" uri="{C3380CC4-5D6E-409C-BE32-E72D297353CC}">
              <c16:uniqueId val="{00000006-D980-9448-8526-19586DD45C93}"/>
            </c:ext>
          </c:extLst>
        </c:ser>
        <c:ser>
          <c:idx val="7"/>
          <c:order val="7"/>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8-D980-9448-8526-19586DD45C93}"/>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D980-9448-8526-19586DD45C93}"/>
              </c:ext>
            </c:extLst>
          </c:dPt>
          <c:dPt>
            <c:idx val="3"/>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C-D980-9448-8526-19586DD45C93}"/>
              </c:ext>
            </c:extLst>
          </c:dPt>
          <c:dPt>
            <c:idx val="4"/>
            <c:invertIfNegative val="0"/>
            <c:bubble3D val="0"/>
            <c:spPr>
              <a:solidFill>
                <a:srgbClr val="7030A0"/>
              </a:solidFill>
              <a:ln>
                <a:noFill/>
              </a:ln>
              <a:effectLst/>
            </c:spPr>
            <c:extLst>
              <c:ext xmlns:c16="http://schemas.microsoft.com/office/drawing/2014/chart" uri="{C3380CC4-5D6E-409C-BE32-E72D297353CC}">
                <c16:uniqueId val="{0000000E-D980-9448-8526-19586DD45C9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'ΣΤΑΣΕΙΣ ΜΕΤΑ ΤΟ ΧΕΙΡΟΥΡΓΕΙΟ ΑΔ'!$H$2:$L$2</c:f>
              <c:strCache>
                <c:ptCount val="5"/>
                <c:pt idx="0">
                  <c:v>1-3 μήνες </c:v>
                </c:pt>
                <c:pt idx="1">
                  <c:v>3 μήνες-6 μήνες </c:v>
                </c:pt>
                <c:pt idx="2">
                  <c:v>6 μήνες -12 μήνες </c:v>
                </c:pt>
                <c:pt idx="3">
                  <c:v>&gt;3χρόνια</c:v>
                </c:pt>
                <c:pt idx="4">
                  <c:v>ΠΟΤΕ</c:v>
                </c:pt>
              </c:strCache>
            </c:strRef>
          </c:cat>
          <c:val>
            <c:numRef>
              <c:f>'ΣΤΑΣΕΙΣ ΜΕΤΑ ΤΟ ΧΕΙΡΟΥΡΓΕΙΟ ΑΔ'!$H$20:$L$20</c:f>
              <c:numCache>
                <c:formatCode>0.0%</c:formatCode>
                <c:ptCount val="5"/>
                <c:pt idx="0">
                  <c:v>0.25</c:v>
                </c:pt>
                <c:pt idx="1">
                  <c:v>0.375</c:v>
                </c:pt>
                <c:pt idx="2">
                  <c:v>0</c:v>
                </c:pt>
                <c:pt idx="3">
                  <c:v>0.125</c:v>
                </c:pt>
                <c:pt idx="4">
                  <c:v>0.25</c:v>
                </c:pt>
              </c:numCache>
            </c:numRef>
          </c:val>
          <c:extLst>
            <c:ext xmlns:c16="http://schemas.microsoft.com/office/drawing/2014/chart" uri="{C3380CC4-5D6E-409C-BE32-E72D297353CC}">
              <c16:uniqueId val="{0000000F-D980-9448-8526-19586DD45C93}"/>
            </c:ext>
          </c:extLst>
        </c:ser>
        <c:dLbls>
          <c:dLblPos val="outEnd"/>
          <c:showLegendKey val="0"/>
          <c:showVal val="1"/>
          <c:showCatName val="0"/>
          <c:showSerName val="0"/>
          <c:showPercent val="0"/>
          <c:showBubbleSize val="0"/>
        </c:dLbls>
        <c:gapWidth val="100"/>
        <c:overlap val="-24"/>
        <c:axId val="2045252064"/>
        <c:axId val="2045253712"/>
      </c:barChart>
      <c:catAx>
        <c:axId val="20452520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45253712"/>
        <c:crosses val="autoZero"/>
        <c:auto val="1"/>
        <c:lblAlgn val="ctr"/>
        <c:lblOffset val="100"/>
        <c:noMultiLvlLbl val="0"/>
      </c:catAx>
      <c:valAx>
        <c:axId val="2045253712"/>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crossAx val="204525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ΣΥΧΝΟΤΗΤΑ ΣΥΜΜΕΤΟΧΗΣ ΤΟΥ ΔΕΙΓΜΑΤΟΣ ΣΕ ΑΔ (ΜΕ)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ΑΔ'!$AD$3:$AG$3</c:f>
            </c:numRef>
          </c:val>
          <c:extLst>
            <c:ext xmlns:c16="http://schemas.microsoft.com/office/drawing/2014/chart" uri="{C3380CC4-5D6E-409C-BE32-E72D297353CC}">
              <c16:uniqueId val="{00000000-A3BD-5F4C-B0DF-89054C086F4F}"/>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ΑΔ'!$AD$4:$AG$4</c:f>
            </c:numRef>
          </c:val>
          <c:extLst>
            <c:ext xmlns:c16="http://schemas.microsoft.com/office/drawing/2014/chart" uri="{C3380CC4-5D6E-409C-BE32-E72D297353CC}">
              <c16:uniqueId val="{00000001-A3BD-5F4C-B0DF-89054C086F4F}"/>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ΑΔ'!$AD$5:$AG$5</c:f>
            </c:numRef>
          </c:val>
          <c:extLst>
            <c:ext xmlns:c16="http://schemas.microsoft.com/office/drawing/2014/chart" uri="{C3380CC4-5D6E-409C-BE32-E72D297353CC}">
              <c16:uniqueId val="{00000002-A3BD-5F4C-B0DF-89054C086F4F}"/>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ΑΔ'!$AD$6:$AG$6</c:f>
            </c:numRef>
          </c:val>
          <c:extLst>
            <c:ext xmlns:c16="http://schemas.microsoft.com/office/drawing/2014/chart" uri="{C3380CC4-5D6E-409C-BE32-E72D297353CC}">
              <c16:uniqueId val="{00000003-A3BD-5F4C-B0DF-89054C086F4F}"/>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ΑΔ'!$AD$7:$AG$7</c:f>
            </c:numRef>
          </c:val>
          <c:extLst>
            <c:ext xmlns:c16="http://schemas.microsoft.com/office/drawing/2014/chart" uri="{C3380CC4-5D6E-409C-BE32-E72D297353CC}">
              <c16:uniqueId val="{00000004-A3BD-5F4C-B0DF-89054C086F4F}"/>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ΑΔ'!$AD$8:$AG$8</c:f>
            </c:numRef>
          </c:val>
          <c:extLst>
            <c:ext xmlns:c16="http://schemas.microsoft.com/office/drawing/2014/chart" uri="{C3380CC4-5D6E-409C-BE32-E72D297353CC}">
              <c16:uniqueId val="{00000005-A3BD-5F4C-B0DF-89054C086F4F}"/>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ΑΔ'!$AD$19:$AG$19</c:f>
            </c:numRef>
          </c:val>
          <c:extLst>
            <c:ext xmlns:c16="http://schemas.microsoft.com/office/drawing/2014/chart" uri="{C3380CC4-5D6E-409C-BE32-E72D297353CC}">
              <c16:uniqueId val="{00000006-A3BD-5F4C-B0DF-89054C086F4F}"/>
            </c:ext>
          </c:extLst>
        </c:ser>
        <c:ser>
          <c:idx val="7"/>
          <c:order val="7"/>
          <c:spPr>
            <a:solidFill>
              <a:schemeClr val="accent2">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A3BD-5F4C-B0DF-89054C086F4F}"/>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A-A3BD-5F4C-B0DF-89054C086F4F}"/>
              </c:ext>
            </c:extLst>
          </c:dPt>
          <c:dLbls>
            <c:dLbl>
              <c:idx val="0"/>
              <c:tx>
                <c:rich>
                  <a:bodyPr/>
                  <a:lstStyle/>
                  <a:p>
                    <a:fld id="{6677360D-2A1F-0448-897F-C2A16795021E}" type="VALUE">
                      <a:rPr lang="en-US"/>
                      <a:pPr/>
                      <a:t>[VALUE]</a:t>
                    </a:fld>
                    <a:r>
                      <a:rPr lang="en-US" dirty="0"/>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3BD-5F4C-B0DF-89054C086F4F}"/>
                </c:ext>
              </c:extLst>
            </c:dLbl>
            <c:dLbl>
              <c:idx val="1"/>
              <c:tx>
                <c:rich>
                  <a:bodyPr/>
                  <a:lstStyle/>
                  <a:p>
                    <a:fld id="{4259BD86-51E1-B44E-BD65-BA84F550BA6B}"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3BD-5F4C-B0DF-89054C086F4F}"/>
                </c:ext>
              </c:extLst>
            </c:dLbl>
            <c:dLbl>
              <c:idx val="2"/>
              <c:tx>
                <c:rich>
                  <a:bodyPr/>
                  <a:lstStyle/>
                  <a:p>
                    <a:fld id="{6AA757E0-5CA1-6C43-968F-5840ED7F9BC5}"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3BD-5F4C-B0DF-89054C086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ΑΔ'!$AD$2:$AF$2</c:f>
              <c:strCache>
                <c:ptCount val="3"/>
                <c:pt idx="0">
                  <c:v>Λιγότερο από 2 φορές/εβδομάδα</c:v>
                </c:pt>
                <c:pt idx="1">
                  <c:v>2-3 φορές/εβδομάδα </c:v>
                </c:pt>
                <c:pt idx="2">
                  <c:v>&gt;3 φορές/εβδομάδα </c:v>
                </c:pt>
              </c:strCache>
            </c:strRef>
          </c:cat>
          <c:val>
            <c:numRef>
              <c:f>'ΣΤΑΣΕΙΣ ΜΕΤΑ ΤΟ ΧΕΙΡΟΥΡΓΕΙΟ ΑΔ'!$AD$20:$AF$20</c:f>
              <c:numCache>
                <c:formatCode>0.0%</c:formatCode>
                <c:ptCount val="3"/>
                <c:pt idx="0">
                  <c:v>0.6</c:v>
                </c:pt>
                <c:pt idx="1">
                  <c:v>0.2</c:v>
                </c:pt>
                <c:pt idx="2">
                  <c:v>0.2</c:v>
                </c:pt>
              </c:numCache>
            </c:numRef>
          </c:val>
          <c:extLst>
            <c:ext xmlns:c16="http://schemas.microsoft.com/office/drawing/2014/chart" uri="{C3380CC4-5D6E-409C-BE32-E72D297353CC}">
              <c16:uniqueId val="{0000000C-A3BD-5F4C-B0DF-89054C086F4F}"/>
            </c:ext>
          </c:extLst>
        </c:ser>
        <c:dLbls>
          <c:dLblPos val="outEnd"/>
          <c:showLegendKey val="0"/>
          <c:showVal val="1"/>
          <c:showCatName val="0"/>
          <c:showSerName val="0"/>
          <c:showPercent val="0"/>
          <c:showBubbleSize val="0"/>
        </c:dLbls>
        <c:gapWidth val="219"/>
        <c:overlap val="-27"/>
        <c:axId val="1970645968"/>
        <c:axId val="2039439520"/>
      </c:barChart>
      <c:catAx>
        <c:axId val="197064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39439520"/>
        <c:crosses val="autoZero"/>
        <c:auto val="1"/>
        <c:lblAlgn val="ctr"/>
        <c:lblOffset val="100"/>
        <c:noMultiLvlLbl val="0"/>
      </c:catAx>
      <c:valAx>
        <c:axId val="20394395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70645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l-GR" dirty="0">
                <a:solidFill>
                  <a:sysClr val="windowText" lastClr="000000"/>
                </a:solidFill>
              </a:rPr>
              <a:t>ΧΡΟΝΙΚΗ ΔΙΑΡΚΕΙΑ ΑΔ (ΜΕ)</a:t>
            </a:r>
            <a:endParaRPr lang="en-GB"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ΑΔ'!$AI$3:$AK$3</c:f>
            </c:numRef>
          </c:val>
          <c:extLst>
            <c:ext xmlns:c16="http://schemas.microsoft.com/office/drawing/2014/chart" uri="{C3380CC4-5D6E-409C-BE32-E72D297353CC}">
              <c16:uniqueId val="{00000000-6E56-B64C-B7CB-AF56D47DF0E7}"/>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ΑΔ'!$AI$4:$AK$4</c:f>
            </c:numRef>
          </c:val>
          <c:extLst>
            <c:ext xmlns:c16="http://schemas.microsoft.com/office/drawing/2014/chart" uri="{C3380CC4-5D6E-409C-BE32-E72D297353CC}">
              <c16:uniqueId val="{00000001-6E56-B64C-B7CB-AF56D47DF0E7}"/>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ΑΔ'!$AI$5:$AK$5</c:f>
            </c:numRef>
          </c:val>
          <c:extLst>
            <c:ext xmlns:c16="http://schemas.microsoft.com/office/drawing/2014/chart" uri="{C3380CC4-5D6E-409C-BE32-E72D297353CC}">
              <c16:uniqueId val="{00000002-6E56-B64C-B7CB-AF56D47DF0E7}"/>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ΑΔ'!$AI$6:$AK$6</c:f>
            </c:numRef>
          </c:val>
          <c:extLst>
            <c:ext xmlns:c16="http://schemas.microsoft.com/office/drawing/2014/chart" uri="{C3380CC4-5D6E-409C-BE32-E72D297353CC}">
              <c16:uniqueId val="{00000003-6E56-B64C-B7CB-AF56D47DF0E7}"/>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ΑΔ'!$AI$7:$AK$7</c:f>
            </c:numRef>
          </c:val>
          <c:extLst>
            <c:ext xmlns:c16="http://schemas.microsoft.com/office/drawing/2014/chart" uri="{C3380CC4-5D6E-409C-BE32-E72D297353CC}">
              <c16:uniqueId val="{00000004-6E56-B64C-B7CB-AF56D47DF0E7}"/>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ΑΔ'!$AI$8:$AK$8</c:f>
            </c:numRef>
          </c:val>
          <c:extLst>
            <c:ext xmlns:c16="http://schemas.microsoft.com/office/drawing/2014/chart" uri="{C3380CC4-5D6E-409C-BE32-E72D297353CC}">
              <c16:uniqueId val="{00000005-6E56-B64C-B7CB-AF56D47DF0E7}"/>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ΑΔ'!$AI$19:$AK$19</c:f>
            </c:numRef>
          </c:val>
          <c:extLst>
            <c:ext xmlns:c16="http://schemas.microsoft.com/office/drawing/2014/chart" uri="{C3380CC4-5D6E-409C-BE32-E72D297353CC}">
              <c16:uniqueId val="{00000006-6E56-B64C-B7CB-AF56D47DF0E7}"/>
            </c:ext>
          </c:extLst>
        </c:ser>
        <c:ser>
          <c:idx val="7"/>
          <c:order val="7"/>
          <c:spPr>
            <a:solidFill>
              <a:schemeClr val="accent2">
                <a:lumMod val="6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8-6E56-B64C-B7CB-AF56D47DF0E7}"/>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A-6E56-B64C-B7CB-AF56D47DF0E7}"/>
              </c:ext>
            </c:extLst>
          </c:dPt>
          <c:dLbls>
            <c:dLbl>
              <c:idx val="0"/>
              <c:tx>
                <c:rich>
                  <a:bodyPr/>
                  <a:lstStyle/>
                  <a:p>
                    <a:fld id="{38768477-48D2-634C-BC6E-200FF1A31D27}" type="VALUE">
                      <a:rPr lang="en-US"/>
                      <a:pPr/>
                      <a:t>[VALUE]</a:t>
                    </a:fld>
                    <a:r>
                      <a:rPr lang="en-US" dirty="0"/>
                      <a:t>(6)</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E56-B64C-B7CB-AF56D47DF0E7}"/>
                </c:ext>
              </c:extLst>
            </c:dLbl>
            <c:dLbl>
              <c:idx val="1"/>
              <c:tx>
                <c:rich>
                  <a:bodyPr/>
                  <a:lstStyle/>
                  <a:p>
                    <a:fld id="{3EC24C98-1F50-6F4B-B35E-6D0C5C3F14FD}"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E56-B64C-B7CB-AF56D47DF0E7}"/>
                </c:ext>
              </c:extLst>
            </c:dLbl>
            <c:dLbl>
              <c:idx val="2"/>
              <c:tx>
                <c:rich>
                  <a:bodyPr/>
                  <a:lstStyle/>
                  <a:p>
                    <a:fld id="{5AF2777E-5027-B74B-A0D3-40195EACC8AF}"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E56-B64C-B7CB-AF56D47DF0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ΑΔ'!$AI$2:$AK$2</c:f>
              <c:strCache>
                <c:ptCount val="3"/>
                <c:pt idx="0">
                  <c:v>30’</c:v>
                </c:pt>
                <c:pt idx="1">
                  <c:v>60’ </c:v>
                </c:pt>
                <c:pt idx="2">
                  <c:v>90’</c:v>
                </c:pt>
              </c:strCache>
            </c:strRef>
          </c:cat>
          <c:val>
            <c:numRef>
              <c:f>'ΣΤΑΣΕΙΣ ΜΕΤΑ ΤΟ ΧΕΙΡΟΥΡΓΕΙΟ ΑΔ'!$AI$20:$AK$20</c:f>
              <c:numCache>
                <c:formatCode>0.0%</c:formatCode>
                <c:ptCount val="3"/>
                <c:pt idx="0">
                  <c:v>0.6</c:v>
                </c:pt>
                <c:pt idx="1">
                  <c:v>0.2</c:v>
                </c:pt>
                <c:pt idx="2">
                  <c:v>0.2</c:v>
                </c:pt>
              </c:numCache>
            </c:numRef>
          </c:val>
          <c:extLst>
            <c:ext xmlns:c16="http://schemas.microsoft.com/office/drawing/2014/chart" uri="{C3380CC4-5D6E-409C-BE32-E72D297353CC}">
              <c16:uniqueId val="{0000000C-6E56-B64C-B7CB-AF56D47DF0E7}"/>
            </c:ext>
          </c:extLst>
        </c:ser>
        <c:dLbls>
          <c:dLblPos val="outEnd"/>
          <c:showLegendKey val="0"/>
          <c:showVal val="1"/>
          <c:showCatName val="0"/>
          <c:showSerName val="0"/>
          <c:showPercent val="0"/>
          <c:showBubbleSize val="0"/>
        </c:dLbls>
        <c:gapWidth val="219"/>
        <c:overlap val="-27"/>
        <c:axId val="2045457680"/>
        <c:axId val="1963511648"/>
      </c:barChart>
      <c:catAx>
        <c:axId val="20454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63511648"/>
        <c:crosses val="autoZero"/>
        <c:auto val="1"/>
        <c:lblAlgn val="ctr"/>
        <c:lblOffset val="100"/>
        <c:noMultiLvlLbl val="0"/>
      </c:catAx>
      <c:valAx>
        <c:axId val="19635116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4545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503834251604042E-2"/>
          <c:y val="2.1732300251911779E-2"/>
          <c:w val="0.89923695783846413"/>
          <c:h val="0.804714072102777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ΑΔ'!$X$3:$AA$3</c:f>
            </c:numRef>
          </c:val>
          <c:extLst>
            <c:ext xmlns:c16="http://schemas.microsoft.com/office/drawing/2014/chart" uri="{C3380CC4-5D6E-409C-BE32-E72D297353CC}">
              <c16:uniqueId val="{00000000-43A4-0B4C-89CA-93E3AD678EA2}"/>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ΑΔ'!$X$4:$AA$4</c:f>
            </c:numRef>
          </c:val>
          <c:extLst>
            <c:ext xmlns:c16="http://schemas.microsoft.com/office/drawing/2014/chart" uri="{C3380CC4-5D6E-409C-BE32-E72D297353CC}">
              <c16:uniqueId val="{00000001-43A4-0B4C-89CA-93E3AD678EA2}"/>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ΑΔ'!$X$5:$AA$5</c:f>
            </c:numRef>
          </c:val>
          <c:extLst>
            <c:ext xmlns:c16="http://schemas.microsoft.com/office/drawing/2014/chart" uri="{C3380CC4-5D6E-409C-BE32-E72D297353CC}">
              <c16:uniqueId val="{00000002-43A4-0B4C-89CA-93E3AD678EA2}"/>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ΑΔ'!$X$6:$AA$6</c:f>
            </c:numRef>
          </c:val>
          <c:extLst>
            <c:ext xmlns:c16="http://schemas.microsoft.com/office/drawing/2014/chart" uri="{C3380CC4-5D6E-409C-BE32-E72D297353CC}">
              <c16:uniqueId val="{00000003-43A4-0B4C-89CA-93E3AD678EA2}"/>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ΑΔ'!$X$7:$AA$7</c:f>
            </c:numRef>
          </c:val>
          <c:extLst>
            <c:ext xmlns:c16="http://schemas.microsoft.com/office/drawing/2014/chart" uri="{C3380CC4-5D6E-409C-BE32-E72D297353CC}">
              <c16:uniqueId val="{00000004-43A4-0B4C-89CA-93E3AD678EA2}"/>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ΑΔ'!$X$8:$AA$8</c:f>
            </c:numRef>
          </c:val>
          <c:extLst>
            <c:ext xmlns:c16="http://schemas.microsoft.com/office/drawing/2014/chart" uri="{C3380CC4-5D6E-409C-BE32-E72D297353CC}">
              <c16:uniqueId val="{00000005-43A4-0B4C-89CA-93E3AD678EA2}"/>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ΑΔ'!$X$19:$AA$19</c:f>
            </c:numRef>
          </c:val>
          <c:extLst>
            <c:ext xmlns:c16="http://schemas.microsoft.com/office/drawing/2014/chart" uri="{C3380CC4-5D6E-409C-BE32-E72D297353CC}">
              <c16:uniqueId val="{00000006-43A4-0B4C-89CA-93E3AD678EA2}"/>
            </c:ext>
          </c:extLst>
        </c:ser>
        <c:ser>
          <c:idx val="7"/>
          <c:order val="7"/>
          <c:spPr>
            <a:solidFill>
              <a:schemeClr val="accent2">
                <a:lumMod val="60000"/>
              </a:schemeClr>
            </a:solidFill>
            <a:ln>
              <a:noFill/>
            </a:ln>
            <a:effectLst/>
          </c:spPr>
          <c:invertIfNegative val="0"/>
          <c:dPt>
            <c:idx val="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8-43A4-0B4C-89CA-93E3AD678EA2}"/>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A-43A4-0B4C-89CA-93E3AD678EA2}"/>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C-43A4-0B4C-89CA-93E3AD678EA2}"/>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E-43A4-0B4C-89CA-93E3AD678EA2}"/>
              </c:ext>
            </c:extLst>
          </c:dPt>
          <c:dLbls>
            <c:dLbl>
              <c:idx val="0"/>
              <c:tx>
                <c:rich>
                  <a:bodyPr/>
                  <a:lstStyle/>
                  <a:p>
                    <a:fld id="{7801E832-9545-9C45-884E-FC24FE3EB7E1}" type="VALUE">
                      <a:rPr lang="en-US"/>
                      <a:pPr/>
                      <a:t>[VALUE]</a:t>
                    </a:fld>
                    <a:r>
                      <a:rPr lang="en-US" dirty="0"/>
                      <a:t>(8)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43A4-0B4C-89CA-93E3AD678EA2}"/>
                </c:ext>
              </c:extLst>
            </c:dLbl>
            <c:dLbl>
              <c:idx val="1"/>
              <c:tx>
                <c:rich>
                  <a:bodyPr/>
                  <a:lstStyle/>
                  <a:p>
                    <a:fld id="{044B324D-5C66-3043-AFD1-23D3C9D83388}" type="VALUE">
                      <a:rPr lang="en-US"/>
                      <a:pPr/>
                      <a:t>[VALUE]</a:t>
                    </a:fld>
                    <a:r>
                      <a:rPr lang="en-US" dirty="0"/>
                      <a:t>(4)</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43A4-0B4C-89CA-93E3AD678EA2}"/>
                </c:ext>
              </c:extLst>
            </c:dLbl>
            <c:dLbl>
              <c:idx val="2"/>
              <c:tx>
                <c:rich>
                  <a:bodyPr/>
                  <a:lstStyle/>
                  <a:p>
                    <a:fld id="{B2E715CB-F9FB-0644-8E41-051F530E6406}" type="VALUE">
                      <a:rPr lang="en-US"/>
                      <a:pPr/>
                      <a:t>[VALUE]</a:t>
                    </a:fld>
                    <a:r>
                      <a:rPr lang="en-US" dirty="0"/>
                      <a:t>(7)</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43A4-0B4C-89CA-93E3AD678EA2}"/>
                </c:ext>
              </c:extLst>
            </c:dLbl>
            <c:dLbl>
              <c:idx val="3"/>
              <c:tx>
                <c:rich>
                  <a:bodyPr/>
                  <a:lstStyle/>
                  <a:p>
                    <a:fld id="{06EAF10F-67A7-2545-AFC0-C58A4D312817}" type="VALUE">
                      <a:rPr lang="en-US"/>
                      <a:pPr/>
                      <a:t>[VALUE]</a:t>
                    </a:fld>
                    <a:r>
                      <a:rPr lang="en-US" dirty="0"/>
                      <a:t>(2)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43A4-0B4C-89CA-93E3AD678E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ΜΕΤΑ ΤΟ ΧΕΙΡΟΥΡΓΕΙΟ ΑΔ'!$X$2:$AA$2</c:f>
              <c:strCache>
                <c:ptCount val="4"/>
                <c:pt idx="0">
                  <c:v>Αναγκαστική επιλογή λόγω χειρουργείου </c:v>
                </c:pt>
                <c:pt idx="1">
                  <c:v>Για λόγους υγείας </c:v>
                </c:pt>
                <c:pt idx="2">
                  <c:v>Παρότρυνση από τον γιατρό </c:v>
                </c:pt>
                <c:pt idx="3">
                  <c:v>Δική μου επιλογή/ μου αρέσει </c:v>
                </c:pt>
              </c:strCache>
            </c:strRef>
          </c:cat>
          <c:val>
            <c:numRef>
              <c:f>'ΣΤΑΣΕΙΣ ΜΕΤΑ ΤΟ ΧΕΙΡΟΥΡΓΕΙΟ ΑΔ'!$X$20:$AA$20</c:f>
              <c:numCache>
                <c:formatCode>0.0%</c:formatCode>
                <c:ptCount val="4"/>
                <c:pt idx="0">
                  <c:v>0.8</c:v>
                </c:pt>
                <c:pt idx="1">
                  <c:v>0.4</c:v>
                </c:pt>
                <c:pt idx="2">
                  <c:v>0.7</c:v>
                </c:pt>
                <c:pt idx="3">
                  <c:v>0.2</c:v>
                </c:pt>
              </c:numCache>
            </c:numRef>
          </c:val>
          <c:extLst>
            <c:ext xmlns:c16="http://schemas.microsoft.com/office/drawing/2014/chart" uri="{C3380CC4-5D6E-409C-BE32-E72D297353CC}">
              <c16:uniqueId val="{0000000F-43A4-0B4C-89CA-93E3AD678EA2}"/>
            </c:ext>
          </c:extLst>
        </c:ser>
        <c:dLbls>
          <c:dLblPos val="outEnd"/>
          <c:showLegendKey val="0"/>
          <c:showVal val="1"/>
          <c:showCatName val="0"/>
          <c:showSerName val="0"/>
          <c:showPercent val="0"/>
          <c:showBubbleSize val="0"/>
        </c:dLbls>
        <c:gapWidth val="219"/>
        <c:overlap val="-27"/>
        <c:axId val="1985382160"/>
        <c:axId val="2039026320"/>
      </c:barChart>
      <c:catAx>
        <c:axId val="198538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2039026320"/>
        <c:crosses val="autoZero"/>
        <c:auto val="1"/>
        <c:lblAlgn val="ctr"/>
        <c:lblOffset val="100"/>
        <c:noMultiLvlLbl val="0"/>
      </c:catAx>
      <c:valAx>
        <c:axId val="2039026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98538216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ΛΟΓΟΙ ΕΠΙΛΟΓΗΣ ΤΗΣ/ΤΩΝ ΑΔ (ΠΕ)</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ΧΕΙΡΟΥΡΓΕΙΟ'!$N$3:$P$3</c:f>
            </c:numRef>
          </c:val>
          <c:extLst>
            <c:ext xmlns:c16="http://schemas.microsoft.com/office/drawing/2014/chart" uri="{C3380CC4-5D6E-409C-BE32-E72D297353CC}">
              <c16:uniqueId val="{00000000-82E8-B640-94C5-5B88CD56AB12}"/>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ΧΕΙΡΟΥΡΓΕΙΟ'!$N$4:$P$4</c:f>
            </c:numRef>
          </c:val>
          <c:extLst>
            <c:ext xmlns:c16="http://schemas.microsoft.com/office/drawing/2014/chart" uri="{C3380CC4-5D6E-409C-BE32-E72D297353CC}">
              <c16:uniqueId val="{00000001-82E8-B640-94C5-5B88CD56AB12}"/>
            </c:ext>
          </c:extLst>
        </c:ser>
        <c: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ΧΕΙΡΟΥΡΓΕΙΟ'!$N$5:$P$5</c:f>
            </c:numRef>
          </c:val>
          <c:extLst>
            <c:ext xmlns:c16="http://schemas.microsoft.com/office/drawing/2014/chart" uri="{C3380CC4-5D6E-409C-BE32-E72D297353CC}">
              <c16:uniqueId val="{00000002-82E8-B640-94C5-5B88CD56AB12}"/>
            </c:ext>
          </c:extLst>
        </c:ser>
        <c:ser>
          <c:idx val="3"/>
          <c:order val="3"/>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ΧΕΙΡΟΥΡΓΕΙΟ'!$N$6:$P$6</c:f>
            </c:numRef>
          </c:val>
          <c:extLst>
            <c:ext xmlns:c16="http://schemas.microsoft.com/office/drawing/2014/chart" uri="{C3380CC4-5D6E-409C-BE32-E72D297353CC}">
              <c16:uniqueId val="{00000003-82E8-B640-94C5-5B88CD56AB12}"/>
            </c:ext>
          </c:extLst>
        </c:ser>
        <c:ser>
          <c:idx val="4"/>
          <c:order val="4"/>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ΧΕΙΡΟΥΡΓΕΙΟ'!$N$7:$P$7</c:f>
            </c:numRef>
          </c:val>
          <c:extLst>
            <c:ext xmlns:c16="http://schemas.microsoft.com/office/drawing/2014/chart" uri="{C3380CC4-5D6E-409C-BE32-E72D297353CC}">
              <c16:uniqueId val="{00000004-82E8-B640-94C5-5B88CD56AB12}"/>
            </c:ext>
          </c:extLst>
        </c:ser>
        <c:ser>
          <c:idx val="5"/>
          <c:order val="5"/>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ΧΕΙΡΟΥΡΓΕΙΟ'!$N$8:$P$8</c:f>
            </c:numRef>
          </c:val>
          <c:extLst>
            <c:ext xmlns:c16="http://schemas.microsoft.com/office/drawing/2014/chart" uri="{C3380CC4-5D6E-409C-BE32-E72D297353CC}">
              <c16:uniqueId val="{00000005-82E8-B640-94C5-5B88CD56AB12}"/>
            </c:ext>
          </c:extLst>
        </c:ser>
        <c:ser>
          <c:idx val="6"/>
          <c:order val="6"/>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ΧΕΙΡΟΥΡΓΕΙΟ'!$N$9:$P$9</c:f>
            </c:numRef>
          </c:val>
          <c:extLst>
            <c:ext xmlns:c16="http://schemas.microsoft.com/office/drawing/2014/chart" uri="{C3380CC4-5D6E-409C-BE32-E72D297353CC}">
              <c16:uniqueId val="{00000006-82E8-B640-94C5-5B88CD56AB12}"/>
            </c:ext>
          </c:extLst>
        </c:ser>
        <c:ser>
          <c:idx val="7"/>
          <c:order val="7"/>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ΧΕΙΡΟΥΡΓΕΙΟ'!$N$10:$P$10</c:f>
            </c:numRef>
          </c:val>
          <c:extLst>
            <c:ext xmlns:c16="http://schemas.microsoft.com/office/drawing/2014/chart" uri="{C3380CC4-5D6E-409C-BE32-E72D297353CC}">
              <c16:uniqueId val="{00000007-82E8-B640-94C5-5B88CD56AB12}"/>
            </c:ext>
          </c:extLst>
        </c:ser>
        <c:ser>
          <c:idx val="8"/>
          <c:order val="8"/>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ΧΕΙΡΟΥΡΓΕΙΟ'!$N$11:$P$11</c:f>
            </c:numRef>
          </c:val>
          <c:extLst>
            <c:ext xmlns:c16="http://schemas.microsoft.com/office/drawing/2014/chart" uri="{C3380CC4-5D6E-409C-BE32-E72D297353CC}">
              <c16:uniqueId val="{00000008-82E8-B640-94C5-5B88CD56AB12}"/>
            </c:ext>
          </c:extLst>
        </c:ser>
        <c:ser>
          <c:idx val="9"/>
          <c:order val="9"/>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ΧΕΙΡΟΥΡΓΕΙΟ'!$N$12:$P$12</c:f>
            </c:numRef>
          </c:val>
          <c:extLst>
            <c:ext xmlns:c16="http://schemas.microsoft.com/office/drawing/2014/chart" uri="{C3380CC4-5D6E-409C-BE32-E72D297353CC}">
              <c16:uniqueId val="{00000009-82E8-B640-94C5-5B88CD56AB12}"/>
            </c:ext>
          </c:extLst>
        </c:ser>
        <c:ser>
          <c:idx val="10"/>
          <c:order val="10"/>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ΧΕΙΡΟΥΡΓΕΙΟ'!$N$13:$P$13</c:f>
            </c:numRef>
          </c:val>
          <c:extLst>
            <c:ext xmlns:c16="http://schemas.microsoft.com/office/drawing/2014/chart" uri="{C3380CC4-5D6E-409C-BE32-E72D297353CC}">
              <c16:uniqueId val="{0000000A-82E8-B640-94C5-5B88CD56AB12}"/>
            </c:ext>
          </c:extLst>
        </c:ser>
        <c:ser>
          <c:idx val="11"/>
          <c:order val="11"/>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ΧΕΙΡΟΥΡΓΕΙΟ'!$N$14:$P$14</c:f>
            </c:numRef>
          </c:val>
          <c:extLst>
            <c:ext xmlns:c16="http://schemas.microsoft.com/office/drawing/2014/chart" uri="{C3380CC4-5D6E-409C-BE32-E72D297353CC}">
              <c16:uniqueId val="{0000000B-82E8-B640-94C5-5B88CD56AB12}"/>
            </c:ext>
          </c:extLst>
        </c:ser>
        <c:ser>
          <c:idx val="12"/>
          <c:order val="12"/>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ΧΕΙΡΟΥΡΓΕΙΟ'!$N$15:$P$15</c:f>
            </c:numRef>
          </c:val>
          <c:extLst>
            <c:ext xmlns:c16="http://schemas.microsoft.com/office/drawing/2014/chart" uri="{C3380CC4-5D6E-409C-BE32-E72D297353CC}">
              <c16:uniqueId val="{0000000C-82E8-B640-94C5-5B88CD56AB12}"/>
            </c:ext>
          </c:extLst>
        </c:ser>
        <c:ser>
          <c:idx val="13"/>
          <c:order val="13"/>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ΧΕΙΡΟΥΡΓΕΙΟ'!$N$16:$P$16</c:f>
            </c:numRef>
          </c:val>
          <c:extLst>
            <c:ext xmlns:c16="http://schemas.microsoft.com/office/drawing/2014/chart" uri="{C3380CC4-5D6E-409C-BE32-E72D297353CC}">
              <c16:uniqueId val="{0000000D-82E8-B640-94C5-5B88CD56AB12}"/>
            </c:ext>
          </c:extLst>
        </c:ser>
        <c:ser>
          <c:idx val="14"/>
          <c:order val="14"/>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ΧΕΙΡΟΥΡΓΕΙΟ'!$N$17:$P$17</c:f>
            </c:numRef>
          </c:val>
          <c:extLst>
            <c:ext xmlns:c16="http://schemas.microsoft.com/office/drawing/2014/chart" uri="{C3380CC4-5D6E-409C-BE32-E72D297353CC}">
              <c16:uniqueId val="{0000000E-82E8-B640-94C5-5B88CD56AB12}"/>
            </c:ext>
          </c:extLst>
        </c:ser>
        <c:ser>
          <c:idx val="15"/>
          <c:order val="15"/>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ΧΕΙΡΟΥΡΓΕΙΟ'!$N$18:$P$18</c:f>
            </c:numRef>
          </c:val>
          <c:extLst>
            <c:ext xmlns:c16="http://schemas.microsoft.com/office/drawing/2014/chart" uri="{C3380CC4-5D6E-409C-BE32-E72D297353CC}">
              <c16:uniqueId val="{0000000F-82E8-B640-94C5-5B88CD56AB12}"/>
            </c:ext>
          </c:extLst>
        </c:ser>
        <c:ser>
          <c:idx val="16"/>
          <c:order val="16"/>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ΧΕΙΡΟΥΡΓΕΙΟ'!$N$19:$P$19</c:f>
            </c:numRef>
          </c:val>
          <c:extLst>
            <c:ext xmlns:c16="http://schemas.microsoft.com/office/drawing/2014/chart" uri="{C3380CC4-5D6E-409C-BE32-E72D297353CC}">
              <c16:uniqueId val="{00000010-82E8-B640-94C5-5B88CD56AB12}"/>
            </c:ext>
          </c:extLst>
        </c:ser>
        <c:ser>
          <c:idx val="17"/>
          <c:order val="17"/>
          <c:spPr>
            <a:solidFill>
              <a:schemeClr val="accent4">
                <a:lumMod val="60000"/>
                <a:lumOff val="40000"/>
              </a:schemeClr>
            </a:solidFill>
            <a:ln>
              <a:noFill/>
            </a:ln>
            <a:effectLst/>
          </c:spPr>
          <c:invertIfNegative val="0"/>
          <c:dPt>
            <c:idx val="0"/>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2-82E8-B640-94C5-5B88CD56AB1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14-82E8-B640-94C5-5B88CD56AB12}"/>
              </c:ext>
            </c:extLst>
          </c:dPt>
          <c:dLbls>
            <c:dLbl>
              <c:idx val="0"/>
              <c:tx>
                <c:rich>
                  <a:bodyPr/>
                  <a:lstStyle/>
                  <a:p>
                    <a:fld id="{B1B357EA-1DF3-3444-AFC5-F1F7CC87ECA7}" type="VALUE">
                      <a:rPr lang="en-US"/>
                      <a:pPr/>
                      <a:t>[VALUE]</a:t>
                    </a:fld>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82E8-B640-94C5-5B88CD56AB12}"/>
                </c:ext>
              </c:extLst>
            </c:dLbl>
            <c:dLbl>
              <c:idx val="1"/>
              <c:tx>
                <c:rich>
                  <a:bodyPr/>
                  <a:lstStyle/>
                  <a:p>
                    <a:fld id="{E0EEDA41-504D-1749-AA5F-CEE6F7BDE3E4}" type="VALUE">
                      <a:rPr lang="en-US"/>
                      <a:pPr/>
                      <a:t>[VALUE]</a:t>
                    </a:fld>
                    <a:r>
                      <a:rPr lang="en-US" dirty="0"/>
                      <a:t>(5)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E8-B640-94C5-5B88CD56AB12}"/>
                </c:ext>
              </c:extLst>
            </c:dLbl>
            <c:dLbl>
              <c:idx val="2"/>
              <c:tx>
                <c:rich>
                  <a:bodyPr/>
                  <a:lstStyle/>
                  <a:p>
                    <a:fld id="{06F0475E-D32D-0D4E-8B9A-2598FA36BC47}" type="VALUE">
                      <a:rPr lang="en-US"/>
                      <a:pPr/>
                      <a:t>[VALUE]</a:t>
                    </a:fld>
                    <a:r>
                      <a:rPr lang="en-US" dirty="0"/>
                      <a:t>(1)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82E8-B640-94C5-5B88CD56AB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'ΣΤΑΣΕΙΣ ΠΡΙΝ ΤΟ ΧΕΙΡΟΥΡΓΕΙΟ'!$N$2:$P$2</c:f>
              <c:strCache>
                <c:ptCount val="3"/>
                <c:pt idx="0">
                  <c:v>ΜΟΥ ΑΡΕΣΕ</c:v>
                </c:pt>
                <c:pt idx="1">
                  <c:v>ΛΟΓΩ ΠΑΡΕΑΣ</c:v>
                </c:pt>
                <c:pt idx="2">
                  <c:v>ΓΙΑ ΑΜΥΝΑ ΚΑΙ ΠΡΟΣΤΑΣΙΑ</c:v>
                </c:pt>
              </c:strCache>
            </c:strRef>
          </c:cat>
          <c:val>
            <c:numRef>
              <c:f>'ΣΤΑΣΕΙΣ ΠΡΙΝ ΤΟ ΧΕΙΡΟΥΡΓΕΙΟ'!$N$20:$P$20</c:f>
              <c:numCache>
                <c:formatCode>0.0%</c:formatCode>
                <c:ptCount val="3"/>
                <c:pt idx="0">
                  <c:v>1</c:v>
                </c:pt>
                <c:pt idx="1">
                  <c:v>0.5</c:v>
                </c:pt>
                <c:pt idx="2">
                  <c:v>0.1</c:v>
                </c:pt>
              </c:numCache>
            </c:numRef>
          </c:val>
          <c:extLst>
            <c:ext xmlns:c16="http://schemas.microsoft.com/office/drawing/2014/chart" uri="{C3380CC4-5D6E-409C-BE32-E72D297353CC}">
              <c16:uniqueId val="{00000016-82E8-B640-94C5-5B88CD56AB12}"/>
            </c:ext>
          </c:extLst>
        </c:ser>
        <c:dLbls>
          <c:dLblPos val="outEnd"/>
          <c:showLegendKey val="0"/>
          <c:showVal val="1"/>
          <c:showCatName val="0"/>
          <c:showSerName val="0"/>
          <c:showPercent val="0"/>
          <c:showBubbleSize val="0"/>
        </c:dLbls>
        <c:gapWidth val="219"/>
        <c:overlap val="-27"/>
        <c:axId val="1594400000"/>
        <c:axId val="1597241760"/>
      </c:barChart>
      <c:catAx>
        <c:axId val="1594400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597241760"/>
        <c:crosses val="autoZero"/>
        <c:auto val="1"/>
        <c:lblAlgn val="ctr"/>
        <c:lblOffset val="100"/>
        <c:noMultiLvlLbl val="0"/>
      </c:catAx>
      <c:valAx>
        <c:axId val="1597241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crossAx val="159440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custT="1"/>
      <dgm:spPr/>
      <dgm:t>
        <a:bodyPr/>
        <a:lstStyle/>
        <a:p>
          <a:r>
            <a:rPr lang="el-GR" sz="2300" dirty="0"/>
            <a:t>Τόνωση για την αντιμετώπιση δυσχερειών κίνησης</a:t>
          </a:r>
          <a:endParaRPr lang="en-GR" sz="2300" dirty="0"/>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custT="1"/>
      <dgm:spPr/>
      <dgm:t>
        <a:bodyPr/>
        <a:lstStyle/>
        <a:p>
          <a:r>
            <a:rPr lang="el-GR" sz="2300" b="0" i="0" dirty="0">
              <a:solidFill>
                <a:schemeClr val="bg1"/>
              </a:solidFill>
              <a:effectLst/>
              <a:latin typeface="+mn-lt"/>
              <a:ea typeface="+mn-ea"/>
              <a:cs typeface="+mn-cs"/>
            </a:rPr>
            <a:t>Πρόβλεψη και πρόληψη με κατάλληλες οδηγίες και θεραπεία</a:t>
          </a:r>
          <a:r>
            <a:rPr lang="el-GR" sz="3800" b="0" i="0" dirty="0">
              <a:solidFill>
                <a:schemeClr val="bg1"/>
              </a:solidFill>
              <a:effectLst/>
              <a:latin typeface="+mn-lt"/>
              <a:ea typeface="+mn-ea"/>
              <a:cs typeface="+mn-cs"/>
            </a:rPr>
            <a:t> </a:t>
          </a:r>
          <a:endParaRPr lang="en-GB" sz="3800" dirty="0">
            <a:solidFill>
              <a:schemeClr val="bg1"/>
            </a:solidFill>
          </a:endParaRPr>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custT="1"/>
      <dgm:spPr/>
      <dgm:t>
        <a:bodyPr/>
        <a:lstStyle/>
        <a:p>
          <a:r>
            <a:rPr lang="el-GR" sz="2300" dirty="0"/>
            <a:t>Υποστήριξη μέσα από την βελτίωση της λειτουργικότητας / αύξηση αυτοεκτίμησης</a:t>
          </a:r>
          <a:endParaRPr lang="en-GB" sz="2300"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8BD267E9-939A-7143-A3AB-FE41708D668F}">
      <dgm:prSet custT="1"/>
      <dgm:spPr/>
      <dgm:t>
        <a:bodyPr/>
        <a:lstStyle/>
        <a:p>
          <a:r>
            <a:rPr lang="el-GR" sz="2300" dirty="0"/>
            <a:t>Πρόληψη των συνεπειών της ελλιπούς διατροφής , του </a:t>
          </a:r>
          <a:r>
            <a:rPr lang="el-GR" sz="2300" dirty="0" err="1"/>
            <a:t>κλινοστατισμού</a:t>
          </a:r>
          <a:r>
            <a:rPr lang="el-GR" sz="2300" dirty="0"/>
            <a:t> </a:t>
          </a:r>
          <a:r>
            <a:rPr lang="el-GR" sz="2300" dirty="0" err="1"/>
            <a:t>κλπ</a:t>
          </a:r>
          <a:endParaRPr lang="en-GB" sz="2300" dirty="0"/>
        </a:p>
      </dgm:t>
    </dgm:pt>
    <dgm:pt modelId="{BAEADCB3-6C59-3842-BA74-BD69A38166D8}" type="parTrans" cxnId="{397A67AF-55C2-A24C-A5E8-2278FE8ABCEF}">
      <dgm:prSet/>
      <dgm:spPr/>
      <dgm:t>
        <a:bodyPr/>
        <a:lstStyle/>
        <a:p>
          <a:endParaRPr lang="en-GB"/>
        </a:p>
      </dgm:t>
    </dgm:pt>
    <dgm:pt modelId="{D3A90C5A-2211-7542-9671-846403B0AF98}" type="sibTrans" cxnId="{397A67AF-55C2-A24C-A5E8-2278FE8ABCEF}">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4" custLinFactX="-48066" custLinFactNeighborX="-100000" custLinFactNeighborY="11643"/>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4" custScaleX="137899" custLinFactNeighborX="-216" custLinFactNeighborY="11643">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4" custLinFactX="-54055" custLinFactNeighborX="-100000" custLinFactNeighborY="624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4" custScaleX="138340" custScaleY="93101">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4" custLinFactX="-48066" custLinFactNeighborX="-100000" custLinFactNeighborY="-10570"/>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4" custScaleX="138340" custScaleY="87619" custLinFactNeighborY="-8768">
        <dgm:presLayoutVars>
          <dgm:bulletEnabled val="1"/>
        </dgm:presLayoutVars>
      </dgm:prSet>
      <dgm:spPr/>
    </dgm:pt>
    <dgm:pt modelId="{E3F8579D-0D98-9F4E-A46B-E26CF687CBF4}" type="pres">
      <dgm:prSet presAssocID="{1184F79A-2343-F449-891F-B5514D098C55}" presName="spacing" presStyleCnt="0"/>
      <dgm:spPr/>
    </dgm:pt>
    <dgm:pt modelId="{7A7FE50B-CFC9-4B49-A56D-B62A7B1F2274}" type="pres">
      <dgm:prSet presAssocID="{8BD267E9-939A-7143-A3AB-FE41708D668F}" presName="composite" presStyleCnt="0"/>
      <dgm:spPr/>
    </dgm:pt>
    <dgm:pt modelId="{ED22CF56-C488-6743-8903-95FB0687494A}" type="pres">
      <dgm:prSet presAssocID="{8BD267E9-939A-7143-A3AB-FE41708D668F}" presName="imgShp" presStyleLbl="fgImgPlace1" presStyleIdx="3" presStyleCnt="4" custLinFactX="-48066" custLinFactNeighborX="-100000" custLinFactNeighborY="-30885"/>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F1138DC8-7336-B64D-A209-F879A89AEA7E}" type="pres">
      <dgm:prSet presAssocID="{8BD267E9-939A-7143-A3AB-FE41708D668F}" presName="txShp" presStyleLbl="node1" presStyleIdx="3" presStyleCnt="4" custScaleX="138340" custScaleY="81133" custLinFactNeighborY="-26770">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ED57B852-444D-EF46-87D5-07E226DB9BBC}" type="presOf" srcId="{8BD267E9-939A-7143-A3AB-FE41708D668F}" destId="{F1138DC8-7336-B64D-A209-F879A89AEA7E}" srcOrd="0" destOrd="0" presId="urn:microsoft.com/office/officeart/2005/8/layout/vList3"/>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397A67AF-55C2-A24C-A5E8-2278FE8ABCEF}" srcId="{B5863A8C-A235-DA48-9FE3-7D8BF31AD594}" destId="{8BD267E9-939A-7143-A3AB-FE41708D668F}" srcOrd="3" destOrd="0" parTransId="{BAEADCB3-6C59-3842-BA74-BD69A38166D8}" sibTransId="{D3A90C5A-2211-7542-9671-846403B0AF98}"/>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 modelId="{6466A061-ECF0-E84A-A186-FA2AD39A92F2}" type="presParOf" srcId="{BFEA1735-7FB1-D249-9D24-936C498A521F}" destId="{E3F8579D-0D98-9F4E-A46B-E26CF687CBF4}" srcOrd="5" destOrd="0" presId="urn:microsoft.com/office/officeart/2005/8/layout/vList3"/>
    <dgm:cxn modelId="{B390A48B-2CD7-2645-93E9-53DDDE6346CB}" type="presParOf" srcId="{BFEA1735-7FB1-D249-9D24-936C498A521F}" destId="{7A7FE50B-CFC9-4B49-A56D-B62A7B1F2274}" srcOrd="6" destOrd="0" presId="urn:microsoft.com/office/officeart/2005/8/layout/vList3"/>
    <dgm:cxn modelId="{75A3B22F-7F16-C740-9510-8F05154E70EA}" type="presParOf" srcId="{7A7FE50B-CFC9-4B49-A56D-B62A7B1F2274}" destId="{ED22CF56-C488-6743-8903-95FB0687494A}" srcOrd="0" destOrd="0" presId="urn:microsoft.com/office/officeart/2005/8/layout/vList3"/>
    <dgm:cxn modelId="{36DD322A-B4B6-9248-BA21-09DFE8AFB004}" type="presParOf" srcId="{7A7FE50B-CFC9-4B49-A56D-B62A7B1F2274}" destId="{F1138DC8-7336-B64D-A209-F879A89AE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dgm:spPr/>
      <dgm:t>
        <a:bodyPr/>
        <a:lstStyle/>
        <a:p>
          <a:r>
            <a:rPr lang="el-GR" dirty="0"/>
            <a:t>της ενεργητικής μετακίνησής του στην εργασία</a:t>
          </a:r>
          <a:endParaRPr lang="en-GR" dirty="0"/>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dgm:spPr/>
      <dgm:t>
        <a:bodyPr/>
        <a:lstStyle/>
        <a:p>
          <a:r>
            <a:rPr lang="el-GR" dirty="0"/>
            <a:t>της καθημερινής διαβίωσης του ατόμου</a:t>
          </a:r>
          <a:endParaRPr lang="en-GB" dirty="0"/>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dgm:spPr/>
      <dgm:t>
        <a:bodyPr/>
        <a:lstStyle/>
        <a:p>
          <a:r>
            <a:rPr lang="el-GR" dirty="0"/>
            <a:t>των υπαίθριων δραστηριοτήτων, της αναψυχής</a:t>
          </a:r>
          <a:endParaRPr lang="en-GB"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8BD267E9-939A-7143-A3AB-FE41708D668F}">
      <dgm:prSet/>
      <dgm:spPr/>
      <dgm:t>
        <a:bodyPr/>
        <a:lstStyle/>
        <a:p>
          <a:r>
            <a:rPr lang="el-GR" dirty="0"/>
            <a:t>των αθλητικών δραστηριοτήτων στις οποίες συμμετέχει</a:t>
          </a:r>
          <a:endParaRPr lang="en-GB" dirty="0"/>
        </a:p>
      </dgm:t>
    </dgm:pt>
    <dgm:pt modelId="{BAEADCB3-6C59-3842-BA74-BD69A38166D8}" type="parTrans" cxnId="{397A67AF-55C2-A24C-A5E8-2278FE8ABCEF}">
      <dgm:prSet/>
      <dgm:spPr/>
      <dgm:t>
        <a:bodyPr/>
        <a:lstStyle/>
        <a:p>
          <a:endParaRPr lang="en-GB"/>
        </a:p>
      </dgm:t>
    </dgm:pt>
    <dgm:pt modelId="{D3A90C5A-2211-7542-9671-846403B0AF98}" type="sibTrans" cxnId="{397A67AF-55C2-A24C-A5E8-2278FE8ABCEF}">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4"/>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4">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4">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4">
        <dgm:presLayoutVars>
          <dgm:bulletEnabled val="1"/>
        </dgm:presLayoutVars>
      </dgm:prSet>
      <dgm:spPr/>
    </dgm:pt>
    <dgm:pt modelId="{E3F8579D-0D98-9F4E-A46B-E26CF687CBF4}" type="pres">
      <dgm:prSet presAssocID="{1184F79A-2343-F449-891F-B5514D098C55}" presName="spacing" presStyleCnt="0"/>
      <dgm:spPr/>
    </dgm:pt>
    <dgm:pt modelId="{7A7FE50B-CFC9-4B49-A56D-B62A7B1F2274}" type="pres">
      <dgm:prSet presAssocID="{8BD267E9-939A-7143-A3AB-FE41708D668F}" presName="composite" presStyleCnt="0"/>
      <dgm:spPr/>
    </dgm:pt>
    <dgm:pt modelId="{ED22CF56-C488-6743-8903-95FB0687494A}" type="pres">
      <dgm:prSet presAssocID="{8BD267E9-939A-7143-A3AB-FE41708D668F}"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F1138DC8-7336-B64D-A209-F879A89AEA7E}" type="pres">
      <dgm:prSet presAssocID="{8BD267E9-939A-7143-A3AB-FE41708D668F}" presName="txShp" presStyleLbl="node1" presStyleIdx="3" presStyleCnt="4">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ED57B852-444D-EF46-87D5-07E226DB9BBC}" type="presOf" srcId="{8BD267E9-939A-7143-A3AB-FE41708D668F}" destId="{F1138DC8-7336-B64D-A209-F879A89AEA7E}" srcOrd="0" destOrd="0" presId="urn:microsoft.com/office/officeart/2005/8/layout/vList3"/>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397A67AF-55C2-A24C-A5E8-2278FE8ABCEF}" srcId="{B5863A8C-A235-DA48-9FE3-7D8BF31AD594}" destId="{8BD267E9-939A-7143-A3AB-FE41708D668F}" srcOrd="3" destOrd="0" parTransId="{BAEADCB3-6C59-3842-BA74-BD69A38166D8}" sibTransId="{D3A90C5A-2211-7542-9671-846403B0AF98}"/>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 modelId="{6466A061-ECF0-E84A-A186-FA2AD39A92F2}" type="presParOf" srcId="{BFEA1735-7FB1-D249-9D24-936C498A521F}" destId="{E3F8579D-0D98-9F4E-A46B-E26CF687CBF4}" srcOrd="5" destOrd="0" presId="urn:microsoft.com/office/officeart/2005/8/layout/vList3"/>
    <dgm:cxn modelId="{B390A48B-2CD7-2645-93E9-53DDDE6346CB}" type="presParOf" srcId="{BFEA1735-7FB1-D249-9D24-936C498A521F}" destId="{7A7FE50B-CFC9-4B49-A56D-B62A7B1F2274}" srcOrd="6" destOrd="0" presId="urn:microsoft.com/office/officeart/2005/8/layout/vList3"/>
    <dgm:cxn modelId="{75A3B22F-7F16-C740-9510-8F05154E70EA}" type="presParOf" srcId="{7A7FE50B-CFC9-4B49-A56D-B62A7B1F2274}" destId="{ED22CF56-C488-6743-8903-95FB0687494A}" srcOrd="0" destOrd="0" presId="urn:microsoft.com/office/officeart/2005/8/layout/vList3"/>
    <dgm:cxn modelId="{36DD322A-B4B6-9248-BA21-09DFE8AFB004}" type="presParOf" srcId="{7A7FE50B-CFC9-4B49-A56D-B62A7B1F2274}" destId="{F1138DC8-7336-B64D-A209-F879A89AEA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63A8C-A235-DA48-9FE3-7D8BF31AD59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45FCCECC-357D-4942-A84A-58072734C710}">
      <dgm:prSet/>
      <dgm:spPr/>
      <dgm:t>
        <a:bodyPr/>
        <a:lstStyle/>
        <a:p>
          <a:r>
            <a:rPr lang="el-GR" dirty="0"/>
            <a:t>Η επιδίωξη της μέγιστης δυνατής επίδοσης διάκρισης μέσω αγώνων</a:t>
          </a:r>
          <a:endParaRPr lang="en-GR"/>
        </a:p>
      </dgm:t>
    </dgm:pt>
    <dgm:pt modelId="{300A4287-7206-5C4D-AFB3-5B1A3ED88C0C}" type="parTrans" cxnId="{BCBE921C-AF69-EB40-B8AA-BE3FC2D7B7DC}">
      <dgm:prSet/>
      <dgm:spPr/>
      <dgm:t>
        <a:bodyPr/>
        <a:lstStyle/>
        <a:p>
          <a:endParaRPr lang="en-GB"/>
        </a:p>
      </dgm:t>
    </dgm:pt>
    <dgm:pt modelId="{105B0CB2-C9C5-9C46-BA8C-5957EE61C0EF}" type="sibTrans" cxnId="{BCBE921C-AF69-EB40-B8AA-BE3FC2D7B7DC}">
      <dgm:prSet/>
      <dgm:spPr/>
      <dgm:t>
        <a:bodyPr/>
        <a:lstStyle/>
        <a:p>
          <a:endParaRPr lang="en-GB"/>
        </a:p>
      </dgm:t>
    </dgm:pt>
    <dgm:pt modelId="{11D4708D-6B2A-0646-877B-11DA651C61F0}">
      <dgm:prSet/>
      <dgm:spPr/>
      <dgm:t>
        <a:bodyPr/>
        <a:lstStyle/>
        <a:p>
          <a:r>
            <a:rPr lang="el-GR" dirty="0"/>
            <a:t>Η φυσική (σωματική) κίνηση</a:t>
          </a:r>
          <a:endParaRPr lang="en-GB" dirty="0"/>
        </a:p>
      </dgm:t>
    </dgm:pt>
    <dgm:pt modelId="{2C05CCC6-873F-A642-A5B3-43430D17F3F7}" type="parTrans" cxnId="{FEA46BCC-F722-7042-8391-C9A2F208CF75}">
      <dgm:prSet/>
      <dgm:spPr/>
      <dgm:t>
        <a:bodyPr/>
        <a:lstStyle/>
        <a:p>
          <a:endParaRPr lang="en-GB"/>
        </a:p>
      </dgm:t>
    </dgm:pt>
    <dgm:pt modelId="{903C4395-71C9-E944-B0FF-5804F4880CC0}" type="sibTrans" cxnId="{FEA46BCC-F722-7042-8391-C9A2F208CF75}">
      <dgm:prSet/>
      <dgm:spPr/>
      <dgm:t>
        <a:bodyPr/>
        <a:lstStyle/>
        <a:p>
          <a:endParaRPr lang="en-GB"/>
        </a:p>
      </dgm:t>
    </dgm:pt>
    <dgm:pt modelId="{798B1440-6D2A-7B46-8566-83B2E4F9BD6D}">
      <dgm:prSet/>
      <dgm:spPr/>
      <dgm:t>
        <a:bodyPr/>
        <a:lstStyle/>
        <a:p>
          <a:r>
            <a:rPr lang="el-GR" dirty="0"/>
            <a:t>Η ύπαρξη κανόνων και συγκεκριμένων οργανωτικών δομών για την τέλεση αγώνων</a:t>
          </a:r>
          <a:endParaRPr lang="en-GB" dirty="0"/>
        </a:p>
      </dgm:t>
    </dgm:pt>
    <dgm:pt modelId="{D2807D80-CC46-1343-AC83-611B53877D07}" type="parTrans" cxnId="{74A81387-CD61-2040-8530-8047D5DB6164}">
      <dgm:prSet/>
      <dgm:spPr/>
      <dgm:t>
        <a:bodyPr/>
        <a:lstStyle/>
        <a:p>
          <a:endParaRPr lang="en-GB"/>
        </a:p>
      </dgm:t>
    </dgm:pt>
    <dgm:pt modelId="{1184F79A-2343-F449-891F-B5514D098C55}" type="sibTrans" cxnId="{74A81387-CD61-2040-8530-8047D5DB6164}">
      <dgm:prSet/>
      <dgm:spPr/>
      <dgm:t>
        <a:bodyPr/>
        <a:lstStyle/>
        <a:p>
          <a:endParaRPr lang="en-GB"/>
        </a:p>
      </dgm:t>
    </dgm:pt>
    <dgm:pt modelId="{BFEA1735-7FB1-D249-9D24-936C498A521F}" type="pres">
      <dgm:prSet presAssocID="{B5863A8C-A235-DA48-9FE3-7D8BF31AD594}" presName="linearFlow" presStyleCnt="0">
        <dgm:presLayoutVars>
          <dgm:dir/>
          <dgm:resizeHandles val="exact"/>
        </dgm:presLayoutVars>
      </dgm:prSet>
      <dgm:spPr/>
    </dgm:pt>
    <dgm:pt modelId="{B7B981F5-4B70-DC47-9C0F-5CE5BD16E198}" type="pres">
      <dgm:prSet presAssocID="{11D4708D-6B2A-0646-877B-11DA651C61F0}" presName="composite" presStyleCnt="0"/>
      <dgm:spPr/>
    </dgm:pt>
    <dgm:pt modelId="{D980C14B-73E5-7E47-9682-6D08A433E67F}" type="pres">
      <dgm:prSet presAssocID="{11D4708D-6B2A-0646-877B-11DA651C61F0}" presName="imgShp" presStyleLbl="fgImgPlace1" presStyleIdx="0" presStyleCnt="3"/>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50C33478-C6CC-554B-9AEC-05B2336772C2}" type="pres">
      <dgm:prSet presAssocID="{11D4708D-6B2A-0646-877B-11DA651C61F0}" presName="txShp" presStyleLbl="node1" presStyleIdx="0" presStyleCnt="3">
        <dgm:presLayoutVars>
          <dgm:bulletEnabled val="1"/>
        </dgm:presLayoutVars>
      </dgm:prSet>
      <dgm:spPr/>
    </dgm:pt>
    <dgm:pt modelId="{0FE03E1D-E024-FC48-914C-B83EF8B3C82C}" type="pres">
      <dgm:prSet presAssocID="{903C4395-71C9-E944-B0FF-5804F4880CC0}" presName="spacing" presStyleCnt="0"/>
      <dgm:spPr/>
    </dgm:pt>
    <dgm:pt modelId="{4C770C51-FF8F-9345-A0C6-62D9AE71D39A}" type="pres">
      <dgm:prSet presAssocID="{45FCCECC-357D-4942-A84A-58072734C710}" presName="composite" presStyleCnt="0"/>
      <dgm:spPr/>
    </dgm:pt>
    <dgm:pt modelId="{1AAAC920-F2A6-B648-BFCE-C3F9EBCB4BB3}" type="pres">
      <dgm:prSet presAssocID="{45FCCECC-357D-4942-A84A-58072734C710}"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8BFBAC92-967E-C043-BA1D-DE27AB3C7967}" type="pres">
      <dgm:prSet presAssocID="{45FCCECC-357D-4942-A84A-58072734C710}" presName="txShp" presStyleLbl="node1" presStyleIdx="1" presStyleCnt="3">
        <dgm:presLayoutVars>
          <dgm:bulletEnabled val="1"/>
        </dgm:presLayoutVars>
      </dgm:prSet>
      <dgm:spPr/>
    </dgm:pt>
    <dgm:pt modelId="{AFCCD273-EDF1-7943-B30D-7A4904B3A5ED}" type="pres">
      <dgm:prSet presAssocID="{105B0CB2-C9C5-9C46-BA8C-5957EE61C0EF}" presName="spacing" presStyleCnt="0"/>
      <dgm:spPr/>
    </dgm:pt>
    <dgm:pt modelId="{A4AC0D1A-6B6F-344C-93B7-A6C05D240D07}" type="pres">
      <dgm:prSet presAssocID="{798B1440-6D2A-7B46-8566-83B2E4F9BD6D}" presName="composite" presStyleCnt="0"/>
      <dgm:spPr/>
    </dgm:pt>
    <dgm:pt modelId="{3E38F300-E04F-F446-824F-966EAB8BFFBA}" type="pres">
      <dgm:prSet presAssocID="{798B1440-6D2A-7B46-8566-83B2E4F9BD6D}"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BE5F8EC7-A4C9-A748-9321-957A9C389975}" type="pres">
      <dgm:prSet presAssocID="{798B1440-6D2A-7B46-8566-83B2E4F9BD6D}" presName="txShp" presStyleLbl="node1" presStyleIdx="2" presStyleCnt="3">
        <dgm:presLayoutVars>
          <dgm:bulletEnabled val="1"/>
        </dgm:presLayoutVars>
      </dgm:prSet>
      <dgm:spPr/>
    </dgm:pt>
  </dgm:ptLst>
  <dgm:cxnLst>
    <dgm:cxn modelId="{BCBE921C-AF69-EB40-B8AA-BE3FC2D7B7DC}" srcId="{B5863A8C-A235-DA48-9FE3-7D8BF31AD594}" destId="{45FCCECC-357D-4942-A84A-58072734C710}" srcOrd="1" destOrd="0" parTransId="{300A4287-7206-5C4D-AFB3-5B1A3ED88C0C}" sibTransId="{105B0CB2-C9C5-9C46-BA8C-5957EE61C0EF}"/>
    <dgm:cxn modelId="{61E8D061-8607-E34D-B61A-8DA0AA693B40}" type="presOf" srcId="{798B1440-6D2A-7B46-8566-83B2E4F9BD6D}" destId="{BE5F8EC7-A4C9-A748-9321-957A9C389975}" srcOrd="0" destOrd="0" presId="urn:microsoft.com/office/officeart/2005/8/layout/vList3"/>
    <dgm:cxn modelId="{8801A775-81B0-7C4F-B095-B74F357E9066}" type="presOf" srcId="{B5863A8C-A235-DA48-9FE3-7D8BF31AD594}" destId="{BFEA1735-7FB1-D249-9D24-936C498A521F}" srcOrd="0" destOrd="0" presId="urn:microsoft.com/office/officeart/2005/8/layout/vList3"/>
    <dgm:cxn modelId="{74A81387-CD61-2040-8530-8047D5DB6164}" srcId="{B5863A8C-A235-DA48-9FE3-7D8BF31AD594}" destId="{798B1440-6D2A-7B46-8566-83B2E4F9BD6D}" srcOrd="2" destOrd="0" parTransId="{D2807D80-CC46-1343-AC83-611B53877D07}" sibTransId="{1184F79A-2343-F449-891F-B5514D098C55}"/>
    <dgm:cxn modelId="{FEA46BCC-F722-7042-8391-C9A2F208CF75}" srcId="{B5863A8C-A235-DA48-9FE3-7D8BF31AD594}" destId="{11D4708D-6B2A-0646-877B-11DA651C61F0}" srcOrd="0" destOrd="0" parTransId="{2C05CCC6-873F-A642-A5B3-43430D17F3F7}" sibTransId="{903C4395-71C9-E944-B0FF-5804F4880CC0}"/>
    <dgm:cxn modelId="{5A48FFD2-1F0E-EC46-9488-22A547D49B8E}" type="presOf" srcId="{45FCCECC-357D-4942-A84A-58072734C710}" destId="{8BFBAC92-967E-C043-BA1D-DE27AB3C7967}" srcOrd="0" destOrd="0" presId="urn:microsoft.com/office/officeart/2005/8/layout/vList3"/>
    <dgm:cxn modelId="{279D61D5-7D16-1E45-8566-EDD58179FF5A}" type="presOf" srcId="{11D4708D-6B2A-0646-877B-11DA651C61F0}" destId="{50C33478-C6CC-554B-9AEC-05B2336772C2}" srcOrd="0" destOrd="0" presId="urn:microsoft.com/office/officeart/2005/8/layout/vList3"/>
    <dgm:cxn modelId="{70338C2B-9C3A-7E41-BE84-9C071872E148}" type="presParOf" srcId="{BFEA1735-7FB1-D249-9D24-936C498A521F}" destId="{B7B981F5-4B70-DC47-9C0F-5CE5BD16E198}" srcOrd="0" destOrd="0" presId="urn:microsoft.com/office/officeart/2005/8/layout/vList3"/>
    <dgm:cxn modelId="{8101A5BD-F77B-FF48-B80B-833EC0FE6EFB}" type="presParOf" srcId="{B7B981F5-4B70-DC47-9C0F-5CE5BD16E198}" destId="{D980C14B-73E5-7E47-9682-6D08A433E67F}" srcOrd="0" destOrd="0" presId="urn:microsoft.com/office/officeart/2005/8/layout/vList3"/>
    <dgm:cxn modelId="{7693E80A-77CC-CA4D-8114-F23142CE96E7}" type="presParOf" srcId="{B7B981F5-4B70-DC47-9C0F-5CE5BD16E198}" destId="{50C33478-C6CC-554B-9AEC-05B2336772C2}" srcOrd="1" destOrd="0" presId="urn:microsoft.com/office/officeart/2005/8/layout/vList3"/>
    <dgm:cxn modelId="{18535244-0E69-704E-B147-43E6AFBDBAE5}" type="presParOf" srcId="{BFEA1735-7FB1-D249-9D24-936C498A521F}" destId="{0FE03E1D-E024-FC48-914C-B83EF8B3C82C}" srcOrd="1" destOrd="0" presId="urn:microsoft.com/office/officeart/2005/8/layout/vList3"/>
    <dgm:cxn modelId="{3CAEDBFA-C839-4C43-A67D-EF19C327B088}" type="presParOf" srcId="{BFEA1735-7FB1-D249-9D24-936C498A521F}" destId="{4C770C51-FF8F-9345-A0C6-62D9AE71D39A}" srcOrd="2" destOrd="0" presId="urn:microsoft.com/office/officeart/2005/8/layout/vList3"/>
    <dgm:cxn modelId="{FDE38991-7137-2744-B018-07B4FA59AF55}" type="presParOf" srcId="{4C770C51-FF8F-9345-A0C6-62D9AE71D39A}" destId="{1AAAC920-F2A6-B648-BFCE-C3F9EBCB4BB3}" srcOrd="0" destOrd="0" presId="urn:microsoft.com/office/officeart/2005/8/layout/vList3"/>
    <dgm:cxn modelId="{EF82242A-90CB-F34F-B6E2-02BBD706D083}" type="presParOf" srcId="{4C770C51-FF8F-9345-A0C6-62D9AE71D39A}" destId="{8BFBAC92-967E-C043-BA1D-DE27AB3C7967}" srcOrd="1" destOrd="0" presId="urn:microsoft.com/office/officeart/2005/8/layout/vList3"/>
    <dgm:cxn modelId="{30AB3994-0BFF-AD40-A7EB-4A889DA66509}" type="presParOf" srcId="{BFEA1735-7FB1-D249-9D24-936C498A521F}" destId="{AFCCD273-EDF1-7943-B30D-7A4904B3A5ED}" srcOrd="3" destOrd="0" presId="urn:microsoft.com/office/officeart/2005/8/layout/vList3"/>
    <dgm:cxn modelId="{573AB850-E3FD-254B-A6A9-495D909FCFE8}" type="presParOf" srcId="{BFEA1735-7FB1-D249-9D24-936C498A521F}" destId="{A4AC0D1A-6B6F-344C-93B7-A6C05D240D07}" srcOrd="4" destOrd="0" presId="urn:microsoft.com/office/officeart/2005/8/layout/vList3"/>
    <dgm:cxn modelId="{4F68FF9B-9D5E-DE45-9475-8233EED0869A}" type="presParOf" srcId="{A4AC0D1A-6B6F-344C-93B7-A6C05D240D07}" destId="{3E38F300-E04F-F446-824F-966EAB8BFFBA}" srcOrd="0" destOrd="0" presId="urn:microsoft.com/office/officeart/2005/8/layout/vList3"/>
    <dgm:cxn modelId="{27179D26-A29B-2541-AD6B-D2A607DDD142}" type="presParOf" srcId="{A4AC0D1A-6B6F-344C-93B7-A6C05D240D07}" destId="{BE5F8EC7-A4C9-A748-9321-957A9C38997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AFC120-80C0-DD49-9E34-D98B1C614CA2}"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B1F905AD-8710-EC4D-AF38-B6B28E9FE2C4}">
      <dgm:prSet phldrT="[Text]" custT="1"/>
      <dgm:spPr/>
      <dgm:t>
        <a:bodyPr/>
        <a:lstStyle/>
        <a:p>
          <a:r>
            <a:rPr lang="el-GR" sz="2100" dirty="0"/>
            <a:t>Ψ</a:t>
          </a:r>
          <a:r>
            <a:rPr lang="en-GR" sz="2100"/>
            <a:t>υχολογικός τομέας </a:t>
          </a:r>
          <a:endParaRPr lang="en-GB" sz="2100" dirty="0"/>
        </a:p>
      </dgm:t>
    </dgm:pt>
    <dgm:pt modelId="{9C123A58-D360-714B-AF8F-BED41C321827}" type="parTrans" cxnId="{87D3F1CE-FFEB-8948-BDFD-0177B1FD3D58}">
      <dgm:prSet/>
      <dgm:spPr/>
      <dgm:t>
        <a:bodyPr/>
        <a:lstStyle/>
        <a:p>
          <a:endParaRPr lang="en-GB" sz="2100"/>
        </a:p>
      </dgm:t>
    </dgm:pt>
    <dgm:pt modelId="{266EE8B3-9A51-E743-A2FB-4FA015A763F5}" type="sibTrans" cxnId="{87D3F1CE-FFEB-8948-BDFD-0177B1FD3D58}">
      <dgm:prSet custT="1"/>
      <dgm:spPr/>
      <dgm:t>
        <a:bodyPr/>
        <a:lstStyle/>
        <a:p>
          <a:endParaRPr lang="en-GB" sz="2100"/>
        </a:p>
      </dgm:t>
    </dgm:pt>
    <dgm:pt modelId="{8BE0A8ED-CDFF-4D4B-9DBF-1A4FAE54929D}">
      <dgm:prSet phldrT="[Text]" custT="1"/>
      <dgm:spPr/>
      <dgm:t>
        <a:bodyPr/>
        <a:lstStyle/>
        <a:p>
          <a:r>
            <a:rPr lang="en-GR" sz="2100"/>
            <a:t>επίπεδο ανεξαρ</a:t>
          </a:r>
          <a:r>
            <a:rPr lang="el-GR" sz="2100" dirty="0"/>
            <a:t>-</a:t>
          </a:r>
          <a:r>
            <a:rPr lang="en-GR" sz="2100"/>
            <a:t>τησίας </a:t>
          </a:r>
          <a:endParaRPr lang="en-GB" sz="2100" dirty="0"/>
        </a:p>
      </dgm:t>
    </dgm:pt>
    <dgm:pt modelId="{7B7F3CFB-AF96-4C45-A207-F2BF9F4B7160}" type="parTrans" cxnId="{A08237F8-FD13-9D4C-99FA-C92683299BDE}">
      <dgm:prSet/>
      <dgm:spPr/>
      <dgm:t>
        <a:bodyPr/>
        <a:lstStyle/>
        <a:p>
          <a:endParaRPr lang="en-GB" sz="2100"/>
        </a:p>
      </dgm:t>
    </dgm:pt>
    <dgm:pt modelId="{68DC33A3-A496-D047-8E1A-51211C8DBD38}" type="sibTrans" cxnId="{A08237F8-FD13-9D4C-99FA-C92683299BDE}">
      <dgm:prSet custT="1"/>
      <dgm:spPr/>
      <dgm:t>
        <a:bodyPr/>
        <a:lstStyle/>
        <a:p>
          <a:endParaRPr lang="en-GB" sz="2100"/>
        </a:p>
      </dgm:t>
    </dgm:pt>
    <dgm:pt modelId="{134AFE3F-CF4A-3D44-AEB2-BEDDE3477F27}">
      <dgm:prSet phldrT="[Text]" custT="1"/>
      <dgm:spPr/>
      <dgm:t>
        <a:bodyPr/>
        <a:lstStyle/>
        <a:p>
          <a:r>
            <a:rPr lang="el-GR" sz="2100" dirty="0"/>
            <a:t>Κ</a:t>
          </a:r>
          <a:r>
            <a:rPr lang="en-GR" sz="2100"/>
            <a:t>οινωνι</a:t>
          </a:r>
          <a:r>
            <a:rPr lang="el-GR" sz="2100" dirty="0"/>
            <a:t>-</a:t>
          </a:r>
          <a:r>
            <a:rPr lang="en-GR" sz="2100"/>
            <a:t>κές σχέσεις </a:t>
          </a:r>
          <a:endParaRPr lang="en-GB" sz="2100" dirty="0"/>
        </a:p>
      </dgm:t>
    </dgm:pt>
    <dgm:pt modelId="{5225D491-0AA9-FA4D-B04F-5ECDF1DDB10F}" type="parTrans" cxnId="{DEC7B791-4A08-494F-94B6-189FC208DB0C}">
      <dgm:prSet/>
      <dgm:spPr/>
      <dgm:t>
        <a:bodyPr/>
        <a:lstStyle/>
        <a:p>
          <a:endParaRPr lang="en-GB" sz="2100"/>
        </a:p>
      </dgm:t>
    </dgm:pt>
    <dgm:pt modelId="{0939A75B-29D2-9644-A3E9-7031A9AB14C0}" type="sibTrans" cxnId="{DEC7B791-4A08-494F-94B6-189FC208DB0C}">
      <dgm:prSet custT="1"/>
      <dgm:spPr/>
      <dgm:t>
        <a:bodyPr/>
        <a:lstStyle/>
        <a:p>
          <a:endParaRPr lang="en-GB" sz="2100"/>
        </a:p>
      </dgm:t>
    </dgm:pt>
    <dgm:pt modelId="{BC45D30E-4683-A744-B7FB-54EC6DA3D2A8}">
      <dgm:prSet phldrT="[Text]" custT="1"/>
      <dgm:spPr/>
      <dgm:t>
        <a:bodyPr/>
        <a:lstStyle/>
        <a:p>
          <a:r>
            <a:rPr lang="el-GR" sz="2100" dirty="0"/>
            <a:t>Π</a:t>
          </a:r>
          <a:r>
            <a:rPr lang="en-GR" sz="2100"/>
            <a:t>εριβάλ</a:t>
          </a:r>
          <a:r>
            <a:rPr lang="el-GR" sz="2100" dirty="0"/>
            <a:t>-</a:t>
          </a:r>
          <a:r>
            <a:rPr lang="en-GR" sz="2100"/>
            <a:t>λον </a:t>
          </a:r>
          <a:endParaRPr lang="en-GB" sz="2100" dirty="0"/>
        </a:p>
      </dgm:t>
    </dgm:pt>
    <dgm:pt modelId="{EDAEDFDF-51B5-5E45-B43E-FF96F6CF362D}" type="parTrans" cxnId="{87D4282B-37B2-C444-9D55-9B1283EFE541}">
      <dgm:prSet/>
      <dgm:spPr/>
      <dgm:t>
        <a:bodyPr/>
        <a:lstStyle/>
        <a:p>
          <a:endParaRPr lang="en-GB" sz="2100"/>
        </a:p>
      </dgm:t>
    </dgm:pt>
    <dgm:pt modelId="{796B5125-66D2-A943-B052-DBF4C0BAF0A9}" type="sibTrans" cxnId="{87D4282B-37B2-C444-9D55-9B1283EFE541}">
      <dgm:prSet custT="1"/>
      <dgm:spPr/>
      <dgm:t>
        <a:bodyPr/>
        <a:lstStyle/>
        <a:p>
          <a:endParaRPr lang="en-GB" sz="2100"/>
        </a:p>
      </dgm:t>
    </dgm:pt>
    <dgm:pt modelId="{82AB3521-670C-B64D-89CC-979639B979F7}">
      <dgm:prSet phldrT="[Text]" custT="1"/>
      <dgm:spPr/>
      <dgm:t>
        <a:bodyPr/>
        <a:lstStyle/>
        <a:p>
          <a:r>
            <a:rPr lang="en-GR" sz="2100"/>
            <a:t>φυσικός τομέας </a:t>
          </a:r>
          <a:endParaRPr lang="en-GB" sz="2100" dirty="0"/>
        </a:p>
      </dgm:t>
    </dgm:pt>
    <dgm:pt modelId="{C15D0AF5-0338-7A4C-99E3-560F9A7860A6}" type="parTrans" cxnId="{851AA600-2026-A943-915A-3C542166A582}">
      <dgm:prSet/>
      <dgm:spPr/>
      <dgm:t>
        <a:bodyPr/>
        <a:lstStyle/>
        <a:p>
          <a:endParaRPr lang="en-GB" sz="2100"/>
        </a:p>
      </dgm:t>
    </dgm:pt>
    <dgm:pt modelId="{5BA48281-F1C3-BD43-A3A9-B8B33839FDF4}" type="sibTrans" cxnId="{851AA600-2026-A943-915A-3C542166A582}">
      <dgm:prSet custT="1"/>
      <dgm:spPr/>
      <dgm:t>
        <a:bodyPr/>
        <a:lstStyle/>
        <a:p>
          <a:endParaRPr lang="en-GB" sz="2100"/>
        </a:p>
      </dgm:t>
    </dgm:pt>
    <dgm:pt modelId="{7B80CD08-1079-374A-8926-013F6E13ABD4}">
      <dgm:prSet custT="1"/>
      <dgm:spPr/>
      <dgm:t>
        <a:bodyPr/>
        <a:lstStyle/>
        <a:p>
          <a:r>
            <a:rPr lang="el-GR" sz="2100" dirty="0"/>
            <a:t>Π</a:t>
          </a:r>
          <a:r>
            <a:rPr lang="en-GR" sz="2100"/>
            <a:t>ροσωπι</a:t>
          </a:r>
          <a:r>
            <a:rPr lang="el-GR" sz="2100" dirty="0"/>
            <a:t>-</a:t>
          </a:r>
          <a:r>
            <a:rPr lang="en-GR" sz="2100"/>
            <a:t>κές πεποιθή</a:t>
          </a:r>
          <a:r>
            <a:rPr lang="el-GR" sz="2100" dirty="0"/>
            <a:t>-</a:t>
          </a:r>
          <a:r>
            <a:rPr lang="en-GR" sz="2100"/>
            <a:t>σεις </a:t>
          </a:r>
          <a:endParaRPr lang="en-GB" sz="2100" dirty="0"/>
        </a:p>
      </dgm:t>
    </dgm:pt>
    <dgm:pt modelId="{BA610D67-F673-A240-8C25-B38F2614F934}" type="parTrans" cxnId="{025619CB-49F9-E644-B4CA-FC93B7F9C421}">
      <dgm:prSet/>
      <dgm:spPr/>
      <dgm:t>
        <a:bodyPr/>
        <a:lstStyle/>
        <a:p>
          <a:endParaRPr lang="en-GB" sz="2100"/>
        </a:p>
      </dgm:t>
    </dgm:pt>
    <dgm:pt modelId="{E24DAE7A-A34B-7441-8E35-91F8576FDF97}" type="sibTrans" cxnId="{025619CB-49F9-E644-B4CA-FC93B7F9C421}">
      <dgm:prSet custT="1"/>
      <dgm:spPr/>
      <dgm:t>
        <a:bodyPr/>
        <a:lstStyle/>
        <a:p>
          <a:endParaRPr lang="en-GB" sz="2100"/>
        </a:p>
      </dgm:t>
    </dgm:pt>
    <dgm:pt modelId="{B1D1E41F-2537-394E-8225-600DDA552428}" type="pres">
      <dgm:prSet presAssocID="{09AFC120-80C0-DD49-9E34-D98B1C614CA2}" presName="cycle" presStyleCnt="0">
        <dgm:presLayoutVars>
          <dgm:dir/>
          <dgm:resizeHandles val="exact"/>
        </dgm:presLayoutVars>
      </dgm:prSet>
      <dgm:spPr/>
    </dgm:pt>
    <dgm:pt modelId="{FAB451AC-2F8C-AF49-899D-979BA22BDDEA}" type="pres">
      <dgm:prSet presAssocID="{B1F905AD-8710-EC4D-AF38-B6B28E9FE2C4}" presName="node" presStyleLbl="node1" presStyleIdx="0" presStyleCnt="6" custRadScaleRad="91025" custRadScaleInc="11942">
        <dgm:presLayoutVars>
          <dgm:bulletEnabled val="1"/>
        </dgm:presLayoutVars>
      </dgm:prSet>
      <dgm:spPr/>
    </dgm:pt>
    <dgm:pt modelId="{2B91CDDF-29B5-FE47-8499-D6CE8D7175E3}" type="pres">
      <dgm:prSet presAssocID="{266EE8B3-9A51-E743-A2FB-4FA015A763F5}" presName="sibTrans" presStyleLbl="sibTrans2D1" presStyleIdx="0" presStyleCnt="6" custLinFactNeighborX="31494" custLinFactNeighborY="-7231"/>
      <dgm:spPr/>
    </dgm:pt>
    <dgm:pt modelId="{A2182349-00DD-5242-9916-F26EE48A3E6D}" type="pres">
      <dgm:prSet presAssocID="{266EE8B3-9A51-E743-A2FB-4FA015A763F5}" presName="connectorText" presStyleLbl="sibTrans2D1" presStyleIdx="0" presStyleCnt="6"/>
      <dgm:spPr/>
    </dgm:pt>
    <dgm:pt modelId="{6E5B27F5-0E42-104E-897A-CD66936C8477}" type="pres">
      <dgm:prSet presAssocID="{8BE0A8ED-CDFF-4D4B-9DBF-1A4FAE54929D}" presName="node" presStyleLbl="node1" presStyleIdx="1" presStyleCnt="6" custRadScaleRad="102813" custRadScaleInc="2069">
        <dgm:presLayoutVars>
          <dgm:bulletEnabled val="1"/>
        </dgm:presLayoutVars>
      </dgm:prSet>
      <dgm:spPr/>
    </dgm:pt>
    <dgm:pt modelId="{B5D2ABCA-2670-9A4C-BB81-C9D173A62F8E}" type="pres">
      <dgm:prSet presAssocID="{68DC33A3-A496-D047-8E1A-51211C8DBD38}" presName="sibTrans" presStyleLbl="sibTrans2D1" presStyleIdx="1" presStyleCnt="6"/>
      <dgm:spPr/>
    </dgm:pt>
    <dgm:pt modelId="{6C224759-2A12-6448-9F47-69AA01F97B7C}" type="pres">
      <dgm:prSet presAssocID="{68DC33A3-A496-D047-8E1A-51211C8DBD38}" presName="connectorText" presStyleLbl="sibTrans2D1" presStyleIdx="1" presStyleCnt="6"/>
      <dgm:spPr/>
    </dgm:pt>
    <dgm:pt modelId="{94A35F4C-B634-3C42-A4E7-9D9A0A15F299}" type="pres">
      <dgm:prSet presAssocID="{134AFE3F-CF4A-3D44-AEB2-BEDDE3477F27}" presName="node" presStyleLbl="node1" presStyleIdx="2" presStyleCnt="6" custRadScaleRad="105410" custRadScaleInc="-20854">
        <dgm:presLayoutVars>
          <dgm:bulletEnabled val="1"/>
        </dgm:presLayoutVars>
      </dgm:prSet>
      <dgm:spPr/>
    </dgm:pt>
    <dgm:pt modelId="{53A863A9-41CA-3544-AD4A-A6B62D5C3380}" type="pres">
      <dgm:prSet presAssocID="{0939A75B-29D2-9644-A3E9-7031A9AB14C0}" presName="sibTrans" presStyleLbl="sibTrans2D1" presStyleIdx="2" presStyleCnt="6"/>
      <dgm:spPr/>
    </dgm:pt>
    <dgm:pt modelId="{79A6351A-83C5-8146-A140-2DE729F0D330}" type="pres">
      <dgm:prSet presAssocID="{0939A75B-29D2-9644-A3E9-7031A9AB14C0}" presName="connectorText" presStyleLbl="sibTrans2D1" presStyleIdx="2" presStyleCnt="6"/>
      <dgm:spPr/>
    </dgm:pt>
    <dgm:pt modelId="{686A82D0-366F-CB46-88BD-9033DD6B3D29}" type="pres">
      <dgm:prSet presAssocID="{BC45D30E-4683-A744-B7FB-54EC6DA3D2A8}" presName="node" presStyleLbl="node1" presStyleIdx="3" presStyleCnt="6" custScaleY="102896" custRadScaleRad="96585" custRadScaleInc="-19693">
        <dgm:presLayoutVars>
          <dgm:bulletEnabled val="1"/>
        </dgm:presLayoutVars>
      </dgm:prSet>
      <dgm:spPr/>
    </dgm:pt>
    <dgm:pt modelId="{6CED6427-9736-5740-88EC-B0BFA11C3990}" type="pres">
      <dgm:prSet presAssocID="{796B5125-66D2-A943-B052-DBF4C0BAF0A9}" presName="sibTrans" presStyleLbl="sibTrans2D1" presStyleIdx="3" presStyleCnt="6"/>
      <dgm:spPr/>
    </dgm:pt>
    <dgm:pt modelId="{E34D40C3-A947-5540-AAAF-BB2D46B79921}" type="pres">
      <dgm:prSet presAssocID="{796B5125-66D2-A943-B052-DBF4C0BAF0A9}" presName="connectorText" presStyleLbl="sibTrans2D1" presStyleIdx="3" presStyleCnt="6"/>
      <dgm:spPr/>
    </dgm:pt>
    <dgm:pt modelId="{8E5E8814-5109-F940-A93A-0E3B90FE3AE1}" type="pres">
      <dgm:prSet presAssocID="{82AB3521-670C-B64D-89CC-979639B979F7}" presName="node" presStyleLbl="node1" presStyleIdx="4" presStyleCnt="6" custRadScaleRad="102445" custRadScaleInc="36">
        <dgm:presLayoutVars>
          <dgm:bulletEnabled val="1"/>
        </dgm:presLayoutVars>
      </dgm:prSet>
      <dgm:spPr/>
    </dgm:pt>
    <dgm:pt modelId="{9E412144-2A70-704F-9190-9E19881EBCF7}" type="pres">
      <dgm:prSet presAssocID="{5BA48281-F1C3-BD43-A3A9-B8B33839FDF4}" presName="sibTrans" presStyleLbl="sibTrans2D1" presStyleIdx="4" presStyleCnt="6"/>
      <dgm:spPr/>
    </dgm:pt>
    <dgm:pt modelId="{78DDC426-A753-C94D-82FB-F00EF6347795}" type="pres">
      <dgm:prSet presAssocID="{5BA48281-F1C3-BD43-A3A9-B8B33839FDF4}" presName="connectorText" presStyleLbl="sibTrans2D1" presStyleIdx="4" presStyleCnt="6"/>
      <dgm:spPr/>
    </dgm:pt>
    <dgm:pt modelId="{23A01F92-06B2-8B4F-8D75-797283BB05C0}" type="pres">
      <dgm:prSet presAssocID="{7B80CD08-1079-374A-8926-013F6E13ABD4}" presName="node" presStyleLbl="node1" presStyleIdx="5" presStyleCnt="6" custRadScaleRad="100965" custRadScaleInc="-1410">
        <dgm:presLayoutVars>
          <dgm:bulletEnabled val="1"/>
        </dgm:presLayoutVars>
      </dgm:prSet>
      <dgm:spPr/>
    </dgm:pt>
    <dgm:pt modelId="{19A25375-EDD9-4540-897E-6775D664B0AD}" type="pres">
      <dgm:prSet presAssocID="{E24DAE7A-A34B-7441-8E35-91F8576FDF97}" presName="sibTrans" presStyleLbl="sibTrans2D1" presStyleIdx="5" presStyleCnt="6"/>
      <dgm:spPr/>
    </dgm:pt>
    <dgm:pt modelId="{0AFC374D-E3F2-D844-AC64-813BDB156C82}" type="pres">
      <dgm:prSet presAssocID="{E24DAE7A-A34B-7441-8E35-91F8576FDF97}" presName="connectorText" presStyleLbl="sibTrans2D1" presStyleIdx="5" presStyleCnt="6"/>
      <dgm:spPr/>
    </dgm:pt>
  </dgm:ptLst>
  <dgm:cxnLst>
    <dgm:cxn modelId="{851AA600-2026-A943-915A-3C542166A582}" srcId="{09AFC120-80C0-DD49-9E34-D98B1C614CA2}" destId="{82AB3521-670C-B64D-89CC-979639B979F7}" srcOrd="4" destOrd="0" parTransId="{C15D0AF5-0338-7A4C-99E3-560F9A7860A6}" sibTransId="{5BA48281-F1C3-BD43-A3A9-B8B33839FDF4}"/>
    <dgm:cxn modelId="{55BC7C09-6581-D44E-8C02-F45526A095F0}" type="presOf" srcId="{5BA48281-F1C3-BD43-A3A9-B8B33839FDF4}" destId="{9E412144-2A70-704F-9190-9E19881EBCF7}" srcOrd="0" destOrd="0" presId="urn:microsoft.com/office/officeart/2005/8/layout/cycle2"/>
    <dgm:cxn modelId="{FEECB120-3D71-2242-ABA5-36D94E66E055}" type="presOf" srcId="{266EE8B3-9A51-E743-A2FB-4FA015A763F5}" destId="{A2182349-00DD-5242-9916-F26EE48A3E6D}" srcOrd="1" destOrd="0" presId="urn:microsoft.com/office/officeart/2005/8/layout/cycle2"/>
    <dgm:cxn modelId="{87D4282B-37B2-C444-9D55-9B1283EFE541}" srcId="{09AFC120-80C0-DD49-9E34-D98B1C614CA2}" destId="{BC45D30E-4683-A744-B7FB-54EC6DA3D2A8}" srcOrd="3" destOrd="0" parTransId="{EDAEDFDF-51B5-5E45-B43E-FF96F6CF362D}" sibTransId="{796B5125-66D2-A943-B052-DBF4C0BAF0A9}"/>
    <dgm:cxn modelId="{18EE1B32-EE15-3B47-8E66-3DB3266213B6}" type="presOf" srcId="{B1F905AD-8710-EC4D-AF38-B6B28E9FE2C4}" destId="{FAB451AC-2F8C-AF49-899D-979BA22BDDEA}" srcOrd="0" destOrd="0" presId="urn:microsoft.com/office/officeart/2005/8/layout/cycle2"/>
    <dgm:cxn modelId="{7ECFC045-83A3-694B-B3D8-47DEB785FB76}" type="presOf" srcId="{796B5125-66D2-A943-B052-DBF4C0BAF0A9}" destId="{6CED6427-9736-5740-88EC-B0BFA11C3990}" srcOrd="0" destOrd="0" presId="urn:microsoft.com/office/officeart/2005/8/layout/cycle2"/>
    <dgm:cxn modelId="{CC25794E-EC91-3047-993F-88E8F7002B95}" type="presOf" srcId="{68DC33A3-A496-D047-8E1A-51211C8DBD38}" destId="{6C224759-2A12-6448-9F47-69AA01F97B7C}" srcOrd="1" destOrd="0" presId="urn:microsoft.com/office/officeart/2005/8/layout/cycle2"/>
    <dgm:cxn modelId="{BDE6EC4F-B368-E34B-8EFC-B6AD97D083FB}" type="presOf" srcId="{7B80CD08-1079-374A-8926-013F6E13ABD4}" destId="{23A01F92-06B2-8B4F-8D75-797283BB05C0}" srcOrd="0" destOrd="0" presId="urn:microsoft.com/office/officeart/2005/8/layout/cycle2"/>
    <dgm:cxn modelId="{15DEC472-BF53-3D4D-ADC7-7F26E5BAE39A}" type="presOf" srcId="{134AFE3F-CF4A-3D44-AEB2-BEDDE3477F27}" destId="{94A35F4C-B634-3C42-A4E7-9D9A0A15F299}" srcOrd="0" destOrd="0" presId="urn:microsoft.com/office/officeart/2005/8/layout/cycle2"/>
    <dgm:cxn modelId="{7C075773-FB74-F84C-909F-CAD72FA9D8EF}" type="presOf" srcId="{0939A75B-29D2-9644-A3E9-7031A9AB14C0}" destId="{53A863A9-41CA-3544-AD4A-A6B62D5C3380}" srcOrd="0" destOrd="0" presId="urn:microsoft.com/office/officeart/2005/8/layout/cycle2"/>
    <dgm:cxn modelId="{DEC7B791-4A08-494F-94B6-189FC208DB0C}" srcId="{09AFC120-80C0-DD49-9E34-D98B1C614CA2}" destId="{134AFE3F-CF4A-3D44-AEB2-BEDDE3477F27}" srcOrd="2" destOrd="0" parTransId="{5225D491-0AA9-FA4D-B04F-5ECDF1DDB10F}" sibTransId="{0939A75B-29D2-9644-A3E9-7031A9AB14C0}"/>
    <dgm:cxn modelId="{37153EA4-2FD5-DF46-9425-601B866D8F76}" type="presOf" srcId="{8BE0A8ED-CDFF-4D4B-9DBF-1A4FAE54929D}" destId="{6E5B27F5-0E42-104E-897A-CD66936C8477}" srcOrd="0" destOrd="0" presId="urn:microsoft.com/office/officeart/2005/8/layout/cycle2"/>
    <dgm:cxn modelId="{2E35A8AE-7FB2-C14F-94D5-C97039CCACD8}" type="presOf" srcId="{E24DAE7A-A34B-7441-8E35-91F8576FDF97}" destId="{0AFC374D-E3F2-D844-AC64-813BDB156C82}" srcOrd="1" destOrd="0" presId="urn:microsoft.com/office/officeart/2005/8/layout/cycle2"/>
    <dgm:cxn modelId="{B6AF6FB3-BD7F-2D44-8627-9C4CEB210EEC}" type="presOf" srcId="{266EE8B3-9A51-E743-A2FB-4FA015A763F5}" destId="{2B91CDDF-29B5-FE47-8499-D6CE8D7175E3}" srcOrd="0" destOrd="0" presId="urn:microsoft.com/office/officeart/2005/8/layout/cycle2"/>
    <dgm:cxn modelId="{9A691AB7-DC6E-4445-BA09-DC5B186BF7D8}" type="presOf" srcId="{5BA48281-F1C3-BD43-A3A9-B8B33839FDF4}" destId="{78DDC426-A753-C94D-82FB-F00EF6347795}" srcOrd="1" destOrd="0" presId="urn:microsoft.com/office/officeart/2005/8/layout/cycle2"/>
    <dgm:cxn modelId="{D76315C0-178F-DA4B-B7EF-6B87D91875EA}" type="presOf" srcId="{796B5125-66D2-A943-B052-DBF4C0BAF0A9}" destId="{E34D40C3-A947-5540-AAAF-BB2D46B79921}" srcOrd="1" destOrd="0" presId="urn:microsoft.com/office/officeart/2005/8/layout/cycle2"/>
    <dgm:cxn modelId="{21EE24C6-D894-6340-BA18-38F806AF79AB}" type="presOf" srcId="{BC45D30E-4683-A744-B7FB-54EC6DA3D2A8}" destId="{686A82D0-366F-CB46-88BD-9033DD6B3D29}" srcOrd="0" destOrd="0" presId="urn:microsoft.com/office/officeart/2005/8/layout/cycle2"/>
    <dgm:cxn modelId="{025619CB-49F9-E644-B4CA-FC93B7F9C421}" srcId="{09AFC120-80C0-DD49-9E34-D98B1C614CA2}" destId="{7B80CD08-1079-374A-8926-013F6E13ABD4}" srcOrd="5" destOrd="0" parTransId="{BA610D67-F673-A240-8C25-B38F2614F934}" sibTransId="{E24DAE7A-A34B-7441-8E35-91F8576FDF97}"/>
    <dgm:cxn modelId="{1E7C0DCC-A349-E849-A8A9-12716EF70D9A}" type="presOf" srcId="{82AB3521-670C-B64D-89CC-979639B979F7}" destId="{8E5E8814-5109-F940-A93A-0E3B90FE3AE1}" srcOrd="0" destOrd="0" presId="urn:microsoft.com/office/officeart/2005/8/layout/cycle2"/>
    <dgm:cxn modelId="{87D3F1CE-FFEB-8948-BDFD-0177B1FD3D58}" srcId="{09AFC120-80C0-DD49-9E34-D98B1C614CA2}" destId="{B1F905AD-8710-EC4D-AF38-B6B28E9FE2C4}" srcOrd="0" destOrd="0" parTransId="{9C123A58-D360-714B-AF8F-BED41C321827}" sibTransId="{266EE8B3-9A51-E743-A2FB-4FA015A763F5}"/>
    <dgm:cxn modelId="{C011A4D4-141E-E24A-8E6F-F2706A7FDA77}" type="presOf" srcId="{0939A75B-29D2-9644-A3E9-7031A9AB14C0}" destId="{79A6351A-83C5-8146-A140-2DE729F0D330}" srcOrd="1" destOrd="0" presId="urn:microsoft.com/office/officeart/2005/8/layout/cycle2"/>
    <dgm:cxn modelId="{C003A2D7-15E2-2349-ADB5-E2CE80CB92A6}" type="presOf" srcId="{E24DAE7A-A34B-7441-8E35-91F8576FDF97}" destId="{19A25375-EDD9-4540-897E-6775D664B0AD}" srcOrd="0" destOrd="0" presId="urn:microsoft.com/office/officeart/2005/8/layout/cycle2"/>
    <dgm:cxn modelId="{250B55E9-7601-C94C-B441-1D86CA20C58E}" type="presOf" srcId="{68DC33A3-A496-D047-8E1A-51211C8DBD38}" destId="{B5D2ABCA-2670-9A4C-BB81-C9D173A62F8E}" srcOrd="0" destOrd="0" presId="urn:microsoft.com/office/officeart/2005/8/layout/cycle2"/>
    <dgm:cxn modelId="{014082F6-F95A-1D40-B205-BE0AFD0FD412}" type="presOf" srcId="{09AFC120-80C0-DD49-9E34-D98B1C614CA2}" destId="{B1D1E41F-2537-394E-8225-600DDA552428}" srcOrd="0" destOrd="0" presId="urn:microsoft.com/office/officeart/2005/8/layout/cycle2"/>
    <dgm:cxn modelId="{A08237F8-FD13-9D4C-99FA-C92683299BDE}" srcId="{09AFC120-80C0-DD49-9E34-D98B1C614CA2}" destId="{8BE0A8ED-CDFF-4D4B-9DBF-1A4FAE54929D}" srcOrd="1" destOrd="0" parTransId="{7B7F3CFB-AF96-4C45-A207-F2BF9F4B7160}" sibTransId="{68DC33A3-A496-D047-8E1A-51211C8DBD38}"/>
    <dgm:cxn modelId="{7B9F8B1B-C9CB-DD40-AAF0-6D4A0FE43BF3}" type="presParOf" srcId="{B1D1E41F-2537-394E-8225-600DDA552428}" destId="{FAB451AC-2F8C-AF49-899D-979BA22BDDEA}" srcOrd="0" destOrd="0" presId="urn:microsoft.com/office/officeart/2005/8/layout/cycle2"/>
    <dgm:cxn modelId="{232DFCB3-B4BD-0D45-B6F8-D5BD6C769405}" type="presParOf" srcId="{B1D1E41F-2537-394E-8225-600DDA552428}" destId="{2B91CDDF-29B5-FE47-8499-D6CE8D7175E3}" srcOrd="1" destOrd="0" presId="urn:microsoft.com/office/officeart/2005/8/layout/cycle2"/>
    <dgm:cxn modelId="{2D5BB3FD-E2AB-4840-9EDA-6644C70CF45D}" type="presParOf" srcId="{2B91CDDF-29B5-FE47-8499-D6CE8D7175E3}" destId="{A2182349-00DD-5242-9916-F26EE48A3E6D}" srcOrd="0" destOrd="0" presId="urn:microsoft.com/office/officeart/2005/8/layout/cycle2"/>
    <dgm:cxn modelId="{D684E720-2D2E-D443-9627-B616597427E0}" type="presParOf" srcId="{B1D1E41F-2537-394E-8225-600DDA552428}" destId="{6E5B27F5-0E42-104E-897A-CD66936C8477}" srcOrd="2" destOrd="0" presId="urn:microsoft.com/office/officeart/2005/8/layout/cycle2"/>
    <dgm:cxn modelId="{31AC473A-9E5B-354A-8CE4-F1691D24E99F}" type="presParOf" srcId="{B1D1E41F-2537-394E-8225-600DDA552428}" destId="{B5D2ABCA-2670-9A4C-BB81-C9D173A62F8E}" srcOrd="3" destOrd="0" presId="urn:microsoft.com/office/officeart/2005/8/layout/cycle2"/>
    <dgm:cxn modelId="{603EBB8F-8993-0445-B00B-7782E4815779}" type="presParOf" srcId="{B5D2ABCA-2670-9A4C-BB81-C9D173A62F8E}" destId="{6C224759-2A12-6448-9F47-69AA01F97B7C}" srcOrd="0" destOrd="0" presId="urn:microsoft.com/office/officeart/2005/8/layout/cycle2"/>
    <dgm:cxn modelId="{C0E312AB-74BC-2F48-B371-CADDDAB81445}" type="presParOf" srcId="{B1D1E41F-2537-394E-8225-600DDA552428}" destId="{94A35F4C-B634-3C42-A4E7-9D9A0A15F299}" srcOrd="4" destOrd="0" presId="urn:microsoft.com/office/officeart/2005/8/layout/cycle2"/>
    <dgm:cxn modelId="{D3752515-8D04-D148-AD6D-9995FD6EB5BF}" type="presParOf" srcId="{B1D1E41F-2537-394E-8225-600DDA552428}" destId="{53A863A9-41CA-3544-AD4A-A6B62D5C3380}" srcOrd="5" destOrd="0" presId="urn:microsoft.com/office/officeart/2005/8/layout/cycle2"/>
    <dgm:cxn modelId="{2F5972DE-07D3-7648-9B9C-52C0E6F12749}" type="presParOf" srcId="{53A863A9-41CA-3544-AD4A-A6B62D5C3380}" destId="{79A6351A-83C5-8146-A140-2DE729F0D330}" srcOrd="0" destOrd="0" presId="urn:microsoft.com/office/officeart/2005/8/layout/cycle2"/>
    <dgm:cxn modelId="{C9540BA8-7B33-C146-A876-1545E9BDBE0E}" type="presParOf" srcId="{B1D1E41F-2537-394E-8225-600DDA552428}" destId="{686A82D0-366F-CB46-88BD-9033DD6B3D29}" srcOrd="6" destOrd="0" presId="urn:microsoft.com/office/officeart/2005/8/layout/cycle2"/>
    <dgm:cxn modelId="{7CDDACC9-769C-E445-8B06-7C9F2FF997A7}" type="presParOf" srcId="{B1D1E41F-2537-394E-8225-600DDA552428}" destId="{6CED6427-9736-5740-88EC-B0BFA11C3990}" srcOrd="7" destOrd="0" presId="urn:microsoft.com/office/officeart/2005/8/layout/cycle2"/>
    <dgm:cxn modelId="{9C8EBB5D-FE59-5948-8B83-3D9D3BAFC413}" type="presParOf" srcId="{6CED6427-9736-5740-88EC-B0BFA11C3990}" destId="{E34D40C3-A947-5540-AAAF-BB2D46B79921}" srcOrd="0" destOrd="0" presId="urn:microsoft.com/office/officeart/2005/8/layout/cycle2"/>
    <dgm:cxn modelId="{502EC8E8-A241-094A-B3F0-6AF4607A5400}" type="presParOf" srcId="{B1D1E41F-2537-394E-8225-600DDA552428}" destId="{8E5E8814-5109-F940-A93A-0E3B90FE3AE1}" srcOrd="8" destOrd="0" presId="urn:microsoft.com/office/officeart/2005/8/layout/cycle2"/>
    <dgm:cxn modelId="{21C45BC2-8A5E-C84D-A825-44F328B73CD0}" type="presParOf" srcId="{B1D1E41F-2537-394E-8225-600DDA552428}" destId="{9E412144-2A70-704F-9190-9E19881EBCF7}" srcOrd="9" destOrd="0" presId="urn:microsoft.com/office/officeart/2005/8/layout/cycle2"/>
    <dgm:cxn modelId="{21398CAC-7678-184D-B6BD-E14EE9E2A215}" type="presParOf" srcId="{9E412144-2A70-704F-9190-9E19881EBCF7}" destId="{78DDC426-A753-C94D-82FB-F00EF6347795}" srcOrd="0" destOrd="0" presId="urn:microsoft.com/office/officeart/2005/8/layout/cycle2"/>
    <dgm:cxn modelId="{3107B47A-CD7A-8C41-A39F-F70B5F3AF556}" type="presParOf" srcId="{B1D1E41F-2537-394E-8225-600DDA552428}" destId="{23A01F92-06B2-8B4F-8D75-797283BB05C0}" srcOrd="10" destOrd="0" presId="urn:microsoft.com/office/officeart/2005/8/layout/cycle2"/>
    <dgm:cxn modelId="{0F466CCA-EC85-8044-A7E0-54D44CDE682A}" type="presParOf" srcId="{B1D1E41F-2537-394E-8225-600DDA552428}" destId="{19A25375-EDD9-4540-897E-6775D664B0AD}" srcOrd="11" destOrd="0" presId="urn:microsoft.com/office/officeart/2005/8/layout/cycle2"/>
    <dgm:cxn modelId="{7A2831FF-B1E0-AB43-9F4C-3C1EF35AEF4E}" type="presParOf" srcId="{19A25375-EDD9-4540-897E-6775D664B0AD}" destId="{0AFC374D-E3F2-D844-AC64-813BDB156C8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391523" y="96898"/>
          <a:ext cx="8964880"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b="0" i="0" kern="1200" dirty="0">
              <a:solidFill>
                <a:schemeClr val="bg1"/>
              </a:solidFill>
              <a:effectLst/>
              <a:latin typeface="+mn-lt"/>
              <a:ea typeface="+mn-ea"/>
              <a:cs typeface="+mn-cs"/>
            </a:rPr>
            <a:t>Πρόβλεψη και πρόληψη με κατάλληλες οδηγίες και θεραπεία</a:t>
          </a:r>
          <a:r>
            <a:rPr lang="el-GR" sz="3800" b="0" i="0" kern="1200" dirty="0">
              <a:solidFill>
                <a:schemeClr val="bg1"/>
              </a:solidFill>
              <a:effectLst/>
              <a:latin typeface="+mn-lt"/>
              <a:ea typeface="+mn-ea"/>
              <a:cs typeface="+mn-cs"/>
            </a:rPr>
            <a:t> </a:t>
          </a:r>
          <a:endParaRPr lang="en-GB" sz="3800" kern="1200" dirty="0">
            <a:solidFill>
              <a:schemeClr val="bg1"/>
            </a:solidFill>
          </a:endParaRPr>
        </a:p>
      </dsp:txBody>
      <dsp:txXfrm rot="10800000">
        <a:off x="598207" y="96898"/>
        <a:ext cx="8758196" cy="826736"/>
      </dsp:txXfrm>
    </dsp:sp>
    <dsp:sp modelId="{D980C14B-73E5-7E47-9682-6D08A433E67F}">
      <dsp:nvSpPr>
        <dsp:cNvPr id="0" name=""/>
        <dsp:cNvSpPr/>
      </dsp:nvSpPr>
      <dsp:spPr>
        <a:xfrm>
          <a:off x="0" y="96898"/>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391231" y="1102683"/>
          <a:ext cx="8993549" cy="7696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Τόνωση για την αντιμετώπιση δυσχερειών κίνησης</a:t>
          </a:r>
          <a:endParaRPr lang="en-GR" sz="2300" kern="1200" dirty="0"/>
        </a:p>
      </dsp:txBody>
      <dsp:txXfrm rot="10800000">
        <a:off x="583656" y="1102683"/>
        <a:ext cx="8801124" cy="769699"/>
      </dsp:txXfrm>
    </dsp:sp>
    <dsp:sp modelId="{1AAAC920-F2A6-B648-BFCE-C3F9EBCB4BB3}">
      <dsp:nvSpPr>
        <dsp:cNvPr id="0" name=""/>
        <dsp:cNvSpPr/>
      </dsp:nvSpPr>
      <dsp:spPr>
        <a:xfrm>
          <a:off x="0" y="1125753"/>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391231" y="2126379"/>
          <a:ext cx="8993549" cy="7243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Υποστήριξη μέσα από την βελτίωση της λειτουργικότητας / αύξηση αυτοεκτίμησης</a:t>
          </a:r>
          <a:endParaRPr lang="en-GB" sz="2300" kern="1200" dirty="0"/>
        </a:p>
      </dsp:txBody>
      <dsp:txXfrm rot="10800000">
        <a:off x="572325" y="2126379"/>
        <a:ext cx="8812455" cy="724378"/>
      </dsp:txXfrm>
    </dsp:sp>
    <dsp:sp modelId="{3E38F300-E04F-F446-824F-966EAB8BFFBA}">
      <dsp:nvSpPr>
        <dsp:cNvPr id="0" name=""/>
        <dsp:cNvSpPr/>
      </dsp:nvSpPr>
      <dsp:spPr>
        <a:xfrm>
          <a:off x="0" y="2060302"/>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38DC8-7336-B64D-A209-F879A89AEA7E}">
      <dsp:nvSpPr>
        <dsp:cNvPr id="0" name=""/>
        <dsp:cNvSpPr/>
      </dsp:nvSpPr>
      <dsp:spPr>
        <a:xfrm rot="10800000">
          <a:off x="391231" y="3077885"/>
          <a:ext cx="8993549" cy="6707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Πρόληψη των συνεπειών της ελλιπούς διατροφής , του </a:t>
          </a:r>
          <a:r>
            <a:rPr lang="el-GR" sz="2300" kern="1200" dirty="0" err="1"/>
            <a:t>κλινοστατισμού</a:t>
          </a:r>
          <a:r>
            <a:rPr lang="el-GR" sz="2300" kern="1200" dirty="0"/>
            <a:t> </a:t>
          </a:r>
          <a:r>
            <a:rPr lang="el-GR" sz="2300" kern="1200" dirty="0" err="1"/>
            <a:t>κλπ</a:t>
          </a:r>
          <a:endParaRPr lang="en-GB" sz="2300" kern="1200" dirty="0"/>
        </a:p>
      </dsp:txBody>
      <dsp:txXfrm rot="10800000">
        <a:off x="558920" y="3077885"/>
        <a:ext cx="8825860" cy="670756"/>
      </dsp:txXfrm>
    </dsp:sp>
    <dsp:sp modelId="{ED22CF56-C488-6743-8903-95FB0687494A}">
      <dsp:nvSpPr>
        <dsp:cNvPr id="0" name=""/>
        <dsp:cNvSpPr/>
      </dsp:nvSpPr>
      <dsp:spPr>
        <a:xfrm>
          <a:off x="0" y="2965874"/>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1844166" y="641"/>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της καθημερινής διαβίωσης του ατόμου</a:t>
          </a:r>
          <a:endParaRPr lang="en-GB" sz="2300" kern="1200" dirty="0"/>
        </a:p>
      </dsp:txBody>
      <dsp:txXfrm rot="10800000">
        <a:off x="2050850" y="641"/>
        <a:ext cx="6294363" cy="826736"/>
      </dsp:txXfrm>
    </dsp:sp>
    <dsp:sp modelId="{D980C14B-73E5-7E47-9682-6D08A433E67F}">
      <dsp:nvSpPr>
        <dsp:cNvPr id="0" name=""/>
        <dsp:cNvSpPr/>
      </dsp:nvSpPr>
      <dsp:spPr>
        <a:xfrm>
          <a:off x="1430797" y="641"/>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1844166" y="1074165"/>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της ενεργητικής μετακίνησής του στην εργασία</a:t>
          </a:r>
          <a:endParaRPr lang="en-GR" sz="2300" kern="1200" dirty="0"/>
        </a:p>
      </dsp:txBody>
      <dsp:txXfrm rot="10800000">
        <a:off x="2050850" y="1074165"/>
        <a:ext cx="6294363" cy="826736"/>
      </dsp:txXfrm>
    </dsp:sp>
    <dsp:sp modelId="{1AAAC920-F2A6-B648-BFCE-C3F9EBCB4BB3}">
      <dsp:nvSpPr>
        <dsp:cNvPr id="0" name=""/>
        <dsp:cNvSpPr/>
      </dsp:nvSpPr>
      <dsp:spPr>
        <a:xfrm>
          <a:off x="1430797" y="1074165"/>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1844166" y="2147689"/>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των υπαίθριων δραστηριοτήτων, της αναψυχής</a:t>
          </a:r>
          <a:endParaRPr lang="en-GB" sz="2300" kern="1200" dirty="0"/>
        </a:p>
      </dsp:txBody>
      <dsp:txXfrm rot="10800000">
        <a:off x="2050850" y="2147689"/>
        <a:ext cx="6294363" cy="826736"/>
      </dsp:txXfrm>
    </dsp:sp>
    <dsp:sp modelId="{3E38F300-E04F-F446-824F-966EAB8BFFBA}">
      <dsp:nvSpPr>
        <dsp:cNvPr id="0" name=""/>
        <dsp:cNvSpPr/>
      </dsp:nvSpPr>
      <dsp:spPr>
        <a:xfrm>
          <a:off x="1430797" y="2147689"/>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38DC8-7336-B64D-A209-F879A89AEA7E}">
      <dsp:nvSpPr>
        <dsp:cNvPr id="0" name=""/>
        <dsp:cNvSpPr/>
      </dsp:nvSpPr>
      <dsp:spPr>
        <a:xfrm rot="10800000">
          <a:off x="1844166" y="3221212"/>
          <a:ext cx="6501047" cy="82673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4568" tIns="87630" rIns="163576"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των αθλητικών δραστηριοτήτων στις οποίες συμμετέχει</a:t>
          </a:r>
          <a:endParaRPr lang="en-GB" sz="2300" kern="1200" dirty="0"/>
        </a:p>
      </dsp:txBody>
      <dsp:txXfrm rot="10800000">
        <a:off x="2050850" y="3221212"/>
        <a:ext cx="6294363" cy="826736"/>
      </dsp:txXfrm>
    </dsp:sp>
    <dsp:sp modelId="{ED22CF56-C488-6743-8903-95FB0687494A}">
      <dsp:nvSpPr>
        <dsp:cNvPr id="0" name=""/>
        <dsp:cNvSpPr/>
      </dsp:nvSpPr>
      <dsp:spPr>
        <a:xfrm>
          <a:off x="1430797" y="3221212"/>
          <a:ext cx="826736" cy="8267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33478-C6CC-554B-9AEC-05B2336772C2}">
      <dsp:nvSpPr>
        <dsp:cNvPr id="0" name=""/>
        <dsp:cNvSpPr/>
      </dsp:nvSpPr>
      <dsp:spPr>
        <a:xfrm rot="10800000">
          <a:off x="1907790" y="321"/>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φυσική (σωματική) κίνηση</a:t>
          </a:r>
          <a:endParaRPr lang="en-GB" sz="2100" kern="1200" dirty="0"/>
        </a:p>
      </dsp:txBody>
      <dsp:txXfrm rot="10800000">
        <a:off x="2095867" y="321"/>
        <a:ext cx="6639443" cy="752308"/>
      </dsp:txXfrm>
    </dsp:sp>
    <dsp:sp modelId="{D980C14B-73E5-7E47-9682-6D08A433E67F}">
      <dsp:nvSpPr>
        <dsp:cNvPr id="0" name=""/>
        <dsp:cNvSpPr/>
      </dsp:nvSpPr>
      <dsp:spPr>
        <a:xfrm>
          <a:off x="1531636" y="321"/>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AC92-967E-C043-BA1D-DE27AB3C7967}">
      <dsp:nvSpPr>
        <dsp:cNvPr id="0" name=""/>
        <dsp:cNvSpPr/>
      </dsp:nvSpPr>
      <dsp:spPr>
        <a:xfrm rot="10800000">
          <a:off x="1907790" y="940707"/>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επιδίωξη της μέγιστης δυνατής επίδοσης διάκρισης μέσω αγώνων</a:t>
          </a:r>
          <a:endParaRPr lang="en-GR" sz="2100" kern="1200"/>
        </a:p>
      </dsp:txBody>
      <dsp:txXfrm rot="10800000">
        <a:off x="2095867" y="940707"/>
        <a:ext cx="6639443" cy="752308"/>
      </dsp:txXfrm>
    </dsp:sp>
    <dsp:sp modelId="{1AAAC920-F2A6-B648-BFCE-C3F9EBCB4BB3}">
      <dsp:nvSpPr>
        <dsp:cNvPr id="0" name=""/>
        <dsp:cNvSpPr/>
      </dsp:nvSpPr>
      <dsp:spPr>
        <a:xfrm>
          <a:off x="1531636" y="940707"/>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F8EC7-A4C9-A748-9321-957A9C389975}">
      <dsp:nvSpPr>
        <dsp:cNvPr id="0" name=""/>
        <dsp:cNvSpPr/>
      </dsp:nvSpPr>
      <dsp:spPr>
        <a:xfrm rot="10800000">
          <a:off x="1907790" y="1881092"/>
          <a:ext cx="6827520" cy="7523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1747" tIns="80010" rIns="149352" bIns="80010" numCol="1" spcCol="1270" anchor="ctr" anchorCtr="0">
          <a:noAutofit/>
        </a:bodyPr>
        <a:lstStyle/>
        <a:p>
          <a:pPr marL="0" lvl="0" indent="0" algn="ctr" defTabSz="933450">
            <a:lnSpc>
              <a:spcPct val="90000"/>
            </a:lnSpc>
            <a:spcBef>
              <a:spcPct val="0"/>
            </a:spcBef>
            <a:spcAft>
              <a:spcPct val="35000"/>
            </a:spcAft>
            <a:buNone/>
          </a:pPr>
          <a:r>
            <a:rPr lang="el-GR" sz="2100" kern="1200" dirty="0"/>
            <a:t>Η ύπαρξη κανόνων και συγκεκριμένων οργανωτικών δομών για την τέλεση αγώνων</a:t>
          </a:r>
          <a:endParaRPr lang="en-GB" sz="2100" kern="1200" dirty="0"/>
        </a:p>
      </dsp:txBody>
      <dsp:txXfrm rot="10800000">
        <a:off x="2095867" y="1881092"/>
        <a:ext cx="6639443" cy="752308"/>
      </dsp:txXfrm>
    </dsp:sp>
    <dsp:sp modelId="{3E38F300-E04F-F446-824F-966EAB8BFFBA}">
      <dsp:nvSpPr>
        <dsp:cNvPr id="0" name=""/>
        <dsp:cNvSpPr/>
      </dsp:nvSpPr>
      <dsp:spPr>
        <a:xfrm>
          <a:off x="1531636" y="1881092"/>
          <a:ext cx="752308" cy="7523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451AC-2F8C-AF49-899D-979BA22BDDEA}">
      <dsp:nvSpPr>
        <dsp:cNvPr id="0" name=""/>
        <dsp:cNvSpPr/>
      </dsp:nvSpPr>
      <dsp:spPr>
        <a:xfrm>
          <a:off x="5695409" y="217154"/>
          <a:ext cx="1654525" cy="165452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Ψ</a:t>
          </a:r>
          <a:r>
            <a:rPr lang="en-GR" sz="2100" kern="1200"/>
            <a:t>υχολογικός τομέας </a:t>
          </a:r>
          <a:endParaRPr lang="en-GB" sz="2100" kern="1200" dirty="0"/>
        </a:p>
      </dsp:txBody>
      <dsp:txXfrm>
        <a:off x="5937709" y="459454"/>
        <a:ext cx="1169925" cy="1169925"/>
      </dsp:txXfrm>
    </dsp:sp>
    <dsp:sp modelId="{2B91CDDF-29B5-FE47-8499-D6CE8D7175E3}">
      <dsp:nvSpPr>
        <dsp:cNvPr id="0" name=""/>
        <dsp:cNvSpPr/>
      </dsp:nvSpPr>
      <dsp:spPr>
        <a:xfrm rot="1542954">
          <a:off x="7491712" y="1222720"/>
          <a:ext cx="349878" cy="5584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7496910" y="1311628"/>
        <a:ext cx="244915" cy="335042"/>
      </dsp:txXfrm>
    </dsp:sp>
    <dsp:sp modelId="{6E5B27F5-0E42-104E-897A-CD66936C8477}">
      <dsp:nvSpPr>
        <dsp:cNvPr id="0" name=""/>
        <dsp:cNvSpPr/>
      </dsp:nvSpPr>
      <dsp:spPr>
        <a:xfrm>
          <a:off x="7780829" y="1221512"/>
          <a:ext cx="1654525" cy="165452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R" sz="2100" kern="1200"/>
            <a:t>επίπεδο ανεξαρ</a:t>
          </a:r>
          <a:r>
            <a:rPr lang="el-GR" sz="2100" kern="1200" dirty="0"/>
            <a:t>-</a:t>
          </a:r>
          <a:r>
            <a:rPr lang="en-GR" sz="2100" kern="1200"/>
            <a:t>τησίας </a:t>
          </a:r>
          <a:endParaRPr lang="en-GB" sz="2100" kern="1200" dirty="0"/>
        </a:p>
      </dsp:txBody>
      <dsp:txXfrm>
        <a:off x="8023129" y="1463812"/>
        <a:ext cx="1169925" cy="1169925"/>
      </dsp:txXfrm>
    </dsp:sp>
    <dsp:sp modelId="{B5D2ABCA-2670-9A4C-BB81-C9D173A62F8E}">
      <dsp:nvSpPr>
        <dsp:cNvPr id="0" name=""/>
        <dsp:cNvSpPr/>
      </dsp:nvSpPr>
      <dsp:spPr>
        <a:xfrm rot="5145187">
          <a:off x="8518058" y="2914000"/>
          <a:ext cx="350034" cy="55840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8566675" y="2973319"/>
        <a:ext cx="245024" cy="335042"/>
      </dsp:txXfrm>
    </dsp:sp>
    <dsp:sp modelId="{94A35F4C-B634-3C42-A4E7-9D9A0A15F299}">
      <dsp:nvSpPr>
        <dsp:cNvPr id="0" name=""/>
        <dsp:cNvSpPr/>
      </dsp:nvSpPr>
      <dsp:spPr>
        <a:xfrm>
          <a:off x="7952262" y="3530124"/>
          <a:ext cx="1654525" cy="16545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Κ</a:t>
          </a:r>
          <a:r>
            <a:rPr lang="en-GR" sz="2100" kern="1200"/>
            <a:t>οινωνι</a:t>
          </a:r>
          <a:r>
            <a:rPr lang="el-GR" sz="2100" kern="1200" dirty="0"/>
            <a:t>-</a:t>
          </a:r>
          <a:r>
            <a:rPr lang="en-GR" sz="2100" kern="1200"/>
            <a:t>κές σχέσεις </a:t>
          </a:r>
          <a:endParaRPr lang="en-GB" sz="2100" kern="1200" dirty="0"/>
        </a:p>
      </dsp:txBody>
      <dsp:txXfrm>
        <a:off x="8194562" y="3772424"/>
        <a:ext cx="1169925" cy="1169925"/>
      </dsp:txXfrm>
    </dsp:sp>
    <dsp:sp modelId="{53A863A9-41CA-3544-AD4A-A6B62D5C3380}">
      <dsp:nvSpPr>
        <dsp:cNvPr id="0" name=""/>
        <dsp:cNvSpPr/>
      </dsp:nvSpPr>
      <dsp:spPr>
        <a:xfrm rot="8892917">
          <a:off x="7487324" y="4736099"/>
          <a:ext cx="460927" cy="55840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7615233" y="4811361"/>
        <a:ext cx="322649" cy="335042"/>
      </dsp:txXfrm>
    </dsp:sp>
    <dsp:sp modelId="{686A82D0-366F-CB46-88BD-9033DD6B3D29}">
      <dsp:nvSpPr>
        <dsp:cNvPr id="0" name=""/>
        <dsp:cNvSpPr/>
      </dsp:nvSpPr>
      <dsp:spPr>
        <a:xfrm>
          <a:off x="5801132" y="4839129"/>
          <a:ext cx="1654525" cy="170244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Π</a:t>
          </a:r>
          <a:r>
            <a:rPr lang="en-GR" sz="2100" kern="1200"/>
            <a:t>εριβάλ</a:t>
          </a:r>
          <a:r>
            <a:rPr lang="el-GR" sz="2100" kern="1200" dirty="0"/>
            <a:t>-</a:t>
          </a:r>
          <a:r>
            <a:rPr lang="en-GR" sz="2100" kern="1200"/>
            <a:t>λον </a:t>
          </a:r>
          <a:endParaRPr lang="en-GB" sz="2100" kern="1200" dirty="0"/>
        </a:p>
      </dsp:txBody>
      <dsp:txXfrm>
        <a:off x="6043432" y="5088446"/>
        <a:ext cx="1169925" cy="1203806"/>
      </dsp:txXfrm>
    </dsp:sp>
    <dsp:sp modelId="{6CED6427-9736-5740-88EC-B0BFA11C3990}">
      <dsp:nvSpPr>
        <dsp:cNvPr id="0" name=""/>
        <dsp:cNvSpPr/>
      </dsp:nvSpPr>
      <dsp:spPr>
        <a:xfrm rot="12267091">
          <a:off x="5140037" y="4859177"/>
          <a:ext cx="548892" cy="55840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5297321" y="5004937"/>
        <a:ext cx="384224" cy="335042"/>
      </dsp:txXfrm>
    </dsp:sp>
    <dsp:sp modelId="{8E5E8814-5109-F940-A93A-0E3B90FE3AE1}">
      <dsp:nvSpPr>
        <dsp:cNvPr id="0" name=""/>
        <dsp:cNvSpPr/>
      </dsp:nvSpPr>
      <dsp:spPr>
        <a:xfrm>
          <a:off x="3348631" y="3747923"/>
          <a:ext cx="1654525" cy="1654525"/>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R" sz="2100" kern="1200"/>
            <a:t>φυσικός τομέας </a:t>
          </a:r>
          <a:endParaRPr lang="en-GB" sz="2100" kern="1200" dirty="0"/>
        </a:p>
      </dsp:txBody>
      <dsp:txXfrm>
        <a:off x="3590931" y="3990223"/>
        <a:ext cx="1169925" cy="1169925"/>
      </dsp:txXfrm>
    </dsp:sp>
    <dsp:sp modelId="{9E412144-2A70-704F-9190-9E19881EBCF7}">
      <dsp:nvSpPr>
        <dsp:cNvPr id="0" name=""/>
        <dsp:cNvSpPr/>
      </dsp:nvSpPr>
      <dsp:spPr>
        <a:xfrm rot="16231336">
          <a:off x="3960120" y="3053132"/>
          <a:ext cx="454206" cy="55840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4027630" y="3232940"/>
        <a:ext cx="317944" cy="335042"/>
      </dsp:txXfrm>
    </dsp:sp>
    <dsp:sp modelId="{23A01F92-06B2-8B4F-8D75-797283BB05C0}">
      <dsp:nvSpPr>
        <dsp:cNvPr id="0" name=""/>
        <dsp:cNvSpPr/>
      </dsp:nvSpPr>
      <dsp:spPr>
        <a:xfrm>
          <a:off x="3371524" y="1236508"/>
          <a:ext cx="1654525" cy="165452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l-GR" sz="2100" kern="1200" dirty="0"/>
            <a:t>Π</a:t>
          </a:r>
          <a:r>
            <a:rPr lang="en-GR" sz="2100" kern="1200"/>
            <a:t>ροσωπι</a:t>
          </a:r>
          <a:r>
            <a:rPr lang="el-GR" sz="2100" kern="1200" dirty="0"/>
            <a:t>-</a:t>
          </a:r>
          <a:r>
            <a:rPr lang="en-GR" sz="2100" kern="1200"/>
            <a:t>κές πεποιθή</a:t>
          </a:r>
          <a:r>
            <a:rPr lang="el-GR" sz="2100" kern="1200" dirty="0"/>
            <a:t>-</a:t>
          </a:r>
          <a:r>
            <a:rPr lang="en-GR" sz="2100" kern="1200"/>
            <a:t>σεις </a:t>
          </a:r>
          <a:endParaRPr lang="en-GB" sz="2100" kern="1200" dirty="0"/>
        </a:p>
      </dsp:txBody>
      <dsp:txXfrm>
        <a:off x="3613824" y="1478808"/>
        <a:ext cx="1169925" cy="1169925"/>
      </dsp:txXfrm>
    </dsp:sp>
    <dsp:sp modelId="{19A25375-EDD9-4540-897E-6775D664B0AD}">
      <dsp:nvSpPr>
        <dsp:cNvPr id="0" name=""/>
        <dsp:cNvSpPr/>
      </dsp:nvSpPr>
      <dsp:spPr>
        <a:xfrm rot="20178943">
          <a:off x="5114578" y="1280214"/>
          <a:ext cx="468040" cy="55840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5120491" y="1420096"/>
        <a:ext cx="327628" cy="33504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AEA16-03CC-7047-BF69-F9AD04F0E141}" type="datetimeFigureOut">
              <a:rPr lang="en-GR" smtClean="0"/>
              <a:t>29/06/2023</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DE1B-CEBD-6B46-8FA1-0D230D2E4643}" type="slidenum">
              <a:rPr lang="en-GR" smtClean="0"/>
              <a:t>‹#›</a:t>
            </a:fld>
            <a:endParaRPr lang="en-GR"/>
          </a:p>
        </p:txBody>
      </p:sp>
    </p:spTree>
    <p:extLst>
      <p:ext uri="{BB962C8B-B14F-4D97-AF65-F5344CB8AC3E}">
        <p14:creationId xmlns:p14="http://schemas.microsoft.com/office/powerpoint/2010/main" val="345266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a:t>
            </a:fld>
            <a:endParaRPr lang="en-GR"/>
          </a:p>
        </p:txBody>
      </p:sp>
    </p:spTree>
    <p:extLst>
      <p:ext uri="{BB962C8B-B14F-4D97-AF65-F5344CB8AC3E}">
        <p14:creationId xmlns:p14="http://schemas.microsoft.com/office/powerpoint/2010/main" val="1887986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10</a:t>
            </a:fld>
            <a:endParaRPr lang="en-GR"/>
          </a:p>
        </p:txBody>
      </p:sp>
    </p:spTree>
    <p:extLst>
      <p:ext uri="{BB962C8B-B14F-4D97-AF65-F5344CB8AC3E}">
        <p14:creationId xmlns:p14="http://schemas.microsoft.com/office/powerpoint/2010/main" val="316573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11</a:t>
            </a:fld>
            <a:endParaRPr lang="en-GR"/>
          </a:p>
        </p:txBody>
      </p:sp>
    </p:spTree>
    <p:extLst>
      <p:ext uri="{BB962C8B-B14F-4D97-AF65-F5344CB8AC3E}">
        <p14:creationId xmlns:p14="http://schemas.microsoft.com/office/powerpoint/2010/main" val="197360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12</a:t>
            </a:fld>
            <a:endParaRPr lang="en-GR"/>
          </a:p>
        </p:txBody>
      </p:sp>
    </p:spTree>
    <p:extLst>
      <p:ext uri="{BB962C8B-B14F-4D97-AF65-F5344CB8AC3E}">
        <p14:creationId xmlns:p14="http://schemas.microsoft.com/office/powerpoint/2010/main" val="395762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D9CDE1B-CEBD-6B46-8FA1-0D230D2E4643}" type="slidenum">
              <a:rPr lang="en-GR" smtClean="0"/>
              <a:t>13</a:t>
            </a:fld>
            <a:endParaRPr lang="en-GR"/>
          </a:p>
        </p:txBody>
      </p:sp>
    </p:spTree>
    <p:extLst>
      <p:ext uri="{BB962C8B-B14F-4D97-AF65-F5344CB8AC3E}">
        <p14:creationId xmlns:p14="http://schemas.microsoft.com/office/powerpoint/2010/main" val="117202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14</a:t>
            </a:fld>
            <a:endParaRPr lang="en-GR"/>
          </a:p>
        </p:txBody>
      </p:sp>
    </p:spTree>
    <p:extLst>
      <p:ext uri="{BB962C8B-B14F-4D97-AF65-F5344CB8AC3E}">
        <p14:creationId xmlns:p14="http://schemas.microsoft.com/office/powerpoint/2010/main" val="97607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15</a:t>
            </a:fld>
            <a:endParaRPr lang="en-GR"/>
          </a:p>
        </p:txBody>
      </p:sp>
    </p:spTree>
    <p:extLst>
      <p:ext uri="{BB962C8B-B14F-4D97-AF65-F5344CB8AC3E}">
        <p14:creationId xmlns:p14="http://schemas.microsoft.com/office/powerpoint/2010/main" val="3144517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16</a:t>
            </a:fld>
            <a:endParaRPr lang="en-GR"/>
          </a:p>
        </p:txBody>
      </p:sp>
    </p:spTree>
    <p:extLst>
      <p:ext uri="{BB962C8B-B14F-4D97-AF65-F5344CB8AC3E}">
        <p14:creationId xmlns:p14="http://schemas.microsoft.com/office/powerpoint/2010/main" val="418791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17</a:t>
            </a:fld>
            <a:endParaRPr lang="en-GR"/>
          </a:p>
        </p:txBody>
      </p:sp>
    </p:spTree>
    <p:extLst>
      <p:ext uri="{BB962C8B-B14F-4D97-AF65-F5344CB8AC3E}">
        <p14:creationId xmlns:p14="http://schemas.microsoft.com/office/powerpoint/2010/main" val="2359910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18</a:t>
            </a:fld>
            <a:endParaRPr lang="en-GR"/>
          </a:p>
        </p:txBody>
      </p:sp>
    </p:spTree>
    <p:extLst>
      <p:ext uri="{BB962C8B-B14F-4D97-AF65-F5344CB8AC3E}">
        <p14:creationId xmlns:p14="http://schemas.microsoft.com/office/powerpoint/2010/main" val="89244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BD9CDE1B-CEBD-6B46-8FA1-0D230D2E4643}" type="slidenum">
              <a:rPr lang="en-GR" smtClean="0"/>
              <a:t>19</a:t>
            </a:fld>
            <a:endParaRPr lang="en-GR"/>
          </a:p>
        </p:txBody>
      </p:sp>
    </p:spTree>
    <p:extLst>
      <p:ext uri="{BB962C8B-B14F-4D97-AF65-F5344CB8AC3E}">
        <p14:creationId xmlns:p14="http://schemas.microsoft.com/office/powerpoint/2010/main" val="134403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a:t>
            </a:fld>
            <a:endParaRPr lang="en-GR"/>
          </a:p>
        </p:txBody>
      </p:sp>
    </p:spTree>
    <p:extLst>
      <p:ext uri="{BB962C8B-B14F-4D97-AF65-F5344CB8AC3E}">
        <p14:creationId xmlns:p14="http://schemas.microsoft.com/office/powerpoint/2010/main" val="1246034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20</a:t>
            </a:fld>
            <a:endParaRPr lang="en-GR"/>
          </a:p>
        </p:txBody>
      </p:sp>
    </p:spTree>
    <p:extLst>
      <p:ext uri="{BB962C8B-B14F-4D97-AF65-F5344CB8AC3E}">
        <p14:creationId xmlns:p14="http://schemas.microsoft.com/office/powerpoint/2010/main" val="3436229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21</a:t>
            </a:fld>
            <a:endParaRPr lang="en-GR"/>
          </a:p>
        </p:txBody>
      </p:sp>
    </p:spTree>
    <p:extLst>
      <p:ext uri="{BB962C8B-B14F-4D97-AF65-F5344CB8AC3E}">
        <p14:creationId xmlns:p14="http://schemas.microsoft.com/office/powerpoint/2010/main" val="4196979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effectLst/>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22</a:t>
            </a:fld>
            <a:endParaRPr lang="en-GR"/>
          </a:p>
        </p:txBody>
      </p:sp>
    </p:spTree>
    <p:extLst>
      <p:ext uri="{BB962C8B-B14F-4D97-AF65-F5344CB8AC3E}">
        <p14:creationId xmlns:p14="http://schemas.microsoft.com/office/powerpoint/2010/main" val="766892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23</a:t>
            </a:fld>
            <a:endParaRPr lang="en-GR"/>
          </a:p>
        </p:txBody>
      </p:sp>
    </p:spTree>
    <p:extLst>
      <p:ext uri="{BB962C8B-B14F-4D97-AF65-F5344CB8AC3E}">
        <p14:creationId xmlns:p14="http://schemas.microsoft.com/office/powerpoint/2010/main" val="2233356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24</a:t>
            </a:fld>
            <a:endParaRPr lang="en-GR"/>
          </a:p>
        </p:txBody>
      </p:sp>
    </p:spTree>
    <p:extLst>
      <p:ext uri="{BB962C8B-B14F-4D97-AF65-F5344CB8AC3E}">
        <p14:creationId xmlns:p14="http://schemas.microsoft.com/office/powerpoint/2010/main" val="231838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25</a:t>
            </a:fld>
            <a:endParaRPr lang="en-GR"/>
          </a:p>
        </p:txBody>
      </p:sp>
    </p:spTree>
    <p:extLst>
      <p:ext uri="{BB962C8B-B14F-4D97-AF65-F5344CB8AC3E}">
        <p14:creationId xmlns:p14="http://schemas.microsoft.com/office/powerpoint/2010/main" val="1749153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27</a:t>
            </a:fld>
            <a:endParaRPr lang="en-GR"/>
          </a:p>
        </p:txBody>
      </p:sp>
    </p:spTree>
    <p:extLst>
      <p:ext uri="{BB962C8B-B14F-4D97-AF65-F5344CB8AC3E}">
        <p14:creationId xmlns:p14="http://schemas.microsoft.com/office/powerpoint/2010/main" val="371079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28</a:t>
            </a:fld>
            <a:endParaRPr lang="en-GR"/>
          </a:p>
        </p:txBody>
      </p:sp>
    </p:spTree>
    <p:extLst>
      <p:ext uri="{BB962C8B-B14F-4D97-AF65-F5344CB8AC3E}">
        <p14:creationId xmlns:p14="http://schemas.microsoft.com/office/powerpoint/2010/main" val="245061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29</a:t>
            </a:fld>
            <a:endParaRPr lang="en-GR"/>
          </a:p>
        </p:txBody>
      </p:sp>
    </p:spTree>
    <p:extLst>
      <p:ext uri="{BB962C8B-B14F-4D97-AF65-F5344CB8AC3E}">
        <p14:creationId xmlns:p14="http://schemas.microsoft.com/office/powerpoint/2010/main" val="1202572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32</a:t>
            </a:fld>
            <a:endParaRPr lang="en-GR"/>
          </a:p>
        </p:txBody>
      </p:sp>
    </p:spTree>
    <p:extLst>
      <p:ext uri="{BB962C8B-B14F-4D97-AF65-F5344CB8AC3E}">
        <p14:creationId xmlns:p14="http://schemas.microsoft.com/office/powerpoint/2010/main" val="217876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a:t>
            </a:fld>
            <a:endParaRPr lang="en-GR"/>
          </a:p>
        </p:txBody>
      </p:sp>
    </p:spTree>
    <p:extLst>
      <p:ext uri="{BB962C8B-B14F-4D97-AF65-F5344CB8AC3E}">
        <p14:creationId xmlns:p14="http://schemas.microsoft.com/office/powerpoint/2010/main" val="47244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33</a:t>
            </a:fld>
            <a:endParaRPr lang="en-GR"/>
          </a:p>
        </p:txBody>
      </p:sp>
    </p:spTree>
    <p:extLst>
      <p:ext uri="{BB962C8B-B14F-4D97-AF65-F5344CB8AC3E}">
        <p14:creationId xmlns:p14="http://schemas.microsoft.com/office/powerpoint/2010/main" val="2588388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sz="1200" kern="1200" dirty="0">
              <a:solidFill>
                <a:schemeClr val="tx1"/>
              </a:solidFill>
              <a:effectLst/>
              <a:latin typeface="+mn-lt"/>
              <a:ea typeface="+mn-ea"/>
              <a:cs typeface="+mn-cs"/>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34</a:t>
            </a:fld>
            <a:endParaRPr lang="en-GR"/>
          </a:p>
        </p:txBody>
      </p:sp>
    </p:spTree>
    <p:extLst>
      <p:ext uri="{BB962C8B-B14F-4D97-AF65-F5344CB8AC3E}">
        <p14:creationId xmlns:p14="http://schemas.microsoft.com/office/powerpoint/2010/main" val="1011322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35</a:t>
            </a:fld>
            <a:endParaRPr lang="en-GR"/>
          </a:p>
        </p:txBody>
      </p:sp>
    </p:spTree>
    <p:extLst>
      <p:ext uri="{BB962C8B-B14F-4D97-AF65-F5344CB8AC3E}">
        <p14:creationId xmlns:p14="http://schemas.microsoft.com/office/powerpoint/2010/main" val="2564327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36</a:t>
            </a:fld>
            <a:endParaRPr lang="en-GR"/>
          </a:p>
        </p:txBody>
      </p:sp>
    </p:spTree>
    <p:extLst>
      <p:ext uri="{BB962C8B-B14F-4D97-AF65-F5344CB8AC3E}">
        <p14:creationId xmlns:p14="http://schemas.microsoft.com/office/powerpoint/2010/main" val="2338584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37</a:t>
            </a:fld>
            <a:endParaRPr lang="en-GR"/>
          </a:p>
        </p:txBody>
      </p:sp>
    </p:spTree>
    <p:extLst>
      <p:ext uri="{BB962C8B-B14F-4D97-AF65-F5344CB8AC3E}">
        <p14:creationId xmlns:p14="http://schemas.microsoft.com/office/powerpoint/2010/main" val="198273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38</a:t>
            </a:fld>
            <a:endParaRPr lang="en-GR"/>
          </a:p>
        </p:txBody>
      </p:sp>
    </p:spTree>
    <p:extLst>
      <p:ext uri="{BB962C8B-B14F-4D97-AF65-F5344CB8AC3E}">
        <p14:creationId xmlns:p14="http://schemas.microsoft.com/office/powerpoint/2010/main" val="1206265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39</a:t>
            </a:fld>
            <a:endParaRPr lang="en-GR"/>
          </a:p>
        </p:txBody>
      </p:sp>
    </p:spTree>
    <p:extLst>
      <p:ext uri="{BB962C8B-B14F-4D97-AF65-F5344CB8AC3E}">
        <p14:creationId xmlns:p14="http://schemas.microsoft.com/office/powerpoint/2010/main" val="2794375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40</a:t>
            </a:fld>
            <a:endParaRPr lang="en-GR"/>
          </a:p>
        </p:txBody>
      </p:sp>
    </p:spTree>
    <p:extLst>
      <p:ext uri="{BB962C8B-B14F-4D97-AF65-F5344CB8AC3E}">
        <p14:creationId xmlns:p14="http://schemas.microsoft.com/office/powerpoint/2010/main" val="752282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41</a:t>
            </a:fld>
            <a:endParaRPr lang="en-GR"/>
          </a:p>
        </p:txBody>
      </p:sp>
    </p:spTree>
    <p:extLst>
      <p:ext uri="{BB962C8B-B14F-4D97-AF65-F5344CB8AC3E}">
        <p14:creationId xmlns:p14="http://schemas.microsoft.com/office/powerpoint/2010/main" val="409290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R"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42</a:t>
            </a:fld>
            <a:endParaRPr lang="en-GR"/>
          </a:p>
        </p:txBody>
      </p:sp>
    </p:spTree>
    <p:extLst>
      <p:ext uri="{BB962C8B-B14F-4D97-AF65-F5344CB8AC3E}">
        <p14:creationId xmlns:p14="http://schemas.microsoft.com/office/powerpoint/2010/main" val="200211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a:t>
            </a:fld>
            <a:endParaRPr lang="en-GR"/>
          </a:p>
        </p:txBody>
      </p:sp>
    </p:spTree>
    <p:extLst>
      <p:ext uri="{BB962C8B-B14F-4D97-AF65-F5344CB8AC3E}">
        <p14:creationId xmlns:p14="http://schemas.microsoft.com/office/powerpoint/2010/main" val="3961001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43</a:t>
            </a:fld>
            <a:endParaRPr lang="en-GR"/>
          </a:p>
        </p:txBody>
      </p:sp>
    </p:spTree>
    <p:extLst>
      <p:ext uri="{BB962C8B-B14F-4D97-AF65-F5344CB8AC3E}">
        <p14:creationId xmlns:p14="http://schemas.microsoft.com/office/powerpoint/2010/main" val="2742989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effectLst/>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45</a:t>
            </a:fld>
            <a:endParaRPr lang="en-GR"/>
          </a:p>
        </p:txBody>
      </p:sp>
    </p:spTree>
    <p:extLst>
      <p:ext uri="{BB962C8B-B14F-4D97-AF65-F5344CB8AC3E}">
        <p14:creationId xmlns:p14="http://schemas.microsoft.com/office/powerpoint/2010/main" val="2282053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46</a:t>
            </a:fld>
            <a:endParaRPr lang="en-GR"/>
          </a:p>
        </p:txBody>
      </p:sp>
    </p:spTree>
    <p:extLst>
      <p:ext uri="{BB962C8B-B14F-4D97-AF65-F5344CB8AC3E}">
        <p14:creationId xmlns:p14="http://schemas.microsoft.com/office/powerpoint/2010/main" val="964845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BD9CDE1B-CEBD-6B46-8FA1-0D230D2E4643}" type="slidenum">
              <a:rPr lang="en-GR" smtClean="0"/>
              <a:t>47</a:t>
            </a:fld>
            <a:endParaRPr lang="en-GR"/>
          </a:p>
        </p:txBody>
      </p:sp>
    </p:spTree>
    <p:extLst>
      <p:ext uri="{BB962C8B-B14F-4D97-AF65-F5344CB8AC3E}">
        <p14:creationId xmlns:p14="http://schemas.microsoft.com/office/powerpoint/2010/main" val="1982874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48</a:t>
            </a:fld>
            <a:endParaRPr lang="en-GR"/>
          </a:p>
        </p:txBody>
      </p:sp>
    </p:spTree>
    <p:extLst>
      <p:ext uri="{BB962C8B-B14F-4D97-AF65-F5344CB8AC3E}">
        <p14:creationId xmlns:p14="http://schemas.microsoft.com/office/powerpoint/2010/main" val="1184582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a:p>
        </p:txBody>
      </p:sp>
      <p:sp>
        <p:nvSpPr>
          <p:cNvPr id="4" name="Slide Number Placeholder 3"/>
          <p:cNvSpPr>
            <a:spLocks noGrp="1"/>
          </p:cNvSpPr>
          <p:nvPr>
            <p:ph type="sldNum" sz="quarter" idx="5"/>
          </p:nvPr>
        </p:nvSpPr>
        <p:spPr/>
        <p:txBody>
          <a:bodyPr/>
          <a:lstStyle/>
          <a:p>
            <a:fld id="{BD9CDE1B-CEBD-6B46-8FA1-0D230D2E4643}" type="slidenum">
              <a:rPr lang="en-GR" smtClean="0"/>
              <a:t>49</a:t>
            </a:fld>
            <a:endParaRPr lang="en-GR"/>
          </a:p>
        </p:txBody>
      </p:sp>
    </p:spTree>
    <p:extLst>
      <p:ext uri="{BB962C8B-B14F-4D97-AF65-F5344CB8AC3E}">
        <p14:creationId xmlns:p14="http://schemas.microsoft.com/office/powerpoint/2010/main" val="780880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50</a:t>
            </a:fld>
            <a:endParaRPr lang="en-GR"/>
          </a:p>
        </p:txBody>
      </p:sp>
    </p:spTree>
    <p:extLst>
      <p:ext uri="{BB962C8B-B14F-4D97-AF65-F5344CB8AC3E}">
        <p14:creationId xmlns:p14="http://schemas.microsoft.com/office/powerpoint/2010/main" val="1647203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51</a:t>
            </a:fld>
            <a:endParaRPr lang="en-GR"/>
          </a:p>
        </p:txBody>
      </p:sp>
    </p:spTree>
    <p:extLst>
      <p:ext uri="{BB962C8B-B14F-4D97-AF65-F5344CB8AC3E}">
        <p14:creationId xmlns:p14="http://schemas.microsoft.com/office/powerpoint/2010/main" val="1359869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R" sz="1200" kern="1200" dirty="0">
              <a:solidFill>
                <a:schemeClr val="tx1"/>
              </a:solidFill>
              <a:effectLst/>
              <a:latin typeface="+mn-lt"/>
              <a:ea typeface="+mn-ea"/>
              <a:cs typeface="+mn-cs"/>
            </a:endParaRPr>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52</a:t>
            </a:fld>
            <a:endParaRPr lang="en-GR"/>
          </a:p>
        </p:txBody>
      </p:sp>
    </p:spTree>
    <p:extLst>
      <p:ext uri="{BB962C8B-B14F-4D97-AF65-F5344CB8AC3E}">
        <p14:creationId xmlns:p14="http://schemas.microsoft.com/office/powerpoint/2010/main" val="4083131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53</a:t>
            </a:fld>
            <a:endParaRPr lang="en-GR"/>
          </a:p>
        </p:txBody>
      </p:sp>
    </p:spTree>
    <p:extLst>
      <p:ext uri="{BB962C8B-B14F-4D97-AF65-F5344CB8AC3E}">
        <p14:creationId xmlns:p14="http://schemas.microsoft.com/office/powerpoint/2010/main" val="8865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5</a:t>
            </a:fld>
            <a:endParaRPr lang="en-GR"/>
          </a:p>
        </p:txBody>
      </p:sp>
    </p:spTree>
    <p:extLst>
      <p:ext uri="{BB962C8B-B14F-4D97-AF65-F5344CB8AC3E}">
        <p14:creationId xmlns:p14="http://schemas.microsoft.com/office/powerpoint/2010/main" val="117905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n-GR" b="1" dirty="0"/>
          </a:p>
        </p:txBody>
      </p:sp>
      <p:sp>
        <p:nvSpPr>
          <p:cNvPr id="4" name="Slide Number Placeholder 3"/>
          <p:cNvSpPr>
            <a:spLocks noGrp="1"/>
          </p:cNvSpPr>
          <p:nvPr>
            <p:ph type="sldNum" sz="quarter" idx="5"/>
          </p:nvPr>
        </p:nvSpPr>
        <p:spPr/>
        <p:txBody>
          <a:bodyPr/>
          <a:lstStyle/>
          <a:p>
            <a:fld id="{BD9CDE1B-CEBD-6B46-8FA1-0D230D2E4643}" type="slidenum">
              <a:rPr lang="en-GR" smtClean="0"/>
              <a:t>6</a:t>
            </a:fld>
            <a:endParaRPr lang="en-GR"/>
          </a:p>
        </p:txBody>
      </p:sp>
    </p:spTree>
    <p:extLst>
      <p:ext uri="{BB962C8B-B14F-4D97-AF65-F5344CB8AC3E}">
        <p14:creationId xmlns:p14="http://schemas.microsoft.com/office/powerpoint/2010/main" val="282768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l-GR" sz="1200" kern="1200" dirty="0">
              <a:solidFill>
                <a:schemeClr val="tx1"/>
              </a:solidFill>
              <a:effectLst/>
              <a:latin typeface="+mn-lt"/>
              <a:ea typeface="+mn-ea"/>
              <a:cs typeface="+mn-cs"/>
            </a:endParaRPr>
          </a:p>
          <a:p>
            <a:endParaRPr lang="en-GR" b="1" dirty="0"/>
          </a:p>
        </p:txBody>
      </p:sp>
      <p:sp>
        <p:nvSpPr>
          <p:cNvPr id="4" name="Slide Number Placeholder 3"/>
          <p:cNvSpPr>
            <a:spLocks noGrp="1"/>
          </p:cNvSpPr>
          <p:nvPr>
            <p:ph type="sldNum" sz="quarter" idx="5"/>
          </p:nvPr>
        </p:nvSpPr>
        <p:spPr/>
        <p:txBody>
          <a:bodyPr/>
          <a:lstStyle/>
          <a:p>
            <a:fld id="{BD9CDE1B-CEBD-6B46-8FA1-0D230D2E4643}" type="slidenum">
              <a:rPr lang="en-GR" smtClean="0"/>
              <a:t>7</a:t>
            </a:fld>
            <a:endParaRPr lang="en-GR"/>
          </a:p>
        </p:txBody>
      </p:sp>
    </p:spTree>
    <p:extLst>
      <p:ext uri="{BB962C8B-B14F-4D97-AF65-F5344CB8AC3E}">
        <p14:creationId xmlns:p14="http://schemas.microsoft.com/office/powerpoint/2010/main" val="20222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8</a:t>
            </a:fld>
            <a:endParaRPr lang="en-GR"/>
          </a:p>
        </p:txBody>
      </p:sp>
    </p:spTree>
    <p:extLst>
      <p:ext uri="{BB962C8B-B14F-4D97-AF65-F5344CB8AC3E}">
        <p14:creationId xmlns:p14="http://schemas.microsoft.com/office/powerpoint/2010/main" val="105102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R" dirty="0"/>
          </a:p>
        </p:txBody>
      </p:sp>
      <p:sp>
        <p:nvSpPr>
          <p:cNvPr id="4" name="Slide Number Placeholder 3"/>
          <p:cNvSpPr>
            <a:spLocks noGrp="1"/>
          </p:cNvSpPr>
          <p:nvPr>
            <p:ph type="sldNum" sz="quarter" idx="5"/>
          </p:nvPr>
        </p:nvSpPr>
        <p:spPr/>
        <p:txBody>
          <a:bodyPr/>
          <a:lstStyle/>
          <a:p>
            <a:fld id="{BD9CDE1B-CEBD-6B46-8FA1-0D230D2E4643}" type="slidenum">
              <a:rPr lang="en-GR" smtClean="0"/>
              <a:t>9</a:t>
            </a:fld>
            <a:endParaRPr lang="en-GR"/>
          </a:p>
        </p:txBody>
      </p:sp>
    </p:spTree>
    <p:extLst>
      <p:ext uri="{BB962C8B-B14F-4D97-AF65-F5344CB8AC3E}">
        <p14:creationId xmlns:p14="http://schemas.microsoft.com/office/powerpoint/2010/main" val="349909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1E34-A592-4D40-B8FB-519106BF8E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66B4BA02-7B19-D444-886E-C012389FF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83F264C4-9FCB-944C-9592-F4952E7DBEFF}"/>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492DC146-A53F-1641-9019-284FA553D800}"/>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45F7448-C8AD-8D4E-99FA-89389006337F}"/>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1404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FA87-108C-AC43-A3E4-FE26FF0AC425}"/>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7518892E-050F-A346-AB7D-9DDE8D9934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682C942-D9E6-E046-A8D7-9E60AAFAC8F4}"/>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00315633-C769-EF4D-8595-A89E6D87EB8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DA9568D5-8126-6248-9FCC-9B2BCC8F7646}"/>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83056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D6A8B9-F929-604F-8BC0-E3A3C239079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C2EDF8A1-4B68-8643-B92F-324134C87D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DB9459A-71D0-F64D-B955-1122A30AA826}"/>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043D39D4-3AAA-CA4D-A1B0-5618AEB8512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3666486A-579D-6940-99C5-57D469AC011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00282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F661-59F2-3C4E-897A-7DFFE50F5714}"/>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88BC4253-DEC7-5941-8AA7-5B6612AFE9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8E944DA5-6055-464A-A39A-43A25314FD25}"/>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6E3F45A1-E122-D845-8F6F-F8335DAFAFF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16D36C3-CF57-EB47-90CE-E622B0A08984}"/>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28632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D3DF-CEA7-1D4F-8F87-96A0CB8FD9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B5530988-F75D-C949-900D-B7F2D9067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2C182E-4013-1946-AD5F-962ED273B590}"/>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805C47D3-2BD5-A543-9D3F-6F20ADB242A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5A16EC1-0216-E54B-86DB-B487DD8E5497}"/>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243291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63D9-F5FD-AB42-91F2-3AF3387AADE3}"/>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68229B8C-DDB9-4A47-BFA7-967FA19003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FA4A19E2-3EAA-0948-BDF2-04F6FE1624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12940B98-CDD0-FE44-8577-81496A4D64B3}"/>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6" name="Footer Placeholder 5">
            <a:extLst>
              <a:ext uri="{FF2B5EF4-FFF2-40B4-BE49-F238E27FC236}">
                <a16:creationId xmlns:a16="http://schemas.microsoft.com/office/drawing/2014/main" id="{A683D353-14B1-D945-A010-7C47B5D4C46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9E79E256-BBD7-0540-A910-059AC48F20F8}"/>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115146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A917-C9CE-8C40-98DE-9137EB83DD46}"/>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FE248E68-C419-1F4A-A4F8-84C0EFB46A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255AE98-36A8-E449-824B-7371F83B5A9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264C62B5-45F0-684B-BA19-09882D082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DE3A94-5E35-6843-A540-BD507033341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188C871A-FF8A-524D-B968-2F25DAA3365D}"/>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8" name="Footer Placeholder 7">
            <a:extLst>
              <a:ext uri="{FF2B5EF4-FFF2-40B4-BE49-F238E27FC236}">
                <a16:creationId xmlns:a16="http://schemas.microsoft.com/office/drawing/2014/main" id="{846F020D-3280-6247-9E17-92609D27FA51}"/>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E515DF29-96A9-E449-8883-92384CD3BDD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212525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B960-F77E-984D-A936-08B234021F3A}"/>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856897C2-EAE1-0743-A2B8-E3645847387F}"/>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4" name="Footer Placeholder 3">
            <a:extLst>
              <a:ext uri="{FF2B5EF4-FFF2-40B4-BE49-F238E27FC236}">
                <a16:creationId xmlns:a16="http://schemas.microsoft.com/office/drawing/2014/main" id="{9EF85249-7313-F34F-969C-0C36233D4A71}"/>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352892E1-FED3-1D45-A67A-967E2E1EFFE9}"/>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4059015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AA55E-EBD4-764E-8FF2-C174A2676724}"/>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3" name="Footer Placeholder 2">
            <a:extLst>
              <a:ext uri="{FF2B5EF4-FFF2-40B4-BE49-F238E27FC236}">
                <a16:creationId xmlns:a16="http://schemas.microsoft.com/office/drawing/2014/main" id="{273998F1-05F6-7241-92AE-CB571DF7447D}"/>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DBAD666-58FA-ED49-82C0-AF839C16CB71}"/>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49441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6452-2ED8-C14C-9C3C-27B9239852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8D02ADD4-AAE2-1741-9AF9-D57A618748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E1FB701B-FBE5-6B46-B82F-E07231F25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D2A8C5-82C6-8047-9C4F-F9FB893FE114}"/>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6" name="Footer Placeholder 5">
            <a:extLst>
              <a:ext uri="{FF2B5EF4-FFF2-40B4-BE49-F238E27FC236}">
                <a16:creationId xmlns:a16="http://schemas.microsoft.com/office/drawing/2014/main" id="{147235BB-0233-3045-960C-F3B9C7321C4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2FE725F-4182-F74B-B3B8-E29A8B1BBEBC}"/>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137567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C646-A277-DC41-ACFB-18CDAC8C31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1970D9C8-C9CF-E54E-BC5A-275ECDF28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B93FA665-C792-7D4B-A672-947F10E36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33DFEB-9A7B-0149-8F18-51EFC1497405}"/>
              </a:ext>
            </a:extLst>
          </p:cNvPr>
          <p:cNvSpPr>
            <a:spLocks noGrp="1"/>
          </p:cNvSpPr>
          <p:nvPr>
            <p:ph type="dt" sz="half" idx="10"/>
          </p:nvPr>
        </p:nvSpPr>
        <p:spPr/>
        <p:txBody>
          <a:bodyPr/>
          <a:lstStyle/>
          <a:p>
            <a:fld id="{AC87DE53-9E30-3B43-824B-92D7D5B13984}" type="datetimeFigureOut">
              <a:rPr lang="en-GR" smtClean="0"/>
              <a:t>29/06/2023</a:t>
            </a:fld>
            <a:endParaRPr lang="en-GR"/>
          </a:p>
        </p:txBody>
      </p:sp>
      <p:sp>
        <p:nvSpPr>
          <p:cNvPr id="6" name="Footer Placeholder 5">
            <a:extLst>
              <a:ext uri="{FF2B5EF4-FFF2-40B4-BE49-F238E27FC236}">
                <a16:creationId xmlns:a16="http://schemas.microsoft.com/office/drawing/2014/main" id="{83A3DCC8-A081-3442-8121-E08A5E69B0BA}"/>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E04E591A-3F35-A94D-82DD-17CBB57C9422}"/>
              </a:ext>
            </a:extLst>
          </p:cNvPr>
          <p:cNvSpPr>
            <a:spLocks noGrp="1"/>
          </p:cNvSpPr>
          <p:nvPr>
            <p:ph type="sldNum" sz="quarter" idx="12"/>
          </p:nvPr>
        </p:nvSpPr>
        <p:spPr/>
        <p:txBody>
          <a:bodyPr/>
          <a:lstStyle/>
          <a:p>
            <a:fld id="{C7C3E7A4-18DA-6C45-9EA3-A4A6B465DDE1}" type="slidenum">
              <a:rPr lang="en-GR" smtClean="0"/>
              <a:t>‹#›</a:t>
            </a:fld>
            <a:endParaRPr lang="en-GR"/>
          </a:p>
        </p:txBody>
      </p:sp>
    </p:spTree>
    <p:extLst>
      <p:ext uri="{BB962C8B-B14F-4D97-AF65-F5344CB8AC3E}">
        <p14:creationId xmlns:p14="http://schemas.microsoft.com/office/powerpoint/2010/main" val="3180334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8124E-9A45-0F4C-B2DA-C6DAC26ED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04687D9E-99EF-5B47-A1C8-AC067DBD2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B2EB1461-94C7-3448-AD55-417BAEDB50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7DE53-9E30-3B43-824B-92D7D5B13984}" type="datetimeFigureOut">
              <a:rPr lang="en-GR" smtClean="0"/>
              <a:t>29/06/2023</a:t>
            </a:fld>
            <a:endParaRPr lang="en-GR"/>
          </a:p>
        </p:txBody>
      </p:sp>
      <p:sp>
        <p:nvSpPr>
          <p:cNvPr id="5" name="Footer Placeholder 4">
            <a:extLst>
              <a:ext uri="{FF2B5EF4-FFF2-40B4-BE49-F238E27FC236}">
                <a16:creationId xmlns:a16="http://schemas.microsoft.com/office/drawing/2014/main" id="{1EE76F5F-E648-534C-BA86-BD34550D3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954BD6EF-6F95-5C47-887F-0A8285875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3E7A4-18DA-6C45-9EA3-A4A6B465DDE1}" type="slidenum">
              <a:rPr lang="en-GR" smtClean="0"/>
              <a:t>‹#›</a:t>
            </a:fld>
            <a:endParaRPr lang="en-GR"/>
          </a:p>
        </p:txBody>
      </p:sp>
    </p:spTree>
    <p:extLst>
      <p:ext uri="{BB962C8B-B14F-4D97-AF65-F5344CB8AC3E}">
        <p14:creationId xmlns:p14="http://schemas.microsoft.com/office/powerpoint/2010/main" val="38078190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uoa.gr/fileadmin/user_upload/PDF-files/anakoinwseis/genikes_anakoinwseis/2018/2506_kwd_deont.pdf" TargetMode="External"/></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tiff"/><Relationship Id="rId4" Type="http://schemas.openxmlformats.org/officeDocument/2006/relationships/image" Target="../media/image43.tiff"/></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chart" Target="../charts/chart6.xml"/><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chart" Target="../charts/char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6.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6DDF-1C45-B74A-A2DB-6A874B1065D7}"/>
              </a:ext>
            </a:extLst>
          </p:cNvPr>
          <p:cNvSpPr>
            <a:spLocks noGrp="1"/>
          </p:cNvSpPr>
          <p:nvPr>
            <p:ph type="ctrTitle"/>
          </p:nvPr>
        </p:nvSpPr>
        <p:spPr>
          <a:xfrm>
            <a:off x="1253670" y="1453429"/>
            <a:ext cx="9791700" cy="2387600"/>
          </a:xfrm>
        </p:spPr>
        <p:txBody>
          <a:bodyPr>
            <a:noAutofit/>
          </a:bodyPr>
          <a:lstStyle/>
          <a:p>
            <a:br>
              <a:rPr lang="en-US" sz="3200" b="1" dirty="0">
                <a:solidFill>
                  <a:schemeClr val="tx1">
                    <a:lumMod val="85000"/>
                    <a:lumOff val="15000"/>
                  </a:schemeClr>
                </a:solidFill>
              </a:rPr>
            </a:br>
            <a:br>
              <a:rPr lang="en-US" sz="3200" b="1" dirty="0">
                <a:solidFill>
                  <a:schemeClr val="tx1">
                    <a:lumMod val="85000"/>
                    <a:lumOff val="15000"/>
                  </a:schemeClr>
                </a:solidFill>
              </a:rPr>
            </a:br>
            <a:br>
              <a:rPr lang="el-GR" dirty="0"/>
            </a:br>
            <a:br>
              <a:rPr lang="el-GR" dirty="0"/>
            </a:br>
            <a:r>
              <a:rPr lang="el-GR" sz="3200" b="1" dirty="0">
                <a:solidFill>
                  <a:srgbClr val="002060"/>
                </a:solidFill>
              </a:rPr>
              <a:t>ΜΕΤΕΓΧΕΙΡΗΤΙΚΗ ΦΥΣΙΚΗ ΑΠΟΚΑΤΑΣΤΑΣΗ</a:t>
            </a:r>
            <a:br>
              <a:rPr lang="en-US" sz="3200" b="1" dirty="0">
                <a:solidFill>
                  <a:srgbClr val="002060"/>
                </a:solidFill>
              </a:rPr>
            </a:br>
            <a:r>
              <a:rPr lang="el-GR" sz="3200" b="1" dirty="0">
                <a:solidFill>
                  <a:srgbClr val="002060"/>
                </a:solidFill>
              </a:rPr>
              <a:t>«Φυσική αποκατάσταση και αθλητισμός μετά από διάσωση μελών για σαρκώματα »</a:t>
            </a:r>
            <a:br>
              <a:rPr lang="en-GR" sz="3200" b="1" dirty="0">
                <a:solidFill>
                  <a:srgbClr val="002060"/>
                </a:solidFill>
              </a:rPr>
            </a:br>
            <a:endParaRPr lang="en-GR" sz="3200" b="1" dirty="0">
              <a:solidFill>
                <a:srgbClr val="002060"/>
              </a:solidFill>
            </a:endParaRPr>
          </a:p>
        </p:txBody>
      </p:sp>
      <p:sp>
        <p:nvSpPr>
          <p:cNvPr id="3" name="Subtitle 2">
            <a:extLst>
              <a:ext uri="{FF2B5EF4-FFF2-40B4-BE49-F238E27FC236}">
                <a16:creationId xmlns:a16="http://schemas.microsoft.com/office/drawing/2014/main" id="{72E5966C-D402-CD48-B5F0-D5945E506BE2}"/>
              </a:ext>
            </a:extLst>
          </p:cNvPr>
          <p:cNvSpPr>
            <a:spLocks noGrp="1"/>
          </p:cNvSpPr>
          <p:nvPr>
            <p:ph type="subTitle" idx="1"/>
          </p:nvPr>
        </p:nvSpPr>
        <p:spPr>
          <a:xfrm>
            <a:off x="1146629" y="3841029"/>
            <a:ext cx="10136414" cy="2387600"/>
          </a:xfrm>
        </p:spPr>
        <p:txBody>
          <a:bodyPr>
            <a:noAutofit/>
          </a:bodyPr>
          <a:lstStyle/>
          <a:p>
            <a:endParaRPr lang="el-GR" sz="2000" b="1" dirty="0">
              <a:solidFill>
                <a:schemeClr val="tx1">
                  <a:lumMod val="75000"/>
                  <a:lumOff val="25000"/>
                </a:schemeClr>
              </a:solidFill>
            </a:endParaRPr>
          </a:p>
          <a:p>
            <a:r>
              <a:rPr lang="el-GR" sz="2000" b="1" dirty="0">
                <a:solidFill>
                  <a:srgbClr val="002060"/>
                </a:solidFill>
                <a:latin typeface="+mj-lt"/>
              </a:rPr>
              <a:t>ΓΑΛΑΝΗ ΔΗΜΗΤΡΑ, </a:t>
            </a:r>
            <a:r>
              <a:rPr lang="en-US" sz="2000" b="1" dirty="0">
                <a:solidFill>
                  <a:srgbClr val="002060"/>
                </a:solidFill>
                <a:latin typeface="+mj-lt"/>
              </a:rPr>
              <a:t>MSc</a:t>
            </a:r>
          </a:p>
          <a:p>
            <a:r>
              <a:rPr lang="el-GR" sz="2000" b="1" kern="50" spc="-30" dirty="0">
                <a:solidFill>
                  <a:srgbClr val="002060"/>
                </a:solidFill>
                <a:effectLst/>
                <a:latin typeface="+mj-lt"/>
                <a:ea typeface="SimSun" panose="02010600030101010101" pitchFamily="2" charset="-122"/>
                <a:cs typeface="Mangal" panose="02040503050203030202" pitchFamily="18" charset="0"/>
              </a:rPr>
              <a:t>Υποψήφια Διδάκτορας Ιατρικής Σχολής</a:t>
            </a:r>
            <a:r>
              <a:rPr lang="en-GR" sz="2000" b="1" dirty="0">
                <a:solidFill>
                  <a:srgbClr val="002060"/>
                </a:solidFill>
                <a:effectLst/>
                <a:latin typeface="+mj-lt"/>
              </a:rPr>
              <a:t> </a:t>
            </a:r>
            <a:endParaRPr lang="el-GR" sz="2000" b="1" dirty="0">
              <a:solidFill>
                <a:srgbClr val="002060"/>
              </a:solidFill>
              <a:effectLst/>
              <a:latin typeface="+mj-lt"/>
            </a:endParaRPr>
          </a:p>
          <a:p>
            <a:r>
              <a:rPr lang="el-GR" sz="2000" b="1" dirty="0" err="1">
                <a:solidFill>
                  <a:srgbClr val="002060"/>
                </a:solidFill>
                <a:latin typeface="+mj-lt"/>
              </a:rPr>
              <a:t>Επιστημονικ</a:t>
            </a:r>
            <a:r>
              <a:rPr lang="en-GR" sz="2000" b="1" dirty="0">
                <a:solidFill>
                  <a:srgbClr val="002060"/>
                </a:solidFill>
                <a:latin typeface="+mj-lt"/>
              </a:rPr>
              <a:t>ό</a:t>
            </a:r>
            <a:r>
              <a:rPr lang="el-GR" sz="2000" b="1" dirty="0">
                <a:solidFill>
                  <a:srgbClr val="002060"/>
                </a:solidFill>
                <a:latin typeface="+mj-lt"/>
              </a:rPr>
              <a:t>ς συνεργάτης </a:t>
            </a:r>
            <a:r>
              <a:rPr lang="el-GR" sz="2000" b="1" dirty="0">
                <a:solidFill>
                  <a:srgbClr val="002060"/>
                </a:solidFill>
                <a:effectLst/>
                <a:latin typeface="+mj-lt"/>
                <a:ea typeface="Calibri" panose="020F0502020204030204" pitchFamily="34" charset="0"/>
              </a:rPr>
              <a:t>της Α’ Πανεπιστημιακής </a:t>
            </a:r>
          </a:p>
          <a:p>
            <a:r>
              <a:rPr lang="el-GR" sz="2000" b="1" dirty="0" err="1">
                <a:solidFill>
                  <a:srgbClr val="002060"/>
                </a:solidFill>
                <a:effectLst/>
                <a:latin typeface="+mj-lt"/>
                <a:ea typeface="Calibri" panose="020F0502020204030204" pitchFamily="34" charset="0"/>
              </a:rPr>
              <a:t>Ορθοπαιδικής</a:t>
            </a:r>
            <a:r>
              <a:rPr lang="el-GR" sz="2000" b="1" dirty="0">
                <a:solidFill>
                  <a:srgbClr val="002060"/>
                </a:solidFill>
                <a:effectLst/>
                <a:latin typeface="+mj-lt"/>
                <a:ea typeface="Calibri" panose="020F0502020204030204" pitchFamily="34" charset="0"/>
              </a:rPr>
              <a:t> Χειρουργικής Κλινικής, ΠΓΝ Αττικό</a:t>
            </a:r>
            <a:r>
              <a:rPr lang="en-GR" sz="2000" b="1" dirty="0">
                <a:solidFill>
                  <a:srgbClr val="002060"/>
                </a:solidFill>
                <a:effectLst/>
                <a:latin typeface="+mj-lt"/>
              </a:rPr>
              <a:t> </a:t>
            </a:r>
            <a:endParaRPr lang="el-GR" sz="2000" b="1" dirty="0">
              <a:solidFill>
                <a:srgbClr val="002060"/>
              </a:solidFill>
              <a:latin typeface="+mj-lt"/>
            </a:endParaRPr>
          </a:p>
          <a:p>
            <a:r>
              <a:rPr lang="el-GR" sz="2000" b="1" dirty="0">
                <a:solidFill>
                  <a:srgbClr val="002060"/>
                </a:solidFill>
                <a:latin typeface="+mj-lt"/>
              </a:rPr>
              <a:t>Κ.Φ.Α / Προπονήτρια Αντισφαίρισης</a:t>
            </a:r>
          </a:p>
          <a:p>
            <a:endParaRPr lang="en-GR" sz="2000" dirty="0">
              <a:solidFill>
                <a:srgbClr val="002060"/>
              </a:solidFill>
            </a:endParaRPr>
          </a:p>
          <a:p>
            <a:endParaRPr lang="en-GR" sz="2000" dirty="0">
              <a:solidFill>
                <a:schemeClr val="tx1">
                  <a:lumMod val="75000"/>
                  <a:lumOff val="25000"/>
                </a:schemeClr>
              </a:solidFill>
            </a:endParaRPr>
          </a:p>
        </p:txBody>
      </p:sp>
      <p:pic>
        <p:nvPicPr>
          <p:cNvPr id="4" name="image1.png">
            <a:extLst>
              <a:ext uri="{FF2B5EF4-FFF2-40B4-BE49-F238E27FC236}">
                <a16:creationId xmlns:a16="http://schemas.microsoft.com/office/drawing/2014/main" id="{1EF8F709-1446-5B43-8DC8-6489B8BF94AA}"/>
              </a:ext>
            </a:extLst>
          </p:cNvPr>
          <p:cNvPicPr/>
          <p:nvPr/>
        </p:nvPicPr>
        <p:blipFill>
          <a:blip r:embed="rId3"/>
          <a:srcRect/>
          <a:stretch>
            <a:fillRect/>
          </a:stretch>
        </p:blipFill>
        <p:spPr>
          <a:xfrm>
            <a:off x="197802" y="234845"/>
            <a:ext cx="3121131" cy="984356"/>
          </a:xfrm>
          <a:prstGeom prst="rect">
            <a:avLst/>
          </a:prstGeom>
          <a:ln/>
        </p:spPr>
      </p:pic>
    </p:spTree>
    <p:extLst>
      <p:ext uri="{BB962C8B-B14F-4D97-AF65-F5344CB8AC3E}">
        <p14:creationId xmlns:p14="http://schemas.microsoft.com/office/powerpoint/2010/main" val="402608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58F08734-D95A-3B45-AB8A-6A8192A4B8C7}"/>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C4ACF2DA-1C60-2C40-98B9-D35959D2B9E2}"/>
              </a:ext>
            </a:extLst>
          </p:cNvPr>
          <p:cNvSpPr>
            <a:spLocks noGrp="1"/>
          </p:cNvSpPr>
          <p:nvPr>
            <p:ph type="title"/>
          </p:nvPr>
        </p:nvSpPr>
        <p:spPr>
          <a:xfrm>
            <a:off x="838200" y="365125"/>
            <a:ext cx="10515600" cy="1325563"/>
          </a:xfrm>
        </p:spPr>
        <p:txBody>
          <a:bodyPr/>
          <a:lstStyle/>
          <a:p>
            <a:r>
              <a:rPr lang="el-GR" sz="3600" b="1" dirty="0">
                <a:solidFill>
                  <a:srgbClr val="002060"/>
                </a:solidFill>
              </a:rPr>
              <a:t>Ποιότητα</a:t>
            </a:r>
            <a:r>
              <a:rPr lang="el-GR" dirty="0"/>
              <a:t> </a:t>
            </a:r>
            <a:r>
              <a:rPr lang="el-GR" sz="3600" b="1" dirty="0">
                <a:solidFill>
                  <a:srgbClr val="002060"/>
                </a:solidFill>
              </a:rPr>
              <a:t>Ζωής</a:t>
            </a:r>
            <a:endParaRPr lang="en-GR" sz="3600" b="1">
              <a:solidFill>
                <a:srgbClr val="002060"/>
              </a:solidFill>
            </a:endParaRPr>
          </a:p>
        </p:txBody>
      </p:sp>
      <p:graphicFrame>
        <p:nvGraphicFramePr>
          <p:cNvPr id="4" name="Content Placeholder 3">
            <a:extLst>
              <a:ext uri="{FF2B5EF4-FFF2-40B4-BE49-F238E27FC236}">
                <a16:creationId xmlns:a16="http://schemas.microsoft.com/office/drawing/2014/main" id="{86155E8E-6559-4B48-BE5B-9B6A36E354C2}"/>
              </a:ext>
            </a:extLst>
          </p:cNvPr>
          <p:cNvGraphicFramePr>
            <a:graphicFrameLocks noGrp="1"/>
          </p:cNvGraphicFramePr>
          <p:nvPr>
            <p:ph idx="1"/>
            <p:extLst>
              <p:ext uri="{D42A27DB-BD31-4B8C-83A1-F6EECF244321}">
                <p14:modId xmlns:p14="http://schemas.microsoft.com/office/powerpoint/2010/main" val="2597511014"/>
              </p:ext>
            </p:extLst>
          </p:nvPr>
        </p:nvGraphicFramePr>
        <p:xfrm>
          <a:off x="565484" y="135984"/>
          <a:ext cx="12762594" cy="6628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F83EF0C-F1C5-C945-869D-131043A6F86A}"/>
              </a:ext>
            </a:extLst>
          </p:cNvPr>
          <p:cNvSpPr txBox="1"/>
          <p:nvPr/>
        </p:nvSpPr>
        <p:spPr>
          <a:xfrm>
            <a:off x="2907674" y="6308209"/>
            <a:ext cx="2704651" cy="369332"/>
          </a:xfrm>
          <a:prstGeom prst="rect">
            <a:avLst/>
          </a:prstGeom>
          <a:noFill/>
        </p:spPr>
        <p:txBody>
          <a:bodyPr wrap="none" rtlCol="0">
            <a:spAutoFit/>
          </a:bodyPr>
          <a:lstStyle/>
          <a:p>
            <a:r>
              <a:rPr lang="el-GR" dirty="0"/>
              <a:t>WHO, Quality Of Life, 2021</a:t>
            </a:r>
            <a:endParaRPr lang="en-GR" dirty="0"/>
          </a:p>
        </p:txBody>
      </p:sp>
    </p:spTree>
    <p:extLst>
      <p:ext uri="{BB962C8B-B14F-4D97-AF65-F5344CB8AC3E}">
        <p14:creationId xmlns:p14="http://schemas.microsoft.com/office/powerpoint/2010/main" val="260665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41C8-E8C6-F748-B692-92409CE70DCA}"/>
              </a:ext>
            </a:extLst>
          </p:cNvPr>
          <p:cNvSpPr>
            <a:spLocks noGrp="1"/>
          </p:cNvSpPr>
          <p:nvPr>
            <p:ph type="title"/>
          </p:nvPr>
        </p:nvSpPr>
        <p:spPr>
          <a:xfrm>
            <a:off x="8028432" y="768905"/>
            <a:ext cx="3968496" cy="3528775"/>
          </a:xfrm>
        </p:spPr>
        <p:txBody>
          <a:bodyPr>
            <a:normAutofit/>
          </a:bodyPr>
          <a:lstStyle/>
          <a:p>
            <a:r>
              <a:rPr lang="el-GR" sz="3600" b="1" dirty="0">
                <a:solidFill>
                  <a:srgbClr val="002060"/>
                </a:solidFill>
              </a:rPr>
              <a:t>Φυσική δραστηριότητα και ποιότητα ζωής</a:t>
            </a:r>
            <a:endParaRPr lang="en-GR" sz="3600" b="1" dirty="0">
              <a:solidFill>
                <a:srgbClr val="002060"/>
              </a:solidFill>
            </a:endParaRPr>
          </a:p>
        </p:txBody>
      </p:sp>
      <p:pic>
        <p:nvPicPr>
          <p:cNvPr id="4" name="Content Placeholder 3">
            <a:extLst>
              <a:ext uri="{FF2B5EF4-FFF2-40B4-BE49-F238E27FC236}">
                <a16:creationId xmlns:a16="http://schemas.microsoft.com/office/drawing/2014/main" id="{321C7A2C-6C53-5C45-9C7C-CB9D6299CD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813" y="311705"/>
            <a:ext cx="7422619" cy="5916998"/>
          </a:xfrm>
          <a:prstGeom prst="rect">
            <a:avLst/>
          </a:prstGeom>
        </p:spPr>
      </p:pic>
      <p:sp>
        <p:nvSpPr>
          <p:cNvPr id="5" name="TextBox 4">
            <a:extLst>
              <a:ext uri="{FF2B5EF4-FFF2-40B4-BE49-F238E27FC236}">
                <a16:creationId xmlns:a16="http://schemas.microsoft.com/office/drawing/2014/main" id="{EC6D5F60-246B-0043-9FBB-2EEE6E5CFBC7}"/>
              </a:ext>
            </a:extLst>
          </p:cNvPr>
          <p:cNvSpPr txBox="1"/>
          <p:nvPr/>
        </p:nvSpPr>
        <p:spPr>
          <a:xfrm>
            <a:off x="605813" y="6316571"/>
            <a:ext cx="12128866" cy="369332"/>
          </a:xfrm>
          <a:prstGeom prst="rect">
            <a:avLst/>
          </a:prstGeom>
          <a:noFill/>
        </p:spPr>
        <p:txBody>
          <a:bodyPr wrap="square" rtlCol="0">
            <a:spAutoFit/>
          </a:bodyPr>
          <a:lstStyle/>
          <a:p>
            <a:r>
              <a:rPr lang="el-GR" i="1" dirty="0">
                <a:solidFill>
                  <a:srgbClr val="002060"/>
                </a:solidFill>
              </a:rPr>
              <a:t>Παρουσίαση των βασικών πλεονεκτημάτων ως αποτέλεσμα της φυσικής δραστηριότητας (</a:t>
            </a:r>
            <a:r>
              <a:rPr lang="en-US" i="1" dirty="0">
                <a:solidFill>
                  <a:srgbClr val="002060"/>
                </a:solidFill>
              </a:rPr>
              <a:t>WHO)</a:t>
            </a:r>
            <a:endParaRPr lang="en-GR" i="1" dirty="0">
              <a:solidFill>
                <a:srgbClr val="002060"/>
              </a:solidFill>
            </a:endParaRPr>
          </a:p>
        </p:txBody>
      </p:sp>
      <p:sp>
        <p:nvSpPr>
          <p:cNvPr id="6" name="Chord 5">
            <a:extLst>
              <a:ext uri="{FF2B5EF4-FFF2-40B4-BE49-F238E27FC236}">
                <a16:creationId xmlns:a16="http://schemas.microsoft.com/office/drawing/2014/main" id="{90A658CF-86BE-0042-8F32-2E0915AC9F60}"/>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50646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050DE2A9-F8F3-7549-BF6F-ABCADFB4E3C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9A892404-A590-D946-A1AB-548E88AFEF4A}"/>
              </a:ext>
            </a:extLst>
          </p:cNvPr>
          <p:cNvSpPr>
            <a:spLocks noGrp="1"/>
          </p:cNvSpPr>
          <p:nvPr>
            <p:ph type="title"/>
          </p:nvPr>
        </p:nvSpPr>
        <p:spPr>
          <a:xfrm>
            <a:off x="364423" y="366130"/>
            <a:ext cx="10515600" cy="1325563"/>
          </a:xfrm>
        </p:spPr>
        <p:txBody>
          <a:bodyPr/>
          <a:lstStyle/>
          <a:p>
            <a:r>
              <a:rPr lang="el-GR" sz="3600" b="1" dirty="0">
                <a:solidFill>
                  <a:srgbClr val="002060"/>
                </a:solidFill>
              </a:rPr>
              <a:t>Συνδέοντας τους όρους με το σάρκωμα και την διάσωση μελών για την αντιμετώπιση σαρκώματος</a:t>
            </a:r>
            <a:endParaRPr lang="en-GR" sz="3600" b="1" dirty="0">
              <a:solidFill>
                <a:srgbClr val="002060"/>
              </a:solidFill>
            </a:endParaRPr>
          </a:p>
        </p:txBody>
      </p:sp>
      <p:pic>
        <p:nvPicPr>
          <p:cNvPr id="6" name="Picture 5">
            <a:extLst>
              <a:ext uri="{FF2B5EF4-FFF2-40B4-BE49-F238E27FC236}">
                <a16:creationId xmlns:a16="http://schemas.microsoft.com/office/drawing/2014/main" id="{65605332-5B99-1944-9AB1-1677EC3D7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30" y="1691693"/>
            <a:ext cx="9426185" cy="5060612"/>
          </a:xfrm>
          <a:prstGeom prst="rect">
            <a:avLst/>
          </a:prstGeom>
          <a:ln>
            <a:noFill/>
          </a:ln>
          <a:effectLst>
            <a:outerShdw blurRad="292100" dist="139700" dir="2700000" algn="tl" rotWithShape="0">
              <a:srgbClr val="A7B5CE">
                <a:alpha val="65000"/>
              </a:srgbClr>
            </a:outerShdw>
          </a:effectLst>
        </p:spPr>
      </p:pic>
      <p:sp>
        <p:nvSpPr>
          <p:cNvPr id="9" name="TextBox 8">
            <a:extLst>
              <a:ext uri="{FF2B5EF4-FFF2-40B4-BE49-F238E27FC236}">
                <a16:creationId xmlns:a16="http://schemas.microsoft.com/office/drawing/2014/main" id="{B38B6176-AEFD-2E41-B6E8-EEFDA0150E77}"/>
              </a:ext>
            </a:extLst>
          </p:cNvPr>
          <p:cNvSpPr txBox="1"/>
          <p:nvPr/>
        </p:nvSpPr>
        <p:spPr>
          <a:xfrm rot="16200000">
            <a:off x="-1015539" y="4637262"/>
            <a:ext cx="3339884" cy="369332"/>
          </a:xfrm>
          <a:prstGeom prst="rect">
            <a:avLst/>
          </a:prstGeom>
          <a:noFill/>
        </p:spPr>
        <p:txBody>
          <a:bodyPr wrap="square">
            <a:spAutoFit/>
          </a:bodyPr>
          <a:lstStyle/>
          <a:p>
            <a:r>
              <a:rPr lang="el-GR" sz="1800" dirty="0">
                <a:effectLst/>
                <a:latin typeface="Times New Roman" panose="02020603050405020304" pitchFamily="18" charset="0"/>
                <a:ea typeface="Times New Roman" panose="02020603050405020304" pitchFamily="18" charset="0"/>
              </a:rPr>
              <a:t>(πηγή: https://medxclusive.org/)</a:t>
            </a:r>
            <a:r>
              <a:rPr lang="en-GR" dirty="0">
                <a:effectLst/>
              </a:rPr>
              <a:t> </a:t>
            </a:r>
            <a:endParaRPr lang="en-GR" dirty="0"/>
          </a:p>
        </p:txBody>
      </p:sp>
    </p:spTree>
    <p:extLst>
      <p:ext uri="{BB962C8B-B14F-4D97-AF65-F5344CB8AC3E}">
        <p14:creationId xmlns:p14="http://schemas.microsoft.com/office/powerpoint/2010/main" val="236494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9BAAD41F-1E84-6A49-AD55-5690DD8C7419}"/>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4" name="Picture 3">
            <a:extLst>
              <a:ext uri="{FF2B5EF4-FFF2-40B4-BE49-F238E27FC236}">
                <a16:creationId xmlns:a16="http://schemas.microsoft.com/office/drawing/2014/main" id="{581DE7A1-F3F3-0046-8CFF-746887F22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693" y="1354798"/>
            <a:ext cx="4287538" cy="4818450"/>
          </a:xfrm>
          <a:prstGeom prst="rect">
            <a:avLst/>
          </a:prstGeom>
          <a:ln>
            <a:noFill/>
          </a:ln>
          <a:effectLst>
            <a:outerShdw blurRad="292100" dist="139700" dir="2700000" algn="tl" rotWithShape="0">
              <a:srgbClr val="A7B5CE">
                <a:alpha val="65000"/>
              </a:srgbClr>
            </a:outerShdw>
          </a:effectLst>
        </p:spPr>
      </p:pic>
      <p:pic>
        <p:nvPicPr>
          <p:cNvPr id="7" name="Picture 6">
            <a:extLst>
              <a:ext uri="{FF2B5EF4-FFF2-40B4-BE49-F238E27FC236}">
                <a16:creationId xmlns:a16="http://schemas.microsoft.com/office/drawing/2014/main" id="{17438B72-022B-0A4D-8BAC-A79A61B531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643" y="1267093"/>
            <a:ext cx="3448050" cy="4935390"/>
          </a:xfrm>
          <a:prstGeom prst="rect">
            <a:avLst/>
          </a:prstGeom>
          <a:ln>
            <a:noFill/>
          </a:ln>
          <a:effectLst>
            <a:outerShdw blurRad="292100" dist="139700" dir="2700000" algn="tl" rotWithShape="0">
              <a:srgbClr val="A7B5CE">
                <a:alpha val="65000"/>
              </a:srgbClr>
            </a:outerShdw>
          </a:effectLst>
        </p:spPr>
      </p:pic>
    </p:spTree>
    <p:extLst>
      <p:ext uri="{BB962C8B-B14F-4D97-AF65-F5344CB8AC3E}">
        <p14:creationId xmlns:p14="http://schemas.microsoft.com/office/powerpoint/2010/main" val="421633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E57F11-E82C-5249-BE8B-45815148DD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8014" y="966120"/>
            <a:ext cx="6955971" cy="4925759"/>
          </a:xfrm>
          <a:prstGeom prst="rect">
            <a:avLst/>
          </a:prstGeom>
        </p:spPr>
      </p:pic>
      <p:sp>
        <p:nvSpPr>
          <p:cNvPr id="5" name="TextBox 4">
            <a:extLst>
              <a:ext uri="{FF2B5EF4-FFF2-40B4-BE49-F238E27FC236}">
                <a16:creationId xmlns:a16="http://schemas.microsoft.com/office/drawing/2014/main" id="{FE7444C6-F6CF-444C-94A7-49051F4C5293}"/>
              </a:ext>
            </a:extLst>
          </p:cNvPr>
          <p:cNvSpPr txBox="1"/>
          <p:nvPr/>
        </p:nvSpPr>
        <p:spPr>
          <a:xfrm>
            <a:off x="5066917" y="6025243"/>
            <a:ext cx="4507068" cy="307777"/>
          </a:xfrm>
          <a:prstGeom prst="rect">
            <a:avLst/>
          </a:prstGeom>
          <a:noFill/>
        </p:spPr>
        <p:txBody>
          <a:bodyPr wrap="none" rtlCol="0">
            <a:spAutoFit/>
          </a:bodyPr>
          <a:lstStyle/>
          <a:p>
            <a:r>
              <a:rPr lang="el-GR" sz="1400" i="1" dirty="0">
                <a:solidFill>
                  <a:srgbClr val="002060"/>
                </a:solidFill>
              </a:rPr>
              <a:t>Ψηφιακή απεικόνιση των αξόνων βάδισης (πηγή: ΕΛΕΠΑΠ )</a:t>
            </a:r>
            <a:endParaRPr lang="en-GR" sz="1400" i="1" dirty="0">
              <a:solidFill>
                <a:srgbClr val="002060"/>
              </a:solidFill>
            </a:endParaRPr>
          </a:p>
        </p:txBody>
      </p:sp>
      <p:sp>
        <p:nvSpPr>
          <p:cNvPr id="6" name="Chord 5">
            <a:extLst>
              <a:ext uri="{FF2B5EF4-FFF2-40B4-BE49-F238E27FC236}">
                <a16:creationId xmlns:a16="http://schemas.microsoft.com/office/drawing/2014/main" id="{377FB50E-9DBF-7446-A0BF-66F659C61224}"/>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773120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B513-C717-894F-8D26-8C4BE32D4E5E}"/>
              </a:ext>
            </a:extLst>
          </p:cNvPr>
          <p:cNvSpPr>
            <a:spLocks noGrp="1"/>
          </p:cNvSpPr>
          <p:nvPr>
            <p:ph type="title"/>
          </p:nvPr>
        </p:nvSpPr>
        <p:spPr>
          <a:xfrm>
            <a:off x="1198750" y="5966619"/>
            <a:ext cx="10411082" cy="685483"/>
          </a:xfrm>
        </p:spPr>
        <p:txBody>
          <a:bodyPr>
            <a:normAutofit/>
          </a:bodyPr>
          <a:lstStyle/>
          <a:p>
            <a:r>
              <a:rPr lang="el-GR" sz="1400" i="1" dirty="0">
                <a:solidFill>
                  <a:srgbClr val="002060"/>
                </a:solidFill>
              </a:rPr>
              <a:t>Αναπαράσταση της μηχανικής φόρτισης των οστών και των αρθρώσεων κατά την βάδιση</a:t>
            </a:r>
            <a:br>
              <a:rPr lang="en-GR" sz="1800" i="1" dirty="0"/>
            </a:br>
            <a:endParaRPr lang="en-GR" sz="1800" dirty="0"/>
          </a:p>
        </p:txBody>
      </p:sp>
      <p:pic>
        <p:nvPicPr>
          <p:cNvPr id="4" name="Content Placeholder 3">
            <a:extLst>
              <a:ext uri="{FF2B5EF4-FFF2-40B4-BE49-F238E27FC236}">
                <a16:creationId xmlns:a16="http://schemas.microsoft.com/office/drawing/2014/main" id="{9ADD2551-EF33-CC4C-9A50-ED5E362DB2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8750" y="886113"/>
            <a:ext cx="9985360" cy="4472270"/>
          </a:xfrm>
          <a:prstGeom prst="rect">
            <a:avLst/>
          </a:prstGeom>
          <a:noFill/>
          <a:ln>
            <a:noFill/>
          </a:ln>
        </p:spPr>
      </p:pic>
      <p:sp>
        <p:nvSpPr>
          <p:cNvPr id="5" name="Chord 4">
            <a:extLst>
              <a:ext uri="{FF2B5EF4-FFF2-40B4-BE49-F238E27FC236}">
                <a16:creationId xmlns:a16="http://schemas.microsoft.com/office/drawing/2014/main" id="{5B6DC8FD-1326-424C-BFEF-4DA5EC8FDE1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6627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F0E66-CB8E-334E-892C-E50D7BCDBE09}"/>
              </a:ext>
            </a:extLst>
          </p:cNvPr>
          <p:cNvSpPr>
            <a:spLocks noGrp="1"/>
          </p:cNvSpPr>
          <p:nvPr>
            <p:ph type="title"/>
          </p:nvPr>
        </p:nvSpPr>
        <p:spPr>
          <a:xfrm>
            <a:off x="6595872" y="512064"/>
            <a:ext cx="4757928" cy="3730752"/>
          </a:xfrm>
        </p:spPr>
        <p:txBody>
          <a:bodyPr>
            <a:normAutofit/>
          </a:bodyPr>
          <a:lstStyle/>
          <a:p>
            <a:r>
              <a:rPr lang="el-GR" sz="3600" b="1" dirty="0">
                <a:solidFill>
                  <a:srgbClr val="002060"/>
                </a:solidFill>
              </a:rPr>
              <a:t>Ανατομική κατανομή όγκων στο οστό</a:t>
            </a:r>
            <a:endParaRPr lang="en-GR" sz="3600" b="1" dirty="0">
              <a:solidFill>
                <a:srgbClr val="002060"/>
              </a:solidFill>
            </a:endParaRPr>
          </a:p>
        </p:txBody>
      </p:sp>
      <p:pic>
        <p:nvPicPr>
          <p:cNvPr id="4" name="Content Placeholder 3">
            <a:extLst>
              <a:ext uri="{FF2B5EF4-FFF2-40B4-BE49-F238E27FC236}">
                <a16:creationId xmlns:a16="http://schemas.microsoft.com/office/drawing/2014/main" id="{6FF2BCED-F6D1-354A-B39B-AF71559160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1705" y="327398"/>
            <a:ext cx="4315958" cy="5556413"/>
          </a:xfrm>
          <a:prstGeom prst="rect">
            <a:avLst/>
          </a:prstGeom>
          <a:noFill/>
          <a:ln>
            <a:noFill/>
          </a:ln>
        </p:spPr>
      </p:pic>
      <p:sp>
        <p:nvSpPr>
          <p:cNvPr id="5" name="Chord 4">
            <a:extLst>
              <a:ext uri="{FF2B5EF4-FFF2-40B4-BE49-F238E27FC236}">
                <a16:creationId xmlns:a16="http://schemas.microsoft.com/office/drawing/2014/main" id="{F7D52A8E-8AF4-D946-9FBD-21FDE087633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 name="TextBox 5">
            <a:extLst>
              <a:ext uri="{FF2B5EF4-FFF2-40B4-BE49-F238E27FC236}">
                <a16:creationId xmlns:a16="http://schemas.microsoft.com/office/drawing/2014/main" id="{63610176-25B4-1F47-B765-35150D674C3F}"/>
              </a:ext>
            </a:extLst>
          </p:cNvPr>
          <p:cNvSpPr txBox="1"/>
          <p:nvPr/>
        </p:nvSpPr>
        <p:spPr>
          <a:xfrm>
            <a:off x="1441705" y="6161270"/>
            <a:ext cx="6224909" cy="307777"/>
          </a:xfrm>
          <a:prstGeom prst="rect">
            <a:avLst/>
          </a:prstGeom>
          <a:noFill/>
        </p:spPr>
        <p:txBody>
          <a:bodyPr wrap="none" rtlCol="0">
            <a:spAutoFit/>
          </a:bodyPr>
          <a:lstStyle/>
          <a:p>
            <a:r>
              <a:rPr lang="el-GR" sz="1400" i="1" dirty="0">
                <a:solidFill>
                  <a:srgbClr val="002060"/>
                </a:solidFill>
              </a:rPr>
              <a:t>Ανατομική κατανομή όγκων στο οστό (πηγή: WHO, </a:t>
            </a:r>
            <a:r>
              <a:rPr lang="el-GR" sz="1400" i="1" dirty="0" err="1">
                <a:solidFill>
                  <a:srgbClr val="002060"/>
                </a:solidFill>
              </a:rPr>
              <a:t>https</a:t>
            </a:r>
            <a:r>
              <a:rPr lang="el-GR" sz="1400" i="1" dirty="0">
                <a:solidFill>
                  <a:srgbClr val="002060"/>
                </a:solidFill>
              </a:rPr>
              <a:t>://</a:t>
            </a:r>
            <a:r>
              <a:rPr lang="el-GR" sz="1400" i="1" dirty="0" err="1">
                <a:solidFill>
                  <a:srgbClr val="002060"/>
                </a:solidFill>
              </a:rPr>
              <a:t>oncologypro.esmo.org</a:t>
            </a:r>
            <a:r>
              <a:rPr lang="el-GR" sz="1400" i="1" dirty="0">
                <a:solidFill>
                  <a:srgbClr val="002060"/>
                </a:solidFill>
              </a:rPr>
              <a:t>).</a:t>
            </a:r>
            <a:r>
              <a:rPr lang="en-GR" sz="1400" i="1" dirty="0">
                <a:solidFill>
                  <a:srgbClr val="002060"/>
                </a:solidFill>
              </a:rPr>
              <a:t> </a:t>
            </a:r>
          </a:p>
        </p:txBody>
      </p:sp>
    </p:spTree>
    <p:extLst>
      <p:ext uri="{BB962C8B-B14F-4D97-AF65-F5344CB8AC3E}">
        <p14:creationId xmlns:p14="http://schemas.microsoft.com/office/powerpoint/2010/main" val="296007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16116E-2FDA-7744-86C7-2E72244A25F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1328" y="199973"/>
            <a:ext cx="6027077" cy="5652187"/>
          </a:xfrm>
          <a:prstGeom prst="rect">
            <a:avLst/>
          </a:prstGeom>
          <a:noFill/>
          <a:ln>
            <a:noFill/>
          </a:ln>
        </p:spPr>
      </p:pic>
      <p:sp>
        <p:nvSpPr>
          <p:cNvPr id="5" name="TextBox 4">
            <a:extLst>
              <a:ext uri="{FF2B5EF4-FFF2-40B4-BE49-F238E27FC236}">
                <a16:creationId xmlns:a16="http://schemas.microsoft.com/office/drawing/2014/main" id="{F54E8DE0-601B-F449-A938-9A59C79859EB}"/>
              </a:ext>
            </a:extLst>
          </p:cNvPr>
          <p:cNvSpPr txBox="1"/>
          <p:nvPr/>
        </p:nvSpPr>
        <p:spPr>
          <a:xfrm>
            <a:off x="1481328" y="5934670"/>
            <a:ext cx="17416891" cy="800219"/>
          </a:xfrm>
          <a:prstGeom prst="rect">
            <a:avLst/>
          </a:prstGeom>
          <a:noFill/>
        </p:spPr>
        <p:txBody>
          <a:bodyPr wrap="square" rtlCol="0">
            <a:spAutoFit/>
          </a:bodyPr>
          <a:lstStyle/>
          <a:p>
            <a:r>
              <a:rPr lang="el-GR" sz="1400" i="1" dirty="0">
                <a:solidFill>
                  <a:srgbClr val="002060"/>
                </a:solidFill>
              </a:rPr>
              <a:t>α) Οστεοσάρκωμα,  β) </a:t>
            </a:r>
            <a:r>
              <a:rPr lang="el-GR" sz="1400" i="1" dirty="0" err="1">
                <a:solidFill>
                  <a:srgbClr val="002060"/>
                </a:solidFill>
              </a:rPr>
              <a:t>Χονδροσάρκωμα</a:t>
            </a:r>
            <a:r>
              <a:rPr lang="el-GR" sz="1400" i="1" dirty="0">
                <a:solidFill>
                  <a:srgbClr val="002060"/>
                </a:solidFill>
              </a:rPr>
              <a:t>, γ) Σάρκωμα </a:t>
            </a:r>
            <a:r>
              <a:rPr lang="el-GR" sz="1400" i="1" dirty="0" err="1">
                <a:solidFill>
                  <a:srgbClr val="002060"/>
                </a:solidFill>
              </a:rPr>
              <a:t>Ewing</a:t>
            </a:r>
            <a:r>
              <a:rPr lang="el-GR" sz="1400" i="1" dirty="0">
                <a:solidFill>
                  <a:srgbClr val="002060"/>
                </a:solidFill>
              </a:rPr>
              <a:t>,  :</a:t>
            </a:r>
          </a:p>
          <a:p>
            <a:r>
              <a:rPr lang="el-GR" sz="1400" i="1" dirty="0">
                <a:solidFill>
                  <a:srgbClr val="002060"/>
                </a:solidFill>
              </a:rPr>
              <a:t> πιθανά σημεία, ηλικιακή ομάδα και αναλογία αρσενικού προς θηλυκό (πηγή: </a:t>
            </a:r>
            <a:r>
              <a:rPr lang="el-GR" sz="1400" i="1" dirty="0" err="1">
                <a:solidFill>
                  <a:srgbClr val="002060"/>
                </a:solidFill>
              </a:rPr>
              <a:t>https</a:t>
            </a:r>
            <a:r>
              <a:rPr lang="el-GR" sz="1400" i="1" dirty="0">
                <a:solidFill>
                  <a:srgbClr val="002060"/>
                </a:solidFill>
              </a:rPr>
              <a:t>://</a:t>
            </a:r>
            <a:r>
              <a:rPr lang="el-GR" sz="1400" i="1" dirty="0" err="1">
                <a:solidFill>
                  <a:srgbClr val="002060"/>
                </a:solidFill>
              </a:rPr>
              <a:t>radiologykey.com</a:t>
            </a:r>
            <a:r>
              <a:rPr lang="el-GR" sz="1400" i="1" dirty="0"/>
              <a:t>/)</a:t>
            </a:r>
            <a:endParaRPr lang="en-GR" sz="1400" i="1" dirty="0"/>
          </a:p>
          <a:p>
            <a:endParaRPr lang="en-GR" dirty="0"/>
          </a:p>
        </p:txBody>
      </p:sp>
      <p:sp>
        <p:nvSpPr>
          <p:cNvPr id="6" name="Chord 5">
            <a:extLst>
              <a:ext uri="{FF2B5EF4-FFF2-40B4-BE49-F238E27FC236}">
                <a16:creationId xmlns:a16="http://schemas.microsoft.com/office/drawing/2014/main" id="{D39A561E-22F2-F342-B700-AFB79B5166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72428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C4749-B49C-F64A-954E-1ED57565C3E8}"/>
              </a:ext>
            </a:extLst>
          </p:cNvPr>
          <p:cNvPicPr>
            <a:picLocks noChangeAspect="1"/>
          </p:cNvPicPr>
          <p:nvPr/>
        </p:nvPicPr>
        <p:blipFill rotWithShape="1">
          <a:blip r:embed="rId3">
            <a:extLst>
              <a:ext uri="{28A0092B-C50C-407E-A947-70E740481C1C}">
                <a14:useLocalDpi xmlns:a14="http://schemas.microsoft.com/office/drawing/2010/main" val="0"/>
              </a:ext>
            </a:extLst>
          </a:blip>
          <a:srcRect l="11615" t="5295" r="7050" b="16762"/>
          <a:stretch/>
        </p:blipFill>
        <p:spPr bwMode="auto">
          <a:xfrm>
            <a:off x="966500" y="995495"/>
            <a:ext cx="9914021" cy="5862505"/>
          </a:xfrm>
          <a:prstGeom prst="rect">
            <a:avLst/>
          </a:prstGeom>
          <a:ln>
            <a:noFill/>
          </a:ln>
          <a:effectLst>
            <a:outerShdw blurRad="292100" dist="139700" dir="2700000" algn="tl" rotWithShape="0">
              <a:srgbClr val="A7B5CE">
                <a:alpha val="65000"/>
              </a:srgbClr>
            </a:outerShdw>
          </a:effectLst>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TextBox 1">
            <a:extLst>
              <a:ext uri="{FF2B5EF4-FFF2-40B4-BE49-F238E27FC236}">
                <a16:creationId xmlns:a16="http://schemas.microsoft.com/office/drawing/2014/main" id="{8C527299-7120-1648-9688-BAD0C9905196}"/>
              </a:ext>
            </a:extLst>
          </p:cNvPr>
          <p:cNvSpPr txBox="1"/>
          <p:nvPr/>
        </p:nvSpPr>
        <p:spPr>
          <a:xfrm>
            <a:off x="461462" y="72165"/>
            <a:ext cx="5658921" cy="923330"/>
          </a:xfrm>
          <a:prstGeom prst="rect">
            <a:avLst/>
          </a:prstGeom>
          <a:noFill/>
        </p:spPr>
        <p:txBody>
          <a:bodyPr wrap="none" rtlCol="0">
            <a:spAutoFit/>
          </a:bodyPr>
          <a:lstStyle/>
          <a:p>
            <a:r>
              <a:rPr lang="el-GR" sz="3600" b="1" dirty="0">
                <a:solidFill>
                  <a:srgbClr val="002060"/>
                </a:solidFill>
                <a:latin typeface="+mj-lt"/>
                <a:ea typeface="+mj-ea"/>
                <a:cs typeface="+mj-cs"/>
              </a:rPr>
              <a:t>    Ο </a:t>
            </a:r>
            <a:r>
              <a:rPr lang="en-US" sz="3600" b="1" dirty="0">
                <a:solidFill>
                  <a:srgbClr val="002060"/>
                </a:solidFill>
                <a:latin typeface="+mj-lt"/>
                <a:ea typeface="+mj-ea"/>
                <a:cs typeface="+mj-cs"/>
              </a:rPr>
              <a:t>“ </a:t>
            </a:r>
            <a:r>
              <a:rPr lang="el-GR" sz="3600" b="1" dirty="0">
                <a:solidFill>
                  <a:srgbClr val="002060"/>
                </a:solidFill>
                <a:latin typeface="+mj-lt"/>
                <a:ea typeface="+mj-ea"/>
                <a:cs typeface="+mj-cs"/>
              </a:rPr>
              <a:t>κύκλος της ασθένειας</a:t>
            </a:r>
            <a:r>
              <a:rPr lang="en-US" sz="3600" b="1" dirty="0">
                <a:solidFill>
                  <a:srgbClr val="002060"/>
                </a:solidFill>
                <a:latin typeface="+mj-lt"/>
                <a:ea typeface="+mj-ea"/>
                <a:cs typeface="+mj-cs"/>
              </a:rPr>
              <a:t> </a:t>
            </a:r>
            <a:r>
              <a:rPr lang="en-US" sz="3600" b="1" dirty="0">
                <a:solidFill>
                  <a:srgbClr val="002060"/>
                </a:solidFill>
              </a:rPr>
              <a:t>”</a:t>
            </a:r>
            <a:endParaRPr lang="el-GR" sz="3600" b="1" dirty="0">
              <a:solidFill>
                <a:srgbClr val="002060"/>
              </a:solidFill>
              <a:latin typeface="+mj-lt"/>
              <a:ea typeface="+mj-ea"/>
              <a:cs typeface="+mj-cs"/>
            </a:endParaRPr>
          </a:p>
          <a:p>
            <a:endParaRPr lang="en-GR" dirty="0"/>
          </a:p>
        </p:txBody>
      </p:sp>
      <p:sp>
        <p:nvSpPr>
          <p:cNvPr id="6" name="Chord 5">
            <a:extLst>
              <a:ext uri="{FF2B5EF4-FFF2-40B4-BE49-F238E27FC236}">
                <a16:creationId xmlns:a16="http://schemas.microsoft.com/office/drawing/2014/main" id="{8D99C631-50CC-7A43-B948-CE5756E204E1}"/>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TextBox 4">
            <a:extLst>
              <a:ext uri="{FF2B5EF4-FFF2-40B4-BE49-F238E27FC236}">
                <a16:creationId xmlns:a16="http://schemas.microsoft.com/office/drawing/2014/main" id="{AFF3B106-0887-904E-9455-9C387DACBAD6}"/>
              </a:ext>
            </a:extLst>
          </p:cNvPr>
          <p:cNvSpPr txBox="1"/>
          <p:nvPr/>
        </p:nvSpPr>
        <p:spPr>
          <a:xfrm>
            <a:off x="461462" y="672412"/>
            <a:ext cx="2070182" cy="369332"/>
          </a:xfrm>
          <a:prstGeom prst="rect">
            <a:avLst/>
          </a:prstGeom>
          <a:noFill/>
        </p:spPr>
        <p:txBody>
          <a:bodyPr wrap="none" rtlCol="0">
            <a:spAutoFit/>
          </a:bodyPr>
          <a:lstStyle/>
          <a:p>
            <a:r>
              <a:rPr lang="el-GR" dirty="0"/>
              <a:t>        </a:t>
            </a:r>
            <a:r>
              <a:rPr lang="en-GR" dirty="0"/>
              <a:t>Assi et al., 2017</a:t>
            </a:r>
          </a:p>
        </p:txBody>
      </p:sp>
    </p:spTree>
    <p:extLst>
      <p:ext uri="{BB962C8B-B14F-4D97-AF65-F5344CB8AC3E}">
        <p14:creationId xmlns:p14="http://schemas.microsoft.com/office/powerpoint/2010/main" val="105800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9BADFC-C476-B74D-964F-027C6AC32534}"/>
              </a:ext>
            </a:extLst>
          </p:cNvPr>
          <p:cNvPicPr>
            <a:picLocks noGrp="1" noChangeAspect="1"/>
          </p:cNvPicPr>
          <p:nvPr>
            <p:ph idx="1"/>
          </p:nvPr>
        </p:nvPicPr>
        <p:blipFill>
          <a:blip r:embed="rId3"/>
          <a:stretch>
            <a:fillRect/>
          </a:stretch>
        </p:blipFill>
        <p:spPr>
          <a:xfrm>
            <a:off x="963386" y="881503"/>
            <a:ext cx="9828408" cy="5391722"/>
          </a:xfrm>
        </p:spPr>
      </p:pic>
      <p:sp>
        <p:nvSpPr>
          <p:cNvPr id="7" name="TextBox 6">
            <a:extLst>
              <a:ext uri="{FF2B5EF4-FFF2-40B4-BE49-F238E27FC236}">
                <a16:creationId xmlns:a16="http://schemas.microsoft.com/office/drawing/2014/main" id="{080380CB-220D-5E4D-8F95-173A5D60CA6A}"/>
              </a:ext>
            </a:extLst>
          </p:cNvPr>
          <p:cNvSpPr txBox="1"/>
          <p:nvPr/>
        </p:nvSpPr>
        <p:spPr>
          <a:xfrm>
            <a:off x="7491346" y="6273225"/>
            <a:ext cx="2935484" cy="553998"/>
          </a:xfrm>
          <a:prstGeom prst="rect">
            <a:avLst/>
          </a:prstGeom>
          <a:noFill/>
        </p:spPr>
        <p:txBody>
          <a:bodyPr wrap="none" rtlCol="0">
            <a:spAutoFit/>
          </a:bodyPr>
          <a:lstStyle/>
          <a:p>
            <a:r>
              <a:rPr lang="en-US" sz="1200" dirty="0">
                <a:solidFill>
                  <a:srgbClr val="002060"/>
                </a:solidFill>
              </a:rPr>
              <a:t>Copyright </a:t>
            </a:r>
            <a:r>
              <a:rPr lang="en-GR" sz="1200" dirty="0">
                <a:solidFill>
                  <a:srgbClr val="002060"/>
                </a:solidFill>
              </a:rPr>
              <a:t>© </a:t>
            </a:r>
            <a:r>
              <a:rPr lang="en-US" sz="1200" dirty="0">
                <a:solidFill>
                  <a:srgbClr val="002060"/>
                </a:solidFill>
              </a:rPr>
              <a:t>2017 </a:t>
            </a:r>
            <a:r>
              <a:rPr lang="en-US" sz="1200" dirty="0" err="1">
                <a:solidFill>
                  <a:srgbClr val="002060"/>
                </a:solidFill>
              </a:rPr>
              <a:t>Assi</a:t>
            </a:r>
            <a:r>
              <a:rPr lang="en-US" sz="1200" dirty="0">
                <a:solidFill>
                  <a:srgbClr val="002060"/>
                </a:solidFill>
              </a:rPr>
              <a:t>, </a:t>
            </a:r>
            <a:r>
              <a:rPr lang="en-GB" sz="1200" dirty="0" err="1">
                <a:solidFill>
                  <a:srgbClr val="002060"/>
                </a:solidFill>
              </a:rPr>
              <a:t>Ropars</a:t>
            </a:r>
            <a:r>
              <a:rPr lang="en-GB" sz="1200" dirty="0">
                <a:solidFill>
                  <a:srgbClr val="002060"/>
                </a:solidFill>
              </a:rPr>
              <a:t> and </a:t>
            </a:r>
            <a:r>
              <a:rPr lang="en-GB" sz="1200" dirty="0" err="1">
                <a:solidFill>
                  <a:srgbClr val="002060"/>
                </a:solidFill>
              </a:rPr>
              <a:t>Rébillard</a:t>
            </a:r>
            <a:endParaRPr lang="en-GB" sz="1200" dirty="0">
              <a:solidFill>
                <a:srgbClr val="002060"/>
              </a:solidFill>
            </a:endParaRPr>
          </a:p>
          <a:p>
            <a:endParaRPr lang="en-GR" dirty="0"/>
          </a:p>
        </p:txBody>
      </p:sp>
      <p:sp>
        <p:nvSpPr>
          <p:cNvPr id="8" name="TextBox 7">
            <a:extLst>
              <a:ext uri="{FF2B5EF4-FFF2-40B4-BE49-F238E27FC236}">
                <a16:creationId xmlns:a16="http://schemas.microsoft.com/office/drawing/2014/main" id="{4B39007F-BD03-3A4D-8497-03F0870E208D}"/>
              </a:ext>
            </a:extLst>
          </p:cNvPr>
          <p:cNvSpPr txBox="1"/>
          <p:nvPr/>
        </p:nvSpPr>
        <p:spPr>
          <a:xfrm>
            <a:off x="963386" y="327505"/>
            <a:ext cx="6835526" cy="461665"/>
          </a:xfrm>
          <a:prstGeom prst="rect">
            <a:avLst/>
          </a:prstGeom>
          <a:noFill/>
        </p:spPr>
        <p:txBody>
          <a:bodyPr wrap="none" rtlCol="0">
            <a:spAutoFit/>
          </a:bodyPr>
          <a:lstStyle/>
          <a:p>
            <a:r>
              <a:rPr lang="el-GR" sz="2400" b="1" dirty="0" err="1">
                <a:solidFill>
                  <a:srgbClr val="002060"/>
                </a:solidFill>
              </a:rPr>
              <a:t>Συστ</a:t>
            </a:r>
            <a:r>
              <a:rPr lang="en-GR" sz="2400" b="1" dirty="0">
                <a:solidFill>
                  <a:srgbClr val="002060"/>
                </a:solidFill>
              </a:rPr>
              <a:t>ά</a:t>
            </a:r>
            <a:r>
              <a:rPr lang="el-GR" sz="2400" b="1" dirty="0">
                <a:solidFill>
                  <a:srgbClr val="002060"/>
                </a:solidFill>
              </a:rPr>
              <a:t>σεις σχετικά με το χρόνο παρέμβασης με Σ.Δ. </a:t>
            </a:r>
            <a:endParaRPr lang="en-GR" sz="2400" b="1" dirty="0">
              <a:solidFill>
                <a:srgbClr val="002060"/>
              </a:solidFill>
            </a:endParaRPr>
          </a:p>
        </p:txBody>
      </p:sp>
      <p:sp>
        <p:nvSpPr>
          <p:cNvPr id="9" name="Chord 8">
            <a:extLst>
              <a:ext uri="{FF2B5EF4-FFF2-40B4-BE49-F238E27FC236}">
                <a16:creationId xmlns:a16="http://schemas.microsoft.com/office/drawing/2014/main" id="{C603182D-6E94-5043-BEA7-7766ACF0D0B2}"/>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17885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4BDB-8326-254F-B5DD-59CC10E5DED0}"/>
              </a:ext>
            </a:extLst>
          </p:cNvPr>
          <p:cNvSpPr>
            <a:spLocks noGrp="1"/>
          </p:cNvSpPr>
          <p:nvPr>
            <p:ph type="title"/>
          </p:nvPr>
        </p:nvSpPr>
        <p:spPr>
          <a:xfrm>
            <a:off x="674859" y="165326"/>
            <a:ext cx="10515600" cy="1325563"/>
          </a:xfrm>
        </p:spPr>
        <p:txBody>
          <a:bodyPr>
            <a:normAutofit/>
          </a:bodyPr>
          <a:lstStyle/>
          <a:p>
            <a:r>
              <a:rPr lang="en-US" sz="3600" b="1" dirty="0">
                <a:solidFill>
                  <a:srgbClr val="002060"/>
                </a:solidFill>
              </a:rPr>
              <a:t>Pain</a:t>
            </a:r>
            <a:r>
              <a:rPr lang="el-GR" sz="3600" b="1" dirty="0">
                <a:solidFill>
                  <a:srgbClr val="002060"/>
                </a:solidFill>
              </a:rPr>
              <a:t>: </a:t>
            </a:r>
            <a:r>
              <a:rPr lang="en-US" sz="3600" b="1" dirty="0">
                <a:solidFill>
                  <a:srgbClr val="002060"/>
                </a:solidFill>
              </a:rPr>
              <a:t>The Gift Nobody Wants</a:t>
            </a:r>
            <a:endParaRPr lang="en-GR" sz="3600" dirty="0">
              <a:solidFill>
                <a:srgbClr val="002060"/>
              </a:solidFill>
            </a:endParaRPr>
          </a:p>
        </p:txBody>
      </p:sp>
      <p:sp>
        <p:nvSpPr>
          <p:cNvPr id="3" name="Content Placeholder 2">
            <a:extLst>
              <a:ext uri="{FF2B5EF4-FFF2-40B4-BE49-F238E27FC236}">
                <a16:creationId xmlns:a16="http://schemas.microsoft.com/office/drawing/2014/main" id="{E09BC4B1-C320-A742-9334-0E7BA9866FD6}"/>
              </a:ext>
            </a:extLst>
          </p:cNvPr>
          <p:cNvSpPr>
            <a:spLocks noGrp="1"/>
          </p:cNvSpPr>
          <p:nvPr>
            <p:ph idx="1"/>
          </p:nvPr>
        </p:nvSpPr>
        <p:spPr>
          <a:xfrm>
            <a:off x="617874" y="1416901"/>
            <a:ext cx="6982168" cy="4731885"/>
          </a:xfrm>
        </p:spPr>
        <p:txBody>
          <a:bodyPr>
            <a:normAutofit fontScale="85000" lnSpcReduction="20000"/>
          </a:bodyPr>
          <a:lstStyle/>
          <a:p>
            <a:pPr marL="0" indent="0" algn="just">
              <a:buNone/>
            </a:pPr>
            <a:r>
              <a:rPr lang="el-GR" sz="2400" i="1" dirty="0">
                <a:solidFill>
                  <a:srgbClr val="294C63"/>
                </a:solidFill>
              </a:rPr>
              <a:t>«Κάποτε ρωτήθηκε η ανθρωπολόγος Margaret Mead (1901-1978) ποιο ήταν το πρώτο σημάδι πολιτισμού σε μια κουλτούρα. Θα περίμενε κανείς ότι η Mead θα μιλούσε για κάποιο αγκίστρι, για κεραμικά σκεύη ή μυλόπετρες. Η Mead απάντησε ότι το πρώτο σημάδι πολιτισμού σε μια αρχαία κουλτούρα ήταν ένα μηριαίο οστό που είχε σπάσει και έπειτα είχε θεραπευτεί. </a:t>
            </a:r>
          </a:p>
          <a:p>
            <a:pPr marL="0" indent="0" algn="just">
              <a:buNone/>
            </a:pPr>
            <a:r>
              <a:rPr lang="el-GR" sz="2400" i="1" dirty="0">
                <a:solidFill>
                  <a:srgbClr val="294C63"/>
                </a:solidFill>
              </a:rPr>
              <a:t>Εξήγησε ότι στο ζωικό βασίλειο συνήθως όταν ένα ζώο σπάσει το πόδι του, πεθαίνει αφού δεν μπορεί να δραπετεύσει από τον κίνδυνο ούτε να πάει στο ποτάμι να πιει νερό ούτε να ψάξει για τροφή. Γίνεται βορά των θηρίων που παραμονεύουν. Δύσκολα ένα ζώο με σπασμένο πόδι επιβιώνει, κατά την περίοδο που χρειάζεται για να </a:t>
            </a:r>
            <a:r>
              <a:rPr lang="en-US" sz="2400" i="1" dirty="0">
                <a:solidFill>
                  <a:srgbClr val="294C63"/>
                </a:solidFill>
              </a:rPr>
              <a:t>“</a:t>
            </a:r>
            <a:r>
              <a:rPr lang="el-GR" sz="2400" i="1" dirty="0">
                <a:solidFill>
                  <a:srgbClr val="294C63"/>
                </a:solidFill>
              </a:rPr>
              <a:t>δέσει</a:t>
            </a:r>
            <a:r>
              <a:rPr lang="en-US" sz="2400" i="1" dirty="0">
                <a:solidFill>
                  <a:srgbClr val="294C63"/>
                </a:solidFill>
              </a:rPr>
              <a:t>”</a:t>
            </a:r>
            <a:r>
              <a:rPr lang="el-GR" sz="2400" i="1" dirty="0">
                <a:solidFill>
                  <a:srgbClr val="294C63"/>
                </a:solidFill>
              </a:rPr>
              <a:t> το οστό.</a:t>
            </a:r>
          </a:p>
          <a:p>
            <a:pPr marL="0" indent="0" algn="just">
              <a:buNone/>
            </a:pPr>
            <a:r>
              <a:rPr lang="el-GR" sz="2400" b="1" i="1" dirty="0">
                <a:solidFill>
                  <a:srgbClr val="294C63"/>
                </a:solidFill>
              </a:rPr>
              <a:t>Στον κόσμο των ανθρώπων, ένα μηριαίο οστό που έχει θεραπευτεί είναι απόδειξη ότι κάποιος αφιέρωσε χρόνο για να μείνει μαζί με εκείνον που έπεσε, του έδεσε την πληγή, τον μετέφερε σε ασφαλές μέρος και τον βοήθησε να αναρρώσει. </a:t>
            </a:r>
            <a:r>
              <a:rPr lang="el-GR" sz="2400" i="1" dirty="0">
                <a:solidFill>
                  <a:srgbClr val="294C63"/>
                </a:solidFill>
              </a:rPr>
              <a:t>Η Mead είπε ότι το σημείο στο οποίο αρχίζει ο πολιτισμός είναι η βοήθεια σε κάποιον στη δυσκολία».</a:t>
            </a:r>
            <a:endParaRPr lang="en-GR" sz="2400" dirty="0">
              <a:solidFill>
                <a:srgbClr val="294C63"/>
              </a:solidFill>
            </a:endParaRPr>
          </a:p>
          <a:p>
            <a:pPr marL="0" indent="0">
              <a:buNone/>
            </a:pPr>
            <a:endParaRPr lang="en-GR" sz="2400" dirty="0"/>
          </a:p>
        </p:txBody>
      </p:sp>
      <p:sp>
        <p:nvSpPr>
          <p:cNvPr id="5" name="Chord 4">
            <a:extLst>
              <a:ext uri="{FF2B5EF4-FFF2-40B4-BE49-F238E27FC236}">
                <a16:creationId xmlns:a16="http://schemas.microsoft.com/office/drawing/2014/main" id="{D47275E1-8F21-614C-BD99-EF27C0402CC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 name="TextBox 6">
            <a:extLst>
              <a:ext uri="{FF2B5EF4-FFF2-40B4-BE49-F238E27FC236}">
                <a16:creationId xmlns:a16="http://schemas.microsoft.com/office/drawing/2014/main" id="{5260FFC3-17E6-0B45-939C-8510517C4528}"/>
              </a:ext>
            </a:extLst>
          </p:cNvPr>
          <p:cNvSpPr txBox="1"/>
          <p:nvPr/>
        </p:nvSpPr>
        <p:spPr>
          <a:xfrm rot="16200000">
            <a:off x="10544008" y="5185063"/>
            <a:ext cx="2850776" cy="369332"/>
          </a:xfrm>
          <a:prstGeom prst="rect">
            <a:avLst/>
          </a:prstGeom>
          <a:noFill/>
        </p:spPr>
        <p:txBody>
          <a:bodyPr wrap="square" rtlCol="0">
            <a:spAutoFit/>
          </a:bodyPr>
          <a:lstStyle/>
          <a:p>
            <a:r>
              <a:rPr lang="el-GR" dirty="0">
                <a:solidFill>
                  <a:schemeClr val="bg1"/>
                </a:solidFill>
              </a:rPr>
              <a:t>Θεοδ</a:t>
            </a:r>
            <a:r>
              <a:rPr lang="en-GR" dirty="0">
                <a:solidFill>
                  <a:schemeClr val="bg1"/>
                </a:solidFill>
              </a:rPr>
              <a:t>ώ</a:t>
            </a:r>
            <a:r>
              <a:rPr lang="el-GR" dirty="0">
                <a:solidFill>
                  <a:schemeClr val="bg1"/>
                </a:solidFill>
              </a:rPr>
              <a:t>ρα Χωραφά</a:t>
            </a:r>
            <a:r>
              <a:rPr lang="en-US" dirty="0">
                <a:solidFill>
                  <a:schemeClr val="bg1"/>
                </a:solidFill>
              </a:rPr>
              <a:t> - Mater </a:t>
            </a:r>
            <a:endParaRPr lang="en-GR" dirty="0">
              <a:solidFill>
                <a:schemeClr val="bg1"/>
              </a:solidFill>
            </a:endParaRPr>
          </a:p>
        </p:txBody>
      </p:sp>
      <p:pic>
        <p:nvPicPr>
          <p:cNvPr id="8" name="Picture 7">
            <a:extLst>
              <a:ext uri="{FF2B5EF4-FFF2-40B4-BE49-F238E27FC236}">
                <a16:creationId xmlns:a16="http://schemas.microsoft.com/office/drawing/2014/main" id="{B59CE7C3-2CB0-3B4E-892F-6ED481DA784A}"/>
              </a:ext>
            </a:extLst>
          </p:cNvPr>
          <p:cNvPicPr>
            <a:picLocks noChangeAspect="1"/>
          </p:cNvPicPr>
          <p:nvPr/>
        </p:nvPicPr>
        <p:blipFill>
          <a:blip r:embed="rId3"/>
          <a:stretch>
            <a:fillRect/>
          </a:stretch>
        </p:blipFill>
        <p:spPr>
          <a:xfrm>
            <a:off x="8505124" y="3004457"/>
            <a:ext cx="3089425" cy="327115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7E0AA4B-7B5E-EB43-925D-714257911FC2}"/>
              </a:ext>
            </a:extLst>
          </p:cNvPr>
          <p:cNvSpPr txBox="1"/>
          <p:nvPr/>
        </p:nvSpPr>
        <p:spPr>
          <a:xfrm>
            <a:off x="1917791" y="5612296"/>
            <a:ext cx="6134792" cy="830997"/>
          </a:xfrm>
          <a:prstGeom prst="rect">
            <a:avLst/>
          </a:prstGeom>
          <a:noFill/>
        </p:spPr>
        <p:txBody>
          <a:bodyPr wrap="square">
            <a:spAutoFit/>
          </a:bodyPr>
          <a:lstStyle/>
          <a:p>
            <a:r>
              <a:rPr lang="el-GR" sz="1600" dirty="0">
                <a:solidFill>
                  <a:srgbClr val="294C63"/>
                </a:solidFill>
              </a:rPr>
              <a:t>--</a:t>
            </a:r>
            <a:r>
              <a:rPr lang="en-GB" sz="1600" dirty="0">
                <a:solidFill>
                  <a:srgbClr val="294C63"/>
                </a:solidFill>
              </a:rPr>
              <a:t> Paul Brand and Philip Yancey </a:t>
            </a:r>
            <a:r>
              <a:rPr lang="el-GR" sz="1600" dirty="0">
                <a:solidFill>
                  <a:srgbClr val="294C63"/>
                </a:solidFill>
              </a:rPr>
              <a:t>(</a:t>
            </a:r>
            <a:r>
              <a:rPr lang="en-GB" sz="1600" dirty="0">
                <a:solidFill>
                  <a:srgbClr val="294C63"/>
                </a:solidFill>
              </a:rPr>
              <a:t>1993</a:t>
            </a:r>
            <a:r>
              <a:rPr lang="el-GR" sz="1600" dirty="0">
                <a:solidFill>
                  <a:srgbClr val="294C63"/>
                </a:solidFill>
              </a:rPr>
              <a:t>).</a:t>
            </a:r>
            <a:r>
              <a:rPr lang="en-GB" sz="1600" dirty="0">
                <a:solidFill>
                  <a:srgbClr val="294C63"/>
                </a:solidFill>
              </a:rPr>
              <a:t> Pain: The Gift Nobody Wants</a:t>
            </a:r>
            <a:r>
              <a:rPr lang="el-GR" sz="1600" dirty="0">
                <a:solidFill>
                  <a:srgbClr val="294C63"/>
                </a:solidFill>
              </a:rPr>
              <a:t>, </a:t>
            </a:r>
            <a:r>
              <a:rPr lang="en-GB" sz="1600" dirty="0">
                <a:solidFill>
                  <a:srgbClr val="294C63"/>
                </a:solidFill>
              </a:rPr>
              <a:t>https://www.gwern.net/docs/psychology/1993-brand-painthegiftnobodywants.pdf</a:t>
            </a:r>
            <a:endParaRPr lang="en-GR" sz="1600" dirty="0">
              <a:solidFill>
                <a:srgbClr val="294C63"/>
              </a:solidFill>
            </a:endParaRPr>
          </a:p>
        </p:txBody>
      </p:sp>
    </p:spTree>
    <p:extLst>
      <p:ext uri="{BB962C8B-B14F-4D97-AF65-F5344CB8AC3E}">
        <p14:creationId xmlns:p14="http://schemas.microsoft.com/office/powerpoint/2010/main" val="379833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3308E219-8770-5E44-BD40-E6F9AF40A717}"/>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E9B64200-0EAB-874F-A6E9-AAD677F4E503}"/>
              </a:ext>
            </a:extLst>
          </p:cNvPr>
          <p:cNvSpPr>
            <a:spLocks noGrp="1"/>
          </p:cNvSpPr>
          <p:nvPr>
            <p:ph type="title"/>
          </p:nvPr>
        </p:nvSpPr>
        <p:spPr>
          <a:xfrm>
            <a:off x="121335" y="1107394"/>
            <a:ext cx="4763486" cy="1325563"/>
          </a:xfrm>
        </p:spPr>
        <p:txBody>
          <a:bodyPr>
            <a:normAutofit fontScale="90000"/>
          </a:bodyPr>
          <a:lstStyle/>
          <a:p>
            <a:r>
              <a:rPr lang="el-GR" sz="3600" b="1" dirty="0">
                <a:solidFill>
                  <a:srgbClr val="002060"/>
                </a:solidFill>
              </a:rPr>
              <a:t>Η </a:t>
            </a:r>
            <a:r>
              <a:rPr lang="en-US" sz="3600" b="1" dirty="0">
                <a:solidFill>
                  <a:srgbClr val="002060"/>
                </a:solidFill>
              </a:rPr>
              <a:t>“ </a:t>
            </a:r>
            <a:r>
              <a:rPr lang="el-GR" sz="3600" b="1" dirty="0">
                <a:solidFill>
                  <a:srgbClr val="002060"/>
                </a:solidFill>
              </a:rPr>
              <a:t>σπείρα της αδράνειας</a:t>
            </a:r>
            <a:r>
              <a:rPr lang="en-US" sz="3600" b="1" dirty="0">
                <a:solidFill>
                  <a:srgbClr val="002060"/>
                </a:solidFill>
              </a:rPr>
              <a:t> ”</a:t>
            </a:r>
            <a:r>
              <a:rPr lang="el-GR" sz="3600" b="1" dirty="0">
                <a:solidFill>
                  <a:srgbClr val="002060"/>
                </a:solidFill>
              </a:rPr>
              <a:t> </a:t>
            </a:r>
            <a:br>
              <a:rPr lang="en-GR" sz="3600" dirty="0"/>
            </a:br>
            <a:endParaRPr lang="en-GR" sz="3600" b="1" dirty="0">
              <a:solidFill>
                <a:srgbClr val="002060"/>
              </a:solidFill>
            </a:endParaRPr>
          </a:p>
        </p:txBody>
      </p:sp>
      <p:pic>
        <p:nvPicPr>
          <p:cNvPr id="4" name="Picture 3">
            <a:extLst>
              <a:ext uri="{FF2B5EF4-FFF2-40B4-BE49-F238E27FC236}">
                <a16:creationId xmlns:a16="http://schemas.microsoft.com/office/drawing/2014/main" id="{6C374742-7467-2747-9318-AD155B44E6A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72296" y="72036"/>
            <a:ext cx="5737091" cy="6804651"/>
          </a:xfrm>
          <a:prstGeom prst="rect">
            <a:avLst/>
          </a:prstGeom>
          <a:ln>
            <a:noFill/>
          </a:ln>
          <a:effectLst>
            <a:outerShdw blurRad="292100" dist="139700" dir="2700000" algn="tl" rotWithShape="0">
              <a:srgbClr val="A7B5CE">
                <a:alpha val="65000"/>
              </a:srgbClr>
            </a:outerShdw>
          </a:effectLst>
        </p:spPr>
      </p:pic>
      <p:sp>
        <p:nvSpPr>
          <p:cNvPr id="8" name="TextBox 7">
            <a:extLst>
              <a:ext uri="{FF2B5EF4-FFF2-40B4-BE49-F238E27FC236}">
                <a16:creationId xmlns:a16="http://schemas.microsoft.com/office/drawing/2014/main" id="{6AC74521-D955-8443-B08A-808F413AEF24}"/>
              </a:ext>
            </a:extLst>
          </p:cNvPr>
          <p:cNvSpPr txBox="1"/>
          <p:nvPr/>
        </p:nvSpPr>
        <p:spPr>
          <a:xfrm>
            <a:off x="914400" y="1770175"/>
            <a:ext cx="2486025" cy="369332"/>
          </a:xfrm>
          <a:prstGeom prst="rect">
            <a:avLst/>
          </a:prstGeom>
          <a:noFill/>
        </p:spPr>
        <p:txBody>
          <a:bodyPr wrap="square">
            <a:spAutoFit/>
          </a:bodyPr>
          <a:lstStyle/>
          <a:p>
            <a:r>
              <a:rPr lang="el-GR" sz="1800" dirty="0"/>
              <a:t>Grimshaw et al.</a:t>
            </a:r>
            <a:r>
              <a:rPr lang="en-US" sz="1800" dirty="0"/>
              <a:t>,</a:t>
            </a:r>
            <a:r>
              <a:rPr lang="el-GR" sz="1800" dirty="0"/>
              <a:t> 2020</a:t>
            </a:r>
            <a:endParaRPr lang="en-GR" dirty="0"/>
          </a:p>
        </p:txBody>
      </p:sp>
    </p:spTree>
    <p:extLst>
      <p:ext uri="{BB962C8B-B14F-4D97-AF65-F5344CB8AC3E}">
        <p14:creationId xmlns:p14="http://schemas.microsoft.com/office/powerpoint/2010/main" val="3373621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3F6F3-7331-AF4A-971E-8891AC7AD0E7}"/>
              </a:ext>
            </a:extLst>
          </p:cNvPr>
          <p:cNvPicPr>
            <a:picLocks noGrp="1" noChangeAspect="1"/>
          </p:cNvPicPr>
          <p:nvPr>
            <p:ph idx="1"/>
          </p:nvPr>
        </p:nvPicPr>
        <p:blipFill>
          <a:blip r:embed="rId3"/>
          <a:stretch>
            <a:fillRect/>
          </a:stretch>
        </p:blipFill>
        <p:spPr>
          <a:xfrm>
            <a:off x="861121" y="531264"/>
            <a:ext cx="10862794" cy="5795472"/>
          </a:xfrm>
        </p:spPr>
      </p:pic>
    </p:spTree>
    <p:extLst>
      <p:ext uri="{BB962C8B-B14F-4D97-AF65-F5344CB8AC3E}">
        <p14:creationId xmlns:p14="http://schemas.microsoft.com/office/powerpoint/2010/main" val="850001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hord 8">
            <a:hlinkClick r:id="rId3" action="ppaction://hlinksldjump"/>
            <a:extLst>
              <a:ext uri="{FF2B5EF4-FFF2-40B4-BE49-F238E27FC236}">
                <a16:creationId xmlns:a16="http://schemas.microsoft.com/office/drawing/2014/main" id="{F8FE723B-D37D-3A48-AE77-F6F352DD47C8}"/>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2F3C0FD-8E75-5C4E-8789-E64E8D79C445}"/>
              </a:ext>
            </a:extLst>
          </p:cNvPr>
          <p:cNvSpPr>
            <a:spLocks noGrp="1"/>
          </p:cNvSpPr>
          <p:nvPr>
            <p:ph type="title"/>
          </p:nvPr>
        </p:nvSpPr>
        <p:spPr>
          <a:xfrm>
            <a:off x="369434" y="8465"/>
            <a:ext cx="7419294" cy="1325563"/>
          </a:xfrm>
        </p:spPr>
        <p:txBody>
          <a:bodyPr/>
          <a:lstStyle/>
          <a:p>
            <a:r>
              <a:rPr lang="el-GR" sz="3600" b="1" dirty="0">
                <a:solidFill>
                  <a:srgbClr val="002060"/>
                </a:solidFill>
              </a:rPr>
              <a:t>Δείγμα</a:t>
            </a:r>
            <a:endParaRPr lang="en-GR" sz="3600" b="1">
              <a:solidFill>
                <a:srgbClr val="002060"/>
              </a:solidFill>
            </a:endParaRPr>
          </a:p>
        </p:txBody>
      </p:sp>
      <p:sp>
        <p:nvSpPr>
          <p:cNvPr id="3" name="Content Placeholder 2">
            <a:extLst>
              <a:ext uri="{FF2B5EF4-FFF2-40B4-BE49-F238E27FC236}">
                <a16:creationId xmlns:a16="http://schemas.microsoft.com/office/drawing/2014/main" id="{A3664400-9C72-2144-A33C-EAA910F720FD}"/>
              </a:ext>
            </a:extLst>
          </p:cNvPr>
          <p:cNvSpPr>
            <a:spLocks noGrp="1"/>
          </p:cNvSpPr>
          <p:nvPr>
            <p:ph idx="1"/>
          </p:nvPr>
        </p:nvSpPr>
        <p:spPr>
          <a:xfrm>
            <a:off x="343545" y="1216478"/>
            <a:ext cx="10265230" cy="1538922"/>
          </a:xfrm>
        </p:spPr>
        <p:txBody>
          <a:bodyPr>
            <a:normAutofit/>
          </a:bodyPr>
          <a:lstStyle/>
          <a:p>
            <a:r>
              <a:rPr lang="el-GR" dirty="0"/>
              <a:t>Δείγμα: 16 (n=16)</a:t>
            </a:r>
            <a:r>
              <a:rPr lang="en-US" dirty="0"/>
              <a:t> </a:t>
            </a:r>
            <a:r>
              <a:rPr lang="el-GR" dirty="0"/>
              <a:t>από 72 ασθενείς – βολικό δείγμα</a:t>
            </a:r>
            <a:r>
              <a:rPr lang="en-US" dirty="0"/>
              <a:t> - </a:t>
            </a:r>
            <a:r>
              <a:rPr lang="el-GR" dirty="0"/>
              <a:t>σκόπιμη τυχαία δειγματοληψία (purposeful random sampling)</a:t>
            </a:r>
            <a:endParaRPr lang="en-GR" dirty="0"/>
          </a:p>
        </p:txBody>
      </p:sp>
      <p:graphicFrame>
        <p:nvGraphicFramePr>
          <p:cNvPr id="11" name="Table 10">
            <a:extLst>
              <a:ext uri="{FF2B5EF4-FFF2-40B4-BE49-F238E27FC236}">
                <a16:creationId xmlns:a16="http://schemas.microsoft.com/office/drawing/2014/main" id="{9A08055A-4C28-A94B-A106-A8B5C011EC20}"/>
              </a:ext>
            </a:extLst>
          </p:cNvPr>
          <p:cNvGraphicFramePr>
            <a:graphicFrameLocks noGrp="1"/>
          </p:cNvGraphicFramePr>
          <p:nvPr>
            <p:extLst>
              <p:ext uri="{D42A27DB-BD31-4B8C-83A1-F6EECF244321}">
                <p14:modId xmlns:p14="http://schemas.microsoft.com/office/powerpoint/2010/main" val="148769847"/>
              </p:ext>
            </p:extLst>
          </p:nvPr>
        </p:nvGraphicFramePr>
        <p:xfrm>
          <a:off x="592667" y="2245895"/>
          <a:ext cx="9786574" cy="4228971"/>
        </p:xfrm>
        <a:graphic>
          <a:graphicData uri="http://schemas.openxmlformats.org/drawingml/2006/table">
            <a:tbl>
              <a:tblPr firstRow="1" firstCol="1" bandRow="1">
                <a:tableStyleId>{2D5ABB26-0587-4C30-8999-92F81FD0307C}</a:tableStyleId>
              </a:tblPr>
              <a:tblGrid>
                <a:gridCol w="454071">
                  <a:extLst>
                    <a:ext uri="{9D8B030D-6E8A-4147-A177-3AD203B41FA5}">
                      <a16:colId xmlns:a16="http://schemas.microsoft.com/office/drawing/2014/main" val="2241853892"/>
                    </a:ext>
                  </a:extLst>
                </a:gridCol>
                <a:gridCol w="499348">
                  <a:extLst>
                    <a:ext uri="{9D8B030D-6E8A-4147-A177-3AD203B41FA5}">
                      <a16:colId xmlns:a16="http://schemas.microsoft.com/office/drawing/2014/main" val="585525676"/>
                    </a:ext>
                  </a:extLst>
                </a:gridCol>
                <a:gridCol w="626933">
                  <a:extLst>
                    <a:ext uri="{9D8B030D-6E8A-4147-A177-3AD203B41FA5}">
                      <a16:colId xmlns:a16="http://schemas.microsoft.com/office/drawing/2014/main" val="1090695801"/>
                    </a:ext>
                  </a:extLst>
                </a:gridCol>
                <a:gridCol w="1091084">
                  <a:extLst>
                    <a:ext uri="{9D8B030D-6E8A-4147-A177-3AD203B41FA5}">
                      <a16:colId xmlns:a16="http://schemas.microsoft.com/office/drawing/2014/main" val="1995669392"/>
                    </a:ext>
                  </a:extLst>
                </a:gridCol>
                <a:gridCol w="779816">
                  <a:extLst>
                    <a:ext uri="{9D8B030D-6E8A-4147-A177-3AD203B41FA5}">
                      <a16:colId xmlns:a16="http://schemas.microsoft.com/office/drawing/2014/main" val="3039935319"/>
                    </a:ext>
                  </a:extLst>
                </a:gridCol>
                <a:gridCol w="778718">
                  <a:extLst>
                    <a:ext uri="{9D8B030D-6E8A-4147-A177-3AD203B41FA5}">
                      <a16:colId xmlns:a16="http://schemas.microsoft.com/office/drawing/2014/main" val="3986625187"/>
                    </a:ext>
                  </a:extLst>
                </a:gridCol>
                <a:gridCol w="779816">
                  <a:extLst>
                    <a:ext uri="{9D8B030D-6E8A-4147-A177-3AD203B41FA5}">
                      <a16:colId xmlns:a16="http://schemas.microsoft.com/office/drawing/2014/main" val="3692758322"/>
                    </a:ext>
                  </a:extLst>
                </a:gridCol>
                <a:gridCol w="779816">
                  <a:extLst>
                    <a:ext uri="{9D8B030D-6E8A-4147-A177-3AD203B41FA5}">
                      <a16:colId xmlns:a16="http://schemas.microsoft.com/office/drawing/2014/main" val="1059131159"/>
                    </a:ext>
                  </a:extLst>
                </a:gridCol>
                <a:gridCol w="779816">
                  <a:extLst>
                    <a:ext uri="{9D8B030D-6E8A-4147-A177-3AD203B41FA5}">
                      <a16:colId xmlns:a16="http://schemas.microsoft.com/office/drawing/2014/main" val="2785624096"/>
                    </a:ext>
                  </a:extLst>
                </a:gridCol>
                <a:gridCol w="934901">
                  <a:extLst>
                    <a:ext uri="{9D8B030D-6E8A-4147-A177-3AD203B41FA5}">
                      <a16:colId xmlns:a16="http://schemas.microsoft.com/office/drawing/2014/main" val="3246912977"/>
                    </a:ext>
                  </a:extLst>
                </a:gridCol>
                <a:gridCol w="779816">
                  <a:extLst>
                    <a:ext uri="{9D8B030D-6E8A-4147-A177-3AD203B41FA5}">
                      <a16:colId xmlns:a16="http://schemas.microsoft.com/office/drawing/2014/main" val="1635750116"/>
                    </a:ext>
                  </a:extLst>
                </a:gridCol>
                <a:gridCol w="779816">
                  <a:extLst>
                    <a:ext uri="{9D8B030D-6E8A-4147-A177-3AD203B41FA5}">
                      <a16:colId xmlns:a16="http://schemas.microsoft.com/office/drawing/2014/main" val="2324171038"/>
                    </a:ext>
                  </a:extLst>
                </a:gridCol>
                <a:gridCol w="722623">
                  <a:extLst>
                    <a:ext uri="{9D8B030D-6E8A-4147-A177-3AD203B41FA5}">
                      <a16:colId xmlns:a16="http://schemas.microsoft.com/office/drawing/2014/main" val="3747817313"/>
                    </a:ext>
                  </a:extLst>
                </a:gridCol>
              </a:tblGrid>
              <a:tr h="722707">
                <a:tc gridSpan="13">
                  <a:txBody>
                    <a:bodyPr/>
                    <a:lstStyle/>
                    <a:p>
                      <a:endParaRPr lang="el-GR" sz="1000" b="0" dirty="0">
                        <a:effectLst/>
                        <a:latin typeface="Calibri" panose="020F0502020204030204" pitchFamily="34" charset="0"/>
                        <a:ea typeface="Calibri" panose="020F0502020204030204" pitchFamily="34" charset="0"/>
                        <a:cs typeface="Times New Roman" panose="02020603050405020304" pitchFamily="18" charset="0"/>
                      </a:endParaRPr>
                    </a:p>
                    <a:p>
                      <a:r>
                        <a:rPr lang="el-GR" sz="1400" b="0" dirty="0">
                          <a:effectLst/>
                          <a:latin typeface="Calibri" panose="020F0502020204030204" pitchFamily="34" charset="0"/>
                          <a:ea typeface="Calibri" panose="020F0502020204030204" pitchFamily="34" charset="0"/>
                          <a:cs typeface="Times New Roman" panose="02020603050405020304" pitchFamily="18" charset="0"/>
                        </a:rPr>
                        <a:t>ΠΙΝΑΚΑΣ 9:  ΧΑΡΑΚΤΗΡΙΣΤΙΚΑ Δ</a:t>
                      </a:r>
                      <a:r>
                        <a:rPr lang="el-GR"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ΕΙΓΜΑΤΟΣ ΤΩΝ 16 ΑΣΘΕΝΩΝ ΠΟΥ ΣΥΜΜΕΤΕΙΧΑΝ ΣΤΗΝ ΕΡΕΥΝΑ</a:t>
                      </a: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1000" b="0" dirty="0">
                          <a:effectLst/>
                          <a:latin typeface="Calibri" panose="020F0502020204030204" pitchFamily="34" charset="0"/>
                          <a:ea typeface="Calibri" panose="020F0502020204030204" pitchFamily="34" charset="0"/>
                          <a:cs typeface="Times New Roman" panose="02020603050405020304" pitchFamily="18" charset="0"/>
                        </a:rPr>
                        <a:t> </a:t>
                      </a:r>
                      <a:endParaRPr lang="en-G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DBDB"/>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438914647"/>
                  </a:ext>
                </a:extLst>
              </a:tr>
              <a:tr h="650440">
                <a:tc>
                  <a:txBody>
                    <a:bodyPr/>
                    <a:lstStyle/>
                    <a:p>
                      <a:r>
                        <a:rPr lang="en-US"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Φύλο</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Ηλικία </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Έτη από επέμβαση</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gridSpan="4">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Είδος σαρκώματος</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hMerge="1">
                  <a:txBody>
                    <a:bodyPr/>
                    <a:lstStyle/>
                    <a:p>
                      <a:endParaRPr lang="en-GR"/>
                    </a:p>
                  </a:txBody>
                  <a:tcPr/>
                </a:tc>
                <a:tc hMerge="1">
                  <a:txBody>
                    <a:bodyPr/>
                    <a:lstStyle/>
                    <a:p>
                      <a:endParaRPr lang="en-GR"/>
                    </a:p>
                  </a:txBody>
                  <a:tcPr/>
                </a:tc>
                <a:tc hMerge="1">
                  <a:txBody>
                    <a:bodyPr/>
                    <a:lstStyle/>
                    <a:p>
                      <a:endParaRPr lang="en-GR"/>
                    </a:p>
                  </a:txBody>
                  <a:tcPr/>
                </a:tc>
                <a:tc>
                  <a:txBody>
                    <a:bodyPr/>
                    <a:lstStyle/>
                    <a:p>
                      <a:r>
                        <a:rPr lang="el-GR" sz="12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Θέση</a:t>
                      </a:r>
                      <a:endParaRPr lang="en-GR"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900">
                          <a:effectLs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900">
                          <a:effectLs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120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tc>
                  <a:txBody>
                    <a:bodyPr/>
                    <a:lstStyle/>
                    <a:p>
                      <a:r>
                        <a:rPr lang="en-GR" sz="1200">
                          <a:effectLst/>
                          <a:highlight>
                            <a:srgbClr val="C0C0C0"/>
                          </a:highlight>
                          <a:latin typeface="Calibri" panose="020F0502020204030204" pitchFamily="34" charset="0"/>
                          <a:ea typeface="Calibri" panose="020F0502020204030204" pitchFamily="34" charset="0"/>
                          <a:cs typeface="Times New Roman" panose="02020603050405020304" pitchFamily="18" charset="0"/>
                        </a:rPr>
                        <a:t> </a:t>
                      </a:r>
                      <a:endParaRPr lang="en-GR"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0E0"/>
                    </a:solidFill>
                  </a:tcPr>
                </a:tc>
                <a:extLst>
                  <a:ext uri="{0D108BD9-81ED-4DB2-BD59-A6C34878D82A}">
                    <a16:rowId xmlns:a16="http://schemas.microsoft.com/office/drawing/2014/main" val="88365614"/>
                  </a:ext>
                </a:extLst>
              </a:tr>
              <a:tr h="531151">
                <a:tc>
                  <a:txBody>
                    <a:bodyPr/>
                    <a:lstStyle/>
                    <a:p>
                      <a:r>
                        <a:rPr lang="en-GR" sz="800" b="1">
                          <a:effectLst/>
                          <a:latin typeface="Calibri" panose="020F0502020204030204" pitchFamily="34" charset="0"/>
                          <a:ea typeface="Calibri" panose="020F0502020204030204" pitchFamily="34" charset="0"/>
                          <a:cs typeface="Times New Roman" panose="02020603050405020304" pitchFamily="18" charset="0"/>
                        </a:rPr>
                        <a:t> </a:t>
                      </a:r>
                      <a:endParaRPr lang="en-GR"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8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ΟΣΤΕΟΣΑΡΚΩΜΑ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ΧΟΝΔΡΟΣΑΡΚΩΜΑ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ΚΑΚΟΗΘΕΣ ΙΣΤΙΟΚΥΤΤΩΜΑ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EWING </a:t>
                      </a:r>
                      <a:r>
                        <a:rPr lang="el-GR" sz="1000" dirty="0">
                          <a:effectLst/>
                          <a:latin typeface="Calibri" panose="020F0502020204030204" pitchFamily="34" charset="0"/>
                          <a:ea typeface="Calibri" panose="020F0502020204030204" pitchFamily="34" charset="0"/>
                          <a:cs typeface="Times New Roman" panose="02020603050405020304" pitchFamily="18" charset="0"/>
                        </a:rPr>
                        <a:t>ΣΑΡΚΩΜΑ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ΚΑΤΩ ΠΕΡΑΣ ΜΗΡΙΑΙΟΥ</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ΧΗΜΕΙΟΘΕΡΑΠΕΙΑ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ΑΚΤΙΝΟΘΕΡΑΠΕΙΑ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ΕΠΙΠΛΟΚΕΣ</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Times New Roman" panose="02020603050405020304" pitchFamily="18" charset="0"/>
                        </a:rPr>
                        <a:t>ΕΠΑΝΕΓ</a:t>
                      </a:r>
                    </a:p>
                    <a:p>
                      <a:r>
                        <a:rPr lang="el-GR" sz="1000" dirty="0">
                          <a:effectLst/>
                          <a:latin typeface="Calibri" panose="020F0502020204030204" pitchFamily="34" charset="0"/>
                          <a:ea typeface="Calibri" panose="020F0502020204030204" pitchFamily="34" charset="0"/>
                          <a:cs typeface="Times New Roman" panose="02020603050405020304" pitchFamily="18" charset="0"/>
                        </a:rPr>
                        <a:t>ΧΕΙΡΙΣΗ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9370916"/>
                  </a:ext>
                </a:extLst>
              </a:tr>
              <a:tr h="393930">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ΑΚ49</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33</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23</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ΧΑΛΑΡΩΣΗ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235021"/>
                  </a:ext>
                </a:extLst>
              </a:tr>
              <a:tr h="385029">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ΑΚ31</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32</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16</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364940"/>
                  </a:ext>
                </a:extLst>
              </a:tr>
              <a:tr h="360446">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ΑΚ54</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45</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  6</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ΘΡΑΥΣΗ</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2016/</a:t>
                      </a:r>
                    </a:p>
                    <a:p>
                      <a:r>
                        <a:rPr lang="el-GR" sz="1000" dirty="0">
                          <a:effectLst/>
                          <a:latin typeface="Calibri" panose="020F0502020204030204" pitchFamily="34" charset="0"/>
                          <a:ea typeface="Calibri" panose="020F0502020204030204" pitchFamily="34" charset="0"/>
                          <a:cs typeface="Calibri" panose="020F0502020204030204" pitchFamily="34" charset="0"/>
                        </a:rPr>
                        <a:t>2017</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953394"/>
                  </a:ext>
                </a:extLst>
              </a:tr>
              <a:tr h="351544">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ΓΚ19</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26</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  4</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Δ</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5513343"/>
                  </a:ext>
                </a:extLst>
              </a:tr>
              <a:tr h="374005">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ΑΚ30</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25</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10</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Δ</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3028888"/>
                  </a:ext>
                </a:extLst>
              </a:tr>
              <a:tr h="459719">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ΓΚ46</a:t>
                      </a:r>
                    </a:p>
                    <a:p>
                      <a:endParaRPr lang="el-GR" sz="1000" dirty="0">
                        <a:effectLst/>
                        <a:latin typeface="Calibri" panose="020F0502020204030204" pitchFamily="34" charset="0"/>
                        <a:ea typeface="Calibri" panose="020F0502020204030204" pitchFamily="34" charset="0"/>
                        <a:cs typeface="Calibri" panose="020F0502020204030204" pitchFamily="34" charset="0"/>
                      </a:endParaRPr>
                    </a:p>
                    <a:p>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Γ</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41</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24</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Χ</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a:effectLst/>
                          <a:latin typeface="Calibri" panose="020F0502020204030204" pitchFamily="34" charset="0"/>
                          <a:ea typeface="Calibri" panose="020F0502020204030204" pitchFamily="34" charset="0"/>
                          <a:cs typeface="Calibri" panose="020F0502020204030204" pitchFamily="34" charset="0"/>
                        </a:rPr>
                        <a:t> </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Α</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ΝΑΙ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000" dirty="0">
                          <a:effectLst/>
                          <a:latin typeface="Calibri" panose="020F0502020204030204" pitchFamily="34" charset="0"/>
                          <a:ea typeface="Calibri" panose="020F0502020204030204" pitchFamily="34" charset="0"/>
                          <a:cs typeface="Calibri" panose="020F0502020204030204" pitchFamily="34" charset="0"/>
                        </a:rPr>
                        <a:t>ΟΧΙ</a:t>
                      </a:r>
                      <a:endParaRPr lang="en-GR"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R" sz="1000" dirty="0">
                          <a:effectLst/>
                          <a:latin typeface="Calibri" panose="020F0502020204030204" pitchFamily="34" charset="0"/>
                          <a:ea typeface="Calibri" panose="020F0502020204030204" pitchFamily="34" charset="0"/>
                          <a:cs typeface="Calibri" panose="020F0502020204030204" pitchFamily="34" charset="0"/>
                        </a:rPr>
                        <a:t> </a:t>
                      </a:r>
                      <a:endParaRPr lang="en-G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7105279"/>
                  </a:ext>
                </a:extLst>
              </a:tr>
            </a:tbl>
          </a:graphicData>
        </a:graphic>
      </p:graphicFrame>
      <p:sp>
        <p:nvSpPr>
          <p:cNvPr id="4" name="Rectangle 3">
            <a:extLst>
              <a:ext uri="{FF2B5EF4-FFF2-40B4-BE49-F238E27FC236}">
                <a16:creationId xmlns:a16="http://schemas.microsoft.com/office/drawing/2014/main" id="{5FFB6D73-984A-6E4C-8775-37F04E9F8BEB}"/>
              </a:ext>
            </a:extLst>
          </p:cNvPr>
          <p:cNvSpPr/>
          <p:nvPr/>
        </p:nvSpPr>
        <p:spPr>
          <a:xfrm>
            <a:off x="8695249" y="6581001"/>
            <a:ext cx="1550424" cy="276999"/>
          </a:xfrm>
          <a:prstGeom prst="rect">
            <a:avLst/>
          </a:prstGeom>
        </p:spPr>
        <p:txBody>
          <a:bodyPr wrap="none">
            <a:spAutoFit/>
          </a:bodyPr>
          <a:lstStyle/>
          <a:p>
            <a:r>
              <a:rPr lang="el-GR"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ΑΠΟΣΠΑΣΜΑ ΠΙΝΑΚΑ</a:t>
            </a:r>
            <a:endParaRPr lang="en-GR"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0864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hlinkClick r:id="rId3" action="ppaction://hlinksldjump"/>
            <a:extLst>
              <a:ext uri="{FF2B5EF4-FFF2-40B4-BE49-F238E27FC236}">
                <a16:creationId xmlns:a16="http://schemas.microsoft.com/office/drawing/2014/main" id="{0A2259AA-F1E5-144A-87A5-4D90CF46A44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2F3C0FD-8E75-5C4E-8789-E64E8D79C445}"/>
              </a:ext>
            </a:extLst>
          </p:cNvPr>
          <p:cNvSpPr>
            <a:spLocks noGrp="1"/>
          </p:cNvSpPr>
          <p:nvPr>
            <p:ph type="title"/>
          </p:nvPr>
        </p:nvSpPr>
        <p:spPr/>
        <p:txBody>
          <a:bodyPr/>
          <a:lstStyle/>
          <a:p>
            <a:r>
              <a:rPr lang="el-GR" sz="3600" b="1" dirty="0">
                <a:solidFill>
                  <a:srgbClr val="002060"/>
                </a:solidFill>
              </a:rPr>
              <a:t>Μέθοδος – Χρόνος - Δεοντολογία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A3664400-9C72-2144-A33C-EAA910F720FD}"/>
              </a:ext>
            </a:extLst>
          </p:cNvPr>
          <p:cNvSpPr>
            <a:spLocks noGrp="1"/>
          </p:cNvSpPr>
          <p:nvPr>
            <p:ph idx="1"/>
          </p:nvPr>
        </p:nvSpPr>
        <p:spPr>
          <a:xfrm>
            <a:off x="838200" y="2055813"/>
            <a:ext cx="9784665" cy="4232692"/>
          </a:xfrm>
        </p:spPr>
        <p:txBody>
          <a:bodyPr>
            <a:normAutofit fontScale="92500" lnSpcReduction="10000"/>
          </a:bodyPr>
          <a:lstStyle/>
          <a:p>
            <a:r>
              <a:rPr lang="el-GR" dirty="0"/>
              <a:t>Μέθοδος: </a:t>
            </a:r>
          </a:p>
          <a:p>
            <a:pPr marL="0" indent="0">
              <a:buNone/>
            </a:pPr>
            <a:r>
              <a:rPr lang="el-GR" dirty="0"/>
              <a:t>Τριγωνοποίηση -  Campbell και Fiske (1959)</a:t>
            </a:r>
          </a:p>
          <a:p>
            <a:pPr marL="0" indent="0">
              <a:buNone/>
            </a:pPr>
            <a:endParaRPr lang="el-GR" dirty="0"/>
          </a:p>
          <a:p>
            <a:r>
              <a:rPr lang="el-GR" dirty="0"/>
              <a:t>Χρόνος διεξαγωγής: </a:t>
            </a:r>
          </a:p>
          <a:p>
            <a:pPr marL="0" indent="0">
              <a:buNone/>
            </a:pPr>
            <a:r>
              <a:rPr lang="el-GR" dirty="0"/>
              <a:t>2020 εν μέσω της πανδημίας </a:t>
            </a:r>
            <a:r>
              <a:rPr lang="en-GB" dirty="0"/>
              <a:t>Covid 19</a:t>
            </a:r>
            <a:r>
              <a:rPr lang="en-GR" dirty="0"/>
              <a:t> </a:t>
            </a:r>
            <a:endParaRPr lang="el-GR" dirty="0"/>
          </a:p>
          <a:p>
            <a:endParaRPr lang="el-GR" dirty="0"/>
          </a:p>
          <a:p>
            <a:r>
              <a:rPr lang="el-GR" dirty="0"/>
              <a:t>Δεοντολογ</a:t>
            </a:r>
            <a:r>
              <a:rPr lang="en-GR" dirty="0"/>
              <a:t>ί</a:t>
            </a:r>
            <a:r>
              <a:rPr lang="el-GR" dirty="0"/>
              <a:t>α έρευνας: </a:t>
            </a:r>
          </a:p>
          <a:p>
            <a:pPr marL="0" indent="0">
              <a:buNone/>
            </a:pPr>
            <a:r>
              <a:rPr lang="el-GR" dirty="0"/>
              <a:t>Σύμφωνα με “Κώδικα Δεοντολογίας  και Καλής  Πρακτικής του ΕΚΠΑ, 2018” (</a:t>
            </a:r>
            <a:r>
              <a:rPr lang="el-GR" dirty="0">
                <a:hlinkClick r:id="rId4"/>
              </a:rPr>
              <a:t>https://www.uoa.gr/fileadmin/user_upload/PDF-files/anakoinwseis/genikes_anakoinwseis/2018/2506_kwd_deont.pdf</a:t>
            </a:r>
            <a:r>
              <a:rPr lang="el-GR" dirty="0"/>
              <a:t>) </a:t>
            </a:r>
          </a:p>
          <a:p>
            <a:endParaRPr lang="el-GR" dirty="0"/>
          </a:p>
          <a:p>
            <a:endParaRPr lang="en-GR" dirty="0"/>
          </a:p>
        </p:txBody>
      </p:sp>
    </p:spTree>
    <p:extLst>
      <p:ext uri="{BB962C8B-B14F-4D97-AF65-F5344CB8AC3E}">
        <p14:creationId xmlns:p14="http://schemas.microsoft.com/office/powerpoint/2010/main" val="90055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hlinkClick r:id="rId3" action="ppaction://hlinksldjump"/>
            <a:extLst>
              <a:ext uri="{FF2B5EF4-FFF2-40B4-BE49-F238E27FC236}">
                <a16:creationId xmlns:a16="http://schemas.microsoft.com/office/drawing/2014/main" id="{E2C54EDA-F95E-2E41-B432-2927426044F8}"/>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D4F20CA-84D9-C14A-8786-8F4F31EBAD39}"/>
              </a:ext>
            </a:extLst>
          </p:cNvPr>
          <p:cNvSpPr>
            <a:spLocks noGrp="1"/>
          </p:cNvSpPr>
          <p:nvPr>
            <p:ph type="title"/>
          </p:nvPr>
        </p:nvSpPr>
        <p:spPr>
          <a:xfrm>
            <a:off x="838200" y="115804"/>
            <a:ext cx="10515600" cy="1325563"/>
          </a:xfrm>
        </p:spPr>
        <p:txBody>
          <a:bodyPr/>
          <a:lstStyle/>
          <a:p>
            <a:r>
              <a:rPr lang="el-GR" sz="3600" b="1" dirty="0">
                <a:solidFill>
                  <a:srgbClr val="002060"/>
                </a:solidFill>
              </a:rPr>
              <a:t>Εργαλεία Έρευνας - Επεξεργασία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CED6CB6C-86F8-364A-A13A-3BED59FB16F1}"/>
              </a:ext>
            </a:extLst>
          </p:cNvPr>
          <p:cNvSpPr>
            <a:spLocks noGrp="1"/>
          </p:cNvSpPr>
          <p:nvPr>
            <p:ph idx="1"/>
          </p:nvPr>
        </p:nvSpPr>
        <p:spPr>
          <a:xfrm>
            <a:off x="998621" y="1606384"/>
            <a:ext cx="10515600" cy="4918659"/>
          </a:xfrm>
        </p:spPr>
        <p:txBody>
          <a:bodyPr>
            <a:normAutofit fontScale="92500" lnSpcReduction="10000"/>
          </a:bodyPr>
          <a:lstStyle/>
          <a:p>
            <a:pPr marL="0" indent="0">
              <a:buNone/>
            </a:pPr>
            <a:r>
              <a:rPr lang="el-GR" dirty="0"/>
              <a:t>Εργαλεία:</a:t>
            </a:r>
          </a:p>
          <a:p>
            <a:r>
              <a:rPr lang="el-GR" dirty="0"/>
              <a:t>Πρωτόκολλο 1:  Διεθνές Ερωτηματολόγιο Φυσικής Δραστηριότητας (ΦΔ) [International Physical </a:t>
            </a:r>
            <a:r>
              <a:rPr lang="el-GR" dirty="0" err="1"/>
              <a:t>Activity</a:t>
            </a:r>
            <a:r>
              <a:rPr lang="el-GR" dirty="0"/>
              <a:t> </a:t>
            </a:r>
            <a:r>
              <a:rPr lang="el-GR" dirty="0" err="1"/>
              <a:t>Questionnaire</a:t>
            </a:r>
            <a:r>
              <a:rPr lang="el-GR" dirty="0"/>
              <a:t> (IPAQ sort self- answered-8 items)] (Craig et al., 2003).</a:t>
            </a:r>
          </a:p>
          <a:p>
            <a:r>
              <a:rPr lang="el-GR" dirty="0"/>
              <a:t>Πρωτόκολλο 2: Πρωτόκολλο Αξιολόγησης Φυσικής Δραστηριότητας του Πανεπιστημίου του Λος Άντζελες - Καλιφόρνια [UCLA Activity Score test]</a:t>
            </a:r>
            <a:endParaRPr lang="en-GR" dirty="0"/>
          </a:p>
          <a:p>
            <a:r>
              <a:rPr lang="el-GR" dirty="0"/>
              <a:t>Πρωτόκολλο 3: Ημιδομημένη συνέντευξη </a:t>
            </a:r>
            <a:endParaRPr lang="en-GR" dirty="0"/>
          </a:p>
          <a:p>
            <a:endParaRPr lang="en-GR" dirty="0"/>
          </a:p>
          <a:p>
            <a:pPr marL="0" indent="0">
              <a:buNone/>
            </a:pPr>
            <a:r>
              <a:rPr lang="el-GR" dirty="0"/>
              <a:t>Επεξεργασία: </a:t>
            </a:r>
          </a:p>
          <a:p>
            <a:r>
              <a:rPr lang="en-US" dirty="0"/>
              <a:t>SPSS v</a:t>
            </a:r>
            <a:r>
              <a:rPr lang="el-GR" dirty="0"/>
              <a:t>.</a:t>
            </a:r>
            <a:r>
              <a:rPr lang="en-US" dirty="0"/>
              <a:t> 26 </a:t>
            </a:r>
          </a:p>
          <a:p>
            <a:r>
              <a:rPr lang="en-US" dirty="0"/>
              <a:t>Excel –ms office</a:t>
            </a:r>
            <a:endParaRPr lang="el-GR" dirty="0"/>
          </a:p>
          <a:p>
            <a:r>
              <a:rPr lang="el-GR" dirty="0"/>
              <a:t>Ποιοτική ανάλυση δεδομένων με διπλό κωδικογράφο</a:t>
            </a:r>
            <a:endParaRPr lang="en-GR" dirty="0"/>
          </a:p>
          <a:p>
            <a:endParaRPr lang="en-GR" dirty="0"/>
          </a:p>
          <a:p>
            <a:endParaRPr lang="en-GR" dirty="0"/>
          </a:p>
        </p:txBody>
      </p:sp>
    </p:spTree>
    <p:extLst>
      <p:ext uri="{BB962C8B-B14F-4D97-AF65-F5344CB8AC3E}">
        <p14:creationId xmlns:p14="http://schemas.microsoft.com/office/powerpoint/2010/main" val="571977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0677-A151-6F45-8CA8-3600BB05035C}"/>
              </a:ext>
            </a:extLst>
          </p:cNvPr>
          <p:cNvSpPr>
            <a:spLocks noGrp="1"/>
          </p:cNvSpPr>
          <p:nvPr>
            <p:ph type="title"/>
          </p:nvPr>
        </p:nvSpPr>
        <p:spPr>
          <a:xfrm>
            <a:off x="146957" y="-289996"/>
            <a:ext cx="2943715" cy="3718995"/>
          </a:xfrm>
        </p:spPr>
        <p:txBody>
          <a:bodyPr>
            <a:normAutofit/>
          </a:bodyPr>
          <a:lstStyle/>
          <a:p>
            <a:r>
              <a:rPr lang="el-GR" sz="3200" b="1" dirty="0">
                <a:solidFill>
                  <a:srgbClr val="002060"/>
                </a:solidFill>
              </a:rPr>
              <a:t>Πρωτόκολλο 1: </a:t>
            </a:r>
            <a:br>
              <a:rPr lang="en-US" sz="3200" b="1" dirty="0">
                <a:solidFill>
                  <a:srgbClr val="002060"/>
                </a:solidFill>
              </a:rPr>
            </a:br>
            <a:r>
              <a:rPr lang="en-US" sz="3200" b="1" dirty="0">
                <a:solidFill>
                  <a:srgbClr val="002060"/>
                </a:solidFill>
              </a:rPr>
              <a:t>IPAQ</a:t>
            </a:r>
            <a:r>
              <a:rPr lang="en-GR" sz="3200" b="1" dirty="0">
                <a:solidFill>
                  <a:srgbClr val="002060"/>
                </a:solidFill>
              </a:rPr>
              <a:t> </a:t>
            </a:r>
            <a:br>
              <a:rPr lang="en-GR" sz="3600" b="1" dirty="0">
                <a:solidFill>
                  <a:srgbClr val="002060"/>
                </a:solidFill>
              </a:rPr>
            </a:br>
            <a:r>
              <a:rPr lang="en-GR" sz="2000" b="1" dirty="0">
                <a:solidFill>
                  <a:srgbClr val="002060"/>
                </a:solidFill>
              </a:rPr>
              <a:t>Short version</a:t>
            </a:r>
          </a:p>
        </p:txBody>
      </p:sp>
      <p:pic>
        <p:nvPicPr>
          <p:cNvPr id="5" name="Content Placeholder 4">
            <a:extLst>
              <a:ext uri="{FF2B5EF4-FFF2-40B4-BE49-F238E27FC236}">
                <a16:creationId xmlns:a16="http://schemas.microsoft.com/office/drawing/2014/main" id="{1E95D79B-40D5-E744-840B-4DEE4A5C962E}"/>
              </a:ext>
            </a:extLst>
          </p:cNvPr>
          <p:cNvPicPr>
            <a:picLocks noGrp="1" noChangeAspect="1"/>
          </p:cNvPicPr>
          <p:nvPr>
            <p:ph idx="1"/>
          </p:nvPr>
        </p:nvPicPr>
        <p:blipFill>
          <a:blip r:embed="rId3"/>
          <a:stretch>
            <a:fillRect/>
          </a:stretch>
        </p:blipFill>
        <p:spPr>
          <a:xfrm>
            <a:off x="3237629" y="407673"/>
            <a:ext cx="6946392" cy="5748739"/>
          </a:xfrm>
        </p:spPr>
      </p:pic>
      <p:sp>
        <p:nvSpPr>
          <p:cNvPr id="6" name="Chord 5">
            <a:hlinkClick r:id="rId4" action="ppaction://hlinksldjump"/>
            <a:extLst>
              <a:ext uri="{FF2B5EF4-FFF2-40B4-BE49-F238E27FC236}">
                <a16:creationId xmlns:a16="http://schemas.microsoft.com/office/drawing/2014/main" id="{B274BAD0-6A2C-5742-B90B-6E41262299A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81540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03181-F01E-0647-A9DB-946901ACBE95}"/>
              </a:ext>
            </a:extLst>
          </p:cNvPr>
          <p:cNvPicPr>
            <a:picLocks noGrp="1" noChangeAspect="1"/>
          </p:cNvPicPr>
          <p:nvPr>
            <p:ph idx="1"/>
          </p:nvPr>
        </p:nvPicPr>
        <p:blipFill>
          <a:blip r:embed="rId2"/>
          <a:stretch>
            <a:fillRect/>
          </a:stretch>
        </p:blipFill>
        <p:spPr>
          <a:xfrm>
            <a:off x="898070" y="461959"/>
            <a:ext cx="4514535" cy="5861308"/>
          </a:xfrm>
        </p:spPr>
      </p:pic>
      <p:pic>
        <p:nvPicPr>
          <p:cNvPr id="4" name="Content Placeholder 4">
            <a:extLst>
              <a:ext uri="{FF2B5EF4-FFF2-40B4-BE49-F238E27FC236}">
                <a16:creationId xmlns:a16="http://schemas.microsoft.com/office/drawing/2014/main" id="{8D127E38-4F5B-7C47-83E8-2CC4E065D734}"/>
              </a:ext>
            </a:extLst>
          </p:cNvPr>
          <p:cNvPicPr>
            <a:picLocks noChangeAspect="1"/>
          </p:cNvPicPr>
          <p:nvPr/>
        </p:nvPicPr>
        <p:blipFill>
          <a:blip r:embed="rId3"/>
          <a:stretch>
            <a:fillRect/>
          </a:stretch>
        </p:blipFill>
        <p:spPr>
          <a:xfrm>
            <a:off x="5892894" y="461959"/>
            <a:ext cx="4619657" cy="2822536"/>
          </a:xfrm>
          <a:prstGeom prst="rect">
            <a:avLst/>
          </a:prstGeom>
        </p:spPr>
      </p:pic>
      <p:sp>
        <p:nvSpPr>
          <p:cNvPr id="6" name="Chord 5">
            <a:hlinkClick r:id="rId4" action="ppaction://hlinksldjump"/>
            <a:extLst>
              <a:ext uri="{FF2B5EF4-FFF2-40B4-BE49-F238E27FC236}">
                <a16:creationId xmlns:a16="http://schemas.microsoft.com/office/drawing/2014/main" id="{01B3C903-36FA-D94D-B3D0-A9D148A60EB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41826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8547-DCAE-0C4E-AD73-3B574ECFAA90}"/>
              </a:ext>
            </a:extLst>
          </p:cNvPr>
          <p:cNvSpPr>
            <a:spLocks noGrp="1"/>
          </p:cNvSpPr>
          <p:nvPr>
            <p:ph type="title"/>
          </p:nvPr>
        </p:nvSpPr>
        <p:spPr>
          <a:xfrm>
            <a:off x="838200" y="365125"/>
            <a:ext cx="10515600" cy="659003"/>
          </a:xfrm>
        </p:spPr>
        <p:txBody>
          <a:bodyPr>
            <a:normAutofit/>
          </a:bodyPr>
          <a:lstStyle/>
          <a:p>
            <a:r>
              <a:rPr lang="el-GR" sz="3600" b="1" dirty="0">
                <a:solidFill>
                  <a:srgbClr val="002060"/>
                </a:solidFill>
              </a:rPr>
              <a:t> </a:t>
            </a:r>
            <a:r>
              <a:rPr lang="el-GR" sz="3200" b="1" dirty="0">
                <a:solidFill>
                  <a:srgbClr val="002060"/>
                </a:solidFill>
              </a:rPr>
              <a:t>Διαγραμματική παρουσίαση του εργαλείου IPAQ</a:t>
            </a:r>
            <a:endParaRPr lang="en-GR" sz="3200" b="1" dirty="0">
              <a:solidFill>
                <a:srgbClr val="002060"/>
              </a:solidFill>
            </a:endParaRPr>
          </a:p>
        </p:txBody>
      </p:sp>
      <p:pic>
        <p:nvPicPr>
          <p:cNvPr id="5" name="Content Placeholder 4">
            <a:extLst>
              <a:ext uri="{FF2B5EF4-FFF2-40B4-BE49-F238E27FC236}">
                <a16:creationId xmlns:a16="http://schemas.microsoft.com/office/drawing/2014/main" id="{B9332273-10EA-5242-A573-860B51E898A0}"/>
              </a:ext>
            </a:extLst>
          </p:cNvPr>
          <p:cNvPicPr>
            <a:picLocks noGrp="1" noChangeAspect="1"/>
          </p:cNvPicPr>
          <p:nvPr>
            <p:ph idx="1"/>
          </p:nvPr>
        </p:nvPicPr>
        <p:blipFill>
          <a:blip r:embed="rId3"/>
          <a:stretch>
            <a:fillRect/>
          </a:stretch>
        </p:blipFill>
        <p:spPr>
          <a:xfrm>
            <a:off x="838200" y="991124"/>
            <a:ext cx="8430768" cy="5355572"/>
          </a:xfrm>
          <a:prstGeom prst="rect">
            <a:avLst/>
          </a:prstGeom>
        </p:spPr>
      </p:pic>
      <p:sp>
        <p:nvSpPr>
          <p:cNvPr id="7" name="TextBox 6">
            <a:extLst>
              <a:ext uri="{FF2B5EF4-FFF2-40B4-BE49-F238E27FC236}">
                <a16:creationId xmlns:a16="http://schemas.microsoft.com/office/drawing/2014/main" id="{86201BEF-D782-D447-A35E-C5A85FE99A7C}"/>
              </a:ext>
            </a:extLst>
          </p:cNvPr>
          <p:cNvSpPr txBox="1"/>
          <p:nvPr/>
        </p:nvSpPr>
        <p:spPr>
          <a:xfrm>
            <a:off x="838200" y="6346696"/>
            <a:ext cx="2552302" cy="369332"/>
          </a:xfrm>
          <a:prstGeom prst="rect">
            <a:avLst/>
          </a:prstGeom>
          <a:noFill/>
        </p:spPr>
        <p:txBody>
          <a:bodyPr wrap="none" rtlCol="0">
            <a:spAutoFit/>
          </a:bodyPr>
          <a:lstStyle/>
          <a:p>
            <a:r>
              <a:rPr lang="el-GR" i="1" dirty="0">
                <a:solidFill>
                  <a:srgbClr val="002060"/>
                </a:solidFill>
              </a:rPr>
              <a:t>(πηγή: </a:t>
            </a:r>
            <a:r>
              <a:rPr lang="el-GR" i="1" dirty="0" err="1">
                <a:solidFill>
                  <a:srgbClr val="002060"/>
                </a:solidFill>
              </a:rPr>
              <a:t>Craig</a:t>
            </a:r>
            <a:r>
              <a:rPr lang="el-GR" i="1" dirty="0">
                <a:solidFill>
                  <a:srgbClr val="002060"/>
                </a:solidFill>
              </a:rPr>
              <a:t> </a:t>
            </a:r>
            <a:r>
              <a:rPr lang="el-GR" i="1" dirty="0" err="1">
                <a:solidFill>
                  <a:srgbClr val="002060"/>
                </a:solidFill>
              </a:rPr>
              <a:t>et</a:t>
            </a:r>
            <a:r>
              <a:rPr lang="el-GR" i="1" dirty="0">
                <a:solidFill>
                  <a:srgbClr val="002060"/>
                </a:solidFill>
              </a:rPr>
              <a:t> </a:t>
            </a:r>
            <a:r>
              <a:rPr lang="el-GR" i="1" dirty="0" err="1">
                <a:solidFill>
                  <a:srgbClr val="002060"/>
                </a:solidFill>
              </a:rPr>
              <a:t>al</a:t>
            </a:r>
            <a:r>
              <a:rPr lang="el-GR" i="1" dirty="0">
                <a:solidFill>
                  <a:srgbClr val="002060"/>
                </a:solidFill>
              </a:rPr>
              <a:t>., 2003 )</a:t>
            </a:r>
            <a:endParaRPr lang="en-GR" i="1" dirty="0">
              <a:solidFill>
                <a:srgbClr val="002060"/>
              </a:solidFill>
            </a:endParaRPr>
          </a:p>
        </p:txBody>
      </p:sp>
      <p:sp>
        <p:nvSpPr>
          <p:cNvPr id="8" name="Chord 7">
            <a:hlinkClick r:id="rId4" action="ppaction://hlinksldjump"/>
            <a:extLst>
              <a:ext uri="{FF2B5EF4-FFF2-40B4-BE49-F238E27FC236}">
                <a16:creationId xmlns:a16="http://schemas.microsoft.com/office/drawing/2014/main" id="{1C251F4A-EC33-5A43-9607-02A2325893A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11373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8547-DCAE-0C4E-AD73-3B574ECFAA90}"/>
              </a:ext>
            </a:extLst>
          </p:cNvPr>
          <p:cNvSpPr>
            <a:spLocks noGrp="1"/>
          </p:cNvSpPr>
          <p:nvPr>
            <p:ph type="title"/>
          </p:nvPr>
        </p:nvSpPr>
        <p:spPr>
          <a:xfrm>
            <a:off x="838200" y="365125"/>
            <a:ext cx="10515600" cy="659003"/>
          </a:xfrm>
        </p:spPr>
        <p:txBody>
          <a:bodyPr>
            <a:normAutofit/>
          </a:bodyPr>
          <a:lstStyle/>
          <a:p>
            <a:r>
              <a:rPr lang="el-GR" sz="3200" b="1" dirty="0">
                <a:solidFill>
                  <a:srgbClr val="002060"/>
                </a:solidFill>
              </a:rPr>
              <a:t>Πρωτόκολλο </a:t>
            </a:r>
            <a:r>
              <a:rPr lang="en-US" sz="3200" b="1" dirty="0">
                <a:solidFill>
                  <a:srgbClr val="002060"/>
                </a:solidFill>
              </a:rPr>
              <a:t>2</a:t>
            </a:r>
            <a:r>
              <a:rPr lang="el-GR" sz="3200" b="1" dirty="0">
                <a:solidFill>
                  <a:srgbClr val="002060"/>
                </a:solidFill>
              </a:rPr>
              <a:t>: </a:t>
            </a:r>
            <a:r>
              <a:rPr lang="en-US" sz="3200" b="1" dirty="0">
                <a:solidFill>
                  <a:srgbClr val="002060"/>
                </a:solidFill>
              </a:rPr>
              <a:t>UCLA</a:t>
            </a:r>
            <a:endParaRPr lang="en-GR" sz="3200" b="1" dirty="0">
              <a:solidFill>
                <a:srgbClr val="002060"/>
              </a:solidFill>
            </a:endParaRPr>
          </a:p>
        </p:txBody>
      </p:sp>
      <p:pic>
        <p:nvPicPr>
          <p:cNvPr id="8" name="Content Placeholder 7">
            <a:extLst>
              <a:ext uri="{FF2B5EF4-FFF2-40B4-BE49-F238E27FC236}">
                <a16:creationId xmlns:a16="http://schemas.microsoft.com/office/drawing/2014/main" id="{52C8C5AC-EBB0-7A4A-8A6C-EF62A35F52F4}"/>
              </a:ext>
            </a:extLst>
          </p:cNvPr>
          <p:cNvPicPr>
            <a:picLocks noGrp="1" noChangeAspect="1"/>
          </p:cNvPicPr>
          <p:nvPr>
            <p:ph idx="1"/>
          </p:nvPr>
        </p:nvPicPr>
        <p:blipFill>
          <a:blip r:embed="rId3"/>
          <a:stretch>
            <a:fillRect/>
          </a:stretch>
        </p:blipFill>
        <p:spPr>
          <a:xfrm>
            <a:off x="5254752" y="365125"/>
            <a:ext cx="4584192" cy="6330016"/>
          </a:xfrm>
        </p:spPr>
      </p:pic>
      <p:sp>
        <p:nvSpPr>
          <p:cNvPr id="10" name="Chord 9">
            <a:hlinkClick r:id="rId4" action="ppaction://hlinksldjump"/>
            <a:extLst>
              <a:ext uri="{FF2B5EF4-FFF2-40B4-BE49-F238E27FC236}">
                <a16:creationId xmlns:a16="http://schemas.microsoft.com/office/drawing/2014/main" id="{25669163-340B-1948-9DE2-6DDB7FB009B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408802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53E23E-93FC-A042-AD6C-74A3E3C0AE15}"/>
              </a:ext>
            </a:extLst>
          </p:cNvPr>
          <p:cNvPicPr>
            <a:picLocks noGrp="1" noChangeAspect="1"/>
          </p:cNvPicPr>
          <p:nvPr>
            <p:ph idx="1"/>
          </p:nvPr>
        </p:nvPicPr>
        <p:blipFill>
          <a:blip r:embed="rId3"/>
          <a:stretch>
            <a:fillRect/>
          </a:stretch>
        </p:blipFill>
        <p:spPr>
          <a:xfrm>
            <a:off x="4571999" y="447094"/>
            <a:ext cx="4404410" cy="5963811"/>
          </a:xfrm>
        </p:spPr>
      </p:pic>
      <p:sp>
        <p:nvSpPr>
          <p:cNvPr id="6" name="TextBox 5">
            <a:extLst>
              <a:ext uri="{FF2B5EF4-FFF2-40B4-BE49-F238E27FC236}">
                <a16:creationId xmlns:a16="http://schemas.microsoft.com/office/drawing/2014/main" id="{5C50191A-5627-8E44-BA81-AA6688FD7149}"/>
              </a:ext>
            </a:extLst>
          </p:cNvPr>
          <p:cNvSpPr txBox="1"/>
          <p:nvPr/>
        </p:nvSpPr>
        <p:spPr>
          <a:xfrm>
            <a:off x="751115" y="669472"/>
            <a:ext cx="3282042" cy="1631216"/>
          </a:xfrm>
          <a:prstGeom prst="rect">
            <a:avLst/>
          </a:prstGeom>
          <a:noFill/>
        </p:spPr>
        <p:txBody>
          <a:bodyPr wrap="square" rtlCol="0">
            <a:spAutoFit/>
          </a:bodyPr>
          <a:lstStyle/>
          <a:p>
            <a:r>
              <a:rPr lang="el-GR" sz="3200" dirty="0">
                <a:solidFill>
                  <a:srgbClr val="002060"/>
                </a:solidFill>
              </a:rPr>
              <a:t>Τα επίπεδα </a:t>
            </a:r>
          </a:p>
          <a:p>
            <a:r>
              <a:rPr lang="el-GR" sz="3200" dirty="0">
                <a:solidFill>
                  <a:srgbClr val="002060"/>
                </a:solidFill>
              </a:rPr>
              <a:t>Φ.Δ και Α.Δ </a:t>
            </a:r>
          </a:p>
          <a:p>
            <a:r>
              <a:rPr lang="en-US" sz="3200" dirty="0">
                <a:solidFill>
                  <a:srgbClr val="002060"/>
                </a:solidFill>
              </a:rPr>
              <a:t>UCLA</a:t>
            </a:r>
            <a:endParaRPr lang="en-GR" sz="3200" dirty="0">
              <a:solidFill>
                <a:srgbClr val="002060"/>
              </a:solidFill>
            </a:endParaRPr>
          </a:p>
        </p:txBody>
      </p:sp>
      <p:sp>
        <p:nvSpPr>
          <p:cNvPr id="7" name="Chord 6">
            <a:hlinkClick r:id="rId4" action="ppaction://hlinksldjump"/>
            <a:extLst>
              <a:ext uri="{FF2B5EF4-FFF2-40B4-BE49-F238E27FC236}">
                <a16:creationId xmlns:a16="http://schemas.microsoft.com/office/drawing/2014/main" id="{6B495962-0084-9D46-89E4-01403766B48A}"/>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9" name="Picture 8">
            <a:extLst>
              <a:ext uri="{FF2B5EF4-FFF2-40B4-BE49-F238E27FC236}">
                <a16:creationId xmlns:a16="http://schemas.microsoft.com/office/drawing/2014/main" id="{713ADF70-23A6-4849-B2BC-696D64683060}"/>
              </a:ext>
            </a:extLst>
          </p:cNvPr>
          <p:cNvPicPr>
            <a:picLocks noChangeAspect="1"/>
          </p:cNvPicPr>
          <p:nvPr/>
        </p:nvPicPr>
        <p:blipFill>
          <a:blip r:embed="rId5"/>
          <a:stretch>
            <a:fillRect/>
          </a:stretch>
        </p:blipFill>
        <p:spPr>
          <a:xfrm>
            <a:off x="1171956" y="5108575"/>
            <a:ext cx="2362200" cy="1384300"/>
          </a:xfrm>
          <a:prstGeom prst="ellipse">
            <a:avLst/>
          </a:prstGeom>
          <a:ln>
            <a:noFill/>
          </a:ln>
          <a:effectLst>
            <a:softEdge rad="112500"/>
          </a:effectLst>
        </p:spPr>
      </p:pic>
    </p:spTree>
    <p:extLst>
      <p:ext uri="{BB962C8B-B14F-4D97-AF65-F5344CB8AC3E}">
        <p14:creationId xmlns:p14="http://schemas.microsoft.com/office/powerpoint/2010/main" val="331253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196243"/>
            <a:ext cx="10515600" cy="1325563"/>
          </a:xfrm>
        </p:spPr>
        <p:txBody>
          <a:bodyPr/>
          <a:lstStyle/>
          <a:p>
            <a:r>
              <a:rPr lang="el-GR" sz="3600" b="1" dirty="0">
                <a:solidFill>
                  <a:srgbClr val="002060"/>
                </a:solidFill>
              </a:rPr>
              <a:t>Φυσική Αποκατάσταση</a:t>
            </a: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p:txBody>
          <a:bodyPr>
            <a:normAutofit/>
          </a:bodyPr>
          <a:lstStyle/>
          <a:p>
            <a:pPr marL="0" indent="0">
              <a:buNone/>
            </a:pPr>
            <a:r>
              <a:rPr lang="el-GR" dirty="0"/>
              <a:t>Η φυσική διαδικασία ανάκτησης της υγείας/προσαρμογής του</a:t>
            </a:r>
          </a:p>
          <a:p>
            <a:pPr marL="0" indent="0">
              <a:buNone/>
            </a:pPr>
            <a:r>
              <a:rPr lang="el-GR" dirty="0"/>
              <a:t> οργανισμού σε οργανικές και σωματικές αλλαγές που προκύπτουν</a:t>
            </a:r>
          </a:p>
          <a:p>
            <a:pPr marL="0" indent="0">
              <a:buNone/>
            </a:pPr>
            <a:r>
              <a:rPr lang="el-GR" dirty="0"/>
              <a:t> από τις επιπτώσεις της νόσου αλλά και των θεραπειών.</a:t>
            </a:r>
            <a:endParaRPr lang="en-US" dirty="0"/>
          </a:p>
        </p:txBody>
      </p:sp>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pic>
        <p:nvPicPr>
          <p:cNvPr id="10" name="Picture 9">
            <a:extLst>
              <a:ext uri="{FF2B5EF4-FFF2-40B4-BE49-F238E27FC236}">
                <a16:creationId xmlns:a16="http://schemas.microsoft.com/office/drawing/2014/main" id="{4D1E1CCD-6F03-D247-9EF0-E1CC77962066}"/>
              </a:ext>
            </a:extLst>
          </p:cNvPr>
          <p:cNvPicPr>
            <a:picLocks noChangeAspect="1"/>
          </p:cNvPicPr>
          <p:nvPr/>
        </p:nvPicPr>
        <p:blipFill>
          <a:blip r:embed="rId3"/>
          <a:stretch>
            <a:fillRect/>
          </a:stretch>
        </p:blipFill>
        <p:spPr>
          <a:xfrm>
            <a:off x="2595412" y="3974027"/>
            <a:ext cx="3511804" cy="2280862"/>
          </a:xfrm>
          <a:prstGeom prst="rect">
            <a:avLst/>
          </a:prstGeom>
        </p:spPr>
      </p:pic>
      <p:pic>
        <p:nvPicPr>
          <p:cNvPr id="12" name="Picture 11">
            <a:extLst>
              <a:ext uri="{FF2B5EF4-FFF2-40B4-BE49-F238E27FC236}">
                <a16:creationId xmlns:a16="http://schemas.microsoft.com/office/drawing/2014/main" id="{96C68050-D1BE-CE4C-AD09-E880794857FD}"/>
              </a:ext>
            </a:extLst>
          </p:cNvPr>
          <p:cNvPicPr>
            <a:picLocks noChangeAspect="1"/>
          </p:cNvPicPr>
          <p:nvPr/>
        </p:nvPicPr>
        <p:blipFill>
          <a:blip r:embed="rId4"/>
          <a:stretch>
            <a:fillRect/>
          </a:stretch>
        </p:blipFill>
        <p:spPr>
          <a:xfrm>
            <a:off x="6865435" y="3930856"/>
            <a:ext cx="2584196" cy="2367203"/>
          </a:xfrm>
          <a:prstGeom prst="rect">
            <a:avLst/>
          </a:prstGeom>
        </p:spPr>
      </p:pic>
    </p:spTree>
    <p:extLst>
      <p:ext uri="{BB962C8B-B14F-4D97-AF65-F5344CB8AC3E}">
        <p14:creationId xmlns:p14="http://schemas.microsoft.com/office/powerpoint/2010/main" val="418766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872B-2996-4343-B4AC-4A731A498226}"/>
              </a:ext>
            </a:extLst>
          </p:cNvPr>
          <p:cNvSpPr>
            <a:spLocks noGrp="1"/>
          </p:cNvSpPr>
          <p:nvPr>
            <p:ph type="title"/>
          </p:nvPr>
        </p:nvSpPr>
        <p:spPr/>
        <p:txBody>
          <a:bodyPr>
            <a:normAutofit/>
          </a:bodyPr>
          <a:lstStyle/>
          <a:p>
            <a:r>
              <a:rPr lang="el-GR" sz="3200" b="1" dirty="0">
                <a:solidFill>
                  <a:srgbClr val="002060"/>
                </a:solidFill>
              </a:rPr>
              <a:t>Πρωτόκολλο </a:t>
            </a:r>
            <a:r>
              <a:rPr lang="en-US" sz="3200" b="1" dirty="0">
                <a:solidFill>
                  <a:srgbClr val="002060"/>
                </a:solidFill>
              </a:rPr>
              <a:t>3</a:t>
            </a:r>
            <a:r>
              <a:rPr lang="el-GR" sz="3200" b="1" dirty="0">
                <a:solidFill>
                  <a:srgbClr val="002060"/>
                </a:solidFill>
              </a:rPr>
              <a:t>: </a:t>
            </a:r>
            <a:r>
              <a:rPr lang="el-GR" sz="3200" b="1" dirty="0" err="1">
                <a:solidFill>
                  <a:srgbClr val="002060"/>
                </a:solidFill>
              </a:rPr>
              <a:t>Ημιδομημ</a:t>
            </a:r>
            <a:r>
              <a:rPr lang="en-US" sz="3200" b="1" dirty="0" err="1">
                <a:solidFill>
                  <a:srgbClr val="002060"/>
                </a:solidFill>
              </a:rPr>
              <a:t>έ</a:t>
            </a:r>
            <a:r>
              <a:rPr lang="el-GR" sz="3200" b="1" dirty="0" err="1">
                <a:solidFill>
                  <a:srgbClr val="002060"/>
                </a:solidFill>
              </a:rPr>
              <a:t>νη</a:t>
            </a:r>
            <a:r>
              <a:rPr lang="el-GR" sz="3200" b="1" dirty="0">
                <a:solidFill>
                  <a:srgbClr val="002060"/>
                </a:solidFill>
              </a:rPr>
              <a:t> συνέντευξη</a:t>
            </a:r>
            <a:endParaRPr lang="en-GR" sz="3200" dirty="0"/>
          </a:p>
        </p:txBody>
      </p:sp>
      <p:pic>
        <p:nvPicPr>
          <p:cNvPr id="6" name="Content Placeholder 5">
            <a:extLst>
              <a:ext uri="{FF2B5EF4-FFF2-40B4-BE49-F238E27FC236}">
                <a16:creationId xmlns:a16="http://schemas.microsoft.com/office/drawing/2014/main" id="{484FDDE4-9539-4340-BEDF-17C59001662F}"/>
              </a:ext>
            </a:extLst>
          </p:cNvPr>
          <p:cNvPicPr>
            <a:picLocks noGrp="1" noChangeAspect="1"/>
          </p:cNvPicPr>
          <p:nvPr>
            <p:ph idx="1"/>
          </p:nvPr>
        </p:nvPicPr>
        <p:blipFill>
          <a:blip r:embed="rId2"/>
          <a:stretch>
            <a:fillRect/>
          </a:stretch>
        </p:blipFill>
        <p:spPr>
          <a:xfrm>
            <a:off x="991099" y="1469798"/>
            <a:ext cx="3449773" cy="4756150"/>
          </a:xfrm>
        </p:spPr>
      </p:pic>
      <p:sp>
        <p:nvSpPr>
          <p:cNvPr id="4" name="Chord 3">
            <a:hlinkClick r:id="rId3" action="ppaction://hlinksldjump"/>
            <a:extLst>
              <a:ext uri="{FF2B5EF4-FFF2-40B4-BE49-F238E27FC236}">
                <a16:creationId xmlns:a16="http://schemas.microsoft.com/office/drawing/2014/main" id="{23D39782-D200-5941-9F52-1C49902F895B}"/>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8" name="Picture 7">
            <a:extLst>
              <a:ext uri="{FF2B5EF4-FFF2-40B4-BE49-F238E27FC236}">
                <a16:creationId xmlns:a16="http://schemas.microsoft.com/office/drawing/2014/main" id="{012D2FDE-C6D7-144A-B6B9-36F37C1B3704}"/>
              </a:ext>
            </a:extLst>
          </p:cNvPr>
          <p:cNvPicPr>
            <a:picLocks noChangeAspect="1"/>
          </p:cNvPicPr>
          <p:nvPr/>
        </p:nvPicPr>
        <p:blipFill>
          <a:blip r:embed="rId4"/>
          <a:stretch>
            <a:fillRect/>
          </a:stretch>
        </p:blipFill>
        <p:spPr>
          <a:xfrm>
            <a:off x="5197471" y="1423761"/>
            <a:ext cx="3427768" cy="4802187"/>
          </a:xfrm>
          <a:prstGeom prst="rect">
            <a:avLst/>
          </a:prstGeom>
        </p:spPr>
      </p:pic>
    </p:spTree>
    <p:extLst>
      <p:ext uri="{BB962C8B-B14F-4D97-AF65-F5344CB8AC3E}">
        <p14:creationId xmlns:p14="http://schemas.microsoft.com/office/powerpoint/2010/main" val="3909578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D16EA2-98C6-B149-B8D9-B9CB03D919D6}"/>
              </a:ext>
            </a:extLst>
          </p:cNvPr>
          <p:cNvPicPr>
            <a:picLocks noGrp="1" noChangeAspect="1"/>
          </p:cNvPicPr>
          <p:nvPr>
            <p:ph idx="1"/>
          </p:nvPr>
        </p:nvPicPr>
        <p:blipFill>
          <a:blip r:embed="rId2"/>
          <a:stretch>
            <a:fillRect/>
          </a:stretch>
        </p:blipFill>
        <p:spPr>
          <a:xfrm>
            <a:off x="6096000" y="2595109"/>
            <a:ext cx="5384800" cy="3606800"/>
          </a:xfrm>
        </p:spPr>
      </p:pic>
      <p:pic>
        <p:nvPicPr>
          <p:cNvPr id="8" name="Picture 7">
            <a:extLst>
              <a:ext uri="{FF2B5EF4-FFF2-40B4-BE49-F238E27FC236}">
                <a16:creationId xmlns:a16="http://schemas.microsoft.com/office/drawing/2014/main" id="{80B4A09C-7F50-1F40-B538-AE360A2A9840}"/>
              </a:ext>
            </a:extLst>
          </p:cNvPr>
          <p:cNvPicPr>
            <a:picLocks noChangeAspect="1"/>
          </p:cNvPicPr>
          <p:nvPr/>
        </p:nvPicPr>
        <p:blipFill>
          <a:blip r:embed="rId3"/>
          <a:stretch>
            <a:fillRect/>
          </a:stretch>
        </p:blipFill>
        <p:spPr>
          <a:xfrm>
            <a:off x="1648100" y="656091"/>
            <a:ext cx="3781651" cy="5545818"/>
          </a:xfrm>
          <a:prstGeom prst="rect">
            <a:avLst/>
          </a:prstGeom>
        </p:spPr>
      </p:pic>
      <p:sp>
        <p:nvSpPr>
          <p:cNvPr id="9" name="Chord 8">
            <a:hlinkClick r:id="rId4" action="ppaction://hlinksldjump"/>
            <a:extLst>
              <a:ext uri="{FF2B5EF4-FFF2-40B4-BE49-F238E27FC236}">
                <a16:creationId xmlns:a16="http://schemas.microsoft.com/office/drawing/2014/main" id="{31E797A2-A46B-304D-8D44-8FCB34BBA5D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932703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84DA629D-F841-EC42-9EB5-46E85D0B1D5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A0F0F645-E8C8-1246-BFF4-A6148092D818}"/>
              </a:ext>
            </a:extLst>
          </p:cNvPr>
          <p:cNvSpPr>
            <a:spLocks noGrp="1"/>
          </p:cNvSpPr>
          <p:nvPr>
            <p:ph type="title"/>
          </p:nvPr>
        </p:nvSpPr>
        <p:spPr>
          <a:xfrm>
            <a:off x="838200" y="365125"/>
            <a:ext cx="10515600" cy="1325563"/>
          </a:xfrm>
        </p:spPr>
        <p:txBody>
          <a:bodyPr/>
          <a:lstStyle/>
          <a:p>
            <a:r>
              <a:rPr lang="el-GR" sz="3600" b="1" dirty="0">
                <a:solidFill>
                  <a:srgbClr val="002060"/>
                </a:solidFill>
              </a:rPr>
              <a:t>Αποτελέσματα έρευνας</a:t>
            </a:r>
            <a:r>
              <a:rPr lang="en-US" sz="3600" b="1" dirty="0">
                <a:solidFill>
                  <a:srgbClr val="002060"/>
                </a:solidFill>
              </a:rPr>
              <a:t> </a:t>
            </a:r>
            <a:r>
              <a:rPr lang="el-GR" sz="3600" b="1" dirty="0">
                <a:solidFill>
                  <a:srgbClr val="002060"/>
                </a:solidFill>
              </a:rPr>
              <a:t>- Σχολιασμός</a:t>
            </a:r>
            <a:endParaRPr lang="en-GR" sz="3600" b="1">
              <a:solidFill>
                <a:srgbClr val="002060"/>
              </a:solidFill>
            </a:endParaRPr>
          </a:p>
        </p:txBody>
      </p:sp>
      <p:sp>
        <p:nvSpPr>
          <p:cNvPr id="3" name="Content Placeholder 2">
            <a:extLst>
              <a:ext uri="{FF2B5EF4-FFF2-40B4-BE49-F238E27FC236}">
                <a16:creationId xmlns:a16="http://schemas.microsoft.com/office/drawing/2014/main" id="{94B43D18-FB52-EF47-9327-DD80E42F023C}"/>
              </a:ext>
            </a:extLst>
          </p:cNvPr>
          <p:cNvSpPr>
            <a:spLocks noGrp="1"/>
          </p:cNvSpPr>
          <p:nvPr>
            <p:ph idx="1"/>
          </p:nvPr>
        </p:nvSpPr>
        <p:spPr>
          <a:xfrm>
            <a:off x="838200" y="2432957"/>
            <a:ext cx="10515600" cy="4351338"/>
          </a:xfrm>
        </p:spPr>
        <p:txBody>
          <a:bodyPr/>
          <a:lstStyle/>
          <a:p>
            <a:r>
              <a:rPr lang="el-GR" dirty="0"/>
              <a:t>Η στατιστική ανάλυση των δεδομένων της έρευνας περιλαμβάνει κατά σειρά: </a:t>
            </a:r>
          </a:p>
          <a:p>
            <a:endParaRPr lang="el-GR" dirty="0"/>
          </a:p>
          <a:p>
            <a:pPr marL="0" indent="0">
              <a:buNone/>
            </a:pPr>
            <a:r>
              <a:rPr lang="el-GR" dirty="0"/>
              <a:t>(α) την περιγραφική ανάλυση του δείγματος,</a:t>
            </a:r>
          </a:p>
          <a:p>
            <a:pPr marL="0" indent="0">
              <a:buNone/>
            </a:pPr>
            <a:r>
              <a:rPr lang="el-GR" dirty="0"/>
              <a:t>(β) την απάντηση των ερευνητικών ερωτημάτων και το σχολιασμό σύμφωνα με τη βιβλιογραφία.</a:t>
            </a:r>
            <a:endParaRPr lang="en-GR"/>
          </a:p>
        </p:txBody>
      </p:sp>
    </p:spTree>
    <p:extLst>
      <p:ext uri="{BB962C8B-B14F-4D97-AF65-F5344CB8AC3E}">
        <p14:creationId xmlns:p14="http://schemas.microsoft.com/office/powerpoint/2010/main" val="3144752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4422B2A-529A-6D43-898E-B17879DB7AD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A0F0F645-E8C8-1246-BFF4-A6148092D818}"/>
              </a:ext>
            </a:extLst>
          </p:cNvPr>
          <p:cNvSpPr>
            <a:spLocks noGrp="1"/>
          </p:cNvSpPr>
          <p:nvPr>
            <p:ph type="title"/>
          </p:nvPr>
        </p:nvSpPr>
        <p:spPr>
          <a:xfrm>
            <a:off x="613878" y="210698"/>
            <a:ext cx="10515600" cy="1325563"/>
          </a:xfrm>
        </p:spPr>
        <p:txBody>
          <a:bodyPr/>
          <a:lstStyle/>
          <a:p>
            <a:r>
              <a:rPr lang="el-GR" sz="3600" b="1" dirty="0">
                <a:solidFill>
                  <a:srgbClr val="002060"/>
                </a:solidFill>
              </a:rPr>
              <a:t>Περιγραφική ανάλυση του δείγματος</a:t>
            </a:r>
            <a:endParaRPr lang="en-GR" sz="3600" b="1" dirty="0">
              <a:solidFill>
                <a:srgbClr val="002060"/>
              </a:solidFill>
            </a:endParaRPr>
          </a:p>
        </p:txBody>
      </p:sp>
      <p:sp>
        <p:nvSpPr>
          <p:cNvPr id="4" name="TextBox 3">
            <a:extLst>
              <a:ext uri="{FF2B5EF4-FFF2-40B4-BE49-F238E27FC236}">
                <a16:creationId xmlns:a16="http://schemas.microsoft.com/office/drawing/2014/main" id="{9944396C-7EF1-894C-A6B8-07B8AD4AACA0}"/>
              </a:ext>
            </a:extLst>
          </p:cNvPr>
          <p:cNvSpPr txBox="1"/>
          <p:nvPr/>
        </p:nvSpPr>
        <p:spPr>
          <a:xfrm>
            <a:off x="613876" y="1604270"/>
            <a:ext cx="10753725" cy="2677656"/>
          </a:xfrm>
          <a:prstGeom prst="rect">
            <a:avLst/>
          </a:prstGeom>
          <a:noFill/>
        </p:spPr>
        <p:txBody>
          <a:bodyPr wrap="square" rtlCol="0">
            <a:spAutoFit/>
          </a:bodyPr>
          <a:lstStyle/>
          <a:p>
            <a:r>
              <a:rPr lang="el-GR" sz="2800" dirty="0"/>
              <a:t>Δείγμα : </a:t>
            </a:r>
            <a:r>
              <a:rPr lang="en-US" sz="2800" dirty="0"/>
              <a:t>n=</a:t>
            </a:r>
            <a:r>
              <a:rPr lang="el-GR" sz="2800" dirty="0"/>
              <a:t>16  </a:t>
            </a:r>
          </a:p>
          <a:p>
            <a:r>
              <a:rPr lang="en-US" sz="2800" dirty="0"/>
              <a:t>E</a:t>
            </a:r>
            <a:r>
              <a:rPr lang="el-GR" sz="2800" dirty="0"/>
              <a:t>ύρος ηλικίας : 19 - 47 ετών </a:t>
            </a:r>
          </a:p>
          <a:p>
            <a:r>
              <a:rPr lang="el-GR" sz="2800" dirty="0"/>
              <a:t>Εύρος χρόνου από την επέμβαση: 3 -  24 χρόνια </a:t>
            </a:r>
          </a:p>
          <a:p>
            <a:endParaRPr lang="el-GR" sz="2800" dirty="0"/>
          </a:p>
          <a:p>
            <a:endParaRPr lang="el-GR" sz="2800" dirty="0"/>
          </a:p>
          <a:p>
            <a:endParaRPr lang="en-GR" sz="2800" dirty="0"/>
          </a:p>
        </p:txBody>
      </p:sp>
      <p:pic>
        <p:nvPicPr>
          <p:cNvPr id="8" name="Picture 7">
            <a:extLst>
              <a:ext uri="{FF2B5EF4-FFF2-40B4-BE49-F238E27FC236}">
                <a16:creationId xmlns:a16="http://schemas.microsoft.com/office/drawing/2014/main" id="{A357C78F-4A8E-8246-9A7F-A8A9A1A5668A}"/>
              </a:ext>
            </a:extLst>
          </p:cNvPr>
          <p:cNvPicPr>
            <a:picLocks noChangeAspect="1"/>
          </p:cNvPicPr>
          <p:nvPr/>
        </p:nvPicPr>
        <p:blipFill>
          <a:blip r:embed="rId3"/>
          <a:stretch>
            <a:fillRect/>
          </a:stretch>
        </p:blipFill>
        <p:spPr>
          <a:xfrm>
            <a:off x="1144606" y="3215426"/>
            <a:ext cx="3311995" cy="3225294"/>
          </a:xfrm>
          <a:prstGeom prst="rect">
            <a:avLst/>
          </a:prstGeom>
        </p:spPr>
      </p:pic>
      <p:grpSp>
        <p:nvGrpSpPr>
          <p:cNvPr id="20" name="Group 19">
            <a:extLst>
              <a:ext uri="{FF2B5EF4-FFF2-40B4-BE49-F238E27FC236}">
                <a16:creationId xmlns:a16="http://schemas.microsoft.com/office/drawing/2014/main" id="{BED8B457-51D3-5E49-B324-4D5458BF9A75}"/>
              </a:ext>
            </a:extLst>
          </p:cNvPr>
          <p:cNvGrpSpPr/>
          <p:nvPr/>
        </p:nvGrpSpPr>
        <p:grpSpPr>
          <a:xfrm>
            <a:off x="8396958" y="873479"/>
            <a:ext cx="2557739" cy="5567241"/>
            <a:chOff x="8165774" y="918327"/>
            <a:chExt cx="2557739" cy="5567241"/>
          </a:xfrm>
        </p:grpSpPr>
        <p:pic>
          <p:nvPicPr>
            <p:cNvPr id="11" name="Picture 10">
              <a:extLst>
                <a:ext uri="{FF2B5EF4-FFF2-40B4-BE49-F238E27FC236}">
                  <a16:creationId xmlns:a16="http://schemas.microsoft.com/office/drawing/2014/main" id="{E719C42E-ECF8-694B-9422-AAF0939671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73" b="94081" l="9717" r="89879">
                          <a14:foregroundMark x1="85020" y1="45794" x2="85020" y2="45794"/>
                          <a14:foregroundMark x1="58704" y1="4673" x2="58704" y2="4673"/>
                          <a14:foregroundMark x1="30769" y1="94081" x2="30769" y2="94081"/>
                        </a14:backgroundRemoval>
                      </a14:imgEffect>
                    </a14:imgLayer>
                  </a14:imgProps>
                </a:ext>
              </a:extLst>
            </a:blip>
            <a:stretch>
              <a:fillRect/>
            </a:stretch>
          </p:blipFill>
          <p:spPr>
            <a:xfrm>
              <a:off x="8373687" y="918327"/>
              <a:ext cx="2141913" cy="5567241"/>
            </a:xfrm>
            <a:prstGeom prst="rect">
              <a:avLst/>
            </a:prstGeom>
            <a:ln>
              <a:tailEnd type="triangle"/>
            </a:ln>
          </p:spPr>
        </p:pic>
        <p:sp>
          <p:nvSpPr>
            <p:cNvPr id="12" name="Oval 11">
              <a:extLst>
                <a:ext uri="{FF2B5EF4-FFF2-40B4-BE49-F238E27FC236}">
                  <a16:creationId xmlns:a16="http://schemas.microsoft.com/office/drawing/2014/main" id="{89E22DF0-D400-B846-AAF9-5ACB624A228D}"/>
                </a:ext>
              </a:extLst>
            </p:cNvPr>
            <p:cNvSpPr/>
            <p:nvPr/>
          </p:nvSpPr>
          <p:spPr>
            <a:xfrm>
              <a:off x="8165774" y="4468802"/>
              <a:ext cx="692529" cy="674698"/>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400" b="1">
                  <a:solidFill>
                    <a:schemeClr val="tx1"/>
                  </a:solidFill>
                </a:rPr>
                <a:t>4</a:t>
              </a:r>
            </a:p>
          </p:txBody>
        </p:sp>
        <p:sp>
          <p:nvSpPr>
            <p:cNvPr id="16" name="Oval 15">
              <a:extLst>
                <a:ext uri="{FF2B5EF4-FFF2-40B4-BE49-F238E27FC236}">
                  <a16:creationId xmlns:a16="http://schemas.microsoft.com/office/drawing/2014/main" id="{78859AC8-7472-9E4C-A6B3-179BD69A7E06}"/>
                </a:ext>
              </a:extLst>
            </p:cNvPr>
            <p:cNvSpPr/>
            <p:nvPr/>
          </p:nvSpPr>
          <p:spPr>
            <a:xfrm>
              <a:off x="10030984" y="4468802"/>
              <a:ext cx="692529" cy="674698"/>
            </a:xfrm>
            <a:prstGeom prst="ellipse">
              <a:avLst/>
            </a:prstGeom>
            <a:solidFill>
              <a:schemeClr val="accent2">
                <a:lumMod val="60000"/>
                <a:lumOff val="40000"/>
                <a:alpha val="43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R" sz="2000" b="1">
                  <a:solidFill>
                    <a:schemeClr val="tx1"/>
                  </a:solidFill>
                </a:rPr>
                <a:t>12</a:t>
              </a:r>
            </a:p>
          </p:txBody>
        </p:sp>
        <p:cxnSp>
          <p:nvCxnSpPr>
            <p:cNvPr id="14" name="Straight Arrow Connector 13">
              <a:extLst>
                <a:ext uri="{FF2B5EF4-FFF2-40B4-BE49-F238E27FC236}">
                  <a16:creationId xmlns:a16="http://schemas.microsoft.com/office/drawing/2014/main" id="{F21A2859-BDA1-FF4A-85F0-8110DBE8D8E7}"/>
                </a:ext>
              </a:extLst>
            </p:cNvPr>
            <p:cNvCxnSpPr>
              <a:stCxn id="12" idx="7"/>
            </p:cNvCxnSpPr>
            <p:nvPr/>
          </p:nvCxnSpPr>
          <p:spPr>
            <a:xfrm flipV="1">
              <a:off x="8756884" y="4208585"/>
              <a:ext cx="480901" cy="35902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17E45E-2F22-064E-8CD2-B8AED45CF3A5}"/>
                </a:ext>
              </a:extLst>
            </p:cNvPr>
            <p:cNvCxnSpPr>
              <a:cxnSpLocks/>
              <a:stCxn id="16" idx="1"/>
            </p:cNvCxnSpPr>
            <p:nvPr/>
          </p:nvCxnSpPr>
          <p:spPr>
            <a:xfrm flipH="1" flipV="1">
              <a:off x="9651502" y="4225337"/>
              <a:ext cx="480901" cy="342272"/>
            </a:xfrm>
            <a:prstGeom prst="straightConnector1">
              <a:avLst/>
            </a:prstGeom>
            <a:ln w="666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059509E-BBAC-3041-946C-F6DBC15964CA}"/>
              </a:ext>
            </a:extLst>
          </p:cNvPr>
          <p:cNvSpPr txBox="1"/>
          <p:nvPr/>
        </p:nvSpPr>
        <p:spPr>
          <a:xfrm>
            <a:off x="8011575" y="6440720"/>
            <a:ext cx="3528530" cy="369332"/>
          </a:xfrm>
          <a:prstGeom prst="rect">
            <a:avLst/>
          </a:prstGeom>
          <a:noFill/>
        </p:spPr>
        <p:txBody>
          <a:bodyPr wrap="none" rtlCol="0">
            <a:spAutoFit/>
          </a:bodyPr>
          <a:lstStyle/>
          <a:p>
            <a:r>
              <a:rPr lang="el-GR" dirty="0"/>
              <a:t>Μέλος στο οποίο έγινε η επέμβαση</a:t>
            </a:r>
            <a:endParaRPr lang="en-GR"/>
          </a:p>
        </p:txBody>
      </p:sp>
      <p:sp>
        <p:nvSpPr>
          <p:cNvPr id="15" name="TextBox 14">
            <a:extLst>
              <a:ext uri="{FF2B5EF4-FFF2-40B4-BE49-F238E27FC236}">
                <a16:creationId xmlns:a16="http://schemas.microsoft.com/office/drawing/2014/main" id="{7A8A960C-D49D-8144-80FD-83E98AF50B7D}"/>
              </a:ext>
            </a:extLst>
          </p:cNvPr>
          <p:cNvSpPr txBox="1"/>
          <p:nvPr/>
        </p:nvSpPr>
        <p:spPr>
          <a:xfrm>
            <a:off x="1896170" y="6277970"/>
            <a:ext cx="1848583" cy="369332"/>
          </a:xfrm>
          <a:prstGeom prst="rect">
            <a:avLst/>
          </a:prstGeom>
          <a:noFill/>
        </p:spPr>
        <p:txBody>
          <a:bodyPr wrap="none" rtlCol="0">
            <a:spAutoFit/>
          </a:bodyPr>
          <a:lstStyle/>
          <a:p>
            <a:r>
              <a:rPr lang="el-GR" dirty="0"/>
              <a:t>Είδη σαρκώματος</a:t>
            </a:r>
            <a:endParaRPr lang="en-GR"/>
          </a:p>
        </p:txBody>
      </p:sp>
      <p:grpSp>
        <p:nvGrpSpPr>
          <p:cNvPr id="18" name="Group 17">
            <a:extLst>
              <a:ext uri="{FF2B5EF4-FFF2-40B4-BE49-F238E27FC236}">
                <a16:creationId xmlns:a16="http://schemas.microsoft.com/office/drawing/2014/main" id="{D9ADDD50-E58E-B849-B875-4897754EDECE}"/>
              </a:ext>
            </a:extLst>
          </p:cNvPr>
          <p:cNvGrpSpPr/>
          <p:nvPr/>
        </p:nvGrpSpPr>
        <p:grpSpPr>
          <a:xfrm>
            <a:off x="4263236" y="3942799"/>
            <a:ext cx="2799149" cy="1962151"/>
            <a:chOff x="4263236" y="3942799"/>
            <a:chExt cx="2799149" cy="1962151"/>
          </a:xfrm>
        </p:grpSpPr>
        <p:pic>
          <p:nvPicPr>
            <p:cNvPr id="9" name="Picture 8">
              <a:extLst>
                <a:ext uri="{FF2B5EF4-FFF2-40B4-BE49-F238E27FC236}">
                  <a16:creationId xmlns:a16="http://schemas.microsoft.com/office/drawing/2014/main" id="{F092CBEF-44F0-ED48-9B8F-706CFC981429}"/>
                </a:ext>
              </a:extLst>
            </p:cNvPr>
            <p:cNvPicPr>
              <a:picLocks noChangeAspect="1"/>
            </p:cNvPicPr>
            <p:nvPr/>
          </p:nvPicPr>
          <p:blipFill>
            <a:blip r:embed="rId6"/>
            <a:stretch>
              <a:fillRect/>
            </a:stretch>
          </p:blipFill>
          <p:spPr>
            <a:xfrm>
              <a:off x="4263236" y="3942799"/>
              <a:ext cx="2610691" cy="1962151"/>
            </a:xfrm>
            <a:prstGeom prst="rect">
              <a:avLst/>
            </a:prstGeom>
          </p:spPr>
        </p:pic>
        <p:sp>
          <p:nvSpPr>
            <p:cNvPr id="6" name="TextBox 5">
              <a:extLst>
                <a:ext uri="{FF2B5EF4-FFF2-40B4-BE49-F238E27FC236}">
                  <a16:creationId xmlns:a16="http://schemas.microsoft.com/office/drawing/2014/main" id="{D107AC21-1D81-9E40-B0ED-83934EFADC6A}"/>
                </a:ext>
              </a:extLst>
            </p:cNvPr>
            <p:cNvSpPr txBox="1"/>
            <p:nvPr/>
          </p:nvSpPr>
          <p:spPr>
            <a:xfrm>
              <a:off x="4549581" y="4502716"/>
              <a:ext cx="1773242" cy="369332"/>
            </a:xfrm>
            <a:prstGeom prst="rect">
              <a:avLst/>
            </a:prstGeom>
            <a:solidFill>
              <a:srgbClr val="F7F8F8"/>
            </a:solidFill>
          </p:spPr>
          <p:txBody>
            <a:bodyPr wrap="none" rtlCol="0">
              <a:spAutoFit/>
            </a:bodyPr>
            <a:lstStyle/>
            <a:p>
              <a:r>
                <a:rPr lang="el-GR" dirty="0">
                  <a:solidFill>
                    <a:schemeClr val="tx1">
                      <a:lumMod val="50000"/>
                      <a:lumOff val="50000"/>
                    </a:schemeClr>
                  </a:solidFill>
                </a:rPr>
                <a:t>Χονδροσάρκωμα</a:t>
              </a:r>
              <a:endParaRPr lang="en-GR" dirty="0">
                <a:solidFill>
                  <a:schemeClr val="tx1">
                    <a:lumMod val="50000"/>
                    <a:lumOff val="50000"/>
                  </a:schemeClr>
                </a:solidFill>
              </a:endParaRPr>
            </a:p>
          </p:txBody>
        </p:sp>
        <p:sp>
          <p:nvSpPr>
            <p:cNvPr id="17" name="TextBox 16">
              <a:extLst>
                <a:ext uri="{FF2B5EF4-FFF2-40B4-BE49-F238E27FC236}">
                  <a16:creationId xmlns:a16="http://schemas.microsoft.com/office/drawing/2014/main" id="{FAA83732-0F72-2D40-A3C1-57986E90E7A9}"/>
                </a:ext>
              </a:extLst>
            </p:cNvPr>
            <p:cNvSpPr txBox="1"/>
            <p:nvPr/>
          </p:nvSpPr>
          <p:spPr>
            <a:xfrm>
              <a:off x="4563111" y="5497409"/>
              <a:ext cx="2499274" cy="369332"/>
            </a:xfrm>
            <a:prstGeom prst="rect">
              <a:avLst/>
            </a:prstGeom>
            <a:solidFill>
              <a:srgbClr val="F9FAFA"/>
            </a:solidFill>
          </p:spPr>
          <p:txBody>
            <a:bodyPr wrap="none" rtlCol="0">
              <a:spAutoFit/>
            </a:bodyPr>
            <a:lstStyle/>
            <a:p>
              <a:r>
                <a:rPr lang="el-GR" dirty="0">
                  <a:solidFill>
                    <a:schemeClr val="tx1">
                      <a:lumMod val="50000"/>
                      <a:lumOff val="50000"/>
                    </a:schemeClr>
                  </a:solidFill>
                </a:rPr>
                <a:t>Κακόηθες  ιστιοκύττωμα</a:t>
              </a:r>
              <a:endParaRPr lang="en-GR" dirty="0">
                <a:solidFill>
                  <a:schemeClr val="tx1">
                    <a:lumMod val="50000"/>
                    <a:lumOff val="50000"/>
                  </a:schemeClr>
                </a:solidFill>
              </a:endParaRPr>
            </a:p>
          </p:txBody>
        </p:sp>
      </p:grpSp>
    </p:spTree>
    <p:extLst>
      <p:ext uri="{BB962C8B-B14F-4D97-AF65-F5344CB8AC3E}">
        <p14:creationId xmlns:p14="http://schemas.microsoft.com/office/powerpoint/2010/main" val="1614341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4422B2A-529A-6D43-898E-B17879DB7AD6}"/>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TextBox 3">
            <a:extLst>
              <a:ext uri="{FF2B5EF4-FFF2-40B4-BE49-F238E27FC236}">
                <a16:creationId xmlns:a16="http://schemas.microsoft.com/office/drawing/2014/main" id="{9944396C-7EF1-894C-A6B8-07B8AD4AACA0}"/>
              </a:ext>
            </a:extLst>
          </p:cNvPr>
          <p:cNvSpPr txBox="1"/>
          <p:nvPr/>
        </p:nvSpPr>
        <p:spPr>
          <a:xfrm>
            <a:off x="505389" y="404230"/>
            <a:ext cx="5590612" cy="492443"/>
          </a:xfrm>
          <a:prstGeom prst="rect">
            <a:avLst/>
          </a:prstGeom>
          <a:noFill/>
        </p:spPr>
        <p:txBody>
          <a:bodyPr wrap="square" rtlCol="0">
            <a:spAutoFit/>
          </a:bodyPr>
          <a:lstStyle/>
          <a:p>
            <a:r>
              <a:rPr lang="el-GR" sz="2600" dirty="0"/>
              <a:t>Το δείγμα διακρίνει τη ΦΔ από την ΑΔ. </a:t>
            </a:r>
          </a:p>
        </p:txBody>
      </p:sp>
      <p:sp>
        <p:nvSpPr>
          <p:cNvPr id="17" name="TextBox 16">
            <a:extLst>
              <a:ext uri="{FF2B5EF4-FFF2-40B4-BE49-F238E27FC236}">
                <a16:creationId xmlns:a16="http://schemas.microsoft.com/office/drawing/2014/main" id="{C5989F9C-9344-3C49-9D82-AF7F1009DF05}"/>
              </a:ext>
            </a:extLst>
          </p:cNvPr>
          <p:cNvSpPr txBox="1"/>
          <p:nvPr/>
        </p:nvSpPr>
        <p:spPr>
          <a:xfrm>
            <a:off x="201478" y="4804475"/>
            <a:ext cx="10600841" cy="2308324"/>
          </a:xfrm>
          <a:prstGeom prst="rect">
            <a:avLst/>
          </a:prstGeom>
          <a:noFill/>
        </p:spPr>
        <p:txBody>
          <a:bodyPr wrap="square" rtlCol="0">
            <a:spAutoFit/>
          </a:bodyPr>
          <a:lstStyle/>
          <a:p>
            <a:pPr fontAlgn="base"/>
            <a:r>
              <a:rPr lang="el-GR" sz="2400" b="1" i="1" dirty="0"/>
              <a:t>Σ10</a:t>
            </a:r>
            <a:r>
              <a:rPr lang="el-GR" sz="2400" i="1" dirty="0"/>
              <a:t>: Ο αθλητισμός είναι τρέξιμο, αθλοπαιδιές, μπάσκετ, ποδόσφαιρο, πράγματα που δεν μπορώ να κάνω.</a:t>
            </a:r>
            <a:endParaRPr lang="en-GR" sz="2400" dirty="0"/>
          </a:p>
          <a:p>
            <a:pPr fontAlgn="base"/>
            <a:r>
              <a:rPr lang="el-GR" sz="2400" b="1" i="1" dirty="0"/>
              <a:t>Σ8 : </a:t>
            </a:r>
            <a:r>
              <a:rPr lang="el-GR" sz="2400" i="1" dirty="0"/>
              <a:t>Εκγύμναση, προπονήσεις, καλή υγεία, διατροφή, καλές συνήθειες.</a:t>
            </a:r>
            <a:endParaRPr lang="en-GR" sz="2400" dirty="0"/>
          </a:p>
          <a:p>
            <a:pPr fontAlgn="base"/>
            <a:r>
              <a:rPr lang="el-GR" sz="2400" b="1" i="1" dirty="0"/>
              <a:t>Σ6: </a:t>
            </a:r>
            <a:r>
              <a:rPr lang="el-GR" sz="2400" i="1" dirty="0"/>
              <a:t>Ο αθλητισμός είναι για εμένα το τρέξιμο. Παλαιότερα Body building και Ελληνορωμαϊκή πάλη.</a:t>
            </a:r>
            <a:endParaRPr lang="en-GR" sz="2400" dirty="0"/>
          </a:p>
          <a:p>
            <a:endParaRPr lang="en-GR" sz="2400" dirty="0"/>
          </a:p>
        </p:txBody>
      </p:sp>
      <p:sp>
        <p:nvSpPr>
          <p:cNvPr id="18" name="TextBox 17">
            <a:extLst>
              <a:ext uri="{FF2B5EF4-FFF2-40B4-BE49-F238E27FC236}">
                <a16:creationId xmlns:a16="http://schemas.microsoft.com/office/drawing/2014/main" id="{B7ADDD1B-E846-6C4C-B50C-0349CF7D289A}"/>
              </a:ext>
            </a:extLst>
          </p:cNvPr>
          <p:cNvSpPr txBox="1"/>
          <p:nvPr/>
        </p:nvSpPr>
        <p:spPr>
          <a:xfrm>
            <a:off x="3514991" y="1802693"/>
            <a:ext cx="6788257" cy="2308324"/>
          </a:xfrm>
          <a:prstGeom prst="rect">
            <a:avLst/>
          </a:prstGeom>
          <a:noFill/>
        </p:spPr>
        <p:txBody>
          <a:bodyPr wrap="square" rtlCol="0">
            <a:spAutoFit/>
          </a:bodyPr>
          <a:lstStyle/>
          <a:p>
            <a:r>
              <a:rPr lang="el-GR" sz="2400" dirty="0"/>
              <a:t>Οι αναφορές για τη φυσική δραστηριότητα περιλαμβάνουν το περπάτημα (16), το ανέβασμα σκαλοπατιών (10), τις δουλειές του σπιτιού (6) και του κήπου (4), τα ψώνια (10), το παιχνίδι με τους φίλους (4).</a:t>
            </a:r>
          </a:p>
          <a:p>
            <a:endParaRPr lang="en-GR" sz="2400"/>
          </a:p>
        </p:txBody>
      </p:sp>
      <p:pic>
        <p:nvPicPr>
          <p:cNvPr id="21" name="Picture 20">
            <a:extLst>
              <a:ext uri="{FF2B5EF4-FFF2-40B4-BE49-F238E27FC236}">
                <a16:creationId xmlns:a16="http://schemas.microsoft.com/office/drawing/2014/main" id="{DE94D67B-CADC-9041-8D5C-25B14EDBE931}"/>
              </a:ext>
            </a:extLst>
          </p:cNvPr>
          <p:cNvPicPr>
            <a:picLocks noChangeAspect="1"/>
          </p:cNvPicPr>
          <p:nvPr/>
        </p:nvPicPr>
        <p:blipFill>
          <a:blip r:embed="rId3"/>
          <a:stretch>
            <a:fillRect/>
          </a:stretch>
        </p:blipFill>
        <p:spPr>
          <a:xfrm>
            <a:off x="1714446" y="2368550"/>
            <a:ext cx="1701800" cy="2120900"/>
          </a:xfrm>
          <a:prstGeom prst="ellipse">
            <a:avLst/>
          </a:prstGeom>
          <a:ln>
            <a:noFill/>
          </a:ln>
          <a:effectLst>
            <a:softEdge rad="112500"/>
          </a:effectLst>
        </p:spPr>
      </p:pic>
      <p:pic>
        <p:nvPicPr>
          <p:cNvPr id="22" name="Picture 21">
            <a:extLst>
              <a:ext uri="{FF2B5EF4-FFF2-40B4-BE49-F238E27FC236}">
                <a16:creationId xmlns:a16="http://schemas.microsoft.com/office/drawing/2014/main" id="{90859DBF-DC2E-FD48-893F-10768FE6A1D2}"/>
              </a:ext>
            </a:extLst>
          </p:cNvPr>
          <p:cNvPicPr>
            <a:picLocks noChangeAspect="1"/>
          </p:cNvPicPr>
          <p:nvPr/>
        </p:nvPicPr>
        <p:blipFill>
          <a:blip r:embed="rId4"/>
          <a:stretch>
            <a:fillRect/>
          </a:stretch>
        </p:blipFill>
        <p:spPr>
          <a:xfrm>
            <a:off x="9551476" y="5266487"/>
            <a:ext cx="2362200" cy="1384300"/>
          </a:xfrm>
          <a:prstGeom prst="ellipse">
            <a:avLst/>
          </a:prstGeom>
          <a:ln>
            <a:noFill/>
          </a:ln>
          <a:effectLst>
            <a:softEdge rad="112500"/>
          </a:effectLst>
        </p:spPr>
      </p:pic>
      <p:pic>
        <p:nvPicPr>
          <p:cNvPr id="23" name="Picture 22">
            <a:extLst>
              <a:ext uri="{FF2B5EF4-FFF2-40B4-BE49-F238E27FC236}">
                <a16:creationId xmlns:a16="http://schemas.microsoft.com/office/drawing/2014/main" id="{BABC0EDC-5906-7741-98AA-675693191EDC}"/>
              </a:ext>
            </a:extLst>
          </p:cNvPr>
          <p:cNvPicPr>
            <a:picLocks noChangeAspect="1"/>
          </p:cNvPicPr>
          <p:nvPr/>
        </p:nvPicPr>
        <p:blipFill>
          <a:blip r:embed="rId5"/>
          <a:stretch>
            <a:fillRect/>
          </a:stretch>
        </p:blipFill>
        <p:spPr>
          <a:xfrm>
            <a:off x="213316" y="990600"/>
            <a:ext cx="1752600" cy="2438400"/>
          </a:xfrm>
          <a:prstGeom prst="ellipse">
            <a:avLst/>
          </a:prstGeom>
          <a:ln>
            <a:noFill/>
          </a:ln>
          <a:effectLst>
            <a:softEdge rad="112500"/>
          </a:effectLst>
        </p:spPr>
      </p:pic>
      <p:pic>
        <p:nvPicPr>
          <p:cNvPr id="25" name="Picture 24">
            <a:extLst>
              <a:ext uri="{FF2B5EF4-FFF2-40B4-BE49-F238E27FC236}">
                <a16:creationId xmlns:a16="http://schemas.microsoft.com/office/drawing/2014/main" id="{4D726429-7551-1447-9A84-A14D975FA643}"/>
              </a:ext>
            </a:extLst>
          </p:cNvPr>
          <p:cNvPicPr>
            <a:picLocks noChangeAspect="1"/>
          </p:cNvPicPr>
          <p:nvPr/>
        </p:nvPicPr>
        <p:blipFill>
          <a:blip r:embed="rId6"/>
          <a:stretch>
            <a:fillRect/>
          </a:stretch>
        </p:blipFill>
        <p:spPr>
          <a:xfrm>
            <a:off x="9020548" y="356431"/>
            <a:ext cx="1282700" cy="1968500"/>
          </a:xfrm>
          <a:prstGeom prst="ellipse">
            <a:avLst/>
          </a:prstGeom>
          <a:ln>
            <a:noFill/>
          </a:ln>
          <a:effectLst>
            <a:softEdge rad="112500"/>
          </a:effectLst>
        </p:spPr>
      </p:pic>
      <p:pic>
        <p:nvPicPr>
          <p:cNvPr id="26" name="Picture 25">
            <a:extLst>
              <a:ext uri="{FF2B5EF4-FFF2-40B4-BE49-F238E27FC236}">
                <a16:creationId xmlns:a16="http://schemas.microsoft.com/office/drawing/2014/main" id="{7C692961-03BA-6946-9257-43937D121449}"/>
              </a:ext>
            </a:extLst>
          </p:cNvPr>
          <p:cNvPicPr>
            <a:picLocks noChangeAspect="1"/>
          </p:cNvPicPr>
          <p:nvPr/>
        </p:nvPicPr>
        <p:blipFill>
          <a:blip r:embed="rId7"/>
          <a:stretch>
            <a:fillRect/>
          </a:stretch>
        </p:blipFill>
        <p:spPr>
          <a:xfrm>
            <a:off x="10523025" y="2956855"/>
            <a:ext cx="1244600" cy="2044700"/>
          </a:xfrm>
          <a:prstGeom prst="ellipse">
            <a:avLst/>
          </a:prstGeom>
          <a:ln>
            <a:noFill/>
          </a:ln>
          <a:effectLst>
            <a:softEdge rad="112500"/>
          </a:effectLst>
        </p:spPr>
      </p:pic>
    </p:spTree>
    <p:extLst>
      <p:ext uri="{BB962C8B-B14F-4D97-AF65-F5344CB8AC3E}">
        <p14:creationId xmlns:p14="http://schemas.microsoft.com/office/powerpoint/2010/main" val="1374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D0CA1-7D2C-0C43-9660-3B8908FB4920}"/>
              </a:ext>
            </a:extLst>
          </p:cNvPr>
          <p:cNvSpPr>
            <a:spLocks noGrp="1"/>
          </p:cNvSpPr>
          <p:nvPr>
            <p:ph idx="1"/>
          </p:nvPr>
        </p:nvSpPr>
        <p:spPr>
          <a:xfrm>
            <a:off x="371959" y="992527"/>
            <a:ext cx="11141990" cy="1305502"/>
          </a:xfrm>
        </p:spPr>
        <p:txBody>
          <a:bodyPr>
            <a:normAutofit/>
          </a:bodyPr>
          <a:lstStyle/>
          <a:p>
            <a:pPr marL="0" indent="0">
              <a:buNone/>
            </a:pPr>
            <a:r>
              <a:rPr lang="el-GR" sz="2600" dirty="0">
                <a:solidFill>
                  <a:srgbClr val="A20000"/>
                </a:solidFill>
              </a:rPr>
              <a:t>Ε1: </a:t>
            </a:r>
            <a:r>
              <a:rPr lang="el-GR" sz="2600" dirty="0">
                <a:solidFill>
                  <a:srgbClr val="3C5C70"/>
                </a:solidFill>
              </a:rPr>
              <a:t>Συμμετέχουν τα άτομα που έχουν υποβληθεί σε εκτομή και αντικατάσταση του κάτω πέρατος του μηριαίου οστού για την αντιμετώπιση σαρκώματος σε ΦΔ;</a:t>
            </a:r>
            <a:r>
              <a:rPr lang="en-GR" sz="2600" dirty="0">
                <a:solidFill>
                  <a:srgbClr val="3C5C70"/>
                </a:solidFill>
                <a:effectLst/>
              </a:rPr>
              <a:t> </a:t>
            </a:r>
            <a:endParaRPr lang="en-GR" sz="2600" dirty="0">
              <a:solidFill>
                <a:srgbClr val="3C5C70"/>
              </a:solidFill>
            </a:endParaRPr>
          </a:p>
        </p:txBody>
      </p:sp>
      <p:pic>
        <p:nvPicPr>
          <p:cNvPr id="5" name="Picture 4">
            <a:extLst>
              <a:ext uri="{FF2B5EF4-FFF2-40B4-BE49-F238E27FC236}">
                <a16:creationId xmlns:a16="http://schemas.microsoft.com/office/drawing/2014/main" id="{49DFC81C-02D2-4246-8A1C-E7B2ADC9DD68}"/>
              </a:ext>
            </a:extLst>
          </p:cNvPr>
          <p:cNvPicPr>
            <a:picLocks noChangeAspect="1"/>
          </p:cNvPicPr>
          <p:nvPr/>
        </p:nvPicPr>
        <p:blipFill>
          <a:blip r:embed="rId3"/>
          <a:stretch>
            <a:fillRect/>
          </a:stretch>
        </p:blipFill>
        <p:spPr>
          <a:xfrm>
            <a:off x="5809538" y="4282550"/>
            <a:ext cx="6180984" cy="2556619"/>
          </a:xfrm>
          <a:prstGeom prst="rect">
            <a:avLst/>
          </a:prstGeom>
        </p:spPr>
      </p:pic>
      <p:sp>
        <p:nvSpPr>
          <p:cNvPr id="2" name="TextBox 1">
            <a:extLst>
              <a:ext uri="{FF2B5EF4-FFF2-40B4-BE49-F238E27FC236}">
                <a16:creationId xmlns:a16="http://schemas.microsoft.com/office/drawing/2014/main" id="{51F90D31-9FD0-F748-B22A-BC4A60ABFEB2}"/>
              </a:ext>
            </a:extLst>
          </p:cNvPr>
          <p:cNvSpPr txBox="1"/>
          <p:nvPr/>
        </p:nvSpPr>
        <p:spPr>
          <a:xfrm>
            <a:off x="371959" y="160037"/>
            <a:ext cx="7560083" cy="646331"/>
          </a:xfrm>
          <a:prstGeom prst="rect">
            <a:avLst/>
          </a:prstGeom>
          <a:noFill/>
        </p:spPr>
        <p:txBody>
          <a:bodyPr wrap="none" rtlCol="0">
            <a:spAutoFit/>
          </a:bodyPr>
          <a:lstStyle/>
          <a:p>
            <a:r>
              <a:rPr lang="el-GR" sz="3600" b="1" dirty="0">
                <a:solidFill>
                  <a:srgbClr val="002060"/>
                </a:solidFill>
                <a:latin typeface="+mj-lt"/>
                <a:ea typeface="+mj-ea"/>
                <a:cs typeface="+mj-cs"/>
              </a:rPr>
              <a:t>Απαντήσεις στα ερευνητικά ερωτήματα</a:t>
            </a:r>
            <a:endParaRPr lang="en-GR" sz="3600" b="1">
              <a:solidFill>
                <a:srgbClr val="002060"/>
              </a:solidFill>
              <a:latin typeface="+mj-lt"/>
              <a:ea typeface="+mj-ea"/>
              <a:cs typeface="+mj-cs"/>
            </a:endParaRPr>
          </a:p>
        </p:txBody>
      </p:sp>
      <p:pic>
        <p:nvPicPr>
          <p:cNvPr id="7" name="Picture 6">
            <a:extLst>
              <a:ext uri="{FF2B5EF4-FFF2-40B4-BE49-F238E27FC236}">
                <a16:creationId xmlns:a16="http://schemas.microsoft.com/office/drawing/2014/main" id="{CF4EE3B4-01DE-C54C-8B43-F3E35AF95DDB}"/>
              </a:ext>
            </a:extLst>
          </p:cNvPr>
          <p:cNvPicPr>
            <a:picLocks noChangeAspect="1"/>
          </p:cNvPicPr>
          <p:nvPr/>
        </p:nvPicPr>
        <p:blipFill rotWithShape="1">
          <a:blip r:embed="rId4"/>
          <a:srcRect t="55214"/>
          <a:stretch/>
        </p:blipFill>
        <p:spPr>
          <a:xfrm>
            <a:off x="542441" y="2298029"/>
            <a:ext cx="6180984" cy="2537263"/>
          </a:xfrm>
          <a:prstGeom prst="rect">
            <a:avLst/>
          </a:prstGeom>
        </p:spPr>
      </p:pic>
    </p:spTree>
    <p:extLst>
      <p:ext uri="{BB962C8B-B14F-4D97-AF65-F5344CB8AC3E}">
        <p14:creationId xmlns:p14="http://schemas.microsoft.com/office/powerpoint/2010/main" val="3723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2BDDC79-2DD0-D04E-A776-116F2E69331A}"/>
              </a:ext>
            </a:extLst>
          </p:cNvPr>
          <p:cNvGraphicFramePr/>
          <p:nvPr>
            <p:extLst>
              <p:ext uri="{D42A27DB-BD31-4B8C-83A1-F6EECF244321}">
                <p14:modId xmlns:p14="http://schemas.microsoft.com/office/powerpoint/2010/main" val="79635219"/>
              </p:ext>
            </p:extLst>
          </p:nvPr>
        </p:nvGraphicFramePr>
        <p:xfrm>
          <a:off x="4268044" y="127674"/>
          <a:ext cx="745468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6">
            <a:extLst>
              <a:ext uri="{FF2B5EF4-FFF2-40B4-BE49-F238E27FC236}">
                <a16:creationId xmlns:a16="http://schemas.microsoft.com/office/drawing/2014/main" id="{DA6381EC-BE60-774B-9280-A10EBEA0DF3C}"/>
              </a:ext>
            </a:extLst>
          </p:cNvPr>
          <p:cNvSpPr>
            <a:spLocks noGrp="1"/>
          </p:cNvSpPr>
          <p:nvPr>
            <p:ph idx="1"/>
          </p:nvPr>
        </p:nvSpPr>
        <p:spPr>
          <a:xfrm>
            <a:off x="439962" y="4262034"/>
            <a:ext cx="11282766" cy="4351338"/>
          </a:xfrm>
        </p:spPr>
        <p:txBody>
          <a:bodyPr>
            <a:normAutofit/>
          </a:bodyPr>
          <a:lstStyle/>
          <a:p>
            <a:pPr marL="0" indent="0">
              <a:buNone/>
            </a:pPr>
            <a:r>
              <a:rPr lang="el-GR" sz="2000" dirty="0"/>
              <a:t>Παρατηρήσεις:</a:t>
            </a:r>
          </a:p>
          <a:p>
            <a:pPr marL="0" indent="0">
              <a:buNone/>
            </a:pPr>
            <a:r>
              <a:rPr lang="el-GR" sz="2000" dirty="0"/>
              <a:t>(α) Είναι σε μεγάλο βαθμό σωματικά ανενεργοί (Hobusch. G. et al. 2019) </a:t>
            </a:r>
          </a:p>
          <a:p>
            <a:pPr marL="0" indent="0">
              <a:buNone/>
            </a:pPr>
            <a:r>
              <a:rPr lang="el-GR" sz="2000" dirty="0"/>
              <a:t>(β)  Η ηλικία που εμφανίζεται το σάρκωμα σχετίζεται με τη φυσική δραστηριότητα (Wampler. M. et al. 2012) </a:t>
            </a:r>
          </a:p>
          <a:p>
            <a:pPr marL="0" indent="0">
              <a:buNone/>
            </a:pPr>
            <a:r>
              <a:rPr lang="el-GR" sz="2000" dirty="0"/>
              <a:t>(γ) Χαρακτηρίζονται από υψηλό κίνδυνο σωματικής δυσλειτουργίας και χρόνιων παθήσεων (</a:t>
            </a:r>
            <a:r>
              <a:rPr lang="en-US" sz="2000" dirty="0"/>
              <a:t>Assi</a:t>
            </a:r>
            <a:r>
              <a:rPr lang="el-GR" sz="2000" dirty="0"/>
              <a:t>.</a:t>
            </a:r>
            <a:r>
              <a:rPr lang="en-US" sz="2000" dirty="0"/>
              <a:t>M</a:t>
            </a:r>
            <a:r>
              <a:rPr lang="el-GR" sz="2000" dirty="0"/>
              <a:t>. </a:t>
            </a:r>
            <a:r>
              <a:rPr lang="en-US" sz="2000" dirty="0"/>
              <a:t>et al</a:t>
            </a:r>
            <a:r>
              <a:rPr lang="el-GR" sz="2000" dirty="0"/>
              <a:t>. 2017) </a:t>
            </a:r>
          </a:p>
          <a:p>
            <a:pPr marL="0" indent="0">
              <a:buNone/>
            </a:pPr>
            <a:r>
              <a:rPr lang="el-GR" sz="2000" dirty="0"/>
              <a:t>(δ) Διατρέχουν αυξημένο κίνδυνο λόγω της παρατεταμένης αδράνειας.</a:t>
            </a:r>
            <a:endParaRPr lang="en-GR" sz="2000" dirty="0"/>
          </a:p>
          <a:p>
            <a:endParaRPr lang="el-GR" sz="2000" dirty="0"/>
          </a:p>
          <a:p>
            <a:endParaRPr lang="en-GR" sz="2000" dirty="0"/>
          </a:p>
        </p:txBody>
      </p:sp>
      <p:pic>
        <p:nvPicPr>
          <p:cNvPr id="8" name="Picture 7">
            <a:extLst>
              <a:ext uri="{FF2B5EF4-FFF2-40B4-BE49-F238E27FC236}">
                <a16:creationId xmlns:a16="http://schemas.microsoft.com/office/drawing/2014/main" id="{2BF318E2-F1FD-C34D-ACB7-F3EC08806B48}"/>
              </a:ext>
            </a:extLst>
          </p:cNvPr>
          <p:cNvPicPr>
            <a:picLocks noChangeAspect="1"/>
          </p:cNvPicPr>
          <p:nvPr/>
        </p:nvPicPr>
        <p:blipFill>
          <a:blip r:embed="rId4"/>
          <a:stretch>
            <a:fillRect/>
          </a:stretch>
        </p:blipFill>
        <p:spPr>
          <a:xfrm>
            <a:off x="709620" y="1510116"/>
            <a:ext cx="2654300" cy="2171700"/>
          </a:xfrm>
          <a:prstGeom prst="ellipse">
            <a:avLst/>
          </a:prstGeom>
          <a:ln>
            <a:noFill/>
          </a:ln>
          <a:effectLst>
            <a:softEdge rad="112500"/>
          </a:effectLst>
        </p:spPr>
      </p:pic>
    </p:spTree>
    <p:extLst>
      <p:ext uri="{BB962C8B-B14F-4D97-AF65-F5344CB8AC3E}">
        <p14:creationId xmlns:p14="http://schemas.microsoft.com/office/powerpoint/2010/main" val="327385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B5EE5-BB41-304C-B1BB-1AEE2459A7DF}"/>
              </a:ext>
            </a:extLst>
          </p:cNvPr>
          <p:cNvSpPr>
            <a:spLocks noGrp="1"/>
          </p:cNvSpPr>
          <p:nvPr>
            <p:ph idx="1"/>
          </p:nvPr>
        </p:nvSpPr>
        <p:spPr>
          <a:xfrm>
            <a:off x="543791" y="239846"/>
            <a:ext cx="10515600" cy="1325563"/>
          </a:xfrm>
        </p:spPr>
        <p:txBody>
          <a:bodyPr>
            <a:normAutofit/>
          </a:bodyPr>
          <a:lstStyle/>
          <a:p>
            <a:pPr marL="0" indent="0">
              <a:buNone/>
            </a:pPr>
            <a:r>
              <a:rPr lang="el-GR" sz="2400" dirty="0">
                <a:solidFill>
                  <a:srgbClr val="A20000"/>
                </a:solidFill>
              </a:rPr>
              <a:t>Ε2: </a:t>
            </a:r>
            <a:r>
              <a:rPr lang="el-GR" sz="2400" dirty="0">
                <a:solidFill>
                  <a:srgbClr val="3C5C70"/>
                </a:solidFill>
              </a:rPr>
              <a:t>Υπάρχει συσχέτιση  μεταβλητών που αφορούν την ηλικία, το ΔΜΣ, το άκρο που έχει υποστεί την επέμβαση με τη ΦΔ των ασθενών;</a:t>
            </a:r>
            <a:endParaRPr lang="en-GR" sz="2400" dirty="0">
              <a:solidFill>
                <a:srgbClr val="3C5C70"/>
              </a:solidFill>
            </a:endParaRPr>
          </a:p>
        </p:txBody>
      </p:sp>
      <p:pic>
        <p:nvPicPr>
          <p:cNvPr id="4" name="Picture 3">
            <a:extLst>
              <a:ext uri="{FF2B5EF4-FFF2-40B4-BE49-F238E27FC236}">
                <a16:creationId xmlns:a16="http://schemas.microsoft.com/office/drawing/2014/main" id="{A4FF55A2-AC0A-B24E-A649-DE63439C79A0}"/>
              </a:ext>
            </a:extLst>
          </p:cNvPr>
          <p:cNvPicPr>
            <a:picLocks noChangeAspect="1"/>
          </p:cNvPicPr>
          <p:nvPr/>
        </p:nvPicPr>
        <p:blipFill>
          <a:blip r:embed="rId3"/>
          <a:stretch>
            <a:fillRect/>
          </a:stretch>
        </p:blipFill>
        <p:spPr>
          <a:xfrm>
            <a:off x="658091" y="2012223"/>
            <a:ext cx="4739640" cy="1927225"/>
          </a:xfrm>
          <a:prstGeom prst="rect">
            <a:avLst/>
          </a:prstGeom>
        </p:spPr>
      </p:pic>
      <p:pic>
        <p:nvPicPr>
          <p:cNvPr id="5" name="Picture 4">
            <a:extLst>
              <a:ext uri="{FF2B5EF4-FFF2-40B4-BE49-F238E27FC236}">
                <a16:creationId xmlns:a16="http://schemas.microsoft.com/office/drawing/2014/main" id="{768AF2D4-7691-6A46-BAD7-687C41FBB958}"/>
              </a:ext>
            </a:extLst>
          </p:cNvPr>
          <p:cNvPicPr>
            <a:picLocks noChangeAspect="1"/>
          </p:cNvPicPr>
          <p:nvPr/>
        </p:nvPicPr>
        <p:blipFill>
          <a:blip r:embed="rId4"/>
          <a:stretch>
            <a:fillRect/>
          </a:stretch>
        </p:blipFill>
        <p:spPr>
          <a:xfrm>
            <a:off x="6096000" y="1682023"/>
            <a:ext cx="5293360" cy="2152650"/>
          </a:xfrm>
          <a:prstGeom prst="rect">
            <a:avLst/>
          </a:prstGeom>
        </p:spPr>
      </p:pic>
      <p:pic>
        <p:nvPicPr>
          <p:cNvPr id="6" name="Picture 5">
            <a:extLst>
              <a:ext uri="{FF2B5EF4-FFF2-40B4-BE49-F238E27FC236}">
                <a16:creationId xmlns:a16="http://schemas.microsoft.com/office/drawing/2014/main" id="{2E21CE05-3092-F64D-BACB-3026E2A02C53}"/>
              </a:ext>
            </a:extLst>
          </p:cNvPr>
          <p:cNvPicPr>
            <a:picLocks noChangeAspect="1"/>
          </p:cNvPicPr>
          <p:nvPr/>
        </p:nvPicPr>
        <p:blipFill>
          <a:blip r:embed="rId5"/>
          <a:stretch>
            <a:fillRect/>
          </a:stretch>
        </p:blipFill>
        <p:spPr>
          <a:xfrm>
            <a:off x="188191" y="4667254"/>
            <a:ext cx="5727700" cy="1990725"/>
          </a:xfrm>
          <a:prstGeom prst="rect">
            <a:avLst/>
          </a:prstGeom>
        </p:spPr>
      </p:pic>
      <p:sp>
        <p:nvSpPr>
          <p:cNvPr id="7" name="TextBox 6">
            <a:extLst>
              <a:ext uri="{FF2B5EF4-FFF2-40B4-BE49-F238E27FC236}">
                <a16:creationId xmlns:a16="http://schemas.microsoft.com/office/drawing/2014/main" id="{A49C847C-9369-F54C-87E0-9C25C513F8F6}"/>
              </a:ext>
            </a:extLst>
          </p:cNvPr>
          <p:cNvSpPr txBox="1"/>
          <p:nvPr/>
        </p:nvSpPr>
        <p:spPr>
          <a:xfrm>
            <a:off x="658091" y="1642891"/>
            <a:ext cx="6098582" cy="369332"/>
          </a:xfrm>
          <a:prstGeom prst="rect">
            <a:avLst/>
          </a:prstGeom>
          <a:noFill/>
        </p:spPr>
        <p:txBody>
          <a:bodyPr wrap="square">
            <a:spAutoFit/>
          </a:bodyPr>
          <a:lstStyle/>
          <a:p>
            <a:r>
              <a:rPr lang="el-GR" dirty="0"/>
              <a:t>Ηλικία</a:t>
            </a:r>
            <a:endParaRPr lang="en-GR"/>
          </a:p>
        </p:txBody>
      </p:sp>
      <p:sp>
        <p:nvSpPr>
          <p:cNvPr id="8" name="TextBox 7">
            <a:extLst>
              <a:ext uri="{FF2B5EF4-FFF2-40B4-BE49-F238E27FC236}">
                <a16:creationId xmlns:a16="http://schemas.microsoft.com/office/drawing/2014/main" id="{57B50A61-7EF8-564E-90BA-C9287BC9C2F9}"/>
              </a:ext>
            </a:extLst>
          </p:cNvPr>
          <p:cNvSpPr txBox="1"/>
          <p:nvPr/>
        </p:nvSpPr>
        <p:spPr>
          <a:xfrm>
            <a:off x="6096000" y="1273559"/>
            <a:ext cx="6098582" cy="369332"/>
          </a:xfrm>
          <a:prstGeom prst="rect">
            <a:avLst/>
          </a:prstGeom>
          <a:noFill/>
        </p:spPr>
        <p:txBody>
          <a:bodyPr wrap="square">
            <a:spAutoFit/>
          </a:bodyPr>
          <a:lstStyle/>
          <a:p>
            <a:r>
              <a:rPr lang="el-GR" dirty="0"/>
              <a:t>ΔΜΣ</a:t>
            </a:r>
            <a:endParaRPr lang="en-GR"/>
          </a:p>
        </p:txBody>
      </p:sp>
      <p:sp>
        <p:nvSpPr>
          <p:cNvPr id="9" name="TextBox 8">
            <a:extLst>
              <a:ext uri="{FF2B5EF4-FFF2-40B4-BE49-F238E27FC236}">
                <a16:creationId xmlns:a16="http://schemas.microsoft.com/office/drawing/2014/main" id="{4A282374-98FF-4B47-83A3-EB7BACBC5D12}"/>
              </a:ext>
            </a:extLst>
          </p:cNvPr>
          <p:cNvSpPr txBox="1"/>
          <p:nvPr/>
        </p:nvSpPr>
        <p:spPr>
          <a:xfrm>
            <a:off x="192512" y="4205604"/>
            <a:ext cx="6098582" cy="369332"/>
          </a:xfrm>
          <a:prstGeom prst="rect">
            <a:avLst/>
          </a:prstGeom>
          <a:noFill/>
        </p:spPr>
        <p:txBody>
          <a:bodyPr wrap="square">
            <a:spAutoFit/>
          </a:bodyPr>
          <a:lstStyle/>
          <a:p>
            <a:r>
              <a:rPr lang="el-GR" dirty="0"/>
              <a:t>Άκρο που υπέστη εκτομή</a:t>
            </a:r>
            <a:endParaRPr lang="en-GR"/>
          </a:p>
        </p:txBody>
      </p:sp>
      <p:sp>
        <p:nvSpPr>
          <p:cNvPr id="10" name="TextBox 9">
            <a:extLst>
              <a:ext uri="{FF2B5EF4-FFF2-40B4-BE49-F238E27FC236}">
                <a16:creationId xmlns:a16="http://schemas.microsoft.com/office/drawing/2014/main" id="{AFB281F4-D069-F54E-B4A0-B011B0A1F647}"/>
              </a:ext>
            </a:extLst>
          </p:cNvPr>
          <p:cNvSpPr txBox="1"/>
          <p:nvPr/>
        </p:nvSpPr>
        <p:spPr>
          <a:xfrm>
            <a:off x="6498611" y="4553673"/>
            <a:ext cx="5293360" cy="1938992"/>
          </a:xfrm>
          <a:prstGeom prst="rect">
            <a:avLst/>
          </a:prstGeom>
          <a:noFill/>
        </p:spPr>
        <p:txBody>
          <a:bodyPr wrap="square" rtlCol="0">
            <a:spAutoFit/>
          </a:bodyPr>
          <a:lstStyle/>
          <a:p>
            <a:r>
              <a:rPr lang="el-GR" sz="2400" dirty="0"/>
              <a:t>Παρατηρήσεις:</a:t>
            </a:r>
          </a:p>
          <a:p>
            <a:r>
              <a:rPr lang="el-GR" sz="2400" dirty="0"/>
              <a:t>Δεν υπάρχει συσχέτιση ανάμεσα στη μεταβλητή της ΦΔ  στο UCLA με τις μεταβλητές ηλικία, ΔΜΣ και άκρο που υπέστη την εκτομή. </a:t>
            </a:r>
            <a:r>
              <a:rPr lang="en-US" sz="2400" dirty="0"/>
              <a:t>Lang</a:t>
            </a:r>
            <a:r>
              <a:rPr lang="el-GR" sz="2400" dirty="0"/>
              <a:t>, </a:t>
            </a:r>
            <a:r>
              <a:rPr lang="en-US" sz="2400" dirty="0"/>
              <a:t>et al</a:t>
            </a:r>
            <a:r>
              <a:rPr lang="el-GR" sz="2400" dirty="0"/>
              <a:t>. (2014)</a:t>
            </a:r>
            <a:endParaRPr lang="en-GR" sz="2400"/>
          </a:p>
        </p:txBody>
      </p:sp>
    </p:spTree>
    <p:extLst>
      <p:ext uri="{BB962C8B-B14F-4D97-AF65-F5344CB8AC3E}">
        <p14:creationId xmlns:p14="http://schemas.microsoft.com/office/powerpoint/2010/main" val="3120504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E894AE-88EB-D347-BC1B-EA22C1147C8D}"/>
              </a:ext>
            </a:extLst>
          </p:cNvPr>
          <p:cNvSpPr>
            <a:spLocks noGrp="1"/>
          </p:cNvSpPr>
          <p:nvPr>
            <p:ph idx="1"/>
          </p:nvPr>
        </p:nvSpPr>
        <p:spPr>
          <a:xfrm>
            <a:off x="376704" y="217344"/>
            <a:ext cx="11294595" cy="2039793"/>
          </a:xfrm>
        </p:spPr>
        <p:txBody>
          <a:bodyPr>
            <a:normAutofit/>
          </a:bodyPr>
          <a:lstStyle/>
          <a:p>
            <a:pPr marL="0" indent="0">
              <a:buNone/>
            </a:pPr>
            <a:r>
              <a:rPr lang="el-GR" sz="2400" dirty="0">
                <a:solidFill>
                  <a:srgbClr val="A20000"/>
                </a:solidFill>
              </a:rPr>
              <a:t>E3: </a:t>
            </a:r>
            <a:r>
              <a:rPr lang="el-GR" sz="2400" dirty="0">
                <a:solidFill>
                  <a:srgbClr val="3C5C70"/>
                </a:solidFill>
              </a:rPr>
              <a:t>Συμμετέχουν τα άτομα που έχουν υποβληθεί σε εκτομή και αντικατάσταση του κάτω πέρατος του μηριαίου οστού για την αντιμετώπιση σαρκώματος σε ΑΔ; Ποιες είναι οι στάσεις των ατόμων που έχουν υποβληθεί σε ΕΚΑΚΠΜ για την αντιμετώπιση σαρκώματος απέναντι στον αθλητισμό; </a:t>
            </a:r>
            <a:endParaRPr lang="en-GR" sz="2400" dirty="0">
              <a:solidFill>
                <a:srgbClr val="3C5C70"/>
              </a:solidFill>
            </a:endParaRPr>
          </a:p>
          <a:p>
            <a:endParaRPr lang="en-GR" sz="2400" dirty="0"/>
          </a:p>
        </p:txBody>
      </p:sp>
      <p:graphicFrame>
        <p:nvGraphicFramePr>
          <p:cNvPr id="4" name="Chart 3">
            <a:extLst>
              <a:ext uri="{FF2B5EF4-FFF2-40B4-BE49-F238E27FC236}">
                <a16:creationId xmlns:a16="http://schemas.microsoft.com/office/drawing/2014/main" id="{0AA4B87B-8011-CB43-AEAD-73424C7755A4}"/>
              </a:ext>
            </a:extLst>
          </p:cNvPr>
          <p:cNvGraphicFramePr/>
          <p:nvPr>
            <p:extLst>
              <p:ext uri="{D42A27DB-BD31-4B8C-83A1-F6EECF244321}">
                <p14:modId xmlns:p14="http://schemas.microsoft.com/office/powerpoint/2010/main" val="818267878"/>
              </p:ext>
            </p:extLst>
          </p:nvPr>
        </p:nvGraphicFramePr>
        <p:xfrm>
          <a:off x="376705" y="2521702"/>
          <a:ext cx="5365750" cy="3581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927E1C6-FB0A-6347-8099-0CAD9D432688}"/>
              </a:ext>
            </a:extLst>
          </p:cNvPr>
          <p:cNvGraphicFramePr/>
          <p:nvPr>
            <p:extLst>
              <p:ext uri="{D42A27DB-BD31-4B8C-83A1-F6EECF244321}">
                <p14:modId xmlns:p14="http://schemas.microsoft.com/office/powerpoint/2010/main" val="763524817"/>
              </p:ext>
            </p:extLst>
          </p:nvPr>
        </p:nvGraphicFramePr>
        <p:xfrm>
          <a:off x="6096000" y="2521703"/>
          <a:ext cx="536575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2875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D2B7EF-CD42-B649-BBE3-4536292435DE}"/>
              </a:ext>
            </a:extLst>
          </p:cNvPr>
          <p:cNvSpPr>
            <a:spLocks noGrp="1"/>
          </p:cNvSpPr>
          <p:nvPr>
            <p:ph idx="1"/>
          </p:nvPr>
        </p:nvSpPr>
        <p:spPr>
          <a:xfrm>
            <a:off x="360281" y="4509813"/>
            <a:ext cx="11294444" cy="2023417"/>
          </a:xfrm>
        </p:spPr>
        <p:txBody>
          <a:bodyPr>
            <a:normAutofit fontScale="92500" lnSpcReduction="10000"/>
          </a:bodyPr>
          <a:lstStyle/>
          <a:p>
            <a:pPr marL="0" indent="0">
              <a:buNone/>
            </a:pPr>
            <a:r>
              <a:rPr lang="el-GR" sz="2600" dirty="0"/>
              <a:t>Παρατηρήσεις:</a:t>
            </a:r>
          </a:p>
          <a:p>
            <a:pPr marL="0" indent="0">
              <a:buNone/>
            </a:pPr>
            <a:r>
              <a:rPr lang="el-GR" dirty="0"/>
              <a:t>Βιβλιογραφικά η αναλογία διάρκειας και συχνότητας της άσκησης είναι αυτή που εξασφαλίζει καλή φυσική κατάσταση, Kisner &amp; Colby (2003) </a:t>
            </a:r>
          </a:p>
          <a:p>
            <a:pPr marL="0" indent="0">
              <a:buNone/>
            </a:pPr>
            <a:r>
              <a:rPr lang="el-GR" dirty="0"/>
              <a:t>Το μεγαλύτερο μέρος του δείγματος της έρευνας σε αντίθεση με ό,τι προτείνει η βιβλιογραφία πραγματοποιεί μικρής διάρκειας  άσκηση με μικρή συχνότητα.</a:t>
            </a:r>
            <a:endParaRPr lang="en-GR" sz="2600"/>
          </a:p>
        </p:txBody>
      </p:sp>
      <p:graphicFrame>
        <p:nvGraphicFramePr>
          <p:cNvPr id="5" name="Chart 4">
            <a:extLst>
              <a:ext uri="{FF2B5EF4-FFF2-40B4-BE49-F238E27FC236}">
                <a16:creationId xmlns:a16="http://schemas.microsoft.com/office/drawing/2014/main" id="{6B3FE0CA-1EBE-B04B-A6E7-3AF5488DB841}"/>
              </a:ext>
            </a:extLst>
          </p:cNvPr>
          <p:cNvGraphicFramePr/>
          <p:nvPr>
            <p:extLst>
              <p:ext uri="{D42A27DB-BD31-4B8C-83A1-F6EECF244321}">
                <p14:modId xmlns:p14="http://schemas.microsoft.com/office/powerpoint/2010/main" val="3220103172"/>
              </p:ext>
            </p:extLst>
          </p:nvPr>
        </p:nvGraphicFramePr>
        <p:xfrm>
          <a:off x="360281" y="296862"/>
          <a:ext cx="5735719" cy="3546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92652E4-E537-6546-838C-FDF6985CC30D}"/>
              </a:ext>
            </a:extLst>
          </p:cNvPr>
          <p:cNvGraphicFramePr/>
          <p:nvPr>
            <p:extLst>
              <p:ext uri="{D42A27DB-BD31-4B8C-83A1-F6EECF244321}">
                <p14:modId xmlns:p14="http://schemas.microsoft.com/office/powerpoint/2010/main" val="1293573376"/>
              </p:ext>
            </p:extLst>
          </p:nvPr>
        </p:nvGraphicFramePr>
        <p:xfrm>
          <a:off x="6400799" y="324770"/>
          <a:ext cx="5430920" cy="35188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9480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305417"/>
            <a:ext cx="10515600" cy="1216389"/>
          </a:xfrm>
        </p:spPr>
        <p:txBody>
          <a:bodyPr>
            <a:normAutofit/>
          </a:bodyPr>
          <a:lstStyle/>
          <a:p>
            <a:r>
              <a:rPr lang="el-GR" sz="3600" b="1" dirty="0">
                <a:solidFill>
                  <a:srgbClr val="002060"/>
                </a:solidFill>
              </a:rPr>
              <a:t>Στόχοι της φυσικής αποκατάστασης </a:t>
            </a:r>
            <a:br>
              <a:rPr lang="el-GR" sz="3600" b="1" dirty="0">
                <a:solidFill>
                  <a:srgbClr val="002060"/>
                </a:solidFill>
              </a:rPr>
            </a:b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a:xfrm>
            <a:off x="694367" y="1159329"/>
            <a:ext cx="10659433" cy="5017634"/>
          </a:xfrm>
        </p:spPr>
        <p:txBody>
          <a:bodyPr>
            <a:normAutofit/>
          </a:bodyPr>
          <a:lstStyle/>
          <a:p>
            <a:pPr marL="0" indent="0">
              <a:buNone/>
            </a:pPr>
            <a:r>
              <a:rPr lang="el-GR" dirty="0"/>
              <a:t>Ανάλογα με το στάδιο, την εξέλιξη, την πρόγνωση και τη γενική κατάσταση του ατόμου:</a:t>
            </a:r>
            <a:endParaRPr lang="en-US" dirty="0"/>
          </a:p>
        </p:txBody>
      </p:sp>
      <p:graphicFrame>
        <p:nvGraphicFramePr>
          <p:cNvPr id="5" name="Diagram 4">
            <a:extLst>
              <a:ext uri="{FF2B5EF4-FFF2-40B4-BE49-F238E27FC236}">
                <a16:creationId xmlns:a16="http://schemas.microsoft.com/office/drawing/2014/main" id="{13AE724C-68BB-A144-A72E-4180104835F9}"/>
              </a:ext>
            </a:extLst>
          </p:cNvPr>
          <p:cNvGraphicFramePr/>
          <p:nvPr>
            <p:extLst>
              <p:ext uri="{D42A27DB-BD31-4B8C-83A1-F6EECF244321}">
                <p14:modId xmlns:p14="http://schemas.microsoft.com/office/powerpoint/2010/main" val="618354222"/>
              </p:ext>
            </p:extLst>
          </p:nvPr>
        </p:nvGraphicFramePr>
        <p:xfrm>
          <a:off x="838200" y="2170869"/>
          <a:ext cx="9776012" cy="404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spTree>
    <p:extLst>
      <p:ext uri="{BB962C8B-B14F-4D97-AF65-F5344CB8AC3E}">
        <p14:creationId xmlns:p14="http://schemas.microsoft.com/office/powerpoint/2010/main" val="1521772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651D10-0EF3-9247-8953-11AB2FE050C4}"/>
              </a:ext>
            </a:extLst>
          </p:cNvPr>
          <p:cNvSpPr/>
          <p:nvPr/>
        </p:nvSpPr>
        <p:spPr>
          <a:xfrm>
            <a:off x="7027523" y="2270877"/>
            <a:ext cx="4868237" cy="239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 name="Rectangle 3">
            <a:extLst>
              <a:ext uri="{FF2B5EF4-FFF2-40B4-BE49-F238E27FC236}">
                <a16:creationId xmlns:a16="http://schemas.microsoft.com/office/drawing/2014/main" id="{90DB8EAB-339E-354C-BEC6-8BF1F1DCDC85}"/>
              </a:ext>
            </a:extLst>
          </p:cNvPr>
          <p:cNvSpPr/>
          <p:nvPr/>
        </p:nvSpPr>
        <p:spPr>
          <a:xfrm>
            <a:off x="540328" y="2254196"/>
            <a:ext cx="6148148" cy="308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F850A4E8-9D39-3C43-BB63-C0AD6B398C76}"/>
              </a:ext>
            </a:extLst>
          </p:cNvPr>
          <p:cNvSpPr>
            <a:spLocks noGrp="1"/>
          </p:cNvSpPr>
          <p:nvPr>
            <p:ph idx="1"/>
          </p:nvPr>
        </p:nvSpPr>
        <p:spPr>
          <a:xfrm>
            <a:off x="540328" y="150932"/>
            <a:ext cx="11111344" cy="1457294"/>
          </a:xfrm>
        </p:spPr>
        <p:txBody>
          <a:bodyPr>
            <a:noAutofit/>
          </a:bodyPr>
          <a:lstStyle/>
          <a:p>
            <a:pPr marL="0" indent="0">
              <a:buNone/>
            </a:pPr>
            <a:r>
              <a:rPr lang="el-GR" sz="2400" dirty="0">
                <a:solidFill>
                  <a:srgbClr val="A20000"/>
                </a:solidFill>
              </a:rPr>
              <a:t>E4: </a:t>
            </a:r>
            <a:r>
              <a:rPr lang="el-GR" sz="2400" dirty="0">
                <a:solidFill>
                  <a:srgbClr val="3C5C70"/>
                </a:solidFill>
              </a:rPr>
              <a:t>Υπάρχουν πιθανές σχέσεις ανάμεσα στο αθλητικό παρελθόν των ασθενών και στην ΑΔ που αναπτύσσουν μετά την εκτομή; Συμβάλλει η προηγούμενη αθλητική δράση των ατόμων που έχουν υποβληθεί σε</a:t>
            </a:r>
            <a:r>
              <a:rPr lang="en-US" sz="2400" dirty="0">
                <a:solidFill>
                  <a:srgbClr val="3C5C70"/>
                </a:solidFill>
              </a:rPr>
              <a:t> </a:t>
            </a:r>
            <a:r>
              <a:rPr lang="el-GR" sz="2400" dirty="0">
                <a:solidFill>
                  <a:srgbClr val="3C5C70"/>
                </a:solidFill>
              </a:rPr>
              <a:t>ΕΚΑΚΠΜ για την αντιμετώπιση σαρκώματος στην διαμόρφωση ενός ενεργού αθλητικού προφίλ μετά την επέμβαση</a:t>
            </a:r>
            <a:r>
              <a:rPr lang="el-GR" sz="2400" b="1" dirty="0">
                <a:solidFill>
                  <a:srgbClr val="3C5C70"/>
                </a:solidFill>
              </a:rPr>
              <a:t> </a:t>
            </a:r>
            <a:r>
              <a:rPr lang="el-GR" sz="2400" dirty="0">
                <a:solidFill>
                  <a:srgbClr val="3C5C70"/>
                </a:solidFill>
              </a:rPr>
              <a:t>ή  οι νέες συνθήκες τους οδηγούν σε νέες επιλογές;</a:t>
            </a:r>
            <a:endParaRPr lang="en-GR" sz="2400">
              <a:solidFill>
                <a:srgbClr val="3C5C70"/>
              </a:solidFill>
            </a:endParaRPr>
          </a:p>
          <a:p>
            <a:endParaRPr lang="en-GR" sz="2400"/>
          </a:p>
        </p:txBody>
      </p:sp>
      <p:sp>
        <p:nvSpPr>
          <p:cNvPr id="27" name="Rectangle 1">
            <a:extLst>
              <a:ext uri="{FF2B5EF4-FFF2-40B4-BE49-F238E27FC236}">
                <a16:creationId xmlns:a16="http://schemas.microsoft.com/office/drawing/2014/main" id="{95C0A47A-9177-BD49-BD96-05E987422516}"/>
              </a:ext>
            </a:extLst>
          </p:cNvPr>
          <p:cNvSpPr>
            <a:spLocks noChangeArrowheads="1"/>
          </p:cNvSpPr>
          <p:nvPr/>
        </p:nvSpPr>
        <p:spPr bwMode="auto">
          <a:xfrm>
            <a:off x="780456" y="2952353"/>
            <a:ext cx="14620526" cy="52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R"/>
          </a:p>
        </p:txBody>
      </p:sp>
      <p:sp>
        <p:nvSpPr>
          <p:cNvPr id="8" name="TextBox 7">
            <a:extLst>
              <a:ext uri="{FF2B5EF4-FFF2-40B4-BE49-F238E27FC236}">
                <a16:creationId xmlns:a16="http://schemas.microsoft.com/office/drawing/2014/main" id="{86761665-A033-6E41-AC3E-DEE2D40B2009}"/>
              </a:ext>
            </a:extLst>
          </p:cNvPr>
          <p:cNvSpPr txBox="1"/>
          <p:nvPr/>
        </p:nvSpPr>
        <p:spPr>
          <a:xfrm>
            <a:off x="8140700" y="1752600"/>
            <a:ext cx="184731" cy="369332"/>
          </a:xfrm>
          <a:prstGeom prst="rect">
            <a:avLst/>
          </a:prstGeom>
          <a:noFill/>
        </p:spPr>
        <p:txBody>
          <a:bodyPr wrap="none" rtlCol="0">
            <a:spAutoFit/>
          </a:bodyPr>
          <a:lstStyle/>
          <a:p>
            <a:endParaRPr lang="en-GR"/>
          </a:p>
        </p:txBody>
      </p:sp>
      <p:graphicFrame>
        <p:nvGraphicFramePr>
          <p:cNvPr id="13" name="Table 12">
            <a:extLst>
              <a:ext uri="{FF2B5EF4-FFF2-40B4-BE49-F238E27FC236}">
                <a16:creationId xmlns:a16="http://schemas.microsoft.com/office/drawing/2014/main" id="{5B8BFF86-4F63-EC4A-92B8-2AA1925BE9AE}"/>
              </a:ext>
            </a:extLst>
          </p:cNvPr>
          <p:cNvGraphicFramePr>
            <a:graphicFrameLocks noGrp="1"/>
          </p:cNvGraphicFramePr>
          <p:nvPr>
            <p:extLst>
              <p:ext uri="{D42A27DB-BD31-4B8C-83A1-F6EECF244321}">
                <p14:modId xmlns:p14="http://schemas.microsoft.com/office/powerpoint/2010/main" val="3111720774"/>
              </p:ext>
            </p:extLst>
          </p:nvPr>
        </p:nvGraphicFramePr>
        <p:xfrm>
          <a:off x="699656" y="2305566"/>
          <a:ext cx="5828144" cy="3009171"/>
        </p:xfrm>
        <a:graphic>
          <a:graphicData uri="http://schemas.openxmlformats.org/drawingml/2006/table">
            <a:tbl>
              <a:tblPr>
                <a:tableStyleId>{5C22544A-7EE6-4342-B048-85BDC9FD1C3A}</a:tableStyleId>
              </a:tblPr>
              <a:tblGrid>
                <a:gridCol w="1162423">
                  <a:extLst>
                    <a:ext uri="{9D8B030D-6E8A-4147-A177-3AD203B41FA5}">
                      <a16:colId xmlns:a16="http://schemas.microsoft.com/office/drawing/2014/main" val="3049773555"/>
                    </a:ext>
                  </a:extLst>
                </a:gridCol>
                <a:gridCol w="1884421">
                  <a:extLst>
                    <a:ext uri="{9D8B030D-6E8A-4147-A177-3AD203B41FA5}">
                      <a16:colId xmlns:a16="http://schemas.microsoft.com/office/drawing/2014/main" val="3650527715"/>
                    </a:ext>
                  </a:extLst>
                </a:gridCol>
                <a:gridCol w="520700">
                  <a:extLst>
                    <a:ext uri="{9D8B030D-6E8A-4147-A177-3AD203B41FA5}">
                      <a16:colId xmlns:a16="http://schemas.microsoft.com/office/drawing/2014/main" val="787688712"/>
                    </a:ext>
                  </a:extLst>
                </a:gridCol>
                <a:gridCol w="1130300">
                  <a:extLst>
                    <a:ext uri="{9D8B030D-6E8A-4147-A177-3AD203B41FA5}">
                      <a16:colId xmlns:a16="http://schemas.microsoft.com/office/drawing/2014/main" val="2208393965"/>
                    </a:ext>
                  </a:extLst>
                </a:gridCol>
                <a:gridCol w="1130300">
                  <a:extLst>
                    <a:ext uri="{9D8B030D-6E8A-4147-A177-3AD203B41FA5}">
                      <a16:colId xmlns:a16="http://schemas.microsoft.com/office/drawing/2014/main" val="1512472802"/>
                    </a:ext>
                  </a:extLst>
                </a:gridCol>
              </a:tblGrid>
              <a:tr h="192600">
                <a:tc gridSpan="5">
                  <a:txBody>
                    <a:bodyPr/>
                    <a:lstStyle/>
                    <a:p>
                      <a:pPr marL="38100" marR="38100" algn="ctr">
                        <a:lnSpc>
                          <a:spcPts val="1600"/>
                        </a:lnSpc>
                        <a:spcAft>
                          <a:spcPts val="0"/>
                        </a:spcAft>
                      </a:pPr>
                      <a:r>
                        <a:rPr lang="el-GR" sz="1600" b="1" dirty="0">
                          <a:effectLst/>
                        </a:rPr>
                        <a:t>ΑΔ_ΠΕ Frequencies</a:t>
                      </a:r>
                      <a:endParaRPr lang="en-GR" sz="1600" b="1"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2496214668"/>
                  </a:ext>
                </a:extLst>
              </a:tr>
              <a:tr h="192600">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rowSpan="2" hMerge="1">
                  <a:txBody>
                    <a:bodyPr/>
                    <a:lstStyle/>
                    <a:p>
                      <a:endParaRPr lang="en-GR"/>
                    </a:p>
                  </a:txBody>
                  <a:tcPr/>
                </a:tc>
                <a:tc grid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Responses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solidFill>
                      <a:schemeClr val="bg1"/>
                    </a:solidFill>
                  </a:tcPr>
                </a:tc>
                <a:tc hMerge="1">
                  <a:txBody>
                    <a:bodyPr/>
                    <a:lstStyle/>
                    <a:p>
                      <a:endParaRPr lang="en-GR"/>
                    </a:p>
                  </a:txBody>
                  <a:tcPr/>
                </a:tc>
                <a:tc row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 of Cases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6281890"/>
                  </a:ext>
                </a:extLst>
              </a:tr>
              <a:tr h="207795">
                <a:tc gridSpan="2" vMerge="1">
                  <a:txBody>
                    <a:bodyPr/>
                    <a:lstStyle/>
                    <a:p>
                      <a:endParaRPr lang="en-GR"/>
                    </a:p>
                  </a:txBody>
                  <a:tcPr/>
                </a:tc>
                <a:tc hMerge="1" vMerge="1">
                  <a:txBody>
                    <a:bodyPr/>
                    <a:lstStyle/>
                    <a:p>
                      <a:endParaRPr lang="en-GR"/>
                    </a:p>
                  </a:txBody>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N</a:t>
                      </a:r>
                      <a:endParaRPr lang="en-GR" sz="1400" kern="120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vMerge="1">
                  <a:txBody>
                    <a:bodyPr/>
                    <a:lstStyle/>
                    <a:p>
                      <a:endParaRPr lang="en-GR"/>
                    </a:p>
                  </a:txBody>
                  <a:tcPr/>
                </a:tc>
                <a:extLst>
                  <a:ext uri="{0D108BD9-81ED-4DB2-BD59-A6C34878D82A}">
                    <a16:rowId xmlns:a16="http://schemas.microsoft.com/office/drawing/2014/main" val="3384004928"/>
                  </a:ext>
                </a:extLst>
              </a:tr>
              <a:tr h="192600">
                <a:tc rowSpan="9">
                  <a:txBody>
                    <a:bodyPr/>
                    <a:lstStyle/>
                    <a:p>
                      <a:pPr marL="38100" marR="38100" algn="l" defTabSz="914400" rtl="0" eaLnBrk="1" latinLnBrk="0" hangingPunct="1">
                        <a:lnSpc>
                          <a:spcPts val="1600"/>
                        </a:lnSpc>
                        <a:spcAft>
                          <a:spcPts val="0"/>
                        </a:spcAft>
                      </a:pPr>
                      <a:r>
                        <a:rPr lang="el-GR" sz="1400" kern="1200" dirty="0" err="1">
                          <a:solidFill>
                            <a:srgbClr val="3C5C70"/>
                          </a:solidFill>
                          <a:effectLst/>
                          <a:latin typeface="+mn-lt"/>
                          <a:ea typeface="+mn-ea"/>
                          <a:cs typeface="+mn-cs"/>
                        </a:rPr>
                        <a:t>ΑΔ_ΠΕ</a:t>
                      </a:r>
                      <a:r>
                        <a:rPr lang="el-GR" sz="1400" kern="1200" baseline="30000" dirty="0" err="1">
                          <a:solidFill>
                            <a:srgbClr val="3C5C70"/>
                          </a:solidFill>
                          <a:effectLst/>
                          <a:latin typeface="+mn-lt"/>
                          <a:ea typeface="+mn-ea"/>
                          <a:cs typeface="+mn-cs"/>
                        </a:rPr>
                        <a:t>a</a:t>
                      </a:r>
                      <a:endParaRPr lang="en-GR" sz="1400" kern="1200" baseline="300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ΜΠΑΣΚΕΤ</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98564005"/>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ΠΟΔΟΣΦΑΙΡΟ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22.7%</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50.0%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4744772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ΒΟΛΕΪ</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21114355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ΚΟΛΥΜΒΗΣΗ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48565896"/>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ΤΡΕΞΙΜΟ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18.2%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4004215233"/>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ΤΕΝΝΙΣ</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9.1%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3989392941"/>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ΠΟΔΗΛΑΣΙΑ</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13.6%</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30.0%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49860132"/>
                  </a:ext>
                </a:extLst>
              </a:tr>
              <a:tr h="192600">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ΤΑΕ_ΚΒΟ_ΝΤΟ</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25731954"/>
                  </a:ext>
                </a:extLst>
              </a:tr>
              <a:tr h="376247">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ΕΛΛΗΝΟΡΩΜΑΙΚΗ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4.5%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2063702463"/>
                  </a:ext>
                </a:extLst>
              </a:tr>
              <a:tr h="192600">
                <a:tc gridSpan="2">
                  <a:txBody>
                    <a:bodyPr/>
                    <a:lstStyle/>
                    <a:p>
                      <a:pPr marL="38100" marR="38100">
                        <a:lnSpc>
                          <a:spcPts val="1600"/>
                        </a:lnSpc>
                        <a:spcAft>
                          <a:spcPts val="0"/>
                        </a:spcAft>
                      </a:pPr>
                      <a:r>
                        <a:rPr lang="el-GR" sz="1400" kern="1200" dirty="0">
                          <a:solidFill>
                            <a:srgbClr val="3C5C70"/>
                          </a:solidFill>
                          <a:effectLst/>
                          <a:latin typeface="+mn-lt"/>
                          <a:ea typeface="+mn-ea"/>
                          <a:cs typeface="+mn-cs"/>
                        </a:rPr>
                        <a:t>Total</a:t>
                      </a:r>
                      <a:endParaRPr lang="en-GR" sz="1400" kern="12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38100" marR="38100" algn="r">
                        <a:lnSpc>
                          <a:spcPts val="1600"/>
                        </a:lnSpc>
                        <a:spcAft>
                          <a:spcPts val="0"/>
                        </a:spcAft>
                      </a:pPr>
                      <a:r>
                        <a:rPr lang="el-GR" sz="1400" dirty="0">
                          <a:effectLst/>
                        </a:rPr>
                        <a:t>22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3808034874"/>
                  </a:ext>
                </a:extLst>
              </a:tr>
              <a:tr h="185976">
                <a:tc gridSpan="5">
                  <a:txBody>
                    <a:bodyPr/>
                    <a:lstStyle/>
                    <a:p>
                      <a:pPr marL="38100" marR="38100">
                        <a:lnSpc>
                          <a:spcPts val="1600"/>
                        </a:lnSpc>
                        <a:spcAft>
                          <a:spcPts val="0"/>
                        </a:spcAft>
                      </a:pPr>
                      <a:r>
                        <a:rPr lang="en-US" sz="1100" dirty="0">
                          <a:effectLst/>
                        </a:rPr>
                        <a:t>a. Dichotomy group tabulated at value 1.</a:t>
                      </a:r>
                      <a:endParaRPr lang="en-GR" sz="1100">
                        <a:effectLst/>
                        <a:latin typeface="Times New Roman" panose="02020603050405020304" pitchFamily="18" charset="0"/>
                        <a:ea typeface="Times New Roman" panose="02020603050405020304" pitchFamily="18" charset="0"/>
                      </a:endParaRPr>
                    </a:p>
                  </a:txBody>
                  <a:tcPr marL="0" marR="0" marT="0" marB="0">
                    <a:lnT w="12700" cap="flat" cmpd="sng" algn="ctr">
                      <a:solidFill>
                        <a:schemeClr val="bg2">
                          <a:lumMod val="25000"/>
                        </a:schemeClr>
                      </a:solidFill>
                      <a:prstDash val="solid"/>
                      <a:round/>
                      <a:headEnd type="none" w="med" len="med"/>
                      <a:tailEnd type="none" w="med" len="med"/>
                    </a:lnT>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3601977748"/>
                  </a:ext>
                </a:extLst>
              </a:tr>
            </a:tbl>
          </a:graphicData>
        </a:graphic>
      </p:graphicFrame>
      <p:sp>
        <p:nvSpPr>
          <p:cNvPr id="15" name="TextBox 14">
            <a:extLst>
              <a:ext uri="{FF2B5EF4-FFF2-40B4-BE49-F238E27FC236}">
                <a16:creationId xmlns:a16="http://schemas.microsoft.com/office/drawing/2014/main" id="{A732C9C1-8703-AE41-8E77-827D619E0DFA}"/>
              </a:ext>
            </a:extLst>
          </p:cNvPr>
          <p:cNvSpPr txBox="1"/>
          <p:nvPr/>
        </p:nvSpPr>
        <p:spPr>
          <a:xfrm>
            <a:off x="610756" y="1929739"/>
            <a:ext cx="4671887" cy="307777"/>
          </a:xfrm>
          <a:prstGeom prst="rect">
            <a:avLst/>
          </a:prstGeom>
          <a:noFill/>
        </p:spPr>
        <p:txBody>
          <a:bodyPr wrap="square" rtlCol="0">
            <a:spAutoFit/>
          </a:bodyPr>
          <a:lstStyle/>
          <a:p>
            <a:r>
              <a:rPr lang="el-GR" sz="1400" dirty="0"/>
              <a:t>ΠΛΗΘΟΣ ΑΔ (ΠΕ) ΚΑΙ ΣΥΧΝΟΤΗΤΕΣ</a:t>
            </a:r>
            <a:endParaRPr lang="en-GR" sz="1400"/>
          </a:p>
        </p:txBody>
      </p:sp>
      <p:sp>
        <p:nvSpPr>
          <p:cNvPr id="14" name="TextBox 13">
            <a:extLst>
              <a:ext uri="{FF2B5EF4-FFF2-40B4-BE49-F238E27FC236}">
                <a16:creationId xmlns:a16="http://schemas.microsoft.com/office/drawing/2014/main" id="{097E5075-CB4E-ED45-B42D-3494C9D3F892}"/>
              </a:ext>
            </a:extLst>
          </p:cNvPr>
          <p:cNvSpPr txBox="1"/>
          <p:nvPr/>
        </p:nvSpPr>
        <p:spPr>
          <a:xfrm>
            <a:off x="540328" y="5546444"/>
            <a:ext cx="10983892" cy="1077218"/>
          </a:xfrm>
          <a:prstGeom prst="rect">
            <a:avLst/>
          </a:prstGeom>
          <a:noFill/>
        </p:spPr>
        <p:txBody>
          <a:bodyPr wrap="square" rtlCol="0">
            <a:spAutoFit/>
          </a:bodyPr>
          <a:lstStyle/>
          <a:p>
            <a:r>
              <a:rPr lang="el-GR" sz="2200" dirty="0"/>
              <a:t>Παρατηρήσεις: </a:t>
            </a:r>
            <a:endParaRPr lang="en-GR" sz="2200"/>
          </a:p>
          <a:p>
            <a:r>
              <a:rPr lang="el-GR" sz="2200" dirty="0"/>
              <a:t>Η ΑΔ (ΜΕ)  που συμμετέχει το 80%  είναι η κολύμβηση. / Lang et al. (2014);  </a:t>
            </a:r>
            <a:r>
              <a:rPr lang="en-US" sz="2000" dirty="0"/>
              <a:t>Hobusch G. et al. </a:t>
            </a:r>
            <a:r>
              <a:rPr lang="el-GR" sz="2000" dirty="0"/>
              <a:t>(2019) </a:t>
            </a:r>
            <a:endParaRPr lang="en-GR" sz="2000"/>
          </a:p>
        </p:txBody>
      </p:sp>
      <p:sp>
        <p:nvSpPr>
          <p:cNvPr id="28" name="TextBox 27">
            <a:extLst>
              <a:ext uri="{FF2B5EF4-FFF2-40B4-BE49-F238E27FC236}">
                <a16:creationId xmlns:a16="http://schemas.microsoft.com/office/drawing/2014/main" id="{83E09DF2-638C-1947-A654-2A0269231762}"/>
              </a:ext>
            </a:extLst>
          </p:cNvPr>
          <p:cNvSpPr txBox="1"/>
          <p:nvPr/>
        </p:nvSpPr>
        <p:spPr>
          <a:xfrm>
            <a:off x="7129610" y="1938302"/>
            <a:ext cx="2740109" cy="307777"/>
          </a:xfrm>
          <a:prstGeom prst="rect">
            <a:avLst/>
          </a:prstGeom>
          <a:noFill/>
        </p:spPr>
        <p:txBody>
          <a:bodyPr wrap="none" rtlCol="0">
            <a:spAutoFit/>
          </a:bodyPr>
          <a:lstStyle/>
          <a:p>
            <a:r>
              <a:rPr lang="el-GR" sz="1400" dirty="0"/>
              <a:t>ΠΛΗΘΟΣ ΑΔ (ΜΕ) ΚΑΙ ΣΥΧΝΟΤΗΤΕΣ</a:t>
            </a:r>
            <a:endParaRPr lang="en-GR" sz="1400"/>
          </a:p>
        </p:txBody>
      </p:sp>
      <p:graphicFrame>
        <p:nvGraphicFramePr>
          <p:cNvPr id="2" name="Table 1">
            <a:extLst>
              <a:ext uri="{FF2B5EF4-FFF2-40B4-BE49-F238E27FC236}">
                <a16:creationId xmlns:a16="http://schemas.microsoft.com/office/drawing/2014/main" id="{EB425E33-B518-D14A-AFC6-1A8FB849BA90}"/>
              </a:ext>
            </a:extLst>
          </p:cNvPr>
          <p:cNvGraphicFramePr>
            <a:graphicFrameLocks noGrp="1"/>
          </p:cNvGraphicFramePr>
          <p:nvPr>
            <p:extLst>
              <p:ext uri="{D42A27DB-BD31-4B8C-83A1-F6EECF244321}">
                <p14:modId xmlns:p14="http://schemas.microsoft.com/office/powerpoint/2010/main" val="3895211421"/>
              </p:ext>
            </p:extLst>
          </p:nvPr>
        </p:nvGraphicFramePr>
        <p:xfrm>
          <a:off x="7129610" y="2347803"/>
          <a:ext cx="4662325" cy="2322633"/>
        </p:xfrm>
        <a:graphic>
          <a:graphicData uri="http://schemas.openxmlformats.org/drawingml/2006/table">
            <a:tbl>
              <a:tblPr>
                <a:tableStyleId>{5C22544A-7EE6-4342-B048-85BDC9FD1C3A}</a:tableStyleId>
              </a:tblPr>
              <a:tblGrid>
                <a:gridCol w="733263">
                  <a:extLst>
                    <a:ext uri="{9D8B030D-6E8A-4147-A177-3AD203B41FA5}">
                      <a16:colId xmlns:a16="http://schemas.microsoft.com/office/drawing/2014/main" val="469402548"/>
                    </a:ext>
                  </a:extLst>
                </a:gridCol>
                <a:gridCol w="1243012">
                  <a:extLst>
                    <a:ext uri="{9D8B030D-6E8A-4147-A177-3AD203B41FA5}">
                      <a16:colId xmlns:a16="http://schemas.microsoft.com/office/drawing/2014/main" val="3170478570"/>
                    </a:ext>
                  </a:extLst>
                </a:gridCol>
                <a:gridCol w="618178">
                  <a:extLst>
                    <a:ext uri="{9D8B030D-6E8A-4147-A177-3AD203B41FA5}">
                      <a16:colId xmlns:a16="http://schemas.microsoft.com/office/drawing/2014/main" val="4268553001"/>
                    </a:ext>
                  </a:extLst>
                </a:gridCol>
                <a:gridCol w="1033936">
                  <a:extLst>
                    <a:ext uri="{9D8B030D-6E8A-4147-A177-3AD203B41FA5}">
                      <a16:colId xmlns:a16="http://schemas.microsoft.com/office/drawing/2014/main" val="3639936548"/>
                    </a:ext>
                  </a:extLst>
                </a:gridCol>
                <a:gridCol w="1033936">
                  <a:extLst>
                    <a:ext uri="{9D8B030D-6E8A-4147-A177-3AD203B41FA5}">
                      <a16:colId xmlns:a16="http://schemas.microsoft.com/office/drawing/2014/main" val="904286933"/>
                    </a:ext>
                  </a:extLst>
                </a:gridCol>
              </a:tblGrid>
              <a:tr h="285919">
                <a:tc gridSpan="5">
                  <a:txBody>
                    <a:bodyPr/>
                    <a:lstStyle/>
                    <a:p>
                      <a:pPr marL="38100" marR="38100" algn="ctr">
                        <a:lnSpc>
                          <a:spcPts val="1600"/>
                        </a:lnSpc>
                        <a:spcAft>
                          <a:spcPts val="0"/>
                        </a:spcAft>
                      </a:pPr>
                      <a:r>
                        <a:rPr lang="el-GR" sz="1600" b="1" dirty="0">
                          <a:effectLst/>
                        </a:rPr>
                        <a:t>ΑΔ_ΜΕ Frequencies</a:t>
                      </a:r>
                      <a:endParaRPr lang="en-GR" sz="1600" b="1" dirty="0">
                        <a:effectLst/>
                        <a:latin typeface="Times New Roman" panose="02020603050405020304" pitchFamily="18" charset="0"/>
                        <a:ea typeface="Times New Roman" panose="02020603050405020304" pitchFamily="18" charset="0"/>
                      </a:endParaRPr>
                    </a:p>
                  </a:txBody>
                  <a:tcPr marL="0" marR="0" marT="0" marB="0" anchor="ctr">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27143087"/>
                  </a:ext>
                </a:extLst>
              </a:tr>
              <a:tr h="285919">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2">
                          <a:lumMod val="75000"/>
                        </a:schemeClr>
                      </a:solidFill>
                      <a:prstDash val="solid"/>
                      <a:round/>
                      <a:headEnd type="none" w="med" len="med"/>
                      <a:tailEnd type="none" w="med" len="med"/>
                    </a:lnR>
                    <a:lnB w="12700" cap="flat" cmpd="sng" algn="ctr">
                      <a:solidFill>
                        <a:schemeClr val="bg2">
                          <a:lumMod val="25000"/>
                        </a:schemeClr>
                      </a:solidFill>
                      <a:prstDash val="solid"/>
                      <a:round/>
                      <a:headEnd type="none" w="med" len="med"/>
                      <a:tailEnd type="none" w="med" len="med"/>
                    </a:lnB>
                    <a:solidFill>
                      <a:schemeClr val="bg1"/>
                    </a:solidFill>
                  </a:tcPr>
                </a:tc>
                <a:tc rowSpan="2" hMerge="1">
                  <a:txBody>
                    <a:bodyPr/>
                    <a:lstStyle/>
                    <a:p>
                      <a:endParaRPr lang="en-GR"/>
                    </a:p>
                  </a:txBody>
                  <a:tcPr/>
                </a:tc>
                <a:tc grid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Responses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B w="9525" cap="flat" cmpd="sng" algn="ctr">
                      <a:solidFill>
                        <a:schemeClr val="bg2">
                          <a:lumMod val="75000"/>
                        </a:schemeClr>
                      </a:solidFill>
                      <a:prstDash val="solid"/>
                      <a:round/>
                      <a:headEnd type="none" w="med" len="med"/>
                      <a:tailEnd type="none" w="med" len="med"/>
                    </a:lnB>
                    <a:solidFill>
                      <a:schemeClr val="bg1"/>
                    </a:solidFill>
                  </a:tcPr>
                </a:tc>
                <a:tc hMerge="1">
                  <a:txBody>
                    <a:bodyPr/>
                    <a:lstStyle/>
                    <a:p>
                      <a:endParaRPr lang="en-GR"/>
                    </a:p>
                  </a:txBody>
                  <a:tcPr/>
                </a:tc>
                <a:tc rowSpan="2">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 of Cases</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3117048"/>
                  </a:ext>
                </a:extLst>
              </a:tr>
              <a:tr h="308476">
                <a:tc gridSpan="2" vMerge="1">
                  <a:txBody>
                    <a:bodyPr/>
                    <a:lstStyle/>
                    <a:p>
                      <a:endParaRPr lang="en-GR"/>
                    </a:p>
                  </a:txBody>
                  <a:tcPr/>
                </a:tc>
                <a:tc hMerge="1" vMerge="1">
                  <a:txBody>
                    <a:bodyPr/>
                    <a:lstStyle/>
                    <a:p>
                      <a:endParaRPr lang="en-GR"/>
                    </a:p>
                  </a:txBody>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N</a:t>
                      </a:r>
                      <a:endParaRPr lang="en-GR" sz="1400" kern="120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38100" marR="38100" algn="ctr" defTabSz="914400" rtl="0" eaLnBrk="1" latinLnBrk="0" hangingPunct="1">
                        <a:lnSpc>
                          <a:spcPts val="1600"/>
                        </a:lnSpc>
                        <a:spcAft>
                          <a:spcPts val="0"/>
                        </a:spcAft>
                      </a:pPr>
                      <a:r>
                        <a:rPr lang="el-GR" sz="1400" kern="1200" dirty="0">
                          <a:solidFill>
                            <a:srgbClr val="3C5C70"/>
                          </a:solidFill>
                          <a:effectLst/>
                          <a:latin typeface="+mn-lt"/>
                          <a:ea typeface="+mn-ea"/>
                          <a:cs typeface="+mn-cs"/>
                        </a:rPr>
                        <a:t>Percent</a:t>
                      </a:r>
                      <a:endParaRPr lang="en-GR" sz="1400" kern="1200" dirty="0">
                        <a:solidFill>
                          <a:srgbClr val="3C5C70"/>
                        </a:solidFill>
                        <a:effectLst/>
                        <a:latin typeface="+mn-lt"/>
                        <a:ea typeface="+mn-ea"/>
                        <a:cs typeface="+mn-cs"/>
                      </a:endParaRPr>
                    </a:p>
                  </a:txBody>
                  <a:tcPr marL="0" marR="0" marT="0" marB="0" anchor="b">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vMerge="1">
                  <a:txBody>
                    <a:bodyPr/>
                    <a:lstStyle/>
                    <a:p>
                      <a:endParaRPr lang="en-GR"/>
                    </a:p>
                  </a:txBody>
                  <a:tcPr/>
                </a:tc>
                <a:extLst>
                  <a:ext uri="{0D108BD9-81ED-4DB2-BD59-A6C34878D82A}">
                    <a16:rowId xmlns:a16="http://schemas.microsoft.com/office/drawing/2014/main" val="1218264702"/>
                  </a:ext>
                </a:extLst>
              </a:tr>
              <a:tr h="594395">
                <a:tc rowSpan="2">
                  <a:txBody>
                    <a:bodyPr/>
                    <a:lstStyle/>
                    <a:p>
                      <a:pPr marL="38100" marR="38100">
                        <a:lnSpc>
                          <a:spcPts val="1600"/>
                        </a:lnSpc>
                        <a:spcAft>
                          <a:spcPts val="0"/>
                        </a:spcAft>
                      </a:pPr>
                      <a:r>
                        <a:rPr lang="el-GR" sz="1400" kern="1200" dirty="0" err="1">
                          <a:solidFill>
                            <a:srgbClr val="3C5C70"/>
                          </a:solidFill>
                          <a:effectLst/>
                          <a:latin typeface="+mn-lt"/>
                          <a:ea typeface="+mn-ea"/>
                          <a:cs typeface="+mn-cs"/>
                        </a:rPr>
                        <a:t>ΑΔ_ΜΕ</a:t>
                      </a:r>
                      <a:r>
                        <a:rPr lang="el-GR" sz="1400" kern="1200" baseline="30000" dirty="0" err="1">
                          <a:solidFill>
                            <a:srgbClr val="3C5C70"/>
                          </a:solidFill>
                          <a:effectLst/>
                          <a:latin typeface="+mn-lt"/>
                          <a:ea typeface="+mn-ea"/>
                          <a:cs typeface="+mn-cs"/>
                        </a:rPr>
                        <a:t>a</a:t>
                      </a:r>
                      <a:endParaRPr lang="en-GR" sz="1400" kern="1200" baseline="300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ΚΟΛΥΜΒΗΣΗ</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8</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80.0%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80.0%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12700" cap="flat" cmpd="sng" algn="ctr">
                      <a:solidFill>
                        <a:schemeClr val="bg2">
                          <a:lumMod val="2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890036013"/>
                  </a:ext>
                </a:extLst>
              </a:tr>
              <a:tr h="285919">
                <a:tc vMerge="1">
                  <a:txBody>
                    <a:bodyPr/>
                    <a:lstStyle/>
                    <a:p>
                      <a:endParaRPr lang="en-GR"/>
                    </a:p>
                  </a:txBody>
                  <a:tcPr/>
                </a:tc>
                <a:tc>
                  <a:txBody>
                    <a:bodyPr/>
                    <a:lstStyle/>
                    <a:p>
                      <a:pPr marL="38100" marR="38100">
                        <a:lnSpc>
                          <a:spcPts val="1600"/>
                        </a:lnSpc>
                        <a:spcAft>
                          <a:spcPts val="0"/>
                        </a:spcAft>
                      </a:pPr>
                      <a:r>
                        <a:rPr lang="el-GR" sz="1400" kern="1200" dirty="0">
                          <a:solidFill>
                            <a:srgbClr val="3C5C70"/>
                          </a:solidFill>
                          <a:effectLst/>
                          <a:latin typeface="+mn-lt"/>
                          <a:ea typeface="+mn-ea"/>
                          <a:cs typeface="+mn-cs"/>
                        </a:rPr>
                        <a:t>ΜΠΑΣΚΕΤ</a:t>
                      </a:r>
                      <a:endParaRPr lang="en-GR" sz="1400" kern="1200">
                        <a:solidFill>
                          <a:srgbClr val="3C5C70"/>
                        </a:solidFill>
                        <a:effectLst/>
                        <a:latin typeface="+mn-lt"/>
                        <a:ea typeface="+mn-ea"/>
                        <a:cs typeface="+mn-cs"/>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20.0%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746423641"/>
                  </a:ext>
                </a:extLst>
              </a:tr>
              <a:tr h="285919">
                <a:tc gridSpan="2">
                  <a:txBody>
                    <a:bodyPr/>
                    <a:lstStyle/>
                    <a:p>
                      <a:pPr marL="38100" marR="38100">
                        <a:lnSpc>
                          <a:spcPts val="1600"/>
                        </a:lnSpc>
                        <a:spcAft>
                          <a:spcPts val="0"/>
                        </a:spcAft>
                      </a:pPr>
                      <a:r>
                        <a:rPr lang="el-GR" sz="1400" kern="1200" dirty="0">
                          <a:solidFill>
                            <a:srgbClr val="3C5C70"/>
                          </a:solidFill>
                          <a:effectLst/>
                          <a:latin typeface="+mn-lt"/>
                          <a:ea typeface="+mn-ea"/>
                          <a:cs typeface="+mn-cs"/>
                        </a:rPr>
                        <a:t>Total</a:t>
                      </a:r>
                      <a:endParaRPr lang="en-GR" sz="1400" kern="1200" dirty="0">
                        <a:solidFill>
                          <a:srgbClr val="3C5C70"/>
                        </a:solidFill>
                        <a:effectLst/>
                        <a:latin typeface="+mn-lt"/>
                        <a:ea typeface="+mn-ea"/>
                        <a:cs typeface="+mn-cs"/>
                      </a:endParaRPr>
                    </a:p>
                  </a:txBody>
                  <a:tcPr marL="0" marR="0" marT="0" marB="0">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38100" marR="38100" algn="r">
                        <a:lnSpc>
                          <a:spcPts val="1600"/>
                        </a:lnSpc>
                        <a:spcAft>
                          <a:spcPts val="0"/>
                        </a:spcAft>
                      </a:pPr>
                      <a:r>
                        <a:rPr lang="el-GR" sz="1400" dirty="0">
                          <a:effectLst/>
                        </a:rPr>
                        <a:t>10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tc>
                  <a:txBody>
                    <a:bodyPr/>
                    <a:lstStyle/>
                    <a:p>
                      <a:pPr marL="38100" marR="38100" algn="r">
                        <a:lnSpc>
                          <a:spcPts val="1600"/>
                        </a:lnSpc>
                        <a:spcAft>
                          <a:spcPts val="0"/>
                        </a:spcAft>
                      </a:pPr>
                      <a:r>
                        <a:rPr lang="el-GR" sz="1400" dirty="0">
                          <a:effectLst/>
                        </a:rPr>
                        <a:t>100.0%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FAFAFB"/>
                    </a:solidFill>
                  </a:tcPr>
                </a:tc>
                <a:extLst>
                  <a:ext uri="{0D108BD9-81ED-4DB2-BD59-A6C34878D82A}">
                    <a16:rowId xmlns:a16="http://schemas.microsoft.com/office/drawing/2014/main" val="1277547877"/>
                  </a:ext>
                </a:extLst>
              </a:tr>
              <a:tr h="276086">
                <a:tc gridSpan="5">
                  <a:txBody>
                    <a:bodyPr/>
                    <a:lstStyle/>
                    <a:p>
                      <a:pPr marL="38100" marR="38100">
                        <a:lnSpc>
                          <a:spcPts val="1600"/>
                        </a:lnSpc>
                        <a:spcAft>
                          <a:spcPts val="0"/>
                        </a:spcAft>
                      </a:pPr>
                      <a:r>
                        <a:rPr lang="en-US" sz="1100" dirty="0">
                          <a:effectLst/>
                        </a:rPr>
                        <a:t>a. Dichotomy group tabulated at value 1.</a:t>
                      </a:r>
                      <a:endParaRPr lang="en-GR" sz="1100">
                        <a:effectLst/>
                        <a:latin typeface="Times New Roman" panose="02020603050405020304" pitchFamily="18" charset="0"/>
                        <a:ea typeface="Times New Roman" panose="02020603050405020304" pitchFamily="18" charset="0"/>
                      </a:endParaRPr>
                    </a:p>
                  </a:txBody>
                  <a:tcPr marL="0" marR="0" marT="0" marB="0">
                    <a:lnT w="12700" cap="flat" cmpd="sng" algn="ctr">
                      <a:solidFill>
                        <a:schemeClr val="bg2">
                          <a:lumMod val="25000"/>
                        </a:schemeClr>
                      </a:solidFill>
                      <a:prstDash val="solid"/>
                      <a:round/>
                      <a:headEnd type="none" w="med" len="med"/>
                      <a:tailEnd type="none" w="med" len="med"/>
                    </a:lnT>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4076768299"/>
                  </a:ext>
                </a:extLst>
              </a:tr>
            </a:tbl>
          </a:graphicData>
        </a:graphic>
      </p:graphicFrame>
    </p:spTree>
    <p:extLst>
      <p:ext uri="{BB962C8B-B14F-4D97-AF65-F5344CB8AC3E}">
        <p14:creationId xmlns:p14="http://schemas.microsoft.com/office/powerpoint/2010/main" val="2877841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845EE7-32D3-2247-8B53-61F444DCC82F}"/>
              </a:ext>
            </a:extLst>
          </p:cNvPr>
          <p:cNvSpPr txBox="1"/>
          <p:nvPr/>
        </p:nvSpPr>
        <p:spPr>
          <a:xfrm>
            <a:off x="2171700" y="1577340"/>
            <a:ext cx="184731" cy="369332"/>
          </a:xfrm>
          <a:prstGeom prst="rect">
            <a:avLst/>
          </a:prstGeom>
          <a:noFill/>
        </p:spPr>
        <p:txBody>
          <a:bodyPr wrap="none" rtlCol="0">
            <a:spAutoFit/>
          </a:bodyPr>
          <a:lstStyle/>
          <a:p>
            <a:endParaRPr lang="en-GR"/>
          </a:p>
        </p:txBody>
      </p:sp>
      <p:graphicFrame>
        <p:nvGraphicFramePr>
          <p:cNvPr id="18" name="Chart 17">
            <a:extLst>
              <a:ext uri="{FF2B5EF4-FFF2-40B4-BE49-F238E27FC236}">
                <a16:creationId xmlns:a16="http://schemas.microsoft.com/office/drawing/2014/main" id="{7CF49E50-AAE5-F943-92BD-6E6AE6FD6BEF}"/>
              </a:ext>
            </a:extLst>
          </p:cNvPr>
          <p:cNvGraphicFramePr/>
          <p:nvPr>
            <p:extLst>
              <p:ext uri="{D42A27DB-BD31-4B8C-83A1-F6EECF244321}">
                <p14:modId xmlns:p14="http://schemas.microsoft.com/office/powerpoint/2010/main" val="3588101593"/>
              </p:ext>
            </p:extLst>
          </p:nvPr>
        </p:nvGraphicFramePr>
        <p:xfrm>
          <a:off x="590640" y="3732550"/>
          <a:ext cx="5150593" cy="2782911"/>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02419140-9B20-7A47-A09A-BA1E03A5DD1E}"/>
              </a:ext>
            </a:extLst>
          </p:cNvPr>
          <p:cNvSpPr txBox="1"/>
          <p:nvPr/>
        </p:nvSpPr>
        <p:spPr>
          <a:xfrm>
            <a:off x="590640" y="3419349"/>
            <a:ext cx="5150593" cy="313201"/>
          </a:xfrm>
          <a:prstGeom prst="rect">
            <a:avLst/>
          </a:prstGeom>
          <a:solidFill>
            <a:schemeClr val="bg1"/>
          </a:solidFill>
        </p:spPr>
        <p:txBody>
          <a:bodyPr wrap="square" rtlCol="0">
            <a:spAutoFit/>
          </a:bodyPr>
          <a:lstStyle/>
          <a:p>
            <a:r>
              <a:rPr lang="el-GR" sz="1400" dirty="0"/>
              <a:t>ΚΡΙΤΗΡΙΑ ΕΠΙΛΟΓΗΣ ΤΗΣ ΑΔ (ΜΕ)</a:t>
            </a:r>
            <a:endParaRPr lang="en-GR" sz="1400"/>
          </a:p>
        </p:txBody>
      </p:sp>
      <p:graphicFrame>
        <p:nvGraphicFramePr>
          <p:cNvPr id="10" name="Chart 9">
            <a:extLst>
              <a:ext uri="{FF2B5EF4-FFF2-40B4-BE49-F238E27FC236}">
                <a16:creationId xmlns:a16="http://schemas.microsoft.com/office/drawing/2014/main" id="{12404CB4-AD45-E448-9689-0909CCAC2A45}"/>
              </a:ext>
            </a:extLst>
          </p:cNvPr>
          <p:cNvGraphicFramePr/>
          <p:nvPr>
            <p:extLst>
              <p:ext uri="{D42A27DB-BD31-4B8C-83A1-F6EECF244321}">
                <p14:modId xmlns:p14="http://schemas.microsoft.com/office/powerpoint/2010/main" val="89811081"/>
              </p:ext>
            </p:extLst>
          </p:nvPr>
        </p:nvGraphicFramePr>
        <p:xfrm>
          <a:off x="656098" y="271343"/>
          <a:ext cx="5019675" cy="2981325"/>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a:extLst>
              <a:ext uri="{FF2B5EF4-FFF2-40B4-BE49-F238E27FC236}">
                <a16:creationId xmlns:a16="http://schemas.microsoft.com/office/drawing/2014/main" id="{8040AAF4-C5E9-384B-B8C5-406224D31621}"/>
              </a:ext>
            </a:extLst>
          </p:cNvPr>
          <p:cNvSpPr>
            <a:spLocks noGrp="1"/>
          </p:cNvSpPr>
          <p:nvPr>
            <p:ph type="title"/>
          </p:nvPr>
        </p:nvSpPr>
        <p:spPr>
          <a:xfrm>
            <a:off x="7666145" y="394333"/>
            <a:ext cx="4003634" cy="563563"/>
          </a:xfrm>
        </p:spPr>
        <p:txBody>
          <a:bodyPr>
            <a:noAutofit/>
          </a:bodyPr>
          <a:lstStyle/>
          <a:p>
            <a:r>
              <a:rPr lang="el-GR" sz="2400" dirty="0">
                <a:solidFill>
                  <a:srgbClr val="294C63"/>
                </a:solidFill>
                <a:latin typeface="+mn-lt"/>
                <a:ea typeface="+mn-ea"/>
                <a:cs typeface="+mn-cs"/>
              </a:rPr>
              <a:t>Ενδεικτικές αναφορές μέσα από τις συνεντεύξεις:</a:t>
            </a:r>
            <a:endParaRPr lang="en-GR" sz="2400">
              <a:solidFill>
                <a:srgbClr val="294C63"/>
              </a:solidFill>
              <a:latin typeface="+mn-lt"/>
              <a:ea typeface="+mn-ea"/>
              <a:cs typeface="+mn-cs"/>
            </a:endParaRPr>
          </a:p>
        </p:txBody>
      </p:sp>
      <p:pic>
        <p:nvPicPr>
          <p:cNvPr id="15" name="Picture 2" descr="Teenager Clipart Black And White - Walking Person Silhouette Png,  Transparent Png - vhv">
            <a:extLst>
              <a:ext uri="{FF2B5EF4-FFF2-40B4-BE49-F238E27FC236}">
                <a16:creationId xmlns:a16="http://schemas.microsoft.com/office/drawing/2014/main" id="{3A6A3225-F256-024D-BE08-FD67836D5738}"/>
              </a:ext>
            </a:extLst>
          </p:cNvPr>
          <p:cNvPicPr>
            <a:picLocks noChangeAspect="1" noChangeArrowheads="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6551632" y="104662"/>
            <a:ext cx="990668" cy="864524"/>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6" name="Picture 4" descr="Computer Icons Person PNG, Clipart, Avatar, Black And White, Black Shadow,  Computer Icons, Neck Free PNG">
            <a:extLst>
              <a:ext uri="{FF2B5EF4-FFF2-40B4-BE49-F238E27FC236}">
                <a16:creationId xmlns:a16="http://schemas.microsoft.com/office/drawing/2014/main" id="{7C52733B-D3C5-F54C-87F6-E5211446C550}"/>
              </a:ext>
            </a:extLst>
          </p:cNvPr>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5675773" y="104662"/>
            <a:ext cx="1114513" cy="864524"/>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A6049B5D-DC14-0440-9F05-D1CB1BFE4789}"/>
              </a:ext>
            </a:extLst>
          </p:cNvPr>
          <p:cNvSpPr>
            <a:spLocks noGrp="1"/>
          </p:cNvSpPr>
          <p:nvPr>
            <p:ph idx="1"/>
          </p:nvPr>
        </p:nvSpPr>
        <p:spPr>
          <a:xfrm>
            <a:off x="6096000" y="1155032"/>
            <a:ext cx="5887452" cy="3513221"/>
          </a:xfrm>
          <a:ln>
            <a:solidFill>
              <a:schemeClr val="accent6">
                <a:lumMod val="75000"/>
              </a:schemeClr>
            </a:solidFill>
          </a:ln>
        </p:spPr>
        <p:txBody>
          <a:bodyPr>
            <a:normAutofit fontScale="62500" lnSpcReduction="20000"/>
          </a:bodyPr>
          <a:lstStyle/>
          <a:p>
            <a:r>
              <a:rPr lang="el-GR" sz="3200" b="1" i="1" dirty="0"/>
              <a:t>Σ16: </a:t>
            </a:r>
            <a:r>
              <a:rPr lang="el-GR" sz="3200" dirty="0"/>
              <a:t>Μετά το χειρουργείο ξεκίνησα από την πισίνα του κέντρου αποκατάστασης που μου είχε προτείνει ο γιατρός μου για να επανέλθω. Σιγά σιγά ένιωθα την βελτίωση. Τότε σκέφτηκα ότι το νερό είναι ο νέος τρόπος να γυμνάζομαι αφού δεν μπορούσα να κάνω βάρη, δεν μπορούσα να σκύψω, δεν μπορούσα να τρέξω, δεν μπορούσα να κάνω ποδήλατο αφού το πόδι μου φτάνει στις 90 μοίρες, δεν μπορούσα να κάνω ορειβασία ούτε σκι με τον φόβο ότι αν πέσω θα σπάσω το πόδι μου. Μπορούσα να κάνω μόνο αυτό το άθλημα ή κάποια αθλήματα όπως σκοποβολή , τοξοβολία. Από την άλλη η κολύμβηση με έκανε χαρούμενο. Έκανε καλό στο σώμα μου και το πόδι μου και είπα στον εαυτό μου ότι αυτή είναι η γυμναστική που πρέπει να επιλέξω.</a:t>
            </a:r>
            <a:endParaRPr lang="en-GR" sz="3200" dirty="0"/>
          </a:p>
          <a:p>
            <a:endParaRPr lang="en-GR" sz="2000" dirty="0"/>
          </a:p>
        </p:txBody>
      </p:sp>
      <p:sp>
        <p:nvSpPr>
          <p:cNvPr id="19" name="Content Placeholder 2">
            <a:extLst>
              <a:ext uri="{FF2B5EF4-FFF2-40B4-BE49-F238E27FC236}">
                <a16:creationId xmlns:a16="http://schemas.microsoft.com/office/drawing/2014/main" id="{1976B9B4-7E7B-C048-9771-77C18A49805E}"/>
              </a:ext>
            </a:extLst>
          </p:cNvPr>
          <p:cNvSpPr txBox="1">
            <a:spLocks/>
          </p:cNvSpPr>
          <p:nvPr/>
        </p:nvSpPr>
        <p:spPr>
          <a:xfrm>
            <a:off x="6096000" y="4862027"/>
            <a:ext cx="5727032" cy="1653434"/>
          </a:xfrm>
          <a:prstGeom prst="rect">
            <a:avLst/>
          </a:prstGeom>
          <a:ln>
            <a:solidFill>
              <a:schemeClr val="accent4">
                <a:lumMod val="75000"/>
              </a:schemeClr>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b="1" i="1" dirty="0"/>
              <a:t>Σ2: </a:t>
            </a:r>
            <a:r>
              <a:rPr lang="el-GR" i="1" dirty="0"/>
              <a:t>Μετά από ένα χρόνο έπαιζα μπάσκετ. Θα μπορούσα και νωρίτερα να μπω στην δράση αλλά οι ειδικές συνθήκες ( χειμώνας, έλλειψη παρέας για μπάσκετ , φίλοι καπνιστές που έχουν υιοθετήσει καθιστική ζωή και λίγο ο φόβος και η διάθεσή μου να κρατηθώ) με ανάγκασαν να καθυστερήσω να επιστρέψω στο παιχνίδι</a:t>
            </a:r>
            <a:r>
              <a:rPr lang="en-GR" sz="2000" i="1" dirty="0"/>
              <a:t> </a:t>
            </a:r>
          </a:p>
        </p:txBody>
      </p:sp>
    </p:spTree>
    <p:extLst>
      <p:ext uri="{BB962C8B-B14F-4D97-AF65-F5344CB8AC3E}">
        <p14:creationId xmlns:p14="http://schemas.microsoft.com/office/powerpoint/2010/main" val="2142517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A4E29-5C30-6E47-AC41-200F55A73354}"/>
              </a:ext>
            </a:extLst>
          </p:cNvPr>
          <p:cNvSpPr>
            <a:spLocks noGrp="1"/>
          </p:cNvSpPr>
          <p:nvPr>
            <p:ph idx="1"/>
          </p:nvPr>
        </p:nvSpPr>
        <p:spPr>
          <a:xfrm>
            <a:off x="92764" y="126211"/>
            <a:ext cx="7120836" cy="2081357"/>
          </a:xfrm>
        </p:spPr>
        <p:txBody>
          <a:bodyPr>
            <a:normAutofit/>
          </a:bodyPr>
          <a:lstStyle/>
          <a:p>
            <a:pPr marL="0" indent="0">
              <a:buNone/>
            </a:pPr>
            <a:r>
              <a:rPr lang="el-GR" sz="2400" dirty="0">
                <a:solidFill>
                  <a:srgbClr val="A20000"/>
                </a:solidFill>
              </a:rPr>
              <a:t>Ε5: </a:t>
            </a:r>
            <a:r>
              <a:rPr lang="el-GR" sz="2400" dirty="0">
                <a:solidFill>
                  <a:srgbClr val="294C63"/>
                </a:solidFill>
              </a:rPr>
              <a:t>Υπάρχει συσχέτιση μεταξύ της ΑΔ που αναπτύσσει ένα άτομο που έχει υποβληθεί σε ΕΚΑΚΠΜ για την αντιμετώπιση σαρκώματος με το είδος της επέμβασης που έχει γίνει, με τις πιθανές  μετεγχειρητικές επιπλοκές ή με την θεραπεία που έχει ακολουθηθεί μετά την επέμβαση;</a:t>
            </a:r>
            <a:endParaRPr lang="en-GR" sz="2400">
              <a:solidFill>
                <a:srgbClr val="294C63"/>
              </a:solidFill>
            </a:endParaRPr>
          </a:p>
          <a:p>
            <a:pPr marL="0" indent="0">
              <a:buNone/>
            </a:pPr>
            <a:endParaRPr lang="en-GR" sz="2400"/>
          </a:p>
        </p:txBody>
      </p:sp>
      <p:sp>
        <p:nvSpPr>
          <p:cNvPr id="9" name="TextBox 8">
            <a:extLst>
              <a:ext uri="{FF2B5EF4-FFF2-40B4-BE49-F238E27FC236}">
                <a16:creationId xmlns:a16="http://schemas.microsoft.com/office/drawing/2014/main" id="{40574940-C8D7-774E-88EF-F11151AF03A2}"/>
              </a:ext>
            </a:extLst>
          </p:cNvPr>
          <p:cNvSpPr txBox="1"/>
          <p:nvPr/>
        </p:nvSpPr>
        <p:spPr>
          <a:xfrm>
            <a:off x="388200" y="2463706"/>
            <a:ext cx="6412650" cy="3447098"/>
          </a:xfrm>
          <a:prstGeom prst="rect">
            <a:avLst/>
          </a:prstGeom>
          <a:noFill/>
        </p:spPr>
        <p:txBody>
          <a:bodyPr wrap="square" rtlCol="0">
            <a:spAutoFit/>
          </a:bodyPr>
          <a:lstStyle/>
          <a:p>
            <a:r>
              <a:rPr lang="el-GR" sz="2000" dirty="0"/>
              <a:t>Παρατηρήσεις:</a:t>
            </a:r>
            <a:endParaRPr lang="en-US" sz="2000" dirty="0"/>
          </a:p>
          <a:p>
            <a:pPr marL="342900" indent="-342900">
              <a:buFont typeface="Arial" panose="020B0604020202020204" pitchFamily="34" charset="0"/>
              <a:buChar char="•"/>
            </a:pPr>
            <a:r>
              <a:rPr lang="el-GR" sz="2000" dirty="0"/>
              <a:t>Δεν βρέθηκε συσχετισμός μεταξύ επιπλοκών και ΑΔ (ΜΕ).</a:t>
            </a:r>
            <a:r>
              <a:rPr lang="en-GR" sz="2000" dirty="0"/>
              <a:t> </a:t>
            </a:r>
            <a:r>
              <a:rPr lang="el-GR" sz="2000" dirty="0"/>
              <a:t>/(</a:t>
            </a:r>
            <a:r>
              <a:rPr lang="en-US" sz="2000" dirty="0"/>
              <a:t>Hobusch, 2019</a:t>
            </a:r>
            <a:r>
              <a:rPr lang="el-GR" sz="2000" dirty="0"/>
              <a:t>)</a:t>
            </a:r>
            <a:r>
              <a:rPr lang="en-US" sz="2000" dirty="0"/>
              <a:t>.</a:t>
            </a:r>
          </a:p>
          <a:p>
            <a:pPr marL="342900" indent="-342900">
              <a:buFont typeface="Arial" panose="020B0604020202020204" pitchFamily="34" charset="0"/>
              <a:buChar char="•"/>
            </a:pPr>
            <a:r>
              <a:rPr lang="el-GR" sz="2000" dirty="0"/>
              <a:t>Παρατηρείται μειωμένη λειτουργικότητα των ασθενών  λόγω της γενικής μηχανικής αλλοίωσης από την ανάπτυξη του όγκου, τη χειρουργική θεραπεία και την εγγενή αφαίρεση του μυός /(Morrison, 2003; Tang, et al. 2012; Mason et al. 2013). </a:t>
            </a:r>
          </a:p>
          <a:p>
            <a:pPr marL="342900" indent="-342900">
              <a:buFont typeface="Arial" panose="020B0604020202020204" pitchFamily="34" charset="0"/>
              <a:buChar char="•"/>
            </a:pPr>
            <a:r>
              <a:rPr lang="el-GR" sz="2000" dirty="0"/>
              <a:t>Δεν παρατηρήθηκε δραματική μείωση της ΦΔ ούτε της ΑΔ / </a:t>
            </a:r>
            <a:r>
              <a:rPr lang="en-US" sz="2000" dirty="0"/>
              <a:t>Winter</a:t>
            </a:r>
            <a:r>
              <a:rPr lang="el-GR" sz="2000" dirty="0"/>
              <a:t>, </a:t>
            </a:r>
            <a:r>
              <a:rPr lang="en-US" sz="2000" dirty="0"/>
              <a:t>et al</a:t>
            </a:r>
            <a:r>
              <a:rPr lang="el-GR" sz="2000" dirty="0"/>
              <a:t>. (2009).</a:t>
            </a:r>
          </a:p>
          <a:p>
            <a:endParaRPr lang="en-GR" dirty="0"/>
          </a:p>
        </p:txBody>
      </p:sp>
      <p:pic>
        <p:nvPicPr>
          <p:cNvPr id="6" name="Picture 5">
            <a:extLst>
              <a:ext uri="{FF2B5EF4-FFF2-40B4-BE49-F238E27FC236}">
                <a16:creationId xmlns:a16="http://schemas.microsoft.com/office/drawing/2014/main" id="{1F81E856-3BD1-B54C-992D-383C71BCB7AC}"/>
              </a:ext>
            </a:extLst>
          </p:cNvPr>
          <p:cNvPicPr>
            <a:picLocks noChangeAspect="1"/>
          </p:cNvPicPr>
          <p:nvPr/>
        </p:nvPicPr>
        <p:blipFill>
          <a:blip r:embed="rId3"/>
          <a:stretch>
            <a:fillRect/>
          </a:stretch>
        </p:blipFill>
        <p:spPr>
          <a:xfrm>
            <a:off x="7332337" y="711023"/>
            <a:ext cx="4645349" cy="6031234"/>
          </a:xfrm>
          <a:prstGeom prst="rect">
            <a:avLst/>
          </a:prstGeom>
        </p:spPr>
      </p:pic>
      <p:sp>
        <p:nvSpPr>
          <p:cNvPr id="8" name="TextBox 7">
            <a:extLst>
              <a:ext uri="{FF2B5EF4-FFF2-40B4-BE49-F238E27FC236}">
                <a16:creationId xmlns:a16="http://schemas.microsoft.com/office/drawing/2014/main" id="{1D3EC044-F157-2F48-981C-1E167E438F9B}"/>
              </a:ext>
            </a:extLst>
          </p:cNvPr>
          <p:cNvSpPr txBox="1"/>
          <p:nvPr/>
        </p:nvSpPr>
        <p:spPr>
          <a:xfrm>
            <a:off x="7332337" y="403246"/>
            <a:ext cx="3463054" cy="307777"/>
          </a:xfrm>
          <a:prstGeom prst="rect">
            <a:avLst/>
          </a:prstGeom>
          <a:noFill/>
        </p:spPr>
        <p:txBody>
          <a:bodyPr wrap="square" rtlCol="0">
            <a:spAutoFit/>
          </a:bodyPr>
          <a:lstStyle/>
          <a:p>
            <a:r>
              <a:rPr lang="el-GR" sz="1400" dirty="0"/>
              <a:t>ΣΥΓΚΡΙΤΙΚΗ  ΠΑΡΟΥΣΙΑΣΗ ΤΗΣ ΑΔ (ΠΕ) &amp; (ΜΕ)</a:t>
            </a:r>
            <a:endParaRPr lang="en-GR" sz="1400"/>
          </a:p>
        </p:txBody>
      </p:sp>
    </p:spTree>
    <p:extLst>
      <p:ext uri="{BB962C8B-B14F-4D97-AF65-F5344CB8AC3E}">
        <p14:creationId xmlns:p14="http://schemas.microsoft.com/office/powerpoint/2010/main" val="1324541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6E4B37-B7D3-064F-9838-601C430C5886}"/>
              </a:ext>
            </a:extLst>
          </p:cNvPr>
          <p:cNvSpPr/>
          <p:nvPr/>
        </p:nvSpPr>
        <p:spPr>
          <a:xfrm>
            <a:off x="174171" y="1984238"/>
            <a:ext cx="6104942" cy="2918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7E6FB72D-A87F-704B-B441-86EF5F21704D}"/>
              </a:ext>
            </a:extLst>
          </p:cNvPr>
          <p:cNvSpPr>
            <a:spLocks noGrp="1"/>
          </p:cNvSpPr>
          <p:nvPr>
            <p:ph idx="1"/>
          </p:nvPr>
        </p:nvSpPr>
        <p:spPr>
          <a:xfrm>
            <a:off x="150454" y="209633"/>
            <a:ext cx="11343045" cy="959139"/>
          </a:xfrm>
        </p:spPr>
        <p:txBody>
          <a:bodyPr>
            <a:normAutofit/>
          </a:bodyPr>
          <a:lstStyle/>
          <a:p>
            <a:pPr marL="0" indent="0">
              <a:buNone/>
            </a:pPr>
            <a:r>
              <a:rPr lang="el-GR" sz="2400" dirty="0">
                <a:solidFill>
                  <a:srgbClr val="A20000"/>
                </a:solidFill>
              </a:rPr>
              <a:t>Ε6: </a:t>
            </a:r>
            <a:r>
              <a:rPr lang="el-GR" sz="2400" dirty="0">
                <a:solidFill>
                  <a:srgbClr val="294C63"/>
                </a:solidFill>
              </a:rPr>
              <a:t>Κατά πόσο συμβάλλει το οικογενειακό και φιλικό περιβάλλον στην ενασχόληση των ασθενών μετά την εκτομή με ΑΔ;</a:t>
            </a:r>
            <a:endParaRPr lang="en-GR" sz="2400">
              <a:solidFill>
                <a:srgbClr val="294C63"/>
              </a:solidFill>
            </a:endParaRPr>
          </a:p>
        </p:txBody>
      </p:sp>
      <p:sp>
        <p:nvSpPr>
          <p:cNvPr id="5" name="Rectangle 1">
            <a:extLst>
              <a:ext uri="{FF2B5EF4-FFF2-40B4-BE49-F238E27FC236}">
                <a16:creationId xmlns:a16="http://schemas.microsoft.com/office/drawing/2014/main" id="{A8F55043-80D4-9448-A52F-DDA471E837B9}"/>
              </a:ext>
            </a:extLst>
          </p:cNvPr>
          <p:cNvSpPr>
            <a:spLocks noChangeArrowheads="1"/>
          </p:cNvSpPr>
          <p:nvPr/>
        </p:nvSpPr>
        <p:spPr bwMode="auto">
          <a:xfrm>
            <a:off x="3494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R"/>
          </a:p>
        </p:txBody>
      </p:sp>
      <p:sp>
        <p:nvSpPr>
          <p:cNvPr id="10" name="TextBox 9">
            <a:extLst>
              <a:ext uri="{FF2B5EF4-FFF2-40B4-BE49-F238E27FC236}">
                <a16:creationId xmlns:a16="http://schemas.microsoft.com/office/drawing/2014/main" id="{1D0EC0A6-C71F-A440-ABC0-EEF6D89638A4}"/>
              </a:ext>
            </a:extLst>
          </p:cNvPr>
          <p:cNvSpPr txBox="1"/>
          <p:nvPr/>
        </p:nvSpPr>
        <p:spPr>
          <a:xfrm>
            <a:off x="174171" y="1316309"/>
            <a:ext cx="5402813" cy="523220"/>
          </a:xfrm>
          <a:prstGeom prst="rect">
            <a:avLst/>
          </a:prstGeom>
          <a:noFill/>
        </p:spPr>
        <p:txBody>
          <a:bodyPr wrap="square" rtlCol="0">
            <a:spAutoFit/>
          </a:bodyPr>
          <a:lstStyle/>
          <a:p>
            <a:r>
              <a:rPr lang="el-GR" sz="1400" dirty="0"/>
              <a:t>ΈΛΕΓΧΟΣ ΑΝΕΞΑΡΤΗΣΙΑΣ ΑΝΑΜΕΣΑ ΣΤΙΣ ΜΕΤΑΒΛΗΤΕΣ ΑΔ(ΜΕ) ΚΑΙ ΕΝΘΑΡΡΥΝΣΗ ΑΠΟ ΤΟ ΕΓΓΥΣ ΠΕΡΙΒΑΛΛΟΝ</a:t>
            </a:r>
            <a:endParaRPr lang="en-GR" sz="1400"/>
          </a:p>
        </p:txBody>
      </p:sp>
      <p:sp>
        <p:nvSpPr>
          <p:cNvPr id="2" name="TextBox 1">
            <a:extLst>
              <a:ext uri="{FF2B5EF4-FFF2-40B4-BE49-F238E27FC236}">
                <a16:creationId xmlns:a16="http://schemas.microsoft.com/office/drawing/2014/main" id="{A15723A6-B5A5-C64B-8D9D-9EB857EDF16F}"/>
              </a:ext>
            </a:extLst>
          </p:cNvPr>
          <p:cNvSpPr txBox="1"/>
          <p:nvPr/>
        </p:nvSpPr>
        <p:spPr>
          <a:xfrm>
            <a:off x="174171" y="5050442"/>
            <a:ext cx="10805626" cy="1477328"/>
          </a:xfrm>
          <a:prstGeom prst="rect">
            <a:avLst/>
          </a:prstGeom>
          <a:noFill/>
        </p:spPr>
        <p:txBody>
          <a:bodyPr wrap="square" rtlCol="0">
            <a:spAutoFit/>
          </a:bodyPr>
          <a:lstStyle/>
          <a:p>
            <a:r>
              <a:rPr lang="el-GR" dirty="0"/>
              <a:t>Παρατηρήσεις:</a:t>
            </a:r>
            <a:endParaRPr lang="en-GR"/>
          </a:p>
          <a:p>
            <a:pPr marL="285750" indent="-285750">
              <a:buFont typeface="Arial" panose="020B0604020202020204" pitchFamily="34" charset="0"/>
              <a:buChar char="•"/>
            </a:pPr>
            <a:r>
              <a:rPr lang="el-GR" dirty="0"/>
              <a:t>Δεν φάνηκε ισχυρή συσχέτιση ανάμεσα στην ΑΔ (ΜΕ) και στο οικογενειακό/φιλικό περιβάλλον. </a:t>
            </a:r>
          </a:p>
          <a:p>
            <a:pPr marL="285750" indent="-285750">
              <a:buFont typeface="Arial" panose="020B0604020202020204" pitchFamily="34" charset="0"/>
              <a:buChar char="•"/>
            </a:pPr>
            <a:r>
              <a:rPr lang="el-GR" dirty="0"/>
              <a:t>Υπάρχει υψηλή συσχέτιση ως προς την ΑΔ (ΜΕ) με την εκ των έσω κινητοποίηση (αναφέρουν χαρακτηριστικά τη φράση «δική μου επιλογή») δείχνοντας υψηλή αυτοαντίληψη.</a:t>
            </a:r>
            <a:endParaRPr lang="en-GR"/>
          </a:p>
          <a:p>
            <a:endParaRPr lang="en-GR"/>
          </a:p>
        </p:txBody>
      </p:sp>
      <p:pic>
        <p:nvPicPr>
          <p:cNvPr id="1025" name="Picture 23">
            <a:extLst>
              <a:ext uri="{FF2B5EF4-FFF2-40B4-BE49-F238E27FC236}">
                <a16:creationId xmlns:a16="http://schemas.microsoft.com/office/drawing/2014/main" id="{68D5D243-AD90-E24F-A1C7-9FCBBE2EF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311" y="1984238"/>
            <a:ext cx="5717926" cy="273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967ED0-E23A-974D-BB2D-B6CFA5EBCE41}"/>
              </a:ext>
            </a:extLst>
          </p:cNvPr>
          <p:cNvSpPr txBox="1"/>
          <p:nvPr/>
        </p:nvSpPr>
        <p:spPr>
          <a:xfrm>
            <a:off x="6433311" y="1259711"/>
            <a:ext cx="5165453" cy="800219"/>
          </a:xfrm>
          <a:prstGeom prst="rect">
            <a:avLst/>
          </a:prstGeom>
          <a:noFill/>
        </p:spPr>
        <p:txBody>
          <a:bodyPr wrap="none" rtlCol="0">
            <a:spAutoFit/>
          </a:bodyPr>
          <a:lstStyle/>
          <a:p>
            <a:r>
              <a:rPr lang="el-GR" sz="1400" dirty="0"/>
              <a:t>ΈΛΕΓΧΟΣ ΑΝΕΞΑΡΤΗΣΙΑΣ ΑΝΑΜΕΣΑ ΣΤΗ ΦΔ (ΜΕ) ΚΑΙ ΣΕ ΚΙΝΗΤΗΡΙΕΣ</a:t>
            </a:r>
          </a:p>
          <a:p>
            <a:r>
              <a:rPr lang="el-GR" sz="1400" dirty="0"/>
              <a:t>ΔΥΝΑΜΕΙΣ ΠΟΥ ΠΡΟΕΡΧΟΝΤΑΙ ΑΠΌ ΤΟΝ ΙΔΙΟ ΤΟΝ ΑΣΘΕΝΗ</a:t>
            </a:r>
            <a:endParaRPr lang="en-GR" sz="1400">
              <a:ea typeface="Times New Roman" panose="02020603050405020304" pitchFamily="18" charset="0"/>
            </a:endParaRPr>
          </a:p>
          <a:p>
            <a:endParaRPr lang="en-GR"/>
          </a:p>
        </p:txBody>
      </p:sp>
      <p:sp>
        <p:nvSpPr>
          <p:cNvPr id="24" name="TextBox 23">
            <a:extLst>
              <a:ext uri="{FF2B5EF4-FFF2-40B4-BE49-F238E27FC236}">
                <a16:creationId xmlns:a16="http://schemas.microsoft.com/office/drawing/2014/main" id="{FA97C2C7-2A9F-B14F-8CEB-F0C3DB7AC9CC}"/>
              </a:ext>
            </a:extLst>
          </p:cNvPr>
          <p:cNvSpPr txBox="1"/>
          <p:nvPr/>
        </p:nvSpPr>
        <p:spPr>
          <a:xfrm>
            <a:off x="2490952" y="3972910"/>
            <a:ext cx="184731" cy="369332"/>
          </a:xfrm>
          <a:prstGeom prst="rect">
            <a:avLst/>
          </a:prstGeom>
          <a:noFill/>
        </p:spPr>
        <p:txBody>
          <a:bodyPr wrap="none" rtlCol="0">
            <a:spAutoFit/>
          </a:bodyPr>
          <a:lstStyle/>
          <a:p>
            <a:endParaRPr lang="en-GR"/>
          </a:p>
        </p:txBody>
      </p:sp>
      <p:graphicFrame>
        <p:nvGraphicFramePr>
          <p:cNvPr id="4" name="Table 3">
            <a:extLst>
              <a:ext uri="{FF2B5EF4-FFF2-40B4-BE49-F238E27FC236}">
                <a16:creationId xmlns:a16="http://schemas.microsoft.com/office/drawing/2014/main" id="{39B16D90-686A-9143-8C91-21C99D74C657}"/>
              </a:ext>
            </a:extLst>
          </p:cNvPr>
          <p:cNvGraphicFramePr>
            <a:graphicFrameLocks noGrp="1"/>
          </p:cNvGraphicFramePr>
          <p:nvPr>
            <p:extLst>
              <p:ext uri="{D42A27DB-BD31-4B8C-83A1-F6EECF244321}">
                <p14:modId xmlns:p14="http://schemas.microsoft.com/office/powerpoint/2010/main" val="4207448135"/>
              </p:ext>
            </p:extLst>
          </p:nvPr>
        </p:nvGraphicFramePr>
        <p:xfrm>
          <a:off x="297814" y="1984239"/>
          <a:ext cx="5798186" cy="2855722"/>
        </p:xfrm>
        <a:graphic>
          <a:graphicData uri="http://schemas.openxmlformats.org/drawingml/2006/table">
            <a:tbl>
              <a:tblPr>
                <a:tableStyleId>{5940675A-B579-460E-94D1-54222C63F5DA}</a:tableStyleId>
              </a:tblPr>
              <a:tblGrid>
                <a:gridCol w="1601186">
                  <a:extLst>
                    <a:ext uri="{9D8B030D-6E8A-4147-A177-3AD203B41FA5}">
                      <a16:colId xmlns:a16="http://schemas.microsoft.com/office/drawing/2014/main" val="2441936304"/>
                    </a:ext>
                  </a:extLst>
                </a:gridCol>
                <a:gridCol w="663720">
                  <a:extLst>
                    <a:ext uri="{9D8B030D-6E8A-4147-A177-3AD203B41FA5}">
                      <a16:colId xmlns:a16="http://schemas.microsoft.com/office/drawing/2014/main" val="2421188768"/>
                    </a:ext>
                  </a:extLst>
                </a:gridCol>
                <a:gridCol w="663720">
                  <a:extLst>
                    <a:ext uri="{9D8B030D-6E8A-4147-A177-3AD203B41FA5}">
                      <a16:colId xmlns:a16="http://schemas.microsoft.com/office/drawing/2014/main" val="3481818951"/>
                    </a:ext>
                  </a:extLst>
                </a:gridCol>
                <a:gridCol w="956520">
                  <a:extLst>
                    <a:ext uri="{9D8B030D-6E8A-4147-A177-3AD203B41FA5}">
                      <a16:colId xmlns:a16="http://schemas.microsoft.com/office/drawing/2014/main" val="4117165873"/>
                    </a:ext>
                  </a:extLst>
                </a:gridCol>
                <a:gridCol w="956520">
                  <a:extLst>
                    <a:ext uri="{9D8B030D-6E8A-4147-A177-3AD203B41FA5}">
                      <a16:colId xmlns:a16="http://schemas.microsoft.com/office/drawing/2014/main" val="1551046491"/>
                    </a:ext>
                  </a:extLst>
                </a:gridCol>
                <a:gridCol w="956520">
                  <a:extLst>
                    <a:ext uri="{9D8B030D-6E8A-4147-A177-3AD203B41FA5}">
                      <a16:colId xmlns:a16="http://schemas.microsoft.com/office/drawing/2014/main" val="2201934081"/>
                    </a:ext>
                  </a:extLst>
                </a:gridCol>
              </a:tblGrid>
              <a:tr h="0">
                <a:tc gridSpan="6">
                  <a:txBody>
                    <a:bodyPr/>
                    <a:lstStyle/>
                    <a:p>
                      <a:pPr marL="38100" marR="38100" algn="ctr">
                        <a:lnSpc>
                          <a:spcPts val="1600"/>
                        </a:lnSpc>
                        <a:spcAft>
                          <a:spcPts val="0"/>
                        </a:spcAft>
                      </a:pPr>
                      <a:r>
                        <a:rPr lang="el-GR" sz="1400" b="1" dirty="0">
                          <a:effectLst/>
                        </a:rPr>
                        <a:t>Chi-Square Tests_ΟΙΚΟΓΕΝΕΙΑ - ΦΙΛΟΙ</a:t>
                      </a:r>
                      <a:endParaRPr lang="en-GR" sz="1400" b="1" dirty="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199657581"/>
                  </a:ext>
                </a:extLst>
              </a:tr>
              <a:tr h="0">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Value</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df</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Asymptotic Significance (2-sided)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Exact Sig. (2-sided)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tc>
                  <a:txBody>
                    <a:bodyPr/>
                    <a:lstStyle/>
                    <a:p>
                      <a:pPr marL="38100" marR="38100" algn="ctr">
                        <a:lnSpc>
                          <a:spcPts val="1600"/>
                        </a:lnSpc>
                        <a:spcAft>
                          <a:spcPts val="0"/>
                        </a:spcAft>
                      </a:pPr>
                      <a:r>
                        <a:rPr lang="el-GR" sz="1400" dirty="0">
                          <a:solidFill>
                            <a:srgbClr val="294C63"/>
                          </a:solidFill>
                          <a:effectLst/>
                        </a:rPr>
                        <a:t>Exact Sig. (1-sided)</a:t>
                      </a:r>
                      <a:endParaRPr lang="en-GR" sz="1400" dirty="0">
                        <a:solidFill>
                          <a:srgbClr val="294C63"/>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283369330"/>
                  </a:ext>
                </a:extLst>
              </a:tr>
              <a:tr h="0">
                <a:tc>
                  <a:txBody>
                    <a:bodyPr/>
                    <a:lstStyle/>
                    <a:p>
                      <a:pPr marL="38100" marR="38100">
                        <a:lnSpc>
                          <a:spcPts val="1600"/>
                        </a:lnSpc>
                        <a:spcAft>
                          <a:spcPts val="0"/>
                        </a:spcAft>
                      </a:pPr>
                      <a:r>
                        <a:rPr lang="el-GR" sz="1400" dirty="0">
                          <a:solidFill>
                            <a:srgbClr val="3C5C70"/>
                          </a:solidFill>
                          <a:effectLst/>
                        </a:rPr>
                        <a:t>Pearson Chi-Square</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3.200</a:t>
                      </a:r>
                      <a:r>
                        <a:rPr lang="el-GR" sz="1400" baseline="30000" dirty="0">
                          <a:effectLst/>
                        </a:rPr>
                        <a:t>a</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.074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3897673001"/>
                  </a:ext>
                </a:extLst>
              </a:tr>
              <a:tr h="0">
                <a:tc>
                  <a:txBody>
                    <a:bodyPr/>
                    <a:lstStyle/>
                    <a:p>
                      <a:pPr marL="38100" marR="38100">
                        <a:lnSpc>
                          <a:spcPts val="1600"/>
                        </a:lnSpc>
                        <a:spcAft>
                          <a:spcPts val="0"/>
                        </a:spcAft>
                      </a:pPr>
                      <a:r>
                        <a:rPr lang="el-GR" sz="1400" dirty="0">
                          <a:solidFill>
                            <a:srgbClr val="3C5C70"/>
                          </a:solidFill>
                          <a:effectLst/>
                        </a:rPr>
                        <a:t>Continuity Correction</a:t>
                      </a:r>
                      <a:r>
                        <a:rPr lang="el-GR" sz="1400" baseline="30000" dirty="0">
                          <a:solidFill>
                            <a:srgbClr val="3C5C70"/>
                          </a:solidFill>
                          <a:effectLst/>
                        </a:rPr>
                        <a:t>b</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1.422</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.233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3032370677"/>
                  </a:ext>
                </a:extLst>
              </a:tr>
              <a:tr h="0">
                <a:tc>
                  <a:txBody>
                    <a:bodyPr/>
                    <a:lstStyle/>
                    <a:p>
                      <a:pPr marL="38100" marR="38100">
                        <a:lnSpc>
                          <a:spcPts val="1600"/>
                        </a:lnSpc>
                        <a:spcAft>
                          <a:spcPts val="0"/>
                        </a:spcAft>
                      </a:pPr>
                      <a:r>
                        <a:rPr lang="el-GR" sz="1400" dirty="0">
                          <a:solidFill>
                            <a:srgbClr val="3C5C70"/>
                          </a:solidFill>
                          <a:effectLst/>
                        </a:rPr>
                        <a:t>Likelihood Ratio</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4.534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.033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554892087"/>
                  </a:ext>
                </a:extLst>
              </a:tr>
              <a:tr h="0">
                <a:tc>
                  <a:txBody>
                    <a:bodyPr/>
                    <a:lstStyle/>
                    <a:p>
                      <a:pPr marL="38100" marR="38100">
                        <a:lnSpc>
                          <a:spcPts val="1600"/>
                        </a:lnSpc>
                        <a:spcAft>
                          <a:spcPts val="0"/>
                        </a:spcAft>
                      </a:pPr>
                      <a:r>
                        <a:rPr lang="el-GR" sz="1400" dirty="0">
                          <a:solidFill>
                            <a:srgbClr val="3C5C70"/>
                          </a:solidFill>
                          <a:effectLst/>
                        </a:rPr>
                        <a:t>Fisher's Exact Test</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.234</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.115</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1935457546"/>
                  </a:ext>
                </a:extLst>
              </a:tr>
              <a:tr h="0">
                <a:tc>
                  <a:txBody>
                    <a:bodyPr/>
                    <a:lstStyle/>
                    <a:p>
                      <a:pPr marL="38100" marR="38100">
                        <a:lnSpc>
                          <a:spcPts val="1600"/>
                        </a:lnSpc>
                        <a:spcAft>
                          <a:spcPts val="0"/>
                        </a:spcAft>
                      </a:pPr>
                      <a:r>
                        <a:rPr lang="el-GR" sz="1400" dirty="0">
                          <a:solidFill>
                            <a:srgbClr val="3C5C70"/>
                          </a:solidFill>
                          <a:effectLst/>
                        </a:rPr>
                        <a:t>Linear-by-Linear Association</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E0E0E0"/>
                    </a:solidFill>
                  </a:tcPr>
                </a:tc>
                <a:tc>
                  <a:txBody>
                    <a:bodyPr/>
                    <a:lstStyle/>
                    <a:p>
                      <a:pPr marL="38100" marR="38100" algn="r">
                        <a:lnSpc>
                          <a:spcPts val="1600"/>
                        </a:lnSpc>
                        <a:spcAft>
                          <a:spcPts val="0"/>
                        </a:spcAft>
                      </a:pPr>
                      <a:r>
                        <a:rPr lang="el-GR" sz="1400" dirty="0">
                          <a:effectLst/>
                        </a:rPr>
                        <a:t>3.000</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1</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pPr marL="38100" marR="38100" algn="r">
                        <a:lnSpc>
                          <a:spcPts val="1600"/>
                        </a:lnSpc>
                        <a:spcAft>
                          <a:spcPts val="0"/>
                        </a:spcAft>
                      </a:pPr>
                      <a:r>
                        <a:rPr lang="el-GR" sz="1400" dirty="0">
                          <a:effectLst/>
                        </a:rPr>
                        <a:t>.083</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lnB w="9525" cap="flat" cmpd="sng" algn="ctr">
                      <a:solidFill>
                        <a:srgbClr val="B5B5B5"/>
                      </a:solidFill>
                      <a:prstDash val="solid"/>
                      <a:round/>
                      <a:headEnd type="none" w="med" len="med"/>
                      <a:tailEnd type="none" w="med" len="med"/>
                    </a:lnB>
                    <a:solidFill>
                      <a:srgbClr val="F9FAFB"/>
                    </a:solidFill>
                  </a:tcPr>
                </a:tc>
                <a:extLst>
                  <a:ext uri="{0D108BD9-81ED-4DB2-BD59-A6C34878D82A}">
                    <a16:rowId xmlns:a16="http://schemas.microsoft.com/office/drawing/2014/main" val="2064248350"/>
                  </a:ext>
                </a:extLst>
              </a:tr>
              <a:tr h="0">
                <a:tc>
                  <a:txBody>
                    <a:bodyPr/>
                    <a:lstStyle/>
                    <a:p>
                      <a:pPr marL="38100" marR="38100">
                        <a:lnSpc>
                          <a:spcPts val="1600"/>
                        </a:lnSpc>
                        <a:spcAft>
                          <a:spcPts val="0"/>
                        </a:spcAft>
                      </a:pPr>
                      <a:r>
                        <a:rPr lang="el-GR" sz="1400" dirty="0">
                          <a:solidFill>
                            <a:srgbClr val="3C5C70"/>
                          </a:solidFill>
                          <a:effectLst/>
                        </a:rPr>
                        <a:t>N of Valid Cases</a:t>
                      </a:r>
                      <a:endParaRPr lang="en-GR" sz="1400" dirty="0">
                        <a:solidFill>
                          <a:srgbClr val="3C5C70"/>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E0E0E0"/>
                    </a:solidFill>
                  </a:tcPr>
                </a:tc>
                <a:tc>
                  <a:txBody>
                    <a:bodyPr/>
                    <a:lstStyle/>
                    <a:p>
                      <a:pPr marL="38100" marR="38100" algn="r">
                        <a:lnSpc>
                          <a:spcPts val="1600"/>
                        </a:lnSpc>
                        <a:spcAft>
                          <a:spcPts val="0"/>
                        </a:spcAft>
                      </a:pPr>
                      <a:r>
                        <a:rPr lang="el-GR" sz="1400" dirty="0">
                          <a:effectLst/>
                        </a:rPr>
                        <a:t>16</a:t>
                      </a:r>
                      <a:endParaRPr lang="en-GR" sz="1400">
                        <a:effectLst/>
                        <a:latin typeface="Times New Roman" panose="02020603050405020304" pitchFamily="18" charset="0"/>
                        <a:ea typeface="Times New Roman" panose="02020603050405020304" pitchFamily="18" charset="0"/>
                      </a:endParaRPr>
                    </a:p>
                  </a:txBody>
                  <a:tcPr marL="0" marR="0" marT="0" marB="0">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rgbClr val="B5B5B5"/>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tc>
                  <a:txBody>
                    <a:bodyPr/>
                    <a:lstStyle/>
                    <a:p>
                      <a:r>
                        <a:rPr lang="el-GR" sz="1400" dirty="0">
                          <a:effectLst/>
                        </a:rPr>
                        <a:t> </a:t>
                      </a:r>
                      <a:endParaRPr lang="en-GR" sz="1400">
                        <a:effectLst/>
                        <a:latin typeface="Times New Roman" panose="02020603050405020304" pitchFamily="18" charset="0"/>
                        <a:ea typeface="Times New Roman" panose="02020603050405020304" pitchFamily="18" charset="0"/>
                      </a:endParaRPr>
                    </a:p>
                  </a:txBody>
                  <a:tcPr marL="0" marR="0" marT="0" marB="0" anchor="ctr">
                    <a:lnL w="9525" cap="flat" cmpd="sng" algn="ctr">
                      <a:solidFill>
                        <a:srgbClr val="B5B5B5"/>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B5B5B5"/>
                      </a:solidFill>
                      <a:prstDash val="solid"/>
                      <a:round/>
                      <a:headEnd type="none" w="med" len="med"/>
                      <a:tailEnd type="none" w="med" len="med"/>
                    </a:lnT>
                    <a:solidFill>
                      <a:srgbClr val="F9FAFB"/>
                    </a:solidFill>
                  </a:tcPr>
                </a:tc>
                <a:extLst>
                  <a:ext uri="{0D108BD9-81ED-4DB2-BD59-A6C34878D82A}">
                    <a16:rowId xmlns:a16="http://schemas.microsoft.com/office/drawing/2014/main" val="1981812336"/>
                  </a:ext>
                </a:extLst>
              </a:tr>
              <a:tr h="0">
                <a:tc gridSpan="6">
                  <a:txBody>
                    <a:bodyPr/>
                    <a:lstStyle/>
                    <a:p>
                      <a:pPr marL="38100" marR="38100">
                        <a:lnSpc>
                          <a:spcPts val="1600"/>
                        </a:lnSpc>
                        <a:spcAft>
                          <a:spcPts val="0"/>
                        </a:spcAft>
                      </a:pPr>
                      <a:r>
                        <a:rPr lang="en-US" sz="1100" dirty="0">
                          <a:effectLst/>
                        </a:rPr>
                        <a:t>a. 3 cells (75.0%) have expected count less than 5. The minimum expected count is 1.50.</a:t>
                      </a:r>
                      <a:endParaRPr lang="en-GR" sz="11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926176748"/>
                  </a:ext>
                </a:extLst>
              </a:tr>
              <a:tr h="0">
                <a:tc gridSpan="6">
                  <a:txBody>
                    <a:bodyPr/>
                    <a:lstStyle/>
                    <a:p>
                      <a:pPr marL="38100" marR="38100">
                        <a:lnSpc>
                          <a:spcPts val="1600"/>
                        </a:lnSpc>
                        <a:spcAft>
                          <a:spcPts val="0"/>
                        </a:spcAft>
                      </a:pPr>
                      <a:r>
                        <a:rPr lang="en-US" sz="1100" dirty="0">
                          <a:effectLst/>
                        </a:rPr>
                        <a:t>b. Computed only for a 2x2 table</a:t>
                      </a:r>
                      <a:endParaRPr lang="en-GR" sz="1100">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solidFill>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047629567"/>
                  </a:ext>
                </a:extLst>
              </a:tr>
            </a:tbl>
          </a:graphicData>
        </a:graphic>
      </p:graphicFrame>
    </p:spTree>
    <p:extLst>
      <p:ext uri="{BB962C8B-B14F-4D97-AF65-F5344CB8AC3E}">
        <p14:creationId xmlns:p14="http://schemas.microsoft.com/office/powerpoint/2010/main" val="134791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88FC-03C7-264A-9AF9-C6CF2AC40D74}"/>
              </a:ext>
            </a:extLst>
          </p:cNvPr>
          <p:cNvSpPr>
            <a:spLocks noGrp="1"/>
          </p:cNvSpPr>
          <p:nvPr>
            <p:ph type="title"/>
          </p:nvPr>
        </p:nvSpPr>
        <p:spPr>
          <a:xfrm>
            <a:off x="3157597" y="391723"/>
            <a:ext cx="6207369" cy="563563"/>
          </a:xfrm>
        </p:spPr>
        <p:txBody>
          <a:bodyPr>
            <a:normAutofit fontScale="90000"/>
          </a:bodyPr>
          <a:lstStyle/>
          <a:p>
            <a:r>
              <a:rPr lang="el-GR" sz="2400" dirty="0">
                <a:solidFill>
                  <a:srgbClr val="294C63"/>
                </a:solidFill>
                <a:latin typeface="+mn-lt"/>
                <a:ea typeface="+mn-ea"/>
                <a:cs typeface="+mn-cs"/>
              </a:rPr>
              <a:t>Ενδεικτικές αναφορές μέσα από τις συνεντεύξεις:</a:t>
            </a:r>
            <a:endParaRPr lang="en-GR" sz="2400">
              <a:solidFill>
                <a:srgbClr val="294C63"/>
              </a:solidFill>
              <a:latin typeface="+mn-lt"/>
              <a:ea typeface="+mn-ea"/>
              <a:cs typeface="+mn-cs"/>
            </a:endParaRPr>
          </a:p>
        </p:txBody>
      </p:sp>
      <p:sp>
        <p:nvSpPr>
          <p:cNvPr id="3" name="Content Placeholder 2">
            <a:extLst>
              <a:ext uri="{FF2B5EF4-FFF2-40B4-BE49-F238E27FC236}">
                <a16:creationId xmlns:a16="http://schemas.microsoft.com/office/drawing/2014/main" id="{838B46BD-3C81-B343-8984-CC7FE74E34E8}"/>
              </a:ext>
            </a:extLst>
          </p:cNvPr>
          <p:cNvSpPr>
            <a:spLocks noGrp="1"/>
          </p:cNvSpPr>
          <p:nvPr>
            <p:ph idx="1"/>
          </p:nvPr>
        </p:nvSpPr>
        <p:spPr>
          <a:xfrm>
            <a:off x="434366" y="1866412"/>
            <a:ext cx="9818077" cy="1296438"/>
          </a:xfrm>
          <a:ln>
            <a:solidFill>
              <a:schemeClr val="accent6">
                <a:lumMod val="75000"/>
              </a:schemeClr>
            </a:solidFill>
          </a:ln>
        </p:spPr>
        <p:txBody>
          <a:bodyPr>
            <a:normAutofit/>
          </a:bodyPr>
          <a:lstStyle/>
          <a:p>
            <a:pPr marL="0" indent="0">
              <a:buNone/>
            </a:pPr>
            <a:r>
              <a:rPr lang="el-GR" sz="2000" b="1" i="1" dirty="0"/>
              <a:t>Σ10:</a:t>
            </a:r>
            <a:r>
              <a:rPr lang="el-GR" sz="2000" i="1" dirty="0"/>
              <a:t> Δεν ξέρω από που προέρχεται η δύναμή μου. Πρώτα απ’ όλα δεν φοβάμαι τον θάνατο. Τον ειρωνεύομαι κιόλας. Έπειτα ο εαυτός μου και η δύναμη να μην επηρεάζομαι από άλλους. Πολύ συχνά η οικογένειά μου με κινητοποιεί αλλά νομίζω ότι βασίζομαι πιο πολύ σε εμένα. </a:t>
            </a:r>
          </a:p>
          <a:p>
            <a:pPr marL="0" indent="0">
              <a:buNone/>
            </a:pPr>
            <a:endParaRPr lang="en-GR" sz="2000"/>
          </a:p>
          <a:p>
            <a:endParaRPr lang="en-GR" sz="2000"/>
          </a:p>
        </p:txBody>
      </p:sp>
      <p:sp>
        <p:nvSpPr>
          <p:cNvPr id="4" name="Content Placeholder 2">
            <a:extLst>
              <a:ext uri="{FF2B5EF4-FFF2-40B4-BE49-F238E27FC236}">
                <a16:creationId xmlns:a16="http://schemas.microsoft.com/office/drawing/2014/main" id="{C61752B4-B9F7-734B-BDBA-87C3A9EBDD03}"/>
              </a:ext>
            </a:extLst>
          </p:cNvPr>
          <p:cNvSpPr txBox="1">
            <a:spLocks/>
          </p:cNvSpPr>
          <p:nvPr/>
        </p:nvSpPr>
        <p:spPr>
          <a:xfrm>
            <a:off x="0" y="3120903"/>
            <a:ext cx="10515600" cy="524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R"/>
          </a:p>
        </p:txBody>
      </p:sp>
      <p:sp>
        <p:nvSpPr>
          <p:cNvPr id="5" name="Content Placeholder 2">
            <a:extLst>
              <a:ext uri="{FF2B5EF4-FFF2-40B4-BE49-F238E27FC236}">
                <a16:creationId xmlns:a16="http://schemas.microsoft.com/office/drawing/2014/main" id="{7F83079E-48BE-EC46-BDC0-A6C92298F85B}"/>
              </a:ext>
            </a:extLst>
          </p:cNvPr>
          <p:cNvSpPr txBox="1">
            <a:spLocks/>
          </p:cNvSpPr>
          <p:nvPr/>
        </p:nvSpPr>
        <p:spPr>
          <a:xfrm>
            <a:off x="434366" y="5190678"/>
            <a:ext cx="10515600" cy="1160160"/>
          </a:xfrm>
          <a:prstGeom prst="rect">
            <a:avLst/>
          </a:prstGeom>
          <a:ln>
            <a:solidFill>
              <a:schemeClr val="accent4">
                <a:lumMod val="75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b="1" i="1" dirty="0"/>
              <a:t>Σ15:</a:t>
            </a:r>
            <a:r>
              <a:rPr lang="el-GR" sz="2000" i="1" dirty="0"/>
              <a:t> Πιστεύω ότι αν εσύ ο ίδιος δεν θέλεις κάτι πολύ, ότι και να σου λέει ο καθένας δεν μπορείς να το κάνεις για πολύ. Θα το παρατήσεις γρήγορα αν δεν υπάρχει θέληση από μέσα από την καρδιά σου, την ψυχή σου. Πρέπει να πεις στον εαυτό σου ότι δεν πειράζει, υπάρχουν εμπόδια αλλά μπορώ να τα καταφέρω και να τα ξεπεράσω</a:t>
            </a:r>
            <a:r>
              <a:rPr lang="en-GR" sz="2000"/>
              <a:t> </a:t>
            </a:r>
            <a:r>
              <a:rPr lang="el-GR" sz="2000" dirty="0"/>
              <a:t>.</a:t>
            </a:r>
            <a:endParaRPr lang="en-GR" sz="2000"/>
          </a:p>
          <a:p>
            <a:endParaRPr lang="en-GR" sz="2000"/>
          </a:p>
        </p:txBody>
      </p:sp>
      <p:sp>
        <p:nvSpPr>
          <p:cNvPr id="6" name="Content Placeholder 2">
            <a:extLst>
              <a:ext uri="{FF2B5EF4-FFF2-40B4-BE49-F238E27FC236}">
                <a16:creationId xmlns:a16="http://schemas.microsoft.com/office/drawing/2014/main" id="{AC836511-450B-884D-8F8C-06A07164D727}"/>
              </a:ext>
            </a:extLst>
          </p:cNvPr>
          <p:cNvSpPr txBox="1">
            <a:spLocks/>
          </p:cNvSpPr>
          <p:nvPr/>
        </p:nvSpPr>
        <p:spPr>
          <a:xfrm>
            <a:off x="1272571" y="3442253"/>
            <a:ext cx="10588257" cy="1296439"/>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000" b="1" i="1" dirty="0"/>
              <a:t>Σ13:</a:t>
            </a:r>
            <a:r>
              <a:rPr lang="el-GR" sz="2000" i="1" dirty="0"/>
              <a:t> Πρώτα από όλα ήταν η επιθυμία μου να επιστρέψω το συντομότερο δυνατό στην παλιά μου ρουτίνα, στην καθημερινότητά μου προ του χειρουργείου και το άλλο πολύ σημαντικό ήταν η υποστήριξη που είχα από την οικογένειά μου και γενικότερα από το περιβάλλον μου είτε αυτό ήταν οικογενειακό ή φιλικό. Και τα δύο έπαιξαν πολύ σημαντικό ρόλο σε αυτό.</a:t>
            </a:r>
            <a:endParaRPr lang="en-GR" sz="2000"/>
          </a:p>
        </p:txBody>
      </p:sp>
      <p:pic>
        <p:nvPicPr>
          <p:cNvPr id="9" name="Picture 2" descr="Teenager Clipart Black And White - Walking Person Silhouette Png,  Transparent Png - vhv">
            <a:extLst>
              <a:ext uri="{FF2B5EF4-FFF2-40B4-BE49-F238E27FC236}">
                <a16:creationId xmlns:a16="http://schemas.microsoft.com/office/drawing/2014/main" id="{924C4C81-6442-B240-9130-EE3EFABD8496}"/>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1272571" y="72685"/>
            <a:ext cx="1420812" cy="1239897"/>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0" name="Picture 4" descr="Computer Icons Person PNG, Clipart, Avatar, Black And White, Black Shadow,  Computer Icons, Neck Free PNG">
            <a:extLst>
              <a:ext uri="{FF2B5EF4-FFF2-40B4-BE49-F238E27FC236}">
                <a16:creationId xmlns:a16="http://schemas.microsoft.com/office/drawing/2014/main" id="{EB4A5463-506A-4C47-AFB6-216E16E213F6}"/>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0" y="232550"/>
            <a:ext cx="1598429" cy="1111176"/>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955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9E61E-699D-7841-AA3C-733E8DC7ABCE}"/>
              </a:ext>
            </a:extLst>
          </p:cNvPr>
          <p:cNvSpPr>
            <a:spLocks noGrp="1"/>
          </p:cNvSpPr>
          <p:nvPr>
            <p:ph idx="1"/>
          </p:nvPr>
        </p:nvSpPr>
        <p:spPr>
          <a:xfrm>
            <a:off x="420255" y="307902"/>
            <a:ext cx="10515600" cy="1416339"/>
          </a:xfrm>
        </p:spPr>
        <p:txBody>
          <a:bodyPr>
            <a:normAutofit/>
          </a:bodyPr>
          <a:lstStyle/>
          <a:p>
            <a:pPr marL="0" indent="0">
              <a:buNone/>
            </a:pPr>
            <a:r>
              <a:rPr lang="el-GR" sz="2400" dirty="0">
                <a:solidFill>
                  <a:srgbClr val="A20000"/>
                </a:solidFill>
              </a:rPr>
              <a:t>Ε7: </a:t>
            </a:r>
            <a:r>
              <a:rPr lang="el-GR" sz="2400" dirty="0">
                <a:solidFill>
                  <a:srgbClr val="294C63"/>
                </a:solidFill>
              </a:rPr>
              <a:t>Κατά πόσο επηρεάζει ο χειρουργός γιατρός ή/και ο φυσιοθεραπευτής την ενασχόληση των ασθενών με τις ΑΔ μετά από ΕΚΑΚΠΜ;</a:t>
            </a:r>
            <a:r>
              <a:rPr lang="el-GR" sz="2400" i="1" dirty="0">
                <a:solidFill>
                  <a:srgbClr val="294C63"/>
                </a:solidFill>
              </a:rPr>
              <a:t> </a:t>
            </a:r>
            <a:endParaRPr lang="en-GR" sz="2400">
              <a:solidFill>
                <a:srgbClr val="294C63"/>
              </a:solidFill>
            </a:endParaRPr>
          </a:p>
          <a:p>
            <a:endParaRPr lang="el-GR" sz="2400" dirty="0"/>
          </a:p>
          <a:p>
            <a:endParaRPr lang="el-GR" sz="2400" dirty="0"/>
          </a:p>
          <a:p>
            <a:endParaRPr lang="en-GR" sz="2400"/>
          </a:p>
        </p:txBody>
      </p:sp>
      <p:pic>
        <p:nvPicPr>
          <p:cNvPr id="4" name="Picture 3">
            <a:extLst>
              <a:ext uri="{FF2B5EF4-FFF2-40B4-BE49-F238E27FC236}">
                <a16:creationId xmlns:a16="http://schemas.microsoft.com/office/drawing/2014/main" id="{6A281661-CFF4-D448-85D8-18D847ACC030}"/>
              </a:ext>
            </a:extLst>
          </p:cNvPr>
          <p:cNvPicPr>
            <a:picLocks noChangeAspect="1"/>
          </p:cNvPicPr>
          <p:nvPr/>
        </p:nvPicPr>
        <p:blipFill>
          <a:blip r:embed="rId3"/>
          <a:stretch>
            <a:fillRect/>
          </a:stretch>
        </p:blipFill>
        <p:spPr>
          <a:xfrm>
            <a:off x="986790" y="1947751"/>
            <a:ext cx="7381704" cy="3679017"/>
          </a:xfrm>
          <a:prstGeom prst="rect">
            <a:avLst/>
          </a:prstGeom>
        </p:spPr>
      </p:pic>
      <p:sp>
        <p:nvSpPr>
          <p:cNvPr id="5" name="TextBox 4">
            <a:extLst>
              <a:ext uri="{FF2B5EF4-FFF2-40B4-BE49-F238E27FC236}">
                <a16:creationId xmlns:a16="http://schemas.microsoft.com/office/drawing/2014/main" id="{298312DD-83F1-C748-B832-552FB449076E}"/>
              </a:ext>
            </a:extLst>
          </p:cNvPr>
          <p:cNvSpPr txBox="1"/>
          <p:nvPr/>
        </p:nvSpPr>
        <p:spPr>
          <a:xfrm>
            <a:off x="881380" y="1639974"/>
            <a:ext cx="6526402" cy="307777"/>
          </a:xfrm>
          <a:prstGeom prst="rect">
            <a:avLst/>
          </a:prstGeom>
          <a:noFill/>
        </p:spPr>
        <p:txBody>
          <a:bodyPr wrap="none" rtlCol="0">
            <a:spAutoFit/>
          </a:bodyPr>
          <a:lstStyle/>
          <a:p>
            <a:r>
              <a:rPr lang="el-GR" sz="1400" dirty="0"/>
              <a:t>ΈΛΕΓΧΟΣ ΑΞΙΟΠΙΣΤΙΑΣ ΜΕΤΑΞΥ ΤΩΝ ΜΕΤΑΒΛΗΤΩΝ : ΦΔ (ΜΕ) ΚΑΙ ΓΙΑΤΡΟΣ -ΧΕΙΡΟΥΡΓΟΣ</a:t>
            </a:r>
            <a:endParaRPr lang="en-GR" sz="1400"/>
          </a:p>
        </p:txBody>
      </p:sp>
      <p:sp>
        <p:nvSpPr>
          <p:cNvPr id="2" name="TextBox 1">
            <a:extLst>
              <a:ext uri="{FF2B5EF4-FFF2-40B4-BE49-F238E27FC236}">
                <a16:creationId xmlns:a16="http://schemas.microsoft.com/office/drawing/2014/main" id="{599E6EA5-D92F-724D-A6DD-E68969DDEB00}"/>
              </a:ext>
            </a:extLst>
          </p:cNvPr>
          <p:cNvSpPr txBox="1"/>
          <p:nvPr/>
        </p:nvSpPr>
        <p:spPr>
          <a:xfrm>
            <a:off x="881380" y="5626768"/>
            <a:ext cx="1612942" cy="369332"/>
          </a:xfrm>
          <a:prstGeom prst="rect">
            <a:avLst/>
          </a:prstGeom>
          <a:noFill/>
        </p:spPr>
        <p:txBody>
          <a:bodyPr wrap="none" rtlCol="0">
            <a:spAutoFit/>
          </a:bodyPr>
          <a:lstStyle/>
          <a:p>
            <a:r>
              <a:rPr lang="el-GR" dirty="0"/>
              <a:t>Παρατηρήσεις:</a:t>
            </a:r>
            <a:endParaRPr lang="en-GR"/>
          </a:p>
        </p:txBody>
      </p:sp>
      <p:sp>
        <p:nvSpPr>
          <p:cNvPr id="6" name="TextBox 5">
            <a:extLst>
              <a:ext uri="{FF2B5EF4-FFF2-40B4-BE49-F238E27FC236}">
                <a16:creationId xmlns:a16="http://schemas.microsoft.com/office/drawing/2014/main" id="{507D38EC-8F3C-D449-A71A-69DD13CB2DB4}"/>
              </a:ext>
            </a:extLst>
          </p:cNvPr>
          <p:cNvSpPr txBox="1"/>
          <p:nvPr/>
        </p:nvSpPr>
        <p:spPr>
          <a:xfrm>
            <a:off x="2844801" y="5626768"/>
            <a:ext cx="6946899" cy="923330"/>
          </a:xfrm>
          <a:prstGeom prst="rect">
            <a:avLst/>
          </a:prstGeom>
          <a:noFill/>
        </p:spPr>
        <p:txBody>
          <a:bodyPr wrap="square" rtlCol="0">
            <a:spAutoFit/>
          </a:bodyPr>
          <a:lstStyle/>
          <a:p>
            <a:pPr lvl="0">
              <a:defRPr/>
            </a:pPr>
            <a:r>
              <a:rPr lang="el-GR" dirty="0"/>
              <a:t>Η έρευνα εξαίρει το ρόλο του γιατρού και του ιατρικού προσωπικού (Zebrack, 2008; Zebrack et al., 2009; Belanger et al., 2012; Hobusch et al., 2019)</a:t>
            </a:r>
            <a:endParaRPr lang="en-GR" dirty="0"/>
          </a:p>
        </p:txBody>
      </p:sp>
    </p:spTree>
    <p:extLst>
      <p:ext uri="{BB962C8B-B14F-4D97-AF65-F5344CB8AC3E}">
        <p14:creationId xmlns:p14="http://schemas.microsoft.com/office/powerpoint/2010/main" val="134580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9B0FE-8533-994F-B50C-57CF01C32654}"/>
              </a:ext>
            </a:extLst>
          </p:cNvPr>
          <p:cNvSpPr txBox="1"/>
          <p:nvPr/>
        </p:nvSpPr>
        <p:spPr>
          <a:xfrm>
            <a:off x="1043803" y="5232665"/>
            <a:ext cx="1612942" cy="369332"/>
          </a:xfrm>
          <a:prstGeom prst="rect">
            <a:avLst/>
          </a:prstGeom>
          <a:noFill/>
        </p:spPr>
        <p:txBody>
          <a:bodyPr wrap="none" rtlCol="0">
            <a:spAutoFit/>
          </a:bodyPr>
          <a:lstStyle/>
          <a:p>
            <a:r>
              <a:rPr lang="el-GR" dirty="0"/>
              <a:t>Παρατηρήσεις:</a:t>
            </a:r>
            <a:endParaRPr lang="en-GR"/>
          </a:p>
        </p:txBody>
      </p:sp>
      <p:sp>
        <p:nvSpPr>
          <p:cNvPr id="3" name="TextBox 2">
            <a:extLst>
              <a:ext uri="{FF2B5EF4-FFF2-40B4-BE49-F238E27FC236}">
                <a16:creationId xmlns:a16="http://schemas.microsoft.com/office/drawing/2014/main" id="{066B18D5-8EBD-2641-AFA6-2C4C306F999A}"/>
              </a:ext>
            </a:extLst>
          </p:cNvPr>
          <p:cNvSpPr txBox="1"/>
          <p:nvPr/>
        </p:nvSpPr>
        <p:spPr>
          <a:xfrm>
            <a:off x="1043803" y="6028809"/>
            <a:ext cx="8981561" cy="369332"/>
          </a:xfrm>
          <a:prstGeom prst="rect">
            <a:avLst/>
          </a:prstGeom>
          <a:noFill/>
        </p:spPr>
        <p:txBody>
          <a:bodyPr wrap="none" rtlCol="0">
            <a:spAutoFit/>
          </a:bodyPr>
          <a:lstStyle/>
          <a:p>
            <a:r>
              <a:rPr lang="el-GR" dirty="0"/>
              <a:t>Προτάθηκε Κολύμβηση για αποκατάσταση/αύξηση μυϊκής δύναμης /αύξηση τροχιάς κίνησης</a:t>
            </a:r>
            <a:endParaRPr lang="en-GR"/>
          </a:p>
        </p:txBody>
      </p:sp>
      <p:sp>
        <p:nvSpPr>
          <p:cNvPr id="6" name="TextBox 5">
            <a:extLst>
              <a:ext uri="{FF2B5EF4-FFF2-40B4-BE49-F238E27FC236}">
                <a16:creationId xmlns:a16="http://schemas.microsoft.com/office/drawing/2014/main" id="{C37826AF-ACC3-BD4C-8AA0-1C1AA8BC83D4}"/>
              </a:ext>
            </a:extLst>
          </p:cNvPr>
          <p:cNvSpPr txBox="1"/>
          <p:nvPr/>
        </p:nvSpPr>
        <p:spPr>
          <a:xfrm>
            <a:off x="1043803" y="5654133"/>
            <a:ext cx="6533583" cy="369332"/>
          </a:xfrm>
          <a:prstGeom prst="rect">
            <a:avLst/>
          </a:prstGeom>
          <a:noFill/>
        </p:spPr>
        <p:txBody>
          <a:bodyPr wrap="none" rtlCol="0">
            <a:spAutoFit/>
          </a:bodyPr>
          <a:lstStyle/>
          <a:p>
            <a:r>
              <a:rPr lang="el-GR" dirty="0"/>
              <a:t>Προτάθηκε Περπάτημα άμεσα(2-3 ημέρες ΜΕ) για λειτουργικότητα</a:t>
            </a:r>
            <a:endParaRPr lang="en-GR"/>
          </a:p>
        </p:txBody>
      </p:sp>
      <p:pic>
        <p:nvPicPr>
          <p:cNvPr id="11" name="Picture 10">
            <a:extLst>
              <a:ext uri="{FF2B5EF4-FFF2-40B4-BE49-F238E27FC236}">
                <a16:creationId xmlns:a16="http://schemas.microsoft.com/office/drawing/2014/main" id="{ECC4EE42-2D7B-2345-A8E3-ED32D01C9BE3}"/>
              </a:ext>
            </a:extLst>
          </p:cNvPr>
          <p:cNvPicPr>
            <a:picLocks noChangeAspect="1"/>
          </p:cNvPicPr>
          <p:nvPr/>
        </p:nvPicPr>
        <p:blipFill>
          <a:blip r:embed="rId3"/>
          <a:stretch>
            <a:fillRect/>
          </a:stretch>
        </p:blipFill>
        <p:spPr>
          <a:xfrm>
            <a:off x="1043803" y="213091"/>
            <a:ext cx="9352547" cy="4967438"/>
          </a:xfrm>
          <a:prstGeom prst="rect">
            <a:avLst/>
          </a:prstGeom>
        </p:spPr>
      </p:pic>
    </p:spTree>
    <p:extLst>
      <p:ext uri="{BB962C8B-B14F-4D97-AF65-F5344CB8AC3E}">
        <p14:creationId xmlns:p14="http://schemas.microsoft.com/office/powerpoint/2010/main" val="25571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6CBDB0-9CD7-2D43-9C5C-F2635B21753A}"/>
              </a:ext>
            </a:extLst>
          </p:cNvPr>
          <p:cNvSpPr/>
          <p:nvPr/>
        </p:nvSpPr>
        <p:spPr>
          <a:xfrm>
            <a:off x="6240379" y="355600"/>
            <a:ext cx="5832881" cy="634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ontent Placeholder 2">
            <a:extLst>
              <a:ext uri="{FF2B5EF4-FFF2-40B4-BE49-F238E27FC236}">
                <a16:creationId xmlns:a16="http://schemas.microsoft.com/office/drawing/2014/main" id="{FDCC6461-2C3A-5D46-B492-054FF0DD016B}"/>
              </a:ext>
            </a:extLst>
          </p:cNvPr>
          <p:cNvSpPr>
            <a:spLocks noGrp="1"/>
          </p:cNvSpPr>
          <p:nvPr>
            <p:ph idx="1"/>
          </p:nvPr>
        </p:nvSpPr>
        <p:spPr>
          <a:xfrm>
            <a:off x="276224" y="253929"/>
            <a:ext cx="6096001" cy="1430193"/>
          </a:xfrm>
        </p:spPr>
        <p:txBody>
          <a:bodyPr>
            <a:noAutofit/>
          </a:bodyPr>
          <a:lstStyle/>
          <a:p>
            <a:pPr marL="0" indent="0">
              <a:buNone/>
            </a:pPr>
            <a:r>
              <a:rPr lang="el-GR" sz="2400" dirty="0">
                <a:solidFill>
                  <a:srgbClr val="A20000"/>
                </a:solidFill>
              </a:rPr>
              <a:t>E8: </a:t>
            </a:r>
            <a:r>
              <a:rPr lang="el-GR" sz="2400" dirty="0">
                <a:solidFill>
                  <a:srgbClr val="294C63"/>
                </a:solidFill>
              </a:rPr>
              <a:t>Θεωρούν τα άτομα που έχουν υποβληθεί σε ΕΚΑΚΠΜ για την αντιμετώπιση σαρκώματος τον αθλητισμό στοιχείο που συμβάλλει σε αυτό που αποκαλούμε «ποιότητα ζωής»; </a:t>
            </a:r>
            <a:endParaRPr lang="en-GR" sz="2400">
              <a:solidFill>
                <a:srgbClr val="294C63"/>
              </a:solidFill>
            </a:endParaRPr>
          </a:p>
        </p:txBody>
      </p:sp>
      <p:sp>
        <p:nvSpPr>
          <p:cNvPr id="4" name="TextBox 3">
            <a:extLst>
              <a:ext uri="{FF2B5EF4-FFF2-40B4-BE49-F238E27FC236}">
                <a16:creationId xmlns:a16="http://schemas.microsoft.com/office/drawing/2014/main" id="{FCF679FD-87E8-CD42-A7F9-5A8F5BB5DAE7}"/>
              </a:ext>
            </a:extLst>
          </p:cNvPr>
          <p:cNvSpPr txBox="1"/>
          <p:nvPr/>
        </p:nvSpPr>
        <p:spPr>
          <a:xfrm>
            <a:off x="238188" y="4186910"/>
            <a:ext cx="5713434" cy="2800767"/>
          </a:xfrm>
          <a:prstGeom prst="rect">
            <a:avLst/>
          </a:prstGeom>
          <a:noFill/>
        </p:spPr>
        <p:txBody>
          <a:bodyPr wrap="square" rtlCol="0">
            <a:spAutoFit/>
          </a:bodyPr>
          <a:lstStyle/>
          <a:p>
            <a:r>
              <a:rPr lang="el-GR" sz="2200" dirty="0"/>
              <a:t>Παρατηρήσεις:</a:t>
            </a:r>
            <a:endParaRPr lang="en-GR" sz="2200" dirty="0"/>
          </a:p>
          <a:p>
            <a:pPr marL="342900" indent="-342900">
              <a:buFont typeface="Arial" panose="020B0604020202020204" pitchFamily="34" charset="0"/>
              <a:buChar char="•"/>
            </a:pPr>
            <a:r>
              <a:rPr lang="el-GR" sz="2200" dirty="0"/>
              <a:t>Οι απαντήσεις απλώνονται σε όλο το φάσμα των στοιχείων που συνδέεται με την ΑΔ,  και ανταποκρίνεται στον ορισμό του όρου “ποιότητας ζωής /WHO; Eime (2013); American College of Sports Medicine; Campbell et al. (2019).</a:t>
            </a:r>
            <a:endParaRPr lang="en-GR" sz="2200" dirty="0"/>
          </a:p>
          <a:p>
            <a:endParaRPr lang="en-GR" sz="2200" dirty="0"/>
          </a:p>
        </p:txBody>
      </p:sp>
      <p:graphicFrame>
        <p:nvGraphicFramePr>
          <p:cNvPr id="5" name="Table 4">
            <a:extLst>
              <a:ext uri="{FF2B5EF4-FFF2-40B4-BE49-F238E27FC236}">
                <a16:creationId xmlns:a16="http://schemas.microsoft.com/office/drawing/2014/main" id="{6BA4E09D-CF48-9341-9C89-B165DBE9254D}"/>
              </a:ext>
            </a:extLst>
          </p:cNvPr>
          <p:cNvGraphicFramePr>
            <a:graphicFrameLocks noGrp="1"/>
          </p:cNvGraphicFramePr>
          <p:nvPr>
            <p:extLst>
              <p:ext uri="{D42A27DB-BD31-4B8C-83A1-F6EECF244321}">
                <p14:modId xmlns:p14="http://schemas.microsoft.com/office/powerpoint/2010/main" val="2390286673"/>
              </p:ext>
            </p:extLst>
          </p:nvPr>
        </p:nvGraphicFramePr>
        <p:xfrm>
          <a:off x="6372224" y="355600"/>
          <a:ext cx="5544214" cy="6345514"/>
        </p:xfrm>
        <a:graphic>
          <a:graphicData uri="http://schemas.openxmlformats.org/drawingml/2006/table">
            <a:tbl>
              <a:tblPr>
                <a:tableStyleId>{2A488322-F2BA-4B5B-9748-0D474271808F}</a:tableStyleId>
              </a:tblPr>
              <a:tblGrid>
                <a:gridCol w="1089567">
                  <a:extLst>
                    <a:ext uri="{9D8B030D-6E8A-4147-A177-3AD203B41FA5}">
                      <a16:colId xmlns:a16="http://schemas.microsoft.com/office/drawing/2014/main" val="2861150308"/>
                    </a:ext>
                  </a:extLst>
                </a:gridCol>
                <a:gridCol w="2197170">
                  <a:extLst>
                    <a:ext uri="{9D8B030D-6E8A-4147-A177-3AD203B41FA5}">
                      <a16:colId xmlns:a16="http://schemas.microsoft.com/office/drawing/2014/main" val="3224444863"/>
                    </a:ext>
                  </a:extLst>
                </a:gridCol>
                <a:gridCol w="374039">
                  <a:extLst>
                    <a:ext uri="{9D8B030D-6E8A-4147-A177-3AD203B41FA5}">
                      <a16:colId xmlns:a16="http://schemas.microsoft.com/office/drawing/2014/main" val="2172438659"/>
                    </a:ext>
                  </a:extLst>
                </a:gridCol>
                <a:gridCol w="890699">
                  <a:extLst>
                    <a:ext uri="{9D8B030D-6E8A-4147-A177-3AD203B41FA5}">
                      <a16:colId xmlns:a16="http://schemas.microsoft.com/office/drawing/2014/main" val="2750787180"/>
                    </a:ext>
                  </a:extLst>
                </a:gridCol>
                <a:gridCol w="967339">
                  <a:extLst>
                    <a:ext uri="{9D8B030D-6E8A-4147-A177-3AD203B41FA5}">
                      <a16:colId xmlns:a16="http://schemas.microsoft.com/office/drawing/2014/main" val="2265098507"/>
                    </a:ext>
                  </a:extLst>
                </a:gridCol>
                <a:gridCol w="25400">
                  <a:extLst>
                    <a:ext uri="{9D8B030D-6E8A-4147-A177-3AD203B41FA5}">
                      <a16:colId xmlns:a16="http://schemas.microsoft.com/office/drawing/2014/main" val="1263108625"/>
                    </a:ext>
                  </a:extLst>
                </a:gridCol>
              </a:tblGrid>
              <a:tr h="620275">
                <a:tc gridSpan="6">
                  <a:txBody>
                    <a:bodyPr/>
                    <a:lstStyle/>
                    <a:p>
                      <a:pPr marL="38100" marR="38100" algn="ctr">
                        <a:lnSpc>
                          <a:spcPts val="1600"/>
                        </a:lnSpc>
                        <a:spcAft>
                          <a:spcPts val="0"/>
                        </a:spcAft>
                      </a:pPr>
                      <a:endParaRPr lang="el-GR" sz="1600" dirty="0">
                        <a:effectLst/>
                      </a:endParaRPr>
                    </a:p>
                    <a:p>
                      <a:pPr marL="38100" marR="38100" algn="ctr">
                        <a:lnSpc>
                          <a:spcPts val="1600"/>
                        </a:lnSpc>
                        <a:spcAft>
                          <a:spcPts val="0"/>
                        </a:spcAft>
                      </a:pPr>
                      <a:r>
                        <a:rPr lang="el-GR" sz="1600" b="1" dirty="0">
                          <a:effectLst/>
                        </a:rPr>
                        <a:t>ΠΟΙΟΤΗΤΑ_ΖΩΗΣ Frequencies</a:t>
                      </a:r>
                    </a:p>
                    <a:p>
                      <a:pPr marL="38100" marR="38100" algn="ctr">
                        <a:lnSpc>
                          <a:spcPts val="1600"/>
                        </a:lnSpc>
                        <a:spcAft>
                          <a:spcPts val="0"/>
                        </a:spcAft>
                      </a:pPr>
                      <a:r>
                        <a:rPr lang="en-GR" sz="1600" dirty="0">
                          <a:effectLst/>
                        </a:rPr>
                        <a:t> </a:t>
                      </a:r>
                      <a:endParaRPr lang="en-GR" sz="1600" dirty="0">
                        <a:effectLst/>
                        <a:latin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1790298972"/>
                  </a:ext>
                </a:extLst>
              </a:tr>
              <a:tr h="294496">
                <a:tc rowSpan="2" gridSpan="2">
                  <a:txBody>
                    <a:bodyPr/>
                    <a:lstStyle/>
                    <a:p>
                      <a:r>
                        <a:rPr lang="el-GR" sz="1600" dirty="0">
                          <a:effectLst/>
                        </a:rPr>
                        <a:t> </a:t>
                      </a:r>
                      <a:endParaRPr lang="en-GR" sz="1600">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tcPr>
                </a:tc>
                <a:tc rowSpan="2" hMerge="1">
                  <a:txBody>
                    <a:bodyPr/>
                    <a:lstStyle/>
                    <a:p>
                      <a:endParaRPr lang="en-GR"/>
                    </a:p>
                  </a:txBody>
                  <a:tcPr/>
                </a:tc>
                <a:tc gridSpan="2">
                  <a:txBody>
                    <a:bodyPr/>
                    <a:lstStyle/>
                    <a:p>
                      <a:pPr marL="38100" marR="38100" algn="ctr">
                        <a:lnSpc>
                          <a:spcPts val="1600"/>
                        </a:lnSpc>
                        <a:spcAft>
                          <a:spcPts val="0"/>
                        </a:spcAft>
                      </a:pPr>
                      <a:r>
                        <a:rPr lang="el-GR" sz="1600" dirty="0">
                          <a:solidFill>
                            <a:schemeClr val="accent1">
                              <a:lumMod val="50000"/>
                            </a:schemeClr>
                          </a:solidFill>
                          <a:effectLst/>
                        </a:rPr>
                        <a:t>Responses</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1"/>
                      </a:solidFill>
                      <a:prstDash val="solid"/>
                      <a:round/>
                      <a:headEnd type="none" w="med" len="med"/>
                      <a:tailEnd type="none" w="med" len="med"/>
                    </a:lnR>
                  </a:tcPr>
                </a:tc>
                <a:tc hMerge="1">
                  <a:txBody>
                    <a:bodyPr/>
                    <a:lstStyle/>
                    <a:p>
                      <a:endParaRPr lang="en-GR"/>
                    </a:p>
                  </a:txBody>
                  <a:tcPr/>
                </a:tc>
                <a:tc rowSpan="2">
                  <a:txBody>
                    <a:bodyPr/>
                    <a:lstStyle/>
                    <a:p>
                      <a:endParaRPr lang="el-GR" sz="1600" dirty="0">
                        <a:solidFill>
                          <a:schemeClr val="accent1">
                            <a:lumMod val="50000"/>
                          </a:schemeClr>
                        </a:solidFill>
                        <a:effectLst/>
                      </a:endParaRPr>
                    </a:p>
                    <a:p>
                      <a:endParaRPr lang="el-GR" sz="1600" dirty="0">
                        <a:solidFill>
                          <a:schemeClr val="accent1">
                            <a:lumMod val="50000"/>
                          </a:schemeClr>
                        </a:solidFill>
                        <a:effectLst/>
                      </a:endParaRPr>
                    </a:p>
                    <a:p>
                      <a:r>
                        <a:rPr lang="el-GR" sz="1600" dirty="0">
                          <a:solidFill>
                            <a:schemeClr val="accent1">
                              <a:lumMod val="50000"/>
                            </a:schemeClr>
                          </a:solidFill>
                          <a:effectLst/>
                        </a:rPr>
                        <a:t>Percent </a:t>
                      </a:r>
                    </a:p>
                    <a:p>
                      <a:r>
                        <a:rPr lang="el-GR" sz="1600" dirty="0">
                          <a:solidFill>
                            <a:schemeClr val="accent1">
                              <a:lumMod val="50000"/>
                            </a:schemeClr>
                          </a:solidFill>
                          <a:effectLst/>
                        </a:rPr>
                        <a:t>of Cases</a:t>
                      </a:r>
                    </a:p>
                  </a:txBody>
                  <a:tcPr marL="0" marR="0" marT="0" marB="0" anchor="b">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l-GR" sz="1600" dirty="0">
                        <a:solidFill>
                          <a:schemeClr val="accent1">
                            <a:lumMod val="50000"/>
                          </a:schemeClr>
                        </a:solidFill>
                        <a:effectLst/>
                      </a:endParaRPr>
                    </a:p>
                  </a:txBody>
                  <a:tcPr marL="0" marR="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45406"/>
                  </a:ext>
                </a:extLst>
              </a:tr>
              <a:tr h="696489">
                <a:tc gridSpan="2" vMerge="1">
                  <a:txBody>
                    <a:bodyPr/>
                    <a:lstStyle/>
                    <a:p>
                      <a:endParaRPr lang="en-GR"/>
                    </a:p>
                  </a:txBody>
                  <a:tcPr/>
                </a:tc>
                <a:tc hMerge="1" vMerge="1">
                  <a:txBody>
                    <a:bodyPr/>
                    <a:lstStyle/>
                    <a:p>
                      <a:endParaRPr lang="en-GR"/>
                    </a:p>
                  </a:txBody>
                  <a:tcPr/>
                </a:tc>
                <a:tc>
                  <a:txBody>
                    <a:bodyPr/>
                    <a:lstStyle/>
                    <a:p>
                      <a:pPr marL="38100" marR="38100" algn="ctr">
                        <a:lnSpc>
                          <a:spcPts val="1600"/>
                        </a:lnSpc>
                        <a:spcAft>
                          <a:spcPts val="0"/>
                        </a:spcAft>
                      </a:pPr>
                      <a:r>
                        <a:rPr lang="el-GR" sz="1600" dirty="0">
                          <a:solidFill>
                            <a:schemeClr val="accent1">
                              <a:lumMod val="50000"/>
                            </a:schemeClr>
                          </a:solidFill>
                          <a:effectLst/>
                        </a:rPr>
                        <a:t>N</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R w="9525" cap="flat" cmpd="sng" algn="ctr">
                      <a:solidFill>
                        <a:schemeClr val="bg1">
                          <a:lumMod val="75000"/>
                        </a:schemeClr>
                      </a:solidFill>
                      <a:prstDash val="solid"/>
                      <a:round/>
                      <a:headEnd type="none" w="med" len="med"/>
                      <a:tailEnd type="none" w="med" len="med"/>
                    </a:lnR>
                    <a:lnB w="12700" cap="flat" cmpd="sng" algn="ctr">
                      <a:solidFill>
                        <a:schemeClr val="accent3">
                          <a:lumMod val="75000"/>
                        </a:schemeClr>
                      </a:solidFill>
                      <a:prstDash val="solid"/>
                      <a:round/>
                      <a:headEnd type="none" w="med" len="med"/>
                      <a:tailEnd type="none" w="med" len="med"/>
                    </a:lnB>
                  </a:tcPr>
                </a:tc>
                <a:tc>
                  <a:txBody>
                    <a:bodyPr/>
                    <a:lstStyle/>
                    <a:p>
                      <a:pPr marL="38100" marR="38100" algn="ctr">
                        <a:lnSpc>
                          <a:spcPts val="1600"/>
                        </a:lnSpc>
                        <a:spcAft>
                          <a:spcPts val="0"/>
                        </a:spcAft>
                      </a:pPr>
                      <a:r>
                        <a:rPr lang="el-GR" sz="1600" dirty="0">
                          <a:solidFill>
                            <a:schemeClr val="accent1">
                              <a:lumMod val="50000"/>
                            </a:schemeClr>
                          </a:solidFill>
                          <a:effectLst/>
                        </a:rPr>
                        <a:t>Percent</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nchor="b">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a:noFill/>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R"/>
                    </a:p>
                  </a:txBody>
                  <a:tcPr/>
                </a:tc>
                <a:tc vMerge="1">
                  <a:txBody>
                    <a:bodyPr/>
                    <a:lstStyle/>
                    <a:p>
                      <a:endParaRPr lang="en-GR"/>
                    </a:p>
                  </a:txBody>
                  <a:tcPr/>
                </a:tc>
                <a:extLst>
                  <a:ext uri="{0D108BD9-81ED-4DB2-BD59-A6C34878D82A}">
                    <a16:rowId xmlns:a16="http://schemas.microsoft.com/office/drawing/2014/main" val="999829097"/>
                  </a:ext>
                </a:extLst>
              </a:tr>
              <a:tr h="247747">
                <a:tc rowSpan="11">
                  <a:txBody>
                    <a:bodyPr/>
                    <a:lstStyle/>
                    <a:p>
                      <a:pPr marL="38100" marR="38100">
                        <a:lnSpc>
                          <a:spcPts val="1600"/>
                        </a:lnSpc>
                        <a:spcAft>
                          <a:spcPts val="0"/>
                        </a:spcAft>
                      </a:pPr>
                      <a:r>
                        <a:rPr lang="el-GR" sz="1600" dirty="0">
                          <a:solidFill>
                            <a:schemeClr val="accent1">
                              <a:lumMod val="50000"/>
                            </a:schemeClr>
                          </a:solidFill>
                          <a:effectLst/>
                        </a:rPr>
                        <a:t>ΠΟΙΟΤΗΤΑ</a:t>
                      </a:r>
                    </a:p>
                    <a:p>
                      <a:pPr marL="38100" marR="38100">
                        <a:lnSpc>
                          <a:spcPts val="1600"/>
                        </a:lnSpc>
                        <a:spcAft>
                          <a:spcPts val="0"/>
                        </a:spcAft>
                      </a:pPr>
                      <a:r>
                        <a:rPr lang="el-GR" sz="1600" dirty="0">
                          <a:solidFill>
                            <a:schemeClr val="accent1">
                              <a:lumMod val="50000"/>
                            </a:schemeClr>
                          </a:solidFill>
                          <a:effectLst/>
                        </a:rPr>
                        <a:t>ΖΩΗΣ</a:t>
                      </a:r>
                      <a:r>
                        <a:rPr lang="el-GR" sz="1600" baseline="30000" dirty="0">
                          <a:solidFill>
                            <a:schemeClr val="accent1">
                              <a:lumMod val="50000"/>
                            </a:schemeClr>
                          </a:solidFill>
                          <a:effectLst/>
                        </a:rPr>
                        <a:t>a</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l-GR" sz="1600" dirty="0">
                          <a:solidFill>
                            <a:schemeClr val="accent1">
                              <a:lumMod val="50000"/>
                            </a:schemeClr>
                          </a:solidFill>
                          <a:effectLst/>
                        </a:rPr>
                        <a:t>ΕΝΕΡΓΕΙΑ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757384472"/>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ΚΟΥΡΑΣΗ ΩΣ ΕΠΙΒΕΒΑΙΩΣΗ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4</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4.5%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25.0%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571590421"/>
                  </a:ext>
                </a:extLst>
              </a:tr>
              <a:tr h="41405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ΘΕΤΙΚΑ  ΣΥΝΑΙΣΘΗΜΑΤΑ</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11</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12.5%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68.8%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304910484"/>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ΑΥΤΟΠΕΠΟΙΘΗΣΗ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8</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9.1%</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50.0%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031313643"/>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ΧΑΡΑ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514611724"/>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ΙΚΑΝΟΠΟΙΗΣΗ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1844315638"/>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ΚΙΝΗΤΙΚΟΤΗΤΑ</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7</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8.0%</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43.8%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999128176"/>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ΑΥΤΟΕΞΥΠΗΡΕΤΗΣΗ</a:t>
                      </a:r>
                    </a:p>
                    <a:p>
                      <a:pPr marL="38100" marR="38100">
                        <a:lnSpc>
                          <a:spcPts val="1600"/>
                        </a:lnSpc>
                        <a:spcAft>
                          <a:spcPts val="0"/>
                        </a:spcAft>
                      </a:pPr>
                      <a:r>
                        <a:rPr lang="el-GR" sz="1600" dirty="0">
                          <a:solidFill>
                            <a:schemeClr val="accent1">
                              <a:lumMod val="50000"/>
                            </a:schemeClr>
                          </a:solidFill>
                          <a:effectLst/>
                        </a:rPr>
                        <a:t>  ΦΡΟΝΤΙΔΑ  ΥΓΕΙΑΣ</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11</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12.5%</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68.8%</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725355718"/>
                  </a:ext>
                </a:extLst>
              </a:tr>
              <a:tr h="414524">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ΣΥΜΜΕΤΟΧΗ ΣΕ </a:t>
                      </a:r>
                    </a:p>
                    <a:p>
                      <a:pPr marL="38100" marR="38100">
                        <a:lnSpc>
                          <a:spcPts val="1600"/>
                        </a:lnSpc>
                        <a:spcAft>
                          <a:spcPts val="0"/>
                        </a:spcAft>
                      </a:pPr>
                      <a:r>
                        <a:rPr lang="el-GR" sz="1600" dirty="0">
                          <a:solidFill>
                            <a:schemeClr val="accent1">
                              <a:lumMod val="50000"/>
                            </a:schemeClr>
                          </a:solidFill>
                          <a:effectLst/>
                        </a:rPr>
                        <a:t>ΚΟΙΝΩΝΙΚΑ  ΔΡΩΜΕΝΑ</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2611388963"/>
                  </a:ext>
                </a:extLst>
              </a:tr>
              <a:tr h="247747">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ΝΟΗΜΑ  ΖΩΗΣ</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9</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10.2%</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gridSpan="2">
                  <a:txBody>
                    <a:bodyPr/>
                    <a:lstStyle/>
                    <a:p>
                      <a:pPr algn="ctr"/>
                      <a:r>
                        <a:rPr lang="el-GR" sz="1600" dirty="0">
                          <a:effectLst/>
                        </a:rPr>
                        <a:t>56.3%</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3745412849"/>
                  </a:ext>
                </a:extLst>
              </a:tr>
              <a:tr h="1032716">
                <a:tc vMerge="1">
                  <a:txBody>
                    <a:bodyPr/>
                    <a:lstStyle/>
                    <a:p>
                      <a:endParaRPr lang="en-GR"/>
                    </a:p>
                  </a:txBody>
                  <a:tcPr/>
                </a:tc>
                <a:tc>
                  <a:txBody>
                    <a:bodyPr/>
                    <a:lstStyle/>
                    <a:p>
                      <a:pPr marL="38100" marR="38100">
                        <a:lnSpc>
                          <a:spcPts val="1600"/>
                        </a:lnSpc>
                        <a:spcAft>
                          <a:spcPts val="0"/>
                        </a:spcAft>
                      </a:pPr>
                      <a:r>
                        <a:rPr lang="el-GR" sz="1600" dirty="0">
                          <a:solidFill>
                            <a:schemeClr val="accent1">
                              <a:lumMod val="50000"/>
                            </a:schemeClr>
                          </a:solidFill>
                          <a:effectLst/>
                        </a:rPr>
                        <a:t>ΟΙΚΟΝΟΜΙΚΕΣ ΔΥΣΚΟΛΙΕΣ - ΕΛΛΕΙΨΗ ΥΠΟΔΟΜΩΝ -ΔΥΣΚΟΛΙΑ ΣΕ ΠΡΟΣΒΑΣΗ</a:t>
                      </a:r>
                      <a:endParaRPr lang="en-GR" sz="160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a:txBody>
                    <a:bodyPr/>
                    <a:lstStyle/>
                    <a:p>
                      <a:pPr marL="75565" marR="38100" indent="-37465" algn="ctr">
                        <a:lnSpc>
                          <a:spcPts val="1600"/>
                        </a:lnSpc>
                        <a:spcAft>
                          <a:spcPts val="0"/>
                        </a:spcAft>
                      </a:pPr>
                      <a:r>
                        <a:rPr lang="el-GR" sz="1600" dirty="0">
                          <a:effectLst/>
                        </a:rPr>
                        <a:t>6</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F9FAFB"/>
                    </a:solidFill>
                  </a:tcPr>
                </a:tc>
                <a:tc>
                  <a:txBody>
                    <a:bodyPr/>
                    <a:lstStyle/>
                    <a:p>
                      <a:pPr algn="ctr"/>
                      <a:r>
                        <a:rPr lang="el-GR" sz="1600" dirty="0">
                          <a:effectLst/>
                        </a:rPr>
                        <a:t>6.8%</a:t>
                      </a:r>
                      <a:endParaRPr lang="en-GR" sz="1600"/>
                    </a:p>
                  </a:txBody>
                  <a:tcPr marL="0" marR="0" marT="0" marB="0">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gridSpan="2">
                  <a:txBody>
                    <a:bodyPr/>
                    <a:lstStyle/>
                    <a:p>
                      <a:pPr algn="ctr"/>
                      <a:r>
                        <a:rPr lang="el-GR" sz="1600" dirty="0">
                          <a:effectLst/>
                        </a:rPr>
                        <a:t>37.5%</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hMerge="1">
                  <a:txBody>
                    <a:bodyPr/>
                    <a:lstStyle/>
                    <a:p>
                      <a:endParaRPr lang="en-GR" sz="1600" dirty="0"/>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953343"/>
                  </a:ext>
                </a:extLst>
              </a:tr>
              <a:tr h="247747">
                <a:tc gridSpan="2">
                  <a:txBody>
                    <a:bodyPr/>
                    <a:lstStyle/>
                    <a:p>
                      <a:pPr marL="38100" marR="38100">
                        <a:lnSpc>
                          <a:spcPts val="1600"/>
                        </a:lnSpc>
                        <a:spcAft>
                          <a:spcPts val="0"/>
                        </a:spcAft>
                      </a:pPr>
                      <a:r>
                        <a:rPr lang="el-GR" sz="1600" dirty="0">
                          <a:solidFill>
                            <a:schemeClr val="accent1">
                              <a:lumMod val="50000"/>
                            </a:schemeClr>
                          </a:solidFill>
                          <a:effectLst/>
                        </a:rPr>
                        <a:t>Total</a:t>
                      </a:r>
                      <a:endParaRPr lang="en-GR" sz="16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0E0E0"/>
                    </a:solidFill>
                  </a:tcPr>
                </a:tc>
                <a:tc hMerge="1">
                  <a:txBody>
                    <a:bodyPr/>
                    <a:lstStyle/>
                    <a:p>
                      <a:endParaRPr lang="en-GR"/>
                    </a:p>
                  </a:txBody>
                  <a:tcPr/>
                </a:tc>
                <a:tc>
                  <a:txBody>
                    <a:bodyPr/>
                    <a:lstStyle/>
                    <a:p>
                      <a:pPr marL="75565" marR="38100" indent="-37465" algn="ctr">
                        <a:lnSpc>
                          <a:spcPts val="1600"/>
                        </a:lnSpc>
                        <a:spcAft>
                          <a:spcPts val="0"/>
                        </a:spcAft>
                      </a:pPr>
                      <a:r>
                        <a:rPr lang="el-GR" sz="1600" dirty="0">
                          <a:effectLst/>
                        </a:rPr>
                        <a:t>88</a:t>
                      </a:r>
                      <a:endParaRPr lang="en-GR" sz="1600">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accent3">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a:txBody>
                    <a:bodyPr/>
                    <a:lstStyle/>
                    <a:p>
                      <a:pPr algn="ctr"/>
                      <a:r>
                        <a:rPr lang="el-GR" sz="1600" dirty="0">
                          <a:effectLst/>
                        </a:rPr>
                        <a:t>100.0%</a:t>
                      </a:r>
                      <a:endParaRPr lang="en-GR" sz="1600"/>
                    </a:p>
                  </a:txBody>
                  <a:tcPr marL="0" marR="0" marT="0" marB="0">
                    <a:lnL w="12700" cap="flat" cmpd="sng" algn="ctr">
                      <a:solidFill>
                        <a:schemeClr val="bg1">
                          <a:lumMod val="6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gridSpan="2">
                  <a:txBody>
                    <a:bodyPr/>
                    <a:lstStyle/>
                    <a:p>
                      <a:pPr algn="ctr"/>
                      <a:r>
                        <a:rPr lang="el-GR" sz="1600" dirty="0">
                          <a:effectLst/>
                        </a:rPr>
                        <a:t>550.0%</a:t>
                      </a:r>
                      <a:endParaRPr lang="en-GR" sz="1600"/>
                    </a:p>
                  </a:txBody>
                  <a:tcPr marL="0" marR="0" marT="0" marB="0">
                    <a:lnL w="952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9FAFB"/>
                    </a:solidFill>
                  </a:tcPr>
                </a:tc>
                <a:tc hMerge="1">
                  <a:txBody>
                    <a:bodyPr/>
                    <a:lstStyle/>
                    <a:p>
                      <a:endParaRPr lang="en-GR"/>
                    </a:p>
                  </a:txBody>
                  <a:tcPr/>
                </a:tc>
                <a:extLst>
                  <a:ext uri="{0D108BD9-81ED-4DB2-BD59-A6C34878D82A}">
                    <a16:rowId xmlns:a16="http://schemas.microsoft.com/office/drawing/2014/main" val="1987435769"/>
                  </a:ext>
                </a:extLst>
              </a:tr>
              <a:tr h="309683">
                <a:tc gridSpan="5">
                  <a:txBody>
                    <a:bodyPr/>
                    <a:lstStyle/>
                    <a:p>
                      <a:pPr marL="38100" marR="38100">
                        <a:lnSpc>
                          <a:spcPts val="1600"/>
                        </a:lnSpc>
                        <a:spcAft>
                          <a:spcPts val="0"/>
                        </a:spcAft>
                      </a:pPr>
                      <a:r>
                        <a:rPr lang="en-US" sz="1200" dirty="0">
                          <a:effectLst/>
                        </a:rPr>
                        <a:t>a. Dichotomy group tabulated at value 1.</a:t>
                      </a:r>
                      <a:r>
                        <a:rPr lang="el-GR" sz="1200" dirty="0">
                          <a:effectLst/>
                        </a:rPr>
                        <a:t>    </a:t>
                      </a:r>
                      <a:endParaRPr lang="en-GR" sz="1200" i="1">
                        <a:effectLst/>
                        <a:latin typeface="Times New Roman" panose="02020603050405020304" pitchFamily="18" charset="0"/>
                        <a:ea typeface="Times New Roman" panose="02020603050405020304" pitchFamily="18"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lang="en-GR"/>
                    </a:p>
                  </a:txBody>
                  <a:tcPr/>
                </a:tc>
                <a:tc hMerge="1">
                  <a:txBody>
                    <a:bodyPr/>
                    <a:lstStyle/>
                    <a:p>
                      <a:endParaRPr lang="en-GR"/>
                    </a:p>
                  </a:txBody>
                  <a:tcPr/>
                </a:tc>
                <a:tc hMerge="1">
                  <a:txBody>
                    <a:bodyPr/>
                    <a:lstStyle/>
                    <a:p>
                      <a:endParaRPr lang="en-GR"/>
                    </a:p>
                  </a:txBody>
                  <a:tcPr/>
                </a:tc>
                <a:tc hMerge="1">
                  <a:txBody>
                    <a:bodyPr/>
                    <a:lstStyle/>
                    <a:p>
                      <a:endParaRPr lang="en-GR"/>
                    </a:p>
                  </a:txBody>
                  <a:tcPr/>
                </a:tc>
                <a:tc>
                  <a:txBody>
                    <a:bodyPr/>
                    <a:lstStyle/>
                    <a:p>
                      <a:r>
                        <a:rPr lang="en-GR" sz="2000" dirty="0">
                          <a:effectLst/>
                        </a:rPr>
                        <a:t> </a:t>
                      </a:r>
                      <a:endParaRPr lang="en-GR" dirty="0"/>
                    </a:p>
                  </a:txBody>
                  <a:tcPr marL="0" marR="0" marT="0" marB="0" anchor="ctr">
                    <a:lnL w="9525" cap="flat" cmpd="sng" algn="ctr">
                      <a:solidFill>
                        <a:schemeClr val="bg1"/>
                      </a:solidFill>
                      <a:prstDash val="solid"/>
                      <a:round/>
                      <a:headEnd type="none" w="med" len="med"/>
                      <a:tailEnd type="none" w="med" len="med"/>
                    </a:lnL>
                    <a:lnT w="12700" cap="flat" cmpd="sng" algn="ctr">
                      <a:solidFill>
                        <a:schemeClr val="accent3">
                          <a:lumMod val="75000"/>
                        </a:schemeClr>
                      </a:solidFill>
                      <a:prstDash val="solid"/>
                      <a:round/>
                      <a:headEnd type="none" w="med" len="med"/>
                      <a:tailEnd type="none" w="med" len="med"/>
                    </a:lnT>
                  </a:tcPr>
                </a:tc>
                <a:extLst>
                  <a:ext uri="{0D108BD9-81ED-4DB2-BD59-A6C34878D82A}">
                    <a16:rowId xmlns:a16="http://schemas.microsoft.com/office/drawing/2014/main" val="1235878351"/>
                  </a:ext>
                </a:extLst>
              </a:tr>
            </a:tbl>
          </a:graphicData>
        </a:graphic>
      </p:graphicFrame>
      <p:sp>
        <p:nvSpPr>
          <p:cNvPr id="8" name="TextBox 7">
            <a:extLst>
              <a:ext uri="{FF2B5EF4-FFF2-40B4-BE49-F238E27FC236}">
                <a16:creationId xmlns:a16="http://schemas.microsoft.com/office/drawing/2014/main" id="{996A798F-F346-284B-9D33-42BDC3426505}"/>
              </a:ext>
            </a:extLst>
          </p:cNvPr>
          <p:cNvSpPr txBox="1"/>
          <p:nvPr/>
        </p:nvSpPr>
        <p:spPr>
          <a:xfrm>
            <a:off x="276224" y="2073601"/>
            <a:ext cx="3618235" cy="307777"/>
          </a:xfrm>
          <a:prstGeom prst="rect">
            <a:avLst/>
          </a:prstGeom>
          <a:noFill/>
        </p:spPr>
        <p:txBody>
          <a:bodyPr wrap="none" rtlCol="0">
            <a:spAutoFit/>
          </a:bodyPr>
          <a:lstStyle/>
          <a:p>
            <a:r>
              <a:rPr lang="el-GR" sz="1400" dirty="0"/>
              <a:t>ΣΥΜΒΟΛΗ ΤΩΝ ΑΔ (ΜΕ) ΣΤΗΝ ΠΟΙΟΤΗΤΑ ΖΩΗΣ</a:t>
            </a:r>
            <a:endParaRPr lang="en-GR" sz="1400"/>
          </a:p>
        </p:txBody>
      </p:sp>
      <p:pic>
        <p:nvPicPr>
          <p:cNvPr id="6" name="Picture 5">
            <a:extLst>
              <a:ext uri="{FF2B5EF4-FFF2-40B4-BE49-F238E27FC236}">
                <a16:creationId xmlns:a16="http://schemas.microsoft.com/office/drawing/2014/main" id="{A5329831-E0BD-CA4A-B6B2-CCAED25403CB}"/>
              </a:ext>
            </a:extLst>
          </p:cNvPr>
          <p:cNvPicPr>
            <a:picLocks noChangeAspect="1"/>
          </p:cNvPicPr>
          <p:nvPr/>
        </p:nvPicPr>
        <p:blipFill>
          <a:blip r:embed="rId3"/>
          <a:stretch>
            <a:fillRect/>
          </a:stretch>
        </p:blipFill>
        <p:spPr>
          <a:xfrm>
            <a:off x="118741" y="2491385"/>
            <a:ext cx="5832881" cy="1556925"/>
          </a:xfrm>
          <a:prstGeom prst="rect">
            <a:avLst/>
          </a:prstGeom>
        </p:spPr>
      </p:pic>
    </p:spTree>
    <p:extLst>
      <p:ext uri="{BB962C8B-B14F-4D97-AF65-F5344CB8AC3E}">
        <p14:creationId xmlns:p14="http://schemas.microsoft.com/office/powerpoint/2010/main" val="3887393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88FC-03C7-264A-9AF9-C6CF2AC40D74}"/>
              </a:ext>
            </a:extLst>
          </p:cNvPr>
          <p:cNvSpPr>
            <a:spLocks noGrp="1"/>
          </p:cNvSpPr>
          <p:nvPr>
            <p:ph type="title"/>
          </p:nvPr>
        </p:nvSpPr>
        <p:spPr>
          <a:xfrm>
            <a:off x="3157597" y="391723"/>
            <a:ext cx="6207369" cy="563563"/>
          </a:xfrm>
        </p:spPr>
        <p:txBody>
          <a:bodyPr>
            <a:normAutofit/>
          </a:bodyPr>
          <a:lstStyle/>
          <a:p>
            <a:r>
              <a:rPr lang="el-GR" sz="2400" dirty="0">
                <a:solidFill>
                  <a:srgbClr val="294C63"/>
                </a:solidFill>
                <a:latin typeface="+mn-lt"/>
                <a:ea typeface="+mn-ea"/>
                <a:cs typeface="+mn-cs"/>
              </a:rPr>
              <a:t>Το δείγμα αναφέρεται στην ΑΔ και στην ΠΖ:</a:t>
            </a:r>
            <a:endParaRPr lang="en-GR" sz="2400" dirty="0">
              <a:solidFill>
                <a:srgbClr val="294C63"/>
              </a:solidFill>
              <a:latin typeface="+mn-lt"/>
              <a:ea typeface="+mn-ea"/>
              <a:cs typeface="+mn-cs"/>
            </a:endParaRPr>
          </a:p>
        </p:txBody>
      </p:sp>
      <p:sp>
        <p:nvSpPr>
          <p:cNvPr id="3" name="Content Placeholder 2">
            <a:extLst>
              <a:ext uri="{FF2B5EF4-FFF2-40B4-BE49-F238E27FC236}">
                <a16:creationId xmlns:a16="http://schemas.microsoft.com/office/drawing/2014/main" id="{838B46BD-3C81-B343-8984-CC7FE74E34E8}"/>
              </a:ext>
            </a:extLst>
          </p:cNvPr>
          <p:cNvSpPr>
            <a:spLocks noGrp="1"/>
          </p:cNvSpPr>
          <p:nvPr>
            <p:ph idx="1"/>
          </p:nvPr>
        </p:nvSpPr>
        <p:spPr>
          <a:xfrm>
            <a:off x="486508" y="1327456"/>
            <a:ext cx="9818077" cy="1296438"/>
          </a:xfrm>
          <a:ln>
            <a:solidFill>
              <a:schemeClr val="accent6">
                <a:lumMod val="75000"/>
              </a:schemeClr>
            </a:solidFill>
          </a:ln>
        </p:spPr>
        <p:txBody>
          <a:bodyPr>
            <a:normAutofit/>
          </a:bodyPr>
          <a:lstStyle/>
          <a:p>
            <a:pPr marL="0" indent="0">
              <a:buNone/>
            </a:pPr>
            <a:r>
              <a:rPr lang="el-GR" sz="2000" b="1" i="1" dirty="0"/>
              <a:t>Σ4: </a:t>
            </a:r>
            <a:r>
              <a:rPr lang="el-GR" sz="2000" i="1" dirty="0"/>
              <a:t>Όταν διαγνώστηκε το σάρκωμα, αποφάσισα να τα αλλάξω όλα. Γύρισα σε όλα όσα με ευχαριστούν. Στην επαφή με την φύση. Αφαίρεσα άγχος από την ζωή μου και πρόσθεσα ποιότητα στην ζωή μου. Αγόρασα ιστιοπλοϊκό για να ταξιδεύω,  αγόρασα μηχανή μεγάλου κυβισμού και κάνω μεγάλες αποστάσεις.</a:t>
            </a:r>
          </a:p>
          <a:p>
            <a:pPr marL="0" indent="0">
              <a:buNone/>
            </a:pPr>
            <a:endParaRPr lang="en-GR" sz="2000" dirty="0"/>
          </a:p>
          <a:p>
            <a:endParaRPr lang="en-GR" sz="2000" dirty="0"/>
          </a:p>
        </p:txBody>
      </p:sp>
      <p:sp>
        <p:nvSpPr>
          <p:cNvPr id="4" name="Content Placeholder 2">
            <a:extLst>
              <a:ext uri="{FF2B5EF4-FFF2-40B4-BE49-F238E27FC236}">
                <a16:creationId xmlns:a16="http://schemas.microsoft.com/office/drawing/2014/main" id="{C61752B4-B9F7-734B-BDBA-87C3A9EBDD03}"/>
              </a:ext>
            </a:extLst>
          </p:cNvPr>
          <p:cNvSpPr txBox="1">
            <a:spLocks/>
          </p:cNvSpPr>
          <p:nvPr/>
        </p:nvSpPr>
        <p:spPr>
          <a:xfrm>
            <a:off x="0" y="3120903"/>
            <a:ext cx="10515600" cy="524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R"/>
          </a:p>
        </p:txBody>
      </p:sp>
      <p:sp>
        <p:nvSpPr>
          <p:cNvPr id="5" name="Content Placeholder 2">
            <a:extLst>
              <a:ext uri="{FF2B5EF4-FFF2-40B4-BE49-F238E27FC236}">
                <a16:creationId xmlns:a16="http://schemas.microsoft.com/office/drawing/2014/main" id="{7F83079E-48BE-EC46-BDC0-A6C92298F85B}"/>
              </a:ext>
            </a:extLst>
          </p:cNvPr>
          <p:cNvSpPr txBox="1">
            <a:spLocks/>
          </p:cNvSpPr>
          <p:nvPr/>
        </p:nvSpPr>
        <p:spPr>
          <a:xfrm>
            <a:off x="404446" y="5140262"/>
            <a:ext cx="10515600" cy="1495000"/>
          </a:xfrm>
          <a:prstGeom prst="rect">
            <a:avLst/>
          </a:prstGeom>
          <a:ln>
            <a:solidFill>
              <a:schemeClr val="accent4">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z="2000" b="1" i="1" dirty="0"/>
              <a:t>Σ6:</a:t>
            </a:r>
            <a:r>
              <a:rPr lang="el-GR" sz="2000" i="1" dirty="0"/>
              <a:t> Πιστεύω ότι οι φυσικές πρώτες ύλες μας, μας κάνουν αυτό που είμαστε και μας βοηθούν να αντιμετωπίσουμε διάφορες καταστάσεις με συγκεκριμένο τρόπο. Δεν ξέρω αν είναι δύναμη ή αν είναι νοοτροπία. Να πω ότι φοβάμαι; Φοβάμαι. Νιώθω το μέλλον αβέβαιο. Τι θα μου συμβεί στο μέλλον; Από την άλλη είναι κι ένας τρόπος να ζεις λίγο καλύτερα το σήμερα. Η ψυχολογία μου όμως είναι ανεβασμένη. Άλλοι στην θέση μου δεν ξέρω πως θα λειτουργούσαν.</a:t>
            </a:r>
            <a:endParaRPr lang="en-GR" sz="2000"/>
          </a:p>
          <a:p>
            <a:pPr marL="0" indent="0">
              <a:buFont typeface="Arial" panose="020B0604020202020204" pitchFamily="34" charset="0"/>
              <a:buNone/>
            </a:pPr>
            <a:endParaRPr lang="en-GR" sz="2000"/>
          </a:p>
          <a:p>
            <a:endParaRPr lang="en-GR" sz="2000"/>
          </a:p>
        </p:txBody>
      </p:sp>
      <p:sp>
        <p:nvSpPr>
          <p:cNvPr id="6" name="Content Placeholder 2">
            <a:extLst>
              <a:ext uri="{FF2B5EF4-FFF2-40B4-BE49-F238E27FC236}">
                <a16:creationId xmlns:a16="http://schemas.microsoft.com/office/drawing/2014/main" id="{AC836511-450B-884D-8F8C-06A07164D727}"/>
              </a:ext>
            </a:extLst>
          </p:cNvPr>
          <p:cNvSpPr txBox="1">
            <a:spLocks/>
          </p:cNvSpPr>
          <p:nvPr/>
        </p:nvSpPr>
        <p:spPr>
          <a:xfrm>
            <a:off x="1400908" y="2820620"/>
            <a:ext cx="10588257" cy="2157473"/>
          </a:xfrm>
          <a:prstGeom prst="rect">
            <a:avLst/>
          </a:prstGeom>
          <a:ln>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z="2000" b="1" i="1" dirty="0"/>
              <a:t>Σ9:</a:t>
            </a:r>
            <a:r>
              <a:rPr lang="el-GR" sz="2000" i="1" dirty="0"/>
              <a:t> Ο αθλητισμός επηρεάζει την ζωή μου προς το καλό. Βλέπω ανθρώπους που δεν αθλούνται ενώ θα μπορούσαν καθώς δεν έχουν κανένα θέμα υγείας. Η ζωή είναι ωραία όταν έχουμε και καλή φυσική κατάσταση, όταν προσέχουμε τον εαυτό μας, όταν τρώμε σωστά. Δεν έκατσα να κλαφτώ ούτε μια στιγμή, δεν ζήτησα να πάω σε ψυχολόγο, δεν κάθισα σπίτι να λιώσω στο internet, ούτε σκέφτηκα ποτέ να καταφύγω σε χάπια ή ναρκωτικά για να γίνω χαρούμενος, ούτε να αρχίσω να πίνω ή να καπνίζω. Είπα έγινε ότι έγινε, πάνω από όλα είναι η υγεία μου, το πόδι μου εφόσον το έχω και θέλω μια ζωή ήπια άλλα με τον αθλητισμό αφού αυτό μου δίνει δύναμη.</a:t>
            </a:r>
            <a:endParaRPr lang="en-GR" sz="2000" dirty="0"/>
          </a:p>
          <a:p>
            <a:pPr marL="0" indent="0">
              <a:buFont typeface="Arial" panose="020B0604020202020204" pitchFamily="34" charset="0"/>
              <a:buNone/>
            </a:pPr>
            <a:endParaRPr lang="en-GR" sz="2000" dirty="0"/>
          </a:p>
          <a:p>
            <a:endParaRPr lang="en-GR" sz="2000" dirty="0"/>
          </a:p>
        </p:txBody>
      </p:sp>
      <p:pic>
        <p:nvPicPr>
          <p:cNvPr id="9" name="Picture 2" descr="Teenager Clipart Black And White - Walking Person Silhouette Png,  Transparent Png - vhv">
            <a:extLst>
              <a:ext uri="{FF2B5EF4-FFF2-40B4-BE49-F238E27FC236}">
                <a16:creationId xmlns:a16="http://schemas.microsoft.com/office/drawing/2014/main" id="{725A3370-BF21-F34D-81FB-E51457F167A0}"/>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2690" b="26518" l="28488" r="65930">
                        <a14:foregroundMark x1="32209" y1="21214" x2="32209" y2="21214"/>
                        <a14:foregroundMark x1="30814" y1="26518" x2="30814" y2="26518"/>
                        <a14:foregroundMark x1="30581" y1="25826" x2="30581" y2="25826"/>
                      </a14:backgroundRemoval>
                    </a14:imgEffect>
                  </a14:imgLayer>
                </a14:imgProps>
              </a:ext>
              <a:ext uri="{28A0092B-C50C-407E-A947-70E740481C1C}">
                <a14:useLocalDpi xmlns:a14="http://schemas.microsoft.com/office/drawing/2010/main" val="0"/>
              </a:ext>
            </a:extLst>
          </a:blip>
          <a:srcRect l="23885" r="29315" b="73000"/>
          <a:stretch/>
        </p:blipFill>
        <p:spPr bwMode="auto">
          <a:xfrm>
            <a:off x="434366" y="-52751"/>
            <a:ext cx="1420812" cy="1239897"/>
          </a:xfrm>
          <a:prstGeom prst="rect">
            <a:avLst/>
          </a:prstGeom>
          <a:ln>
            <a:noFill/>
          </a:ln>
          <a:effectLst>
            <a:outerShdw blurRad="273198" dist="139700" dir="2700000" algn="tl" rotWithShape="0">
              <a:srgbClr val="A7B5CE"/>
            </a:outerShdw>
          </a:effectLst>
          <a:extLst>
            <a:ext uri="{909E8E84-426E-40DD-AFC4-6F175D3DCCD1}">
              <a14:hiddenFill xmlns:a14="http://schemas.microsoft.com/office/drawing/2010/main">
                <a:solidFill>
                  <a:srgbClr val="FFFFFF"/>
                </a:solidFill>
              </a14:hiddenFill>
            </a:ext>
          </a:extLst>
        </p:spPr>
      </p:pic>
      <p:pic>
        <p:nvPicPr>
          <p:cNvPr id="10" name="Picture 4" descr="Computer Icons Person PNG, Clipart, Avatar, Black And White, Black Shadow,  Computer Icons, Neck Free PNG">
            <a:extLst>
              <a:ext uri="{FF2B5EF4-FFF2-40B4-BE49-F238E27FC236}">
                <a16:creationId xmlns:a16="http://schemas.microsoft.com/office/drawing/2014/main" id="{82C54632-5621-C349-87F8-822B56F8225A}"/>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7487" b="94118" l="9294" r="89963">
                        <a14:foregroundMark x1="48699" y1="7487" x2="48699" y2="7487"/>
                        <a14:foregroundMark x1="62082" y1="94118" x2="62082" y2="94118"/>
                      </a14:backgroundRemoval>
                    </a14:imgEffect>
                  </a14:imgLayer>
                </a14:imgProps>
              </a:ext>
              <a:ext uri="{28A0092B-C50C-407E-A947-70E740481C1C}">
                <a14:useLocalDpi xmlns:a14="http://schemas.microsoft.com/office/drawing/2010/main" val="0"/>
              </a:ext>
            </a:extLst>
          </a:blip>
          <a:srcRect/>
          <a:stretch>
            <a:fillRect/>
          </a:stretch>
        </p:blipFill>
        <p:spPr bwMode="auto">
          <a:xfrm>
            <a:off x="1559168" y="117917"/>
            <a:ext cx="1598429" cy="1111176"/>
          </a:xfrm>
          <a:prstGeom prst="rect">
            <a:avLst/>
          </a:prstGeom>
          <a:ln>
            <a:noFill/>
          </a:ln>
          <a:effectLst>
            <a:outerShdw blurRad="273198" dist="139700" dir="2700000" algn="tl" rotWithShape="0">
              <a:srgbClr val="A7B5CE">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52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A3B3-9E0B-A94C-B8EB-A23F781F0F3E}"/>
              </a:ext>
            </a:extLst>
          </p:cNvPr>
          <p:cNvSpPr>
            <a:spLocks noGrp="1"/>
          </p:cNvSpPr>
          <p:nvPr>
            <p:ph type="title"/>
          </p:nvPr>
        </p:nvSpPr>
        <p:spPr>
          <a:xfrm>
            <a:off x="334758" y="126410"/>
            <a:ext cx="10515600" cy="865797"/>
          </a:xfrm>
        </p:spPr>
        <p:txBody>
          <a:bodyPr>
            <a:normAutofit/>
          </a:bodyPr>
          <a:lstStyle/>
          <a:p>
            <a:r>
              <a:rPr lang="el-GR" sz="3200" b="1" dirty="0">
                <a:solidFill>
                  <a:srgbClr val="002060"/>
                </a:solidFill>
              </a:rPr>
              <a:t>Συμπεράσματα / Παρέμβαση / Προτάσεις</a:t>
            </a:r>
            <a:endParaRPr lang="en-GR" sz="3200" b="1" dirty="0">
              <a:solidFill>
                <a:srgbClr val="002060"/>
              </a:solidFill>
            </a:endParaRPr>
          </a:p>
        </p:txBody>
      </p:sp>
      <p:sp>
        <p:nvSpPr>
          <p:cNvPr id="5" name="TextBox 4">
            <a:extLst>
              <a:ext uri="{FF2B5EF4-FFF2-40B4-BE49-F238E27FC236}">
                <a16:creationId xmlns:a16="http://schemas.microsoft.com/office/drawing/2014/main" id="{99A294D8-F459-2541-9E8C-2C34A816E14C}"/>
              </a:ext>
            </a:extLst>
          </p:cNvPr>
          <p:cNvSpPr txBox="1"/>
          <p:nvPr/>
        </p:nvSpPr>
        <p:spPr>
          <a:xfrm>
            <a:off x="3893574" y="3185652"/>
            <a:ext cx="184731" cy="369332"/>
          </a:xfrm>
          <a:prstGeom prst="rect">
            <a:avLst/>
          </a:prstGeom>
          <a:noFill/>
        </p:spPr>
        <p:txBody>
          <a:bodyPr wrap="none" rtlCol="0">
            <a:spAutoFit/>
          </a:bodyPr>
          <a:lstStyle/>
          <a:p>
            <a:endParaRPr lang="en-GR"/>
          </a:p>
        </p:txBody>
      </p:sp>
      <p:sp>
        <p:nvSpPr>
          <p:cNvPr id="13" name="Rectangle 2">
            <a:extLst>
              <a:ext uri="{FF2B5EF4-FFF2-40B4-BE49-F238E27FC236}">
                <a16:creationId xmlns:a16="http://schemas.microsoft.com/office/drawing/2014/main" id="{2BF09120-974B-B245-9653-29624B147381}"/>
              </a:ext>
            </a:extLst>
          </p:cNvPr>
          <p:cNvSpPr>
            <a:spLocks noChangeArrowheads="1"/>
          </p:cNvSpPr>
          <p:nvPr/>
        </p:nvSpPr>
        <p:spPr bwMode="auto">
          <a:xfrm>
            <a:off x="3260725" y="2982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R"/>
          </a:p>
        </p:txBody>
      </p:sp>
      <p:sp>
        <p:nvSpPr>
          <p:cNvPr id="6" name="TextBox 5">
            <a:extLst>
              <a:ext uri="{FF2B5EF4-FFF2-40B4-BE49-F238E27FC236}">
                <a16:creationId xmlns:a16="http://schemas.microsoft.com/office/drawing/2014/main" id="{65E8A820-BBED-A84B-B2FD-4374C2C402DB}"/>
              </a:ext>
            </a:extLst>
          </p:cNvPr>
          <p:cNvSpPr txBox="1"/>
          <p:nvPr/>
        </p:nvSpPr>
        <p:spPr>
          <a:xfrm>
            <a:off x="2686050" y="2314575"/>
            <a:ext cx="184731" cy="369332"/>
          </a:xfrm>
          <a:prstGeom prst="rect">
            <a:avLst/>
          </a:prstGeom>
          <a:noFill/>
        </p:spPr>
        <p:txBody>
          <a:bodyPr wrap="none" rtlCol="0">
            <a:spAutoFit/>
          </a:bodyPr>
          <a:lstStyle/>
          <a:p>
            <a:endParaRPr lang="en-GR"/>
          </a:p>
        </p:txBody>
      </p:sp>
      <p:sp>
        <p:nvSpPr>
          <p:cNvPr id="3" name="TextBox 2">
            <a:extLst>
              <a:ext uri="{FF2B5EF4-FFF2-40B4-BE49-F238E27FC236}">
                <a16:creationId xmlns:a16="http://schemas.microsoft.com/office/drawing/2014/main" id="{DEAD8AB9-C308-9C42-93CD-1F3BF197F756}"/>
              </a:ext>
            </a:extLst>
          </p:cNvPr>
          <p:cNvSpPr txBox="1"/>
          <p:nvPr/>
        </p:nvSpPr>
        <p:spPr>
          <a:xfrm>
            <a:off x="334758" y="975747"/>
            <a:ext cx="11636478" cy="2677656"/>
          </a:xfrm>
          <a:prstGeom prst="rect">
            <a:avLst/>
          </a:prstGeom>
          <a:noFill/>
        </p:spPr>
        <p:txBody>
          <a:bodyPr wrap="square" rtlCol="0">
            <a:spAutoFit/>
          </a:bodyPr>
          <a:lstStyle/>
          <a:p>
            <a:r>
              <a:rPr lang="el-GR" sz="2400" dirty="0"/>
              <a:t>Από τις συνεντεύξεις φάνηκε το έλλειμα που υπάρχει στη δημόσια υγεία ως προς την μετεγχειρητική στήριξη για την ενεργοποίηση των ατόμων και την ανάπτυξη θετικών συμπεριφορών απέναντι στη ΦΔ και στην ΑΔ.</a:t>
            </a:r>
          </a:p>
          <a:p>
            <a:r>
              <a:rPr lang="el-GR" sz="2400" dirty="0"/>
              <a:t>Το σχόλιο δεν αφορά στο χειρουργείο αλλά στην μετεγχειρητική κάλυψη.</a:t>
            </a:r>
            <a:r>
              <a:rPr lang="en-GR" sz="2400" dirty="0"/>
              <a:t> </a:t>
            </a:r>
            <a:endParaRPr lang="en-US" sz="2400" dirty="0"/>
          </a:p>
          <a:p>
            <a:endParaRPr lang="en-US" sz="2400" dirty="0"/>
          </a:p>
          <a:p>
            <a:r>
              <a:rPr lang="en-GR" sz="2400" dirty="0"/>
              <a:t> </a:t>
            </a:r>
          </a:p>
          <a:p>
            <a:endParaRPr lang="en-GR" sz="2400" dirty="0"/>
          </a:p>
        </p:txBody>
      </p:sp>
      <p:pic>
        <p:nvPicPr>
          <p:cNvPr id="7" name="Picture 6">
            <a:extLst>
              <a:ext uri="{FF2B5EF4-FFF2-40B4-BE49-F238E27FC236}">
                <a16:creationId xmlns:a16="http://schemas.microsoft.com/office/drawing/2014/main" id="{3E0D7E67-4968-A04A-BD1F-6D60A84034F2}"/>
              </a:ext>
            </a:extLst>
          </p:cNvPr>
          <p:cNvPicPr>
            <a:picLocks noChangeAspect="1"/>
          </p:cNvPicPr>
          <p:nvPr/>
        </p:nvPicPr>
        <p:blipFill>
          <a:blip r:embed="rId3"/>
          <a:stretch>
            <a:fillRect/>
          </a:stretch>
        </p:blipFill>
        <p:spPr>
          <a:xfrm>
            <a:off x="8113697" y="3348254"/>
            <a:ext cx="3609273" cy="3383336"/>
          </a:xfrm>
          <a:prstGeom prst="rect">
            <a:avLst/>
          </a:prstGeom>
          <a:ln>
            <a:noFill/>
          </a:ln>
          <a:effectLst>
            <a:outerShdw blurRad="292100" dist="139700" dir="2700000" algn="tl" rotWithShape="0">
              <a:srgbClr val="A7B5CE">
                <a:alpha val="65000"/>
              </a:srgbClr>
            </a:outerShdw>
          </a:effectLst>
        </p:spPr>
      </p:pic>
      <p:sp>
        <p:nvSpPr>
          <p:cNvPr id="8" name="Title 1">
            <a:extLst>
              <a:ext uri="{FF2B5EF4-FFF2-40B4-BE49-F238E27FC236}">
                <a16:creationId xmlns:a16="http://schemas.microsoft.com/office/drawing/2014/main" id="{276B58EA-4569-1341-B4B0-31B2CC9C593D}"/>
              </a:ext>
            </a:extLst>
          </p:cNvPr>
          <p:cNvSpPr txBox="1">
            <a:spLocks/>
          </p:cNvSpPr>
          <p:nvPr/>
        </p:nvSpPr>
        <p:spPr>
          <a:xfrm>
            <a:off x="8113696" y="2860564"/>
            <a:ext cx="3609273" cy="48850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000" dirty="0">
                <a:solidFill>
                  <a:srgbClr val="002060"/>
                </a:solidFill>
                <a:latin typeface="+mn-lt"/>
              </a:rPr>
              <a:t>Από τη σπείρα της αδράνειας στη σπείρα της ποιότητας ζωής</a:t>
            </a:r>
            <a:endParaRPr lang="en-GR" sz="2000">
              <a:solidFill>
                <a:srgbClr val="002060"/>
              </a:solidFill>
              <a:latin typeface="+mn-lt"/>
            </a:endParaRPr>
          </a:p>
        </p:txBody>
      </p:sp>
      <p:sp>
        <p:nvSpPr>
          <p:cNvPr id="10" name="TextBox 9">
            <a:extLst>
              <a:ext uri="{FF2B5EF4-FFF2-40B4-BE49-F238E27FC236}">
                <a16:creationId xmlns:a16="http://schemas.microsoft.com/office/drawing/2014/main" id="{162BA08D-11F1-C14F-B743-3A4EDFAE3784}"/>
              </a:ext>
            </a:extLst>
          </p:cNvPr>
          <p:cNvSpPr txBox="1"/>
          <p:nvPr/>
        </p:nvSpPr>
        <p:spPr>
          <a:xfrm>
            <a:off x="334758" y="3425154"/>
            <a:ext cx="7247937" cy="2677656"/>
          </a:xfrm>
          <a:prstGeom prst="rect">
            <a:avLst/>
          </a:prstGeom>
          <a:noFill/>
        </p:spPr>
        <p:txBody>
          <a:bodyPr wrap="square" rtlCol="0">
            <a:spAutoFit/>
          </a:bodyPr>
          <a:lstStyle/>
          <a:p>
            <a:r>
              <a:rPr lang="el-GR" sz="2400" dirty="0"/>
              <a:t>Στρατηγικές παρέμβασης - Στόχευση :</a:t>
            </a:r>
            <a:endParaRPr lang="en-US" sz="2400" dirty="0"/>
          </a:p>
          <a:p>
            <a:endParaRPr lang="en-US" sz="2400" dirty="0"/>
          </a:p>
          <a:p>
            <a:pPr marL="342900" indent="-342900">
              <a:buFont typeface="Arial" panose="020B0604020202020204" pitchFamily="34" charset="0"/>
              <a:buChar char="•"/>
            </a:pPr>
            <a:r>
              <a:rPr lang="el-GR" sz="2400" dirty="0"/>
              <a:t>Αποσύνδεση περιβάλλοντος του νοσοκομείου και των θεραπειών από τη χαμηλή κινητικότητα,  την απομόνωση, την εξάρτηση και τα χαμηλά κίνητρα που οδηγούν στην αδράνεια.</a:t>
            </a:r>
          </a:p>
          <a:p>
            <a:endParaRPr lang="en-GR" sz="2400" dirty="0"/>
          </a:p>
        </p:txBody>
      </p:sp>
      <p:sp>
        <p:nvSpPr>
          <p:cNvPr id="11" name="Chord 10">
            <a:extLst>
              <a:ext uri="{FF2B5EF4-FFF2-40B4-BE49-F238E27FC236}">
                <a16:creationId xmlns:a16="http://schemas.microsoft.com/office/drawing/2014/main" id="{F4A725FD-7A59-4A4F-926A-8E5EEFA09A6E}"/>
              </a:ext>
            </a:extLst>
          </p:cNvPr>
          <p:cNvSpPr/>
          <p:nvPr/>
        </p:nvSpPr>
        <p:spPr>
          <a:xfrm>
            <a:off x="11165052" y="-21772"/>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88981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hord 12">
            <a:extLst>
              <a:ext uri="{FF2B5EF4-FFF2-40B4-BE49-F238E27FC236}">
                <a16:creationId xmlns:a16="http://schemas.microsoft.com/office/drawing/2014/main" id="{43C9653B-FEA5-004A-AB63-84EF6D79F893}"/>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BF648A61-0CF4-0747-83B0-EFB3FC4C67FB}"/>
              </a:ext>
            </a:extLst>
          </p:cNvPr>
          <p:cNvSpPr>
            <a:spLocks noGrp="1"/>
          </p:cNvSpPr>
          <p:nvPr>
            <p:ph type="title"/>
          </p:nvPr>
        </p:nvSpPr>
        <p:spPr>
          <a:xfrm>
            <a:off x="694765" y="196243"/>
            <a:ext cx="10515600" cy="1325563"/>
          </a:xfrm>
        </p:spPr>
        <p:txBody>
          <a:bodyPr/>
          <a:lstStyle/>
          <a:p>
            <a:r>
              <a:rPr lang="el-GR" sz="3600" b="1" dirty="0">
                <a:solidFill>
                  <a:srgbClr val="002060"/>
                </a:solidFill>
              </a:rPr>
              <a:t>Φυσική Δραστηριότητα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21A83B03-2C51-094E-A497-5CF66FCA1E65}"/>
              </a:ext>
            </a:extLst>
          </p:cNvPr>
          <p:cNvSpPr>
            <a:spLocks noGrp="1"/>
          </p:cNvSpPr>
          <p:nvPr>
            <p:ph idx="1"/>
          </p:nvPr>
        </p:nvSpPr>
        <p:spPr/>
        <p:txBody>
          <a:bodyPr>
            <a:normAutofit/>
          </a:bodyPr>
          <a:lstStyle/>
          <a:p>
            <a:pPr marL="0" indent="0">
              <a:buNone/>
            </a:pPr>
            <a:r>
              <a:rPr lang="en-US" dirty="0"/>
              <a:t>T</a:t>
            </a:r>
            <a:r>
              <a:rPr lang="el-GR" dirty="0"/>
              <a:t>ο σύνολο των κινήσεων που πραγματοποιούνται στα πλαίσια :</a:t>
            </a:r>
            <a:endParaRPr lang="en-US" dirty="0"/>
          </a:p>
        </p:txBody>
      </p:sp>
      <p:sp>
        <p:nvSpPr>
          <p:cNvPr id="4" name="Rectangle 3">
            <a:extLst>
              <a:ext uri="{FF2B5EF4-FFF2-40B4-BE49-F238E27FC236}">
                <a16:creationId xmlns:a16="http://schemas.microsoft.com/office/drawing/2014/main" id="{16B52B5D-6E3E-3844-A149-5AEC0E45A7A6}"/>
              </a:ext>
            </a:extLst>
          </p:cNvPr>
          <p:cNvSpPr/>
          <p:nvPr/>
        </p:nvSpPr>
        <p:spPr>
          <a:xfrm>
            <a:off x="9816382" y="6183251"/>
            <a:ext cx="1757212" cy="369332"/>
          </a:xfrm>
          <a:prstGeom prst="rect">
            <a:avLst/>
          </a:prstGeom>
        </p:spPr>
        <p:txBody>
          <a:bodyPr wrap="none">
            <a:spAutoFit/>
          </a:bodyPr>
          <a:lstStyle/>
          <a:p>
            <a:r>
              <a:rPr lang="el-GR" dirty="0"/>
              <a:t>(PA-WHO, 2002) </a:t>
            </a:r>
            <a:endParaRPr lang="en-GR"/>
          </a:p>
        </p:txBody>
      </p:sp>
      <p:graphicFrame>
        <p:nvGraphicFramePr>
          <p:cNvPr id="5" name="Diagram 4">
            <a:extLst>
              <a:ext uri="{FF2B5EF4-FFF2-40B4-BE49-F238E27FC236}">
                <a16:creationId xmlns:a16="http://schemas.microsoft.com/office/drawing/2014/main" id="{13AE724C-68BB-A144-A72E-4180104835F9}"/>
              </a:ext>
            </a:extLst>
          </p:cNvPr>
          <p:cNvGraphicFramePr/>
          <p:nvPr/>
        </p:nvGraphicFramePr>
        <p:xfrm>
          <a:off x="788687" y="2503992"/>
          <a:ext cx="9776012" cy="4048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A859B48-5D5A-A742-9F79-EE7C2371AF9D}"/>
              </a:ext>
            </a:extLst>
          </p:cNvPr>
          <p:cNvSpPr/>
          <p:nvPr/>
        </p:nvSpPr>
        <p:spPr>
          <a:xfrm>
            <a:off x="3500588" y="5963483"/>
            <a:ext cx="6096000" cy="369332"/>
          </a:xfrm>
          <a:prstGeom prst="rect">
            <a:avLst/>
          </a:prstGeom>
        </p:spPr>
        <p:txBody>
          <a:bodyPr>
            <a:spAutoFit/>
          </a:bodyPr>
          <a:lstStyle/>
          <a:p>
            <a:endParaRPr lang="en-GR"/>
          </a:p>
        </p:txBody>
      </p:sp>
      <p:pic>
        <p:nvPicPr>
          <p:cNvPr id="19" name="Picture 18">
            <a:hlinkClick r:id="rId8" action="ppaction://hlinksldjump"/>
            <a:extLst>
              <a:ext uri="{FF2B5EF4-FFF2-40B4-BE49-F238E27FC236}">
                <a16:creationId xmlns:a16="http://schemas.microsoft.com/office/drawing/2014/main" id="{EB9476FA-CD6A-0449-93B8-338A643BCABB}"/>
              </a:ext>
            </a:extLst>
          </p:cNvPr>
          <p:cNvPicPr>
            <a:picLocks noChangeAspect="1"/>
          </p:cNvPicPr>
          <p:nvPr/>
        </p:nvPicPr>
        <p:blipFill>
          <a:blip r:embed="rId9">
            <a:alphaModFix amt="50000"/>
          </a:blip>
          <a:stretch>
            <a:fillRect/>
          </a:stretch>
        </p:blipFill>
        <p:spPr>
          <a:xfrm>
            <a:off x="9845400" y="4040373"/>
            <a:ext cx="1652233" cy="2035067"/>
          </a:xfrm>
          <a:prstGeom prst="rect">
            <a:avLst/>
          </a:prstGeom>
          <a:ln>
            <a:noFill/>
          </a:ln>
          <a:effectLst>
            <a:softEdge rad="112500"/>
          </a:effectLst>
        </p:spPr>
      </p:pic>
    </p:spTree>
    <p:extLst>
      <p:ext uri="{BB962C8B-B14F-4D97-AF65-F5344CB8AC3E}">
        <p14:creationId xmlns:p14="http://schemas.microsoft.com/office/powerpoint/2010/main" val="819197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3F2224-7600-6A4F-B6C1-489B3CFD3CB8}"/>
              </a:ext>
            </a:extLst>
          </p:cNvPr>
          <p:cNvSpPr txBox="1">
            <a:spLocks noGrp="1"/>
          </p:cNvSpPr>
          <p:nvPr>
            <p:ph idx="1"/>
          </p:nvPr>
        </p:nvSpPr>
        <p:spPr>
          <a:xfrm>
            <a:off x="640976" y="534707"/>
            <a:ext cx="10515600" cy="885371"/>
          </a:xfrm>
          <a:prstGeom prst="rect">
            <a:avLst/>
          </a:prstGeom>
          <a:noFill/>
        </p:spPr>
        <p:txBody>
          <a:bodyPr wrap="square" rtlCol="0">
            <a:spAutoFit/>
          </a:bodyPr>
          <a:lstStyle/>
          <a:p>
            <a:pPr marL="0" indent="0">
              <a:buNone/>
            </a:pPr>
            <a:endParaRPr lang="el-GR" sz="2400" dirty="0"/>
          </a:p>
          <a:p>
            <a:pPr marL="342900" indent="-342900"/>
            <a:r>
              <a:rPr lang="el-GR" sz="2400" dirty="0"/>
              <a:t>Κοινωνική πολιτική σε όλες τις φάσεις: </a:t>
            </a:r>
          </a:p>
        </p:txBody>
      </p:sp>
      <p:sp>
        <p:nvSpPr>
          <p:cNvPr id="5" name="Content Placeholder 3">
            <a:extLst>
              <a:ext uri="{FF2B5EF4-FFF2-40B4-BE49-F238E27FC236}">
                <a16:creationId xmlns:a16="http://schemas.microsoft.com/office/drawing/2014/main" id="{4733E46C-E0BD-304A-84E6-0A24ADA72F19}"/>
              </a:ext>
            </a:extLst>
          </p:cNvPr>
          <p:cNvSpPr txBox="1">
            <a:spLocks/>
          </p:cNvSpPr>
          <p:nvPr/>
        </p:nvSpPr>
        <p:spPr>
          <a:xfrm>
            <a:off x="1160930" y="1220090"/>
            <a:ext cx="10515600" cy="293208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l-GR" sz="2400" dirty="0"/>
          </a:p>
          <a:p>
            <a:pPr marL="342900" indent="-342900"/>
            <a:r>
              <a:rPr lang="el-GR" sz="2400" dirty="0"/>
              <a:t>Μετεγχειρητική κάλυψη</a:t>
            </a:r>
            <a:r>
              <a:rPr lang="en-GR" sz="2400"/>
              <a:t> </a:t>
            </a:r>
            <a:r>
              <a:rPr lang="el-GR" sz="2400" dirty="0"/>
              <a:t>που καλύπτει το κόστος αποκατάστασης ή μέρος του κόστους</a:t>
            </a:r>
            <a:r>
              <a:rPr lang="en-GR" sz="2400"/>
              <a:t> </a:t>
            </a:r>
            <a:endParaRPr lang="el-GR" sz="2400" dirty="0"/>
          </a:p>
          <a:p>
            <a:pPr marL="342900" indent="-342900"/>
            <a:r>
              <a:rPr lang="el-GR" sz="2400" dirty="0"/>
              <a:t>Πρωτόκολλα στήριξης που θα αφορούν στους ασθενείς από τη στιγμή της διάγνωσης μέχρι την εκτομή και την αποκατάσταση.</a:t>
            </a:r>
          </a:p>
          <a:p>
            <a:pPr marL="342900" indent="-342900"/>
            <a:endParaRPr lang="en-GR" sz="2400"/>
          </a:p>
          <a:p>
            <a:endParaRPr lang="en-GR" sz="2400"/>
          </a:p>
        </p:txBody>
      </p:sp>
      <p:sp>
        <p:nvSpPr>
          <p:cNvPr id="6" name="Content Placeholder 3">
            <a:extLst>
              <a:ext uri="{FF2B5EF4-FFF2-40B4-BE49-F238E27FC236}">
                <a16:creationId xmlns:a16="http://schemas.microsoft.com/office/drawing/2014/main" id="{3D363644-4FA2-2747-8824-9E86F49A98C9}"/>
              </a:ext>
            </a:extLst>
          </p:cNvPr>
          <p:cNvSpPr txBox="1">
            <a:spLocks/>
          </p:cNvSpPr>
          <p:nvPr/>
        </p:nvSpPr>
        <p:spPr>
          <a:xfrm>
            <a:off x="1160930" y="4991379"/>
            <a:ext cx="10515600" cy="121776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t>Δημιουργία πυρήνων στήριξης των επιβιωσάντων</a:t>
            </a:r>
            <a:r>
              <a:rPr lang="en-GR" sz="2400"/>
              <a:t> </a:t>
            </a:r>
            <a:r>
              <a:rPr lang="el-GR" sz="2400" dirty="0"/>
              <a:t>(π.χ. δημιουργία αθλητικών κοινοτήτων).</a:t>
            </a:r>
          </a:p>
          <a:p>
            <a:r>
              <a:rPr lang="el-GR" sz="2400" dirty="0"/>
              <a:t>Απομακρυσμένη στήριξη (</a:t>
            </a:r>
            <a:r>
              <a:rPr lang="en-US" sz="2400" dirty="0"/>
              <a:t>VR</a:t>
            </a:r>
            <a:r>
              <a:rPr lang="el-GR" sz="2400" dirty="0"/>
              <a:t>, βίντεο, εφαρμογές).</a:t>
            </a:r>
            <a:endParaRPr lang="en-GR" sz="2400"/>
          </a:p>
        </p:txBody>
      </p:sp>
      <p:sp>
        <p:nvSpPr>
          <p:cNvPr id="7" name="Content Placeholder 3">
            <a:extLst>
              <a:ext uri="{FF2B5EF4-FFF2-40B4-BE49-F238E27FC236}">
                <a16:creationId xmlns:a16="http://schemas.microsoft.com/office/drawing/2014/main" id="{66E95215-A812-2741-B11F-ED5231E60A6C}"/>
              </a:ext>
            </a:extLst>
          </p:cNvPr>
          <p:cNvSpPr txBox="1">
            <a:spLocks/>
          </p:cNvSpPr>
          <p:nvPr/>
        </p:nvSpPr>
        <p:spPr>
          <a:xfrm>
            <a:off x="1676400" y="3312971"/>
            <a:ext cx="10515600" cy="1678408"/>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a:t>Σταδιακή ένταξη στη ΦΔ. </a:t>
            </a:r>
          </a:p>
          <a:p>
            <a:r>
              <a:rPr lang="el-GR" sz="2400" dirty="0"/>
              <a:t>Σταδιακή ένταξη στην ΑΔ. </a:t>
            </a:r>
            <a:endParaRPr lang="en-GR" sz="2400"/>
          </a:p>
          <a:p>
            <a:r>
              <a:rPr lang="el-GR" sz="2400" dirty="0"/>
              <a:t>Μετρήσεις και συνεχείς αξιολογήσεις για βελτίωση των δεικτών της ΦΔ και της ΑΔ.</a:t>
            </a:r>
            <a:endParaRPr lang="en-GR" sz="2400"/>
          </a:p>
        </p:txBody>
      </p:sp>
    </p:spTree>
    <p:extLst>
      <p:ext uri="{BB962C8B-B14F-4D97-AF65-F5344CB8AC3E}">
        <p14:creationId xmlns:p14="http://schemas.microsoft.com/office/powerpoint/2010/main" val="1168839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4BDB-8326-254F-B5DD-59CC10E5DED0}"/>
              </a:ext>
            </a:extLst>
          </p:cNvPr>
          <p:cNvSpPr>
            <a:spLocks noGrp="1"/>
          </p:cNvSpPr>
          <p:nvPr>
            <p:ph type="title"/>
          </p:nvPr>
        </p:nvSpPr>
        <p:spPr>
          <a:xfrm>
            <a:off x="627680" y="779348"/>
            <a:ext cx="10515600" cy="1325563"/>
          </a:xfrm>
        </p:spPr>
        <p:txBody>
          <a:bodyPr>
            <a:normAutofit/>
          </a:bodyPr>
          <a:lstStyle/>
          <a:p>
            <a:r>
              <a:rPr lang="el-GR" sz="3600" b="1" dirty="0">
                <a:solidFill>
                  <a:srgbClr val="002060"/>
                </a:solidFill>
              </a:rPr>
              <a:t>Ευχαριστώ </a:t>
            </a:r>
            <a:endParaRPr lang="en-GR" sz="3600">
              <a:solidFill>
                <a:srgbClr val="002060"/>
              </a:solidFill>
            </a:endParaRPr>
          </a:p>
        </p:txBody>
      </p:sp>
      <p:sp>
        <p:nvSpPr>
          <p:cNvPr id="5" name="Chord 4">
            <a:extLst>
              <a:ext uri="{FF2B5EF4-FFF2-40B4-BE49-F238E27FC236}">
                <a16:creationId xmlns:a16="http://schemas.microsoft.com/office/drawing/2014/main" id="{D47275E1-8F21-614C-BD99-EF27C0402CC6}"/>
              </a:ext>
            </a:extLst>
          </p:cNvPr>
          <p:cNvSpPr/>
          <p:nvPr/>
        </p:nvSpPr>
        <p:spPr>
          <a:xfrm>
            <a:off x="11143280" y="-38016"/>
            <a:ext cx="1652233" cy="2432957"/>
          </a:xfrm>
          <a:prstGeom prst="chord">
            <a:avLst>
              <a:gd name="adj1" fmla="val 4701802"/>
              <a:gd name="adj2" fmla="val 16945251"/>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6" name="Picture 5">
            <a:extLst>
              <a:ext uri="{FF2B5EF4-FFF2-40B4-BE49-F238E27FC236}">
                <a16:creationId xmlns:a16="http://schemas.microsoft.com/office/drawing/2014/main" id="{F893F1B6-2B14-934F-9ACD-14AEFC99A02E}"/>
              </a:ext>
            </a:extLst>
          </p:cNvPr>
          <p:cNvPicPr>
            <a:picLocks noChangeAspect="1"/>
          </p:cNvPicPr>
          <p:nvPr/>
        </p:nvPicPr>
        <p:blipFill rotWithShape="1">
          <a:blip r:embed="rId3">
            <a:duotone>
              <a:schemeClr val="accent1">
                <a:shade val="45000"/>
                <a:satMod val="135000"/>
              </a:schemeClr>
              <a:prstClr val="white"/>
            </a:duotone>
            <a:alphaModFix/>
          </a:blip>
          <a:srcRect l="23644" t="37061" r="28432" b="6433"/>
          <a:stretch/>
        </p:blipFill>
        <p:spPr>
          <a:xfrm>
            <a:off x="5395902" y="2394941"/>
            <a:ext cx="6909751" cy="4582063"/>
          </a:xfrm>
          <a:prstGeom prst="rect">
            <a:avLst/>
          </a:prstGeom>
          <a:gradFill>
            <a:gsLst>
              <a:gs pos="68000">
                <a:schemeClr val="accent1">
                  <a:tint val="66000"/>
                  <a:satMod val="160000"/>
                </a:schemeClr>
              </a:gs>
              <a:gs pos="22000">
                <a:schemeClr val="accent1">
                  <a:tint val="44500"/>
                  <a:satMod val="160000"/>
                  <a:alpha val="85000"/>
                  <a:lumMod val="27000"/>
                  <a:lumOff val="73000"/>
                </a:schemeClr>
              </a:gs>
              <a:gs pos="100000">
                <a:schemeClr val="accent1">
                  <a:tint val="23500"/>
                  <a:satMod val="160000"/>
                </a:schemeClr>
              </a:gs>
            </a:gsLst>
            <a:lin ang="10800000" scaled="1"/>
          </a:gradFill>
          <a:ln>
            <a:noFill/>
          </a:ln>
          <a:effectLst>
            <a:softEdge rad="112500"/>
          </a:effectLst>
        </p:spPr>
      </p:pic>
      <p:sp>
        <p:nvSpPr>
          <p:cNvPr id="7" name="TextBox 6">
            <a:extLst>
              <a:ext uri="{FF2B5EF4-FFF2-40B4-BE49-F238E27FC236}">
                <a16:creationId xmlns:a16="http://schemas.microsoft.com/office/drawing/2014/main" id="{5260FFC3-17E6-0B45-939C-8510517C4528}"/>
              </a:ext>
            </a:extLst>
          </p:cNvPr>
          <p:cNvSpPr txBox="1"/>
          <p:nvPr/>
        </p:nvSpPr>
        <p:spPr>
          <a:xfrm rot="16200000">
            <a:off x="10544008" y="5185063"/>
            <a:ext cx="2850776" cy="369332"/>
          </a:xfrm>
          <a:prstGeom prst="rect">
            <a:avLst/>
          </a:prstGeom>
          <a:noFill/>
        </p:spPr>
        <p:txBody>
          <a:bodyPr wrap="square" rtlCol="0">
            <a:spAutoFit/>
          </a:bodyPr>
          <a:lstStyle/>
          <a:p>
            <a:r>
              <a:rPr lang="el-GR" dirty="0">
                <a:solidFill>
                  <a:schemeClr val="bg1"/>
                </a:solidFill>
              </a:rPr>
              <a:t>Θεοδ</a:t>
            </a:r>
            <a:r>
              <a:rPr lang="en-GR" dirty="0">
                <a:solidFill>
                  <a:schemeClr val="bg1"/>
                </a:solidFill>
              </a:rPr>
              <a:t>ώ</a:t>
            </a:r>
            <a:r>
              <a:rPr lang="el-GR" dirty="0">
                <a:solidFill>
                  <a:schemeClr val="bg1"/>
                </a:solidFill>
              </a:rPr>
              <a:t>ρα Χωραφά</a:t>
            </a:r>
            <a:r>
              <a:rPr lang="en-US" dirty="0">
                <a:solidFill>
                  <a:schemeClr val="bg1"/>
                </a:solidFill>
              </a:rPr>
              <a:t> - Mater </a:t>
            </a:r>
            <a:endParaRPr lang="en-GR" dirty="0">
              <a:solidFill>
                <a:schemeClr val="bg1"/>
              </a:solidFill>
            </a:endParaRPr>
          </a:p>
        </p:txBody>
      </p:sp>
      <p:sp>
        <p:nvSpPr>
          <p:cNvPr id="3" name="Content Placeholder 2">
            <a:extLst>
              <a:ext uri="{FF2B5EF4-FFF2-40B4-BE49-F238E27FC236}">
                <a16:creationId xmlns:a16="http://schemas.microsoft.com/office/drawing/2014/main" id="{E09BC4B1-C320-A742-9334-0E7BA9866FD6}"/>
              </a:ext>
            </a:extLst>
          </p:cNvPr>
          <p:cNvSpPr>
            <a:spLocks noGrp="1"/>
          </p:cNvSpPr>
          <p:nvPr>
            <p:ph idx="1"/>
          </p:nvPr>
        </p:nvSpPr>
        <p:spPr>
          <a:xfrm>
            <a:off x="627680" y="3301353"/>
            <a:ext cx="5095701" cy="3199869"/>
          </a:xfrm>
        </p:spPr>
        <p:txBody>
          <a:bodyPr>
            <a:normAutofit fontScale="85000" lnSpcReduction="10000"/>
          </a:bodyPr>
          <a:lstStyle/>
          <a:p>
            <a:pPr marL="0" indent="0">
              <a:buNone/>
            </a:pPr>
            <a:r>
              <a:rPr lang="el-GR" sz="2400" i="1" dirty="0">
                <a:latin typeface="Cambria" panose="02040503050406030204" pitchFamily="18" charset="0"/>
              </a:rPr>
              <a:t>Το έργο </a:t>
            </a:r>
            <a:r>
              <a:rPr lang="en-US" sz="2400" i="1" dirty="0">
                <a:latin typeface="Cambria" panose="02040503050406030204" pitchFamily="18" charset="0"/>
              </a:rPr>
              <a:t>mater </a:t>
            </a:r>
            <a:r>
              <a:rPr lang="el-GR" sz="2400" i="1" dirty="0">
                <a:latin typeface="Cambria" panose="02040503050406030204" pitchFamily="18" charset="0"/>
              </a:rPr>
              <a:t>που επιλέχθηκε</a:t>
            </a:r>
            <a:r>
              <a:rPr lang="en-US" sz="2400" i="1" dirty="0">
                <a:latin typeface="Cambria" panose="02040503050406030204" pitchFamily="18" charset="0"/>
              </a:rPr>
              <a:t>,</a:t>
            </a:r>
            <a:r>
              <a:rPr lang="el-GR" sz="2400" i="1" dirty="0">
                <a:latin typeface="Cambria" panose="02040503050406030204" pitchFamily="18" charset="0"/>
              </a:rPr>
              <a:t> είναι ενδεικτικό μιας πορείας απόρριψης και αποδοχής από την καλλιτέχνη</a:t>
            </a:r>
            <a:r>
              <a:rPr lang="en-US" sz="2400" i="1" dirty="0">
                <a:latin typeface="Cambria" panose="02040503050406030204" pitchFamily="18" charset="0"/>
              </a:rPr>
              <a:t> </a:t>
            </a:r>
            <a:r>
              <a:rPr lang="el-GR" sz="2400" i="1" dirty="0">
                <a:latin typeface="Cambria" panose="02040503050406030204" pitchFamily="18" charset="0"/>
              </a:rPr>
              <a:t>του </a:t>
            </a:r>
            <a:r>
              <a:rPr lang="en-US" sz="2400" i="1" dirty="0">
                <a:latin typeface="Cambria" panose="02040503050406030204" pitchFamily="18" charset="0"/>
              </a:rPr>
              <a:t>“</a:t>
            </a:r>
            <a:r>
              <a:rPr lang="el-GR" sz="2400" i="1" dirty="0">
                <a:latin typeface="Cambria" panose="02040503050406030204" pitchFamily="18" charset="0"/>
              </a:rPr>
              <a:t>ραγισμένου γλυπτού με το ένθετο οστό</a:t>
            </a:r>
            <a:r>
              <a:rPr lang="en-US" sz="2400" i="1" dirty="0">
                <a:latin typeface="Cambria" panose="02040503050406030204" pitchFamily="18" charset="0"/>
              </a:rPr>
              <a:t>”</a:t>
            </a:r>
            <a:r>
              <a:rPr lang="el-GR" sz="2400" i="1" dirty="0">
                <a:latin typeface="Cambria" panose="02040503050406030204" pitchFamily="18" charset="0"/>
              </a:rPr>
              <a:t>, την οποία η ίδια χαρακτηρίζει  ως </a:t>
            </a:r>
            <a:r>
              <a:rPr lang="en-US" sz="2400" i="1" dirty="0">
                <a:latin typeface="Cambria" panose="02040503050406030204" pitchFamily="18" charset="0"/>
              </a:rPr>
              <a:t>"</a:t>
            </a:r>
            <a:r>
              <a:rPr lang="el-GR" sz="2400" i="1" dirty="0">
                <a:latin typeface="Cambria" panose="02040503050406030204" pitchFamily="18" charset="0"/>
              </a:rPr>
              <a:t>διαδικασία ίασης</a:t>
            </a:r>
            <a:r>
              <a:rPr lang="en-US" sz="2400" i="1" dirty="0">
                <a:latin typeface="Cambria" panose="02040503050406030204" pitchFamily="18" charset="0"/>
              </a:rPr>
              <a:t>”</a:t>
            </a:r>
            <a:r>
              <a:rPr lang="el-GR" sz="2400" i="1" dirty="0">
                <a:latin typeface="Cambria" panose="02040503050406030204" pitchFamily="18" charset="0"/>
              </a:rPr>
              <a:t>. </a:t>
            </a:r>
            <a:endParaRPr lang="en-US" sz="2400" i="1" dirty="0">
              <a:latin typeface="Cambria" panose="02040503050406030204" pitchFamily="18" charset="0"/>
            </a:endParaRPr>
          </a:p>
          <a:p>
            <a:pPr marL="0" indent="0">
              <a:buNone/>
            </a:pPr>
            <a:r>
              <a:rPr lang="el-GR" sz="2400" i="1" dirty="0">
                <a:latin typeface="Cambria" panose="02040503050406030204" pitchFamily="18" charset="0"/>
              </a:rPr>
              <a:t>Η πορεία θυμίζει τα στάδια απόρριψης και αποδοχής στην περίπτωση των επιβιωσάντων μετά από </a:t>
            </a:r>
            <a:r>
              <a:rPr lang="el-GR" sz="2400" i="1" dirty="0"/>
              <a:t>ΕΚΑΚΠΜ </a:t>
            </a:r>
            <a:r>
              <a:rPr lang="el-GR" sz="2400" i="1" dirty="0">
                <a:latin typeface="Cambria" panose="02040503050406030204" pitchFamily="18" charset="0"/>
              </a:rPr>
              <a:t> όπως τα εισπράξαμε μέσα από τις συνεντεύξεις και αφιερώνεται σε όσους δίνουν αυτόν τον αγώνα για την κατάκτηση ποιότητας ζωής.</a:t>
            </a:r>
            <a:endParaRPr lang="en-GR" sz="2400" i="1" dirty="0">
              <a:latin typeface="Cambria" panose="02040503050406030204" pitchFamily="18" charset="0"/>
            </a:endParaRPr>
          </a:p>
          <a:p>
            <a:pPr marL="0" indent="0">
              <a:buNone/>
            </a:pPr>
            <a:endParaRPr lang="en-GR" sz="2400" dirty="0"/>
          </a:p>
        </p:txBody>
      </p:sp>
    </p:spTree>
    <p:extLst>
      <p:ext uri="{BB962C8B-B14F-4D97-AF65-F5344CB8AC3E}">
        <p14:creationId xmlns:p14="http://schemas.microsoft.com/office/powerpoint/2010/main" val="3433560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ord 6">
            <a:hlinkClick r:id="rId3" action="ppaction://hlinksldjump"/>
            <a:extLst>
              <a:ext uri="{FF2B5EF4-FFF2-40B4-BE49-F238E27FC236}">
                <a16:creationId xmlns:a16="http://schemas.microsoft.com/office/drawing/2014/main" id="{7BF73A8F-0670-EC43-A6B3-06A6E9E755F4}"/>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01438760-5CE3-464E-9B22-5B43D6C9C522}"/>
              </a:ext>
            </a:extLst>
          </p:cNvPr>
          <p:cNvSpPr>
            <a:spLocks noGrp="1"/>
          </p:cNvSpPr>
          <p:nvPr>
            <p:ph type="title"/>
          </p:nvPr>
        </p:nvSpPr>
        <p:spPr>
          <a:xfrm>
            <a:off x="838200" y="202565"/>
            <a:ext cx="10515600" cy="1325563"/>
          </a:xfrm>
        </p:spPr>
        <p:txBody>
          <a:bodyPr/>
          <a:lstStyle/>
          <a:p>
            <a:r>
              <a:rPr lang="el-GR" sz="3600" b="1" dirty="0">
                <a:solidFill>
                  <a:srgbClr val="002060"/>
                </a:solidFill>
              </a:rPr>
              <a:t>Ενδεικτική βιβλιογραφία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B5902293-D7DD-8040-9237-4FEB2949A4B5}"/>
              </a:ext>
            </a:extLst>
          </p:cNvPr>
          <p:cNvSpPr>
            <a:spLocks noGrp="1"/>
          </p:cNvSpPr>
          <p:nvPr>
            <p:ph idx="1"/>
          </p:nvPr>
        </p:nvSpPr>
        <p:spPr>
          <a:xfrm>
            <a:off x="838200" y="1528128"/>
            <a:ext cx="10305080" cy="4648835"/>
          </a:xfrm>
        </p:spPr>
        <p:txBody>
          <a:bodyPr>
            <a:normAutofit lnSpcReduction="10000"/>
          </a:bodyPr>
          <a:lstStyle/>
          <a:p>
            <a:r>
              <a:rPr lang="en-US" sz="1600" dirty="0"/>
              <a:t>Assi, M., Ropars, M. &amp;  Rébillard, A. (2017). The Practice of Physical Activity in the Setting of Lower-Extremities Sarcomas: A First Step toward Clinical Optimization. </a:t>
            </a:r>
            <a:r>
              <a:rPr lang="en-US" sz="1600" i="1" dirty="0"/>
              <a:t>Frontiers in Physiology</a:t>
            </a:r>
            <a:r>
              <a:rPr lang="en-US" sz="1600" dirty="0"/>
              <a:t> 8, 833. </a:t>
            </a:r>
            <a:endParaRPr lang="el-GR" sz="1600" dirty="0"/>
          </a:p>
          <a:p>
            <a:r>
              <a:rPr lang="en-US" sz="1600" dirty="0"/>
              <a:t>Bekkering, W.P., Vliet Vlieland, T.P., Koopman, H.M., Schaap, G.R., Bart Schreuder, H.W., Beishuizen, A., Jutte, P.C., Hoogerbrugge, P.M., Anninga, J.K., Nelissen, R.G., &amp; Taminiau, A.H. (2011). Functional ability and physical activity in children and young adults after limb-salvage or ablative surgery for lower extremity bone tumors. </a:t>
            </a:r>
            <a:r>
              <a:rPr lang="en-US" sz="1600" i="1" dirty="0"/>
              <a:t>Journal of Surgical Oncology, 103</a:t>
            </a:r>
            <a:r>
              <a:rPr lang="en-US" sz="1600" dirty="0"/>
              <a:t>(3), 276-82</a:t>
            </a:r>
            <a:endParaRPr lang="el-GR" sz="1600" dirty="0"/>
          </a:p>
          <a:p>
            <a:r>
              <a:rPr lang="en-US" sz="1600" dirty="0"/>
              <a:t>Hobusch, G. M., Lang, N., Schuh, R., Windhager, R., &amp; Hofstaetter, J. G. (2015). Do patients with Ewing’s sarcoma continue with sports activities after limb salvage surgery of the lower extremity?. </a:t>
            </a:r>
            <a:r>
              <a:rPr lang="en-US" sz="1600" i="1" dirty="0"/>
              <a:t>Clinical orthopaedics and related research</a:t>
            </a:r>
            <a:r>
              <a:rPr lang="en-US" sz="1600" dirty="0"/>
              <a:t>, </a:t>
            </a:r>
            <a:r>
              <a:rPr lang="en-US" sz="1600" i="1" dirty="0"/>
              <a:t>473</a:t>
            </a:r>
            <a:r>
              <a:rPr lang="en-US" sz="1600" dirty="0"/>
              <a:t>(3), 839–846. </a:t>
            </a:r>
            <a:endParaRPr lang="el-GR" sz="1600" dirty="0"/>
          </a:p>
          <a:p>
            <a:r>
              <a:rPr lang="en-US" sz="1600" dirty="0"/>
              <a:t>Lang, N. W., Hobusch, G. M., Funovics, P. T., Windhager, R., &amp; Hofstaetter, J. G. (2015). What sports activity levels are achieved in patients with modular tumor endoprostheses of osteosarcoma about the knee?. </a:t>
            </a:r>
            <a:r>
              <a:rPr lang="en-US" sz="1600" i="1" dirty="0"/>
              <a:t>Clinical orthopaedics and related research</a:t>
            </a:r>
            <a:r>
              <a:rPr lang="en-US" sz="1600" dirty="0"/>
              <a:t>, </a:t>
            </a:r>
            <a:r>
              <a:rPr lang="en-US" sz="1600" i="1" dirty="0"/>
              <a:t>473</a:t>
            </a:r>
            <a:r>
              <a:rPr lang="en-US" sz="1600" dirty="0"/>
              <a:t>(3), 847–854. </a:t>
            </a:r>
          </a:p>
          <a:p>
            <a:r>
              <a:rPr lang="en-US" sz="1600" dirty="0"/>
              <a:t>Malek, F., Somerson, J. S., Mitchel, S., &amp; Williams, R. P. (2012). Does limb-salvage surgery offer patients better quality of life and functional capacity than amputation?. </a:t>
            </a:r>
            <a:r>
              <a:rPr lang="en-US" sz="1600" i="1" dirty="0"/>
              <a:t>Clinical orthopaedics and related research, 470</a:t>
            </a:r>
            <a:r>
              <a:rPr lang="en-US" sz="1600" dirty="0"/>
              <a:t>(7), 2000–2006. </a:t>
            </a:r>
          </a:p>
          <a:p>
            <a:r>
              <a:rPr lang="en-US" sz="1600" dirty="0"/>
              <a:t>Wampler, M.A., Galantino, M.L., Huang, S., Gilchrist, L.S., Marchese, V.S.,  Morris, S. Scalzitti, D., Hudson, M., Oeffinger, K.,Stovall, M., Leisenring, W., Armstrong, G., Robison, L. &amp; Ness, K. (2012). Physical activity among adult survivors of childhood lower-extremity sarcoma. </a:t>
            </a:r>
            <a:r>
              <a:rPr lang="en-US" sz="1600" i="1" dirty="0"/>
              <a:t>J Cancer Surviv. 6</a:t>
            </a:r>
            <a:r>
              <a:rPr lang="en-US" sz="1600" dirty="0"/>
              <a:t>(1), 45–53.</a:t>
            </a:r>
            <a:endParaRPr lang="el-GR" sz="1600" dirty="0"/>
          </a:p>
          <a:p>
            <a:r>
              <a:rPr lang="en-US" sz="1700" dirty="0"/>
              <a:t>Zahlten-Hinguranage, A., Bernd, L., Ewerbeck, V., &amp; Sabo, D. (2004). Equal quality of life after limb-sparing or ablative surgery for lower extremity sarcomas. </a:t>
            </a:r>
            <a:r>
              <a:rPr lang="en-US" sz="1700" i="1" dirty="0"/>
              <a:t>British journal of cancer</a:t>
            </a:r>
            <a:r>
              <a:rPr lang="en-US" sz="1700" dirty="0"/>
              <a:t>, </a:t>
            </a:r>
            <a:r>
              <a:rPr lang="en-US" sz="1700" i="1" dirty="0"/>
              <a:t>91</a:t>
            </a:r>
            <a:r>
              <a:rPr lang="en-US" sz="1700" dirty="0"/>
              <a:t>(6), 1012–1014. </a:t>
            </a:r>
          </a:p>
          <a:p>
            <a:endParaRPr lang="en-US" sz="1700" dirty="0"/>
          </a:p>
          <a:p>
            <a:pPr marL="0" indent="0">
              <a:buNone/>
            </a:pPr>
            <a:endParaRPr lang="en-GR" sz="1700" dirty="0"/>
          </a:p>
          <a:p>
            <a:endParaRPr lang="en-GR" sz="1600" dirty="0"/>
          </a:p>
          <a:p>
            <a:endParaRPr lang="en-GR" sz="1600" dirty="0"/>
          </a:p>
          <a:p>
            <a:endParaRPr lang="en-GR" sz="1600" dirty="0"/>
          </a:p>
          <a:p>
            <a:endParaRPr lang="en-GR" sz="1600" dirty="0"/>
          </a:p>
          <a:p>
            <a:endParaRPr lang="en-GR" sz="1600" dirty="0"/>
          </a:p>
          <a:p>
            <a:endParaRPr lang="en-GR" dirty="0"/>
          </a:p>
        </p:txBody>
      </p:sp>
    </p:spTree>
    <p:extLst>
      <p:ext uri="{BB962C8B-B14F-4D97-AF65-F5344CB8AC3E}">
        <p14:creationId xmlns:p14="http://schemas.microsoft.com/office/powerpoint/2010/main" val="530968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A0240-C5E1-FA4D-A839-2FB74E5539CF}"/>
              </a:ext>
            </a:extLst>
          </p:cNvPr>
          <p:cNvSpPr>
            <a:spLocks noGrp="1"/>
          </p:cNvSpPr>
          <p:nvPr>
            <p:ph idx="1"/>
          </p:nvPr>
        </p:nvSpPr>
        <p:spPr>
          <a:xfrm>
            <a:off x="751114" y="734786"/>
            <a:ext cx="10602686" cy="5472157"/>
          </a:xfrm>
        </p:spPr>
        <p:txBody>
          <a:bodyPr>
            <a:noAutofit/>
          </a:bodyPr>
          <a:lstStyle/>
          <a:p>
            <a:r>
              <a:rPr lang="en-US" sz="1600" dirty="0"/>
              <a:t>Campbell, K. L., Winters-Stone, K. M., Wiskemann, J., May, A. M., Schwartz, A. L., Courneya, K. S., Zucker, D. S., Matthews, C. E., Ligibel, J. A., Gerber, L. H., Morris, G. S., Patel, A. V., Hue, T. F., Perna, F. M., &amp; Schmitz, K. H. (2019). Exercise Guidelines for Cancer Survivors: Consensus Statement from International Multidisciplinary Roundtable. </a:t>
            </a:r>
            <a:r>
              <a:rPr lang="en-US" sz="1600" i="1" dirty="0"/>
              <a:t>Medicine and science in sports and exercise</a:t>
            </a:r>
            <a:r>
              <a:rPr lang="en-US" sz="1600" dirty="0"/>
              <a:t>, </a:t>
            </a:r>
            <a:r>
              <a:rPr lang="en-US" sz="1600" i="1" dirty="0"/>
              <a:t>51</a:t>
            </a:r>
            <a:r>
              <a:rPr lang="en-US" sz="1600" dirty="0"/>
              <a:t>(11), 2375–2390. </a:t>
            </a:r>
            <a:endParaRPr lang="el-GR" sz="1600" dirty="0"/>
          </a:p>
          <a:p>
            <a:r>
              <a:rPr lang="en-US" sz="1600" dirty="0"/>
              <a:t>Craig, C. L., Marshall, A. L., </a:t>
            </a:r>
            <a:r>
              <a:rPr lang="en-US" sz="1600" dirty="0" err="1"/>
              <a:t>Sjöström</a:t>
            </a:r>
            <a:r>
              <a:rPr lang="en-US" sz="1600" dirty="0"/>
              <a:t>, M., Bauman, A. E., Booth,  M.  L.,  Ainsworth,  B.  E.,</a:t>
            </a:r>
            <a:r>
              <a:rPr lang="en-US" sz="1600" dirty="0" err="1"/>
              <a:t>Oja</a:t>
            </a:r>
            <a:r>
              <a:rPr lang="en-US" sz="1600" dirty="0"/>
              <a:t>,  P.  (2003). International Physical Activity Questionnaire: 12-Country Reliability and Validity. </a:t>
            </a:r>
            <a:r>
              <a:rPr lang="en-US" sz="1600" i="1" dirty="0"/>
              <a:t>Medicine &amp; Science in Sports &amp; Exercise</a:t>
            </a:r>
            <a:r>
              <a:rPr lang="en-US" sz="1600" dirty="0"/>
              <a:t>, 1381-1395.</a:t>
            </a:r>
            <a:endParaRPr lang="en-GR" sz="1600" dirty="0"/>
          </a:p>
          <a:p>
            <a:r>
              <a:rPr lang="en-US" sz="1600" dirty="0"/>
              <a:t>Ginsberg, J.P., Rai, S.N., Carlson, C.A., Meadows, A.T., Hinds, P.S., Spearing, E.M., Zhang, L., Callaway, L., Neel, M.D., Rao, B.N., &amp; Marchese, V.G. (2007). A comparative analysis of functional outcomes in adolescents and young adults with lower-extremity bone sarcoma. </a:t>
            </a:r>
            <a:r>
              <a:rPr lang="en-US" sz="1600" i="1" dirty="0"/>
              <a:t>Pediatr Blood Cancer, 49</a:t>
            </a:r>
            <a:r>
              <a:rPr lang="en-US" sz="1600" dirty="0"/>
              <a:t>, 964–969. </a:t>
            </a:r>
            <a:endParaRPr lang="el-GR" sz="1600" dirty="0"/>
          </a:p>
          <a:p>
            <a:r>
              <a:rPr lang="en-US" sz="1600" dirty="0"/>
              <a:t>Grimshaw, S. L., Taylor, N. F., </a:t>
            </a:r>
            <a:r>
              <a:rPr lang="en-US" sz="1600" dirty="0" err="1"/>
              <a:t>Mechinaud</a:t>
            </a:r>
            <a:r>
              <a:rPr lang="en-US" sz="1600" dirty="0"/>
              <a:t>, F., Conyers, R., &amp; Shields, N. (2020). </a:t>
            </a:r>
            <a:r>
              <a:rPr lang="en-US" sz="1600" i="1" dirty="0"/>
              <a:t>Physical activity for children undergoing acute cancer treatment: A qualitative study of parental perspectives. Pediatric Blood &amp; Cancer, e28264.</a:t>
            </a:r>
            <a:r>
              <a:rPr lang="en-US" sz="1600" dirty="0"/>
              <a:t> </a:t>
            </a:r>
            <a:endParaRPr lang="en-GR" sz="1600" dirty="0"/>
          </a:p>
          <a:p>
            <a:r>
              <a:rPr lang="en-US" sz="1600" dirty="0"/>
              <a:t>Lee, P. H., Macfarlane, D. J., Lam, T., &amp; Stewart, S. M. (2011). </a:t>
            </a:r>
            <a:r>
              <a:rPr lang="en-US" sz="1600" i="1" dirty="0"/>
              <a:t>Validity of the international physical activity questionnaire short form (IPAQ-SF): A systematic review. International Journal of Behavioral Nutrition and Physical Activity, 8(1), 115.</a:t>
            </a:r>
            <a:endParaRPr lang="en-GR" sz="1600" dirty="0"/>
          </a:p>
          <a:p>
            <a:r>
              <a:rPr lang="en-US" sz="1600" dirty="0"/>
              <a:t>Papagelopoulos, P. J., Savvidou, O. D., Mavrogenis, A. F., Galanis, E. C., Shaughnessy, W. J., Unni, K. K., &amp; Sim, F. H. (2005). Lateral malleolus en bloc resection and ankle reconstruction for malignant tumors. </a:t>
            </a:r>
            <a:r>
              <a:rPr lang="en-US" sz="1600" i="1" dirty="0"/>
              <a:t>Clinical orthopaedics and related research</a:t>
            </a:r>
            <a:r>
              <a:rPr lang="en-US" sz="1600" dirty="0"/>
              <a:t>, (437), 209–218. </a:t>
            </a:r>
            <a:endParaRPr lang="en-GR" sz="1600" dirty="0"/>
          </a:p>
        </p:txBody>
      </p:sp>
    </p:spTree>
    <p:extLst>
      <p:ext uri="{BB962C8B-B14F-4D97-AF65-F5344CB8AC3E}">
        <p14:creationId xmlns:p14="http://schemas.microsoft.com/office/powerpoint/2010/main" val="3374866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4E6F2A8F-44DE-E743-AF72-3E42E7B37E3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406DAD5-7FAD-9A4E-BCB9-043D23696ABE}"/>
              </a:ext>
            </a:extLst>
          </p:cNvPr>
          <p:cNvSpPr>
            <a:spLocks noGrp="1"/>
          </p:cNvSpPr>
          <p:nvPr>
            <p:ph type="title"/>
          </p:nvPr>
        </p:nvSpPr>
        <p:spPr/>
        <p:txBody>
          <a:bodyPr/>
          <a:lstStyle/>
          <a:p>
            <a:r>
              <a:rPr lang="el-GR" sz="3600" b="1" dirty="0">
                <a:solidFill>
                  <a:srgbClr val="002060"/>
                </a:solidFill>
              </a:rPr>
              <a:t>Αθλητική Δραστηριότητα</a:t>
            </a:r>
            <a:endParaRPr lang="en-GR" sz="3600" b="1" dirty="0">
              <a:solidFill>
                <a:srgbClr val="002060"/>
              </a:solidFill>
            </a:endParaRPr>
          </a:p>
        </p:txBody>
      </p:sp>
      <p:grpSp>
        <p:nvGrpSpPr>
          <p:cNvPr id="5" name="Group 4">
            <a:extLst>
              <a:ext uri="{FF2B5EF4-FFF2-40B4-BE49-F238E27FC236}">
                <a16:creationId xmlns:a16="http://schemas.microsoft.com/office/drawing/2014/main" id="{B6CC54AD-B104-4F4F-9EE6-7B3BC981B7DD}"/>
              </a:ext>
            </a:extLst>
          </p:cNvPr>
          <p:cNvGrpSpPr/>
          <p:nvPr/>
        </p:nvGrpSpPr>
        <p:grpSpPr>
          <a:xfrm>
            <a:off x="10637499" y="4000500"/>
            <a:ext cx="1554501" cy="2361538"/>
            <a:chOff x="10268275" y="3738999"/>
            <a:chExt cx="1554501" cy="2361538"/>
          </a:xfrm>
        </p:grpSpPr>
        <p:pic>
          <p:nvPicPr>
            <p:cNvPr id="6" name="Picture 5">
              <a:extLst>
                <a:ext uri="{FF2B5EF4-FFF2-40B4-BE49-F238E27FC236}">
                  <a16:creationId xmlns:a16="http://schemas.microsoft.com/office/drawing/2014/main" id="{59CD149F-9FC8-884A-A434-E83C40FAB76D}"/>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299" b="95402" l="8065" r="88710">
                          <a14:foregroundMark x1="56452" y1="24138" x2="56452" y2="24138"/>
                          <a14:foregroundMark x1="53226" y1="13793" x2="53226" y2="13793"/>
                          <a14:foregroundMark x1="66129" y1="13793" x2="66129" y2="13793"/>
                          <a14:foregroundMark x1="61290" y1="9195" x2="61290" y2="9195"/>
                          <a14:foregroundMark x1="64516" y1="6897" x2="64516" y2="6897"/>
                          <a14:foregroundMark x1="70968" y1="37931" x2="70968" y2="37931"/>
                          <a14:foregroundMark x1="66129" y1="49425" x2="66129" y2="49425"/>
                          <a14:foregroundMark x1="56452" y1="36782" x2="85484" y2="57471"/>
                          <a14:foregroundMark x1="35484" y1="44828" x2="8065" y2="56322"/>
                          <a14:foregroundMark x1="8065" y1="56322" x2="35484" y2="68966"/>
                          <a14:foregroundMark x1="38710" y1="3448" x2="17742" y2="22989"/>
                          <a14:foregroundMark x1="17742" y1="22989" x2="38710" y2="43678"/>
                          <a14:foregroundMark x1="38710" y1="43678" x2="80645" y2="32184"/>
                          <a14:foregroundMark x1="76026" y1="8046" x2="75806" y2="6897"/>
                          <a14:foregroundMark x1="80645" y1="32184" x2="76026" y2="8046"/>
                          <a14:foregroundMark x1="75806" y1="6897" x2="37097" y2="2299"/>
                          <a14:foregroundMark x1="37097" y1="2299" x2="25806" y2="4598"/>
                          <a14:foregroundMark x1="82258" y1="67816" x2="43548" y2="74713"/>
                          <a14:foregroundMark x1="43548" y1="74713" x2="19355" y2="91954"/>
                          <a14:foregroundMark x1="19355" y1="91954" x2="58065" y2="95402"/>
                          <a14:foregroundMark x1="58065" y1="95402" x2="87097" y2="82759"/>
                          <a14:foregroundMark x1="87097" y1="82759" x2="80645" y2="66667"/>
                          <a14:backgroundMark x1="85484" y1="8046" x2="85484" y2="8046"/>
                        </a14:backgroundRemoval>
                      </a14:imgEffect>
                      <a14:imgEffect>
                        <a14:saturation sat="200000"/>
                      </a14:imgEffect>
                    </a14:imgLayer>
                  </a14:imgProps>
                </a:ext>
              </a:extLst>
            </a:blip>
            <a:stretch>
              <a:fillRect/>
            </a:stretch>
          </p:blipFill>
          <p:spPr>
            <a:xfrm>
              <a:off x="10268275" y="3738999"/>
              <a:ext cx="1435068" cy="2013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a:extLst>
                <a:ext uri="{FF2B5EF4-FFF2-40B4-BE49-F238E27FC236}">
                  <a16:creationId xmlns:a16="http://schemas.microsoft.com/office/drawing/2014/main" id="{7B65830E-B7B3-9A4F-B8DA-648E11BFB3AB}"/>
                </a:ext>
              </a:extLst>
            </p:cNvPr>
            <p:cNvSpPr/>
            <p:nvPr/>
          </p:nvSpPr>
          <p:spPr>
            <a:xfrm>
              <a:off x="11583909" y="3738999"/>
              <a:ext cx="238867" cy="23615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 name="Content Placeholder 2">
            <a:extLst>
              <a:ext uri="{FF2B5EF4-FFF2-40B4-BE49-F238E27FC236}">
                <a16:creationId xmlns:a16="http://schemas.microsoft.com/office/drawing/2014/main" id="{0289D395-B290-C248-958B-8EF92573AB53}"/>
              </a:ext>
            </a:extLst>
          </p:cNvPr>
          <p:cNvSpPr>
            <a:spLocks noGrp="1"/>
          </p:cNvSpPr>
          <p:nvPr>
            <p:ph idx="1"/>
          </p:nvPr>
        </p:nvSpPr>
        <p:spPr>
          <a:xfrm>
            <a:off x="488658" y="1567543"/>
            <a:ext cx="10975818" cy="4925332"/>
          </a:xfrm>
        </p:spPr>
        <p:txBody>
          <a:bodyPr>
            <a:normAutofit/>
          </a:bodyPr>
          <a:lstStyle/>
          <a:p>
            <a:pPr marL="0" indent="0">
              <a:buNone/>
            </a:pPr>
            <a:r>
              <a:rPr lang="en-GB" i="1" dirty="0"/>
              <a:t>Sport is part of every man and woman's heritage and its absence can never be</a:t>
            </a:r>
            <a:r>
              <a:rPr lang="el-GR" i="1" dirty="0"/>
              <a:t> </a:t>
            </a:r>
            <a:r>
              <a:rPr lang="en-GB" i="1" dirty="0"/>
              <a:t>compensated for." </a:t>
            </a:r>
            <a:endParaRPr lang="el-GR" i="1" dirty="0"/>
          </a:p>
          <a:p>
            <a:pPr marL="0" indent="0">
              <a:buNone/>
            </a:pPr>
            <a:r>
              <a:rPr lang="en-GB" sz="1800" i="1" dirty="0"/>
              <a:t>Pierre de Coubertin</a:t>
            </a:r>
            <a:r>
              <a:rPr lang="el-GR" sz="1800" dirty="0"/>
              <a:t> </a:t>
            </a:r>
            <a:r>
              <a:rPr lang="en-GB" sz="1800" dirty="0"/>
              <a:t>(1863-1937). </a:t>
            </a:r>
            <a:endParaRPr lang="el-GR" sz="1800" dirty="0"/>
          </a:p>
          <a:p>
            <a:pPr marL="0" indent="0">
              <a:buNone/>
            </a:pPr>
            <a:endParaRPr lang="el-GR" sz="2000" dirty="0"/>
          </a:p>
          <a:p>
            <a:pPr marL="0" indent="0">
              <a:buNone/>
            </a:pPr>
            <a:r>
              <a:rPr lang="el-GR" i="1" dirty="0"/>
              <a:t>Σπορ είναι όλες οι μορφές σωματικής δραστηριότητας που, μέσω της</a:t>
            </a:r>
          </a:p>
          <a:p>
            <a:pPr marL="0" indent="0">
              <a:buNone/>
            </a:pPr>
            <a:r>
              <a:rPr lang="el-GR" i="1" dirty="0"/>
              <a:t> περιστασιακής ή οργανωμένης συμμετοχής, αποσκοπούν στην έκφραση </a:t>
            </a:r>
          </a:p>
          <a:p>
            <a:pPr marL="0" indent="0">
              <a:buNone/>
            </a:pPr>
            <a:r>
              <a:rPr lang="el-GR" i="1" dirty="0"/>
              <a:t>ή τη βελτίωση της φυσικής κατάστασης και της ψυχικής ευεξίας, στη </a:t>
            </a:r>
          </a:p>
          <a:p>
            <a:pPr marL="0" indent="0">
              <a:buNone/>
            </a:pPr>
            <a:r>
              <a:rPr lang="el-GR" i="1" dirty="0"/>
              <a:t>διαμόρφωση κοινωνικών σχέσεων ή την επίτευξη αποτελεσμάτων στον </a:t>
            </a:r>
          </a:p>
          <a:p>
            <a:pPr marL="0" indent="0">
              <a:buNone/>
            </a:pPr>
            <a:r>
              <a:rPr lang="el-GR" i="1" dirty="0"/>
              <a:t>ανταγωνισμό σε όλα τα επίπεδα". </a:t>
            </a:r>
            <a:endParaRPr lang="en-GR" i="1" dirty="0"/>
          </a:p>
          <a:p>
            <a:pPr marL="0" indent="0">
              <a:buNone/>
            </a:pPr>
            <a:r>
              <a:rPr lang="en-GB" sz="1800" i="1" dirty="0"/>
              <a:t>European Commission and Directorate-General for Education and Culture; White Paper on Sports. 2007</a:t>
            </a:r>
            <a:endParaRPr lang="en-GR" sz="1800" i="1" dirty="0"/>
          </a:p>
        </p:txBody>
      </p:sp>
    </p:spTree>
    <p:extLst>
      <p:ext uri="{BB962C8B-B14F-4D97-AF65-F5344CB8AC3E}">
        <p14:creationId xmlns:p14="http://schemas.microsoft.com/office/powerpoint/2010/main" val="2751936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4E6F2A8F-44DE-E743-AF72-3E42E7B37E3F}"/>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4406DAD5-7FAD-9A4E-BCB9-043D23696ABE}"/>
              </a:ext>
            </a:extLst>
          </p:cNvPr>
          <p:cNvSpPr>
            <a:spLocks noGrp="1"/>
          </p:cNvSpPr>
          <p:nvPr>
            <p:ph type="title"/>
          </p:nvPr>
        </p:nvSpPr>
        <p:spPr/>
        <p:txBody>
          <a:bodyPr/>
          <a:lstStyle/>
          <a:p>
            <a:r>
              <a:rPr lang="el-GR" sz="3600" b="1" dirty="0">
                <a:solidFill>
                  <a:srgbClr val="002060"/>
                </a:solidFill>
              </a:rPr>
              <a:t>Αθλητική Δραστηριότητα</a:t>
            </a:r>
            <a:endParaRPr lang="en-GR" sz="3600" b="1" dirty="0">
              <a:solidFill>
                <a:srgbClr val="002060"/>
              </a:solidFill>
            </a:endParaRPr>
          </a:p>
        </p:txBody>
      </p:sp>
      <p:sp>
        <p:nvSpPr>
          <p:cNvPr id="3" name="Content Placeholder 2">
            <a:extLst>
              <a:ext uri="{FF2B5EF4-FFF2-40B4-BE49-F238E27FC236}">
                <a16:creationId xmlns:a16="http://schemas.microsoft.com/office/drawing/2014/main" id="{0289D395-B290-C248-958B-8EF92573AB53}"/>
              </a:ext>
            </a:extLst>
          </p:cNvPr>
          <p:cNvSpPr>
            <a:spLocks noGrp="1"/>
          </p:cNvSpPr>
          <p:nvPr>
            <p:ph idx="1"/>
          </p:nvPr>
        </p:nvSpPr>
        <p:spPr>
          <a:xfrm>
            <a:off x="1100138" y="1500189"/>
            <a:ext cx="9043987" cy="1808127"/>
          </a:xfrm>
        </p:spPr>
        <p:txBody>
          <a:bodyPr/>
          <a:lstStyle/>
          <a:p>
            <a:pPr marL="0" indent="0">
              <a:buNone/>
            </a:pPr>
            <a:r>
              <a:rPr lang="en-US" i="1" dirty="0"/>
              <a:t>“H</a:t>
            </a:r>
            <a:r>
              <a:rPr lang="el-GR" i="1" dirty="0"/>
              <a:t> συστηματική σωματική καλλιέργεια και δράση με συγκεκριμένο τρόπο, ειδική μεθοδολογία και παιδαγωγική, με σκοπό την ύψιστη σωματική απόδοση, ως επίδοση σε αθλητικούς αγώνες, στο αθλητικό και κοινωνικό γίγνεσθαι</a:t>
            </a:r>
            <a:r>
              <a:rPr lang="el-GR" dirty="0"/>
              <a:t>” </a:t>
            </a:r>
            <a:endParaRPr lang="en-GR" dirty="0"/>
          </a:p>
          <a:p>
            <a:endParaRPr lang="en-GR" dirty="0"/>
          </a:p>
        </p:txBody>
      </p:sp>
      <p:graphicFrame>
        <p:nvGraphicFramePr>
          <p:cNvPr id="12" name="Diagram 11">
            <a:extLst>
              <a:ext uri="{FF2B5EF4-FFF2-40B4-BE49-F238E27FC236}">
                <a16:creationId xmlns:a16="http://schemas.microsoft.com/office/drawing/2014/main" id="{403B990C-C1BC-4843-B388-7D0342F7FA0E}"/>
              </a:ext>
            </a:extLst>
          </p:cNvPr>
          <p:cNvGraphicFramePr/>
          <p:nvPr/>
        </p:nvGraphicFramePr>
        <p:xfrm>
          <a:off x="488657" y="3429000"/>
          <a:ext cx="10266948" cy="26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78DD509-8534-B343-80B7-72570A2D8A2E}"/>
              </a:ext>
            </a:extLst>
          </p:cNvPr>
          <p:cNvSpPr txBox="1"/>
          <p:nvPr/>
        </p:nvSpPr>
        <p:spPr>
          <a:xfrm>
            <a:off x="8042663" y="6100537"/>
            <a:ext cx="4295452" cy="646331"/>
          </a:xfrm>
          <a:prstGeom prst="rect">
            <a:avLst/>
          </a:prstGeom>
          <a:noFill/>
        </p:spPr>
        <p:txBody>
          <a:bodyPr wrap="square" rtlCol="0">
            <a:spAutoFit/>
          </a:bodyPr>
          <a:lstStyle/>
          <a:p>
            <a:r>
              <a:rPr lang="el-GR" dirty="0"/>
              <a:t>(Ζέρβας, 1993)</a:t>
            </a:r>
            <a:endParaRPr lang="en-GR"/>
          </a:p>
          <a:p>
            <a:endParaRPr lang="en-GR"/>
          </a:p>
        </p:txBody>
      </p:sp>
      <p:grpSp>
        <p:nvGrpSpPr>
          <p:cNvPr id="6" name="Group 5">
            <a:extLst>
              <a:ext uri="{FF2B5EF4-FFF2-40B4-BE49-F238E27FC236}">
                <a16:creationId xmlns:a16="http://schemas.microsoft.com/office/drawing/2014/main" id="{4AA233D7-8FB0-F641-BC6B-237BFE13653E}"/>
              </a:ext>
            </a:extLst>
          </p:cNvPr>
          <p:cNvGrpSpPr/>
          <p:nvPr/>
        </p:nvGrpSpPr>
        <p:grpSpPr>
          <a:xfrm>
            <a:off x="10268275" y="3738999"/>
            <a:ext cx="1554501" cy="2361538"/>
            <a:chOff x="10268275" y="3738999"/>
            <a:chExt cx="1554501" cy="2361538"/>
          </a:xfrm>
        </p:grpSpPr>
        <p:pic>
          <p:nvPicPr>
            <p:cNvPr id="14" name="Picture 13">
              <a:extLst>
                <a:ext uri="{FF2B5EF4-FFF2-40B4-BE49-F238E27FC236}">
                  <a16:creationId xmlns:a16="http://schemas.microsoft.com/office/drawing/2014/main" id="{706F4D25-5A51-E64C-A29B-AF8EB5F8C9B3}"/>
                </a:ext>
              </a:extLst>
            </p:cNvPr>
            <p:cNvPicPr>
              <a:picLocks noChangeAspect="1"/>
            </p:cNvPicPr>
            <p:nvPr/>
          </p:nvPicPr>
          <p:blipFill>
            <a:blip r:embed="rId8">
              <a:alphaModFix amt="70000"/>
              <a:extLst>
                <a:ext uri="{BEBA8EAE-BF5A-486C-A8C5-ECC9F3942E4B}">
                  <a14:imgProps xmlns:a14="http://schemas.microsoft.com/office/drawing/2010/main">
                    <a14:imgLayer r:embed="rId9">
                      <a14:imgEffect>
                        <a14:backgroundRemoval t="2299" b="95402" l="8065" r="88710">
                          <a14:foregroundMark x1="56452" y1="24138" x2="56452" y2="24138"/>
                          <a14:foregroundMark x1="53226" y1="13793" x2="53226" y2="13793"/>
                          <a14:foregroundMark x1="66129" y1="13793" x2="66129" y2="13793"/>
                          <a14:foregroundMark x1="61290" y1="9195" x2="61290" y2="9195"/>
                          <a14:foregroundMark x1="64516" y1="6897" x2="64516" y2="6897"/>
                          <a14:foregroundMark x1="70968" y1="37931" x2="70968" y2="37931"/>
                          <a14:foregroundMark x1="66129" y1="49425" x2="66129" y2="49425"/>
                          <a14:foregroundMark x1="56452" y1="36782" x2="85484" y2="57471"/>
                          <a14:foregroundMark x1="35484" y1="44828" x2="8065" y2="56322"/>
                          <a14:foregroundMark x1="8065" y1="56322" x2="35484" y2="68966"/>
                          <a14:foregroundMark x1="38710" y1="3448" x2="17742" y2="22989"/>
                          <a14:foregroundMark x1="17742" y1="22989" x2="38710" y2="43678"/>
                          <a14:foregroundMark x1="38710" y1="43678" x2="80645" y2="32184"/>
                          <a14:foregroundMark x1="76026" y1="8046" x2="75806" y2="6897"/>
                          <a14:foregroundMark x1="80645" y1="32184" x2="76026" y2="8046"/>
                          <a14:foregroundMark x1="75806" y1="6897" x2="37097" y2="2299"/>
                          <a14:foregroundMark x1="37097" y1="2299" x2="25806" y2="4598"/>
                          <a14:foregroundMark x1="82258" y1="67816" x2="43548" y2="74713"/>
                          <a14:foregroundMark x1="43548" y1="74713" x2="19355" y2="91954"/>
                          <a14:foregroundMark x1="19355" y1="91954" x2="58065" y2="95402"/>
                          <a14:foregroundMark x1="58065" y1="95402" x2="87097" y2="82759"/>
                          <a14:foregroundMark x1="87097" y1="82759" x2="80645" y2="66667"/>
                          <a14:backgroundMark x1="85484" y1="8046" x2="85484" y2="8046"/>
                        </a14:backgroundRemoval>
                      </a14:imgEffect>
                      <a14:imgEffect>
                        <a14:saturation sat="200000"/>
                      </a14:imgEffect>
                    </a14:imgLayer>
                  </a14:imgProps>
                </a:ext>
              </a:extLst>
            </a:blip>
            <a:stretch>
              <a:fillRect/>
            </a:stretch>
          </p:blipFill>
          <p:spPr>
            <a:xfrm>
              <a:off x="10268275" y="3738999"/>
              <a:ext cx="1435068" cy="2013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CBCBF3D1-FE81-D34B-9971-748601506787}"/>
                </a:ext>
              </a:extLst>
            </p:cNvPr>
            <p:cNvSpPr/>
            <p:nvPr/>
          </p:nvSpPr>
          <p:spPr>
            <a:xfrm>
              <a:off x="11583909" y="3738999"/>
              <a:ext cx="238867" cy="236153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grpSp>
    </p:spTree>
    <p:extLst>
      <p:ext uri="{BB962C8B-B14F-4D97-AF65-F5344CB8AC3E}">
        <p14:creationId xmlns:p14="http://schemas.microsoft.com/office/powerpoint/2010/main" val="272562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hord 18">
            <a:extLst>
              <a:ext uri="{FF2B5EF4-FFF2-40B4-BE49-F238E27FC236}">
                <a16:creationId xmlns:a16="http://schemas.microsoft.com/office/drawing/2014/main" id="{53F49806-8CC2-8145-98CC-96A06D4CDC41}"/>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28E72BEE-DFED-AE45-AA13-E6B1263F15CC}"/>
              </a:ext>
            </a:extLst>
          </p:cNvPr>
          <p:cNvSpPr>
            <a:spLocks noGrp="1"/>
          </p:cNvSpPr>
          <p:nvPr>
            <p:ph type="title"/>
          </p:nvPr>
        </p:nvSpPr>
        <p:spPr>
          <a:xfrm>
            <a:off x="838200" y="365125"/>
            <a:ext cx="10461172" cy="1565300"/>
          </a:xfrm>
        </p:spPr>
        <p:txBody>
          <a:bodyPr>
            <a:noAutofit/>
          </a:bodyPr>
          <a:lstStyle/>
          <a:p>
            <a:br>
              <a:rPr lang="en-GR" sz="2000"/>
            </a:br>
            <a:endParaRPr lang="en-GR" sz="2000"/>
          </a:p>
        </p:txBody>
      </p:sp>
      <p:grpSp>
        <p:nvGrpSpPr>
          <p:cNvPr id="4" name="Group 3">
            <a:extLst>
              <a:ext uri="{FF2B5EF4-FFF2-40B4-BE49-F238E27FC236}">
                <a16:creationId xmlns:a16="http://schemas.microsoft.com/office/drawing/2014/main" id="{CEEFCD7D-FD2D-5341-88A6-58E0F41A511B}"/>
              </a:ext>
            </a:extLst>
          </p:cNvPr>
          <p:cNvGrpSpPr/>
          <p:nvPr/>
        </p:nvGrpSpPr>
        <p:grpSpPr>
          <a:xfrm>
            <a:off x="2012016" y="1372087"/>
            <a:ext cx="8319100" cy="4914414"/>
            <a:chOff x="-48572" y="-155593"/>
            <a:chExt cx="5052311" cy="2790224"/>
          </a:xfrm>
        </p:grpSpPr>
        <p:sp>
          <p:nvSpPr>
            <p:cNvPr id="5" name="Oval 4">
              <a:extLst>
                <a:ext uri="{FF2B5EF4-FFF2-40B4-BE49-F238E27FC236}">
                  <a16:creationId xmlns:a16="http://schemas.microsoft.com/office/drawing/2014/main" id="{8B368EB3-4DE8-5544-BEAF-0D92A1929D0F}"/>
                </a:ext>
              </a:extLst>
            </p:cNvPr>
            <p:cNvSpPr/>
            <p:nvPr/>
          </p:nvSpPr>
          <p:spPr>
            <a:xfrm>
              <a:off x="1191025" y="230521"/>
              <a:ext cx="3404027" cy="2397418"/>
            </a:xfrm>
            <a:prstGeom prst="ellipse">
              <a:avLst/>
            </a:prstGeom>
            <a:solidFill>
              <a:schemeClr val="accent5">
                <a:lumMod val="60000"/>
                <a:lumOff val="40000"/>
                <a:alpha val="29000"/>
              </a:schemeClr>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dirty="0"/>
            </a:p>
          </p:txBody>
        </p:sp>
        <p:sp>
          <p:nvSpPr>
            <p:cNvPr id="6" name="Oval 5">
              <a:extLst>
                <a:ext uri="{FF2B5EF4-FFF2-40B4-BE49-F238E27FC236}">
                  <a16:creationId xmlns:a16="http://schemas.microsoft.com/office/drawing/2014/main" id="{BFC7B710-7680-3F40-84FB-4301113F33FC}"/>
                </a:ext>
              </a:extLst>
            </p:cNvPr>
            <p:cNvSpPr/>
            <p:nvPr/>
          </p:nvSpPr>
          <p:spPr>
            <a:xfrm>
              <a:off x="0" y="230521"/>
              <a:ext cx="3196003" cy="2404110"/>
            </a:xfrm>
            <a:prstGeom prst="ellipse">
              <a:avLst/>
            </a:prstGeom>
            <a:solidFill>
              <a:srgbClr val="D883FF">
                <a:alpha val="25195"/>
              </a:srgbClr>
            </a:solidFill>
            <a:ln>
              <a:solidFill>
                <a:srgbClr val="D883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dirty="0"/>
            </a:p>
          </p:txBody>
        </p:sp>
        <p:sp>
          <p:nvSpPr>
            <p:cNvPr id="7" name="Text Box 12">
              <a:extLst>
                <a:ext uri="{FF2B5EF4-FFF2-40B4-BE49-F238E27FC236}">
                  <a16:creationId xmlns:a16="http://schemas.microsoft.com/office/drawing/2014/main" id="{583A7AD4-9853-0C4F-8AD5-9B8D83F89531}"/>
                </a:ext>
              </a:extLst>
            </p:cNvPr>
            <p:cNvSpPr txBox="1"/>
            <p:nvPr/>
          </p:nvSpPr>
          <p:spPr>
            <a:xfrm>
              <a:off x="77601" y="1000293"/>
              <a:ext cx="1144921" cy="683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R" sz="2200">
                  <a:solidFill>
                    <a:srgbClr val="0070C0"/>
                  </a:solidFill>
                  <a:effectLst/>
                  <a:latin typeface="Times New Roman" panose="02020603050405020304" pitchFamily="18" charset="0"/>
                  <a:ea typeface="Times New Roman" panose="02020603050405020304" pitchFamily="18" charset="0"/>
                </a:rPr>
                <a:t>Καθηµερινή σωµατική δραστηριότητα</a:t>
              </a:r>
            </a:p>
          </p:txBody>
        </p:sp>
        <p:sp>
          <p:nvSpPr>
            <p:cNvPr id="8" name="Text Box 13">
              <a:extLst>
                <a:ext uri="{FF2B5EF4-FFF2-40B4-BE49-F238E27FC236}">
                  <a16:creationId xmlns:a16="http://schemas.microsoft.com/office/drawing/2014/main" id="{F20A9C4A-DEE4-5945-807C-715579369EBF}"/>
                </a:ext>
              </a:extLst>
            </p:cNvPr>
            <p:cNvSpPr txBox="1"/>
            <p:nvPr/>
          </p:nvSpPr>
          <p:spPr>
            <a:xfrm>
              <a:off x="458722" y="1934897"/>
              <a:ext cx="1144921" cy="3150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200" dirty="0">
                  <a:solidFill>
                    <a:srgbClr val="0070C0"/>
                  </a:solidFill>
                  <a:effectLst/>
                  <a:latin typeface="Times New Roman" panose="02020603050405020304" pitchFamily="18" charset="0"/>
                  <a:ea typeface="Times New Roman" panose="02020603050405020304" pitchFamily="18" charset="0"/>
                </a:rPr>
                <a:t>Παιχνίδι</a:t>
              </a:r>
              <a:endParaRPr lang="en-GR" sz="2200">
                <a:solidFill>
                  <a:srgbClr val="0070C0"/>
                </a:solidFill>
                <a:effectLst/>
                <a:latin typeface="Times New Roman" panose="02020603050405020304" pitchFamily="18" charset="0"/>
                <a:ea typeface="Times New Roman" panose="02020603050405020304" pitchFamily="18" charset="0"/>
              </a:endParaRPr>
            </a:p>
          </p:txBody>
        </p:sp>
        <p:sp>
          <p:nvSpPr>
            <p:cNvPr id="9" name="Text Box 14">
              <a:extLst>
                <a:ext uri="{FF2B5EF4-FFF2-40B4-BE49-F238E27FC236}">
                  <a16:creationId xmlns:a16="http://schemas.microsoft.com/office/drawing/2014/main" id="{9079177F-EB0A-034F-AA14-456CE4BC6980}"/>
                </a:ext>
              </a:extLst>
            </p:cNvPr>
            <p:cNvSpPr txBox="1"/>
            <p:nvPr/>
          </p:nvSpPr>
          <p:spPr>
            <a:xfrm>
              <a:off x="1686972" y="1567543"/>
              <a:ext cx="1144921" cy="3073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7030A0"/>
                  </a:solidFill>
                  <a:effectLst/>
                  <a:latin typeface="Times New Roman" panose="02020603050405020304" pitchFamily="18" charset="0"/>
                  <a:ea typeface="Times New Roman" panose="02020603050405020304" pitchFamily="18" charset="0"/>
                </a:rPr>
                <a:t>Αθλητισμός</a:t>
              </a:r>
              <a:endParaRPr lang="en-GR" sz="2400" b="1" dirty="0">
                <a:solidFill>
                  <a:srgbClr val="7030A0"/>
                </a:solidFill>
                <a:effectLst/>
                <a:latin typeface="Times New Roman" panose="02020603050405020304" pitchFamily="18" charset="0"/>
                <a:ea typeface="Times New Roman" panose="02020603050405020304" pitchFamily="18" charset="0"/>
              </a:endParaRPr>
            </a:p>
          </p:txBody>
        </p:sp>
        <p:sp>
          <p:nvSpPr>
            <p:cNvPr id="10" name="Text Box 15">
              <a:extLst>
                <a:ext uri="{FF2B5EF4-FFF2-40B4-BE49-F238E27FC236}">
                  <a16:creationId xmlns:a16="http://schemas.microsoft.com/office/drawing/2014/main" id="{2F7DAC0B-DB86-784F-A20D-7530997B02A7}"/>
                </a:ext>
              </a:extLst>
            </p:cNvPr>
            <p:cNvSpPr txBox="1"/>
            <p:nvPr/>
          </p:nvSpPr>
          <p:spPr>
            <a:xfrm>
              <a:off x="1859230" y="991548"/>
              <a:ext cx="1144921" cy="28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7030A0"/>
                  </a:solidFill>
                  <a:effectLst/>
                  <a:latin typeface="Times New Roman" panose="02020603050405020304" pitchFamily="18" charset="0"/>
                  <a:ea typeface="Times New Roman" panose="02020603050405020304" pitchFamily="18" charset="0"/>
                </a:rPr>
                <a:t>Άσκηση</a:t>
              </a:r>
              <a:r>
                <a:rPr lang="el-GR" sz="2000" b="1" dirty="0">
                  <a:solidFill>
                    <a:srgbClr val="7030A0"/>
                  </a:solidFill>
                  <a:effectLst/>
                  <a:latin typeface="Times New Roman" panose="02020603050405020304" pitchFamily="18" charset="0"/>
                  <a:ea typeface="Times New Roman" panose="02020603050405020304" pitchFamily="18" charset="0"/>
                </a:rPr>
                <a:t> </a:t>
              </a:r>
              <a:endParaRPr lang="en-GR" sz="2000" b="1">
                <a:solidFill>
                  <a:srgbClr val="7030A0"/>
                </a:solidFill>
                <a:effectLst/>
                <a:latin typeface="Times New Roman" panose="02020603050405020304" pitchFamily="18" charset="0"/>
                <a:ea typeface="Times New Roman" panose="02020603050405020304" pitchFamily="18" charset="0"/>
              </a:endParaRPr>
            </a:p>
          </p:txBody>
        </p:sp>
        <p:sp>
          <p:nvSpPr>
            <p:cNvPr id="11" name="Text Box 16">
              <a:extLst>
                <a:ext uri="{FF2B5EF4-FFF2-40B4-BE49-F238E27FC236}">
                  <a16:creationId xmlns:a16="http://schemas.microsoft.com/office/drawing/2014/main" id="{DE3212CF-CF4C-FC46-9AC8-023AB74B2A5A}"/>
                </a:ext>
              </a:extLst>
            </p:cNvPr>
            <p:cNvSpPr txBox="1"/>
            <p:nvPr/>
          </p:nvSpPr>
          <p:spPr>
            <a:xfrm>
              <a:off x="3164523" y="1985677"/>
              <a:ext cx="1144905" cy="2843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200" dirty="0">
                  <a:solidFill>
                    <a:srgbClr val="FF0000"/>
                  </a:solidFill>
                  <a:effectLst/>
                  <a:latin typeface="Times New Roman" panose="02020603050405020304" pitchFamily="18" charset="0"/>
                  <a:ea typeface="Times New Roman" panose="02020603050405020304" pitchFamily="18" charset="0"/>
                </a:rPr>
                <a:t>Αυτοσκοπός</a:t>
              </a:r>
              <a:endParaRPr lang="en-GR" sz="2200">
                <a:solidFill>
                  <a:srgbClr val="FF0000"/>
                </a:solidFill>
                <a:effectLst/>
                <a:latin typeface="Times New Roman" panose="02020603050405020304" pitchFamily="18" charset="0"/>
                <a:ea typeface="Times New Roman" panose="02020603050405020304" pitchFamily="18" charset="0"/>
              </a:endParaRPr>
            </a:p>
          </p:txBody>
        </p:sp>
        <p:sp>
          <p:nvSpPr>
            <p:cNvPr id="12" name="Text Box 17">
              <a:extLst>
                <a:ext uri="{FF2B5EF4-FFF2-40B4-BE49-F238E27FC236}">
                  <a16:creationId xmlns:a16="http://schemas.microsoft.com/office/drawing/2014/main" id="{D075EAE1-DB91-B047-A94C-800C8597B5E1}"/>
                </a:ext>
              </a:extLst>
            </p:cNvPr>
            <p:cNvSpPr txBox="1"/>
            <p:nvPr/>
          </p:nvSpPr>
          <p:spPr>
            <a:xfrm>
              <a:off x="3196003" y="715076"/>
              <a:ext cx="1144921" cy="6832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l-GR" sz="2200" dirty="0">
                  <a:solidFill>
                    <a:srgbClr val="FF0000"/>
                  </a:solidFill>
                  <a:effectLst/>
                  <a:latin typeface="Times New Roman" panose="02020603050405020304" pitchFamily="18" charset="0"/>
                  <a:ea typeface="Times New Roman" panose="02020603050405020304" pitchFamily="18" charset="0"/>
                </a:rPr>
                <a:t>Κανόνες και συγκεκριμένες οργανωτικές δομές</a:t>
              </a:r>
              <a:endParaRPr lang="en-GR" sz="2200">
                <a:solidFill>
                  <a:srgbClr val="FF0000"/>
                </a:solidFill>
                <a:effectLst/>
                <a:latin typeface="Times New Roman" panose="02020603050405020304" pitchFamily="18" charset="0"/>
                <a:ea typeface="Times New Roman" panose="02020603050405020304" pitchFamily="18" charset="0"/>
              </a:endParaRPr>
            </a:p>
          </p:txBody>
        </p:sp>
        <p:sp>
          <p:nvSpPr>
            <p:cNvPr id="13" name="Text Box 18">
              <a:extLst>
                <a:ext uri="{FF2B5EF4-FFF2-40B4-BE49-F238E27FC236}">
                  <a16:creationId xmlns:a16="http://schemas.microsoft.com/office/drawing/2014/main" id="{CC5D166B-9D19-7041-99FA-8BA84416AF60}"/>
                </a:ext>
              </a:extLst>
            </p:cNvPr>
            <p:cNvSpPr txBox="1"/>
            <p:nvPr/>
          </p:nvSpPr>
          <p:spPr>
            <a:xfrm>
              <a:off x="-48572" y="-150892"/>
              <a:ext cx="2219902" cy="2838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0070C0"/>
                  </a:solidFill>
                  <a:effectLst/>
                  <a:latin typeface="Times New Roman" panose="02020603050405020304" pitchFamily="18" charset="0"/>
                  <a:ea typeface="Times New Roman" panose="02020603050405020304" pitchFamily="18" charset="0"/>
                </a:rPr>
                <a:t>Φυσική Δραστηριότητα </a:t>
              </a:r>
              <a:endParaRPr lang="en-GR" sz="2400">
                <a:solidFill>
                  <a:srgbClr val="0070C0"/>
                </a:solidFill>
                <a:effectLst/>
                <a:latin typeface="Times New Roman" panose="02020603050405020304" pitchFamily="18" charset="0"/>
                <a:ea typeface="Times New Roman" panose="02020603050405020304" pitchFamily="18" charset="0"/>
              </a:endParaRPr>
            </a:p>
          </p:txBody>
        </p:sp>
        <p:sp>
          <p:nvSpPr>
            <p:cNvPr id="14" name="Text Box 19">
              <a:extLst>
                <a:ext uri="{FF2B5EF4-FFF2-40B4-BE49-F238E27FC236}">
                  <a16:creationId xmlns:a16="http://schemas.microsoft.com/office/drawing/2014/main" id="{8AC85257-ED1F-6745-A210-6A84F126F4ED}"/>
                </a:ext>
              </a:extLst>
            </p:cNvPr>
            <p:cNvSpPr txBox="1"/>
            <p:nvPr/>
          </p:nvSpPr>
          <p:spPr>
            <a:xfrm>
              <a:off x="2692052" y="-155593"/>
              <a:ext cx="2311687" cy="2838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l-GR" sz="2400" b="1" dirty="0">
                  <a:solidFill>
                    <a:srgbClr val="E36C0A"/>
                  </a:solidFill>
                  <a:effectLst/>
                  <a:latin typeface="Times New Roman" panose="02020603050405020304" pitchFamily="18" charset="0"/>
                  <a:ea typeface="Times New Roman" panose="02020603050405020304" pitchFamily="18" charset="0"/>
                </a:rPr>
                <a:t>Αθλητική Δραστηριότητα</a:t>
              </a:r>
              <a:endParaRPr lang="en-GR" sz="2400">
                <a:solidFill>
                  <a:srgbClr val="000000"/>
                </a:solidFill>
                <a:effectLst/>
                <a:latin typeface="Times New Roman" panose="02020603050405020304" pitchFamily="18" charset="0"/>
                <a:ea typeface="Times New Roman" panose="02020603050405020304" pitchFamily="18" charset="0"/>
              </a:endParaRPr>
            </a:p>
          </p:txBody>
        </p:sp>
      </p:grpSp>
      <p:sp>
        <p:nvSpPr>
          <p:cNvPr id="15" name="Title 1">
            <a:extLst>
              <a:ext uri="{FF2B5EF4-FFF2-40B4-BE49-F238E27FC236}">
                <a16:creationId xmlns:a16="http://schemas.microsoft.com/office/drawing/2014/main" id="{E1EE22AB-95FA-D043-BDA9-ECFA1591508C}"/>
              </a:ext>
            </a:extLst>
          </p:cNvPr>
          <p:cNvSpPr txBox="1">
            <a:spLocks/>
          </p:cNvSpPr>
          <p:nvPr/>
        </p:nvSpPr>
        <p:spPr>
          <a:xfrm>
            <a:off x="1274396" y="35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600" b="1" dirty="0">
                <a:solidFill>
                  <a:srgbClr val="002060"/>
                </a:solidFill>
              </a:rPr>
              <a:t>Σημείο Τομής ΦΔ και ΑΔ</a:t>
            </a:r>
            <a:endParaRPr lang="en-GR" sz="3600" b="1" dirty="0">
              <a:solidFill>
                <a:srgbClr val="002060"/>
              </a:solidFill>
            </a:endParaRPr>
          </a:p>
        </p:txBody>
      </p:sp>
    </p:spTree>
    <p:extLst>
      <p:ext uri="{BB962C8B-B14F-4D97-AF65-F5344CB8AC3E}">
        <p14:creationId xmlns:p14="http://schemas.microsoft.com/office/powerpoint/2010/main" val="323325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extLst>
              <a:ext uri="{FF2B5EF4-FFF2-40B4-BE49-F238E27FC236}">
                <a16:creationId xmlns:a16="http://schemas.microsoft.com/office/drawing/2014/main" id="{E992DAFE-8A01-DF49-832D-98360034619C}"/>
              </a:ext>
            </a:extLst>
          </p:cNvPr>
          <p:cNvSpPr/>
          <p:nvPr/>
        </p:nvSpPr>
        <p:spPr>
          <a:xfrm>
            <a:off x="11143280" y="0"/>
            <a:ext cx="1652233" cy="2432957"/>
          </a:xfrm>
          <a:prstGeom prst="chord">
            <a:avLst>
              <a:gd name="adj1" fmla="val 4701802"/>
              <a:gd name="adj2" fmla="val 16794825"/>
            </a:avLst>
          </a:prstGeom>
          <a:solidFill>
            <a:srgbClr val="A7B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6" name="Picture 5">
            <a:extLst>
              <a:ext uri="{FF2B5EF4-FFF2-40B4-BE49-F238E27FC236}">
                <a16:creationId xmlns:a16="http://schemas.microsoft.com/office/drawing/2014/main" id="{A9FB0058-0465-DE42-B6FF-AAB95AE8B171}"/>
              </a:ext>
            </a:extLst>
          </p:cNvPr>
          <p:cNvPicPr>
            <a:picLocks noChangeAspect="1"/>
          </p:cNvPicPr>
          <p:nvPr/>
        </p:nvPicPr>
        <p:blipFill rotWithShape="1">
          <a:blip r:embed="rId3">
            <a:duotone>
              <a:schemeClr val="accent1">
                <a:shade val="45000"/>
                <a:satMod val="135000"/>
              </a:schemeClr>
              <a:prstClr val="white"/>
            </a:duotone>
            <a:alphaModFix/>
          </a:blip>
          <a:srcRect l="23644" t="37061" r="28432" b="6433"/>
          <a:stretch/>
        </p:blipFill>
        <p:spPr>
          <a:xfrm>
            <a:off x="7732395" y="3944340"/>
            <a:ext cx="4573258" cy="3032664"/>
          </a:xfrm>
          <a:prstGeom prst="rect">
            <a:avLst/>
          </a:prstGeom>
          <a:ln>
            <a:noFill/>
          </a:ln>
          <a:effectLst>
            <a:softEdge rad="112500"/>
          </a:effectLst>
        </p:spPr>
      </p:pic>
      <p:sp>
        <p:nvSpPr>
          <p:cNvPr id="7" name="Title 1">
            <a:extLst>
              <a:ext uri="{FF2B5EF4-FFF2-40B4-BE49-F238E27FC236}">
                <a16:creationId xmlns:a16="http://schemas.microsoft.com/office/drawing/2014/main" id="{D7AC5146-5C00-0A49-A6FB-7568A675B692}"/>
              </a:ext>
            </a:extLst>
          </p:cNvPr>
          <p:cNvSpPr>
            <a:spLocks noGrp="1"/>
          </p:cNvSpPr>
          <p:nvPr>
            <p:ph type="title"/>
          </p:nvPr>
        </p:nvSpPr>
        <p:spPr>
          <a:xfrm>
            <a:off x="627680" y="251079"/>
            <a:ext cx="10515600" cy="1325563"/>
          </a:xfrm>
        </p:spPr>
        <p:txBody>
          <a:bodyPr>
            <a:normAutofit/>
          </a:bodyPr>
          <a:lstStyle/>
          <a:p>
            <a:r>
              <a:rPr lang="el-GR" sz="3600" b="1" dirty="0" err="1">
                <a:solidFill>
                  <a:srgbClr val="002060"/>
                </a:solidFill>
              </a:rPr>
              <a:t>Διερε</a:t>
            </a:r>
            <a:r>
              <a:rPr lang="en-US" sz="3600" b="1" dirty="0" err="1">
                <a:solidFill>
                  <a:srgbClr val="002060"/>
                </a:solidFill>
              </a:rPr>
              <a:t>ύ</a:t>
            </a:r>
            <a:r>
              <a:rPr lang="el-GR" sz="3600" b="1" dirty="0" err="1">
                <a:solidFill>
                  <a:srgbClr val="002060"/>
                </a:solidFill>
              </a:rPr>
              <a:t>νηση</a:t>
            </a:r>
            <a:r>
              <a:rPr lang="el-GR" sz="3600" b="1" dirty="0">
                <a:solidFill>
                  <a:srgbClr val="002060"/>
                </a:solidFill>
              </a:rPr>
              <a:t> της Φυσικής και Αθλητικής δραστηριότητας μετά από διάσωση μελών για σαρκώματα.</a:t>
            </a:r>
            <a:endParaRPr lang="en-GR" sz="3600" b="1" dirty="0">
              <a:solidFill>
                <a:srgbClr val="002060"/>
              </a:solidFill>
            </a:endParaRPr>
          </a:p>
        </p:txBody>
      </p:sp>
      <p:sp>
        <p:nvSpPr>
          <p:cNvPr id="8" name="Content Placeholder 2">
            <a:extLst>
              <a:ext uri="{FF2B5EF4-FFF2-40B4-BE49-F238E27FC236}">
                <a16:creationId xmlns:a16="http://schemas.microsoft.com/office/drawing/2014/main" id="{F4400409-EA03-B241-8F89-B6078129576B}"/>
              </a:ext>
            </a:extLst>
          </p:cNvPr>
          <p:cNvSpPr>
            <a:spLocks noGrp="1"/>
          </p:cNvSpPr>
          <p:nvPr>
            <p:ph idx="1"/>
          </p:nvPr>
        </p:nvSpPr>
        <p:spPr>
          <a:xfrm>
            <a:off x="681411" y="1830011"/>
            <a:ext cx="4573258" cy="4228657"/>
          </a:xfrm>
        </p:spPr>
        <p:txBody>
          <a:bodyPr>
            <a:normAutofit/>
          </a:bodyPr>
          <a:lstStyle/>
          <a:p>
            <a:pPr marL="0" indent="0">
              <a:buNone/>
            </a:pPr>
            <a:r>
              <a:rPr lang="en-US" sz="2400" dirty="0">
                <a:latin typeface="Cambria" panose="02040503050406030204" pitchFamily="18" charset="0"/>
              </a:rPr>
              <a:t>H </a:t>
            </a:r>
            <a:r>
              <a:rPr lang="el-GR" sz="2400" dirty="0">
                <a:latin typeface="Cambria" panose="02040503050406030204" pitchFamily="18" charset="0"/>
              </a:rPr>
              <a:t>διερεύνηση της </a:t>
            </a:r>
            <a:r>
              <a:rPr lang="el-GR" sz="2400" dirty="0">
                <a:solidFill>
                  <a:srgbClr val="C00000"/>
                </a:solidFill>
                <a:latin typeface="Cambria" panose="02040503050406030204" pitchFamily="18" charset="0"/>
              </a:rPr>
              <a:t>φυσικής/αθλητικής  δραστηριότητας </a:t>
            </a:r>
            <a:r>
              <a:rPr lang="el-GR" sz="2400" dirty="0">
                <a:latin typeface="Cambria" panose="02040503050406030204" pitchFamily="18" charset="0"/>
              </a:rPr>
              <a:t>και η καταγραφή του κινητικού προφίλ ατόμων τα οποία έχουν υποβληθεί σε </a:t>
            </a:r>
            <a:r>
              <a:rPr lang="el-GR" sz="2400" dirty="0">
                <a:solidFill>
                  <a:srgbClr val="C00000"/>
                </a:solidFill>
                <a:latin typeface="Cambria" panose="02040503050406030204" pitchFamily="18" charset="0"/>
              </a:rPr>
              <a:t>εκτομή</a:t>
            </a:r>
            <a:r>
              <a:rPr lang="el-GR" sz="2400" dirty="0">
                <a:latin typeface="Cambria" panose="02040503050406030204" pitchFamily="18" charset="0"/>
              </a:rPr>
              <a:t> και διάσωση μελών για την αντιμετώπιση </a:t>
            </a:r>
            <a:r>
              <a:rPr lang="el-GR" sz="2400" dirty="0">
                <a:solidFill>
                  <a:srgbClr val="C00000"/>
                </a:solidFill>
                <a:latin typeface="Cambria" panose="02040503050406030204" pitchFamily="18" charset="0"/>
              </a:rPr>
              <a:t>σαρκώματος</a:t>
            </a:r>
            <a:r>
              <a:rPr lang="el-GR" sz="2400" dirty="0">
                <a:latin typeface="Cambria" panose="02040503050406030204" pitchFamily="18" charset="0"/>
              </a:rPr>
              <a:t> μέσα από τις φυσικές/αθλητικές τους δραστηριότητες.</a:t>
            </a:r>
            <a:r>
              <a:rPr lang="en-GR" sz="2400" dirty="0">
                <a:effectLst/>
                <a:latin typeface="Cambria" panose="02040503050406030204" pitchFamily="18" charset="0"/>
              </a:rPr>
              <a:t> </a:t>
            </a:r>
          </a:p>
          <a:p>
            <a:pPr marL="0" indent="0">
              <a:buNone/>
            </a:pPr>
            <a:endParaRPr lang="en-GR" sz="2400" dirty="0">
              <a:latin typeface="Cambria" panose="02040503050406030204" pitchFamily="18" charset="0"/>
            </a:endParaRPr>
          </a:p>
          <a:p>
            <a:pPr marL="0" indent="0">
              <a:buNone/>
            </a:pPr>
            <a:endParaRPr lang="en-GR" sz="2400" dirty="0">
              <a:latin typeface="Cambria" panose="02040503050406030204" pitchFamily="18" charset="0"/>
            </a:endParaRPr>
          </a:p>
        </p:txBody>
      </p:sp>
      <p:sp>
        <p:nvSpPr>
          <p:cNvPr id="9" name="Down Arrow 8">
            <a:extLst>
              <a:ext uri="{FF2B5EF4-FFF2-40B4-BE49-F238E27FC236}">
                <a16:creationId xmlns:a16="http://schemas.microsoft.com/office/drawing/2014/main" id="{36CB2FFE-528F-CC4A-927B-C02DDAA0140E}"/>
              </a:ext>
            </a:extLst>
          </p:cNvPr>
          <p:cNvSpPr/>
          <p:nvPr/>
        </p:nvSpPr>
        <p:spPr>
          <a:xfrm rot="16200000">
            <a:off x="6769009" y="2383068"/>
            <a:ext cx="751114" cy="11756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TextBox 9">
            <a:extLst>
              <a:ext uri="{FF2B5EF4-FFF2-40B4-BE49-F238E27FC236}">
                <a16:creationId xmlns:a16="http://schemas.microsoft.com/office/drawing/2014/main" id="{1A25D1AE-1326-8643-A088-59D3950E628E}"/>
              </a:ext>
            </a:extLst>
          </p:cNvPr>
          <p:cNvSpPr txBox="1"/>
          <p:nvPr/>
        </p:nvSpPr>
        <p:spPr>
          <a:xfrm>
            <a:off x="8114590" y="2709287"/>
            <a:ext cx="3253339" cy="523220"/>
          </a:xfrm>
          <a:prstGeom prst="rect">
            <a:avLst/>
          </a:prstGeom>
          <a:solidFill>
            <a:schemeClr val="bg1"/>
          </a:solidFill>
          <a:ln cmpd="dbl">
            <a:solidFill>
              <a:srgbClr val="002060"/>
            </a:solidFill>
          </a:ln>
        </p:spPr>
        <p:txBody>
          <a:bodyPr wrap="square" rtlCol="0">
            <a:spAutoFit/>
          </a:bodyPr>
          <a:lstStyle/>
          <a:p>
            <a:pPr algn="ctr"/>
            <a:r>
              <a:rPr lang="el-GR" sz="2800" b="1" dirty="0">
                <a:solidFill>
                  <a:srgbClr val="7030A0"/>
                </a:solidFill>
              </a:rPr>
              <a:t>ΠΟΙΟΤΗΤΑ ΖΩΗΣ</a:t>
            </a:r>
            <a:endParaRPr lang="en-GR" sz="2800" b="1">
              <a:solidFill>
                <a:srgbClr val="7030A0"/>
              </a:solidFill>
            </a:endParaRPr>
          </a:p>
        </p:txBody>
      </p:sp>
    </p:spTree>
    <p:extLst>
      <p:ext uri="{BB962C8B-B14F-4D97-AF65-F5344CB8AC3E}">
        <p14:creationId xmlns:p14="http://schemas.microsoft.com/office/powerpoint/2010/main" val="8882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{CE41B0A6-126D-3048-BC46-F156C8164332}tf10001070</Template>
  <TotalTime>16238</TotalTime>
  <Words>4498</Words>
  <Application>Microsoft Macintosh PowerPoint</Application>
  <PresentationFormat>Widescreen</PresentationFormat>
  <Paragraphs>599</Paragraphs>
  <Slides>53</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Cambria</vt:lpstr>
      <vt:lpstr>Times New Roman</vt:lpstr>
      <vt:lpstr>Office Theme</vt:lpstr>
      <vt:lpstr>    ΜΕΤΕΓΧΕΙΡΗΤΙΚΗ ΦΥΣΙΚΗ ΑΠΟΚΑΤΑΣΤΑΣΗ «Φυσική αποκατάσταση και αθλητισμός μετά από διάσωση μελών για σαρκώματα » </vt:lpstr>
      <vt:lpstr>Pain: The Gift Nobody Wants</vt:lpstr>
      <vt:lpstr>Φυσική Αποκατάσταση</vt:lpstr>
      <vt:lpstr>Στόχοι της φυσικής αποκατάστασης  </vt:lpstr>
      <vt:lpstr>Φυσική Δραστηριότητα</vt:lpstr>
      <vt:lpstr>Αθλητική Δραστηριότητα</vt:lpstr>
      <vt:lpstr>Αθλητική Δραστηριότητα</vt:lpstr>
      <vt:lpstr> </vt:lpstr>
      <vt:lpstr>Διερεύνηση της Φυσικής και Αθλητικής δραστηριότητας μετά από διάσωση μελών για σαρκώματα.</vt:lpstr>
      <vt:lpstr>Ποιότητα Ζωής</vt:lpstr>
      <vt:lpstr>Φυσική δραστηριότητα και ποιότητα ζωής</vt:lpstr>
      <vt:lpstr>Συνδέοντας τους όρους με το σάρκωμα και την διάσωση μελών για την αντιμετώπιση σαρκώματος</vt:lpstr>
      <vt:lpstr>PowerPoint Presentation</vt:lpstr>
      <vt:lpstr>PowerPoint Presentation</vt:lpstr>
      <vt:lpstr>Αναπαράσταση της μηχανικής φόρτισης των οστών και των αρθρώσεων κατά την βάδιση </vt:lpstr>
      <vt:lpstr>Ανατομική κατανομή όγκων στο οστό</vt:lpstr>
      <vt:lpstr>PowerPoint Presentation</vt:lpstr>
      <vt:lpstr>PowerPoint Presentation</vt:lpstr>
      <vt:lpstr>PowerPoint Presentation</vt:lpstr>
      <vt:lpstr>Η “ σπείρα της αδράνειας ”  </vt:lpstr>
      <vt:lpstr>PowerPoint Presentation</vt:lpstr>
      <vt:lpstr>Δείγμα</vt:lpstr>
      <vt:lpstr>Μέθοδος – Χρόνος - Δεοντολογία</vt:lpstr>
      <vt:lpstr>Εργαλεία Έρευνας - Επεξεργασία</vt:lpstr>
      <vt:lpstr>Πρωτόκολλο 1:  IPAQ  Short version</vt:lpstr>
      <vt:lpstr>PowerPoint Presentation</vt:lpstr>
      <vt:lpstr> Διαγραμματική παρουσίαση του εργαλείου IPAQ</vt:lpstr>
      <vt:lpstr>Πρωτόκολλο 2: UCLA</vt:lpstr>
      <vt:lpstr>PowerPoint Presentation</vt:lpstr>
      <vt:lpstr>Πρωτόκολλο 3: Ημιδομημένη συνέντευξη</vt:lpstr>
      <vt:lpstr>PowerPoint Presentation</vt:lpstr>
      <vt:lpstr>Αποτελέσματα έρευνας - Σχολιασμός</vt:lpstr>
      <vt:lpstr>Περιγραφική ανάλυση του δείγματος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Ενδεικτικές αναφορές μέσα από τις συνεντεύξεις:</vt:lpstr>
      <vt:lpstr>PowerPoint Presentation</vt:lpstr>
      <vt:lpstr>PowerPoint Presentation</vt:lpstr>
      <vt:lpstr>Ενδεικτικές αναφορές μέσα από τις συνεντεύξεις:</vt:lpstr>
      <vt:lpstr>PowerPoint Presentation</vt:lpstr>
      <vt:lpstr>PowerPoint Presentation</vt:lpstr>
      <vt:lpstr>PowerPoint Presentation</vt:lpstr>
      <vt:lpstr>Το δείγμα αναφέρεται στην ΑΔ και στην ΠΖ:</vt:lpstr>
      <vt:lpstr>Συμπεράσματα / Παρέμβαση / Προτάσεις</vt:lpstr>
      <vt:lpstr>PowerPoint Presentation</vt:lpstr>
      <vt:lpstr>Ευχαριστώ </vt:lpstr>
      <vt:lpstr>Ενδεικτική βιβλιογραφία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ΦΥΣΙΚΗ/ΑΘΛΗΤΙΚΗ ΔΡΑΣΤΗΡΙΟΤΗΤΑ ΜΕΤΑ ΑΠΟ ΤΗΝ ΕΚΤΟΜΗ ΚΑΙ ΤΗΝ ΑΝΤΙΚΑΤΑΣΤΑΣΗ ΤΟΥ ΚΑΤΩ ΠΕΡΑΤΟΣ ΤΟΥ ΜΗΡΙΑΙΟΥ ΟΣΤΟΥ ΓΙΑ ΤΗΝ ΑΝΤΙΜΕΤΩΠΙΣΗ ΣΑΡΚΩΜΑΤΟΣ» </dc:title>
  <dc:creator>Lia Galani</dc:creator>
  <cp:lastModifiedBy>ΚΩΝΣΤΑΝΤΙΝΟΣ ΑΝΔΡΕΟΥ</cp:lastModifiedBy>
  <cp:revision>118</cp:revision>
  <cp:lastPrinted>2022-01-14T08:30:49Z</cp:lastPrinted>
  <dcterms:created xsi:type="dcterms:W3CDTF">2021-12-09T17:52:46Z</dcterms:created>
  <dcterms:modified xsi:type="dcterms:W3CDTF">2023-06-29T04:02:28Z</dcterms:modified>
</cp:coreProperties>
</file>