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7"/>
  </p:notesMasterIdLst>
  <p:sldIdLst>
    <p:sldId id="256" r:id="rId3"/>
    <p:sldId id="586" r:id="rId4"/>
    <p:sldId id="373" r:id="rId5"/>
    <p:sldId id="445" r:id="rId6"/>
    <p:sldId id="446" r:id="rId7"/>
    <p:sldId id="587" r:id="rId8"/>
    <p:sldId id="558" r:id="rId9"/>
    <p:sldId id="257" r:id="rId10"/>
    <p:sldId id="281" r:id="rId11"/>
    <p:sldId id="258" r:id="rId12"/>
    <p:sldId id="259" r:id="rId13"/>
    <p:sldId id="261" r:id="rId14"/>
    <p:sldId id="262" r:id="rId15"/>
    <p:sldId id="260" r:id="rId16"/>
    <p:sldId id="580" r:id="rId17"/>
    <p:sldId id="588" r:id="rId18"/>
    <p:sldId id="568" r:id="rId19"/>
    <p:sldId id="585" r:id="rId20"/>
    <p:sldId id="263" r:id="rId21"/>
    <p:sldId id="264" r:id="rId22"/>
    <p:sldId id="265" r:id="rId23"/>
    <p:sldId id="571" r:id="rId24"/>
    <p:sldId id="266" r:id="rId25"/>
    <p:sldId id="267" r:id="rId26"/>
    <p:sldId id="268" r:id="rId27"/>
    <p:sldId id="269" r:id="rId28"/>
    <p:sldId id="270" r:id="rId29"/>
    <p:sldId id="271" r:id="rId30"/>
    <p:sldId id="272" r:id="rId31"/>
    <p:sldId id="274" r:id="rId32"/>
    <p:sldId id="275" r:id="rId33"/>
    <p:sldId id="276" r:id="rId34"/>
    <p:sldId id="279" r:id="rId35"/>
    <p:sldId id="584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47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456" y="102"/>
      </p:cViewPr>
      <p:guideLst>
        <p:guide orient="horz" pos="2160"/>
        <p:guide pos="347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05D702-4B39-4F25-A260-E5FBFDB9C85C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F19653-A18D-4B32-B39E-214841D6B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890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- Θέση εικόνας διαφάνειας">
            <a:extLst>
              <a:ext uri="{FF2B5EF4-FFF2-40B4-BE49-F238E27FC236}">
                <a16:creationId xmlns:a16="http://schemas.microsoft.com/office/drawing/2014/main" id="{C913EF84-F11D-0A26-9974-51B69CCED4D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2 - Θέση σημειώσεων">
            <a:extLst>
              <a:ext uri="{FF2B5EF4-FFF2-40B4-BE49-F238E27FC236}">
                <a16:creationId xmlns:a16="http://schemas.microsoft.com/office/drawing/2014/main" id="{E3F116D1-26FA-3AD2-00BF-D27DA159073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altLang="el-GR"/>
          </a:p>
        </p:txBody>
      </p:sp>
      <p:sp>
        <p:nvSpPr>
          <p:cNvPr id="22532" name="3 - Θέση αριθμού διαφάνειας">
            <a:extLst>
              <a:ext uri="{FF2B5EF4-FFF2-40B4-BE49-F238E27FC236}">
                <a16:creationId xmlns:a16="http://schemas.microsoft.com/office/drawing/2014/main" id="{3944CD75-8F2C-10C4-67CD-59E0A372E7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E4D7658-E571-4B76-82BD-8E8CF1F81F7B}" type="slidenum">
              <a:rPr lang="el-GR" altLang="el-GR"/>
              <a:pPr/>
              <a:t>3</a:t>
            </a:fld>
            <a:endParaRPr lang="el-GR" altLang="el-G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1996c7243c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11996c7243c_0_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g11996c7243c_0_7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l-GR"/>
              <a:t>20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1e04b0252c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11e04b0252c_0_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g11e04b0252c_0_4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l-GR"/>
              <a:t>21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11e04b0252c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11e04b0252c_0_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g11e04b0252c_0_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l-GR"/>
              <a:t>23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11e04b0252c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11e04b0252c_0_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g11e04b0252c_0_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l-GR"/>
              <a:t>24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1e04b0252c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11e04b0252c_0_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g11e04b0252c_0_5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l-GR"/>
              <a:t>25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11996c7243c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11996c7243c_0_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g11996c7243c_0_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l-GR"/>
              <a:t>26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1a673726b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11a673726ba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g11a673726ba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l-GR"/>
              <a:t>27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1a673726ba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11a673726ba_0_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g11a673726ba_0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l-GR"/>
              <a:t>28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11996c7243c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11996c7243c_0_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g11996c7243c_0_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l-GR"/>
              <a:t>29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1 - Θέση εικόνας διαφάνειας">
            <a:extLst>
              <a:ext uri="{FF2B5EF4-FFF2-40B4-BE49-F238E27FC236}">
                <a16:creationId xmlns:a16="http://schemas.microsoft.com/office/drawing/2014/main" id="{A3F5F977-C7EB-A981-B690-C0EE213CDB9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2 - Θέση σημειώσεων">
            <a:extLst>
              <a:ext uri="{FF2B5EF4-FFF2-40B4-BE49-F238E27FC236}">
                <a16:creationId xmlns:a16="http://schemas.microsoft.com/office/drawing/2014/main" id="{8FB4E3CC-FFC6-BC22-BE8E-C5320406FC5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altLang="el-GR"/>
          </a:p>
        </p:txBody>
      </p:sp>
      <p:sp>
        <p:nvSpPr>
          <p:cNvPr id="38916" name="3 - Θέση αριθμού διαφάνειας">
            <a:extLst>
              <a:ext uri="{FF2B5EF4-FFF2-40B4-BE49-F238E27FC236}">
                <a16:creationId xmlns:a16="http://schemas.microsoft.com/office/drawing/2014/main" id="{710FE814-676E-141A-FA24-DFCCE9FAF5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310CC70-A646-4588-8598-C784BDCAC0AB}" type="slidenum">
              <a:rPr lang="el-GR" altLang="el-GR"/>
              <a:pPr/>
              <a:t>4</a:t>
            </a:fld>
            <a:endParaRPr lang="el-GR" altLang="el-G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1 - Θέση εικόνας διαφάνειας">
            <a:extLst>
              <a:ext uri="{FF2B5EF4-FFF2-40B4-BE49-F238E27FC236}">
                <a16:creationId xmlns:a16="http://schemas.microsoft.com/office/drawing/2014/main" id="{415BC494-F3C2-A467-DFC6-AABA4A56A2D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2 - Θέση σημειώσεων">
            <a:extLst>
              <a:ext uri="{FF2B5EF4-FFF2-40B4-BE49-F238E27FC236}">
                <a16:creationId xmlns:a16="http://schemas.microsoft.com/office/drawing/2014/main" id="{A6FD08F4-8D2F-9FBD-01D1-CCF82CFE23B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altLang="el-GR"/>
          </a:p>
        </p:txBody>
      </p:sp>
      <p:sp>
        <p:nvSpPr>
          <p:cNvPr id="40964" name="3 - Θέση αριθμού διαφάνειας">
            <a:extLst>
              <a:ext uri="{FF2B5EF4-FFF2-40B4-BE49-F238E27FC236}">
                <a16:creationId xmlns:a16="http://schemas.microsoft.com/office/drawing/2014/main" id="{15CD930E-ABAB-1B1E-5EE1-DB56347CAD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4673849-3247-4946-97B8-9282BF537FFA}" type="slidenum">
              <a:rPr lang="el-GR" altLang="el-GR"/>
              <a:pPr/>
              <a:t>5</a:t>
            </a:fld>
            <a:endParaRPr lang="el-GR" altLang="el-G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1996c7243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11996c7243c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g11996c7243c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l-GR"/>
              <a:t>12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1a207a7893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11a207a7893_0_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g11a207a7893_0_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l-GR"/>
              <a:t>13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1996c7243c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11996c7243c_0_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g11996c7243c_0_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l-GR"/>
              <a:t>14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E4BA2-CE1A-EA25-2D1C-23C57E7D11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1E6843-FE04-8422-21ED-F40CC31791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D6B0A-98E5-CAF6-8A9C-13CFF5773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2051C-EC66-4887-B2E0-92D209BFEA54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2A1189-71D1-591D-36CF-F3C8EDCD6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FDD795-1E53-FDCB-C7A7-05C7F33ED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DDBF3-4701-4BD2-AA29-C1362EC43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070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EEDDC-58EA-7962-E619-87D755BE3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C414EE-C041-871D-A411-DA064E8E9F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6B75A3-C7FE-3F56-0325-5FC8A9197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2051C-EC66-4887-B2E0-92D209BFEA54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ACFE0C-0CC3-E319-204E-7D5C7C297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34C54B-366C-4DD4-A0CD-0C8901D01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DDBF3-4701-4BD2-AA29-C1362EC43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747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351971-6212-7336-110F-0D8C77BD33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7C505F-2EF3-82FB-58DD-C55EAE16F1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AABECE-5FE8-9434-E325-CDF545D3E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2051C-EC66-4887-B2E0-92D209BFEA54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61917-071E-FB99-1123-000A1186C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F12D3F-68F2-FC1B-878B-8AB1B9F07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DDBF3-4701-4BD2-AA29-C1362EC43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7985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B10E34A-1EB6-ACA1-EA22-60A512E662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B870140-EC1A-DBF0-B277-6339FB2F81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363D6A6-79BB-EB60-E86C-A1A839B9A3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89F373-1EF7-4E75-8B25-DD91E6A04A5A}" type="slidenum">
              <a:rPr lang="en-US" altLang="el-GR"/>
              <a:pPr/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30979619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DB0852B-9DCB-51A3-E8F4-AD7C4F4A78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6C0965B-AFD8-512C-80EE-8214190BB3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82E6747-8775-7A41-1336-886874924A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35B2C2-3A76-4C54-A116-1B1BBDDDFD28}" type="slidenum">
              <a:rPr lang="en-US" altLang="el-GR"/>
              <a:pPr/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4334022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75C8E7D-DC98-176B-7374-B188E3D2C4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AA4A4CC-A16D-0AD7-C2D4-1A89498D3E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AF3A481-DA4F-FE81-5C18-946316C1E1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76F008-81E7-4403-BF04-85D41AEB484C}" type="slidenum">
              <a:rPr lang="en-US" altLang="el-GR"/>
              <a:pPr/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20194107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844C24-3A6D-896F-0379-4FA0179BCB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7EC261-92E8-1C0F-1189-37533BAEC4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E32C31-0BDE-14AB-8C1E-5CA272099C9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28F147-6FF2-4D04-ADA0-8B09C54A2D24}" type="slidenum">
              <a:rPr lang="en-US" altLang="el-GR"/>
              <a:pPr/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1197146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5A24E84-A0D7-56D8-4F82-76C697B927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DF87D15-D3EE-DA33-6B04-3F5C96F440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E2F1CCC-A6E6-010F-58D9-B3F3936F97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E343EA-AFB0-415B-8374-3B95F6C124BF}" type="slidenum">
              <a:rPr lang="en-US" altLang="el-GR"/>
              <a:pPr/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1328736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9255EA5-5FFD-728D-D6B1-A1EB5F3792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8533E78-B775-18D2-FDEC-2572FAE8AC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1506D02-745C-BBDD-677D-4542495DE9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7AF160-1C6D-4A24-9E03-1B798CFBD90A}" type="slidenum">
              <a:rPr lang="en-US" altLang="el-GR"/>
              <a:pPr/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3933427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82367EB-E996-0A9D-F47C-51798E01B0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D2F356A-F903-AE2F-1842-2645686E8A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CBB6BE3-486F-A6BB-A575-7289C8E56C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58077F-7C59-47E8-9905-6844ED0895B3}" type="slidenum">
              <a:rPr lang="en-US" altLang="el-GR"/>
              <a:pPr/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22415705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DBDD14-A13C-E205-8FAE-40BFC6EA85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F47A41-50F0-E480-720C-652F9F63D2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2D4A4C-B413-0823-3A23-935EFAB0CA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D194E2-3EFA-4ED5-A1F7-A29D39846135}" type="slidenum">
              <a:rPr lang="en-US" altLang="el-GR"/>
              <a:pPr/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1388380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43D64-0563-463D-0DFE-B3F056F32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2D53ED-BEEA-C2D3-5D73-56EBFB8F8F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726FF2-C38B-38DE-192E-C576A2316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2051C-EC66-4887-B2E0-92D209BFEA54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1E7AD4-5D2E-386E-BFB9-016BE028C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46C800-6885-8434-E7E3-1227341F7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DDBF3-4701-4BD2-AA29-C1362EC43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2366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4A70AB-FB35-4ECC-DCC8-E5113C39AC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A895D1-098F-BB27-9480-42365995FF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32B092-ED46-E2FD-121D-410A72D46F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175882-4141-4301-B448-7CA64AB67C85}" type="slidenum">
              <a:rPr lang="en-US" altLang="el-GR"/>
              <a:pPr/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36218528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C1BB8BE-9B60-39D1-E533-9ADCBF7668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8395744-AB71-B2C6-96BD-3B66F37C00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190461D-CDD8-68FF-2168-74A81A4E2E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D06390-BF36-4C5C-A9E7-A23574FFA92D}" type="slidenum">
              <a:rPr lang="en-US" altLang="el-GR"/>
              <a:pPr/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37568858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32128BE-DB0F-590B-CCAD-A6B1FAE351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FB1C081-E1F4-CD7F-7B27-4848BC7EB4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01E234E-1D85-8008-0887-6E7FDF589C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8846A5-67C3-4CB7-8245-CFBCFAA79CB6}" type="slidenum">
              <a:rPr lang="en-US" altLang="el-GR"/>
              <a:pPr/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27071058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Τίτλος και Πίνακ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ίνακα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l-GR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9174535-83B0-40A5-B508-83599AAB80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F3D0515-651B-6337-ADDB-9285796680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E6082C8-E560-49F1-F7C5-6AEECC72BA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05A664-BA41-492A-A8AA-719273B7C58F}" type="slidenum">
              <a:rPr lang="en-US" altLang="el-GR"/>
              <a:pPr/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967488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92542-FEC8-4D80-230C-AF525FB65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097C09-18AF-DE83-3875-5123F6142C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D7A5AC-E03B-F99E-45EB-536E9EE7E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2051C-EC66-4887-B2E0-92D209BFEA54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BC0A2-40BD-6848-E0AB-C182E8835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74E92E-CF00-7931-99EE-B486B85A8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DDBF3-4701-4BD2-AA29-C1362EC43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291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C2874-D3FB-A081-C6F5-4F5EED9B4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C7E38C-3DB4-6896-14B3-51685538AF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0819EC-7A48-D4F6-90E2-28CA675047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414317-6D88-D92E-F6EC-1BF873725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2051C-EC66-4887-B2E0-92D209BFEA54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223E51-29E9-06C6-214C-7F52DD7F3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4F82C8-9119-FBB5-7351-9A74923D9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DDBF3-4701-4BD2-AA29-C1362EC43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874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6D25B-7773-5419-DFC5-31D0D9CEF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3F0EB2-E68A-A674-132E-912D679ABB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FFDC0D-381B-E5D9-E578-1153935F32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39B829-80DB-F18E-0757-E6F1B4065A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952229-AE0B-B767-402B-303D97CFF9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B5828A-3C8E-6A45-F417-401F2CFA0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2051C-EC66-4887-B2E0-92D209BFEA54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EF0303-1352-C935-82DE-00A862237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271529-93CA-93B5-A2C4-FC74AE5D3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DDBF3-4701-4BD2-AA29-C1362EC43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854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02025-A3D7-2E42-B5FC-CE035C674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39A567-1593-88E4-2D33-F85423074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2051C-EC66-4887-B2E0-92D209BFEA54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D841EF-3384-DC09-5D85-09A74884A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5D8178-1E72-3F75-9C82-DE4997A68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DDBF3-4701-4BD2-AA29-C1362EC43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870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13857C-055D-0A18-E2D6-4251DE8EE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2051C-EC66-4887-B2E0-92D209BFEA54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638789-9875-24BF-9309-9421EE882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28FD3D-04D2-7994-2BBE-6DCB048C1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DDBF3-4701-4BD2-AA29-C1362EC43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529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3A546-D42A-F2EB-D1B4-373D5873C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ABDE61-AA6C-CB44-FC97-FF8FA7172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C9DC6E-4710-76BF-4E3E-A738DD6AB3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C824EE-D42D-4BF2-B249-20BAF288C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2051C-EC66-4887-B2E0-92D209BFEA54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95035C-C0DA-4111-F46C-3F73B2DD6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1B3BA7-5336-02BB-0F35-3291762EF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DDBF3-4701-4BD2-AA29-C1362EC43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34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E4533-9DE7-C6D2-5684-982A84EA8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96F757-9300-F7B9-6F7A-BC81A52AA9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CAFD2A-D764-C414-6466-823067B9FB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E70C56-EE69-F740-8090-21718CCA5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2051C-EC66-4887-B2E0-92D209BFEA54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322212-2CCB-CDF7-B078-3C4ADE4BF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8D1ED3-8490-471A-6FEF-6D280ABE6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DDBF3-4701-4BD2-AA29-C1362EC43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138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1CC3CA-22CD-CC07-181D-87778CB03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C5A22A-6868-F977-867D-4DEAF939E5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3AEA52-6B22-17B6-65F2-0DF90D46B8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12051C-EC66-4887-B2E0-92D209BFEA54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89E03F-0359-7B3F-9FF5-AF506D5506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29AA01-875B-EC91-FECD-64A516BF35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0DDBF3-4701-4BD2-AA29-C1362EC43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47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998420C-F7CE-13DB-CC7F-3BCB3A9F4F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l-GR"/>
              <a:t>Κάντε κλικ για επεξεργασία του τίτλου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F6678E6-4ABE-93D6-5CDB-A4E6712E63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l-GR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n-US" altLang="el-GR"/>
              <a:t>Δεύτερου επιπέδου</a:t>
            </a:r>
          </a:p>
          <a:p>
            <a:pPr lvl="2"/>
            <a:r>
              <a:rPr lang="en-US" altLang="el-GR"/>
              <a:t>Τρίτου επιπέδου</a:t>
            </a:r>
          </a:p>
          <a:p>
            <a:pPr lvl="3"/>
            <a:r>
              <a:rPr lang="en-US" altLang="el-GR"/>
              <a:t>Τέταρτου επιπέδου</a:t>
            </a:r>
          </a:p>
          <a:p>
            <a:pPr lvl="4"/>
            <a:r>
              <a:rPr lang="en-US" altLang="el-GR"/>
              <a:t>Πέμπτου επιπέδου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860C10E-BEFC-9CE6-5AD9-21720B608C7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B86FB99-FAF1-2E3A-4913-92E1823F0E4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9CD0883-5339-F7D2-2469-75805CD2411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E58D9A2D-BEE1-427D-BF03-6406E116FADC}" type="slidenum">
              <a:rPr lang="en-US" altLang="el-GR"/>
              <a:pPr/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364268550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ebp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0CEB2-30C9-E502-7FA0-08E3CCBA5C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9110" y="276975"/>
            <a:ext cx="9144000" cy="2387600"/>
          </a:xfrm>
        </p:spPr>
        <p:txBody>
          <a:bodyPr>
            <a:normAutofit/>
          </a:bodyPr>
          <a:lstStyle/>
          <a:p>
            <a:r>
              <a:rPr lang="el-GR" sz="3200" b="1" dirty="0">
                <a:solidFill>
                  <a:srgbClr val="002060"/>
                </a:solidFill>
              </a:rPr>
              <a:t>Εφαρμογή </a:t>
            </a:r>
            <a:r>
              <a:rPr lang="en-US" sz="3200" b="1" dirty="0">
                <a:solidFill>
                  <a:srgbClr val="002060"/>
                </a:solidFill>
              </a:rPr>
              <a:t>NGS </a:t>
            </a:r>
            <a:r>
              <a:rPr lang="el-GR" sz="3200" b="1" dirty="0">
                <a:solidFill>
                  <a:srgbClr val="002060"/>
                </a:solidFill>
              </a:rPr>
              <a:t>στη διάγνωση των </a:t>
            </a:r>
            <a:r>
              <a:rPr lang="el-GR" sz="3200" b="1" dirty="0" err="1">
                <a:solidFill>
                  <a:srgbClr val="002060"/>
                </a:solidFill>
              </a:rPr>
              <a:t>μυοσκελετικών</a:t>
            </a:r>
            <a:r>
              <a:rPr lang="el-GR" sz="3200" b="1" dirty="0">
                <a:solidFill>
                  <a:srgbClr val="002060"/>
                </a:solidFill>
              </a:rPr>
              <a:t> όγκων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B1D499-F3F5-6719-7DA8-6BE6D1CBB6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dirty="0" err="1"/>
              <a:t>Ηλένια</a:t>
            </a:r>
            <a:r>
              <a:rPr lang="el-GR" dirty="0"/>
              <a:t> </a:t>
            </a:r>
            <a:r>
              <a:rPr lang="el-GR" dirty="0" err="1"/>
              <a:t>Χατζηανδρέου</a:t>
            </a:r>
            <a:endParaRPr lang="el-GR" dirty="0"/>
          </a:p>
          <a:p>
            <a:r>
              <a:rPr lang="el-GR" dirty="0" err="1"/>
              <a:t>Ακαδ</a:t>
            </a:r>
            <a:r>
              <a:rPr lang="el-GR" dirty="0"/>
              <a:t>. Υπότροφος, Βιολόγος, </a:t>
            </a:r>
          </a:p>
          <a:p>
            <a:r>
              <a:rPr lang="el-GR" dirty="0"/>
              <a:t>Α’ Εργαστήριο Παθολογικής Ανατομικής, ΕΚΠΑ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8E57E6-20BA-0FDA-38A5-54AD1761F496}"/>
              </a:ext>
            </a:extLst>
          </p:cNvPr>
          <p:cNvSpPr txBox="1"/>
          <p:nvPr/>
        </p:nvSpPr>
        <p:spPr>
          <a:xfrm>
            <a:off x="3047281" y="3244334"/>
            <a:ext cx="6094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E87535-EC5A-8532-28C1-5F9D5315C44E}"/>
              </a:ext>
            </a:extLst>
          </p:cNvPr>
          <p:cNvSpPr txBox="1"/>
          <p:nvPr/>
        </p:nvSpPr>
        <p:spPr>
          <a:xfrm>
            <a:off x="3047281" y="3244334"/>
            <a:ext cx="6094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E48890-A7AA-9D8C-CC26-0117CF9D2C47}"/>
              </a:ext>
            </a:extLst>
          </p:cNvPr>
          <p:cNvSpPr txBox="1"/>
          <p:nvPr/>
        </p:nvSpPr>
        <p:spPr>
          <a:xfrm>
            <a:off x="3047281" y="3244334"/>
            <a:ext cx="6094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5737613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915064" y="498039"/>
            <a:ext cx="7428781" cy="5571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 sz="3200" b="1">
                <a:solidFill>
                  <a:srgbClr val="1C4587"/>
                </a:solidFill>
              </a:rPr>
              <a:t>DNA vs RNA</a:t>
            </a:r>
            <a:endParaRPr sz="3200" b="1">
              <a:solidFill>
                <a:srgbClr val="1C4587"/>
              </a:solidFill>
            </a:endParaRPr>
          </a:p>
        </p:txBody>
      </p:sp>
      <p:sp>
        <p:nvSpPr>
          <p:cNvPr id="106" name="Google Shape;106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1177400" cy="41307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2800"/>
              <a:buFont typeface="Calibri"/>
              <a:buChar char="•"/>
            </a:pPr>
            <a:r>
              <a:rPr lang="el-GR" dirty="0">
                <a:solidFill>
                  <a:srgbClr val="980000"/>
                </a:solidFill>
              </a:rPr>
              <a:t>DNA</a:t>
            </a:r>
            <a:endParaRPr dirty="0">
              <a:solidFill>
                <a:srgbClr val="980000"/>
              </a:solidFill>
            </a:endParaRPr>
          </a:p>
          <a:p>
            <a:pPr marL="685800" lvl="1" indent="-25400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</a:pPr>
            <a:r>
              <a:rPr lang="el-GR" sz="2800" dirty="0"/>
              <a:t>Μεταλλαγές (ελλείψεις, προσθήκες, σημειακές </a:t>
            </a:r>
            <a:r>
              <a:rPr lang="el-GR" sz="2800" dirty="0" err="1"/>
              <a:t>κτλ</a:t>
            </a:r>
            <a:r>
              <a:rPr lang="el-GR" sz="2800" dirty="0"/>
              <a:t>)</a:t>
            </a:r>
            <a:endParaRPr sz="2800" dirty="0"/>
          </a:p>
          <a:p>
            <a:pPr marL="1143000" lvl="0" indent="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SzPts val="1018"/>
              <a:buNone/>
            </a:pPr>
            <a:endParaRPr dirty="0"/>
          </a:p>
          <a:p>
            <a:pPr marL="685800" lvl="1" indent="-25400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</a:pPr>
            <a:r>
              <a:rPr lang="el-GR" sz="2800" dirty="0"/>
              <a:t>Αριθμός γονιδιακών αντιγράφων (</a:t>
            </a:r>
            <a:r>
              <a:rPr lang="el-GR" sz="2800" dirty="0" err="1"/>
              <a:t>amplification</a:t>
            </a:r>
            <a:r>
              <a:rPr lang="el-GR" sz="2800" dirty="0"/>
              <a:t>)</a:t>
            </a:r>
            <a:endParaRPr sz="2800" dirty="0"/>
          </a:p>
          <a:p>
            <a:pPr marL="1143000" lvl="0" indent="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l-GR" sz="2800" dirty="0"/>
              <a:t> </a:t>
            </a:r>
            <a:endParaRPr sz="2800" dirty="0"/>
          </a:p>
          <a:p>
            <a:pPr marL="269999" lvl="2" indent="-29210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rgbClr val="0000FF"/>
              </a:buClr>
              <a:buSzPts val="2800"/>
              <a:buFont typeface="Calibri"/>
              <a:buChar char="•"/>
            </a:pPr>
            <a:r>
              <a:rPr lang="el-GR" sz="2800" dirty="0">
                <a:solidFill>
                  <a:srgbClr val="0000FF"/>
                </a:solidFill>
              </a:rPr>
              <a:t>RNA</a:t>
            </a:r>
            <a:endParaRPr sz="2800" dirty="0">
              <a:solidFill>
                <a:srgbClr val="0000FF"/>
              </a:solidFill>
            </a:endParaRPr>
          </a:p>
          <a:p>
            <a:pPr lvl="3" indent="-292100">
              <a:lnSpc>
                <a:spcPct val="70000"/>
              </a:lnSpc>
              <a:spcBef>
                <a:spcPts val="0"/>
              </a:spcBef>
              <a:buClr>
                <a:srgbClr val="0000FF"/>
              </a:buClr>
              <a:buSzPts val="2800"/>
              <a:buFont typeface="Calibri"/>
              <a:buChar char="•"/>
            </a:pPr>
            <a:r>
              <a:rPr lang="el-GR" sz="2800" dirty="0">
                <a:solidFill>
                  <a:srgbClr val="002060"/>
                </a:solidFill>
              </a:rPr>
              <a:t>Γονίδια σύντηξης (</a:t>
            </a:r>
            <a:r>
              <a:rPr lang="en-US" sz="2800" dirty="0">
                <a:solidFill>
                  <a:srgbClr val="002060"/>
                </a:solidFill>
              </a:rPr>
              <a:t>FUSIONS)</a:t>
            </a:r>
          </a:p>
          <a:p>
            <a:pPr marL="1600200" lvl="3" indent="-29210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800"/>
              <a:buFont typeface="Calibri"/>
              <a:buChar char="•"/>
            </a:pPr>
            <a:r>
              <a:rPr lang="el-GR" sz="2800" dirty="0" err="1"/>
              <a:t>Διαμεταθέσεις</a:t>
            </a:r>
            <a:endParaRPr sz="28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1996c7243c_0_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921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3200" b="1">
                <a:solidFill>
                  <a:srgbClr val="234995"/>
                </a:solidFill>
              </a:rPr>
              <a:t>Προαναλυτική διαδικασία- Βασικά προαναλυτικά κριτήρια</a:t>
            </a:r>
            <a:endParaRPr sz="3200" b="1">
              <a:solidFill>
                <a:srgbClr val="234995"/>
              </a:solidFill>
            </a:endParaRPr>
          </a:p>
        </p:txBody>
      </p:sp>
      <p:sp>
        <p:nvSpPr>
          <p:cNvPr id="120" name="Google Shape;120;g11996c7243c_0_0"/>
          <p:cNvSpPr txBox="1">
            <a:spLocks noGrp="1"/>
          </p:cNvSpPr>
          <p:nvPr>
            <p:ph type="body" idx="1"/>
          </p:nvPr>
        </p:nvSpPr>
        <p:spPr>
          <a:xfrm>
            <a:off x="838200" y="1286425"/>
            <a:ext cx="10515600" cy="462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/>
              <a:t>           Ποσοστό καρκινικών κυττάρων DNA-&gt;10%, RNA&gt;20%</a:t>
            </a:r>
            <a:endParaRPr/>
          </a:p>
        </p:txBody>
      </p:sp>
      <p:grpSp>
        <p:nvGrpSpPr>
          <p:cNvPr id="121" name="Google Shape;121;g11996c7243c_0_0"/>
          <p:cNvGrpSpPr/>
          <p:nvPr/>
        </p:nvGrpSpPr>
        <p:grpSpPr>
          <a:xfrm>
            <a:off x="88114" y="2916162"/>
            <a:ext cx="2261100" cy="1857164"/>
            <a:chOff x="4563229" y="588005"/>
            <a:chExt cx="3750373" cy="2445890"/>
          </a:xfrm>
        </p:grpSpPr>
        <p:pic>
          <p:nvPicPr>
            <p:cNvPr id="122" name="Google Shape;122;g11996c7243c_0_0" descr="DSC_0433 - Αντιγραφή.jp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563229" y="588005"/>
              <a:ext cx="3750373" cy="24458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3" name="Google Shape;123;g11996c7243c_0_0"/>
            <p:cNvSpPr/>
            <p:nvPr/>
          </p:nvSpPr>
          <p:spPr>
            <a:xfrm>
              <a:off x="5147304" y="2132244"/>
              <a:ext cx="433200" cy="289200"/>
            </a:xfrm>
            <a:prstGeom prst="ellipse">
              <a:avLst/>
            </a:prstGeom>
            <a:noFill/>
            <a:ln w="25400" cap="flat" cmpd="sng">
              <a:solidFill>
                <a:srgbClr val="23499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g11996c7243c_0_0"/>
            <p:cNvSpPr/>
            <p:nvPr/>
          </p:nvSpPr>
          <p:spPr>
            <a:xfrm>
              <a:off x="6437653" y="2170366"/>
              <a:ext cx="216000" cy="251100"/>
            </a:xfrm>
            <a:prstGeom prst="ellipse">
              <a:avLst/>
            </a:prstGeom>
            <a:noFill/>
            <a:ln w="25400" cap="flat" cmpd="sng">
              <a:solidFill>
                <a:srgbClr val="23499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g11996c7243c_0_0"/>
            <p:cNvSpPr/>
            <p:nvPr/>
          </p:nvSpPr>
          <p:spPr>
            <a:xfrm>
              <a:off x="7308994" y="2030586"/>
              <a:ext cx="503100" cy="462300"/>
            </a:xfrm>
            <a:prstGeom prst="ellipse">
              <a:avLst/>
            </a:prstGeom>
            <a:noFill/>
            <a:ln w="25400" cap="flat" cmpd="sng">
              <a:solidFill>
                <a:srgbClr val="23499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6" name="Google Shape;126;g11996c7243c_0_0"/>
          <p:cNvSpPr txBox="1"/>
          <p:nvPr/>
        </p:nvSpPr>
        <p:spPr>
          <a:xfrm>
            <a:off x="88125" y="2278500"/>
            <a:ext cx="21735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00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1o σημείο ελέγχου</a:t>
            </a:r>
            <a:endParaRPr sz="2000">
              <a:solidFill>
                <a:srgbClr val="98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g11996c7243c_0_0"/>
          <p:cNvSpPr txBox="1"/>
          <p:nvPr/>
        </p:nvSpPr>
        <p:spPr>
          <a:xfrm>
            <a:off x="3025300" y="3317013"/>
            <a:ext cx="21735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000">
                <a:latin typeface="Calibri"/>
                <a:ea typeface="Calibri"/>
                <a:cs typeface="Calibri"/>
                <a:sym typeface="Calibri"/>
              </a:rPr>
              <a:t>DNA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g11996c7243c_0_0"/>
          <p:cNvSpPr txBox="1"/>
          <p:nvPr/>
        </p:nvSpPr>
        <p:spPr>
          <a:xfrm>
            <a:off x="3025300" y="4164725"/>
            <a:ext cx="21735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000">
                <a:latin typeface="Calibri"/>
                <a:ea typeface="Calibri"/>
                <a:cs typeface="Calibri"/>
                <a:sym typeface="Calibri"/>
              </a:rPr>
              <a:t>RNA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g11996c7243c_0_0"/>
          <p:cNvSpPr txBox="1"/>
          <p:nvPr/>
        </p:nvSpPr>
        <p:spPr>
          <a:xfrm>
            <a:off x="9783475" y="3028800"/>
            <a:ext cx="18774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000">
                <a:latin typeface="Calibri"/>
                <a:ea typeface="Calibri"/>
                <a:cs typeface="Calibri"/>
                <a:sym typeface="Calibri"/>
              </a:rPr>
              <a:t>Συγκέντρωση  ng/mL 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g11996c7243c_0_0"/>
          <p:cNvSpPr txBox="1"/>
          <p:nvPr/>
        </p:nvSpPr>
        <p:spPr>
          <a:xfrm>
            <a:off x="2616850" y="2868275"/>
            <a:ext cx="29904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000">
                <a:latin typeface="Calibri"/>
                <a:ea typeface="Calibri"/>
                <a:cs typeface="Calibri"/>
                <a:sym typeface="Calibri"/>
              </a:rPr>
              <a:t>Απομόνωση 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g11996c7243c_0_0"/>
          <p:cNvSpPr txBox="1"/>
          <p:nvPr/>
        </p:nvSpPr>
        <p:spPr>
          <a:xfrm>
            <a:off x="4543675" y="4148688"/>
            <a:ext cx="26547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000">
                <a:latin typeface="Calibri"/>
                <a:ea typeface="Calibri"/>
                <a:cs typeface="Calibri"/>
                <a:sym typeface="Calibri"/>
              </a:rPr>
              <a:t>Αντίστροφη Μεταγραφή/cDNA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g11996c7243c_0_0"/>
          <p:cNvSpPr txBox="1"/>
          <p:nvPr/>
        </p:nvSpPr>
        <p:spPr>
          <a:xfrm>
            <a:off x="6933550" y="3028800"/>
            <a:ext cx="29904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000">
                <a:latin typeface="Calibri"/>
                <a:ea typeface="Calibri"/>
                <a:cs typeface="Calibri"/>
                <a:sym typeface="Calibri"/>
              </a:rPr>
              <a:t>Προετοιμασία βιβλιοθηκών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g11996c7243c_0_0"/>
          <p:cNvSpPr txBox="1"/>
          <p:nvPr/>
        </p:nvSpPr>
        <p:spPr>
          <a:xfrm>
            <a:off x="9635413" y="2278500"/>
            <a:ext cx="21735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00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3o σημείο ελέγχου</a:t>
            </a:r>
            <a:endParaRPr sz="2000">
              <a:solidFill>
                <a:srgbClr val="98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g11996c7243c_0_0"/>
          <p:cNvSpPr txBox="1"/>
          <p:nvPr/>
        </p:nvSpPr>
        <p:spPr>
          <a:xfrm>
            <a:off x="2718325" y="2278500"/>
            <a:ext cx="21735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00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2o σημείο ελέγχου</a:t>
            </a:r>
            <a:endParaRPr sz="2000">
              <a:solidFill>
                <a:srgbClr val="98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g11996c7243c_0_0"/>
          <p:cNvSpPr txBox="1"/>
          <p:nvPr/>
        </p:nvSpPr>
        <p:spPr>
          <a:xfrm>
            <a:off x="88125" y="5226200"/>
            <a:ext cx="22611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80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Ποσοστό Καρκινικών κυττάρων</a:t>
            </a:r>
            <a:endParaRPr sz="1800">
              <a:solidFill>
                <a:srgbClr val="98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80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Επάρκεια ιστού</a:t>
            </a:r>
            <a:endParaRPr sz="1800">
              <a:solidFill>
                <a:srgbClr val="98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g11996c7243c_0_0"/>
          <p:cNvSpPr txBox="1"/>
          <p:nvPr/>
        </p:nvSpPr>
        <p:spPr>
          <a:xfrm>
            <a:off x="2674525" y="5250550"/>
            <a:ext cx="2261100" cy="1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80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Ποσότητα και ποιότητα γενετικού υλικού</a:t>
            </a:r>
            <a:endParaRPr sz="1800">
              <a:solidFill>
                <a:srgbClr val="98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l-G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Συγκέντρωση ng/μl 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l-G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Ratio 260/280nm 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98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g11996c7243c_0_0"/>
          <p:cNvSpPr txBox="1"/>
          <p:nvPr/>
        </p:nvSpPr>
        <p:spPr>
          <a:xfrm>
            <a:off x="6933550" y="4248000"/>
            <a:ext cx="29904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000">
                <a:latin typeface="Calibri"/>
                <a:ea typeface="Calibri"/>
                <a:cs typeface="Calibri"/>
                <a:sym typeface="Calibri"/>
              </a:rPr>
              <a:t>Προετοιμασία βιβλιοθηκών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g11996c7243c_0_0"/>
          <p:cNvSpPr txBox="1"/>
          <p:nvPr/>
        </p:nvSpPr>
        <p:spPr>
          <a:xfrm>
            <a:off x="9783475" y="4148700"/>
            <a:ext cx="18774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000">
                <a:latin typeface="Calibri"/>
                <a:ea typeface="Calibri"/>
                <a:cs typeface="Calibri"/>
                <a:sym typeface="Calibri"/>
              </a:rPr>
              <a:t>Συγκέντρωση  ng/mL 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9" name="Google Shape;139;g11996c7243c_0_0"/>
          <p:cNvCxnSpPr>
            <a:stCxn id="122" idx="3"/>
          </p:cNvCxnSpPr>
          <p:nvPr/>
        </p:nvCxnSpPr>
        <p:spPr>
          <a:xfrm>
            <a:off x="2349214" y="3844745"/>
            <a:ext cx="9842400" cy="55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49935237-4F99-F1F4-494C-F878B2EC6A9B}"/>
              </a:ext>
            </a:extLst>
          </p:cNvPr>
          <p:cNvSpPr txBox="1"/>
          <p:nvPr/>
        </p:nvSpPr>
        <p:spPr>
          <a:xfrm>
            <a:off x="258792" y="6169709"/>
            <a:ext cx="1484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Αφαλάτωση οστού΄;;;</a:t>
            </a: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1a207a7893_0_21"/>
          <p:cNvSpPr txBox="1">
            <a:spLocks noGrp="1"/>
          </p:cNvSpPr>
          <p:nvPr>
            <p:ph type="title"/>
          </p:nvPr>
        </p:nvSpPr>
        <p:spPr>
          <a:xfrm>
            <a:off x="531600" y="188900"/>
            <a:ext cx="10515600" cy="677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3600" b="1">
                <a:solidFill>
                  <a:srgbClr val="234995"/>
                </a:solidFill>
              </a:rPr>
              <a:t>DNA</a:t>
            </a:r>
            <a:endParaRPr sz="3600" b="1">
              <a:solidFill>
                <a:srgbClr val="234995"/>
              </a:solidFill>
            </a:endParaRPr>
          </a:p>
        </p:txBody>
      </p:sp>
      <p:pic>
        <p:nvPicPr>
          <p:cNvPr id="146" name="Google Shape;146;g11a207a7893_0_21"/>
          <p:cNvPicPr preferRelativeResize="0"/>
          <p:nvPr/>
        </p:nvPicPr>
        <p:blipFill rotWithShape="1">
          <a:blip r:embed="rId3">
            <a:alphaModFix/>
          </a:blip>
          <a:srcRect l="67127" t="49511" r="21456" b="45698"/>
          <a:stretch/>
        </p:blipFill>
        <p:spPr>
          <a:xfrm>
            <a:off x="5774626" y="3867125"/>
            <a:ext cx="2209723" cy="83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g11a207a7893_0_21"/>
          <p:cNvPicPr preferRelativeResize="0"/>
          <p:nvPr/>
        </p:nvPicPr>
        <p:blipFill rotWithShape="1">
          <a:blip r:embed="rId4">
            <a:alphaModFix/>
          </a:blip>
          <a:srcRect l="56821" t="57752" r="29028" b="27816"/>
          <a:stretch/>
        </p:blipFill>
        <p:spPr>
          <a:xfrm>
            <a:off x="8990300" y="2960550"/>
            <a:ext cx="3077573" cy="1737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g11a207a7893_0_21"/>
          <p:cNvPicPr preferRelativeResize="0"/>
          <p:nvPr/>
        </p:nvPicPr>
        <p:blipFill rotWithShape="1">
          <a:blip r:embed="rId5">
            <a:alphaModFix/>
          </a:blip>
          <a:srcRect l="66459" t="23783" r="4738" b="62298"/>
          <a:stretch/>
        </p:blipFill>
        <p:spPr>
          <a:xfrm>
            <a:off x="406100" y="2646925"/>
            <a:ext cx="1730275" cy="484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g11a207a7893_0_21"/>
          <p:cNvPicPr preferRelativeResize="0"/>
          <p:nvPr/>
        </p:nvPicPr>
        <p:blipFill rotWithShape="1">
          <a:blip r:embed="rId3">
            <a:alphaModFix/>
          </a:blip>
          <a:srcRect l="69029" t="17659" r="24225" b="73196"/>
          <a:stretch/>
        </p:blipFill>
        <p:spPr>
          <a:xfrm>
            <a:off x="531600" y="3429000"/>
            <a:ext cx="1730275" cy="1412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g11a207a7893_0_21"/>
          <p:cNvPicPr preferRelativeResize="0"/>
          <p:nvPr/>
        </p:nvPicPr>
        <p:blipFill rotWithShape="1">
          <a:blip r:embed="rId4">
            <a:alphaModFix/>
          </a:blip>
          <a:srcRect l="59966" t="42458" r="31479" b="45336"/>
          <a:stretch/>
        </p:blipFill>
        <p:spPr>
          <a:xfrm>
            <a:off x="2893750" y="2526450"/>
            <a:ext cx="2249002" cy="1805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g11a207a7893_0_21"/>
          <p:cNvPicPr preferRelativeResize="0"/>
          <p:nvPr/>
        </p:nvPicPr>
        <p:blipFill rotWithShape="1">
          <a:blip r:embed="rId5">
            <a:alphaModFix/>
          </a:blip>
          <a:srcRect l="79157" t="67059" r="16126" b="13609"/>
          <a:stretch/>
        </p:blipFill>
        <p:spPr>
          <a:xfrm>
            <a:off x="6514437" y="2280624"/>
            <a:ext cx="558024" cy="1217225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g11a207a7893_0_21"/>
          <p:cNvSpPr txBox="1"/>
          <p:nvPr/>
        </p:nvSpPr>
        <p:spPr>
          <a:xfrm>
            <a:off x="2294750" y="1002325"/>
            <a:ext cx="34470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000">
                <a:latin typeface="Calibri"/>
                <a:ea typeface="Calibri"/>
                <a:cs typeface="Calibri"/>
                <a:sym typeface="Calibri"/>
              </a:rPr>
              <a:t>Προετοιμασία Βιβλιοθηκών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000">
                <a:latin typeface="Calibri"/>
                <a:ea typeface="Calibri"/>
                <a:cs typeface="Calibri"/>
                <a:sym typeface="Calibri"/>
              </a:rPr>
              <a:t>PCR με τους εκκινητές του panel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g11a207a7893_0_21"/>
          <p:cNvSpPr txBox="1"/>
          <p:nvPr/>
        </p:nvSpPr>
        <p:spPr>
          <a:xfrm>
            <a:off x="5499950" y="1019513"/>
            <a:ext cx="29085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000">
                <a:latin typeface="Calibri"/>
                <a:ea typeface="Calibri"/>
                <a:cs typeface="Calibri"/>
                <a:sym typeface="Calibri"/>
              </a:rPr>
              <a:t>Ενίσχυση Βιβλιοθηκών με emulsion PCR 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g11a207a7893_0_21"/>
          <p:cNvSpPr txBox="1"/>
          <p:nvPr/>
        </p:nvSpPr>
        <p:spPr>
          <a:xfrm>
            <a:off x="8765625" y="1173425"/>
            <a:ext cx="29085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000">
                <a:latin typeface="Calibri"/>
                <a:ea typeface="Calibri"/>
                <a:cs typeface="Calibri"/>
                <a:sym typeface="Calibri"/>
              </a:rPr>
              <a:t>Αλληλούχιση με NGS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g11a207a7893_0_21"/>
          <p:cNvSpPr txBox="1"/>
          <p:nvPr/>
        </p:nvSpPr>
        <p:spPr>
          <a:xfrm>
            <a:off x="2648875" y="4264250"/>
            <a:ext cx="30000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Σήμανση δειγμάτων με barcodes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1996c7243c_0_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803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3200" b="1">
                <a:solidFill>
                  <a:srgbClr val="234995"/>
                </a:solidFill>
              </a:rPr>
              <a:t>Panels γονιδίων</a:t>
            </a:r>
            <a:endParaRPr sz="3200" b="1">
              <a:solidFill>
                <a:srgbClr val="234995"/>
              </a:solidFill>
            </a:endParaRPr>
          </a:p>
        </p:txBody>
      </p:sp>
      <p:sp>
        <p:nvSpPr>
          <p:cNvPr id="113" name="Google Shape;113;g11996c7243c_0_40"/>
          <p:cNvSpPr txBox="1">
            <a:spLocks noGrp="1"/>
          </p:cNvSpPr>
          <p:nvPr>
            <p:ph type="body" idx="1"/>
          </p:nvPr>
        </p:nvSpPr>
        <p:spPr>
          <a:xfrm>
            <a:off x="838200" y="1168825"/>
            <a:ext cx="10515600" cy="5007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l-GR"/>
              <a:t>Εμπορικά διαθέσιμα (IVD ή χωρίς) 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l-GR" sz="2151"/>
              <a:t>FDA approved FoundationOne CDx, MSK-IMPACT,Oncomine Dx Target Test for lung cancer,Illumina Extended RAS Panel for colon cancer, Foundation Focus CDx BRCA LOH </a:t>
            </a:r>
            <a:endParaRPr sz="2151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151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l-GR"/>
              <a:t>Custom made: σχεδιασμένα σύμφωνα με τις ανάγκες του εργαστηρίου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l-GR"/>
              <a:t>Targeted</a:t>
            </a:r>
            <a:endParaRPr/>
          </a:p>
          <a:p>
            <a:pPr marL="457200" lvl="0" indent="-334327" algn="l" rtl="0">
              <a:spcBef>
                <a:spcPts val="1000"/>
              </a:spcBef>
              <a:spcAft>
                <a:spcPts val="0"/>
              </a:spcAft>
              <a:buSzPct val="64285"/>
              <a:buChar char="-"/>
            </a:pPr>
            <a:r>
              <a:rPr lang="el-GR"/>
              <a:t>hot spot περιοχές εξωνίων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l-GR"/>
              <a:t> Comprehensive</a:t>
            </a:r>
            <a:endParaRPr/>
          </a:p>
          <a:p>
            <a:pPr marL="457200" lvl="0" indent="-334327" algn="l" rtl="0">
              <a:spcBef>
                <a:spcPts val="1000"/>
              </a:spcBef>
              <a:spcAft>
                <a:spcPts val="0"/>
              </a:spcAft>
              <a:buSzPct val="64285"/>
              <a:buChar char="-"/>
            </a:pPr>
            <a:r>
              <a:rPr lang="el-GR"/>
              <a:t>ολόκληρα εξώνια</a:t>
            </a:r>
            <a:endParaRPr/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64285"/>
              <a:buChar char="-"/>
            </a:pPr>
            <a:r>
              <a:rPr lang="el-GR"/>
              <a:t>μεταλλαγές, γονιδιακά αντίγραφα, διαμεταθέσεις</a:t>
            </a:r>
            <a:endParaRPr/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l-GR"/>
              <a:t> Άλλα panels- μικροδορυφορικής αστάθειας, μεθυλίωσης υποκινητών 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5DAD794-901C-0A29-0243-ACA01B9956FD}"/>
              </a:ext>
            </a:extLst>
          </p:cNvPr>
          <p:cNvSpPr txBox="1"/>
          <p:nvPr/>
        </p:nvSpPr>
        <p:spPr>
          <a:xfrm>
            <a:off x="578644" y="219412"/>
            <a:ext cx="8658225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Tx/>
              <a:buAutoNum type="arabicPeriod"/>
              <a:defRPr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Library preparation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299247-BA89-01E0-00A7-41038564AF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45" y="1577270"/>
            <a:ext cx="4455794" cy="4922043"/>
          </a:xfrm>
          <a:prstGeom prst="rect">
            <a:avLst/>
          </a:prstGeom>
        </p:spPr>
      </p:pic>
      <p:sp>
        <p:nvSpPr>
          <p:cNvPr id="37" name="TextBox 25">
            <a:extLst>
              <a:ext uri="{FF2B5EF4-FFF2-40B4-BE49-F238E27FC236}">
                <a16:creationId xmlns:a16="http://schemas.microsoft.com/office/drawing/2014/main" id="{50E6DA0D-7DC7-13A6-1B46-5285A630EB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6912" y="2500334"/>
            <a:ext cx="276908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800" dirty="0">
                <a:solidFill>
                  <a:schemeClr val="accent1">
                    <a:lumMod val="50000"/>
                  </a:schemeClr>
                </a:solidFill>
              </a:rPr>
              <a:t>Υπάρχει κάποια τροποποίηση στους </a:t>
            </a:r>
            <a:r>
              <a:rPr lang="el-GR" altLang="el-GR" sz="1800" dirty="0" err="1">
                <a:solidFill>
                  <a:schemeClr val="accent1">
                    <a:lumMod val="50000"/>
                  </a:schemeClr>
                </a:solidFill>
              </a:rPr>
              <a:t>εκκινητες</a:t>
            </a:r>
            <a:r>
              <a:rPr lang="el-GR" altLang="el-GR" sz="1800" dirty="0">
                <a:solidFill>
                  <a:schemeClr val="accent1">
                    <a:lumMod val="50000"/>
                  </a:schemeClr>
                </a:solidFill>
              </a:rPr>
              <a:t> που σταματάει τη δράση του ενζύμου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 dirty="0">
              <a:solidFill>
                <a:schemeClr val="accent1">
                  <a:lumMod val="50000"/>
                </a:schemeClr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800" dirty="0">
                <a:solidFill>
                  <a:schemeClr val="accent1">
                    <a:lumMod val="50000"/>
                  </a:schemeClr>
                </a:solidFill>
              </a:rPr>
              <a:t>Το ένζυμο δημιουργεί τυφλά άκρα- </a:t>
            </a:r>
            <a:r>
              <a:rPr lang="el-GR" altLang="el-GR" sz="1800" dirty="0" err="1">
                <a:solidFill>
                  <a:schemeClr val="accent1">
                    <a:lumMod val="50000"/>
                  </a:schemeClr>
                </a:solidFill>
              </a:rPr>
              <a:t>φωσφορυλιωμένα</a:t>
            </a:r>
            <a:endParaRPr lang="el-GR" altLang="el-GR" sz="1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3CA67E-F700-4365-FC4E-BE954BADED8B}"/>
              </a:ext>
            </a:extLst>
          </p:cNvPr>
          <p:cNvSpPr txBox="1"/>
          <p:nvPr/>
        </p:nvSpPr>
        <p:spPr>
          <a:xfrm>
            <a:off x="5017493" y="5893966"/>
            <a:ext cx="1940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err="1">
                <a:solidFill>
                  <a:schemeClr val="bg2">
                    <a:lumMod val="50000"/>
                  </a:schemeClr>
                </a:solidFill>
              </a:rPr>
              <a:t>Λιγάση</a:t>
            </a:r>
            <a:r>
              <a:rPr lang="el-GR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barcode/</a:t>
            </a:r>
            <a:r>
              <a:rPr lang="el-GR" dirty="0">
                <a:solidFill>
                  <a:schemeClr val="bg2">
                    <a:lumMod val="50000"/>
                  </a:schemeClr>
                </a:solidFill>
              </a:rPr>
              <a:t>δείγμα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F9A577F-FE1F-F637-6DCC-E60DA52C65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817" y="805662"/>
            <a:ext cx="7562578" cy="556926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l-GR" sz="1800" dirty="0">
                <a:solidFill>
                  <a:schemeClr val="bg2">
                    <a:lumMod val="75000"/>
                  </a:schemeClr>
                </a:solidFill>
              </a:rPr>
              <a:t>Ποσοτικοποίηση βιβλιοθηκών με </a:t>
            </a:r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Qubit</a:t>
            </a:r>
            <a:endParaRPr lang="el-GR" sz="1800" dirty="0">
              <a:solidFill>
                <a:schemeClr val="bg2">
                  <a:lumMod val="75000"/>
                </a:schemeClr>
              </a:solidFill>
            </a:endParaRPr>
          </a:p>
          <a:p>
            <a:pPr marL="0" indent="0">
              <a:buNone/>
              <a:defRPr/>
            </a:pPr>
            <a:r>
              <a:rPr lang="el-GR" sz="1800" dirty="0" err="1">
                <a:solidFill>
                  <a:schemeClr val="bg2">
                    <a:lumMod val="75000"/>
                  </a:schemeClr>
                </a:solidFill>
              </a:rPr>
              <a:t>Ισομοριακό</a:t>
            </a:r>
            <a:r>
              <a:rPr lang="el-GR" sz="1800" dirty="0">
                <a:solidFill>
                  <a:schemeClr val="bg2">
                    <a:lumMod val="75000"/>
                  </a:schemeClr>
                </a:solidFill>
              </a:rPr>
              <a:t> δείγμα – (όλα τα δείγματα, ίση συγκέντρωση και όγκο, σε 1 σωληνάριο)</a:t>
            </a:r>
            <a:endParaRPr lang="en-US" sz="1800" dirty="0">
              <a:solidFill>
                <a:schemeClr val="bg2">
                  <a:lumMod val="75000"/>
                </a:schemeClr>
              </a:solidFill>
            </a:endParaRPr>
          </a:p>
          <a:p>
            <a:pPr marL="0" indent="0">
              <a:buNone/>
              <a:defRPr/>
            </a:pPr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One-Touch</a:t>
            </a:r>
            <a:endParaRPr lang="el-GR" sz="1800" dirty="0">
              <a:solidFill>
                <a:schemeClr val="bg2">
                  <a:lumMod val="75000"/>
                </a:schemeClr>
              </a:solidFill>
            </a:endParaRPr>
          </a:p>
          <a:p>
            <a:pPr marL="0" indent="0">
              <a:buNone/>
              <a:defRPr/>
            </a:pPr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Library- 100pM, 1-DNA molecule/bead</a:t>
            </a:r>
          </a:p>
          <a:p>
            <a:pPr marL="0" indent="0">
              <a:buNone/>
              <a:defRPr/>
            </a:pPr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Ion Sphere Particles, polymerase,</a:t>
            </a:r>
          </a:p>
          <a:p>
            <a:pPr marL="0" indent="0">
              <a:buNone/>
              <a:defRPr/>
            </a:pPr>
            <a:r>
              <a:rPr lang="en-US" sz="1800" dirty="0" err="1">
                <a:solidFill>
                  <a:schemeClr val="bg2">
                    <a:lumMod val="75000"/>
                  </a:schemeClr>
                </a:solidFill>
              </a:rPr>
              <a:t>dNTPs,Mg</a:t>
            </a:r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, Primers- </a:t>
            </a:r>
          </a:p>
          <a:p>
            <a:pPr marL="0" indent="0">
              <a:buNone/>
              <a:defRPr/>
            </a:pPr>
            <a:endParaRPr lang="el-GR" sz="1800" dirty="0">
              <a:solidFill>
                <a:schemeClr val="bg2">
                  <a:lumMod val="75000"/>
                </a:schemeClr>
              </a:solidFill>
            </a:endParaRPr>
          </a:p>
          <a:p>
            <a:pPr marL="0" indent="0">
              <a:buNone/>
              <a:defRPr/>
            </a:pPr>
            <a:r>
              <a:rPr lang="el-GR" sz="1800" dirty="0">
                <a:solidFill>
                  <a:schemeClr val="bg2">
                    <a:lumMod val="75000"/>
                  </a:schemeClr>
                </a:solidFill>
              </a:rPr>
              <a:t>Σε κάθε σταγονίδιο νερού μέσα στο γαλάκτωμα</a:t>
            </a:r>
          </a:p>
          <a:p>
            <a:pPr marL="0" indent="0">
              <a:buNone/>
              <a:defRPr/>
            </a:pPr>
            <a:r>
              <a:rPr lang="el-GR" sz="1800" dirty="0">
                <a:solidFill>
                  <a:schemeClr val="bg2">
                    <a:lumMod val="75000"/>
                  </a:schemeClr>
                </a:solidFill>
              </a:rPr>
              <a:t>1 ή κανένα μόριο βιβλιοθήκης</a:t>
            </a:r>
          </a:p>
          <a:p>
            <a:pPr marL="0" indent="0">
              <a:buNone/>
              <a:defRPr/>
            </a:pPr>
            <a:r>
              <a:rPr lang="el-GR" sz="1800" dirty="0">
                <a:solidFill>
                  <a:schemeClr val="bg2">
                    <a:lumMod val="75000"/>
                  </a:schemeClr>
                </a:solidFill>
              </a:rPr>
              <a:t>10</a:t>
            </a:r>
            <a:r>
              <a:rPr lang="el-GR" sz="1800" baseline="30000" dirty="0">
                <a:solidFill>
                  <a:schemeClr val="bg2">
                    <a:lumMod val="75000"/>
                  </a:schemeClr>
                </a:solidFill>
              </a:rPr>
              <a:t>6</a:t>
            </a:r>
            <a:r>
              <a:rPr lang="el-GR" sz="1800" dirty="0">
                <a:solidFill>
                  <a:schemeClr val="bg2">
                    <a:lumMod val="75000"/>
                  </a:schemeClr>
                </a:solidFill>
              </a:rPr>
              <a:t> σταγονίδια, </a:t>
            </a:r>
          </a:p>
          <a:p>
            <a:pPr marL="0" indent="0">
              <a:buNone/>
              <a:defRPr/>
            </a:pPr>
            <a:r>
              <a:rPr lang="el-GR" sz="18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ISPs- </a:t>
            </a:r>
            <a:r>
              <a:rPr lang="el-GR" sz="1800" dirty="0">
                <a:solidFill>
                  <a:schemeClr val="bg2">
                    <a:lumMod val="75000"/>
                  </a:schemeClr>
                </a:solidFill>
              </a:rPr>
              <a:t>τίποτα,  </a:t>
            </a:r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ISPs </a:t>
            </a:r>
            <a:r>
              <a:rPr lang="el-GR" sz="1800" dirty="0">
                <a:solidFill>
                  <a:schemeClr val="bg2">
                    <a:lumMod val="75000"/>
                  </a:schemeClr>
                </a:solidFill>
              </a:rPr>
              <a:t>με μόρια βιβλιοθηκών, </a:t>
            </a:r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ISPs </a:t>
            </a:r>
            <a:r>
              <a:rPr lang="el-GR" sz="1800" dirty="0">
                <a:solidFill>
                  <a:schemeClr val="bg2">
                    <a:lumMod val="75000"/>
                  </a:schemeClr>
                </a:solidFill>
              </a:rPr>
              <a:t>με 2 ή 3 μόρια βιβλιοθήκης</a:t>
            </a:r>
            <a:r>
              <a:rPr lang="el-GR" sz="1800" baseline="30000" dirty="0">
                <a:solidFill>
                  <a:schemeClr val="bg2">
                    <a:lumMod val="75000"/>
                  </a:schemeClr>
                </a:solidFill>
              </a:rPr>
              <a:t> </a:t>
            </a:r>
          </a:p>
          <a:p>
            <a:pPr>
              <a:defRPr/>
            </a:pPr>
            <a:endParaRPr lang="el-GR" sz="18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12643" name="Picture 2">
            <a:extLst>
              <a:ext uri="{FF2B5EF4-FFF2-40B4-BE49-F238E27FC236}">
                <a16:creationId xmlns:a16="http://schemas.microsoft.com/office/drawing/2014/main" id="{FCADC877-B394-26E5-D6B4-E6806D06A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875" y="379368"/>
            <a:ext cx="2691530" cy="1792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8AC380-229F-1DFC-0B22-E425CDBA68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658" y="2514599"/>
            <a:ext cx="3959525" cy="2969644"/>
          </a:xfrm>
          <a:prstGeom prst="rect">
            <a:avLst/>
          </a:prstGeom>
        </p:spPr>
      </p:pic>
      <p:sp>
        <p:nvSpPr>
          <p:cNvPr id="7" name="2 - Θέση περιεχομένου">
            <a:extLst>
              <a:ext uri="{FF2B5EF4-FFF2-40B4-BE49-F238E27FC236}">
                <a16:creationId xmlns:a16="http://schemas.microsoft.com/office/drawing/2014/main" id="{97ABB0D6-6564-D039-B8A9-4F916737308A}"/>
              </a:ext>
            </a:extLst>
          </p:cNvPr>
          <p:cNvSpPr txBox="1">
            <a:spLocks/>
          </p:cNvSpPr>
          <p:nvPr/>
        </p:nvSpPr>
        <p:spPr bwMode="auto">
          <a:xfrm>
            <a:off x="109181" y="4755821"/>
            <a:ext cx="5911850" cy="491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endParaRPr lang="el-GR" altLang="el-GR" sz="2000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AD5EA6-BE40-4448-E59F-8B71B61652D1}"/>
              </a:ext>
            </a:extLst>
          </p:cNvPr>
          <p:cNvSpPr txBox="1"/>
          <p:nvPr/>
        </p:nvSpPr>
        <p:spPr>
          <a:xfrm>
            <a:off x="4406617" y="148536"/>
            <a:ext cx="60945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  <a:defRPr/>
            </a:pPr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Emulsion PCR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3B8FF0-D557-1368-310F-F2BAFD921B1F}"/>
              </a:ext>
            </a:extLst>
          </p:cNvPr>
          <p:cNvSpPr txBox="1"/>
          <p:nvPr/>
        </p:nvSpPr>
        <p:spPr>
          <a:xfrm>
            <a:off x="8384875" y="1597490"/>
            <a:ext cx="638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chemeClr val="bg1">
                    <a:lumMod val="75000"/>
                  </a:schemeClr>
                </a:solidFill>
              </a:rPr>
              <a:t>λάδι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61A892D-C140-0CDA-39F9-7AAAE9889308}"/>
              </a:ext>
            </a:extLst>
          </p:cNvPr>
          <p:cNvCxnSpPr>
            <a:endCxn id="8" idx="0"/>
          </p:cNvCxnSpPr>
          <p:nvPr/>
        </p:nvCxnSpPr>
        <p:spPr>
          <a:xfrm flipH="1">
            <a:off x="8704053" y="1475464"/>
            <a:ext cx="379562" cy="1220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559FDB6-F3FD-8235-D50E-AD0ACB666DC6}"/>
              </a:ext>
            </a:extLst>
          </p:cNvPr>
          <p:cNvCxnSpPr/>
          <p:nvPr/>
        </p:nvCxnSpPr>
        <p:spPr>
          <a:xfrm>
            <a:off x="9420045" y="1373757"/>
            <a:ext cx="621102" cy="4083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7D206B2-0345-FDBD-BA86-92C17BE1A6D4}"/>
              </a:ext>
            </a:extLst>
          </p:cNvPr>
          <p:cNvSpPr txBox="1"/>
          <p:nvPr/>
        </p:nvSpPr>
        <p:spPr>
          <a:xfrm>
            <a:off x="10127410" y="1782156"/>
            <a:ext cx="1224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chemeClr val="bg1">
                    <a:lumMod val="75000"/>
                  </a:schemeClr>
                </a:solidFill>
              </a:rPr>
              <a:t>υδατικό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4441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Έλλειψη 102">
            <a:extLst>
              <a:ext uri="{FF2B5EF4-FFF2-40B4-BE49-F238E27FC236}">
                <a16:creationId xmlns:a16="http://schemas.microsoft.com/office/drawing/2014/main" id="{4C7DCBAA-EDB1-C719-CD14-FF4323613D6E}"/>
              </a:ext>
            </a:extLst>
          </p:cNvPr>
          <p:cNvSpPr/>
          <p:nvPr/>
        </p:nvSpPr>
        <p:spPr>
          <a:xfrm>
            <a:off x="7319964" y="2141538"/>
            <a:ext cx="288925" cy="2079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cxnSp>
        <p:nvCxnSpPr>
          <p:cNvPr id="105" name="Ευθύγραμμο βέλος σύνδεσης 104">
            <a:extLst>
              <a:ext uri="{FF2B5EF4-FFF2-40B4-BE49-F238E27FC236}">
                <a16:creationId xmlns:a16="http://schemas.microsoft.com/office/drawing/2014/main" id="{DFE75E1E-1CD2-6DA3-2B8E-3EAD09CF13D8}"/>
              </a:ext>
            </a:extLst>
          </p:cNvPr>
          <p:cNvCxnSpPr>
            <a:stCxn id="103" idx="2"/>
          </p:cNvCxnSpPr>
          <p:nvPr/>
        </p:nvCxnSpPr>
        <p:spPr>
          <a:xfrm flipH="1">
            <a:off x="6527801" y="2244725"/>
            <a:ext cx="79216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706" name="TextBox 105">
            <a:extLst>
              <a:ext uri="{FF2B5EF4-FFF2-40B4-BE49-F238E27FC236}">
                <a16:creationId xmlns:a16="http://schemas.microsoft.com/office/drawing/2014/main" id="{4F0D2E6B-DB92-554B-9375-2C422EEA3B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2175" y="2398714"/>
            <a:ext cx="9985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l-GR" sz="1800"/>
              <a:t>A’ biotin</a:t>
            </a:r>
            <a:endParaRPr lang="el-GR" altLang="el-GR" sz="1800"/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39414089-FAC0-8ADC-D6B0-F658493DD70E}"/>
              </a:ext>
            </a:extLst>
          </p:cNvPr>
          <p:cNvSpPr txBox="1"/>
          <p:nvPr/>
        </p:nvSpPr>
        <p:spPr>
          <a:xfrm>
            <a:off x="1229909" y="3849269"/>
            <a:ext cx="5857875" cy="25545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 sz="1600" dirty="0">
                <a:solidFill>
                  <a:schemeClr val="bg2">
                    <a:lumMod val="10000"/>
                  </a:schemeClr>
                </a:solidFill>
              </a:rPr>
              <a:t>Στη συνέχεια προστίθεται  Ν</a:t>
            </a:r>
            <a:r>
              <a:rPr lang="en-US" sz="1600" dirty="0" err="1">
                <a:solidFill>
                  <a:schemeClr val="bg2">
                    <a:lumMod val="10000"/>
                  </a:schemeClr>
                </a:solidFill>
              </a:rPr>
              <a:t>aOH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, </a:t>
            </a:r>
            <a:r>
              <a:rPr lang="el-GR" sz="1600" dirty="0">
                <a:solidFill>
                  <a:schemeClr val="bg2">
                    <a:lumMod val="10000"/>
                  </a:schemeClr>
                </a:solidFill>
              </a:rPr>
              <a:t>σπάνε οι δεσμοί</a:t>
            </a:r>
          </a:p>
          <a:p>
            <a:pPr>
              <a:defRPr/>
            </a:pPr>
            <a:r>
              <a:rPr lang="el-GR" sz="1600" dirty="0">
                <a:solidFill>
                  <a:schemeClr val="bg2">
                    <a:lumMod val="10000"/>
                  </a:schemeClr>
                </a:solidFill>
              </a:rPr>
              <a:t>Και με μαγνήτη επιλέγουμε τα σφαιρίδια, τα οποία πλέον</a:t>
            </a:r>
          </a:p>
          <a:p>
            <a:pPr>
              <a:defRPr/>
            </a:pPr>
            <a:r>
              <a:rPr lang="el-GR" sz="1600" dirty="0">
                <a:solidFill>
                  <a:schemeClr val="bg2">
                    <a:lumMod val="10000"/>
                  </a:schemeClr>
                </a:solidFill>
              </a:rPr>
              <a:t> έχουν μονόκλωνο 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amplicon 100</a:t>
            </a:r>
            <a:r>
              <a:rPr lang="el-GR" sz="1600" dirty="0" err="1">
                <a:solidFill>
                  <a:schemeClr val="bg2">
                    <a:lumMod val="10000"/>
                  </a:schemeClr>
                </a:solidFill>
              </a:rPr>
              <a:t>αδες</a:t>
            </a:r>
            <a:r>
              <a:rPr lang="el-GR" sz="1600" dirty="0">
                <a:solidFill>
                  <a:schemeClr val="bg2">
                    <a:lumMod val="10000"/>
                  </a:schemeClr>
                </a:solidFill>
              </a:rPr>
              <a:t> χιλιάδες φορές</a:t>
            </a:r>
          </a:p>
          <a:p>
            <a:pPr>
              <a:defRPr/>
            </a:pPr>
            <a:endParaRPr lang="el-GR" sz="1600" dirty="0">
              <a:solidFill>
                <a:schemeClr val="bg2">
                  <a:lumMod val="10000"/>
                </a:schemeClr>
              </a:solidFill>
            </a:endParaRPr>
          </a:p>
          <a:p>
            <a:pPr>
              <a:defRPr/>
            </a:pPr>
            <a:endParaRPr lang="el-GR" sz="1600" dirty="0">
              <a:solidFill>
                <a:schemeClr val="bg2">
                  <a:lumMod val="10000"/>
                </a:schemeClr>
              </a:solidFill>
            </a:endParaRPr>
          </a:p>
          <a:p>
            <a:pPr>
              <a:defRPr/>
            </a:pPr>
            <a:endParaRPr lang="el-GR" sz="1600" dirty="0">
              <a:solidFill>
                <a:schemeClr val="bg2">
                  <a:lumMod val="10000"/>
                </a:schemeClr>
              </a:solidFill>
            </a:endParaRPr>
          </a:p>
          <a:p>
            <a:pPr>
              <a:defRPr/>
            </a:pPr>
            <a:endParaRPr lang="el-GR" sz="1600" dirty="0">
              <a:solidFill>
                <a:schemeClr val="bg2">
                  <a:lumMod val="10000"/>
                </a:schemeClr>
              </a:solidFill>
            </a:endParaRPr>
          </a:p>
          <a:p>
            <a:pPr>
              <a:defRPr/>
            </a:pPr>
            <a:endParaRPr lang="el-GR" sz="1600" dirty="0">
              <a:solidFill>
                <a:schemeClr val="bg2">
                  <a:lumMod val="10000"/>
                </a:schemeClr>
              </a:solidFill>
            </a:endParaRPr>
          </a:p>
          <a:p>
            <a:pPr>
              <a:defRPr/>
            </a:pPr>
            <a:endParaRPr lang="el-GR" sz="1600" dirty="0">
              <a:solidFill>
                <a:schemeClr val="bg2">
                  <a:lumMod val="10000"/>
                </a:schemeClr>
              </a:solidFill>
            </a:endParaRPr>
          </a:p>
          <a:p>
            <a:pPr>
              <a:defRPr/>
            </a:pPr>
            <a:r>
              <a:rPr lang="el-GR" sz="1600" dirty="0">
                <a:solidFill>
                  <a:schemeClr val="bg2">
                    <a:lumMod val="10000"/>
                  </a:schemeClr>
                </a:solidFill>
              </a:rPr>
              <a:t>Τέλος φορτώνουμε στο 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chip </a:t>
            </a:r>
            <a:r>
              <a:rPr lang="el-GR" sz="1600" dirty="0">
                <a:solidFill>
                  <a:schemeClr val="bg2">
                    <a:lumMod val="10000"/>
                  </a:schemeClr>
                </a:solidFill>
              </a:rPr>
              <a:t>με αντιδραστήρια για αλληλούχιση </a:t>
            </a:r>
          </a:p>
        </p:txBody>
      </p:sp>
      <p:pic>
        <p:nvPicPr>
          <p:cNvPr id="113725" name="Picture 2" descr="One Touch 2">
            <a:extLst>
              <a:ext uri="{FF2B5EF4-FFF2-40B4-BE49-F238E27FC236}">
                <a16:creationId xmlns:a16="http://schemas.microsoft.com/office/drawing/2014/main" id="{65CB1A94-3EF0-18E0-48A6-92420C27D2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88" r="53307" b="30285"/>
          <a:stretch/>
        </p:blipFill>
        <p:spPr bwMode="auto">
          <a:xfrm>
            <a:off x="6999453" y="3382356"/>
            <a:ext cx="1483981" cy="1542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47A092-D56D-D871-A640-DB26F0296B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169" t="50432" b="5872"/>
          <a:stretch/>
        </p:blipFill>
        <p:spPr>
          <a:xfrm>
            <a:off x="7741444" y="5538158"/>
            <a:ext cx="1957477" cy="10462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8E5EB5-3689-52A0-80B3-65EFC9DE38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515" y="1141831"/>
            <a:ext cx="6743700" cy="18669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5AB72C6-3F75-66C7-3C0F-91611BBC85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4816" y="5018097"/>
            <a:ext cx="1921838" cy="17740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8BEB77-5265-1C4A-AB15-D68AC9B9A45E}"/>
              </a:ext>
            </a:extLst>
          </p:cNvPr>
          <p:cNvSpPr txBox="1"/>
          <p:nvPr/>
        </p:nvSpPr>
        <p:spPr>
          <a:xfrm>
            <a:off x="957532" y="301293"/>
            <a:ext cx="4002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Enrichment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1D724-7A5F-29AF-CE7F-F74CB8E69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02626"/>
          </a:xfrm>
        </p:spPr>
        <p:txBody>
          <a:bodyPr>
            <a:normAutofit fontScale="90000"/>
          </a:bodyPr>
          <a:lstStyle/>
          <a:p>
            <a:r>
              <a:rPr lang="el-GR" dirty="0" err="1"/>
              <a:t>Αλληλούχιση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9949C37-3599-48D0-8EDB-2ACF2A0FFD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639" t="15614" r="21803" b="26815"/>
          <a:stretch/>
        </p:blipFill>
        <p:spPr>
          <a:xfrm>
            <a:off x="734683" y="900382"/>
            <a:ext cx="4381500" cy="311441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95F4FE-B4AB-D537-7B08-44DD82ECEA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172" t="17639" r="30235" b="33195"/>
          <a:stretch/>
        </p:blipFill>
        <p:spPr>
          <a:xfrm>
            <a:off x="6731838" y="832179"/>
            <a:ext cx="4200525" cy="301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F83634-FBD1-792C-449D-C3E731C564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9537"/>
          <a:stretch/>
        </p:blipFill>
        <p:spPr>
          <a:xfrm>
            <a:off x="3411415" y="4291033"/>
            <a:ext cx="1600200" cy="25669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71C434-026A-5F1B-8D7D-2D9CFB4394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630" t="36316" r="-1" b="-1"/>
          <a:stretch/>
        </p:blipFill>
        <p:spPr>
          <a:xfrm>
            <a:off x="5379471" y="4874608"/>
            <a:ext cx="2704734" cy="19833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2880E3-2269-597E-7136-31EEA4136456}"/>
              </a:ext>
            </a:extLst>
          </p:cNvPr>
          <p:cNvSpPr txBox="1"/>
          <p:nvPr/>
        </p:nvSpPr>
        <p:spPr>
          <a:xfrm>
            <a:off x="1608992" y="5794131"/>
            <a:ext cx="1969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Sequencing by synthesis</a:t>
            </a:r>
          </a:p>
        </p:txBody>
      </p:sp>
    </p:spTree>
    <p:extLst>
      <p:ext uri="{BB962C8B-B14F-4D97-AF65-F5344CB8AC3E}">
        <p14:creationId xmlns:p14="http://schemas.microsoft.com/office/powerpoint/2010/main" val="37996621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5"/>
          <p:cNvSpPr txBox="1">
            <a:spLocks noGrp="1"/>
          </p:cNvSpPr>
          <p:nvPr>
            <p:ph type="title"/>
          </p:nvPr>
        </p:nvSpPr>
        <p:spPr>
          <a:xfrm>
            <a:off x="28015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 sz="2800" b="1">
                <a:solidFill>
                  <a:srgbClr val="234995"/>
                </a:solidFill>
              </a:rPr>
              <a:t>Αναλυτικά ποιοτικά κριτήρια</a:t>
            </a:r>
            <a:endParaRPr b="1">
              <a:solidFill>
                <a:srgbClr val="234995"/>
              </a:solidFill>
            </a:endParaRPr>
          </a:p>
        </p:txBody>
      </p:sp>
      <p:sp>
        <p:nvSpPr>
          <p:cNvPr id="161" name="Google Shape;161;p5"/>
          <p:cNvSpPr txBox="1">
            <a:spLocks noGrp="1"/>
          </p:cNvSpPr>
          <p:nvPr>
            <p:ph type="body" idx="1"/>
          </p:nvPr>
        </p:nvSpPr>
        <p:spPr>
          <a:xfrm>
            <a:off x="0" y="1690825"/>
            <a:ext cx="108543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-GR"/>
              <a:t>Σύνολο διαβασμάτων ανα δείγμα</a:t>
            </a:r>
            <a:endParaRPr/>
          </a:p>
          <a:p>
            <a:pPr marL="2286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-GR"/>
              <a:t>Σύνολο διαβασμάτων ανα θέση </a:t>
            </a:r>
            <a:endParaRPr/>
          </a:p>
          <a:p>
            <a:pPr marL="2286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-GR"/>
              <a:t>Σύνολο διαβασμάτων μεταλλαγής</a:t>
            </a:r>
            <a:endParaRPr/>
          </a:p>
          <a:p>
            <a:pPr marL="2286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-GR"/>
              <a:t>Ποσοστό μεταλλαγής (VAF)</a:t>
            </a:r>
            <a:endParaRPr/>
          </a:p>
          <a:p>
            <a:pPr marL="2286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-GR"/>
              <a:t>Οπτικοποίηση με ειδικά προγράμματα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2286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2286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-GR"/>
              <a:t>Variant calling:</a:t>
            </a:r>
            <a:endParaRPr/>
          </a:p>
          <a:p>
            <a:pPr marL="2286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-GR"/>
              <a:t>Παθογόνος μεταλλαγή</a:t>
            </a:r>
            <a:endParaRPr/>
          </a:p>
          <a:p>
            <a:pPr marL="2286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-GR"/>
              <a:t>Μη παθογόνος μεταλλαγή</a:t>
            </a:r>
            <a:endParaRPr/>
          </a:p>
          <a:p>
            <a:pPr marL="2286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-GR"/>
              <a:t>Αγνωστης κλινικής σημασίας μεταλλαγή</a:t>
            </a:r>
            <a:endParaRPr/>
          </a:p>
        </p:txBody>
      </p:sp>
      <p:pic>
        <p:nvPicPr>
          <p:cNvPr id="162" name="Google Shape;162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20250" y="144851"/>
            <a:ext cx="5298299" cy="6414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59138-53E0-ACFC-6396-9DBE64757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30430"/>
          </a:xfrm>
        </p:spPr>
        <p:txBody>
          <a:bodyPr/>
          <a:lstStyle/>
          <a:p>
            <a:r>
              <a:rPr lang="el-GR" dirty="0"/>
              <a:t>Βασικές Έννοιες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E856C15-98D2-2CFE-2E65-27C83A85F5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243618"/>
            <a:ext cx="4681538" cy="26333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F3B352-765D-78FE-5677-A1B8D443F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9738" y="1221050"/>
            <a:ext cx="4761781" cy="2678502"/>
          </a:xfrm>
          <a:prstGeom prst="rect">
            <a:avLst/>
          </a:prstGeom>
        </p:spPr>
      </p:pic>
      <p:pic>
        <p:nvPicPr>
          <p:cNvPr id="7" name="Εικόνα 2" descr="SARS-CoV-2 (COVID-19) Genome Sequence and Map - Google Chrome">
            <a:extLst>
              <a:ext uri="{FF2B5EF4-FFF2-40B4-BE49-F238E27FC236}">
                <a16:creationId xmlns:a16="http://schemas.microsoft.com/office/drawing/2014/main" id="{3EA4C8C8-5500-90FD-B015-8326783F43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6" t="13196" r="28767" b="29622"/>
          <a:stretch>
            <a:fillRect/>
          </a:stretch>
        </p:blipFill>
        <p:spPr bwMode="auto">
          <a:xfrm>
            <a:off x="1475267" y="4012706"/>
            <a:ext cx="3407403" cy="2228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59E8EF6-E9E0-4210-4A39-2AA771FE47C5}"/>
              </a:ext>
            </a:extLst>
          </p:cNvPr>
          <p:cNvSpPr txBox="1"/>
          <p:nvPr/>
        </p:nvSpPr>
        <p:spPr>
          <a:xfrm>
            <a:off x="5986732" y="4333252"/>
            <a:ext cx="41493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Βάσεις δεδομένων με αλληλουχίες του </a:t>
            </a:r>
            <a:r>
              <a:rPr lang="el-GR" dirty="0" err="1"/>
              <a:t>γονιδιώματος</a:t>
            </a:r>
            <a:endParaRPr lang="el-GR" dirty="0"/>
          </a:p>
          <a:p>
            <a:r>
              <a:rPr lang="en-US" dirty="0" err="1"/>
              <a:t>Ensembl</a:t>
            </a:r>
            <a:r>
              <a:rPr lang="en-US" dirty="0"/>
              <a:t>, NCBI </a:t>
            </a:r>
            <a:r>
              <a:rPr lang="en-US" dirty="0" err="1"/>
              <a:t>etc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6937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1996c7243c_0_7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598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3200" b="1">
                <a:solidFill>
                  <a:srgbClr val="234995"/>
                </a:solidFill>
              </a:rPr>
              <a:t>Αξιολόγηση αποτελεσμάτων </a:t>
            </a:r>
            <a:endParaRPr sz="3200" b="1">
              <a:solidFill>
                <a:srgbClr val="234995"/>
              </a:solidFill>
            </a:endParaRPr>
          </a:p>
        </p:txBody>
      </p:sp>
      <p:sp>
        <p:nvSpPr>
          <p:cNvPr id="169" name="Google Shape;169;g11996c7243c_0_70"/>
          <p:cNvSpPr txBox="1"/>
          <p:nvPr/>
        </p:nvSpPr>
        <p:spPr>
          <a:xfrm>
            <a:off x="493698" y="1341425"/>
            <a:ext cx="27549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</a:pPr>
            <a:r>
              <a:rPr lang="el-GR" sz="1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ΒΙΟΠΛΗΡΟΦΟΡΙΚΗ  ΡΟΗ/ ΑΝΑΛΥΣΗ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endParaRPr sz="1800" b="0" i="0" u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70" name="Google Shape;170;g11996c7243c_0_70"/>
          <p:cNvPicPr preferRelativeResize="0"/>
          <p:nvPr/>
        </p:nvPicPr>
        <p:blipFill rotWithShape="1">
          <a:blip r:embed="rId3">
            <a:alphaModFix/>
          </a:blip>
          <a:srcRect l="26674" t="44900" r="28099" b="7011"/>
          <a:stretch/>
        </p:blipFill>
        <p:spPr>
          <a:xfrm>
            <a:off x="-20000" y="1588387"/>
            <a:ext cx="6039792" cy="34451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g11996c7243c_0_70"/>
          <p:cNvSpPr txBox="1"/>
          <p:nvPr/>
        </p:nvSpPr>
        <p:spPr>
          <a:xfrm>
            <a:off x="1060275" y="1022100"/>
            <a:ext cx="2540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000">
                <a:latin typeface="Calibri"/>
                <a:ea typeface="Calibri"/>
                <a:cs typeface="Calibri"/>
                <a:sym typeface="Calibri"/>
              </a:rPr>
              <a:t>Δείγμα Α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" name="Google Shape;172;g11996c7243c_0_70"/>
          <p:cNvPicPr preferRelativeResize="0"/>
          <p:nvPr/>
        </p:nvPicPr>
        <p:blipFill rotWithShape="1">
          <a:blip r:embed="rId4">
            <a:alphaModFix/>
          </a:blip>
          <a:srcRect l="26329" t="40831" r="27079" b="11440"/>
          <a:stretch/>
        </p:blipFill>
        <p:spPr>
          <a:xfrm>
            <a:off x="6094043" y="1477850"/>
            <a:ext cx="6097958" cy="3513775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g11996c7243c_0_70"/>
          <p:cNvSpPr txBox="1"/>
          <p:nvPr/>
        </p:nvSpPr>
        <p:spPr>
          <a:xfrm>
            <a:off x="6546675" y="1022100"/>
            <a:ext cx="2540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000">
                <a:latin typeface="Calibri"/>
                <a:ea typeface="Calibri"/>
                <a:cs typeface="Calibri"/>
                <a:sym typeface="Calibri"/>
              </a:rPr>
              <a:t>Δείγμα Β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g11996c7243c_0_70"/>
          <p:cNvSpPr txBox="1"/>
          <p:nvPr/>
        </p:nvSpPr>
        <p:spPr>
          <a:xfrm>
            <a:off x="1863975" y="5621225"/>
            <a:ext cx="78252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2860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l-G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Σύνολο διαβασμάτων ανά δείγμα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l-G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Σύνολο διαβασμάτων ανά θέση 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E60D4B8-9D2F-28FC-3023-6B6A6D362718}"/>
              </a:ext>
            </a:extLst>
          </p:cNvPr>
          <p:cNvCxnSpPr/>
          <p:nvPr/>
        </p:nvCxnSpPr>
        <p:spPr>
          <a:xfrm>
            <a:off x="7729268" y="4459857"/>
            <a:ext cx="1214136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1e04b0252c_0_4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-GR" sz="3200" b="1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</a:rPr>
              <a:t>Αξιολόγηση αποτελεσμάτων</a:t>
            </a:r>
            <a:endParaRPr sz="3200" b="1">
              <a:solidFill>
                <a:srgbClr val="1155C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100"/>
          </a:p>
        </p:txBody>
      </p:sp>
      <p:pic>
        <p:nvPicPr>
          <p:cNvPr id="181" name="Google Shape;181;g11e04b0252c_0_47"/>
          <p:cNvPicPr preferRelativeResize="0"/>
          <p:nvPr/>
        </p:nvPicPr>
        <p:blipFill rotWithShape="1">
          <a:blip r:embed="rId3">
            <a:alphaModFix/>
          </a:blip>
          <a:srcRect l="26464" t="26623" r="27741" b="25723"/>
          <a:stretch/>
        </p:blipFill>
        <p:spPr>
          <a:xfrm>
            <a:off x="2303575" y="1810975"/>
            <a:ext cx="7341576" cy="429735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g11e04b0252c_0_47"/>
          <p:cNvSpPr txBox="1"/>
          <p:nvPr/>
        </p:nvSpPr>
        <p:spPr>
          <a:xfrm>
            <a:off x="4662875" y="1290625"/>
            <a:ext cx="32385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000">
                <a:latin typeface="Calibri"/>
                <a:ea typeface="Calibri"/>
                <a:cs typeface="Calibri"/>
                <a:sym typeface="Calibri"/>
              </a:rPr>
              <a:t>Δείγμα Γ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1 - TextBox">
            <a:extLst>
              <a:ext uri="{FF2B5EF4-FFF2-40B4-BE49-F238E27FC236}">
                <a16:creationId xmlns:a16="http://schemas.microsoft.com/office/drawing/2014/main" id="{377659B8-16FC-4C61-2D2A-BD51B90337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1722" y="142366"/>
            <a:ext cx="37369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800">
                <a:latin typeface="Century Gothic" panose="020B0502020202020204" pitchFamily="34" charset="0"/>
                <a:cs typeface="Arial" panose="020B0604020202020204" pitchFamily="34" charset="0"/>
              </a:rPr>
              <a:t>ΒΙΟΠΛΗΡΟΦΟΡΙΚΗ  ΡΟΗ/ ΑΝΑΛΥΣΗ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l-GR" altLang="en-US" sz="180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l-GR" altLang="en-US" sz="180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4995" name="Picture 2">
            <a:extLst>
              <a:ext uri="{FF2B5EF4-FFF2-40B4-BE49-F238E27FC236}">
                <a16:creationId xmlns:a16="http://schemas.microsoft.com/office/drawing/2014/main" id="{2E5C7936-DB25-422E-A59F-60A639680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92" y="1043796"/>
            <a:ext cx="11327579" cy="5175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1e04b0252c_0_31"/>
          <p:cNvSpPr txBox="1">
            <a:spLocks noGrp="1"/>
          </p:cNvSpPr>
          <p:nvPr>
            <p:ph type="title"/>
          </p:nvPr>
        </p:nvSpPr>
        <p:spPr>
          <a:xfrm>
            <a:off x="398575" y="335800"/>
            <a:ext cx="10515600" cy="598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3200" b="1">
                <a:solidFill>
                  <a:srgbClr val="234995"/>
                </a:solidFill>
              </a:rPr>
              <a:t>Αξιολόγηση αποτελεσμάτων</a:t>
            </a:r>
            <a:endParaRPr sz="3200" b="1">
              <a:solidFill>
                <a:srgbClr val="234995"/>
              </a:solidFill>
            </a:endParaRPr>
          </a:p>
        </p:txBody>
      </p:sp>
      <p:sp>
        <p:nvSpPr>
          <p:cNvPr id="189" name="Google Shape;189;g11e04b0252c_0_31"/>
          <p:cNvSpPr txBox="1"/>
          <p:nvPr/>
        </p:nvSpPr>
        <p:spPr>
          <a:xfrm>
            <a:off x="493698" y="1341425"/>
            <a:ext cx="27549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</a:pPr>
            <a:r>
              <a:rPr lang="el-GR" sz="1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ΒΙΟΠΛΗΡΟΦΟΡΙΚΗ  ΡΟΗ/ ΑΝΑΛΥΣΗ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endParaRPr sz="1800" b="0" i="0" u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90" name="Google Shape;190;g11e04b0252c_0_31"/>
          <p:cNvPicPr preferRelativeResize="0"/>
          <p:nvPr/>
        </p:nvPicPr>
        <p:blipFill rotWithShape="1">
          <a:blip r:embed="rId3">
            <a:alphaModFix/>
          </a:blip>
          <a:srcRect r="1874" b="67384"/>
          <a:stretch/>
        </p:blipFill>
        <p:spPr>
          <a:xfrm>
            <a:off x="493700" y="1911700"/>
            <a:ext cx="11621040" cy="1517299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g11e04b0252c_0_31"/>
          <p:cNvSpPr txBox="1"/>
          <p:nvPr/>
        </p:nvSpPr>
        <p:spPr>
          <a:xfrm>
            <a:off x="36500" y="3930275"/>
            <a:ext cx="6792300" cy="3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Calibri"/>
              <a:buAutoNum type="arabicPeriod"/>
            </a:pPr>
            <a:r>
              <a:rPr lang="el-GR" sz="2400">
                <a:latin typeface="Calibri"/>
                <a:ea typeface="Calibri"/>
                <a:cs typeface="Calibri"/>
                <a:sym typeface="Calibri"/>
              </a:rPr>
              <a:t>Θέση της μεταλλαγής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Calibri"/>
              <a:buAutoNum type="arabicPeriod"/>
            </a:pPr>
            <a:r>
              <a:rPr lang="el-GR" sz="2400">
                <a:latin typeface="Calibri"/>
                <a:ea typeface="Calibri"/>
                <a:cs typeface="Calibri"/>
                <a:sym typeface="Calibri"/>
              </a:rPr>
              <a:t>Διαβασματα θέσης (Forward -Reverse)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Calibri"/>
              <a:buAutoNum type="arabicPeriod"/>
            </a:pPr>
            <a:r>
              <a:rPr lang="el-GR" sz="2400">
                <a:latin typeface="Calibri"/>
                <a:ea typeface="Calibri"/>
                <a:cs typeface="Calibri"/>
                <a:sym typeface="Calibri"/>
              </a:rPr>
              <a:t>Διαβάσματα μεταλλαγής (Forward reverse)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Calibri"/>
              <a:buAutoNum type="arabicPeriod"/>
            </a:pPr>
            <a:r>
              <a:rPr lang="el-GR" sz="2400">
                <a:latin typeface="Calibri"/>
                <a:ea typeface="Calibri"/>
                <a:cs typeface="Calibri"/>
                <a:sym typeface="Calibri"/>
              </a:rPr>
              <a:t>Ποσοστό μεταλλαγής  VAF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Calibri"/>
              <a:buAutoNum type="arabicPeriod"/>
            </a:pPr>
            <a:r>
              <a:rPr lang="el-GR" sz="2400">
                <a:latin typeface="Calibri"/>
                <a:ea typeface="Calibri"/>
                <a:cs typeface="Calibri"/>
                <a:sym typeface="Calibri"/>
              </a:rPr>
              <a:t>Ταυτοποίηση μεταλλαγής πχ c.35G&gt;T, p. Gly12Val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Calibri"/>
              <a:buAutoNum type="arabicPeriod"/>
            </a:pPr>
            <a:r>
              <a:rPr lang="el-GR" sz="2400">
                <a:latin typeface="Calibri"/>
                <a:ea typeface="Calibri"/>
                <a:cs typeface="Calibri"/>
                <a:sym typeface="Calibri"/>
              </a:rPr>
              <a:t>Στοιχεία- παθογόνος ή μη(Tier I-IV)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g11e04b0252c_0_31"/>
          <p:cNvSpPr txBox="1"/>
          <p:nvPr/>
        </p:nvSpPr>
        <p:spPr>
          <a:xfrm>
            <a:off x="704875" y="1222625"/>
            <a:ext cx="5286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0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Βιοπληροφορική ροή/Ion reporter</a:t>
            </a:r>
            <a:endParaRPr sz="20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g11e04b0252c_0_31"/>
          <p:cNvSpPr txBox="1"/>
          <p:nvPr/>
        </p:nvSpPr>
        <p:spPr>
          <a:xfrm>
            <a:off x="7918900" y="5647450"/>
            <a:ext cx="3939000" cy="12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Βάσεις δεδομένων: ClinVar, COSMIC,IARC TP53, Varsome, UniProt, etc</a:t>
            </a:r>
            <a:endParaRPr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4" name="Google Shape;194;g11e04b0252c_0_31"/>
          <p:cNvCxnSpPr/>
          <p:nvPr/>
        </p:nvCxnSpPr>
        <p:spPr>
          <a:xfrm>
            <a:off x="5175725" y="6084275"/>
            <a:ext cx="2608500" cy="14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11e04b0252c_0_19"/>
          <p:cNvSpPr txBox="1">
            <a:spLocks noGrp="1"/>
          </p:cNvSpPr>
          <p:nvPr>
            <p:ph type="title"/>
          </p:nvPr>
        </p:nvSpPr>
        <p:spPr>
          <a:xfrm>
            <a:off x="457200" y="365125"/>
            <a:ext cx="10515600" cy="598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3200" b="1">
                <a:solidFill>
                  <a:srgbClr val="234995"/>
                </a:solidFill>
              </a:rPr>
              <a:t>Αξιολόγηση αποτελεσμάτων</a:t>
            </a:r>
            <a:endParaRPr sz="3200" b="1">
              <a:solidFill>
                <a:srgbClr val="234995"/>
              </a:solidFill>
            </a:endParaRPr>
          </a:p>
        </p:txBody>
      </p:sp>
      <p:sp>
        <p:nvSpPr>
          <p:cNvPr id="201" name="Google Shape;201;g11e04b0252c_0_19"/>
          <p:cNvSpPr txBox="1"/>
          <p:nvPr/>
        </p:nvSpPr>
        <p:spPr>
          <a:xfrm>
            <a:off x="493698" y="1341425"/>
            <a:ext cx="27549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</a:pPr>
            <a:r>
              <a:rPr lang="el-GR" sz="1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ΒΙΟΠΛΗΡΟΦΟΡΙΚΗ  ΡΟΗ/ ΑΝΑΛΥΣΗ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endParaRPr sz="1800" b="0" i="0" u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2" name="Google Shape;202;g11e04b0252c_0_19"/>
          <p:cNvSpPr txBox="1"/>
          <p:nvPr/>
        </p:nvSpPr>
        <p:spPr>
          <a:xfrm>
            <a:off x="764200" y="1094475"/>
            <a:ext cx="587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000">
                <a:latin typeface="Calibri"/>
                <a:ea typeface="Calibri"/>
                <a:cs typeface="Calibri"/>
                <a:sym typeface="Calibri"/>
              </a:rPr>
              <a:t>IGV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3" name="Google Shape;203;g11e04b0252c_0_19"/>
          <p:cNvPicPr preferRelativeResize="0"/>
          <p:nvPr/>
        </p:nvPicPr>
        <p:blipFill rotWithShape="1">
          <a:blip r:embed="rId3">
            <a:alphaModFix/>
          </a:blip>
          <a:srcRect l="5323" t="30432" r="12769" b="16148"/>
          <a:stretch/>
        </p:blipFill>
        <p:spPr>
          <a:xfrm>
            <a:off x="344275" y="1718225"/>
            <a:ext cx="11542925" cy="4234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11e04b0252c_0_59"/>
          <p:cNvSpPr txBox="1">
            <a:spLocks noGrp="1"/>
          </p:cNvSpPr>
          <p:nvPr>
            <p:ph type="title"/>
          </p:nvPr>
        </p:nvSpPr>
        <p:spPr>
          <a:xfrm>
            <a:off x="531600" y="188900"/>
            <a:ext cx="10515600" cy="677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3600" b="1">
                <a:solidFill>
                  <a:srgbClr val="234995"/>
                </a:solidFill>
              </a:rPr>
              <a:t>RNA</a:t>
            </a:r>
            <a:endParaRPr sz="3600" b="1">
              <a:solidFill>
                <a:srgbClr val="234995"/>
              </a:solidFill>
            </a:endParaRPr>
          </a:p>
        </p:txBody>
      </p:sp>
      <p:pic>
        <p:nvPicPr>
          <p:cNvPr id="210" name="Google Shape;210;g11e04b0252c_0_59"/>
          <p:cNvPicPr preferRelativeResize="0"/>
          <p:nvPr/>
        </p:nvPicPr>
        <p:blipFill rotWithShape="1">
          <a:blip r:embed="rId3">
            <a:alphaModFix/>
          </a:blip>
          <a:srcRect l="66459" t="23783" r="4738" b="62298"/>
          <a:stretch/>
        </p:blipFill>
        <p:spPr>
          <a:xfrm>
            <a:off x="288850" y="1340900"/>
            <a:ext cx="1730275" cy="484599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g11e04b0252c_0_59"/>
          <p:cNvSpPr txBox="1"/>
          <p:nvPr/>
        </p:nvSpPr>
        <p:spPr>
          <a:xfrm>
            <a:off x="3069450" y="2233275"/>
            <a:ext cx="34470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000">
                <a:latin typeface="Calibri"/>
                <a:ea typeface="Calibri"/>
                <a:cs typeface="Calibri"/>
                <a:sym typeface="Calibri"/>
              </a:rPr>
              <a:t>Προετοιμασία Βιβλιοθηκών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000">
                <a:latin typeface="Calibri"/>
                <a:ea typeface="Calibri"/>
                <a:cs typeface="Calibri"/>
                <a:sym typeface="Calibri"/>
              </a:rPr>
              <a:t>PCR με τους εκκινητές του panel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g11e04b0252c_0_59"/>
          <p:cNvSpPr txBox="1"/>
          <p:nvPr/>
        </p:nvSpPr>
        <p:spPr>
          <a:xfrm>
            <a:off x="3162100" y="4039188"/>
            <a:ext cx="29085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000">
                <a:latin typeface="Calibri"/>
                <a:ea typeface="Calibri"/>
                <a:cs typeface="Calibri"/>
                <a:sym typeface="Calibri"/>
              </a:rPr>
              <a:t>Ενίσχυση Βιβλιοθηκών με emulsion PCR 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g11e04b0252c_0_59"/>
          <p:cNvSpPr txBox="1"/>
          <p:nvPr/>
        </p:nvSpPr>
        <p:spPr>
          <a:xfrm>
            <a:off x="2948300" y="1350750"/>
            <a:ext cx="4161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000">
                <a:latin typeface="Calibri"/>
                <a:ea typeface="Calibri"/>
                <a:cs typeface="Calibri"/>
                <a:sym typeface="Calibri"/>
              </a:rPr>
              <a:t>Αντίστροφη  μεταγραφή-cDNA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14" name="Google Shape;214;g11e04b0252c_0_59"/>
          <p:cNvCxnSpPr>
            <a:stCxn id="210" idx="3"/>
          </p:cNvCxnSpPr>
          <p:nvPr/>
        </p:nvCxnSpPr>
        <p:spPr>
          <a:xfrm>
            <a:off x="2019125" y="1583199"/>
            <a:ext cx="929100" cy="14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15" name="Google Shape;215;g11e04b0252c_0_59"/>
          <p:cNvCxnSpPr>
            <a:endCxn id="212" idx="0"/>
          </p:cNvCxnSpPr>
          <p:nvPr/>
        </p:nvCxnSpPr>
        <p:spPr>
          <a:xfrm>
            <a:off x="4611550" y="3093588"/>
            <a:ext cx="4800" cy="945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16" name="Google Shape;216;g11e04b0252c_0_59"/>
          <p:cNvCxnSpPr/>
          <p:nvPr/>
        </p:nvCxnSpPr>
        <p:spPr>
          <a:xfrm flipH="1">
            <a:off x="4613800" y="1737950"/>
            <a:ext cx="5100" cy="512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17" name="Google Shape;217;g11e04b0252c_0_59"/>
          <p:cNvPicPr preferRelativeResize="0"/>
          <p:nvPr/>
        </p:nvPicPr>
        <p:blipFill rotWithShape="1">
          <a:blip r:embed="rId4">
            <a:alphaModFix/>
          </a:blip>
          <a:srcRect l="32144" t="48129" r="51667" b="39177"/>
          <a:stretch/>
        </p:blipFill>
        <p:spPr>
          <a:xfrm>
            <a:off x="7312250" y="2750325"/>
            <a:ext cx="4205674" cy="1854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8" name="Google Shape;218;g11e04b0252c_0_59"/>
          <p:cNvCxnSpPr/>
          <p:nvPr/>
        </p:nvCxnSpPr>
        <p:spPr>
          <a:xfrm>
            <a:off x="4611550" y="4846188"/>
            <a:ext cx="4800" cy="945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9" name="Google Shape;219;g11e04b0252c_0_59"/>
          <p:cNvSpPr txBox="1"/>
          <p:nvPr/>
        </p:nvSpPr>
        <p:spPr>
          <a:xfrm>
            <a:off x="3162100" y="5867988"/>
            <a:ext cx="29085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000">
                <a:latin typeface="Calibri"/>
                <a:ea typeface="Calibri"/>
                <a:cs typeface="Calibri"/>
                <a:sym typeface="Calibri"/>
              </a:rPr>
              <a:t>Αλληλούχιση με NGS 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1996c7243c_0_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3600" b="1">
                <a:solidFill>
                  <a:srgbClr val="234995"/>
                </a:solidFill>
              </a:rPr>
              <a:t>RNA- ποιοτικά κριτήρια</a:t>
            </a:r>
            <a:endParaRPr sz="3600" b="1">
              <a:solidFill>
                <a:srgbClr val="234995"/>
              </a:solidFill>
            </a:endParaRPr>
          </a:p>
        </p:txBody>
      </p:sp>
      <p:sp>
        <p:nvSpPr>
          <p:cNvPr id="226" name="Google Shape;226;g11996c7243c_0_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6183900" cy="2213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l-GR"/>
              <a:t>Γονίδια ελέγχου- εσωτερικός έλεγχος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l-GR"/>
              <a:t>Συνολικά διαβάσματα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l-GR"/>
              <a:t>Διαβάσματα διαμετάθεσης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l-GR"/>
              <a:t>Οπτικοποίηση με ειδικά προγράμματα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1a673726ba_0_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3200" b="1"/>
              <a:t>RNA αποτελέσματα </a:t>
            </a:r>
            <a:r>
              <a:rPr lang="el-GR" sz="3200" b="1">
                <a:solidFill>
                  <a:srgbClr val="234995"/>
                </a:solidFill>
              </a:rPr>
              <a:t>(ΙΟΝ REPORTER)</a:t>
            </a:r>
            <a:endParaRPr sz="3200" b="1">
              <a:solidFill>
                <a:srgbClr val="234995"/>
              </a:solidFill>
            </a:endParaRPr>
          </a:p>
        </p:txBody>
      </p:sp>
      <p:sp>
        <p:nvSpPr>
          <p:cNvPr id="233" name="Google Shape;233;g11a673726ba_0_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4711800" cy="2252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18"/>
              <a:buFont typeface="Arial"/>
              <a:buNone/>
            </a:pPr>
            <a:r>
              <a:rPr lang="el-GR" sz="1117" b="1">
                <a:latin typeface="Arial"/>
                <a:ea typeface="Arial"/>
                <a:cs typeface="Arial"/>
                <a:sym typeface="Arial"/>
              </a:rPr>
              <a:t>Fusion Sample QC</a:t>
            </a:r>
            <a:r>
              <a:rPr lang="el-GR" sz="1117">
                <a:latin typeface="Arial"/>
                <a:ea typeface="Arial"/>
                <a:cs typeface="Arial"/>
                <a:sym typeface="Arial"/>
              </a:rPr>
              <a:t>:</a:t>
            </a:r>
            <a:endParaRPr sz="1117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18"/>
              <a:buFont typeface="Arial"/>
              <a:buNone/>
            </a:pPr>
            <a:r>
              <a:rPr lang="el-GR" sz="1117">
                <a:latin typeface="Arial"/>
                <a:ea typeface="Arial"/>
                <a:cs typeface="Arial"/>
                <a:sym typeface="Arial"/>
              </a:rPr>
              <a:t>FAIL,[TotalMappedFusionPanelReads&lt;=20000 OR MinReadLength&lt;=0]</a:t>
            </a:r>
            <a:endParaRPr sz="1117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18"/>
              <a:buFont typeface="Arial"/>
              <a:buNone/>
            </a:pPr>
            <a:r>
              <a:rPr lang="el-GR" sz="1117" b="1">
                <a:latin typeface="Arial"/>
                <a:ea typeface="Arial"/>
                <a:cs typeface="Arial"/>
                <a:sym typeface="Arial"/>
              </a:rPr>
              <a:t>Fusion Overall Call</a:t>
            </a:r>
            <a:r>
              <a:rPr lang="el-GR" sz="1117">
                <a:latin typeface="Arial"/>
                <a:ea typeface="Arial"/>
                <a:cs typeface="Arial"/>
                <a:sym typeface="Arial"/>
              </a:rPr>
              <a:t>:</a:t>
            </a:r>
            <a:endParaRPr sz="1117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18"/>
              <a:buFont typeface="Arial"/>
              <a:buNone/>
            </a:pPr>
            <a:r>
              <a:rPr lang="el-GR" sz="1117">
                <a:latin typeface="Arial"/>
                <a:ea typeface="Arial"/>
                <a:cs typeface="Arial"/>
                <a:sym typeface="Arial"/>
              </a:rPr>
              <a:t>NOCALL ,[FusionSampleQC=FAIL]</a:t>
            </a:r>
            <a:endParaRPr sz="1117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18"/>
              <a:buFont typeface="Arial"/>
              <a:buNone/>
            </a:pPr>
            <a:r>
              <a:rPr lang="el-GR" sz="1117" b="1">
                <a:latin typeface="Arial"/>
                <a:ea typeface="Arial"/>
                <a:cs typeface="Arial"/>
                <a:sym typeface="Arial"/>
              </a:rPr>
              <a:t>Total Mapped Fusion Panel Reads</a:t>
            </a:r>
            <a:r>
              <a:rPr lang="el-GR" sz="1117">
                <a:latin typeface="Arial"/>
                <a:ea typeface="Arial"/>
                <a:cs typeface="Arial"/>
                <a:sym typeface="Arial"/>
              </a:rPr>
              <a:t>:</a:t>
            </a:r>
            <a:endParaRPr sz="1117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18"/>
              <a:buFont typeface="Arial"/>
              <a:buNone/>
            </a:pPr>
            <a:r>
              <a:rPr lang="el-GR" sz="1117">
                <a:latin typeface="Arial"/>
                <a:ea typeface="Arial"/>
                <a:cs typeface="Arial"/>
                <a:sym typeface="Arial"/>
              </a:rPr>
              <a:t>0</a:t>
            </a:r>
            <a:endParaRPr sz="1117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18"/>
              <a:buFont typeface="Arial"/>
              <a:buNone/>
            </a:pPr>
            <a:r>
              <a:rPr lang="el-GR" sz="1117" b="1">
                <a:latin typeface="Arial"/>
                <a:ea typeface="Arial"/>
                <a:cs typeface="Arial"/>
                <a:sym typeface="Arial"/>
              </a:rPr>
              <a:t>Total Unmapped Reads</a:t>
            </a:r>
            <a:r>
              <a:rPr lang="el-GR" sz="1117">
                <a:latin typeface="Arial"/>
                <a:ea typeface="Arial"/>
                <a:cs typeface="Arial"/>
                <a:sym typeface="Arial"/>
              </a:rPr>
              <a:t>:</a:t>
            </a:r>
            <a:endParaRPr sz="1117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18"/>
              <a:buFont typeface="Arial"/>
              <a:buNone/>
            </a:pPr>
            <a:r>
              <a:rPr lang="el-GR" sz="1117">
                <a:latin typeface="Arial"/>
                <a:ea typeface="Arial"/>
                <a:cs typeface="Arial"/>
                <a:sym typeface="Arial"/>
              </a:rPr>
              <a:t>50936</a:t>
            </a:r>
            <a:endParaRPr sz="1117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1018"/>
              <a:buNone/>
            </a:pPr>
            <a:endParaRPr sz="2690"/>
          </a:p>
        </p:txBody>
      </p:sp>
      <p:sp>
        <p:nvSpPr>
          <p:cNvPr id="234" name="Google Shape;234;g11a673726ba_0_0"/>
          <p:cNvSpPr txBox="1"/>
          <p:nvPr/>
        </p:nvSpPr>
        <p:spPr>
          <a:xfrm>
            <a:off x="6166300" y="1690825"/>
            <a:ext cx="5068800" cy="24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l-GR" sz="1100" b="1">
                <a:solidFill>
                  <a:schemeClr val="dk1"/>
                </a:solidFill>
              </a:rPr>
              <a:t>Fusion Sample QC</a:t>
            </a:r>
            <a:r>
              <a:rPr lang="el-GR" sz="1100">
                <a:solidFill>
                  <a:schemeClr val="dk1"/>
                </a:solidFill>
              </a:rPr>
              <a:t>: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l-GR" sz="1100">
                <a:solidFill>
                  <a:schemeClr val="dk1"/>
                </a:solidFill>
              </a:rPr>
              <a:t>PASS,[TotalMappedFusionPanelReads&gt;20000;MeanReadLength&gt;0]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l-GR" sz="1100" b="1">
                <a:solidFill>
                  <a:schemeClr val="dk1"/>
                </a:solidFill>
              </a:rPr>
              <a:t>Fusion Overall Call</a:t>
            </a:r>
            <a:r>
              <a:rPr lang="el-GR" sz="1100">
                <a:solidFill>
                  <a:schemeClr val="dk1"/>
                </a:solidFill>
              </a:rPr>
              <a:t>: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l-GR" sz="1100">
                <a:solidFill>
                  <a:schemeClr val="dk1"/>
                </a:solidFill>
              </a:rPr>
              <a:t>POSITIVE [DriverGene=ALK,IsoformsDetected=EML4-ALK.E6aA20.AB374361]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l-GR" sz="1100" b="1">
                <a:solidFill>
                  <a:schemeClr val="dk1"/>
                </a:solidFill>
              </a:rPr>
              <a:t>Total Mapped Fusion Panel Reads</a:t>
            </a:r>
            <a:r>
              <a:rPr lang="el-GR" sz="1100">
                <a:solidFill>
                  <a:schemeClr val="dk1"/>
                </a:solidFill>
              </a:rPr>
              <a:t>: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l-GR" sz="1100">
                <a:solidFill>
                  <a:schemeClr val="dk1"/>
                </a:solidFill>
              </a:rPr>
              <a:t>61702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l-GR" sz="1100" b="1">
                <a:solidFill>
                  <a:schemeClr val="dk1"/>
                </a:solidFill>
              </a:rPr>
              <a:t>Total Unmapped Reads</a:t>
            </a:r>
            <a:r>
              <a:rPr lang="el-GR" sz="1100">
                <a:solidFill>
                  <a:schemeClr val="dk1"/>
                </a:solidFill>
              </a:rPr>
              <a:t>: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l-GR" sz="1100">
                <a:solidFill>
                  <a:schemeClr val="dk1"/>
                </a:solidFill>
              </a:rPr>
              <a:t>15781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235" name="Google Shape;235;g11a673726ba_0_0"/>
          <p:cNvSpPr txBox="1"/>
          <p:nvPr/>
        </p:nvSpPr>
        <p:spPr>
          <a:xfrm>
            <a:off x="808550" y="1425425"/>
            <a:ext cx="1071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b="1">
                <a:latin typeface="Calibri"/>
                <a:ea typeface="Calibri"/>
                <a:cs typeface="Calibri"/>
                <a:sym typeface="Calibri"/>
              </a:rPr>
              <a:t>Δείγμα 1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g11a673726ba_0_0"/>
          <p:cNvSpPr txBox="1"/>
          <p:nvPr/>
        </p:nvSpPr>
        <p:spPr>
          <a:xfrm>
            <a:off x="6190900" y="1425425"/>
            <a:ext cx="1071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b="1">
                <a:latin typeface="Calibri"/>
                <a:ea typeface="Calibri"/>
                <a:cs typeface="Calibri"/>
                <a:sym typeface="Calibri"/>
              </a:rPr>
              <a:t>Δείγμα 2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g11a673726ba_0_0"/>
          <p:cNvSpPr txBox="1"/>
          <p:nvPr/>
        </p:nvSpPr>
        <p:spPr>
          <a:xfrm>
            <a:off x="674850" y="4841950"/>
            <a:ext cx="3000000" cy="17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100" b="1">
                <a:solidFill>
                  <a:schemeClr val="dk1"/>
                </a:solidFill>
              </a:rPr>
              <a:t>Fusion Sample QC</a:t>
            </a:r>
            <a:r>
              <a:rPr lang="el-GR" sz="1100">
                <a:solidFill>
                  <a:schemeClr val="dk1"/>
                </a:solidFill>
              </a:rPr>
              <a:t>: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100">
                <a:solidFill>
                  <a:schemeClr val="dk1"/>
                </a:solidFill>
              </a:rPr>
              <a:t>PASS,[TotalMappedFusionPanelReads&gt;20000;MeanReadLength&gt;0]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100" b="1">
                <a:solidFill>
                  <a:schemeClr val="dk1"/>
                </a:solidFill>
              </a:rPr>
              <a:t>Fusion Overall Call</a:t>
            </a:r>
            <a:r>
              <a:rPr lang="el-GR" sz="1100">
                <a:solidFill>
                  <a:schemeClr val="dk1"/>
                </a:solidFill>
              </a:rPr>
              <a:t>: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100">
                <a:solidFill>
                  <a:schemeClr val="dk1"/>
                </a:solidFill>
              </a:rPr>
              <a:t>NEGATIVE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100" b="1">
                <a:solidFill>
                  <a:schemeClr val="dk1"/>
                </a:solidFill>
              </a:rPr>
              <a:t>Total Mapped Fusion Panel Reads</a:t>
            </a:r>
            <a:r>
              <a:rPr lang="el-GR" sz="1100">
                <a:solidFill>
                  <a:schemeClr val="dk1"/>
                </a:solidFill>
              </a:rPr>
              <a:t>: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100">
                <a:solidFill>
                  <a:schemeClr val="dk1"/>
                </a:solidFill>
              </a:rPr>
              <a:t>99992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100" b="1">
                <a:solidFill>
                  <a:schemeClr val="dk1"/>
                </a:solidFill>
              </a:rPr>
              <a:t>Total Unmapped Reads</a:t>
            </a:r>
            <a:r>
              <a:rPr lang="el-GR" sz="1100">
                <a:solidFill>
                  <a:schemeClr val="dk1"/>
                </a:solidFill>
              </a:rPr>
              <a:t>: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100">
                <a:solidFill>
                  <a:schemeClr val="dk1"/>
                </a:solidFill>
              </a:rPr>
              <a:t>21107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238" name="Google Shape;238;g11a673726ba_0_0"/>
          <p:cNvSpPr txBox="1"/>
          <p:nvPr/>
        </p:nvSpPr>
        <p:spPr>
          <a:xfrm>
            <a:off x="759050" y="4386825"/>
            <a:ext cx="1071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b="1">
                <a:latin typeface="Calibri"/>
                <a:ea typeface="Calibri"/>
                <a:cs typeface="Calibri"/>
                <a:sym typeface="Calibri"/>
              </a:rPr>
              <a:t>Δείγμα 3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11a673726ba_0_7"/>
          <p:cNvSpPr txBox="1">
            <a:spLocks noGrp="1"/>
          </p:cNvSpPr>
          <p:nvPr>
            <p:ph type="title"/>
          </p:nvPr>
        </p:nvSpPr>
        <p:spPr>
          <a:xfrm>
            <a:off x="109250" y="152775"/>
            <a:ext cx="10515600" cy="732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3200" b="1">
                <a:solidFill>
                  <a:srgbClr val="234995"/>
                </a:solidFill>
              </a:rPr>
              <a:t>RNA αποτελέσματα</a:t>
            </a:r>
            <a:endParaRPr sz="3200" b="1">
              <a:solidFill>
                <a:srgbClr val="234995"/>
              </a:solidFill>
            </a:endParaRPr>
          </a:p>
        </p:txBody>
      </p:sp>
      <p:sp>
        <p:nvSpPr>
          <p:cNvPr id="245" name="Google Shape;245;g11a673726ba_0_7"/>
          <p:cNvSpPr txBox="1">
            <a:spLocks noGrp="1"/>
          </p:cNvSpPr>
          <p:nvPr>
            <p:ph type="body" idx="1"/>
          </p:nvPr>
        </p:nvSpPr>
        <p:spPr>
          <a:xfrm>
            <a:off x="75225" y="1774750"/>
            <a:ext cx="93333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l-GR" sz="1100" b="1">
                <a:latin typeface="Arial"/>
                <a:ea typeface="Arial"/>
                <a:cs typeface="Arial"/>
                <a:sym typeface="Arial"/>
              </a:rPr>
              <a:t>Fusion Sample QC</a:t>
            </a:r>
            <a:r>
              <a:rPr lang="el-GR" sz="1100">
                <a:latin typeface="Arial"/>
                <a:ea typeface="Arial"/>
                <a:cs typeface="Arial"/>
                <a:sym typeface="Arial"/>
              </a:rPr>
              <a:t>: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l-GR" sz="1100">
                <a:latin typeface="Arial"/>
                <a:ea typeface="Arial"/>
                <a:cs typeface="Arial"/>
                <a:sym typeface="Arial"/>
              </a:rPr>
              <a:t>PASS,[TotalMappedFusionPanelReads&gt;20000;MeanReadLength&gt;0]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l-GR" sz="1100" b="1">
                <a:latin typeface="Arial"/>
                <a:ea typeface="Arial"/>
                <a:cs typeface="Arial"/>
                <a:sym typeface="Arial"/>
              </a:rPr>
              <a:t>Fusion Overall Call</a:t>
            </a:r>
            <a:r>
              <a:rPr lang="el-GR" sz="1100">
                <a:latin typeface="Arial"/>
                <a:ea typeface="Arial"/>
                <a:cs typeface="Arial"/>
                <a:sym typeface="Arial"/>
              </a:rPr>
              <a:t>: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l-GR" sz="1100">
                <a:latin typeface="Arial"/>
                <a:ea typeface="Arial"/>
                <a:cs typeface="Arial"/>
                <a:sym typeface="Arial"/>
              </a:rPr>
              <a:t>POSITIVE ,[DriverGene=ALK,IsoformsDetected=EML4-ALK.E6aA20.AB374361]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l-GR" sz="1100" b="1">
                <a:latin typeface="Arial"/>
                <a:ea typeface="Arial"/>
                <a:cs typeface="Arial"/>
                <a:sym typeface="Arial"/>
              </a:rPr>
              <a:t>Total Mapped Fusion Panel Reads</a:t>
            </a:r>
            <a:r>
              <a:rPr lang="el-GR" sz="1100">
                <a:latin typeface="Arial"/>
                <a:ea typeface="Arial"/>
                <a:cs typeface="Arial"/>
                <a:sym typeface="Arial"/>
              </a:rPr>
              <a:t>: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l-GR" sz="1100">
                <a:latin typeface="Arial"/>
                <a:ea typeface="Arial"/>
                <a:cs typeface="Arial"/>
                <a:sym typeface="Arial"/>
              </a:rPr>
              <a:t>61702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l-GR" sz="1100" b="1">
                <a:latin typeface="Arial"/>
                <a:ea typeface="Arial"/>
                <a:cs typeface="Arial"/>
                <a:sym typeface="Arial"/>
              </a:rPr>
              <a:t>Total Unmapped Reads</a:t>
            </a:r>
            <a:r>
              <a:rPr lang="el-GR" sz="1100">
                <a:latin typeface="Arial"/>
                <a:ea typeface="Arial"/>
                <a:cs typeface="Arial"/>
                <a:sym typeface="Arial"/>
              </a:rPr>
              <a:t>: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l-GR" sz="1100">
                <a:latin typeface="Arial"/>
                <a:ea typeface="Arial"/>
                <a:cs typeface="Arial"/>
                <a:sym typeface="Arial"/>
              </a:rPr>
              <a:t>15781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6" name="Google Shape;246;g11a673726ba_0_7"/>
          <p:cNvPicPr preferRelativeResize="0"/>
          <p:nvPr/>
        </p:nvPicPr>
        <p:blipFill rotWithShape="1">
          <a:blip r:embed="rId3">
            <a:alphaModFix/>
          </a:blip>
          <a:srcRect l="959" t="39978" r="25823" b="18738"/>
          <a:stretch/>
        </p:blipFill>
        <p:spPr>
          <a:xfrm>
            <a:off x="6517925" y="4242100"/>
            <a:ext cx="5264299" cy="2017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g11a673726ba_0_7"/>
          <p:cNvPicPr preferRelativeResize="0"/>
          <p:nvPr/>
        </p:nvPicPr>
        <p:blipFill rotWithShape="1">
          <a:blip r:embed="rId4">
            <a:alphaModFix/>
          </a:blip>
          <a:srcRect l="3121" t="19712" r="26722" b="47903"/>
          <a:stretch/>
        </p:blipFill>
        <p:spPr>
          <a:xfrm>
            <a:off x="6475550" y="1774750"/>
            <a:ext cx="5374502" cy="221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g11a673726ba_0_7"/>
          <p:cNvPicPr preferRelativeResize="0"/>
          <p:nvPr/>
        </p:nvPicPr>
        <p:blipFill rotWithShape="1">
          <a:blip r:embed="rId5">
            <a:alphaModFix/>
          </a:blip>
          <a:srcRect l="15082" t="37999" r="42575" b="42669"/>
          <a:stretch/>
        </p:blipFill>
        <p:spPr>
          <a:xfrm>
            <a:off x="109250" y="4384550"/>
            <a:ext cx="6316574" cy="173155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g11a673726ba_0_7"/>
          <p:cNvSpPr txBox="1"/>
          <p:nvPr/>
        </p:nvSpPr>
        <p:spPr>
          <a:xfrm>
            <a:off x="145375" y="1264425"/>
            <a:ext cx="3534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b="1">
                <a:latin typeface="Calibri"/>
                <a:ea typeface="Calibri"/>
                <a:cs typeface="Calibri"/>
                <a:sym typeface="Calibri"/>
              </a:rPr>
              <a:t>Δείγμα 2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1996c7243c_0_46"/>
          <p:cNvSpPr txBox="1">
            <a:spLocks noGrp="1"/>
          </p:cNvSpPr>
          <p:nvPr>
            <p:ph type="title"/>
          </p:nvPr>
        </p:nvSpPr>
        <p:spPr>
          <a:xfrm>
            <a:off x="838200" y="277200"/>
            <a:ext cx="10515600" cy="1035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3200" b="1">
                <a:solidFill>
                  <a:srgbClr val="234995"/>
                </a:solidFill>
              </a:rPr>
              <a:t>Αποτελέσματα DNA/RNA</a:t>
            </a:r>
            <a:endParaRPr sz="3200" b="1">
              <a:solidFill>
                <a:srgbClr val="234995"/>
              </a:solidFill>
            </a:endParaRPr>
          </a:p>
        </p:txBody>
      </p:sp>
      <p:sp>
        <p:nvSpPr>
          <p:cNvPr id="256" name="Google Shape;256;g11996c7243c_0_46"/>
          <p:cNvSpPr txBox="1">
            <a:spLocks noGrp="1"/>
          </p:cNvSpPr>
          <p:nvPr>
            <p:ph type="body" idx="1"/>
          </p:nvPr>
        </p:nvSpPr>
        <p:spPr>
          <a:xfrm>
            <a:off x="838200" y="15208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l-GR" u="sng"/>
              <a:t>Μεταλλαγές</a:t>
            </a:r>
            <a:endParaRPr u="sng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l-GR"/>
              <a:t>Τα αποτελέσματα αφορούν μονο τις περιοχές που έχουν αναλυθεί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l-GR"/>
              <a:t>Δεν αποκλείεται η ύπαρξη μεταλλαγών εκτός των αναλυμένων περιοχών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l-GR" u="sng"/>
              <a:t>Διαμεταθέσεις</a:t>
            </a:r>
            <a:endParaRPr u="sng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l-GR"/>
              <a:t>Τα αποτελέσματα αφορούν μόνο τις διαμεταθέσεις για τις οποίες ειναι σχεδιασμένο το πανελ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l-GR"/>
              <a:t>Δεν αποκλείεται  η ύπαρξη διαμεταθέσεων μεταξύ άλλων γονιδίων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Ορθογώνιο">
            <a:extLst>
              <a:ext uri="{FF2B5EF4-FFF2-40B4-BE49-F238E27FC236}">
                <a16:creationId xmlns:a16="http://schemas.microsoft.com/office/drawing/2014/main" id="{4D1C041E-0F45-DEE7-8236-ACA62E03D3E6}"/>
              </a:ext>
            </a:extLst>
          </p:cNvPr>
          <p:cNvSpPr/>
          <p:nvPr/>
        </p:nvSpPr>
        <p:spPr>
          <a:xfrm>
            <a:off x="721519" y="1184994"/>
            <a:ext cx="8643937" cy="26162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1524000" indent="-449263" algn="just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US" sz="2000" b="1" kern="0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pPr algn="just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l-GR" sz="2000" b="1" kern="0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pPr algn="just" eaLnBrk="1" fontAlgn="auto" hangingPunct="1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000" b="1" kern="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DNA </a:t>
            </a:r>
            <a:r>
              <a:rPr lang="el-GR" sz="2000" b="1" kern="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– εκμαγείο </a:t>
            </a:r>
          </a:p>
          <a:p>
            <a:pPr algn="just" eaLnBrk="1" fontAlgn="auto" hangingPunct="1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000" b="1" kern="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DNA </a:t>
            </a:r>
            <a:r>
              <a:rPr lang="el-GR" sz="2000" b="1" kern="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l-GR" sz="2000" b="1" kern="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πολυμεράση</a:t>
            </a:r>
            <a:r>
              <a:rPr lang="el-GR" sz="2000" b="1" kern="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(</a:t>
            </a:r>
            <a:r>
              <a:rPr lang="en-US" sz="2000" b="1" i="1" kern="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Thermus</a:t>
            </a:r>
            <a:r>
              <a:rPr lang="en-US" sz="2000" b="1" i="1" kern="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i="1" kern="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aquaticus</a:t>
            </a:r>
            <a:r>
              <a:rPr lang="en-US" sz="2000" b="1" i="1" kern="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kern="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– </a:t>
            </a:r>
            <a:r>
              <a:rPr lang="en-US" sz="2000" b="1" i="1" kern="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Taq</a:t>
            </a:r>
            <a:r>
              <a:rPr lang="en-US" sz="2000" b="1" kern="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)</a:t>
            </a:r>
            <a:endParaRPr lang="el-GR" sz="2000" b="1" kern="0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pPr algn="just" eaLnBrk="1" fontAlgn="auto" hangingPunct="1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l-GR" sz="2000" b="1" kern="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Μείγμα </a:t>
            </a:r>
            <a:r>
              <a:rPr lang="el-GR" sz="2000" b="1" kern="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δεοξυριβονουκλεοτιδίων</a:t>
            </a:r>
            <a:r>
              <a:rPr lang="el-GR" sz="2000" b="1" kern="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kern="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(</a:t>
            </a:r>
            <a:r>
              <a:rPr lang="en-US" sz="2000" b="1" kern="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dNTPs</a:t>
            </a:r>
            <a:r>
              <a:rPr lang="en-US" sz="2000" b="1" kern="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)</a:t>
            </a:r>
            <a:endParaRPr lang="el-GR" sz="2000" b="1" kern="0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pPr algn="just" eaLnBrk="1" fontAlgn="auto" hangingPunct="1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l-GR" sz="2000" b="1" kern="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Ζεύγος </a:t>
            </a:r>
            <a:r>
              <a:rPr lang="el-GR" sz="2000" b="1" kern="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εκκινητών</a:t>
            </a:r>
            <a:r>
              <a:rPr lang="en-US" sz="2000" b="1" kern="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l-GR" sz="2000" b="1" kern="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kern="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(primers) </a:t>
            </a:r>
          </a:p>
          <a:p>
            <a:pPr algn="just" eaLnBrk="1" fontAlgn="auto" hangingPunct="1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l-GR" sz="2000" b="1" kern="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Ρυθμιστικό διάλυμα</a:t>
            </a:r>
          </a:p>
        </p:txBody>
      </p:sp>
      <p:pic>
        <p:nvPicPr>
          <p:cNvPr id="21509" name="Picture 6">
            <a:extLst>
              <a:ext uri="{FF2B5EF4-FFF2-40B4-BE49-F238E27FC236}">
                <a16:creationId xmlns:a16="http://schemas.microsoft.com/office/drawing/2014/main" id="{E050AA87-8DDB-94F5-AE41-57C32B275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56" y="5193341"/>
            <a:ext cx="1166125" cy="95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5">
            <a:extLst>
              <a:ext uri="{FF2B5EF4-FFF2-40B4-BE49-F238E27FC236}">
                <a16:creationId xmlns:a16="http://schemas.microsoft.com/office/drawing/2014/main" id="{C2B31534-F596-F98D-86CC-3506079512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2"/>
          <a:stretch>
            <a:fillRect/>
          </a:stretch>
        </p:blipFill>
        <p:spPr bwMode="auto">
          <a:xfrm>
            <a:off x="1835009" y="4827194"/>
            <a:ext cx="1717016" cy="1486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FCB0641-21F5-7BC9-AD78-3951F22C85D1}"/>
              </a:ext>
            </a:extLst>
          </p:cNvPr>
          <p:cNvCxnSpPr/>
          <p:nvPr/>
        </p:nvCxnSpPr>
        <p:spPr>
          <a:xfrm>
            <a:off x="7504113" y="2813145"/>
            <a:ext cx="36274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5A424A5E-E59F-3397-7586-201691BFEAC4}"/>
              </a:ext>
            </a:extLst>
          </p:cNvPr>
          <p:cNvSpPr/>
          <p:nvPr/>
        </p:nvSpPr>
        <p:spPr>
          <a:xfrm>
            <a:off x="7007225" y="2597245"/>
            <a:ext cx="1241425" cy="6111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/>
              <a:t>18bases 5’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F2394E6-5797-7038-7FAB-54E95F8EF59E}"/>
              </a:ext>
            </a:extLst>
          </p:cNvPr>
          <p:cNvSpPr/>
          <p:nvPr/>
        </p:nvSpPr>
        <p:spPr>
          <a:xfrm>
            <a:off x="10453688" y="2567082"/>
            <a:ext cx="1174750" cy="6111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/>
              <a:t>18bases3’</a:t>
            </a:r>
            <a:endParaRPr lang="en-US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5A1F6DA-A82D-C062-D90E-F8DA705B3E1E}"/>
              </a:ext>
            </a:extLst>
          </p:cNvPr>
          <p:cNvCxnSpPr/>
          <p:nvPr/>
        </p:nvCxnSpPr>
        <p:spPr>
          <a:xfrm>
            <a:off x="8348663" y="3062382"/>
            <a:ext cx="203358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4">
            <a:extLst>
              <a:ext uri="{FF2B5EF4-FFF2-40B4-BE49-F238E27FC236}">
                <a16:creationId xmlns:a16="http://schemas.microsoft.com/office/drawing/2014/main" id="{FA039917-1DD3-A82C-5917-7494AFD059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4406" y="-173906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kern="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PCR</a:t>
            </a:r>
            <a:r>
              <a:rPr lang="el-GR" sz="2800" b="1" kern="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- αλυσιδωτή αντίδραση </a:t>
            </a:r>
            <a:r>
              <a:rPr lang="el-GR" sz="2800" b="1" kern="0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πολυμεράσης</a:t>
            </a:r>
            <a:endParaRPr lang="el-GR" sz="2800" b="1" kern="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48E37D26-BA6F-F210-8B92-C0345648DD51}"/>
              </a:ext>
            </a:extLst>
          </p:cNvPr>
          <p:cNvSpPr txBox="1">
            <a:spLocks noChangeArrowheads="1"/>
          </p:cNvSpPr>
          <p:nvPr/>
        </p:nvSpPr>
        <p:spPr>
          <a:xfrm>
            <a:off x="1962943" y="-6797"/>
            <a:ext cx="8501063" cy="985928"/>
          </a:xfrm>
          <a:prstGeom prst="rect">
            <a:avLst/>
          </a:prstGeom>
        </p:spPr>
        <p:txBody>
          <a:bodyPr/>
          <a:lstStyle/>
          <a:p>
            <a:pPr marL="82550" indent="20638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l-GR" sz="3200" b="1" kern="0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pPr marL="82550" indent="20638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3200" b="1" kern="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In vitro </a:t>
            </a:r>
            <a:r>
              <a:rPr lang="el-GR" sz="3200" b="1" kern="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ενίσχυση συγκεκριμένου τμήματος </a:t>
            </a:r>
            <a:r>
              <a:rPr lang="en-US" sz="3200" b="1" kern="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DNA </a:t>
            </a:r>
            <a:r>
              <a:rPr lang="el-GR" sz="3200" b="1" kern="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με διαδοχικές μεταβολές θερμοκρασίας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8CA999-A0EB-A1DA-8F65-FE44153876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3844" y="4231933"/>
            <a:ext cx="7654594" cy="2394823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96811-F1A0-A2C4-178D-A23BB5A87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2301"/>
            <a:ext cx="10515600" cy="1325563"/>
          </a:xfrm>
        </p:spPr>
        <p:txBody>
          <a:bodyPr/>
          <a:lstStyle/>
          <a:p>
            <a:r>
              <a:rPr lang="el-GR" dirty="0"/>
              <a:t>Πάνελ γονιδίων για σαρκώματα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5C7E540-FD48-4714-AF3F-436050B4890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86758419"/>
              </p:ext>
            </p:extLst>
          </p:nvPr>
        </p:nvGraphicFramePr>
        <p:xfrm>
          <a:off x="2458529" y="1457864"/>
          <a:ext cx="7060315" cy="500697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96721">
                  <a:extLst>
                    <a:ext uri="{9D8B030D-6E8A-4147-A177-3AD203B41FA5}">
                      <a16:colId xmlns:a16="http://schemas.microsoft.com/office/drawing/2014/main" val="1394596705"/>
                    </a:ext>
                  </a:extLst>
                </a:gridCol>
                <a:gridCol w="1196721">
                  <a:extLst>
                    <a:ext uri="{9D8B030D-6E8A-4147-A177-3AD203B41FA5}">
                      <a16:colId xmlns:a16="http://schemas.microsoft.com/office/drawing/2014/main" val="825051000"/>
                    </a:ext>
                  </a:extLst>
                </a:gridCol>
                <a:gridCol w="1110516">
                  <a:extLst>
                    <a:ext uri="{9D8B030D-6E8A-4147-A177-3AD203B41FA5}">
                      <a16:colId xmlns:a16="http://schemas.microsoft.com/office/drawing/2014/main" val="1121741381"/>
                    </a:ext>
                  </a:extLst>
                </a:gridCol>
                <a:gridCol w="1095304">
                  <a:extLst>
                    <a:ext uri="{9D8B030D-6E8A-4147-A177-3AD203B41FA5}">
                      <a16:colId xmlns:a16="http://schemas.microsoft.com/office/drawing/2014/main" val="2922332414"/>
                    </a:ext>
                  </a:extLst>
                </a:gridCol>
                <a:gridCol w="987126">
                  <a:extLst>
                    <a:ext uri="{9D8B030D-6E8A-4147-A177-3AD203B41FA5}">
                      <a16:colId xmlns:a16="http://schemas.microsoft.com/office/drawing/2014/main" val="1735365774"/>
                    </a:ext>
                  </a:extLst>
                </a:gridCol>
                <a:gridCol w="1473927">
                  <a:extLst>
                    <a:ext uri="{9D8B030D-6E8A-4147-A177-3AD203B41FA5}">
                      <a16:colId xmlns:a16="http://schemas.microsoft.com/office/drawing/2014/main" val="1088090267"/>
                    </a:ext>
                  </a:extLst>
                </a:gridCol>
              </a:tblGrid>
              <a:tr h="99953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extLst>
                  <a:ext uri="{0D108BD9-81ED-4DB2-BD59-A6C34878D82A}">
                    <a16:rowId xmlns:a16="http://schemas.microsoft.com/office/drawing/2014/main" val="3105475967"/>
                  </a:ext>
                </a:extLst>
              </a:tr>
              <a:tr h="99953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PAX7(7) - FOXO1(2) COSF287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FUS(6) - CREB3L2(5) COSF330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600" u="none" strike="noStrike">
                          <a:effectLst/>
                        </a:rPr>
                        <a:t>FUS(8) - ERG(9) COSF318</a:t>
                      </a:r>
                      <a:endParaRPr lang="nl-NL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COL1A1(23) - PDGFB(2) COSF543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EWSR1(7) - ERG(11) COSF145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EWSR1(12) - NR4A3(3) COSF352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extLst>
                  <a:ext uri="{0D108BD9-81ED-4DB2-BD59-A6C34878D82A}">
                    <a16:rowId xmlns:a16="http://schemas.microsoft.com/office/drawing/2014/main" val="982858808"/>
                  </a:ext>
                </a:extLst>
              </a:tr>
              <a:tr h="99953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THRAP3(1) - USP6(1) COSF1410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FUS(6) - CREB3L2(5) COSF858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FUS(9) - CREB3L1(5) COSF912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COL1A1(20) - PDGFB(2) COSF819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EWSR1(7) - ERG(8) COSF146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EWSR1(13) - DDIT3(2) COSF271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extLst>
                  <a:ext uri="{0D108BD9-81ED-4DB2-BD59-A6C34878D82A}">
                    <a16:rowId xmlns:a16="http://schemas.microsoft.com/office/drawing/2014/main" val="2474565941"/>
                  </a:ext>
                </a:extLst>
              </a:tr>
              <a:tr h="99953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THRAP3(1) - USP6(1) COSF1411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FUS(6) - CREB3L2(5) COSF335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FUS(9) - CREB3L1(5) COSF913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COL1A1(19) - PDGFB(2) COSF539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EWSR1(7) - ERG(9) COSF152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EWSR1(13) - DDIT3(3) COSF281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extLst>
                  <a:ext uri="{0D108BD9-81ED-4DB2-BD59-A6C34878D82A}">
                    <a16:rowId xmlns:a16="http://schemas.microsoft.com/office/drawing/2014/main" val="596307720"/>
                  </a:ext>
                </a:extLst>
              </a:tr>
              <a:tr h="99953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MEAF6(5) - PHF1(2) COSF1450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FUS(6) - CREB3L2(5) COSF325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FUS(9) - DDIT3(3) COSF867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COL1A1(18) - PDGFB(2) COSF531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EWSR1(7) - ETV1(12) COSF163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EWSR1(13) - NR4A3(3) COSF367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extLst>
                  <a:ext uri="{0D108BD9-81ED-4DB2-BD59-A6C34878D82A}">
                    <a16:rowId xmlns:a16="http://schemas.microsoft.com/office/drawing/2014/main" val="4046959505"/>
                  </a:ext>
                </a:extLst>
              </a:tr>
              <a:tr h="99953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TPM3(7) - ALK(20) COSF439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FUS(6) - CREB3L1(5) COSF942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FUS(8) - DDIT3(2) COSF301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COL1A1(17) - PDGFB(2) COSF597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EWSR1(7) - ETV4(8) COSF208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TFE3(5) - ASPSCR1(8) COSF797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extLst>
                  <a:ext uri="{0D108BD9-81ED-4DB2-BD59-A6C34878D82A}">
                    <a16:rowId xmlns:a16="http://schemas.microsoft.com/office/drawing/2014/main" val="3752844549"/>
                  </a:ext>
                </a:extLst>
              </a:tr>
              <a:tr h="99953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PAX3(7) - FOXO1(2) COSF247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FUS(6) - CREB3L2(5) COSF331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FUS(8) - ERG(11)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COL1A1(16) - PDGFB(2) COSF596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EWSR1(7) - FEV(2) COSF275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TFE3(4) - ASPSCR1(8) COSF782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extLst>
                  <a:ext uri="{0D108BD9-81ED-4DB2-BD59-A6C34878D82A}">
                    <a16:rowId xmlns:a16="http://schemas.microsoft.com/office/drawing/2014/main" val="2474097703"/>
                  </a:ext>
                </a:extLst>
              </a:tr>
              <a:tr h="99953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PAX3(7) - NCOA1(14) COSF1042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FUS(6) - CREB3L2(5) COSF925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600" u="none" strike="noStrike">
                          <a:effectLst/>
                        </a:rPr>
                        <a:t>FUS(8) - ERG(9) COSF318</a:t>
                      </a:r>
                      <a:endParaRPr lang="nl-NL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COL1A1(16) - PDGFB(2) COSF595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EWSR1(7) - FLI1(5) COSF165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TFE3(4) - ASPSCR1(8) COSF798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extLst>
                  <a:ext uri="{0D108BD9-81ED-4DB2-BD59-A6C34878D82A}">
                    <a16:rowId xmlns:a16="http://schemas.microsoft.com/office/drawing/2014/main" val="2100967705"/>
                  </a:ext>
                </a:extLst>
              </a:tr>
              <a:tr h="190843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PAX3(7) - NCOA2(12) COSF1040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FUS(6) - DDIT3(2) COSF303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FUS(9) - CREB3L1(5) COSF912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COL1A1(15) - PDGFB(2) COSF1293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EWSR1(7) - FLI1(5) COSF167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extLst>
                  <a:ext uri="{0D108BD9-81ED-4DB2-BD59-A6C34878D82A}">
                    <a16:rowId xmlns:a16="http://schemas.microsoft.com/office/drawing/2014/main" val="1761770602"/>
                  </a:ext>
                </a:extLst>
              </a:tr>
              <a:tr h="99953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PAX3(6) - NCOA1(15) COSF289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FUS(6) - CREB3L2(5) COSF332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FUS(9) - CREB3L1(5) COSF913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COL1A1(13) - PDGFB(2) COSF593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EWSR1(7) - FLI1(6) COSF180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extLst>
                  <a:ext uri="{0D108BD9-81ED-4DB2-BD59-A6C34878D82A}">
                    <a16:rowId xmlns:a16="http://schemas.microsoft.com/office/drawing/2014/main" val="3083332795"/>
                  </a:ext>
                </a:extLst>
              </a:tr>
              <a:tr h="99953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TFG(7) - NR4A3(3) COSF1187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FUS(6) - CREB3L2(5) COSF336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FUS(9) - DDIT3(3) COSF867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COL1A1(11) - PDGFB(2) COSF605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EWSR1(7) - FLI1(7) COSF173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extLst>
                  <a:ext uri="{0D108BD9-81ED-4DB2-BD59-A6C34878D82A}">
                    <a16:rowId xmlns:a16="http://schemas.microsoft.com/office/drawing/2014/main" val="3980911964"/>
                  </a:ext>
                </a:extLst>
              </a:tr>
              <a:tr h="99953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CNBP(1) - USP6(1) COSF1417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FUS(6) - CREB3L2(5) COSF334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FUS(10) - FEV(2) COSF295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COL1A1(9) - PDGFB(2) COSF603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EWSR1(7) - FLI1(8) COSF227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extLst>
                  <a:ext uri="{0D108BD9-81ED-4DB2-BD59-A6C34878D82A}">
                    <a16:rowId xmlns:a16="http://schemas.microsoft.com/office/drawing/2014/main" val="3345652022"/>
                  </a:ext>
                </a:extLst>
              </a:tr>
              <a:tr h="190843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CNBP(1) - USP6(2) COSF1416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FUS(6) - CREB3L2(5) COSF922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FUS(11) - DDIT3(2) COSF1018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COL1A1(8) - PDGFB(2) COSF654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EWSR1(7) - NR4A3(2) COSF353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extLst>
                  <a:ext uri="{0D108BD9-81ED-4DB2-BD59-A6C34878D82A}">
                    <a16:rowId xmlns:a16="http://schemas.microsoft.com/office/drawing/2014/main" val="3577682133"/>
                  </a:ext>
                </a:extLst>
              </a:tr>
              <a:tr h="99953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ACTB(3) - GLI1(5) COSF1384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FUS(6) - CREB3L2(5) COSF389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FUS(13) - DDIT3(2) COSF293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COL1A1(7) - PDGFB(2)COSF564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EWSR1(7) - PBX1(5) COSF350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extLst>
                  <a:ext uri="{0D108BD9-81ED-4DB2-BD59-A6C34878D82A}">
                    <a16:rowId xmlns:a16="http://schemas.microsoft.com/office/drawing/2014/main" val="597288332"/>
                  </a:ext>
                </a:extLst>
              </a:tr>
              <a:tr h="190843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ACTB(3) - GLI1(6) COSF1380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FUS(6) - CREB3L2(5) COSF948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CDH11(2) - USP6(1) COSF1403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COL1A1(6) - PDGFB(2) COSF591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EWSR1(7) - SMARCA5(5) COSF1208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extLst>
                  <a:ext uri="{0D108BD9-81ED-4DB2-BD59-A6C34878D82A}">
                    <a16:rowId xmlns:a16="http://schemas.microsoft.com/office/drawing/2014/main" val="2892789466"/>
                  </a:ext>
                </a:extLst>
              </a:tr>
              <a:tr h="99953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ACTB(3) - GLI1(7) COSF1378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600" u="none" strike="noStrike">
                          <a:effectLst/>
                        </a:rPr>
                        <a:t>FUS(6) - ERG(11) COSF309</a:t>
                      </a:r>
                      <a:endParaRPr lang="nl-NL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CDH11(2) - USP6(2) COSF1405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COL1A1(5) - PDGFB(2) COSF1289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EWSR1(7) - SP3(6) COSF278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extLst>
                  <a:ext uri="{0D108BD9-81ED-4DB2-BD59-A6C34878D82A}">
                    <a16:rowId xmlns:a16="http://schemas.microsoft.com/office/drawing/2014/main" val="510962651"/>
                  </a:ext>
                </a:extLst>
              </a:tr>
              <a:tr h="99953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ACTB(2) - GLI1(6) COSF1379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FUS(6) - CREB3L2(5) COSF952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CDH11(1) - USP6(1) COSF1399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COL1A1(1) - USP6(1) COSF1414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EWSR1(8) - ATF1(4) COSF217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extLst>
                  <a:ext uri="{0D108BD9-81ED-4DB2-BD59-A6C34878D82A}">
                    <a16:rowId xmlns:a16="http://schemas.microsoft.com/office/drawing/2014/main" val="2622816972"/>
                  </a:ext>
                </a:extLst>
              </a:tr>
              <a:tr h="99953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JAZF1(3) - SUZ12(2) COSF568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FUS(6) - CREB3L2(5) COSF337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CDH11(1) - USP6(2) COSF1401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COL1A1(1) - USP6(1) COSF1415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EWSR1(8) - FLI1(5) COSF204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extLst>
                  <a:ext uri="{0D108BD9-81ED-4DB2-BD59-A6C34878D82A}">
                    <a16:rowId xmlns:a16="http://schemas.microsoft.com/office/drawing/2014/main" val="2964918487"/>
                  </a:ext>
                </a:extLst>
              </a:tr>
              <a:tr h="99953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COL1A2(1) - PLAG1(2) COSF1098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FUS(6) - CREB3L1(5) COSF943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COL1A1(49) - PDGFB(2) COSF650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COL1A1(1) - USP6(2) COSF1397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EWSR1(8) - FLI1(6) COSF183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extLst>
                  <a:ext uri="{0D108BD9-81ED-4DB2-BD59-A6C34878D82A}">
                    <a16:rowId xmlns:a16="http://schemas.microsoft.com/office/drawing/2014/main" val="930240123"/>
                  </a:ext>
                </a:extLst>
              </a:tr>
              <a:tr h="190843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COL1A2(1) - PLAG1(3) COSF1097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FUS(6) - CREB3L2(5) COSF338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COL1A1(48) - PDGFB(2) COSF817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CLTC(30) - ALK(20) COSF470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EWSR1(8) - NFATC2(3) COSF1180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extLst>
                  <a:ext uri="{0D108BD9-81ED-4DB2-BD59-A6C34878D82A}">
                    <a16:rowId xmlns:a16="http://schemas.microsoft.com/office/drawing/2014/main" val="2797892185"/>
                  </a:ext>
                </a:extLst>
              </a:tr>
              <a:tr h="99953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CREB3L2(5) - FUS(6) COSF861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FUS(6) - CREB3L2(5) COSF340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COL1A1(47) - PDGFB(2) COSF646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ASPSCR1(7) - TFE3(5) COSF395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EWSR1(8) - PATZ1(1) COSF283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extLst>
                  <a:ext uri="{0D108BD9-81ED-4DB2-BD59-A6C34878D82A}">
                    <a16:rowId xmlns:a16="http://schemas.microsoft.com/office/drawing/2014/main" val="3303170735"/>
                  </a:ext>
                </a:extLst>
              </a:tr>
              <a:tr h="99953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CREB3L2(5) - FUS(7) COSF848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FUS(6) - CREB3L2(5) COSF341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COL1A1(46) - PDGFB(2) COSF644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ASPSCR1(7) - TFE3(6) COSF393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EWSR1(8) - PBX1(5) COSF349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extLst>
                  <a:ext uri="{0D108BD9-81ED-4DB2-BD59-A6C34878D82A}">
                    <a16:rowId xmlns:a16="http://schemas.microsoft.com/office/drawing/2014/main" val="2155853659"/>
                  </a:ext>
                </a:extLst>
              </a:tr>
              <a:tr h="99953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CREB3L2(5) - FUS(8) COSF847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FUS(6) - CREB3L2(5) COSF390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COL1A1(45) - PDGFB(2) COSF642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SS18(10) - SSX1(5) COSF513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EWSR1(8) - SP3(6) COSF279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extLst>
                  <a:ext uri="{0D108BD9-81ED-4DB2-BD59-A6C34878D82A}">
                    <a16:rowId xmlns:a16="http://schemas.microsoft.com/office/drawing/2014/main" val="2748680983"/>
                  </a:ext>
                </a:extLst>
              </a:tr>
              <a:tr h="190843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CREB3L2(5) - FUS(6) COSF860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FUS(6) - CREB3L2(5) COSF852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COL1A1(44) - PDGFB(2) COSF1291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SS18(10) - SSX1(5) COSF514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EWSR1(8) - ZNF444(5) COSF1342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extLst>
                  <a:ext uri="{0D108BD9-81ED-4DB2-BD59-A6C34878D82A}">
                    <a16:rowId xmlns:a16="http://schemas.microsoft.com/office/drawing/2014/main" val="3302106342"/>
                  </a:ext>
                </a:extLst>
              </a:tr>
              <a:tr h="190843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CREB3L2(1) - FUS(8) COSF842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FUS(6) - CREB3L2(5) COSF918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COL1A1(43) - PDGFB(2) COSF547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SS18(10) - SSX1(6) COSF499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EWSR1(8) - ZNF444(5) COSF1343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extLst>
                  <a:ext uri="{0D108BD9-81ED-4DB2-BD59-A6C34878D82A}">
                    <a16:rowId xmlns:a16="http://schemas.microsoft.com/office/drawing/2014/main" val="2961436101"/>
                  </a:ext>
                </a:extLst>
              </a:tr>
              <a:tr h="99953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HEY1(4) - NCOA2(13) COSF1211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FUS(6) - DDIT3(2) COSF304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COL1A1(42) - PDGFB(2) COSF638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SS18(10) - SSX4(3) COSF507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EWSR1(9) - FLI1(4) COSF175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extLst>
                  <a:ext uri="{0D108BD9-81ED-4DB2-BD59-A6C34878D82A}">
                    <a16:rowId xmlns:a16="http://schemas.microsoft.com/office/drawing/2014/main" val="173764948"/>
                  </a:ext>
                </a:extLst>
              </a:tr>
              <a:tr h="99953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OMD(1) - USP6(1) COSF1412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600" u="none" strike="noStrike">
                          <a:effectLst/>
                        </a:rPr>
                        <a:t>FUS(6) - ERG(11) COSF316</a:t>
                      </a:r>
                      <a:endParaRPr lang="nl-NL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COL1A1(41) - PDGFB(2) COSF599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SS18(10) - SSX4(6) COSF502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EWSR1(9) - FLI1(6) COSF174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extLst>
                  <a:ext uri="{0D108BD9-81ED-4DB2-BD59-A6C34878D82A}">
                    <a16:rowId xmlns:a16="http://schemas.microsoft.com/office/drawing/2014/main" val="1284481859"/>
                  </a:ext>
                </a:extLst>
              </a:tr>
              <a:tr h="99953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ETV6(4) - NTRK3(15) COSF823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FUS(6) - ERG(9)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COL1A1(40) - PDGFB(2) COSF648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SS18(10) - SSX4(7) COSF525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EWSR1(9) - ATF1(4) COSF299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extLst>
                  <a:ext uri="{0D108BD9-81ED-4DB2-BD59-A6C34878D82A}">
                    <a16:rowId xmlns:a16="http://schemas.microsoft.com/office/drawing/2014/main" val="204543118"/>
                  </a:ext>
                </a:extLst>
              </a:tr>
              <a:tr h="99953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ETV6(5) - NTRK3(15) COSF571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FUS(7) - CREB3L2(5) COSF339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COL1A1(39) - PDGFB(2) COSF634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SS18(9) - SSX1(4) COSF527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EWSR1(9) - ATF1(5) COSF223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extLst>
                  <a:ext uri="{0D108BD9-81ED-4DB2-BD59-A6C34878D82A}">
                    <a16:rowId xmlns:a16="http://schemas.microsoft.com/office/drawing/2014/main" val="1379118290"/>
                  </a:ext>
                </a:extLst>
              </a:tr>
              <a:tr h="99953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ATF1(3) - EWSR1(10) COSF259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FUS(7) - CREB3L2(5) COSF863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COL1A1(38) - PDGFB(2) COSF562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SS18(9) - SSX1(5) COSF505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EWSR1(9) - DDIT3(2) COSF273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extLst>
                  <a:ext uri="{0D108BD9-81ED-4DB2-BD59-A6C34878D82A}">
                    <a16:rowId xmlns:a16="http://schemas.microsoft.com/office/drawing/2014/main" val="2193945840"/>
                  </a:ext>
                </a:extLst>
              </a:tr>
              <a:tr h="99953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GLI1(6) - ACTB(4) COSF1387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FUS(7) - CREB3L2(5) COSF950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COL1A1(37) - PDGFB(2) COSF545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TPM4(7) - ALK(20) COSF441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EWSR1(9) - ERG(8) COSF150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extLst>
                  <a:ext uri="{0D108BD9-81ED-4DB2-BD59-A6C34878D82A}">
                    <a16:rowId xmlns:a16="http://schemas.microsoft.com/office/drawing/2014/main" val="380009465"/>
                  </a:ext>
                </a:extLst>
              </a:tr>
              <a:tr h="99953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HMGA2(3) - LPP(7) COSF969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FUS(7) - CREB3L2(5) COSF845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COL1A1(36) - PDGFB(2) COSF541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TPM4(7) - ALK(20)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EWSR1(9) - FEV(2) COSF195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extLst>
                  <a:ext uri="{0D108BD9-81ED-4DB2-BD59-A6C34878D82A}">
                    <a16:rowId xmlns:a16="http://schemas.microsoft.com/office/drawing/2014/main" val="809683938"/>
                  </a:ext>
                </a:extLst>
              </a:tr>
              <a:tr h="99953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HMGA2(3) - LPP(9) COSF962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FUS(7) - CREB3L2(5) COSF927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COL1A1(34) - PDGFB(2) COSF601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CIC(20) - DUX4(1) COSF1374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EWSR1(9) - FLI1(5) COSF169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extLst>
                  <a:ext uri="{0D108BD9-81ED-4DB2-BD59-A6C34878D82A}">
                    <a16:rowId xmlns:a16="http://schemas.microsoft.com/office/drawing/2014/main" val="3854463043"/>
                  </a:ext>
                </a:extLst>
              </a:tr>
              <a:tr h="99953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NTRK3(14) - ETV6(6) COSF825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FUS(7) - CREB3L2(5) COSF846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COL1A1(33) - PDGFB(2) COSF626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NFATC2(2) - EWSR1(9) COSF1182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EWSR1(9) - FLI1(5) COSF171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extLst>
                  <a:ext uri="{0D108BD9-81ED-4DB2-BD59-A6C34878D82A}">
                    <a16:rowId xmlns:a16="http://schemas.microsoft.com/office/drawing/2014/main" val="1432454162"/>
                  </a:ext>
                </a:extLst>
              </a:tr>
              <a:tr h="99953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FUS(3) - DDIT3(2) COSF294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FUS(7) - CREB3L2(5) COSF856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COL1A1(32) - PDGFB(2) COSF535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SS18L1(10) - SSX1(6) COSF1123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EWSR1(9) - FLI1(6) COSF1302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extLst>
                  <a:ext uri="{0D108BD9-81ED-4DB2-BD59-A6C34878D82A}">
                    <a16:rowId xmlns:a16="http://schemas.microsoft.com/office/drawing/2014/main" val="950925311"/>
                  </a:ext>
                </a:extLst>
              </a:tr>
              <a:tr h="99953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FUS(5) - CREB3L2(6) COSF944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FUS(7) - DDIT3(2) COSF291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COL1A1(31) - PDGFB(2) COSF552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EWSR1(7) - ERG(10) COSF149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EWSR1(9) - FLI1(7) COSF176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extLst>
                  <a:ext uri="{0D108BD9-81ED-4DB2-BD59-A6C34878D82A}">
                    <a16:rowId xmlns:a16="http://schemas.microsoft.com/office/drawing/2014/main" val="2443844463"/>
                  </a:ext>
                </a:extLst>
              </a:tr>
              <a:tr h="190843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FUS(5) - ATF1(5) COSF296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600" u="none" strike="noStrike">
                          <a:effectLst/>
                        </a:rPr>
                        <a:t>FUS(7) - ERG(10) COSF311</a:t>
                      </a:r>
                      <a:endParaRPr lang="nl-NL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COL1A1(30) - PDGFB(2) COSF652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EWSR1(7) - ATF1(5) COSF219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EWSR1(11) - NR4A3(1) COSF358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extLst>
                  <a:ext uri="{0D108BD9-81ED-4DB2-BD59-A6C34878D82A}">
                    <a16:rowId xmlns:a16="http://schemas.microsoft.com/office/drawing/2014/main" val="3754697769"/>
                  </a:ext>
                </a:extLst>
              </a:tr>
              <a:tr h="190843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FUS(5) - CREB3L2(5) COSF930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600" u="none" strike="noStrike">
                          <a:effectLst/>
                        </a:rPr>
                        <a:t>FUS(7) - ERG(11) COSF314</a:t>
                      </a:r>
                      <a:endParaRPr lang="nl-NL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COL1A1(29) - PDGFB(2) COSF556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EWSR1(7) - ATF1(7) COSF224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EWSR1(11) - NR4A3(1) COSF359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extLst>
                  <a:ext uri="{0D108BD9-81ED-4DB2-BD59-A6C34878D82A}">
                    <a16:rowId xmlns:a16="http://schemas.microsoft.com/office/drawing/2014/main" val="1113772719"/>
                  </a:ext>
                </a:extLst>
              </a:tr>
              <a:tr h="190843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FUS(5) - CREB3L2(6) COSF945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600" u="none" strike="noStrike">
                          <a:effectLst/>
                        </a:rPr>
                        <a:t>FUS(7) - ERG(8) COSF319</a:t>
                      </a:r>
                      <a:endParaRPr lang="nl-NL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COL1A1(27) - PDGFB(2) COSF607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EWSR1(7) - CREB1(7)COSF264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EWSR1(12) - NR4A3(3) COSF364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extLst>
                  <a:ext uri="{0D108BD9-81ED-4DB2-BD59-A6C34878D82A}">
                    <a16:rowId xmlns:a16="http://schemas.microsoft.com/office/drawing/2014/main" val="1346268158"/>
                  </a:ext>
                </a:extLst>
              </a:tr>
              <a:tr h="190843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FUS(5) - DDIT3(2) COSF300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FUS(8) - DDIT3(2) COSF301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COL1A1(26) - PDGFB(2) COSF550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EWSR1(7) - DDIT3(2) COSF269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EWSR1(12) - NR4A3(2) COSF381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extLst>
                  <a:ext uri="{0D108BD9-81ED-4DB2-BD59-A6C34878D82A}">
                    <a16:rowId xmlns:a16="http://schemas.microsoft.com/office/drawing/2014/main" val="2768273673"/>
                  </a:ext>
                </a:extLst>
              </a:tr>
              <a:tr h="99953">
                <a:tc>
                  <a:txBody>
                    <a:bodyPr/>
                    <a:lstStyle/>
                    <a:p>
                      <a:pPr algn="l" fontAlgn="b"/>
                      <a:r>
                        <a:rPr lang="nl-NL" sz="600" u="none" strike="noStrike">
                          <a:effectLst/>
                        </a:rPr>
                        <a:t>FUS(5) - ERG(8)COSF624</a:t>
                      </a:r>
                      <a:endParaRPr lang="nl-NL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FUS(8) - ERG(11)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COL1A1(25) - PDGFB(2) COSF533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EWSR1(7) - ERG(10) COSF156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 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b"/>
                </a:tc>
                <a:extLst>
                  <a:ext uri="{0D108BD9-81ED-4DB2-BD59-A6C34878D82A}">
                    <a16:rowId xmlns:a16="http://schemas.microsoft.com/office/drawing/2014/main" val="8958486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05594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8246F-BFCA-B607-3F0F-701584C71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44166"/>
          </a:xfrm>
        </p:spPr>
        <p:txBody>
          <a:bodyPr>
            <a:normAutofit/>
          </a:bodyPr>
          <a:lstStyle/>
          <a:p>
            <a:r>
              <a:rPr lang="el-GR" sz="3200" b="1" dirty="0"/>
              <a:t>Γονίδια σύντηξης στη διάγνωση</a:t>
            </a:r>
            <a:endParaRPr lang="en-US" sz="3200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9495D84-F3AC-444C-4E16-1209776373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741" t="13553" r="30002" b="19637"/>
          <a:stretch/>
        </p:blipFill>
        <p:spPr>
          <a:xfrm>
            <a:off x="511836" y="1722406"/>
            <a:ext cx="4121380" cy="384738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B0F181-00CE-C7F0-14A7-C92FB14DA5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04" t="28176" r="30589" b="16604"/>
          <a:stretch/>
        </p:blipFill>
        <p:spPr>
          <a:xfrm>
            <a:off x="5339749" y="1990897"/>
            <a:ext cx="4658265" cy="37869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BDE9E1-E480-F63B-641B-ACBB40628F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04" t="20629" r="30589" b="72160"/>
          <a:stretch/>
        </p:blipFill>
        <p:spPr>
          <a:xfrm>
            <a:off x="655608" y="5569788"/>
            <a:ext cx="3920096" cy="416208"/>
          </a:xfrm>
          <a:prstGeom prst="rect">
            <a:avLst/>
          </a:prstGeom>
        </p:spPr>
      </p:pic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AADEF065-9F23-D153-5CA8-0985D47D08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741" t="13553" r="30002" b="82303"/>
          <a:stretch/>
        </p:blipFill>
        <p:spPr>
          <a:xfrm>
            <a:off x="5158596" y="1700015"/>
            <a:ext cx="4925684" cy="29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8017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39CB8E2-00CB-0DF7-CDCA-1D652B7695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745" t="30008" r="30559" b="10120"/>
          <a:stretch/>
        </p:blipFill>
        <p:spPr>
          <a:xfrm>
            <a:off x="872707" y="1846053"/>
            <a:ext cx="3319732" cy="2889219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D13685-6476-87FB-CA0C-28B203B094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990" t="19622" r="30236" b="61049"/>
          <a:stretch/>
        </p:blipFill>
        <p:spPr>
          <a:xfrm>
            <a:off x="872707" y="4735272"/>
            <a:ext cx="3319732" cy="93087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5DD77B3-84E3-3C83-74EE-5BBFBF849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l-GR" sz="3200" b="1" dirty="0"/>
              <a:t>Γονίδια σύντηξης στη διάγνωση</a:t>
            </a:r>
            <a:endParaRPr lang="en-US" sz="32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02CA5D-8D30-5FAD-16AA-EFD7238D53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8599" y="2321047"/>
            <a:ext cx="5980694" cy="241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1023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DCD348-50A8-EBE7-F421-45B6AFBD0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36" y="365125"/>
            <a:ext cx="12192000" cy="45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7460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56F401E-887E-DEE3-BE82-52A192EC0C46}"/>
              </a:ext>
            </a:extLst>
          </p:cNvPr>
          <p:cNvSpPr txBox="1"/>
          <p:nvPr/>
        </p:nvSpPr>
        <p:spPr>
          <a:xfrm>
            <a:off x="2209800" y="2733675"/>
            <a:ext cx="8401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>
                <a:solidFill>
                  <a:srgbClr val="7030A0"/>
                </a:solidFill>
              </a:rPr>
              <a:t>ΕΥΧΑΡΙΣΤΩ για την προσοχή σας!</a:t>
            </a:r>
            <a:endParaRPr lang="en-US" sz="2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9288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F49ED685-5BC0-1314-C6E6-DEB660CF1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7075" y="428625"/>
            <a:ext cx="8313738" cy="1089025"/>
          </a:xfrm>
        </p:spPr>
        <p:txBody>
          <a:bodyPr/>
          <a:lstStyle/>
          <a:p>
            <a:pPr eaLnBrk="1" hangingPunct="1"/>
            <a:r>
              <a:rPr lang="el-GR" altLang="el-GR" sz="28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Αλληλούχιση κατά </a:t>
            </a:r>
            <a:r>
              <a:rPr altLang="el-GR" sz="28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Sanger</a:t>
            </a:r>
            <a:br>
              <a:rPr lang="el-GR" altLang="el-GR" sz="28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l-GR" altLang="el-GR" sz="28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7891" name="Picture 4" descr="sequencing2">
            <a:extLst>
              <a:ext uri="{FF2B5EF4-FFF2-40B4-BE49-F238E27FC236}">
                <a16:creationId xmlns:a16="http://schemas.microsoft.com/office/drawing/2014/main" id="{BEB6C502-D0BC-1E46-DC19-9BE6916D3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085975"/>
            <a:ext cx="3711575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5" descr="radioactive_fluorescent_seq">
            <a:extLst>
              <a:ext uri="{FF2B5EF4-FFF2-40B4-BE49-F238E27FC236}">
                <a16:creationId xmlns:a16="http://schemas.microsoft.com/office/drawing/2014/main" id="{E4980B80-17D9-837D-3058-E95D0431C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863" y="2181225"/>
            <a:ext cx="2406650" cy="342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Text Box 6">
            <a:extLst>
              <a:ext uri="{FF2B5EF4-FFF2-40B4-BE49-F238E27FC236}">
                <a16:creationId xmlns:a16="http://schemas.microsoft.com/office/drawing/2014/main" id="{90345AA7-A1BD-6A53-A77F-FA74D4A9B1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5650" y="5632450"/>
            <a:ext cx="38163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el-GR" sz="2000" b="1">
                <a:solidFill>
                  <a:srgbClr val="002060"/>
                </a:solidFill>
              </a:rPr>
              <a:t>Αλληλούχιση</a:t>
            </a:r>
          </a:p>
          <a:p>
            <a:pPr eaLnBrk="1" hangingPunct="1"/>
            <a:r>
              <a:rPr lang="el-GR" altLang="el-GR" sz="2000" b="1">
                <a:solidFill>
                  <a:srgbClr val="002060"/>
                </a:solidFill>
              </a:rPr>
              <a:t>Ραδιενεργή/Φθορισμού</a:t>
            </a:r>
          </a:p>
        </p:txBody>
      </p:sp>
      <p:sp>
        <p:nvSpPr>
          <p:cNvPr id="37894" name="Line 4">
            <a:extLst>
              <a:ext uri="{FF2B5EF4-FFF2-40B4-BE49-F238E27FC236}">
                <a16:creationId xmlns:a16="http://schemas.microsoft.com/office/drawing/2014/main" id="{1C90947C-D43E-63B5-22B6-CA88DD42D55C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1214438"/>
            <a:ext cx="9144000" cy="0"/>
          </a:xfrm>
          <a:prstGeom prst="line">
            <a:avLst/>
          </a:prstGeom>
          <a:noFill/>
          <a:ln w="9525">
            <a:solidFill>
              <a:srgbClr val="CC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5" name="TextBox 1">
            <a:extLst>
              <a:ext uri="{FF2B5EF4-FFF2-40B4-BE49-F238E27FC236}">
                <a16:creationId xmlns:a16="http://schemas.microsoft.com/office/drawing/2014/main" id="{76274C49-13A0-3E11-14C7-8099DDCA0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038225"/>
            <a:ext cx="10668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en-US" sz="2000">
                <a:latin typeface="Calibri" panose="020F0502020204030204" pitchFamily="34" charset="0"/>
                <a:cs typeface="Calibri" panose="020F0502020204030204" pitchFamily="34" charset="0"/>
              </a:rPr>
              <a:t>Αρχή της μεθόδου: χρήση διδεοξυ-νουκλεοτιδίων που σταματούν τη σύνθεση της αλληλουχίας καθώς δεν μπορεί να σχηματιστεί φωσφοδιεστερικός δεσμός</a:t>
            </a:r>
            <a:endParaRPr lang="en-US" altLang="en-US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7896" name="Picture 3">
            <a:extLst>
              <a:ext uri="{FF2B5EF4-FFF2-40B4-BE49-F238E27FC236}">
                <a16:creationId xmlns:a16="http://schemas.microsoft.com/office/drawing/2014/main" id="{AD29B5DE-23D9-324D-4D1E-A3A29927FB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337"/>
          <a:stretch>
            <a:fillRect/>
          </a:stretch>
        </p:blipFill>
        <p:spPr bwMode="auto">
          <a:xfrm>
            <a:off x="623888" y="1860550"/>
            <a:ext cx="3641725" cy="456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Picture 1">
            <a:extLst>
              <a:ext uri="{FF2B5EF4-FFF2-40B4-BE49-F238E27FC236}">
                <a16:creationId xmlns:a16="http://schemas.microsoft.com/office/drawing/2014/main" id="{CC89EC7D-0902-FB53-05B3-9348725B6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488" y="6097588"/>
            <a:ext cx="3941762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5" descr="dna_sequencing_14">
            <a:extLst>
              <a:ext uri="{FF2B5EF4-FFF2-40B4-BE49-F238E27FC236}">
                <a16:creationId xmlns:a16="http://schemas.microsoft.com/office/drawing/2014/main" id="{2452F379-D324-29F4-33E2-65A0A5595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1500188"/>
            <a:ext cx="1758950" cy="191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72F31742-235C-F866-C07A-70F71CA28D38}"/>
              </a:ext>
            </a:extLst>
          </p:cNvPr>
          <p:cNvSpPr txBox="1">
            <a:spLocks noChangeArrowheads="1"/>
          </p:cNvSpPr>
          <p:nvPr/>
        </p:nvSpPr>
        <p:spPr>
          <a:xfrm>
            <a:off x="2081213" y="428625"/>
            <a:ext cx="8229600" cy="1143000"/>
          </a:xfrm>
          <a:prstGeom prst="rect">
            <a:avLst/>
          </a:prstGeom>
          <a:noFill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000" b="1" kern="0" dirty="0" err="1">
                <a:solidFill>
                  <a:srgbClr val="002060"/>
                </a:solidFill>
                <a:latin typeface="Calibri" pitchFamily="34" charset="0"/>
                <a:ea typeface="+mj-ea"/>
                <a:cs typeface="Calibri" pitchFamily="34" charset="0"/>
              </a:rPr>
              <a:t>Αλληλούχιση</a:t>
            </a:r>
            <a:r>
              <a:rPr lang="el-GR" sz="2000" b="1" kern="0" dirty="0">
                <a:solidFill>
                  <a:srgbClr val="002060"/>
                </a:solidFill>
                <a:latin typeface="Calibri" pitchFamily="34" charset="0"/>
                <a:ea typeface="+mj-ea"/>
                <a:cs typeface="Calibri" pitchFamily="34" charset="0"/>
              </a:rPr>
              <a:t> κατά </a:t>
            </a:r>
            <a:r>
              <a:rPr lang="en-US" sz="2000" b="1" kern="0" dirty="0">
                <a:solidFill>
                  <a:srgbClr val="002060"/>
                </a:solidFill>
                <a:latin typeface="Calibri" pitchFamily="34" charset="0"/>
                <a:ea typeface="+mj-ea"/>
                <a:cs typeface="Calibri" pitchFamily="34" charset="0"/>
              </a:rPr>
              <a:t>Sanger</a:t>
            </a:r>
            <a:br>
              <a:rPr lang="el-GR" sz="2000" b="1" kern="0" dirty="0">
                <a:solidFill>
                  <a:srgbClr val="002060"/>
                </a:solidFill>
                <a:latin typeface="Calibri" pitchFamily="34" charset="0"/>
                <a:ea typeface="+mj-ea"/>
                <a:cs typeface="Calibri" pitchFamily="34" charset="0"/>
              </a:rPr>
            </a:br>
            <a:endParaRPr lang="el-GR" sz="2000" b="1" kern="0" dirty="0">
              <a:solidFill>
                <a:srgbClr val="002060"/>
              </a:solidFill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39940" name="Line 4">
            <a:extLst>
              <a:ext uri="{FF2B5EF4-FFF2-40B4-BE49-F238E27FC236}">
                <a16:creationId xmlns:a16="http://schemas.microsoft.com/office/drawing/2014/main" id="{7465BE16-FA6B-2BAA-F395-379AA42E66CE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1214438"/>
            <a:ext cx="9144000" cy="0"/>
          </a:xfrm>
          <a:prstGeom prst="line">
            <a:avLst/>
          </a:prstGeom>
          <a:noFill/>
          <a:ln w="9525">
            <a:solidFill>
              <a:srgbClr val="CC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9941" name="Picture 5">
            <a:extLst>
              <a:ext uri="{FF2B5EF4-FFF2-40B4-BE49-F238E27FC236}">
                <a16:creationId xmlns:a16="http://schemas.microsoft.com/office/drawing/2014/main" id="{78618367-7948-9EDE-E1BB-1E956DC21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868"/>
          <a:stretch>
            <a:fillRect/>
          </a:stretch>
        </p:blipFill>
        <p:spPr bwMode="auto">
          <a:xfrm>
            <a:off x="4238625" y="1428750"/>
            <a:ext cx="5135563" cy="241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8">
            <a:extLst>
              <a:ext uri="{FF2B5EF4-FFF2-40B4-BE49-F238E27FC236}">
                <a16:creationId xmlns:a16="http://schemas.microsoft.com/office/drawing/2014/main" id="{F60943BA-269C-2946-FCF2-AD85D9DE1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365"/>
          <a:stretch>
            <a:fillRect/>
          </a:stretch>
        </p:blipFill>
        <p:spPr bwMode="auto">
          <a:xfrm>
            <a:off x="4238625" y="3929063"/>
            <a:ext cx="5110163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Text Box 9">
            <a:extLst>
              <a:ext uri="{FF2B5EF4-FFF2-40B4-BE49-F238E27FC236}">
                <a16:creationId xmlns:a16="http://schemas.microsoft.com/office/drawing/2014/main" id="{9AF4C309-74A8-9950-B6F2-DD0D2CDBBE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4063" y="1071563"/>
            <a:ext cx="79200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el-GR">
                <a:latin typeface="Calibri" panose="020F0502020204030204" pitchFamily="34" charset="0"/>
              </a:rPr>
              <a:t>Εφαρμογές: Διερεύνηση γονιδιωμάτων,  Ανίχνευση μεταλλαγών, πολυμορφισμών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5B6549B-97A0-6872-3380-AA82202D9D35}"/>
              </a:ext>
            </a:extLst>
          </p:cNvPr>
          <p:cNvSpPr txBox="1"/>
          <p:nvPr/>
        </p:nvSpPr>
        <p:spPr>
          <a:xfrm>
            <a:off x="534837" y="474453"/>
            <a:ext cx="4899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Ταυτοποίηση της Μεταλλαγής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C42BDB-3D3B-FAF3-7F8C-C51771DA2D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088" r="51957" b="24780"/>
          <a:stretch/>
        </p:blipFill>
        <p:spPr>
          <a:xfrm>
            <a:off x="336430" y="1475118"/>
            <a:ext cx="5857336" cy="41924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807581-01A6-0683-A694-39CE08E7E8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26" t="21384" r="19198" b="5913"/>
          <a:stretch/>
        </p:blipFill>
        <p:spPr>
          <a:xfrm>
            <a:off x="6292268" y="1751164"/>
            <a:ext cx="5819517" cy="36403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57C0F8-F34A-9478-6148-7B6144E33B91}"/>
              </a:ext>
            </a:extLst>
          </p:cNvPr>
          <p:cNvSpPr txBox="1"/>
          <p:nvPr/>
        </p:nvSpPr>
        <p:spPr>
          <a:xfrm>
            <a:off x="6901132" y="5831457"/>
            <a:ext cx="4287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Varsome</a:t>
            </a:r>
            <a:r>
              <a:rPr lang="en-US" dirty="0"/>
              <a:t>, TP53 database, </a:t>
            </a:r>
            <a:r>
              <a:rPr lang="en-US" dirty="0" err="1"/>
              <a:t>GnomaD</a:t>
            </a:r>
            <a:r>
              <a:rPr lang="en-US" dirty="0"/>
              <a:t> </a:t>
            </a:r>
            <a:r>
              <a:rPr lang="en-US" dirty="0" err="1"/>
              <a:t>etc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7078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>
            <a:extLst>
              <a:ext uri="{FF2B5EF4-FFF2-40B4-BE49-F238E27FC236}">
                <a16:creationId xmlns:a16="http://schemas.microsoft.com/office/drawing/2014/main" id="{08B1A0F7-A948-3683-DFF9-1E9B62333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z="2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l-GR" altLang="en-US" sz="2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γενιές μηχανημάτων αλληλούχισης</a:t>
            </a:r>
            <a:endParaRPr altLang="en-US" sz="280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867" name="Content Placeholder 2">
            <a:extLst>
              <a:ext uri="{FF2B5EF4-FFF2-40B4-BE49-F238E27FC236}">
                <a16:creationId xmlns:a16="http://schemas.microsoft.com/office/drawing/2014/main" id="{B8D98542-B176-BA67-794E-64B3F1516F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2103438"/>
            <a:ext cx="4664075" cy="3748087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el-GR" altLang="en-US">
                <a:solidFill>
                  <a:srgbClr val="002060"/>
                </a:solidFill>
              </a:rPr>
              <a:t>1</a:t>
            </a:r>
            <a:r>
              <a:rPr lang="el-GR" altLang="en-US" baseline="30000">
                <a:solidFill>
                  <a:srgbClr val="002060"/>
                </a:solidFill>
              </a:rPr>
              <a:t>η</a:t>
            </a:r>
            <a:r>
              <a:rPr lang="el-GR" altLang="en-US">
                <a:solidFill>
                  <a:srgbClr val="002060"/>
                </a:solidFill>
              </a:rPr>
              <a:t> γενιά</a:t>
            </a:r>
          </a:p>
          <a:p>
            <a:pPr eaLnBrk="1" hangingPunct="1"/>
            <a:r>
              <a:rPr lang="en-GB" altLang="en-US">
                <a:solidFill>
                  <a:srgbClr val="002060"/>
                </a:solidFill>
              </a:rPr>
              <a:t>Sanger Sequencing</a:t>
            </a:r>
          </a:p>
          <a:p>
            <a:pPr eaLnBrk="1" hangingPunct="1"/>
            <a:endParaRPr lang="en-GB" altLang="en-US">
              <a:solidFill>
                <a:srgbClr val="002060"/>
              </a:solidFill>
            </a:endParaRPr>
          </a:p>
          <a:p>
            <a:pPr eaLnBrk="1" hangingPunct="1"/>
            <a:r>
              <a:rPr lang="en-US" altLang="en-US">
                <a:solidFill>
                  <a:srgbClr val="002060"/>
                </a:solidFill>
              </a:rPr>
              <a:t>2</a:t>
            </a:r>
            <a:r>
              <a:rPr lang="el-GR" altLang="en-US" baseline="30000">
                <a:solidFill>
                  <a:srgbClr val="002060"/>
                </a:solidFill>
              </a:rPr>
              <a:t>η</a:t>
            </a:r>
            <a:r>
              <a:rPr lang="el-GR" altLang="en-US">
                <a:solidFill>
                  <a:srgbClr val="002060"/>
                </a:solidFill>
              </a:rPr>
              <a:t> γενιά</a:t>
            </a:r>
          </a:p>
          <a:p>
            <a:pPr eaLnBrk="1" hangingPunct="1"/>
            <a:r>
              <a:rPr lang="en-GB" altLang="en-US">
                <a:solidFill>
                  <a:srgbClr val="002060"/>
                </a:solidFill>
              </a:rPr>
              <a:t>Next generation sequencing</a:t>
            </a:r>
          </a:p>
          <a:p>
            <a:pPr eaLnBrk="1" hangingPunct="1"/>
            <a:endParaRPr lang="en-GB" altLang="en-US">
              <a:solidFill>
                <a:srgbClr val="002060"/>
              </a:solidFill>
            </a:endParaRPr>
          </a:p>
          <a:p>
            <a:pPr eaLnBrk="1" hangingPunct="1"/>
            <a:endParaRPr lang="en-GB" altLang="en-US">
              <a:solidFill>
                <a:srgbClr val="002060"/>
              </a:solidFill>
            </a:endParaRPr>
          </a:p>
          <a:p>
            <a:pPr eaLnBrk="1" hangingPunct="1"/>
            <a:r>
              <a:rPr lang="el-GR" altLang="en-US">
                <a:solidFill>
                  <a:srgbClr val="002060"/>
                </a:solidFill>
              </a:rPr>
              <a:t>3</a:t>
            </a:r>
            <a:r>
              <a:rPr lang="el-GR" altLang="en-US" baseline="30000">
                <a:solidFill>
                  <a:srgbClr val="002060"/>
                </a:solidFill>
              </a:rPr>
              <a:t>η</a:t>
            </a:r>
            <a:r>
              <a:rPr lang="el-GR" altLang="en-US">
                <a:solidFill>
                  <a:srgbClr val="002060"/>
                </a:solidFill>
              </a:rPr>
              <a:t> γενιά</a:t>
            </a:r>
          </a:p>
          <a:p>
            <a:pPr eaLnBrk="1" hangingPunct="1"/>
            <a:r>
              <a:rPr lang="en-GB" altLang="en-US">
                <a:solidFill>
                  <a:srgbClr val="002060"/>
                </a:solidFill>
              </a:rPr>
              <a:t>Third generation sequencing</a:t>
            </a:r>
            <a:endParaRPr lang="en-US" altLang="en-US">
              <a:solidFill>
                <a:srgbClr val="002060"/>
              </a:solidFill>
            </a:endParaRPr>
          </a:p>
        </p:txBody>
      </p:sp>
      <p:pic>
        <p:nvPicPr>
          <p:cNvPr id="36868" name="Content Placeholder 8">
            <a:extLst>
              <a:ext uri="{FF2B5EF4-FFF2-40B4-BE49-F238E27FC236}">
                <a16:creationId xmlns:a16="http://schemas.microsoft.com/office/drawing/2014/main" id="{6F03A73C-EB03-D94F-92A4-D763EE462EF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24463" y="2374900"/>
            <a:ext cx="6573837" cy="2962275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 sz="3200" b="1">
                <a:solidFill>
                  <a:srgbClr val="234995"/>
                </a:solidFill>
              </a:rPr>
              <a:t>Εισαγωγή NGS</a:t>
            </a:r>
            <a:endParaRPr sz="3200" b="1">
              <a:solidFill>
                <a:srgbClr val="234995"/>
              </a:solidFill>
            </a:endParaRPr>
          </a:p>
        </p:txBody>
      </p:sp>
      <p:sp>
        <p:nvSpPr>
          <p:cNvPr id="95" name="Google Shape;95;p2"/>
          <p:cNvSpPr txBox="1">
            <a:spLocks noGrp="1"/>
          </p:cNvSpPr>
          <p:nvPr>
            <p:ph type="body" idx="1"/>
          </p:nvPr>
        </p:nvSpPr>
        <p:spPr>
          <a:xfrm>
            <a:off x="1036700" y="1531975"/>
            <a:ext cx="10515600" cy="51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43205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❖"/>
            </a:pPr>
            <a:r>
              <a:rPr lang="el-GR" sz="2400" dirty="0"/>
              <a:t>NGS: μαζική παράλληλη </a:t>
            </a:r>
            <a:r>
              <a:rPr lang="el-GR" sz="2400" dirty="0" err="1"/>
              <a:t>αλληλούχιση</a:t>
            </a:r>
            <a:endParaRPr sz="2400" dirty="0"/>
          </a:p>
          <a:p>
            <a:pPr marL="22860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400" dirty="0"/>
          </a:p>
          <a:p>
            <a:pPr marL="228600" lvl="0" indent="-243205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❖"/>
            </a:pPr>
            <a:r>
              <a:rPr lang="el-GR" sz="2400" dirty="0"/>
              <a:t>Στην ογκολογία  χρήσιμο εργαλείο στη </a:t>
            </a:r>
            <a:r>
              <a:rPr lang="el-GR" sz="2400" dirty="0" err="1"/>
              <a:t>στοχευμένη</a:t>
            </a:r>
            <a:r>
              <a:rPr lang="el-GR" sz="2400" dirty="0"/>
              <a:t> και εξατομικευμένη ιατρική</a:t>
            </a:r>
            <a:endParaRPr sz="2400" dirty="0"/>
          </a:p>
          <a:p>
            <a:pPr marL="685800" lvl="1" indent="-2667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➢"/>
            </a:pPr>
            <a:r>
              <a:rPr lang="el-GR" sz="2400" dirty="0"/>
              <a:t>επιλογή ασθενών βάση προβλεπτικών </a:t>
            </a:r>
            <a:r>
              <a:rPr lang="el-GR" sz="2400" dirty="0" err="1"/>
              <a:t>βιοδεικτών</a:t>
            </a:r>
            <a:r>
              <a:rPr lang="el-GR" sz="2400" dirty="0"/>
              <a:t> </a:t>
            </a:r>
            <a:endParaRPr sz="2400" dirty="0"/>
          </a:p>
          <a:p>
            <a:pPr marL="685800" lvl="1" indent="-26289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SzPts val="2400"/>
              <a:buChar char="➢"/>
            </a:pPr>
            <a:r>
              <a:rPr lang="el-GR" dirty="0"/>
              <a:t>γονίδια ανθεκτικότητας</a:t>
            </a:r>
            <a:endParaRPr dirty="0"/>
          </a:p>
          <a:p>
            <a:pPr marL="1143000" lvl="0" indent="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2400" dirty="0"/>
          </a:p>
          <a:p>
            <a:pPr marL="228600" lvl="0" indent="-243205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2400"/>
              <a:buChar char="❖"/>
            </a:pPr>
            <a:r>
              <a:rPr lang="el-GR" sz="2400" dirty="0"/>
              <a:t>Στην παθολογική ανατομική χρήσιμο εργαλείο στη διάγνωση βάσει μοριακών προτύπων  </a:t>
            </a:r>
          </a:p>
          <a:p>
            <a:pPr marL="22860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400" dirty="0"/>
          </a:p>
          <a:p>
            <a:pPr marL="228600" lvl="0" indent="-266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❖"/>
            </a:pPr>
            <a:r>
              <a:rPr lang="el-GR" sz="2400" dirty="0"/>
              <a:t>Στην έρευνα απαραίτητο εργαλείο για την ανεύρεση νέων </a:t>
            </a:r>
            <a:r>
              <a:rPr lang="el-GR" sz="2400" dirty="0" err="1"/>
              <a:t>βιοδεικτών</a:t>
            </a:r>
            <a:r>
              <a:rPr lang="el-GR" sz="2400" dirty="0"/>
              <a:t>, γονιδίων στόχων και γονιδίων ανθεκτικότητας</a:t>
            </a:r>
            <a:endParaRPr sz="2400" dirty="0"/>
          </a:p>
          <a:p>
            <a:pPr marL="685800" lvl="1" indent="-266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➢"/>
            </a:pPr>
            <a:r>
              <a:rPr lang="el-GR" sz="2400" dirty="0" err="1"/>
              <a:t>whole</a:t>
            </a:r>
            <a:r>
              <a:rPr lang="el-GR" sz="2400" dirty="0"/>
              <a:t> </a:t>
            </a:r>
            <a:r>
              <a:rPr lang="el-GR" sz="2400" dirty="0" err="1"/>
              <a:t>exome</a:t>
            </a:r>
            <a:r>
              <a:rPr lang="el-GR" sz="2400" dirty="0"/>
              <a:t>, </a:t>
            </a:r>
            <a:r>
              <a:rPr lang="el-GR" sz="2400" dirty="0" err="1"/>
              <a:t>epigenome</a:t>
            </a:r>
            <a:r>
              <a:rPr lang="el-GR" sz="2400" dirty="0"/>
              <a:t>, </a:t>
            </a:r>
            <a:r>
              <a:rPr lang="el-GR" sz="2400" dirty="0" err="1"/>
              <a:t>transcriptome</a:t>
            </a:r>
            <a:r>
              <a:rPr lang="el-GR" sz="2400" dirty="0"/>
              <a:t> </a:t>
            </a:r>
            <a:r>
              <a:rPr lang="el-GR" sz="2400" dirty="0" err="1"/>
              <a:t>etc</a:t>
            </a:r>
            <a:endParaRPr sz="2400" dirty="0"/>
          </a:p>
          <a:p>
            <a:pPr marL="22860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5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F4D83-58E2-E2EE-5831-F264BA6DE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NGS </a:t>
            </a:r>
            <a:r>
              <a:rPr lang="el-GR" dirty="0"/>
              <a:t>στα Σαρκώματα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8665D13-F2A2-99BB-95B1-C5C65797D5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553" y="1975359"/>
            <a:ext cx="7810500" cy="3095625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B3000B-0F6E-0AE5-CB84-106EE1ABB788}"/>
              </a:ext>
            </a:extLst>
          </p:cNvPr>
          <p:cNvSpPr txBox="1"/>
          <p:nvPr/>
        </p:nvSpPr>
        <p:spPr>
          <a:xfrm>
            <a:off x="6097438" y="6244419"/>
            <a:ext cx="6094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Groisberg</a:t>
            </a:r>
            <a:r>
              <a:rPr lang="en-US" dirty="0"/>
              <a:t> R, et al</a:t>
            </a:r>
            <a:r>
              <a:rPr lang="el-GR" dirty="0"/>
              <a:t> </a:t>
            </a:r>
            <a:r>
              <a:rPr lang="en-US" dirty="0" err="1"/>
              <a:t>Curr</a:t>
            </a:r>
            <a:r>
              <a:rPr lang="en-US" dirty="0"/>
              <a:t> Oncol Rep. 2017 Oct;19(12) 78.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E9F20C-12FE-0D13-EE76-7EBFEFA31621}"/>
              </a:ext>
            </a:extLst>
          </p:cNvPr>
          <p:cNvSpPr txBox="1"/>
          <p:nvPr/>
        </p:nvSpPr>
        <p:spPr>
          <a:xfrm>
            <a:off x="5943600" y="1371359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Current World Health Organization (WHO) and National Comprehensive Cancer Center (NCCN) guidelines acknowledge the utility of molecular testing in sarcoma diagnosis</a:t>
            </a:r>
          </a:p>
        </p:txBody>
      </p:sp>
    </p:spTree>
    <p:extLst>
      <p:ext uri="{BB962C8B-B14F-4D97-AF65-F5344CB8AC3E}">
        <p14:creationId xmlns:p14="http://schemas.microsoft.com/office/powerpoint/2010/main" val="37817927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Προεπιλεγμένη σχεδίαση">
  <a:themeElements>
    <a:clrScheme name="Προεπιλεγμένη σχεδίαση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Προεπιλεγμένη σχεδίαση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Προεπιλεγμένη σχεδίαση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802</TotalTime>
  <Words>2540</Words>
  <Application>Microsoft Office PowerPoint</Application>
  <PresentationFormat>Widescreen</PresentationFormat>
  <Paragraphs>491</Paragraphs>
  <Slides>34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Calibri</vt:lpstr>
      <vt:lpstr>Calibri Light</vt:lpstr>
      <vt:lpstr>Century Gothic</vt:lpstr>
      <vt:lpstr>Wingdings</vt:lpstr>
      <vt:lpstr>Office Theme</vt:lpstr>
      <vt:lpstr>Προεπιλεγμένη σχεδίαση</vt:lpstr>
      <vt:lpstr>Εφαρμογή NGS στη διάγνωση των μυοσκελετικών όγκων</vt:lpstr>
      <vt:lpstr>Βασικές Έννοιες</vt:lpstr>
      <vt:lpstr>PowerPoint Presentation</vt:lpstr>
      <vt:lpstr>Αλληλούχιση κατά Sanger </vt:lpstr>
      <vt:lpstr>PowerPoint Presentation</vt:lpstr>
      <vt:lpstr>PowerPoint Presentation</vt:lpstr>
      <vt:lpstr>3 γενιές μηχανημάτων αλληλούχισης</vt:lpstr>
      <vt:lpstr>Εισαγωγή NGS</vt:lpstr>
      <vt:lpstr>NGS στα Σαρκώματα</vt:lpstr>
      <vt:lpstr>PowerPoint Presentation</vt:lpstr>
      <vt:lpstr>DNA vs RNA</vt:lpstr>
      <vt:lpstr>Προαναλυτική διαδικασία- Βασικά προαναλυτικά κριτήρια</vt:lpstr>
      <vt:lpstr>DNA</vt:lpstr>
      <vt:lpstr>Panels γονιδίων</vt:lpstr>
      <vt:lpstr>PowerPoint Presentation</vt:lpstr>
      <vt:lpstr>PowerPoint Presentation</vt:lpstr>
      <vt:lpstr>PowerPoint Presentation</vt:lpstr>
      <vt:lpstr>Αλληλούχιση</vt:lpstr>
      <vt:lpstr>Αναλυτικά ποιοτικά κριτήρια</vt:lpstr>
      <vt:lpstr>Αξιολόγηση αποτελεσμάτων </vt:lpstr>
      <vt:lpstr>Αξιολόγηση αποτελεσμάτων </vt:lpstr>
      <vt:lpstr>PowerPoint Presentation</vt:lpstr>
      <vt:lpstr>Αξιολόγηση αποτελεσμάτων</vt:lpstr>
      <vt:lpstr>Αξιολόγηση αποτελεσμάτων</vt:lpstr>
      <vt:lpstr>RNA</vt:lpstr>
      <vt:lpstr>RNA- ποιοτικά κριτήρια</vt:lpstr>
      <vt:lpstr>RNA αποτελέσματα (ΙΟΝ REPORTER)</vt:lpstr>
      <vt:lpstr>RNA αποτελέσματα</vt:lpstr>
      <vt:lpstr>Αποτελέσματα DNA/RNA</vt:lpstr>
      <vt:lpstr>Πάνελ γονιδίων για σαρκώματα</vt:lpstr>
      <vt:lpstr>Γονίδια σύντηξης στη διάγνωση</vt:lpstr>
      <vt:lpstr>Γονίδια σύντηξης στη διάγνωση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ILENIA</dc:creator>
  <cp:lastModifiedBy>ILENIA</cp:lastModifiedBy>
  <cp:revision>9</cp:revision>
  <dcterms:created xsi:type="dcterms:W3CDTF">2022-06-16T11:20:09Z</dcterms:created>
  <dcterms:modified xsi:type="dcterms:W3CDTF">2022-06-24T13:02:51Z</dcterms:modified>
</cp:coreProperties>
</file>