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59" r:id="rId4"/>
    <p:sldId id="260" r:id="rId5"/>
    <p:sldId id="261" r:id="rId6"/>
    <p:sldId id="262" r:id="rId7"/>
    <p:sldId id="276" r:id="rId8"/>
    <p:sldId id="263" r:id="rId9"/>
    <p:sldId id="277" r:id="rId10"/>
    <p:sldId id="264" r:id="rId11"/>
    <p:sldId id="278" r:id="rId12"/>
    <p:sldId id="265" r:id="rId13"/>
    <p:sldId id="266" r:id="rId14"/>
    <p:sldId id="267" r:id="rId15"/>
    <p:sldId id="279" r:id="rId16"/>
    <p:sldId id="268" r:id="rId17"/>
    <p:sldId id="269" r:id="rId18"/>
    <p:sldId id="280" r:id="rId19"/>
    <p:sldId id="270" r:id="rId20"/>
    <p:sldId id="271" r:id="rId21"/>
    <p:sldId id="282" r:id="rId22"/>
    <p:sldId id="272" r:id="rId23"/>
    <p:sldId id="273" r:id="rId24"/>
    <p:sldId id="295" r:id="rId25"/>
    <p:sldId id="29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Στη  μελέτη  μας  έχουν λάβει  χώρα δεκαεπτά </a:t>
            </a:r>
            <a:r>
              <a:rPr lang="el-GR" dirty="0" err="1" smtClean="0"/>
              <a:t>κυφοπλαστικές</a:t>
            </a:r>
            <a:r>
              <a:rPr lang="el-GR" dirty="0" smtClean="0"/>
              <a:t>. Οι  ασθενείς ήταν 4 άνδρες και 13 γυναίκες με διάμεση ηλικία τα  67έτη (εύρος 45 έως 79 έτη) με συνολικά 43 κατάγματα της σπονδυλικής στήλης ή σημαντικές οστεολυτικές βλάβες. Στους  ασθενείς  αυτούς επιλέχθηκε η  παρέμβαση  να  γίνει σε  διάστημα ύφεσης του νοσήματος. </a:t>
            </a:r>
          </a:p>
          <a:p>
            <a:endParaRPr lang="el-GR" dirty="0" smtClean="0"/>
          </a:p>
          <a:p>
            <a:r>
              <a:rPr lang="el-GR" dirty="0" smtClean="0"/>
              <a:t>Μετά από λεπτομερή </a:t>
            </a:r>
            <a:r>
              <a:rPr lang="el-GR" dirty="0" err="1" smtClean="0"/>
              <a:t>προεγχειρητικό</a:t>
            </a:r>
            <a:r>
              <a:rPr lang="el-GR" dirty="0" smtClean="0"/>
              <a:t> σχεδιασμό ο ασθενής τοποθετείται σε πρηνή θέση στο χειρουργικό τραπέζι. Η επέμβαση μπορεί να εκτελεστεί κυρίως με τοπική όσο και με γενική  αναισθησία. Με την χρήση ακτινοσκοπικού μηχανήματος C-</a:t>
            </a:r>
            <a:r>
              <a:rPr lang="el-GR" dirty="0" err="1" smtClean="0"/>
              <a:t>arm</a:t>
            </a:r>
            <a:r>
              <a:rPr lang="el-GR" dirty="0" smtClean="0"/>
              <a:t> (ενός ή ακόμα και δύο) εντοπίζονται τα οδηγά σημεία και το επίπεδο του κατάγματος. Εισάγεται </a:t>
            </a:r>
            <a:r>
              <a:rPr lang="el-GR" dirty="0" err="1" smtClean="0"/>
              <a:t>διαδερμικά</a:t>
            </a:r>
            <a:r>
              <a:rPr lang="el-GR" dirty="0" smtClean="0"/>
              <a:t> οδηγός σύρματος k-</a:t>
            </a:r>
            <a:r>
              <a:rPr lang="el-GR" dirty="0" err="1" smtClean="0"/>
              <a:t>wire</a:t>
            </a:r>
            <a:r>
              <a:rPr lang="el-GR" dirty="0" smtClean="0"/>
              <a:t> </a:t>
            </a:r>
            <a:r>
              <a:rPr lang="el-GR" dirty="0" err="1" smtClean="0"/>
              <a:t>διαυχενικά</a:t>
            </a:r>
            <a:r>
              <a:rPr lang="el-GR" dirty="0" smtClean="0"/>
              <a:t> στους σπονδύλους. Πραγματοποιείται τομή μικρότερη του ενός εκατοστού και στην συνέχεια εισάγεται ένα ειδικό εργαλείο οδηγός τύπου </a:t>
            </a:r>
            <a:r>
              <a:rPr lang="el-GR" dirty="0" err="1" smtClean="0"/>
              <a:t>trocar</a:t>
            </a:r>
            <a:r>
              <a:rPr lang="el-GR" dirty="0" smtClean="0"/>
              <a:t> (σωληνωτό), μέσω του οποίου θα συνεχιστεί η υπόλοιπη επέμβαση. Ακολούθως μέσω του </a:t>
            </a:r>
            <a:r>
              <a:rPr lang="el-GR" dirty="0" err="1" smtClean="0"/>
              <a:t>trocar</a:t>
            </a:r>
            <a:r>
              <a:rPr lang="el-GR" dirty="0" smtClean="0"/>
              <a:t> εισάγεται στο σπονδυλικό σώμα ο αεροθάλαμος και  πραγματοποιείται  η ανάταξη του ύψους του κατάγματος του σπονδυλικού σώματος. Στο σημείο αυτό πρέπει να τονιστεί ότι υπάρχει συνεχής μέτρηση της πίεσης του μπαλονιού προκειμένου να αποφευχθεί η θραύση του.</a:t>
            </a:r>
            <a:r>
              <a:rPr lang="el-GR" baseline="0" dirty="0" smtClean="0"/>
              <a:t> Η σύριγγα που φέρει το μπαλόνι μετράει ταυτόχρονα και την πίεσή του σε μονάδες PSI. Ακολούθως και εφόσον η ανάταξη επιβεβαιώνεται από την ακτινοσκόπηση ακολουθεί  έγχυση  βιολογικού τσιμέντου στοχεύοντας στη διατήρηση του ύψους και την ενδυνάμωση του σπονδυλικού σώματος. </a:t>
            </a:r>
          </a:p>
          <a:p>
            <a:r>
              <a:rPr lang="el-GR" baseline="0" dirty="0" smtClean="0"/>
              <a:t>Η διάρκεια του χειρουργείου υπολογίζεται περίπου 30-45 λεπτά για κάθε σπονδυλικό σώμα, ενώ η επέμβαση μπορεί να περιλαμβάνει περισσότερους από έναν σπονδύλους</a:t>
            </a:r>
          </a:p>
          <a:p>
            <a:endParaRPr lang="el-GR" dirty="0"/>
          </a:p>
        </p:txBody>
      </p:sp>
      <p:sp>
        <p:nvSpPr>
          <p:cNvPr id="4" name="Θέση αριθμού διαφάνειας 3"/>
          <p:cNvSpPr>
            <a:spLocks noGrp="1"/>
          </p:cNvSpPr>
          <p:nvPr>
            <p:ph type="sldNum" sz="quarter" idx="10"/>
          </p:nvPr>
        </p:nvSpPr>
        <p:spPr/>
        <p:txBody>
          <a:bodyPr/>
          <a:lstStyle/>
          <a:p>
            <a:fld id="{7C1B5DAE-2447-49B3-98F2-2B451CA701B4}" type="slidenum">
              <a:rPr lang="el-GR" smtClean="0"/>
              <a:pPr/>
              <a:t>24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8737B0F-0598-4B0E-8BCC-F92FB50A1DD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8737B0F-0598-4B0E-8BCC-F92FB50A1D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734375-0777-41C6-B55A-D44C69EA7800}"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37B0F-0598-4B0E-8BCC-F92FB50A1D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4734375-0777-41C6-B55A-D44C69EA7800}" type="datetimeFigureOut">
              <a:rPr lang="en-US" smtClean="0"/>
              <a:pPr/>
              <a:t>11/14/2022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8737B0F-0598-4B0E-8BCC-F92FB50A1D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800" u="sng" dirty="0" smtClean="0">
                <a:solidFill>
                  <a:schemeClr val="tx1"/>
                </a:solidFill>
                <a:effectLst/>
              </a:rPr>
              <a:t>ΠΛΑΣΜΑΤΟΚΥΤΤΑΡΙΚΕΣ ΔΥΣΚΡΑΣΙΕΣ</a:t>
            </a:r>
            <a:r>
              <a:rPr lang="el-GR" sz="2800" dirty="0" smtClean="0">
                <a:solidFill>
                  <a:schemeClr val="tx1"/>
                </a:solidFill>
              </a:rPr>
              <a:t/>
            </a:r>
            <a:br>
              <a:rPr lang="el-GR" sz="2800" dirty="0" smtClean="0">
                <a:solidFill>
                  <a:schemeClr val="tx1"/>
                </a:solidFill>
              </a:rPr>
            </a:br>
            <a:r>
              <a:rPr lang="el-GR" sz="2800" dirty="0" smtClean="0">
                <a:solidFill>
                  <a:schemeClr val="tx1"/>
                </a:solidFill>
              </a:rPr>
              <a:t/>
            </a:r>
            <a:br>
              <a:rPr lang="el-GR" sz="2800" dirty="0" smtClean="0">
                <a:solidFill>
                  <a:schemeClr val="tx1"/>
                </a:solidFill>
              </a:rPr>
            </a:br>
            <a:r>
              <a:rPr lang="el-GR" sz="2800" b="0" dirty="0" smtClean="0">
                <a:solidFill>
                  <a:schemeClr val="tx1"/>
                </a:solidFill>
                <a:effectLst/>
              </a:rPr>
              <a:t>ΑΠΕΙΚΟΝΙΣΤΙΚΕΣ ΜΕΘΟΔΟΙ</a:t>
            </a:r>
            <a:br>
              <a:rPr lang="el-GR" sz="2800" b="0" dirty="0" smtClean="0">
                <a:solidFill>
                  <a:schemeClr val="tx1"/>
                </a:solidFill>
                <a:effectLst/>
              </a:rPr>
            </a:br>
            <a:r>
              <a:rPr lang="el-GR" sz="2800" b="0" dirty="0" smtClean="0">
                <a:solidFill>
                  <a:schemeClr val="tx1"/>
                </a:solidFill>
                <a:effectLst/>
              </a:rPr>
              <a:t>ΜΗ ΦΑΡΜΑΚΕΥΤΙΚΗ ΑΝΤΙΜΕΤΩΠΙΣΗ</a:t>
            </a:r>
            <a:endParaRPr lang="en-US" sz="2800" b="0" dirty="0">
              <a:solidFill>
                <a:schemeClr val="tx1"/>
              </a:solidFill>
              <a:effectLst/>
            </a:endParaRPr>
          </a:p>
        </p:txBody>
      </p:sp>
      <p:sp>
        <p:nvSpPr>
          <p:cNvPr id="3" name="Subtitle 2"/>
          <p:cNvSpPr>
            <a:spLocks noGrp="1"/>
          </p:cNvSpPr>
          <p:nvPr>
            <p:ph type="subTitle" idx="1"/>
          </p:nvPr>
        </p:nvSpPr>
        <p:spPr>
          <a:xfrm>
            <a:off x="2514600" y="4876800"/>
            <a:ext cx="6400800" cy="1752600"/>
          </a:xfrm>
        </p:spPr>
        <p:txBody>
          <a:bodyPr>
            <a:normAutofit/>
          </a:bodyPr>
          <a:lstStyle/>
          <a:p>
            <a:endParaRPr lang="el-GR" sz="1800" dirty="0" smtClean="0"/>
          </a:p>
          <a:p>
            <a:endParaRPr lang="el-GR" sz="1800" dirty="0" smtClean="0"/>
          </a:p>
          <a:p>
            <a:r>
              <a:rPr lang="el-GR" sz="1800" dirty="0" smtClean="0"/>
              <a:t>                  Α ΄ΠΡΟΠΑΙΔΕΥΤΙΚΗ ΠΑΘΟΛΟΓΙΚΗ ΚΛΙΝΙΚΗ</a:t>
            </a:r>
          </a:p>
          <a:p>
            <a:r>
              <a:rPr lang="el-GR" sz="1800" dirty="0" smtClean="0"/>
              <a:t>             ΑΙΜΑΤΟΛΟΓΙΚΟ ΤΜΗΜΑ</a:t>
            </a:r>
          </a:p>
          <a:p>
            <a:r>
              <a:rPr lang="el-GR" sz="1800" dirty="0" smtClean="0"/>
              <a:t>              Παπαδάτου Μαύρα, ειδ/νη  Αιματολογίας</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WBMRI</a:t>
            </a:r>
            <a:endParaRPr lang="en-US" sz="2800" dirty="0">
              <a:solidFill>
                <a:schemeClr val="tx1"/>
              </a:solidFill>
            </a:endParaRPr>
          </a:p>
        </p:txBody>
      </p:sp>
      <p:sp>
        <p:nvSpPr>
          <p:cNvPr id="3" name="Content Placeholder 2"/>
          <p:cNvSpPr>
            <a:spLocks noGrp="1"/>
          </p:cNvSpPr>
          <p:nvPr>
            <p:ph idx="1"/>
          </p:nvPr>
        </p:nvSpPr>
        <p:spPr/>
        <p:txBody>
          <a:bodyPr>
            <a:normAutofit fontScale="70000" lnSpcReduction="20000"/>
          </a:bodyPr>
          <a:lstStyle/>
          <a:p>
            <a:r>
              <a:rPr lang="el-GR" sz="2400" u="sng" dirty="0" smtClean="0"/>
              <a:t>ΑΡΧΗ</a:t>
            </a:r>
            <a:r>
              <a:rPr lang="en-US" sz="2400" u="sng" dirty="0" smtClean="0"/>
              <a:t>:</a:t>
            </a:r>
            <a:r>
              <a:rPr lang="el-GR" sz="2400" u="sng" dirty="0" smtClean="0"/>
              <a:t> </a:t>
            </a:r>
            <a:r>
              <a:rPr lang="el-GR" sz="2400" dirty="0" smtClean="0"/>
              <a:t>Τα μυελωματικά κύτταρα αντικαθιστούν το λίπος, αλλάζοντας την ένταση του σήματος</a:t>
            </a:r>
          </a:p>
          <a:p>
            <a:r>
              <a:rPr lang="el-GR" sz="2400" u="sng" dirty="0" smtClean="0"/>
              <a:t>ΤΕΧΝΙΚΗ</a:t>
            </a:r>
            <a:r>
              <a:rPr lang="en-US" sz="2400" u="sng" dirty="0" smtClean="0"/>
              <a:t>: </a:t>
            </a:r>
            <a:r>
              <a:rPr lang="el-GR" sz="2400" dirty="0" smtClean="0"/>
              <a:t>Υπάρχουν διάφορες ακολουθίες που μπορούν να δημιουργηθούν. Τ1, </a:t>
            </a:r>
            <a:r>
              <a:rPr lang="en-US" sz="2400" dirty="0" smtClean="0"/>
              <a:t>DWI (Diffusion Weighted Imaging, </a:t>
            </a:r>
            <a:r>
              <a:rPr lang="el-GR" sz="2400" dirty="0" smtClean="0"/>
              <a:t>ακολουθία διάχυσης), </a:t>
            </a:r>
            <a:r>
              <a:rPr lang="en-US" sz="2400" dirty="0" smtClean="0"/>
              <a:t>DWIBS (</a:t>
            </a:r>
            <a:r>
              <a:rPr lang="en-US" sz="2400" dirty="0" err="1" smtClean="0"/>
              <a:t>DWI+Background</a:t>
            </a:r>
            <a:r>
              <a:rPr lang="en-US" sz="2400" dirty="0" smtClean="0"/>
              <a:t> Body Signal </a:t>
            </a:r>
            <a:r>
              <a:rPr lang="en-US" sz="2400" dirty="0" err="1" smtClean="0"/>
              <a:t>Suppresion</a:t>
            </a:r>
            <a:r>
              <a:rPr lang="en-US" sz="2400" dirty="0" smtClean="0"/>
              <a:t>+/- STIR (Short Tau Inversion Recovery), DCE (Dynamic Contrast Enhanced)</a:t>
            </a:r>
          </a:p>
          <a:p>
            <a:r>
              <a:rPr lang="el-GR" sz="2400" u="sng" dirty="0" smtClean="0"/>
              <a:t>ΕΥΡΗΜΑΤΑ</a:t>
            </a:r>
            <a:r>
              <a:rPr lang="el-GR" sz="2400" dirty="0" smtClean="0"/>
              <a:t> </a:t>
            </a:r>
            <a:r>
              <a:rPr lang="en-US" sz="2400" dirty="0" smtClean="0"/>
              <a:t>: </a:t>
            </a:r>
            <a:r>
              <a:rPr lang="el-GR" sz="2400" dirty="0" smtClean="0"/>
              <a:t>5 πρότυπα απεικόνισης του Μ.Ο (φυσιολογικό, διάχυτο, εστιακό, συνδυασμός διάχυτου &amp; εστιακού, ποικίλο (εικόνα «</a:t>
            </a:r>
            <a:r>
              <a:rPr lang="en-US" sz="2400" dirty="0" smtClean="0"/>
              <a:t>Salt &amp; </a:t>
            </a:r>
            <a:r>
              <a:rPr lang="en-US" sz="2400" dirty="0" smtClean="0"/>
              <a:t>Pepper)</a:t>
            </a:r>
            <a:r>
              <a:rPr lang="el-GR" sz="2400" dirty="0" smtClean="0"/>
              <a:t>.</a:t>
            </a:r>
            <a:endParaRPr lang="en-US" sz="2400" dirty="0" smtClean="0"/>
          </a:p>
          <a:p>
            <a:r>
              <a:rPr lang="el-GR" sz="2400" u="sng" dirty="0" smtClean="0"/>
              <a:t>ΜΕΙΟΝΕΚΤΗΜΑΤΑ</a:t>
            </a:r>
            <a:r>
              <a:rPr lang="en-US" sz="2400" u="sng" dirty="0" smtClean="0"/>
              <a:t>: </a:t>
            </a:r>
            <a:r>
              <a:rPr lang="en-US" sz="2400" dirty="0" smtClean="0"/>
              <a:t>M</a:t>
            </a:r>
            <a:r>
              <a:rPr lang="el-GR" sz="2400" dirty="0" smtClean="0"/>
              <a:t>ειονεκτεί έναντι του ΡΕΤ για το </a:t>
            </a:r>
            <a:r>
              <a:rPr lang="en-US" sz="2400" dirty="0" smtClean="0"/>
              <a:t>RTT (</a:t>
            </a:r>
            <a:r>
              <a:rPr lang="el-GR" sz="2400" dirty="0" smtClean="0"/>
              <a:t>ευαισθησία 64%). Εύρημα θετικής ανταπόκρισης στη θεραπεία αποτελεί η αύξηση του σήματ</a:t>
            </a:r>
            <a:r>
              <a:rPr lang="en-US" sz="2400" dirty="0" smtClean="0"/>
              <a:t>o</a:t>
            </a:r>
            <a:r>
              <a:rPr lang="el-GR" sz="2400" dirty="0" smtClean="0"/>
              <a:t>ς στην Τ1 ακολουθία στην περιφέρεια των εστιακών βλαβών. Στο μέλλον η </a:t>
            </a:r>
            <a:r>
              <a:rPr lang="en-US" sz="2400" dirty="0" smtClean="0"/>
              <a:t>DWI-MRI </a:t>
            </a:r>
            <a:r>
              <a:rPr lang="el-GR" sz="2400" dirty="0" smtClean="0"/>
              <a:t>μπορεί να αποδειχθεί ανώτερη.</a:t>
            </a:r>
            <a:r>
              <a:rPr lang="en-US" sz="2400" dirty="0" smtClean="0"/>
              <a:t> </a:t>
            </a:r>
            <a:r>
              <a:rPr lang="el-GR" sz="2400" dirty="0" smtClean="0"/>
              <a:t>Δεν μπορεί να εφαρμοστεί σε ορισμένους ασθενείς (πχ όσοι φέρουν βηματόδοτη, κοχλιακά εμφυτεύματα, νεφρική </a:t>
            </a:r>
            <a:r>
              <a:rPr lang="el-GR" sz="2400" dirty="0" smtClean="0"/>
              <a:t>νόσος)</a:t>
            </a:r>
            <a:endParaRPr lang="en-US" sz="2400" u="sng" dirty="0" smtClean="0"/>
          </a:p>
          <a:p>
            <a:r>
              <a:rPr lang="el-GR" sz="2400" u="sng" dirty="0" smtClean="0"/>
              <a:t>ΣΥΣΤΑΣΗ</a:t>
            </a:r>
            <a:r>
              <a:rPr lang="en-US" sz="2400" u="sng" dirty="0" smtClean="0"/>
              <a:t>: </a:t>
            </a:r>
            <a:r>
              <a:rPr lang="el-GR" sz="2400" b="1" dirty="0" smtClean="0"/>
              <a:t>Αρχικός έλεγχος διάγνωσης,</a:t>
            </a:r>
            <a:r>
              <a:rPr lang="el-GR" sz="2400" dirty="0" smtClean="0"/>
              <a:t> επί αρνητικών ευρημάτων στη </a:t>
            </a:r>
            <a:r>
              <a:rPr lang="en-US" sz="2400" dirty="0" smtClean="0"/>
              <a:t>WBLDCT </a:t>
            </a:r>
            <a:r>
              <a:rPr lang="el-GR" sz="2400" dirty="0" smtClean="0"/>
              <a:t>και ισχυρής κλινικής υποψίας (σύμφωνα με τις αγγλικές οδηγίες η </a:t>
            </a:r>
            <a:r>
              <a:rPr lang="en-US" sz="2400" dirty="0" smtClean="0"/>
              <a:t>WBMRI </a:t>
            </a:r>
            <a:r>
              <a:rPr lang="el-GR" sz="2400" dirty="0" smtClean="0"/>
              <a:t>είναι η αρχική εξέταση στον έλεγχο διάγνωσης- </a:t>
            </a:r>
            <a:r>
              <a:rPr lang="en-US" sz="2400" dirty="0" smtClean="0"/>
              <a:t>cost/effect). </a:t>
            </a:r>
            <a:r>
              <a:rPr lang="el-GR" sz="2400" dirty="0" smtClean="0"/>
              <a:t>Ευαισθησία 68-100%. Ειδικότητα 83-100%. Όταν η ολόσωμη </a:t>
            </a:r>
            <a:r>
              <a:rPr lang="en-US" sz="2400" dirty="0" smtClean="0"/>
              <a:t>MRI </a:t>
            </a:r>
            <a:r>
              <a:rPr lang="el-GR" sz="2400" dirty="0" smtClean="0"/>
              <a:t>δεν είναι δυνατή, μπορούμε να επιλέξουμε </a:t>
            </a:r>
            <a:r>
              <a:rPr lang="en-US" sz="2400" dirty="0" smtClean="0"/>
              <a:t>MRI </a:t>
            </a:r>
            <a:r>
              <a:rPr lang="el-GR" sz="2400" dirty="0" smtClean="0"/>
              <a:t>λεκάνης/ισχίων. </a:t>
            </a:r>
            <a:r>
              <a:rPr lang="el-GR" sz="2400" b="1" dirty="0" smtClean="0"/>
              <a:t>Διερεύνηση επιπλοκών </a:t>
            </a:r>
            <a:r>
              <a:rPr lang="el-GR" sz="2400" dirty="0" smtClean="0"/>
              <a:t>(κατάγματα, επεμβάσεις αποσυμπίεσης), αποτελεί το </a:t>
            </a:r>
            <a:r>
              <a:rPr lang="en-US" sz="2400" dirty="0" smtClean="0"/>
              <a:t>gold standard.</a:t>
            </a:r>
            <a:r>
              <a:rPr lang="el-GR" sz="2400" b="1" dirty="0" smtClean="0"/>
              <a:t> Προγνωστικά ευρήματα, </a:t>
            </a:r>
            <a:r>
              <a:rPr lang="el-GR" sz="2400" dirty="0" smtClean="0"/>
              <a:t>η παρουσία περισσότερων από 7 βλαβών έχει συσχετιστεί με χειρότερη πρόγνωση.</a:t>
            </a:r>
            <a:endParaRPr lang="en-US" sz="2400"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solidFill>
                  <a:schemeClr val="tx1"/>
                </a:solidFill>
              </a:rPr>
              <a:t>Πρότυπα Απεικόνισης Οστικής Μυελωματικής Νόσου</a:t>
            </a:r>
            <a:endParaRPr lang="en-US" sz="2800" dirty="0">
              <a:solidFill>
                <a:schemeClr val="tx1"/>
              </a:solidFill>
            </a:endParaRPr>
          </a:p>
        </p:txBody>
      </p:sp>
      <p:pic>
        <p:nvPicPr>
          <p:cNvPr id="4" name="Content Placeholder 3" descr="MRI.jpg"/>
          <p:cNvPicPr>
            <a:picLocks noGrp="1" noChangeAspect="1"/>
          </p:cNvPicPr>
          <p:nvPr>
            <p:ph idx="1"/>
          </p:nvPr>
        </p:nvPicPr>
        <p:blipFill>
          <a:blip r:embed="rId2" cstate="print"/>
          <a:stretch>
            <a:fillRect/>
          </a:stretch>
        </p:blipFill>
        <p:spPr>
          <a:xfrm>
            <a:off x="1295400" y="1600200"/>
            <a:ext cx="6629400" cy="4114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solidFill>
                  <a:schemeClr val="tx1"/>
                </a:solidFill>
              </a:rPr>
              <a:t>Τ1 Ακολουθία</a:t>
            </a:r>
            <a:endParaRPr lang="en-US" sz="2800" dirty="0">
              <a:solidFill>
                <a:schemeClr val="tx1"/>
              </a:solidFill>
            </a:endParaRPr>
          </a:p>
        </p:txBody>
      </p:sp>
      <p:sp>
        <p:nvSpPr>
          <p:cNvPr id="3" name="Content Placeholder 2"/>
          <p:cNvSpPr>
            <a:spLocks noGrp="1"/>
          </p:cNvSpPr>
          <p:nvPr>
            <p:ph idx="1"/>
          </p:nvPr>
        </p:nvSpPr>
        <p:spPr/>
        <p:txBody>
          <a:bodyPr>
            <a:normAutofit/>
          </a:bodyPr>
          <a:lstStyle/>
          <a:p>
            <a:r>
              <a:rPr lang="el-GR" sz="2400" u="sng" dirty="0" smtClean="0"/>
              <a:t>ΑΡΧΗ</a:t>
            </a:r>
            <a:r>
              <a:rPr lang="en-US" sz="2400" u="sng" dirty="0" smtClean="0"/>
              <a:t>/TEXNIKH: </a:t>
            </a:r>
            <a:r>
              <a:rPr lang="el-GR" sz="2400" dirty="0" smtClean="0"/>
              <a:t>Η σημαντικότερη. Ακολουθείται το πρωτόκολλο </a:t>
            </a:r>
            <a:r>
              <a:rPr lang="en-US" sz="2400" dirty="0" smtClean="0"/>
              <a:t>Dixon, </a:t>
            </a:r>
            <a:r>
              <a:rPr lang="el-GR" sz="2400" dirty="0" smtClean="0"/>
              <a:t>σύμφωνα με το οποίο υπάρχει συγκεκριμένη ένταση σήματος για καθένα ξεχωριστά από το λίπος, ύδωρ, εντός και εκτός φάσης</a:t>
            </a:r>
            <a:r>
              <a:rPr lang="en-US" sz="2400" dirty="0" smtClean="0"/>
              <a:t>, </a:t>
            </a:r>
            <a:r>
              <a:rPr lang="el-GR" sz="2400" dirty="0" smtClean="0"/>
              <a:t>και η καταστολή του λίπους είναι ομοιογενής.</a:t>
            </a:r>
            <a:endParaRPr lang="en-US" sz="2400" dirty="0" smtClean="0"/>
          </a:p>
          <a:p>
            <a:r>
              <a:rPr lang="en-US" sz="2400" u="sng" dirty="0" smtClean="0"/>
              <a:t>EY</a:t>
            </a:r>
            <a:r>
              <a:rPr lang="el-GR" sz="2400" u="sng" dirty="0" smtClean="0"/>
              <a:t>ΡΗΜΑΤΑ</a:t>
            </a:r>
            <a:r>
              <a:rPr lang="en-US" sz="2400" u="sng" dirty="0" smtClean="0"/>
              <a:t>: </a:t>
            </a:r>
            <a:r>
              <a:rPr lang="el-GR" sz="2400" dirty="0" smtClean="0"/>
              <a:t>Φυσιολογικά, τα σπονδυλικά σώματα έχουν αυξημένη ένταση σήματος συγκριτικά με τους γειτονικούς μύες και το ΜΔ. Σε μυελωματική διήθηση ή </a:t>
            </a:r>
            <a:r>
              <a:rPr lang="en-US" sz="2400" dirty="0" smtClean="0"/>
              <a:t>reconversion </a:t>
            </a:r>
            <a:r>
              <a:rPr lang="el-GR" sz="2400" dirty="0" smtClean="0"/>
              <a:t>Μειωμένο σήμα (δ/δ μεταξύ των δύο, πρότυπο ανάπτυξης, ποσοστό μείωσης έντασης του σήματος)</a:t>
            </a:r>
            <a:endParaRPr lang="en-US" sz="2400"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DWI A</a:t>
            </a:r>
            <a:r>
              <a:rPr lang="el-GR" sz="2800" dirty="0" smtClean="0">
                <a:solidFill>
                  <a:schemeClr val="tx1"/>
                </a:solidFill>
              </a:rPr>
              <a:t>κολουθία</a:t>
            </a:r>
            <a:endParaRPr lang="en-US" sz="2800" dirty="0">
              <a:solidFill>
                <a:schemeClr val="tx1"/>
              </a:solidFill>
            </a:endParaRPr>
          </a:p>
        </p:txBody>
      </p:sp>
      <p:sp>
        <p:nvSpPr>
          <p:cNvPr id="3" name="Content Placeholder 2"/>
          <p:cNvSpPr>
            <a:spLocks noGrp="1"/>
          </p:cNvSpPr>
          <p:nvPr>
            <p:ph idx="1"/>
          </p:nvPr>
        </p:nvSpPr>
        <p:spPr/>
        <p:txBody>
          <a:bodyPr>
            <a:normAutofit fontScale="92500"/>
          </a:bodyPr>
          <a:lstStyle/>
          <a:p>
            <a:r>
              <a:rPr lang="en-US" u="sng" dirty="0" smtClean="0"/>
              <a:t>A</a:t>
            </a:r>
            <a:r>
              <a:rPr lang="el-GR" u="sng" dirty="0" smtClean="0"/>
              <a:t>ΡΧΗ</a:t>
            </a:r>
            <a:r>
              <a:rPr lang="en-US" u="sng" dirty="0" smtClean="0"/>
              <a:t>/</a:t>
            </a:r>
            <a:r>
              <a:rPr lang="el-GR" u="sng" dirty="0" smtClean="0"/>
              <a:t>ΤΕΧΝΙΚΗ</a:t>
            </a:r>
            <a:r>
              <a:rPr lang="en-US" u="sng" dirty="0" smtClean="0"/>
              <a:t>: </a:t>
            </a:r>
            <a:r>
              <a:rPr lang="el-GR" dirty="0" smtClean="0"/>
              <a:t>Βασίζεται στη μείωση της έντασης του Τ2 σήματος, καθώς περνά/διαχέεται από περιοχές με υψηλή συγκέντρωση μοριών ύδατος.  </a:t>
            </a:r>
            <a:endParaRPr lang="el-GR" u="sng" dirty="0" smtClean="0"/>
          </a:p>
          <a:p>
            <a:r>
              <a:rPr lang="el-GR" u="sng" dirty="0" smtClean="0"/>
              <a:t>ΕΥΡΗΜΑΤΑ</a:t>
            </a:r>
            <a:r>
              <a:rPr lang="en-US" u="sng" dirty="0" smtClean="0"/>
              <a:t>:</a:t>
            </a:r>
            <a:r>
              <a:rPr lang="el-GR" u="sng" dirty="0" smtClean="0"/>
              <a:t> </a:t>
            </a:r>
            <a:r>
              <a:rPr lang="el-GR" dirty="0" smtClean="0"/>
              <a:t>Φυσιολογικά μειωμένη ένταση σήματος λόγω του λίπους στο ΜΟ, την παρουσία δοκιδώδους οστού και τη μειωμένη αγγείωση. Στη Μυελωματική νόσο ισχύουν τα αντίθετα, οπότε υπάρχει αυξημένη ένταση σήματος.</a:t>
            </a:r>
            <a:endParaRPr lang="en-US" dirty="0" smtClean="0"/>
          </a:p>
          <a:p>
            <a:r>
              <a:rPr lang="el-GR" u="sng" dirty="0" smtClean="0"/>
              <a:t>ΜΕΙΟΝΕΚΤΗΜΑΤΑ</a:t>
            </a:r>
            <a:r>
              <a:rPr lang="en-US" u="sng" dirty="0" smtClean="0"/>
              <a:t>: </a:t>
            </a:r>
            <a:r>
              <a:rPr lang="el-GR" dirty="0" smtClean="0"/>
              <a:t>Δυσκολία διάκρισης μεταξύ οστεοπορωτικών-καλοηθών και νεοπλασματικής αιτιολογίας καταγμάτων </a:t>
            </a:r>
            <a:endParaRPr lang="en-US" u="sng" dirty="0" smtClean="0"/>
          </a:p>
          <a:p>
            <a:endParaRPr lang="en-US"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DWIBS/ STIR </a:t>
            </a:r>
            <a:r>
              <a:rPr lang="el-GR" sz="2800" dirty="0" smtClean="0">
                <a:solidFill>
                  <a:schemeClr val="tx1"/>
                </a:solidFill>
              </a:rPr>
              <a:t>Ακολουθία</a:t>
            </a:r>
            <a:endParaRPr lang="en-US" sz="2800" dirty="0">
              <a:solidFill>
                <a:schemeClr val="tx1"/>
              </a:solidFill>
            </a:endParaRPr>
          </a:p>
        </p:txBody>
      </p:sp>
      <p:sp>
        <p:nvSpPr>
          <p:cNvPr id="3" name="Content Placeholder 2"/>
          <p:cNvSpPr>
            <a:spLocks noGrp="1"/>
          </p:cNvSpPr>
          <p:nvPr>
            <p:ph idx="1"/>
          </p:nvPr>
        </p:nvSpPr>
        <p:spPr/>
        <p:txBody>
          <a:bodyPr>
            <a:normAutofit/>
          </a:bodyPr>
          <a:lstStyle/>
          <a:p>
            <a:r>
              <a:rPr lang="el-GR" sz="2400" u="sng" dirty="0" smtClean="0"/>
              <a:t>ΑΡΧΗ</a:t>
            </a:r>
            <a:r>
              <a:rPr lang="en-US" sz="2400" u="sng" dirty="0" smtClean="0"/>
              <a:t>: </a:t>
            </a:r>
            <a:r>
              <a:rPr lang="el-GR" sz="2400" dirty="0" smtClean="0"/>
              <a:t>Ανεξάρτητη από αναπνευστική διακύμανση, καταστολή λίπους</a:t>
            </a:r>
          </a:p>
          <a:p>
            <a:r>
              <a:rPr lang="el-GR" sz="2400" u="sng" dirty="0" smtClean="0"/>
              <a:t>ΕΥΡΗΜΑΤΑ</a:t>
            </a:r>
            <a:r>
              <a:rPr lang="en-US" sz="2400" u="sng" dirty="0" smtClean="0"/>
              <a:t>: </a:t>
            </a:r>
            <a:r>
              <a:rPr lang="el-GR" sz="2400" dirty="0" smtClean="0"/>
              <a:t>Μπορεί να δ/δ τα καλοήθους από τα νεοπλασματικής προέλευσης κατάγματα</a:t>
            </a:r>
            <a:r>
              <a:rPr lang="en-US" sz="2400" dirty="0" smtClean="0"/>
              <a:t>. A</a:t>
            </a:r>
            <a:r>
              <a:rPr lang="el-GR" sz="2400" dirty="0" smtClean="0"/>
              <a:t>υξημένη ένταση σήματος στην </a:t>
            </a:r>
            <a:r>
              <a:rPr lang="el-GR" sz="2400" dirty="0" smtClean="0"/>
              <a:t>οστική </a:t>
            </a:r>
            <a:r>
              <a:rPr lang="el-GR" sz="2400" dirty="0" smtClean="0"/>
              <a:t>μυελωματική νόσο.</a:t>
            </a:r>
            <a:endParaRPr lang="en-US" sz="2400" u="sng" dirty="0" smtClean="0"/>
          </a:p>
          <a:p>
            <a:r>
              <a:rPr lang="en-US" sz="2400" u="sng" dirty="0" smtClean="0"/>
              <a:t>MEIONEKTHMATA:</a:t>
            </a:r>
            <a:r>
              <a:rPr lang="el-GR" sz="2400" dirty="0" smtClean="0"/>
              <a:t> Η καταστολή του λίπους μπορεί να είναι αυξημένη σε κάποιους ασθενείς (πχ ηλικιωμένοι), με αποτέλεσμα να υπάρχουν ψευδώς θετικά ευρήματα, παρα την αυξημένη ευαισθησία.</a:t>
            </a:r>
            <a:endParaRPr lang="en-US" sz="2400"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T1 A</a:t>
            </a:r>
            <a:r>
              <a:rPr lang="el-GR" sz="2800" dirty="0" smtClean="0">
                <a:solidFill>
                  <a:schemeClr val="tx1"/>
                </a:solidFill>
              </a:rPr>
              <a:t>κολουθία και</a:t>
            </a:r>
            <a:r>
              <a:rPr lang="en-US" sz="2800" dirty="0" smtClean="0">
                <a:solidFill>
                  <a:schemeClr val="tx1"/>
                </a:solidFill>
              </a:rPr>
              <a:t> STIR</a:t>
            </a:r>
            <a:endParaRPr lang="en-US" sz="2800" dirty="0">
              <a:solidFill>
                <a:schemeClr val="tx1"/>
              </a:solidFill>
            </a:endParaRPr>
          </a:p>
        </p:txBody>
      </p:sp>
      <p:pic>
        <p:nvPicPr>
          <p:cNvPr id="4" name="Content Placeholder 3" descr="Τ1 ανδ ΣΤΙΡ.jpg"/>
          <p:cNvPicPr>
            <a:picLocks noGrp="1" noChangeAspect="1"/>
          </p:cNvPicPr>
          <p:nvPr>
            <p:ph idx="1"/>
          </p:nvPr>
        </p:nvPicPr>
        <p:blipFill>
          <a:blip r:embed="rId2" cstate="print"/>
          <a:stretch>
            <a:fillRect/>
          </a:stretch>
        </p:blipFill>
        <p:spPr>
          <a:xfrm>
            <a:off x="609600" y="1600200"/>
            <a:ext cx="3810000" cy="4724400"/>
          </a:xfrm>
        </p:spPr>
      </p:pic>
      <p:pic>
        <p:nvPicPr>
          <p:cNvPr id="1026" name="Picture 2"/>
          <p:cNvPicPr>
            <a:picLocks noChangeAspect="1" noChangeArrowheads="1"/>
          </p:cNvPicPr>
          <p:nvPr/>
        </p:nvPicPr>
        <p:blipFill>
          <a:blip r:embed="rId3" cstate="print"/>
          <a:srcRect/>
          <a:stretch>
            <a:fillRect/>
          </a:stretch>
        </p:blipFill>
        <p:spPr bwMode="auto">
          <a:xfrm>
            <a:off x="4724400" y="2514600"/>
            <a:ext cx="41910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DCE A</a:t>
            </a:r>
            <a:r>
              <a:rPr lang="el-GR" sz="2800" dirty="0" smtClean="0">
                <a:solidFill>
                  <a:schemeClr val="tx1"/>
                </a:solidFill>
              </a:rPr>
              <a:t>κολουθία</a:t>
            </a:r>
            <a:endParaRPr lang="en-US" sz="2800" dirty="0">
              <a:solidFill>
                <a:schemeClr val="tx1"/>
              </a:solidFill>
            </a:endParaRPr>
          </a:p>
        </p:txBody>
      </p:sp>
      <p:sp>
        <p:nvSpPr>
          <p:cNvPr id="3" name="Content Placeholder 2"/>
          <p:cNvSpPr>
            <a:spLocks noGrp="1"/>
          </p:cNvSpPr>
          <p:nvPr>
            <p:ph idx="1"/>
          </p:nvPr>
        </p:nvSpPr>
        <p:spPr/>
        <p:txBody>
          <a:bodyPr>
            <a:normAutofit/>
          </a:bodyPr>
          <a:lstStyle/>
          <a:p>
            <a:r>
              <a:rPr lang="el-GR" sz="2400" u="sng" dirty="0" smtClean="0"/>
              <a:t>ΑΡΧΗ</a:t>
            </a:r>
            <a:r>
              <a:rPr lang="en-US" sz="2400" u="sng" dirty="0" smtClean="0"/>
              <a:t>: </a:t>
            </a:r>
            <a:r>
              <a:rPr lang="el-GR" sz="2400" dirty="0" smtClean="0"/>
              <a:t>Βασίζεται στην αυξημένη αγγειογένεση της Μυελωματικής νόσου. Ουσιαστικά πρόκειται για Τ1 ακολουθία πριν , κατά τη διάρκεια και μετά την έγχυση του σκιαγραφικού (γαδολίνιο). Ακολούθως, αξιολογείται η διάχυση και η καμπύλη χρόνου-έντασης (ΤΙ</a:t>
            </a:r>
            <a:r>
              <a:rPr lang="en-US" sz="2400" dirty="0" smtClean="0"/>
              <a:t>C, Time-Intensity Curve).</a:t>
            </a:r>
          </a:p>
          <a:p>
            <a:r>
              <a:rPr lang="el-GR" sz="2400" u="sng" dirty="0" smtClean="0"/>
              <a:t>ΕΥΡΗΜΑΤΑ</a:t>
            </a:r>
            <a:r>
              <a:rPr lang="en-US" sz="2400" u="sng" dirty="0" smtClean="0"/>
              <a:t>: </a:t>
            </a:r>
            <a:r>
              <a:rPr lang="el-GR" sz="2400" dirty="0" smtClean="0"/>
              <a:t>Φυσιολογικά χαμηλή μέγιστα ένταση που σταδιακά μειώνεται ή φτάνει </a:t>
            </a:r>
            <a:r>
              <a:rPr lang="en-US" sz="2400" dirty="0" smtClean="0"/>
              <a:t>plateau. </a:t>
            </a:r>
            <a:r>
              <a:rPr lang="el-GR" sz="2400" dirty="0" smtClean="0"/>
              <a:t>Σε πλασματοκυτταρική διήθηση, απότομη και μεγάλη αύξηση της έντασης του σήματος που ακολουθείται από εξίσου γρήγορη πτώση.</a:t>
            </a:r>
            <a:endParaRPr lang="en-US" sz="2400"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solidFill>
                  <a:schemeClr val="tx1"/>
                </a:solidFill>
              </a:rPr>
              <a:t>18F-FDG PET/CT Scan</a:t>
            </a:r>
            <a:endParaRPr lang="en-US" sz="2800" dirty="0">
              <a:solidFill>
                <a:schemeClr val="tx1"/>
              </a:solidFill>
            </a:endParaRPr>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r>
              <a:rPr lang="el-GR" u="sng" dirty="0" smtClean="0"/>
              <a:t>ΑΡΧΗ</a:t>
            </a:r>
            <a:r>
              <a:rPr lang="en-US" u="sng" dirty="0" smtClean="0"/>
              <a:t>: </a:t>
            </a:r>
            <a:r>
              <a:rPr lang="el-GR" sz="2400" dirty="0" smtClean="0"/>
              <a:t>Τα ταχέως πολλαπλασιαζόμενα νεοπλασματικά κύτταρα έχουν αυξημένη ανάγκη σε γλυκόζη, οπότε και υπερεκφράζουν τον υποδοχέα </a:t>
            </a:r>
            <a:r>
              <a:rPr lang="en-US" sz="2400" dirty="0" smtClean="0"/>
              <a:t>GLUT </a:t>
            </a:r>
            <a:r>
              <a:rPr lang="el-GR" sz="2400" dirty="0" smtClean="0"/>
              <a:t>στην επιφάνειά τους. Χορηγώντας στον ασθενή το ραδιοφαρμακο </a:t>
            </a:r>
            <a:r>
              <a:rPr lang="en-US" sz="2400" dirty="0" smtClean="0"/>
              <a:t>18FDG</a:t>
            </a:r>
            <a:r>
              <a:rPr lang="el-GR" sz="2400" dirty="0" smtClean="0"/>
              <a:t> αυτό εγκλωβίζεται </a:t>
            </a:r>
            <a:r>
              <a:rPr lang="en-US" sz="2400" dirty="0" smtClean="0"/>
              <a:t> </a:t>
            </a:r>
            <a:r>
              <a:rPr lang="el-GR" sz="2400" dirty="0" smtClean="0"/>
              <a:t>εντός των μυελωματικών κυττάρων. </a:t>
            </a:r>
          </a:p>
          <a:p>
            <a:r>
              <a:rPr lang="el-GR" sz="2400" u="sng" dirty="0" smtClean="0"/>
              <a:t>ΤΕΧΝΙΚΗ</a:t>
            </a:r>
            <a:r>
              <a:rPr lang="en-US" sz="2400" u="sng" dirty="0" smtClean="0"/>
              <a:t>: </a:t>
            </a:r>
            <a:r>
              <a:rPr lang="el-GR" sz="2400" dirty="0" smtClean="0"/>
              <a:t>Ενδοφλέβια χορήγηση 13.7 </a:t>
            </a:r>
            <a:r>
              <a:rPr lang="en-US" sz="2400" dirty="0" err="1" smtClean="0"/>
              <a:t>mCl</a:t>
            </a:r>
            <a:r>
              <a:rPr lang="en-US" sz="2400" dirty="0" smtClean="0"/>
              <a:t> </a:t>
            </a:r>
            <a:r>
              <a:rPr lang="el-GR" sz="2400" dirty="0" smtClean="0"/>
              <a:t>Ραδιοφαρμάκου. Λήψη από το κρανίο έως τα μηριαία οστά.</a:t>
            </a:r>
          </a:p>
          <a:p>
            <a:r>
              <a:rPr lang="el-GR" sz="2400" u="sng" dirty="0" smtClean="0"/>
              <a:t>ΜΕΙΟΝΕΚΤΗΜΑΤΑ</a:t>
            </a:r>
            <a:r>
              <a:rPr lang="en-US" sz="2400" u="sng" dirty="0" smtClean="0"/>
              <a:t>:</a:t>
            </a:r>
            <a:r>
              <a:rPr lang="el-GR" sz="2400" u="sng" dirty="0" smtClean="0"/>
              <a:t> </a:t>
            </a:r>
            <a:r>
              <a:rPr lang="el-GR" sz="2400" dirty="0" smtClean="0"/>
              <a:t>Μπορεί να έχουμε ψευδώς αρνητικά αποτελέσματα από εγκεφαλικό παρέγχυμα λόγω της φυσιολογικής υπερμεταβολικής δραστηριότητας. Δεν υπάρχουν σαφή κριτήρια για την ερμηνεία των αποτελεσμάτων-υπόκειται στον εξεταστή. Το ραδιοφάρμακο 18</a:t>
            </a:r>
            <a:r>
              <a:rPr lang="en-US" sz="2400" dirty="0" smtClean="0"/>
              <a:t>F-FDG </a:t>
            </a:r>
            <a:r>
              <a:rPr lang="el-GR" sz="2400" dirty="0" smtClean="0"/>
              <a:t> παρουσιάζει περιορισμούς-προσπάθεια δημιουργίας εναλλακτικών ουσιών.</a:t>
            </a:r>
          </a:p>
          <a:p>
            <a:r>
              <a:rPr lang="el-GR" sz="2400" u="sng" dirty="0" smtClean="0"/>
              <a:t>ΣΥΣΤΑΣΗ</a:t>
            </a:r>
            <a:r>
              <a:rPr lang="en-US" sz="2400" u="sng" dirty="0" smtClean="0"/>
              <a:t>: </a:t>
            </a:r>
            <a:r>
              <a:rPr lang="el-GR" sz="2400" dirty="0" smtClean="0"/>
              <a:t>Στον αρχικό έλεγχο της </a:t>
            </a:r>
            <a:r>
              <a:rPr lang="el-GR" sz="2400" b="1" dirty="0" smtClean="0"/>
              <a:t>διάγνωσης</a:t>
            </a:r>
            <a:r>
              <a:rPr lang="el-GR" sz="2400" dirty="0" smtClean="0"/>
              <a:t> εξέταση εκλογής για εξωμυελική νόσο . Στις υπόλοιπες περιπτώσεις ΠΜ, αν ο αρχικός έλεγχος με </a:t>
            </a:r>
            <a:r>
              <a:rPr lang="en-US" sz="2400" dirty="0" smtClean="0"/>
              <a:t>WBLDCT </a:t>
            </a:r>
            <a:r>
              <a:rPr lang="el-GR" sz="2400" dirty="0" smtClean="0"/>
              <a:t>είναι αρνητικός, η διενέργεια ΡΕΤ μπορεί να ανιχνεύσει τις περιπτώσεις που η ΟΜΒ είναι (-), πχ εστιακό πρότυπο ανάπτυξης (</a:t>
            </a:r>
            <a:r>
              <a:rPr lang="en-US" sz="2400" dirty="0" smtClean="0"/>
              <a:t>patchy distribution)</a:t>
            </a:r>
            <a:r>
              <a:rPr lang="el-GR" sz="2400" dirty="0" smtClean="0"/>
              <a:t>. </a:t>
            </a:r>
            <a:r>
              <a:rPr lang="en-US" sz="2400" dirty="0" smtClean="0"/>
              <a:t>Gold standard </a:t>
            </a:r>
            <a:r>
              <a:rPr lang="el-GR" sz="2400" dirty="0" smtClean="0"/>
              <a:t>αναφορικά με το </a:t>
            </a:r>
            <a:r>
              <a:rPr lang="en-US" sz="2400" b="1" dirty="0" smtClean="0"/>
              <a:t>RTT</a:t>
            </a:r>
            <a:r>
              <a:rPr lang="el-GR" sz="2400" b="1" dirty="0" smtClean="0"/>
              <a:t>- </a:t>
            </a:r>
            <a:r>
              <a:rPr lang="el-GR" sz="2400" dirty="0" smtClean="0"/>
              <a:t>η υποχώρηση ή μη των βλαβών σχετίζεται με την πρόγνωση. </a:t>
            </a:r>
          </a:p>
          <a:p>
            <a:pPr>
              <a:buNone/>
            </a:pPr>
            <a:r>
              <a:rPr lang="el-GR" sz="2400" b="1" u="sng" dirty="0" smtClean="0"/>
              <a:t>¶ </a:t>
            </a:r>
            <a:r>
              <a:rPr lang="el-GR" sz="2400" dirty="0" smtClean="0"/>
              <a:t> Ο ελάχιστος  χρόνος που μπορεί να φανεί η απόκριση της οστικής νόσου στη θεραπεία είναι 6 μήνες, ενώ για να φανεί η βελτίωση στην οστική αρχιτεκτονική απαιτείται μεγάλο χρονικό διάστημα (μέσος χρόνος ~23μήνες)</a:t>
            </a:r>
            <a:endParaRPr lang="en-US" b="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MRI </a:t>
            </a:r>
            <a:r>
              <a:rPr lang="el-GR" sz="2800" dirty="0" smtClean="0">
                <a:solidFill>
                  <a:schemeClr val="tx1"/>
                </a:solidFill>
              </a:rPr>
              <a:t>και </a:t>
            </a:r>
            <a:r>
              <a:rPr lang="en-US" sz="2800" dirty="0" smtClean="0">
                <a:solidFill>
                  <a:schemeClr val="tx1"/>
                </a:solidFill>
              </a:rPr>
              <a:t>PET/CT </a:t>
            </a:r>
            <a:r>
              <a:rPr lang="el-GR" sz="2800" dirty="0" smtClean="0">
                <a:solidFill>
                  <a:schemeClr val="tx1"/>
                </a:solidFill>
              </a:rPr>
              <a:t>ως Προγνωστικοί παράγοντες</a:t>
            </a:r>
            <a:endParaRPr lang="en-US" sz="2800" dirty="0">
              <a:solidFill>
                <a:schemeClr val="tx1"/>
              </a:solidFill>
            </a:endParaRPr>
          </a:p>
        </p:txBody>
      </p:sp>
      <p:pic>
        <p:nvPicPr>
          <p:cNvPr id="4" name="Content Placeholder 3" descr="Prognosis of PET, MRI.gif"/>
          <p:cNvPicPr>
            <a:picLocks noGrp="1" noChangeAspect="1"/>
          </p:cNvPicPr>
          <p:nvPr>
            <p:ph idx="1"/>
          </p:nvPr>
        </p:nvPicPr>
        <p:blipFill>
          <a:blip r:embed="rId2" cstate="print"/>
          <a:stretch>
            <a:fillRect/>
          </a:stretch>
        </p:blipFill>
        <p:spPr>
          <a:xfrm>
            <a:off x="914400" y="1524000"/>
            <a:ext cx="7239000" cy="4724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l-GR" sz="2800" dirty="0" smtClean="0">
                <a:solidFill>
                  <a:schemeClr val="tx1"/>
                </a:solidFill>
              </a:rPr>
              <a:t>Διαφοροδιαγνωστικά προβλήματα..</a:t>
            </a:r>
            <a:br>
              <a:rPr lang="el-GR" sz="2800" dirty="0" smtClean="0">
                <a:solidFill>
                  <a:schemeClr val="tx1"/>
                </a:solidFill>
              </a:rPr>
            </a:br>
            <a:r>
              <a:rPr lang="el-GR" sz="2800" dirty="0" smtClean="0">
                <a:solidFill>
                  <a:schemeClr val="tx1"/>
                </a:solidFill>
              </a:rPr>
              <a:t>Άλλες Γαμμαπάθειες</a:t>
            </a:r>
            <a:endParaRPr lang="en-US" sz="2800" dirty="0">
              <a:solidFill>
                <a:schemeClr val="tx1"/>
              </a:solidFill>
            </a:endParaRPr>
          </a:p>
        </p:txBody>
      </p:sp>
      <p:sp>
        <p:nvSpPr>
          <p:cNvPr id="3" name="Content Placeholder 2"/>
          <p:cNvSpPr>
            <a:spLocks noGrp="1"/>
          </p:cNvSpPr>
          <p:nvPr>
            <p:ph idx="1"/>
          </p:nvPr>
        </p:nvSpPr>
        <p:spPr>
          <a:xfrm>
            <a:off x="457200" y="1295400"/>
            <a:ext cx="8229600" cy="4953000"/>
          </a:xfrm>
        </p:spPr>
        <p:txBody>
          <a:bodyPr>
            <a:normAutofit fontScale="85000" lnSpcReduction="20000"/>
          </a:bodyPr>
          <a:lstStyle/>
          <a:p>
            <a:pPr>
              <a:buNone/>
            </a:pPr>
            <a:r>
              <a:rPr lang="el-GR" sz="2400" dirty="0" smtClean="0"/>
              <a:t>Γενικά, η απεικόνιση από</a:t>
            </a:r>
            <a:r>
              <a:rPr lang="en-US" sz="2400" dirty="0" smtClean="0"/>
              <a:t> </a:t>
            </a:r>
            <a:r>
              <a:rPr lang="el-GR" sz="2400" dirty="0" smtClean="0"/>
              <a:t>μόνη της δεν αρκεί. Είναι</a:t>
            </a:r>
            <a:endParaRPr lang="en-US" sz="2400" dirty="0" smtClean="0"/>
          </a:p>
          <a:p>
            <a:pPr>
              <a:buNone/>
            </a:pPr>
            <a:r>
              <a:rPr lang="el-GR" sz="2400" dirty="0" smtClean="0"/>
              <a:t>συνδυασμός κλινικών και παρακλινικών στοιχείων.</a:t>
            </a:r>
          </a:p>
          <a:p>
            <a:pPr marL="594360" indent="-457200"/>
            <a:r>
              <a:rPr lang="el-GR" sz="2400" b="1" u="sng" dirty="0" smtClean="0"/>
              <a:t>ΠΛΑΣΜΑΤΟΚΥΤΩΜΑ</a:t>
            </a:r>
          </a:p>
          <a:p>
            <a:pPr marL="594360" indent="-457200"/>
            <a:r>
              <a:rPr lang="el-GR" sz="2400" b="1" u="sng" dirty="0" smtClean="0"/>
              <a:t>ΡΟΕΜ</a:t>
            </a:r>
            <a:r>
              <a:rPr lang="en-US" sz="2400" b="1" u="sng" dirty="0" smtClean="0"/>
              <a:t>S</a:t>
            </a:r>
          </a:p>
          <a:p>
            <a:pPr marL="594360" indent="-457200"/>
            <a:r>
              <a:rPr lang="en-US" sz="2400" b="1" u="sng" dirty="0" smtClean="0"/>
              <a:t>M</a:t>
            </a:r>
            <a:r>
              <a:rPr lang="el-GR" sz="2400" b="1" u="sng" dirty="0" smtClean="0"/>
              <a:t>ΑΚΡΟΣΦΑΙΡΙΝΑΙΜΙΑ  </a:t>
            </a:r>
            <a:r>
              <a:rPr lang="en-US" sz="2400" b="1" u="sng" dirty="0" err="1" smtClean="0"/>
              <a:t>Waldenstrom</a:t>
            </a:r>
            <a:r>
              <a:rPr lang="en-US" sz="2400" b="1" u="sng" dirty="0" smtClean="0"/>
              <a:t> (WM)</a:t>
            </a:r>
          </a:p>
          <a:p>
            <a:pPr marL="594360" indent="-457200"/>
            <a:endParaRPr lang="en-US" sz="2400" b="1" u="sng" dirty="0" smtClean="0"/>
          </a:p>
          <a:p>
            <a:pPr marL="594360" indent="-457200">
              <a:buNone/>
            </a:pPr>
            <a:r>
              <a:rPr lang="en-US" sz="2400" dirty="0" smtClean="0"/>
              <a:t>1.    </a:t>
            </a:r>
            <a:r>
              <a:rPr lang="el-GR" sz="2400" b="1" u="sng" dirty="0" smtClean="0"/>
              <a:t>ΠΛΑΣΜΑΤΟΚΥΤΩΜΑ</a:t>
            </a:r>
            <a:r>
              <a:rPr lang="en-US" sz="2400" b="1" u="sng" dirty="0" smtClean="0"/>
              <a:t>: </a:t>
            </a:r>
            <a:r>
              <a:rPr lang="el-GR" sz="2400" dirty="0" smtClean="0"/>
              <a:t>Αφορά δύο μορφές. Το </a:t>
            </a:r>
            <a:r>
              <a:rPr lang="el-GR" sz="2400" b="1" dirty="0" smtClean="0"/>
              <a:t>Μονήρες Οστικό Πλασματοκύτωμα </a:t>
            </a:r>
            <a:r>
              <a:rPr lang="el-GR" sz="2400" dirty="0" smtClean="0"/>
              <a:t>(εξορμάται από τον οστίτη ιστό). Αποτελεί τη συνηθέστερη μορφή (70%), πτωχότερη πρόγνωση, μεγαλύτερος κίνδυνος εξέλιξης σε ΠΜ(35%). Πρέπει να αποκλειστεί η συνοδός παρουσία άλλης οστεόλυσης (ΠΜ?) ή μαλακού ιστού. Η </a:t>
            </a:r>
            <a:r>
              <a:rPr lang="en-US" sz="2400" dirty="0" smtClean="0"/>
              <a:t>WBMRI </a:t>
            </a:r>
            <a:r>
              <a:rPr lang="el-GR" sz="2400" dirty="0" smtClean="0"/>
              <a:t>αποτελεί την εξέταση εκλογής, με χαρακτηριστικά ευρήματα  την οστεολυτική βλάβη, την εξεσημασμένη λέπτυνση του φλοιού , εικόνες όπως </a:t>
            </a:r>
            <a:r>
              <a:rPr lang="en-US" sz="2400" dirty="0" smtClean="0"/>
              <a:t>“mini-brain appearance”, “soap-bubble lesion”. </a:t>
            </a:r>
            <a:r>
              <a:rPr lang="el-GR" sz="2400" dirty="0" smtClean="0"/>
              <a:t>Το </a:t>
            </a:r>
            <a:r>
              <a:rPr lang="el-GR" sz="2400" b="1" dirty="0" smtClean="0"/>
              <a:t>Μονήρες Εξωμυελικό Πλασματοκύτωμα  </a:t>
            </a:r>
            <a:r>
              <a:rPr lang="el-GR" sz="2400" dirty="0" smtClean="0"/>
              <a:t>εξορμάται από ιστό μαλακών μορίων. Η εξέταση εκλογής είναι το ΡΕΤ.</a:t>
            </a:r>
            <a:endParaRPr lang="el-GR" sz="2400" b="1" u="sng" dirty="0" smtClean="0"/>
          </a:p>
          <a:p>
            <a:pPr marL="594360" indent="-457200">
              <a:buNone/>
            </a:pPr>
            <a:r>
              <a:rPr lang="el-GR" sz="2400" b="1" u="sng" dirty="0" smtClean="0"/>
              <a:t>      </a:t>
            </a:r>
            <a:endParaRPr lang="en-US" sz="2400" b="1" u="sng" dirty="0" smtClean="0"/>
          </a:p>
          <a:p>
            <a:pPr marL="594360" indent="-457200"/>
            <a:endParaRPr lang="en-US" sz="2400" b="1" u="sng" dirty="0" smtClean="0"/>
          </a:p>
          <a:p>
            <a:pPr marL="594360" indent="-457200"/>
            <a:endParaRPr lang="en-US" sz="2400" b="1" u="sng" dirty="0" smtClean="0"/>
          </a:p>
          <a:p>
            <a:pPr marL="594360" indent="-457200"/>
            <a:endParaRPr lang="en-US" sz="2400"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solidFill>
                  <a:schemeClr val="tx1"/>
                </a:solidFill>
              </a:rPr>
              <a:t>Γιατί μας ενδιαφέρει η κατάλληλη απεικονιστική μέθοδος?</a:t>
            </a:r>
            <a:endParaRPr lang="en-US" sz="2800" dirty="0">
              <a:solidFill>
                <a:schemeClr val="tx1"/>
              </a:solidFill>
            </a:endParaRPr>
          </a:p>
        </p:txBody>
      </p:sp>
      <p:sp>
        <p:nvSpPr>
          <p:cNvPr id="3" name="Content Placeholder 2"/>
          <p:cNvSpPr>
            <a:spLocks noGrp="1"/>
          </p:cNvSpPr>
          <p:nvPr>
            <p:ph idx="1"/>
          </p:nvPr>
        </p:nvSpPr>
        <p:spPr/>
        <p:txBody>
          <a:bodyPr/>
          <a:lstStyle/>
          <a:p>
            <a:pPr marL="651510" indent="-514350"/>
            <a:r>
              <a:rPr lang="el-GR" sz="2400" dirty="0" smtClean="0"/>
              <a:t>Διάγνωση</a:t>
            </a:r>
            <a:r>
              <a:rPr lang="el-GR" dirty="0" smtClean="0"/>
              <a:t>          </a:t>
            </a:r>
            <a:r>
              <a:rPr lang="el-GR" sz="2000" dirty="0" smtClean="0"/>
              <a:t>ΠΜ?, υψηλού κινδύνου </a:t>
            </a:r>
            <a:r>
              <a:rPr lang="en-US" sz="2000" dirty="0" smtClean="0"/>
              <a:t>SMM?, </a:t>
            </a:r>
            <a:r>
              <a:rPr lang="el-GR" sz="2000" dirty="0" smtClean="0"/>
              <a:t>η </a:t>
            </a:r>
            <a:r>
              <a:rPr lang="en-US" sz="2000" dirty="0" smtClean="0"/>
              <a:t>o</a:t>
            </a:r>
            <a:r>
              <a:rPr lang="el-GR" sz="2000" dirty="0" smtClean="0"/>
              <a:t>σφυαλγία σε ηλικιωμένους αποτελεί ένα συχνό σύμπτωμα</a:t>
            </a:r>
          </a:p>
          <a:p>
            <a:pPr marL="651510" indent="-514350"/>
            <a:r>
              <a:rPr lang="el-GR" sz="2400" dirty="0" smtClean="0"/>
              <a:t>Ανταπόκριση στη θεραπεία (</a:t>
            </a:r>
            <a:r>
              <a:rPr lang="en-US" sz="2400" dirty="0" smtClean="0"/>
              <a:t>RTT, Response to treatment)</a:t>
            </a:r>
          </a:p>
          <a:p>
            <a:pPr marL="651510" indent="-514350"/>
            <a:r>
              <a:rPr lang="en-US" sz="2400" dirty="0" smtClean="0"/>
              <a:t>E</a:t>
            </a:r>
            <a:r>
              <a:rPr lang="el-GR" sz="2400" dirty="0" smtClean="0"/>
              <a:t>πιπλοκές πριν, κατά τη διάρκεια ή μετά τη θεραπεία</a:t>
            </a:r>
          </a:p>
          <a:p>
            <a:pPr marL="651510" indent="-514350"/>
            <a:r>
              <a:rPr lang="el-GR" sz="2400" dirty="0" smtClean="0"/>
              <a:t>Επανέλεγχος νόσου (</a:t>
            </a:r>
            <a:r>
              <a:rPr lang="en-US" sz="2400" dirty="0" smtClean="0"/>
              <a:t>Follow-up)</a:t>
            </a:r>
            <a:endParaRPr lang="en-US" sz="2400" dirty="0"/>
          </a:p>
        </p:txBody>
      </p:sp>
      <p:sp>
        <p:nvSpPr>
          <p:cNvPr id="4" name="Right Arrow 3"/>
          <p:cNvSpPr/>
          <p:nvPr/>
        </p:nvSpPr>
        <p:spPr>
          <a:xfrm>
            <a:off x="2590800" y="1828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solidFill>
                  <a:schemeClr val="tx1"/>
                </a:solidFill>
              </a:rPr>
              <a:t>Διαφοροδιαγνωστικά προβλήματα..</a:t>
            </a:r>
            <a:br>
              <a:rPr lang="el-GR" sz="2800" dirty="0" smtClean="0">
                <a:solidFill>
                  <a:schemeClr val="tx1"/>
                </a:solidFill>
              </a:rPr>
            </a:br>
            <a:r>
              <a:rPr lang="el-GR" sz="2800" dirty="0" smtClean="0">
                <a:solidFill>
                  <a:schemeClr val="tx1"/>
                </a:solidFill>
              </a:rPr>
              <a:t>Άλλες Γαμμαπάθειες</a:t>
            </a:r>
            <a:endParaRPr lang="en-US" sz="2800" dirty="0"/>
          </a:p>
        </p:txBody>
      </p:sp>
      <p:sp>
        <p:nvSpPr>
          <p:cNvPr id="3" name="Content Placeholder 2"/>
          <p:cNvSpPr>
            <a:spLocks noGrp="1"/>
          </p:cNvSpPr>
          <p:nvPr>
            <p:ph idx="1"/>
          </p:nvPr>
        </p:nvSpPr>
        <p:spPr/>
        <p:txBody>
          <a:bodyPr>
            <a:normAutofit fontScale="92500"/>
          </a:bodyPr>
          <a:lstStyle/>
          <a:p>
            <a:pPr marL="651510" indent="-514350">
              <a:buAutoNum type="arabicPeriod" startAt="2"/>
            </a:pPr>
            <a:r>
              <a:rPr lang="en-US" sz="2400" u="sng" dirty="0" smtClean="0"/>
              <a:t>POEMS: </a:t>
            </a:r>
            <a:r>
              <a:rPr lang="el-GR" sz="2400" dirty="0" smtClean="0"/>
              <a:t>Σπάνια πολυσυστημική νόσος (πολυνευροπάθεια, οργανομεγαλεία, ενδοκρινοπάθεια, μονοκλωνική γαμμαπάθεια, δερματικές αλλαγές). Καλύτερη πρόγνωση από το ΠΜ. 95% των ασθενών εμφανίζει οστεοσκληρυντικές αλλοιώσεις</a:t>
            </a:r>
            <a:r>
              <a:rPr lang="en-US" sz="2400" dirty="0" smtClean="0"/>
              <a:t>, </a:t>
            </a:r>
            <a:r>
              <a:rPr lang="el-GR" sz="2400" dirty="0" smtClean="0"/>
              <a:t>είτε ομοιογενώς είτε περιφερικά  γύρω από ένα «διαυγές» κέντρο. Εξέταση εκλογής</a:t>
            </a:r>
            <a:r>
              <a:rPr lang="en-US" sz="2400" dirty="0" smtClean="0"/>
              <a:t>: WBLDCT</a:t>
            </a:r>
            <a:endParaRPr lang="el-GR" sz="2400" dirty="0" smtClean="0"/>
          </a:p>
          <a:p>
            <a:pPr marL="651510" indent="-514350">
              <a:buAutoNum type="arabicPeriod" startAt="2"/>
            </a:pPr>
            <a:endParaRPr lang="el-GR" sz="2400" dirty="0" smtClean="0"/>
          </a:p>
          <a:p>
            <a:pPr marL="651510" indent="-514350">
              <a:buAutoNum type="arabicPeriod" startAt="2"/>
            </a:pPr>
            <a:r>
              <a:rPr lang="en-US" sz="2400" u="sng" dirty="0" smtClean="0"/>
              <a:t>WM: </a:t>
            </a:r>
            <a:r>
              <a:rPr lang="el-GR" sz="2400" dirty="0" smtClean="0"/>
              <a:t>Μονοκλωνική γαμμαπάθεια καλοήθους σύνήθωε πορείας, που χαρακτηρίζεται από αναιμία, υπεργλοιότητα αίματος, λεμφαδενοπάθεια και παρουσία λεμφοπλασματοκυττάρων στο ΜΟ. Δεν υπάρχουν εστιακές οστικές βλάβες. Μπορεί να απεικονίζονται οστικά έμφρακτα, στο πλαίσιο του σ. Υπεργλοιότητας. Εξέταση εκλογής θεωρείται η </a:t>
            </a:r>
            <a:r>
              <a:rPr lang="en-US" sz="2400" dirty="0" smtClean="0"/>
              <a:t>MRI.</a:t>
            </a:r>
            <a:endParaRPr lang="en-US" sz="2400" u="sng" dirty="0" smtClean="0"/>
          </a:p>
          <a:p>
            <a:pPr marL="651510" indent="-514350">
              <a:buAutoNum type="arabicPeriod" startAt="2"/>
            </a:pPr>
            <a:endParaRPr lang="en-US" dirty="0" smtClean="0"/>
          </a:p>
          <a:p>
            <a:pPr marL="65151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reakout vs EMD.gif"/>
          <p:cNvPicPr>
            <a:picLocks noGrp="1" noChangeAspect="1"/>
          </p:cNvPicPr>
          <p:nvPr>
            <p:ph idx="1"/>
          </p:nvPr>
        </p:nvPicPr>
        <p:blipFill>
          <a:blip r:embed="rId2" cstate="print"/>
          <a:stretch>
            <a:fillRect/>
          </a:stretch>
        </p:blipFill>
        <p:spPr>
          <a:xfrm>
            <a:off x="533400" y="1676400"/>
            <a:ext cx="3352800" cy="2514600"/>
          </a:xfrm>
        </p:spPr>
      </p:pic>
      <p:pic>
        <p:nvPicPr>
          <p:cNvPr id="4098" name="Picture 2"/>
          <p:cNvPicPr>
            <a:picLocks noChangeAspect="1" noChangeArrowheads="1"/>
          </p:cNvPicPr>
          <p:nvPr/>
        </p:nvPicPr>
        <p:blipFill>
          <a:blip r:embed="rId3" cstate="print"/>
          <a:srcRect/>
          <a:stretch>
            <a:fillRect/>
          </a:stretch>
        </p:blipFill>
        <p:spPr bwMode="auto">
          <a:xfrm>
            <a:off x="5334000" y="2133600"/>
            <a:ext cx="2143125" cy="21336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048000" y="4648200"/>
            <a:ext cx="26289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l-GR" sz="2800" dirty="0" smtClean="0">
                <a:solidFill>
                  <a:schemeClr val="tx1"/>
                </a:solidFill>
              </a:rPr>
              <a:t>ΥΠΟΣΤΗΡΙΚΤΙΚΕΣ ΜΕΘΟΔΟΙ ΑΝΤΙΜΕΤΩΠΙΣΗΣ</a:t>
            </a:r>
            <a:br>
              <a:rPr lang="el-GR" sz="2800" dirty="0" smtClean="0">
                <a:solidFill>
                  <a:schemeClr val="tx1"/>
                </a:solidFill>
              </a:rPr>
            </a:br>
            <a:r>
              <a:rPr lang="el-GR" sz="2800" dirty="0" smtClean="0">
                <a:solidFill>
                  <a:schemeClr val="tx1"/>
                </a:solidFill>
              </a:rPr>
              <a:t>ΠΛΑΣΜΑΤΟΚΥΤΤΑΡΙΚΩΝ ΔΥΣΚΡΑΣΙΩΝ</a:t>
            </a:r>
            <a:endParaRPr lang="en-US" sz="2800" dirty="0">
              <a:solidFill>
                <a:schemeClr val="tx1"/>
              </a:solidFill>
            </a:endParaRPr>
          </a:p>
        </p:txBody>
      </p:sp>
      <p:sp>
        <p:nvSpPr>
          <p:cNvPr id="3" name="Content Placeholder 2"/>
          <p:cNvSpPr>
            <a:spLocks noGrp="1"/>
          </p:cNvSpPr>
          <p:nvPr>
            <p:ph idx="1"/>
          </p:nvPr>
        </p:nvSpPr>
        <p:spPr>
          <a:xfrm>
            <a:off x="457200" y="1524000"/>
            <a:ext cx="8229600" cy="4648200"/>
          </a:xfrm>
        </p:spPr>
        <p:txBody>
          <a:bodyPr>
            <a:normAutofit/>
          </a:bodyPr>
          <a:lstStyle/>
          <a:p>
            <a:r>
              <a:rPr lang="el-GR" sz="2000" u="sng" dirty="0" smtClean="0"/>
              <a:t>ΚΥΦΟΠΛΑΣΤΙΚΗ</a:t>
            </a:r>
            <a:r>
              <a:rPr lang="en-US" sz="2000" u="sng" dirty="0" smtClean="0"/>
              <a:t>:</a:t>
            </a:r>
            <a:r>
              <a:rPr lang="el-GR" sz="2000" dirty="0" smtClean="0"/>
              <a:t> Εισαγωγή μπαλονιού</a:t>
            </a:r>
            <a:r>
              <a:rPr lang="en-US" sz="2000" dirty="0" smtClean="0"/>
              <a:t> </a:t>
            </a:r>
            <a:r>
              <a:rPr lang="el-GR" sz="2000" dirty="0" smtClean="0"/>
              <a:t>το οποίο εκπτύσσεται εντός του σπονδύλου, ο οποίος ανακτά το «χαμένο» του ύψος.</a:t>
            </a:r>
            <a:r>
              <a:rPr lang="en-US" sz="2000" dirty="0" smtClean="0"/>
              <a:t> K</a:t>
            </a:r>
            <a:r>
              <a:rPr lang="el-GR" sz="2000" dirty="0" smtClean="0"/>
              <a:t>ατόπιν αυτό διατηρείται με την εισαγωγή υλικού εντός (τσιμέντο).</a:t>
            </a:r>
            <a:r>
              <a:rPr lang="en-US" sz="2000" dirty="0" smtClean="0"/>
              <a:t> </a:t>
            </a:r>
            <a:r>
              <a:rPr lang="el-GR" sz="2000" dirty="0" smtClean="0"/>
              <a:t> Υπερέχει της σπονδυλοπλαστικής. Επιπλοκές της μεθόδου αποτελούν το επισκληρίδιο αιμάτωμα, η σήψη/φλεγμονή. Αντενδείξεις είναι οι αιμορραγικές διαταραχές, σοβαρή καρδιοαναπνευστική ανεπάρκεια, συμπιεστικά φαινόομενα.</a:t>
            </a:r>
          </a:p>
          <a:p>
            <a:endParaRPr lang="el-GR" sz="2000" u="sng" dirty="0" smtClean="0"/>
          </a:p>
          <a:p>
            <a:r>
              <a:rPr lang="el-GR" sz="2000" u="sng" dirty="0" smtClean="0"/>
              <a:t>ΑΚΤΙΝΟΘΕΡΑΠΕΙΑ (</a:t>
            </a:r>
            <a:r>
              <a:rPr lang="en-US" sz="2000" u="sng" dirty="0" smtClean="0"/>
              <a:t>RT, Radiotherapy):</a:t>
            </a:r>
            <a:r>
              <a:rPr lang="en-US" sz="2000" dirty="0" smtClean="0"/>
              <a:t> </a:t>
            </a:r>
            <a:r>
              <a:rPr lang="el-GR" sz="2000" dirty="0" smtClean="0"/>
              <a:t>Μπορεί να χρησιμοποιηθεί για την ανακούφιση του περιπατητικού ασθενούς από τον πόνο, σε χαμηλή δόση ακτινοβολίας 3-4 </a:t>
            </a:r>
            <a:r>
              <a:rPr lang="en-US" sz="2000" dirty="0" err="1" smtClean="0"/>
              <a:t>Gy</a:t>
            </a:r>
            <a:r>
              <a:rPr lang="el-GR" sz="2000" dirty="0" smtClean="0"/>
              <a:t>. Εναλλακτικά ως επείγουσα μέθοδος για την αποσυμπίεση της ΣΣ, με ή χωρίς χειρουργική παρέμβαση.</a:t>
            </a:r>
            <a:endParaRPr lang="en-US" sz="2000"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solidFill>
                  <a:schemeClr val="tx1"/>
                </a:solidFill>
              </a:rPr>
              <a:t>Σπονδυλοπλαστική, Κυφοπλαστική</a:t>
            </a:r>
            <a:endParaRPr lang="en-US" sz="2800" dirty="0">
              <a:solidFill>
                <a:schemeClr val="tx1"/>
              </a:solidFill>
            </a:endParaRPr>
          </a:p>
        </p:txBody>
      </p:sp>
      <p:pic>
        <p:nvPicPr>
          <p:cNvPr id="4" name="Content Placeholder 3" descr="Vertebroplasty-Kyphoplasty.png"/>
          <p:cNvPicPr>
            <a:picLocks noGrp="1" noChangeAspect="1"/>
          </p:cNvPicPr>
          <p:nvPr>
            <p:ph idx="1"/>
          </p:nvPr>
        </p:nvPicPr>
        <p:blipFill>
          <a:blip r:embed="rId2" cstate="print"/>
          <a:stretch>
            <a:fillRect/>
          </a:stretch>
        </p:blipFill>
        <p:spPr>
          <a:xfrm>
            <a:off x="667238" y="2468748"/>
            <a:ext cx="7809524" cy="297142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ΚΥΦΟΠΛΑΣΤΙΚΗ  </a:t>
            </a:r>
            <a:endParaRPr lang="el-GR" dirty="0"/>
          </a:p>
        </p:txBody>
      </p:sp>
      <p:sp>
        <p:nvSpPr>
          <p:cNvPr id="3" name="Θέση περιεχομένου 2"/>
          <p:cNvSpPr>
            <a:spLocks noGrp="1"/>
          </p:cNvSpPr>
          <p:nvPr>
            <p:ph idx="1"/>
          </p:nvPr>
        </p:nvSpPr>
        <p:spPr/>
        <p:txBody>
          <a:bodyPr>
            <a:normAutofit/>
          </a:bodyPr>
          <a:lstStyle/>
          <a:p>
            <a:r>
              <a:rPr lang="el-GR" dirty="0" smtClean="0"/>
              <a:t>Λεπτομερής </a:t>
            </a:r>
            <a:r>
              <a:rPr lang="el-GR" dirty="0" err="1" smtClean="0"/>
              <a:t>Προεγχειρητικός</a:t>
            </a:r>
            <a:r>
              <a:rPr lang="el-GR" dirty="0" smtClean="0"/>
              <a:t> Σχεδιασμός  </a:t>
            </a:r>
          </a:p>
          <a:p>
            <a:r>
              <a:rPr lang="el-GR" dirty="0" smtClean="0"/>
              <a:t>Πρηνής Θέση </a:t>
            </a:r>
          </a:p>
          <a:p>
            <a:r>
              <a:rPr lang="el-GR" dirty="0"/>
              <a:t> </a:t>
            </a:r>
            <a:r>
              <a:rPr lang="en-US" dirty="0" smtClean="0"/>
              <a:t>C arm</a:t>
            </a:r>
          </a:p>
          <a:p>
            <a:r>
              <a:rPr lang="el-GR" dirty="0"/>
              <a:t> </a:t>
            </a:r>
            <a:r>
              <a:rPr lang="el-GR" dirty="0" smtClean="0"/>
              <a:t>Οδηγά σημεία – Επίπεδο κατάγματος </a:t>
            </a:r>
          </a:p>
          <a:p>
            <a:r>
              <a:rPr lang="el-GR" dirty="0"/>
              <a:t> </a:t>
            </a:r>
            <a:r>
              <a:rPr lang="el-GR" dirty="0" smtClean="0"/>
              <a:t>Εισαγωγή οδηγού </a:t>
            </a:r>
            <a:r>
              <a:rPr lang="en-US" dirty="0" smtClean="0"/>
              <a:t>trocar </a:t>
            </a:r>
            <a:endParaRPr lang="el-GR" dirty="0" smtClean="0"/>
          </a:p>
          <a:p>
            <a:r>
              <a:rPr lang="el-GR" dirty="0"/>
              <a:t> </a:t>
            </a:r>
            <a:r>
              <a:rPr lang="el-GR" dirty="0" smtClean="0"/>
              <a:t>Εισαγωγή αεροθαλάμου </a:t>
            </a:r>
          </a:p>
          <a:p>
            <a:r>
              <a:rPr lang="el-GR" dirty="0"/>
              <a:t> </a:t>
            </a:r>
            <a:r>
              <a:rPr lang="el-GR" dirty="0" smtClean="0"/>
              <a:t>Ανάταξη Ύψους </a:t>
            </a:r>
            <a:r>
              <a:rPr lang="el-GR" dirty="0" smtClean="0"/>
              <a:t>Σπονδυλικού </a:t>
            </a:r>
            <a:r>
              <a:rPr lang="el-GR" dirty="0" smtClean="0"/>
              <a:t>Κατάγματος </a:t>
            </a:r>
          </a:p>
          <a:p>
            <a:r>
              <a:rPr lang="el-GR" dirty="0"/>
              <a:t> </a:t>
            </a:r>
            <a:r>
              <a:rPr lang="el-GR" dirty="0" smtClean="0"/>
              <a:t>Συνεχής μέτρηση πίεσης αεροθαλάμου </a:t>
            </a:r>
          </a:p>
          <a:p>
            <a:r>
              <a:rPr lang="el-GR" dirty="0"/>
              <a:t> </a:t>
            </a:r>
            <a:r>
              <a:rPr lang="el-GR" dirty="0" smtClean="0"/>
              <a:t>Έγχυση βιολογικού τσιμέντου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9219" name="Picture 3" descr="C:\Users\ΣΤΑΥΡΟΠΟΥΛΟΣ\Desktop\ΔΕΡΜΑΤΟΔΕΤΟ 02.2014\ΣΧΗΜΑΤΑ ΜΕΡΙΚΟΥ ΕΙΔΙΚΟΥ ΤΜΗΜΑΤΟΣ\Παρουσίαση1.jpg"/>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15299" t="11616" r="22605" b="16375"/>
          <a:stretch>
            <a:fillRect/>
          </a:stretch>
        </p:blipFill>
        <p:spPr bwMode="auto">
          <a:xfrm>
            <a:off x="1432560" y="1600200"/>
            <a:ext cx="6278245" cy="47091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Τίτλος 1"/>
          <p:cNvSpPr>
            <a:spLocks noGrp="1"/>
          </p:cNvSpPr>
          <p:nvPr/>
        </p:nvSpPr>
        <p:spPr>
          <a:xfrm>
            <a:off x="584200" y="401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l-GR" dirty="0" smtClean="0"/>
              <a:t>ΚΥΦΟΠΛΑΣΤΙΚΗ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89038"/>
          </a:xfrm>
        </p:spPr>
        <p:txBody>
          <a:bodyPr>
            <a:normAutofit/>
          </a:bodyPr>
          <a:lstStyle/>
          <a:p>
            <a:r>
              <a:rPr lang="el-GR" sz="2800" dirty="0" smtClean="0">
                <a:solidFill>
                  <a:schemeClr val="tx1"/>
                </a:solidFill>
              </a:rPr>
              <a:t>Σας ευχαριστώ για την προσοχή σας!</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dirty="0" smtClean="0">
                <a:solidFill>
                  <a:schemeClr val="tx1"/>
                </a:solidFill>
              </a:rPr>
              <a:t>Ποιες είναι οι σύγχρονες απεικονιστικές μέθοδοι που χρησιμοποιούμε</a:t>
            </a:r>
            <a:endParaRPr lang="en-US" sz="2800" dirty="0">
              <a:solidFill>
                <a:schemeClr val="tx1"/>
              </a:solidFill>
            </a:endParaRPr>
          </a:p>
        </p:txBody>
      </p:sp>
      <p:sp>
        <p:nvSpPr>
          <p:cNvPr id="3" name="Content Placeholder 2"/>
          <p:cNvSpPr>
            <a:spLocks noGrp="1"/>
          </p:cNvSpPr>
          <p:nvPr>
            <p:ph idx="1"/>
          </p:nvPr>
        </p:nvSpPr>
        <p:spPr/>
        <p:txBody>
          <a:bodyPr>
            <a:normAutofit/>
          </a:bodyPr>
          <a:lstStyle/>
          <a:p>
            <a:r>
              <a:rPr lang="el-GR" sz="2000" dirty="0" smtClean="0"/>
              <a:t>Ολόσωμη Αξονική Τομογραφία Χαμηλής Συχνότητας (</a:t>
            </a:r>
            <a:r>
              <a:rPr lang="en-US" sz="2000" dirty="0" smtClean="0"/>
              <a:t>WBLDCT, Whole Body Low Dose Computed Tomography)</a:t>
            </a:r>
          </a:p>
          <a:p>
            <a:pPr>
              <a:buNone/>
            </a:pPr>
            <a:endParaRPr lang="el-GR" sz="2000" dirty="0" smtClean="0"/>
          </a:p>
          <a:p>
            <a:r>
              <a:rPr lang="el-GR" sz="2000" dirty="0" smtClean="0"/>
              <a:t>Ολόσωμη Μαγνητική Τομογραφία (</a:t>
            </a:r>
            <a:r>
              <a:rPr lang="en-US" sz="2000" dirty="0" smtClean="0"/>
              <a:t>WBMRI, Whole Body Magnetic Resonance Imaging)/ M</a:t>
            </a:r>
            <a:r>
              <a:rPr lang="el-GR" sz="2000" dirty="0" smtClean="0"/>
              <a:t>αγνητική Τομογραφία Λεκάνης/Ισχίων (</a:t>
            </a:r>
            <a:r>
              <a:rPr lang="en-US" sz="2000" dirty="0" smtClean="0"/>
              <a:t>MRI spine/pelvis).</a:t>
            </a:r>
          </a:p>
          <a:p>
            <a:endParaRPr lang="en-US" sz="2000" dirty="0" smtClean="0"/>
          </a:p>
          <a:p>
            <a:r>
              <a:rPr lang="en-US" sz="2000" dirty="0" smtClean="0"/>
              <a:t>18F-FDG PET/CT scan</a:t>
            </a:r>
          </a:p>
          <a:p>
            <a:pPr>
              <a:buNone/>
            </a:pPr>
            <a:endParaRPr lang="en-US" sz="2000" dirty="0" smtClean="0"/>
          </a:p>
          <a:p>
            <a:pPr>
              <a:buNone/>
            </a:pPr>
            <a:endParaRPr lang="en-US" sz="2000" dirty="0" smtClean="0"/>
          </a:p>
          <a:p>
            <a:pPr>
              <a:buNone/>
            </a:pPr>
            <a:r>
              <a:rPr lang="en-US" sz="2000" dirty="0" smtClean="0"/>
              <a:t>¶</a:t>
            </a:r>
            <a:r>
              <a:rPr lang="el-GR" sz="2000" dirty="0" smtClean="0"/>
              <a:t>    Η απλή Ακτινογραφία θα αναφερθεί, αλλά η πραγματοποίησή της περιορίζεται μόνο στις περιπτώσεις που δεν υπάρχει διαθέσιμη καμία από τις άνωθι εξετάσεις.</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l-GR" sz="2800" dirty="0" smtClean="0">
                <a:solidFill>
                  <a:schemeClr val="tx1"/>
                </a:solidFill>
              </a:rPr>
              <a:t>Λίγα λόγια για την παθογένεια της Μυελωματικής Οστικής νόσου...</a:t>
            </a:r>
            <a:endParaRPr lang="en-US" sz="2800" dirty="0">
              <a:solidFill>
                <a:schemeClr val="tx1"/>
              </a:solidFill>
            </a:endParaRPr>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l-GR" sz="2000" dirty="0" smtClean="0"/>
              <a:t>Ο βασικός μηχανισμός οφείλεται στην απορρύθμιση του άξονα </a:t>
            </a:r>
            <a:r>
              <a:rPr lang="en-US" sz="2000" dirty="0" smtClean="0"/>
              <a:t>RANK-RANKL-OPG (RANK: Receptor Activating </a:t>
            </a:r>
            <a:r>
              <a:rPr lang="en-US" sz="2000" dirty="0" err="1" smtClean="0"/>
              <a:t>NFkB</a:t>
            </a:r>
            <a:r>
              <a:rPr lang="en-US" sz="2000" dirty="0" smtClean="0"/>
              <a:t>, RANKL: Receptor </a:t>
            </a:r>
            <a:r>
              <a:rPr lang="en-US" sz="2000" dirty="0" err="1" smtClean="0"/>
              <a:t>Actinating</a:t>
            </a:r>
            <a:r>
              <a:rPr lang="en-US" sz="2000" dirty="0" smtClean="0"/>
              <a:t> </a:t>
            </a:r>
            <a:r>
              <a:rPr lang="en-US" sz="2000" dirty="0" err="1" smtClean="0"/>
              <a:t>NFkB</a:t>
            </a:r>
            <a:r>
              <a:rPr lang="en-US" sz="2000" dirty="0" smtClean="0"/>
              <a:t> </a:t>
            </a:r>
            <a:r>
              <a:rPr lang="en-US" sz="2000" dirty="0" err="1" smtClean="0"/>
              <a:t>Ligand</a:t>
            </a:r>
            <a:r>
              <a:rPr lang="en-US" sz="2000" dirty="0" smtClean="0"/>
              <a:t>, </a:t>
            </a:r>
            <a:r>
              <a:rPr lang="en-US" sz="2000" dirty="0" err="1" smtClean="0"/>
              <a:t>OPG:Osteoprotegerin</a:t>
            </a:r>
            <a:r>
              <a:rPr lang="en-US" sz="2000" dirty="0" smtClean="0"/>
              <a:t>)</a:t>
            </a:r>
          </a:p>
          <a:p>
            <a:r>
              <a:rPr lang="el-GR" sz="2000" dirty="0" smtClean="0"/>
              <a:t>Φυσιολογικά οι προ-οστεοκλάστες εκφράζουν στην επιφάνειά τους τον </a:t>
            </a:r>
            <a:r>
              <a:rPr lang="en-US" sz="2000" dirty="0" smtClean="0"/>
              <a:t>RANK</a:t>
            </a:r>
            <a:r>
              <a:rPr lang="el-GR" sz="2000" dirty="0" smtClean="0"/>
              <a:t>, που συνδέεται με τον </a:t>
            </a:r>
            <a:r>
              <a:rPr lang="en-US" sz="2000" dirty="0" smtClean="0"/>
              <a:t>RANKL, </a:t>
            </a:r>
            <a:r>
              <a:rPr lang="el-GR" sz="2000" dirty="0" smtClean="0"/>
              <a:t>επάγοντας την ωρίμανση των οστεοκλαστών. Προκειμένου να αποφευχθεί η οστεολυτική δραστηριότητα η </a:t>
            </a:r>
            <a:r>
              <a:rPr lang="en-US" sz="2000" dirty="0" smtClean="0"/>
              <a:t>OPG </a:t>
            </a:r>
            <a:r>
              <a:rPr lang="el-GR" sz="2000" dirty="0" smtClean="0"/>
              <a:t>συνδέεται με τον </a:t>
            </a:r>
            <a:r>
              <a:rPr lang="en-US" sz="2000" dirty="0" smtClean="0"/>
              <a:t>RANKL.</a:t>
            </a:r>
          </a:p>
          <a:p>
            <a:r>
              <a:rPr lang="en-US" sz="2000" dirty="0" smtClean="0"/>
              <a:t>A</a:t>
            </a:r>
            <a:r>
              <a:rPr lang="el-GR" sz="2000" dirty="0" smtClean="0"/>
              <a:t>ντίθετα, τα μυελωματικά κύτταρα μέσω έκκρισης προ-οστεοκλαστικών κυτοκινών (ΟΑ</a:t>
            </a:r>
            <a:r>
              <a:rPr lang="en-US" sz="2000" dirty="0" smtClean="0"/>
              <a:t>Fs, </a:t>
            </a:r>
            <a:r>
              <a:rPr lang="en-US" sz="2000" dirty="0" err="1" smtClean="0"/>
              <a:t>Osteoclast</a:t>
            </a:r>
            <a:r>
              <a:rPr lang="en-US" sz="2000" dirty="0" smtClean="0"/>
              <a:t> Activating Factors) </a:t>
            </a:r>
            <a:r>
              <a:rPr lang="el-GR" sz="2000" dirty="0" smtClean="0"/>
              <a:t>μειώνουν την έκφραση </a:t>
            </a:r>
            <a:r>
              <a:rPr lang="en-US" sz="2000" dirty="0" smtClean="0"/>
              <a:t>OPG, </a:t>
            </a:r>
            <a:r>
              <a:rPr lang="el-GR" sz="2000" dirty="0" smtClean="0"/>
              <a:t>αυξάνοντας την έκφραση του </a:t>
            </a:r>
            <a:r>
              <a:rPr lang="en-US" sz="2000" dirty="0" smtClean="0"/>
              <a:t>RANKL </a:t>
            </a:r>
            <a:r>
              <a:rPr lang="el-GR" sz="2000" dirty="0" smtClean="0"/>
              <a:t>στην επιφάνεια των οστεοβλαστών/κυττάρων του στρώματος. Η περίσσεια αυτή συνδέεται με τον </a:t>
            </a:r>
            <a:r>
              <a:rPr lang="en-US" sz="2000" dirty="0" smtClean="0"/>
              <a:t>RANK</a:t>
            </a:r>
            <a:r>
              <a:rPr lang="el-GR" sz="2000" dirty="0" smtClean="0"/>
              <a:t> ευοδώνοντας την οστεόλυση.</a:t>
            </a:r>
          </a:p>
          <a:p>
            <a:r>
              <a:rPr lang="el-GR" sz="2000" dirty="0" smtClean="0"/>
              <a:t>Επιπλέον, τα μυελωματικά κύτταρα μέσω του πολλαπλασιασμού τους διαταρράσουν την αρχιτεκτονική του οστίτη ιστού και λόγω της μειωμένης οστεοβλαστικής δραστηριότητας προάγουν την οστεοπενία και την ευθραυστότητα του οστού </a:t>
            </a:r>
          </a:p>
          <a:p>
            <a:pPr>
              <a:buNone/>
            </a:pPr>
            <a:endParaRPr lang="el-GR" sz="2000" dirty="0" smtClean="0"/>
          </a:p>
          <a:p>
            <a:pPr>
              <a:buNone/>
            </a:pPr>
            <a:r>
              <a:rPr lang="el-GR" sz="2000" dirty="0" smtClean="0"/>
              <a:t>¶ 80% των ασθενών εμφανίζει οστική νόσο ήδη από τη διάγνωση</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dirty="0" smtClean="0">
                <a:solidFill>
                  <a:schemeClr val="tx1"/>
                </a:solidFill>
              </a:rPr>
              <a:t>ΜΕΡΙΚΑ  ΙΣΤΟΡΙΚΑ  ΣΤΟΙΧΕΙΑ…</a:t>
            </a:r>
            <a:endParaRPr lang="en-US" sz="2400" dirty="0">
              <a:solidFill>
                <a:schemeClr val="tx1"/>
              </a:solidFill>
            </a:endParaRPr>
          </a:p>
        </p:txBody>
      </p:sp>
      <p:sp>
        <p:nvSpPr>
          <p:cNvPr id="3" name="Content Placeholder 2"/>
          <p:cNvSpPr>
            <a:spLocks noGrp="1"/>
          </p:cNvSpPr>
          <p:nvPr>
            <p:ph idx="1"/>
          </p:nvPr>
        </p:nvSpPr>
        <p:spPr/>
        <p:txBody>
          <a:bodyPr>
            <a:normAutofit/>
          </a:bodyPr>
          <a:lstStyle/>
          <a:p>
            <a:r>
              <a:rPr lang="el-GR" sz="2400" u="sng" dirty="0" smtClean="0"/>
              <a:t>2003</a:t>
            </a:r>
            <a:r>
              <a:rPr lang="en-US" sz="2400" u="sng" dirty="0" smtClean="0"/>
              <a:t>: </a:t>
            </a:r>
            <a:r>
              <a:rPr lang="el-GR" sz="2400" dirty="0" smtClean="0"/>
              <a:t>το </a:t>
            </a:r>
            <a:r>
              <a:rPr lang="en-US" sz="2400" dirty="0" smtClean="0"/>
              <a:t>IMWG</a:t>
            </a:r>
            <a:r>
              <a:rPr lang="el-GR" sz="2400" dirty="0" smtClean="0"/>
              <a:t> ορίζει την οστική νόσο ως οστεολυτικές βλάβες ή/και οστεοπόρωση με συμπιεστικά κατάγματα</a:t>
            </a:r>
          </a:p>
          <a:p>
            <a:r>
              <a:rPr lang="el-GR" sz="2400" u="sng" dirty="0" smtClean="0"/>
              <a:t>2014</a:t>
            </a:r>
            <a:r>
              <a:rPr lang="en-US" sz="2400" u="sng" dirty="0" smtClean="0"/>
              <a:t>:</a:t>
            </a:r>
            <a:r>
              <a:rPr lang="en-US" sz="2400" dirty="0" smtClean="0"/>
              <a:t> </a:t>
            </a:r>
            <a:r>
              <a:rPr lang="el-GR" sz="2400" dirty="0" smtClean="0"/>
              <a:t>αναθεώρηση των κριτηρίων καθώς φαίνεται πως η θεραπεία οφελεί ασθενείς που βρίσκονται στο προμυελωτικό στάδιο (</a:t>
            </a:r>
            <a:r>
              <a:rPr lang="en-US" sz="2400" dirty="0" smtClean="0"/>
              <a:t>MGUS, SMM)</a:t>
            </a:r>
            <a:r>
              <a:rPr lang="el-GR" sz="2400" dirty="0" smtClean="0"/>
              <a:t> αλλά είναι υψηλού κινδύνου- Εισαγωγή βιοδεικτών/</a:t>
            </a:r>
            <a:r>
              <a:rPr lang="en-US" sz="2400" dirty="0" smtClean="0"/>
              <a:t>Myeloma Defining Events. A</a:t>
            </a:r>
            <a:r>
              <a:rPr lang="el-GR" sz="2400" dirty="0" smtClean="0"/>
              <a:t>ρκεί η παρουσία 2 ή περισσότερων εστιακών βλαβών δμ 5χιλ τουλάχιστον </a:t>
            </a:r>
            <a:r>
              <a:rPr lang="en-US" sz="2400" dirty="0" smtClean="0"/>
              <a:t>,</a:t>
            </a:r>
            <a:r>
              <a:rPr lang="el-GR" sz="2400" dirty="0" smtClean="0"/>
              <a:t>στη </a:t>
            </a:r>
            <a:r>
              <a:rPr lang="en-US" sz="2400" dirty="0" smtClean="0"/>
              <a:t>WBMRI.</a:t>
            </a:r>
          </a:p>
          <a:p>
            <a:r>
              <a:rPr lang="en-US" sz="2400" u="sng" dirty="0" smtClean="0"/>
              <a:t>2019: </a:t>
            </a:r>
            <a:r>
              <a:rPr lang="el-GR" sz="2400" u="sng" dirty="0" smtClean="0"/>
              <a:t> </a:t>
            </a:r>
            <a:r>
              <a:rPr lang="el-GR" sz="2400" dirty="0" smtClean="0"/>
              <a:t>Ορίζεται ως πρώτο εργαλείο για τη διάγνωση της νόσου η </a:t>
            </a:r>
            <a:r>
              <a:rPr lang="en-US" sz="2400" dirty="0" smtClean="0"/>
              <a:t>WBLDCT. </a:t>
            </a:r>
            <a:r>
              <a:rPr lang="el-GR" sz="2400" dirty="0" smtClean="0"/>
              <a:t>Επί αρνητικού αποτελέσματος και υψηλής κλινικής υποψίας</a:t>
            </a:r>
            <a:r>
              <a:rPr lang="en-US" sz="2400" dirty="0" smtClean="0"/>
              <a:t>, </a:t>
            </a:r>
            <a:r>
              <a:rPr lang="el-GR" sz="2400" dirty="0" smtClean="0"/>
              <a:t>ακολουθεί περαιτέρω έλεγχος με </a:t>
            </a:r>
            <a:r>
              <a:rPr lang="en-US" sz="2400" dirty="0" smtClean="0"/>
              <a:t>WBMRI</a:t>
            </a:r>
            <a:r>
              <a:rPr lang="el-GR" sz="2400" dirty="0" smtClean="0"/>
              <a:t>.</a:t>
            </a:r>
            <a:endParaRPr lang="en-US" sz="2400"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l-GR" sz="2400" dirty="0" smtClean="0">
                <a:solidFill>
                  <a:schemeClr val="tx2"/>
                </a:solidFill>
              </a:rPr>
              <a:t>Συμβατική Απλή Ακτινογραφία</a:t>
            </a:r>
            <a:endParaRPr lang="en-US" sz="2400" dirty="0">
              <a:solidFill>
                <a:schemeClr val="tx2"/>
              </a:solidFill>
            </a:endParaRPr>
          </a:p>
        </p:txBody>
      </p:sp>
      <p:sp>
        <p:nvSpPr>
          <p:cNvPr id="3" name="Content Placeholder 2"/>
          <p:cNvSpPr>
            <a:spLocks noGrp="1"/>
          </p:cNvSpPr>
          <p:nvPr>
            <p:ph idx="1"/>
          </p:nvPr>
        </p:nvSpPr>
        <p:spPr>
          <a:xfrm>
            <a:off x="457200" y="990600"/>
            <a:ext cx="8229600" cy="5181600"/>
          </a:xfrm>
        </p:spPr>
        <p:txBody>
          <a:bodyPr>
            <a:normAutofit fontScale="92500"/>
          </a:bodyPr>
          <a:lstStyle/>
          <a:p>
            <a:r>
              <a:rPr lang="el-GR" sz="2400" u="sng" dirty="0" smtClean="0"/>
              <a:t>ΑΡΧΗ</a:t>
            </a:r>
            <a:r>
              <a:rPr lang="en-US" sz="2400" u="sng" dirty="0" smtClean="0"/>
              <a:t>:</a:t>
            </a:r>
            <a:r>
              <a:rPr lang="en-US" sz="2400" dirty="0" smtClean="0"/>
              <a:t> </a:t>
            </a:r>
            <a:r>
              <a:rPr lang="el-GR" sz="2400" dirty="0" smtClean="0"/>
              <a:t>Ο πολλαπλασιασμός των μυελωματικών κυττάρων (</a:t>
            </a:r>
            <a:r>
              <a:rPr lang="en-US" sz="2400" dirty="0" smtClean="0"/>
              <a:t>MCs, Myeloma Cells) </a:t>
            </a:r>
            <a:r>
              <a:rPr lang="el-GR" sz="2400" dirty="0" smtClean="0"/>
              <a:t>προκαλεί διάβρωση του δοκιδώδους(</a:t>
            </a:r>
            <a:r>
              <a:rPr lang="en-US" sz="2400" dirty="0" err="1" smtClean="0"/>
              <a:t>trabecular</a:t>
            </a:r>
            <a:r>
              <a:rPr lang="en-US" sz="2400" dirty="0" smtClean="0"/>
              <a:t>)</a:t>
            </a:r>
            <a:r>
              <a:rPr lang="el-GR" sz="2400" dirty="0" smtClean="0"/>
              <a:t> οστού και τελικά οστεόλυση.</a:t>
            </a:r>
          </a:p>
          <a:p>
            <a:r>
              <a:rPr lang="el-GR" sz="2400" u="sng" dirty="0" smtClean="0"/>
              <a:t>ΤΕΧΝΙΚΗ</a:t>
            </a:r>
            <a:r>
              <a:rPr lang="en-US" sz="2400" u="sng" dirty="0" smtClean="0"/>
              <a:t>:</a:t>
            </a:r>
            <a:r>
              <a:rPr lang="el-GR" sz="2400" dirty="0" smtClean="0"/>
              <a:t> ΠΟ και πλάγιες λήψεις κρανίου,θώρακα, ΣΣ, λεκάνης και μηριαίων οστών. Ολική δόση ακτινοβολίας 1.7-2.4</a:t>
            </a:r>
            <a:r>
              <a:rPr lang="en-US" sz="2400" dirty="0" smtClean="0"/>
              <a:t> </a:t>
            </a:r>
            <a:r>
              <a:rPr lang="en-US" sz="2400" dirty="0" err="1" smtClean="0"/>
              <a:t>mSv</a:t>
            </a:r>
            <a:r>
              <a:rPr lang="en-US" sz="2400" dirty="0" smtClean="0"/>
              <a:t>.</a:t>
            </a:r>
          </a:p>
          <a:p>
            <a:r>
              <a:rPr lang="el-GR" sz="2400" u="sng" dirty="0" smtClean="0"/>
              <a:t>ΕΥΡΗΜΑΤΑ</a:t>
            </a:r>
            <a:r>
              <a:rPr lang="en-US" sz="2400" u="sng" dirty="0" smtClean="0"/>
              <a:t>: </a:t>
            </a:r>
            <a:r>
              <a:rPr lang="el-GR" sz="2400" dirty="0" smtClean="0"/>
              <a:t>Οστεολυτικές βλάβες, γενικευμένη οστεοπενία, συμπιεστικά κατάγματα ΣΣ, τυπική εικόνα κρανίου </a:t>
            </a:r>
            <a:r>
              <a:rPr lang="en-US" sz="2400" dirty="0" smtClean="0"/>
              <a:t>“Raindrop  skull”.</a:t>
            </a:r>
          </a:p>
          <a:p>
            <a:r>
              <a:rPr lang="el-GR" sz="2400" u="sng" dirty="0" smtClean="0"/>
              <a:t>ΜΕΙΟΝΕΚΤΗΜΑΤΑ</a:t>
            </a:r>
            <a:r>
              <a:rPr lang="en-US" sz="2400" u="sng" dirty="0" smtClean="0"/>
              <a:t>: </a:t>
            </a:r>
            <a:r>
              <a:rPr lang="el-GR" sz="2400" dirty="0" smtClean="0"/>
              <a:t>Μειωμένη ευαισθησία, αυξημένο ποσοστό ψευδώς αρνητικών, καθώς οι βλάβες απεικονίζονται μόνο όταν 50-70% του οστού έχει καταστραφεί.</a:t>
            </a:r>
          </a:p>
          <a:p>
            <a:r>
              <a:rPr lang="el-GR" sz="2400" u="sng" dirty="0" smtClean="0"/>
              <a:t>ΣΥΣΤΑΣΗ</a:t>
            </a:r>
            <a:r>
              <a:rPr lang="en-US" sz="2400" u="sng" dirty="0" smtClean="0"/>
              <a:t>:</a:t>
            </a:r>
            <a:r>
              <a:rPr lang="el-GR" sz="2400" u="sng" dirty="0" smtClean="0"/>
              <a:t> </a:t>
            </a:r>
            <a:r>
              <a:rPr lang="el-GR" sz="2400" dirty="0" smtClean="0"/>
              <a:t>Δε συστήνεται παρά μόνο στις περιπτώσεις που καμία άλλη μέθοδος δεν είναι διαθέσιμη.</a:t>
            </a:r>
            <a:endParaRPr lang="en-US" sz="2400"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Raindrop Skull.</a:t>
            </a:r>
            <a:r>
              <a:rPr lang="el-GR" sz="2800" dirty="0" smtClean="0">
                <a:solidFill>
                  <a:schemeClr val="tx1"/>
                </a:solidFill>
              </a:rPr>
              <a:t>.</a:t>
            </a:r>
            <a:endParaRPr lang="en-US" sz="2800" dirty="0">
              <a:solidFill>
                <a:schemeClr val="tx1"/>
              </a:solidFill>
            </a:endParaRPr>
          </a:p>
        </p:txBody>
      </p:sp>
      <p:pic>
        <p:nvPicPr>
          <p:cNvPr id="4" name="Content Placeholder 3" descr="skull.jpg"/>
          <p:cNvPicPr>
            <a:picLocks noGrp="1" noChangeAspect="1"/>
          </p:cNvPicPr>
          <p:nvPr>
            <p:ph idx="1"/>
          </p:nvPr>
        </p:nvPicPr>
        <p:blipFill>
          <a:blip r:embed="rId2" cstate="print"/>
          <a:stretch>
            <a:fillRect/>
          </a:stretch>
        </p:blipFill>
        <p:spPr>
          <a:xfrm>
            <a:off x="973843" y="1600200"/>
            <a:ext cx="7196313" cy="47085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WBLDCT</a:t>
            </a:r>
            <a:endParaRPr lang="en-US" sz="2800"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l-GR" sz="2400" u="sng" dirty="0" smtClean="0"/>
              <a:t>ΑΡΧΗ</a:t>
            </a:r>
            <a:r>
              <a:rPr lang="en-US" sz="2400" u="sng" dirty="0" smtClean="0"/>
              <a:t>: </a:t>
            </a:r>
            <a:r>
              <a:rPr lang="el-GR" sz="2400" dirty="0" smtClean="0"/>
              <a:t>΄Οπως και στην απλή ακτινογραφία</a:t>
            </a:r>
          </a:p>
          <a:p>
            <a:r>
              <a:rPr lang="el-GR" sz="2400" u="sng" dirty="0" smtClean="0"/>
              <a:t>ΤΕΧΝΙΚΗ</a:t>
            </a:r>
            <a:r>
              <a:rPr lang="en-US" sz="2400" u="sng" dirty="0" smtClean="0"/>
              <a:t>:</a:t>
            </a:r>
            <a:r>
              <a:rPr lang="el-GR" sz="2400" u="sng" dirty="0" smtClean="0"/>
              <a:t>  </a:t>
            </a:r>
            <a:r>
              <a:rPr lang="el-GR" sz="2400" dirty="0" smtClean="0"/>
              <a:t>120</a:t>
            </a:r>
            <a:r>
              <a:rPr lang="en-US" sz="2400" dirty="0" smtClean="0"/>
              <a:t>kV/50-70mAs. </a:t>
            </a:r>
            <a:r>
              <a:rPr lang="el-GR" sz="2400" dirty="0" smtClean="0"/>
              <a:t>Πάχος λήψης 2 χιλ., από το κρανίο μέχρι εγγύς μετάφυση κνήμης?. Χωρίς σκιαγραφικό μέσο. Ολική δόση ακτινοβολίας 4.1-7.5 </a:t>
            </a:r>
            <a:r>
              <a:rPr lang="en-US" sz="2400" dirty="0" err="1" smtClean="0"/>
              <a:t>mSv</a:t>
            </a:r>
            <a:r>
              <a:rPr lang="en-US" sz="2400" dirty="0" smtClean="0"/>
              <a:t>.</a:t>
            </a:r>
          </a:p>
          <a:p>
            <a:r>
              <a:rPr lang="el-GR" sz="2400" u="sng" dirty="0" smtClean="0"/>
              <a:t>ΕΥΡΗΜΑΤΑ</a:t>
            </a:r>
            <a:r>
              <a:rPr lang="en-US" sz="2400" u="sng" dirty="0" smtClean="0"/>
              <a:t>: </a:t>
            </a:r>
            <a:r>
              <a:rPr lang="el-GR" sz="2400" b="1" dirty="0" smtClean="0"/>
              <a:t>Οστεολυτικές μυελωματικές βλάβες (</a:t>
            </a:r>
            <a:r>
              <a:rPr lang="el-GR" sz="2400" dirty="0" smtClean="0"/>
              <a:t>οστεόλυση +/- σκληρυντικές εστιές</a:t>
            </a:r>
            <a:r>
              <a:rPr lang="en-US" sz="2400" dirty="0" smtClean="0"/>
              <a:t>, </a:t>
            </a:r>
            <a:r>
              <a:rPr lang="el-GR" sz="2400" dirty="0" smtClean="0"/>
              <a:t>ασυνέχεια οστικού φλοιού, εξωμυελική νόσος)</a:t>
            </a:r>
            <a:r>
              <a:rPr lang="en-US" sz="2400" dirty="0" smtClean="0"/>
              <a:t>, </a:t>
            </a:r>
            <a:r>
              <a:rPr lang="el-GR" sz="2400" dirty="0" smtClean="0"/>
              <a:t>διάχυτη </a:t>
            </a:r>
            <a:r>
              <a:rPr lang="el-GR" sz="2400" b="1" dirty="0" smtClean="0"/>
              <a:t>οστεοπενία</a:t>
            </a:r>
            <a:r>
              <a:rPr lang="el-GR" sz="2400" dirty="0" smtClean="0"/>
              <a:t>, οστεοπορωτικα/κακοήθη/συμπιεστικά </a:t>
            </a:r>
            <a:r>
              <a:rPr lang="el-GR" sz="2400" b="1" dirty="0" smtClean="0"/>
              <a:t>κατάγματα</a:t>
            </a:r>
            <a:r>
              <a:rPr lang="el-GR" sz="2400" dirty="0" smtClean="0"/>
              <a:t>.</a:t>
            </a:r>
            <a:endParaRPr lang="en-US" sz="2400" b="1" dirty="0" smtClean="0"/>
          </a:p>
          <a:p>
            <a:r>
              <a:rPr lang="en-US" sz="2400" u="sng" dirty="0" smtClean="0"/>
              <a:t>MEIONEKTHMATA:</a:t>
            </a:r>
            <a:r>
              <a:rPr lang="el-GR" sz="2400" u="sng" dirty="0" smtClean="0"/>
              <a:t> </a:t>
            </a:r>
            <a:r>
              <a:rPr lang="el-GR" sz="2400" dirty="0" smtClean="0"/>
              <a:t>Μειονεκτεί στον έλεγχο ανταπόκρισης στη θεραπεία  συγκριτικά με το </a:t>
            </a:r>
            <a:r>
              <a:rPr lang="en-US" sz="2400" dirty="0" smtClean="0"/>
              <a:t>PET, </a:t>
            </a:r>
            <a:r>
              <a:rPr lang="el-GR" sz="2400" dirty="0" smtClean="0"/>
              <a:t>εκτός αν υπάρχει σαφής υποτροπή.</a:t>
            </a:r>
            <a:endParaRPr lang="en-US" sz="2400" u="sng" dirty="0" smtClean="0"/>
          </a:p>
          <a:p>
            <a:r>
              <a:rPr lang="el-GR" sz="2400" u="sng" dirty="0" smtClean="0"/>
              <a:t>ΣΥΣΤΑΣΗ</a:t>
            </a:r>
            <a:r>
              <a:rPr lang="en-US" sz="2400" u="sng" dirty="0" smtClean="0"/>
              <a:t>:</a:t>
            </a:r>
            <a:r>
              <a:rPr lang="el-GR" sz="2400" u="sng" dirty="0" smtClean="0"/>
              <a:t> </a:t>
            </a:r>
            <a:r>
              <a:rPr lang="el-GR" sz="2400" dirty="0" smtClean="0"/>
              <a:t>Αρχικός έλεγχος </a:t>
            </a:r>
            <a:r>
              <a:rPr lang="el-GR" sz="2400" b="1" u="sng" dirty="0" smtClean="0"/>
              <a:t>διάγνωσης</a:t>
            </a:r>
            <a:r>
              <a:rPr lang="el-GR" sz="2400" dirty="0" smtClean="0"/>
              <a:t> σε υψηλού κινδύνου </a:t>
            </a:r>
            <a:r>
              <a:rPr lang="en-US" sz="2400" dirty="0" smtClean="0"/>
              <a:t>MGUS, </a:t>
            </a:r>
            <a:r>
              <a:rPr lang="el-GR" sz="2400" dirty="0" smtClean="0"/>
              <a:t>ασυμπτωματικό ΠΜ, ΠΜ (</a:t>
            </a:r>
            <a:r>
              <a:rPr lang="en-US" sz="2400" dirty="0" smtClean="0"/>
              <a:t>IMWG, 2019). A</a:t>
            </a:r>
            <a:r>
              <a:rPr lang="el-GR" sz="2400" dirty="0" smtClean="0"/>
              <a:t>υξημένη ευαισθησία (~70%, απαιτείται μόνο 5% οστική καταστροφή για να γίνουν εμφανείς οι βλάβες). Αυξημένη ειδικότητα (~90%). Στοιχεία </a:t>
            </a:r>
            <a:r>
              <a:rPr lang="el-GR" sz="2400" u="sng" dirty="0" smtClean="0"/>
              <a:t>ανταπόκρισης στη θεραπεία  </a:t>
            </a:r>
            <a:r>
              <a:rPr lang="el-GR" sz="2400" dirty="0" smtClean="0"/>
              <a:t>θεωρούνται</a:t>
            </a:r>
            <a:r>
              <a:rPr lang="en-US" sz="2400" dirty="0" smtClean="0"/>
              <a:t>: </a:t>
            </a:r>
            <a:r>
              <a:rPr lang="el-GR" sz="2400" dirty="0" smtClean="0"/>
              <a:t>εικόνα περιφερικής σκλήρυνσης (πχ στο άκρο σπονδυλικού σώματος), μείωση του μεγέθους/αριθμού των αρχικών οστεολυτικών βλαβών, σήμα πυκνότητας λίπους εντός της προηγηθείσασας βλάβης</a:t>
            </a:r>
            <a:r>
              <a:rPr lang="en-US" sz="2400" dirty="0" smtClean="0"/>
              <a:t>. </a:t>
            </a:r>
            <a:r>
              <a:rPr lang="el-GR" sz="2400" dirty="0" smtClean="0"/>
              <a:t>Αντίθετα, μπορεί να υπάρχουν στοιχεία </a:t>
            </a:r>
            <a:r>
              <a:rPr lang="el-GR" sz="2400" b="1" u="sng" dirty="0" smtClean="0"/>
              <a:t>υποτροπής.</a:t>
            </a:r>
            <a:endParaRPr lang="en-US" sz="2400" b="1" u="sng" dirty="0" smtClean="0"/>
          </a:p>
          <a:p>
            <a:pPr>
              <a:buNone/>
            </a:pPr>
            <a:endParaRPr lang="en-US" sz="2400"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400" dirty="0" smtClean="0">
                <a:solidFill>
                  <a:schemeClr val="tx1"/>
                </a:solidFill>
              </a:rPr>
              <a:t>WBLDCT</a:t>
            </a:r>
            <a:endParaRPr lang="en-US" sz="2400" dirty="0">
              <a:solidFill>
                <a:schemeClr val="tx1"/>
              </a:solidFill>
            </a:endParaRPr>
          </a:p>
        </p:txBody>
      </p:sp>
      <p:pic>
        <p:nvPicPr>
          <p:cNvPr id="4" name="Content Placeholder 3" descr="Images3.jpg"/>
          <p:cNvPicPr>
            <a:picLocks noGrp="1" noChangeAspect="1"/>
          </p:cNvPicPr>
          <p:nvPr>
            <p:ph idx="1"/>
          </p:nvPr>
        </p:nvPicPr>
        <p:blipFill>
          <a:blip r:embed="rId2" cstate="print"/>
          <a:stretch>
            <a:fillRect/>
          </a:stretch>
        </p:blipFill>
        <p:spPr>
          <a:xfrm>
            <a:off x="1828800" y="1066800"/>
            <a:ext cx="5105400" cy="5257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5941</TotalTime>
  <Words>2042</Words>
  <Application>Microsoft Office PowerPoint</Application>
  <PresentationFormat>On-screen Show (4:3)</PresentationFormat>
  <Paragraphs>110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ΠΛΑΣΜΑΤΟΚΥΤΤΑΡΙΚΕΣ ΔΥΣΚΡΑΣΙΕΣ  ΑΠΕΙΚΟΝΙΣΤΙΚΕΣ ΜΕΘΟΔΟΙ ΜΗ ΦΑΡΜΑΚΕΥΤΙΚΗ ΑΝΤΙΜΕΤΩΠΙΣΗ</vt:lpstr>
      <vt:lpstr>Γιατί μας ενδιαφέρει η κατάλληλη απεικονιστική μέθοδος?</vt:lpstr>
      <vt:lpstr>Ποιες είναι οι σύγχρονες απεικονιστικές μέθοδοι που χρησιμοποιούμε</vt:lpstr>
      <vt:lpstr>Λίγα λόγια για την παθογένεια της Μυελωματικής Οστικής νόσου...</vt:lpstr>
      <vt:lpstr>ΜΕΡΙΚΑ  ΙΣΤΟΡΙΚΑ  ΣΤΟΙΧΕΙΑ…</vt:lpstr>
      <vt:lpstr>Συμβατική Απλή Ακτινογραφία</vt:lpstr>
      <vt:lpstr>Raindrop Skull..</vt:lpstr>
      <vt:lpstr>WBLDCT</vt:lpstr>
      <vt:lpstr>WBLDCT</vt:lpstr>
      <vt:lpstr>WBMRI</vt:lpstr>
      <vt:lpstr>Πρότυπα Απεικόνισης Οστικής Μυελωματικής Νόσου</vt:lpstr>
      <vt:lpstr>Τ1 Ακολουθία</vt:lpstr>
      <vt:lpstr>DWI Aκολουθία</vt:lpstr>
      <vt:lpstr>DWIBS/ STIR Ακολουθία</vt:lpstr>
      <vt:lpstr>T1 Aκολουθία και STIR</vt:lpstr>
      <vt:lpstr>DCE Aκολουθία</vt:lpstr>
      <vt:lpstr>18F-FDG PET/CT Scan</vt:lpstr>
      <vt:lpstr>MRI και PET/CT ως Προγνωστικοί παράγοντες</vt:lpstr>
      <vt:lpstr>Διαφοροδιαγνωστικά προβλήματα.. Άλλες Γαμμαπάθειες</vt:lpstr>
      <vt:lpstr>Διαφοροδιαγνωστικά προβλήματα.. Άλλες Γαμμαπάθειες</vt:lpstr>
      <vt:lpstr>Slide 21</vt:lpstr>
      <vt:lpstr>ΥΠΟΣΤΗΡΙΚΤΙΚΕΣ ΜΕΘΟΔΟΙ ΑΝΤΙΜΕΤΩΠΙΣΗΣ ΠΛΑΣΜΑΤΟΚΥΤΤΑΡΙΚΩΝ ΔΥΣΚΡΑΣΙΩΝ</vt:lpstr>
      <vt:lpstr>Σπονδυλοπλαστική, Κυφοπλαστική</vt:lpstr>
      <vt:lpstr>ΚΥΦΟΠΛΑΣΤΙΚΗ  </vt:lpstr>
      <vt:lpstr>Slide 25</vt:lpstr>
      <vt:lpstr>Σας ευχαριστώ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c:title>
  <dc:creator>mavra pap</dc:creator>
  <cp:lastModifiedBy>mavra pap</cp:lastModifiedBy>
  <cp:revision>85</cp:revision>
  <dcterms:created xsi:type="dcterms:W3CDTF">2022-10-10T14:10:00Z</dcterms:created>
  <dcterms:modified xsi:type="dcterms:W3CDTF">2022-11-14T05:06:28Z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566E4B89AD96485D9D9A9794AF92FD08</vt:lpwstr>
  </property>
  <property fmtid="{D5CDD505-2E9C-101B-9397-08002B2CF9AE}" pid="3" name="KSOProductBuildVer">
    <vt:lpwstr>1033-11.2.0.11341</vt:lpwstr>
  </property>
</Properties>
</file>