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7" r:id="rId2"/>
    <p:sldId id="259" r:id="rId3"/>
    <p:sldId id="260" r:id="rId4"/>
    <p:sldId id="588" r:id="rId5"/>
    <p:sldId id="263" r:id="rId6"/>
    <p:sldId id="264" r:id="rId7"/>
    <p:sldId id="265" r:id="rId8"/>
    <p:sldId id="553" r:id="rId9"/>
    <p:sldId id="554" r:id="rId10"/>
    <p:sldId id="555" r:id="rId11"/>
    <p:sldId id="561" r:id="rId12"/>
    <p:sldId id="556" r:id="rId13"/>
    <p:sldId id="557" r:id="rId14"/>
    <p:sldId id="558" r:id="rId15"/>
    <p:sldId id="559" r:id="rId16"/>
    <p:sldId id="560" r:id="rId17"/>
    <p:sldId id="562" r:id="rId18"/>
    <p:sldId id="586" r:id="rId19"/>
    <p:sldId id="589" r:id="rId20"/>
    <p:sldId id="599" r:id="rId21"/>
    <p:sldId id="574" r:id="rId22"/>
    <p:sldId id="568" r:id="rId23"/>
    <p:sldId id="575" r:id="rId24"/>
    <p:sldId id="576" r:id="rId25"/>
    <p:sldId id="567" r:id="rId26"/>
    <p:sldId id="547" r:id="rId27"/>
    <p:sldId id="577" r:id="rId28"/>
    <p:sldId id="578" r:id="rId29"/>
    <p:sldId id="584" r:id="rId30"/>
    <p:sldId id="570" r:id="rId31"/>
    <p:sldId id="448" r:id="rId32"/>
    <p:sldId id="571" r:id="rId33"/>
    <p:sldId id="569" r:id="rId34"/>
    <p:sldId id="585" r:id="rId35"/>
    <p:sldId id="477" r:id="rId36"/>
    <p:sldId id="480" r:id="rId37"/>
    <p:sldId id="540" r:id="rId38"/>
    <p:sldId id="541" r:id="rId39"/>
    <p:sldId id="591" r:id="rId40"/>
    <p:sldId id="590" r:id="rId41"/>
    <p:sldId id="275" r:id="rId42"/>
    <p:sldId id="320" r:id="rId43"/>
    <p:sldId id="319" r:id="rId44"/>
    <p:sldId id="592" r:id="rId45"/>
    <p:sldId id="449" r:id="rId46"/>
    <p:sldId id="261" r:id="rId47"/>
    <p:sldId id="455" r:id="rId48"/>
    <p:sldId id="593" r:id="rId49"/>
    <p:sldId id="579" r:id="rId50"/>
    <p:sldId id="581" r:id="rId51"/>
    <p:sldId id="266" r:id="rId52"/>
    <p:sldId id="533" r:id="rId53"/>
    <p:sldId id="595" r:id="rId54"/>
    <p:sldId id="475" r:id="rId55"/>
    <p:sldId id="594" r:id="rId56"/>
    <p:sldId id="596" r:id="rId57"/>
    <p:sldId id="597" r:id="rId58"/>
    <p:sldId id="481" r:id="rId59"/>
    <p:sldId id="546" r:id="rId60"/>
    <p:sldId id="580" r:id="rId61"/>
    <p:sldId id="539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4D402-0191-4443-B689-D0A32958DC89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A79381-2469-423E-BB67-A242F0131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14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Και πιο σπάνια ουροδόχος κύστη, ενδομήτριο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A79381-2469-423E-BB67-A242F01311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20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A79381-2469-423E-BB67-A242F013115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08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6F6F70"/>
                </a:solidFill>
                <a:effectLst/>
                <a:latin typeface="Helvetica Neue"/>
              </a:rPr>
              <a:t>, Follow-up diffusion-weighted MR image obtained 1 month after therapy shows iso- to hypointense signal (</a:t>
            </a:r>
            <a:r>
              <a:rPr lang="en-US" b="0" i="1" dirty="0">
                <a:solidFill>
                  <a:srgbClr val="6F6F70"/>
                </a:solidFill>
                <a:effectLst/>
                <a:latin typeface="Helvetica Neue"/>
              </a:rPr>
              <a:t>arrows</a:t>
            </a:r>
            <a:r>
              <a:rPr lang="en-US" b="0" i="0" dirty="0">
                <a:solidFill>
                  <a:srgbClr val="6F6F70"/>
                </a:solidFill>
                <a:effectLst/>
                <a:latin typeface="Helvetica Neue"/>
              </a:rPr>
              <a:t>). In a case of metastasis to the spine with clinical improvement, diffusion-weighted MR image shows decreased signal intensity change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A79381-2469-423E-BB67-A242F013115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447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CFA930F0-E2E0-781C-CEBE-4FF0BE3F9B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E41632-AABD-436A-A5E4-4CD8415CA603}" type="slidenum">
              <a:rPr lang="el-GR" altLang="el-GR"/>
              <a:pPr>
                <a:spcBef>
                  <a:spcPct val="0"/>
                </a:spcBef>
              </a:pPr>
              <a:t>40</a:t>
            </a:fld>
            <a:endParaRPr lang="el-GR" altLang="el-GR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411A3E85-0D9C-623A-FACD-C38DE7795F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7B611213-50AE-CDF9-8A9E-27EAB04C7E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487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488672EF-80CA-2F8F-1BD1-791C13E282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FDBA2C7-49A7-4280-95D1-AE3AA88CB64D}" type="slidenum">
              <a:rPr lang="el-GR" altLang="el-GR"/>
              <a:pPr>
                <a:spcBef>
                  <a:spcPct val="0"/>
                </a:spcBef>
              </a:pPr>
              <a:t>41</a:t>
            </a:fld>
            <a:endParaRPr lang="el-GR" altLang="el-GR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6D6022BB-5BEF-C998-D7E9-C7C4667FCC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A88BCB4F-CAA4-7B3D-CCF2-E0B82B92D3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834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EC34F994-2C06-E4C6-B8BF-A2CBE23946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A16DC92-F864-4AE7-9563-83C78A3BC5E7}" type="slidenum">
              <a:rPr lang="el-GR" altLang="el-GR"/>
              <a:pPr>
                <a:spcBef>
                  <a:spcPct val="0"/>
                </a:spcBef>
              </a:pPr>
              <a:t>42</a:t>
            </a:fld>
            <a:endParaRPr lang="el-GR" altLang="el-GR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8FFC8C8D-B026-DBB4-E437-4ECBD9ABC8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A7AFF62F-A02C-9DB5-09B1-752D6A272E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750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990A0027-7C19-49C5-DE05-06FD153A32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8677C1-8C2A-41F7-8E0F-A7DC3DF9765B}" type="slidenum">
              <a:rPr lang="el-GR" altLang="el-GR"/>
              <a:pPr>
                <a:spcBef>
                  <a:spcPct val="0"/>
                </a:spcBef>
              </a:pPr>
              <a:t>43</a:t>
            </a:fld>
            <a:endParaRPr lang="el-GR" altLang="el-GR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4FDA03FC-494C-2041-F562-40555B3342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11BB014A-FACC-E79D-8834-EE8D6DC41E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258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A79381-2469-423E-BB67-A242F013115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51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57093-5A27-254A-3AEA-455BED38B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181150-8507-1A9C-3EC0-F0A9AD50CD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C7817-C7B1-3F8B-8EB4-667B88EC5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096B1-82CE-45B9-B516-3267EFB09283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2566A-34A8-0DBA-9F44-DBDD8112C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DF2E00-0C72-29D5-D647-5C72EA5FB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73E9-93DA-4879-8B09-67E09C7FA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775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50455-DDAD-8233-03EC-A824B99AB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43053B-E912-5A31-5E99-83FA4BC3F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40EB3-503E-221D-6D3B-2E261F35C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096B1-82CE-45B9-B516-3267EFB09283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0251B-F18A-589F-F4D4-CFF2ACD45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0A429-1D3E-53D7-307D-4C943D0F3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73E9-93DA-4879-8B09-67E09C7FA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61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FD1A08-CC5C-504F-00FD-F8956447C5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F0A299-C0D7-0501-FC66-FB9EC0D46B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3073E-6636-3DA9-B0A8-488A18473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096B1-82CE-45B9-B516-3267EFB09283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42C7A-A1DB-E86F-ED77-7F6AA946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0078C-3BB2-759E-572B-8B1BCA6CF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73E9-93DA-4879-8B09-67E09C7FA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8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D6F228A-94EB-8FB9-C6A0-77C28A9EB1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BF97C07-B781-BE65-0BD5-E6B6D03452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AC9C8BE-7B4D-DDDF-E948-8D243301C9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886E01-42D1-420B-86BC-9B953EB5B257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366052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B586DF2-3CF9-4F2D-9283-05E378D4CF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8516967-BEA1-4FF1-B53D-2E158F10A9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A4DDBF44-796B-42E0-ABFC-9B04749673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83C0F-5613-44E2-AB49-5F770DD23DC7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793269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101AC-9EC9-9949-25D2-A30C12FDD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D3BFC-26FB-E940-7B9B-A162AB2771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CFF80-3C3E-4022-01C6-783BE1444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096B1-82CE-45B9-B516-3267EFB09283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C6613-3503-CA7C-3BB0-BB975653C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49A42-0943-F4C9-B68B-CD8211BFE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73E9-93DA-4879-8B09-67E09C7FA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16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C1C55-71FE-6D96-0A8A-0E6AFDDF4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93B51-5521-13BC-2FB3-A6AB17C33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67FCD-FAB0-0EB7-BBF6-F52B7CAB6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096B1-82CE-45B9-B516-3267EFB09283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ACBAF-0120-00F4-4D40-42EF00EFD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635DF-8ACD-C38D-D3A5-E89656A96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73E9-93DA-4879-8B09-67E09C7FA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21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3D50A-640C-CD83-5FC7-DDC660607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B80E4-B425-4DF0-AADB-E3A2D35BA3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6851C2-1B13-D33A-D7F9-8C5AC2D35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2A75F5-85D5-1FC3-2A3A-62D732541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096B1-82CE-45B9-B516-3267EFB09283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65767-C475-43B2-DA24-D5D8A8171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28E9B-3ED7-E6D6-D88A-D728CAA0D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73E9-93DA-4879-8B09-67E09C7FA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85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E061A-78F4-F47A-D46E-948C31883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96E0F3-D91E-76BC-C24C-3BA29DDD2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D4D294-8262-8066-1702-2B8E4715DB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D92DB0-9766-A1BF-9958-A8AA433F4B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B99DBC-EA2F-4CF6-9A80-F4F6CD49A1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9A08FC-9192-8E19-A4E1-EB90152C4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096B1-82CE-45B9-B516-3267EFB09283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4787B7-D804-3451-A353-F70863A48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36AFD9-147D-3663-3B05-9AEC0FE68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73E9-93DA-4879-8B09-67E09C7FA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91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6C5D-B0BC-E438-9769-04249DBB9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8315A7-E43F-8B40-FBBA-72150E9BD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096B1-82CE-45B9-B516-3267EFB09283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E9D02E-216C-8DA7-BFA1-122CB3673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2D2C6-87C1-9C3E-B7FA-04C9380B0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73E9-93DA-4879-8B09-67E09C7FA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54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CF4B98-9B45-986E-307B-5004DBF5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096B1-82CE-45B9-B516-3267EFB09283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2500A3-7B8B-EEB5-0F0B-C92A7C256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0DEF0F-5F45-5DFC-3DF8-446B6EE45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73E9-93DA-4879-8B09-67E09C7FA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21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59D11-99C2-B854-C568-C16AF4620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510D8-C900-9FE7-5450-6774A80E9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CDCA9C-EE47-BDFB-4C01-31CDCB5B6F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F0E1AE-95A1-ABB0-6259-FB50B56A3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096B1-82CE-45B9-B516-3267EFB09283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0B016-B96B-80F5-58B3-CCEDA28A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6073F-3C2D-7C72-3A27-02699BC76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73E9-93DA-4879-8B09-67E09C7FA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68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13FA8-4724-91D2-441A-E686FDD34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C0E903-C346-3187-CEDB-C7F829A9CC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79585B-958C-5A16-B3BD-752F5CB10E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FEF1-A3A9-2376-EEF6-76B3D5039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096B1-82CE-45B9-B516-3267EFB09283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0BCF1-4789-C0FF-0E15-771563D4C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43DC0D-295F-8AEB-0947-B82DB10B4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D73E9-93DA-4879-8B09-67E09C7FA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30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B4FEA7-0C2B-74F9-EFC6-27B151CC9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6C248-BDFD-6385-7BAA-4C1BC268E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ADFA7-8752-7ADB-303B-31C2FE9604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096B1-82CE-45B9-B516-3267EFB09283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7C467-86A3-BF8B-80A8-9BE3BA3515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69729-6D66-FC8F-C606-E2A231318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D73E9-93DA-4879-8B09-67E09C7FA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730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www.google.gr/url?sa=i&amp;rct=j&amp;q=&amp;esrc=s&amp;frm=1&amp;source=images&amp;cd=&amp;cad=rja&amp;docid=uUyNKMHPSKy8BM&amp;tbnid=NUc0rT2VH8kitM:&amp;ved=0CAUQjRw&amp;url=http%3A%2F%2Fwww.aaos.org%2Fnews%2Fbulletin%2Faug07%2Fclinical5.asp&amp;ei=LeL7UszQEMfKtAbDkYGwDQ&amp;bvm=bv.61190604,d.Yms&amp;psig=AFQjCNHgmx_9LSekoGHN_ii8cnEQ6Oj46g&amp;ust=1392325548297496" TargetMode="Externa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8856" y="2636538"/>
            <a:ext cx="11274137" cy="1511300"/>
          </a:xfr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l-GR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ΟΣΤΙΚΕΣ ΜΕΤΑΣΤΑΣΕΙΣ: </a:t>
            </a:r>
            <a:br>
              <a:rPr lang="el-GR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ΑΚΤΙΝΟΛΟΓΙΚΗ ΔΙΕΡΕΥΝΗΣΗ ΚΑΙ ΔΙΑΦΟΡΙΚΗ ΔΙΑΓΝΩΣΗ</a:t>
            </a:r>
            <a:endParaRPr lang="en-US" sz="4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1F84E23-5DFD-45D0-94F2-80A997FA85C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53683" y="4826581"/>
            <a:ext cx="8640763" cy="177323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l-GR" altLang="el-GR" b="1" dirty="0">
                <a:solidFill>
                  <a:schemeClr val="tx1"/>
                </a:solidFill>
              </a:rPr>
              <a:t>Ολυμπία Παπακωνσταντίνου</a:t>
            </a:r>
            <a:endParaRPr lang="en-US" altLang="el-GR" b="1" dirty="0">
              <a:solidFill>
                <a:schemeClr val="tx1"/>
              </a:solidFill>
            </a:endParaRPr>
          </a:p>
          <a:p>
            <a:pPr algn="ctr" eaLnBrk="1" hangingPunct="1"/>
            <a:r>
              <a:rPr lang="el-GR" altLang="el-GR" b="1" dirty="0">
                <a:solidFill>
                  <a:schemeClr val="tx1"/>
                </a:solidFill>
              </a:rPr>
              <a:t>Αναπληρώτρια  Καθηγήτρια  Ακτινολογίας ΕΚΠΑ</a:t>
            </a:r>
            <a:endParaRPr lang="en-US" altLang="el-GR" b="1" dirty="0">
              <a:solidFill>
                <a:schemeClr val="tx1"/>
              </a:solidFill>
            </a:endParaRPr>
          </a:p>
          <a:p>
            <a:pPr algn="ctr" eaLnBrk="1" hangingPunct="1"/>
            <a:r>
              <a:rPr lang="el-GR" altLang="el-GR" b="1" dirty="0">
                <a:solidFill>
                  <a:schemeClr val="tx1"/>
                </a:solidFill>
              </a:rPr>
              <a:t>Β΄Εργαστήριο </a:t>
            </a:r>
            <a:r>
              <a:rPr lang="el-GR" altLang="el-GR" b="1" dirty="0"/>
              <a:t>Α</a:t>
            </a:r>
            <a:r>
              <a:rPr lang="el-GR" altLang="el-GR" b="1" dirty="0">
                <a:solidFill>
                  <a:schemeClr val="tx1"/>
                </a:solidFill>
              </a:rPr>
              <a:t>κτινολογίας,  Π.Γ.Ν «Αττικόν»</a:t>
            </a:r>
            <a:endParaRPr lang="en-US" altLang="el-GR" b="1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5D64AA-6A05-45BF-8262-6B668906EA51}"/>
              </a:ext>
            </a:extLst>
          </p:cNvPr>
          <p:cNvSpPr txBox="1"/>
          <p:nvPr/>
        </p:nvSpPr>
        <p:spPr>
          <a:xfrm>
            <a:off x="2004434" y="855025"/>
            <a:ext cx="8082982" cy="52322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ΠΜΣ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l-GR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“ΜΥΟΣΚΕΛΕΤΙΚΗ ΟΓΚΟΛΟΓΙΑ»  2022-23</a:t>
            </a:r>
            <a:endParaRPr lang="el-G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2" descr="ΠΜΣ «Επιστήμες Γης και Περιβάλλον» - Study in Greece">
            <a:extLst>
              <a:ext uri="{FF2B5EF4-FFF2-40B4-BE49-F238E27FC236}">
                <a16:creationId xmlns:a16="http://schemas.microsoft.com/office/drawing/2014/main" id="{13252CD6-A8B5-4D99-BF34-B96BE3B76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7" r="30655" b="36831"/>
          <a:stretch/>
        </p:blipFill>
        <p:spPr bwMode="auto">
          <a:xfrm>
            <a:off x="161108" y="42030"/>
            <a:ext cx="1219201" cy="162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Αττικο Νοσοκομείο Χαϊδάρι - Haidari, Greece - Hospital | Facebook">
            <a:extLst>
              <a:ext uri="{FF2B5EF4-FFF2-40B4-BE49-F238E27FC236}">
                <a16:creationId xmlns:a16="http://schemas.microsoft.com/office/drawing/2014/main" id="{C44BC107-87C1-47AE-85F5-4749F4B57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1541" y="42030"/>
            <a:ext cx="1381273" cy="17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1D0FF-91B2-4A34-E683-F44D37E2B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B1E368-D442-9469-BDF0-BD3348D2A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494" t="21326" r="35045" b="8468"/>
          <a:stretch/>
        </p:blipFill>
        <p:spPr>
          <a:xfrm>
            <a:off x="2313709" y="948236"/>
            <a:ext cx="7128163" cy="5265527"/>
          </a:xfrm>
        </p:spPr>
      </p:pic>
    </p:spTree>
    <p:extLst>
      <p:ext uri="{BB962C8B-B14F-4D97-AF65-F5344CB8AC3E}">
        <p14:creationId xmlns:p14="http://schemas.microsoft.com/office/powerpoint/2010/main" val="102465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6F288E-7055-3C22-4016-8906222F8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573" t="26322" r="70618" b="53736"/>
          <a:stretch/>
        </p:blipFill>
        <p:spPr>
          <a:xfrm>
            <a:off x="114300" y="766442"/>
            <a:ext cx="2855423" cy="296316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802DB9-7A1F-F6FA-465B-6F55AD518FBA}"/>
              </a:ext>
            </a:extLst>
          </p:cNvPr>
          <p:cNvSpPr txBox="1"/>
          <p:nvPr/>
        </p:nvSpPr>
        <p:spPr>
          <a:xfrm>
            <a:off x="7584245" y="6427064"/>
            <a:ext cx="4349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O’ </a:t>
            </a:r>
            <a:r>
              <a:rPr lang="en-US" i="1" dirty="0" err="1"/>
              <a:t>Sallivan</a:t>
            </a:r>
            <a:r>
              <a:rPr lang="en-US" i="1" dirty="0"/>
              <a:t> et al. World J </a:t>
            </a:r>
            <a:r>
              <a:rPr lang="en-US" i="1" dirty="0" err="1"/>
              <a:t>Radiol</a:t>
            </a:r>
            <a:r>
              <a:rPr lang="en-US" i="1" dirty="0"/>
              <a:t> 2015; 28:202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F582D0D7-8C82-7CFA-00F1-A989ECBF96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957" t="63059" r="19570" b="7423"/>
          <a:stretch/>
        </p:blipFill>
        <p:spPr>
          <a:xfrm>
            <a:off x="7210274" y="1594643"/>
            <a:ext cx="4981726" cy="3247265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47A808AD-BC6C-CF6A-EEAC-9E2D372057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44" t="26322" r="41781" b="44325"/>
          <a:stretch/>
        </p:blipFill>
        <p:spPr>
          <a:xfrm>
            <a:off x="3117423" y="1396130"/>
            <a:ext cx="3400645" cy="2275609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523F2EB6-3446-8E5D-17A1-8BB30024C9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08" t="62869" r="47852" b="9085"/>
          <a:stretch/>
        </p:blipFill>
        <p:spPr>
          <a:xfrm>
            <a:off x="3430758" y="3821878"/>
            <a:ext cx="2499980" cy="2912897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E8227A67-1572-E937-882E-7ADC410257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67" t="59918" r="65450" b="9085"/>
          <a:stretch/>
        </p:blipFill>
        <p:spPr>
          <a:xfrm>
            <a:off x="721011" y="3837714"/>
            <a:ext cx="2605737" cy="289706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D38FF3D-218F-B48A-677F-0F2769A6E3DB}"/>
              </a:ext>
            </a:extLst>
          </p:cNvPr>
          <p:cNvCxnSpPr/>
          <p:nvPr/>
        </p:nvCxnSpPr>
        <p:spPr>
          <a:xfrm flipV="1">
            <a:off x="278280" y="1610591"/>
            <a:ext cx="189311" cy="1974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61F7337-ED15-B01F-2730-9A623CB89297}"/>
              </a:ext>
            </a:extLst>
          </p:cNvPr>
          <p:cNvCxnSpPr>
            <a:cxnSpLocks/>
          </p:cNvCxnSpPr>
          <p:nvPr/>
        </p:nvCxnSpPr>
        <p:spPr>
          <a:xfrm>
            <a:off x="3628186" y="4717218"/>
            <a:ext cx="35588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D6B1E73-14C0-1E82-3BDE-D31002BBC823}"/>
              </a:ext>
            </a:extLst>
          </p:cNvPr>
          <p:cNvCxnSpPr>
            <a:cxnSpLocks/>
          </p:cNvCxnSpPr>
          <p:nvPr/>
        </p:nvCxnSpPr>
        <p:spPr>
          <a:xfrm>
            <a:off x="838200" y="4841908"/>
            <a:ext cx="31585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F4EC99F-2025-DC80-DABD-C0F63D645BC8}"/>
              </a:ext>
            </a:extLst>
          </p:cNvPr>
          <p:cNvSpPr txBox="1"/>
          <p:nvPr/>
        </p:nvSpPr>
        <p:spPr>
          <a:xfrm>
            <a:off x="2745241" y="6308209"/>
            <a:ext cx="4138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AB9B2F-F3AB-8605-E5F4-CFC12D956865}"/>
              </a:ext>
            </a:extLst>
          </p:cNvPr>
          <p:cNvSpPr txBox="1"/>
          <p:nvPr/>
        </p:nvSpPr>
        <p:spPr>
          <a:xfrm>
            <a:off x="5360289" y="6242398"/>
            <a:ext cx="7280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T2 FS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0B8D96C-6D95-747A-FCC7-25BEE20F1B26}"/>
              </a:ext>
            </a:extLst>
          </p:cNvPr>
          <p:cNvCxnSpPr>
            <a:cxnSpLocks/>
          </p:cNvCxnSpPr>
          <p:nvPr/>
        </p:nvCxnSpPr>
        <p:spPr>
          <a:xfrm>
            <a:off x="7032331" y="1995359"/>
            <a:ext cx="35588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A80C173-A507-2261-7530-840493ACCF39}"/>
              </a:ext>
            </a:extLst>
          </p:cNvPr>
          <p:cNvSpPr txBox="1"/>
          <p:nvPr/>
        </p:nvSpPr>
        <p:spPr>
          <a:xfrm>
            <a:off x="6518069" y="5286243"/>
            <a:ext cx="5221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l-GR" dirty="0"/>
              <a:t>σθενή ευρημα στο σπινθηρογραφημα σε μεγάλη επιθετική οστεολυτική μετασταση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305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AB00E-E106-31D4-5416-B53CF56E9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352"/>
            <a:ext cx="10515600" cy="1325563"/>
          </a:xfrm>
        </p:spPr>
        <p:txBody>
          <a:bodyPr/>
          <a:lstStyle/>
          <a:p>
            <a:r>
              <a:rPr lang="en-US" dirty="0"/>
              <a:t>M</a:t>
            </a:r>
            <a:r>
              <a:rPr lang="el-GR" dirty="0"/>
              <a:t>ΑΓΝΗΤΙΚΗ ΤΟΜΟΓΡΑΦΙΑ (</a:t>
            </a:r>
            <a:r>
              <a:rPr lang="en-US" dirty="0"/>
              <a:t>MRI)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9A996-E3EE-FDB0-C161-3CBE49275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108" y="1577629"/>
            <a:ext cx="8887691" cy="5384279"/>
          </a:xfrm>
        </p:spPr>
        <p:txBody>
          <a:bodyPr>
            <a:normAutofit fontScale="77500" lnSpcReduction="20000"/>
          </a:bodyPr>
          <a:lstStyle/>
          <a:p>
            <a:r>
              <a:rPr lang="el-GR" dirty="0"/>
              <a:t>Ευαισθησία/ Ειδικότητα: 91%/ 95%</a:t>
            </a:r>
          </a:p>
          <a:p>
            <a:r>
              <a:rPr lang="en-US" b="1" dirty="0"/>
              <a:t>M</a:t>
            </a:r>
            <a:r>
              <a:rPr lang="el-GR" b="1" dirty="0"/>
              <a:t>έθοδος εκλογής για οστικό μυελό</a:t>
            </a:r>
            <a:r>
              <a:rPr lang="el-GR" dirty="0"/>
              <a:t>, πρωιμη ανιχνευση μεταστάσεων</a:t>
            </a:r>
          </a:p>
          <a:p>
            <a:r>
              <a:rPr lang="en-US" dirty="0"/>
              <a:t>MRI&gt;&gt; Sci</a:t>
            </a:r>
            <a:r>
              <a:rPr lang="el-GR" dirty="0"/>
              <a:t>,</a:t>
            </a:r>
            <a:r>
              <a:rPr lang="en-US" dirty="0"/>
              <a:t>CT</a:t>
            </a:r>
            <a:r>
              <a:rPr lang="el-GR" dirty="0"/>
              <a:t>   </a:t>
            </a:r>
            <a:r>
              <a:rPr lang="en-US" dirty="0"/>
              <a:t> </a:t>
            </a:r>
            <a:r>
              <a:rPr lang="el-GR" dirty="0"/>
              <a:t>(</a:t>
            </a:r>
            <a:r>
              <a:rPr lang="el-GR" sz="2600" i="1" dirty="0"/>
              <a:t>εκτός από κρανίο , πλευρές)</a:t>
            </a:r>
            <a:r>
              <a:rPr lang="el-GR" sz="2400" dirty="0"/>
              <a:t> </a:t>
            </a:r>
          </a:p>
          <a:p>
            <a:r>
              <a:rPr lang="el-GR" sz="2400" dirty="0"/>
              <a:t>Μεθοδος εκλογής για μαλακά μόρια: εξωσκελετικές εντοπίσεις </a:t>
            </a:r>
          </a:p>
          <a:p>
            <a:r>
              <a:rPr lang="el-GR" b="1" dirty="0"/>
              <a:t>Δυνατότητα ολόσωμης απεικονισης (</a:t>
            </a:r>
            <a:r>
              <a:rPr lang="en-US" b="1" dirty="0"/>
              <a:t>WBMRI&gt;Sci)</a:t>
            </a:r>
          </a:p>
          <a:p>
            <a:pPr marL="0" indent="0">
              <a:buNone/>
            </a:pPr>
            <a:endParaRPr lang="el-GR" b="1" u="sng" dirty="0"/>
          </a:p>
          <a:p>
            <a:pPr marL="0" indent="0">
              <a:buNone/>
            </a:pPr>
            <a:r>
              <a:rPr lang="en-US" b="1" u="sng" dirty="0"/>
              <a:t>M</a:t>
            </a:r>
            <a:r>
              <a:rPr lang="el-GR" b="1" u="sng" dirty="0"/>
              <a:t>ειονεκτήματα:</a:t>
            </a:r>
          </a:p>
          <a:p>
            <a:r>
              <a:rPr lang="el-GR" dirty="0"/>
              <a:t>Κόστος, ↓διαθεσιμότητα, χρονοβόρο</a:t>
            </a:r>
            <a:endParaRPr lang="en-US" dirty="0"/>
          </a:p>
          <a:p>
            <a:r>
              <a:rPr lang="en-US" dirty="0"/>
              <a:t>O</a:t>
            </a:r>
            <a:r>
              <a:rPr lang="el-GR" dirty="0"/>
              <a:t>χι</a:t>
            </a:r>
            <a:r>
              <a:rPr lang="en-US" dirty="0"/>
              <a:t> screening</a:t>
            </a:r>
            <a:endParaRPr lang="el-GR" dirty="0"/>
          </a:p>
          <a:p>
            <a:endParaRPr lang="en-US" b="1" dirty="0"/>
          </a:p>
          <a:p>
            <a:r>
              <a:rPr lang="el-GR" u="sng" dirty="0"/>
              <a:t>Εφαρμογή στην καθ ημέρα κλινική πράξη</a:t>
            </a:r>
            <a:r>
              <a:rPr lang="el-GR" dirty="0"/>
              <a:t>: </a:t>
            </a:r>
          </a:p>
          <a:p>
            <a:r>
              <a:rPr lang="el-GR" dirty="0"/>
              <a:t>Συμπτώματα πίεσης νωτιαίου μυελού</a:t>
            </a:r>
            <a:endParaRPr lang="en-US" dirty="0"/>
          </a:p>
          <a:p>
            <a:r>
              <a:rPr lang="el-GR" dirty="0"/>
              <a:t>Παθολογικά κατάγματα (ΔΧ οστεοπορωτικά) </a:t>
            </a:r>
          </a:p>
          <a:p>
            <a:r>
              <a:rPr lang="el-GR" dirty="0"/>
              <a:t>Πόνος με (-) Α/Α ή </a:t>
            </a:r>
            <a:r>
              <a:rPr lang="en-US" dirty="0"/>
              <a:t>CT </a:t>
            </a:r>
            <a:endParaRPr lang="el-GR" dirty="0"/>
          </a:p>
          <a:p>
            <a:endParaRPr lang="en-US" dirty="0"/>
          </a:p>
          <a:p>
            <a:endParaRPr lang="en-US" b="1" u="sng" dirty="0"/>
          </a:p>
          <a:p>
            <a:endParaRPr lang="en-US" dirty="0"/>
          </a:p>
        </p:txBody>
      </p:sp>
      <p:pic>
        <p:nvPicPr>
          <p:cNvPr id="4" name="Picture 3" descr="XRT NEED0001">
            <a:extLst>
              <a:ext uri="{FF2B5EF4-FFF2-40B4-BE49-F238E27FC236}">
                <a16:creationId xmlns:a16="http://schemas.microsoft.com/office/drawing/2014/main" id="{AF19AB8F-800C-C698-2593-9135DB8E7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3" t="10916" r="35660" b="7904"/>
          <a:stretch/>
        </p:blipFill>
        <p:spPr>
          <a:xfrm>
            <a:off x="9206345" y="1108595"/>
            <a:ext cx="2714547" cy="538428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6608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4E857-F3DC-77F7-A6F4-BD04EBF76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919" y="1320801"/>
            <a:ext cx="10515600" cy="5479184"/>
          </a:xfrm>
        </p:spPr>
        <p:txBody>
          <a:bodyPr>
            <a:normAutofit fontScale="77500" lnSpcReduction="20000"/>
          </a:bodyPr>
          <a:lstStyle/>
          <a:p>
            <a:r>
              <a:rPr lang="el-GR" b="1" dirty="0"/>
              <a:t>Τ1 : </a:t>
            </a:r>
          </a:p>
          <a:p>
            <a:pPr lvl="1"/>
            <a:r>
              <a:rPr lang="el-GR" sz="2800" dirty="0"/>
              <a:t>περίγραπτες εστίες </a:t>
            </a:r>
          </a:p>
          <a:p>
            <a:pPr lvl="1"/>
            <a:r>
              <a:rPr lang="el-GR" sz="2800" dirty="0">
                <a:solidFill>
                  <a:schemeClr val="accent1"/>
                </a:solidFill>
              </a:rPr>
              <a:t>↓σήματος </a:t>
            </a:r>
            <a:r>
              <a:rPr lang="el-GR" sz="2800" u="sng" dirty="0">
                <a:solidFill>
                  <a:schemeClr val="accent1"/>
                </a:solidFill>
              </a:rPr>
              <a:t>&lt;</a:t>
            </a:r>
            <a:r>
              <a:rPr lang="el-GR" sz="2800" dirty="0">
                <a:solidFill>
                  <a:schemeClr val="accent1"/>
                </a:solidFill>
              </a:rPr>
              <a:t> σήμα μεσοσπονδυλίου δίσκου</a:t>
            </a:r>
            <a:r>
              <a:rPr lang="el-GR" sz="2800" dirty="0"/>
              <a:t> </a:t>
            </a:r>
          </a:p>
          <a:p>
            <a:pPr lvl="1"/>
            <a:r>
              <a:rPr lang="el-GR" sz="2800" dirty="0">
                <a:solidFill>
                  <a:schemeClr val="accent2">
                    <a:lumMod val="75000"/>
                  </a:schemeClr>
                </a:solidFill>
              </a:rPr>
              <a:t>Αν λίπος: οχι μεταστάσεις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b="1" dirty="0"/>
              <a:t>STIR </a:t>
            </a:r>
            <a:r>
              <a:rPr lang="el-GR" b="1" dirty="0"/>
              <a:t>ή </a:t>
            </a:r>
            <a:r>
              <a:rPr lang="en-US" b="1" dirty="0"/>
              <a:t> T2 FS</a:t>
            </a:r>
            <a:endParaRPr lang="el-GR" b="1" dirty="0"/>
          </a:p>
          <a:p>
            <a:pPr marL="0" indent="0">
              <a:buNone/>
            </a:pPr>
            <a:r>
              <a:rPr lang="en-US" dirty="0"/>
              <a:t>* M</a:t>
            </a:r>
            <a:r>
              <a:rPr lang="el-GR" dirty="0"/>
              <a:t>η ειδική η μεταβολή σήματος μόνο </a:t>
            </a:r>
            <a:endParaRPr lang="en-US" dirty="0"/>
          </a:p>
          <a:p>
            <a:endParaRPr lang="en-US" dirty="0"/>
          </a:p>
          <a:p>
            <a:r>
              <a:rPr lang="en-US" dirty="0"/>
              <a:t>T2 </a:t>
            </a:r>
            <a:r>
              <a:rPr lang="el-GR" dirty="0"/>
              <a:t>για σπονδυλική στήλη</a:t>
            </a:r>
            <a:endParaRPr lang="en-US" dirty="0"/>
          </a:p>
          <a:p>
            <a:r>
              <a:rPr lang="en-US" u="sng" dirty="0"/>
              <a:t>+</a:t>
            </a:r>
            <a:r>
              <a:rPr lang="el-GR" dirty="0"/>
              <a:t>Τ1 </a:t>
            </a:r>
            <a:r>
              <a:rPr lang="en-US" dirty="0"/>
              <a:t>FS + </a:t>
            </a:r>
            <a:r>
              <a:rPr lang="en-US" dirty="0" err="1"/>
              <a:t>i.v</a:t>
            </a:r>
            <a:r>
              <a:rPr lang="en-US" dirty="0"/>
              <a:t> GD </a:t>
            </a:r>
          </a:p>
          <a:p>
            <a:r>
              <a:rPr lang="el-GR" dirty="0"/>
              <a:t>Τ1 </a:t>
            </a:r>
            <a:r>
              <a:rPr lang="en-US" dirty="0"/>
              <a:t> + </a:t>
            </a:r>
            <a:r>
              <a:rPr lang="en-US" dirty="0" err="1"/>
              <a:t>i.v</a:t>
            </a:r>
            <a:r>
              <a:rPr lang="en-US" dirty="0"/>
              <a:t> GD</a:t>
            </a:r>
            <a:r>
              <a:rPr lang="el-GR" dirty="0"/>
              <a:t>: νευρολογική συνδρομη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l-GR" dirty="0"/>
              <a:t>Νεότερες τεχνικές αν ΔΔ πρόβλημα </a:t>
            </a:r>
          </a:p>
          <a:p>
            <a:r>
              <a:rPr lang="en-US" dirty="0"/>
              <a:t>Diffusion MRI </a:t>
            </a:r>
            <a:endParaRPr lang="el-GR" dirty="0"/>
          </a:p>
          <a:p>
            <a:r>
              <a:rPr lang="en-US" dirty="0"/>
              <a:t>Opposed- phase imaging</a:t>
            </a:r>
          </a:p>
          <a:p>
            <a:r>
              <a:rPr lang="en-US" dirty="0"/>
              <a:t>DCE- MRI</a:t>
            </a:r>
          </a:p>
          <a:p>
            <a:endParaRPr lang="el-GR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CB354BB-30CB-A2CE-FD5B-3C05F2492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410" y="58016"/>
            <a:ext cx="10515600" cy="1325563"/>
          </a:xfrm>
        </p:spPr>
        <p:txBody>
          <a:bodyPr/>
          <a:lstStyle/>
          <a:p>
            <a:r>
              <a:rPr lang="en-US" dirty="0"/>
              <a:t>M</a:t>
            </a:r>
            <a:r>
              <a:rPr lang="el-GR" dirty="0"/>
              <a:t>ΑΓΝΗΤΙΚΗ ΤΟΜΟΓΡΑΦΙΑ (</a:t>
            </a:r>
            <a:r>
              <a:rPr lang="en-US" dirty="0"/>
              <a:t>MRI)</a:t>
            </a:r>
            <a:r>
              <a:rPr lang="el-GR" dirty="0"/>
              <a:t>/ </a:t>
            </a:r>
            <a:r>
              <a:rPr lang="el-GR" b="1" dirty="0">
                <a:solidFill>
                  <a:schemeClr val="accent1"/>
                </a:solidFill>
              </a:rPr>
              <a:t>ΤΕΧΝΙΚΗ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7E26421A-4936-CB4F-8C5B-628D7E5929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29" r="28462"/>
          <a:stretch/>
        </p:blipFill>
        <p:spPr>
          <a:xfrm>
            <a:off x="6096000" y="1383579"/>
            <a:ext cx="5835545" cy="547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0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3D62A-8D7B-331B-42BD-CA409A00C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</a:t>
            </a:r>
            <a:r>
              <a:rPr lang="el-GR" dirty="0"/>
              <a:t> </a:t>
            </a:r>
            <a:r>
              <a:rPr lang="en-US" dirty="0"/>
              <a:t> (T</a:t>
            </a:r>
            <a:r>
              <a:rPr lang="el-GR" dirty="0"/>
              <a:t>ομογραφία εκπομπής ποζιτρονίων 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629F3-63AD-5BCD-1856-0BC6021E5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09" y="1825625"/>
            <a:ext cx="11606645" cy="4351338"/>
          </a:xfrm>
        </p:spPr>
        <p:txBody>
          <a:bodyPr/>
          <a:lstStyle/>
          <a:p>
            <a:r>
              <a:rPr lang="el-GR" dirty="0"/>
              <a:t>Μέθοδος πυρηνικής ιατρικής </a:t>
            </a:r>
          </a:p>
          <a:p>
            <a:r>
              <a:rPr lang="en-US" dirty="0"/>
              <a:t>E</a:t>
            </a:r>
            <a:r>
              <a:rPr lang="el-GR" dirty="0"/>
              <a:t>υαισθησία, χωρική διακριτική ικανότητα ΡΕΤ &gt;&gt; </a:t>
            </a:r>
            <a:r>
              <a:rPr lang="en-US" dirty="0"/>
              <a:t>Sci </a:t>
            </a:r>
            <a:r>
              <a:rPr lang="el-GR" dirty="0"/>
              <a:t> για οστικές μεταστάσεις </a:t>
            </a:r>
            <a:endParaRPr lang="en-US" dirty="0"/>
          </a:p>
          <a:p>
            <a:r>
              <a:rPr lang="el-GR" dirty="0"/>
              <a:t>Ραδιοισότοπα: </a:t>
            </a:r>
            <a:endParaRPr lang="en-US" dirty="0"/>
          </a:p>
          <a:p>
            <a:pPr lvl="1"/>
            <a:r>
              <a:rPr lang="en-US" dirty="0"/>
              <a:t>18F </a:t>
            </a:r>
            <a:r>
              <a:rPr lang="en-US" dirty="0" err="1"/>
              <a:t>NaF</a:t>
            </a:r>
            <a:r>
              <a:rPr lang="el-GR" dirty="0"/>
              <a:t>: αναλογη φαρμακοκινητική με 99Τ</a:t>
            </a:r>
            <a:r>
              <a:rPr lang="en-US" dirty="0" err="1"/>
              <a:t>cTc</a:t>
            </a:r>
            <a:r>
              <a:rPr lang="en-US" dirty="0"/>
              <a:t>-MDP, </a:t>
            </a:r>
            <a:r>
              <a:rPr lang="el-GR" dirty="0"/>
              <a:t>συγκέντρωση στην οστεοβλαστική δραστηριότητα</a:t>
            </a:r>
          </a:p>
          <a:p>
            <a:pPr lvl="1"/>
            <a:r>
              <a:rPr lang="en-US" dirty="0"/>
              <a:t> 18F- FDG</a:t>
            </a:r>
            <a:r>
              <a:rPr lang="el-GR" dirty="0"/>
              <a:t>: κυτταρικο μεταβολισμό αναλογο γλυκόζης , ↑ καρκινικά κυτταρα,  ποσοτικές μετρησεις σε διαδοχικές εξετασεις- αντικειμενικη ανταπόκριση θεραπεια</a:t>
            </a:r>
          </a:p>
          <a:p>
            <a:pPr lvl="1"/>
            <a:r>
              <a:rPr lang="en-US" dirty="0" err="1"/>
              <a:t>Flaire</a:t>
            </a:r>
            <a:r>
              <a:rPr lang="en-US" dirty="0"/>
              <a:t> phenomenon: </a:t>
            </a:r>
            <a:r>
              <a:rPr lang="el-GR" dirty="0"/>
              <a:t> ψευδως θετικά μετα από ανταπόκριση σε θεραπεία </a:t>
            </a:r>
            <a:endParaRPr lang="en-US" dirty="0"/>
          </a:p>
          <a:p>
            <a:pPr lvl="1"/>
            <a:r>
              <a:rPr lang="el-GR" dirty="0"/>
              <a:t> Αναφερεται ευαισθησία </a:t>
            </a:r>
            <a:r>
              <a:rPr lang="en-US" dirty="0"/>
              <a:t>18F </a:t>
            </a:r>
            <a:r>
              <a:rPr lang="en-US" dirty="0" err="1"/>
              <a:t>NaF</a:t>
            </a:r>
            <a:r>
              <a:rPr lang="en-US" dirty="0"/>
              <a:t>&gt; 18F- FDG</a:t>
            </a:r>
            <a:r>
              <a:rPr lang="el-GR" dirty="0"/>
              <a:t>, ειδικά σε βλαστικές μεταστάσεις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477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AE4C9F-4C0D-1175-EE7D-5B5223ED0E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201" t="14162" r="35030" b="17064"/>
          <a:stretch/>
        </p:blipFill>
        <p:spPr>
          <a:xfrm>
            <a:off x="2758462" y="967310"/>
            <a:ext cx="5985164" cy="4747691"/>
          </a:xfr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D01CE1-F4D8-1C73-B900-E2C77F90BF9D}"/>
              </a:ext>
            </a:extLst>
          </p:cNvPr>
          <p:cNvSpPr txBox="1"/>
          <p:nvPr/>
        </p:nvSpPr>
        <p:spPr>
          <a:xfrm>
            <a:off x="3449782" y="5715001"/>
            <a:ext cx="2145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/>
              <a:t>99Τ</a:t>
            </a:r>
            <a:r>
              <a:rPr lang="en-US" sz="2400" dirty="0" err="1"/>
              <a:t>cTc</a:t>
            </a:r>
            <a:r>
              <a:rPr lang="en-US" sz="2400" dirty="0"/>
              <a:t>-MDP Sci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22BECC-851F-BD98-2856-0DC4C7FD174E}"/>
              </a:ext>
            </a:extLst>
          </p:cNvPr>
          <p:cNvSpPr txBox="1"/>
          <p:nvPr/>
        </p:nvSpPr>
        <p:spPr>
          <a:xfrm>
            <a:off x="6649783" y="5715001"/>
            <a:ext cx="506068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18F </a:t>
            </a:r>
            <a:r>
              <a:rPr lang="en-US" sz="2800" dirty="0" err="1"/>
              <a:t>NaF</a:t>
            </a:r>
            <a:r>
              <a:rPr lang="en-US" sz="2800" dirty="0"/>
              <a:t>- PET</a:t>
            </a:r>
            <a:endParaRPr lang="el-GR" sz="2800" dirty="0"/>
          </a:p>
          <a:p>
            <a:r>
              <a:rPr lang="el-GR" sz="2400" dirty="0"/>
              <a:t>Αναδειξη περισσότερων μεταστάσεων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19775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D7BE0-AFF9-6D23-069F-9023F69D0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</a:t>
            </a:r>
            <a:r>
              <a:rPr lang="el-GR" dirty="0"/>
              <a:t>ΒΡΙΔΙΚΕΣ ΜΕΘΟΔΟΙ: </a:t>
            </a:r>
            <a:r>
              <a:rPr lang="en-US" dirty="0"/>
              <a:t> PET-CT /  PET-MRI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C6923-06FC-F019-64D8-1F50ACDFB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b="1" dirty="0"/>
              <a:t>Λειτουργική πληροφορία </a:t>
            </a:r>
            <a:r>
              <a:rPr lang="el-GR" b="1" dirty="0">
                <a:solidFill>
                  <a:schemeClr val="accent1"/>
                </a:solidFill>
              </a:rPr>
              <a:t>+ </a:t>
            </a:r>
            <a:r>
              <a:rPr lang="el-GR" b="1" dirty="0"/>
              <a:t>ανατομική μορφολογία </a:t>
            </a:r>
            <a:endParaRPr lang="en-US" b="1" dirty="0"/>
          </a:p>
          <a:p>
            <a:r>
              <a:rPr lang="en-US" dirty="0"/>
              <a:t>PET&lt; PET-CT&lt; PET-MRI </a:t>
            </a:r>
            <a:endParaRPr lang="el-GR" dirty="0"/>
          </a:p>
          <a:p>
            <a:r>
              <a:rPr lang="el-GR" dirty="0"/>
              <a:t>Ευαισθησία (ενεργότητα αλλοίωσης)  + χωρική διακριτικη ικανότητα</a:t>
            </a:r>
          </a:p>
          <a:p>
            <a:endParaRPr lang="el-GR" dirty="0"/>
          </a:p>
          <a:p>
            <a:pPr marL="0" indent="0">
              <a:buNone/>
            </a:pPr>
            <a:r>
              <a:rPr lang="el-GR" b="1" dirty="0"/>
              <a:t>Μειονεκτήματα </a:t>
            </a:r>
          </a:p>
          <a:p>
            <a:r>
              <a:rPr lang="el-GR" dirty="0"/>
              <a:t>↑ κοστος, χρονοβόρα , ↓ διαθεσιμότητα </a:t>
            </a:r>
          </a:p>
          <a:p>
            <a:r>
              <a:rPr lang="el-GR" dirty="0"/>
              <a:t>Ακτινοβολία </a:t>
            </a:r>
            <a:r>
              <a:rPr lang="el-GR" sz="2200" dirty="0"/>
              <a:t>(Εφαρμογή </a:t>
            </a:r>
            <a:r>
              <a:rPr lang="en-US" sz="2200" dirty="0"/>
              <a:t>LD C</a:t>
            </a:r>
            <a:r>
              <a:rPr lang="el-GR" sz="2200" dirty="0"/>
              <a:t>Τ θα μειώσει την ακτινοβολία) </a:t>
            </a:r>
          </a:p>
          <a:p>
            <a:r>
              <a:rPr lang="en-US" dirty="0"/>
              <a:t>PET</a:t>
            </a:r>
            <a:r>
              <a:rPr lang="el-GR" dirty="0"/>
              <a:t>-</a:t>
            </a:r>
            <a:r>
              <a:rPr lang="en-US" dirty="0"/>
              <a:t> MRI : </a:t>
            </a:r>
            <a:r>
              <a:rPr lang="el-GR" dirty="0"/>
              <a:t>ελάχιστη διαθεσιμότητα </a:t>
            </a:r>
          </a:p>
          <a:p>
            <a:endParaRPr lang="el-GR" dirty="0"/>
          </a:p>
          <a:p>
            <a:pPr marL="0" indent="0">
              <a:buNone/>
            </a:pPr>
            <a:r>
              <a:rPr lang="el-GR" dirty="0"/>
              <a:t>Τρέχουσα κλικική  εφαρμογή στις οστικές μεταστάσεις: Επίλυση αμφίβολων περιπτώσεων από υπολοιπες μεθόδους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657F9C-B464-A8C2-86B0-92F30E45B217}"/>
              </a:ext>
            </a:extLst>
          </p:cNvPr>
          <p:cNvSpPr/>
          <p:nvPr/>
        </p:nvSpPr>
        <p:spPr>
          <a:xfrm>
            <a:off x="737755" y="5403273"/>
            <a:ext cx="10616045" cy="9086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8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53D4B-BD40-41F1-C480-06514BD2C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0283" y="531379"/>
            <a:ext cx="2739736" cy="1325563"/>
          </a:xfrm>
        </p:spPr>
        <p:txBody>
          <a:bodyPr/>
          <a:lstStyle/>
          <a:p>
            <a:r>
              <a:rPr lang="en-US" dirty="0"/>
              <a:t>PET-CT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45363F-CCF1-CE0E-BA17-510C0A1E6A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105" t="66379" r="51031" b="12288"/>
          <a:stretch/>
        </p:blipFill>
        <p:spPr>
          <a:xfrm>
            <a:off x="581892" y="3849002"/>
            <a:ext cx="4790208" cy="2139627"/>
          </a:xfr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8D459FD6-5D7C-9944-06CE-A83550F543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16" t="16550" r="29459" b="62117"/>
          <a:stretch/>
        </p:blipFill>
        <p:spPr>
          <a:xfrm>
            <a:off x="6570520" y="2291932"/>
            <a:ext cx="5039590" cy="2559629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D19233ED-767B-04F1-46A0-4D5772A313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05" t="16550" r="54269" b="62117"/>
          <a:stretch/>
        </p:blipFill>
        <p:spPr>
          <a:xfrm>
            <a:off x="581892" y="869371"/>
            <a:ext cx="5039590" cy="255962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DC273D0-F4A0-6C4A-CF9F-AA73677CC7B7}"/>
              </a:ext>
            </a:extLst>
          </p:cNvPr>
          <p:cNvCxnSpPr/>
          <p:nvPr/>
        </p:nvCxnSpPr>
        <p:spPr>
          <a:xfrm flipH="1">
            <a:off x="10338955" y="2358736"/>
            <a:ext cx="103909" cy="5715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CE16488-3CED-9573-BC56-CCA737904DD6}"/>
              </a:ext>
            </a:extLst>
          </p:cNvPr>
          <p:cNvCxnSpPr/>
          <p:nvPr/>
        </p:nvCxnSpPr>
        <p:spPr>
          <a:xfrm flipH="1">
            <a:off x="4454237" y="1027906"/>
            <a:ext cx="103909" cy="5715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755B066-57C0-333A-C201-0FD51DAF4BCC}"/>
              </a:ext>
            </a:extLst>
          </p:cNvPr>
          <p:cNvCxnSpPr/>
          <p:nvPr/>
        </p:nvCxnSpPr>
        <p:spPr>
          <a:xfrm flipH="1">
            <a:off x="3321628" y="4280061"/>
            <a:ext cx="103909" cy="5715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BE9973F-4012-440E-48E5-B5FB646B6CBC}"/>
              </a:ext>
            </a:extLst>
          </p:cNvPr>
          <p:cNvCxnSpPr>
            <a:cxnSpLocks/>
          </p:cNvCxnSpPr>
          <p:nvPr/>
        </p:nvCxnSpPr>
        <p:spPr>
          <a:xfrm>
            <a:off x="1835728" y="5077691"/>
            <a:ext cx="190499" cy="481445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DF81FFF-A0E8-6E62-6A83-4431A5AA603A}"/>
              </a:ext>
            </a:extLst>
          </p:cNvPr>
          <p:cNvSpPr txBox="1"/>
          <p:nvPr/>
        </p:nvSpPr>
        <p:spPr>
          <a:xfrm>
            <a:off x="7128163" y="6199189"/>
            <a:ext cx="4349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O’ </a:t>
            </a:r>
            <a:r>
              <a:rPr lang="en-US" i="1" dirty="0" err="1"/>
              <a:t>Sallivan</a:t>
            </a:r>
            <a:r>
              <a:rPr lang="en-US" i="1" dirty="0"/>
              <a:t> et al. World J </a:t>
            </a:r>
            <a:r>
              <a:rPr lang="en-US" i="1" dirty="0" err="1"/>
              <a:t>Radiol</a:t>
            </a:r>
            <a:r>
              <a:rPr lang="en-US" i="1" dirty="0"/>
              <a:t> 2015; 28:202</a:t>
            </a:r>
          </a:p>
        </p:txBody>
      </p:sp>
    </p:spTree>
    <p:extLst>
      <p:ext uri="{BB962C8B-B14F-4D97-AF65-F5344CB8AC3E}">
        <p14:creationId xmlns:p14="http://schemas.microsoft.com/office/powerpoint/2010/main" val="289152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4712A-2979-98F3-0B05-F46278360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04455"/>
            <a:ext cx="10515600" cy="1325563"/>
          </a:xfrm>
        </p:spPr>
        <p:txBody>
          <a:bodyPr/>
          <a:lstStyle/>
          <a:p>
            <a:r>
              <a:rPr lang="el-GR" dirty="0"/>
              <a:t>Ποια μεθοδο επιλέγω</a:t>
            </a:r>
            <a:r>
              <a:rPr lang="en-US" dirty="0"/>
              <a:t> </a:t>
            </a:r>
            <a:r>
              <a:rPr lang="el-GR" dirty="0"/>
              <a:t>και για ποιόν σκοπό 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E3BDC-2045-8FF8-27F8-23D6D395F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483" y="2102207"/>
            <a:ext cx="11897031" cy="4351338"/>
          </a:xfrm>
        </p:spPr>
        <p:txBody>
          <a:bodyPr>
            <a:normAutofit/>
          </a:bodyPr>
          <a:lstStyle/>
          <a:p>
            <a:r>
              <a:rPr lang="el-GR" dirty="0"/>
              <a:t>Ασυμπτωματικοι ασθενείς με γνωστό </a:t>
            </a:r>
            <a:r>
              <a:rPr lang="en-US" dirty="0"/>
              <a:t>Ca </a:t>
            </a:r>
            <a:r>
              <a:rPr lang="el-GR" dirty="0"/>
              <a:t>: </a:t>
            </a:r>
          </a:p>
          <a:p>
            <a:pPr marL="0" indent="0">
              <a:buNone/>
            </a:pPr>
            <a:r>
              <a:rPr lang="el-GR" dirty="0"/>
              <a:t>      </a:t>
            </a:r>
            <a:r>
              <a:rPr lang="en-US" dirty="0"/>
              <a:t>screening </a:t>
            </a:r>
            <a:r>
              <a:rPr lang="el-GR" dirty="0"/>
              <a:t>για μεταστάσεις </a:t>
            </a:r>
            <a:r>
              <a:rPr lang="en-US" dirty="0"/>
              <a:t> </a:t>
            </a:r>
            <a:r>
              <a:rPr lang="el-GR" dirty="0"/>
              <a:t>με σπινθηρογραφημα 99</a:t>
            </a:r>
            <a:r>
              <a:rPr lang="en-US" dirty="0" err="1"/>
              <a:t>mTc</a:t>
            </a:r>
            <a:r>
              <a:rPr lang="en-US" dirty="0"/>
              <a:t>-MDP</a:t>
            </a:r>
            <a:endParaRPr lang="el-GR" dirty="0"/>
          </a:p>
          <a:p>
            <a:pPr marL="0" indent="0">
              <a:buNone/>
            </a:pPr>
            <a:endParaRPr lang="el-GR" dirty="0"/>
          </a:p>
          <a:p>
            <a:r>
              <a:rPr lang="el-GR" dirty="0"/>
              <a:t>Διευκρινση ύποπτων βλαβών στο σπινθηρογράφημα:</a:t>
            </a:r>
          </a:p>
          <a:p>
            <a:pPr lvl="1"/>
            <a:r>
              <a:rPr lang="el-GR" dirty="0"/>
              <a:t>αναλογα με την εντόπιση αρχικός έλεγχος με Α/Α (μακρα οστά) ή ΥΤ (αξονικός  σκελετός)</a:t>
            </a:r>
          </a:p>
          <a:p>
            <a:pPr marL="457200" lvl="1" indent="0">
              <a:buNone/>
            </a:pPr>
            <a:r>
              <a:rPr lang="el-GR" dirty="0"/>
              <a:t> </a:t>
            </a:r>
          </a:p>
          <a:p>
            <a:r>
              <a:rPr lang="el-GR" dirty="0"/>
              <a:t>Νευρολογικά συμπτωματα: Μ</a:t>
            </a:r>
            <a:r>
              <a:rPr lang="en-US" dirty="0"/>
              <a:t>RI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12200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6FC03-2E5E-788A-63F8-CA7D09BCE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ΕΚΠΑΙΔΕΥΤΙΚΟΙ ΣΤΟΧΟΙ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55FE0-7027-75BF-A3E5-60EBBB2A9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Δυνατότητες και  εφαρμογές απεικονιστικών μεθόδων</a:t>
            </a:r>
          </a:p>
          <a:p>
            <a:endParaRPr lang="el-GR" dirty="0"/>
          </a:p>
          <a:p>
            <a:r>
              <a:rPr lang="el-GR" dirty="0"/>
              <a:t>Φασμα της απεικονιστικής μορφολογίας των οστικών μεταστάσεων</a:t>
            </a:r>
          </a:p>
          <a:p>
            <a:pPr lvl="1"/>
            <a:r>
              <a:rPr lang="el-GR" dirty="0"/>
              <a:t>Αναφορα στις μεταθεραπευτικες μεταβολές </a:t>
            </a:r>
          </a:p>
          <a:p>
            <a:pPr lvl="1"/>
            <a:r>
              <a:rPr lang="el-GR" dirty="0"/>
              <a:t>Παθολογικά κατάγματα</a:t>
            </a:r>
          </a:p>
          <a:p>
            <a:pPr lvl="1"/>
            <a:r>
              <a:rPr lang="el-GR" dirty="0"/>
              <a:t>ΔΔ παθολογικά/ οστεοπορωτικά κατάγματα</a:t>
            </a:r>
          </a:p>
          <a:p>
            <a:endParaRPr lang="el-GR" dirty="0"/>
          </a:p>
          <a:p>
            <a:r>
              <a:rPr lang="el-GR" dirty="0"/>
              <a:t>Απεικονιστική διαφορική διάγνωση μεταστάσεων</a:t>
            </a:r>
          </a:p>
          <a:p>
            <a:pPr lvl="1"/>
            <a:r>
              <a:rPr lang="en-US" dirty="0"/>
              <a:t>Quiz : </a:t>
            </a:r>
            <a:r>
              <a:rPr lang="el-GR" dirty="0"/>
              <a:t> οστικές αλοιώσεις σε ασθενείς με καρκίνο: είναι πάντα μεταστάσεις</a:t>
            </a:r>
            <a:r>
              <a:rPr lang="el-GR" b="1" dirty="0">
                <a:solidFill>
                  <a:srgbClr val="FF0000"/>
                </a:solidFill>
              </a:rPr>
              <a:t>?</a:t>
            </a:r>
          </a:p>
          <a:p>
            <a:endParaRPr lang="el-GR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98F79C-DD2D-4C6A-130B-5B98422F2B9B}"/>
              </a:ext>
            </a:extLst>
          </p:cNvPr>
          <p:cNvSpPr/>
          <p:nvPr/>
        </p:nvSpPr>
        <p:spPr>
          <a:xfrm>
            <a:off x="838200" y="2698606"/>
            <a:ext cx="10515600" cy="2018867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381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1A763-FEC5-3FE8-40EE-A45C2B393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918" y="332511"/>
            <a:ext cx="7311736" cy="1325563"/>
          </a:xfrm>
        </p:spPr>
        <p:txBody>
          <a:bodyPr/>
          <a:lstStyle/>
          <a:p>
            <a:r>
              <a:rPr lang="el-GR" dirty="0"/>
              <a:t>ΟΣΤΙΚΕΣ ΜΕΤΑΣΤΑΣΕΙΣ:</a:t>
            </a:r>
            <a:br>
              <a:rPr lang="el-GR" dirty="0"/>
            </a:br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E4257-E820-F201-826D-C1BC123A0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2063123"/>
            <a:ext cx="7398327" cy="4351338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Η πιο συχνή οστική νεοπλασία, </a:t>
            </a:r>
            <a:r>
              <a:rPr lang="el-GR" i="1" dirty="0"/>
              <a:t>ειδικά  ↑ηλικία </a:t>
            </a:r>
          </a:p>
          <a:p>
            <a:r>
              <a:rPr lang="el-GR" dirty="0"/>
              <a:t>Οστά: τρίτη, σε συχνότητα, εντόπιση μεταστάσεων </a:t>
            </a:r>
            <a:r>
              <a:rPr lang="el-GR" sz="2400" dirty="0"/>
              <a:t>(μετα πνευμονα και ήπαρ)</a:t>
            </a:r>
          </a:p>
          <a:p>
            <a:pPr lvl="1"/>
            <a:r>
              <a:rPr lang="el-GR" sz="2300" dirty="0"/>
              <a:t>Οστεότροπες μεταστάσεις: Καρκίνος προστατη,  μαστού:  70% δινουν μεταστάσεις (μελέτες με αυτοψιες)</a:t>
            </a:r>
            <a:r>
              <a:rPr lang="en-US" sz="2300" dirty="0"/>
              <a:t>, </a:t>
            </a:r>
            <a:r>
              <a:rPr lang="el-GR" sz="2300" dirty="0"/>
              <a:t>Ακολουθούν: πνευμονας, νεφρός , θυρεοειδής, νευροενδοκρινείς</a:t>
            </a:r>
          </a:p>
          <a:p>
            <a:r>
              <a:rPr lang="el-GR" dirty="0"/>
              <a:t>Συχνότερες εντοπίσεις: αξονικός σκελετός, εγγύς βραχιόνια και μηριαία </a:t>
            </a:r>
          </a:p>
          <a:p>
            <a:pPr lvl="1"/>
            <a:r>
              <a:rPr lang="el-GR" dirty="0"/>
              <a:t>Φαλαγγες , καρπός: </a:t>
            </a:r>
            <a:r>
              <a:rPr lang="en-US" dirty="0"/>
              <a:t>Ca </a:t>
            </a:r>
            <a:r>
              <a:rPr lang="el-GR" dirty="0"/>
              <a:t>πνευμονα </a:t>
            </a:r>
          </a:p>
          <a:p>
            <a:r>
              <a:rPr lang="el-GR" dirty="0"/>
              <a:t>Οδοί: αιματογενώς (συνήθως), </a:t>
            </a:r>
            <a:r>
              <a:rPr lang="el-GR" sz="2600" dirty="0"/>
              <a:t>σπανιότερα κατα συνεχεια ιστού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1EA3BB4-2A5A-D55C-343C-B5BF800236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79" t="12968" r="35180" b="10378"/>
          <a:stretch/>
        </p:blipFill>
        <p:spPr>
          <a:xfrm>
            <a:off x="7557654" y="443538"/>
            <a:ext cx="4520046" cy="597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19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E78ED4B-2F22-7E19-1517-0DDB20F333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74" t="33370" r="27254" b="9267"/>
          <a:stretch/>
        </p:blipFill>
        <p:spPr>
          <a:xfrm>
            <a:off x="10094768" y="2258509"/>
            <a:ext cx="2005445" cy="270163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0444940-38FC-34FB-A3F8-699F2A71F308}"/>
              </a:ext>
            </a:extLst>
          </p:cNvPr>
          <p:cNvCxnSpPr/>
          <p:nvPr/>
        </p:nvCxnSpPr>
        <p:spPr>
          <a:xfrm flipV="1">
            <a:off x="10787496" y="4520046"/>
            <a:ext cx="550718" cy="831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BA5A3A-AF26-2587-C1F9-4BA6797206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25" t="4743" r="58239" b="18364"/>
          <a:stretch/>
        </p:blipFill>
        <p:spPr>
          <a:xfrm>
            <a:off x="7886699" y="441614"/>
            <a:ext cx="2130137" cy="334587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C5101D5-5143-5451-53B7-9FE84F17E0A0}"/>
              </a:ext>
            </a:extLst>
          </p:cNvPr>
          <p:cNvCxnSpPr/>
          <p:nvPr/>
        </p:nvCxnSpPr>
        <p:spPr>
          <a:xfrm flipV="1">
            <a:off x="8544861" y="5339483"/>
            <a:ext cx="550718" cy="831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6A5A64A-75C5-889A-9480-1E68DF70A3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1535" r="27389" b="5841"/>
          <a:stretch/>
        </p:blipFill>
        <p:spPr>
          <a:xfrm>
            <a:off x="8143011" y="3872756"/>
            <a:ext cx="1716230" cy="290067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3C323F4-715C-89E1-3773-F4377BD5E637}"/>
              </a:ext>
            </a:extLst>
          </p:cNvPr>
          <p:cNvCxnSpPr/>
          <p:nvPr/>
        </p:nvCxnSpPr>
        <p:spPr>
          <a:xfrm flipV="1">
            <a:off x="8360583" y="5300226"/>
            <a:ext cx="550718" cy="831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A43549-828B-2898-285C-9597DDD51717}"/>
              </a:ext>
            </a:extLst>
          </p:cNvPr>
          <p:cNvCxnSpPr/>
          <p:nvPr/>
        </p:nvCxnSpPr>
        <p:spPr>
          <a:xfrm flipV="1">
            <a:off x="8085224" y="4336761"/>
            <a:ext cx="550718" cy="83127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02A5089-2C2E-E9F8-B732-0E03B4350357}"/>
              </a:ext>
            </a:extLst>
          </p:cNvPr>
          <p:cNvSpPr txBox="1"/>
          <p:nvPr/>
        </p:nvSpPr>
        <p:spPr>
          <a:xfrm>
            <a:off x="7886699" y="3318946"/>
            <a:ext cx="1498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Σκληρυντικές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0AC64F-6B89-954A-C1B5-DAE268CF3CDC}"/>
              </a:ext>
            </a:extLst>
          </p:cNvPr>
          <p:cNvSpPr txBox="1"/>
          <p:nvPr/>
        </p:nvSpPr>
        <p:spPr>
          <a:xfrm>
            <a:off x="10787496" y="4953965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Λυτική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9A25CE-DD68-B3EE-7E7A-F4384CC45ED1}"/>
              </a:ext>
            </a:extLst>
          </p:cNvPr>
          <p:cNvSpPr txBox="1"/>
          <p:nvPr/>
        </p:nvSpPr>
        <p:spPr>
          <a:xfrm>
            <a:off x="9917028" y="6348846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Μικτές </a:t>
            </a:r>
            <a:endParaRPr lang="en-US" dirty="0"/>
          </a:p>
        </p:txBody>
      </p:sp>
      <p:sp>
        <p:nvSpPr>
          <p:cNvPr id="18" name="7 - Θέση περιεχομένου">
            <a:extLst>
              <a:ext uri="{FF2B5EF4-FFF2-40B4-BE49-F238E27FC236}">
                <a16:creationId xmlns:a16="http://schemas.microsoft.com/office/drawing/2014/main" id="{42254893-0145-857A-48F2-994588889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621" y="1534703"/>
            <a:ext cx="10515600" cy="5102070"/>
          </a:xfrm>
        </p:spPr>
        <p:txBody>
          <a:bodyPr>
            <a:normAutofit lnSpcReduction="10000"/>
          </a:bodyPr>
          <a:lstStyle/>
          <a:p>
            <a:r>
              <a:rPr lang="el-GR" dirty="0"/>
              <a:t>Πληθωρα απεικονίσεων </a:t>
            </a:r>
          </a:p>
          <a:p>
            <a:pPr lvl="1"/>
            <a:r>
              <a:rPr lang="el-GR" b="1" dirty="0">
                <a:solidFill>
                  <a:schemeClr val="accent1"/>
                </a:solidFill>
              </a:rPr>
              <a:t>Λυτικές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dirty="0"/>
              <a:t>: οι περισσότερες </a:t>
            </a:r>
          </a:p>
          <a:p>
            <a:pPr lvl="2"/>
            <a:r>
              <a:rPr lang="el-GR" dirty="0"/>
              <a:t>Γεωγραφικο πρότυπο, σαφή ή ασαφή όρια </a:t>
            </a:r>
          </a:p>
          <a:p>
            <a:pPr lvl="2"/>
            <a:r>
              <a:rPr lang="el-GR" dirty="0"/>
              <a:t>Σπανιότερα διηθητικο</a:t>
            </a:r>
          </a:p>
          <a:p>
            <a:pPr lvl="1"/>
            <a:r>
              <a:rPr lang="el-GR" dirty="0"/>
              <a:t>Λυτικές διατατικές: </a:t>
            </a:r>
            <a:r>
              <a:rPr lang="el-GR" sz="2000" dirty="0"/>
              <a:t>νεφρός, θερεοειδής </a:t>
            </a:r>
          </a:p>
          <a:p>
            <a:pPr lvl="1"/>
            <a:r>
              <a:rPr lang="el-GR" b="1" dirty="0">
                <a:solidFill>
                  <a:schemeClr val="accent1"/>
                </a:solidFill>
              </a:rPr>
              <a:t>Βλαστικές: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sz="2000" dirty="0"/>
              <a:t>Προστατης, μαστός, στομάχι, νευροενδοκρινείς</a:t>
            </a:r>
            <a:r>
              <a:rPr lang="el-GR" dirty="0"/>
              <a:t>,  </a:t>
            </a:r>
          </a:p>
          <a:p>
            <a:pPr lvl="1"/>
            <a:r>
              <a:rPr lang="el-GR" dirty="0"/>
              <a:t>± </a:t>
            </a:r>
            <a:r>
              <a:rPr lang="el-GR" dirty="0" err="1"/>
              <a:t>περιοστικη</a:t>
            </a:r>
            <a:r>
              <a:rPr lang="el-GR" dirty="0"/>
              <a:t> αντίδραση </a:t>
            </a:r>
          </a:p>
          <a:p>
            <a:pPr lvl="2"/>
            <a:r>
              <a:rPr lang="el-GR" dirty="0" err="1"/>
              <a:t>Προστατης</a:t>
            </a:r>
            <a:endParaRPr lang="el-GR" dirty="0"/>
          </a:p>
          <a:p>
            <a:pPr lvl="2"/>
            <a:r>
              <a:rPr lang="el-GR" dirty="0" err="1"/>
              <a:t>νευροβλάστωμα</a:t>
            </a:r>
            <a:endParaRPr lang="el-GR" dirty="0"/>
          </a:p>
          <a:p>
            <a:pPr lvl="1"/>
            <a:r>
              <a:rPr lang="el-GR" b="1" dirty="0">
                <a:solidFill>
                  <a:schemeClr val="accent1"/>
                </a:solidFill>
              </a:rPr>
              <a:t>Μικτές</a:t>
            </a:r>
          </a:p>
          <a:p>
            <a:pPr lvl="1"/>
            <a:r>
              <a:rPr lang="el-GR" dirty="0"/>
              <a:t>Πιο σπάνιες εντοπίσεις: συνήθως πνευμονας</a:t>
            </a:r>
          </a:p>
          <a:p>
            <a:pPr lvl="2"/>
            <a:r>
              <a:rPr lang="el-GR" dirty="0"/>
              <a:t>Φλοιικες </a:t>
            </a:r>
          </a:p>
          <a:p>
            <a:pPr lvl="2"/>
            <a:r>
              <a:rPr lang="el-GR" dirty="0"/>
              <a:t>Δακτυλα, καρπός  </a:t>
            </a:r>
          </a:p>
          <a:p>
            <a:pPr lvl="1"/>
            <a:r>
              <a:rPr lang="el-GR" u="sng" dirty="0"/>
              <a:t>+</a:t>
            </a:r>
            <a:r>
              <a:rPr lang="el-GR" dirty="0"/>
              <a:t> παθολογικά κατάγματα </a:t>
            </a:r>
          </a:p>
          <a:p>
            <a:endParaRPr lang="el-GR" dirty="0"/>
          </a:p>
        </p:txBody>
      </p:sp>
      <p:sp>
        <p:nvSpPr>
          <p:cNvPr id="19" name="6 - Τίτλος">
            <a:extLst>
              <a:ext uri="{FF2B5EF4-FFF2-40B4-BE49-F238E27FC236}">
                <a16:creationId xmlns:a16="http://schemas.microsoft.com/office/drawing/2014/main" id="{1D34BC4A-F4B0-4FA8-22B6-FCB4FA3DA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l-GR" dirty="0"/>
              <a:t>Οστικές μεταστασεις  </a:t>
            </a:r>
          </a:p>
        </p:txBody>
      </p:sp>
    </p:spTree>
    <p:extLst>
      <p:ext uri="{BB962C8B-B14F-4D97-AF65-F5344CB8AC3E}">
        <p14:creationId xmlns:p14="http://schemas.microsoft.com/office/powerpoint/2010/main" val="3943395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Τίτλος"/>
          <p:cNvSpPr>
            <a:spLocks noGrp="1"/>
          </p:cNvSpPr>
          <p:nvPr>
            <p:ph type="title"/>
          </p:nvPr>
        </p:nvSpPr>
        <p:spPr>
          <a:xfrm>
            <a:off x="1981200" y="274638"/>
            <a:ext cx="5972188" cy="1143000"/>
          </a:xfrm>
        </p:spPr>
        <p:txBody>
          <a:bodyPr/>
          <a:lstStyle/>
          <a:p>
            <a:r>
              <a:rPr lang="el-GR" dirty="0"/>
              <a:t>Οστικές μεταστασεις  </a:t>
            </a:r>
          </a:p>
        </p:txBody>
      </p:sp>
      <p:sp>
        <p:nvSpPr>
          <p:cNvPr id="8" name="7 - Θέση περιεχομένου"/>
          <p:cNvSpPr>
            <a:spLocks noGrp="1"/>
          </p:cNvSpPr>
          <p:nvPr>
            <p:ph idx="1"/>
          </p:nvPr>
        </p:nvSpPr>
        <p:spPr>
          <a:xfrm>
            <a:off x="347242" y="1552402"/>
            <a:ext cx="8229600" cy="4709160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Πληθωρα απεικονίσεων </a:t>
            </a:r>
          </a:p>
          <a:p>
            <a:pPr lvl="1"/>
            <a:r>
              <a:rPr lang="el-GR" dirty="0"/>
              <a:t>Λυτικές : οι περισσότερες </a:t>
            </a:r>
          </a:p>
          <a:p>
            <a:pPr lvl="2"/>
            <a:r>
              <a:rPr lang="el-GR" dirty="0"/>
              <a:t>Γεωγραφικο πρότυπο, αφή ή ασαφή όρια </a:t>
            </a:r>
          </a:p>
          <a:p>
            <a:pPr lvl="2"/>
            <a:r>
              <a:rPr lang="el-GR" dirty="0" err="1"/>
              <a:t>διηθητικο</a:t>
            </a:r>
            <a:endParaRPr lang="el-GR" dirty="0"/>
          </a:p>
          <a:p>
            <a:pPr lvl="1"/>
            <a:r>
              <a:rPr lang="el-GR" dirty="0"/>
              <a:t>Λυτικές διατατικές: νεφρός, θερεοειδής </a:t>
            </a:r>
          </a:p>
          <a:p>
            <a:pPr lvl="1"/>
            <a:r>
              <a:rPr lang="el-GR" b="1" dirty="0">
                <a:solidFill>
                  <a:schemeClr val="accent1"/>
                </a:solidFill>
              </a:rPr>
              <a:t>Βλαστικές: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r>
              <a:rPr lang="el-GR" sz="2000" dirty="0">
                <a:solidFill>
                  <a:schemeClr val="accent1"/>
                </a:solidFill>
              </a:rPr>
              <a:t>Προστατης</a:t>
            </a:r>
            <a:r>
              <a:rPr lang="el-GR" sz="2000" dirty="0"/>
              <a:t>, μαστός, στομάχι, νευροενδοκρινείς</a:t>
            </a:r>
            <a:r>
              <a:rPr lang="el-GR" dirty="0"/>
              <a:t>,  </a:t>
            </a:r>
          </a:p>
          <a:p>
            <a:pPr lvl="1"/>
            <a:r>
              <a:rPr lang="el-GR" dirty="0"/>
              <a:t>± </a:t>
            </a:r>
            <a:r>
              <a:rPr lang="el-GR" dirty="0" err="1"/>
              <a:t>περιοστικη</a:t>
            </a:r>
            <a:r>
              <a:rPr lang="el-GR" dirty="0"/>
              <a:t> αντίδραση </a:t>
            </a:r>
          </a:p>
          <a:p>
            <a:pPr lvl="2"/>
            <a:r>
              <a:rPr lang="el-GR" dirty="0" err="1"/>
              <a:t>Προστατης</a:t>
            </a:r>
            <a:endParaRPr lang="el-GR" dirty="0"/>
          </a:p>
          <a:p>
            <a:pPr lvl="2"/>
            <a:r>
              <a:rPr lang="el-GR" dirty="0" err="1"/>
              <a:t>νευροβλάστωμα</a:t>
            </a:r>
            <a:endParaRPr lang="el-GR" dirty="0"/>
          </a:p>
          <a:p>
            <a:pPr lvl="1"/>
            <a:r>
              <a:rPr lang="el-GR" dirty="0" err="1"/>
              <a:t>Μικτες</a:t>
            </a:r>
            <a:endParaRPr lang="el-GR" dirty="0"/>
          </a:p>
          <a:p>
            <a:pPr lvl="1"/>
            <a:r>
              <a:rPr lang="el-GR" dirty="0"/>
              <a:t>Πιο σπάνιες εντοπίσεις: συνήθως πνευμονας</a:t>
            </a:r>
          </a:p>
          <a:p>
            <a:pPr lvl="2"/>
            <a:r>
              <a:rPr lang="el-GR" dirty="0"/>
              <a:t>Φλοιικες </a:t>
            </a:r>
          </a:p>
          <a:p>
            <a:pPr lvl="2"/>
            <a:r>
              <a:rPr lang="el-GR" dirty="0"/>
              <a:t>Δακτυλα, καρπός  </a:t>
            </a:r>
          </a:p>
          <a:p>
            <a:pPr lvl="1"/>
            <a:r>
              <a:rPr lang="el-GR" u="sng" dirty="0"/>
              <a:t>+</a:t>
            </a:r>
            <a:r>
              <a:rPr lang="el-GR" dirty="0"/>
              <a:t> παθολογικά κατάγματα </a:t>
            </a:r>
          </a:p>
          <a:p>
            <a:endParaRPr lang="el-GR" dirty="0"/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2EF2F16A-9AD4-FA4D-74D6-96DCB1E3C0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20" t="45320" r="11658" b="22761"/>
          <a:stretch/>
        </p:blipFill>
        <p:spPr>
          <a:xfrm>
            <a:off x="7258687" y="4745903"/>
            <a:ext cx="2473036" cy="1650423"/>
          </a:xfrm>
          <a:prstGeom prst="rect">
            <a:avLst/>
          </a:prstGeo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7A2E5F0F-92B7-9235-DE53-62C5C899A1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85" t="62115" r="63256" b="5965"/>
          <a:stretch/>
        </p:blipFill>
        <p:spPr>
          <a:xfrm>
            <a:off x="9440062" y="1430885"/>
            <a:ext cx="2473036" cy="3509283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DFA33A4-D154-52EB-E2DA-E39BEA4CC7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26" t="19477" r="63008" b="47824"/>
          <a:stretch/>
        </p:blipFill>
        <p:spPr>
          <a:xfrm>
            <a:off x="7258687" y="828156"/>
            <a:ext cx="2181375" cy="375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62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438353" y="713478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Σκληρυντικές μεταστάσεις</a:t>
            </a:r>
            <a:r>
              <a:rPr lang="en-US" dirty="0"/>
              <a:t> </a:t>
            </a:r>
            <a:r>
              <a:rPr lang="el-GR" dirty="0"/>
              <a:t>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180" t="27679" r="3264" b="18227"/>
          <a:stretch>
            <a:fillRect/>
          </a:stretch>
        </p:blipFill>
        <p:spPr bwMode="auto">
          <a:xfrm>
            <a:off x="1415480" y="1988840"/>
            <a:ext cx="903488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6121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Τίτλος"/>
          <p:cNvSpPr>
            <a:spLocks noGrp="1"/>
          </p:cNvSpPr>
          <p:nvPr>
            <p:ph type="title"/>
          </p:nvPr>
        </p:nvSpPr>
        <p:spPr>
          <a:xfrm>
            <a:off x="1981200" y="274638"/>
            <a:ext cx="5972188" cy="1143000"/>
          </a:xfrm>
        </p:spPr>
        <p:txBody>
          <a:bodyPr/>
          <a:lstStyle/>
          <a:p>
            <a:r>
              <a:rPr lang="el-GR" dirty="0"/>
              <a:t>Οστικές μεταστασεις  </a:t>
            </a:r>
          </a:p>
        </p:txBody>
      </p:sp>
      <p:sp>
        <p:nvSpPr>
          <p:cNvPr id="8" name="7 - Θέση περιεχομένου"/>
          <p:cNvSpPr>
            <a:spLocks noGrp="1"/>
          </p:cNvSpPr>
          <p:nvPr>
            <p:ph idx="1"/>
          </p:nvPr>
        </p:nvSpPr>
        <p:spPr>
          <a:xfrm>
            <a:off x="210135" y="1579418"/>
            <a:ext cx="8229600" cy="4709160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Πληθωρα απεικονίσεων </a:t>
            </a:r>
          </a:p>
          <a:p>
            <a:pPr lvl="1"/>
            <a:r>
              <a:rPr lang="el-GR" dirty="0"/>
              <a:t>Λυτικές : οι περισσότερες </a:t>
            </a:r>
          </a:p>
          <a:p>
            <a:pPr lvl="2"/>
            <a:r>
              <a:rPr lang="el-GR" dirty="0"/>
              <a:t>Γεωγραφικο πρότυπο, αφή ή ασαφή όρια </a:t>
            </a:r>
          </a:p>
          <a:p>
            <a:pPr lvl="2"/>
            <a:r>
              <a:rPr lang="el-GR" dirty="0" err="1"/>
              <a:t>διηθητικο</a:t>
            </a:r>
            <a:endParaRPr lang="el-GR" dirty="0"/>
          </a:p>
          <a:p>
            <a:pPr lvl="1"/>
            <a:r>
              <a:rPr lang="el-GR" dirty="0"/>
              <a:t>Λυτικές διατατικές: νεφρός, θερεοειδής </a:t>
            </a:r>
          </a:p>
          <a:p>
            <a:pPr lvl="1"/>
            <a:r>
              <a:rPr lang="el-GR" dirty="0"/>
              <a:t>Βλαστικές: </a:t>
            </a:r>
            <a:r>
              <a:rPr lang="el-GR" sz="2000" dirty="0"/>
              <a:t>Προστατης, μαστός, στομάχι, νευροενδοκρινείς</a:t>
            </a:r>
            <a:r>
              <a:rPr lang="el-GR" dirty="0"/>
              <a:t>,  </a:t>
            </a:r>
          </a:p>
          <a:p>
            <a:pPr lvl="1"/>
            <a:r>
              <a:rPr lang="el-GR" dirty="0">
                <a:solidFill>
                  <a:schemeClr val="accent1"/>
                </a:solidFill>
              </a:rPr>
              <a:t>± </a:t>
            </a:r>
            <a:r>
              <a:rPr lang="el-GR" dirty="0" err="1">
                <a:solidFill>
                  <a:schemeClr val="accent1"/>
                </a:solidFill>
              </a:rPr>
              <a:t>περιοστικη</a:t>
            </a:r>
            <a:r>
              <a:rPr lang="el-GR" dirty="0">
                <a:solidFill>
                  <a:schemeClr val="accent1"/>
                </a:solidFill>
              </a:rPr>
              <a:t> αντίδραση </a:t>
            </a:r>
          </a:p>
          <a:p>
            <a:pPr lvl="2"/>
            <a:r>
              <a:rPr lang="el-GR" dirty="0" err="1">
                <a:solidFill>
                  <a:schemeClr val="accent1"/>
                </a:solidFill>
              </a:rPr>
              <a:t>Προστατης</a:t>
            </a:r>
            <a:endParaRPr lang="el-GR" dirty="0">
              <a:solidFill>
                <a:schemeClr val="accent1"/>
              </a:solidFill>
            </a:endParaRPr>
          </a:p>
          <a:p>
            <a:pPr lvl="2"/>
            <a:r>
              <a:rPr lang="el-GR" dirty="0" err="1"/>
              <a:t>νευροβλάστωμα</a:t>
            </a:r>
            <a:endParaRPr lang="el-GR" dirty="0"/>
          </a:p>
          <a:p>
            <a:pPr lvl="1"/>
            <a:r>
              <a:rPr lang="el-GR" dirty="0" err="1"/>
              <a:t>Μικτες</a:t>
            </a:r>
            <a:endParaRPr lang="el-GR" dirty="0"/>
          </a:p>
          <a:p>
            <a:pPr lvl="1"/>
            <a:r>
              <a:rPr lang="el-GR" dirty="0"/>
              <a:t>Πιο σπάνιες εντοπίσεις: συνήθως πνευμονας</a:t>
            </a:r>
          </a:p>
          <a:p>
            <a:pPr lvl="2"/>
            <a:r>
              <a:rPr lang="el-GR" dirty="0"/>
              <a:t>Φλοιικες </a:t>
            </a:r>
          </a:p>
          <a:p>
            <a:pPr lvl="2"/>
            <a:r>
              <a:rPr lang="el-GR" dirty="0"/>
              <a:t>Δακτυλα, καρπός  </a:t>
            </a:r>
          </a:p>
          <a:p>
            <a:pPr lvl="1"/>
            <a:r>
              <a:rPr lang="el-GR" u="sng" dirty="0"/>
              <a:t>+</a:t>
            </a:r>
            <a:r>
              <a:rPr lang="el-GR" dirty="0"/>
              <a:t> παθολογικά κατάγματα </a:t>
            </a:r>
          </a:p>
          <a:p>
            <a:endParaRPr lang="el-GR" dirty="0"/>
          </a:p>
        </p:txBody>
      </p:sp>
      <p:pic>
        <p:nvPicPr>
          <p:cNvPr id="2" name="Picture 2" descr="E:\2015-11-23\Image0888.BMP">
            <a:extLst>
              <a:ext uri="{FF2B5EF4-FFF2-40B4-BE49-F238E27FC236}">
                <a16:creationId xmlns:a16="http://schemas.microsoft.com/office/drawing/2014/main" id="{3D94DC2F-1740-6280-13AC-08FE7AEFA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6675" t="8756" r="54780" b="58600"/>
          <a:stretch>
            <a:fillRect/>
          </a:stretch>
        </p:blipFill>
        <p:spPr bwMode="auto">
          <a:xfrm>
            <a:off x="7953388" y="614641"/>
            <a:ext cx="3020588" cy="59687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4932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Τίτλος"/>
          <p:cNvSpPr>
            <a:spLocks noGrp="1"/>
          </p:cNvSpPr>
          <p:nvPr>
            <p:ph type="title"/>
          </p:nvPr>
        </p:nvSpPr>
        <p:spPr>
          <a:xfrm>
            <a:off x="1981200" y="274638"/>
            <a:ext cx="5972188" cy="1143000"/>
          </a:xfrm>
        </p:spPr>
        <p:txBody>
          <a:bodyPr/>
          <a:lstStyle/>
          <a:p>
            <a:r>
              <a:rPr lang="el-GR" dirty="0"/>
              <a:t>Οστικές μεταστασεις  </a:t>
            </a:r>
          </a:p>
        </p:txBody>
      </p:sp>
      <p:sp>
        <p:nvSpPr>
          <p:cNvPr id="8" name="7 - Θέση περιεχομένου"/>
          <p:cNvSpPr>
            <a:spLocks noGrp="1"/>
          </p:cNvSpPr>
          <p:nvPr>
            <p:ph idx="1"/>
          </p:nvPr>
        </p:nvSpPr>
        <p:spPr>
          <a:xfrm>
            <a:off x="210135" y="1579418"/>
            <a:ext cx="8229600" cy="4709160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Πληθωρα απεικονίσεων </a:t>
            </a:r>
          </a:p>
          <a:p>
            <a:pPr lvl="1"/>
            <a:r>
              <a:rPr lang="el-GR" dirty="0"/>
              <a:t>Λυτικές : οι περισσότερες </a:t>
            </a:r>
          </a:p>
          <a:p>
            <a:pPr lvl="2"/>
            <a:r>
              <a:rPr lang="el-GR" dirty="0"/>
              <a:t>Γεωγραφικο πρότυπο, αφή ή ασαφή όρια </a:t>
            </a:r>
          </a:p>
          <a:p>
            <a:pPr lvl="2"/>
            <a:r>
              <a:rPr lang="el-GR" dirty="0" err="1"/>
              <a:t>διηθητικο</a:t>
            </a:r>
            <a:endParaRPr lang="el-GR" dirty="0"/>
          </a:p>
          <a:p>
            <a:pPr lvl="1"/>
            <a:r>
              <a:rPr lang="el-GR" b="1" dirty="0">
                <a:solidFill>
                  <a:schemeClr val="accent1"/>
                </a:solidFill>
              </a:rPr>
              <a:t>Λυτικές διατατικές</a:t>
            </a:r>
            <a:r>
              <a:rPr lang="el-GR" b="1" dirty="0"/>
              <a:t>: νεφρός, </a:t>
            </a:r>
            <a:r>
              <a:rPr lang="el-GR" b="1" dirty="0">
                <a:solidFill>
                  <a:schemeClr val="accent1"/>
                </a:solidFill>
              </a:rPr>
              <a:t>θυρεοειδής</a:t>
            </a:r>
            <a:r>
              <a:rPr lang="el-GR" b="1" dirty="0"/>
              <a:t> </a:t>
            </a:r>
          </a:p>
          <a:p>
            <a:pPr lvl="1"/>
            <a:r>
              <a:rPr lang="el-GR" dirty="0"/>
              <a:t>Βλαστικές: </a:t>
            </a:r>
            <a:r>
              <a:rPr lang="el-GR" sz="2000" dirty="0"/>
              <a:t>Προστατης, μαστός, στομάχι, νευροενδοκρινείς</a:t>
            </a:r>
            <a:r>
              <a:rPr lang="el-GR" dirty="0"/>
              <a:t>,  </a:t>
            </a:r>
          </a:p>
          <a:p>
            <a:pPr lvl="1"/>
            <a:r>
              <a:rPr lang="el-GR" dirty="0"/>
              <a:t>± </a:t>
            </a:r>
            <a:r>
              <a:rPr lang="el-GR" dirty="0" err="1"/>
              <a:t>περιοστικη</a:t>
            </a:r>
            <a:r>
              <a:rPr lang="el-GR" dirty="0"/>
              <a:t> αντίδραση </a:t>
            </a:r>
          </a:p>
          <a:p>
            <a:pPr lvl="2"/>
            <a:r>
              <a:rPr lang="el-GR" dirty="0" err="1"/>
              <a:t>Προστατης</a:t>
            </a:r>
            <a:endParaRPr lang="el-GR" dirty="0"/>
          </a:p>
          <a:p>
            <a:pPr lvl="2"/>
            <a:r>
              <a:rPr lang="el-GR" dirty="0" err="1"/>
              <a:t>νευροβλάστωμα</a:t>
            </a:r>
            <a:endParaRPr lang="el-GR" dirty="0"/>
          </a:p>
          <a:p>
            <a:pPr lvl="1"/>
            <a:r>
              <a:rPr lang="el-GR" dirty="0" err="1"/>
              <a:t>Μικτες</a:t>
            </a:r>
            <a:endParaRPr lang="el-GR" dirty="0"/>
          </a:p>
          <a:p>
            <a:pPr lvl="1"/>
            <a:r>
              <a:rPr lang="el-GR" dirty="0"/>
              <a:t>Πιο σπάνιες εντοπίσεις: συνήθως πνευμονας</a:t>
            </a:r>
          </a:p>
          <a:p>
            <a:pPr lvl="2"/>
            <a:r>
              <a:rPr lang="el-GR" dirty="0"/>
              <a:t>Φλοιικες </a:t>
            </a:r>
          </a:p>
          <a:p>
            <a:pPr lvl="2"/>
            <a:r>
              <a:rPr lang="el-GR" dirty="0"/>
              <a:t>Δακτυλα, καρπός  </a:t>
            </a:r>
          </a:p>
          <a:p>
            <a:pPr lvl="1"/>
            <a:r>
              <a:rPr lang="el-GR" u="sng" dirty="0"/>
              <a:t>+</a:t>
            </a:r>
            <a:r>
              <a:rPr lang="el-GR" dirty="0"/>
              <a:t> παθολογικά κατάγματα </a:t>
            </a:r>
          </a:p>
          <a:p>
            <a:endParaRPr lang="el-G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E05597-BDB7-DE87-F712-113BBF5D6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52528" b="4215"/>
          <a:stretch>
            <a:fillRect/>
          </a:stretch>
        </p:blipFill>
        <p:spPr bwMode="auto">
          <a:xfrm>
            <a:off x="6966224" y="1205335"/>
            <a:ext cx="3886196" cy="490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181583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 </a:t>
            </a:r>
            <a:r>
              <a:rPr lang="el-GR" dirty="0"/>
              <a:t>νεφρου: λυτικές μεταστάσεις 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6546" t="17430" r="6032" b="6104"/>
          <a:stretch/>
        </p:blipFill>
        <p:spPr bwMode="auto">
          <a:xfrm>
            <a:off x="2063552" y="1409978"/>
            <a:ext cx="8064896" cy="4978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48466019-8088-4812-83B2-EFAD2C06666F}"/>
              </a:ext>
            </a:extLst>
          </p:cNvPr>
          <p:cNvSpPr/>
          <p:nvPr/>
        </p:nvSpPr>
        <p:spPr>
          <a:xfrm>
            <a:off x="4799856" y="4149080"/>
            <a:ext cx="1440160" cy="1440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91E516CD-DAE4-4D48-8AC2-B09571AEA2A1}"/>
              </a:ext>
            </a:extLst>
          </p:cNvPr>
          <p:cNvSpPr/>
          <p:nvPr/>
        </p:nvSpPr>
        <p:spPr>
          <a:xfrm>
            <a:off x="8688288" y="4077072"/>
            <a:ext cx="1440160" cy="1440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F994878-F7D0-C1BC-C402-2ED6DFFEFD6C}"/>
              </a:ext>
            </a:extLst>
          </p:cNvPr>
          <p:cNvCxnSpPr/>
          <p:nvPr/>
        </p:nvCxnSpPr>
        <p:spPr>
          <a:xfrm flipH="1" flipV="1">
            <a:off x="4457700" y="2504209"/>
            <a:ext cx="228600" cy="2909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C8CE192-C3AF-E27B-680F-E74D64864D62}"/>
              </a:ext>
            </a:extLst>
          </p:cNvPr>
          <p:cNvCxnSpPr/>
          <p:nvPr/>
        </p:nvCxnSpPr>
        <p:spPr>
          <a:xfrm flipH="1" flipV="1">
            <a:off x="9098973" y="2795155"/>
            <a:ext cx="228600" cy="2909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38841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590FB-DA89-6E3D-D5ED-415DC5CF4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145" y="459359"/>
            <a:ext cx="10789337" cy="1325563"/>
          </a:xfrm>
        </p:spPr>
        <p:txBody>
          <a:bodyPr/>
          <a:lstStyle/>
          <a:p>
            <a:r>
              <a:rPr lang="el-GR" dirty="0"/>
              <a:t>Μικτές μεταστάσεις: </a:t>
            </a:r>
            <a:r>
              <a:rPr lang="en-US" dirty="0"/>
              <a:t> MRI  / CT </a:t>
            </a:r>
            <a:r>
              <a:rPr lang="el-GR" dirty="0"/>
              <a:t>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C18156-071F-B01E-1B0E-7EFBCB8FE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054" b="4411"/>
          <a:stretch/>
        </p:blipFill>
        <p:spPr>
          <a:xfrm>
            <a:off x="-16810" y="2125076"/>
            <a:ext cx="10789337" cy="4616594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9A3A2271-637D-18F5-FAEC-4DE7F6A35B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77" t="28011" r="74265" b="6558"/>
          <a:stretch/>
        </p:blipFill>
        <p:spPr>
          <a:xfrm>
            <a:off x="10340829" y="2245152"/>
            <a:ext cx="1788822" cy="415636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D50AD9-71EF-1960-E8D0-DEC35379FF69}"/>
              </a:ext>
            </a:extLst>
          </p:cNvPr>
          <p:cNvSpPr txBox="1"/>
          <p:nvPr/>
        </p:nvSpPr>
        <p:spPr>
          <a:xfrm>
            <a:off x="1662546" y="2085542"/>
            <a:ext cx="55976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sz="2400" dirty="0"/>
              <a:t>Τ2 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CB8A04-F584-F1CC-38BB-A6E77AF696B2}"/>
              </a:ext>
            </a:extLst>
          </p:cNvPr>
          <p:cNvSpPr txBox="1"/>
          <p:nvPr/>
        </p:nvSpPr>
        <p:spPr>
          <a:xfrm>
            <a:off x="4019163" y="2085540"/>
            <a:ext cx="85581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STIR </a:t>
            </a:r>
            <a:r>
              <a:rPr lang="el-GR" sz="2400" dirty="0"/>
              <a:t> 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48C21F-2B6F-19CE-8E19-347FD804E53C}"/>
              </a:ext>
            </a:extLst>
          </p:cNvPr>
          <p:cNvSpPr txBox="1"/>
          <p:nvPr/>
        </p:nvSpPr>
        <p:spPr>
          <a:xfrm>
            <a:off x="8334543" y="2125076"/>
            <a:ext cx="152843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sz="2400" dirty="0"/>
              <a:t>Τ</a:t>
            </a:r>
            <a:r>
              <a:rPr lang="en-US" sz="2400" dirty="0"/>
              <a:t>1+FS+GD</a:t>
            </a:r>
            <a:r>
              <a:rPr lang="el-GR" sz="2400" dirty="0"/>
              <a:t> 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3AE4F3-3798-F626-A8A7-7516FC494BB6}"/>
              </a:ext>
            </a:extLst>
          </p:cNvPr>
          <p:cNvSpPr txBox="1"/>
          <p:nvPr/>
        </p:nvSpPr>
        <p:spPr>
          <a:xfrm>
            <a:off x="7068990" y="2085541"/>
            <a:ext cx="55976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sz="2400" dirty="0"/>
              <a:t>Τ</a:t>
            </a:r>
            <a:r>
              <a:rPr lang="en-US" sz="2400" dirty="0"/>
              <a:t>1</a:t>
            </a:r>
            <a:r>
              <a:rPr lang="el-GR" sz="2400" dirty="0"/>
              <a:t> 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4C5D40-E34B-91A5-F617-0229DDE07E03}"/>
              </a:ext>
            </a:extLst>
          </p:cNvPr>
          <p:cNvSpPr txBox="1"/>
          <p:nvPr/>
        </p:nvSpPr>
        <p:spPr>
          <a:xfrm>
            <a:off x="10667533" y="2316373"/>
            <a:ext cx="50033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CT</a:t>
            </a:r>
          </a:p>
        </p:txBody>
      </p:sp>
    </p:spTree>
    <p:extLst>
      <p:ext uri="{BB962C8B-B14F-4D97-AF65-F5344CB8AC3E}">
        <p14:creationId xmlns:p14="http://schemas.microsoft.com/office/powerpoint/2010/main" val="590358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Τίτλος"/>
          <p:cNvSpPr>
            <a:spLocks noGrp="1"/>
          </p:cNvSpPr>
          <p:nvPr>
            <p:ph type="title"/>
          </p:nvPr>
        </p:nvSpPr>
        <p:spPr>
          <a:xfrm>
            <a:off x="1981200" y="274638"/>
            <a:ext cx="5972188" cy="1143000"/>
          </a:xfrm>
        </p:spPr>
        <p:txBody>
          <a:bodyPr/>
          <a:lstStyle/>
          <a:p>
            <a:r>
              <a:rPr lang="el-GR" dirty="0"/>
              <a:t>Οστικές μεταστασεις  </a:t>
            </a:r>
          </a:p>
        </p:txBody>
      </p:sp>
      <p:sp>
        <p:nvSpPr>
          <p:cNvPr id="8" name="7 - Θέση περιεχομένου"/>
          <p:cNvSpPr>
            <a:spLocks noGrp="1"/>
          </p:cNvSpPr>
          <p:nvPr>
            <p:ph idx="1"/>
          </p:nvPr>
        </p:nvSpPr>
        <p:spPr>
          <a:xfrm>
            <a:off x="210135" y="1579418"/>
            <a:ext cx="8229600" cy="4709160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Πληθωρα απεικονίσεων </a:t>
            </a:r>
          </a:p>
          <a:p>
            <a:pPr lvl="1"/>
            <a:r>
              <a:rPr lang="el-GR" dirty="0"/>
              <a:t>Λυτικές : οι περισσότερες </a:t>
            </a:r>
          </a:p>
          <a:p>
            <a:pPr lvl="2"/>
            <a:r>
              <a:rPr lang="el-GR" dirty="0"/>
              <a:t>Γεωγραφικο πρότυπο, αφή ή ασαφή όρια </a:t>
            </a:r>
          </a:p>
          <a:p>
            <a:pPr lvl="2"/>
            <a:r>
              <a:rPr lang="el-GR" dirty="0" err="1"/>
              <a:t>διηθητικο</a:t>
            </a:r>
            <a:endParaRPr lang="el-GR" dirty="0"/>
          </a:p>
          <a:p>
            <a:pPr lvl="1"/>
            <a:r>
              <a:rPr lang="el-GR" dirty="0"/>
              <a:t>Λυτικές διατατικές: νεφρός, θυρεοειδής </a:t>
            </a:r>
          </a:p>
          <a:p>
            <a:pPr lvl="1"/>
            <a:r>
              <a:rPr lang="el-GR" dirty="0"/>
              <a:t>Βλαστικές: </a:t>
            </a:r>
            <a:r>
              <a:rPr lang="el-GR" sz="2000" dirty="0"/>
              <a:t>Προστατης, μαστός, στομάχι, νευροενδοκρινείς</a:t>
            </a:r>
            <a:r>
              <a:rPr lang="el-GR" dirty="0"/>
              <a:t>,  </a:t>
            </a:r>
          </a:p>
          <a:p>
            <a:pPr lvl="1"/>
            <a:r>
              <a:rPr lang="el-GR" dirty="0"/>
              <a:t>± </a:t>
            </a:r>
            <a:r>
              <a:rPr lang="el-GR" dirty="0" err="1"/>
              <a:t>περιοστικη</a:t>
            </a:r>
            <a:r>
              <a:rPr lang="el-GR" dirty="0"/>
              <a:t> αντίδραση </a:t>
            </a:r>
          </a:p>
          <a:p>
            <a:pPr lvl="2"/>
            <a:r>
              <a:rPr lang="el-GR" dirty="0" err="1"/>
              <a:t>Προστατης</a:t>
            </a:r>
            <a:endParaRPr lang="el-GR" dirty="0"/>
          </a:p>
          <a:p>
            <a:pPr lvl="2"/>
            <a:r>
              <a:rPr lang="el-GR" dirty="0" err="1"/>
              <a:t>νευροβλάστωμα</a:t>
            </a:r>
            <a:endParaRPr lang="el-GR" dirty="0"/>
          </a:p>
          <a:p>
            <a:pPr lvl="1"/>
            <a:r>
              <a:rPr lang="el-GR" dirty="0" err="1"/>
              <a:t>Μικτες</a:t>
            </a:r>
            <a:endParaRPr lang="el-GR" dirty="0"/>
          </a:p>
          <a:p>
            <a:pPr lvl="1"/>
            <a:r>
              <a:rPr lang="el-GR" dirty="0">
                <a:solidFill>
                  <a:srgbClr val="0070C0"/>
                </a:solidFill>
              </a:rPr>
              <a:t>Πιο σπάνιες εντοπίσεις: συνήθως πνευμονας</a:t>
            </a:r>
          </a:p>
          <a:p>
            <a:pPr lvl="2"/>
            <a:r>
              <a:rPr lang="el-GR" dirty="0">
                <a:solidFill>
                  <a:srgbClr val="0070C0"/>
                </a:solidFill>
              </a:rPr>
              <a:t>Φλοιικες : </a:t>
            </a:r>
            <a:r>
              <a:rPr lang="en-US" dirty="0">
                <a:solidFill>
                  <a:srgbClr val="0070C0"/>
                </a:solidFill>
              </a:rPr>
              <a:t>cookie bite </a:t>
            </a:r>
            <a:endParaRPr lang="el-GR" dirty="0">
              <a:solidFill>
                <a:srgbClr val="0070C0"/>
              </a:solidFill>
            </a:endParaRPr>
          </a:p>
          <a:p>
            <a:pPr lvl="2"/>
            <a:r>
              <a:rPr lang="el-GR" dirty="0">
                <a:solidFill>
                  <a:srgbClr val="0070C0"/>
                </a:solidFill>
              </a:rPr>
              <a:t>Δακτυλα, καρπός  </a:t>
            </a:r>
          </a:p>
          <a:p>
            <a:pPr lvl="1"/>
            <a:r>
              <a:rPr lang="el-GR" u="sng" dirty="0"/>
              <a:t>+</a:t>
            </a:r>
            <a:r>
              <a:rPr lang="el-GR" dirty="0"/>
              <a:t> παθολογικά κατάγματα </a:t>
            </a:r>
          </a:p>
          <a:p>
            <a:endParaRPr lang="el-GR" dirty="0"/>
          </a:p>
        </p:txBody>
      </p:sp>
      <p:pic>
        <p:nvPicPr>
          <p:cNvPr id="2" name="Picture 2" descr="E:\2015-11-23\Image0890.BMP">
            <a:extLst>
              <a:ext uri="{FF2B5EF4-FFF2-40B4-BE49-F238E27FC236}">
                <a16:creationId xmlns:a16="http://schemas.microsoft.com/office/drawing/2014/main" id="{FCA383CC-88E1-6387-6393-5583DC942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74786" t="11114" r="10956" b="61631"/>
          <a:stretch>
            <a:fillRect/>
          </a:stretch>
        </p:blipFill>
        <p:spPr bwMode="auto">
          <a:xfrm>
            <a:off x="7381888" y="364239"/>
            <a:ext cx="2327376" cy="61295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56BD600-14D0-D45F-6E16-E8ED75591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336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rcRect l="65256" t="31374" r="10039" b="31374"/>
          <a:stretch>
            <a:fillRect/>
          </a:stretch>
        </p:blipFill>
        <p:spPr bwMode="auto">
          <a:xfrm>
            <a:off x="9985665" y="2017135"/>
            <a:ext cx="1939404" cy="2337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9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65055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Τίτλος"/>
          <p:cNvSpPr>
            <a:spLocks noGrp="1"/>
          </p:cNvSpPr>
          <p:nvPr>
            <p:ph type="title"/>
          </p:nvPr>
        </p:nvSpPr>
        <p:spPr>
          <a:xfrm>
            <a:off x="3255816" y="453548"/>
            <a:ext cx="5972188" cy="1143000"/>
          </a:xfrm>
        </p:spPr>
        <p:txBody>
          <a:bodyPr/>
          <a:lstStyle/>
          <a:p>
            <a:r>
              <a:rPr lang="el-GR" dirty="0"/>
              <a:t>Οστικές μεταστασεις  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3374CF48-E4D6-71DF-CE68-AEDCBAEF09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97" t="39231" r="44728" b="22437"/>
          <a:stretch/>
        </p:blipFill>
        <p:spPr>
          <a:xfrm>
            <a:off x="3381386" y="2749413"/>
            <a:ext cx="5721049" cy="395272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04DF91-F86A-10E1-998D-F14197670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190" y="1596548"/>
            <a:ext cx="7110845" cy="4351338"/>
          </a:xfrm>
        </p:spPr>
        <p:txBody>
          <a:bodyPr/>
          <a:lstStyle/>
          <a:p>
            <a:r>
              <a:rPr lang="el-GR" dirty="0"/>
              <a:t>Σπάνια:</a:t>
            </a:r>
          </a:p>
          <a:p>
            <a:r>
              <a:rPr lang="el-GR" dirty="0"/>
              <a:t>+ μαζα μαλακών μορίων: παχύ έντερο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936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F5D0E-039C-7731-96F4-AB5FEDA8B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0"/>
            <a:ext cx="3932237" cy="1600200"/>
          </a:xfrm>
        </p:spPr>
        <p:txBody>
          <a:bodyPr>
            <a:normAutofit/>
          </a:bodyPr>
          <a:lstStyle/>
          <a:p>
            <a:r>
              <a:rPr lang="el-GR" sz="3600" dirty="0"/>
              <a:t>Σ. </a:t>
            </a:r>
            <a:r>
              <a:rPr lang="en-US" sz="3600" dirty="0"/>
              <a:t>Pancoast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ACB84E-B5EF-3D77-BE4C-B543DE6E9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533" t="25907" r="28369" b="12497"/>
          <a:stretch/>
        </p:blipFill>
        <p:spPr>
          <a:xfrm>
            <a:off x="5116125" y="1402773"/>
            <a:ext cx="5011733" cy="4052454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382F717-D8A6-ECEA-566A-2716169AD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Διήθηση πλευράς κατα συνέχεια ιστού από </a:t>
            </a:r>
            <a:r>
              <a:rPr lang="en-US" sz="2800" dirty="0"/>
              <a:t>Ca </a:t>
            </a:r>
            <a:r>
              <a:rPr lang="el-GR" sz="2800" dirty="0"/>
              <a:t> πνεύμονα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22435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9BA0C-2644-E524-7CF9-4B10D26B3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828" y="718416"/>
            <a:ext cx="10515600" cy="1325563"/>
          </a:xfrm>
        </p:spPr>
        <p:txBody>
          <a:bodyPr/>
          <a:lstStyle/>
          <a:p>
            <a:r>
              <a:rPr lang="el-GR" dirty="0"/>
              <a:t>ΧΡΗΣΙΜΟΤΗΤΑ ΤΗΣ ΑΠΕΙΚΟΝΙΣΗΣ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407D8-1BE5-6044-87C6-BE8DB5822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464" y="2141537"/>
            <a:ext cx="10515600" cy="4351338"/>
          </a:xfrm>
        </p:spPr>
        <p:txBody>
          <a:bodyPr>
            <a:noAutofit/>
          </a:bodyPr>
          <a:lstStyle/>
          <a:p>
            <a:r>
              <a:rPr lang="el-GR" dirty="0"/>
              <a:t>Σταδιοποίηση: Ανίχνευση μεταστάσεων  σε ασθενείς με γνωστό </a:t>
            </a:r>
            <a:r>
              <a:rPr lang="en-US" dirty="0"/>
              <a:t>Ca</a:t>
            </a:r>
            <a:r>
              <a:rPr lang="el-GR" dirty="0"/>
              <a:t> </a:t>
            </a:r>
            <a:endParaRPr lang="en-US" dirty="0"/>
          </a:p>
          <a:p>
            <a:r>
              <a:rPr lang="el-GR" dirty="0"/>
              <a:t>Διαφορική διάγνωση </a:t>
            </a:r>
          </a:p>
          <a:p>
            <a:pPr lvl="1"/>
            <a:r>
              <a:rPr lang="el-GR" sz="2800" dirty="0"/>
              <a:t>Σε ασθενείς χωρίς πρωτοπαθή </a:t>
            </a:r>
            <a:r>
              <a:rPr lang="en-US" sz="2800" dirty="0"/>
              <a:t>Ca</a:t>
            </a:r>
            <a:endParaRPr lang="el-GR" sz="2800" dirty="0"/>
          </a:p>
          <a:p>
            <a:pPr lvl="1"/>
            <a:r>
              <a:rPr lang="el-GR" sz="2800" dirty="0"/>
              <a:t>Σε ασθενείς με πρωτοπαθή </a:t>
            </a:r>
            <a:r>
              <a:rPr lang="en-US" sz="2800" dirty="0"/>
              <a:t>Ca </a:t>
            </a:r>
            <a:r>
              <a:rPr lang="el-GR" sz="2800" dirty="0"/>
              <a:t>και οστικές αλλοιώσεις: ειναι όλες μεταστάσεις? </a:t>
            </a:r>
          </a:p>
          <a:p>
            <a:r>
              <a:rPr lang="el-GR" dirty="0"/>
              <a:t>Διάγνωση παθολογικού καταγματος/  καταγματικού κινδύνου</a:t>
            </a:r>
          </a:p>
          <a:p>
            <a:pPr lvl="1"/>
            <a:r>
              <a:rPr lang="el-GR" dirty="0"/>
              <a:t>Συμπίεση νωτιαίου μυελού</a:t>
            </a:r>
          </a:p>
          <a:p>
            <a:r>
              <a:rPr lang="el-GR" dirty="0"/>
              <a:t>Εκτίμηση θεραπευτικού αποτελέσματος</a:t>
            </a:r>
          </a:p>
          <a:p>
            <a:pPr lvl="1"/>
            <a:endParaRPr lang="el-GR" sz="2800" dirty="0"/>
          </a:p>
          <a:p>
            <a:pPr lvl="1"/>
            <a:endParaRPr lang="el-GR" sz="2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5194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820696" y="886389"/>
            <a:ext cx="6282814" cy="1325563"/>
          </a:xfrm>
        </p:spPr>
        <p:txBody>
          <a:bodyPr>
            <a:normAutofit/>
          </a:bodyPr>
          <a:lstStyle/>
          <a:p>
            <a:r>
              <a:rPr lang="el-GR" sz="2600" dirty="0"/>
              <a:t>Μικρότερη ευαισθησία Α/Α στο σπογγώδες!</a:t>
            </a:r>
            <a:br>
              <a:rPr lang="el-GR" sz="2600" dirty="0"/>
            </a:br>
            <a:br>
              <a:rPr lang="el-GR" sz="2600" dirty="0"/>
            </a:br>
            <a:r>
              <a:rPr lang="el-GR" sz="2600" dirty="0"/>
              <a:t>Μεγαλύτερη ευαισθησία στον φλοιό </a:t>
            </a:r>
          </a:p>
        </p:txBody>
      </p:sp>
      <p:pic>
        <p:nvPicPr>
          <p:cNvPr id="2050" name="Picture 2" descr="E:\2015-11-23\Image0889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25000" contrast="31000"/>
          </a:blip>
          <a:srcRect l="45253" t="52201" r="15243" b="25259"/>
          <a:stretch>
            <a:fillRect/>
          </a:stretch>
        </p:blipFill>
        <p:spPr bwMode="auto">
          <a:xfrm>
            <a:off x="5987370" y="2797744"/>
            <a:ext cx="4000528" cy="32285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" name="Picture 2" descr="E:\2015-11-23\Image0889.BMP"/>
          <p:cNvPicPr>
            <a:picLocks noChangeAspect="1" noChangeArrowheads="1"/>
          </p:cNvPicPr>
          <p:nvPr/>
        </p:nvPicPr>
        <p:blipFill>
          <a:blip r:embed="rId2" cstate="print">
            <a:lum bright="-22000" contrast="43000"/>
          </a:blip>
          <a:srcRect l="6192" t="52201" r="58114" b="13808"/>
          <a:stretch>
            <a:fillRect/>
          </a:stretch>
        </p:blipFill>
        <p:spPr bwMode="auto">
          <a:xfrm>
            <a:off x="1292771" y="781518"/>
            <a:ext cx="4240028" cy="571135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79423DE-204E-ECF1-702E-33BF075E304D}"/>
              </a:ext>
            </a:extLst>
          </p:cNvPr>
          <p:cNvCxnSpPr/>
          <p:nvPr/>
        </p:nvCxnSpPr>
        <p:spPr>
          <a:xfrm flipH="1">
            <a:off x="9538855" y="3969327"/>
            <a:ext cx="449043" cy="4426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68879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F14938F5-628B-94B0-1D1E-F07FF2B91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dirty="0" err="1"/>
              <a:t>Μεταστασεις</a:t>
            </a:r>
            <a:r>
              <a:rPr lang="el-GR" dirty="0"/>
              <a:t> που </a:t>
            </a:r>
            <a:r>
              <a:rPr lang="el-GR" dirty="0" err="1"/>
              <a:t>μιμουνται</a:t>
            </a:r>
            <a:r>
              <a:rPr lang="el-GR" dirty="0"/>
              <a:t> καλοήθειες</a:t>
            </a:r>
          </a:p>
        </p:txBody>
      </p:sp>
      <p:pic>
        <p:nvPicPr>
          <p:cNvPr id="40963" name="Picture 2" descr="E:\2013-09-27\Image0649.JPG">
            <a:extLst>
              <a:ext uri="{FF2B5EF4-FFF2-40B4-BE49-F238E27FC236}">
                <a16:creationId xmlns:a16="http://schemas.microsoft.com/office/drawing/2014/main" id="{228997A2-E1F9-BBBE-04D2-7EC40A7D81E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7175" r="68105" b="55569"/>
          <a:stretch>
            <a:fillRect/>
          </a:stretch>
        </p:blipFill>
        <p:spPr>
          <a:xfrm>
            <a:off x="2452688" y="1571626"/>
            <a:ext cx="3287712" cy="4670425"/>
          </a:xfrm>
        </p:spPr>
      </p:pic>
      <p:pic>
        <p:nvPicPr>
          <p:cNvPr id="40964" name="Picture 2">
            <a:extLst>
              <a:ext uri="{FF2B5EF4-FFF2-40B4-BE49-F238E27FC236}">
                <a16:creationId xmlns:a16="http://schemas.microsoft.com/office/drawing/2014/main" id="{8620BDF2-C72F-33E3-9C52-2E1CEE9FC50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" r="54643"/>
          <a:stretch>
            <a:fillRect/>
          </a:stretch>
        </p:blipFill>
        <p:spPr>
          <a:xfrm>
            <a:off x="6596064" y="1571626"/>
            <a:ext cx="3087687" cy="4500563"/>
          </a:xfrm>
          <a:noFill/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FD55749-3075-8361-A4F8-81732ECD2548}"/>
              </a:ext>
            </a:extLst>
          </p:cNvPr>
          <p:cNvCxnSpPr/>
          <p:nvPr/>
        </p:nvCxnSpPr>
        <p:spPr>
          <a:xfrm>
            <a:off x="4090219" y="3765755"/>
            <a:ext cx="147484" cy="5309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468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3" descr="C:\Users\v\Pictures\2013-02-13\624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8265" r="42150"/>
          <a:stretch>
            <a:fillRect/>
          </a:stretch>
        </p:blipFill>
        <p:spPr bwMode="auto">
          <a:xfrm>
            <a:off x="4828455" y="456039"/>
            <a:ext cx="2202055" cy="594592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70276" t="26666" r="21063" b="22511"/>
          <a:stretch>
            <a:fillRect/>
          </a:stretch>
        </p:blipFill>
        <p:spPr bwMode="auto">
          <a:xfrm>
            <a:off x="7363546" y="456039"/>
            <a:ext cx="1642054" cy="60222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l="29724" t="18500" r="62008" b="22397"/>
          <a:stretch>
            <a:fillRect/>
          </a:stretch>
        </p:blipFill>
        <p:spPr bwMode="auto">
          <a:xfrm>
            <a:off x="9283170" y="456039"/>
            <a:ext cx="1500198" cy="603181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ECA4B5-EE6E-F074-0F64-81A075E8AD7C}"/>
              </a:ext>
            </a:extLst>
          </p:cNvPr>
          <p:cNvSpPr txBox="1"/>
          <p:nvPr/>
        </p:nvSpPr>
        <p:spPr>
          <a:xfrm flipH="1">
            <a:off x="606349" y="2296391"/>
            <a:ext cx="3843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Καρκινοειδές τραχείας  χειρουργηθέν προ 5ετίας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0277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498919" y="383848"/>
            <a:ext cx="7398328" cy="1143000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l-GR" dirty="0"/>
              <a:t>ΑΝΤΑΠΟΚΡΙΣΗ ΣΤΗΝ ΘΕΡΑΠΕΙΑ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191" t="41998" r="47017" b="26182"/>
          <a:stretch>
            <a:fillRect/>
          </a:stretch>
        </p:blipFill>
        <p:spPr bwMode="auto">
          <a:xfrm>
            <a:off x="7583032" y="3889842"/>
            <a:ext cx="4529303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58834" t="34043" r="3264" b="23530"/>
          <a:stretch>
            <a:fillRect/>
          </a:stretch>
        </p:blipFill>
        <p:spPr bwMode="auto">
          <a:xfrm>
            <a:off x="4838654" y="1839338"/>
            <a:ext cx="391118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87CFB2-B635-4C8E-941B-5959D0555AE2}"/>
              </a:ext>
            </a:extLst>
          </p:cNvPr>
          <p:cNvSpPr txBox="1"/>
          <p:nvPr/>
        </p:nvSpPr>
        <p:spPr>
          <a:xfrm>
            <a:off x="8634658" y="6344040"/>
            <a:ext cx="2525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/>
              <a:t>1 χρόνο μετά ΧΜΘ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844C3-BCF1-1067-9120-BBE9E1B55984}"/>
              </a:ext>
            </a:extLst>
          </p:cNvPr>
          <p:cNvSpPr txBox="1"/>
          <p:nvPr/>
        </p:nvSpPr>
        <p:spPr>
          <a:xfrm>
            <a:off x="322118" y="2689513"/>
            <a:ext cx="4260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Σκληρυνση οστεολυτικών μεταστάσεων σαν ανταπόκριση στην θεραπεία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611864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D9483F-18C6-483F-A165-6E14737BA9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ΠΑΘΟΛΟΓΙΚΑ ΚΑΤΑΓΜΑΤΑ 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3C0B52A-2325-CE0C-E39A-7964FB2A79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2377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Θέση περιεχομένου"/>
          <p:cNvSpPr>
            <a:spLocks noGrp="1"/>
          </p:cNvSpPr>
          <p:nvPr>
            <p:ph idx="1"/>
          </p:nvPr>
        </p:nvSpPr>
        <p:spPr>
          <a:xfrm>
            <a:off x="197427" y="1653418"/>
            <a:ext cx="5898573" cy="2107564"/>
          </a:xfrm>
        </p:spPr>
        <p:txBody>
          <a:bodyPr>
            <a:normAutofit/>
          </a:bodyPr>
          <a:lstStyle/>
          <a:p>
            <a:endParaRPr lang="el-GR" dirty="0"/>
          </a:p>
          <a:p>
            <a:r>
              <a:rPr lang="el-GR" dirty="0"/>
              <a:t>Ανάδειξη καταγμάτων </a:t>
            </a:r>
          </a:p>
          <a:p>
            <a:endParaRPr lang="el-GR" dirty="0"/>
          </a:p>
          <a:p>
            <a:r>
              <a:rPr lang="el-GR" dirty="0"/>
              <a:t>Εκτίμηση καταγματικού κινδύνου  </a:t>
            </a:r>
          </a:p>
        </p:txBody>
      </p:sp>
      <p:pic>
        <p:nvPicPr>
          <p:cNvPr id="5" name="Picture 3" descr="P1010037">
            <a:extLst>
              <a:ext uri="{FF2B5EF4-FFF2-40B4-BE49-F238E27FC236}">
                <a16:creationId xmlns:a16="http://schemas.microsoft.com/office/drawing/2014/main" id="{FA71F1DD-E951-48E0-8648-DAAF5B773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2777" y="1850318"/>
            <a:ext cx="3369171" cy="4492228"/>
          </a:xfrm>
          <a:prstGeom prst="rect">
            <a:avLst/>
          </a:prstGeom>
          <a:noFill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3FD5D5A-E047-8AC3-3F69-01C926F63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27" y="697107"/>
            <a:ext cx="11994573" cy="956311"/>
          </a:xfrm>
        </p:spPr>
        <p:txBody>
          <a:bodyPr/>
          <a:lstStyle/>
          <a:p>
            <a:r>
              <a:rPr lang="el-GR" dirty="0"/>
              <a:t>ΠΑΘΟΛΟΓΙΚΑ  ΚΑΤΑΓΜΑΤΑ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08AB55-B3B2-EEAD-1479-416DD45670E1}"/>
              </a:ext>
            </a:extLst>
          </p:cNvPr>
          <p:cNvSpPr/>
          <p:nvPr/>
        </p:nvSpPr>
        <p:spPr>
          <a:xfrm>
            <a:off x="457200" y="2109355"/>
            <a:ext cx="3532909" cy="7169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492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Θέση περιεχομένου"/>
          <p:cNvSpPr>
            <a:spLocks noGrp="1"/>
          </p:cNvSpPr>
          <p:nvPr>
            <p:ph idx="1"/>
          </p:nvPr>
        </p:nvSpPr>
        <p:spPr>
          <a:xfrm>
            <a:off x="197427" y="1321436"/>
            <a:ext cx="5898573" cy="2107564"/>
          </a:xfrm>
        </p:spPr>
        <p:txBody>
          <a:bodyPr>
            <a:normAutofit fontScale="92500" lnSpcReduction="10000"/>
          </a:bodyPr>
          <a:lstStyle/>
          <a:p>
            <a:endParaRPr lang="el-GR" dirty="0"/>
          </a:p>
          <a:p>
            <a:r>
              <a:rPr lang="el-GR" dirty="0"/>
              <a:t>Ανάδειξη καταγμάτων</a:t>
            </a:r>
          </a:p>
          <a:p>
            <a:endParaRPr lang="el-GR" dirty="0"/>
          </a:p>
          <a:p>
            <a:r>
              <a:rPr lang="el-GR" dirty="0"/>
              <a:t>Εκτίμηση καταγματικού κινδύνουμακρών οστών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FD5D5A-E047-8AC3-3F69-01C926F63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7994"/>
            <a:ext cx="11994573" cy="956311"/>
          </a:xfrm>
        </p:spPr>
        <p:txBody>
          <a:bodyPr/>
          <a:lstStyle/>
          <a:p>
            <a:r>
              <a:rPr lang="el-GR" dirty="0"/>
              <a:t>ΑΠΛΗ ΑΚΤΙΝΟΓΡΑΦΙΑ</a:t>
            </a:r>
            <a:r>
              <a:rPr lang="en-US" dirty="0"/>
              <a:t>:</a:t>
            </a:r>
            <a:r>
              <a:rPr lang="el-GR" dirty="0"/>
              <a:t>  ΠΑΘΟΛΟΓΙΚΑ  ΚΑΤΑΓΜΑΤΑ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08AB55-B3B2-EEAD-1479-416DD45670E1}"/>
              </a:ext>
            </a:extLst>
          </p:cNvPr>
          <p:cNvSpPr/>
          <p:nvPr/>
        </p:nvSpPr>
        <p:spPr>
          <a:xfrm>
            <a:off x="72736" y="2625316"/>
            <a:ext cx="5268191" cy="7169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056BF6-3FDA-8EDE-4581-7C7DADA21E68}"/>
              </a:ext>
            </a:extLst>
          </p:cNvPr>
          <p:cNvSpPr txBox="1"/>
          <p:nvPr/>
        </p:nvSpPr>
        <p:spPr>
          <a:xfrm>
            <a:off x="405246" y="3730336"/>
            <a:ext cx="4748645" cy="26776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Θέση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Εκταση βλάβης: % πλατους οστού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Φυση: βλαστικη / λυτική/μικτή  μετασταση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Πόνος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7" name="Main graphic">
            <a:extLst>
              <a:ext uri="{FF2B5EF4-FFF2-40B4-BE49-F238E27FC236}">
                <a16:creationId xmlns:a16="http://schemas.microsoft.com/office/drawing/2014/main" id="{DD5CF1C6-DB27-9C0A-A7F6-52CBBD8383A3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r="46784"/>
          <a:stretch/>
        </p:blipFill>
        <p:spPr>
          <a:xfrm>
            <a:off x="6778337" y="1444305"/>
            <a:ext cx="4475018" cy="5143499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5955157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in graphic">
            <a:extLst>
              <a:ext uri="{FF2B5EF4-FFF2-40B4-BE49-F238E27FC236}">
                <a16:creationId xmlns:a16="http://schemas.microsoft.com/office/drawing/2014/main" id="{B2B5A463-0058-75A9-29D9-6E42C3B5C5A3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r="46784"/>
          <a:stretch/>
        </p:blipFill>
        <p:spPr>
          <a:xfrm>
            <a:off x="3291055" y="328539"/>
            <a:ext cx="4346264" cy="6504709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3BAD91-07FA-B89F-EA90-5EF8CD53D0A9}"/>
              </a:ext>
            </a:extLst>
          </p:cNvPr>
          <p:cNvSpPr txBox="1"/>
          <p:nvPr/>
        </p:nvSpPr>
        <p:spPr>
          <a:xfrm>
            <a:off x="290945" y="2057400"/>
            <a:ext cx="2493817" cy="304698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9-12: </a:t>
            </a:r>
            <a:endParaRPr lang="el-GR" sz="2400" b="1" dirty="0"/>
          </a:p>
          <a:p>
            <a:r>
              <a:rPr lang="el-GR" sz="2400" dirty="0"/>
              <a:t>χειρουργείο</a:t>
            </a:r>
          </a:p>
          <a:p>
            <a:r>
              <a:rPr lang="el-GR" sz="2400" dirty="0"/>
              <a:t> </a:t>
            </a:r>
          </a:p>
          <a:p>
            <a:r>
              <a:rPr lang="el-GR" sz="2400" b="1" dirty="0"/>
              <a:t>&lt;8: </a:t>
            </a:r>
          </a:p>
          <a:p>
            <a:r>
              <a:rPr lang="el-GR" sz="2400" dirty="0"/>
              <a:t>ακτινοθεραπεια,   φαρμακα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DB3DE9BE-930D-E470-54D0-21C765C53E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999" t="7477" b="6557"/>
          <a:stretch/>
        </p:blipFill>
        <p:spPr>
          <a:xfrm>
            <a:off x="8271163" y="898257"/>
            <a:ext cx="3034146" cy="45849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925866-9088-A4D2-F2FF-9978DB0F9D71}"/>
              </a:ext>
            </a:extLst>
          </p:cNvPr>
          <p:cNvSpPr txBox="1"/>
          <p:nvPr/>
        </p:nvSpPr>
        <p:spPr>
          <a:xfrm>
            <a:off x="9060873" y="5775077"/>
            <a:ext cx="164660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l-GR" sz="2400" dirty="0"/>
              <a:t>2+</a:t>
            </a:r>
            <a:r>
              <a:rPr lang="en-US" sz="2400" dirty="0"/>
              <a:t>2</a:t>
            </a:r>
            <a:r>
              <a:rPr lang="el-GR" sz="2400" dirty="0"/>
              <a:t>+1+</a:t>
            </a:r>
            <a:r>
              <a:rPr lang="en-US" sz="2400" dirty="0"/>
              <a:t>2</a:t>
            </a:r>
            <a:r>
              <a:rPr lang="el-GR" sz="2400" dirty="0"/>
              <a:t>= 7</a:t>
            </a:r>
            <a:endParaRPr lang="en-US" sz="24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EF17069-CAFB-436E-28D5-F18889D17518}"/>
              </a:ext>
            </a:extLst>
          </p:cNvPr>
          <p:cNvCxnSpPr/>
          <p:nvPr/>
        </p:nvCxnSpPr>
        <p:spPr>
          <a:xfrm>
            <a:off x="9570027" y="3429000"/>
            <a:ext cx="394855" cy="3117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7849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in graphic">
            <a:extLst>
              <a:ext uri="{FF2B5EF4-FFF2-40B4-BE49-F238E27FC236}">
                <a16:creationId xmlns:a16="http://schemas.microsoft.com/office/drawing/2014/main" id="{B2B5A463-0058-75A9-29D9-6E42C3B5C5A3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r="46784"/>
          <a:stretch/>
        </p:blipFill>
        <p:spPr>
          <a:xfrm>
            <a:off x="3291055" y="328539"/>
            <a:ext cx="4346264" cy="6504709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3BAD91-07FA-B89F-EA90-5EF8CD53D0A9}"/>
              </a:ext>
            </a:extLst>
          </p:cNvPr>
          <p:cNvSpPr txBox="1"/>
          <p:nvPr/>
        </p:nvSpPr>
        <p:spPr>
          <a:xfrm>
            <a:off x="290945" y="2057400"/>
            <a:ext cx="2493817" cy="304698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9-12: </a:t>
            </a:r>
            <a:endParaRPr lang="el-GR" sz="2400" b="1" dirty="0"/>
          </a:p>
          <a:p>
            <a:r>
              <a:rPr lang="el-GR" sz="2400" dirty="0"/>
              <a:t>χειρουργείο</a:t>
            </a:r>
          </a:p>
          <a:p>
            <a:r>
              <a:rPr lang="el-GR" sz="2400" dirty="0"/>
              <a:t> </a:t>
            </a:r>
          </a:p>
          <a:p>
            <a:r>
              <a:rPr lang="el-GR" sz="2400" b="1" dirty="0"/>
              <a:t>&lt;8: </a:t>
            </a:r>
          </a:p>
          <a:p>
            <a:r>
              <a:rPr lang="el-GR" sz="2400" dirty="0"/>
              <a:t>ακτινοθεραπεια,   φαρμακα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925866-9088-A4D2-F2FF-9978DB0F9D71}"/>
              </a:ext>
            </a:extLst>
          </p:cNvPr>
          <p:cNvSpPr txBox="1"/>
          <p:nvPr/>
        </p:nvSpPr>
        <p:spPr>
          <a:xfrm>
            <a:off x="9060873" y="5775077"/>
            <a:ext cx="164660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1</a:t>
            </a:r>
            <a:r>
              <a:rPr lang="el-GR" sz="2400" dirty="0"/>
              <a:t>+3+</a:t>
            </a:r>
            <a:r>
              <a:rPr lang="en-US" sz="2400" dirty="0"/>
              <a:t>3</a:t>
            </a:r>
            <a:r>
              <a:rPr lang="el-GR" sz="2400" dirty="0"/>
              <a:t>+1= 7</a:t>
            </a:r>
            <a:endParaRPr lang="en-US" sz="2400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1F6BFE9-EF21-C2F2-8263-4AA1A7940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2" t="38931" r="61597" b="13001"/>
          <a:stretch/>
        </p:blipFill>
        <p:spPr>
          <a:xfrm>
            <a:off x="8229240" y="1409585"/>
            <a:ext cx="3671815" cy="40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18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9BAA33-15E8-AE36-94E8-338B9DB13D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ΠΑΘΟΛΟΓΙΚΑ ΚΑΤΑΓΜΑΤΑ ΣΠΟΝΔΥΛΙΚΗΣ ΣΤΗΛΗΣ : </a:t>
            </a:r>
            <a:r>
              <a:rPr lang="el-GR" dirty="0">
                <a:solidFill>
                  <a:schemeClr val="accent1"/>
                </a:solidFill>
              </a:rPr>
              <a:t>ΔΔ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5C95176-BF89-B30A-93E4-517480BADD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828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6FC03-2E5E-788A-63F8-CA7D09BCE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819" y="384790"/>
            <a:ext cx="10515600" cy="1325563"/>
          </a:xfrm>
        </p:spPr>
        <p:txBody>
          <a:bodyPr/>
          <a:lstStyle/>
          <a:p>
            <a:r>
              <a:rPr lang="el-GR" dirty="0"/>
              <a:t>ΕΚΠΑΙΔΕΥΤΙΚΟΙ ΣΤΟΧΟΙ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55FE0-7027-75BF-A3E5-60EBBB2A9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212" y="1836737"/>
            <a:ext cx="10515600" cy="4351338"/>
          </a:xfrm>
        </p:spPr>
        <p:txBody>
          <a:bodyPr/>
          <a:lstStyle/>
          <a:p>
            <a:r>
              <a:rPr lang="el-GR" dirty="0"/>
              <a:t>Δυνατότητες και  εφαρμογές απεικονιστικών μεθόδων</a:t>
            </a:r>
          </a:p>
          <a:p>
            <a:endParaRPr lang="el-GR" dirty="0"/>
          </a:p>
          <a:p>
            <a:r>
              <a:rPr lang="el-GR" dirty="0"/>
              <a:t>Φασμα της απεικονιστικής μορφολογίας των οστικών μεταστάσεων</a:t>
            </a:r>
          </a:p>
          <a:p>
            <a:pPr lvl="1"/>
            <a:r>
              <a:rPr lang="el-GR" dirty="0"/>
              <a:t>Αναφορα στις μεταθεραπευτικες μεταβολές </a:t>
            </a:r>
          </a:p>
          <a:p>
            <a:pPr lvl="1"/>
            <a:r>
              <a:rPr lang="el-GR" dirty="0"/>
              <a:t>Παθολογικά κατάγματα</a:t>
            </a:r>
          </a:p>
          <a:p>
            <a:pPr lvl="1"/>
            <a:r>
              <a:rPr lang="el-GR" dirty="0"/>
              <a:t>ΔδΔ παθολογικά/ οστεοπορωτικά κατάγματα</a:t>
            </a:r>
          </a:p>
          <a:p>
            <a:endParaRPr lang="el-GR" dirty="0"/>
          </a:p>
          <a:p>
            <a:r>
              <a:rPr lang="el-GR" dirty="0"/>
              <a:t>Απεικονιστική διαφορική διάγνωση μεταστάσεων</a:t>
            </a:r>
          </a:p>
          <a:p>
            <a:pPr lvl="1"/>
            <a:r>
              <a:rPr lang="en-US" dirty="0"/>
              <a:t>Quiz : </a:t>
            </a:r>
            <a:r>
              <a:rPr lang="el-GR" dirty="0"/>
              <a:t> οστικές αλοιώσεις σε ασθενείς με καρκίνο: είναι πάντα μεταστάσεις</a:t>
            </a:r>
            <a:r>
              <a:rPr lang="el-GR" b="1" dirty="0">
                <a:solidFill>
                  <a:srgbClr val="FF0000"/>
                </a:solidFill>
              </a:rPr>
              <a:t>?</a:t>
            </a:r>
          </a:p>
          <a:p>
            <a:endParaRPr lang="el-G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1352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4" descr="KAPASAKIS CURTAIN CERV0002">
            <a:extLst>
              <a:ext uri="{FF2B5EF4-FFF2-40B4-BE49-F238E27FC236}">
                <a16:creationId xmlns:a16="http://schemas.microsoft.com/office/drawing/2014/main" id="{571685D0-0EDF-4181-87D1-F2EE2A957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7" r="34506"/>
          <a:stretch>
            <a:fillRect/>
          </a:stretch>
        </p:blipFill>
        <p:spPr bwMode="auto">
          <a:xfrm>
            <a:off x="6497876" y="162699"/>
            <a:ext cx="2140197" cy="6532601"/>
          </a:xfrm>
          <a:prstGeom prst="rect">
            <a:avLst/>
          </a:prstGeom>
          <a:noFill/>
          <a:ln w="9525">
            <a:solidFill>
              <a:srgbClr val="99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5" descr="KAPASAKIS CURTAIN CERV0001">
            <a:extLst>
              <a:ext uri="{FF2B5EF4-FFF2-40B4-BE49-F238E27FC236}">
                <a16:creationId xmlns:a16="http://schemas.microsoft.com/office/drawing/2014/main" id="{2D46E9CE-B1BE-A847-B6FC-109602429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8" r="30557"/>
          <a:stretch>
            <a:fillRect/>
          </a:stretch>
        </p:blipFill>
        <p:spPr bwMode="auto">
          <a:xfrm>
            <a:off x="3854552" y="74758"/>
            <a:ext cx="2071479" cy="6486530"/>
          </a:xfrm>
          <a:prstGeom prst="rect">
            <a:avLst/>
          </a:prstGeom>
          <a:noFill/>
          <a:ln w="9525">
            <a:solidFill>
              <a:srgbClr val="99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6" descr="KAPASAKIS CURTAIN CERV0005">
            <a:extLst>
              <a:ext uri="{FF2B5EF4-FFF2-40B4-BE49-F238E27FC236}">
                <a16:creationId xmlns:a16="http://schemas.microsoft.com/office/drawing/2014/main" id="{AAEC4D87-F100-8CDF-4EF2-E09A1650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0" r="33098"/>
          <a:stretch>
            <a:fillRect/>
          </a:stretch>
        </p:blipFill>
        <p:spPr bwMode="auto">
          <a:xfrm>
            <a:off x="1408906" y="74758"/>
            <a:ext cx="2094707" cy="6535166"/>
          </a:xfrm>
          <a:prstGeom prst="rect">
            <a:avLst/>
          </a:prstGeom>
          <a:solidFill>
            <a:schemeClr val="tx1"/>
          </a:solidFill>
          <a:ln w="9525">
            <a:solidFill>
              <a:srgbClr val="99FFCC"/>
            </a:solidFill>
            <a:miter lim="800000"/>
            <a:headEnd/>
            <a:tailEnd/>
          </a:ln>
        </p:spPr>
      </p:pic>
      <p:sp>
        <p:nvSpPr>
          <p:cNvPr id="96269" name="Text Box 13">
            <a:extLst>
              <a:ext uri="{FF2B5EF4-FFF2-40B4-BE49-F238E27FC236}">
                <a16:creationId xmlns:a16="http://schemas.microsoft.com/office/drawing/2014/main" id="{D5AF4D03-C309-20F0-FF79-D4D5BF261320}"/>
              </a:ext>
            </a:extLst>
          </p:cNvPr>
          <p:cNvSpPr txBox="1">
            <a:spLocks noChangeArrowheads="1"/>
          </p:cNvSpPr>
          <p:nvPr/>
        </p:nvSpPr>
        <p:spPr bwMode="auto">
          <a:xfrm rot="21000822">
            <a:off x="8893175" y="4546016"/>
            <a:ext cx="3779837" cy="1749425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l-GR" altLang="el-GR" sz="2100">
                <a:latin typeface="Calibri" panose="020F0502020204030204" pitchFamily="34" charset="0"/>
                <a:cs typeface="Calibri" panose="020F0502020204030204" pitchFamily="34" charset="0"/>
              </a:rPr>
              <a:t>  Αν υπάρχει ένδειξη από ιστορικό ή δείτε κατα την εξέταση παθολογικό #: </a:t>
            </a:r>
            <a:r>
              <a:rPr lang="el-GR" altLang="el-GR" sz="2100" i="1">
                <a:latin typeface="Calibri" panose="020F0502020204030204" pitchFamily="34" charset="0"/>
                <a:cs typeface="Calibri" panose="020F0502020204030204" pitchFamily="34" charset="0"/>
              </a:rPr>
              <a:t>εκτελέστε </a:t>
            </a:r>
            <a:r>
              <a:rPr lang="en-US" altLang="el-GR" sz="2100" i="1">
                <a:latin typeface="Calibri" panose="020F0502020204030204" pitchFamily="34" charset="0"/>
                <a:cs typeface="Calibri" panose="020F0502020204030204" pitchFamily="34" charset="0"/>
              </a:rPr>
              <a:t>MRI </a:t>
            </a:r>
            <a:r>
              <a:rPr lang="el-GR" altLang="el-GR" sz="2100" i="1">
                <a:latin typeface="Calibri" panose="020F0502020204030204" pitchFamily="34" charset="0"/>
                <a:cs typeface="Calibri" panose="020F0502020204030204" pitchFamily="34" charset="0"/>
              </a:rPr>
              <a:t>ολόκληρης ΣΣ </a:t>
            </a:r>
            <a:r>
              <a:rPr lang="el-GR" altLang="el-GR" sz="2400" i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l-GR" sz="2400" i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spine MRI)</a:t>
            </a:r>
            <a:r>
              <a:rPr lang="en-US" altLang="el-GR" sz="21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altLang="el-GR"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6C6401-0DC2-B516-AF15-BA27A61575D2}"/>
              </a:ext>
            </a:extLst>
          </p:cNvPr>
          <p:cNvSpPr txBox="1"/>
          <p:nvPr/>
        </p:nvSpPr>
        <p:spPr>
          <a:xfrm>
            <a:off x="2902081" y="123394"/>
            <a:ext cx="554819" cy="52322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</a:rPr>
              <a:t>Τ1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073BA3-5B66-09EC-BD45-FBA7089592DC}"/>
              </a:ext>
            </a:extLst>
          </p:cNvPr>
          <p:cNvSpPr txBox="1"/>
          <p:nvPr/>
        </p:nvSpPr>
        <p:spPr>
          <a:xfrm>
            <a:off x="7762009" y="237140"/>
            <a:ext cx="882863" cy="52322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STIR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FE25CA-FEFC-E2EF-173D-63EB4AA5AD58}"/>
              </a:ext>
            </a:extLst>
          </p:cNvPr>
          <p:cNvSpPr txBox="1"/>
          <p:nvPr/>
        </p:nvSpPr>
        <p:spPr>
          <a:xfrm>
            <a:off x="5258132" y="162698"/>
            <a:ext cx="656320" cy="52322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</a:rPr>
              <a:t>Τ2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D6AC4FA-A1BB-94AD-523C-C6409C52A992}"/>
              </a:ext>
            </a:extLst>
          </p:cNvPr>
          <p:cNvCxnSpPr/>
          <p:nvPr/>
        </p:nvCxnSpPr>
        <p:spPr>
          <a:xfrm>
            <a:off x="1724891" y="5091545"/>
            <a:ext cx="363682" cy="27016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42985CC-274A-2D8F-4296-8B74165F04F8}"/>
              </a:ext>
            </a:extLst>
          </p:cNvPr>
          <p:cNvCxnSpPr>
            <a:cxnSpLocks/>
          </p:cNvCxnSpPr>
          <p:nvPr/>
        </p:nvCxnSpPr>
        <p:spPr>
          <a:xfrm flipV="1">
            <a:off x="3975768" y="1068624"/>
            <a:ext cx="254206" cy="31468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C64785F-1DD2-F108-835C-468A5B2AB6C2}"/>
              </a:ext>
            </a:extLst>
          </p:cNvPr>
          <p:cNvCxnSpPr/>
          <p:nvPr/>
        </p:nvCxnSpPr>
        <p:spPr>
          <a:xfrm>
            <a:off x="1877291" y="605582"/>
            <a:ext cx="363682" cy="27016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D025B22-AD52-DC6A-729F-CD3AAE65EC08}"/>
              </a:ext>
            </a:extLst>
          </p:cNvPr>
          <p:cNvCxnSpPr>
            <a:cxnSpLocks/>
          </p:cNvCxnSpPr>
          <p:nvPr/>
        </p:nvCxnSpPr>
        <p:spPr>
          <a:xfrm flipV="1">
            <a:off x="1906732" y="1037451"/>
            <a:ext cx="406092" cy="251022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DB49166-BD15-CF42-B523-C78B508C9EF2}"/>
              </a:ext>
            </a:extLst>
          </p:cNvPr>
          <p:cNvCxnSpPr/>
          <p:nvPr/>
        </p:nvCxnSpPr>
        <p:spPr>
          <a:xfrm>
            <a:off x="3832956" y="5091545"/>
            <a:ext cx="363682" cy="27016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762BE6E-2B76-2B9C-6F38-9A5F9485F97A}"/>
              </a:ext>
            </a:extLst>
          </p:cNvPr>
          <p:cNvCxnSpPr/>
          <p:nvPr/>
        </p:nvCxnSpPr>
        <p:spPr>
          <a:xfrm>
            <a:off x="3912178" y="646614"/>
            <a:ext cx="363682" cy="27016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B1F368C-4504-A139-DD48-34A90D1BBB14}"/>
              </a:ext>
            </a:extLst>
          </p:cNvPr>
          <p:cNvCxnSpPr/>
          <p:nvPr/>
        </p:nvCxnSpPr>
        <p:spPr>
          <a:xfrm>
            <a:off x="6588946" y="5285646"/>
            <a:ext cx="363682" cy="27016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89F265E-1577-766F-A2E0-EC9903DB04CB}"/>
              </a:ext>
            </a:extLst>
          </p:cNvPr>
          <p:cNvCxnSpPr>
            <a:cxnSpLocks/>
          </p:cNvCxnSpPr>
          <p:nvPr/>
        </p:nvCxnSpPr>
        <p:spPr>
          <a:xfrm flipV="1">
            <a:off x="6919484" y="1264033"/>
            <a:ext cx="363682" cy="23855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C596A8C-C5CD-349B-85A7-6FCCEFFC351A}"/>
              </a:ext>
            </a:extLst>
          </p:cNvPr>
          <p:cNvCxnSpPr/>
          <p:nvPr/>
        </p:nvCxnSpPr>
        <p:spPr>
          <a:xfrm>
            <a:off x="6766261" y="736668"/>
            <a:ext cx="363682" cy="27016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AF473D0-EF67-BEFB-81F0-0417F83D5612}"/>
              </a:ext>
            </a:extLst>
          </p:cNvPr>
          <p:cNvCxnSpPr>
            <a:cxnSpLocks/>
          </p:cNvCxnSpPr>
          <p:nvPr/>
        </p:nvCxnSpPr>
        <p:spPr>
          <a:xfrm flipV="1">
            <a:off x="7277803" y="6378415"/>
            <a:ext cx="330873" cy="4863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1001409-C983-6F71-2A7F-1BA24B9232C7}"/>
              </a:ext>
            </a:extLst>
          </p:cNvPr>
          <p:cNvCxnSpPr>
            <a:cxnSpLocks/>
          </p:cNvCxnSpPr>
          <p:nvPr/>
        </p:nvCxnSpPr>
        <p:spPr>
          <a:xfrm flipV="1">
            <a:off x="4102871" y="6346468"/>
            <a:ext cx="363682" cy="2025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C6F0988-A58F-3BBA-F5B9-496D9C5D37AC}"/>
              </a:ext>
            </a:extLst>
          </p:cNvPr>
          <p:cNvCxnSpPr>
            <a:cxnSpLocks/>
          </p:cNvCxnSpPr>
          <p:nvPr/>
        </p:nvCxnSpPr>
        <p:spPr>
          <a:xfrm>
            <a:off x="2210647" y="6366718"/>
            <a:ext cx="393123" cy="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97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6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moratis0001">
            <a:extLst>
              <a:ext uri="{FF2B5EF4-FFF2-40B4-BE49-F238E27FC236}">
                <a16:creationId xmlns:a16="http://schemas.microsoft.com/office/drawing/2014/main" id="{26857BB7-2341-BE51-8C4D-CA7C0554449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8" r="33128"/>
          <a:stretch>
            <a:fillRect/>
          </a:stretch>
        </p:blipFill>
        <p:spPr>
          <a:xfrm>
            <a:off x="8324851" y="1409700"/>
            <a:ext cx="1871663" cy="4895850"/>
          </a:xfrm>
          <a:noFill/>
          <a:ln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6388" name="Rectangle 10">
            <a:extLst>
              <a:ext uri="{FF2B5EF4-FFF2-40B4-BE49-F238E27FC236}">
                <a16:creationId xmlns:a16="http://schemas.microsoft.com/office/drawing/2014/main" id="{B4F5C2F6-6C6E-A0DB-AB48-9EFF6FC81FEB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1354932" y="328613"/>
            <a:ext cx="9272589" cy="803275"/>
          </a:xfrm>
          <a:noFill/>
          <a:ln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el-GR" altLang="el-GR" sz="4000" dirty="0">
                <a:latin typeface="Calibri" panose="020F0502020204030204" pitchFamily="34" charset="0"/>
                <a:cs typeface="Calibri" panose="020F0502020204030204" pitchFamily="34" charset="0"/>
              </a:rPr>
              <a:t>Οστεοπορωτικά </a:t>
            </a:r>
            <a:r>
              <a:rPr lang="en-US" altLang="el-GR" sz="4000" dirty="0">
                <a:latin typeface="Calibri" panose="020F0502020204030204" pitchFamily="34" charset="0"/>
                <a:cs typeface="Calibri" panose="020F0502020204030204" pitchFamily="34" charset="0"/>
              </a:rPr>
              <a:t>vs </a:t>
            </a:r>
            <a:r>
              <a:rPr lang="el-GR" altLang="el-GR" sz="4000" dirty="0">
                <a:latin typeface="Calibri" panose="020F0502020204030204" pitchFamily="34" charset="0"/>
                <a:cs typeface="Calibri" panose="020F0502020204030204" pitchFamily="34" charset="0"/>
              </a:rPr>
              <a:t>παθολογικά κατάγματα Σ.Σ. </a:t>
            </a:r>
          </a:p>
        </p:txBody>
      </p:sp>
      <p:sp>
        <p:nvSpPr>
          <p:cNvPr id="26635" name="Text Box 11">
            <a:extLst>
              <a:ext uri="{FF2B5EF4-FFF2-40B4-BE49-F238E27FC236}">
                <a16:creationId xmlns:a16="http://schemas.microsoft.com/office/drawing/2014/main" id="{43B876F0-0E7D-7CEB-62BE-05F485822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7663" y="6323733"/>
            <a:ext cx="2719387" cy="4460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l-GR" sz="2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Παθολογικό κάταγμα</a:t>
            </a:r>
          </a:p>
        </p:txBody>
      </p:sp>
      <p:sp>
        <p:nvSpPr>
          <p:cNvPr id="26638" name="Line 14">
            <a:extLst>
              <a:ext uri="{FF2B5EF4-FFF2-40B4-BE49-F238E27FC236}">
                <a16:creationId xmlns:a16="http://schemas.microsoft.com/office/drawing/2014/main" id="{98E1385D-3680-F436-E62E-4716EBD700A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625014" y="4633913"/>
            <a:ext cx="288925" cy="215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0" name="Line 16">
            <a:extLst>
              <a:ext uri="{FF2B5EF4-FFF2-40B4-BE49-F238E27FC236}">
                <a16:creationId xmlns:a16="http://schemas.microsoft.com/office/drawing/2014/main" id="{4799DE86-4EB9-D73A-AC22-13185156D76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290484" y="3047857"/>
            <a:ext cx="4333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1" name="Line 17">
            <a:extLst>
              <a:ext uri="{FF2B5EF4-FFF2-40B4-BE49-F238E27FC236}">
                <a16:creationId xmlns:a16="http://schemas.microsoft.com/office/drawing/2014/main" id="{486CB116-11F7-AECE-383B-BDFCB814C1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10664" y="1557339"/>
            <a:ext cx="433387" cy="1158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393" name="Picture 2">
            <a:extLst>
              <a:ext uri="{FF2B5EF4-FFF2-40B4-BE49-F238E27FC236}">
                <a16:creationId xmlns:a16="http://schemas.microsoft.com/office/drawing/2014/main" id="{5DE8F792-1F10-D406-3F9F-B3B9275FDA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9" t="28789" r="4134" b="14764"/>
          <a:stretch>
            <a:fillRect/>
          </a:stretch>
        </p:blipFill>
        <p:spPr>
          <a:xfrm>
            <a:off x="1589809" y="1931144"/>
            <a:ext cx="4134716" cy="3707656"/>
          </a:xfrm>
          <a:noFill/>
        </p:spPr>
      </p:pic>
      <p:sp>
        <p:nvSpPr>
          <p:cNvPr id="10251" name="Text Box 19">
            <a:extLst>
              <a:ext uri="{FF2B5EF4-FFF2-40B4-BE49-F238E27FC236}">
                <a16:creationId xmlns:a16="http://schemas.microsoft.com/office/drawing/2014/main" id="{975CD086-06A6-91EA-6DD8-57DE44450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932" y="5871001"/>
            <a:ext cx="6224588" cy="830997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rgbClr val="FF9900"/>
              </a:buClr>
              <a:buFontTx/>
              <a:buChar char="•"/>
              <a:defRPr/>
            </a:pPr>
            <a:r>
              <a:rPr lang="el-G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Οξύ κάταγμα: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 </a:t>
            </a:r>
            <a:r>
              <a:rPr lang="el-G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Τ1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↑ STIR</a:t>
            </a:r>
            <a:r>
              <a:rPr lang="el-G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(οστικό οίδημα) </a:t>
            </a:r>
          </a:p>
          <a:p>
            <a:pPr eaLnBrk="1" hangingPunct="1">
              <a:buClr>
                <a:schemeClr val="tx2">
                  <a:lumMod val="40000"/>
                  <a:lumOff val="60000"/>
                </a:schemeClr>
              </a:buClr>
              <a:buFontTx/>
              <a:buChar char="•"/>
              <a:defRPr/>
            </a:pPr>
            <a:r>
              <a:rPr lang="el-G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Παλαιό κάταγμα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↑T1 , ↓STIR</a:t>
            </a:r>
            <a:r>
              <a:rPr lang="el-G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(σήμα λίπους ) </a:t>
            </a:r>
            <a:endParaRPr lang="el-GR" sz="24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95" name="Line 16">
            <a:extLst>
              <a:ext uri="{FF2B5EF4-FFF2-40B4-BE49-F238E27FC236}">
                <a16:creationId xmlns:a16="http://schemas.microsoft.com/office/drawing/2014/main" id="{60B3C0A5-F2ED-5ABA-1FAE-B3B2807BCA0B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0263" y="2281239"/>
            <a:ext cx="169862" cy="219075"/>
          </a:xfrm>
          <a:prstGeom prst="lin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6" name="Line 16">
            <a:extLst>
              <a:ext uri="{FF2B5EF4-FFF2-40B4-BE49-F238E27FC236}">
                <a16:creationId xmlns:a16="http://schemas.microsoft.com/office/drawing/2014/main" id="{FE05D8DD-C59D-6F61-29B5-EDAB6A461772}"/>
              </a:ext>
            </a:extLst>
          </p:cNvPr>
          <p:cNvSpPr>
            <a:spLocks noChangeShapeType="1"/>
          </p:cNvSpPr>
          <p:nvPr/>
        </p:nvSpPr>
        <p:spPr bwMode="auto">
          <a:xfrm>
            <a:off x="2452689" y="2000251"/>
            <a:ext cx="71437" cy="214313"/>
          </a:xfrm>
          <a:prstGeom prst="lin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6">
            <a:extLst>
              <a:ext uri="{FF2B5EF4-FFF2-40B4-BE49-F238E27FC236}">
                <a16:creationId xmlns:a16="http://schemas.microsoft.com/office/drawing/2014/main" id="{99B75355-C87A-89FA-37A4-B973E097B1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24350" y="3714751"/>
            <a:ext cx="128588" cy="276225"/>
          </a:xfrm>
          <a:prstGeom prst="line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>
              <a:defRPr/>
            </a:pPr>
            <a:endParaRPr lang="el-GR">
              <a:cs typeface="Arial" charset="0"/>
            </a:endParaRPr>
          </a:p>
        </p:txBody>
      </p:sp>
      <p:sp>
        <p:nvSpPr>
          <p:cNvPr id="16" name="Line 16">
            <a:extLst>
              <a:ext uri="{FF2B5EF4-FFF2-40B4-BE49-F238E27FC236}">
                <a16:creationId xmlns:a16="http://schemas.microsoft.com/office/drawing/2014/main" id="{E7250876-24F0-CB3D-AC8D-2E06B38518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08188" y="3643314"/>
            <a:ext cx="158750" cy="276225"/>
          </a:xfrm>
          <a:prstGeom prst="line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1" hangingPunct="1">
              <a:defRPr/>
            </a:pPr>
            <a:endParaRPr lang="el-GR">
              <a:cs typeface="Arial" charset="0"/>
            </a:endParaRPr>
          </a:p>
        </p:txBody>
      </p:sp>
      <p:sp>
        <p:nvSpPr>
          <p:cNvPr id="16399" name="16 - TextBox">
            <a:extLst>
              <a:ext uri="{FF2B5EF4-FFF2-40B4-BE49-F238E27FC236}">
                <a16:creationId xmlns:a16="http://schemas.microsoft.com/office/drawing/2014/main" id="{6C6CBE47-9FAC-111C-90A5-70BEE6736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1" y="3429001"/>
            <a:ext cx="371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200"/>
              <a:t>Ο2</a:t>
            </a:r>
          </a:p>
        </p:txBody>
      </p:sp>
      <p:sp>
        <p:nvSpPr>
          <p:cNvPr id="16400" name="17 - TextBox">
            <a:extLst>
              <a:ext uri="{FF2B5EF4-FFF2-40B4-BE49-F238E27FC236}">
                <a16:creationId xmlns:a16="http://schemas.microsoft.com/office/drawing/2014/main" id="{757A2D24-1E33-17EA-5BA7-7D391415A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26" y="2428876"/>
            <a:ext cx="4429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200"/>
              <a:t>Θ11</a:t>
            </a:r>
          </a:p>
        </p:txBody>
      </p:sp>
      <p:sp>
        <p:nvSpPr>
          <p:cNvPr id="16401" name="18 - TextBox">
            <a:extLst>
              <a:ext uri="{FF2B5EF4-FFF2-40B4-BE49-F238E27FC236}">
                <a16:creationId xmlns:a16="http://schemas.microsoft.com/office/drawing/2014/main" id="{A2E9B870-6D00-92AA-26E6-8C30F7521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6" y="3214689"/>
            <a:ext cx="371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200"/>
              <a:t>Ο2</a:t>
            </a:r>
          </a:p>
        </p:txBody>
      </p:sp>
      <p:sp>
        <p:nvSpPr>
          <p:cNvPr id="16402" name="19 - TextBox">
            <a:extLst>
              <a:ext uri="{FF2B5EF4-FFF2-40B4-BE49-F238E27FC236}">
                <a16:creationId xmlns:a16="http://schemas.microsoft.com/office/drawing/2014/main" id="{3CBE3767-D005-5A4B-71D4-90480D7FE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188" y="2071689"/>
            <a:ext cx="4429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200"/>
              <a:t>Θ11</a:t>
            </a:r>
          </a:p>
        </p:txBody>
      </p:sp>
      <p:sp>
        <p:nvSpPr>
          <p:cNvPr id="21" name="20 - TextBox">
            <a:extLst>
              <a:ext uri="{FF2B5EF4-FFF2-40B4-BE49-F238E27FC236}">
                <a16:creationId xmlns:a16="http://schemas.microsoft.com/office/drawing/2014/main" id="{99977CC5-FB22-6FA7-A5E2-45566C06D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9126" y="4357689"/>
            <a:ext cx="371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200"/>
              <a:t>Ο1</a:t>
            </a:r>
          </a:p>
        </p:txBody>
      </p:sp>
      <p:pic>
        <p:nvPicPr>
          <p:cNvPr id="16404" name="Picture 12">
            <a:extLst>
              <a:ext uri="{FF2B5EF4-FFF2-40B4-BE49-F238E27FC236}">
                <a16:creationId xmlns:a16="http://schemas.microsoft.com/office/drawing/2014/main" id="{FF58E6C3-C897-B045-9A7D-15B9C3B23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0"/>
          <a:stretch>
            <a:fillRect/>
          </a:stretch>
        </p:blipFill>
        <p:spPr bwMode="auto">
          <a:xfrm>
            <a:off x="5794376" y="2043688"/>
            <a:ext cx="1937617" cy="358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5" name="25 - TextBox">
            <a:extLst>
              <a:ext uri="{FF2B5EF4-FFF2-40B4-BE49-F238E27FC236}">
                <a16:creationId xmlns:a16="http://schemas.microsoft.com/office/drawing/2014/main" id="{3AAFA04C-9068-B290-214A-BA22D8D55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1" y="3571876"/>
            <a:ext cx="371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200"/>
              <a:t>Ο2</a:t>
            </a:r>
          </a:p>
        </p:txBody>
      </p:sp>
      <p:sp>
        <p:nvSpPr>
          <p:cNvPr id="16406" name="26 - TextBox">
            <a:extLst>
              <a:ext uri="{FF2B5EF4-FFF2-40B4-BE49-F238E27FC236}">
                <a16:creationId xmlns:a16="http://schemas.microsoft.com/office/drawing/2014/main" id="{FF80E0DC-638C-5D0F-73B3-E2834CD8B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1" y="2500314"/>
            <a:ext cx="4429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200"/>
              <a:t>Θ11</a:t>
            </a:r>
          </a:p>
        </p:txBody>
      </p:sp>
      <p:cxnSp>
        <p:nvCxnSpPr>
          <p:cNvPr id="29" name="28 - Ευθύγραμμο βέλος σύνδεσης">
            <a:extLst>
              <a:ext uri="{FF2B5EF4-FFF2-40B4-BE49-F238E27FC236}">
                <a16:creationId xmlns:a16="http://schemas.microsoft.com/office/drawing/2014/main" id="{8B66DCE0-BFE9-7539-585C-D294DC0932AE}"/>
              </a:ext>
            </a:extLst>
          </p:cNvPr>
          <p:cNvCxnSpPr>
            <a:cxnSpLocks/>
          </p:cNvCxnSpPr>
          <p:nvPr/>
        </p:nvCxnSpPr>
        <p:spPr>
          <a:xfrm flipV="1">
            <a:off x="6630988" y="2636839"/>
            <a:ext cx="38100" cy="276225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- Ευθύγραμμο βέλος σύνδεσης">
            <a:extLst>
              <a:ext uri="{FF2B5EF4-FFF2-40B4-BE49-F238E27FC236}">
                <a16:creationId xmlns:a16="http://schemas.microsoft.com/office/drawing/2014/main" id="{03456039-E341-3D55-8D4C-98D39A7C8745}"/>
              </a:ext>
            </a:extLst>
          </p:cNvPr>
          <p:cNvCxnSpPr>
            <a:cxnSpLocks/>
          </p:cNvCxnSpPr>
          <p:nvPr/>
        </p:nvCxnSpPr>
        <p:spPr>
          <a:xfrm flipH="1" flipV="1">
            <a:off x="6526213" y="3857626"/>
            <a:ext cx="0" cy="276225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9" name="32 - TextBox">
            <a:extLst>
              <a:ext uri="{FF2B5EF4-FFF2-40B4-BE49-F238E27FC236}">
                <a16:creationId xmlns:a16="http://schemas.microsoft.com/office/drawing/2014/main" id="{99E40D6B-929B-6D88-D88B-64F153A26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688" y="1500188"/>
            <a:ext cx="5254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/>
              <a:t>Τ1</a:t>
            </a:r>
          </a:p>
        </p:txBody>
      </p:sp>
      <p:sp>
        <p:nvSpPr>
          <p:cNvPr id="16410" name="33 - TextBox">
            <a:extLst>
              <a:ext uri="{FF2B5EF4-FFF2-40B4-BE49-F238E27FC236}">
                <a16:creationId xmlns:a16="http://schemas.microsoft.com/office/drawing/2014/main" id="{83610550-A561-2865-456D-9F0DD3E05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3188" y="1571626"/>
            <a:ext cx="5254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/>
              <a:t>Τ2</a:t>
            </a:r>
          </a:p>
        </p:txBody>
      </p:sp>
      <p:sp>
        <p:nvSpPr>
          <p:cNvPr id="16411" name="34 - TextBox">
            <a:extLst>
              <a:ext uri="{FF2B5EF4-FFF2-40B4-BE49-F238E27FC236}">
                <a16:creationId xmlns:a16="http://schemas.microsoft.com/office/drawing/2014/main" id="{9A982F14-78AB-8073-3A39-4EFB95EA4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2938" y="1500188"/>
            <a:ext cx="850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400"/>
              <a:t>STIR</a:t>
            </a:r>
            <a:endParaRPr lang="el-GR" altLang="el-GR" sz="2400"/>
          </a:p>
        </p:txBody>
      </p:sp>
    </p:spTree>
    <p:extLst>
      <p:ext uri="{BB962C8B-B14F-4D97-AF65-F5344CB8AC3E}">
        <p14:creationId xmlns:p14="http://schemas.microsoft.com/office/powerpoint/2010/main" val="30178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5" grpId="0" animBg="1"/>
      <p:bldP spid="2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363D1395-E38C-49EA-2510-CD0EF46067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5554" y="318800"/>
            <a:ext cx="6911975" cy="2663825"/>
          </a:xfrm>
          <a:noFill/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>
            <a:normAutofit fontScale="92500"/>
          </a:bodyPr>
          <a:lstStyle/>
          <a:p>
            <a:pPr marL="0" indent="0">
              <a:buNone/>
              <a:defRPr/>
            </a:pPr>
            <a:r>
              <a:rPr lang="el-GR" altLang="el-GR" sz="2600" b="1" u="sng" dirty="0">
                <a:latin typeface="Arial" panose="020B0604020202020204" pitchFamily="34" charset="0"/>
              </a:rPr>
              <a:t>ΠΑΘΟΛΟΓΙΚΟ ΚΑΤΑΓΜΑ 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l-GR" altLang="el-GR" sz="2600" dirty="0">
                <a:latin typeface="Arial" panose="020B0604020202020204" pitchFamily="34" charset="0"/>
              </a:rPr>
              <a:t>Παθολογικό σήμα σωμα  στα οπίσθια στοιχεία </a:t>
            </a:r>
            <a:r>
              <a:rPr lang="en-US" altLang="el-GR" sz="260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l-GR" altLang="el-GR" sz="2600" dirty="0">
                <a:latin typeface="Arial" panose="020B0604020202020204" pitchFamily="34" charset="0"/>
              </a:rPr>
              <a:t>Κυρτό οπίσθιο όριο σπονδυλικού  σώματος</a:t>
            </a:r>
            <a:endParaRPr lang="en-US" altLang="el-GR" sz="26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l-GR" altLang="el-GR" sz="2600" dirty="0">
                <a:latin typeface="Arial" panose="020B0604020202020204" pitchFamily="34" charset="0"/>
              </a:rPr>
              <a:t>Επισκληρίδια / Παρασπονδυλική μάζα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l-GR" altLang="el-GR" sz="2600" dirty="0">
                <a:latin typeface="Arial" panose="020B0604020202020204" pitchFamily="34" charset="0"/>
              </a:rPr>
              <a:t> Άλλες μεταστάσεις με μορφή εστιακών αλλοιώσεων στην ΣΣ</a:t>
            </a:r>
            <a:r>
              <a:rPr lang="en-US" altLang="el-GR" sz="2600" dirty="0">
                <a:latin typeface="Arial" panose="020B0604020202020204" pitchFamily="34" charset="0"/>
              </a:rPr>
              <a:t> </a:t>
            </a:r>
            <a:r>
              <a:rPr lang="el-GR" altLang="el-GR" sz="260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altLang="el-GR" sz="2600" dirty="0">
              <a:latin typeface="Arial" panose="020B0604020202020204" pitchFamily="34" charset="0"/>
            </a:endParaRPr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11B3056F-99C5-FEC4-940E-167A31A86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5799" y="3333556"/>
            <a:ext cx="6913562" cy="3311525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l-GR" sz="2400" b="1" u="sng" dirty="0">
                <a:latin typeface="Arial" panose="020B0604020202020204" pitchFamily="34" charset="0"/>
              </a:rPr>
              <a:t>ΟΣΤΕΟΠΟΡΩΤΙΚΟ ΚΑΤΑΓΜΑ 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400" dirty="0">
                <a:latin typeface="Arial" panose="020B0604020202020204" pitchFamily="34" charset="0"/>
              </a:rPr>
              <a:t>Παθολογικό σήμα περιορίζεται στο σώμα 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400" dirty="0">
                <a:latin typeface="Arial" panose="020B0604020202020204" pitchFamily="34" charset="0"/>
              </a:rPr>
              <a:t>Ευθεία ή γωνιώδης οπίσθια παρυφή 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400" dirty="0">
                <a:latin typeface="Arial" panose="020B0604020202020204" pitchFamily="34" charset="0"/>
              </a:rPr>
              <a:t>Γραμμή κατάγματος,  σχεδόν παραλ επιφυσιακή πλάκα,  συνηθως  πιο εμφανης σεΤ2</a:t>
            </a:r>
            <a:r>
              <a:rPr lang="en-US" altLang="el-GR" sz="2400" dirty="0">
                <a:latin typeface="Arial" panose="020B0604020202020204" pitchFamily="34" charset="0"/>
              </a:rPr>
              <a:t> </a:t>
            </a:r>
            <a:r>
              <a:rPr lang="el-GR" altLang="el-GR" sz="2400" dirty="0">
                <a:latin typeface="Arial" panose="020B0604020202020204" pitchFamily="34" charset="0"/>
              </a:rPr>
              <a:t> ακολουθια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400" dirty="0">
                <a:latin typeface="Arial" panose="020B0604020202020204" pitchFamily="34" charset="0"/>
              </a:rPr>
              <a:t> Διατήρηση φυσιολογικού σήματος μυελού σε χρόνια + σταθερά  κατάγματα </a:t>
            </a:r>
          </a:p>
          <a:p>
            <a:pPr eaLnBrk="1" hangingPunct="1">
              <a:lnSpc>
                <a:spcPct val="90000"/>
              </a:lnSpc>
            </a:pPr>
            <a:endParaRPr lang="el-GR" altLang="el-GR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6474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F6F84977-6ABF-B05C-4CD2-75FD4C6CBC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115888"/>
            <a:ext cx="7772400" cy="1143000"/>
          </a:xfrm>
        </p:spPr>
        <p:txBody>
          <a:bodyPr/>
          <a:lstStyle/>
          <a:p>
            <a:pPr eaLnBrk="1" hangingPunct="1"/>
            <a:r>
              <a:rPr lang="el-GR" altLang="el-GR" sz="4000" b="1">
                <a:solidFill>
                  <a:srgbClr val="99FFCC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22531" name="Picture 3" descr="LYMPHOMA VEZIR0002">
            <a:extLst>
              <a:ext uri="{FF2B5EF4-FFF2-40B4-BE49-F238E27FC236}">
                <a16:creationId xmlns:a16="http://schemas.microsoft.com/office/drawing/2014/main" id="{F409977B-7E42-4A92-7E7E-74DB3534E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3" r="31348"/>
          <a:stretch>
            <a:fillRect/>
          </a:stretch>
        </p:blipFill>
        <p:spPr bwMode="auto">
          <a:xfrm>
            <a:off x="2609851" y="1394115"/>
            <a:ext cx="1835150" cy="4876800"/>
          </a:xfrm>
          <a:prstGeom prst="rect">
            <a:avLst/>
          </a:prstGeom>
          <a:noFill/>
          <a:ln w="9525">
            <a:solidFill>
              <a:srgbClr val="99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LYMPHOMA VEZIR0003">
            <a:extLst>
              <a:ext uri="{FF2B5EF4-FFF2-40B4-BE49-F238E27FC236}">
                <a16:creationId xmlns:a16="http://schemas.microsoft.com/office/drawing/2014/main" id="{2303CDB8-7418-C67E-DA0C-840EFFD03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r="30173"/>
          <a:stretch>
            <a:fillRect/>
          </a:stretch>
        </p:blipFill>
        <p:spPr bwMode="auto">
          <a:xfrm>
            <a:off x="4622800" y="1394115"/>
            <a:ext cx="1728788" cy="4824412"/>
          </a:xfrm>
          <a:prstGeom prst="rect">
            <a:avLst/>
          </a:prstGeom>
          <a:noFill/>
          <a:ln w="9525">
            <a:solidFill>
              <a:srgbClr val="99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LYMPHOMA VEZIR0001">
            <a:extLst>
              <a:ext uri="{FF2B5EF4-FFF2-40B4-BE49-F238E27FC236}">
                <a16:creationId xmlns:a16="http://schemas.microsoft.com/office/drawing/2014/main" id="{961144F4-398F-278F-BA2E-93231BE2A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5" r="28365"/>
          <a:stretch>
            <a:fillRect/>
          </a:stretch>
        </p:blipFill>
        <p:spPr bwMode="auto">
          <a:xfrm>
            <a:off x="6461126" y="1412875"/>
            <a:ext cx="2016125" cy="4824412"/>
          </a:xfrm>
          <a:prstGeom prst="rect">
            <a:avLst/>
          </a:prstGeom>
          <a:noFill/>
          <a:ln w="9525">
            <a:solidFill>
              <a:srgbClr val="99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4" name="Text Box 6">
            <a:extLst>
              <a:ext uri="{FF2B5EF4-FFF2-40B4-BE49-F238E27FC236}">
                <a16:creationId xmlns:a16="http://schemas.microsoft.com/office/drawing/2014/main" id="{2E1B23B8-1993-603F-8D3B-91CA6B328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5978526"/>
            <a:ext cx="481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T1</a:t>
            </a:r>
            <a:endParaRPr lang="el-GR" altLang="el-GR" sz="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2535" name="Text Box 7">
            <a:extLst>
              <a:ext uri="{FF2B5EF4-FFF2-40B4-BE49-F238E27FC236}">
                <a16:creationId xmlns:a16="http://schemas.microsoft.com/office/drawing/2014/main" id="{782EAD44-B9D2-7554-A681-AE97D4242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13" y="5905501"/>
            <a:ext cx="481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T2</a:t>
            </a:r>
            <a:endParaRPr lang="el-GR" altLang="el-GR" sz="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2536" name="Text Box 8">
            <a:extLst>
              <a:ext uri="{FF2B5EF4-FFF2-40B4-BE49-F238E27FC236}">
                <a16:creationId xmlns:a16="http://schemas.microsoft.com/office/drawing/2014/main" id="{9219035A-2888-E8FD-8938-AEE8B684B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5675" y="5905501"/>
            <a:ext cx="763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S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Τ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IR</a:t>
            </a:r>
            <a:endParaRPr lang="el-GR" altLang="el-GR" sz="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2537" name="Line 9">
            <a:extLst>
              <a:ext uri="{FF2B5EF4-FFF2-40B4-BE49-F238E27FC236}">
                <a16:creationId xmlns:a16="http://schemas.microsoft.com/office/drawing/2014/main" id="{A6CEC723-A8EC-78D8-F19A-3AB10F41799B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1125538"/>
            <a:ext cx="83058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8" name="Rectangle 12">
            <a:extLst>
              <a:ext uri="{FF2B5EF4-FFF2-40B4-BE49-F238E27FC236}">
                <a16:creationId xmlns:a16="http://schemas.microsoft.com/office/drawing/2014/main" id="{6AE57704-317B-02CE-9BAD-6E2C9BC1D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5700" y="1641476"/>
            <a:ext cx="720725" cy="71437"/>
          </a:xfrm>
          <a:prstGeom prst="rect">
            <a:avLst/>
          </a:prstGeom>
          <a:solidFill>
            <a:schemeClr val="tx1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/>
          </a:p>
        </p:txBody>
      </p:sp>
      <p:sp>
        <p:nvSpPr>
          <p:cNvPr id="22539" name="Rectangle 13">
            <a:extLst>
              <a:ext uri="{FF2B5EF4-FFF2-40B4-BE49-F238E27FC236}">
                <a16:creationId xmlns:a16="http://schemas.microsoft.com/office/drawing/2014/main" id="{DE1ABEB8-FED7-3A01-0BF8-B8724DA65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6064" y="1640682"/>
            <a:ext cx="720725" cy="144462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/>
          </a:p>
        </p:txBody>
      </p:sp>
      <p:sp>
        <p:nvSpPr>
          <p:cNvPr id="22540" name="Rectangle 14">
            <a:extLst>
              <a:ext uri="{FF2B5EF4-FFF2-40B4-BE49-F238E27FC236}">
                <a16:creationId xmlns:a16="http://schemas.microsoft.com/office/drawing/2014/main" id="{41BDDA35-82AE-8E3E-FD51-FF3288CB2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0863" y="1570038"/>
            <a:ext cx="720725" cy="142875"/>
          </a:xfrm>
          <a:prstGeom prst="rect">
            <a:avLst/>
          </a:prstGeom>
          <a:solidFill>
            <a:schemeClr val="tx1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/>
          </a:p>
        </p:txBody>
      </p:sp>
      <p:sp>
        <p:nvSpPr>
          <p:cNvPr id="97295" name="Rectangle 15">
            <a:extLst>
              <a:ext uri="{FF2B5EF4-FFF2-40B4-BE49-F238E27FC236}">
                <a16:creationId xmlns:a16="http://schemas.microsoft.com/office/drawing/2014/main" id="{F7645BE0-B40D-C1D7-2914-D39CA3539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53510"/>
            <a:ext cx="6913562" cy="587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4000"/>
              <a:t>Οστεοπορωτικά κατάγματα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266631-5F78-6593-3FEA-AC2710E3FEE1}"/>
              </a:ext>
            </a:extLst>
          </p:cNvPr>
          <p:cNvSpPr txBox="1"/>
          <p:nvPr/>
        </p:nvSpPr>
        <p:spPr>
          <a:xfrm>
            <a:off x="824874" y="1732613"/>
            <a:ext cx="13708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Quiz: </a:t>
            </a:r>
          </a:p>
        </p:txBody>
      </p:sp>
    </p:spTree>
    <p:extLst>
      <p:ext uri="{BB962C8B-B14F-4D97-AF65-F5344CB8AC3E}">
        <p14:creationId xmlns:p14="http://schemas.microsoft.com/office/powerpoint/2010/main" val="389215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7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6FC03-2E5E-788A-63F8-CA7D09BCE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ΕΚΠΑΙΔΕΥΤΙΚΟΙ ΣΤΟΧΟΙ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55FE0-7027-75BF-A3E5-60EBBB2A9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Δυνατότητες και  εφαρμογές απεικονιστικών μεθόδων</a:t>
            </a:r>
          </a:p>
          <a:p>
            <a:endParaRPr lang="el-GR" dirty="0"/>
          </a:p>
          <a:p>
            <a:r>
              <a:rPr lang="el-GR" dirty="0"/>
              <a:t>Φασμα της απεικονιστικής μορφολογίας των οστικών μεταστάσεων</a:t>
            </a:r>
          </a:p>
          <a:p>
            <a:pPr lvl="1"/>
            <a:r>
              <a:rPr lang="el-GR" dirty="0"/>
              <a:t>Αναφορα στις μεταθεραπευτικες μεταβολές </a:t>
            </a:r>
          </a:p>
          <a:p>
            <a:pPr lvl="1"/>
            <a:r>
              <a:rPr lang="el-GR" dirty="0"/>
              <a:t>Παθολογικά κατάγματα</a:t>
            </a:r>
          </a:p>
          <a:p>
            <a:pPr lvl="1"/>
            <a:r>
              <a:rPr lang="el-GR" dirty="0"/>
              <a:t>ΔΔ παθολογικά/ οστεοπορωτικά κατάγματα</a:t>
            </a:r>
          </a:p>
          <a:p>
            <a:endParaRPr lang="el-GR" dirty="0"/>
          </a:p>
          <a:p>
            <a:r>
              <a:rPr lang="el-GR" dirty="0"/>
              <a:t>Απεικονιστική διαφορική διάγνωση μεταστάσεων</a:t>
            </a:r>
          </a:p>
          <a:p>
            <a:pPr lvl="1"/>
            <a:r>
              <a:rPr lang="en-US" dirty="0"/>
              <a:t>Quiz : </a:t>
            </a:r>
            <a:r>
              <a:rPr lang="el-GR" dirty="0"/>
              <a:t> οστικές αλοιώσεις σε ασθενείς με καρκίνο</a:t>
            </a:r>
            <a:r>
              <a:rPr lang="en-US" dirty="0"/>
              <a:t> </a:t>
            </a:r>
            <a:r>
              <a:rPr lang="el-GR" dirty="0"/>
              <a:t>: είναι πάντα μεταστάσεις</a:t>
            </a:r>
            <a:r>
              <a:rPr lang="el-GR" b="1" dirty="0">
                <a:solidFill>
                  <a:srgbClr val="FF0000"/>
                </a:solidFill>
              </a:rPr>
              <a:t>?</a:t>
            </a:r>
          </a:p>
          <a:p>
            <a:endParaRPr lang="el-GR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98F79C-DD2D-4C6A-130B-5B98422F2B9B}"/>
              </a:ext>
            </a:extLst>
          </p:cNvPr>
          <p:cNvSpPr/>
          <p:nvPr/>
        </p:nvSpPr>
        <p:spPr>
          <a:xfrm>
            <a:off x="838200" y="4946073"/>
            <a:ext cx="10515600" cy="1143000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2917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2 - Θέση περιεχομένου">
            <a:extLst>
              <a:ext uri="{FF2B5EF4-FFF2-40B4-BE49-F238E27FC236}">
                <a16:creationId xmlns:a16="http://schemas.microsoft.com/office/drawing/2014/main" id="{10268A3C-203B-351C-15E6-2B114F86EA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2562" y="2551424"/>
            <a:ext cx="5181600" cy="1165169"/>
          </a:xfrm>
        </p:spPr>
        <p:txBody>
          <a:bodyPr>
            <a:normAutofit/>
          </a:bodyPr>
          <a:lstStyle/>
          <a:p>
            <a:r>
              <a:rPr lang="el-GR" altLang="en-US" dirty="0"/>
              <a:t>Ασθενής 55 ετών , </a:t>
            </a:r>
            <a:r>
              <a:rPr lang="en-US" altLang="en-US" dirty="0"/>
              <a:t>Ca</a:t>
            </a:r>
            <a:r>
              <a:rPr lang="el-GR" altLang="en-US" dirty="0"/>
              <a:t> πνευμονα</a:t>
            </a:r>
            <a:endParaRPr lang="en-US" altLang="en-US" dirty="0"/>
          </a:p>
          <a:p>
            <a:r>
              <a:rPr lang="en-US" altLang="en-US" dirty="0"/>
              <a:t>T</a:t>
            </a:r>
            <a:r>
              <a:rPr lang="el-GR" altLang="en-US" dirty="0"/>
              <a:t>υχαίο εύρημα </a:t>
            </a:r>
          </a:p>
        </p:txBody>
      </p:sp>
      <p:sp>
        <p:nvSpPr>
          <p:cNvPr id="39939" name="3 - Θέση περιεχομένου">
            <a:extLst>
              <a:ext uri="{FF2B5EF4-FFF2-40B4-BE49-F238E27FC236}">
                <a16:creationId xmlns:a16="http://schemas.microsoft.com/office/drawing/2014/main" id="{DC81B2FE-1076-DCF0-9369-ECF604AAA6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 altLang="en-US"/>
          </a:p>
          <a:p>
            <a:endParaRPr lang="el-GR" altLang="en-US"/>
          </a:p>
        </p:txBody>
      </p:sp>
      <p:sp>
        <p:nvSpPr>
          <p:cNvPr id="39941" name="AutoShape 4" descr="data:image/jpeg;base64,/9j/4AAQSkZJRgABAQAAAQABAAD/2wCEAAkGBxQSEhQUEhQVFRQXFBQUFBQUFRUUFBQUFBQXFxQUFRQYHCggGBolHBQUITEhJSkrLi4uFx8zODMsNygtLisBCgoKBQUFDgUFDisZExkrKysrKysrKysrKysrKysrKysrKysrKysrKysrKysrKysrKysrKysrKysrKysrKysrK//AABEIANMArAMBIgACEQEDEQH/xAAcAAACAwEBAQEAAAAAAAAAAAAEBQABAwIGCAf/xAAyEAACAgECBAQFBAEFAQAAAAAAAQIDEQQhBRIxQQZRYXETIoGRoTJCUrFDFiPB0fAV/8QAFAEBAAAAAAAAAAAAAAAAAAAAAP/EABQRAQAAAAAAAAAAAAAAAAAAAAD/2gAMAwEAAhEDEQA/APw4ohAIQhAIQhAIQhAIQhAIQhAIQhaQGir2OowN6Y5RbgBVNcf3L7BcdDS/3SQPys0rrYBlPBqH/lf4DavDVL/y/wBAVOmYdRpJeoBVfhGp/v8AyjdeCYfyf3RNNppZ7jWvTyx1YH5UQhAIQhAIQhAIQhcY56AUXgLr0jNY6dLqAFGpsJp0q7hMUuxvTp3J7IBfZoX1juvLuD8p67T8LlhbPIq4xoeWW6xLuv8AkATh7T2f0CXSl1YDGBu5N9QC66456jHSUw7yQkU8E+KwPZURp/mgqF2nj1tieDy2a1wA/Q6tdpe0shcddT2PzuuoKjB+bA8gQhAIQhAIQhALSHHDtElvIX6KC5sv/wAx8nmKwgLsqS2WDN6T3CdNRljXT0dMgK9Pw/PYecO4akdp46I2qsyA60qjBdiaquqz9aT+iAIyZol5gcWcA00v2IB1HhujtkaSguq+5pTHsB5izwzX2bMv9MeUj1nwk3hoi0u2zA8fLw9NeRl/8exftPbx07NVp/QDwsdDJdUzeNB7eGiz2CY8FT/b+APwIhCAQhCAQ7SKSNEgCtDHuMaZMD062Q30HDpyw+nv/wBAE6eewbCeehvp+C+c/shhTwFfzf2AEqigrT1+2PyMKeAS7ST99jufCZxWWvtugMI047BFdCxvv6f1udwT6S+gRXBPvv7bAcR0mVu15mldMU9/wHV1Y7Zz37BsIpLeK/AClaSLecPPmbV6LLSSHVVEXhrv1GGn0qXRAKdNwD+WyGdHAYeTHdGk2yzeNeAFNfBoR6RO3w5DeKKaA+MCEIBDpIo1pryBUUEUUuTSissacN4dB7y3Q/0+nrivkSQAeg4eopN7y/C9hzp0Dwra9giqbAaaf1G2nQn09j8hnRb6AONO0HVLImp1G3QMq1Uu2wDGXCo2dsPz6At3CJR6vKLhbN9ZM2jOeOufyBhCprCx9TeqvbDQs12qspfNjmg/uvQZ8E4hG54XXq0+wDjhOkb6bJDiulLtll6SCSwjeVfkB3U09iThgqEMG0ZADFOIXyR6nD5fID4oIQgHUUM9JWl1F1S3QxqluA4rswjuFzyAQmF1S26ZAY1zfmHVW+Qurs+Xp1/ATpHnGPMB9otxtRWAcPoG9MEBpCH2CKonNa2N4gaQQTUDRYTUBtPTKcWmsp7Mx4dwj4Gc9Xvn07DTQV5a9AziNWY5Xb+gK0Gqa67ob03JiDTIJqtcJegD2McmiqMtJZzBQGHwjtVo7KyB8PFlFoDahboMigTTdQxIDeph9DewBWGUWdEAw6oY8Jhjd9xWp4Y400OiXkB6XTzSimtm2FQy+gqi/kX2NqLQHtKaWOgTCPmAae942yNKbNgJFBFRUImsIgNtBsg7lyseaAqNkg6tgLqlhhU687mUo4lL3C49ACOHSxkYc4rq2C6ZgFo6M4yO8gfDpaKLQBGl/UhhCItqeGn6j2ijOQMqohMat0EVULIVXUsgdaWgH1eulo7llc1M915wl+5L+8eo0qluDcd0XxqZJbyj80fddV9VkD0fDNVC2rmg1Jea7ej8mEVrc/O/CFVsbI8lvwviJuClFyrt5ZNSi99mse5+l6ep7N9cb46ZAM0u2ENaZ9BdRWH0oBjSgiuOWYaVBFMsMBhUguoCUgquewGU38z9wyC2Aa1ljCC2AiN6jOMQmuIGlZqVCJbQHw+XEo6iB3E9Hw75q0+62f0POxHnhye8oee690AygsBVaKjA2hEDWrqG1QB6ohlCAlnBYWU/C/Thudcl1hPmclJfV/YJ8O8TlNypuWNRXtJdpx7WR809gihhmnrXNzYXNjHN3xnpnyAYU9cB1MQOnqMdPEAzTxwslc25c9lgxT3Aa1M1dm3uL6bvUKhuwDaEGpglCDaqmwO60GQjscVwNMgdos5idAfDh1E5LiBrEYcJt5bYv1x9xfEIqeGvcD28q9zvl3O9G+eEZehpygXUgimRnCJ3BAMKWMtKhXT0GmnYB9KHGhj3FeliOtLH5QJGGct9BVrNbl8sdl/YTxjVcqUV3FNSAM0s2t0ONPrF5CelB1MQHlGvXZDOnUZPOVRDaJNdAH8bMm0BXp7/ADGNM8gEROiolgfDhcSi0BtE2gYRN4Ae38OT5qUvIYuIm8Iz+WS9R2+oEidxKLXYAugZ6aPQWUjTSsBvpUOIvlhkU6FBHG9Ry1pLqwFOqu5ptnVKBqwygAumIbUgakMqAJrCqgeoKrAJriEQlgHrNkAdRqfMMTFcAiFrSA+KS0UWBrE2rMIm8GB6nwlLeS9T0jW55bwq/mf0PVyA4ydROMnUGAZTIaaRimrcaaUB/wAPW4u47fmxLyQw0TxHJ53U3c1kn6gFUsOoF9LGFAB1QXWwGthdTAOpC6wOthUJAExZrBg0ZBFQBEWacxlFnaA+MCyi0BpE2gZRNYAeh8MP539D18zx/hn9b+h62TA5bOoGeTuoAygaaUV0DXRroA3nLlrfszzVfUe8Snip+wgqYDCkYVSF+mQfWgDq2E1SA62b1sA6uzyCYTAa2E1zAOpYXCQDUwqEgCYs1TB6zYD4zOolEA2ibQLIA/8ADf6n9D1cyEAyZrUQgBdI20fYhAN+Mv8A2/sJaCEAZacOqIQAisJrIQAmJpWQgDCvoEVFkA2qZtkhAP/Z">
            <a:hlinkClick r:id="rId2"/>
            <a:extLst>
              <a:ext uri="{FF2B5EF4-FFF2-40B4-BE49-F238E27FC236}">
                <a16:creationId xmlns:a16="http://schemas.microsoft.com/office/drawing/2014/main" id="{9ADA750D-9952-FE5A-196B-DE16BE7AC0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49400" y="-1203325"/>
            <a:ext cx="2057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l-GR" altLang="en-US"/>
          </a:p>
        </p:txBody>
      </p:sp>
      <p:sp>
        <p:nvSpPr>
          <p:cNvPr id="39942" name="AutoShape 6" descr="data:image/jpeg;base64,/9j/4AAQSkZJRgABAQAAAQABAAD/2wCEAAkGBxQSEhQUEhQVFRQXFBQUFBQUFRUUFBQUFBQXFxQUFRQYHCggGBolHBQUITEhJSkrLi4uFx8zODMsNygtLisBCgoKBQUFDgUFDisZExkrKysrKysrKysrKysrKysrKysrKysrKysrKysrKysrKysrKysrKysrKysrKysrKysrK//AABEIANMArAMBIgACEQEDEQH/xAAcAAACAwEBAQEAAAAAAAAAAAAEBQABAwIGCAf/xAAyEAACAgECBAQFBAEFAQAAAAAAAQIDEQQhBRIxQQZRYXETIoGRoTJCUrFDFiPB0fAV/8QAFAEBAAAAAAAAAAAAAAAAAAAAAP/EABQRAQAAAAAAAAAAAAAAAAAAAAD/2gAMAwEAAhEDEQA/APw4ohAIQhAIQhAIQhAIQhAIQhAIQhaQGir2OowN6Y5RbgBVNcf3L7BcdDS/3SQPys0rrYBlPBqH/lf4DavDVL/y/wBAVOmYdRpJeoBVfhGp/v8AyjdeCYfyf3RNNppZ7jWvTyx1YH5UQhAIQhAIQhAIQhcY56AUXgLr0jNY6dLqAFGpsJp0q7hMUuxvTp3J7IBfZoX1juvLuD8p67T8LlhbPIq4xoeWW6xLuv8AkATh7T2f0CXSl1YDGBu5N9QC66456jHSUw7yQkU8E+KwPZURp/mgqF2nj1tieDy2a1wA/Q6tdpe0shcddT2PzuuoKjB+bA8gQhAIQhAIQhALSHHDtElvIX6KC5sv/wAx8nmKwgLsqS2WDN6T3CdNRljXT0dMgK9Pw/PYecO4akdp46I2qsyA60qjBdiaquqz9aT+iAIyZol5gcWcA00v2IB1HhujtkaSguq+5pTHsB5izwzX2bMv9MeUj1nwk3hoi0u2zA8fLw9NeRl/8exftPbx07NVp/QDwsdDJdUzeNB7eGiz2CY8FT/b+APwIhCAQhCAQ7SKSNEgCtDHuMaZMD062Q30HDpyw+nv/wBAE6eewbCeehvp+C+c/shhTwFfzf2AEqigrT1+2PyMKeAS7ST99jufCZxWWvtugMI047BFdCxvv6f1udwT6S+gRXBPvv7bAcR0mVu15mldMU9/wHV1Y7Zz37BsIpLeK/AClaSLecPPmbV6LLSSHVVEXhrv1GGn0qXRAKdNwD+WyGdHAYeTHdGk2yzeNeAFNfBoR6RO3w5DeKKaA+MCEIBDpIo1pryBUUEUUuTSissacN4dB7y3Q/0+nrivkSQAeg4eopN7y/C9hzp0Dwra9giqbAaaf1G2nQn09j8hnRb6AONO0HVLImp1G3QMq1Uu2wDGXCo2dsPz6At3CJR6vKLhbN9ZM2jOeOufyBhCprCx9TeqvbDQs12qspfNjmg/uvQZ8E4hG54XXq0+wDjhOkb6bJDiulLtll6SCSwjeVfkB3U09iThgqEMG0ZADFOIXyR6nD5fID4oIQgHUUM9JWl1F1S3QxqluA4rswjuFzyAQmF1S26ZAY1zfmHVW+Qurs+Xp1/ATpHnGPMB9otxtRWAcPoG9MEBpCH2CKonNa2N4gaQQTUDRYTUBtPTKcWmsp7Mx4dwj4Gc9Xvn07DTQV5a9AziNWY5Xb+gK0Gqa67ob03JiDTIJqtcJegD2McmiqMtJZzBQGHwjtVo7KyB8PFlFoDahboMigTTdQxIDeph9DewBWGUWdEAw6oY8Jhjd9xWp4Y400OiXkB6XTzSimtm2FQy+gqi/kX2NqLQHtKaWOgTCPmAae942yNKbNgJFBFRUImsIgNtBsg7lyseaAqNkg6tgLqlhhU687mUo4lL3C49ACOHSxkYc4rq2C6ZgFo6M4yO8gfDpaKLQBGl/UhhCItqeGn6j2ijOQMqohMat0EVULIVXUsgdaWgH1eulo7llc1M915wl+5L+8eo0qluDcd0XxqZJbyj80fddV9VkD0fDNVC2rmg1Jea7ej8mEVrc/O/CFVsbI8lvwviJuClFyrt5ZNSi99mse5+l6ep7N9cb46ZAM0u2ENaZ9BdRWH0oBjSgiuOWYaVBFMsMBhUguoCUgquewGU38z9wyC2Aa1ljCC2AiN6jOMQmuIGlZqVCJbQHw+XEo6iB3E9Hw75q0+62f0POxHnhye8oee690AygsBVaKjA2hEDWrqG1QB6ohlCAlnBYWU/C/Thudcl1hPmclJfV/YJ8O8TlNypuWNRXtJdpx7WR809gihhmnrXNzYXNjHN3xnpnyAYU9cB1MQOnqMdPEAzTxwslc25c9lgxT3Aa1M1dm3uL6bvUKhuwDaEGpglCDaqmwO60GQjscVwNMgdos5idAfDh1E5LiBrEYcJt5bYv1x9xfEIqeGvcD28q9zvl3O9G+eEZehpygXUgimRnCJ3BAMKWMtKhXT0GmnYB9KHGhj3FeliOtLH5QJGGct9BVrNbl8sdl/YTxjVcqUV3FNSAM0s2t0ONPrF5CelB1MQHlGvXZDOnUZPOVRDaJNdAH8bMm0BXp7/ADGNM8gEROiolgfDhcSi0BtE2gYRN4Ae38OT5qUvIYuIm8Iz+WS9R2+oEidxKLXYAugZ6aPQWUjTSsBvpUOIvlhkU6FBHG9Ry1pLqwFOqu5ptnVKBqwygAumIbUgakMqAJrCqgeoKrAJriEQlgHrNkAdRqfMMTFcAiFrSA+KS0UWBrE2rMIm8GB6nwlLeS9T0jW55bwq/mf0PVyA4ydROMnUGAZTIaaRimrcaaUB/wAPW4u47fmxLyQw0TxHJ53U3c1kn6gFUsOoF9LGFAB1QXWwGthdTAOpC6wOthUJAExZrBg0ZBFQBEWacxlFnaA+MCyi0BpE2gZRNYAeh8MP539D18zx/hn9b+h62TA5bOoGeTuoAygaaUV0DXRroA3nLlrfszzVfUe8Snip+wgqYDCkYVSF+mQfWgDq2E1SA62b1sA6uzyCYTAa2E1zAOpYXCQDUwqEgCYs1TB6zYD4zOolEA2ibQLIA/8ADf6n9D1cyEAyZrUQgBdI20fYhAN+Mv8A2/sJaCEAZacOqIQAisJrIQAmJpWQgDCvoEVFkA2qZtkhAP/Z">
            <a:hlinkClick r:id="rId2"/>
            <a:extLst>
              <a:ext uri="{FF2B5EF4-FFF2-40B4-BE49-F238E27FC236}">
                <a16:creationId xmlns:a16="http://schemas.microsoft.com/office/drawing/2014/main" id="{0FC81DE7-2FD8-3D54-43C8-4E89ADEF40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49400" y="-1203325"/>
            <a:ext cx="2057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l-GR" altLang="en-US"/>
          </a:p>
        </p:txBody>
      </p:sp>
      <p:pic>
        <p:nvPicPr>
          <p:cNvPr id="39943" name="Picture 8" descr="http://www.aaos.org/news/bulletin/aug07/clinical5-1.gif">
            <a:extLst>
              <a:ext uri="{FF2B5EF4-FFF2-40B4-BE49-F238E27FC236}">
                <a16:creationId xmlns:a16="http://schemas.microsoft.com/office/drawing/2014/main" id="{9DAFE5DC-9FAD-5206-F620-7969C188B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106" y="1643064"/>
            <a:ext cx="3571875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9 - TextBox">
            <a:extLst>
              <a:ext uri="{FF2B5EF4-FFF2-40B4-BE49-F238E27FC236}">
                <a16:creationId xmlns:a16="http://schemas.microsoft.com/office/drawing/2014/main" id="{5028C019-AD46-C050-7809-97E18EA66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85" y="582287"/>
            <a:ext cx="48465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Ψευδοκύστη βραχιονίου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B49B3C2-AA42-4511-8123-D2BF46A66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359" y="74180"/>
            <a:ext cx="3349336" cy="1325563"/>
          </a:xfrm>
        </p:spPr>
        <p:txBody>
          <a:bodyPr/>
          <a:lstStyle/>
          <a:p>
            <a:r>
              <a:rPr lang="el-GR" dirty="0"/>
              <a:t>αιμαγγείωμα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86CE0-5710-EADE-E6FC-A2F0A24EF897}"/>
              </a:ext>
            </a:extLst>
          </p:cNvPr>
          <p:cNvSpPr txBox="1"/>
          <p:nvPr/>
        </p:nvSpPr>
        <p:spPr>
          <a:xfrm>
            <a:off x="3414194" y="6270991"/>
            <a:ext cx="653571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2400" dirty="0"/>
              <a:t>Ασθενής 47 ετών με ιστορικό σεμινώματος </a:t>
            </a:r>
            <a:endParaRPr lang="en-US" sz="24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BF9B3C-3164-B015-F221-D88C0D975438}"/>
              </a:ext>
            </a:extLst>
          </p:cNvPr>
          <p:cNvCxnSpPr/>
          <p:nvPr/>
        </p:nvCxnSpPr>
        <p:spPr>
          <a:xfrm>
            <a:off x="9185564" y="4748645"/>
            <a:ext cx="33250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6C9DB92-BCBA-9247-F30B-988F64A8F97F}"/>
              </a:ext>
            </a:extLst>
          </p:cNvPr>
          <p:cNvCxnSpPr/>
          <p:nvPr/>
        </p:nvCxnSpPr>
        <p:spPr>
          <a:xfrm>
            <a:off x="1700645" y="4880263"/>
            <a:ext cx="33250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F553DC2-23BD-4965-F594-59AF6FD7BE8F}"/>
              </a:ext>
            </a:extLst>
          </p:cNvPr>
          <p:cNvCxnSpPr/>
          <p:nvPr/>
        </p:nvCxnSpPr>
        <p:spPr>
          <a:xfrm>
            <a:off x="5427519" y="4748645"/>
            <a:ext cx="33250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04B261C-44EF-45F4-E345-C552E08C6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154" t="27398" r="5348" b="6223"/>
          <a:stretch/>
        </p:blipFill>
        <p:spPr>
          <a:xfrm>
            <a:off x="293517" y="1204807"/>
            <a:ext cx="11736234" cy="5066184"/>
          </a:xfr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3A438C6-E160-2B8F-33AB-B62F005681F8}"/>
              </a:ext>
            </a:extLst>
          </p:cNvPr>
          <p:cNvCxnSpPr/>
          <p:nvPr/>
        </p:nvCxnSpPr>
        <p:spPr>
          <a:xfrm flipH="1">
            <a:off x="1700645" y="4225425"/>
            <a:ext cx="236310" cy="3564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8172CF1-7D13-8407-3B14-C84041EFB3EA}"/>
              </a:ext>
            </a:extLst>
          </p:cNvPr>
          <p:cNvCxnSpPr/>
          <p:nvPr/>
        </p:nvCxnSpPr>
        <p:spPr>
          <a:xfrm flipH="1">
            <a:off x="9949909" y="4189453"/>
            <a:ext cx="236310" cy="3564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BD11A2E-1582-9B4B-45C3-D88D6707A22E}"/>
              </a:ext>
            </a:extLst>
          </p:cNvPr>
          <p:cNvCxnSpPr/>
          <p:nvPr/>
        </p:nvCxnSpPr>
        <p:spPr>
          <a:xfrm flipH="1">
            <a:off x="5825277" y="4189453"/>
            <a:ext cx="236310" cy="3564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53B7B56-19DC-CA2F-C9D4-8ADE8EE1F08E}"/>
              </a:ext>
            </a:extLst>
          </p:cNvPr>
          <p:cNvSpPr txBox="1"/>
          <p:nvPr/>
        </p:nvSpPr>
        <p:spPr>
          <a:xfrm>
            <a:off x="3264310" y="1215077"/>
            <a:ext cx="4138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dirty="0"/>
              <a:t>Τ1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30F3FA-864A-E7B9-41AE-467A7BD63804}"/>
              </a:ext>
            </a:extLst>
          </p:cNvPr>
          <p:cNvSpPr txBox="1"/>
          <p:nvPr/>
        </p:nvSpPr>
        <p:spPr>
          <a:xfrm>
            <a:off x="11445937" y="1221409"/>
            <a:ext cx="5838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STIR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E86086-5753-77BC-069B-87C0373E331B}"/>
              </a:ext>
            </a:extLst>
          </p:cNvPr>
          <p:cNvSpPr txBox="1"/>
          <p:nvPr/>
        </p:nvSpPr>
        <p:spPr>
          <a:xfrm>
            <a:off x="7689448" y="1215077"/>
            <a:ext cx="4138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dirty="0"/>
              <a:t>Τ2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22CA18-47D4-73FC-4AE9-0F3B26F09E8C}"/>
              </a:ext>
            </a:extLst>
          </p:cNvPr>
          <p:cNvSpPr txBox="1"/>
          <p:nvPr/>
        </p:nvSpPr>
        <p:spPr>
          <a:xfrm>
            <a:off x="162249" y="5532327"/>
            <a:ext cx="2310581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Η αλλοίωση περιέχει λίπος (↑σημα Τ1 και Τ2)  και διελαύνεται από οστικές δοκίδες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6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A0094590-E40F-45DA-90CF-ED354CD8CF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6969" y="409575"/>
            <a:ext cx="3042980" cy="799793"/>
          </a:xfrm>
          <a:ln w="38100">
            <a:solidFill>
              <a:srgbClr val="C00000"/>
            </a:solidFill>
          </a:ln>
        </p:spPr>
        <p:txBody>
          <a:bodyPr/>
          <a:lstStyle/>
          <a:p>
            <a:pPr eaLnBrk="1" hangingPunct="1"/>
            <a:r>
              <a:rPr lang="el-GR" altLang="el-GR" sz="4000" b="1" dirty="0"/>
              <a:t>Αιμαγγείωμα 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E565A158-5BD6-498F-9B2A-0E9FE820CC4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2917" y="1713436"/>
            <a:ext cx="4559883" cy="4543425"/>
          </a:xfrm>
        </p:spPr>
        <p:txBody>
          <a:bodyPr>
            <a:normAutofit/>
          </a:bodyPr>
          <a:lstStyle/>
          <a:p>
            <a:r>
              <a:rPr lang="el-GR" altLang="el-GR" sz="2400" dirty="0"/>
              <a:t>Αγγειακοί χώροι/λίπος/  οίδημα</a:t>
            </a:r>
            <a:endParaRPr lang="en-US" altLang="el-GR" sz="2400" dirty="0"/>
          </a:p>
          <a:p>
            <a:pPr marL="0" indent="0">
              <a:buNone/>
            </a:pPr>
            <a:r>
              <a:rPr lang="el-GR" altLang="el-GR" sz="2400" b="1" u="sng" dirty="0"/>
              <a:t>Μ</a:t>
            </a:r>
            <a:r>
              <a:rPr lang="en-US" altLang="el-GR" sz="2400" b="1" u="sng" dirty="0"/>
              <a:t>RI</a:t>
            </a:r>
          </a:p>
          <a:p>
            <a:r>
              <a:rPr lang="en-US" altLang="el-GR" sz="2400" dirty="0"/>
              <a:t>T</a:t>
            </a:r>
            <a:r>
              <a:rPr lang="el-GR" altLang="el-GR" sz="2400" dirty="0" err="1"/>
              <a:t>υπικό</a:t>
            </a:r>
            <a:r>
              <a:rPr lang="el-GR" altLang="el-GR" sz="2400" dirty="0"/>
              <a:t>: υπερέχει λιπώδες στοιχείο, </a:t>
            </a:r>
            <a:r>
              <a:rPr lang="el-GR" altLang="el-GR" sz="2400" dirty="0" err="1"/>
              <a:t>ασυμπτωματικό</a:t>
            </a:r>
            <a:endParaRPr lang="el-GR" altLang="el-GR" sz="2400" dirty="0"/>
          </a:p>
          <a:p>
            <a:r>
              <a:rPr lang="en-US" altLang="el-GR" sz="2400" dirty="0"/>
              <a:t>“A</a:t>
            </a:r>
            <a:r>
              <a:rPr lang="el-GR" altLang="el-GR" sz="2400" dirty="0" err="1"/>
              <a:t>τυπο</a:t>
            </a:r>
            <a:r>
              <a:rPr lang="en-US" altLang="el-GR" sz="2400" dirty="0"/>
              <a:t>” </a:t>
            </a:r>
            <a:r>
              <a:rPr lang="el-GR" altLang="el-GR" sz="2400" dirty="0"/>
              <a:t>υπερέχει αγγειακό στοιχείο</a:t>
            </a:r>
            <a:r>
              <a:rPr lang="en-US" altLang="el-GR" i="1" dirty="0"/>
              <a:t> </a:t>
            </a:r>
            <a:r>
              <a:rPr lang="el-GR" altLang="el-GR" i="1" dirty="0"/>
              <a:t> </a:t>
            </a:r>
            <a:r>
              <a:rPr lang="el-GR" altLang="el-GR" sz="2400" b="1" dirty="0" err="1">
                <a:solidFill>
                  <a:srgbClr val="FF0000"/>
                </a:solidFill>
              </a:rPr>
              <a:t>δδ</a:t>
            </a:r>
            <a:r>
              <a:rPr lang="el-GR" altLang="el-GR" sz="2400" b="1" dirty="0">
                <a:solidFill>
                  <a:srgbClr val="FF0000"/>
                </a:solidFill>
              </a:rPr>
              <a:t> μεταστάσεις</a:t>
            </a:r>
          </a:p>
          <a:p>
            <a:r>
              <a:rPr lang="el-GR" altLang="el-GR" sz="2400" b="1" dirty="0">
                <a:solidFill>
                  <a:schemeClr val="accent1"/>
                </a:solidFill>
              </a:rPr>
              <a:t>Επιθετικό</a:t>
            </a:r>
            <a:r>
              <a:rPr lang="el-GR" altLang="el-GR" sz="2400" b="1" dirty="0"/>
              <a:t>:</a:t>
            </a:r>
            <a:r>
              <a:rPr lang="el-GR" altLang="el-GR" sz="2400" dirty="0"/>
              <a:t> συμπτωματικό, </a:t>
            </a:r>
            <a:r>
              <a:rPr lang="en-US" altLang="el-GR" sz="2400" dirty="0"/>
              <a:t>    </a:t>
            </a:r>
            <a:r>
              <a:rPr lang="el-GR" altLang="el-GR" sz="2400" dirty="0"/>
              <a:t> μεγάλο</a:t>
            </a:r>
            <a:r>
              <a:rPr lang="en-US" altLang="el-GR" sz="2400" dirty="0"/>
              <a:t>,   </a:t>
            </a:r>
            <a:r>
              <a:rPr lang="el-GR" altLang="el-GR" sz="2400" dirty="0">
                <a:solidFill>
                  <a:srgbClr val="0070C0"/>
                </a:solidFill>
              </a:rPr>
              <a:t>επισκληρίδια, παρασπονδυλική  επέκταση</a:t>
            </a:r>
            <a:r>
              <a:rPr lang="el-GR" altLang="el-GR" sz="2400" dirty="0"/>
              <a:t>, διεύρυνση αγγείων, προδιαθέτει σε </a:t>
            </a:r>
            <a:r>
              <a:rPr lang="el-GR" altLang="el-GR" sz="2400" i="1" dirty="0"/>
              <a:t>κάταγμα</a:t>
            </a:r>
            <a:r>
              <a:rPr lang="el-GR" altLang="el-GR" sz="2400" dirty="0"/>
              <a:t> </a:t>
            </a:r>
            <a:endParaRPr lang="en-US" altLang="el-GR" sz="2400" dirty="0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426A1290-8962-4E17-BFE4-C1D8E34C14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6"/>
          <a:stretch/>
        </p:blipFill>
        <p:spPr bwMode="auto">
          <a:xfrm>
            <a:off x="4758542" y="667898"/>
            <a:ext cx="2268515" cy="5050256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2AE35071-4E4E-45D9-B19A-6E34E55783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0" t="7638" r="2223" b="323"/>
          <a:stretch/>
        </p:blipFill>
        <p:spPr bwMode="auto">
          <a:xfrm>
            <a:off x="7169176" y="1527448"/>
            <a:ext cx="2291604" cy="5050256"/>
          </a:xfrm>
          <a:prstGeom prst="rect">
            <a:avLst/>
          </a:prstGeom>
          <a:solidFill>
            <a:schemeClr val="bg2"/>
          </a:solidFill>
          <a:ln w="2857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C8B29427-037E-4D83-B697-456056F6C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8" r="2346"/>
          <a:stretch/>
        </p:blipFill>
        <p:spPr bwMode="auto">
          <a:xfrm>
            <a:off x="9573433" y="1968603"/>
            <a:ext cx="2277064" cy="4793819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Ευθύγραμμο βέλος σύνδεσης 2">
            <a:extLst>
              <a:ext uri="{FF2B5EF4-FFF2-40B4-BE49-F238E27FC236}">
                <a16:creationId xmlns:a16="http://schemas.microsoft.com/office/drawing/2014/main" id="{DAFCB314-4E2A-40F7-99C9-99F135DC0DCD}"/>
              </a:ext>
            </a:extLst>
          </p:cNvPr>
          <p:cNvCxnSpPr/>
          <p:nvPr/>
        </p:nvCxnSpPr>
        <p:spPr>
          <a:xfrm>
            <a:off x="5892800" y="2481006"/>
            <a:ext cx="0" cy="5689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95F8C20-DD31-413D-BFBB-E4554427C3B9}"/>
              </a:ext>
            </a:extLst>
          </p:cNvPr>
          <p:cNvSpPr txBox="1"/>
          <p:nvPr/>
        </p:nvSpPr>
        <p:spPr>
          <a:xfrm>
            <a:off x="7657674" y="667898"/>
            <a:ext cx="1614545" cy="5232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l-GR" sz="2800" b="1" dirty="0"/>
              <a:t>επιθετικό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5EEFC3FB-1D76-41FF-B1DB-6CDC752E1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400" y="561059"/>
            <a:ext cx="2558683" cy="1919947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A95521-322E-5BB8-424E-36B23688DEB5}"/>
              </a:ext>
            </a:extLst>
          </p:cNvPr>
          <p:cNvSpPr txBox="1"/>
          <p:nvPr/>
        </p:nvSpPr>
        <p:spPr>
          <a:xfrm>
            <a:off x="2752448" y="6082751"/>
            <a:ext cx="9985649" cy="64633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Γυναίκα 18 ετών, προσήλθε με παραπληγία</a:t>
            </a:r>
          </a:p>
          <a:p>
            <a:r>
              <a:rPr lang="el-GR" dirty="0"/>
              <a:t>Επιθετικο αιμαγγείωμα με </a:t>
            </a:r>
            <a:r>
              <a:rPr lang="el-GR" dirty="0">
                <a:solidFill>
                  <a:srgbClr val="00B050"/>
                </a:solidFill>
              </a:rPr>
              <a:t>επισκληρίδια επέκταση </a:t>
            </a:r>
            <a:r>
              <a:rPr lang="el-GR" dirty="0"/>
              <a:t>και προσβολή σώματος και οπισθίων στοιχείων  </a:t>
            </a:r>
            <a:endParaRPr lang="en-US" dirty="0"/>
          </a:p>
        </p:txBody>
      </p:sp>
      <p:cxnSp>
        <p:nvCxnSpPr>
          <p:cNvPr id="6" name="Ευθύγραμμο βέλος σύνδεσης 2">
            <a:extLst>
              <a:ext uri="{FF2B5EF4-FFF2-40B4-BE49-F238E27FC236}">
                <a16:creationId xmlns:a16="http://schemas.microsoft.com/office/drawing/2014/main" id="{A00BDB58-D175-0CCF-A751-7245AD0DBFBC}"/>
              </a:ext>
            </a:extLst>
          </p:cNvPr>
          <p:cNvCxnSpPr>
            <a:cxnSpLocks/>
          </p:cNvCxnSpPr>
          <p:nvPr/>
        </p:nvCxnSpPr>
        <p:spPr>
          <a:xfrm flipH="1">
            <a:off x="6476243" y="2975717"/>
            <a:ext cx="315308" cy="3431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2">
            <a:extLst>
              <a:ext uri="{FF2B5EF4-FFF2-40B4-BE49-F238E27FC236}">
                <a16:creationId xmlns:a16="http://schemas.microsoft.com/office/drawing/2014/main" id="{30FB44AD-2339-8A4F-B942-56475D73AFE0}"/>
              </a:ext>
            </a:extLst>
          </p:cNvPr>
          <p:cNvCxnSpPr>
            <a:cxnSpLocks/>
          </p:cNvCxnSpPr>
          <p:nvPr/>
        </p:nvCxnSpPr>
        <p:spPr>
          <a:xfrm flipH="1">
            <a:off x="6242789" y="2379406"/>
            <a:ext cx="466908" cy="40328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Ευθύγραμμο βέλος σύνδεσης 2">
            <a:extLst>
              <a:ext uri="{FF2B5EF4-FFF2-40B4-BE49-F238E27FC236}">
                <a16:creationId xmlns:a16="http://schemas.microsoft.com/office/drawing/2014/main" id="{AE152A0F-19F9-439E-70A9-54CEA18131A9}"/>
              </a:ext>
            </a:extLst>
          </p:cNvPr>
          <p:cNvCxnSpPr>
            <a:cxnSpLocks/>
          </p:cNvCxnSpPr>
          <p:nvPr/>
        </p:nvCxnSpPr>
        <p:spPr>
          <a:xfrm flipH="1">
            <a:off x="8586549" y="2975717"/>
            <a:ext cx="466908" cy="40328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ύγραμμο βέλος σύνδεσης 2">
            <a:extLst>
              <a:ext uri="{FF2B5EF4-FFF2-40B4-BE49-F238E27FC236}">
                <a16:creationId xmlns:a16="http://schemas.microsoft.com/office/drawing/2014/main" id="{B7152B3F-9793-F339-B161-FC4C2E50CDC5}"/>
              </a:ext>
            </a:extLst>
          </p:cNvPr>
          <p:cNvCxnSpPr>
            <a:cxnSpLocks/>
          </p:cNvCxnSpPr>
          <p:nvPr/>
        </p:nvCxnSpPr>
        <p:spPr>
          <a:xfrm flipH="1">
            <a:off x="8956911" y="3478997"/>
            <a:ext cx="315308" cy="3431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Ευθύγραμμο βέλος σύνδεσης 2">
            <a:extLst>
              <a:ext uri="{FF2B5EF4-FFF2-40B4-BE49-F238E27FC236}">
                <a16:creationId xmlns:a16="http://schemas.microsoft.com/office/drawing/2014/main" id="{8CD7515C-0A37-9006-7E52-440B33446861}"/>
              </a:ext>
            </a:extLst>
          </p:cNvPr>
          <p:cNvCxnSpPr>
            <a:cxnSpLocks/>
          </p:cNvCxnSpPr>
          <p:nvPr/>
        </p:nvCxnSpPr>
        <p:spPr>
          <a:xfrm>
            <a:off x="8158693" y="2992924"/>
            <a:ext cx="0" cy="4173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5968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Θέση περιεχομένου 8">
            <a:extLst>
              <a:ext uri="{FF2B5EF4-FFF2-40B4-BE49-F238E27FC236}">
                <a16:creationId xmlns:a16="http://schemas.microsoft.com/office/drawing/2014/main" id="{7586F8D4-ECF8-46D2-A182-3BB4B1328C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2852" b="14940"/>
          <a:stretch/>
        </p:blipFill>
        <p:spPr>
          <a:xfrm>
            <a:off x="284315" y="1569026"/>
            <a:ext cx="11907685" cy="4166755"/>
          </a:xfrm>
        </p:spPr>
      </p:pic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2A17269C-647A-4D9F-9E62-DB46E510FB4D}"/>
              </a:ext>
            </a:extLst>
          </p:cNvPr>
          <p:cNvCxnSpPr/>
          <p:nvPr/>
        </p:nvCxnSpPr>
        <p:spPr>
          <a:xfrm>
            <a:off x="10556940" y="2117847"/>
            <a:ext cx="108155" cy="462116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ύγραμμο βέλος σύνδεσης 10">
            <a:extLst>
              <a:ext uri="{FF2B5EF4-FFF2-40B4-BE49-F238E27FC236}">
                <a16:creationId xmlns:a16="http://schemas.microsoft.com/office/drawing/2014/main" id="{3ECF05A0-3AF0-42F5-BD8C-83DBE8DF9F58}"/>
              </a:ext>
            </a:extLst>
          </p:cNvPr>
          <p:cNvCxnSpPr/>
          <p:nvPr/>
        </p:nvCxnSpPr>
        <p:spPr>
          <a:xfrm>
            <a:off x="6596384" y="2348905"/>
            <a:ext cx="108155" cy="462116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F536FCB0-117D-41AB-8147-15864AE7E4A8}"/>
              </a:ext>
            </a:extLst>
          </p:cNvPr>
          <p:cNvCxnSpPr/>
          <p:nvPr/>
        </p:nvCxnSpPr>
        <p:spPr>
          <a:xfrm>
            <a:off x="2638956" y="2311028"/>
            <a:ext cx="108155" cy="462116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BA33F13-BADC-FAEC-45E0-705F478D2EF8}"/>
              </a:ext>
            </a:extLst>
          </p:cNvPr>
          <p:cNvSpPr txBox="1"/>
          <p:nvPr/>
        </p:nvSpPr>
        <p:spPr>
          <a:xfrm>
            <a:off x="1103314" y="5982076"/>
            <a:ext cx="8659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/>
              <a:t>Ειδική τεχνική: απώλεια σήματος σε </a:t>
            </a:r>
            <a:r>
              <a:rPr lang="en-US" sz="2800" dirty="0"/>
              <a:t>out-of-phase </a:t>
            </a:r>
            <a:r>
              <a:rPr lang="el-GR" sz="2800" dirty="0"/>
              <a:t> εικονα 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7031F5-F330-57F0-9FA9-293B43E83DEF}"/>
              </a:ext>
            </a:extLst>
          </p:cNvPr>
          <p:cNvSpPr txBox="1"/>
          <p:nvPr/>
        </p:nvSpPr>
        <p:spPr>
          <a:xfrm>
            <a:off x="3680260" y="1748515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Τ1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CDBC2B-A29E-17C7-6360-D8605FEEA168}"/>
              </a:ext>
            </a:extLst>
          </p:cNvPr>
          <p:cNvSpPr txBox="1"/>
          <p:nvPr/>
        </p:nvSpPr>
        <p:spPr>
          <a:xfrm>
            <a:off x="6620494" y="1748515"/>
            <a:ext cx="179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Τ1, ο</a:t>
            </a:r>
            <a:r>
              <a:rPr lang="en-US" dirty="0" err="1">
                <a:solidFill>
                  <a:schemeClr val="bg1"/>
                </a:solidFill>
              </a:rPr>
              <a:t>ut</a:t>
            </a:r>
            <a:r>
              <a:rPr lang="en-US" dirty="0">
                <a:solidFill>
                  <a:schemeClr val="bg1"/>
                </a:solidFill>
              </a:rPr>
              <a:t>-of-phase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6DCF9E-55C7-926D-3BDA-C376DEB89131}"/>
              </a:ext>
            </a:extLst>
          </p:cNvPr>
          <p:cNvSpPr txBox="1"/>
          <p:nvPr/>
        </p:nvSpPr>
        <p:spPr>
          <a:xfrm>
            <a:off x="11221599" y="1882784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STIR </a:t>
            </a:r>
          </a:p>
        </p:txBody>
      </p:sp>
      <p:sp>
        <p:nvSpPr>
          <p:cNvPr id="7" name="Τίτλος 1">
            <a:extLst>
              <a:ext uri="{FF2B5EF4-FFF2-40B4-BE49-F238E27FC236}">
                <a16:creationId xmlns:a16="http://schemas.microsoft.com/office/drawing/2014/main" id="{406BFDA8-3D34-BB00-67B0-1945501D774C}"/>
              </a:ext>
            </a:extLst>
          </p:cNvPr>
          <p:cNvSpPr txBox="1">
            <a:spLocks/>
          </p:cNvSpPr>
          <p:nvPr/>
        </p:nvSpPr>
        <p:spPr>
          <a:xfrm>
            <a:off x="3429000" y="74180"/>
            <a:ext cx="59643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/>
              <a:t>Αιμαγγειωμα</a:t>
            </a:r>
            <a:r>
              <a:rPr lang="en-US" dirty="0"/>
              <a:t> (</a:t>
            </a:r>
            <a:r>
              <a:rPr lang="el-GR" dirty="0"/>
              <a:t>ενεργό) </a:t>
            </a:r>
          </a:p>
        </p:txBody>
      </p:sp>
    </p:spTree>
    <p:extLst>
      <p:ext uri="{BB962C8B-B14F-4D97-AF65-F5344CB8AC3E}">
        <p14:creationId xmlns:p14="http://schemas.microsoft.com/office/powerpoint/2010/main" val="79880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MAYO MSTS\OUR CASES\Kontogeorgi Gagglion Bone Cyst-Ankle\DSC000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grayscl/>
          </a:blip>
          <a:stretch>
            <a:fillRect/>
          </a:stretch>
        </p:blipFill>
        <p:spPr bwMode="auto">
          <a:xfrm>
            <a:off x="4593848" y="1600200"/>
            <a:ext cx="3004303" cy="4525963"/>
          </a:xfrm>
          <a:prstGeom prst="rect">
            <a:avLst/>
          </a:prstGeom>
          <a:noFill/>
        </p:spPr>
      </p:pic>
      <p:pic>
        <p:nvPicPr>
          <p:cNvPr id="3075" name="Picture 3" descr="C:\Users\user\Desktop\MAYO MSTS\OUR CASES\Kontogeorgi Gagglion Bone Cyst-Ankle\DSC000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grayscl/>
          </a:blip>
          <a:stretch>
            <a:fillRect/>
          </a:stretch>
        </p:blipFill>
        <p:spPr bwMode="auto">
          <a:xfrm>
            <a:off x="8191499" y="1600200"/>
            <a:ext cx="3004303" cy="4525963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95C6E7-8B62-6377-CC48-4084ACB8BFDB}"/>
              </a:ext>
            </a:extLst>
          </p:cNvPr>
          <p:cNvSpPr txBox="1"/>
          <p:nvPr/>
        </p:nvSpPr>
        <p:spPr>
          <a:xfrm>
            <a:off x="680202" y="5260258"/>
            <a:ext cx="3320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Γυναίκα 55 ετών, ήπιος πόνος ΠΔΚΝ άρθρωσης 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29192F-A7DB-A137-4284-1E2135EE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6FC03-2E5E-788A-63F8-CA7D09BCE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ΕΚΠΑΙΔΕΥΤΙΚΟΙ ΣΤΟΧΟΙ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55FE0-7027-75BF-A3E5-60EBBB2A9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Δυνατότητες και  εφαρμογές απεικονιστικών μεθόδων</a:t>
            </a:r>
          </a:p>
          <a:p>
            <a:endParaRPr lang="el-GR" dirty="0"/>
          </a:p>
          <a:p>
            <a:r>
              <a:rPr lang="el-GR" dirty="0"/>
              <a:t>Φασμα της απεικονιστικής μορφολογίας των οστικών μεταστάσεων</a:t>
            </a:r>
          </a:p>
          <a:p>
            <a:pPr lvl="1"/>
            <a:r>
              <a:rPr lang="el-GR" dirty="0"/>
              <a:t>Αναφορα στις μεταθεραπευτικες μεταβολές </a:t>
            </a:r>
          </a:p>
          <a:p>
            <a:pPr lvl="1"/>
            <a:r>
              <a:rPr lang="el-GR" dirty="0"/>
              <a:t>Παθολογικά κατάγματα</a:t>
            </a:r>
          </a:p>
          <a:p>
            <a:pPr lvl="1"/>
            <a:r>
              <a:rPr lang="el-GR" dirty="0"/>
              <a:t>ΔδΔ παθολογικά/ οστεοπορωτικά κατάγματα</a:t>
            </a:r>
          </a:p>
          <a:p>
            <a:endParaRPr lang="el-GR" dirty="0"/>
          </a:p>
          <a:p>
            <a:r>
              <a:rPr lang="el-GR" dirty="0"/>
              <a:t>Απεικονιστική διαφορική διάγνωση μεταστάσεων</a:t>
            </a:r>
          </a:p>
          <a:p>
            <a:pPr lvl="1"/>
            <a:r>
              <a:rPr lang="en-US" dirty="0"/>
              <a:t>Quiz : </a:t>
            </a:r>
            <a:r>
              <a:rPr lang="el-GR" dirty="0"/>
              <a:t> οστικές αλοιώσεις σε ασθενείς με καρκίνο: είναι πάντα μεταστάσεις</a:t>
            </a:r>
            <a:r>
              <a:rPr lang="el-GR" b="1" dirty="0">
                <a:solidFill>
                  <a:srgbClr val="FF0000"/>
                </a:solidFill>
              </a:rPr>
              <a:t>?</a:t>
            </a:r>
          </a:p>
          <a:p>
            <a:endParaRPr lang="el-GR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98F79C-DD2D-4C6A-130B-5B98422F2B9B}"/>
              </a:ext>
            </a:extLst>
          </p:cNvPr>
          <p:cNvSpPr/>
          <p:nvPr/>
        </p:nvSpPr>
        <p:spPr>
          <a:xfrm>
            <a:off x="838200" y="1690688"/>
            <a:ext cx="8451273" cy="740785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0105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MAYO MSTS\OUR CASES\Kontogeorgi Gagglion Bone Cyst-Ankle\MRI\DSC002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grayscl/>
          </a:blip>
          <a:srcRect l="3360" t="12425" r="7484" b="2301"/>
          <a:stretch>
            <a:fillRect/>
          </a:stretch>
        </p:blipFill>
        <p:spPr bwMode="auto">
          <a:xfrm rot="16200000">
            <a:off x="1365686" y="1936531"/>
            <a:ext cx="5698807" cy="3618207"/>
          </a:xfrm>
          <a:prstGeom prst="rect">
            <a:avLst/>
          </a:prstGeom>
          <a:noFill/>
        </p:spPr>
      </p:pic>
      <p:pic>
        <p:nvPicPr>
          <p:cNvPr id="2051" name="Picture 3" descr="C:\Users\user\Desktop\MAYO MSTS\OUR CASES\Kontogeorgi Gagglion Bone Cyst-Ankle\MRI\DSC002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grayscl/>
          </a:blip>
          <a:srcRect l="5804" r="10996"/>
          <a:stretch>
            <a:fillRect/>
          </a:stretch>
        </p:blipFill>
        <p:spPr bwMode="auto">
          <a:xfrm rot="16200000">
            <a:off x="5758375" y="1552047"/>
            <a:ext cx="4754090" cy="3793088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7524760" y="428604"/>
            <a:ext cx="2107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STIR, </a:t>
            </a:r>
            <a:r>
              <a:rPr lang="en-US" sz="2800" dirty="0" err="1"/>
              <a:t>sagittal</a:t>
            </a:r>
            <a:r>
              <a:rPr lang="en-US" sz="2800" dirty="0"/>
              <a:t> </a:t>
            </a:r>
            <a:endParaRPr lang="el-GR" sz="2800" dirty="0"/>
          </a:p>
        </p:txBody>
      </p:sp>
      <p:sp>
        <p:nvSpPr>
          <p:cNvPr id="8" name="7 - TextBox"/>
          <p:cNvSpPr txBox="1"/>
          <p:nvPr/>
        </p:nvSpPr>
        <p:spPr>
          <a:xfrm>
            <a:off x="3309919" y="285728"/>
            <a:ext cx="1884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T1, coronal </a:t>
            </a:r>
            <a:endParaRPr lang="el-GR" sz="28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5075904" y="391676"/>
            <a:ext cx="2229465" cy="1325563"/>
          </a:xfrm>
        </p:spPr>
        <p:txBody>
          <a:bodyPr/>
          <a:lstStyle/>
          <a:p>
            <a:r>
              <a:rPr lang="el-GR" dirty="0"/>
              <a:t>ΓΑΓΓΛΙΟ </a:t>
            </a:r>
          </a:p>
        </p:txBody>
      </p:sp>
      <p:pic>
        <p:nvPicPr>
          <p:cNvPr id="1026" name="Picture 2" descr="C:\Users\user\Desktop\MAYO MSTS\OUR CASES\Kontogeorgi Gagglion Bone Cyst-Ankle\MRI\DSC002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grayscl/>
          </a:blip>
          <a:srcRect l="14509" t="5062" r="16037"/>
          <a:stretch>
            <a:fillRect/>
          </a:stretch>
        </p:blipFill>
        <p:spPr bwMode="auto">
          <a:xfrm>
            <a:off x="2166910" y="2571744"/>
            <a:ext cx="3604518" cy="3270856"/>
          </a:xfrm>
          <a:prstGeom prst="rect">
            <a:avLst/>
          </a:prstGeom>
          <a:noFill/>
        </p:spPr>
      </p:pic>
      <p:pic>
        <p:nvPicPr>
          <p:cNvPr id="1027" name="Picture 3" descr="C:\Users\user\Desktop\MAYO MSTS\OUR CASES\Kontogeorgi Gagglion Bone Cyst-Ankle\MRI\DSC002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grayscl/>
          </a:blip>
          <a:srcRect l="9775" r="16342"/>
          <a:stretch>
            <a:fillRect/>
          </a:stretch>
        </p:blipFill>
        <p:spPr bwMode="auto">
          <a:xfrm>
            <a:off x="6635396" y="2749929"/>
            <a:ext cx="3243709" cy="2914486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1524001" y="1643051"/>
            <a:ext cx="87037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T1 with fat suppression , after iv injection of gadolinium  (T1 FS +GD)</a:t>
            </a:r>
          </a:p>
          <a:p>
            <a:r>
              <a:rPr lang="en-US" sz="2400" dirty="0"/>
              <a:t>                    Coronal                                                         Axial  </a:t>
            </a: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βιβλίο, πίνακας, καθιστός, μαύρο&#10;&#10;Περιγραφή που δημιουργήθηκε αυτόματα">
            <a:extLst>
              <a:ext uri="{FF2B5EF4-FFF2-40B4-BE49-F238E27FC236}">
                <a16:creationId xmlns:a16="http://schemas.microsoft.com/office/drawing/2014/main" id="{DB847D2C-E279-4FA9-8B97-8EA196CFD7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5" t="35136" r="30732" b="24293"/>
          <a:stretch/>
        </p:blipFill>
        <p:spPr>
          <a:xfrm>
            <a:off x="4589081" y="4365043"/>
            <a:ext cx="2770245" cy="1927686"/>
          </a:xfrm>
          <a:prstGeom prst="rect">
            <a:avLst/>
          </a:prstGeom>
        </p:spPr>
      </p:pic>
      <p:pic>
        <p:nvPicPr>
          <p:cNvPr id="18" name="Εικόνα 17" descr="Εικόνα που περιέχει βιβλίο, κείμενο, πίνακας, καθιστός&#10;&#10;Περιγραφή που δημιουργήθηκε αυτόματα">
            <a:extLst>
              <a:ext uri="{FF2B5EF4-FFF2-40B4-BE49-F238E27FC236}">
                <a16:creationId xmlns:a16="http://schemas.microsoft.com/office/drawing/2014/main" id="{1BAC5C2D-7EEC-41BB-BA03-7A1DD55D97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2" t="40579" r="27033" b="26346"/>
          <a:stretch/>
        </p:blipFill>
        <p:spPr>
          <a:xfrm>
            <a:off x="4467286" y="775393"/>
            <a:ext cx="3013836" cy="210496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0" name="Εικόνα 19" descr="Εικόνα που περιέχει όρθιος, μαύρο, άνδ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10EBD7B6-7C43-4D9D-930B-F25ED958EB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2" t="4143" r="19836"/>
          <a:stretch/>
        </p:blipFill>
        <p:spPr>
          <a:xfrm>
            <a:off x="7181685" y="1167212"/>
            <a:ext cx="2067646" cy="4915395"/>
          </a:xfrm>
          <a:prstGeom prst="rect">
            <a:avLst/>
          </a:prstGeom>
          <a:ln w="9525">
            <a:solidFill>
              <a:srgbClr val="C00000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1F55479-08C9-4DDD-9B88-1EC6FB981FA2}"/>
              </a:ext>
            </a:extLst>
          </p:cNvPr>
          <p:cNvSpPr txBox="1"/>
          <p:nvPr/>
        </p:nvSpPr>
        <p:spPr>
          <a:xfrm>
            <a:off x="4589081" y="6236373"/>
            <a:ext cx="4443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Αντρας</a:t>
            </a:r>
            <a:r>
              <a:rPr lang="en-US" dirty="0"/>
              <a:t> 63 </a:t>
            </a:r>
            <a:r>
              <a:rPr lang="el-GR" dirty="0"/>
              <a:t>ετών</a:t>
            </a:r>
            <a:r>
              <a:rPr lang="en-US" dirty="0"/>
              <a:t>, </a:t>
            </a:r>
            <a:r>
              <a:rPr lang="el-GR" dirty="0"/>
              <a:t>διάχυτα οστικά</a:t>
            </a:r>
            <a:r>
              <a:rPr lang="en-US" dirty="0"/>
              <a:t>. </a:t>
            </a:r>
            <a:r>
              <a:rPr lang="el-GR" b="1" dirty="0"/>
              <a:t>Πρωτοπαθές </a:t>
            </a:r>
            <a:r>
              <a:rPr lang="el-GR" b="1" dirty="0" err="1"/>
              <a:t>πολυεστιακό</a:t>
            </a:r>
            <a:r>
              <a:rPr lang="el-GR" b="1" dirty="0"/>
              <a:t> </a:t>
            </a:r>
            <a:r>
              <a:rPr lang="en-US" b="1" dirty="0"/>
              <a:t>NHL</a:t>
            </a:r>
            <a:endParaRPr lang="el-GR" b="1" dirty="0"/>
          </a:p>
        </p:txBody>
      </p:sp>
      <p:cxnSp>
        <p:nvCxnSpPr>
          <p:cNvPr id="24" name="Ευθύγραμμο βέλος σύνδεσης 23">
            <a:extLst>
              <a:ext uri="{FF2B5EF4-FFF2-40B4-BE49-F238E27FC236}">
                <a16:creationId xmlns:a16="http://schemas.microsoft.com/office/drawing/2014/main" id="{4B89AC39-FAD2-4768-AC4E-D9D94A722629}"/>
              </a:ext>
            </a:extLst>
          </p:cNvPr>
          <p:cNvCxnSpPr/>
          <p:nvPr/>
        </p:nvCxnSpPr>
        <p:spPr>
          <a:xfrm>
            <a:off x="5911492" y="2037327"/>
            <a:ext cx="0" cy="4227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 descr="P1010011">
            <a:extLst>
              <a:ext uri="{FF2B5EF4-FFF2-40B4-BE49-F238E27FC236}">
                <a16:creationId xmlns:a16="http://schemas.microsoft.com/office/drawing/2014/main" id="{05D007B0-5C56-4BFF-A066-D21B278D32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" r="6421" b="2578"/>
          <a:stretch/>
        </p:blipFill>
        <p:spPr>
          <a:xfrm>
            <a:off x="9813118" y="2134177"/>
            <a:ext cx="2067646" cy="306789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cxnSp>
        <p:nvCxnSpPr>
          <p:cNvPr id="22" name="Ευθύγραμμο βέλος σύνδεσης 21">
            <a:extLst>
              <a:ext uri="{FF2B5EF4-FFF2-40B4-BE49-F238E27FC236}">
                <a16:creationId xmlns:a16="http://schemas.microsoft.com/office/drawing/2014/main" id="{31122325-6081-4455-BC4C-94B20EABDF83}"/>
              </a:ext>
            </a:extLst>
          </p:cNvPr>
          <p:cNvCxnSpPr/>
          <p:nvPr/>
        </p:nvCxnSpPr>
        <p:spPr>
          <a:xfrm>
            <a:off x="6024563" y="4990674"/>
            <a:ext cx="0" cy="4227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0305C79-2AD2-4627-A0E1-F3F79F86D76F}"/>
              </a:ext>
            </a:extLst>
          </p:cNvPr>
          <p:cNvSpPr txBox="1"/>
          <p:nvPr/>
        </p:nvSpPr>
        <p:spPr>
          <a:xfrm>
            <a:off x="10275062" y="5365688"/>
            <a:ext cx="149989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Ivory vertebra</a:t>
            </a:r>
            <a:endParaRPr lang="el-GR" dirty="0"/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44763228-87F7-41B4-9F6F-702F8F35D70B}"/>
              </a:ext>
            </a:extLst>
          </p:cNvPr>
          <p:cNvSpPr txBox="1">
            <a:spLocks noChangeArrowheads="1"/>
          </p:cNvSpPr>
          <p:nvPr/>
        </p:nvSpPr>
        <p:spPr>
          <a:xfrm>
            <a:off x="-127838" y="2037327"/>
            <a:ext cx="4556821" cy="377859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l-GR" altLang="el-GR" sz="3200" b="1" u="sng" dirty="0"/>
              <a:t>Οστικό Λέμφωμα  </a:t>
            </a:r>
            <a:r>
              <a:rPr lang="en-US" altLang="el-GR" sz="2400" dirty="0"/>
              <a:t> </a:t>
            </a:r>
          </a:p>
          <a:p>
            <a:pPr lvl="1"/>
            <a:r>
              <a:rPr lang="el-GR" altLang="el-GR" dirty="0"/>
              <a:t>Συνήθως μεταστατικό </a:t>
            </a:r>
            <a:r>
              <a:rPr lang="en-US" altLang="el-GR" dirty="0"/>
              <a:t>NHL</a:t>
            </a:r>
          </a:p>
          <a:p>
            <a:pPr lvl="1"/>
            <a:r>
              <a:rPr lang="el-GR" altLang="el-GR" dirty="0"/>
              <a:t>Σπάνια πρωτοπαθές </a:t>
            </a:r>
          </a:p>
          <a:p>
            <a:pPr lvl="1"/>
            <a:r>
              <a:rPr lang="el-GR" altLang="el-GR" dirty="0"/>
              <a:t>Απεικονιστικά πρότυπα</a:t>
            </a:r>
          </a:p>
          <a:p>
            <a:pPr lvl="2"/>
            <a:r>
              <a:rPr lang="el-GR" altLang="el-GR" dirty="0"/>
              <a:t>Λυτικές πολλαπλές  εστίες </a:t>
            </a:r>
          </a:p>
          <a:p>
            <a:pPr lvl="2"/>
            <a:r>
              <a:rPr lang="el-GR" altLang="el-GR" dirty="0"/>
              <a:t>Μικτό πρότυπο: σκληρυντικό+ </a:t>
            </a:r>
            <a:r>
              <a:rPr lang="el-GR" altLang="el-GR" dirty="0" err="1"/>
              <a:t>λυτικό</a:t>
            </a:r>
            <a:endParaRPr lang="el-GR" altLang="el-GR" dirty="0"/>
          </a:p>
          <a:p>
            <a:pPr lvl="2"/>
            <a:r>
              <a:rPr lang="el-GR" altLang="el-GR" dirty="0"/>
              <a:t>Διάχυτο </a:t>
            </a:r>
          </a:p>
          <a:p>
            <a:pPr lvl="1"/>
            <a:r>
              <a:rPr lang="el-GR" altLang="el-GR" dirty="0"/>
              <a:t> Σχετικά σπάνια μονήρης αμιγώς σκληρυντική εστία (</a:t>
            </a:r>
            <a:r>
              <a:rPr lang="en-US" altLang="el-GR" dirty="0"/>
              <a:t>ivory vertebra) </a:t>
            </a:r>
            <a:endParaRPr lang="el-GR" altLang="el-GR" dirty="0"/>
          </a:p>
          <a:p>
            <a:endParaRPr lang="en-US" altLang="el-GR" sz="2400" dirty="0"/>
          </a:p>
          <a:p>
            <a:endParaRPr lang="el-GR" altLang="el-GR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C6B196-1C93-3CA6-2AB5-D12DD714B803}"/>
              </a:ext>
            </a:extLst>
          </p:cNvPr>
          <p:cNvSpPr txBox="1"/>
          <p:nvPr/>
        </p:nvSpPr>
        <p:spPr>
          <a:xfrm>
            <a:off x="5010316" y="2799961"/>
            <a:ext cx="1846596" cy="193899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</a:rPr>
              <a:t>ΔΔ:</a:t>
            </a:r>
          </a:p>
          <a:p>
            <a:r>
              <a:rPr lang="el-GR" sz="2400" dirty="0">
                <a:solidFill>
                  <a:schemeClr val="bg1"/>
                </a:solidFill>
              </a:rPr>
              <a:t>Μεταστάσεις</a:t>
            </a:r>
          </a:p>
          <a:p>
            <a:r>
              <a:rPr lang="el-GR" sz="2400" dirty="0">
                <a:solidFill>
                  <a:schemeClr val="bg1"/>
                </a:solidFill>
              </a:rPr>
              <a:t>Λέμφωμα </a:t>
            </a:r>
          </a:p>
          <a:p>
            <a:r>
              <a:rPr lang="el-GR" sz="2400" dirty="0">
                <a:solidFill>
                  <a:schemeClr val="bg1"/>
                </a:solidFill>
              </a:rPr>
              <a:t>Μυέλωμα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90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BCF9EB69-7284-4190-8326-D62FB029F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56" t="17472" r="5091"/>
          <a:stretch/>
        </p:blipFill>
        <p:spPr>
          <a:xfrm>
            <a:off x="6550236" y="645617"/>
            <a:ext cx="4294744" cy="612729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13888274-FDFA-418A-9661-645319E9F2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14" t="24393" r="50283" b="45144"/>
          <a:stretch/>
        </p:blipFill>
        <p:spPr>
          <a:xfrm>
            <a:off x="892413" y="1796509"/>
            <a:ext cx="3596658" cy="2664251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036F341C-6988-4FD8-BB3D-2C09875FF058}"/>
              </a:ext>
            </a:extLst>
          </p:cNvPr>
          <p:cNvSpPr/>
          <p:nvPr/>
        </p:nvSpPr>
        <p:spPr>
          <a:xfrm>
            <a:off x="9379974" y="3767554"/>
            <a:ext cx="1465005" cy="24400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2ACB4A-C610-4220-82E8-0E6119678E02}"/>
              </a:ext>
            </a:extLst>
          </p:cNvPr>
          <p:cNvSpPr txBox="1"/>
          <p:nvPr/>
        </p:nvSpPr>
        <p:spPr>
          <a:xfrm>
            <a:off x="230517" y="4526146"/>
            <a:ext cx="60568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Γυναίκα 32 ετών, 2μήνες  μετά εγκυμοσύνη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Άλγος λεκάνη/ χαμηλή οσφυαλγία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 err="1"/>
              <a:t>Ιστορικο</a:t>
            </a:r>
            <a:r>
              <a:rPr lang="el-GR" sz="2000" dirty="0"/>
              <a:t> οικογενειακό </a:t>
            </a:r>
            <a:r>
              <a:rPr lang="en-US" sz="2000" dirty="0"/>
              <a:t>Ca </a:t>
            </a:r>
            <a:r>
              <a:rPr lang="el-GR" sz="2000" dirty="0"/>
              <a:t>μαστού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Καταγματα καταπόνησης ηβικών</a:t>
            </a:r>
            <a:r>
              <a:rPr lang="el-GR" sz="2000" dirty="0">
                <a:solidFill>
                  <a:srgbClr val="FFC000"/>
                </a:solidFill>
              </a:rPr>
              <a:t>(*)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000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Πολλαπλές </a:t>
            </a:r>
            <a:r>
              <a:rPr lang="el-GR" sz="2000" dirty="0">
                <a:solidFill>
                  <a:srgbClr val="FF0000"/>
                </a:solidFill>
              </a:rPr>
              <a:t>εστίες </a:t>
            </a:r>
            <a:r>
              <a:rPr lang="el-GR" sz="2000" dirty="0"/>
              <a:t>σαν τυχαιο ευρημα στα οστα της λεκάνης και σπονδυλική στήλη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ED99C6-4661-4CAA-8D07-DED98FED3A92}"/>
              </a:ext>
            </a:extLst>
          </p:cNvPr>
          <p:cNvSpPr txBox="1"/>
          <p:nvPr/>
        </p:nvSpPr>
        <p:spPr>
          <a:xfrm>
            <a:off x="2045110" y="342900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solidFill>
                  <a:srgbClr val="FFC000"/>
                </a:solidFill>
              </a:rPr>
              <a:t>*</a:t>
            </a:r>
          </a:p>
        </p:txBody>
      </p:sp>
      <p:cxnSp>
        <p:nvCxnSpPr>
          <p:cNvPr id="15" name="Ευθύγραμμο βέλος σύνδεσης 14">
            <a:extLst>
              <a:ext uri="{FF2B5EF4-FFF2-40B4-BE49-F238E27FC236}">
                <a16:creationId xmlns:a16="http://schemas.microsoft.com/office/drawing/2014/main" id="{19C85B39-203B-419E-A7AE-66DA00EF97BD}"/>
              </a:ext>
            </a:extLst>
          </p:cNvPr>
          <p:cNvCxnSpPr>
            <a:cxnSpLocks/>
          </p:cNvCxnSpPr>
          <p:nvPr/>
        </p:nvCxnSpPr>
        <p:spPr>
          <a:xfrm>
            <a:off x="8795676" y="1140542"/>
            <a:ext cx="0" cy="3385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ύγραμμο βέλος σύνδεσης 15">
            <a:extLst>
              <a:ext uri="{FF2B5EF4-FFF2-40B4-BE49-F238E27FC236}">
                <a16:creationId xmlns:a16="http://schemas.microsoft.com/office/drawing/2014/main" id="{7B3E7C8E-31E9-42EB-AE96-CFCE355F248D}"/>
              </a:ext>
            </a:extLst>
          </p:cNvPr>
          <p:cNvCxnSpPr>
            <a:cxnSpLocks/>
          </p:cNvCxnSpPr>
          <p:nvPr/>
        </p:nvCxnSpPr>
        <p:spPr>
          <a:xfrm flipH="1" flipV="1">
            <a:off x="8611322" y="1664656"/>
            <a:ext cx="172571" cy="2832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Ευθύγραμμο βέλος σύνδεσης 19">
            <a:extLst>
              <a:ext uri="{FF2B5EF4-FFF2-40B4-BE49-F238E27FC236}">
                <a16:creationId xmlns:a16="http://schemas.microsoft.com/office/drawing/2014/main" id="{7CD6F032-A29F-4DC9-BECF-BA0F693E7521}"/>
              </a:ext>
            </a:extLst>
          </p:cNvPr>
          <p:cNvCxnSpPr/>
          <p:nvPr/>
        </p:nvCxnSpPr>
        <p:spPr>
          <a:xfrm>
            <a:off x="8316354" y="4153911"/>
            <a:ext cx="294968" cy="2064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Ευθύγραμμο βέλος σύνδεσης 20">
            <a:extLst>
              <a:ext uri="{FF2B5EF4-FFF2-40B4-BE49-F238E27FC236}">
                <a16:creationId xmlns:a16="http://schemas.microsoft.com/office/drawing/2014/main" id="{FB3471E2-102E-4CBA-999E-B2C318151114}"/>
              </a:ext>
            </a:extLst>
          </p:cNvPr>
          <p:cNvCxnSpPr>
            <a:cxnSpLocks/>
          </p:cNvCxnSpPr>
          <p:nvPr/>
        </p:nvCxnSpPr>
        <p:spPr>
          <a:xfrm flipH="1" flipV="1">
            <a:off x="9053051" y="4666803"/>
            <a:ext cx="326924" cy="3181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ύγραμμο βέλος σύνδεσης 13">
            <a:extLst>
              <a:ext uri="{FF2B5EF4-FFF2-40B4-BE49-F238E27FC236}">
                <a16:creationId xmlns:a16="http://schemas.microsoft.com/office/drawing/2014/main" id="{B5B47D13-1E43-4377-9037-AEB5D47747BD}"/>
              </a:ext>
            </a:extLst>
          </p:cNvPr>
          <p:cNvCxnSpPr>
            <a:cxnSpLocks/>
          </p:cNvCxnSpPr>
          <p:nvPr/>
        </p:nvCxnSpPr>
        <p:spPr>
          <a:xfrm flipH="1" flipV="1">
            <a:off x="8698315" y="4825878"/>
            <a:ext cx="91900" cy="3477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0791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853" t="17702" r="4705"/>
          <a:stretch/>
        </p:blipFill>
        <p:spPr>
          <a:xfrm>
            <a:off x="1322439" y="365125"/>
            <a:ext cx="9547122" cy="634119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E76921-238B-4E88-9B6D-31247A880708}"/>
              </a:ext>
            </a:extLst>
          </p:cNvPr>
          <p:cNvSpPr txBox="1"/>
          <p:nvPr/>
        </p:nvSpPr>
        <p:spPr>
          <a:xfrm>
            <a:off x="4178710" y="3535722"/>
            <a:ext cx="191729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CA70DC-FE36-43AB-9248-176167B972E7}"/>
              </a:ext>
            </a:extLst>
          </p:cNvPr>
          <p:cNvSpPr txBox="1"/>
          <p:nvPr/>
        </p:nvSpPr>
        <p:spPr>
          <a:xfrm>
            <a:off x="8952271" y="3566866"/>
            <a:ext cx="191729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ACB10-1C23-4C5A-A04D-4037126FEF6D}"/>
              </a:ext>
            </a:extLst>
          </p:cNvPr>
          <p:cNvSpPr txBox="1"/>
          <p:nvPr/>
        </p:nvSpPr>
        <p:spPr>
          <a:xfrm>
            <a:off x="5348748" y="504686"/>
            <a:ext cx="2239267" cy="523220"/>
          </a:xfrm>
          <a:prstGeom prst="rect">
            <a:avLst/>
          </a:prstGeom>
          <a:solidFill>
            <a:schemeClr val="bg2"/>
          </a:solidFill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sz="2800" dirty="0" err="1"/>
              <a:t>Σαρκοείδωση</a:t>
            </a:r>
            <a:r>
              <a:rPr lang="el-GR" sz="28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4D7EAD-01B8-4B95-A0D5-50A513A58908}"/>
              </a:ext>
            </a:extLst>
          </p:cNvPr>
          <p:cNvSpPr txBox="1"/>
          <p:nvPr/>
        </p:nvSpPr>
        <p:spPr>
          <a:xfrm>
            <a:off x="8747381" y="6244655"/>
            <a:ext cx="2606419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+ </a:t>
            </a:r>
            <a:r>
              <a:rPr lang="en-US" sz="2400" dirty="0" err="1"/>
              <a:t>Kweim</a:t>
            </a:r>
            <a:r>
              <a:rPr lang="en-US" sz="2400" dirty="0"/>
              <a:t>, ACE tests 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3660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41CEF3-116E-929A-CD98-9745C6A30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1336" y="247137"/>
            <a:ext cx="3704303" cy="1325563"/>
          </a:xfrm>
        </p:spPr>
        <p:txBody>
          <a:bodyPr/>
          <a:lstStyle/>
          <a:p>
            <a:r>
              <a:rPr lang="el-GR" dirty="0"/>
              <a:t>Οστική νησίδα 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5F365F-C17B-38A9-5105-2909A40421F3}"/>
              </a:ext>
            </a:extLst>
          </p:cNvPr>
          <p:cNvSpPr txBox="1"/>
          <p:nvPr/>
        </p:nvSpPr>
        <p:spPr>
          <a:xfrm>
            <a:off x="2551432" y="6035864"/>
            <a:ext cx="8247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/>
              <a:t>Σκληρυντική εστία με μόλις διακριτές ακανθώδεις προσεκβολές </a:t>
            </a:r>
            <a:endParaRPr lang="en-US" sz="2400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9AB92496-91FC-DADB-858D-C95CA58079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27" t="32159" r="1193" b="7962"/>
          <a:stretch/>
        </p:blipFill>
        <p:spPr>
          <a:xfrm>
            <a:off x="717755" y="1481942"/>
            <a:ext cx="11402827" cy="4553921"/>
          </a:xfr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5121FEF-9713-2140-1A34-CEE306BE5947}"/>
              </a:ext>
            </a:extLst>
          </p:cNvPr>
          <p:cNvCxnSpPr/>
          <p:nvPr/>
        </p:nvCxnSpPr>
        <p:spPr>
          <a:xfrm>
            <a:off x="1759974" y="2389239"/>
            <a:ext cx="167149" cy="34412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053A0B5-6A0E-90A8-447F-15684D617C93}"/>
              </a:ext>
            </a:extLst>
          </p:cNvPr>
          <p:cNvCxnSpPr>
            <a:cxnSpLocks/>
          </p:cNvCxnSpPr>
          <p:nvPr/>
        </p:nvCxnSpPr>
        <p:spPr>
          <a:xfrm>
            <a:off x="10387780" y="4458928"/>
            <a:ext cx="0" cy="398207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520CA0F-A829-D0A1-B560-D97AD92D846B}"/>
              </a:ext>
            </a:extLst>
          </p:cNvPr>
          <p:cNvCxnSpPr/>
          <p:nvPr/>
        </p:nvCxnSpPr>
        <p:spPr>
          <a:xfrm>
            <a:off x="6041923" y="2389239"/>
            <a:ext cx="167149" cy="34412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8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18068E-4AC3-3BC8-B096-40EAFEB00C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912" b="8228"/>
          <a:stretch/>
        </p:blipFill>
        <p:spPr>
          <a:xfrm>
            <a:off x="352827" y="1549136"/>
            <a:ext cx="11839173" cy="4186217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2AEC16E-7D25-4FD5-371F-8269CA096E98}"/>
              </a:ext>
            </a:extLst>
          </p:cNvPr>
          <p:cNvCxnSpPr/>
          <p:nvPr/>
        </p:nvCxnSpPr>
        <p:spPr>
          <a:xfrm>
            <a:off x="1414130" y="1913860"/>
            <a:ext cx="170121" cy="24454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DB22008-D0F6-ABE4-885E-50650A40B451}"/>
              </a:ext>
            </a:extLst>
          </p:cNvPr>
          <p:cNvCxnSpPr/>
          <p:nvPr/>
        </p:nvCxnSpPr>
        <p:spPr>
          <a:xfrm>
            <a:off x="8467061" y="2388781"/>
            <a:ext cx="170121" cy="24454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B4F3165-9410-B902-417E-FB16D8889B08}"/>
              </a:ext>
            </a:extLst>
          </p:cNvPr>
          <p:cNvCxnSpPr/>
          <p:nvPr/>
        </p:nvCxnSpPr>
        <p:spPr>
          <a:xfrm>
            <a:off x="11011786" y="3207487"/>
            <a:ext cx="170121" cy="24454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DA0EA8-4204-FF5B-1FA8-073E5514BF15}"/>
              </a:ext>
            </a:extLst>
          </p:cNvPr>
          <p:cNvCxnSpPr/>
          <p:nvPr/>
        </p:nvCxnSpPr>
        <p:spPr>
          <a:xfrm>
            <a:off x="3700130" y="2144232"/>
            <a:ext cx="170121" cy="24454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EED3D4A-FA21-6940-0244-7649F3D3E703}"/>
              </a:ext>
            </a:extLst>
          </p:cNvPr>
          <p:cNvCxnSpPr/>
          <p:nvPr/>
        </p:nvCxnSpPr>
        <p:spPr>
          <a:xfrm>
            <a:off x="6102292" y="3429000"/>
            <a:ext cx="170121" cy="24454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0FCB975-FC22-8B42-69B1-30BC34649B52}"/>
              </a:ext>
            </a:extLst>
          </p:cNvPr>
          <p:cNvSpPr txBox="1"/>
          <p:nvPr/>
        </p:nvSpPr>
        <p:spPr>
          <a:xfrm>
            <a:off x="352827" y="5958525"/>
            <a:ext cx="9839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/>
              <a:t>Χαμηλό σήμα σε όλες τις ακολουθίες, δεν εμπλουτίζεται από το σκιαγραφικό</a:t>
            </a:r>
            <a:endParaRPr lang="en-US" sz="2400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89BC1084-2AD5-C363-065D-F387F5C3C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013" y="223573"/>
            <a:ext cx="3891116" cy="1325563"/>
          </a:xfrm>
        </p:spPr>
        <p:txBody>
          <a:bodyPr/>
          <a:lstStyle/>
          <a:p>
            <a:r>
              <a:rPr lang="el-GR" dirty="0"/>
              <a:t>Οστική νησίδα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7161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CDCD79-252F-A641-E90D-5BB6C7062B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6245" y="1041400"/>
            <a:ext cx="10155382" cy="2387600"/>
          </a:xfrm>
        </p:spPr>
        <p:txBody>
          <a:bodyPr/>
          <a:lstStyle/>
          <a:p>
            <a:r>
              <a:rPr lang="el-GR" dirty="0"/>
              <a:t>Ευχαριστώ για την προσοχή σας 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EFD8961-644E-113E-9C49-0FF29BE800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1936" y="3759354"/>
            <a:ext cx="9144000" cy="1655762"/>
          </a:xfrm>
        </p:spPr>
        <p:txBody>
          <a:bodyPr/>
          <a:lstStyle/>
          <a:p>
            <a:r>
              <a:rPr lang="en-US" dirty="0"/>
              <a:t>sogofianol@gmail.com</a:t>
            </a:r>
          </a:p>
        </p:txBody>
      </p:sp>
    </p:spTree>
    <p:extLst>
      <p:ext uri="{BB962C8B-B14F-4D97-AF65-F5344CB8AC3E}">
        <p14:creationId xmlns:p14="http://schemas.microsoft.com/office/powerpoint/2010/main" val="20989491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in graphic">
            <a:extLst>
              <a:ext uri="{FF2B5EF4-FFF2-40B4-BE49-F238E27FC236}">
                <a16:creationId xmlns:a16="http://schemas.microsoft.com/office/drawing/2014/main" id="{B2B5A463-0058-75A9-29D9-6E42C3B5C5A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/>
        </p:blipFill>
        <p:spPr>
          <a:xfrm>
            <a:off x="2542908" y="176645"/>
            <a:ext cx="8167254" cy="6504709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8883157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C5592-205D-B11C-C8B9-9D6B33DAF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E64C6C-C7AC-D6D5-68D2-418565F352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644030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27700-2E95-EFC7-377C-22FD0749F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ΑΠΕΙΚΟΝΙΣΤΙΚΕΣ ΜΕΘΟΔΟΙ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F5EEC-D9A1-9361-AF30-BC3ED3E5D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Ακτινογραφία</a:t>
            </a:r>
          </a:p>
          <a:p>
            <a:r>
              <a:rPr lang="el-GR" dirty="0"/>
              <a:t>Υπολογιστική Τομογραφία (</a:t>
            </a:r>
            <a:r>
              <a:rPr lang="en-US" dirty="0"/>
              <a:t>CT)</a:t>
            </a:r>
          </a:p>
          <a:p>
            <a:r>
              <a:rPr lang="el-GR" dirty="0"/>
              <a:t>Μαγνητική Τομογραφία (</a:t>
            </a:r>
            <a:r>
              <a:rPr lang="en-US" dirty="0"/>
              <a:t>MRI)</a:t>
            </a:r>
          </a:p>
          <a:p>
            <a:r>
              <a:rPr lang="el-GR" dirty="0"/>
              <a:t>Σπινθηρογράφημα (</a:t>
            </a:r>
            <a:r>
              <a:rPr lang="en-US" dirty="0"/>
              <a:t>Sci)</a:t>
            </a:r>
          </a:p>
          <a:p>
            <a:endParaRPr lang="en-US" dirty="0"/>
          </a:p>
          <a:p>
            <a:pPr marL="0" indent="0">
              <a:buNone/>
            </a:pPr>
            <a:r>
              <a:rPr lang="el-GR" dirty="0"/>
              <a:t>Νεότερες μέθοδοι υβριδικής απεικόνισης:</a:t>
            </a:r>
          </a:p>
          <a:p>
            <a:r>
              <a:rPr lang="en-US" dirty="0"/>
              <a:t>PET-CT </a:t>
            </a:r>
          </a:p>
          <a:p>
            <a:r>
              <a:rPr lang="en-US" dirty="0"/>
              <a:t>PET-MRI</a:t>
            </a:r>
          </a:p>
        </p:txBody>
      </p:sp>
    </p:spTree>
    <p:extLst>
      <p:ext uri="{BB962C8B-B14F-4D97-AF65-F5344CB8AC3E}">
        <p14:creationId xmlns:p14="http://schemas.microsoft.com/office/powerpoint/2010/main" val="38888744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 descr="C:\Users\user\Desktop\MAYO MSTS\OUR CASES\Kontogeorgi Gagglion Bone Cyst-Ankle\DSC0006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grayscl/>
          </a:blip>
          <a:srcRect l="25048" r="10233"/>
          <a:stretch>
            <a:fillRect/>
          </a:stretch>
        </p:blipFill>
        <p:spPr bwMode="auto">
          <a:xfrm>
            <a:off x="2095473" y="1602173"/>
            <a:ext cx="3511037" cy="3601407"/>
          </a:xfrm>
          <a:prstGeom prst="rect">
            <a:avLst/>
          </a:prstGeom>
          <a:noFill/>
        </p:spPr>
      </p:pic>
      <p:pic>
        <p:nvPicPr>
          <p:cNvPr id="4100" name="Picture 4" descr="C:\Users\user\Desktop\MAYO MSTS\OUR CASES\Kontogeorgi Gagglion Bone Cyst-Ankle\DSC000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grayscl/>
          </a:blip>
          <a:srcRect l="7331" r="8858"/>
          <a:stretch>
            <a:fillRect/>
          </a:stretch>
        </p:blipFill>
        <p:spPr bwMode="auto">
          <a:xfrm>
            <a:off x="6468311" y="2522785"/>
            <a:ext cx="3384731" cy="26807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24023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7115E-B958-E713-C1B8-B24C91073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935DB8-35DE-74DA-B34B-C6ED1C759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477" b="6557"/>
          <a:stretch/>
        </p:blipFill>
        <p:spPr>
          <a:xfrm>
            <a:off x="1137098" y="2524991"/>
            <a:ext cx="7735712" cy="3740728"/>
          </a:xfrm>
        </p:spPr>
      </p:pic>
    </p:spTree>
    <p:extLst>
      <p:ext uri="{BB962C8B-B14F-4D97-AF65-F5344CB8AC3E}">
        <p14:creationId xmlns:p14="http://schemas.microsoft.com/office/powerpoint/2010/main" val="2214812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938C-B04A-B110-DAE1-EFDEE79F4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5" y="94805"/>
            <a:ext cx="10515600" cy="1325563"/>
          </a:xfrm>
        </p:spPr>
        <p:txBody>
          <a:bodyPr/>
          <a:lstStyle/>
          <a:p>
            <a:r>
              <a:rPr lang="el-GR" dirty="0"/>
              <a:t>ΑΠΛΗ ΑΚΤΙΝΟΓΡΑΦΙΑ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A125D-9BAC-8516-C6ED-484D13CBA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373" y="1430916"/>
            <a:ext cx="7687539" cy="5547300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Πόνος, ειδικά άκρων, σε ασθενή χωρίς πρωτοπαθές </a:t>
            </a:r>
          </a:p>
          <a:p>
            <a:pPr lvl="1"/>
            <a:r>
              <a:rPr lang="el-GR" dirty="0"/>
              <a:t>Δύο ορθογωνιακές λήψεις </a:t>
            </a:r>
          </a:p>
          <a:p>
            <a:pPr lvl="1"/>
            <a:r>
              <a:rPr lang="en-US" dirty="0"/>
              <a:t>O</a:t>
            </a:r>
            <a:r>
              <a:rPr lang="el-GR" dirty="0"/>
              <a:t>ικονομική, διαθέσιμη μέθοδος</a:t>
            </a:r>
          </a:p>
          <a:p>
            <a:r>
              <a:rPr lang="el-GR" dirty="0"/>
              <a:t>Αδιευκρίνιστο εύρημα στο </a:t>
            </a:r>
            <a:r>
              <a:rPr lang="en-US" dirty="0"/>
              <a:t>Sci </a:t>
            </a:r>
            <a:r>
              <a:rPr lang="el-GR" dirty="0"/>
              <a:t> σε ασθενή με γνωστό </a:t>
            </a:r>
            <a:r>
              <a:rPr lang="en-US" dirty="0"/>
              <a:t>Ca</a:t>
            </a:r>
          </a:p>
          <a:p>
            <a:r>
              <a:rPr lang="el-GR" dirty="0"/>
              <a:t> </a:t>
            </a:r>
            <a:r>
              <a:rPr lang="el-GR" dirty="0">
                <a:solidFill>
                  <a:schemeClr val="accent1"/>
                </a:solidFill>
              </a:rPr>
              <a:t>Μορφολογία: σκληρυντικές, λυτικές, μικτές </a:t>
            </a:r>
          </a:p>
          <a:p>
            <a:r>
              <a:rPr lang="el-GR" dirty="0"/>
              <a:t>Μεγαλύτερη ευαισθησία για βλάβες φλοιού, μικρότερη για σπογγώδες </a:t>
            </a:r>
            <a:endParaRPr lang="en-US" dirty="0"/>
          </a:p>
          <a:p>
            <a:r>
              <a:rPr lang="el-GR" dirty="0"/>
              <a:t>Αναδειξη καταγμάτων εκτίμηση καταγματικού κινδύνου </a:t>
            </a:r>
          </a:p>
          <a:p>
            <a:endParaRPr lang="el-GR" dirty="0"/>
          </a:p>
          <a:p>
            <a:pPr marL="0" indent="0">
              <a:buNone/>
            </a:pPr>
            <a:r>
              <a:rPr lang="el-GR" b="1" dirty="0"/>
              <a:t>Μειονεκτήματα:</a:t>
            </a:r>
          </a:p>
          <a:p>
            <a:r>
              <a:rPr lang="el-GR" dirty="0"/>
              <a:t>Για να απεικονιστούν στην Α/Α  οστεολυτικές μεταστάσεις απαιτείται απώλεια οστού 50-70%</a:t>
            </a:r>
            <a:r>
              <a:rPr lang="en-US" dirty="0"/>
              <a:t> →</a:t>
            </a:r>
            <a:r>
              <a:rPr lang="el-GR" dirty="0"/>
              <a:t>περιορισμένη ευαισθησία </a:t>
            </a:r>
          </a:p>
          <a:p>
            <a:r>
              <a:rPr lang="el-GR" dirty="0"/>
              <a:t>Ακομα μικρότερη ευαισθησία για αξονικό σκελετό</a:t>
            </a:r>
          </a:p>
          <a:p>
            <a:r>
              <a:rPr lang="el-GR" dirty="0"/>
              <a:t>→</a:t>
            </a:r>
            <a:r>
              <a:rPr lang="el-GR" dirty="0">
                <a:solidFill>
                  <a:schemeClr val="accent1"/>
                </a:solidFill>
              </a:rPr>
              <a:t>Οχι </a:t>
            </a:r>
            <a:r>
              <a:rPr lang="en-US" dirty="0">
                <a:solidFill>
                  <a:schemeClr val="accent1"/>
                </a:solidFill>
              </a:rPr>
              <a:t>screening </a:t>
            </a:r>
            <a:endParaRPr lang="el-GR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E78ED4B-2F22-7E19-1517-0DDB20F333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74" t="33370" r="27254" b="9267"/>
          <a:stretch/>
        </p:blipFill>
        <p:spPr>
          <a:xfrm>
            <a:off x="10094768" y="2258509"/>
            <a:ext cx="2005445" cy="270163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0444940-38FC-34FB-A3F8-699F2A71F308}"/>
              </a:ext>
            </a:extLst>
          </p:cNvPr>
          <p:cNvCxnSpPr/>
          <p:nvPr/>
        </p:nvCxnSpPr>
        <p:spPr>
          <a:xfrm flipV="1">
            <a:off x="10787496" y="4520046"/>
            <a:ext cx="550718" cy="831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BA5A3A-AF26-2587-C1F9-4BA6797206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25" t="4743" r="58239" b="18364"/>
          <a:stretch/>
        </p:blipFill>
        <p:spPr>
          <a:xfrm>
            <a:off x="7886699" y="441614"/>
            <a:ext cx="2130137" cy="334587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C5101D5-5143-5451-53B7-9FE84F17E0A0}"/>
              </a:ext>
            </a:extLst>
          </p:cNvPr>
          <p:cNvCxnSpPr/>
          <p:nvPr/>
        </p:nvCxnSpPr>
        <p:spPr>
          <a:xfrm flipV="1">
            <a:off x="8544861" y="5339483"/>
            <a:ext cx="550718" cy="831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6A5A64A-75C5-889A-9480-1E68DF70A3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1535" r="27389" b="5841"/>
          <a:stretch/>
        </p:blipFill>
        <p:spPr>
          <a:xfrm>
            <a:off x="8143011" y="3872756"/>
            <a:ext cx="1716230" cy="290067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3C323F4-715C-89E1-3773-F4377BD5E637}"/>
              </a:ext>
            </a:extLst>
          </p:cNvPr>
          <p:cNvCxnSpPr/>
          <p:nvPr/>
        </p:nvCxnSpPr>
        <p:spPr>
          <a:xfrm flipV="1">
            <a:off x="8360583" y="5300226"/>
            <a:ext cx="550718" cy="831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A43549-828B-2898-285C-9597DDD51717}"/>
              </a:ext>
            </a:extLst>
          </p:cNvPr>
          <p:cNvCxnSpPr/>
          <p:nvPr/>
        </p:nvCxnSpPr>
        <p:spPr>
          <a:xfrm flipV="1">
            <a:off x="8085224" y="4336761"/>
            <a:ext cx="550718" cy="83127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02A5089-2C2E-E9F8-B732-0E03B4350357}"/>
              </a:ext>
            </a:extLst>
          </p:cNvPr>
          <p:cNvSpPr txBox="1"/>
          <p:nvPr/>
        </p:nvSpPr>
        <p:spPr>
          <a:xfrm>
            <a:off x="7886699" y="3318946"/>
            <a:ext cx="1498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Σκληρυντικές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0AC64F-6B89-954A-C1B5-DAE268CF3CDC}"/>
              </a:ext>
            </a:extLst>
          </p:cNvPr>
          <p:cNvSpPr txBox="1"/>
          <p:nvPr/>
        </p:nvSpPr>
        <p:spPr>
          <a:xfrm>
            <a:off x="10787496" y="4953965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Λυτική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9A25CE-DD68-B3EE-7E7A-F4384CC45ED1}"/>
              </a:ext>
            </a:extLst>
          </p:cNvPr>
          <p:cNvSpPr txBox="1"/>
          <p:nvPr/>
        </p:nvSpPr>
        <p:spPr>
          <a:xfrm>
            <a:off x="9917028" y="6348846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Μικτές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781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A5B32-B249-5F5F-457A-587A02627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413" y="526794"/>
            <a:ext cx="10515600" cy="783070"/>
          </a:xfrm>
        </p:spPr>
        <p:txBody>
          <a:bodyPr/>
          <a:lstStyle/>
          <a:p>
            <a:r>
              <a:rPr lang="el-GR" dirty="0"/>
              <a:t>ΥΠΟΛΟΓΙΣΤΙΚΗ ΤΟΜΟΓΡΑΦΙΑ (</a:t>
            </a:r>
            <a:r>
              <a:rPr lang="en-US" dirty="0"/>
              <a:t>CT)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004D9-CC6B-7664-A209-8C852FF62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10" y="1527576"/>
            <a:ext cx="7635867" cy="553835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</a:t>
            </a:r>
            <a:r>
              <a:rPr lang="el-GR" dirty="0"/>
              <a:t>υαισθησία /ειδικότητα: 73%  /95%</a:t>
            </a:r>
          </a:p>
          <a:p>
            <a:pPr lvl="1"/>
            <a:r>
              <a:rPr lang="el-GR" dirty="0"/>
              <a:t>Οχι ευαίσθητη για εντοπίσεις περιορισμένες στον οστικό μυελό</a:t>
            </a:r>
          </a:p>
          <a:p>
            <a:pPr lvl="1"/>
            <a:r>
              <a:rPr lang="el-GR" dirty="0">
                <a:solidFill>
                  <a:schemeClr val="accent1"/>
                </a:solidFill>
              </a:rPr>
              <a:t>Πολύ ευαίσθητη σε καταστροφή φλοιού και οστά με μυελό&lt; φλοιό (πλευρές, γναθος</a:t>
            </a:r>
            <a:r>
              <a:rPr lang="el-GR" b="1" dirty="0"/>
              <a:t>)</a:t>
            </a:r>
          </a:p>
          <a:p>
            <a:r>
              <a:rPr lang="el-GR" dirty="0">
                <a:solidFill>
                  <a:schemeClr val="accent1"/>
                </a:solidFill>
              </a:rPr>
              <a:t>Αναδειξη μορφολογίας:  σκληρυντικές/ λυτικές </a:t>
            </a:r>
          </a:p>
          <a:p>
            <a:r>
              <a:rPr lang="el-GR" dirty="0"/>
              <a:t>Υψηλη χωρική διακριτική ικανότητα</a:t>
            </a:r>
          </a:p>
          <a:p>
            <a:r>
              <a:rPr lang="el-GR" dirty="0"/>
              <a:t>Απεικονιση μαλακών μορίων   </a:t>
            </a:r>
            <a:r>
              <a:rPr lang="en-US" dirty="0"/>
              <a:t>MRI&gt; CT&gt; A/A</a:t>
            </a:r>
          </a:p>
          <a:p>
            <a:r>
              <a:rPr lang="el-GR" dirty="0"/>
              <a:t>Κατευθυνόμενη βιοψία/ επεμβατικές πραξεις</a:t>
            </a:r>
          </a:p>
          <a:p>
            <a:r>
              <a:rPr lang="el-GR" dirty="0"/>
              <a:t>Ελεγχος καταγματικού κινδύνου / σταθερότητας σπονδυλικής στήλης </a:t>
            </a:r>
            <a:endParaRPr lang="en-US" dirty="0"/>
          </a:p>
          <a:p>
            <a:r>
              <a:rPr lang="en-US" dirty="0"/>
              <a:t>A</a:t>
            </a:r>
            <a:r>
              <a:rPr lang="el-GR" dirty="0"/>
              <a:t>ναδειξη μεταστασεων σε </a:t>
            </a:r>
            <a:r>
              <a:rPr lang="en-US" dirty="0"/>
              <a:t>CT </a:t>
            </a:r>
            <a:r>
              <a:rPr lang="el-GR" dirty="0"/>
              <a:t>θώρακος και κοιλίας σαν τυχαιο εύρημα  ή σε πλαίσια σταδιοποίησης πρωτοπαθούς </a:t>
            </a:r>
            <a:r>
              <a:rPr lang="en-US" dirty="0"/>
              <a:t>Ca</a:t>
            </a:r>
            <a:endParaRPr lang="el-GR" dirty="0"/>
          </a:p>
          <a:p>
            <a:endParaRPr lang="en-US" dirty="0"/>
          </a:p>
          <a:p>
            <a:pPr marL="0" indent="0">
              <a:buNone/>
            </a:pPr>
            <a:r>
              <a:rPr lang="el-GR" b="1" u="sng" dirty="0"/>
              <a:t>Μειονεκτήματα</a:t>
            </a:r>
          </a:p>
          <a:p>
            <a:r>
              <a:rPr lang="el-GR" dirty="0"/>
              <a:t>Ακτινοβολία στο ασθενή</a:t>
            </a:r>
          </a:p>
          <a:p>
            <a:r>
              <a:rPr lang="el-GR" dirty="0">
                <a:solidFill>
                  <a:schemeClr val="accent1"/>
                </a:solidFill>
              </a:rPr>
              <a:t>Οχι </a:t>
            </a:r>
            <a:r>
              <a:rPr lang="en-US" dirty="0">
                <a:solidFill>
                  <a:schemeClr val="accent1"/>
                </a:solidFill>
              </a:rPr>
              <a:t>screening</a:t>
            </a:r>
            <a:r>
              <a:rPr lang="el-GR" dirty="0">
                <a:solidFill>
                  <a:schemeClr val="accent1"/>
                </a:solidFill>
              </a:rPr>
              <a:t> μέθοδος</a:t>
            </a:r>
          </a:p>
        </p:txBody>
      </p:sp>
      <p:pic>
        <p:nvPicPr>
          <p:cNvPr id="3078" name="Picture 6" descr="The Diagnostic Imaging of Bone Metastases (31.10.2014)">
            <a:extLst>
              <a:ext uri="{FF2B5EF4-FFF2-40B4-BE49-F238E27FC236}">
                <a16:creationId xmlns:a16="http://schemas.microsoft.com/office/drawing/2014/main" id="{917F660B-0EBB-3767-99E0-93094BDF70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36"/>
          <a:stretch/>
        </p:blipFill>
        <p:spPr bwMode="auto">
          <a:xfrm>
            <a:off x="7639083" y="1898506"/>
            <a:ext cx="4347807" cy="379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8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743AE-63F9-079A-054E-B7535AB45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452" y="335628"/>
            <a:ext cx="10515600" cy="1325563"/>
          </a:xfrm>
        </p:spPr>
        <p:txBody>
          <a:bodyPr/>
          <a:lstStyle/>
          <a:p>
            <a:r>
              <a:rPr lang="el-GR" dirty="0"/>
              <a:t>ΣΠΙΝΘΗΡΟΓΡΑΦΗΜΑ (</a:t>
            </a:r>
            <a:r>
              <a:rPr lang="en-US" dirty="0"/>
              <a:t>99mTc-MDP)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4EEF6-890A-0090-90E2-4168298A7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36" y="1856798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</a:t>
            </a:r>
            <a:r>
              <a:rPr lang="el-GR" dirty="0"/>
              <a:t>υαισθησία/Ειδικότητα: 86/81%, εγκαιρη ανίχνευση </a:t>
            </a:r>
          </a:p>
          <a:p>
            <a:r>
              <a:rPr lang="en-US" dirty="0"/>
              <a:t>O</a:t>
            </a:r>
            <a:r>
              <a:rPr lang="el-GR" dirty="0"/>
              <a:t>λόσωμη απεικόνιση </a:t>
            </a:r>
          </a:p>
          <a:p>
            <a:r>
              <a:rPr lang="el-GR" dirty="0"/>
              <a:t>Διαθεσιμο, οικονομικό</a:t>
            </a:r>
          </a:p>
          <a:p>
            <a:r>
              <a:rPr lang="el-GR" b="1" dirty="0"/>
              <a:t> </a:t>
            </a:r>
            <a:r>
              <a:rPr lang="en-US" b="1" u="sng" dirty="0">
                <a:solidFill>
                  <a:schemeClr val="accent1"/>
                </a:solidFill>
              </a:rPr>
              <a:t>Screening</a:t>
            </a:r>
            <a:r>
              <a:rPr lang="el-GR" b="1" u="sng" dirty="0">
                <a:solidFill>
                  <a:schemeClr val="accent1"/>
                </a:solidFill>
              </a:rPr>
              <a:t> </a:t>
            </a:r>
            <a:r>
              <a:rPr lang="el-GR" u="sng" dirty="0">
                <a:solidFill>
                  <a:schemeClr val="accent1"/>
                </a:solidFill>
              </a:rPr>
              <a:t>οστικών μεταστάσεων </a:t>
            </a:r>
            <a:r>
              <a:rPr lang="el-GR" dirty="0"/>
              <a:t>σε ασθενείς με πρωτοπαθές </a:t>
            </a:r>
            <a:r>
              <a:rPr lang="en-US" dirty="0"/>
              <a:t>Ca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M</a:t>
            </a:r>
            <a:r>
              <a:rPr lang="el-GR" b="1" dirty="0"/>
              <a:t>ειονεκτήματα</a:t>
            </a:r>
          </a:p>
          <a:p>
            <a:r>
              <a:rPr lang="el-GR" dirty="0"/>
              <a:t>Αρκετες καλοήθεις αλλοιώσεις θετικές</a:t>
            </a:r>
            <a:r>
              <a:rPr lang="en-US" dirty="0"/>
              <a:t> </a:t>
            </a:r>
            <a:endParaRPr lang="el-GR" dirty="0"/>
          </a:p>
          <a:p>
            <a:r>
              <a:rPr lang="el-GR" dirty="0"/>
              <a:t>Μειωμένη χωρική διακριτική ικανότητα</a:t>
            </a:r>
          </a:p>
          <a:p>
            <a:r>
              <a:rPr lang="el-GR" dirty="0"/>
              <a:t>Ψευδώς αρνητικο σε επιθετικές οστεολυτικες δραστηριότητα χωρίς/ με ελάχιστη  οστεοβλαστική αντίδραση</a:t>
            </a:r>
            <a:endParaRPr lang="en-US" dirty="0"/>
          </a:p>
          <a:p>
            <a:r>
              <a:rPr lang="el-GR" dirty="0"/>
              <a:t>Ψευδώς θετικο σε οστελυτικές μεταστάσεις που ανταποκρίνονται στην θεραπεία (</a:t>
            </a:r>
            <a:r>
              <a:rPr lang="en-US" dirty="0" err="1"/>
              <a:t>flaire</a:t>
            </a:r>
            <a:r>
              <a:rPr lang="en-US" dirty="0"/>
              <a:t> phenomenon) </a:t>
            </a:r>
            <a:r>
              <a:rPr lang="el-GR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889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2693</TotalTime>
  <Words>1878</Words>
  <Application>Microsoft Office PowerPoint</Application>
  <PresentationFormat>Widescreen</PresentationFormat>
  <Paragraphs>407</Paragraphs>
  <Slides>61</Slides>
  <Notes>8</Notes>
  <HiddenSlides>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Arial</vt:lpstr>
      <vt:lpstr>Calibri</vt:lpstr>
      <vt:lpstr>Calibri Light</vt:lpstr>
      <vt:lpstr>Comic Sans MS</vt:lpstr>
      <vt:lpstr>Helvetica Neue</vt:lpstr>
      <vt:lpstr>Times New Roman</vt:lpstr>
      <vt:lpstr>Office Theme</vt:lpstr>
      <vt:lpstr>ΟΣΤΙΚΕΣ ΜΕΤΑΣΤΑΣΕΙΣ:  ΑΚΤΙΝΟΛΟΓΙΚΗ ΔΙΕΡΕΥΝΗΣΗ ΚΑΙ ΔΙΑΦΟΡΙΚΗ ΔΙΑΓΝΩΣΗ</vt:lpstr>
      <vt:lpstr>ΟΣΤΙΚΕΣ ΜΕΤΑΣΤΑΣΕΙΣ: BACKGROUND</vt:lpstr>
      <vt:lpstr>ΧΡΗΣΙΜΟΤΗΤΑ ΤΗΣ ΑΠΕΙΚΟΝΙΣΗΣ</vt:lpstr>
      <vt:lpstr>ΕΚΠΑΙΔΕΥΤΙΚΟΙ ΣΤΟΧΟΙ </vt:lpstr>
      <vt:lpstr>ΕΚΠΑΙΔΕΥΤΙΚΟΙ ΣΤΟΧΟΙ </vt:lpstr>
      <vt:lpstr>ΑΠΕΙΚΟΝΙΣΤΙΚΕΣ ΜΕΘΟΔΟΙ</vt:lpstr>
      <vt:lpstr>ΑΠΛΗ ΑΚΤΙΝΟΓΡΑΦΙΑ </vt:lpstr>
      <vt:lpstr>ΥΠΟΛΟΓΙΣΤΙΚΗ ΤΟΜΟΓΡΑΦΙΑ (CT)</vt:lpstr>
      <vt:lpstr>ΣΠΙΝΘΗΡΟΓΡΑΦΗΜΑ (99mTc-MDP)</vt:lpstr>
      <vt:lpstr>PowerPoint Presentation</vt:lpstr>
      <vt:lpstr>PowerPoint Presentation</vt:lpstr>
      <vt:lpstr>MΑΓΝΗΤΙΚΗ ΤΟΜΟΓΡΑΦΙΑ (MRI)</vt:lpstr>
      <vt:lpstr>MΑΓΝΗΤΙΚΗ ΤΟΜΟΓΡΑΦΙΑ (MRI)/ ΤΕΧΝΙΚΗ </vt:lpstr>
      <vt:lpstr>PET  (Tομογραφία εκπομπής ποζιτρονίων )</vt:lpstr>
      <vt:lpstr>PowerPoint Presentation</vt:lpstr>
      <vt:lpstr>YΒΡΙΔΙΚΕΣ ΜΕΘΟΔΟΙ:  PET-CT /  PET-MRI</vt:lpstr>
      <vt:lpstr>PET-CT </vt:lpstr>
      <vt:lpstr>Ποια μεθοδο επιλέγω και για ποιόν σκοπό ?</vt:lpstr>
      <vt:lpstr>ΕΚΠΑΙΔΕΥΤΙΚΟΙ ΣΤΟΧΟΙ </vt:lpstr>
      <vt:lpstr>Οστικές μεταστασεις  </vt:lpstr>
      <vt:lpstr>Οστικές μεταστασεις  </vt:lpstr>
      <vt:lpstr>Σκληρυντικές μεταστάσεις  </vt:lpstr>
      <vt:lpstr>Οστικές μεταστασεις  </vt:lpstr>
      <vt:lpstr>Οστικές μεταστασεις  </vt:lpstr>
      <vt:lpstr>Ca νεφρου: λυτικές μεταστάσεις  </vt:lpstr>
      <vt:lpstr>Μικτές μεταστάσεις:  MRI  / CT  </vt:lpstr>
      <vt:lpstr>Οστικές μεταστασεις  </vt:lpstr>
      <vt:lpstr>Οστικές μεταστασεις  </vt:lpstr>
      <vt:lpstr>Σ. Pancoast</vt:lpstr>
      <vt:lpstr>Μικρότερη ευαισθησία Α/Α στο σπογγώδες!  Μεγαλύτερη ευαισθησία στον φλοιό </vt:lpstr>
      <vt:lpstr>Μεταστασεις που μιμουνται καλοήθειες</vt:lpstr>
      <vt:lpstr>PowerPoint Presentation</vt:lpstr>
      <vt:lpstr>ΑΝΤΑΠΟΚΡΙΣΗ ΣΤΗΝ ΘΕΡΑΠΕΙΑ</vt:lpstr>
      <vt:lpstr>ΠΑΘΟΛΟΓΙΚΑ ΚΑΤΑΓΜΑΤΑ </vt:lpstr>
      <vt:lpstr>ΠΑΘΟΛΟΓΙΚΑ  ΚΑΤΑΓΜΑΤΑ</vt:lpstr>
      <vt:lpstr>ΑΠΛΗ ΑΚΤΙΝΟΓΡΑΦΙΑ:  ΠΑΘΟΛΟΓΙΚΑ  ΚΑΤΑΓΜΑΤΑ</vt:lpstr>
      <vt:lpstr>PowerPoint Presentation</vt:lpstr>
      <vt:lpstr>PowerPoint Presentation</vt:lpstr>
      <vt:lpstr>ΠΑΘΟΛΟΓΙΚΑ ΚΑΤΑΓΜΑΤΑ ΣΠΟΝΔΥΛΙΚΗΣ ΣΤΗΛΗΣ : ΔΔ</vt:lpstr>
      <vt:lpstr>PowerPoint Presentation</vt:lpstr>
      <vt:lpstr>Οστεοπορωτικά vs παθολογικά κατάγματα Σ.Σ. </vt:lpstr>
      <vt:lpstr>PowerPoint Presentation</vt:lpstr>
      <vt:lpstr> </vt:lpstr>
      <vt:lpstr>ΕΚΠΑΙΔΕΥΤΙΚΟΙ ΣΤΟΧΟΙ </vt:lpstr>
      <vt:lpstr>PowerPoint Presentation</vt:lpstr>
      <vt:lpstr>αιμαγγείωμα</vt:lpstr>
      <vt:lpstr>Αιμαγγείωμα </vt:lpstr>
      <vt:lpstr>PowerPoint Presentation</vt:lpstr>
      <vt:lpstr>PowerPoint Presentation</vt:lpstr>
      <vt:lpstr>PowerPoint Presentation</vt:lpstr>
      <vt:lpstr>ΓΑΓΓΛΙΟ </vt:lpstr>
      <vt:lpstr>PowerPoint Presentation</vt:lpstr>
      <vt:lpstr>PowerPoint Presentation</vt:lpstr>
      <vt:lpstr>PowerPoint Presentation</vt:lpstr>
      <vt:lpstr>Οστική νησίδα </vt:lpstr>
      <vt:lpstr>Οστική νησίδα </vt:lpstr>
      <vt:lpstr>Ευχαριστώ για την προσοχή σας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Οστική Μετάσταση: Ακτινολογική διερεύνηση και Διαφορική Διάγνωση </dc:title>
  <dc:creator>olympia papakonstantinou</dc:creator>
  <cp:lastModifiedBy>olympia papakonstantinou</cp:lastModifiedBy>
  <cp:revision>37</cp:revision>
  <dcterms:created xsi:type="dcterms:W3CDTF">2022-11-29T21:31:38Z</dcterms:created>
  <dcterms:modified xsi:type="dcterms:W3CDTF">2022-12-01T18:29:21Z</dcterms:modified>
</cp:coreProperties>
</file>