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916" r:id="rId2"/>
    <p:sldId id="257" r:id="rId3"/>
    <p:sldId id="258" r:id="rId4"/>
    <p:sldId id="264" r:id="rId5"/>
    <p:sldId id="266" r:id="rId6"/>
    <p:sldId id="259" r:id="rId7"/>
    <p:sldId id="267" r:id="rId8"/>
    <p:sldId id="265" r:id="rId9"/>
    <p:sldId id="260" r:id="rId10"/>
    <p:sldId id="915" r:id="rId11"/>
    <p:sldId id="268" r:id="rId12"/>
    <p:sldId id="281" r:id="rId13"/>
    <p:sldId id="280" r:id="rId14"/>
    <p:sldId id="261" r:id="rId15"/>
    <p:sldId id="276" r:id="rId16"/>
    <p:sldId id="269" r:id="rId17"/>
    <p:sldId id="271" r:id="rId18"/>
    <p:sldId id="278" r:id="rId19"/>
    <p:sldId id="270" r:id="rId20"/>
    <p:sldId id="262" r:id="rId21"/>
    <p:sldId id="274" r:id="rId22"/>
    <p:sldId id="275" r:id="rId23"/>
    <p:sldId id="272" r:id="rId24"/>
    <p:sldId id="277" r:id="rId25"/>
    <p:sldId id="279" r:id="rId26"/>
    <p:sldId id="273" r:id="rId27"/>
    <p:sldId id="263" r:id="rId2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A758558-C477-42FF-8288-89FCE3483041}" type="datetimeFigureOut">
              <a:rPr lang="el-GR"/>
              <a:pPr>
                <a:defRPr/>
              </a:pPr>
              <a:t>20/12/2024</a:t>
            </a:fld>
            <a:endParaRPr lang="el-G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9316BFE-78C7-408A-985A-A326442281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BFDB1-A160-43B7-9E3E-6DDB64684081}" type="slidenum">
              <a:rPr lang="el-GR" altLang="el-GR" smtClean="0"/>
              <a:pPr>
                <a:defRPr/>
              </a:pPr>
              <a:t>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999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4095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l-GR" sz="2200">
              <a:latin typeface="Times New Roman" pitchFamily="18" charset="0"/>
              <a:ea typeface="msgothic"/>
              <a:cs typeface="msgothic"/>
            </a:endParaRPr>
          </a:p>
        </p:txBody>
      </p:sp>
      <p:sp>
        <p:nvSpPr>
          <p:cNvPr id="28675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lIns="0" tIns="0" rIns="0" bIns="0"/>
          <a:lstStyle/>
          <a:p>
            <a:pPr marL="85725" indent="-85725" defTabSz="457200" eaLnBrk="1" hangingPunct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>
              <a:latin typeface="Arial" charset="0"/>
              <a:ea typeface="msgothic"/>
              <a:cs typeface="ms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42" tIns="41221" rIns="82442" bIns="41221" anchor="b"/>
          <a:lstStyle/>
          <a:p>
            <a:pPr algn="r" defTabSz="823913" eaLnBrk="0" hangingPunct="0"/>
            <a:fld id="{91822436-B204-4B72-9516-AF0AF89B2E64}" type="slidenum">
              <a:rPr lang="zh-CN" altLang="en-US" sz="1100">
                <a:latin typeface="Times" pitchFamily="18" charset="0"/>
                <a:cs typeface="宋体"/>
              </a:rPr>
              <a:pPr algn="r" defTabSz="823913" eaLnBrk="0" hangingPunct="0"/>
              <a:t>22</a:t>
            </a:fld>
            <a:endParaRPr lang="en-US" altLang="zh-CN" sz="1100">
              <a:latin typeface="Times" pitchFamily="18" charset="0"/>
              <a:cs typeface="宋体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2442" tIns="41221" rIns="82442" bIns="41221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3318-E2D6-43AE-AC66-403D6F6AFDF6}" type="datetimeFigureOut">
              <a:rPr lang="el-GR"/>
              <a:pPr>
                <a:defRPr/>
              </a:pPr>
              <a:t>20/12/2024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14B4-A8F7-4ADF-8165-6D7ECEFD84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DDF8B-3B73-4A9C-B052-768F00CDCDC4}" type="datetimeFigureOut">
              <a:rPr lang="el-GR"/>
              <a:pPr>
                <a:defRPr/>
              </a:pPr>
              <a:t>20/12/2024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D84D-ABCA-462D-9CC2-918FF6E3E6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4769-9B18-4846-B0AA-8F61DB64CE89}" type="datetimeFigureOut">
              <a:rPr lang="el-GR"/>
              <a:pPr>
                <a:defRPr/>
              </a:pPr>
              <a:t>20/12/2024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82F9-C7CA-403A-A048-E9F51DE677F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D5104-6688-44EC-A289-0A4506EE9AF7}" type="datetimeFigureOut">
              <a:rPr lang="el-GR"/>
              <a:pPr>
                <a:defRPr/>
              </a:pPr>
              <a:t>20/12/2024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B59E4-9D81-4228-BA17-5629FAE152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1ECD-9EFB-497B-A33B-86977108F04E}" type="datetimeFigureOut">
              <a:rPr lang="el-GR"/>
              <a:pPr>
                <a:defRPr/>
              </a:pPr>
              <a:t>20/12/2024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AA2E-9BA1-451D-B5B1-6B3C2D04BE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1E615-E7F6-4DE6-AF3A-30547ADFFD4D}" type="datetimeFigureOut">
              <a:rPr lang="el-GR"/>
              <a:pPr>
                <a:defRPr/>
              </a:pPr>
              <a:t>20/12/2024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679A6-77C6-4C5E-B903-F7E6167E4A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3A5D-3435-40A4-B412-19E9C1E16B6F}" type="datetimeFigureOut">
              <a:rPr lang="el-GR"/>
              <a:pPr>
                <a:defRPr/>
              </a:pPr>
              <a:t>20/12/2024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0D7B-D871-4D14-BC0E-EF29BE95E7C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01A2F-D487-49FD-A98A-F638BCB0D76A}" type="datetimeFigureOut">
              <a:rPr lang="el-GR"/>
              <a:pPr>
                <a:defRPr/>
              </a:pPr>
              <a:t>20/12/2024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6603A-185A-4CF0-91DE-48E8C5B856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5B56-BF1F-4803-A1E3-59CA6A61F486}" type="datetimeFigureOut">
              <a:rPr lang="el-GR"/>
              <a:pPr>
                <a:defRPr/>
              </a:pPr>
              <a:t>20/12/2024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6C66-DDD9-4D55-986A-94D0C90C97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8ED9-A174-403F-BAE9-21EA0ED72FB0}" type="datetimeFigureOut">
              <a:rPr lang="el-GR"/>
              <a:pPr>
                <a:defRPr/>
              </a:pPr>
              <a:t>20/12/2024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3D91-9F80-4344-AA46-308B785943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B1655-6A5E-4D67-80C1-56E263FED5C7}" type="datetimeFigureOut">
              <a:rPr lang="el-GR"/>
              <a:pPr>
                <a:defRPr/>
              </a:pPr>
              <a:t>20/12/2024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D7C6-E94C-4344-9135-2F2B063E56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8C2A99-104F-4601-862F-01B7007AC6EF}" type="datetimeFigureOut">
              <a:rPr lang="el-GR"/>
              <a:pPr>
                <a:defRPr/>
              </a:pPr>
              <a:t>20/12/2024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C66414-7BAF-41F3-B2BC-C3CA20349F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611187" y="841017"/>
            <a:ext cx="823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l-GR" altLang="el-GR" sz="3600" b="1"/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1070444" y="1528817"/>
            <a:ext cx="64429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4000" b="1" dirty="0" err="1"/>
              <a:t>Γονιδιωματική</a:t>
            </a:r>
            <a:endParaRPr lang="el-GR" sz="4000" b="1" dirty="0"/>
          </a:p>
          <a:p>
            <a:pPr algn="ctr"/>
            <a:r>
              <a:rPr lang="el-GR" sz="4000" b="1" dirty="0"/>
              <a:t>Παρελθόν Παρόν Μέλλον</a:t>
            </a:r>
            <a:r>
              <a:rPr lang="el-GR" sz="4000" dirty="0"/>
              <a:t> </a:t>
            </a:r>
          </a:p>
        </p:txBody>
      </p:sp>
      <p:pic>
        <p:nvPicPr>
          <p:cNvPr id="4" name="Picture 4" descr="Ακαδημία Αθηνών">
            <a:extLst>
              <a:ext uri="{FF2B5EF4-FFF2-40B4-BE49-F238E27FC236}">
                <a16:creationId xmlns:a16="http://schemas.microsoft.com/office/drawing/2014/main" id="{D30E962C-34A7-F09A-CE0A-7B46B08A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3" y="3999481"/>
            <a:ext cx="3414464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526EF1BD-EC66-1818-A755-782F78AC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83" y="3023838"/>
            <a:ext cx="6834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Μάκης </a:t>
            </a:r>
            <a:r>
              <a:rPr lang="el-GR" alt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Ζωιδάκης</a:t>
            </a:r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 descr="Biomedical Ίδρυμα Ιατροβιολογικών Ερευνών, Ακαδημίας Αθηνών">
            <a:extLst>
              <a:ext uri="{FF2B5EF4-FFF2-40B4-BE49-F238E27FC236}">
                <a16:creationId xmlns:a16="http://schemas.microsoft.com/office/drawing/2014/main" id="{C2EE83F7-17A8-9790-DB72-D0489A0E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30" y="5453780"/>
            <a:ext cx="3180051" cy="13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8">
            <a:extLst>
              <a:ext uri="{FF2B5EF4-FFF2-40B4-BE49-F238E27FC236}">
                <a16:creationId xmlns:a16="http://schemas.microsoft.com/office/drawing/2014/main" id="{19D58F6B-4988-9A70-8953-9CDBE5FC1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790" y="4464115"/>
            <a:ext cx="4392187" cy="1147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846447-B527-6AC3-843A-4BBFF1584930}"/>
              </a:ext>
            </a:extLst>
          </p:cNvPr>
          <p:cNvSpPr txBox="1"/>
          <p:nvPr/>
        </p:nvSpPr>
        <p:spPr>
          <a:xfrm>
            <a:off x="0" y="321376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Συνεργαζόμενο μέλος ΔΕΠ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Εργαστήριο Πρωτεομικής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ΙΙΒΕΑΑ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izoidakis@bioacademy.gr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1E86B-0D75-6517-430A-98F9C5BCFB7D}"/>
              </a:ext>
            </a:extLst>
          </p:cNvPr>
          <p:cNvSpPr txBox="1"/>
          <p:nvPr/>
        </p:nvSpPr>
        <p:spPr>
          <a:xfrm>
            <a:off x="5638239" y="322211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Επίκουρος καθηγητής Βιοχημείας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Τμήμα Βιολογίας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ΕΚΠΑ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izoidakis@bi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ol.uoa.gr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7D9CC-A8EA-B591-8F57-F81DAA24D928}"/>
              </a:ext>
            </a:extLst>
          </p:cNvPr>
          <p:cNvSpPr txBox="1"/>
          <p:nvPr/>
        </p:nvSpPr>
        <p:spPr>
          <a:xfrm>
            <a:off x="994102" y="457872"/>
            <a:ext cx="7155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ΠΜΣ "</a:t>
            </a:r>
            <a:r>
              <a:rPr lang="el-GR" b="1" dirty="0" err="1"/>
              <a:t>Μυοσκελετική</a:t>
            </a:r>
            <a:r>
              <a:rPr lang="el-GR" b="1" dirty="0"/>
              <a:t> Ογκολογία: Διάγνωση-Θεραπεία- Έρευνα" </a:t>
            </a:r>
          </a:p>
          <a:p>
            <a:pPr algn="ctr"/>
            <a:r>
              <a:rPr lang="en-US" b="1" dirty="0"/>
              <a:t>20</a:t>
            </a:r>
            <a:r>
              <a:rPr lang="el-GR" b="1" dirty="0"/>
              <a:t>-</a:t>
            </a:r>
            <a:r>
              <a:rPr lang="en-US" b="1" dirty="0"/>
              <a:t>12</a:t>
            </a:r>
            <a:r>
              <a:rPr lang="el-GR" b="1" dirty="0"/>
              <a:t>-202</a:t>
            </a:r>
            <a:r>
              <a:rPr lang="en-US" b="1" dirty="0"/>
              <a:t>4</a:t>
            </a:r>
            <a:endParaRPr lang="el-G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3506723"/>
            <a:ext cx="941832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710" y="2738627"/>
            <a:ext cx="1239011" cy="38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627" y="3108960"/>
            <a:ext cx="2249424" cy="388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2778" y="94299"/>
            <a:ext cx="7135685" cy="1010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l-GR" sz="2800" b="1" dirty="0"/>
              <a:t>Σύσταση του ανθρώπινου </a:t>
            </a:r>
            <a:r>
              <a:rPr lang="el-GR" sz="2800" b="1" dirty="0" err="1"/>
              <a:t>γονιδιώματος</a:t>
            </a:r>
            <a:endParaRPr sz="2800" b="1" dirty="0"/>
          </a:p>
        </p:txBody>
      </p:sp>
      <p:pic>
        <p:nvPicPr>
          <p:cNvPr id="3074" name="Picture 2" descr="JaypeeDigital | eBook Reader">
            <a:extLst>
              <a:ext uri="{FF2B5EF4-FFF2-40B4-BE49-F238E27FC236}">
                <a16:creationId xmlns:a16="http://schemas.microsoft.com/office/drawing/2014/main" id="{FC5FE31A-CD48-8D0E-F07F-8F1D35EE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95567"/>
            <a:ext cx="46672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EDFF59-3AB5-3578-93CE-77705468B0B9}"/>
              </a:ext>
            </a:extLst>
          </p:cNvPr>
          <p:cNvSpPr txBox="1"/>
          <p:nvPr/>
        </p:nvSpPr>
        <p:spPr>
          <a:xfrm>
            <a:off x="574086" y="6343684"/>
            <a:ext cx="7995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https://www.jaypeedigital.com/eReader/chapter/9789350909928/ch30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370FC2-5288-B977-0D50-53EEB4E7B0A1}"/>
              </a:ext>
            </a:extLst>
          </p:cNvPr>
          <p:cNvSpPr txBox="1"/>
          <p:nvPr/>
        </p:nvSpPr>
        <p:spPr>
          <a:xfrm>
            <a:off x="971600" y="486916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1.1% </a:t>
            </a:r>
            <a:r>
              <a:rPr lang="el-GR" dirty="0"/>
              <a:t>του </a:t>
            </a:r>
            <a:r>
              <a:rPr lang="el-GR" dirty="0" err="1"/>
              <a:t>γονιδιώματος</a:t>
            </a:r>
            <a:r>
              <a:rPr lang="el-GR" dirty="0"/>
              <a:t> αντιστοιχεί σε περίπου 25000 γονίδια που μεταφράζονται σε πρωτεΐνες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49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/>
          </p:nvPr>
        </p:nvSpPr>
        <p:spPr>
          <a:xfrm>
            <a:off x="395288" y="-242888"/>
            <a:ext cx="8229600" cy="1143001"/>
          </a:xfrm>
        </p:spPr>
        <p:txBody>
          <a:bodyPr/>
          <a:lstStyle/>
          <a:p>
            <a:pPr eaLnBrk="1" hangingPunct="1"/>
            <a:r>
              <a:rPr lang="el-GR"/>
              <a:t>Τεχνικές Γονιδιωματικής</a:t>
            </a: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1116013" y="620713"/>
            <a:ext cx="72739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Αυτόματοι αναλυτές για αλληλούχιση μεγάλων τμημάτων </a:t>
            </a:r>
            <a:r>
              <a:rPr lang="en-US" altLang="ja-JP">
                <a:cs typeface="ＭＳ Ｐゴシック" charset="-128"/>
              </a:rPr>
              <a:t>DNA</a:t>
            </a:r>
            <a:endParaRPr lang="el-GR" altLang="ja-JP">
              <a:cs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en-US" altLang="ja-JP">
                <a:cs typeface="ＭＳ Ｐゴシック" charset="-128"/>
              </a:rPr>
              <a:t> NGS (Next Generation Sequencing)</a:t>
            </a:r>
            <a:endParaRPr lang="el-GR"/>
          </a:p>
        </p:txBody>
      </p:sp>
      <p:pic>
        <p:nvPicPr>
          <p:cNvPr id="22531" name="Picture 7" descr="DNA-Sequencers_from_Flickr_570809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38576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1" descr="CRNP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448175"/>
            <a:ext cx="3271837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4427538" y="2060575"/>
            <a:ext cx="44656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altLang="ja-JP" dirty="0">
                <a:cs typeface="ＭＳ Ｐゴシック"/>
              </a:rPr>
              <a:t>Άμεσος </a:t>
            </a:r>
            <a:r>
              <a:rPr lang="el-GR" dirty="0"/>
              <a:t>Εντοπισμός Γενετικών Αλλαγών:</a:t>
            </a:r>
          </a:p>
          <a:p>
            <a:pPr>
              <a:defRPr/>
            </a:pPr>
            <a:endParaRPr lang="el-GR" dirty="0"/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l-GR" dirty="0"/>
              <a:t>Σημειακών μεταλλάξεων-</a:t>
            </a:r>
            <a:r>
              <a:rPr lang="en-US" altLang="ja-JP" dirty="0">
                <a:cs typeface="ＭＳ Ｐゴシック"/>
              </a:rPr>
              <a:t>SNP (single nucleotide polymorphisms)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ja-JP" dirty="0">
                <a:cs typeface="ＭＳ Ｐゴシック"/>
              </a:rPr>
              <a:t>Nucleotide</a:t>
            </a:r>
            <a:r>
              <a:rPr lang="el-GR" altLang="ja-JP" dirty="0">
                <a:cs typeface="ＭＳ Ｐゴシック"/>
              </a:rPr>
              <a:t> </a:t>
            </a:r>
            <a:r>
              <a:rPr lang="en-US" altLang="ja-JP" dirty="0">
                <a:cs typeface="ＭＳ Ｐゴシック"/>
              </a:rPr>
              <a:t>Insertions-Deletions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ja-JP" dirty="0">
                <a:cs typeface="ＭＳ Ｐゴシック"/>
              </a:rPr>
              <a:t>Gene copy number variation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ja-JP" dirty="0">
                <a:cs typeface="ＭＳ Ｐゴシック"/>
              </a:rPr>
              <a:t>Translocations (gene </a:t>
            </a:r>
            <a:r>
              <a:rPr lang="en-US" dirty="0"/>
              <a:t>rearrangements, </a:t>
            </a:r>
            <a:r>
              <a:rPr lang="en-US" dirty="0" err="1"/>
              <a:t>chimeric</a:t>
            </a:r>
            <a:r>
              <a:rPr lang="en-US" dirty="0"/>
              <a:t> genes)</a:t>
            </a:r>
            <a:endParaRPr lang="en-US" altLang="ja-JP" dirty="0">
              <a:cs typeface="ＭＳ Ｐゴシック"/>
            </a:endParaRPr>
          </a:p>
        </p:txBody>
      </p:sp>
      <p:sp>
        <p:nvSpPr>
          <p:cNvPr id="22534" name="6 - TextBox"/>
          <p:cNvSpPr txBox="1">
            <a:spLocks noChangeArrowheads="1"/>
          </p:cNvSpPr>
          <p:nvPr/>
        </p:nvSpPr>
        <p:spPr bwMode="auto">
          <a:xfrm>
            <a:off x="4643438" y="6092825"/>
            <a:ext cx="612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Mardis ER. Next-generation sequencing platforms.</a:t>
            </a:r>
          </a:p>
          <a:p>
            <a:r>
              <a:rPr lang="en-US" sz="1400"/>
              <a:t> Ann Rev Anal Chem. 2013;6:287-303.</a:t>
            </a:r>
            <a:endParaRPr lang="el-GR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B253-8309-A148-743D-50C3492C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/>
          <a:lstStyle/>
          <a:p>
            <a:r>
              <a:rPr lang="el-GR" dirty="0"/>
              <a:t>Τύποι </a:t>
            </a:r>
            <a:r>
              <a:rPr lang="el-GR" dirty="0" err="1"/>
              <a:t>αλληλούχισης</a:t>
            </a:r>
            <a:r>
              <a:rPr lang="en-GB" dirty="0"/>
              <a:t> NGS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D646DF-1144-8404-616A-11BE736AE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7607"/>
            <a:ext cx="8892480" cy="28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64789B-CC13-3441-1360-CE56334FD344}"/>
              </a:ext>
            </a:extLst>
          </p:cNvPr>
          <p:cNvSpPr txBox="1"/>
          <p:nvPr/>
        </p:nvSpPr>
        <p:spPr>
          <a:xfrm>
            <a:off x="282352" y="6121697"/>
            <a:ext cx="8579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222222"/>
                </a:solidFill>
                <a:effectLst/>
                <a:latin typeface="Helvetica Neue"/>
              </a:rPr>
              <a:t>Pei XM, Yeung MHY, Wong ANN, Tsang HF, Yu ACS, Yim AKY, Wong SCC. Targeted Sequencing Approach and Its Clinical Applications for the Molecular Diagnosis of Human Diseases. </a:t>
            </a:r>
            <a:r>
              <a:rPr lang="en-GB" sz="1200" b="0" i="1" dirty="0">
                <a:solidFill>
                  <a:srgbClr val="222222"/>
                </a:solidFill>
                <a:effectLst/>
                <a:latin typeface="Helvetica Neue"/>
              </a:rPr>
              <a:t>Cells</a:t>
            </a:r>
            <a:r>
              <a:rPr lang="en-GB" sz="1200" b="0" i="0" dirty="0">
                <a:solidFill>
                  <a:srgbClr val="222222"/>
                </a:solidFill>
                <a:effectLst/>
                <a:latin typeface="Helvetica Neue"/>
              </a:rPr>
              <a:t>. 2023; 12(3):493.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0A2F9-FE99-8CDD-98D1-B4BD486C6F47}"/>
              </a:ext>
            </a:extLst>
          </p:cNvPr>
          <p:cNvSpPr txBox="1"/>
          <p:nvPr/>
        </p:nvSpPr>
        <p:spPr>
          <a:xfrm>
            <a:off x="2286000" y="1180174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W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hole genome sequencing (WGS) 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W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hole exome sequencing (WES)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T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argeted sequencing (TS)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46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l-GR"/>
              <a:t>Τεχνικές Γονιδιωματικής</a:t>
            </a:r>
          </a:p>
        </p:txBody>
      </p:sp>
      <p:grpSp>
        <p:nvGrpSpPr>
          <p:cNvPr id="40968" name="Group 8"/>
          <p:cNvGrpSpPr>
            <a:grpSpLocks/>
          </p:cNvGrpSpPr>
          <p:nvPr/>
        </p:nvGrpSpPr>
        <p:grpSpPr bwMode="auto">
          <a:xfrm>
            <a:off x="1187450" y="3284538"/>
            <a:ext cx="4498975" cy="2176462"/>
            <a:chOff x="884" y="1117"/>
            <a:chExt cx="2834" cy="1371"/>
          </a:xfrm>
        </p:grpSpPr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2"/>
            <a:srcRect r="53252"/>
            <a:stretch>
              <a:fillRect/>
            </a:stretch>
          </p:blipFill>
          <p:spPr bwMode="auto">
            <a:xfrm>
              <a:off x="884" y="1117"/>
              <a:ext cx="1452" cy="1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2"/>
            <a:srcRect l="55505"/>
            <a:stretch>
              <a:fillRect/>
            </a:stretch>
          </p:blipFill>
          <p:spPr bwMode="auto">
            <a:xfrm>
              <a:off x="2336" y="1117"/>
              <a:ext cx="1382" cy="1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55650" y="6092825"/>
            <a:ext cx="5761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Nature Biotechnology 2016, 34 (5), 418-424</a:t>
            </a:r>
            <a:endParaRPr lang="el-GR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23850" y="981075"/>
            <a:ext cx="88201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dirty="0" err="1"/>
              <a:t>Αλληλούχιση</a:t>
            </a:r>
            <a:r>
              <a:rPr lang="el-GR" b="1" dirty="0"/>
              <a:t> με τη χρήση </a:t>
            </a:r>
            <a:r>
              <a:rPr lang="el-GR" b="1" dirty="0" err="1"/>
              <a:t>νανοπόρων</a:t>
            </a:r>
            <a:endParaRPr lang="el-GR" b="1" dirty="0"/>
          </a:p>
          <a:p>
            <a:pPr>
              <a:spcBef>
                <a:spcPct val="50000"/>
              </a:spcBef>
            </a:pPr>
            <a:r>
              <a:rPr lang="el-GR" dirty="0"/>
              <a:t>Η αλληλουχία του </a:t>
            </a:r>
            <a:r>
              <a:rPr lang="en-US" altLang="ja-JP" dirty="0"/>
              <a:t>DNA/RNA </a:t>
            </a:r>
            <a:r>
              <a:rPr lang="el-GR" altLang="ja-JP" dirty="0"/>
              <a:t>καθορίζεται από την ένταση του ρεύματος που καταγράφεται όταν το </a:t>
            </a:r>
            <a:r>
              <a:rPr lang="el-GR" altLang="ja-JP" dirty="0" err="1"/>
              <a:t>νουκλεϊκό</a:t>
            </a:r>
            <a:r>
              <a:rPr lang="el-GR" altLang="ja-JP" dirty="0"/>
              <a:t> οξύ διέρχεται μέσω μιας </a:t>
            </a:r>
            <a:r>
              <a:rPr lang="el-GR" altLang="ja-JP" dirty="0" err="1"/>
              <a:t>διαμεμβρανικής</a:t>
            </a:r>
            <a:r>
              <a:rPr lang="el-GR" altLang="ja-JP" dirty="0"/>
              <a:t> πρωτε</a:t>
            </a:r>
            <a:r>
              <a:rPr lang="el-GR" altLang="ja-JP" dirty="0">
                <a:cs typeface="Arial" charset="0"/>
              </a:rPr>
              <a:t>ΐνης</a:t>
            </a:r>
            <a:endParaRPr lang="en-GB" altLang="ja-JP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l-GR" altLang="ja-JP" dirty="0">
                <a:cs typeface="Arial" charset="0"/>
              </a:rPr>
              <a:t>Επιτρέπει την </a:t>
            </a:r>
            <a:r>
              <a:rPr lang="el-GR" altLang="ja-JP" dirty="0" err="1">
                <a:cs typeface="Arial" charset="0"/>
              </a:rPr>
              <a:t>αλληλούχιση</a:t>
            </a:r>
            <a:r>
              <a:rPr lang="el-GR" altLang="ja-JP" dirty="0">
                <a:cs typeface="Arial" charset="0"/>
              </a:rPr>
              <a:t> μεγάλων τμημάτων </a:t>
            </a:r>
            <a:r>
              <a:rPr lang="en-GB" altLang="ja-JP" dirty="0">
                <a:cs typeface="Arial" charset="0"/>
              </a:rPr>
              <a:t>DNA</a:t>
            </a:r>
            <a:r>
              <a:rPr lang="el-GR" altLang="ja-JP" dirty="0"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l-GR" altLang="ja-JP" dirty="0">
                <a:cs typeface="Arial" charset="0"/>
              </a:rPr>
              <a:t>Αυτή η προσέγγιση επιτρέπει την παραγωγή φορητών συσκευών!!!</a:t>
            </a:r>
          </a:p>
          <a:p>
            <a:pPr>
              <a:spcBef>
                <a:spcPct val="50000"/>
              </a:spcBef>
            </a:pPr>
            <a:r>
              <a:rPr lang="el-GR" dirty="0">
                <a:cs typeface="Arial" charset="0"/>
              </a:rPr>
              <a:t>π.χ. </a:t>
            </a:r>
            <a:r>
              <a:rPr lang="el-GR" dirty="0" err="1">
                <a:cs typeface="Arial" charset="0"/>
              </a:rPr>
              <a:t>Αλληλούχιση</a:t>
            </a:r>
            <a:r>
              <a:rPr lang="el-GR" dirty="0">
                <a:cs typeface="Arial" charset="0"/>
              </a:rPr>
              <a:t> ιών στη ζούγκλα του Κονγκό!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/>
            <a:r>
              <a:rPr lang="el-GR"/>
              <a:t>Τεχνικές Γονιδιωματικής</a:t>
            </a:r>
          </a:p>
        </p:txBody>
      </p:sp>
      <p:sp>
        <p:nvSpPr>
          <p:cNvPr id="25602" name="Text Box 8"/>
          <p:cNvSpPr txBox="1">
            <a:spLocks noChangeArrowheads="1"/>
          </p:cNvSpPr>
          <p:nvPr/>
        </p:nvSpPr>
        <p:spPr bwMode="auto">
          <a:xfrm>
            <a:off x="2411413" y="981075"/>
            <a:ext cx="590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ja-JP" dirty="0" err="1"/>
              <a:t>Μικροσυστοιχίες</a:t>
            </a:r>
            <a:r>
              <a:rPr lang="en-US" altLang="ja-JP" dirty="0"/>
              <a:t> </a:t>
            </a:r>
            <a:r>
              <a:rPr lang="el-GR" altLang="ja-JP" dirty="0"/>
              <a:t>(</a:t>
            </a:r>
            <a:r>
              <a:rPr lang="en-US" altLang="ja-JP" dirty="0"/>
              <a:t>microarrays)</a:t>
            </a:r>
            <a:endParaRPr lang="el-GR" dirty="0"/>
          </a:p>
        </p:txBody>
      </p:sp>
      <p:pic>
        <p:nvPicPr>
          <p:cNvPr id="25603" name="Picture 10" descr="media/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8094662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3924300" y="2060575"/>
            <a:ext cx="1368425" cy="1081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05" name="Text Box 13"/>
          <p:cNvSpPr txBox="1">
            <a:spLocks noChangeArrowheads="1"/>
          </p:cNvSpPr>
          <p:nvPr/>
        </p:nvSpPr>
        <p:spPr bwMode="auto">
          <a:xfrm>
            <a:off x="684213" y="6308725"/>
            <a:ext cx="734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6048375" y="5516563"/>
            <a:ext cx="30956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Έμμεσος Εντοπισμός</a:t>
            </a:r>
            <a:r>
              <a:rPr lang="el-GR" altLang="ja-JP"/>
              <a:t>:</a:t>
            </a:r>
            <a:r>
              <a:rPr lang="el-GR"/>
              <a:t> </a:t>
            </a:r>
          </a:p>
          <a:p>
            <a:pPr>
              <a:spcBef>
                <a:spcPct val="50000"/>
              </a:spcBef>
            </a:pPr>
            <a:r>
              <a:rPr lang="el-GR"/>
              <a:t>μεταλλάξεων-</a:t>
            </a:r>
            <a:r>
              <a:rPr lang="en-US" altLang="ja-JP"/>
              <a:t>SNP (single nucleotide polymorphisms)</a:t>
            </a:r>
            <a:r>
              <a:rPr lang="el-GR"/>
              <a:t> </a:t>
            </a: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1331913" y="2060575"/>
            <a:ext cx="115252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- Τίτλος"/>
          <p:cNvSpPr>
            <a:spLocks noGrp="1"/>
          </p:cNvSpPr>
          <p:nvPr>
            <p:ph type="title"/>
          </p:nvPr>
        </p:nvSpPr>
        <p:spPr>
          <a:xfrm>
            <a:off x="-180975" y="188913"/>
            <a:ext cx="9396413" cy="777875"/>
          </a:xfrm>
        </p:spPr>
        <p:txBody>
          <a:bodyPr/>
          <a:lstStyle/>
          <a:p>
            <a:r>
              <a:rPr lang="el-GR" sz="2800" b="1"/>
              <a:t>Μεγάλης κλίμακας μελέτες καρκινικών γονιδιωμάτων</a:t>
            </a:r>
          </a:p>
        </p:txBody>
      </p:sp>
      <p:sp>
        <p:nvSpPr>
          <p:cNvPr id="24578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1223962"/>
          </a:xfrm>
        </p:spPr>
        <p:txBody>
          <a:bodyPr/>
          <a:lstStyle/>
          <a:p>
            <a:r>
              <a:rPr lang="en-US"/>
              <a:t>The Cancer Genome Atlas</a:t>
            </a:r>
            <a:r>
              <a:rPr lang="el-GR"/>
              <a:t> </a:t>
            </a:r>
            <a:r>
              <a:rPr lang="en-US"/>
              <a:t>(TCGA)</a:t>
            </a:r>
            <a:endParaRPr lang="el-GR"/>
          </a:p>
          <a:p>
            <a:r>
              <a:rPr lang="el-GR"/>
              <a:t>Τ</a:t>
            </a:r>
            <a:r>
              <a:rPr lang="en-US"/>
              <a:t>he International Cancer Genome Consortium</a:t>
            </a:r>
          </a:p>
        </p:txBody>
      </p:sp>
      <p:sp>
        <p:nvSpPr>
          <p:cNvPr id="24579" name="3 - TextBox"/>
          <p:cNvSpPr txBox="1">
            <a:spLocks noChangeArrowheads="1"/>
          </p:cNvSpPr>
          <p:nvPr/>
        </p:nvSpPr>
        <p:spPr bwMode="auto">
          <a:xfrm>
            <a:off x="539750" y="2997200"/>
            <a:ext cx="76327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Αλληλούχιση γονιδιώματος των 30 πιο κοινών τύπων καρκίνου (</a:t>
            </a:r>
            <a:r>
              <a:rPr lang="en-US"/>
              <a:t>Whole exome sequencing) </a:t>
            </a:r>
            <a:endParaRPr lang="el-GR"/>
          </a:p>
          <a:p>
            <a:r>
              <a:rPr lang="el-GR"/>
              <a:t>Μελλοντικά θα μελετηθούν και οι υπόλοιποι τύποι</a:t>
            </a:r>
          </a:p>
        </p:txBody>
      </p:sp>
      <p:sp>
        <p:nvSpPr>
          <p:cNvPr id="24580" name="4 - TextBox"/>
          <p:cNvSpPr txBox="1">
            <a:spLocks noChangeArrowheads="1"/>
          </p:cNvSpPr>
          <p:nvPr/>
        </p:nvSpPr>
        <p:spPr bwMode="auto">
          <a:xfrm>
            <a:off x="107950" y="43656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Whole Genome vs. Whole Exome sequencing</a:t>
            </a:r>
          </a:p>
          <a:p>
            <a:r>
              <a:rPr lang="en-US"/>
              <a:t>Whole Exome: </a:t>
            </a:r>
            <a:r>
              <a:rPr lang="el-GR"/>
              <a:t>αλληλούχιση μόνο των </a:t>
            </a:r>
            <a:r>
              <a:rPr lang="en-US"/>
              <a:t>20000 </a:t>
            </a:r>
            <a:r>
              <a:rPr lang="el-GR"/>
              <a:t>γονιδίων (1% του συνολικού γονιδιώματος)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el-GR" sz="1800"/>
              <a:t>Σε άτομα που ανήκουν σε ομάδα υψηλού κινδύνου (π.χ. οικογενειακό ιστορικό καρκίνου μαστού) έλεγχος για μεταλλάξεις ογκογονιδίων (π.χ. </a:t>
            </a:r>
            <a:r>
              <a:rPr lang="en-US" altLang="ja-JP" sz="1800"/>
              <a:t>BRCA1/2)</a:t>
            </a:r>
            <a:r>
              <a:rPr lang="el-GR"/>
              <a:t> </a:t>
            </a:r>
            <a:endParaRPr lang="el-GR" sz="1800"/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l-GR" sz="1800"/>
              <a:t>Σε περίπτωση που εντοπιστεί ογκογόνος μετάλλαξη προτείνεται κατάλληλη πορεία παρακολούθησης (συχνές μαστογραφίες) ή προληπτική επέμβαση (μαστεκτομή)</a:t>
            </a:r>
            <a:endParaRPr lang="el-GR"/>
          </a:p>
          <a:p>
            <a:pPr marL="609600" indent="-609600" eaLnBrk="1" hangingPunct="1">
              <a:buFont typeface="Arial" charset="0"/>
              <a:buNone/>
            </a:pPr>
            <a:r>
              <a:rPr lang="el-GR"/>
              <a:t> </a:t>
            </a:r>
          </a:p>
        </p:txBody>
      </p:sp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l-GR" sz="4000"/>
              <a:t>Κλινικές Εφαρμογές Γονιδιωματικής 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203575" y="1125538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Πρόληψη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68313" y="1484313"/>
            <a:ext cx="2735262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l-GR" sz="1600" b="1">
                <a:solidFill>
                  <a:srgbClr val="000000"/>
                </a:solidFill>
                <a:ea typeface="msgothic"/>
                <a:cs typeface="msgothic"/>
              </a:rPr>
              <a:t>Ογκογονίδια και κυτταρικός πολλαπλασιασμός </a:t>
            </a:r>
            <a:endParaRPr lang="en-GB" sz="1600" b="1">
              <a:solidFill>
                <a:srgbClr val="000000"/>
              </a:solidFill>
              <a:ea typeface="msgothic"/>
              <a:cs typeface="msgothic"/>
            </a:endParaRP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133600"/>
            <a:ext cx="4248150" cy="431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95288" y="6453188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100" b="1">
                <a:solidFill>
                  <a:srgbClr val="000000"/>
                </a:solidFill>
                <a:ea typeface="msgothic"/>
                <a:cs typeface="msgothic"/>
              </a:rPr>
              <a:t>Garman K S et al. Hum. Mol. Genet. 2007;16:R226-R232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1403350" y="1989138"/>
            <a:ext cx="24479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Υποδοχείς αυξητικών παραγόντων</a:t>
            </a:r>
          </a:p>
        </p:txBody>
      </p:sp>
      <p:sp>
        <p:nvSpPr>
          <p:cNvPr id="27653" name="5 - TextBox"/>
          <p:cNvSpPr txBox="1">
            <a:spLocks noChangeArrowheads="1"/>
          </p:cNvSpPr>
          <p:nvPr/>
        </p:nvSpPr>
        <p:spPr bwMode="auto">
          <a:xfrm>
            <a:off x="539750" y="765175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/>
              <a:t>Διάγνωση:</a:t>
            </a:r>
            <a:r>
              <a:rPr lang="el-GR"/>
              <a:t> Γενετικός χαρακτηρισμός κάθε συγκεκριμένου καρκινικού όγκου</a:t>
            </a: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4000" dirty="0">
                <a:latin typeface="+mj-lt"/>
                <a:ea typeface="+mj-ea"/>
                <a:cs typeface="+mj-cs"/>
              </a:rPr>
              <a:t>Κλινικές Εφαρμογές </a:t>
            </a:r>
            <a:r>
              <a:rPr lang="el-GR" sz="4000" dirty="0" err="1">
                <a:latin typeface="+mj-lt"/>
                <a:ea typeface="+mj-ea"/>
                <a:cs typeface="+mj-cs"/>
              </a:rPr>
              <a:t>Γονιδιωματικής</a:t>
            </a:r>
            <a:r>
              <a:rPr lang="el-GR" sz="40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7655" name="7 - Ορθογώνιο"/>
          <p:cNvSpPr>
            <a:spLocks noChangeArrowheads="1"/>
          </p:cNvSpPr>
          <p:nvPr/>
        </p:nvSpPr>
        <p:spPr bwMode="auto">
          <a:xfrm>
            <a:off x="4572000" y="6257925"/>
            <a:ext cx="5400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Link DC</a:t>
            </a:r>
            <a:r>
              <a:rPr lang="el-GR" sz="1100" b="1"/>
              <a:t> </a:t>
            </a:r>
            <a:r>
              <a:rPr lang="en-US" sz="1100" b="1"/>
              <a:t>et al.</a:t>
            </a:r>
            <a:r>
              <a:rPr lang="el-GR" sz="1100" b="1"/>
              <a:t> </a:t>
            </a:r>
            <a:r>
              <a:rPr lang="en-US" sz="1100" b="1"/>
              <a:t>Identification of a novel TP53 cancer susceptibility</a:t>
            </a:r>
          </a:p>
          <a:p>
            <a:r>
              <a:rPr lang="en-US" sz="1100" b="1"/>
              <a:t>mutation through whole</a:t>
            </a:r>
            <a:r>
              <a:rPr lang="el-GR" sz="1100" b="1"/>
              <a:t> </a:t>
            </a:r>
            <a:r>
              <a:rPr lang="en-US" sz="1100" b="1"/>
              <a:t>genome</a:t>
            </a:r>
            <a:r>
              <a:rPr lang="el-GR" sz="1100" b="1"/>
              <a:t> </a:t>
            </a:r>
            <a:r>
              <a:rPr lang="en-US" sz="1100" b="1"/>
              <a:t>sequencing of a patient with</a:t>
            </a:r>
          </a:p>
          <a:p>
            <a:r>
              <a:rPr lang="en-US" sz="1100" b="1"/>
              <a:t>therapy-related AML. JAMA. 2011;305:</a:t>
            </a:r>
            <a:r>
              <a:rPr lang="el-GR" sz="1100" b="1"/>
              <a:t> 1568-1576</a:t>
            </a:r>
          </a:p>
        </p:txBody>
      </p:sp>
      <p:pic>
        <p:nvPicPr>
          <p:cNvPr id="27656" name="Picture 13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844675"/>
            <a:ext cx="345757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9 - TextBox"/>
          <p:cNvSpPr txBox="1">
            <a:spLocks noChangeArrowheads="1"/>
          </p:cNvSpPr>
          <p:nvPr/>
        </p:nvSpPr>
        <p:spPr bwMode="auto">
          <a:xfrm>
            <a:off x="4500563" y="1268413"/>
            <a:ext cx="4103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/>
              <a:t>Ανακάλυψη νέας </a:t>
            </a:r>
            <a:r>
              <a:rPr lang="en-US" b="1"/>
              <a:t>deletion p53</a:t>
            </a:r>
            <a:endParaRPr lang="el-GR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4000" dirty="0">
                <a:latin typeface="+mj-lt"/>
                <a:ea typeface="+mj-ea"/>
                <a:cs typeface="+mj-cs"/>
              </a:rPr>
              <a:t>Κλινικές Εφαρμογές </a:t>
            </a:r>
            <a:r>
              <a:rPr lang="el-GR" sz="4000" dirty="0" err="1">
                <a:latin typeface="+mj-lt"/>
                <a:ea typeface="+mj-ea"/>
                <a:cs typeface="+mj-cs"/>
              </a:rPr>
              <a:t>Γονιδιωματικής</a:t>
            </a:r>
            <a:r>
              <a:rPr lang="el-GR" sz="40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9698" name="2 - TextBox"/>
          <p:cNvSpPr txBox="1">
            <a:spLocks noChangeArrowheads="1"/>
          </p:cNvSpPr>
          <p:nvPr/>
        </p:nvSpPr>
        <p:spPr bwMode="auto">
          <a:xfrm>
            <a:off x="323850" y="836613"/>
            <a:ext cx="8820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Διάγνωση: Ταυτοποίηση τύπου ιών (π.χ. </a:t>
            </a:r>
            <a:r>
              <a:rPr lang="en-US"/>
              <a:t>HPV</a:t>
            </a:r>
            <a:r>
              <a:rPr lang="el-GR"/>
              <a:t>16, 18</a:t>
            </a:r>
            <a:r>
              <a:rPr lang="en-US"/>
              <a:t>)</a:t>
            </a:r>
            <a:r>
              <a:rPr lang="el-GR"/>
              <a:t> που προκαλούν καρκίνο </a:t>
            </a:r>
          </a:p>
        </p:txBody>
      </p:sp>
      <p:pic>
        <p:nvPicPr>
          <p:cNvPr id="29699" name="Picture 2" descr="http://image.slidesharecdn.com/forweboffinalgarlandwhinursipv2010-101014113414-phpapp01/95/whinurs-hpv-genotype-prevalence-in-australian-women-prevaccination-what-differences-might-there-be-for-indigenous-women-16-728.jpg?cb=1287057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41438"/>
            <a:ext cx="72723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06-fall-mammapr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78050"/>
            <a:ext cx="48244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1 - Τίτλος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l-GR" sz="4000"/>
              <a:t>Κλινικές Εφαρμογές Γονιδιωματικής 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3276600" y="83661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Πρόγνωση</a:t>
            </a: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1116013" y="1268413"/>
            <a:ext cx="75596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/>
              <a:t>Κατηγοριοποίηση όγκου σε ομάδα υψηλού ή χαμηλού κινδύνου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/>
              <a:t>Επιλογή κατάλληλης θεραπείας (πιθανή χρήση ανοσοενισχυτικού-</a:t>
            </a:r>
            <a:r>
              <a:rPr lang="en-US" altLang="ja-JP"/>
              <a:t>adjuvant </a:t>
            </a:r>
            <a:r>
              <a:rPr lang="el-GR" altLang="ja-JP"/>
              <a:t>σε ασθενείς που ανήκουν σε ομάδα υψηλού κινδύνου)</a:t>
            </a:r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>
                <a:latin typeface="Arial Black" pitchFamily="34" charset="0"/>
              </a:rPr>
              <a:t>Ενότητες</a:t>
            </a:r>
          </a:p>
        </p:txBody>
      </p:sp>
      <p:sp>
        <p:nvSpPr>
          <p:cNvPr id="15362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>
                <a:latin typeface="Arial Black" pitchFamily="34" charset="0"/>
              </a:rPr>
              <a:t>1.Ιστορική αναδρομή </a:t>
            </a:r>
          </a:p>
          <a:p>
            <a:pPr eaLnBrk="1" hangingPunct="1">
              <a:buFont typeface="Arial" charset="0"/>
              <a:buNone/>
            </a:pPr>
            <a:r>
              <a:rPr lang="el-GR">
                <a:latin typeface="Arial Black" pitchFamily="34" charset="0"/>
              </a:rPr>
              <a:t>2.Τεχνικές Γονιδιωματικής</a:t>
            </a:r>
            <a:endParaRPr lang="en-US">
              <a:latin typeface="Arial Black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l-GR">
                <a:latin typeface="Arial Black" pitchFamily="34" charset="0"/>
              </a:rPr>
              <a:t>3.Κλινικές Εφαρμογές Γονιδιωματικής</a:t>
            </a:r>
            <a:endParaRPr lang="en-US">
              <a:latin typeface="Arial Black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l-GR">
                <a:latin typeface="Arial Black" pitchFamily="34" charset="0"/>
              </a:rPr>
              <a:t>4.Φαρμακογονιδιωματική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/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/>
              <a:t>Κλινικές Εφαρμογές Γονιδιωματικής </a:t>
            </a:r>
            <a:br>
              <a:rPr lang="el-GR" sz="4000"/>
            </a:br>
            <a:r>
              <a:rPr lang="el-GR" sz="4000"/>
              <a:t>Φαρμακογονιδιωματική </a:t>
            </a: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187450" y="1412875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Στάδια εφαρμογής στη θεραπεία του καρκίνου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0" y="1844675"/>
            <a:ext cx="92170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/>
              <a:t>Ιστολογική μελέτη του όγκου και λήψη κατάλληλου δείγματος για γενομική ανάλυση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/>
              <a:t>Αλληλούχιση του </a:t>
            </a:r>
            <a:r>
              <a:rPr lang="en-US" altLang="ja-JP"/>
              <a:t>DNA </a:t>
            </a:r>
            <a:r>
              <a:rPr lang="el-GR" altLang="ja-JP"/>
              <a:t>καρκινικών κυττάρων και εντοπισμός των συγκεκριμένων μεταλλάξεων που επιτρέπουν τον πολλαπλασιασμό τους.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altLang="ja-JP"/>
              <a:t>Επιλογή μιας μεταλλαγμένης πρωτεΐνης για στοχευμένη θεραπεία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altLang="ja-JP"/>
              <a:t>Παρακολούθηση της εξέλιξης/ανταπόκρισης του όγκου στη στοχευμένη θεραπεία 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/>
          </p:cNvPicPr>
          <p:nvPr/>
        </p:nvPicPr>
        <p:blipFill>
          <a:blip r:embed="rId2"/>
          <a:srcRect t="15347"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39750" y="981075"/>
            <a:ext cx="7273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Η κατηγοριοποίηση του καρκίνου επιτρέπει την κατάλληλη επιλογή θεραπευτικής αγωγής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1331913" y="38100"/>
            <a:ext cx="490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/>
              <a:t>Φαρμακογονιδιωματική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59"/>
          <p:cNvSpPr txBox="1">
            <a:spLocks noChangeArrowheads="1"/>
          </p:cNvSpPr>
          <p:nvPr/>
        </p:nvSpPr>
        <p:spPr bwMode="auto">
          <a:xfrm>
            <a:off x="592138" y="5630863"/>
            <a:ext cx="36925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42" tIns="41221" rIns="82442" bIns="41221">
            <a:spAutoFit/>
          </a:bodyPr>
          <a:lstStyle/>
          <a:p>
            <a:pPr defTabSz="823913" eaLnBrk="0" hangingPunct="0">
              <a:spcBef>
                <a:spcPct val="50000"/>
              </a:spcBef>
            </a:pPr>
            <a:r>
              <a:rPr lang="el-GR" altLang="ja-JP" sz="2200" b="1">
                <a:solidFill>
                  <a:srgbClr val="000066"/>
                </a:solidFill>
              </a:rPr>
              <a:t>Ετερογενής πληθυσμός</a:t>
            </a:r>
            <a:endParaRPr lang="en-US" sz="2200" b="1">
              <a:solidFill>
                <a:srgbClr val="000066"/>
              </a:solidFill>
            </a:endParaRPr>
          </a:p>
        </p:txBody>
      </p:sp>
      <p:grpSp>
        <p:nvGrpSpPr>
          <p:cNvPr id="33794" name="Group 115"/>
          <p:cNvGrpSpPr>
            <a:grpSpLocks/>
          </p:cNvGrpSpPr>
          <p:nvPr/>
        </p:nvGrpSpPr>
        <p:grpSpPr bwMode="auto">
          <a:xfrm>
            <a:off x="5395913" y="4460875"/>
            <a:ext cx="2608262" cy="1652588"/>
            <a:chOff x="3822" y="2969"/>
            <a:chExt cx="1824" cy="1152"/>
          </a:xfrm>
        </p:grpSpPr>
        <p:sp>
          <p:nvSpPr>
            <p:cNvPr id="33861" name="AutoShape 62"/>
            <p:cNvSpPr>
              <a:spLocks noChangeArrowheads="1"/>
            </p:cNvSpPr>
            <p:nvPr/>
          </p:nvSpPr>
          <p:spPr bwMode="auto">
            <a:xfrm>
              <a:off x="4494" y="388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62" name="AutoShape 64"/>
            <p:cNvSpPr>
              <a:spLocks noChangeArrowheads="1"/>
            </p:cNvSpPr>
            <p:nvPr/>
          </p:nvSpPr>
          <p:spPr bwMode="auto">
            <a:xfrm>
              <a:off x="4110" y="383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63" name="AutoShape 65"/>
            <p:cNvSpPr>
              <a:spLocks noChangeArrowheads="1"/>
            </p:cNvSpPr>
            <p:nvPr/>
          </p:nvSpPr>
          <p:spPr bwMode="auto">
            <a:xfrm>
              <a:off x="4398" y="3545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64" name="AutoShape 67"/>
            <p:cNvSpPr>
              <a:spLocks noChangeArrowheads="1"/>
            </p:cNvSpPr>
            <p:nvPr/>
          </p:nvSpPr>
          <p:spPr bwMode="auto">
            <a:xfrm>
              <a:off x="4206" y="359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65" name="AutoShape 69"/>
            <p:cNvSpPr>
              <a:spLocks noChangeArrowheads="1"/>
            </p:cNvSpPr>
            <p:nvPr/>
          </p:nvSpPr>
          <p:spPr bwMode="auto">
            <a:xfrm>
              <a:off x="4302" y="373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66" name="AutoShape 71"/>
            <p:cNvSpPr>
              <a:spLocks noChangeArrowheads="1"/>
            </p:cNvSpPr>
            <p:nvPr/>
          </p:nvSpPr>
          <p:spPr bwMode="auto">
            <a:xfrm>
              <a:off x="4398" y="3065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67" name="AutoShape 73"/>
            <p:cNvSpPr>
              <a:spLocks noChangeArrowheads="1"/>
            </p:cNvSpPr>
            <p:nvPr/>
          </p:nvSpPr>
          <p:spPr bwMode="auto">
            <a:xfrm>
              <a:off x="4590" y="368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68" name="AutoShape 74"/>
            <p:cNvSpPr>
              <a:spLocks noChangeArrowheads="1"/>
            </p:cNvSpPr>
            <p:nvPr/>
          </p:nvSpPr>
          <p:spPr bwMode="auto">
            <a:xfrm>
              <a:off x="5262" y="3113"/>
              <a:ext cx="192" cy="192"/>
            </a:xfrm>
            <a:prstGeom prst="smileyFace">
              <a:avLst>
                <a:gd name="adj" fmla="val -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69" name="AutoShape 75"/>
            <p:cNvSpPr>
              <a:spLocks noChangeArrowheads="1"/>
            </p:cNvSpPr>
            <p:nvPr/>
          </p:nvSpPr>
          <p:spPr bwMode="auto">
            <a:xfrm>
              <a:off x="4734" y="383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70" name="AutoShape 76"/>
            <p:cNvSpPr>
              <a:spLocks noChangeArrowheads="1"/>
            </p:cNvSpPr>
            <p:nvPr/>
          </p:nvSpPr>
          <p:spPr bwMode="auto">
            <a:xfrm>
              <a:off x="5070" y="296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71" name="AutoShape 77"/>
            <p:cNvSpPr>
              <a:spLocks noChangeArrowheads="1"/>
            </p:cNvSpPr>
            <p:nvPr/>
          </p:nvSpPr>
          <p:spPr bwMode="auto">
            <a:xfrm>
              <a:off x="4878" y="364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72" name="AutoShape 78"/>
            <p:cNvSpPr>
              <a:spLocks noChangeArrowheads="1"/>
            </p:cNvSpPr>
            <p:nvPr/>
          </p:nvSpPr>
          <p:spPr bwMode="auto">
            <a:xfrm>
              <a:off x="4014" y="368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73" name="AutoShape 79"/>
            <p:cNvSpPr>
              <a:spLocks noChangeArrowheads="1"/>
            </p:cNvSpPr>
            <p:nvPr/>
          </p:nvSpPr>
          <p:spPr bwMode="auto">
            <a:xfrm>
              <a:off x="4974" y="392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74" name="AutoShape 80"/>
            <p:cNvSpPr>
              <a:spLocks noChangeArrowheads="1"/>
            </p:cNvSpPr>
            <p:nvPr/>
          </p:nvSpPr>
          <p:spPr bwMode="auto">
            <a:xfrm>
              <a:off x="5454" y="320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75" name="AutoShape 81"/>
            <p:cNvSpPr>
              <a:spLocks noChangeArrowheads="1"/>
            </p:cNvSpPr>
            <p:nvPr/>
          </p:nvSpPr>
          <p:spPr bwMode="auto">
            <a:xfrm>
              <a:off x="4830" y="301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76" name="AutoShape 82"/>
            <p:cNvSpPr>
              <a:spLocks noChangeArrowheads="1"/>
            </p:cNvSpPr>
            <p:nvPr/>
          </p:nvSpPr>
          <p:spPr bwMode="auto">
            <a:xfrm>
              <a:off x="5070" y="373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77" name="AutoShape 83"/>
            <p:cNvSpPr>
              <a:spLocks noChangeArrowheads="1"/>
            </p:cNvSpPr>
            <p:nvPr/>
          </p:nvSpPr>
          <p:spPr bwMode="auto">
            <a:xfrm>
              <a:off x="5022" y="316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78" name="AutoShape 84"/>
            <p:cNvSpPr>
              <a:spLocks noChangeArrowheads="1"/>
            </p:cNvSpPr>
            <p:nvPr/>
          </p:nvSpPr>
          <p:spPr bwMode="auto">
            <a:xfrm>
              <a:off x="4638" y="311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79" name="AutoShape 85"/>
            <p:cNvSpPr>
              <a:spLocks noChangeArrowheads="1"/>
            </p:cNvSpPr>
            <p:nvPr/>
          </p:nvSpPr>
          <p:spPr bwMode="auto">
            <a:xfrm>
              <a:off x="4206" y="316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80" name="AutoShape 86"/>
            <p:cNvSpPr>
              <a:spLocks noChangeArrowheads="1"/>
            </p:cNvSpPr>
            <p:nvPr/>
          </p:nvSpPr>
          <p:spPr bwMode="auto">
            <a:xfrm>
              <a:off x="4014" y="320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81" name="AutoShape 87"/>
            <p:cNvSpPr>
              <a:spLocks noChangeArrowheads="1"/>
            </p:cNvSpPr>
            <p:nvPr/>
          </p:nvSpPr>
          <p:spPr bwMode="auto">
            <a:xfrm>
              <a:off x="4110" y="335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82" name="AutoShape 88"/>
            <p:cNvSpPr>
              <a:spLocks noChangeArrowheads="1"/>
            </p:cNvSpPr>
            <p:nvPr/>
          </p:nvSpPr>
          <p:spPr bwMode="auto">
            <a:xfrm>
              <a:off x="4590" y="335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83" name="AutoShape 89"/>
            <p:cNvSpPr>
              <a:spLocks noChangeArrowheads="1"/>
            </p:cNvSpPr>
            <p:nvPr/>
          </p:nvSpPr>
          <p:spPr bwMode="auto">
            <a:xfrm>
              <a:off x="4398" y="3305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84" name="AutoShape 90"/>
            <p:cNvSpPr>
              <a:spLocks noChangeArrowheads="1"/>
            </p:cNvSpPr>
            <p:nvPr/>
          </p:nvSpPr>
          <p:spPr bwMode="auto">
            <a:xfrm>
              <a:off x="5070" y="3545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85" name="AutoShape 91"/>
            <p:cNvSpPr>
              <a:spLocks noChangeArrowheads="1"/>
            </p:cNvSpPr>
            <p:nvPr/>
          </p:nvSpPr>
          <p:spPr bwMode="auto">
            <a:xfrm>
              <a:off x="5262" y="364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86" name="AutoShape 92"/>
            <p:cNvSpPr>
              <a:spLocks noChangeArrowheads="1"/>
            </p:cNvSpPr>
            <p:nvPr/>
          </p:nvSpPr>
          <p:spPr bwMode="auto">
            <a:xfrm>
              <a:off x="5214" y="335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87" name="AutoShape 93"/>
            <p:cNvSpPr>
              <a:spLocks noChangeArrowheads="1"/>
            </p:cNvSpPr>
            <p:nvPr/>
          </p:nvSpPr>
          <p:spPr bwMode="auto">
            <a:xfrm>
              <a:off x="5406" y="344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88" name="AutoShape 94"/>
            <p:cNvSpPr>
              <a:spLocks noChangeArrowheads="1"/>
            </p:cNvSpPr>
            <p:nvPr/>
          </p:nvSpPr>
          <p:spPr bwMode="auto">
            <a:xfrm>
              <a:off x="3822" y="3305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89" name="AutoShape 95"/>
            <p:cNvSpPr>
              <a:spLocks noChangeArrowheads="1"/>
            </p:cNvSpPr>
            <p:nvPr/>
          </p:nvSpPr>
          <p:spPr bwMode="auto">
            <a:xfrm>
              <a:off x="3918" y="349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90" name="AutoShape 96"/>
            <p:cNvSpPr>
              <a:spLocks noChangeArrowheads="1"/>
            </p:cNvSpPr>
            <p:nvPr/>
          </p:nvSpPr>
          <p:spPr bwMode="auto">
            <a:xfrm>
              <a:off x="4830" y="325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91" name="AutoShape 97"/>
            <p:cNvSpPr>
              <a:spLocks noChangeArrowheads="1"/>
            </p:cNvSpPr>
            <p:nvPr/>
          </p:nvSpPr>
          <p:spPr bwMode="auto">
            <a:xfrm>
              <a:off x="4734" y="344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92" name="AutoShape 98"/>
            <p:cNvSpPr>
              <a:spLocks noChangeArrowheads="1"/>
            </p:cNvSpPr>
            <p:nvPr/>
          </p:nvSpPr>
          <p:spPr bwMode="auto">
            <a:xfrm>
              <a:off x="4974" y="335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</p:grpSp>
      <p:sp>
        <p:nvSpPr>
          <p:cNvPr id="33795" name="Text Box 99"/>
          <p:cNvSpPr txBox="1">
            <a:spLocks noChangeArrowheads="1"/>
          </p:cNvSpPr>
          <p:nvPr/>
        </p:nvSpPr>
        <p:spPr bwMode="auto">
          <a:xfrm>
            <a:off x="4427538" y="6226175"/>
            <a:ext cx="41624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42" tIns="41221" rIns="82442" bIns="41221">
            <a:spAutoFit/>
          </a:bodyPr>
          <a:lstStyle/>
          <a:p>
            <a:pPr defTabSz="823913" eaLnBrk="0" hangingPunct="0">
              <a:spcBef>
                <a:spcPct val="50000"/>
              </a:spcBef>
            </a:pPr>
            <a:r>
              <a:rPr lang="el-GR" b="1">
                <a:solidFill>
                  <a:srgbClr val="000066"/>
                </a:solidFill>
              </a:rPr>
              <a:t>Ασθενείς με καλή ανταπόκριση </a:t>
            </a:r>
            <a:endParaRPr lang="en-US" b="1">
              <a:solidFill>
                <a:srgbClr val="000066"/>
              </a:solidFill>
            </a:endParaRPr>
          </a:p>
        </p:txBody>
      </p:sp>
      <p:grpSp>
        <p:nvGrpSpPr>
          <p:cNvPr id="33796" name="Group 129"/>
          <p:cNvGrpSpPr>
            <a:grpSpLocks/>
          </p:cNvGrpSpPr>
          <p:nvPr/>
        </p:nvGrpSpPr>
        <p:grpSpPr bwMode="auto">
          <a:xfrm>
            <a:off x="798513" y="2328863"/>
            <a:ext cx="2538412" cy="3165475"/>
            <a:chOff x="558" y="1769"/>
            <a:chExt cx="1776" cy="2208"/>
          </a:xfrm>
        </p:grpSpPr>
        <p:sp>
          <p:nvSpPr>
            <p:cNvPr id="33816" name="Rectangle 8"/>
            <p:cNvSpPr>
              <a:spLocks noChangeArrowheads="1"/>
            </p:cNvSpPr>
            <p:nvPr/>
          </p:nvSpPr>
          <p:spPr bwMode="auto">
            <a:xfrm>
              <a:off x="558" y="1769"/>
              <a:ext cx="1776" cy="2208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17" name="AutoShape 9"/>
            <p:cNvSpPr>
              <a:spLocks noChangeArrowheads="1"/>
            </p:cNvSpPr>
            <p:nvPr/>
          </p:nvSpPr>
          <p:spPr bwMode="auto">
            <a:xfrm>
              <a:off x="750" y="215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18" name="AutoShape 14"/>
            <p:cNvSpPr>
              <a:spLocks noChangeArrowheads="1"/>
            </p:cNvSpPr>
            <p:nvPr/>
          </p:nvSpPr>
          <p:spPr bwMode="auto">
            <a:xfrm>
              <a:off x="1566" y="196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19" name="AutoShape 15"/>
            <p:cNvSpPr>
              <a:spLocks noChangeArrowheads="1"/>
            </p:cNvSpPr>
            <p:nvPr/>
          </p:nvSpPr>
          <p:spPr bwMode="auto">
            <a:xfrm>
              <a:off x="1326" y="296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20" name="AutoShape 16"/>
            <p:cNvSpPr>
              <a:spLocks noChangeArrowheads="1"/>
            </p:cNvSpPr>
            <p:nvPr/>
          </p:nvSpPr>
          <p:spPr bwMode="auto">
            <a:xfrm>
              <a:off x="2094" y="220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21" name="AutoShape 17"/>
            <p:cNvSpPr>
              <a:spLocks noChangeArrowheads="1"/>
            </p:cNvSpPr>
            <p:nvPr/>
          </p:nvSpPr>
          <p:spPr bwMode="auto">
            <a:xfrm>
              <a:off x="1662" y="229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22" name="AutoShape 18"/>
            <p:cNvSpPr>
              <a:spLocks noChangeArrowheads="1"/>
            </p:cNvSpPr>
            <p:nvPr/>
          </p:nvSpPr>
          <p:spPr bwMode="auto">
            <a:xfrm>
              <a:off x="1326" y="224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23" name="AutoShape 19"/>
            <p:cNvSpPr>
              <a:spLocks noChangeArrowheads="1"/>
            </p:cNvSpPr>
            <p:nvPr/>
          </p:nvSpPr>
          <p:spPr bwMode="auto">
            <a:xfrm>
              <a:off x="1422" y="277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24" name="AutoShape 20"/>
            <p:cNvSpPr>
              <a:spLocks noChangeArrowheads="1"/>
            </p:cNvSpPr>
            <p:nvPr/>
          </p:nvSpPr>
          <p:spPr bwMode="auto">
            <a:xfrm>
              <a:off x="1950" y="325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25" name="AutoShape 21"/>
            <p:cNvSpPr>
              <a:spLocks noChangeArrowheads="1"/>
            </p:cNvSpPr>
            <p:nvPr/>
          </p:nvSpPr>
          <p:spPr bwMode="auto">
            <a:xfrm>
              <a:off x="606" y="2825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26" name="AutoShape 25"/>
            <p:cNvSpPr>
              <a:spLocks noChangeArrowheads="1"/>
            </p:cNvSpPr>
            <p:nvPr/>
          </p:nvSpPr>
          <p:spPr bwMode="auto">
            <a:xfrm>
              <a:off x="846" y="272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27" name="AutoShape 26"/>
            <p:cNvSpPr>
              <a:spLocks noChangeArrowheads="1"/>
            </p:cNvSpPr>
            <p:nvPr/>
          </p:nvSpPr>
          <p:spPr bwMode="auto">
            <a:xfrm>
              <a:off x="750" y="320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28" name="AutoShape 27"/>
            <p:cNvSpPr>
              <a:spLocks noChangeArrowheads="1"/>
            </p:cNvSpPr>
            <p:nvPr/>
          </p:nvSpPr>
          <p:spPr bwMode="auto">
            <a:xfrm>
              <a:off x="990" y="311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29" name="AutoShape 28"/>
            <p:cNvSpPr>
              <a:spLocks noChangeArrowheads="1"/>
            </p:cNvSpPr>
            <p:nvPr/>
          </p:nvSpPr>
          <p:spPr bwMode="auto">
            <a:xfrm>
              <a:off x="1230" y="316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30" name="AutoShape 29"/>
            <p:cNvSpPr>
              <a:spLocks noChangeArrowheads="1"/>
            </p:cNvSpPr>
            <p:nvPr/>
          </p:nvSpPr>
          <p:spPr bwMode="auto">
            <a:xfrm>
              <a:off x="1230" y="340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31" name="AutoShape 30"/>
            <p:cNvSpPr>
              <a:spLocks noChangeArrowheads="1"/>
            </p:cNvSpPr>
            <p:nvPr/>
          </p:nvSpPr>
          <p:spPr bwMode="auto">
            <a:xfrm>
              <a:off x="942" y="349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32" name="AutoShape 31"/>
            <p:cNvSpPr>
              <a:spLocks noChangeArrowheads="1"/>
            </p:cNvSpPr>
            <p:nvPr/>
          </p:nvSpPr>
          <p:spPr bwMode="auto">
            <a:xfrm>
              <a:off x="1566" y="340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33" name="AutoShape 32"/>
            <p:cNvSpPr>
              <a:spLocks noChangeArrowheads="1"/>
            </p:cNvSpPr>
            <p:nvPr/>
          </p:nvSpPr>
          <p:spPr bwMode="auto">
            <a:xfrm>
              <a:off x="1518" y="368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34" name="AutoShape 33"/>
            <p:cNvSpPr>
              <a:spLocks noChangeArrowheads="1"/>
            </p:cNvSpPr>
            <p:nvPr/>
          </p:nvSpPr>
          <p:spPr bwMode="auto">
            <a:xfrm>
              <a:off x="2094" y="349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35" name="AutoShape 34"/>
            <p:cNvSpPr>
              <a:spLocks noChangeArrowheads="1"/>
            </p:cNvSpPr>
            <p:nvPr/>
          </p:nvSpPr>
          <p:spPr bwMode="auto">
            <a:xfrm>
              <a:off x="1806" y="364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36" name="AutoShape 35"/>
            <p:cNvSpPr>
              <a:spLocks noChangeArrowheads="1"/>
            </p:cNvSpPr>
            <p:nvPr/>
          </p:nvSpPr>
          <p:spPr bwMode="auto">
            <a:xfrm>
              <a:off x="798" y="181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37" name="AutoShape 36"/>
            <p:cNvSpPr>
              <a:spLocks noChangeArrowheads="1"/>
            </p:cNvSpPr>
            <p:nvPr/>
          </p:nvSpPr>
          <p:spPr bwMode="auto">
            <a:xfrm>
              <a:off x="1038" y="1865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38" name="AutoShape 37"/>
            <p:cNvSpPr>
              <a:spLocks noChangeArrowheads="1"/>
            </p:cNvSpPr>
            <p:nvPr/>
          </p:nvSpPr>
          <p:spPr bwMode="auto">
            <a:xfrm>
              <a:off x="1278" y="191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39" name="AutoShape 38"/>
            <p:cNvSpPr>
              <a:spLocks noChangeArrowheads="1"/>
            </p:cNvSpPr>
            <p:nvPr/>
          </p:nvSpPr>
          <p:spPr bwMode="auto">
            <a:xfrm>
              <a:off x="1086" y="2105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40" name="AutoShape 39"/>
            <p:cNvSpPr>
              <a:spLocks noChangeArrowheads="1"/>
            </p:cNvSpPr>
            <p:nvPr/>
          </p:nvSpPr>
          <p:spPr bwMode="auto">
            <a:xfrm>
              <a:off x="1806" y="205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41" name="AutoShape 40"/>
            <p:cNvSpPr>
              <a:spLocks noChangeArrowheads="1"/>
            </p:cNvSpPr>
            <p:nvPr/>
          </p:nvSpPr>
          <p:spPr bwMode="auto">
            <a:xfrm>
              <a:off x="1134" y="253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42" name="AutoShape 41"/>
            <p:cNvSpPr>
              <a:spLocks noChangeArrowheads="1"/>
            </p:cNvSpPr>
            <p:nvPr/>
          </p:nvSpPr>
          <p:spPr bwMode="auto">
            <a:xfrm>
              <a:off x="1902" y="229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43" name="AutoShape 42"/>
            <p:cNvSpPr>
              <a:spLocks noChangeArrowheads="1"/>
            </p:cNvSpPr>
            <p:nvPr/>
          </p:nvSpPr>
          <p:spPr bwMode="auto">
            <a:xfrm>
              <a:off x="1470" y="248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44" name="AutoShape 43"/>
            <p:cNvSpPr>
              <a:spLocks noChangeArrowheads="1"/>
            </p:cNvSpPr>
            <p:nvPr/>
          </p:nvSpPr>
          <p:spPr bwMode="auto">
            <a:xfrm>
              <a:off x="2094" y="263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45" name="AutoShape 44"/>
            <p:cNvSpPr>
              <a:spLocks noChangeArrowheads="1"/>
            </p:cNvSpPr>
            <p:nvPr/>
          </p:nvSpPr>
          <p:spPr bwMode="auto">
            <a:xfrm>
              <a:off x="1854" y="253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46" name="AutoShape 45"/>
            <p:cNvSpPr>
              <a:spLocks noChangeArrowheads="1"/>
            </p:cNvSpPr>
            <p:nvPr/>
          </p:nvSpPr>
          <p:spPr bwMode="auto">
            <a:xfrm>
              <a:off x="1518" y="311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47" name="AutoShape 46"/>
            <p:cNvSpPr>
              <a:spLocks noChangeArrowheads="1"/>
            </p:cNvSpPr>
            <p:nvPr/>
          </p:nvSpPr>
          <p:spPr bwMode="auto">
            <a:xfrm>
              <a:off x="2046" y="296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48" name="AutoShape 47"/>
            <p:cNvSpPr>
              <a:spLocks noChangeArrowheads="1"/>
            </p:cNvSpPr>
            <p:nvPr/>
          </p:nvSpPr>
          <p:spPr bwMode="auto">
            <a:xfrm>
              <a:off x="1758" y="287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49" name="AutoShape 49"/>
            <p:cNvSpPr>
              <a:spLocks noChangeArrowheads="1"/>
            </p:cNvSpPr>
            <p:nvPr/>
          </p:nvSpPr>
          <p:spPr bwMode="auto">
            <a:xfrm>
              <a:off x="702" y="349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50" name="AutoShape 50"/>
            <p:cNvSpPr>
              <a:spLocks noChangeArrowheads="1"/>
            </p:cNvSpPr>
            <p:nvPr/>
          </p:nvSpPr>
          <p:spPr bwMode="auto">
            <a:xfrm>
              <a:off x="1086" y="2825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51" name="AutoShape 51"/>
            <p:cNvSpPr>
              <a:spLocks noChangeArrowheads="1"/>
            </p:cNvSpPr>
            <p:nvPr/>
          </p:nvSpPr>
          <p:spPr bwMode="auto">
            <a:xfrm>
              <a:off x="1182" y="364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52" name="AutoShape 53"/>
            <p:cNvSpPr>
              <a:spLocks noChangeArrowheads="1"/>
            </p:cNvSpPr>
            <p:nvPr/>
          </p:nvSpPr>
          <p:spPr bwMode="auto">
            <a:xfrm>
              <a:off x="606" y="253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53" name="AutoShape 55"/>
            <p:cNvSpPr>
              <a:spLocks noChangeArrowheads="1"/>
            </p:cNvSpPr>
            <p:nvPr/>
          </p:nvSpPr>
          <p:spPr bwMode="auto">
            <a:xfrm>
              <a:off x="798" y="296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54" name="AutoShape 56"/>
            <p:cNvSpPr>
              <a:spLocks noChangeArrowheads="1"/>
            </p:cNvSpPr>
            <p:nvPr/>
          </p:nvSpPr>
          <p:spPr bwMode="auto">
            <a:xfrm>
              <a:off x="894" y="239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55" name="AutoShape 63"/>
            <p:cNvSpPr>
              <a:spLocks noChangeArrowheads="1"/>
            </p:cNvSpPr>
            <p:nvPr/>
          </p:nvSpPr>
          <p:spPr bwMode="auto">
            <a:xfrm>
              <a:off x="606" y="196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56" name="AutoShape 66"/>
            <p:cNvSpPr>
              <a:spLocks noChangeArrowheads="1"/>
            </p:cNvSpPr>
            <p:nvPr/>
          </p:nvSpPr>
          <p:spPr bwMode="auto">
            <a:xfrm>
              <a:off x="1470" y="2489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57" name="AutoShape 68"/>
            <p:cNvSpPr>
              <a:spLocks noChangeArrowheads="1"/>
            </p:cNvSpPr>
            <p:nvPr/>
          </p:nvSpPr>
          <p:spPr bwMode="auto">
            <a:xfrm>
              <a:off x="1662" y="268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58" name="AutoShape 70"/>
            <p:cNvSpPr>
              <a:spLocks noChangeArrowheads="1"/>
            </p:cNvSpPr>
            <p:nvPr/>
          </p:nvSpPr>
          <p:spPr bwMode="auto">
            <a:xfrm>
              <a:off x="1998" y="191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59" name="AutoShape 72"/>
            <p:cNvSpPr>
              <a:spLocks noChangeArrowheads="1"/>
            </p:cNvSpPr>
            <p:nvPr/>
          </p:nvSpPr>
          <p:spPr bwMode="auto">
            <a:xfrm>
              <a:off x="846" y="373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60" name="AutoShape 106"/>
            <p:cNvSpPr>
              <a:spLocks noChangeArrowheads="1"/>
            </p:cNvSpPr>
            <p:nvPr/>
          </p:nvSpPr>
          <p:spPr bwMode="auto">
            <a:xfrm>
              <a:off x="1758" y="311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</p:grpSp>
      <p:grpSp>
        <p:nvGrpSpPr>
          <p:cNvPr id="33797" name="Group 113"/>
          <p:cNvGrpSpPr>
            <a:grpSpLocks/>
          </p:cNvGrpSpPr>
          <p:nvPr/>
        </p:nvGrpSpPr>
        <p:grpSpPr bwMode="auto">
          <a:xfrm>
            <a:off x="5670550" y="3292475"/>
            <a:ext cx="1304925" cy="619125"/>
            <a:chOff x="4446" y="1721"/>
            <a:chExt cx="912" cy="432"/>
          </a:xfrm>
        </p:grpSpPr>
        <p:sp>
          <p:nvSpPr>
            <p:cNvPr id="33809" name="AutoShape 100"/>
            <p:cNvSpPr>
              <a:spLocks noChangeArrowheads="1"/>
            </p:cNvSpPr>
            <p:nvPr/>
          </p:nvSpPr>
          <p:spPr bwMode="auto">
            <a:xfrm>
              <a:off x="4638" y="172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10" name="AutoShape 101"/>
            <p:cNvSpPr>
              <a:spLocks noChangeArrowheads="1"/>
            </p:cNvSpPr>
            <p:nvPr/>
          </p:nvSpPr>
          <p:spPr bwMode="auto">
            <a:xfrm>
              <a:off x="5070" y="172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11" name="AutoShape 102"/>
            <p:cNvSpPr>
              <a:spLocks noChangeArrowheads="1"/>
            </p:cNvSpPr>
            <p:nvPr/>
          </p:nvSpPr>
          <p:spPr bwMode="auto">
            <a:xfrm>
              <a:off x="4830" y="172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12" name="AutoShape 103"/>
            <p:cNvSpPr>
              <a:spLocks noChangeArrowheads="1"/>
            </p:cNvSpPr>
            <p:nvPr/>
          </p:nvSpPr>
          <p:spPr bwMode="auto">
            <a:xfrm>
              <a:off x="4686" y="196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13" name="AutoShape 104"/>
            <p:cNvSpPr>
              <a:spLocks noChangeArrowheads="1"/>
            </p:cNvSpPr>
            <p:nvPr/>
          </p:nvSpPr>
          <p:spPr bwMode="auto">
            <a:xfrm>
              <a:off x="4446" y="1865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14" name="AutoShape 105"/>
            <p:cNvSpPr>
              <a:spLocks noChangeArrowheads="1"/>
            </p:cNvSpPr>
            <p:nvPr/>
          </p:nvSpPr>
          <p:spPr bwMode="auto">
            <a:xfrm>
              <a:off x="4926" y="191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15" name="AutoShape 107"/>
            <p:cNvSpPr>
              <a:spLocks noChangeArrowheads="1"/>
            </p:cNvSpPr>
            <p:nvPr/>
          </p:nvSpPr>
          <p:spPr bwMode="auto">
            <a:xfrm>
              <a:off x="5166" y="191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</p:grpSp>
      <p:grpSp>
        <p:nvGrpSpPr>
          <p:cNvPr id="33798" name="Group 114"/>
          <p:cNvGrpSpPr>
            <a:grpSpLocks/>
          </p:cNvGrpSpPr>
          <p:nvPr/>
        </p:nvGrpSpPr>
        <p:grpSpPr bwMode="auto">
          <a:xfrm>
            <a:off x="5738813" y="2328863"/>
            <a:ext cx="962025" cy="687387"/>
            <a:chOff x="4350" y="2345"/>
            <a:chExt cx="672" cy="480"/>
          </a:xfrm>
        </p:grpSpPr>
        <p:sp>
          <p:nvSpPr>
            <p:cNvPr id="33804" name="AutoShape 108"/>
            <p:cNvSpPr>
              <a:spLocks noChangeArrowheads="1"/>
            </p:cNvSpPr>
            <p:nvPr/>
          </p:nvSpPr>
          <p:spPr bwMode="auto">
            <a:xfrm>
              <a:off x="4350" y="2345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05" name="AutoShape 109"/>
            <p:cNvSpPr>
              <a:spLocks noChangeArrowheads="1"/>
            </p:cNvSpPr>
            <p:nvPr/>
          </p:nvSpPr>
          <p:spPr bwMode="auto">
            <a:xfrm>
              <a:off x="4590" y="2345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06" name="AutoShape 110"/>
            <p:cNvSpPr>
              <a:spLocks noChangeArrowheads="1"/>
            </p:cNvSpPr>
            <p:nvPr/>
          </p:nvSpPr>
          <p:spPr bwMode="auto">
            <a:xfrm>
              <a:off x="4446" y="2537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07" name="AutoShape 111"/>
            <p:cNvSpPr>
              <a:spLocks noChangeArrowheads="1"/>
            </p:cNvSpPr>
            <p:nvPr/>
          </p:nvSpPr>
          <p:spPr bwMode="auto">
            <a:xfrm>
              <a:off x="4830" y="2441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  <p:sp>
          <p:nvSpPr>
            <p:cNvPr id="33808" name="AutoShape 112"/>
            <p:cNvSpPr>
              <a:spLocks noChangeArrowheads="1"/>
            </p:cNvSpPr>
            <p:nvPr/>
          </p:nvSpPr>
          <p:spPr bwMode="auto">
            <a:xfrm>
              <a:off x="4686" y="2633"/>
              <a:ext cx="192" cy="192"/>
            </a:xfrm>
            <a:prstGeom prst="smileyFace">
              <a:avLst>
                <a:gd name="adj" fmla="val 4653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2442" tIns="41221" rIns="82442" bIns="41221" anchor="ctr"/>
            <a:lstStyle/>
            <a:p>
              <a:pPr algn="ctr" defTabSz="823913" eaLnBrk="0" hangingPunct="0"/>
              <a:endParaRPr lang="el-GR" sz="2200" b="1">
                <a:latin typeface="Times" pitchFamily="18" charset="0"/>
              </a:endParaRPr>
            </a:p>
          </p:txBody>
        </p:sp>
      </p:grpSp>
      <p:sp>
        <p:nvSpPr>
          <p:cNvPr id="33799" name="Text Box 116"/>
          <p:cNvSpPr txBox="1">
            <a:spLocks noChangeArrowheads="1"/>
          </p:cNvSpPr>
          <p:nvPr/>
        </p:nvSpPr>
        <p:spPr bwMode="auto">
          <a:xfrm>
            <a:off x="5327650" y="3841750"/>
            <a:ext cx="34925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42" tIns="41221" rIns="82442" bIns="41221">
            <a:spAutoFit/>
          </a:bodyPr>
          <a:lstStyle/>
          <a:p>
            <a:pPr defTabSz="823913" eaLnBrk="0" hangingPunct="0">
              <a:spcBef>
                <a:spcPct val="50000"/>
              </a:spcBef>
            </a:pPr>
            <a:r>
              <a:rPr lang="el-GR" b="1">
                <a:solidFill>
                  <a:srgbClr val="000066"/>
                </a:solidFill>
              </a:rPr>
              <a:t>Ασθενείς χωρίς ανταπόκριση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33800" name="Text Box 117"/>
          <p:cNvSpPr txBox="1">
            <a:spLocks noChangeArrowheads="1"/>
          </p:cNvSpPr>
          <p:nvPr/>
        </p:nvSpPr>
        <p:spPr bwMode="auto">
          <a:xfrm>
            <a:off x="4859338" y="2947988"/>
            <a:ext cx="38163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42" tIns="41221" rIns="82442" bIns="41221">
            <a:spAutoFit/>
          </a:bodyPr>
          <a:lstStyle/>
          <a:p>
            <a:pPr defTabSz="823913" eaLnBrk="0" hangingPunct="0">
              <a:spcBef>
                <a:spcPct val="50000"/>
              </a:spcBef>
            </a:pPr>
            <a:r>
              <a:rPr lang="el-GR" b="1">
                <a:solidFill>
                  <a:srgbClr val="000066"/>
                </a:solidFill>
              </a:rPr>
              <a:t>Ασθενείς με τοξική ανταπόκριση</a:t>
            </a:r>
            <a:endParaRPr lang="en-US" b="1">
              <a:solidFill>
                <a:srgbClr val="000066"/>
              </a:solidFill>
            </a:endParaRPr>
          </a:p>
        </p:txBody>
      </p:sp>
      <p:sp>
        <p:nvSpPr>
          <p:cNvPr id="33801" name="AutoShape 120"/>
          <p:cNvSpPr>
            <a:spLocks noChangeArrowheads="1"/>
          </p:cNvSpPr>
          <p:nvPr/>
        </p:nvSpPr>
        <p:spPr bwMode="auto">
          <a:xfrm>
            <a:off x="3611563" y="3773488"/>
            <a:ext cx="1647825" cy="757237"/>
          </a:xfrm>
          <a:prstGeom prst="rightArrow">
            <a:avLst>
              <a:gd name="adj1" fmla="val 50000"/>
              <a:gd name="adj2" fmla="val 54403"/>
            </a:avLst>
          </a:prstGeom>
          <a:gradFill rotWithShape="1">
            <a:gsLst>
              <a:gs pos="0">
                <a:srgbClr val="FF6600">
                  <a:alpha val="79999"/>
                </a:srgbClr>
              </a:gs>
              <a:gs pos="100000">
                <a:srgbClr val="9933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lIns="82442" tIns="41221" rIns="82442" bIns="41221" anchor="ctr"/>
          <a:lstStyle/>
          <a:p>
            <a:pPr algn="ctr" defTabSz="823913" eaLnBrk="0" hangingPunct="0"/>
            <a:endParaRPr lang="el-GR" sz="2200" b="1">
              <a:latin typeface="Times" pitchFamily="18" charset="0"/>
            </a:endParaRPr>
          </a:p>
        </p:txBody>
      </p:sp>
      <p:sp>
        <p:nvSpPr>
          <p:cNvPr id="33802" name="Text Box 121"/>
          <p:cNvSpPr txBox="1">
            <a:spLocks noChangeArrowheads="1"/>
          </p:cNvSpPr>
          <p:nvPr/>
        </p:nvSpPr>
        <p:spPr bwMode="auto">
          <a:xfrm>
            <a:off x="3276600" y="3429000"/>
            <a:ext cx="2159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42" tIns="41221" rIns="82442" bIns="41221">
            <a:spAutoFit/>
          </a:bodyPr>
          <a:lstStyle/>
          <a:p>
            <a:pPr defTabSz="823913" eaLnBrk="0" hangingPunct="0">
              <a:spcBef>
                <a:spcPct val="50000"/>
              </a:spcBef>
            </a:pPr>
            <a:r>
              <a:rPr lang="el-GR" sz="2200" b="1">
                <a:solidFill>
                  <a:srgbClr val="FF3300"/>
                </a:solidFill>
              </a:rPr>
              <a:t>Γονιδιωματική</a:t>
            </a:r>
            <a:endParaRPr lang="en-US" sz="2200" b="1">
              <a:solidFill>
                <a:srgbClr val="FF3300"/>
              </a:solidFill>
            </a:endParaRPr>
          </a:p>
        </p:txBody>
      </p:sp>
      <p:sp>
        <p:nvSpPr>
          <p:cNvPr id="33803" name="Text Box 109"/>
          <p:cNvSpPr txBox="1">
            <a:spLocks noChangeArrowheads="1"/>
          </p:cNvSpPr>
          <p:nvPr/>
        </p:nvSpPr>
        <p:spPr bwMode="auto">
          <a:xfrm>
            <a:off x="755650" y="333375"/>
            <a:ext cx="8388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/>
              <a:t>Διαφορική ανταπόκριση ασθενών στη θεραπευτική αγωγή</a:t>
            </a:r>
            <a:r>
              <a:rPr lang="el-GR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/>
              <a:t> </a:t>
            </a:r>
            <a:endParaRPr lang="el-GR"/>
          </a:p>
        </p:txBody>
      </p:sp>
      <p:pic>
        <p:nvPicPr>
          <p:cNvPr id="35842" name="Picture 3"/>
          <p:cNvPicPr>
            <a:picLocks noChangeAspect="1"/>
          </p:cNvPicPr>
          <p:nvPr/>
        </p:nvPicPr>
        <p:blipFill>
          <a:blip r:embed="rId2"/>
          <a:srcRect t="21643" r="76833"/>
          <a:stretch>
            <a:fillRect/>
          </a:stretch>
        </p:blipFill>
        <p:spPr bwMode="auto">
          <a:xfrm>
            <a:off x="0" y="1484313"/>
            <a:ext cx="21113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23850" y="0"/>
            <a:ext cx="80645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/>
              <a:t>Φαρμακογονιδιωματική</a:t>
            </a:r>
            <a:endParaRPr lang="en-US" sz="3200"/>
          </a:p>
          <a:p>
            <a:r>
              <a:rPr lang="el-GR" sz="2000"/>
              <a:t>Εφαρμογή στοχευμένης θεραπείας σε καρκίνο στήθους με αντίσωμα που αποτρέπει τη δράση του </a:t>
            </a:r>
            <a:r>
              <a:rPr lang="en-US" altLang="ja-JP" sz="2000"/>
              <a:t>HER2</a:t>
            </a:r>
            <a:r>
              <a:rPr lang="el-GR" altLang="ja-JP" sz="2000"/>
              <a:t> (υποδοχέας οιστρογόνων)</a:t>
            </a:r>
            <a:endParaRPr lang="el-GR" sz="2000"/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2411413" y="1844675"/>
            <a:ext cx="612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Σε φυσιολογικά κύτταρα </a:t>
            </a:r>
            <a:r>
              <a:rPr lang="el-GR" altLang="ja-JP"/>
              <a:t>μαστού </a:t>
            </a:r>
            <a:r>
              <a:rPr lang="el-GR"/>
              <a:t>χαμηλά επίπεδα </a:t>
            </a:r>
            <a:r>
              <a:rPr lang="en-US" altLang="ja-JP"/>
              <a:t>HER2 </a:t>
            </a:r>
            <a:r>
              <a:rPr lang="el-GR"/>
              <a:t>που είναι απαραίτητα για τον κυτταρικό πολλαπλασιασμό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2627313" y="3500438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2411413" y="3284538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Σε επιθετικούς καρκίνους του στήθους (30% των περιπτώσεων) το </a:t>
            </a:r>
            <a:r>
              <a:rPr lang="en-US" altLang="ja-JP"/>
              <a:t>HER2 </a:t>
            </a:r>
            <a:r>
              <a:rPr lang="el-GR" altLang="ja-JP"/>
              <a:t>υπερεκφράζεται </a:t>
            </a:r>
            <a:endParaRPr lang="el-GR"/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2627313" y="5229225"/>
            <a:ext cx="576103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Στοχευμένη θεραπεία με αντίσωμα είναι αποτελεσματική ΜΟΝΟ σε αυτούς τους όγκους. </a:t>
            </a:r>
          </a:p>
          <a:p>
            <a:pPr>
              <a:spcBef>
                <a:spcPct val="50000"/>
              </a:spcBef>
            </a:pPr>
            <a:r>
              <a:rPr lang="el-GR"/>
              <a:t>Σε όγκους με φυσιολογικά επίπεδα </a:t>
            </a:r>
            <a:r>
              <a:rPr lang="en-US" altLang="ja-JP"/>
              <a:t>HER2 </a:t>
            </a:r>
            <a:r>
              <a:rPr lang="el-GR" altLang="ja-JP"/>
              <a:t>η θεραπεία με αντίσωμα είναι αναποτελεσματική και σκοτώνει τους ασθενείς</a:t>
            </a:r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- Τίτλος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sz="2400"/>
              <a:t>NGS </a:t>
            </a:r>
            <a:r>
              <a:rPr lang="el-GR" sz="2400"/>
              <a:t>σε κλινική εφαρμογή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2150"/>
            <a:ext cx="80645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4 - TextBox"/>
          <p:cNvSpPr txBox="1">
            <a:spLocks noChangeArrowheads="1"/>
          </p:cNvSpPr>
          <p:nvPr/>
        </p:nvSpPr>
        <p:spPr bwMode="auto">
          <a:xfrm>
            <a:off x="0" y="5805488"/>
            <a:ext cx="100806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Roychowdhury</a:t>
            </a:r>
            <a:r>
              <a:rPr lang="el-GR" sz="1200" b="1"/>
              <a:t> </a:t>
            </a:r>
            <a:r>
              <a:rPr lang="en-US" sz="1200" b="1"/>
              <a:t>S</a:t>
            </a:r>
            <a:r>
              <a:rPr lang="el-GR" sz="1200" b="1"/>
              <a:t>,</a:t>
            </a:r>
            <a:r>
              <a:rPr lang="en-US" sz="1200" b="1"/>
              <a:t> Chinnaiyan AM. Translating Cancer Genomes and Transcriptomes for Precision Oncology</a:t>
            </a:r>
          </a:p>
          <a:p>
            <a:r>
              <a:rPr lang="en-US" sz="1200" b="1"/>
              <a:t>CA Cancer J Clin 2016, 66(1):75-88</a:t>
            </a:r>
          </a:p>
          <a:p>
            <a:endParaRPr lang="el-GR" sz="1400"/>
          </a:p>
        </p:txBody>
      </p:sp>
      <p:sp>
        <p:nvSpPr>
          <p:cNvPr id="36868" name="5 - Ορθογώνιο"/>
          <p:cNvSpPr>
            <a:spLocks noChangeArrowheads="1"/>
          </p:cNvSpPr>
          <p:nvPr/>
        </p:nvSpPr>
        <p:spPr bwMode="auto">
          <a:xfrm>
            <a:off x="0" y="6211888"/>
            <a:ext cx="9577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Luthra et al. Next-Generation Sequencing in Clinical Molecular</a:t>
            </a:r>
            <a:r>
              <a:rPr lang="el-GR" sz="1200" b="1"/>
              <a:t> </a:t>
            </a:r>
            <a:r>
              <a:rPr lang="en-US" sz="1200" b="1"/>
              <a:t>Diagnostics of Cancer: Advantages and Challenges </a:t>
            </a:r>
            <a:endParaRPr lang="el-GR" sz="1200" b="1"/>
          </a:p>
          <a:p>
            <a:r>
              <a:rPr lang="fr-FR" sz="1200" b="1"/>
              <a:t>Cancers 2015, 7, 2023–2036;</a:t>
            </a:r>
            <a:endParaRPr lang="el-GR" sz="12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- Τίτλος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l-GR" sz="2800" b="1"/>
              <a:t>Εμπόδια στην κλινική εφαρμογή της γονιδιωματικής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89138"/>
            <a:ext cx="633730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4 - TextBox"/>
          <p:cNvSpPr txBox="1">
            <a:spLocks noChangeArrowheads="1"/>
          </p:cNvSpPr>
          <p:nvPr/>
        </p:nvSpPr>
        <p:spPr bwMode="auto">
          <a:xfrm>
            <a:off x="1187450" y="981075"/>
            <a:ext cx="48974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l-GR" b="1"/>
              <a:t>Ποιοτικός έλεγχος σε αρχικό στάδιο</a:t>
            </a:r>
          </a:p>
          <a:p>
            <a:pPr>
              <a:buFont typeface="Arial" charset="0"/>
              <a:buChar char="•"/>
            </a:pPr>
            <a:r>
              <a:rPr lang="el-GR" b="1"/>
              <a:t>Κόστος</a:t>
            </a:r>
          </a:p>
          <a:p>
            <a:pPr>
              <a:buFont typeface="Arial" charset="0"/>
              <a:buChar char="•"/>
            </a:pPr>
            <a:r>
              <a:rPr lang="el-GR" b="1"/>
              <a:t>Δυσκολία ερμηνείας των αποτελεσμάτων</a:t>
            </a:r>
            <a:endParaRPr lang="el-GR"/>
          </a:p>
        </p:txBody>
      </p:sp>
      <p:sp>
        <p:nvSpPr>
          <p:cNvPr id="37892" name="5 - TextBox"/>
          <p:cNvSpPr txBox="1">
            <a:spLocks noChangeArrowheads="1"/>
          </p:cNvSpPr>
          <p:nvPr/>
        </p:nvSpPr>
        <p:spPr bwMode="auto">
          <a:xfrm>
            <a:off x="0" y="6165850"/>
            <a:ext cx="8496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Deverka, P.A.; Dreyfus, J.C. Clinical integration of next generation sequencing: Coverage and reimbursement challenges.</a:t>
            </a:r>
          </a:p>
          <a:p>
            <a:r>
              <a:rPr lang="en-US" sz="1200"/>
              <a:t> J. Law Med. Ethics </a:t>
            </a:r>
            <a:r>
              <a:rPr lang="en-US" sz="1200" b="1"/>
              <a:t>2014, 42, S22–S41.</a:t>
            </a:r>
            <a:endParaRPr lang="el-GR"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/>
              <a:t>ΗΘΙΚΑ Διλλήματα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0" y="547701"/>
            <a:ext cx="9721080" cy="208823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2800" dirty="0"/>
              <a:t>Στο προσεχές μέλλον το κόστος πλήρους </a:t>
            </a:r>
            <a:r>
              <a:rPr lang="el-GR" sz="2800" dirty="0" err="1"/>
              <a:t>αλληλούχισης</a:t>
            </a:r>
            <a:r>
              <a:rPr lang="el-GR" sz="2800" dirty="0"/>
              <a:t> ενός ανθρωπίνου </a:t>
            </a:r>
            <a:r>
              <a:rPr lang="el-GR" sz="2800" dirty="0" err="1"/>
              <a:t>γονιδιόματος</a:t>
            </a:r>
            <a:r>
              <a:rPr lang="el-GR" sz="2800" dirty="0"/>
              <a:t> θα είναι περίπου 100</a:t>
            </a:r>
            <a:r>
              <a:rPr lang="en-US" sz="2800" dirty="0"/>
              <a:t> </a:t>
            </a:r>
            <a:r>
              <a:rPr lang="el-GR" sz="2800" dirty="0"/>
              <a:t>Ευρώ</a:t>
            </a:r>
          </a:p>
          <a:p>
            <a:pPr marL="0" indent="0" eaLnBrk="1" hangingPunct="1">
              <a:buNone/>
            </a:pPr>
            <a:r>
              <a:rPr lang="el-GR" sz="2800" dirty="0"/>
              <a:t>Πώς θα χρησιμοποιηθεί αυτή η πληροφορία;</a:t>
            </a:r>
            <a:endParaRPr lang="en-GB" sz="2800" dirty="0"/>
          </a:p>
          <a:p>
            <a:pPr marL="0" indent="0" eaLnBrk="1" hangingPunct="1">
              <a:buNone/>
            </a:pPr>
            <a:r>
              <a:rPr lang="el-GR" sz="2800" dirty="0"/>
              <a:t>Η περίπτωση της εταιρείας 23</a:t>
            </a:r>
            <a:r>
              <a:rPr lang="en-GB" sz="2800"/>
              <a:t> and </a:t>
            </a:r>
            <a:r>
              <a:rPr lang="en-GB" sz="2800" dirty="0"/>
              <a:t>me</a:t>
            </a:r>
            <a:endParaRPr lang="el-GR" sz="2800" dirty="0"/>
          </a:p>
        </p:txBody>
      </p:sp>
      <p:sp>
        <p:nvSpPr>
          <p:cNvPr id="38915" name="3 - Ορθογώνιο"/>
          <p:cNvSpPr>
            <a:spLocks noChangeArrowheads="1"/>
          </p:cNvSpPr>
          <p:nvPr/>
        </p:nvSpPr>
        <p:spPr bwMode="auto">
          <a:xfrm>
            <a:off x="358775" y="6383287"/>
            <a:ext cx="8785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Clarke AJ. Managing the ethical challenges of next-generation sequencing in genomic medicine.</a:t>
            </a:r>
          </a:p>
          <a:p>
            <a:r>
              <a:rPr lang="en-US" sz="1200" b="1" dirty="0"/>
              <a:t>Br Med Bull. 2014 Sep;111(1):17-30. </a:t>
            </a:r>
          </a:p>
          <a:p>
            <a:endParaRPr lang="en-US" sz="1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7F84D9-91E4-46BA-21BD-441072526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475252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3"/>
          <p:cNvSpPr txBox="1">
            <a:spLocks noChangeArrowheads="1"/>
          </p:cNvSpPr>
          <p:nvPr/>
        </p:nvSpPr>
        <p:spPr bwMode="auto">
          <a:xfrm>
            <a:off x="2051050" y="620713"/>
            <a:ext cx="3457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200"/>
              <a:t>Συμπεράσματα</a:t>
            </a:r>
          </a:p>
        </p:txBody>
      </p:sp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179388" y="1484313"/>
            <a:ext cx="91455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 Η γονιδιωματική ανοίγει νέους ορίζοντες στην: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l-GR"/>
              <a:t>Πρόληψη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l-GR"/>
              <a:t>Διάγνωση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l-GR"/>
              <a:t>Πρόγνωση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l-GR"/>
              <a:t>Θεραπεία του καρκίνου 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203575" y="3644900"/>
            <a:ext cx="568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ΌΜΩΣ…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u="sng"/>
              <a:t>Ορισμός Γονιδιωματικής</a:t>
            </a:r>
          </a:p>
        </p:txBody>
      </p:sp>
      <p:sp>
        <p:nvSpPr>
          <p:cNvPr id="16386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5538"/>
            <a:ext cx="9396413" cy="10366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/>
              <a:t>Η μελέτη του συνόλου των γονιδίων ενός οργανισμού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539750" y="213360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u="sng" dirty="0">
                <a:latin typeface="+mj-lt"/>
                <a:ea typeface="+mj-ea"/>
                <a:cs typeface="+mj-cs"/>
              </a:rPr>
              <a:t>Θέση της </a:t>
            </a:r>
            <a:r>
              <a:rPr lang="el-GR" sz="4400" u="sng" dirty="0" err="1">
                <a:latin typeface="+mj-lt"/>
                <a:ea typeface="+mj-ea"/>
                <a:cs typeface="+mj-cs"/>
              </a:rPr>
              <a:t>Γονιδιωματικής</a:t>
            </a:r>
            <a:r>
              <a:rPr lang="el-GR" sz="4400" u="sng" dirty="0">
                <a:latin typeface="+mj-lt"/>
                <a:ea typeface="+mj-ea"/>
                <a:cs typeface="+mj-cs"/>
              </a:rPr>
              <a:t> στη σύγχρονη </a:t>
            </a:r>
            <a:r>
              <a:rPr lang="el-GR" sz="4400" u="sng" dirty="0" err="1">
                <a:latin typeface="+mj-lt"/>
                <a:ea typeface="+mj-ea"/>
                <a:cs typeface="+mj-cs"/>
              </a:rPr>
              <a:t>Βιοϊατρική</a:t>
            </a:r>
            <a:r>
              <a:rPr lang="el-GR" sz="4400" u="sng" dirty="0">
                <a:latin typeface="+mj-lt"/>
                <a:ea typeface="+mj-ea"/>
                <a:cs typeface="+mj-cs"/>
              </a:rPr>
              <a:t> έρευνα</a:t>
            </a:r>
          </a:p>
        </p:txBody>
      </p:sp>
      <p:sp>
        <p:nvSpPr>
          <p:cNvPr id="16388" name="4 - TextBox"/>
          <p:cNvSpPr txBox="1">
            <a:spLocks noChangeArrowheads="1"/>
          </p:cNvSpPr>
          <p:nvPr/>
        </p:nvSpPr>
        <p:spPr bwMode="auto">
          <a:xfrm>
            <a:off x="395288" y="3500438"/>
            <a:ext cx="87487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Calibri" pitchFamily="34" charset="0"/>
              </a:rPr>
              <a:t>Σε συνδυασμό με την πρωτεωμική, μεταγραφομική, μεταβολομική αποτελεί το νέο επιστημονικό πεδίο της </a:t>
            </a:r>
            <a:r>
              <a:rPr lang="el-GR" sz="2400" b="1">
                <a:latin typeface="Calibri" pitchFamily="34" charset="0"/>
              </a:rPr>
              <a:t>Βιολογίας Συστημάτων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95288" y="414338"/>
            <a:ext cx="8229600" cy="1143000"/>
          </a:xfrm>
        </p:spPr>
        <p:txBody>
          <a:bodyPr/>
          <a:lstStyle/>
          <a:p>
            <a:pPr eaLnBrk="1" hangingPunct="1"/>
            <a:r>
              <a:rPr lang="el-GR">
                <a:latin typeface="Arial" charset="0"/>
              </a:rPr>
              <a:t>Δόγμα της Μοριακής Βιολογίας</a:t>
            </a:r>
          </a:p>
        </p:txBody>
      </p:sp>
      <p:grpSp>
        <p:nvGrpSpPr>
          <p:cNvPr id="17410" name="Group 10"/>
          <p:cNvGrpSpPr>
            <a:grpSpLocks/>
          </p:cNvGrpSpPr>
          <p:nvPr/>
        </p:nvGrpSpPr>
        <p:grpSpPr bwMode="auto">
          <a:xfrm>
            <a:off x="2268538" y="2630488"/>
            <a:ext cx="4032250" cy="727075"/>
            <a:chOff x="748" y="1026"/>
            <a:chExt cx="2540" cy="458"/>
          </a:xfrm>
        </p:grpSpPr>
        <p:sp>
          <p:nvSpPr>
            <p:cNvPr id="17411" name="Text Box 4"/>
            <p:cNvSpPr txBox="1">
              <a:spLocks noChangeArrowheads="1"/>
            </p:cNvSpPr>
            <p:nvPr/>
          </p:nvSpPr>
          <p:spPr bwMode="auto">
            <a:xfrm>
              <a:off x="748" y="1026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>
                  <a:cs typeface="ＭＳ Ｐゴシック" charset="-128"/>
                </a:rPr>
                <a:t>DNA</a:t>
              </a:r>
              <a:endParaRPr lang="el-GR"/>
            </a:p>
          </p:txBody>
        </p:sp>
        <p:sp>
          <p:nvSpPr>
            <p:cNvPr id="17412" name="Text Box 5"/>
            <p:cNvSpPr txBox="1">
              <a:spLocks noChangeArrowheads="1"/>
            </p:cNvSpPr>
            <p:nvPr/>
          </p:nvSpPr>
          <p:spPr bwMode="auto">
            <a:xfrm>
              <a:off x="1655" y="1113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>
                  <a:cs typeface="ＭＳ Ｐゴシック" charset="-128"/>
                </a:rPr>
                <a:t>RNA</a:t>
              </a:r>
              <a:endParaRPr lang="el-GR"/>
            </a:p>
          </p:txBody>
        </p:sp>
        <p:sp>
          <p:nvSpPr>
            <p:cNvPr id="17413" name="Text Box 6"/>
            <p:cNvSpPr txBox="1">
              <a:spLocks noChangeArrowheads="1"/>
            </p:cNvSpPr>
            <p:nvPr/>
          </p:nvSpPr>
          <p:spPr bwMode="auto">
            <a:xfrm>
              <a:off x="2517" y="1253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ja-JP">
                  <a:cs typeface="ＭＳ Ｐゴシック" charset="-128"/>
                </a:rPr>
                <a:t>Πρωτε</a:t>
              </a:r>
              <a:r>
                <a:rPr lang="el-GR" altLang="ja-JP">
                  <a:cs typeface="Arial" charset="0"/>
                </a:rPr>
                <a:t>ΐνη</a:t>
              </a:r>
              <a:endParaRPr lang="el-GR">
                <a:cs typeface="Arial" charset="0"/>
              </a:endParaRPr>
            </a:p>
          </p:txBody>
        </p:sp>
        <p:sp>
          <p:nvSpPr>
            <p:cNvPr id="17414" name="Line 7"/>
            <p:cNvSpPr>
              <a:spLocks noChangeShapeType="1"/>
            </p:cNvSpPr>
            <p:nvPr/>
          </p:nvSpPr>
          <p:spPr bwMode="auto">
            <a:xfrm>
              <a:off x="1202" y="1162"/>
              <a:ext cx="453" cy="4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415" name="Line 8"/>
            <p:cNvSpPr>
              <a:spLocks noChangeShapeType="1"/>
            </p:cNvSpPr>
            <p:nvPr/>
          </p:nvSpPr>
          <p:spPr bwMode="auto">
            <a:xfrm>
              <a:off x="2109" y="1253"/>
              <a:ext cx="453" cy="9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cxnSp>
          <p:nvCxnSpPr>
            <p:cNvPr id="17416" name="AutoShape 13"/>
            <p:cNvCxnSpPr>
              <a:cxnSpLocks noChangeShapeType="1"/>
              <a:stCxn id="17411" idx="2"/>
              <a:endCxn id="17411" idx="1"/>
            </p:cNvCxnSpPr>
            <p:nvPr/>
          </p:nvCxnSpPr>
          <p:spPr bwMode="auto">
            <a:xfrm rot="16200000" flipV="1">
              <a:off x="849" y="1041"/>
              <a:ext cx="115" cy="318"/>
            </a:xfrm>
            <a:prstGeom prst="curvedConnector4">
              <a:avLst>
                <a:gd name="adj1" fmla="val -124347"/>
                <a:gd name="adj2" fmla="val 14528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/>
              <a:t>Η έννοια του «παραδείγματος» (</a:t>
            </a:r>
            <a:r>
              <a:rPr lang="en-US" altLang="ja-JP" sz="4000">
                <a:cs typeface="ＭＳ Ｐゴシック" charset="-128"/>
              </a:rPr>
              <a:t>paradigm)</a:t>
            </a:r>
            <a:r>
              <a:rPr lang="el-GR" altLang="ja-JP" sz="4000">
                <a:cs typeface="ＭＳ Ｐゴシック" charset="-128"/>
              </a:rPr>
              <a:t> στις επιστήμες</a:t>
            </a:r>
            <a:endParaRPr lang="el-GR" sz="4000"/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900113" y="1773238"/>
            <a:ext cx="799306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ja-JP">
              <a:cs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en-US" altLang="ja-JP">
                <a:cs typeface="ＭＳ Ｐゴシック" charset="-128"/>
              </a:rPr>
              <a:t>To </a:t>
            </a:r>
            <a:r>
              <a:rPr lang="el-GR" altLang="ja-JP">
                <a:cs typeface="ＭＳ Ｐゴシック" charset="-128"/>
              </a:rPr>
              <a:t>παράδειγμα είναι το σύνολο των δεδομένων, θεωριών και τεχνικών που αποτελούν τα εργαλεία ενός επιστημονικού πεδίου</a:t>
            </a:r>
          </a:p>
          <a:p>
            <a:pPr>
              <a:spcBef>
                <a:spcPct val="50000"/>
              </a:spcBef>
            </a:pPr>
            <a:r>
              <a:rPr lang="el-GR" altLang="ja-JP">
                <a:cs typeface="ＭＳ Ｐゴシック" charset="-128"/>
              </a:rPr>
              <a:t>Περιοδικά τα παραδείγματα αλλάζουν ριζικά, συνήθως όταν εφευρίσκεται μια νέα πειραματική μέθοδος (</a:t>
            </a:r>
            <a:r>
              <a:rPr lang="el-GR" altLang="ja-JP" b="1">
                <a:solidFill>
                  <a:srgbClr val="FF0000"/>
                </a:solidFill>
                <a:cs typeface="ＭＳ Ｐゴシック" charset="-128"/>
              </a:rPr>
              <a:t>;</a:t>
            </a:r>
            <a:r>
              <a:rPr lang="el-GR" altLang="ja-JP">
                <a:cs typeface="ＭＳ Ｐゴシック" charset="-128"/>
              </a:rPr>
              <a:t>) ή όταν προκύπτουν νέα δεδομένα (</a:t>
            </a:r>
            <a:r>
              <a:rPr lang="el-GR" altLang="ja-JP" b="1">
                <a:solidFill>
                  <a:srgbClr val="FF0000"/>
                </a:solidFill>
                <a:cs typeface="ＭＳ Ｐゴシック" charset="-128"/>
              </a:rPr>
              <a:t>;</a:t>
            </a:r>
            <a:r>
              <a:rPr lang="el-GR" altLang="ja-JP">
                <a:cs typeface="ＭＳ Ｐゴシック" charset="-128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l-GR" altLang="ja-JP">
                <a:cs typeface="ＭＳ Ｐゴシック" charset="-128"/>
              </a:rPr>
              <a:t>Η βιολογία συστημάτων είναι ένα νέο παράδειγμα και βασίζεται στις πειραματικές τεχνικές που επιτρέπουν την ανάλυση χιλιάδων μορίων ταυτόχρονα. Καίριο ρόλο στην ανάλυση των δεδομένων έχει η βιοπληροφορική.</a:t>
            </a:r>
            <a:endParaRPr lang="en-US" altLang="ja-JP">
              <a:cs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el-GR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Τίτλος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l-GR"/>
              <a:t>Ιστορική Αναδρομή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981075"/>
            <a:ext cx="8351837" cy="45259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/>
              <a:t>1953: Καθορισμός της δομής του </a:t>
            </a:r>
            <a:r>
              <a:rPr lang="en-US" sz="2400" dirty="0"/>
              <a:t>DNA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1976: </a:t>
            </a:r>
            <a:r>
              <a:rPr lang="el-GR" sz="2400" dirty="0"/>
              <a:t>Το πρώτο </a:t>
            </a:r>
            <a:r>
              <a:rPr lang="el-GR" sz="2400" dirty="0" err="1"/>
              <a:t>γονιδίωμα</a:t>
            </a:r>
            <a:r>
              <a:rPr lang="el-GR" sz="2400" dirty="0"/>
              <a:t> ιού </a:t>
            </a:r>
            <a:r>
              <a:rPr lang="el-GR" sz="2400" dirty="0" err="1"/>
              <a:t>αλληλουχείται</a:t>
            </a:r>
            <a:r>
              <a:rPr lang="el-GR" sz="2400" dirty="0"/>
              <a:t> πλήρως. Βακτηριοφάγος </a:t>
            </a:r>
            <a:r>
              <a:rPr lang="en-US" sz="2400" dirty="0"/>
              <a:t>MS2 (3</a:t>
            </a:r>
            <a:r>
              <a:rPr lang="el-GR" sz="2400" dirty="0"/>
              <a:t>.</a:t>
            </a:r>
            <a:r>
              <a:rPr lang="en-US" sz="2400" dirty="0"/>
              <a:t>560 </a:t>
            </a:r>
            <a:r>
              <a:rPr lang="el-GR" sz="2400" dirty="0" err="1"/>
              <a:t>νουκλεοτίδια</a:t>
            </a:r>
            <a:r>
              <a:rPr lang="el-GR" sz="2400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/>
              <a:t>1981: </a:t>
            </a:r>
            <a:r>
              <a:rPr lang="el-GR" sz="2400" dirty="0" err="1"/>
              <a:t>Αλληλούχιση</a:t>
            </a:r>
            <a:r>
              <a:rPr lang="el-GR" sz="2400" dirty="0"/>
              <a:t> του ανθρωπίνου </a:t>
            </a:r>
            <a:r>
              <a:rPr lang="el-GR" sz="2400" dirty="0" err="1"/>
              <a:t>μιτοχονδριακού</a:t>
            </a:r>
            <a:r>
              <a:rPr lang="el-GR" sz="2400" dirty="0"/>
              <a:t> </a:t>
            </a:r>
            <a:r>
              <a:rPr lang="en-US" sz="2400" dirty="0"/>
              <a:t>DNA </a:t>
            </a:r>
            <a:r>
              <a:rPr lang="el-GR" sz="2400" dirty="0"/>
              <a:t>(16.500 </a:t>
            </a:r>
            <a:r>
              <a:rPr lang="el-GR" sz="2400" dirty="0" err="1"/>
              <a:t>νουκλεοτίδια</a:t>
            </a:r>
            <a:r>
              <a:rPr lang="el-GR" sz="2400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/>
              <a:t>1995: Το πρώτο </a:t>
            </a:r>
            <a:r>
              <a:rPr lang="el-GR" sz="2400" dirty="0" err="1"/>
              <a:t>βακτηριακό</a:t>
            </a:r>
            <a:r>
              <a:rPr lang="el-GR" sz="2400" dirty="0"/>
              <a:t> </a:t>
            </a:r>
            <a:r>
              <a:rPr lang="el-GR" sz="2400" dirty="0" err="1"/>
              <a:t>γονιδίωμα</a:t>
            </a:r>
            <a:r>
              <a:rPr lang="el-GR" sz="2400" dirty="0"/>
              <a:t> </a:t>
            </a:r>
            <a:r>
              <a:rPr lang="el-GR" sz="2400" dirty="0" err="1"/>
              <a:t>αλληλουχείται</a:t>
            </a:r>
            <a:r>
              <a:rPr lang="el-GR" sz="2400" dirty="0"/>
              <a:t> (</a:t>
            </a:r>
            <a:r>
              <a:rPr lang="fr-FR" sz="2400" dirty="0" err="1"/>
              <a:t>Haemophilus</a:t>
            </a:r>
            <a:r>
              <a:rPr lang="fr-FR" sz="2400" dirty="0"/>
              <a:t> </a:t>
            </a:r>
            <a:r>
              <a:rPr lang="fr-FR" sz="2400" dirty="0" err="1"/>
              <a:t>influenzae</a:t>
            </a:r>
            <a:r>
              <a:rPr lang="el-GR" sz="2400" dirty="0"/>
              <a:t>, 1.830.138 </a:t>
            </a:r>
            <a:r>
              <a:rPr lang="el-GR" sz="2400" dirty="0" err="1"/>
              <a:t>νουκλεοτίδια</a:t>
            </a:r>
            <a:r>
              <a:rPr lang="el-GR" sz="2400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/>
              <a:t>1996: Το πρώτο </a:t>
            </a:r>
            <a:r>
              <a:rPr lang="el-GR" sz="2400" dirty="0" err="1"/>
              <a:t>ευκαριωτικό</a:t>
            </a:r>
            <a:r>
              <a:rPr lang="el-GR" sz="2400" dirty="0"/>
              <a:t> </a:t>
            </a:r>
            <a:r>
              <a:rPr lang="el-GR" sz="2400" dirty="0" err="1"/>
              <a:t>γονιδίωμα</a:t>
            </a:r>
            <a:r>
              <a:rPr lang="el-GR" sz="2400" dirty="0"/>
              <a:t> </a:t>
            </a:r>
            <a:r>
              <a:rPr lang="el-GR" sz="2400" dirty="0" err="1"/>
              <a:t>αλληλουχείται</a:t>
            </a:r>
            <a:r>
              <a:rPr lang="el-GR" sz="2400" dirty="0"/>
              <a:t> (</a:t>
            </a:r>
            <a:r>
              <a:rPr lang="fr-FR" sz="2400" dirty="0"/>
              <a:t>Saccharomyces </a:t>
            </a:r>
            <a:r>
              <a:rPr lang="fr-FR" sz="2400" dirty="0" err="1"/>
              <a:t>cerevisiae</a:t>
            </a:r>
            <a:r>
              <a:rPr lang="el-GR" sz="2400" dirty="0"/>
              <a:t>, 12.000.000 </a:t>
            </a:r>
            <a:r>
              <a:rPr lang="el-GR" sz="2400" dirty="0" err="1"/>
              <a:t>νουκλεοτίδια</a:t>
            </a:r>
            <a:r>
              <a:rPr lang="el-GR" sz="2400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1998: </a:t>
            </a:r>
            <a:r>
              <a:rPr lang="el-GR" sz="2400" dirty="0"/>
              <a:t>Το </a:t>
            </a:r>
            <a:r>
              <a:rPr lang="el-GR" sz="2400" dirty="0" err="1"/>
              <a:t>πρωτο</a:t>
            </a:r>
            <a:r>
              <a:rPr lang="el-GR" sz="2400" dirty="0"/>
              <a:t> </a:t>
            </a:r>
            <a:r>
              <a:rPr lang="el-GR" sz="2400" dirty="0" err="1"/>
              <a:t>γονιδίωμα</a:t>
            </a:r>
            <a:r>
              <a:rPr lang="el-GR" sz="2400" dirty="0"/>
              <a:t> πολυκύτταρου οργανισμού</a:t>
            </a:r>
            <a:endParaRPr lang="fr-FR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/>
              <a:t> </a:t>
            </a:r>
            <a:r>
              <a:rPr lang="el-GR" sz="2400" dirty="0"/>
              <a:t>	(</a:t>
            </a:r>
            <a:r>
              <a:rPr lang="fr-FR" sz="2400" dirty="0" err="1"/>
              <a:t>Caenorhabditis</a:t>
            </a:r>
            <a:r>
              <a:rPr lang="fr-FR" sz="2400" dirty="0"/>
              <a:t> </a:t>
            </a:r>
            <a:r>
              <a:rPr lang="fr-FR" sz="2400" dirty="0" err="1"/>
              <a:t>elegans</a:t>
            </a:r>
            <a:r>
              <a:rPr lang="fr-FR" sz="2400" dirty="0"/>
              <a:t> 97</a:t>
            </a:r>
            <a:r>
              <a:rPr lang="el-GR" sz="2400" dirty="0"/>
              <a:t>.000.000 </a:t>
            </a:r>
            <a:r>
              <a:rPr lang="el-GR" sz="2400" dirty="0" err="1"/>
              <a:t>νουκλεοτίδια</a:t>
            </a:r>
            <a:r>
              <a:rPr lang="el-GR" sz="2400" dirty="0"/>
              <a:t>,</a:t>
            </a:r>
            <a:r>
              <a:rPr lang="fr-FR" sz="2400" dirty="0"/>
              <a:t> 19</a:t>
            </a:r>
            <a:r>
              <a:rPr lang="el-GR" sz="2400" dirty="0"/>
              <a:t>.</a:t>
            </a:r>
            <a:r>
              <a:rPr lang="fr-FR" sz="2400" dirty="0"/>
              <a:t>000 </a:t>
            </a:r>
            <a:r>
              <a:rPr lang="el-GR" sz="2400" dirty="0"/>
              <a:t>γονίδια)</a:t>
            </a:r>
            <a:endParaRPr lang="fr-FR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/>
              <a:t>2001: Το ανθρώπινο </a:t>
            </a:r>
            <a:r>
              <a:rPr lang="el-GR" sz="2400" dirty="0" err="1"/>
              <a:t>γονιδίωμα</a:t>
            </a:r>
            <a:r>
              <a:rPr lang="el-GR" sz="2400" dirty="0"/>
              <a:t> </a:t>
            </a:r>
            <a:r>
              <a:rPr lang="el-GR" sz="2400" dirty="0" err="1"/>
              <a:t>αλληλουχείται</a:t>
            </a:r>
            <a:r>
              <a:rPr lang="el-GR" sz="2400" dirty="0"/>
              <a:t> (3.234.830.000 </a:t>
            </a:r>
            <a:r>
              <a:rPr lang="el-GR" sz="2400" dirty="0" err="1"/>
              <a:t>νουκλεοτίδια</a:t>
            </a:r>
            <a:r>
              <a:rPr lang="el-GR" sz="2400" dirty="0"/>
              <a:t>, 20.000 γονίδια αποτελούν μόνο το 1% του συνολικού </a:t>
            </a:r>
            <a:r>
              <a:rPr lang="en-US" sz="2400" dirty="0"/>
              <a:t>DNA</a:t>
            </a:r>
            <a:r>
              <a:rPr lang="el-GR" sz="2400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http://www.mun.ca/biology/scarr/F12-22smc2.jpg"/>
          <p:cNvPicPr>
            <a:picLocks noChangeAspect="1" noChangeArrowheads="1"/>
          </p:cNvPicPr>
          <p:nvPr/>
        </p:nvPicPr>
        <p:blipFill>
          <a:blip r:embed="rId2"/>
          <a:srcRect l="10640"/>
          <a:stretch>
            <a:fillRect/>
          </a:stretch>
        </p:blipFill>
        <p:spPr bwMode="auto">
          <a:xfrm>
            <a:off x="1258888" y="1196975"/>
            <a:ext cx="66389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6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el-GR"/>
              <a:t>Τεχνικές Γονιδιωματικής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0" y="836613"/>
            <a:ext cx="10188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Αλληλούχιση </a:t>
            </a:r>
            <a:r>
              <a:rPr lang="en-US" altLang="ja-JP">
                <a:cs typeface="ＭＳ Ｐゴシック" charset="-128"/>
              </a:rPr>
              <a:t>DNA </a:t>
            </a:r>
            <a:r>
              <a:rPr lang="el-GR" altLang="ja-JP">
                <a:cs typeface="ＭＳ Ｐゴシック" charset="-128"/>
              </a:rPr>
              <a:t>σε γέλη αγαρόζης με ραδιενεργά (</a:t>
            </a:r>
            <a:r>
              <a:rPr lang="el-GR" altLang="ja-JP" baseline="30000">
                <a:cs typeface="ＭＳ Ｐゴシック" charset="-128"/>
              </a:rPr>
              <a:t>3</a:t>
            </a:r>
            <a:r>
              <a:rPr lang="el-GR" altLang="ja-JP">
                <a:cs typeface="ＭＳ Ｐゴシック" charset="-128"/>
              </a:rPr>
              <a:t>Η)σεσημασμένα νουκλεοτίδια</a:t>
            </a:r>
            <a:endParaRPr lang="el-GR"/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684213" y="5876925"/>
            <a:ext cx="7272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Αργή και κοπιώδης μέθοδος, μόνο μικρά τμήματα μπορούν να αναλυθούν (μόρια </a:t>
            </a:r>
            <a:r>
              <a:rPr lang="en-US" altLang="ja-JP">
                <a:cs typeface="ＭＳ Ｐゴシック" charset="-128"/>
              </a:rPr>
              <a:t>DNA </a:t>
            </a:r>
            <a:r>
              <a:rPr lang="el-GR" altLang="ja-JP">
                <a:cs typeface="ＭＳ Ｐゴシック" charset="-128"/>
              </a:rPr>
              <a:t>μήκους </a:t>
            </a:r>
            <a:r>
              <a:rPr lang="el-GR"/>
              <a:t>50-80 νουκλεοτίδιων)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el-GR"/>
              <a:t>Τεχνικές Γονιδιωματικής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Αλληλούχιση </a:t>
            </a:r>
            <a:r>
              <a:rPr lang="en-US" altLang="ja-JP">
                <a:cs typeface="ＭＳ Ｐゴシック" charset="-128"/>
              </a:rPr>
              <a:t>DNA </a:t>
            </a:r>
            <a:r>
              <a:rPr lang="el-GR" altLang="ja-JP">
                <a:cs typeface="ＭＳ Ｐゴシック" charset="-128"/>
              </a:rPr>
              <a:t>με νουκλεοτίδια σεσημασμένα με 4 διαφορετικές φθορίζουσες ομάδες </a:t>
            </a:r>
            <a:endParaRPr lang="el-GR"/>
          </a:p>
        </p:txBody>
      </p:sp>
      <p:pic>
        <p:nvPicPr>
          <p:cNvPr id="21507" name="Picture 6" descr="http://www.m2c3.com/chemistry/VLI/M3_Topic4/la_13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68413"/>
            <a:ext cx="6626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- Τίτλος"/>
          <p:cNvSpPr>
            <a:spLocks noGrp="1"/>
          </p:cNvSpPr>
          <p:nvPr>
            <p:ph type="title"/>
          </p:nvPr>
        </p:nvSpPr>
        <p:spPr>
          <a:xfrm>
            <a:off x="-58738" y="115888"/>
            <a:ext cx="9290051" cy="1143000"/>
          </a:xfrm>
        </p:spPr>
        <p:txBody>
          <a:bodyPr/>
          <a:lstStyle/>
          <a:p>
            <a:pPr eaLnBrk="1" hangingPunct="1"/>
            <a:r>
              <a:rPr lang="el-GR" sz="3200"/>
              <a:t>Το ανθρώπινο γονιδίωμα και οι ανθρώπινες αδυναμίες</a:t>
            </a:r>
          </a:p>
        </p:txBody>
      </p:sp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374775"/>
            <a:ext cx="3373438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4 - TextBox"/>
          <p:cNvSpPr txBox="1">
            <a:spLocks noChangeArrowheads="1"/>
          </p:cNvSpPr>
          <p:nvPr/>
        </p:nvSpPr>
        <p:spPr bwMode="auto">
          <a:xfrm>
            <a:off x="5435600" y="1042988"/>
            <a:ext cx="273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Craig Venter, Celera</a:t>
            </a:r>
            <a:endParaRPr lang="el-GR">
              <a:latin typeface="Calibri" pitchFamily="34" charset="0"/>
            </a:endParaRP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12875"/>
            <a:ext cx="338613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6 - TextBox"/>
          <p:cNvSpPr txBox="1">
            <a:spLocks noChangeArrowheads="1"/>
          </p:cNvSpPr>
          <p:nvPr/>
        </p:nvSpPr>
        <p:spPr bwMode="auto">
          <a:xfrm>
            <a:off x="900113" y="981075"/>
            <a:ext cx="3024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20 ακαδημαϊκά εργαστήρια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1155</Words>
  <Application>Microsoft Office PowerPoint</Application>
  <PresentationFormat>On-screen Show (4:3)</PresentationFormat>
  <Paragraphs>154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Arial Black</vt:lpstr>
      <vt:lpstr>Calibri</vt:lpstr>
      <vt:lpstr>Helvetica Neue</vt:lpstr>
      <vt:lpstr>msgothic</vt:lpstr>
      <vt:lpstr>Times</vt:lpstr>
      <vt:lpstr>Times New Roman</vt:lpstr>
      <vt:lpstr>Wingdings</vt:lpstr>
      <vt:lpstr>Θέμα του Office</vt:lpstr>
      <vt:lpstr>PowerPoint Presentation</vt:lpstr>
      <vt:lpstr>Ενότητες</vt:lpstr>
      <vt:lpstr>Ορισμός Γονιδιωματικής</vt:lpstr>
      <vt:lpstr>Δόγμα της Μοριακής Βιολογίας</vt:lpstr>
      <vt:lpstr>Η έννοια του «παραδείγματος» (paradigm) στις επιστήμες</vt:lpstr>
      <vt:lpstr>Ιστορική Αναδρομή</vt:lpstr>
      <vt:lpstr>Τεχνικές Γονιδιωματικής</vt:lpstr>
      <vt:lpstr>Τεχνικές Γονιδιωματικής</vt:lpstr>
      <vt:lpstr>Το ανθρώπινο γονιδίωμα και οι ανθρώπινες αδυναμίες</vt:lpstr>
      <vt:lpstr>PowerPoint Presentation</vt:lpstr>
      <vt:lpstr>Τεχνικές Γονιδιωματικής</vt:lpstr>
      <vt:lpstr>Τύποι αλληλούχισης NGS</vt:lpstr>
      <vt:lpstr>Τεχνικές Γονιδιωματικής</vt:lpstr>
      <vt:lpstr>Τεχνικές Γονιδιωματικής</vt:lpstr>
      <vt:lpstr>Μεγάλης κλίμακας μελέτες καρκινικών γονιδιωμάτων</vt:lpstr>
      <vt:lpstr>Κλινικές Εφαρμογές Γονιδιωματικής </vt:lpstr>
      <vt:lpstr>PowerPoint Presentation</vt:lpstr>
      <vt:lpstr>PowerPoint Presentation</vt:lpstr>
      <vt:lpstr>Κλινικές Εφαρμογές Γονιδιωματικής </vt:lpstr>
      <vt:lpstr>Κλινικές Εφαρμογές Γονιδιωματικής  Φαρμακογονιδιωματική </vt:lpstr>
      <vt:lpstr>PowerPoint Presentation</vt:lpstr>
      <vt:lpstr>PowerPoint Presentation</vt:lpstr>
      <vt:lpstr> </vt:lpstr>
      <vt:lpstr>NGS σε κλινική εφαρμογή </vt:lpstr>
      <vt:lpstr>Εμπόδια στην κλινική εφαρμογή της γονιδιωματικής</vt:lpstr>
      <vt:lpstr>ΗΘΙΚΑ Διλλήματα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Γονιδιωματική</dc:title>
  <dc:creator>Makis</dc:creator>
  <cp:lastModifiedBy>Makis Zoidakis</cp:lastModifiedBy>
  <cp:revision>41</cp:revision>
  <dcterms:created xsi:type="dcterms:W3CDTF">2014-12-17T00:44:24Z</dcterms:created>
  <dcterms:modified xsi:type="dcterms:W3CDTF">2024-12-20T01:05:33Z</dcterms:modified>
</cp:coreProperties>
</file>