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29"/>
  </p:notesMasterIdLst>
  <p:sldIdLst>
    <p:sldId id="269" r:id="rId3"/>
    <p:sldId id="270" r:id="rId4"/>
    <p:sldId id="301" r:id="rId5"/>
    <p:sldId id="272" r:id="rId6"/>
    <p:sldId id="273" r:id="rId7"/>
    <p:sldId id="278" r:id="rId8"/>
    <p:sldId id="274" r:id="rId9"/>
    <p:sldId id="258" r:id="rId10"/>
    <p:sldId id="275" r:id="rId11"/>
    <p:sldId id="276" r:id="rId12"/>
    <p:sldId id="279" r:id="rId13"/>
    <p:sldId id="280" r:id="rId14"/>
    <p:sldId id="266" r:id="rId15"/>
    <p:sldId id="361" r:id="rId16"/>
    <p:sldId id="264" r:id="rId17"/>
    <p:sldId id="322" r:id="rId18"/>
    <p:sldId id="304" r:id="rId19"/>
    <p:sldId id="306" r:id="rId20"/>
    <p:sldId id="318" r:id="rId21"/>
    <p:sldId id="256" r:id="rId22"/>
    <p:sldId id="359" r:id="rId23"/>
    <p:sldId id="353" r:id="rId24"/>
    <p:sldId id="331" r:id="rId25"/>
    <p:sldId id="332" r:id="rId26"/>
    <p:sldId id="333" r:id="rId27"/>
    <p:sldId id="327" r:id="rId28"/>
  </p:sldIdLst>
  <p:sldSz cx="9144000" cy="6858000" type="screen4x3"/>
  <p:notesSz cx="6797675" cy="9926638"/>
  <p:defaultTextStyle>
    <a:defPPr>
      <a:defRPr lang="el-G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62" autoAdjust="0"/>
    <p:restoredTop sz="94660"/>
  </p:normalViewPr>
  <p:slideViewPr>
    <p:cSldViewPr>
      <p:cViewPr varScale="1">
        <p:scale>
          <a:sx n="78" d="100"/>
          <a:sy n="78" d="100"/>
        </p:scale>
        <p:origin x="1550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noProof="0"/>
              <a:t>Click to edit Master text styles</a:t>
            </a:r>
          </a:p>
          <a:p>
            <a:pPr lvl="1"/>
            <a:r>
              <a:rPr lang="el-GR" altLang="el-GR" noProof="0"/>
              <a:t>Second level</a:t>
            </a:r>
          </a:p>
          <a:p>
            <a:pPr lvl="2"/>
            <a:r>
              <a:rPr lang="el-GR" altLang="el-GR" noProof="0"/>
              <a:t>Third level</a:t>
            </a:r>
          </a:p>
          <a:p>
            <a:pPr lvl="3"/>
            <a:r>
              <a:rPr lang="el-GR" altLang="el-GR" noProof="0"/>
              <a:t>Fourth level</a:t>
            </a:r>
          </a:p>
          <a:p>
            <a:pPr lvl="4"/>
            <a:r>
              <a:rPr lang="el-GR" altLang="el-GR" noProof="0"/>
              <a:t>Fifth level</a:t>
            </a:r>
          </a:p>
        </p:txBody>
      </p:sp>
      <p:sp>
        <p:nvSpPr>
          <p:cNvPr id="1434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6ABFDB1-A160-43B7-9E3E-6DDB64684081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6ABFDB1-A160-43B7-9E3E-6DDB64684081}" type="slidenum">
              <a:rPr lang="el-GR" altLang="el-GR" smtClean="0"/>
              <a:pPr>
                <a:defRPr/>
              </a:pPr>
              <a:t>1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999910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BA3F99-065F-4018-9BFB-8D8303E51270}" type="slidenum">
              <a:rPr lang="el-GR"/>
              <a:pPr/>
              <a:t>15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E907B3-8C0C-459E-9BFD-155D1D66D8E6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A6D054-42C6-4879-BFF7-77F69F0D02CB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31CE4A-BB2E-4530-97DC-34CAB3E26D84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9D25ED4-5D32-4413-8AE7-1EC38D69757C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623F66-8360-4D51-96CF-5143FDF967FE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A3C007-FF22-488D-9877-138AC0D4A93B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944E6-5900-42D0-8752-70CC0E9E5A70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18D7AA-724C-4B01-A547-1F1285919E19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2EF5F2-F6AF-460F-BD23-5FAF50F44C04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AF79C7-A17B-497B-B064-87083F187F0A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A0E92D8-9FA5-4902-9C20-F714591DEB89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418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67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525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65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6496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5319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051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117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10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5697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663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/>
              <a:t>Click to edit Master text styles</a:t>
            </a:r>
          </a:p>
          <a:p>
            <a:pPr lvl="1"/>
            <a:r>
              <a:rPr lang="el-GR" altLang="el-GR"/>
              <a:t>Second level</a:t>
            </a:r>
          </a:p>
          <a:p>
            <a:pPr lvl="2"/>
            <a:r>
              <a:rPr lang="el-GR" altLang="el-GR"/>
              <a:t>Third level</a:t>
            </a:r>
          </a:p>
          <a:p>
            <a:pPr lvl="3"/>
            <a:r>
              <a:rPr lang="el-GR" altLang="el-GR"/>
              <a:t>Fourth level</a:t>
            </a:r>
          </a:p>
          <a:p>
            <a:pPr lvl="4"/>
            <a:r>
              <a:rPr lang="el-GR" altLang="el-GR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l-GR" alt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82BEB0B0-F6E6-4287-B7F9-9E561D8DA31C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CB97BA-12D4-4A74-9BBE-11A1B33EAB1A}" type="datetimeFigureOut">
              <a:rPr lang="en-US" smtClean="0"/>
              <a:t>1/9/2026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27958C-EB28-4D16-A009-03FAD19D33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71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hyperlink" Target="http://www.ncch-accel.ncc.go.jp/resources/040/msi.png" TargetMode="Externa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hyperlink" Target="https://www.nature.com/articles/nmeth.4504#auth-1" TargetMode="External"/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0.png"/><Relationship Id="rId4" Type="http://schemas.openxmlformats.org/officeDocument/2006/relationships/hyperlink" Target="http://fasmatech.com/portfolio-items/omnitrap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extBox 1"/>
          <p:cNvSpPr txBox="1">
            <a:spLocks noChangeArrowheads="1"/>
          </p:cNvSpPr>
          <p:nvPr/>
        </p:nvSpPr>
        <p:spPr bwMode="auto">
          <a:xfrm>
            <a:off x="611187" y="841017"/>
            <a:ext cx="82359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l-GR" altLang="el-GR" sz="3600" b="1"/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1070444" y="1528817"/>
            <a:ext cx="644291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el-GR" sz="4000" b="1" dirty="0" err="1"/>
              <a:t>Πρωτεομική</a:t>
            </a:r>
            <a:endParaRPr lang="el-GR" sz="4000" b="1" dirty="0"/>
          </a:p>
          <a:p>
            <a:pPr algn="ctr"/>
            <a:r>
              <a:rPr lang="el-GR" sz="4000" b="1" dirty="0"/>
              <a:t>Παρελθόν Παρόν Μέλλον</a:t>
            </a:r>
            <a:r>
              <a:rPr lang="el-GR" sz="4000" dirty="0"/>
              <a:t> </a:t>
            </a:r>
          </a:p>
        </p:txBody>
      </p:sp>
      <p:pic>
        <p:nvPicPr>
          <p:cNvPr id="4" name="Picture 4" descr="Ακαδημία Αθηνών">
            <a:extLst>
              <a:ext uri="{FF2B5EF4-FFF2-40B4-BE49-F238E27FC236}">
                <a16:creationId xmlns:a16="http://schemas.microsoft.com/office/drawing/2014/main" id="{D30E962C-34A7-F09A-CE0A-7B46B08AC1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023" y="3999481"/>
            <a:ext cx="3414464" cy="1465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2">
            <a:extLst>
              <a:ext uri="{FF2B5EF4-FFF2-40B4-BE49-F238E27FC236}">
                <a16:creationId xmlns:a16="http://schemas.microsoft.com/office/drawing/2014/main" id="{526EF1BD-EC66-1818-A755-782F78ACF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783" y="3023838"/>
            <a:ext cx="68342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l-GR" altLang="el-GR" b="1" dirty="0">
                <a:latin typeface="Arial" panose="020B0604020202020204" pitchFamily="34" charset="0"/>
                <a:cs typeface="Arial" panose="020B0604020202020204" pitchFamily="34" charset="0"/>
              </a:rPr>
              <a:t>Μάκης </a:t>
            </a:r>
            <a:r>
              <a:rPr lang="el-GR" altLang="el-GR" b="1" dirty="0" err="1">
                <a:latin typeface="Arial" panose="020B0604020202020204" pitchFamily="34" charset="0"/>
                <a:cs typeface="Arial" panose="020B0604020202020204" pitchFamily="34" charset="0"/>
              </a:rPr>
              <a:t>Ζωιδάκης</a:t>
            </a:r>
            <a:r>
              <a:rPr lang="el-GR" altLang="el-G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6" name="Picture 2" descr="Biomedical Ίδρυμα Ιατροβιολογικών Ερευνών, Ακαδημίας Αθηνών">
            <a:extLst>
              <a:ext uri="{FF2B5EF4-FFF2-40B4-BE49-F238E27FC236}">
                <a16:creationId xmlns:a16="http://schemas.microsoft.com/office/drawing/2014/main" id="{C2EE83F7-17A8-9790-DB72-D0489A0ED8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5230" y="5453780"/>
            <a:ext cx="3180051" cy="1364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Εικόνα 8">
            <a:extLst>
              <a:ext uri="{FF2B5EF4-FFF2-40B4-BE49-F238E27FC236}">
                <a16:creationId xmlns:a16="http://schemas.microsoft.com/office/drawing/2014/main" id="{19D58F6B-4988-9A70-8953-9CDBE5FC1F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790" y="4464115"/>
            <a:ext cx="4392187" cy="114795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D846447-B527-6AC3-843A-4BBFF1584930}"/>
              </a:ext>
            </a:extLst>
          </p:cNvPr>
          <p:cNvSpPr txBox="1"/>
          <p:nvPr/>
        </p:nvSpPr>
        <p:spPr>
          <a:xfrm>
            <a:off x="0" y="3213760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Συνεργαζόμενο μέλος ΔΕΠ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Εργαστήριο Πρωτεομικής 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ΙΙΒΕΑΑ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izoidakis@bioacademy.gr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61E86B-0D75-6517-430A-98F9C5BCFB7D}"/>
              </a:ext>
            </a:extLst>
          </p:cNvPr>
          <p:cNvSpPr txBox="1"/>
          <p:nvPr/>
        </p:nvSpPr>
        <p:spPr>
          <a:xfrm>
            <a:off x="5638239" y="3222116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Επίκουρος καθηγητής Βιοχημείας</a:t>
            </a: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Τμήμα Βιολογίας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l-GR" dirty="0">
                <a:latin typeface="Arial" panose="020B0604020202020204" pitchFamily="34" charset="0"/>
                <a:cs typeface="Arial" panose="020B0604020202020204" pitchFamily="34" charset="0"/>
              </a:rPr>
              <a:t>ΕΚΠΑ</a:t>
            </a:r>
          </a:p>
          <a:p>
            <a:r>
              <a:rPr lang="el-GR" dirty="0" err="1">
                <a:latin typeface="Arial" panose="020B0604020202020204" pitchFamily="34" charset="0"/>
                <a:cs typeface="Arial" panose="020B0604020202020204" pitchFamily="34" charset="0"/>
              </a:rPr>
              <a:t>izoidakis@bi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ol.uoa.gr</a:t>
            </a:r>
            <a:endParaRPr lang="el-G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3D7D9CC-A8EA-B591-8F57-F81DAA24D928}"/>
              </a:ext>
            </a:extLst>
          </p:cNvPr>
          <p:cNvSpPr txBox="1"/>
          <p:nvPr/>
        </p:nvSpPr>
        <p:spPr>
          <a:xfrm>
            <a:off x="994102" y="457872"/>
            <a:ext cx="7155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ΠΜΣ "</a:t>
            </a:r>
            <a:r>
              <a:rPr lang="el-GR" b="1" dirty="0" err="1"/>
              <a:t>Μυοσκελετική</a:t>
            </a:r>
            <a:r>
              <a:rPr lang="el-GR" b="1" dirty="0"/>
              <a:t> Ογκολογία: Διάγνωση-Θεραπεία- Έρευνα" </a:t>
            </a:r>
          </a:p>
          <a:p>
            <a:pPr algn="ctr"/>
            <a:r>
              <a:rPr lang="en-US" b="1" dirty="0"/>
              <a:t>09</a:t>
            </a:r>
            <a:r>
              <a:rPr lang="el-GR" b="1" dirty="0"/>
              <a:t>-</a:t>
            </a:r>
            <a:r>
              <a:rPr lang="en-US" b="1" dirty="0"/>
              <a:t>01</a:t>
            </a:r>
            <a:r>
              <a:rPr lang="el-GR" b="1" dirty="0"/>
              <a:t>-202</a:t>
            </a:r>
            <a:r>
              <a:rPr lang="en-US" b="1" dirty="0"/>
              <a:t>6</a:t>
            </a:r>
            <a:endParaRPr lang="el-GR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Box 1"/>
          <p:cNvSpPr txBox="1">
            <a:spLocks noChangeArrowheads="1"/>
          </p:cNvSpPr>
          <p:nvPr/>
        </p:nvSpPr>
        <p:spPr bwMode="auto">
          <a:xfrm>
            <a:off x="3536950" y="477838"/>
            <a:ext cx="25209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sz="2800" b="1"/>
              <a:t>Σύνοψη</a:t>
            </a:r>
          </a:p>
        </p:txBody>
      </p:sp>
      <p:sp>
        <p:nvSpPr>
          <p:cNvPr id="15362" name="TextBox 2"/>
          <p:cNvSpPr txBox="1">
            <a:spLocks noChangeArrowheads="1"/>
          </p:cNvSpPr>
          <p:nvPr/>
        </p:nvSpPr>
        <p:spPr bwMode="auto">
          <a:xfrm>
            <a:off x="116505" y="1449388"/>
            <a:ext cx="8911608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Tx/>
              <a:buChar char="•"/>
            </a:pPr>
            <a:r>
              <a:rPr lang="el-GR" altLang="el-GR" sz="2400" dirty="0"/>
              <a:t>Ιστορική αναδρομή</a:t>
            </a:r>
          </a:p>
          <a:p>
            <a:pPr marL="285750" indent="-285750">
              <a:buFontTx/>
              <a:buChar char="•"/>
            </a:pPr>
            <a:r>
              <a:rPr lang="el-GR" altLang="el-GR" sz="2400" dirty="0"/>
              <a:t>Διαχωρισμός πρωτεϊνών</a:t>
            </a:r>
          </a:p>
          <a:p>
            <a:pPr marL="285750" indent="-285750">
              <a:buFontTx/>
              <a:buChar char="•"/>
            </a:pPr>
            <a:r>
              <a:rPr lang="el-GR" altLang="el-GR" sz="2400" dirty="0"/>
              <a:t>Ταυτοποίηση πρωτεϊνών </a:t>
            </a:r>
          </a:p>
          <a:p>
            <a:pPr marL="285750" indent="-285750">
              <a:buFontTx/>
              <a:buChar char="•"/>
            </a:pPr>
            <a:r>
              <a:rPr lang="el-GR" altLang="el-GR" sz="2400" dirty="0"/>
              <a:t>Μέτρηση συγκέντρωσης:</a:t>
            </a:r>
            <a:r>
              <a:rPr lang="en-US" altLang="el-GR" sz="2400" dirty="0"/>
              <a:t> </a:t>
            </a:r>
            <a:r>
              <a:rPr lang="el-GR" altLang="el-GR" sz="2400" b="1" dirty="0" err="1"/>
              <a:t>Βιοδείκτες</a:t>
            </a:r>
            <a:endParaRPr lang="el-GR" altLang="el-GR" sz="2400" b="1" dirty="0"/>
          </a:p>
          <a:p>
            <a:pPr marL="285750" indent="-285750">
              <a:buFontTx/>
              <a:buChar char="•"/>
            </a:pPr>
            <a:r>
              <a:rPr lang="el-GR" altLang="el-GR" sz="2400" dirty="0"/>
              <a:t>Απεικόνιση πρωτεϊνών σε τομές ιστών: </a:t>
            </a:r>
            <a:r>
              <a:rPr lang="el-GR" altLang="el-GR" sz="2400" b="1" dirty="0"/>
              <a:t>Εναλλακτική </a:t>
            </a:r>
            <a:r>
              <a:rPr lang="en-US" altLang="el-GR" sz="2400" b="1" dirty="0"/>
              <a:t>IHC</a:t>
            </a:r>
            <a:endParaRPr lang="el-GR" altLang="el-GR" sz="2400" b="1" dirty="0"/>
          </a:p>
          <a:p>
            <a:pPr marL="285750" indent="-285750">
              <a:buFontTx/>
              <a:buChar char="•"/>
            </a:pPr>
            <a:r>
              <a:rPr lang="el-GR" altLang="el-GR" sz="2400" dirty="0"/>
              <a:t>Ταυτοποίηση θεραπευτικών στόχων</a:t>
            </a:r>
          </a:p>
          <a:p>
            <a:pPr marL="285750" indent="-285750">
              <a:buFontTx/>
              <a:buChar char="•"/>
            </a:pPr>
            <a:r>
              <a:rPr lang="el-GR" altLang="el-GR" sz="2400" dirty="0"/>
              <a:t>Το μέλλον; 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l-GR" sz="4000"/>
              <a:t>Η έννοια του «παραδείγματος» (</a:t>
            </a:r>
            <a:r>
              <a:rPr lang="en-US" altLang="ja-JP" sz="4000">
                <a:ea typeface="ＭＳ Ｐゴシック"/>
                <a:cs typeface="ＭＳ Ｐゴシック"/>
              </a:rPr>
              <a:t>paradigm)</a:t>
            </a:r>
            <a:r>
              <a:rPr lang="el-GR" altLang="ja-JP" sz="4000">
                <a:ea typeface="ＭＳ Ｐゴシック"/>
                <a:cs typeface="ＭＳ Ｐゴシック"/>
              </a:rPr>
              <a:t> </a:t>
            </a:r>
            <a:endParaRPr lang="el-GR" sz="4000"/>
          </a:p>
        </p:txBody>
      </p:sp>
      <p:sp>
        <p:nvSpPr>
          <p:cNvPr id="16386" name="Text Box 4"/>
          <p:cNvSpPr txBox="1">
            <a:spLocks noChangeArrowheads="1"/>
          </p:cNvSpPr>
          <p:nvPr/>
        </p:nvSpPr>
        <p:spPr bwMode="auto">
          <a:xfrm>
            <a:off x="663575" y="1773238"/>
            <a:ext cx="82296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altLang="ja-JP" dirty="0">
              <a:ea typeface="ＭＳ Ｐゴシック"/>
              <a:cs typeface="ＭＳ Ｐゴシック"/>
            </a:endParaRPr>
          </a:p>
          <a:p>
            <a:pPr>
              <a:spcBef>
                <a:spcPct val="50000"/>
              </a:spcBef>
            </a:pPr>
            <a:r>
              <a:rPr lang="en-US" altLang="ja-JP" b="1" dirty="0">
                <a:ea typeface="ＭＳ Ｐゴシック"/>
                <a:cs typeface="ＭＳ Ｐゴシック"/>
              </a:rPr>
              <a:t>To </a:t>
            </a:r>
            <a:r>
              <a:rPr lang="el-GR" altLang="ja-JP" b="1" dirty="0">
                <a:ea typeface="ＭＳ Ｐゴシック"/>
                <a:cs typeface="ＭＳ Ｐゴシック"/>
              </a:rPr>
              <a:t>παράδειγμα είναι το σύνολο των δεδομένων, θεωριών και τεχνικών που αποτελούν τα εργαλεία ενός επιστημονικού πεδίου</a:t>
            </a:r>
          </a:p>
          <a:p>
            <a:pPr>
              <a:spcBef>
                <a:spcPct val="50000"/>
              </a:spcBef>
            </a:pPr>
            <a:r>
              <a:rPr lang="el-GR" altLang="ja-JP" b="1" dirty="0">
                <a:ea typeface="ＭＳ Ｐゴシック"/>
                <a:cs typeface="ＭＳ Ｐゴシック"/>
              </a:rPr>
              <a:t>Περιοδικά τα παραδείγματα αλλάζουν ριζικά, συνήθως όταν εφευρίσκεται μια νέα πειραματική μέθοδος (π.χ. μικροσκόπιο) ή όταν προκύπτουν νέα δεδομένα (δομή και αλληλουχία </a:t>
            </a:r>
            <a:r>
              <a:rPr lang="en-US" altLang="ja-JP" b="1" dirty="0">
                <a:ea typeface="ＭＳ Ｐゴシック"/>
                <a:cs typeface="ＭＳ Ｐゴシック"/>
              </a:rPr>
              <a:t>DNA, RNA , </a:t>
            </a:r>
            <a:r>
              <a:rPr lang="el-GR" altLang="ja-JP" b="1" dirty="0">
                <a:ea typeface="ＭＳ Ｐゴシック"/>
                <a:cs typeface="ＭＳ Ｐゴシック"/>
              </a:rPr>
              <a:t>πρωτεϊνών)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Box 1"/>
          <p:cNvSpPr txBox="1">
            <a:spLocks noChangeArrowheads="1"/>
          </p:cNvSpPr>
          <p:nvPr/>
        </p:nvSpPr>
        <p:spPr bwMode="auto">
          <a:xfrm>
            <a:off x="3454802" y="121091"/>
            <a:ext cx="4500562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sz="2400" b="1" dirty="0" err="1"/>
              <a:t>Πρωτεομική</a:t>
            </a:r>
            <a:endParaRPr lang="el-GR" altLang="el-GR" sz="2400" b="1" dirty="0"/>
          </a:p>
        </p:txBody>
      </p:sp>
      <p:sp>
        <p:nvSpPr>
          <p:cNvPr id="17410" name="TextBox 2"/>
          <p:cNvSpPr txBox="1">
            <a:spLocks noChangeArrowheads="1"/>
          </p:cNvSpPr>
          <p:nvPr/>
        </p:nvSpPr>
        <p:spPr bwMode="auto">
          <a:xfrm>
            <a:off x="1061610" y="1057965"/>
            <a:ext cx="50403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altLang="el-GR" dirty="0"/>
              <a:t>1994 </a:t>
            </a:r>
            <a:r>
              <a:rPr lang="en-US" altLang="el-GR" dirty="0"/>
              <a:t>Marc </a:t>
            </a:r>
            <a:r>
              <a:rPr lang="en-GB" altLang="el-GR" dirty="0"/>
              <a:t>Wilkins</a:t>
            </a:r>
          </a:p>
          <a:p>
            <a:r>
              <a:rPr lang="en-GB" altLang="el-GR" dirty="0"/>
              <a:t>https://www.babs.unsw.edu.au/marc-wilkins</a:t>
            </a:r>
            <a:endParaRPr lang="el-GR" altLang="el-GR" dirty="0"/>
          </a:p>
        </p:txBody>
      </p:sp>
      <p:pic>
        <p:nvPicPr>
          <p:cNvPr id="17411" name="Picture 2" descr="Prof Marc Wilki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17305" y="179495"/>
            <a:ext cx="1440160" cy="1741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Box 3"/>
          <p:cNvSpPr txBox="1">
            <a:spLocks noChangeArrowheads="1"/>
          </p:cNvSpPr>
          <p:nvPr/>
        </p:nvSpPr>
        <p:spPr bwMode="auto">
          <a:xfrm>
            <a:off x="920606" y="546752"/>
            <a:ext cx="68421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dirty="0"/>
              <a:t>Μελέτη ενός συνόλου πρωτεϊνών σε μεγάλη κλίμακα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1517" y="1664885"/>
            <a:ext cx="7335837" cy="20313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l-GR" b="1" dirty="0">
                <a:latin typeface="Arial" pitchFamily="34" charset="0"/>
              </a:rPr>
              <a:t>Γενομική και Πρωτεομική είναι αλληλένδετες</a:t>
            </a:r>
          </a:p>
          <a:p>
            <a:pPr>
              <a:defRPr/>
            </a:pPr>
            <a:r>
              <a:rPr lang="el-GR" b="1" dirty="0">
                <a:latin typeface="Arial" pitchFamily="34" charset="0"/>
              </a:rPr>
              <a:t>2001 Αλληλούχιση του γονιδιώματος μας, ~21000 γονίδια</a:t>
            </a:r>
          </a:p>
          <a:p>
            <a:pPr>
              <a:defRPr/>
            </a:pPr>
            <a:endParaRPr lang="el-GR" b="1" dirty="0">
              <a:latin typeface="Arial" pitchFamily="34" charset="0"/>
            </a:endParaRPr>
          </a:p>
          <a:p>
            <a:pPr>
              <a:defRPr/>
            </a:pPr>
            <a:r>
              <a:rPr lang="el-GR" b="1" dirty="0">
                <a:latin typeface="Arial" pitchFamily="34" charset="0"/>
              </a:rPr>
              <a:t>Το </a:t>
            </a:r>
            <a:r>
              <a:rPr lang="el-GR" b="1" dirty="0" err="1">
                <a:latin typeface="Arial" pitchFamily="34" charset="0"/>
              </a:rPr>
              <a:t>πρωτέομα</a:t>
            </a:r>
            <a:r>
              <a:rPr lang="el-GR" b="1" dirty="0">
                <a:latin typeface="Arial" pitchFamily="34" charset="0"/>
              </a:rPr>
              <a:t> αποτελείται από εκατοντάδες χιλιάδες πρωτεΐνες.</a:t>
            </a:r>
          </a:p>
          <a:p>
            <a:pPr>
              <a:defRPr/>
            </a:pPr>
            <a:r>
              <a:rPr lang="en-US" b="1" dirty="0">
                <a:latin typeface="Arial" pitchFamily="34" charset="0"/>
              </a:rPr>
              <a:t> </a:t>
            </a:r>
            <a:r>
              <a:rPr lang="el-GR" dirty="0">
                <a:latin typeface="Arial" pitchFamily="34" charset="0"/>
              </a:rPr>
              <a:t>Λόγω των </a:t>
            </a:r>
            <a:r>
              <a:rPr lang="el-GR" dirty="0" err="1">
                <a:latin typeface="Arial" pitchFamily="34" charset="0"/>
              </a:rPr>
              <a:t>μετα</a:t>
            </a:r>
            <a:r>
              <a:rPr lang="el-GR" dirty="0">
                <a:latin typeface="Arial" pitchFamily="34" charset="0"/>
              </a:rPr>
              <a:t>-μεταφραστικών τροποποιήσεων (</a:t>
            </a:r>
            <a:r>
              <a:rPr lang="el-GR" dirty="0" err="1">
                <a:latin typeface="Arial" pitchFamily="34" charset="0"/>
              </a:rPr>
              <a:t>φωσφορυλίωση</a:t>
            </a:r>
            <a:r>
              <a:rPr lang="el-GR" dirty="0">
                <a:latin typeface="Arial" pitchFamily="34" charset="0"/>
              </a:rPr>
              <a:t>, </a:t>
            </a:r>
            <a:r>
              <a:rPr lang="el-GR" dirty="0" err="1">
                <a:latin typeface="Arial" pitchFamily="34" charset="0"/>
              </a:rPr>
              <a:t>γλυκοζυλίωση</a:t>
            </a:r>
            <a:r>
              <a:rPr lang="el-GR" dirty="0">
                <a:latin typeface="Arial" pitchFamily="34" charset="0"/>
              </a:rPr>
              <a:t>, κλπ.) και του εναλλακτικού ματίσματος </a:t>
            </a:r>
            <a:r>
              <a:rPr lang="en-US" dirty="0">
                <a:latin typeface="Arial" pitchFamily="34" charset="0"/>
              </a:rPr>
              <a:t>mRNA</a:t>
            </a:r>
            <a:r>
              <a:rPr lang="el-GR" dirty="0">
                <a:latin typeface="Arial" pitchFamily="34" charset="0"/>
              </a:rPr>
              <a:t> προκύπτουν από ένα γονίδιο πολυάριθμες </a:t>
            </a:r>
            <a:r>
              <a:rPr lang="el-GR" b="1" dirty="0" err="1">
                <a:latin typeface="Arial" pitchFamily="34" charset="0"/>
              </a:rPr>
              <a:t>πρωτεομορφές</a:t>
            </a:r>
            <a:r>
              <a:rPr lang="el-GR" dirty="0">
                <a:latin typeface="Arial" pitchFamily="34" charset="0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C9944B2-E409-26FC-842A-6AA56E90CF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45" y="3877637"/>
            <a:ext cx="4724809" cy="285927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4072BDD-48F0-0E70-BA80-31C5C2DD092B}"/>
              </a:ext>
            </a:extLst>
          </p:cNvPr>
          <p:cNvSpPr txBox="1"/>
          <p:nvPr/>
        </p:nvSpPr>
        <p:spPr>
          <a:xfrm>
            <a:off x="5201354" y="4018273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l-GR" b="1" dirty="0">
                <a:latin typeface="Arial" pitchFamily="34" charset="0"/>
              </a:rPr>
              <a:t>Στάδια της πρωτεομικής ανάλυσης: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l-GR" b="1" dirty="0">
                <a:latin typeface="Arial" pitchFamily="34" charset="0"/>
              </a:rPr>
              <a:t>Διαχωρισμός πρωτεϊνών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l-GR" b="1" dirty="0">
                <a:latin typeface="Arial" pitchFamily="34" charset="0"/>
              </a:rPr>
              <a:t>Ταυτοποίηση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el-GR" b="1" dirty="0">
                <a:latin typeface="Arial" pitchFamily="34" charset="0"/>
              </a:rPr>
              <a:t>Ποσοτικοποίηση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3" name="Picture 8" descr="http://www.seed-proteome.com/vars/images/pub_defaut/2d%20electrophoresis.jpg"/>
          <p:cNvPicPr>
            <a:picLocks noChangeAspect="1" noChangeArrowheads="1"/>
          </p:cNvPicPr>
          <p:nvPr/>
        </p:nvPicPr>
        <p:blipFill>
          <a:blip r:embed="rId2"/>
          <a:srcRect l="10435" t="27943" r="17415" b="57191"/>
          <a:stretch>
            <a:fillRect/>
          </a:stretch>
        </p:blipFill>
        <p:spPr bwMode="auto">
          <a:xfrm>
            <a:off x="817563" y="1925638"/>
            <a:ext cx="3548062" cy="898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4" name="TextBox 1"/>
          <p:cNvSpPr txBox="1">
            <a:spLocks noChangeArrowheads="1"/>
          </p:cNvSpPr>
          <p:nvPr/>
        </p:nvSpPr>
        <p:spPr bwMode="auto">
          <a:xfrm>
            <a:off x="701570" y="0"/>
            <a:ext cx="8775805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l-GR" altLang="el-GR" sz="2400" b="1" dirty="0"/>
              <a:t>Διαχωρισμός Πρωτεϊνών</a:t>
            </a:r>
            <a:r>
              <a:rPr lang="en-US" altLang="el-GR" sz="2400" b="1" dirty="0"/>
              <a:t> </a:t>
            </a:r>
            <a:r>
              <a:rPr lang="el-GR" altLang="el-GR" sz="2400" b="1" dirty="0"/>
              <a:t>Δισδιάστατη </a:t>
            </a:r>
            <a:r>
              <a:rPr lang="el-GR" altLang="el-GR" sz="2400" b="1" dirty="0" err="1"/>
              <a:t>Ηλεκτροφόρηση</a:t>
            </a:r>
            <a:endParaRPr lang="el-GR" altLang="el-GR" sz="2400" b="1" dirty="0"/>
          </a:p>
          <a:p>
            <a:endParaRPr lang="el-GR" altLang="el-GR" dirty="0"/>
          </a:p>
        </p:txBody>
      </p:sp>
      <p:pic>
        <p:nvPicPr>
          <p:cNvPr id="18435" name="Picture 2" descr="http://www.seed-proteome.com/vars/images/pub_defaut/2d%20electrophoresis.jpg"/>
          <p:cNvPicPr>
            <a:picLocks noChangeAspect="1" noChangeArrowheads="1"/>
          </p:cNvPicPr>
          <p:nvPr/>
        </p:nvPicPr>
        <p:blipFill>
          <a:blip r:embed="rId3"/>
          <a:srcRect l="38359" t="7304" b="9525"/>
          <a:stretch>
            <a:fillRect/>
          </a:stretch>
        </p:blipFill>
        <p:spPr bwMode="auto">
          <a:xfrm>
            <a:off x="4330700" y="2124075"/>
            <a:ext cx="4816475" cy="4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extBox 2"/>
          <p:cNvSpPr txBox="1">
            <a:spLocks noChangeArrowheads="1"/>
          </p:cNvSpPr>
          <p:nvPr/>
        </p:nvSpPr>
        <p:spPr bwMode="auto">
          <a:xfrm>
            <a:off x="206375" y="449262"/>
            <a:ext cx="9271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b="1" dirty="0"/>
              <a:t>Πρώτη διάσταση: </a:t>
            </a:r>
            <a:r>
              <a:rPr lang="el-GR" altLang="el-GR" b="1" dirty="0" err="1"/>
              <a:t>Ισοηλεκτρική</a:t>
            </a:r>
            <a:r>
              <a:rPr lang="el-GR" altLang="el-GR" b="1" dirty="0"/>
              <a:t> εστίαση</a:t>
            </a:r>
          </a:p>
          <a:p>
            <a:r>
              <a:rPr lang="el-GR" altLang="el-GR" b="1" dirty="0"/>
              <a:t>		 διαχωρισμός σύμφωνα με το φορτίο (</a:t>
            </a:r>
            <a:r>
              <a:rPr lang="el-GR" altLang="el-GR" b="1" dirty="0" err="1"/>
              <a:t>ισοηλεκρικό</a:t>
            </a:r>
            <a:r>
              <a:rPr lang="el-GR" altLang="el-GR" b="1" dirty="0"/>
              <a:t> σημείο-</a:t>
            </a:r>
            <a:r>
              <a:rPr lang="en-US" altLang="el-GR" b="1" dirty="0" err="1"/>
              <a:t>pI</a:t>
            </a:r>
            <a:r>
              <a:rPr lang="en-US" altLang="el-GR" b="1" dirty="0"/>
              <a:t>)</a:t>
            </a:r>
          </a:p>
          <a:p>
            <a:endParaRPr lang="el-GR" altLang="el-GR" b="1" dirty="0"/>
          </a:p>
          <a:p>
            <a:r>
              <a:rPr lang="el-GR" altLang="el-GR" b="1" dirty="0"/>
              <a:t>Δεύτερη διάσταση: </a:t>
            </a:r>
            <a:r>
              <a:rPr lang="el-GR" altLang="el-GR" b="1" dirty="0" err="1"/>
              <a:t>Ηλεκτροφόρηση</a:t>
            </a:r>
            <a:r>
              <a:rPr lang="el-GR" altLang="el-GR" b="1" dirty="0"/>
              <a:t> σε πήκτωμα </a:t>
            </a:r>
            <a:r>
              <a:rPr lang="el-GR" altLang="el-GR" b="1" dirty="0" err="1"/>
              <a:t>πολυακριλαμιδίου</a:t>
            </a:r>
            <a:r>
              <a:rPr lang="el-GR" altLang="el-GR" b="1" dirty="0"/>
              <a:t> 				διαχωρισμός σύμφωνα με το μέγεθος</a:t>
            </a:r>
            <a:r>
              <a:rPr lang="en-US" altLang="el-GR" b="1" dirty="0"/>
              <a:t> (</a:t>
            </a:r>
            <a:r>
              <a:rPr lang="el-GR" altLang="el-GR" b="1" dirty="0"/>
              <a:t>μοριακό βάρος)</a:t>
            </a:r>
          </a:p>
        </p:txBody>
      </p:sp>
      <p:sp>
        <p:nvSpPr>
          <p:cNvPr id="4" name="Rectangle 3"/>
          <p:cNvSpPr/>
          <p:nvPr/>
        </p:nvSpPr>
        <p:spPr>
          <a:xfrm>
            <a:off x="1239838" y="1978025"/>
            <a:ext cx="338137" cy="358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5" name="Rectangle 4"/>
          <p:cNvSpPr/>
          <p:nvPr/>
        </p:nvSpPr>
        <p:spPr>
          <a:xfrm>
            <a:off x="5921375" y="2484438"/>
            <a:ext cx="406400" cy="35099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pic>
        <p:nvPicPr>
          <p:cNvPr id="18439" name="Picture 10" descr="http://www.seed-proteome.com/vars/images/pub_defaut/2d%20electrophoresis.jpg"/>
          <p:cNvPicPr>
            <a:picLocks noChangeAspect="1" noChangeArrowheads="1"/>
          </p:cNvPicPr>
          <p:nvPr/>
        </p:nvPicPr>
        <p:blipFill>
          <a:blip r:embed="rId3"/>
          <a:srcRect t="29700" r="71021" b="14375"/>
          <a:stretch>
            <a:fillRect/>
          </a:stretch>
        </p:blipFill>
        <p:spPr bwMode="auto">
          <a:xfrm>
            <a:off x="152400" y="2374900"/>
            <a:ext cx="1752600" cy="1863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466850" y="368300"/>
            <a:ext cx="66055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b="1"/>
              <a:t>Αποτελέσματα δισδιάστατης ηλεκτροφόρησης</a:t>
            </a:r>
          </a:p>
          <a:p>
            <a:r>
              <a:rPr lang="el-GR" altLang="el-GR" b="1"/>
              <a:t>Πρωτεϊνικός χάρτης</a:t>
            </a:r>
          </a:p>
        </p:txBody>
      </p:sp>
      <p:pic>
        <p:nvPicPr>
          <p:cNvPr id="19458" name="Picture 2" descr="http://www.umich.edu/%7Ehltmlab/research/coli/i/fig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3138" y="1314450"/>
            <a:ext cx="6919912" cy="427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3D3F33C0-777F-4A9F-92A6-AF5B27528D07}"/>
              </a:ext>
            </a:extLst>
          </p:cNvPr>
          <p:cNvSpPr/>
          <p:nvPr/>
        </p:nvSpPr>
        <p:spPr>
          <a:xfrm>
            <a:off x="4481990" y="3113965"/>
            <a:ext cx="2025225" cy="990110"/>
          </a:xfrm>
          <a:prstGeom prst="rect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extBox 1"/>
          <p:cNvSpPr txBox="1">
            <a:spLocks noChangeArrowheads="1"/>
          </p:cNvSpPr>
          <p:nvPr/>
        </p:nvSpPr>
        <p:spPr bwMode="auto">
          <a:xfrm>
            <a:off x="1857375" y="520700"/>
            <a:ext cx="63150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el-GR" altLang="el-GR" b="1"/>
          </a:p>
          <a:p>
            <a:pPr algn="ctr"/>
            <a:r>
              <a:rPr lang="el-GR" altLang="el-GR" b="1"/>
              <a:t>Σύγκριση πρωτεϊνικών κηλίδων (Ποσοτική-Ποιοτική)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r="932"/>
          <a:stretch>
            <a:fillRect/>
          </a:stretch>
        </p:blipFill>
        <p:spPr bwMode="auto">
          <a:xfrm>
            <a:off x="0" y="1584325"/>
            <a:ext cx="4576763" cy="3783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1700" y="1558925"/>
            <a:ext cx="4368800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Oval 2"/>
          <p:cNvSpPr/>
          <p:nvPr/>
        </p:nvSpPr>
        <p:spPr>
          <a:xfrm>
            <a:off x="2685223" y="3803431"/>
            <a:ext cx="179389" cy="179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8" name="Oval 7"/>
          <p:cNvSpPr/>
          <p:nvPr/>
        </p:nvSpPr>
        <p:spPr>
          <a:xfrm>
            <a:off x="7481888" y="3773488"/>
            <a:ext cx="180975" cy="17938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l-GR" dirty="0"/>
              <a:t>  </a:t>
            </a:r>
          </a:p>
        </p:txBody>
      </p:sp>
      <p:sp>
        <p:nvSpPr>
          <p:cNvPr id="7" name="Rectangle 6"/>
          <p:cNvSpPr/>
          <p:nvPr/>
        </p:nvSpPr>
        <p:spPr>
          <a:xfrm flipV="1">
            <a:off x="6057900" y="3024188"/>
            <a:ext cx="539750" cy="2698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10" name="Rectangle 9"/>
          <p:cNvSpPr/>
          <p:nvPr/>
        </p:nvSpPr>
        <p:spPr>
          <a:xfrm flipV="1">
            <a:off x="1511300" y="2933700"/>
            <a:ext cx="539750" cy="26987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5" name="Picture 11">
            <a:extLst>
              <a:ext uri="{FF2B5EF4-FFF2-40B4-BE49-F238E27FC236}">
                <a16:creationId xmlns:a16="http://schemas.microsoft.com/office/drawing/2014/main" id="{2D899012-AE5E-1DB7-608D-30D18B615D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49" t="27583" r="6293" b="23930"/>
          <a:stretch>
            <a:fillRect/>
          </a:stretch>
        </p:blipFill>
        <p:spPr bwMode="auto">
          <a:xfrm>
            <a:off x="3200400" y="4134522"/>
            <a:ext cx="5791200" cy="2309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http://www.umich.edu/%7Ehltmlab/research/coli/i/fig8.jpg">
            <a:extLst>
              <a:ext uri="{FF2B5EF4-FFF2-40B4-BE49-F238E27FC236}">
                <a16:creationId xmlns:a16="http://schemas.microsoft.com/office/drawing/2014/main" id="{2C0908ED-CC27-DFBA-5F81-4D2036C956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9950"/>
            <a:ext cx="3124200" cy="288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2">
            <a:extLst>
              <a:ext uri="{FF2B5EF4-FFF2-40B4-BE49-F238E27FC236}">
                <a16:creationId xmlns:a16="http://schemas.microsoft.com/office/drawing/2014/main" id="{ACFF4960-EE4C-AAC7-8978-DFAFE50C5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-4143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sz="2800" dirty="0" err="1"/>
              <a:t>Πρωτεομική</a:t>
            </a:r>
            <a:r>
              <a:rPr lang="el-GR" altLang="el-GR" sz="2800" dirty="0"/>
              <a:t> τον </a:t>
            </a:r>
            <a:r>
              <a:rPr lang="en-US" altLang="el-GR" sz="2800" dirty="0"/>
              <a:t>20</a:t>
            </a:r>
            <a:r>
              <a:rPr lang="el-GR" altLang="el-GR" sz="2800" baseline="30000" dirty="0"/>
              <a:t>ο</a:t>
            </a:r>
            <a:r>
              <a:rPr lang="en-US" altLang="el-GR" sz="2800" dirty="0"/>
              <a:t> </a:t>
            </a:r>
            <a:r>
              <a:rPr lang="el-GR" altLang="el-GR" sz="2800" dirty="0"/>
              <a:t>Αιώνα</a:t>
            </a:r>
          </a:p>
        </p:txBody>
      </p:sp>
      <p:sp>
        <p:nvSpPr>
          <p:cNvPr id="4100" name="Rectangle 3">
            <a:extLst>
              <a:ext uri="{FF2B5EF4-FFF2-40B4-BE49-F238E27FC236}">
                <a16:creationId xmlns:a16="http://schemas.microsoft.com/office/drawing/2014/main" id="{3258E37C-EFAF-748C-502D-2ECDA9D09D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1691" y="278650"/>
            <a:ext cx="8237367" cy="533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l-GR" altLang="el-GR" sz="2000" dirty="0"/>
              <a:t>Συνδυασμός δισδιάστατης </a:t>
            </a:r>
            <a:r>
              <a:rPr lang="el-GR" altLang="el-GR" sz="2000" dirty="0" err="1"/>
              <a:t>ηλεκτροφόρησης</a:t>
            </a:r>
            <a:r>
              <a:rPr lang="el-GR" altLang="el-GR" sz="2000" dirty="0"/>
              <a:t> και της </a:t>
            </a:r>
            <a:r>
              <a:rPr lang="el-GR" altLang="el-GR" sz="2000" dirty="0" err="1"/>
              <a:t>αλληλούχισης</a:t>
            </a:r>
            <a:r>
              <a:rPr lang="el-GR" altLang="el-GR" sz="2000" dirty="0"/>
              <a:t> πεπτιδίων με τη μέθοδο του </a:t>
            </a:r>
            <a:r>
              <a:rPr lang="en-US" altLang="el-GR" sz="2000" dirty="0"/>
              <a:t>Edman</a:t>
            </a:r>
            <a:endParaRPr lang="el-GR" altLang="el-GR" sz="2000" dirty="0"/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6CEF9FD-1D9C-D16D-553E-3DF8D46D5E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583363"/>
            <a:ext cx="802322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1200"/>
              <a:t>O'Farrell, PH (1975). "High resolution two-dimensional electrophoresis of proteins". J. Biol. Chem. 250 (10): 4007–21</a:t>
            </a:r>
            <a:endParaRPr lang="el-GR" altLang="el-GR" sz="1200"/>
          </a:p>
        </p:txBody>
      </p:sp>
      <p:pic>
        <p:nvPicPr>
          <p:cNvPr id="4102" name="Picture 7" descr="https://labsexplorer.s3-eu-west-1.amazonaws.com/services/images/max800/ead537b8_edman-degradation_800x800_1524823864.jpg">
            <a:extLst>
              <a:ext uri="{FF2B5EF4-FFF2-40B4-BE49-F238E27FC236}">
                <a16:creationId xmlns:a16="http://schemas.microsoft.com/office/drawing/2014/main" id="{B2E5D22F-16F8-21E7-674C-7C1EAB04F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00" r="12000"/>
          <a:stretch>
            <a:fillRect/>
          </a:stretch>
        </p:blipFill>
        <p:spPr bwMode="auto">
          <a:xfrm>
            <a:off x="3200400" y="1028700"/>
            <a:ext cx="5791200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3" name="Rectangle 8">
            <a:extLst>
              <a:ext uri="{FF2B5EF4-FFF2-40B4-BE49-F238E27FC236}">
                <a16:creationId xmlns:a16="http://schemas.microsoft.com/office/drawing/2014/main" id="{3C969F63-8621-1683-C4A8-F6A2D1ED6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354763"/>
            <a:ext cx="5646738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sz="1200"/>
              <a:t>Edman P, Begg G </a:t>
            </a:r>
            <a:r>
              <a:rPr lang="en-US" altLang="el-GR" sz="1200"/>
              <a:t>(</a:t>
            </a:r>
            <a:r>
              <a:rPr lang="el-GR" altLang="el-GR" sz="1200"/>
              <a:t>1967). "A protein sequenator". Eur. J. Biochem. </a:t>
            </a:r>
            <a:r>
              <a:rPr lang="el-GR" altLang="el-GR" sz="1200" b="1"/>
              <a:t>1</a:t>
            </a:r>
            <a:r>
              <a:rPr lang="el-GR" altLang="el-GR" sz="1200"/>
              <a:t> (1): 80–91. </a:t>
            </a:r>
          </a:p>
        </p:txBody>
      </p:sp>
      <p:pic>
        <p:nvPicPr>
          <p:cNvPr id="4104" name="Picture 10">
            <a:extLst>
              <a:ext uri="{FF2B5EF4-FFF2-40B4-BE49-F238E27FC236}">
                <a16:creationId xmlns:a16="http://schemas.microsoft.com/office/drawing/2014/main" id="{BE49FA07-E036-2A65-D00D-EC8B15C33C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962400"/>
            <a:ext cx="2743200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Box 1"/>
          <p:cNvSpPr txBox="1">
            <a:spLocks noChangeArrowheads="1"/>
          </p:cNvSpPr>
          <p:nvPr/>
        </p:nvSpPr>
        <p:spPr bwMode="auto">
          <a:xfrm>
            <a:off x="1062038" y="400050"/>
            <a:ext cx="76501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b="1"/>
              <a:t>Ταυτοποίηση πρωτεϊνών με το αποτύπωμα των πεπτιδίων  </a:t>
            </a:r>
          </a:p>
        </p:txBody>
      </p:sp>
      <p:pic>
        <p:nvPicPr>
          <p:cNvPr id="21506" name="Picture 2" descr="http://www.theravalues.com/prototype/english/services/image/img_pml_genri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2288" y="954088"/>
            <a:ext cx="7964487" cy="544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extBox 2"/>
          <p:cNvSpPr txBox="1">
            <a:spLocks noChangeArrowheads="1"/>
          </p:cNvSpPr>
          <p:nvPr/>
        </p:nvSpPr>
        <p:spPr bwMode="auto">
          <a:xfrm>
            <a:off x="233363" y="177800"/>
            <a:ext cx="8910637" cy="1046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sz="2400" b="1"/>
              <a:t>Διαχωρισμός Πρωτεϊνών και πεπτιδίων</a:t>
            </a:r>
          </a:p>
          <a:p>
            <a:r>
              <a:rPr lang="el-GR" altLang="el-GR" sz="2000" b="1"/>
              <a:t>Πέψη με θρυψίνη- Υγρή χρωματογραφία υψηλής απόδοσης (</a:t>
            </a:r>
            <a:r>
              <a:rPr lang="en-US" altLang="el-GR" sz="2000" b="1"/>
              <a:t>HPLC)</a:t>
            </a:r>
            <a:endParaRPr lang="el-GR" altLang="el-GR" sz="2000" b="1"/>
          </a:p>
          <a:p>
            <a:endParaRPr lang="el-GR" altLang="el-GR"/>
          </a:p>
        </p:txBody>
      </p:sp>
      <p:pic>
        <p:nvPicPr>
          <p:cNvPr id="22530" name="Picture 2" descr="http://www.intechopen.com/source/html/43630/media/image1.jpeg"/>
          <p:cNvPicPr>
            <a:picLocks noChangeAspect="1" noChangeArrowheads="1"/>
          </p:cNvPicPr>
          <p:nvPr/>
        </p:nvPicPr>
        <p:blipFill>
          <a:blip r:embed="rId2"/>
          <a:srcRect l="30014" t="11412" r="39386" b="72266"/>
          <a:stretch>
            <a:fillRect/>
          </a:stretch>
        </p:blipFill>
        <p:spPr bwMode="auto">
          <a:xfrm>
            <a:off x="568325" y="1922385"/>
            <a:ext cx="40767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1475605" y="3033619"/>
            <a:ext cx="59404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dirty="0"/>
              <a:t>Δυνατότητα  διαχωρισμού χιλιάδων πεπτιδίων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77113" y="3729038"/>
            <a:ext cx="1381125" cy="276225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grpSp>
        <p:nvGrpSpPr>
          <p:cNvPr id="22533" name="Group 10"/>
          <p:cNvGrpSpPr>
            <a:grpSpLocks/>
          </p:cNvGrpSpPr>
          <p:nvPr/>
        </p:nvGrpSpPr>
        <p:grpSpPr bwMode="auto">
          <a:xfrm>
            <a:off x="500063" y="1043735"/>
            <a:ext cx="8382000" cy="1966912"/>
            <a:chOff x="315" y="1011"/>
            <a:chExt cx="5280" cy="1239"/>
          </a:xfrm>
        </p:grpSpPr>
        <p:pic>
          <p:nvPicPr>
            <p:cNvPr id="40966" name="Picture 6" descr="http://www.noble.org/Global/plantbio/Sumner/images/metabolomics_fig8.gif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b="35783"/>
            <a:stretch/>
          </p:blipFill>
          <p:spPr bwMode="auto">
            <a:xfrm>
              <a:off x="2889" y="1078"/>
              <a:ext cx="2703" cy="1168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5" name="Rectangle 4"/>
            <p:cNvSpPr/>
            <p:nvPr/>
          </p:nvSpPr>
          <p:spPr>
            <a:xfrm>
              <a:off x="4658" y="1143"/>
              <a:ext cx="869" cy="1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sp>
          <p:nvSpPr>
            <p:cNvPr id="9" name="Rectangle 8"/>
            <p:cNvSpPr/>
            <p:nvPr/>
          </p:nvSpPr>
          <p:spPr>
            <a:xfrm>
              <a:off x="4666" y="1721"/>
              <a:ext cx="870" cy="17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l-GR"/>
            </a:p>
          </p:txBody>
        </p:sp>
        <p:pic>
          <p:nvPicPr>
            <p:cNvPr id="22537" name="Picture 2" descr="http://www.intechopen.com/source/html/43630/media/image1.jpeg"/>
            <p:cNvPicPr>
              <a:picLocks noChangeAspect="1" noChangeArrowheads="1"/>
            </p:cNvPicPr>
            <p:nvPr/>
          </p:nvPicPr>
          <p:blipFill>
            <a:blip r:embed="rId2"/>
            <a:srcRect l="30014" t="11412" r="39386" b="72266"/>
            <a:stretch>
              <a:fillRect/>
            </a:stretch>
          </p:blipFill>
          <p:spPr bwMode="auto">
            <a:xfrm>
              <a:off x="315" y="1011"/>
              <a:ext cx="2568" cy="8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52106D45-7435-4016-B52E-2FB0AB3A4B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29778" y="3372443"/>
            <a:ext cx="4410343" cy="3307757"/>
          </a:xfrm>
          <a:prstGeom prst="rect">
            <a:avLst/>
          </a:prstGeom>
        </p:spPr>
      </p:pic>
      <p:sp>
        <p:nvSpPr>
          <p:cNvPr id="3" name="Ορθογώνιο 2">
            <a:extLst>
              <a:ext uri="{FF2B5EF4-FFF2-40B4-BE49-F238E27FC236}">
                <a16:creationId xmlns:a16="http://schemas.microsoft.com/office/drawing/2014/main" id="{DD1C2609-BA0E-40BF-8D9B-F2E33ABB6079}"/>
              </a:ext>
            </a:extLst>
          </p:cNvPr>
          <p:cNvSpPr/>
          <p:nvPr/>
        </p:nvSpPr>
        <p:spPr>
          <a:xfrm>
            <a:off x="4932040" y="3429000"/>
            <a:ext cx="1408081" cy="29703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extBox 1"/>
          <p:cNvSpPr txBox="1">
            <a:spLocks noChangeArrowheads="1"/>
          </p:cNvSpPr>
          <p:nvPr/>
        </p:nvSpPr>
        <p:spPr bwMode="auto">
          <a:xfrm>
            <a:off x="1196975" y="315913"/>
            <a:ext cx="7245350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sz="2400" b="1"/>
              <a:t>Αναγνώριση πεπτιδίων με θραυσματοποίηση </a:t>
            </a:r>
          </a:p>
        </p:txBody>
      </p:sp>
      <p:pic>
        <p:nvPicPr>
          <p:cNvPr id="23554" name="Picture 4" descr="http://thomastobin.com/drugsmeds/drugsm2.jpg"/>
          <p:cNvPicPr>
            <a:picLocks noChangeAspect="1" noChangeArrowheads="1"/>
          </p:cNvPicPr>
          <p:nvPr/>
        </p:nvPicPr>
        <p:blipFill>
          <a:blip r:embed="rId2"/>
          <a:srcRect l="3711" t="22833" r="4115" b="30219"/>
          <a:stretch>
            <a:fillRect/>
          </a:stretch>
        </p:blipFill>
        <p:spPr bwMode="auto">
          <a:xfrm>
            <a:off x="1557338" y="863715"/>
            <a:ext cx="5940425" cy="2608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TextBox 2"/>
          <p:cNvSpPr txBox="1">
            <a:spLocks noChangeArrowheads="1"/>
          </p:cNvSpPr>
          <p:nvPr/>
        </p:nvSpPr>
        <p:spPr bwMode="auto">
          <a:xfrm>
            <a:off x="3727450" y="3610090"/>
            <a:ext cx="159861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/>
              <a:t>Πεπτίδιο </a:t>
            </a:r>
          </a:p>
        </p:txBody>
      </p:sp>
      <p:sp>
        <p:nvSpPr>
          <p:cNvPr id="23556" name="TextBox 3"/>
          <p:cNvSpPr txBox="1">
            <a:spLocks noChangeArrowheads="1"/>
          </p:cNvSpPr>
          <p:nvPr/>
        </p:nvSpPr>
        <p:spPr bwMode="auto">
          <a:xfrm>
            <a:off x="5313363" y="3610090"/>
            <a:ext cx="16764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/>
              <a:t>Θραύσματα</a:t>
            </a:r>
          </a:p>
        </p:txBody>
      </p:sp>
      <p:cxnSp>
        <p:nvCxnSpPr>
          <p:cNvPr id="3" name="Straight Arrow Connector 2"/>
          <p:cNvCxnSpPr/>
          <p:nvPr/>
        </p:nvCxnSpPr>
        <p:spPr>
          <a:xfrm flipV="1">
            <a:off x="4392613" y="3024303"/>
            <a:ext cx="44450" cy="5857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626748A3-C839-4ADA-B01D-E6BDC748A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432" y="3978390"/>
            <a:ext cx="5615262" cy="2770187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 flipV="1">
            <a:off x="5741988" y="3360853"/>
            <a:ext cx="360362" cy="2936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2" descr="http://www.springerimages.com/img/Images/Springer/JOU=00114/VOL=2010.97/ISU=2/ART=2009_629/MediaObjects/MEDIUM_114_2009_629_Fig3_HTML.jpg"/>
          <p:cNvPicPr>
            <a:picLocks noChangeAspect="1" noChangeArrowheads="1"/>
          </p:cNvPicPr>
          <p:nvPr/>
        </p:nvPicPr>
        <p:blipFill>
          <a:blip r:embed="rId2"/>
          <a:srcRect t="44250"/>
          <a:stretch>
            <a:fillRect/>
          </a:stretch>
        </p:blipFill>
        <p:spPr bwMode="auto">
          <a:xfrm>
            <a:off x="611188" y="1584325"/>
            <a:ext cx="7605712" cy="436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8" name="TextBox 2"/>
          <p:cNvSpPr txBox="1">
            <a:spLocks noChangeArrowheads="1"/>
          </p:cNvSpPr>
          <p:nvPr/>
        </p:nvSpPr>
        <p:spPr bwMode="auto">
          <a:xfrm>
            <a:off x="161925" y="315913"/>
            <a:ext cx="8982075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l-GR" altLang="el-GR" sz="2400" b="1"/>
              <a:t>Δεδομένα αναγνώρισης πεπτιδίων με θραυσματοποίηση </a:t>
            </a:r>
          </a:p>
        </p:txBody>
      </p:sp>
      <p:sp>
        <p:nvSpPr>
          <p:cNvPr id="4" name="Rectangle 3"/>
          <p:cNvSpPr/>
          <p:nvPr/>
        </p:nvSpPr>
        <p:spPr>
          <a:xfrm>
            <a:off x="611188" y="3024188"/>
            <a:ext cx="315912" cy="314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431800" y="3429000"/>
            <a:ext cx="584200" cy="404813"/>
          </a:xfrm>
          <a:prstGeom prst="rect">
            <a:avLst/>
          </a:prstGeom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l-G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BA4C5087-6131-E018-6FA4-A43E1EE46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952500" y="-171400"/>
            <a:ext cx="11049000" cy="1143000"/>
          </a:xfrm>
        </p:spPr>
        <p:txBody>
          <a:bodyPr/>
          <a:lstStyle/>
          <a:p>
            <a:pPr eaLnBrk="1" hangingPunct="1"/>
            <a:r>
              <a:rPr lang="el-GR" altLang="el-GR" sz="2800" dirty="0"/>
              <a:t>Νέες μέθοδοι διαχωρισμού πεπτιδίων </a:t>
            </a:r>
            <a:br>
              <a:rPr lang="en-US" altLang="el-GR" sz="2800" dirty="0"/>
            </a:br>
            <a:r>
              <a:rPr lang="el-GR" altLang="el-GR" sz="2800" dirty="0"/>
              <a:t>μέσα στο φασματογράφο μάζας</a:t>
            </a:r>
            <a:endParaRPr lang="en-US" altLang="el-GR" sz="2800" dirty="0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C5B226CB-6755-4407-6B93-68EC400ED2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510" y="5438433"/>
            <a:ext cx="866140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l-GR" altLang="el-GR" dirty="0"/>
              <a:t>Ταυτοποίηση</a:t>
            </a:r>
            <a:r>
              <a:rPr lang="en-US" altLang="el-GR" dirty="0"/>
              <a:t> 6000 </a:t>
            </a:r>
            <a:r>
              <a:rPr lang="el-GR" altLang="el-GR" dirty="0"/>
              <a:t>πρωτεϊνών σε</a:t>
            </a:r>
            <a:r>
              <a:rPr lang="en-US" altLang="el-GR" dirty="0"/>
              <a:t> 2 </a:t>
            </a:r>
            <a:r>
              <a:rPr lang="el-GR" altLang="el-GR" dirty="0"/>
              <a:t>ώρες</a:t>
            </a:r>
            <a:endParaRPr lang="en-US" altLang="el-GR" dirty="0"/>
          </a:p>
          <a:p>
            <a:pPr eaLnBrk="1" hangingPunct="1"/>
            <a:r>
              <a:rPr lang="el-GR" altLang="el-GR" dirty="0"/>
              <a:t>Δυνατότητα ταυτοποίησης </a:t>
            </a:r>
            <a:r>
              <a:rPr lang="el-GR" altLang="el-GR" dirty="0" err="1"/>
              <a:t>μετα</a:t>
            </a:r>
            <a:r>
              <a:rPr lang="el-GR" altLang="el-GR" dirty="0"/>
              <a:t>-μεταφραστικών τροποποιήσεων </a:t>
            </a:r>
            <a:endParaRPr lang="en-US" altLang="el-GR" dirty="0"/>
          </a:p>
        </p:txBody>
      </p:sp>
      <p:pic>
        <p:nvPicPr>
          <p:cNvPr id="11268" name="Picture 2" descr="https://www.mcponline.org/content/mcprot/17/12/2534/F2.large.jpg?width=800&amp;height=600&amp;carousel=1">
            <a:extLst>
              <a:ext uri="{FF2B5EF4-FFF2-40B4-BE49-F238E27FC236}">
                <a16:creationId xmlns:a16="http://schemas.microsoft.com/office/drawing/2014/main" id="{02AB4A89-ADEA-E138-DFEA-88BC82C835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50" y="882082"/>
            <a:ext cx="7134225" cy="451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Rectangle 4">
            <a:extLst>
              <a:ext uri="{FF2B5EF4-FFF2-40B4-BE49-F238E27FC236}">
                <a16:creationId xmlns:a16="http://schemas.microsoft.com/office/drawing/2014/main" id="{D2BD7840-B72C-9F82-7092-D006D2EF6E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6161415"/>
            <a:ext cx="938495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l-GR" sz="1400" dirty="0"/>
              <a:t>Online Parallel Accumulation–Serial Fragmentation (PASEF) with a Novel Trapped Ion Mobility Mass Spectrometer</a:t>
            </a:r>
          </a:p>
          <a:p>
            <a:pPr eaLnBrk="1" hangingPunct="1"/>
            <a:r>
              <a:rPr lang="en-US" altLang="el-GR" sz="1400" dirty="0"/>
              <a:t>Meier et al. Mol Cell Proteomics 2018; 17 (12) 2534-2545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28F6DB2-3EAB-B6D4-F12E-1E5A7BF55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1530" y="323655"/>
            <a:ext cx="8229600" cy="505070"/>
          </a:xfrm>
        </p:spPr>
        <p:txBody>
          <a:bodyPr/>
          <a:lstStyle/>
          <a:p>
            <a:r>
              <a:rPr lang="el-GR" sz="2400" b="1" dirty="0"/>
              <a:t>Μέθοδοι λήψης δεδομένων </a:t>
            </a:r>
            <a:r>
              <a:rPr lang="el-GR" sz="2400" b="1" dirty="0" err="1"/>
              <a:t>φασματομετρίας</a:t>
            </a:r>
            <a:r>
              <a:rPr lang="el-GR" sz="2400" b="1" dirty="0"/>
              <a:t> μάζας</a:t>
            </a:r>
            <a:br>
              <a:rPr lang="el-GR" sz="2400" b="1" dirty="0"/>
            </a:br>
            <a:r>
              <a:rPr lang="en-US" sz="1600" b="1" dirty="0"/>
              <a:t>PRM (Parallel Reaction Monitoring)</a:t>
            </a:r>
            <a:br>
              <a:rPr lang="en-US" sz="1600" b="1" dirty="0"/>
            </a:br>
            <a:r>
              <a:rPr lang="en-US" sz="1600" b="1" dirty="0"/>
              <a:t>DDA (Data Dependent Acquisition)</a:t>
            </a:r>
            <a:br>
              <a:rPr lang="en-US" sz="1600" b="1" dirty="0"/>
            </a:br>
            <a:r>
              <a:rPr lang="en-US" sz="1600" b="1" dirty="0"/>
              <a:t>DIA (Data Independent Acquisition)</a:t>
            </a:r>
            <a:endParaRPr lang="el-GR" sz="1600" b="1" dirty="0"/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51DEF48-43B9-5068-2143-D023C0C482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9258"/>
            <a:ext cx="9144000" cy="567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8812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8" name="TextBox 11"/>
          <p:cNvSpPr txBox="1">
            <a:spLocks noChangeArrowheads="1"/>
          </p:cNvSpPr>
          <p:nvPr/>
        </p:nvSpPr>
        <p:spPr bwMode="auto">
          <a:xfrm>
            <a:off x="0" y="1648751"/>
            <a:ext cx="3134916" cy="830997"/>
          </a:xfrm>
          <a:prstGeom prst="rect">
            <a:avLst/>
          </a:prstGeom>
          <a:solidFill>
            <a:srgbClr val="B3CADF"/>
          </a:solidFill>
          <a:ln w="10000" algn="ctr">
            <a:solidFill>
              <a:srgbClr val="418AB3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l-GR" altLang="el-GR" sz="1600" b="1" dirty="0" err="1">
                <a:solidFill>
                  <a:srgbClr val="000000"/>
                </a:solidFill>
                <a:latin typeface="Corbel" pitchFamily="34" charset="0"/>
              </a:rPr>
              <a:t>Ομογενοποίηση</a:t>
            </a:r>
            <a:r>
              <a:rPr lang="el-GR" altLang="el-GR" sz="1600" b="1" dirty="0">
                <a:solidFill>
                  <a:srgbClr val="000000"/>
                </a:solidFill>
                <a:latin typeface="Corbel" pitchFamily="34" charset="0"/>
              </a:rPr>
              <a:t> ιστών</a:t>
            </a:r>
          </a:p>
          <a:p>
            <a:pPr eaLnBrk="0" hangingPunct="0"/>
            <a:r>
              <a:rPr lang="el-GR" altLang="el-GR" sz="1600" b="1" dirty="0">
                <a:solidFill>
                  <a:srgbClr val="000000"/>
                </a:solidFill>
                <a:latin typeface="Corbel" pitchFamily="34" charset="0"/>
              </a:rPr>
              <a:t>τομών </a:t>
            </a:r>
            <a:r>
              <a:rPr lang="en-US" altLang="el-GR" sz="1600" b="1" dirty="0">
                <a:solidFill>
                  <a:srgbClr val="000000"/>
                </a:solidFill>
                <a:latin typeface="Corbel" pitchFamily="34" charset="0"/>
              </a:rPr>
              <a:t>FFPE </a:t>
            </a:r>
            <a:endParaRPr lang="el-GR" altLang="el-GR" sz="1600" b="1" dirty="0">
              <a:solidFill>
                <a:srgbClr val="000000"/>
              </a:solidFill>
              <a:latin typeface="Corbel" pitchFamily="34" charset="0"/>
            </a:endParaRPr>
          </a:p>
          <a:p>
            <a:pPr eaLnBrk="0" hangingPunct="0"/>
            <a:r>
              <a:rPr lang="el-GR" altLang="el-GR" sz="1600" b="1" dirty="0">
                <a:solidFill>
                  <a:srgbClr val="000000"/>
                </a:solidFill>
                <a:latin typeface="Corbel" pitchFamily="34" charset="0"/>
              </a:rPr>
              <a:t>Συλλογή βιολογικών υγρών</a:t>
            </a:r>
            <a:endParaRPr lang="en-GB" altLang="el-GR" sz="1600" b="1" dirty="0">
              <a:solidFill>
                <a:srgbClr val="000000"/>
              </a:solidFill>
              <a:latin typeface="Corbe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65910" y="1960960"/>
            <a:ext cx="2664619" cy="507831"/>
          </a:xfrm>
          <a:prstGeom prst="rect">
            <a:avLst/>
          </a:prstGeom>
          <a:solidFill>
            <a:srgbClr val="418AB3">
              <a:tint val="55000"/>
              <a:satMod val="130000"/>
            </a:srgbClr>
          </a:solidFill>
          <a:ln w="10000" cap="flat" cmpd="sng" algn="ctr">
            <a:solidFill>
              <a:srgbClr val="418AB3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l-GR" sz="1500" b="1" kern="0" dirty="0">
                <a:solidFill>
                  <a:srgbClr val="000000"/>
                </a:solidFill>
                <a:latin typeface="Corbel" panose="020B0503020204020204"/>
              </a:rPr>
              <a:t>Απομόνωση πρωτεϊνών</a:t>
            </a:r>
            <a:endParaRPr lang="pl-PL" sz="1500" b="1" kern="0" dirty="0">
              <a:solidFill>
                <a:srgbClr val="000000"/>
              </a:solidFill>
              <a:latin typeface="Corbel" panose="020B0503020204020204"/>
            </a:endParaRPr>
          </a:p>
          <a:p>
            <a:pPr eaLnBrk="0" hangingPunct="0">
              <a:defRPr/>
            </a:pPr>
            <a:r>
              <a:rPr lang="el-GR" sz="1200" kern="0" dirty="0">
                <a:solidFill>
                  <a:srgbClr val="000000"/>
                </a:solidFill>
                <a:latin typeface="Corbel" panose="020B0503020204020204"/>
              </a:rPr>
              <a:t>Διαχωρισμός και πέψη με θρυψίνη</a:t>
            </a:r>
            <a:endParaRPr lang="pl-PL" sz="1200" kern="0" dirty="0">
              <a:solidFill>
                <a:srgbClr val="000000"/>
              </a:solidFill>
              <a:latin typeface="Corbel" panose="020B0503020204020204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46875" y="3267433"/>
            <a:ext cx="2664619" cy="784830"/>
          </a:xfrm>
          <a:prstGeom prst="rect">
            <a:avLst/>
          </a:prstGeom>
          <a:solidFill>
            <a:srgbClr val="418AB3">
              <a:tint val="55000"/>
              <a:satMod val="130000"/>
            </a:srgbClr>
          </a:solidFill>
          <a:ln w="10000" cap="flat" cmpd="sng" algn="ctr">
            <a:solidFill>
              <a:srgbClr val="418AB3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 sz="1500" b="1" dirty="0">
                <a:solidFill>
                  <a:srgbClr val="000000"/>
                </a:solidFill>
                <a:latin typeface="Corbel" pitchFamily="34" charset="0"/>
              </a:rPr>
              <a:t> </a:t>
            </a:r>
            <a:r>
              <a:rPr lang="el-GR" sz="1500" b="1" dirty="0">
                <a:solidFill>
                  <a:srgbClr val="000000"/>
                </a:solidFill>
                <a:latin typeface="Corbel" pitchFamily="34" charset="0"/>
              </a:rPr>
              <a:t>Προετοιμασία πεπτιδίων για</a:t>
            </a:r>
            <a:endParaRPr lang="en-US" sz="1500" b="1" dirty="0">
              <a:solidFill>
                <a:srgbClr val="000000"/>
              </a:solidFill>
              <a:latin typeface="Corbel" pitchFamily="34" charset="0"/>
            </a:endParaRPr>
          </a:p>
          <a:p>
            <a:pPr eaLnBrk="0" hangingPunct="0"/>
            <a:r>
              <a:rPr lang="el-GR" sz="1500" b="1" dirty="0">
                <a:solidFill>
                  <a:srgbClr val="000000"/>
                </a:solidFill>
                <a:latin typeface="Corbel" pitchFamily="34" charset="0"/>
              </a:rPr>
              <a:t>διαχωρισμό με υγρή </a:t>
            </a:r>
            <a:r>
              <a:rPr lang="el-GR" sz="1500" b="1" dirty="0" err="1">
                <a:solidFill>
                  <a:srgbClr val="000000"/>
                </a:solidFill>
                <a:latin typeface="Corbel" pitchFamily="34" charset="0"/>
              </a:rPr>
              <a:t>χρωματογρφία</a:t>
            </a:r>
            <a:r>
              <a:rPr lang="el-GR" sz="1500" b="1" dirty="0">
                <a:solidFill>
                  <a:srgbClr val="000000"/>
                </a:solidFill>
                <a:latin typeface="Corbel" pitchFamily="34" charset="0"/>
              </a:rPr>
              <a:t> </a:t>
            </a:r>
            <a:r>
              <a:rPr lang="en-US" sz="1500" b="1" dirty="0">
                <a:solidFill>
                  <a:srgbClr val="000000"/>
                </a:solidFill>
                <a:latin typeface="Corbel" pitchFamily="34" charset="0"/>
              </a:rPr>
              <a:t> </a:t>
            </a:r>
            <a:endParaRPr lang="pl-PL" sz="1200" dirty="0">
              <a:solidFill>
                <a:srgbClr val="000000"/>
              </a:solidFill>
              <a:latin typeface="Corbe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8341" y="3395663"/>
            <a:ext cx="2664619" cy="553998"/>
          </a:xfrm>
          <a:prstGeom prst="rect">
            <a:avLst/>
          </a:prstGeom>
          <a:solidFill>
            <a:srgbClr val="418AB3">
              <a:tint val="55000"/>
              <a:satMod val="130000"/>
            </a:srgbClr>
          </a:solidFill>
          <a:ln w="10000" cap="flat" cmpd="sng" algn="ctr">
            <a:solidFill>
              <a:srgbClr val="418AB3"/>
            </a:solidFill>
            <a:prstDash val="solid"/>
          </a:ln>
          <a:effectLst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pl-PL" sz="1500" b="1" kern="0" dirty="0">
                <a:solidFill>
                  <a:srgbClr val="000000"/>
                </a:solidFill>
                <a:latin typeface="Corbel" panose="020B0503020204020204"/>
              </a:rPr>
              <a:t> LC-MS/MS</a:t>
            </a:r>
            <a:endParaRPr lang="el-GR" sz="1500" b="1" kern="0" dirty="0">
              <a:solidFill>
                <a:srgbClr val="000000"/>
              </a:solidFill>
              <a:latin typeface="Corbel" panose="020B0503020204020204"/>
            </a:endParaRPr>
          </a:p>
          <a:p>
            <a:pPr eaLnBrk="0" hangingPunct="0">
              <a:defRPr/>
            </a:pPr>
            <a:r>
              <a:rPr lang="en-US" sz="1500" b="1" kern="0" dirty="0">
                <a:solidFill>
                  <a:srgbClr val="000000"/>
                </a:solidFill>
                <a:latin typeface="Corbel" panose="020B0503020204020204"/>
              </a:rPr>
              <a:t>Orbitrap</a:t>
            </a:r>
            <a:endParaRPr lang="pl-PL" sz="1500" b="1" kern="0" dirty="0">
              <a:solidFill>
                <a:srgbClr val="000000"/>
              </a:solidFill>
              <a:latin typeface="Corbel" panose="020B0503020204020204"/>
            </a:endParaRPr>
          </a:p>
        </p:txBody>
      </p:sp>
      <p:sp>
        <p:nvSpPr>
          <p:cNvPr id="63502" name="TextBox 15"/>
          <p:cNvSpPr txBox="1">
            <a:spLocks noChangeArrowheads="1"/>
          </p:cNvSpPr>
          <p:nvPr/>
        </p:nvSpPr>
        <p:spPr bwMode="auto">
          <a:xfrm>
            <a:off x="141685" y="4626769"/>
            <a:ext cx="2664619" cy="553998"/>
          </a:xfrm>
          <a:prstGeom prst="rect">
            <a:avLst/>
          </a:prstGeom>
          <a:solidFill>
            <a:srgbClr val="B3CADF"/>
          </a:solidFill>
          <a:ln w="10000" algn="ctr">
            <a:solidFill>
              <a:srgbClr val="418AB3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l-GR" sz="1500" b="1" dirty="0">
                <a:solidFill>
                  <a:srgbClr val="000000"/>
                </a:solidFill>
                <a:latin typeface="Corbel" pitchFamily="34" charset="0"/>
              </a:rPr>
              <a:t>Ανάλυση δεδομένων</a:t>
            </a:r>
          </a:p>
          <a:p>
            <a:pPr eaLnBrk="0" hangingPunct="0"/>
            <a:r>
              <a:rPr lang="el-GR" sz="1500" b="1" dirty="0">
                <a:solidFill>
                  <a:srgbClr val="000000"/>
                </a:solidFill>
                <a:latin typeface="Corbel" pitchFamily="34" charset="0"/>
              </a:rPr>
              <a:t>Σχετική ποσοτικοποίηση</a:t>
            </a:r>
            <a:endParaRPr lang="en-US" sz="1500" b="1" dirty="0">
              <a:solidFill>
                <a:srgbClr val="000000"/>
              </a:solidFill>
              <a:latin typeface="Corbel" pitchFamily="34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1169194" y="3951685"/>
            <a:ext cx="175022" cy="659606"/>
          </a:xfrm>
          <a:prstGeom prst="downArrow">
            <a:avLst/>
          </a:prstGeom>
          <a:solidFill>
            <a:srgbClr val="000000"/>
          </a:solidFill>
          <a:ln w="19050" cap="flat" cmpd="sng" algn="ctr">
            <a:solidFill>
              <a:srgbClr val="000000">
                <a:shade val="50000"/>
              </a:srgbClr>
            </a:solidFill>
            <a:prstDash val="solid"/>
          </a:ln>
          <a:effectLst/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0" hangingPunct="0">
              <a:defRPr/>
            </a:pPr>
            <a:endParaRPr lang="en-GB" altLang="el-GR" sz="2100" kern="0">
              <a:solidFill>
                <a:srgbClr val="FFFFFF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4537472" y="2569369"/>
            <a:ext cx="176213" cy="658416"/>
          </a:xfrm>
          <a:prstGeom prst="downArrow">
            <a:avLst/>
          </a:prstGeom>
          <a:solidFill>
            <a:srgbClr val="000000"/>
          </a:solidFill>
          <a:ln w="19050" cap="flat" cmpd="sng" algn="ctr">
            <a:solidFill>
              <a:srgbClr val="000000">
                <a:shade val="50000"/>
              </a:srgbClr>
            </a:solidFill>
            <a:prstDash val="solid"/>
          </a:ln>
          <a:effectLst/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0" hangingPunct="0">
              <a:defRPr/>
            </a:pPr>
            <a:endParaRPr lang="en-GB" altLang="el-GR" sz="2100" kern="0">
              <a:solidFill>
                <a:srgbClr val="FFFFFF"/>
              </a:solidFill>
            </a:endParaRPr>
          </a:p>
        </p:txBody>
      </p:sp>
      <p:pic>
        <p:nvPicPr>
          <p:cNvPr id="63508" name="Picture 4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63775" y="4792176"/>
            <a:ext cx="2543339" cy="1983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509" name="Picture 4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03585" y="5519232"/>
            <a:ext cx="2828589" cy="1141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ight Arrow 23"/>
          <p:cNvSpPr/>
          <p:nvPr/>
        </p:nvSpPr>
        <p:spPr>
          <a:xfrm>
            <a:off x="3173016" y="2055019"/>
            <a:ext cx="254794" cy="186929"/>
          </a:xfrm>
          <a:prstGeom prst="rightArrow">
            <a:avLst/>
          </a:prstGeom>
          <a:solidFill>
            <a:srgbClr val="000000"/>
          </a:solidFill>
          <a:ln w="19050" cap="flat" cmpd="sng" algn="ctr">
            <a:solidFill>
              <a:srgbClr val="000000">
                <a:shade val="50000"/>
              </a:srgbClr>
            </a:solidFill>
            <a:prstDash val="solid"/>
          </a:ln>
          <a:effectLst/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0" hangingPunct="0">
              <a:defRPr/>
            </a:pPr>
            <a:endParaRPr lang="en-GB" altLang="el-GR" sz="2100" kern="0">
              <a:solidFill>
                <a:srgbClr val="FFFFFF"/>
              </a:solidFill>
            </a:endParaRPr>
          </a:p>
        </p:txBody>
      </p:sp>
      <p:sp>
        <p:nvSpPr>
          <p:cNvPr id="25" name="Right Arrow 24"/>
          <p:cNvSpPr/>
          <p:nvPr/>
        </p:nvSpPr>
        <p:spPr>
          <a:xfrm flipH="1">
            <a:off x="3146823" y="3458766"/>
            <a:ext cx="253603" cy="185738"/>
          </a:xfrm>
          <a:prstGeom prst="rightArrow">
            <a:avLst/>
          </a:prstGeom>
          <a:solidFill>
            <a:srgbClr val="000000"/>
          </a:solidFill>
          <a:ln w="19050" cap="flat" cmpd="sng" algn="ctr">
            <a:solidFill>
              <a:srgbClr val="000000">
                <a:shade val="50000"/>
              </a:srgbClr>
            </a:solidFill>
            <a:prstDash val="solid"/>
          </a:ln>
          <a:effectLst/>
        </p:spPr>
        <p:txBody>
          <a:bodyPr anchor="ctr"/>
          <a:lstStyle>
            <a:lvl1pPr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Corbel" panose="020B0503020204020204" pitchFamily="34" charset="0"/>
              </a:defRPr>
            </a:lvl9pPr>
          </a:lstStyle>
          <a:p>
            <a:pPr algn="ctr" eaLnBrk="0" hangingPunct="0">
              <a:defRPr/>
            </a:pPr>
            <a:endParaRPr lang="en-GB" altLang="el-GR" sz="2100" kern="0">
              <a:solidFill>
                <a:srgbClr val="FFFFFF"/>
              </a:solidFill>
            </a:endParaRPr>
          </a:p>
        </p:txBody>
      </p:sp>
      <p:pic>
        <p:nvPicPr>
          <p:cNvPr id="63497" name="Picture 10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496617" y="2543518"/>
            <a:ext cx="1646292" cy="1646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0" name="TextBox 25"/>
          <p:cNvSpPr txBox="1">
            <a:spLocks noChangeArrowheads="1"/>
          </p:cNvSpPr>
          <p:nvPr/>
        </p:nvSpPr>
        <p:spPr bwMode="auto">
          <a:xfrm>
            <a:off x="2621161" y="200143"/>
            <a:ext cx="371742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l-GR" b="1" dirty="0"/>
              <a:t>Σύνοψη πρωτεομικής ανάλυσης</a:t>
            </a:r>
            <a:endParaRPr lang="en-GB" dirty="0"/>
          </a:p>
        </p:txBody>
      </p:sp>
      <p:pic>
        <p:nvPicPr>
          <p:cNvPr id="63491" name="Picture 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65075" y="2808685"/>
            <a:ext cx="2374125" cy="1802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2" name="TextBox 3"/>
          <p:cNvSpPr txBox="1">
            <a:spLocks noChangeArrowheads="1"/>
          </p:cNvSpPr>
          <p:nvPr/>
        </p:nvSpPr>
        <p:spPr bwMode="auto">
          <a:xfrm>
            <a:off x="6176962" y="1704182"/>
            <a:ext cx="2967038" cy="954107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l-GR" sz="1400" b="1" dirty="0"/>
              <a:t>Επιβεβαίωση αποτελεσμάτων </a:t>
            </a:r>
            <a:r>
              <a:rPr lang="en-US" sz="1400" b="1" dirty="0"/>
              <a:t> </a:t>
            </a:r>
          </a:p>
          <a:p>
            <a:pPr algn="ctr"/>
            <a:r>
              <a:rPr lang="el-GR" sz="1400" dirty="0"/>
              <a:t>Μέτρηση συγκέντρωσης πρωτεϊνών με την τεχνική </a:t>
            </a:r>
            <a:r>
              <a:rPr lang="en-US" sz="1400" dirty="0"/>
              <a:t>MRM</a:t>
            </a:r>
          </a:p>
          <a:p>
            <a:pPr algn="ctr"/>
            <a:r>
              <a:rPr lang="en-US" sz="1400" dirty="0"/>
              <a:t>(Multiple Reaction Monitoring)</a:t>
            </a:r>
            <a:endParaRPr lang="el-GR" sz="1400" dirty="0"/>
          </a:p>
        </p:txBody>
      </p:sp>
      <p:sp>
        <p:nvSpPr>
          <p:cNvPr id="63494" name="Text Box 23"/>
          <p:cNvSpPr txBox="1">
            <a:spLocks noChangeArrowheads="1"/>
          </p:cNvSpPr>
          <p:nvPr/>
        </p:nvSpPr>
        <p:spPr bwMode="auto">
          <a:xfrm>
            <a:off x="6363892" y="4838420"/>
            <a:ext cx="2543340" cy="707886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600" b="1" dirty="0"/>
              <a:t>Αναλυτής μάζας </a:t>
            </a:r>
          </a:p>
          <a:p>
            <a:pPr>
              <a:spcBef>
                <a:spcPct val="50000"/>
              </a:spcBef>
            </a:pPr>
            <a:r>
              <a:rPr lang="el-GR" sz="1600" b="1" dirty="0"/>
              <a:t>τριπλού </a:t>
            </a:r>
            <a:r>
              <a:rPr lang="el-GR" sz="1600" b="1" dirty="0" err="1"/>
              <a:t>τετραπόλου</a:t>
            </a:r>
            <a:r>
              <a:rPr lang="en-US" sz="1600" b="1" dirty="0"/>
              <a:t> </a:t>
            </a:r>
            <a:endParaRPr lang="el-GR" sz="1600" b="1" dirty="0"/>
          </a:p>
        </p:txBody>
      </p:sp>
      <p:sp>
        <p:nvSpPr>
          <p:cNvPr id="63513" name="Text Box 25"/>
          <p:cNvSpPr txBox="1">
            <a:spLocks noChangeArrowheads="1"/>
          </p:cNvSpPr>
          <p:nvPr/>
        </p:nvSpPr>
        <p:spPr bwMode="auto">
          <a:xfrm>
            <a:off x="141685" y="867623"/>
            <a:ext cx="3384947" cy="369332"/>
          </a:xfrm>
          <a:prstGeom prst="rect">
            <a:avLst/>
          </a:prstGeom>
          <a:solidFill>
            <a:schemeClr val="accent5">
              <a:lumMod val="9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1)</a:t>
            </a:r>
            <a:r>
              <a:rPr lang="el-GR" b="1" dirty="0"/>
              <a:t> Σύνολο πρωτεϊνών</a:t>
            </a:r>
            <a:r>
              <a:rPr lang="en-US" b="1" dirty="0"/>
              <a:t> </a:t>
            </a:r>
            <a:endParaRPr lang="el-GR" b="1" dirty="0"/>
          </a:p>
        </p:txBody>
      </p:sp>
      <p:sp>
        <p:nvSpPr>
          <p:cNvPr id="63514" name="Text Box 26"/>
          <p:cNvSpPr txBox="1">
            <a:spLocks noChangeArrowheads="1"/>
          </p:cNvSpPr>
          <p:nvPr/>
        </p:nvSpPr>
        <p:spPr bwMode="auto">
          <a:xfrm>
            <a:off x="6363892" y="882026"/>
            <a:ext cx="2780108" cy="369332"/>
          </a:xfrm>
          <a:prstGeom prst="rect">
            <a:avLst/>
          </a:prstGeom>
          <a:solidFill>
            <a:srgbClr val="FFC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/>
              <a:t>2) </a:t>
            </a:r>
            <a:r>
              <a:rPr lang="el-GR" b="1" dirty="0" err="1"/>
              <a:t>Στοχευμένη</a:t>
            </a:r>
            <a:r>
              <a:rPr lang="el-GR" b="1" dirty="0"/>
              <a:t> ανάλυση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l-GR"/>
              <a:t>Πορεία Ανακάλυψης Βιοδεικτών</a:t>
            </a:r>
            <a:endParaRPr lang="en-US"/>
          </a:p>
        </p:txBody>
      </p:sp>
      <p:pic>
        <p:nvPicPr>
          <p:cNvPr id="47106" name="Picture 2" descr="Σχετική εικόνα"/>
          <p:cNvPicPr>
            <a:picLocks noChangeAspect="1" noChangeArrowheads="1"/>
          </p:cNvPicPr>
          <p:nvPr/>
        </p:nvPicPr>
        <p:blipFill>
          <a:blip r:embed="rId2"/>
          <a:srcRect l="6651" t="20985"/>
          <a:stretch>
            <a:fillRect/>
          </a:stretch>
        </p:blipFill>
        <p:spPr bwMode="auto">
          <a:xfrm>
            <a:off x="685800" y="1524000"/>
            <a:ext cx="7997825" cy="3675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TextBox 3"/>
          <p:cNvSpPr txBox="1">
            <a:spLocks noChangeArrowheads="1"/>
          </p:cNvSpPr>
          <p:nvPr/>
        </p:nvSpPr>
        <p:spPr bwMode="auto">
          <a:xfrm>
            <a:off x="533400" y="5730875"/>
            <a:ext cx="67818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Waste, Leaks, and Failures in the Biomarker Pipeline</a:t>
            </a:r>
          </a:p>
          <a:p>
            <a:r>
              <a:rPr lang="en-US"/>
              <a:t>John P.A. Ioannidis, Patrick M.M. Bossuyt</a:t>
            </a:r>
          </a:p>
          <a:p>
            <a:r>
              <a:rPr lang="en-US"/>
              <a:t>DOI: 10.1373/clinchem.2016.254649 Published March 2017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Grp="1" noChangeArrowheads="1"/>
          </p:cNvSpPr>
          <p:nvPr>
            <p:ph type="title"/>
          </p:nvPr>
        </p:nvSpPr>
        <p:spPr>
          <a:xfrm>
            <a:off x="476250" y="728663"/>
            <a:ext cx="8229600" cy="1143000"/>
          </a:xfrm>
        </p:spPr>
        <p:txBody>
          <a:bodyPr/>
          <a:lstStyle/>
          <a:p>
            <a:r>
              <a:rPr lang="en-US" altLang="ja-JP" sz="3200">
                <a:ea typeface="ＭＳ Ｐゴシック"/>
                <a:cs typeface="ＭＳ Ｐゴシック"/>
              </a:rPr>
              <a:t>MRM (Multiple Reaction Monitoring)</a:t>
            </a:r>
            <a:endParaRPr lang="el-GR" sz="3200"/>
          </a:p>
        </p:txBody>
      </p:sp>
      <p:pic>
        <p:nvPicPr>
          <p:cNvPr id="55298" name="Picture 5" descr="https://www.broadinstitute.org/files/shared/proteomics/images/mrm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1524000"/>
            <a:ext cx="6629400" cy="382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Text Box 5"/>
          <p:cNvSpPr txBox="1">
            <a:spLocks noChangeArrowheads="1"/>
          </p:cNvSpPr>
          <p:nvPr/>
        </p:nvSpPr>
        <p:spPr bwMode="auto">
          <a:xfrm>
            <a:off x="836613" y="368300"/>
            <a:ext cx="73358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b="1" dirty="0"/>
              <a:t>Εναλλακτική λύση στη χρήση των </a:t>
            </a:r>
            <a:r>
              <a:rPr lang="en-US" altLang="ja-JP" b="1" dirty="0">
                <a:ea typeface="ＭＳ Ｐゴシック"/>
                <a:cs typeface="ＭＳ Ｐゴシック"/>
              </a:rPr>
              <a:t>ELISA </a:t>
            </a:r>
            <a:r>
              <a:rPr lang="el-GR" altLang="ja-JP" b="1" dirty="0"/>
              <a:t>αποτελεί η τεχνική </a:t>
            </a:r>
            <a:r>
              <a:rPr lang="en-US" altLang="ja-JP" b="1" dirty="0">
                <a:ea typeface="ＭＳ Ｐゴシック"/>
                <a:cs typeface="ＭＳ Ｐゴシック"/>
              </a:rPr>
              <a:t>MRM</a:t>
            </a:r>
            <a:endParaRPr lang="el-GR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E19012-CCEF-4228-AA44-B7B3443DAA9D}"/>
              </a:ext>
            </a:extLst>
          </p:cNvPr>
          <p:cNvSpPr txBox="1"/>
          <p:nvPr/>
        </p:nvSpPr>
        <p:spPr>
          <a:xfrm>
            <a:off x="64595" y="5904924"/>
            <a:ext cx="909101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dirty="0"/>
              <a:t>SRM/MRM targeted proteomics as a tool for biomarker validation and absolute quantification in human urine</a:t>
            </a:r>
          </a:p>
          <a:p>
            <a:r>
              <a:rPr lang="en-GB" sz="1400" dirty="0"/>
              <a:t>George </a:t>
            </a:r>
            <a:r>
              <a:rPr lang="en-GB" sz="1400" dirty="0" err="1"/>
              <a:t>Mermelekas</a:t>
            </a:r>
            <a:r>
              <a:rPr lang="en-GB" sz="1400" dirty="0"/>
              <a:t>, Antonia </a:t>
            </a:r>
            <a:r>
              <a:rPr lang="en-GB" sz="1400" dirty="0" err="1"/>
              <a:t>Vlahou</a:t>
            </a:r>
            <a:r>
              <a:rPr lang="en-GB" sz="1400" dirty="0"/>
              <a:t>, Jerome Zoidakis</a:t>
            </a:r>
          </a:p>
          <a:p>
            <a:r>
              <a:rPr lang="sv-SE" sz="1400" dirty="0"/>
              <a:t>Expert Rev Mol Diagn. 2015;15(11):1441-54.</a:t>
            </a:r>
          </a:p>
          <a:p>
            <a:endParaRPr lang="en-GB" sz="1400" dirty="0"/>
          </a:p>
          <a:p>
            <a:endParaRPr lang="el-GR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4038600"/>
            <a:ext cx="41910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6322" name="Group 12"/>
          <p:cNvGrpSpPr>
            <a:grpSpLocks/>
          </p:cNvGrpSpPr>
          <p:nvPr/>
        </p:nvGrpSpPr>
        <p:grpSpPr bwMode="auto">
          <a:xfrm>
            <a:off x="0" y="685800"/>
            <a:ext cx="8382000" cy="3429000"/>
            <a:chOff x="0" y="476672"/>
            <a:chExt cx="6886575" cy="4794473"/>
          </a:xfrm>
        </p:grpSpPr>
        <p:pic>
          <p:nvPicPr>
            <p:cNvPr id="56330" name="Picture 6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476672"/>
              <a:ext cx="6886575" cy="2562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31" name="Picture 7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0" y="2708920"/>
              <a:ext cx="6886575" cy="2562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TextBox 14"/>
          <p:cNvSpPr txBox="1"/>
          <p:nvPr/>
        </p:nvSpPr>
        <p:spPr>
          <a:xfrm>
            <a:off x="6553200" y="1219200"/>
            <a:ext cx="18097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</a:t>
            </a:r>
            <a:r>
              <a:rPr lang="el-GR" sz="1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Πεπτίδιο αναφοράς </a:t>
            </a:r>
            <a:endParaRPr lang="en-US" sz="1400" b="1" i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858000" y="3048000"/>
            <a:ext cx="22002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l-GR" sz="14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Πεπτίδιο στα ούρα ασθενή</a:t>
            </a:r>
            <a:endParaRPr lang="en-US" sz="1400" b="1" i="1" dirty="0"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2057400" y="4495800"/>
            <a:ext cx="3200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l-GR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MS/MS</a:t>
            </a: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spectrum of the</a:t>
            </a:r>
          </a:p>
          <a:p>
            <a:pPr>
              <a:defRPr/>
            </a:pPr>
            <a:r>
              <a:rPr lang="en-US" b="1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3 transitions (fragments)</a:t>
            </a:r>
          </a:p>
        </p:txBody>
      </p:sp>
      <p:sp>
        <p:nvSpPr>
          <p:cNvPr id="56326" name="Rectangle 9"/>
          <p:cNvSpPr>
            <a:spLocks noChangeArrowheads="1"/>
          </p:cNvSpPr>
          <p:nvPr/>
        </p:nvSpPr>
        <p:spPr bwMode="auto">
          <a:xfrm>
            <a:off x="228600" y="-152400"/>
            <a:ext cx="8458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2000" b="1">
                <a:solidFill>
                  <a:schemeClr val="tx2"/>
                </a:solidFill>
              </a:rPr>
              <a:t> </a:t>
            </a:r>
            <a:r>
              <a:rPr lang="el-GR" sz="2000" b="1">
                <a:solidFill>
                  <a:schemeClr val="tx2"/>
                </a:solidFill>
              </a:rPr>
              <a:t>Ανάπτυξη μεθόδου </a:t>
            </a:r>
            <a:r>
              <a:rPr lang="en-US" sz="2000" b="1">
                <a:solidFill>
                  <a:schemeClr val="tx2"/>
                </a:solidFill>
              </a:rPr>
              <a:t>MRM </a:t>
            </a:r>
            <a:r>
              <a:rPr lang="el-GR" sz="2000" b="1">
                <a:solidFill>
                  <a:schemeClr val="tx2"/>
                </a:solidFill>
              </a:rPr>
              <a:t>στα ούρα για την πρωτεΐνη</a:t>
            </a:r>
            <a:r>
              <a:rPr lang="en-US" sz="2000" b="1">
                <a:solidFill>
                  <a:schemeClr val="tx2"/>
                </a:solidFill>
              </a:rPr>
              <a:t> SPARC</a:t>
            </a:r>
            <a:endParaRPr lang="el-GR" sz="2000" b="1">
              <a:solidFill>
                <a:schemeClr val="tx2"/>
              </a:solidFill>
            </a:endParaRPr>
          </a:p>
        </p:txBody>
      </p:sp>
      <p:sp>
        <p:nvSpPr>
          <p:cNvPr id="56327" name="Text Box 10"/>
          <p:cNvSpPr txBox="1">
            <a:spLocks noChangeArrowheads="1"/>
          </p:cNvSpPr>
          <p:nvPr/>
        </p:nvSpPr>
        <p:spPr bwMode="auto">
          <a:xfrm>
            <a:off x="152400" y="457200"/>
            <a:ext cx="94488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 sz="1400" b="1">
                <a:solidFill>
                  <a:srgbClr val="FF0000"/>
                </a:solidFill>
              </a:rPr>
              <a:t>Η ανάλυση πεπτιδίου αναφοράς σεσημασμένου με </a:t>
            </a:r>
            <a:r>
              <a:rPr lang="el-GR" sz="1400" b="1" baseline="30000">
                <a:solidFill>
                  <a:srgbClr val="FF0000"/>
                </a:solidFill>
              </a:rPr>
              <a:t>1</a:t>
            </a:r>
            <a:r>
              <a:rPr lang="en-US" sz="1400" b="1" baseline="30000">
                <a:solidFill>
                  <a:srgbClr val="FF0000"/>
                </a:solidFill>
              </a:rPr>
              <a:t>5</a:t>
            </a:r>
            <a:r>
              <a:rPr lang="el-GR" sz="1400" b="1">
                <a:solidFill>
                  <a:srgbClr val="FF0000"/>
                </a:solidFill>
              </a:rPr>
              <a:t>Ν εγγυάται την ποιότητα της ταυτοποίησης</a:t>
            </a:r>
            <a:r>
              <a:rPr lang="en-US" sz="1400"/>
              <a:t>  </a:t>
            </a:r>
            <a:endParaRPr lang="el-GR" sz="1400"/>
          </a:p>
        </p:txBody>
      </p:sp>
      <p:sp>
        <p:nvSpPr>
          <p:cNvPr id="56328" name="Text Box 11"/>
          <p:cNvSpPr txBox="1">
            <a:spLocks noChangeArrowheads="1"/>
          </p:cNvSpPr>
          <p:nvPr/>
        </p:nvSpPr>
        <p:spPr bwMode="auto">
          <a:xfrm>
            <a:off x="0" y="5408613"/>
            <a:ext cx="8621713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l-GR"/>
              <a:t>Η μέθοδος έχει εξαιρετικά αναλυτικά </a:t>
            </a:r>
          </a:p>
          <a:p>
            <a:pPr>
              <a:spcBef>
                <a:spcPct val="50000"/>
              </a:spcBef>
            </a:pPr>
            <a:r>
              <a:rPr lang="el-GR"/>
              <a:t>χαρακτηριστικά</a:t>
            </a:r>
            <a:r>
              <a:rPr lang="en-US"/>
              <a:t> </a:t>
            </a:r>
            <a:endParaRPr lang="el-GR"/>
          </a:p>
          <a:p>
            <a:pPr>
              <a:spcBef>
                <a:spcPct val="50000"/>
              </a:spcBef>
            </a:pPr>
            <a:r>
              <a:rPr lang="en-US"/>
              <a:t>(CV&lt;5%</a:t>
            </a:r>
            <a:r>
              <a:rPr lang="el-GR"/>
              <a:t> και γραμμική σε 3 τάξεις μεγέθους</a:t>
            </a:r>
            <a:r>
              <a:rPr lang="en-US"/>
              <a:t>) </a:t>
            </a:r>
          </a:p>
        </p:txBody>
      </p:sp>
      <p:sp>
        <p:nvSpPr>
          <p:cNvPr id="56329" name="Line 12"/>
          <p:cNvSpPr>
            <a:spLocks noChangeShapeType="1"/>
          </p:cNvSpPr>
          <p:nvPr/>
        </p:nvSpPr>
        <p:spPr bwMode="auto">
          <a:xfrm>
            <a:off x="4572000" y="4800600"/>
            <a:ext cx="3048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>
            <a:extLst>
              <a:ext uri="{FF2B5EF4-FFF2-40B4-BE49-F238E27FC236}">
                <a16:creationId xmlns:a16="http://schemas.microsoft.com/office/drawing/2014/main" id="{D72B0712-9151-4310-A6B1-A24E792FC3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6685" y="1061949"/>
            <a:ext cx="4860007" cy="4292989"/>
          </a:xfrm>
          <a:prstGeom prst="rect">
            <a:avLst/>
          </a:prstGeom>
        </p:spPr>
      </p:pic>
      <p:sp>
        <p:nvSpPr>
          <p:cNvPr id="67585" name="1 - Τίτλος"/>
          <p:cNvSpPr>
            <a:spLocks noGrp="1"/>
          </p:cNvSpPr>
          <p:nvPr>
            <p:ph type="title" idx="4294967295"/>
          </p:nvPr>
        </p:nvSpPr>
        <p:spPr>
          <a:xfrm>
            <a:off x="-149989" y="-175303"/>
            <a:ext cx="9432924" cy="1143000"/>
          </a:xfrm>
        </p:spPr>
        <p:txBody>
          <a:bodyPr/>
          <a:lstStyle/>
          <a:p>
            <a:pPr eaLnBrk="1" hangingPunct="1"/>
            <a:r>
              <a:rPr lang="el-GR" sz="2800" dirty="0"/>
              <a:t>Κλινική Εφαρμογή </a:t>
            </a:r>
            <a:r>
              <a:rPr lang="el-GR" sz="2800" dirty="0" err="1"/>
              <a:t>Στοχευμένης</a:t>
            </a:r>
            <a:r>
              <a:rPr lang="el-GR" sz="2800" dirty="0"/>
              <a:t> Πρωτεομικής Ανάλυσης </a:t>
            </a:r>
            <a:endParaRPr lang="en-US" sz="2800" dirty="0"/>
          </a:p>
        </p:txBody>
      </p:sp>
      <p:sp>
        <p:nvSpPr>
          <p:cNvPr id="67586" name="2 - Θέση περιεχομένου"/>
          <p:cNvSpPr>
            <a:spLocks noGrp="1"/>
          </p:cNvSpPr>
          <p:nvPr>
            <p:ph idx="4294967295"/>
          </p:nvPr>
        </p:nvSpPr>
        <p:spPr>
          <a:xfrm>
            <a:off x="-107950" y="638690"/>
            <a:ext cx="9432925" cy="702177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l-GR" sz="2800" dirty="0"/>
              <a:t>Ταυτοποίηση κακοηθών οζιδίων πνεύμονα</a:t>
            </a:r>
            <a:endParaRPr lang="en-US" sz="2800" dirty="0"/>
          </a:p>
        </p:txBody>
      </p:sp>
      <p:sp>
        <p:nvSpPr>
          <p:cNvPr id="67587" name="3 - TextBox"/>
          <p:cNvSpPr txBox="1">
            <a:spLocks noChangeArrowheads="1"/>
          </p:cNvSpPr>
          <p:nvPr/>
        </p:nvSpPr>
        <p:spPr bwMode="auto">
          <a:xfrm>
            <a:off x="71500" y="5724255"/>
            <a:ext cx="92260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dirty="0">
                <a:latin typeface="+mn-lt"/>
              </a:rPr>
              <a:t>     1) A blood-based proteomic classifier for the molecular characterization of pulmonary nodules </a:t>
            </a:r>
          </a:p>
          <a:p>
            <a:r>
              <a:rPr lang="en-US" sz="1400" dirty="0">
                <a:latin typeface="+mn-lt"/>
              </a:rPr>
              <a:t>Li XJ et al. Sci </a:t>
            </a:r>
            <a:r>
              <a:rPr lang="en-US" sz="1400" dirty="0" err="1">
                <a:latin typeface="+mn-lt"/>
              </a:rPr>
              <a:t>Transl</a:t>
            </a:r>
            <a:r>
              <a:rPr lang="en-US" sz="1400" dirty="0">
                <a:latin typeface="+mn-lt"/>
              </a:rPr>
              <a:t> Med. 2013;5(207):207ra142</a:t>
            </a:r>
          </a:p>
          <a:p>
            <a:r>
              <a:rPr lang="en-US" sz="1400" dirty="0">
                <a:latin typeface="+mn-lt"/>
              </a:rPr>
              <a:t>     2) Assessment of Plasma Proteomics Biomarker’s Ability to Distinguish Benign From Malignant Lung Nodules </a:t>
            </a:r>
          </a:p>
          <a:p>
            <a:r>
              <a:rPr lang="en-US" sz="1400" dirty="0">
                <a:latin typeface="+mn-lt"/>
              </a:rPr>
              <a:t>Results of the PANOPTIC (Pulmonary Nodule Plasma Proteomic Classifier) Trial</a:t>
            </a:r>
          </a:p>
          <a:p>
            <a:r>
              <a:rPr lang="en-US" sz="1400" dirty="0">
                <a:latin typeface="+mn-lt"/>
              </a:rPr>
              <a:t>Silvestri GA et al. CHEST 2018; 154(3):491-500</a:t>
            </a:r>
          </a:p>
          <a:p>
            <a:r>
              <a:rPr lang="en-US" sz="1400" dirty="0">
                <a:latin typeface="Calibri" pitchFamily="34" charset="0"/>
              </a:rPr>
              <a:t>  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03BF10-DF7A-44E8-B7FD-05BA8DAF3EB9}"/>
              </a:ext>
            </a:extLst>
          </p:cNvPr>
          <p:cNvSpPr txBox="1"/>
          <p:nvPr/>
        </p:nvSpPr>
        <p:spPr>
          <a:xfrm>
            <a:off x="2948770" y="5260671"/>
            <a:ext cx="3663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https://www.biodesix.com/</a:t>
            </a:r>
            <a:endParaRPr lang="el-G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rol 2"/>
          <p:cNvSpPr>
            <a:spLocks noChangeArrowheads="1" noChangeShapeType="1"/>
          </p:cNvSpPr>
          <p:nvPr/>
        </p:nvSpPr>
        <p:spPr bwMode="auto">
          <a:xfrm>
            <a:off x="0" y="0"/>
            <a:ext cx="914400" cy="914400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6858000"/>
            <a:ext cx="507365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228600" y="908720"/>
            <a:ext cx="8647042" cy="5410200"/>
            <a:chOff x="620642" y="1600200"/>
            <a:chExt cx="8255000" cy="4953000"/>
          </a:xfrm>
        </p:grpSpPr>
        <p:pic>
          <p:nvPicPr>
            <p:cNvPr id="1028" name="Picture 4" descr="MALDI-MSI">
              <a:hlinkClick r:id="rId2"/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0642" y="1600200"/>
              <a:ext cx="8255000" cy="4953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/>
            <p:cNvSpPr/>
            <p:nvPr/>
          </p:nvSpPr>
          <p:spPr>
            <a:xfrm>
              <a:off x="5943600" y="5029200"/>
              <a:ext cx="2932042" cy="152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81000" y="152400"/>
            <a:ext cx="876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Απεικόνιση ιστού με φασματομετρία μάζας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5362700B-07C6-421A-A1E3-2214414CB2D2}"/>
              </a:ext>
            </a:extLst>
          </p:cNvPr>
          <p:cNvSpPr/>
          <p:nvPr/>
        </p:nvSpPr>
        <p:spPr>
          <a:xfrm>
            <a:off x="56316" y="6354325"/>
            <a:ext cx="9860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Expert Rev Proteomics. 2017 Jun;14(6):545-559</a:t>
            </a:r>
            <a:endParaRPr lang="el-GR" sz="1400" dirty="0"/>
          </a:p>
          <a:p>
            <a:r>
              <a:rPr lang="en-US" sz="1400" dirty="0"/>
              <a:t>Recent advances in applying mass spectrometry and systems biology to determine brain dynamics.</a:t>
            </a:r>
          </a:p>
        </p:txBody>
      </p:sp>
    </p:spTree>
    <p:extLst>
      <p:ext uri="{BB962C8B-B14F-4D97-AF65-F5344CB8AC3E}">
        <p14:creationId xmlns:p14="http://schemas.microsoft.com/office/powerpoint/2010/main" val="27151203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296" y="6238220"/>
            <a:ext cx="94488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The 3D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OrbiSIMS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—label-free metabolic imaging with subcellular lateral resolution and high mass-resolving power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hlinkClick r:id="rId2"/>
              </a:rPr>
              <a:t>Melissa K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hlinkClick r:id="rId2"/>
              </a:rPr>
              <a:t>Passarelli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.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Nature Methods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volume 14, pages 1175–1183 (2017)</a:t>
            </a:r>
          </a:p>
        </p:txBody>
      </p:sp>
      <p:pic>
        <p:nvPicPr>
          <p:cNvPr id="4" name="Picture 6" descr="https://media.springernature.com/full/nature-static/assets/v1/image-assets/nmeth.4504-F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219200"/>
            <a:ext cx="7924801" cy="4648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76200" y="1524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l-GR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Τ</a:t>
            </a:r>
            <a:r>
              <a:rPr kumimoji="0" lang="el-GR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ρισδιάστατη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ανάλυση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ιστών</a:t>
            </a:r>
            <a:r>
              <a:rPr lang="el-GR" sz="24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kumimoji="0" lang="el-G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με φασματομετρία μάζας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808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>
            <a:extLst>
              <a:ext uri="{FF2B5EF4-FFF2-40B4-BE49-F238E27FC236}">
                <a16:creationId xmlns:a16="http://schemas.microsoft.com/office/drawing/2014/main" id="{FE3568E1-B297-477C-8E17-D511FD3CA2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383912"/>
            <a:ext cx="4977045" cy="3748954"/>
          </a:xfrm>
          <a:prstGeom prst="rect">
            <a:avLst/>
          </a:prstGeom>
        </p:spPr>
      </p:pic>
      <p:sp>
        <p:nvSpPr>
          <p:cNvPr id="5" name="Τίτλος 1">
            <a:extLst>
              <a:ext uri="{FF2B5EF4-FFF2-40B4-BE49-F238E27FC236}">
                <a16:creationId xmlns:a16="http://schemas.microsoft.com/office/drawing/2014/main" id="{8ECEC151-65A1-465B-BC62-1C3218337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526" y="230148"/>
            <a:ext cx="8505944" cy="479822"/>
          </a:xfrm>
        </p:spPr>
        <p:txBody>
          <a:bodyPr>
            <a:normAutofit/>
          </a:bodyPr>
          <a:lstStyle/>
          <a:p>
            <a:r>
              <a:rPr lang="el-GR" sz="2400" dirty="0"/>
              <a:t>Το μέλλον: Επεκτείνοντας τα όρια των μεθόδων πρωτεομικής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A5401D-0A10-4967-99C4-FBD02A0EB689}"/>
              </a:ext>
            </a:extLst>
          </p:cNvPr>
          <p:cNvSpPr txBox="1"/>
          <p:nvPr/>
        </p:nvSpPr>
        <p:spPr>
          <a:xfrm>
            <a:off x="499048" y="675155"/>
            <a:ext cx="76958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Εφαρμογή</a:t>
            </a:r>
            <a:r>
              <a:rPr lang="en-US" dirty="0"/>
              <a:t> </a:t>
            </a:r>
            <a:r>
              <a:rPr lang="el-GR" dirty="0"/>
              <a:t>μεθόδου </a:t>
            </a:r>
            <a:r>
              <a:rPr lang="en-US" dirty="0"/>
              <a:t>Data Independent Acquisition</a:t>
            </a:r>
            <a:r>
              <a:rPr lang="el-GR" dirty="0"/>
              <a:t> για την ταυτοποίηση του συνόλου των πρωτεϊνών ενός δείγματος </a:t>
            </a:r>
            <a:r>
              <a:rPr lang="en-US" dirty="0"/>
              <a:t>(&gt;1</a:t>
            </a:r>
            <a:r>
              <a:rPr lang="el-GR" dirty="0"/>
              <a:t>2</a:t>
            </a:r>
            <a:r>
              <a:rPr lang="en-US" dirty="0"/>
              <a:t>,000 </a:t>
            </a:r>
            <a:r>
              <a:rPr lang="el-GR" dirty="0"/>
              <a:t>πρωτεΐνες</a:t>
            </a:r>
            <a:r>
              <a:rPr lang="en-US" dirty="0"/>
              <a:t>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719AC15-764A-4CC1-8014-95BDEF7EAE3A}"/>
              </a:ext>
            </a:extLst>
          </p:cNvPr>
          <p:cNvSpPr txBox="1"/>
          <p:nvPr/>
        </p:nvSpPr>
        <p:spPr>
          <a:xfrm>
            <a:off x="188295" y="5859679"/>
            <a:ext cx="34872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Nature Biotechnology. </a:t>
            </a:r>
            <a:endParaRPr lang="el-GR" dirty="0"/>
          </a:p>
          <a:p>
            <a:r>
              <a:rPr lang="nl-NL" dirty="0"/>
              <a:t>December 2021;39:1563–1573 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07087629-21B5-45C0-9A57-FA4E45772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171" y="1290067"/>
            <a:ext cx="2143590" cy="22967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F2E0FD0-1C18-484D-AE14-6F68FBE38467}"/>
              </a:ext>
            </a:extLst>
          </p:cNvPr>
          <p:cNvSpPr txBox="1"/>
          <p:nvPr/>
        </p:nvSpPr>
        <p:spPr>
          <a:xfrm>
            <a:off x="4346975" y="6436219"/>
            <a:ext cx="571563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https://www.fleming.gr/samiotaki-lab-overview</a:t>
            </a:r>
            <a:endParaRPr lang="el-GR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4E3455-5E67-475A-92E1-EE0DCA3963E7}"/>
              </a:ext>
            </a:extLst>
          </p:cNvPr>
          <p:cNvSpPr txBox="1"/>
          <p:nvPr/>
        </p:nvSpPr>
        <p:spPr>
          <a:xfrm>
            <a:off x="4572000" y="5305681"/>
            <a:ext cx="47288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dirty="0"/>
              <a:t>Συνεργασία με τη Δρ. Μαρτίνα </a:t>
            </a:r>
            <a:r>
              <a:rPr lang="el-GR" dirty="0" err="1"/>
              <a:t>Σαμιωτάκη</a:t>
            </a:r>
            <a:r>
              <a:rPr lang="el-GR" dirty="0"/>
              <a:t> Εργαστήριο Πρωτεομικής του Ερευνητικού Κέντρου </a:t>
            </a:r>
            <a:r>
              <a:rPr lang="el-GR" dirty="0" err="1"/>
              <a:t>Βιοϊατρικών</a:t>
            </a:r>
            <a:r>
              <a:rPr lang="el-GR" dirty="0"/>
              <a:t> Επιστημών "Αλέξανδρος </a:t>
            </a:r>
            <a:r>
              <a:rPr lang="el-GR" dirty="0" err="1"/>
              <a:t>Φλέμιγκ</a:t>
            </a:r>
            <a:r>
              <a:rPr lang="el-GR" dirty="0"/>
              <a:t>"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4662C313-C131-4913-A798-CA6CA64D90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3235" y="3594678"/>
            <a:ext cx="2849461" cy="1620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0195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2" name="Picture 4" descr="Αποτέλεσμα εικόνας για omnitrap">
            <a:extLst>
              <a:ext uri="{FF2B5EF4-FFF2-40B4-BE49-F238E27FC236}">
                <a16:creationId xmlns:a16="http://schemas.microsoft.com/office/drawing/2014/main" id="{27429E82-8735-46A3-9293-0A64F0BE12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19204"/>
            <a:ext cx="2901315" cy="120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0" name="TextBox 1">
            <a:extLst>
              <a:ext uri="{FF2B5EF4-FFF2-40B4-BE49-F238E27FC236}">
                <a16:creationId xmlns:a16="http://schemas.microsoft.com/office/drawing/2014/main" id="{43756307-578A-463C-86D6-62CC68CCC7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0800"/>
            <a:ext cx="7772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 dirty="0"/>
              <a:t>Ανάλυση άθικτων πρωτεϊνών</a:t>
            </a:r>
            <a:r>
              <a:rPr lang="en-US" altLang="el-GR" sz="2400" dirty="0"/>
              <a:t>: OMNITRAP</a:t>
            </a:r>
          </a:p>
        </p:txBody>
      </p:sp>
      <p:pic>
        <p:nvPicPr>
          <p:cNvPr id="37891" name="Picture 2">
            <a:extLst>
              <a:ext uri="{FF2B5EF4-FFF2-40B4-BE49-F238E27FC236}">
                <a16:creationId xmlns:a16="http://schemas.microsoft.com/office/drawing/2014/main" id="{06165CAA-B276-464B-A145-BCD9CEF25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60" y="1132746"/>
            <a:ext cx="8657899" cy="2551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7893" name="TextBox 2">
            <a:extLst>
              <a:ext uri="{FF2B5EF4-FFF2-40B4-BE49-F238E27FC236}">
                <a16:creationId xmlns:a16="http://schemas.microsoft.com/office/drawing/2014/main" id="{2CA2135B-617A-4F5D-B9DE-CF90E43B7F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86415"/>
            <a:ext cx="6096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dirty="0" err="1"/>
              <a:t>Αλληλούχιση</a:t>
            </a:r>
            <a:r>
              <a:rPr lang="el-GR" altLang="el-GR" sz="1800" dirty="0"/>
              <a:t> πρωτεϊνών με </a:t>
            </a:r>
            <a:r>
              <a:rPr lang="el-GR" altLang="el-GR" sz="1800" dirty="0" err="1"/>
              <a:t>θραυσματοποίηση</a:t>
            </a:r>
            <a:r>
              <a:rPr lang="el-GR" altLang="el-GR" sz="1800" dirty="0"/>
              <a:t> και ταυτοποίηση </a:t>
            </a:r>
            <a:r>
              <a:rPr lang="el-GR" altLang="el-GR" sz="1800" dirty="0" err="1"/>
              <a:t>μετα</a:t>
            </a:r>
            <a:r>
              <a:rPr lang="el-GR" altLang="el-GR" sz="1800" dirty="0"/>
              <a:t>-μεταφραστικών τροποποιήσεων</a:t>
            </a:r>
            <a:endParaRPr lang="en-US" altLang="el-GR" sz="1800" dirty="0"/>
          </a:p>
        </p:txBody>
      </p:sp>
      <p:sp>
        <p:nvSpPr>
          <p:cNvPr id="37894" name="Rectangle 3">
            <a:extLst>
              <a:ext uri="{FF2B5EF4-FFF2-40B4-BE49-F238E27FC236}">
                <a16:creationId xmlns:a16="http://schemas.microsoft.com/office/drawing/2014/main" id="{2BC985DE-4264-42FC-BF5B-9134BF016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3371" y="3599173"/>
            <a:ext cx="800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dirty="0">
                <a:hlinkClick r:id="rId4"/>
              </a:rPr>
              <a:t>http://fasmatech.com/portfolio-items/omnitrap/</a:t>
            </a:r>
            <a:r>
              <a:rPr lang="en-US" altLang="el-GR" sz="1800" dirty="0"/>
              <a:t>  Dr. Dimitris </a:t>
            </a:r>
            <a:r>
              <a:rPr lang="en-US" altLang="el-GR" sz="1800" dirty="0" err="1"/>
              <a:t>Papanastasiou</a:t>
            </a:r>
            <a:r>
              <a:rPr lang="en-US" altLang="el-GR" sz="1800" dirty="0"/>
              <a:t>         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665A7EE1-B3A5-4A7B-8F51-6176DC5584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956557"/>
            <a:ext cx="6885765" cy="2870068"/>
          </a:xfrm>
          <a:prstGeom prst="rect">
            <a:avLst/>
          </a:prstGeom>
        </p:spPr>
      </p:pic>
      <p:cxnSp>
        <p:nvCxnSpPr>
          <p:cNvPr id="5" name="Ευθύγραμμο βέλος σύνδεσης 4">
            <a:extLst>
              <a:ext uri="{FF2B5EF4-FFF2-40B4-BE49-F238E27FC236}">
                <a16:creationId xmlns:a16="http://schemas.microsoft.com/office/drawing/2014/main" id="{F3F085C6-CCE9-4600-8FAE-A123DCCC407B}"/>
              </a:ext>
            </a:extLst>
          </p:cNvPr>
          <p:cNvCxnSpPr/>
          <p:nvPr/>
        </p:nvCxnSpPr>
        <p:spPr>
          <a:xfrm flipH="1">
            <a:off x="6417205" y="3956557"/>
            <a:ext cx="450050" cy="50755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Box 1">
            <a:extLst>
              <a:ext uri="{FF2B5EF4-FFF2-40B4-BE49-F238E27FC236}">
                <a16:creationId xmlns:a16="http://schemas.microsoft.com/office/drawing/2014/main" id="{81E0D519-3728-40CC-8439-DC045F0051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52400"/>
            <a:ext cx="81534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400" dirty="0"/>
              <a:t>Το μέλλον: εναλλακτικές μέθοδοι πρωτεομικής ανάλυσης</a:t>
            </a:r>
            <a:endParaRPr lang="en-US" altLang="el-GR" sz="2400" dirty="0"/>
          </a:p>
        </p:txBody>
      </p:sp>
      <p:pic>
        <p:nvPicPr>
          <p:cNvPr id="38915" name="Picture 2">
            <a:extLst>
              <a:ext uri="{FF2B5EF4-FFF2-40B4-BE49-F238E27FC236}">
                <a16:creationId xmlns:a16="http://schemas.microsoft.com/office/drawing/2014/main" id="{DF89E990-1C69-4497-854D-F0E124758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1" r="2271"/>
          <a:stretch>
            <a:fillRect/>
          </a:stretch>
        </p:blipFill>
        <p:spPr bwMode="auto">
          <a:xfrm>
            <a:off x="152400" y="685800"/>
            <a:ext cx="8915400" cy="50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8916" name="Rectangle 2">
            <a:extLst>
              <a:ext uri="{FF2B5EF4-FFF2-40B4-BE49-F238E27FC236}">
                <a16:creationId xmlns:a16="http://schemas.microsoft.com/office/drawing/2014/main" id="{C2D95C8B-F865-4E9D-BE97-60DEB8CD05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100" y="5934075"/>
            <a:ext cx="85979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b="1" dirty="0"/>
              <a:t>Paving the way to single-molecule protein sequencing</a:t>
            </a:r>
            <a:r>
              <a:rPr lang="en-US" altLang="el-GR" sz="1800" dirty="0"/>
              <a:t>.</a:t>
            </a:r>
            <a:endParaRPr lang="el-GR" altLang="el-GR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dirty="0"/>
              <a:t> Nature Nanotechnology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dirty="0"/>
              <a:t>Restrepo-Pérez, L., </a:t>
            </a:r>
            <a:r>
              <a:rPr lang="en-US" altLang="el-GR" sz="1800" dirty="0" err="1"/>
              <a:t>Joo</a:t>
            </a:r>
            <a:r>
              <a:rPr lang="en-US" altLang="el-GR" sz="1800" dirty="0"/>
              <a:t>, C., &amp; Dekker, C. (2018). 13(9), 786–796.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>
            <a:extLst>
              <a:ext uri="{FF2B5EF4-FFF2-40B4-BE49-F238E27FC236}">
                <a16:creationId xmlns:a16="http://schemas.microsoft.com/office/drawing/2014/main" id="{1545447C-65E9-4562-B59A-2D1FA016B1A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715963"/>
          </a:xfrm>
        </p:spPr>
        <p:txBody>
          <a:bodyPr/>
          <a:lstStyle/>
          <a:p>
            <a:pPr eaLnBrk="1" hangingPunct="1"/>
            <a:r>
              <a:rPr lang="el-GR" altLang="el-GR" sz="2400" dirty="0" err="1"/>
              <a:t>Αλληλούχιση</a:t>
            </a:r>
            <a:r>
              <a:rPr lang="el-GR" altLang="el-GR" sz="2400" dirty="0"/>
              <a:t> </a:t>
            </a:r>
            <a:r>
              <a:rPr lang="el-GR" altLang="el-GR" sz="2400" dirty="0" err="1"/>
              <a:t>μεσω</a:t>
            </a:r>
            <a:r>
              <a:rPr lang="el-GR" altLang="el-GR" sz="2400" dirty="0"/>
              <a:t> </a:t>
            </a:r>
            <a:r>
              <a:rPr lang="el-GR" altLang="el-GR" sz="2400" dirty="0" err="1"/>
              <a:t>νανοπόρων</a:t>
            </a:r>
            <a:r>
              <a:rPr lang="el-GR" altLang="el-GR" sz="2400" dirty="0"/>
              <a:t> </a:t>
            </a:r>
            <a:r>
              <a:rPr lang="en-US" altLang="el-GR" sz="2400" dirty="0"/>
              <a:t>Nanopore sequencing</a:t>
            </a:r>
          </a:p>
        </p:txBody>
      </p:sp>
      <p:pic>
        <p:nvPicPr>
          <p:cNvPr id="39939" name="Picture 2">
            <a:extLst>
              <a:ext uri="{FF2B5EF4-FFF2-40B4-BE49-F238E27FC236}">
                <a16:creationId xmlns:a16="http://schemas.microsoft.com/office/drawing/2014/main" id="{414A01A9-A1E6-45A8-AF4F-A810990751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609600"/>
            <a:ext cx="9144000" cy="4429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940" name="TextBox 3">
            <a:extLst>
              <a:ext uri="{FF2B5EF4-FFF2-40B4-BE49-F238E27FC236}">
                <a16:creationId xmlns:a16="http://schemas.microsoft.com/office/drawing/2014/main" id="{8F01B585-2B92-4158-BB57-9B0FE105BC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5181600"/>
            <a:ext cx="8991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dirty="0"/>
              <a:t>Biological (A) or Inorganic (B) pores are placed in impermeable membranes. </a:t>
            </a:r>
            <a:endParaRPr lang="el-GR" altLang="el-GR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dirty="0"/>
              <a:t>(C)The passage of polypeptides through the pore changes the intensity of the current </a:t>
            </a:r>
            <a:endParaRPr lang="el-GR" altLang="el-GR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dirty="0"/>
              <a:t>(D)</a:t>
            </a:r>
            <a:r>
              <a:rPr lang="el-GR" altLang="el-GR" sz="1800" dirty="0"/>
              <a:t> </a:t>
            </a:r>
            <a:r>
              <a:rPr lang="en-US" altLang="el-GR" sz="1800" dirty="0"/>
              <a:t>Deconvolution of the current pattern determines the polypeptide sequence.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4"/>
          <p:cNvSpPr>
            <a:spLocks noChangeArrowheads="1"/>
          </p:cNvSpPr>
          <p:nvPr/>
        </p:nvSpPr>
        <p:spPr bwMode="auto">
          <a:xfrm>
            <a:off x="701675" y="1347788"/>
            <a:ext cx="7650163" cy="4486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r>
              <a:rPr lang="el-GR" b="1" dirty="0"/>
              <a:t>Κωνσταντίνος Καβάφης </a:t>
            </a:r>
            <a:endParaRPr lang="en-US" altLang="ja-JP" b="1" dirty="0">
              <a:ea typeface="ＭＳ Ｐゴシック"/>
              <a:cs typeface="ＭＳ Ｐゴシック"/>
            </a:endParaRPr>
          </a:p>
          <a:p>
            <a:pPr algn="ctr"/>
            <a:r>
              <a:rPr lang="el-GR" b="1" dirty="0"/>
              <a:t>«Σοφοί δε </a:t>
            </a:r>
            <a:r>
              <a:rPr lang="el-GR" b="1" dirty="0" err="1"/>
              <a:t>Προσιόντων</a:t>
            </a:r>
            <a:r>
              <a:rPr lang="el-GR" b="1" dirty="0"/>
              <a:t>» </a:t>
            </a:r>
            <a:endParaRPr lang="el-GR" dirty="0"/>
          </a:p>
          <a:p>
            <a:pPr algn="ctr"/>
            <a:br>
              <a:rPr lang="el-GR" dirty="0"/>
            </a:br>
            <a:endParaRPr lang="el-GR" dirty="0"/>
          </a:p>
          <a:p>
            <a:pPr algn="ctr"/>
            <a:r>
              <a:rPr lang="el-GR" dirty="0"/>
              <a:t>Οι άνθρωποι γνωρίζουν τα γινόμενα.</a:t>
            </a:r>
          </a:p>
          <a:p>
            <a:pPr algn="ctr"/>
            <a:r>
              <a:rPr lang="el-GR" dirty="0"/>
              <a:t>Τα μέλλοντα γνωρίζουν οι θεοί,</a:t>
            </a:r>
          </a:p>
          <a:p>
            <a:pPr algn="ctr"/>
            <a:r>
              <a:rPr lang="el-GR" dirty="0"/>
              <a:t>πλήρεις και μόνοι κάτοχοι πάντων των φώτων.</a:t>
            </a:r>
          </a:p>
          <a:p>
            <a:pPr algn="ctr"/>
            <a:r>
              <a:rPr lang="el-GR" b="1" dirty="0"/>
              <a:t>Εκ των μελλόντων οι σοφοί τα προσερχόμενα</a:t>
            </a:r>
            <a:r>
              <a:rPr lang="en-US" altLang="ja-JP" b="1" dirty="0">
                <a:ea typeface="ＭＳ Ｐゴシック"/>
                <a:cs typeface="ＭＳ Ｐゴシック"/>
              </a:rPr>
              <a:t> </a:t>
            </a:r>
            <a:r>
              <a:rPr lang="el-GR" b="1" dirty="0"/>
              <a:t>αντιλαμβάνονται. </a:t>
            </a:r>
            <a:endParaRPr lang="en-US" altLang="ja-JP" b="1" dirty="0">
              <a:ea typeface="ＭＳ Ｐゴシック"/>
              <a:cs typeface="ＭＳ Ｐゴシック"/>
            </a:endParaRPr>
          </a:p>
          <a:p>
            <a:pPr algn="ctr"/>
            <a:endParaRPr lang="en-US" altLang="ja-JP" dirty="0">
              <a:ea typeface="ＭＳ Ｐゴシック"/>
              <a:cs typeface="ＭＳ Ｐゴシック"/>
            </a:endParaRPr>
          </a:p>
          <a:p>
            <a:pPr algn="ctr"/>
            <a:r>
              <a:rPr lang="el-GR" dirty="0"/>
              <a:t>Η ακοή</a:t>
            </a:r>
            <a:r>
              <a:rPr lang="en-US" altLang="ja-JP" dirty="0">
                <a:ea typeface="ＭＳ Ｐゴシック"/>
                <a:cs typeface="ＭＳ Ｐゴシック"/>
              </a:rPr>
              <a:t> </a:t>
            </a:r>
            <a:r>
              <a:rPr lang="el-GR" dirty="0"/>
              <a:t>αυτών κάποτε εν </a:t>
            </a:r>
            <a:r>
              <a:rPr lang="el-GR" dirty="0" err="1"/>
              <a:t>ώραις</a:t>
            </a:r>
            <a:r>
              <a:rPr lang="el-GR" dirty="0"/>
              <a:t> σοβαρών σπουδών</a:t>
            </a:r>
            <a:r>
              <a:rPr lang="en-US" altLang="ja-JP" dirty="0">
                <a:ea typeface="ＭＳ Ｐゴシック"/>
                <a:cs typeface="ＭＳ Ｐゴシック"/>
              </a:rPr>
              <a:t> </a:t>
            </a:r>
            <a:r>
              <a:rPr lang="el-GR" dirty="0"/>
              <a:t>ταράττεται. </a:t>
            </a:r>
            <a:endParaRPr lang="en-US" altLang="ja-JP" dirty="0">
              <a:ea typeface="ＭＳ Ｐゴシック"/>
              <a:cs typeface="ＭＳ Ｐゴシック"/>
            </a:endParaRPr>
          </a:p>
          <a:p>
            <a:pPr algn="ctr"/>
            <a:r>
              <a:rPr lang="el-GR" b="1" dirty="0"/>
              <a:t>Η μυστική βοή</a:t>
            </a:r>
            <a:r>
              <a:rPr lang="en-US" altLang="ja-JP" b="1" dirty="0">
                <a:ea typeface="ＭＳ Ｐゴシック"/>
                <a:cs typeface="ＭＳ Ｐゴシック"/>
              </a:rPr>
              <a:t> </a:t>
            </a:r>
            <a:r>
              <a:rPr lang="el-GR" b="1" dirty="0"/>
              <a:t>τούς έρχεται των </a:t>
            </a:r>
            <a:r>
              <a:rPr lang="el-GR" b="1" dirty="0" err="1"/>
              <a:t>πλησιαζόντων</a:t>
            </a:r>
            <a:r>
              <a:rPr lang="el-GR" b="1" dirty="0"/>
              <a:t> γεγονότων.</a:t>
            </a:r>
          </a:p>
          <a:p>
            <a:pPr algn="ctr"/>
            <a:r>
              <a:rPr lang="el-GR" dirty="0"/>
              <a:t>Και την προσέχουν ευλαβείς. </a:t>
            </a:r>
            <a:endParaRPr lang="en-US" altLang="ja-JP" dirty="0">
              <a:ea typeface="ＭＳ Ｐゴシック"/>
              <a:cs typeface="ＭＳ Ｐゴシック"/>
            </a:endParaRPr>
          </a:p>
          <a:p>
            <a:pPr algn="ctr"/>
            <a:r>
              <a:rPr lang="el-GR" dirty="0"/>
              <a:t>Ενώ εις την οδόν</a:t>
            </a:r>
            <a:r>
              <a:rPr lang="en-US" altLang="ja-JP" dirty="0">
                <a:ea typeface="ＭＳ Ｐゴシック"/>
                <a:cs typeface="ＭＳ Ｐゴシック"/>
              </a:rPr>
              <a:t> </a:t>
            </a:r>
            <a:r>
              <a:rPr lang="el-GR" dirty="0"/>
              <a:t>έξω, ουδέν </a:t>
            </a:r>
            <a:r>
              <a:rPr lang="el-GR" dirty="0" err="1"/>
              <a:t>ακούουν</a:t>
            </a:r>
            <a:r>
              <a:rPr lang="el-GR" dirty="0"/>
              <a:t> οι λαοί.</a:t>
            </a:r>
          </a:p>
          <a:p>
            <a:pPr algn="ctr"/>
            <a:br>
              <a:rPr lang="el-GR" dirty="0"/>
            </a:br>
            <a:br>
              <a:rPr lang="el-GR" dirty="0"/>
            </a:b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311726412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2290</TotalTime>
  <Words>1050</Words>
  <Application>Microsoft Office PowerPoint</Application>
  <PresentationFormat>On-screen Show (4:3)</PresentationFormat>
  <Paragraphs>150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ＭＳ Ｐゴシック</vt:lpstr>
      <vt:lpstr>Arial</vt:lpstr>
      <vt:lpstr>Calibri</vt:lpstr>
      <vt:lpstr>Corbel</vt:lpstr>
      <vt:lpstr>Default Design</vt:lpstr>
      <vt:lpstr>Office Theme</vt:lpstr>
      <vt:lpstr>PowerPoint Presentation</vt:lpstr>
      <vt:lpstr>PowerPoint Presentation</vt:lpstr>
      <vt:lpstr>Η έννοια του «παραδείγματος» (paradigm) </vt:lpstr>
      <vt:lpstr>PowerPoint Presentation</vt:lpstr>
      <vt:lpstr>PowerPoint Presentation</vt:lpstr>
      <vt:lpstr>PowerPoint Presentation</vt:lpstr>
      <vt:lpstr>PowerPoint Presentation</vt:lpstr>
      <vt:lpstr>Πρωτεομική τον 20ο Αιώνα</vt:lpstr>
      <vt:lpstr>PowerPoint Presentation</vt:lpstr>
      <vt:lpstr>PowerPoint Presentation</vt:lpstr>
      <vt:lpstr>PowerPoint Presentation</vt:lpstr>
      <vt:lpstr>PowerPoint Presentation</vt:lpstr>
      <vt:lpstr>Νέες μέθοδοι διαχωρισμού πεπτιδίων  μέσα στο φασματογράφο μάζας</vt:lpstr>
      <vt:lpstr>Μέθοδοι λήψης δεδομένων φασματομετρίας μάζας PRM (Parallel Reaction Monitoring) DDA (Data Dependent Acquisition) DIA (Data Independent Acquisition)</vt:lpstr>
      <vt:lpstr>PowerPoint Presentation</vt:lpstr>
      <vt:lpstr>Πορεία Ανακάλυψης Βιοδεικτών</vt:lpstr>
      <vt:lpstr>MRM (Multiple Reaction Monitoring)</vt:lpstr>
      <vt:lpstr>PowerPoint Presentation</vt:lpstr>
      <vt:lpstr>Κλινική Εφαρμογή Στοχευμένης Πρωτεομικής Ανάλυσης </vt:lpstr>
      <vt:lpstr>PowerPoint Presentation</vt:lpstr>
      <vt:lpstr>PowerPoint Presentation</vt:lpstr>
      <vt:lpstr>Το μέλλον: Επεκτείνοντας τα όρια των μεθόδων πρωτεομικής </vt:lpstr>
      <vt:lpstr>PowerPoint Presentation</vt:lpstr>
      <vt:lpstr>PowerPoint Presentation</vt:lpstr>
      <vt:lpstr>Αλληλούχιση μεσω νανοπόρων Nanopore sequencing</vt:lpstr>
      <vt:lpstr>PowerPoint Presentation</vt:lpstr>
    </vt:vector>
  </TitlesOfParts>
  <Company>IIBEAA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lab_bt</dc:creator>
  <cp:lastModifiedBy>Ieronymos Zoidakis</cp:lastModifiedBy>
  <cp:revision>72</cp:revision>
  <cp:lastPrinted>2022-03-19T05:02:21Z</cp:lastPrinted>
  <dcterms:created xsi:type="dcterms:W3CDTF">2013-12-10T17:29:36Z</dcterms:created>
  <dcterms:modified xsi:type="dcterms:W3CDTF">2026-01-09T02:19:12Z</dcterms:modified>
</cp:coreProperties>
</file>