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69" r:id="rId4"/>
    <p:sldId id="270" r:id="rId5"/>
    <p:sldId id="301" r:id="rId6"/>
    <p:sldId id="272" r:id="rId7"/>
    <p:sldId id="273" r:id="rId8"/>
    <p:sldId id="278" r:id="rId9"/>
    <p:sldId id="274" r:id="rId10"/>
    <p:sldId id="258" r:id="rId11"/>
    <p:sldId id="275" r:id="rId12"/>
    <p:sldId id="276" r:id="rId13"/>
    <p:sldId id="279" r:id="rId14"/>
    <p:sldId id="280" r:id="rId15"/>
    <p:sldId id="266" r:id="rId16"/>
    <p:sldId id="361" r:id="rId17"/>
    <p:sldId id="264" r:id="rId18"/>
    <p:sldId id="322" r:id="rId19"/>
    <p:sldId id="307" r:id="rId20"/>
    <p:sldId id="308" r:id="rId21"/>
    <p:sldId id="329" r:id="rId22"/>
    <p:sldId id="309" r:id="rId23"/>
    <p:sldId id="324" r:id="rId24"/>
    <p:sldId id="325" r:id="rId25"/>
    <p:sldId id="326" r:id="rId26"/>
    <p:sldId id="304" r:id="rId27"/>
    <p:sldId id="306" r:id="rId28"/>
    <p:sldId id="318" r:id="rId29"/>
    <p:sldId id="256" r:id="rId30"/>
    <p:sldId id="359" r:id="rId31"/>
    <p:sldId id="358" r:id="rId32"/>
    <p:sldId id="353" r:id="rId33"/>
    <p:sldId id="331" r:id="rId34"/>
    <p:sldId id="332" r:id="rId35"/>
    <p:sldId id="333" r:id="rId36"/>
    <p:sldId id="327" r:id="rId37"/>
  </p:sldIdLst>
  <p:sldSz cx="9144000" cy="6858000" type="screen4x3"/>
  <p:notesSz cx="6797675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105" d="100"/>
          <a:sy n="105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Click to edit Master text styles</a:t>
            </a:r>
          </a:p>
          <a:p>
            <a:pPr lvl="1"/>
            <a:r>
              <a:rPr lang="el-GR" altLang="el-GR" noProof="0"/>
              <a:t>Second level</a:t>
            </a:r>
          </a:p>
          <a:p>
            <a:pPr lvl="2"/>
            <a:r>
              <a:rPr lang="el-GR" altLang="el-GR" noProof="0"/>
              <a:t>Third level</a:t>
            </a:r>
          </a:p>
          <a:p>
            <a:pPr lvl="3"/>
            <a:r>
              <a:rPr lang="el-GR" altLang="el-GR" noProof="0"/>
              <a:t>Fourth level</a:t>
            </a:r>
          </a:p>
          <a:p>
            <a:pPr lvl="4"/>
            <a:r>
              <a:rPr lang="el-GR" altLang="el-GR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ABFDB1-A160-43B7-9E3E-6DDB6468408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BFDB1-A160-43B7-9E3E-6DDB64684081}" type="slidenum">
              <a:rPr lang="el-GR" altLang="el-GR" smtClean="0"/>
              <a:pPr>
                <a:defRPr/>
              </a:pPr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99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A3F99-065F-4018-9BFB-8D8303E51270}" type="slidenum">
              <a:rPr lang="el-GR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07B3-8C0C-459E-9BFD-155D1D66D8E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F79C7-A17B-497B-B064-87083F187F0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92D8-9FA5-4902-9C20-F714591DEB8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3F3FA-060C-4786-B393-D2D73C04C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A756685-C03B-4601-A471-C6346261C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9C7DD5-6C00-4FDB-A06C-F40F2AF3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093BC1-9AF2-4575-A4C3-F0E85E04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2CD90E-2B2A-41A9-9A9B-7CC446F7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5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21047F-73AD-461E-85F1-61B7D90F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1E1128-5055-481E-88FF-611536B38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30A6CE-3D96-482C-9501-36F33049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A83BD0-8E01-438C-9E30-89E38883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1AD415-44B2-4956-AA62-F59D8198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14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4F5FD9-E73C-43BD-91EC-0DE09101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8D3ADC-256E-47C0-8477-8C653D0C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1144EC-8AAD-4C26-8643-3C24AE73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FFE9D1-5ABC-4F37-A036-17111BD3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F51F5D-057E-4C50-A17F-4ABD7B0A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36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6F7E23-F908-4245-8310-7659075C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80A206-46C3-4D54-99EE-B14F9A201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64CC954-EB71-4398-A01D-0CDD588A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A863EC-92DC-4605-9037-B20ED11E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6D1D98-58CE-40F5-B0C8-2ACBACD2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3133D7-C876-4501-8B79-8415F472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60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9FE98E-A53D-4C4A-9229-7332EF7E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35C9ED-2BAF-4B03-8BD9-C55670ABA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A687385-2671-4868-9E05-92F3D99D4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D29EE1D-ACA0-4837-8E55-FEC77458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E863C5F-819C-4E54-BB8F-15367ADA2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2512CE3-0DED-47DD-9443-70559896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AED57EA-5BAE-4152-9825-E85B3B2D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E1BF13E-F9C8-4535-BCDB-8025BA97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5885CE-E8AC-4C49-BAA2-70BB833F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42FAE28-B88C-4037-B5F5-C24896D0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D8BDB61-9607-4661-B915-D111A144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6033762-669B-4D85-ACEB-15CB231F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42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EB7DD9E-805F-4038-8882-00E28C74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F312BF3-C1A1-4EE9-9D88-E10620ED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1B8D0E-246B-415A-90EB-C01F43F5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636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DAF0B-3FCA-444D-AB3C-45BBC92E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248461-A3EA-41E0-AEFD-0A456344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C750E06-ACCE-4457-9C7F-7853BBA36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6F0EBEE-6E7A-404F-ADF2-1A24A348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C4E9978-B77C-4461-825D-71203A54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C85424F-AF9C-4C5C-9C12-E57EC64E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83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6D054-42C6-4879-BFF7-77F69F0D02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A6E056-6D9B-436D-A78B-D3AE7E3C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B4C56A5-C6B9-478B-A5D0-4E8CDB80A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E19D37-AB48-47DE-9305-0FBCBE7E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A17DF4-10A6-419C-8274-A6D0FB45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23F6BEC-C29C-469B-A4B4-69E1AF7E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1C968EC-B1AC-405F-864B-E13E773A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99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D9EAED-8D1C-4B75-B32D-CA4497EE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A3FA08-5D6A-44C5-9F70-E2AFB133A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47AC72-913F-47ED-B1C1-E108E4E9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B72489-888E-43A5-8B25-F69FC2EA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75D34B-FD8D-4FE6-B7BC-2D3D62B3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5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8AE258F-D2D1-4A63-8179-2E313D9FB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B663D5F-DEE9-4A92-848B-9BB9A4469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9898C3-139D-4C0F-ABEF-2787C049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728E78-7163-4252-A8AA-E5662831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2BECE4-C89E-4D72-9997-1BB704A0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789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7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5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9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1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1CE4A-BB2E-4530-97DC-34CAB3E26D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7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5ED4-5D32-4413-8AE7-1EC38D69757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3F66-8360-4D51-96CF-5143FDF967F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C007-FF22-488D-9877-138AC0D4A9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944E6-5900-42D0-8752-70CC0E9E5A7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D7AA-724C-4B01-A547-1F1285919E1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F5F2-F6AF-460F-BD23-5FAF50F44C0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2BEB0B0-F6E6-4287-B7F9-9E561D8DA31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8111FED-D124-4220-B00E-21C0BDCF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5B440D0-6757-4F89-A1C5-45F5A45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45BA02-B3BA-4AAF-95D6-FC7197466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23A9-C90A-4A69-A17C-073E9775DC3A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8C041-1900-4EE1-8BD2-252535AC2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76DE31-5916-4FE9-ACD9-0CAFDE67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31EF-3486-44B9-9C70-B1D30B5219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40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B97BA-12D4-4A74-9BBE-11A1B33EAB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958C-EB28-4D16-A009-03FAD19D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ncch-accel.ncc.go.jp/resources/040/msi.png" TargetMode="Externa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nature.com/articles/nmeth.4504#auth-1" TargetMode="Externa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hyperlink" Target="http://fasmatech.com/portfolio-items/omnitrap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611187" y="841017"/>
            <a:ext cx="823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l-GR" altLang="el-GR" sz="3600" b="1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070444" y="1528817"/>
            <a:ext cx="64429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4000" b="1" dirty="0" err="1"/>
              <a:t>Πρωτεομική</a:t>
            </a:r>
            <a:endParaRPr lang="el-GR" sz="4000" b="1" dirty="0"/>
          </a:p>
          <a:p>
            <a:pPr algn="ctr"/>
            <a:r>
              <a:rPr lang="el-GR" sz="4000" b="1" dirty="0"/>
              <a:t>Παρελθόν Παρόν Μέλλον</a:t>
            </a:r>
            <a:r>
              <a:rPr lang="el-GR" sz="4000" dirty="0"/>
              <a:t> </a:t>
            </a:r>
          </a:p>
        </p:txBody>
      </p:sp>
      <p:pic>
        <p:nvPicPr>
          <p:cNvPr id="4" name="Picture 4" descr="Ακαδημία Αθηνών">
            <a:extLst>
              <a:ext uri="{FF2B5EF4-FFF2-40B4-BE49-F238E27FC236}">
                <a16:creationId xmlns:a16="http://schemas.microsoft.com/office/drawing/2014/main" id="{D30E962C-34A7-F09A-CE0A-7B46B08A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3" y="3999481"/>
            <a:ext cx="3414464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26EF1BD-EC66-1818-A755-782F78AC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83" y="3023838"/>
            <a:ext cx="6834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Μάκης </a:t>
            </a:r>
            <a:r>
              <a:rPr lang="el-GR" alt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Ζωιδάκης</a:t>
            </a: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Biomedical Ίδρυμα Ιατροβιολογικών Ερευνών, Ακαδημίας Αθηνών">
            <a:extLst>
              <a:ext uri="{FF2B5EF4-FFF2-40B4-BE49-F238E27FC236}">
                <a16:creationId xmlns:a16="http://schemas.microsoft.com/office/drawing/2014/main" id="{C2EE83F7-17A8-9790-DB72-D0489A0E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30" y="5453780"/>
            <a:ext cx="3180051" cy="13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8">
            <a:extLst>
              <a:ext uri="{FF2B5EF4-FFF2-40B4-BE49-F238E27FC236}">
                <a16:creationId xmlns:a16="http://schemas.microsoft.com/office/drawing/2014/main" id="{19D58F6B-4988-9A70-8953-9CDBE5FC1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790" y="4464115"/>
            <a:ext cx="4392187" cy="1147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46447-B527-6AC3-843A-4BBFF1584930}"/>
              </a:ext>
            </a:extLst>
          </p:cNvPr>
          <p:cNvSpPr txBox="1"/>
          <p:nvPr/>
        </p:nvSpPr>
        <p:spPr>
          <a:xfrm>
            <a:off x="0" y="321376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Συνεργαζόμενο μέλος ΔΕΠ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Εργαστήριο Πρωτεομικής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ΙΙΒΕΑΑ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izoidakis@bioacademy.gr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1E86B-0D75-6517-430A-98F9C5BCFB7D}"/>
              </a:ext>
            </a:extLst>
          </p:cNvPr>
          <p:cNvSpPr txBox="1"/>
          <p:nvPr/>
        </p:nvSpPr>
        <p:spPr>
          <a:xfrm>
            <a:off x="5638239" y="322211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Επίκουρος καθηγητής Βιοχημείας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Τμήμα Βιολογίας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ΕΚΠΑ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izoidakis@bi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ol.uoa.gr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7D9CC-A8EA-B591-8F57-F81DAA24D928}"/>
              </a:ext>
            </a:extLst>
          </p:cNvPr>
          <p:cNvSpPr txBox="1"/>
          <p:nvPr/>
        </p:nvSpPr>
        <p:spPr>
          <a:xfrm>
            <a:off x="994102" y="457872"/>
            <a:ext cx="7155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ΠΜΣ "</a:t>
            </a:r>
            <a:r>
              <a:rPr lang="el-GR" b="1" dirty="0" err="1"/>
              <a:t>Μυοσκελετική</a:t>
            </a:r>
            <a:r>
              <a:rPr lang="el-GR" b="1" dirty="0"/>
              <a:t> Ογκολογία: Διάγνωση-Θεραπεία- Έρευνα" </a:t>
            </a:r>
          </a:p>
          <a:p>
            <a:pPr algn="ctr"/>
            <a:r>
              <a:rPr lang="en-US" b="1" dirty="0"/>
              <a:t>20</a:t>
            </a:r>
            <a:r>
              <a:rPr lang="el-GR" b="1" dirty="0"/>
              <a:t>-</a:t>
            </a:r>
            <a:r>
              <a:rPr lang="en-US" b="1" dirty="0"/>
              <a:t>12</a:t>
            </a:r>
            <a:r>
              <a:rPr lang="el-GR" b="1" dirty="0"/>
              <a:t>-202</a:t>
            </a:r>
            <a:r>
              <a:rPr lang="en-US" b="1" dirty="0"/>
              <a:t>4</a:t>
            </a:r>
            <a:endParaRPr lang="el-G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233363" y="177800"/>
            <a:ext cx="891063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/>
              <a:t>Διαχωρισμός Πρωτεϊνών και πεπτιδίων</a:t>
            </a:r>
          </a:p>
          <a:p>
            <a:r>
              <a:rPr lang="el-GR" altLang="el-GR" sz="2000" b="1"/>
              <a:t>Πέψη με θρυψίνη- Υγρή χρωματογραφία υψηλής απόδοσης (</a:t>
            </a:r>
            <a:r>
              <a:rPr lang="en-US" altLang="el-GR" sz="2000" b="1"/>
              <a:t>HPLC)</a:t>
            </a:r>
            <a:endParaRPr lang="el-GR" altLang="el-GR" sz="2000" b="1"/>
          </a:p>
          <a:p>
            <a:endParaRPr lang="el-GR" altLang="el-GR"/>
          </a:p>
        </p:txBody>
      </p:sp>
      <p:pic>
        <p:nvPicPr>
          <p:cNvPr id="22530" name="Picture 2" descr="http://www.intechopen.com/source/html/43630/media/image1.jpeg"/>
          <p:cNvPicPr>
            <a:picLocks noChangeAspect="1" noChangeArrowheads="1"/>
          </p:cNvPicPr>
          <p:nvPr/>
        </p:nvPicPr>
        <p:blipFill>
          <a:blip r:embed="rId2"/>
          <a:srcRect l="30014" t="11412" r="39386" b="72266"/>
          <a:stretch>
            <a:fillRect/>
          </a:stretch>
        </p:blipFill>
        <p:spPr bwMode="auto">
          <a:xfrm>
            <a:off x="568325" y="1922385"/>
            <a:ext cx="4076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475605" y="3033619"/>
            <a:ext cx="594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dirty="0"/>
              <a:t>Δυνατότητα  διαχωρισμού χιλιάδων πεπτιδίων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7113" y="3729038"/>
            <a:ext cx="1381125" cy="2762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500063" y="1043735"/>
            <a:ext cx="8382000" cy="1966912"/>
            <a:chOff x="315" y="1011"/>
            <a:chExt cx="5280" cy="1239"/>
          </a:xfrm>
        </p:grpSpPr>
        <p:pic>
          <p:nvPicPr>
            <p:cNvPr id="40966" name="Picture 6" descr="http://www.noble.org/Global/plantbio/Sumner/images/metabolomics_fig8.gif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35783"/>
            <a:stretch/>
          </p:blipFill>
          <p:spPr bwMode="auto">
            <a:xfrm>
              <a:off x="2889" y="1078"/>
              <a:ext cx="2703" cy="1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658" y="1143"/>
              <a:ext cx="869" cy="1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66" y="1721"/>
              <a:ext cx="870" cy="1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2537" name="Picture 2" descr="http://www.intechopen.com/source/html/43630/media/image1.jpeg"/>
            <p:cNvPicPr>
              <a:picLocks noChangeAspect="1" noChangeArrowheads="1"/>
            </p:cNvPicPr>
            <p:nvPr/>
          </p:nvPicPr>
          <p:blipFill>
            <a:blip r:embed="rId2"/>
            <a:srcRect l="30014" t="11412" r="39386" b="72266"/>
            <a:stretch>
              <a:fillRect/>
            </a:stretch>
          </p:blipFill>
          <p:spPr bwMode="auto">
            <a:xfrm>
              <a:off x="315" y="1011"/>
              <a:ext cx="256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2106D45-7435-4016-B52E-2FB0AB3A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778" y="3372443"/>
            <a:ext cx="4410343" cy="3307757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D1C2609-BA0E-40BF-8D9B-F2E33ABB6079}"/>
              </a:ext>
            </a:extLst>
          </p:cNvPr>
          <p:cNvSpPr/>
          <p:nvPr/>
        </p:nvSpPr>
        <p:spPr>
          <a:xfrm>
            <a:off x="4932040" y="3429000"/>
            <a:ext cx="1408081" cy="2970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196975" y="315913"/>
            <a:ext cx="724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/>
              <a:t>Αναγνώριση πεπτιδίων με θραυσματοποίηση </a:t>
            </a:r>
          </a:p>
        </p:txBody>
      </p:sp>
      <p:pic>
        <p:nvPicPr>
          <p:cNvPr id="23554" name="Picture 4" descr="http://thomastobin.com/drugsmeds/drugsm2.jpg"/>
          <p:cNvPicPr>
            <a:picLocks noChangeAspect="1" noChangeArrowheads="1"/>
          </p:cNvPicPr>
          <p:nvPr/>
        </p:nvPicPr>
        <p:blipFill>
          <a:blip r:embed="rId2"/>
          <a:srcRect l="3711" t="22833" r="4115" b="30219"/>
          <a:stretch>
            <a:fillRect/>
          </a:stretch>
        </p:blipFill>
        <p:spPr bwMode="auto">
          <a:xfrm>
            <a:off x="1557338" y="863715"/>
            <a:ext cx="594042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727450" y="3610090"/>
            <a:ext cx="1598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Πεπτίδιο 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313363" y="3610090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/>
              <a:t>Θραύσματα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392613" y="3024303"/>
            <a:ext cx="44450" cy="585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26748A3-C839-4ADA-B01D-E6BDC748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432" y="3978390"/>
            <a:ext cx="5615262" cy="27701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741988" y="3360853"/>
            <a:ext cx="360362" cy="293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springerimages.com/img/Images/Springer/JOU=00114/VOL=2010.97/ISU=2/ART=2009_629/MediaObjects/MEDIUM_114_2009_629_Fig3_HTML.jpg"/>
          <p:cNvPicPr>
            <a:picLocks noChangeAspect="1" noChangeArrowheads="1"/>
          </p:cNvPicPr>
          <p:nvPr/>
        </p:nvPicPr>
        <p:blipFill>
          <a:blip r:embed="rId2"/>
          <a:srcRect t="44250"/>
          <a:stretch>
            <a:fillRect/>
          </a:stretch>
        </p:blipFill>
        <p:spPr bwMode="auto">
          <a:xfrm>
            <a:off x="611188" y="1584325"/>
            <a:ext cx="76057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61925" y="315913"/>
            <a:ext cx="8982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/>
              <a:t>Δεδομένα αναγνώρισης πεπτιδίων με θραυσματοποίηση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188" y="3024188"/>
            <a:ext cx="315912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31800" y="3429000"/>
            <a:ext cx="584200" cy="40481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A4C5087-6131-E018-6FA4-A43E1EE4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0" y="-171400"/>
            <a:ext cx="11049000" cy="1143000"/>
          </a:xfrm>
        </p:spPr>
        <p:txBody>
          <a:bodyPr/>
          <a:lstStyle/>
          <a:p>
            <a:pPr eaLnBrk="1" hangingPunct="1"/>
            <a:r>
              <a:rPr lang="el-GR" altLang="el-GR" sz="2800" dirty="0"/>
              <a:t>Νέες μέθοδοι διαχωρισμού πεπτιδίων </a:t>
            </a:r>
            <a:br>
              <a:rPr lang="en-US" altLang="el-GR" sz="2800" dirty="0"/>
            </a:br>
            <a:r>
              <a:rPr lang="el-GR" altLang="el-GR" sz="2800" dirty="0"/>
              <a:t>μέσα στο φασματογράφο μάζας</a:t>
            </a:r>
            <a:endParaRPr lang="en-US" altLang="el-GR" sz="28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5B226CB-6755-4407-6B93-68EC400E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10" y="5438433"/>
            <a:ext cx="8661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Ταυτοποίηση</a:t>
            </a:r>
            <a:r>
              <a:rPr lang="en-US" altLang="el-GR" dirty="0"/>
              <a:t> 6000 </a:t>
            </a:r>
            <a:r>
              <a:rPr lang="el-GR" altLang="el-GR" dirty="0"/>
              <a:t>πρωτεϊνών σε</a:t>
            </a:r>
            <a:r>
              <a:rPr lang="en-US" altLang="el-GR" dirty="0"/>
              <a:t> 2 </a:t>
            </a:r>
            <a:r>
              <a:rPr lang="el-GR" altLang="el-GR" dirty="0"/>
              <a:t>ώρες</a:t>
            </a:r>
            <a:endParaRPr lang="en-US" altLang="el-GR" dirty="0"/>
          </a:p>
          <a:p>
            <a:pPr eaLnBrk="1" hangingPunct="1"/>
            <a:r>
              <a:rPr lang="el-GR" altLang="el-GR" dirty="0"/>
              <a:t>Δυνατότητα ταυτοποίησης </a:t>
            </a:r>
            <a:r>
              <a:rPr lang="el-GR" altLang="el-GR" dirty="0" err="1"/>
              <a:t>μετα</a:t>
            </a:r>
            <a:r>
              <a:rPr lang="el-GR" altLang="el-GR" dirty="0"/>
              <a:t>-μεταφραστικών τροποποιήσεων </a:t>
            </a:r>
            <a:endParaRPr lang="en-US" altLang="el-GR" dirty="0"/>
          </a:p>
        </p:txBody>
      </p:sp>
      <p:pic>
        <p:nvPicPr>
          <p:cNvPr id="11268" name="Picture 2" descr="https://www.mcponline.org/content/mcprot/17/12/2534/F2.large.jpg?width=800&amp;height=600&amp;carousel=1">
            <a:extLst>
              <a:ext uri="{FF2B5EF4-FFF2-40B4-BE49-F238E27FC236}">
                <a16:creationId xmlns:a16="http://schemas.microsoft.com/office/drawing/2014/main" id="{02AB4A89-ADEA-E138-DFEA-88BC82C8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882082"/>
            <a:ext cx="71342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>
            <a:extLst>
              <a:ext uri="{FF2B5EF4-FFF2-40B4-BE49-F238E27FC236}">
                <a16:creationId xmlns:a16="http://schemas.microsoft.com/office/drawing/2014/main" id="{D2BD7840-B72C-9F82-7092-D006D2EF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1415"/>
            <a:ext cx="93849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400" dirty="0"/>
              <a:t>Online Parallel Accumulation–Serial Fragmentation (PASEF) with a Novel Trapped Ion Mobility Mass Spectrometer</a:t>
            </a:r>
          </a:p>
          <a:p>
            <a:pPr eaLnBrk="1" hangingPunct="1"/>
            <a:r>
              <a:rPr lang="en-US" altLang="el-GR" sz="1400" dirty="0"/>
              <a:t>Meier et al. Mol Cell Proteomics 2018; 17 (12) 2534-2545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8F6DB2-3EAB-B6D4-F12E-1E5A7BF5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0" y="323655"/>
            <a:ext cx="8229600" cy="505070"/>
          </a:xfrm>
        </p:spPr>
        <p:txBody>
          <a:bodyPr/>
          <a:lstStyle/>
          <a:p>
            <a:r>
              <a:rPr lang="el-GR" sz="2400" b="1" dirty="0"/>
              <a:t>Μέθοδοι λήψης δεδομένων </a:t>
            </a:r>
            <a:r>
              <a:rPr lang="el-GR" sz="2400" b="1" dirty="0" err="1"/>
              <a:t>φασματομετρίας</a:t>
            </a:r>
            <a:r>
              <a:rPr lang="el-GR" sz="2400" b="1" dirty="0"/>
              <a:t> μάζας</a:t>
            </a:r>
            <a:br>
              <a:rPr lang="el-GR" sz="2400" b="1" dirty="0"/>
            </a:br>
            <a:r>
              <a:rPr lang="en-US" sz="1600" b="1" dirty="0"/>
              <a:t>PRM (Parallel Reaction Monitoring)</a:t>
            </a:r>
            <a:br>
              <a:rPr lang="en-US" sz="1600" b="1" dirty="0"/>
            </a:br>
            <a:r>
              <a:rPr lang="en-US" sz="1600" b="1" dirty="0"/>
              <a:t>DDA (Data Dependent Acquisition)</a:t>
            </a:r>
            <a:br>
              <a:rPr lang="en-US" sz="1600" b="1" dirty="0"/>
            </a:br>
            <a:r>
              <a:rPr lang="en-US" sz="1600" b="1" dirty="0"/>
              <a:t>DIA (Data Independent Acquisition)</a:t>
            </a:r>
            <a:endParaRPr lang="el-GR" sz="16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1DEF48-43B9-5068-2143-D023C0C48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258"/>
            <a:ext cx="9144000" cy="56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8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TextBox 11"/>
          <p:cNvSpPr txBox="1">
            <a:spLocks noChangeArrowheads="1"/>
          </p:cNvSpPr>
          <p:nvPr/>
        </p:nvSpPr>
        <p:spPr bwMode="auto">
          <a:xfrm>
            <a:off x="0" y="1648751"/>
            <a:ext cx="3134916" cy="830997"/>
          </a:xfrm>
          <a:prstGeom prst="rect">
            <a:avLst/>
          </a:prstGeom>
          <a:solidFill>
            <a:srgbClr val="B3CADF"/>
          </a:solidFill>
          <a:ln w="10000" algn="ctr">
            <a:solidFill>
              <a:srgbClr val="418AB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altLang="el-GR" sz="1600" b="1" dirty="0" err="1">
                <a:solidFill>
                  <a:srgbClr val="000000"/>
                </a:solidFill>
                <a:latin typeface="Corbel" pitchFamily="34" charset="0"/>
              </a:rPr>
              <a:t>Ομογενοποίηση</a:t>
            </a:r>
            <a:r>
              <a:rPr lang="el-GR" altLang="el-GR" sz="1600" b="1" dirty="0">
                <a:solidFill>
                  <a:srgbClr val="000000"/>
                </a:solidFill>
                <a:latin typeface="Corbel" pitchFamily="34" charset="0"/>
              </a:rPr>
              <a:t> ιστών</a:t>
            </a:r>
          </a:p>
          <a:p>
            <a:pPr eaLnBrk="0" hangingPunct="0"/>
            <a:r>
              <a:rPr lang="el-GR" altLang="el-GR" sz="1600" b="1" dirty="0">
                <a:solidFill>
                  <a:srgbClr val="000000"/>
                </a:solidFill>
                <a:latin typeface="Corbel" pitchFamily="34" charset="0"/>
              </a:rPr>
              <a:t>τομών </a:t>
            </a:r>
            <a:r>
              <a:rPr lang="en-US" altLang="el-GR" sz="1600" b="1" dirty="0">
                <a:solidFill>
                  <a:srgbClr val="000000"/>
                </a:solidFill>
                <a:latin typeface="Corbel" pitchFamily="34" charset="0"/>
              </a:rPr>
              <a:t>FFPE </a:t>
            </a:r>
            <a:endParaRPr lang="el-GR" altLang="el-GR" sz="1600" b="1" dirty="0">
              <a:solidFill>
                <a:srgbClr val="000000"/>
              </a:solidFill>
              <a:latin typeface="Corbel" pitchFamily="34" charset="0"/>
            </a:endParaRPr>
          </a:p>
          <a:p>
            <a:pPr eaLnBrk="0" hangingPunct="0"/>
            <a:r>
              <a:rPr lang="el-GR" altLang="el-GR" sz="1600" b="1" dirty="0">
                <a:solidFill>
                  <a:srgbClr val="000000"/>
                </a:solidFill>
                <a:latin typeface="Corbel" pitchFamily="34" charset="0"/>
              </a:rPr>
              <a:t>Συλλογή βιολογικών υγρών</a:t>
            </a:r>
            <a:endParaRPr lang="en-GB" altLang="el-GR" sz="16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5910" y="1960960"/>
            <a:ext cx="2664619" cy="507831"/>
          </a:xfrm>
          <a:prstGeom prst="rect">
            <a:avLst/>
          </a:prstGeom>
          <a:solidFill>
            <a:srgbClr val="418AB3">
              <a:tint val="55000"/>
              <a:satMod val="130000"/>
            </a:srgbClr>
          </a:solidFill>
          <a:ln w="10000" cap="flat" cmpd="sng" algn="ctr">
            <a:solidFill>
              <a:srgbClr val="418AB3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1500" b="1" kern="0" dirty="0">
                <a:solidFill>
                  <a:srgbClr val="000000"/>
                </a:solidFill>
                <a:latin typeface="Corbel" panose="020B0503020204020204"/>
              </a:rPr>
              <a:t>Απομόνωση πρωτεϊνών</a:t>
            </a:r>
            <a:endParaRPr lang="pl-PL" sz="1500" b="1" kern="0" dirty="0">
              <a:solidFill>
                <a:srgbClr val="000000"/>
              </a:solidFill>
              <a:latin typeface="Corbel" panose="020B0503020204020204"/>
            </a:endParaRPr>
          </a:p>
          <a:p>
            <a:pPr eaLnBrk="0" hangingPunct="0">
              <a:defRPr/>
            </a:pPr>
            <a:r>
              <a:rPr lang="el-GR" sz="1200" kern="0" dirty="0">
                <a:solidFill>
                  <a:srgbClr val="000000"/>
                </a:solidFill>
                <a:latin typeface="Corbel" panose="020B0503020204020204"/>
              </a:rPr>
              <a:t>Διαχωρισμός και πέψη με θρυψίνη</a:t>
            </a:r>
            <a:endParaRPr lang="pl-PL" sz="1200" kern="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6875" y="3267433"/>
            <a:ext cx="2664619" cy="784830"/>
          </a:xfrm>
          <a:prstGeom prst="rect">
            <a:avLst/>
          </a:prstGeom>
          <a:solidFill>
            <a:srgbClr val="418AB3">
              <a:tint val="55000"/>
              <a:satMod val="130000"/>
            </a:srgbClr>
          </a:solidFill>
          <a:ln w="10000" cap="flat" cmpd="sng" algn="ctr">
            <a:solidFill>
              <a:srgbClr val="418AB3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500" b="1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Προετοιμασία πεπτιδίων για</a:t>
            </a:r>
            <a:endParaRPr lang="en-US" sz="1500" b="1" dirty="0">
              <a:solidFill>
                <a:srgbClr val="000000"/>
              </a:solidFill>
              <a:latin typeface="Corbel" pitchFamily="34" charset="0"/>
            </a:endParaRPr>
          </a:p>
          <a:p>
            <a:pPr eaLnBrk="0" hangingPunct="0"/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διαχωρισμό με υγρή </a:t>
            </a:r>
            <a:r>
              <a:rPr lang="el-GR" sz="1500" b="1" dirty="0" err="1">
                <a:solidFill>
                  <a:srgbClr val="000000"/>
                </a:solidFill>
                <a:latin typeface="Corbel" pitchFamily="34" charset="0"/>
              </a:rPr>
              <a:t>χρωματογρφία</a:t>
            </a:r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Corbel" pitchFamily="34" charset="0"/>
              </a:rPr>
              <a:t> </a:t>
            </a:r>
            <a:endParaRPr lang="pl-PL" sz="12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41" y="3395663"/>
            <a:ext cx="2664619" cy="553998"/>
          </a:xfrm>
          <a:prstGeom prst="rect">
            <a:avLst/>
          </a:prstGeom>
          <a:solidFill>
            <a:srgbClr val="418AB3">
              <a:tint val="55000"/>
              <a:satMod val="130000"/>
            </a:srgbClr>
          </a:solidFill>
          <a:ln w="10000" cap="flat" cmpd="sng" algn="ctr">
            <a:solidFill>
              <a:srgbClr val="418AB3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500" b="1" kern="0" dirty="0">
                <a:solidFill>
                  <a:srgbClr val="000000"/>
                </a:solidFill>
                <a:latin typeface="Corbel" panose="020B0503020204020204"/>
              </a:rPr>
              <a:t> LC-MS/MS</a:t>
            </a:r>
            <a:endParaRPr lang="el-GR" sz="1500" b="1" kern="0" dirty="0">
              <a:solidFill>
                <a:srgbClr val="000000"/>
              </a:solidFill>
              <a:latin typeface="Corbel" panose="020B0503020204020204"/>
            </a:endParaRPr>
          </a:p>
          <a:p>
            <a:pPr eaLnBrk="0" hangingPunct="0">
              <a:defRPr/>
            </a:pPr>
            <a:r>
              <a:rPr lang="en-US" sz="1500" b="1" kern="0" dirty="0">
                <a:solidFill>
                  <a:srgbClr val="000000"/>
                </a:solidFill>
                <a:latin typeface="Corbel" panose="020B0503020204020204"/>
              </a:rPr>
              <a:t>Orbitrap</a:t>
            </a:r>
            <a:endParaRPr lang="pl-PL" sz="1500" b="1" kern="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63502" name="TextBox 15"/>
          <p:cNvSpPr txBox="1">
            <a:spLocks noChangeArrowheads="1"/>
          </p:cNvSpPr>
          <p:nvPr/>
        </p:nvSpPr>
        <p:spPr bwMode="auto">
          <a:xfrm>
            <a:off x="141685" y="4626769"/>
            <a:ext cx="2664619" cy="553998"/>
          </a:xfrm>
          <a:prstGeom prst="rect">
            <a:avLst/>
          </a:prstGeom>
          <a:solidFill>
            <a:srgbClr val="B3CADF"/>
          </a:solidFill>
          <a:ln w="10000" algn="ctr">
            <a:solidFill>
              <a:srgbClr val="418AB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Ανάλυση δεδομένων</a:t>
            </a:r>
          </a:p>
          <a:p>
            <a:pPr eaLnBrk="0" hangingPunct="0"/>
            <a:r>
              <a:rPr lang="el-GR" sz="1500" b="1" dirty="0">
                <a:solidFill>
                  <a:srgbClr val="000000"/>
                </a:solidFill>
                <a:latin typeface="Corbel" pitchFamily="34" charset="0"/>
              </a:rPr>
              <a:t>Σχετική ποσοτικοποίηση</a:t>
            </a:r>
            <a:endParaRPr lang="en-US" sz="15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169194" y="3951685"/>
            <a:ext cx="175022" cy="659606"/>
          </a:xfrm>
          <a:prstGeom prst="downArrow">
            <a:avLst/>
          </a:prstGeom>
          <a:solidFill>
            <a:srgbClr val="000000"/>
          </a:solidFill>
          <a:ln w="1905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0" hangingPunct="0">
              <a:defRPr/>
            </a:pPr>
            <a:endParaRPr lang="en-GB" altLang="el-GR" sz="2100" kern="0">
              <a:solidFill>
                <a:srgbClr val="FFFFFF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537472" y="2569369"/>
            <a:ext cx="176213" cy="658416"/>
          </a:xfrm>
          <a:prstGeom prst="downArrow">
            <a:avLst/>
          </a:prstGeom>
          <a:solidFill>
            <a:srgbClr val="000000"/>
          </a:solidFill>
          <a:ln w="1905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0" hangingPunct="0">
              <a:defRPr/>
            </a:pPr>
            <a:endParaRPr lang="en-GB" altLang="el-GR" sz="2100" kern="0">
              <a:solidFill>
                <a:srgbClr val="FFFFFF"/>
              </a:solidFill>
            </a:endParaRPr>
          </a:p>
        </p:txBody>
      </p:sp>
      <p:pic>
        <p:nvPicPr>
          <p:cNvPr id="63508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775" y="4792176"/>
            <a:ext cx="2543339" cy="198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9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85" y="5519232"/>
            <a:ext cx="2828589" cy="11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ight Arrow 23"/>
          <p:cNvSpPr/>
          <p:nvPr/>
        </p:nvSpPr>
        <p:spPr>
          <a:xfrm>
            <a:off x="3173016" y="2055019"/>
            <a:ext cx="254794" cy="186929"/>
          </a:xfrm>
          <a:prstGeom prst="rightArrow">
            <a:avLst/>
          </a:prstGeom>
          <a:solidFill>
            <a:srgbClr val="000000"/>
          </a:solidFill>
          <a:ln w="1905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0" hangingPunct="0">
              <a:defRPr/>
            </a:pPr>
            <a:endParaRPr lang="en-GB" altLang="el-GR" sz="2100" kern="0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3146823" y="3458766"/>
            <a:ext cx="253603" cy="185738"/>
          </a:xfrm>
          <a:prstGeom prst="rightArrow">
            <a:avLst/>
          </a:prstGeom>
          <a:solidFill>
            <a:srgbClr val="000000"/>
          </a:solidFill>
          <a:ln w="1905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0" hangingPunct="0">
              <a:defRPr/>
            </a:pPr>
            <a:endParaRPr lang="en-GB" altLang="el-GR" sz="2100" kern="0">
              <a:solidFill>
                <a:srgbClr val="FFFFFF"/>
              </a:solidFill>
            </a:endParaRPr>
          </a:p>
        </p:txBody>
      </p:sp>
      <p:pic>
        <p:nvPicPr>
          <p:cNvPr id="63497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6617" y="2543518"/>
            <a:ext cx="1646292" cy="16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Box 25"/>
          <p:cNvSpPr txBox="1">
            <a:spLocks noChangeArrowheads="1"/>
          </p:cNvSpPr>
          <p:nvPr/>
        </p:nvSpPr>
        <p:spPr bwMode="auto">
          <a:xfrm>
            <a:off x="2621161" y="200143"/>
            <a:ext cx="3717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Σύνοψη πρωτεομικής ανάλυσης</a:t>
            </a:r>
            <a:endParaRPr lang="en-GB" dirty="0"/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5075" y="2808685"/>
            <a:ext cx="2374125" cy="180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6176962" y="1704182"/>
            <a:ext cx="2967038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dirty="0"/>
              <a:t>Επιβεβαίωση αποτελεσμάτων </a:t>
            </a:r>
            <a:r>
              <a:rPr lang="en-US" sz="1400" b="1" dirty="0"/>
              <a:t> </a:t>
            </a:r>
          </a:p>
          <a:p>
            <a:pPr algn="ctr"/>
            <a:r>
              <a:rPr lang="el-GR" sz="1400" dirty="0"/>
              <a:t>Μέτρηση συγκέντρωσης πρωτεϊνών με την τεχνική </a:t>
            </a:r>
            <a:r>
              <a:rPr lang="en-US" sz="1400" dirty="0"/>
              <a:t>MRM</a:t>
            </a:r>
          </a:p>
          <a:p>
            <a:pPr algn="ctr"/>
            <a:r>
              <a:rPr lang="en-US" sz="1400" dirty="0"/>
              <a:t>(Multiple Reaction Monitoring)</a:t>
            </a:r>
            <a:endParaRPr lang="el-GR" sz="1400" dirty="0"/>
          </a:p>
        </p:txBody>
      </p:sp>
      <p:sp>
        <p:nvSpPr>
          <p:cNvPr id="63494" name="Text Box 23"/>
          <p:cNvSpPr txBox="1">
            <a:spLocks noChangeArrowheads="1"/>
          </p:cNvSpPr>
          <p:nvPr/>
        </p:nvSpPr>
        <p:spPr bwMode="auto">
          <a:xfrm>
            <a:off x="6363892" y="4838420"/>
            <a:ext cx="254334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 dirty="0"/>
              <a:t>Αναλυτής μάζας </a:t>
            </a:r>
          </a:p>
          <a:p>
            <a:pPr>
              <a:spcBef>
                <a:spcPct val="50000"/>
              </a:spcBef>
            </a:pPr>
            <a:r>
              <a:rPr lang="el-GR" sz="1600" b="1" dirty="0"/>
              <a:t>τριπλού </a:t>
            </a:r>
            <a:r>
              <a:rPr lang="el-GR" sz="1600" b="1" dirty="0" err="1"/>
              <a:t>τετραπόλου</a:t>
            </a:r>
            <a:r>
              <a:rPr lang="en-US" sz="1600" b="1" dirty="0"/>
              <a:t> </a:t>
            </a:r>
            <a:endParaRPr lang="el-GR" sz="1600" b="1" dirty="0"/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141685" y="867623"/>
            <a:ext cx="3384947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1)</a:t>
            </a:r>
            <a:r>
              <a:rPr lang="el-GR" b="1" dirty="0"/>
              <a:t> Σύνολο πρωτεϊνών</a:t>
            </a:r>
            <a:r>
              <a:rPr lang="en-US" b="1" dirty="0"/>
              <a:t> </a:t>
            </a:r>
            <a:endParaRPr lang="el-GR" b="1" dirty="0"/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363892" y="882026"/>
            <a:ext cx="2780108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2) </a:t>
            </a:r>
            <a:r>
              <a:rPr lang="el-GR" b="1" dirty="0" err="1"/>
              <a:t>Στοχευμένη</a:t>
            </a:r>
            <a:r>
              <a:rPr lang="el-GR" b="1" dirty="0"/>
              <a:t> ανάλυση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/>
              <a:t>Πορεία Ανακάλυψης Βιοδεικτών</a:t>
            </a:r>
            <a:endParaRPr lang="en-US"/>
          </a:p>
        </p:txBody>
      </p:sp>
      <p:pic>
        <p:nvPicPr>
          <p:cNvPr id="47106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 l="6651" t="20985"/>
          <a:stretch>
            <a:fillRect/>
          </a:stretch>
        </p:blipFill>
        <p:spPr bwMode="auto">
          <a:xfrm>
            <a:off x="685800" y="1524000"/>
            <a:ext cx="799782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533400" y="5730875"/>
            <a:ext cx="6781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Waste, Leaks, and Failures in the Biomarker Pipeline</a:t>
            </a:r>
          </a:p>
          <a:p>
            <a:r>
              <a:rPr lang="en-US"/>
              <a:t>John P.A. Ioannidis, Patrick M.M. Bossuyt</a:t>
            </a:r>
          </a:p>
          <a:p>
            <a:r>
              <a:rPr lang="en-US"/>
              <a:t>DOI: 10.1373/clinchem.2016.254649 Published March 2017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-215163" y="115888"/>
            <a:ext cx="8837613" cy="1143000"/>
          </a:xfrm>
        </p:spPr>
        <p:txBody>
          <a:bodyPr/>
          <a:lstStyle/>
          <a:p>
            <a:r>
              <a:rPr lang="el-GR" sz="2400" dirty="0"/>
              <a:t>Ανακάλυψη και μέτρηση πιθανών </a:t>
            </a:r>
            <a:r>
              <a:rPr lang="el-GR" sz="2400" dirty="0" err="1"/>
              <a:t>βιοδεικτών</a:t>
            </a:r>
            <a:r>
              <a:rPr lang="el-GR" sz="2400" dirty="0"/>
              <a:t> για τον καρκίνο της ουροδόχου κύστης</a:t>
            </a:r>
            <a:br>
              <a:rPr lang="el-GR" sz="3600" dirty="0"/>
            </a:br>
            <a:r>
              <a:rPr lang="el-GR" sz="2400" dirty="0"/>
              <a:t>Εξέλιξη Καρκίνου Ουροδόχου Κύστης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727200"/>
            <a:ext cx="49720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2484438" y="1727200"/>
            <a:ext cx="16557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latin typeface="Calibri" pitchFamily="34" charset="0"/>
              </a:rPr>
              <a:t>Στρώμα Λίπους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3563938" y="1989138"/>
            <a:ext cx="16557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latin typeface="Calibri" pitchFamily="34" charset="0"/>
              </a:rPr>
              <a:t>Στρώμα Μυών</a:t>
            </a: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3560763" y="2257425"/>
            <a:ext cx="2997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latin typeface="Calibri" pitchFamily="34" charset="0"/>
              </a:rPr>
              <a:t>Συνδετικός Ιστός</a:t>
            </a:r>
          </a:p>
        </p:txBody>
      </p: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3563938" y="2492375"/>
            <a:ext cx="2663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latin typeface="Calibri" pitchFamily="34" charset="0"/>
              </a:rPr>
              <a:t>Επιθήλιο ουροδόχου κύστης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539750" y="927451"/>
            <a:ext cx="8229600" cy="1143000"/>
          </a:xfrm>
        </p:spPr>
        <p:txBody>
          <a:bodyPr/>
          <a:lstStyle/>
          <a:p>
            <a:r>
              <a:rPr lang="el-GR" dirty="0"/>
              <a:t>Επιδημιολογία</a:t>
            </a:r>
            <a:r>
              <a:rPr lang="en-US" dirty="0"/>
              <a:t> </a:t>
            </a:r>
            <a:r>
              <a:rPr lang="el-GR" dirty="0"/>
              <a:t>Καρκίνου Ουροδόχου Κύστης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F66219BB-CDE5-4662-AC6F-C236DB039019}"/>
              </a:ext>
            </a:extLst>
          </p:cNvPr>
          <p:cNvGrpSpPr/>
          <p:nvPr/>
        </p:nvGrpSpPr>
        <p:grpSpPr>
          <a:xfrm>
            <a:off x="0" y="2907063"/>
            <a:ext cx="4535488" cy="3897312"/>
            <a:chOff x="0" y="2205038"/>
            <a:chExt cx="4535488" cy="3897312"/>
          </a:xfrm>
        </p:grpSpPr>
        <p:pic>
          <p:nvPicPr>
            <p:cNvPr id="50179" name="Picture 8"/>
            <p:cNvPicPr>
              <a:picLocks noChangeAspect="1" noChangeArrowheads="1"/>
            </p:cNvPicPr>
            <p:nvPr/>
          </p:nvPicPr>
          <p:blipFill>
            <a:blip r:embed="rId2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0" y="2420938"/>
              <a:ext cx="4535488" cy="350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0" name="TextBox 5"/>
            <p:cNvSpPr txBox="1">
              <a:spLocks noChangeArrowheads="1"/>
            </p:cNvSpPr>
            <p:nvPr/>
          </p:nvSpPr>
          <p:spPr bwMode="auto">
            <a:xfrm>
              <a:off x="539750" y="2312988"/>
              <a:ext cx="1871663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latin typeface="Calibri" pitchFamily="34" charset="0"/>
                </a:rPr>
                <a:t>Ευρώπη</a:t>
              </a:r>
            </a:p>
          </p:txBody>
        </p:sp>
        <p:sp>
          <p:nvSpPr>
            <p:cNvPr id="50182" name="TextBox 7"/>
            <p:cNvSpPr txBox="1">
              <a:spLocks noChangeArrowheads="1"/>
            </p:cNvSpPr>
            <p:nvPr/>
          </p:nvSpPr>
          <p:spPr bwMode="auto">
            <a:xfrm rot="-5400000">
              <a:off x="-1400175" y="3713163"/>
              <a:ext cx="3384550" cy="368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latin typeface="Calibri" pitchFamily="34" charset="0"/>
                </a:rPr>
                <a:t>Θάνατοι /100,000</a:t>
              </a:r>
            </a:p>
          </p:txBody>
        </p:sp>
        <p:sp>
          <p:nvSpPr>
            <p:cNvPr id="50184" name="TextBox 9"/>
            <p:cNvSpPr txBox="1">
              <a:spLocks noChangeArrowheads="1"/>
            </p:cNvSpPr>
            <p:nvPr/>
          </p:nvSpPr>
          <p:spPr bwMode="auto">
            <a:xfrm>
              <a:off x="900113" y="3644900"/>
              <a:ext cx="2232025" cy="1754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50185" name="TextBox 11"/>
            <p:cNvSpPr txBox="1">
              <a:spLocks noChangeArrowheads="1"/>
            </p:cNvSpPr>
            <p:nvPr/>
          </p:nvSpPr>
          <p:spPr bwMode="auto">
            <a:xfrm>
              <a:off x="3059113" y="4005263"/>
              <a:ext cx="1081087" cy="1200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50187" name="TextBox 13"/>
            <p:cNvSpPr txBox="1">
              <a:spLocks noChangeArrowheads="1"/>
            </p:cNvSpPr>
            <p:nvPr/>
          </p:nvSpPr>
          <p:spPr bwMode="auto">
            <a:xfrm>
              <a:off x="1476375" y="5732463"/>
              <a:ext cx="2124075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>
                  <a:latin typeface="Calibri" pitchFamily="34" charset="0"/>
                </a:rPr>
                <a:t>Χρονολογία</a:t>
              </a:r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2123F995-D454-4743-B9BF-BB205C477509}"/>
              </a:ext>
            </a:extLst>
          </p:cNvPr>
          <p:cNvGrpSpPr/>
          <p:nvPr/>
        </p:nvGrpSpPr>
        <p:grpSpPr>
          <a:xfrm>
            <a:off x="4491038" y="2952068"/>
            <a:ext cx="4652962" cy="3897312"/>
            <a:chOff x="4491038" y="2205038"/>
            <a:chExt cx="4652962" cy="3897312"/>
          </a:xfrm>
        </p:grpSpPr>
        <p:pic>
          <p:nvPicPr>
            <p:cNvPr id="50178" name="Picture 9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4508500" y="2312988"/>
              <a:ext cx="4635500" cy="3636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Ομάδα 1">
              <a:extLst>
                <a:ext uri="{FF2B5EF4-FFF2-40B4-BE49-F238E27FC236}">
                  <a16:creationId xmlns:a16="http://schemas.microsoft.com/office/drawing/2014/main" id="{FDDF2E6A-4067-4A90-B05B-D2BA8626270E}"/>
                </a:ext>
              </a:extLst>
            </p:cNvPr>
            <p:cNvGrpSpPr/>
            <p:nvPr/>
          </p:nvGrpSpPr>
          <p:grpSpPr>
            <a:xfrm>
              <a:off x="4491038" y="2205038"/>
              <a:ext cx="4041775" cy="3897312"/>
              <a:chOff x="4491038" y="2205038"/>
              <a:chExt cx="4041775" cy="3897312"/>
            </a:xfrm>
          </p:grpSpPr>
          <p:sp>
            <p:nvSpPr>
              <p:cNvPr id="50181" name="TextBox 6"/>
              <p:cNvSpPr txBox="1">
                <a:spLocks noChangeArrowheads="1"/>
              </p:cNvSpPr>
              <p:nvPr/>
            </p:nvSpPr>
            <p:spPr bwMode="auto">
              <a:xfrm>
                <a:off x="5148263" y="2276475"/>
                <a:ext cx="1871662" cy="3698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dirty="0">
                    <a:latin typeface="Calibri" pitchFamily="34" charset="0"/>
                  </a:rPr>
                  <a:t>Ελλάδα</a:t>
                </a:r>
              </a:p>
            </p:txBody>
          </p:sp>
          <p:sp>
            <p:nvSpPr>
              <p:cNvPr id="50183" name="TextBox 8"/>
              <p:cNvSpPr txBox="1">
                <a:spLocks noChangeArrowheads="1"/>
              </p:cNvSpPr>
              <p:nvPr/>
            </p:nvSpPr>
            <p:spPr bwMode="auto">
              <a:xfrm rot="-5400000">
                <a:off x="2982913" y="3713163"/>
                <a:ext cx="3384550" cy="368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dirty="0">
                    <a:latin typeface="Calibri" pitchFamily="34" charset="0"/>
                  </a:rPr>
                  <a:t>Θάνατοι /100,000</a:t>
                </a:r>
              </a:p>
            </p:txBody>
          </p:sp>
          <p:sp>
            <p:nvSpPr>
              <p:cNvPr id="50186" name="TextBox 12"/>
              <p:cNvSpPr txBox="1">
                <a:spLocks noChangeArrowheads="1"/>
              </p:cNvSpPr>
              <p:nvPr/>
            </p:nvSpPr>
            <p:spPr bwMode="auto">
              <a:xfrm>
                <a:off x="5292725" y="3897313"/>
                <a:ext cx="3240088" cy="14763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l-GR">
                  <a:latin typeface="Calibri" pitchFamily="34" charset="0"/>
                </a:endParaRPr>
              </a:p>
              <a:p>
                <a:endParaRPr lang="el-GR">
                  <a:latin typeface="Calibri" pitchFamily="34" charset="0"/>
                </a:endParaRPr>
              </a:p>
              <a:p>
                <a:endParaRPr lang="el-GR">
                  <a:latin typeface="Calibri" pitchFamily="34" charset="0"/>
                </a:endParaRPr>
              </a:p>
              <a:p>
                <a:endParaRPr lang="el-GR">
                  <a:latin typeface="Calibri" pitchFamily="34" charset="0"/>
                </a:endParaRPr>
              </a:p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50188" name="TextBox 14"/>
              <p:cNvSpPr txBox="1">
                <a:spLocks noChangeArrowheads="1"/>
              </p:cNvSpPr>
              <p:nvPr/>
            </p:nvSpPr>
            <p:spPr bwMode="auto">
              <a:xfrm>
                <a:off x="5976938" y="5732463"/>
                <a:ext cx="2124075" cy="3698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dirty="0">
                    <a:latin typeface="Calibri" pitchFamily="34" charset="0"/>
                  </a:rPr>
                  <a:t>Χρονολογία</a:t>
                </a:r>
              </a:p>
            </p:txBody>
          </p:sp>
        </p:grpSp>
      </p:grp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E2B631D-4C48-47A4-A3F0-DDBFDC1F8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470" y="3882616"/>
            <a:ext cx="597460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55DF2C6-4E7F-4907-953A-3E55F39A90CF}"/>
              </a:ext>
            </a:extLst>
          </p:cNvPr>
          <p:cNvGrpSpPr/>
          <p:nvPr/>
        </p:nvGrpSpPr>
        <p:grpSpPr>
          <a:xfrm>
            <a:off x="116505" y="596942"/>
            <a:ext cx="6885769" cy="5968359"/>
            <a:chOff x="810430" y="596942"/>
            <a:chExt cx="6885769" cy="5968359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" r="11607"/>
            <a:stretch/>
          </p:blipFill>
          <p:spPr bwMode="auto">
            <a:xfrm>
              <a:off x="810430" y="596942"/>
              <a:ext cx="6885769" cy="5968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819400" y="1066800"/>
              <a:ext cx="6096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19400" y="5715000"/>
              <a:ext cx="6096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9491" y="6194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GLOBOCAN 2018 </a:t>
            </a:r>
          </a:p>
          <a:p>
            <a:pPr algn="ctr"/>
            <a:r>
              <a:rPr lang="el-GR" b="1" dirty="0"/>
              <a:t>Περιστατικά καρκίνου ουροδόχου κύστης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995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3536950" y="4778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800" b="1"/>
              <a:t>Σύνοψη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16505" y="1449388"/>
            <a:ext cx="89116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el-GR" altLang="el-GR" sz="2400" dirty="0"/>
              <a:t>Ιστορική αναδρομή</a:t>
            </a:r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Διαχωρισμός πρωτεϊνών</a:t>
            </a:r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Ταυτοποίηση πρωτεϊνών </a:t>
            </a:r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Μέτρηση συγκέντρωσης:</a:t>
            </a:r>
            <a:r>
              <a:rPr lang="en-US" altLang="el-GR" sz="2400" dirty="0"/>
              <a:t> </a:t>
            </a:r>
            <a:r>
              <a:rPr lang="el-GR" altLang="el-GR" sz="2400" b="1" dirty="0" err="1"/>
              <a:t>Βιοδείκτες</a:t>
            </a:r>
            <a:endParaRPr lang="el-GR" altLang="el-GR" sz="2400" b="1" dirty="0"/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Απεικόνιση πρωτεϊνών σε τομές ιστών: </a:t>
            </a:r>
            <a:r>
              <a:rPr lang="el-GR" altLang="el-GR" sz="2400" b="1" dirty="0"/>
              <a:t>Εναλλακτική </a:t>
            </a:r>
            <a:r>
              <a:rPr lang="en-US" altLang="el-GR" sz="2400" b="1" dirty="0"/>
              <a:t>IHC</a:t>
            </a:r>
            <a:endParaRPr lang="el-GR" altLang="el-GR" sz="2400" b="1" dirty="0"/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Ταυτοποίηση θεραπευτικών στόχων</a:t>
            </a:r>
          </a:p>
          <a:p>
            <a:pPr marL="285750" indent="-285750">
              <a:buFontTx/>
              <a:buChar char="•"/>
            </a:pPr>
            <a:r>
              <a:rPr lang="el-GR" altLang="el-GR" sz="2400" dirty="0"/>
              <a:t>Το μέλλον; 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l-GR" sz="3200"/>
              <a:t>Διάγνωση Καρκίνου Ουροδόχου Κύστης</a:t>
            </a:r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36718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7" descr="http://ars.els-cdn.com/content/image/1-s2.0-S009042950600104X-g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36613"/>
            <a:ext cx="40084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5 - TextBox"/>
          <p:cNvSpPr txBox="1">
            <a:spLocks noChangeArrowheads="1"/>
          </p:cNvSpPr>
          <p:nvPr/>
        </p:nvSpPr>
        <p:spPr bwMode="auto">
          <a:xfrm>
            <a:off x="395288" y="549275"/>
            <a:ext cx="302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Κυστεοσκόπηση</a:t>
            </a:r>
          </a:p>
        </p:txBody>
      </p:sp>
      <p:sp>
        <p:nvSpPr>
          <p:cNvPr id="51205" name="6 - TextBox"/>
          <p:cNvSpPr txBox="1">
            <a:spLocks noChangeArrowheads="1"/>
          </p:cNvSpPr>
          <p:nvPr/>
        </p:nvSpPr>
        <p:spPr bwMode="auto">
          <a:xfrm>
            <a:off x="4932363" y="549275"/>
            <a:ext cx="3735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Βιοδείκτες</a:t>
            </a:r>
            <a:r>
              <a:rPr lang="en-US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στα ούρα με </a:t>
            </a:r>
            <a:r>
              <a:rPr lang="en-US">
                <a:latin typeface="Calibri" pitchFamily="34" charset="0"/>
              </a:rPr>
              <a:t>ELISA</a:t>
            </a:r>
            <a:endParaRPr lang="el-GR">
              <a:latin typeface="Calibri" pitchFamily="34" charset="0"/>
            </a:endParaRPr>
          </a:p>
        </p:txBody>
      </p:sp>
      <p:sp>
        <p:nvSpPr>
          <p:cNvPr id="51206" name="7 - TextBox"/>
          <p:cNvSpPr txBox="1">
            <a:spLocks noChangeArrowheads="1"/>
          </p:cNvSpPr>
          <p:nvPr/>
        </p:nvSpPr>
        <p:spPr bwMode="auto">
          <a:xfrm>
            <a:off x="4787900" y="3789363"/>
            <a:ext cx="3529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Κυτταρολογική Εξέταση Ούρων</a:t>
            </a:r>
          </a:p>
        </p:txBody>
      </p:sp>
      <p:pic>
        <p:nvPicPr>
          <p:cNvPr id="51207" name="Picture 8" descr="F:\cafe scientifique\cysto.jpg"/>
          <p:cNvPicPr>
            <a:picLocks noChangeAspect="1" noChangeArrowheads="1"/>
          </p:cNvPicPr>
          <p:nvPr/>
        </p:nvPicPr>
        <p:blipFill>
          <a:blip r:embed="rId4"/>
          <a:srcRect r="2013" b="14091"/>
          <a:stretch>
            <a:fillRect/>
          </a:stretch>
        </p:blipFill>
        <p:spPr bwMode="auto">
          <a:xfrm>
            <a:off x="179388" y="4076700"/>
            <a:ext cx="37449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10 - TextBox"/>
          <p:cNvSpPr txBox="1">
            <a:spLocks noChangeArrowheads="1"/>
          </p:cNvSpPr>
          <p:nvPr/>
        </p:nvSpPr>
        <p:spPr bwMode="auto">
          <a:xfrm>
            <a:off x="1835150" y="4076700"/>
            <a:ext cx="15128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κυστεοσκόπιο</a:t>
            </a:r>
          </a:p>
        </p:txBody>
      </p:sp>
      <p:sp>
        <p:nvSpPr>
          <p:cNvPr id="51209" name="11 - TextBox"/>
          <p:cNvSpPr txBox="1">
            <a:spLocks noChangeArrowheads="1"/>
          </p:cNvSpPr>
          <p:nvPr/>
        </p:nvSpPr>
        <p:spPr bwMode="auto">
          <a:xfrm>
            <a:off x="2268538" y="4508500"/>
            <a:ext cx="1008062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latin typeface="Calibri" pitchFamily="34" charset="0"/>
              </a:rPr>
              <a:t>Ουρήθρα</a:t>
            </a:r>
          </a:p>
        </p:txBody>
      </p:sp>
      <p:sp>
        <p:nvSpPr>
          <p:cNvPr id="51210" name="12 - TextBox"/>
          <p:cNvSpPr txBox="1">
            <a:spLocks noChangeArrowheads="1"/>
          </p:cNvSpPr>
          <p:nvPr/>
        </p:nvSpPr>
        <p:spPr bwMode="auto">
          <a:xfrm>
            <a:off x="3348038" y="4508500"/>
            <a:ext cx="863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Κύστη</a:t>
            </a:r>
          </a:p>
        </p:txBody>
      </p:sp>
      <p:sp>
        <p:nvSpPr>
          <p:cNvPr id="51211" name="13 - TextBox"/>
          <p:cNvSpPr txBox="1">
            <a:spLocks noChangeArrowheads="1"/>
          </p:cNvSpPr>
          <p:nvPr/>
        </p:nvSpPr>
        <p:spPr bwMode="auto">
          <a:xfrm>
            <a:off x="468313" y="6381750"/>
            <a:ext cx="12239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Προστάτης</a:t>
            </a:r>
          </a:p>
        </p:txBody>
      </p:sp>
      <p:pic>
        <p:nvPicPr>
          <p:cNvPr id="51212" name="Picture 10" descr="http://www.ijpmonline.org/articles/2010/53/2/images/IndianJPatholMicrobiol_2010_53_2_347_64345_u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149725"/>
            <a:ext cx="40322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79"/>
          <p:cNvSpPr txBox="1">
            <a:spLocks noChangeArrowheads="1"/>
          </p:cNvSpPr>
          <p:nvPr/>
        </p:nvSpPr>
        <p:spPr bwMode="auto">
          <a:xfrm>
            <a:off x="0" y="36449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>
                <a:cs typeface="Arial" charset="0"/>
              </a:rPr>
              <a:t>Λίστα πιθανών βιοδεικτών για μέτρηση στα ούρα με </a:t>
            </a:r>
            <a:r>
              <a:rPr lang="en-US" altLang="ja-JP" sz="2400">
                <a:ea typeface="ＭＳ Ｐゴシック"/>
                <a:cs typeface="Arial" charset="0"/>
              </a:rPr>
              <a:t>ELISA</a:t>
            </a:r>
            <a:endParaRPr lang="en-US" altLang="el-GR" sz="2400">
              <a:cs typeface="Arial" charset="0"/>
            </a:endParaRPr>
          </a:p>
        </p:txBody>
      </p:sp>
      <p:sp>
        <p:nvSpPr>
          <p:cNvPr id="52226" name="Rectangle 25"/>
          <p:cNvSpPr>
            <a:spLocks noChangeArrowheads="1"/>
          </p:cNvSpPr>
          <p:nvPr/>
        </p:nvSpPr>
        <p:spPr bwMode="auto">
          <a:xfrm>
            <a:off x="0" y="1484313"/>
            <a:ext cx="91440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1) </a:t>
            </a:r>
            <a:r>
              <a:rPr lang="el-GR" sz="1400" b="1"/>
              <a:t>IMAC fractionation in combination with LC-MS reveals H2B and NIF-1 peptides as potential bladder </a:t>
            </a:r>
            <a:r>
              <a:rPr lang="en-US" sz="1400" b="1"/>
              <a:t>	</a:t>
            </a:r>
            <a:r>
              <a:rPr lang="el-GR" sz="1400" b="1"/>
              <a:t>cancer biomarkers. 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	</a:t>
            </a:r>
            <a:r>
              <a:rPr lang="el-GR" sz="1400" b="1"/>
              <a:t>J Proteome Res, 2013. 12(9): p. 3969-79.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2) </a:t>
            </a:r>
            <a:r>
              <a:rPr lang="el-GR" sz="1400" b="1"/>
              <a:t>Profilin 1 is a potential biomarker for bladder cancer aggressiveness.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	</a:t>
            </a:r>
            <a:r>
              <a:rPr lang="el-GR" sz="1400" b="1"/>
              <a:t> Mol Cell Proteomics, 2012. 11(4): p. M111 009449.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3) </a:t>
            </a:r>
            <a:r>
              <a:rPr lang="el-GR" sz="1400" b="1"/>
              <a:t>Analysis of secreted proteins for the study of bladder cancer cell aggressiveness. 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	</a:t>
            </a:r>
            <a:r>
              <a:rPr lang="el-GR" sz="1400" b="1"/>
              <a:t>J Proteome Res, 2010. 9(6): p. 3243-59.</a:t>
            </a:r>
          </a:p>
        </p:txBody>
      </p:sp>
      <p:sp>
        <p:nvSpPr>
          <p:cNvPr id="52227" name="Rectangle 26"/>
          <p:cNvSpPr>
            <a:spLocks noChangeArrowheads="1"/>
          </p:cNvSpPr>
          <p:nvPr/>
        </p:nvSpPr>
        <p:spPr bwMode="auto">
          <a:xfrm>
            <a:off x="-41275" y="233363"/>
            <a:ext cx="920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/>
              <a:t>Ανακάλυψη πιθανών βιοδεικτών στο εργαστήριο πρωτεομικής του ΙΙΒΕΑΑ</a:t>
            </a:r>
          </a:p>
        </p:txBody>
      </p:sp>
      <p:graphicFrame>
        <p:nvGraphicFramePr>
          <p:cNvPr id="37916" name="Group 28"/>
          <p:cNvGraphicFramePr>
            <a:graphicFrameLocks noGrp="1"/>
          </p:cNvGraphicFramePr>
          <p:nvPr/>
        </p:nvGraphicFramePr>
        <p:xfrm>
          <a:off x="2987675" y="4100513"/>
          <a:ext cx="2251075" cy="2544745"/>
        </p:xfrm>
        <a:graphic>
          <a:graphicData uri="http://schemas.openxmlformats.org/drawingml/2006/table">
            <a:tbl>
              <a:tblPr/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Myeloblastin (PR-3)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SPARC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Survivin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Profilin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 (PFN1)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NIF-1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H2B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SLIT-2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431800" y="458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altLang="el-GR" sz="2800"/>
              <a:t>Αξιολόγηση των αναλυτικών χαρακτηριστικών των </a:t>
            </a:r>
            <a:r>
              <a:rPr lang="en-US" altLang="el-GR" sz="2800"/>
              <a:t>ELISA </a:t>
            </a:r>
            <a:r>
              <a:rPr lang="el-GR" altLang="ja-JP" sz="2800"/>
              <a:t>σε δείγματα ούρων σύμφωνα με τις οδηγίες του </a:t>
            </a:r>
            <a:r>
              <a:rPr lang="en-US" altLang="ja-JP" sz="2800">
                <a:ea typeface="ＭＳ Ｐゴシック"/>
                <a:cs typeface="ＭＳ Ｐゴシック"/>
              </a:rPr>
              <a:t>FDA</a:t>
            </a:r>
            <a:r>
              <a:rPr lang="el-GR" altLang="ja-JP" sz="2800"/>
              <a:t> (</a:t>
            </a:r>
            <a:r>
              <a:rPr lang="en-US" altLang="ja-JP" sz="2800">
                <a:ea typeface="ＭＳ Ｐゴシック"/>
                <a:cs typeface="ＭＳ Ｐゴシック"/>
              </a:rPr>
              <a:t>Food and Drug Administration)</a:t>
            </a:r>
            <a:endParaRPr lang="el-GR" altLang="el-GR" sz="2800"/>
          </a:p>
        </p:txBody>
      </p:sp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98425" y="2619375"/>
            <a:ext cx="90455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l-GR" sz="2000">
                <a:latin typeface="Calibri" pitchFamily="34" charset="0"/>
              </a:rPr>
              <a:t>STANDARD CURVE EVALUATION (3 different </a:t>
            </a:r>
            <a:r>
              <a:rPr lang="el-GR" altLang="el-GR" sz="2000">
                <a:latin typeface="Calibri" pitchFamily="34" charset="0"/>
              </a:rPr>
              <a:t>c</a:t>
            </a:r>
            <a:r>
              <a:rPr lang="en-US" altLang="el-GR" sz="2000">
                <a:latin typeface="Calibri" pitchFamily="34" charset="0"/>
              </a:rPr>
              <a:t>urves minimum)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l-GR" sz="2000">
                <a:latin typeface="Calibri" pitchFamily="34" charset="0"/>
              </a:rPr>
              <a:t>SPIKING RECOVERY(HIGH, MEDIUM, LOW standard concentration spiked in urine,    	8 replicates measured)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l-GR" sz="2000">
                <a:latin typeface="Calibri" pitchFamily="34" charset="0"/>
              </a:rPr>
              <a:t>REPRODUCIBILITY (HIGH, MEDIUM, LOW biomarker concentration urine samples,    	8 replicates measured)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l-GR" sz="2000">
                <a:latin typeface="Calibri" pitchFamily="34" charset="0"/>
              </a:rPr>
              <a:t>LINEARITY (DILUTION OF HIGH concentration urine sample from 1:2 to 1:32, each dilu</a:t>
            </a:r>
            <a:r>
              <a:rPr lang="el-GR" altLang="el-GR" sz="2000">
                <a:latin typeface="Calibri" pitchFamily="34" charset="0"/>
              </a:rPr>
              <a:t>t</a:t>
            </a:r>
            <a:r>
              <a:rPr lang="en-US" altLang="el-GR" sz="2000">
                <a:latin typeface="Calibri" pitchFamily="34" charset="0"/>
              </a:rPr>
              <a:t>ion measured 8 times)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l-GR" alt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93"/>
          <p:cNvSpPr>
            <a:spLocks noChangeArrowheads="1"/>
          </p:cNvSpPr>
          <p:nvPr/>
        </p:nvSpPr>
        <p:spPr bwMode="auto">
          <a:xfrm>
            <a:off x="431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altLang="ja-JP"/>
              <a:t>Αποτελέσματα </a:t>
            </a:r>
            <a:r>
              <a:rPr lang="el-GR" altLang="el-GR"/>
              <a:t>αναλυτικών χαρακτηριστικών των </a:t>
            </a:r>
            <a:r>
              <a:rPr lang="en-US" altLang="el-GR"/>
              <a:t>ELISA </a:t>
            </a:r>
            <a:r>
              <a:rPr lang="el-GR" altLang="ja-JP"/>
              <a:t>σε δείγματα ούρων </a:t>
            </a:r>
            <a:endParaRPr lang="el-GR" altLang="en-US" sz="3200">
              <a:latin typeface="Calibri" pitchFamily="34" charset="0"/>
            </a:endParaRPr>
          </a:p>
        </p:txBody>
      </p:sp>
      <p:graphicFrame>
        <p:nvGraphicFramePr>
          <p:cNvPr id="9292" name="Group 76"/>
          <p:cNvGraphicFramePr>
            <a:graphicFrameLocks noGrp="1"/>
          </p:cNvGraphicFramePr>
          <p:nvPr/>
        </p:nvGraphicFramePr>
        <p:xfrm>
          <a:off x="657225" y="954088"/>
          <a:ext cx="7894638" cy="4200553"/>
        </p:xfrm>
        <a:graphic>
          <a:graphicData uri="http://schemas.openxmlformats.org/drawingml/2006/table">
            <a:tbl>
              <a:tblPr/>
              <a:tblGrid>
                <a:gridCol w="112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2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Biomarker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Catalogue number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Analytical Performance Issues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SPARC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R&amp;D Systems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DSP00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successful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SLIT-2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Cloud-Clone Corp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SEA672Hu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successful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H2B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Biological Life Sciences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25705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Cloud-Clone Corp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SEA356Hu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 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SURVIVIN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R&amp;D Systems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DSV00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successful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Enzo Life Sciences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ADI-900-111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PFN-1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USCN LIFE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E2122h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curve, recovery,reproducibility,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Biological Life Sciences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27613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 Clone Corp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SEC233Hu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NIF-1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CUSABIO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EL026683HU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USCN LIFE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E1019h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recovery,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Proteinase 3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CUSABIO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E13058h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reproducibility, linearity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4346" name="4 - TextBox"/>
          <p:cNvSpPr txBox="1">
            <a:spLocks noChangeArrowheads="1"/>
          </p:cNvSpPr>
          <p:nvPr/>
        </p:nvSpPr>
        <p:spPr bwMode="auto">
          <a:xfrm>
            <a:off x="0" y="5454650"/>
            <a:ext cx="871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dirty="0">
                <a:solidFill>
                  <a:srgbClr val="FF0000"/>
                </a:solidFill>
              </a:rPr>
              <a:t>Σε </a:t>
            </a:r>
            <a:r>
              <a:rPr lang="el-GR" altLang="en-US" dirty="0" err="1">
                <a:solidFill>
                  <a:srgbClr val="FF0000"/>
                </a:solidFill>
              </a:rPr>
              <a:t>πο</a:t>
            </a:r>
            <a:r>
              <a:rPr lang="en-US" altLang="en-US" dirty="0">
                <a:solidFill>
                  <a:srgbClr val="FF0000"/>
                </a:solidFill>
              </a:rPr>
              <a:t>ι</a:t>
            </a:r>
            <a:r>
              <a:rPr lang="el-GR" altLang="en-US" dirty="0" err="1">
                <a:solidFill>
                  <a:srgbClr val="FF0000"/>
                </a:solidFill>
              </a:rPr>
              <a:t>ους</a:t>
            </a:r>
            <a:r>
              <a:rPr lang="el-GR" altLang="en-US" dirty="0">
                <a:solidFill>
                  <a:srgbClr val="FF0000"/>
                </a:solidFill>
              </a:rPr>
              <a:t> </a:t>
            </a:r>
            <a:r>
              <a:rPr lang="el-GR" altLang="en-US" dirty="0" err="1">
                <a:solidFill>
                  <a:srgbClr val="FF0000"/>
                </a:solidFill>
              </a:rPr>
              <a:t>παρ</a:t>
            </a:r>
            <a:r>
              <a:rPr lang="en-US" altLang="en-US" dirty="0">
                <a:solidFill>
                  <a:srgbClr val="FF0000"/>
                </a:solidFill>
              </a:rPr>
              <a:t>ά</a:t>
            </a:r>
            <a:r>
              <a:rPr lang="el-GR" altLang="en-US" dirty="0" err="1">
                <a:solidFill>
                  <a:srgbClr val="FF0000"/>
                </a:solidFill>
              </a:rPr>
              <a:t>γοντες</a:t>
            </a:r>
            <a:r>
              <a:rPr lang="el-GR" altLang="en-US" dirty="0">
                <a:solidFill>
                  <a:srgbClr val="FF0000"/>
                </a:solidFill>
              </a:rPr>
              <a:t> οφείλεται η αποτυχία των </a:t>
            </a:r>
            <a:r>
              <a:rPr lang="en-US" altLang="ja-JP" dirty="0">
                <a:solidFill>
                  <a:srgbClr val="FF0000"/>
                </a:solidFill>
                <a:ea typeface="ＭＳ Ｐゴシック"/>
                <a:cs typeface="ＭＳ Ｐゴシック"/>
              </a:rPr>
              <a:t>ELISA</a:t>
            </a:r>
            <a:r>
              <a:rPr lang="el-GR" altLang="ja-JP" dirty="0">
                <a:solidFill>
                  <a:srgbClr val="FF0000"/>
                </a:solidFill>
              </a:rPr>
              <a:t> στα δείγματα ούρων;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4347" name="Rectangle 80"/>
          <p:cNvSpPr>
            <a:spLocks noChangeArrowheads="1"/>
          </p:cNvSpPr>
          <p:nvPr/>
        </p:nvSpPr>
        <p:spPr bwMode="auto">
          <a:xfrm>
            <a:off x="0" y="6034088"/>
            <a:ext cx="92884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>
                <a:latin typeface="Times New Roman" pitchFamily="18" charset="0"/>
              </a:rPr>
              <a:t>Analytical Performance of ELISA Assays in Urine: One More Bottleneck towards Biomarker Validation and Clinical Implementation.</a:t>
            </a:r>
          </a:p>
          <a:p>
            <a:pPr>
              <a:spcBef>
                <a:spcPct val="50000"/>
              </a:spcBef>
            </a:pPr>
            <a:r>
              <a:rPr lang="el-GR" sz="1200" b="1">
                <a:latin typeface="Times New Roman" pitchFamily="18" charset="0"/>
              </a:rPr>
              <a:t>Chatziharalambous D, Lygirou V, Latosinska A, Stravodimos K, Vlahou A, Jankowski V, Zoidakis J.</a:t>
            </a:r>
          </a:p>
          <a:p>
            <a:pPr>
              <a:spcBef>
                <a:spcPct val="50000"/>
              </a:spcBef>
            </a:pPr>
            <a:r>
              <a:rPr lang="el-GR" sz="1200" b="1">
                <a:latin typeface="Times New Roman" pitchFamily="18" charset="0"/>
              </a:rPr>
              <a:t>PLoS One. 2016;11(2):e0149471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728663"/>
            <a:ext cx="8229600" cy="1143000"/>
          </a:xfrm>
        </p:spPr>
        <p:txBody>
          <a:bodyPr/>
          <a:lstStyle/>
          <a:p>
            <a:r>
              <a:rPr lang="en-US" altLang="ja-JP" sz="3200">
                <a:ea typeface="ＭＳ Ｐゴシック"/>
                <a:cs typeface="ＭＳ Ｐゴシック"/>
              </a:rPr>
              <a:t>MRM (Multiple Reaction Monitoring)</a:t>
            </a:r>
            <a:endParaRPr lang="el-GR" sz="3200"/>
          </a:p>
        </p:txBody>
      </p:sp>
      <p:pic>
        <p:nvPicPr>
          <p:cNvPr id="55298" name="Picture 5" descr="https://www.broadinstitute.org/files/shared/proteomics/images/mr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6294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836613" y="368300"/>
            <a:ext cx="7335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/>
              <a:t>Εναλλακτική λύση στη χρήση των </a:t>
            </a:r>
            <a:r>
              <a:rPr lang="en-US" altLang="ja-JP" b="1" dirty="0">
                <a:ea typeface="ＭＳ Ｐゴシック"/>
                <a:cs typeface="ＭＳ Ｐゴシック"/>
              </a:rPr>
              <a:t>ELISA </a:t>
            </a:r>
            <a:r>
              <a:rPr lang="el-GR" altLang="ja-JP" b="1" dirty="0"/>
              <a:t>αποτελεί η τεχνική </a:t>
            </a:r>
            <a:r>
              <a:rPr lang="en-US" altLang="ja-JP" b="1" dirty="0">
                <a:ea typeface="ＭＳ Ｐゴシック"/>
                <a:cs typeface="ＭＳ Ｐゴシック"/>
              </a:rPr>
              <a:t>MRM</a:t>
            </a:r>
            <a:endParaRPr lang="el-G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19012-CCEF-4228-AA44-B7B3443DAA9D}"/>
              </a:ext>
            </a:extLst>
          </p:cNvPr>
          <p:cNvSpPr txBox="1"/>
          <p:nvPr/>
        </p:nvSpPr>
        <p:spPr>
          <a:xfrm>
            <a:off x="64595" y="5904924"/>
            <a:ext cx="90910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SRM/MRM targeted proteomics as a tool for biomarker validation and absolute quantification in human urine</a:t>
            </a:r>
          </a:p>
          <a:p>
            <a:r>
              <a:rPr lang="en-GB" sz="1400" dirty="0"/>
              <a:t>George </a:t>
            </a:r>
            <a:r>
              <a:rPr lang="en-GB" sz="1400" dirty="0" err="1"/>
              <a:t>Mermelekas</a:t>
            </a:r>
            <a:r>
              <a:rPr lang="en-GB" sz="1400" dirty="0"/>
              <a:t>, Antonia </a:t>
            </a:r>
            <a:r>
              <a:rPr lang="en-GB" sz="1400" dirty="0" err="1"/>
              <a:t>Vlahou</a:t>
            </a:r>
            <a:r>
              <a:rPr lang="en-GB" sz="1400" dirty="0"/>
              <a:t>, Jerome Zoidakis</a:t>
            </a:r>
          </a:p>
          <a:p>
            <a:r>
              <a:rPr lang="sv-SE" sz="1400" dirty="0"/>
              <a:t>Expert Rev Mol Diagn. 2015;15(11):1441-54.</a:t>
            </a:r>
          </a:p>
          <a:p>
            <a:endParaRPr lang="en-GB" sz="1400" dirty="0"/>
          </a:p>
          <a:p>
            <a:endParaRPr lang="el-GR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0386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2" name="Group 12"/>
          <p:cNvGrpSpPr>
            <a:grpSpLocks/>
          </p:cNvGrpSpPr>
          <p:nvPr/>
        </p:nvGrpSpPr>
        <p:grpSpPr bwMode="auto">
          <a:xfrm>
            <a:off x="0" y="685800"/>
            <a:ext cx="8382000" cy="3429000"/>
            <a:chOff x="0" y="476672"/>
            <a:chExt cx="6886575" cy="4794473"/>
          </a:xfrm>
        </p:grpSpPr>
        <p:pic>
          <p:nvPicPr>
            <p:cNvPr id="5633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76672"/>
              <a:ext cx="6886575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708920"/>
              <a:ext cx="6886575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6553200" y="1219200"/>
            <a:ext cx="1809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l-GR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Πεπτίδιο αναφοράς </a:t>
            </a: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048000"/>
            <a:ext cx="2200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Πεπτίδιο στα ούρα ασθενή</a:t>
            </a: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44958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MS/MS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spectrum of the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3 transitions (fragments)</a:t>
            </a:r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228600" y="-152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 </a:t>
            </a:r>
            <a:r>
              <a:rPr lang="el-GR" sz="2000" b="1">
                <a:solidFill>
                  <a:schemeClr val="tx2"/>
                </a:solidFill>
              </a:rPr>
              <a:t>Ανάπτυξη μεθόδου </a:t>
            </a:r>
            <a:r>
              <a:rPr lang="en-US" sz="2000" b="1">
                <a:solidFill>
                  <a:schemeClr val="tx2"/>
                </a:solidFill>
              </a:rPr>
              <a:t>MRM </a:t>
            </a:r>
            <a:r>
              <a:rPr lang="el-GR" sz="2000" b="1">
                <a:solidFill>
                  <a:schemeClr val="tx2"/>
                </a:solidFill>
              </a:rPr>
              <a:t>στα ούρα για την πρωτεΐνη</a:t>
            </a:r>
            <a:r>
              <a:rPr lang="en-US" sz="2000" b="1">
                <a:solidFill>
                  <a:schemeClr val="tx2"/>
                </a:solidFill>
              </a:rPr>
              <a:t> SPARC</a:t>
            </a:r>
            <a:endParaRPr lang="el-GR" sz="2000" b="1">
              <a:solidFill>
                <a:schemeClr val="tx2"/>
              </a:solidFill>
            </a:endParaRPr>
          </a:p>
        </p:txBody>
      </p:sp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152400" y="457200"/>
            <a:ext cx="944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1">
                <a:solidFill>
                  <a:srgbClr val="FF0000"/>
                </a:solidFill>
              </a:rPr>
              <a:t>Η ανάλυση πεπτιδίου αναφοράς σεσημασμένου με </a:t>
            </a:r>
            <a:r>
              <a:rPr lang="el-GR" sz="1400" b="1" baseline="30000">
                <a:solidFill>
                  <a:srgbClr val="FF0000"/>
                </a:solidFill>
              </a:rPr>
              <a:t>1</a:t>
            </a:r>
            <a:r>
              <a:rPr lang="en-US" sz="1400" b="1" baseline="30000">
                <a:solidFill>
                  <a:srgbClr val="FF0000"/>
                </a:solidFill>
              </a:rPr>
              <a:t>5</a:t>
            </a:r>
            <a:r>
              <a:rPr lang="el-GR" sz="1400" b="1">
                <a:solidFill>
                  <a:srgbClr val="FF0000"/>
                </a:solidFill>
              </a:rPr>
              <a:t>Ν εγγυάται την ποιότητα της ταυτοποίησης</a:t>
            </a:r>
            <a:r>
              <a:rPr lang="en-US" sz="1400"/>
              <a:t>  </a:t>
            </a:r>
            <a:endParaRPr lang="el-GR" sz="1400"/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0" y="5408613"/>
            <a:ext cx="8621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Η μέθοδος έχει εξαιρετικά αναλυτικά </a:t>
            </a:r>
          </a:p>
          <a:p>
            <a:pPr>
              <a:spcBef>
                <a:spcPct val="50000"/>
              </a:spcBef>
            </a:pPr>
            <a:r>
              <a:rPr lang="el-GR"/>
              <a:t>χαρακτηριστικά</a:t>
            </a:r>
            <a:r>
              <a:rPr lang="en-US"/>
              <a:t> </a:t>
            </a:r>
            <a:endParaRPr lang="el-GR"/>
          </a:p>
          <a:p>
            <a:pPr>
              <a:spcBef>
                <a:spcPct val="50000"/>
              </a:spcBef>
            </a:pPr>
            <a:r>
              <a:rPr lang="en-US"/>
              <a:t>(CV&lt;5%</a:t>
            </a:r>
            <a:r>
              <a:rPr lang="el-GR"/>
              <a:t> και γραμμική σε 3 τάξεις μεγέθους</a:t>
            </a:r>
            <a:r>
              <a:rPr lang="en-US"/>
              <a:t>) </a:t>
            </a:r>
          </a:p>
        </p:txBody>
      </p:sp>
      <p:sp>
        <p:nvSpPr>
          <p:cNvPr id="56329" name="Line 12"/>
          <p:cNvSpPr>
            <a:spLocks noChangeShapeType="1"/>
          </p:cNvSpPr>
          <p:nvPr/>
        </p:nvSpPr>
        <p:spPr bwMode="auto">
          <a:xfrm>
            <a:off x="45720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72B0712-9151-4310-A6B1-A24E792F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85" y="1061949"/>
            <a:ext cx="4860007" cy="4292989"/>
          </a:xfrm>
          <a:prstGeom prst="rect">
            <a:avLst/>
          </a:prstGeom>
        </p:spPr>
      </p:pic>
      <p:sp>
        <p:nvSpPr>
          <p:cNvPr id="67585" name="1 - Τίτλος"/>
          <p:cNvSpPr>
            <a:spLocks noGrp="1"/>
          </p:cNvSpPr>
          <p:nvPr>
            <p:ph type="title" idx="4294967295"/>
          </p:nvPr>
        </p:nvSpPr>
        <p:spPr>
          <a:xfrm>
            <a:off x="-149989" y="-175303"/>
            <a:ext cx="9432924" cy="1143000"/>
          </a:xfrm>
        </p:spPr>
        <p:txBody>
          <a:bodyPr/>
          <a:lstStyle/>
          <a:p>
            <a:pPr eaLnBrk="1" hangingPunct="1"/>
            <a:r>
              <a:rPr lang="el-GR" sz="2800" dirty="0"/>
              <a:t>Κλινική Εφαρμογή </a:t>
            </a:r>
            <a:r>
              <a:rPr lang="el-GR" sz="2800" dirty="0" err="1"/>
              <a:t>Στοχευμένης</a:t>
            </a:r>
            <a:r>
              <a:rPr lang="el-GR" sz="2800" dirty="0"/>
              <a:t> Πρωτεομικής Ανάλυσης </a:t>
            </a:r>
            <a:endParaRPr lang="en-US" sz="2800" dirty="0"/>
          </a:p>
        </p:txBody>
      </p:sp>
      <p:sp>
        <p:nvSpPr>
          <p:cNvPr id="67586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-107950" y="638690"/>
            <a:ext cx="9432925" cy="7021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z="2800" dirty="0"/>
              <a:t>Ταυτοποίηση κακοηθών οζιδίων πνεύμονα</a:t>
            </a:r>
            <a:endParaRPr lang="en-US" sz="2800" dirty="0"/>
          </a:p>
        </p:txBody>
      </p:sp>
      <p:sp>
        <p:nvSpPr>
          <p:cNvPr id="67587" name="3 - TextBox"/>
          <p:cNvSpPr txBox="1">
            <a:spLocks noChangeArrowheads="1"/>
          </p:cNvSpPr>
          <p:nvPr/>
        </p:nvSpPr>
        <p:spPr bwMode="auto">
          <a:xfrm>
            <a:off x="71500" y="5724255"/>
            <a:ext cx="92260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     1) A blood-based proteomic classifier for the molecular characterization of pulmonary nodules </a:t>
            </a:r>
          </a:p>
          <a:p>
            <a:r>
              <a:rPr lang="en-US" sz="1400" dirty="0">
                <a:latin typeface="+mn-lt"/>
              </a:rPr>
              <a:t>Li XJ et al. Sci </a:t>
            </a:r>
            <a:r>
              <a:rPr lang="en-US" sz="1400" dirty="0" err="1">
                <a:latin typeface="+mn-lt"/>
              </a:rPr>
              <a:t>Transl</a:t>
            </a:r>
            <a:r>
              <a:rPr lang="en-US" sz="1400" dirty="0">
                <a:latin typeface="+mn-lt"/>
              </a:rPr>
              <a:t> Med. 2013;5(207):207ra142</a:t>
            </a:r>
          </a:p>
          <a:p>
            <a:r>
              <a:rPr lang="en-US" sz="1400" dirty="0">
                <a:latin typeface="+mn-lt"/>
              </a:rPr>
              <a:t>     2) Assessment of Plasma Proteomics Biomarker’s Ability to Distinguish Benign From Malignant Lung Nodules </a:t>
            </a:r>
          </a:p>
          <a:p>
            <a:r>
              <a:rPr lang="en-US" sz="1400" dirty="0">
                <a:latin typeface="+mn-lt"/>
              </a:rPr>
              <a:t>Results of the PANOPTIC (Pulmonary Nodule Plasma Proteomic Classifier) Trial</a:t>
            </a:r>
          </a:p>
          <a:p>
            <a:r>
              <a:rPr lang="en-US" sz="1400" dirty="0">
                <a:latin typeface="+mn-lt"/>
              </a:rPr>
              <a:t>Silvestri GA et al. CHEST 2018; 154(3):491-500</a:t>
            </a:r>
          </a:p>
          <a:p>
            <a:r>
              <a:rPr lang="en-US" sz="1400" dirty="0">
                <a:latin typeface="Calibri" pitchFamily="34" charset="0"/>
              </a:rPr>
              <a:t>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3BF10-DF7A-44E8-B7FD-05BA8DAF3EB9}"/>
              </a:ext>
            </a:extLst>
          </p:cNvPr>
          <p:cNvSpPr txBox="1"/>
          <p:nvPr/>
        </p:nvSpPr>
        <p:spPr>
          <a:xfrm>
            <a:off x="2948770" y="5260671"/>
            <a:ext cx="3663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https://www.biodesix.com/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858000"/>
            <a:ext cx="5073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908720"/>
            <a:ext cx="8647042" cy="5410200"/>
            <a:chOff x="620642" y="1600200"/>
            <a:chExt cx="8255000" cy="4953000"/>
          </a:xfrm>
        </p:grpSpPr>
        <p:pic>
          <p:nvPicPr>
            <p:cNvPr id="1028" name="Picture 4" descr="MALDI-MSI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42" y="1600200"/>
              <a:ext cx="8255000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943600" y="5029200"/>
              <a:ext cx="2932042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Απεικόνιση ιστού με φασματομετρία μάζας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62700B-07C6-421A-A1E3-2214414CB2D2}"/>
              </a:ext>
            </a:extLst>
          </p:cNvPr>
          <p:cNvSpPr/>
          <p:nvPr/>
        </p:nvSpPr>
        <p:spPr>
          <a:xfrm>
            <a:off x="56316" y="6354325"/>
            <a:ext cx="9860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Expert Rev Proteomics. 2017 Jun;14(6):545-559</a:t>
            </a:r>
            <a:endParaRPr lang="el-GR" sz="1400" dirty="0"/>
          </a:p>
          <a:p>
            <a:r>
              <a:rPr lang="en-US" sz="1400" dirty="0"/>
              <a:t>Recent advances in applying mass spectrometry and systems biology to determine brain dynamics.</a:t>
            </a:r>
          </a:p>
        </p:txBody>
      </p:sp>
    </p:spTree>
    <p:extLst>
      <p:ext uri="{BB962C8B-B14F-4D97-AF65-F5344CB8AC3E}">
        <p14:creationId xmlns:p14="http://schemas.microsoft.com/office/powerpoint/2010/main" val="2715120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6" y="623822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3D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OrbiSIMS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—label-free metabolic imaging with subcellular lateral resolution and high mass-resolving power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Melissa 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Passarelli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Nature Methods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volume 14, pages 1175–1183 (2017)</a:t>
            </a:r>
          </a:p>
        </p:txBody>
      </p:sp>
      <p:pic>
        <p:nvPicPr>
          <p:cNvPr id="4" name="Picture 6" descr="https://media.springernature.com/full/nature-static/assets/v1/image-assets/nmeth.4504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1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52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ρισδιάστατη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ανάλυση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ιστών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με φασματομετρία μάζας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0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7CB9DD-6567-4CAE-9566-8231EA7CC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4355" y="68261"/>
            <a:ext cx="9232710" cy="13339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Thermal proteome profiling </a:t>
            </a:r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350" b="1" dirty="0">
                <a:latin typeface="Arial" panose="020B0604020202020204" pitchFamily="34" charset="0"/>
                <a:cs typeface="Arial" panose="020B0604020202020204" pitchFamily="34" charset="0"/>
              </a:rPr>
              <a:t>Ταυτοποίηση όλων των πρωτεϊνών στόχων ενός φαρμάκου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350" b="1" dirty="0">
                <a:latin typeface="Arial" panose="020B0604020202020204" pitchFamily="34" charset="0"/>
                <a:cs typeface="Arial" panose="020B0604020202020204" pitchFamily="34" charset="0"/>
              </a:rPr>
              <a:t>Ανακάλυψη του μηχανισμού δράσης ενός φαρμάκου και πιθανών παρενεργειών</a:t>
            </a:r>
            <a:endParaRPr lang="el-GR" sz="135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BE8BA-0043-41FA-9572-DBF58C6CCDAB}"/>
              </a:ext>
            </a:extLst>
          </p:cNvPr>
          <p:cNvSpPr txBox="1"/>
          <p:nvPr/>
        </p:nvSpPr>
        <p:spPr>
          <a:xfrm>
            <a:off x="3775896" y="2191214"/>
            <a:ext cx="1699955" cy="230832"/>
          </a:xfrm>
          <a:prstGeom prst="rect">
            <a:avLst/>
          </a:prstGeom>
          <a:solidFill>
            <a:srgbClr val="E3F5F9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Drug treated breast cancer cells</a:t>
            </a:r>
            <a:endParaRPr lang="el-GR" sz="9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B2962-F496-4E2A-95F5-F2C95C59D057}"/>
              </a:ext>
            </a:extLst>
          </p:cNvPr>
          <p:cNvSpPr txBox="1"/>
          <p:nvPr/>
        </p:nvSpPr>
        <p:spPr>
          <a:xfrm>
            <a:off x="1962444" y="3336683"/>
            <a:ext cx="865163" cy="230832"/>
          </a:xfrm>
          <a:prstGeom prst="rect">
            <a:avLst/>
          </a:prstGeom>
          <a:solidFill>
            <a:srgbClr val="D7F1F7"/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Cell extract</a:t>
            </a:r>
            <a:endParaRPr lang="el-GR" sz="9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70491861-A348-40F0-9C50-5E59879A13F3}"/>
              </a:ext>
            </a:extLst>
          </p:cNvPr>
          <p:cNvGrpSpPr/>
          <p:nvPr/>
        </p:nvGrpSpPr>
        <p:grpSpPr>
          <a:xfrm>
            <a:off x="228985" y="908720"/>
            <a:ext cx="8685965" cy="5490610"/>
            <a:chOff x="1135546" y="1632878"/>
            <a:chExt cx="5871542" cy="4320297"/>
          </a:xfrm>
        </p:grpSpPr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6F185FAE-C40A-4045-BB93-B1E2C40D8C43}"/>
                </a:ext>
              </a:extLst>
            </p:cNvPr>
            <p:cNvGrpSpPr/>
            <p:nvPr/>
          </p:nvGrpSpPr>
          <p:grpSpPr>
            <a:xfrm>
              <a:off x="1135546" y="1632878"/>
              <a:ext cx="5871542" cy="4320297"/>
              <a:chOff x="1135546" y="1632878"/>
              <a:chExt cx="5871542" cy="4320297"/>
            </a:xfrm>
          </p:grpSpPr>
          <p:grpSp>
            <p:nvGrpSpPr>
              <p:cNvPr id="7" name="Ομάδα 6">
                <a:extLst>
                  <a:ext uri="{FF2B5EF4-FFF2-40B4-BE49-F238E27FC236}">
                    <a16:creationId xmlns:a16="http://schemas.microsoft.com/office/drawing/2014/main" id="{49362763-2DCC-4115-89A0-7581AC26B2E2}"/>
                  </a:ext>
                </a:extLst>
              </p:cNvPr>
              <p:cNvGrpSpPr/>
              <p:nvPr/>
            </p:nvGrpSpPr>
            <p:grpSpPr>
              <a:xfrm>
                <a:off x="1135546" y="1632878"/>
                <a:ext cx="5871542" cy="4320297"/>
                <a:chOff x="1135546" y="1632878"/>
                <a:chExt cx="5871542" cy="4320297"/>
              </a:xfrm>
            </p:grpSpPr>
            <p:grpSp>
              <p:nvGrpSpPr>
                <p:cNvPr id="2" name="Ομάδα 1">
                  <a:extLst>
                    <a:ext uri="{FF2B5EF4-FFF2-40B4-BE49-F238E27FC236}">
                      <a16:creationId xmlns:a16="http://schemas.microsoft.com/office/drawing/2014/main" id="{D1FFD8D6-5FB0-43E8-8290-14905C5A26CC}"/>
                    </a:ext>
                  </a:extLst>
                </p:cNvPr>
                <p:cNvGrpSpPr/>
                <p:nvPr/>
              </p:nvGrpSpPr>
              <p:grpSpPr>
                <a:xfrm>
                  <a:off x="1135546" y="1632878"/>
                  <a:ext cx="5871542" cy="4320297"/>
                  <a:chOff x="1135546" y="1632878"/>
                  <a:chExt cx="5871542" cy="4320297"/>
                </a:xfrm>
              </p:grpSpPr>
              <p:pic>
                <p:nvPicPr>
                  <p:cNvPr id="6" name="Main graphic">
                    <a:extLst>
                      <a:ext uri="{FF2B5EF4-FFF2-40B4-BE49-F238E27FC236}">
                        <a16:creationId xmlns:a16="http://schemas.microsoft.com/office/drawing/2014/main" id="{434A87B5-DBE7-4D4F-8DF5-7221AFE2B65B}"/>
                      </a:ext>
                    </a:extLst>
                  </p:cNvPr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35546" y="1632878"/>
                    <a:ext cx="5871542" cy="432029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E5EA988A-5AF5-448C-B7B2-CDE8A8838B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68081" y="1705879"/>
                    <a:ext cx="1093036" cy="276999"/>
                  </a:xfrm>
                  <a:prstGeom prst="rect">
                    <a:avLst/>
                  </a:prstGeom>
                  <a:solidFill>
                    <a:srgbClr val="E6F6FA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Drug: ex.LCS3</a:t>
                    </a:r>
                    <a:endParaRPr lang="el-GR" sz="12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A616202-89B1-4C05-9391-30A04813FA1D}"/>
                      </a:ext>
                    </a:extLst>
                  </p:cNvPr>
                  <p:cNvSpPr txBox="1"/>
                  <p:nvPr/>
                </p:nvSpPr>
                <p:spPr>
                  <a:xfrm>
                    <a:off x="5901763" y="1819257"/>
                    <a:ext cx="956239" cy="369332"/>
                  </a:xfrm>
                  <a:prstGeom prst="rect">
                    <a:avLst/>
                  </a:prstGeom>
                  <a:solidFill>
                    <a:srgbClr val="E3FDFC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9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Lethality evaluation</a:t>
                    </a:r>
                    <a:endParaRPr lang="el-GR" sz="9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BCE696-B422-4ECC-85CE-2F738390E582}"/>
                    </a:ext>
                  </a:extLst>
                </p:cNvPr>
                <p:cNvSpPr txBox="1"/>
                <p:nvPr/>
              </p:nvSpPr>
              <p:spPr>
                <a:xfrm>
                  <a:off x="3520457" y="4226224"/>
                  <a:ext cx="974171" cy="276999"/>
                </a:xfrm>
                <a:prstGeom prst="rect">
                  <a:avLst/>
                </a:prstGeom>
                <a:solidFill>
                  <a:srgbClr val="D7F1F7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8AA6836-F5D9-4B3B-8254-3285EB1EC3AD}"/>
                    </a:ext>
                  </a:extLst>
                </p:cNvPr>
                <p:cNvSpPr txBox="1"/>
                <p:nvPr/>
              </p:nvSpPr>
              <p:spPr>
                <a:xfrm>
                  <a:off x="4135901" y="4014065"/>
                  <a:ext cx="358727" cy="276999"/>
                </a:xfrm>
                <a:prstGeom prst="rect">
                  <a:avLst/>
                </a:prstGeom>
                <a:solidFill>
                  <a:srgbClr val="D7F1F7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DECAC90-FDD4-4A41-8EB4-95BC2B92B66C}"/>
                    </a:ext>
                  </a:extLst>
                </p:cNvPr>
                <p:cNvSpPr txBox="1"/>
                <p:nvPr/>
              </p:nvSpPr>
              <p:spPr>
                <a:xfrm>
                  <a:off x="5110072" y="4103833"/>
                  <a:ext cx="1188737" cy="276999"/>
                </a:xfrm>
                <a:prstGeom prst="rect">
                  <a:avLst/>
                </a:prstGeom>
                <a:solidFill>
                  <a:srgbClr val="D7F1F7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panose="020F0502020204030204"/>
                    </a:rPr>
                    <a:t>?</a:t>
                  </a:r>
                  <a:endParaRPr lang="el-GR" sz="1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DC429A-269F-4805-86D2-285F81620D72}"/>
                  </a:ext>
                </a:extLst>
              </p:cNvPr>
              <p:cNvSpPr txBox="1"/>
              <p:nvPr/>
            </p:nvSpPr>
            <p:spPr>
              <a:xfrm>
                <a:off x="4312229" y="5185874"/>
                <a:ext cx="1699955" cy="230832"/>
              </a:xfrm>
              <a:prstGeom prst="rect">
                <a:avLst/>
              </a:prstGeom>
              <a:solidFill>
                <a:srgbClr val="D6E1F2"/>
              </a:solidFill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solidFill>
                      <a:prstClr val="black"/>
                    </a:solidFill>
                    <a:latin typeface="Calibri" panose="020F0502020204030204"/>
                  </a:rPr>
                  <a:t>Drug treated breast cancer cells</a:t>
                </a:r>
                <a:endParaRPr lang="el-GR" sz="9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871575-4B99-4D1D-A90A-BA5F4227BD30}"/>
                </a:ext>
              </a:extLst>
            </p:cNvPr>
            <p:cNvSpPr txBox="1"/>
            <p:nvPr/>
          </p:nvSpPr>
          <p:spPr>
            <a:xfrm>
              <a:off x="2096546" y="5372522"/>
              <a:ext cx="466643" cy="276999"/>
            </a:xfrm>
            <a:prstGeom prst="rect">
              <a:avLst/>
            </a:prstGeom>
            <a:solidFill>
              <a:srgbClr val="D6E1F2"/>
            </a:solidFill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  ?</a:t>
              </a:r>
              <a:endParaRPr lang="el-GR" sz="1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D7A912-E9FB-4FBC-BC76-56FACC577A27}"/>
                </a:ext>
              </a:extLst>
            </p:cNvPr>
            <p:cNvSpPr txBox="1"/>
            <p:nvPr/>
          </p:nvSpPr>
          <p:spPr>
            <a:xfrm>
              <a:off x="3508592" y="5360210"/>
              <a:ext cx="627309" cy="276999"/>
            </a:xfrm>
            <a:prstGeom prst="rect">
              <a:avLst/>
            </a:prstGeom>
            <a:solidFill>
              <a:srgbClr val="D6E1F2"/>
            </a:solidFill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     ?</a:t>
              </a:r>
              <a:endParaRPr lang="el-GR" sz="1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EE9BFA-EA2F-488D-88D2-6CDD7A40DAFB}"/>
                </a:ext>
              </a:extLst>
            </p:cNvPr>
            <p:cNvSpPr txBox="1"/>
            <p:nvPr/>
          </p:nvSpPr>
          <p:spPr>
            <a:xfrm>
              <a:off x="4976912" y="5741796"/>
              <a:ext cx="466643" cy="207749"/>
            </a:xfrm>
            <a:prstGeom prst="rect">
              <a:avLst/>
            </a:prstGeom>
            <a:solidFill>
              <a:srgbClr val="D6E1F2"/>
            </a:solidFill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l-GR" sz="75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B058CE-80CE-4090-B587-033CB087D866}"/>
                </a:ext>
              </a:extLst>
            </p:cNvPr>
            <p:cNvSpPr txBox="1"/>
            <p:nvPr/>
          </p:nvSpPr>
          <p:spPr>
            <a:xfrm>
              <a:off x="2739518" y="5191395"/>
              <a:ext cx="627308" cy="307777"/>
            </a:xfrm>
            <a:prstGeom prst="rect">
              <a:avLst/>
            </a:prstGeom>
            <a:solidFill>
              <a:srgbClr val="D6E1F2"/>
            </a:solidFill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FF0000"/>
                  </a:solidFill>
                  <a:latin typeface="Calibri" panose="020F0502020204030204"/>
                </a:rPr>
                <a:t>  Predictive biomarkers</a:t>
              </a:r>
              <a:endParaRPr lang="el-GR" sz="7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0D3798D-9F05-4B0B-80AD-B0C5FA0F25E4}"/>
              </a:ext>
            </a:extLst>
          </p:cNvPr>
          <p:cNvSpPr txBox="1"/>
          <p:nvPr/>
        </p:nvSpPr>
        <p:spPr>
          <a:xfrm>
            <a:off x="244818" y="6548616"/>
            <a:ext cx="84996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Johnson et al., 2022</a:t>
            </a:r>
            <a:r>
              <a:rPr lang="el-GR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Reports 38, 110343</a:t>
            </a:r>
            <a:endParaRPr lang="el-GR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183DD88-BCDD-471D-8E8E-E5DA1BA759BD}"/>
              </a:ext>
            </a:extLst>
          </p:cNvPr>
          <p:cNvSpPr/>
          <p:nvPr/>
        </p:nvSpPr>
        <p:spPr>
          <a:xfrm>
            <a:off x="6762" y="2751124"/>
            <a:ext cx="8982490" cy="1805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8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Η έννοια του «παραδείγματος» (</a:t>
            </a:r>
            <a:r>
              <a:rPr lang="en-US" altLang="ja-JP" sz="4000">
                <a:ea typeface="ＭＳ Ｐゴシック"/>
                <a:cs typeface="ＭＳ Ｐゴシック"/>
              </a:rPr>
              <a:t>paradigm)</a:t>
            </a:r>
            <a:r>
              <a:rPr lang="el-GR" altLang="ja-JP" sz="4000">
                <a:ea typeface="ＭＳ Ｐゴシック"/>
                <a:cs typeface="ＭＳ Ｐゴシック"/>
              </a:rPr>
              <a:t> </a:t>
            </a:r>
            <a:endParaRPr lang="el-GR" sz="4000"/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63575" y="1773238"/>
            <a:ext cx="822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ja-JP" dirty="0">
              <a:ea typeface="ＭＳ Ｐゴシック"/>
              <a:cs typeface="ＭＳ Ｐゴシック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ea typeface="ＭＳ Ｐゴシック"/>
                <a:cs typeface="ＭＳ Ｐゴシック"/>
              </a:rPr>
              <a:t>To </a:t>
            </a:r>
            <a:r>
              <a:rPr lang="el-GR" altLang="ja-JP" b="1" dirty="0">
                <a:ea typeface="ＭＳ Ｐゴシック"/>
                <a:cs typeface="ＭＳ Ｐゴシック"/>
              </a:rPr>
              <a:t>παράδειγμα είναι το σύνολο των δεδομένων, θεωριών και τεχνικών που αποτελούν τα εργαλεία ενός επιστημονικού πεδίου</a:t>
            </a:r>
          </a:p>
          <a:p>
            <a:pPr>
              <a:spcBef>
                <a:spcPct val="50000"/>
              </a:spcBef>
            </a:pPr>
            <a:r>
              <a:rPr lang="el-GR" altLang="ja-JP" b="1" dirty="0">
                <a:ea typeface="ＭＳ Ｐゴシック"/>
                <a:cs typeface="ＭＳ Ｐゴシック"/>
              </a:rPr>
              <a:t>Περιοδικά τα παραδείγματα αλλάζουν ριζικά, συνήθως όταν εφευρίσκεται μια νέα πειραματική μέθοδος (π.χ. μικροσκόπιο) ή όταν προκύπτουν νέα δεδομένα (δομή και αλληλουχία </a:t>
            </a:r>
            <a:r>
              <a:rPr lang="en-US" altLang="ja-JP" b="1" dirty="0">
                <a:ea typeface="ＭＳ Ｐゴシック"/>
                <a:cs typeface="ＭＳ Ｐゴシック"/>
              </a:rPr>
              <a:t>DNA, RNA , </a:t>
            </a:r>
            <a:r>
              <a:rPr lang="el-GR" altLang="ja-JP" b="1" dirty="0">
                <a:ea typeface="ＭＳ Ｐゴシック"/>
                <a:cs typeface="ＭＳ Ｐゴシック"/>
              </a:rPr>
              <a:t>πρωτεϊνών)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E3568E1-B297-477C-8E17-D511FD3CA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3912"/>
            <a:ext cx="4977045" cy="3748954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8ECEC151-65A1-465B-BC62-1C321833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6" y="230148"/>
            <a:ext cx="8505944" cy="479822"/>
          </a:xfrm>
        </p:spPr>
        <p:txBody>
          <a:bodyPr>
            <a:normAutofit/>
          </a:bodyPr>
          <a:lstStyle/>
          <a:p>
            <a:r>
              <a:rPr lang="el-GR" sz="2400" dirty="0"/>
              <a:t>Το μέλλον: Επεκτείνοντας τα όρια των μεθόδων πρωτεομικής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5401D-0A10-4967-99C4-FBD02A0EB689}"/>
              </a:ext>
            </a:extLst>
          </p:cNvPr>
          <p:cNvSpPr txBox="1"/>
          <p:nvPr/>
        </p:nvSpPr>
        <p:spPr>
          <a:xfrm>
            <a:off x="499048" y="675155"/>
            <a:ext cx="7695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/>
              <a:t>μεθόδου </a:t>
            </a:r>
            <a:r>
              <a:rPr lang="en-US" dirty="0"/>
              <a:t>Data Independent Acquisition</a:t>
            </a:r>
            <a:r>
              <a:rPr lang="el-GR" dirty="0"/>
              <a:t> για την ταυτοποίηση του συνόλου των πρωτεϊνών ενός δείγματος </a:t>
            </a:r>
            <a:r>
              <a:rPr lang="en-US" dirty="0"/>
              <a:t>(&gt;1</a:t>
            </a:r>
            <a:r>
              <a:rPr lang="el-GR" dirty="0"/>
              <a:t>2</a:t>
            </a:r>
            <a:r>
              <a:rPr lang="en-US" dirty="0"/>
              <a:t>,000 </a:t>
            </a:r>
            <a:r>
              <a:rPr lang="el-GR" dirty="0"/>
              <a:t>πρωτεΐνες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9AC15-764A-4CC1-8014-95BDEF7EAE3A}"/>
              </a:ext>
            </a:extLst>
          </p:cNvPr>
          <p:cNvSpPr txBox="1"/>
          <p:nvPr/>
        </p:nvSpPr>
        <p:spPr>
          <a:xfrm>
            <a:off x="188295" y="5859679"/>
            <a:ext cx="3487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Nature Biotechnology. </a:t>
            </a:r>
            <a:endParaRPr lang="el-GR" dirty="0"/>
          </a:p>
          <a:p>
            <a:r>
              <a:rPr lang="nl-NL" dirty="0"/>
              <a:t>December 2021;39:1563–1573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7087629-21B5-45C0-9A57-FA4E45772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171" y="1290067"/>
            <a:ext cx="2143590" cy="2296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2E0FD0-1C18-484D-AE14-6F68FBE38467}"/>
              </a:ext>
            </a:extLst>
          </p:cNvPr>
          <p:cNvSpPr txBox="1"/>
          <p:nvPr/>
        </p:nvSpPr>
        <p:spPr>
          <a:xfrm>
            <a:off x="4346975" y="6436219"/>
            <a:ext cx="571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https://www.fleming.gr/samiotaki-lab-overview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E3455-5E67-475A-92E1-EE0DCA3963E7}"/>
              </a:ext>
            </a:extLst>
          </p:cNvPr>
          <p:cNvSpPr txBox="1"/>
          <p:nvPr/>
        </p:nvSpPr>
        <p:spPr>
          <a:xfrm>
            <a:off x="4572000" y="5305681"/>
            <a:ext cx="4728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Συνεργασία με τη Δρ. Μαρτίνα </a:t>
            </a:r>
            <a:r>
              <a:rPr lang="el-GR" dirty="0" err="1"/>
              <a:t>Σαμιωτάκη</a:t>
            </a:r>
            <a:r>
              <a:rPr lang="el-GR" dirty="0"/>
              <a:t> Εργαστήριο Πρωτεομικής του Ερευνητικού Κέντρου </a:t>
            </a:r>
            <a:r>
              <a:rPr lang="el-GR" dirty="0" err="1"/>
              <a:t>Βιοϊατρικών</a:t>
            </a:r>
            <a:r>
              <a:rPr lang="el-GR" dirty="0"/>
              <a:t> Επιστημών "Αλέξανδρος </a:t>
            </a:r>
            <a:r>
              <a:rPr lang="el-GR" dirty="0" err="1"/>
              <a:t>Φλέμιγκ</a:t>
            </a:r>
            <a:r>
              <a:rPr lang="el-GR" dirty="0"/>
              <a:t>"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62C313-C131-4913-A798-CA6CA64D9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235" y="3594678"/>
            <a:ext cx="2849461" cy="16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9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Αποτέλεσμα εικόνας για omnitrap">
            <a:extLst>
              <a:ext uri="{FF2B5EF4-FFF2-40B4-BE49-F238E27FC236}">
                <a16:creationId xmlns:a16="http://schemas.microsoft.com/office/drawing/2014/main" id="{27429E82-8735-46A3-9293-0A64F0BE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9204"/>
            <a:ext cx="2901315" cy="12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1">
            <a:extLst>
              <a:ext uri="{FF2B5EF4-FFF2-40B4-BE49-F238E27FC236}">
                <a16:creationId xmlns:a16="http://schemas.microsoft.com/office/drawing/2014/main" id="{43756307-578A-463C-86D6-62CC68CC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8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/>
              <a:t>Ανάλυση άθικτων πρωτεϊνών</a:t>
            </a:r>
            <a:r>
              <a:rPr lang="en-US" altLang="el-GR" sz="2400" dirty="0"/>
              <a:t>: OMNITRAP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06165CAA-B276-464B-A145-BCD9CEF2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" y="1132746"/>
            <a:ext cx="8657899" cy="255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Box 2">
            <a:extLst>
              <a:ext uri="{FF2B5EF4-FFF2-40B4-BE49-F238E27FC236}">
                <a16:creationId xmlns:a16="http://schemas.microsoft.com/office/drawing/2014/main" id="{2CA2135B-617A-4F5D-B9DE-CF90E43B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415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err="1"/>
              <a:t>Αλληλούχιση</a:t>
            </a:r>
            <a:r>
              <a:rPr lang="el-GR" altLang="el-GR" sz="1800" dirty="0"/>
              <a:t> πρωτεϊνών με </a:t>
            </a:r>
            <a:r>
              <a:rPr lang="el-GR" altLang="el-GR" sz="1800" dirty="0" err="1"/>
              <a:t>θραυσματοποίηση</a:t>
            </a:r>
            <a:r>
              <a:rPr lang="el-GR" altLang="el-GR" sz="1800" dirty="0"/>
              <a:t> και ταυτοποίηση </a:t>
            </a:r>
            <a:r>
              <a:rPr lang="el-GR" altLang="el-GR" sz="1800" dirty="0" err="1"/>
              <a:t>μετα</a:t>
            </a:r>
            <a:r>
              <a:rPr lang="el-GR" altLang="el-GR" sz="1800" dirty="0"/>
              <a:t>-μεταφραστικών τροποποιήσεων</a:t>
            </a:r>
            <a:endParaRPr lang="en-US" altLang="el-GR" sz="1800" dirty="0"/>
          </a:p>
        </p:txBody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2BC985DE-4264-42FC-BF5B-9134BF01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71" y="3599173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hlinkClick r:id="rId4"/>
              </a:rPr>
              <a:t>http://fasmatech.com/portfolio-items/omnitrap/</a:t>
            </a:r>
            <a:r>
              <a:rPr lang="en-US" altLang="el-GR" sz="1800" dirty="0"/>
              <a:t>  Dr. Dimitris </a:t>
            </a:r>
            <a:r>
              <a:rPr lang="en-US" altLang="el-GR" sz="1800" dirty="0" err="1"/>
              <a:t>Papanastasiou</a:t>
            </a:r>
            <a:r>
              <a:rPr lang="en-US" altLang="el-GR" sz="1800" dirty="0"/>
              <a:t>        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65A7EE1-B3A5-4A7B-8F51-6176DC558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56557"/>
            <a:ext cx="6885765" cy="2870068"/>
          </a:xfrm>
          <a:prstGeom prst="rect">
            <a:avLst/>
          </a:prstGeom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F3F085C6-CCE9-4600-8FAE-A123DCCC407B}"/>
              </a:ext>
            </a:extLst>
          </p:cNvPr>
          <p:cNvCxnSpPr/>
          <p:nvPr/>
        </p:nvCxnSpPr>
        <p:spPr>
          <a:xfrm flipH="1">
            <a:off x="6417205" y="3956557"/>
            <a:ext cx="450050" cy="507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>
            <a:extLst>
              <a:ext uri="{FF2B5EF4-FFF2-40B4-BE49-F238E27FC236}">
                <a16:creationId xmlns:a16="http://schemas.microsoft.com/office/drawing/2014/main" id="{81E0D519-3728-40CC-8439-DC045F00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/>
              <a:t>Το μέλλον: εναλλακτικές μέθοδοι πρωτεομικής ανάλυσης</a:t>
            </a:r>
            <a:endParaRPr lang="en-US" altLang="el-GR" sz="2400" dirty="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DF89E990-1C69-4497-854D-F0E12475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r="2271"/>
          <a:stretch>
            <a:fillRect/>
          </a:stretch>
        </p:blipFill>
        <p:spPr bwMode="auto">
          <a:xfrm>
            <a:off x="152400" y="685800"/>
            <a:ext cx="8915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2">
            <a:extLst>
              <a:ext uri="{FF2B5EF4-FFF2-40B4-BE49-F238E27FC236}">
                <a16:creationId xmlns:a16="http://schemas.microsoft.com/office/drawing/2014/main" id="{C2D95C8B-F865-4E9D-BE97-60DEB8CD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5934075"/>
            <a:ext cx="8597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/>
              <a:t>Paving the way to single-molecule protein sequencing</a:t>
            </a:r>
            <a:r>
              <a:rPr lang="en-US" altLang="el-GR" sz="1800" dirty="0"/>
              <a:t>.</a:t>
            </a:r>
            <a:endParaRPr lang="el-GR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 Nature Nanotechnology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Restrepo-Pérez, L., </a:t>
            </a:r>
            <a:r>
              <a:rPr lang="en-US" altLang="el-GR" sz="1800" dirty="0" err="1"/>
              <a:t>Joo</a:t>
            </a:r>
            <a:r>
              <a:rPr lang="en-US" altLang="el-GR" sz="1800" dirty="0"/>
              <a:t>, C., &amp; Dekker, C. (2018). 13(9), 786–796.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1545447C-65E9-4562-B59A-2D1FA016B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15963"/>
          </a:xfrm>
        </p:spPr>
        <p:txBody>
          <a:bodyPr/>
          <a:lstStyle/>
          <a:p>
            <a:pPr eaLnBrk="1" hangingPunct="1"/>
            <a:r>
              <a:rPr lang="el-GR" altLang="el-GR" sz="2400" dirty="0" err="1"/>
              <a:t>Αλληλούχιση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μεσω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νανοπόρων</a:t>
            </a:r>
            <a:r>
              <a:rPr lang="el-GR" altLang="el-GR" sz="2400" dirty="0"/>
              <a:t> </a:t>
            </a:r>
            <a:r>
              <a:rPr lang="en-US" altLang="el-GR" sz="2400" dirty="0"/>
              <a:t>Nanopore sequencing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414A01A9-A1E6-45A8-AF4F-A8109907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9600"/>
            <a:ext cx="9144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Box 3">
            <a:extLst>
              <a:ext uri="{FF2B5EF4-FFF2-40B4-BE49-F238E27FC236}">
                <a16:creationId xmlns:a16="http://schemas.microsoft.com/office/drawing/2014/main" id="{8F01B585-2B92-4158-BB57-9B0FE105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81600"/>
            <a:ext cx="899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Biological (A) or Inorganic (B) pores are placed in impermeable membranes. </a:t>
            </a:r>
            <a:endParaRPr lang="el-GR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(C)The passage of polypeptides through the pore changes the intensity of the current </a:t>
            </a:r>
            <a:endParaRPr lang="el-GR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(D)</a:t>
            </a:r>
            <a:r>
              <a:rPr lang="el-GR" altLang="el-GR" sz="1800" dirty="0"/>
              <a:t> </a:t>
            </a:r>
            <a:r>
              <a:rPr lang="en-US" altLang="el-GR" sz="1800" dirty="0"/>
              <a:t>Deconvolution of the current pattern determines the polypeptide sequence.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ChangeArrowheads="1"/>
          </p:cNvSpPr>
          <p:nvPr/>
        </p:nvSpPr>
        <p:spPr bwMode="auto">
          <a:xfrm>
            <a:off x="701675" y="1347788"/>
            <a:ext cx="7650163" cy="4486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b="1" dirty="0"/>
              <a:t>Κωνσταντίνος Καβάφης </a:t>
            </a:r>
            <a:endParaRPr lang="en-US" altLang="ja-JP" b="1" dirty="0">
              <a:ea typeface="ＭＳ Ｐゴシック"/>
              <a:cs typeface="ＭＳ Ｐゴシック"/>
            </a:endParaRPr>
          </a:p>
          <a:p>
            <a:pPr algn="ctr"/>
            <a:r>
              <a:rPr lang="el-GR" b="1" dirty="0"/>
              <a:t>«Σοφοί δε </a:t>
            </a:r>
            <a:r>
              <a:rPr lang="el-GR" b="1" dirty="0" err="1"/>
              <a:t>Προσιόντων</a:t>
            </a:r>
            <a:r>
              <a:rPr lang="el-GR" b="1" dirty="0"/>
              <a:t>» </a:t>
            </a:r>
            <a:endParaRPr lang="el-GR" dirty="0"/>
          </a:p>
          <a:p>
            <a:pPr algn="ctr"/>
            <a:br>
              <a:rPr lang="el-GR" dirty="0"/>
            </a:br>
            <a:endParaRPr lang="el-GR" dirty="0"/>
          </a:p>
          <a:p>
            <a:pPr algn="ctr"/>
            <a:r>
              <a:rPr lang="el-GR" dirty="0"/>
              <a:t>Οι άνθρωποι γνωρίζουν τα γινόμενα.</a:t>
            </a:r>
          </a:p>
          <a:p>
            <a:pPr algn="ctr"/>
            <a:r>
              <a:rPr lang="el-GR" dirty="0"/>
              <a:t>Τα μέλλοντα γνωρίζουν οι θεοί,</a:t>
            </a:r>
          </a:p>
          <a:p>
            <a:pPr algn="ctr"/>
            <a:r>
              <a:rPr lang="el-GR" dirty="0"/>
              <a:t>πλήρεις και μόνοι κάτοχοι πάντων των φώτων.</a:t>
            </a:r>
          </a:p>
          <a:p>
            <a:pPr algn="ctr"/>
            <a:r>
              <a:rPr lang="el-GR" b="1" dirty="0"/>
              <a:t>Εκ των μελλόντων οι σοφοί τα προσερχόμενα</a:t>
            </a:r>
            <a:r>
              <a:rPr lang="en-US" altLang="ja-JP" b="1" dirty="0">
                <a:ea typeface="ＭＳ Ｐゴシック"/>
                <a:cs typeface="ＭＳ Ｐゴシック"/>
              </a:rPr>
              <a:t> </a:t>
            </a:r>
            <a:r>
              <a:rPr lang="el-GR" b="1" dirty="0"/>
              <a:t>αντιλαμβάνονται. </a:t>
            </a:r>
            <a:endParaRPr lang="en-US" altLang="ja-JP" b="1" dirty="0">
              <a:ea typeface="ＭＳ Ｐゴシック"/>
              <a:cs typeface="ＭＳ Ｐゴシック"/>
            </a:endParaRPr>
          </a:p>
          <a:p>
            <a:pPr algn="ctr"/>
            <a:endParaRPr lang="en-US" altLang="ja-JP" dirty="0">
              <a:ea typeface="ＭＳ Ｐゴシック"/>
              <a:cs typeface="ＭＳ Ｐゴシック"/>
            </a:endParaRPr>
          </a:p>
          <a:p>
            <a:pPr algn="ctr"/>
            <a:r>
              <a:rPr lang="el-GR" dirty="0"/>
              <a:t>Η ακοή</a:t>
            </a:r>
            <a:r>
              <a:rPr lang="en-US" altLang="ja-JP" dirty="0">
                <a:ea typeface="ＭＳ Ｐゴシック"/>
                <a:cs typeface="ＭＳ Ｐゴシック"/>
              </a:rPr>
              <a:t> </a:t>
            </a:r>
            <a:r>
              <a:rPr lang="el-GR" dirty="0"/>
              <a:t>αυτών κάποτε εν </a:t>
            </a:r>
            <a:r>
              <a:rPr lang="el-GR" dirty="0" err="1"/>
              <a:t>ώραις</a:t>
            </a:r>
            <a:r>
              <a:rPr lang="el-GR" dirty="0"/>
              <a:t> σοβαρών σπουδών</a:t>
            </a:r>
            <a:r>
              <a:rPr lang="en-US" altLang="ja-JP" dirty="0">
                <a:ea typeface="ＭＳ Ｐゴシック"/>
                <a:cs typeface="ＭＳ Ｐゴシック"/>
              </a:rPr>
              <a:t> </a:t>
            </a:r>
            <a:r>
              <a:rPr lang="el-GR" dirty="0"/>
              <a:t>ταράττεται. </a:t>
            </a:r>
            <a:endParaRPr lang="en-US" altLang="ja-JP" dirty="0">
              <a:ea typeface="ＭＳ Ｐゴシック"/>
              <a:cs typeface="ＭＳ Ｐゴシック"/>
            </a:endParaRPr>
          </a:p>
          <a:p>
            <a:pPr algn="ctr"/>
            <a:r>
              <a:rPr lang="el-GR" b="1" dirty="0"/>
              <a:t>Η μυστική βοή</a:t>
            </a:r>
            <a:r>
              <a:rPr lang="en-US" altLang="ja-JP" b="1" dirty="0">
                <a:ea typeface="ＭＳ Ｐゴシック"/>
                <a:cs typeface="ＭＳ Ｐゴシック"/>
              </a:rPr>
              <a:t> </a:t>
            </a:r>
            <a:r>
              <a:rPr lang="el-GR" b="1" dirty="0"/>
              <a:t>τούς έρχεται των </a:t>
            </a:r>
            <a:r>
              <a:rPr lang="el-GR" b="1" dirty="0" err="1"/>
              <a:t>πλησιαζόντων</a:t>
            </a:r>
            <a:r>
              <a:rPr lang="el-GR" b="1" dirty="0"/>
              <a:t> γεγονότων.</a:t>
            </a:r>
          </a:p>
          <a:p>
            <a:pPr algn="ctr"/>
            <a:r>
              <a:rPr lang="el-GR" dirty="0"/>
              <a:t>Και την προσέχουν ευλαβείς. </a:t>
            </a:r>
            <a:endParaRPr lang="en-US" altLang="ja-JP" dirty="0">
              <a:ea typeface="ＭＳ Ｐゴシック"/>
              <a:cs typeface="ＭＳ Ｐゴシック"/>
            </a:endParaRPr>
          </a:p>
          <a:p>
            <a:pPr algn="ctr"/>
            <a:r>
              <a:rPr lang="el-GR" dirty="0"/>
              <a:t>Ενώ εις την οδόν</a:t>
            </a:r>
            <a:r>
              <a:rPr lang="en-US" altLang="ja-JP" dirty="0">
                <a:ea typeface="ＭＳ Ｐゴシック"/>
                <a:cs typeface="ＭＳ Ｐゴシック"/>
              </a:rPr>
              <a:t> </a:t>
            </a:r>
            <a:r>
              <a:rPr lang="el-GR" dirty="0"/>
              <a:t>έξω, ουδέν </a:t>
            </a:r>
            <a:r>
              <a:rPr lang="el-GR" dirty="0" err="1"/>
              <a:t>ακούουν</a:t>
            </a:r>
            <a:r>
              <a:rPr lang="el-GR" dirty="0"/>
              <a:t> οι λαοί.</a:t>
            </a:r>
          </a:p>
          <a:p>
            <a:pPr algn="ctr"/>
            <a:br>
              <a:rPr lang="el-GR" dirty="0"/>
            </a:b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172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454802" y="121091"/>
            <a:ext cx="4500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 b="1" dirty="0" err="1"/>
              <a:t>Πρωτεομική</a:t>
            </a:r>
            <a:endParaRPr lang="el-GR" altLang="el-GR" sz="2400" b="1" dirty="0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061610" y="1057965"/>
            <a:ext cx="5040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dirty="0"/>
              <a:t>1994 </a:t>
            </a:r>
            <a:r>
              <a:rPr lang="en-US" altLang="el-GR" dirty="0"/>
              <a:t>Marc </a:t>
            </a:r>
            <a:r>
              <a:rPr lang="en-GB" altLang="el-GR" dirty="0"/>
              <a:t>Wilkins</a:t>
            </a:r>
          </a:p>
          <a:p>
            <a:r>
              <a:rPr lang="en-GB" altLang="el-GR" dirty="0"/>
              <a:t>https://www.babs.unsw.edu.au/marc-wilkins</a:t>
            </a:r>
            <a:endParaRPr lang="el-GR" altLang="el-GR" dirty="0"/>
          </a:p>
        </p:txBody>
      </p:sp>
      <p:pic>
        <p:nvPicPr>
          <p:cNvPr id="17411" name="Picture 2" descr="Prof Marc Wilk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7305" y="179495"/>
            <a:ext cx="1440160" cy="174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920606" y="546752"/>
            <a:ext cx="684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dirty="0"/>
              <a:t>Μελέτη ενός συνόλου πρωτεϊνών σε μεγάλη κλίμακα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517" y="1664885"/>
            <a:ext cx="7335837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Arial" pitchFamily="34" charset="0"/>
              </a:rPr>
              <a:t>Γενομική και Πρωτεομική είναι αλληλένδετες</a:t>
            </a:r>
          </a:p>
          <a:p>
            <a:pPr>
              <a:defRPr/>
            </a:pPr>
            <a:r>
              <a:rPr lang="el-GR" b="1" dirty="0">
                <a:latin typeface="Arial" pitchFamily="34" charset="0"/>
              </a:rPr>
              <a:t>2001 Αλληλούχιση του γονιδιώματος μας, ~21000 γονίδια</a:t>
            </a:r>
          </a:p>
          <a:p>
            <a:pPr>
              <a:defRPr/>
            </a:pPr>
            <a:endParaRPr lang="el-GR" b="1" dirty="0">
              <a:latin typeface="Arial" pitchFamily="34" charset="0"/>
            </a:endParaRPr>
          </a:p>
          <a:p>
            <a:pPr>
              <a:defRPr/>
            </a:pPr>
            <a:r>
              <a:rPr lang="el-GR" b="1" dirty="0">
                <a:latin typeface="Arial" pitchFamily="34" charset="0"/>
              </a:rPr>
              <a:t>Το </a:t>
            </a:r>
            <a:r>
              <a:rPr lang="el-GR" b="1" dirty="0" err="1">
                <a:latin typeface="Arial" pitchFamily="34" charset="0"/>
              </a:rPr>
              <a:t>πρωτέομα</a:t>
            </a:r>
            <a:r>
              <a:rPr lang="el-GR" b="1" dirty="0">
                <a:latin typeface="Arial" pitchFamily="34" charset="0"/>
              </a:rPr>
              <a:t> αποτελείται από εκατοντάδες χιλιάδες πρωτεΐνες.</a:t>
            </a:r>
          </a:p>
          <a:p>
            <a:pPr>
              <a:defRPr/>
            </a:pPr>
            <a:r>
              <a:rPr lang="en-US" b="1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Λόγω των </a:t>
            </a:r>
            <a:r>
              <a:rPr lang="el-GR" dirty="0" err="1">
                <a:latin typeface="Arial" pitchFamily="34" charset="0"/>
              </a:rPr>
              <a:t>μετα</a:t>
            </a:r>
            <a:r>
              <a:rPr lang="el-GR" dirty="0">
                <a:latin typeface="Arial" pitchFamily="34" charset="0"/>
              </a:rPr>
              <a:t>-μεταφραστικών τροποποιήσεων (</a:t>
            </a:r>
            <a:r>
              <a:rPr lang="el-GR" dirty="0" err="1">
                <a:latin typeface="Arial" pitchFamily="34" charset="0"/>
              </a:rPr>
              <a:t>φωσφορυλίωση</a:t>
            </a:r>
            <a:r>
              <a:rPr lang="el-GR" dirty="0">
                <a:latin typeface="Arial" pitchFamily="34" charset="0"/>
              </a:rPr>
              <a:t>, </a:t>
            </a:r>
            <a:r>
              <a:rPr lang="el-GR" dirty="0" err="1">
                <a:latin typeface="Arial" pitchFamily="34" charset="0"/>
              </a:rPr>
              <a:t>γλυκοζυλίωση</a:t>
            </a:r>
            <a:r>
              <a:rPr lang="el-GR" dirty="0">
                <a:latin typeface="Arial" pitchFamily="34" charset="0"/>
              </a:rPr>
              <a:t>, κλπ.) και του εναλλακτικού ματίσματος </a:t>
            </a:r>
            <a:r>
              <a:rPr lang="en-US" dirty="0">
                <a:latin typeface="Arial" pitchFamily="34" charset="0"/>
              </a:rPr>
              <a:t>mRNA</a:t>
            </a:r>
            <a:r>
              <a:rPr lang="el-GR" dirty="0">
                <a:latin typeface="Arial" pitchFamily="34" charset="0"/>
              </a:rPr>
              <a:t> προκύπτουν από ένα γονίδιο πολυάριθμες </a:t>
            </a:r>
            <a:r>
              <a:rPr lang="el-GR" b="1" dirty="0" err="1">
                <a:latin typeface="Arial" pitchFamily="34" charset="0"/>
              </a:rPr>
              <a:t>πρωτεομορφές</a:t>
            </a:r>
            <a:r>
              <a:rPr lang="el-GR" dirty="0">
                <a:latin typeface="Arial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944B2-E409-26FC-842A-6AA56E90C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5" y="3877637"/>
            <a:ext cx="4724809" cy="2859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72BDD-48F0-0E70-BA80-31C5C2DD092B}"/>
              </a:ext>
            </a:extLst>
          </p:cNvPr>
          <p:cNvSpPr txBox="1"/>
          <p:nvPr/>
        </p:nvSpPr>
        <p:spPr>
          <a:xfrm>
            <a:off x="5201354" y="401827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b="1" dirty="0">
                <a:latin typeface="Arial" pitchFamily="34" charset="0"/>
              </a:rPr>
              <a:t>Στάδια της πρωτεομικής ανάλυσης: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b="1" dirty="0">
                <a:latin typeface="Arial" pitchFamily="34" charset="0"/>
              </a:rPr>
              <a:t>Διαχωρισμός πρωτεϊνών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b="1" dirty="0">
                <a:latin typeface="Arial" pitchFamily="34" charset="0"/>
              </a:rPr>
              <a:t>Ταυτοποίηση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b="1" dirty="0">
                <a:latin typeface="Arial" pitchFamily="34" charset="0"/>
              </a:rPr>
              <a:t>Ποσοτικοποίηση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http://www.seed-proteome.com/vars/images/pub_defaut/2d%20electrophoresis.jpg"/>
          <p:cNvPicPr>
            <a:picLocks noChangeAspect="1" noChangeArrowheads="1"/>
          </p:cNvPicPr>
          <p:nvPr/>
        </p:nvPicPr>
        <p:blipFill>
          <a:blip r:embed="rId2"/>
          <a:srcRect l="10435" t="27943" r="17415" b="57191"/>
          <a:stretch>
            <a:fillRect/>
          </a:stretch>
        </p:blipFill>
        <p:spPr bwMode="auto">
          <a:xfrm>
            <a:off x="817563" y="1925638"/>
            <a:ext cx="354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701570" y="0"/>
            <a:ext cx="87758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400" b="1" dirty="0"/>
              <a:t>Διαχωρισμός Πρωτεϊνών</a:t>
            </a:r>
            <a:r>
              <a:rPr lang="en-US" altLang="el-GR" sz="2400" b="1" dirty="0"/>
              <a:t> </a:t>
            </a:r>
            <a:r>
              <a:rPr lang="el-GR" altLang="el-GR" sz="2400" b="1" dirty="0"/>
              <a:t>Δισδιάστατη </a:t>
            </a:r>
            <a:r>
              <a:rPr lang="el-GR" altLang="el-GR" sz="2400" b="1" dirty="0" err="1"/>
              <a:t>Ηλεκτροφόρηση</a:t>
            </a:r>
            <a:endParaRPr lang="el-GR" altLang="el-GR" sz="2400" b="1" dirty="0"/>
          </a:p>
          <a:p>
            <a:endParaRPr lang="el-GR" altLang="el-GR" dirty="0"/>
          </a:p>
        </p:txBody>
      </p:sp>
      <p:pic>
        <p:nvPicPr>
          <p:cNvPr id="18435" name="Picture 2" descr="http://www.seed-proteome.com/vars/images/pub_defaut/2d%20electrophoresis.jpg"/>
          <p:cNvPicPr>
            <a:picLocks noChangeAspect="1" noChangeArrowheads="1"/>
          </p:cNvPicPr>
          <p:nvPr/>
        </p:nvPicPr>
        <p:blipFill>
          <a:blip r:embed="rId3"/>
          <a:srcRect l="38359" t="7304" b="9525"/>
          <a:stretch>
            <a:fillRect/>
          </a:stretch>
        </p:blipFill>
        <p:spPr bwMode="auto">
          <a:xfrm>
            <a:off x="4330700" y="2124075"/>
            <a:ext cx="48164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206375" y="449262"/>
            <a:ext cx="9271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 dirty="0"/>
              <a:t>Πρώτη διάσταση: </a:t>
            </a:r>
            <a:r>
              <a:rPr lang="el-GR" altLang="el-GR" b="1" dirty="0" err="1"/>
              <a:t>Ισοηλεκτρική</a:t>
            </a:r>
            <a:r>
              <a:rPr lang="el-GR" altLang="el-GR" b="1" dirty="0"/>
              <a:t> εστίαση</a:t>
            </a:r>
          </a:p>
          <a:p>
            <a:r>
              <a:rPr lang="el-GR" altLang="el-GR" b="1" dirty="0"/>
              <a:t>		 διαχωρισμός σύμφωνα με το φορτίο (</a:t>
            </a:r>
            <a:r>
              <a:rPr lang="el-GR" altLang="el-GR" b="1" dirty="0" err="1"/>
              <a:t>ισοηλεκρικό</a:t>
            </a:r>
            <a:r>
              <a:rPr lang="el-GR" altLang="el-GR" b="1" dirty="0"/>
              <a:t> σημείο-</a:t>
            </a:r>
            <a:r>
              <a:rPr lang="en-US" altLang="el-GR" b="1" dirty="0" err="1"/>
              <a:t>pI</a:t>
            </a:r>
            <a:r>
              <a:rPr lang="en-US" altLang="el-GR" b="1" dirty="0"/>
              <a:t>)</a:t>
            </a:r>
          </a:p>
          <a:p>
            <a:endParaRPr lang="el-GR" altLang="el-GR" b="1" dirty="0"/>
          </a:p>
          <a:p>
            <a:r>
              <a:rPr lang="el-GR" altLang="el-GR" b="1" dirty="0"/>
              <a:t>Δεύτερη διάσταση: </a:t>
            </a:r>
            <a:r>
              <a:rPr lang="el-GR" altLang="el-GR" b="1" dirty="0" err="1"/>
              <a:t>Ηλεκτροφόρηση</a:t>
            </a:r>
            <a:r>
              <a:rPr lang="el-GR" altLang="el-GR" b="1" dirty="0"/>
              <a:t> σε πήκτωμα </a:t>
            </a:r>
            <a:r>
              <a:rPr lang="el-GR" altLang="el-GR" b="1" dirty="0" err="1"/>
              <a:t>πολυακριλαμιδίου</a:t>
            </a:r>
            <a:r>
              <a:rPr lang="el-GR" altLang="el-GR" b="1" dirty="0"/>
              <a:t> 				διαχωρισμός σύμφωνα με το μέγεθος</a:t>
            </a:r>
            <a:r>
              <a:rPr lang="en-US" altLang="el-GR" b="1" dirty="0"/>
              <a:t> (</a:t>
            </a:r>
            <a:r>
              <a:rPr lang="el-GR" altLang="el-GR" b="1" dirty="0"/>
              <a:t>μοριακό βάρος)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9838" y="1978025"/>
            <a:ext cx="338137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5921375" y="2484438"/>
            <a:ext cx="406400" cy="3509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8439" name="Picture 10" descr="http://www.seed-proteome.com/vars/images/pub_defaut/2d%20electrophoresis.jpg"/>
          <p:cNvPicPr>
            <a:picLocks noChangeAspect="1" noChangeArrowheads="1"/>
          </p:cNvPicPr>
          <p:nvPr/>
        </p:nvPicPr>
        <p:blipFill>
          <a:blip r:embed="rId3"/>
          <a:srcRect t="29700" r="71021" b="14375"/>
          <a:stretch>
            <a:fillRect/>
          </a:stretch>
        </p:blipFill>
        <p:spPr bwMode="auto">
          <a:xfrm>
            <a:off x="152400" y="2374900"/>
            <a:ext cx="1752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66850" y="368300"/>
            <a:ext cx="6605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/>
              <a:t>Αποτελέσματα δισδιάστατης ηλεκτροφόρησης</a:t>
            </a:r>
          </a:p>
          <a:p>
            <a:r>
              <a:rPr lang="el-GR" altLang="el-GR" b="1"/>
              <a:t>Πρωτεϊνικός χάρτης</a:t>
            </a:r>
          </a:p>
        </p:txBody>
      </p:sp>
      <p:pic>
        <p:nvPicPr>
          <p:cNvPr id="19458" name="Picture 2" descr="http://www.umich.edu/%7Ehltmlab/research/coli/i/fi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314450"/>
            <a:ext cx="6919912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D3F33C0-777F-4A9F-92A6-AF5B27528D07}"/>
              </a:ext>
            </a:extLst>
          </p:cNvPr>
          <p:cNvSpPr/>
          <p:nvPr/>
        </p:nvSpPr>
        <p:spPr>
          <a:xfrm>
            <a:off x="4481990" y="3113965"/>
            <a:ext cx="2025225" cy="99011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857375" y="520700"/>
            <a:ext cx="6315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l-GR" altLang="el-GR" b="1"/>
          </a:p>
          <a:p>
            <a:pPr algn="ctr"/>
            <a:r>
              <a:rPr lang="el-GR" altLang="el-GR" b="1"/>
              <a:t>Σύγκριση πρωτεϊνικών κηλίδων (Ποσοτική-Ποιοτική)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32"/>
          <a:stretch>
            <a:fillRect/>
          </a:stretch>
        </p:blipFill>
        <p:spPr bwMode="auto">
          <a:xfrm>
            <a:off x="0" y="1584325"/>
            <a:ext cx="4576763" cy="378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1558925"/>
            <a:ext cx="43688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685223" y="3803431"/>
            <a:ext cx="179389" cy="17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7481888" y="3773488"/>
            <a:ext cx="180975" cy="17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057900" y="3024188"/>
            <a:ext cx="539750" cy="269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ectangle 9"/>
          <p:cNvSpPr/>
          <p:nvPr/>
        </p:nvSpPr>
        <p:spPr>
          <a:xfrm flipV="1">
            <a:off x="1511300" y="2933700"/>
            <a:ext cx="539750" cy="269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11">
            <a:extLst>
              <a:ext uri="{FF2B5EF4-FFF2-40B4-BE49-F238E27FC236}">
                <a16:creationId xmlns:a16="http://schemas.microsoft.com/office/drawing/2014/main" id="{2D899012-AE5E-1DB7-608D-30D18B61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27583" r="6293" b="23930"/>
          <a:stretch>
            <a:fillRect/>
          </a:stretch>
        </p:blipFill>
        <p:spPr bwMode="auto">
          <a:xfrm>
            <a:off x="3200400" y="4134522"/>
            <a:ext cx="57912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umich.edu/%7Ehltmlab/research/coli/i/fig8.jpg">
            <a:extLst>
              <a:ext uri="{FF2B5EF4-FFF2-40B4-BE49-F238E27FC236}">
                <a16:creationId xmlns:a16="http://schemas.microsoft.com/office/drawing/2014/main" id="{2C0908ED-CC27-DFBA-5F81-4D2036C9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31242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ACFF4960-EE4C-AAC7-8978-DFAFE50C5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4143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2800" dirty="0" err="1"/>
              <a:t>Πρωτεομική</a:t>
            </a:r>
            <a:r>
              <a:rPr lang="el-GR" altLang="el-GR" sz="2800" dirty="0"/>
              <a:t> τον </a:t>
            </a:r>
            <a:r>
              <a:rPr lang="en-US" altLang="el-GR" sz="2800" dirty="0"/>
              <a:t>20</a:t>
            </a:r>
            <a:r>
              <a:rPr lang="el-GR" altLang="el-GR" sz="2800" baseline="30000" dirty="0"/>
              <a:t>ο</a:t>
            </a:r>
            <a:r>
              <a:rPr lang="en-US" altLang="el-GR" sz="2800" dirty="0"/>
              <a:t> </a:t>
            </a:r>
            <a:r>
              <a:rPr lang="el-GR" altLang="el-GR" sz="2800" dirty="0"/>
              <a:t>Αιώνα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258E37C-EFAF-748C-502D-2ECDA9D09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691" y="278650"/>
            <a:ext cx="8237367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000" dirty="0"/>
              <a:t>Συνδυασμός δισδιάστατης </a:t>
            </a:r>
            <a:r>
              <a:rPr lang="el-GR" altLang="el-GR" sz="2000" dirty="0" err="1"/>
              <a:t>ηλεκτροφόρησης</a:t>
            </a:r>
            <a:r>
              <a:rPr lang="el-GR" altLang="el-GR" sz="2000" dirty="0"/>
              <a:t> και της </a:t>
            </a:r>
            <a:r>
              <a:rPr lang="el-GR" altLang="el-GR" sz="2000" dirty="0" err="1"/>
              <a:t>αλληλούχισης</a:t>
            </a:r>
            <a:r>
              <a:rPr lang="el-GR" altLang="el-GR" sz="2000" dirty="0"/>
              <a:t> πεπτιδίων με τη μέθοδο του </a:t>
            </a:r>
            <a:r>
              <a:rPr lang="en-US" altLang="el-GR" sz="2000" dirty="0"/>
              <a:t>Edman</a:t>
            </a:r>
            <a:endParaRPr lang="el-GR" altLang="el-GR" sz="2000" dirty="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6CEF9FD-1D9C-D16D-553E-3DF8D46D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3363"/>
            <a:ext cx="8023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200"/>
              <a:t>O'Farrell, PH (1975). "High resolution two-dimensional electrophoresis of proteins". J. Biol. Chem. 250 (10): 4007–21</a:t>
            </a:r>
            <a:endParaRPr lang="el-GR" altLang="el-GR" sz="1200"/>
          </a:p>
        </p:txBody>
      </p:sp>
      <p:pic>
        <p:nvPicPr>
          <p:cNvPr id="4102" name="Picture 7" descr="https://labsexplorer.s3-eu-west-1.amazonaws.com/services/images/max800/ead537b8_edman-degradation_800x800_1524823864.jpg">
            <a:extLst>
              <a:ext uri="{FF2B5EF4-FFF2-40B4-BE49-F238E27FC236}">
                <a16:creationId xmlns:a16="http://schemas.microsoft.com/office/drawing/2014/main" id="{B2E5D22F-16F8-21E7-674C-7C1EAB04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12000"/>
          <a:stretch>
            <a:fillRect/>
          </a:stretch>
        </p:blipFill>
        <p:spPr bwMode="auto">
          <a:xfrm>
            <a:off x="3200400" y="1028700"/>
            <a:ext cx="5791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8">
            <a:extLst>
              <a:ext uri="{FF2B5EF4-FFF2-40B4-BE49-F238E27FC236}">
                <a16:creationId xmlns:a16="http://schemas.microsoft.com/office/drawing/2014/main" id="{3C969F63-8621-1683-C4A8-F6A2D1ED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4763"/>
            <a:ext cx="5646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200"/>
              <a:t>Edman P, Begg G </a:t>
            </a:r>
            <a:r>
              <a:rPr lang="en-US" altLang="el-GR" sz="1200"/>
              <a:t>(</a:t>
            </a:r>
            <a:r>
              <a:rPr lang="el-GR" altLang="el-GR" sz="1200"/>
              <a:t>1967). "A protein sequenator". Eur. J. Biochem. </a:t>
            </a:r>
            <a:r>
              <a:rPr lang="el-GR" altLang="el-GR" sz="1200" b="1"/>
              <a:t>1</a:t>
            </a:r>
            <a:r>
              <a:rPr lang="el-GR" altLang="el-GR" sz="1200"/>
              <a:t> (1): 80–91. </a:t>
            </a:r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BE49FA07-E036-2A65-D00D-EC8B15C3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7432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062038" y="400050"/>
            <a:ext cx="7650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b="1"/>
              <a:t>Ταυτοποίηση πρωτεϊνών με το αποτύπωμα των πεπτιδίων  </a:t>
            </a:r>
          </a:p>
        </p:txBody>
      </p:sp>
      <p:pic>
        <p:nvPicPr>
          <p:cNvPr id="21506" name="Picture 2" descr="http://www.theravalues.com/prototype/english/services/image/img_pml_genr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954088"/>
            <a:ext cx="79644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1548</Words>
  <Application>Microsoft Office PowerPoint</Application>
  <PresentationFormat>On-screen Show (4:3)</PresentationFormat>
  <Paragraphs>271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Corbel</vt:lpstr>
      <vt:lpstr>Times New Roman</vt:lpstr>
      <vt:lpstr>Default Design</vt:lpstr>
      <vt:lpstr>Θέμα του Office</vt:lpstr>
      <vt:lpstr>Office Theme</vt:lpstr>
      <vt:lpstr>PowerPoint Presentation</vt:lpstr>
      <vt:lpstr>PowerPoint Presentation</vt:lpstr>
      <vt:lpstr>Η έννοια του «παραδείγματος» (paradigm) </vt:lpstr>
      <vt:lpstr>PowerPoint Presentation</vt:lpstr>
      <vt:lpstr>PowerPoint Presentation</vt:lpstr>
      <vt:lpstr>PowerPoint Presentation</vt:lpstr>
      <vt:lpstr>PowerPoint Presentation</vt:lpstr>
      <vt:lpstr>Πρωτεομική τον 20ο Αιώνα</vt:lpstr>
      <vt:lpstr>PowerPoint Presentation</vt:lpstr>
      <vt:lpstr>PowerPoint Presentation</vt:lpstr>
      <vt:lpstr>PowerPoint Presentation</vt:lpstr>
      <vt:lpstr>PowerPoint Presentation</vt:lpstr>
      <vt:lpstr>Νέες μέθοδοι διαχωρισμού πεπτιδίων  μέσα στο φασματογράφο μάζας</vt:lpstr>
      <vt:lpstr>Μέθοδοι λήψης δεδομένων φασματομετρίας μάζας PRM (Parallel Reaction Monitoring) DDA (Data Dependent Acquisition) DIA (Data Independent Acquisition)</vt:lpstr>
      <vt:lpstr>PowerPoint Presentation</vt:lpstr>
      <vt:lpstr>Πορεία Ανακάλυψης Βιοδεικτών</vt:lpstr>
      <vt:lpstr>Ανακάλυψη και μέτρηση πιθανών βιοδεικτών για τον καρκίνο της ουροδόχου κύστης Εξέλιξη Καρκίνου Ουροδόχου Κύστης</vt:lpstr>
      <vt:lpstr>Επιδημιολογία Καρκίνου Ουροδόχου Κύστης</vt:lpstr>
      <vt:lpstr>PowerPoint Presentation</vt:lpstr>
      <vt:lpstr>Διάγνωση Καρκίνου Ουροδόχου Κύστης</vt:lpstr>
      <vt:lpstr>PowerPoint Presentation</vt:lpstr>
      <vt:lpstr>PowerPoint Presentation</vt:lpstr>
      <vt:lpstr>PowerPoint Presentation</vt:lpstr>
      <vt:lpstr>MRM (Multiple Reaction Monitoring)</vt:lpstr>
      <vt:lpstr>PowerPoint Presentation</vt:lpstr>
      <vt:lpstr>Κλινική Εφαρμογή Στοχευμένης Πρωτεομικής Ανάλυσης </vt:lpstr>
      <vt:lpstr>PowerPoint Presentation</vt:lpstr>
      <vt:lpstr>PowerPoint Presentation</vt:lpstr>
      <vt:lpstr>PowerPoint Presentation</vt:lpstr>
      <vt:lpstr>Το μέλλον: Επεκτείνοντας τα όρια των μεθόδων πρωτεομικής </vt:lpstr>
      <vt:lpstr>PowerPoint Presentation</vt:lpstr>
      <vt:lpstr>PowerPoint Presentation</vt:lpstr>
      <vt:lpstr>Αλληλούχιση μεσω νανοπόρων Nanopore sequencing</vt:lpstr>
      <vt:lpstr>PowerPoint Presentation</vt:lpstr>
    </vt:vector>
  </TitlesOfParts>
  <Company>IIBEAA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lab_bt</dc:creator>
  <cp:lastModifiedBy>Makis Zoidakis</cp:lastModifiedBy>
  <cp:revision>70</cp:revision>
  <cp:lastPrinted>2022-03-19T05:02:21Z</cp:lastPrinted>
  <dcterms:created xsi:type="dcterms:W3CDTF">2013-12-10T17:29:36Z</dcterms:created>
  <dcterms:modified xsi:type="dcterms:W3CDTF">2024-12-19T23:24:11Z</dcterms:modified>
</cp:coreProperties>
</file>