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Lst>
  <p:notesMasterIdLst>
    <p:notesMasterId r:id="rId28"/>
  </p:notesMasterIdLst>
  <p:sldIdLst>
    <p:sldId id="257" r:id="rId4"/>
    <p:sldId id="258" r:id="rId5"/>
    <p:sldId id="271" r:id="rId6"/>
    <p:sldId id="266" r:id="rId7"/>
    <p:sldId id="276" r:id="rId8"/>
    <p:sldId id="273" r:id="rId9"/>
    <p:sldId id="265" r:id="rId10"/>
    <p:sldId id="270" r:id="rId11"/>
    <p:sldId id="269" r:id="rId12"/>
    <p:sldId id="268" r:id="rId13"/>
    <p:sldId id="272" r:id="rId14"/>
    <p:sldId id="277" r:id="rId15"/>
    <p:sldId id="278" r:id="rId16"/>
    <p:sldId id="267" r:id="rId17"/>
    <p:sldId id="275" r:id="rId18"/>
    <p:sldId id="279" r:id="rId19"/>
    <p:sldId id="281" r:id="rId20"/>
    <p:sldId id="282" r:id="rId21"/>
    <p:sldId id="283" r:id="rId22"/>
    <p:sldId id="274" r:id="rId23"/>
    <p:sldId id="280" r:id="rId24"/>
    <p:sldId id="284" r:id="rId25"/>
    <p:sldId id="264"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105" d="100"/>
          <a:sy n="105" d="100"/>
        </p:scale>
        <p:origin x="1576" y="184"/>
      </p:cViewPr>
      <p:guideLst>
        <p:guide orient="horz" pos="2160"/>
        <p:guide pos="2880"/>
      </p:guideLst>
    </p:cSldViewPr>
  </p:slideViewPr>
  <p:notesTextViewPr>
    <p:cViewPr>
      <p:scale>
        <a:sx n="1" d="1"/>
        <a:sy n="1" d="1"/>
      </p:scale>
      <p:origin x="0" y="0"/>
    </p:cViewPr>
  </p:notesTextViewPr>
  <p:sorterViewPr>
    <p:cViewPr>
      <p:scale>
        <a:sx n="115" d="100"/>
        <a:sy n="115" d="100"/>
      </p:scale>
      <p:origin x="0" y="3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477B6-CC80-4C17-AB9A-D77364AC149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85AA7A03-CEB4-404E-924B-CF6E939539EE}">
      <dgm:prSet phldrT="[Κείμενο]"/>
      <dgm:spPr/>
      <dgm:t>
        <a:bodyPr/>
        <a:lstStyle/>
        <a:p>
          <a:r>
            <a:rPr lang="en-US" dirty="0"/>
            <a:t>Large group </a:t>
          </a:r>
          <a:endParaRPr lang="el-GR" dirty="0"/>
        </a:p>
      </dgm:t>
    </dgm:pt>
    <dgm:pt modelId="{4051B356-40C2-4BC7-9DB0-F06BA3837FE0}" type="parTrans" cxnId="{30B80423-E7E7-4777-91F9-0DCAACADEE9C}">
      <dgm:prSet/>
      <dgm:spPr/>
      <dgm:t>
        <a:bodyPr/>
        <a:lstStyle/>
        <a:p>
          <a:endParaRPr lang="el-GR"/>
        </a:p>
      </dgm:t>
    </dgm:pt>
    <dgm:pt modelId="{19C00DFE-5507-4AFE-AE49-B37AB285AABE}" type="sibTrans" cxnId="{30B80423-E7E7-4777-91F9-0DCAACADEE9C}">
      <dgm:prSet/>
      <dgm:spPr/>
      <dgm:t>
        <a:bodyPr/>
        <a:lstStyle/>
        <a:p>
          <a:endParaRPr lang="el-GR"/>
        </a:p>
      </dgm:t>
    </dgm:pt>
    <dgm:pt modelId="{3FA416AF-B66F-434C-9036-BE63CE46F155}">
      <dgm:prSet phldrT="[Κείμενο]"/>
      <dgm:spPr/>
      <dgm:t>
        <a:bodyPr/>
        <a:lstStyle/>
        <a:p>
          <a:r>
            <a:rPr lang="en-US" dirty="0"/>
            <a:t>We need to diagnose</a:t>
          </a:r>
          <a:endParaRPr lang="el-GR" dirty="0"/>
        </a:p>
      </dgm:t>
    </dgm:pt>
    <dgm:pt modelId="{4FC08D03-2EB5-475A-B946-283BF2416B50}" type="parTrans" cxnId="{47D1AB3C-E763-4A16-AEED-6B4EF92F63E3}">
      <dgm:prSet/>
      <dgm:spPr/>
      <dgm:t>
        <a:bodyPr/>
        <a:lstStyle/>
        <a:p>
          <a:endParaRPr lang="el-GR"/>
        </a:p>
      </dgm:t>
    </dgm:pt>
    <dgm:pt modelId="{FDA9304D-C2F2-492E-BA39-9A45E7241A62}" type="sibTrans" cxnId="{47D1AB3C-E763-4A16-AEED-6B4EF92F63E3}">
      <dgm:prSet/>
      <dgm:spPr/>
      <dgm:t>
        <a:bodyPr/>
        <a:lstStyle/>
        <a:p>
          <a:endParaRPr lang="el-GR"/>
        </a:p>
      </dgm:t>
    </dgm:pt>
    <dgm:pt modelId="{6A55F7B0-4739-4B7F-B0C4-FE4B289879A0}">
      <dgm:prSet phldrT="[Κείμενο]"/>
      <dgm:spPr/>
      <dgm:t>
        <a:bodyPr/>
        <a:lstStyle/>
        <a:p>
          <a:r>
            <a:rPr lang="en-US" dirty="0"/>
            <a:t>Stabilization efficient</a:t>
          </a:r>
          <a:endParaRPr lang="el-GR" dirty="0"/>
        </a:p>
      </dgm:t>
    </dgm:pt>
    <dgm:pt modelId="{EEDB5F94-B024-4ABE-BBC2-1B4396820B59}" type="parTrans" cxnId="{0EBC5254-1A90-4161-9DD1-5ED8E88EDDFC}">
      <dgm:prSet/>
      <dgm:spPr/>
      <dgm:t>
        <a:bodyPr/>
        <a:lstStyle/>
        <a:p>
          <a:endParaRPr lang="el-GR"/>
        </a:p>
      </dgm:t>
    </dgm:pt>
    <dgm:pt modelId="{24DA1ABF-4F39-4EE7-B3CB-9282BF394BD8}" type="sibTrans" cxnId="{0EBC5254-1A90-4161-9DD1-5ED8E88EDDFC}">
      <dgm:prSet/>
      <dgm:spPr/>
      <dgm:t>
        <a:bodyPr/>
        <a:lstStyle/>
        <a:p>
          <a:endParaRPr lang="el-GR"/>
        </a:p>
      </dgm:t>
    </dgm:pt>
    <dgm:pt modelId="{87C98FCA-926A-4CF3-972E-0DCDC71E3BD8}">
      <dgm:prSet phldrT="[Κείμενο]"/>
      <dgm:spPr/>
      <dgm:t>
        <a:bodyPr/>
        <a:lstStyle/>
        <a:p>
          <a:r>
            <a:rPr lang="en-US" dirty="0"/>
            <a:t>Large group</a:t>
          </a:r>
          <a:endParaRPr lang="el-GR" dirty="0"/>
        </a:p>
      </dgm:t>
    </dgm:pt>
    <dgm:pt modelId="{A8DFFBE6-5650-4D17-B4E8-E4866E8D46B5}" type="parTrans" cxnId="{92A376C7-F81C-41AF-83A3-7D18579DD407}">
      <dgm:prSet/>
      <dgm:spPr/>
      <dgm:t>
        <a:bodyPr/>
        <a:lstStyle/>
        <a:p>
          <a:endParaRPr lang="el-GR"/>
        </a:p>
      </dgm:t>
    </dgm:pt>
    <dgm:pt modelId="{4723068D-1A06-490B-99BD-7C9B1AF04D5A}" type="sibTrans" cxnId="{92A376C7-F81C-41AF-83A3-7D18579DD407}">
      <dgm:prSet/>
      <dgm:spPr/>
      <dgm:t>
        <a:bodyPr/>
        <a:lstStyle/>
        <a:p>
          <a:endParaRPr lang="el-GR"/>
        </a:p>
      </dgm:t>
    </dgm:pt>
    <dgm:pt modelId="{63001D96-05E9-4516-AC6F-E119346D93C5}">
      <dgm:prSet phldrT="[Κείμενο]"/>
      <dgm:spPr/>
      <dgm:t>
        <a:bodyPr/>
        <a:lstStyle/>
        <a:p>
          <a:r>
            <a:rPr lang="en-US" dirty="0"/>
            <a:t>Risk factors modification </a:t>
          </a:r>
          <a:endParaRPr lang="el-GR" dirty="0"/>
        </a:p>
      </dgm:t>
    </dgm:pt>
    <dgm:pt modelId="{6B439206-D5E5-4107-9BC8-C902561AC5EF}" type="parTrans" cxnId="{B3EC12F5-5DF4-43BE-A70D-3D0FB4466962}">
      <dgm:prSet/>
      <dgm:spPr/>
      <dgm:t>
        <a:bodyPr/>
        <a:lstStyle/>
        <a:p>
          <a:endParaRPr lang="el-GR"/>
        </a:p>
      </dgm:t>
    </dgm:pt>
    <dgm:pt modelId="{5E7E9803-A117-4FF4-AA80-898004544922}" type="sibTrans" cxnId="{B3EC12F5-5DF4-43BE-A70D-3D0FB4466962}">
      <dgm:prSet/>
      <dgm:spPr/>
      <dgm:t>
        <a:bodyPr/>
        <a:lstStyle/>
        <a:p>
          <a:endParaRPr lang="el-GR"/>
        </a:p>
      </dgm:t>
    </dgm:pt>
    <dgm:pt modelId="{FB0119AA-2A76-4527-B186-F18A48C0A7C5}">
      <dgm:prSet phldrT="[Κείμενο]"/>
      <dgm:spPr/>
      <dgm:t>
        <a:bodyPr/>
        <a:lstStyle/>
        <a:p>
          <a:r>
            <a:rPr lang="en-US" dirty="0"/>
            <a:t>Close follow up</a:t>
          </a:r>
          <a:endParaRPr lang="el-GR" dirty="0"/>
        </a:p>
      </dgm:t>
    </dgm:pt>
    <dgm:pt modelId="{8C505190-D934-40F2-90D5-E808B8FC6CD3}" type="parTrans" cxnId="{400E4A37-BC65-447A-8E71-468507968287}">
      <dgm:prSet/>
      <dgm:spPr/>
      <dgm:t>
        <a:bodyPr/>
        <a:lstStyle/>
        <a:p>
          <a:endParaRPr lang="el-GR"/>
        </a:p>
      </dgm:t>
    </dgm:pt>
    <dgm:pt modelId="{F993C319-79A2-4687-A723-A31F6D71CFEE}" type="sibTrans" cxnId="{400E4A37-BC65-447A-8E71-468507968287}">
      <dgm:prSet/>
      <dgm:spPr/>
      <dgm:t>
        <a:bodyPr/>
        <a:lstStyle/>
        <a:p>
          <a:endParaRPr lang="el-GR"/>
        </a:p>
      </dgm:t>
    </dgm:pt>
    <dgm:pt modelId="{4B631AB9-9C44-466B-8E85-8B0839A96AFA}">
      <dgm:prSet phldrT="[Κείμενο]"/>
      <dgm:spPr/>
      <dgm:t>
        <a:bodyPr/>
        <a:lstStyle/>
        <a:p>
          <a:r>
            <a:rPr lang="en-US" dirty="0"/>
            <a:t>Group in danger</a:t>
          </a:r>
          <a:endParaRPr lang="el-GR" dirty="0"/>
        </a:p>
      </dgm:t>
    </dgm:pt>
    <dgm:pt modelId="{8D06A253-D886-4BE1-B9DA-79C90D401DE7}" type="parTrans" cxnId="{B36BF5BD-9048-4503-84F5-5B14708DE98D}">
      <dgm:prSet/>
      <dgm:spPr/>
      <dgm:t>
        <a:bodyPr/>
        <a:lstStyle/>
        <a:p>
          <a:endParaRPr lang="el-GR"/>
        </a:p>
      </dgm:t>
    </dgm:pt>
    <dgm:pt modelId="{7AF28F51-917E-4599-AE1C-AD507E8C4C6B}" type="sibTrans" cxnId="{B36BF5BD-9048-4503-84F5-5B14708DE98D}">
      <dgm:prSet/>
      <dgm:spPr/>
      <dgm:t>
        <a:bodyPr/>
        <a:lstStyle/>
        <a:p>
          <a:endParaRPr lang="el-GR"/>
        </a:p>
      </dgm:t>
    </dgm:pt>
    <dgm:pt modelId="{1C45DC1F-1F84-4508-900E-51D949233570}">
      <dgm:prSet phldrT="[Κείμενο]"/>
      <dgm:spPr/>
      <dgm:t>
        <a:bodyPr/>
        <a:lstStyle/>
        <a:p>
          <a:r>
            <a:rPr lang="en-US" dirty="0"/>
            <a:t>High CV mortality</a:t>
          </a:r>
          <a:endParaRPr lang="el-GR" dirty="0"/>
        </a:p>
      </dgm:t>
    </dgm:pt>
    <dgm:pt modelId="{4C9D652B-A063-41DA-9B18-98C8BE1C3005}" type="parTrans" cxnId="{A8AF0E0E-6AEB-4183-BCD9-DBEFF29C6BFF}">
      <dgm:prSet/>
      <dgm:spPr/>
      <dgm:t>
        <a:bodyPr/>
        <a:lstStyle/>
        <a:p>
          <a:endParaRPr lang="el-GR"/>
        </a:p>
      </dgm:t>
    </dgm:pt>
    <dgm:pt modelId="{1493788F-9DC3-4B9A-BC5E-4BEF37B25A35}" type="sibTrans" cxnId="{A8AF0E0E-6AEB-4183-BCD9-DBEFF29C6BFF}">
      <dgm:prSet/>
      <dgm:spPr/>
      <dgm:t>
        <a:bodyPr/>
        <a:lstStyle/>
        <a:p>
          <a:endParaRPr lang="el-GR"/>
        </a:p>
      </dgm:t>
    </dgm:pt>
    <dgm:pt modelId="{5F0CA146-3A06-4D9E-97BE-34CC4543F96E}">
      <dgm:prSet phldrT="[Κείμενο]"/>
      <dgm:spPr/>
      <dgm:t>
        <a:bodyPr/>
        <a:lstStyle/>
        <a:p>
          <a:r>
            <a:rPr lang="en-US" dirty="0"/>
            <a:t>High amp</a:t>
          </a:r>
        </a:p>
        <a:p>
          <a:r>
            <a:rPr lang="en-US" dirty="0"/>
            <a:t>rate</a:t>
          </a:r>
          <a:endParaRPr lang="el-GR" dirty="0"/>
        </a:p>
      </dgm:t>
    </dgm:pt>
    <dgm:pt modelId="{FF314530-91C2-4458-AB6A-DA3043CA94A9}" type="parTrans" cxnId="{C7C1AF58-92D5-4BC0-B765-153EF5F9693D}">
      <dgm:prSet/>
      <dgm:spPr/>
      <dgm:t>
        <a:bodyPr/>
        <a:lstStyle/>
        <a:p>
          <a:endParaRPr lang="el-GR"/>
        </a:p>
      </dgm:t>
    </dgm:pt>
    <dgm:pt modelId="{C806B8A7-A7BA-4ED6-BC14-AA25906DAE5C}" type="sibTrans" cxnId="{C7C1AF58-92D5-4BC0-B765-153EF5F9693D}">
      <dgm:prSet/>
      <dgm:spPr/>
      <dgm:t>
        <a:bodyPr/>
        <a:lstStyle/>
        <a:p>
          <a:endParaRPr lang="el-GR"/>
        </a:p>
      </dgm:t>
    </dgm:pt>
    <dgm:pt modelId="{91BDF05C-03FC-4187-96D5-75F50CE45264}">
      <dgm:prSet/>
      <dgm:spPr/>
      <dgm:t>
        <a:bodyPr/>
        <a:lstStyle/>
        <a:p>
          <a:r>
            <a:rPr lang="en-US" dirty="0"/>
            <a:t>Some type of amp required </a:t>
          </a:r>
          <a:endParaRPr lang="el-GR" dirty="0"/>
        </a:p>
      </dgm:t>
    </dgm:pt>
    <dgm:pt modelId="{AED98E59-55D9-422F-9C89-BF12E98D7308}" type="parTrans" cxnId="{645C5956-40DA-4603-BF65-A9196FF60855}">
      <dgm:prSet/>
      <dgm:spPr/>
      <dgm:t>
        <a:bodyPr/>
        <a:lstStyle/>
        <a:p>
          <a:endParaRPr lang="el-GR"/>
        </a:p>
      </dgm:t>
    </dgm:pt>
    <dgm:pt modelId="{46660B3B-4047-4803-A6D9-C86FAC068C62}" type="sibTrans" cxnId="{645C5956-40DA-4603-BF65-A9196FF60855}">
      <dgm:prSet/>
      <dgm:spPr/>
      <dgm:t>
        <a:bodyPr/>
        <a:lstStyle/>
        <a:p>
          <a:endParaRPr lang="el-GR"/>
        </a:p>
      </dgm:t>
    </dgm:pt>
    <dgm:pt modelId="{92E68092-FF56-48AF-A514-9EA2AE737E4A}" type="pres">
      <dgm:prSet presAssocID="{608477B6-CC80-4C17-AB9A-D77364AC1492}" presName="Name0" presStyleCnt="0">
        <dgm:presLayoutVars>
          <dgm:dir/>
          <dgm:animLvl val="lvl"/>
          <dgm:resizeHandles val="exact"/>
        </dgm:presLayoutVars>
      </dgm:prSet>
      <dgm:spPr/>
    </dgm:pt>
    <dgm:pt modelId="{7E8E6EF4-FFA8-4630-93FF-E6DDEEDF6FD3}" type="pres">
      <dgm:prSet presAssocID="{91BDF05C-03FC-4187-96D5-75F50CE45264}" presName="boxAndChildren" presStyleCnt="0"/>
      <dgm:spPr/>
    </dgm:pt>
    <dgm:pt modelId="{91FBA9B1-C970-49FF-832E-E39746BC973F}" type="pres">
      <dgm:prSet presAssocID="{91BDF05C-03FC-4187-96D5-75F50CE45264}" presName="parentTextBox" presStyleLbl="node1" presStyleIdx="0" presStyleCnt="4"/>
      <dgm:spPr/>
    </dgm:pt>
    <dgm:pt modelId="{694C0244-6A90-4B41-8884-9E117FC9D5C7}" type="pres">
      <dgm:prSet presAssocID="{7AF28F51-917E-4599-AE1C-AD507E8C4C6B}" presName="sp" presStyleCnt="0"/>
      <dgm:spPr/>
    </dgm:pt>
    <dgm:pt modelId="{A1B378F7-A709-4CBB-9845-883E05455E26}" type="pres">
      <dgm:prSet presAssocID="{4B631AB9-9C44-466B-8E85-8B0839A96AFA}" presName="arrowAndChildren" presStyleCnt="0"/>
      <dgm:spPr/>
    </dgm:pt>
    <dgm:pt modelId="{851084B2-9B08-4780-A329-813112D73466}" type="pres">
      <dgm:prSet presAssocID="{4B631AB9-9C44-466B-8E85-8B0839A96AFA}" presName="parentTextArrow" presStyleLbl="node1" presStyleIdx="0" presStyleCnt="4"/>
      <dgm:spPr/>
    </dgm:pt>
    <dgm:pt modelId="{2AD548CF-4F43-4268-8616-082F252EF038}" type="pres">
      <dgm:prSet presAssocID="{4B631AB9-9C44-466B-8E85-8B0839A96AFA}" presName="arrow" presStyleLbl="node1" presStyleIdx="1" presStyleCnt="4"/>
      <dgm:spPr/>
    </dgm:pt>
    <dgm:pt modelId="{C87E54B1-163B-4EAB-9A0B-FB82B9665889}" type="pres">
      <dgm:prSet presAssocID="{4B631AB9-9C44-466B-8E85-8B0839A96AFA}" presName="descendantArrow" presStyleCnt="0"/>
      <dgm:spPr/>
    </dgm:pt>
    <dgm:pt modelId="{DE167D65-E0B5-4CA1-A8B1-25AD1114920C}" type="pres">
      <dgm:prSet presAssocID="{1C45DC1F-1F84-4508-900E-51D949233570}" presName="childTextArrow" presStyleLbl="fgAccFollowNode1" presStyleIdx="0" presStyleCnt="6">
        <dgm:presLayoutVars>
          <dgm:bulletEnabled val="1"/>
        </dgm:presLayoutVars>
      </dgm:prSet>
      <dgm:spPr/>
    </dgm:pt>
    <dgm:pt modelId="{D340ADF5-56DA-4F73-8EF8-46A0C819D7B1}" type="pres">
      <dgm:prSet presAssocID="{5F0CA146-3A06-4D9E-97BE-34CC4543F96E}" presName="childTextArrow" presStyleLbl="fgAccFollowNode1" presStyleIdx="1" presStyleCnt="6">
        <dgm:presLayoutVars>
          <dgm:bulletEnabled val="1"/>
        </dgm:presLayoutVars>
      </dgm:prSet>
      <dgm:spPr/>
    </dgm:pt>
    <dgm:pt modelId="{47EC0A0A-57F0-4DA1-B586-0254838DC62B}" type="pres">
      <dgm:prSet presAssocID="{4723068D-1A06-490B-99BD-7C9B1AF04D5A}" presName="sp" presStyleCnt="0"/>
      <dgm:spPr/>
    </dgm:pt>
    <dgm:pt modelId="{BAFDA382-D3C9-4FC6-BD1E-0918C0CFF189}" type="pres">
      <dgm:prSet presAssocID="{87C98FCA-926A-4CF3-972E-0DCDC71E3BD8}" presName="arrowAndChildren" presStyleCnt="0"/>
      <dgm:spPr/>
    </dgm:pt>
    <dgm:pt modelId="{2EDE50DA-A8DB-4B2E-AF45-CD4FF1BA4B0E}" type="pres">
      <dgm:prSet presAssocID="{87C98FCA-926A-4CF3-972E-0DCDC71E3BD8}" presName="parentTextArrow" presStyleLbl="node1" presStyleIdx="1" presStyleCnt="4"/>
      <dgm:spPr/>
    </dgm:pt>
    <dgm:pt modelId="{D067B91F-6F8B-4409-BDC9-A81B1F2E277C}" type="pres">
      <dgm:prSet presAssocID="{87C98FCA-926A-4CF3-972E-0DCDC71E3BD8}" presName="arrow" presStyleLbl="node1" presStyleIdx="2" presStyleCnt="4"/>
      <dgm:spPr/>
    </dgm:pt>
    <dgm:pt modelId="{A607F5DE-6011-4FBE-B66A-54581A44CA57}" type="pres">
      <dgm:prSet presAssocID="{87C98FCA-926A-4CF3-972E-0DCDC71E3BD8}" presName="descendantArrow" presStyleCnt="0"/>
      <dgm:spPr/>
    </dgm:pt>
    <dgm:pt modelId="{F277D452-8AD6-4863-8631-8905D523F903}" type="pres">
      <dgm:prSet presAssocID="{63001D96-05E9-4516-AC6F-E119346D93C5}" presName="childTextArrow" presStyleLbl="fgAccFollowNode1" presStyleIdx="2" presStyleCnt="6">
        <dgm:presLayoutVars>
          <dgm:bulletEnabled val="1"/>
        </dgm:presLayoutVars>
      </dgm:prSet>
      <dgm:spPr/>
    </dgm:pt>
    <dgm:pt modelId="{8716504B-9658-4B29-98C8-CCFAE5BD814E}" type="pres">
      <dgm:prSet presAssocID="{FB0119AA-2A76-4527-B186-F18A48C0A7C5}" presName="childTextArrow" presStyleLbl="fgAccFollowNode1" presStyleIdx="3" presStyleCnt="6">
        <dgm:presLayoutVars>
          <dgm:bulletEnabled val="1"/>
        </dgm:presLayoutVars>
      </dgm:prSet>
      <dgm:spPr/>
    </dgm:pt>
    <dgm:pt modelId="{092D9905-E3E8-4CB7-BAA5-72D0A8296CB6}" type="pres">
      <dgm:prSet presAssocID="{19C00DFE-5507-4AFE-AE49-B37AB285AABE}" presName="sp" presStyleCnt="0"/>
      <dgm:spPr/>
    </dgm:pt>
    <dgm:pt modelId="{9DDA5BF2-1564-4A4B-8CE4-D1483D168097}" type="pres">
      <dgm:prSet presAssocID="{85AA7A03-CEB4-404E-924B-CF6E939539EE}" presName="arrowAndChildren" presStyleCnt="0"/>
      <dgm:spPr/>
    </dgm:pt>
    <dgm:pt modelId="{5FA8726C-EF4E-4B52-A11C-E9393B6FB46F}" type="pres">
      <dgm:prSet presAssocID="{85AA7A03-CEB4-404E-924B-CF6E939539EE}" presName="parentTextArrow" presStyleLbl="node1" presStyleIdx="2" presStyleCnt="4"/>
      <dgm:spPr/>
    </dgm:pt>
    <dgm:pt modelId="{B41F88CF-C71D-49A9-ADA4-0B50E4CD0F2D}" type="pres">
      <dgm:prSet presAssocID="{85AA7A03-CEB4-404E-924B-CF6E939539EE}" presName="arrow" presStyleLbl="node1" presStyleIdx="3" presStyleCnt="4"/>
      <dgm:spPr/>
    </dgm:pt>
    <dgm:pt modelId="{B2595207-B6F4-4D74-A701-C400EA622FC5}" type="pres">
      <dgm:prSet presAssocID="{85AA7A03-CEB4-404E-924B-CF6E939539EE}" presName="descendantArrow" presStyleCnt="0"/>
      <dgm:spPr/>
    </dgm:pt>
    <dgm:pt modelId="{1D29A717-6812-4305-9D0D-29110FF25B14}" type="pres">
      <dgm:prSet presAssocID="{3FA416AF-B66F-434C-9036-BE63CE46F155}" presName="childTextArrow" presStyleLbl="fgAccFollowNode1" presStyleIdx="4" presStyleCnt="6">
        <dgm:presLayoutVars>
          <dgm:bulletEnabled val="1"/>
        </dgm:presLayoutVars>
      </dgm:prSet>
      <dgm:spPr/>
    </dgm:pt>
    <dgm:pt modelId="{DA350F7F-0DCA-425D-A7AA-DE82904EB761}" type="pres">
      <dgm:prSet presAssocID="{6A55F7B0-4739-4B7F-B0C4-FE4B289879A0}" presName="childTextArrow" presStyleLbl="fgAccFollowNode1" presStyleIdx="5" presStyleCnt="6">
        <dgm:presLayoutVars>
          <dgm:bulletEnabled val="1"/>
        </dgm:presLayoutVars>
      </dgm:prSet>
      <dgm:spPr/>
    </dgm:pt>
  </dgm:ptLst>
  <dgm:cxnLst>
    <dgm:cxn modelId="{A8AF0E0E-6AEB-4183-BCD9-DBEFF29C6BFF}" srcId="{4B631AB9-9C44-466B-8E85-8B0839A96AFA}" destId="{1C45DC1F-1F84-4508-900E-51D949233570}" srcOrd="0" destOrd="0" parTransId="{4C9D652B-A063-41DA-9B18-98C8BE1C3005}" sibTransId="{1493788F-9DC3-4B9A-BC5E-4BEF37B25A35}"/>
    <dgm:cxn modelId="{B01C521A-9B7D-AA43-836D-913F91DE7491}" type="presOf" srcId="{4B631AB9-9C44-466B-8E85-8B0839A96AFA}" destId="{2AD548CF-4F43-4268-8616-082F252EF038}" srcOrd="1" destOrd="0" presId="urn:microsoft.com/office/officeart/2005/8/layout/process4"/>
    <dgm:cxn modelId="{7ED39121-4822-D343-91CA-EDCC6207B5ED}" type="presOf" srcId="{5F0CA146-3A06-4D9E-97BE-34CC4543F96E}" destId="{D340ADF5-56DA-4F73-8EF8-46A0C819D7B1}" srcOrd="0" destOrd="0" presId="urn:microsoft.com/office/officeart/2005/8/layout/process4"/>
    <dgm:cxn modelId="{30B80423-E7E7-4777-91F9-0DCAACADEE9C}" srcId="{608477B6-CC80-4C17-AB9A-D77364AC1492}" destId="{85AA7A03-CEB4-404E-924B-CF6E939539EE}" srcOrd="0" destOrd="0" parTransId="{4051B356-40C2-4BC7-9DB0-F06BA3837FE0}" sibTransId="{19C00DFE-5507-4AFE-AE49-B37AB285AABE}"/>
    <dgm:cxn modelId="{400E4A37-BC65-447A-8E71-468507968287}" srcId="{87C98FCA-926A-4CF3-972E-0DCDC71E3BD8}" destId="{FB0119AA-2A76-4527-B186-F18A48C0A7C5}" srcOrd="1" destOrd="0" parTransId="{8C505190-D934-40F2-90D5-E808B8FC6CD3}" sibTransId="{F993C319-79A2-4687-A723-A31F6D71CFEE}"/>
    <dgm:cxn modelId="{47D1AB3C-E763-4A16-AEED-6B4EF92F63E3}" srcId="{85AA7A03-CEB4-404E-924B-CF6E939539EE}" destId="{3FA416AF-B66F-434C-9036-BE63CE46F155}" srcOrd="0" destOrd="0" parTransId="{4FC08D03-2EB5-475A-B946-283BF2416B50}" sibTransId="{FDA9304D-C2F2-492E-BA39-9A45E7241A62}"/>
    <dgm:cxn modelId="{00730C47-625B-D848-96A1-F42540175790}" type="presOf" srcId="{FB0119AA-2A76-4527-B186-F18A48C0A7C5}" destId="{8716504B-9658-4B29-98C8-CCFAE5BD814E}" srcOrd="0" destOrd="0" presId="urn:microsoft.com/office/officeart/2005/8/layout/process4"/>
    <dgm:cxn modelId="{0EBC5254-1A90-4161-9DD1-5ED8E88EDDFC}" srcId="{85AA7A03-CEB4-404E-924B-CF6E939539EE}" destId="{6A55F7B0-4739-4B7F-B0C4-FE4B289879A0}" srcOrd="1" destOrd="0" parTransId="{EEDB5F94-B024-4ABE-BBC2-1B4396820B59}" sibTransId="{24DA1ABF-4F39-4EE7-B3CB-9282BF394BD8}"/>
    <dgm:cxn modelId="{645C5956-40DA-4603-BF65-A9196FF60855}" srcId="{608477B6-CC80-4C17-AB9A-D77364AC1492}" destId="{91BDF05C-03FC-4187-96D5-75F50CE45264}" srcOrd="3" destOrd="0" parTransId="{AED98E59-55D9-422F-9C89-BF12E98D7308}" sibTransId="{46660B3B-4047-4803-A6D9-C86FAC068C62}"/>
    <dgm:cxn modelId="{2CA47357-EB0A-CF4D-A7CA-B38A401BD86A}" type="presOf" srcId="{1C45DC1F-1F84-4508-900E-51D949233570}" destId="{DE167D65-E0B5-4CA1-A8B1-25AD1114920C}" srcOrd="0" destOrd="0" presId="urn:microsoft.com/office/officeart/2005/8/layout/process4"/>
    <dgm:cxn modelId="{C7C1AF58-92D5-4BC0-B765-153EF5F9693D}" srcId="{4B631AB9-9C44-466B-8E85-8B0839A96AFA}" destId="{5F0CA146-3A06-4D9E-97BE-34CC4543F96E}" srcOrd="1" destOrd="0" parTransId="{FF314530-91C2-4458-AB6A-DA3043CA94A9}" sibTransId="{C806B8A7-A7BA-4ED6-BC14-AA25906DAE5C}"/>
    <dgm:cxn modelId="{952AF869-9A1B-8540-BD15-FFC8DC019883}" type="presOf" srcId="{85AA7A03-CEB4-404E-924B-CF6E939539EE}" destId="{B41F88CF-C71D-49A9-ADA4-0B50E4CD0F2D}" srcOrd="1" destOrd="0" presId="urn:microsoft.com/office/officeart/2005/8/layout/process4"/>
    <dgm:cxn modelId="{98D1F071-33DD-AF44-9F27-B051B788BD2A}" type="presOf" srcId="{85AA7A03-CEB4-404E-924B-CF6E939539EE}" destId="{5FA8726C-EF4E-4B52-A11C-E9393B6FB46F}" srcOrd="0" destOrd="0" presId="urn:microsoft.com/office/officeart/2005/8/layout/process4"/>
    <dgm:cxn modelId="{13086273-3F76-384F-9C72-55E75CC6959E}" type="presOf" srcId="{91BDF05C-03FC-4187-96D5-75F50CE45264}" destId="{91FBA9B1-C970-49FF-832E-E39746BC973F}" srcOrd="0" destOrd="0" presId="urn:microsoft.com/office/officeart/2005/8/layout/process4"/>
    <dgm:cxn modelId="{0C155F9C-0DAC-1549-A808-36BF4AC8692D}" type="presOf" srcId="{87C98FCA-926A-4CF3-972E-0DCDC71E3BD8}" destId="{D067B91F-6F8B-4409-BDC9-A81B1F2E277C}" srcOrd="1" destOrd="0" presId="urn:microsoft.com/office/officeart/2005/8/layout/process4"/>
    <dgm:cxn modelId="{A18B9EAD-1E60-F746-B0F6-C5FBB014EC78}" type="presOf" srcId="{63001D96-05E9-4516-AC6F-E119346D93C5}" destId="{F277D452-8AD6-4863-8631-8905D523F903}" srcOrd="0" destOrd="0" presId="urn:microsoft.com/office/officeart/2005/8/layout/process4"/>
    <dgm:cxn modelId="{3084F6B2-20F4-804A-8804-C30493E32D20}" type="presOf" srcId="{3FA416AF-B66F-434C-9036-BE63CE46F155}" destId="{1D29A717-6812-4305-9D0D-29110FF25B14}" srcOrd="0" destOrd="0" presId="urn:microsoft.com/office/officeart/2005/8/layout/process4"/>
    <dgm:cxn modelId="{B36BF5BD-9048-4503-84F5-5B14708DE98D}" srcId="{608477B6-CC80-4C17-AB9A-D77364AC1492}" destId="{4B631AB9-9C44-466B-8E85-8B0839A96AFA}" srcOrd="2" destOrd="0" parTransId="{8D06A253-D886-4BE1-B9DA-79C90D401DE7}" sibTransId="{7AF28F51-917E-4599-AE1C-AD507E8C4C6B}"/>
    <dgm:cxn modelId="{8BDB63C0-5D73-D343-BAF7-BEAFA72CFBE4}" type="presOf" srcId="{6A55F7B0-4739-4B7F-B0C4-FE4B289879A0}" destId="{DA350F7F-0DCA-425D-A7AA-DE82904EB761}" srcOrd="0" destOrd="0" presId="urn:microsoft.com/office/officeart/2005/8/layout/process4"/>
    <dgm:cxn modelId="{92A376C7-F81C-41AF-83A3-7D18579DD407}" srcId="{608477B6-CC80-4C17-AB9A-D77364AC1492}" destId="{87C98FCA-926A-4CF3-972E-0DCDC71E3BD8}" srcOrd="1" destOrd="0" parTransId="{A8DFFBE6-5650-4D17-B4E8-E4866E8D46B5}" sibTransId="{4723068D-1A06-490B-99BD-7C9B1AF04D5A}"/>
    <dgm:cxn modelId="{58D5B9ED-417B-5E4C-8BD0-D2EEB27F035A}" type="presOf" srcId="{87C98FCA-926A-4CF3-972E-0DCDC71E3BD8}" destId="{2EDE50DA-A8DB-4B2E-AF45-CD4FF1BA4B0E}" srcOrd="0" destOrd="0" presId="urn:microsoft.com/office/officeart/2005/8/layout/process4"/>
    <dgm:cxn modelId="{031D92F0-CDAE-DE4B-B381-B571310D1DA8}" type="presOf" srcId="{4B631AB9-9C44-466B-8E85-8B0839A96AFA}" destId="{851084B2-9B08-4780-A329-813112D73466}" srcOrd="0" destOrd="0" presId="urn:microsoft.com/office/officeart/2005/8/layout/process4"/>
    <dgm:cxn modelId="{B3EC12F5-5DF4-43BE-A70D-3D0FB4466962}" srcId="{87C98FCA-926A-4CF3-972E-0DCDC71E3BD8}" destId="{63001D96-05E9-4516-AC6F-E119346D93C5}" srcOrd="0" destOrd="0" parTransId="{6B439206-D5E5-4107-9BC8-C902561AC5EF}" sibTransId="{5E7E9803-A117-4FF4-AA80-898004544922}"/>
    <dgm:cxn modelId="{590BDCFC-EF38-C940-8B9C-2E129A59583D}" type="presOf" srcId="{608477B6-CC80-4C17-AB9A-D77364AC1492}" destId="{92E68092-FF56-48AF-A514-9EA2AE737E4A}" srcOrd="0" destOrd="0" presId="urn:microsoft.com/office/officeart/2005/8/layout/process4"/>
    <dgm:cxn modelId="{1BDAB158-69B0-6648-B716-BE9A965A91F5}" type="presParOf" srcId="{92E68092-FF56-48AF-A514-9EA2AE737E4A}" destId="{7E8E6EF4-FFA8-4630-93FF-E6DDEEDF6FD3}" srcOrd="0" destOrd="0" presId="urn:microsoft.com/office/officeart/2005/8/layout/process4"/>
    <dgm:cxn modelId="{AA9AA746-DEC7-0749-A562-9AB1EAA288AA}" type="presParOf" srcId="{7E8E6EF4-FFA8-4630-93FF-E6DDEEDF6FD3}" destId="{91FBA9B1-C970-49FF-832E-E39746BC973F}" srcOrd="0" destOrd="0" presId="urn:microsoft.com/office/officeart/2005/8/layout/process4"/>
    <dgm:cxn modelId="{947542E0-0845-3947-8EFE-6630E91E7F81}" type="presParOf" srcId="{92E68092-FF56-48AF-A514-9EA2AE737E4A}" destId="{694C0244-6A90-4B41-8884-9E117FC9D5C7}" srcOrd="1" destOrd="0" presId="urn:microsoft.com/office/officeart/2005/8/layout/process4"/>
    <dgm:cxn modelId="{6AF05E84-AA2D-D644-AE15-C50DE8A68169}" type="presParOf" srcId="{92E68092-FF56-48AF-A514-9EA2AE737E4A}" destId="{A1B378F7-A709-4CBB-9845-883E05455E26}" srcOrd="2" destOrd="0" presId="urn:microsoft.com/office/officeart/2005/8/layout/process4"/>
    <dgm:cxn modelId="{7C84B058-AEA1-0F47-9118-2D5F532FD43D}" type="presParOf" srcId="{A1B378F7-A709-4CBB-9845-883E05455E26}" destId="{851084B2-9B08-4780-A329-813112D73466}" srcOrd="0" destOrd="0" presId="urn:microsoft.com/office/officeart/2005/8/layout/process4"/>
    <dgm:cxn modelId="{13E8C927-4F79-E644-BE6E-50191FF56BDE}" type="presParOf" srcId="{A1B378F7-A709-4CBB-9845-883E05455E26}" destId="{2AD548CF-4F43-4268-8616-082F252EF038}" srcOrd="1" destOrd="0" presId="urn:microsoft.com/office/officeart/2005/8/layout/process4"/>
    <dgm:cxn modelId="{ABBB5C64-E641-B04E-A822-941A07B91574}" type="presParOf" srcId="{A1B378F7-A709-4CBB-9845-883E05455E26}" destId="{C87E54B1-163B-4EAB-9A0B-FB82B9665889}" srcOrd="2" destOrd="0" presId="urn:microsoft.com/office/officeart/2005/8/layout/process4"/>
    <dgm:cxn modelId="{15D00E44-4F7D-A242-A0CC-C435EFBA3E23}" type="presParOf" srcId="{C87E54B1-163B-4EAB-9A0B-FB82B9665889}" destId="{DE167D65-E0B5-4CA1-A8B1-25AD1114920C}" srcOrd="0" destOrd="0" presId="urn:microsoft.com/office/officeart/2005/8/layout/process4"/>
    <dgm:cxn modelId="{5AEAB39D-8D49-F44B-B3FF-519FFB40575E}" type="presParOf" srcId="{C87E54B1-163B-4EAB-9A0B-FB82B9665889}" destId="{D340ADF5-56DA-4F73-8EF8-46A0C819D7B1}" srcOrd="1" destOrd="0" presId="urn:microsoft.com/office/officeart/2005/8/layout/process4"/>
    <dgm:cxn modelId="{A84FBBC7-4CDB-4E40-AB30-01D57673BDCC}" type="presParOf" srcId="{92E68092-FF56-48AF-A514-9EA2AE737E4A}" destId="{47EC0A0A-57F0-4DA1-B586-0254838DC62B}" srcOrd="3" destOrd="0" presId="urn:microsoft.com/office/officeart/2005/8/layout/process4"/>
    <dgm:cxn modelId="{937606CE-6ACB-1340-A859-DE00A8F462EE}" type="presParOf" srcId="{92E68092-FF56-48AF-A514-9EA2AE737E4A}" destId="{BAFDA382-D3C9-4FC6-BD1E-0918C0CFF189}" srcOrd="4" destOrd="0" presId="urn:microsoft.com/office/officeart/2005/8/layout/process4"/>
    <dgm:cxn modelId="{EA49B2CB-A84D-8D43-8CC5-D1F4235A844D}" type="presParOf" srcId="{BAFDA382-D3C9-4FC6-BD1E-0918C0CFF189}" destId="{2EDE50DA-A8DB-4B2E-AF45-CD4FF1BA4B0E}" srcOrd="0" destOrd="0" presId="urn:microsoft.com/office/officeart/2005/8/layout/process4"/>
    <dgm:cxn modelId="{40042845-925E-2048-902E-C19CA658CABA}" type="presParOf" srcId="{BAFDA382-D3C9-4FC6-BD1E-0918C0CFF189}" destId="{D067B91F-6F8B-4409-BDC9-A81B1F2E277C}" srcOrd="1" destOrd="0" presId="urn:microsoft.com/office/officeart/2005/8/layout/process4"/>
    <dgm:cxn modelId="{BEE5E9AA-163E-8D48-A993-BED81D22EBAA}" type="presParOf" srcId="{BAFDA382-D3C9-4FC6-BD1E-0918C0CFF189}" destId="{A607F5DE-6011-4FBE-B66A-54581A44CA57}" srcOrd="2" destOrd="0" presId="urn:microsoft.com/office/officeart/2005/8/layout/process4"/>
    <dgm:cxn modelId="{BD32CB73-E0B9-CC44-85DA-15D5FCC39737}" type="presParOf" srcId="{A607F5DE-6011-4FBE-B66A-54581A44CA57}" destId="{F277D452-8AD6-4863-8631-8905D523F903}" srcOrd="0" destOrd="0" presId="urn:microsoft.com/office/officeart/2005/8/layout/process4"/>
    <dgm:cxn modelId="{F367C076-7508-5E45-B514-C3990A99187C}" type="presParOf" srcId="{A607F5DE-6011-4FBE-B66A-54581A44CA57}" destId="{8716504B-9658-4B29-98C8-CCFAE5BD814E}" srcOrd="1" destOrd="0" presId="urn:microsoft.com/office/officeart/2005/8/layout/process4"/>
    <dgm:cxn modelId="{C1AF3491-EEFA-D54D-8405-6CC7DA83FAFC}" type="presParOf" srcId="{92E68092-FF56-48AF-A514-9EA2AE737E4A}" destId="{092D9905-E3E8-4CB7-BAA5-72D0A8296CB6}" srcOrd="5" destOrd="0" presId="urn:microsoft.com/office/officeart/2005/8/layout/process4"/>
    <dgm:cxn modelId="{FE0BEE86-D07E-A640-98E4-DACC6455DB37}" type="presParOf" srcId="{92E68092-FF56-48AF-A514-9EA2AE737E4A}" destId="{9DDA5BF2-1564-4A4B-8CE4-D1483D168097}" srcOrd="6" destOrd="0" presId="urn:microsoft.com/office/officeart/2005/8/layout/process4"/>
    <dgm:cxn modelId="{1C5749ED-D996-E74C-BB88-487613DAF6E2}" type="presParOf" srcId="{9DDA5BF2-1564-4A4B-8CE4-D1483D168097}" destId="{5FA8726C-EF4E-4B52-A11C-E9393B6FB46F}" srcOrd="0" destOrd="0" presId="urn:microsoft.com/office/officeart/2005/8/layout/process4"/>
    <dgm:cxn modelId="{2FD15BF4-19D9-F04D-869D-3A20E04C1E17}" type="presParOf" srcId="{9DDA5BF2-1564-4A4B-8CE4-D1483D168097}" destId="{B41F88CF-C71D-49A9-ADA4-0B50E4CD0F2D}" srcOrd="1" destOrd="0" presId="urn:microsoft.com/office/officeart/2005/8/layout/process4"/>
    <dgm:cxn modelId="{C175A168-91F1-0448-83BB-25ED2EE552BB}" type="presParOf" srcId="{9DDA5BF2-1564-4A4B-8CE4-D1483D168097}" destId="{B2595207-B6F4-4D74-A701-C400EA622FC5}" srcOrd="2" destOrd="0" presId="urn:microsoft.com/office/officeart/2005/8/layout/process4"/>
    <dgm:cxn modelId="{93DB318F-8069-A144-9163-8C0431440593}" type="presParOf" srcId="{B2595207-B6F4-4D74-A701-C400EA622FC5}" destId="{1D29A717-6812-4305-9D0D-29110FF25B14}" srcOrd="0" destOrd="0" presId="urn:microsoft.com/office/officeart/2005/8/layout/process4"/>
    <dgm:cxn modelId="{9959A69E-E844-9C4D-AEC0-CA467C90A820}" type="presParOf" srcId="{B2595207-B6F4-4D74-A701-C400EA622FC5}" destId="{DA350F7F-0DCA-425D-A7AA-DE82904EB76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E8CFD-8B24-4649-AD24-14AD96F6061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37932FBC-2DA9-4D12-B1F0-F65249043D5C}">
      <dgm:prSet phldrT="[Κείμενο]" custT="1"/>
      <dgm:spPr/>
      <dgm:t>
        <a:bodyPr/>
        <a:lstStyle/>
        <a:p>
          <a:r>
            <a:rPr lang="en-US" sz="1600" dirty="0"/>
            <a:t>Asymptomatic</a:t>
          </a:r>
          <a:r>
            <a:rPr lang="en-US" sz="1200" dirty="0"/>
            <a:t> </a:t>
          </a:r>
          <a:endParaRPr lang="el-GR" sz="1200" dirty="0"/>
        </a:p>
      </dgm:t>
    </dgm:pt>
    <dgm:pt modelId="{08C8B203-38DC-40B1-90B5-799597DD9F16}" type="parTrans" cxnId="{0C45C870-D39F-4109-B5E5-25F3F61C9C15}">
      <dgm:prSet/>
      <dgm:spPr/>
      <dgm:t>
        <a:bodyPr/>
        <a:lstStyle/>
        <a:p>
          <a:endParaRPr lang="el-GR"/>
        </a:p>
      </dgm:t>
    </dgm:pt>
    <dgm:pt modelId="{7FC96848-1D21-4D6B-A591-652069B29547}" type="sibTrans" cxnId="{0C45C870-D39F-4109-B5E5-25F3F61C9C15}">
      <dgm:prSet/>
      <dgm:spPr/>
      <dgm:t>
        <a:bodyPr/>
        <a:lstStyle/>
        <a:p>
          <a:endParaRPr lang="el-GR"/>
        </a:p>
      </dgm:t>
    </dgm:pt>
    <dgm:pt modelId="{8B65AD2F-C51F-4011-9D3B-A66829A6320F}">
      <dgm:prSet phldrT="[Κείμενο]" custT="1"/>
      <dgm:spPr/>
      <dgm:t>
        <a:bodyPr/>
        <a:lstStyle/>
        <a:p>
          <a:r>
            <a:rPr lang="en-US" sz="1600" dirty="0"/>
            <a:t>Intermittent </a:t>
          </a:r>
          <a:r>
            <a:rPr lang="en-US" sz="1600" dirty="0" err="1"/>
            <a:t>claudication</a:t>
          </a:r>
          <a:endParaRPr lang="el-GR" sz="1600" dirty="0"/>
        </a:p>
      </dgm:t>
    </dgm:pt>
    <dgm:pt modelId="{11F7362F-CDC4-465B-BE2F-98BC00EEAC66}" type="parTrans" cxnId="{725D3B0A-142A-4CD9-BB0B-147C11F1746B}">
      <dgm:prSet/>
      <dgm:spPr/>
      <dgm:t>
        <a:bodyPr/>
        <a:lstStyle/>
        <a:p>
          <a:endParaRPr lang="el-GR"/>
        </a:p>
      </dgm:t>
    </dgm:pt>
    <dgm:pt modelId="{E4808721-6AE9-436F-BA90-47026BEB485E}" type="sibTrans" cxnId="{725D3B0A-142A-4CD9-BB0B-147C11F1746B}">
      <dgm:prSet/>
      <dgm:spPr/>
      <dgm:t>
        <a:bodyPr/>
        <a:lstStyle/>
        <a:p>
          <a:endParaRPr lang="el-GR"/>
        </a:p>
      </dgm:t>
    </dgm:pt>
    <dgm:pt modelId="{9CD1FF3D-F0F3-4E4E-A7A4-34C7EBE7BC7F}">
      <dgm:prSet phldrT="[Κείμενο]" custT="1"/>
      <dgm:spPr/>
      <dgm:t>
        <a:bodyPr/>
        <a:lstStyle/>
        <a:p>
          <a:r>
            <a:rPr lang="en-US" sz="1600" dirty="0"/>
            <a:t>Critical ischemia</a:t>
          </a:r>
          <a:endParaRPr lang="el-GR" sz="1600" dirty="0"/>
        </a:p>
      </dgm:t>
    </dgm:pt>
    <dgm:pt modelId="{BCD59CA3-6262-4330-A6D4-2398A67E9599}" type="parTrans" cxnId="{AE9EE8CB-228A-4BD1-B7FC-E1A07D86179D}">
      <dgm:prSet/>
      <dgm:spPr/>
      <dgm:t>
        <a:bodyPr/>
        <a:lstStyle/>
        <a:p>
          <a:endParaRPr lang="el-GR"/>
        </a:p>
      </dgm:t>
    </dgm:pt>
    <dgm:pt modelId="{3B4F734B-1DD9-4551-8A6A-370624BB23DD}" type="sibTrans" cxnId="{AE9EE8CB-228A-4BD1-B7FC-E1A07D86179D}">
      <dgm:prSet/>
      <dgm:spPr/>
      <dgm:t>
        <a:bodyPr/>
        <a:lstStyle/>
        <a:p>
          <a:endParaRPr lang="el-GR"/>
        </a:p>
      </dgm:t>
    </dgm:pt>
    <dgm:pt modelId="{921598D4-3E71-46AA-974D-05D5AC4DD9F7}">
      <dgm:prSet phldrT="[Κείμενο]" custT="1"/>
      <dgm:spPr/>
      <dgm:t>
        <a:bodyPr/>
        <a:lstStyle/>
        <a:p>
          <a:r>
            <a:rPr lang="en-US" sz="1800" dirty="0"/>
            <a:t>Gangrene</a:t>
          </a:r>
          <a:endParaRPr lang="el-GR" sz="1800" dirty="0"/>
        </a:p>
      </dgm:t>
    </dgm:pt>
    <dgm:pt modelId="{4A6F178F-3598-4FAB-8D04-70D0FC397CC6}" type="parTrans" cxnId="{F01F09F9-0B91-4999-980A-746AAE0596D9}">
      <dgm:prSet/>
      <dgm:spPr/>
      <dgm:t>
        <a:bodyPr/>
        <a:lstStyle/>
        <a:p>
          <a:endParaRPr lang="el-GR"/>
        </a:p>
      </dgm:t>
    </dgm:pt>
    <dgm:pt modelId="{5DB56706-D2C6-4629-94F3-C0D28A7B78D9}" type="sibTrans" cxnId="{F01F09F9-0B91-4999-980A-746AAE0596D9}">
      <dgm:prSet/>
      <dgm:spPr/>
      <dgm:t>
        <a:bodyPr/>
        <a:lstStyle/>
        <a:p>
          <a:endParaRPr lang="el-GR"/>
        </a:p>
      </dgm:t>
    </dgm:pt>
    <dgm:pt modelId="{C374ABC2-0996-403A-B6A7-F56097D11E47}" type="pres">
      <dgm:prSet presAssocID="{842E8CFD-8B24-4649-AD24-14AD96F60619}" presName="Name0" presStyleCnt="0">
        <dgm:presLayoutVars>
          <dgm:chMax val="7"/>
          <dgm:resizeHandles val="exact"/>
        </dgm:presLayoutVars>
      </dgm:prSet>
      <dgm:spPr/>
    </dgm:pt>
    <dgm:pt modelId="{8F86CEA7-4886-42D7-9FA7-9BCED776360F}" type="pres">
      <dgm:prSet presAssocID="{842E8CFD-8B24-4649-AD24-14AD96F60619}" presName="comp1" presStyleCnt="0"/>
      <dgm:spPr/>
    </dgm:pt>
    <dgm:pt modelId="{0FA1873B-FAD4-424D-B68F-B735D231266B}" type="pres">
      <dgm:prSet presAssocID="{842E8CFD-8B24-4649-AD24-14AD96F60619}" presName="circle1" presStyleLbl="node1" presStyleIdx="0" presStyleCnt="4" custScaleX="119959"/>
      <dgm:spPr/>
    </dgm:pt>
    <dgm:pt modelId="{F6A52F23-222A-4F2A-9B54-5749E08542F5}" type="pres">
      <dgm:prSet presAssocID="{842E8CFD-8B24-4649-AD24-14AD96F60619}" presName="c1text" presStyleLbl="node1" presStyleIdx="0" presStyleCnt="4">
        <dgm:presLayoutVars>
          <dgm:bulletEnabled val="1"/>
        </dgm:presLayoutVars>
      </dgm:prSet>
      <dgm:spPr/>
    </dgm:pt>
    <dgm:pt modelId="{EF1D2461-E4CF-4342-9259-EDDE515BD43A}" type="pres">
      <dgm:prSet presAssocID="{842E8CFD-8B24-4649-AD24-14AD96F60619}" presName="comp2" presStyleCnt="0"/>
      <dgm:spPr/>
    </dgm:pt>
    <dgm:pt modelId="{A65E4E01-2ADE-4962-A9FA-E65B05742715}" type="pres">
      <dgm:prSet presAssocID="{842E8CFD-8B24-4649-AD24-14AD96F60619}" presName="circle2" presStyleLbl="node1" presStyleIdx="1" presStyleCnt="4" custLinFactNeighborX="675" custLinFactNeighborY="-140"/>
      <dgm:spPr/>
    </dgm:pt>
    <dgm:pt modelId="{8A6AB7D6-4440-4FA6-8105-22FCA48A4584}" type="pres">
      <dgm:prSet presAssocID="{842E8CFD-8B24-4649-AD24-14AD96F60619}" presName="c2text" presStyleLbl="node1" presStyleIdx="1" presStyleCnt="4">
        <dgm:presLayoutVars>
          <dgm:bulletEnabled val="1"/>
        </dgm:presLayoutVars>
      </dgm:prSet>
      <dgm:spPr/>
    </dgm:pt>
    <dgm:pt modelId="{A748046E-441E-4C9B-B462-9D0681DE3BD7}" type="pres">
      <dgm:prSet presAssocID="{842E8CFD-8B24-4649-AD24-14AD96F60619}" presName="comp3" presStyleCnt="0"/>
      <dgm:spPr/>
    </dgm:pt>
    <dgm:pt modelId="{7C6B5ABC-4B95-437D-B34C-024D7BEE0F8A}" type="pres">
      <dgm:prSet presAssocID="{842E8CFD-8B24-4649-AD24-14AD96F60619}" presName="circle3" presStyleLbl="node1" presStyleIdx="2" presStyleCnt="4" custScaleX="83911" custScaleY="88694"/>
      <dgm:spPr/>
    </dgm:pt>
    <dgm:pt modelId="{E4F9D088-9817-4996-A7D0-AFC9624046EA}" type="pres">
      <dgm:prSet presAssocID="{842E8CFD-8B24-4649-AD24-14AD96F60619}" presName="c3text" presStyleLbl="node1" presStyleIdx="2" presStyleCnt="4">
        <dgm:presLayoutVars>
          <dgm:bulletEnabled val="1"/>
        </dgm:presLayoutVars>
      </dgm:prSet>
      <dgm:spPr/>
    </dgm:pt>
    <dgm:pt modelId="{FBC4E471-82B9-4987-AC92-69D1271413BE}" type="pres">
      <dgm:prSet presAssocID="{842E8CFD-8B24-4649-AD24-14AD96F60619}" presName="comp4" presStyleCnt="0"/>
      <dgm:spPr/>
    </dgm:pt>
    <dgm:pt modelId="{31CD0AF8-D20F-4A2E-BF91-3F53F1E554DB}" type="pres">
      <dgm:prSet presAssocID="{842E8CFD-8B24-4649-AD24-14AD96F60619}" presName="circle4" presStyleLbl="node1" presStyleIdx="3" presStyleCnt="4" custScaleX="92667" custScaleY="76545"/>
      <dgm:spPr/>
    </dgm:pt>
    <dgm:pt modelId="{934D1032-7A5E-4446-B99D-D87192C797EE}" type="pres">
      <dgm:prSet presAssocID="{842E8CFD-8B24-4649-AD24-14AD96F60619}" presName="c4text" presStyleLbl="node1" presStyleIdx="3" presStyleCnt="4">
        <dgm:presLayoutVars>
          <dgm:bulletEnabled val="1"/>
        </dgm:presLayoutVars>
      </dgm:prSet>
      <dgm:spPr/>
    </dgm:pt>
  </dgm:ptLst>
  <dgm:cxnLst>
    <dgm:cxn modelId="{725D3B0A-142A-4CD9-BB0B-147C11F1746B}" srcId="{842E8CFD-8B24-4649-AD24-14AD96F60619}" destId="{8B65AD2F-C51F-4011-9D3B-A66829A6320F}" srcOrd="1" destOrd="0" parTransId="{11F7362F-CDC4-465B-BE2F-98BC00EEAC66}" sibTransId="{E4808721-6AE9-436F-BA90-47026BEB485E}"/>
    <dgm:cxn modelId="{10EC911C-0099-F049-8F4A-E5FAFCB1195A}" type="presOf" srcId="{37932FBC-2DA9-4D12-B1F0-F65249043D5C}" destId="{F6A52F23-222A-4F2A-9B54-5749E08542F5}" srcOrd="1" destOrd="0" presId="urn:microsoft.com/office/officeart/2005/8/layout/venn2"/>
    <dgm:cxn modelId="{B4B22A38-7581-B94B-AFAE-B029042B7CC8}" type="presOf" srcId="{8B65AD2F-C51F-4011-9D3B-A66829A6320F}" destId="{8A6AB7D6-4440-4FA6-8105-22FCA48A4584}" srcOrd="1" destOrd="0" presId="urn:microsoft.com/office/officeart/2005/8/layout/venn2"/>
    <dgm:cxn modelId="{56D37B47-794A-DF4B-9509-00113D6370FD}" type="presOf" srcId="{921598D4-3E71-46AA-974D-05D5AC4DD9F7}" destId="{31CD0AF8-D20F-4A2E-BF91-3F53F1E554DB}" srcOrd="0" destOrd="0" presId="urn:microsoft.com/office/officeart/2005/8/layout/venn2"/>
    <dgm:cxn modelId="{B422D75D-90A6-2B42-9FE0-5900968766D5}" type="presOf" srcId="{921598D4-3E71-46AA-974D-05D5AC4DD9F7}" destId="{934D1032-7A5E-4446-B99D-D87192C797EE}" srcOrd="1" destOrd="0" presId="urn:microsoft.com/office/officeart/2005/8/layout/venn2"/>
    <dgm:cxn modelId="{0C45C870-D39F-4109-B5E5-25F3F61C9C15}" srcId="{842E8CFD-8B24-4649-AD24-14AD96F60619}" destId="{37932FBC-2DA9-4D12-B1F0-F65249043D5C}" srcOrd="0" destOrd="0" parTransId="{08C8B203-38DC-40B1-90B5-799597DD9F16}" sibTransId="{7FC96848-1D21-4D6B-A591-652069B29547}"/>
    <dgm:cxn modelId="{49ACA984-ED50-444F-B234-16B64AB75E5D}" type="presOf" srcId="{9CD1FF3D-F0F3-4E4E-A7A4-34C7EBE7BC7F}" destId="{7C6B5ABC-4B95-437D-B34C-024D7BEE0F8A}" srcOrd="0" destOrd="0" presId="urn:microsoft.com/office/officeart/2005/8/layout/venn2"/>
    <dgm:cxn modelId="{724F2E87-8C17-7C49-BD0B-7D833D6BCA20}" type="presOf" srcId="{842E8CFD-8B24-4649-AD24-14AD96F60619}" destId="{C374ABC2-0996-403A-B6A7-F56097D11E47}" srcOrd="0" destOrd="0" presId="urn:microsoft.com/office/officeart/2005/8/layout/venn2"/>
    <dgm:cxn modelId="{F2D8918D-4D31-B546-8414-1B570FD27FA4}" type="presOf" srcId="{9CD1FF3D-F0F3-4E4E-A7A4-34C7EBE7BC7F}" destId="{E4F9D088-9817-4996-A7D0-AFC9624046EA}" srcOrd="1" destOrd="0" presId="urn:microsoft.com/office/officeart/2005/8/layout/venn2"/>
    <dgm:cxn modelId="{7370CD8D-C44B-614D-AEA2-2398B1459198}" type="presOf" srcId="{37932FBC-2DA9-4D12-B1F0-F65249043D5C}" destId="{0FA1873B-FAD4-424D-B68F-B735D231266B}" srcOrd="0" destOrd="0" presId="urn:microsoft.com/office/officeart/2005/8/layout/venn2"/>
    <dgm:cxn modelId="{517742AD-8F32-D344-968B-95E573F2DAFE}" type="presOf" srcId="{8B65AD2F-C51F-4011-9D3B-A66829A6320F}" destId="{A65E4E01-2ADE-4962-A9FA-E65B05742715}" srcOrd="0" destOrd="0" presId="urn:microsoft.com/office/officeart/2005/8/layout/venn2"/>
    <dgm:cxn modelId="{AE9EE8CB-228A-4BD1-B7FC-E1A07D86179D}" srcId="{842E8CFD-8B24-4649-AD24-14AD96F60619}" destId="{9CD1FF3D-F0F3-4E4E-A7A4-34C7EBE7BC7F}" srcOrd="2" destOrd="0" parTransId="{BCD59CA3-6262-4330-A6D4-2398A67E9599}" sibTransId="{3B4F734B-1DD9-4551-8A6A-370624BB23DD}"/>
    <dgm:cxn modelId="{F01F09F9-0B91-4999-980A-746AAE0596D9}" srcId="{842E8CFD-8B24-4649-AD24-14AD96F60619}" destId="{921598D4-3E71-46AA-974D-05D5AC4DD9F7}" srcOrd="3" destOrd="0" parTransId="{4A6F178F-3598-4FAB-8D04-70D0FC397CC6}" sibTransId="{5DB56706-D2C6-4629-94F3-C0D28A7B78D9}"/>
    <dgm:cxn modelId="{2CBBAC05-60FC-FC41-A947-64BA74741E4E}" type="presParOf" srcId="{C374ABC2-0996-403A-B6A7-F56097D11E47}" destId="{8F86CEA7-4886-42D7-9FA7-9BCED776360F}" srcOrd="0" destOrd="0" presId="urn:microsoft.com/office/officeart/2005/8/layout/venn2"/>
    <dgm:cxn modelId="{A41F765B-89D2-2C4E-8B2A-C8FB897F11A4}" type="presParOf" srcId="{8F86CEA7-4886-42D7-9FA7-9BCED776360F}" destId="{0FA1873B-FAD4-424D-B68F-B735D231266B}" srcOrd="0" destOrd="0" presId="urn:microsoft.com/office/officeart/2005/8/layout/venn2"/>
    <dgm:cxn modelId="{4BC07F52-198B-3B47-A4BD-A9DF42F0EBEB}" type="presParOf" srcId="{8F86CEA7-4886-42D7-9FA7-9BCED776360F}" destId="{F6A52F23-222A-4F2A-9B54-5749E08542F5}" srcOrd="1" destOrd="0" presId="urn:microsoft.com/office/officeart/2005/8/layout/venn2"/>
    <dgm:cxn modelId="{FC320A67-EB88-DC43-AA24-47B734F1C17F}" type="presParOf" srcId="{C374ABC2-0996-403A-B6A7-F56097D11E47}" destId="{EF1D2461-E4CF-4342-9259-EDDE515BD43A}" srcOrd="1" destOrd="0" presId="urn:microsoft.com/office/officeart/2005/8/layout/venn2"/>
    <dgm:cxn modelId="{6C822DA6-2ACD-5347-B079-1CAB49CA8C9B}" type="presParOf" srcId="{EF1D2461-E4CF-4342-9259-EDDE515BD43A}" destId="{A65E4E01-2ADE-4962-A9FA-E65B05742715}" srcOrd="0" destOrd="0" presId="urn:microsoft.com/office/officeart/2005/8/layout/venn2"/>
    <dgm:cxn modelId="{2B9126C3-7B40-5F45-B2F6-B821F98941DF}" type="presParOf" srcId="{EF1D2461-E4CF-4342-9259-EDDE515BD43A}" destId="{8A6AB7D6-4440-4FA6-8105-22FCA48A4584}" srcOrd="1" destOrd="0" presId="urn:microsoft.com/office/officeart/2005/8/layout/venn2"/>
    <dgm:cxn modelId="{1619C209-0306-9146-8D45-9A436ACB094D}" type="presParOf" srcId="{C374ABC2-0996-403A-B6A7-F56097D11E47}" destId="{A748046E-441E-4C9B-B462-9D0681DE3BD7}" srcOrd="2" destOrd="0" presId="urn:microsoft.com/office/officeart/2005/8/layout/venn2"/>
    <dgm:cxn modelId="{CF0F470E-BEEB-8A43-908F-FBDF8041CD5B}" type="presParOf" srcId="{A748046E-441E-4C9B-B462-9D0681DE3BD7}" destId="{7C6B5ABC-4B95-437D-B34C-024D7BEE0F8A}" srcOrd="0" destOrd="0" presId="urn:microsoft.com/office/officeart/2005/8/layout/venn2"/>
    <dgm:cxn modelId="{0CB68724-2CD6-1E41-A0AD-EB169FD063B3}" type="presParOf" srcId="{A748046E-441E-4C9B-B462-9D0681DE3BD7}" destId="{E4F9D088-9817-4996-A7D0-AFC9624046EA}" srcOrd="1" destOrd="0" presId="urn:microsoft.com/office/officeart/2005/8/layout/venn2"/>
    <dgm:cxn modelId="{FD347F95-1596-7E4B-863C-D5E4B41FB4A8}" type="presParOf" srcId="{C374ABC2-0996-403A-B6A7-F56097D11E47}" destId="{FBC4E471-82B9-4987-AC92-69D1271413BE}" srcOrd="3" destOrd="0" presId="urn:microsoft.com/office/officeart/2005/8/layout/venn2"/>
    <dgm:cxn modelId="{06D27F21-5EC6-9049-A8EF-092A9C29B422}" type="presParOf" srcId="{FBC4E471-82B9-4987-AC92-69D1271413BE}" destId="{31CD0AF8-D20F-4A2E-BF91-3F53F1E554DB}" srcOrd="0" destOrd="0" presId="urn:microsoft.com/office/officeart/2005/8/layout/venn2"/>
    <dgm:cxn modelId="{1C7C3A52-3129-994D-AC9E-D03A3093CC8E}" type="presParOf" srcId="{FBC4E471-82B9-4987-AC92-69D1271413BE}" destId="{934D1032-7A5E-4446-B99D-D87192C797EE}"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EAEF5-C569-4183-A178-EEBD4C19CE8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C1D0E86B-F9F3-40F4-97EA-97B2AB595F90}">
      <dgm:prSet phldrT="[Κείμενο]"/>
      <dgm:spPr/>
      <dgm:t>
        <a:bodyPr/>
        <a:lstStyle/>
        <a:p>
          <a:r>
            <a:rPr lang="en-US" dirty="0"/>
            <a:t>PARTNERS</a:t>
          </a:r>
        </a:p>
        <a:p>
          <a:r>
            <a:rPr lang="en-US" dirty="0"/>
            <a:t>STUDY</a:t>
          </a:r>
          <a:endParaRPr lang="el-GR" dirty="0"/>
        </a:p>
      </dgm:t>
    </dgm:pt>
    <dgm:pt modelId="{9BC65EA8-A2D8-46F3-BC14-4DEABC322D08}" type="parTrans" cxnId="{4ED39F95-318B-42D9-B9B4-F022833FFCCD}">
      <dgm:prSet/>
      <dgm:spPr/>
      <dgm:t>
        <a:bodyPr/>
        <a:lstStyle/>
        <a:p>
          <a:endParaRPr lang="el-GR"/>
        </a:p>
      </dgm:t>
    </dgm:pt>
    <dgm:pt modelId="{F45AC6FA-C4C1-449B-A430-83FB8CA6F950}" type="sibTrans" cxnId="{4ED39F95-318B-42D9-B9B4-F022833FFCCD}">
      <dgm:prSet/>
      <dgm:spPr/>
      <dgm:t>
        <a:bodyPr/>
        <a:lstStyle/>
        <a:p>
          <a:endParaRPr lang="el-GR"/>
        </a:p>
      </dgm:t>
    </dgm:pt>
    <dgm:pt modelId="{087DA0FC-6594-478B-A56E-A02DE8555CA1}">
      <dgm:prSet phldrT="[Κείμενο]"/>
      <dgm:spPr/>
      <dgm:t>
        <a:bodyPr/>
        <a:lstStyle/>
        <a:p>
          <a:r>
            <a:rPr lang="en-US" dirty="0"/>
            <a:t>6979 ATOMA (50-69, &gt;70)</a:t>
          </a:r>
          <a:endParaRPr lang="el-GR" dirty="0"/>
        </a:p>
      </dgm:t>
    </dgm:pt>
    <dgm:pt modelId="{4D1A8D05-1467-4A61-B33E-0728629237CC}" type="parTrans" cxnId="{A62D8293-FF09-4F60-83A6-8AF27E84B7F4}">
      <dgm:prSet/>
      <dgm:spPr/>
      <dgm:t>
        <a:bodyPr/>
        <a:lstStyle/>
        <a:p>
          <a:endParaRPr lang="el-GR"/>
        </a:p>
      </dgm:t>
    </dgm:pt>
    <dgm:pt modelId="{A2CB6E03-AE6B-4FB1-82D1-D3E2D0012DE3}" type="sibTrans" cxnId="{A62D8293-FF09-4F60-83A6-8AF27E84B7F4}">
      <dgm:prSet/>
      <dgm:spPr/>
      <dgm:t>
        <a:bodyPr/>
        <a:lstStyle/>
        <a:p>
          <a:endParaRPr lang="el-GR"/>
        </a:p>
      </dgm:t>
    </dgm:pt>
    <dgm:pt modelId="{6ABF5451-5175-4F70-8BF9-D8388D1C3930}">
      <dgm:prSet phldrT="[Κείμενο]"/>
      <dgm:spPr/>
      <dgm:t>
        <a:bodyPr/>
        <a:lstStyle/>
        <a:p>
          <a:r>
            <a:rPr lang="el-GR" dirty="0"/>
            <a:t>ΠΑΝ</a:t>
          </a:r>
          <a:r>
            <a:rPr lang="en-US" dirty="0"/>
            <a:t> : 29%, </a:t>
          </a:r>
          <a:endParaRPr lang="el-GR" dirty="0"/>
        </a:p>
      </dgm:t>
    </dgm:pt>
    <dgm:pt modelId="{118658D0-7EE9-4EFE-8357-38D4FCF6CED6}" type="parTrans" cxnId="{370F0A80-7CE0-441F-A7A7-5ADE845A5FDD}">
      <dgm:prSet/>
      <dgm:spPr/>
      <dgm:t>
        <a:bodyPr/>
        <a:lstStyle/>
        <a:p>
          <a:endParaRPr lang="el-GR"/>
        </a:p>
      </dgm:t>
    </dgm:pt>
    <dgm:pt modelId="{0B0E19D7-AC96-4FE1-8E55-40FBE1EC89B7}" type="sibTrans" cxnId="{370F0A80-7CE0-441F-A7A7-5ADE845A5FDD}">
      <dgm:prSet/>
      <dgm:spPr/>
      <dgm:t>
        <a:bodyPr/>
        <a:lstStyle/>
        <a:p>
          <a:endParaRPr lang="el-GR"/>
        </a:p>
      </dgm:t>
    </dgm:pt>
    <dgm:pt modelId="{24952FEE-5C35-4086-9B21-52C19D6F8A65}">
      <dgm:prSet phldrT="[Κείμενο]"/>
      <dgm:spPr/>
      <dgm:t>
        <a:bodyPr/>
        <a:lstStyle/>
        <a:p>
          <a:r>
            <a:rPr lang="en-US" dirty="0"/>
            <a:t>NATIONAL HEALTH &amp; NUTRINTIONAL EXAMINATION SURVEY</a:t>
          </a:r>
          <a:endParaRPr lang="el-GR" dirty="0"/>
        </a:p>
      </dgm:t>
    </dgm:pt>
    <dgm:pt modelId="{7F3F14D7-F607-4186-98AB-2559B54556D1}" type="parTrans" cxnId="{2006E6EE-C8AF-4C80-885A-EF1963598EF5}">
      <dgm:prSet/>
      <dgm:spPr/>
      <dgm:t>
        <a:bodyPr/>
        <a:lstStyle/>
        <a:p>
          <a:endParaRPr lang="el-GR"/>
        </a:p>
      </dgm:t>
    </dgm:pt>
    <dgm:pt modelId="{329FD775-A087-4796-A888-6B7A44263D82}" type="sibTrans" cxnId="{2006E6EE-C8AF-4C80-885A-EF1963598EF5}">
      <dgm:prSet/>
      <dgm:spPr/>
      <dgm:t>
        <a:bodyPr/>
        <a:lstStyle/>
        <a:p>
          <a:endParaRPr lang="el-GR"/>
        </a:p>
      </dgm:t>
    </dgm:pt>
    <dgm:pt modelId="{4FFC8082-5472-45F3-BEC9-1DF8C89BFADB}">
      <dgm:prSet phldrT="[Κείμενο]"/>
      <dgm:spPr/>
      <dgm:t>
        <a:bodyPr/>
        <a:lstStyle/>
        <a:p>
          <a:r>
            <a:rPr lang="en-US" dirty="0"/>
            <a:t>2174 ATOMA (&gt;40)</a:t>
          </a:r>
          <a:endParaRPr lang="el-GR" dirty="0"/>
        </a:p>
      </dgm:t>
    </dgm:pt>
    <dgm:pt modelId="{90C956CD-933B-43E3-8461-9A4DE59C9F67}" type="parTrans" cxnId="{8A659B1A-3036-4165-9A8C-77387AA5D548}">
      <dgm:prSet/>
      <dgm:spPr/>
      <dgm:t>
        <a:bodyPr/>
        <a:lstStyle/>
        <a:p>
          <a:endParaRPr lang="el-GR"/>
        </a:p>
      </dgm:t>
    </dgm:pt>
    <dgm:pt modelId="{ACE54BE6-5B56-4F0A-AF64-035F8972C119}" type="sibTrans" cxnId="{8A659B1A-3036-4165-9A8C-77387AA5D548}">
      <dgm:prSet/>
      <dgm:spPr/>
      <dgm:t>
        <a:bodyPr/>
        <a:lstStyle/>
        <a:p>
          <a:endParaRPr lang="el-GR"/>
        </a:p>
      </dgm:t>
    </dgm:pt>
    <dgm:pt modelId="{A73405B4-18E6-4FE7-9D92-B40AFED6E323}">
      <dgm:prSet phldrT="[Κείμενο]"/>
      <dgm:spPr/>
      <dgm:t>
        <a:bodyPr/>
        <a:lstStyle/>
        <a:p>
          <a:r>
            <a:rPr lang="en-US" dirty="0"/>
            <a:t>PAN: 2.5% (50-59), 14.5% (&gt;70)</a:t>
          </a:r>
          <a:endParaRPr lang="el-GR" dirty="0"/>
        </a:p>
      </dgm:t>
    </dgm:pt>
    <dgm:pt modelId="{7DD3D075-D369-41B8-BAB4-892A84952799}" type="parTrans" cxnId="{7E33745F-47AB-40E9-A0D0-8A19BE5E06FB}">
      <dgm:prSet/>
      <dgm:spPr/>
      <dgm:t>
        <a:bodyPr/>
        <a:lstStyle/>
        <a:p>
          <a:endParaRPr lang="el-GR"/>
        </a:p>
      </dgm:t>
    </dgm:pt>
    <dgm:pt modelId="{E3EEC1E7-47B4-4DD2-9657-03FEDE568354}" type="sibTrans" cxnId="{7E33745F-47AB-40E9-A0D0-8A19BE5E06FB}">
      <dgm:prSet/>
      <dgm:spPr/>
      <dgm:t>
        <a:bodyPr/>
        <a:lstStyle/>
        <a:p>
          <a:endParaRPr lang="el-GR"/>
        </a:p>
      </dgm:t>
    </dgm:pt>
    <dgm:pt modelId="{A15233D6-25EE-5C40-A85E-61B2F8B2EF22}">
      <dgm:prSet phldrT="[Κείμενο]"/>
      <dgm:spPr/>
      <dgm:t>
        <a:bodyPr/>
        <a:lstStyle/>
        <a:p>
          <a:r>
            <a:rPr lang="el-GR" dirty="0"/>
            <a:t> ΔΙΑΛΕΙΠΟΥΣΑ</a:t>
          </a:r>
          <a:r>
            <a:rPr lang="en-US" dirty="0"/>
            <a:t>  </a:t>
          </a:r>
          <a:r>
            <a:rPr lang="el-GR" dirty="0"/>
            <a:t>ΧΩΛΟΤΗΤΑ </a:t>
          </a:r>
          <a:r>
            <a:rPr lang="en-US" dirty="0"/>
            <a:t>:18% </a:t>
          </a:r>
          <a:endParaRPr lang="el-GR" dirty="0"/>
        </a:p>
      </dgm:t>
    </dgm:pt>
    <dgm:pt modelId="{F4E66446-AB97-F84E-BBF7-3FCB10D7C005}" type="parTrans" cxnId="{8C42584B-74F9-0E4C-9760-51491A684A58}">
      <dgm:prSet/>
      <dgm:spPr/>
      <dgm:t>
        <a:bodyPr/>
        <a:lstStyle/>
        <a:p>
          <a:endParaRPr lang="en-US"/>
        </a:p>
      </dgm:t>
    </dgm:pt>
    <dgm:pt modelId="{429AEA27-9387-E34C-A4A1-14C4CD403B6A}" type="sibTrans" cxnId="{8C42584B-74F9-0E4C-9760-51491A684A58}">
      <dgm:prSet/>
      <dgm:spPr/>
      <dgm:t>
        <a:bodyPr/>
        <a:lstStyle/>
        <a:p>
          <a:endParaRPr lang="en-US"/>
        </a:p>
      </dgm:t>
    </dgm:pt>
    <dgm:pt modelId="{BDF4DE81-6197-489A-B51C-06A11BC2623A}" type="pres">
      <dgm:prSet presAssocID="{98AEAEF5-C569-4183-A178-EEBD4C19CE8E}" presName="Name0" presStyleCnt="0">
        <dgm:presLayoutVars>
          <dgm:dir/>
          <dgm:animLvl val="lvl"/>
          <dgm:resizeHandles/>
        </dgm:presLayoutVars>
      </dgm:prSet>
      <dgm:spPr/>
    </dgm:pt>
    <dgm:pt modelId="{567F352D-A924-4617-8140-B04C18EE7371}" type="pres">
      <dgm:prSet presAssocID="{C1D0E86B-F9F3-40F4-97EA-97B2AB595F90}" presName="linNode" presStyleCnt="0"/>
      <dgm:spPr/>
    </dgm:pt>
    <dgm:pt modelId="{599A4DEA-BF7A-40A5-8107-4A65AAE853C9}" type="pres">
      <dgm:prSet presAssocID="{C1D0E86B-F9F3-40F4-97EA-97B2AB595F90}" presName="parentShp" presStyleLbl="node1" presStyleIdx="0" presStyleCnt="2">
        <dgm:presLayoutVars>
          <dgm:bulletEnabled val="1"/>
        </dgm:presLayoutVars>
      </dgm:prSet>
      <dgm:spPr/>
    </dgm:pt>
    <dgm:pt modelId="{613B990A-CE75-4FD7-A816-749F45D5D577}" type="pres">
      <dgm:prSet presAssocID="{C1D0E86B-F9F3-40F4-97EA-97B2AB595F90}" presName="childShp" presStyleLbl="bgAccFollowNode1" presStyleIdx="0" presStyleCnt="2" custScaleX="114262">
        <dgm:presLayoutVars>
          <dgm:bulletEnabled val="1"/>
        </dgm:presLayoutVars>
      </dgm:prSet>
      <dgm:spPr/>
    </dgm:pt>
    <dgm:pt modelId="{3EA24516-961C-4DC0-B151-7EAF7253D99A}" type="pres">
      <dgm:prSet presAssocID="{F45AC6FA-C4C1-449B-A430-83FB8CA6F950}" presName="spacing" presStyleCnt="0"/>
      <dgm:spPr/>
    </dgm:pt>
    <dgm:pt modelId="{C261A53D-D9F1-427A-A9C4-EBE8EAA6CDE8}" type="pres">
      <dgm:prSet presAssocID="{24952FEE-5C35-4086-9B21-52C19D6F8A65}" presName="linNode" presStyleCnt="0"/>
      <dgm:spPr/>
    </dgm:pt>
    <dgm:pt modelId="{5287E025-7695-4592-BCB0-EFEA23514357}" type="pres">
      <dgm:prSet presAssocID="{24952FEE-5C35-4086-9B21-52C19D6F8A65}" presName="parentShp" presStyleLbl="node1" presStyleIdx="1" presStyleCnt="2" custScaleX="92332">
        <dgm:presLayoutVars>
          <dgm:bulletEnabled val="1"/>
        </dgm:presLayoutVars>
      </dgm:prSet>
      <dgm:spPr/>
    </dgm:pt>
    <dgm:pt modelId="{9C229ECE-C165-4B47-8B49-99521AD741FC}" type="pres">
      <dgm:prSet presAssocID="{24952FEE-5C35-4086-9B21-52C19D6F8A65}" presName="childShp" presStyleLbl="bgAccFollowNode1" presStyleIdx="1" presStyleCnt="2" custScaleX="105948">
        <dgm:presLayoutVars>
          <dgm:bulletEnabled val="1"/>
        </dgm:presLayoutVars>
      </dgm:prSet>
      <dgm:spPr/>
    </dgm:pt>
  </dgm:ptLst>
  <dgm:cxnLst>
    <dgm:cxn modelId="{8A659B1A-3036-4165-9A8C-77387AA5D548}" srcId="{24952FEE-5C35-4086-9B21-52C19D6F8A65}" destId="{4FFC8082-5472-45F3-BEC9-1DF8C89BFADB}" srcOrd="0" destOrd="0" parTransId="{90C956CD-933B-43E3-8461-9A4DE59C9F67}" sibTransId="{ACE54BE6-5B56-4F0A-AF64-035F8972C119}"/>
    <dgm:cxn modelId="{D0E18F33-1194-B247-8594-B152FD5454C4}" type="presOf" srcId="{A73405B4-18E6-4FE7-9D92-B40AFED6E323}" destId="{9C229ECE-C165-4B47-8B49-99521AD741FC}" srcOrd="0" destOrd="1" presId="urn:microsoft.com/office/officeart/2005/8/layout/vList6"/>
    <dgm:cxn modelId="{8C42584B-74F9-0E4C-9760-51491A684A58}" srcId="{C1D0E86B-F9F3-40F4-97EA-97B2AB595F90}" destId="{A15233D6-25EE-5C40-A85E-61B2F8B2EF22}" srcOrd="2" destOrd="0" parTransId="{F4E66446-AB97-F84E-BBF7-3FCB10D7C005}" sibTransId="{429AEA27-9387-E34C-A4A1-14C4CD403B6A}"/>
    <dgm:cxn modelId="{7E33745F-47AB-40E9-A0D0-8A19BE5E06FB}" srcId="{24952FEE-5C35-4086-9B21-52C19D6F8A65}" destId="{A73405B4-18E6-4FE7-9D92-B40AFED6E323}" srcOrd="1" destOrd="0" parTransId="{7DD3D075-D369-41B8-BAB4-892A84952799}" sibTransId="{E3EEC1E7-47B4-4DD2-9657-03FEDE568354}"/>
    <dgm:cxn modelId="{98E5B676-80F5-6B4E-B0C4-5CE63E77F5CA}" type="presOf" srcId="{A15233D6-25EE-5C40-A85E-61B2F8B2EF22}" destId="{613B990A-CE75-4FD7-A816-749F45D5D577}" srcOrd="0" destOrd="2" presId="urn:microsoft.com/office/officeart/2005/8/layout/vList6"/>
    <dgm:cxn modelId="{370F0A80-7CE0-441F-A7A7-5ADE845A5FDD}" srcId="{C1D0E86B-F9F3-40F4-97EA-97B2AB595F90}" destId="{6ABF5451-5175-4F70-8BF9-D8388D1C3930}" srcOrd="1" destOrd="0" parTransId="{118658D0-7EE9-4EFE-8357-38D4FCF6CED6}" sibTransId="{0B0E19D7-AC96-4FE1-8E55-40FBE1EC89B7}"/>
    <dgm:cxn modelId="{42BB4882-9021-2B41-B02F-0AD94CA35FD0}" type="presOf" srcId="{4FFC8082-5472-45F3-BEC9-1DF8C89BFADB}" destId="{9C229ECE-C165-4B47-8B49-99521AD741FC}" srcOrd="0" destOrd="0" presId="urn:microsoft.com/office/officeart/2005/8/layout/vList6"/>
    <dgm:cxn modelId="{A62D8293-FF09-4F60-83A6-8AF27E84B7F4}" srcId="{C1D0E86B-F9F3-40F4-97EA-97B2AB595F90}" destId="{087DA0FC-6594-478B-A56E-A02DE8555CA1}" srcOrd="0" destOrd="0" parTransId="{4D1A8D05-1467-4A61-B33E-0728629237CC}" sibTransId="{A2CB6E03-AE6B-4FB1-82D1-D3E2D0012DE3}"/>
    <dgm:cxn modelId="{4ED39F95-318B-42D9-B9B4-F022833FFCCD}" srcId="{98AEAEF5-C569-4183-A178-EEBD4C19CE8E}" destId="{C1D0E86B-F9F3-40F4-97EA-97B2AB595F90}" srcOrd="0" destOrd="0" parTransId="{9BC65EA8-A2D8-46F3-BC14-4DEABC322D08}" sibTransId="{F45AC6FA-C4C1-449B-A430-83FB8CA6F950}"/>
    <dgm:cxn modelId="{1A79F3AD-C4B1-224C-B0C1-4F70FAC22E99}" type="presOf" srcId="{6ABF5451-5175-4F70-8BF9-D8388D1C3930}" destId="{613B990A-CE75-4FD7-A816-749F45D5D577}" srcOrd="0" destOrd="1" presId="urn:microsoft.com/office/officeart/2005/8/layout/vList6"/>
    <dgm:cxn modelId="{0DD104BD-2CE2-C24C-BB6A-EAB8D852407A}" type="presOf" srcId="{087DA0FC-6594-478B-A56E-A02DE8555CA1}" destId="{613B990A-CE75-4FD7-A816-749F45D5D577}" srcOrd="0" destOrd="0" presId="urn:microsoft.com/office/officeart/2005/8/layout/vList6"/>
    <dgm:cxn modelId="{CD0026CB-48BE-FB4F-87A0-EAF8C1D052BE}" type="presOf" srcId="{24952FEE-5C35-4086-9B21-52C19D6F8A65}" destId="{5287E025-7695-4592-BCB0-EFEA23514357}" srcOrd="0" destOrd="0" presId="urn:microsoft.com/office/officeart/2005/8/layout/vList6"/>
    <dgm:cxn modelId="{4456CECF-FD04-8646-AF64-0B2FD65A53D8}" type="presOf" srcId="{C1D0E86B-F9F3-40F4-97EA-97B2AB595F90}" destId="{599A4DEA-BF7A-40A5-8107-4A65AAE853C9}" srcOrd="0" destOrd="0" presId="urn:microsoft.com/office/officeart/2005/8/layout/vList6"/>
    <dgm:cxn modelId="{2006E6EE-C8AF-4C80-885A-EF1963598EF5}" srcId="{98AEAEF5-C569-4183-A178-EEBD4C19CE8E}" destId="{24952FEE-5C35-4086-9B21-52C19D6F8A65}" srcOrd="1" destOrd="0" parTransId="{7F3F14D7-F607-4186-98AB-2559B54556D1}" sibTransId="{329FD775-A087-4796-A888-6B7A44263D82}"/>
    <dgm:cxn modelId="{40EFBBFE-65D4-9544-942D-5AED5DF141AE}" type="presOf" srcId="{98AEAEF5-C569-4183-A178-EEBD4C19CE8E}" destId="{BDF4DE81-6197-489A-B51C-06A11BC2623A}" srcOrd="0" destOrd="0" presId="urn:microsoft.com/office/officeart/2005/8/layout/vList6"/>
    <dgm:cxn modelId="{7800623D-47BE-BB43-A449-61F14564417A}" type="presParOf" srcId="{BDF4DE81-6197-489A-B51C-06A11BC2623A}" destId="{567F352D-A924-4617-8140-B04C18EE7371}" srcOrd="0" destOrd="0" presId="urn:microsoft.com/office/officeart/2005/8/layout/vList6"/>
    <dgm:cxn modelId="{4347E428-BD2D-8F4C-AE67-489987F263B6}" type="presParOf" srcId="{567F352D-A924-4617-8140-B04C18EE7371}" destId="{599A4DEA-BF7A-40A5-8107-4A65AAE853C9}" srcOrd="0" destOrd="0" presId="urn:microsoft.com/office/officeart/2005/8/layout/vList6"/>
    <dgm:cxn modelId="{F37B0B88-4528-7641-BF92-BDB2357A7EFB}" type="presParOf" srcId="{567F352D-A924-4617-8140-B04C18EE7371}" destId="{613B990A-CE75-4FD7-A816-749F45D5D577}" srcOrd="1" destOrd="0" presId="urn:microsoft.com/office/officeart/2005/8/layout/vList6"/>
    <dgm:cxn modelId="{4C8641E3-D15D-0942-ADBF-DBE1FFC02474}" type="presParOf" srcId="{BDF4DE81-6197-489A-B51C-06A11BC2623A}" destId="{3EA24516-961C-4DC0-B151-7EAF7253D99A}" srcOrd="1" destOrd="0" presId="urn:microsoft.com/office/officeart/2005/8/layout/vList6"/>
    <dgm:cxn modelId="{1FC52DAD-08B1-3D47-9A01-648933FB387A}" type="presParOf" srcId="{BDF4DE81-6197-489A-B51C-06A11BC2623A}" destId="{C261A53D-D9F1-427A-A9C4-EBE8EAA6CDE8}" srcOrd="2" destOrd="0" presId="urn:microsoft.com/office/officeart/2005/8/layout/vList6"/>
    <dgm:cxn modelId="{92313681-B189-2B48-8347-6DCA16342DD6}" type="presParOf" srcId="{C261A53D-D9F1-427A-A9C4-EBE8EAA6CDE8}" destId="{5287E025-7695-4592-BCB0-EFEA23514357}" srcOrd="0" destOrd="0" presId="urn:microsoft.com/office/officeart/2005/8/layout/vList6"/>
    <dgm:cxn modelId="{49DCE9E1-3816-E445-9013-461868931A8D}" type="presParOf" srcId="{C261A53D-D9F1-427A-A9C4-EBE8EAA6CDE8}" destId="{9C229ECE-C165-4B47-8B49-99521AD741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EAEF5-C569-4183-A178-EEBD4C19CE8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C1D0E86B-F9F3-40F4-97EA-97B2AB595F90}">
      <dgm:prSet phldrT="[Κείμενο]"/>
      <dgm:spPr/>
      <dgm:t>
        <a:bodyPr/>
        <a:lstStyle/>
        <a:p>
          <a:r>
            <a:rPr lang="en-US" dirty="0"/>
            <a:t>SYSTOLIC HYPERTENSION </a:t>
          </a:r>
          <a:endParaRPr lang="el-GR" dirty="0"/>
        </a:p>
        <a:p>
          <a:r>
            <a:rPr lang="en-US" dirty="0"/>
            <a:t>in the ELDERLY PROGRAM</a:t>
          </a:r>
        </a:p>
      </dgm:t>
    </dgm:pt>
    <dgm:pt modelId="{9BC65EA8-A2D8-46F3-BC14-4DEABC322D08}" type="parTrans" cxnId="{4ED39F95-318B-42D9-B9B4-F022833FFCCD}">
      <dgm:prSet/>
      <dgm:spPr/>
      <dgm:t>
        <a:bodyPr/>
        <a:lstStyle/>
        <a:p>
          <a:endParaRPr lang="el-GR"/>
        </a:p>
      </dgm:t>
    </dgm:pt>
    <dgm:pt modelId="{F45AC6FA-C4C1-449B-A430-83FB8CA6F950}" type="sibTrans" cxnId="{4ED39F95-318B-42D9-B9B4-F022833FFCCD}">
      <dgm:prSet/>
      <dgm:spPr/>
      <dgm:t>
        <a:bodyPr/>
        <a:lstStyle/>
        <a:p>
          <a:endParaRPr lang="el-GR"/>
        </a:p>
      </dgm:t>
    </dgm:pt>
    <dgm:pt modelId="{087DA0FC-6594-478B-A56E-A02DE8555CA1}">
      <dgm:prSet phldrT="[Κείμενο]"/>
      <dgm:spPr/>
      <dgm:t>
        <a:bodyPr/>
        <a:lstStyle/>
        <a:p>
          <a:r>
            <a:rPr lang="en-US" dirty="0"/>
            <a:t>1537 PERSONS </a:t>
          </a:r>
          <a:endParaRPr lang="el-GR" dirty="0"/>
        </a:p>
      </dgm:t>
    </dgm:pt>
    <dgm:pt modelId="{4D1A8D05-1467-4A61-B33E-0728629237CC}" type="parTrans" cxnId="{A62D8293-FF09-4F60-83A6-8AF27E84B7F4}">
      <dgm:prSet/>
      <dgm:spPr/>
      <dgm:t>
        <a:bodyPr/>
        <a:lstStyle/>
        <a:p>
          <a:endParaRPr lang="el-GR"/>
        </a:p>
      </dgm:t>
    </dgm:pt>
    <dgm:pt modelId="{A2CB6E03-AE6B-4FB1-82D1-D3E2D0012DE3}" type="sibTrans" cxnId="{A62D8293-FF09-4F60-83A6-8AF27E84B7F4}">
      <dgm:prSet/>
      <dgm:spPr/>
      <dgm:t>
        <a:bodyPr/>
        <a:lstStyle/>
        <a:p>
          <a:endParaRPr lang="el-GR"/>
        </a:p>
      </dgm:t>
    </dgm:pt>
    <dgm:pt modelId="{6ABF5451-5175-4F70-8BF9-D8388D1C3930}">
      <dgm:prSet phldrT="[Κείμενο]"/>
      <dgm:spPr/>
      <dgm:t>
        <a:bodyPr/>
        <a:lstStyle/>
        <a:p>
          <a:r>
            <a:rPr lang="en-US" dirty="0"/>
            <a:t>PAD : 25% asymptomatic </a:t>
          </a:r>
          <a:endParaRPr lang="el-GR" dirty="0"/>
        </a:p>
      </dgm:t>
    </dgm:pt>
    <dgm:pt modelId="{118658D0-7EE9-4EFE-8357-38D4FCF6CED6}" type="parTrans" cxnId="{370F0A80-7CE0-441F-A7A7-5ADE845A5FDD}">
      <dgm:prSet/>
      <dgm:spPr/>
      <dgm:t>
        <a:bodyPr/>
        <a:lstStyle/>
        <a:p>
          <a:endParaRPr lang="el-GR"/>
        </a:p>
      </dgm:t>
    </dgm:pt>
    <dgm:pt modelId="{0B0E19D7-AC96-4FE1-8E55-40FBE1EC89B7}" type="sibTrans" cxnId="{370F0A80-7CE0-441F-A7A7-5ADE845A5FDD}">
      <dgm:prSet/>
      <dgm:spPr/>
      <dgm:t>
        <a:bodyPr/>
        <a:lstStyle/>
        <a:p>
          <a:endParaRPr lang="el-GR"/>
        </a:p>
      </dgm:t>
    </dgm:pt>
    <dgm:pt modelId="{24952FEE-5C35-4086-9B21-52C19D6F8A65}">
      <dgm:prSet phldrT="[Κείμενο]"/>
      <dgm:spPr/>
      <dgm:t>
        <a:bodyPr/>
        <a:lstStyle/>
        <a:p>
          <a:r>
            <a:rPr lang="en-US" dirty="0"/>
            <a:t>Hirsch et al, JAMA 2001;286:1317-132.</a:t>
          </a:r>
          <a:endParaRPr lang="el-GR" dirty="0"/>
        </a:p>
      </dgm:t>
    </dgm:pt>
    <dgm:pt modelId="{7F3F14D7-F607-4186-98AB-2559B54556D1}" type="parTrans" cxnId="{2006E6EE-C8AF-4C80-885A-EF1963598EF5}">
      <dgm:prSet/>
      <dgm:spPr/>
      <dgm:t>
        <a:bodyPr/>
        <a:lstStyle/>
        <a:p>
          <a:endParaRPr lang="el-GR"/>
        </a:p>
      </dgm:t>
    </dgm:pt>
    <dgm:pt modelId="{329FD775-A087-4796-A888-6B7A44263D82}" type="sibTrans" cxnId="{2006E6EE-C8AF-4C80-885A-EF1963598EF5}">
      <dgm:prSet/>
      <dgm:spPr/>
      <dgm:t>
        <a:bodyPr/>
        <a:lstStyle/>
        <a:p>
          <a:endParaRPr lang="el-GR"/>
        </a:p>
      </dgm:t>
    </dgm:pt>
    <dgm:pt modelId="{4FFC8082-5472-45F3-BEC9-1DF8C89BFADB}">
      <dgm:prSet phldrT="[Κείμενο]"/>
      <dgm:spPr/>
      <dgm:t>
        <a:bodyPr/>
        <a:lstStyle/>
        <a:p>
          <a:r>
            <a:rPr lang="en-US" dirty="0"/>
            <a:t>PERSONS &gt;50</a:t>
          </a:r>
          <a:endParaRPr lang="el-GR" dirty="0"/>
        </a:p>
      </dgm:t>
    </dgm:pt>
    <dgm:pt modelId="{90C956CD-933B-43E3-8461-9A4DE59C9F67}" type="parTrans" cxnId="{8A659B1A-3036-4165-9A8C-77387AA5D548}">
      <dgm:prSet/>
      <dgm:spPr/>
      <dgm:t>
        <a:bodyPr/>
        <a:lstStyle/>
        <a:p>
          <a:endParaRPr lang="el-GR"/>
        </a:p>
      </dgm:t>
    </dgm:pt>
    <dgm:pt modelId="{ACE54BE6-5B56-4F0A-AF64-035F8972C119}" type="sibTrans" cxnId="{8A659B1A-3036-4165-9A8C-77387AA5D548}">
      <dgm:prSet/>
      <dgm:spPr/>
      <dgm:t>
        <a:bodyPr/>
        <a:lstStyle/>
        <a:p>
          <a:endParaRPr lang="el-GR"/>
        </a:p>
      </dgm:t>
    </dgm:pt>
    <dgm:pt modelId="{A73405B4-18E6-4FE7-9D92-B40AFED6E323}">
      <dgm:prSet phldrT="[Κείμενο]"/>
      <dgm:spPr/>
      <dgm:t>
        <a:bodyPr/>
        <a:lstStyle/>
        <a:p>
          <a:r>
            <a:rPr lang="en-US" dirty="0"/>
            <a:t>PAD: 13%, </a:t>
          </a:r>
          <a:endParaRPr lang="el-GR" dirty="0"/>
        </a:p>
      </dgm:t>
    </dgm:pt>
    <dgm:pt modelId="{7DD3D075-D369-41B8-BAB4-892A84952799}" type="parTrans" cxnId="{7E33745F-47AB-40E9-A0D0-8A19BE5E06FB}">
      <dgm:prSet/>
      <dgm:spPr/>
      <dgm:t>
        <a:bodyPr/>
        <a:lstStyle/>
        <a:p>
          <a:endParaRPr lang="el-GR"/>
        </a:p>
      </dgm:t>
    </dgm:pt>
    <dgm:pt modelId="{E3EEC1E7-47B4-4DD2-9657-03FEDE568354}" type="sibTrans" cxnId="{7E33745F-47AB-40E9-A0D0-8A19BE5E06FB}">
      <dgm:prSet/>
      <dgm:spPr/>
      <dgm:t>
        <a:bodyPr/>
        <a:lstStyle/>
        <a:p>
          <a:endParaRPr lang="el-GR"/>
        </a:p>
      </dgm:t>
    </dgm:pt>
    <dgm:pt modelId="{111CA8E9-EBDD-45E4-8D52-5C4201A2EE79}">
      <dgm:prSet phldrT="[Κείμενο]"/>
      <dgm:spPr/>
      <dgm:t>
        <a:bodyPr/>
        <a:lstStyle/>
        <a:p>
          <a:r>
            <a:rPr lang="en-US" dirty="0"/>
            <a:t>50% newly diagnosed asymptomatic patients</a:t>
          </a:r>
          <a:endParaRPr lang="el-GR" dirty="0"/>
        </a:p>
      </dgm:t>
    </dgm:pt>
    <dgm:pt modelId="{1E5813D0-0BAF-4E03-992A-A1138C39A09E}" type="parTrans" cxnId="{E989392E-9841-44DF-A69E-E096F3494C83}">
      <dgm:prSet/>
      <dgm:spPr/>
      <dgm:t>
        <a:bodyPr/>
        <a:lstStyle/>
        <a:p>
          <a:endParaRPr lang="el-GR"/>
        </a:p>
      </dgm:t>
    </dgm:pt>
    <dgm:pt modelId="{25971B80-871E-40E0-B080-4D26BB59E8E6}" type="sibTrans" cxnId="{E989392E-9841-44DF-A69E-E096F3494C83}">
      <dgm:prSet/>
      <dgm:spPr/>
      <dgm:t>
        <a:bodyPr/>
        <a:lstStyle/>
        <a:p>
          <a:endParaRPr lang="el-GR"/>
        </a:p>
      </dgm:t>
    </dgm:pt>
    <dgm:pt modelId="{BDF4DE81-6197-489A-B51C-06A11BC2623A}" type="pres">
      <dgm:prSet presAssocID="{98AEAEF5-C569-4183-A178-EEBD4C19CE8E}" presName="Name0" presStyleCnt="0">
        <dgm:presLayoutVars>
          <dgm:dir/>
          <dgm:animLvl val="lvl"/>
          <dgm:resizeHandles/>
        </dgm:presLayoutVars>
      </dgm:prSet>
      <dgm:spPr/>
    </dgm:pt>
    <dgm:pt modelId="{567F352D-A924-4617-8140-B04C18EE7371}" type="pres">
      <dgm:prSet presAssocID="{C1D0E86B-F9F3-40F4-97EA-97B2AB595F90}" presName="linNode" presStyleCnt="0"/>
      <dgm:spPr/>
    </dgm:pt>
    <dgm:pt modelId="{599A4DEA-BF7A-40A5-8107-4A65AAE853C9}" type="pres">
      <dgm:prSet presAssocID="{C1D0E86B-F9F3-40F4-97EA-97B2AB595F90}" presName="parentShp" presStyleLbl="node1" presStyleIdx="0" presStyleCnt="2">
        <dgm:presLayoutVars>
          <dgm:bulletEnabled val="1"/>
        </dgm:presLayoutVars>
      </dgm:prSet>
      <dgm:spPr/>
    </dgm:pt>
    <dgm:pt modelId="{613B990A-CE75-4FD7-A816-749F45D5D577}" type="pres">
      <dgm:prSet presAssocID="{C1D0E86B-F9F3-40F4-97EA-97B2AB595F90}" presName="childShp" presStyleLbl="bgAccFollowNode1" presStyleIdx="0" presStyleCnt="2">
        <dgm:presLayoutVars>
          <dgm:bulletEnabled val="1"/>
        </dgm:presLayoutVars>
      </dgm:prSet>
      <dgm:spPr/>
    </dgm:pt>
    <dgm:pt modelId="{3EA24516-961C-4DC0-B151-7EAF7253D99A}" type="pres">
      <dgm:prSet presAssocID="{F45AC6FA-C4C1-449B-A430-83FB8CA6F950}" presName="spacing" presStyleCnt="0"/>
      <dgm:spPr/>
    </dgm:pt>
    <dgm:pt modelId="{C261A53D-D9F1-427A-A9C4-EBE8EAA6CDE8}" type="pres">
      <dgm:prSet presAssocID="{24952FEE-5C35-4086-9B21-52C19D6F8A65}" presName="linNode" presStyleCnt="0"/>
      <dgm:spPr/>
    </dgm:pt>
    <dgm:pt modelId="{5287E025-7695-4592-BCB0-EFEA23514357}" type="pres">
      <dgm:prSet presAssocID="{24952FEE-5C35-4086-9B21-52C19D6F8A65}" presName="parentShp" presStyleLbl="node1" presStyleIdx="1" presStyleCnt="2">
        <dgm:presLayoutVars>
          <dgm:bulletEnabled val="1"/>
        </dgm:presLayoutVars>
      </dgm:prSet>
      <dgm:spPr/>
    </dgm:pt>
    <dgm:pt modelId="{9C229ECE-C165-4B47-8B49-99521AD741FC}" type="pres">
      <dgm:prSet presAssocID="{24952FEE-5C35-4086-9B21-52C19D6F8A65}" presName="childShp" presStyleLbl="bgAccFollowNode1" presStyleIdx="1" presStyleCnt="2">
        <dgm:presLayoutVars>
          <dgm:bulletEnabled val="1"/>
        </dgm:presLayoutVars>
      </dgm:prSet>
      <dgm:spPr/>
    </dgm:pt>
  </dgm:ptLst>
  <dgm:cxnLst>
    <dgm:cxn modelId="{1D428902-5992-044F-B5EA-A9772906A2CB}" type="presOf" srcId="{24952FEE-5C35-4086-9B21-52C19D6F8A65}" destId="{5287E025-7695-4592-BCB0-EFEA23514357}" srcOrd="0" destOrd="0" presId="urn:microsoft.com/office/officeart/2005/8/layout/vList6"/>
    <dgm:cxn modelId="{8A659B1A-3036-4165-9A8C-77387AA5D548}" srcId="{24952FEE-5C35-4086-9B21-52C19D6F8A65}" destId="{4FFC8082-5472-45F3-BEC9-1DF8C89BFADB}" srcOrd="0" destOrd="0" parTransId="{90C956CD-933B-43E3-8461-9A4DE59C9F67}" sibTransId="{ACE54BE6-5B56-4F0A-AF64-035F8972C119}"/>
    <dgm:cxn modelId="{53DF3A2D-6934-3B42-BDC8-7D80D1B4F20B}" type="presOf" srcId="{111CA8E9-EBDD-45E4-8D52-5C4201A2EE79}" destId="{9C229ECE-C165-4B47-8B49-99521AD741FC}" srcOrd="0" destOrd="2" presId="urn:microsoft.com/office/officeart/2005/8/layout/vList6"/>
    <dgm:cxn modelId="{E989392E-9841-44DF-A69E-E096F3494C83}" srcId="{24952FEE-5C35-4086-9B21-52C19D6F8A65}" destId="{111CA8E9-EBDD-45E4-8D52-5C4201A2EE79}" srcOrd="2" destOrd="0" parTransId="{1E5813D0-0BAF-4E03-992A-A1138C39A09E}" sibTransId="{25971B80-871E-40E0-B080-4D26BB59E8E6}"/>
    <dgm:cxn modelId="{7E33745F-47AB-40E9-A0D0-8A19BE5E06FB}" srcId="{24952FEE-5C35-4086-9B21-52C19D6F8A65}" destId="{A73405B4-18E6-4FE7-9D92-B40AFED6E323}" srcOrd="1" destOrd="0" parTransId="{7DD3D075-D369-41B8-BAB4-892A84952799}" sibTransId="{E3EEC1E7-47B4-4DD2-9657-03FEDE568354}"/>
    <dgm:cxn modelId="{76B28B68-E4F1-5F48-85F2-66F5104673A8}" type="presOf" srcId="{6ABF5451-5175-4F70-8BF9-D8388D1C3930}" destId="{613B990A-CE75-4FD7-A816-749F45D5D577}" srcOrd="0" destOrd="1" presId="urn:microsoft.com/office/officeart/2005/8/layout/vList6"/>
    <dgm:cxn modelId="{18FA9D78-DA6C-9849-B2AB-9BEA7DD642BE}" type="presOf" srcId="{087DA0FC-6594-478B-A56E-A02DE8555CA1}" destId="{613B990A-CE75-4FD7-A816-749F45D5D577}" srcOrd="0" destOrd="0" presId="urn:microsoft.com/office/officeart/2005/8/layout/vList6"/>
    <dgm:cxn modelId="{370F0A80-7CE0-441F-A7A7-5ADE845A5FDD}" srcId="{C1D0E86B-F9F3-40F4-97EA-97B2AB595F90}" destId="{6ABF5451-5175-4F70-8BF9-D8388D1C3930}" srcOrd="1" destOrd="0" parTransId="{118658D0-7EE9-4EFE-8357-38D4FCF6CED6}" sibTransId="{0B0E19D7-AC96-4FE1-8E55-40FBE1EC89B7}"/>
    <dgm:cxn modelId="{A62D8293-FF09-4F60-83A6-8AF27E84B7F4}" srcId="{C1D0E86B-F9F3-40F4-97EA-97B2AB595F90}" destId="{087DA0FC-6594-478B-A56E-A02DE8555CA1}" srcOrd="0" destOrd="0" parTransId="{4D1A8D05-1467-4A61-B33E-0728629237CC}" sibTransId="{A2CB6E03-AE6B-4FB1-82D1-D3E2D0012DE3}"/>
    <dgm:cxn modelId="{4ED39F95-318B-42D9-B9B4-F022833FFCCD}" srcId="{98AEAEF5-C569-4183-A178-EEBD4C19CE8E}" destId="{C1D0E86B-F9F3-40F4-97EA-97B2AB595F90}" srcOrd="0" destOrd="0" parTransId="{9BC65EA8-A2D8-46F3-BC14-4DEABC322D08}" sibTransId="{F45AC6FA-C4C1-449B-A430-83FB8CA6F950}"/>
    <dgm:cxn modelId="{5A3AF9A1-7C09-1645-9ECF-0A94BD319F3D}" type="presOf" srcId="{98AEAEF5-C569-4183-A178-EEBD4C19CE8E}" destId="{BDF4DE81-6197-489A-B51C-06A11BC2623A}" srcOrd="0" destOrd="0" presId="urn:microsoft.com/office/officeart/2005/8/layout/vList6"/>
    <dgm:cxn modelId="{D2CB8BBC-D392-DF4D-A935-5EA329D0B746}" type="presOf" srcId="{C1D0E86B-F9F3-40F4-97EA-97B2AB595F90}" destId="{599A4DEA-BF7A-40A5-8107-4A65AAE853C9}" srcOrd="0" destOrd="0" presId="urn:microsoft.com/office/officeart/2005/8/layout/vList6"/>
    <dgm:cxn modelId="{8290DCD0-6DC9-BC40-AE85-CD6E53418B9C}" type="presOf" srcId="{A73405B4-18E6-4FE7-9D92-B40AFED6E323}" destId="{9C229ECE-C165-4B47-8B49-99521AD741FC}" srcOrd="0" destOrd="1" presId="urn:microsoft.com/office/officeart/2005/8/layout/vList6"/>
    <dgm:cxn modelId="{304A6FE7-31B1-7846-9D15-ED4C74455475}" type="presOf" srcId="{4FFC8082-5472-45F3-BEC9-1DF8C89BFADB}" destId="{9C229ECE-C165-4B47-8B49-99521AD741FC}" srcOrd="0" destOrd="0" presId="urn:microsoft.com/office/officeart/2005/8/layout/vList6"/>
    <dgm:cxn modelId="{2006E6EE-C8AF-4C80-885A-EF1963598EF5}" srcId="{98AEAEF5-C569-4183-A178-EEBD4C19CE8E}" destId="{24952FEE-5C35-4086-9B21-52C19D6F8A65}" srcOrd="1" destOrd="0" parTransId="{7F3F14D7-F607-4186-98AB-2559B54556D1}" sibTransId="{329FD775-A087-4796-A888-6B7A44263D82}"/>
    <dgm:cxn modelId="{9E9BDF5C-B52F-A247-8D49-B30EBB0F0221}" type="presParOf" srcId="{BDF4DE81-6197-489A-B51C-06A11BC2623A}" destId="{567F352D-A924-4617-8140-B04C18EE7371}" srcOrd="0" destOrd="0" presId="urn:microsoft.com/office/officeart/2005/8/layout/vList6"/>
    <dgm:cxn modelId="{4A3426C0-4D65-D042-9A0B-95D99DA63B8D}" type="presParOf" srcId="{567F352D-A924-4617-8140-B04C18EE7371}" destId="{599A4DEA-BF7A-40A5-8107-4A65AAE853C9}" srcOrd="0" destOrd="0" presId="urn:microsoft.com/office/officeart/2005/8/layout/vList6"/>
    <dgm:cxn modelId="{031970A4-3E1F-1847-8F83-37DE4FCCFFC0}" type="presParOf" srcId="{567F352D-A924-4617-8140-B04C18EE7371}" destId="{613B990A-CE75-4FD7-A816-749F45D5D577}" srcOrd="1" destOrd="0" presId="urn:microsoft.com/office/officeart/2005/8/layout/vList6"/>
    <dgm:cxn modelId="{38CB809F-9EE3-E14D-8DAA-DC947EAEC36E}" type="presParOf" srcId="{BDF4DE81-6197-489A-B51C-06A11BC2623A}" destId="{3EA24516-961C-4DC0-B151-7EAF7253D99A}" srcOrd="1" destOrd="0" presId="urn:microsoft.com/office/officeart/2005/8/layout/vList6"/>
    <dgm:cxn modelId="{E5241BE4-D852-BC42-95A6-03434237B2F2}" type="presParOf" srcId="{BDF4DE81-6197-489A-B51C-06A11BC2623A}" destId="{C261A53D-D9F1-427A-A9C4-EBE8EAA6CDE8}" srcOrd="2" destOrd="0" presId="urn:microsoft.com/office/officeart/2005/8/layout/vList6"/>
    <dgm:cxn modelId="{5C5AF335-9EB7-8544-B9A9-41E0CD98835A}" type="presParOf" srcId="{C261A53D-D9F1-427A-A9C4-EBE8EAA6CDE8}" destId="{5287E025-7695-4592-BCB0-EFEA23514357}" srcOrd="0" destOrd="0" presId="urn:microsoft.com/office/officeart/2005/8/layout/vList6"/>
    <dgm:cxn modelId="{2E98F066-3B3E-1A4A-93CF-7D1FF6AA49F9}" type="presParOf" srcId="{C261A53D-D9F1-427A-A9C4-EBE8EAA6CDE8}" destId="{9C229ECE-C165-4B47-8B49-99521AD741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AEAEF5-C569-4183-A178-EEBD4C19CE8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C1D0E86B-F9F3-40F4-97EA-97B2AB595F90}">
      <dgm:prSet phldrT="[Κείμενο]"/>
      <dgm:spPr/>
      <dgm:t>
        <a:bodyPr/>
        <a:lstStyle/>
        <a:p>
          <a:r>
            <a:rPr lang="en-US" dirty="0"/>
            <a:t>FRAMINGHAM HEART STUDY</a:t>
          </a:r>
        </a:p>
      </dgm:t>
    </dgm:pt>
    <dgm:pt modelId="{9BC65EA8-A2D8-46F3-BC14-4DEABC322D08}" type="parTrans" cxnId="{4ED39F95-318B-42D9-B9B4-F022833FFCCD}">
      <dgm:prSet/>
      <dgm:spPr/>
      <dgm:t>
        <a:bodyPr/>
        <a:lstStyle/>
        <a:p>
          <a:endParaRPr lang="el-GR"/>
        </a:p>
      </dgm:t>
    </dgm:pt>
    <dgm:pt modelId="{F45AC6FA-C4C1-449B-A430-83FB8CA6F950}" type="sibTrans" cxnId="{4ED39F95-318B-42D9-B9B4-F022833FFCCD}">
      <dgm:prSet/>
      <dgm:spPr/>
      <dgm:t>
        <a:bodyPr/>
        <a:lstStyle/>
        <a:p>
          <a:endParaRPr lang="el-GR"/>
        </a:p>
      </dgm:t>
    </dgm:pt>
    <dgm:pt modelId="{087DA0FC-6594-478B-A56E-A02DE8555CA1}">
      <dgm:prSet phldrT="[Κείμενο]"/>
      <dgm:spPr/>
      <dgm:t>
        <a:bodyPr/>
        <a:lstStyle/>
        <a:p>
          <a:r>
            <a:rPr lang="en-US" dirty="0"/>
            <a:t>RATE OF DEVELOPMENT IC in 2 years was 0.7% </a:t>
          </a:r>
          <a:endParaRPr lang="el-GR" dirty="0"/>
        </a:p>
      </dgm:t>
    </dgm:pt>
    <dgm:pt modelId="{4D1A8D05-1467-4A61-B33E-0728629237CC}" type="parTrans" cxnId="{A62D8293-FF09-4F60-83A6-8AF27E84B7F4}">
      <dgm:prSet/>
      <dgm:spPr/>
      <dgm:t>
        <a:bodyPr/>
        <a:lstStyle/>
        <a:p>
          <a:endParaRPr lang="el-GR"/>
        </a:p>
      </dgm:t>
    </dgm:pt>
    <dgm:pt modelId="{A2CB6E03-AE6B-4FB1-82D1-D3E2D0012DE3}" type="sibTrans" cxnId="{A62D8293-FF09-4F60-83A6-8AF27E84B7F4}">
      <dgm:prSet/>
      <dgm:spPr/>
      <dgm:t>
        <a:bodyPr/>
        <a:lstStyle/>
        <a:p>
          <a:endParaRPr lang="el-GR"/>
        </a:p>
      </dgm:t>
    </dgm:pt>
    <dgm:pt modelId="{24952FEE-5C35-4086-9B21-52C19D6F8A65}">
      <dgm:prSet phldrT="[Κείμενο]"/>
      <dgm:spPr/>
      <dgm:t>
        <a:bodyPr/>
        <a:lstStyle/>
        <a:p>
          <a:r>
            <a:rPr lang="en-US" dirty="0"/>
            <a:t>EDINBURG ARTERY STUDY </a:t>
          </a:r>
          <a:endParaRPr lang="el-GR" dirty="0"/>
        </a:p>
      </dgm:t>
    </dgm:pt>
    <dgm:pt modelId="{7F3F14D7-F607-4186-98AB-2559B54556D1}" type="parTrans" cxnId="{2006E6EE-C8AF-4C80-885A-EF1963598EF5}">
      <dgm:prSet/>
      <dgm:spPr/>
      <dgm:t>
        <a:bodyPr/>
        <a:lstStyle/>
        <a:p>
          <a:endParaRPr lang="el-GR"/>
        </a:p>
      </dgm:t>
    </dgm:pt>
    <dgm:pt modelId="{329FD775-A087-4796-A888-6B7A44263D82}" type="sibTrans" cxnId="{2006E6EE-C8AF-4C80-885A-EF1963598EF5}">
      <dgm:prSet/>
      <dgm:spPr/>
      <dgm:t>
        <a:bodyPr/>
        <a:lstStyle/>
        <a:p>
          <a:endParaRPr lang="el-GR"/>
        </a:p>
      </dgm:t>
    </dgm:pt>
    <dgm:pt modelId="{4FFC8082-5472-45F3-BEC9-1DF8C89BFADB}">
      <dgm:prSet phldrT="[Κείμενο]"/>
      <dgm:spPr/>
      <dgm:t>
        <a:bodyPr/>
        <a:lstStyle/>
        <a:p>
          <a:r>
            <a:rPr lang="en-US" dirty="0"/>
            <a:t>1600 PERSONS (&gt;55)</a:t>
          </a:r>
          <a:endParaRPr lang="el-GR" dirty="0"/>
        </a:p>
      </dgm:t>
    </dgm:pt>
    <dgm:pt modelId="{90C956CD-933B-43E3-8461-9A4DE59C9F67}" type="parTrans" cxnId="{8A659B1A-3036-4165-9A8C-77387AA5D548}">
      <dgm:prSet/>
      <dgm:spPr/>
      <dgm:t>
        <a:bodyPr/>
        <a:lstStyle/>
        <a:p>
          <a:endParaRPr lang="el-GR"/>
        </a:p>
      </dgm:t>
    </dgm:pt>
    <dgm:pt modelId="{ACE54BE6-5B56-4F0A-AF64-035F8972C119}" type="sibTrans" cxnId="{8A659B1A-3036-4165-9A8C-77387AA5D548}">
      <dgm:prSet/>
      <dgm:spPr/>
      <dgm:t>
        <a:bodyPr/>
        <a:lstStyle/>
        <a:p>
          <a:endParaRPr lang="el-GR"/>
        </a:p>
      </dgm:t>
    </dgm:pt>
    <dgm:pt modelId="{A73405B4-18E6-4FE7-9D92-B40AFED6E323}">
      <dgm:prSet phldrT="[Κείμενο]"/>
      <dgm:spPr/>
      <dgm:t>
        <a:bodyPr/>
        <a:lstStyle/>
        <a:p>
          <a:r>
            <a:rPr lang="en-US" dirty="0"/>
            <a:t>5 YEARS CUMMULATIVE INCIDENCE OF IC : 9%</a:t>
          </a:r>
          <a:endParaRPr lang="el-GR" dirty="0"/>
        </a:p>
      </dgm:t>
    </dgm:pt>
    <dgm:pt modelId="{7DD3D075-D369-41B8-BAB4-892A84952799}" type="parTrans" cxnId="{7E33745F-47AB-40E9-A0D0-8A19BE5E06FB}">
      <dgm:prSet/>
      <dgm:spPr/>
      <dgm:t>
        <a:bodyPr/>
        <a:lstStyle/>
        <a:p>
          <a:endParaRPr lang="el-GR"/>
        </a:p>
      </dgm:t>
    </dgm:pt>
    <dgm:pt modelId="{E3EEC1E7-47B4-4DD2-9657-03FEDE568354}" type="sibTrans" cxnId="{7E33745F-47AB-40E9-A0D0-8A19BE5E06FB}">
      <dgm:prSet/>
      <dgm:spPr/>
      <dgm:t>
        <a:bodyPr/>
        <a:lstStyle/>
        <a:p>
          <a:endParaRPr lang="el-GR"/>
        </a:p>
      </dgm:t>
    </dgm:pt>
    <dgm:pt modelId="{BDF4DE81-6197-489A-B51C-06A11BC2623A}" type="pres">
      <dgm:prSet presAssocID="{98AEAEF5-C569-4183-A178-EEBD4C19CE8E}" presName="Name0" presStyleCnt="0">
        <dgm:presLayoutVars>
          <dgm:dir/>
          <dgm:animLvl val="lvl"/>
          <dgm:resizeHandles/>
        </dgm:presLayoutVars>
      </dgm:prSet>
      <dgm:spPr/>
    </dgm:pt>
    <dgm:pt modelId="{567F352D-A924-4617-8140-B04C18EE7371}" type="pres">
      <dgm:prSet presAssocID="{C1D0E86B-F9F3-40F4-97EA-97B2AB595F90}" presName="linNode" presStyleCnt="0"/>
      <dgm:spPr/>
    </dgm:pt>
    <dgm:pt modelId="{599A4DEA-BF7A-40A5-8107-4A65AAE853C9}" type="pres">
      <dgm:prSet presAssocID="{C1D0E86B-F9F3-40F4-97EA-97B2AB595F90}" presName="parentShp" presStyleLbl="node1" presStyleIdx="0" presStyleCnt="2">
        <dgm:presLayoutVars>
          <dgm:bulletEnabled val="1"/>
        </dgm:presLayoutVars>
      </dgm:prSet>
      <dgm:spPr/>
    </dgm:pt>
    <dgm:pt modelId="{613B990A-CE75-4FD7-A816-749F45D5D577}" type="pres">
      <dgm:prSet presAssocID="{C1D0E86B-F9F3-40F4-97EA-97B2AB595F90}" presName="childShp" presStyleLbl="bgAccFollowNode1" presStyleIdx="0" presStyleCnt="2">
        <dgm:presLayoutVars>
          <dgm:bulletEnabled val="1"/>
        </dgm:presLayoutVars>
      </dgm:prSet>
      <dgm:spPr/>
    </dgm:pt>
    <dgm:pt modelId="{3EA24516-961C-4DC0-B151-7EAF7253D99A}" type="pres">
      <dgm:prSet presAssocID="{F45AC6FA-C4C1-449B-A430-83FB8CA6F950}" presName="spacing" presStyleCnt="0"/>
      <dgm:spPr/>
    </dgm:pt>
    <dgm:pt modelId="{C261A53D-D9F1-427A-A9C4-EBE8EAA6CDE8}" type="pres">
      <dgm:prSet presAssocID="{24952FEE-5C35-4086-9B21-52C19D6F8A65}" presName="linNode" presStyleCnt="0"/>
      <dgm:spPr/>
    </dgm:pt>
    <dgm:pt modelId="{5287E025-7695-4592-BCB0-EFEA23514357}" type="pres">
      <dgm:prSet presAssocID="{24952FEE-5C35-4086-9B21-52C19D6F8A65}" presName="parentShp" presStyleLbl="node1" presStyleIdx="1" presStyleCnt="2">
        <dgm:presLayoutVars>
          <dgm:bulletEnabled val="1"/>
        </dgm:presLayoutVars>
      </dgm:prSet>
      <dgm:spPr/>
    </dgm:pt>
    <dgm:pt modelId="{9C229ECE-C165-4B47-8B49-99521AD741FC}" type="pres">
      <dgm:prSet presAssocID="{24952FEE-5C35-4086-9B21-52C19D6F8A65}" presName="childShp" presStyleLbl="bgAccFollowNode1" presStyleIdx="1" presStyleCnt="2">
        <dgm:presLayoutVars>
          <dgm:bulletEnabled val="1"/>
        </dgm:presLayoutVars>
      </dgm:prSet>
      <dgm:spPr/>
    </dgm:pt>
  </dgm:ptLst>
  <dgm:cxnLst>
    <dgm:cxn modelId="{C50D4101-673F-6543-821B-D2794D8F06ED}" type="presOf" srcId="{A73405B4-18E6-4FE7-9D92-B40AFED6E323}" destId="{9C229ECE-C165-4B47-8B49-99521AD741FC}" srcOrd="0" destOrd="1" presId="urn:microsoft.com/office/officeart/2005/8/layout/vList6"/>
    <dgm:cxn modelId="{DC582103-3653-4C44-AA5C-E46823179EB2}" type="presOf" srcId="{4FFC8082-5472-45F3-BEC9-1DF8C89BFADB}" destId="{9C229ECE-C165-4B47-8B49-99521AD741FC}" srcOrd="0" destOrd="0" presId="urn:microsoft.com/office/officeart/2005/8/layout/vList6"/>
    <dgm:cxn modelId="{8A659B1A-3036-4165-9A8C-77387AA5D548}" srcId="{24952FEE-5C35-4086-9B21-52C19D6F8A65}" destId="{4FFC8082-5472-45F3-BEC9-1DF8C89BFADB}" srcOrd="0" destOrd="0" parTransId="{90C956CD-933B-43E3-8461-9A4DE59C9F67}" sibTransId="{ACE54BE6-5B56-4F0A-AF64-035F8972C119}"/>
    <dgm:cxn modelId="{33D5082A-2E2F-3C49-AADE-A7C50369C50F}" type="presOf" srcId="{C1D0E86B-F9F3-40F4-97EA-97B2AB595F90}" destId="{599A4DEA-BF7A-40A5-8107-4A65AAE853C9}" srcOrd="0" destOrd="0" presId="urn:microsoft.com/office/officeart/2005/8/layout/vList6"/>
    <dgm:cxn modelId="{E2930D3A-32F2-234D-BA57-CCC9893CD0BF}" type="presOf" srcId="{98AEAEF5-C569-4183-A178-EEBD4C19CE8E}" destId="{BDF4DE81-6197-489A-B51C-06A11BC2623A}" srcOrd="0" destOrd="0" presId="urn:microsoft.com/office/officeart/2005/8/layout/vList6"/>
    <dgm:cxn modelId="{7E33745F-47AB-40E9-A0D0-8A19BE5E06FB}" srcId="{24952FEE-5C35-4086-9B21-52C19D6F8A65}" destId="{A73405B4-18E6-4FE7-9D92-B40AFED6E323}" srcOrd="1" destOrd="0" parTransId="{7DD3D075-D369-41B8-BAB4-892A84952799}" sibTransId="{E3EEC1E7-47B4-4DD2-9657-03FEDE568354}"/>
    <dgm:cxn modelId="{A62D8293-FF09-4F60-83A6-8AF27E84B7F4}" srcId="{C1D0E86B-F9F3-40F4-97EA-97B2AB595F90}" destId="{087DA0FC-6594-478B-A56E-A02DE8555CA1}" srcOrd="0" destOrd="0" parTransId="{4D1A8D05-1467-4A61-B33E-0728629237CC}" sibTransId="{A2CB6E03-AE6B-4FB1-82D1-D3E2D0012DE3}"/>
    <dgm:cxn modelId="{4ED39F95-318B-42D9-B9B4-F022833FFCCD}" srcId="{98AEAEF5-C569-4183-A178-EEBD4C19CE8E}" destId="{C1D0E86B-F9F3-40F4-97EA-97B2AB595F90}" srcOrd="0" destOrd="0" parTransId="{9BC65EA8-A2D8-46F3-BC14-4DEABC322D08}" sibTransId="{F45AC6FA-C4C1-449B-A430-83FB8CA6F950}"/>
    <dgm:cxn modelId="{AB9A929E-8B0E-A240-BB19-FBDBE862F369}" type="presOf" srcId="{24952FEE-5C35-4086-9B21-52C19D6F8A65}" destId="{5287E025-7695-4592-BCB0-EFEA23514357}" srcOrd="0" destOrd="0" presId="urn:microsoft.com/office/officeart/2005/8/layout/vList6"/>
    <dgm:cxn modelId="{2C03A0E8-3505-4443-BB35-ABA97C960987}" type="presOf" srcId="{087DA0FC-6594-478B-A56E-A02DE8555CA1}" destId="{613B990A-CE75-4FD7-A816-749F45D5D577}" srcOrd="0" destOrd="0" presId="urn:microsoft.com/office/officeart/2005/8/layout/vList6"/>
    <dgm:cxn modelId="{2006E6EE-C8AF-4C80-885A-EF1963598EF5}" srcId="{98AEAEF5-C569-4183-A178-EEBD4C19CE8E}" destId="{24952FEE-5C35-4086-9B21-52C19D6F8A65}" srcOrd="1" destOrd="0" parTransId="{7F3F14D7-F607-4186-98AB-2559B54556D1}" sibTransId="{329FD775-A087-4796-A888-6B7A44263D82}"/>
    <dgm:cxn modelId="{CD7568A1-C162-4F4A-AF05-F66F7B5DEA46}" type="presParOf" srcId="{BDF4DE81-6197-489A-B51C-06A11BC2623A}" destId="{567F352D-A924-4617-8140-B04C18EE7371}" srcOrd="0" destOrd="0" presId="urn:microsoft.com/office/officeart/2005/8/layout/vList6"/>
    <dgm:cxn modelId="{FFAC8EF2-30DA-C241-85EF-AFFE93A6421C}" type="presParOf" srcId="{567F352D-A924-4617-8140-B04C18EE7371}" destId="{599A4DEA-BF7A-40A5-8107-4A65AAE853C9}" srcOrd="0" destOrd="0" presId="urn:microsoft.com/office/officeart/2005/8/layout/vList6"/>
    <dgm:cxn modelId="{553B5BED-A67F-2D40-897B-F9F27137C32A}" type="presParOf" srcId="{567F352D-A924-4617-8140-B04C18EE7371}" destId="{613B990A-CE75-4FD7-A816-749F45D5D577}" srcOrd="1" destOrd="0" presId="urn:microsoft.com/office/officeart/2005/8/layout/vList6"/>
    <dgm:cxn modelId="{BFA3AE42-37E7-8645-AE53-F31F0F5197CE}" type="presParOf" srcId="{BDF4DE81-6197-489A-B51C-06A11BC2623A}" destId="{3EA24516-961C-4DC0-B151-7EAF7253D99A}" srcOrd="1" destOrd="0" presId="urn:microsoft.com/office/officeart/2005/8/layout/vList6"/>
    <dgm:cxn modelId="{55CE3EFB-CCC6-6F40-AAD7-21B19D82EFB0}" type="presParOf" srcId="{BDF4DE81-6197-489A-B51C-06A11BC2623A}" destId="{C261A53D-D9F1-427A-A9C4-EBE8EAA6CDE8}" srcOrd="2" destOrd="0" presId="urn:microsoft.com/office/officeart/2005/8/layout/vList6"/>
    <dgm:cxn modelId="{0FE3364A-53AF-4A44-AE73-CC94D259450B}" type="presParOf" srcId="{C261A53D-D9F1-427A-A9C4-EBE8EAA6CDE8}" destId="{5287E025-7695-4592-BCB0-EFEA23514357}" srcOrd="0" destOrd="0" presId="urn:microsoft.com/office/officeart/2005/8/layout/vList6"/>
    <dgm:cxn modelId="{EE79537D-4658-4348-B8D6-D522F30AD0AC}" type="presParOf" srcId="{C261A53D-D9F1-427A-A9C4-EBE8EAA6CDE8}" destId="{9C229ECE-C165-4B47-8B49-99521AD741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57D0D5-F173-4B4A-BC02-B6ED3FC0C9A7}" type="doc">
      <dgm:prSet loTypeId="urn:microsoft.com/office/officeart/2005/8/layout/hProcess7#3" loCatId="list" qsTypeId="urn:microsoft.com/office/officeart/2005/8/quickstyle/simple1" qsCatId="simple" csTypeId="urn:microsoft.com/office/officeart/2005/8/colors/accent1_2" csCatId="accent1" phldr="1"/>
      <dgm:spPr/>
      <dgm:t>
        <a:bodyPr/>
        <a:lstStyle/>
        <a:p>
          <a:endParaRPr lang="el-GR"/>
        </a:p>
      </dgm:t>
    </dgm:pt>
    <dgm:pt modelId="{C40CD15E-C369-41DF-91CE-F66F38B06E40}">
      <dgm:prSet phldrT="[Κείμενο]" custT="1"/>
      <dgm:spPr/>
      <dgm:t>
        <a:bodyPr/>
        <a:lstStyle/>
        <a:p>
          <a:endParaRPr lang="el-GR" sz="2800" dirty="0"/>
        </a:p>
        <a:p>
          <a:r>
            <a:rPr lang="en-US" sz="2800" dirty="0"/>
            <a:t>RISK FOR THE LEG</a:t>
          </a:r>
          <a:endParaRPr lang="el-GR" sz="2800" dirty="0"/>
        </a:p>
      </dgm:t>
    </dgm:pt>
    <dgm:pt modelId="{7270C995-2490-4DD5-8C43-BD4048C7D083}" type="parTrans" cxnId="{E1C71ACF-B170-462C-A059-2CCA0E8424D8}">
      <dgm:prSet/>
      <dgm:spPr/>
      <dgm:t>
        <a:bodyPr/>
        <a:lstStyle/>
        <a:p>
          <a:endParaRPr lang="el-GR"/>
        </a:p>
      </dgm:t>
    </dgm:pt>
    <dgm:pt modelId="{973FC48D-6687-49B6-BE02-F6E077185320}" type="sibTrans" cxnId="{E1C71ACF-B170-462C-A059-2CCA0E8424D8}">
      <dgm:prSet/>
      <dgm:spPr/>
      <dgm:t>
        <a:bodyPr/>
        <a:lstStyle/>
        <a:p>
          <a:endParaRPr lang="el-GR"/>
        </a:p>
      </dgm:t>
    </dgm:pt>
    <dgm:pt modelId="{21E984CA-F204-43F5-82A3-58A90E626484}">
      <dgm:prSet phldrT="[Κείμενο]" custT="1"/>
      <dgm:spPr/>
      <dgm:t>
        <a:bodyPr/>
        <a:lstStyle/>
        <a:p>
          <a:endParaRPr lang="el-GR" sz="2800" dirty="0"/>
        </a:p>
        <a:p>
          <a:r>
            <a:rPr lang="en-US" sz="2800" dirty="0"/>
            <a:t>SYSTEMIC CARDIOVASCULAR</a:t>
          </a:r>
          <a:r>
            <a:rPr lang="en-US" sz="2400" dirty="0"/>
            <a:t> </a:t>
          </a:r>
          <a:r>
            <a:rPr lang="en-US" sz="2800" dirty="0"/>
            <a:t>RISK</a:t>
          </a:r>
          <a:endParaRPr lang="el-GR" sz="2400" dirty="0"/>
        </a:p>
      </dgm:t>
    </dgm:pt>
    <dgm:pt modelId="{6473A491-8C21-423E-81C8-76356A2A3A79}" type="parTrans" cxnId="{A09F201E-80DB-4D2A-AE9A-A80CC2E6F968}">
      <dgm:prSet/>
      <dgm:spPr/>
      <dgm:t>
        <a:bodyPr/>
        <a:lstStyle/>
        <a:p>
          <a:endParaRPr lang="el-GR"/>
        </a:p>
      </dgm:t>
    </dgm:pt>
    <dgm:pt modelId="{C26D033E-40E1-43EC-8C12-9C6440811BAF}" type="sibTrans" cxnId="{A09F201E-80DB-4D2A-AE9A-A80CC2E6F968}">
      <dgm:prSet/>
      <dgm:spPr/>
      <dgm:t>
        <a:bodyPr/>
        <a:lstStyle/>
        <a:p>
          <a:endParaRPr lang="el-GR"/>
        </a:p>
      </dgm:t>
    </dgm:pt>
    <dgm:pt modelId="{6BE80817-83AE-440B-B62C-2665AD7EB319}">
      <dgm:prSet phldrT="[Κείμενο]" phldr="1"/>
      <dgm:spPr/>
      <dgm:t>
        <a:bodyPr/>
        <a:lstStyle/>
        <a:p>
          <a:endParaRPr lang="el-GR" dirty="0"/>
        </a:p>
      </dgm:t>
    </dgm:pt>
    <dgm:pt modelId="{71942C3F-068D-40A6-B4FC-D7C9F8A9531B}" type="sibTrans" cxnId="{237A5137-21DC-4EC5-B937-5ABC3C14E6DF}">
      <dgm:prSet/>
      <dgm:spPr/>
      <dgm:t>
        <a:bodyPr/>
        <a:lstStyle/>
        <a:p>
          <a:endParaRPr lang="el-GR"/>
        </a:p>
      </dgm:t>
    </dgm:pt>
    <dgm:pt modelId="{98A8FB92-C4E2-4255-A9E4-D90A4F2893AE}" type="parTrans" cxnId="{237A5137-21DC-4EC5-B937-5ABC3C14E6DF}">
      <dgm:prSet/>
      <dgm:spPr/>
      <dgm:t>
        <a:bodyPr/>
        <a:lstStyle/>
        <a:p>
          <a:endParaRPr lang="el-GR"/>
        </a:p>
      </dgm:t>
    </dgm:pt>
    <dgm:pt modelId="{33955969-874A-4E4F-BA78-78B31A3B4BEB}">
      <dgm:prSet phldrT="[Κείμενο]" phldr="1"/>
      <dgm:spPr/>
      <dgm:t>
        <a:bodyPr/>
        <a:lstStyle/>
        <a:p>
          <a:endParaRPr lang="el-GR" dirty="0"/>
        </a:p>
      </dgm:t>
    </dgm:pt>
    <dgm:pt modelId="{882E1DCF-9803-43D2-99E6-32DA4CCEE369}" type="sibTrans" cxnId="{BBDBBF84-4BA3-4452-9944-1621C734F57F}">
      <dgm:prSet/>
      <dgm:spPr/>
      <dgm:t>
        <a:bodyPr/>
        <a:lstStyle/>
        <a:p>
          <a:endParaRPr lang="el-GR"/>
        </a:p>
      </dgm:t>
    </dgm:pt>
    <dgm:pt modelId="{DD044052-1D2A-47C7-B9B8-B06DCEE5288F}" type="parTrans" cxnId="{BBDBBF84-4BA3-4452-9944-1621C734F57F}">
      <dgm:prSet/>
      <dgm:spPr/>
      <dgm:t>
        <a:bodyPr/>
        <a:lstStyle/>
        <a:p>
          <a:endParaRPr lang="el-GR"/>
        </a:p>
      </dgm:t>
    </dgm:pt>
    <dgm:pt modelId="{99F1D548-9953-478D-AC72-18791DF7BFD9}" type="pres">
      <dgm:prSet presAssocID="{7557D0D5-F173-4B4A-BC02-B6ED3FC0C9A7}" presName="Name0" presStyleCnt="0">
        <dgm:presLayoutVars>
          <dgm:dir/>
          <dgm:animLvl val="lvl"/>
          <dgm:resizeHandles val="exact"/>
        </dgm:presLayoutVars>
      </dgm:prSet>
      <dgm:spPr/>
    </dgm:pt>
    <dgm:pt modelId="{87890103-2A9D-452D-9AE1-66B6FF5919DD}" type="pres">
      <dgm:prSet presAssocID="{6BE80817-83AE-440B-B62C-2665AD7EB319}" presName="compositeNode" presStyleCnt="0">
        <dgm:presLayoutVars>
          <dgm:bulletEnabled val="1"/>
        </dgm:presLayoutVars>
      </dgm:prSet>
      <dgm:spPr/>
    </dgm:pt>
    <dgm:pt modelId="{9F175720-B24B-48AF-AD39-EC6326509EA2}" type="pres">
      <dgm:prSet presAssocID="{6BE80817-83AE-440B-B62C-2665AD7EB319}" presName="bgRect" presStyleLbl="node1" presStyleIdx="0" presStyleCnt="2" custScaleX="245398" custLinFactNeighborX="5758"/>
      <dgm:spPr/>
    </dgm:pt>
    <dgm:pt modelId="{07665CD6-5C0E-48F1-87F7-BA1A79EF7231}" type="pres">
      <dgm:prSet presAssocID="{6BE80817-83AE-440B-B62C-2665AD7EB319}" presName="parentNode" presStyleLbl="node1" presStyleIdx="0" presStyleCnt="2">
        <dgm:presLayoutVars>
          <dgm:chMax val="0"/>
          <dgm:bulletEnabled val="1"/>
        </dgm:presLayoutVars>
      </dgm:prSet>
      <dgm:spPr/>
    </dgm:pt>
    <dgm:pt modelId="{DACD4074-4068-4587-9CED-421CD0C88A86}" type="pres">
      <dgm:prSet presAssocID="{6BE80817-83AE-440B-B62C-2665AD7EB319}" presName="childNode" presStyleLbl="node1" presStyleIdx="0" presStyleCnt="2">
        <dgm:presLayoutVars>
          <dgm:bulletEnabled val="1"/>
        </dgm:presLayoutVars>
      </dgm:prSet>
      <dgm:spPr/>
    </dgm:pt>
    <dgm:pt modelId="{51C46305-1D76-435A-A54E-02F6B790CEEC}" type="pres">
      <dgm:prSet presAssocID="{71942C3F-068D-40A6-B4FC-D7C9F8A9531B}" presName="hSp" presStyleCnt="0"/>
      <dgm:spPr/>
    </dgm:pt>
    <dgm:pt modelId="{7BD8AB61-87B6-42DF-B1F9-8ACAC0120BCD}" type="pres">
      <dgm:prSet presAssocID="{71942C3F-068D-40A6-B4FC-D7C9F8A9531B}" presName="vProcSp" presStyleCnt="0"/>
      <dgm:spPr/>
    </dgm:pt>
    <dgm:pt modelId="{89CC0DD4-3D12-4DD3-9AF0-BA7574F810EF}" type="pres">
      <dgm:prSet presAssocID="{71942C3F-068D-40A6-B4FC-D7C9F8A9531B}" presName="vSp1" presStyleCnt="0"/>
      <dgm:spPr/>
    </dgm:pt>
    <dgm:pt modelId="{8823477E-CB37-48F0-996C-4A98CA290F2F}" type="pres">
      <dgm:prSet presAssocID="{71942C3F-068D-40A6-B4FC-D7C9F8A9531B}" presName="simulatedConn" presStyleLbl="solidFgAcc1" presStyleIdx="0" presStyleCnt="1"/>
      <dgm:spPr/>
    </dgm:pt>
    <dgm:pt modelId="{74AC3251-49CF-4FF6-99E6-874D4D85F132}" type="pres">
      <dgm:prSet presAssocID="{71942C3F-068D-40A6-B4FC-D7C9F8A9531B}" presName="vSp2" presStyleCnt="0"/>
      <dgm:spPr/>
    </dgm:pt>
    <dgm:pt modelId="{DF7C9D01-8F16-4284-A025-0AE1CF69A5B2}" type="pres">
      <dgm:prSet presAssocID="{71942C3F-068D-40A6-B4FC-D7C9F8A9531B}" presName="sibTrans" presStyleCnt="0"/>
      <dgm:spPr/>
    </dgm:pt>
    <dgm:pt modelId="{348E15A4-CAC8-4913-92DE-2235F4CD1348}" type="pres">
      <dgm:prSet presAssocID="{33955969-874A-4E4F-BA78-78B31A3B4BEB}" presName="compositeNode" presStyleCnt="0">
        <dgm:presLayoutVars>
          <dgm:bulletEnabled val="1"/>
        </dgm:presLayoutVars>
      </dgm:prSet>
      <dgm:spPr/>
    </dgm:pt>
    <dgm:pt modelId="{B4541074-5ED0-4DCD-8FC3-674A7AA089C5}" type="pres">
      <dgm:prSet presAssocID="{33955969-874A-4E4F-BA78-78B31A3B4BEB}" presName="bgRect" presStyleLbl="node1" presStyleIdx="1" presStyleCnt="2" custScaleX="277717" custLinFactNeighborX="12314"/>
      <dgm:spPr/>
    </dgm:pt>
    <dgm:pt modelId="{8C7098A8-5533-4941-AFDB-3060C813E360}" type="pres">
      <dgm:prSet presAssocID="{33955969-874A-4E4F-BA78-78B31A3B4BEB}" presName="parentNode" presStyleLbl="node1" presStyleIdx="1" presStyleCnt="2">
        <dgm:presLayoutVars>
          <dgm:chMax val="0"/>
          <dgm:bulletEnabled val="1"/>
        </dgm:presLayoutVars>
      </dgm:prSet>
      <dgm:spPr/>
    </dgm:pt>
    <dgm:pt modelId="{B7F10914-3A4B-4B6C-B26D-0500467DC74D}" type="pres">
      <dgm:prSet presAssocID="{33955969-874A-4E4F-BA78-78B31A3B4BEB}" presName="childNode" presStyleLbl="node1" presStyleIdx="1" presStyleCnt="2">
        <dgm:presLayoutVars>
          <dgm:bulletEnabled val="1"/>
        </dgm:presLayoutVars>
      </dgm:prSet>
      <dgm:spPr/>
    </dgm:pt>
  </dgm:ptLst>
  <dgm:cxnLst>
    <dgm:cxn modelId="{C600020F-A4BF-1F4D-B1CF-82FC1D72A778}" type="presOf" srcId="{C40CD15E-C369-41DF-91CE-F66F38B06E40}" destId="{DACD4074-4068-4587-9CED-421CD0C88A86}" srcOrd="0" destOrd="0" presId="urn:microsoft.com/office/officeart/2005/8/layout/hProcess7#3"/>
    <dgm:cxn modelId="{84654214-B9CF-4D41-B73E-9BA9122EDD37}" type="presOf" srcId="{33955969-874A-4E4F-BA78-78B31A3B4BEB}" destId="{8C7098A8-5533-4941-AFDB-3060C813E360}" srcOrd="1" destOrd="0" presId="urn:microsoft.com/office/officeart/2005/8/layout/hProcess7#3"/>
    <dgm:cxn modelId="{A09F201E-80DB-4D2A-AE9A-A80CC2E6F968}" srcId="{33955969-874A-4E4F-BA78-78B31A3B4BEB}" destId="{21E984CA-F204-43F5-82A3-58A90E626484}" srcOrd="0" destOrd="0" parTransId="{6473A491-8C21-423E-81C8-76356A2A3A79}" sibTransId="{C26D033E-40E1-43EC-8C12-9C6440811BAF}"/>
    <dgm:cxn modelId="{210F0925-C497-F745-9177-6C74501C8E73}" type="presOf" srcId="{6BE80817-83AE-440B-B62C-2665AD7EB319}" destId="{9F175720-B24B-48AF-AD39-EC6326509EA2}" srcOrd="0" destOrd="0" presId="urn:microsoft.com/office/officeart/2005/8/layout/hProcess7#3"/>
    <dgm:cxn modelId="{13572925-56F8-7041-8218-1C61DB075AA5}" type="presOf" srcId="{33955969-874A-4E4F-BA78-78B31A3B4BEB}" destId="{B4541074-5ED0-4DCD-8FC3-674A7AA089C5}" srcOrd="0" destOrd="0" presId="urn:microsoft.com/office/officeart/2005/8/layout/hProcess7#3"/>
    <dgm:cxn modelId="{237A5137-21DC-4EC5-B937-5ABC3C14E6DF}" srcId="{7557D0D5-F173-4B4A-BC02-B6ED3FC0C9A7}" destId="{6BE80817-83AE-440B-B62C-2665AD7EB319}" srcOrd="0" destOrd="0" parTransId="{98A8FB92-C4E2-4255-A9E4-D90A4F2893AE}" sibTransId="{71942C3F-068D-40A6-B4FC-D7C9F8A9531B}"/>
    <dgm:cxn modelId="{C880BE67-477B-7344-88DC-A4C93BCBEAB6}" type="presOf" srcId="{21E984CA-F204-43F5-82A3-58A90E626484}" destId="{B7F10914-3A4B-4B6C-B26D-0500467DC74D}" srcOrd="0" destOrd="0" presId="urn:microsoft.com/office/officeart/2005/8/layout/hProcess7#3"/>
    <dgm:cxn modelId="{BBDBBF84-4BA3-4452-9944-1621C734F57F}" srcId="{7557D0D5-F173-4B4A-BC02-B6ED3FC0C9A7}" destId="{33955969-874A-4E4F-BA78-78B31A3B4BEB}" srcOrd="1" destOrd="0" parTransId="{DD044052-1D2A-47C7-B9B8-B06DCEE5288F}" sibTransId="{882E1DCF-9803-43D2-99E6-32DA4CCEE369}"/>
    <dgm:cxn modelId="{70590EAB-8734-2D4E-B33E-9AA5144834B9}" type="presOf" srcId="{7557D0D5-F173-4B4A-BC02-B6ED3FC0C9A7}" destId="{99F1D548-9953-478D-AC72-18791DF7BFD9}" srcOrd="0" destOrd="0" presId="urn:microsoft.com/office/officeart/2005/8/layout/hProcess7#3"/>
    <dgm:cxn modelId="{E1C71ACF-B170-462C-A059-2CCA0E8424D8}" srcId="{6BE80817-83AE-440B-B62C-2665AD7EB319}" destId="{C40CD15E-C369-41DF-91CE-F66F38B06E40}" srcOrd="0" destOrd="0" parTransId="{7270C995-2490-4DD5-8C43-BD4048C7D083}" sibTransId="{973FC48D-6687-49B6-BE02-F6E077185320}"/>
    <dgm:cxn modelId="{025580F6-F5A4-104E-85C9-23D7B24D2C9F}" type="presOf" srcId="{6BE80817-83AE-440B-B62C-2665AD7EB319}" destId="{07665CD6-5C0E-48F1-87F7-BA1A79EF7231}" srcOrd="1" destOrd="0" presId="urn:microsoft.com/office/officeart/2005/8/layout/hProcess7#3"/>
    <dgm:cxn modelId="{BF27D598-CD79-8941-A447-75BC30048264}" type="presParOf" srcId="{99F1D548-9953-478D-AC72-18791DF7BFD9}" destId="{87890103-2A9D-452D-9AE1-66B6FF5919DD}" srcOrd="0" destOrd="0" presId="urn:microsoft.com/office/officeart/2005/8/layout/hProcess7#3"/>
    <dgm:cxn modelId="{3D26D79F-F6A0-CA4B-8A09-CB45EFFA8227}" type="presParOf" srcId="{87890103-2A9D-452D-9AE1-66B6FF5919DD}" destId="{9F175720-B24B-48AF-AD39-EC6326509EA2}" srcOrd="0" destOrd="0" presId="urn:microsoft.com/office/officeart/2005/8/layout/hProcess7#3"/>
    <dgm:cxn modelId="{5357C4F3-F95E-0A40-9FA1-5617EB23EA83}" type="presParOf" srcId="{87890103-2A9D-452D-9AE1-66B6FF5919DD}" destId="{07665CD6-5C0E-48F1-87F7-BA1A79EF7231}" srcOrd="1" destOrd="0" presId="urn:microsoft.com/office/officeart/2005/8/layout/hProcess7#3"/>
    <dgm:cxn modelId="{D70ADF96-298C-4348-B49C-87EEB4D8537E}" type="presParOf" srcId="{87890103-2A9D-452D-9AE1-66B6FF5919DD}" destId="{DACD4074-4068-4587-9CED-421CD0C88A86}" srcOrd="2" destOrd="0" presId="urn:microsoft.com/office/officeart/2005/8/layout/hProcess7#3"/>
    <dgm:cxn modelId="{A4BF6E6A-97EB-6548-9A80-CC04A6FE00D7}" type="presParOf" srcId="{99F1D548-9953-478D-AC72-18791DF7BFD9}" destId="{51C46305-1D76-435A-A54E-02F6B790CEEC}" srcOrd="1" destOrd="0" presId="urn:microsoft.com/office/officeart/2005/8/layout/hProcess7#3"/>
    <dgm:cxn modelId="{F3C042F5-AAE5-C949-AC70-56A6B80DABD2}" type="presParOf" srcId="{99F1D548-9953-478D-AC72-18791DF7BFD9}" destId="{7BD8AB61-87B6-42DF-B1F9-8ACAC0120BCD}" srcOrd="2" destOrd="0" presId="urn:microsoft.com/office/officeart/2005/8/layout/hProcess7#3"/>
    <dgm:cxn modelId="{6A5FB9E4-7A00-664C-8DC8-17B8DC2BD266}" type="presParOf" srcId="{7BD8AB61-87B6-42DF-B1F9-8ACAC0120BCD}" destId="{89CC0DD4-3D12-4DD3-9AF0-BA7574F810EF}" srcOrd="0" destOrd="0" presId="urn:microsoft.com/office/officeart/2005/8/layout/hProcess7#3"/>
    <dgm:cxn modelId="{49D04DD0-11C6-BF4D-A85C-9CA6F7D25941}" type="presParOf" srcId="{7BD8AB61-87B6-42DF-B1F9-8ACAC0120BCD}" destId="{8823477E-CB37-48F0-996C-4A98CA290F2F}" srcOrd="1" destOrd="0" presId="urn:microsoft.com/office/officeart/2005/8/layout/hProcess7#3"/>
    <dgm:cxn modelId="{67A49446-36B5-9645-8AE2-F8D4298C5ECA}" type="presParOf" srcId="{7BD8AB61-87B6-42DF-B1F9-8ACAC0120BCD}" destId="{74AC3251-49CF-4FF6-99E6-874D4D85F132}" srcOrd="2" destOrd="0" presId="urn:microsoft.com/office/officeart/2005/8/layout/hProcess7#3"/>
    <dgm:cxn modelId="{EE78C590-F190-214B-BD80-1A35DF464167}" type="presParOf" srcId="{99F1D548-9953-478D-AC72-18791DF7BFD9}" destId="{DF7C9D01-8F16-4284-A025-0AE1CF69A5B2}" srcOrd="3" destOrd="0" presId="urn:microsoft.com/office/officeart/2005/8/layout/hProcess7#3"/>
    <dgm:cxn modelId="{0873188D-B7EA-3A40-AB0F-0A032560CF66}" type="presParOf" srcId="{99F1D548-9953-478D-AC72-18791DF7BFD9}" destId="{348E15A4-CAC8-4913-92DE-2235F4CD1348}" srcOrd="4" destOrd="0" presId="urn:microsoft.com/office/officeart/2005/8/layout/hProcess7#3"/>
    <dgm:cxn modelId="{70A2383C-68C4-FC43-B3B2-68E894872A76}" type="presParOf" srcId="{348E15A4-CAC8-4913-92DE-2235F4CD1348}" destId="{B4541074-5ED0-4DCD-8FC3-674A7AA089C5}" srcOrd="0" destOrd="0" presId="urn:microsoft.com/office/officeart/2005/8/layout/hProcess7#3"/>
    <dgm:cxn modelId="{D4698178-4F54-7D4C-BC7F-2DE8F00C55C0}" type="presParOf" srcId="{348E15A4-CAC8-4913-92DE-2235F4CD1348}" destId="{8C7098A8-5533-4941-AFDB-3060C813E360}" srcOrd="1" destOrd="0" presId="urn:microsoft.com/office/officeart/2005/8/layout/hProcess7#3"/>
    <dgm:cxn modelId="{D53E3149-3B25-744B-9EEB-38A8112A030F}" type="presParOf" srcId="{348E15A4-CAC8-4913-92DE-2235F4CD1348}" destId="{B7F10914-3A4B-4B6C-B26D-0500467DC74D}"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477B6-CC80-4C17-AB9A-D77364AC149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85AA7A03-CEB4-404E-924B-CF6E939539EE}">
      <dgm:prSet phldrT="[Κείμενο]"/>
      <dgm:spPr/>
      <dgm:t>
        <a:bodyPr/>
        <a:lstStyle/>
        <a:p>
          <a:r>
            <a:rPr lang="en-US" dirty="0"/>
            <a:t>Large group </a:t>
          </a:r>
          <a:endParaRPr lang="el-GR" dirty="0"/>
        </a:p>
      </dgm:t>
    </dgm:pt>
    <dgm:pt modelId="{4051B356-40C2-4BC7-9DB0-F06BA3837FE0}" type="parTrans" cxnId="{30B80423-E7E7-4777-91F9-0DCAACADEE9C}">
      <dgm:prSet/>
      <dgm:spPr/>
      <dgm:t>
        <a:bodyPr/>
        <a:lstStyle/>
        <a:p>
          <a:endParaRPr lang="el-GR"/>
        </a:p>
      </dgm:t>
    </dgm:pt>
    <dgm:pt modelId="{19C00DFE-5507-4AFE-AE49-B37AB285AABE}" type="sibTrans" cxnId="{30B80423-E7E7-4777-91F9-0DCAACADEE9C}">
      <dgm:prSet/>
      <dgm:spPr/>
      <dgm:t>
        <a:bodyPr/>
        <a:lstStyle/>
        <a:p>
          <a:endParaRPr lang="el-GR"/>
        </a:p>
      </dgm:t>
    </dgm:pt>
    <dgm:pt modelId="{3FA416AF-B66F-434C-9036-BE63CE46F155}">
      <dgm:prSet phldrT="[Κείμενο]"/>
      <dgm:spPr/>
      <dgm:t>
        <a:bodyPr/>
        <a:lstStyle/>
        <a:p>
          <a:r>
            <a:rPr lang="en-US" dirty="0"/>
            <a:t>We need to diagnose</a:t>
          </a:r>
          <a:endParaRPr lang="el-GR" dirty="0"/>
        </a:p>
      </dgm:t>
    </dgm:pt>
    <dgm:pt modelId="{4FC08D03-2EB5-475A-B946-283BF2416B50}" type="parTrans" cxnId="{47D1AB3C-E763-4A16-AEED-6B4EF92F63E3}">
      <dgm:prSet/>
      <dgm:spPr/>
      <dgm:t>
        <a:bodyPr/>
        <a:lstStyle/>
        <a:p>
          <a:endParaRPr lang="el-GR"/>
        </a:p>
      </dgm:t>
    </dgm:pt>
    <dgm:pt modelId="{FDA9304D-C2F2-492E-BA39-9A45E7241A62}" type="sibTrans" cxnId="{47D1AB3C-E763-4A16-AEED-6B4EF92F63E3}">
      <dgm:prSet/>
      <dgm:spPr/>
      <dgm:t>
        <a:bodyPr/>
        <a:lstStyle/>
        <a:p>
          <a:endParaRPr lang="el-GR"/>
        </a:p>
      </dgm:t>
    </dgm:pt>
    <dgm:pt modelId="{6A55F7B0-4739-4B7F-B0C4-FE4B289879A0}">
      <dgm:prSet phldrT="[Κείμενο]"/>
      <dgm:spPr/>
      <dgm:t>
        <a:bodyPr/>
        <a:lstStyle/>
        <a:p>
          <a:r>
            <a:rPr lang="en-US" dirty="0"/>
            <a:t>Stabilization efficient</a:t>
          </a:r>
          <a:endParaRPr lang="el-GR" dirty="0"/>
        </a:p>
      </dgm:t>
    </dgm:pt>
    <dgm:pt modelId="{EEDB5F94-B024-4ABE-BBC2-1B4396820B59}" type="parTrans" cxnId="{0EBC5254-1A90-4161-9DD1-5ED8E88EDDFC}">
      <dgm:prSet/>
      <dgm:spPr/>
      <dgm:t>
        <a:bodyPr/>
        <a:lstStyle/>
        <a:p>
          <a:endParaRPr lang="el-GR"/>
        </a:p>
      </dgm:t>
    </dgm:pt>
    <dgm:pt modelId="{24DA1ABF-4F39-4EE7-B3CB-9282BF394BD8}" type="sibTrans" cxnId="{0EBC5254-1A90-4161-9DD1-5ED8E88EDDFC}">
      <dgm:prSet/>
      <dgm:spPr/>
      <dgm:t>
        <a:bodyPr/>
        <a:lstStyle/>
        <a:p>
          <a:endParaRPr lang="el-GR"/>
        </a:p>
      </dgm:t>
    </dgm:pt>
    <dgm:pt modelId="{87C98FCA-926A-4CF3-972E-0DCDC71E3BD8}">
      <dgm:prSet phldrT="[Κείμενο]"/>
      <dgm:spPr/>
      <dgm:t>
        <a:bodyPr/>
        <a:lstStyle/>
        <a:p>
          <a:r>
            <a:rPr lang="en-US" dirty="0"/>
            <a:t>Large group</a:t>
          </a:r>
          <a:endParaRPr lang="el-GR" dirty="0"/>
        </a:p>
      </dgm:t>
    </dgm:pt>
    <dgm:pt modelId="{A8DFFBE6-5650-4D17-B4E8-E4866E8D46B5}" type="parTrans" cxnId="{92A376C7-F81C-41AF-83A3-7D18579DD407}">
      <dgm:prSet/>
      <dgm:spPr/>
      <dgm:t>
        <a:bodyPr/>
        <a:lstStyle/>
        <a:p>
          <a:endParaRPr lang="el-GR"/>
        </a:p>
      </dgm:t>
    </dgm:pt>
    <dgm:pt modelId="{4723068D-1A06-490B-99BD-7C9B1AF04D5A}" type="sibTrans" cxnId="{92A376C7-F81C-41AF-83A3-7D18579DD407}">
      <dgm:prSet/>
      <dgm:spPr/>
      <dgm:t>
        <a:bodyPr/>
        <a:lstStyle/>
        <a:p>
          <a:endParaRPr lang="el-GR"/>
        </a:p>
      </dgm:t>
    </dgm:pt>
    <dgm:pt modelId="{63001D96-05E9-4516-AC6F-E119346D93C5}">
      <dgm:prSet phldrT="[Κείμενο]"/>
      <dgm:spPr/>
      <dgm:t>
        <a:bodyPr/>
        <a:lstStyle/>
        <a:p>
          <a:r>
            <a:rPr lang="en-US" dirty="0"/>
            <a:t>Risk factors modification </a:t>
          </a:r>
          <a:endParaRPr lang="el-GR" dirty="0"/>
        </a:p>
      </dgm:t>
    </dgm:pt>
    <dgm:pt modelId="{6B439206-D5E5-4107-9BC8-C902561AC5EF}" type="parTrans" cxnId="{B3EC12F5-5DF4-43BE-A70D-3D0FB4466962}">
      <dgm:prSet/>
      <dgm:spPr/>
      <dgm:t>
        <a:bodyPr/>
        <a:lstStyle/>
        <a:p>
          <a:endParaRPr lang="el-GR"/>
        </a:p>
      </dgm:t>
    </dgm:pt>
    <dgm:pt modelId="{5E7E9803-A117-4FF4-AA80-898004544922}" type="sibTrans" cxnId="{B3EC12F5-5DF4-43BE-A70D-3D0FB4466962}">
      <dgm:prSet/>
      <dgm:spPr/>
      <dgm:t>
        <a:bodyPr/>
        <a:lstStyle/>
        <a:p>
          <a:endParaRPr lang="el-GR"/>
        </a:p>
      </dgm:t>
    </dgm:pt>
    <dgm:pt modelId="{FB0119AA-2A76-4527-B186-F18A48C0A7C5}">
      <dgm:prSet phldrT="[Κείμενο]"/>
      <dgm:spPr/>
      <dgm:t>
        <a:bodyPr/>
        <a:lstStyle/>
        <a:p>
          <a:r>
            <a:rPr lang="en-US" dirty="0"/>
            <a:t>Close follow up</a:t>
          </a:r>
          <a:endParaRPr lang="el-GR" dirty="0"/>
        </a:p>
      </dgm:t>
    </dgm:pt>
    <dgm:pt modelId="{8C505190-D934-40F2-90D5-E808B8FC6CD3}" type="parTrans" cxnId="{400E4A37-BC65-447A-8E71-468507968287}">
      <dgm:prSet/>
      <dgm:spPr/>
      <dgm:t>
        <a:bodyPr/>
        <a:lstStyle/>
        <a:p>
          <a:endParaRPr lang="el-GR"/>
        </a:p>
      </dgm:t>
    </dgm:pt>
    <dgm:pt modelId="{F993C319-79A2-4687-A723-A31F6D71CFEE}" type="sibTrans" cxnId="{400E4A37-BC65-447A-8E71-468507968287}">
      <dgm:prSet/>
      <dgm:spPr/>
      <dgm:t>
        <a:bodyPr/>
        <a:lstStyle/>
        <a:p>
          <a:endParaRPr lang="el-GR"/>
        </a:p>
      </dgm:t>
    </dgm:pt>
    <dgm:pt modelId="{4B631AB9-9C44-466B-8E85-8B0839A96AFA}">
      <dgm:prSet phldrT="[Κείμενο]"/>
      <dgm:spPr/>
      <dgm:t>
        <a:bodyPr/>
        <a:lstStyle/>
        <a:p>
          <a:r>
            <a:rPr lang="en-US" dirty="0"/>
            <a:t>Group in danger</a:t>
          </a:r>
          <a:endParaRPr lang="el-GR" dirty="0"/>
        </a:p>
      </dgm:t>
    </dgm:pt>
    <dgm:pt modelId="{8D06A253-D886-4BE1-B9DA-79C90D401DE7}" type="parTrans" cxnId="{B36BF5BD-9048-4503-84F5-5B14708DE98D}">
      <dgm:prSet/>
      <dgm:spPr/>
      <dgm:t>
        <a:bodyPr/>
        <a:lstStyle/>
        <a:p>
          <a:endParaRPr lang="el-GR"/>
        </a:p>
      </dgm:t>
    </dgm:pt>
    <dgm:pt modelId="{7AF28F51-917E-4599-AE1C-AD507E8C4C6B}" type="sibTrans" cxnId="{B36BF5BD-9048-4503-84F5-5B14708DE98D}">
      <dgm:prSet/>
      <dgm:spPr/>
      <dgm:t>
        <a:bodyPr/>
        <a:lstStyle/>
        <a:p>
          <a:endParaRPr lang="el-GR"/>
        </a:p>
      </dgm:t>
    </dgm:pt>
    <dgm:pt modelId="{1C45DC1F-1F84-4508-900E-51D949233570}">
      <dgm:prSet phldrT="[Κείμενο]"/>
      <dgm:spPr/>
      <dgm:t>
        <a:bodyPr/>
        <a:lstStyle/>
        <a:p>
          <a:r>
            <a:rPr lang="en-US" dirty="0"/>
            <a:t>High CV mortality</a:t>
          </a:r>
          <a:endParaRPr lang="el-GR" dirty="0"/>
        </a:p>
      </dgm:t>
    </dgm:pt>
    <dgm:pt modelId="{4C9D652B-A063-41DA-9B18-98C8BE1C3005}" type="parTrans" cxnId="{A8AF0E0E-6AEB-4183-BCD9-DBEFF29C6BFF}">
      <dgm:prSet/>
      <dgm:spPr/>
      <dgm:t>
        <a:bodyPr/>
        <a:lstStyle/>
        <a:p>
          <a:endParaRPr lang="el-GR"/>
        </a:p>
      </dgm:t>
    </dgm:pt>
    <dgm:pt modelId="{1493788F-9DC3-4B9A-BC5E-4BEF37B25A35}" type="sibTrans" cxnId="{A8AF0E0E-6AEB-4183-BCD9-DBEFF29C6BFF}">
      <dgm:prSet/>
      <dgm:spPr/>
      <dgm:t>
        <a:bodyPr/>
        <a:lstStyle/>
        <a:p>
          <a:endParaRPr lang="el-GR"/>
        </a:p>
      </dgm:t>
    </dgm:pt>
    <dgm:pt modelId="{5F0CA146-3A06-4D9E-97BE-34CC4543F96E}">
      <dgm:prSet phldrT="[Κείμενο]"/>
      <dgm:spPr/>
      <dgm:t>
        <a:bodyPr/>
        <a:lstStyle/>
        <a:p>
          <a:r>
            <a:rPr lang="en-US" dirty="0"/>
            <a:t>High amp</a:t>
          </a:r>
        </a:p>
        <a:p>
          <a:r>
            <a:rPr lang="en-US" dirty="0"/>
            <a:t>rate</a:t>
          </a:r>
          <a:endParaRPr lang="el-GR" dirty="0"/>
        </a:p>
      </dgm:t>
    </dgm:pt>
    <dgm:pt modelId="{FF314530-91C2-4458-AB6A-DA3043CA94A9}" type="parTrans" cxnId="{C7C1AF58-92D5-4BC0-B765-153EF5F9693D}">
      <dgm:prSet/>
      <dgm:spPr/>
      <dgm:t>
        <a:bodyPr/>
        <a:lstStyle/>
        <a:p>
          <a:endParaRPr lang="el-GR"/>
        </a:p>
      </dgm:t>
    </dgm:pt>
    <dgm:pt modelId="{C806B8A7-A7BA-4ED6-BC14-AA25906DAE5C}" type="sibTrans" cxnId="{C7C1AF58-92D5-4BC0-B765-153EF5F9693D}">
      <dgm:prSet/>
      <dgm:spPr/>
      <dgm:t>
        <a:bodyPr/>
        <a:lstStyle/>
        <a:p>
          <a:endParaRPr lang="el-GR"/>
        </a:p>
      </dgm:t>
    </dgm:pt>
    <dgm:pt modelId="{91BDF05C-03FC-4187-96D5-75F50CE45264}">
      <dgm:prSet/>
      <dgm:spPr/>
      <dgm:t>
        <a:bodyPr/>
        <a:lstStyle/>
        <a:p>
          <a:r>
            <a:rPr lang="en-US" dirty="0"/>
            <a:t>Some type of amp required </a:t>
          </a:r>
          <a:endParaRPr lang="el-GR" dirty="0"/>
        </a:p>
      </dgm:t>
    </dgm:pt>
    <dgm:pt modelId="{AED98E59-55D9-422F-9C89-BF12E98D7308}" type="parTrans" cxnId="{645C5956-40DA-4603-BF65-A9196FF60855}">
      <dgm:prSet/>
      <dgm:spPr/>
      <dgm:t>
        <a:bodyPr/>
        <a:lstStyle/>
        <a:p>
          <a:endParaRPr lang="el-GR"/>
        </a:p>
      </dgm:t>
    </dgm:pt>
    <dgm:pt modelId="{46660B3B-4047-4803-A6D9-C86FAC068C62}" type="sibTrans" cxnId="{645C5956-40DA-4603-BF65-A9196FF60855}">
      <dgm:prSet/>
      <dgm:spPr/>
      <dgm:t>
        <a:bodyPr/>
        <a:lstStyle/>
        <a:p>
          <a:endParaRPr lang="el-GR"/>
        </a:p>
      </dgm:t>
    </dgm:pt>
    <dgm:pt modelId="{92E68092-FF56-48AF-A514-9EA2AE737E4A}" type="pres">
      <dgm:prSet presAssocID="{608477B6-CC80-4C17-AB9A-D77364AC1492}" presName="Name0" presStyleCnt="0">
        <dgm:presLayoutVars>
          <dgm:dir/>
          <dgm:animLvl val="lvl"/>
          <dgm:resizeHandles val="exact"/>
        </dgm:presLayoutVars>
      </dgm:prSet>
      <dgm:spPr/>
    </dgm:pt>
    <dgm:pt modelId="{7E8E6EF4-FFA8-4630-93FF-E6DDEEDF6FD3}" type="pres">
      <dgm:prSet presAssocID="{91BDF05C-03FC-4187-96D5-75F50CE45264}" presName="boxAndChildren" presStyleCnt="0"/>
      <dgm:spPr/>
    </dgm:pt>
    <dgm:pt modelId="{91FBA9B1-C970-49FF-832E-E39746BC973F}" type="pres">
      <dgm:prSet presAssocID="{91BDF05C-03FC-4187-96D5-75F50CE45264}" presName="parentTextBox" presStyleLbl="node1" presStyleIdx="0" presStyleCnt="4"/>
      <dgm:spPr/>
    </dgm:pt>
    <dgm:pt modelId="{694C0244-6A90-4B41-8884-9E117FC9D5C7}" type="pres">
      <dgm:prSet presAssocID="{7AF28F51-917E-4599-AE1C-AD507E8C4C6B}" presName="sp" presStyleCnt="0"/>
      <dgm:spPr/>
    </dgm:pt>
    <dgm:pt modelId="{A1B378F7-A709-4CBB-9845-883E05455E26}" type="pres">
      <dgm:prSet presAssocID="{4B631AB9-9C44-466B-8E85-8B0839A96AFA}" presName="arrowAndChildren" presStyleCnt="0"/>
      <dgm:spPr/>
    </dgm:pt>
    <dgm:pt modelId="{851084B2-9B08-4780-A329-813112D73466}" type="pres">
      <dgm:prSet presAssocID="{4B631AB9-9C44-466B-8E85-8B0839A96AFA}" presName="parentTextArrow" presStyleLbl="node1" presStyleIdx="0" presStyleCnt="4"/>
      <dgm:spPr/>
    </dgm:pt>
    <dgm:pt modelId="{2AD548CF-4F43-4268-8616-082F252EF038}" type="pres">
      <dgm:prSet presAssocID="{4B631AB9-9C44-466B-8E85-8B0839A96AFA}" presName="arrow" presStyleLbl="node1" presStyleIdx="1" presStyleCnt="4"/>
      <dgm:spPr/>
    </dgm:pt>
    <dgm:pt modelId="{C87E54B1-163B-4EAB-9A0B-FB82B9665889}" type="pres">
      <dgm:prSet presAssocID="{4B631AB9-9C44-466B-8E85-8B0839A96AFA}" presName="descendantArrow" presStyleCnt="0"/>
      <dgm:spPr/>
    </dgm:pt>
    <dgm:pt modelId="{DE167D65-E0B5-4CA1-A8B1-25AD1114920C}" type="pres">
      <dgm:prSet presAssocID="{1C45DC1F-1F84-4508-900E-51D949233570}" presName="childTextArrow" presStyleLbl="fgAccFollowNode1" presStyleIdx="0" presStyleCnt="6">
        <dgm:presLayoutVars>
          <dgm:bulletEnabled val="1"/>
        </dgm:presLayoutVars>
      </dgm:prSet>
      <dgm:spPr/>
    </dgm:pt>
    <dgm:pt modelId="{D340ADF5-56DA-4F73-8EF8-46A0C819D7B1}" type="pres">
      <dgm:prSet presAssocID="{5F0CA146-3A06-4D9E-97BE-34CC4543F96E}" presName="childTextArrow" presStyleLbl="fgAccFollowNode1" presStyleIdx="1" presStyleCnt="6">
        <dgm:presLayoutVars>
          <dgm:bulletEnabled val="1"/>
        </dgm:presLayoutVars>
      </dgm:prSet>
      <dgm:spPr/>
    </dgm:pt>
    <dgm:pt modelId="{47EC0A0A-57F0-4DA1-B586-0254838DC62B}" type="pres">
      <dgm:prSet presAssocID="{4723068D-1A06-490B-99BD-7C9B1AF04D5A}" presName="sp" presStyleCnt="0"/>
      <dgm:spPr/>
    </dgm:pt>
    <dgm:pt modelId="{BAFDA382-D3C9-4FC6-BD1E-0918C0CFF189}" type="pres">
      <dgm:prSet presAssocID="{87C98FCA-926A-4CF3-972E-0DCDC71E3BD8}" presName="arrowAndChildren" presStyleCnt="0"/>
      <dgm:spPr/>
    </dgm:pt>
    <dgm:pt modelId="{2EDE50DA-A8DB-4B2E-AF45-CD4FF1BA4B0E}" type="pres">
      <dgm:prSet presAssocID="{87C98FCA-926A-4CF3-972E-0DCDC71E3BD8}" presName="parentTextArrow" presStyleLbl="node1" presStyleIdx="1" presStyleCnt="4"/>
      <dgm:spPr/>
    </dgm:pt>
    <dgm:pt modelId="{D067B91F-6F8B-4409-BDC9-A81B1F2E277C}" type="pres">
      <dgm:prSet presAssocID="{87C98FCA-926A-4CF3-972E-0DCDC71E3BD8}" presName="arrow" presStyleLbl="node1" presStyleIdx="2" presStyleCnt="4"/>
      <dgm:spPr/>
    </dgm:pt>
    <dgm:pt modelId="{A607F5DE-6011-4FBE-B66A-54581A44CA57}" type="pres">
      <dgm:prSet presAssocID="{87C98FCA-926A-4CF3-972E-0DCDC71E3BD8}" presName="descendantArrow" presStyleCnt="0"/>
      <dgm:spPr/>
    </dgm:pt>
    <dgm:pt modelId="{F277D452-8AD6-4863-8631-8905D523F903}" type="pres">
      <dgm:prSet presAssocID="{63001D96-05E9-4516-AC6F-E119346D93C5}" presName="childTextArrow" presStyleLbl="fgAccFollowNode1" presStyleIdx="2" presStyleCnt="6">
        <dgm:presLayoutVars>
          <dgm:bulletEnabled val="1"/>
        </dgm:presLayoutVars>
      </dgm:prSet>
      <dgm:spPr/>
    </dgm:pt>
    <dgm:pt modelId="{8716504B-9658-4B29-98C8-CCFAE5BD814E}" type="pres">
      <dgm:prSet presAssocID="{FB0119AA-2A76-4527-B186-F18A48C0A7C5}" presName="childTextArrow" presStyleLbl="fgAccFollowNode1" presStyleIdx="3" presStyleCnt="6">
        <dgm:presLayoutVars>
          <dgm:bulletEnabled val="1"/>
        </dgm:presLayoutVars>
      </dgm:prSet>
      <dgm:spPr/>
    </dgm:pt>
    <dgm:pt modelId="{092D9905-E3E8-4CB7-BAA5-72D0A8296CB6}" type="pres">
      <dgm:prSet presAssocID="{19C00DFE-5507-4AFE-AE49-B37AB285AABE}" presName="sp" presStyleCnt="0"/>
      <dgm:spPr/>
    </dgm:pt>
    <dgm:pt modelId="{9DDA5BF2-1564-4A4B-8CE4-D1483D168097}" type="pres">
      <dgm:prSet presAssocID="{85AA7A03-CEB4-404E-924B-CF6E939539EE}" presName="arrowAndChildren" presStyleCnt="0"/>
      <dgm:spPr/>
    </dgm:pt>
    <dgm:pt modelId="{5FA8726C-EF4E-4B52-A11C-E9393B6FB46F}" type="pres">
      <dgm:prSet presAssocID="{85AA7A03-CEB4-404E-924B-CF6E939539EE}" presName="parentTextArrow" presStyleLbl="node1" presStyleIdx="2" presStyleCnt="4"/>
      <dgm:spPr/>
    </dgm:pt>
    <dgm:pt modelId="{B41F88CF-C71D-49A9-ADA4-0B50E4CD0F2D}" type="pres">
      <dgm:prSet presAssocID="{85AA7A03-CEB4-404E-924B-CF6E939539EE}" presName="arrow" presStyleLbl="node1" presStyleIdx="3" presStyleCnt="4"/>
      <dgm:spPr/>
    </dgm:pt>
    <dgm:pt modelId="{B2595207-B6F4-4D74-A701-C400EA622FC5}" type="pres">
      <dgm:prSet presAssocID="{85AA7A03-CEB4-404E-924B-CF6E939539EE}" presName="descendantArrow" presStyleCnt="0"/>
      <dgm:spPr/>
    </dgm:pt>
    <dgm:pt modelId="{1D29A717-6812-4305-9D0D-29110FF25B14}" type="pres">
      <dgm:prSet presAssocID="{3FA416AF-B66F-434C-9036-BE63CE46F155}" presName="childTextArrow" presStyleLbl="fgAccFollowNode1" presStyleIdx="4" presStyleCnt="6">
        <dgm:presLayoutVars>
          <dgm:bulletEnabled val="1"/>
        </dgm:presLayoutVars>
      </dgm:prSet>
      <dgm:spPr/>
    </dgm:pt>
    <dgm:pt modelId="{DA350F7F-0DCA-425D-A7AA-DE82904EB761}" type="pres">
      <dgm:prSet presAssocID="{6A55F7B0-4739-4B7F-B0C4-FE4B289879A0}" presName="childTextArrow" presStyleLbl="fgAccFollowNode1" presStyleIdx="5" presStyleCnt="6">
        <dgm:presLayoutVars>
          <dgm:bulletEnabled val="1"/>
        </dgm:presLayoutVars>
      </dgm:prSet>
      <dgm:spPr/>
    </dgm:pt>
  </dgm:ptLst>
  <dgm:cxnLst>
    <dgm:cxn modelId="{4A8B8004-CA2C-524D-8A7C-AA7A07BEEC01}" type="presOf" srcId="{91BDF05C-03FC-4187-96D5-75F50CE45264}" destId="{91FBA9B1-C970-49FF-832E-E39746BC973F}" srcOrd="0" destOrd="0" presId="urn:microsoft.com/office/officeart/2005/8/layout/process4"/>
    <dgm:cxn modelId="{5174BC0A-6812-FD4B-BF59-B8C309162358}" type="presOf" srcId="{1C45DC1F-1F84-4508-900E-51D949233570}" destId="{DE167D65-E0B5-4CA1-A8B1-25AD1114920C}" srcOrd="0" destOrd="0" presId="urn:microsoft.com/office/officeart/2005/8/layout/process4"/>
    <dgm:cxn modelId="{A8AF0E0E-6AEB-4183-BCD9-DBEFF29C6BFF}" srcId="{4B631AB9-9C44-466B-8E85-8B0839A96AFA}" destId="{1C45DC1F-1F84-4508-900E-51D949233570}" srcOrd="0" destOrd="0" parTransId="{4C9D652B-A063-41DA-9B18-98C8BE1C3005}" sibTransId="{1493788F-9DC3-4B9A-BC5E-4BEF37B25A35}"/>
    <dgm:cxn modelId="{1FC30E11-9357-8841-9E25-493DD1014770}" type="presOf" srcId="{608477B6-CC80-4C17-AB9A-D77364AC1492}" destId="{92E68092-FF56-48AF-A514-9EA2AE737E4A}" srcOrd="0" destOrd="0" presId="urn:microsoft.com/office/officeart/2005/8/layout/process4"/>
    <dgm:cxn modelId="{25529319-933C-E44C-883B-0A9C0E30D301}" type="presOf" srcId="{63001D96-05E9-4516-AC6F-E119346D93C5}" destId="{F277D452-8AD6-4863-8631-8905D523F903}" srcOrd="0" destOrd="0" presId="urn:microsoft.com/office/officeart/2005/8/layout/process4"/>
    <dgm:cxn modelId="{2F7CCD21-0B16-D043-8069-C2B997BD3A21}" type="presOf" srcId="{3FA416AF-B66F-434C-9036-BE63CE46F155}" destId="{1D29A717-6812-4305-9D0D-29110FF25B14}" srcOrd="0" destOrd="0" presId="urn:microsoft.com/office/officeart/2005/8/layout/process4"/>
    <dgm:cxn modelId="{30B80423-E7E7-4777-91F9-0DCAACADEE9C}" srcId="{608477B6-CC80-4C17-AB9A-D77364AC1492}" destId="{85AA7A03-CEB4-404E-924B-CF6E939539EE}" srcOrd="0" destOrd="0" parTransId="{4051B356-40C2-4BC7-9DB0-F06BA3837FE0}" sibTransId="{19C00DFE-5507-4AFE-AE49-B37AB285AABE}"/>
    <dgm:cxn modelId="{400E4A37-BC65-447A-8E71-468507968287}" srcId="{87C98FCA-926A-4CF3-972E-0DCDC71E3BD8}" destId="{FB0119AA-2A76-4527-B186-F18A48C0A7C5}" srcOrd="1" destOrd="0" parTransId="{8C505190-D934-40F2-90D5-E808B8FC6CD3}" sibTransId="{F993C319-79A2-4687-A723-A31F6D71CFEE}"/>
    <dgm:cxn modelId="{47D1AB3C-E763-4A16-AEED-6B4EF92F63E3}" srcId="{85AA7A03-CEB4-404E-924B-CF6E939539EE}" destId="{3FA416AF-B66F-434C-9036-BE63CE46F155}" srcOrd="0" destOrd="0" parTransId="{4FC08D03-2EB5-475A-B946-283BF2416B50}" sibTransId="{FDA9304D-C2F2-492E-BA39-9A45E7241A62}"/>
    <dgm:cxn modelId="{0EBC5254-1A90-4161-9DD1-5ED8E88EDDFC}" srcId="{85AA7A03-CEB4-404E-924B-CF6E939539EE}" destId="{6A55F7B0-4739-4B7F-B0C4-FE4B289879A0}" srcOrd="1" destOrd="0" parTransId="{EEDB5F94-B024-4ABE-BBC2-1B4396820B59}" sibTransId="{24DA1ABF-4F39-4EE7-B3CB-9282BF394BD8}"/>
    <dgm:cxn modelId="{645C5956-40DA-4603-BF65-A9196FF60855}" srcId="{608477B6-CC80-4C17-AB9A-D77364AC1492}" destId="{91BDF05C-03FC-4187-96D5-75F50CE45264}" srcOrd="3" destOrd="0" parTransId="{AED98E59-55D9-422F-9C89-BF12E98D7308}" sibTransId="{46660B3B-4047-4803-A6D9-C86FAC068C62}"/>
    <dgm:cxn modelId="{C7C1AF58-92D5-4BC0-B765-153EF5F9693D}" srcId="{4B631AB9-9C44-466B-8E85-8B0839A96AFA}" destId="{5F0CA146-3A06-4D9E-97BE-34CC4543F96E}" srcOrd="1" destOrd="0" parTransId="{FF314530-91C2-4458-AB6A-DA3043CA94A9}" sibTransId="{C806B8A7-A7BA-4ED6-BC14-AA25906DAE5C}"/>
    <dgm:cxn modelId="{1E6A3B76-4D86-AF46-A2C4-5D8395ACADDE}" type="presOf" srcId="{85AA7A03-CEB4-404E-924B-CF6E939539EE}" destId="{B41F88CF-C71D-49A9-ADA4-0B50E4CD0F2D}" srcOrd="1" destOrd="0" presId="urn:microsoft.com/office/officeart/2005/8/layout/process4"/>
    <dgm:cxn modelId="{3587977F-7851-FC44-B5EA-33B8571CEEBB}" type="presOf" srcId="{5F0CA146-3A06-4D9E-97BE-34CC4543F96E}" destId="{D340ADF5-56DA-4F73-8EF8-46A0C819D7B1}" srcOrd="0" destOrd="0" presId="urn:microsoft.com/office/officeart/2005/8/layout/process4"/>
    <dgm:cxn modelId="{52E8A885-5284-164C-9FC5-3ED517F69598}" type="presOf" srcId="{4B631AB9-9C44-466B-8E85-8B0839A96AFA}" destId="{2AD548CF-4F43-4268-8616-082F252EF038}" srcOrd="1" destOrd="0" presId="urn:microsoft.com/office/officeart/2005/8/layout/process4"/>
    <dgm:cxn modelId="{5311CE91-1E42-B141-AF66-E15250741CE4}" type="presOf" srcId="{FB0119AA-2A76-4527-B186-F18A48C0A7C5}" destId="{8716504B-9658-4B29-98C8-CCFAE5BD814E}" srcOrd="0" destOrd="0" presId="urn:microsoft.com/office/officeart/2005/8/layout/process4"/>
    <dgm:cxn modelId="{64A89DA8-6120-C140-97CC-81EF4990B405}" type="presOf" srcId="{87C98FCA-926A-4CF3-972E-0DCDC71E3BD8}" destId="{2EDE50DA-A8DB-4B2E-AF45-CD4FF1BA4B0E}" srcOrd="0" destOrd="0" presId="urn:microsoft.com/office/officeart/2005/8/layout/process4"/>
    <dgm:cxn modelId="{D898B2AC-9F91-3449-8D52-B189C706F5A3}" type="presOf" srcId="{87C98FCA-926A-4CF3-972E-0DCDC71E3BD8}" destId="{D067B91F-6F8B-4409-BDC9-A81B1F2E277C}" srcOrd="1" destOrd="0" presId="urn:microsoft.com/office/officeart/2005/8/layout/process4"/>
    <dgm:cxn modelId="{DF32D6AC-4E06-8E46-899E-E8050F94C729}" type="presOf" srcId="{4B631AB9-9C44-466B-8E85-8B0839A96AFA}" destId="{851084B2-9B08-4780-A329-813112D73466}" srcOrd="0" destOrd="0" presId="urn:microsoft.com/office/officeart/2005/8/layout/process4"/>
    <dgm:cxn modelId="{B36BF5BD-9048-4503-84F5-5B14708DE98D}" srcId="{608477B6-CC80-4C17-AB9A-D77364AC1492}" destId="{4B631AB9-9C44-466B-8E85-8B0839A96AFA}" srcOrd="2" destOrd="0" parTransId="{8D06A253-D886-4BE1-B9DA-79C90D401DE7}" sibTransId="{7AF28F51-917E-4599-AE1C-AD507E8C4C6B}"/>
    <dgm:cxn modelId="{92A376C7-F81C-41AF-83A3-7D18579DD407}" srcId="{608477B6-CC80-4C17-AB9A-D77364AC1492}" destId="{87C98FCA-926A-4CF3-972E-0DCDC71E3BD8}" srcOrd="1" destOrd="0" parTransId="{A8DFFBE6-5650-4D17-B4E8-E4866E8D46B5}" sibTransId="{4723068D-1A06-490B-99BD-7C9B1AF04D5A}"/>
    <dgm:cxn modelId="{E73E97CF-28A4-4A46-A62D-34FDF7BEC8DB}" type="presOf" srcId="{85AA7A03-CEB4-404E-924B-CF6E939539EE}" destId="{5FA8726C-EF4E-4B52-A11C-E9393B6FB46F}" srcOrd="0" destOrd="0" presId="urn:microsoft.com/office/officeart/2005/8/layout/process4"/>
    <dgm:cxn modelId="{B3EC12F5-5DF4-43BE-A70D-3D0FB4466962}" srcId="{87C98FCA-926A-4CF3-972E-0DCDC71E3BD8}" destId="{63001D96-05E9-4516-AC6F-E119346D93C5}" srcOrd="0" destOrd="0" parTransId="{6B439206-D5E5-4107-9BC8-C902561AC5EF}" sibTransId="{5E7E9803-A117-4FF4-AA80-898004544922}"/>
    <dgm:cxn modelId="{7D4261FB-4FEC-C84B-8E94-949820635B47}" type="presOf" srcId="{6A55F7B0-4739-4B7F-B0C4-FE4B289879A0}" destId="{DA350F7F-0DCA-425D-A7AA-DE82904EB761}" srcOrd="0" destOrd="0" presId="urn:microsoft.com/office/officeart/2005/8/layout/process4"/>
    <dgm:cxn modelId="{48A4306B-D678-7444-9F3F-3E1E301B8A3E}" type="presParOf" srcId="{92E68092-FF56-48AF-A514-9EA2AE737E4A}" destId="{7E8E6EF4-FFA8-4630-93FF-E6DDEEDF6FD3}" srcOrd="0" destOrd="0" presId="urn:microsoft.com/office/officeart/2005/8/layout/process4"/>
    <dgm:cxn modelId="{D687139F-CF00-DD42-B788-E0B84A122A1E}" type="presParOf" srcId="{7E8E6EF4-FFA8-4630-93FF-E6DDEEDF6FD3}" destId="{91FBA9B1-C970-49FF-832E-E39746BC973F}" srcOrd="0" destOrd="0" presId="urn:microsoft.com/office/officeart/2005/8/layout/process4"/>
    <dgm:cxn modelId="{B7FA0257-10AC-6A48-A44C-D79EB0AB1B19}" type="presParOf" srcId="{92E68092-FF56-48AF-A514-9EA2AE737E4A}" destId="{694C0244-6A90-4B41-8884-9E117FC9D5C7}" srcOrd="1" destOrd="0" presId="urn:microsoft.com/office/officeart/2005/8/layout/process4"/>
    <dgm:cxn modelId="{2B05505B-DEBD-E84C-85D1-244BA90BC108}" type="presParOf" srcId="{92E68092-FF56-48AF-A514-9EA2AE737E4A}" destId="{A1B378F7-A709-4CBB-9845-883E05455E26}" srcOrd="2" destOrd="0" presId="urn:microsoft.com/office/officeart/2005/8/layout/process4"/>
    <dgm:cxn modelId="{60270354-942A-5346-884C-F92B7C5D0FF1}" type="presParOf" srcId="{A1B378F7-A709-4CBB-9845-883E05455E26}" destId="{851084B2-9B08-4780-A329-813112D73466}" srcOrd="0" destOrd="0" presId="urn:microsoft.com/office/officeart/2005/8/layout/process4"/>
    <dgm:cxn modelId="{715D7A84-6E54-4246-BE1A-E9369AD40A40}" type="presParOf" srcId="{A1B378F7-A709-4CBB-9845-883E05455E26}" destId="{2AD548CF-4F43-4268-8616-082F252EF038}" srcOrd="1" destOrd="0" presId="urn:microsoft.com/office/officeart/2005/8/layout/process4"/>
    <dgm:cxn modelId="{C4259F95-0622-3A40-A8A9-B2FB0643DC60}" type="presParOf" srcId="{A1B378F7-A709-4CBB-9845-883E05455E26}" destId="{C87E54B1-163B-4EAB-9A0B-FB82B9665889}" srcOrd="2" destOrd="0" presId="urn:microsoft.com/office/officeart/2005/8/layout/process4"/>
    <dgm:cxn modelId="{4CC62DA1-A66F-6845-BFB7-D778DD3CF263}" type="presParOf" srcId="{C87E54B1-163B-4EAB-9A0B-FB82B9665889}" destId="{DE167D65-E0B5-4CA1-A8B1-25AD1114920C}" srcOrd="0" destOrd="0" presId="urn:microsoft.com/office/officeart/2005/8/layout/process4"/>
    <dgm:cxn modelId="{73B52D26-96FD-E349-842B-AAC50EC7C718}" type="presParOf" srcId="{C87E54B1-163B-4EAB-9A0B-FB82B9665889}" destId="{D340ADF5-56DA-4F73-8EF8-46A0C819D7B1}" srcOrd="1" destOrd="0" presId="urn:microsoft.com/office/officeart/2005/8/layout/process4"/>
    <dgm:cxn modelId="{ED2E6096-B301-184E-8919-39DBB5E92F9C}" type="presParOf" srcId="{92E68092-FF56-48AF-A514-9EA2AE737E4A}" destId="{47EC0A0A-57F0-4DA1-B586-0254838DC62B}" srcOrd="3" destOrd="0" presId="urn:microsoft.com/office/officeart/2005/8/layout/process4"/>
    <dgm:cxn modelId="{E794024C-934D-F445-9085-8A2905BC8245}" type="presParOf" srcId="{92E68092-FF56-48AF-A514-9EA2AE737E4A}" destId="{BAFDA382-D3C9-4FC6-BD1E-0918C0CFF189}" srcOrd="4" destOrd="0" presId="urn:microsoft.com/office/officeart/2005/8/layout/process4"/>
    <dgm:cxn modelId="{61AB00C6-2CA4-3649-AEDA-450A1426F428}" type="presParOf" srcId="{BAFDA382-D3C9-4FC6-BD1E-0918C0CFF189}" destId="{2EDE50DA-A8DB-4B2E-AF45-CD4FF1BA4B0E}" srcOrd="0" destOrd="0" presId="urn:microsoft.com/office/officeart/2005/8/layout/process4"/>
    <dgm:cxn modelId="{C0E98B52-E94F-8D44-9A87-046D34ABCCA9}" type="presParOf" srcId="{BAFDA382-D3C9-4FC6-BD1E-0918C0CFF189}" destId="{D067B91F-6F8B-4409-BDC9-A81B1F2E277C}" srcOrd="1" destOrd="0" presId="urn:microsoft.com/office/officeart/2005/8/layout/process4"/>
    <dgm:cxn modelId="{98E80C4D-5C1E-C844-8CA9-A23F2AA4C2CB}" type="presParOf" srcId="{BAFDA382-D3C9-4FC6-BD1E-0918C0CFF189}" destId="{A607F5DE-6011-4FBE-B66A-54581A44CA57}" srcOrd="2" destOrd="0" presId="urn:microsoft.com/office/officeart/2005/8/layout/process4"/>
    <dgm:cxn modelId="{872D5505-84BE-E04E-856A-33D252085803}" type="presParOf" srcId="{A607F5DE-6011-4FBE-B66A-54581A44CA57}" destId="{F277D452-8AD6-4863-8631-8905D523F903}" srcOrd="0" destOrd="0" presId="urn:microsoft.com/office/officeart/2005/8/layout/process4"/>
    <dgm:cxn modelId="{122C3BE7-9655-F043-A8E5-BA37158EC1D3}" type="presParOf" srcId="{A607F5DE-6011-4FBE-B66A-54581A44CA57}" destId="{8716504B-9658-4B29-98C8-CCFAE5BD814E}" srcOrd="1" destOrd="0" presId="urn:microsoft.com/office/officeart/2005/8/layout/process4"/>
    <dgm:cxn modelId="{BFDBC7AD-A1E1-184F-A12F-9A749C905A67}" type="presParOf" srcId="{92E68092-FF56-48AF-A514-9EA2AE737E4A}" destId="{092D9905-E3E8-4CB7-BAA5-72D0A8296CB6}" srcOrd="5" destOrd="0" presId="urn:microsoft.com/office/officeart/2005/8/layout/process4"/>
    <dgm:cxn modelId="{954EFC5F-C52F-5A4F-94FA-53E9B6F00612}" type="presParOf" srcId="{92E68092-FF56-48AF-A514-9EA2AE737E4A}" destId="{9DDA5BF2-1564-4A4B-8CE4-D1483D168097}" srcOrd="6" destOrd="0" presId="urn:microsoft.com/office/officeart/2005/8/layout/process4"/>
    <dgm:cxn modelId="{6EE57833-D506-E846-9516-B5CB850376AC}" type="presParOf" srcId="{9DDA5BF2-1564-4A4B-8CE4-D1483D168097}" destId="{5FA8726C-EF4E-4B52-A11C-E9393B6FB46F}" srcOrd="0" destOrd="0" presId="urn:microsoft.com/office/officeart/2005/8/layout/process4"/>
    <dgm:cxn modelId="{2C6EC4FD-817F-F94C-AF57-97DE98AA964D}" type="presParOf" srcId="{9DDA5BF2-1564-4A4B-8CE4-D1483D168097}" destId="{B41F88CF-C71D-49A9-ADA4-0B50E4CD0F2D}" srcOrd="1" destOrd="0" presId="urn:microsoft.com/office/officeart/2005/8/layout/process4"/>
    <dgm:cxn modelId="{73451809-95E3-F34C-9095-2AA0E99F5417}" type="presParOf" srcId="{9DDA5BF2-1564-4A4B-8CE4-D1483D168097}" destId="{B2595207-B6F4-4D74-A701-C400EA622FC5}" srcOrd="2" destOrd="0" presId="urn:microsoft.com/office/officeart/2005/8/layout/process4"/>
    <dgm:cxn modelId="{5A2FB42B-1C60-BC49-9EC4-55125AE62F94}" type="presParOf" srcId="{B2595207-B6F4-4D74-A701-C400EA622FC5}" destId="{1D29A717-6812-4305-9D0D-29110FF25B14}" srcOrd="0" destOrd="0" presId="urn:microsoft.com/office/officeart/2005/8/layout/process4"/>
    <dgm:cxn modelId="{5776AA49-586E-A746-903E-ABBF8683BA79}" type="presParOf" srcId="{B2595207-B6F4-4D74-A701-C400EA622FC5}" destId="{DA350F7F-0DCA-425D-A7AA-DE82904EB76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2E8CFD-8B24-4649-AD24-14AD96F6061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37932FBC-2DA9-4D12-B1F0-F65249043D5C}">
      <dgm:prSet phldrT="[Κείμενο]" custT="1"/>
      <dgm:spPr/>
      <dgm:t>
        <a:bodyPr/>
        <a:lstStyle/>
        <a:p>
          <a:r>
            <a:rPr lang="en-US" sz="1600" dirty="0"/>
            <a:t>Asymptomatic</a:t>
          </a:r>
          <a:r>
            <a:rPr lang="en-US" sz="1200" dirty="0"/>
            <a:t> </a:t>
          </a:r>
          <a:endParaRPr lang="el-GR" sz="1200" dirty="0"/>
        </a:p>
      </dgm:t>
    </dgm:pt>
    <dgm:pt modelId="{08C8B203-38DC-40B1-90B5-799597DD9F16}" type="parTrans" cxnId="{0C45C870-D39F-4109-B5E5-25F3F61C9C15}">
      <dgm:prSet/>
      <dgm:spPr/>
      <dgm:t>
        <a:bodyPr/>
        <a:lstStyle/>
        <a:p>
          <a:endParaRPr lang="el-GR"/>
        </a:p>
      </dgm:t>
    </dgm:pt>
    <dgm:pt modelId="{7FC96848-1D21-4D6B-A591-652069B29547}" type="sibTrans" cxnId="{0C45C870-D39F-4109-B5E5-25F3F61C9C15}">
      <dgm:prSet/>
      <dgm:spPr/>
      <dgm:t>
        <a:bodyPr/>
        <a:lstStyle/>
        <a:p>
          <a:endParaRPr lang="el-GR"/>
        </a:p>
      </dgm:t>
    </dgm:pt>
    <dgm:pt modelId="{8B65AD2F-C51F-4011-9D3B-A66829A6320F}">
      <dgm:prSet phldrT="[Κείμενο]" custT="1"/>
      <dgm:spPr/>
      <dgm:t>
        <a:bodyPr/>
        <a:lstStyle/>
        <a:p>
          <a:r>
            <a:rPr lang="en-US" sz="1600" dirty="0"/>
            <a:t>Intermittent </a:t>
          </a:r>
          <a:r>
            <a:rPr lang="en-US" sz="1600" dirty="0" err="1"/>
            <a:t>claudication</a:t>
          </a:r>
          <a:endParaRPr lang="el-GR" sz="1600" dirty="0"/>
        </a:p>
      </dgm:t>
    </dgm:pt>
    <dgm:pt modelId="{11F7362F-CDC4-465B-BE2F-98BC00EEAC66}" type="parTrans" cxnId="{725D3B0A-142A-4CD9-BB0B-147C11F1746B}">
      <dgm:prSet/>
      <dgm:spPr/>
      <dgm:t>
        <a:bodyPr/>
        <a:lstStyle/>
        <a:p>
          <a:endParaRPr lang="el-GR"/>
        </a:p>
      </dgm:t>
    </dgm:pt>
    <dgm:pt modelId="{E4808721-6AE9-436F-BA90-47026BEB485E}" type="sibTrans" cxnId="{725D3B0A-142A-4CD9-BB0B-147C11F1746B}">
      <dgm:prSet/>
      <dgm:spPr/>
      <dgm:t>
        <a:bodyPr/>
        <a:lstStyle/>
        <a:p>
          <a:endParaRPr lang="el-GR"/>
        </a:p>
      </dgm:t>
    </dgm:pt>
    <dgm:pt modelId="{9CD1FF3D-F0F3-4E4E-A7A4-34C7EBE7BC7F}">
      <dgm:prSet phldrT="[Κείμενο]" custT="1"/>
      <dgm:spPr/>
      <dgm:t>
        <a:bodyPr/>
        <a:lstStyle/>
        <a:p>
          <a:r>
            <a:rPr lang="en-US" sz="1600" dirty="0"/>
            <a:t>Critical ischemia</a:t>
          </a:r>
          <a:endParaRPr lang="el-GR" sz="1600" dirty="0"/>
        </a:p>
      </dgm:t>
    </dgm:pt>
    <dgm:pt modelId="{BCD59CA3-6262-4330-A6D4-2398A67E9599}" type="parTrans" cxnId="{AE9EE8CB-228A-4BD1-B7FC-E1A07D86179D}">
      <dgm:prSet/>
      <dgm:spPr/>
      <dgm:t>
        <a:bodyPr/>
        <a:lstStyle/>
        <a:p>
          <a:endParaRPr lang="el-GR"/>
        </a:p>
      </dgm:t>
    </dgm:pt>
    <dgm:pt modelId="{3B4F734B-1DD9-4551-8A6A-370624BB23DD}" type="sibTrans" cxnId="{AE9EE8CB-228A-4BD1-B7FC-E1A07D86179D}">
      <dgm:prSet/>
      <dgm:spPr/>
      <dgm:t>
        <a:bodyPr/>
        <a:lstStyle/>
        <a:p>
          <a:endParaRPr lang="el-GR"/>
        </a:p>
      </dgm:t>
    </dgm:pt>
    <dgm:pt modelId="{921598D4-3E71-46AA-974D-05D5AC4DD9F7}">
      <dgm:prSet phldrT="[Κείμενο]" custT="1"/>
      <dgm:spPr/>
      <dgm:t>
        <a:bodyPr/>
        <a:lstStyle/>
        <a:p>
          <a:r>
            <a:rPr lang="en-US" sz="1800" dirty="0"/>
            <a:t>Gangrene</a:t>
          </a:r>
          <a:endParaRPr lang="el-GR" sz="1800" dirty="0"/>
        </a:p>
      </dgm:t>
    </dgm:pt>
    <dgm:pt modelId="{4A6F178F-3598-4FAB-8D04-70D0FC397CC6}" type="parTrans" cxnId="{F01F09F9-0B91-4999-980A-746AAE0596D9}">
      <dgm:prSet/>
      <dgm:spPr/>
      <dgm:t>
        <a:bodyPr/>
        <a:lstStyle/>
        <a:p>
          <a:endParaRPr lang="el-GR"/>
        </a:p>
      </dgm:t>
    </dgm:pt>
    <dgm:pt modelId="{5DB56706-D2C6-4629-94F3-C0D28A7B78D9}" type="sibTrans" cxnId="{F01F09F9-0B91-4999-980A-746AAE0596D9}">
      <dgm:prSet/>
      <dgm:spPr/>
      <dgm:t>
        <a:bodyPr/>
        <a:lstStyle/>
        <a:p>
          <a:endParaRPr lang="el-GR"/>
        </a:p>
      </dgm:t>
    </dgm:pt>
    <dgm:pt modelId="{C374ABC2-0996-403A-B6A7-F56097D11E47}" type="pres">
      <dgm:prSet presAssocID="{842E8CFD-8B24-4649-AD24-14AD96F60619}" presName="Name0" presStyleCnt="0">
        <dgm:presLayoutVars>
          <dgm:chMax val="7"/>
          <dgm:resizeHandles val="exact"/>
        </dgm:presLayoutVars>
      </dgm:prSet>
      <dgm:spPr/>
    </dgm:pt>
    <dgm:pt modelId="{8F86CEA7-4886-42D7-9FA7-9BCED776360F}" type="pres">
      <dgm:prSet presAssocID="{842E8CFD-8B24-4649-AD24-14AD96F60619}" presName="comp1" presStyleCnt="0"/>
      <dgm:spPr/>
    </dgm:pt>
    <dgm:pt modelId="{0FA1873B-FAD4-424D-B68F-B735D231266B}" type="pres">
      <dgm:prSet presAssocID="{842E8CFD-8B24-4649-AD24-14AD96F60619}" presName="circle1" presStyleLbl="node1" presStyleIdx="0" presStyleCnt="4" custScaleX="119959"/>
      <dgm:spPr/>
    </dgm:pt>
    <dgm:pt modelId="{F6A52F23-222A-4F2A-9B54-5749E08542F5}" type="pres">
      <dgm:prSet presAssocID="{842E8CFD-8B24-4649-AD24-14AD96F60619}" presName="c1text" presStyleLbl="node1" presStyleIdx="0" presStyleCnt="4">
        <dgm:presLayoutVars>
          <dgm:bulletEnabled val="1"/>
        </dgm:presLayoutVars>
      </dgm:prSet>
      <dgm:spPr/>
    </dgm:pt>
    <dgm:pt modelId="{EF1D2461-E4CF-4342-9259-EDDE515BD43A}" type="pres">
      <dgm:prSet presAssocID="{842E8CFD-8B24-4649-AD24-14AD96F60619}" presName="comp2" presStyleCnt="0"/>
      <dgm:spPr/>
    </dgm:pt>
    <dgm:pt modelId="{A65E4E01-2ADE-4962-A9FA-E65B05742715}" type="pres">
      <dgm:prSet presAssocID="{842E8CFD-8B24-4649-AD24-14AD96F60619}" presName="circle2" presStyleLbl="node1" presStyleIdx="1" presStyleCnt="4" custLinFactNeighborX="675" custLinFactNeighborY="-140"/>
      <dgm:spPr/>
    </dgm:pt>
    <dgm:pt modelId="{8A6AB7D6-4440-4FA6-8105-22FCA48A4584}" type="pres">
      <dgm:prSet presAssocID="{842E8CFD-8B24-4649-AD24-14AD96F60619}" presName="c2text" presStyleLbl="node1" presStyleIdx="1" presStyleCnt="4">
        <dgm:presLayoutVars>
          <dgm:bulletEnabled val="1"/>
        </dgm:presLayoutVars>
      </dgm:prSet>
      <dgm:spPr/>
    </dgm:pt>
    <dgm:pt modelId="{A748046E-441E-4C9B-B462-9D0681DE3BD7}" type="pres">
      <dgm:prSet presAssocID="{842E8CFD-8B24-4649-AD24-14AD96F60619}" presName="comp3" presStyleCnt="0"/>
      <dgm:spPr/>
    </dgm:pt>
    <dgm:pt modelId="{7C6B5ABC-4B95-437D-B34C-024D7BEE0F8A}" type="pres">
      <dgm:prSet presAssocID="{842E8CFD-8B24-4649-AD24-14AD96F60619}" presName="circle3" presStyleLbl="node1" presStyleIdx="2" presStyleCnt="4" custScaleX="83911" custScaleY="88694"/>
      <dgm:spPr/>
    </dgm:pt>
    <dgm:pt modelId="{E4F9D088-9817-4996-A7D0-AFC9624046EA}" type="pres">
      <dgm:prSet presAssocID="{842E8CFD-8B24-4649-AD24-14AD96F60619}" presName="c3text" presStyleLbl="node1" presStyleIdx="2" presStyleCnt="4">
        <dgm:presLayoutVars>
          <dgm:bulletEnabled val="1"/>
        </dgm:presLayoutVars>
      </dgm:prSet>
      <dgm:spPr/>
    </dgm:pt>
    <dgm:pt modelId="{FBC4E471-82B9-4987-AC92-69D1271413BE}" type="pres">
      <dgm:prSet presAssocID="{842E8CFD-8B24-4649-AD24-14AD96F60619}" presName="comp4" presStyleCnt="0"/>
      <dgm:spPr/>
    </dgm:pt>
    <dgm:pt modelId="{31CD0AF8-D20F-4A2E-BF91-3F53F1E554DB}" type="pres">
      <dgm:prSet presAssocID="{842E8CFD-8B24-4649-AD24-14AD96F60619}" presName="circle4" presStyleLbl="node1" presStyleIdx="3" presStyleCnt="4" custScaleX="92667" custScaleY="76545"/>
      <dgm:spPr/>
    </dgm:pt>
    <dgm:pt modelId="{934D1032-7A5E-4446-B99D-D87192C797EE}" type="pres">
      <dgm:prSet presAssocID="{842E8CFD-8B24-4649-AD24-14AD96F60619}" presName="c4text" presStyleLbl="node1" presStyleIdx="3" presStyleCnt="4">
        <dgm:presLayoutVars>
          <dgm:bulletEnabled val="1"/>
        </dgm:presLayoutVars>
      </dgm:prSet>
      <dgm:spPr/>
    </dgm:pt>
  </dgm:ptLst>
  <dgm:cxnLst>
    <dgm:cxn modelId="{F87F8505-E2BE-AF4B-A0A7-8921E87DD3F3}" type="presOf" srcId="{37932FBC-2DA9-4D12-B1F0-F65249043D5C}" destId="{0FA1873B-FAD4-424D-B68F-B735D231266B}" srcOrd="0" destOrd="0" presId="urn:microsoft.com/office/officeart/2005/8/layout/venn2"/>
    <dgm:cxn modelId="{725D3B0A-142A-4CD9-BB0B-147C11F1746B}" srcId="{842E8CFD-8B24-4649-AD24-14AD96F60619}" destId="{8B65AD2F-C51F-4011-9D3B-A66829A6320F}" srcOrd="1" destOrd="0" parTransId="{11F7362F-CDC4-465B-BE2F-98BC00EEAC66}" sibTransId="{E4808721-6AE9-436F-BA90-47026BEB485E}"/>
    <dgm:cxn modelId="{E2048254-335B-B341-B798-DACC563446DF}" type="presOf" srcId="{9CD1FF3D-F0F3-4E4E-A7A4-34C7EBE7BC7F}" destId="{7C6B5ABC-4B95-437D-B34C-024D7BEE0F8A}" srcOrd="0" destOrd="0" presId="urn:microsoft.com/office/officeart/2005/8/layout/venn2"/>
    <dgm:cxn modelId="{0A805D5D-9B9C-8344-A9F9-86540BB5D48E}" type="presOf" srcId="{8B65AD2F-C51F-4011-9D3B-A66829A6320F}" destId="{A65E4E01-2ADE-4962-A9FA-E65B05742715}" srcOrd="0" destOrd="0" presId="urn:microsoft.com/office/officeart/2005/8/layout/venn2"/>
    <dgm:cxn modelId="{C2E10A68-525B-6840-8B89-1465461441DD}" type="presOf" srcId="{921598D4-3E71-46AA-974D-05D5AC4DD9F7}" destId="{31CD0AF8-D20F-4A2E-BF91-3F53F1E554DB}" srcOrd="0" destOrd="0" presId="urn:microsoft.com/office/officeart/2005/8/layout/venn2"/>
    <dgm:cxn modelId="{0C45C870-D39F-4109-B5E5-25F3F61C9C15}" srcId="{842E8CFD-8B24-4649-AD24-14AD96F60619}" destId="{37932FBC-2DA9-4D12-B1F0-F65249043D5C}" srcOrd="0" destOrd="0" parTransId="{08C8B203-38DC-40B1-90B5-799597DD9F16}" sibTransId="{7FC96848-1D21-4D6B-A591-652069B29547}"/>
    <dgm:cxn modelId="{E91A0795-662F-3D4A-A1BB-13C25D0E8CBC}" type="presOf" srcId="{921598D4-3E71-46AA-974D-05D5AC4DD9F7}" destId="{934D1032-7A5E-4446-B99D-D87192C797EE}" srcOrd="1" destOrd="0" presId="urn:microsoft.com/office/officeart/2005/8/layout/venn2"/>
    <dgm:cxn modelId="{06253CA4-D1F5-B14A-9F6A-097E3AFC72D9}" type="presOf" srcId="{842E8CFD-8B24-4649-AD24-14AD96F60619}" destId="{C374ABC2-0996-403A-B6A7-F56097D11E47}" srcOrd="0" destOrd="0" presId="urn:microsoft.com/office/officeart/2005/8/layout/venn2"/>
    <dgm:cxn modelId="{1F04AABB-8219-7140-BB1F-0E762E46EAA0}" type="presOf" srcId="{9CD1FF3D-F0F3-4E4E-A7A4-34C7EBE7BC7F}" destId="{E4F9D088-9817-4996-A7D0-AFC9624046EA}" srcOrd="1" destOrd="0" presId="urn:microsoft.com/office/officeart/2005/8/layout/venn2"/>
    <dgm:cxn modelId="{AE9EE8CB-228A-4BD1-B7FC-E1A07D86179D}" srcId="{842E8CFD-8B24-4649-AD24-14AD96F60619}" destId="{9CD1FF3D-F0F3-4E4E-A7A4-34C7EBE7BC7F}" srcOrd="2" destOrd="0" parTransId="{BCD59CA3-6262-4330-A6D4-2398A67E9599}" sibTransId="{3B4F734B-1DD9-4551-8A6A-370624BB23DD}"/>
    <dgm:cxn modelId="{6E4C0FD3-838F-5147-9602-86B033920DBD}" type="presOf" srcId="{8B65AD2F-C51F-4011-9D3B-A66829A6320F}" destId="{8A6AB7D6-4440-4FA6-8105-22FCA48A4584}" srcOrd="1" destOrd="0" presId="urn:microsoft.com/office/officeart/2005/8/layout/venn2"/>
    <dgm:cxn modelId="{8A84CEEF-1DC7-8A47-8AC6-567A8A2C931C}" type="presOf" srcId="{37932FBC-2DA9-4D12-B1F0-F65249043D5C}" destId="{F6A52F23-222A-4F2A-9B54-5749E08542F5}" srcOrd="1" destOrd="0" presId="urn:microsoft.com/office/officeart/2005/8/layout/venn2"/>
    <dgm:cxn modelId="{F01F09F9-0B91-4999-980A-746AAE0596D9}" srcId="{842E8CFD-8B24-4649-AD24-14AD96F60619}" destId="{921598D4-3E71-46AA-974D-05D5AC4DD9F7}" srcOrd="3" destOrd="0" parTransId="{4A6F178F-3598-4FAB-8D04-70D0FC397CC6}" sibTransId="{5DB56706-D2C6-4629-94F3-C0D28A7B78D9}"/>
    <dgm:cxn modelId="{D6968E70-81FD-C741-95D5-15B23778A779}" type="presParOf" srcId="{C374ABC2-0996-403A-B6A7-F56097D11E47}" destId="{8F86CEA7-4886-42D7-9FA7-9BCED776360F}" srcOrd="0" destOrd="0" presId="urn:microsoft.com/office/officeart/2005/8/layout/venn2"/>
    <dgm:cxn modelId="{C33D6A13-E2FC-EA41-ABFE-6C9874C90113}" type="presParOf" srcId="{8F86CEA7-4886-42D7-9FA7-9BCED776360F}" destId="{0FA1873B-FAD4-424D-B68F-B735D231266B}" srcOrd="0" destOrd="0" presId="urn:microsoft.com/office/officeart/2005/8/layout/venn2"/>
    <dgm:cxn modelId="{54FAA3DA-5514-B442-B520-47BE38D43546}" type="presParOf" srcId="{8F86CEA7-4886-42D7-9FA7-9BCED776360F}" destId="{F6A52F23-222A-4F2A-9B54-5749E08542F5}" srcOrd="1" destOrd="0" presId="urn:microsoft.com/office/officeart/2005/8/layout/venn2"/>
    <dgm:cxn modelId="{1D4924D4-DD51-A047-8D9E-85106D47DB7C}" type="presParOf" srcId="{C374ABC2-0996-403A-B6A7-F56097D11E47}" destId="{EF1D2461-E4CF-4342-9259-EDDE515BD43A}" srcOrd="1" destOrd="0" presId="urn:microsoft.com/office/officeart/2005/8/layout/venn2"/>
    <dgm:cxn modelId="{500D8D68-1E6B-9B42-9279-BA4DB83C175A}" type="presParOf" srcId="{EF1D2461-E4CF-4342-9259-EDDE515BD43A}" destId="{A65E4E01-2ADE-4962-A9FA-E65B05742715}" srcOrd="0" destOrd="0" presId="urn:microsoft.com/office/officeart/2005/8/layout/venn2"/>
    <dgm:cxn modelId="{529EA519-1C15-F24F-AEE3-A0B9489C2A90}" type="presParOf" srcId="{EF1D2461-E4CF-4342-9259-EDDE515BD43A}" destId="{8A6AB7D6-4440-4FA6-8105-22FCA48A4584}" srcOrd="1" destOrd="0" presId="urn:microsoft.com/office/officeart/2005/8/layout/venn2"/>
    <dgm:cxn modelId="{05F5C081-7525-6141-B17C-CBC3AE53B51D}" type="presParOf" srcId="{C374ABC2-0996-403A-B6A7-F56097D11E47}" destId="{A748046E-441E-4C9B-B462-9D0681DE3BD7}" srcOrd="2" destOrd="0" presId="urn:microsoft.com/office/officeart/2005/8/layout/venn2"/>
    <dgm:cxn modelId="{777C8C57-517A-9F4F-86BA-9C23F1196943}" type="presParOf" srcId="{A748046E-441E-4C9B-B462-9D0681DE3BD7}" destId="{7C6B5ABC-4B95-437D-B34C-024D7BEE0F8A}" srcOrd="0" destOrd="0" presId="urn:microsoft.com/office/officeart/2005/8/layout/venn2"/>
    <dgm:cxn modelId="{22B6EA1E-37FD-3D40-ACDE-6255FE213C73}" type="presParOf" srcId="{A748046E-441E-4C9B-B462-9D0681DE3BD7}" destId="{E4F9D088-9817-4996-A7D0-AFC9624046EA}" srcOrd="1" destOrd="0" presId="urn:microsoft.com/office/officeart/2005/8/layout/venn2"/>
    <dgm:cxn modelId="{9BAF9368-9C2E-2445-BDB0-E99D6F88742A}" type="presParOf" srcId="{C374ABC2-0996-403A-B6A7-F56097D11E47}" destId="{FBC4E471-82B9-4987-AC92-69D1271413BE}" srcOrd="3" destOrd="0" presId="urn:microsoft.com/office/officeart/2005/8/layout/venn2"/>
    <dgm:cxn modelId="{916794F8-187A-4146-B57A-B7FF321BB11B}" type="presParOf" srcId="{FBC4E471-82B9-4987-AC92-69D1271413BE}" destId="{31CD0AF8-D20F-4A2E-BF91-3F53F1E554DB}" srcOrd="0" destOrd="0" presId="urn:microsoft.com/office/officeart/2005/8/layout/venn2"/>
    <dgm:cxn modelId="{3B958B48-6810-224A-9CCF-7C283A34D78D}" type="presParOf" srcId="{FBC4E471-82B9-4987-AC92-69D1271413BE}" destId="{934D1032-7A5E-4446-B99D-D87192C797EE}"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BA9B1-C970-49FF-832E-E39746BC973F}">
      <dsp:nvSpPr>
        <dsp:cNvPr id="0" name=""/>
        <dsp:cNvSpPr/>
      </dsp:nvSpPr>
      <dsp:spPr>
        <a:xfrm>
          <a:off x="0" y="3819822"/>
          <a:ext cx="2440968" cy="8356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Some type of amp required </a:t>
          </a:r>
          <a:endParaRPr lang="el-GR" sz="1600" kern="1200" dirty="0"/>
        </a:p>
      </dsp:txBody>
      <dsp:txXfrm>
        <a:off x="0" y="3819822"/>
        <a:ext cx="2440968" cy="835683"/>
      </dsp:txXfrm>
    </dsp:sp>
    <dsp:sp modelId="{2AD548CF-4F43-4268-8616-082F252EF038}">
      <dsp:nvSpPr>
        <dsp:cNvPr id="0" name=""/>
        <dsp:cNvSpPr/>
      </dsp:nvSpPr>
      <dsp:spPr>
        <a:xfrm rot="10800000">
          <a:off x="0" y="2547075"/>
          <a:ext cx="2440968" cy="128528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Group in danger</a:t>
          </a:r>
          <a:endParaRPr lang="el-GR" sz="1600" kern="1200" dirty="0"/>
        </a:p>
      </dsp:txBody>
      <dsp:txXfrm rot="-10800000">
        <a:off x="0" y="2547075"/>
        <a:ext cx="2440968" cy="451133"/>
      </dsp:txXfrm>
    </dsp:sp>
    <dsp:sp modelId="{DE167D65-E0B5-4CA1-A8B1-25AD1114920C}">
      <dsp:nvSpPr>
        <dsp:cNvPr id="0" name=""/>
        <dsp:cNvSpPr/>
      </dsp:nvSpPr>
      <dsp:spPr>
        <a:xfrm>
          <a:off x="0" y="2998209"/>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High CV mortality</a:t>
          </a:r>
          <a:endParaRPr lang="el-GR" sz="1000" kern="1200" dirty="0"/>
        </a:p>
      </dsp:txBody>
      <dsp:txXfrm>
        <a:off x="0" y="2998209"/>
        <a:ext cx="1220484" cy="384299"/>
      </dsp:txXfrm>
    </dsp:sp>
    <dsp:sp modelId="{D340ADF5-56DA-4F73-8EF8-46A0C819D7B1}">
      <dsp:nvSpPr>
        <dsp:cNvPr id="0" name=""/>
        <dsp:cNvSpPr/>
      </dsp:nvSpPr>
      <dsp:spPr>
        <a:xfrm>
          <a:off x="1220484" y="2998209"/>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High amp</a:t>
          </a:r>
        </a:p>
        <a:p>
          <a:pPr marL="0" lvl="0" indent="0" algn="ctr" defTabSz="444500">
            <a:lnSpc>
              <a:spcPct val="90000"/>
            </a:lnSpc>
            <a:spcBef>
              <a:spcPct val="0"/>
            </a:spcBef>
            <a:spcAft>
              <a:spcPct val="35000"/>
            </a:spcAft>
            <a:buNone/>
          </a:pPr>
          <a:r>
            <a:rPr lang="en-US" sz="1000" kern="1200" dirty="0"/>
            <a:t>rate</a:t>
          </a:r>
          <a:endParaRPr lang="el-GR" sz="1000" kern="1200" dirty="0"/>
        </a:p>
      </dsp:txBody>
      <dsp:txXfrm>
        <a:off x="1220484" y="2998209"/>
        <a:ext cx="1220484" cy="384299"/>
      </dsp:txXfrm>
    </dsp:sp>
    <dsp:sp modelId="{D067B91F-6F8B-4409-BDC9-A81B1F2E277C}">
      <dsp:nvSpPr>
        <dsp:cNvPr id="0" name=""/>
        <dsp:cNvSpPr/>
      </dsp:nvSpPr>
      <dsp:spPr>
        <a:xfrm rot="10800000">
          <a:off x="0" y="1274329"/>
          <a:ext cx="2440968" cy="128528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Large group</a:t>
          </a:r>
          <a:endParaRPr lang="el-GR" sz="1600" kern="1200" dirty="0"/>
        </a:p>
      </dsp:txBody>
      <dsp:txXfrm rot="-10800000">
        <a:off x="0" y="1274329"/>
        <a:ext cx="2440968" cy="451133"/>
      </dsp:txXfrm>
    </dsp:sp>
    <dsp:sp modelId="{F277D452-8AD6-4863-8631-8905D523F903}">
      <dsp:nvSpPr>
        <dsp:cNvPr id="0" name=""/>
        <dsp:cNvSpPr/>
      </dsp:nvSpPr>
      <dsp:spPr>
        <a:xfrm>
          <a:off x="0" y="1725463"/>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Risk factors modification </a:t>
          </a:r>
          <a:endParaRPr lang="el-GR" sz="1000" kern="1200" dirty="0"/>
        </a:p>
      </dsp:txBody>
      <dsp:txXfrm>
        <a:off x="0" y="1725463"/>
        <a:ext cx="1220484" cy="384299"/>
      </dsp:txXfrm>
    </dsp:sp>
    <dsp:sp modelId="{8716504B-9658-4B29-98C8-CCFAE5BD814E}">
      <dsp:nvSpPr>
        <dsp:cNvPr id="0" name=""/>
        <dsp:cNvSpPr/>
      </dsp:nvSpPr>
      <dsp:spPr>
        <a:xfrm>
          <a:off x="1220484" y="1725463"/>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Close follow up</a:t>
          </a:r>
          <a:endParaRPr lang="el-GR" sz="1000" kern="1200" dirty="0"/>
        </a:p>
      </dsp:txBody>
      <dsp:txXfrm>
        <a:off x="1220484" y="1725463"/>
        <a:ext cx="1220484" cy="384299"/>
      </dsp:txXfrm>
    </dsp:sp>
    <dsp:sp modelId="{B41F88CF-C71D-49A9-ADA4-0B50E4CD0F2D}">
      <dsp:nvSpPr>
        <dsp:cNvPr id="0" name=""/>
        <dsp:cNvSpPr/>
      </dsp:nvSpPr>
      <dsp:spPr>
        <a:xfrm rot="10800000">
          <a:off x="0" y="1583"/>
          <a:ext cx="2440968" cy="128528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Large group </a:t>
          </a:r>
          <a:endParaRPr lang="el-GR" sz="1600" kern="1200" dirty="0"/>
        </a:p>
      </dsp:txBody>
      <dsp:txXfrm rot="-10800000">
        <a:off x="0" y="1583"/>
        <a:ext cx="2440968" cy="451133"/>
      </dsp:txXfrm>
    </dsp:sp>
    <dsp:sp modelId="{1D29A717-6812-4305-9D0D-29110FF25B14}">
      <dsp:nvSpPr>
        <dsp:cNvPr id="0" name=""/>
        <dsp:cNvSpPr/>
      </dsp:nvSpPr>
      <dsp:spPr>
        <a:xfrm>
          <a:off x="0" y="452717"/>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We need to diagnose</a:t>
          </a:r>
          <a:endParaRPr lang="el-GR" sz="1000" kern="1200" dirty="0"/>
        </a:p>
      </dsp:txBody>
      <dsp:txXfrm>
        <a:off x="0" y="452717"/>
        <a:ext cx="1220484" cy="384299"/>
      </dsp:txXfrm>
    </dsp:sp>
    <dsp:sp modelId="{DA350F7F-0DCA-425D-A7AA-DE82904EB761}">
      <dsp:nvSpPr>
        <dsp:cNvPr id="0" name=""/>
        <dsp:cNvSpPr/>
      </dsp:nvSpPr>
      <dsp:spPr>
        <a:xfrm>
          <a:off x="1220484" y="452717"/>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Stabilization efficient</a:t>
          </a:r>
          <a:endParaRPr lang="el-GR" sz="1000" kern="1200" dirty="0"/>
        </a:p>
      </dsp:txBody>
      <dsp:txXfrm>
        <a:off x="1220484" y="452717"/>
        <a:ext cx="1220484" cy="384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873B-FAD4-424D-B68F-B735D231266B}">
      <dsp:nvSpPr>
        <dsp:cNvPr id="0" name=""/>
        <dsp:cNvSpPr/>
      </dsp:nvSpPr>
      <dsp:spPr>
        <a:xfrm>
          <a:off x="-309191" y="0"/>
          <a:ext cx="5960034" cy="4968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Asymptomatic</a:t>
          </a:r>
          <a:r>
            <a:rPr lang="en-US" sz="1200" kern="1200" dirty="0"/>
            <a:t> </a:t>
          </a:r>
          <a:endParaRPr lang="el-GR" sz="1200" kern="1200" dirty="0"/>
        </a:p>
      </dsp:txBody>
      <dsp:txXfrm>
        <a:off x="1837613" y="248419"/>
        <a:ext cx="1666425" cy="745258"/>
      </dsp:txXfrm>
    </dsp:sp>
    <dsp:sp modelId="{A65E4E01-2ADE-4962-A9FA-E65B05742715}">
      <dsp:nvSpPr>
        <dsp:cNvPr id="0" name=""/>
        <dsp:cNvSpPr/>
      </dsp:nvSpPr>
      <dsp:spPr>
        <a:xfrm>
          <a:off x="710298" y="988113"/>
          <a:ext cx="3974714" cy="3974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Intermittent </a:t>
          </a:r>
          <a:r>
            <a:rPr lang="en-US" sz="1600" kern="1200" dirty="0" err="1"/>
            <a:t>claudication</a:t>
          </a:r>
          <a:endParaRPr lang="el-GR" sz="1600" kern="1200" dirty="0"/>
        </a:p>
      </dsp:txBody>
      <dsp:txXfrm>
        <a:off x="2003073" y="1226596"/>
        <a:ext cx="1389162" cy="715448"/>
      </dsp:txXfrm>
    </dsp:sp>
    <dsp:sp modelId="{7C6B5ABC-4B95-437D-B34C-024D7BEE0F8A}">
      <dsp:nvSpPr>
        <dsp:cNvPr id="0" name=""/>
        <dsp:cNvSpPr/>
      </dsp:nvSpPr>
      <dsp:spPr>
        <a:xfrm>
          <a:off x="1420117" y="2155875"/>
          <a:ext cx="2501416" cy="26439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Critical ischemia</a:t>
          </a:r>
          <a:endParaRPr lang="el-GR" sz="1600" kern="1200" dirty="0"/>
        </a:p>
      </dsp:txBody>
      <dsp:txXfrm>
        <a:off x="2087995" y="2354175"/>
        <a:ext cx="1165660" cy="594899"/>
      </dsp:txXfrm>
    </dsp:sp>
    <dsp:sp modelId="{31CD0AF8-D20F-4A2E-BF91-3F53F1E554DB}">
      <dsp:nvSpPr>
        <dsp:cNvPr id="0" name=""/>
        <dsp:cNvSpPr/>
      </dsp:nvSpPr>
      <dsp:spPr>
        <a:xfrm>
          <a:off x="1750013" y="3214103"/>
          <a:ext cx="1841624" cy="15212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Gangrene</a:t>
          </a:r>
          <a:endParaRPr lang="el-GR" sz="1800" kern="1200" dirty="0"/>
        </a:p>
      </dsp:txBody>
      <dsp:txXfrm>
        <a:off x="2019713" y="3594408"/>
        <a:ext cx="1302225" cy="760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990A-CE75-4FD7-A816-749F45D5D577}">
      <dsp:nvSpPr>
        <dsp:cNvPr id="0" name=""/>
        <dsp:cNvSpPr/>
      </dsp:nvSpPr>
      <dsp:spPr>
        <a:xfrm>
          <a:off x="2974771" y="340"/>
          <a:ext cx="5096485" cy="13263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6979 ATOMA (50-69, &gt;70)</a:t>
          </a:r>
          <a:endParaRPr lang="el-GR" sz="2000" kern="1200" dirty="0"/>
        </a:p>
        <a:p>
          <a:pPr marL="228600" lvl="1" indent="-228600" algn="l" defTabSz="889000">
            <a:lnSpc>
              <a:spcPct val="90000"/>
            </a:lnSpc>
            <a:spcBef>
              <a:spcPct val="0"/>
            </a:spcBef>
            <a:spcAft>
              <a:spcPct val="15000"/>
            </a:spcAft>
            <a:buChar char="•"/>
          </a:pPr>
          <a:r>
            <a:rPr lang="el-GR" sz="2000" kern="1200" dirty="0"/>
            <a:t>ΠΑΝ</a:t>
          </a:r>
          <a:r>
            <a:rPr lang="en-US" sz="2000" kern="1200" dirty="0"/>
            <a:t> : 29%, </a:t>
          </a:r>
          <a:endParaRPr lang="el-GR" sz="2000" kern="1200" dirty="0"/>
        </a:p>
        <a:p>
          <a:pPr marL="228600" lvl="1" indent="-228600" algn="l" defTabSz="889000">
            <a:lnSpc>
              <a:spcPct val="90000"/>
            </a:lnSpc>
            <a:spcBef>
              <a:spcPct val="0"/>
            </a:spcBef>
            <a:spcAft>
              <a:spcPct val="15000"/>
            </a:spcAft>
            <a:buChar char="•"/>
          </a:pPr>
          <a:r>
            <a:rPr lang="el-GR" sz="2000" kern="1200" dirty="0"/>
            <a:t> ΔΙΑΛΕΙΠΟΥΣΑ</a:t>
          </a:r>
          <a:r>
            <a:rPr lang="en-US" sz="2000" kern="1200" dirty="0"/>
            <a:t>  </a:t>
          </a:r>
          <a:r>
            <a:rPr lang="el-GR" sz="2000" kern="1200" dirty="0"/>
            <a:t>ΧΩΛΟΤΗΤΑ </a:t>
          </a:r>
          <a:r>
            <a:rPr lang="en-US" sz="2000" kern="1200" dirty="0"/>
            <a:t>:18% </a:t>
          </a:r>
          <a:endParaRPr lang="el-GR" sz="2000" kern="1200" dirty="0"/>
        </a:p>
      </dsp:txBody>
      <dsp:txXfrm>
        <a:off x="2974771" y="166138"/>
        <a:ext cx="4599092" cy="994785"/>
      </dsp:txXfrm>
    </dsp:sp>
    <dsp:sp modelId="{599A4DEA-BF7A-40A5-8107-4A65AAE853C9}">
      <dsp:nvSpPr>
        <dsp:cNvPr id="0" name=""/>
        <dsp:cNvSpPr/>
      </dsp:nvSpPr>
      <dsp:spPr>
        <a:xfrm>
          <a:off x="1204" y="340"/>
          <a:ext cx="2973567" cy="1326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PARTNERS</a:t>
          </a:r>
        </a:p>
        <a:p>
          <a:pPr marL="0" lvl="0" indent="0" algn="ctr" defTabSz="977900">
            <a:lnSpc>
              <a:spcPct val="90000"/>
            </a:lnSpc>
            <a:spcBef>
              <a:spcPct val="0"/>
            </a:spcBef>
            <a:spcAft>
              <a:spcPct val="35000"/>
            </a:spcAft>
            <a:buNone/>
          </a:pPr>
          <a:r>
            <a:rPr lang="en-US" sz="2200" kern="1200" dirty="0"/>
            <a:t>STUDY</a:t>
          </a:r>
          <a:endParaRPr lang="el-GR" sz="2200" kern="1200" dirty="0"/>
        </a:p>
      </dsp:txBody>
      <dsp:txXfrm>
        <a:off x="65953" y="65089"/>
        <a:ext cx="2844069" cy="1196883"/>
      </dsp:txXfrm>
    </dsp:sp>
    <dsp:sp modelId="{9C229ECE-C165-4B47-8B49-99521AD741FC}">
      <dsp:nvSpPr>
        <dsp:cNvPr id="0" name=""/>
        <dsp:cNvSpPr/>
      </dsp:nvSpPr>
      <dsp:spPr>
        <a:xfrm>
          <a:off x="2967439" y="1459360"/>
          <a:ext cx="5101499" cy="13263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2174 ATOMA (&gt;40)</a:t>
          </a:r>
          <a:endParaRPr lang="el-GR" sz="2000" kern="1200" dirty="0"/>
        </a:p>
        <a:p>
          <a:pPr marL="228600" lvl="1" indent="-228600" algn="l" defTabSz="889000">
            <a:lnSpc>
              <a:spcPct val="90000"/>
            </a:lnSpc>
            <a:spcBef>
              <a:spcPct val="0"/>
            </a:spcBef>
            <a:spcAft>
              <a:spcPct val="15000"/>
            </a:spcAft>
            <a:buChar char="•"/>
          </a:pPr>
          <a:r>
            <a:rPr lang="en-US" sz="2000" kern="1200" dirty="0"/>
            <a:t>PAN: 2.5% (50-59), 14.5% (&gt;70)</a:t>
          </a:r>
          <a:endParaRPr lang="el-GR" sz="2000" kern="1200" dirty="0"/>
        </a:p>
      </dsp:txBody>
      <dsp:txXfrm>
        <a:off x="2967439" y="1625158"/>
        <a:ext cx="4604106" cy="994785"/>
      </dsp:txXfrm>
    </dsp:sp>
    <dsp:sp modelId="{5287E025-7695-4592-BCB0-EFEA23514357}">
      <dsp:nvSpPr>
        <dsp:cNvPr id="0" name=""/>
        <dsp:cNvSpPr/>
      </dsp:nvSpPr>
      <dsp:spPr>
        <a:xfrm>
          <a:off x="3522" y="1459360"/>
          <a:ext cx="2963917" cy="1326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NATIONAL HEALTH &amp; NUTRINTIONAL EXAMINATION SURVEY</a:t>
          </a:r>
          <a:endParaRPr lang="el-GR" sz="2200" kern="1200" dirty="0"/>
        </a:p>
      </dsp:txBody>
      <dsp:txXfrm>
        <a:off x="68271" y="1524109"/>
        <a:ext cx="2834419" cy="1196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990A-CE75-4FD7-A816-749F45D5D577}">
      <dsp:nvSpPr>
        <dsp:cNvPr id="0" name=""/>
        <dsp:cNvSpPr/>
      </dsp:nvSpPr>
      <dsp:spPr>
        <a:xfrm>
          <a:off x="2916534" y="455"/>
          <a:ext cx="4374801" cy="17750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1537 PERSONS </a:t>
          </a:r>
          <a:endParaRPr lang="el-GR" sz="2100" kern="1200" dirty="0"/>
        </a:p>
        <a:p>
          <a:pPr marL="228600" lvl="1" indent="-228600" algn="l" defTabSz="933450">
            <a:lnSpc>
              <a:spcPct val="90000"/>
            </a:lnSpc>
            <a:spcBef>
              <a:spcPct val="0"/>
            </a:spcBef>
            <a:spcAft>
              <a:spcPct val="15000"/>
            </a:spcAft>
            <a:buChar char="•"/>
          </a:pPr>
          <a:r>
            <a:rPr lang="en-US" sz="2100" kern="1200" dirty="0"/>
            <a:t>PAD : 25% asymptomatic </a:t>
          </a:r>
          <a:endParaRPr lang="el-GR" sz="2100" kern="1200" dirty="0"/>
        </a:p>
      </dsp:txBody>
      <dsp:txXfrm>
        <a:off x="2916534" y="222331"/>
        <a:ext cx="3709174" cy="1331254"/>
      </dsp:txXfrm>
    </dsp:sp>
    <dsp:sp modelId="{599A4DEA-BF7A-40A5-8107-4A65AAE853C9}">
      <dsp:nvSpPr>
        <dsp:cNvPr id="0" name=""/>
        <dsp:cNvSpPr/>
      </dsp:nvSpPr>
      <dsp:spPr>
        <a:xfrm>
          <a:off x="0" y="455"/>
          <a:ext cx="2916534" cy="1775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SYSTOLIC HYPERTENSION </a:t>
          </a:r>
          <a:endParaRPr lang="el-GR" sz="2400" kern="1200" dirty="0"/>
        </a:p>
        <a:p>
          <a:pPr marL="0" lvl="0" indent="0" algn="ctr" defTabSz="1066800">
            <a:lnSpc>
              <a:spcPct val="90000"/>
            </a:lnSpc>
            <a:spcBef>
              <a:spcPct val="0"/>
            </a:spcBef>
            <a:spcAft>
              <a:spcPct val="35000"/>
            </a:spcAft>
            <a:buNone/>
          </a:pPr>
          <a:r>
            <a:rPr lang="en-US" sz="2400" kern="1200" dirty="0"/>
            <a:t>in the ELDERLY PROGRAM</a:t>
          </a:r>
        </a:p>
      </dsp:txBody>
      <dsp:txXfrm>
        <a:off x="86649" y="87104"/>
        <a:ext cx="2743236" cy="1601708"/>
      </dsp:txXfrm>
    </dsp:sp>
    <dsp:sp modelId="{9C229ECE-C165-4B47-8B49-99521AD741FC}">
      <dsp:nvSpPr>
        <dsp:cNvPr id="0" name=""/>
        <dsp:cNvSpPr/>
      </dsp:nvSpPr>
      <dsp:spPr>
        <a:xfrm>
          <a:off x="2916534" y="1952961"/>
          <a:ext cx="4374801" cy="17750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PERSONS &gt;50</a:t>
          </a:r>
          <a:endParaRPr lang="el-GR" sz="2100" kern="1200" dirty="0"/>
        </a:p>
        <a:p>
          <a:pPr marL="228600" lvl="1" indent="-228600" algn="l" defTabSz="933450">
            <a:lnSpc>
              <a:spcPct val="90000"/>
            </a:lnSpc>
            <a:spcBef>
              <a:spcPct val="0"/>
            </a:spcBef>
            <a:spcAft>
              <a:spcPct val="15000"/>
            </a:spcAft>
            <a:buChar char="•"/>
          </a:pPr>
          <a:r>
            <a:rPr lang="en-US" sz="2100" kern="1200" dirty="0"/>
            <a:t>PAD: 13%, </a:t>
          </a:r>
          <a:endParaRPr lang="el-GR" sz="2100" kern="1200" dirty="0"/>
        </a:p>
        <a:p>
          <a:pPr marL="228600" lvl="1" indent="-228600" algn="l" defTabSz="933450">
            <a:lnSpc>
              <a:spcPct val="90000"/>
            </a:lnSpc>
            <a:spcBef>
              <a:spcPct val="0"/>
            </a:spcBef>
            <a:spcAft>
              <a:spcPct val="15000"/>
            </a:spcAft>
            <a:buChar char="•"/>
          </a:pPr>
          <a:r>
            <a:rPr lang="en-US" sz="2100" kern="1200" dirty="0"/>
            <a:t>50% newly diagnosed asymptomatic patients</a:t>
          </a:r>
          <a:endParaRPr lang="el-GR" sz="2100" kern="1200" dirty="0"/>
        </a:p>
      </dsp:txBody>
      <dsp:txXfrm>
        <a:off x="2916534" y="2174837"/>
        <a:ext cx="3709174" cy="1331254"/>
      </dsp:txXfrm>
    </dsp:sp>
    <dsp:sp modelId="{5287E025-7695-4592-BCB0-EFEA23514357}">
      <dsp:nvSpPr>
        <dsp:cNvPr id="0" name=""/>
        <dsp:cNvSpPr/>
      </dsp:nvSpPr>
      <dsp:spPr>
        <a:xfrm>
          <a:off x="0" y="1952961"/>
          <a:ext cx="2916534" cy="1775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Hirsch et al, JAMA 2001;286:1317-132.</a:t>
          </a:r>
          <a:endParaRPr lang="el-GR" sz="2400" kern="1200" dirty="0"/>
        </a:p>
      </dsp:txBody>
      <dsp:txXfrm>
        <a:off x="86649" y="2039610"/>
        <a:ext cx="2743236" cy="1601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990A-CE75-4FD7-A816-749F45D5D577}">
      <dsp:nvSpPr>
        <dsp:cNvPr id="0" name=""/>
        <dsp:cNvSpPr/>
      </dsp:nvSpPr>
      <dsp:spPr>
        <a:xfrm>
          <a:off x="2828944" y="340"/>
          <a:ext cx="4243417" cy="13263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RATE OF DEVELOPMENT IC in 2 years was 0.7% </a:t>
          </a:r>
          <a:endParaRPr lang="el-GR" sz="2100" kern="1200" dirty="0"/>
        </a:p>
      </dsp:txBody>
      <dsp:txXfrm>
        <a:off x="2828944" y="166138"/>
        <a:ext cx="3746024" cy="994785"/>
      </dsp:txXfrm>
    </dsp:sp>
    <dsp:sp modelId="{599A4DEA-BF7A-40A5-8107-4A65AAE853C9}">
      <dsp:nvSpPr>
        <dsp:cNvPr id="0" name=""/>
        <dsp:cNvSpPr/>
      </dsp:nvSpPr>
      <dsp:spPr>
        <a:xfrm>
          <a:off x="0" y="340"/>
          <a:ext cx="2828944" cy="1326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FRAMINGHAM HEART STUDY</a:t>
          </a:r>
        </a:p>
      </dsp:txBody>
      <dsp:txXfrm>
        <a:off x="64749" y="65089"/>
        <a:ext cx="2699446" cy="1196883"/>
      </dsp:txXfrm>
    </dsp:sp>
    <dsp:sp modelId="{9C229ECE-C165-4B47-8B49-99521AD741FC}">
      <dsp:nvSpPr>
        <dsp:cNvPr id="0" name=""/>
        <dsp:cNvSpPr/>
      </dsp:nvSpPr>
      <dsp:spPr>
        <a:xfrm>
          <a:off x="2828944" y="1459360"/>
          <a:ext cx="4243417" cy="13263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1600 PERSONS (&gt;55)</a:t>
          </a:r>
          <a:endParaRPr lang="el-GR" sz="2100" kern="1200" dirty="0"/>
        </a:p>
        <a:p>
          <a:pPr marL="228600" lvl="1" indent="-228600" algn="l" defTabSz="933450">
            <a:lnSpc>
              <a:spcPct val="90000"/>
            </a:lnSpc>
            <a:spcBef>
              <a:spcPct val="0"/>
            </a:spcBef>
            <a:spcAft>
              <a:spcPct val="15000"/>
            </a:spcAft>
            <a:buChar char="•"/>
          </a:pPr>
          <a:r>
            <a:rPr lang="en-US" sz="2100" kern="1200" dirty="0"/>
            <a:t>5 YEARS CUMMULATIVE INCIDENCE OF IC : 9%</a:t>
          </a:r>
          <a:endParaRPr lang="el-GR" sz="2100" kern="1200" dirty="0"/>
        </a:p>
      </dsp:txBody>
      <dsp:txXfrm>
        <a:off x="2828944" y="1625158"/>
        <a:ext cx="3746024" cy="994785"/>
      </dsp:txXfrm>
    </dsp:sp>
    <dsp:sp modelId="{5287E025-7695-4592-BCB0-EFEA23514357}">
      <dsp:nvSpPr>
        <dsp:cNvPr id="0" name=""/>
        <dsp:cNvSpPr/>
      </dsp:nvSpPr>
      <dsp:spPr>
        <a:xfrm>
          <a:off x="0" y="1459360"/>
          <a:ext cx="2828944" cy="1326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EDINBURG ARTERY STUDY </a:t>
          </a:r>
          <a:endParaRPr lang="el-GR" sz="3000" kern="1200" dirty="0"/>
        </a:p>
      </dsp:txBody>
      <dsp:txXfrm>
        <a:off x="64749" y="1524109"/>
        <a:ext cx="2699446" cy="1196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75720-B24B-48AF-AD39-EC6326509EA2}">
      <dsp:nvSpPr>
        <dsp:cNvPr id="0" name=""/>
        <dsp:cNvSpPr/>
      </dsp:nvSpPr>
      <dsp:spPr>
        <a:xfrm>
          <a:off x="98533" y="1251102"/>
          <a:ext cx="4011035" cy="196140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endParaRPr lang="el-GR" sz="3000" kern="1200" dirty="0"/>
        </a:p>
      </dsp:txBody>
      <dsp:txXfrm rot="16200000">
        <a:off x="-304537" y="1654174"/>
        <a:ext cx="1608350" cy="802207"/>
      </dsp:txXfrm>
    </dsp:sp>
    <dsp:sp modelId="{DACD4074-4068-4587-9CED-421CD0C88A86}">
      <dsp:nvSpPr>
        <dsp:cNvPr id="0" name=""/>
        <dsp:cNvSpPr/>
      </dsp:nvSpPr>
      <dsp:spPr>
        <a:xfrm>
          <a:off x="728442" y="1251102"/>
          <a:ext cx="2988221" cy="19614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endParaRPr lang="el-GR" sz="2800" kern="1200" dirty="0"/>
        </a:p>
        <a:p>
          <a:pPr marL="0" lvl="0" indent="0" algn="l" defTabSz="1244600">
            <a:lnSpc>
              <a:spcPct val="90000"/>
            </a:lnSpc>
            <a:spcBef>
              <a:spcPct val="0"/>
            </a:spcBef>
            <a:spcAft>
              <a:spcPct val="35000"/>
            </a:spcAft>
            <a:buNone/>
          </a:pPr>
          <a:r>
            <a:rPr lang="en-US" sz="2800" kern="1200" dirty="0"/>
            <a:t>RISK FOR THE LEG</a:t>
          </a:r>
          <a:endParaRPr lang="el-GR" sz="2800" kern="1200" dirty="0"/>
        </a:p>
      </dsp:txBody>
      <dsp:txXfrm>
        <a:off x="728442" y="1251102"/>
        <a:ext cx="2988221" cy="1961402"/>
      </dsp:txXfrm>
    </dsp:sp>
    <dsp:sp modelId="{B4541074-5ED0-4DCD-8FC3-674A7AA089C5}">
      <dsp:nvSpPr>
        <dsp:cNvPr id="0" name=""/>
        <dsp:cNvSpPr/>
      </dsp:nvSpPr>
      <dsp:spPr>
        <a:xfrm>
          <a:off x="4077081" y="1251102"/>
          <a:ext cx="4539290" cy="196140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endParaRPr lang="el-GR" sz="3000" kern="1200" dirty="0"/>
        </a:p>
      </dsp:txBody>
      <dsp:txXfrm rot="16200000">
        <a:off x="3726835" y="1601348"/>
        <a:ext cx="1608350" cy="907858"/>
      </dsp:txXfrm>
    </dsp:sp>
    <dsp:sp modelId="{8823477E-CB37-48F0-996C-4A98CA290F2F}">
      <dsp:nvSpPr>
        <dsp:cNvPr id="0" name=""/>
        <dsp:cNvSpPr/>
      </dsp:nvSpPr>
      <dsp:spPr>
        <a:xfrm rot="5400000">
          <a:off x="3936622" y="2810989"/>
          <a:ext cx="288424" cy="24517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F10914-3A4B-4B6C-B26D-0500467DC74D}">
      <dsp:nvSpPr>
        <dsp:cNvPr id="0" name=""/>
        <dsp:cNvSpPr/>
      </dsp:nvSpPr>
      <dsp:spPr>
        <a:xfrm>
          <a:off x="4774342" y="1251102"/>
          <a:ext cx="3381771" cy="19614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endParaRPr lang="el-GR" sz="2800" kern="1200" dirty="0"/>
        </a:p>
        <a:p>
          <a:pPr marL="0" lvl="0" indent="0" algn="l" defTabSz="1244600">
            <a:lnSpc>
              <a:spcPct val="90000"/>
            </a:lnSpc>
            <a:spcBef>
              <a:spcPct val="0"/>
            </a:spcBef>
            <a:spcAft>
              <a:spcPct val="35000"/>
            </a:spcAft>
            <a:buNone/>
          </a:pPr>
          <a:r>
            <a:rPr lang="en-US" sz="2800" kern="1200" dirty="0"/>
            <a:t>SYSTEMIC CARDIOVASCULAR</a:t>
          </a:r>
          <a:r>
            <a:rPr lang="en-US" sz="2400" kern="1200" dirty="0"/>
            <a:t> </a:t>
          </a:r>
          <a:r>
            <a:rPr lang="en-US" sz="2800" kern="1200" dirty="0"/>
            <a:t>RISK</a:t>
          </a:r>
          <a:endParaRPr lang="el-GR" sz="2400" kern="1200" dirty="0"/>
        </a:p>
      </dsp:txBody>
      <dsp:txXfrm>
        <a:off x="4774342" y="1251102"/>
        <a:ext cx="3381771" cy="1961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BA9B1-C970-49FF-832E-E39746BC973F}">
      <dsp:nvSpPr>
        <dsp:cNvPr id="0" name=""/>
        <dsp:cNvSpPr/>
      </dsp:nvSpPr>
      <dsp:spPr>
        <a:xfrm>
          <a:off x="0" y="3819822"/>
          <a:ext cx="2440968" cy="8356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Some type of amp required </a:t>
          </a:r>
          <a:endParaRPr lang="el-GR" sz="1600" kern="1200" dirty="0"/>
        </a:p>
      </dsp:txBody>
      <dsp:txXfrm>
        <a:off x="0" y="3819822"/>
        <a:ext cx="2440968" cy="835683"/>
      </dsp:txXfrm>
    </dsp:sp>
    <dsp:sp modelId="{2AD548CF-4F43-4268-8616-082F252EF038}">
      <dsp:nvSpPr>
        <dsp:cNvPr id="0" name=""/>
        <dsp:cNvSpPr/>
      </dsp:nvSpPr>
      <dsp:spPr>
        <a:xfrm rot="10800000">
          <a:off x="0" y="2547075"/>
          <a:ext cx="2440968" cy="128528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Group in danger</a:t>
          </a:r>
          <a:endParaRPr lang="el-GR" sz="1600" kern="1200" dirty="0"/>
        </a:p>
      </dsp:txBody>
      <dsp:txXfrm rot="-10800000">
        <a:off x="0" y="2547075"/>
        <a:ext cx="2440968" cy="451133"/>
      </dsp:txXfrm>
    </dsp:sp>
    <dsp:sp modelId="{DE167D65-E0B5-4CA1-A8B1-25AD1114920C}">
      <dsp:nvSpPr>
        <dsp:cNvPr id="0" name=""/>
        <dsp:cNvSpPr/>
      </dsp:nvSpPr>
      <dsp:spPr>
        <a:xfrm>
          <a:off x="0" y="2998209"/>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High CV mortality</a:t>
          </a:r>
          <a:endParaRPr lang="el-GR" sz="1000" kern="1200" dirty="0"/>
        </a:p>
      </dsp:txBody>
      <dsp:txXfrm>
        <a:off x="0" y="2998209"/>
        <a:ext cx="1220484" cy="384299"/>
      </dsp:txXfrm>
    </dsp:sp>
    <dsp:sp modelId="{D340ADF5-56DA-4F73-8EF8-46A0C819D7B1}">
      <dsp:nvSpPr>
        <dsp:cNvPr id="0" name=""/>
        <dsp:cNvSpPr/>
      </dsp:nvSpPr>
      <dsp:spPr>
        <a:xfrm>
          <a:off x="1220484" y="2998209"/>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High amp</a:t>
          </a:r>
        </a:p>
        <a:p>
          <a:pPr marL="0" lvl="0" indent="0" algn="ctr" defTabSz="444500">
            <a:lnSpc>
              <a:spcPct val="90000"/>
            </a:lnSpc>
            <a:spcBef>
              <a:spcPct val="0"/>
            </a:spcBef>
            <a:spcAft>
              <a:spcPct val="35000"/>
            </a:spcAft>
            <a:buNone/>
          </a:pPr>
          <a:r>
            <a:rPr lang="en-US" sz="1000" kern="1200" dirty="0"/>
            <a:t>rate</a:t>
          </a:r>
          <a:endParaRPr lang="el-GR" sz="1000" kern="1200" dirty="0"/>
        </a:p>
      </dsp:txBody>
      <dsp:txXfrm>
        <a:off x="1220484" y="2998209"/>
        <a:ext cx="1220484" cy="384299"/>
      </dsp:txXfrm>
    </dsp:sp>
    <dsp:sp modelId="{D067B91F-6F8B-4409-BDC9-A81B1F2E277C}">
      <dsp:nvSpPr>
        <dsp:cNvPr id="0" name=""/>
        <dsp:cNvSpPr/>
      </dsp:nvSpPr>
      <dsp:spPr>
        <a:xfrm rot="10800000">
          <a:off x="0" y="1274329"/>
          <a:ext cx="2440968" cy="128528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Large group</a:t>
          </a:r>
          <a:endParaRPr lang="el-GR" sz="1600" kern="1200" dirty="0"/>
        </a:p>
      </dsp:txBody>
      <dsp:txXfrm rot="-10800000">
        <a:off x="0" y="1274329"/>
        <a:ext cx="2440968" cy="451133"/>
      </dsp:txXfrm>
    </dsp:sp>
    <dsp:sp modelId="{F277D452-8AD6-4863-8631-8905D523F903}">
      <dsp:nvSpPr>
        <dsp:cNvPr id="0" name=""/>
        <dsp:cNvSpPr/>
      </dsp:nvSpPr>
      <dsp:spPr>
        <a:xfrm>
          <a:off x="0" y="1725463"/>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Risk factors modification </a:t>
          </a:r>
          <a:endParaRPr lang="el-GR" sz="1000" kern="1200" dirty="0"/>
        </a:p>
      </dsp:txBody>
      <dsp:txXfrm>
        <a:off x="0" y="1725463"/>
        <a:ext cx="1220484" cy="384299"/>
      </dsp:txXfrm>
    </dsp:sp>
    <dsp:sp modelId="{8716504B-9658-4B29-98C8-CCFAE5BD814E}">
      <dsp:nvSpPr>
        <dsp:cNvPr id="0" name=""/>
        <dsp:cNvSpPr/>
      </dsp:nvSpPr>
      <dsp:spPr>
        <a:xfrm>
          <a:off x="1220484" y="1725463"/>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Close follow up</a:t>
          </a:r>
          <a:endParaRPr lang="el-GR" sz="1000" kern="1200" dirty="0"/>
        </a:p>
      </dsp:txBody>
      <dsp:txXfrm>
        <a:off x="1220484" y="1725463"/>
        <a:ext cx="1220484" cy="384299"/>
      </dsp:txXfrm>
    </dsp:sp>
    <dsp:sp modelId="{B41F88CF-C71D-49A9-ADA4-0B50E4CD0F2D}">
      <dsp:nvSpPr>
        <dsp:cNvPr id="0" name=""/>
        <dsp:cNvSpPr/>
      </dsp:nvSpPr>
      <dsp:spPr>
        <a:xfrm rot="10800000">
          <a:off x="0" y="1583"/>
          <a:ext cx="2440968" cy="128528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Large group </a:t>
          </a:r>
          <a:endParaRPr lang="el-GR" sz="1600" kern="1200" dirty="0"/>
        </a:p>
      </dsp:txBody>
      <dsp:txXfrm rot="-10800000">
        <a:off x="0" y="1583"/>
        <a:ext cx="2440968" cy="451133"/>
      </dsp:txXfrm>
    </dsp:sp>
    <dsp:sp modelId="{1D29A717-6812-4305-9D0D-29110FF25B14}">
      <dsp:nvSpPr>
        <dsp:cNvPr id="0" name=""/>
        <dsp:cNvSpPr/>
      </dsp:nvSpPr>
      <dsp:spPr>
        <a:xfrm>
          <a:off x="0" y="452717"/>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We need to diagnose</a:t>
          </a:r>
          <a:endParaRPr lang="el-GR" sz="1000" kern="1200" dirty="0"/>
        </a:p>
      </dsp:txBody>
      <dsp:txXfrm>
        <a:off x="0" y="452717"/>
        <a:ext cx="1220484" cy="384299"/>
      </dsp:txXfrm>
    </dsp:sp>
    <dsp:sp modelId="{DA350F7F-0DCA-425D-A7AA-DE82904EB761}">
      <dsp:nvSpPr>
        <dsp:cNvPr id="0" name=""/>
        <dsp:cNvSpPr/>
      </dsp:nvSpPr>
      <dsp:spPr>
        <a:xfrm>
          <a:off x="1220484" y="452717"/>
          <a:ext cx="1220484" cy="384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Stabilization efficient</a:t>
          </a:r>
          <a:endParaRPr lang="el-GR" sz="1000" kern="1200" dirty="0"/>
        </a:p>
      </dsp:txBody>
      <dsp:txXfrm>
        <a:off x="1220484" y="452717"/>
        <a:ext cx="1220484" cy="384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873B-FAD4-424D-B68F-B735D231266B}">
      <dsp:nvSpPr>
        <dsp:cNvPr id="0" name=""/>
        <dsp:cNvSpPr/>
      </dsp:nvSpPr>
      <dsp:spPr>
        <a:xfrm>
          <a:off x="-309191" y="0"/>
          <a:ext cx="5960034" cy="4968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Asymptomatic</a:t>
          </a:r>
          <a:r>
            <a:rPr lang="en-US" sz="1200" kern="1200" dirty="0"/>
            <a:t> </a:t>
          </a:r>
          <a:endParaRPr lang="el-GR" sz="1200" kern="1200" dirty="0"/>
        </a:p>
      </dsp:txBody>
      <dsp:txXfrm>
        <a:off x="1837613" y="248419"/>
        <a:ext cx="1666425" cy="745258"/>
      </dsp:txXfrm>
    </dsp:sp>
    <dsp:sp modelId="{A65E4E01-2ADE-4962-A9FA-E65B05742715}">
      <dsp:nvSpPr>
        <dsp:cNvPr id="0" name=""/>
        <dsp:cNvSpPr/>
      </dsp:nvSpPr>
      <dsp:spPr>
        <a:xfrm>
          <a:off x="710298" y="988113"/>
          <a:ext cx="3974714" cy="3974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Intermittent </a:t>
          </a:r>
          <a:r>
            <a:rPr lang="en-US" sz="1600" kern="1200" dirty="0" err="1"/>
            <a:t>claudication</a:t>
          </a:r>
          <a:endParaRPr lang="el-GR" sz="1600" kern="1200" dirty="0"/>
        </a:p>
      </dsp:txBody>
      <dsp:txXfrm>
        <a:off x="2003073" y="1226596"/>
        <a:ext cx="1389162" cy="715448"/>
      </dsp:txXfrm>
    </dsp:sp>
    <dsp:sp modelId="{7C6B5ABC-4B95-437D-B34C-024D7BEE0F8A}">
      <dsp:nvSpPr>
        <dsp:cNvPr id="0" name=""/>
        <dsp:cNvSpPr/>
      </dsp:nvSpPr>
      <dsp:spPr>
        <a:xfrm>
          <a:off x="1420117" y="2155875"/>
          <a:ext cx="2501416" cy="26439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Critical ischemia</a:t>
          </a:r>
          <a:endParaRPr lang="el-GR" sz="1600" kern="1200" dirty="0"/>
        </a:p>
      </dsp:txBody>
      <dsp:txXfrm>
        <a:off x="2087995" y="2354175"/>
        <a:ext cx="1165660" cy="594899"/>
      </dsp:txXfrm>
    </dsp:sp>
    <dsp:sp modelId="{31CD0AF8-D20F-4A2E-BF91-3F53F1E554DB}">
      <dsp:nvSpPr>
        <dsp:cNvPr id="0" name=""/>
        <dsp:cNvSpPr/>
      </dsp:nvSpPr>
      <dsp:spPr>
        <a:xfrm>
          <a:off x="1750013" y="3214103"/>
          <a:ext cx="1841624" cy="15212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Gangrene</a:t>
          </a:r>
          <a:endParaRPr lang="el-GR" sz="1800" kern="1200" dirty="0"/>
        </a:p>
      </dsp:txBody>
      <dsp:txXfrm>
        <a:off x="2019713" y="3594408"/>
        <a:ext cx="1302225" cy="7606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DF2D8-3D6A-1144-BB76-983A05EF5ED5}" type="datetimeFigureOut">
              <a:rPr lang="en-US" smtClean="0"/>
              <a:t>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F20C4-5A8E-0848-BDD8-184C28E5A9D6}" type="slidenum">
              <a:rPr lang="en-US" smtClean="0"/>
              <a:t>‹#›</a:t>
            </a:fld>
            <a:endParaRPr lang="en-US"/>
          </a:p>
        </p:txBody>
      </p:sp>
    </p:spTree>
    <p:extLst>
      <p:ext uri="{BB962C8B-B14F-4D97-AF65-F5344CB8AC3E}">
        <p14:creationId xmlns:p14="http://schemas.microsoft.com/office/powerpoint/2010/main" val="4193098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93EEBD-60DF-C246-8CEF-ED786B1EF558}" type="slidenum">
              <a:rPr lang="el-GR"/>
              <a:pPr/>
              <a:t>5</a:t>
            </a:fld>
            <a:endParaRPr lang="el-GR"/>
          </a:p>
        </p:txBody>
      </p:sp>
      <p:sp>
        <p:nvSpPr>
          <p:cNvPr id="6553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a:xfrm>
            <a:off x="1095375" y="4343400"/>
            <a:ext cx="4848225" cy="3238500"/>
          </a:xfrm>
        </p:spPr>
        <p:txBody>
          <a:bodyPr/>
          <a:lstStyle/>
          <a:p>
            <a:pPr>
              <a:buFontTx/>
              <a:buChar char="•"/>
            </a:pPr>
            <a:r>
              <a:rPr lang="en-US" sz="1000"/>
              <a:t>Traditional indications for ABI measurement include </a:t>
            </a:r>
          </a:p>
          <a:p>
            <a:pPr lvl="1">
              <a:buFont typeface="Arial" charset="0"/>
              <a:buChar char="-"/>
            </a:pPr>
            <a:r>
              <a:rPr lang="en-US" sz="1000"/>
              <a:t>history of classic of suspected claudication </a:t>
            </a:r>
          </a:p>
          <a:p>
            <a:pPr lvl="1">
              <a:buFont typeface="Arial" charset="0"/>
              <a:buChar char="-"/>
            </a:pPr>
            <a:r>
              <a:rPr lang="en-US" sz="1000"/>
              <a:t>history of CLI as indicated by rest pain, gangrene, or a nonhealing wound</a:t>
            </a:r>
          </a:p>
          <a:p>
            <a:pPr>
              <a:buFontTx/>
              <a:buChar char="•"/>
            </a:pPr>
            <a:r>
              <a:rPr lang="en-US" sz="1000"/>
              <a:t>The ADA recommends ABI measurement for </a:t>
            </a:r>
          </a:p>
          <a:p>
            <a:pPr lvl="1">
              <a:buFont typeface="Arial" charset="0"/>
              <a:buChar char="-"/>
            </a:pPr>
            <a:r>
              <a:rPr lang="en-US" sz="1000"/>
              <a:t>any diabetic patient more than 50 years old</a:t>
            </a:r>
          </a:p>
          <a:p>
            <a:pPr lvl="1">
              <a:buFont typeface="Arial" charset="0"/>
              <a:buChar char="-"/>
            </a:pPr>
            <a:r>
              <a:rPr lang="en-US" sz="1000"/>
              <a:t>any diabetic patient less than 50 years old with risk factors such as smoking, hypertension, hyperlipidemia, or a duration of diabetes of more than 10 years</a:t>
            </a:r>
          </a:p>
          <a:p>
            <a:pPr lvl="1">
              <a:buFont typeface="Arial" charset="0"/>
              <a:buChar char="-"/>
            </a:pPr>
            <a:r>
              <a:rPr lang="en-US" sz="1000"/>
              <a:t>any patients with symptoms of PAD</a:t>
            </a:r>
            <a:r>
              <a:rPr lang="en-US" sz="1000" baseline="30000"/>
              <a:t>1</a:t>
            </a:r>
          </a:p>
          <a:p>
            <a:pPr>
              <a:buFontTx/>
              <a:buChar char="•"/>
            </a:pPr>
            <a:r>
              <a:rPr lang="en-US" sz="1000"/>
              <a:t>The AHA-ACC recommend ABI measurement for </a:t>
            </a:r>
          </a:p>
          <a:p>
            <a:pPr lvl="1">
              <a:buFont typeface="Arial" charset="0"/>
              <a:buChar char="-"/>
            </a:pPr>
            <a:r>
              <a:rPr lang="en-US" sz="1000"/>
              <a:t>all patients with PAD symptoms</a:t>
            </a:r>
          </a:p>
          <a:p>
            <a:pPr lvl="1">
              <a:buFont typeface="Arial" charset="0"/>
              <a:buChar char="-"/>
            </a:pPr>
            <a:r>
              <a:rPr lang="en-US" sz="1000"/>
              <a:t>all patients more than 70 years old</a:t>
            </a:r>
          </a:p>
          <a:p>
            <a:pPr lvl="1">
              <a:buFont typeface="Arial" charset="0"/>
              <a:buChar char="-"/>
            </a:pPr>
            <a:r>
              <a:rPr lang="en-US" sz="1000"/>
              <a:t>all patients more than 50 years old but less than 69 years old who smoke or have diabetes</a:t>
            </a:r>
            <a:r>
              <a:rPr lang="en-US" sz="1000" baseline="30000"/>
              <a:t>2</a:t>
            </a:r>
          </a:p>
          <a:p>
            <a:endParaRPr lang="en-US" sz="1000"/>
          </a:p>
          <a:p>
            <a:r>
              <a:rPr lang="en-US" sz="1000"/>
              <a:t>Keywords: ABI, CLI, rest pain, gangrene, smoking, hypertension, diabetes, PAD</a:t>
            </a:r>
          </a:p>
          <a:p>
            <a:pPr lvl="1"/>
            <a:endParaRPr lang="en-US" sz="1000" baseline="30000"/>
          </a:p>
          <a:p>
            <a:pPr>
              <a:buFontTx/>
              <a:buChar char="•"/>
            </a:pPr>
            <a:endParaRPr lang="en-US" sz="1000" baseline="30000"/>
          </a:p>
        </p:txBody>
      </p:sp>
      <p:sp>
        <p:nvSpPr>
          <p:cNvPr id="65540" name="Text Box 4"/>
          <p:cNvSpPr txBox="1">
            <a:spLocks noChangeArrowheads="1"/>
          </p:cNvSpPr>
          <p:nvPr/>
        </p:nvSpPr>
        <p:spPr bwMode="auto">
          <a:xfrm>
            <a:off x="1152525" y="7572375"/>
            <a:ext cx="4352925" cy="592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2" tIns="45716" rIns="91432" bIns="45716">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marL="1370013">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0" hangingPunct="0">
              <a:lnSpc>
                <a:spcPct val="90000"/>
              </a:lnSpc>
              <a:spcBef>
                <a:spcPct val="50000"/>
              </a:spcBef>
            </a:pPr>
            <a:r>
              <a:rPr lang="en-US" sz="800">
                <a:latin typeface="Arial" charset="0"/>
              </a:rPr>
              <a:t>1. American Diabetes Association. Peripheral arterial disease in people with diabetes. </a:t>
            </a:r>
            <a:r>
              <a:rPr lang="en-US" sz="800" i="1">
                <a:latin typeface="Arial" charset="0"/>
              </a:rPr>
              <a:t>Diabetes Care</a:t>
            </a:r>
            <a:r>
              <a:rPr lang="en-US" sz="800">
                <a:latin typeface="Arial" charset="0"/>
              </a:rPr>
              <a:t>. 2003;26:3333-3341.</a:t>
            </a:r>
          </a:p>
          <a:p>
            <a:pPr eaLnBrk="0" hangingPunct="0">
              <a:lnSpc>
                <a:spcPct val="90000"/>
              </a:lnSpc>
              <a:spcBef>
                <a:spcPct val="50000"/>
              </a:spcBef>
            </a:pPr>
            <a:r>
              <a:rPr lang="en-US" sz="800">
                <a:latin typeface="Arial" charset="0"/>
              </a:rPr>
              <a:t>2. Hirsch AT, Criqui MH, Treat-Jacobson DT et al. Peripheral arterial disease detection, awareness, and treatment in primary care. </a:t>
            </a:r>
            <a:r>
              <a:rPr lang="en-US" sz="800" i="1">
                <a:latin typeface="Arial" charset="0"/>
              </a:rPr>
              <a:t>JAMA</a:t>
            </a:r>
            <a:r>
              <a:rPr lang="en-US" sz="800">
                <a:latin typeface="Arial" charset="0"/>
              </a:rPr>
              <a:t>. 2001;286:1317-1324.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B16218E-3516-0E42-A5BF-0C5EB5752929}" type="slidenum">
              <a:rPr lang="el-GR"/>
              <a:pPr/>
              <a:t>12</a:t>
            </a:fld>
            <a:endParaRPr lang="el-GR"/>
          </a:p>
        </p:txBody>
      </p:sp>
      <p:sp>
        <p:nvSpPr>
          <p:cNvPr id="74754" name="Rectangle 2"/>
          <p:cNvSpPr>
            <a:spLocks noGrp="1" noRot="1" noChangeAspect="1" noChangeArrowheads="1" noTextEdit="1"/>
          </p:cNvSpPr>
          <p:nvPr>
            <p:ph type="sldImg"/>
          </p:nvPr>
        </p:nvSpPr>
        <p:spPr>
          <a:xfrm>
            <a:off x="1179513" y="750888"/>
            <a:ext cx="4498975" cy="3373437"/>
          </a:xfrm>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a:xfrm>
            <a:off x="1127125" y="4270375"/>
            <a:ext cx="4937125" cy="1770063"/>
          </a:xfrm>
          <a:noFill/>
        </p:spPr>
        <p:txBody>
          <a:bodyPr/>
          <a:lstStyle/>
          <a:p>
            <a:pPr>
              <a:lnSpc>
                <a:spcPct val="80000"/>
              </a:lnSpc>
              <a:buFontTx/>
              <a:buChar char="•"/>
            </a:pPr>
            <a:r>
              <a:rPr lang="en-US" sz="1000"/>
              <a:t>In a cross-sectional study of 740 men and women recruited at three Chicago-area academic medical centers, 460 of whom had PAD, ABI was found to be strongly inversely related to stopping during the 6-minute walk.</a:t>
            </a:r>
          </a:p>
          <a:p>
            <a:pPr>
              <a:lnSpc>
                <a:spcPct val="80000"/>
              </a:lnSpc>
              <a:buFontTx/>
              <a:buChar char="•"/>
            </a:pPr>
            <a:r>
              <a:rPr lang="en-US" sz="1000"/>
              <a:t>Whereas more than 60 % of those with an ABI &lt;0.40 stopped during the 6-minute walk, fewer than 5 % of those with an ABI </a:t>
            </a:r>
            <a:r>
              <a:rPr lang="en-US" sz="1000">
                <a:cs typeface="Times New Roman" charset="0"/>
              </a:rPr>
              <a:t>≥1.0 did so.</a:t>
            </a:r>
          </a:p>
          <a:p>
            <a:pPr>
              <a:lnSpc>
                <a:spcPct val="80000"/>
              </a:lnSpc>
              <a:buFontTx/>
              <a:buChar char="•"/>
            </a:pPr>
            <a:r>
              <a:rPr lang="en-US" sz="1000">
                <a:cs typeface="Times New Roman" charset="0"/>
              </a:rPr>
              <a:t>Relative to a higher ABI, a lower ABI was associated with a shorter distance walked in 6 minutes.</a:t>
            </a:r>
          </a:p>
          <a:p>
            <a:pPr>
              <a:lnSpc>
                <a:spcPct val="80000"/>
              </a:lnSpc>
              <a:buFontTx/>
              <a:buChar char="•"/>
            </a:pPr>
            <a:endParaRPr lang="en-US" sz="1000">
              <a:cs typeface="Times New Roman" charset="0"/>
            </a:endParaRPr>
          </a:p>
          <a:p>
            <a:pPr>
              <a:lnSpc>
                <a:spcPct val="80000"/>
              </a:lnSpc>
            </a:pPr>
            <a:r>
              <a:rPr lang="en-US" sz="1000">
                <a:cs typeface="Times New Roman" charset="0"/>
              </a:rPr>
              <a:t>Keywords: women, PAD, ABI</a:t>
            </a:r>
          </a:p>
          <a:p>
            <a:pPr>
              <a:lnSpc>
                <a:spcPct val="80000"/>
              </a:lnSpc>
              <a:buFontTx/>
              <a:buChar char="•"/>
            </a:pPr>
            <a:endParaRPr lang="en-US" sz="1000">
              <a:cs typeface="Times New Roman" charset="0"/>
            </a:endParaRPr>
          </a:p>
        </p:txBody>
      </p:sp>
      <p:sp>
        <p:nvSpPr>
          <p:cNvPr id="74756" name="Rectangle 4"/>
          <p:cNvSpPr>
            <a:spLocks noChangeArrowheads="1"/>
          </p:cNvSpPr>
          <p:nvPr/>
        </p:nvSpPr>
        <p:spPr bwMode="auto">
          <a:xfrm>
            <a:off x="817563" y="6003925"/>
            <a:ext cx="4900612" cy="487363"/>
          </a:xfrm>
          <a:prstGeom prst="rect">
            <a:avLst/>
          </a:prstGeom>
          <a:noFill/>
          <a:ln>
            <a:noFill/>
          </a:ln>
          <a:effectLst/>
          <a:extLst>
            <a:ext uri="{909E8E84-426E-40dd-AFC4-6F175D3DCCD1}">
              <a14:hiddenFill xmlns:a14="http://schemas.microsoft.com/office/drawing/2010/main" xmlns="">
                <a:gradFill rotWithShape="0">
                  <a:gsLst>
                    <a:gs pos="0">
                      <a:srgbClr val="000000"/>
                    </a:gs>
                    <a:gs pos="100000">
                      <a:srgbClr val="000000">
                        <a:gamma/>
                        <a:shade val="29804"/>
                        <a:invGamma/>
                      </a:srgbClr>
                    </a:gs>
                  </a:gsLst>
                  <a:path path="shape">
                    <a:fillToRect l="50000" t="50000" r="50000" b="50000"/>
                  </a:path>
                </a:gradFill>
              </a14:hiddenFill>
            </a:ext>
            <a:ext uri="{91240B29-F687-4f45-9708-019B960494DF}">
              <a14:hiddenLine xmlns:a14="http://schemas.microsoft.com/office/drawing/2010/main" xmlns="" w="254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6" tIns="45703" rIns="91406" bIns="182813" anchor="b">
            <a:spAutoFit/>
          </a:bodyPr>
          <a:lstStyle/>
          <a:p>
            <a:pPr marL="225425" indent="-225425" defTabSz="912813">
              <a:spcBef>
                <a:spcPct val="50000"/>
              </a:spcBef>
            </a:pPr>
            <a:r>
              <a:rPr lang="en-US" sz="900">
                <a:latin typeface="Arial" charset="0"/>
                <a:cs typeface="Times New Roman" charset="0"/>
              </a:rPr>
              <a:t>	</a:t>
            </a:r>
            <a:r>
              <a:rPr lang="en-US" sz="800">
                <a:latin typeface="Arial" charset="0"/>
                <a:cs typeface="Times New Roman" charset="0"/>
              </a:rPr>
              <a:t>McDermott MM, Greenland P, Liu K, et al. The ankle brachial index is associated with leg function and physical activity: the Walking and Leg Circulation Study. </a:t>
            </a:r>
            <a:r>
              <a:rPr lang="en-US" sz="800" i="1">
                <a:latin typeface="Arial" charset="0"/>
                <a:cs typeface="Times New Roman" charset="0"/>
              </a:rPr>
              <a:t>Ann Intern Med. </a:t>
            </a:r>
            <a:r>
              <a:rPr lang="en-US" sz="800">
                <a:latin typeface="Arial" charset="0"/>
                <a:cs typeface="Times New Roman" charset="0"/>
              </a:rPr>
              <a:t>2002;136:873-883.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98184-EAB8-4847-8155-33EB543C17ED}" type="slidenum">
              <a:rPr lang="el-GR"/>
              <a:pPr/>
              <a:t>16</a:t>
            </a:fld>
            <a:endParaRPr lang="el-GR"/>
          </a:p>
        </p:txBody>
      </p:sp>
      <p:sp>
        <p:nvSpPr>
          <p:cNvPr id="98306" name="Rectangle 2"/>
          <p:cNvSpPr>
            <a:spLocks noGrp="1" noRot="1" noChangeAspect="1" noChangeArrowheads="1" noTextEdit="1"/>
          </p:cNvSpPr>
          <p:nvPr>
            <p:ph type="sldImg"/>
          </p:nvPr>
        </p:nvSpPr>
        <p:spPr>
          <a:xfrm>
            <a:off x="1060450" y="347663"/>
            <a:ext cx="4725988" cy="3544887"/>
          </a:xfrm>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a:xfrm>
            <a:off x="514350" y="4127500"/>
            <a:ext cx="5865813" cy="4959350"/>
          </a:xfrm>
        </p:spPr>
        <p:txBody>
          <a:bodyPr/>
          <a:lstStyle/>
          <a:p>
            <a:pPr marL="190500" indent="-190500">
              <a:lnSpc>
                <a:spcPct val="90000"/>
              </a:lnSpc>
            </a:pPr>
            <a:r>
              <a:rPr lang="en-US" sz="1000" b="1"/>
              <a:t>Two complementary objectives for PAD management</a:t>
            </a:r>
          </a:p>
          <a:p>
            <a:pPr marL="190500" indent="-190500">
              <a:lnSpc>
                <a:spcPct val="90000"/>
              </a:lnSpc>
              <a:buFontTx/>
              <a:buChar char="•"/>
            </a:pPr>
            <a:r>
              <a:rPr lang="en-US"/>
              <a:t>The goals of peripheral arterial disease (PAD) management are to alleviate ischemic pain and disability, to prevent progression of local disease, and to reduce the risk of ischemic events in other vascular beds that may lead to MI, stroke, or vascular death.</a:t>
            </a:r>
            <a:r>
              <a:rPr lang="en-US" baseline="30000"/>
              <a:t>1</a:t>
            </a:r>
          </a:p>
          <a:p>
            <a:pPr marL="190500" indent="-190500">
              <a:lnSpc>
                <a:spcPct val="90000"/>
              </a:lnSpc>
              <a:buFontTx/>
              <a:buChar char="•"/>
            </a:pPr>
            <a:r>
              <a:rPr lang="en-US"/>
              <a:t>Regarding the symptomatic treatment of PAD, a number of studies have shown that exercise improves pain-free walking distance in patients with intermittent claudication. Possible explanations for the benefits of exercise include increased blood fluidity; enhanced oxidative capacity of muscle cells, thereby increasing the efficiency of oxygen metabolism; and </a:t>
            </a:r>
            <a:r>
              <a:rPr lang="ja-JP" altLang="en-US">
                <a:latin typeface="Arial"/>
              </a:rPr>
              <a:t>“</a:t>
            </a:r>
            <a:r>
              <a:rPr lang="en-US"/>
              <a:t>economization of walking</a:t>
            </a:r>
            <a:r>
              <a:rPr lang="ja-JP" altLang="en-US">
                <a:latin typeface="Arial"/>
              </a:rPr>
              <a:t>”</a:t>
            </a:r>
            <a:r>
              <a:rPr lang="en-US"/>
              <a:t> technique (use of nonischemic muscles). The benefits of exercise are sustained only for the duration of the exercise regimen.</a:t>
            </a:r>
            <a:r>
              <a:rPr lang="en-US" baseline="30000"/>
              <a:t>2</a:t>
            </a:r>
          </a:p>
          <a:p>
            <a:pPr marL="190500" indent="-190500">
              <a:lnSpc>
                <a:spcPct val="90000"/>
              </a:lnSpc>
              <a:buFontTx/>
              <a:buChar char="•"/>
            </a:pPr>
            <a:r>
              <a:rPr lang="en-US"/>
              <a:t>Continued cigarette smoking is associated with worsened cardiovascular outcome, thus all patients with intermittent claudication should be urged to quit smoking.</a:t>
            </a:r>
            <a:r>
              <a:rPr lang="en-US" baseline="30000"/>
              <a:t>1,2</a:t>
            </a:r>
            <a:r>
              <a:rPr lang="en-US"/>
              <a:t> Such patients should also receive counseling and treatment for the control of all cardiovascular risk factors (eg, diabetes, hyperlipidemia, and hypertension).</a:t>
            </a:r>
            <a:r>
              <a:rPr lang="en-US" baseline="30000"/>
              <a:t>3</a:t>
            </a:r>
          </a:p>
          <a:p>
            <a:pPr marL="190500" indent="-190500">
              <a:lnSpc>
                <a:spcPct val="90000"/>
              </a:lnSpc>
              <a:buFontTx/>
              <a:buChar char="•"/>
            </a:pPr>
            <a:r>
              <a:rPr lang="en-US"/>
              <a:t>Antiplatelet therapy has been shown to reduce the risk of vascular ischemic events (MI, stroke, and vascular death) in this population. The risk of death and disability from stroke and MI merits the use of these agents.</a:t>
            </a:r>
            <a:r>
              <a:rPr lang="en-US" baseline="30000"/>
              <a:t>1</a:t>
            </a:r>
          </a:p>
          <a:p>
            <a:pPr marL="190500" indent="-190500">
              <a:lnSpc>
                <a:spcPct val="90000"/>
              </a:lnSpc>
              <a:buFontTx/>
              <a:buChar char="•"/>
            </a:pPr>
            <a:r>
              <a:rPr lang="en-US"/>
              <a:t>Several studies report that pentoxifylline, a methylxanthine derivative, improves erythrocyte deformability, reduces blood viscosity, and decreases platelet reactivity and plasma hypercoagulability. Several trials suggest it may improve walking distance in PAD patients; however, six trials could not demonstrate consistent benefit.</a:t>
            </a:r>
            <a:r>
              <a:rPr lang="en-US" baseline="30000"/>
              <a:t>1</a:t>
            </a:r>
          </a:p>
          <a:p>
            <a:pPr marL="190500" indent="-190500">
              <a:lnSpc>
                <a:spcPct val="90000"/>
              </a:lnSpc>
              <a:buFontTx/>
              <a:buChar char="•"/>
            </a:pPr>
            <a:r>
              <a:rPr lang="en-US"/>
              <a:t>Surgical revascularization or angioplasty procedures may be indicated for patients with limb threatening ischemia or those who are disabled due to functional ischemia. The decision to operate is based on symptom severity, degree of disability, and perceived surgical risk. When performed by an experienced surgeon, vascular surgical procedures are associated with a lower mortality rate than amputation.</a:t>
            </a:r>
            <a:r>
              <a:rPr lang="en-US" baseline="30000"/>
              <a:t>3</a:t>
            </a:r>
          </a:p>
          <a:p>
            <a:pPr marL="190500" indent="-190500">
              <a:lnSpc>
                <a:spcPct val="90000"/>
              </a:lnSpc>
            </a:pPr>
            <a:endParaRPr lang="en-US" sz="900" b="1"/>
          </a:p>
          <a:p>
            <a:pPr marL="190500" indent="-190500">
              <a:lnSpc>
                <a:spcPct val="90000"/>
              </a:lnSpc>
            </a:pPr>
            <a:r>
              <a:rPr lang="en-US" sz="1000" b="1"/>
              <a:t>References:</a:t>
            </a:r>
          </a:p>
          <a:p>
            <a:pPr marL="304800" lvl="1" indent="-190500">
              <a:lnSpc>
                <a:spcPct val="90000"/>
              </a:lnSpc>
              <a:buFontTx/>
              <a:buAutoNum type="arabicPeriod"/>
            </a:pPr>
            <a:r>
              <a:rPr lang="en-US" sz="1000"/>
              <a:t>Clagett GP, Krupski WC. Antithrombotic therapy in peripheral arterial occlusive disease. </a:t>
            </a:r>
            <a:r>
              <a:rPr lang="en-US" sz="1000" i="1"/>
              <a:t>Chest</a:t>
            </a:r>
            <a:r>
              <a:rPr lang="en-US" sz="1000"/>
              <a:t> 1995; </a:t>
            </a:r>
            <a:r>
              <a:rPr lang="en-US" sz="1000" b="1"/>
              <a:t>108</a:t>
            </a:r>
            <a:r>
              <a:rPr lang="en-US" sz="1000"/>
              <a:t> (4 suppl): 431S–443S.</a:t>
            </a:r>
          </a:p>
          <a:p>
            <a:pPr marL="304800" lvl="1" indent="-190500">
              <a:lnSpc>
                <a:spcPct val="90000"/>
              </a:lnSpc>
              <a:buFontTx/>
              <a:buAutoNum type="arabicPeriod"/>
            </a:pPr>
            <a:r>
              <a:rPr lang="en-US" sz="1000"/>
              <a:t>McDermott MM, McCarthy W. Intermittent claudication: the natural history. </a:t>
            </a:r>
            <a:r>
              <a:rPr lang="en-US" sz="1000" i="1"/>
              <a:t>Surg Clin North Am</a:t>
            </a:r>
            <a:r>
              <a:rPr lang="en-US" sz="1000"/>
              <a:t> 1995; </a:t>
            </a:r>
            <a:r>
              <a:rPr lang="en-US" sz="1000" b="1"/>
              <a:t>75</a:t>
            </a:r>
            <a:r>
              <a:rPr lang="en-US" sz="1000"/>
              <a:t>: 581–591. </a:t>
            </a:r>
          </a:p>
          <a:p>
            <a:pPr marL="304800" lvl="1" indent="-190500">
              <a:lnSpc>
                <a:spcPct val="90000"/>
              </a:lnSpc>
              <a:buFontTx/>
              <a:buAutoNum type="arabicPeriod"/>
            </a:pPr>
            <a:r>
              <a:rPr lang="en-US" sz="1000"/>
              <a:t>Kempczinski RF, Bernhard VM. Introduction and general considerations. In: Rutherford RB, ed. </a:t>
            </a:r>
            <a:r>
              <a:rPr lang="en-US" sz="1000" i="1"/>
              <a:t>Vascular Surgery</a:t>
            </a:r>
            <a:r>
              <a:rPr lang="en-US" sz="1000"/>
              <a:t>. Philadelphia, Pa: WB Saunders; 1989: chap 53.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82041A2-B30B-2245-80FD-ECCFC00255D2}" type="slidenum">
              <a:rPr lang="en-US" sz="1200">
                <a:solidFill>
                  <a:srgbClr val="000000"/>
                </a:solidFill>
                <a:latin typeface="Arial" charset="0"/>
              </a:rPr>
              <a:pPr eaLnBrk="1" hangingPunct="1"/>
              <a:t>17</a:t>
            </a:fld>
            <a:endParaRPr lang="en-US" sz="1200">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hangingPunct="1">
              <a:defRPr/>
            </a:pPr>
            <a:fld id="{E65F1143-27BA-E740-8FEC-8351BE42BDB2}" type="slidenum">
              <a:rPr lang="en-US" b="0" i="0">
                <a:solidFill>
                  <a:prstClr val="black"/>
                </a:solidFill>
              </a:rPr>
              <a:pPr eaLnBrk="1" hangingPunct="1">
                <a:defRPr/>
              </a:pPr>
              <a:t>18</a:t>
            </a:fld>
            <a:endParaRPr lang="en-US" b="0" i="0">
              <a:solidFill>
                <a:prstClr val="black"/>
              </a:solidFill>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20"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l-GR">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hangingPunct="1">
              <a:defRPr/>
            </a:pPr>
            <a:fld id="{528F8A4D-F932-1E49-BFC0-FE52268C22BB}" type="slidenum">
              <a:rPr lang="en-US" b="0" i="0" smtClean="0">
                <a:solidFill>
                  <a:prstClr val="black"/>
                </a:solidFill>
              </a:rPr>
              <a:pPr eaLnBrk="1" hangingPunct="1">
                <a:defRPr/>
              </a:pPr>
              <a:t>19</a:t>
            </a:fld>
            <a:endParaRPr lang="en-US" b="0" i="0">
              <a:solidFill>
                <a:prstClr val="black"/>
              </a:solidFill>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fontAlgn="auto" hangingPunct="1">
              <a:spcBef>
                <a:spcPts val="0"/>
              </a:spcBef>
              <a:spcAft>
                <a:spcPts val="0"/>
              </a:spcAft>
              <a:defRPr/>
            </a:pPr>
            <a:endParaRPr lang="el-GR">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8ABD-F5BC-4CD1-9B7E-4118351F3E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1F809-5E78-481F-9AB3-BDA4445F842B}"/>
              </a:ext>
            </a:extLst>
          </p:cNvPr>
          <p:cNvSpPr>
            <a:spLocks noGrp="1"/>
          </p:cNvSpPr>
          <p:nvPr>
            <p:ph type="dt" sz="half" idx="10"/>
          </p:nvPr>
        </p:nvSpPr>
        <p:spPr/>
        <p:txBody>
          <a:bodyPr/>
          <a:lstStyle/>
          <a:p>
            <a:fld id="{5CFE2766-6ABA-47DD-8B9F-FA495FA0FD24}" type="datetimeFigureOut">
              <a:rPr lang="el-GR" smtClean="0"/>
              <a:t>7/1/24</a:t>
            </a:fld>
            <a:endParaRPr lang="el-GR"/>
          </a:p>
        </p:txBody>
      </p:sp>
      <p:sp>
        <p:nvSpPr>
          <p:cNvPr id="4" name="Footer Placeholder 3">
            <a:extLst>
              <a:ext uri="{FF2B5EF4-FFF2-40B4-BE49-F238E27FC236}">
                <a16:creationId xmlns:a16="http://schemas.microsoft.com/office/drawing/2014/main" id="{377239F2-601F-4B0E-8693-45BE41E21DD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6831C740-AEC6-46BD-A1D5-23B84939183D}"/>
              </a:ext>
            </a:extLst>
          </p:cNvPr>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155579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E2766-6ABA-47DD-8B9F-FA495FA0FD24}" type="datetimeFigureOut">
              <a:rPr lang="el-GR" smtClean="0"/>
              <a:t>7/1/24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411667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E2766-6ABA-47DD-8B9F-FA495FA0FD24}" type="datetimeFigureOut">
              <a:rPr lang="el-GR" smtClean="0"/>
              <a:t>7/1/24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81572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E2766-6ABA-47DD-8B9F-FA495FA0FD24}" type="datetimeFigureOut">
              <a:rPr lang="el-GR" smtClean="0"/>
              <a:t>7/1/24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305988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2B316992-20FF-264F-A367-AC2F7283F0DD}" type="slidenum">
              <a:rPr lang="en-US"/>
              <a:pPr>
                <a:defRPr/>
              </a:pPr>
              <a:t>‹#›</a:t>
            </a:fld>
            <a:endParaRPr lang="en-US"/>
          </a:p>
        </p:txBody>
      </p:sp>
    </p:spTree>
    <p:extLst>
      <p:ext uri="{BB962C8B-B14F-4D97-AF65-F5344CB8AC3E}">
        <p14:creationId xmlns:p14="http://schemas.microsoft.com/office/powerpoint/2010/main" val="1726815747"/>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18B93C2B-2866-D845-92CC-5B237786D3D6}" type="slidenum">
              <a:rPr lang="en-US"/>
              <a:pPr>
                <a:defRPr/>
              </a:pPr>
              <a:t>‹#›</a:t>
            </a:fld>
            <a:endParaRPr lang="en-US"/>
          </a:p>
        </p:txBody>
      </p:sp>
    </p:spTree>
    <p:extLst>
      <p:ext uri="{BB962C8B-B14F-4D97-AF65-F5344CB8AC3E}">
        <p14:creationId xmlns:p14="http://schemas.microsoft.com/office/powerpoint/2010/main" val="2944347189"/>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02B32EC2-3791-0B4B-BD62-84DAB0E88B43}" type="slidenum">
              <a:rPr lang="en-US"/>
              <a:pPr>
                <a:defRPr/>
              </a:pPr>
              <a:t>‹#›</a:t>
            </a:fld>
            <a:endParaRPr lang="en-US"/>
          </a:p>
        </p:txBody>
      </p:sp>
    </p:spTree>
    <p:extLst>
      <p:ext uri="{BB962C8B-B14F-4D97-AF65-F5344CB8AC3E}">
        <p14:creationId xmlns:p14="http://schemas.microsoft.com/office/powerpoint/2010/main" val="3136236517"/>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CCAF35AF-485B-EA42-9A28-B0F5E5C0779C}" type="slidenum">
              <a:rPr lang="en-US"/>
              <a:pPr>
                <a:defRPr/>
              </a:pPr>
              <a:t>‹#›</a:t>
            </a:fld>
            <a:endParaRPr lang="en-US"/>
          </a:p>
        </p:txBody>
      </p:sp>
    </p:spTree>
    <p:extLst>
      <p:ext uri="{BB962C8B-B14F-4D97-AF65-F5344CB8AC3E}">
        <p14:creationId xmlns:p14="http://schemas.microsoft.com/office/powerpoint/2010/main" val="3694158004"/>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6E9A686D-A19B-BE40-8FD2-E8E981AE41D3}" type="slidenum">
              <a:rPr lang="en-US"/>
              <a:pPr>
                <a:defRPr/>
              </a:pPr>
              <a:t>‹#›</a:t>
            </a:fld>
            <a:endParaRPr lang="en-US"/>
          </a:p>
        </p:txBody>
      </p:sp>
    </p:spTree>
    <p:extLst>
      <p:ext uri="{BB962C8B-B14F-4D97-AF65-F5344CB8AC3E}">
        <p14:creationId xmlns:p14="http://schemas.microsoft.com/office/powerpoint/2010/main" val="363579227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7AF19775-0249-8949-9636-08E6B8E04D73}" type="slidenum">
              <a:rPr lang="en-US"/>
              <a:pPr>
                <a:defRPr/>
              </a:pPr>
              <a:t>‹#›</a:t>
            </a:fld>
            <a:endParaRPr lang="en-US"/>
          </a:p>
        </p:txBody>
      </p:sp>
    </p:spTree>
    <p:extLst>
      <p:ext uri="{BB962C8B-B14F-4D97-AF65-F5344CB8AC3E}">
        <p14:creationId xmlns:p14="http://schemas.microsoft.com/office/powerpoint/2010/main" val="446837642"/>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3EDE2442-606F-9946-A823-1EBB8BD4C7FF}" type="slidenum">
              <a:rPr lang="en-US"/>
              <a:pPr>
                <a:defRPr/>
              </a:pPr>
              <a:t>‹#›</a:t>
            </a:fld>
            <a:endParaRPr lang="en-US"/>
          </a:p>
        </p:txBody>
      </p:sp>
    </p:spTree>
    <p:extLst>
      <p:ext uri="{BB962C8B-B14F-4D97-AF65-F5344CB8AC3E}">
        <p14:creationId xmlns:p14="http://schemas.microsoft.com/office/powerpoint/2010/main" val="39052775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FE2766-6ABA-47DD-8B9F-FA495FA0FD24}" type="datetimeFigureOut">
              <a:rPr lang="el-GR" smtClean="0"/>
              <a:t>7/1/24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3867605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F23F7B2C-1372-3447-B436-3F996A30738D}" type="slidenum">
              <a:rPr lang="en-US"/>
              <a:pPr>
                <a:defRPr/>
              </a:pPr>
              <a:t>‹#›</a:t>
            </a:fld>
            <a:endParaRPr lang="en-US"/>
          </a:p>
        </p:txBody>
      </p:sp>
    </p:spTree>
    <p:extLst>
      <p:ext uri="{BB962C8B-B14F-4D97-AF65-F5344CB8AC3E}">
        <p14:creationId xmlns:p14="http://schemas.microsoft.com/office/powerpoint/2010/main" val="295016567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4E524EC3-0BAF-AD41-A606-47B13500D17A}" type="slidenum">
              <a:rPr lang="en-US"/>
              <a:pPr>
                <a:defRPr/>
              </a:pPr>
              <a:t>‹#›</a:t>
            </a:fld>
            <a:endParaRPr lang="en-US"/>
          </a:p>
        </p:txBody>
      </p:sp>
    </p:spTree>
    <p:extLst>
      <p:ext uri="{BB962C8B-B14F-4D97-AF65-F5344CB8AC3E}">
        <p14:creationId xmlns:p14="http://schemas.microsoft.com/office/powerpoint/2010/main" val="61810316"/>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F246E9B0-192C-8146-9C57-3F77F6ED2AD0}" type="slidenum">
              <a:rPr lang="en-US"/>
              <a:pPr>
                <a:defRPr/>
              </a:pPr>
              <a:t>‹#›</a:t>
            </a:fld>
            <a:endParaRPr lang="en-US"/>
          </a:p>
        </p:txBody>
      </p:sp>
    </p:spTree>
    <p:extLst>
      <p:ext uri="{BB962C8B-B14F-4D97-AF65-F5344CB8AC3E}">
        <p14:creationId xmlns:p14="http://schemas.microsoft.com/office/powerpoint/2010/main" val="2693882195"/>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DA2A878A-8B62-184D-ACB3-184AE5A9B102}" type="slidenum">
              <a:rPr lang="en-US"/>
              <a:pPr>
                <a:defRPr/>
              </a:pPr>
              <a:t>‹#›</a:t>
            </a:fld>
            <a:endParaRPr lang="en-US"/>
          </a:p>
        </p:txBody>
      </p:sp>
    </p:spTree>
    <p:extLst>
      <p:ext uri="{BB962C8B-B14F-4D97-AF65-F5344CB8AC3E}">
        <p14:creationId xmlns:p14="http://schemas.microsoft.com/office/powerpoint/2010/main" val="3008077653"/>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Τίτλος, Γράφημα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a:t>Στυλ κύριου τίτλου</a:t>
            </a:r>
          </a:p>
        </p:txBody>
      </p:sp>
      <p:sp>
        <p:nvSpPr>
          <p:cNvPr id="3" name="Θέση γραφήματος 2"/>
          <p:cNvSpPr>
            <a:spLocks noGrp="1"/>
          </p:cNvSpPr>
          <p:nvPr>
            <p:ph type="chart" sz="half" idx="1"/>
          </p:nvPr>
        </p:nvSpPr>
        <p:spPr>
          <a:xfrm>
            <a:off x="457200" y="1600200"/>
            <a:ext cx="4038600" cy="4525963"/>
          </a:xfrm>
        </p:spPr>
        <p:txBody>
          <a:bodyPr/>
          <a:lstStyle/>
          <a:p>
            <a:pPr lvl="0"/>
            <a:endParaRPr lang="el-GR" noProof="0"/>
          </a:p>
        </p:txBody>
      </p:sp>
      <p:sp>
        <p:nvSpPr>
          <p:cNvPr id="4" name="Θέση κειμένου 3"/>
          <p:cNvSpPr>
            <a:spLocks noGrp="1"/>
          </p:cNvSpPr>
          <p:nvPr>
            <p:ph type="body" sz="half" idx="2"/>
          </p:nvPr>
        </p:nvSpPr>
        <p:spPr>
          <a:xfrm>
            <a:off x="4648200" y="1600200"/>
            <a:ext cx="4038600" cy="45259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1DFC0784-6A94-384F-860C-6DDC841D6938}" type="slidenum">
              <a:rPr lang="en-US"/>
              <a:pPr>
                <a:defRPr/>
              </a:pPr>
              <a:t>‹#›</a:t>
            </a:fld>
            <a:endParaRPr lang="en-US"/>
          </a:p>
        </p:txBody>
      </p:sp>
    </p:spTree>
    <p:extLst>
      <p:ext uri="{BB962C8B-B14F-4D97-AF65-F5344CB8AC3E}">
        <p14:creationId xmlns:p14="http://schemas.microsoft.com/office/powerpoint/2010/main" val="3494937880"/>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a:t>Στυλ κύριου τίτλου</a:t>
            </a:r>
          </a:p>
        </p:txBody>
      </p:sp>
      <p:sp>
        <p:nvSpPr>
          <p:cNvPr id="3" name="Θέση πίνακα 2"/>
          <p:cNvSpPr>
            <a:spLocks noGrp="1"/>
          </p:cNvSpPr>
          <p:nvPr>
            <p:ph type="tbl" idx="1"/>
          </p:nvPr>
        </p:nvSpPr>
        <p:spPr>
          <a:xfrm>
            <a:off x="457200" y="1600200"/>
            <a:ext cx="8229600" cy="4525963"/>
          </a:xfrm>
        </p:spPr>
        <p:txBody>
          <a:bodyPr/>
          <a:lstStyle/>
          <a:p>
            <a:pPr lvl="0"/>
            <a:endParaRPr lang="el-GR" noProof="0"/>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5FB57800-44B3-9847-8609-6BE1156324BA}" type="slidenum">
              <a:rPr lang="en-US"/>
              <a:pPr>
                <a:defRPr/>
              </a:pPr>
              <a:t>‹#›</a:t>
            </a:fld>
            <a:endParaRPr lang="en-US"/>
          </a:p>
        </p:txBody>
      </p:sp>
    </p:spTree>
    <p:extLst>
      <p:ext uri="{BB962C8B-B14F-4D97-AF65-F5344CB8AC3E}">
        <p14:creationId xmlns:p14="http://schemas.microsoft.com/office/powerpoint/2010/main" val="417205975"/>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a:t>Στυλ κύριου τίτλου</a:t>
            </a:r>
          </a:p>
        </p:txBody>
      </p:sp>
      <p:sp>
        <p:nvSpPr>
          <p:cNvPr id="3" name="Θέση γραφήματος 2"/>
          <p:cNvSpPr>
            <a:spLocks noGrp="1"/>
          </p:cNvSpPr>
          <p:nvPr>
            <p:ph type="chart" idx="1"/>
          </p:nvPr>
        </p:nvSpPr>
        <p:spPr>
          <a:xfrm>
            <a:off x="457200" y="1600200"/>
            <a:ext cx="8229600" cy="4525963"/>
          </a:xfrm>
        </p:spPr>
        <p:txBody>
          <a:bodyPr/>
          <a:lstStyle/>
          <a:p>
            <a:pPr lvl="0"/>
            <a:endParaRPr lang="el-GR" noProof="0"/>
          </a:p>
        </p:txBody>
      </p:sp>
      <p:sp>
        <p:nvSpPr>
          <p:cNvPr id="4"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E61F2B88-D140-9847-91C9-3B9E00986B99}" type="slidenum">
              <a:rPr lang="en-US"/>
              <a:pPr>
                <a:defRPr/>
              </a:pPr>
              <a:t>‹#›</a:t>
            </a:fld>
            <a:endParaRPr lang="en-US"/>
          </a:p>
        </p:txBody>
      </p:sp>
    </p:spTree>
    <p:extLst>
      <p:ext uri="{BB962C8B-B14F-4D97-AF65-F5344CB8AC3E}">
        <p14:creationId xmlns:p14="http://schemas.microsoft.com/office/powerpoint/2010/main" val="333732616"/>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p:txBody>
          <a:bodyPr/>
          <a:lstStyle>
            <a:lvl1pPr defTabSz="457200">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defTabSz="457200">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atin typeface="Calibri" charset="0"/>
                <a:cs typeface="ＭＳ Ｐゴシック" charset="0"/>
              </a:defRPr>
            </a:lvl1pPr>
          </a:lstStyle>
          <a:p>
            <a:pPr>
              <a:defRPr/>
            </a:pPr>
            <a:fld id="{E53FB089-13AD-BA4A-AD24-EDFC7DDCDC88}" type="slidenum">
              <a:rPr lang="en-US"/>
              <a:pPr>
                <a:defRPr/>
              </a:pPr>
              <a:t>‹#›</a:t>
            </a:fld>
            <a:endParaRPr lang="en-US"/>
          </a:p>
        </p:txBody>
      </p:sp>
    </p:spTree>
    <p:extLst>
      <p:ext uri="{BB962C8B-B14F-4D97-AF65-F5344CB8AC3E}">
        <p14:creationId xmlns:p14="http://schemas.microsoft.com/office/powerpoint/2010/main" val="1328584183"/>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4498E43-1089-494C-9847-BE623A5D07A1}" type="datetimeFigureOut">
              <a:rPr lang="en-US"/>
              <a:pPr>
                <a:defRPr/>
              </a:pPr>
              <a:t>1/7/24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8BCDF-3681-5348-975B-C476F2E6443F}" type="slidenum">
              <a:rPr lang="en-US"/>
              <a:pPr>
                <a:defRPr/>
              </a:pPr>
              <a:t>‹#›</a:t>
            </a:fld>
            <a:endParaRPr lang="en-US"/>
          </a:p>
        </p:txBody>
      </p:sp>
    </p:spTree>
    <p:extLst>
      <p:ext uri="{BB962C8B-B14F-4D97-AF65-F5344CB8AC3E}">
        <p14:creationId xmlns:p14="http://schemas.microsoft.com/office/powerpoint/2010/main" val="133123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5FF0D0-BD6B-CB4F-BF96-3F6A8F621F85}" type="datetimeFigureOut">
              <a:rPr lang="en-US"/>
              <a:pPr>
                <a:defRPr/>
              </a:pPr>
              <a:t>1/7/24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9DC5E-8FD7-D943-9830-FEC2AB58E336}" type="slidenum">
              <a:rPr lang="en-US"/>
              <a:pPr>
                <a:defRPr/>
              </a:pPr>
              <a:t>‹#›</a:t>
            </a:fld>
            <a:endParaRPr lang="en-US"/>
          </a:p>
        </p:txBody>
      </p:sp>
    </p:spTree>
    <p:extLst>
      <p:ext uri="{BB962C8B-B14F-4D97-AF65-F5344CB8AC3E}">
        <p14:creationId xmlns:p14="http://schemas.microsoft.com/office/powerpoint/2010/main" val="348007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E2766-6ABA-47DD-8B9F-FA495FA0FD24}" type="datetimeFigureOut">
              <a:rPr lang="el-GR" smtClean="0"/>
              <a:t>7/1/24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1839199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6D57FA-9B14-974E-B2FF-0480EA104561}" type="datetimeFigureOut">
              <a:rPr lang="en-US"/>
              <a:pPr>
                <a:defRPr/>
              </a:pPr>
              <a:t>1/7/24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9A3D04-3534-114B-8C7D-B7370167D6C4}" type="slidenum">
              <a:rPr lang="en-US"/>
              <a:pPr>
                <a:defRPr/>
              </a:pPr>
              <a:t>‹#›</a:t>
            </a:fld>
            <a:endParaRPr lang="en-US"/>
          </a:p>
        </p:txBody>
      </p:sp>
    </p:spTree>
    <p:extLst>
      <p:ext uri="{BB962C8B-B14F-4D97-AF65-F5344CB8AC3E}">
        <p14:creationId xmlns:p14="http://schemas.microsoft.com/office/powerpoint/2010/main" val="3271420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835CB3F-E082-9E4D-843D-1ADA9F4FFDCA}" type="datetimeFigureOut">
              <a:rPr lang="en-US"/>
              <a:pPr>
                <a:defRPr/>
              </a:pPr>
              <a:t>1/7/24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3187AD-CD4C-C342-8F75-3ABFC1450FB9}" type="slidenum">
              <a:rPr lang="en-US"/>
              <a:pPr>
                <a:defRPr/>
              </a:pPr>
              <a:t>‹#›</a:t>
            </a:fld>
            <a:endParaRPr lang="en-US"/>
          </a:p>
        </p:txBody>
      </p:sp>
    </p:spTree>
    <p:extLst>
      <p:ext uri="{BB962C8B-B14F-4D97-AF65-F5344CB8AC3E}">
        <p14:creationId xmlns:p14="http://schemas.microsoft.com/office/powerpoint/2010/main" val="1279516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C69347-BD6F-9A43-B027-A6754285F6CF}" type="datetimeFigureOut">
              <a:rPr lang="en-US"/>
              <a:pPr>
                <a:defRPr/>
              </a:pPr>
              <a:t>1/7/24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727650-A76E-F946-AB8A-1A1D496D6DF2}" type="slidenum">
              <a:rPr lang="en-US"/>
              <a:pPr>
                <a:defRPr/>
              </a:pPr>
              <a:t>‹#›</a:t>
            </a:fld>
            <a:endParaRPr lang="en-US"/>
          </a:p>
        </p:txBody>
      </p:sp>
    </p:spTree>
    <p:extLst>
      <p:ext uri="{BB962C8B-B14F-4D97-AF65-F5344CB8AC3E}">
        <p14:creationId xmlns:p14="http://schemas.microsoft.com/office/powerpoint/2010/main" val="3140469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A3DB6C-18AF-8F41-99C9-B4542A9CEB23}" type="datetimeFigureOut">
              <a:rPr lang="en-US"/>
              <a:pPr>
                <a:defRPr/>
              </a:pPr>
              <a:t>1/7/24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F38C65-FAC4-3143-8659-FDAFFB653D90}" type="slidenum">
              <a:rPr lang="en-US"/>
              <a:pPr>
                <a:defRPr/>
              </a:pPr>
              <a:t>‹#›</a:t>
            </a:fld>
            <a:endParaRPr lang="en-US"/>
          </a:p>
        </p:txBody>
      </p:sp>
    </p:spTree>
    <p:extLst>
      <p:ext uri="{BB962C8B-B14F-4D97-AF65-F5344CB8AC3E}">
        <p14:creationId xmlns:p14="http://schemas.microsoft.com/office/powerpoint/2010/main" val="2948835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912772-4FFB-9147-8A89-E30BC6CBAB2C}" type="datetimeFigureOut">
              <a:rPr lang="en-US"/>
              <a:pPr>
                <a:defRPr/>
              </a:pPr>
              <a:t>1/7/24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853838-DE3F-CC47-B1B6-CC7C58C148F1}" type="slidenum">
              <a:rPr lang="en-US"/>
              <a:pPr>
                <a:defRPr/>
              </a:pPr>
              <a:t>‹#›</a:t>
            </a:fld>
            <a:endParaRPr lang="en-US"/>
          </a:p>
        </p:txBody>
      </p:sp>
    </p:spTree>
    <p:extLst>
      <p:ext uri="{BB962C8B-B14F-4D97-AF65-F5344CB8AC3E}">
        <p14:creationId xmlns:p14="http://schemas.microsoft.com/office/powerpoint/2010/main" val="690780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A9B390-DD6A-894C-9E10-3A09954B9138}" type="datetimeFigureOut">
              <a:rPr lang="en-US"/>
              <a:pPr>
                <a:defRPr/>
              </a:pPr>
              <a:t>1/7/24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3D2A7F-18AB-0946-B789-2E758CD6E24D}" type="slidenum">
              <a:rPr lang="en-US"/>
              <a:pPr>
                <a:defRPr/>
              </a:pPr>
              <a:t>‹#›</a:t>
            </a:fld>
            <a:endParaRPr lang="en-US"/>
          </a:p>
        </p:txBody>
      </p:sp>
    </p:spTree>
    <p:extLst>
      <p:ext uri="{BB962C8B-B14F-4D97-AF65-F5344CB8AC3E}">
        <p14:creationId xmlns:p14="http://schemas.microsoft.com/office/powerpoint/2010/main" val="1279881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01DB76-126D-5D46-8DC1-FA37EC7799A4}" type="datetimeFigureOut">
              <a:rPr lang="en-US"/>
              <a:pPr>
                <a:defRPr/>
              </a:pPr>
              <a:t>1/7/24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605631-B8AE-7E41-BE91-1772441C06FE}" type="slidenum">
              <a:rPr lang="en-US"/>
              <a:pPr>
                <a:defRPr/>
              </a:pPr>
              <a:t>‹#›</a:t>
            </a:fld>
            <a:endParaRPr lang="en-US"/>
          </a:p>
        </p:txBody>
      </p:sp>
    </p:spTree>
    <p:extLst>
      <p:ext uri="{BB962C8B-B14F-4D97-AF65-F5344CB8AC3E}">
        <p14:creationId xmlns:p14="http://schemas.microsoft.com/office/powerpoint/2010/main" val="245830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996EEE-8C45-2940-9D2C-FBD139BC7CF6}" type="datetimeFigureOut">
              <a:rPr lang="en-US"/>
              <a:pPr>
                <a:defRPr/>
              </a:pPr>
              <a:t>1/7/24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F68D3-D14D-4D40-B024-62CC5D206128}" type="slidenum">
              <a:rPr lang="en-US"/>
              <a:pPr>
                <a:defRPr/>
              </a:pPr>
              <a:t>‹#›</a:t>
            </a:fld>
            <a:endParaRPr lang="en-US"/>
          </a:p>
        </p:txBody>
      </p:sp>
    </p:spTree>
    <p:extLst>
      <p:ext uri="{BB962C8B-B14F-4D97-AF65-F5344CB8AC3E}">
        <p14:creationId xmlns:p14="http://schemas.microsoft.com/office/powerpoint/2010/main" val="2628923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ED44DD-42BF-B043-ABD1-293D6D58306B}" type="datetimeFigureOut">
              <a:rPr lang="en-US"/>
              <a:pPr>
                <a:defRPr/>
              </a:pPr>
              <a:t>1/7/24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6D7F0-5002-9242-82B8-F54C99A1C659}" type="slidenum">
              <a:rPr lang="en-US"/>
              <a:pPr>
                <a:defRPr/>
              </a:pPr>
              <a:t>‹#›</a:t>
            </a:fld>
            <a:endParaRPr lang="en-US"/>
          </a:p>
        </p:txBody>
      </p:sp>
    </p:spTree>
    <p:extLst>
      <p:ext uri="{BB962C8B-B14F-4D97-AF65-F5344CB8AC3E}">
        <p14:creationId xmlns:p14="http://schemas.microsoft.com/office/powerpoint/2010/main" val="82178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FE2766-6ABA-47DD-8B9F-FA495FA0FD24}" type="datetimeFigureOut">
              <a:rPr lang="el-GR" smtClean="0"/>
              <a:t>7/1/24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388862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FE2766-6ABA-47DD-8B9F-FA495FA0FD24}" type="datetimeFigureOut">
              <a:rPr lang="el-GR" smtClean="0"/>
              <a:t>7/1/24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223524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E2766-6ABA-47DD-8B9F-FA495FA0FD24}" type="datetimeFigureOut">
              <a:rPr lang="el-GR" smtClean="0"/>
              <a:t>7/1/24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223202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FE2766-6ABA-47DD-8B9F-FA495FA0FD24}" type="datetimeFigureOut">
              <a:rPr lang="el-GR" smtClean="0"/>
              <a:t>7/1/24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222867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E2766-6ABA-47DD-8B9F-FA495FA0FD24}" type="datetimeFigureOut">
              <a:rPr lang="el-GR" smtClean="0"/>
              <a:t>7/1/24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89200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E2766-6ABA-47DD-8B9F-FA495FA0FD24}" type="datetimeFigureOut">
              <a:rPr lang="el-GR" smtClean="0"/>
              <a:t>7/1/24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EC4BAA7-DF4D-4C2A-8025-9D651D7D5765}" type="slidenum">
              <a:rPr lang="el-GR" smtClean="0"/>
              <a:t>‹#›</a:t>
            </a:fld>
            <a:endParaRPr lang="el-GR"/>
          </a:p>
        </p:txBody>
      </p:sp>
    </p:spTree>
    <p:extLst>
      <p:ext uri="{BB962C8B-B14F-4D97-AF65-F5344CB8AC3E}">
        <p14:creationId xmlns:p14="http://schemas.microsoft.com/office/powerpoint/2010/main" val="428187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E2766-6ABA-47DD-8B9F-FA495FA0FD24}" type="datetimeFigureOut">
              <a:rPr lang="el-GR" smtClean="0"/>
              <a:t>7/1/24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4BAA7-DF4D-4C2A-8025-9D651D7D5765}" type="slidenum">
              <a:rPr lang="el-GR" smtClean="0"/>
              <a:t>‹#›</a:t>
            </a:fld>
            <a:endParaRPr lang="el-GR"/>
          </a:p>
        </p:txBody>
      </p:sp>
    </p:spTree>
    <p:extLst>
      <p:ext uri="{BB962C8B-B14F-4D97-AF65-F5344CB8AC3E}">
        <p14:creationId xmlns:p14="http://schemas.microsoft.com/office/powerpoint/2010/main" val="1218056772"/>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914400">
              <a:defRPr sz="1400" b="0" i="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defRPr sz="1400" b="0" i="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1400" b="0" i="0">
                <a:solidFill>
                  <a:srgbClr val="000000"/>
                </a:solidFill>
                <a:latin typeface="Arial" charset="0"/>
                <a:cs typeface="+mn-cs"/>
              </a:defRPr>
            </a:lvl1pPr>
          </a:lstStyle>
          <a:p>
            <a:pPr fontAlgn="base">
              <a:spcBef>
                <a:spcPct val="0"/>
              </a:spcBef>
              <a:spcAft>
                <a:spcPct val="0"/>
              </a:spcAft>
              <a:defRPr/>
            </a:pPr>
            <a:fld id="{98455171-2E51-A943-ADF2-A2E8FFC76F20}"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1561513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spd="med">
    <p:wipe dir="r"/>
  </p:transition>
  <p:txStyles>
    <p:titleStyle>
      <a:lvl1pPr algn="ctr" rtl="0" eaLnBrk="0" fontAlgn="base" hangingPunct="0">
        <a:spcBef>
          <a:spcPct val="0"/>
        </a:spcBef>
        <a:spcAft>
          <a:spcPct val="0"/>
        </a:spcAft>
        <a:defRPr sz="4400">
          <a:solidFill>
            <a:srgbClr val="FFFF0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FF00"/>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FFFF00"/>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FFFF00"/>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FFFF00"/>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rgbClr val="FFFF00"/>
          </a:solidFill>
          <a:latin typeface="Arial" pitchFamily="34" charset="0"/>
        </a:defRPr>
      </a:lvl6pPr>
      <a:lvl7pPr marL="914400" algn="ctr" rtl="0" fontAlgn="base">
        <a:spcBef>
          <a:spcPct val="0"/>
        </a:spcBef>
        <a:spcAft>
          <a:spcPct val="0"/>
        </a:spcAft>
        <a:defRPr sz="4400">
          <a:solidFill>
            <a:srgbClr val="FFFF00"/>
          </a:solidFill>
          <a:latin typeface="Arial" pitchFamily="34" charset="0"/>
        </a:defRPr>
      </a:lvl7pPr>
      <a:lvl8pPr marL="1371600" algn="ctr" rtl="0" fontAlgn="base">
        <a:spcBef>
          <a:spcPct val="0"/>
        </a:spcBef>
        <a:spcAft>
          <a:spcPct val="0"/>
        </a:spcAft>
        <a:defRPr sz="4400">
          <a:solidFill>
            <a:srgbClr val="FFFF00"/>
          </a:solidFill>
          <a:latin typeface="Arial" pitchFamily="34" charset="0"/>
        </a:defRPr>
      </a:lvl8pPr>
      <a:lvl9pPr marL="1828800" algn="ctr" rtl="0" fontAlgn="base">
        <a:spcBef>
          <a:spcPct val="0"/>
        </a:spcBef>
        <a:spcAft>
          <a:spcPct val="0"/>
        </a:spcAft>
        <a:defRPr sz="4400">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A663488C-DF97-B449-8E46-68954F8E61FC}" type="datetimeFigureOut">
              <a:rPr lang="en-US"/>
              <a:pPr>
                <a:defRPr/>
              </a:pPr>
              <a:t>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2EAAA39B-7B01-B540-B652-85FB46F51DC6}" type="slidenum">
              <a:rPr lang="en-US"/>
              <a:pPr>
                <a:defRPr/>
              </a:pPr>
              <a:t>‹#›</a:t>
            </a:fld>
            <a:endParaRPr lang="en-US"/>
          </a:p>
        </p:txBody>
      </p:sp>
    </p:spTree>
    <p:extLst>
      <p:ext uri="{BB962C8B-B14F-4D97-AF65-F5344CB8AC3E}">
        <p14:creationId xmlns:p14="http://schemas.microsoft.com/office/powerpoint/2010/main" val="16556134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5.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Υπότιτλος"/>
          <p:cNvSpPr>
            <a:spLocks noGrp="1"/>
          </p:cNvSpPr>
          <p:nvPr>
            <p:ph type="ctrTitle"/>
          </p:nvPr>
        </p:nvSpPr>
        <p:spPr>
          <a:xfrm>
            <a:off x="685800" y="471385"/>
            <a:ext cx="7772400" cy="4729281"/>
          </a:xfrm>
          <a:ln w="38100" cmpd="sng">
            <a:solidFill>
              <a:schemeClr val="tx1"/>
            </a:solidFill>
          </a:ln>
        </p:spPr>
        <p:txBody>
          <a:bodyPr>
            <a:noAutofit/>
          </a:bodyPr>
          <a:lstStyle/>
          <a:p>
            <a:r>
              <a:rPr lang="en-US" sz="5400" dirty="0">
                <a:solidFill>
                  <a:schemeClr val="accent4">
                    <a:lumMod val="75000"/>
                  </a:schemeClr>
                </a:solidFill>
                <a:effectLst>
                  <a:outerShdw blurRad="38100" dist="38100" dir="2700000" algn="tl">
                    <a:srgbClr val="000000">
                      <a:alpha val="43137"/>
                    </a:srgbClr>
                  </a:outerShdw>
                </a:effectLst>
              </a:rPr>
              <a:t>Arterial diseases of </a:t>
            </a:r>
            <a:br>
              <a:rPr lang="en-US" sz="5400" dirty="0">
                <a:solidFill>
                  <a:schemeClr val="accent4">
                    <a:lumMod val="75000"/>
                  </a:schemeClr>
                </a:solidFill>
                <a:effectLst>
                  <a:outerShdw blurRad="38100" dist="38100" dir="2700000" algn="tl">
                    <a:srgbClr val="000000">
                      <a:alpha val="43137"/>
                    </a:srgbClr>
                  </a:outerShdw>
                </a:effectLst>
              </a:rPr>
            </a:br>
            <a:r>
              <a:rPr lang="en-US" sz="5400" dirty="0">
                <a:solidFill>
                  <a:schemeClr val="accent4">
                    <a:lumMod val="75000"/>
                  </a:schemeClr>
                </a:solidFill>
                <a:effectLst>
                  <a:outerShdw blurRad="38100" dist="38100" dir="2700000" algn="tl">
                    <a:srgbClr val="000000">
                      <a:alpha val="43137"/>
                    </a:srgbClr>
                  </a:outerShdw>
                </a:effectLst>
              </a:rPr>
              <a:t>the  Extremities</a:t>
            </a:r>
            <a:br>
              <a:rPr lang="en-US" sz="4000" dirty="0">
                <a:solidFill>
                  <a:schemeClr val="accent4">
                    <a:lumMod val="75000"/>
                  </a:schemeClr>
                </a:solidFill>
                <a:effectLst>
                  <a:outerShdw blurRad="38100" dist="38100" dir="2700000" algn="tl">
                    <a:srgbClr val="000000">
                      <a:alpha val="43137"/>
                    </a:srgbClr>
                  </a:outerShdw>
                </a:effectLst>
              </a:rPr>
            </a:br>
            <a:endParaRPr lang="en-US" dirty="0">
              <a:solidFill>
                <a:schemeClr val="accent4">
                  <a:lumMod val="75000"/>
                </a:schemeClr>
              </a:solidFill>
              <a:effectLst>
                <a:outerShdw blurRad="38100" dist="38100" dir="2700000" algn="tl">
                  <a:srgbClr val="000000">
                    <a:alpha val="43137"/>
                  </a:srgbClr>
                </a:outerShdw>
              </a:effectLst>
            </a:endParaRPr>
          </a:p>
          <a:p>
            <a:endParaRPr lang="en-US" sz="2000" dirty="0">
              <a:solidFill>
                <a:schemeClr val="accent4">
                  <a:lumMod val="75000"/>
                </a:schemeClr>
              </a:solidFill>
            </a:endParaRPr>
          </a:p>
          <a:p>
            <a:r>
              <a:rPr lang="en-US" sz="2400" b="1" dirty="0">
                <a:solidFill>
                  <a:schemeClr val="accent1">
                    <a:lumMod val="50000"/>
                  </a:schemeClr>
                </a:solidFill>
              </a:rPr>
              <a:t>K. Filis,  Prof of Vascular Surgery</a:t>
            </a:r>
            <a:br>
              <a:rPr lang="el-GR" sz="2400" b="1" dirty="0">
                <a:solidFill>
                  <a:schemeClr val="accent1">
                    <a:lumMod val="50000"/>
                  </a:schemeClr>
                </a:solidFill>
              </a:rPr>
            </a:br>
            <a:br>
              <a:rPr lang="el-GR" sz="2400" b="1" dirty="0">
                <a:solidFill>
                  <a:schemeClr val="accent1">
                    <a:lumMod val="50000"/>
                  </a:schemeClr>
                </a:solidFill>
              </a:rPr>
            </a:br>
            <a:r>
              <a:rPr lang="en-US" sz="2400" dirty="0">
                <a:solidFill>
                  <a:schemeClr val="accent1">
                    <a:lumMod val="50000"/>
                  </a:schemeClr>
                </a:solidFill>
              </a:rPr>
              <a:t>Head of the Vascular Surgery Unit</a:t>
            </a:r>
            <a:br>
              <a:rPr lang="en-US" sz="2400" dirty="0">
                <a:solidFill>
                  <a:schemeClr val="accent1">
                    <a:lumMod val="50000"/>
                  </a:schemeClr>
                </a:solidFill>
              </a:rPr>
            </a:br>
            <a:r>
              <a:rPr lang="en-US" sz="2400" dirty="0" err="1">
                <a:solidFill>
                  <a:schemeClr val="accent1">
                    <a:lumMod val="50000"/>
                  </a:schemeClr>
                </a:solidFill>
              </a:rPr>
              <a:t>Ippokrateio</a:t>
            </a:r>
            <a:r>
              <a:rPr lang="en-US" sz="2400" dirty="0">
                <a:solidFill>
                  <a:schemeClr val="accent1">
                    <a:lumMod val="50000"/>
                  </a:schemeClr>
                </a:solidFill>
              </a:rPr>
              <a:t> Hospital of Athens</a:t>
            </a:r>
          </a:p>
          <a:p>
            <a:r>
              <a:rPr lang="en-US" sz="2400" dirty="0">
                <a:solidFill>
                  <a:schemeClr val="accent1">
                    <a:lumMod val="50000"/>
                  </a:schemeClr>
                </a:solidFill>
              </a:rPr>
              <a:t>University of Athens Medical School</a:t>
            </a:r>
            <a:br>
              <a:rPr lang="en-US" sz="2400" dirty="0">
                <a:solidFill>
                  <a:schemeClr val="accent1">
                    <a:lumMod val="50000"/>
                  </a:schemeClr>
                </a:solidFill>
              </a:rPr>
            </a:br>
            <a:endParaRPr lang="el-GR" sz="2400" dirty="0">
              <a:solidFill>
                <a:schemeClr val="accent1">
                  <a:lumMod val="50000"/>
                </a:schemeClr>
              </a:solidFill>
            </a:endParaRPr>
          </a:p>
        </p:txBody>
      </p:sp>
    </p:spTree>
    <p:extLst>
      <p:ext uri="{BB962C8B-B14F-4D97-AF65-F5344CB8AC3E}">
        <p14:creationId xmlns:p14="http://schemas.microsoft.com/office/powerpoint/2010/main" val="184820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2 - Θέση περιεχομένου"/>
          <p:cNvSpPr txBox="1">
            <a:spLocks/>
          </p:cNvSpPr>
          <p:nvPr/>
        </p:nvSpPr>
        <p:spPr>
          <a:xfrm>
            <a:off x="912649" y="1684390"/>
            <a:ext cx="7498080" cy="4800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Annual incidence is more difficult to be measured than prevalence. </a:t>
            </a:r>
            <a:endParaRPr lang="el-GR" dirty="0"/>
          </a:p>
        </p:txBody>
      </p:sp>
      <p:graphicFrame>
        <p:nvGraphicFramePr>
          <p:cNvPr id="11" name="3 - Διάγραμμα"/>
          <p:cNvGraphicFramePr/>
          <p:nvPr>
            <p:extLst>
              <p:ext uri="{D42A27DB-BD31-4B8C-83A1-F6EECF244321}">
                <p14:modId xmlns:p14="http://schemas.microsoft.com/office/powerpoint/2010/main" val="1656722633"/>
              </p:ext>
            </p:extLst>
          </p:nvPr>
        </p:nvGraphicFramePr>
        <p:xfrm>
          <a:off x="1040222" y="2689072"/>
          <a:ext cx="7072362"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 - Τίτλος"/>
          <p:cNvSpPr txBox="1">
            <a:spLocks/>
          </p:cNvSpPr>
          <p:nvPr/>
        </p:nvSpPr>
        <p:spPr>
          <a:xfrm>
            <a:off x="423348" y="399159"/>
            <a:ext cx="8317538"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C00000"/>
                </a:solidFill>
              </a:rPr>
              <a:t>Intermittent claudication (IC)</a:t>
            </a:r>
            <a:endParaRPr lang="el-GR" sz="5400" dirty="0">
              <a:solidFill>
                <a:srgbClr val="C00000"/>
              </a:solidFill>
            </a:endParaRPr>
          </a:p>
        </p:txBody>
      </p:sp>
    </p:spTree>
    <p:extLst>
      <p:ext uri="{BB962C8B-B14F-4D97-AF65-F5344CB8AC3E}">
        <p14:creationId xmlns:p14="http://schemas.microsoft.com/office/powerpoint/2010/main" val="244508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3 - Θέση περιεχομένου"/>
          <p:cNvGraphicFramePr>
            <a:graphicFrameLocks/>
          </p:cNvGraphicFramePr>
          <p:nvPr>
            <p:extLst>
              <p:ext uri="{D42A27DB-BD31-4B8C-83A1-F6EECF244321}">
                <p14:modId xmlns:p14="http://schemas.microsoft.com/office/powerpoint/2010/main" val="2766665233"/>
              </p:ext>
            </p:extLst>
          </p:nvPr>
        </p:nvGraphicFramePr>
        <p:xfrm>
          <a:off x="249028" y="834292"/>
          <a:ext cx="8616372" cy="4463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5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rot="-3542904">
            <a:off x="3716337" y="4811713"/>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1.2-1.5</a:t>
            </a:r>
          </a:p>
        </p:txBody>
      </p:sp>
      <p:sp>
        <p:nvSpPr>
          <p:cNvPr id="73731" name="Text Box 3"/>
          <p:cNvSpPr txBox="1">
            <a:spLocks noChangeArrowheads="1"/>
          </p:cNvSpPr>
          <p:nvPr/>
        </p:nvSpPr>
        <p:spPr bwMode="auto">
          <a:xfrm rot="-3542904">
            <a:off x="3351212" y="4810126"/>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1.1-1.2</a:t>
            </a:r>
          </a:p>
        </p:txBody>
      </p:sp>
      <p:sp>
        <p:nvSpPr>
          <p:cNvPr id="73732" name="Text Box 4"/>
          <p:cNvSpPr txBox="1">
            <a:spLocks noChangeArrowheads="1"/>
          </p:cNvSpPr>
          <p:nvPr/>
        </p:nvSpPr>
        <p:spPr bwMode="auto">
          <a:xfrm rot="-3542904">
            <a:off x="473075" y="4756151"/>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&lt;0.4</a:t>
            </a:r>
          </a:p>
        </p:txBody>
      </p:sp>
      <p:sp>
        <p:nvSpPr>
          <p:cNvPr id="73733" name="Text Box 5"/>
          <p:cNvSpPr txBox="1">
            <a:spLocks noChangeArrowheads="1"/>
          </p:cNvSpPr>
          <p:nvPr/>
        </p:nvSpPr>
        <p:spPr bwMode="auto">
          <a:xfrm rot="-3542904">
            <a:off x="809625" y="4810126"/>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0.4-0.5</a:t>
            </a:r>
          </a:p>
        </p:txBody>
      </p:sp>
      <p:sp>
        <p:nvSpPr>
          <p:cNvPr id="73734" name="Text Box 6"/>
          <p:cNvSpPr txBox="1">
            <a:spLocks noChangeArrowheads="1"/>
          </p:cNvSpPr>
          <p:nvPr/>
        </p:nvSpPr>
        <p:spPr bwMode="auto">
          <a:xfrm rot="-3542904">
            <a:off x="1169987" y="4808538"/>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0.5-0.6</a:t>
            </a:r>
          </a:p>
        </p:txBody>
      </p:sp>
      <p:sp>
        <p:nvSpPr>
          <p:cNvPr id="73735" name="Text Box 7"/>
          <p:cNvSpPr txBox="1">
            <a:spLocks noChangeArrowheads="1"/>
          </p:cNvSpPr>
          <p:nvPr/>
        </p:nvSpPr>
        <p:spPr bwMode="auto">
          <a:xfrm rot="-3542904">
            <a:off x="1527175" y="4808538"/>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0.6-0.7</a:t>
            </a:r>
          </a:p>
        </p:txBody>
      </p:sp>
      <p:sp>
        <p:nvSpPr>
          <p:cNvPr id="73736" name="Text Box 8"/>
          <p:cNvSpPr txBox="1">
            <a:spLocks noChangeArrowheads="1"/>
          </p:cNvSpPr>
          <p:nvPr/>
        </p:nvSpPr>
        <p:spPr bwMode="auto">
          <a:xfrm rot="-3542904">
            <a:off x="1887537" y="4810126"/>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0.7-0.8</a:t>
            </a:r>
          </a:p>
        </p:txBody>
      </p:sp>
      <p:sp>
        <p:nvSpPr>
          <p:cNvPr id="73737" name="Text Box 9"/>
          <p:cNvSpPr txBox="1">
            <a:spLocks noChangeArrowheads="1"/>
          </p:cNvSpPr>
          <p:nvPr/>
        </p:nvSpPr>
        <p:spPr bwMode="auto">
          <a:xfrm rot="-3542904">
            <a:off x="2257425" y="4811713"/>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0.8-0.9</a:t>
            </a:r>
          </a:p>
        </p:txBody>
      </p:sp>
      <p:sp>
        <p:nvSpPr>
          <p:cNvPr id="73738" name="Text Box 10"/>
          <p:cNvSpPr txBox="1">
            <a:spLocks noChangeArrowheads="1"/>
          </p:cNvSpPr>
          <p:nvPr/>
        </p:nvSpPr>
        <p:spPr bwMode="auto">
          <a:xfrm rot="-3542904">
            <a:off x="2622550" y="4811713"/>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0.9-1.0</a:t>
            </a:r>
          </a:p>
        </p:txBody>
      </p:sp>
      <p:sp>
        <p:nvSpPr>
          <p:cNvPr id="73739" name="Text Box 11"/>
          <p:cNvSpPr txBox="1">
            <a:spLocks noChangeArrowheads="1"/>
          </p:cNvSpPr>
          <p:nvPr/>
        </p:nvSpPr>
        <p:spPr bwMode="auto">
          <a:xfrm rot="-3542904">
            <a:off x="2990850" y="4810126"/>
            <a:ext cx="1355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1600" b="1" dirty="0">
                <a:solidFill>
                  <a:srgbClr val="000000"/>
                </a:solidFill>
                <a:latin typeface="Arial" charset="0"/>
              </a:rPr>
              <a:t>1.0-1.1</a:t>
            </a:r>
          </a:p>
        </p:txBody>
      </p:sp>
      <p:sp>
        <p:nvSpPr>
          <p:cNvPr id="73740" name="Freeform 12"/>
          <p:cNvSpPr>
            <a:spLocks/>
          </p:cNvSpPr>
          <p:nvPr/>
        </p:nvSpPr>
        <p:spPr bwMode="auto">
          <a:xfrm rot="5400000">
            <a:off x="2930525" y="2733675"/>
            <a:ext cx="1588" cy="3748088"/>
          </a:xfrm>
          <a:custGeom>
            <a:avLst/>
            <a:gdLst>
              <a:gd name="T0" fmla="*/ 0 w 1"/>
              <a:gd name="T1" fmla="*/ 0 h 1754"/>
              <a:gd name="T2" fmla="*/ 0 w 1"/>
              <a:gd name="T3" fmla="*/ 1754 h 1754"/>
            </a:gdLst>
            <a:ahLst/>
            <a:cxnLst>
              <a:cxn ang="0">
                <a:pos x="T0" y="T1"/>
              </a:cxn>
              <a:cxn ang="0">
                <a:pos x="T2" y="T3"/>
              </a:cxn>
            </a:cxnLst>
            <a:rect l="0" t="0" r="r" b="b"/>
            <a:pathLst>
              <a:path w="1" h="1754">
                <a:moveTo>
                  <a:pt x="0" y="0"/>
                </a:moveTo>
                <a:lnTo>
                  <a:pt x="0" y="1754"/>
                </a:lnTo>
              </a:path>
            </a:pathLst>
          </a:custGeom>
          <a:noFill/>
          <a:ln w="28575" cap="flat" cmpd="sng">
            <a:solidFill>
              <a:srgbClr val="FFFFCC"/>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endParaRPr lang="en-US"/>
          </a:p>
        </p:txBody>
      </p:sp>
      <p:sp>
        <p:nvSpPr>
          <p:cNvPr id="73741" name="Rectangle 13"/>
          <p:cNvSpPr>
            <a:spLocks noChangeArrowheads="1"/>
          </p:cNvSpPr>
          <p:nvPr/>
        </p:nvSpPr>
        <p:spPr bwMode="auto">
          <a:xfrm>
            <a:off x="1174750" y="2092325"/>
            <a:ext cx="230188" cy="2514600"/>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l-GR" sz="1400">
              <a:solidFill>
                <a:schemeClr val="tx2"/>
              </a:solidFill>
            </a:endParaRPr>
          </a:p>
        </p:txBody>
      </p:sp>
      <p:sp>
        <p:nvSpPr>
          <p:cNvPr id="73742" name="Rectangle 14"/>
          <p:cNvSpPr>
            <a:spLocks noChangeArrowheads="1"/>
          </p:cNvSpPr>
          <p:nvPr/>
        </p:nvSpPr>
        <p:spPr bwMode="auto">
          <a:xfrm>
            <a:off x="1541463" y="2944813"/>
            <a:ext cx="230187" cy="1662112"/>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3" name="Rectangle 15"/>
          <p:cNvSpPr>
            <a:spLocks noChangeArrowheads="1"/>
          </p:cNvSpPr>
          <p:nvPr/>
        </p:nvSpPr>
        <p:spPr bwMode="auto">
          <a:xfrm>
            <a:off x="1905000" y="3068638"/>
            <a:ext cx="230188" cy="1538287"/>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4" name="Rectangle 16"/>
          <p:cNvSpPr>
            <a:spLocks noChangeArrowheads="1"/>
          </p:cNvSpPr>
          <p:nvPr/>
        </p:nvSpPr>
        <p:spPr bwMode="auto">
          <a:xfrm>
            <a:off x="2271713" y="3546475"/>
            <a:ext cx="230187" cy="1060450"/>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5" name="Rectangle 17"/>
          <p:cNvSpPr>
            <a:spLocks noChangeArrowheads="1"/>
          </p:cNvSpPr>
          <p:nvPr/>
        </p:nvSpPr>
        <p:spPr bwMode="auto">
          <a:xfrm>
            <a:off x="2636838" y="3927475"/>
            <a:ext cx="230187" cy="679450"/>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6" name="Rectangle 18"/>
          <p:cNvSpPr>
            <a:spLocks noChangeArrowheads="1"/>
          </p:cNvSpPr>
          <p:nvPr/>
        </p:nvSpPr>
        <p:spPr bwMode="auto">
          <a:xfrm>
            <a:off x="3003550" y="3925888"/>
            <a:ext cx="230188" cy="681037"/>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7" name="Rectangle 19"/>
          <p:cNvSpPr>
            <a:spLocks noChangeArrowheads="1"/>
          </p:cNvSpPr>
          <p:nvPr/>
        </p:nvSpPr>
        <p:spPr bwMode="auto">
          <a:xfrm>
            <a:off x="3371850" y="3832225"/>
            <a:ext cx="230188" cy="774700"/>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8" name="Rectangle 20"/>
          <p:cNvSpPr>
            <a:spLocks noChangeArrowheads="1"/>
          </p:cNvSpPr>
          <p:nvPr/>
        </p:nvSpPr>
        <p:spPr bwMode="auto">
          <a:xfrm>
            <a:off x="3738563" y="4354513"/>
            <a:ext cx="230187" cy="252412"/>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49" name="Rectangle 21"/>
          <p:cNvSpPr>
            <a:spLocks noChangeArrowheads="1"/>
          </p:cNvSpPr>
          <p:nvPr/>
        </p:nvSpPr>
        <p:spPr bwMode="auto">
          <a:xfrm>
            <a:off x="4105275" y="4381500"/>
            <a:ext cx="230188" cy="225425"/>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50" name="Rectangle 22"/>
          <p:cNvSpPr>
            <a:spLocks noChangeArrowheads="1"/>
          </p:cNvSpPr>
          <p:nvPr/>
        </p:nvSpPr>
        <p:spPr bwMode="auto">
          <a:xfrm>
            <a:off x="4470400" y="4502150"/>
            <a:ext cx="230188" cy="104775"/>
          </a:xfrm>
          <a:prstGeom prst="rect">
            <a:avLst/>
          </a:prstGeom>
          <a:solidFill>
            <a:srgbClr val="FFCC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3751" name="Group 23"/>
          <p:cNvGrpSpPr>
            <a:grpSpLocks/>
          </p:cNvGrpSpPr>
          <p:nvPr/>
        </p:nvGrpSpPr>
        <p:grpSpPr bwMode="auto">
          <a:xfrm>
            <a:off x="573088" y="1774825"/>
            <a:ext cx="430212" cy="3001963"/>
            <a:chOff x="361" y="1359"/>
            <a:chExt cx="271" cy="1891"/>
          </a:xfrm>
        </p:grpSpPr>
        <p:sp>
          <p:nvSpPr>
            <p:cNvPr id="73752" name="Text Box 24"/>
            <p:cNvSpPr txBox="1">
              <a:spLocks noChangeArrowheads="1"/>
            </p:cNvSpPr>
            <p:nvPr/>
          </p:nvSpPr>
          <p:spPr bwMode="auto">
            <a:xfrm>
              <a:off x="361" y="1359"/>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000000"/>
                  </a:solidFill>
                  <a:latin typeface="Arial" charset="0"/>
                </a:rPr>
                <a:t>70</a:t>
              </a:r>
            </a:p>
          </p:txBody>
        </p:sp>
        <p:sp>
          <p:nvSpPr>
            <p:cNvPr id="73753" name="Text Box 25"/>
            <p:cNvSpPr txBox="1">
              <a:spLocks noChangeArrowheads="1"/>
            </p:cNvSpPr>
            <p:nvPr/>
          </p:nvSpPr>
          <p:spPr bwMode="auto">
            <a:xfrm>
              <a:off x="361" y="1599"/>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000000"/>
                  </a:solidFill>
                  <a:latin typeface="Arial" charset="0"/>
                </a:rPr>
                <a:t>60</a:t>
              </a:r>
            </a:p>
          </p:txBody>
        </p:sp>
        <p:sp>
          <p:nvSpPr>
            <p:cNvPr id="73754" name="Text Box 26"/>
            <p:cNvSpPr txBox="1">
              <a:spLocks noChangeArrowheads="1"/>
            </p:cNvSpPr>
            <p:nvPr/>
          </p:nvSpPr>
          <p:spPr bwMode="auto">
            <a:xfrm>
              <a:off x="361" y="3038"/>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000000"/>
                  </a:solidFill>
                  <a:latin typeface="Arial" charset="0"/>
                </a:rPr>
                <a:t>0</a:t>
              </a:r>
            </a:p>
          </p:txBody>
        </p:sp>
        <p:sp>
          <p:nvSpPr>
            <p:cNvPr id="73755" name="Text Box 27"/>
            <p:cNvSpPr txBox="1">
              <a:spLocks noChangeArrowheads="1"/>
            </p:cNvSpPr>
            <p:nvPr/>
          </p:nvSpPr>
          <p:spPr bwMode="auto">
            <a:xfrm>
              <a:off x="361" y="2799"/>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000000"/>
                  </a:solidFill>
                  <a:latin typeface="Arial" charset="0"/>
                </a:rPr>
                <a:t>10</a:t>
              </a:r>
            </a:p>
          </p:txBody>
        </p:sp>
        <p:sp>
          <p:nvSpPr>
            <p:cNvPr id="73756" name="Text Box 28"/>
            <p:cNvSpPr txBox="1">
              <a:spLocks noChangeArrowheads="1"/>
            </p:cNvSpPr>
            <p:nvPr/>
          </p:nvSpPr>
          <p:spPr bwMode="auto">
            <a:xfrm>
              <a:off x="361" y="2558"/>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000000"/>
                  </a:solidFill>
                  <a:latin typeface="Arial" charset="0"/>
                </a:rPr>
                <a:t>20</a:t>
              </a:r>
            </a:p>
          </p:txBody>
        </p:sp>
        <p:sp>
          <p:nvSpPr>
            <p:cNvPr id="73757" name="Text Box 29"/>
            <p:cNvSpPr txBox="1">
              <a:spLocks noChangeArrowheads="1"/>
            </p:cNvSpPr>
            <p:nvPr/>
          </p:nvSpPr>
          <p:spPr bwMode="auto">
            <a:xfrm>
              <a:off x="361" y="2317"/>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dirty="0">
                  <a:solidFill>
                    <a:srgbClr val="000000"/>
                  </a:solidFill>
                  <a:latin typeface="Arial" charset="0"/>
                </a:rPr>
                <a:t>30</a:t>
              </a:r>
            </a:p>
          </p:txBody>
        </p:sp>
        <p:sp>
          <p:nvSpPr>
            <p:cNvPr id="73758" name="Text Box 30"/>
            <p:cNvSpPr txBox="1">
              <a:spLocks noChangeArrowheads="1"/>
            </p:cNvSpPr>
            <p:nvPr/>
          </p:nvSpPr>
          <p:spPr bwMode="auto">
            <a:xfrm>
              <a:off x="361" y="2079"/>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000000"/>
                  </a:solidFill>
                  <a:latin typeface="Arial" charset="0"/>
                </a:rPr>
                <a:t>40</a:t>
              </a:r>
            </a:p>
          </p:txBody>
        </p:sp>
        <p:sp>
          <p:nvSpPr>
            <p:cNvPr id="73759" name="Text Box 31"/>
            <p:cNvSpPr txBox="1">
              <a:spLocks noChangeArrowheads="1"/>
            </p:cNvSpPr>
            <p:nvPr/>
          </p:nvSpPr>
          <p:spPr bwMode="auto">
            <a:xfrm>
              <a:off x="361" y="1837"/>
              <a:ext cx="27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dirty="0">
                  <a:solidFill>
                    <a:srgbClr val="000000"/>
                  </a:solidFill>
                  <a:latin typeface="Arial" charset="0"/>
                </a:rPr>
                <a:t>50</a:t>
              </a:r>
            </a:p>
          </p:txBody>
        </p:sp>
      </p:grpSp>
      <p:sp>
        <p:nvSpPr>
          <p:cNvPr id="73760" name="Text Box 32"/>
          <p:cNvSpPr txBox="1">
            <a:spLocks noChangeArrowheads="1"/>
          </p:cNvSpPr>
          <p:nvPr/>
        </p:nvSpPr>
        <p:spPr bwMode="auto">
          <a:xfrm rot="16200000">
            <a:off x="-1262180" y="3113000"/>
            <a:ext cx="3245087"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l-GR" sz="1800" dirty="0">
                <a:solidFill>
                  <a:srgbClr val="000000"/>
                </a:solidFill>
                <a:latin typeface="Arial" charset="0"/>
              </a:rPr>
              <a:t>Ασθενείς που σταμάτησαν</a:t>
            </a:r>
            <a:r>
              <a:rPr lang="en-US" sz="1800" dirty="0">
                <a:solidFill>
                  <a:srgbClr val="000000"/>
                </a:solidFill>
                <a:latin typeface="Arial" charset="0"/>
              </a:rPr>
              <a:t>(%)</a:t>
            </a:r>
          </a:p>
        </p:txBody>
      </p:sp>
      <p:sp>
        <p:nvSpPr>
          <p:cNvPr id="73761" name="Text Box 33"/>
          <p:cNvSpPr txBox="1">
            <a:spLocks noChangeArrowheads="1"/>
          </p:cNvSpPr>
          <p:nvPr/>
        </p:nvSpPr>
        <p:spPr bwMode="auto">
          <a:xfrm>
            <a:off x="2183435" y="5414963"/>
            <a:ext cx="659155"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l-GR" sz="1800" b="1" dirty="0">
                <a:solidFill>
                  <a:srgbClr val="000000"/>
                </a:solidFill>
                <a:latin typeface="Arial" charset="0"/>
              </a:rPr>
              <a:t>ΣΒΔ</a:t>
            </a:r>
            <a:endParaRPr lang="en-US" sz="1800" b="1" dirty="0">
              <a:solidFill>
                <a:srgbClr val="000000"/>
              </a:solidFill>
              <a:latin typeface="Arial" charset="0"/>
            </a:endParaRPr>
          </a:p>
        </p:txBody>
      </p:sp>
      <p:sp>
        <p:nvSpPr>
          <p:cNvPr id="73762" name="Text Box 34"/>
          <p:cNvSpPr txBox="1">
            <a:spLocks noChangeArrowheads="1"/>
          </p:cNvSpPr>
          <p:nvPr/>
        </p:nvSpPr>
        <p:spPr bwMode="auto">
          <a:xfrm>
            <a:off x="308281" y="1234420"/>
            <a:ext cx="8661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82880" bIns="91440" anchor="b"/>
          <a:lstStyle/>
          <a:p>
            <a:pPr algn="ctr" eaLnBrk="0" hangingPunct="0">
              <a:lnSpc>
                <a:spcPct val="90000"/>
              </a:lnSpc>
            </a:pPr>
            <a:r>
              <a:rPr lang="en-US" sz="1300" dirty="0">
                <a:latin typeface="Arial" charset="0"/>
              </a:rPr>
              <a:t>McDermott MM, et al. </a:t>
            </a:r>
            <a:r>
              <a:rPr lang="en-US" sz="1300" b="1" i="1" dirty="0">
                <a:latin typeface="Arial" charset="0"/>
              </a:rPr>
              <a:t>Ann Intern Med</a:t>
            </a:r>
            <a:r>
              <a:rPr lang="en-US" sz="1300" b="1" dirty="0">
                <a:latin typeface="Arial" charset="0"/>
              </a:rPr>
              <a:t>.</a:t>
            </a:r>
            <a:r>
              <a:rPr lang="en-US" sz="1300" dirty="0">
                <a:latin typeface="Arial" charset="0"/>
              </a:rPr>
              <a:t> 2002;136:873-883.</a:t>
            </a:r>
          </a:p>
        </p:txBody>
      </p:sp>
      <p:sp>
        <p:nvSpPr>
          <p:cNvPr id="73763" name="Rectangle 35"/>
          <p:cNvSpPr>
            <a:spLocks noGrp="1" noChangeArrowheads="1"/>
          </p:cNvSpPr>
          <p:nvPr>
            <p:ph type="title"/>
          </p:nvPr>
        </p:nvSpPr>
        <p:spPr>
          <a:xfrm>
            <a:off x="113428" y="217636"/>
            <a:ext cx="8583612" cy="914400"/>
          </a:xfrm>
        </p:spPr>
        <p:txBody>
          <a:bodyPr>
            <a:normAutofit fontScale="90000"/>
          </a:bodyPr>
          <a:lstStyle/>
          <a:p>
            <a:pPr algn="ctr"/>
            <a:r>
              <a:rPr lang="el-GR" b="1" dirty="0">
                <a:solidFill>
                  <a:schemeClr val="tx2"/>
                </a:solidFill>
              </a:rPr>
              <a:t>ΣΒΔ και</a:t>
            </a:r>
            <a:r>
              <a:rPr lang="en-US" b="1" dirty="0">
                <a:solidFill>
                  <a:schemeClr val="tx2"/>
                </a:solidFill>
              </a:rPr>
              <a:t> </a:t>
            </a:r>
            <a:r>
              <a:rPr lang="el-GR" b="1" dirty="0">
                <a:solidFill>
                  <a:schemeClr val="tx2"/>
                </a:solidFill>
              </a:rPr>
              <a:t>Ικανότητα Βάδισης</a:t>
            </a:r>
            <a:r>
              <a:rPr lang="en-US" b="1" dirty="0">
                <a:solidFill>
                  <a:schemeClr val="tx2"/>
                </a:solidFill>
              </a:rPr>
              <a:t> </a:t>
            </a:r>
            <a:br>
              <a:rPr lang="en-US" b="1" dirty="0">
                <a:solidFill>
                  <a:schemeClr val="tx2"/>
                </a:solidFill>
              </a:rPr>
            </a:br>
            <a:endParaRPr lang="en-US" sz="3200" b="1" dirty="0">
              <a:solidFill>
                <a:schemeClr val="tx2"/>
              </a:solidFill>
            </a:endParaRPr>
          </a:p>
        </p:txBody>
      </p:sp>
      <p:grpSp>
        <p:nvGrpSpPr>
          <p:cNvPr id="73764" name="Group 36"/>
          <p:cNvGrpSpPr>
            <a:grpSpLocks/>
          </p:cNvGrpSpPr>
          <p:nvPr/>
        </p:nvGrpSpPr>
        <p:grpSpPr bwMode="auto">
          <a:xfrm>
            <a:off x="5159375" y="2327275"/>
            <a:ext cx="3727450" cy="3454399"/>
            <a:chOff x="3150" y="1466"/>
            <a:chExt cx="2348" cy="2176"/>
          </a:xfrm>
        </p:grpSpPr>
        <p:sp>
          <p:nvSpPr>
            <p:cNvPr id="73765" name="Line 37"/>
            <p:cNvSpPr>
              <a:spLocks noChangeShapeType="1"/>
            </p:cNvSpPr>
            <p:nvPr/>
          </p:nvSpPr>
          <p:spPr bwMode="auto">
            <a:xfrm rot="5400000">
              <a:off x="4627" y="2029"/>
              <a:ext cx="0" cy="1743"/>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grpSp>
          <p:nvGrpSpPr>
            <p:cNvPr id="73766" name="Group 38"/>
            <p:cNvGrpSpPr>
              <a:grpSpLocks/>
            </p:cNvGrpSpPr>
            <p:nvPr/>
          </p:nvGrpSpPr>
          <p:grpSpPr bwMode="auto">
            <a:xfrm>
              <a:off x="3865" y="1793"/>
              <a:ext cx="1509" cy="1566"/>
              <a:chOff x="3896" y="2034"/>
              <a:chExt cx="1509" cy="1566"/>
            </a:xfrm>
          </p:grpSpPr>
          <p:sp>
            <p:nvSpPr>
              <p:cNvPr id="73767" name="Rectangle 39"/>
              <p:cNvSpPr>
                <a:spLocks noChangeArrowheads="1"/>
              </p:cNvSpPr>
              <p:nvPr/>
            </p:nvSpPr>
            <p:spPr bwMode="auto">
              <a:xfrm rot="18523199">
                <a:off x="3839" y="3328"/>
                <a:ext cx="25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eaLnBrk="0" hangingPunct="0">
                  <a:lnSpc>
                    <a:spcPct val="90000"/>
                  </a:lnSpc>
                </a:pPr>
                <a:r>
                  <a:rPr lang="en-US" sz="1600" b="1">
                    <a:solidFill>
                      <a:srgbClr val="4F271C"/>
                    </a:solidFill>
                    <a:latin typeface="Arial" charset="0"/>
                  </a:rPr>
                  <a:t>&lt;0.5</a:t>
                </a:r>
              </a:p>
            </p:txBody>
          </p:sp>
          <p:sp>
            <p:nvSpPr>
              <p:cNvPr id="73768" name="Rectangle 40"/>
              <p:cNvSpPr>
                <a:spLocks noChangeArrowheads="1"/>
              </p:cNvSpPr>
              <p:nvPr/>
            </p:nvSpPr>
            <p:spPr bwMode="auto">
              <a:xfrm rot="18521878">
                <a:off x="4091" y="3328"/>
                <a:ext cx="402"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eaLnBrk="0" hangingPunct="0">
                  <a:lnSpc>
                    <a:spcPct val="90000"/>
                  </a:lnSpc>
                </a:pPr>
                <a:r>
                  <a:rPr lang="en-US" sz="1600" b="1">
                    <a:solidFill>
                      <a:srgbClr val="4F271C"/>
                    </a:solidFill>
                    <a:latin typeface="Arial" charset="0"/>
                  </a:rPr>
                  <a:t>0.5-0.7</a:t>
                </a:r>
              </a:p>
            </p:txBody>
          </p:sp>
          <p:sp>
            <p:nvSpPr>
              <p:cNvPr id="73769" name="Rectangle 41"/>
              <p:cNvSpPr>
                <a:spLocks noChangeArrowheads="1"/>
              </p:cNvSpPr>
              <p:nvPr/>
            </p:nvSpPr>
            <p:spPr bwMode="auto">
              <a:xfrm rot="18521878">
                <a:off x="4421" y="3328"/>
                <a:ext cx="402"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eaLnBrk="0" hangingPunct="0">
                  <a:lnSpc>
                    <a:spcPct val="90000"/>
                  </a:lnSpc>
                </a:pPr>
                <a:r>
                  <a:rPr lang="en-US" sz="1600" b="1">
                    <a:solidFill>
                      <a:srgbClr val="4F271C"/>
                    </a:solidFill>
                    <a:latin typeface="Arial" charset="0"/>
                  </a:rPr>
                  <a:t>0.7-0.9</a:t>
                </a:r>
              </a:p>
            </p:txBody>
          </p:sp>
          <p:sp>
            <p:nvSpPr>
              <p:cNvPr id="73770" name="Rectangle 42"/>
              <p:cNvSpPr>
                <a:spLocks noChangeArrowheads="1"/>
              </p:cNvSpPr>
              <p:nvPr/>
            </p:nvSpPr>
            <p:spPr bwMode="auto">
              <a:xfrm rot="18521878">
                <a:off x="4751" y="3328"/>
                <a:ext cx="402"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eaLnBrk="0" hangingPunct="0">
                  <a:lnSpc>
                    <a:spcPct val="90000"/>
                  </a:lnSpc>
                </a:pPr>
                <a:r>
                  <a:rPr lang="en-US" sz="1600" b="1" dirty="0">
                    <a:solidFill>
                      <a:srgbClr val="4F271C"/>
                    </a:solidFill>
                    <a:latin typeface="Arial" charset="0"/>
                  </a:rPr>
                  <a:t>0.9-1.1</a:t>
                </a:r>
              </a:p>
            </p:txBody>
          </p:sp>
          <p:sp>
            <p:nvSpPr>
              <p:cNvPr id="73771" name="Rectangle 43"/>
              <p:cNvSpPr>
                <a:spLocks noChangeArrowheads="1"/>
              </p:cNvSpPr>
              <p:nvPr/>
            </p:nvSpPr>
            <p:spPr bwMode="auto">
              <a:xfrm rot="18521878">
                <a:off x="5076" y="3328"/>
                <a:ext cx="402"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p>
                <a:pPr algn="ctr" eaLnBrk="0" hangingPunct="0">
                  <a:lnSpc>
                    <a:spcPct val="90000"/>
                  </a:lnSpc>
                </a:pPr>
                <a:r>
                  <a:rPr lang="en-US" sz="1600" b="1">
                    <a:solidFill>
                      <a:srgbClr val="4F271C"/>
                    </a:solidFill>
                    <a:latin typeface="Arial" charset="0"/>
                  </a:rPr>
                  <a:t>1.1-1.5</a:t>
                </a:r>
              </a:p>
            </p:txBody>
          </p:sp>
          <p:sp>
            <p:nvSpPr>
              <p:cNvPr id="73772" name="Rectangle 44"/>
              <p:cNvSpPr>
                <a:spLocks noChangeArrowheads="1"/>
              </p:cNvSpPr>
              <p:nvPr/>
            </p:nvSpPr>
            <p:spPr bwMode="auto">
              <a:xfrm>
                <a:off x="3961" y="2503"/>
                <a:ext cx="145" cy="640"/>
              </a:xfrm>
              <a:prstGeom prst="rect">
                <a:avLst/>
              </a:prstGeom>
              <a:solidFill>
                <a:srgbClr val="CC33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4F271C"/>
                  </a:solidFill>
                </a:endParaRPr>
              </a:p>
            </p:txBody>
          </p:sp>
          <p:sp>
            <p:nvSpPr>
              <p:cNvPr id="73773" name="Rectangle 45"/>
              <p:cNvSpPr>
                <a:spLocks noChangeArrowheads="1"/>
              </p:cNvSpPr>
              <p:nvPr/>
            </p:nvSpPr>
            <p:spPr bwMode="auto">
              <a:xfrm>
                <a:off x="4290" y="2316"/>
                <a:ext cx="145" cy="827"/>
              </a:xfrm>
              <a:prstGeom prst="rect">
                <a:avLst/>
              </a:prstGeom>
              <a:solidFill>
                <a:srgbClr val="CC33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4F271C"/>
                  </a:solidFill>
                </a:endParaRPr>
              </a:p>
            </p:txBody>
          </p:sp>
          <p:sp>
            <p:nvSpPr>
              <p:cNvPr id="73774" name="Rectangle 46"/>
              <p:cNvSpPr>
                <a:spLocks noChangeArrowheads="1"/>
              </p:cNvSpPr>
              <p:nvPr/>
            </p:nvSpPr>
            <p:spPr bwMode="auto">
              <a:xfrm>
                <a:off x="4619" y="2269"/>
                <a:ext cx="145" cy="874"/>
              </a:xfrm>
              <a:prstGeom prst="rect">
                <a:avLst/>
              </a:prstGeom>
              <a:solidFill>
                <a:srgbClr val="CC33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4F271C"/>
                  </a:solidFill>
                </a:endParaRPr>
              </a:p>
            </p:txBody>
          </p:sp>
          <p:sp>
            <p:nvSpPr>
              <p:cNvPr id="73775" name="Rectangle 47"/>
              <p:cNvSpPr>
                <a:spLocks noChangeArrowheads="1"/>
              </p:cNvSpPr>
              <p:nvPr/>
            </p:nvSpPr>
            <p:spPr bwMode="auto">
              <a:xfrm>
                <a:off x="4938" y="2200"/>
                <a:ext cx="145" cy="943"/>
              </a:xfrm>
              <a:prstGeom prst="rect">
                <a:avLst/>
              </a:prstGeom>
              <a:solidFill>
                <a:srgbClr val="CC33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4F271C"/>
                  </a:solidFill>
                </a:endParaRPr>
              </a:p>
            </p:txBody>
          </p:sp>
          <p:sp>
            <p:nvSpPr>
              <p:cNvPr id="73776" name="Rectangle 48"/>
              <p:cNvSpPr>
                <a:spLocks noChangeArrowheads="1"/>
              </p:cNvSpPr>
              <p:nvPr/>
            </p:nvSpPr>
            <p:spPr bwMode="auto">
              <a:xfrm>
                <a:off x="5260" y="2034"/>
                <a:ext cx="145" cy="1108"/>
              </a:xfrm>
              <a:prstGeom prst="rect">
                <a:avLst/>
              </a:prstGeom>
              <a:solidFill>
                <a:srgbClr val="CC3300"/>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4F271C"/>
                  </a:solidFill>
                </a:endParaRPr>
              </a:p>
            </p:txBody>
          </p:sp>
        </p:grpSp>
        <p:grpSp>
          <p:nvGrpSpPr>
            <p:cNvPr id="73777" name="Group 49"/>
            <p:cNvGrpSpPr>
              <a:grpSpLocks/>
            </p:cNvGrpSpPr>
            <p:nvPr/>
          </p:nvGrpSpPr>
          <p:grpSpPr bwMode="auto">
            <a:xfrm>
              <a:off x="3710" y="1577"/>
              <a:ext cx="47" cy="1324"/>
              <a:chOff x="3343" y="1818"/>
              <a:chExt cx="47" cy="1324"/>
            </a:xfrm>
          </p:grpSpPr>
          <p:sp>
            <p:nvSpPr>
              <p:cNvPr id="73778" name="Line 50"/>
              <p:cNvSpPr>
                <a:spLocks noChangeShapeType="1"/>
              </p:cNvSpPr>
              <p:nvPr/>
            </p:nvSpPr>
            <p:spPr bwMode="auto">
              <a:xfrm>
                <a:off x="3390" y="1818"/>
                <a:ext cx="0" cy="1324"/>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sp>
            <p:nvSpPr>
              <p:cNvPr id="73779" name="Line 51"/>
              <p:cNvSpPr>
                <a:spLocks noChangeShapeType="1"/>
              </p:cNvSpPr>
              <p:nvPr/>
            </p:nvSpPr>
            <p:spPr bwMode="auto">
              <a:xfrm>
                <a:off x="3344" y="1991"/>
                <a:ext cx="46"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sp>
            <p:nvSpPr>
              <p:cNvPr id="73780" name="Line 52"/>
              <p:cNvSpPr>
                <a:spLocks noChangeShapeType="1"/>
              </p:cNvSpPr>
              <p:nvPr/>
            </p:nvSpPr>
            <p:spPr bwMode="auto">
              <a:xfrm>
                <a:off x="3344" y="3142"/>
                <a:ext cx="46"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sp>
            <p:nvSpPr>
              <p:cNvPr id="73781" name="Line 53"/>
              <p:cNvSpPr>
                <a:spLocks noChangeShapeType="1"/>
              </p:cNvSpPr>
              <p:nvPr/>
            </p:nvSpPr>
            <p:spPr bwMode="auto">
              <a:xfrm>
                <a:off x="3344" y="2855"/>
                <a:ext cx="46"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sp>
            <p:nvSpPr>
              <p:cNvPr id="73782" name="Line 54"/>
              <p:cNvSpPr>
                <a:spLocks noChangeShapeType="1"/>
              </p:cNvSpPr>
              <p:nvPr/>
            </p:nvSpPr>
            <p:spPr bwMode="auto">
              <a:xfrm>
                <a:off x="3343" y="2568"/>
                <a:ext cx="46"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sp>
            <p:nvSpPr>
              <p:cNvPr id="73783" name="Line 55"/>
              <p:cNvSpPr>
                <a:spLocks noChangeShapeType="1"/>
              </p:cNvSpPr>
              <p:nvPr/>
            </p:nvSpPr>
            <p:spPr bwMode="auto">
              <a:xfrm>
                <a:off x="3343" y="2279"/>
                <a:ext cx="46"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solidFill>
                    <a:srgbClr val="4F271C"/>
                  </a:solidFill>
                </a:endParaRPr>
              </a:p>
            </p:txBody>
          </p:sp>
        </p:grpSp>
        <p:grpSp>
          <p:nvGrpSpPr>
            <p:cNvPr id="73784" name="Group 56"/>
            <p:cNvGrpSpPr>
              <a:grpSpLocks/>
            </p:cNvGrpSpPr>
            <p:nvPr/>
          </p:nvGrpSpPr>
          <p:grpSpPr bwMode="auto">
            <a:xfrm>
              <a:off x="3289" y="1644"/>
              <a:ext cx="463" cy="1362"/>
              <a:chOff x="2922" y="1885"/>
              <a:chExt cx="463" cy="1362"/>
            </a:xfrm>
          </p:grpSpPr>
          <p:sp>
            <p:nvSpPr>
              <p:cNvPr id="73785" name="Text Box 57"/>
              <p:cNvSpPr txBox="1">
                <a:spLocks noChangeArrowheads="1"/>
              </p:cNvSpPr>
              <p:nvPr/>
            </p:nvSpPr>
            <p:spPr bwMode="auto">
              <a:xfrm>
                <a:off x="2923" y="1885"/>
                <a:ext cx="46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4F271C"/>
                    </a:solidFill>
                    <a:latin typeface="Arial" charset="0"/>
                  </a:rPr>
                  <a:t>1600</a:t>
                </a:r>
              </a:p>
            </p:txBody>
          </p:sp>
          <p:sp>
            <p:nvSpPr>
              <p:cNvPr id="73786" name="Text Box 58"/>
              <p:cNvSpPr txBox="1">
                <a:spLocks noChangeArrowheads="1"/>
              </p:cNvSpPr>
              <p:nvPr/>
            </p:nvSpPr>
            <p:spPr bwMode="auto">
              <a:xfrm>
                <a:off x="2922" y="2749"/>
                <a:ext cx="46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4F271C"/>
                    </a:solidFill>
                    <a:latin typeface="Arial" charset="0"/>
                  </a:rPr>
                  <a:t>400</a:t>
                </a:r>
              </a:p>
            </p:txBody>
          </p:sp>
          <p:sp>
            <p:nvSpPr>
              <p:cNvPr id="73787" name="Text Box 59"/>
              <p:cNvSpPr txBox="1">
                <a:spLocks noChangeArrowheads="1"/>
              </p:cNvSpPr>
              <p:nvPr/>
            </p:nvSpPr>
            <p:spPr bwMode="auto">
              <a:xfrm>
                <a:off x="2924" y="3035"/>
                <a:ext cx="46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4F271C"/>
                    </a:solidFill>
                    <a:latin typeface="Arial" charset="0"/>
                  </a:rPr>
                  <a:t>0</a:t>
                </a:r>
              </a:p>
            </p:txBody>
          </p:sp>
          <p:sp>
            <p:nvSpPr>
              <p:cNvPr id="73788" name="Text Box 60"/>
              <p:cNvSpPr txBox="1">
                <a:spLocks noChangeArrowheads="1"/>
              </p:cNvSpPr>
              <p:nvPr/>
            </p:nvSpPr>
            <p:spPr bwMode="auto">
              <a:xfrm>
                <a:off x="2923" y="2461"/>
                <a:ext cx="46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4F271C"/>
                    </a:solidFill>
                    <a:latin typeface="Arial" charset="0"/>
                  </a:rPr>
                  <a:t>800</a:t>
                </a:r>
              </a:p>
            </p:txBody>
          </p:sp>
          <p:sp>
            <p:nvSpPr>
              <p:cNvPr id="73789" name="Text Box 61"/>
              <p:cNvSpPr txBox="1">
                <a:spLocks noChangeArrowheads="1"/>
              </p:cNvSpPr>
              <p:nvPr/>
            </p:nvSpPr>
            <p:spPr bwMode="auto">
              <a:xfrm>
                <a:off x="2922" y="2174"/>
                <a:ext cx="46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sz="1600" b="1">
                    <a:solidFill>
                      <a:srgbClr val="4F271C"/>
                    </a:solidFill>
                    <a:latin typeface="Arial" charset="0"/>
                  </a:rPr>
                  <a:t>1200</a:t>
                </a:r>
              </a:p>
            </p:txBody>
          </p:sp>
        </p:grpSp>
        <p:sp>
          <p:nvSpPr>
            <p:cNvPr id="73790" name="Text Box 62"/>
            <p:cNvSpPr txBox="1">
              <a:spLocks noChangeArrowheads="1"/>
            </p:cNvSpPr>
            <p:nvPr/>
          </p:nvSpPr>
          <p:spPr bwMode="auto">
            <a:xfrm rot="16200000">
              <a:off x="2477" y="2139"/>
              <a:ext cx="1563" cy="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n-US" sz="1800">
                  <a:solidFill>
                    <a:srgbClr val="4F271C"/>
                  </a:solidFill>
                  <a:latin typeface="Arial" charset="0"/>
                </a:rPr>
                <a:t>M</a:t>
              </a:r>
              <a:r>
                <a:rPr lang="el-GR" sz="1800">
                  <a:solidFill>
                    <a:srgbClr val="4F271C"/>
                  </a:solidFill>
                  <a:latin typeface="Arial" charset="0"/>
                </a:rPr>
                <a:t>έση Απόσταση</a:t>
              </a:r>
              <a:r>
                <a:rPr lang="en-US" sz="1800">
                  <a:solidFill>
                    <a:srgbClr val="4F271C"/>
                  </a:solidFill>
                  <a:latin typeface="Arial" charset="0"/>
                </a:rPr>
                <a:t> (feet)</a:t>
              </a:r>
            </a:p>
          </p:txBody>
        </p:sp>
        <p:sp>
          <p:nvSpPr>
            <p:cNvPr id="73791" name="Text Box 63"/>
            <p:cNvSpPr txBox="1">
              <a:spLocks noChangeArrowheads="1"/>
            </p:cNvSpPr>
            <p:nvPr/>
          </p:nvSpPr>
          <p:spPr bwMode="auto">
            <a:xfrm>
              <a:off x="4545" y="3424"/>
              <a:ext cx="415" cy="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90000"/>
                </a:lnSpc>
              </a:pPr>
              <a:r>
                <a:rPr lang="el-GR" sz="1800" b="1">
                  <a:solidFill>
                    <a:srgbClr val="4F271C"/>
                  </a:solidFill>
                  <a:latin typeface="Arial" charset="0"/>
                </a:rPr>
                <a:t>ΣΒΔ</a:t>
              </a:r>
              <a:endParaRPr lang="en-US" sz="1800" b="1">
                <a:solidFill>
                  <a:srgbClr val="4F271C"/>
                </a:solidFill>
                <a:latin typeface="Arial" charset="0"/>
              </a:endParaRPr>
            </a:p>
          </p:txBody>
        </p:sp>
      </p:grpSp>
      <p:grpSp>
        <p:nvGrpSpPr>
          <p:cNvPr id="73792" name="Group 64"/>
          <p:cNvGrpSpPr>
            <a:grpSpLocks/>
          </p:cNvGrpSpPr>
          <p:nvPr/>
        </p:nvGrpSpPr>
        <p:grpSpPr bwMode="auto">
          <a:xfrm>
            <a:off x="977900" y="1865313"/>
            <a:ext cx="80963" cy="2743200"/>
            <a:chOff x="491" y="1416"/>
            <a:chExt cx="51" cy="1728"/>
          </a:xfrm>
        </p:grpSpPr>
        <p:sp>
          <p:nvSpPr>
            <p:cNvPr id="73793" name="Line 65"/>
            <p:cNvSpPr>
              <a:spLocks noChangeShapeType="1"/>
            </p:cNvSpPr>
            <p:nvPr/>
          </p:nvSpPr>
          <p:spPr bwMode="auto">
            <a:xfrm>
              <a:off x="492" y="1465"/>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794" name="Line 66"/>
            <p:cNvSpPr>
              <a:spLocks noChangeShapeType="1"/>
            </p:cNvSpPr>
            <p:nvPr/>
          </p:nvSpPr>
          <p:spPr bwMode="auto">
            <a:xfrm>
              <a:off x="491" y="1705"/>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795" name="Line 67"/>
            <p:cNvSpPr>
              <a:spLocks noChangeShapeType="1"/>
            </p:cNvSpPr>
            <p:nvPr/>
          </p:nvSpPr>
          <p:spPr bwMode="auto">
            <a:xfrm>
              <a:off x="492" y="1944"/>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796" name="Line 68"/>
            <p:cNvSpPr>
              <a:spLocks noChangeShapeType="1"/>
            </p:cNvSpPr>
            <p:nvPr/>
          </p:nvSpPr>
          <p:spPr bwMode="auto">
            <a:xfrm>
              <a:off x="492" y="2185"/>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797" name="Line 69"/>
            <p:cNvSpPr>
              <a:spLocks noChangeShapeType="1"/>
            </p:cNvSpPr>
            <p:nvPr/>
          </p:nvSpPr>
          <p:spPr bwMode="auto">
            <a:xfrm>
              <a:off x="492" y="2424"/>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798" name="Line 70"/>
            <p:cNvSpPr>
              <a:spLocks noChangeShapeType="1"/>
            </p:cNvSpPr>
            <p:nvPr/>
          </p:nvSpPr>
          <p:spPr bwMode="auto">
            <a:xfrm>
              <a:off x="493" y="2665"/>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799" name="Line 71"/>
            <p:cNvSpPr>
              <a:spLocks noChangeShapeType="1"/>
            </p:cNvSpPr>
            <p:nvPr/>
          </p:nvSpPr>
          <p:spPr bwMode="auto">
            <a:xfrm>
              <a:off x="492" y="2905"/>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800" name="Line 72"/>
            <p:cNvSpPr>
              <a:spLocks noChangeShapeType="1"/>
            </p:cNvSpPr>
            <p:nvPr/>
          </p:nvSpPr>
          <p:spPr bwMode="auto">
            <a:xfrm>
              <a:off x="492" y="3144"/>
              <a:ext cx="46" cy="0"/>
            </a:xfrm>
            <a:prstGeom prst="line">
              <a:avLst/>
            </a:prstGeom>
            <a:noFill/>
            <a:ln w="28575">
              <a:solidFill>
                <a:srgbClr val="FFFF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73801" name="Rectangle 73"/>
            <p:cNvSpPr>
              <a:spLocks noChangeArrowheads="1"/>
            </p:cNvSpPr>
            <p:nvPr/>
          </p:nvSpPr>
          <p:spPr bwMode="auto">
            <a:xfrm rot="5400000">
              <a:off x="-323" y="2278"/>
              <a:ext cx="1727" cy="3"/>
            </a:xfrm>
            <a:prstGeom prst="rect">
              <a:avLst/>
            </a:prstGeom>
            <a:solidFill>
              <a:schemeClr val="bg1"/>
            </a:solidFill>
            <a:ln w="28575">
              <a:solidFill>
                <a:srgbClr val="FFFF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9424921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455925" y="5300104"/>
            <a:ext cx="6203486" cy="293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spcBef>
                <a:spcPct val="25000"/>
              </a:spcBef>
            </a:pPr>
            <a:r>
              <a:rPr lang="fr-FR" sz="1300" i="1" dirty="0" err="1">
                <a:solidFill>
                  <a:srgbClr val="000000"/>
                </a:solidFill>
                <a:latin typeface="Arial" charset="0"/>
              </a:rPr>
              <a:t>Dormandy</a:t>
            </a:r>
            <a:r>
              <a:rPr lang="fr-FR" sz="1300" i="1" dirty="0">
                <a:solidFill>
                  <a:srgbClr val="000000"/>
                </a:solidFill>
                <a:latin typeface="Arial" charset="0"/>
              </a:rPr>
              <a:t> JA, </a:t>
            </a:r>
            <a:r>
              <a:rPr lang="fr-FR" sz="1300" i="1" dirty="0" err="1">
                <a:solidFill>
                  <a:srgbClr val="000000"/>
                </a:solidFill>
                <a:latin typeface="Arial" charset="0"/>
              </a:rPr>
              <a:t>Creager</a:t>
            </a:r>
            <a:r>
              <a:rPr lang="fr-FR" sz="1300" i="1" dirty="0">
                <a:solidFill>
                  <a:srgbClr val="000000"/>
                </a:solidFill>
                <a:latin typeface="Arial" charset="0"/>
              </a:rPr>
              <a:t> MA. </a:t>
            </a:r>
            <a:r>
              <a:rPr lang="fr-FR" sz="1300" b="1" i="1" dirty="0" err="1">
                <a:solidFill>
                  <a:srgbClr val="000000"/>
                </a:solidFill>
                <a:latin typeface="Arial" charset="0"/>
              </a:rPr>
              <a:t>Cerebrovasc</a:t>
            </a:r>
            <a:r>
              <a:rPr lang="fr-FR" sz="1300" b="1" i="1" dirty="0">
                <a:solidFill>
                  <a:srgbClr val="000000"/>
                </a:solidFill>
                <a:latin typeface="Arial" charset="0"/>
              </a:rPr>
              <a:t> Dis 1999</a:t>
            </a:r>
            <a:r>
              <a:rPr lang="fr-FR" sz="1300" i="1" dirty="0">
                <a:solidFill>
                  <a:srgbClr val="000000"/>
                </a:solidFill>
                <a:latin typeface="Arial" charset="0"/>
              </a:rPr>
              <a:t>;</a:t>
            </a:r>
            <a:r>
              <a:rPr lang="el-GR" sz="1300" i="1" dirty="0">
                <a:solidFill>
                  <a:srgbClr val="000000"/>
                </a:solidFill>
                <a:latin typeface="Arial" charset="0"/>
              </a:rPr>
              <a:t> </a:t>
            </a:r>
            <a:r>
              <a:rPr lang="fr-FR" sz="1300" i="1" dirty="0">
                <a:solidFill>
                  <a:srgbClr val="000000"/>
                </a:solidFill>
                <a:latin typeface="Arial" charset="0"/>
              </a:rPr>
              <a:t>9(</a:t>
            </a:r>
            <a:r>
              <a:rPr lang="fr-FR" sz="1300" i="1" dirty="0" err="1">
                <a:solidFill>
                  <a:srgbClr val="000000"/>
                </a:solidFill>
                <a:latin typeface="Arial" charset="0"/>
              </a:rPr>
              <a:t>Suppl</a:t>
            </a:r>
            <a:r>
              <a:rPr lang="fr-FR" sz="1300" i="1" dirty="0">
                <a:solidFill>
                  <a:srgbClr val="000000"/>
                </a:solidFill>
                <a:latin typeface="Arial" charset="0"/>
              </a:rPr>
              <a:t> 1):</a:t>
            </a:r>
            <a:r>
              <a:rPr lang="el-GR" sz="1300" i="1" dirty="0">
                <a:solidFill>
                  <a:srgbClr val="000000"/>
                </a:solidFill>
                <a:latin typeface="Arial" charset="0"/>
              </a:rPr>
              <a:t> </a:t>
            </a:r>
            <a:r>
              <a:rPr lang="fr-FR" sz="1300" i="1" dirty="0">
                <a:solidFill>
                  <a:srgbClr val="000000"/>
                </a:solidFill>
                <a:latin typeface="Arial" charset="0"/>
              </a:rPr>
              <a:t>1–128 (</a:t>
            </a:r>
            <a:r>
              <a:rPr lang="fr-FR" sz="1300" i="1" dirty="0" err="1">
                <a:solidFill>
                  <a:srgbClr val="000000"/>
                </a:solidFill>
                <a:latin typeface="Arial" charset="0"/>
              </a:rPr>
              <a:t>Abstr</a:t>
            </a:r>
            <a:r>
              <a:rPr lang="fr-FR" sz="1300" i="1" dirty="0">
                <a:solidFill>
                  <a:srgbClr val="000000"/>
                </a:solidFill>
                <a:latin typeface="Arial" charset="0"/>
              </a:rPr>
              <a:t> 4).</a:t>
            </a:r>
          </a:p>
        </p:txBody>
      </p:sp>
      <p:sp>
        <p:nvSpPr>
          <p:cNvPr id="72707" name="Rectangle 3"/>
          <p:cNvSpPr>
            <a:spLocks noChangeArrowheads="1"/>
          </p:cNvSpPr>
          <p:nvPr/>
        </p:nvSpPr>
        <p:spPr bwMode="auto">
          <a:xfrm>
            <a:off x="5470123" y="2209425"/>
            <a:ext cx="3041650" cy="170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25000"/>
              </a:spcBef>
            </a:pPr>
            <a:r>
              <a:rPr lang="fr-FR" sz="2000" b="1" dirty="0">
                <a:latin typeface="Arial" charset="0"/>
              </a:rPr>
              <a:t>10.2% </a:t>
            </a:r>
            <a:r>
              <a:rPr lang="el-GR" sz="2000" b="1" dirty="0">
                <a:latin typeface="Arial" charset="0"/>
              </a:rPr>
              <a:t>αύξηση </a:t>
            </a:r>
            <a:br>
              <a:rPr lang="el-GR" sz="2000" b="1" dirty="0">
                <a:latin typeface="Arial" charset="0"/>
              </a:rPr>
            </a:br>
            <a:r>
              <a:rPr lang="el-GR" sz="2000" b="1" dirty="0">
                <a:latin typeface="Arial" charset="0"/>
              </a:rPr>
              <a:t>του σχετικού κινδύνου σε κάθε μείωση του ΣΒΔ κατά 0,10</a:t>
            </a:r>
            <a:endParaRPr lang="fr-FR" sz="2000" b="1" dirty="0">
              <a:latin typeface="Arial" charset="0"/>
            </a:endParaRPr>
          </a:p>
          <a:p>
            <a:pPr algn="ctr" eaLnBrk="0" hangingPunct="0">
              <a:spcBef>
                <a:spcPct val="25000"/>
              </a:spcBef>
            </a:pPr>
            <a:r>
              <a:rPr lang="fr-FR" sz="2000" b="1" dirty="0">
                <a:latin typeface="Arial" charset="0"/>
              </a:rPr>
              <a:t>(</a:t>
            </a:r>
            <a:r>
              <a:rPr lang="fr-FR" sz="2000" b="1" i="1" dirty="0">
                <a:latin typeface="Arial" charset="0"/>
              </a:rPr>
              <a:t>p </a:t>
            </a:r>
            <a:r>
              <a:rPr lang="fr-FR" sz="2000" b="1" dirty="0">
                <a:latin typeface="Arial" charset="0"/>
              </a:rPr>
              <a:t>= 0.041)</a:t>
            </a:r>
          </a:p>
        </p:txBody>
      </p:sp>
      <p:grpSp>
        <p:nvGrpSpPr>
          <p:cNvPr id="72708" name="Group 4"/>
          <p:cNvGrpSpPr>
            <a:grpSpLocks/>
          </p:cNvGrpSpPr>
          <p:nvPr/>
        </p:nvGrpSpPr>
        <p:grpSpPr bwMode="auto">
          <a:xfrm>
            <a:off x="1483393" y="1475157"/>
            <a:ext cx="5227914" cy="3682753"/>
            <a:chOff x="1256" y="1109"/>
            <a:chExt cx="4088" cy="2479"/>
          </a:xfrm>
        </p:grpSpPr>
        <p:sp>
          <p:nvSpPr>
            <p:cNvPr id="72709" name="Freeform 5"/>
            <p:cNvSpPr>
              <a:spLocks/>
            </p:cNvSpPr>
            <p:nvPr/>
          </p:nvSpPr>
          <p:spPr bwMode="auto">
            <a:xfrm>
              <a:off x="1719" y="1225"/>
              <a:ext cx="3428" cy="2031"/>
            </a:xfrm>
            <a:custGeom>
              <a:avLst/>
              <a:gdLst>
                <a:gd name="T0" fmla="*/ 3427 w 3428"/>
                <a:gd name="T1" fmla="*/ 2030 h 2031"/>
                <a:gd name="T2" fmla="*/ 0 w 3428"/>
                <a:gd name="T3" fmla="*/ 2030 h 2031"/>
                <a:gd name="T4" fmla="*/ 0 w 3428"/>
                <a:gd name="T5" fmla="*/ 0 h 2031"/>
              </a:gdLst>
              <a:ahLst/>
              <a:cxnLst>
                <a:cxn ang="0">
                  <a:pos x="T0" y="T1"/>
                </a:cxn>
                <a:cxn ang="0">
                  <a:pos x="T2" y="T3"/>
                </a:cxn>
                <a:cxn ang="0">
                  <a:pos x="T4" y="T5"/>
                </a:cxn>
              </a:cxnLst>
              <a:rect l="0" t="0" r="r" b="b"/>
              <a:pathLst>
                <a:path w="3428" h="2031">
                  <a:moveTo>
                    <a:pt x="3427" y="2030"/>
                  </a:moveTo>
                  <a:lnTo>
                    <a:pt x="0" y="2030"/>
                  </a:lnTo>
                  <a:lnTo>
                    <a:pt x="0" y="0"/>
                  </a:lnTo>
                </a:path>
              </a:pathLst>
            </a:custGeom>
            <a:noFill/>
            <a:ln w="12700" cap="rnd" cmpd="sng">
              <a:solidFill>
                <a:srgbClr val="77BEFF"/>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2710" name="Freeform 6"/>
            <p:cNvSpPr>
              <a:spLocks/>
            </p:cNvSpPr>
            <p:nvPr/>
          </p:nvSpPr>
          <p:spPr bwMode="auto">
            <a:xfrm>
              <a:off x="2236" y="1522"/>
              <a:ext cx="2727" cy="1616"/>
            </a:xfrm>
            <a:custGeom>
              <a:avLst/>
              <a:gdLst>
                <a:gd name="T0" fmla="*/ 0 w 2727"/>
                <a:gd name="T1" fmla="*/ 0 h 1616"/>
                <a:gd name="T2" fmla="*/ 750 w 2727"/>
                <a:gd name="T3" fmla="*/ 601 h 1616"/>
                <a:gd name="T4" fmla="*/ 1204 w 2727"/>
                <a:gd name="T5" fmla="*/ 870 h 1616"/>
                <a:gd name="T6" fmla="*/ 2409 w 2727"/>
                <a:gd name="T7" fmla="*/ 1460 h 1616"/>
                <a:gd name="T8" fmla="*/ 2726 w 2727"/>
                <a:gd name="T9" fmla="*/ 1615 h 1616"/>
              </a:gdLst>
              <a:ahLst/>
              <a:cxnLst>
                <a:cxn ang="0">
                  <a:pos x="T0" y="T1"/>
                </a:cxn>
                <a:cxn ang="0">
                  <a:pos x="T2" y="T3"/>
                </a:cxn>
                <a:cxn ang="0">
                  <a:pos x="T4" y="T5"/>
                </a:cxn>
                <a:cxn ang="0">
                  <a:pos x="T6" y="T7"/>
                </a:cxn>
                <a:cxn ang="0">
                  <a:pos x="T8" y="T9"/>
                </a:cxn>
              </a:cxnLst>
              <a:rect l="0" t="0" r="r" b="b"/>
              <a:pathLst>
                <a:path w="2727" h="1616">
                  <a:moveTo>
                    <a:pt x="0" y="0"/>
                  </a:moveTo>
                  <a:lnTo>
                    <a:pt x="750" y="601"/>
                  </a:lnTo>
                  <a:lnTo>
                    <a:pt x="1204" y="870"/>
                  </a:lnTo>
                  <a:lnTo>
                    <a:pt x="2409" y="1460"/>
                  </a:lnTo>
                  <a:lnTo>
                    <a:pt x="2726" y="1615"/>
                  </a:lnTo>
                </a:path>
              </a:pathLst>
            </a:custGeom>
            <a:noFill/>
            <a:ln w="50800" cap="rnd" cmpd="sng">
              <a:solidFill>
                <a:srgbClr val="00FFFF"/>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solidFill>
                  <a:srgbClr val="FF0000"/>
                </a:solidFill>
              </a:endParaRPr>
            </a:p>
          </p:txBody>
        </p:sp>
        <p:sp>
          <p:nvSpPr>
            <p:cNvPr id="72711" name="Line 7"/>
            <p:cNvSpPr>
              <a:spLocks noChangeShapeType="1"/>
            </p:cNvSpPr>
            <p:nvPr/>
          </p:nvSpPr>
          <p:spPr bwMode="auto">
            <a:xfrm>
              <a:off x="5146" y="3253"/>
              <a:ext cx="0" cy="95"/>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2" name="Rectangle 8"/>
            <p:cNvSpPr>
              <a:spLocks noChangeArrowheads="1"/>
            </p:cNvSpPr>
            <p:nvPr/>
          </p:nvSpPr>
          <p:spPr bwMode="auto">
            <a:xfrm>
              <a:off x="4947" y="3336"/>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a:latin typeface="Arial Narrow" charset="0"/>
                </a:rPr>
                <a:t>1.0</a:t>
              </a:r>
            </a:p>
          </p:txBody>
        </p:sp>
        <p:sp>
          <p:nvSpPr>
            <p:cNvPr id="72713" name="Line 9"/>
            <p:cNvSpPr>
              <a:spLocks noChangeShapeType="1"/>
            </p:cNvSpPr>
            <p:nvPr/>
          </p:nvSpPr>
          <p:spPr bwMode="auto">
            <a:xfrm>
              <a:off x="4442" y="3253"/>
              <a:ext cx="0" cy="95"/>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4" name="Line 10"/>
            <p:cNvSpPr>
              <a:spLocks noChangeShapeType="1"/>
            </p:cNvSpPr>
            <p:nvPr/>
          </p:nvSpPr>
          <p:spPr bwMode="auto">
            <a:xfrm>
              <a:off x="3768" y="3253"/>
              <a:ext cx="0" cy="95"/>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5" name="Line 11"/>
            <p:cNvSpPr>
              <a:spLocks noChangeShapeType="1"/>
            </p:cNvSpPr>
            <p:nvPr/>
          </p:nvSpPr>
          <p:spPr bwMode="auto">
            <a:xfrm>
              <a:off x="3103" y="3253"/>
              <a:ext cx="0" cy="95"/>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6" name="Line 12"/>
            <p:cNvSpPr>
              <a:spLocks noChangeShapeType="1"/>
            </p:cNvSpPr>
            <p:nvPr/>
          </p:nvSpPr>
          <p:spPr bwMode="auto">
            <a:xfrm>
              <a:off x="2429" y="3253"/>
              <a:ext cx="0" cy="95"/>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7" name="Line 13"/>
            <p:cNvSpPr>
              <a:spLocks noChangeShapeType="1"/>
            </p:cNvSpPr>
            <p:nvPr/>
          </p:nvSpPr>
          <p:spPr bwMode="auto">
            <a:xfrm>
              <a:off x="1764" y="3253"/>
              <a:ext cx="0" cy="95"/>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8" name="Line 14"/>
            <p:cNvSpPr>
              <a:spLocks noChangeShapeType="1"/>
            </p:cNvSpPr>
            <p:nvPr/>
          </p:nvSpPr>
          <p:spPr bwMode="auto">
            <a:xfrm flipH="1">
              <a:off x="1618" y="3190"/>
              <a:ext cx="95" cy="1"/>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19" name="Line 15"/>
            <p:cNvSpPr>
              <a:spLocks noChangeShapeType="1"/>
            </p:cNvSpPr>
            <p:nvPr/>
          </p:nvSpPr>
          <p:spPr bwMode="auto">
            <a:xfrm flipH="1">
              <a:off x="1618" y="2540"/>
              <a:ext cx="95" cy="1"/>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20" name="Line 16"/>
            <p:cNvSpPr>
              <a:spLocks noChangeShapeType="1"/>
            </p:cNvSpPr>
            <p:nvPr/>
          </p:nvSpPr>
          <p:spPr bwMode="auto">
            <a:xfrm flipH="1">
              <a:off x="1618" y="1880"/>
              <a:ext cx="95" cy="2"/>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21" name="Line 17"/>
            <p:cNvSpPr>
              <a:spLocks noChangeShapeType="1"/>
            </p:cNvSpPr>
            <p:nvPr/>
          </p:nvSpPr>
          <p:spPr bwMode="auto">
            <a:xfrm flipH="1">
              <a:off x="1618" y="1231"/>
              <a:ext cx="95" cy="1"/>
            </a:xfrm>
            <a:prstGeom prst="line">
              <a:avLst/>
            </a:prstGeom>
            <a:noFill/>
            <a:ln w="12700">
              <a:solidFill>
                <a:srgbClr val="77BE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22" name="Rectangle 18"/>
            <p:cNvSpPr>
              <a:spLocks noChangeArrowheads="1"/>
            </p:cNvSpPr>
            <p:nvPr/>
          </p:nvSpPr>
          <p:spPr bwMode="auto">
            <a:xfrm>
              <a:off x="4243" y="3336"/>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a:latin typeface="Arial Narrow" charset="0"/>
                </a:rPr>
                <a:t>0.8</a:t>
              </a:r>
            </a:p>
          </p:txBody>
        </p:sp>
        <p:sp>
          <p:nvSpPr>
            <p:cNvPr id="72723" name="Rectangle 19"/>
            <p:cNvSpPr>
              <a:spLocks noChangeArrowheads="1"/>
            </p:cNvSpPr>
            <p:nvPr/>
          </p:nvSpPr>
          <p:spPr bwMode="auto">
            <a:xfrm>
              <a:off x="3569" y="3336"/>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a:latin typeface="Arial Narrow" charset="0"/>
                </a:rPr>
                <a:t>0.6</a:t>
              </a:r>
            </a:p>
          </p:txBody>
        </p:sp>
        <p:sp>
          <p:nvSpPr>
            <p:cNvPr id="72724" name="Rectangle 20"/>
            <p:cNvSpPr>
              <a:spLocks noChangeArrowheads="1"/>
            </p:cNvSpPr>
            <p:nvPr/>
          </p:nvSpPr>
          <p:spPr bwMode="auto">
            <a:xfrm>
              <a:off x="2904" y="3336"/>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dirty="0">
                  <a:latin typeface="Arial Narrow" charset="0"/>
                </a:rPr>
                <a:t>0.4</a:t>
              </a:r>
            </a:p>
          </p:txBody>
        </p:sp>
        <p:sp>
          <p:nvSpPr>
            <p:cNvPr id="72725" name="Rectangle 21"/>
            <p:cNvSpPr>
              <a:spLocks noChangeArrowheads="1"/>
            </p:cNvSpPr>
            <p:nvPr/>
          </p:nvSpPr>
          <p:spPr bwMode="auto">
            <a:xfrm>
              <a:off x="2221" y="3336"/>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a:latin typeface="Arial Narrow" charset="0"/>
                </a:rPr>
                <a:t>0.2</a:t>
              </a:r>
            </a:p>
          </p:txBody>
        </p:sp>
        <p:sp>
          <p:nvSpPr>
            <p:cNvPr id="72726" name="Rectangle 22"/>
            <p:cNvSpPr>
              <a:spLocks noChangeArrowheads="1"/>
            </p:cNvSpPr>
            <p:nvPr/>
          </p:nvSpPr>
          <p:spPr bwMode="auto">
            <a:xfrm>
              <a:off x="1576" y="3336"/>
              <a:ext cx="396"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a:latin typeface="Arial Narrow" charset="0"/>
                </a:rPr>
                <a:t>0.0</a:t>
              </a:r>
            </a:p>
          </p:txBody>
        </p:sp>
        <p:sp>
          <p:nvSpPr>
            <p:cNvPr id="72727" name="Rectangle 23"/>
            <p:cNvSpPr>
              <a:spLocks noChangeArrowheads="1"/>
            </p:cNvSpPr>
            <p:nvPr/>
          </p:nvSpPr>
          <p:spPr bwMode="auto">
            <a:xfrm>
              <a:off x="1256" y="3068"/>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i="1">
                  <a:latin typeface="Arial Narrow" charset="0"/>
                </a:rPr>
                <a:t>1.0</a:t>
              </a:r>
            </a:p>
          </p:txBody>
        </p:sp>
        <p:sp>
          <p:nvSpPr>
            <p:cNvPr id="72728" name="Rectangle 24"/>
            <p:cNvSpPr>
              <a:spLocks noChangeArrowheads="1"/>
            </p:cNvSpPr>
            <p:nvPr/>
          </p:nvSpPr>
          <p:spPr bwMode="auto">
            <a:xfrm>
              <a:off x="1256" y="2418"/>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i="1">
                  <a:latin typeface="Arial Narrow" charset="0"/>
                </a:rPr>
                <a:t>1.5</a:t>
              </a:r>
            </a:p>
          </p:txBody>
        </p:sp>
        <p:sp>
          <p:nvSpPr>
            <p:cNvPr id="72729" name="Rectangle 25"/>
            <p:cNvSpPr>
              <a:spLocks noChangeArrowheads="1"/>
            </p:cNvSpPr>
            <p:nvPr/>
          </p:nvSpPr>
          <p:spPr bwMode="auto">
            <a:xfrm>
              <a:off x="1256" y="1759"/>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i="1">
                  <a:latin typeface="Arial Narrow" charset="0"/>
                </a:rPr>
                <a:t>2.0</a:t>
              </a:r>
            </a:p>
          </p:txBody>
        </p:sp>
        <p:sp>
          <p:nvSpPr>
            <p:cNvPr id="72730" name="Rectangle 26"/>
            <p:cNvSpPr>
              <a:spLocks noChangeArrowheads="1"/>
            </p:cNvSpPr>
            <p:nvPr/>
          </p:nvSpPr>
          <p:spPr bwMode="auto">
            <a:xfrm>
              <a:off x="1256" y="1109"/>
              <a:ext cx="39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fr-FR" sz="2000" b="1" i="1" dirty="0">
                  <a:latin typeface="Arial Narrow" charset="0"/>
                </a:rPr>
                <a:t>2.5</a:t>
              </a:r>
            </a:p>
          </p:txBody>
        </p:sp>
      </p:grpSp>
      <p:sp>
        <p:nvSpPr>
          <p:cNvPr id="72732" name="Rectangle 28"/>
          <p:cNvSpPr>
            <a:spLocks noChangeArrowheads="1"/>
          </p:cNvSpPr>
          <p:nvPr/>
        </p:nvSpPr>
        <p:spPr bwMode="auto">
          <a:xfrm rot="16200000">
            <a:off x="-100012" y="3420712"/>
            <a:ext cx="3940175"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el-GR" sz="2000" b="1" i="1" dirty="0">
                <a:solidFill>
                  <a:srgbClr val="FF0000"/>
                </a:solidFill>
                <a:latin typeface="Arial Narrow" charset="0"/>
              </a:rPr>
              <a:t>Σχετικός κίνδυνος</a:t>
            </a:r>
            <a:endParaRPr lang="fr-FR" sz="2000" b="1" i="1" dirty="0">
              <a:solidFill>
                <a:srgbClr val="FF0000"/>
              </a:solidFill>
              <a:latin typeface="Arial Narrow" charset="0"/>
            </a:endParaRPr>
          </a:p>
        </p:txBody>
      </p:sp>
      <p:sp>
        <p:nvSpPr>
          <p:cNvPr id="72733" name="Rectangle 29"/>
          <p:cNvSpPr>
            <a:spLocks noChangeArrowheads="1"/>
          </p:cNvSpPr>
          <p:nvPr/>
        </p:nvSpPr>
        <p:spPr bwMode="auto">
          <a:xfrm>
            <a:off x="262449" y="345827"/>
            <a:ext cx="8547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lgn="ctr" defTabSz="973138"/>
            <a:r>
              <a:rPr lang="el-GR" sz="2800" b="1" dirty="0">
                <a:solidFill>
                  <a:srgbClr val="800000"/>
                </a:solidFill>
              </a:rPr>
              <a:t>ΣΒΔ – αντιστρόφως ανάλογη σχέση με τον 5-ετή κίνδυνο για καρδιαγγειακά </a:t>
            </a:r>
            <a:r>
              <a:rPr lang="el-GR" sz="2800" b="1" dirty="0" err="1">
                <a:solidFill>
                  <a:srgbClr val="800000"/>
                </a:solidFill>
              </a:rPr>
              <a:t>συμβάματα</a:t>
            </a:r>
            <a:r>
              <a:rPr lang="el-GR" sz="2800" b="1" dirty="0">
                <a:solidFill>
                  <a:srgbClr val="800000"/>
                </a:solidFill>
              </a:rPr>
              <a:t> </a:t>
            </a:r>
          </a:p>
          <a:p>
            <a:pPr algn="ctr" defTabSz="973138"/>
            <a:r>
              <a:rPr lang="el-GR" sz="2800" b="1" dirty="0">
                <a:solidFill>
                  <a:srgbClr val="800000"/>
                </a:solidFill>
              </a:rPr>
              <a:t>και θάνατο</a:t>
            </a:r>
            <a:endParaRPr lang="en-US" sz="2800" b="1" baseline="30000" dirty="0">
              <a:solidFill>
                <a:srgbClr val="800000"/>
              </a:solidFill>
            </a:endParaRPr>
          </a:p>
        </p:txBody>
      </p:sp>
    </p:spTree>
    <p:extLst>
      <p:ext uri="{BB962C8B-B14F-4D97-AF65-F5344CB8AC3E}">
        <p14:creationId xmlns:p14="http://schemas.microsoft.com/office/powerpoint/2010/main" val="371007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2 - Υπότιτλος"/>
          <p:cNvSpPr>
            <a:spLocks noGrp="1"/>
          </p:cNvSpPr>
          <p:nvPr>
            <p:ph type="ctrTitle"/>
          </p:nvPr>
        </p:nvSpPr>
        <p:spPr>
          <a:xfrm>
            <a:off x="685800" y="2504535"/>
            <a:ext cx="7772400" cy="2387600"/>
          </a:xfrm>
        </p:spPr>
        <p:txBody>
          <a:bodyPr>
            <a:normAutofit fontScale="90000"/>
          </a:bodyPr>
          <a:lstStyle/>
          <a:p>
            <a:pPr>
              <a:buFont typeface="Wingdings" pitchFamily="2" charset="2"/>
              <a:buChar char="Ø"/>
            </a:pPr>
            <a:endParaRPr lang="el-GR" dirty="0">
              <a:solidFill>
                <a:srgbClr val="000090"/>
              </a:solidFill>
            </a:endParaRPr>
          </a:p>
          <a:p>
            <a:r>
              <a:rPr lang="en-US" dirty="0">
                <a:solidFill>
                  <a:srgbClr val="000090"/>
                </a:solidFill>
              </a:rPr>
              <a:t> </a:t>
            </a:r>
            <a:r>
              <a:rPr lang="el-GR" dirty="0">
                <a:solidFill>
                  <a:srgbClr val="000090"/>
                </a:solidFill>
              </a:rPr>
              <a:t> </a:t>
            </a:r>
            <a:r>
              <a:rPr lang="el-GR" sz="4400" b="1" dirty="0">
                <a:solidFill>
                  <a:srgbClr val="000090"/>
                </a:solidFill>
              </a:rPr>
              <a:t>Τι πρέπει να γνωρίζουμε </a:t>
            </a:r>
          </a:p>
          <a:p>
            <a:r>
              <a:rPr lang="el-GR" sz="4400" b="1" dirty="0">
                <a:solidFill>
                  <a:srgbClr val="000090"/>
                </a:solidFill>
              </a:rPr>
              <a:t>  για την περιφερική αρτηριοπάθεια</a:t>
            </a:r>
          </a:p>
          <a:p>
            <a:r>
              <a:rPr lang="el-GR" sz="3100" b="1" dirty="0">
                <a:solidFill>
                  <a:srgbClr val="000090"/>
                </a:solidFill>
              </a:rPr>
              <a:t> </a:t>
            </a:r>
          </a:p>
          <a:p>
            <a:pPr algn="l">
              <a:buFont typeface="Wingdings" pitchFamily="2" charset="2"/>
              <a:buChar char="Ø"/>
            </a:pPr>
            <a:r>
              <a:rPr lang="en-US" sz="3600" dirty="0">
                <a:solidFill>
                  <a:srgbClr val="000090"/>
                </a:solidFill>
              </a:rPr>
              <a:t>  </a:t>
            </a:r>
            <a:r>
              <a:rPr lang="el-GR" sz="3600" dirty="0">
                <a:solidFill>
                  <a:srgbClr val="000090"/>
                </a:solidFill>
              </a:rPr>
              <a:t> Επιδημιολογία</a:t>
            </a:r>
          </a:p>
          <a:p>
            <a:pPr algn="l">
              <a:buFont typeface="Wingdings" pitchFamily="2" charset="2"/>
              <a:buChar char="Ø"/>
            </a:pPr>
            <a:r>
              <a:rPr lang="el-GR" sz="3600" dirty="0">
                <a:solidFill>
                  <a:srgbClr val="000090"/>
                </a:solidFill>
              </a:rPr>
              <a:t>   Ορισμός / διάγνωση</a:t>
            </a:r>
          </a:p>
          <a:p>
            <a:pPr algn="l">
              <a:buFont typeface="Wingdings" pitchFamily="2" charset="2"/>
              <a:buChar char="Ø"/>
            </a:pPr>
            <a:r>
              <a:rPr lang="el-GR" sz="3600" dirty="0">
                <a:solidFill>
                  <a:srgbClr val="000090"/>
                </a:solidFill>
              </a:rPr>
              <a:t>   Κλινική σημασία για τον καρδιολόγο</a:t>
            </a:r>
          </a:p>
          <a:p>
            <a:pPr algn="l">
              <a:buFont typeface="Wingdings" pitchFamily="2" charset="2"/>
              <a:buChar char="Ø"/>
            </a:pPr>
            <a:r>
              <a:rPr lang="el-GR" sz="3600" dirty="0">
                <a:solidFill>
                  <a:srgbClr val="000090"/>
                </a:solidFill>
              </a:rPr>
              <a:t>   Αντιμετώπιση από τον Αγγειοχειρουργό</a:t>
            </a:r>
            <a:endParaRPr lang="en-US" sz="3600" dirty="0">
              <a:solidFill>
                <a:srgbClr val="000090"/>
              </a:solidFill>
            </a:endParaRPr>
          </a:p>
          <a:p>
            <a:endParaRPr lang="en-US" sz="2000" dirty="0">
              <a:solidFill>
                <a:srgbClr val="000090"/>
              </a:solidFill>
            </a:endParaRPr>
          </a:p>
        </p:txBody>
      </p:sp>
      <p:pic>
        <p:nvPicPr>
          <p:cNvPr id="9"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47462412"/>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p:cNvPicPr>
            <a:picLocks noGrp="1" noChangeAspect="1" noChangeArrowheads="1"/>
          </p:cNvPicPr>
          <p:nvPr>
            <p:ph type="title"/>
          </p:nvPr>
        </p:nvPicPr>
        <p:blipFill>
          <a:blip r:embed="rId2" cstate="print"/>
          <a:srcRect/>
          <a:stretch>
            <a:fillRect/>
          </a:stretch>
        </p:blipFill>
        <p:spPr bwMode="auto">
          <a:xfrm>
            <a:off x="1619250" y="260350"/>
            <a:ext cx="5792788" cy="954088"/>
          </a:xfrm>
        </p:spPr>
      </p:pic>
      <p:pic>
        <p:nvPicPr>
          <p:cNvPr id="12291" name="Picture 8"/>
          <p:cNvPicPr>
            <a:picLocks noGrp="1" noChangeAspect="1" noChangeArrowheads="1"/>
          </p:cNvPicPr>
          <p:nvPr>
            <p:ph sz="half" idx="1"/>
          </p:nvPr>
        </p:nvPicPr>
        <p:blipFill>
          <a:blip r:embed="rId3" cstate="print"/>
          <a:srcRect/>
          <a:stretch>
            <a:fillRect/>
          </a:stretch>
        </p:blipFill>
        <p:spPr>
          <a:xfrm>
            <a:off x="0" y="1484313"/>
            <a:ext cx="5830888" cy="2832100"/>
          </a:xfrm>
        </p:spPr>
      </p:pic>
      <p:sp>
        <p:nvSpPr>
          <p:cNvPr id="12292" name="Rectangle 10"/>
          <p:cNvSpPr>
            <a:spLocks noChangeArrowheads="1"/>
          </p:cNvSpPr>
          <p:nvPr/>
        </p:nvSpPr>
        <p:spPr bwMode="auto">
          <a:xfrm>
            <a:off x="2339975" y="836613"/>
            <a:ext cx="4537075" cy="215900"/>
          </a:xfrm>
          <a:prstGeom prst="rect">
            <a:avLst/>
          </a:prstGeom>
          <a:solidFill>
            <a:schemeClr val="bg2"/>
          </a:solidFill>
          <a:ln w="9525">
            <a:solidFill>
              <a:schemeClr val="tx1"/>
            </a:solidFill>
            <a:miter lim="800000"/>
            <a:headEnd/>
            <a:tailEnd/>
          </a:ln>
        </p:spPr>
        <p:txBody>
          <a:bodyPr wrap="none" anchor="ctr"/>
          <a:lstStyle/>
          <a:p>
            <a:pPr algn="ctr"/>
            <a:r>
              <a:rPr lang="en-US" sz="1600" b="1">
                <a:latin typeface="Arial Unicode MS" pitchFamily="34" charset="-128"/>
              </a:rPr>
              <a:t>Comparison of different strategies</a:t>
            </a:r>
            <a:endParaRPr lang="el-GR" sz="1600" b="1">
              <a:latin typeface="Arial Unicode MS" pitchFamily="34" charset="-128"/>
            </a:endParaRPr>
          </a:p>
        </p:txBody>
      </p:sp>
      <p:pic>
        <p:nvPicPr>
          <p:cNvPr id="12293" name="Picture 11"/>
          <p:cNvPicPr>
            <a:picLocks noGrp="1" noChangeAspect="1" noChangeArrowheads="1"/>
          </p:cNvPicPr>
          <p:nvPr>
            <p:ph sz="half" idx="2"/>
          </p:nvPr>
        </p:nvPicPr>
        <p:blipFill>
          <a:blip r:embed="rId4" cstate="print"/>
          <a:srcRect/>
          <a:stretch>
            <a:fillRect/>
          </a:stretch>
        </p:blipFill>
        <p:spPr>
          <a:xfrm>
            <a:off x="2339975" y="4073525"/>
            <a:ext cx="6619875" cy="2740025"/>
          </a:xfrm>
        </p:spPr>
      </p:pic>
      <p:sp>
        <p:nvSpPr>
          <p:cNvPr id="7181" name="Rectangle 13"/>
          <p:cNvSpPr>
            <a:spLocks noChangeArrowheads="1"/>
          </p:cNvSpPr>
          <p:nvPr/>
        </p:nvSpPr>
        <p:spPr bwMode="auto">
          <a:xfrm>
            <a:off x="3995738" y="5229225"/>
            <a:ext cx="2447925" cy="215900"/>
          </a:xfrm>
          <a:prstGeom prst="rect">
            <a:avLst/>
          </a:prstGeom>
          <a:solidFill>
            <a:schemeClr val="folHlink"/>
          </a:solidFill>
          <a:ln w="9525">
            <a:solidFill>
              <a:schemeClr val="tx1"/>
            </a:solidFill>
            <a:miter lim="800000"/>
            <a:headEnd/>
            <a:tailEnd/>
          </a:ln>
        </p:spPr>
        <p:txBody>
          <a:bodyPr wrap="none" anchor="ctr"/>
          <a:lstStyle/>
          <a:p>
            <a:endParaRPr lang="el-GR">
              <a:latin typeface="Franklin Gothic Book" pitchFamily="34" charset="0"/>
            </a:endParaRPr>
          </a:p>
        </p:txBody>
      </p:sp>
      <p:sp>
        <p:nvSpPr>
          <p:cNvPr id="7182" name="Rectangle 14"/>
          <p:cNvSpPr>
            <a:spLocks noChangeArrowheads="1"/>
          </p:cNvSpPr>
          <p:nvPr/>
        </p:nvSpPr>
        <p:spPr bwMode="auto">
          <a:xfrm>
            <a:off x="4787900" y="5011738"/>
            <a:ext cx="987425" cy="649287"/>
          </a:xfrm>
          <a:prstGeom prst="rect">
            <a:avLst/>
          </a:prstGeom>
          <a:noFill/>
          <a:ln w="9525">
            <a:noFill/>
            <a:miter lim="800000"/>
            <a:headEnd/>
            <a:tailEnd/>
          </a:ln>
        </p:spPr>
        <p:txBody>
          <a:bodyPr wrap="none" anchor="ctr"/>
          <a:lstStyle/>
          <a:p>
            <a:pPr algn="ctr"/>
            <a:r>
              <a:rPr lang="en-US" sz="1600" b="1" dirty="0">
                <a:solidFill>
                  <a:schemeClr val="bg1"/>
                </a:solidFill>
                <a:latin typeface="Arial Unicode MS" pitchFamily="34" charset="-128"/>
              </a:rPr>
              <a:t>Critical ischemia</a:t>
            </a:r>
            <a:endParaRPr lang="el-GR" sz="1600" b="1" dirty="0">
              <a:solidFill>
                <a:schemeClr val="bg1"/>
              </a:solidFill>
              <a:latin typeface="Arial Unicode MS" pitchFamily="34" charset="-128"/>
            </a:endParaRPr>
          </a:p>
        </p:txBody>
      </p:sp>
    </p:spTree>
    <p:extLst>
      <p:ext uri="{BB962C8B-B14F-4D97-AF65-F5344CB8AC3E}">
        <p14:creationId xmlns:p14="http://schemas.microsoft.com/office/powerpoint/2010/main" val="149100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strVal val="#ppt_w*0.70"/>
                                          </p:val>
                                        </p:tav>
                                        <p:tav tm="100000">
                                          <p:val>
                                            <p:strVal val="#ppt_w"/>
                                          </p:val>
                                        </p:tav>
                                      </p:tavLst>
                                    </p:anim>
                                    <p:anim calcmode="lin" valueType="num">
                                      <p:cBhvr>
                                        <p:cTn id="8" dur="1000" fill="hold"/>
                                        <p:tgtEl>
                                          <p:spTgt spid="7181"/>
                                        </p:tgtEl>
                                        <p:attrNameLst>
                                          <p:attrName>ppt_h</p:attrName>
                                        </p:attrNameLst>
                                      </p:cBhvr>
                                      <p:tavLst>
                                        <p:tav tm="0">
                                          <p:val>
                                            <p:strVal val="#ppt_h"/>
                                          </p:val>
                                        </p:tav>
                                        <p:tav tm="100000">
                                          <p:val>
                                            <p:strVal val="#ppt_h"/>
                                          </p:val>
                                        </p:tav>
                                      </p:tavLst>
                                    </p:anim>
                                    <p:animEffect transition="in" filter="fade">
                                      <p:cBhvr>
                                        <p:cTn id="9" dur="1000"/>
                                        <p:tgtEl>
                                          <p:spTgt spid="718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82"/>
                                        </p:tgtEl>
                                        <p:attrNameLst>
                                          <p:attrName>style.visibility</p:attrName>
                                        </p:attrNameLst>
                                      </p:cBhvr>
                                      <p:to>
                                        <p:strVal val="visible"/>
                                      </p:to>
                                    </p:set>
                                    <p:anim calcmode="lin" valueType="num">
                                      <p:cBhvr>
                                        <p:cTn id="14" dur="1000" fill="hold"/>
                                        <p:tgtEl>
                                          <p:spTgt spid="7182"/>
                                        </p:tgtEl>
                                        <p:attrNameLst>
                                          <p:attrName>ppt_w</p:attrName>
                                        </p:attrNameLst>
                                      </p:cBhvr>
                                      <p:tavLst>
                                        <p:tav tm="0">
                                          <p:val>
                                            <p:strVal val="#ppt_w*0.70"/>
                                          </p:val>
                                        </p:tav>
                                        <p:tav tm="100000">
                                          <p:val>
                                            <p:strVal val="#ppt_w"/>
                                          </p:val>
                                        </p:tav>
                                      </p:tavLst>
                                    </p:anim>
                                    <p:anim calcmode="lin" valueType="num">
                                      <p:cBhvr>
                                        <p:cTn id="15" dur="1000" fill="hold"/>
                                        <p:tgtEl>
                                          <p:spTgt spid="7182"/>
                                        </p:tgtEl>
                                        <p:attrNameLst>
                                          <p:attrName>ppt_h</p:attrName>
                                        </p:attrNameLst>
                                      </p:cBhvr>
                                      <p:tavLst>
                                        <p:tav tm="0">
                                          <p:val>
                                            <p:strVal val="#ppt_h"/>
                                          </p:val>
                                        </p:tav>
                                        <p:tav tm="100000">
                                          <p:val>
                                            <p:strVal val="#ppt_h"/>
                                          </p:val>
                                        </p:tav>
                                      </p:tavLst>
                                    </p:anim>
                                    <p:animEffect transition="in" filter="fade">
                                      <p:cBhvr>
                                        <p:cTn id="16" dur="1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nimBg="1"/>
      <p:bldP spid="71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a:xfrm>
            <a:off x="601663" y="589521"/>
            <a:ext cx="7964903" cy="1102454"/>
          </a:xfrm>
          <a:noFill/>
          <a:ln/>
          <a:extLst>
            <a:ext uri="{909E8E84-426E-40dd-AFC4-6F175D3DCCD1}">
              <a14:hiddenFill xmlns:a14="http://schemas.microsoft.com/office/drawing/2010/main" xmlns="">
                <a:gradFill rotWithShape="0">
                  <a:gsLst>
                    <a:gs pos="0">
                      <a:srgbClr val="000000"/>
                    </a:gs>
                    <a:gs pos="100000">
                      <a:srgbClr val="000000">
                        <a:gamma/>
                        <a:shade val="29804"/>
                        <a:invGamma/>
                      </a:srgbClr>
                    </a:gs>
                  </a:gsLst>
                  <a:path path="shape">
                    <a:fillToRect l="50000" t="50000" r="50000" b="50000"/>
                  </a:path>
                </a:gradFill>
              </a14:hiddenFill>
            </a:ext>
            <a:ext uri="{91240B29-F687-4f45-9708-019B960494DF}">
              <a14:hiddenLine xmlns:a14="http://schemas.microsoft.com/office/drawing/2010/main" xmlns="" w="12700" cap="flat" cmpd="sng">
                <a:solidFill>
                  <a:schemeClr val="hlink"/>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lIns="96795" tIns="47548" rIns="96795" bIns="47548" anchor="b">
            <a:spAutoFit/>
          </a:bodyPr>
          <a:lstStyle/>
          <a:p>
            <a:pPr defTabSz="973138"/>
            <a:r>
              <a:rPr lang="el-GR" sz="3600" dirty="0">
                <a:solidFill>
                  <a:srgbClr val="800000"/>
                </a:solidFill>
              </a:rPr>
              <a:t>Οι στόχοι της θεραπείας στην ΠΑΝ είναι αλληλοσυμπληρούμενοι</a:t>
            </a:r>
            <a:endParaRPr lang="en-US" sz="3600" baseline="90000" dirty="0">
              <a:solidFill>
                <a:srgbClr val="800000"/>
              </a:solidFill>
            </a:endParaRPr>
          </a:p>
        </p:txBody>
      </p:sp>
      <p:grpSp>
        <p:nvGrpSpPr>
          <p:cNvPr id="97284" name="Group 4"/>
          <p:cNvGrpSpPr>
            <a:grpSpLocks/>
          </p:cNvGrpSpPr>
          <p:nvPr/>
        </p:nvGrpSpPr>
        <p:grpSpPr bwMode="auto">
          <a:xfrm>
            <a:off x="99611" y="1848437"/>
            <a:ext cx="9044389" cy="3281362"/>
            <a:chOff x="538" y="1227"/>
            <a:chExt cx="5109" cy="2067"/>
          </a:xfrm>
        </p:grpSpPr>
        <p:sp>
          <p:nvSpPr>
            <p:cNvPr id="97285" name="Rectangle 5"/>
            <p:cNvSpPr>
              <a:spLocks noChangeArrowheads="1"/>
            </p:cNvSpPr>
            <p:nvPr/>
          </p:nvSpPr>
          <p:spPr bwMode="blackWhite">
            <a:xfrm>
              <a:off x="561" y="1237"/>
              <a:ext cx="5086" cy="2042"/>
            </a:xfrm>
            <a:prstGeom prst="rect">
              <a:avLst/>
            </a:prstGeom>
            <a:gradFill rotWithShape="0">
              <a:gsLst>
                <a:gs pos="0">
                  <a:schemeClr val="bg1">
                    <a:alpha val="50000"/>
                  </a:schemeClr>
                </a:gs>
                <a:gs pos="100000">
                  <a:schemeClr val="bg1">
                    <a:gamma/>
                    <a:shade val="0"/>
                    <a:invGamma/>
                  </a:schemeClr>
                </a:gs>
              </a:gsLst>
              <a:lin ang="0" scaled="1"/>
            </a:gradFill>
            <a:ln>
              <a:noFill/>
            </a:ln>
            <a:effectLst/>
            <a:extLst>
              <a:ext uri="{91240B29-F687-4f45-9708-019B960494DF}">
                <a14:hiddenLine xmlns:a14="http://schemas.microsoft.com/office/drawing/2010/main" xmlns="" w="254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GB" b="1" u="sng">
                <a:latin typeface="Arial" charset="0"/>
              </a:endParaRPr>
            </a:p>
          </p:txBody>
        </p:sp>
        <p:sp>
          <p:nvSpPr>
            <p:cNvPr id="97286" name="Rectangle 6"/>
            <p:cNvSpPr>
              <a:spLocks noChangeArrowheads="1"/>
            </p:cNvSpPr>
            <p:nvPr/>
          </p:nvSpPr>
          <p:spPr bwMode="auto">
            <a:xfrm>
              <a:off x="3588" y="1252"/>
              <a:ext cx="1655" cy="1936"/>
            </a:xfrm>
            <a:prstGeom prst="rect">
              <a:avLst/>
            </a:prstGeom>
            <a:noFill/>
            <a:ln>
              <a:noFill/>
            </a:ln>
            <a:effectLst/>
            <a:extLst>
              <a:ext uri="{909E8E84-426E-40dd-AFC4-6F175D3DCCD1}">
                <a14:hiddenFill xmlns:a14="http://schemas.microsoft.com/office/drawing/2010/main" xmlns="">
                  <a:gradFill rotWithShape="0">
                    <a:gsLst>
                      <a:gs pos="0">
                        <a:srgbClr val="000000"/>
                      </a:gs>
                      <a:gs pos="100000">
                        <a:srgbClr val="000000">
                          <a:gamma/>
                          <a:shade val="29804"/>
                          <a:invGamma/>
                        </a:srgbClr>
                      </a:gs>
                    </a:gsLst>
                    <a:path path="shape">
                      <a:fillToRect l="50000" t="50000" r="50000" b="50000"/>
                    </a:path>
                  </a:gradFill>
                </a14:hiddenFill>
              </a:ext>
              <a:ext uri="{91240B29-F687-4f45-9708-019B960494DF}">
                <a14:hiddenLine xmlns:a14="http://schemas.microsoft.com/office/drawing/2010/main" xmlns="" w="127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700" tIns="45849" rIns="91700" bIns="45849">
              <a:spAutoFit/>
            </a:bodyPr>
            <a:lstStyle/>
            <a:p>
              <a:pPr marL="312738" indent="-312738" defTabSz="909638" eaLnBrk="0" hangingPunct="0">
                <a:lnSpc>
                  <a:spcPct val="125000"/>
                </a:lnSpc>
                <a:spcAft>
                  <a:spcPct val="35000"/>
                </a:spcAft>
              </a:pPr>
              <a:r>
                <a:rPr lang="el-GR" sz="1800" b="1" dirty="0">
                  <a:solidFill>
                    <a:srgbClr val="FFFF00"/>
                  </a:solidFill>
                  <a:latin typeface="Arial" charset="0"/>
                </a:rPr>
                <a:t>Συμπτωματική θεραπεία</a:t>
              </a:r>
              <a:endParaRPr lang="en-US" sz="1800" b="1" dirty="0">
                <a:solidFill>
                  <a:srgbClr val="FFFF00"/>
                </a:solidFill>
                <a:latin typeface="Arial" charset="0"/>
              </a:endParaRPr>
            </a:p>
            <a:p>
              <a:pPr marL="312738" indent="-312738" defTabSz="909638" eaLnBrk="0" hangingPunct="0">
                <a:lnSpc>
                  <a:spcPct val="125000"/>
                </a:lnSpc>
                <a:buClr>
                  <a:srgbClr val="FFCC00"/>
                </a:buClr>
                <a:buFontTx/>
                <a:buChar char="•"/>
              </a:pPr>
              <a:r>
                <a:rPr lang="el-GR" sz="1800" b="1" dirty="0">
                  <a:solidFill>
                    <a:schemeClr val="bg1"/>
                  </a:solidFill>
                  <a:latin typeface="Arial" charset="0"/>
                </a:rPr>
                <a:t>Άσκηση</a:t>
              </a:r>
              <a:r>
                <a:rPr lang="en-US" sz="2000" b="1" dirty="0">
                  <a:solidFill>
                    <a:schemeClr val="bg1"/>
                  </a:solidFill>
                  <a:latin typeface="Arial" charset="0"/>
                </a:rPr>
                <a:t> </a:t>
              </a:r>
            </a:p>
            <a:p>
              <a:pPr marL="312738" indent="-312738" defTabSz="909638" eaLnBrk="0" hangingPunct="0">
                <a:lnSpc>
                  <a:spcPct val="125000"/>
                </a:lnSpc>
                <a:buClr>
                  <a:srgbClr val="FFCC00"/>
                </a:buClr>
                <a:buFontTx/>
                <a:buChar char="•"/>
              </a:pPr>
              <a:r>
                <a:rPr lang="el-GR" sz="1800" b="1" dirty="0">
                  <a:solidFill>
                    <a:schemeClr val="bg1"/>
                  </a:solidFill>
                  <a:latin typeface="Arial" charset="0"/>
                </a:rPr>
                <a:t>Διακοπή καπνίσματος</a:t>
              </a:r>
              <a:r>
                <a:rPr lang="en-US" sz="2000" b="1" dirty="0">
                  <a:solidFill>
                    <a:schemeClr val="bg1"/>
                  </a:solidFill>
                  <a:latin typeface="Arial" charset="0"/>
                </a:rPr>
                <a:t> </a:t>
              </a:r>
            </a:p>
            <a:p>
              <a:pPr marL="312738" indent="-312738" defTabSz="909638" eaLnBrk="0" hangingPunct="0">
                <a:lnSpc>
                  <a:spcPct val="120000"/>
                </a:lnSpc>
                <a:buClr>
                  <a:srgbClr val="FFCC00"/>
                </a:buClr>
                <a:buFontTx/>
                <a:buChar char="•"/>
              </a:pPr>
              <a:r>
                <a:rPr lang="el-GR" sz="1800" b="1" dirty="0">
                  <a:solidFill>
                    <a:schemeClr val="bg1"/>
                  </a:solidFill>
                  <a:latin typeface="Arial" charset="0"/>
                </a:rPr>
                <a:t>Φαρμακευτική </a:t>
              </a:r>
            </a:p>
            <a:p>
              <a:pPr marL="312738" indent="-312738" defTabSz="909638" eaLnBrk="0" hangingPunct="0">
                <a:lnSpc>
                  <a:spcPct val="120000"/>
                </a:lnSpc>
                <a:buClr>
                  <a:srgbClr val="FFCC00"/>
                </a:buClr>
              </a:pPr>
              <a:r>
                <a:rPr lang="el-GR" sz="1800" b="1" dirty="0">
                  <a:solidFill>
                    <a:schemeClr val="bg1"/>
                  </a:solidFill>
                  <a:latin typeface="Arial" charset="0"/>
                </a:rPr>
                <a:t>    </a:t>
              </a:r>
              <a:r>
                <a:rPr lang="en-US" sz="1800" b="1" dirty="0">
                  <a:solidFill>
                    <a:schemeClr val="bg1"/>
                  </a:solidFill>
                  <a:latin typeface="Arial" charset="0"/>
                </a:rPr>
                <a:t> </a:t>
              </a:r>
              <a:r>
                <a:rPr lang="el-GR" sz="1800" b="1" dirty="0">
                  <a:solidFill>
                    <a:schemeClr val="bg1"/>
                  </a:solidFill>
                  <a:latin typeface="Arial" charset="0"/>
                </a:rPr>
                <a:t>θεραπεία</a:t>
              </a:r>
              <a:endParaRPr lang="en-US" sz="1800" b="1" dirty="0">
                <a:solidFill>
                  <a:schemeClr val="bg1"/>
                </a:solidFill>
                <a:latin typeface="Arial" charset="0"/>
              </a:endParaRPr>
            </a:p>
            <a:p>
              <a:pPr marL="312738" indent="-312738" defTabSz="909638" eaLnBrk="0" hangingPunct="0">
                <a:lnSpc>
                  <a:spcPct val="125000"/>
                </a:lnSpc>
                <a:buClr>
                  <a:srgbClr val="FFCC00"/>
                </a:buClr>
                <a:buFontTx/>
                <a:buChar char="•"/>
              </a:pPr>
              <a:r>
                <a:rPr lang="el-GR" sz="1800" b="1" dirty="0">
                  <a:solidFill>
                    <a:schemeClr val="bg1"/>
                  </a:solidFill>
                  <a:latin typeface="Arial" charset="0"/>
                </a:rPr>
                <a:t>Επιλεκτική χρήση</a:t>
              </a:r>
              <a:br>
                <a:rPr lang="en-US" sz="1800" b="1" dirty="0">
                  <a:solidFill>
                    <a:schemeClr val="bg1"/>
                  </a:solidFill>
                  <a:latin typeface="Arial" charset="0"/>
                </a:rPr>
              </a:br>
              <a:r>
                <a:rPr lang="el-GR" sz="1800" b="1" dirty="0">
                  <a:solidFill>
                    <a:schemeClr val="bg1"/>
                  </a:solidFill>
                  <a:latin typeface="Arial" charset="0"/>
                </a:rPr>
                <a:t>επεμβάσεων</a:t>
              </a:r>
              <a:r>
                <a:rPr lang="el-GR" sz="2000" b="1" dirty="0">
                  <a:solidFill>
                    <a:schemeClr val="bg1"/>
                  </a:solidFill>
                  <a:latin typeface="Arial" charset="0"/>
                </a:rPr>
                <a:t> </a:t>
              </a:r>
            </a:p>
            <a:p>
              <a:pPr marL="312738" indent="-312738" defTabSz="909638" eaLnBrk="0" hangingPunct="0">
                <a:lnSpc>
                  <a:spcPct val="125000"/>
                </a:lnSpc>
                <a:buClr>
                  <a:srgbClr val="FFCC00"/>
                </a:buClr>
              </a:pPr>
              <a:r>
                <a:rPr lang="el-GR" sz="2000" b="1" dirty="0">
                  <a:solidFill>
                    <a:schemeClr val="bg1"/>
                  </a:solidFill>
                  <a:latin typeface="Arial" charset="0"/>
                </a:rPr>
                <a:t>    </a:t>
              </a:r>
              <a:r>
                <a:rPr lang="el-GR" sz="1800" b="1" dirty="0" err="1">
                  <a:solidFill>
                    <a:schemeClr val="bg1"/>
                  </a:solidFill>
                  <a:latin typeface="Arial" charset="0"/>
                </a:rPr>
                <a:t>επαναιμάτωσης</a:t>
              </a:r>
              <a:endParaRPr lang="en-US" sz="2000" b="1" baseline="30000" dirty="0">
                <a:solidFill>
                  <a:schemeClr val="bg1"/>
                </a:solidFill>
                <a:latin typeface="Arial" charset="0"/>
              </a:endParaRPr>
            </a:p>
          </p:txBody>
        </p:sp>
        <p:sp>
          <p:nvSpPr>
            <p:cNvPr id="97287" name="Line 7"/>
            <p:cNvSpPr>
              <a:spLocks noChangeShapeType="1"/>
            </p:cNvSpPr>
            <p:nvPr/>
          </p:nvSpPr>
          <p:spPr bwMode="auto">
            <a:xfrm>
              <a:off x="538" y="1526"/>
              <a:ext cx="49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288" name="Line 8"/>
            <p:cNvSpPr>
              <a:spLocks noChangeShapeType="1"/>
            </p:cNvSpPr>
            <p:nvPr/>
          </p:nvSpPr>
          <p:spPr bwMode="auto">
            <a:xfrm>
              <a:off x="567" y="3294"/>
              <a:ext cx="5080" cy="0"/>
            </a:xfrm>
            <a:prstGeom prst="line">
              <a:avLst/>
            </a:prstGeom>
            <a:noFill/>
            <a:ln w="9525">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289" name="Rectangle 9"/>
            <p:cNvSpPr>
              <a:spLocks noChangeArrowheads="1"/>
            </p:cNvSpPr>
            <p:nvPr/>
          </p:nvSpPr>
          <p:spPr bwMode="auto">
            <a:xfrm>
              <a:off x="587" y="1260"/>
              <a:ext cx="3193" cy="1400"/>
            </a:xfrm>
            <a:prstGeom prst="rect">
              <a:avLst/>
            </a:prstGeom>
            <a:noFill/>
            <a:ln>
              <a:noFill/>
            </a:ln>
            <a:effectLst/>
            <a:extLst>
              <a:ext uri="{909E8E84-426E-40dd-AFC4-6F175D3DCCD1}">
                <a14:hiddenFill xmlns:a14="http://schemas.microsoft.com/office/drawing/2010/main" xmlns="">
                  <a:gradFill rotWithShape="0">
                    <a:gsLst>
                      <a:gs pos="0">
                        <a:srgbClr val="000000"/>
                      </a:gs>
                      <a:gs pos="100000">
                        <a:srgbClr val="000000">
                          <a:gamma/>
                          <a:shade val="29804"/>
                          <a:invGamma/>
                        </a:srgbClr>
                      </a:gs>
                    </a:gsLst>
                    <a:path path="shape">
                      <a:fillToRect l="50000" t="50000" r="50000" b="50000"/>
                    </a:path>
                  </a:gradFill>
                </a14:hiddenFill>
              </a:ext>
              <a:ext uri="{91240B29-F687-4f45-9708-019B960494DF}">
                <a14:hiddenLine xmlns:a14="http://schemas.microsoft.com/office/drawing/2010/main" xmlns="" w="127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700" tIns="45849" rIns="91700" bIns="45849">
              <a:spAutoFit/>
            </a:bodyPr>
            <a:lstStyle/>
            <a:p>
              <a:pPr marL="274638" indent="-274638" defTabSz="909638" eaLnBrk="0" hangingPunct="0">
                <a:lnSpc>
                  <a:spcPct val="120000"/>
                </a:lnSpc>
                <a:spcAft>
                  <a:spcPct val="35000"/>
                </a:spcAft>
              </a:pPr>
              <a:r>
                <a:rPr lang="el-GR" sz="2000" b="1" dirty="0">
                  <a:solidFill>
                    <a:srgbClr val="203864"/>
                  </a:solidFill>
                  <a:latin typeface="Arial" charset="0"/>
                </a:rPr>
                <a:t>Μείωση κινδύνου ισχαιμικών επεισοδίων</a:t>
              </a:r>
              <a:endParaRPr lang="en-US" sz="2000" b="1" baseline="56000" dirty="0">
                <a:solidFill>
                  <a:srgbClr val="203864"/>
                </a:solidFill>
                <a:latin typeface="Arial" charset="0"/>
              </a:endParaRPr>
            </a:p>
            <a:p>
              <a:pPr marL="584200" lvl="1" indent="-296863" defTabSz="909638" eaLnBrk="0" hangingPunct="0">
                <a:lnSpc>
                  <a:spcPct val="120000"/>
                </a:lnSpc>
                <a:buClr>
                  <a:srgbClr val="FFCC00"/>
                </a:buClr>
                <a:buFontTx/>
                <a:buChar char="•"/>
              </a:pPr>
              <a:r>
                <a:rPr lang="el-GR" sz="1800" b="1" dirty="0">
                  <a:latin typeface="Arial" charset="0"/>
                </a:rPr>
                <a:t>Κάπνισμα</a:t>
              </a:r>
              <a:endParaRPr lang="en-US" sz="1800" b="1" dirty="0">
                <a:latin typeface="Arial" charset="0"/>
              </a:endParaRPr>
            </a:p>
            <a:p>
              <a:pPr marL="584200" lvl="1" indent="-296863" defTabSz="909638" eaLnBrk="0" hangingPunct="0">
                <a:lnSpc>
                  <a:spcPct val="120000"/>
                </a:lnSpc>
                <a:buClr>
                  <a:srgbClr val="FFCC00"/>
                </a:buClr>
                <a:buFontTx/>
                <a:buChar char="•"/>
              </a:pPr>
              <a:r>
                <a:rPr lang="el-GR" sz="1800" b="1" dirty="0" err="1">
                  <a:latin typeface="Arial" charset="0"/>
                </a:rPr>
                <a:t>Υπερλιπιδαιμία</a:t>
              </a:r>
              <a:endParaRPr lang="en-US" sz="1800" b="1" dirty="0">
                <a:latin typeface="Arial" charset="0"/>
              </a:endParaRPr>
            </a:p>
            <a:p>
              <a:pPr marL="584200" lvl="1" indent="-296863" defTabSz="909638" eaLnBrk="0" hangingPunct="0">
                <a:lnSpc>
                  <a:spcPct val="120000"/>
                </a:lnSpc>
                <a:buClr>
                  <a:srgbClr val="FFCC00"/>
                </a:buClr>
                <a:buFontTx/>
                <a:buChar char="•"/>
              </a:pPr>
              <a:r>
                <a:rPr lang="el-GR" sz="1800" b="1" dirty="0">
                  <a:latin typeface="Arial" charset="0"/>
                </a:rPr>
                <a:t>Υπέρταση</a:t>
              </a:r>
              <a:r>
                <a:rPr lang="en-US" sz="1800" b="1" dirty="0">
                  <a:latin typeface="Arial" charset="0"/>
                </a:rPr>
                <a:t> </a:t>
              </a:r>
            </a:p>
            <a:p>
              <a:pPr marL="584200" lvl="1" indent="-296863" defTabSz="909638" eaLnBrk="0" hangingPunct="0">
                <a:lnSpc>
                  <a:spcPct val="120000"/>
                </a:lnSpc>
                <a:buClr>
                  <a:srgbClr val="FFCC00"/>
                </a:buClr>
                <a:buFontTx/>
                <a:buChar char="•"/>
              </a:pPr>
              <a:r>
                <a:rPr lang="el-GR" sz="1800" b="1" dirty="0">
                  <a:latin typeface="Arial" charset="0"/>
                </a:rPr>
                <a:t>Σακχαρώδης διαβήτης</a:t>
              </a:r>
              <a:endParaRPr lang="en-US" sz="1800" b="1" dirty="0">
                <a:latin typeface="Arial" charset="0"/>
              </a:endParaRPr>
            </a:p>
            <a:p>
              <a:pPr marL="584200" lvl="1" indent="-296863" defTabSz="909638" eaLnBrk="0" hangingPunct="0">
                <a:lnSpc>
                  <a:spcPct val="120000"/>
                </a:lnSpc>
                <a:buClr>
                  <a:srgbClr val="FFCC00"/>
                </a:buClr>
                <a:buFontTx/>
                <a:buChar char="•"/>
              </a:pPr>
              <a:r>
                <a:rPr lang="el-GR" sz="1800" b="1" dirty="0" err="1">
                  <a:latin typeface="Arial" charset="0"/>
                </a:rPr>
                <a:t>Αντιαιμοπεταλιακή</a:t>
              </a:r>
              <a:r>
                <a:rPr lang="el-GR" sz="1800" b="1" dirty="0">
                  <a:latin typeface="Arial" charset="0"/>
                </a:rPr>
                <a:t> αγωγή</a:t>
              </a:r>
              <a:endParaRPr lang="en-US" sz="2000" b="1" baseline="30000" dirty="0">
                <a:latin typeface="Arial" charset="0"/>
              </a:endParaRPr>
            </a:p>
          </p:txBody>
        </p:sp>
        <p:sp>
          <p:nvSpPr>
            <p:cNvPr id="97290" name="Line 10"/>
            <p:cNvSpPr>
              <a:spLocks noChangeShapeType="1"/>
            </p:cNvSpPr>
            <p:nvPr/>
          </p:nvSpPr>
          <p:spPr bwMode="auto">
            <a:xfrm>
              <a:off x="567" y="1227"/>
              <a:ext cx="5069" cy="0"/>
            </a:xfrm>
            <a:prstGeom prst="line">
              <a:avLst/>
            </a:prstGeom>
            <a:noFill/>
            <a:ln w="9525">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27223843"/>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638175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13" name="Straight Connector 12"/>
          <p:cNvCxnSpPr/>
          <p:nvPr/>
        </p:nvCxnSpPr>
        <p:spPr>
          <a:xfrm>
            <a:off x="0" y="64008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22225"/>
            <a:ext cx="9144000" cy="752475"/>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2400" cap="small" dirty="0">
                <a:solidFill>
                  <a:prstClr val="white"/>
                </a:solidFill>
                <a:latin typeface="Times New Roman"/>
                <a:cs typeface="Times New Roman"/>
              </a:rPr>
              <a:t>ΔΙΑΛΕΙΠΟΥΣΑ ΧΩΛΟΤΗΤΑ-  ΦΑΡΜΑΚΑ</a:t>
            </a:r>
            <a:endParaRPr lang="en-US" sz="2400" cap="small" dirty="0">
              <a:solidFill>
                <a:prstClr val="white"/>
              </a:solidFill>
              <a:latin typeface="Times New Roman"/>
              <a:cs typeface="Times New Roman"/>
            </a:endParaRPr>
          </a:p>
        </p:txBody>
      </p:sp>
      <p:cxnSp>
        <p:nvCxnSpPr>
          <p:cNvPr id="15" name="Straight Connector 14"/>
          <p:cNvCxnSpPr/>
          <p:nvPr/>
        </p:nvCxnSpPr>
        <p:spPr>
          <a:xfrm>
            <a:off x="0" y="754063"/>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hevron 6"/>
          <p:cNvSpPr/>
          <p:nvPr/>
        </p:nvSpPr>
        <p:spPr bwMode="auto">
          <a:xfrm>
            <a:off x="296863" y="1138238"/>
            <a:ext cx="8548687" cy="4778375"/>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2" anchor="ctr"/>
          <a:lstStyle/>
          <a:p>
            <a:pPr defTabSz="914400">
              <a:defRPr/>
            </a:pPr>
            <a:r>
              <a:rPr lang="el-GR" sz="2000" b="1" dirty="0">
                <a:solidFill>
                  <a:prstClr val="black"/>
                </a:solidFill>
                <a:latin typeface="Corbel"/>
              </a:rPr>
              <a:t>ΦΑΡΜΑΚΑ </a:t>
            </a:r>
          </a:p>
          <a:p>
            <a:pPr defTabSz="914400">
              <a:defRPr/>
            </a:pPr>
            <a:r>
              <a:rPr lang="el-GR" sz="2000" b="1" dirty="0">
                <a:solidFill>
                  <a:prstClr val="black"/>
                </a:solidFill>
                <a:latin typeface="Corbel"/>
              </a:rPr>
              <a:t>ΕΝΑΝΤΙ ΤΟΥ ΚΑΡΔΙΑΓΓΕΙΑΚΟΥ </a:t>
            </a:r>
          </a:p>
          <a:p>
            <a:pPr defTabSz="914400">
              <a:defRPr/>
            </a:pPr>
            <a:r>
              <a:rPr lang="el-GR" sz="2000" b="1" dirty="0">
                <a:solidFill>
                  <a:prstClr val="black"/>
                </a:solidFill>
                <a:latin typeface="Corbel"/>
              </a:rPr>
              <a:t>ΚΙΝΔΥΝΟΥ</a:t>
            </a:r>
            <a:endParaRPr lang="el-GR" b="1" dirty="0">
              <a:solidFill>
                <a:prstClr val="black"/>
              </a:solidFill>
              <a:latin typeface="Corbel"/>
            </a:endParaRPr>
          </a:p>
          <a:p>
            <a:pPr defTabSz="914400">
              <a:defRPr/>
            </a:pPr>
            <a:endParaRPr lang="el-GR" sz="2000" b="1" dirty="0">
              <a:solidFill>
                <a:prstClr val="black"/>
              </a:solidFill>
              <a:latin typeface="Corbel"/>
            </a:endParaRPr>
          </a:p>
          <a:p>
            <a:pPr defTabSz="914400">
              <a:lnSpc>
                <a:spcPct val="110000"/>
              </a:lnSpc>
              <a:defRPr/>
            </a:pPr>
            <a:endParaRPr lang="el-GR" sz="2000" b="1" dirty="0">
              <a:solidFill>
                <a:prstClr val="black"/>
              </a:solidFill>
              <a:latin typeface="Corbel"/>
            </a:endParaRPr>
          </a:p>
          <a:p>
            <a:pPr marL="457200" indent="-457200" defTabSz="914400">
              <a:lnSpc>
                <a:spcPct val="110000"/>
              </a:lnSpc>
              <a:buFontTx/>
              <a:buAutoNum type="arabicPeriod"/>
              <a:defRPr/>
            </a:pPr>
            <a:r>
              <a:rPr lang="el-GR" sz="2000" b="1" dirty="0">
                <a:solidFill>
                  <a:prstClr val="black"/>
                </a:solidFill>
                <a:latin typeface="Corbel"/>
              </a:rPr>
              <a:t>Ασπιρίνη/</a:t>
            </a:r>
            <a:r>
              <a:rPr lang="el-GR" sz="2000" b="1" dirty="0" err="1">
                <a:solidFill>
                  <a:prstClr val="black"/>
                </a:solidFill>
                <a:latin typeface="Corbel"/>
              </a:rPr>
              <a:t>Κλοπιδογρέλη</a:t>
            </a:r>
            <a:endParaRPr lang="el-GR" sz="2000" b="1" dirty="0">
              <a:solidFill>
                <a:prstClr val="black"/>
              </a:solidFill>
              <a:latin typeface="Corbel"/>
            </a:endParaRPr>
          </a:p>
          <a:p>
            <a:pPr marL="457200" indent="-457200" defTabSz="914400">
              <a:lnSpc>
                <a:spcPct val="110000"/>
              </a:lnSpc>
              <a:buFontTx/>
              <a:buAutoNum type="arabicPeriod"/>
              <a:defRPr/>
            </a:pPr>
            <a:r>
              <a:rPr lang="el-GR" sz="2000" b="1" dirty="0" err="1">
                <a:solidFill>
                  <a:prstClr val="black"/>
                </a:solidFill>
                <a:latin typeface="Corbel"/>
              </a:rPr>
              <a:t>Στατίνες</a:t>
            </a:r>
            <a:r>
              <a:rPr lang="el-GR" sz="2000" b="1" dirty="0">
                <a:solidFill>
                  <a:prstClr val="black"/>
                </a:solidFill>
                <a:latin typeface="Corbel"/>
              </a:rPr>
              <a:t> (&lt;100</a:t>
            </a:r>
            <a:r>
              <a:rPr lang="en-US" sz="2000" b="1" dirty="0">
                <a:solidFill>
                  <a:prstClr val="black"/>
                </a:solidFill>
                <a:latin typeface="Corbel"/>
              </a:rPr>
              <a:t>mg/dl-70mg/dl)</a:t>
            </a:r>
            <a:endParaRPr lang="el-GR" sz="2000" b="1" dirty="0">
              <a:solidFill>
                <a:prstClr val="black"/>
              </a:solidFill>
              <a:latin typeface="Corbel"/>
            </a:endParaRPr>
          </a:p>
          <a:p>
            <a:pPr marL="457200" indent="-457200" defTabSz="914400">
              <a:lnSpc>
                <a:spcPct val="110000"/>
              </a:lnSpc>
              <a:buFontTx/>
              <a:buAutoNum type="arabicPeriod" startAt="2"/>
              <a:defRPr/>
            </a:pPr>
            <a:r>
              <a:rPr lang="el-GR" sz="2000" b="1" dirty="0">
                <a:solidFill>
                  <a:prstClr val="black"/>
                </a:solidFill>
                <a:latin typeface="Corbel"/>
              </a:rPr>
              <a:t>Αντιμετώπιση του ΣΔ</a:t>
            </a:r>
          </a:p>
          <a:p>
            <a:pPr marL="457200" indent="-457200" defTabSz="914400">
              <a:lnSpc>
                <a:spcPct val="110000"/>
              </a:lnSpc>
              <a:buFontTx/>
              <a:buAutoNum type="arabicPeriod" startAt="2"/>
              <a:defRPr/>
            </a:pPr>
            <a:r>
              <a:rPr lang="el-GR" sz="2000" b="1" dirty="0">
                <a:solidFill>
                  <a:prstClr val="black"/>
                </a:solidFill>
                <a:latin typeface="Corbel"/>
              </a:rPr>
              <a:t>Αντιμετώπιση υπέρτασης</a:t>
            </a:r>
          </a:p>
          <a:p>
            <a:pPr marL="457200" indent="-457200" defTabSz="914400">
              <a:lnSpc>
                <a:spcPct val="110000"/>
              </a:lnSpc>
              <a:buFontTx/>
              <a:buAutoNum type="arabicPeriod" startAt="2"/>
              <a:defRPr/>
            </a:pPr>
            <a:r>
              <a:rPr lang="el-GR" sz="2000" b="1" dirty="0">
                <a:solidFill>
                  <a:prstClr val="black"/>
                </a:solidFill>
                <a:latin typeface="Corbel"/>
              </a:rPr>
              <a:t>Αντιμετώπιση υπερ-0μοκυστεϊναιμίας</a:t>
            </a:r>
            <a:r>
              <a:rPr lang="en-US" sz="2000" b="1" dirty="0">
                <a:solidFill>
                  <a:prstClr val="black"/>
                </a:solidFill>
                <a:latin typeface="Corbel"/>
              </a:rPr>
              <a:t> ;</a:t>
            </a:r>
            <a:endParaRPr lang="el-GR" sz="2000" b="1" dirty="0">
              <a:solidFill>
                <a:prstClr val="black"/>
              </a:solidFill>
              <a:latin typeface="Corbel"/>
            </a:endParaRPr>
          </a:p>
          <a:p>
            <a:pPr defTabSz="914400">
              <a:defRPr/>
            </a:pPr>
            <a:endParaRPr lang="el-GR" sz="2000" b="1" dirty="0">
              <a:solidFill>
                <a:prstClr val="black"/>
              </a:solidFill>
              <a:latin typeface="Corbel"/>
            </a:endParaRPr>
          </a:p>
          <a:p>
            <a:pPr defTabSz="914400">
              <a:defRPr/>
            </a:pPr>
            <a:endParaRPr lang="el-GR" sz="2000" b="1" dirty="0">
              <a:solidFill>
                <a:prstClr val="black"/>
              </a:solidFill>
              <a:latin typeface="Corbel"/>
            </a:endParaRPr>
          </a:p>
          <a:p>
            <a:pPr defTabSz="914400">
              <a:defRPr/>
            </a:pPr>
            <a:endParaRPr lang="el-GR" sz="2000" b="1" dirty="0">
              <a:solidFill>
                <a:prstClr val="black"/>
              </a:solidFill>
              <a:latin typeface="Corbel"/>
            </a:endParaRPr>
          </a:p>
          <a:p>
            <a:pPr defTabSz="914400">
              <a:defRPr/>
            </a:pPr>
            <a:r>
              <a:rPr lang="en-US" sz="2000" b="1" dirty="0">
                <a:solidFill>
                  <a:prstClr val="black"/>
                </a:solidFill>
                <a:latin typeface="Corbel"/>
              </a:rPr>
              <a:t>          </a:t>
            </a:r>
            <a:r>
              <a:rPr lang="el-GR" sz="2000" b="1" dirty="0">
                <a:solidFill>
                  <a:prstClr val="black"/>
                </a:solidFill>
                <a:latin typeface="Corbel"/>
              </a:rPr>
              <a:t>ΦΑΡΜΑΚΑ </a:t>
            </a:r>
          </a:p>
          <a:p>
            <a:pPr defTabSz="914400">
              <a:defRPr/>
            </a:pPr>
            <a:r>
              <a:rPr lang="el-GR" sz="2000" b="1" dirty="0">
                <a:solidFill>
                  <a:prstClr val="black"/>
                </a:solidFill>
                <a:latin typeface="Corbel"/>
              </a:rPr>
              <a:t>          ΒΕΛΤΙΩΣΗΣ ΤΗΣ ΔΙΑΛΕΙΠΟΥΣΑΣ     </a:t>
            </a:r>
          </a:p>
          <a:p>
            <a:pPr defTabSz="914400">
              <a:defRPr/>
            </a:pPr>
            <a:r>
              <a:rPr lang="el-GR" sz="2000" b="1" dirty="0">
                <a:solidFill>
                  <a:prstClr val="black"/>
                </a:solidFill>
                <a:latin typeface="Corbel"/>
              </a:rPr>
              <a:t>           ΧΩΛΟΤΗΤΑΣ</a:t>
            </a:r>
            <a:endParaRPr lang="en-US" sz="2000" b="1" dirty="0">
              <a:solidFill>
                <a:prstClr val="black"/>
              </a:solidFill>
              <a:latin typeface="Corbel"/>
            </a:endParaRPr>
          </a:p>
          <a:p>
            <a:pPr defTabSz="914400">
              <a:defRPr/>
            </a:pPr>
            <a:endParaRPr lang="en-US" sz="1400" b="1" dirty="0">
              <a:solidFill>
                <a:prstClr val="black"/>
              </a:solidFill>
              <a:latin typeface="Corbel"/>
            </a:endParaRPr>
          </a:p>
          <a:p>
            <a:pPr defTabSz="914400">
              <a:defRPr/>
            </a:pPr>
            <a:endParaRPr lang="en-US" sz="1400" b="1" dirty="0">
              <a:solidFill>
                <a:prstClr val="black"/>
              </a:solidFill>
              <a:latin typeface="Corbel"/>
            </a:endParaRPr>
          </a:p>
          <a:p>
            <a:pPr defTabSz="914400">
              <a:defRPr/>
            </a:pPr>
            <a:endParaRPr lang="el-GR" sz="1400" b="1" dirty="0">
              <a:solidFill>
                <a:prstClr val="black"/>
              </a:solidFill>
              <a:latin typeface="Corbel"/>
            </a:endParaRPr>
          </a:p>
          <a:p>
            <a:pPr defTabSz="914400">
              <a:lnSpc>
                <a:spcPct val="110000"/>
              </a:lnSpc>
              <a:defRPr/>
            </a:pPr>
            <a:r>
              <a:rPr lang="el-GR" sz="2000" b="1" dirty="0">
                <a:solidFill>
                  <a:prstClr val="black"/>
                </a:solidFill>
                <a:latin typeface="Corbel"/>
              </a:rPr>
              <a:t>         1. </a:t>
            </a:r>
            <a:r>
              <a:rPr lang="el-GR" sz="2000" b="1" dirty="0" err="1">
                <a:solidFill>
                  <a:prstClr val="black"/>
                </a:solidFill>
                <a:latin typeface="Corbel"/>
              </a:rPr>
              <a:t>Ναφτιδοφλουρίλη</a:t>
            </a:r>
            <a:endParaRPr lang="el-GR" sz="2000" b="1" dirty="0">
              <a:solidFill>
                <a:prstClr val="black"/>
              </a:solidFill>
              <a:latin typeface="Corbel"/>
            </a:endParaRPr>
          </a:p>
          <a:p>
            <a:pPr defTabSz="914400">
              <a:lnSpc>
                <a:spcPct val="110000"/>
              </a:lnSpc>
              <a:defRPr/>
            </a:pPr>
            <a:r>
              <a:rPr lang="el-GR" sz="2000" b="1" dirty="0">
                <a:solidFill>
                  <a:prstClr val="black"/>
                </a:solidFill>
                <a:latin typeface="Corbel"/>
              </a:rPr>
              <a:t>         2. Σιλοσταζόλη </a:t>
            </a:r>
            <a:r>
              <a:rPr lang="en-US" sz="2000" b="1" dirty="0">
                <a:solidFill>
                  <a:prstClr val="black"/>
                </a:solidFill>
              </a:rPr>
              <a:t>(100/50X2)</a:t>
            </a:r>
            <a:endParaRPr lang="el-GR" sz="2000" b="1" dirty="0">
              <a:solidFill>
                <a:prstClr val="black"/>
              </a:solidFill>
              <a:latin typeface="Corbel"/>
            </a:endParaRPr>
          </a:p>
          <a:p>
            <a:pPr defTabSz="914400">
              <a:lnSpc>
                <a:spcPct val="110000"/>
              </a:lnSpc>
              <a:defRPr/>
            </a:pPr>
            <a:r>
              <a:rPr lang="el-GR" sz="2000" b="1" dirty="0">
                <a:solidFill>
                  <a:prstClr val="black"/>
                </a:solidFill>
                <a:latin typeface="Corbel"/>
              </a:rPr>
              <a:t>         3. </a:t>
            </a:r>
            <a:r>
              <a:rPr lang="el-GR" sz="2000" b="1" dirty="0" err="1">
                <a:solidFill>
                  <a:prstClr val="black"/>
                </a:solidFill>
                <a:latin typeface="Corbel"/>
              </a:rPr>
              <a:t>Πεντοξυφυλλίνη</a:t>
            </a:r>
            <a:r>
              <a:rPr lang="en-US" sz="2000" b="1" dirty="0">
                <a:solidFill>
                  <a:prstClr val="black"/>
                </a:solidFill>
                <a:latin typeface="Corbel"/>
              </a:rPr>
              <a:t> (400X3)</a:t>
            </a:r>
            <a:endParaRPr lang="el-GR" sz="2000" b="1" dirty="0">
              <a:solidFill>
                <a:prstClr val="black"/>
              </a:solidFill>
              <a:latin typeface="Corbel"/>
            </a:endParaRPr>
          </a:p>
          <a:p>
            <a:pPr defTabSz="914400">
              <a:lnSpc>
                <a:spcPct val="110000"/>
              </a:lnSpc>
              <a:defRPr/>
            </a:pPr>
            <a:r>
              <a:rPr lang="el-GR" sz="2000" b="1" dirty="0">
                <a:solidFill>
                  <a:prstClr val="black"/>
                </a:solidFill>
                <a:latin typeface="Corbel"/>
              </a:rPr>
              <a:t>         4.  </a:t>
            </a:r>
            <a:r>
              <a:rPr lang="el-GR" sz="2000" b="1" dirty="0" err="1">
                <a:solidFill>
                  <a:prstClr val="black"/>
                </a:solidFill>
                <a:latin typeface="Corbel"/>
              </a:rPr>
              <a:t>Λεβοκαρνιτίνη</a:t>
            </a:r>
            <a:endParaRPr lang="el-GR" sz="2000" b="1" dirty="0">
              <a:solidFill>
                <a:prstClr val="black"/>
              </a:solidFill>
              <a:latin typeface="Corbel"/>
            </a:endParaRPr>
          </a:p>
          <a:p>
            <a:pPr defTabSz="914400">
              <a:defRPr/>
            </a:pPr>
            <a:endParaRPr lang="el-GR" sz="2800" b="1" dirty="0">
              <a:solidFill>
                <a:prstClr val="black"/>
              </a:solidFill>
              <a:latin typeface="Corbel"/>
            </a:endParaRPr>
          </a:p>
          <a:p>
            <a:pPr algn="ctr" defTabSz="914400">
              <a:defRPr/>
            </a:pPr>
            <a:endParaRPr lang="el-GR" sz="2800" b="1" i="1" dirty="0">
              <a:solidFill>
                <a:prstClr val="black"/>
              </a:solidFill>
              <a:latin typeface="Corbel"/>
            </a:endParaRPr>
          </a:p>
          <a:p>
            <a:pPr algn="ctr" defTabSz="914400">
              <a:defRPr/>
            </a:pPr>
            <a:endParaRPr lang="el-GR" sz="3200" b="1" dirty="0">
              <a:solidFill>
                <a:prstClr val="black"/>
              </a:solidFill>
              <a:latin typeface="Corbel"/>
            </a:endParaRPr>
          </a:p>
        </p:txBody>
      </p:sp>
      <p:sp>
        <p:nvSpPr>
          <p:cNvPr id="16" name="Oval 15"/>
          <p:cNvSpPr/>
          <p:nvPr/>
        </p:nvSpPr>
        <p:spPr>
          <a:xfrm>
            <a:off x="14288" y="1031875"/>
            <a:ext cx="4017962" cy="1411288"/>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54674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Line 1026"/>
          <p:cNvSpPr>
            <a:spLocks noChangeShapeType="1"/>
          </p:cNvSpPr>
          <p:nvPr/>
        </p:nvSpPr>
        <p:spPr bwMode="auto">
          <a:xfrm>
            <a:off x="2290763" y="1933575"/>
            <a:ext cx="1587" cy="316230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2" name="Line 1027"/>
          <p:cNvSpPr>
            <a:spLocks noChangeShapeType="1"/>
          </p:cNvSpPr>
          <p:nvPr/>
        </p:nvSpPr>
        <p:spPr bwMode="auto">
          <a:xfrm>
            <a:off x="2208213" y="5095875"/>
            <a:ext cx="82550"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3" name="Line 1028"/>
          <p:cNvSpPr>
            <a:spLocks noChangeShapeType="1"/>
          </p:cNvSpPr>
          <p:nvPr/>
        </p:nvSpPr>
        <p:spPr bwMode="auto">
          <a:xfrm>
            <a:off x="2208213" y="4467225"/>
            <a:ext cx="82550"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4" name="Line 1029"/>
          <p:cNvSpPr>
            <a:spLocks noChangeShapeType="1"/>
          </p:cNvSpPr>
          <p:nvPr/>
        </p:nvSpPr>
        <p:spPr bwMode="auto">
          <a:xfrm>
            <a:off x="2208213" y="3829050"/>
            <a:ext cx="82550"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5" name="Line 1030"/>
          <p:cNvSpPr>
            <a:spLocks noChangeShapeType="1"/>
          </p:cNvSpPr>
          <p:nvPr/>
        </p:nvSpPr>
        <p:spPr bwMode="auto">
          <a:xfrm>
            <a:off x="2208213" y="3200400"/>
            <a:ext cx="82550"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6" name="Line 1031"/>
          <p:cNvSpPr>
            <a:spLocks noChangeShapeType="1"/>
          </p:cNvSpPr>
          <p:nvPr/>
        </p:nvSpPr>
        <p:spPr bwMode="auto">
          <a:xfrm>
            <a:off x="2208213" y="2562225"/>
            <a:ext cx="82550"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7" name="Line 1032"/>
          <p:cNvSpPr>
            <a:spLocks noChangeShapeType="1"/>
          </p:cNvSpPr>
          <p:nvPr/>
        </p:nvSpPr>
        <p:spPr bwMode="auto">
          <a:xfrm>
            <a:off x="2208213" y="1933575"/>
            <a:ext cx="82550"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8" name="Line 1033"/>
          <p:cNvSpPr>
            <a:spLocks noChangeShapeType="1"/>
          </p:cNvSpPr>
          <p:nvPr/>
        </p:nvSpPr>
        <p:spPr bwMode="auto">
          <a:xfrm>
            <a:off x="2290763" y="5095875"/>
            <a:ext cx="5508625" cy="1588"/>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49" name="Line 1034"/>
          <p:cNvSpPr>
            <a:spLocks noChangeShapeType="1"/>
          </p:cNvSpPr>
          <p:nvPr/>
        </p:nvSpPr>
        <p:spPr bwMode="auto">
          <a:xfrm flipV="1">
            <a:off x="2290763" y="5095875"/>
            <a:ext cx="1587"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0" name="Line 1035"/>
          <p:cNvSpPr>
            <a:spLocks noChangeShapeType="1"/>
          </p:cNvSpPr>
          <p:nvPr/>
        </p:nvSpPr>
        <p:spPr bwMode="auto">
          <a:xfrm flipV="1">
            <a:off x="3206750" y="5095875"/>
            <a:ext cx="1588"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1" name="Line 1036"/>
          <p:cNvSpPr>
            <a:spLocks noChangeShapeType="1"/>
          </p:cNvSpPr>
          <p:nvPr/>
        </p:nvSpPr>
        <p:spPr bwMode="auto">
          <a:xfrm flipV="1">
            <a:off x="4122738" y="5095875"/>
            <a:ext cx="1587"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2" name="Line 1037"/>
          <p:cNvSpPr>
            <a:spLocks noChangeShapeType="1"/>
          </p:cNvSpPr>
          <p:nvPr/>
        </p:nvSpPr>
        <p:spPr bwMode="auto">
          <a:xfrm flipV="1">
            <a:off x="5049838" y="5095875"/>
            <a:ext cx="1587"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3" name="Line 1038"/>
          <p:cNvSpPr>
            <a:spLocks noChangeShapeType="1"/>
          </p:cNvSpPr>
          <p:nvPr/>
        </p:nvSpPr>
        <p:spPr bwMode="auto">
          <a:xfrm flipV="1">
            <a:off x="5965825" y="5095875"/>
            <a:ext cx="1588"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4" name="Line 1039"/>
          <p:cNvSpPr>
            <a:spLocks noChangeShapeType="1"/>
          </p:cNvSpPr>
          <p:nvPr/>
        </p:nvSpPr>
        <p:spPr bwMode="auto">
          <a:xfrm flipV="1">
            <a:off x="6881813" y="5095875"/>
            <a:ext cx="1587"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5" name="Line 1040"/>
          <p:cNvSpPr>
            <a:spLocks noChangeShapeType="1"/>
          </p:cNvSpPr>
          <p:nvPr/>
        </p:nvSpPr>
        <p:spPr bwMode="auto">
          <a:xfrm flipV="1">
            <a:off x="7799388" y="5095875"/>
            <a:ext cx="1587" cy="82550"/>
          </a:xfrm>
          <a:prstGeom prst="line">
            <a:avLst/>
          </a:prstGeom>
          <a:noFill/>
          <a:ln w="30163">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6" name="Freeform 1041"/>
          <p:cNvSpPr>
            <a:spLocks/>
          </p:cNvSpPr>
          <p:nvPr/>
        </p:nvSpPr>
        <p:spPr bwMode="auto">
          <a:xfrm>
            <a:off x="2290763" y="2447925"/>
            <a:ext cx="5508625" cy="2647950"/>
          </a:xfrm>
          <a:custGeom>
            <a:avLst/>
            <a:gdLst>
              <a:gd name="T0" fmla="*/ 0 w 535"/>
              <a:gd name="T1" fmla="*/ 2147483647 h 257"/>
              <a:gd name="T2" fmla="*/ 2147483647 w 535"/>
              <a:gd name="T3" fmla="*/ 2147483647 h 257"/>
              <a:gd name="T4" fmla="*/ 2147483647 w 535"/>
              <a:gd name="T5" fmla="*/ 2147483647 h 257"/>
              <a:gd name="T6" fmla="*/ 2147483647 w 535"/>
              <a:gd name="T7" fmla="*/ 2147483647 h 257"/>
              <a:gd name="T8" fmla="*/ 2147483647 w 535"/>
              <a:gd name="T9" fmla="*/ 2147483647 h 257"/>
              <a:gd name="T10" fmla="*/ 2147483647 w 535"/>
              <a:gd name="T11" fmla="*/ 2147483647 h 257"/>
              <a:gd name="T12" fmla="*/ 2147483647 w 535"/>
              <a:gd name="T13" fmla="*/ 0 h 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257">
                <a:moveTo>
                  <a:pt x="0" y="257"/>
                </a:moveTo>
                <a:lnTo>
                  <a:pt x="89" y="179"/>
                </a:lnTo>
                <a:lnTo>
                  <a:pt x="178" y="119"/>
                </a:lnTo>
                <a:lnTo>
                  <a:pt x="268" y="83"/>
                </a:lnTo>
                <a:lnTo>
                  <a:pt x="357" y="45"/>
                </a:lnTo>
                <a:lnTo>
                  <a:pt x="446" y="7"/>
                </a:lnTo>
                <a:lnTo>
                  <a:pt x="535" y="0"/>
                </a:lnTo>
              </a:path>
            </a:pathLst>
          </a:custGeom>
          <a:noFill/>
          <a:ln w="3016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7" name="Freeform 1042"/>
          <p:cNvSpPr>
            <a:spLocks/>
          </p:cNvSpPr>
          <p:nvPr/>
        </p:nvSpPr>
        <p:spPr bwMode="auto">
          <a:xfrm>
            <a:off x="2290763" y="3427413"/>
            <a:ext cx="5508625" cy="1668462"/>
          </a:xfrm>
          <a:custGeom>
            <a:avLst/>
            <a:gdLst>
              <a:gd name="T0" fmla="*/ 0 w 535"/>
              <a:gd name="T1" fmla="*/ 2147483647 h 162"/>
              <a:gd name="T2" fmla="*/ 2147483647 w 535"/>
              <a:gd name="T3" fmla="*/ 2147483647 h 162"/>
              <a:gd name="T4" fmla="*/ 2147483647 w 535"/>
              <a:gd name="T5" fmla="*/ 2147483647 h 162"/>
              <a:gd name="T6" fmla="*/ 2147483647 w 535"/>
              <a:gd name="T7" fmla="*/ 2147483647 h 162"/>
              <a:gd name="T8" fmla="*/ 2147483647 w 535"/>
              <a:gd name="T9" fmla="*/ 2147483647 h 162"/>
              <a:gd name="T10" fmla="*/ 2147483647 w 535"/>
              <a:gd name="T11" fmla="*/ 0 h 162"/>
              <a:gd name="T12" fmla="*/ 2147483647 w 535"/>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162">
                <a:moveTo>
                  <a:pt x="0" y="162"/>
                </a:moveTo>
                <a:lnTo>
                  <a:pt x="89" y="97"/>
                </a:lnTo>
                <a:lnTo>
                  <a:pt x="178" y="78"/>
                </a:lnTo>
                <a:lnTo>
                  <a:pt x="268" y="32"/>
                </a:lnTo>
                <a:lnTo>
                  <a:pt x="357" y="8"/>
                </a:lnTo>
                <a:lnTo>
                  <a:pt x="446" y="0"/>
                </a:lnTo>
                <a:lnTo>
                  <a:pt x="535" y="0"/>
                </a:lnTo>
              </a:path>
            </a:pathLst>
          </a:custGeom>
          <a:noFill/>
          <a:ln w="30163">
            <a:solidFill>
              <a:srgbClr val="FF99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8" name="Freeform 1043"/>
          <p:cNvSpPr>
            <a:spLocks/>
          </p:cNvSpPr>
          <p:nvPr/>
        </p:nvSpPr>
        <p:spPr bwMode="auto">
          <a:xfrm>
            <a:off x="2290763" y="3498850"/>
            <a:ext cx="5508625" cy="1597025"/>
          </a:xfrm>
          <a:custGeom>
            <a:avLst/>
            <a:gdLst>
              <a:gd name="T0" fmla="*/ 0 w 535"/>
              <a:gd name="T1" fmla="*/ 2147483647 h 155"/>
              <a:gd name="T2" fmla="*/ 2147483647 w 535"/>
              <a:gd name="T3" fmla="*/ 2147483647 h 155"/>
              <a:gd name="T4" fmla="*/ 2147483647 w 535"/>
              <a:gd name="T5" fmla="*/ 2147483647 h 155"/>
              <a:gd name="T6" fmla="*/ 2147483647 w 535"/>
              <a:gd name="T7" fmla="*/ 2147483647 h 155"/>
              <a:gd name="T8" fmla="*/ 2147483647 w 535"/>
              <a:gd name="T9" fmla="*/ 2147483647 h 155"/>
              <a:gd name="T10" fmla="*/ 2147483647 w 535"/>
              <a:gd name="T11" fmla="*/ 2147483647 h 155"/>
              <a:gd name="T12" fmla="*/ 2147483647 w 535"/>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155">
                <a:moveTo>
                  <a:pt x="0" y="155"/>
                </a:moveTo>
                <a:lnTo>
                  <a:pt x="89" y="105"/>
                </a:lnTo>
                <a:lnTo>
                  <a:pt x="178" y="66"/>
                </a:lnTo>
                <a:lnTo>
                  <a:pt x="268" y="38"/>
                </a:lnTo>
                <a:lnTo>
                  <a:pt x="357" y="17"/>
                </a:lnTo>
                <a:lnTo>
                  <a:pt x="446" y="4"/>
                </a:lnTo>
                <a:lnTo>
                  <a:pt x="535" y="0"/>
                </a:lnTo>
              </a:path>
            </a:pathLst>
          </a:custGeom>
          <a:noFill/>
          <a:ln w="30163">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59" name="Oval 1044"/>
          <p:cNvSpPr>
            <a:spLocks noChangeArrowheads="1"/>
          </p:cNvSpPr>
          <p:nvPr/>
        </p:nvSpPr>
        <p:spPr bwMode="auto">
          <a:xfrm>
            <a:off x="2228850" y="5033963"/>
            <a:ext cx="112713" cy="112712"/>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0" name="Oval 1045"/>
          <p:cNvSpPr>
            <a:spLocks noChangeArrowheads="1"/>
          </p:cNvSpPr>
          <p:nvPr/>
        </p:nvSpPr>
        <p:spPr bwMode="auto">
          <a:xfrm>
            <a:off x="3144838" y="4230688"/>
            <a:ext cx="112712" cy="112712"/>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1" name="Oval 1046"/>
          <p:cNvSpPr>
            <a:spLocks noChangeArrowheads="1"/>
          </p:cNvSpPr>
          <p:nvPr/>
        </p:nvSpPr>
        <p:spPr bwMode="auto">
          <a:xfrm>
            <a:off x="4060825" y="3611563"/>
            <a:ext cx="114300" cy="114300"/>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2" name="Oval 1047"/>
          <p:cNvSpPr>
            <a:spLocks noChangeArrowheads="1"/>
          </p:cNvSpPr>
          <p:nvPr/>
        </p:nvSpPr>
        <p:spPr bwMode="auto">
          <a:xfrm>
            <a:off x="4987925" y="3241675"/>
            <a:ext cx="112713" cy="112713"/>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3" name="Oval 1048"/>
          <p:cNvSpPr>
            <a:spLocks noChangeArrowheads="1"/>
          </p:cNvSpPr>
          <p:nvPr/>
        </p:nvSpPr>
        <p:spPr bwMode="auto">
          <a:xfrm>
            <a:off x="5903913" y="2849563"/>
            <a:ext cx="114300" cy="114300"/>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4" name="Oval 1049"/>
          <p:cNvSpPr>
            <a:spLocks noChangeArrowheads="1"/>
          </p:cNvSpPr>
          <p:nvPr/>
        </p:nvSpPr>
        <p:spPr bwMode="auto">
          <a:xfrm>
            <a:off x="6821488" y="2459038"/>
            <a:ext cx="112712" cy="112712"/>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5" name="Oval 1050"/>
          <p:cNvSpPr>
            <a:spLocks noChangeArrowheads="1"/>
          </p:cNvSpPr>
          <p:nvPr/>
        </p:nvSpPr>
        <p:spPr bwMode="auto">
          <a:xfrm>
            <a:off x="7737475" y="2386013"/>
            <a:ext cx="112713" cy="114300"/>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6" name="Rectangle 1051"/>
          <p:cNvSpPr>
            <a:spLocks noChangeArrowheads="1"/>
          </p:cNvSpPr>
          <p:nvPr/>
        </p:nvSpPr>
        <p:spPr bwMode="auto">
          <a:xfrm>
            <a:off x="2228850" y="5033963"/>
            <a:ext cx="112713" cy="112712"/>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7" name="Rectangle 1052"/>
          <p:cNvSpPr>
            <a:spLocks noChangeArrowheads="1"/>
          </p:cNvSpPr>
          <p:nvPr/>
        </p:nvSpPr>
        <p:spPr bwMode="auto">
          <a:xfrm>
            <a:off x="3144838" y="4364038"/>
            <a:ext cx="112712" cy="112712"/>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8" name="Rectangle 1053"/>
          <p:cNvSpPr>
            <a:spLocks noChangeArrowheads="1"/>
          </p:cNvSpPr>
          <p:nvPr/>
        </p:nvSpPr>
        <p:spPr bwMode="auto">
          <a:xfrm>
            <a:off x="4060825" y="4168775"/>
            <a:ext cx="114300" cy="112713"/>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69" name="Rectangle 1054"/>
          <p:cNvSpPr>
            <a:spLocks noChangeArrowheads="1"/>
          </p:cNvSpPr>
          <p:nvPr/>
        </p:nvSpPr>
        <p:spPr bwMode="auto">
          <a:xfrm>
            <a:off x="4987925" y="3694113"/>
            <a:ext cx="112713" cy="114300"/>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70" name="Rectangle 1055"/>
          <p:cNvSpPr>
            <a:spLocks noChangeArrowheads="1"/>
          </p:cNvSpPr>
          <p:nvPr/>
        </p:nvSpPr>
        <p:spPr bwMode="auto">
          <a:xfrm>
            <a:off x="5903913" y="3448050"/>
            <a:ext cx="114300" cy="112713"/>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71" name="Rectangle 1056"/>
          <p:cNvSpPr>
            <a:spLocks noChangeArrowheads="1"/>
          </p:cNvSpPr>
          <p:nvPr/>
        </p:nvSpPr>
        <p:spPr bwMode="auto">
          <a:xfrm>
            <a:off x="6821488" y="3365500"/>
            <a:ext cx="112712" cy="112713"/>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72" name="Rectangle 1057"/>
          <p:cNvSpPr>
            <a:spLocks noChangeArrowheads="1"/>
          </p:cNvSpPr>
          <p:nvPr/>
        </p:nvSpPr>
        <p:spPr bwMode="auto">
          <a:xfrm>
            <a:off x="7737475" y="3365500"/>
            <a:ext cx="112713" cy="112713"/>
          </a:xfrm>
          <a:prstGeom prst="rect">
            <a:avLst/>
          </a:prstGeom>
          <a:solidFill>
            <a:srgbClr val="FF9900"/>
          </a:solidFill>
          <a:ln w="9525">
            <a:solidFill>
              <a:srgbClr val="FF9900"/>
            </a:solidFill>
            <a:miter lim="800000"/>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87073" name="Freeform 1058"/>
          <p:cNvSpPr>
            <a:spLocks/>
          </p:cNvSpPr>
          <p:nvPr/>
        </p:nvSpPr>
        <p:spPr bwMode="auto">
          <a:xfrm>
            <a:off x="2228850" y="5033963"/>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78">
                <a:moveTo>
                  <a:pt x="39" y="0"/>
                </a:moveTo>
                <a:lnTo>
                  <a:pt x="78" y="78"/>
                </a:lnTo>
                <a:lnTo>
                  <a:pt x="0" y="78"/>
                </a:lnTo>
                <a:lnTo>
                  <a:pt x="39"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74" name="Freeform 1059"/>
          <p:cNvSpPr>
            <a:spLocks/>
          </p:cNvSpPr>
          <p:nvPr/>
        </p:nvSpPr>
        <p:spPr bwMode="auto">
          <a:xfrm>
            <a:off x="3144838" y="4518025"/>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78">
                <a:moveTo>
                  <a:pt x="39" y="0"/>
                </a:moveTo>
                <a:lnTo>
                  <a:pt x="78" y="78"/>
                </a:lnTo>
                <a:lnTo>
                  <a:pt x="0" y="78"/>
                </a:lnTo>
                <a:lnTo>
                  <a:pt x="39"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75" name="Freeform 1060"/>
          <p:cNvSpPr>
            <a:spLocks/>
          </p:cNvSpPr>
          <p:nvPr/>
        </p:nvSpPr>
        <p:spPr bwMode="auto">
          <a:xfrm>
            <a:off x="4060825" y="4116388"/>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78">
                <a:moveTo>
                  <a:pt x="39" y="0"/>
                </a:moveTo>
                <a:lnTo>
                  <a:pt x="78" y="78"/>
                </a:lnTo>
                <a:lnTo>
                  <a:pt x="0" y="78"/>
                </a:lnTo>
                <a:lnTo>
                  <a:pt x="39"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76" name="Freeform 1061"/>
          <p:cNvSpPr>
            <a:spLocks/>
          </p:cNvSpPr>
          <p:nvPr/>
        </p:nvSpPr>
        <p:spPr bwMode="auto">
          <a:xfrm>
            <a:off x="4987925" y="3829050"/>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78">
                <a:moveTo>
                  <a:pt x="39" y="0"/>
                </a:moveTo>
                <a:lnTo>
                  <a:pt x="78" y="78"/>
                </a:lnTo>
                <a:lnTo>
                  <a:pt x="0" y="78"/>
                </a:lnTo>
                <a:lnTo>
                  <a:pt x="39"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77" name="Freeform 1062"/>
          <p:cNvSpPr>
            <a:spLocks/>
          </p:cNvSpPr>
          <p:nvPr/>
        </p:nvSpPr>
        <p:spPr bwMode="auto">
          <a:xfrm>
            <a:off x="5903913" y="3611563"/>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78">
                <a:moveTo>
                  <a:pt x="39" y="0"/>
                </a:moveTo>
                <a:lnTo>
                  <a:pt x="78" y="78"/>
                </a:lnTo>
                <a:lnTo>
                  <a:pt x="0" y="78"/>
                </a:lnTo>
                <a:lnTo>
                  <a:pt x="39"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78" name="Freeform 1063"/>
          <p:cNvSpPr>
            <a:spLocks/>
          </p:cNvSpPr>
          <p:nvPr/>
        </p:nvSpPr>
        <p:spPr bwMode="auto">
          <a:xfrm>
            <a:off x="6821488" y="3478213"/>
            <a:ext cx="122237" cy="123825"/>
          </a:xfrm>
          <a:custGeom>
            <a:avLst/>
            <a:gdLst>
              <a:gd name="T0" fmla="*/ 2147483647 w 77"/>
              <a:gd name="T1" fmla="*/ 0 h 78"/>
              <a:gd name="T2" fmla="*/ 2147483647 w 77"/>
              <a:gd name="T3" fmla="*/ 2147483647 h 78"/>
              <a:gd name="T4" fmla="*/ 0 w 77"/>
              <a:gd name="T5" fmla="*/ 2147483647 h 78"/>
              <a:gd name="T6" fmla="*/ 2147483647 w 77"/>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78">
                <a:moveTo>
                  <a:pt x="38" y="0"/>
                </a:moveTo>
                <a:lnTo>
                  <a:pt x="77" y="78"/>
                </a:lnTo>
                <a:lnTo>
                  <a:pt x="0" y="78"/>
                </a:lnTo>
                <a:lnTo>
                  <a:pt x="38"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79" name="Freeform 1064"/>
          <p:cNvSpPr>
            <a:spLocks/>
          </p:cNvSpPr>
          <p:nvPr/>
        </p:nvSpPr>
        <p:spPr bwMode="auto">
          <a:xfrm>
            <a:off x="7737475" y="3436938"/>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78">
                <a:moveTo>
                  <a:pt x="39" y="0"/>
                </a:moveTo>
                <a:lnTo>
                  <a:pt x="78" y="78"/>
                </a:lnTo>
                <a:lnTo>
                  <a:pt x="0" y="78"/>
                </a:lnTo>
                <a:lnTo>
                  <a:pt x="39"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80" name="Rectangle 1065"/>
          <p:cNvSpPr>
            <a:spLocks noChangeArrowheads="1"/>
          </p:cNvSpPr>
          <p:nvPr/>
        </p:nvSpPr>
        <p:spPr bwMode="auto">
          <a:xfrm>
            <a:off x="2011363" y="495141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0</a:t>
            </a:r>
          </a:p>
        </p:txBody>
      </p:sp>
      <p:sp>
        <p:nvSpPr>
          <p:cNvPr id="87081" name="Rectangle 1066"/>
          <p:cNvSpPr>
            <a:spLocks noChangeArrowheads="1"/>
          </p:cNvSpPr>
          <p:nvPr/>
        </p:nvSpPr>
        <p:spPr bwMode="auto">
          <a:xfrm>
            <a:off x="1871663" y="432276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10</a:t>
            </a:r>
          </a:p>
        </p:txBody>
      </p:sp>
      <p:sp>
        <p:nvSpPr>
          <p:cNvPr id="87082" name="Rectangle 1067"/>
          <p:cNvSpPr>
            <a:spLocks noChangeArrowheads="1"/>
          </p:cNvSpPr>
          <p:nvPr/>
        </p:nvSpPr>
        <p:spPr bwMode="auto">
          <a:xfrm>
            <a:off x="1871663" y="3684588"/>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20</a:t>
            </a:r>
          </a:p>
        </p:txBody>
      </p:sp>
      <p:sp>
        <p:nvSpPr>
          <p:cNvPr id="87083" name="Rectangle 1068"/>
          <p:cNvSpPr>
            <a:spLocks noChangeArrowheads="1"/>
          </p:cNvSpPr>
          <p:nvPr/>
        </p:nvSpPr>
        <p:spPr bwMode="auto">
          <a:xfrm>
            <a:off x="1871663" y="3055938"/>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30</a:t>
            </a:r>
          </a:p>
        </p:txBody>
      </p:sp>
      <p:sp>
        <p:nvSpPr>
          <p:cNvPr id="87084" name="Rectangle 1069"/>
          <p:cNvSpPr>
            <a:spLocks noChangeArrowheads="1"/>
          </p:cNvSpPr>
          <p:nvPr/>
        </p:nvSpPr>
        <p:spPr bwMode="auto">
          <a:xfrm>
            <a:off x="1871663" y="241776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40</a:t>
            </a:r>
          </a:p>
        </p:txBody>
      </p:sp>
      <p:sp>
        <p:nvSpPr>
          <p:cNvPr id="87085" name="Rectangle 1070"/>
          <p:cNvSpPr>
            <a:spLocks noChangeArrowheads="1"/>
          </p:cNvSpPr>
          <p:nvPr/>
        </p:nvSpPr>
        <p:spPr bwMode="auto">
          <a:xfrm>
            <a:off x="1871663" y="178911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50</a:t>
            </a:r>
          </a:p>
        </p:txBody>
      </p:sp>
      <p:sp>
        <p:nvSpPr>
          <p:cNvPr id="87086" name="Rectangle 1071"/>
          <p:cNvSpPr>
            <a:spLocks noChangeArrowheads="1"/>
          </p:cNvSpPr>
          <p:nvPr/>
        </p:nvSpPr>
        <p:spPr bwMode="auto">
          <a:xfrm>
            <a:off x="2289175" y="533241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0</a:t>
            </a:r>
          </a:p>
        </p:txBody>
      </p:sp>
      <p:sp>
        <p:nvSpPr>
          <p:cNvPr id="87087" name="Rectangle 1072"/>
          <p:cNvSpPr>
            <a:spLocks noChangeArrowheads="1"/>
          </p:cNvSpPr>
          <p:nvPr/>
        </p:nvSpPr>
        <p:spPr bwMode="auto">
          <a:xfrm>
            <a:off x="3205163" y="533241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4</a:t>
            </a:r>
          </a:p>
        </p:txBody>
      </p:sp>
      <p:sp>
        <p:nvSpPr>
          <p:cNvPr id="87088" name="Rectangle 1073"/>
          <p:cNvSpPr>
            <a:spLocks noChangeArrowheads="1"/>
          </p:cNvSpPr>
          <p:nvPr/>
        </p:nvSpPr>
        <p:spPr bwMode="auto">
          <a:xfrm>
            <a:off x="4121150" y="533241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8</a:t>
            </a:r>
          </a:p>
        </p:txBody>
      </p:sp>
      <p:sp>
        <p:nvSpPr>
          <p:cNvPr id="87089" name="Rectangle 1074"/>
          <p:cNvSpPr>
            <a:spLocks noChangeArrowheads="1"/>
          </p:cNvSpPr>
          <p:nvPr/>
        </p:nvSpPr>
        <p:spPr bwMode="auto">
          <a:xfrm>
            <a:off x="4972050" y="533241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12</a:t>
            </a:r>
          </a:p>
        </p:txBody>
      </p:sp>
      <p:sp>
        <p:nvSpPr>
          <p:cNvPr id="87090" name="Rectangle 1075"/>
          <p:cNvSpPr>
            <a:spLocks noChangeArrowheads="1"/>
          </p:cNvSpPr>
          <p:nvPr/>
        </p:nvSpPr>
        <p:spPr bwMode="auto">
          <a:xfrm>
            <a:off x="5888038" y="533241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16</a:t>
            </a:r>
          </a:p>
        </p:txBody>
      </p:sp>
      <p:sp>
        <p:nvSpPr>
          <p:cNvPr id="87091" name="Rectangle 1076"/>
          <p:cNvSpPr>
            <a:spLocks noChangeArrowheads="1"/>
          </p:cNvSpPr>
          <p:nvPr/>
        </p:nvSpPr>
        <p:spPr bwMode="auto">
          <a:xfrm>
            <a:off x="6804025" y="533241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20</a:t>
            </a:r>
          </a:p>
        </p:txBody>
      </p:sp>
      <p:sp>
        <p:nvSpPr>
          <p:cNvPr id="87092" name="Rectangle 1077"/>
          <p:cNvSpPr>
            <a:spLocks noChangeArrowheads="1"/>
          </p:cNvSpPr>
          <p:nvPr/>
        </p:nvSpPr>
        <p:spPr bwMode="auto">
          <a:xfrm>
            <a:off x="7720013" y="5332413"/>
            <a:ext cx="298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b="1">
                <a:solidFill>
                  <a:srgbClr val="FFFFFF"/>
                </a:solidFill>
                <a:latin typeface="Trebuchet MS" charset="0"/>
                <a:ea typeface="ＭＳ Ｐゴシック" charset="0"/>
                <a:cs typeface="ＭＳ Ｐゴシック" charset="0"/>
              </a:rPr>
              <a:t>24</a:t>
            </a:r>
          </a:p>
        </p:txBody>
      </p:sp>
      <p:sp>
        <p:nvSpPr>
          <p:cNvPr id="87093" name="Rectangle 1078"/>
          <p:cNvSpPr>
            <a:spLocks noChangeArrowheads="1"/>
          </p:cNvSpPr>
          <p:nvPr/>
        </p:nvSpPr>
        <p:spPr bwMode="auto">
          <a:xfrm>
            <a:off x="4016375" y="5672138"/>
            <a:ext cx="20780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a:solidFill>
                  <a:srgbClr val="FFFF99"/>
                </a:solidFill>
                <a:latin typeface="Franklin Gothic Demi" charset="0"/>
                <a:ea typeface="ＭＳ Ｐゴシック" charset="0"/>
                <a:cs typeface="ＭＳ Ｐゴシック" charset="0"/>
              </a:rPr>
              <a:t>Treatment (weeks)</a:t>
            </a:r>
          </a:p>
        </p:txBody>
      </p:sp>
      <p:sp>
        <p:nvSpPr>
          <p:cNvPr id="87094" name="Rectangle 1079"/>
          <p:cNvSpPr>
            <a:spLocks noChangeArrowheads="1"/>
          </p:cNvSpPr>
          <p:nvPr/>
        </p:nvSpPr>
        <p:spPr bwMode="auto">
          <a:xfrm rot="-5400000">
            <a:off x="-111919" y="3239294"/>
            <a:ext cx="29098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US" sz="2000">
                <a:solidFill>
                  <a:srgbClr val="FFFF99"/>
                </a:solidFill>
                <a:latin typeface="Franklin Gothic Demi" charset="0"/>
                <a:ea typeface="ＭＳ Ｐゴシック" charset="0"/>
                <a:cs typeface="ＭＳ Ｐゴシック" charset="0"/>
              </a:rPr>
              <a:t>Percentage Change From </a:t>
            </a:r>
            <a:br>
              <a:rPr lang="en-US" sz="2000">
                <a:solidFill>
                  <a:srgbClr val="FFFF99"/>
                </a:solidFill>
                <a:latin typeface="Franklin Gothic Demi" charset="0"/>
                <a:ea typeface="ＭＳ Ｐゴシック" charset="0"/>
                <a:cs typeface="ＭＳ Ｐゴシック" charset="0"/>
              </a:rPr>
            </a:br>
            <a:r>
              <a:rPr lang="en-US" sz="2000">
                <a:solidFill>
                  <a:srgbClr val="FFFF99"/>
                </a:solidFill>
                <a:latin typeface="Franklin Gothic Demi" charset="0"/>
                <a:ea typeface="ＭＳ Ｐゴシック" charset="0"/>
                <a:cs typeface="ＭＳ Ｐゴシック" charset="0"/>
              </a:rPr>
              <a:t>Baseline MWD (mean)</a:t>
            </a:r>
          </a:p>
        </p:txBody>
      </p:sp>
      <p:sp>
        <p:nvSpPr>
          <p:cNvPr id="21560" name="Rectangle 1080"/>
          <p:cNvSpPr>
            <a:spLocks noGrp="1" noChangeArrowheads="1"/>
          </p:cNvSpPr>
          <p:nvPr>
            <p:ph type="title"/>
          </p:nvPr>
        </p:nvSpPr>
        <p:spPr>
          <a:xfrm>
            <a:off x="104775" y="279400"/>
            <a:ext cx="8985250" cy="1143000"/>
          </a:xfrm>
        </p:spPr>
        <p:txBody>
          <a:bodyPr/>
          <a:lstStyle/>
          <a:p>
            <a:pPr eaLnBrk="1" hangingPunct="1">
              <a:defRPr/>
            </a:pPr>
            <a:r>
              <a:rPr lang="en-US" sz="3200" b="1">
                <a:solidFill>
                  <a:srgbClr val="FFFF99"/>
                </a:solidFill>
                <a:latin typeface="Arial" charset="0"/>
                <a:cs typeface="+mj-cs"/>
              </a:rPr>
              <a:t>Cilostazol vs. Pentoxifylline: </a:t>
            </a:r>
            <a:br>
              <a:rPr lang="en-US" sz="3200" b="1">
                <a:solidFill>
                  <a:srgbClr val="FFFF99"/>
                </a:solidFill>
                <a:latin typeface="Arial" charset="0"/>
                <a:cs typeface="+mj-cs"/>
              </a:rPr>
            </a:br>
            <a:r>
              <a:rPr lang="en-US" sz="2000" b="1">
                <a:solidFill>
                  <a:srgbClr val="FFFF99"/>
                </a:solidFill>
                <a:latin typeface="Arial" charset="0"/>
                <a:cs typeface="+mj-cs"/>
              </a:rPr>
              <a:t>Relative Efficacy to Improve Walking Distance in Claudication</a:t>
            </a:r>
          </a:p>
        </p:txBody>
      </p:sp>
      <p:sp>
        <p:nvSpPr>
          <p:cNvPr id="21561" name="Text Box 1081"/>
          <p:cNvSpPr txBox="1">
            <a:spLocks noChangeArrowheads="1"/>
          </p:cNvSpPr>
          <p:nvPr/>
        </p:nvSpPr>
        <p:spPr bwMode="auto">
          <a:xfrm>
            <a:off x="3319463" y="1611313"/>
            <a:ext cx="4508500" cy="1039812"/>
          </a:xfrm>
          <a:prstGeom prst="rect">
            <a:avLst/>
          </a:prstGeom>
          <a:noFill/>
          <a:ln>
            <a:noFill/>
          </a:ln>
          <a:effectLst/>
          <a:extLst>
            <a:ext uri="{909E8E84-426E-40dd-AFC4-6F175D3DCCD1}">
              <a14:hiddenFill xmlns:a14="http://schemas.microsoft.com/office/drawing/2010/main" xmlns="">
                <a:solidFill>
                  <a:srgbClr val="0000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defTabSz="914400" fontAlgn="base">
              <a:lnSpc>
                <a:spcPct val="115000"/>
              </a:lnSpc>
              <a:spcBef>
                <a:spcPct val="0"/>
              </a:spcBef>
              <a:spcAft>
                <a:spcPct val="0"/>
              </a:spcAft>
              <a:defRPr/>
            </a:pPr>
            <a:r>
              <a:rPr lang="en-US" b="0" i="0">
                <a:solidFill>
                  <a:srgbClr val="FFFFFF"/>
                </a:solidFill>
                <a:latin typeface="Franklin Gothic Demi" charset="0"/>
                <a:cs typeface="ＭＳ Ｐゴシック" charset="0"/>
              </a:rPr>
              <a:t>Cilostazol 100 mg 2 times/day (n=227)</a:t>
            </a:r>
          </a:p>
          <a:p>
            <a:pPr defTabSz="914400" fontAlgn="base">
              <a:lnSpc>
                <a:spcPct val="115000"/>
              </a:lnSpc>
              <a:spcBef>
                <a:spcPct val="0"/>
              </a:spcBef>
              <a:spcAft>
                <a:spcPct val="0"/>
              </a:spcAft>
              <a:defRPr/>
            </a:pPr>
            <a:r>
              <a:rPr lang="en-US" b="0" i="0">
                <a:solidFill>
                  <a:srgbClr val="FFFFFF"/>
                </a:solidFill>
                <a:latin typeface="Franklin Gothic Demi" charset="0"/>
                <a:cs typeface="ＭＳ Ｐゴシック" charset="0"/>
              </a:rPr>
              <a:t>Pentoxifylline 400 mg 3 times/day (n=232)</a:t>
            </a:r>
          </a:p>
          <a:p>
            <a:pPr defTabSz="914400" fontAlgn="base">
              <a:lnSpc>
                <a:spcPct val="115000"/>
              </a:lnSpc>
              <a:spcBef>
                <a:spcPct val="0"/>
              </a:spcBef>
              <a:spcAft>
                <a:spcPct val="0"/>
              </a:spcAft>
              <a:defRPr/>
            </a:pPr>
            <a:r>
              <a:rPr lang="en-US" b="0" i="0">
                <a:solidFill>
                  <a:srgbClr val="FFFFFF"/>
                </a:solidFill>
                <a:latin typeface="Franklin Gothic Demi" charset="0"/>
                <a:cs typeface="ＭＳ Ｐゴシック" charset="0"/>
              </a:rPr>
              <a:t>Placebo (n=239)</a:t>
            </a:r>
          </a:p>
        </p:txBody>
      </p:sp>
      <p:sp>
        <p:nvSpPr>
          <p:cNvPr id="87097" name="Line 1082"/>
          <p:cNvSpPr>
            <a:spLocks noChangeAspect="1" noChangeShapeType="1"/>
          </p:cNvSpPr>
          <p:nvPr/>
        </p:nvSpPr>
        <p:spPr bwMode="auto">
          <a:xfrm>
            <a:off x="2830513" y="1825625"/>
            <a:ext cx="438150" cy="3175"/>
          </a:xfrm>
          <a:prstGeom prst="line">
            <a:avLst/>
          </a:prstGeom>
          <a:noFill/>
          <a:ln w="47625">
            <a:solidFill>
              <a:srgbClr val="FF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098" name="Oval 1083"/>
          <p:cNvSpPr>
            <a:spLocks noChangeAspect="1" noChangeArrowheads="1"/>
          </p:cNvSpPr>
          <p:nvPr/>
        </p:nvSpPr>
        <p:spPr bwMode="auto">
          <a:xfrm>
            <a:off x="2982913" y="1733550"/>
            <a:ext cx="150812" cy="169863"/>
          </a:xfrm>
          <a:prstGeom prst="ellipse">
            <a:avLst/>
          </a:prstGeom>
          <a:solidFill>
            <a:srgbClr val="FF0000"/>
          </a:solidFill>
          <a:ln w="9525">
            <a:solidFill>
              <a:srgbClr val="FF0000"/>
            </a:solidFill>
            <a:round/>
            <a:headEnd/>
            <a:tailEnd/>
          </a:ln>
        </p:spPr>
        <p:txBody>
          <a:bodyPr/>
          <a:lstStyle/>
          <a:p>
            <a:pPr algn="ctr" defTabSz="914400" fontAlgn="base">
              <a:spcBef>
                <a:spcPct val="0"/>
              </a:spcBef>
              <a:spcAft>
                <a:spcPct val="0"/>
              </a:spcAft>
            </a:pPr>
            <a:endParaRPr lang="el-GR" b="1" i="1">
              <a:solidFill>
                <a:srgbClr val="000000"/>
              </a:solidFill>
              <a:latin typeface="Arial" charset="0"/>
              <a:ea typeface="ＭＳ Ｐゴシック" charset="0"/>
              <a:cs typeface="ＭＳ Ｐゴシック" charset="0"/>
            </a:endParaRPr>
          </a:p>
        </p:txBody>
      </p:sp>
      <p:sp>
        <p:nvSpPr>
          <p:cNvPr id="21564" name="Line 1084"/>
          <p:cNvSpPr>
            <a:spLocks noChangeAspect="1" noChangeShapeType="1"/>
          </p:cNvSpPr>
          <p:nvPr/>
        </p:nvSpPr>
        <p:spPr bwMode="auto">
          <a:xfrm>
            <a:off x="2830513" y="2184400"/>
            <a:ext cx="438150" cy="3175"/>
          </a:xfrm>
          <a:prstGeom prst="line">
            <a:avLst/>
          </a:prstGeom>
          <a:noFill/>
          <a:ln w="4762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defTabSz="914400" fontAlgn="base">
              <a:spcBef>
                <a:spcPct val="0"/>
              </a:spcBef>
              <a:spcAft>
                <a:spcPct val="0"/>
              </a:spcAft>
              <a:defRPr/>
            </a:pPr>
            <a:endParaRPr lang="en-US" b="1" i="1">
              <a:solidFill>
                <a:srgbClr val="000000"/>
              </a:solidFill>
              <a:latin typeface="Arial" charset="0"/>
              <a:ea typeface="ＭＳ Ｐゴシック" charset="0"/>
              <a:cs typeface="ＭＳ Ｐゴシック" charset="0"/>
            </a:endParaRPr>
          </a:p>
        </p:txBody>
      </p:sp>
      <p:sp>
        <p:nvSpPr>
          <p:cNvPr id="21565" name="Rectangle 1085"/>
          <p:cNvSpPr>
            <a:spLocks noChangeAspect="1" noChangeArrowheads="1"/>
          </p:cNvSpPr>
          <p:nvPr/>
        </p:nvSpPr>
        <p:spPr bwMode="auto">
          <a:xfrm>
            <a:off x="2982913" y="2092325"/>
            <a:ext cx="150812" cy="169863"/>
          </a:xfrm>
          <a:prstGeom prst="rect">
            <a:avLst/>
          </a:prstGeom>
          <a:solidFill>
            <a:srgbClr val="FF9900"/>
          </a:solidFill>
          <a:ln>
            <a:noFill/>
          </a:ln>
          <a:effectLst/>
          <a:extLst>
            <a:ext uri="{91240B29-F687-4f45-9708-019B960494DF}">
              <a14:hiddenLine xmlns:a14="http://schemas.microsoft.com/office/drawing/2010/main" xmlns="" w="28575">
                <a:solidFill>
                  <a:srgbClr val="FFFF99"/>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defTabSz="914400" fontAlgn="base">
              <a:spcBef>
                <a:spcPct val="0"/>
              </a:spcBef>
              <a:spcAft>
                <a:spcPct val="0"/>
              </a:spcAft>
              <a:defRPr/>
            </a:pPr>
            <a:endParaRPr lang="el-GR" b="1" i="1">
              <a:solidFill>
                <a:srgbClr val="000000"/>
              </a:solidFill>
              <a:latin typeface="Arial" charset="0"/>
              <a:ea typeface="ＭＳ Ｐゴシック" charset="0"/>
              <a:cs typeface="ＭＳ Ｐゴシック" charset="0"/>
            </a:endParaRPr>
          </a:p>
        </p:txBody>
      </p:sp>
      <p:sp>
        <p:nvSpPr>
          <p:cNvPr id="87101" name="Line 1086"/>
          <p:cNvSpPr>
            <a:spLocks noChangeAspect="1" noChangeShapeType="1"/>
          </p:cNvSpPr>
          <p:nvPr/>
        </p:nvSpPr>
        <p:spPr bwMode="auto">
          <a:xfrm>
            <a:off x="2830513" y="2493963"/>
            <a:ext cx="438150" cy="1587"/>
          </a:xfrm>
          <a:prstGeom prst="line">
            <a:avLst/>
          </a:prstGeom>
          <a:noFill/>
          <a:ln w="47625">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87102" name="Freeform 1087"/>
          <p:cNvSpPr>
            <a:spLocks noChangeAspect="1"/>
          </p:cNvSpPr>
          <p:nvPr/>
        </p:nvSpPr>
        <p:spPr bwMode="auto">
          <a:xfrm>
            <a:off x="2967038" y="2381250"/>
            <a:ext cx="165100" cy="185738"/>
          </a:xfrm>
          <a:custGeom>
            <a:avLst/>
            <a:gdLst>
              <a:gd name="T0" fmla="*/ 2147483647 w 72"/>
              <a:gd name="T1" fmla="*/ 0 h 72"/>
              <a:gd name="T2" fmla="*/ 2147483647 w 72"/>
              <a:gd name="T3" fmla="*/ 2147483647 h 72"/>
              <a:gd name="T4" fmla="*/ 0 w 72"/>
              <a:gd name="T5" fmla="*/ 2147483647 h 72"/>
              <a:gd name="T6" fmla="*/ 2147483647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chemeClr val="accent1"/>
          </a:solidFill>
          <a:ln w="9525">
            <a:solidFill>
              <a:schemeClr val="accent1"/>
            </a:solidFill>
            <a:prstDash val="solid"/>
            <a:round/>
            <a:headEnd/>
            <a:tailEnd/>
          </a:ln>
        </p:spPr>
        <p:txBody>
          <a:bodyPr/>
          <a:lstStyle/>
          <a:p>
            <a:pPr fontAlgn="base">
              <a:spcBef>
                <a:spcPct val="0"/>
              </a:spcBef>
              <a:spcAft>
                <a:spcPct val="0"/>
              </a:spcAft>
            </a:pPr>
            <a:endParaRPr lang="en-US">
              <a:solidFill>
                <a:srgbClr val="000000"/>
              </a:solidFill>
              <a:latin typeface="Calibri" charset="0"/>
              <a:ea typeface="ＭＳ Ｐゴシック" charset="0"/>
              <a:cs typeface="ＭＳ Ｐゴシック" charset="0"/>
            </a:endParaRPr>
          </a:p>
        </p:txBody>
      </p:sp>
      <p:sp>
        <p:nvSpPr>
          <p:cNvPr id="21568" name="Text Box 1088"/>
          <p:cNvSpPr txBox="1">
            <a:spLocks noChangeArrowheads="1"/>
          </p:cNvSpPr>
          <p:nvPr/>
        </p:nvSpPr>
        <p:spPr bwMode="auto">
          <a:xfrm>
            <a:off x="388938" y="6045200"/>
            <a:ext cx="8450262"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tabLst>
                <a:tab pos="76200" algn="l"/>
              </a:tabLst>
              <a:defRPr b="1" i="1">
                <a:solidFill>
                  <a:schemeClr val="tx1"/>
                </a:solidFill>
                <a:latin typeface="Arial" charset="0"/>
                <a:ea typeface="ＭＳ Ｐゴシック" charset="0"/>
              </a:defRPr>
            </a:lvl1pPr>
            <a:lvl2pPr marL="742950" indent="-285750" eaLnBrk="0" hangingPunct="0">
              <a:tabLst>
                <a:tab pos="76200" algn="l"/>
              </a:tabLst>
              <a:defRPr b="1" i="1">
                <a:solidFill>
                  <a:schemeClr val="tx1"/>
                </a:solidFill>
                <a:latin typeface="Arial" charset="0"/>
                <a:ea typeface="ＭＳ Ｐゴシック" charset="0"/>
              </a:defRPr>
            </a:lvl2pPr>
            <a:lvl3pPr marL="1143000" indent="-228600" eaLnBrk="0" hangingPunct="0">
              <a:tabLst>
                <a:tab pos="76200" algn="l"/>
              </a:tabLst>
              <a:defRPr b="1" i="1">
                <a:solidFill>
                  <a:schemeClr val="tx1"/>
                </a:solidFill>
                <a:latin typeface="Arial" charset="0"/>
                <a:ea typeface="ＭＳ Ｐゴシック" charset="0"/>
              </a:defRPr>
            </a:lvl3pPr>
            <a:lvl4pPr marL="1600200" indent="-228600" eaLnBrk="0" hangingPunct="0">
              <a:tabLst>
                <a:tab pos="76200" algn="l"/>
              </a:tabLst>
              <a:defRPr b="1" i="1">
                <a:solidFill>
                  <a:schemeClr val="tx1"/>
                </a:solidFill>
                <a:latin typeface="Arial" charset="0"/>
                <a:ea typeface="ＭＳ Ｐゴシック" charset="0"/>
              </a:defRPr>
            </a:lvl4pPr>
            <a:lvl5pPr marL="2057400" indent="-228600" eaLnBrk="0" hangingPunct="0">
              <a:tabLst>
                <a:tab pos="76200" algn="l"/>
              </a:tabLst>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6200" algn="l"/>
              </a:tabLs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6200" algn="l"/>
              </a:tabLs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6200" algn="l"/>
              </a:tabLs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6200" algn="l"/>
              </a:tabLst>
              <a:defRPr b="1" i="1">
                <a:solidFill>
                  <a:schemeClr val="tx1"/>
                </a:solidFill>
                <a:latin typeface="Arial" charset="0"/>
                <a:ea typeface="ＭＳ Ｐゴシック" charset="0"/>
              </a:defRPr>
            </a:lvl9pPr>
          </a:lstStyle>
          <a:p>
            <a:pPr algn="r" defTabSz="914400" eaLnBrk="1" fontAlgn="base" hangingPunct="1">
              <a:spcBef>
                <a:spcPct val="0"/>
              </a:spcBef>
              <a:spcAft>
                <a:spcPct val="25000"/>
              </a:spcAft>
              <a:defRPr/>
            </a:pPr>
            <a:r>
              <a:rPr lang="en-US" sz="900" b="0" i="0">
                <a:solidFill>
                  <a:srgbClr val="FFFFFF"/>
                </a:solidFill>
                <a:cs typeface="ＭＳ Ｐゴシック" charset="0"/>
              </a:rPr>
              <a:t>	MWD=maximal walking distance.</a:t>
            </a:r>
            <a:r>
              <a:rPr lang="en-US" sz="900" b="0">
                <a:solidFill>
                  <a:srgbClr val="FFFFFF"/>
                </a:solidFill>
                <a:cs typeface="ＭＳ Ｐゴシック" charset="0"/>
              </a:rPr>
              <a:t> </a:t>
            </a:r>
            <a:br>
              <a:rPr lang="en-US" sz="900" b="0">
                <a:solidFill>
                  <a:srgbClr val="FFFFFF"/>
                </a:solidFill>
                <a:cs typeface="ＭＳ Ｐゴシック" charset="0"/>
              </a:rPr>
            </a:br>
            <a:r>
              <a:rPr lang="en-US" sz="900" b="0">
                <a:solidFill>
                  <a:srgbClr val="FFFFFF"/>
                </a:solidFill>
                <a:cs typeface="ＭＳ Ｐゴシック" charset="0"/>
              </a:rPr>
              <a:t>*P</a:t>
            </a:r>
            <a:r>
              <a:rPr lang="en-US" sz="900" b="0" i="0">
                <a:solidFill>
                  <a:srgbClr val="FFFFFF"/>
                </a:solidFill>
                <a:cs typeface="ＭＳ Ｐゴシック" charset="0"/>
              </a:rPr>
              <a:t>&lt;0.001 vs pentoxifylline.</a:t>
            </a:r>
          </a:p>
          <a:p>
            <a:pPr algn="r" defTabSz="914400" fontAlgn="base">
              <a:spcBef>
                <a:spcPct val="0"/>
              </a:spcBef>
              <a:spcAft>
                <a:spcPct val="25000"/>
              </a:spcAft>
              <a:defRPr/>
            </a:pPr>
            <a:r>
              <a:rPr lang="en-US" sz="900" b="0" i="0">
                <a:solidFill>
                  <a:srgbClr val="FFFFFF"/>
                </a:solidFill>
                <a:cs typeface="ＭＳ Ｐゴシック" charset="0"/>
              </a:rPr>
              <a:t>	Reprinted from Dawson DL, et</a:t>
            </a:r>
            <a:r>
              <a:rPr lang="en-US" sz="900" b="0">
                <a:solidFill>
                  <a:srgbClr val="FFFFFF"/>
                </a:solidFill>
                <a:cs typeface="ＭＳ Ｐゴシック" charset="0"/>
              </a:rPr>
              <a:t> </a:t>
            </a:r>
            <a:r>
              <a:rPr lang="en-US" sz="900" b="0" i="0">
                <a:solidFill>
                  <a:srgbClr val="FFFFFF"/>
                </a:solidFill>
                <a:cs typeface="ＭＳ Ｐゴシック" charset="0"/>
              </a:rPr>
              <a:t>al. </a:t>
            </a:r>
            <a:r>
              <a:rPr lang="en-US" sz="900" b="0">
                <a:solidFill>
                  <a:srgbClr val="FFFFFF"/>
                </a:solidFill>
                <a:cs typeface="ＭＳ Ｐゴシック" charset="0"/>
              </a:rPr>
              <a:t>Am J Med</a:t>
            </a:r>
            <a:r>
              <a:rPr lang="en-US" sz="900" b="0" i="0">
                <a:solidFill>
                  <a:srgbClr val="FFFFFF"/>
                </a:solidFill>
                <a:cs typeface="ＭＳ Ｐゴシック" charset="0"/>
              </a:rPr>
              <a:t>. 2000;109:523-530 with permission from Elsevier.</a:t>
            </a:r>
          </a:p>
        </p:txBody>
      </p:sp>
      <p:sp>
        <p:nvSpPr>
          <p:cNvPr id="392257" name="Text Box 1089"/>
          <p:cNvSpPr txBox="1">
            <a:spLocks noChangeArrowheads="1"/>
          </p:cNvSpPr>
          <p:nvPr/>
        </p:nvSpPr>
        <p:spPr bwMode="auto">
          <a:xfrm>
            <a:off x="7939088" y="2305050"/>
            <a:ext cx="29368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defTabSz="914400" fontAlgn="base">
              <a:lnSpc>
                <a:spcPct val="90000"/>
              </a:lnSpc>
              <a:spcBef>
                <a:spcPct val="0"/>
              </a:spcBef>
              <a:spcAft>
                <a:spcPct val="0"/>
              </a:spcAft>
              <a:defRPr/>
            </a:pPr>
            <a:r>
              <a:rPr lang="en-US" sz="2000" i="0">
                <a:solidFill>
                  <a:srgbClr val="FFFFFF"/>
                </a:solidFill>
                <a:effectLst>
                  <a:outerShdw blurRad="38100" dist="38100" dir="2700000" algn="tl">
                    <a:srgbClr val="DDDDDD"/>
                  </a:outerShdw>
                </a:effectLst>
                <a:latin typeface="Trebuchet MS" charset="0"/>
                <a:cs typeface="ＭＳ Ｐゴシック" charset="0"/>
              </a:rPr>
              <a:t>*</a:t>
            </a:r>
          </a:p>
        </p:txBody>
      </p:sp>
      <p:sp>
        <p:nvSpPr>
          <p:cNvPr id="21570" name="Line 1092"/>
          <p:cNvSpPr>
            <a:spLocks noChangeShapeType="1"/>
          </p:cNvSpPr>
          <p:nvPr/>
        </p:nvSpPr>
        <p:spPr bwMode="auto">
          <a:xfrm>
            <a:off x="234950" y="1338263"/>
            <a:ext cx="8664575" cy="0"/>
          </a:xfrm>
          <a:prstGeom prst="line">
            <a:avLst/>
          </a:prstGeom>
          <a:noFill/>
          <a:ln w="28575">
            <a:solidFill>
              <a:srgbClr val="E10505"/>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en-US" b="1" i="1">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0341471"/>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roup 2"/>
          <p:cNvGrpSpPr>
            <a:grpSpLocks/>
          </p:cNvGrpSpPr>
          <p:nvPr/>
        </p:nvGrpSpPr>
        <p:grpSpPr bwMode="auto">
          <a:xfrm>
            <a:off x="1728788" y="4598988"/>
            <a:ext cx="6554787" cy="923925"/>
            <a:chOff x="1089" y="2785"/>
            <a:chExt cx="4129" cy="582"/>
          </a:xfrm>
        </p:grpSpPr>
        <p:sp>
          <p:nvSpPr>
            <p:cNvPr id="23631" name="Text Box 3"/>
            <p:cNvSpPr txBox="1">
              <a:spLocks noChangeArrowheads="1"/>
            </p:cNvSpPr>
            <p:nvPr/>
          </p:nvSpPr>
          <p:spPr bwMode="auto">
            <a:xfrm>
              <a:off x="1089" y="2785"/>
              <a:ext cx="44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Bas</a:t>
              </a:r>
              <a:r>
                <a:rPr lang="en-US" b="0" i="0" dirty="0">
                  <a:solidFill>
                    <a:prstClr val="white"/>
                  </a:solidFill>
                  <a:latin typeface="Franklin Gothic Demi" charset="0"/>
                  <a:cs typeface="ＭＳ Ｐゴシック" charset="0"/>
                </a:rPr>
                <a:t>e</a:t>
              </a:r>
            </a:p>
          </p:txBody>
        </p:sp>
        <p:sp>
          <p:nvSpPr>
            <p:cNvPr id="23632" name="Text Box 4"/>
            <p:cNvSpPr txBox="1">
              <a:spLocks noChangeArrowheads="1"/>
            </p:cNvSpPr>
            <p:nvPr/>
          </p:nvSpPr>
          <p:spPr bwMode="auto">
            <a:xfrm>
              <a:off x="1635" y="2785"/>
              <a:ext cx="415"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AS</a:t>
              </a:r>
              <a:r>
                <a:rPr lang="en-US" b="0" i="0" dirty="0">
                  <a:solidFill>
                    <a:prstClr val="white"/>
                  </a:solidFill>
                  <a:latin typeface="Franklin Gothic Demi" charset="0"/>
                  <a:cs typeface="ＭＳ Ｐゴシック" charset="0"/>
                </a:rPr>
                <a:t>A</a:t>
              </a:r>
            </a:p>
          </p:txBody>
        </p:sp>
        <p:sp>
          <p:nvSpPr>
            <p:cNvPr id="23633" name="Text Box 5"/>
            <p:cNvSpPr txBox="1">
              <a:spLocks noChangeArrowheads="1"/>
            </p:cNvSpPr>
            <p:nvPr/>
          </p:nvSpPr>
          <p:spPr bwMode="auto">
            <a:xfrm>
              <a:off x="2140" y="2785"/>
              <a:ext cx="415"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Clop</a:t>
              </a:r>
            </a:p>
          </p:txBody>
        </p:sp>
        <p:sp>
          <p:nvSpPr>
            <p:cNvPr id="23634" name="Text Box 6"/>
            <p:cNvSpPr txBox="1">
              <a:spLocks noChangeArrowheads="1"/>
            </p:cNvSpPr>
            <p:nvPr/>
          </p:nvSpPr>
          <p:spPr bwMode="auto">
            <a:xfrm>
              <a:off x="2677" y="2785"/>
              <a:ext cx="36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err="1">
                  <a:solidFill>
                    <a:srgbClr val="254061"/>
                  </a:solidFill>
                  <a:latin typeface="Franklin Gothic Demi" charset="0"/>
                  <a:cs typeface="ＭＳ Ｐゴシック" charset="0"/>
                </a:rPr>
                <a:t>Cilo</a:t>
              </a:r>
              <a:endParaRPr lang="en-US" b="0" i="0" dirty="0">
                <a:solidFill>
                  <a:srgbClr val="254061"/>
                </a:solidFill>
                <a:latin typeface="Franklin Gothic Demi" charset="0"/>
                <a:cs typeface="ＭＳ Ｐゴシック" charset="0"/>
              </a:endParaRPr>
            </a:p>
          </p:txBody>
        </p:sp>
        <p:sp>
          <p:nvSpPr>
            <p:cNvPr id="23635" name="Text Box 7"/>
            <p:cNvSpPr txBox="1">
              <a:spLocks noChangeArrowheads="1"/>
            </p:cNvSpPr>
            <p:nvPr/>
          </p:nvSpPr>
          <p:spPr bwMode="auto">
            <a:xfrm>
              <a:off x="3135" y="2785"/>
              <a:ext cx="53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ASA +</a:t>
              </a:r>
              <a:br>
                <a:rPr lang="en-US" b="0" i="0" dirty="0">
                  <a:solidFill>
                    <a:srgbClr val="254061"/>
                  </a:solidFill>
                  <a:latin typeface="Franklin Gothic Demi" charset="0"/>
                  <a:cs typeface="ＭＳ Ｐゴシック" charset="0"/>
                </a:rPr>
              </a:br>
              <a:r>
                <a:rPr lang="en-US" b="0" i="0" dirty="0" err="1">
                  <a:solidFill>
                    <a:srgbClr val="254061"/>
                  </a:solidFill>
                  <a:latin typeface="Franklin Gothic Demi" charset="0"/>
                  <a:cs typeface="ＭＳ Ｐゴシック" charset="0"/>
                </a:rPr>
                <a:t>Cilo</a:t>
              </a:r>
              <a:endParaRPr lang="en-US" b="0" i="0" dirty="0">
                <a:solidFill>
                  <a:srgbClr val="254061"/>
                </a:solidFill>
                <a:latin typeface="Franklin Gothic Demi" charset="0"/>
                <a:cs typeface="ＭＳ Ｐゴシック" charset="0"/>
              </a:endParaRPr>
            </a:p>
          </p:txBody>
        </p:sp>
        <p:sp>
          <p:nvSpPr>
            <p:cNvPr id="23636" name="Text Box 8"/>
            <p:cNvSpPr txBox="1">
              <a:spLocks noChangeArrowheads="1"/>
            </p:cNvSpPr>
            <p:nvPr/>
          </p:nvSpPr>
          <p:spPr bwMode="auto">
            <a:xfrm>
              <a:off x="4170" y="2785"/>
              <a:ext cx="53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ASA +</a:t>
              </a:r>
              <a:br>
                <a:rPr lang="en-US" b="0" i="0" dirty="0">
                  <a:solidFill>
                    <a:srgbClr val="254061"/>
                  </a:solidFill>
                  <a:latin typeface="Franklin Gothic Demi" charset="0"/>
                  <a:cs typeface="ＭＳ Ｐゴシック" charset="0"/>
                </a:rPr>
              </a:br>
              <a:r>
                <a:rPr lang="en-US" b="0" i="0" dirty="0">
                  <a:solidFill>
                    <a:srgbClr val="254061"/>
                  </a:solidFill>
                  <a:latin typeface="Franklin Gothic Demi" charset="0"/>
                  <a:cs typeface="ＭＳ Ｐゴシック" charset="0"/>
                </a:rPr>
                <a:t>Clop</a:t>
              </a:r>
            </a:p>
          </p:txBody>
        </p:sp>
        <p:sp>
          <p:nvSpPr>
            <p:cNvPr id="23637" name="Text Box 9"/>
            <p:cNvSpPr txBox="1">
              <a:spLocks noChangeArrowheads="1"/>
            </p:cNvSpPr>
            <p:nvPr/>
          </p:nvSpPr>
          <p:spPr bwMode="auto">
            <a:xfrm>
              <a:off x="4665" y="2785"/>
              <a:ext cx="553"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ASA +</a:t>
              </a:r>
              <a:br>
                <a:rPr lang="en-US" b="0" i="0" dirty="0">
                  <a:solidFill>
                    <a:srgbClr val="254061"/>
                  </a:solidFill>
                  <a:latin typeface="Franklin Gothic Demi" charset="0"/>
                  <a:cs typeface="ＭＳ Ｐゴシック" charset="0"/>
                </a:rPr>
              </a:br>
              <a:r>
                <a:rPr lang="en-US" b="0" i="0" dirty="0">
                  <a:solidFill>
                    <a:srgbClr val="254061"/>
                  </a:solidFill>
                  <a:latin typeface="Franklin Gothic Demi" charset="0"/>
                  <a:cs typeface="ＭＳ Ｐゴシック" charset="0"/>
                </a:rPr>
                <a:t>Clop +</a:t>
              </a:r>
              <a:br>
                <a:rPr lang="en-US" b="0" i="0" dirty="0">
                  <a:solidFill>
                    <a:srgbClr val="254061"/>
                  </a:solidFill>
                  <a:latin typeface="Franklin Gothic Demi" charset="0"/>
                  <a:cs typeface="ＭＳ Ｐゴシック" charset="0"/>
                </a:rPr>
              </a:br>
              <a:r>
                <a:rPr lang="en-US" b="0" i="0" dirty="0" err="1">
                  <a:solidFill>
                    <a:srgbClr val="254061"/>
                  </a:solidFill>
                  <a:latin typeface="Franklin Gothic Demi" charset="0"/>
                  <a:cs typeface="ＭＳ Ｐゴシック" charset="0"/>
                </a:rPr>
                <a:t>Cilo</a:t>
              </a:r>
              <a:endParaRPr lang="en-US" b="0" i="0" dirty="0">
                <a:solidFill>
                  <a:srgbClr val="254061"/>
                </a:solidFill>
                <a:latin typeface="Franklin Gothic Demi" charset="0"/>
                <a:cs typeface="ＭＳ Ｐゴシック" charset="0"/>
              </a:endParaRPr>
            </a:p>
          </p:txBody>
        </p:sp>
        <p:sp>
          <p:nvSpPr>
            <p:cNvPr id="23638" name="Text Box 10"/>
            <p:cNvSpPr txBox="1">
              <a:spLocks noChangeArrowheads="1"/>
            </p:cNvSpPr>
            <p:nvPr/>
          </p:nvSpPr>
          <p:spPr bwMode="auto">
            <a:xfrm>
              <a:off x="3635" y="2785"/>
              <a:ext cx="544"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Clop +</a:t>
              </a:r>
              <a:br>
                <a:rPr lang="en-US" b="0" i="0" dirty="0">
                  <a:solidFill>
                    <a:srgbClr val="254061"/>
                  </a:solidFill>
                  <a:latin typeface="Franklin Gothic Demi" charset="0"/>
                  <a:cs typeface="ＭＳ Ｐゴシック" charset="0"/>
                </a:rPr>
              </a:br>
              <a:r>
                <a:rPr lang="en-US" b="0" i="0" dirty="0" err="1">
                  <a:solidFill>
                    <a:srgbClr val="254061"/>
                  </a:solidFill>
                  <a:latin typeface="Franklin Gothic Demi" charset="0"/>
                  <a:cs typeface="ＭＳ Ｐゴシック" charset="0"/>
                </a:rPr>
                <a:t>Cilo</a:t>
              </a:r>
              <a:endParaRPr lang="en-US" b="0" i="0" dirty="0">
                <a:solidFill>
                  <a:srgbClr val="254061"/>
                </a:solidFill>
                <a:latin typeface="Franklin Gothic Demi" charset="0"/>
                <a:cs typeface="ＭＳ Ｐゴシック" charset="0"/>
              </a:endParaRPr>
            </a:p>
          </p:txBody>
        </p:sp>
      </p:grpSp>
      <p:sp>
        <p:nvSpPr>
          <p:cNvPr id="91138" name="Rectangle 11"/>
          <p:cNvSpPr>
            <a:spLocks noGrp="1" noChangeArrowheads="1"/>
          </p:cNvSpPr>
          <p:nvPr>
            <p:ph type="title"/>
          </p:nvPr>
        </p:nvSpPr>
        <p:spPr>
          <a:xfrm>
            <a:off x="476250" y="482600"/>
            <a:ext cx="8229600" cy="1143000"/>
          </a:xfrm>
        </p:spPr>
        <p:txBody>
          <a:bodyPr/>
          <a:lstStyle/>
          <a:p>
            <a:pPr eaLnBrk="1" hangingPunct="1"/>
            <a:r>
              <a:rPr lang="en-US" sz="3200" b="1">
                <a:solidFill>
                  <a:srgbClr val="254061"/>
                </a:solidFill>
                <a:latin typeface="Arial" charset="0"/>
              </a:rPr>
              <a:t>Effect of Aspirin, Clopidogrel and Cilostazol on Average Bleeding Time</a:t>
            </a:r>
          </a:p>
        </p:txBody>
      </p:sp>
      <p:sp>
        <p:nvSpPr>
          <p:cNvPr id="23556" name="Text Box 12"/>
          <p:cNvSpPr txBox="1">
            <a:spLocks noChangeArrowheads="1"/>
          </p:cNvSpPr>
          <p:nvPr/>
        </p:nvSpPr>
        <p:spPr bwMode="auto">
          <a:xfrm>
            <a:off x="371475" y="5646738"/>
            <a:ext cx="8772525"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tabLst>
                <a:tab pos="69850" algn="l"/>
              </a:tabLst>
              <a:defRPr b="1" i="1">
                <a:solidFill>
                  <a:schemeClr val="tx1"/>
                </a:solidFill>
                <a:latin typeface="Arial" charset="0"/>
                <a:ea typeface="ＭＳ Ｐゴシック" charset="0"/>
              </a:defRPr>
            </a:lvl1pPr>
            <a:lvl2pPr marL="742950" indent="-285750" eaLnBrk="0" hangingPunct="0">
              <a:tabLst>
                <a:tab pos="69850" algn="l"/>
              </a:tabLst>
              <a:defRPr b="1" i="1">
                <a:solidFill>
                  <a:schemeClr val="tx1"/>
                </a:solidFill>
                <a:latin typeface="Arial" charset="0"/>
                <a:ea typeface="ＭＳ Ｐゴシック" charset="0"/>
              </a:defRPr>
            </a:lvl2pPr>
            <a:lvl3pPr marL="1143000" indent="-228600" eaLnBrk="0" hangingPunct="0">
              <a:tabLst>
                <a:tab pos="69850" algn="l"/>
              </a:tabLst>
              <a:defRPr b="1" i="1">
                <a:solidFill>
                  <a:schemeClr val="tx1"/>
                </a:solidFill>
                <a:latin typeface="Arial" charset="0"/>
                <a:ea typeface="ＭＳ Ｐゴシック" charset="0"/>
              </a:defRPr>
            </a:lvl3pPr>
            <a:lvl4pPr marL="1600200" indent="-228600" eaLnBrk="0" hangingPunct="0">
              <a:tabLst>
                <a:tab pos="69850" algn="l"/>
              </a:tabLst>
              <a:defRPr b="1" i="1">
                <a:solidFill>
                  <a:schemeClr val="tx1"/>
                </a:solidFill>
                <a:latin typeface="Arial" charset="0"/>
                <a:ea typeface="ＭＳ Ｐゴシック" charset="0"/>
              </a:defRPr>
            </a:lvl4pPr>
            <a:lvl5pPr marL="2057400" indent="-228600" eaLnBrk="0" hangingPunct="0">
              <a:tabLst>
                <a:tab pos="69850" algn="l"/>
              </a:tabLst>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69850" algn="l"/>
              </a:tabLs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69850" algn="l"/>
              </a:tabLs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69850" algn="l"/>
              </a:tabLs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69850" algn="l"/>
              </a:tabLst>
              <a:defRPr b="1" i="1">
                <a:solidFill>
                  <a:schemeClr val="tx1"/>
                </a:solidFill>
                <a:latin typeface="Arial" charset="0"/>
                <a:ea typeface="ＭＳ Ｐゴシック" charset="0"/>
              </a:defRPr>
            </a:lvl9pPr>
          </a:lstStyle>
          <a:p>
            <a:pPr eaLnBrk="1" fontAlgn="base" hangingPunct="1">
              <a:spcBef>
                <a:spcPct val="0"/>
              </a:spcBef>
              <a:spcAft>
                <a:spcPct val="25000"/>
              </a:spcAft>
              <a:defRPr/>
            </a:pPr>
            <a:r>
              <a:rPr lang="en-US" sz="900" b="0" i="0" dirty="0">
                <a:solidFill>
                  <a:srgbClr val="254061"/>
                </a:solidFill>
                <a:cs typeface="Arial" charset="0"/>
              </a:rPr>
              <a:t>	Error bars demonstrate SE.</a:t>
            </a:r>
            <a:br>
              <a:rPr lang="en-US" sz="900" b="0" i="0" dirty="0">
                <a:solidFill>
                  <a:srgbClr val="254061"/>
                </a:solidFill>
                <a:cs typeface="Arial" charset="0"/>
              </a:rPr>
            </a:br>
            <a:r>
              <a:rPr lang="en-US" sz="900" b="0" i="0" dirty="0">
                <a:solidFill>
                  <a:srgbClr val="254061"/>
                </a:solidFill>
                <a:cs typeface="Arial" charset="0"/>
              </a:rPr>
              <a:t>	*</a:t>
            </a:r>
            <a:r>
              <a:rPr lang="en-US" sz="900" b="0" dirty="0">
                <a:solidFill>
                  <a:srgbClr val="254061"/>
                </a:solidFill>
                <a:cs typeface="Arial" charset="0"/>
              </a:rPr>
              <a:t>P</a:t>
            </a:r>
            <a:r>
              <a:rPr lang="en-US" sz="900" b="0" i="0" dirty="0">
                <a:solidFill>
                  <a:srgbClr val="254061"/>
                </a:solidFill>
                <a:cs typeface="Arial" charset="0"/>
                <a:sym typeface="Symbol" charset="0"/>
              </a:rPr>
              <a:t>0</a:t>
            </a:r>
            <a:r>
              <a:rPr lang="en-US" sz="900" b="0" i="0" dirty="0">
                <a:solidFill>
                  <a:srgbClr val="254061"/>
                </a:solidFill>
                <a:cs typeface="Arial" charset="0"/>
              </a:rPr>
              <a:t>.05 versus baseline. </a:t>
            </a:r>
            <a:br>
              <a:rPr lang="en-US" sz="900" b="0" i="0" dirty="0">
                <a:solidFill>
                  <a:srgbClr val="254061"/>
                </a:solidFill>
                <a:cs typeface="Arial" charset="0"/>
              </a:rPr>
            </a:br>
            <a:r>
              <a:rPr lang="en-US" sz="900" b="0" i="0" dirty="0">
                <a:solidFill>
                  <a:srgbClr val="254061"/>
                </a:solidFill>
                <a:cs typeface="Arial" charset="0"/>
              </a:rPr>
              <a:t>**</a:t>
            </a:r>
            <a:r>
              <a:rPr lang="en-US" sz="900" b="0" dirty="0">
                <a:solidFill>
                  <a:srgbClr val="254061"/>
                </a:solidFill>
                <a:cs typeface="Arial" charset="0"/>
              </a:rPr>
              <a:t>P</a:t>
            </a:r>
            <a:r>
              <a:rPr lang="en-US" sz="900" b="0" i="0" dirty="0">
                <a:solidFill>
                  <a:srgbClr val="254061"/>
                </a:solidFill>
                <a:cs typeface="Arial" charset="0"/>
                <a:sym typeface="Symbol" charset="0"/>
              </a:rPr>
              <a:t>0</a:t>
            </a:r>
            <a:r>
              <a:rPr lang="en-US" sz="900" b="0" i="0" dirty="0">
                <a:solidFill>
                  <a:srgbClr val="254061"/>
                </a:solidFill>
                <a:cs typeface="Arial" charset="0"/>
              </a:rPr>
              <a:t>.05 versus all single agents and versus ASA + </a:t>
            </a:r>
            <a:r>
              <a:rPr lang="en-US" sz="900" b="0" i="0" dirty="0" err="1">
                <a:solidFill>
                  <a:srgbClr val="254061"/>
                </a:solidFill>
                <a:cs typeface="Arial" charset="0"/>
              </a:rPr>
              <a:t>Cilo</a:t>
            </a:r>
            <a:r>
              <a:rPr lang="en-US" sz="900" b="0" i="0" dirty="0">
                <a:solidFill>
                  <a:srgbClr val="254061"/>
                </a:solidFill>
                <a:cs typeface="Arial" charset="0"/>
              </a:rPr>
              <a:t> and Clop + </a:t>
            </a:r>
            <a:r>
              <a:rPr lang="en-US" sz="900" b="0" i="0" dirty="0" err="1">
                <a:solidFill>
                  <a:srgbClr val="254061"/>
                </a:solidFill>
                <a:cs typeface="Arial" charset="0"/>
              </a:rPr>
              <a:t>Cilo</a:t>
            </a:r>
            <a:r>
              <a:rPr lang="en-US" sz="900" b="0" i="0" dirty="0">
                <a:solidFill>
                  <a:srgbClr val="254061"/>
                </a:solidFill>
                <a:cs typeface="Arial" charset="0"/>
              </a:rPr>
              <a:t>.</a:t>
            </a:r>
            <a:br>
              <a:rPr lang="en-US" sz="900" b="0" i="0" dirty="0">
                <a:solidFill>
                  <a:srgbClr val="254061"/>
                </a:solidFill>
                <a:cs typeface="Arial" charset="0"/>
              </a:rPr>
            </a:br>
            <a:r>
              <a:rPr lang="en-US" sz="900" b="0" i="0" dirty="0">
                <a:solidFill>
                  <a:srgbClr val="254061"/>
                </a:solidFill>
                <a:cs typeface="Arial" charset="0"/>
              </a:rPr>
              <a:t>	</a:t>
            </a:r>
            <a:r>
              <a:rPr lang="en-US" sz="900" b="0" i="0" dirty="0">
                <a:solidFill>
                  <a:srgbClr val="254061"/>
                </a:solidFill>
                <a:cs typeface="ＭＳ Ｐゴシック" charset="0"/>
              </a:rPr>
              <a:t>ASA=aspirin 325 mg </a:t>
            </a:r>
            <a:r>
              <a:rPr lang="en-US" sz="900" b="0" i="0" dirty="0" err="1">
                <a:solidFill>
                  <a:srgbClr val="254061"/>
                </a:solidFill>
                <a:cs typeface="ＭＳ Ｐゴシック" charset="0"/>
              </a:rPr>
              <a:t>qd</a:t>
            </a:r>
            <a:r>
              <a:rPr lang="en-US" sz="900" b="0" i="0" dirty="0">
                <a:solidFill>
                  <a:srgbClr val="254061"/>
                </a:solidFill>
                <a:cs typeface="ＭＳ Ｐゴシック" charset="0"/>
              </a:rPr>
              <a:t>; Base=baseline bleeding time; </a:t>
            </a:r>
            <a:r>
              <a:rPr lang="en-US" sz="900" b="0" i="0" dirty="0" err="1">
                <a:solidFill>
                  <a:srgbClr val="254061"/>
                </a:solidFill>
                <a:cs typeface="ＭＳ Ｐゴシック" charset="0"/>
              </a:rPr>
              <a:t>Cilo</a:t>
            </a:r>
            <a:r>
              <a:rPr lang="en-US" sz="900" b="0" i="0" dirty="0">
                <a:solidFill>
                  <a:srgbClr val="254061"/>
                </a:solidFill>
                <a:cs typeface="ＭＳ Ｐゴシック" charset="0"/>
              </a:rPr>
              <a:t>=</a:t>
            </a:r>
            <a:r>
              <a:rPr lang="en-US" sz="900" b="0" i="0" dirty="0" err="1">
                <a:solidFill>
                  <a:srgbClr val="254061"/>
                </a:solidFill>
                <a:cs typeface="ＭＳ Ｐゴシック" charset="0"/>
              </a:rPr>
              <a:t>cilostazol</a:t>
            </a:r>
            <a:r>
              <a:rPr lang="en-US" sz="900" b="0" i="0" dirty="0">
                <a:solidFill>
                  <a:srgbClr val="254061"/>
                </a:solidFill>
                <a:cs typeface="ＭＳ Ｐゴシック" charset="0"/>
              </a:rPr>
              <a:t> 100 mg bid; Clop=</a:t>
            </a:r>
            <a:r>
              <a:rPr lang="en-US" sz="900" b="0" i="0" dirty="0" err="1">
                <a:solidFill>
                  <a:srgbClr val="254061"/>
                </a:solidFill>
                <a:cs typeface="ＭＳ Ｐゴシック" charset="0"/>
              </a:rPr>
              <a:t>clopidogrel</a:t>
            </a:r>
            <a:r>
              <a:rPr lang="en-US" sz="900" b="0" i="0" dirty="0">
                <a:solidFill>
                  <a:srgbClr val="254061"/>
                </a:solidFill>
                <a:cs typeface="ＭＳ Ｐゴシック" charset="0"/>
              </a:rPr>
              <a:t> 75 mg </a:t>
            </a:r>
            <a:r>
              <a:rPr lang="en-US" sz="900" b="0" i="0" dirty="0" err="1">
                <a:solidFill>
                  <a:srgbClr val="254061"/>
                </a:solidFill>
                <a:cs typeface="ＭＳ Ｐゴシック" charset="0"/>
              </a:rPr>
              <a:t>qd</a:t>
            </a:r>
            <a:r>
              <a:rPr lang="en-US" sz="900" b="0" i="0" dirty="0">
                <a:solidFill>
                  <a:srgbClr val="254061"/>
                </a:solidFill>
                <a:cs typeface="ＭＳ Ｐゴシック" charset="0"/>
              </a:rPr>
              <a:t>.</a:t>
            </a:r>
          </a:p>
          <a:p>
            <a:pPr eaLnBrk="1" fontAlgn="base" hangingPunct="1">
              <a:spcBef>
                <a:spcPct val="0"/>
              </a:spcBef>
              <a:spcAft>
                <a:spcPct val="25000"/>
              </a:spcAft>
              <a:defRPr/>
            </a:pPr>
            <a:r>
              <a:rPr lang="en-US" sz="900" b="0" i="0" dirty="0">
                <a:solidFill>
                  <a:srgbClr val="254061"/>
                </a:solidFill>
                <a:cs typeface="Arial" charset="0"/>
              </a:rPr>
              <a:t>	</a:t>
            </a:r>
            <a:r>
              <a:rPr lang="en-US" sz="900" b="0" i="0" dirty="0" err="1">
                <a:solidFill>
                  <a:srgbClr val="254061"/>
                </a:solidFill>
                <a:cs typeface="Arial" charset="0"/>
              </a:rPr>
              <a:t>Wilhite</a:t>
            </a:r>
            <a:r>
              <a:rPr lang="en-US" sz="900" b="0" i="0" dirty="0">
                <a:solidFill>
                  <a:srgbClr val="254061"/>
                </a:solidFill>
                <a:cs typeface="Arial" charset="0"/>
              </a:rPr>
              <a:t> DB, et al. </a:t>
            </a:r>
            <a:r>
              <a:rPr lang="en-US" sz="900" b="0" dirty="0">
                <a:solidFill>
                  <a:srgbClr val="254061"/>
                </a:solidFill>
                <a:cs typeface="Arial" charset="0"/>
              </a:rPr>
              <a:t>J </a:t>
            </a:r>
            <a:r>
              <a:rPr lang="en-US" sz="900" b="0" dirty="0" err="1">
                <a:solidFill>
                  <a:srgbClr val="254061"/>
                </a:solidFill>
                <a:cs typeface="Arial" charset="0"/>
              </a:rPr>
              <a:t>Vasc</a:t>
            </a:r>
            <a:r>
              <a:rPr lang="en-US" sz="900" b="0" dirty="0">
                <a:solidFill>
                  <a:srgbClr val="254061"/>
                </a:solidFill>
                <a:cs typeface="Arial" charset="0"/>
              </a:rPr>
              <a:t> Surg. </a:t>
            </a:r>
            <a:r>
              <a:rPr lang="en-US" sz="900" b="0" i="0" dirty="0">
                <a:solidFill>
                  <a:srgbClr val="254061"/>
                </a:solidFill>
                <a:cs typeface="Arial" charset="0"/>
              </a:rPr>
              <a:t>2003;38:710-713.</a:t>
            </a:r>
          </a:p>
        </p:txBody>
      </p:sp>
      <p:grpSp>
        <p:nvGrpSpPr>
          <p:cNvPr id="91140" name="Group 13"/>
          <p:cNvGrpSpPr>
            <a:grpSpLocks/>
          </p:cNvGrpSpPr>
          <p:nvPr/>
        </p:nvGrpSpPr>
        <p:grpSpPr bwMode="auto">
          <a:xfrm>
            <a:off x="2036763" y="2135188"/>
            <a:ext cx="5822950" cy="2084387"/>
            <a:chOff x="1123" y="890"/>
            <a:chExt cx="3868" cy="1516"/>
          </a:xfrm>
        </p:grpSpPr>
        <p:grpSp>
          <p:nvGrpSpPr>
            <p:cNvPr id="91185" name="Group 14"/>
            <p:cNvGrpSpPr>
              <a:grpSpLocks/>
            </p:cNvGrpSpPr>
            <p:nvPr/>
          </p:nvGrpSpPr>
          <p:grpSpPr bwMode="auto">
            <a:xfrm>
              <a:off x="1123" y="2198"/>
              <a:ext cx="65" cy="208"/>
              <a:chOff x="435" y="2848"/>
              <a:chExt cx="87" cy="336"/>
            </a:xfrm>
          </p:grpSpPr>
          <p:sp>
            <p:nvSpPr>
              <p:cNvPr id="23628" name="Line 15"/>
              <p:cNvSpPr>
                <a:spLocks noChangeShapeType="1"/>
              </p:cNvSpPr>
              <p:nvPr/>
            </p:nvSpPr>
            <p:spPr bwMode="auto">
              <a:xfrm>
                <a:off x="435" y="2848"/>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9" name="Line 16"/>
              <p:cNvSpPr>
                <a:spLocks noChangeShapeType="1"/>
              </p:cNvSpPr>
              <p:nvPr/>
            </p:nvSpPr>
            <p:spPr bwMode="auto">
              <a:xfrm>
                <a:off x="477" y="2848"/>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30" name="Line 17"/>
              <p:cNvSpPr>
                <a:spLocks noChangeShapeType="1"/>
              </p:cNvSpPr>
              <p:nvPr/>
            </p:nvSpPr>
            <p:spPr bwMode="auto">
              <a:xfrm>
                <a:off x="435" y="3184"/>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86" name="Group 18"/>
            <p:cNvGrpSpPr>
              <a:grpSpLocks/>
            </p:cNvGrpSpPr>
            <p:nvPr/>
          </p:nvGrpSpPr>
          <p:grpSpPr bwMode="auto">
            <a:xfrm>
              <a:off x="1661" y="1978"/>
              <a:ext cx="65" cy="208"/>
              <a:chOff x="435" y="2848"/>
              <a:chExt cx="87" cy="336"/>
            </a:xfrm>
          </p:grpSpPr>
          <p:sp>
            <p:nvSpPr>
              <p:cNvPr id="23625" name="Line 19"/>
              <p:cNvSpPr>
                <a:spLocks noChangeShapeType="1"/>
              </p:cNvSpPr>
              <p:nvPr/>
            </p:nvSpPr>
            <p:spPr bwMode="auto">
              <a:xfrm>
                <a:off x="435" y="2846"/>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6" name="Line 20"/>
              <p:cNvSpPr>
                <a:spLocks noChangeShapeType="1"/>
              </p:cNvSpPr>
              <p:nvPr/>
            </p:nvSpPr>
            <p:spPr bwMode="auto">
              <a:xfrm>
                <a:off x="477" y="2846"/>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7" name="Line 21"/>
              <p:cNvSpPr>
                <a:spLocks noChangeShapeType="1"/>
              </p:cNvSpPr>
              <p:nvPr/>
            </p:nvSpPr>
            <p:spPr bwMode="auto">
              <a:xfrm>
                <a:off x="435" y="3178"/>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87" name="Group 22"/>
            <p:cNvGrpSpPr>
              <a:grpSpLocks/>
            </p:cNvGrpSpPr>
            <p:nvPr/>
          </p:nvGrpSpPr>
          <p:grpSpPr bwMode="auto">
            <a:xfrm>
              <a:off x="2205" y="1639"/>
              <a:ext cx="65" cy="208"/>
              <a:chOff x="435" y="2848"/>
              <a:chExt cx="87" cy="336"/>
            </a:xfrm>
          </p:grpSpPr>
          <p:sp>
            <p:nvSpPr>
              <p:cNvPr id="23622" name="Line 23"/>
              <p:cNvSpPr>
                <a:spLocks noChangeShapeType="1"/>
              </p:cNvSpPr>
              <p:nvPr/>
            </p:nvSpPr>
            <p:spPr bwMode="auto">
              <a:xfrm>
                <a:off x="435" y="2850"/>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3" name="Line 24"/>
              <p:cNvSpPr>
                <a:spLocks noChangeShapeType="1"/>
              </p:cNvSpPr>
              <p:nvPr/>
            </p:nvSpPr>
            <p:spPr bwMode="auto">
              <a:xfrm>
                <a:off x="477" y="2850"/>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4" name="Line 25"/>
              <p:cNvSpPr>
                <a:spLocks noChangeShapeType="1"/>
              </p:cNvSpPr>
              <p:nvPr/>
            </p:nvSpPr>
            <p:spPr bwMode="auto">
              <a:xfrm>
                <a:off x="435" y="3184"/>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88" name="Group 26"/>
            <p:cNvGrpSpPr>
              <a:grpSpLocks/>
            </p:cNvGrpSpPr>
            <p:nvPr/>
          </p:nvGrpSpPr>
          <p:grpSpPr bwMode="auto">
            <a:xfrm>
              <a:off x="2749" y="2097"/>
              <a:ext cx="65" cy="208"/>
              <a:chOff x="435" y="2848"/>
              <a:chExt cx="87" cy="336"/>
            </a:xfrm>
          </p:grpSpPr>
          <p:sp>
            <p:nvSpPr>
              <p:cNvPr id="23619" name="Line 27"/>
              <p:cNvSpPr>
                <a:spLocks noChangeShapeType="1"/>
              </p:cNvSpPr>
              <p:nvPr/>
            </p:nvSpPr>
            <p:spPr bwMode="auto">
              <a:xfrm>
                <a:off x="435" y="2844"/>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0" name="Line 28"/>
              <p:cNvSpPr>
                <a:spLocks noChangeShapeType="1"/>
              </p:cNvSpPr>
              <p:nvPr/>
            </p:nvSpPr>
            <p:spPr bwMode="auto">
              <a:xfrm>
                <a:off x="477" y="2844"/>
                <a:ext cx="0" cy="397"/>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21" name="Line 29"/>
              <p:cNvSpPr>
                <a:spLocks noChangeShapeType="1"/>
              </p:cNvSpPr>
              <p:nvPr/>
            </p:nvSpPr>
            <p:spPr bwMode="auto">
              <a:xfrm>
                <a:off x="435" y="3190"/>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89" name="Group 30"/>
            <p:cNvGrpSpPr>
              <a:grpSpLocks/>
            </p:cNvGrpSpPr>
            <p:nvPr/>
          </p:nvGrpSpPr>
          <p:grpSpPr bwMode="auto">
            <a:xfrm>
              <a:off x="3290" y="1815"/>
              <a:ext cx="65" cy="208"/>
              <a:chOff x="435" y="2848"/>
              <a:chExt cx="87" cy="336"/>
            </a:xfrm>
          </p:grpSpPr>
          <p:sp>
            <p:nvSpPr>
              <p:cNvPr id="23616" name="Line 31"/>
              <p:cNvSpPr>
                <a:spLocks noChangeShapeType="1"/>
              </p:cNvSpPr>
              <p:nvPr/>
            </p:nvSpPr>
            <p:spPr bwMode="auto">
              <a:xfrm>
                <a:off x="435" y="2848"/>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17" name="Line 32"/>
              <p:cNvSpPr>
                <a:spLocks noChangeShapeType="1"/>
              </p:cNvSpPr>
              <p:nvPr/>
            </p:nvSpPr>
            <p:spPr bwMode="auto">
              <a:xfrm>
                <a:off x="477" y="2848"/>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18" name="Line 33"/>
              <p:cNvSpPr>
                <a:spLocks noChangeShapeType="1"/>
              </p:cNvSpPr>
              <p:nvPr/>
            </p:nvSpPr>
            <p:spPr bwMode="auto">
              <a:xfrm>
                <a:off x="435" y="3182"/>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90" name="Group 34"/>
            <p:cNvGrpSpPr>
              <a:grpSpLocks/>
            </p:cNvGrpSpPr>
            <p:nvPr/>
          </p:nvGrpSpPr>
          <p:grpSpPr bwMode="auto">
            <a:xfrm>
              <a:off x="3838" y="1396"/>
              <a:ext cx="65" cy="208"/>
              <a:chOff x="435" y="2848"/>
              <a:chExt cx="87" cy="336"/>
            </a:xfrm>
          </p:grpSpPr>
          <p:sp>
            <p:nvSpPr>
              <p:cNvPr id="23613" name="Line 35"/>
              <p:cNvSpPr>
                <a:spLocks noChangeShapeType="1"/>
              </p:cNvSpPr>
              <p:nvPr/>
            </p:nvSpPr>
            <p:spPr bwMode="auto">
              <a:xfrm>
                <a:off x="437" y="2848"/>
                <a:ext cx="85"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14" name="Line 36"/>
              <p:cNvSpPr>
                <a:spLocks noChangeShapeType="1"/>
              </p:cNvSpPr>
              <p:nvPr/>
            </p:nvSpPr>
            <p:spPr bwMode="auto">
              <a:xfrm>
                <a:off x="476" y="2848"/>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15" name="Line 37"/>
              <p:cNvSpPr>
                <a:spLocks noChangeShapeType="1"/>
              </p:cNvSpPr>
              <p:nvPr/>
            </p:nvSpPr>
            <p:spPr bwMode="auto">
              <a:xfrm>
                <a:off x="437" y="3180"/>
                <a:ext cx="85"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91" name="Group 38"/>
            <p:cNvGrpSpPr>
              <a:grpSpLocks/>
            </p:cNvGrpSpPr>
            <p:nvPr/>
          </p:nvGrpSpPr>
          <p:grpSpPr bwMode="auto">
            <a:xfrm>
              <a:off x="4378" y="941"/>
              <a:ext cx="65" cy="208"/>
              <a:chOff x="435" y="2848"/>
              <a:chExt cx="87" cy="336"/>
            </a:xfrm>
          </p:grpSpPr>
          <p:sp>
            <p:nvSpPr>
              <p:cNvPr id="23610" name="Line 39"/>
              <p:cNvSpPr>
                <a:spLocks noChangeShapeType="1"/>
              </p:cNvSpPr>
              <p:nvPr/>
            </p:nvSpPr>
            <p:spPr bwMode="auto">
              <a:xfrm>
                <a:off x="435" y="2848"/>
                <a:ext cx="85"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11" name="Line 40"/>
              <p:cNvSpPr>
                <a:spLocks noChangeShapeType="1"/>
              </p:cNvSpPr>
              <p:nvPr/>
            </p:nvSpPr>
            <p:spPr bwMode="auto">
              <a:xfrm>
                <a:off x="476" y="2848"/>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12" name="Line 41"/>
              <p:cNvSpPr>
                <a:spLocks noChangeShapeType="1"/>
              </p:cNvSpPr>
              <p:nvPr/>
            </p:nvSpPr>
            <p:spPr bwMode="auto">
              <a:xfrm>
                <a:off x="435" y="3182"/>
                <a:ext cx="85"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nvGrpSpPr>
            <p:cNvPr id="91192" name="Group 42"/>
            <p:cNvGrpSpPr>
              <a:grpSpLocks/>
            </p:cNvGrpSpPr>
            <p:nvPr/>
          </p:nvGrpSpPr>
          <p:grpSpPr bwMode="auto">
            <a:xfrm>
              <a:off x="4926" y="890"/>
              <a:ext cx="65" cy="208"/>
              <a:chOff x="435" y="2848"/>
              <a:chExt cx="87" cy="336"/>
            </a:xfrm>
          </p:grpSpPr>
          <p:sp>
            <p:nvSpPr>
              <p:cNvPr id="23607" name="Line 43"/>
              <p:cNvSpPr>
                <a:spLocks noChangeShapeType="1"/>
              </p:cNvSpPr>
              <p:nvPr/>
            </p:nvSpPr>
            <p:spPr bwMode="auto">
              <a:xfrm>
                <a:off x="433" y="2848"/>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08" name="Line 44"/>
              <p:cNvSpPr>
                <a:spLocks noChangeShapeType="1"/>
              </p:cNvSpPr>
              <p:nvPr/>
            </p:nvSpPr>
            <p:spPr bwMode="auto">
              <a:xfrm>
                <a:off x="477" y="2848"/>
                <a:ext cx="0" cy="336"/>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609" name="Line 45"/>
              <p:cNvSpPr>
                <a:spLocks noChangeShapeType="1"/>
              </p:cNvSpPr>
              <p:nvPr/>
            </p:nvSpPr>
            <p:spPr bwMode="auto">
              <a:xfrm>
                <a:off x="433" y="3184"/>
                <a:ext cx="89"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grpSp>
      <p:sp>
        <p:nvSpPr>
          <p:cNvPr id="23558" name="Text Box 46"/>
          <p:cNvSpPr txBox="1">
            <a:spLocks noChangeArrowheads="1"/>
          </p:cNvSpPr>
          <p:nvPr/>
        </p:nvSpPr>
        <p:spPr bwMode="auto">
          <a:xfrm>
            <a:off x="2724150" y="3298825"/>
            <a:ext cx="339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i="0">
                <a:solidFill>
                  <a:prstClr val="white"/>
                </a:solidFill>
                <a:cs typeface="Arial" charset="0"/>
              </a:rPr>
              <a:t>*</a:t>
            </a:r>
          </a:p>
        </p:txBody>
      </p:sp>
      <p:sp>
        <p:nvSpPr>
          <p:cNvPr id="23559" name="Text Box 47"/>
          <p:cNvSpPr txBox="1">
            <a:spLocks noChangeArrowheads="1"/>
          </p:cNvSpPr>
          <p:nvPr/>
        </p:nvSpPr>
        <p:spPr bwMode="auto">
          <a:xfrm>
            <a:off x="3548063" y="2835275"/>
            <a:ext cx="339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i="0">
                <a:solidFill>
                  <a:prstClr val="white"/>
                </a:solidFill>
                <a:cs typeface="Arial" charset="0"/>
              </a:rPr>
              <a:t>*</a:t>
            </a:r>
          </a:p>
        </p:txBody>
      </p:sp>
      <p:sp>
        <p:nvSpPr>
          <p:cNvPr id="23560" name="Text Box 48"/>
          <p:cNvSpPr txBox="1">
            <a:spLocks noChangeArrowheads="1"/>
          </p:cNvSpPr>
          <p:nvPr/>
        </p:nvSpPr>
        <p:spPr bwMode="auto">
          <a:xfrm>
            <a:off x="5145088" y="3078163"/>
            <a:ext cx="4127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i="0">
                <a:solidFill>
                  <a:prstClr val="white"/>
                </a:solidFill>
                <a:cs typeface="Arial" charset="0"/>
              </a:rPr>
              <a:t>*</a:t>
            </a:r>
          </a:p>
        </p:txBody>
      </p:sp>
      <p:sp>
        <p:nvSpPr>
          <p:cNvPr id="23561" name="Text Box 49"/>
          <p:cNvSpPr txBox="1">
            <a:spLocks noChangeArrowheads="1"/>
          </p:cNvSpPr>
          <p:nvPr/>
        </p:nvSpPr>
        <p:spPr bwMode="auto">
          <a:xfrm>
            <a:off x="6029325" y="2490788"/>
            <a:ext cx="2889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i="0">
                <a:solidFill>
                  <a:prstClr val="white"/>
                </a:solidFill>
                <a:cs typeface="Arial" charset="0"/>
              </a:rPr>
              <a:t>*</a:t>
            </a:r>
          </a:p>
        </p:txBody>
      </p:sp>
      <p:sp>
        <p:nvSpPr>
          <p:cNvPr id="23562" name="Text Box 50"/>
          <p:cNvSpPr txBox="1">
            <a:spLocks noChangeArrowheads="1"/>
          </p:cNvSpPr>
          <p:nvPr/>
        </p:nvSpPr>
        <p:spPr bwMode="auto">
          <a:xfrm>
            <a:off x="6764338" y="1889125"/>
            <a:ext cx="43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i="0">
                <a:solidFill>
                  <a:prstClr val="white"/>
                </a:solidFill>
                <a:cs typeface="Arial" charset="0"/>
              </a:rPr>
              <a:t>**</a:t>
            </a:r>
          </a:p>
        </p:txBody>
      </p:sp>
      <p:sp>
        <p:nvSpPr>
          <p:cNvPr id="23563" name="Text Box 51"/>
          <p:cNvSpPr txBox="1">
            <a:spLocks noChangeArrowheads="1"/>
          </p:cNvSpPr>
          <p:nvPr/>
        </p:nvSpPr>
        <p:spPr bwMode="auto">
          <a:xfrm>
            <a:off x="7591425" y="1768475"/>
            <a:ext cx="43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i="0">
                <a:solidFill>
                  <a:prstClr val="white"/>
                </a:solidFill>
                <a:cs typeface="Arial" charset="0"/>
              </a:rPr>
              <a:t>**</a:t>
            </a:r>
          </a:p>
        </p:txBody>
      </p:sp>
      <p:grpSp>
        <p:nvGrpSpPr>
          <p:cNvPr id="91147" name="Group 52"/>
          <p:cNvGrpSpPr>
            <a:grpSpLocks/>
          </p:cNvGrpSpPr>
          <p:nvPr/>
        </p:nvGrpSpPr>
        <p:grpSpPr bwMode="auto">
          <a:xfrm>
            <a:off x="1120775" y="1804988"/>
            <a:ext cx="455613" cy="2994025"/>
            <a:chOff x="513" y="665"/>
            <a:chExt cx="304" cy="2178"/>
          </a:xfrm>
        </p:grpSpPr>
        <p:sp>
          <p:nvSpPr>
            <p:cNvPr id="23588" name="Text Box 53"/>
            <p:cNvSpPr txBox="1">
              <a:spLocks noChangeArrowheads="1"/>
            </p:cNvSpPr>
            <p:nvPr/>
          </p:nvSpPr>
          <p:spPr bwMode="auto">
            <a:xfrm>
              <a:off x="517" y="665"/>
              <a:ext cx="300" cy="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a:solidFill>
                    <a:prstClr val="white"/>
                  </a:solidFill>
                  <a:latin typeface="Trebuchet MS" charset="0"/>
                  <a:cs typeface="ＭＳ Ｐゴシック" charset="0"/>
                </a:rPr>
                <a:t>20</a:t>
              </a:r>
            </a:p>
          </p:txBody>
        </p:sp>
        <p:sp>
          <p:nvSpPr>
            <p:cNvPr id="23589" name="Text Box 54"/>
            <p:cNvSpPr txBox="1">
              <a:spLocks noChangeArrowheads="1"/>
            </p:cNvSpPr>
            <p:nvPr/>
          </p:nvSpPr>
          <p:spPr bwMode="auto">
            <a:xfrm>
              <a:off x="513" y="856"/>
              <a:ext cx="30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18</a:t>
              </a:r>
            </a:p>
          </p:txBody>
        </p:sp>
        <p:sp>
          <p:nvSpPr>
            <p:cNvPr id="23590" name="Text Box 55"/>
            <p:cNvSpPr txBox="1">
              <a:spLocks noChangeArrowheads="1"/>
            </p:cNvSpPr>
            <p:nvPr/>
          </p:nvSpPr>
          <p:spPr bwMode="auto">
            <a:xfrm>
              <a:off x="513" y="1047"/>
              <a:ext cx="30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16</a:t>
              </a:r>
            </a:p>
          </p:txBody>
        </p:sp>
        <p:sp>
          <p:nvSpPr>
            <p:cNvPr id="23591" name="Text Box 56"/>
            <p:cNvSpPr txBox="1">
              <a:spLocks noChangeArrowheads="1"/>
            </p:cNvSpPr>
            <p:nvPr/>
          </p:nvSpPr>
          <p:spPr bwMode="auto">
            <a:xfrm>
              <a:off x="513" y="1238"/>
              <a:ext cx="30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14</a:t>
              </a:r>
            </a:p>
          </p:txBody>
        </p:sp>
        <p:sp>
          <p:nvSpPr>
            <p:cNvPr id="23592" name="Text Box 57"/>
            <p:cNvSpPr txBox="1">
              <a:spLocks noChangeArrowheads="1"/>
            </p:cNvSpPr>
            <p:nvPr/>
          </p:nvSpPr>
          <p:spPr bwMode="auto">
            <a:xfrm>
              <a:off x="513" y="1429"/>
              <a:ext cx="30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12</a:t>
              </a:r>
            </a:p>
          </p:txBody>
        </p:sp>
        <p:sp>
          <p:nvSpPr>
            <p:cNvPr id="23593" name="Text Box 58"/>
            <p:cNvSpPr txBox="1">
              <a:spLocks noChangeArrowheads="1"/>
            </p:cNvSpPr>
            <p:nvPr/>
          </p:nvSpPr>
          <p:spPr bwMode="auto">
            <a:xfrm>
              <a:off x="513" y="1620"/>
              <a:ext cx="30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10</a:t>
              </a:r>
            </a:p>
          </p:txBody>
        </p:sp>
        <p:sp>
          <p:nvSpPr>
            <p:cNvPr id="23594" name="Text Box 59"/>
            <p:cNvSpPr txBox="1">
              <a:spLocks noChangeArrowheads="1"/>
            </p:cNvSpPr>
            <p:nvPr/>
          </p:nvSpPr>
          <p:spPr bwMode="auto">
            <a:xfrm>
              <a:off x="605" y="1812"/>
              <a:ext cx="212" cy="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8</a:t>
              </a:r>
            </a:p>
          </p:txBody>
        </p:sp>
        <p:sp>
          <p:nvSpPr>
            <p:cNvPr id="23595" name="Text Box 60"/>
            <p:cNvSpPr txBox="1">
              <a:spLocks noChangeArrowheads="1"/>
            </p:cNvSpPr>
            <p:nvPr/>
          </p:nvSpPr>
          <p:spPr bwMode="auto">
            <a:xfrm>
              <a:off x="605" y="2003"/>
              <a:ext cx="212" cy="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6</a:t>
              </a:r>
            </a:p>
          </p:txBody>
        </p:sp>
        <p:sp>
          <p:nvSpPr>
            <p:cNvPr id="23596" name="Text Box 61"/>
            <p:cNvSpPr txBox="1">
              <a:spLocks noChangeArrowheads="1"/>
            </p:cNvSpPr>
            <p:nvPr/>
          </p:nvSpPr>
          <p:spPr bwMode="auto">
            <a:xfrm>
              <a:off x="605" y="2194"/>
              <a:ext cx="212" cy="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4</a:t>
              </a:r>
            </a:p>
          </p:txBody>
        </p:sp>
        <p:sp>
          <p:nvSpPr>
            <p:cNvPr id="23597" name="Text Box 62"/>
            <p:cNvSpPr txBox="1">
              <a:spLocks noChangeArrowheads="1"/>
            </p:cNvSpPr>
            <p:nvPr/>
          </p:nvSpPr>
          <p:spPr bwMode="auto">
            <a:xfrm>
              <a:off x="603" y="2385"/>
              <a:ext cx="21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dirty="0">
                  <a:solidFill>
                    <a:srgbClr val="254061"/>
                  </a:solidFill>
                  <a:latin typeface="Trebuchet MS" charset="0"/>
                  <a:cs typeface="ＭＳ Ｐゴシック" charset="0"/>
                </a:rPr>
                <a:t>2</a:t>
              </a:r>
            </a:p>
          </p:txBody>
        </p:sp>
        <p:sp>
          <p:nvSpPr>
            <p:cNvPr id="23598" name="Text Box 63"/>
            <p:cNvSpPr txBox="1">
              <a:spLocks noChangeArrowheads="1"/>
            </p:cNvSpPr>
            <p:nvPr/>
          </p:nvSpPr>
          <p:spPr bwMode="auto">
            <a:xfrm>
              <a:off x="605" y="2576"/>
              <a:ext cx="212" cy="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i="0">
                  <a:solidFill>
                    <a:srgbClr val="254061"/>
                  </a:solidFill>
                  <a:latin typeface="Trebuchet MS" charset="0"/>
                  <a:cs typeface="ＭＳ Ｐゴシック" charset="0"/>
                </a:rPr>
                <a:t>0</a:t>
              </a:r>
            </a:p>
          </p:txBody>
        </p:sp>
      </p:grpSp>
      <p:sp>
        <p:nvSpPr>
          <p:cNvPr id="23565" name="Rectangle 64"/>
          <p:cNvSpPr>
            <a:spLocks noChangeArrowheads="1"/>
          </p:cNvSpPr>
          <p:nvPr/>
        </p:nvSpPr>
        <p:spPr bwMode="auto">
          <a:xfrm>
            <a:off x="1916113" y="4052888"/>
            <a:ext cx="317500" cy="561975"/>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66" name="Rectangle 65"/>
          <p:cNvSpPr>
            <a:spLocks noChangeArrowheads="1"/>
          </p:cNvSpPr>
          <p:nvPr/>
        </p:nvSpPr>
        <p:spPr bwMode="auto">
          <a:xfrm>
            <a:off x="2733675" y="3735388"/>
            <a:ext cx="319088" cy="879475"/>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67" name="Rectangle 66"/>
          <p:cNvSpPr>
            <a:spLocks noChangeArrowheads="1"/>
          </p:cNvSpPr>
          <p:nvPr/>
        </p:nvSpPr>
        <p:spPr bwMode="auto">
          <a:xfrm>
            <a:off x="3552825" y="3273425"/>
            <a:ext cx="319088" cy="1341438"/>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68" name="Rectangle 67"/>
          <p:cNvSpPr>
            <a:spLocks noChangeArrowheads="1"/>
          </p:cNvSpPr>
          <p:nvPr/>
        </p:nvSpPr>
        <p:spPr bwMode="auto">
          <a:xfrm>
            <a:off x="4371975" y="3902075"/>
            <a:ext cx="319088" cy="712788"/>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69" name="Rectangle 68"/>
          <p:cNvSpPr>
            <a:spLocks noChangeArrowheads="1"/>
          </p:cNvSpPr>
          <p:nvPr/>
        </p:nvSpPr>
        <p:spPr bwMode="auto">
          <a:xfrm>
            <a:off x="5187950" y="3516313"/>
            <a:ext cx="320675" cy="1098550"/>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70" name="Rectangle 69"/>
          <p:cNvSpPr>
            <a:spLocks noChangeArrowheads="1"/>
          </p:cNvSpPr>
          <p:nvPr/>
        </p:nvSpPr>
        <p:spPr bwMode="auto">
          <a:xfrm>
            <a:off x="6003925" y="2930525"/>
            <a:ext cx="319088" cy="1684338"/>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71" name="Rectangle 70"/>
          <p:cNvSpPr>
            <a:spLocks noChangeArrowheads="1"/>
          </p:cNvSpPr>
          <p:nvPr/>
        </p:nvSpPr>
        <p:spPr bwMode="auto">
          <a:xfrm>
            <a:off x="6821488" y="2314575"/>
            <a:ext cx="320675" cy="2300288"/>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72" name="Rectangle 71"/>
          <p:cNvSpPr>
            <a:spLocks noChangeArrowheads="1"/>
          </p:cNvSpPr>
          <p:nvPr/>
        </p:nvSpPr>
        <p:spPr bwMode="auto">
          <a:xfrm>
            <a:off x="7645400" y="2257425"/>
            <a:ext cx="319088" cy="2357438"/>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l-GR">
              <a:solidFill>
                <a:prstClr val="black"/>
              </a:solidFill>
              <a:latin typeface="Calibri" charset="0"/>
              <a:ea typeface="ＭＳ Ｐゴシック" charset="0"/>
              <a:cs typeface="ＭＳ Ｐゴシック" charset="0"/>
            </a:endParaRPr>
          </a:p>
        </p:txBody>
      </p:sp>
      <p:sp>
        <p:nvSpPr>
          <p:cNvPr id="23573" name="Text Box 72"/>
          <p:cNvSpPr txBox="1">
            <a:spLocks noChangeArrowheads="1"/>
          </p:cNvSpPr>
          <p:nvPr/>
        </p:nvSpPr>
        <p:spPr bwMode="auto">
          <a:xfrm rot="-5400000">
            <a:off x="-565150" y="3114675"/>
            <a:ext cx="2674938"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b="1" i="1">
                <a:solidFill>
                  <a:schemeClr val="tx1"/>
                </a:solidFill>
                <a:latin typeface="Arial" charset="0"/>
                <a:ea typeface="ＭＳ Ｐゴシック" charset="0"/>
              </a:defRPr>
            </a:lvl1pPr>
            <a:lvl2pPr marL="742950" indent="-285750" eaLnBrk="0" hangingPunct="0">
              <a:defRPr b="1" i="1">
                <a:solidFill>
                  <a:schemeClr val="tx1"/>
                </a:solidFill>
                <a:latin typeface="Arial" charset="0"/>
                <a:ea typeface="ＭＳ Ｐゴシック" charset="0"/>
              </a:defRPr>
            </a:lvl2pPr>
            <a:lvl3pPr marL="1143000" indent="-228600" eaLnBrk="0" hangingPunct="0">
              <a:defRPr b="1" i="1">
                <a:solidFill>
                  <a:schemeClr val="tx1"/>
                </a:solidFill>
                <a:latin typeface="Arial" charset="0"/>
                <a:ea typeface="ＭＳ Ｐゴシック" charset="0"/>
              </a:defRPr>
            </a:lvl3pPr>
            <a:lvl4pPr marL="1600200" indent="-228600" eaLnBrk="0" hangingPunct="0">
              <a:defRPr b="1" i="1">
                <a:solidFill>
                  <a:schemeClr val="tx1"/>
                </a:solidFill>
                <a:latin typeface="Arial" charset="0"/>
                <a:ea typeface="ＭＳ Ｐゴシック" charset="0"/>
              </a:defRPr>
            </a:lvl4pPr>
            <a:lvl5pPr marL="2057400" indent="-228600" eaLnBrk="0" hangingPunct="0">
              <a:defRPr b="1" i="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i="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i="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i="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i="1">
                <a:solidFill>
                  <a:schemeClr val="tx1"/>
                </a:solidFill>
                <a:latin typeface="Arial" charset="0"/>
                <a:ea typeface="ＭＳ Ｐゴシック" charset="0"/>
              </a:defRPr>
            </a:lvl9pPr>
          </a:lstStyle>
          <a:p>
            <a:pPr eaLnBrk="1" fontAlgn="base" hangingPunct="1">
              <a:spcBef>
                <a:spcPct val="0"/>
              </a:spcBef>
              <a:spcAft>
                <a:spcPct val="0"/>
              </a:spcAft>
              <a:defRPr/>
            </a:pPr>
            <a:r>
              <a:rPr lang="en-US" b="0" i="0" dirty="0">
                <a:solidFill>
                  <a:srgbClr val="254061"/>
                </a:solidFill>
                <a:latin typeface="Franklin Gothic Demi" charset="0"/>
                <a:cs typeface="ＭＳ Ｐゴシック" charset="0"/>
              </a:rPr>
              <a:t>Bleeding Time (minutes</a:t>
            </a:r>
            <a:r>
              <a:rPr lang="en-US" b="0" i="0" dirty="0">
                <a:solidFill>
                  <a:srgbClr val="FFFF99"/>
                </a:solidFill>
                <a:latin typeface="Franklin Gothic Demi" charset="0"/>
                <a:cs typeface="ＭＳ Ｐゴシック" charset="0"/>
              </a:rPr>
              <a:t>)</a:t>
            </a:r>
          </a:p>
        </p:txBody>
      </p:sp>
      <p:grpSp>
        <p:nvGrpSpPr>
          <p:cNvPr id="91157" name="Group 73"/>
          <p:cNvGrpSpPr>
            <a:grpSpLocks/>
          </p:cNvGrpSpPr>
          <p:nvPr/>
        </p:nvGrpSpPr>
        <p:grpSpPr bwMode="auto">
          <a:xfrm>
            <a:off x="1609725" y="1984375"/>
            <a:ext cx="92075" cy="2630488"/>
            <a:chOff x="839" y="780"/>
            <a:chExt cx="61" cy="1913"/>
          </a:xfrm>
        </p:grpSpPr>
        <p:sp>
          <p:nvSpPr>
            <p:cNvPr id="23577" name="Line 74"/>
            <p:cNvSpPr>
              <a:spLocks noChangeShapeType="1"/>
            </p:cNvSpPr>
            <p:nvPr/>
          </p:nvSpPr>
          <p:spPr bwMode="auto">
            <a:xfrm>
              <a:off x="839" y="2693"/>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78" name="Line 75"/>
            <p:cNvSpPr>
              <a:spLocks noChangeShapeType="1"/>
            </p:cNvSpPr>
            <p:nvPr/>
          </p:nvSpPr>
          <p:spPr bwMode="auto">
            <a:xfrm>
              <a:off x="839" y="2501"/>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79" name="Line 76"/>
            <p:cNvSpPr>
              <a:spLocks noChangeShapeType="1"/>
            </p:cNvSpPr>
            <p:nvPr/>
          </p:nvSpPr>
          <p:spPr bwMode="auto">
            <a:xfrm>
              <a:off x="839" y="2310"/>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0" name="Line 77"/>
            <p:cNvSpPr>
              <a:spLocks noChangeShapeType="1"/>
            </p:cNvSpPr>
            <p:nvPr/>
          </p:nvSpPr>
          <p:spPr bwMode="auto">
            <a:xfrm>
              <a:off x="839" y="2119"/>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1" name="Line 78"/>
            <p:cNvSpPr>
              <a:spLocks noChangeShapeType="1"/>
            </p:cNvSpPr>
            <p:nvPr/>
          </p:nvSpPr>
          <p:spPr bwMode="auto">
            <a:xfrm>
              <a:off x="839" y="1928"/>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2" name="Line 79"/>
            <p:cNvSpPr>
              <a:spLocks noChangeShapeType="1"/>
            </p:cNvSpPr>
            <p:nvPr/>
          </p:nvSpPr>
          <p:spPr bwMode="auto">
            <a:xfrm>
              <a:off x="839" y="1736"/>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3" name="Line 80"/>
            <p:cNvSpPr>
              <a:spLocks noChangeShapeType="1"/>
            </p:cNvSpPr>
            <p:nvPr/>
          </p:nvSpPr>
          <p:spPr bwMode="auto">
            <a:xfrm>
              <a:off x="839" y="1353"/>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4" name="Line 81"/>
            <p:cNvSpPr>
              <a:spLocks noChangeShapeType="1"/>
            </p:cNvSpPr>
            <p:nvPr/>
          </p:nvSpPr>
          <p:spPr bwMode="auto">
            <a:xfrm>
              <a:off x="839" y="1162"/>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5" name="Line 82"/>
            <p:cNvSpPr>
              <a:spLocks noChangeShapeType="1"/>
            </p:cNvSpPr>
            <p:nvPr/>
          </p:nvSpPr>
          <p:spPr bwMode="auto">
            <a:xfrm>
              <a:off x="839" y="970"/>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6" name="Line 83"/>
            <p:cNvSpPr>
              <a:spLocks noChangeShapeType="1"/>
            </p:cNvSpPr>
            <p:nvPr/>
          </p:nvSpPr>
          <p:spPr bwMode="auto">
            <a:xfrm>
              <a:off x="839" y="780"/>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3587" name="Line 84"/>
            <p:cNvSpPr>
              <a:spLocks noChangeShapeType="1"/>
            </p:cNvSpPr>
            <p:nvPr/>
          </p:nvSpPr>
          <p:spPr bwMode="auto">
            <a:xfrm>
              <a:off x="839" y="1545"/>
              <a:ext cx="61"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grpSp>
      <p:sp>
        <p:nvSpPr>
          <p:cNvPr id="91158" name="Freeform 85"/>
          <p:cNvSpPr>
            <a:spLocks/>
          </p:cNvSpPr>
          <p:nvPr/>
        </p:nvSpPr>
        <p:spPr bwMode="auto">
          <a:xfrm>
            <a:off x="1706563" y="1974850"/>
            <a:ext cx="6465887" cy="2640013"/>
          </a:xfrm>
          <a:custGeom>
            <a:avLst/>
            <a:gdLst>
              <a:gd name="T0" fmla="*/ 2147483647 w 4295"/>
              <a:gd name="T1" fmla="*/ 2147483647 h 1900"/>
              <a:gd name="T2" fmla="*/ 0 w 4295"/>
              <a:gd name="T3" fmla="*/ 2147483647 h 1900"/>
              <a:gd name="T4" fmla="*/ 0 w 4295"/>
              <a:gd name="T5" fmla="*/ 0 h 1900"/>
              <a:gd name="T6" fmla="*/ 0 60000 65536"/>
              <a:gd name="T7" fmla="*/ 0 60000 65536"/>
              <a:gd name="T8" fmla="*/ 0 60000 65536"/>
            </a:gdLst>
            <a:ahLst/>
            <a:cxnLst>
              <a:cxn ang="T6">
                <a:pos x="T0" y="T1"/>
              </a:cxn>
              <a:cxn ang="T7">
                <a:pos x="T2" y="T3"/>
              </a:cxn>
              <a:cxn ang="T8">
                <a:pos x="T4" y="T5"/>
              </a:cxn>
            </a:cxnLst>
            <a:rect l="0" t="0" r="r" b="b"/>
            <a:pathLst>
              <a:path w="4295" h="1900">
                <a:moveTo>
                  <a:pt x="4295" y="1900"/>
                </a:moveTo>
                <a:lnTo>
                  <a:pt x="0" y="1900"/>
                </a:lnTo>
                <a:lnTo>
                  <a:pt x="0" y="0"/>
                </a:lnTo>
              </a:path>
            </a:pathLst>
          </a:custGeom>
          <a:noFill/>
          <a:ln w="19050" cmpd="sng">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3576" name="Line 88"/>
          <p:cNvSpPr>
            <a:spLocks noChangeShapeType="1"/>
          </p:cNvSpPr>
          <p:nvPr/>
        </p:nvSpPr>
        <p:spPr bwMode="auto">
          <a:xfrm>
            <a:off x="234950" y="1595438"/>
            <a:ext cx="8664575" cy="0"/>
          </a:xfrm>
          <a:prstGeom prst="line">
            <a:avLst/>
          </a:prstGeom>
          <a:noFill/>
          <a:ln w="28575">
            <a:solidFill>
              <a:srgbClr val="E10505"/>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2" name="Oval 1"/>
          <p:cNvSpPr/>
          <p:nvPr/>
        </p:nvSpPr>
        <p:spPr>
          <a:xfrm>
            <a:off x="6526213" y="2165350"/>
            <a:ext cx="914400" cy="3440113"/>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88" name="Oval 87"/>
          <p:cNvSpPr/>
          <p:nvPr/>
        </p:nvSpPr>
        <p:spPr>
          <a:xfrm>
            <a:off x="4098925" y="3576638"/>
            <a:ext cx="914400" cy="1662112"/>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89" name="Oval 88"/>
          <p:cNvSpPr/>
          <p:nvPr/>
        </p:nvSpPr>
        <p:spPr>
          <a:xfrm>
            <a:off x="7248525" y="2066925"/>
            <a:ext cx="1035050" cy="35941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extLst>
      <p:ext uri="{BB962C8B-B14F-4D97-AF65-F5344CB8AC3E}">
        <p14:creationId xmlns:p14="http://schemas.microsoft.com/office/powerpoint/2010/main" val="23463171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2 - Θέση περιεχομένου"/>
          <p:cNvSpPr txBox="1">
            <a:spLocks/>
          </p:cNvSpPr>
          <p:nvPr/>
        </p:nvSpPr>
        <p:spPr>
          <a:xfrm>
            <a:off x="653219" y="990710"/>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itchFamily="2" charset="2"/>
              <a:buChar char="Ø"/>
            </a:pPr>
            <a:r>
              <a:rPr lang="en-US" dirty="0"/>
              <a:t> </a:t>
            </a:r>
            <a:r>
              <a:rPr lang="en-US" sz="2800" dirty="0">
                <a:solidFill>
                  <a:srgbClr val="FF0000"/>
                </a:solidFill>
              </a:rPr>
              <a:t>ATHEROSCLEROSIS</a:t>
            </a:r>
          </a:p>
          <a:p>
            <a:pPr algn="l">
              <a:buFont typeface="Wingdings" pitchFamily="2" charset="2"/>
              <a:buChar char="Ø"/>
            </a:pPr>
            <a:r>
              <a:rPr lang="en-US" sz="2800" dirty="0"/>
              <a:t> ANEURYSMS</a:t>
            </a:r>
          </a:p>
          <a:p>
            <a:pPr algn="l">
              <a:buFont typeface="Wingdings" pitchFamily="2" charset="2"/>
              <a:buChar char="Ø"/>
            </a:pPr>
            <a:r>
              <a:rPr lang="en-US" sz="2800" dirty="0"/>
              <a:t> MYOINTIMAL HYPERPLASIA</a:t>
            </a:r>
          </a:p>
          <a:p>
            <a:pPr algn="l">
              <a:buFont typeface="Wingdings" pitchFamily="2" charset="2"/>
              <a:buChar char="Ø"/>
            </a:pPr>
            <a:r>
              <a:rPr lang="en-US" sz="2800" dirty="0"/>
              <a:t> ENTRAPMENT SYNDROMES</a:t>
            </a:r>
          </a:p>
          <a:p>
            <a:pPr algn="l">
              <a:buFont typeface="Wingdings" pitchFamily="2" charset="2"/>
              <a:buChar char="Ø"/>
            </a:pPr>
            <a:r>
              <a:rPr lang="en-US" sz="2800" dirty="0"/>
              <a:t> CYSTIC ADVENTIAL DISEASE</a:t>
            </a:r>
          </a:p>
          <a:p>
            <a:pPr algn="l">
              <a:buFont typeface="Wingdings" pitchFamily="2" charset="2"/>
              <a:buChar char="Ø"/>
            </a:pPr>
            <a:r>
              <a:rPr lang="en-US" sz="2800" dirty="0"/>
              <a:t> ARTERIAL MALFORMATIONS</a:t>
            </a:r>
          </a:p>
          <a:p>
            <a:pPr algn="l">
              <a:buFont typeface="Wingdings" pitchFamily="2" charset="2"/>
              <a:buChar char="Ø"/>
            </a:pPr>
            <a:r>
              <a:rPr lang="en-US" sz="2800" dirty="0"/>
              <a:t> ARTERITIES</a:t>
            </a:r>
          </a:p>
          <a:p>
            <a:pPr algn="l">
              <a:buFont typeface="Wingdings" pitchFamily="2" charset="2"/>
              <a:buChar char="Ø"/>
            </a:pPr>
            <a:r>
              <a:rPr lang="en-US" sz="2800" dirty="0"/>
              <a:t> GENETIC DISORDES</a:t>
            </a:r>
          </a:p>
          <a:p>
            <a:pPr algn="l">
              <a:buFont typeface="Wingdings" pitchFamily="2" charset="2"/>
              <a:buChar char="Ø"/>
            </a:pPr>
            <a:r>
              <a:rPr lang="en-US" sz="2800" dirty="0"/>
              <a:t> TRAUMA</a:t>
            </a:r>
            <a:endParaRPr lang="el-GR" sz="2800" dirty="0"/>
          </a:p>
        </p:txBody>
      </p:sp>
    </p:spTree>
    <p:extLst>
      <p:ext uri="{BB962C8B-B14F-4D97-AF65-F5344CB8AC3E}">
        <p14:creationId xmlns:p14="http://schemas.microsoft.com/office/powerpoint/2010/main" val="648623519"/>
      </p:ext>
    </p:extLst>
  </p:cSld>
  <p:clrMapOvr>
    <a:masterClrMapping/>
  </p:clrMapOvr>
  <mc:AlternateContent xmlns:mc="http://schemas.openxmlformats.org/markup-compatibility/2006" xmlns:p14="http://schemas.microsoft.com/office/powerpoint/2010/main">
    <mc:Choice Requires="p14">
      <p:transition spd="slow" p14:dur="1200">
        <p14:prism isContent="1"/>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Grp="1" noChangeAspect="1" noChangeArrowheads="1"/>
          </p:cNvPicPr>
          <p:nvPr>
            <p:ph sz="half" idx="1"/>
          </p:nvPr>
        </p:nvPicPr>
        <p:blipFill>
          <a:blip r:embed="rId2" cstate="print"/>
          <a:srcRect/>
          <a:stretch>
            <a:fillRect/>
          </a:stretch>
        </p:blipFill>
        <p:spPr>
          <a:xfrm>
            <a:off x="250825" y="2565400"/>
            <a:ext cx="4678363" cy="2663825"/>
          </a:xfrm>
        </p:spPr>
      </p:pic>
      <p:sp>
        <p:nvSpPr>
          <p:cNvPr id="21507" name="Rectangle 4"/>
          <p:cNvSpPr>
            <a:spLocks noChangeArrowheads="1"/>
          </p:cNvSpPr>
          <p:nvPr/>
        </p:nvSpPr>
        <p:spPr bwMode="auto">
          <a:xfrm>
            <a:off x="179388" y="404813"/>
            <a:ext cx="4752975" cy="1295400"/>
          </a:xfrm>
          <a:prstGeom prst="rect">
            <a:avLst/>
          </a:prstGeom>
          <a:solidFill>
            <a:schemeClr val="hlink"/>
          </a:solidFill>
          <a:ln w="9525">
            <a:noFill/>
            <a:miter lim="800000"/>
            <a:headEnd/>
            <a:tailEnd/>
          </a:ln>
        </p:spPr>
        <p:txBody>
          <a:bodyPr wrap="none" anchor="ctr"/>
          <a:lstStyle/>
          <a:p>
            <a:endParaRPr lang="el-GR">
              <a:latin typeface="Franklin Gothic Book" pitchFamily="34" charset="0"/>
            </a:endParaRPr>
          </a:p>
        </p:txBody>
      </p:sp>
      <p:pic>
        <p:nvPicPr>
          <p:cNvPr id="21508" name="Picture 6"/>
          <p:cNvPicPr>
            <a:picLocks noGrp="1" noChangeAspect="1" noChangeArrowheads="1"/>
          </p:cNvPicPr>
          <p:nvPr>
            <p:ph sz="half" idx="2"/>
          </p:nvPr>
        </p:nvPicPr>
        <p:blipFill>
          <a:blip r:embed="rId3" cstate="print"/>
          <a:srcRect/>
          <a:stretch>
            <a:fillRect/>
          </a:stretch>
        </p:blipFill>
        <p:spPr>
          <a:xfrm>
            <a:off x="179388" y="549275"/>
            <a:ext cx="4464050" cy="976313"/>
          </a:xfrm>
        </p:spPr>
      </p:pic>
      <p:sp>
        <p:nvSpPr>
          <p:cNvPr id="21509" name="Rectangle 15"/>
          <p:cNvSpPr>
            <a:spLocks noChangeArrowheads="1"/>
          </p:cNvSpPr>
          <p:nvPr/>
        </p:nvSpPr>
        <p:spPr bwMode="auto">
          <a:xfrm>
            <a:off x="5003800" y="404813"/>
            <a:ext cx="3960813" cy="1295400"/>
          </a:xfrm>
          <a:prstGeom prst="rect">
            <a:avLst/>
          </a:prstGeom>
          <a:solidFill>
            <a:schemeClr val="hlink"/>
          </a:solidFill>
          <a:ln w="9525">
            <a:noFill/>
            <a:miter lim="800000"/>
            <a:headEnd/>
            <a:tailEnd/>
          </a:ln>
        </p:spPr>
        <p:txBody>
          <a:bodyPr wrap="none" anchor="ctr"/>
          <a:lstStyle/>
          <a:p>
            <a:endParaRPr lang="el-GR">
              <a:latin typeface="Franklin Gothic Book" pitchFamily="34" charset="0"/>
            </a:endParaRPr>
          </a:p>
        </p:txBody>
      </p:sp>
      <p:sp>
        <p:nvSpPr>
          <p:cNvPr id="21510" name="Rectangle 16"/>
          <p:cNvSpPr>
            <a:spLocks noChangeArrowheads="1"/>
          </p:cNvSpPr>
          <p:nvPr/>
        </p:nvSpPr>
        <p:spPr bwMode="auto">
          <a:xfrm>
            <a:off x="5003800" y="549275"/>
            <a:ext cx="3168650" cy="1008063"/>
          </a:xfrm>
          <a:prstGeom prst="rect">
            <a:avLst/>
          </a:prstGeom>
          <a:solidFill>
            <a:schemeClr val="bg1"/>
          </a:solidFill>
          <a:ln w="9525">
            <a:noFill/>
            <a:miter lim="800000"/>
            <a:headEnd/>
            <a:tailEnd/>
          </a:ln>
        </p:spPr>
        <p:txBody>
          <a:bodyPr wrap="none" anchor="ctr"/>
          <a:lstStyle/>
          <a:p>
            <a:r>
              <a:rPr lang="en-US">
                <a:latin typeface="Franklin Gothic Book" pitchFamily="34" charset="0"/>
              </a:rPr>
              <a:t>Endiburg Artery Study</a:t>
            </a:r>
            <a:endParaRPr lang="el-GR">
              <a:latin typeface="Franklin Gothic Book" pitchFamily="34" charset="0"/>
            </a:endParaRPr>
          </a:p>
        </p:txBody>
      </p:sp>
      <p:sp>
        <p:nvSpPr>
          <p:cNvPr id="21511" name="Rectangle 17"/>
          <p:cNvSpPr>
            <a:spLocks noChangeArrowheads="1"/>
          </p:cNvSpPr>
          <p:nvPr/>
        </p:nvSpPr>
        <p:spPr bwMode="auto">
          <a:xfrm>
            <a:off x="4714876" y="2924175"/>
            <a:ext cx="4286249" cy="2305050"/>
          </a:xfrm>
          <a:prstGeom prst="rect">
            <a:avLst/>
          </a:prstGeom>
          <a:solidFill>
            <a:schemeClr val="bg1"/>
          </a:solidFill>
          <a:ln w="9525">
            <a:noFill/>
            <a:miter lim="800000"/>
            <a:headEnd/>
            <a:tailEnd/>
          </a:ln>
        </p:spPr>
        <p:txBody>
          <a:bodyPr wrap="none" anchor="ctr"/>
          <a:lstStyle/>
          <a:p>
            <a:r>
              <a:rPr lang="en-US" sz="2000" dirty="0">
                <a:latin typeface="Franklin Gothic Book" pitchFamily="34" charset="0"/>
              </a:rPr>
              <a:t>25% of all </a:t>
            </a:r>
            <a:r>
              <a:rPr lang="en-US" sz="2000" b="1" dirty="0">
                <a:solidFill>
                  <a:srgbClr val="FF5050"/>
                </a:solidFill>
                <a:latin typeface="Franklin Gothic Book" pitchFamily="34" charset="0"/>
              </a:rPr>
              <a:t>asymptomatic</a:t>
            </a:r>
            <a:r>
              <a:rPr lang="en-US" sz="2000" dirty="0">
                <a:latin typeface="Franklin Gothic Book" pitchFamily="34" charset="0"/>
              </a:rPr>
              <a:t> PAD patients</a:t>
            </a:r>
          </a:p>
          <a:p>
            <a:r>
              <a:rPr lang="en-US" sz="2000" dirty="0">
                <a:latin typeface="Franklin Gothic Book" pitchFamily="34" charset="0"/>
              </a:rPr>
              <a:t> </a:t>
            </a:r>
          </a:p>
          <a:p>
            <a:pPr>
              <a:lnSpc>
                <a:spcPct val="160000"/>
              </a:lnSpc>
            </a:pPr>
            <a:r>
              <a:rPr lang="en-US" sz="2000" dirty="0">
                <a:latin typeface="Franklin Gothic Book" pitchFamily="34" charset="0"/>
              </a:rPr>
              <a:t>had an </a:t>
            </a:r>
            <a:r>
              <a:rPr lang="en-US" sz="2000" b="1" dirty="0">
                <a:solidFill>
                  <a:srgbClr val="FF5050"/>
                </a:solidFill>
                <a:latin typeface="Franklin Gothic Book" pitchFamily="34" charset="0"/>
              </a:rPr>
              <a:t>Occluded </a:t>
            </a:r>
            <a:r>
              <a:rPr lang="en-US" sz="2000" dirty="0">
                <a:latin typeface="Franklin Gothic Book" pitchFamily="34" charset="0"/>
              </a:rPr>
              <a:t>major leg artery</a:t>
            </a:r>
            <a:endParaRPr lang="el-GR" sz="2000" dirty="0">
              <a:latin typeface="Franklin Gothic Book" pitchFamily="34" charset="0"/>
            </a:endParaRPr>
          </a:p>
        </p:txBody>
      </p:sp>
      <p:sp>
        <p:nvSpPr>
          <p:cNvPr id="21512" name="Rectangle 18"/>
          <p:cNvSpPr>
            <a:spLocks noChangeArrowheads="1"/>
          </p:cNvSpPr>
          <p:nvPr/>
        </p:nvSpPr>
        <p:spPr bwMode="auto">
          <a:xfrm>
            <a:off x="1258888" y="1989138"/>
            <a:ext cx="1851025" cy="576262"/>
          </a:xfrm>
          <a:prstGeom prst="rect">
            <a:avLst/>
          </a:prstGeom>
          <a:solidFill>
            <a:schemeClr val="hlink"/>
          </a:solidFill>
          <a:ln w="9525">
            <a:solidFill>
              <a:schemeClr val="tx1"/>
            </a:solidFill>
            <a:miter lim="800000"/>
            <a:headEnd/>
            <a:tailEnd/>
          </a:ln>
        </p:spPr>
        <p:txBody>
          <a:bodyPr wrap="none" anchor="ctr"/>
          <a:lstStyle/>
          <a:p>
            <a:r>
              <a:rPr lang="en-US">
                <a:solidFill>
                  <a:schemeClr val="bg1"/>
                </a:solidFill>
                <a:latin typeface="Franklin Gothic Book" pitchFamily="34" charset="0"/>
              </a:rPr>
              <a:t>Fontaine II</a:t>
            </a:r>
            <a:endParaRPr lang="el-GR">
              <a:solidFill>
                <a:schemeClr val="bg1"/>
              </a:solidFill>
              <a:latin typeface="Franklin Gothic Book" pitchFamily="34" charset="0"/>
            </a:endParaRPr>
          </a:p>
        </p:txBody>
      </p:sp>
      <p:sp>
        <p:nvSpPr>
          <p:cNvPr id="21513" name="Rectangle 19"/>
          <p:cNvSpPr>
            <a:spLocks noChangeArrowheads="1"/>
          </p:cNvSpPr>
          <p:nvPr/>
        </p:nvSpPr>
        <p:spPr bwMode="auto">
          <a:xfrm>
            <a:off x="5508625" y="1989138"/>
            <a:ext cx="1851025" cy="576262"/>
          </a:xfrm>
          <a:prstGeom prst="rect">
            <a:avLst/>
          </a:prstGeom>
          <a:solidFill>
            <a:schemeClr val="hlink"/>
          </a:solidFill>
          <a:ln w="9525">
            <a:solidFill>
              <a:schemeClr val="tx1"/>
            </a:solidFill>
            <a:miter lim="800000"/>
            <a:headEnd/>
            <a:tailEnd/>
          </a:ln>
        </p:spPr>
        <p:txBody>
          <a:bodyPr wrap="none" anchor="ctr"/>
          <a:lstStyle/>
          <a:p>
            <a:r>
              <a:rPr lang="en-US">
                <a:solidFill>
                  <a:schemeClr val="bg1"/>
                </a:solidFill>
                <a:latin typeface="Franklin Gothic Book" pitchFamily="34" charset="0"/>
              </a:rPr>
              <a:t>Fontaine I</a:t>
            </a:r>
            <a:endParaRPr lang="el-GR">
              <a:solidFill>
                <a:schemeClr val="bg1"/>
              </a:solidFill>
              <a:latin typeface="Franklin Gothic Book" pitchFamily="34" charset="0"/>
            </a:endParaRPr>
          </a:p>
        </p:txBody>
      </p:sp>
      <p:sp>
        <p:nvSpPr>
          <p:cNvPr id="92180" name="Rectangle 20"/>
          <p:cNvSpPr>
            <a:spLocks noChangeArrowheads="1"/>
          </p:cNvSpPr>
          <p:nvPr/>
        </p:nvSpPr>
        <p:spPr bwMode="auto">
          <a:xfrm>
            <a:off x="1757363" y="5734050"/>
            <a:ext cx="5457825" cy="647700"/>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defRPr/>
            </a:pPr>
            <a:r>
              <a:rPr lang="en-GB" sz="2800" dirty="0">
                <a:solidFill>
                  <a:srgbClr val="C00000"/>
                </a:solidFill>
                <a:effectLst>
                  <a:outerShdw blurRad="38100" dist="38100" dir="2700000" algn="tl">
                    <a:srgbClr val="000000">
                      <a:alpha val="43137"/>
                    </a:srgbClr>
                  </a:outerShdw>
                </a:effectLst>
                <a:latin typeface="Arial Unicode MS" pitchFamily="34" charset="-128"/>
                <a:cs typeface="+mn-cs"/>
              </a:rPr>
              <a:t>Treatment focused on imaging?</a:t>
            </a:r>
            <a:endParaRPr lang="el-GR" sz="2800" dirty="0">
              <a:solidFill>
                <a:srgbClr val="C00000"/>
              </a:solidFill>
              <a:effectLst>
                <a:outerShdw blurRad="38100" dist="38100" dir="2700000" algn="tl">
                  <a:srgbClr val="000000">
                    <a:alpha val="43137"/>
                  </a:srgbClr>
                </a:outerShdw>
              </a:effectLst>
              <a:latin typeface="Arial Unicode MS" pitchFamily="34" charset="-128"/>
              <a:cs typeface="+mn-cs"/>
            </a:endParaRPr>
          </a:p>
        </p:txBody>
      </p:sp>
    </p:spTree>
    <p:extLst>
      <p:ext uri="{BB962C8B-B14F-4D97-AF65-F5344CB8AC3E}">
        <p14:creationId xmlns:p14="http://schemas.microsoft.com/office/powerpoint/2010/main" val="8741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80"/>
                                        </p:tgtEl>
                                        <p:attrNameLst>
                                          <p:attrName>style.visibility</p:attrName>
                                        </p:attrNameLst>
                                      </p:cBhvr>
                                      <p:to>
                                        <p:strVal val="visible"/>
                                      </p:to>
                                    </p:set>
                                    <p:anim calcmode="lin" valueType="num">
                                      <p:cBhvr>
                                        <p:cTn id="7" dur="1000" fill="hold"/>
                                        <p:tgtEl>
                                          <p:spTgt spid="92180"/>
                                        </p:tgtEl>
                                        <p:attrNameLst>
                                          <p:attrName>ppt_w</p:attrName>
                                        </p:attrNameLst>
                                      </p:cBhvr>
                                      <p:tavLst>
                                        <p:tav tm="0">
                                          <p:val>
                                            <p:strVal val="#ppt_w*0.70"/>
                                          </p:val>
                                        </p:tav>
                                        <p:tav tm="100000">
                                          <p:val>
                                            <p:strVal val="#ppt_w"/>
                                          </p:val>
                                        </p:tav>
                                      </p:tavLst>
                                    </p:anim>
                                    <p:anim calcmode="lin" valueType="num">
                                      <p:cBhvr>
                                        <p:cTn id="8" dur="1000" fill="hold"/>
                                        <p:tgtEl>
                                          <p:spTgt spid="92180"/>
                                        </p:tgtEl>
                                        <p:attrNameLst>
                                          <p:attrName>ppt_h</p:attrName>
                                        </p:attrNameLst>
                                      </p:cBhvr>
                                      <p:tavLst>
                                        <p:tav tm="0">
                                          <p:val>
                                            <p:strVal val="#ppt_h"/>
                                          </p:val>
                                        </p:tav>
                                        <p:tav tm="100000">
                                          <p:val>
                                            <p:strVal val="#ppt_h"/>
                                          </p:val>
                                        </p:tav>
                                      </p:tavLst>
                                    </p:anim>
                                    <p:animEffect transition="in" filter="fade">
                                      <p:cBhvr>
                                        <p:cTn id="9" dur="1000"/>
                                        <p:tgtEl>
                                          <p:spTgt spid="9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DSCN25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6739" name="Rectangle 3"/>
          <p:cNvSpPr>
            <a:spLocks noChangeArrowheads="1"/>
          </p:cNvSpPr>
          <p:nvPr/>
        </p:nvSpPr>
        <p:spPr bwMode="auto">
          <a:xfrm>
            <a:off x="5076825" y="4508500"/>
            <a:ext cx="3959225" cy="2232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457200" indent="-457200"/>
            <a:r>
              <a:rPr lang="el-GR"/>
              <a:t>Θεραπευτική Λύση Νο 1</a:t>
            </a:r>
          </a:p>
          <a:p>
            <a:pPr marL="457200" indent="-457200"/>
            <a:endParaRPr lang="el-GR"/>
          </a:p>
          <a:p>
            <a:pPr marL="457200" indent="-457200"/>
            <a:r>
              <a:rPr lang="el-GR"/>
              <a:t>Ακρωτηριασμός του δακτύλου</a:t>
            </a:r>
          </a:p>
          <a:p>
            <a:pPr marL="457200" indent="-457200"/>
            <a:r>
              <a:rPr lang="el-GR"/>
              <a:t> </a:t>
            </a:r>
          </a:p>
        </p:txBody>
      </p:sp>
      <p:sp>
        <p:nvSpPr>
          <p:cNvPr id="116740" name="Rectangle 4"/>
          <p:cNvSpPr>
            <a:spLocks noChangeArrowheads="1"/>
          </p:cNvSpPr>
          <p:nvPr/>
        </p:nvSpPr>
        <p:spPr bwMode="auto">
          <a:xfrm>
            <a:off x="4932363" y="4581525"/>
            <a:ext cx="4032250" cy="20875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457200" indent="-457200"/>
            <a:r>
              <a:rPr lang="el-GR"/>
              <a:t>Θεραπευτική Λύση Νο 2</a:t>
            </a:r>
          </a:p>
          <a:p>
            <a:pPr marL="457200" indent="-457200"/>
            <a:endParaRPr lang="el-GR"/>
          </a:p>
          <a:p>
            <a:pPr marL="457200" indent="-457200"/>
            <a:r>
              <a:rPr lang="el-GR"/>
              <a:t>Ακρωτηριασμός σε υψηλότερο</a:t>
            </a:r>
          </a:p>
          <a:p>
            <a:pPr marL="457200" indent="-457200"/>
            <a:r>
              <a:rPr lang="el-GR"/>
              <a:t>επίπεδο πχ. κνήμη </a:t>
            </a:r>
          </a:p>
          <a:p>
            <a:pPr marL="457200" indent="-457200"/>
            <a:endParaRPr lang="el-GR"/>
          </a:p>
          <a:p>
            <a:pPr marL="457200" indent="-457200"/>
            <a:r>
              <a:rPr lang="el-GR"/>
              <a:t> </a:t>
            </a:r>
          </a:p>
        </p:txBody>
      </p:sp>
      <p:sp>
        <p:nvSpPr>
          <p:cNvPr id="116741" name="Rectangle 5"/>
          <p:cNvSpPr>
            <a:spLocks noChangeArrowheads="1"/>
          </p:cNvSpPr>
          <p:nvPr/>
        </p:nvSpPr>
        <p:spPr bwMode="auto">
          <a:xfrm>
            <a:off x="3492500" y="4508500"/>
            <a:ext cx="5400675" cy="2016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457200" indent="-457200"/>
            <a:r>
              <a:rPr lang="el-GR"/>
              <a:t>Θεραπευτική Λύση Νο 3</a:t>
            </a:r>
          </a:p>
          <a:p>
            <a:pPr marL="457200" indent="-457200"/>
            <a:endParaRPr lang="el-GR"/>
          </a:p>
          <a:p>
            <a:pPr marL="457200" indent="-457200"/>
            <a:r>
              <a:rPr lang="el-GR"/>
              <a:t>Διερεύνηση της αποτελεσματικότητας</a:t>
            </a:r>
          </a:p>
          <a:p>
            <a:pPr marL="457200" indent="-457200"/>
            <a:r>
              <a:rPr lang="el-GR"/>
              <a:t>αντιμετώπισης των παραγόντων κινδύνου</a:t>
            </a:r>
          </a:p>
        </p:txBody>
      </p:sp>
      <p:sp>
        <p:nvSpPr>
          <p:cNvPr id="116742" name="Rectangle 6"/>
          <p:cNvSpPr>
            <a:spLocks noChangeArrowheads="1"/>
          </p:cNvSpPr>
          <p:nvPr/>
        </p:nvSpPr>
        <p:spPr bwMode="auto">
          <a:xfrm>
            <a:off x="3276600" y="3860800"/>
            <a:ext cx="5545138" cy="259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457200" indent="-457200"/>
            <a:endParaRPr lang="el-GR"/>
          </a:p>
          <a:p>
            <a:pPr marL="457200" indent="-457200"/>
            <a:r>
              <a:rPr lang="el-GR"/>
              <a:t>Θεραπευτική Λύση Νο 4</a:t>
            </a:r>
          </a:p>
          <a:p>
            <a:pPr marL="457200" indent="-457200"/>
            <a:endParaRPr lang="el-GR"/>
          </a:p>
          <a:p>
            <a:pPr marL="457200" indent="-457200"/>
            <a:r>
              <a:rPr lang="el-GR"/>
              <a:t>Καμία ενέργεια διότι οποιαδήποτε ενέργεια </a:t>
            </a:r>
          </a:p>
          <a:p>
            <a:pPr marL="457200" indent="-457200"/>
            <a:r>
              <a:rPr lang="el-GR"/>
              <a:t>θα επιφέρει αποτέλεσμα χειρότερο </a:t>
            </a:r>
          </a:p>
          <a:p>
            <a:pPr marL="457200" indent="-457200"/>
            <a:r>
              <a:rPr lang="el-GR"/>
              <a:t>από την φυσική πορεία της νόσου</a:t>
            </a:r>
          </a:p>
        </p:txBody>
      </p:sp>
      <p:sp>
        <p:nvSpPr>
          <p:cNvPr id="116743" name="Rectangle 7"/>
          <p:cNvSpPr>
            <a:spLocks noChangeArrowheads="1"/>
          </p:cNvSpPr>
          <p:nvPr/>
        </p:nvSpPr>
        <p:spPr bwMode="auto">
          <a:xfrm>
            <a:off x="3132138" y="3860800"/>
            <a:ext cx="5616575" cy="2519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457200" indent="-457200"/>
            <a:endParaRPr lang="el-GR"/>
          </a:p>
          <a:p>
            <a:pPr marL="457200" indent="-457200"/>
            <a:r>
              <a:rPr lang="el-GR"/>
              <a:t>Θεραπευτική Λύση Νο 5</a:t>
            </a:r>
          </a:p>
          <a:p>
            <a:pPr marL="457200" indent="-457200"/>
            <a:endParaRPr lang="el-GR"/>
          </a:p>
          <a:p>
            <a:pPr marL="457200" indent="-457200"/>
            <a:r>
              <a:rPr lang="el-GR"/>
              <a:t>Είναι πρόβλημα του Αγγειοχειρουργού</a:t>
            </a:r>
          </a:p>
          <a:p>
            <a:pPr marL="457200" indent="-457200"/>
            <a:r>
              <a:rPr lang="el-GR"/>
              <a:t>Άμεση παραπομπή</a:t>
            </a:r>
          </a:p>
        </p:txBody>
      </p:sp>
    </p:spTree>
    <p:extLst>
      <p:ext uri="{BB962C8B-B14F-4D97-AF65-F5344CB8AC3E}">
        <p14:creationId xmlns:p14="http://schemas.microsoft.com/office/powerpoint/2010/main" val="3422277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p:bldP spid="116740" grpId="0" animBg="1"/>
      <p:bldP spid="116741" grpId="0" animBg="1"/>
      <p:bldP spid="116742" grpId="0" animBg="1"/>
      <p:bldP spid="1167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4 - Διάγραμμα"/>
          <p:cNvGraphicFramePr/>
          <p:nvPr>
            <p:extLst>
              <p:ext uri="{D42A27DB-BD31-4B8C-83A1-F6EECF244321}">
                <p14:modId xmlns:p14="http://schemas.microsoft.com/office/powerpoint/2010/main" val="2307831058"/>
              </p:ext>
            </p:extLst>
          </p:nvPr>
        </p:nvGraphicFramePr>
        <p:xfrm>
          <a:off x="361091" y="747126"/>
          <a:ext cx="2440968" cy="4657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3 - Θέση περιεχομένου"/>
          <p:cNvGraphicFramePr>
            <a:graphicFrameLocks/>
          </p:cNvGraphicFramePr>
          <p:nvPr>
            <p:extLst>
              <p:ext uri="{D42A27DB-BD31-4B8C-83A1-F6EECF244321}">
                <p14:modId xmlns:p14="http://schemas.microsoft.com/office/powerpoint/2010/main" val="1673563720"/>
              </p:ext>
            </p:extLst>
          </p:nvPr>
        </p:nvGraphicFramePr>
        <p:xfrm>
          <a:off x="3224920" y="597701"/>
          <a:ext cx="5341652" cy="49683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Connector 9"/>
          <p:cNvCxnSpPr/>
          <p:nvPr/>
        </p:nvCxnSpPr>
        <p:spPr>
          <a:xfrm>
            <a:off x="0" y="1656133"/>
            <a:ext cx="9144000" cy="37357"/>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2605468"/>
            <a:ext cx="9144000" cy="37357"/>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6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2 - Υπότιτλος"/>
          <p:cNvSpPr>
            <a:spLocks noGrp="1"/>
          </p:cNvSpPr>
          <p:nvPr>
            <p:ph type="ctrTitle"/>
          </p:nvPr>
        </p:nvSpPr>
        <p:spPr>
          <a:xfrm>
            <a:off x="685800" y="772031"/>
            <a:ext cx="7772400" cy="4428635"/>
          </a:xfrm>
          <a:ln w="38100" cmpd="sng">
            <a:solidFill>
              <a:schemeClr val="tx1"/>
            </a:solidFill>
          </a:ln>
        </p:spPr>
        <p:txBody>
          <a:bodyPr>
            <a:noAutofit/>
          </a:bodyPr>
          <a:lstStyle/>
          <a:p>
            <a:pPr>
              <a:lnSpc>
                <a:spcPct val="120000"/>
              </a:lnSpc>
            </a:pPr>
            <a:br>
              <a:rPr lang="el-GR" sz="3200" b="1" dirty="0">
                <a:solidFill>
                  <a:schemeClr val="accent4">
                    <a:lumMod val="75000"/>
                  </a:schemeClr>
                </a:solidFill>
              </a:rPr>
            </a:br>
            <a:br>
              <a:rPr lang="el-GR" sz="3200" b="1" dirty="0">
                <a:solidFill>
                  <a:schemeClr val="accent4">
                    <a:lumMod val="75000"/>
                  </a:schemeClr>
                </a:solidFill>
              </a:rPr>
            </a:br>
            <a:r>
              <a:rPr lang="el-GR" sz="3200" b="1" dirty="0">
                <a:solidFill>
                  <a:schemeClr val="accent4">
                    <a:lumMod val="75000"/>
                  </a:schemeClr>
                </a:solidFill>
              </a:rPr>
              <a:t>Ο ρόλος του επεμβατικού καρδιολόγου</a:t>
            </a:r>
            <a:br>
              <a:rPr lang="el-GR" sz="3200" b="1" dirty="0">
                <a:solidFill>
                  <a:schemeClr val="accent4">
                    <a:lumMod val="75000"/>
                  </a:schemeClr>
                </a:solidFill>
              </a:rPr>
            </a:br>
            <a:r>
              <a:rPr lang="el-GR" sz="3200" b="1" dirty="0">
                <a:solidFill>
                  <a:schemeClr val="accent4">
                    <a:lumMod val="75000"/>
                  </a:schemeClr>
                </a:solidFill>
              </a:rPr>
              <a:t>στα περιφερικά αγγεία</a:t>
            </a:r>
            <a:br>
              <a:rPr lang="el-GR" sz="3200" b="1" dirty="0">
                <a:solidFill>
                  <a:schemeClr val="accent4">
                    <a:lumMod val="75000"/>
                  </a:schemeClr>
                </a:solidFill>
              </a:rPr>
            </a:br>
            <a:br>
              <a:rPr lang="el-GR" sz="2000" dirty="0">
                <a:solidFill>
                  <a:schemeClr val="accent4">
                    <a:lumMod val="75000"/>
                  </a:schemeClr>
                </a:solidFill>
              </a:rPr>
            </a:br>
            <a:br>
              <a:rPr lang="el-GR" sz="2000" dirty="0">
                <a:solidFill>
                  <a:schemeClr val="accent4">
                    <a:lumMod val="75000"/>
                  </a:schemeClr>
                </a:solidFill>
              </a:rPr>
            </a:br>
            <a:br>
              <a:rPr lang="el-GR" sz="2000" dirty="0">
                <a:solidFill>
                  <a:schemeClr val="accent4">
                    <a:lumMod val="75000"/>
                  </a:schemeClr>
                </a:solidFill>
              </a:rPr>
            </a:br>
            <a:br>
              <a:rPr lang="el-GR" sz="2000" dirty="0">
                <a:solidFill>
                  <a:schemeClr val="accent4">
                    <a:lumMod val="75000"/>
                  </a:schemeClr>
                </a:solidFill>
              </a:rPr>
            </a:br>
            <a:br>
              <a:rPr lang="el-GR" sz="2000" dirty="0">
                <a:solidFill>
                  <a:schemeClr val="accent4">
                    <a:lumMod val="75000"/>
                  </a:schemeClr>
                </a:solidFill>
              </a:rPr>
            </a:br>
            <a:br>
              <a:rPr lang="el-GR" sz="2000" dirty="0">
                <a:solidFill>
                  <a:schemeClr val="accent4">
                    <a:lumMod val="75000"/>
                  </a:schemeClr>
                </a:solidFill>
              </a:rPr>
            </a:br>
            <a:endParaRPr lang="en-US" sz="2000" dirty="0">
              <a:solidFill>
                <a:schemeClr val="accent4">
                  <a:lumMod val="75000"/>
                </a:schemeClr>
              </a:solidFill>
            </a:endParaRPr>
          </a:p>
          <a:p>
            <a:endParaRPr lang="el-GR" sz="2400" dirty="0">
              <a:solidFill>
                <a:schemeClr val="accent1">
                  <a:lumMod val="50000"/>
                </a:schemeClr>
              </a:solidFill>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rcRect t="-55849" b="-55849"/>
          <a:stretch>
            <a:fillRect/>
          </a:stretch>
        </p:blipFill>
        <p:spPr>
          <a:xfrm>
            <a:off x="983627" y="542188"/>
            <a:ext cx="7084870" cy="6992571"/>
          </a:xfrm>
          <a:prstGeom prst="rect">
            <a:avLst/>
          </a:prstGeom>
        </p:spPr>
      </p:pic>
    </p:spTree>
    <p:extLst>
      <p:ext uri="{BB962C8B-B14F-4D97-AF65-F5344CB8AC3E}">
        <p14:creationId xmlns:p14="http://schemas.microsoft.com/office/powerpoint/2010/main" val="74746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IMG_12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746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2"/>
          <p:cNvSpPr txBox="1">
            <a:spLocks noChangeArrowheads="1"/>
          </p:cNvSpPr>
          <p:nvPr/>
        </p:nvSpPr>
        <p:spPr>
          <a:xfrm>
            <a:off x="964641" y="273951"/>
            <a:ext cx="7576996" cy="569288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buFontTx/>
              <a:buNone/>
            </a:pPr>
            <a:r>
              <a:rPr lang="el-GR" dirty="0">
                <a:solidFill>
                  <a:schemeClr val="bg1"/>
                </a:solidFill>
                <a:latin typeface="Trebuchet MS" charset="0"/>
              </a:rPr>
              <a:t>    </a:t>
            </a:r>
            <a:endParaRPr lang="el-GR" sz="2800" dirty="0">
              <a:solidFill>
                <a:srgbClr val="000000"/>
              </a:solidFill>
              <a:latin typeface="Trebuchet MS" charset="0"/>
            </a:endParaRPr>
          </a:p>
          <a:p>
            <a:pPr marL="457200" indent="-457200" algn="l">
              <a:lnSpc>
                <a:spcPct val="130000"/>
              </a:lnSpc>
              <a:buFont typeface="Wingdings" charset="2"/>
              <a:buChar char="u"/>
            </a:pPr>
            <a:r>
              <a:rPr lang="el-GR" sz="2800" dirty="0">
                <a:solidFill>
                  <a:srgbClr val="000000"/>
                </a:solidFill>
                <a:latin typeface="Trebuchet MS" charset="0"/>
              </a:rPr>
              <a:t>             </a:t>
            </a:r>
            <a:r>
              <a:rPr lang="el-GR" sz="3100" dirty="0">
                <a:solidFill>
                  <a:srgbClr val="000000"/>
                </a:solidFill>
                <a:latin typeface="Trebuchet MS" charset="0"/>
              </a:rPr>
              <a:t>να </a:t>
            </a:r>
            <a:r>
              <a:rPr lang="el-GR" sz="3100" u="sng" dirty="0">
                <a:solidFill>
                  <a:srgbClr val="3366FF"/>
                </a:solidFill>
                <a:latin typeface="Trebuchet MS" charset="0"/>
              </a:rPr>
              <a:t>διαγιγνώσκει</a:t>
            </a:r>
            <a:r>
              <a:rPr lang="el-GR" sz="3100" dirty="0">
                <a:solidFill>
                  <a:srgbClr val="000000"/>
                </a:solidFill>
                <a:latin typeface="Trebuchet MS" charset="0"/>
              </a:rPr>
              <a:t> την ΠΑΝ </a:t>
            </a:r>
            <a:endParaRPr lang="en-US" sz="3100" dirty="0">
              <a:solidFill>
                <a:srgbClr val="000000"/>
              </a:solidFill>
              <a:latin typeface="Trebuchet MS" charset="0"/>
            </a:endParaRPr>
          </a:p>
          <a:p>
            <a:pPr algn="l"/>
            <a:r>
              <a:rPr lang="en-US" sz="3100" dirty="0">
                <a:solidFill>
                  <a:srgbClr val="000000"/>
                </a:solidFill>
                <a:latin typeface="Trebuchet MS" charset="0"/>
              </a:rPr>
              <a:t>   </a:t>
            </a:r>
            <a:r>
              <a:rPr lang="el-GR" sz="3100" dirty="0">
                <a:solidFill>
                  <a:srgbClr val="000000"/>
                </a:solidFill>
                <a:latin typeface="Trebuchet MS" charset="0"/>
              </a:rPr>
              <a:t>          </a:t>
            </a:r>
            <a:endParaRPr lang="en-US" sz="3100" dirty="0">
              <a:solidFill>
                <a:srgbClr val="000000"/>
              </a:solidFill>
              <a:latin typeface="Trebuchet MS" charset="0"/>
            </a:endParaRPr>
          </a:p>
          <a:p>
            <a:pPr marL="457200" indent="-457200" algn="l">
              <a:buFont typeface="Wingdings" charset="2"/>
              <a:buChar char="u"/>
            </a:pPr>
            <a:r>
              <a:rPr lang="en-US" sz="3100" dirty="0">
                <a:solidFill>
                  <a:srgbClr val="000000"/>
                </a:solidFill>
                <a:latin typeface="Trebuchet MS" charset="0"/>
              </a:rPr>
              <a:t>   </a:t>
            </a:r>
            <a:r>
              <a:rPr lang="el-GR" sz="3100" dirty="0">
                <a:solidFill>
                  <a:srgbClr val="000000"/>
                </a:solidFill>
                <a:latin typeface="Trebuchet MS" charset="0"/>
              </a:rPr>
              <a:t>         να </a:t>
            </a:r>
            <a:r>
              <a:rPr lang="el-GR" sz="3100" u="sng" dirty="0">
                <a:solidFill>
                  <a:srgbClr val="3366FF"/>
                </a:solidFill>
                <a:latin typeface="Trebuchet MS" charset="0"/>
              </a:rPr>
              <a:t>σταδιοποιεί</a:t>
            </a:r>
            <a:r>
              <a:rPr lang="el-GR" sz="3100" dirty="0">
                <a:solidFill>
                  <a:srgbClr val="000000"/>
                </a:solidFill>
                <a:latin typeface="Trebuchet MS" charset="0"/>
              </a:rPr>
              <a:t> την ΠΑΝ</a:t>
            </a:r>
          </a:p>
          <a:p>
            <a:pPr algn="l"/>
            <a:r>
              <a:rPr lang="el-GR" sz="3100" dirty="0">
                <a:solidFill>
                  <a:srgbClr val="000000"/>
                </a:solidFill>
                <a:latin typeface="Trebuchet MS" charset="0"/>
              </a:rPr>
              <a:t> </a:t>
            </a:r>
          </a:p>
          <a:p>
            <a:pPr marL="457200" indent="-457200" algn="l">
              <a:buFont typeface="Wingdings" charset="2"/>
              <a:buChar char="u"/>
            </a:pPr>
            <a:r>
              <a:rPr lang="el-GR" sz="3100" dirty="0">
                <a:solidFill>
                  <a:srgbClr val="000000"/>
                </a:solidFill>
                <a:latin typeface="Trebuchet MS" charset="0"/>
              </a:rPr>
              <a:t>            να προγραμματίζει και εφαρμόζει τα </a:t>
            </a:r>
          </a:p>
          <a:p>
            <a:pPr algn="l">
              <a:buFontTx/>
              <a:buNone/>
            </a:pPr>
            <a:r>
              <a:rPr lang="el-GR" sz="3100" dirty="0">
                <a:solidFill>
                  <a:srgbClr val="000000"/>
                </a:solidFill>
                <a:latin typeface="Trebuchet MS" charset="0"/>
              </a:rPr>
              <a:t>            συντηρητικά μέτρα τροποποίησης της </a:t>
            </a:r>
          </a:p>
          <a:p>
            <a:pPr algn="l">
              <a:buFontTx/>
              <a:buNone/>
            </a:pPr>
            <a:r>
              <a:rPr lang="el-GR" sz="3100" dirty="0">
                <a:solidFill>
                  <a:srgbClr val="000000"/>
                </a:solidFill>
                <a:latin typeface="Trebuchet MS" charset="0"/>
              </a:rPr>
              <a:t>            εξέλιξής </a:t>
            </a:r>
            <a:r>
              <a:rPr lang="el-GR" sz="3100" u="sng" dirty="0">
                <a:solidFill>
                  <a:srgbClr val="000000"/>
                </a:solidFill>
                <a:latin typeface="Trebuchet MS" charset="0"/>
              </a:rPr>
              <a:t>(</a:t>
            </a:r>
            <a:r>
              <a:rPr lang="el-GR" sz="3100" u="sng" dirty="0">
                <a:solidFill>
                  <a:srgbClr val="3366FF"/>
                </a:solidFill>
                <a:latin typeface="Trebuchet MS" charset="0"/>
              </a:rPr>
              <a:t>τροποποίηση παραγόντων </a:t>
            </a:r>
          </a:p>
          <a:p>
            <a:pPr algn="l">
              <a:buFontTx/>
              <a:buNone/>
            </a:pPr>
            <a:r>
              <a:rPr lang="el-GR" sz="3100" dirty="0">
                <a:solidFill>
                  <a:srgbClr val="3366FF"/>
                </a:solidFill>
                <a:latin typeface="Trebuchet MS" charset="0"/>
              </a:rPr>
              <a:t>            </a:t>
            </a:r>
            <a:r>
              <a:rPr lang="el-GR" sz="3100" u="sng" dirty="0">
                <a:solidFill>
                  <a:srgbClr val="3366FF"/>
                </a:solidFill>
                <a:latin typeface="Trebuchet MS" charset="0"/>
              </a:rPr>
              <a:t>κινδύνου</a:t>
            </a:r>
            <a:r>
              <a:rPr lang="en-US" sz="3100" dirty="0">
                <a:solidFill>
                  <a:srgbClr val="000000"/>
                </a:solidFill>
                <a:latin typeface="Trebuchet MS" charset="0"/>
              </a:rPr>
              <a:t>)</a:t>
            </a:r>
            <a:r>
              <a:rPr lang="el-GR" sz="3100" dirty="0">
                <a:solidFill>
                  <a:srgbClr val="000000"/>
                </a:solidFill>
                <a:latin typeface="Trebuchet MS" charset="0"/>
              </a:rPr>
              <a:t> </a:t>
            </a:r>
          </a:p>
          <a:p>
            <a:pPr algn="l">
              <a:buFontTx/>
              <a:buNone/>
            </a:pPr>
            <a:r>
              <a:rPr lang="el-GR" sz="3100" dirty="0">
                <a:solidFill>
                  <a:srgbClr val="000000"/>
                </a:solidFill>
                <a:latin typeface="Trebuchet MS" charset="0"/>
              </a:rPr>
              <a:t>   </a:t>
            </a:r>
            <a:endParaRPr lang="en-US" sz="3100" dirty="0">
              <a:solidFill>
                <a:srgbClr val="000000"/>
              </a:solidFill>
              <a:latin typeface="Trebuchet MS" charset="0"/>
            </a:endParaRPr>
          </a:p>
          <a:p>
            <a:pPr marL="514350" indent="-514350" algn="l">
              <a:buFont typeface="Wingdings" charset="2"/>
              <a:buChar char="u"/>
            </a:pPr>
            <a:r>
              <a:rPr lang="en-US" sz="3100" dirty="0">
                <a:solidFill>
                  <a:srgbClr val="000000"/>
                </a:solidFill>
                <a:latin typeface="Trebuchet MS" charset="0"/>
              </a:rPr>
              <a:t> </a:t>
            </a:r>
            <a:r>
              <a:rPr lang="el-GR" sz="3100" dirty="0">
                <a:solidFill>
                  <a:srgbClr val="000000"/>
                </a:solidFill>
                <a:latin typeface="Trebuchet MS" charset="0"/>
              </a:rPr>
              <a:t>      </a:t>
            </a:r>
            <a:r>
              <a:rPr lang="en-US" sz="3100" dirty="0">
                <a:solidFill>
                  <a:srgbClr val="000000"/>
                </a:solidFill>
                <a:latin typeface="Trebuchet MS" charset="0"/>
              </a:rPr>
              <a:t>  </a:t>
            </a:r>
            <a:r>
              <a:rPr lang="el-GR" sz="3100" dirty="0">
                <a:solidFill>
                  <a:srgbClr val="000000"/>
                </a:solidFill>
                <a:latin typeface="Trebuchet MS" charset="0"/>
              </a:rPr>
              <a:t>    να προγραμματίζει τις διαγνωστικές </a:t>
            </a:r>
          </a:p>
          <a:p>
            <a:pPr algn="l">
              <a:buFontTx/>
              <a:buNone/>
            </a:pPr>
            <a:r>
              <a:rPr lang="el-GR" sz="3100" dirty="0">
                <a:solidFill>
                  <a:srgbClr val="000000"/>
                </a:solidFill>
                <a:latin typeface="Trebuchet MS" charset="0"/>
              </a:rPr>
              <a:t>            εξετάσεις πιθανής εντόπισης της νόσου και </a:t>
            </a:r>
          </a:p>
          <a:p>
            <a:pPr algn="l">
              <a:buFontTx/>
              <a:buNone/>
            </a:pPr>
            <a:r>
              <a:rPr lang="el-GR" sz="3100" dirty="0">
                <a:solidFill>
                  <a:srgbClr val="000000"/>
                </a:solidFill>
                <a:latin typeface="Trebuchet MS" charset="0"/>
              </a:rPr>
              <a:t>            στα </a:t>
            </a:r>
            <a:r>
              <a:rPr lang="el-GR" sz="3100" u="sng" dirty="0">
                <a:solidFill>
                  <a:srgbClr val="3366FF"/>
                </a:solidFill>
                <a:latin typeface="Trebuchet MS" charset="0"/>
              </a:rPr>
              <a:t>στεφανιαία, τραχηλικά </a:t>
            </a:r>
            <a:r>
              <a:rPr lang="el-GR" sz="3100" dirty="0">
                <a:solidFill>
                  <a:srgbClr val="000000"/>
                </a:solidFill>
                <a:latin typeface="Trebuchet MS" charset="0"/>
              </a:rPr>
              <a:t>και </a:t>
            </a:r>
          </a:p>
          <a:p>
            <a:pPr algn="l">
              <a:buFontTx/>
              <a:buNone/>
            </a:pPr>
            <a:r>
              <a:rPr lang="el-GR" sz="3100" dirty="0">
                <a:solidFill>
                  <a:srgbClr val="000000"/>
                </a:solidFill>
                <a:latin typeface="Trebuchet MS" charset="0"/>
              </a:rPr>
              <a:t>            ενδοεγκεφαλικά αγγεία και </a:t>
            </a:r>
          </a:p>
          <a:p>
            <a:pPr algn="l">
              <a:buFontTx/>
              <a:buNone/>
            </a:pPr>
            <a:r>
              <a:rPr lang="el-GR" sz="2800" dirty="0">
                <a:solidFill>
                  <a:srgbClr val="000000"/>
                </a:solidFill>
                <a:latin typeface="Trebuchet MS" charset="0"/>
              </a:rPr>
              <a:t>   </a:t>
            </a:r>
          </a:p>
        </p:txBody>
      </p:sp>
    </p:spTree>
    <p:extLst>
      <p:ext uri="{BB962C8B-B14F-4D97-AF65-F5344CB8AC3E}">
        <p14:creationId xmlns:p14="http://schemas.microsoft.com/office/powerpoint/2010/main" val="277355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2 - Θέση περιεχομένου"/>
          <p:cNvSpPr txBox="1">
            <a:spLocks/>
          </p:cNvSpPr>
          <p:nvPr/>
        </p:nvSpPr>
        <p:spPr>
          <a:xfrm>
            <a:off x="479301" y="1173905"/>
            <a:ext cx="7858125" cy="4846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a:solidFill>
                  <a:schemeClr val="bg1"/>
                </a:solidFill>
                <a:latin typeface="Trebuchet MS" charset="0"/>
              </a:rPr>
              <a:t> </a:t>
            </a:r>
            <a:r>
              <a:rPr lang="el-GR" sz="2800">
                <a:latin typeface="Trebuchet MS" charset="0"/>
              </a:rPr>
              <a:t>ΠΑΝ ορίζεται η εκτίμηση του ΣΦΔ </a:t>
            </a:r>
          </a:p>
          <a:p>
            <a:pPr>
              <a:buFont typeface="Wingdings 2" charset="0"/>
              <a:buNone/>
            </a:pPr>
            <a:r>
              <a:rPr lang="el-GR" sz="2800">
                <a:latin typeface="Trebuchet MS" charset="0"/>
              </a:rPr>
              <a:t>    σε επίπεδο &lt; 0.90 ή &gt; 1.</a:t>
            </a:r>
            <a:r>
              <a:rPr lang="en-US" sz="2800">
                <a:latin typeface="Trebuchet MS" charset="0"/>
              </a:rPr>
              <a:t>4</a:t>
            </a:r>
            <a:r>
              <a:rPr lang="el-GR" sz="2800">
                <a:latin typeface="Trebuchet MS" charset="0"/>
              </a:rPr>
              <a:t>0</a:t>
            </a:r>
          </a:p>
          <a:p>
            <a:pPr>
              <a:buFont typeface="Wingdings 2" charset="0"/>
              <a:buNone/>
            </a:pPr>
            <a:endParaRPr lang="el-GR" sz="2800">
              <a:latin typeface="Trebuchet MS" charset="0"/>
            </a:endParaRPr>
          </a:p>
          <a:p>
            <a:r>
              <a:rPr lang="el-GR">
                <a:latin typeface="Trebuchet MS" charset="0"/>
              </a:rPr>
              <a:t> </a:t>
            </a:r>
            <a:r>
              <a:rPr lang="el-GR" sz="2800">
                <a:latin typeface="Trebuchet MS" charset="0"/>
              </a:rPr>
              <a:t>Μακροαγγειοπάθεια ορίζεται η ανατομική </a:t>
            </a:r>
          </a:p>
          <a:p>
            <a:pPr marL="82296"/>
            <a:r>
              <a:rPr lang="el-GR" sz="2800">
                <a:latin typeface="Trebuchet MS" charset="0"/>
              </a:rPr>
              <a:t>    έκταση  της αγγειακής βλάβης από το </a:t>
            </a:r>
          </a:p>
          <a:p>
            <a:pPr marL="82296"/>
            <a:r>
              <a:rPr lang="el-GR" sz="2800">
                <a:latin typeface="Trebuchet MS" charset="0"/>
              </a:rPr>
              <a:t>    επίπεδο της κοιλιακής αορτής έως το</a:t>
            </a:r>
          </a:p>
          <a:p>
            <a:pPr marL="82296"/>
            <a:r>
              <a:rPr lang="el-GR" sz="2800">
                <a:latin typeface="Trebuchet MS" charset="0"/>
              </a:rPr>
              <a:t>    επίπεδο των σφυρών</a:t>
            </a:r>
            <a:endParaRPr lang="el-GR" sz="2800" dirty="0">
              <a:latin typeface="Trebuchet MS" charset="0"/>
            </a:endParaRPr>
          </a:p>
        </p:txBody>
      </p:sp>
    </p:spTree>
    <p:extLst>
      <p:ext uri="{BB962C8B-B14F-4D97-AF65-F5344CB8AC3E}">
        <p14:creationId xmlns:p14="http://schemas.microsoft.com/office/powerpoint/2010/main" val="74746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55867" y="507703"/>
            <a:ext cx="7681913" cy="623888"/>
          </a:xfrm>
        </p:spPr>
        <p:txBody>
          <a:bodyPr>
            <a:normAutofit fontScale="90000"/>
          </a:bodyPr>
          <a:lstStyle/>
          <a:p>
            <a:r>
              <a:rPr lang="el-GR" dirty="0"/>
              <a:t>	</a:t>
            </a:r>
            <a:r>
              <a:rPr lang="el-GR" b="1" dirty="0">
                <a:solidFill>
                  <a:srgbClr val="800000"/>
                </a:solidFill>
              </a:rPr>
              <a:t>Ενδείξεις    Μέτρησης   ΣΒΔ</a:t>
            </a:r>
            <a:endParaRPr lang="en-US" b="1" dirty="0">
              <a:solidFill>
                <a:srgbClr val="800000"/>
              </a:solidFill>
            </a:endParaRPr>
          </a:p>
        </p:txBody>
      </p:sp>
      <p:sp>
        <p:nvSpPr>
          <p:cNvPr id="64515" name="Rectangle 3"/>
          <p:cNvSpPr>
            <a:spLocks noGrp="1" noChangeArrowheads="1"/>
          </p:cNvSpPr>
          <p:nvPr>
            <p:ph type="body" idx="1"/>
          </p:nvPr>
        </p:nvSpPr>
        <p:spPr>
          <a:xfrm>
            <a:off x="988224" y="1404938"/>
            <a:ext cx="8597900" cy="4256087"/>
          </a:xfrm>
          <a:noFill/>
          <a:ln/>
        </p:spPr>
        <p:txBody>
          <a:bodyPr lIns="91420" tIns="45708" rIns="91420" bIns="45708">
            <a:normAutofit fontScale="92500" lnSpcReduction="20000"/>
          </a:bodyPr>
          <a:lstStyle/>
          <a:p>
            <a:pPr>
              <a:lnSpc>
                <a:spcPct val="90000"/>
              </a:lnSpc>
            </a:pPr>
            <a:r>
              <a:rPr lang="el-GR" sz="2800" dirty="0">
                <a:solidFill>
                  <a:srgbClr val="000000"/>
                </a:solidFill>
              </a:rPr>
              <a:t>Ιστορικό ή «υποψία» διαλείπουσας χωλότητας</a:t>
            </a:r>
            <a:endParaRPr lang="en-US" sz="2800" dirty="0">
              <a:solidFill>
                <a:srgbClr val="000000"/>
              </a:solidFill>
            </a:endParaRPr>
          </a:p>
          <a:p>
            <a:pPr>
              <a:lnSpc>
                <a:spcPct val="90000"/>
              </a:lnSpc>
            </a:pPr>
            <a:r>
              <a:rPr lang="el-GR" sz="2800" dirty="0">
                <a:solidFill>
                  <a:srgbClr val="000000"/>
                </a:solidFill>
              </a:rPr>
              <a:t>Ιστορικό Κρίσιμης Ισχαιμίας</a:t>
            </a:r>
            <a:endParaRPr lang="en-US" sz="2800" dirty="0">
              <a:solidFill>
                <a:srgbClr val="000000"/>
              </a:solidFill>
            </a:endParaRPr>
          </a:p>
          <a:p>
            <a:pPr>
              <a:lnSpc>
                <a:spcPct val="90000"/>
              </a:lnSpc>
            </a:pPr>
            <a:endParaRPr lang="en-US" dirty="0">
              <a:solidFill>
                <a:srgbClr val="000000"/>
              </a:solidFill>
            </a:endParaRPr>
          </a:p>
          <a:p>
            <a:pPr>
              <a:lnSpc>
                <a:spcPct val="90000"/>
              </a:lnSpc>
            </a:pPr>
            <a:r>
              <a:rPr lang="el-GR" sz="2800" dirty="0">
                <a:solidFill>
                  <a:srgbClr val="000000"/>
                </a:solidFill>
              </a:rPr>
              <a:t>Διαβητικός Ασθενής</a:t>
            </a:r>
            <a:r>
              <a:rPr lang="en-US" sz="2800" dirty="0">
                <a:solidFill>
                  <a:srgbClr val="000000"/>
                </a:solidFill>
              </a:rPr>
              <a:t> &gt;50 </a:t>
            </a:r>
            <a:r>
              <a:rPr lang="el-GR" sz="2800" dirty="0">
                <a:solidFill>
                  <a:srgbClr val="000000"/>
                </a:solidFill>
              </a:rPr>
              <a:t>ετών</a:t>
            </a:r>
            <a:endParaRPr lang="en-US" sz="2800" dirty="0">
              <a:solidFill>
                <a:srgbClr val="000000"/>
              </a:solidFill>
            </a:endParaRPr>
          </a:p>
          <a:p>
            <a:pPr>
              <a:lnSpc>
                <a:spcPct val="85000"/>
              </a:lnSpc>
            </a:pPr>
            <a:r>
              <a:rPr lang="el-GR" sz="2800" dirty="0">
                <a:solidFill>
                  <a:srgbClr val="000000"/>
                </a:solidFill>
              </a:rPr>
              <a:t>Διαβητικός Ασθενής</a:t>
            </a:r>
            <a:r>
              <a:rPr lang="en-US" sz="2800" dirty="0">
                <a:solidFill>
                  <a:srgbClr val="000000"/>
                </a:solidFill>
              </a:rPr>
              <a:t> &lt;50 </a:t>
            </a:r>
            <a:r>
              <a:rPr lang="el-GR" sz="2800" dirty="0">
                <a:solidFill>
                  <a:srgbClr val="000000"/>
                </a:solidFill>
              </a:rPr>
              <a:t>ετών με παράγοντες </a:t>
            </a:r>
          </a:p>
          <a:p>
            <a:pPr marL="82296" indent="0">
              <a:lnSpc>
                <a:spcPct val="85000"/>
              </a:lnSpc>
              <a:buNone/>
            </a:pPr>
            <a:r>
              <a:rPr lang="el-GR" sz="2800" dirty="0">
                <a:solidFill>
                  <a:srgbClr val="000000"/>
                </a:solidFill>
              </a:rPr>
              <a:t>    κινδύνου</a:t>
            </a:r>
            <a:endParaRPr lang="en-US" sz="2800" dirty="0">
              <a:solidFill>
                <a:srgbClr val="000000"/>
              </a:solidFill>
            </a:endParaRPr>
          </a:p>
          <a:p>
            <a:pPr>
              <a:lnSpc>
                <a:spcPct val="85000"/>
              </a:lnSpc>
            </a:pPr>
            <a:r>
              <a:rPr lang="el-GR" sz="2800" dirty="0">
                <a:solidFill>
                  <a:srgbClr val="000000"/>
                </a:solidFill>
              </a:rPr>
              <a:t>Όλοι οι ασθενείς με συμπτώματα ΠΑΝ</a:t>
            </a:r>
            <a:endParaRPr lang="en-US" sz="2800" dirty="0">
              <a:solidFill>
                <a:srgbClr val="000000"/>
              </a:solidFill>
            </a:endParaRPr>
          </a:p>
          <a:p>
            <a:pPr>
              <a:lnSpc>
                <a:spcPct val="90000"/>
              </a:lnSpc>
            </a:pPr>
            <a:endParaRPr lang="en-US" sz="2800" dirty="0">
              <a:solidFill>
                <a:schemeClr val="bg1"/>
              </a:solidFill>
            </a:endParaRPr>
          </a:p>
          <a:p>
            <a:pPr>
              <a:lnSpc>
                <a:spcPct val="85000"/>
              </a:lnSpc>
              <a:spcBef>
                <a:spcPct val="50000"/>
              </a:spcBef>
              <a:spcAft>
                <a:spcPct val="30000"/>
              </a:spcAft>
            </a:pPr>
            <a:r>
              <a:rPr lang="el-GR" sz="2800" dirty="0">
                <a:solidFill>
                  <a:srgbClr val="000000"/>
                </a:solidFill>
              </a:rPr>
              <a:t>Όλοι οι ασθενείς</a:t>
            </a:r>
            <a:r>
              <a:rPr lang="en-US" sz="2800" dirty="0">
                <a:solidFill>
                  <a:srgbClr val="000000"/>
                </a:solidFill>
              </a:rPr>
              <a:t> &gt;70 </a:t>
            </a:r>
            <a:r>
              <a:rPr lang="el-GR" sz="2800" dirty="0">
                <a:solidFill>
                  <a:srgbClr val="000000"/>
                </a:solidFill>
              </a:rPr>
              <a:t>ετών</a:t>
            </a:r>
            <a:endParaRPr lang="en-US" sz="2800" dirty="0">
              <a:solidFill>
                <a:srgbClr val="000000"/>
              </a:solidFill>
            </a:endParaRPr>
          </a:p>
          <a:p>
            <a:pPr>
              <a:lnSpc>
                <a:spcPct val="85000"/>
              </a:lnSpc>
              <a:spcBef>
                <a:spcPct val="0"/>
              </a:spcBef>
            </a:pPr>
            <a:r>
              <a:rPr lang="el-GR" sz="2800" dirty="0">
                <a:solidFill>
                  <a:srgbClr val="000000"/>
                </a:solidFill>
              </a:rPr>
              <a:t>Όλοι οι ασθενείς</a:t>
            </a:r>
            <a:r>
              <a:rPr lang="en-US" sz="2800" dirty="0">
                <a:solidFill>
                  <a:srgbClr val="000000"/>
                </a:solidFill>
              </a:rPr>
              <a:t> &gt;50 </a:t>
            </a:r>
            <a:r>
              <a:rPr lang="el-GR" sz="2800" dirty="0">
                <a:solidFill>
                  <a:srgbClr val="000000"/>
                </a:solidFill>
              </a:rPr>
              <a:t>ετών, καπνιστές ή διαβητικοί</a:t>
            </a:r>
            <a:endParaRPr lang="en-US" sz="2800" dirty="0">
              <a:solidFill>
                <a:srgbClr val="000000"/>
              </a:solidFill>
            </a:endParaRPr>
          </a:p>
          <a:p>
            <a:pPr>
              <a:lnSpc>
                <a:spcPct val="85000"/>
              </a:lnSpc>
            </a:pPr>
            <a:endParaRPr lang="en-US" sz="2800" dirty="0">
              <a:solidFill>
                <a:schemeClr val="bg1"/>
              </a:solidFill>
            </a:endParaRPr>
          </a:p>
        </p:txBody>
      </p:sp>
      <p:sp>
        <p:nvSpPr>
          <p:cNvPr id="64516" name="Line 4"/>
          <p:cNvSpPr>
            <a:spLocks noChangeShapeType="1"/>
          </p:cNvSpPr>
          <p:nvPr/>
        </p:nvSpPr>
        <p:spPr bwMode="auto">
          <a:xfrm>
            <a:off x="1166816" y="4365625"/>
            <a:ext cx="76930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4517" name="Line 5"/>
          <p:cNvSpPr>
            <a:spLocks noChangeShapeType="1"/>
          </p:cNvSpPr>
          <p:nvPr/>
        </p:nvSpPr>
        <p:spPr bwMode="auto">
          <a:xfrm>
            <a:off x="1177135" y="2426117"/>
            <a:ext cx="77676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4518" name="Text Box 6"/>
          <p:cNvSpPr txBox="1">
            <a:spLocks noChangeArrowheads="1"/>
          </p:cNvSpPr>
          <p:nvPr/>
        </p:nvSpPr>
        <p:spPr bwMode="auto">
          <a:xfrm rot="-5400000">
            <a:off x="-79372" y="1669665"/>
            <a:ext cx="1357312" cy="4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0" tIns="45708" rIns="91420" bIns="45708">
            <a:spAutoFit/>
          </a:bodyPr>
          <a:lstStyle/>
          <a:p>
            <a:pPr eaLnBrk="0" hangingPunct="0"/>
            <a:r>
              <a:rPr lang="el-GR" sz="2300" dirty="0">
                <a:solidFill>
                  <a:srgbClr val="FF0000"/>
                </a:solidFill>
                <a:latin typeface="Arial" charset="0"/>
              </a:rPr>
              <a:t>Κλασικές</a:t>
            </a:r>
            <a:endParaRPr lang="en-US" sz="2300" dirty="0">
              <a:solidFill>
                <a:srgbClr val="FF0000"/>
              </a:solidFill>
              <a:latin typeface="Arial" charset="0"/>
            </a:endParaRPr>
          </a:p>
        </p:txBody>
      </p:sp>
      <p:sp>
        <p:nvSpPr>
          <p:cNvPr id="64519" name="Text Box 7"/>
          <p:cNvSpPr txBox="1">
            <a:spLocks noChangeArrowheads="1"/>
          </p:cNvSpPr>
          <p:nvPr/>
        </p:nvSpPr>
        <p:spPr bwMode="auto">
          <a:xfrm rot="-5400000">
            <a:off x="-149956" y="4954905"/>
            <a:ext cx="1518324" cy="446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0" tIns="45708" rIns="91420" bIns="45708">
            <a:spAutoFit/>
          </a:bodyPr>
          <a:lstStyle/>
          <a:p>
            <a:pPr eaLnBrk="0" hangingPunct="0"/>
            <a:r>
              <a:rPr lang="el-GR" sz="2300" dirty="0">
                <a:solidFill>
                  <a:srgbClr val="FF0000"/>
                </a:solidFill>
                <a:latin typeface="Arial" charset="0"/>
              </a:rPr>
              <a:t>Α</a:t>
            </a:r>
            <a:r>
              <a:rPr lang="en-US" sz="2300" dirty="0">
                <a:solidFill>
                  <a:srgbClr val="FF0000"/>
                </a:solidFill>
                <a:latin typeface="Arial" charset="0"/>
              </a:rPr>
              <a:t>CC/AHA</a:t>
            </a:r>
          </a:p>
        </p:txBody>
      </p:sp>
      <p:sp>
        <p:nvSpPr>
          <p:cNvPr id="64520" name="Text Box 8"/>
          <p:cNvSpPr txBox="1">
            <a:spLocks noChangeArrowheads="1"/>
          </p:cNvSpPr>
          <p:nvPr/>
        </p:nvSpPr>
        <p:spPr bwMode="auto">
          <a:xfrm rot="-5400000">
            <a:off x="192782" y="3064193"/>
            <a:ext cx="813003" cy="446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0" tIns="45708" rIns="91420" bIns="45708">
            <a:spAutoFit/>
          </a:bodyPr>
          <a:lstStyle/>
          <a:p>
            <a:pPr eaLnBrk="0" hangingPunct="0"/>
            <a:r>
              <a:rPr lang="en-US" sz="2300" dirty="0">
                <a:solidFill>
                  <a:srgbClr val="FF0000"/>
                </a:solidFill>
                <a:latin typeface="Arial" charset="0"/>
              </a:rPr>
              <a:t>ADA</a:t>
            </a:r>
          </a:p>
        </p:txBody>
      </p:sp>
      <p:sp>
        <p:nvSpPr>
          <p:cNvPr id="64522" name="Text Box 10"/>
          <p:cNvSpPr txBox="1">
            <a:spLocks noChangeArrowheads="1"/>
          </p:cNvSpPr>
          <p:nvPr/>
        </p:nvSpPr>
        <p:spPr bwMode="auto">
          <a:xfrm>
            <a:off x="-346471" y="94578"/>
            <a:ext cx="876935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lnSpc>
                <a:spcPct val="85000"/>
              </a:lnSpc>
              <a:spcBef>
                <a:spcPct val="50000"/>
              </a:spcBef>
            </a:pPr>
            <a:r>
              <a:rPr lang="en-US" sz="1200" dirty="0">
                <a:solidFill>
                  <a:srgbClr val="FF0000"/>
                </a:solidFill>
                <a:latin typeface="Arial" charset="0"/>
              </a:rPr>
              <a:t>ADA = American Diabetes Association; AHA = American Heart Association; ACC = American College of Cardiology</a:t>
            </a:r>
          </a:p>
        </p:txBody>
      </p:sp>
    </p:spTree>
    <p:extLst>
      <p:ext uri="{BB962C8B-B14F-4D97-AF65-F5344CB8AC3E}">
        <p14:creationId xmlns:p14="http://schemas.microsoft.com/office/powerpoint/2010/main" val="35876056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DSCN326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30874" y="909685"/>
            <a:ext cx="3594100" cy="2786062"/>
          </a:xfrm>
        </p:spPr>
      </p:pic>
      <p:pic>
        <p:nvPicPr>
          <p:cNvPr id="11269" name="Picture 3" descr="DSCN3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7" y="956943"/>
            <a:ext cx="3714750" cy="278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3" descr="DSCN32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75" y="3337456"/>
            <a:ext cx="3405819" cy="2552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4" descr="DSCN3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038" y="3200938"/>
            <a:ext cx="34321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a:xfrm>
            <a:off x="477158" y="120542"/>
            <a:ext cx="8143875" cy="1143000"/>
          </a:xfrm>
          <a:prstGeom prst="rect">
            <a:avLst/>
          </a:prstGeom>
        </p:spPr>
        <p:txBody>
          <a:bodyPr>
            <a:normAutofit/>
          </a:bodyPr>
          <a:lstStyle>
            <a:lvl1pPr marL="273050" indent="-273050">
              <a:defRPr>
                <a:solidFill>
                  <a:schemeClr val="tx1"/>
                </a:solidFill>
                <a:latin typeface="Trebuchet MS" charset="0"/>
                <a:ea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nSpc>
                <a:spcPct val="80000"/>
              </a:lnSpc>
              <a:spcBef>
                <a:spcPts val="600"/>
              </a:spcBef>
              <a:buClr>
                <a:schemeClr val="tx2"/>
              </a:buClr>
              <a:buSzPct val="73000"/>
              <a:buFont typeface="Wingdings 2" charset="0"/>
              <a:buChar char=""/>
            </a:pPr>
            <a:r>
              <a:rPr lang="el-GR" sz="1400" dirty="0" err="1"/>
              <a:t>Κ.Φίλης</a:t>
            </a:r>
            <a:r>
              <a:rPr lang="el-GR" sz="1400" dirty="0"/>
              <a:t>, </a:t>
            </a:r>
            <a:r>
              <a:rPr lang="el-GR" sz="1400" b="1" u="sng" dirty="0" err="1"/>
              <a:t>Μ.Κράβαρη</a:t>
            </a:r>
            <a:r>
              <a:rPr lang="el-GR" sz="1400" b="1" u="sng" dirty="0"/>
              <a:t>, </a:t>
            </a:r>
            <a:r>
              <a:rPr lang="el-GR" sz="1400" dirty="0" err="1"/>
              <a:t>Η.Κρητικού</a:t>
            </a:r>
            <a:r>
              <a:rPr lang="el-GR" sz="1400" dirty="0"/>
              <a:t>, </a:t>
            </a:r>
            <a:r>
              <a:rPr lang="el-GR" sz="1400" dirty="0" err="1"/>
              <a:t>Β.Κυτίνος</a:t>
            </a:r>
            <a:r>
              <a:rPr lang="el-GR" sz="1400" dirty="0"/>
              <a:t>, </a:t>
            </a:r>
            <a:r>
              <a:rPr lang="el-GR" sz="1400" dirty="0" err="1"/>
              <a:t>Α.Κωτσάκη,Π.Κωστούλα</a:t>
            </a:r>
            <a:r>
              <a:rPr lang="el-GR" sz="1400" dirty="0"/>
              <a:t>, </a:t>
            </a:r>
            <a:r>
              <a:rPr lang="el-GR" sz="1400" dirty="0" err="1"/>
              <a:t>Η.Κυριάζος</a:t>
            </a:r>
            <a:r>
              <a:rPr lang="en-US" sz="1400" dirty="0"/>
              <a:t>, </a:t>
            </a:r>
            <a:r>
              <a:rPr lang="el-GR" sz="1400" dirty="0" err="1"/>
              <a:t>Ι.Μπράμης</a:t>
            </a:r>
            <a:endParaRPr lang="en-US" sz="1400" dirty="0"/>
          </a:p>
          <a:p>
            <a:pPr>
              <a:lnSpc>
                <a:spcPct val="60000"/>
              </a:lnSpc>
              <a:spcBef>
                <a:spcPts val="600"/>
              </a:spcBef>
              <a:buClr>
                <a:schemeClr val="tx2"/>
              </a:buClr>
              <a:buSzPct val="73000"/>
              <a:buFont typeface="Wingdings 2" charset="0"/>
              <a:buChar char=""/>
            </a:pPr>
            <a:endParaRPr lang="el-GR" sz="1400" dirty="0"/>
          </a:p>
          <a:p>
            <a:pPr>
              <a:lnSpc>
                <a:spcPct val="90000"/>
              </a:lnSpc>
              <a:spcBef>
                <a:spcPts val="600"/>
              </a:spcBef>
              <a:buClr>
                <a:schemeClr val="tx2"/>
              </a:buClr>
              <a:buSzPct val="73000"/>
            </a:pPr>
            <a:r>
              <a:rPr lang="el-GR" sz="1400" b="1" i="1" dirty="0"/>
              <a:t>      3</a:t>
            </a:r>
            <a:r>
              <a:rPr lang="el-GR" sz="1400" b="1" i="1" baseline="30000" dirty="0"/>
              <a:t>ο</a:t>
            </a:r>
            <a:r>
              <a:rPr lang="el-GR" sz="1400" b="1" i="1" dirty="0"/>
              <a:t> Ετήσιο Επιστημονικό Συνέδριο Ιατρικής Σχολής, Μάϊος 2006, Αθήνα. </a:t>
            </a:r>
            <a:endParaRPr lang="en-US" sz="1400" b="1" i="1" dirty="0"/>
          </a:p>
          <a:p>
            <a:pPr>
              <a:lnSpc>
                <a:spcPct val="60000"/>
              </a:lnSpc>
              <a:spcBef>
                <a:spcPts val="600"/>
              </a:spcBef>
              <a:buClr>
                <a:schemeClr val="tx2"/>
              </a:buClr>
              <a:buSzPct val="73000"/>
            </a:pPr>
            <a:endParaRPr lang="el-GR" sz="900" b="1" i="1" dirty="0"/>
          </a:p>
          <a:p>
            <a:pPr>
              <a:lnSpc>
                <a:spcPct val="60000"/>
              </a:lnSpc>
              <a:spcBef>
                <a:spcPts val="600"/>
              </a:spcBef>
              <a:buClr>
                <a:schemeClr val="tx2"/>
              </a:buClr>
              <a:buSzPct val="73000"/>
              <a:buFont typeface="Wingdings 2" charset="0"/>
              <a:buChar char=""/>
            </a:pPr>
            <a:endParaRPr lang="el-GR" sz="1100" b="1" i="1" u="sng" dirty="0"/>
          </a:p>
        </p:txBody>
      </p:sp>
    </p:spTree>
    <p:extLst>
      <p:ext uri="{BB962C8B-B14F-4D97-AF65-F5344CB8AC3E}">
        <p14:creationId xmlns:p14="http://schemas.microsoft.com/office/powerpoint/2010/main" val="10953286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4 - Διάγραμμα"/>
          <p:cNvGraphicFramePr/>
          <p:nvPr>
            <p:extLst>
              <p:ext uri="{D42A27DB-BD31-4B8C-83A1-F6EECF244321}">
                <p14:modId xmlns:p14="http://schemas.microsoft.com/office/powerpoint/2010/main" val="2092665365"/>
              </p:ext>
            </p:extLst>
          </p:nvPr>
        </p:nvGraphicFramePr>
        <p:xfrm>
          <a:off x="361091" y="747126"/>
          <a:ext cx="2440968" cy="4657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3 - Θέση περιεχομένου"/>
          <p:cNvGraphicFramePr>
            <a:graphicFrameLocks/>
          </p:cNvGraphicFramePr>
          <p:nvPr>
            <p:extLst>
              <p:ext uri="{D42A27DB-BD31-4B8C-83A1-F6EECF244321}">
                <p14:modId xmlns:p14="http://schemas.microsoft.com/office/powerpoint/2010/main" val="3099053608"/>
              </p:ext>
            </p:extLst>
          </p:nvPr>
        </p:nvGraphicFramePr>
        <p:xfrm>
          <a:off x="3224920" y="597701"/>
          <a:ext cx="5341652" cy="49683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Connector 9"/>
          <p:cNvCxnSpPr/>
          <p:nvPr/>
        </p:nvCxnSpPr>
        <p:spPr>
          <a:xfrm>
            <a:off x="0" y="2764369"/>
            <a:ext cx="9144000" cy="37357"/>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4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2 - Θέση περιεχομένου"/>
          <p:cNvSpPr txBox="1">
            <a:spLocks/>
          </p:cNvSpPr>
          <p:nvPr/>
        </p:nvSpPr>
        <p:spPr>
          <a:xfrm>
            <a:off x="439697" y="815725"/>
            <a:ext cx="8309429" cy="1828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800" dirty="0"/>
              <a:t>Επίπτωση στο γενικό πληθυσμό</a:t>
            </a:r>
            <a:r>
              <a:rPr lang="en-US" sz="2800" dirty="0"/>
              <a:t>:  3% - 7%</a:t>
            </a:r>
          </a:p>
          <a:p>
            <a:r>
              <a:rPr lang="el-GR" sz="2800" dirty="0"/>
              <a:t>Ατομα άνω των 70 ετών</a:t>
            </a:r>
            <a:r>
              <a:rPr lang="en-US" sz="2800" dirty="0"/>
              <a:t>:    15% - 20%</a:t>
            </a:r>
          </a:p>
          <a:p>
            <a:r>
              <a:rPr lang="el-GR" sz="2800" dirty="0"/>
              <a:t>Σχέση ασυμπτωματικών/συμπτωματικών </a:t>
            </a:r>
            <a:r>
              <a:rPr lang="en-US" sz="2800" dirty="0"/>
              <a:t>: 4:1</a:t>
            </a:r>
            <a:endParaRPr lang="el-GR" sz="2800" dirty="0"/>
          </a:p>
        </p:txBody>
      </p:sp>
      <p:graphicFrame>
        <p:nvGraphicFramePr>
          <p:cNvPr id="9" name="3 - Διάγραμμα"/>
          <p:cNvGraphicFramePr/>
          <p:nvPr>
            <p:extLst>
              <p:ext uri="{D42A27DB-BD31-4B8C-83A1-F6EECF244321}">
                <p14:modId xmlns:p14="http://schemas.microsoft.com/office/powerpoint/2010/main" val="1320369911"/>
              </p:ext>
            </p:extLst>
          </p:nvPr>
        </p:nvGraphicFramePr>
        <p:xfrm>
          <a:off x="523669" y="2665498"/>
          <a:ext cx="8072462"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08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463550"/>
          </a:xfrm>
          <a:prstGeom prst="rect">
            <a:avLst/>
          </a:prstGeom>
          <a:solidFill>
            <a:schemeClr val="tx2">
              <a:lumMod val="50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l-GR" sz="1200" b="1" cap="small" dirty="0">
                <a:solidFill>
                  <a:prstClr val="white"/>
                </a:solidFill>
                <a:ea typeface="ＭＳ Ｐゴシック" charset="0"/>
                <a:cs typeface="Arial Black"/>
              </a:rPr>
              <a:t>ΚΩΝΣΤΑΝΤΙΝΟΣ  ΦΙΛΗΣ, ΕΘΝΙΚΟ &amp; ΚΑΠΟΔΙΣΤΡΙΑΚΟ ΠΑΝΕΠΙΣΤΗΜΙΟ ΑΘΗΝΩΝ</a:t>
            </a:r>
            <a:endParaRPr lang="en-US" sz="1600" b="1" cap="small" baseline="30000" dirty="0">
              <a:solidFill>
                <a:prstClr val="white"/>
              </a:solidFill>
              <a:latin typeface="Times New Roman"/>
              <a:cs typeface="Times New Roman"/>
            </a:endParaRPr>
          </a:p>
        </p:txBody>
      </p:sp>
      <p:cxnSp>
        <p:nvCxnSpPr>
          <p:cNvPr id="6" name="Straight Connector 5"/>
          <p:cNvCxnSpPr/>
          <p:nvPr/>
        </p:nvCxnSpPr>
        <p:spPr>
          <a:xfrm>
            <a:off x="0" y="5349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930" y="490806"/>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6 - Διάγραμμα"/>
          <p:cNvGraphicFramePr/>
          <p:nvPr>
            <p:extLst>
              <p:ext uri="{D42A27DB-BD31-4B8C-83A1-F6EECF244321}">
                <p14:modId xmlns:p14="http://schemas.microsoft.com/office/powerpoint/2010/main" val="2534427066"/>
              </p:ext>
            </p:extLst>
          </p:nvPr>
        </p:nvGraphicFramePr>
        <p:xfrm>
          <a:off x="876785" y="1755750"/>
          <a:ext cx="7291336" cy="3728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 Τίτλος"/>
          <p:cNvSpPr txBox="1">
            <a:spLocks/>
          </p:cNvSpPr>
          <p:nvPr/>
        </p:nvSpPr>
        <p:spPr>
          <a:xfrm>
            <a:off x="713450" y="336898"/>
            <a:ext cx="749808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C00000"/>
                </a:solidFill>
              </a:rPr>
              <a:t>Asymptomatic disease</a:t>
            </a:r>
            <a:endParaRPr lang="el-GR" sz="5400" dirty="0">
              <a:solidFill>
                <a:srgbClr val="C00000"/>
              </a:solidFill>
            </a:endParaRPr>
          </a:p>
        </p:txBody>
      </p:sp>
    </p:spTree>
    <p:extLst>
      <p:ext uri="{BB962C8B-B14F-4D97-AF65-F5344CB8AC3E}">
        <p14:creationId xmlns:p14="http://schemas.microsoft.com/office/powerpoint/2010/main" val="2445082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121</TotalTime>
  <Words>1946</Words>
  <Application>Microsoft Macintosh PowerPoint</Application>
  <PresentationFormat>On-screen Show (4:3)</PresentationFormat>
  <Paragraphs>349</Paragraphs>
  <Slides>24</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24</vt:i4>
      </vt:variant>
    </vt:vector>
  </HeadingPairs>
  <TitlesOfParts>
    <vt:vector size="40" baseType="lpstr">
      <vt:lpstr>Arial Unicode MS</vt:lpstr>
      <vt:lpstr>ＭＳ Ｐゴシック</vt:lpstr>
      <vt:lpstr>Arial</vt:lpstr>
      <vt:lpstr>Arial Narrow</vt:lpstr>
      <vt:lpstr>Calibri</vt:lpstr>
      <vt:lpstr>Calibri Light</vt:lpstr>
      <vt:lpstr>Corbel</vt:lpstr>
      <vt:lpstr>Franklin Gothic Book</vt:lpstr>
      <vt:lpstr>Franklin Gothic Demi</vt:lpstr>
      <vt:lpstr>Times New Roman</vt:lpstr>
      <vt:lpstr>Trebuchet MS</vt:lpstr>
      <vt:lpstr>Wingdings</vt:lpstr>
      <vt:lpstr>Wingdings 2</vt:lpstr>
      <vt:lpstr>Office Theme</vt:lpstr>
      <vt:lpstr>1_Default Design</vt:lpstr>
      <vt:lpstr>1_Office Theme</vt:lpstr>
      <vt:lpstr>Arterial diseases of  the  Extremities   K. Filis,  Prof of Vascular Surgery  Head of the Vascular Surgery Unit Ippokrateio Hospital of Athens University of Athens Medical School </vt:lpstr>
      <vt:lpstr>PowerPoint Presentation</vt:lpstr>
      <vt:lpstr>PowerPoint Presentation</vt:lpstr>
      <vt:lpstr>PowerPoint Presentation</vt:lpstr>
      <vt:lpstr> Ενδείξεις    Μέτρησης   ΣΒΔ</vt:lpstr>
      <vt:lpstr>PowerPoint Presentation</vt:lpstr>
      <vt:lpstr>PowerPoint Presentation</vt:lpstr>
      <vt:lpstr>PowerPoint Presentation</vt:lpstr>
      <vt:lpstr>PowerPoint Presentation</vt:lpstr>
      <vt:lpstr>PowerPoint Presentation</vt:lpstr>
      <vt:lpstr>PowerPoint Presentation</vt:lpstr>
      <vt:lpstr>ΣΒΔ και Ικανότητα Βάδισης  </vt:lpstr>
      <vt:lpstr>PowerPoint Presentation</vt:lpstr>
      <vt:lpstr>   Τι πρέπει να γνωρίζουμε    για την περιφερική αρτηριοπάθεια      Επιδημιολογία    Ορισμός / διάγνωση    Κλινική σημασία για τον καρδιολόγο    Αντιμετώπιση από τον Αγγειοχειρουργό </vt:lpstr>
      <vt:lpstr>PowerPoint Presentation</vt:lpstr>
      <vt:lpstr>Οι στόχοι της θεραπείας στην ΠΑΝ είναι αλληλοσυμπληρούμενοι</vt:lpstr>
      <vt:lpstr>PowerPoint Presentation</vt:lpstr>
      <vt:lpstr>Cilostazol vs. Pentoxifylline:  Relative Efficacy to Improve Walking Distance in Claudication</vt:lpstr>
      <vt:lpstr>Effect of Aspirin, Clopidogrel and Cilostazol on Average Bleeding Time</vt:lpstr>
      <vt:lpstr>PowerPoint Presentation</vt:lpstr>
      <vt:lpstr>PowerPoint Presentation</vt:lpstr>
      <vt:lpstr>PowerPoint Presentation</vt:lpstr>
      <vt:lpstr>  Ο ρόλος του επεμβατικού καρδιολόγου στα περιφερικά αγγεία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Margarita</dc:creator>
  <cp:lastModifiedBy>Kostas Filis</cp:lastModifiedBy>
  <cp:revision>19</cp:revision>
  <dcterms:created xsi:type="dcterms:W3CDTF">2018-09-26T13:46:33Z</dcterms:created>
  <dcterms:modified xsi:type="dcterms:W3CDTF">2024-01-07T18:05:56Z</dcterms:modified>
</cp:coreProperties>
</file>