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3"/>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64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B829E3-0696-4D0D-80A2-6B7FDF801344}" type="datetimeFigureOut">
              <a:rPr lang="en-US" smtClean="0"/>
              <a:t>1/12/2024</a:t>
            </a:fld>
            <a:endParaRPr lang="en-US"/>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5A0DD3-34E8-4721-83C0-FC1702565620}" type="slidenum">
              <a:rPr lang="en-US" smtClean="0"/>
              <a:t>‹#›</a:t>
            </a:fld>
            <a:endParaRPr lang="en-US"/>
          </a:p>
        </p:txBody>
      </p:sp>
    </p:spTree>
    <p:extLst>
      <p:ext uri="{BB962C8B-B14F-4D97-AF65-F5344CB8AC3E}">
        <p14:creationId xmlns:p14="http://schemas.microsoft.com/office/powerpoint/2010/main" val="1958375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smtClean="0"/>
          </a:p>
        </p:txBody>
      </p:sp>
      <p:sp>
        <p:nvSpPr>
          <p:cNvPr id="10957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C5D79765-4FBA-49BD-9895-09F2BDD7ABA7}" type="slidenum">
              <a:rPr lang="el-GR" altLang="el-GR">
                <a:solidFill>
                  <a:prstClr val="black"/>
                </a:solidFill>
                <a:latin typeface="Arial" charset="0"/>
              </a:rPr>
              <a:pPr>
                <a:spcBef>
                  <a:spcPct val="0"/>
                </a:spcBef>
              </a:pPr>
              <a:t>1</a:t>
            </a:fld>
            <a:endParaRPr lang="el-GR" altLang="el-GR">
              <a:solidFill>
                <a:prstClr val="black"/>
              </a:solidFill>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953F4F5D-6DAE-46E5-92C1-8515D248D2AC}" type="slidenum">
              <a:rPr lang="el-GR" altLang="en-US">
                <a:solidFill>
                  <a:prstClr val="black"/>
                </a:solidFill>
                <a:latin typeface="Arial" charset="0"/>
              </a:rPr>
              <a:pPr>
                <a:spcBef>
                  <a:spcPct val="0"/>
                </a:spcBef>
              </a:pPr>
              <a:t>23</a:t>
            </a:fld>
            <a:endParaRPr lang="el-GR" altLang="en-US">
              <a:solidFill>
                <a:prstClr val="black"/>
              </a:solidFill>
              <a:latin typeface="Arial" charset="0"/>
            </a:endParaRPr>
          </a:p>
        </p:txBody>
      </p:sp>
      <p:sp>
        <p:nvSpPr>
          <p:cNvPr id="118787"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11878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fontAlgn="base">
              <a:spcBef>
                <a:spcPct val="0"/>
              </a:spcBef>
              <a:spcAft>
                <a:spcPct val="0"/>
              </a:spcAft>
            </a:pPr>
            <a:fld id="{361D482F-B946-4986-93B2-03C9805D6308}" type="slidenum">
              <a:rPr lang="el-GR" altLang="en-US">
                <a:solidFill>
                  <a:prstClr val="black"/>
                </a:solidFill>
                <a:latin typeface="Arial" charset="0"/>
              </a:rPr>
              <a:pPr algn="r" fontAlgn="base">
                <a:spcBef>
                  <a:spcPct val="0"/>
                </a:spcBef>
                <a:spcAft>
                  <a:spcPct val="0"/>
                </a:spcAft>
              </a:pPr>
              <a:t>23</a:t>
            </a:fld>
            <a:endParaRPr lang="el-GR" altLang="en-US">
              <a:solidFill>
                <a:prstClr val="black"/>
              </a:solidFill>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12D89C3E-C856-43FF-920F-46DD4E796214}" type="slidenum">
              <a:rPr lang="el-GR" altLang="el-GR">
                <a:solidFill>
                  <a:prstClr val="black"/>
                </a:solidFill>
                <a:latin typeface="Arial" charset="0"/>
              </a:rPr>
              <a:pPr>
                <a:spcBef>
                  <a:spcPct val="0"/>
                </a:spcBef>
              </a:pPr>
              <a:t>27</a:t>
            </a:fld>
            <a:endParaRPr lang="el-GR" altLang="el-GR">
              <a:solidFill>
                <a:prstClr val="black"/>
              </a:solidFill>
              <a:latin typeface="Arial" charset="0"/>
            </a:endParaRPr>
          </a:p>
        </p:txBody>
      </p:sp>
      <p:sp>
        <p:nvSpPr>
          <p:cNvPr id="11981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l-GR" altLang="el-GR" smtClean="0"/>
          </a:p>
        </p:txBody>
      </p:sp>
      <p:sp>
        <p:nvSpPr>
          <p:cNvPr id="11981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fontAlgn="base">
              <a:spcBef>
                <a:spcPct val="0"/>
              </a:spcBef>
              <a:spcAft>
                <a:spcPct val="0"/>
              </a:spcAft>
            </a:pPr>
            <a:fld id="{07C4D9B9-CB8F-4D2D-AC33-86F1E8EA0901}" type="slidenum">
              <a:rPr lang="el-GR" altLang="el-GR">
                <a:solidFill>
                  <a:prstClr val="black"/>
                </a:solidFill>
                <a:latin typeface="Arial" charset="0"/>
              </a:rPr>
              <a:pPr algn="r" fontAlgn="base">
                <a:spcBef>
                  <a:spcPct val="0"/>
                </a:spcBef>
                <a:spcAft>
                  <a:spcPct val="0"/>
                </a:spcAft>
              </a:pPr>
              <a:t>27</a:t>
            </a:fld>
            <a:endParaRPr lang="el-GR" altLang="el-GR">
              <a:solidFill>
                <a:prstClr val="black"/>
              </a:solidFill>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smtClean="0"/>
          </a:p>
        </p:txBody>
      </p:sp>
      <p:sp>
        <p:nvSpPr>
          <p:cNvPr id="12083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D28B805C-7A77-4C0F-9CE2-E68E54DB0774}" type="slidenum">
              <a:rPr lang="el-GR" altLang="el-GR">
                <a:solidFill>
                  <a:prstClr val="black"/>
                </a:solidFill>
                <a:latin typeface="Arial" charset="0"/>
              </a:rPr>
              <a:pPr>
                <a:spcBef>
                  <a:spcPct val="0"/>
                </a:spcBef>
              </a:pPr>
              <a:t>31</a:t>
            </a:fld>
            <a:endParaRPr lang="el-GR" altLang="el-GR">
              <a:solidFill>
                <a:prstClr val="black"/>
              </a:solidFill>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l-GR" altLang="el-GR" smtClean="0"/>
          </a:p>
        </p:txBody>
      </p:sp>
      <p:sp>
        <p:nvSpPr>
          <p:cNvPr id="12186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fontAlgn="base">
              <a:spcBef>
                <a:spcPct val="0"/>
              </a:spcBef>
              <a:spcAft>
                <a:spcPct val="0"/>
              </a:spcAft>
            </a:pPr>
            <a:fld id="{C7563EF7-6422-45D6-9DA4-1E6E58AF9EEC}" type="slidenum">
              <a:rPr lang="el-GR" altLang="el-GR">
                <a:solidFill>
                  <a:prstClr val="black"/>
                </a:solidFill>
                <a:latin typeface="Arial" charset="0"/>
              </a:rPr>
              <a:pPr algn="r" fontAlgn="base">
                <a:spcBef>
                  <a:spcPct val="0"/>
                </a:spcBef>
                <a:spcAft>
                  <a:spcPct val="0"/>
                </a:spcAft>
              </a:pPr>
              <a:t>50</a:t>
            </a:fld>
            <a:endParaRPr lang="el-GR" altLang="el-GR">
              <a:solidFill>
                <a:prstClr val="black"/>
              </a:solidFill>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smtClean="0"/>
          </a:p>
        </p:txBody>
      </p:sp>
      <p:sp>
        <p:nvSpPr>
          <p:cNvPr id="12288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61CC7DBE-338F-4504-9BB8-2D40D8413596}" type="slidenum">
              <a:rPr lang="el-GR" altLang="el-GR">
                <a:solidFill>
                  <a:prstClr val="black"/>
                </a:solidFill>
                <a:latin typeface="Arial" charset="0"/>
              </a:rPr>
              <a:pPr>
                <a:spcBef>
                  <a:spcPct val="0"/>
                </a:spcBef>
              </a:pPr>
              <a:t>51</a:t>
            </a:fld>
            <a:endParaRPr lang="el-GR" altLang="el-GR">
              <a:solidFill>
                <a:prstClr val="black"/>
              </a:solidFill>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smtClean="0"/>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0095B36D-258D-4B26-BAC6-7257ADB5CBD6}" type="slidenum">
              <a:rPr lang="el-GR" altLang="el-GR">
                <a:solidFill>
                  <a:prstClr val="black"/>
                </a:solidFill>
                <a:latin typeface="Arial" charset="0"/>
              </a:rPr>
              <a:pPr>
                <a:spcBef>
                  <a:spcPct val="0"/>
                </a:spcBef>
              </a:pPr>
              <a:t>61</a:t>
            </a:fld>
            <a:endParaRPr lang="el-GR" altLang="el-GR">
              <a:solidFill>
                <a:prstClr val="black"/>
              </a:solidFill>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l-GR" altLang="el-GR" smtClean="0"/>
          </a:p>
        </p:txBody>
      </p:sp>
      <p:sp>
        <p:nvSpPr>
          <p:cNvPr id="124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8D26CF8D-41EC-4EF5-81BC-B267DE5CDC33}" type="slidenum">
              <a:rPr lang="el-GR" altLang="el-GR">
                <a:solidFill>
                  <a:prstClr val="black"/>
                </a:solidFill>
                <a:latin typeface="Arial" charset="0"/>
              </a:rPr>
              <a:pPr>
                <a:spcBef>
                  <a:spcPct val="0"/>
                </a:spcBef>
              </a:pPr>
              <a:t>63</a:t>
            </a:fld>
            <a:endParaRPr lang="el-GR" altLang="el-GR">
              <a:solidFill>
                <a:prstClr val="black"/>
              </a:solidFill>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90B2C7D3-168A-408C-9CA6-4EBB6988F6A3}" type="slidenum">
              <a:rPr lang="el-GR" altLang="el-GR">
                <a:solidFill>
                  <a:srgbClr val="000000"/>
                </a:solidFill>
                <a:latin typeface="Arial" charset="0"/>
              </a:rPr>
              <a:pPr>
                <a:spcBef>
                  <a:spcPct val="0"/>
                </a:spcBef>
              </a:pPr>
              <a:t>65</a:t>
            </a:fld>
            <a:endParaRPr lang="el-GR" altLang="el-GR">
              <a:solidFill>
                <a:srgbClr val="000000"/>
              </a:solidFill>
              <a:latin typeface="Arial" charset="0"/>
            </a:endParaRPr>
          </a:p>
        </p:txBody>
      </p:sp>
      <p:sp>
        <p:nvSpPr>
          <p:cNvPr id="12595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smtClean="0"/>
          </a:p>
        </p:txBody>
      </p:sp>
      <p:sp>
        <p:nvSpPr>
          <p:cNvPr id="125957"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fontAlgn="base">
              <a:spcBef>
                <a:spcPct val="0"/>
              </a:spcBef>
              <a:spcAft>
                <a:spcPct val="0"/>
              </a:spcAft>
            </a:pPr>
            <a:fld id="{DBD4FD02-3881-47A6-9DC8-709037664B34}" type="slidenum">
              <a:rPr lang="el-GR" altLang="el-GR">
                <a:solidFill>
                  <a:srgbClr val="000000"/>
                </a:solidFill>
                <a:latin typeface="Arial" charset="0"/>
              </a:rPr>
              <a:pPr algn="r" fontAlgn="base">
                <a:spcBef>
                  <a:spcPct val="0"/>
                </a:spcBef>
                <a:spcAft>
                  <a:spcPct val="0"/>
                </a:spcAft>
              </a:pPr>
              <a:t>65</a:t>
            </a:fld>
            <a:endParaRPr lang="el-GR" altLang="el-GR">
              <a:solidFill>
                <a:srgbClr val="000000"/>
              </a:solidFill>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1059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39E87215-5D96-40AE-A465-D4816BB83778}" type="slidenum">
              <a:rPr lang="el-GR" altLang="el-GR">
                <a:solidFill>
                  <a:prstClr val="black"/>
                </a:solidFill>
                <a:latin typeface="Arial" charset="0"/>
              </a:rPr>
              <a:pPr>
                <a:spcBef>
                  <a:spcPct val="0"/>
                </a:spcBef>
              </a:pPr>
              <a:t>2</a:t>
            </a:fld>
            <a:endParaRPr lang="el-GR" altLang="el-GR">
              <a:solidFill>
                <a:prstClr val="black"/>
              </a:solidFill>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031278E9-801B-493F-9C55-43EF0327DAAD}" type="slidenum">
              <a:rPr lang="el-GR" altLang="en-US">
                <a:solidFill>
                  <a:prstClr val="black"/>
                </a:solidFill>
                <a:latin typeface="Arial" charset="0"/>
              </a:rPr>
              <a:pPr>
                <a:spcBef>
                  <a:spcPct val="0"/>
                </a:spcBef>
              </a:pPr>
              <a:t>3</a:t>
            </a:fld>
            <a:endParaRPr lang="el-GR" altLang="en-US">
              <a:solidFill>
                <a:prstClr val="black"/>
              </a:solidFill>
              <a:latin typeface="Arial" charset="0"/>
            </a:endParaRPr>
          </a:p>
        </p:txBody>
      </p:sp>
      <p:sp>
        <p:nvSpPr>
          <p:cNvPr id="111619"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2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111621"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fontAlgn="base">
              <a:spcBef>
                <a:spcPct val="0"/>
              </a:spcBef>
              <a:spcAft>
                <a:spcPct val="0"/>
              </a:spcAft>
            </a:pPr>
            <a:fld id="{8819148E-435E-492F-94CF-F94A7FFA1F50}" type="slidenum">
              <a:rPr lang="el-GR" altLang="en-US">
                <a:solidFill>
                  <a:prstClr val="black"/>
                </a:solidFill>
                <a:latin typeface="Arial" charset="0"/>
              </a:rPr>
              <a:pPr algn="r" fontAlgn="base">
                <a:spcBef>
                  <a:spcPct val="0"/>
                </a:spcBef>
                <a:spcAft>
                  <a:spcPct val="0"/>
                </a:spcAft>
              </a:pPr>
              <a:t>3</a:t>
            </a:fld>
            <a:endParaRPr lang="el-GR" altLang="en-US">
              <a:solidFill>
                <a:prstClr val="black"/>
              </a:solidFill>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35BFD5D8-8541-47F9-B551-683F475AAF9A}" type="slidenum">
              <a:rPr lang="el-GR" altLang="en-US">
                <a:solidFill>
                  <a:prstClr val="black"/>
                </a:solidFill>
                <a:latin typeface="Arial" charset="0"/>
              </a:rPr>
              <a:pPr>
                <a:spcBef>
                  <a:spcPct val="0"/>
                </a:spcBef>
              </a:pPr>
              <a:t>4</a:t>
            </a:fld>
            <a:endParaRPr lang="el-GR" altLang="en-US">
              <a:solidFill>
                <a:prstClr val="black"/>
              </a:solidFill>
              <a:latin typeface="Arial" charset="0"/>
            </a:endParaRPr>
          </a:p>
        </p:txBody>
      </p:sp>
      <p:sp>
        <p:nvSpPr>
          <p:cNvPr id="112643"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112645"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fontAlgn="base">
              <a:spcBef>
                <a:spcPct val="0"/>
              </a:spcBef>
              <a:spcAft>
                <a:spcPct val="0"/>
              </a:spcAft>
            </a:pPr>
            <a:fld id="{455F1BE6-5694-4246-A6EB-7DD3ECF31DE6}" type="slidenum">
              <a:rPr lang="el-GR" altLang="en-US">
                <a:solidFill>
                  <a:prstClr val="black"/>
                </a:solidFill>
                <a:latin typeface="Arial" charset="0"/>
              </a:rPr>
              <a:pPr algn="r" fontAlgn="base">
                <a:spcBef>
                  <a:spcPct val="0"/>
                </a:spcBef>
                <a:spcAft>
                  <a:spcPct val="0"/>
                </a:spcAft>
              </a:pPr>
              <a:t>4</a:t>
            </a:fld>
            <a:endParaRPr lang="el-GR" altLang="en-US">
              <a:solidFill>
                <a:prstClr val="black"/>
              </a:solidFill>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D3F128DA-4047-41C7-8C79-8375B75683D8}" type="slidenum">
              <a:rPr lang="el-GR" altLang="en-US">
                <a:solidFill>
                  <a:prstClr val="black"/>
                </a:solidFill>
                <a:latin typeface="Arial" charset="0"/>
              </a:rPr>
              <a:pPr>
                <a:spcBef>
                  <a:spcPct val="0"/>
                </a:spcBef>
              </a:pPr>
              <a:t>5</a:t>
            </a:fld>
            <a:endParaRPr lang="el-GR" altLang="en-US">
              <a:solidFill>
                <a:prstClr val="black"/>
              </a:solidFill>
              <a:latin typeface="Arial" charset="0"/>
            </a:endParaRPr>
          </a:p>
        </p:txBody>
      </p:sp>
      <p:sp>
        <p:nvSpPr>
          <p:cNvPr id="113667"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11366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fontAlgn="base">
              <a:spcBef>
                <a:spcPct val="0"/>
              </a:spcBef>
              <a:spcAft>
                <a:spcPct val="0"/>
              </a:spcAft>
            </a:pPr>
            <a:fld id="{35BBEC04-7DBC-4650-ADB5-12A5FBCEC9E6}" type="slidenum">
              <a:rPr lang="el-GR" altLang="en-US">
                <a:solidFill>
                  <a:prstClr val="black"/>
                </a:solidFill>
                <a:latin typeface="Arial" charset="0"/>
              </a:rPr>
              <a:pPr algn="r" fontAlgn="base">
                <a:spcBef>
                  <a:spcPct val="0"/>
                </a:spcBef>
                <a:spcAft>
                  <a:spcPct val="0"/>
                </a:spcAft>
              </a:pPr>
              <a:t>5</a:t>
            </a:fld>
            <a:endParaRPr lang="el-GR" altLang="en-US">
              <a:solidFill>
                <a:prstClr val="black"/>
              </a:solidFill>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E51EE037-B07A-4532-9545-28184C12CE56}" type="slidenum">
              <a:rPr lang="el-GR" altLang="el-GR">
                <a:solidFill>
                  <a:prstClr val="black"/>
                </a:solidFill>
                <a:latin typeface="Arial" charset="0"/>
              </a:rPr>
              <a:pPr>
                <a:spcBef>
                  <a:spcPct val="0"/>
                </a:spcBef>
              </a:pPr>
              <a:t>11</a:t>
            </a:fld>
            <a:endParaRPr lang="el-GR" altLang="el-GR">
              <a:solidFill>
                <a:prstClr val="black"/>
              </a:solidFill>
              <a:latin typeface="Arial" charset="0"/>
            </a:endParaRPr>
          </a:p>
        </p:txBody>
      </p:sp>
      <p:sp>
        <p:nvSpPr>
          <p:cNvPr id="11469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l-GR" altLang="el-GR" smtClean="0"/>
          </a:p>
        </p:txBody>
      </p:sp>
      <p:sp>
        <p:nvSpPr>
          <p:cNvPr id="11469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fontAlgn="base">
              <a:spcBef>
                <a:spcPct val="0"/>
              </a:spcBef>
              <a:spcAft>
                <a:spcPct val="0"/>
              </a:spcAft>
            </a:pPr>
            <a:fld id="{C51ACA8E-F3A6-42E0-B553-82A01D5F87D7}" type="slidenum">
              <a:rPr lang="el-GR" altLang="el-GR">
                <a:solidFill>
                  <a:prstClr val="black"/>
                </a:solidFill>
                <a:latin typeface="Arial" charset="0"/>
              </a:rPr>
              <a:pPr algn="r" fontAlgn="base">
                <a:spcBef>
                  <a:spcPct val="0"/>
                </a:spcBef>
                <a:spcAft>
                  <a:spcPct val="0"/>
                </a:spcAft>
              </a:pPr>
              <a:t>11</a:t>
            </a:fld>
            <a:endParaRPr lang="el-GR" altLang="el-GR">
              <a:solidFill>
                <a:prstClr val="black"/>
              </a:solidFill>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BE0FE1B9-8C1A-4BC2-AAE8-41F906446E06}" type="slidenum">
              <a:rPr lang="el-GR" altLang="el-GR">
                <a:solidFill>
                  <a:prstClr val="black"/>
                </a:solidFill>
                <a:latin typeface="Arial" charset="0"/>
              </a:rPr>
              <a:pPr>
                <a:spcBef>
                  <a:spcPct val="0"/>
                </a:spcBef>
              </a:pPr>
              <a:t>15</a:t>
            </a:fld>
            <a:endParaRPr lang="el-GR" altLang="el-GR">
              <a:solidFill>
                <a:prstClr val="black"/>
              </a:solidFill>
              <a:latin typeface="Arial" charset="0"/>
            </a:endParaRPr>
          </a:p>
        </p:txBody>
      </p:sp>
      <p:sp>
        <p:nvSpPr>
          <p:cNvPr id="11571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l-GR" altLang="el-GR" smtClean="0"/>
          </a:p>
        </p:txBody>
      </p:sp>
      <p:sp>
        <p:nvSpPr>
          <p:cNvPr id="115717"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fontAlgn="base">
              <a:spcBef>
                <a:spcPct val="0"/>
              </a:spcBef>
              <a:spcAft>
                <a:spcPct val="0"/>
              </a:spcAft>
            </a:pPr>
            <a:fld id="{D1C1D20B-3680-4364-A220-A176C366E2E8}" type="slidenum">
              <a:rPr lang="el-GR" altLang="el-GR">
                <a:solidFill>
                  <a:prstClr val="black"/>
                </a:solidFill>
                <a:latin typeface="Arial" charset="0"/>
              </a:rPr>
              <a:pPr algn="r" fontAlgn="base">
                <a:spcBef>
                  <a:spcPct val="0"/>
                </a:spcBef>
                <a:spcAft>
                  <a:spcPct val="0"/>
                </a:spcAft>
              </a:pPr>
              <a:t>15</a:t>
            </a:fld>
            <a:endParaRPr lang="el-GR" altLang="el-GR">
              <a:solidFill>
                <a:prstClr val="black"/>
              </a:solidFill>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0B3B2BAF-CE76-4F75-9272-ADDB3663EB83}" type="slidenum">
              <a:rPr lang="el-GR" altLang="el-GR">
                <a:solidFill>
                  <a:prstClr val="black"/>
                </a:solidFill>
                <a:latin typeface="Arial" charset="0"/>
              </a:rPr>
              <a:pPr>
                <a:spcBef>
                  <a:spcPct val="0"/>
                </a:spcBef>
              </a:pPr>
              <a:t>18</a:t>
            </a:fld>
            <a:endParaRPr lang="el-GR" altLang="el-GR">
              <a:solidFill>
                <a:prstClr val="black"/>
              </a:solidFill>
              <a:latin typeface="Arial" charset="0"/>
            </a:endParaRPr>
          </a:p>
        </p:txBody>
      </p:sp>
      <p:sp>
        <p:nvSpPr>
          <p:cNvPr id="11673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fontAlgn="base">
              <a:spcBef>
                <a:spcPct val="0"/>
              </a:spcBef>
              <a:spcAft>
                <a:spcPct val="0"/>
              </a:spcAft>
            </a:pPr>
            <a:fld id="{F2E09A1D-98E1-4CA0-96CB-F9D0D5F6F4AB}" type="slidenum">
              <a:rPr lang="el-GR" altLang="el-GR">
                <a:solidFill>
                  <a:prstClr val="black"/>
                </a:solidFill>
                <a:latin typeface="Arial" charset="0"/>
              </a:rPr>
              <a:pPr algn="r" fontAlgn="base">
                <a:spcBef>
                  <a:spcPct val="0"/>
                </a:spcBef>
                <a:spcAft>
                  <a:spcPct val="0"/>
                </a:spcAft>
              </a:pPr>
              <a:t>18</a:t>
            </a:fld>
            <a:endParaRPr lang="el-GR" altLang="el-GR">
              <a:solidFill>
                <a:prstClr val="black"/>
              </a:solidFill>
              <a:latin typeface="Arial" charset="0"/>
            </a:endParaRPr>
          </a:p>
        </p:txBody>
      </p:sp>
      <p:sp>
        <p:nvSpPr>
          <p:cNvPr id="116740"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4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l-GR" altLang="el-G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smtClean="0"/>
          </a:p>
        </p:txBody>
      </p:sp>
      <p:sp>
        <p:nvSpPr>
          <p:cNvPr id="11776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580565AA-A212-4B91-A674-ABC14594D765}" type="slidenum">
              <a:rPr lang="el-GR" altLang="el-GR">
                <a:solidFill>
                  <a:prstClr val="black"/>
                </a:solidFill>
                <a:latin typeface="Arial" charset="0"/>
              </a:rPr>
              <a:pPr>
                <a:spcBef>
                  <a:spcPct val="0"/>
                </a:spcBef>
              </a:pPr>
              <a:t>22</a:t>
            </a:fld>
            <a:endParaRPr lang="el-GR" altLang="el-GR">
              <a:solidFill>
                <a:prstClr val="black"/>
              </a:solidFill>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a:t>Στυλ κύριου τίτλου</a:t>
            </a: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a:t>Στυλ κύριου υπότιτλου</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l-GR" altLang="el-GR">
              <a:solidFill>
                <a:srgbClr val="000000"/>
              </a:solidFill>
            </a:endParaRPr>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l-GR" altLang="el-GR">
              <a:solidFill>
                <a:srgbClr val="000000"/>
              </a:solidFill>
            </a:endParaRPr>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CACE151C-C658-4F65-B08A-BBCBDF86C724}"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p14="http://schemas.microsoft.com/office/powerpoint/2010/main" val="1327773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l-GR" altLang="el-GR">
              <a:solidFill>
                <a:srgbClr val="000000"/>
              </a:solidFill>
            </a:endParaRPr>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l-GR" altLang="el-GR">
              <a:solidFill>
                <a:srgbClr val="000000"/>
              </a:solidFill>
            </a:endParaRPr>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5BD515C5-0221-4FD5-903F-313F0C8538D9}"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p14="http://schemas.microsoft.com/office/powerpoint/2010/main" val="495857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l-GR" altLang="el-GR">
              <a:solidFill>
                <a:srgbClr val="000000"/>
              </a:solidFill>
            </a:endParaRPr>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l-GR" altLang="el-GR">
              <a:solidFill>
                <a:srgbClr val="000000"/>
              </a:solidFill>
            </a:endParaRPr>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0FE080F2-A757-45A2-B9D4-F1768D3CE251}"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p14="http://schemas.microsoft.com/office/powerpoint/2010/main" val="127382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Τίτλος και Πίνακας">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p>
            <a:r>
              <a:rPr lang="el-GR"/>
              <a:t>Στυλ κύριου τίτλου</a:t>
            </a:r>
          </a:p>
        </p:txBody>
      </p:sp>
      <p:sp>
        <p:nvSpPr>
          <p:cNvPr id="3" name="Θέση πίνακα 2"/>
          <p:cNvSpPr>
            <a:spLocks noGrp="1"/>
          </p:cNvSpPr>
          <p:nvPr>
            <p:ph type="tbl" idx="1"/>
          </p:nvPr>
        </p:nvSpPr>
        <p:spPr>
          <a:xfrm>
            <a:off x="457200" y="1600200"/>
            <a:ext cx="8229600" cy="4525963"/>
          </a:xfrm>
        </p:spPr>
        <p:txBody>
          <a:bodyPr/>
          <a:lstStyle/>
          <a:p>
            <a:pPr lvl="0"/>
            <a:endParaRPr lang="el-GR" noProof="0"/>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l-GR" altLang="el-GR">
              <a:solidFill>
                <a:srgbClr val="000000"/>
              </a:solidFill>
            </a:endParaRPr>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l-GR" altLang="el-GR">
              <a:solidFill>
                <a:srgbClr val="000000"/>
              </a:solidFill>
            </a:endParaRPr>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AD095AB3-94EA-4D7A-A44C-409395A62778}"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p14="http://schemas.microsoft.com/office/powerpoint/2010/main" val="1860999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Αντικείμενο">
    <p:spTree>
      <p:nvGrpSpPr>
        <p:cNvPr id="1" name=""/>
        <p:cNvGrpSpPr/>
        <p:nvPr/>
      </p:nvGrpSpPr>
      <p:grpSpPr>
        <a:xfrm>
          <a:off x="0" y="0"/>
          <a:ext cx="0" cy="0"/>
          <a:chOff x="0" y="0"/>
          <a:chExt cx="0" cy="0"/>
        </a:xfrm>
      </p:grpSpPr>
      <p:sp>
        <p:nvSpPr>
          <p:cNvPr id="2" name="Θέση περιεχομένου 1"/>
          <p:cNvSpPr>
            <a:spLocks noGrp="1"/>
          </p:cNvSpPr>
          <p:nvPr>
            <p:ph/>
          </p:nvPr>
        </p:nvSpPr>
        <p:spPr>
          <a:xfrm>
            <a:off x="457200" y="274638"/>
            <a:ext cx="8229600" cy="5851525"/>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3"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l-GR" altLang="el-GR">
              <a:solidFill>
                <a:srgbClr val="000000"/>
              </a:solidFill>
            </a:endParaRPr>
          </a:p>
        </p:txBody>
      </p:sp>
      <p:sp>
        <p:nvSpPr>
          <p:cNvPr id="4"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l-GR" altLang="el-GR">
              <a:solidFill>
                <a:srgbClr val="000000"/>
              </a:solidFill>
            </a:endParaRPr>
          </a:p>
        </p:txBody>
      </p:sp>
      <p:sp>
        <p:nvSpPr>
          <p:cNvPr id="5"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E325310A-C078-4353-8BCE-0F57CE39EA90}"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p14="http://schemas.microsoft.com/office/powerpoint/2010/main" val="2783496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l-GR" altLang="el-GR">
              <a:solidFill>
                <a:srgbClr val="000000"/>
              </a:solidFill>
            </a:endParaRPr>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l-GR" altLang="el-GR">
              <a:solidFill>
                <a:srgbClr val="000000"/>
              </a:solidFill>
            </a:endParaRPr>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0EBDA9C9-F0C2-4297-8750-120C894DBAA2}"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p14="http://schemas.microsoft.com/office/powerpoint/2010/main" val="2100697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a:t>Στυλ κύριου τίτλου</a:t>
            </a: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Στυλ υποδείγματος κειμένου</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l-GR" altLang="el-GR">
              <a:solidFill>
                <a:srgbClr val="000000"/>
              </a:solidFill>
            </a:endParaRPr>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l-GR" altLang="el-GR">
              <a:solidFill>
                <a:srgbClr val="000000"/>
              </a:solidFill>
            </a:endParaRPr>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2A34CDFF-AB28-4E73-AC05-736C222CFB9E}"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p14="http://schemas.microsoft.com/office/powerpoint/2010/main" val="1838903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l-GR" altLang="el-GR">
              <a:solidFill>
                <a:srgbClr val="000000"/>
              </a:solidFill>
            </a:endParaRPr>
          </a:p>
        </p:txBody>
      </p:sp>
      <p:sp>
        <p:nvSpPr>
          <p:cNvPr id="6"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l-GR" altLang="el-GR">
              <a:solidFill>
                <a:srgbClr val="000000"/>
              </a:solidFill>
            </a:endParaRPr>
          </a:p>
        </p:txBody>
      </p:sp>
      <p:sp>
        <p:nvSpPr>
          <p:cNvPr id="7"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A64ECCDD-F7ED-4C9E-96AE-B1E5A45EA7E1}"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p14="http://schemas.microsoft.com/office/powerpoint/2010/main" val="2088702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a:t>Στυλ κύριου τίτλου</a:t>
            </a: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l-GR" altLang="el-GR">
              <a:solidFill>
                <a:srgbClr val="000000"/>
              </a:solidFill>
            </a:endParaRPr>
          </a:p>
        </p:txBody>
      </p:sp>
      <p:sp>
        <p:nvSpPr>
          <p:cNvPr id="8"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l-GR" altLang="el-GR">
              <a:solidFill>
                <a:srgbClr val="000000"/>
              </a:solidFill>
            </a:endParaRPr>
          </a:p>
        </p:txBody>
      </p:sp>
      <p:sp>
        <p:nvSpPr>
          <p:cNvPr id="9"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94B37BCE-250C-421C-BC66-F5B9C3770014}"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p14="http://schemas.microsoft.com/office/powerpoint/2010/main" val="3710959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l-GR" altLang="el-GR">
              <a:solidFill>
                <a:srgbClr val="000000"/>
              </a:solidFill>
            </a:endParaRPr>
          </a:p>
        </p:txBody>
      </p:sp>
      <p:sp>
        <p:nvSpPr>
          <p:cNvPr id="4"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l-GR" altLang="el-GR">
              <a:solidFill>
                <a:srgbClr val="000000"/>
              </a:solidFill>
            </a:endParaRPr>
          </a:p>
        </p:txBody>
      </p:sp>
      <p:sp>
        <p:nvSpPr>
          <p:cNvPr id="5"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0ECE4111-5FE2-4099-8773-71D4583F48A4}"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p14="http://schemas.microsoft.com/office/powerpoint/2010/main" val="3054696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l-GR" altLang="el-GR">
              <a:solidFill>
                <a:srgbClr val="000000"/>
              </a:solidFill>
            </a:endParaRPr>
          </a:p>
        </p:txBody>
      </p:sp>
      <p:sp>
        <p:nvSpPr>
          <p:cNvPr id="3"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l-GR" altLang="el-GR">
              <a:solidFill>
                <a:srgbClr val="000000"/>
              </a:solidFill>
            </a:endParaRPr>
          </a:p>
        </p:txBody>
      </p:sp>
      <p:sp>
        <p:nvSpPr>
          <p:cNvPr id="4"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32657833-4297-4B60-8615-41825D4534A6}"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p14="http://schemas.microsoft.com/office/powerpoint/2010/main" val="1403763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a:t>Στυλ κύριου τίτλου</a:t>
            </a: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l-GR" altLang="el-GR">
              <a:solidFill>
                <a:srgbClr val="000000"/>
              </a:solidFill>
            </a:endParaRPr>
          </a:p>
        </p:txBody>
      </p:sp>
      <p:sp>
        <p:nvSpPr>
          <p:cNvPr id="6"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l-GR" altLang="el-GR">
              <a:solidFill>
                <a:srgbClr val="000000"/>
              </a:solidFill>
            </a:endParaRPr>
          </a:p>
        </p:txBody>
      </p:sp>
      <p:sp>
        <p:nvSpPr>
          <p:cNvPr id="7"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99BB78D8-8871-4BA7-B78C-A4AEDC53DFCA}"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p14="http://schemas.microsoft.com/office/powerpoint/2010/main" val="2906048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a:t>Στυλ κύριου τίτλου</a:t>
            </a: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l-GR" altLang="el-GR">
              <a:solidFill>
                <a:srgbClr val="000000"/>
              </a:solidFill>
            </a:endParaRPr>
          </a:p>
        </p:txBody>
      </p:sp>
      <p:sp>
        <p:nvSpPr>
          <p:cNvPr id="6"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l-GR" altLang="el-GR">
              <a:solidFill>
                <a:srgbClr val="000000"/>
              </a:solidFill>
            </a:endParaRPr>
          </a:p>
        </p:txBody>
      </p:sp>
      <p:sp>
        <p:nvSpPr>
          <p:cNvPr id="7"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4582581E-EC94-4E2F-A812-3E5608874C5B}" type="slidenum">
              <a:rPr lang="el-GR" altLang="el-GR">
                <a:solidFill>
                  <a:srgbClr val="000000"/>
                </a:solidFill>
              </a:rPr>
              <a:pPr>
                <a:defRPr/>
              </a:pPr>
              <a:t>‹#›</a:t>
            </a:fld>
            <a:endParaRPr lang="el-GR" altLang="el-GR">
              <a:solidFill>
                <a:srgbClr val="000000"/>
              </a:solidFill>
            </a:endParaRPr>
          </a:p>
        </p:txBody>
      </p:sp>
    </p:spTree>
    <p:extLst>
      <p:ext uri="{BB962C8B-B14F-4D97-AF65-F5344CB8AC3E}">
        <p14:creationId xmlns:p14="http://schemas.microsoft.com/office/powerpoint/2010/main" val="3217595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76"/>
            </a:gs>
            <a:gs pos="100000">
              <a:srgbClr val="0000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smtClean="0"/>
              <a:t>Click to edit Master text styles</a:t>
            </a:r>
          </a:p>
          <a:p>
            <a:pPr lvl="1"/>
            <a:r>
              <a:rPr lang="el-GR" altLang="el-GR" smtClean="0"/>
              <a:t>Second level</a:t>
            </a:r>
          </a:p>
          <a:p>
            <a:pPr lvl="2"/>
            <a:r>
              <a:rPr lang="el-GR" altLang="el-GR" smtClean="0"/>
              <a:t>Third level</a:t>
            </a:r>
          </a:p>
          <a:p>
            <a:pPr lvl="3"/>
            <a:r>
              <a:rPr lang="el-GR" altLang="el-GR" smtClean="0"/>
              <a:t>Fourth level</a:t>
            </a:r>
          </a:p>
          <a:p>
            <a:pPr lvl="4"/>
            <a:r>
              <a:rPr lang="el-GR" altLang="el-GR" smtClean="0"/>
              <a:t>Fifth level</a:t>
            </a:r>
          </a:p>
        </p:txBody>
      </p:sp>
      <p:sp>
        <p:nvSpPr>
          <p:cNvPr id="1028" name="Rectangle 4">
            <a:extLst>
              <a:ext uri="{FF2B5EF4-FFF2-40B4-BE49-F238E27FC236}"/>
            </a:extLst>
          </p:cNvPr>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defRPr>
            </a:lvl1pPr>
          </a:lstStyle>
          <a:p>
            <a:pPr fontAlgn="base">
              <a:spcBef>
                <a:spcPct val="0"/>
              </a:spcBef>
              <a:spcAft>
                <a:spcPct val="0"/>
              </a:spcAft>
              <a:defRPr/>
            </a:pPr>
            <a:endParaRPr lang="el-GR" altLang="el-GR">
              <a:solidFill>
                <a:srgbClr val="000000"/>
              </a:solidFill>
            </a:endParaRPr>
          </a:p>
        </p:txBody>
      </p:sp>
      <p:sp>
        <p:nvSpPr>
          <p:cNvPr id="1029" name="Rectangle 5">
            <a:extLst>
              <a:ext uri="{FF2B5EF4-FFF2-40B4-BE49-F238E27FC236}"/>
            </a:extLst>
          </p:cNvPr>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defRPr>
            </a:lvl1pPr>
          </a:lstStyle>
          <a:p>
            <a:pPr fontAlgn="base">
              <a:spcBef>
                <a:spcPct val="0"/>
              </a:spcBef>
              <a:spcAft>
                <a:spcPct val="0"/>
              </a:spcAft>
              <a:defRPr/>
            </a:pPr>
            <a:endParaRPr lang="el-GR" altLang="el-GR">
              <a:solidFill>
                <a:srgbClr val="000000"/>
              </a:solidFill>
            </a:endParaRPr>
          </a:p>
        </p:txBody>
      </p:sp>
      <p:sp>
        <p:nvSpPr>
          <p:cNvPr id="1030" name="Rectangle 6">
            <a:extLst>
              <a:ext uri="{FF2B5EF4-FFF2-40B4-BE49-F238E27FC236}"/>
            </a:extLst>
          </p:cNvPr>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1D8F60B5-EEA7-42D3-9C13-74308853C0C7}" type="slidenum">
              <a:rPr lang="el-GR" altLang="el-GR">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37598870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2.wmf"/><Relationship Id="rId5" Type="http://schemas.openxmlformats.org/officeDocument/2006/relationships/image" Target="../media/image1.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video" Target="file:///C:\Users\User\Desktop\&#927;&#924;&#921;&#923;&#921;&#917;&#931;\PE\SFJ%202%20SLOW%20FLOW.avi" TargetMode="External"/><Relationship Id="rId7" Type="http://schemas.openxmlformats.org/officeDocument/2006/relationships/image" Target="../media/image9.png"/><Relationship Id="rId2" Type="http://schemas.openxmlformats.org/officeDocument/2006/relationships/video" Target="file:///C:\Users\User\Desktop\&#927;&#924;&#921;&#923;&#921;&#917;&#931;\PE\slow%20ivc%20flow%201.avi" TargetMode="External"/><Relationship Id="rId1" Type="http://schemas.openxmlformats.org/officeDocument/2006/relationships/video" Target="file:///F:\&#928;&#917;%20&#924;&#917;&#932;&#913;&#928;&#932;&#933;&#935;&#921;&#913;&#922;&#927;%20&#917;&#922;&#928;&#913;%202022\VEIN%20SLOW%20FLOW.avi" TargetMode="Externa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video" Target="file:///F:\&#928;&#917;%20&#924;&#917;&#932;&#913;&#928;&#932;&#933;&#935;&#921;&#913;&#922;&#927;%20&#917;&#922;&#928;&#913;%202021\VTE%20zejai\VTE%203.avi" TargetMode="External"/><Relationship Id="rId7" Type="http://schemas.openxmlformats.org/officeDocument/2006/relationships/image" Target="../media/image23.png"/><Relationship Id="rId2" Type="http://schemas.openxmlformats.org/officeDocument/2006/relationships/video" Target="file:///F:\&#928;&#917;%20&#924;&#917;&#932;&#913;&#928;&#932;&#933;&#935;&#921;&#913;&#922;&#927;%20&#917;&#922;&#928;&#913;%202022\VTE%20zejai\VTE%202.avi" TargetMode="External"/><Relationship Id="rId1" Type="http://schemas.openxmlformats.org/officeDocument/2006/relationships/video" Target="file:///F:\&#928;&#917;%20&#924;&#917;&#932;&#913;&#928;&#932;&#933;&#935;&#921;&#913;&#922;&#927;%20&#917;&#922;&#928;&#913;%202022\VTE%20zejai\VTE%201.avi" TargetMode="Externa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 Id="rId5" Type="http://schemas.openxmlformats.org/officeDocument/2006/relationships/image" Target="../media/image32.jpe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F:\&#928;&#917;%20&#924;&#917;&#932;&#913;&#928;&#932;&#933;&#935;&#921;&#913;&#922;&#927;%20&#917;&#922;&#928;&#913;%202022\MASSIVE%20PE%203.avi" TargetMode="External"/><Relationship Id="rId1" Type="http://schemas.openxmlformats.org/officeDocument/2006/relationships/video" Target="file:///F:\&#928;&#917;%20&#924;&#917;&#932;&#913;&#928;&#932;&#933;&#935;&#921;&#913;&#922;&#927;%20&#917;&#922;&#928;&#913;%202022\massive%20PE%201.avi" TargetMode="Externa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8.jpeg"/><Relationship Id="rId2" Type="http://schemas.openxmlformats.org/officeDocument/2006/relationships/video" Target="file:///E:\VTE%20&#934;&#927;&#921;&#932;&#919;&#932;&#917;&#931;%202021\PE%202.avi" TargetMode="External"/><Relationship Id="rId1" Type="http://schemas.openxmlformats.org/officeDocument/2006/relationships/video" Target="file:///E:\VTE%20&#934;&#927;&#921;&#932;&#919;&#932;&#917;&#931;%202021\PE%201.avi" TargetMode="Externa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10.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xml"/><Relationship Id="rId5" Type="http://schemas.openxmlformats.org/officeDocument/2006/relationships/image" Target="../media/image42.jpe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12.xml"/><Relationship Id="rId1" Type="http://schemas.openxmlformats.org/officeDocument/2006/relationships/video" Target="file:///F:\&#928;&#917;%20&#924;&#917;&#932;&#913;&#928;&#932;&#933;&#935;&#921;&#913;&#922;&#927;%20&#917;&#922;&#928;&#913;%202022\DVT%201.avi"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xml"/><Relationship Id="rId5" Type="http://schemas.openxmlformats.org/officeDocument/2006/relationships/image" Target="../media/image75.jpeg"/><Relationship Id="rId4" Type="http://schemas.openxmlformats.org/officeDocument/2006/relationships/image" Target="../media/image74.jpeg"/></Relationships>
</file>

<file path=ppt/slides/_rels/slide5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77.wmf"/><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hyperlink" Target="http://www.nejm.org/doi/full/10.1056/NEJMoa1601747#footNotesItemFN1" TargetMode="Externa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pats.atsjournals.org/content/vol3/issue7/images/large/589fig1.jpeg" TargetMode="External"/><Relationship Id="rId1" Type="http://schemas.openxmlformats.org/officeDocument/2006/relationships/slideLayout" Target="../slideLayouts/slideLayout1.xml"/><Relationship Id="rId6" Type="http://schemas.openxmlformats.org/officeDocument/2006/relationships/image" Target="../media/image85.jpeg"/><Relationship Id="rId5" Type="http://schemas.openxmlformats.org/officeDocument/2006/relationships/image" Target="../media/image84.png"/><Relationship Id="rId4" Type="http://schemas.openxmlformats.org/officeDocument/2006/relationships/hyperlink" Target="http://pats.atsjournals.org/content/vol3/issue7/images/large/589fig2.jpeg"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lstStyle/>
          <a:p>
            <a:pPr eaLnBrk="1" hangingPunct="1"/>
            <a:endParaRPr lang="el-GR" altLang="el-GR" smtClean="0"/>
          </a:p>
        </p:txBody>
      </p:sp>
      <p:sp>
        <p:nvSpPr>
          <p:cNvPr id="2051" name="Rectangle 3"/>
          <p:cNvSpPr>
            <a:spLocks noChangeArrowheads="1"/>
          </p:cNvSpPr>
          <p:nvPr/>
        </p:nvSpPr>
        <p:spPr bwMode="auto">
          <a:xfrm>
            <a:off x="323850" y="260350"/>
            <a:ext cx="8424863" cy="3024188"/>
          </a:xfrm>
          <a:prstGeom prst="rect">
            <a:avLst/>
          </a:prstGeom>
          <a:solidFill>
            <a:srgbClr val="FF0000"/>
          </a:solidFill>
          <a:ln w="76200">
            <a:solidFill>
              <a:srgbClr val="FFFF00"/>
            </a:solidFill>
            <a:miter lim="800000"/>
            <a:headEnd/>
            <a:tailEnd/>
          </a:ln>
        </p:spPr>
        <p:txBody>
          <a:bodyPr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FontTx/>
              <a:buNone/>
            </a:pPr>
            <a:r>
              <a:rPr lang="el-GR" altLang="el-GR" sz="4000" b="1">
                <a:solidFill>
                  <a:srgbClr val="FFFF66"/>
                </a:solidFill>
                <a:latin typeface="Times New Roman" pitchFamily="18" charset="0"/>
                <a:cs typeface="Arial" charset="0"/>
              </a:rPr>
              <a:t>ΠΝΕΥΜΟΝΙΚΗ ΕΜΒΟΛΗ ΚΑΙ ΧΡΟΝΙΑ ΘΡΟΜΒΟΕΜΒΟΛΙΚΗ ΝΟΣΟΣ</a:t>
            </a:r>
            <a:endParaRPr lang="el-GR" altLang="el-GR" sz="2400" b="1" i="1">
              <a:solidFill>
                <a:srgbClr val="FFFF66"/>
              </a:solidFill>
              <a:latin typeface="Times New Roman" pitchFamily="18" charset="0"/>
              <a:cs typeface="Arial" charset="0"/>
            </a:endParaRPr>
          </a:p>
        </p:txBody>
      </p:sp>
      <p:sp>
        <p:nvSpPr>
          <p:cNvPr id="2052" name="Rectangle 4"/>
          <p:cNvSpPr>
            <a:spLocks noChangeArrowheads="1"/>
          </p:cNvSpPr>
          <p:nvPr/>
        </p:nvSpPr>
        <p:spPr bwMode="auto">
          <a:xfrm>
            <a:off x="3635375" y="5157788"/>
            <a:ext cx="586740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0"/>
              </a:spcBef>
              <a:spcAft>
                <a:spcPct val="0"/>
              </a:spcAft>
              <a:buFontTx/>
              <a:buNone/>
            </a:pPr>
            <a:r>
              <a:rPr lang="el-GR" altLang="el-GR" sz="2600" b="1">
                <a:solidFill>
                  <a:srgbClr val="FFFF00"/>
                </a:solidFill>
                <a:latin typeface="Times New Roman" pitchFamily="18" charset="0"/>
                <a:cs typeface="Arial" charset="0"/>
              </a:rPr>
              <a:t>Ανδρουλάκης Αριστείδης</a:t>
            </a:r>
            <a:r>
              <a:rPr lang="en-US" altLang="el-GR" sz="2600" b="1">
                <a:solidFill>
                  <a:srgbClr val="FFFF00"/>
                </a:solidFill>
                <a:latin typeface="Times New Roman" pitchFamily="18" charset="0"/>
                <a:cs typeface="Arial" charset="0"/>
              </a:rPr>
              <a:t>, F.E.S.C.</a:t>
            </a:r>
            <a:endParaRPr lang="el-GR" altLang="el-GR" sz="2600" b="1">
              <a:solidFill>
                <a:srgbClr val="FFFF00"/>
              </a:solidFill>
              <a:latin typeface="Times New Roman" pitchFamily="18" charset="0"/>
              <a:cs typeface="Arial" charset="0"/>
            </a:endParaRPr>
          </a:p>
          <a:p>
            <a:pPr eaLnBrk="0" fontAlgn="base" hangingPunct="0">
              <a:spcBef>
                <a:spcPct val="0"/>
              </a:spcBef>
              <a:spcAft>
                <a:spcPct val="0"/>
              </a:spcAft>
              <a:buFontTx/>
              <a:buNone/>
            </a:pPr>
            <a:r>
              <a:rPr lang="el-GR" altLang="el-GR" sz="2000" b="1">
                <a:solidFill>
                  <a:srgbClr val="FFFF00"/>
                </a:solidFill>
                <a:latin typeface="Times New Roman" pitchFamily="18" charset="0"/>
                <a:cs typeface="Arial" charset="0"/>
              </a:rPr>
              <a:t>           Διευθυντής, Καρδιολογικό Τμήμα    </a:t>
            </a:r>
          </a:p>
          <a:p>
            <a:pPr eaLnBrk="0" fontAlgn="base" hangingPunct="0">
              <a:spcBef>
                <a:spcPct val="0"/>
              </a:spcBef>
              <a:spcAft>
                <a:spcPct val="0"/>
              </a:spcAft>
              <a:buFontTx/>
              <a:buNone/>
            </a:pPr>
            <a:r>
              <a:rPr lang="el-GR" altLang="el-GR" sz="2000" b="1">
                <a:solidFill>
                  <a:srgbClr val="FFFF00"/>
                </a:solidFill>
                <a:latin typeface="Times New Roman" pitchFamily="18" charset="0"/>
                <a:cs typeface="Arial" charset="0"/>
              </a:rPr>
              <a:t>         Ιπποκράτειο Νοσοκομείο Αθηνών</a:t>
            </a:r>
            <a:r>
              <a:rPr lang="el-GR" altLang="el-GR" sz="2600" b="1">
                <a:solidFill>
                  <a:srgbClr val="FFFF00"/>
                </a:solidFill>
                <a:latin typeface="Times New Roman" pitchFamily="18" charset="0"/>
                <a:cs typeface="Arial" charset="0"/>
              </a:rPr>
              <a:t>  </a:t>
            </a:r>
            <a:endParaRPr lang="en-US" altLang="el-GR" sz="2600" b="1">
              <a:solidFill>
                <a:srgbClr val="FFFF00"/>
              </a:solidFill>
              <a:latin typeface="Times New Roman" pitchFamily="18" charset="0"/>
              <a:cs typeface="Arial" charset="0"/>
            </a:endParaRPr>
          </a:p>
        </p:txBody>
      </p:sp>
      <p:graphicFrame>
        <p:nvGraphicFramePr>
          <p:cNvPr id="2053" name="Object 5"/>
          <p:cNvGraphicFramePr>
            <a:graphicFrameLocks noChangeAspect="1"/>
          </p:cNvGraphicFramePr>
          <p:nvPr/>
        </p:nvGraphicFramePr>
        <p:xfrm>
          <a:off x="4500563" y="3644900"/>
          <a:ext cx="3124200" cy="1395413"/>
        </p:xfrm>
        <a:graphic>
          <a:graphicData uri="http://schemas.openxmlformats.org/presentationml/2006/ole">
            <mc:AlternateContent xmlns:mc="http://schemas.openxmlformats.org/markup-compatibility/2006">
              <mc:Choice xmlns:v="urn:schemas-microsoft-com:vml" Requires="v">
                <p:oleObj spid="_x0000_s2050" name="Φωτογραφία του Photo Editor" r:id="rId4" imgW="9419048" imgH="4315427" progId="MSPhotoEd.3">
                  <p:embed/>
                </p:oleObj>
              </mc:Choice>
              <mc:Fallback>
                <p:oleObj name="Φωτογραφία του Photo Editor" r:id="rId4" imgW="9419048" imgH="4315427"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0563" y="3644900"/>
                        <a:ext cx="3124200" cy="139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54"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38" y="5391150"/>
            <a:ext cx="1455737" cy="145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56044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EIN SLOW FLOW.avi">
            <a:hlinkClick r:id="" action="ppaction://media"/>
          </p:cNvPr>
          <p:cNvPicPr>
            <a:picLocks noRot="1" noChangeAspect="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838200" y="3284538"/>
            <a:ext cx="5064125"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0" name="slow ivc flow 1.avi">
            <a:hlinkClick r:id="" action="ppaction://media"/>
          </p:cNvPr>
          <p:cNvPicPr>
            <a:picLocks noRot="1" noChangeAspect="1" noChangeArrowheads="1"/>
          </p:cNvPicPr>
          <p:nvPr>
            <a:videoFile r:link="rId2"/>
          </p:nvPr>
        </p:nvPicPr>
        <p:blipFill>
          <a:blip r:embed="rId6">
            <a:extLst>
              <a:ext uri="{28A0092B-C50C-407E-A947-70E740481C1C}">
                <a14:useLocalDpi xmlns:a14="http://schemas.microsoft.com/office/drawing/2010/main" val="0"/>
              </a:ext>
            </a:extLst>
          </a:blip>
          <a:srcRect/>
          <a:stretch>
            <a:fillRect/>
          </a:stretch>
        </p:blipFill>
        <p:spPr bwMode="auto">
          <a:xfrm>
            <a:off x="1042988" y="-63500"/>
            <a:ext cx="4656137"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3"/>
          <p:cNvSpPr txBox="1">
            <a:spLocks noChangeArrowheads="1"/>
          </p:cNvSpPr>
          <p:nvPr/>
        </p:nvSpPr>
        <p:spPr bwMode="auto">
          <a:xfrm>
            <a:off x="-36513" y="1689100"/>
            <a:ext cx="1566863"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el-GR" altLang="el-GR" sz="1800" b="1">
                <a:solidFill>
                  <a:srgbClr val="FFFF00"/>
                </a:solidFill>
              </a:rPr>
              <a:t>Ροή </a:t>
            </a:r>
          </a:p>
          <a:p>
            <a:pPr fontAlgn="base">
              <a:spcBef>
                <a:spcPct val="0"/>
              </a:spcBef>
              <a:spcAft>
                <a:spcPct val="0"/>
              </a:spcAft>
              <a:buFontTx/>
              <a:buNone/>
            </a:pPr>
            <a:r>
              <a:rPr lang="el-GR" altLang="el-GR" sz="1800" b="1">
                <a:solidFill>
                  <a:srgbClr val="FFFF00"/>
                </a:solidFill>
              </a:rPr>
              <a:t>κάτω </a:t>
            </a:r>
          </a:p>
          <a:p>
            <a:pPr fontAlgn="base">
              <a:spcBef>
                <a:spcPct val="0"/>
              </a:spcBef>
              <a:spcAft>
                <a:spcPct val="0"/>
              </a:spcAft>
              <a:buFontTx/>
              <a:buNone/>
            </a:pPr>
            <a:r>
              <a:rPr lang="el-GR" altLang="el-GR" sz="1800" b="1">
                <a:solidFill>
                  <a:srgbClr val="FFFF00"/>
                </a:solidFill>
              </a:rPr>
              <a:t>κοίλης </a:t>
            </a:r>
          </a:p>
          <a:p>
            <a:pPr fontAlgn="base">
              <a:spcBef>
                <a:spcPct val="0"/>
              </a:spcBef>
              <a:spcAft>
                <a:spcPct val="0"/>
              </a:spcAft>
              <a:buFontTx/>
              <a:buNone/>
            </a:pPr>
            <a:r>
              <a:rPr lang="el-GR" altLang="el-GR" sz="1800" b="1">
                <a:solidFill>
                  <a:srgbClr val="FFFF00"/>
                </a:solidFill>
              </a:rPr>
              <a:t>σε </a:t>
            </a:r>
          </a:p>
          <a:p>
            <a:pPr fontAlgn="base">
              <a:spcBef>
                <a:spcPct val="0"/>
              </a:spcBef>
              <a:spcAft>
                <a:spcPct val="0"/>
              </a:spcAft>
              <a:buFontTx/>
              <a:buNone/>
            </a:pPr>
            <a:r>
              <a:rPr lang="el-GR" altLang="el-GR" sz="1800" b="1">
                <a:solidFill>
                  <a:srgbClr val="FFFF00"/>
                </a:solidFill>
              </a:rPr>
              <a:t>φυσιολογικά</a:t>
            </a:r>
          </a:p>
          <a:p>
            <a:pPr fontAlgn="base">
              <a:spcBef>
                <a:spcPct val="0"/>
              </a:spcBef>
              <a:spcAft>
                <a:spcPct val="0"/>
              </a:spcAft>
              <a:buFontTx/>
              <a:buNone/>
            </a:pPr>
            <a:r>
              <a:rPr lang="el-GR" altLang="el-GR" sz="1800" b="1">
                <a:solidFill>
                  <a:srgbClr val="FFFF00"/>
                </a:solidFill>
              </a:rPr>
              <a:t>άτομα</a:t>
            </a:r>
          </a:p>
        </p:txBody>
      </p:sp>
      <p:sp>
        <p:nvSpPr>
          <p:cNvPr id="11269" name="Text Box 5"/>
          <p:cNvSpPr txBox="1">
            <a:spLocks noChangeArrowheads="1"/>
          </p:cNvSpPr>
          <p:nvPr/>
        </p:nvSpPr>
        <p:spPr bwMode="auto">
          <a:xfrm>
            <a:off x="1042988" y="3133725"/>
            <a:ext cx="132715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el-GR" altLang="el-GR" sz="1800">
                <a:solidFill>
                  <a:srgbClr val="000000"/>
                </a:solidFill>
              </a:rPr>
              <a:t>                  </a:t>
            </a:r>
          </a:p>
        </p:txBody>
      </p:sp>
      <p:pic>
        <p:nvPicPr>
          <p:cNvPr id="78855" name="SFJ 2 SLOW FLOW.avi">
            <a:hlinkClick r:id="" action="ppaction://media"/>
          </p:cNvPr>
          <p:cNvPicPr>
            <a:picLocks noRot="1" noChangeAspect="1" noChangeArrowheads="1"/>
          </p:cNvPicPr>
          <p:nvPr>
            <a:videoFile r:link="rId3"/>
          </p:nvPr>
        </p:nvPicPr>
        <p:blipFill>
          <a:blip r:embed="rId7">
            <a:extLst>
              <a:ext uri="{28A0092B-C50C-407E-A947-70E740481C1C}">
                <a14:useLocalDpi xmlns:a14="http://schemas.microsoft.com/office/drawing/2010/main" val="0"/>
              </a:ext>
            </a:extLst>
          </a:blip>
          <a:srcRect/>
          <a:stretch>
            <a:fillRect/>
          </a:stretch>
        </p:blipFill>
        <p:spPr bwMode="auto">
          <a:xfrm>
            <a:off x="5508625" y="1357313"/>
            <a:ext cx="4200525" cy="315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Text Box 8"/>
          <p:cNvSpPr txBox="1">
            <a:spLocks noChangeArrowheads="1"/>
          </p:cNvSpPr>
          <p:nvPr/>
        </p:nvSpPr>
        <p:spPr bwMode="auto">
          <a:xfrm>
            <a:off x="6588125" y="4437063"/>
            <a:ext cx="1871663"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el-GR" altLang="el-GR" sz="1800" b="1">
                <a:solidFill>
                  <a:srgbClr val="FFFF00"/>
                </a:solidFill>
              </a:rPr>
              <a:t>Ροή </a:t>
            </a:r>
          </a:p>
          <a:p>
            <a:pPr fontAlgn="base">
              <a:spcBef>
                <a:spcPct val="0"/>
              </a:spcBef>
              <a:spcAft>
                <a:spcPct val="0"/>
              </a:spcAft>
              <a:buFontTx/>
              <a:buNone/>
            </a:pPr>
            <a:r>
              <a:rPr lang="el-GR" altLang="el-GR" sz="1800" b="1">
                <a:solidFill>
                  <a:srgbClr val="FFFF00"/>
                </a:solidFill>
              </a:rPr>
              <a:t>(Δ) ΣΦΜ </a:t>
            </a:r>
          </a:p>
          <a:p>
            <a:pPr fontAlgn="base">
              <a:spcBef>
                <a:spcPct val="0"/>
              </a:spcBef>
              <a:spcAft>
                <a:spcPct val="0"/>
              </a:spcAft>
              <a:buFontTx/>
              <a:buNone/>
            </a:pPr>
            <a:r>
              <a:rPr lang="el-GR" altLang="el-GR" sz="1800" b="1">
                <a:solidFill>
                  <a:srgbClr val="FFFF00"/>
                </a:solidFill>
              </a:rPr>
              <a:t>συμβολής </a:t>
            </a:r>
          </a:p>
          <a:p>
            <a:pPr fontAlgn="base">
              <a:spcBef>
                <a:spcPct val="0"/>
              </a:spcBef>
              <a:spcAft>
                <a:spcPct val="0"/>
              </a:spcAft>
              <a:buFontTx/>
              <a:buNone/>
            </a:pPr>
            <a:r>
              <a:rPr lang="el-GR" altLang="el-GR" sz="1800" b="1">
                <a:solidFill>
                  <a:srgbClr val="FFFF00"/>
                </a:solidFill>
              </a:rPr>
              <a:t>σε </a:t>
            </a:r>
          </a:p>
          <a:p>
            <a:pPr fontAlgn="base">
              <a:spcBef>
                <a:spcPct val="0"/>
              </a:spcBef>
              <a:spcAft>
                <a:spcPct val="0"/>
              </a:spcAft>
              <a:buFontTx/>
              <a:buNone/>
            </a:pPr>
            <a:r>
              <a:rPr lang="el-GR" altLang="el-GR" sz="1800" b="1">
                <a:solidFill>
                  <a:srgbClr val="FFFF00"/>
                </a:solidFill>
              </a:rPr>
              <a:t>φυσιολογικό άτομο</a:t>
            </a:r>
          </a:p>
        </p:txBody>
      </p:sp>
      <p:sp>
        <p:nvSpPr>
          <p:cNvPr id="11272" name="Text Box 6"/>
          <p:cNvSpPr txBox="1">
            <a:spLocks noChangeArrowheads="1"/>
          </p:cNvSpPr>
          <p:nvPr/>
        </p:nvSpPr>
        <p:spPr bwMode="auto">
          <a:xfrm>
            <a:off x="5432425" y="141288"/>
            <a:ext cx="3024188" cy="1200150"/>
          </a:xfrm>
          <a:prstGeom prst="rect">
            <a:avLst/>
          </a:prstGeom>
          <a:solidFill>
            <a:srgbClr val="FF0000"/>
          </a:solidFill>
          <a:ln w="76200">
            <a:solidFill>
              <a:srgbClr val="FFFF00"/>
            </a:solidFill>
            <a:miter lim="800000"/>
            <a:headEnd/>
            <a:tailEnd/>
          </a:ln>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FontTx/>
              <a:buNone/>
            </a:pPr>
            <a:r>
              <a:rPr lang="el-GR" altLang="el-GR" sz="2400" b="1">
                <a:solidFill>
                  <a:srgbClr val="FFFF00"/>
                </a:solidFill>
              </a:rPr>
              <a:t>ΠΝΕΥΜΟΝΙΚΗ ΕΜΒΟΛΗ</a:t>
            </a:r>
          </a:p>
          <a:p>
            <a:pPr algn="ctr" fontAlgn="base">
              <a:spcBef>
                <a:spcPct val="0"/>
              </a:spcBef>
              <a:spcAft>
                <a:spcPct val="0"/>
              </a:spcAft>
              <a:buFontTx/>
              <a:buNone/>
            </a:pPr>
            <a:r>
              <a:rPr lang="el-GR" altLang="el-GR" sz="2400" b="1">
                <a:solidFill>
                  <a:srgbClr val="FFFF00"/>
                </a:solidFill>
              </a:rPr>
              <a:t>παθογένεια</a:t>
            </a:r>
          </a:p>
        </p:txBody>
      </p:sp>
    </p:spTree>
    <p:extLst>
      <p:ext uri="{BB962C8B-B14F-4D97-AF65-F5344CB8AC3E}">
        <p14:creationId xmlns:p14="http://schemas.microsoft.com/office/powerpoint/2010/main" val="21214457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856" fill="hold"/>
                                        <p:tgtEl>
                                          <p:spTgt spid="78850"/>
                                        </p:tgtEl>
                                      </p:cBhvr>
                                    </p:cmd>
                                  </p:childTnLst>
                                </p:cTn>
                              </p:par>
                            </p:childTnLst>
                          </p:cTn>
                        </p:par>
                        <p:par>
                          <p:cTn id="7" fill="hold" nodeType="afterGroup">
                            <p:stCondLst>
                              <p:cond delay="856"/>
                            </p:stCondLst>
                            <p:childTnLst>
                              <p:par>
                                <p:cTn id="8" presetID="1" presetClass="mediacall" presetSubtype="0" fill="hold" nodeType="afterEffect">
                                  <p:stCondLst>
                                    <p:cond delay="0"/>
                                  </p:stCondLst>
                                  <p:childTnLst>
                                    <p:cmd type="call" cmd="playFrom(0.0)">
                                      <p:cBhvr>
                                        <p:cTn id="9" dur="864" fill="hold"/>
                                        <p:tgtEl>
                                          <p:spTgt spid="78855"/>
                                        </p:tgtEl>
                                      </p:cBhvr>
                                    </p:cmd>
                                  </p:childTnLst>
                                </p:cTn>
                              </p:par>
                            </p:childTnLst>
                          </p:cTn>
                        </p:par>
                        <p:par>
                          <p:cTn id="10" fill="hold" nodeType="afterGroup">
                            <p:stCondLst>
                              <p:cond delay="1720"/>
                            </p:stCondLst>
                            <p:childTnLst>
                              <p:par>
                                <p:cTn id="11" presetID="1" presetClass="mediacall" presetSubtype="0" fill="hold" nodeType="afterEffect">
                                  <p:stCondLst>
                                    <p:cond delay="0"/>
                                  </p:stCondLst>
                                  <p:childTnLst>
                                    <p:cmd type="call" cmd="playFrom(0.0)">
                                      <p:cBhvr>
                                        <p:cTn id="12" dur="8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remove" display="0">
                  <p:stCondLst>
                    <p:cond delay="indefinite"/>
                  </p:stCondLst>
                </p:cTn>
                <p:tgtEl>
                  <p:spTgt spid="78850"/>
                </p:tgtEl>
              </p:cMediaNode>
            </p:video>
            <p:seq concurrent="1" nextAc="seek">
              <p:cTn id="14" restart="whenNotActive" fill="hold" evtFilter="cancelBubble" nodeType="interactiveSeq">
                <p:stCondLst>
                  <p:cond evt="onClick" delay="0">
                    <p:tgtEl>
                      <p:spTgt spid="78850"/>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 presetClass="mediacall" presetSubtype="0" fill="hold" nodeType="clickEffect">
                                  <p:stCondLst>
                                    <p:cond delay="0"/>
                                  </p:stCondLst>
                                  <p:childTnLst>
                                    <p:cmd type="call" cmd="togglePause">
                                      <p:cBhvr>
                                        <p:cTn id="18" dur="1" fill="hold"/>
                                        <p:tgtEl>
                                          <p:spTgt spid="78850"/>
                                        </p:tgtEl>
                                      </p:cBhvr>
                                    </p:cmd>
                                  </p:childTnLst>
                                </p:cTn>
                              </p:par>
                            </p:childTnLst>
                          </p:cTn>
                        </p:par>
                      </p:childTnLst>
                    </p:cTn>
                  </p:par>
                </p:childTnLst>
              </p:cTn>
              <p:nextCondLst>
                <p:cond evt="onClick" delay="0">
                  <p:tgtEl>
                    <p:spTgt spid="78850"/>
                  </p:tgtEl>
                </p:cond>
              </p:nextCondLst>
            </p:seq>
            <p:video>
              <p:cMediaNode vol="80000">
                <p:cTn id="19" repeatCount="indefinite" fill="remove" display="0">
                  <p:stCondLst>
                    <p:cond delay="indefinite"/>
                  </p:stCondLst>
                </p:cTn>
                <p:tgtEl>
                  <p:spTgt spid="78855"/>
                </p:tgtEl>
              </p:cMediaNode>
            </p:video>
            <p:seq concurrent="1" nextAc="seek">
              <p:cTn id="20" restart="whenNotActive" fill="hold" evtFilter="cancelBubble" nodeType="interactiveSeq">
                <p:stCondLst>
                  <p:cond evt="onClick" delay="0">
                    <p:tgtEl>
                      <p:spTgt spid="78855"/>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2" presetClass="mediacall" presetSubtype="0" fill="hold" nodeType="clickEffect">
                                  <p:stCondLst>
                                    <p:cond delay="0"/>
                                  </p:stCondLst>
                                  <p:childTnLst>
                                    <p:cmd type="call" cmd="togglePause">
                                      <p:cBhvr>
                                        <p:cTn id="24" dur="1" fill="hold"/>
                                        <p:tgtEl>
                                          <p:spTgt spid="78855"/>
                                        </p:tgtEl>
                                      </p:cBhvr>
                                    </p:cmd>
                                  </p:childTnLst>
                                </p:cTn>
                              </p:par>
                            </p:childTnLst>
                          </p:cTn>
                        </p:par>
                      </p:childTnLst>
                    </p:cTn>
                  </p:par>
                </p:childTnLst>
              </p:cTn>
              <p:nextCondLst>
                <p:cond evt="onClick" delay="0">
                  <p:tgtEl>
                    <p:spTgt spid="78855"/>
                  </p:tgtEl>
                </p:cond>
              </p:nextCondLst>
            </p:seq>
            <p:video>
              <p:cMediaNode vol="80000">
                <p:cTn id="25" repeatCount="indefinite" fill="remove" display="0">
                  <p:stCondLst>
                    <p:cond delay="indefinite"/>
                  </p:stCondLst>
                </p:cTn>
                <p:tgtEl>
                  <p:spTgt spid="2"/>
                </p:tgtEl>
              </p:cMediaNode>
            </p:video>
            <p:seq concurrent="1" nextAc="seek">
              <p:cTn id="26" restart="whenNotActive" fill="hold" evtFilter="cancelBubble" nodeType="interactiveSeq">
                <p:stCondLst>
                  <p:cond evt="onClick" delay="0">
                    <p:tgtEl>
                      <p:spTgt spid="2"/>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2" presetClass="mediacall" presetSubtype="0" fill="hold" nodeType="clickEffect">
                                  <p:stCondLst>
                                    <p:cond delay="0"/>
                                  </p:stCondLst>
                                  <p:childTnLst>
                                    <p:cmd type="call" cmd="togglePause">
                                      <p:cBhvr>
                                        <p:cTn id="3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9813" y="0"/>
            <a:ext cx="4094162" cy="746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Line 5"/>
          <p:cNvSpPr>
            <a:spLocks noChangeShapeType="1"/>
          </p:cNvSpPr>
          <p:nvPr/>
        </p:nvSpPr>
        <p:spPr bwMode="auto">
          <a:xfrm>
            <a:off x="2484438" y="1052513"/>
            <a:ext cx="2447925"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2292" name="Line 8"/>
          <p:cNvSpPr>
            <a:spLocks noChangeShapeType="1"/>
          </p:cNvSpPr>
          <p:nvPr/>
        </p:nvSpPr>
        <p:spPr bwMode="auto">
          <a:xfrm>
            <a:off x="2484438" y="2276475"/>
            <a:ext cx="2447925"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2293" name="Line 9"/>
          <p:cNvSpPr>
            <a:spLocks noChangeShapeType="1"/>
          </p:cNvSpPr>
          <p:nvPr/>
        </p:nvSpPr>
        <p:spPr bwMode="auto">
          <a:xfrm>
            <a:off x="2484438" y="5013325"/>
            <a:ext cx="2447925"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29882078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17"/>
          <p:cNvSpPr>
            <a:spLocks noChangeArrowheads="1"/>
          </p:cNvSpPr>
          <p:nvPr/>
        </p:nvSpPr>
        <p:spPr bwMode="auto">
          <a:xfrm>
            <a:off x="2473325" y="4849813"/>
            <a:ext cx="2222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el-GR" altLang="el-GR" sz="1100">
                <a:solidFill>
                  <a:srgbClr val="000000"/>
                </a:solidFill>
              </a:rPr>
              <a:t> </a:t>
            </a:r>
            <a:endParaRPr lang="el-GR" altLang="el-GR" sz="1800">
              <a:solidFill>
                <a:srgbClr val="000000"/>
              </a:solidFill>
            </a:endParaRPr>
          </a:p>
        </p:txBody>
      </p:sp>
      <p:sp>
        <p:nvSpPr>
          <p:cNvPr id="13315" name="Text Box 292"/>
          <p:cNvSpPr txBox="1">
            <a:spLocks noChangeArrowheads="1"/>
          </p:cNvSpPr>
          <p:nvPr/>
        </p:nvSpPr>
        <p:spPr bwMode="auto">
          <a:xfrm>
            <a:off x="0" y="2205038"/>
            <a:ext cx="3203575" cy="1200150"/>
          </a:xfrm>
          <a:prstGeom prst="rect">
            <a:avLst/>
          </a:prstGeom>
          <a:solidFill>
            <a:srgbClr val="FF0000"/>
          </a:solidFill>
          <a:ln w="76200">
            <a:solidFill>
              <a:srgbClr val="FFFF00"/>
            </a:solidFill>
            <a:miter lim="800000"/>
            <a:headEnd/>
            <a:tailEnd/>
          </a:ln>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FontTx/>
              <a:buNone/>
            </a:pPr>
            <a:r>
              <a:rPr lang="el-GR" altLang="el-GR" sz="2400" b="1">
                <a:solidFill>
                  <a:srgbClr val="FFFF00"/>
                </a:solidFill>
              </a:rPr>
              <a:t>ΠΝΕΥΜΟΝΙΚΗ </a:t>
            </a:r>
            <a:endParaRPr lang="en-US" altLang="el-GR" sz="2400" b="1">
              <a:solidFill>
                <a:srgbClr val="FFFF00"/>
              </a:solidFill>
            </a:endParaRPr>
          </a:p>
          <a:p>
            <a:pPr algn="ctr" fontAlgn="base">
              <a:spcBef>
                <a:spcPct val="0"/>
              </a:spcBef>
              <a:spcAft>
                <a:spcPct val="0"/>
              </a:spcAft>
              <a:buFontTx/>
              <a:buNone/>
            </a:pPr>
            <a:r>
              <a:rPr lang="el-GR" altLang="el-GR" sz="2400" b="1">
                <a:solidFill>
                  <a:srgbClr val="FFFF00"/>
                </a:solidFill>
              </a:rPr>
              <a:t>ΕΜΒΟΛΗ</a:t>
            </a:r>
          </a:p>
          <a:p>
            <a:pPr algn="ctr" fontAlgn="base">
              <a:spcBef>
                <a:spcPct val="0"/>
              </a:spcBef>
              <a:spcAft>
                <a:spcPct val="0"/>
              </a:spcAft>
              <a:buFontTx/>
              <a:buNone/>
            </a:pPr>
            <a:r>
              <a:rPr lang="el-GR" altLang="el-GR" sz="2400" b="1">
                <a:solidFill>
                  <a:srgbClr val="FFFF00"/>
                </a:solidFill>
              </a:rPr>
              <a:t>Κλινικά κριτήρια</a:t>
            </a:r>
          </a:p>
        </p:txBody>
      </p:sp>
      <p:pic>
        <p:nvPicPr>
          <p:cNvPr id="13316" name="Picture 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575" y="33338"/>
            <a:ext cx="5764213" cy="648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Ευθεία γραμμή σύνδεσης 2">
            <a:extLst>
              <a:ext uri="{FF2B5EF4-FFF2-40B4-BE49-F238E27FC236}"/>
            </a:extLst>
          </p:cNvPr>
          <p:cNvCxnSpPr/>
          <p:nvPr/>
        </p:nvCxnSpPr>
        <p:spPr>
          <a:xfrm>
            <a:off x="3203575" y="692150"/>
            <a:ext cx="7207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Ευθεία γραμμή σύνδεσης 6">
            <a:extLst>
              <a:ext uri="{FF2B5EF4-FFF2-40B4-BE49-F238E27FC236}"/>
            </a:extLst>
          </p:cNvPr>
          <p:cNvCxnSpPr/>
          <p:nvPr/>
        </p:nvCxnSpPr>
        <p:spPr>
          <a:xfrm>
            <a:off x="3203575" y="3500438"/>
            <a:ext cx="10080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Ορθογώνιο 1">
            <a:extLst>
              <a:ext uri="{FF2B5EF4-FFF2-40B4-BE49-F238E27FC236}"/>
            </a:extLst>
          </p:cNvPr>
          <p:cNvSpPr/>
          <p:nvPr/>
        </p:nvSpPr>
        <p:spPr>
          <a:xfrm>
            <a:off x="7812088" y="549275"/>
            <a:ext cx="1155700" cy="13668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8" name="Ορθογώνιο 7">
            <a:extLst>
              <a:ext uri="{FF2B5EF4-FFF2-40B4-BE49-F238E27FC236}"/>
            </a:extLst>
          </p:cNvPr>
          <p:cNvSpPr/>
          <p:nvPr/>
        </p:nvSpPr>
        <p:spPr>
          <a:xfrm>
            <a:off x="7796213" y="3516313"/>
            <a:ext cx="1155700" cy="15938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6780131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1476375" y="404813"/>
            <a:ext cx="6408738" cy="898525"/>
          </a:xfrm>
          <a:prstGeom prst="rect">
            <a:avLst/>
          </a:prstGeom>
          <a:solidFill>
            <a:srgbClr val="FF0000"/>
          </a:solidFill>
          <a:ln w="76200">
            <a:solidFill>
              <a:srgbClr val="FFFF00"/>
            </a:solidFill>
            <a:miter lim="800000"/>
            <a:headEnd/>
            <a:tailEnd/>
          </a:ln>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FontTx/>
              <a:buNone/>
            </a:pPr>
            <a:r>
              <a:rPr lang="el-GR" altLang="el-GR" sz="2400" b="1">
                <a:solidFill>
                  <a:srgbClr val="FFFF00"/>
                </a:solidFill>
              </a:rPr>
              <a:t>ΠΝΕΥΜΟΝΙΚΗ ΕΜΒΟΛΗ</a:t>
            </a:r>
          </a:p>
          <a:p>
            <a:pPr algn="ctr" fontAlgn="base">
              <a:spcBef>
                <a:spcPct val="0"/>
              </a:spcBef>
              <a:spcAft>
                <a:spcPct val="0"/>
              </a:spcAft>
              <a:buFontTx/>
              <a:buNone/>
            </a:pPr>
            <a:r>
              <a:rPr lang="el-GR" altLang="el-GR" sz="2400" b="1">
                <a:solidFill>
                  <a:srgbClr val="FFFF00"/>
                </a:solidFill>
              </a:rPr>
              <a:t>Διαγνωστικές βοήθειες </a:t>
            </a:r>
          </a:p>
        </p:txBody>
      </p:sp>
      <p:sp>
        <p:nvSpPr>
          <p:cNvPr id="14339" name="Text Box 3"/>
          <p:cNvSpPr txBox="1">
            <a:spLocks noChangeArrowheads="1"/>
          </p:cNvSpPr>
          <p:nvPr/>
        </p:nvSpPr>
        <p:spPr bwMode="auto">
          <a:xfrm>
            <a:off x="1166813" y="2081213"/>
            <a:ext cx="7977187"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el-GR" altLang="el-GR" sz="2400" b="1">
                <a:solidFill>
                  <a:srgbClr val="FFFF00"/>
                </a:solidFill>
              </a:rPr>
              <a:t>ΗΚΓ</a:t>
            </a:r>
          </a:p>
          <a:p>
            <a:pPr fontAlgn="base">
              <a:spcBef>
                <a:spcPct val="0"/>
              </a:spcBef>
              <a:spcAft>
                <a:spcPct val="0"/>
              </a:spcAft>
              <a:buFontTx/>
              <a:buNone/>
            </a:pPr>
            <a:r>
              <a:rPr lang="en-US" altLang="el-GR" sz="2400" b="1">
                <a:solidFill>
                  <a:srgbClr val="FFFF00"/>
                </a:solidFill>
              </a:rPr>
              <a:t>D-dimers</a:t>
            </a:r>
            <a:r>
              <a:rPr lang="el-GR" altLang="el-GR" sz="2400" b="1">
                <a:solidFill>
                  <a:srgbClr val="FFFF00"/>
                </a:solidFill>
              </a:rPr>
              <a:t> (95% </a:t>
            </a:r>
            <a:r>
              <a:rPr lang="en-US" altLang="el-GR" sz="2400" b="1">
                <a:solidFill>
                  <a:srgbClr val="FFFF00"/>
                </a:solidFill>
              </a:rPr>
              <a:t>NPV </a:t>
            </a:r>
            <a:r>
              <a:rPr lang="el-GR" altLang="el-GR" sz="2400" b="1">
                <a:solidFill>
                  <a:srgbClr val="FFFF00"/>
                </a:solidFill>
              </a:rPr>
              <a:t>εάν &lt; 500</a:t>
            </a:r>
            <a:r>
              <a:rPr lang="en-US" altLang="el-GR" sz="2400" b="1">
                <a:solidFill>
                  <a:srgbClr val="FFFF00"/>
                </a:solidFill>
              </a:rPr>
              <a:t>ng/l)</a:t>
            </a:r>
          </a:p>
          <a:p>
            <a:pPr fontAlgn="base">
              <a:spcBef>
                <a:spcPct val="0"/>
              </a:spcBef>
              <a:spcAft>
                <a:spcPct val="0"/>
              </a:spcAft>
              <a:buFontTx/>
              <a:buNone/>
            </a:pPr>
            <a:r>
              <a:rPr lang="en-US" altLang="el-GR" sz="2400" b="1">
                <a:solidFill>
                  <a:srgbClr val="FFFF00"/>
                </a:solidFill>
              </a:rPr>
              <a:t>Ro </a:t>
            </a:r>
            <a:r>
              <a:rPr lang="el-GR" altLang="el-GR" sz="2400" b="1">
                <a:solidFill>
                  <a:srgbClr val="FFFF00"/>
                </a:solidFill>
              </a:rPr>
              <a:t>θώρακος</a:t>
            </a:r>
          </a:p>
          <a:p>
            <a:pPr fontAlgn="base">
              <a:spcBef>
                <a:spcPct val="0"/>
              </a:spcBef>
              <a:spcAft>
                <a:spcPct val="0"/>
              </a:spcAft>
              <a:buFontTx/>
              <a:buNone/>
            </a:pPr>
            <a:r>
              <a:rPr lang="en-US" altLang="el-GR" sz="2400" b="1">
                <a:solidFill>
                  <a:srgbClr val="FFFF00"/>
                </a:solidFill>
              </a:rPr>
              <a:t>MS-CTA</a:t>
            </a:r>
          </a:p>
          <a:p>
            <a:pPr fontAlgn="base">
              <a:spcBef>
                <a:spcPct val="0"/>
              </a:spcBef>
              <a:spcAft>
                <a:spcPct val="0"/>
              </a:spcAft>
              <a:buFontTx/>
              <a:buNone/>
            </a:pPr>
            <a:r>
              <a:rPr lang="en-US" altLang="el-GR" sz="2400" b="1">
                <a:solidFill>
                  <a:srgbClr val="FFFF00"/>
                </a:solidFill>
              </a:rPr>
              <a:t>V/Q </a:t>
            </a:r>
            <a:r>
              <a:rPr lang="el-GR" altLang="el-GR" sz="2400" b="1">
                <a:solidFill>
                  <a:srgbClr val="FFFF00"/>
                </a:solidFill>
              </a:rPr>
              <a:t>σπινθηρογράφημα</a:t>
            </a:r>
          </a:p>
          <a:p>
            <a:pPr fontAlgn="base">
              <a:spcBef>
                <a:spcPct val="0"/>
              </a:spcBef>
              <a:spcAft>
                <a:spcPct val="0"/>
              </a:spcAft>
              <a:buFontTx/>
              <a:buNone/>
            </a:pPr>
            <a:r>
              <a:rPr lang="el-GR" altLang="el-GR" sz="2400" b="1">
                <a:solidFill>
                  <a:srgbClr val="FFFF00"/>
                </a:solidFill>
              </a:rPr>
              <a:t>Υπερηχοκαρδιογράφημα</a:t>
            </a:r>
            <a:r>
              <a:rPr lang="en-US" altLang="el-GR" sz="2400" b="1">
                <a:solidFill>
                  <a:srgbClr val="FFFF00"/>
                </a:solidFill>
              </a:rPr>
              <a:t> (</a:t>
            </a:r>
            <a:r>
              <a:rPr lang="el-GR" altLang="el-GR" sz="2400" b="1">
                <a:solidFill>
                  <a:srgbClr val="FFFF00"/>
                </a:solidFill>
              </a:rPr>
              <a:t>Διοισοφαγικό </a:t>
            </a:r>
            <a:r>
              <a:rPr lang="en-US" altLang="el-GR" sz="2400" b="1">
                <a:solidFill>
                  <a:srgbClr val="FFFF00"/>
                </a:solidFill>
              </a:rPr>
              <a:t>echo) </a:t>
            </a:r>
          </a:p>
          <a:p>
            <a:pPr fontAlgn="base">
              <a:spcBef>
                <a:spcPct val="0"/>
              </a:spcBef>
              <a:spcAft>
                <a:spcPct val="0"/>
              </a:spcAft>
              <a:buFontTx/>
              <a:buNone/>
            </a:pPr>
            <a:r>
              <a:rPr lang="el-GR" altLang="el-GR" sz="2400" b="1">
                <a:solidFill>
                  <a:srgbClr val="FFFF00"/>
                </a:solidFill>
              </a:rPr>
              <a:t>Πνευμονική αγγειογραφία</a:t>
            </a:r>
            <a:endParaRPr lang="en-US" altLang="el-GR" sz="2400" b="1">
              <a:solidFill>
                <a:srgbClr val="FFFF00"/>
              </a:solidFill>
            </a:endParaRPr>
          </a:p>
          <a:p>
            <a:pPr fontAlgn="base">
              <a:spcBef>
                <a:spcPct val="0"/>
              </a:spcBef>
              <a:spcAft>
                <a:spcPct val="0"/>
              </a:spcAft>
              <a:buFontTx/>
              <a:buNone/>
            </a:pPr>
            <a:r>
              <a:rPr lang="en-US" altLang="el-GR" sz="2400" b="1">
                <a:solidFill>
                  <a:srgbClr val="FFFF00"/>
                </a:solidFill>
              </a:rPr>
              <a:t>MRI</a:t>
            </a:r>
            <a:endParaRPr lang="el-GR" altLang="el-GR" sz="2400" b="1">
              <a:solidFill>
                <a:srgbClr val="FFFF00"/>
              </a:solidFill>
            </a:endParaRPr>
          </a:p>
          <a:p>
            <a:pPr fontAlgn="base">
              <a:spcBef>
                <a:spcPct val="0"/>
              </a:spcBef>
              <a:spcAft>
                <a:spcPct val="0"/>
              </a:spcAft>
              <a:buFontTx/>
              <a:buNone/>
            </a:pPr>
            <a:r>
              <a:rPr lang="el-GR" altLang="el-GR" sz="2400" b="1">
                <a:solidFill>
                  <a:srgbClr val="FFFF00"/>
                </a:solidFill>
              </a:rPr>
              <a:t>Υπερηχογράφημα φλεβών κάτω άκρων</a:t>
            </a:r>
          </a:p>
        </p:txBody>
      </p:sp>
    </p:spTree>
    <p:extLst>
      <p:ext uri="{BB962C8B-B14F-4D97-AF65-F5344CB8AC3E}">
        <p14:creationId xmlns:p14="http://schemas.microsoft.com/office/powerpoint/2010/main" val="21829308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8" descr="npo0000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188913"/>
            <a:ext cx="2544762"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5363" name="Ορθογώνιο 1"/>
          <p:cNvSpPr>
            <a:spLocks noChangeArrowheads="1"/>
          </p:cNvSpPr>
          <p:nvPr/>
        </p:nvSpPr>
        <p:spPr bwMode="auto">
          <a:xfrm>
            <a:off x="55563" y="2781300"/>
            <a:ext cx="3216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el-GR" altLang="el-GR" sz="1800">
                <a:solidFill>
                  <a:srgbClr val="FFFF00"/>
                </a:solidFill>
              </a:rPr>
              <a:t>Αρχική</a:t>
            </a:r>
            <a:r>
              <a:rPr lang="en-GB" altLang="el-GR" sz="1800">
                <a:solidFill>
                  <a:srgbClr val="FFFF00"/>
                </a:solidFill>
              </a:rPr>
              <a:t> CxR ~ </a:t>
            </a:r>
            <a:r>
              <a:rPr lang="el-GR" altLang="el-GR" sz="1800" b="1">
                <a:solidFill>
                  <a:srgbClr val="FFFF00"/>
                </a:solidFill>
              </a:rPr>
              <a:t>ΦΥΣΙΟΛΟΓΙΚΗ</a:t>
            </a:r>
          </a:p>
        </p:txBody>
      </p:sp>
      <p:pic>
        <p:nvPicPr>
          <p:cNvPr id="15364" name="Picture 6" descr="Pulmonary emboli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260350"/>
            <a:ext cx="3017838"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5365" name="Ορθογώνιο 2"/>
          <p:cNvSpPr>
            <a:spLocks noChangeArrowheads="1"/>
          </p:cNvSpPr>
          <p:nvPr/>
        </p:nvSpPr>
        <p:spPr bwMode="auto">
          <a:xfrm>
            <a:off x="3425825" y="2708275"/>
            <a:ext cx="3017838"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Aft>
                <a:spcPct val="0"/>
              </a:spcAft>
            </a:pPr>
            <a:r>
              <a:rPr lang="el-GR" altLang="en-US" sz="1800">
                <a:solidFill>
                  <a:srgbClr val="FFFF00"/>
                </a:solidFill>
              </a:rPr>
              <a:t>Υπόκυρτες πυκνώσεις με βάση τις πλευρές (</a:t>
            </a:r>
            <a:r>
              <a:rPr lang="en-GB" altLang="en-US" sz="1800">
                <a:solidFill>
                  <a:srgbClr val="FFFF00"/>
                </a:solidFill>
              </a:rPr>
              <a:t>Hampton's Hump</a:t>
            </a:r>
            <a:r>
              <a:rPr lang="el-GR" altLang="en-US" sz="1800">
                <a:solidFill>
                  <a:srgbClr val="FFFF00"/>
                </a:solidFill>
              </a:rPr>
              <a:t>) = </a:t>
            </a:r>
          </a:p>
          <a:p>
            <a:pPr fontAlgn="base">
              <a:spcAft>
                <a:spcPct val="0"/>
              </a:spcAft>
              <a:buFontTx/>
              <a:buNone/>
            </a:pPr>
            <a:r>
              <a:rPr lang="el-GR" altLang="en-US" sz="1800">
                <a:solidFill>
                  <a:srgbClr val="FFFF00"/>
                </a:solidFill>
              </a:rPr>
              <a:t>    = </a:t>
            </a:r>
            <a:r>
              <a:rPr lang="el-GR" altLang="en-US" sz="1800" b="1">
                <a:solidFill>
                  <a:srgbClr val="FF0000"/>
                </a:solidFill>
              </a:rPr>
              <a:t>έμφρακτο</a:t>
            </a:r>
            <a:r>
              <a:rPr lang="en-US" altLang="en-US" sz="1800" b="1">
                <a:solidFill>
                  <a:srgbClr val="FF0000"/>
                </a:solidFill>
              </a:rPr>
              <a:t> </a:t>
            </a:r>
            <a:r>
              <a:rPr lang="en-US" altLang="en-US" sz="1800" b="1">
                <a:solidFill>
                  <a:srgbClr val="FFFF00"/>
                </a:solidFill>
              </a:rPr>
              <a:t>(&lt;10%)</a:t>
            </a:r>
            <a:endParaRPr lang="en-GB" altLang="en-US" sz="1800" b="1">
              <a:solidFill>
                <a:srgbClr val="FFFF00"/>
              </a:solidFill>
            </a:endParaRPr>
          </a:p>
        </p:txBody>
      </p:sp>
      <p:pic>
        <p:nvPicPr>
          <p:cNvPr id="15366" name="Picture 5" descr="npo00000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63" y="3732213"/>
            <a:ext cx="2862262" cy="312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5367" name="Picture 4" descr="Pulmonary embolis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0638" y="260350"/>
            <a:ext cx="2600325"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5368" name="Ορθογώνιο 6"/>
          <p:cNvSpPr>
            <a:spLocks noChangeArrowheads="1"/>
          </p:cNvSpPr>
          <p:nvPr/>
        </p:nvSpPr>
        <p:spPr bwMode="auto">
          <a:xfrm>
            <a:off x="6156325" y="2997200"/>
            <a:ext cx="4572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el-GR" altLang="en-US" sz="1800">
                <a:solidFill>
                  <a:srgbClr val="FFFF00"/>
                </a:solidFill>
              </a:rPr>
              <a:t>Πυκνώσεις</a:t>
            </a:r>
          </a:p>
          <a:p>
            <a:pPr fontAlgn="base">
              <a:spcBef>
                <a:spcPct val="0"/>
              </a:spcBef>
              <a:spcAft>
                <a:spcPct val="0"/>
              </a:spcAft>
              <a:buFontTx/>
              <a:buNone/>
            </a:pPr>
            <a:r>
              <a:rPr lang="el-GR" altLang="en-US" sz="1800">
                <a:solidFill>
                  <a:srgbClr val="FFFF00"/>
                </a:solidFill>
              </a:rPr>
              <a:t>Μικρές ατελεκτασίες</a:t>
            </a:r>
          </a:p>
          <a:p>
            <a:pPr fontAlgn="base">
              <a:spcBef>
                <a:spcPct val="0"/>
              </a:spcBef>
              <a:spcAft>
                <a:spcPct val="0"/>
              </a:spcAft>
              <a:buFontTx/>
              <a:buNone/>
            </a:pPr>
            <a:r>
              <a:rPr lang="el-GR" altLang="en-US" sz="1800">
                <a:solidFill>
                  <a:srgbClr val="FFFF00"/>
                </a:solidFill>
              </a:rPr>
              <a:t>πλευριτική συλλογή μικρή</a:t>
            </a:r>
          </a:p>
          <a:p>
            <a:pPr fontAlgn="base">
              <a:spcBef>
                <a:spcPct val="0"/>
              </a:spcBef>
              <a:spcAft>
                <a:spcPct val="0"/>
              </a:spcAft>
              <a:buFontTx/>
              <a:buNone/>
            </a:pPr>
            <a:r>
              <a:rPr lang="el-GR" altLang="en-US" sz="1800">
                <a:solidFill>
                  <a:srgbClr val="FFFF00"/>
                </a:solidFill>
              </a:rPr>
              <a:t>               (αιματηρή 65%)</a:t>
            </a:r>
          </a:p>
          <a:p>
            <a:pPr fontAlgn="base">
              <a:spcBef>
                <a:spcPct val="0"/>
              </a:spcBef>
              <a:spcAft>
                <a:spcPct val="0"/>
              </a:spcAft>
              <a:buFontTx/>
              <a:buNone/>
            </a:pPr>
            <a:r>
              <a:rPr lang="el-GR" altLang="en-US" sz="1800">
                <a:solidFill>
                  <a:srgbClr val="FFFF00"/>
                </a:solidFill>
              </a:rPr>
              <a:t>ανύψωση ημιδιαφράγματος</a:t>
            </a:r>
            <a:endParaRPr lang="en-GB" altLang="en-US" sz="1800">
              <a:solidFill>
                <a:srgbClr val="FFFF00"/>
              </a:solidFill>
            </a:endParaRPr>
          </a:p>
          <a:p>
            <a:pPr fontAlgn="base">
              <a:spcBef>
                <a:spcPct val="0"/>
              </a:spcBef>
              <a:spcAft>
                <a:spcPct val="0"/>
              </a:spcAft>
              <a:buFontTx/>
              <a:buNone/>
            </a:pPr>
            <a:r>
              <a:rPr lang="el-GR" altLang="el-GR" sz="1800">
                <a:solidFill>
                  <a:srgbClr val="FFFF00"/>
                </a:solidFill>
              </a:rPr>
              <a:t>Όχι αεροβρογχόγραμμα</a:t>
            </a:r>
          </a:p>
          <a:p>
            <a:pPr fontAlgn="base">
              <a:spcBef>
                <a:spcPct val="0"/>
              </a:spcBef>
              <a:spcAft>
                <a:spcPct val="0"/>
              </a:spcAft>
              <a:buFontTx/>
              <a:buNone/>
            </a:pPr>
            <a:r>
              <a:rPr lang="el-GR" altLang="el-GR" sz="1800">
                <a:solidFill>
                  <a:srgbClr val="FFFF00"/>
                </a:solidFill>
              </a:rPr>
              <a:t>Επιμήκεις ουλές</a:t>
            </a:r>
            <a:endParaRPr lang="en-GB" altLang="el-GR" sz="1800">
              <a:solidFill>
                <a:srgbClr val="FFFF00"/>
              </a:solidFill>
            </a:endParaRPr>
          </a:p>
        </p:txBody>
      </p:sp>
      <p:sp>
        <p:nvSpPr>
          <p:cNvPr id="15369" name="Text Box 8"/>
          <p:cNvSpPr txBox="1">
            <a:spLocks noChangeArrowheads="1"/>
          </p:cNvSpPr>
          <p:nvPr/>
        </p:nvSpPr>
        <p:spPr bwMode="auto">
          <a:xfrm>
            <a:off x="6376988" y="5661025"/>
            <a:ext cx="2298700" cy="523875"/>
          </a:xfrm>
          <a:prstGeom prst="rect">
            <a:avLst/>
          </a:prstGeom>
          <a:solidFill>
            <a:srgbClr val="FF0000"/>
          </a:solidFill>
          <a:ln w="28575">
            <a:solidFill>
              <a:srgbClr val="FFFF00"/>
            </a:solidFill>
            <a:miter lim="800000"/>
            <a:headEnd/>
            <a:tailEnd/>
          </a:ln>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en-US" altLang="el-GR" sz="2800" b="1">
                <a:solidFill>
                  <a:srgbClr val="FFFF00"/>
                </a:solidFill>
              </a:rPr>
              <a:t>Ro </a:t>
            </a:r>
            <a:r>
              <a:rPr lang="el-GR" altLang="el-GR" sz="2800" b="1">
                <a:solidFill>
                  <a:srgbClr val="FFFF00"/>
                </a:solidFill>
              </a:rPr>
              <a:t>θώρακος</a:t>
            </a:r>
          </a:p>
        </p:txBody>
      </p:sp>
      <p:sp>
        <p:nvSpPr>
          <p:cNvPr id="11" name="Rectangle 3">
            <a:extLst>
              <a:ext uri="{FF2B5EF4-FFF2-40B4-BE49-F238E27FC236}"/>
            </a:extLst>
          </p:cNvPr>
          <p:cNvSpPr txBox="1">
            <a:spLocks noChangeArrowheads="1"/>
          </p:cNvSpPr>
          <p:nvPr/>
        </p:nvSpPr>
        <p:spPr bwMode="auto">
          <a:xfrm>
            <a:off x="2917825" y="4375150"/>
            <a:ext cx="3094038" cy="4525963"/>
          </a:xfrm>
          <a:prstGeom prst="rect">
            <a:avLst/>
          </a:prstGeom>
          <a:noFill/>
          <a:ln>
            <a:noFill/>
          </a:ln>
          <a:effectLs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FontTx/>
              <a:buNone/>
              <a:defRPr/>
            </a:pPr>
            <a:r>
              <a:rPr lang="el-GR" altLang="en-US" sz="1800" b="1" u="sng" kern="0" dirty="0">
                <a:solidFill>
                  <a:srgbClr val="FFFF00"/>
                </a:solidFill>
              </a:rPr>
              <a:t>Σημείο </a:t>
            </a:r>
            <a:r>
              <a:rPr lang="en-GB" altLang="en-US" sz="1800" b="1" u="sng" kern="0" dirty="0" err="1">
                <a:solidFill>
                  <a:srgbClr val="FFFF00"/>
                </a:solidFill>
              </a:rPr>
              <a:t>Westermark</a:t>
            </a:r>
            <a:r>
              <a:rPr lang="en-GB" altLang="en-US" sz="1800" b="1" u="sng" kern="0" dirty="0">
                <a:solidFill>
                  <a:srgbClr val="FFFF00"/>
                </a:solidFill>
              </a:rPr>
              <a:t> </a:t>
            </a:r>
            <a:r>
              <a:rPr lang="el-GR" altLang="en-US" sz="1800" b="1" kern="0" dirty="0">
                <a:solidFill>
                  <a:srgbClr val="FFFF00"/>
                </a:solidFill>
              </a:rPr>
              <a:t>Διάταση των κεντρικών πνευμονικών αρτηριών εγγύτερα του εμβολισμού, σμίκρυνση-εξαφάνιση </a:t>
            </a:r>
            <a:r>
              <a:rPr lang="el-GR" altLang="en-US" sz="1800" b="1" kern="0" dirty="0" err="1">
                <a:solidFill>
                  <a:srgbClr val="FFFF00"/>
                </a:solidFill>
              </a:rPr>
              <a:t>περιφερ</a:t>
            </a:r>
            <a:r>
              <a:rPr lang="el-GR" altLang="en-US" sz="1800" b="1" kern="0" dirty="0">
                <a:solidFill>
                  <a:srgbClr val="FFFF00"/>
                </a:solidFill>
              </a:rPr>
              <a:t>. αιμάτωσης με οξεία διακοπή</a:t>
            </a:r>
          </a:p>
          <a:p>
            <a:pPr eaLnBrk="1" hangingPunct="1">
              <a:buFontTx/>
              <a:buNone/>
              <a:defRPr/>
            </a:pPr>
            <a:r>
              <a:rPr lang="el-GR" altLang="en-US" sz="1800" kern="0" dirty="0">
                <a:solidFill>
                  <a:srgbClr val="FFFF00"/>
                </a:solidFill>
              </a:rPr>
              <a:t> </a:t>
            </a:r>
            <a:r>
              <a:rPr lang="el-GR" altLang="en-US" sz="1800" kern="0" dirty="0">
                <a:solidFill>
                  <a:srgbClr val="FF0000"/>
                </a:solidFill>
              </a:rPr>
              <a:t>(ΠΕ </a:t>
            </a:r>
            <a:r>
              <a:rPr lang="el-GR" altLang="en-US" sz="1800" kern="0" dirty="0" err="1">
                <a:solidFill>
                  <a:srgbClr val="FF0000"/>
                </a:solidFill>
              </a:rPr>
              <a:t>χωρις</a:t>
            </a:r>
            <a:r>
              <a:rPr lang="el-GR" altLang="en-US" sz="1800" kern="0" dirty="0">
                <a:solidFill>
                  <a:srgbClr val="FF0000"/>
                </a:solidFill>
              </a:rPr>
              <a:t> </a:t>
            </a:r>
            <a:r>
              <a:rPr lang="el-GR" altLang="en-US" sz="1800" kern="0" dirty="0" err="1">
                <a:solidFill>
                  <a:srgbClr val="FF0000"/>
                </a:solidFill>
              </a:rPr>
              <a:t>έμφρακτο</a:t>
            </a:r>
            <a:r>
              <a:rPr lang="el-GR" altLang="en-US" sz="1800" kern="0" dirty="0">
                <a:solidFill>
                  <a:srgbClr val="FF0000"/>
                </a:solidFill>
              </a:rPr>
              <a:t>)</a:t>
            </a:r>
          </a:p>
          <a:p>
            <a:pPr eaLnBrk="1" hangingPunct="1">
              <a:buFontTx/>
              <a:buNone/>
              <a:defRPr/>
            </a:pPr>
            <a:r>
              <a:rPr lang="el-GR" altLang="en-US" sz="1800" kern="0" dirty="0">
                <a:solidFill>
                  <a:srgbClr val="FF0000"/>
                </a:solidFill>
              </a:rPr>
              <a:t>              </a:t>
            </a:r>
          </a:p>
        </p:txBody>
      </p:sp>
    </p:spTree>
    <p:extLst>
      <p:ext uri="{BB962C8B-B14F-4D97-AF65-F5344CB8AC3E}">
        <p14:creationId xmlns:p14="http://schemas.microsoft.com/office/powerpoint/2010/main" val="4475838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4" descr="F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638" y="2303463"/>
            <a:ext cx="47593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15" descr="ECG 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49500"/>
            <a:ext cx="2843213"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8500" y="4508500"/>
            <a:ext cx="3735388"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 Box 6"/>
          <p:cNvSpPr txBox="1">
            <a:spLocks noChangeArrowheads="1"/>
          </p:cNvSpPr>
          <p:nvPr/>
        </p:nvSpPr>
        <p:spPr bwMode="auto">
          <a:xfrm>
            <a:off x="5322888" y="0"/>
            <a:ext cx="389255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gl-ES" altLang="el-GR" sz="1800" b="1" u="sng">
                <a:solidFill>
                  <a:srgbClr val="FFFF00"/>
                </a:solidFill>
              </a:rPr>
              <a:t>O</a:t>
            </a:r>
            <a:r>
              <a:rPr lang="el-GR" altLang="el-GR" sz="1800" b="1" u="sng">
                <a:solidFill>
                  <a:srgbClr val="FFFF00"/>
                </a:solidFill>
              </a:rPr>
              <a:t>ξύ </a:t>
            </a:r>
            <a:r>
              <a:rPr lang="en-US" altLang="el-GR" sz="1800" b="1" u="sng">
                <a:solidFill>
                  <a:srgbClr val="FFFF00"/>
                </a:solidFill>
              </a:rPr>
              <a:t>strain </a:t>
            </a:r>
            <a:r>
              <a:rPr lang="el-GR" altLang="el-GR" sz="1800" b="1" u="sng">
                <a:solidFill>
                  <a:srgbClr val="FFFF00"/>
                </a:solidFill>
              </a:rPr>
              <a:t>δεξιάς κοιλίας</a:t>
            </a:r>
          </a:p>
          <a:p>
            <a:pPr fontAlgn="base">
              <a:spcBef>
                <a:spcPct val="0"/>
              </a:spcBef>
              <a:spcAft>
                <a:spcPct val="0"/>
              </a:spcAft>
              <a:buFontTx/>
              <a:buNone/>
            </a:pPr>
            <a:r>
              <a:rPr lang="en-US" altLang="el-GR" sz="1800" b="1">
                <a:solidFill>
                  <a:srgbClr val="FFFF00"/>
                </a:solidFill>
                <a:cs typeface="Arial" charset="0"/>
              </a:rPr>
              <a:t>↓</a:t>
            </a:r>
            <a:r>
              <a:rPr lang="en-US" altLang="el-GR" sz="1800" b="1">
                <a:solidFill>
                  <a:srgbClr val="FFFF00"/>
                </a:solidFill>
              </a:rPr>
              <a:t>ST </a:t>
            </a:r>
            <a:r>
              <a:rPr lang="el-GR" altLang="el-GR" sz="1800" b="1">
                <a:solidFill>
                  <a:srgbClr val="FFFF00"/>
                </a:solidFill>
              </a:rPr>
              <a:t>και ασύμμετρο Τ(-) στις </a:t>
            </a:r>
            <a:r>
              <a:rPr lang="en-US" altLang="el-GR" sz="1800" b="1">
                <a:solidFill>
                  <a:srgbClr val="FFFF00"/>
                </a:solidFill>
              </a:rPr>
              <a:t>V</a:t>
            </a:r>
            <a:r>
              <a:rPr lang="en-US" altLang="el-GR" sz="1400" b="1">
                <a:solidFill>
                  <a:srgbClr val="FFFF00"/>
                </a:solidFill>
              </a:rPr>
              <a:t>1</a:t>
            </a:r>
            <a:r>
              <a:rPr lang="el-GR" altLang="el-GR" sz="1800" b="1">
                <a:solidFill>
                  <a:srgbClr val="FFFF00"/>
                </a:solidFill>
              </a:rPr>
              <a:t>-</a:t>
            </a:r>
            <a:r>
              <a:rPr lang="en-US" altLang="el-GR" sz="1800" b="1">
                <a:solidFill>
                  <a:srgbClr val="FFFF00"/>
                </a:solidFill>
              </a:rPr>
              <a:t>V</a:t>
            </a:r>
            <a:r>
              <a:rPr lang="en-US" altLang="el-GR" sz="1400" b="1">
                <a:solidFill>
                  <a:srgbClr val="FFFF00"/>
                </a:solidFill>
              </a:rPr>
              <a:t>3</a:t>
            </a:r>
            <a:r>
              <a:rPr lang="en-US" altLang="el-GR" sz="1800" b="1">
                <a:solidFill>
                  <a:srgbClr val="FFFF00"/>
                </a:solidFill>
              </a:rPr>
              <a:t> </a:t>
            </a:r>
            <a:endParaRPr lang="el-GR" altLang="el-GR" sz="1800" b="1">
              <a:solidFill>
                <a:srgbClr val="FFFF00"/>
              </a:solidFill>
            </a:endParaRPr>
          </a:p>
          <a:p>
            <a:pPr fontAlgn="base">
              <a:spcBef>
                <a:spcPct val="0"/>
              </a:spcBef>
              <a:spcAft>
                <a:spcPct val="0"/>
              </a:spcAft>
              <a:buFontTx/>
              <a:buNone/>
            </a:pPr>
            <a:r>
              <a:rPr lang="en-US" altLang="el-GR" sz="1800" b="1">
                <a:solidFill>
                  <a:srgbClr val="FFFF00"/>
                </a:solidFill>
              </a:rPr>
              <a:t>qR </a:t>
            </a:r>
            <a:r>
              <a:rPr lang="el-GR" altLang="el-GR" sz="1800" b="1">
                <a:solidFill>
                  <a:srgbClr val="FFFF00"/>
                </a:solidFill>
              </a:rPr>
              <a:t>στη </a:t>
            </a:r>
            <a:r>
              <a:rPr lang="en-US" altLang="el-GR" sz="1800" b="1">
                <a:solidFill>
                  <a:srgbClr val="FFFF00"/>
                </a:solidFill>
              </a:rPr>
              <a:t>V</a:t>
            </a:r>
            <a:r>
              <a:rPr lang="en-US" altLang="el-GR" sz="1400" b="1">
                <a:solidFill>
                  <a:srgbClr val="FFFF00"/>
                </a:solidFill>
              </a:rPr>
              <a:t>1</a:t>
            </a:r>
          </a:p>
          <a:p>
            <a:pPr fontAlgn="base">
              <a:spcBef>
                <a:spcPct val="0"/>
              </a:spcBef>
              <a:spcAft>
                <a:spcPct val="0"/>
              </a:spcAft>
              <a:buFontTx/>
              <a:buNone/>
            </a:pPr>
            <a:r>
              <a:rPr lang="el-GR" altLang="el-GR" sz="1800" b="1">
                <a:solidFill>
                  <a:srgbClr val="FFFF00"/>
                </a:solidFill>
              </a:rPr>
              <a:t>Δεξιός άξων</a:t>
            </a:r>
          </a:p>
          <a:p>
            <a:pPr fontAlgn="base">
              <a:spcBef>
                <a:spcPct val="0"/>
              </a:spcBef>
              <a:spcAft>
                <a:spcPct val="0"/>
              </a:spcAft>
              <a:buFontTx/>
              <a:buNone/>
            </a:pPr>
            <a:r>
              <a:rPr lang="en-US" altLang="el-GR" sz="1800" b="1">
                <a:solidFill>
                  <a:srgbClr val="FFFF00"/>
                </a:solidFill>
              </a:rPr>
              <a:t>S </a:t>
            </a:r>
            <a:r>
              <a:rPr lang="el-GR" altLang="el-GR" sz="1800" b="1">
                <a:solidFill>
                  <a:srgbClr val="FFFF00"/>
                </a:solidFill>
              </a:rPr>
              <a:t>στις </a:t>
            </a:r>
            <a:r>
              <a:rPr lang="en-US" altLang="el-GR" sz="1800" b="1">
                <a:solidFill>
                  <a:srgbClr val="FFFF00"/>
                </a:solidFill>
              </a:rPr>
              <a:t>V</a:t>
            </a:r>
            <a:r>
              <a:rPr lang="en-US" altLang="el-GR" sz="1400" b="1">
                <a:solidFill>
                  <a:srgbClr val="FFFF00"/>
                </a:solidFill>
              </a:rPr>
              <a:t>5</a:t>
            </a:r>
            <a:r>
              <a:rPr lang="en-US" altLang="el-GR" sz="1800" b="1">
                <a:solidFill>
                  <a:srgbClr val="FFFF00"/>
                </a:solidFill>
              </a:rPr>
              <a:t>,V</a:t>
            </a:r>
            <a:r>
              <a:rPr lang="en-US" altLang="el-GR" sz="1400" b="1">
                <a:solidFill>
                  <a:srgbClr val="FFFF00"/>
                </a:solidFill>
              </a:rPr>
              <a:t>6</a:t>
            </a:r>
          </a:p>
          <a:p>
            <a:pPr fontAlgn="base">
              <a:spcBef>
                <a:spcPct val="0"/>
              </a:spcBef>
              <a:spcAft>
                <a:spcPct val="0"/>
              </a:spcAft>
              <a:buFontTx/>
              <a:buNone/>
            </a:pPr>
            <a:r>
              <a:rPr lang="en-US" altLang="el-GR" sz="1800" b="1">
                <a:solidFill>
                  <a:srgbClr val="FFFF00"/>
                </a:solidFill>
                <a:cs typeface="Arial" charset="0"/>
              </a:rPr>
              <a:t>↑</a:t>
            </a:r>
            <a:r>
              <a:rPr lang="en-US" altLang="el-GR" sz="1800" b="1">
                <a:solidFill>
                  <a:srgbClr val="FFFF00"/>
                </a:solidFill>
              </a:rPr>
              <a:t>ST </a:t>
            </a:r>
            <a:r>
              <a:rPr lang="el-GR" altLang="el-GR" sz="1800" b="1">
                <a:solidFill>
                  <a:srgbClr val="FFFF00"/>
                </a:solidFill>
              </a:rPr>
              <a:t>στη </a:t>
            </a:r>
            <a:r>
              <a:rPr lang="en-US" altLang="el-GR" sz="1800" b="1">
                <a:solidFill>
                  <a:srgbClr val="FFFF00"/>
                </a:solidFill>
              </a:rPr>
              <a:t>V</a:t>
            </a:r>
            <a:r>
              <a:rPr lang="en-US" altLang="el-GR" sz="1400" b="1">
                <a:solidFill>
                  <a:srgbClr val="FFFF00"/>
                </a:solidFill>
              </a:rPr>
              <a:t>1</a:t>
            </a:r>
            <a:endParaRPr lang="el-GR" altLang="el-GR" sz="1800" b="1">
              <a:solidFill>
                <a:srgbClr val="FFFF00"/>
              </a:solidFill>
            </a:endParaRPr>
          </a:p>
          <a:p>
            <a:pPr fontAlgn="base">
              <a:spcBef>
                <a:spcPct val="0"/>
              </a:spcBef>
              <a:spcAft>
                <a:spcPct val="0"/>
              </a:spcAft>
              <a:buFontTx/>
              <a:buNone/>
            </a:pPr>
            <a:r>
              <a:rPr lang="el-GR" altLang="el-GR" sz="1800" b="1">
                <a:solidFill>
                  <a:srgbClr val="FFFF00"/>
                </a:solidFill>
              </a:rPr>
              <a:t>Οξυκόρυφο Ρ στη ΙΙ</a:t>
            </a:r>
            <a:endParaRPr lang="en-US" altLang="el-GR" sz="1800" b="1">
              <a:solidFill>
                <a:srgbClr val="FFFF00"/>
              </a:solidFill>
            </a:endParaRPr>
          </a:p>
          <a:p>
            <a:pPr fontAlgn="base">
              <a:spcBef>
                <a:spcPct val="0"/>
              </a:spcBef>
              <a:spcAft>
                <a:spcPct val="0"/>
              </a:spcAft>
              <a:buFontTx/>
              <a:buNone/>
            </a:pPr>
            <a:r>
              <a:rPr lang="el-GR" altLang="el-GR" sz="1800" b="1">
                <a:solidFill>
                  <a:srgbClr val="FFFF00"/>
                </a:solidFill>
              </a:rPr>
              <a:t>Ψηλό </a:t>
            </a:r>
            <a:r>
              <a:rPr lang="en-US" altLang="el-GR" sz="1800" b="1">
                <a:solidFill>
                  <a:srgbClr val="FFFF00"/>
                </a:solidFill>
              </a:rPr>
              <a:t>R </a:t>
            </a:r>
            <a:r>
              <a:rPr lang="el-GR" altLang="el-GR" sz="1800" b="1">
                <a:solidFill>
                  <a:srgbClr val="FFFF00"/>
                </a:solidFill>
              </a:rPr>
              <a:t>στην </a:t>
            </a:r>
            <a:r>
              <a:rPr lang="en-US" altLang="el-GR" sz="1800" b="1">
                <a:solidFill>
                  <a:srgbClr val="FFFF00"/>
                </a:solidFill>
              </a:rPr>
              <a:t>aVR</a:t>
            </a:r>
            <a:endParaRPr lang="el-GR" altLang="el-GR" sz="1800" b="1">
              <a:solidFill>
                <a:srgbClr val="FFFF00"/>
              </a:solidFill>
            </a:endParaRPr>
          </a:p>
          <a:p>
            <a:pPr fontAlgn="base">
              <a:spcBef>
                <a:spcPct val="0"/>
              </a:spcBef>
              <a:spcAft>
                <a:spcPct val="0"/>
              </a:spcAft>
              <a:buFontTx/>
              <a:buNone/>
            </a:pPr>
            <a:endParaRPr lang="en-US" altLang="el-GR" sz="1800" b="1">
              <a:solidFill>
                <a:srgbClr val="FFFF00"/>
              </a:solidFill>
            </a:endParaRPr>
          </a:p>
          <a:p>
            <a:pPr fontAlgn="base">
              <a:spcBef>
                <a:spcPct val="0"/>
              </a:spcBef>
              <a:spcAft>
                <a:spcPct val="0"/>
              </a:spcAft>
              <a:buFontTx/>
              <a:buNone/>
            </a:pPr>
            <a:endParaRPr lang="el-GR" altLang="el-GR" sz="1800" b="1">
              <a:solidFill>
                <a:srgbClr val="FFFF00"/>
              </a:solidFill>
            </a:endParaRPr>
          </a:p>
        </p:txBody>
      </p:sp>
      <p:pic>
        <p:nvPicPr>
          <p:cNvPr id="16390" name="Picture 7" descr="ECG PP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4467225"/>
            <a:ext cx="3324225"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Text Box 8"/>
          <p:cNvSpPr txBox="1">
            <a:spLocks noChangeArrowheads="1"/>
          </p:cNvSpPr>
          <p:nvPr/>
        </p:nvSpPr>
        <p:spPr bwMode="auto">
          <a:xfrm>
            <a:off x="3759200" y="228600"/>
            <a:ext cx="941388" cy="547688"/>
          </a:xfrm>
          <a:prstGeom prst="rect">
            <a:avLst/>
          </a:prstGeom>
          <a:solidFill>
            <a:srgbClr val="FF0000"/>
          </a:solidFill>
          <a:ln w="28575">
            <a:solidFill>
              <a:srgbClr val="FFFF00"/>
            </a:solidFill>
            <a:miter lim="800000"/>
            <a:headEnd/>
            <a:tailEnd/>
          </a:ln>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el-GR" altLang="el-GR" sz="2800" b="1">
                <a:solidFill>
                  <a:srgbClr val="FFFF00"/>
                </a:solidFill>
              </a:rPr>
              <a:t>ΗΚΓ</a:t>
            </a:r>
          </a:p>
        </p:txBody>
      </p:sp>
      <p:sp>
        <p:nvSpPr>
          <p:cNvPr id="16392" name="Text Box 9"/>
          <p:cNvSpPr txBox="1">
            <a:spLocks noChangeArrowheads="1"/>
          </p:cNvSpPr>
          <p:nvPr/>
        </p:nvSpPr>
        <p:spPr bwMode="auto">
          <a:xfrm>
            <a:off x="3327400" y="784225"/>
            <a:ext cx="17684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el-GR" altLang="el-GR" sz="1800" b="1">
                <a:solidFill>
                  <a:srgbClr val="FFFF00"/>
                </a:solidFill>
              </a:rPr>
              <a:t>- </a:t>
            </a:r>
            <a:r>
              <a:rPr lang="en-US" altLang="el-GR" sz="1800" b="1">
                <a:solidFill>
                  <a:srgbClr val="FFFF00"/>
                </a:solidFill>
              </a:rPr>
              <a:t>SR </a:t>
            </a:r>
            <a:r>
              <a:rPr lang="el-GR" altLang="el-GR" sz="1800" b="1">
                <a:solidFill>
                  <a:srgbClr val="FFFF00"/>
                </a:solidFill>
              </a:rPr>
              <a:t>&gt;100/</a:t>
            </a:r>
            <a:r>
              <a:rPr lang="en-US" altLang="el-GR" sz="1800" b="1">
                <a:solidFill>
                  <a:srgbClr val="FFFF00"/>
                </a:solidFill>
              </a:rPr>
              <a:t>min</a:t>
            </a:r>
            <a:r>
              <a:rPr lang="fr-FR" altLang="el-GR" sz="1800" b="1">
                <a:solidFill>
                  <a:srgbClr val="FFFF00"/>
                </a:solidFill>
              </a:rPr>
              <a:t> </a:t>
            </a:r>
          </a:p>
          <a:p>
            <a:pPr fontAlgn="base">
              <a:spcBef>
                <a:spcPct val="0"/>
              </a:spcBef>
              <a:spcAft>
                <a:spcPct val="0"/>
              </a:spcAft>
              <a:buFontTx/>
              <a:buNone/>
            </a:pPr>
            <a:r>
              <a:rPr lang="el-GR" altLang="el-GR" sz="1800" b="1">
                <a:solidFill>
                  <a:srgbClr val="FFFF00"/>
                </a:solidFill>
              </a:rPr>
              <a:t>- </a:t>
            </a:r>
            <a:r>
              <a:rPr lang="fr-FR" altLang="el-GR" sz="1800" b="1">
                <a:solidFill>
                  <a:srgbClr val="FFFF00"/>
                </a:solidFill>
              </a:rPr>
              <a:t>RV </a:t>
            </a:r>
            <a:r>
              <a:rPr lang="en-US" altLang="el-GR" sz="1800" b="1">
                <a:solidFill>
                  <a:srgbClr val="FFFF00"/>
                </a:solidFill>
              </a:rPr>
              <a:t>strain</a:t>
            </a:r>
          </a:p>
          <a:p>
            <a:pPr fontAlgn="base">
              <a:spcBef>
                <a:spcPct val="0"/>
              </a:spcBef>
              <a:spcAft>
                <a:spcPct val="0"/>
              </a:spcAft>
              <a:buFontTx/>
              <a:buNone/>
            </a:pPr>
            <a:r>
              <a:rPr lang="el-GR" altLang="el-GR" sz="1800" b="1">
                <a:solidFill>
                  <a:srgbClr val="FFFF00"/>
                </a:solidFill>
              </a:rPr>
              <a:t>- </a:t>
            </a:r>
            <a:r>
              <a:rPr lang="en-US" altLang="el-GR" sz="1800" b="1">
                <a:solidFill>
                  <a:srgbClr val="FFFF00"/>
                </a:solidFill>
              </a:rPr>
              <a:t>S1Q3T3</a:t>
            </a:r>
          </a:p>
          <a:p>
            <a:pPr fontAlgn="base">
              <a:spcBef>
                <a:spcPct val="0"/>
              </a:spcBef>
              <a:spcAft>
                <a:spcPct val="0"/>
              </a:spcAft>
              <a:buFontTx/>
              <a:buNone/>
            </a:pPr>
            <a:r>
              <a:rPr lang="el-GR" altLang="el-GR" sz="1800" b="1">
                <a:solidFill>
                  <a:srgbClr val="FFFF00"/>
                </a:solidFill>
              </a:rPr>
              <a:t>- Νέο </a:t>
            </a:r>
            <a:r>
              <a:rPr lang="en-US" altLang="el-GR" sz="1800" b="1">
                <a:solidFill>
                  <a:srgbClr val="FFFF00"/>
                </a:solidFill>
              </a:rPr>
              <a:t>RBBB </a:t>
            </a:r>
            <a:r>
              <a:rPr lang="el-GR" altLang="el-GR" sz="1800" b="1">
                <a:solidFill>
                  <a:srgbClr val="FFFF00"/>
                </a:solidFill>
              </a:rPr>
              <a:t>ή </a:t>
            </a:r>
          </a:p>
          <a:p>
            <a:pPr fontAlgn="base">
              <a:spcBef>
                <a:spcPct val="0"/>
              </a:spcBef>
              <a:spcAft>
                <a:spcPct val="0"/>
              </a:spcAft>
              <a:buFontTx/>
              <a:buNone/>
            </a:pPr>
            <a:r>
              <a:rPr lang="el-GR" altLang="el-GR" sz="1800" b="1">
                <a:solidFill>
                  <a:srgbClr val="FFFF00"/>
                </a:solidFill>
              </a:rPr>
              <a:t>     </a:t>
            </a:r>
            <a:r>
              <a:rPr lang="en-US" altLang="el-GR" sz="1800" b="1">
                <a:solidFill>
                  <a:srgbClr val="FFFF00"/>
                </a:solidFill>
              </a:rPr>
              <a:t>incRBBB</a:t>
            </a:r>
            <a:endParaRPr lang="el-GR" altLang="el-GR" sz="1800" b="1">
              <a:solidFill>
                <a:srgbClr val="FFFF00"/>
              </a:solidFill>
            </a:endParaRPr>
          </a:p>
        </p:txBody>
      </p:sp>
      <p:pic>
        <p:nvPicPr>
          <p:cNvPr id="1639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850" y="0"/>
            <a:ext cx="2879725"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70748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ChangeArrowheads="1"/>
          </p:cNvSpPr>
          <p:nvPr/>
        </p:nvSpPr>
        <p:spPr bwMode="auto">
          <a:xfrm>
            <a:off x="306388" y="4930775"/>
            <a:ext cx="87471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el-GR" altLang="el-GR" sz="2400" b="1">
                <a:solidFill>
                  <a:srgbClr val="FFFF66"/>
                </a:solidFill>
              </a:rPr>
              <a:t>Η πνευμονική αγγειογραφία εξακολουθεί (????) να αποτελεί το διαγνωστικό </a:t>
            </a:r>
            <a:r>
              <a:rPr lang="en-US" altLang="el-GR" sz="2400" b="1">
                <a:solidFill>
                  <a:srgbClr val="FFFF66"/>
                </a:solidFill>
              </a:rPr>
              <a:t>gold-standard</a:t>
            </a:r>
          </a:p>
        </p:txBody>
      </p:sp>
      <p:pic>
        <p:nvPicPr>
          <p:cNvPr id="2" name="VTE 1.avi">
            <a:hlinkClick r:id="" action="ppaction://media"/>
          </p:cNvPr>
          <p:cNvPicPr>
            <a:picLocks noRot="1" noChangeAspect="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101600" y="1628775"/>
            <a:ext cx="2959100"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VTE 2.avi">
            <a:hlinkClick r:id="" action="ppaction://media"/>
          </p:cNvPr>
          <p:cNvPicPr>
            <a:picLocks noRot="1" noChangeAspect="1"/>
          </p:cNvPicPr>
          <p:nvPr>
            <a:videoFile r:link="rId2"/>
          </p:nvPr>
        </p:nvPicPr>
        <p:blipFill>
          <a:blip r:embed="rId6">
            <a:extLst>
              <a:ext uri="{28A0092B-C50C-407E-A947-70E740481C1C}">
                <a14:useLocalDpi xmlns:a14="http://schemas.microsoft.com/office/drawing/2010/main" val="0"/>
              </a:ext>
            </a:extLst>
          </a:blip>
          <a:srcRect/>
          <a:stretch>
            <a:fillRect/>
          </a:stretch>
        </p:blipFill>
        <p:spPr bwMode="auto">
          <a:xfrm>
            <a:off x="3173413" y="1628775"/>
            <a:ext cx="2943225"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VTE 3.avi">
            <a:hlinkClick r:id="" action="ppaction://media"/>
          </p:cNvPr>
          <p:cNvPicPr>
            <a:picLocks noRot="1" noChangeAspect="1"/>
          </p:cNvPicPr>
          <p:nvPr>
            <a:videoFile r:link="rId3"/>
          </p:nvPr>
        </p:nvPicPr>
        <p:blipFill>
          <a:blip r:embed="rId7">
            <a:extLst>
              <a:ext uri="{28A0092B-C50C-407E-A947-70E740481C1C}">
                <a14:useLocalDpi xmlns:a14="http://schemas.microsoft.com/office/drawing/2010/main" val="0"/>
              </a:ext>
            </a:extLst>
          </a:blip>
          <a:srcRect/>
          <a:stretch>
            <a:fillRect/>
          </a:stretch>
        </p:blipFill>
        <p:spPr bwMode="auto">
          <a:xfrm>
            <a:off x="6184900" y="1628775"/>
            <a:ext cx="2959100"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 Box 6"/>
          <p:cNvSpPr txBox="1">
            <a:spLocks noChangeArrowheads="1"/>
          </p:cNvSpPr>
          <p:nvPr/>
        </p:nvSpPr>
        <p:spPr bwMode="auto">
          <a:xfrm>
            <a:off x="1298575" y="333375"/>
            <a:ext cx="6408738" cy="898525"/>
          </a:xfrm>
          <a:prstGeom prst="rect">
            <a:avLst/>
          </a:prstGeom>
          <a:solidFill>
            <a:srgbClr val="FF0000"/>
          </a:solidFill>
          <a:ln w="76200">
            <a:solidFill>
              <a:srgbClr val="FFFF00"/>
            </a:solidFill>
            <a:miter lim="800000"/>
            <a:headEnd/>
            <a:tailEnd/>
          </a:ln>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FontTx/>
              <a:buNone/>
            </a:pPr>
            <a:r>
              <a:rPr lang="el-GR" altLang="el-GR" sz="2400" b="1">
                <a:solidFill>
                  <a:srgbClr val="FFFF00"/>
                </a:solidFill>
              </a:rPr>
              <a:t>ΠΝΕΥΜΟΝΙΚΗ ΕΜΒΟΛΗ</a:t>
            </a:r>
          </a:p>
          <a:p>
            <a:pPr algn="ctr" fontAlgn="base">
              <a:spcBef>
                <a:spcPct val="0"/>
              </a:spcBef>
              <a:spcAft>
                <a:spcPct val="0"/>
              </a:spcAft>
              <a:buFontTx/>
              <a:buNone/>
            </a:pPr>
            <a:r>
              <a:rPr lang="el-GR" altLang="el-GR" sz="2400" b="1">
                <a:solidFill>
                  <a:srgbClr val="FFFF00"/>
                </a:solidFill>
              </a:rPr>
              <a:t>Πνευμονική αγγειογραφία </a:t>
            </a:r>
          </a:p>
        </p:txBody>
      </p:sp>
    </p:spTree>
    <p:extLst>
      <p:ext uri="{BB962C8B-B14F-4D97-AF65-F5344CB8AC3E}">
        <p14:creationId xmlns:p14="http://schemas.microsoft.com/office/powerpoint/2010/main" val="16978486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600" fill="hold"/>
                                        <p:tgtEl>
                                          <p:spTgt spid="3"/>
                                        </p:tgtEl>
                                      </p:cBhvr>
                                    </p:cmd>
                                  </p:childTnLst>
                                </p:cTn>
                              </p:par>
                            </p:childTnLst>
                          </p:cTn>
                        </p:par>
                        <p:par>
                          <p:cTn id="7" fill="hold" nodeType="afterGroup">
                            <p:stCondLst>
                              <p:cond delay="4600"/>
                            </p:stCondLst>
                            <p:childTnLst>
                              <p:par>
                                <p:cTn id="8" presetID="1" presetClass="mediacall" presetSubtype="0" fill="hold" nodeType="afterEffect">
                                  <p:stCondLst>
                                    <p:cond delay="0"/>
                                  </p:stCondLst>
                                  <p:childTnLst>
                                    <p:cmd type="call" cmd="playFrom(0.0)">
                                      <p:cBhvr>
                                        <p:cTn id="9" dur="4200" fill="hold"/>
                                        <p:tgtEl>
                                          <p:spTgt spid="2"/>
                                        </p:tgtEl>
                                      </p:cBhvr>
                                    </p:cmd>
                                  </p:childTnLst>
                                </p:cTn>
                              </p:par>
                            </p:childTnLst>
                          </p:cTn>
                        </p:par>
                        <p:par>
                          <p:cTn id="10" fill="hold" nodeType="afterGroup">
                            <p:stCondLst>
                              <p:cond delay="8800"/>
                            </p:stCondLst>
                            <p:childTnLst>
                              <p:par>
                                <p:cTn id="11" presetID="1" presetClass="mediacall" presetSubtype="0" fill="hold" nodeType="afterEffect">
                                  <p:stCondLst>
                                    <p:cond delay="0"/>
                                  </p:stCondLst>
                                  <p:childTnLst>
                                    <p:cmd type="call" cmd="playFrom(0.0)">
                                      <p:cBhvr>
                                        <p:cTn id="12" dur="3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remove"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video>
              <p:cMediaNode vol="80000">
                <p:cTn id="19" repeatCount="indefinite" fill="remove" display="0">
                  <p:stCondLst>
                    <p:cond delay="indefinite"/>
                  </p:stCondLst>
                </p:cTn>
                <p:tgtEl>
                  <p:spTgt spid="2"/>
                </p:tgtEl>
              </p:cMediaNode>
            </p:video>
            <p:seq concurrent="1" nextAc="seek">
              <p:cTn id="20" restart="whenNotActive" fill="hold" evtFilter="cancelBubble" nodeType="interactiveSeq">
                <p:stCondLst>
                  <p:cond evt="onClick" delay="0">
                    <p:tgtEl>
                      <p:spTgt spid="2"/>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2" presetClass="mediacall" presetSubtype="0" fill="hold" nodeType="clickEffect">
                                  <p:stCondLst>
                                    <p:cond delay="0"/>
                                  </p:stCondLst>
                                  <p:childTnLst>
                                    <p:cmd type="call" cmd="togglePause">
                                      <p:cBhvr>
                                        <p:cTn id="24" dur="1" fill="hold"/>
                                        <p:tgtEl>
                                          <p:spTgt spid="2"/>
                                        </p:tgtEl>
                                      </p:cBhvr>
                                    </p:cmd>
                                  </p:childTnLst>
                                </p:cTn>
                              </p:par>
                            </p:childTnLst>
                          </p:cTn>
                        </p:par>
                      </p:childTnLst>
                    </p:cTn>
                  </p:par>
                </p:childTnLst>
              </p:cTn>
              <p:nextCondLst>
                <p:cond evt="onClick" delay="0">
                  <p:tgtEl>
                    <p:spTgt spid="2"/>
                  </p:tgtEl>
                </p:cond>
              </p:nextCondLst>
            </p:seq>
            <p:video>
              <p:cMediaNode vol="80000">
                <p:cTn id="25" repeatCount="indefinite" fill="remove" display="0">
                  <p:stCondLst>
                    <p:cond delay="indefinite"/>
                  </p:stCondLst>
                </p:cTn>
                <p:tgtEl>
                  <p:spTgt spid="4"/>
                </p:tgtEl>
              </p:cMediaNode>
            </p:video>
            <p:seq concurrent="1" nextAc="seek">
              <p:cTn id="26" restart="whenNotActive" fill="hold" evtFilter="cancelBubble" nodeType="interactiveSeq">
                <p:stCondLst>
                  <p:cond evt="onClick" delay="0">
                    <p:tgtEl>
                      <p:spTgt spid="4"/>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2" presetClass="mediacall" presetSubtype="0" fill="hold" nodeType="clickEffect">
                                  <p:stCondLst>
                                    <p:cond delay="0"/>
                                  </p:stCondLst>
                                  <p:childTnLst>
                                    <p:cmd type="call" cmd="togglePause">
                                      <p:cBhvr>
                                        <p:cTn id="30"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8"/>
          <p:cNvSpPr txBox="1">
            <a:spLocks noChangeArrowheads="1"/>
          </p:cNvSpPr>
          <p:nvPr/>
        </p:nvSpPr>
        <p:spPr bwMode="auto">
          <a:xfrm>
            <a:off x="1476375" y="404813"/>
            <a:ext cx="6408738" cy="898525"/>
          </a:xfrm>
          <a:prstGeom prst="rect">
            <a:avLst/>
          </a:prstGeom>
          <a:solidFill>
            <a:srgbClr val="FF0000"/>
          </a:solidFill>
          <a:ln w="76200">
            <a:solidFill>
              <a:srgbClr val="FFFF00"/>
            </a:solidFill>
            <a:miter lim="800000"/>
            <a:headEnd/>
            <a:tailEnd/>
          </a:ln>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FontTx/>
              <a:buNone/>
            </a:pPr>
            <a:r>
              <a:rPr lang="el-GR" altLang="el-GR" sz="2400" b="1">
                <a:solidFill>
                  <a:srgbClr val="FFFF00"/>
                </a:solidFill>
              </a:rPr>
              <a:t>ΠΝΕΥΜΟΝΙΚΗ ΕΜΒΟΛΗ</a:t>
            </a:r>
          </a:p>
          <a:p>
            <a:pPr algn="ctr" fontAlgn="base">
              <a:spcBef>
                <a:spcPct val="0"/>
              </a:spcBef>
              <a:spcAft>
                <a:spcPct val="0"/>
              </a:spcAft>
              <a:buFontTx/>
              <a:buNone/>
            </a:pPr>
            <a:r>
              <a:rPr lang="el-GR" altLang="el-GR" sz="2400" b="1">
                <a:solidFill>
                  <a:srgbClr val="FFFF00"/>
                </a:solidFill>
              </a:rPr>
              <a:t>Σπινθηρογράφημα (</a:t>
            </a:r>
            <a:r>
              <a:rPr lang="en-US" altLang="el-GR" sz="2400" b="1">
                <a:solidFill>
                  <a:srgbClr val="FFFF00"/>
                </a:solidFill>
              </a:rPr>
              <a:t>V/Q scan)</a:t>
            </a:r>
            <a:r>
              <a:rPr lang="el-GR" altLang="el-GR" sz="2400" b="1">
                <a:solidFill>
                  <a:srgbClr val="FFFF00"/>
                </a:solidFill>
              </a:rPr>
              <a:t> </a:t>
            </a:r>
          </a:p>
        </p:txBody>
      </p:sp>
      <p:pic>
        <p:nvPicPr>
          <p:cNvPr id="18435" name="Picture 5" descr="ÎÏÎ¿ÏÎ­Î»ÎµÏÎ¼Î± ÎµÎ¹ÎºÏÎ½Î±Ï Î³Î¹Î± pulmonary embolism v/q sc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8963" y="1916113"/>
            <a:ext cx="4637087"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8" descr="npo00000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484313"/>
            <a:ext cx="4003675"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8437" name="Ορθογώνιο 1"/>
          <p:cNvSpPr>
            <a:spLocks noChangeArrowheads="1"/>
          </p:cNvSpPr>
          <p:nvPr/>
        </p:nvSpPr>
        <p:spPr bwMode="auto">
          <a:xfrm>
            <a:off x="4464050" y="5335588"/>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en-GB" altLang="el-GR" sz="1800" b="1">
                <a:solidFill>
                  <a:srgbClr val="FF0000"/>
                </a:solidFill>
              </a:rPr>
              <a:t>technetium 99m</a:t>
            </a:r>
            <a:r>
              <a:rPr lang="el-GR" altLang="el-GR" sz="1800" b="1">
                <a:solidFill>
                  <a:srgbClr val="FF0000"/>
                </a:solidFill>
              </a:rPr>
              <a:t> </a:t>
            </a:r>
            <a:r>
              <a:rPr lang="el-GR" altLang="el-GR" sz="1800">
                <a:solidFill>
                  <a:srgbClr val="FFFF00"/>
                </a:solidFill>
              </a:rPr>
              <a:t>συνδεδεμένο με μακρομόρια αλβουμίνης </a:t>
            </a:r>
            <a:r>
              <a:rPr lang="en-GB" altLang="el-GR" sz="1800">
                <a:solidFill>
                  <a:srgbClr val="FFFF00"/>
                </a:solidFill>
              </a:rPr>
              <a:t>(MAA)</a:t>
            </a:r>
            <a:r>
              <a:rPr lang="el-GR" altLang="el-GR" sz="1800">
                <a:solidFill>
                  <a:srgbClr val="FFFF00"/>
                </a:solidFill>
              </a:rPr>
              <a:t> (διαμέτρου </a:t>
            </a:r>
            <a:r>
              <a:rPr lang="en-GB" altLang="el-GR" sz="1800">
                <a:solidFill>
                  <a:srgbClr val="FFFF00"/>
                </a:solidFill>
              </a:rPr>
              <a:t>30 </a:t>
            </a:r>
            <a:r>
              <a:rPr lang="el-GR" altLang="el-GR" sz="1800">
                <a:solidFill>
                  <a:srgbClr val="FFFF00"/>
                </a:solidFill>
              </a:rPr>
              <a:t>- </a:t>
            </a:r>
            <a:r>
              <a:rPr lang="en-GB" altLang="el-GR" sz="1800">
                <a:solidFill>
                  <a:srgbClr val="FFFF00"/>
                </a:solidFill>
              </a:rPr>
              <a:t>50 m</a:t>
            </a:r>
            <a:r>
              <a:rPr lang="el-GR" altLang="el-GR" sz="1800">
                <a:solidFill>
                  <a:srgbClr val="FFFF00"/>
                </a:solidFill>
              </a:rPr>
              <a:t>) που σφηνώνονται στα πνευμονικά τριχοειδή </a:t>
            </a:r>
          </a:p>
        </p:txBody>
      </p:sp>
    </p:spTree>
    <p:extLst>
      <p:ext uri="{BB962C8B-B14F-4D97-AF65-F5344CB8AC3E}">
        <p14:creationId xmlns:p14="http://schemas.microsoft.com/office/powerpoint/2010/main" val="38961978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900113" y="269875"/>
            <a:ext cx="4691063" cy="1143000"/>
          </a:xfrm>
        </p:spPr>
        <p:txBody>
          <a:bodyPr/>
          <a:lstStyle/>
          <a:p>
            <a:pPr eaLnBrk="1" hangingPunct="1"/>
            <a:r>
              <a:rPr lang="en-GB" altLang="el-GR" sz="4000" smtClean="0">
                <a:solidFill>
                  <a:srgbClr val="FFFF00"/>
                </a:solidFill>
              </a:rPr>
              <a:t>V</a:t>
            </a:r>
            <a:r>
              <a:rPr lang="el-GR" altLang="el-GR" sz="4000" smtClean="0">
                <a:solidFill>
                  <a:srgbClr val="FFFF00"/>
                </a:solidFill>
              </a:rPr>
              <a:t>/</a:t>
            </a:r>
            <a:r>
              <a:rPr lang="en-GB" altLang="el-GR" sz="4000" smtClean="0">
                <a:solidFill>
                  <a:srgbClr val="FFFF00"/>
                </a:solidFill>
              </a:rPr>
              <a:t>Q Scan</a:t>
            </a:r>
          </a:p>
        </p:txBody>
      </p:sp>
      <p:pic>
        <p:nvPicPr>
          <p:cNvPr id="19459" name="Picture 11" descr="npo0000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384425"/>
            <a:ext cx="4021138" cy="363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9460" name="Picture 12" descr="npo0000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2349500"/>
            <a:ext cx="3810000" cy="368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9461" name="Text Box 5"/>
          <p:cNvSpPr txBox="1">
            <a:spLocks noChangeArrowheads="1"/>
          </p:cNvSpPr>
          <p:nvPr/>
        </p:nvSpPr>
        <p:spPr bwMode="auto">
          <a:xfrm>
            <a:off x="1455738" y="6040438"/>
            <a:ext cx="1238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en-GB" altLang="el-GR" sz="1800" b="1">
                <a:solidFill>
                  <a:srgbClr val="FFFF00"/>
                </a:solidFill>
              </a:rPr>
              <a:t>Perfusion</a:t>
            </a:r>
          </a:p>
        </p:txBody>
      </p:sp>
      <p:sp>
        <p:nvSpPr>
          <p:cNvPr id="19462" name="Text Box 6"/>
          <p:cNvSpPr txBox="1">
            <a:spLocks noChangeArrowheads="1"/>
          </p:cNvSpPr>
          <p:nvPr/>
        </p:nvSpPr>
        <p:spPr bwMode="auto">
          <a:xfrm>
            <a:off x="6372225" y="6021388"/>
            <a:ext cx="1352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en-GB" altLang="el-GR" sz="1800" b="1">
                <a:solidFill>
                  <a:srgbClr val="FFFF00"/>
                </a:solidFill>
              </a:rPr>
              <a:t>Ventilation</a:t>
            </a:r>
          </a:p>
        </p:txBody>
      </p:sp>
      <p:sp>
        <p:nvSpPr>
          <p:cNvPr id="19463" name="Text Box 7"/>
          <p:cNvSpPr txBox="1">
            <a:spLocks noChangeArrowheads="1"/>
          </p:cNvSpPr>
          <p:nvPr/>
        </p:nvSpPr>
        <p:spPr bwMode="auto">
          <a:xfrm>
            <a:off x="3924300" y="6092825"/>
            <a:ext cx="172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FontTx/>
              <a:buNone/>
            </a:pPr>
            <a:r>
              <a:rPr lang="en-GB" altLang="el-GR" sz="2400" b="1">
                <a:solidFill>
                  <a:srgbClr val="FF3300"/>
                </a:solidFill>
              </a:rPr>
              <a:t>Mismatch</a:t>
            </a:r>
          </a:p>
        </p:txBody>
      </p:sp>
      <p:sp>
        <p:nvSpPr>
          <p:cNvPr id="19464" name="9 - TextBox"/>
          <p:cNvSpPr txBox="1">
            <a:spLocks noChangeArrowheads="1"/>
          </p:cNvSpPr>
          <p:nvPr/>
        </p:nvSpPr>
        <p:spPr bwMode="auto">
          <a:xfrm>
            <a:off x="323850" y="1844675"/>
            <a:ext cx="6481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en-US" altLang="el-GR" sz="1800">
                <a:solidFill>
                  <a:srgbClr val="FFFF00"/>
                </a:solidFill>
              </a:rPr>
              <a:t>Tc -99- labelled macroaggregated albumin particles</a:t>
            </a:r>
            <a:r>
              <a:rPr lang="el-GR" altLang="el-GR" sz="1800">
                <a:solidFill>
                  <a:srgbClr val="FFFF00"/>
                </a:solidFill>
              </a:rPr>
              <a:t> (1.1 </a:t>
            </a:r>
            <a:r>
              <a:rPr lang="en-US" altLang="el-GR" sz="1800">
                <a:solidFill>
                  <a:srgbClr val="FFFF00"/>
                </a:solidFill>
              </a:rPr>
              <a:t>mSv)</a:t>
            </a:r>
            <a:endParaRPr lang="el-GR" altLang="el-GR" sz="1800">
              <a:solidFill>
                <a:srgbClr val="FFFF00"/>
              </a:solidFill>
            </a:endParaRPr>
          </a:p>
        </p:txBody>
      </p:sp>
      <p:sp>
        <p:nvSpPr>
          <p:cNvPr id="19465" name="Text Box 15"/>
          <p:cNvSpPr txBox="1">
            <a:spLocks noChangeArrowheads="1"/>
          </p:cNvSpPr>
          <p:nvPr/>
        </p:nvSpPr>
        <p:spPr bwMode="auto">
          <a:xfrm>
            <a:off x="6280150" y="415925"/>
            <a:ext cx="2557463" cy="925513"/>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pPr>
            <a:r>
              <a:rPr lang="el-GR" altLang="el-GR" sz="1800" b="1">
                <a:solidFill>
                  <a:srgbClr val="FFFF00"/>
                </a:solidFill>
              </a:rPr>
              <a:t>Φυσιολογικό</a:t>
            </a:r>
          </a:p>
          <a:p>
            <a:pPr fontAlgn="base">
              <a:spcBef>
                <a:spcPct val="0"/>
              </a:spcBef>
              <a:spcAft>
                <a:spcPct val="0"/>
              </a:spcAft>
            </a:pPr>
            <a:r>
              <a:rPr lang="el-GR" altLang="el-GR" sz="1800" b="1">
                <a:solidFill>
                  <a:srgbClr val="FFFF00"/>
                </a:solidFill>
              </a:rPr>
              <a:t>Υψηλής πιθανότητος</a:t>
            </a:r>
          </a:p>
          <a:p>
            <a:pPr fontAlgn="base">
              <a:spcBef>
                <a:spcPct val="0"/>
              </a:spcBef>
              <a:spcAft>
                <a:spcPct val="0"/>
              </a:spcAft>
            </a:pPr>
            <a:r>
              <a:rPr lang="el-GR" altLang="el-GR" sz="1800" b="1">
                <a:solidFill>
                  <a:srgbClr val="FFFF00"/>
                </a:solidFill>
              </a:rPr>
              <a:t>Μη διαγνωστικό </a:t>
            </a:r>
          </a:p>
        </p:txBody>
      </p:sp>
      <p:sp>
        <p:nvSpPr>
          <p:cNvPr id="19466" name="Text Box 16"/>
          <p:cNvSpPr txBox="1">
            <a:spLocks noChangeArrowheads="1"/>
          </p:cNvSpPr>
          <p:nvPr/>
        </p:nvSpPr>
        <p:spPr bwMode="auto">
          <a:xfrm>
            <a:off x="2771775" y="104775"/>
            <a:ext cx="3419475" cy="1749425"/>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el-GR" altLang="el-GR" sz="1800" b="1">
                <a:solidFill>
                  <a:srgbClr val="FFFF00"/>
                </a:solidFill>
              </a:rPr>
              <a:t>Εξωτερικοί ασθενείς</a:t>
            </a:r>
          </a:p>
          <a:p>
            <a:pPr fontAlgn="base">
              <a:spcBef>
                <a:spcPct val="0"/>
              </a:spcBef>
              <a:spcAft>
                <a:spcPct val="0"/>
              </a:spcAft>
              <a:buFontTx/>
              <a:buNone/>
            </a:pPr>
            <a:r>
              <a:rPr lang="el-GR" altLang="el-GR" sz="1800" b="1">
                <a:solidFill>
                  <a:srgbClr val="FFFF00"/>
                </a:solidFill>
              </a:rPr>
              <a:t>Νέες γυναίκες</a:t>
            </a:r>
          </a:p>
          <a:p>
            <a:pPr fontAlgn="base">
              <a:spcBef>
                <a:spcPct val="0"/>
              </a:spcBef>
              <a:spcAft>
                <a:spcPct val="0"/>
              </a:spcAft>
              <a:buFontTx/>
              <a:buNone/>
            </a:pPr>
            <a:r>
              <a:rPr lang="el-GR" altLang="el-GR" sz="1800" b="1">
                <a:solidFill>
                  <a:srgbClr val="FFFF00"/>
                </a:solidFill>
              </a:rPr>
              <a:t>Εγκυμοσύνη</a:t>
            </a:r>
          </a:p>
          <a:p>
            <a:pPr fontAlgn="base">
              <a:spcBef>
                <a:spcPct val="0"/>
              </a:spcBef>
              <a:spcAft>
                <a:spcPct val="0"/>
              </a:spcAft>
              <a:buFontTx/>
              <a:buNone/>
            </a:pPr>
            <a:r>
              <a:rPr lang="el-GR" altLang="el-GR" sz="1800" b="1">
                <a:solidFill>
                  <a:srgbClr val="FFFF00"/>
                </a:solidFill>
              </a:rPr>
              <a:t>Αλλεργία στα σκιαστικά</a:t>
            </a:r>
          </a:p>
          <a:p>
            <a:pPr fontAlgn="base">
              <a:spcBef>
                <a:spcPct val="0"/>
              </a:spcBef>
              <a:spcAft>
                <a:spcPct val="0"/>
              </a:spcAft>
              <a:buFontTx/>
              <a:buNone/>
            </a:pPr>
            <a:r>
              <a:rPr lang="el-GR" altLang="el-GR" sz="1800" b="1">
                <a:solidFill>
                  <a:srgbClr val="FFFF00"/>
                </a:solidFill>
              </a:rPr>
              <a:t>ΧΝΑ</a:t>
            </a:r>
          </a:p>
          <a:p>
            <a:pPr fontAlgn="base">
              <a:spcBef>
                <a:spcPct val="0"/>
              </a:spcBef>
              <a:spcAft>
                <a:spcPct val="0"/>
              </a:spcAft>
              <a:buFontTx/>
              <a:buNone/>
            </a:pPr>
            <a:r>
              <a:rPr lang="el-GR" altLang="el-GR" sz="1800" b="1">
                <a:solidFill>
                  <a:srgbClr val="FFFF00"/>
                </a:solidFill>
              </a:rPr>
              <a:t>Μυέλωμα -παραπρωτειναιμία</a:t>
            </a:r>
          </a:p>
        </p:txBody>
      </p:sp>
    </p:spTree>
    <p:extLst>
      <p:ext uri="{BB962C8B-B14F-4D97-AF65-F5344CB8AC3E}">
        <p14:creationId xmlns:p14="http://schemas.microsoft.com/office/powerpoint/2010/main" val="15747159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836613"/>
            <a:ext cx="6937375" cy="491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3"/>
          <p:cNvSpPr txBox="1">
            <a:spLocks noChangeArrowheads="1"/>
          </p:cNvSpPr>
          <p:nvPr/>
        </p:nvSpPr>
        <p:spPr bwMode="auto">
          <a:xfrm>
            <a:off x="1116013" y="3141663"/>
            <a:ext cx="1200150" cy="3667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en-US" altLang="el-GR" sz="1800">
                <a:solidFill>
                  <a:srgbClr val="000000"/>
                </a:solidFill>
              </a:rPr>
              <a:t>                </a:t>
            </a:r>
            <a:endParaRPr lang="el-GR" altLang="el-GR" sz="1800">
              <a:solidFill>
                <a:srgbClr val="000000"/>
              </a:solidFill>
            </a:endParaRPr>
          </a:p>
        </p:txBody>
      </p:sp>
      <p:sp>
        <p:nvSpPr>
          <p:cNvPr id="20484" name="Text Box 4"/>
          <p:cNvSpPr txBox="1">
            <a:spLocks noChangeArrowheads="1"/>
          </p:cNvSpPr>
          <p:nvPr/>
        </p:nvSpPr>
        <p:spPr bwMode="auto">
          <a:xfrm>
            <a:off x="4643438" y="3141663"/>
            <a:ext cx="1200150" cy="3667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en-US" altLang="el-GR" sz="1800">
                <a:solidFill>
                  <a:srgbClr val="000000"/>
                </a:solidFill>
              </a:rPr>
              <a:t>                </a:t>
            </a:r>
            <a:endParaRPr lang="el-GR" altLang="el-GR" sz="1800">
              <a:solidFill>
                <a:srgbClr val="000000"/>
              </a:solidFill>
            </a:endParaRPr>
          </a:p>
        </p:txBody>
      </p:sp>
      <p:sp>
        <p:nvSpPr>
          <p:cNvPr id="4101" name="Oval 5"/>
          <p:cNvSpPr>
            <a:spLocks noChangeArrowheads="1"/>
          </p:cNvSpPr>
          <p:nvPr/>
        </p:nvSpPr>
        <p:spPr bwMode="auto">
          <a:xfrm>
            <a:off x="1763713" y="1268413"/>
            <a:ext cx="1295400" cy="1152525"/>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el-GR" altLang="el-GR" sz="1800">
              <a:solidFill>
                <a:srgbClr val="000000"/>
              </a:solidFill>
            </a:endParaRPr>
          </a:p>
        </p:txBody>
      </p:sp>
      <p:sp>
        <p:nvSpPr>
          <p:cNvPr id="4102" name="Line 6"/>
          <p:cNvSpPr>
            <a:spLocks noChangeShapeType="1"/>
          </p:cNvSpPr>
          <p:nvPr/>
        </p:nvSpPr>
        <p:spPr bwMode="auto">
          <a:xfrm flipH="1">
            <a:off x="6443663" y="1628775"/>
            <a:ext cx="1152525" cy="431800"/>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4103" name="Line 7"/>
          <p:cNvSpPr>
            <a:spLocks noChangeShapeType="1"/>
          </p:cNvSpPr>
          <p:nvPr/>
        </p:nvSpPr>
        <p:spPr bwMode="auto">
          <a:xfrm flipV="1">
            <a:off x="5580063" y="4724400"/>
            <a:ext cx="647700" cy="1028700"/>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4104" name="Line 8"/>
          <p:cNvSpPr>
            <a:spLocks noChangeShapeType="1"/>
          </p:cNvSpPr>
          <p:nvPr/>
        </p:nvSpPr>
        <p:spPr bwMode="auto">
          <a:xfrm flipV="1">
            <a:off x="5580063" y="5013325"/>
            <a:ext cx="1296987" cy="739775"/>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20489" name="Text Box 9"/>
          <p:cNvSpPr txBox="1">
            <a:spLocks noChangeArrowheads="1"/>
          </p:cNvSpPr>
          <p:nvPr/>
        </p:nvSpPr>
        <p:spPr bwMode="auto">
          <a:xfrm>
            <a:off x="1476375" y="115888"/>
            <a:ext cx="6408738" cy="898525"/>
          </a:xfrm>
          <a:prstGeom prst="rect">
            <a:avLst/>
          </a:prstGeom>
          <a:solidFill>
            <a:srgbClr val="FF0000"/>
          </a:solidFill>
          <a:ln w="76200">
            <a:solidFill>
              <a:srgbClr val="FFFF00"/>
            </a:solidFill>
            <a:miter lim="800000"/>
            <a:headEnd/>
            <a:tailEnd/>
          </a:ln>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FontTx/>
              <a:buNone/>
            </a:pPr>
            <a:r>
              <a:rPr lang="el-GR" altLang="el-GR" sz="2400" b="1">
                <a:solidFill>
                  <a:srgbClr val="FFFF00"/>
                </a:solidFill>
              </a:rPr>
              <a:t>ΠΝΕΥΜΟΝΙΚΗ ΕΜΒΟΛΗ</a:t>
            </a:r>
          </a:p>
          <a:p>
            <a:pPr algn="ctr" fontAlgn="base">
              <a:spcBef>
                <a:spcPct val="0"/>
              </a:spcBef>
              <a:spcAft>
                <a:spcPct val="0"/>
              </a:spcAft>
              <a:buFontTx/>
              <a:buNone/>
            </a:pPr>
            <a:r>
              <a:rPr lang="en-US" altLang="el-GR" sz="2400" b="1">
                <a:solidFill>
                  <a:srgbClr val="FFFF00"/>
                </a:solidFill>
              </a:rPr>
              <a:t>MultiSlice CTA</a:t>
            </a:r>
            <a:endParaRPr lang="el-GR" altLang="el-GR" sz="2400" b="1">
              <a:solidFill>
                <a:srgbClr val="FFFF00"/>
              </a:solidFill>
            </a:endParaRPr>
          </a:p>
        </p:txBody>
      </p:sp>
      <p:sp>
        <p:nvSpPr>
          <p:cNvPr id="20490" name="Rectangle 10"/>
          <p:cNvSpPr>
            <a:spLocks noChangeArrowheads="1"/>
          </p:cNvSpPr>
          <p:nvPr/>
        </p:nvSpPr>
        <p:spPr bwMode="auto">
          <a:xfrm>
            <a:off x="395288" y="5732463"/>
            <a:ext cx="83534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en-US" altLang="el-GR" sz="2400" b="1">
                <a:solidFill>
                  <a:srgbClr val="FFFC00"/>
                </a:solidFill>
              </a:rPr>
              <a:t>CT multidetector with i.v. contrast: </a:t>
            </a:r>
            <a:r>
              <a:rPr lang="el-GR" altLang="el-GR" sz="2400" b="1">
                <a:solidFill>
                  <a:srgbClr val="FFFC00"/>
                </a:solidFill>
              </a:rPr>
              <a:t>ανιχνεύει θρόμβους  </a:t>
            </a:r>
          </a:p>
          <a:p>
            <a:pPr fontAlgn="base">
              <a:spcBef>
                <a:spcPct val="0"/>
              </a:spcBef>
              <a:spcAft>
                <a:spcPct val="0"/>
              </a:spcAft>
              <a:buFontTx/>
              <a:buNone/>
            </a:pPr>
            <a:r>
              <a:rPr lang="el-GR" altLang="el-GR" sz="2400" b="1">
                <a:solidFill>
                  <a:srgbClr val="FFFC00"/>
                </a:solidFill>
              </a:rPr>
              <a:t>             σε  έως και τρίτης τάξεως πνευμονικές αρτηρίες</a:t>
            </a:r>
          </a:p>
        </p:txBody>
      </p:sp>
    </p:spTree>
    <p:extLst>
      <p:ext uri="{BB962C8B-B14F-4D97-AF65-F5344CB8AC3E}">
        <p14:creationId xmlns:p14="http://schemas.microsoft.com/office/powerpoint/2010/main" val="2682054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0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0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0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animBg="1"/>
      <p:bldP spid="4102" grpId="0" animBg="1"/>
      <p:bldP spid="4103" grpId="0" animBg="1"/>
      <p:bldP spid="410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extLst>
          </p:cNvPr>
          <p:cNvSpPr txBox="1">
            <a:spLocks noChangeArrowheads="1"/>
          </p:cNvSpPr>
          <p:nvPr/>
        </p:nvSpPr>
        <p:spPr>
          <a:xfrm>
            <a:off x="687388" y="1125538"/>
            <a:ext cx="7772400" cy="4114800"/>
          </a:xfrm>
          <a:prstGeom prst="rect">
            <a:avLst/>
          </a:prstGeom>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90000"/>
              </a:lnSpc>
              <a:defRPr/>
            </a:pPr>
            <a:endParaRPr lang="en-GB" altLang="el-GR" sz="2000" kern="0" dirty="0">
              <a:solidFill>
                <a:srgbClr val="000000"/>
              </a:solidFill>
            </a:endParaRPr>
          </a:p>
          <a:p>
            <a:pPr>
              <a:lnSpc>
                <a:spcPct val="90000"/>
              </a:lnSpc>
              <a:defRPr/>
            </a:pPr>
            <a:r>
              <a:rPr lang="el-GR" altLang="el-GR" sz="2000" kern="0" dirty="0">
                <a:solidFill>
                  <a:srgbClr val="FFFF00"/>
                </a:solidFill>
              </a:rPr>
              <a:t>Είναι </a:t>
            </a:r>
            <a:r>
              <a:rPr lang="el-GR" altLang="el-GR" sz="2000" u="sng" kern="0" dirty="0">
                <a:solidFill>
                  <a:srgbClr val="FFFF00"/>
                </a:solidFill>
              </a:rPr>
              <a:t>επιπλοκή της φλεβικής θρόμβωσης</a:t>
            </a:r>
            <a:r>
              <a:rPr lang="el-GR" altLang="el-GR" sz="2000" kern="0" dirty="0">
                <a:solidFill>
                  <a:srgbClr val="FFFF00"/>
                </a:solidFill>
              </a:rPr>
              <a:t>, όταν θρόμβος (-οι) αποσπάται από το σημείο δημιουργίας του (φλέβες άκρων, </a:t>
            </a:r>
            <a:r>
              <a:rPr lang="el-GR" altLang="el-GR" sz="2000" kern="0" dirty="0" err="1">
                <a:solidFill>
                  <a:srgbClr val="FFFF00"/>
                </a:solidFill>
              </a:rPr>
              <a:t>ενδοκοιλιακές</a:t>
            </a:r>
            <a:r>
              <a:rPr lang="el-GR" altLang="el-GR" sz="2000" kern="0" dirty="0">
                <a:solidFill>
                  <a:srgbClr val="FFFF00"/>
                </a:solidFill>
              </a:rPr>
              <a:t> φλέβες, δεξιές καρδιακές κοιλότητες…) και με τη ροή του αίματος εμβολίζεται στο αρτηριακό δίκτυο του πνεύμονα</a:t>
            </a:r>
            <a:endParaRPr lang="en-US" altLang="el-GR" sz="2000" kern="0" dirty="0">
              <a:solidFill>
                <a:srgbClr val="FFFF00"/>
              </a:solidFill>
            </a:endParaRPr>
          </a:p>
          <a:p>
            <a:pPr marL="0" indent="0">
              <a:lnSpc>
                <a:spcPct val="90000"/>
              </a:lnSpc>
              <a:buFontTx/>
              <a:buNone/>
              <a:defRPr/>
            </a:pPr>
            <a:endParaRPr lang="el-GR" altLang="el-GR" sz="2000" kern="0" dirty="0">
              <a:solidFill>
                <a:srgbClr val="FFFF00"/>
              </a:solidFill>
            </a:endParaRPr>
          </a:p>
          <a:p>
            <a:pPr>
              <a:lnSpc>
                <a:spcPct val="90000"/>
              </a:lnSpc>
              <a:defRPr/>
            </a:pPr>
            <a:r>
              <a:rPr lang="el-GR" altLang="el-GR" sz="2000" kern="0" dirty="0">
                <a:solidFill>
                  <a:srgbClr val="FFFF00"/>
                </a:solidFill>
              </a:rPr>
              <a:t>Είναι συχνή</a:t>
            </a:r>
            <a:r>
              <a:rPr lang="en-US" altLang="el-GR" sz="2000" kern="0" dirty="0">
                <a:solidFill>
                  <a:srgbClr val="FFFF00"/>
                </a:solidFill>
              </a:rPr>
              <a:t> </a:t>
            </a:r>
            <a:r>
              <a:rPr lang="el-GR" altLang="el-GR" sz="2000" kern="0" dirty="0">
                <a:solidFill>
                  <a:srgbClr val="FFFF00"/>
                </a:solidFill>
              </a:rPr>
              <a:t>και δυνητικά θανατηφόρα κατάσταση. </a:t>
            </a:r>
            <a:r>
              <a:rPr lang="el-GR" altLang="el-GR" sz="2000" u="sng" kern="0" dirty="0">
                <a:solidFill>
                  <a:srgbClr val="FFFF00"/>
                </a:solidFill>
              </a:rPr>
              <a:t>Φιγουράρει ψηλά στη λίστα των αιτίων θανάτου σε όλες τις ηλικίες</a:t>
            </a:r>
            <a:r>
              <a:rPr lang="el-GR" altLang="el-GR" sz="2000" kern="0" dirty="0">
                <a:solidFill>
                  <a:srgbClr val="FFFF00"/>
                </a:solidFill>
              </a:rPr>
              <a:t>, αλλά σε μεγάλο βαθμό η θανατηφόρα δυναμική της μπορεί να μειωθεί με προληπτικά μέτρα. Ευθύνεται για περίπου το 30% των νοσοκομειακών θανάτων</a:t>
            </a:r>
            <a:endParaRPr lang="en-US" altLang="el-GR" sz="2000" kern="0" dirty="0">
              <a:solidFill>
                <a:srgbClr val="FFFF00"/>
              </a:solidFill>
            </a:endParaRPr>
          </a:p>
          <a:p>
            <a:pPr marL="0" indent="0">
              <a:lnSpc>
                <a:spcPct val="90000"/>
              </a:lnSpc>
              <a:buFontTx/>
              <a:buNone/>
              <a:defRPr/>
            </a:pPr>
            <a:endParaRPr lang="en-US" altLang="el-GR" sz="2000" kern="0" dirty="0">
              <a:solidFill>
                <a:srgbClr val="FFFF00"/>
              </a:solidFill>
            </a:endParaRPr>
          </a:p>
        </p:txBody>
      </p:sp>
      <p:sp>
        <p:nvSpPr>
          <p:cNvPr id="3075" name="TextBox 2"/>
          <p:cNvSpPr txBox="1">
            <a:spLocks noChangeArrowheads="1"/>
          </p:cNvSpPr>
          <p:nvPr/>
        </p:nvSpPr>
        <p:spPr bwMode="auto">
          <a:xfrm>
            <a:off x="1365250" y="168275"/>
            <a:ext cx="60975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el-GR" altLang="el-GR" sz="2800" b="1">
                <a:solidFill>
                  <a:srgbClr val="FFFF00"/>
                </a:solidFill>
              </a:rPr>
              <a:t>ΤΙ ΕΙΝΑΙ ΠΝΕΥΜΟΝΙΚΗ ΕΜΒΟΛΗ ?</a:t>
            </a:r>
          </a:p>
        </p:txBody>
      </p:sp>
    </p:spTree>
    <p:extLst>
      <p:ext uri="{BB962C8B-B14F-4D97-AF65-F5344CB8AC3E}">
        <p14:creationId xmlns:p14="http://schemas.microsoft.com/office/powerpoint/2010/main" val="4448733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descr="Computed tomography angiogram in a 69-year-old 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725" y="2924175"/>
            <a:ext cx="325755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9" descr="Computed tomography angiography in a young man w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25" y="3068638"/>
            <a:ext cx="325755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6" descr="ÎÏÎ¿ÏÎ­Î»ÎµÏÎ¼Î± ÎµÎ¹ÎºÏÎ½Î±Ï Î³Î¹Î± pulmonary embolis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549275"/>
            <a:ext cx="4391025"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8" descr="https://www.radiologyinfo.org/gallery-items/images/CTPulmonaryEmbolu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3513" y="106363"/>
            <a:ext cx="3306762" cy="267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Ευθύγραμμο βέλος σύνδεσης 4">
            <a:extLst>
              <a:ext uri="{FF2B5EF4-FFF2-40B4-BE49-F238E27FC236}"/>
            </a:extLst>
          </p:cNvPr>
          <p:cNvCxnSpPr/>
          <p:nvPr/>
        </p:nvCxnSpPr>
        <p:spPr>
          <a:xfrm flipH="1" flipV="1">
            <a:off x="3348038" y="4797425"/>
            <a:ext cx="936625" cy="792163"/>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 name="Ευθύγραμμο βέλος σύνδεσης 9">
            <a:extLst>
              <a:ext uri="{FF2B5EF4-FFF2-40B4-BE49-F238E27FC236}"/>
            </a:extLst>
          </p:cNvPr>
          <p:cNvCxnSpPr/>
          <p:nvPr/>
        </p:nvCxnSpPr>
        <p:spPr>
          <a:xfrm flipV="1">
            <a:off x="6084888" y="4552950"/>
            <a:ext cx="287337" cy="118903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10217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1476375" y="404813"/>
            <a:ext cx="6408738" cy="898525"/>
          </a:xfrm>
          <a:prstGeom prst="rect">
            <a:avLst/>
          </a:prstGeom>
          <a:solidFill>
            <a:srgbClr val="FF0000"/>
          </a:solidFill>
          <a:ln w="76200">
            <a:solidFill>
              <a:srgbClr val="FFFF00"/>
            </a:solidFill>
            <a:miter lim="800000"/>
            <a:headEnd/>
            <a:tailEnd/>
          </a:ln>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FontTx/>
              <a:buNone/>
            </a:pPr>
            <a:r>
              <a:rPr lang="el-GR" altLang="el-GR" sz="2400" b="1">
                <a:solidFill>
                  <a:srgbClr val="FFFF00"/>
                </a:solidFill>
              </a:rPr>
              <a:t>ΠΝΕΥΜΟΝΙΚΗ ΕΜΒΟΛΗ</a:t>
            </a:r>
          </a:p>
          <a:p>
            <a:pPr algn="ctr" fontAlgn="base">
              <a:spcBef>
                <a:spcPct val="0"/>
              </a:spcBef>
              <a:spcAft>
                <a:spcPct val="0"/>
              </a:spcAft>
              <a:buFontTx/>
              <a:buNone/>
            </a:pPr>
            <a:r>
              <a:rPr lang="el-GR" altLang="el-GR" sz="2400" b="1">
                <a:solidFill>
                  <a:srgbClr val="FFFF00"/>
                </a:solidFill>
              </a:rPr>
              <a:t>Διαγνωστικές βοήθειες </a:t>
            </a:r>
          </a:p>
        </p:txBody>
      </p:sp>
      <p:sp>
        <p:nvSpPr>
          <p:cNvPr id="22531" name="Text Box 3"/>
          <p:cNvSpPr txBox="1">
            <a:spLocks noChangeArrowheads="1"/>
          </p:cNvSpPr>
          <p:nvPr/>
        </p:nvSpPr>
        <p:spPr bwMode="auto">
          <a:xfrm>
            <a:off x="684213" y="1341438"/>
            <a:ext cx="7977187"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el-GR" altLang="el-GR" sz="2400" b="1">
                <a:solidFill>
                  <a:srgbClr val="FFFF00"/>
                </a:solidFill>
              </a:rPr>
              <a:t>Στην ΠΕ υψηλού κινδύνου (με υπόταση</a:t>
            </a:r>
            <a:r>
              <a:rPr lang="en-US" altLang="el-GR" sz="2400" b="1">
                <a:solidFill>
                  <a:srgbClr val="FFFF00"/>
                </a:solidFill>
              </a:rPr>
              <a:t>/</a:t>
            </a:r>
            <a:r>
              <a:rPr lang="el-GR" altLang="el-GR" sz="2400" b="1">
                <a:solidFill>
                  <a:srgbClr val="FFFF00"/>
                </a:solidFill>
              </a:rPr>
              <a:t>σημαντική αιμοδυναμική επιβάρυνση</a:t>
            </a:r>
            <a:r>
              <a:rPr lang="en-US" altLang="el-GR" sz="2400" b="1">
                <a:solidFill>
                  <a:srgbClr val="FFFF00"/>
                </a:solidFill>
              </a:rPr>
              <a:t> </a:t>
            </a:r>
            <a:r>
              <a:rPr lang="el-GR" altLang="el-GR" sz="2400" b="1">
                <a:solidFill>
                  <a:srgbClr val="FFFF00"/>
                </a:solidFill>
              </a:rPr>
              <a:t>ή υποξαιμία), η πιο χρήσιμη 1</a:t>
            </a:r>
            <a:r>
              <a:rPr lang="el-GR" altLang="el-GR" sz="2400" b="1" baseline="30000">
                <a:solidFill>
                  <a:srgbClr val="FFFF00"/>
                </a:solidFill>
              </a:rPr>
              <a:t>η</a:t>
            </a:r>
            <a:r>
              <a:rPr lang="el-GR" altLang="el-GR" sz="2400" b="1">
                <a:solidFill>
                  <a:srgbClr val="FFFF00"/>
                </a:solidFill>
              </a:rPr>
              <a:t> εξέταση είναι</a:t>
            </a:r>
            <a:endParaRPr lang="el-GR" altLang="el-GR" sz="2400" b="1" u="sng">
              <a:solidFill>
                <a:srgbClr val="FFFF00"/>
              </a:solidFill>
            </a:endParaRPr>
          </a:p>
        </p:txBody>
      </p:sp>
      <p:sp>
        <p:nvSpPr>
          <p:cNvPr id="22532" name="Text Box 4"/>
          <p:cNvSpPr txBox="1">
            <a:spLocks noChangeArrowheads="1"/>
          </p:cNvSpPr>
          <p:nvPr/>
        </p:nvSpPr>
        <p:spPr bwMode="auto">
          <a:xfrm>
            <a:off x="3651250" y="39227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FontTx/>
              <a:buNone/>
            </a:pPr>
            <a:r>
              <a:rPr lang="el-GR" altLang="el-GR" sz="1800">
                <a:solidFill>
                  <a:srgbClr val="000000"/>
                </a:solidFill>
              </a:rPr>
              <a:t>                                          </a:t>
            </a:r>
          </a:p>
        </p:txBody>
      </p:sp>
      <p:sp>
        <p:nvSpPr>
          <p:cNvPr id="66565" name="Text Box 5"/>
          <p:cNvSpPr txBox="1">
            <a:spLocks noChangeArrowheads="1"/>
          </p:cNvSpPr>
          <p:nvPr/>
        </p:nvSpPr>
        <p:spPr bwMode="auto">
          <a:xfrm>
            <a:off x="4459288" y="2060575"/>
            <a:ext cx="4289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el-GR" altLang="el-GR" sz="2400" b="1" u="sng">
                <a:solidFill>
                  <a:srgbClr val="FFFF00"/>
                </a:solidFill>
              </a:rPr>
              <a:t>το υπερηχοκαρδιογράφημα</a:t>
            </a:r>
            <a:r>
              <a:rPr lang="el-GR" altLang="el-GR" sz="2400">
                <a:solidFill>
                  <a:srgbClr val="000000"/>
                </a:solidFill>
              </a:rPr>
              <a:t> </a:t>
            </a:r>
          </a:p>
        </p:txBody>
      </p:sp>
      <p:pic>
        <p:nvPicPr>
          <p:cNvPr id="2253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6975" y="2636838"/>
            <a:ext cx="6967538"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3831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6565"/>
                                        </p:tgtEl>
                                        <p:attrNameLst>
                                          <p:attrName>style.visibility</p:attrName>
                                        </p:attrNameLst>
                                      </p:cBhvr>
                                      <p:to>
                                        <p:strVal val="visible"/>
                                      </p:to>
                                    </p:set>
                                    <p:animEffect transition="in" filter="checkerboard(across)">
                                      <p:cBhvr>
                                        <p:cTn id="7" dur="500"/>
                                        <p:tgtEl>
                                          <p:spTgt spid="66565"/>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2534"/>
                                        </p:tgtEl>
                                        <p:attrNameLst>
                                          <p:attrName>style.visibility</p:attrName>
                                        </p:attrNameLst>
                                      </p:cBhvr>
                                      <p:to>
                                        <p:strVal val="visible"/>
                                      </p:to>
                                    </p:set>
                                    <p:animEffect transition="in" filter="fade">
                                      <p:cBhvr>
                                        <p:cTn id="11" dur="500"/>
                                        <p:tgtEl>
                                          <p:spTgt spid="22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ssive PE 1.avi">
            <a:hlinkClick r:id="" action="ppaction://media"/>
          </p:cNvPr>
          <p:cNvPicPr>
            <a:picLocks noRot="1" noChangeAspect="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0" y="-100013"/>
            <a:ext cx="4513263" cy="338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MASSIVE PE 3.avi">
            <a:hlinkClick r:id="" action="ppaction://media"/>
          </p:cNvPr>
          <p:cNvPicPr>
            <a:picLocks noRot="1" noChangeAspect="1"/>
          </p:cNvPicPr>
          <p:nvPr>
            <a:videoFile r:link="rId2"/>
          </p:nvPr>
        </p:nvPicPr>
        <p:blipFill>
          <a:blip r:embed="rId6">
            <a:extLst>
              <a:ext uri="{28A0092B-C50C-407E-A947-70E740481C1C}">
                <a14:useLocalDpi xmlns:a14="http://schemas.microsoft.com/office/drawing/2010/main" val="0"/>
              </a:ext>
            </a:extLst>
          </a:blip>
          <a:srcRect/>
          <a:stretch>
            <a:fillRect/>
          </a:stretch>
        </p:blipFill>
        <p:spPr bwMode="auto">
          <a:xfrm>
            <a:off x="4572000" y="-100013"/>
            <a:ext cx="4546600" cy="340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3877021"/>
      </p:ext>
    </p:extLst>
  </p:cSld>
  <p:clrMapOvr>
    <a:masterClrMapping/>
  </p:clrMapOvr>
  <p:timing>
    <p:tnLst>
      <p:par>
        <p:cTn id="1" dur="indefinite" restart="never" nodeType="tmRoot">
          <p:childTnLst>
            <p:video>
              <p:cMediaNode vol="80000">
                <p:cTn id="2" repeatCount="indefinite" fill="remove" display="0">
                  <p:stCondLst>
                    <p:cond delay="indefinite"/>
                  </p:stCondLst>
                </p:cTn>
                <p:tgtEl>
                  <p:spTgt spid="3"/>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nodeType="clickPar">
                      <p:stCondLst>
                        <p:cond delay="0"/>
                      </p:stCondLst>
                      <p:childTnLst>
                        <p:par>
                          <p:cTn id="5" fill="hold" nodeType="withGroup">
                            <p:stCondLst>
                              <p:cond delay="0"/>
                            </p:stCondLst>
                            <p:childTnLst>
                              <p:par>
                                <p:cTn id="6" presetID="2" presetClass="mediacall" presetSubtype="0" fill="hold" nodeType="clickEffect">
                                  <p:stCondLst>
                                    <p:cond delay="0"/>
                                  </p:stCondLst>
                                  <p:childTnLst>
                                    <p:cmd type="call" cmd="togglePause">
                                      <p:cBhvr>
                                        <p:cTn id="7" dur="1" fill="hold"/>
                                        <p:tgtEl>
                                          <p:spTgt spid="4"/>
                                        </p:tgtEl>
                                      </p:cBhvr>
                                    </p:cmd>
                                  </p:childTnLst>
                                </p:cTn>
                              </p:par>
                            </p:childTnLst>
                          </p:cTn>
                        </p:par>
                      </p:childTnLst>
                    </p:cTn>
                  </p:par>
                </p:childTnLst>
              </p:cTn>
              <p:nextCondLst>
                <p:cond evt="onClick" delay="0">
                  <p:tgtEl>
                    <p:spTgt spid="4"/>
                  </p:tgtEl>
                </p:cond>
              </p:nextCondLst>
            </p:seq>
            <p:video>
              <p:cMediaNode vol="80000">
                <p:cTn id="8" repeatCount="indefinite" fill="remove"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9" name="PE 1.avi">
            <a:hlinkClick r:id="" action="ppaction://media"/>
          </p:cNvPr>
          <p:cNvPicPr>
            <a:picLocks noRot="1" noChangeAspect="1" noChangeArrowheads="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0" y="-134938"/>
            <a:ext cx="4932363" cy="369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80" name="PE 2.avi">
            <a:hlinkClick r:id="" action="ppaction://media"/>
          </p:cNvPr>
          <p:cNvPicPr>
            <a:picLocks noRot="1" noChangeAspect="1" noChangeArrowheads="1"/>
          </p:cNvPicPr>
          <p:nvPr>
            <a:videoFile r:link="rId2"/>
          </p:nvPr>
        </p:nvPicPr>
        <p:blipFill>
          <a:blip r:embed="rId6">
            <a:extLst>
              <a:ext uri="{28A0092B-C50C-407E-A947-70E740481C1C}">
                <a14:useLocalDpi xmlns:a14="http://schemas.microsoft.com/office/drawing/2010/main" val="0"/>
              </a:ext>
            </a:extLst>
          </a:blip>
          <a:srcRect/>
          <a:stretch>
            <a:fillRect/>
          </a:stretch>
        </p:blipFill>
        <p:spPr bwMode="auto">
          <a:xfrm>
            <a:off x="4500563" y="-207963"/>
            <a:ext cx="5040312" cy="3781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4" descr="P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582988"/>
            <a:ext cx="4367213" cy="327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 TextBox"/>
          <p:cNvSpPr txBox="1">
            <a:spLocks noChangeArrowheads="1"/>
          </p:cNvSpPr>
          <p:nvPr/>
        </p:nvSpPr>
        <p:spPr bwMode="auto">
          <a:xfrm>
            <a:off x="4356100" y="4100513"/>
            <a:ext cx="48006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en-US" altLang="en-US" sz="1600" b="1">
                <a:solidFill>
                  <a:srgbClr val="FFFF00"/>
                </a:solidFill>
              </a:rPr>
              <a:t>- </a:t>
            </a:r>
            <a:r>
              <a:rPr lang="el-GR" altLang="en-US" sz="1600" b="1">
                <a:solidFill>
                  <a:srgbClr val="FFFF00"/>
                </a:solidFill>
              </a:rPr>
              <a:t>Διάταση </a:t>
            </a:r>
            <a:r>
              <a:rPr lang="en-US" altLang="en-US" sz="1600" b="1">
                <a:solidFill>
                  <a:srgbClr val="FFFF00"/>
                </a:solidFill>
              </a:rPr>
              <a:t>RV</a:t>
            </a:r>
          </a:p>
          <a:p>
            <a:pPr fontAlgn="base">
              <a:spcBef>
                <a:spcPct val="0"/>
              </a:spcBef>
              <a:spcAft>
                <a:spcPct val="0"/>
              </a:spcAft>
              <a:buFontTx/>
              <a:buNone/>
            </a:pPr>
            <a:r>
              <a:rPr lang="en-US" altLang="en-US" sz="1600" b="1">
                <a:solidFill>
                  <a:srgbClr val="FFFF00"/>
                </a:solidFill>
              </a:rPr>
              <a:t>- RV/LV </a:t>
            </a:r>
            <a:r>
              <a:rPr lang="el-GR" altLang="en-US" sz="1600" b="1">
                <a:solidFill>
                  <a:srgbClr val="FFFF00"/>
                </a:solidFill>
              </a:rPr>
              <a:t>≥ 1</a:t>
            </a:r>
          </a:p>
          <a:p>
            <a:pPr fontAlgn="base">
              <a:spcBef>
                <a:spcPct val="0"/>
              </a:spcBef>
              <a:spcAft>
                <a:spcPct val="0"/>
              </a:spcAft>
              <a:buFontTx/>
              <a:buNone/>
            </a:pPr>
            <a:r>
              <a:rPr lang="en-US" altLang="en-US" sz="1600" b="1">
                <a:solidFill>
                  <a:srgbClr val="FFFF00"/>
                </a:solidFill>
              </a:rPr>
              <a:t>- </a:t>
            </a:r>
            <a:r>
              <a:rPr lang="el-GR" altLang="en-US" sz="1600" b="1">
                <a:solidFill>
                  <a:srgbClr val="FFFF00"/>
                </a:solidFill>
              </a:rPr>
              <a:t>Υποκινησία ελεύθερου τοιχώμ</a:t>
            </a:r>
            <a:r>
              <a:rPr lang="en-US" altLang="en-US" sz="1600" b="1">
                <a:solidFill>
                  <a:srgbClr val="FFFF00"/>
                </a:solidFill>
              </a:rPr>
              <a:t>. RV (Mc Conell)</a:t>
            </a:r>
          </a:p>
          <a:p>
            <a:pPr fontAlgn="base">
              <a:spcBef>
                <a:spcPct val="0"/>
              </a:spcBef>
              <a:spcAft>
                <a:spcPct val="0"/>
              </a:spcAft>
              <a:buFontTx/>
              <a:buNone/>
            </a:pPr>
            <a:r>
              <a:rPr lang="en-US" altLang="en-US" sz="1600" b="1">
                <a:solidFill>
                  <a:srgbClr val="FFFF00"/>
                </a:solidFill>
              </a:rPr>
              <a:t>- TV reg</a:t>
            </a:r>
          </a:p>
          <a:p>
            <a:pPr fontAlgn="base">
              <a:spcBef>
                <a:spcPct val="0"/>
              </a:spcBef>
              <a:spcAft>
                <a:spcPct val="0"/>
              </a:spcAft>
              <a:buFontTx/>
              <a:buNone/>
            </a:pPr>
            <a:r>
              <a:rPr lang="en-US" altLang="en-US" sz="1600" b="1">
                <a:solidFill>
                  <a:srgbClr val="FFFF00"/>
                </a:solidFill>
              </a:rPr>
              <a:t>- </a:t>
            </a:r>
            <a:r>
              <a:rPr lang="el-GR" altLang="en-US" sz="1600" b="1">
                <a:solidFill>
                  <a:srgbClr val="FFFF00"/>
                </a:solidFill>
              </a:rPr>
              <a:t>Μείωση </a:t>
            </a:r>
            <a:r>
              <a:rPr lang="en-US" altLang="en-US" sz="1600" b="1">
                <a:solidFill>
                  <a:srgbClr val="FFFF00"/>
                </a:solidFill>
              </a:rPr>
              <a:t>TAPSE</a:t>
            </a:r>
          </a:p>
          <a:p>
            <a:pPr fontAlgn="base">
              <a:spcBef>
                <a:spcPct val="0"/>
              </a:spcBef>
              <a:spcAft>
                <a:spcPct val="0"/>
              </a:spcAft>
              <a:buFontTx/>
              <a:buNone/>
            </a:pPr>
            <a:r>
              <a:rPr lang="en-US" altLang="en-US" sz="1600" b="1">
                <a:solidFill>
                  <a:srgbClr val="FFFF00"/>
                </a:solidFill>
              </a:rPr>
              <a:t>- </a:t>
            </a:r>
            <a:r>
              <a:rPr lang="el-GR" altLang="en-US" sz="1600" b="1">
                <a:solidFill>
                  <a:srgbClr val="FFFF00"/>
                </a:solidFill>
              </a:rPr>
              <a:t>Συστολική (συστ/διαστολ) επιπέδωση ΜΚΔ</a:t>
            </a:r>
          </a:p>
          <a:p>
            <a:pPr fontAlgn="base">
              <a:spcBef>
                <a:spcPct val="0"/>
              </a:spcBef>
              <a:spcAft>
                <a:spcPct val="0"/>
              </a:spcAft>
              <a:buFontTx/>
              <a:buNone/>
            </a:pPr>
            <a:r>
              <a:rPr lang="en-US" altLang="en-US" sz="1600" b="1">
                <a:solidFill>
                  <a:srgbClr val="FFFF00"/>
                </a:solidFill>
              </a:rPr>
              <a:t>- Shunt R to L </a:t>
            </a:r>
            <a:r>
              <a:rPr lang="el-GR" altLang="en-US" sz="1600" b="1">
                <a:solidFill>
                  <a:srgbClr val="FFFF00"/>
                </a:solidFill>
              </a:rPr>
              <a:t>μέσω </a:t>
            </a:r>
            <a:r>
              <a:rPr lang="en-US" altLang="en-US" sz="1600" b="1">
                <a:solidFill>
                  <a:srgbClr val="FFFF00"/>
                </a:solidFill>
              </a:rPr>
              <a:t>PFO</a:t>
            </a:r>
            <a:endParaRPr lang="el-GR" altLang="en-US" sz="1600" b="1">
              <a:solidFill>
                <a:srgbClr val="FFFF00"/>
              </a:solidFill>
            </a:endParaRPr>
          </a:p>
          <a:p>
            <a:pPr fontAlgn="base">
              <a:spcBef>
                <a:spcPct val="0"/>
              </a:spcBef>
              <a:spcAft>
                <a:spcPct val="0"/>
              </a:spcAft>
              <a:buFontTx/>
              <a:buNone/>
            </a:pPr>
            <a:r>
              <a:rPr lang="en-US" altLang="en-US" sz="1800" b="1">
                <a:solidFill>
                  <a:srgbClr val="FFFF00"/>
                </a:solidFill>
              </a:rPr>
              <a:t>- </a:t>
            </a:r>
            <a:r>
              <a:rPr lang="el-GR" altLang="en-US" sz="1800" b="1">
                <a:solidFill>
                  <a:srgbClr val="FFFF00"/>
                </a:solidFill>
              </a:rPr>
              <a:t>60/60 sign" (TR velocity &lt; 3.9 m/sec plus</a:t>
            </a:r>
          </a:p>
          <a:p>
            <a:pPr fontAlgn="base">
              <a:spcBef>
                <a:spcPct val="0"/>
              </a:spcBef>
              <a:spcAft>
                <a:spcPct val="0"/>
              </a:spcAft>
              <a:buFontTx/>
              <a:buNone/>
            </a:pPr>
            <a:r>
              <a:rPr lang="el-GR" altLang="en-US" sz="1800" b="1">
                <a:solidFill>
                  <a:srgbClr val="FFFF00"/>
                </a:solidFill>
              </a:rPr>
              <a:t> </a:t>
            </a:r>
            <a:r>
              <a:rPr lang="en-US" altLang="en-US" sz="1800" b="1">
                <a:solidFill>
                  <a:srgbClr val="FFFF00"/>
                </a:solidFill>
              </a:rPr>
              <a:t>                   </a:t>
            </a:r>
            <a:r>
              <a:rPr lang="el-GR" altLang="en-US" sz="1800" b="1">
                <a:solidFill>
                  <a:srgbClr val="FFFF00"/>
                </a:solidFill>
              </a:rPr>
              <a:t> </a:t>
            </a:r>
            <a:r>
              <a:rPr lang="en-US" altLang="en-US" sz="1800" b="1">
                <a:solidFill>
                  <a:srgbClr val="FFFF00"/>
                </a:solidFill>
              </a:rPr>
              <a:t>PA </a:t>
            </a:r>
            <a:r>
              <a:rPr lang="el-GR" altLang="en-US" sz="1800" b="1">
                <a:solidFill>
                  <a:srgbClr val="FFFF00"/>
                </a:solidFill>
              </a:rPr>
              <a:t>accel</a:t>
            </a:r>
            <a:r>
              <a:rPr lang="en-US" altLang="en-US" sz="1800" b="1">
                <a:solidFill>
                  <a:srgbClr val="FFFF00"/>
                </a:solidFill>
              </a:rPr>
              <a:t>. </a:t>
            </a:r>
            <a:r>
              <a:rPr lang="el-GR" altLang="en-US" sz="1800" b="1">
                <a:solidFill>
                  <a:srgbClr val="FFFF00"/>
                </a:solidFill>
              </a:rPr>
              <a:t>time &lt; 60 msec)</a:t>
            </a:r>
            <a:r>
              <a:rPr lang="el-GR" altLang="en-US" sz="1800">
                <a:solidFill>
                  <a:srgbClr val="FFFF00"/>
                </a:solidFill>
              </a:rPr>
              <a:t> </a:t>
            </a:r>
          </a:p>
        </p:txBody>
      </p:sp>
    </p:spTree>
    <p:extLst>
      <p:ext uri="{BB962C8B-B14F-4D97-AF65-F5344CB8AC3E}">
        <p14:creationId xmlns:p14="http://schemas.microsoft.com/office/powerpoint/2010/main" val="17626906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831" fill="hold"/>
                                        <p:tgtEl>
                                          <p:spTgt spid="254979"/>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mediacall" presetSubtype="0" fill="hold" nodeType="clickEffect">
                                  <p:stCondLst>
                                    <p:cond delay="0"/>
                                  </p:stCondLst>
                                  <p:childTnLst>
                                    <p:cmd type="call" cmd="playFrom(0.0)">
                                      <p:cBhvr>
                                        <p:cTn id="10" dur="829" fill="hold"/>
                                        <p:tgtEl>
                                          <p:spTgt spid="254980"/>
                                        </p:tgtEl>
                                      </p:cBhvr>
                                    </p:cmd>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6" repeatCount="indefinite" fill="remove" display="0">
                  <p:stCondLst>
                    <p:cond delay="indefinite"/>
                  </p:stCondLst>
                  <p:endCondLst>
                    <p:cond evt="onNext" delay="0">
                      <p:tgtEl>
                        <p:sldTgt/>
                      </p:tgtEl>
                    </p:cond>
                    <p:cond evt="onPrev" delay="0">
                      <p:tgtEl>
                        <p:sldTgt/>
                      </p:tgtEl>
                    </p:cond>
                  </p:endCondLst>
                </p:cTn>
                <p:tgtEl>
                  <p:spTgt spid="254979"/>
                </p:tgtEl>
              </p:cMediaNode>
            </p:video>
            <p:seq concurrent="1" nextAc="seek">
              <p:cTn id="17" restart="whenNotActive" fill="hold" evtFilter="cancelBubble" nodeType="interactiveSeq">
                <p:stCondLst>
                  <p:cond evt="onClick" delay="0">
                    <p:tgtEl>
                      <p:spTgt spid="254979"/>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2" presetClass="mediacall" presetSubtype="0" fill="hold" nodeType="clickEffect">
                                  <p:stCondLst>
                                    <p:cond delay="0"/>
                                  </p:stCondLst>
                                  <p:childTnLst>
                                    <p:cmd type="call" cmd="togglePause">
                                      <p:cBhvr>
                                        <p:cTn id="21" dur="1" fill="hold"/>
                                        <p:tgtEl>
                                          <p:spTgt spid="254979"/>
                                        </p:tgtEl>
                                      </p:cBhvr>
                                    </p:cmd>
                                  </p:childTnLst>
                                </p:cTn>
                              </p:par>
                            </p:childTnLst>
                          </p:cTn>
                        </p:par>
                      </p:childTnLst>
                    </p:cTn>
                  </p:par>
                </p:childTnLst>
              </p:cTn>
              <p:nextCondLst>
                <p:cond evt="onClick" delay="0">
                  <p:tgtEl>
                    <p:spTgt spid="254979"/>
                  </p:tgtEl>
                </p:cond>
              </p:nextCondLst>
            </p:seq>
            <p:video>
              <p:cMediaNode>
                <p:cTn id="22" repeatCount="indefinite" fill="remove" display="0">
                  <p:stCondLst>
                    <p:cond delay="indefinite"/>
                  </p:stCondLst>
                  <p:endCondLst>
                    <p:cond evt="onNext" delay="0">
                      <p:tgtEl>
                        <p:sldTgt/>
                      </p:tgtEl>
                    </p:cond>
                    <p:cond evt="onPrev" delay="0">
                      <p:tgtEl>
                        <p:sldTgt/>
                      </p:tgtEl>
                    </p:cond>
                  </p:endCondLst>
                </p:cTn>
                <p:tgtEl>
                  <p:spTgt spid="254980"/>
                </p:tgtEl>
              </p:cMediaNode>
            </p:video>
            <p:seq concurrent="1" nextAc="seek">
              <p:cTn id="23" restart="whenNotActive" fill="hold" evtFilter="cancelBubble" nodeType="interactiveSeq">
                <p:stCondLst>
                  <p:cond evt="onClick" delay="0">
                    <p:tgtEl>
                      <p:spTgt spid="254980"/>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2" presetClass="mediacall" presetSubtype="0" fill="hold" nodeType="clickEffect">
                                  <p:stCondLst>
                                    <p:cond delay="0"/>
                                  </p:stCondLst>
                                  <p:childTnLst>
                                    <p:cmd type="call" cmd="togglePause">
                                      <p:cBhvr>
                                        <p:cTn id="27" dur="1" fill="hold"/>
                                        <p:tgtEl>
                                          <p:spTgt spid="254980"/>
                                        </p:tgtEl>
                                      </p:cBhvr>
                                    </p:cmd>
                                  </p:childTnLst>
                                </p:cTn>
                              </p:par>
                            </p:childTnLst>
                          </p:cTn>
                        </p:par>
                      </p:childTnLst>
                    </p:cTn>
                  </p:par>
                </p:childTnLst>
              </p:cTn>
              <p:nextCondLst>
                <p:cond evt="onClick" delay="0">
                  <p:tgtEl>
                    <p:spTgt spid="254980"/>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univadis.gr/var/merck/storage/images/media/fishman_horton_ct_collection/image/052ee14d390edac76369e6748dda3837.jpg/13996139-1-eng-GB/052ee14d390edac76369e6748dda3837.jpg_referen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713" y="115888"/>
            <a:ext cx="3024187" cy="357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4" desc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333375"/>
            <a:ext cx="33115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6" descr="Multiple thrombi inside the right atri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7563" y="3429000"/>
            <a:ext cx="2058987"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8" descr="FYLC_1006_1_figur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950" y="3789363"/>
            <a:ext cx="47148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19817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26988"/>
            <a:ext cx="8229600" cy="1143001"/>
          </a:xfrm>
        </p:spPr>
        <p:txBody>
          <a:bodyPr/>
          <a:lstStyle/>
          <a:p>
            <a:pPr eaLnBrk="1" hangingPunct="1"/>
            <a:r>
              <a:rPr lang="el-GR" altLang="el-GR" sz="3200" b="1" smtClean="0">
                <a:solidFill>
                  <a:srgbClr val="FFFF00"/>
                </a:solidFill>
              </a:rPr>
              <a:t>Η Υπερηχογραφία συμπίεσης (</a:t>
            </a:r>
            <a:r>
              <a:rPr lang="fr-FR" altLang="el-GR" sz="3200" b="1" smtClean="0">
                <a:solidFill>
                  <a:srgbClr val="FFFF00"/>
                </a:solidFill>
              </a:rPr>
              <a:t>CUS</a:t>
            </a:r>
            <a:r>
              <a:rPr lang="en-US" altLang="el-GR" sz="3200" b="1" smtClean="0">
                <a:solidFill>
                  <a:srgbClr val="FFFF00"/>
                </a:solidFill>
              </a:rPr>
              <a:t>)</a:t>
            </a:r>
            <a:r>
              <a:rPr lang="el-GR" altLang="el-GR" sz="3200" b="1" smtClean="0">
                <a:solidFill>
                  <a:srgbClr val="FFFF00"/>
                </a:solidFill>
              </a:rPr>
              <a:t> στη διάγνωση </a:t>
            </a:r>
            <a:r>
              <a:rPr lang="en-GB" altLang="el-GR" sz="3200" b="1" smtClean="0">
                <a:solidFill>
                  <a:srgbClr val="FFFF00"/>
                </a:solidFill>
              </a:rPr>
              <a:t>DVT</a:t>
            </a:r>
            <a:endParaRPr lang="el-GR" altLang="el-GR" sz="3200" b="1" smtClean="0">
              <a:solidFill>
                <a:srgbClr val="FFFF00"/>
              </a:solidFill>
            </a:endParaRPr>
          </a:p>
        </p:txBody>
      </p:sp>
      <p:graphicFrame>
        <p:nvGraphicFramePr>
          <p:cNvPr id="47128" name="Group 24">
            <a:extLst>
              <a:ext uri="{FF2B5EF4-FFF2-40B4-BE49-F238E27FC236}"/>
            </a:extLst>
          </p:cNvPr>
          <p:cNvGraphicFramePr>
            <a:graphicFrameLocks noGrp="1"/>
          </p:cNvGraphicFramePr>
          <p:nvPr>
            <p:ph idx="1"/>
          </p:nvPr>
        </p:nvGraphicFramePr>
        <p:xfrm>
          <a:off x="601663" y="1196975"/>
          <a:ext cx="7931150" cy="1800225"/>
        </p:xfrm>
        <a:graphic>
          <a:graphicData uri="http://schemas.openxmlformats.org/drawingml/2006/table">
            <a:tbl>
              <a:tblPr/>
              <a:tblGrid>
                <a:gridCol w="3513137">
                  <a:extLst>
                    <a:ext uri="{9D8B030D-6E8A-4147-A177-3AD203B41FA5}"/>
                  </a:extLst>
                </a:gridCol>
                <a:gridCol w="2166938">
                  <a:extLst>
                    <a:ext uri="{9D8B030D-6E8A-4147-A177-3AD203B41FA5}"/>
                  </a:extLst>
                </a:gridCol>
                <a:gridCol w="2251075">
                  <a:extLst>
                    <a:ext uri="{9D8B030D-6E8A-4147-A177-3AD203B41FA5}"/>
                  </a:extLst>
                </a:gridCol>
              </a:tblGrid>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rgbClr val="FFFF00"/>
                        </a:solidFill>
                        <a:effectLst/>
                        <a:latin typeface="Arial" charset="0"/>
                      </a:endParaRPr>
                    </a:p>
                  </a:txBody>
                  <a:tcPr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a:ln>
                            <a:noFill/>
                          </a:ln>
                          <a:solidFill>
                            <a:srgbClr val="FFFF00"/>
                          </a:solidFill>
                          <a:effectLst/>
                          <a:latin typeface="Arial" charset="0"/>
                        </a:rPr>
                        <a:t>Ευαισθησία</a:t>
                      </a:r>
                      <a:endParaRPr kumimoji="0" lang="en-US" sz="1800" b="1" i="0" u="none" strike="noStrike" cap="none" normalizeH="0" baseline="0">
                        <a:ln>
                          <a:noFill/>
                        </a:ln>
                        <a:solidFill>
                          <a:srgbClr val="FFFF00"/>
                        </a:solidFill>
                        <a:effectLst/>
                        <a:latin typeface="Arial" charset="0"/>
                      </a:endParaRPr>
                    </a:p>
                  </a:txBody>
                  <a:tcPr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a:ln>
                            <a:noFill/>
                          </a:ln>
                          <a:solidFill>
                            <a:srgbClr val="FFFF00"/>
                          </a:solidFill>
                          <a:effectLst/>
                          <a:latin typeface="Arial" charset="0"/>
                        </a:rPr>
                        <a:t>Ειδικότητα</a:t>
                      </a:r>
                      <a:endParaRPr kumimoji="0" lang="en-US" sz="1800" b="1" i="0" u="none" strike="noStrike" cap="none" normalizeH="0" baseline="0">
                        <a:ln>
                          <a:noFill/>
                        </a:ln>
                        <a:solidFill>
                          <a:srgbClr val="FFFF00"/>
                        </a:solidFill>
                        <a:effectLst/>
                        <a:latin typeface="Arial" charset="0"/>
                      </a:endParaRPr>
                    </a:p>
                  </a:txBody>
                  <a:tcPr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extLst>
              </a:tr>
              <a:tr h="13684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a:ln>
                            <a:noFill/>
                          </a:ln>
                          <a:solidFill>
                            <a:srgbClr val="FFFF00"/>
                          </a:solidFill>
                          <a:effectLst/>
                          <a:latin typeface="Arial" charset="0"/>
                        </a:rPr>
                        <a:t>συμπτωματική νόσος</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800" b="1" i="0" u="none" strike="noStrike" cap="none" normalizeH="0" baseline="0">
                        <a:ln>
                          <a:noFill/>
                        </a:ln>
                        <a:solidFill>
                          <a:srgbClr val="FFFF00"/>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a:ln>
                            <a:noFill/>
                          </a:ln>
                          <a:solidFill>
                            <a:srgbClr val="FFFF00"/>
                          </a:solidFill>
                          <a:effectLst/>
                          <a:latin typeface="Arial" charset="0"/>
                        </a:rPr>
                        <a:t>ασυμπτωματική</a:t>
                      </a:r>
                      <a:endParaRPr kumimoji="0" lang="en-US" sz="1800" b="1" i="0" u="none" strike="noStrike" cap="none" normalizeH="0" baseline="0">
                        <a:ln>
                          <a:noFill/>
                        </a:ln>
                        <a:solidFill>
                          <a:srgbClr val="FFFF00"/>
                        </a:solidFill>
                        <a:effectLst/>
                        <a:latin typeface="Arial" charset="0"/>
                      </a:endParaRPr>
                    </a:p>
                  </a:txBody>
                  <a:tcPr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a:ln>
                            <a:noFill/>
                          </a:ln>
                          <a:solidFill>
                            <a:srgbClr val="FF3300"/>
                          </a:solidFill>
                          <a:effectLst/>
                          <a:latin typeface="Arial" charset="0"/>
                        </a:rPr>
                        <a:t>89-96%</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a:ln>
                            <a:noFill/>
                          </a:ln>
                          <a:solidFill>
                            <a:srgbClr val="FF3300"/>
                          </a:solidFill>
                          <a:effectLst/>
                          <a:latin typeface="Arial" charset="0"/>
                        </a:rPr>
                        <a:t>73-93%</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a:ln>
                            <a:noFill/>
                          </a:ln>
                          <a:solidFill>
                            <a:srgbClr val="FF3300"/>
                          </a:solidFill>
                          <a:effectLst/>
                          <a:latin typeface="Arial" charset="0"/>
                        </a:rPr>
                        <a:t>47-62</a:t>
                      </a:r>
                      <a:r>
                        <a:rPr kumimoji="0" lang="en-GB" sz="1800" b="1" i="0" u="none" strike="noStrike" cap="none" normalizeH="0" baseline="0">
                          <a:ln>
                            <a:noFill/>
                          </a:ln>
                          <a:solidFill>
                            <a:srgbClr val="FF3300"/>
                          </a:solidFill>
                          <a:effectLst/>
                          <a:latin typeface="Arial" charset="0"/>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rgbClr val="FF3300"/>
                          </a:solidFill>
                          <a:effectLst/>
                          <a:latin typeface="Arial" charset="0"/>
                        </a:rPr>
                        <a:t>50%</a:t>
                      </a:r>
                      <a:endParaRPr kumimoji="0" lang="en-US" sz="1800" b="1" i="0" u="none" strike="noStrike" cap="none" normalizeH="0" baseline="0">
                        <a:ln>
                          <a:noFill/>
                        </a:ln>
                        <a:solidFill>
                          <a:srgbClr val="FF3300"/>
                        </a:solidFill>
                        <a:effectLst/>
                        <a:latin typeface="Arial" charset="0"/>
                      </a:endParaRPr>
                    </a:p>
                  </a:txBody>
                  <a:tcPr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a:ln>
                            <a:noFill/>
                          </a:ln>
                          <a:solidFill>
                            <a:srgbClr val="FF3300"/>
                          </a:solidFill>
                          <a:effectLst/>
                          <a:latin typeface="Arial" charset="0"/>
                        </a:rPr>
                        <a:t>94-99% </a:t>
                      </a:r>
                      <a:r>
                        <a:rPr kumimoji="0" lang="el-GR" sz="1800" b="1" i="0" u="none" strike="noStrike" cap="none" normalizeH="0" baseline="0">
                          <a:ln>
                            <a:noFill/>
                          </a:ln>
                          <a:solidFill>
                            <a:srgbClr val="FFFF00"/>
                          </a:solidFill>
                          <a:effectLst/>
                          <a:latin typeface="Arial" charset="0"/>
                        </a:rPr>
                        <a:t>εγγύς</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a:ln>
                            <a:noFill/>
                          </a:ln>
                          <a:solidFill>
                            <a:srgbClr val="FFFF00"/>
                          </a:solidFill>
                          <a:effectLst/>
                          <a:latin typeface="Arial" charset="0"/>
                        </a:rPr>
                        <a:t>  </a:t>
                      </a:r>
                      <a:r>
                        <a:rPr kumimoji="0" lang="en-GB" sz="1800" b="1" i="0" u="none" strike="noStrike" cap="none" normalizeH="0" baseline="0">
                          <a:ln>
                            <a:noFill/>
                          </a:ln>
                          <a:solidFill>
                            <a:srgbClr val="FFFF00"/>
                          </a:solidFill>
                          <a:effectLst/>
                          <a:latin typeface="Arial" charset="0"/>
                        </a:rPr>
                        <a:t>        calf</a:t>
                      </a:r>
                      <a:endParaRPr kumimoji="0" lang="el-GR" sz="1800" b="1" i="0" u="none" strike="noStrike" cap="none" normalizeH="0" baseline="0">
                        <a:ln>
                          <a:noFill/>
                        </a:ln>
                        <a:solidFill>
                          <a:srgbClr val="FFFF00"/>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a:ln>
                            <a:noFill/>
                          </a:ln>
                          <a:solidFill>
                            <a:srgbClr val="FFFF00"/>
                          </a:solidFill>
                          <a:effectLst/>
                          <a:latin typeface="Arial" charset="0"/>
                        </a:rPr>
                        <a:t>  </a:t>
                      </a:r>
                      <a:r>
                        <a:rPr kumimoji="0" lang="en-GB" sz="1800" b="1" i="0" u="none" strike="noStrike" cap="none" normalizeH="0" baseline="0">
                          <a:ln>
                            <a:noFill/>
                          </a:ln>
                          <a:solidFill>
                            <a:srgbClr val="FFFF00"/>
                          </a:solidFill>
                          <a:effectLst/>
                          <a:latin typeface="Arial" charset="0"/>
                        </a:rPr>
                        <a:t>      </a:t>
                      </a:r>
                      <a:r>
                        <a:rPr kumimoji="0" lang="el-GR" sz="1800" b="1" i="0" u="none" strike="noStrike" cap="none" normalizeH="0" baseline="0">
                          <a:ln>
                            <a:noFill/>
                          </a:ln>
                          <a:solidFill>
                            <a:srgbClr val="FFFF00"/>
                          </a:solidFill>
                          <a:effectLst/>
                          <a:latin typeface="Arial" charset="0"/>
                        </a:rPr>
                        <a:t> εγγύς</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rgbClr val="FFFF00"/>
                          </a:solidFill>
                          <a:effectLst/>
                          <a:latin typeface="Arial" charset="0"/>
                        </a:rPr>
                        <a:t>     calf</a:t>
                      </a:r>
                      <a:endParaRPr kumimoji="0" lang="en-US" sz="1800" b="1" i="0" u="none" strike="noStrike" cap="none" normalizeH="0" baseline="0">
                        <a:ln>
                          <a:noFill/>
                        </a:ln>
                        <a:solidFill>
                          <a:srgbClr val="FFFF00"/>
                        </a:solidFill>
                        <a:effectLst/>
                        <a:latin typeface="Arial" charset="0"/>
                      </a:endParaRPr>
                    </a:p>
                  </a:txBody>
                  <a:tcPr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extLst>
              </a:tr>
            </a:tbl>
          </a:graphicData>
        </a:graphic>
      </p:graphicFrame>
      <p:sp>
        <p:nvSpPr>
          <p:cNvPr id="26641" name="Text Box 23"/>
          <p:cNvSpPr txBox="1">
            <a:spLocks noChangeArrowheads="1"/>
          </p:cNvSpPr>
          <p:nvPr/>
        </p:nvSpPr>
        <p:spPr bwMode="auto">
          <a:xfrm>
            <a:off x="5508625" y="4070350"/>
            <a:ext cx="3635375" cy="22987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pPr>
            <a:r>
              <a:rPr lang="el-GR" altLang="el-GR" sz="1800" b="1">
                <a:solidFill>
                  <a:srgbClr val="FFFF00"/>
                </a:solidFill>
              </a:rPr>
              <a:t> θετική στο 30-50% των ΠΕ</a:t>
            </a:r>
          </a:p>
          <a:p>
            <a:pPr fontAlgn="base">
              <a:spcBef>
                <a:spcPct val="0"/>
              </a:spcBef>
              <a:spcAft>
                <a:spcPct val="0"/>
              </a:spcAft>
              <a:buFontTx/>
              <a:buNone/>
            </a:pPr>
            <a:endParaRPr lang="el-GR" altLang="el-GR" sz="1800" b="1">
              <a:solidFill>
                <a:srgbClr val="FFFF00"/>
              </a:solidFill>
            </a:endParaRPr>
          </a:p>
          <a:p>
            <a:pPr fontAlgn="base">
              <a:spcBef>
                <a:spcPct val="0"/>
              </a:spcBef>
              <a:spcAft>
                <a:spcPct val="0"/>
              </a:spcAft>
            </a:pPr>
            <a:r>
              <a:rPr lang="el-GR" altLang="el-GR" sz="1800" b="1">
                <a:solidFill>
                  <a:srgbClr val="FFFF00"/>
                </a:solidFill>
              </a:rPr>
              <a:t> Εγγύς </a:t>
            </a:r>
            <a:r>
              <a:rPr lang="en-US" altLang="el-GR" sz="1800" b="1">
                <a:solidFill>
                  <a:srgbClr val="FFFF00"/>
                </a:solidFill>
              </a:rPr>
              <a:t>DVT = </a:t>
            </a:r>
            <a:r>
              <a:rPr lang="el-GR" altLang="el-GR" sz="1800" b="1">
                <a:solidFill>
                  <a:srgbClr val="FFFF00"/>
                </a:solidFill>
              </a:rPr>
              <a:t>θεραπεία ΠΕ</a:t>
            </a:r>
          </a:p>
          <a:p>
            <a:pPr fontAlgn="base">
              <a:spcBef>
                <a:spcPct val="0"/>
              </a:spcBef>
              <a:spcAft>
                <a:spcPct val="0"/>
              </a:spcAft>
              <a:buFontTx/>
              <a:buNone/>
            </a:pPr>
            <a:endParaRPr lang="el-GR" altLang="el-GR" sz="1800" b="1">
              <a:solidFill>
                <a:srgbClr val="FFFF00"/>
              </a:solidFill>
            </a:endParaRPr>
          </a:p>
          <a:p>
            <a:pPr fontAlgn="base">
              <a:spcBef>
                <a:spcPct val="0"/>
              </a:spcBef>
              <a:spcAft>
                <a:spcPct val="0"/>
              </a:spcAft>
            </a:pPr>
            <a:r>
              <a:rPr lang="el-GR" altLang="el-GR" sz="1800" b="1">
                <a:solidFill>
                  <a:srgbClr val="FFFF00"/>
                </a:solidFill>
              </a:rPr>
              <a:t> Μπορεί να είναι το αρχικό </a:t>
            </a:r>
            <a:r>
              <a:rPr lang="en-US" altLang="el-GR" sz="1800" b="1">
                <a:solidFill>
                  <a:srgbClr val="FFFF00"/>
                </a:solidFill>
              </a:rPr>
              <a:t>test</a:t>
            </a:r>
          </a:p>
          <a:p>
            <a:pPr fontAlgn="base">
              <a:spcBef>
                <a:spcPct val="0"/>
              </a:spcBef>
              <a:spcAft>
                <a:spcPct val="0"/>
              </a:spcAft>
              <a:buFontTx/>
              <a:buNone/>
            </a:pPr>
            <a:r>
              <a:rPr lang="en-US" altLang="el-GR" sz="1800" b="1">
                <a:solidFill>
                  <a:srgbClr val="FFFF00"/>
                </a:solidFill>
              </a:rPr>
              <a:t>       -  </a:t>
            </a:r>
            <a:r>
              <a:rPr lang="el-GR" altLang="el-GR" sz="1800" b="1">
                <a:solidFill>
                  <a:srgbClr val="FFFF00"/>
                </a:solidFill>
              </a:rPr>
              <a:t>ΧΝΑ</a:t>
            </a:r>
          </a:p>
          <a:p>
            <a:pPr fontAlgn="base">
              <a:spcBef>
                <a:spcPct val="0"/>
              </a:spcBef>
              <a:spcAft>
                <a:spcPct val="0"/>
              </a:spcAft>
              <a:buFontTx/>
              <a:buNone/>
            </a:pPr>
            <a:r>
              <a:rPr lang="el-GR" altLang="el-GR" sz="1800" b="1">
                <a:solidFill>
                  <a:srgbClr val="FFFF00"/>
                </a:solidFill>
              </a:rPr>
              <a:t>       - αλλεργία σκιαγραφικά</a:t>
            </a:r>
          </a:p>
          <a:p>
            <a:pPr fontAlgn="base">
              <a:spcBef>
                <a:spcPct val="0"/>
              </a:spcBef>
              <a:spcAft>
                <a:spcPct val="0"/>
              </a:spcAft>
              <a:buFontTx/>
              <a:buNone/>
            </a:pPr>
            <a:r>
              <a:rPr lang="el-GR" altLang="el-GR" sz="1800" b="1">
                <a:solidFill>
                  <a:srgbClr val="FFFF00"/>
                </a:solidFill>
              </a:rPr>
              <a:t>       - εγκυμοσυνη</a:t>
            </a:r>
          </a:p>
        </p:txBody>
      </p:sp>
      <p:pic>
        <p:nvPicPr>
          <p:cNvPr id="6" name="DVT 1.avi">
            <a:hlinkClick r:id="" action="ppaction://media"/>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3141663"/>
            <a:ext cx="5214938"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12440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8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remove"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a:extLst>
              <a:ext uri="{FF2B5EF4-FFF2-40B4-BE49-F238E27FC236}"/>
            </a:extLst>
          </p:cNvPr>
          <p:cNvSpPr/>
          <p:nvPr/>
        </p:nvSpPr>
        <p:spPr>
          <a:xfrm>
            <a:off x="679450" y="3789363"/>
            <a:ext cx="7632700" cy="1570037"/>
          </a:xfrm>
          <a:prstGeom prst="rect">
            <a:avLst/>
          </a:prstGeom>
        </p:spPr>
        <p:txBody>
          <a:bodyPr>
            <a:spAutoFit/>
          </a:bodyPr>
          <a:lstStyle/>
          <a:p>
            <a:pPr marL="285750" indent="-285750" fontAlgn="base">
              <a:spcBef>
                <a:spcPct val="0"/>
              </a:spcBef>
              <a:spcAft>
                <a:spcPct val="0"/>
              </a:spcAft>
              <a:buFont typeface="Arial" panose="020B0604020202020204" pitchFamily="34" charset="0"/>
              <a:buChar char="•"/>
              <a:defRPr/>
            </a:pPr>
            <a:r>
              <a:rPr lang="en-US" sz="2400" b="1" u="sng" dirty="0">
                <a:solidFill>
                  <a:srgbClr val="FFFF00"/>
                </a:solidFill>
              </a:rPr>
              <a:t>CT venography </a:t>
            </a:r>
          </a:p>
          <a:p>
            <a:pPr fontAlgn="base">
              <a:spcBef>
                <a:spcPct val="0"/>
              </a:spcBef>
              <a:spcAft>
                <a:spcPct val="0"/>
              </a:spcAft>
              <a:defRPr/>
            </a:pPr>
            <a:r>
              <a:rPr lang="en-US" dirty="0">
                <a:solidFill>
                  <a:srgbClr val="FFFF00"/>
                </a:solidFill>
              </a:rPr>
              <a:t>effective for the diagnosis of proximal DVT, evaluates the pelvic veins or the IVC and can detect concurrent medical conditions that cause pain and swelling. </a:t>
            </a:r>
            <a:r>
              <a:rPr lang="en-US" dirty="0">
                <a:solidFill>
                  <a:srgbClr val="000000"/>
                </a:solidFill>
              </a:rPr>
              <a:t/>
            </a:r>
            <a:br>
              <a:rPr lang="en-US" dirty="0">
                <a:solidFill>
                  <a:srgbClr val="000000"/>
                </a:solidFill>
              </a:rPr>
            </a:br>
            <a:endParaRPr lang="en-US" dirty="0">
              <a:solidFill>
                <a:srgbClr val="000000"/>
              </a:solidFill>
            </a:endParaRPr>
          </a:p>
        </p:txBody>
      </p:sp>
      <p:sp>
        <p:nvSpPr>
          <p:cNvPr id="2" name="Ορθογώνιο 1">
            <a:extLst>
              <a:ext uri="{FF2B5EF4-FFF2-40B4-BE49-F238E27FC236}"/>
            </a:extLst>
          </p:cNvPr>
          <p:cNvSpPr/>
          <p:nvPr/>
        </p:nvSpPr>
        <p:spPr>
          <a:xfrm>
            <a:off x="684213" y="5300663"/>
            <a:ext cx="8351837" cy="739775"/>
          </a:xfrm>
          <a:prstGeom prst="rect">
            <a:avLst/>
          </a:prstGeom>
        </p:spPr>
        <p:txBody>
          <a:bodyPr>
            <a:spAutoFit/>
          </a:bodyPr>
          <a:lstStyle/>
          <a:p>
            <a:pPr marL="285750" indent="-285750" fontAlgn="base">
              <a:spcBef>
                <a:spcPct val="0"/>
              </a:spcBef>
              <a:spcAft>
                <a:spcPct val="0"/>
              </a:spcAft>
              <a:buFont typeface="Arial" panose="020B0604020202020204" pitchFamily="34" charset="0"/>
              <a:buChar char="•"/>
              <a:defRPr/>
            </a:pPr>
            <a:r>
              <a:rPr lang="en-US" sz="2400" b="1" u="sng" dirty="0">
                <a:solidFill>
                  <a:srgbClr val="FFFF00"/>
                </a:solidFill>
              </a:rPr>
              <a:t>MR Venography </a:t>
            </a:r>
          </a:p>
          <a:p>
            <a:pPr fontAlgn="base">
              <a:spcBef>
                <a:spcPct val="0"/>
              </a:spcBef>
              <a:spcAft>
                <a:spcPct val="0"/>
              </a:spcAft>
              <a:defRPr/>
            </a:pPr>
            <a:r>
              <a:rPr lang="en-US" b="1" dirty="0">
                <a:solidFill>
                  <a:srgbClr val="FFFF00"/>
                </a:solidFill>
              </a:rPr>
              <a:t>BEST in follow up</a:t>
            </a:r>
            <a:r>
              <a:rPr lang="en-US" dirty="0">
                <a:solidFill>
                  <a:srgbClr val="FFFF00"/>
                </a:solidFill>
              </a:rPr>
              <a:t> after DVT, differentiates between new and </a:t>
            </a:r>
            <a:r>
              <a:rPr lang="en-US" u="sng" dirty="0">
                <a:solidFill>
                  <a:srgbClr val="FFFF00"/>
                </a:solidFill>
              </a:rPr>
              <a:t>recurrent</a:t>
            </a:r>
            <a:r>
              <a:rPr lang="el-GR" u="sng" dirty="0">
                <a:solidFill>
                  <a:srgbClr val="FFFF00"/>
                </a:solidFill>
              </a:rPr>
              <a:t> </a:t>
            </a:r>
            <a:r>
              <a:rPr lang="en-US" u="sng" dirty="0">
                <a:solidFill>
                  <a:srgbClr val="FFFF00"/>
                </a:solidFill>
              </a:rPr>
              <a:t>DVT </a:t>
            </a:r>
            <a:endParaRPr lang="el-GR" u="sng" dirty="0">
              <a:solidFill>
                <a:srgbClr val="FFFF00"/>
              </a:solidFill>
            </a:endParaRPr>
          </a:p>
        </p:txBody>
      </p:sp>
      <p:sp>
        <p:nvSpPr>
          <p:cNvPr id="27652" name="TextBox 3"/>
          <p:cNvSpPr txBox="1">
            <a:spLocks noChangeArrowheads="1"/>
          </p:cNvSpPr>
          <p:nvPr/>
        </p:nvSpPr>
        <p:spPr bwMode="auto">
          <a:xfrm>
            <a:off x="679450" y="2997200"/>
            <a:ext cx="3997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pPr>
            <a:r>
              <a:rPr lang="en-US" altLang="el-GR" sz="2400" b="1" u="sng">
                <a:solidFill>
                  <a:srgbClr val="FFFF00"/>
                </a:solidFill>
              </a:rPr>
              <a:t>ECHO compression test</a:t>
            </a:r>
            <a:endParaRPr lang="el-GR" altLang="el-GR" sz="2400" b="1" u="sng">
              <a:solidFill>
                <a:srgbClr val="FFFF00"/>
              </a:solidFill>
            </a:endParaRPr>
          </a:p>
        </p:txBody>
      </p:sp>
      <p:pic>
        <p:nvPicPr>
          <p:cNvPr id="27653" name="KASSARAS 2">
            <a:hlinkClick r:id="" action="ppaction://media"/>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00013"/>
            <a:ext cx="3846512" cy="2886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DVT 1">
            <a:hlinkClick r:id="" action="ppaction://media"/>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100013"/>
            <a:ext cx="3862387"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73157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71438" y="1571625"/>
            <a:ext cx="770572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pPr>
            <a:r>
              <a:rPr lang="en-US" altLang="el-GR" sz="2000" b="1">
                <a:solidFill>
                  <a:srgbClr val="FFFF00"/>
                </a:solidFill>
              </a:rPr>
              <a:t> </a:t>
            </a:r>
            <a:r>
              <a:rPr lang="en-US" altLang="el-GR" sz="2000" b="1">
                <a:solidFill>
                  <a:srgbClr val="FF0000"/>
                </a:solidFill>
              </a:rPr>
              <a:t>D-Dimers</a:t>
            </a:r>
            <a:r>
              <a:rPr lang="en-US" altLang="el-GR" sz="2000" b="1">
                <a:solidFill>
                  <a:srgbClr val="FFFF00"/>
                </a:solidFill>
              </a:rPr>
              <a:t>: </a:t>
            </a:r>
            <a:r>
              <a:rPr lang="el-GR" altLang="el-GR" sz="2000" b="1">
                <a:solidFill>
                  <a:srgbClr val="FFFF00"/>
                </a:solidFill>
              </a:rPr>
              <a:t>Τιμή &lt;500 μ</a:t>
            </a:r>
            <a:r>
              <a:rPr lang="en-US" altLang="el-GR" sz="2000" b="1">
                <a:solidFill>
                  <a:srgbClr val="FFFF00"/>
                </a:solidFill>
              </a:rPr>
              <a:t>g</a:t>
            </a:r>
            <a:r>
              <a:rPr lang="el-GR" altLang="el-GR" sz="2000" b="1">
                <a:solidFill>
                  <a:srgbClr val="FFFF00"/>
                </a:solidFill>
              </a:rPr>
              <a:t>/</a:t>
            </a:r>
            <a:r>
              <a:rPr lang="en-US" altLang="el-GR" sz="2000" b="1">
                <a:solidFill>
                  <a:srgbClr val="FFFF00"/>
                </a:solidFill>
              </a:rPr>
              <a:t>L</a:t>
            </a:r>
            <a:r>
              <a:rPr lang="el-GR" altLang="el-GR" sz="2000" b="1">
                <a:solidFill>
                  <a:srgbClr val="FFFF00"/>
                </a:solidFill>
              </a:rPr>
              <a:t> </a:t>
            </a:r>
            <a:endParaRPr lang="en-US" altLang="el-GR" sz="2000" b="1">
              <a:solidFill>
                <a:srgbClr val="FFFF00"/>
              </a:solidFill>
            </a:endParaRPr>
          </a:p>
          <a:p>
            <a:pPr fontAlgn="base">
              <a:spcBef>
                <a:spcPct val="0"/>
              </a:spcBef>
              <a:spcAft>
                <a:spcPct val="0"/>
              </a:spcAft>
              <a:buFontTx/>
              <a:buNone/>
            </a:pPr>
            <a:r>
              <a:rPr lang="en-US" altLang="el-GR" sz="2000" b="1">
                <a:solidFill>
                  <a:srgbClr val="FFFF00"/>
                </a:solidFill>
              </a:rPr>
              <a:t>  </a:t>
            </a:r>
            <a:r>
              <a:rPr lang="el-GR" altLang="el-GR" sz="2000" b="1">
                <a:solidFill>
                  <a:srgbClr val="FFFF00"/>
                </a:solidFill>
              </a:rPr>
              <a:t>αποκλείουν ΠΕ με μικρή-μέτρια </a:t>
            </a:r>
            <a:r>
              <a:rPr lang="en-US" altLang="el-GR" sz="2000" b="1">
                <a:solidFill>
                  <a:srgbClr val="FFFF00"/>
                </a:solidFill>
              </a:rPr>
              <a:t> </a:t>
            </a:r>
            <a:endParaRPr lang="el-GR" altLang="el-GR" sz="2000" b="1">
              <a:solidFill>
                <a:srgbClr val="FFFF00"/>
              </a:solidFill>
            </a:endParaRPr>
          </a:p>
          <a:p>
            <a:pPr fontAlgn="base">
              <a:spcBef>
                <a:spcPct val="0"/>
              </a:spcBef>
              <a:spcAft>
                <a:spcPct val="0"/>
              </a:spcAft>
              <a:buFontTx/>
              <a:buNone/>
            </a:pPr>
            <a:r>
              <a:rPr lang="el-GR" altLang="el-GR" sz="2000" b="1">
                <a:solidFill>
                  <a:srgbClr val="FFFF00"/>
                </a:solidFill>
              </a:rPr>
              <a:t>  κλινική πιθανότητα</a:t>
            </a:r>
            <a:endParaRPr lang="en-US" altLang="el-GR" sz="2000" b="1">
              <a:solidFill>
                <a:srgbClr val="FFFF00"/>
              </a:solidFill>
            </a:endParaRPr>
          </a:p>
          <a:p>
            <a:pPr fontAlgn="base">
              <a:spcBef>
                <a:spcPct val="0"/>
              </a:spcBef>
              <a:spcAft>
                <a:spcPct val="0"/>
              </a:spcAft>
              <a:buFontTx/>
              <a:buNone/>
            </a:pPr>
            <a:r>
              <a:rPr lang="el-GR" altLang="el-GR" sz="2000" b="1">
                <a:solidFill>
                  <a:srgbClr val="FFFF00"/>
                </a:solidFill>
              </a:rPr>
              <a:t> (ΥΨΗΛΗΣ ΕΥΑΙΣΘΗΣΙΑΣ) </a:t>
            </a:r>
            <a:endParaRPr lang="en-US" altLang="el-GR" sz="2000" b="1">
              <a:solidFill>
                <a:srgbClr val="FFFF00"/>
              </a:solidFill>
            </a:endParaRPr>
          </a:p>
          <a:p>
            <a:pPr fontAlgn="base">
              <a:spcBef>
                <a:spcPct val="0"/>
              </a:spcBef>
              <a:spcAft>
                <a:spcPct val="0"/>
              </a:spcAft>
            </a:pPr>
            <a:endParaRPr lang="en-US" altLang="el-GR" sz="2000" b="1">
              <a:solidFill>
                <a:srgbClr val="FFFF00"/>
              </a:solidFill>
            </a:endParaRPr>
          </a:p>
        </p:txBody>
      </p:sp>
      <p:sp>
        <p:nvSpPr>
          <p:cNvPr id="28675" name="Text Box 5"/>
          <p:cNvSpPr txBox="1">
            <a:spLocks noChangeArrowheads="1"/>
          </p:cNvSpPr>
          <p:nvPr/>
        </p:nvSpPr>
        <p:spPr bwMode="auto">
          <a:xfrm>
            <a:off x="1476375" y="404813"/>
            <a:ext cx="6408738" cy="898525"/>
          </a:xfrm>
          <a:prstGeom prst="rect">
            <a:avLst/>
          </a:prstGeom>
          <a:solidFill>
            <a:srgbClr val="FF0000"/>
          </a:solidFill>
          <a:ln w="76200">
            <a:solidFill>
              <a:srgbClr val="FFFF00"/>
            </a:solidFill>
            <a:miter lim="800000"/>
            <a:headEnd/>
            <a:tailEnd/>
          </a:ln>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FontTx/>
              <a:buNone/>
            </a:pPr>
            <a:r>
              <a:rPr lang="el-GR" altLang="el-GR" sz="2400" b="1">
                <a:solidFill>
                  <a:srgbClr val="FFFF00"/>
                </a:solidFill>
              </a:rPr>
              <a:t>ΠΝΕΥΜΟΝΙΚΗ ΕΜΒΟΛΗ</a:t>
            </a:r>
          </a:p>
          <a:p>
            <a:pPr algn="ctr" fontAlgn="base">
              <a:spcBef>
                <a:spcPct val="0"/>
              </a:spcBef>
              <a:spcAft>
                <a:spcPct val="0"/>
              </a:spcAft>
              <a:buFontTx/>
              <a:buNone/>
            </a:pPr>
            <a:r>
              <a:rPr lang="el-GR" altLang="el-GR" sz="2400" b="1">
                <a:solidFill>
                  <a:srgbClr val="FFFF00"/>
                </a:solidFill>
              </a:rPr>
              <a:t>βιοδείκτες</a:t>
            </a:r>
          </a:p>
        </p:txBody>
      </p:sp>
      <p:sp>
        <p:nvSpPr>
          <p:cNvPr id="28676" name="Rectangle 6"/>
          <p:cNvSpPr>
            <a:spLocks noChangeArrowheads="1"/>
          </p:cNvSpPr>
          <p:nvPr/>
        </p:nvSpPr>
        <p:spPr bwMode="auto">
          <a:xfrm>
            <a:off x="1331913" y="3786188"/>
            <a:ext cx="83708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en-US" altLang="el-GR" sz="1400" b="1">
              <a:solidFill>
                <a:srgbClr val="FFFF00"/>
              </a:solidFill>
            </a:endParaRPr>
          </a:p>
          <a:p>
            <a:pPr fontAlgn="base">
              <a:spcBef>
                <a:spcPct val="0"/>
              </a:spcBef>
              <a:spcAft>
                <a:spcPct val="0"/>
              </a:spcAft>
              <a:buFontTx/>
              <a:buNone/>
            </a:pPr>
            <a:endParaRPr lang="el-GR" altLang="el-GR" sz="1400">
              <a:solidFill>
                <a:srgbClr val="000000"/>
              </a:solidFill>
            </a:endParaRPr>
          </a:p>
        </p:txBody>
      </p:sp>
      <p:sp>
        <p:nvSpPr>
          <p:cNvPr id="28677" name="Rectangle 2"/>
          <p:cNvSpPr>
            <a:spLocks noChangeArrowheads="1"/>
          </p:cNvSpPr>
          <p:nvPr/>
        </p:nvSpPr>
        <p:spPr bwMode="auto">
          <a:xfrm>
            <a:off x="1114425" y="4611688"/>
            <a:ext cx="7705725"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pPr>
            <a:r>
              <a:rPr lang="el-GR" altLang="el-GR" sz="2000" b="1">
                <a:solidFill>
                  <a:srgbClr val="FFFF00"/>
                </a:solidFill>
              </a:rPr>
              <a:t> </a:t>
            </a:r>
            <a:r>
              <a:rPr lang="el-GR" altLang="el-GR" sz="2000" b="1">
                <a:solidFill>
                  <a:srgbClr val="FF0000"/>
                </a:solidFill>
              </a:rPr>
              <a:t>Τroponin</a:t>
            </a:r>
            <a:r>
              <a:rPr lang="en-US" altLang="el-GR" sz="2000" b="1">
                <a:solidFill>
                  <a:srgbClr val="FF0000"/>
                </a:solidFill>
              </a:rPr>
              <a:t>s</a:t>
            </a:r>
            <a:endParaRPr lang="el-GR" altLang="el-GR" sz="2000" b="1">
              <a:solidFill>
                <a:srgbClr val="FF0000"/>
              </a:solidFill>
            </a:endParaRPr>
          </a:p>
          <a:p>
            <a:pPr fontAlgn="base">
              <a:spcBef>
                <a:spcPct val="0"/>
              </a:spcBef>
              <a:spcAft>
                <a:spcPct val="0"/>
              </a:spcAft>
            </a:pPr>
            <a:r>
              <a:rPr lang="el-GR" altLang="el-GR" sz="2000" b="1">
                <a:solidFill>
                  <a:srgbClr val="FF0000"/>
                </a:solidFill>
              </a:rPr>
              <a:t> N-terminal–pro-BNP (NT-pro-BNP)</a:t>
            </a:r>
          </a:p>
          <a:p>
            <a:pPr fontAlgn="base">
              <a:spcBef>
                <a:spcPct val="0"/>
              </a:spcBef>
              <a:spcAft>
                <a:spcPct val="0"/>
              </a:spcAft>
            </a:pPr>
            <a:r>
              <a:rPr lang="en-US" altLang="el-GR" sz="2000" b="1">
                <a:solidFill>
                  <a:srgbClr val="FF0000"/>
                </a:solidFill>
              </a:rPr>
              <a:t> </a:t>
            </a:r>
            <a:r>
              <a:rPr lang="el-GR" altLang="el-GR" sz="2000" b="1">
                <a:solidFill>
                  <a:srgbClr val="FF0000"/>
                </a:solidFill>
              </a:rPr>
              <a:t>ischemia-modified albumin (IMA) </a:t>
            </a:r>
            <a:endParaRPr lang="en-US" altLang="el-GR" sz="2000" b="1">
              <a:solidFill>
                <a:srgbClr val="FF0000"/>
              </a:solidFill>
            </a:endParaRPr>
          </a:p>
          <a:p>
            <a:pPr fontAlgn="base">
              <a:spcBef>
                <a:spcPct val="0"/>
              </a:spcBef>
              <a:spcAft>
                <a:spcPct val="0"/>
              </a:spcAft>
              <a:buFontTx/>
              <a:buNone/>
            </a:pPr>
            <a:r>
              <a:rPr lang="en-US" altLang="el-GR" sz="2000" b="1">
                <a:solidFill>
                  <a:srgbClr val="FFFF00"/>
                </a:solidFill>
              </a:rPr>
              <a:t>     </a:t>
            </a:r>
            <a:r>
              <a:rPr lang="el-GR" altLang="el-GR" sz="1200" b="1">
                <a:solidFill>
                  <a:srgbClr val="FFFF00"/>
                </a:solidFill>
              </a:rPr>
              <a:t>93% sensitive and 75% specific </a:t>
            </a:r>
            <a:r>
              <a:rPr lang="en-US" altLang="el-GR" sz="1200" b="1">
                <a:solidFill>
                  <a:srgbClr val="FFFF00"/>
                </a:solidFill>
              </a:rPr>
              <a:t>I</a:t>
            </a:r>
            <a:r>
              <a:rPr lang="el-GR" altLang="el-GR" sz="1200" b="1">
                <a:solidFill>
                  <a:srgbClr val="FFFF00"/>
                </a:solidFill>
              </a:rPr>
              <a:t>n combination with Wells and Geneva probability scores</a:t>
            </a:r>
            <a:endParaRPr lang="en-US" altLang="el-GR" sz="1200" b="1">
              <a:solidFill>
                <a:srgbClr val="FFFF00"/>
              </a:solidFill>
            </a:endParaRPr>
          </a:p>
          <a:p>
            <a:pPr fontAlgn="base">
              <a:spcBef>
                <a:spcPct val="0"/>
              </a:spcBef>
              <a:spcAft>
                <a:spcPct val="0"/>
              </a:spcAft>
            </a:pPr>
            <a:r>
              <a:rPr lang="en-US" altLang="el-GR" sz="2000" b="1">
                <a:solidFill>
                  <a:srgbClr val="FFFF00"/>
                </a:solidFill>
              </a:rPr>
              <a:t> </a:t>
            </a:r>
            <a:r>
              <a:rPr lang="en-US" altLang="el-GR" sz="2000" b="1">
                <a:solidFill>
                  <a:srgbClr val="FF0000"/>
                </a:solidFill>
              </a:rPr>
              <a:t>Heart type fatty acid-binding protein (H-FABP)</a:t>
            </a:r>
          </a:p>
          <a:p>
            <a:pPr fontAlgn="base">
              <a:spcBef>
                <a:spcPct val="0"/>
              </a:spcBef>
              <a:spcAft>
                <a:spcPct val="0"/>
              </a:spcAft>
            </a:pPr>
            <a:r>
              <a:rPr lang="en-US" altLang="el-GR" sz="2000" b="1">
                <a:solidFill>
                  <a:srgbClr val="FF0000"/>
                </a:solidFill>
              </a:rPr>
              <a:t> </a:t>
            </a:r>
            <a:r>
              <a:rPr lang="el-GR" altLang="el-GR" sz="2000" b="1">
                <a:solidFill>
                  <a:srgbClr val="FF0000"/>
                </a:solidFill>
              </a:rPr>
              <a:t>N</a:t>
            </a:r>
            <a:r>
              <a:rPr lang="en-US" altLang="el-GR" sz="2000" b="1">
                <a:solidFill>
                  <a:srgbClr val="FF0000"/>
                </a:solidFill>
              </a:rPr>
              <a:t>GAL (neutrophil galatinase-associated lipocalcin)</a:t>
            </a:r>
            <a:endParaRPr lang="el-GR" altLang="el-GR" sz="2000" b="1">
              <a:solidFill>
                <a:srgbClr val="FF0000"/>
              </a:solidFill>
            </a:endParaRPr>
          </a:p>
          <a:p>
            <a:pPr fontAlgn="base">
              <a:spcBef>
                <a:spcPct val="0"/>
              </a:spcBef>
              <a:spcAft>
                <a:spcPct val="0"/>
              </a:spcAft>
            </a:pPr>
            <a:r>
              <a:rPr lang="en-US" altLang="el-GR" sz="2000" b="1">
                <a:solidFill>
                  <a:srgbClr val="FF0000"/>
                </a:solidFill>
              </a:rPr>
              <a:t> cystatin C</a:t>
            </a:r>
            <a:endParaRPr lang="el-GR" altLang="el-GR" sz="2000" b="1">
              <a:solidFill>
                <a:srgbClr val="FF0000"/>
              </a:solidFill>
            </a:endParaRPr>
          </a:p>
        </p:txBody>
      </p:sp>
      <p:pic>
        <p:nvPicPr>
          <p:cNvPr id="286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5625" y="1357313"/>
            <a:ext cx="4778375" cy="321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Text Box 7"/>
          <p:cNvSpPr txBox="1">
            <a:spLocks noChangeArrowheads="1"/>
          </p:cNvSpPr>
          <p:nvPr/>
        </p:nvSpPr>
        <p:spPr bwMode="auto">
          <a:xfrm>
            <a:off x="0" y="3143250"/>
            <a:ext cx="44227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pPr>
            <a:r>
              <a:rPr lang="el-GR" altLang="el-GR" sz="2000" b="1">
                <a:solidFill>
                  <a:srgbClr val="FFFF00"/>
                </a:solidFill>
              </a:rPr>
              <a:t> Μικρής αξίας σε νοσηλευόμενους</a:t>
            </a:r>
          </a:p>
          <a:p>
            <a:pPr fontAlgn="base">
              <a:spcBef>
                <a:spcPct val="0"/>
              </a:spcBef>
              <a:spcAft>
                <a:spcPct val="0"/>
              </a:spcAft>
            </a:pPr>
            <a:r>
              <a:rPr lang="el-GR" altLang="el-GR" sz="2000" b="1">
                <a:solidFill>
                  <a:srgbClr val="FFFF00"/>
                </a:solidFill>
              </a:rPr>
              <a:t> Ηλικία Χ 10 μ</a:t>
            </a:r>
            <a:r>
              <a:rPr lang="en-US" altLang="el-GR" sz="2000" b="1">
                <a:solidFill>
                  <a:srgbClr val="FFFF00"/>
                </a:solidFill>
              </a:rPr>
              <a:t>g/L</a:t>
            </a:r>
            <a:r>
              <a:rPr lang="el-GR" altLang="el-GR" sz="2000" b="1">
                <a:solidFill>
                  <a:srgbClr val="FFFF00"/>
                </a:solidFill>
              </a:rPr>
              <a:t> για &gt; 50 ετών</a:t>
            </a:r>
            <a:r>
              <a:rPr lang="en-US" altLang="el-GR" sz="2000" b="1">
                <a:solidFill>
                  <a:srgbClr val="FFFF00"/>
                </a:solidFill>
              </a:rPr>
              <a:t> </a:t>
            </a:r>
            <a:endParaRPr lang="el-GR" altLang="el-GR" sz="2000" b="1">
              <a:solidFill>
                <a:srgbClr val="FFFF00"/>
              </a:solidFill>
            </a:endParaRPr>
          </a:p>
        </p:txBody>
      </p:sp>
      <p:sp>
        <p:nvSpPr>
          <p:cNvPr id="8" name="Rectangle 7">
            <a:extLst>
              <a:ext uri="{FF2B5EF4-FFF2-40B4-BE49-F238E27FC236}"/>
            </a:extLst>
          </p:cNvPr>
          <p:cNvSpPr/>
          <p:nvPr/>
        </p:nvSpPr>
        <p:spPr>
          <a:xfrm>
            <a:off x="0" y="1500188"/>
            <a:ext cx="9144000" cy="30718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l-GR" dirty="0">
              <a:ln w="57150">
                <a:solidFill>
                  <a:srgbClr val="FFFF00"/>
                </a:solidFill>
              </a:ln>
              <a:solidFill>
                <a:srgbClr val="FFFFFF"/>
              </a:solidFill>
            </a:endParaRPr>
          </a:p>
        </p:txBody>
      </p:sp>
      <p:cxnSp>
        <p:nvCxnSpPr>
          <p:cNvPr id="3" name="Ευθεία γραμμή σύνδεσης 2">
            <a:extLst>
              <a:ext uri="{FF2B5EF4-FFF2-40B4-BE49-F238E27FC236}"/>
            </a:extLst>
          </p:cNvPr>
          <p:cNvCxnSpPr/>
          <p:nvPr/>
        </p:nvCxnSpPr>
        <p:spPr>
          <a:xfrm>
            <a:off x="179388" y="3851275"/>
            <a:ext cx="403225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36873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Ορθογώνιο 1"/>
          <p:cNvSpPr>
            <a:spLocks noChangeArrowheads="1"/>
          </p:cNvSpPr>
          <p:nvPr/>
        </p:nvSpPr>
        <p:spPr bwMode="auto">
          <a:xfrm>
            <a:off x="795338" y="908050"/>
            <a:ext cx="7632700"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en-US" altLang="el-GR" sz="2400" b="1" u="sng">
                <a:solidFill>
                  <a:srgbClr val="FFFF00"/>
                </a:solidFill>
              </a:rPr>
              <a:t>Thrombophilias</a:t>
            </a:r>
          </a:p>
          <a:p>
            <a:pPr fontAlgn="base">
              <a:spcBef>
                <a:spcPct val="0"/>
              </a:spcBef>
              <a:spcAft>
                <a:spcPct val="0"/>
              </a:spcAft>
              <a:buFontTx/>
              <a:buNone/>
            </a:pPr>
            <a:endParaRPr lang="en-US" altLang="el-GR" sz="1800">
              <a:solidFill>
                <a:srgbClr val="FFFF00"/>
              </a:solidFill>
            </a:endParaRPr>
          </a:p>
          <a:p>
            <a:pPr fontAlgn="base">
              <a:spcBef>
                <a:spcPct val="0"/>
              </a:spcBef>
              <a:spcAft>
                <a:spcPct val="0"/>
              </a:spcAft>
              <a:buFontTx/>
              <a:buNone/>
            </a:pPr>
            <a:endParaRPr lang="en-US" altLang="el-GR" sz="1800">
              <a:solidFill>
                <a:srgbClr val="FFFF00"/>
              </a:solidFill>
            </a:endParaRPr>
          </a:p>
          <a:p>
            <a:pPr fontAlgn="base">
              <a:spcBef>
                <a:spcPct val="0"/>
              </a:spcBef>
              <a:spcAft>
                <a:spcPct val="0"/>
              </a:spcAft>
              <a:buFontTx/>
              <a:buNone/>
            </a:pPr>
            <a:r>
              <a:rPr lang="en-US" altLang="el-GR" sz="1800">
                <a:solidFill>
                  <a:srgbClr val="FFFF00"/>
                </a:solidFill>
              </a:rPr>
              <a:t>Rather than focusing on </a:t>
            </a:r>
            <a:r>
              <a:rPr lang="en-US" altLang="el-GR" sz="1800" b="1">
                <a:solidFill>
                  <a:srgbClr val="FFFF00"/>
                </a:solidFill>
              </a:rPr>
              <a:t>thrombophilias</a:t>
            </a:r>
            <a:r>
              <a:rPr lang="en-US" altLang="el-GR" sz="1800">
                <a:solidFill>
                  <a:srgbClr val="FFFF00"/>
                </a:solidFill>
              </a:rPr>
              <a:t>, identifying whether a DVT is</a:t>
            </a:r>
            <a:br>
              <a:rPr lang="en-US" altLang="el-GR" sz="1800">
                <a:solidFill>
                  <a:srgbClr val="FFFF00"/>
                </a:solidFill>
              </a:rPr>
            </a:br>
            <a:r>
              <a:rPr lang="en-US" altLang="el-GR" sz="1800">
                <a:solidFill>
                  <a:srgbClr val="FFFF00"/>
                </a:solidFill>
              </a:rPr>
              <a:t>provoked or unprovoked, patient sex and age are considered </a:t>
            </a:r>
            <a:r>
              <a:rPr lang="en-US" altLang="el-GR" sz="1800" u="sng">
                <a:solidFill>
                  <a:srgbClr val="FFFF00"/>
                </a:solidFill>
              </a:rPr>
              <a:t>much more useful </a:t>
            </a:r>
            <a:endParaRPr lang="en-US" altLang="el-GR" sz="1800">
              <a:solidFill>
                <a:srgbClr val="FFFF00"/>
              </a:solidFill>
            </a:endParaRPr>
          </a:p>
          <a:p>
            <a:pPr fontAlgn="base">
              <a:spcBef>
                <a:spcPct val="0"/>
              </a:spcBef>
              <a:spcAft>
                <a:spcPct val="0"/>
              </a:spcAft>
              <a:buFontTx/>
              <a:buNone/>
            </a:pPr>
            <a:endParaRPr lang="en-US" altLang="el-GR" sz="1800">
              <a:solidFill>
                <a:srgbClr val="FFFF00"/>
              </a:solidFill>
            </a:endParaRPr>
          </a:p>
          <a:p>
            <a:pPr fontAlgn="base">
              <a:spcBef>
                <a:spcPct val="0"/>
              </a:spcBef>
              <a:spcAft>
                <a:spcPct val="0"/>
              </a:spcAft>
              <a:buFontTx/>
              <a:buNone/>
            </a:pPr>
            <a:r>
              <a:rPr lang="en-US" altLang="el-GR" sz="1800">
                <a:solidFill>
                  <a:srgbClr val="FFFF00"/>
                </a:solidFill>
              </a:rPr>
              <a:t>Current opinion is that</a:t>
            </a:r>
            <a:r>
              <a:rPr lang="el-GR" altLang="el-GR" sz="1800">
                <a:solidFill>
                  <a:srgbClr val="FFFF00"/>
                </a:solidFill>
              </a:rPr>
              <a:t> </a:t>
            </a:r>
            <a:r>
              <a:rPr lang="en-US" altLang="el-GR" sz="1800">
                <a:solidFill>
                  <a:srgbClr val="FFFF00"/>
                </a:solidFill>
              </a:rPr>
              <a:t>thrombophilia testing should </a:t>
            </a:r>
            <a:r>
              <a:rPr lang="en-US" altLang="el-GR" sz="1800" u="sng">
                <a:solidFill>
                  <a:srgbClr val="FFFF00"/>
                </a:solidFill>
              </a:rPr>
              <a:t>only be performed when patient management will be affected</a:t>
            </a:r>
            <a:r>
              <a:rPr lang="en-US" altLang="el-GR" sz="1800">
                <a:solidFill>
                  <a:srgbClr val="FFFF00"/>
                </a:solidFill>
              </a:rPr>
              <a:t/>
            </a:r>
            <a:br>
              <a:rPr lang="en-US" altLang="el-GR" sz="1800">
                <a:solidFill>
                  <a:srgbClr val="FFFF00"/>
                </a:solidFill>
              </a:rPr>
            </a:br>
            <a:endParaRPr lang="en-US" altLang="el-GR" sz="1800">
              <a:solidFill>
                <a:srgbClr val="FFFF00"/>
              </a:solidFill>
            </a:endParaRPr>
          </a:p>
        </p:txBody>
      </p:sp>
      <p:sp>
        <p:nvSpPr>
          <p:cNvPr id="29699" name="Ορθογώνιο 2"/>
          <p:cNvSpPr>
            <a:spLocks noChangeArrowheads="1"/>
          </p:cNvSpPr>
          <p:nvPr/>
        </p:nvSpPr>
        <p:spPr bwMode="auto">
          <a:xfrm>
            <a:off x="976313" y="3573463"/>
            <a:ext cx="72723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en-US" altLang="el-GR" sz="1800">
                <a:solidFill>
                  <a:srgbClr val="000000"/>
                </a:solidFill>
              </a:rPr>
              <a:t>. </a:t>
            </a:r>
            <a:br>
              <a:rPr lang="en-US" altLang="el-GR" sz="1800">
                <a:solidFill>
                  <a:srgbClr val="000000"/>
                </a:solidFill>
              </a:rPr>
            </a:br>
            <a:r>
              <a:rPr lang="en-US" altLang="el-GR" sz="1800">
                <a:solidFill>
                  <a:srgbClr val="000000"/>
                </a:solidFill>
              </a:rPr>
              <a:t> </a:t>
            </a:r>
          </a:p>
        </p:txBody>
      </p:sp>
    </p:spTree>
    <p:extLst>
      <p:ext uri="{BB962C8B-B14F-4D97-AF65-F5344CB8AC3E}">
        <p14:creationId xmlns:p14="http://schemas.microsoft.com/office/powerpoint/2010/main" val="27693923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Ορθογώνιο 1"/>
          <p:cNvSpPr>
            <a:spLocks noChangeArrowheads="1"/>
          </p:cNvSpPr>
          <p:nvPr/>
        </p:nvSpPr>
        <p:spPr bwMode="auto">
          <a:xfrm>
            <a:off x="323850" y="242888"/>
            <a:ext cx="8713788"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en-US" altLang="el-GR" sz="1800" u="sng">
                <a:solidFill>
                  <a:srgbClr val="FFFF00"/>
                </a:solidFill>
              </a:rPr>
              <a:t>Circumstances where thrombophilia</a:t>
            </a:r>
            <a:r>
              <a:rPr lang="el-GR" altLang="el-GR" sz="1800" u="sng">
                <a:solidFill>
                  <a:srgbClr val="FFFF00"/>
                </a:solidFill>
              </a:rPr>
              <a:t> </a:t>
            </a:r>
            <a:r>
              <a:rPr lang="en-US" altLang="el-GR" sz="1800" u="sng">
                <a:solidFill>
                  <a:srgbClr val="FFFF00"/>
                </a:solidFill>
              </a:rPr>
              <a:t>testing may be potentially useful.</a:t>
            </a:r>
          </a:p>
          <a:p>
            <a:pPr fontAlgn="base">
              <a:spcBef>
                <a:spcPct val="0"/>
              </a:spcBef>
              <a:spcAft>
                <a:spcPct val="0"/>
              </a:spcAft>
              <a:buFontTx/>
              <a:buNone/>
            </a:pPr>
            <a:r>
              <a:rPr lang="en-US" altLang="el-GR" sz="1800" u="sng">
                <a:solidFill>
                  <a:srgbClr val="FFFF00"/>
                </a:solidFill>
              </a:rPr>
              <a:t/>
            </a:r>
            <a:br>
              <a:rPr lang="en-US" altLang="el-GR" sz="1800" u="sng">
                <a:solidFill>
                  <a:srgbClr val="FFFF00"/>
                </a:solidFill>
              </a:rPr>
            </a:br>
            <a:r>
              <a:rPr lang="en-US" altLang="el-GR" sz="2400">
                <a:solidFill>
                  <a:srgbClr val="FFFF00"/>
                </a:solidFill>
              </a:rPr>
              <a:t>1</a:t>
            </a:r>
            <a:r>
              <a:rPr lang="en-US" altLang="el-GR" sz="1800">
                <a:solidFill>
                  <a:srgbClr val="FFFF00"/>
                </a:solidFill>
              </a:rPr>
              <a:t>. </a:t>
            </a:r>
            <a:r>
              <a:rPr lang="en-US" altLang="el-GR" sz="1800" b="1">
                <a:solidFill>
                  <a:srgbClr val="FFFF00"/>
                </a:solidFill>
              </a:rPr>
              <a:t>1</a:t>
            </a:r>
            <a:r>
              <a:rPr lang="en-US" altLang="el-GR" sz="1800" b="1" baseline="30000">
                <a:solidFill>
                  <a:srgbClr val="FFFF00"/>
                </a:solidFill>
              </a:rPr>
              <a:t>st</a:t>
            </a:r>
            <a:r>
              <a:rPr lang="en-US" altLang="el-GR" sz="1800" b="1">
                <a:solidFill>
                  <a:srgbClr val="FFFF00"/>
                </a:solidFill>
              </a:rPr>
              <a:t> unprovoked DVT </a:t>
            </a:r>
            <a:r>
              <a:rPr lang="en-US" altLang="el-GR" sz="1800">
                <a:solidFill>
                  <a:srgbClr val="FFFF00"/>
                </a:solidFill>
              </a:rPr>
              <a:t>to</a:t>
            </a:r>
            <a:r>
              <a:rPr lang="el-GR" altLang="el-GR" sz="1800">
                <a:solidFill>
                  <a:srgbClr val="FFFF00"/>
                </a:solidFill>
              </a:rPr>
              <a:t> </a:t>
            </a:r>
            <a:r>
              <a:rPr lang="en-US" altLang="el-GR" sz="1800">
                <a:solidFill>
                  <a:srgbClr val="FFFF00"/>
                </a:solidFill>
              </a:rPr>
              <a:t>identify whether there is a </a:t>
            </a:r>
            <a:r>
              <a:rPr lang="en-US" altLang="el-GR" sz="1800" u="sng">
                <a:solidFill>
                  <a:srgbClr val="FFFF00"/>
                </a:solidFill>
              </a:rPr>
              <a:t>high risk of recurrence </a:t>
            </a:r>
            <a:r>
              <a:rPr lang="en-US" altLang="el-GR" sz="1800">
                <a:solidFill>
                  <a:srgbClr val="FFFF00"/>
                </a:solidFill>
              </a:rPr>
              <a:t>(long term anticoagulation may be required), particularly </a:t>
            </a:r>
            <a:r>
              <a:rPr lang="en-US" altLang="el-GR" sz="1800" b="1">
                <a:solidFill>
                  <a:srgbClr val="FFFF00"/>
                </a:solidFill>
              </a:rPr>
              <a:t>for younger patients</a:t>
            </a:r>
            <a:r>
              <a:rPr lang="en-US" altLang="el-GR" sz="1800">
                <a:solidFill>
                  <a:srgbClr val="FFFF00"/>
                </a:solidFill>
              </a:rPr>
              <a:t> </a:t>
            </a:r>
            <a:r>
              <a:rPr lang="en-US" altLang="el-GR" sz="1800" b="1">
                <a:solidFill>
                  <a:srgbClr val="FFFF00"/>
                </a:solidFill>
              </a:rPr>
              <a:t>up to 40 - 45 years</a:t>
            </a:r>
            <a:r>
              <a:rPr lang="en-US" altLang="el-GR" sz="1800">
                <a:solidFill>
                  <a:srgbClr val="FFFF00"/>
                </a:solidFill>
              </a:rPr>
              <a:t> (a negative thrombophilia test should not be an indication to suggest</a:t>
            </a:r>
            <a:r>
              <a:rPr lang="el-GR" altLang="el-GR" sz="1800">
                <a:solidFill>
                  <a:srgbClr val="FFFF00"/>
                </a:solidFill>
              </a:rPr>
              <a:t> </a:t>
            </a:r>
            <a:r>
              <a:rPr lang="en-US" altLang="el-GR" sz="1800">
                <a:solidFill>
                  <a:srgbClr val="FFFF00"/>
                </a:solidFill>
              </a:rPr>
              <a:t>stopping anticoagulation after 3 – 6 months of</a:t>
            </a:r>
            <a:r>
              <a:rPr lang="el-GR" altLang="el-GR" sz="1800">
                <a:solidFill>
                  <a:srgbClr val="FFFF00"/>
                </a:solidFill>
              </a:rPr>
              <a:t> </a:t>
            </a:r>
            <a:r>
              <a:rPr lang="en-US" altLang="el-GR" sz="1800">
                <a:solidFill>
                  <a:srgbClr val="FFFF00"/>
                </a:solidFill>
              </a:rPr>
              <a:t>treatment). </a:t>
            </a:r>
          </a:p>
          <a:p>
            <a:pPr fontAlgn="base">
              <a:spcBef>
                <a:spcPct val="0"/>
              </a:spcBef>
              <a:spcAft>
                <a:spcPct val="0"/>
              </a:spcAft>
              <a:buFontTx/>
              <a:buNone/>
            </a:pPr>
            <a:endParaRPr lang="en-US" altLang="el-GR" sz="1800">
              <a:solidFill>
                <a:srgbClr val="FFFF00"/>
              </a:solidFill>
            </a:endParaRPr>
          </a:p>
          <a:p>
            <a:pPr fontAlgn="base">
              <a:spcBef>
                <a:spcPct val="0"/>
              </a:spcBef>
              <a:spcAft>
                <a:spcPct val="0"/>
              </a:spcAft>
              <a:buFontTx/>
              <a:buNone/>
            </a:pPr>
            <a:r>
              <a:rPr lang="en-US" altLang="el-GR" sz="2400">
                <a:solidFill>
                  <a:srgbClr val="FFFF00"/>
                </a:solidFill>
              </a:rPr>
              <a:t>2</a:t>
            </a:r>
            <a:r>
              <a:rPr lang="en-US" altLang="el-GR" sz="1800">
                <a:solidFill>
                  <a:srgbClr val="FFFF00"/>
                </a:solidFill>
              </a:rPr>
              <a:t>. in patients with </a:t>
            </a:r>
            <a:r>
              <a:rPr lang="en-US" altLang="el-GR" sz="1800" b="1">
                <a:solidFill>
                  <a:srgbClr val="FFFF00"/>
                </a:solidFill>
              </a:rPr>
              <a:t>DVT at an unusual site </a:t>
            </a:r>
            <a:r>
              <a:rPr lang="en-US" altLang="el-GR" sz="1800">
                <a:solidFill>
                  <a:srgbClr val="FFFF00"/>
                </a:solidFill>
              </a:rPr>
              <a:t>(e.g.,</a:t>
            </a:r>
            <a:r>
              <a:rPr lang="el-GR" altLang="el-GR" sz="1800">
                <a:solidFill>
                  <a:srgbClr val="FFFF00"/>
                </a:solidFill>
              </a:rPr>
              <a:t> </a:t>
            </a:r>
            <a:r>
              <a:rPr lang="en-US" altLang="el-GR" sz="1800">
                <a:solidFill>
                  <a:srgbClr val="FFFF00"/>
                </a:solidFill>
              </a:rPr>
              <a:t>cerebral vein), especially when unprovoked and who have a strong first degree family</a:t>
            </a:r>
            <a:r>
              <a:rPr lang="el-GR" altLang="el-GR" sz="1800">
                <a:solidFill>
                  <a:srgbClr val="FFFF00"/>
                </a:solidFill>
              </a:rPr>
              <a:t> </a:t>
            </a:r>
            <a:r>
              <a:rPr lang="en-US" altLang="el-GR" sz="1800">
                <a:solidFill>
                  <a:srgbClr val="FFFF00"/>
                </a:solidFill>
              </a:rPr>
              <a:t>history of VTE, particularly &lt; 45 yrs</a:t>
            </a:r>
          </a:p>
          <a:p>
            <a:pPr fontAlgn="base">
              <a:spcBef>
                <a:spcPct val="0"/>
              </a:spcBef>
              <a:spcAft>
                <a:spcPct val="0"/>
              </a:spcAft>
              <a:buFontTx/>
              <a:buNone/>
            </a:pPr>
            <a:r>
              <a:rPr lang="en-US" altLang="el-GR" sz="1800">
                <a:solidFill>
                  <a:srgbClr val="FFFF00"/>
                </a:solidFill>
              </a:rPr>
              <a:t/>
            </a:r>
            <a:br>
              <a:rPr lang="en-US" altLang="el-GR" sz="1800">
                <a:solidFill>
                  <a:srgbClr val="FFFF00"/>
                </a:solidFill>
              </a:rPr>
            </a:br>
            <a:r>
              <a:rPr lang="en-US" altLang="el-GR" sz="2400">
                <a:solidFill>
                  <a:srgbClr val="FFFF00"/>
                </a:solidFill>
              </a:rPr>
              <a:t>3</a:t>
            </a:r>
            <a:r>
              <a:rPr lang="en-US" altLang="el-GR" sz="1800">
                <a:solidFill>
                  <a:srgbClr val="FFFF00"/>
                </a:solidFill>
              </a:rPr>
              <a:t>. for </a:t>
            </a:r>
            <a:r>
              <a:rPr lang="en-US" altLang="el-GR" sz="1800" b="1">
                <a:solidFill>
                  <a:srgbClr val="FFFF00"/>
                </a:solidFill>
              </a:rPr>
              <a:t>females with DVT, aPL antibody testing </a:t>
            </a:r>
            <a:r>
              <a:rPr lang="en-US" altLang="el-GR" sz="1800">
                <a:solidFill>
                  <a:srgbClr val="FFFF00"/>
                </a:solidFill>
              </a:rPr>
              <a:t>when a history of recurrent</a:t>
            </a:r>
            <a:r>
              <a:rPr lang="el-GR" altLang="el-GR" sz="1800">
                <a:solidFill>
                  <a:srgbClr val="FFFF00"/>
                </a:solidFill>
              </a:rPr>
              <a:t> </a:t>
            </a:r>
            <a:r>
              <a:rPr lang="en-US" altLang="el-GR" sz="1800">
                <a:solidFill>
                  <a:srgbClr val="FFFF00"/>
                </a:solidFill>
              </a:rPr>
              <a:t>miscarriages, intra-uterine foetal death, and other late </a:t>
            </a:r>
            <a:r>
              <a:rPr lang="en-US" altLang="el-GR" sz="1800" b="1">
                <a:solidFill>
                  <a:srgbClr val="FFFF00"/>
                </a:solidFill>
              </a:rPr>
              <a:t>obstetric morbidities </a:t>
            </a:r>
            <a:r>
              <a:rPr lang="en-US" altLang="el-GR" sz="1800">
                <a:solidFill>
                  <a:srgbClr val="FFFF00"/>
                </a:solidFill>
              </a:rPr>
              <a:t>due to placental ischaemia, particularly</a:t>
            </a:r>
            <a:r>
              <a:rPr lang="el-GR" altLang="el-GR" sz="1800">
                <a:solidFill>
                  <a:srgbClr val="FFFF00"/>
                </a:solidFill>
              </a:rPr>
              <a:t> </a:t>
            </a:r>
            <a:r>
              <a:rPr lang="en-US" altLang="el-GR" sz="1800">
                <a:solidFill>
                  <a:srgbClr val="FFFF00"/>
                </a:solidFill>
              </a:rPr>
              <a:t>intra-uterine foetal growth restriction and pre-eclampsia.</a:t>
            </a:r>
            <a:r>
              <a:rPr lang="el-GR" altLang="el-GR" sz="1800">
                <a:solidFill>
                  <a:srgbClr val="FFFF00"/>
                </a:solidFill>
              </a:rPr>
              <a:t> </a:t>
            </a:r>
            <a:endParaRPr lang="en-US" altLang="el-GR" sz="1800">
              <a:solidFill>
                <a:srgbClr val="FFFF00"/>
              </a:solidFill>
            </a:endParaRPr>
          </a:p>
          <a:p>
            <a:pPr fontAlgn="base">
              <a:spcBef>
                <a:spcPct val="0"/>
              </a:spcBef>
              <a:spcAft>
                <a:spcPct val="0"/>
              </a:spcAft>
              <a:buFontTx/>
              <a:buNone/>
            </a:pPr>
            <a:endParaRPr lang="en-US" altLang="el-GR" sz="1800">
              <a:solidFill>
                <a:srgbClr val="FFFF00"/>
              </a:solidFill>
            </a:endParaRPr>
          </a:p>
          <a:p>
            <a:pPr fontAlgn="base">
              <a:spcBef>
                <a:spcPct val="0"/>
              </a:spcBef>
              <a:spcAft>
                <a:spcPct val="0"/>
              </a:spcAft>
              <a:buFontTx/>
              <a:buNone/>
            </a:pPr>
            <a:r>
              <a:rPr lang="en-US" altLang="el-GR" sz="2400">
                <a:solidFill>
                  <a:srgbClr val="FFFF00"/>
                </a:solidFill>
              </a:rPr>
              <a:t>4</a:t>
            </a:r>
            <a:r>
              <a:rPr lang="en-US" altLang="el-GR" sz="1800">
                <a:solidFill>
                  <a:srgbClr val="FFFF00"/>
                </a:solidFill>
              </a:rPr>
              <a:t>. during </a:t>
            </a:r>
            <a:r>
              <a:rPr lang="en-US" altLang="el-GR" sz="1800" b="1">
                <a:solidFill>
                  <a:srgbClr val="FFFF00"/>
                </a:solidFill>
              </a:rPr>
              <a:t>future medical or surgical treatment</a:t>
            </a:r>
            <a:r>
              <a:rPr lang="en-US" altLang="el-GR" sz="1800">
                <a:solidFill>
                  <a:srgbClr val="FFFF00"/>
                </a:solidFill>
              </a:rPr>
              <a:t>,</a:t>
            </a:r>
            <a:r>
              <a:rPr lang="el-GR" altLang="el-GR" sz="1800">
                <a:solidFill>
                  <a:srgbClr val="FFFF00"/>
                </a:solidFill>
              </a:rPr>
              <a:t> </a:t>
            </a:r>
            <a:r>
              <a:rPr lang="en-US" altLang="el-GR" sz="1800">
                <a:solidFill>
                  <a:srgbClr val="FFFF00"/>
                </a:solidFill>
              </a:rPr>
              <a:t>patients with thrombophilia may be prescribed more</a:t>
            </a:r>
            <a:r>
              <a:rPr lang="el-GR" altLang="el-GR" sz="1800">
                <a:solidFill>
                  <a:srgbClr val="FFFF00"/>
                </a:solidFill>
              </a:rPr>
              <a:t> </a:t>
            </a:r>
            <a:r>
              <a:rPr lang="en-US" altLang="el-GR" sz="1800" u="sng">
                <a:solidFill>
                  <a:srgbClr val="FFFF00"/>
                </a:solidFill>
              </a:rPr>
              <a:t>intensive thromboprophylaxis </a:t>
            </a:r>
            <a:r>
              <a:rPr lang="en-US" altLang="el-GR" sz="1800">
                <a:solidFill>
                  <a:srgbClr val="FFFF00"/>
                </a:solidFill>
              </a:rPr>
              <a:t>measures (in terms of dose</a:t>
            </a:r>
            <a:r>
              <a:rPr lang="el-GR" altLang="el-GR" sz="1800">
                <a:solidFill>
                  <a:srgbClr val="FFFF00"/>
                </a:solidFill>
              </a:rPr>
              <a:t> </a:t>
            </a:r>
            <a:r>
              <a:rPr lang="en-US" altLang="el-GR" sz="1800">
                <a:solidFill>
                  <a:srgbClr val="FFFF00"/>
                </a:solidFill>
              </a:rPr>
              <a:t>and/or duration) </a:t>
            </a:r>
          </a:p>
          <a:p>
            <a:pPr fontAlgn="base">
              <a:spcBef>
                <a:spcPct val="0"/>
              </a:spcBef>
              <a:spcAft>
                <a:spcPct val="0"/>
              </a:spcAft>
              <a:buFontTx/>
              <a:buNone/>
            </a:pPr>
            <a:endParaRPr lang="en-US" altLang="el-GR" sz="1800">
              <a:solidFill>
                <a:srgbClr val="000000"/>
              </a:solidFill>
            </a:endParaRPr>
          </a:p>
          <a:p>
            <a:pPr algn="ctr" fontAlgn="base">
              <a:spcBef>
                <a:spcPct val="0"/>
              </a:spcBef>
              <a:spcAft>
                <a:spcPct val="0"/>
              </a:spcAft>
              <a:buFontTx/>
              <a:buNone/>
            </a:pPr>
            <a:r>
              <a:rPr lang="en-US" altLang="el-GR" sz="1800" b="1">
                <a:solidFill>
                  <a:srgbClr val="FFFF00"/>
                </a:solidFill>
              </a:rPr>
              <a:t>risk is greater with combined defects</a:t>
            </a:r>
            <a:r>
              <a:rPr lang="en-US" altLang="el-GR" sz="1800">
                <a:solidFill>
                  <a:srgbClr val="FFFF00"/>
                </a:solidFill>
              </a:rPr>
              <a:t>. </a:t>
            </a:r>
            <a:r>
              <a:rPr lang="en-US" altLang="el-GR" sz="1800">
                <a:solidFill>
                  <a:srgbClr val="000000"/>
                </a:solidFill>
              </a:rPr>
              <a:t/>
            </a:r>
            <a:br>
              <a:rPr lang="en-US" altLang="el-GR" sz="1800">
                <a:solidFill>
                  <a:srgbClr val="000000"/>
                </a:solidFill>
              </a:rPr>
            </a:br>
            <a:endParaRPr lang="en-US" altLang="el-GR" sz="1800">
              <a:solidFill>
                <a:srgbClr val="000000"/>
              </a:solidFill>
            </a:endParaRPr>
          </a:p>
        </p:txBody>
      </p:sp>
    </p:spTree>
    <p:extLst>
      <p:ext uri="{BB962C8B-B14F-4D97-AF65-F5344CB8AC3E}">
        <p14:creationId xmlns:p14="http://schemas.microsoft.com/office/powerpoint/2010/main" val="18204905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1331913" y="260350"/>
            <a:ext cx="6408737" cy="898525"/>
          </a:xfrm>
          <a:prstGeom prst="rect">
            <a:avLst/>
          </a:prstGeom>
          <a:solidFill>
            <a:srgbClr val="FF0000"/>
          </a:solidFill>
          <a:ln w="76200">
            <a:solidFill>
              <a:srgbClr val="FFFF00"/>
            </a:solidFill>
            <a:miter lim="800000"/>
            <a:headEnd/>
            <a:tailEnd/>
          </a:ln>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FontTx/>
              <a:buNone/>
            </a:pPr>
            <a:r>
              <a:rPr lang="el-GR" altLang="en-US" sz="2400" b="1">
                <a:solidFill>
                  <a:srgbClr val="FFFF00"/>
                </a:solidFill>
              </a:rPr>
              <a:t>ΠΝΕΥΜΟΝΙΚΗ ΕΜΒΟΛΗ</a:t>
            </a:r>
          </a:p>
          <a:p>
            <a:pPr algn="ctr" fontAlgn="base">
              <a:spcBef>
                <a:spcPct val="0"/>
              </a:spcBef>
              <a:spcAft>
                <a:spcPct val="0"/>
              </a:spcAft>
              <a:buFontTx/>
              <a:buNone/>
            </a:pPr>
            <a:r>
              <a:rPr lang="el-GR" altLang="en-US" sz="2400" b="1">
                <a:solidFill>
                  <a:srgbClr val="FFFF00"/>
                </a:solidFill>
              </a:rPr>
              <a:t>επιδημιολογία </a:t>
            </a:r>
          </a:p>
        </p:txBody>
      </p:sp>
      <p:sp>
        <p:nvSpPr>
          <p:cNvPr id="4099" name="Text Box 3"/>
          <p:cNvSpPr txBox="1">
            <a:spLocks noChangeArrowheads="1"/>
          </p:cNvSpPr>
          <p:nvPr/>
        </p:nvSpPr>
        <p:spPr bwMode="auto">
          <a:xfrm>
            <a:off x="34925" y="1246188"/>
            <a:ext cx="925195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defRPr/>
            </a:pPr>
            <a:r>
              <a:rPr lang="en-US" altLang="en-US" b="1" dirty="0" smtClean="0">
                <a:solidFill>
                  <a:srgbClr val="FFFF00"/>
                </a:solidFill>
              </a:rPr>
              <a:t>     </a:t>
            </a:r>
            <a:r>
              <a:rPr lang="el-GR" altLang="en-US" b="1" dirty="0" err="1" smtClean="0">
                <a:solidFill>
                  <a:srgbClr val="FFFF00"/>
                </a:solidFill>
              </a:rPr>
              <a:t>΄απαιτητική΄</a:t>
            </a:r>
            <a:r>
              <a:rPr lang="el-GR" altLang="en-US" b="1" dirty="0" smtClean="0">
                <a:solidFill>
                  <a:srgbClr val="FFFF00"/>
                </a:solidFill>
              </a:rPr>
              <a:t> διάγνωση</a:t>
            </a:r>
            <a:endParaRPr lang="en-US" altLang="en-US" sz="2400" b="1" dirty="0" smtClean="0">
              <a:solidFill>
                <a:srgbClr val="FF0000"/>
              </a:solidFill>
            </a:endParaRPr>
          </a:p>
          <a:p>
            <a:pPr fontAlgn="base">
              <a:spcBef>
                <a:spcPct val="0"/>
              </a:spcBef>
              <a:spcAft>
                <a:spcPct val="0"/>
              </a:spcAft>
              <a:buFontTx/>
              <a:buNone/>
              <a:defRPr/>
            </a:pPr>
            <a:r>
              <a:rPr lang="en-US" altLang="en-US" sz="1800" b="1" dirty="0" smtClean="0">
                <a:solidFill>
                  <a:srgbClr val="FFFF00"/>
                </a:solidFill>
              </a:rPr>
              <a:t>         </a:t>
            </a:r>
            <a:r>
              <a:rPr lang="el-GR" altLang="en-US" b="1" dirty="0" smtClean="0">
                <a:solidFill>
                  <a:srgbClr val="FFFF00"/>
                </a:solidFill>
              </a:rPr>
              <a:t>ποικιλία κλινικών εκδηλώσεων</a:t>
            </a:r>
          </a:p>
          <a:p>
            <a:pPr fontAlgn="base">
              <a:spcBef>
                <a:spcPct val="0"/>
              </a:spcBef>
              <a:spcAft>
                <a:spcPct val="0"/>
              </a:spcAft>
              <a:buFontTx/>
              <a:buNone/>
              <a:defRPr/>
            </a:pPr>
            <a:r>
              <a:rPr lang="el-GR" altLang="en-US" b="1" dirty="0" smtClean="0">
                <a:solidFill>
                  <a:srgbClr val="FFFF00"/>
                </a:solidFill>
              </a:rPr>
              <a:t> </a:t>
            </a:r>
            <a:r>
              <a:rPr lang="el-GR" altLang="en-US" sz="1800" b="1" dirty="0" smtClean="0">
                <a:solidFill>
                  <a:srgbClr val="FFFF00"/>
                </a:solidFill>
              </a:rPr>
              <a:t>      - </a:t>
            </a:r>
            <a:r>
              <a:rPr lang="el-GR" altLang="el-GR" sz="1800" kern="0" dirty="0" smtClean="0">
                <a:solidFill>
                  <a:srgbClr val="FFFF00"/>
                </a:solidFill>
              </a:rPr>
              <a:t>Συχνά δεν διαγιγνώσκεται έγκαιρα</a:t>
            </a:r>
            <a:r>
              <a:rPr lang="en-US" altLang="en-US" sz="1800" b="1" dirty="0" smtClean="0">
                <a:solidFill>
                  <a:srgbClr val="FFFF00"/>
                </a:solidFill>
              </a:rPr>
              <a:t> </a:t>
            </a:r>
            <a:r>
              <a:rPr lang="el-GR" altLang="en-US" sz="1800" dirty="0" smtClean="0">
                <a:solidFill>
                  <a:srgbClr val="FFFF00"/>
                </a:solidFill>
              </a:rPr>
              <a:t>λόγω ποικιλίας κλινικών εκδηλώσεων που αντανακλά </a:t>
            </a:r>
            <a:r>
              <a:rPr lang="el-GR" altLang="en-US" sz="1800" dirty="0" err="1" smtClean="0">
                <a:solidFill>
                  <a:srgbClr val="FFFF00"/>
                </a:solidFill>
              </a:rPr>
              <a:t>τόν</a:t>
            </a:r>
            <a:r>
              <a:rPr lang="el-GR" altLang="en-US" sz="1800" dirty="0" smtClean="0">
                <a:solidFill>
                  <a:srgbClr val="FFFF00"/>
                </a:solidFill>
              </a:rPr>
              <a:t> άλλοτε άλλο βαθμό και μέγεθος της </a:t>
            </a:r>
            <a:r>
              <a:rPr lang="el-GR" altLang="en-US" sz="1800" dirty="0" err="1" smtClean="0">
                <a:solidFill>
                  <a:srgbClr val="FFFF00"/>
                </a:solidFill>
              </a:rPr>
              <a:t>θρομβοεμβολής</a:t>
            </a:r>
            <a:r>
              <a:rPr lang="el-GR" altLang="en-US" sz="1800" dirty="0" smtClean="0">
                <a:solidFill>
                  <a:srgbClr val="FFFF00"/>
                </a:solidFill>
              </a:rPr>
              <a:t> (πυρέτιο, εύκολη κόπωση, ατονία, αδυναμία, δύσπνοια, κατάρριψη… ) - πρέπει να περάσει από το μυαλό</a:t>
            </a:r>
            <a:r>
              <a:rPr lang="en-US" altLang="en-US" sz="1800" dirty="0" smtClean="0">
                <a:solidFill>
                  <a:srgbClr val="FFFF00"/>
                </a:solidFill>
              </a:rPr>
              <a:t> </a:t>
            </a:r>
            <a:r>
              <a:rPr lang="el-GR" altLang="en-US" sz="1800" dirty="0" smtClean="0">
                <a:solidFill>
                  <a:srgbClr val="FFFF00"/>
                </a:solidFill>
              </a:rPr>
              <a:t>του ιατρού </a:t>
            </a:r>
          </a:p>
          <a:p>
            <a:pPr fontAlgn="base">
              <a:spcBef>
                <a:spcPct val="0"/>
              </a:spcBef>
              <a:spcAft>
                <a:spcPct val="0"/>
              </a:spcAft>
              <a:buFontTx/>
              <a:buNone/>
              <a:defRPr/>
            </a:pPr>
            <a:r>
              <a:rPr lang="en-US" altLang="en-US" sz="1800" b="1" dirty="0" smtClean="0">
                <a:solidFill>
                  <a:srgbClr val="FFFF00"/>
                </a:solidFill>
              </a:rPr>
              <a:t>       </a:t>
            </a:r>
            <a:endParaRPr lang="el-GR" altLang="en-US" sz="2400" dirty="0" smtClean="0">
              <a:solidFill>
                <a:srgbClr val="FFFF00"/>
              </a:solidFill>
            </a:endParaRPr>
          </a:p>
        </p:txBody>
      </p:sp>
      <p:pic>
        <p:nvPicPr>
          <p:cNvPr id="4100" name="Picture 4" descr="http://img.medscape.com/pi/emed/ckb/pulmonology/295571-1347021-300901-211537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6588" y="3740150"/>
            <a:ext cx="3416300"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4" descr="pulmonary embolis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3740150"/>
            <a:ext cx="5675313"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54431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extLst>
          </p:cNvPr>
          <p:cNvSpPr/>
          <p:nvPr/>
        </p:nvSpPr>
        <p:spPr>
          <a:xfrm>
            <a:off x="755650" y="404813"/>
            <a:ext cx="7993063" cy="1938337"/>
          </a:xfrm>
          <a:prstGeom prst="rect">
            <a:avLst/>
          </a:prstGeom>
        </p:spPr>
        <p:txBody>
          <a:bodyPr>
            <a:spAutoFit/>
          </a:bodyPr>
          <a:lstStyle/>
          <a:p>
            <a:pPr marL="285750" indent="-285750" fontAlgn="base">
              <a:spcBef>
                <a:spcPct val="0"/>
              </a:spcBef>
              <a:spcAft>
                <a:spcPct val="0"/>
              </a:spcAft>
              <a:buFont typeface="Arial" panose="020B0604020202020204" pitchFamily="34" charset="0"/>
              <a:buChar char="•"/>
              <a:defRPr/>
            </a:pPr>
            <a:r>
              <a:rPr lang="en-US" dirty="0">
                <a:solidFill>
                  <a:srgbClr val="FFFF00"/>
                </a:solidFill>
              </a:rPr>
              <a:t>Thrombophilia testing </a:t>
            </a:r>
            <a:r>
              <a:rPr lang="en-US" u="sng" dirty="0">
                <a:solidFill>
                  <a:srgbClr val="FFFF00"/>
                </a:solidFill>
              </a:rPr>
              <a:t>should not be performed in the acute period </a:t>
            </a:r>
            <a:r>
              <a:rPr lang="en-US" dirty="0">
                <a:solidFill>
                  <a:srgbClr val="FFFF00"/>
                </a:solidFill>
              </a:rPr>
              <a:t>and </a:t>
            </a:r>
            <a:r>
              <a:rPr lang="en-US" u="sng" dirty="0">
                <a:solidFill>
                  <a:srgbClr val="FFFF00"/>
                </a:solidFill>
              </a:rPr>
              <a:t>especially if the patient is receiving </a:t>
            </a:r>
            <a:r>
              <a:rPr lang="en-US" dirty="0">
                <a:solidFill>
                  <a:srgbClr val="FFFF00"/>
                </a:solidFill>
              </a:rPr>
              <a:t>heparin, warfarin, or DOAC</a:t>
            </a:r>
          </a:p>
          <a:p>
            <a:pPr marL="285750" indent="-285750" fontAlgn="base">
              <a:spcBef>
                <a:spcPct val="0"/>
              </a:spcBef>
              <a:spcAft>
                <a:spcPct val="0"/>
              </a:spcAft>
              <a:buFont typeface="Arial" panose="020B0604020202020204" pitchFamily="34" charset="0"/>
              <a:buChar char="•"/>
              <a:defRPr/>
            </a:pPr>
            <a:endParaRPr lang="en-US" dirty="0">
              <a:solidFill>
                <a:srgbClr val="FFFF00"/>
              </a:solidFill>
            </a:endParaRPr>
          </a:p>
          <a:p>
            <a:pPr fontAlgn="base">
              <a:spcBef>
                <a:spcPct val="0"/>
              </a:spcBef>
              <a:spcAft>
                <a:spcPct val="0"/>
              </a:spcAft>
              <a:defRPr/>
            </a:pPr>
            <a:r>
              <a:rPr lang="en-US" sz="1600" dirty="0">
                <a:solidFill>
                  <a:srgbClr val="FFFF00"/>
                </a:solidFill>
              </a:rPr>
              <a:t>Plasma level assays should better be performed at least </a:t>
            </a:r>
            <a:r>
              <a:rPr lang="en-US" sz="1600" u="sng" dirty="0">
                <a:solidFill>
                  <a:srgbClr val="FFFF00"/>
                </a:solidFill>
              </a:rPr>
              <a:t>2 weeks after stopping VKA</a:t>
            </a:r>
            <a:r>
              <a:rPr lang="en-US" sz="1600" dirty="0">
                <a:solidFill>
                  <a:srgbClr val="FFFF00"/>
                </a:solidFill>
              </a:rPr>
              <a:t>s or </a:t>
            </a:r>
            <a:r>
              <a:rPr lang="en-US" sz="1600" u="sng" dirty="0">
                <a:solidFill>
                  <a:srgbClr val="FFFF00"/>
                </a:solidFill>
              </a:rPr>
              <a:t>at least 3 days after stopping a DOAC</a:t>
            </a:r>
            <a:r>
              <a:rPr lang="en-US" sz="1600" dirty="0">
                <a:solidFill>
                  <a:srgbClr val="FFFF00"/>
                </a:solidFill>
              </a:rPr>
              <a:t>, although some thrombophilia testing (i.e., </a:t>
            </a:r>
            <a:r>
              <a:rPr lang="en-US" sz="1600" dirty="0" err="1">
                <a:solidFill>
                  <a:srgbClr val="FFFF00"/>
                </a:solidFill>
              </a:rPr>
              <a:t>antithrombin</a:t>
            </a:r>
            <a:r>
              <a:rPr lang="en-US" sz="1600" dirty="0">
                <a:solidFill>
                  <a:srgbClr val="FFFF00"/>
                </a:solidFill>
              </a:rPr>
              <a:t> activity) can be performed while taking DOACs or VKAs. </a:t>
            </a:r>
            <a:r>
              <a:rPr lang="en-US" dirty="0">
                <a:solidFill>
                  <a:srgbClr val="FFFF00"/>
                </a:solidFill>
              </a:rPr>
              <a:t/>
            </a:r>
            <a:br>
              <a:rPr lang="en-US" dirty="0">
                <a:solidFill>
                  <a:srgbClr val="FFFF00"/>
                </a:solidFill>
              </a:rPr>
            </a:br>
            <a:endParaRPr lang="en-US" dirty="0">
              <a:solidFill>
                <a:srgbClr val="FFFF00"/>
              </a:solidFill>
            </a:endParaRPr>
          </a:p>
        </p:txBody>
      </p:sp>
      <p:sp>
        <p:nvSpPr>
          <p:cNvPr id="3" name="Ορθογώνιο 2">
            <a:extLst>
              <a:ext uri="{FF2B5EF4-FFF2-40B4-BE49-F238E27FC236}"/>
            </a:extLst>
          </p:cNvPr>
          <p:cNvSpPr/>
          <p:nvPr/>
        </p:nvSpPr>
        <p:spPr>
          <a:xfrm>
            <a:off x="755650" y="2716213"/>
            <a:ext cx="7848600" cy="2862262"/>
          </a:xfrm>
          <a:prstGeom prst="rect">
            <a:avLst/>
          </a:prstGeom>
        </p:spPr>
        <p:txBody>
          <a:bodyPr>
            <a:spAutoFit/>
          </a:bodyPr>
          <a:lstStyle/>
          <a:p>
            <a:pPr marL="285750" indent="-285750" fontAlgn="base">
              <a:spcBef>
                <a:spcPct val="0"/>
              </a:spcBef>
              <a:spcAft>
                <a:spcPct val="0"/>
              </a:spcAft>
              <a:buFont typeface="Arial" panose="020B0604020202020204" pitchFamily="34" charset="0"/>
              <a:buChar char="•"/>
              <a:defRPr/>
            </a:pPr>
            <a:r>
              <a:rPr lang="en-US" b="1" dirty="0">
                <a:solidFill>
                  <a:srgbClr val="FFFF00"/>
                </a:solidFill>
              </a:rPr>
              <a:t>Genetic testing </a:t>
            </a:r>
            <a:r>
              <a:rPr lang="en-US" dirty="0">
                <a:solidFill>
                  <a:srgbClr val="FFFF00"/>
                </a:solidFill>
              </a:rPr>
              <a:t>can be performed at </a:t>
            </a:r>
            <a:r>
              <a:rPr lang="en-US" u="sng" dirty="0">
                <a:solidFill>
                  <a:srgbClr val="FFFF00"/>
                </a:solidFill>
              </a:rPr>
              <a:t>any time</a:t>
            </a:r>
          </a:p>
          <a:p>
            <a:pPr fontAlgn="base">
              <a:spcBef>
                <a:spcPct val="0"/>
              </a:spcBef>
              <a:spcAft>
                <a:spcPct val="0"/>
              </a:spcAft>
              <a:defRPr/>
            </a:pPr>
            <a:endParaRPr lang="en-US" dirty="0">
              <a:solidFill>
                <a:srgbClr val="FFFF00"/>
              </a:solidFill>
            </a:endParaRPr>
          </a:p>
          <a:p>
            <a:pPr marL="285750" indent="-285750" fontAlgn="base">
              <a:spcBef>
                <a:spcPct val="0"/>
              </a:spcBef>
              <a:spcAft>
                <a:spcPct val="0"/>
              </a:spcAft>
              <a:buFont typeface="Arial" panose="020B0604020202020204" pitchFamily="34" charset="0"/>
              <a:buChar char="•"/>
              <a:defRPr/>
            </a:pPr>
            <a:r>
              <a:rPr lang="en-US" dirty="0">
                <a:solidFill>
                  <a:srgbClr val="FFFF00"/>
                </a:solidFill>
              </a:rPr>
              <a:t>Abnormal (phenotypic) plasma thrombophilia tests </a:t>
            </a:r>
            <a:r>
              <a:rPr lang="en-US" u="sng" dirty="0">
                <a:solidFill>
                  <a:srgbClr val="FFFF00"/>
                </a:solidFill>
              </a:rPr>
              <a:t>should always be repeated on </a:t>
            </a:r>
            <a:r>
              <a:rPr lang="en-US" b="1" u="sng" dirty="0">
                <a:solidFill>
                  <a:srgbClr val="FFFF00"/>
                </a:solidFill>
              </a:rPr>
              <a:t>a second set</a:t>
            </a:r>
            <a:r>
              <a:rPr lang="en-US" b="1" dirty="0">
                <a:solidFill>
                  <a:srgbClr val="FFFF00"/>
                </a:solidFill>
              </a:rPr>
              <a:t> </a:t>
            </a:r>
            <a:r>
              <a:rPr lang="en-US" dirty="0">
                <a:solidFill>
                  <a:srgbClr val="FFFF00"/>
                </a:solidFill>
              </a:rPr>
              <a:t>of blood samples on a different day for confirmation. </a:t>
            </a:r>
          </a:p>
          <a:p>
            <a:pPr fontAlgn="base">
              <a:spcBef>
                <a:spcPct val="0"/>
              </a:spcBef>
              <a:spcAft>
                <a:spcPct val="0"/>
              </a:spcAft>
              <a:defRPr/>
            </a:pPr>
            <a:endParaRPr lang="en-US" dirty="0">
              <a:solidFill>
                <a:srgbClr val="FFFF00"/>
              </a:solidFill>
            </a:endParaRPr>
          </a:p>
          <a:p>
            <a:pPr marL="285750" indent="-285750" fontAlgn="base">
              <a:spcBef>
                <a:spcPct val="0"/>
              </a:spcBef>
              <a:spcAft>
                <a:spcPct val="0"/>
              </a:spcAft>
              <a:buFont typeface="Arial" panose="020B0604020202020204" pitchFamily="34" charset="0"/>
              <a:buChar char="•"/>
              <a:defRPr/>
            </a:pPr>
            <a:r>
              <a:rPr lang="en-US" dirty="0">
                <a:solidFill>
                  <a:srgbClr val="FFFF00"/>
                </a:solidFill>
              </a:rPr>
              <a:t>Patients studied </a:t>
            </a:r>
            <a:r>
              <a:rPr lang="en-US" u="sng" dirty="0">
                <a:solidFill>
                  <a:srgbClr val="FFFF00"/>
                </a:solidFill>
              </a:rPr>
              <a:t>while receiving anticoagulants </a:t>
            </a:r>
            <a:r>
              <a:rPr lang="en-US" dirty="0">
                <a:solidFill>
                  <a:srgbClr val="FFFF00"/>
                </a:solidFill>
              </a:rPr>
              <a:t>should be </a:t>
            </a:r>
            <a:r>
              <a:rPr lang="en-US" b="1" u="sng" dirty="0">
                <a:solidFill>
                  <a:srgbClr val="FFFF00"/>
                </a:solidFill>
              </a:rPr>
              <a:t>retested</a:t>
            </a:r>
            <a:r>
              <a:rPr lang="en-US" b="1" dirty="0">
                <a:solidFill>
                  <a:srgbClr val="FFFF00"/>
                </a:solidFill>
              </a:rPr>
              <a:t> </a:t>
            </a:r>
            <a:r>
              <a:rPr lang="en-US" dirty="0">
                <a:solidFill>
                  <a:srgbClr val="FFFF00"/>
                </a:solidFill>
              </a:rPr>
              <a:t>at a</a:t>
            </a:r>
            <a:br>
              <a:rPr lang="en-US" dirty="0">
                <a:solidFill>
                  <a:srgbClr val="FFFF00"/>
                </a:solidFill>
              </a:rPr>
            </a:br>
            <a:r>
              <a:rPr lang="en-US" dirty="0">
                <a:solidFill>
                  <a:srgbClr val="FFFF00"/>
                </a:solidFill>
              </a:rPr>
              <a:t>later date, as levels of proteins C and S, and routine lupus anticoagulant testing are affected by VKAs and DOACs. </a:t>
            </a:r>
            <a:br>
              <a:rPr lang="en-US" dirty="0">
                <a:solidFill>
                  <a:srgbClr val="FFFF00"/>
                </a:solidFill>
              </a:rPr>
            </a:br>
            <a:endParaRPr lang="en-US" dirty="0">
              <a:solidFill>
                <a:srgbClr val="FFFF00"/>
              </a:solidFill>
            </a:endParaRPr>
          </a:p>
        </p:txBody>
      </p:sp>
    </p:spTree>
    <p:extLst>
      <p:ext uri="{BB962C8B-B14F-4D97-AF65-F5344CB8AC3E}">
        <p14:creationId xmlns:p14="http://schemas.microsoft.com/office/powerpoint/2010/main" val="19432435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User\Pictures\VTE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 y="-17463"/>
            <a:ext cx="9094788" cy="567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79643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subTitle" idx="1"/>
          </p:nvPr>
        </p:nvSpPr>
        <p:spPr>
          <a:xfrm>
            <a:off x="1476375" y="5105400"/>
            <a:ext cx="6400800" cy="1752600"/>
          </a:xfrm>
        </p:spPr>
        <p:txBody>
          <a:bodyPr/>
          <a:lstStyle/>
          <a:p>
            <a:pPr eaLnBrk="1" hangingPunct="1"/>
            <a:r>
              <a:rPr lang="en-US" altLang="en-US" smtClean="0">
                <a:solidFill>
                  <a:schemeClr val="folHlink"/>
                </a:solidFill>
              </a:rPr>
              <a:t>Popliteal vein thrombosis</a:t>
            </a:r>
            <a:endParaRPr lang="el-GR" altLang="en-US" smtClean="0">
              <a:solidFill>
                <a:schemeClr val="folHlink"/>
              </a:solidFill>
            </a:endParaRPr>
          </a:p>
        </p:txBody>
      </p:sp>
      <p:pic>
        <p:nvPicPr>
          <p:cNvPr id="33795" name="Picture 3" descr="A7_14_4_Dean01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4525" y="1219200"/>
            <a:ext cx="531495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4" descr="A7_14_4_Dean01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438" y="0"/>
            <a:ext cx="7554912" cy="628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Ορθογώνιο 1"/>
          <p:cNvSpPr>
            <a:spLocks noChangeArrowheads="1"/>
          </p:cNvSpPr>
          <p:nvPr/>
        </p:nvSpPr>
        <p:spPr bwMode="auto">
          <a:xfrm>
            <a:off x="323850" y="5626100"/>
            <a:ext cx="8496300" cy="923925"/>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en-US" altLang="en-US" sz="1800">
                <a:solidFill>
                  <a:srgbClr val="FF0000"/>
                </a:solidFill>
              </a:rPr>
              <a:t>confirmed deficiency of </a:t>
            </a:r>
            <a:r>
              <a:rPr lang="en-US" altLang="en-US" sz="1800" u="sng">
                <a:solidFill>
                  <a:srgbClr val="FF0000"/>
                </a:solidFill>
              </a:rPr>
              <a:t>antithrombin</a:t>
            </a:r>
            <a:r>
              <a:rPr lang="en-US" altLang="en-US" sz="1800">
                <a:solidFill>
                  <a:srgbClr val="FF0000"/>
                </a:solidFill>
              </a:rPr>
              <a:t>, </a:t>
            </a:r>
            <a:r>
              <a:rPr lang="en-US" altLang="en-US" sz="1800" u="sng">
                <a:solidFill>
                  <a:srgbClr val="FF0000"/>
                </a:solidFill>
              </a:rPr>
              <a:t>protein C</a:t>
            </a:r>
            <a:r>
              <a:rPr lang="en-US" altLang="en-US" sz="1800">
                <a:solidFill>
                  <a:srgbClr val="FF0000"/>
                </a:solidFill>
              </a:rPr>
              <a:t>, or </a:t>
            </a:r>
            <a:r>
              <a:rPr lang="en-US" altLang="en-US" sz="1800" u="sng">
                <a:solidFill>
                  <a:srgbClr val="FF0000"/>
                </a:solidFill>
              </a:rPr>
              <a:t>protein S</a:t>
            </a:r>
            <a:r>
              <a:rPr lang="en-US" altLang="en-US" sz="1800">
                <a:solidFill>
                  <a:srgbClr val="FF0000"/>
                </a:solidFill>
              </a:rPr>
              <a:t>, and patients with </a:t>
            </a:r>
            <a:r>
              <a:rPr lang="en-US" altLang="en-US" sz="1800" u="sng">
                <a:solidFill>
                  <a:srgbClr val="FF0000"/>
                </a:solidFill>
              </a:rPr>
              <a:t>homozygous factor V Leiden</a:t>
            </a:r>
            <a:r>
              <a:rPr lang="en-US" altLang="en-US" sz="1800">
                <a:solidFill>
                  <a:srgbClr val="FF0000"/>
                </a:solidFill>
              </a:rPr>
              <a:t> or </a:t>
            </a:r>
            <a:r>
              <a:rPr lang="en-US" altLang="en-US" sz="1800" u="sng">
                <a:solidFill>
                  <a:srgbClr val="FF0000"/>
                </a:solidFill>
              </a:rPr>
              <a:t>homozygous prothrombin G20210A</a:t>
            </a:r>
            <a:r>
              <a:rPr lang="en-US" altLang="en-US" sz="1800">
                <a:solidFill>
                  <a:srgbClr val="FF0000"/>
                </a:solidFill>
              </a:rPr>
              <a:t> mutation, are often candidates for indefinite anticoagulant treatment after a first episode of PE </a:t>
            </a:r>
          </a:p>
        </p:txBody>
      </p:sp>
    </p:spTree>
    <p:extLst>
      <p:ext uri="{BB962C8B-B14F-4D97-AF65-F5344CB8AC3E}">
        <p14:creationId xmlns:p14="http://schemas.microsoft.com/office/powerpoint/2010/main" val="14635839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988" y="519113"/>
            <a:ext cx="4276725" cy="581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1341438"/>
            <a:ext cx="27813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Ορθογώνιο 3">
            <a:extLst>
              <a:ext uri="{FF2B5EF4-FFF2-40B4-BE49-F238E27FC236}"/>
            </a:extLst>
          </p:cNvPr>
          <p:cNvSpPr/>
          <p:nvPr/>
        </p:nvSpPr>
        <p:spPr>
          <a:xfrm>
            <a:off x="6659563" y="1341438"/>
            <a:ext cx="1225550" cy="43053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821" name="3 - TextBox"/>
          <p:cNvSpPr txBox="1">
            <a:spLocks noChangeArrowheads="1"/>
          </p:cNvSpPr>
          <p:nvPr/>
        </p:nvSpPr>
        <p:spPr bwMode="auto">
          <a:xfrm>
            <a:off x="5003800" y="390525"/>
            <a:ext cx="36401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el-GR" altLang="el-GR" sz="4800" b="1">
                <a:solidFill>
                  <a:srgbClr val="FFFF00"/>
                </a:solidFill>
              </a:rPr>
              <a:t>ΠΡΟΓΝΩΣΗ</a:t>
            </a:r>
          </a:p>
        </p:txBody>
      </p:sp>
    </p:spTree>
    <p:extLst>
      <p:ext uri="{BB962C8B-B14F-4D97-AF65-F5344CB8AC3E}">
        <p14:creationId xmlns:p14="http://schemas.microsoft.com/office/powerpoint/2010/main" val="12953085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463" y="1681163"/>
            <a:ext cx="8601075"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58934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674688"/>
            <a:ext cx="8605838"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8467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 y="95250"/>
            <a:ext cx="8782050" cy="666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10058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88" y="549275"/>
            <a:ext cx="8670925"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83840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1476375" y="260350"/>
            <a:ext cx="6408738" cy="3046413"/>
          </a:xfrm>
          <a:prstGeom prst="rect">
            <a:avLst/>
          </a:prstGeom>
          <a:solidFill>
            <a:srgbClr val="FF0000"/>
          </a:solidFill>
          <a:ln w="76200">
            <a:solidFill>
              <a:srgbClr val="FFFF00"/>
            </a:solidFill>
            <a:miter lim="800000"/>
            <a:headEnd/>
            <a:tailEnd/>
          </a:ln>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FontTx/>
              <a:buNone/>
            </a:pPr>
            <a:r>
              <a:rPr lang="el-GR" altLang="el-GR" sz="4800" b="1">
                <a:solidFill>
                  <a:srgbClr val="FFFF00"/>
                </a:solidFill>
              </a:rPr>
              <a:t>ΟΞΕΙΑ ΠΝΕΥΜΟΝΙΚΗ ΕΜΒΟΛΗ</a:t>
            </a:r>
          </a:p>
          <a:p>
            <a:pPr algn="ctr" fontAlgn="base">
              <a:spcBef>
                <a:spcPct val="0"/>
              </a:spcBef>
              <a:spcAft>
                <a:spcPct val="0"/>
              </a:spcAft>
              <a:buFontTx/>
              <a:buNone/>
            </a:pPr>
            <a:endParaRPr lang="el-GR" altLang="el-GR" sz="4800" b="1">
              <a:solidFill>
                <a:srgbClr val="FFFF00"/>
              </a:solidFill>
            </a:endParaRPr>
          </a:p>
          <a:p>
            <a:pPr algn="ctr" fontAlgn="base">
              <a:spcBef>
                <a:spcPct val="0"/>
              </a:spcBef>
              <a:spcAft>
                <a:spcPct val="0"/>
              </a:spcAft>
              <a:buFontTx/>
              <a:buNone/>
            </a:pPr>
            <a:r>
              <a:rPr lang="el-GR" altLang="el-GR" sz="4800" b="1">
                <a:solidFill>
                  <a:srgbClr val="FFFF00"/>
                </a:solidFill>
              </a:rPr>
              <a:t>αντιμετώπιση</a:t>
            </a:r>
          </a:p>
        </p:txBody>
      </p:sp>
    </p:spTree>
    <p:extLst>
      <p:ext uri="{BB962C8B-B14F-4D97-AF65-F5344CB8AC3E}">
        <p14:creationId xmlns:p14="http://schemas.microsoft.com/office/powerpoint/2010/main" val="13057198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Ορθογώνιο 1"/>
          <p:cNvSpPr>
            <a:spLocks noChangeArrowheads="1"/>
          </p:cNvSpPr>
          <p:nvPr/>
        </p:nvSpPr>
        <p:spPr bwMode="auto">
          <a:xfrm>
            <a:off x="395288" y="1336675"/>
            <a:ext cx="8424862" cy="547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el-GR" altLang="en-US" sz="2800" b="1">
                <a:solidFill>
                  <a:srgbClr val="FFFF00"/>
                </a:solidFill>
              </a:rPr>
              <a:t>Η απόφαση για θεραπεία της οξείας </a:t>
            </a:r>
            <a:r>
              <a:rPr lang="en-US" altLang="en-US" sz="2800" b="1">
                <a:solidFill>
                  <a:srgbClr val="FFFF00"/>
                </a:solidFill>
              </a:rPr>
              <a:t>PE </a:t>
            </a:r>
            <a:r>
              <a:rPr lang="el-GR" altLang="en-US" sz="2800" b="1">
                <a:solidFill>
                  <a:srgbClr val="FFFF00"/>
                </a:solidFill>
              </a:rPr>
              <a:t>πρέπει να λαμβάνεται </a:t>
            </a:r>
            <a:r>
              <a:rPr lang="el-GR" altLang="en-US" sz="2800" b="1">
                <a:solidFill>
                  <a:srgbClr val="FF0000"/>
                </a:solidFill>
              </a:rPr>
              <a:t>γρήγορα </a:t>
            </a:r>
            <a:r>
              <a:rPr lang="el-GR" altLang="en-US" sz="2800" b="1">
                <a:solidFill>
                  <a:srgbClr val="FFFF00"/>
                </a:solidFill>
              </a:rPr>
              <a:t>όταν ακριβώς αναμένεται σημαντικό αποτέλεσμα</a:t>
            </a:r>
          </a:p>
          <a:p>
            <a:pPr fontAlgn="base">
              <a:spcBef>
                <a:spcPct val="0"/>
              </a:spcBef>
              <a:spcAft>
                <a:spcPct val="0"/>
              </a:spcAft>
              <a:buFontTx/>
              <a:buNone/>
            </a:pPr>
            <a:endParaRPr lang="en-US" altLang="en-US" sz="2800" b="1">
              <a:solidFill>
                <a:srgbClr val="FFFF00"/>
              </a:solidFill>
            </a:endParaRPr>
          </a:p>
          <a:p>
            <a:pPr fontAlgn="base">
              <a:spcBef>
                <a:spcPct val="0"/>
              </a:spcBef>
              <a:spcAft>
                <a:spcPct val="0"/>
              </a:spcAft>
              <a:buFontTx/>
              <a:buNone/>
            </a:pPr>
            <a:endParaRPr lang="en-US" altLang="en-US" sz="2800" b="1">
              <a:solidFill>
                <a:srgbClr val="FFFF00"/>
              </a:solidFill>
            </a:endParaRPr>
          </a:p>
          <a:p>
            <a:pPr fontAlgn="base">
              <a:spcBef>
                <a:spcPct val="0"/>
              </a:spcBef>
              <a:spcAft>
                <a:spcPct val="0"/>
              </a:spcAft>
              <a:buFontTx/>
              <a:buNone/>
            </a:pPr>
            <a:endParaRPr lang="en-US" altLang="en-US" sz="2800" b="1">
              <a:solidFill>
                <a:srgbClr val="FFFF00"/>
              </a:solidFill>
            </a:endParaRPr>
          </a:p>
          <a:p>
            <a:pPr fontAlgn="base">
              <a:spcBef>
                <a:spcPct val="0"/>
              </a:spcBef>
              <a:spcAft>
                <a:spcPct val="0"/>
              </a:spcAft>
              <a:buFontTx/>
              <a:buNone/>
            </a:pPr>
            <a:endParaRPr lang="en-US" altLang="en-US" sz="2800" b="1">
              <a:solidFill>
                <a:srgbClr val="FFFF00"/>
              </a:solidFill>
            </a:endParaRPr>
          </a:p>
          <a:p>
            <a:pPr fontAlgn="base">
              <a:spcBef>
                <a:spcPct val="0"/>
              </a:spcBef>
              <a:spcAft>
                <a:spcPct val="0"/>
              </a:spcAft>
              <a:buFontTx/>
              <a:buNone/>
            </a:pPr>
            <a:endParaRPr lang="el-GR" altLang="en-US" sz="1800" b="1">
              <a:solidFill>
                <a:srgbClr val="FFFF00"/>
              </a:solidFill>
            </a:endParaRPr>
          </a:p>
          <a:p>
            <a:pPr fontAlgn="base">
              <a:spcBef>
                <a:spcPct val="0"/>
              </a:spcBef>
              <a:spcAft>
                <a:spcPct val="0"/>
              </a:spcAft>
              <a:buFontTx/>
              <a:buNone/>
            </a:pPr>
            <a:endParaRPr lang="el-GR" altLang="en-US" sz="1800" b="1">
              <a:solidFill>
                <a:srgbClr val="FFFF00"/>
              </a:solidFill>
            </a:endParaRPr>
          </a:p>
          <a:p>
            <a:pPr fontAlgn="base">
              <a:spcBef>
                <a:spcPct val="0"/>
              </a:spcBef>
              <a:spcAft>
                <a:spcPct val="0"/>
              </a:spcAft>
              <a:buFontTx/>
              <a:buNone/>
            </a:pPr>
            <a:r>
              <a:rPr lang="en-US" altLang="en-US" sz="1800" b="1">
                <a:solidFill>
                  <a:srgbClr val="FFFF00"/>
                </a:solidFill>
              </a:rPr>
              <a:t> </a:t>
            </a:r>
            <a:r>
              <a:rPr lang="el-GR" altLang="en-US" b="1">
                <a:solidFill>
                  <a:srgbClr val="FF0000"/>
                </a:solidFill>
              </a:rPr>
              <a:t>Η θεραπεία επαναιμάτωσης</a:t>
            </a:r>
            <a:r>
              <a:rPr lang="en-US" altLang="en-US" b="1">
                <a:solidFill>
                  <a:srgbClr val="FF0000"/>
                </a:solidFill>
              </a:rPr>
              <a:t> </a:t>
            </a:r>
            <a:r>
              <a:rPr lang="el-GR" altLang="en-US" b="1">
                <a:solidFill>
                  <a:srgbClr val="FFFF00"/>
                </a:solidFill>
              </a:rPr>
              <a:t>είναι ο βασικός στόχος</a:t>
            </a:r>
            <a:r>
              <a:rPr lang="en-US" altLang="en-US" b="1">
                <a:solidFill>
                  <a:srgbClr val="FFFF00"/>
                </a:solidFill>
              </a:rPr>
              <a:t/>
            </a:r>
            <a:br>
              <a:rPr lang="en-US" altLang="en-US" b="1">
                <a:solidFill>
                  <a:srgbClr val="FFFF00"/>
                </a:solidFill>
              </a:rPr>
            </a:br>
            <a:endParaRPr lang="el-GR" altLang="en-US" sz="1800" b="1">
              <a:solidFill>
                <a:srgbClr val="FFFF00"/>
              </a:solidFill>
            </a:endParaRPr>
          </a:p>
          <a:p>
            <a:pPr fontAlgn="base">
              <a:spcBef>
                <a:spcPct val="0"/>
              </a:spcBef>
              <a:spcAft>
                <a:spcPct val="0"/>
              </a:spcAft>
              <a:buFontTx/>
              <a:buNone/>
            </a:pPr>
            <a:r>
              <a:rPr lang="en-US" altLang="en-US" sz="1800">
                <a:solidFill>
                  <a:srgbClr val="000000"/>
                </a:solidFill>
              </a:rPr>
              <a:t/>
            </a:r>
            <a:br>
              <a:rPr lang="en-US" altLang="en-US" sz="1800">
                <a:solidFill>
                  <a:srgbClr val="000000"/>
                </a:solidFill>
              </a:rPr>
            </a:br>
            <a:endParaRPr lang="en-US" altLang="en-US" sz="1800">
              <a:solidFill>
                <a:srgbClr val="000000"/>
              </a:solidFill>
            </a:endParaRPr>
          </a:p>
        </p:txBody>
      </p:sp>
      <p:sp>
        <p:nvSpPr>
          <p:cNvPr id="40963" name="Ορθογώνιο 1"/>
          <p:cNvSpPr>
            <a:spLocks noChangeArrowheads="1"/>
          </p:cNvSpPr>
          <p:nvPr/>
        </p:nvSpPr>
        <p:spPr bwMode="auto">
          <a:xfrm>
            <a:off x="323850" y="2940050"/>
            <a:ext cx="85693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el-GR" altLang="el-GR" sz="2400">
                <a:solidFill>
                  <a:srgbClr val="FFFF00"/>
                </a:solidFill>
              </a:rPr>
              <a:t>Σε ασθενείς με </a:t>
            </a:r>
            <a:r>
              <a:rPr lang="el-GR" altLang="el-GR" sz="2400" b="1" u="sng">
                <a:solidFill>
                  <a:srgbClr val="FFFF00"/>
                </a:solidFill>
              </a:rPr>
              <a:t>υψηλής ή μέσης κλινικής πιθανότητο</a:t>
            </a:r>
            <a:r>
              <a:rPr lang="el-GR" altLang="el-GR" sz="2400" b="1">
                <a:solidFill>
                  <a:srgbClr val="FFFF00"/>
                </a:solidFill>
              </a:rPr>
              <a:t>ς </a:t>
            </a:r>
            <a:r>
              <a:rPr lang="en-US" altLang="el-GR" sz="2400" b="1">
                <a:solidFill>
                  <a:srgbClr val="FFFF00"/>
                </a:solidFill>
              </a:rPr>
              <a:t>PE</a:t>
            </a:r>
            <a:r>
              <a:rPr lang="el-GR" altLang="el-GR" sz="2400" b="1">
                <a:solidFill>
                  <a:srgbClr val="FFFF00"/>
                </a:solidFill>
              </a:rPr>
              <a:t> η </a:t>
            </a:r>
            <a:r>
              <a:rPr lang="en-US" altLang="el-GR" sz="2400">
                <a:solidFill>
                  <a:srgbClr val="FFFF00"/>
                </a:solidFill>
              </a:rPr>
              <a:t> </a:t>
            </a:r>
            <a:r>
              <a:rPr lang="el-GR" altLang="el-GR" sz="2400" b="1">
                <a:solidFill>
                  <a:srgbClr val="FF0000"/>
                </a:solidFill>
              </a:rPr>
              <a:t>αντιπηκτική αγωγή </a:t>
            </a:r>
            <a:r>
              <a:rPr lang="el-GR" altLang="el-GR" sz="2400">
                <a:solidFill>
                  <a:srgbClr val="FFFF00"/>
                </a:solidFill>
              </a:rPr>
              <a:t>πρέπει να αρχίζει </a:t>
            </a:r>
            <a:r>
              <a:rPr lang="el-GR" altLang="el-GR" sz="2400" b="1">
                <a:solidFill>
                  <a:srgbClr val="FF0000"/>
                </a:solidFill>
              </a:rPr>
              <a:t>ΑΜΕΣΑ</a:t>
            </a:r>
            <a:r>
              <a:rPr lang="el-GR" altLang="el-GR" sz="2400">
                <a:solidFill>
                  <a:srgbClr val="FFFF00"/>
                </a:solidFill>
              </a:rPr>
              <a:t> και ΕΝΩ ΑΝΑΜΕΝΟΝΤΑΙ τα αποτελέσματα των διαγνωστικών μεθόδων</a:t>
            </a:r>
          </a:p>
        </p:txBody>
      </p:sp>
      <p:sp>
        <p:nvSpPr>
          <p:cNvPr id="40964" name="Rectangle 8"/>
          <p:cNvSpPr>
            <a:spLocks noChangeArrowheads="1"/>
          </p:cNvSpPr>
          <p:nvPr/>
        </p:nvSpPr>
        <p:spPr bwMode="auto">
          <a:xfrm>
            <a:off x="323850" y="260350"/>
            <a:ext cx="86518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el-GR" altLang="el-GR" sz="1800">
                <a:solidFill>
                  <a:srgbClr val="FFFF00"/>
                </a:solidFill>
              </a:rPr>
              <a:t>- Οι ασθενείς με DVT ή ΠΕ ευρίσκονται εν μέσω </a:t>
            </a:r>
            <a:r>
              <a:rPr lang="el-GR" altLang="el-GR" sz="1800" b="1">
                <a:solidFill>
                  <a:srgbClr val="FF0000"/>
                </a:solidFill>
              </a:rPr>
              <a:t>υπερπηκτικής κρίσης</a:t>
            </a:r>
            <a:r>
              <a:rPr lang="el-GR" altLang="el-GR" sz="1800">
                <a:solidFill>
                  <a:srgbClr val="FFFF00"/>
                </a:solidFill>
              </a:rPr>
              <a:t> </a:t>
            </a:r>
          </a:p>
          <a:p>
            <a:pPr fontAlgn="base">
              <a:spcBef>
                <a:spcPct val="0"/>
              </a:spcBef>
              <a:spcAft>
                <a:spcPct val="0"/>
              </a:spcAft>
              <a:buFontTx/>
              <a:buChar char="-"/>
            </a:pPr>
            <a:r>
              <a:rPr lang="el-GR" altLang="el-GR" sz="1800">
                <a:solidFill>
                  <a:srgbClr val="FFFF00"/>
                </a:solidFill>
              </a:rPr>
              <a:t> Η άμεση χορήγηση πλήρους φόρτισης αντιπηκτικής αγωγής μειώνει τη θνητότητα </a:t>
            </a:r>
          </a:p>
          <a:p>
            <a:pPr fontAlgn="base">
              <a:spcBef>
                <a:spcPct val="0"/>
              </a:spcBef>
              <a:spcAft>
                <a:spcPct val="0"/>
              </a:spcAft>
              <a:buFontTx/>
              <a:buNone/>
            </a:pPr>
            <a:r>
              <a:rPr lang="el-GR" altLang="el-GR" sz="1800">
                <a:solidFill>
                  <a:srgbClr val="FFFF00"/>
                </a:solidFill>
              </a:rPr>
              <a:t>   από </a:t>
            </a:r>
            <a:r>
              <a:rPr lang="el-GR" altLang="el-GR" sz="1800">
                <a:solidFill>
                  <a:srgbClr val="FF0000"/>
                </a:solidFill>
              </a:rPr>
              <a:t>30% σε &lt; 10%</a:t>
            </a:r>
          </a:p>
          <a:p>
            <a:pPr fontAlgn="base">
              <a:spcBef>
                <a:spcPct val="0"/>
              </a:spcBef>
              <a:spcAft>
                <a:spcPct val="0"/>
              </a:spcAft>
              <a:buFontTx/>
              <a:buNone/>
            </a:pPr>
            <a:endParaRPr lang="el-GR" altLang="el-GR" sz="1800">
              <a:solidFill>
                <a:srgbClr val="FF0000"/>
              </a:solidFill>
            </a:endParaRPr>
          </a:p>
        </p:txBody>
      </p:sp>
    </p:spTree>
    <p:extLst>
      <p:ext uri="{BB962C8B-B14F-4D97-AF65-F5344CB8AC3E}">
        <p14:creationId xmlns:p14="http://schemas.microsoft.com/office/powerpoint/2010/main" val="14258547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1476375" y="260350"/>
            <a:ext cx="6408738" cy="898525"/>
          </a:xfrm>
          <a:prstGeom prst="rect">
            <a:avLst/>
          </a:prstGeom>
          <a:solidFill>
            <a:srgbClr val="FF0000"/>
          </a:solidFill>
          <a:ln w="76200">
            <a:solidFill>
              <a:srgbClr val="FFFF00"/>
            </a:solidFill>
            <a:miter lim="800000"/>
            <a:headEnd/>
            <a:tailEnd/>
          </a:ln>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FontTx/>
              <a:buNone/>
            </a:pPr>
            <a:r>
              <a:rPr lang="el-GR" altLang="en-US" sz="2400" b="1">
                <a:solidFill>
                  <a:srgbClr val="FFFF00"/>
                </a:solidFill>
              </a:rPr>
              <a:t>ΠΝΕΥΜΟΝΙΚΗ ΕΜΒΟΛΗ</a:t>
            </a:r>
          </a:p>
          <a:p>
            <a:pPr algn="ctr" fontAlgn="base">
              <a:spcBef>
                <a:spcPct val="0"/>
              </a:spcBef>
              <a:spcAft>
                <a:spcPct val="0"/>
              </a:spcAft>
              <a:buFontTx/>
              <a:buNone/>
            </a:pPr>
            <a:r>
              <a:rPr lang="el-GR" altLang="en-US" sz="2400" b="1">
                <a:solidFill>
                  <a:srgbClr val="FFFF00"/>
                </a:solidFill>
              </a:rPr>
              <a:t>Μερικά στατιστικά </a:t>
            </a:r>
          </a:p>
        </p:txBody>
      </p:sp>
      <p:sp>
        <p:nvSpPr>
          <p:cNvPr id="5123" name="Rectangle 5"/>
          <p:cNvSpPr>
            <a:spLocks noChangeArrowheads="1"/>
          </p:cNvSpPr>
          <p:nvPr/>
        </p:nvSpPr>
        <p:spPr bwMode="auto">
          <a:xfrm>
            <a:off x="322263" y="1484313"/>
            <a:ext cx="8353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pPr>
            <a:r>
              <a:rPr lang="el-GR" altLang="en-US" sz="1800" b="1">
                <a:solidFill>
                  <a:srgbClr val="FFFF00"/>
                </a:solidFill>
              </a:rPr>
              <a:t> </a:t>
            </a:r>
            <a:r>
              <a:rPr lang="el-GR" altLang="en-US" sz="2000" b="1">
                <a:solidFill>
                  <a:srgbClr val="FFFF00"/>
                </a:solidFill>
              </a:rPr>
              <a:t>Η ετήσια επίπτωση </a:t>
            </a:r>
            <a:r>
              <a:rPr lang="en-US" altLang="en-US" sz="2000" b="1">
                <a:solidFill>
                  <a:srgbClr val="FFFF00"/>
                </a:solidFill>
              </a:rPr>
              <a:t>VTE (</a:t>
            </a:r>
            <a:r>
              <a:rPr lang="el-GR" altLang="en-US" sz="2000" b="1">
                <a:solidFill>
                  <a:srgbClr val="FFFF00"/>
                </a:solidFill>
              </a:rPr>
              <a:t>ΗΠΑ</a:t>
            </a:r>
            <a:r>
              <a:rPr lang="en-US" altLang="en-US" sz="2000" b="1">
                <a:solidFill>
                  <a:srgbClr val="FFFF00"/>
                </a:solidFill>
              </a:rPr>
              <a:t>)</a:t>
            </a:r>
            <a:r>
              <a:rPr lang="el-GR" altLang="en-US" sz="2000" b="1">
                <a:solidFill>
                  <a:srgbClr val="FFFF00"/>
                </a:solidFill>
              </a:rPr>
              <a:t> υπολογίζεται σε</a:t>
            </a:r>
            <a:endParaRPr lang="el-GR" altLang="en-US" sz="2000" b="1">
              <a:solidFill>
                <a:srgbClr val="FF0000"/>
              </a:solidFill>
            </a:endParaRPr>
          </a:p>
        </p:txBody>
      </p:sp>
      <p:sp>
        <p:nvSpPr>
          <p:cNvPr id="5124" name="Rectangle 7"/>
          <p:cNvSpPr>
            <a:spLocks noChangeArrowheads="1"/>
          </p:cNvSpPr>
          <p:nvPr/>
        </p:nvSpPr>
        <p:spPr bwMode="auto">
          <a:xfrm>
            <a:off x="466725" y="2222500"/>
            <a:ext cx="813752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pPr>
            <a:r>
              <a:rPr lang="el-GR" altLang="en-US" sz="1800" b="1">
                <a:solidFill>
                  <a:srgbClr val="FFFF00"/>
                </a:solidFill>
              </a:rPr>
              <a:t>  </a:t>
            </a:r>
            <a:r>
              <a:rPr lang="el-GR" altLang="en-US" sz="2000" b="1">
                <a:solidFill>
                  <a:srgbClr val="FFFF00"/>
                </a:solidFill>
              </a:rPr>
              <a:t>Είναι συχνότερη στους </a:t>
            </a:r>
            <a:r>
              <a:rPr lang="el-GR" altLang="en-US" sz="2000" b="1">
                <a:solidFill>
                  <a:srgbClr val="FF0000"/>
                </a:solidFill>
              </a:rPr>
              <a:t>άνδρες</a:t>
            </a:r>
            <a:endParaRPr lang="en-US" altLang="en-US" sz="2000" b="1">
              <a:solidFill>
                <a:srgbClr val="FF0000"/>
              </a:solidFill>
            </a:endParaRPr>
          </a:p>
          <a:p>
            <a:pPr fontAlgn="base">
              <a:spcBef>
                <a:spcPct val="0"/>
              </a:spcBef>
              <a:spcAft>
                <a:spcPct val="0"/>
              </a:spcAft>
            </a:pPr>
            <a:endParaRPr lang="el-GR" altLang="en-US" sz="2000" b="1">
              <a:solidFill>
                <a:srgbClr val="FF0000"/>
              </a:solidFill>
            </a:endParaRPr>
          </a:p>
          <a:p>
            <a:pPr fontAlgn="base">
              <a:spcBef>
                <a:spcPct val="0"/>
              </a:spcBef>
              <a:spcAft>
                <a:spcPct val="0"/>
              </a:spcAft>
            </a:pPr>
            <a:r>
              <a:rPr lang="el-GR" altLang="en-US" sz="2000" b="1">
                <a:solidFill>
                  <a:srgbClr val="FFFF00"/>
                </a:solidFill>
              </a:rPr>
              <a:t>Θνητότητα της μη μαζικής ΠΕ</a:t>
            </a:r>
            <a:r>
              <a:rPr lang="en-US" altLang="en-US" sz="2000" b="1">
                <a:solidFill>
                  <a:srgbClr val="FFFF00"/>
                </a:solidFill>
              </a:rPr>
              <a:t>:</a:t>
            </a:r>
            <a:r>
              <a:rPr lang="el-GR" altLang="en-US" sz="2000" b="1">
                <a:solidFill>
                  <a:srgbClr val="FFFF00"/>
                </a:solidFill>
              </a:rPr>
              <a:t> </a:t>
            </a:r>
            <a:r>
              <a:rPr lang="el-GR" altLang="en-US" sz="2000" b="1">
                <a:solidFill>
                  <a:srgbClr val="FF0000"/>
                </a:solidFill>
              </a:rPr>
              <a:t>&lt; 5%</a:t>
            </a:r>
            <a:r>
              <a:rPr lang="el-GR" altLang="en-US" sz="2000" b="1">
                <a:solidFill>
                  <a:srgbClr val="FFFF00"/>
                </a:solidFill>
              </a:rPr>
              <a:t> για τους πρώτους 3-6 μήνες </a:t>
            </a:r>
            <a:endParaRPr lang="en-US" altLang="en-US" sz="2000" b="1">
              <a:solidFill>
                <a:srgbClr val="FFFF00"/>
              </a:solidFill>
            </a:endParaRPr>
          </a:p>
          <a:p>
            <a:pPr fontAlgn="base">
              <a:spcBef>
                <a:spcPct val="0"/>
              </a:spcBef>
              <a:spcAft>
                <a:spcPct val="0"/>
              </a:spcAft>
            </a:pPr>
            <a:endParaRPr lang="el-GR" altLang="en-US" sz="2000" b="1">
              <a:solidFill>
                <a:srgbClr val="FFFF00"/>
              </a:solidFill>
            </a:endParaRPr>
          </a:p>
          <a:p>
            <a:pPr fontAlgn="base">
              <a:spcBef>
                <a:spcPct val="0"/>
              </a:spcBef>
              <a:spcAft>
                <a:spcPct val="0"/>
              </a:spcAft>
            </a:pPr>
            <a:r>
              <a:rPr lang="el-GR" altLang="en-US" sz="2000" b="1">
                <a:solidFill>
                  <a:srgbClr val="FFFF00"/>
                </a:solidFill>
              </a:rPr>
              <a:t>Θνητότητα της μαζικής ΠΕ (4-5% των ΠΕ) </a:t>
            </a:r>
            <a:r>
              <a:rPr lang="en-US" altLang="en-US" sz="2000" b="1">
                <a:solidFill>
                  <a:srgbClr val="FFFF00"/>
                </a:solidFill>
              </a:rPr>
              <a:t>: </a:t>
            </a:r>
            <a:r>
              <a:rPr lang="en-US" altLang="en-US" sz="2000" b="1">
                <a:solidFill>
                  <a:srgbClr val="FF0000"/>
                </a:solidFill>
              </a:rPr>
              <a:t>30-60%.</a:t>
            </a:r>
            <a:endParaRPr lang="el-GR" altLang="en-US" sz="2000" b="1">
              <a:solidFill>
                <a:srgbClr val="FF0000"/>
              </a:solidFill>
            </a:endParaRPr>
          </a:p>
          <a:p>
            <a:pPr fontAlgn="base">
              <a:spcBef>
                <a:spcPct val="0"/>
              </a:spcBef>
              <a:spcAft>
                <a:spcPct val="0"/>
              </a:spcAft>
              <a:buFontTx/>
              <a:buNone/>
            </a:pPr>
            <a:endParaRPr lang="en-US" altLang="en-US" sz="2000" b="1" u="sng">
              <a:solidFill>
                <a:srgbClr val="FFFF00"/>
              </a:solidFill>
            </a:endParaRPr>
          </a:p>
          <a:p>
            <a:pPr fontAlgn="base">
              <a:spcBef>
                <a:spcPct val="0"/>
              </a:spcBef>
              <a:spcAft>
                <a:spcPct val="0"/>
              </a:spcAft>
              <a:buFontTx/>
              <a:buNone/>
            </a:pPr>
            <a:r>
              <a:rPr lang="el-GR" altLang="en-US" sz="2000" b="1" u="sng">
                <a:solidFill>
                  <a:srgbClr val="FFFF00"/>
                </a:solidFill>
              </a:rPr>
              <a:t>Η πλειοψηφία των θανάτων επέρχεται τις πρώτες 1-2 ώρες  </a:t>
            </a:r>
          </a:p>
          <a:p>
            <a:pPr fontAlgn="base">
              <a:spcBef>
                <a:spcPct val="0"/>
              </a:spcBef>
              <a:spcAft>
                <a:spcPct val="0"/>
              </a:spcAft>
              <a:buFontTx/>
              <a:buNone/>
            </a:pPr>
            <a:r>
              <a:rPr lang="el-GR" altLang="en-US" sz="2000" b="1">
                <a:solidFill>
                  <a:srgbClr val="FFFF00"/>
                </a:solidFill>
              </a:rPr>
              <a:t>                       </a:t>
            </a:r>
            <a:r>
              <a:rPr lang="el-GR" altLang="en-US" sz="2000" b="1" u="sng">
                <a:solidFill>
                  <a:srgbClr val="FFFF00"/>
                </a:solidFill>
              </a:rPr>
              <a:t>από την εμφάνιση των συμπτωμάτων</a:t>
            </a:r>
            <a:r>
              <a:rPr lang="el-GR" altLang="en-US" sz="1800" b="1" u="sng">
                <a:solidFill>
                  <a:srgbClr val="FFFF00"/>
                </a:solidFill>
              </a:rPr>
              <a:t> </a:t>
            </a:r>
          </a:p>
          <a:p>
            <a:pPr fontAlgn="base">
              <a:spcBef>
                <a:spcPct val="0"/>
              </a:spcBef>
              <a:spcAft>
                <a:spcPct val="0"/>
              </a:spcAft>
            </a:pPr>
            <a:endParaRPr lang="el-GR" altLang="en-US" sz="2000">
              <a:solidFill>
                <a:srgbClr val="FFFF00"/>
              </a:solidFill>
              <a:cs typeface="Arial" charset="0"/>
            </a:endParaRPr>
          </a:p>
        </p:txBody>
      </p:sp>
      <p:sp>
        <p:nvSpPr>
          <p:cNvPr id="5125" name="Rectangle 9"/>
          <p:cNvSpPr>
            <a:spLocks noChangeArrowheads="1"/>
          </p:cNvSpPr>
          <p:nvPr/>
        </p:nvSpPr>
        <p:spPr bwMode="auto">
          <a:xfrm>
            <a:off x="179388" y="4870450"/>
            <a:ext cx="8158162"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el-GR" altLang="en-US" sz="1800">
              <a:solidFill>
                <a:srgbClr val="000000"/>
              </a:solidFill>
            </a:endParaRPr>
          </a:p>
          <a:p>
            <a:pPr fontAlgn="base">
              <a:spcBef>
                <a:spcPct val="0"/>
              </a:spcBef>
              <a:spcAft>
                <a:spcPct val="0"/>
              </a:spcAft>
            </a:pPr>
            <a:endParaRPr lang="el-GR" altLang="en-US" sz="2000" b="1" u="sng">
              <a:solidFill>
                <a:srgbClr val="FFFF00"/>
              </a:solidFill>
            </a:endParaRPr>
          </a:p>
          <a:p>
            <a:pPr fontAlgn="base">
              <a:spcBef>
                <a:spcPct val="0"/>
              </a:spcBef>
              <a:spcAft>
                <a:spcPct val="0"/>
              </a:spcAft>
            </a:pPr>
            <a:r>
              <a:rPr lang="el-GR" altLang="en-US" sz="2000" b="1">
                <a:solidFill>
                  <a:srgbClr val="FFFF00"/>
                </a:solidFill>
              </a:rPr>
              <a:t>  Ελλαδα</a:t>
            </a:r>
            <a:r>
              <a:rPr lang="en-US" altLang="en-US" sz="2000" b="1">
                <a:solidFill>
                  <a:srgbClr val="FFFF00"/>
                </a:solidFill>
              </a:rPr>
              <a:t>: </a:t>
            </a:r>
            <a:r>
              <a:rPr lang="el-GR" altLang="en-US" sz="2000" b="1">
                <a:solidFill>
                  <a:srgbClr val="FF0000"/>
                </a:solidFill>
              </a:rPr>
              <a:t>1000</a:t>
            </a:r>
            <a:r>
              <a:rPr lang="el-GR" altLang="en-US" sz="2000" b="1">
                <a:solidFill>
                  <a:srgbClr val="FFFF00"/>
                </a:solidFill>
              </a:rPr>
              <a:t> περίπου θάνατοι από ΠΕ / έτος</a:t>
            </a:r>
            <a:r>
              <a:rPr lang="el-GR" altLang="en-US" sz="1800" b="1">
                <a:solidFill>
                  <a:srgbClr val="FFFF00"/>
                </a:solidFill>
              </a:rPr>
              <a:t> </a:t>
            </a:r>
          </a:p>
        </p:txBody>
      </p:sp>
      <p:sp>
        <p:nvSpPr>
          <p:cNvPr id="92171" name="Text Box 11"/>
          <p:cNvSpPr txBox="1">
            <a:spLocks noChangeArrowheads="1"/>
          </p:cNvSpPr>
          <p:nvPr/>
        </p:nvSpPr>
        <p:spPr bwMode="auto">
          <a:xfrm>
            <a:off x="6443663" y="1484313"/>
            <a:ext cx="187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el-GR" altLang="en-US" sz="2000" b="1">
                <a:solidFill>
                  <a:srgbClr val="FF0000"/>
                </a:solidFill>
              </a:rPr>
              <a:t>1</a:t>
            </a:r>
            <a:r>
              <a:rPr lang="en-US" altLang="en-US" sz="2000" b="1">
                <a:solidFill>
                  <a:srgbClr val="FF0000"/>
                </a:solidFill>
              </a:rPr>
              <a:t>-2</a:t>
            </a:r>
            <a:r>
              <a:rPr lang="el-GR" altLang="en-US" sz="2000" b="1">
                <a:solidFill>
                  <a:srgbClr val="FF0000"/>
                </a:solidFill>
              </a:rPr>
              <a:t>/1000</a:t>
            </a:r>
            <a:r>
              <a:rPr lang="en-US" altLang="en-US" sz="1800">
                <a:solidFill>
                  <a:srgbClr val="000000"/>
                </a:solidFill>
              </a:rPr>
              <a:t> </a:t>
            </a:r>
            <a:endParaRPr lang="el-GR" altLang="en-US" sz="1800">
              <a:solidFill>
                <a:srgbClr val="000000"/>
              </a:solidFill>
            </a:endParaRPr>
          </a:p>
        </p:txBody>
      </p:sp>
    </p:spTree>
    <p:extLst>
      <p:ext uri="{BB962C8B-B14F-4D97-AF65-F5344CB8AC3E}">
        <p14:creationId xmlns:p14="http://schemas.microsoft.com/office/powerpoint/2010/main" val="5395846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7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Ορθογώνιο 1"/>
          <p:cNvSpPr>
            <a:spLocks noChangeArrowheads="1"/>
          </p:cNvSpPr>
          <p:nvPr/>
        </p:nvSpPr>
        <p:spPr bwMode="auto">
          <a:xfrm>
            <a:off x="611188" y="765175"/>
            <a:ext cx="7848600"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0"/>
              </a:spcBef>
              <a:spcAft>
                <a:spcPct val="0"/>
              </a:spcAft>
              <a:buFontTx/>
              <a:buNone/>
            </a:pPr>
            <a:endParaRPr lang="el-GR" altLang="en-US" sz="1800" b="1">
              <a:solidFill>
                <a:srgbClr val="FFFF00"/>
              </a:solidFill>
            </a:endParaRPr>
          </a:p>
          <a:p>
            <a:pPr eaLnBrk="0" fontAlgn="base" hangingPunct="0">
              <a:spcBef>
                <a:spcPct val="0"/>
              </a:spcBef>
              <a:spcAft>
                <a:spcPct val="0"/>
              </a:spcAft>
              <a:buFontTx/>
              <a:buNone/>
            </a:pPr>
            <a:endParaRPr lang="el-GR" altLang="en-US" sz="1800" b="1">
              <a:solidFill>
                <a:srgbClr val="FFFF00"/>
              </a:solidFill>
            </a:endParaRPr>
          </a:p>
          <a:p>
            <a:pPr eaLnBrk="0" fontAlgn="base" hangingPunct="0">
              <a:spcBef>
                <a:spcPct val="0"/>
              </a:spcBef>
              <a:spcAft>
                <a:spcPct val="0"/>
              </a:spcAft>
              <a:buFontTx/>
              <a:buNone/>
            </a:pPr>
            <a:r>
              <a:rPr lang="en-US" altLang="en-US" sz="1800" b="1">
                <a:solidFill>
                  <a:srgbClr val="FFFF00"/>
                </a:solidFill>
              </a:rPr>
              <a:t> </a:t>
            </a:r>
            <a:r>
              <a:rPr lang="el-GR" altLang="en-US" b="1" u="sng">
                <a:solidFill>
                  <a:srgbClr val="FF0000"/>
                </a:solidFill>
              </a:rPr>
              <a:t>Η επαναιμάτωση </a:t>
            </a:r>
            <a:r>
              <a:rPr lang="el-GR" altLang="en-US" b="1">
                <a:solidFill>
                  <a:srgbClr val="FF0000"/>
                </a:solidFill>
              </a:rPr>
              <a:t>[λύση-θρομβόλυση, διαμελισμός-διάσπαση,  αναρρόφηση </a:t>
            </a:r>
            <a:r>
              <a:rPr lang="el-GR" altLang="en-US" b="1">
                <a:solidFill>
                  <a:srgbClr val="FFFF00"/>
                </a:solidFill>
              </a:rPr>
              <a:t>του/των θρόμβων]</a:t>
            </a:r>
            <a:r>
              <a:rPr lang="el-GR" altLang="en-US" b="1">
                <a:solidFill>
                  <a:srgbClr val="FF0000"/>
                </a:solidFill>
              </a:rPr>
              <a:t> </a:t>
            </a:r>
            <a:r>
              <a:rPr lang="el-GR" altLang="en-US" b="1">
                <a:solidFill>
                  <a:srgbClr val="FFFF00"/>
                </a:solidFill>
              </a:rPr>
              <a:t>είναι το απαν στην αγωγή </a:t>
            </a:r>
            <a:r>
              <a:rPr lang="en-US" altLang="en-US" b="1">
                <a:solidFill>
                  <a:srgbClr val="FFFF00"/>
                </a:solidFill>
              </a:rPr>
              <a:t/>
            </a:r>
            <a:br>
              <a:rPr lang="en-US" altLang="en-US" b="1">
                <a:solidFill>
                  <a:srgbClr val="FFFF00"/>
                </a:solidFill>
              </a:rPr>
            </a:br>
            <a:endParaRPr lang="el-GR" altLang="en-US" b="1">
              <a:solidFill>
                <a:srgbClr val="FFFF00"/>
              </a:solidFill>
            </a:endParaRPr>
          </a:p>
          <a:p>
            <a:pPr eaLnBrk="0" fontAlgn="base" hangingPunct="0">
              <a:spcBef>
                <a:spcPct val="0"/>
              </a:spcBef>
              <a:spcAft>
                <a:spcPct val="0"/>
              </a:spcAft>
              <a:buFontTx/>
              <a:buNone/>
            </a:pPr>
            <a:endParaRPr lang="el-GR" altLang="en-US" sz="1800" b="1">
              <a:solidFill>
                <a:srgbClr val="FFFF00"/>
              </a:solidFill>
            </a:endParaRPr>
          </a:p>
          <a:p>
            <a:pPr eaLnBrk="0" fontAlgn="base" hangingPunct="0">
              <a:spcBef>
                <a:spcPct val="0"/>
              </a:spcBef>
              <a:spcAft>
                <a:spcPct val="0"/>
              </a:spcAft>
              <a:buFontTx/>
              <a:buNone/>
            </a:pPr>
            <a:r>
              <a:rPr lang="el-GR" altLang="en-US" sz="1800" b="1">
                <a:solidFill>
                  <a:srgbClr val="FFFF00"/>
                </a:solidFill>
              </a:rPr>
              <a:t>Εάν έχει χορηγηθεί θρομβολυτικό, η καρδιοαναπνευστική αναζωογόνηση (ΚΑΡΠΑ) πρέπει να εφαρμόζεται για τουλάχιστον </a:t>
            </a:r>
            <a:r>
              <a:rPr lang="en-US" altLang="en-US" sz="1800" b="1" u="sng">
                <a:solidFill>
                  <a:srgbClr val="FFFF00"/>
                </a:solidFill>
              </a:rPr>
              <a:t>60-90 min </a:t>
            </a:r>
            <a:r>
              <a:rPr lang="el-GR" altLang="en-US" sz="1800" b="1">
                <a:solidFill>
                  <a:srgbClr val="FFFF00"/>
                </a:solidFill>
              </a:rPr>
              <a:t>προτού αποφασιστεί τερματισμός των προσπαθειών</a:t>
            </a:r>
            <a:endParaRPr lang="en-US" altLang="en-US" sz="1800">
              <a:solidFill>
                <a:srgbClr val="000000"/>
              </a:solidFill>
            </a:endParaRPr>
          </a:p>
        </p:txBody>
      </p:sp>
      <p:sp>
        <p:nvSpPr>
          <p:cNvPr id="2" name="Ορθογώνιο 1">
            <a:extLst>
              <a:ext uri="{FF2B5EF4-FFF2-40B4-BE49-F238E27FC236}"/>
            </a:extLst>
          </p:cNvPr>
          <p:cNvSpPr/>
          <p:nvPr/>
        </p:nvSpPr>
        <p:spPr>
          <a:xfrm>
            <a:off x="395288" y="1052513"/>
            <a:ext cx="7991475" cy="2376487"/>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7228985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213" y="76200"/>
            <a:ext cx="6624637" cy="673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688" y="2595563"/>
            <a:ext cx="6362700" cy="412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Έλλειψη 3">
            <a:extLst>
              <a:ext uri="{FF2B5EF4-FFF2-40B4-BE49-F238E27FC236}"/>
            </a:extLst>
          </p:cNvPr>
          <p:cNvSpPr/>
          <p:nvPr/>
        </p:nvSpPr>
        <p:spPr>
          <a:xfrm>
            <a:off x="7164388" y="2708275"/>
            <a:ext cx="914400" cy="4033838"/>
          </a:xfrm>
          <a:prstGeom prst="ellipse">
            <a:avLst/>
          </a:prstGeom>
          <a:solidFill>
            <a:srgbClr val="00206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l-GR">
              <a:solidFill>
                <a:srgbClr val="FFFFFF"/>
              </a:solidFill>
            </a:endParaRPr>
          </a:p>
        </p:txBody>
      </p:sp>
      <p:sp>
        <p:nvSpPr>
          <p:cNvPr id="5" name="TextBox 4"/>
          <p:cNvSpPr txBox="1">
            <a:spLocks noChangeArrowheads="1"/>
          </p:cNvSpPr>
          <p:nvPr/>
        </p:nvSpPr>
        <p:spPr bwMode="auto">
          <a:xfrm>
            <a:off x="7138988" y="3946525"/>
            <a:ext cx="2413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en-US" altLang="en-US" sz="9600" b="1">
                <a:solidFill>
                  <a:srgbClr val="FF0000"/>
                </a:solidFill>
              </a:rPr>
              <a:t>?</a:t>
            </a:r>
            <a:endParaRPr lang="el-GR" altLang="en-US" sz="9600" b="1">
              <a:solidFill>
                <a:srgbClr val="FF0000"/>
              </a:solidFill>
            </a:endParaRPr>
          </a:p>
        </p:txBody>
      </p:sp>
    </p:spTree>
    <p:extLst>
      <p:ext uri="{BB962C8B-B14F-4D97-AF65-F5344CB8AC3E}">
        <p14:creationId xmlns:p14="http://schemas.microsoft.com/office/powerpoint/2010/main" val="14978558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
          <p:cNvSpPr>
            <a:spLocks noChangeArrowheads="1"/>
          </p:cNvSpPr>
          <p:nvPr/>
        </p:nvSpPr>
        <p:spPr bwMode="auto">
          <a:xfrm>
            <a:off x="4067175" y="1704975"/>
            <a:ext cx="4125913" cy="2587625"/>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0"/>
              </a:spcBef>
              <a:spcAft>
                <a:spcPct val="0"/>
              </a:spcAft>
              <a:buFontTx/>
              <a:buNone/>
            </a:pPr>
            <a:r>
              <a:rPr lang="el-GR" altLang="el-GR" sz="2000" b="1">
                <a:solidFill>
                  <a:srgbClr val="FFFF00"/>
                </a:solidFill>
              </a:rPr>
              <a:t>pulse &lt;110 bpm </a:t>
            </a:r>
            <a:endParaRPr lang="en-US" altLang="el-GR" sz="2000" b="1">
              <a:solidFill>
                <a:srgbClr val="FFFF00"/>
              </a:solidFill>
            </a:endParaRPr>
          </a:p>
          <a:p>
            <a:pPr eaLnBrk="0" fontAlgn="base" hangingPunct="0">
              <a:spcBef>
                <a:spcPct val="0"/>
              </a:spcBef>
              <a:spcAft>
                <a:spcPct val="0"/>
              </a:spcAft>
              <a:buFontTx/>
              <a:buNone/>
            </a:pPr>
            <a:r>
              <a:rPr lang="el-GR" altLang="el-GR" sz="2000" b="1">
                <a:solidFill>
                  <a:srgbClr val="FFFF00"/>
                </a:solidFill>
              </a:rPr>
              <a:t>respiratory rate &lt;30 bpm</a:t>
            </a:r>
            <a:endParaRPr lang="en-US" altLang="el-GR" sz="2000" b="1">
              <a:solidFill>
                <a:srgbClr val="FFFF00"/>
              </a:solidFill>
            </a:endParaRPr>
          </a:p>
          <a:p>
            <a:pPr eaLnBrk="0" fontAlgn="base" hangingPunct="0">
              <a:spcBef>
                <a:spcPct val="0"/>
              </a:spcBef>
              <a:spcAft>
                <a:spcPct val="0"/>
              </a:spcAft>
              <a:buFontTx/>
              <a:buNone/>
            </a:pPr>
            <a:r>
              <a:rPr lang="el-GR" altLang="el-GR" sz="2000" b="1">
                <a:solidFill>
                  <a:srgbClr val="FFFF00"/>
                </a:solidFill>
              </a:rPr>
              <a:t>systolic </a:t>
            </a:r>
            <a:r>
              <a:rPr lang="en-US" altLang="el-GR" sz="2000" b="1">
                <a:solidFill>
                  <a:srgbClr val="FFFF00"/>
                </a:solidFill>
              </a:rPr>
              <a:t>BP</a:t>
            </a:r>
            <a:r>
              <a:rPr lang="el-GR" altLang="el-GR" sz="2000" b="1">
                <a:solidFill>
                  <a:srgbClr val="FFFF00"/>
                </a:solidFill>
              </a:rPr>
              <a:t> &gt;100 mm Hg</a:t>
            </a:r>
            <a:endParaRPr lang="en-US" altLang="el-GR" sz="2000" b="1">
              <a:solidFill>
                <a:srgbClr val="FFFF00"/>
              </a:solidFill>
            </a:endParaRPr>
          </a:p>
          <a:p>
            <a:pPr eaLnBrk="0" fontAlgn="base" hangingPunct="0">
              <a:spcBef>
                <a:spcPct val="0"/>
              </a:spcBef>
              <a:spcAft>
                <a:spcPct val="0"/>
              </a:spcAft>
              <a:buFontTx/>
              <a:buNone/>
            </a:pPr>
            <a:r>
              <a:rPr lang="el-GR" altLang="el-GR" sz="2000" b="1">
                <a:solidFill>
                  <a:srgbClr val="FFFF00"/>
                </a:solidFill>
              </a:rPr>
              <a:t>oxygen saturations &gt;92% on air </a:t>
            </a:r>
            <a:endParaRPr lang="en-US" altLang="el-GR" sz="2000" b="1">
              <a:solidFill>
                <a:srgbClr val="FFFF00"/>
              </a:solidFill>
            </a:endParaRPr>
          </a:p>
          <a:p>
            <a:pPr eaLnBrk="0" fontAlgn="base" hangingPunct="0">
              <a:spcBef>
                <a:spcPct val="0"/>
              </a:spcBef>
              <a:spcAft>
                <a:spcPct val="0"/>
              </a:spcAft>
              <a:buFontTx/>
              <a:buNone/>
            </a:pPr>
            <a:r>
              <a:rPr lang="el-GR" altLang="el-GR" sz="2000" b="1">
                <a:solidFill>
                  <a:srgbClr val="FFFF00"/>
                </a:solidFill>
              </a:rPr>
              <a:t>no history of collapse</a:t>
            </a:r>
            <a:r>
              <a:rPr lang="en-US" altLang="el-GR" sz="2000" b="1">
                <a:solidFill>
                  <a:srgbClr val="FFFF00"/>
                </a:solidFill>
              </a:rPr>
              <a:t> </a:t>
            </a:r>
          </a:p>
          <a:p>
            <a:pPr eaLnBrk="0" fontAlgn="base" hangingPunct="0">
              <a:spcBef>
                <a:spcPct val="0"/>
              </a:spcBef>
              <a:spcAft>
                <a:spcPct val="0"/>
              </a:spcAft>
              <a:buFontTx/>
              <a:buNone/>
            </a:pPr>
            <a:r>
              <a:rPr lang="el-GR" altLang="el-GR" sz="2000" b="1">
                <a:solidFill>
                  <a:srgbClr val="FFFF00"/>
                </a:solidFill>
              </a:rPr>
              <a:t>normal troponin</a:t>
            </a:r>
            <a:r>
              <a:rPr lang="en-US" altLang="el-GR" sz="2000" b="1">
                <a:solidFill>
                  <a:srgbClr val="FFFF00"/>
                </a:solidFill>
              </a:rPr>
              <a:t> </a:t>
            </a:r>
          </a:p>
          <a:p>
            <a:pPr eaLnBrk="0" fontAlgn="base" hangingPunct="0">
              <a:spcBef>
                <a:spcPct val="0"/>
              </a:spcBef>
              <a:spcAft>
                <a:spcPct val="0"/>
              </a:spcAft>
              <a:buFontTx/>
              <a:buNone/>
            </a:pPr>
            <a:r>
              <a:rPr lang="el-GR" altLang="el-GR" sz="2000" b="1">
                <a:solidFill>
                  <a:srgbClr val="FFFF00"/>
                </a:solidFill>
              </a:rPr>
              <a:t>no large central clot </a:t>
            </a:r>
            <a:endParaRPr lang="en-US" altLang="el-GR" sz="2000" b="1">
              <a:solidFill>
                <a:srgbClr val="FFFF00"/>
              </a:solidFill>
            </a:endParaRPr>
          </a:p>
          <a:p>
            <a:pPr eaLnBrk="0" fontAlgn="base" hangingPunct="0">
              <a:spcBef>
                <a:spcPct val="0"/>
              </a:spcBef>
              <a:spcAft>
                <a:spcPct val="0"/>
              </a:spcAft>
              <a:buFontTx/>
              <a:buNone/>
            </a:pPr>
            <a:r>
              <a:rPr lang="en-US" altLang="el-GR" sz="2000" b="1">
                <a:solidFill>
                  <a:srgbClr val="FFFF00"/>
                </a:solidFill>
              </a:rPr>
              <a:t>no</a:t>
            </a:r>
            <a:r>
              <a:rPr lang="el-GR" altLang="el-GR" sz="2000" b="1">
                <a:solidFill>
                  <a:srgbClr val="FFFF00"/>
                </a:solidFill>
              </a:rPr>
              <a:t> features of right heart strain </a:t>
            </a:r>
          </a:p>
        </p:txBody>
      </p:sp>
      <p:pic>
        <p:nvPicPr>
          <p:cNvPr id="44035" name="Picture 3" descr="840052-fig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75" y="1692275"/>
            <a:ext cx="3579813" cy="40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Text Box 2"/>
          <p:cNvSpPr txBox="1">
            <a:spLocks noChangeArrowheads="1"/>
          </p:cNvSpPr>
          <p:nvPr/>
        </p:nvSpPr>
        <p:spPr bwMode="auto">
          <a:xfrm>
            <a:off x="1476375" y="404813"/>
            <a:ext cx="6408738" cy="898525"/>
          </a:xfrm>
          <a:prstGeom prst="rect">
            <a:avLst/>
          </a:prstGeom>
          <a:solidFill>
            <a:srgbClr val="FF0000"/>
          </a:solidFill>
          <a:ln w="76200">
            <a:solidFill>
              <a:srgbClr val="FFFF00"/>
            </a:solidFill>
            <a:miter lim="800000"/>
            <a:headEnd/>
            <a:tailEnd/>
          </a:ln>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FontTx/>
              <a:buNone/>
            </a:pPr>
            <a:r>
              <a:rPr lang="en-US" altLang="el-GR" sz="2400" b="1">
                <a:solidFill>
                  <a:srgbClr val="FFFF00"/>
                </a:solidFill>
              </a:rPr>
              <a:t>VTE: simplified management</a:t>
            </a:r>
          </a:p>
          <a:p>
            <a:pPr algn="ctr" fontAlgn="base">
              <a:spcBef>
                <a:spcPct val="0"/>
              </a:spcBef>
              <a:spcAft>
                <a:spcPct val="0"/>
              </a:spcAft>
              <a:buFontTx/>
              <a:buNone/>
            </a:pPr>
            <a:r>
              <a:rPr lang="en-US" altLang="el-GR" sz="2400" b="1">
                <a:solidFill>
                  <a:srgbClr val="FFFF00"/>
                </a:solidFill>
              </a:rPr>
              <a:t>Early discharge, home treatment </a:t>
            </a:r>
            <a:endParaRPr lang="el-GR" altLang="el-GR" sz="2400" b="1">
              <a:solidFill>
                <a:srgbClr val="FFFF00"/>
              </a:solidFill>
            </a:endParaRPr>
          </a:p>
        </p:txBody>
      </p:sp>
      <p:sp>
        <p:nvSpPr>
          <p:cNvPr id="44037" name="Text Box 7"/>
          <p:cNvSpPr txBox="1">
            <a:spLocks noChangeArrowheads="1"/>
          </p:cNvSpPr>
          <p:nvPr/>
        </p:nvSpPr>
        <p:spPr bwMode="auto">
          <a:xfrm>
            <a:off x="4356100" y="4646613"/>
            <a:ext cx="3308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en-US" altLang="el-GR" sz="1800">
                <a:solidFill>
                  <a:srgbClr val="FFFF00"/>
                </a:solidFill>
              </a:rPr>
              <a:t>Possibly </a:t>
            </a:r>
            <a:r>
              <a:rPr lang="en-US" altLang="el-GR" sz="1800" b="1">
                <a:solidFill>
                  <a:srgbClr val="FFFF00"/>
                </a:solidFill>
              </a:rPr>
              <a:t>15-20%</a:t>
            </a:r>
            <a:r>
              <a:rPr lang="en-US" altLang="el-GR" sz="1800">
                <a:solidFill>
                  <a:srgbClr val="FFFF00"/>
                </a:solidFill>
              </a:rPr>
              <a:t> of all VTE pts</a:t>
            </a:r>
            <a:endParaRPr lang="el-GR" altLang="el-GR" sz="1800">
              <a:solidFill>
                <a:srgbClr val="FFFF00"/>
              </a:solidFill>
            </a:endParaRPr>
          </a:p>
        </p:txBody>
      </p:sp>
      <p:sp>
        <p:nvSpPr>
          <p:cNvPr id="44038" name="Text Box 3"/>
          <p:cNvSpPr txBox="1">
            <a:spLocks noChangeArrowheads="1"/>
          </p:cNvSpPr>
          <p:nvPr/>
        </p:nvSpPr>
        <p:spPr bwMode="auto">
          <a:xfrm>
            <a:off x="3419475" y="5214938"/>
            <a:ext cx="5580063"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el-GR" altLang="el-GR" sz="2800" b="1">
                <a:solidFill>
                  <a:srgbClr val="FFFF00"/>
                </a:solidFill>
              </a:rPr>
              <a:t>    </a:t>
            </a:r>
            <a:r>
              <a:rPr lang="el-GR" altLang="el-GR" sz="1800" b="1" u="sng">
                <a:solidFill>
                  <a:srgbClr val="FFFF00"/>
                </a:solidFill>
              </a:rPr>
              <a:t>Πρώιμο εξιτήριο και θεραπεία στο σπίτι </a:t>
            </a:r>
          </a:p>
          <a:p>
            <a:pPr fontAlgn="base">
              <a:spcBef>
                <a:spcPct val="0"/>
              </a:spcBef>
              <a:spcAft>
                <a:spcPct val="0"/>
              </a:spcAft>
            </a:pPr>
            <a:endParaRPr lang="el-GR" altLang="el-GR" sz="1800" b="1" u="sng">
              <a:solidFill>
                <a:srgbClr val="FFFF00"/>
              </a:solidFill>
            </a:endParaRPr>
          </a:p>
          <a:p>
            <a:pPr fontAlgn="base">
              <a:spcBef>
                <a:spcPct val="0"/>
              </a:spcBef>
              <a:spcAft>
                <a:spcPct val="0"/>
              </a:spcAft>
              <a:buFontTx/>
              <a:buNone/>
            </a:pPr>
            <a:r>
              <a:rPr lang="el-GR" altLang="el-GR" sz="1800" b="1">
                <a:solidFill>
                  <a:srgbClr val="FFFF00"/>
                </a:solidFill>
              </a:rPr>
              <a:t>  Ασθενείς με μικρό κίνδυνο πρώιμης υποτροπής (πχ. </a:t>
            </a:r>
            <a:r>
              <a:rPr lang="en-US" altLang="el-GR" sz="1800" b="1">
                <a:solidFill>
                  <a:srgbClr val="FFFF00"/>
                </a:solidFill>
              </a:rPr>
              <a:t>PESI </a:t>
            </a:r>
            <a:r>
              <a:rPr lang="el-GR" altLang="el-GR" sz="1800" b="1">
                <a:solidFill>
                  <a:srgbClr val="FFFF00"/>
                </a:solidFill>
              </a:rPr>
              <a:t>&lt;ΙΙ, ΝΤ-</a:t>
            </a:r>
            <a:r>
              <a:rPr lang="en-US" altLang="el-GR" sz="1800" b="1">
                <a:solidFill>
                  <a:srgbClr val="FFFF00"/>
                </a:solidFill>
              </a:rPr>
              <a:t>proBNP&lt;500, </a:t>
            </a:r>
            <a:r>
              <a:rPr lang="el-GR" altLang="el-GR" sz="1800" b="1">
                <a:solidFill>
                  <a:srgbClr val="FFFF00"/>
                </a:solidFill>
              </a:rPr>
              <a:t>κλπ)</a:t>
            </a:r>
          </a:p>
          <a:p>
            <a:pPr fontAlgn="base">
              <a:spcBef>
                <a:spcPct val="0"/>
              </a:spcBef>
              <a:spcAft>
                <a:spcPct val="0"/>
              </a:spcAft>
              <a:buFontTx/>
              <a:buNone/>
            </a:pPr>
            <a:r>
              <a:rPr lang="el-GR" altLang="el-GR" sz="1800" b="1">
                <a:solidFill>
                  <a:srgbClr val="FFFF00"/>
                </a:solidFill>
              </a:rPr>
              <a:t>          </a:t>
            </a:r>
          </a:p>
          <a:p>
            <a:pPr fontAlgn="base">
              <a:spcBef>
                <a:spcPct val="0"/>
              </a:spcBef>
              <a:spcAft>
                <a:spcPct val="0"/>
              </a:spcAft>
            </a:pPr>
            <a:endParaRPr lang="el-GR" altLang="el-GR" sz="2000" b="1">
              <a:solidFill>
                <a:srgbClr val="FFFF00"/>
              </a:solidFill>
            </a:endParaRPr>
          </a:p>
          <a:p>
            <a:pPr fontAlgn="base">
              <a:spcBef>
                <a:spcPct val="0"/>
              </a:spcBef>
              <a:spcAft>
                <a:spcPct val="0"/>
              </a:spcAft>
            </a:pPr>
            <a:endParaRPr lang="el-GR" altLang="el-GR" sz="2000" b="1">
              <a:solidFill>
                <a:srgbClr val="FFFF00"/>
              </a:solidFill>
            </a:endParaRPr>
          </a:p>
        </p:txBody>
      </p:sp>
    </p:spTree>
    <p:extLst>
      <p:ext uri="{BB962C8B-B14F-4D97-AF65-F5344CB8AC3E}">
        <p14:creationId xmlns:p14="http://schemas.microsoft.com/office/powerpoint/2010/main" val="202001174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Ορθογώνιο 5">
            <a:extLst>
              <a:ext uri="{FF2B5EF4-FFF2-40B4-BE49-F238E27FC236}"/>
            </a:extLst>
          </p:cNvPr>
          <p:cNvSpPr>
            <a:spLocks noChangeArrowheads="1"/>
          </p:cNvSpPr>
          <p:nvPr/>
        </p:nvSpPr>
        <p:spPr bwMode="auto">
          <a:xfrm>
            <a:off x="468313" y="620713"/>
            <a:ext cx="8424862" cy="2586037"/>
          </a:xfrm>
          <a:prstGeom prst="rect">
            <a:avLst/>
          </a:prstGeom>
          <a:noFill/>
          <a:ln>
            <a:noFill/>
          </a:ln>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defRPr/>
            </a:pPr>
            <a:r>
              <a:rPr lang="el-GR" altLang="en-US" sz="1800" b="1" u="sng" dirty="0">
                <a:solidFill>
                  <a:srgbClr val="FFFF00"/>
                </a:solidFill>
              </a:rPr>
              <a:t>Η σύσταση ΔΕΝ ισχύει  </a:t>
            </a:r>
            <a:endParaRPr lang="en-US" altLang="en-US" sz="1800" b="1" u="sng" dirty="0">
              <a:solidFill>
                <a:srgbClr val="FFFF00"/>
              </a:solidFill>
            </a:endParaRPr>
          </a:p>
          <a:p>
            <a:pPr eaLnBrk="1" fontAlgn="base" hangingPunct="1">
              <a:spcBef>
                <a:spcPct val="0"/>
              </a:spcBef>
              <a:spcAft>
                <a:spcPct val="0"/>
              </a:spcAft>
              <a:buFontTx/>
              <a:buNone/>
              <a:defRPr/>
            </a:pPr>
            <a:endParaRPr lang="el-GR" altLang="en-US" sz="1800" b="1" u="sng" dirty="0">
              <a:solidFill>
                <a:srgbClr val="FFFF00"/>
              </a:solidFill>
            </a:endParaRPr>
          </a:p>
          <a:p>
            <a:pPr marL="285750" indent="-285750" eaLnBrk="1" fontAlgn="base" hangingPunct="1">
              <a:spcBef>
                <a:spcPct val="0"/>
              </a:spcBef>
              <a:spcAft>
                <a:spcPct val="0"/>
              </a:spcAft>
              <a:defRPr/>
            </a:pPr>
            <a:r>
              <a:rPr lang="el-GR" altLang="en-US" sz="1800" dirty="0" err="1">
                <a:solidFill>
                  <a:srgbClr val="FFFF00"/>
                </a:solidFill>
              </a:rPr>
              <a:t>επι</a:t>
            </a:r>
            <a:r>
              <a:rPr lang="el-GR" altLang="en-US" sz="1800" dirty="0">
                <a:solidFill>
                  <a:srgbClr val="FFFF00"/>
                </a:solidFill>
              </a:rPr>
              <a:t> ασθενών με </a:t>
            </a:r>
            <a:r>
              <a:rPr lang="el-GR" altLang="en-US" sz="1800" dirty="0" err="1">
                <a:solidFill>
                  <a:srgbClr val="FFFF00"/>
                </a:solidFill>
              </a:rPr>
              <a:t>συνοσηρότητες</a:t>
            </a:r>
            <a:endParaRPr lang="el-GR" altLang="en-US" sz="1800" dirty="0">
              <a:solidFill>
                <a:srgbClr val="FFFF00"/>
              </a:solidFill>
            </a:endParaRPr>
          </a:p>
          <a:p>
            <a:pPr marL="285750" indent="-285750" eaLnBrk="1" fontAlgn="base" hangingPunct="1">
              <a:spcBef>
                <a:spcPct val="0"/>
              </a:spcBef>
              <a:spcAft>
                <a:spcPct val="0"/>
              </a:spcAft>
              <a:defRPr/>
            </a:pPr>
            <a:r>
              <a:rPr lang="el-GR" altLang="en-US" sz="1800" dirty="0" err="1">
                <a:solidFill>
                  <a:srgbClr val="FFFF00"/>
                </a:solidFill>
              </a:rPr>
              <a:t>επι</a:t>
            </a:r>
            <a:r>
              <a:rPr lang="el-GR" altLang="en-US" sz="1800" dirty="0">
                <a:solidFill>
                  <a:srgbClr val="FFFF00"/>
                </a:solidFill>
              </a:rPr>
              <a:t> ασθενών με μικρή ή καθόλου υποστήριξη στο σπίτι</a:t>
            </a:r>
          </a:p>
          <a:p>
            <a:pPr marL="285750" indent="-285750" eaLnBrk="1" fontAlgn="base" hangingPunct="1">
              <a:spcBef>
                <a:spcPct val="0"/>
              </a:spcBef>
              <a:spcAft>
                <a:spcPct val="0"/>
              </a:spcAft>
              <a:defRPr/>
            </a:pPr>
            <a:r>
              <a:rPr lang="el-GR" altLang="en-US" sz="1800" dirty="0">
                <a:solidFill>
                  <a:srgbClr val="FFFF00"/>
                </a:solidFill>
              </a:rPr>
              <a:t>που χρειάζονται επιμονή στην προσήλωση για εφαρμογή των συνιστώμενων θεραπειών</a:t>
            </a:r>
          </a:p>
          <a:p>
            <a:pPr marL="285750" indent="-285750" eaLnBrk="1" fontAlgn="base" hangingPunct="1">
              <a:spcBef>
                <a:spcPct val="0"/>
              </a:spcBef>
              <a:spcAft>
                <a:spcPct val="0"/>
              </a:spcAft>
              <a:defRPr/>
            </a:pPr>
            <a:r>
              <a:rPr lang="el-GR" altLang="en-US" sz="1800" dirty="0">
                <a:solidFill>
                  <a:srgbClr val="FFFF00"/>
                </a:solidFill>
              </a:rPr>
              <a:t>με </a:t>
            </a:r>
            <a:r>
              <a:rPr lang="en-US" altLang="en-US" sz="1800" dirty="0">
                <a:solidFill>
                  <a:srgbClr val="FFFF00"/>
                </a:solidFill>
              </a:rPr>
              <a:t>DVT </a:t>
            </a:r>
            <a:r>
              <a:rPr lang="el-GR" altLang="en-US" sz="1800" dirty="0">
                <a:solidFill>
                  <a:srgbClr val="FFFF00"/>
                </a:solidFill>
              </a:rPr>
              <a:t>που θέτει σε κίνδυνο το σκέλος</a:t>
            </a:r>
          </a:p>
          <a:p>
            <a:pPr marL="285750" indent="-285750" eaLnBrk="1" fontAlgn="base" hangingPunct="1">
              <a:spcBef>
                <a:spcPct val="0"/>
              </a:spcBef>
              <a:spcAft>
                <a:spcPct val="0"/>
              </a:spcAft>
              <a:defRPr/>
            </a:pPr>
            <a:r>
              <a:rPr lang="el-GR" altLang="en-US" sz="1800" dirty="0">
                <a:solidFill>
                  <a:srgbClr val="FFFF00"/>
                </a:solidFill>
              </a:rPr>
              <a:t>σε υψηλού αιμορραγικού κινδύνου</a:t>
            </a:r>
          </a:p>
          <a:p>
            <a:pPr marL="285750" indent="-285750" eaLnBrk="1" fontAlgn="base" hangingPunct="1">
              <a:spcBef>
                <a:spcPct val="0"/>
              </a:spcBef>
              <a:spcAft>
                <a:spcPct val="0"/>
              </a:spcAft>
              <a:defRPr/>
            </a:pPr>
            <a:r>
              <a:rPr lang="el-GR" altLang="en-US" sz="1800" dirty="0">
                <a:solidFill>
                  <a:srgbClr val="FFFF00"/>
                </a:solidFill>
              </a:rPr>
              <a:t>όταν χρειάζεται </a:t>
            </a:r>
            <a:r>
              <a:rPr lang="en-US" altLang="en-US" sz="1800" dirty="0">
                <a:solidFill>
                  <a:srgbClr val="FFFF00"/>
                </a:solidFill>
              </a:rPr>
              <a:t>IV </a:t>
            </a:r>
            <a:r>
              <a:rPr lang="el-GR" altLang="en-US" sz="1800" dirty="0">
                <a:solidFill>
                  <a:srgbClr val="FFFF00"/>
                </a:solidFill>
              </a:rPr>
              <a:t>αναλγησία.</a:t>
            </a:r>
            <a:endParaRPr lang="en-US" altLang="en-US" sz="1800" dirty="0">
              <a:solidFill>
                <a:srgbClr val="FFFF00"/>
              </a:solidFill>
            </a:endParaRPr>
          </a:p>
        </p:txBody>
      </p:sp>
    </p:spTree>
    <p:extLst>
      <p:ext uri="{BB962C8B-B14F-4D97-AF65-F5344CB8AC3E}">
        <p14:creationId xmlns:p14="http://schemas.microsoft.com/office/powerpoint/2010/main" val="50101703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Ορθογώνιο 1">
            <a:extLst>
              <a:ext uri="{FF2B5EF4-FFF2-40B4-BE49-F238E27FC236}"/>
            </a:extLst>
          </p:cNvPr>
          <p:cNvSpPr>
            <a:spLocks noChangeArrowheads="1"/>
          </p:cNvSpPr>
          <p:nvPr/>
        </p:nvSpPr>
        <p:spPr bwMode="auto">
          <a:xfrm>
            <a:off x="288925" y="1292225"/>
            <a:ext cx="8780463" cy="3200400"/>
          </a:xfrm>
          <a:prstGeom prst="rect">
            <a:avLst/>
          </a:prstGeom>
          <a:noFill/>
          <a:ln>
            <a:noFill/>
          </a:ln>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285750" indent="-285750" fontAlgn="base">
              <a:spcBef>
                <a:spcPct val="0"/>
              </a:spcBef>
              <a:spcAft>
                <a:spcPct val="0"/>
              </a:spcAft>
              <a:defRPr/>
            </a:pPr>
            <a:r>
              <a:rPr lang="el-GR" altLang="en-US" sz="4000" dirty="0">
                <a:solidFill>
                  <a:srgbClr val="FF0000"/>
                </a:solidFill>
              </a:rPr>
              <a:t>Ο2</a:t>
            </a:r>
            <a:r>
              <a:rPr lang="en-US" altLang="en-US" sz="4000" dirty="0">
                <a:solidFill>
                  <a:srgbClr val="FFFF00"/>
                </a:solidFill>
              </a:rPr>
              <a:t> </a:t>
            </a:r>
            <a:r>
              <a:rPr lang="el-GR" altLang="en-US" sz="1800" dirty="0">
                <a:solidFill>
                  <a:srgbClr val="FFFF00"/>
                </a:solidFill>
              </a:rPr>
              <a:t>αν</a:t>
            </a:r>
            <a:r>
              <a:rPr lang="en-US" altLang="en-US" sz="1800" dirty="0">
                <a:solidFill>
                  <a:srgbClr val="FFFF00"/>
                </a:solidFill>
              </a:rPr>
              <a:t> SaO2 &lt;90%</a:t>
            </a:r>
          </a:p>
          <a:p>
            <a:pPr fontAlgn="base">
              <a:spcBef>
                <a:spcPct val="0"/>
              </a:spcBef>
              <a:spcAft>
                <a:spcPct val="0"/>
              </a:spcAft>
              <a:buFontTx/>
              <a:buNone/>
              <a:defRPr/>
            </a:pPr>
            <a:endParaRPr lang="en-US" altLang="en-US" sz="1800" dirty="0">
              <a:solidFill>
                <a:srgbClr val="FFFF00"/>
              </a:solidFill>
            </a:endParaRPr>
          </a:p>
          <a:p>
            <a:pPr fontAlgn="base">
              <a:spcBef>
                <a:spcPct val="0"/>
              </a:spcBef>
              <a:spcAft>
                <a:spcPct val="0"/>
              </a:spcAft>
              <a:buFontTx/>
              <a:buNone/>
              <a:defRPr/>
            </a:pPr>
            <a:r>
              <a:rPr lang="en-US" altLang="en-US" sz="1800" dirty="0">
                <a:solidFill>
                  <a:srgbClr val="FFFF00"/>
                </a:solidFill>
              </a:rPr>
              <a:t>    </a:t>
            </a:r>
            <a:r>
              <a:rPr lang="el-GR" altLang="en-US" sz="1800" dirty="0">
                <a:solidFill>
                  <a:srgbClr val="FFFF00"/>
                </a:solidFill>
              </a:rPr>
              <a:t>(σοβαρή </a:t>
            </a:r>
            <a:r>
              <a:rPr lang="el-GR" altLang="en-US" sz="1800" dirty="0" err="1">
                <a:solidFill>
                  <a:srgbClr val="FFFF00"/>
                </a:solidFill>
              </a:rPr>
              <a:t>υποξαιμία</a:t>
            </a:r>
            <a:r>
              <a:rPr lang="en-US" altLang="en-US" sz="1800" dirty="0">
                <a:solidFill>
                  <a:srgbClr val="FFFF00"/>
                </a:solidFill>
              </a:rPr>
              <a:t> </a:t>
            </a:r>
            <a:r>
              <a:rPr lang="el-GR" altLang="en-US" sz="1800" dirty="0">
                <a:solidFill>
                  <a:srgbClr val="FFFF00"/>
                </a:solidFill>
              </a:rPr>
              <a:t>ανθεκτική στη χορήγηση </a:t>
            </a:r>
            <a:r>
              <a:rPr lang="en-US" altLang="en-US" sz="1800" dirty="0">
                <a:solidFill>
                  <a:srgbClr val="FFFF00"/>
                </a:solidFill>
              </a:rPr>
              <a:t>O2 </a:t>
            </a:r>
          </a:p>
          <a:p>
            <a:pPr fontAlgn="base">
              <a:spcBef>
                <a:spcPct val="0"/>
              </a:spcBef>
              <a:spcAft>
                <a:spcPct val="0"/>
              </a:spcAft>
              <a:buFontTx/>
              <a:buNone/>
              <a:defRPr/>
            </a:pPr>
            <a:r>
              <a:rPr lang="en-US" altLang="en-US" sz="1800" dirty="0">
                <a:solidFill>
                  <a:srgbClr val="FFFF00"/>
                </a:solidFill>
              </a:rPr>
              <a:t>    </a:t>
            </a:r>
            <a:r>
              <a:rPr lang="el-GR" altLang="en-US" sz="1800" dirty="0">
                <a:solidFill>
                  <a:srgbClr val="FFFF00"/>
                </a:solidFill>
              </a:rPr>
              <a:t>Ίσως </a:t>
            </a:r>
            <a:r>
              <a:rPr lang="en-US" altLang="en-US" sz="1800" dirty="0">
                <a:solidFill>
                  <a:srgbClr val="FFFF00"/>
                </a:solidFill>
              </a:rPr>
              <a:t>right-to-left shunt </a:t>
            </a:r>
            <a:r>
              <a:rPr lang="el-GR" altLang="en-US" sz="1800" dirty="0">
                <a:solidFill>
                  <a:srgbClr val="FFFF00"/>
                </a:solidFill>
              </a:rPr>
              <a:t>μέσω </a:t>
            </a:r>
            <a:r>
              <a:rPr lang="en-US" altLang="en-US" sz="1800" dirty="0">
                <a:solidFill>
                  <a:srgbClr val="FFFF00"/>
                </a:solidFill>
              </a:rPr>
              <a:t>PFO </a:t>
            </a:r>
            <a:r>
              <a:rPr lang="el-GR" altLang="en-US" sz="1800" dirty="0">
                <a:solidFill>
                  <a:srgbClr val="FFFF00"/>
                </a:solidFill>
              </a:rPr>
              <a:t>ή </a:t>
            </a:r>
            <a:r>
              <a:rPr lang="en-US" altLang="en-US" sz="1800" dirty="0">
                <a:solidFill>
                  <a:srgbClr val="FFFF00"/>
                </a:solidFill>
              </a:rPr>
              <a:t>ASD </a:t>
            </a:r>
          </a:p>
          <a:p>
            <a:pPr fontAlgn="base">
              <a:spcBef>
                <a:spcPct val="0"/>
              </a:spcBef>
              <a:spcAft>
                <a:spcPct val="0"/>
              </a:spcAft>
              <a:buFontTx/>
              <a:buNone/>
              <a:defRPr/>
            </a:pPr>
            <a:endParaRPr lang="en-US" altLang="en-US" sz="1800" dirty="0">
              <a:solidFill>
                <a:srgbClr val="FFFF00"/>
              </a:solidFill>
            </a:endParaRPr>
          </a:p>
          <a:p>
            <a:pPr marL="285750" indent="-285750" fontAlgn="base">
              <a:spcBef>
                <a:spcPct val="0"/>
              </a:spcBef>
              <a:spcAft>
                <a:spcPct val="0"/>
              </a:spcAft>
              <a:defRPr/>
            </a:pPr>
            <a:r>
              <a:rPr lang="el-GR" altLang="en-US" sz="1800" dirty="0">
                <a:solidFill>
                  <a:srgbClr val="FFFF00"/>
                </a:solidFill>
              </a:rPr>
              <a:t>Άλλοι τρόποι οξυγόνωσης</a:t>
            </a:r>
            <a:r>
              <a:rPr lang="en-US" altLang="en-US" sz="1800" dirty="0">
                <a:solidFill>
                  <a:srgbClr val="FFFF00"/>
                </a:solidFill>
              </a:rPr>
              <a:t>: </a:t>
            </a:r>
            <a:r>
              <a:rPr lang="en-US" altLang="en-US" sz="1800" b="1" dirty="0">
                <a:solidFill>
                  <a:srgbClr val="FF0000"/>
                </a:solidFill>
              </a:rPr>
              <a:t>high-flow oxygen </a:t>
            </a:r>
            <a:r>
              <a:rPr lang="en-US" altLang="en-US" sz="1800" dirty="0">
                <a:solidFill>
                  <a:srgbClr val="FFFF00"/>
                </a:solidFill>
              </a:rPr>
              <a:t>(i.e. a high-flow nasal cannula) </a:t>
            </a:r>
            <a:endParaRPr lang="el-GR" altLang="en-US" sz="1800" dirty="0">
              <a:solidFill>
                <a:srgbClr val="FFFF00"/>
              </a:solidFill>
            </a:endParaRPr>
          </a:p>
          <a:p>
            <a:pPr marL="342900" indent="-342900" fontAlgn="base">
              <a:spcBef>
                <a:spcPct val="0"/>
              </a:spcBef>
              <a:spcAft>
                <a:spcPct val="0"/>
              </a:spcAft>
              <a:defRPr/>
            </a:pPr>
            <a:endParaRPr lang="en-US" altLang="en-US" sz="2400" b="1" dirty="0">
              <a:solidFill>
                <a:srgbClr val="FFFF00"/>
              </a:solidFill>
            </a:endParaRPr>
          </a:p>
          <a:p>
            <a:pPr fontAlgn="base">
              <a:spcBef>
                <a:spcPct val="0"/>
              </a:spcBef>
              <a:spcAft>
                <a:spcPct val="0"/>
              </a:spcAft>
              <a:buFontTx/>
              <a:buNone/>
              <a:defRPr/>
            </a:pPr>
            <a:endParaRPr lang="en-US" altLang="en-US" sz="2400" b="1" dirty="0">
              <a:solidFill>
                <a:srgbClr val="FFFF00"/>
              </a:solidFill>
            </a:endParaRPr>
          </a:p>
          <a:p>
            <a:pPr fontAlgn="base">
              <a:spcBef>
                <a:spcPct val="0"/>
              </a:spcBef>
              <a:spcAft>
                <a:spcPct val="0"/>
              </a:spcAft>
              <a:buFontTx/>
              <a:buNone/>
              <a:defRPr/>
            </a:pPr>
            <a:endParaRPr lang="en-US" altLang="en-US" sz="2400" dirty="0">
              <a:solidFill>
                <a:srgbClr val="FFFF00"/>
              </a:solidFill>
            </a:endParaRPr>
          </a:p>
        </p:txBody>
      </p:sp>
      <p:pic>
        <p:nvPicPr>
          <p:cNvPr id="46083" name="Picture 5" descr="http://rebelblog.wpengine.com/wp-content/uploads/2018/09/Optiflow-Vapotherm-1024x65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08675" y="968375"/>
            <a:ext cx="3160713"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950" y="3429000"/>
            <a:ext cx="1901825"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TextBox 1"/>
          <p:cNvSpPr txBox="1">
            <a:spLocks noChangeArrowheads="1"/>
          </p:cNvSpPr>
          <p:nvPr/>
        </p:nvSpPr>
        <p:spPr bwMode="auto">
          <a:xfrm>
            <a:off x="1547813" y="260350"/>
            <a:ext cx="3986212" cy="708025"/>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el-GR" altLang="en-US" sz="4000" b="1">
                <a:solidFill>
                  <a:srgbClr val="FFFF00"/>
                </a:solidFill>
              </a:rPr>
              <a:t>ΓΕΝΙΚΑ ΜΕΤΡΑ</a:t>
            </a:r>
          </a:p>
        </p:txBody>
      </p:sp>
    </p:spTree>
    <p:extLst>
      <p:ext uri="{BB962C8B-B14F-4D97-AF65-F5344CB8AC3E}">
        <p14:creationId xmlns:p14="http://schemas.microsoft.com/office/powerpoint/2010/main" val="338032039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Ορθογώνιο 2"/>
          <p:cNvSpPr>
            <a:spLocks noChangeArrowheads="1"/>
          </p:cNvSpPr>
          <p:nvPr/>
        </p:nvSpPr>
        <p:spPr bwMode="auto">
          <a:xfrm>
            <a:off x="755650" y="333375"/>
            <a:ext cx="74168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el-GR" altLang="en-US" sz="1800">
                <a:solidFill>
                  <a:srgbClr val="FFFF00"/>
                </a:solidFill>
              </a:rPr>
              <a:t>Αν η ΚΦΠ είναι χαμηλή, ΤΟΤΕ </a:t>
            </a:r>
            <a:r>
              <a:rPr lang="el-GR" altLang="en-US" sz="1800">
                <a:solidFill>
                  <a:srgbClr val="FF0000"/>
                </a:solidFill>
              </a:rPr>
              <a:t>ήπια, προσεκτική έγχυση </a:t>
            </a:r>
            <a:r>
              <a:rPr lang="en-US" altLang="en-US" sz="2800">
                <a:solidFill>
                  <a:srgbClr val="FF0000"/>
                </a:solidFill>
              </a:rPr>
              <a:t>N/S 0.9%</a:t>
            </a:r>
            <a:r>
              <a:rPr lang="en-US" altLang="en-US" sz="1800">
                <a:solidFill>
                  <a:srgbClr val="FF0000"/>
                </a:solidFill>
              </a:rPr>
              <a:t> </a:t>
            </a:r>
            <a:r>
              <a:rPr lang="el-GR" altLang="en-US" sz="1800">
                <a:solidFill>
                  <a:srgbClr val="FF0000"/>
                </a:solidFill>
              </a:rPr>
              <a:t>ή </a:t>
            </a:r>
            <a:r>
              <a:rPr lang="en-US" altLang="en-US" sz="2400">
                <a:solidFill>
                  <a:srgbClr val="FF0000"/>
                </a:solidFill>
              </a:rPr>
              <a:t>Ringer’s lactate</a:t>
            </a:r>
            <a:r>
              <a:rPr lang="el-GR" altLang="en-US" sz="2400">
                <a:solidFill>
                  <a:srgbClr val="FF0000"/>
                </a:solidFill>
              </a:rPr>
              <a:t> </a:t>
            </a:r>
            <a:r>
              <a:rPr lang="en-US" altLang="en-US" sz="2400">
                <a:solidFill>
                  <a:srgbClr val="FFFF00"/>
                </a:solidFill>
              </a:rPr>
              <a:t> </a:t>
            </a:r>
            <a:r>
              <a:rPr lang="en-US" altLang="en-US" sz="1800">
                <a:solidFill>
                  <a:srgbClr val="FFFF00"/>
                </a:solidFill>
              </a:rPr>
              <a:t>≤</a:t>
            </a:r>
            <a:r>
              <a:rPr lang="el-GR" altLang="en-US" sz="1800">
                <a:solidFill>
                  <a:srgbClr val="FFFF00"/>
                </a:solidFill>
              </a:rPr>
              <a:t> </a:t>
            </a:r>
            <a:r>
              <a:rPr lang="en-US" altLang="en-US" sz="1800">
                <a:solidFill>
                  <a:srgbClr val="FFFF00"/>
                </a:solidFill>
              </a:rPr>
              <a:t>500 mL </a:t>
            </a:r>
            <a:r>
              <a:rPr lang="el-GR" altLang="en-US" sz="1800">
                <a:solidFill>
                  <a:srgbClr val="FFFF00"/>
                </a:solidFill>
              </a:rPr>
              <a:t>εντός </a:t>
            </a:r>
            <a:r>
              <a:rPr lang="en-US" altLang="en-US" sz="1800">
                <a:solidFill>
                  <a:srgbClr val="FFFF00"/>
                </a:solidFill>
              </a:rPr>
              <a:t>15</a:t>
            </a:r>
            <a:r>
              <a:rPr lang="el-GR" altLang="en-US" sz="1800">
                <a:solidFill>
                  <a:srgbClr val="FFFF00"/>
                </a:solidFill>
              </a:rPr>
              <a:t>-</a:t>
            </a:r>
            <a:r>
              <a:rPr lang="en-US" altLang="en-US" sz="1800">
                <a:solidFill>
                  <a:srgbClr val="FFFF00"/>
                </a:solidFill>
              </a:rPr>
              <a:t>30 min </a:t>
            </a:r>
          </a:p>
        </p:txBody>
      </p:sp>
      <p:sp>
        <p:nvSpPr>
          <p:cNvPr id="47107" name="Ορθογώνιο 4"/>
          <p:cNvSpPr>
            <a:spLocks noChangeArrowheads="1"/>
          </p:cNvSpPr>
          <p:nvPr/>
        </p:nvSpPr>
        <p:spPr bwMode="auto">
          <a:xfrm>
            <a:off x="238125" y="1484313"/>
            <a:ext cx="84963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pPr>
            <a:r>
              <a:rPr lang="el-GR" altLang="en-US" sz="1800" b="1">
                <a:solidFill>
                  <a:srgbClr val="FFFF00"/>
                </a:solidFill>
              </a:rPr>
              <a:t>Προσοχή στην</a:t>
            </a:r>
            <a:r>
              <a:rPr lang="en-US" altLang="en-US" sz="1800" b="1">
                <a:solidFill>
                  <a:srgbClr val="FFFF00"/>
                </a:solidFill>
              </a:rPr>
              <a:t> </a:t>
            </a:r>
            <a:r>
              <a:rPr lang="el-GR" altLang="en-US" sz="1800" b="1">
                <a:solidFill>
                  <a:srgbClr val="FFFF00"/>
                </a:solidFill>
              </a:rPr>
              <a:t>υπερφόρτιση με υγρα</a:t>
            </a:r>
            <a:r>
              <a:rPr lang="en-US" altLang="en-US" sz="1800" b="1">
                <a:solidFill>
                  <a:srgbClr val="FFFF00"/>
                </a:solidFill>
              </a:rPr>
              <a:t> (</a:t>
            </a:r>
            <a:r>
              <a:rPr lang="el-GR" altLang="en-US" sz="1800" b="1">
                <a:solidFill>
                  <a:srgbClr val="FFFF00"/>
                </a:solidFill>
              </a:rPr>
              <a:t>διάταση </a:t>
            </a:r>
            <a:r>
              <a:rPr lang="en-US" altLang="en-US" sz="1800" b="1">
                <a:solidFill>
                  <a:srgbClr val="FFFF00"/>
                </a:solidFill>
              </a:rPr>
              <a:t>RV</a:t>
            </a:r>
            <a:r>
              <a:rPr lang="el-GR" altLang="en-US" sz="1800" b="1">
                <a:solidFill>
                  <a:srgbClr val="FFFF00"/>
                </a:solidFill>
              </a:rPr>
              <a:t> και ίσως μείωση της συστηματικής καρδιακής παροχής</a:t>
            </a:r>
            <a:r>
              <a:rPr lang="en-US" altLang="en-US" sz="1800" b="1">
                <a:solidFill>
                  <a:srgbClr val="FFFF00"/>
                </a:solidFill>
              </a:rPr>
              <a:t>.</a:t>
            </a:r>
          </a:p>
          <a:p>
            <a:pPr fontAlgn="base">
              <a:spcBef>
                <a:spcPct val="0"/>
              </a:spcBef>
              <a:spcAft>
                <a:spcPct val="0"/>
              </a:spcAft>
            </a:pPr>
            <a:r>
              <a:rPr lang="el-GR" altLang="en-US" sz="1800" b="1">
                <a:solidFill>
                  <a:srgbClr val="FFFF00"/>
                </a:solidFill>
              </a:rPr>
              <a:t>Η </a:t>
            </a:r>
            <a:r>
              <a:rPr lang="el-GR" altLang="en-US" sz="1800" b="1" u="sng">
                <a:solidFill>
                  <a:srgbClr val="FFFF00"/>
                </a:solidFill>
              </a:rPr>
              <a:t>απεικόνιση της </a:t>
            </a:r>
            <a:r>
              <a:rPr lang="en-US" altLang="en-US" sz="1800" b="1" u="sng">
                <a:solidFill>
                  <a:srgbClr val="FFFF00"/>
                </a:solidFill>
              </a:rPr>
              <a:t>IVC </a:t>
            </a:r>
            <a:r>
              <a:rPr lang="el-GR" altLang="en-US" sz="1800" b="1">
                <a:solidFill>
                  <a:srgbClr val="FFFF00"/>
                </a:solidFill>
              </a:rPr>
              <a:t>είναι καλός δείκτης των συνθηκών φόρτισης της </a:t>
            </a:r>
            <a:r>
              <a:rPr lang="en-US" altLang="en-US" sz="1800" b="1">
                <a:solidFill>
                  <a:srgbClr val="FFFF00"/>
                </a:solidFill>
              </a:rPr>
              <a:t>RV </a:t>
            </a:r>
            <a:r>
              <a:rPr lang="el-GR" altLang="en-US" sz="1800" b="1">
                <a:solidFill>
                  <a:srgbClr val="FFFF00"/>
                </a:solidFill>
              </a:rPr>
              <a:t> και της ενυδάτωσης ή όχι. </a:t>
            </a:r>
            <a:endParaRPr lang="en-US" altLang="en-US" sz="1800" b="1">
              <a:solidFill>
                <a:srgbClr val="FFFF00"/>
              </a:solidFill>
            </a:endParaRPr>
          </a:p>
          <a:p>
            <a:pPr fontAlgn="base">
              <a:spcBef>
                <a:spcPct val="0"/>
              </a:spcBef>
              <a:spcAft>
                <a:spcPct val="0"/>
              </a:spcAft>
            </a:pPr>
            <a:r>
              <a:rPr lang="el-GR" altLang="en-US" sz="1800" b="1">
                <a:solidFill>
                  <a:srgbClr val="FFFF00"/>
                </a:solidFill>
              </a:rPr>
              <a:t>Καταγραφή των κεντρικών φλεβικών πιέσεων. </a:t>
            </a:r>
            <a:endParaRPr lang="en-US" altLang="en-US" sz="1800" b="1">
              <a:solidFill>
                <a:srgbClr val="FFFF00"/>
              </a:solidFill>
            </a:endParaRPr>
          </a:p>
        </p:txBody>
      </p:sp>
      <p:sp>
        <p:nvSpPr>
          <p:cNvPr id="47108" name="Ορθογώνιο 5"/>
          <p:cNvSpPr>
            <a:spLocks noChangeArrowheads="1"/>
          </p:cNvSpPr>
          <p:nvPr/>
        </p:nvSpPr>
        <p:spPr bwMode="auto">
          <a:xfrm>
            <a:off x="179388" y="3835400"/>
            <a:ext cx="8999537"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en-US" altLang="en-US" sz="2400" b="1">
                <a:solidFill>
                  <a:srgbClr val="FF0000"/>
                </a:solidFill>
              </a:rPr>
              <a:t>Norepinephrine</a:t>
            </a:r>
            <a:r>
              <a:rPr lang="en-US" altLang="en-US" sz="1800" b="1">
                <a:solidFill>
                  <a:srgbClr val="FFFF00"/>
                </a:solidFill>
              </a:rPr>
              <a:t> 0.2-1.0 mg/kg/min</a:t>
            </a:r>
            <a:r>
              <a:rPr lang="el-GR" altLang="en-US" sz="1800" b="1">
                <a:solidFill>
                  <a:srgbClr val="FFFF00"/>
                </a:solidFill>
              </a:rPr>
              <a:t> επι ασθενών με καρδιογενή καταπληξία  </a:t>
            </a:r>
            <a:endParaRPr lang="en-US" altLang="en-US" sz="1800" b="1">
              <a:solidFill>
                <a:srgbClr val="FFFF00"/>
              </a:solidFill>
            </a:endParaRPr>
          </a:p>
          <a:p>
            <a:pPr fontAlgn="base">
              <a:spcBef>
                <a:spcPct val="0"/>
              </a:spcBef>
              <a:spcAft>
                <a:spcPct val="0"/>
              </a:spcAft>
              <a:buFontTx/>
              <a:buNone/>
            </a:pPr>
            <a:r>
              <a:rPr lang="en-US" altLang="en-US" sz="1800">
                <a:solidFill>
                  <a:srgbClr val="000000"/>
                </a:solidFill>
              </a:rPr>
              <a:t/>
            </a:r>
            <a:br>
              <a:rPr lang="en-US" altLang="en-US" sz="1800">
                <a:solidFill>
                  <a:srgbClr val="000000"/>
                </a:solidFill>
              </a:rPr>
            </a:br>
            <a:endParaRPr lang="en-US" altLang="en-US" sz="1800" b="1">
              <a:solidFill>
                <a:srgbClr val="FFFF00"/>
              </a:solidFill>
            </a:endParaRPr>
          </a:p>
          <a:p>
            <a:pPr fontAlgn="base">
              <a:spcBef>
                <a:spcPct val="0"/>
              </a:spcBef>
              <a:spcAft>
                <a:spcPct val="0"/>
              </a:spcAft>
              <a:buFontTx/>
              <a:buNone/>
            </a:pPr>
            <a:r>
              <a:rPr lang="en-US" altLang="en-US" sz="2400" b="1">
                <a:solidFill>
                  <a:srgbClr val="FF0000"/>
                </a:solidFill>
              </a:rPr>
              <a:t>Dobutamine</a:t>
            </a:r>
            <a:r>
              <a:rPr lang="en-US" altLang="en-US" sz="1800" b="1">
                <a:solidFill>
                  <a:srgbClr val="FFFF00"/>
                </a:solidFill>
              </a:rPr>
              <a:t>  2-20 mg/kg/min </a:t>
            </a:r>
            <a:r>
              <a:rPr lang="el-GR" altLang="en-US" sz="1800" b="1">
                <a:solidFill>
                  <a:srgbClr val="FFFF00"/>
                </a:solidFill>
              </a:rPr>
              <a:t>σε χαμηλή παροχή και φυσιολογική ΑΠ </a:t>
            </a:r>
          </a:p>
          <a:p>
            <a:pPr fontAlgn="base">
              <a:spcBef>
                <a:spcPct val="0"/>
              </a:spcBef>
              <a:spcAft>
                <a:spcPct val="0"/>
              </a:spcAft>
              <a:buFontTx/>
              <a:buNone/>
            </a:pPr>
            <a:r>
              <a:rPr lang="en-US" altLang="en-US" sz="1800" b="1">
                <a:solidFill>
                  <a:srgbClr val="FFFF00"/>
                </a:solidFill>
              </a:rPr>
              <a:t>                         </a:t>
            </a:r>
            <a:r>
              <a:rPr lang="el-GR" altLang="en-US" sz="1800" b="1">
                <a:solidFill>
                  <a:srgbClr val="FFFF00"/>
                </a:solidFill>
              </a:rPr>
              <a:t>(προσοχή, η αύξηση του </a:t>
            </a:r>
            <a:r>
              <a:rPr lang="en-US" altLang="en-US" sz="1800" b="1">
                <a:solidFill>
                  <a:srgbClr val="FFFF00"/>
                </a:solidFill>
              </a:rPr>
              <a:t>CI </a:t>
            </a:r>
            <a:r>
              <a:rPr lang="el-GR" altLang="en-US" sz="1800" b="1">
                <a:solidFill>
                  <a:srgbClr val="FFFF00"/>
                </a:solidFill>
              </a:rPr>
              <a:t>μπορεί να αυξήσει το </a:t>
            </a:r>
            <a:r>
              <a:rPr lang="en-US" altLang="en-US" sz="1800" b="1">
                <a:solidFill>
                  <a:srgbClr val="FFFF00"/>
                </a:solidFill>
              </a:rPr>
              <a:t>V/Q mismatch </a:t>
            </a:r>
            <a:endParaRPr lang="el-GR" altLang="en-US" sz="1800" b="1">
              <a:solidFill>
                <a:srgbClr val="FFFF00"/>
              </a:solidFill>
            </a:endParaRPr>
          </a:p>
          <a:p>
            <a:pPr fontAlgn="base">
              <a:spcBef>
                <a:spcPct val="0"/>
              </a:spcBef>
              <a:spcAft>
                <a:spcPct val="0"/>
              </a:spcAft>
              <a:buFontTx/>
              <a:buNone/>
            </a:pPr>
            <a:r>
              <a:rPr lang="el-GR" altLang="en-US" sz="1800" b="1">
                <a:solidFill>
                  <a:srgbClr val="FFFF00"/>
                </a:solidFill>
              </a:rPr>
              <a:t>                         εκτρέποντας τη ροή προς τα μη αποφραγμένα αγγεία</a:t>
            </a:r>
            <a:endParaRPr lang="en-US" altLang="en-US" sz="1800" b="1">
              <a:solidFill>
                <a:srgbClr val="FFFF00"/>
              </a:solidFill>
            </a:endParaRPr>
          </a:p>
        </p:txBody>
      </p:sp>
      <p:sp>
        <p:nvSpPr>
          <p:cNvPr id="47109" name="Ορθογώνιο 6"/>
          <p:cNvSpPr>
            <a:spLocks noChangeArrowheads="1"/>
          </p:cNvSpPr>
          <p:nvPr/>
        </p:nvSpPr>
        <p:spPr bwMode="auto">
          <a:xfrm>
            <a:off x="684213" y="5876925"/>
            <a:ext cx="71278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en-US" altLang="en-US" sz="1800">
                <a:solidFill>
                  <a:srgbClr val="FF0000"/>
                </a:solidFill>
              </a:rPr>
              <a:t>Levosimendan</a:t>
            </a:r>
          </a:p>
          <a:p>
            <a:pPr fontAlgn="base">
              <a:spcBef>
                <a:spcPct val="0"/>
              </a:spcBef>
              <a:spcAft>
                <a:spcPct val="0"/>
              </a:spcAft>
              <a:buFontTx/>
              <a:buNone/>
            </a:pPr>
            <a:r>
              <a:rPr lang="en-US" altLang="en-US" sz="1800">
                <a:solidFill>
                  <a:srgbClr val="FF0000"/>
                </a:solidFill>
              </a:rPr>
              <a:t>inhalation of nitric oxide</a:t>
            </a:r>
          </a:p>
        </p:txBody>
      </p:sp>
    </p:spTree>
    <p:extLst>
      <p:ext uri="{BB962C8B-B14F-4D97-AF65-F5344CB8AC3E}">
        <p14:creationId xmlns:p14="http://schemas.microsoft.com/office/powerpoint/2010/main" val="15335681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Ορθογώνιο 1"/>
          <p:cNvSpPr>
            <a:spLocks noChangeArrowheads="1"/>
          </p:cNvSpPr>
          <p:nvPr/>
        </p:nvSpPr>
        <p:spPr bwMode="auto">
          <a:xfrm>
            <a:off x="468313" y="1220788"/>
            <a:ext cx="7920037" cy="1200150"/>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en-US" altLang="en-US" sz="1800">
                <a:solidFill>
                  <a:srgbClr val="000000"/>
                </a:solidFill>
              </a:rPr>
              <a:t/>
            </a:r>
            <a:br>
              <a:rPr lang="en-US" altLang="en-US" sz="1800">
                <a:solidFill>
                  <a:srgbClr val="000000"/>
                </a:solidFill>
              </a:rPr>
            </a:br>
            <a:r>
              <a:rPr lang="el-GR" altLang="en-US" sz="1800">
                <a:solidFill>
                  <a:srgbClr val="FFFF00"/>
                </a:solidFill>
              </a:rPr>
              <a:t>Συνήθως χορηγούνται υποδορίως, ΑΝΑΛΟΓΩΣ ΤΟΥ ΣΩΜΑΤΙΚΟΥ ΒΑΡΟΥΣ </a:t>
            </a:r>
            <a:r>
              <a:rPr lang="en-US" altLang="en-US" sz="1800" b="1">
                <a:solidFill>
                  <a:srgbClr val="FF0000"/>
                </a:solidFill>
              </a:rPr>
              <a:t>LMWH</a:t>
            </a:r>
            <a:r>
              <a:rPr lang="en-US" altLang="en-US" sz="1800" b="1">
                <a:solidFill>
                  <a:srgbClr val="FFFF00"/>
                </a:solidFill>
              </a:rPr>
              <a:t> </a:t>
            </a:r>
            <a:r>
              <a:rPr lang="el-GR" altLang="en-US" sz="1800" b="1">
                <a:solidFill>
                  <a:srgbClr val="FFFF00"/>
                </a:solidFill>
              </a:rPr>
              <a:t>ή</a:t>
            </a:r>
            <a:r>
              <a:rPr lang="en-US" altLang="en-US" sz="1800" b="1">
                <a:solidFill>
                  <a:srgbClr val="FFFF00"/>
                </a:solidFill>
              </a:rPr>
              <a:t> </a:t>
            </a:r>
            <a:r>
              <a:rPr lang="en-US" altLang="en-US" sz="1800" b="1">
                <a:solidFill>
                  <a:srgbClr val="FF0000"/>
                </a:solidFill>
              </a:rPr>
              <a:t>fondaparinux</a:t>
            </a:r>
            <a:r>
              <a:rPr lang="el-GR" altLang="en-US" sz="1800" b="1">
                <a:solidFill>
                  <a:srgbClr val="FF0000"/>
                </a:solidFill>
              </a:rPr>
              <a:t> </a:t>
            </a:r>
            <a:r>
              <a:rPr lang="el-GR" altLang="en-US" sz="1800" b="1">
                <a:solidFill>
                  <a:srgbClr val="FFFF00"/>
                </a:solidFill>
              </a:rPr>
              <a:t>ή</a:t>
            </a:r>
            <a:r>
              <a:rPr lang="el-GR" altLang="en-US" sz="1800" b="1">
                <a:solidFill>
                  <a:srgbClr val="FF0000"/>
                </a:solidFill>
              </a:rPr>
              <a:t> </a:t>
            </a:r>
            <a:r>
              <a:rPr lang="en-US" altLang="en-US" sz="1800" b="1">
                <a:solidFill>
                  <a:srgbClr val="FF0000"/>
                </a:solidFill>
              </a:rPr>
              <a:t>i.v. unfractionated heparin (UFH).</a:t>
            </a:r>
            <a:r>
              <a:rPr lang="en-US" altLang="en-US" sz="1800" b="1">
                <a:solidFill>
                  <a:srgbClr val="FFFF00"/>
                </a:solidFill>
              </a:rPr>
              <a:t/>
            </a:r>
            <a:br>
              <a:rPr lang="en-US" altLang="en-US" sz="1800" b="1">
                <a:solidFill>
                  <a:srgbClr val="FFFF00"/>
                </a:solidFill>
              </a:rPr>
            </a:br>
            <a:endParaRPr lang="el-GR" altLang="en-US" sz="1800" b="1">
              <a:solidFill>
                <a:srgbClr val="FFFF00"/>
              </a:solidFill>
            </a:endParaRPr>
          </a:p>
        </p:txBody>
      </p:sp>
      <p:pic>
        <p:nvPicPr>
          <p:cNvPr id="481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7113" y="2573338"/>
            <a:ext cx="5576887"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extBox 1"/>
          <p:cNvSpPr txBox="1">
            <a:spLocks noChangeArrowheads="1"/>
          </p:cNvSpPr>
          <p:nvPr/>
        </p:nvSpPr>
        <p:spPr bwMode="auto">
          <a:xfrm>
            <a:off x="196850" y="3716338"/>
            <a:ext cx="3414713"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el-GR" altLang="en-US" sz="1800">
                <a:solidFill>
                  <a:srgbClr val="FFFF00"/>
                </a:solidFill>
              </a:rPr>
              <a:t>Ταχεία αντιπηκτική αγωγή </a:t>
            </a:r>
            <a:endParaRPr lang="en-US" altLang="en-US" sz="1800">
              <a:solidFill>
                <a:srgbClr val="FFFF00"/>
              </a:solidFill>
            </a:endParaRPr>
          </a:p>
          <a:p>
            <a:pPr fontAlgn="base">
              <a:spcBef>
                <a:spcPct val="0"/>
              </a:spcBef>
              <a:spcAft>
                <a:spcPct val="0"/>
              </a:spcAft>
              <a:buFontTx/>
              <a:buNone/>
            </a:pPr>
            <a:r>
              <a:rPr lang="el-GR" altLang="en-US" sz="1800">
                <a:solidFill>
                  <a:srgbClr val="FFFF00"/>
                </a:solidFill>
              </a:rPr>
              <a:t>επιτυγχάνεται σήμερα και με τα </a:t>
            </a:r>
            <a:endParaRPr lang="en-US" altLang="en-US" sz="1800">
              <a:solidFill>
                <a:srgbClr val="FFFF00"/>
              </a:solidFill>
            </a:endParaRPr>
          </a:p>
          <a:p>
            <a:pPr fontAlgn="base">
              <a:spcBef>
                <a:spcPct val="0"/>
              </a:spcBef>
              <a:spcAft>
                <a:spcPct val="0"/>
              </a:spcAft>
              <a:buFontTx/>
              <a:buNone/>
            </a:pPr>
            <a:r>
              <a:rPr lang="en-US" altLang="en-US" sz="1800">
                <a:solidFill>
                  <a:srgbClr val="FFFF00"/>
                </a:solidFill>
              </a:rPr>
              <a:t>non</a:t>
            </a:r>
            <a:r>
              <a:rPr lang="el-GR" altLang="en-US" sz="1800">
                <a:solidFill>
                  <a:srgbClr val="FFFF00"/>
                </a:solidFill>
              </a:rPr>
              <a:t>-</a:t>
            </a:r>
            <a:r>
              <a:rPr lang="en-US" altLang="en-US" sz="1800">
                <a:solidFill>
                  <a:srgbClr val="FFFF00"/>
                </a:solidFill>
              </a:rPr>
              <a:t>vitamin K antagonist </a:t>
            </a:r>
            <a:r>
              <a:rPr lang="el-GR" altLang="en-US" sz="1800">
                <a:solidFill>
                  <a:srgbClr val="FFFF00"/>
                </a:solidFill>
              </a:rPr>
              <a:t>από</a:t>
            </a:r>
            <a:endParaRPr lang="en-US" altLang="en-US" sz="1800">
              <a:solidFill>
                <a:srgbClr val="FFFF00"/>
              </a:solidFill>
            </a:endParaRPr>
          </a:p>
          <a:p>
            <a:pPr fontAlgn="base">
              <a:spcBef>
                <a:spcPct val="0"/>
              </a:spcBef>
              <a:spcAft>
                <a:spcPct val="0"/>
              </a:spcAft>
              <a:buFontTx/>
              <a:buNone/>
            </a:pPr>
            <a:r>
              <a:rPr lang="el-GR" altLang="en-US" sz="1800">
                <a:solidFill>
                  <a:srgbClr val="FFFF00"/>
                </a:solidFill>
              </a:rPr>
              <a:t> του στόματος νεα αντιπηκτικά</a:t>
            </a:r>
            <a:endParaRPr lang="en-US" altLang="en-US" sz="1800">
              <a:solidFill>
                <a:srgbClr val="FFFF00"/>
              </a:solidFill>
            </a:endParaRPr>
          </a:p>
          <a:p>
            <a:pPr fontAlgn="base">
              <a:spcBef>
                <a:spcPct val="0"/>
              </a:spcBef>
              <a:spcAft>
                <a:spcPct val="0"/>
              </a:spcAft>
              <a:buFontTx/>
              <a:buNone/>
            </a:pPr>
            <a:r>
              <a:rPr lang="el-GR" altLang="en-US" sz="1800">
                <a:solidFill>
                  <a:srgbClr val="FFFF00"/>
                </a:solidFill>
              </a:rPr>
              <a:t> </a:t>
            </a:r>
            <a:r>
              <a:rPr lang="en-US" altLang="en-US" sz="1800">
                <a:solidFill>
                  <a:srgbClr val="FFFF00"/>
                </a:solidFill>
              </a:rPr>
              <a:t>(</a:t>
            </a:r>
            <a:r>
              <a:rPr lang="en-US" altLang="en-US" sz="1800">
                <a:solidFill>
                  <a:srgbClr val="FF0000"/>
                </a:solidFill>
              </a:rPr>
              <a:t>NOAC</a:t>
            </a:r>
            <a:r>
              <a:rPr lang="en-US" altLang="en-US" sz="1800">
                <a:solidFill>
                  <a:srgbClr val="FFFF00"/>
                </a:solidFill>
              </a:rPr>
              <a:t>), </a:t>
            </a:r>
            <a:r>
              <a:rPr lang="el-GR" altLang="en-US" sz="1800">
                <a:solidFill>
                  <a:srgbClr val="FFFF00"/>
                </a:solidFill>
              </a:rPr>
              <a:t>με όμως υψηλότερες </a:t>
            </a:r>
            <a:endParaRPr lang="en-US" altLang="en-US" sz="1800">
              <a:solidFill>
                <a:srgbClr val="FFFF00"/>
              </a:solidFill>
            </a:endParaRPr>
          </a:p>
          <a:p>
            <a:pPr fontAlgn="base">
              <a:spcBef>
                <a:spcPct val="0"/>
              </a:spcBef>
              <a:spcAft>
                <a:spcPct val="0"/>
              </a:spcAft>
              <a:buFontTx/>
              <a:buNone/>
            </a:pPr>
            <a:r>
              <a:rPr lang="el-GR" altLang="en-US" sz="1800">
                <a:solidFill>
                  <a:srgbClr val="FFFF00"/>
                </a:solidFill>
              </a:rPr>
              <a:t>δόσεις από τις συνήθεις</a:t>
            </a:r>
            <a:r>
              <a:rPr lang="en-US" altLang="en-US" sz="1800">
                <a:solidFill>
                  <a:srgbClr val="FFFF00"/>
                </a:solidFill>
              </a:rPr>
              <a:t>….</a:t>
            </a:r>
            <a:br>
              <a:rPr lang="en-US" altLang="en-US" sz="1800">
                <a:solidFill>
                  <a:srgbClr val="FFFF00"/>
                </a:solidFill>
              </a:rPr>
            </a:br>
            <a:endParaRPr lang="el-GR" altLang="en-US" sz="1800">
              <a:solidFill>
                <a:srgbClr val="000000"/>
              </a:solidFill>
            </a:endParaRPr>
          </a:p>
        </p:txBody>
      </p:sp>
      <p:sp>
        <p:nvSpPr>
          <p:cNvPr id="48133" name="Text Box 2"/>
          <p:cNvSpPr txBox="1">
            <a:spLocks noChangeArrowheads="1"/>
          </p:cNvSpPr>
          <p:nvPr/>
        </p:nvSpPr>
        <p:spPr bwMode="auto">
          <a:xfrm>
            <a:off x="1476375" y="188913"/>
            <a:ext cx="6408738" cy="830262"/>
          </a:xfrm>
          <a:prstGeom prst="rect">
            <a:avLst/>
          </a:prstGeom>
          <a:solidFill>
            <a:srgbClr val="FF0000"/>
          </a:solidFill>
          <a:ln w="76200">
            <a:solidFill>
              <a:srgbClr val="FFFF00"/>
            </a:solidFill>
            <a:miter lim="800000"/>
            <a:headEnd/>
            <a:tailEnd/>
          </a:ln>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FontTx/>
              <a:buNone/>
            </a:pPr>
            <a:r>
              <a:rPr lang="el-GR" altLang="en-US" sz="2400" b="1">
                <a:solidFill>
                  <a:srgbClr val="FFFF00"/>
                </a:solidFill>
              </a:rPr>
              <a:t>ΠΝΕΥΜΟΝΙΚΗ ΕΜΒΟΛΗ</a:t>
            </a:r>
          </a:p>
          <a:p>
            <a:pPr algn="ctr" fontAlgn="base">
              <a:spcBef>
                <a:spcPct val="0"/>
              </a:spcBef>
              <a:spcAft>
                <a:spcPct val="0"/>
              </a:spcAft>
              <a:buFontTx/>
              <a:buNone/>
            </a:pPr>
            <a:r>
              <a:rPr lang="el-GR" altLang="en-US" sz="2400" b="1" u="sng">
                <a:solidFill>
                  <a:srgbClr val="FFFF00"/>
                </a:solidFill>
              </a:rPr>
              <a:t>Αρχική αντιπηκτική αγωγή</a:t>
            </a:r>
            <a:r>
              <a:rPr lang="el-GR" altLang="en-US" sz="2400" b="1">
                <a:solidFill>
                  <a:srgbClr val="FFFF00"/>
                </a:solidFill>
              </a:rPr>
              <a:t> </a:t>
            </a:r>
          </a:p>
        </p:txBody>
      </p:sp>
    </p:spTree>
    <p:extLst>
      <p:ext uri="{BB962C8B-B14F-4D97-AF65-F5344CB8AC3E}">
        <p14:creationId xmlns:p14="http://schemas.microsoft.com/office/powerpoint/2010/main" val="15146417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Ορθογώνιο 1"/>
          <p:cNvSpPr>
            <a:spLocks noChangeArrowheads="1"/>
          </p:cNvSpPr>
          <p:nvPr/>
        </p:nvSpPr>
        <p:spPr bwMode="auto">
          <a:xfrm>
            <a:off x="250825" y="382588"/>
            <a:ext cx="8424863" cy="729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en-US" altLang="en-US" sz="2800">
                <a:solidFill>
                  <a:srgbClr val="000000"/>
                </a:solidFill>
              </a:rPr>
              <a:t/>
            </a:r>
            <a:br>
              <a:rPr lang="en-US" altLang="en-US" sz="2800">
                <a:solidFill>
                  <a:srgbClr val="000000"/>
                </a:solidFill>
              </a:rPr>
            </a:br>
            <a:r>
              <a:rPr lang="en-US" altLang="en-US" sz="2000">
                <a:solidFill>
                  <a:srgbClr val="FFFF00"/>
                </a:solidFill>
              </a:rPr>
              <a:t/>
            </a:r>
            <a:br>
              <a:rPr lang="en-US" altLang="en-US" sz="2000">
                <a:solidFill>
                  <a:srgbClr val="FFFF00"/>
                </a:solidFill>
              </a:rPr>
            </a:br>
            <a:r>
              <a:rPr lang="el-GR" altLang="en-US" sz="2800">
                <a:solidFill>
                  <a:srgbClr val="FFFF00"/>
                </a:solidFill>
              </a:rPr>
              <a:t>Σήμερα η χρήση </a:t>
            </a:r>
            <a:r>
              <a:rPr lang="en-US" altLang="en-US" sz="2800" b="1">
                <a:solidFill>
                  <a:srgbClr val="FF0000"/>
                </a:solidFill>
              </a:rPr>
              <a:t>iv UFH </a:t>
            </a:r>
            <a:r>
              <a:rPr lang="el-GR" altLang="en-US" sz="2800">
                <a:solidFill>
                  <a:srgbClr val="FFFF00"/>
                </a:solidFill>
              </a:rPr>
              <a:t>περιορίζεται σε</a:t>
            </a:r>
            <a:r>
              <a:rPr lang="en-US" altLang="en-US" sz="2800">
                <a:solidFill>
                  <a:srgbClr val="FFFF00"/>
                </a:solidFill>
              </a:rPr>
              <a:t>:</a:t>
            </a:r>
            <a:endParaRPr lang="el-GR" altLang="en-US" sz="2800">
              <a:solidFill>
                <a:srgbClr val="FFFF00"/>
              </a:solidFill>
            </a:endParaRPr>
          </a:p>
          <a:p>
            <a:pPr fontAlgn="base">
              <a:spcBef>
                <a:spcPct val="0"/>
              </a:spcBef>
              <a:spcAft>
                <a:spcPct val="0"/>
              </a:spcAft>
              <a:buFontTx/>
              <a:buNone/>
            </a:pPr>
            <a:r>
              <a:rPr lang="en-US" altLang="en-US" sz="2800">
                <a:solidFill>
                  <a:srgbClr val="FFFF00"/>
                </a:solidFill>
              </a:rPr>
              <a:t/>
            </a:r>
            <a:br>
              <a:rPr lang="en-US" altLang="en-US" sz="2800">
                <a:solidFill>
                  <a:srgbClr val="FFFF00"/>
                </a:solidFill>
              </a:rPr>
            </a:br>
            <a:r>
              <a:rPr lang="el-GR" altLang="en-US" sz="2800">
                <a:solidFill>
                  <a:srgbClr val="FFFF00"/>
                </a:solidFill>
              </a:rPr>
              <a:t>1. προφανή ή επικείμενη αιμοδυναμική αστάθεια </a:t>
            </a:r>
            <a:r>
              <a:rPr lang="en-US" altLang="en-US" sz="2800">
                <a:solidFill>
                  <a:srgbClr val="FFFF00"/>
                </a:solidFill>
              </a:rPr>
              <a:t>. </a:t>
            </a:r>
            <a:endParaRPr lang="el-GR" altLang="en-US" sz="2800">
              <a:solidFill>
                <a:srgbClr val="FFFF00"/>
              </a:solidFill>
            </a:endParaRPr>
          </a:p>
          <a:p>
            <a:pPr fontAlgn="base">
              <a:spcBef>
                <a:spcPct val="0"/>
              </a:spcBef>
              <a:spcAft>
                <a:spcPct val="0"/>
              </a:spcAft>
              <a:buFontTx/>
              <a:buNone/>
            </a:pPr>
            <a:r>
              <a:rPr lang="el-GR" altLang="en-US" sz="2800">
                <a:solidFill>
                  <a:srgbClr val="FFFF00"/>
                </a:solidFill>
              </a:rPr>
              <a:t>2. Σοβαρή ΧΝΑ </a:t>
            </a:r>
            <a:r>
              <a:rPr lang="en-US" altLang="en-US" sz="2800">
                <a:solidFill>
                  <a:srgbClr val="FFFF00"/>
                </a:solidFill>
              </a:rPr>
              <a:t>(CrCl) &lt;_30 mL/min] </a:t>
            </a:r>
          </a:p>
          <a:p>
            <a:pPr fontAlgn="base">
              <a:spcBef>
                <a:spcPct val="0"/>
              </a:spcBef>
              <a:spcAft>
                <a:spcPct val="0"/>
              </a:spcAft>
              <a:buFontTx/>
              <a:buNone/>
            </a:pPr>
            <a:r>
              <a:rPr lang="el-GR" altLang="en-US" sz="2800">
                <a:solidFill>
                  <a:srgbClr val="FFFF00"/>
                </a:solidFill>
              </a:rPr>
              <a:t>3. Σημαντική παχυσαρκία</a:t>
            </a:r>
            <a:r>
              <a:rPr lang="en-US" altLang="en-US" sz="2800">
                <a:solidFill>
                  <a:srgbClr val="FFFF00"/>
                </a:solidFill>
              </a:rPr>
              <a:t>. </a:t>
            </a:r>
          </a:p>
          <a:p>
            <a:pPr fontAlgn="base">
              <a:spcBef>
                <a:spcPct val="0"/>
              </a:spcBef>
              <a:spcAft>
                <a:spcPct val="0"/>
              </a:spcAft>
              <a:buFontTx/>
              <a:buNone/>
            </a:pPr>
            <a:endParaRPr lang="el-GR" altLang="en-US" sz="2800">
              <a:solidFill>
                <a:srgbClr val="000000"/>
              </a:solidFill>
            </a:endParaRPr>
          </a:p>
          <a:p>
            <a:pPr fontAlgn="base">
              <a:spcBef>
                <a:spcPct val="0"/>
              </a:spcBef>
              <a:spcAft>
                <a:spcPct val="0"/>
              </a:spcAft>
            </a:pPr>
            <a:r>
              <a:rPr lang="el-GR" altLang="el-GR" sz="1600" b="1">
                <a:solidFill>
                  <a:srgbClr val="FFFF00"/>
                </a:solidFill>
              </a:rPr>
              <a:t>Έναρξη αγωγής με </a:t>
            </a:r>
            <a:r>
              <a:rPr lang="en-US" altLang="el-GR" sz="1600" b="1" u="sng">
                <a:solidFill>
                  <a:srgbClr val="FFFF00"/>
                </a:solidFill>
              </a:rPr>
              <a:t>bolus </a:t>
            </a:r>
            <a:r>
              <a:rPr lang="el-GR" altLang="el-GR" sz="1600" b="1" u="sng">
                <a:solidFill>
                  <a:srgbClr val="FFFF00"/>
                </a:solidFill>
              </a:rPr>
              <a:t>80-100 </a:t>
            </a:r>
            <a:r>
              <a:rPr lang="en-US" altLang="el-GR" sz="1600" b="1" u="sng">
                <a:solidFill>
                  <a:srgbClr val="FFFF00"/>
                </a:solidFill>
              </a:rPr>
              <a:t>IU/Kg </a:t>
            </a:r>
            <a:r>
              <a:rPr lang="el-GR" altLang="el-GR" sz="1600" b="1" u="sng">
                <a:solidFill>
                  <a:srgbClr val="FFFF00"/>
                </a:solidFill>
              </a:rPr>
              <a:t>(ή 5000 </a:t>
            </a:r>
            <a:r>
              <a:rPr lang="en-US" altLang="el-GR" sz="1600" b="1" u="sng">
                <a:solidFill>
                  <a:srgbClr val="FFFF00"/>
                </a:solidFill>
              </a:rPr>
              <a:t>IU)</a:t>
            </a:r>
            <a:r>
              <a:rPr lang="el-GR" altLang="el-GR" sz="1600" b="1" u="sng">
                <a:solidFill>
                  <a:srgbClr val="FFFF00"/>
                </a:solidFill>
              </a:rPr>
              <a:t> </a:t>
            </a:r>
            <a:r>
              <a:rPr lang="el-GR" altLang="el-GR" sz="1600" b="1">
                <a:solidFill>
                  <a:srgbClr val="FFFF00"/>
                </a:solidFill>
              </a:rPr>
              <a:t> στη συνέχεια 18 </a:t>
            </a:r>
            <a:r>
              <a:rPr lang="en-US" altLang="el-GR" sz="1600" b="1">
                <a:solidFill>
                  <a:srgbClr val="FFFF00"/>
                </a:solidFill>
              </a:rPr>
              <a:t>IU/Kg</a:t>
            </a:r>
            <a:r>
              <a:rPr lang="el-GR" altLang="el-GR" sz="1600" b="1">
                <a:solidFill>
                  <a:srgbClr val="FFFF00"/>
                </a:solidFill>
              </a:rPr>
              <a:t>/ώρα</a:t>
            </a:r>
            <a:r>
              <a:rPr lang="en-US" altLang="el-GR" sz="1600">
                <a:solidFill>
                  <a:srgbClr val="000000"/>
                </a:solidFill>
              </a:rPr>
              <a:t> </a:t>
            </a:r>
            <a:endParaRPr lang="en-US" altLang="el-GR" sz="1600" b="1">
              <a:solidFill>
                <a:srgbClr val="FFFF00"/>
              </a:solidFill>
            </a:endParaRPr>
          </a:p>
          <a:p>
            <a:pPr fontAlgn="base">
              <a:spcBef>
                <a:spcPct val="0"/>
              </a:spcBef>
              <a:spcAft>
                <a:spcPct val="0"/>
              </a:spcAft>
              <a:buFontTx/>
              <a:buNone/>
            </a:pPr>
            <a:endParaRPr lang="el-GR" altLang="el-GR" sz="1600" b="1">
              <a:solidFill>
                <a:srgbClr val="FFFF00"/>
              </a:solidFill>
            </a:endParaRPr>
          </a:p>
          <a:p>
            <a:pPr fontAlgn="base">
              <a:spcBef>
                <a:spcPct val="0"/>
              </a:spcBef>
              <a:spcAft>
                <a:spcPct val="0"/>
              </a:spcAft>
            </a:pPr>
            <a:r>
              <a:rPr lang="el-GR" altLang="el-GR" sz="1600" b="1">
                <a:solidFill>
                  <a:srgbClr val="FFFF00"/>
                </a:solidFill>
              </a:rPr>
              <a:t> στόχος ΑΡΤΤ</a:t>
            </a:r>
            <a:r>
              <a:rPr lang="en-US" altLang="el-GR" sz="1600" b="1">
                <a:solidFill>
                  <a:srgbClr val="FFFF00"/>
                </a:solidFill>
              </a:rPr>
              <a:t>: </a:t>
            </a:r>
            <a:r>
              <a:rPr lang="el-GR" altLang="el-GR" sz="1600" b="1">
                <a:solidFill>
                  <a:srgbClr val="FFFF00"/>
                </a:solidFill>
              </a:rPr>
              <a:t>Χ</a:t>
            </a:r>
            <a:r>
              <a:rPr lang="en-US" altLang="el-GR" sz="1600" b="1">
                <a:solidFill>
                  <a:srgbClr val="FFFF00"/>
                </a:solidFill>
              </a:rPr>
              <a:t> </a:t>
            </a:r>
            <a:r>
              <a:rPr lang="el-GR" altLang="el-GR" sz="1600" b="1">
                <a:solidFill>
                  <a:srgbClr val="FFFF00"/>
                </a:solidFill>
              </a:rPr>
              <a:t>1.5-2.5</a:t>
            </a:r>
          </a:p>
          <a:p>
            <a:pPr fontAlgn="base">
              <a:spcBef>
                <a:spcPct val="0"/>
              </a:spcBef>
              <a:spcAft>
                <a:spcPct val="0"/>
              </a:spcAft>
            </a:pPr>
            <a:endParaRPr lang="el-GR" altLang="el-GR" sz="1600" b="1">
              <a:solidFill>
                <a:srgbClr val="FFFF00"/>
              </a:solidFill>
            </a:endParaRPr>
          </a:p>
          <a:p>
            <a:pPr fontAlgn="base">
              <a:spcBef>
                <a:spcPct val="0"/>
              </a:spcBef>
              <a:spcAft>
                <a:spcPct val="0"/>
              </a:spcAft>
            </a:pPr>
            <a:endParaRPr lang="el-GR" altLang="el-GR" sz="1600" b="1">
              <a:solidFill>
                <a:srgbClr val="FFFF00"/>
              </a:solidFill>
            </a:endParaRPr>
          </a:p>
          <a:p>
            <a:pPr fontAlgn="base">
              <a:spcBef>
                <a:spcPct val="0"/>
              </a:spcBef>
              <a:spcAft>
                <a:spcPct val="0"/>
              </a:spcAft>
            </a:pPr>
            <a:endParaRPr lang="el-GR" altLang="el-GR" sz="1600" b="1">
              <a:solidFill>
                <a:srgbClr val="FFFF00"/>
              </a:solidFill>
            </a:endParaRPr>
          </a:p>
          <a:p>
            <a:pPr fontAlgn="base">
              <a:spcBef>
                <a:spcPct val="0"/>
              </a:spcBef>
              <a:spcAft>
                <a:spcPct val="0"/>
              </a:spcAft>
            </a:pPr>
            <a:endParaRPr lang="en-US" altLang="el-GR" sz="1600" b="1">
              <a:solidFill>
                <a:srgbClr val="FFFF00"/>
              </a:solidFill>
            </a:endParaRPr>
          </a:p>
          <a:p>
            <a:pPr fontAlgn="base">
              <a:spcBef>
                <a:spcPct val="0"/>
              </a:spcBef>
              <a:spcAft>
                <a:spcPct val="0"/>
              </a:spcAft>
            </a:pPr>
            <a:r>
              <a:rPr lang="en-US" altLang="el-GR" sz="1600" b="1">
                <a:solidFill>
                  <a:srgbClr val="FFFF00"/>
                </a:solidFill>
              </a:rPr>
              <a:t> </a:t>
            </a:r>
            <a:r>
              <a:rPr lang="el-GR" altLang="el-GR" sz="1600" b="1">
                <a:solidFill>
                  <a:srgbClr val="FFFF00"/>
                </a:solidFill>
              </a:rPr>
              <a:t>Διακόπτεται αν χορηγηθεί στρεπτοκινάση/ουροκινάση</a:t>
            </a:r>
          </a:p>
          <a:p>
            <a:pPr fontAlgn="base">
              <a:spcBef>
                <a:spcPct val="0"/>
              </a:spcBef>
              <a:spcAft>
                <a:spcPct val="0"/>
              </a:spcAft>
            </a:pPr>
            <a:endParaRPr lang="el-GR" altLang="el-GR" sz="1600" b="1">
              <a:solidFill>
                <a:srgbClr val="FFFF00"/>
              </a:solidFill>
            </a:endParaRPr>
          </a:p>
          <a:p>
            <a:pPr fontAlgn="base">
              <a:spcBef>
                <a:spcPct val="0"/>
              </a:spcBef>
              <a:spcAft>
                <a:spcPct val="0"/>
              </a:spcAft>
            </a:pPr>
            <a:r>
              <a:rPr lang="el-GR" altLang="el-GR" sz="1600" b="1">
                <a:solidFill>
                  <a:srgbClr val="FFFF00"/>
                </a:solidFill>
              </a:rPr>
              <a:t> Αν υπάρξει αντίσταση (ανάγκη μεγάλων δόσεων χωρίς επίτευξη στόχου ΑΡΤΤ) τότε </a:t>
            </a:r>
          </a:p>
          <a:p>
            <a:pPr fontAlgn="base">
              <a:spcBef>
                <a:spcPct val="0"/>
              </a:spcBef>
              <a:spcAft>
                <a:spcPct val="0"/>
              </a:spcAft>
              <a:buFontTx/>
              <a:buNone/>
            </a:pPr>
            <a:r>
              <a:rPr lang="el-GR" altLang="el-GR" sz="1600" b="1">
                <a:solidFill>
                  <a:srgbClr val="FFFF00"/>
                </a:solidFill>
              </a:rPr>
              <a:t>   μετρώ</a:t>
            </a:r>
            <a:r>
              <a:rPr lang="en-US" altLang="el-GR" sz="1600" b="1">
                <a:solidFill>
                  <a:srgbClr val="FFFF00"/>
                </a:solidFill>
              </a:rPr>
              <a:t> </a:t>
            </a:r>
            <a:r>
              <a:rPr lang="en-US" altLang="el-GR" sz="1600" b="1">
                <a:solidFill>
                  <a:srgbClr val="FF0000"/>
                </a:solidFill>
              </a:rPr>
              <a:t>anti-Xa </a:t>
            </a:r>
            <a:r>
              <a:rPr lang="el-GR" altLang="el-GR" sz="1600" b="1">
                <a:solidFill>
                  <a:srgbClr val="FFFF00"/>
                </a:solidFill>
              </a:rPr>
              <a:t>(0.3 to 0.6 U/mL) </a:t>
            </a:r>
            <a:r>
              <a:rPr lang="el-GR" altLang="el-GR" sz="1600" b="1" u="sng">
                <a:solidFill>
                  <a:srgbClr val="FFFF00"/>
                </a:solidFill>
              </a:rPr>
              <a:t>6 ώρες</a:t>
            </a:r>
            <a:r>
              <a:rPr lang="el-GR" altLang="el-GR" sz="1600" b="1">
                <a:solidFill>
                  <a:srgbClr val="FFFF00"/>
                </a:solidFill>
              </a:rPr>
              <a:t> μετά την αναπροσαρμογή δόσης</a:t>
            </a:r>
          </a:p>
          <a:p>
            <a:pPr fontAlgn="base">
              <a:spcBef>
                <a:spcPct val="0"/>
              </a:spcBef>
              <a:spcAft>
                <a:spcPct val="0"/>
              </a:spcAft>
              <a:buFontTx/>
              <a:buNone/>
            </a:pPr>
            <a:r>
              <a:rPr lang="en-US" altLang="en-US" sz="1600">
                <a:solidFill>
                  <a:srgbClr val="000000"/>
                </a:solidFill>
              </a:rPr>
              <a:t/>
            </a:r>
            <a:br>
              <a:rPr lang="en-US" altLang="en-US" sz="1600">
                <a:solidFill>
                  <a:srgbClr val="000000"/>
                </a:solidFill>
              </a:rPr>
            </a:br>
            <a:r>
              <a:rPr lang="en-US" altLang="en-US" sz="1600">
                <a:solidFill>
                  <a:srgbClr val="FFFF00"/>
                </a:solidFill>
              </a:rPr>
              <a:t> </a:t>
            </a:r>
            <a:r>
              <a:rPr lang="en-US" altLang="en-US" sz="2800">
                <a:solidFill>
                  <a:srgbClr val="000000"/>
                </a:solidFill>
              </a:rPr>
              <a:t/>
            </a:r>
            <a:br>
              <a:rPr lang="en-US" altLang="en-US" sz="2800">
                <a:solidFill>
                  <a:srgbClr val="000000"/>
                </a:solidFill>
              </a:rPr>
            </a:br>
            <a:endParaRPr lang="en-US" altLang="en-US" sz="2800">
              <a:solidFill>
                <a:srgbClr val="000000"/>
              </a:solidFill>
            </a:endParaRPr>
          </a:p>
        </p:txBody>
      </p:sp>
      <p:pic>
        <p:nvPicPr>
          <p:cNvPr id="4915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1300" y="4146550"/>
            <a:ext cx="6156325"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 Box 2"/>
          <p:cNvSpPr txBox="1">
            <a:spLocks noChangeArrowheads="1"/>
          </p:cNvSpPr>
          <p:nvPr/>
        </p:nvSpPr>
        <p:spPr bwMode="auto">
          <a:xfrm>
            <a:off x="1293813" y="260350"/>
            <a:ext cx="6408737" cy="830263"/>
          </a:xfrm>
          <a:prstGeom prst="rect">
            <a:avLst/>
          </a:prstGeom>
          <a:solidFill>
            <a:srgbClr val="FF0000"/>
          </a:solidFill>
          <a:ln w="76200">
            <a:solidFill>
              <a:srgbClr val="FFFF00"/>
            </a:solidFill>
            <a:miter lim="800000"/>
            <a:headEnd/>
            <a:tailEnd/>
          </a:ln>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FontTx/>
              <a:buNone/>
            </a:pPr>
            <a:r>
              <a:rPr lang="el-GR" altLang="en-US" sz="2400" b="1">
                <a:solidFill>
                  <a:srgbClr val="FFFF00"/>
                </a:solidFill>
              </a:rPr>
              <a:t>ΠΝΕΥΜΟΝΙΚΗ ΕΜΒΟΛΗ</a:t>
            </a:r>
          </a:p>
          <a:p>
            <a:pPr algn="ctr" fontAlgn="base">
              <a:spcBef>
                <a:spcPct val="0"/>
              </a:spcBef>
              <a:spcAft>
                <a:spcPct val="0"/>
              </a:spcAft>
              <a:buFontTx/>
              <a:buNone/>
            </a:pPr>
            <a:r>
              <a:rPr lang="el-GR" altLang="en-US" sz="2400" b="1" u="sng">
                <a:solidFill>
                  <a:srgbClr val="FFFF00"/>
                </a:solidFill>
              </a:rPr>
              <a:t>Αρχική αντιπηκτική αγωγή</a:t>
            </a:r>
            <a:r>
              <a:rPr lang="el-GR" altLang="en-US" sz="2400" b="1">
                <a:solidFill>
                  <a:srgbClr val="FFFF00"/>
                </a:solidFill>
              </a:rPr>
              <a:t> </a:t>
            </a:r>
          </a:p>
        </p:txBody>
      </p:sp>
    </p:spTree>
    <p:extLst>
      <p:ext uri="{BB962C8B-B14F-4D97-AF65-F5344CB8AC3E}">
        <p14:creationId xmlns:p14="http://schemas.microsoft.com/office/powerpoint/2010/main" val="269123164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22238"/>
            <a:ext cx="5241925" cy="502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 Box 3"/>
          <p:cNvSpPr txBox="1">
            <a:spLocks noChangeArrowheads="1"/>
          </p:cNvSpPr>
          <p:nvPr/>
        </p:nvSpPr>
        <p:spPr bwMode="auto">
          <a:xfrm>
            <a:off x="5795963" y="1989138"/>
            <a:ext cx="252095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en-US" altLang="en-US" sz="1800" b="1">
                <a:solidFill>
                  <a:srgbClr val="FFFF00"/>
                </a:solidFill>
              </a:rPr>
              <a:t>CLEXANE, LOVENOX</a:t>
            </a:r>
          </a:p>
          <a:p>
            <a:pPr fontAlgn="base">
              <a:spcBef>
                <a:spcPct val="0"/>
              </a:spcBef>
              <a:spcAft>
                <a:spcPct val="0"/>
              </a:spcAft>
              <a:buFontTx/>
              <a:buNone/>
            </a:pPr>
            <a:endParaRPr lang="en-US" altLang="en-US" sz="1800" b="1">
              <a:solidFill>
                <a:srgbClr val="FFFF00"/>
              </a:solidFill>
            </a:endParaRPr>
          </a:p>
          <a:p>
            <a:pPr fontAlgn="base">
              <a:spcBef>
                <a:spcPct val="0"/>
              </a:spcBef>
              <a:spcAft>
                <a:spcPct val="0"/>
              </a:spcAft>
              <a:buFontTx/>
              <a:buNone/>
            </a:pPr>
            <a:r>
              <a:rPr lang="en-US" altLang="en-US" sz="1800" b="1">
                <a:solidFill>
                  <a:srgbClr val="FFFF00"/>
                </a:solidFill>
              </a:rPr>
              <a:t>INOHEP</a:t>
            </a:r>
          </a:p>
          <a:p>
            <a:pPr fontAlgn="base">
              <a:spcBef>
                <a:spcPct val="0"/>
              </a:spcBef>
              <a:spcAft>
                <a:spcPct val="0"/>
              </a:spcAft>
              <a:buFontTx/>
              <a:buNone/>
            </a:pPr>
            <a:endParaRPr lang="en-US" altLang="en-US" sz="1800" b="1">
              <a:solidFill>
                <a:srgbClr val="FFFF00"/>
              </a:solidFill>
            </a:endParaRPr>
          </a:p>
          <a:p>
            <a:pPr fontAlgn="base">
              <a:spcBef>
                <a:spcPct val="0"/>
              </a:spcBef>
              <a:spcAft>
                <a:spcPct val="0"/>
              </a:spcAft>
              <a:buFontTx/>
              <a:buNone/>
            </a:pPr>
            <a:r>
              <a:rPr lang="en-US" altLang="en-US" sz="1800" b="1">
                <a:solidFill>
                  <a:srgbClr val="FFFF00"/>
                </a:solidFill>
              </a:rPr>
              <a:t>FRAGMIN</a:t>
            </a:r>
          </a:p>
          <a:p>
            <a:pPr fontAlgn="base">
              <a:spcBef>
                <a:spcPct val="0"/>
              </a:spcBef>
              <a:spcAft>
                <a:spcPct val="0"/>
              </a:spcAft>
              <a:buFontTx/>
              <a:buNone/>
            </a:pPr>
            <a:endParaRPr lang="en-US" altLang="en-US" sz="1800" b="1">
              <a:solidFill>
                <a:srgbClr val="FFFF00"/>
              </a:solidFill>
            </a:endParaRPr>
          </a:p>
          <a:p>
            <a:pPr fontAlgn="base">
              <a:spcBef>
                <a:spcPct val="0"/>
              </a:spcBef>
              <a:spcAft>
                <a:spcPct val="0"/>
              </a:spcAft>
              <a:buFontTx/>
              <a:buNone/>
            </a:pPr>
            <a:r>
              <a:rPr lang="en-US" altLang="en-US" sz="1800" b="1">
                <a:solidFill>
                  <a:srgbClr val="FFFF00"/>
                </a:solidFill>
              </a:rPr>
              <a:t>FRAXIPARINE</a:t>
            </a:r>
          </a:p>
          <a:p>
            <a:pPr fontAlgn="base">
              <a:spcBef>
                <a:spcPct val="0"/>
              </a:spcBef>
              <a:spcAft>
                <a:spcPct val="0"/>
              </a:spcAft>
              <a:buFontTx/>
              <a:buNone/>
            </a:pPr>
            <a:endParaRPr lang="en-US" altLang="en-US" sz="1800" b="1">
              <a:solidFill>
                <a:srgbClr val="FFFF00"/>
              </a:solidFill>
            </a:endParaRPr>
          </a:p>
          <a:p>
            <a:pPr fontAlgn="base">
              <a:spcBef>
                <a:spcPct val="0"/>
              </a:spcBef>
              <a:spcAft>
                <a:spcPct val="0"/>
              </a:spcAft>
              <a:buFontTx/>
              <a:buNone/>
            </a:pPr>
            <a:endParaRPr lang="en-US" altLang="en-US" sz="1800" b="1">
              <a:solidFill>
                <a:srgbClr val="FFFF00"/>
              </a:solidFill>
            </a:endParaRPr>
          </a:p>
          <a:p>
            <a:pPr fontAlgn="base">
              <a:spcBef>
                <a:spcPct val="0"/>
              </a:spcBef>
              <a:spcAft>
                <a:spcPct val="0"/>
              </a:spcAft>
              <a:buFontTx/>
              <a:buNone/>
            </a:pPr>
            <a:r>
              <a:rPr lang="en-US" altLang="en-US" sz="1800" b="1">
                <a:solidFill>
                  <a:srgbClr val="FFFF00"/>
                </a:solidFill>
              </a:rPr>
              <a:t>ARIXTRA</a:t>
            </a:r>
            <a:endParaRPr lang="el-GR" altLang="en-US" sz="1800" b="1">
              <a:solidFill>
                <a:srgbClr val="FFFF00"/>
              </a:solidFill>
            </a:endParaRPr>
          </a:p>
        </p:txBody>
      </p:sp>
      <p:sp>
        <p:nvSpPr>
          <p:cNvPr id="50180" name="Text Box 4"/>
          <p:cNvSpPr txBox="1">
            <a:spLocks noChangeArrowheads="1"/>
          </p:cNvSpPr>
          <p:nvPr/>
        </p:nvSpPr>
        <p:spPr bwMode="auto">
          <a:xfrm>
            <a:off x="539750" y="188913"/>
            <a:ext cx="1136650" cy="366712"/>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FontTx/>
              <a:buNone/>
            </a:pPr>
            <a:r>
              <a:rPr lang="en-US" altLang="en-US" sz="1800">
                <a:solidFill>
                  <a:srgbClr val="000000"/>
                </a:solidFill>
              </a:rPr>
              <a:t>               </a:t>
            </a:r>
            <a:endParaRPr lang="el-GR" altLang="en-US" sz="1800">
              <a:solidFill>
                <a:srgbClr val="000000"/>
              </a:solidFill>
            </a:endParaRPr>
          </a:p>
        </p:txBody>
      </p:sp>
      <p:sp>
        <p:nvSpPr>
          <p:cNvPr id="50181" name="Text Box 6"/>
          <p:cNvSpPr txBox="1">
            <a:spLocks noChangeArrowheads="1"/>
          </p:cNvSpPr>
          <p:nvPr/>
        </p:nvSpPr>
        <p:spPr bwMode="auto">
          <a:xfrm>
            <a:off x="611188" y="5227638"/>
            <a:ext cx="7346950"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el-GR" altLang="en-US" sz="2400" b="1" u="sng">
                <a:solidFill>
                  <a:srgbClr val="FFFF00"/>
                </a:solidFill>
              </a:rPr>
              <a:t>ΠΑΡΑΚΟΛΟΥΘΗΣΗ ΤΗΣ ΑΝΤΙΠΗΚΤΙΚΗΣ ΔΡΑΣΗΣ</a:t>
            </a:r>
            <a:endParaRPr lang="en-US" altLang="en-US" sz="2400" b="1" u="sng">
              <a:solidFill>
                <a:srgbClr val="FFFF00"/>
              </a:solidFill>
            </a:endParaRPr>
          </a:p>
          <a:p>
            <a:pPr fontAlgn="base">
              <a:spcBef>
                <a:spcPct val="0"/>
              </a:spcBef>
              <a:spcAft>
                <a:spcPct val="0"/>
              </a:spcAft>
              <a:buFontTx/>
              <a:buNone/>
            </a:pPr>
            <a:r>
              <a:rPr lang="el-GR" altLang="en-US" sz="1800" b="1">
                <a:solidFill>
                  <a:srgbClr val="FFFF00"/>
                </a:solidFill>
              </a:rPr>
              <a:t> Μέτρηση </a:t>
            </a:r>
            <a:r>
              <a:rPr lang="en-US" altLang="en-US" sz="1800" b="1">
                <a:solidFill>
                  <a:srgbClr val="FF0000"/>
                </a:solidFill>
              </a:rPr>
              <a:t>anti-Xa </a:t>
            </a:r>
            <a:r>
              <a:rPr lang="el-GR" altLang="en-US" sz="1800" b="1">
                <a:solidFill>
                  <a:srgbClr val="FF0000"/>
                </a:solidFill>
              </a:rPr>
              <a:t>επιπέδων </a:t>
            </a:r>
            <a:r>
              <a:rPr lang="el-GR" altLang="en-US" sz="1800" b="1" u="sng">
                <a:solidFill>
                  <a:srgbClr val="FFFF00"/>
                </a:solidFill>
              </a:rPr>
              <a:t>4 ώρες </a:t>
            </a:r>
            <a:r>
              <a:rPr lang="el-GR" altLang="en-US" sz="1800" b="1">
                <a:solidFill>
                  <a:srgbClr val="FFFF00"/>
                </a:solidFill>
              </a:rPr>
              <a:t>μετά τη </a:t>
            </a:r>
            <a:r>
              <a:rPr lang="en-US" altLang="en-US" sz="1800" b="1">
                <a:solidFill>
                  <a:srgbClr val="FFFF00"/>
                </a:solidFill>
              </a:rPr>
              <a:t>sc </a:t>
            </a:r>
            <a:r>
              <a:rPr lang="el-GR" altLang="en-US" sz="1800" b="1">
                <a:solidFill>
                  <a:srgbClr val="FFFF00"/>
                </a:solidFill>
              </a:rPr>
              <a:t>χορήγηση</a:t>
            </a:r>
          </a:p>
          <a:p>
            <a:pPr fontAlgn="base">
              <a:spcBef>
                <a:spcPct val="0"/>
              </a:spcBef>
              <a:spcAft>
                <a:spcPct val="0"/>
              </a:spcAft>
            </a:pPr>
            <a:r>
              <a:rPr lang="el-GR" altLang="en-US" sz="1800" b="1">
                <a:solidFill>
                  <a:srgbClr val="FFFF00"/>
                </a:solidFill>
              </a:rPr>
              <a:t> Για </a:t>
            </a:r>
            <a:r>
              <a:rPr lang="en-US" altLang="en-US" sz="1800" b="1">
                <a:solidFill>
                  <a:srgbClr val="FFFF00"/>
                </a:solidFill>
              </a:rPr>
              <a:t>LMWH </a:t>
            </a:r>
            <a:r>
              <a:rPr lang="el-GR" altLang="en-US" sz="1800" b="1">
                <a:solidFill>
                  <a:srgbClr val="FFFF00"/>
                </a:solidFill>
              </a:rPr>
              <a:t>διπλής ημερησιας δόσης</a:t>
            </a:r>
            <a:r>
              <a:rPr lang="en-US" altLang="en-US" sz="1800" b="1">
                <a:solidFill>
                  <a:srgbClr val="FFFF00"/>
                </a:solidFill>
              </a:rPr>
              <a:t>: </a:t>
            </a:r>
            <a:r>
              <a:rPr lang="el-GR" altLang="en-US" sz="1800" b="1">
                <a:solidFill>
                  <a:srgbClr val="FFFF00"/>
                </a:solidFill>
              </a:rPr>
              <a:t>0.6-1.0 </a:t>
            </a:r>
            <a:r>
              <a:rPr lang="en-US" altLang="en-US" sz="1800" b="1">
                <a:solidFill>
                  <a:srgbClr val="FFFF00"/>
                </a:solidFill>
              </a:rPr>
              <a:t>IU/ml</a:t>
            </a:r>
          </a:p>
          <a:p>
            <a:pPr fontAlgn="base">
              <a:spcBef>
                <a:spcPct val="0"/>
              </a:spcBef>
              <a:spcAft>
                <a:spcPct val="0"/>
              </a:spcAft>
            </a:pPr>
            <a:r>
              <a:rPr lang="el-GR" altLang="en-US" sz="1800" b="1">
                <a:solidFill>
                  <a:srgbClr val="FFFF00"/>
                </a:solidFill>
              </a:rPr>
              <a:t> Για </a:t>
            </a:r>
            <a:r>
              <a:rPr lang="en-US" altLang="en-US" sz="1800" b="1">
                <a:solidFill>
                  <a:srgbClr val="FFFF00"/>
                </a:solidFill>
              </a:rPr>
              <a:t>LMWH </a:t>
            </a:r>
            <a:r>
              <a:rPr lang="el-GR" altLang="en-US" sz="1800" b="1">
                <a:solidFill>
                  <a:srgbClr val="FFFF00"/>
                </a:solidFill>
              </a:rPr>
              <a:t>μονής ημερήσιας δόσης</a:t>
            </a:r>
            <a:r>
              <a:rPr lang="en-US" altLang="en-US" sz="1800" b="1">
                <a:solidFill>
                  <a:srgbClr val="FFFF00"/>
                </a:solidFill>
              </a:rPr>
              <a:t>: 1.0-2.0 IU/ml</a:t>
            </a:r>
            <a:endParaRPr lang="el-GR" altLang="en-US" sz="1800" b="1">
              <a:solidFill>
                <a:srgbClr val="FFFF00"/>
              </a:solidFill>
            </a:endParaRPr>
          </a:p>
        </p:txBody>
      </p:sp>
      <p:sp>
        <p:nvSpPr>
          <p:cNvPr id="50182" name="Ορθογώνιο 1"/>
          <p:cNvSpPr>
            <a:spLocks noChangeArrowheads="1"/>
          </p:cNvSpPr>
          <p:nvPr/>
        </p:nvSpPr>
        <p:spPr bwMode="auto">
          <a:xfrm>
            <a:off x="6011863" y="122238"/>
            <a:ext cx="2987675" cy="1477962"/>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285750" indent="-28575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el-GR" altLang="en-US" sz="1800">
                <a:solidFill>
                  <a:srgbClr val="FFFF00"/>
                </a:solidFill>
              </a:rPr>
              <a:t>Αν προκριθεί</a:t>
            </a:r>
            <a:r>
              <a:rPr lang="en-US" altLang="en-US" sz="1800">
                <a:solidFill>
                  <a:srgbClr val="FFFF00"/>
                </a:solidFill>
              </a:rPr>
              <a:t> </a:t>
            </a:r>
            <a:r>
              <a:rPr lang="el-GR" altLang="en-US" sz="1800">
                <a:solidFill>
                  <a:srgbClr val="FFFF00"/>
                </a:solidFill>
              </a:rPr>
              <a:t>η χορήγηση </a:t>
            </a:r>
            <a:r>
              <a:rPr lang="en-US" altLang="en-US" sz="1800">
                <a:solidFill>
                  <a:srgbClr val="FF0000"/>
                </a:solidFill>
              </a:rPr>
              <a:t>LMWH </a:t>
            </a:r>
            <a:r>
              <a:rPr lang="el-GR" altLang="en-US" sz="1800">
                <a:solidFill>
                  <a:srgbClr val="FFFF00"/>
                </a:solidFill>
              </a:rPr>
              <a:t>σε ασθενή με </a:t>
            </a:r>
            <a:r>
              <a:rPr lang="en-US" altLang="en-US" sz="1800">
                <a:solidFill>
                  <a:srgbClr val="FFFF00"/>
                </a:solidFill>
              </a:rPr>
              <a:t>CrCl</a:t>
            </a:r>
            <a:r>
              <a:rPr lang="el-GR" altLang="en-US" sz="1800">
                <a:solidFill>
                  <a:srgbClr val="FFFF00"/>
                </a:solidFill>
              </a:rPr>
              <a:t> </a:t>
            </a:r>
            <a:r>
              <a:rPr lang="en-US" altLang="en-US" sz="1800">
                <a:solidFill>
                  <a:srgbClr val="FFFF00"/>
                </a:solidFill>
              </a:rPr>
              <a:t>15 - 30 mL/min, </a:t>
            </a:r>
            <a:r>
              <a:rPr lang="el-GR" altLang="en-US" sz="1800">
                <a:solidFill>
                  <a:srgbClr val="FFFF00"/>
                </a:solidFill>
              </a:rPr>
              <a:t>η δόση πρέπει να προσαρμόζεται</a:t>
            </a:r>
            <a:endParaRPr lang="en-US" altLang="en-US" sz="1800">
              <a:solidFill>
                <a:srgbClr val="FFFF00"/>
              </a:solidFill>
            </a:endParaRPr>
          </a:p>
        </p:txBody>
      </p:sp>
    </p:spTree>
    <p:extLst>
      <p:ext uri="{BB962C8B-B14F-4D97-AF65-F5344CB8AC3E}">
        <p14:creationId xmlns:p14="http://schemas.microsoft.com/office/powerpoint/2010/main" val="18250070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1476375" y="260350"/>
            <a:ext cx="6408738" cy="898525"/>
          </a:xfrm>
          <a:prstGeom prst="rect">
            <a:avLst/>
          </a:prstGeom>
          <a:solidFill>
            <a:srgbClr val="FF0000"/>
          </a:solidFill>
          <a:ln w="76200">
            <a:solidFill>
              <a:srgbClr val="FFFF00"/>
            </a:solidFill>
            <a:miter lim="800000"/>
            <a:headEnd/>
            <a:tailEnd/>
          </a:ln>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FontTx/>
              <a:buNone/>
            </a:pPr>
            <a:r>
              <a:rPr lang="el-GR" altLang="el-GR" sz="2400" b="1">
                <a:solidFill>
                  <a:srgbClr val="FFFF00"/>
                </a:solidFill>
              </a:rPr>
              <a:t>ΠΝΕΥΜΟΝΙΚΗ ΕΜΒΟΛΗ</a:t>
            </a:r>
          </a:p>
          <a:p>
            <a:pPr algn="ctr" fontAlgn="base">
              <a:spcBef>
                <a:spcPct val="0"/>
              </a:spcBef>
              <a:spcAft>
                <a:spcPct val="0"/>
              </a:spcAft>
              <a:buFontTx/>
              <a:buNone/>
            </a:pPr>
            <a:r>
              <a:rPr lang="el-GR" altLang="el-GR" sz="2400" b="1">
                <a:solidFill>
                  <a:srgbClr val="FFFF00"/>
                </a:solidFill>
              </a:rPr>
              <a:t>θρομβόλυση</a:t>
            </a:r>
          </a:p>
        </p:txBody>
      </p:sp>
      <p:sp>
        <p:nvSpPr>
          <p:cNvPr id="94212" name="Rectangle 4"/>
          <p:cNvSpPr>
            <a:spLocks noChangeArrowheads="1"/>
          </p:cNvSpPr>
          <p:nvPr/>
        </p:nvSpPr>
        <p:spPr bwMode="auto">
          <a:xfrm>
            <a:off x="827088" y="1192213"/>
            <a:ext cx="7777162" cy="731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el-GR" altLang="el-GR" sz="2400" b="1">
                <a:solidFill>
                  <a:srgbClr val="FFFF00"/>
                </a:solidFill>
              </a:rPr>
              <a:t>Αιμοδυναμική επιβάρυνση ή σημαντική  υποξαιμία απαιτεί </a:t>
            </a:r>
            <a:r>
              <a:rPr lang="el-GR" altLang="el-GR" sz="2400" b="1" u="sng">
                <a:solidFill>
                  <a:srgbClr val="FFFF00"/>
                </a:solidFill>
              </a:rPr>
              <a:t>παρακολούθηση στη ΜΕΘ</a:t>
            </a:r>
          </a:p>
          <a:p>
            <a:pPr fontAlgn="base">
              <a:spcBef>
                <a:spcPct val="0"/>
              </a:spcBef>
              <a:spcAft>
                <a:spcPct val="0"/>
              </a:spcAft>
              <a:buFontTx/>
              <a:buNone/>
            </a:pPr>
            <a:endParaRPr lang="el-GR" altLang="el-GR" sz="2400" b="1" u="sng">
              <a:solidFill>
                <a:srgbClr val="FFFF00"/>
              </a:solidFill>
            </a:endParaRPr>
          </a:p>
          <a:p>
            <a:pPr fontAlgn="base">
              <a:spcBef>
                <a:spcPct val="0"/>
              </a:spcBef>
              <a:spcAft>
                <a:spcPct val="0"/>
              </a:spcAft>
              <a:buFontTx/>
              <a:buNone/>
            </a:pPr>
            <a:r>
              <a:rPr lang="el-GR" altLang="el-GR" sz="2400" b="1">
                <a:solidFill>
                  <a:srgbClr val="FFFF00"/>
                </a:solidFill>
              </a:rPr>
              <a:t>Θρομβόλυση επί </a:t>
            </a:r>
          </a:p>
          <a:p>
            <a:pPr fontAlgn="base">
              <a:spcBef>
                <a:spcPct val="0"/>
              </a:spcBef>
              <a:spcAft>
                <a:spcPct val="0"/>
              </a:spcAft>
              <a:buFontTx/>
              <a:buAutoNum type="arabicPeriod"/>
            </a:pPr>
            <a:r>
              <a:rPr lang="el-GR" altLang="el-GR" sz="2400" b="1">
                <a:solidFill>
                  <a:srgbClr val="FFFF00"/>
                </a:solidFill>
              </a:rPr>
              <a:t>ασθενούς που </a:t>
            </a:r>
            <a:r>
              <a:rPr lang="el-GR" altLang="el-GR" sz="2400" b="1" u="sng">
                <a:solidFill>
                  <a:srgbClr val="FFFF00"/>
                </a:solidFill>
              </a:rPr>
              <a:t>είναι ή υπήρξε</a:t>
            </a:r>
            <a:r>
              <a:rPr lang="el-GR" altLang="el-GR" sz="2400" b="1">
                <a:solidFill>
                  <a:srgbClr val="FFFF00"/>
                </a:solidFill>
              </a:rPr>
              <a:t> αιμοδυναμικά ασταθής ή σοβαρά υποξαιμικός  </a:t>
            </a:r>
          </a:p>
          <a:p>
            <a:pPr fontAlgn="base">
              <a:spcBef>
                <a:spcPct val="0"/>
              </a:spcBef>
              <a:spcAft>
                <a:spcPct val="0"/>
              </a:spcAft>
              <a:buFontTx/>
              <a:buAutoNum type="arabicPeriod"/>
            </a:pPr>
            <a:r>
              <a:rPr lang="el-GR" altLang="el-GR" sz="2400" b="1">
                <a:solidFill>
                  <a:srgbClr val="FFFF00"/>
                </a:solidFill>
              </a:rPr>
              <a:t>Με οξύ </a:t>
            </a:r>
            <a:r>
              <a:rPr lang="en-US" altLang="el-GR" sz="2400" b="1">
                <a:solidFill>
                  <a:srgbClr val="FFFF00"/>
                </a:solidFill>
              </a:rPr>
              <a:t>strain </a:t>
            </a:r>
            <a:r>
              <a:rPr lang="el-GR" altLang="el-GR" sz="2400" b="1">
                <a:solidFill>
                  <a:srgbClr val="FFFF00"/>
                </a:solidFill>
              </a:rPr>
              <a:t>της δεξιάς κοιλίας </a:t>
            </a:r>
          </a:p>
          <a:p>
            <a:pPr fontAlgn="base">
              <a:spcBef>
                <a:spcPct val="0"/>
              </a:spcBef>
              <a:spcAft>
                <a:spcPct val="0"/>
              </a:spcAft>
              <a:buFontTx/>
              <a:buAutoNum type="arabicPeriod"/>
            </a:pPr>
            <a:r>
              <a:rPr lang="el-GR" altLang="el-GR" sz="2400" b="1">
                <a:solidFill>
                  <a:srgbClr val="FFFF00"/>
                </a:solidFill>
              </a:rPr>
              <a:t>Με ιστορικό ΠΕ ή χρόνιο  παράγοντα κινδύνου</a:t>
            </a:r>
          </a:p>
          <a:p>
            <a:pPr fontAlgn="base">
              <a:spcBef>
                <a:spcPct val="0"/>
              </a:spcBef>
              <a:spcAft>
                <a:spcPct val="0"/>
              </a:spcAft>
              <a:buFontTx/>
              <a:buAutoNum type="arabicPeriod"/>
            </a:pPr>
            <a:endParaRPr lang="el-GR" altLang="el-GR" sz="2400" b="1">
              <a:solidFill>
                <a:srgbClr val="FFFF00"/>
              </a:solidFill>
            </a:endParaRPr>
          </a:p>
          <a:p>
            <a:pPr fontAlgn="base">
              <a:spcBef>
                <a:spcPct val="0"/>
              </a:spcBef>
              <a:spcAft>
                <a:spcPct val="0"/>
              </a:spcAft>
              <a:buFontTx/>
              <a:buNone/>
            </a:pPr>
            <a:r>
              <a:rPr lang="el-GR" altLang="el-GR" sz="1800" b="1">
                <a:solidFill>
                  <a:srgbClr val="FFFF00"/>
                </a:solidFill>
              </a:rPr>
              <a:t>Reteplase (r-PA, Retavase)</a:t>
            </a:r>
            <a:endParaRPr lang="el-GR" altLang="el-GR" sz="2400" b="1">
              <a:solidFill>
                <a:srgbClr val="FFFF00"/>
              </a:solidFill>
            </a:endParaRPr>
          </a:p>
          <a:p>
            <a:pPr fontAlgn="base">
              <a:spcBef>
                <a:spcPct val="0"/>
              </a:spcBef>
              <a:spcAft>
                <a:spcPct val="0"/>
              </a:spcAft>
              <a:buFontTx/>
              <a:buNone/>
            </a:pPr>
            <a:r>
              <a:rPr lang="el-GR" altLang="el-GR" sz="1800">
                <a:solidFill>
                  <a:srgbClr val="FFFF00"/>
                </a:solidFill>
              </a:rPr>
              <a:t>                   δύο 10-U IV boluses, μεσοδιάστημα 30΄</a:t>
            </a:r>
          </a:p>
          <a:p>
            <a:pPr fontAlgn="base">
              <a:spcBef>
                <a:spcPct val="0"/>
              </a:spcBef>
              <a:spcAft>
                <a:spcPct val="0"/>
              </a:spcAft>
              <a:buFontTx/>
              <a:buNone/>
            </a:pPr>
            <a:r>
              <a:rPr lang="el-GR" altLang="el-GR" sz="1800">
                <a:solidFill>
                  <a:srgbClr val="FFFF00"/>
                </a:solidFill>
              </a:rPr>
              <a:t>                   σε σοβαρή κατάσταση, μία δόση IV bolus of 20 U</a:t>
            </a:r>
          </a:p>
          <a:p>
            <a:pPr fontAlgn="base">
              <a:spcBef>
                <a:spcPct val="0"/>
              </a:spcBef>
              <a:spcAft>
                <a:spcPct val="0"/>
              </a:spcAft>
              <a:buFontTx/>
              <a:buNone/>
            </a:pPr>
            <a:endParaRPr lang="el-GR" altLang="el-GR" sz="1800">
              <a:solidFill>
                <a:srgbClr val="FFFF00"/>
              </a:solidFill>
            </a:endParaRPr>
          </a:p>
          <a:p>
            <a:pPr fontAlgn="base">
              <a:spcBef>
                <a:spcPct val="0"/>
              </a:spcBef>
              <a:spcAft>
                <a:spcPct val="0"/>
              </a:spcAft>
              <a:buFontTx/>
              <a:buNone/>
            </a:pPr>
            <a:r>
              <a:rPr lang="el-GR" altLang="el-GR" sz="1800" b="1">
                <a:solidFill>
                  <a:srgbClr val="FFFF00"/>
                </a:solidFill>
              </a:rPr>
              <a:t>Alteplase (rt-PA, Activase)</a:t>
            </a:r>
          </a:p>
          <a:p>
            <a:pPr fontAlgn="base">
              <a:spcBef>
                <a:spcPct val="0"/>
              </a:spcBef>
              <a:spcAft>
                <a:spcPct val="0"/>
              </a:spcAft>
              <a:buFontTx/>
              <a:buNone/>
            </a:pPr>
            <a:r>
              <a:rPr lang="el-GR" altLang="el-GR" sz="1800">
                <a:solidFill>
                  <a:srgbClr val="FFFF00"/>
                </a:solidFill>
              </a:rPr>
              <a:t>                   15-mg IV bolus</a:t>
            </a:r>
          </a:p>
          <a:p>
            <a:pPr fontAlgn="base">
              <a:spcBef>
                <a:spcPct val="0"/>
              </a:spcBef>
              <a:spcAft>
                <a:spcPct val="0"/>
              </a:spcAft>
              <a:buFontTx/>
              <a:buNone/>
            </a:pPr>
            <a:r>
              <a:rPr lang="el-GR" altLang="el-GR" sz="1800">
                <a:solidFill>
                  <a:srgbClr val="FFFF00"/>
                </a:solidFill>
              </a:rPr>
              <a:t>                   0.75 mg/kg εντός 30΄(και έως 50 mg) </a:t>
            </a:r>
            <a:endParaRPr lang="en-US" altLang="el-GR" sz="1800">
              <a:solidFill>
                <a:srgbClr val="FFFF00"/>
              </a:solidFill>
            </a:endParaRPr>
          </a:p>
          <a:p>
            <a:pPr fontAlgn="base">
              <a:spcBef>
                <a:spcPct val="0"/>
              </a:spcBef>
              <a:spcAft>
                <a:spcPct val="0"/>
              </a:spcAft>
              <a:buFontTx/>
              <a:buNone/>
            </a:pPr>
            <a:r>
              <a:rPr lang="el-GR" altLang="el-GR" sz="1800">
                <a:solidFill>
                  <a:srgbClr val="FFFF00"/>
                </a:solidFill>
              </a:rPr>
              <a:t> στη συνέχεια 0.50 mg/kg εντός 60΄(έως 35 mg)</a:t>
            </a:r>
            <a:br>
              <a:rPr lang="el-GR" altLang="el-GR" sz="1800">
                <a:solidFill>
                  <a:srgbClr val="FFFF00"/>
                </a:solidFill>
              </a:rPr>
            </a:br>
            <a:endParaRPr lang="el-GR" altLang="el-GR" sz="1800">
              <a:solidFill>
                <a:srgbClr val="FFFF00"/>
              </a:solidFill>
            </a:endParaRPr>
          </a:p>
          <a:p>
            <a:pPr fontAlgn="base">
              <a:spcBef>
                <a:spcPct val="0"/>
              </a:spcBef>
              <a:spcAft>
                <a:spcPct val="0"/>
              </a:spcAft>
              <a:buFontTx/>
              <a:buNone/>
            </a:pPr>
            <a:endParaRPr lang="el-GR" altLang="el-GR" sz="2400" b="1">
              <a:solidFill>
                <a:srgbClr val="FFFF00"/>
              </a:solidFill>
            </a:endParaRPr>
          </a:p>
          <a:p>
            <a:pPr fontAlgn="base">
              <a:spcBef>
                <a:spcPct val="0"/>
              </a:spcBef>
              <a:spcAft>
                <a:spcPct val="0"/>
              </a:spcAft>
              <a:buFontTx/>
              <a:buNone/>
            </a:pPr>
            <a:endParaRPr lang="el-GR" altLang="el-GR" sz="2400" b="1">
              <a:solidFill>
                <a:srgbClr val="FFFF00"/>
              </a:solidFill>
            </a:endParaRPr>
          </a:p>
          <a:p>
            <a:pPr fontAlgn="base">
              <a:spcBef>
                <a:spcPct val="0"/>
              </a:spcBef>
              <a:spcAft>
                <a:spcPct val="0"/>
              </a:spcAft>
              <a:buFontTx/>
              <a:buNone/>
            </a:pPr>
            <a:endParaRPr lang="el-GR" altLang="el-GR" sz="2400" b="1">
              <a:solidFill>
                <a:srgbClr val="FFFF00"/>
              </a:solidFill>
            </a:endParaRPr>
          </a:p>
          <a:p>
            <a:pPr fontAlgn="base">
              <a:spcBef>
                <a:spcPct val="0"/>
              </a:spcBef>
              <a:spcAft>
                <a:spcPct val="0"/>
              </a:spcAft>
              <a:buFontTx/>
              <a:buNone/>
            </a:pPr>
            <a:endParaRPr lang="el-GR" altLang="el-GR" sz="2400" b="1">
              <a:solidFill>
                <a:srgbClr val="FFFF00"/>
              </a:solidFill>
            </a:endParaRPr>
          </a:p>
        </p:txBody>
      </p:sp>
    </p:spTree>
    <p:extLst>
      <p:ext uri="{BB962C8B-B14F-4D97-AF65-F5344CB8AC3E}">
        <p14:creationId xmlns:p14="http://schemas.microsoft.com/office/powerpoint/2010/main" val="36244473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4212">
                                            <p:txEl>
                                              <p:pRg st="3" end="3"/>
                                            </p:txEl>
                                          </p:spTgt>
                                        </p:tgtEl>
                                        <p:attrNameLst>
                                          <p:attrName>style.visibility</p:attrName>
                                        </p:attrNameLst>
                                      </p:cBhvr>
                                      <p:to>
                                        <p:strVal val="visible"/>
                                      </p:to>
                                    </p:set>
                                    <p:animEffect transition="in" filter="blinds(horizontal)">
                                      <p:cBhvr>
                                        <p:cTn id="7" dur="500"/>
                                        <p:tgtEl>
                                          <p:spTgt spid="94212">
                                            <p:txEl>
                                              <p:pRg st="3" end="3"/>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94212">
                                            <p:txEl>
                                              <p:pRg st="4" end="4"/>
                                            </p:txEl>
                                          </p:spTgt>
                                        </p:tgtEl>
                                        <p:attrNameLst>
                                          <p:attrName>style.visibility</p:attrName>
                                        </p:attrNameLst>
                                      </p:cBhvr>
                                      <p:to>
                                        <p:strVal val="visible"/>
                                      </p:to>
                                    </p:set>
                                    <p:animEffect transition="in" filter="blinds(horizontal)">
                                      <p:cBhvr>
                                        <p:cTn id="10" dur="500"/>
                                        <p:tgtEl>
                                          <p:spTgt spid="94212">
                                            <p:txEl>
                                              <p:pRg st="4" end="4"/>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94212">
                                            <p:txEl>
                                              <p:pRg st="5" end="5"/>
                                            </p:txEl>
                                          </p:spTgt>
                                        </p:tgtEl>
                                        <p:attrNameLst>
                                          <p:attrName>style.visibility</p:attrName>
                                        </p:attrNameLst>
                                      </p:cBhvr>
                                      <p:to>
                                        <p:strVal val="visible"/>
                                      </p:to>
                                    </p:set>
                                    <p:animEffect transition="in" filter="blinds(horizontal)">
                                      <p:cBhvr>
                                        <p:cTn id="13" dur="500"/>
                                        <p:tgtEl>
                                          <p:spTgt spid="94212">
                                            <p:txEl>
                                              <p:pRg st="5" end="5"/>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94212">
                                            <p:txEl>
                                              <p:pRg st="7" end="7"/>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94212">
                                            <p:txEl>
                                              <p:pRg st="8" end="8"/>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94212">
                                            <p:txEl>
                                              <p:pRg st="9" end="9"/>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94212">
                                            <p:txEl>
                                              <p:pRg st="11" end="11"/>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94212">
                                            <p:txEl>
                                              <p:pRg st="12" end="12"/>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94212">
                                            <p:txEl>
                                              <p:pRg st="13" end="13"/>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94212">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1331913" y="514350"/>
            <a:ext cx="6408737" cy="898525"/>
          </a:xfrm>
          <a:prstGeom prst="rect">
            <a:avLst/>
          </a:prstGeom>
          <a:solidFill>
            <a:srgbClr val="FF0000"/>
          </a:solidFill>
          <a:ln w="76200">
            <a:solidFill>
              <a:srgbClr val="FFFF00"/>
            </a:solidFill>
            <a:miter lim="800000"/>
            <a:headEnd/>
            <a:tailEnd/>
          </a:ln>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FontTx/>
              <a:buNone/>
            </a:pPr>
            <a:r>
              <a:rPr lang="el-GR" altLang="en-US" sz="2400" b="1">
                <a:solidFill>
                  <a:srgbClr val="FFFF00"/>
                </a:solidFill>
              </a:rPr>
              <a:t>ΠΝΕΥΜΟΝΙΚΗ ΕΜΒΟΛΗ</a:t>
            </a:r>
          </a:p>
          <a:p>
            <a:pPr algn="ctr" fontAlgn="base">
              <a:spcBef>
                <a:spcPct val="0"/>
              </a:spcBef>
              <a:spcAft>
                <a:spcPct val="0"/>
              </a:spcAft>
              <a:buFontTx/>
              <a:buNone/>
            </a:pPr>
            <a:r>
              <a:rPr lang="el-GR" altLang="en-US" sz="2400" b="1">
                <a:solidFill>
                  <a:srgbClr val="FFFF00"/>
                </a:solidFill>
              </a:rPr>
              <a:t>Φυσική ιστορία </a:t>
            </a:r>
          </a:p>
        </p:txBody>
      </p:sp>
      <p:sp>
        <p:nvSpPr>
          <p:cNvPr id="6147" name="Rectangle 5"/>
          <p:cNvSpPr>
            <a:spLocks noChangeArrowheads="1"/>
          </p:cNvSpPr>
          <p:nvPr/>
        </p:nvSpPr>
        <p:spPr bwMode="auto">
          <a:xfrm>
            <a:off x="179388" y="1539875"/>
            <a:ext cx="9505950" cy="513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el-GR" altLang="en-US" sz="1800" b="1">
              <a:solidFill>
                <a:srgbClr val="FFFF00"/>
              </a:solidFill>
            </a:endParaRPr>
          </a:p>
          <a:p>
            <a:pPr fontAlgn="base">
              <a:spcBef>
                <a:spcPct val="0"/>
              </a:spcBef>
              <a:spcAft>
                <a:spcPct val="0"/>
              </a:spcAft>
            </a:pPr>
            <a:r>
              <a:rPr lang="el-GR" altLang="en-US" sz="1800" b="1">
                <a:solidFill>
                  <a:srgbClr val="FFFF00"/>
                </a:solidFill>
              </a:rPr>
              <a:t>Ο κίνδυνος μετά από χειρουργικές πράξεις μέγιστος τις πρώτες</a:t>
            </a:r>
          </a:p>
          <a:p>
            <a:pPr fontAlgn="base">
              <a:spcBef>
                <a:spcPct val="0"/>
              </a:spcBef>
              <a:spcAft>
                <a:spcPct val="0"/>
              </a:spcAft>
              <a:buFontTx/>
              <a:buNone/>
            </a:pPr>
            <a:r>
              <a:rPr lang="el-GR" altLang="en-US" sz="1800" b="1">
                <a:solidFill>
                  <a:srgbClr val="FF0000"/>
                </a:solidFill>
              </a:rPr>
              <a:t>      </a:t>
            </a:r>
            <a:r>
              <a:rPr lang="el-GR" altLang="en-US" sz="1800" b="1">
                <a:solidFill>
                  <a:srgbClr val="FFFF00"/>
                </a:solidFill>
              </a:rPr>
              <a:t>1-2 εβδομάδες, αλλά ΑΥΞΗΜΕΝΟΣ για 2-3 μήνες (ορθοπαιδική, </a:t>
            </a:r>
          </a:p>
          <a:p>
            <a:pPr fontAlgn="base">
              <a:spcBef>
                <a:spcPct val="0"/>
              </a:spcBef>
              <a:spcAft>
                <a:spcPct val="0"/>
              </a:spcAft>
              <a:buFontTx/>
              <a:buNone/>
            </a:pPr>
            <a:r>
              <a:rPr lang="el-GR" altLang="en-US" sz="1800" b="1">
                <a:solidFill>
                  <a:srgbClr val="FFFF00"/>
                </a:solidFill>
              </a:rPr>
              <a:t>      κακοήθειες, επεμβάσεις επί κακοήθους παχυσαρκίας)  </a:t>
            </a:r>
          </a:p>
          <a:p>
            <a:pPr fontAlgn="base">
              <a:spcBef>
                <a:spcPct val="0"/>
              </a:spcBef>
              <a:spcAft>
                <a:spcPct val="0"/>
              </a:spcAft>
              <a:buFontTx/>
              <a:buNone/>
            </a:pPr>
            <a:endParaRPr lang="el-GR" altLang="en-US" sz="1800" b="1">
              <a:solidFill>
                <a:srgbClr val="FFFF00"/>
              </a:solidFill>
            </a:endParaRPr>
          </a:p>
          <a:p>
            <a:pPr fontAlgn="base">
              <a:spcBef>
                <a:spcPct val="0"/>
              </a:spcBef>
              <a:spcAft>
                <a:spcPct val="0"/>
              </a:spcAft>
            </a:pPr>
            <a:r>
              <a:rPr lang="el-GR" altLang="en-US" sz="1800" b="1">
                <a:solidFill>
                  <a:srgbClr val="FFFF00"/>
                </a:solidFill>
              </a:rPr>
              <a:t>Κίνδυνος υπάρχει και στα</a:t>
            </a:r>
            <a:r>
              <a:rPr lang="el-GR" altLang="en-US" sz="1800" b="1">
                <a:solidFill>
                  <a:srgbClr val="FF0000"/>
                </a:solidFill>
              </a:rPr>
              <a:t> παιδιά!</a:t>
            </a:r>
            <a:r>
              <a:rPr lang="el-GR" altLang="en-US" sz="1800" b="1">
                <a:solidFill>
                  <a:srgbClr val="FFFF00"/>
                </a:solidFill>
              </a:rPr>
              <a:t> (κατάγματα, κεντρικές γραμμές)</a:t>
            </a:r>
          </a:p>
          <a:p>
            <a:pPr fontAlgn="base">
              <a:spcBef>
                <a:spcPct val="0"/>
              </a:spcBef>
              <a:spcAft>
                <a:spcPct val="0"/>
              </a:spcAft>
              <a:buFontTx/>
              <a:buNone/>
            </a:pPr>
            <a:endParaRPr lang="el-GR" altLang="en-US" sz="1800" b="1">
              <a:solidFill>
                <a:srgbClr val="FFFF00"/>
              </a:solidFill>
            </a:endParaRPr>
          </a:p>
          <a:p>
            <a:pPr fontAlgn="base">
              <a:spcBef>
                <a:spcPct val="0"/>
              </a:spcBef>
              <a:spcAft>
                <a:spcPct val="0"/>
              </a:spcAft>
            </a:pPr>
            <a:r>
              <a:rPr lang="el-GR" altLang="en-US" sz="1800" b="1">
                <a:solidFill>
                  <a:srgbClr val="FFFF00"/>
                </a:solidFill>
              </a:rPr>
              <a:t>Όμως η </a:t>
            </a:r>
            <a:r>
              <a:rPr lang="en-US" altLang="en-US" sz="1800" b="1">
                <a:solidFill>
                  <a:srgbClr val="FFFF00"/>
                </a:solidFill>
              </a:rPr>
              <a:t>VTE </a:t>
            </a:r>
            <a:r>
              <a:rPr lang="el-GR" altLang="en-US" sz="1800" b="1">
                <a:solidFill>
                  <a:srgbClr val="FFFF00"/>
                </a:solidFill>
              </a:rPr>
              <a:t> υποτροπιάζει στο</a:t>
            </a:r>
            <a:r>
              <a:rPr lang="el-GR" altLang="en-US" sz="1800" b="1">
                <a:solidFill>
                  <a:srgbClr val="FF0000"/>
                </a:solidFill>
              </a:rPr>
              <a:t>  30%</a:t>
            </a:r>
            <a:r>
              <a:rPr lang="en-US" altLang="en-US" sz="1800" b="1">
                <a:solidFill>
                  <a:srgbClr val="FF0000"/>
                </a:solidFill>
              </a:rPr>
              <a:t>  </a:t>
            </a:r>
            <a:r>
              <a:rPr lang="en-US" altLang="en-US" sz="1800" b="1">
                <a:solidFill>
                  <a:srgbClr val="FFFF00"/>
                </a:solidFill>
              </a:rPr>
              <a:t> </a:t>
            </a:r>
            <a:r>
              <a:rPr lang="el-GR" altLang="en-US" sz="1800" b="1">
                <a:solidFill>
                  <a:srgbClr val="FFFF00"/>
                </a:solidFill>
              </a:rPr>
              <a:t>των ασθενών στη </a:t>
            </a:r>
            <a:r>
              <a:rPr lang="el-GR" altLang="en-US" sz="1800" b="1">
                <a:solidFill>
                  <a:srgbClr val="FF0000"/>
                </a:solidFill>
              </a:rPr>
              <a:t>10 ετία</a:t>
            </a:r>
          </a:p>
          <a:p>
            <a:pPr fontAlgn="base">
              <a:spcBef>
                <a:spcPct val="0"/>
              </a:spcBef>
              <a:spcAft>
                <a:spcPct val="0"/>
              </a:spcAft>
              <a:buFontTx/>
              <a:buNone/>
            </a:pPr>
            <a:endParaRPr lang="el-GR" altLang="en-US" sz="1800" b="1">
              <a:solidFill>
                <a:srgbClr val="FF0000"/>
              </a:solidFill>
            </a:endParaRPr>
          </a:p>
          <a:p>
            <a:pPr fontAlgn="base">
              <a:spcBef>
                <a:spcPct val="0"/>
              </a:spcBef>
              <a:spcAft>
                <a:spcPct val="0"/>
              </a:spcAft>
            </a:pPr>
            <a:r>
              <a:rPr lang="el-GR" altLang="en-US" sz="1800" b="1">
                <a:solidFill>
                  <a:srgbClr val="FFFF00"/>
                </a:solidFill>
              </a:rPr>
              <a:t>Η υποτροπή </a:t>
            </a:r>
            <a:r>
              <a:rPr lang="el-GR" altLang="en-US" sz="1800" b="1">
                <a:solidFill>
                  <a:srgbClr val="FF0000"/>
                </a:solidFill>
              </a:rPr>
              <a:t>συχνότερη</a:t>
            </a:r>
            <a:r>
              <a:rPr lang="el-GR" altLang="en-US" sz="1800" b="1">
                <a:solidFill>
                  <a:srgbClr val="FFFF00"/>
                </a:solidFill>
              </a:rPr>
              <a:t> σε  - αδιευκρίνιστης αιτίας ΠΕ</a:t>
            </a:r>
          </a:p>
          <a:p>
            <a:pPr fontAlgn="base">
              <a:spcBef>
                <a:spcPct val="0"/>
              </a:spcBef>
              <a:spcAft>
                <a:spcPct val="0"/>
              </a:spcAft>
              <a:buFontTx/>
              <a:buNone/>
            </a:pPr>
            <a:r>
              <a:rPr lang="el-GR" altLang="en-US" sz="1800" b="1">
                <a:solidFill>
                  <a:srgbClr val="FFFF00"/>
                </a:solidFill>
              </a:rPr>
              <a:t>                                                       - επί εγγύς </a:t>
            </a:r>
            <a:r>
              <a:rPr lang="fr-FR" altLang="en-US" sz="1800" b="1">
                <a:solidFill>
                  <a:srgbClr val="FFFF00"/>
                </a:solidFill>
              </a:rPr>
              <a:t>DVT</a:t>
            </a:r>
            <a:endParaRPr lang="el-GR" altLang="en-US" sz="1800" b="1">
              <a:solidFill>
                <a:srgbClr val="FFFF00"/>
              </a:solidFill>
            </a:endParaRPr>
          </a:p>
          <a:p>
            <a:pPr fontAlgn="base">
              <a:spcBef>
                <a:spcPct val="0"/>
              </a:spcBef>
              <a:spcAft>
                <a:spcPct val="0"/>
              </a:spcAft>
              <a:buFontTx/>
              <a:buNone/>
            </a:pPr>
            <a:r>
              <a:rPr lang="el-GR" altLang="en-US" sz="1800" b="1">
                <a:solidFill>
                  <a:srgbClr val="FFFF00"/>
                </a:solidFill>
              </a:rPr>
              <a:t>                                                       - κακοήθεια</a:t>
            </a:r>
          </a:p>
          <a:p>
            <a:pPr fontAlgn="base">
              <a:spcBef>
                <a:spcPct val="0"/>
              </a:spcBef>
              <a:spcAft>
                <a:spcPct val="0"/>
              </a:spcAft>
              <a:buFontTx/>
              <a:buNone/>
            </a:pPr>
            <a:r>
              <a:rPr lang="el-GR" altLang="en-US" sz="1800" b="1">
                <a:solidFill>
                  <a:srgbClr val="FFFF00"/>
                </a:solidFill>
              </a:rPr>
              <a:t>                                                       - μη επίτευξη θεραπευτικού στόχου         </a:t>
            </a:r>
          </a:p>
          <a:p>
            <a:pPr fontAlgn="base">
              <a:spcBef>
                <a:spcPct val="0"/>
              </a:spcBef>
              <a:spcAft>
                <a:spcPct val="0"/>
              </a:spcAft>
              <a:buFontTx/>
              <a:buNone/>
            </a:pPr>
            <a:endParaRPr lang="el-GR" altLang="en-US" sz="1800" b="1">
              <a:solidFill>
                <a:srgbClr val="FFFF00"/>
              </a:solidFill>
            </a:endParaRPr>
          </a:p>
          <a:p>
            <a:pPr fontAlgn="base">
              <a:spcBef>
                <a:spcPct val="0"/>
              </a:spcBef>
              <a:spcAft>
                <a:spcPct val="0"/>
              </a:spcAft>
            </a:pPr>
            <a:r>
              <a:rPr lang="el-GR" altLang="en-US" sz="1800" b="1">
                <a:solidFill>
                  <a:srgbClr val="FFFF00"/>
                </a:solidFill>
              </a:rPr>
              <a:t>Πρόοδος σε </a:t>
            </a:r>
            <a:r>
              <a:rPr lang="fr-FR" altLang="en-US" sz="1800" b="1">
                <a:solidFill>
                  <a:srgbClr val="FFFF00"/>
                </a:solidFill>
              </a:rPr>
              <a:t>CTEPH </a:t>
            </a:r>
            <a:r>
              <a:rPr lang="el-GR" altLang="en-US" sz="1800" b="1">
                <a:solidFill>
                  <a:srgbClr val="FFFF00"/>
                </a:solidFill>
              </a:rPr>
              <a:t>επισυμβαίνει στο </a:t>
            </a:r>
            <a:r>
              <a:rPr lang="el-GR" altLang="en-US" sz="1800" b="1">
                <a:solidFill>
                  <a:srgbClr val="FF0000"/>
                </a:solidFill>
              </a:rPr>
              <a:t>1-1.5%</a:t>
            </a:r>
            <a:endParaRPr lang="en-US" altLang="en-US" sz="1800" b="1">
              <a:solidFill>
                <a:srgbClr val="FF0000"/>
              </a:solidFill>
            </a:endParaRPr>
          </a:p>
          <a:p>
            <a:pPr fontAlgn="base">
              <a:spcBef>
                <a:spcPct val="0"/>
              </a:spcBef>
              <a:spcAft>
                <a:spcPct val="0"/>
              </a:spcAft>
              <a:buFontTx/>
              <a:buNone/>
            </a:pPr>
            <a:endParaRPr lang="el-GR" altLang="en-US" sz="1800" b="1">
              <a:solidFill>
                <a:srgbClr val="FFFF00"/>
              </a:solidFill>
            </a:endParaRPr>
          </a:p>
          <a:p>
            <a:pPr fontAlgn="base">
              <a:spcBef>
                <a:spcPct val="0"/>
              </a:spcBef>
              <a:spcAft>
                <a:spcPct val="0"/>
              </a:spcAft>
              <a:buFontTx/>
              <a:buNone/>
            </a:pPr>
            <a:endParaRPr lang="el-GR" altLang="en-US" sz="2000" b="1">
              <a:solidFill>
                <a:srgbClr val="FF0000"/>
              </a:solidFill>
            </a:endParaRPr>
          </a:p>
          <a:p>
            <a:pPr fontAlgn="base">
              <a:spcBef>
                <a:spcPct val="0"/>
              </a:spcBef>
              <a:spcAft>
                <a:spcPct val="0"/>
              </a:spcAft>
              <a:buFontTx/>
              <a:buNone/>
            </a:pPr>
            <a:endParaRPr lang="el-GR" altLang="en-US" sz="2000" b="1">
              <a:solidFill>
                <a:srgbClr val="FFFF00"/>
              </a:solidFill>
            </a:endParaRPr>
          </a:p>
        </p:txBody>
      </p:sp>
      <p:sp>
        <p:nvSpPr>
          <p:cNvPr id="2" name="Έλλειψη 1">
            <a:extLst>
              <a:ext uri="{FF2B5EF4-FFF2-40B4-BE49-F238E27FC236}"/>
            </a:extLst>
          </p:cNvPr>
          <p:cNvSpPr/>
          <p:nvPr/>
        </p:nvSpPr>
        <p:spPr>
          <a:xfrm>
            <a:off x="395288" y="5157788"/>
            <a:ext cx="5616575" cy="914400"/>
          </a:xfrm>
          <a:prstGeom prst="ellipse">
            <a:avLst/>
          </a:prstGeom>
          <a:noFill/>
          <a:ln>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l-GR">
              <a:solidFill>
                <a:srgbClr val="FFFFFF"/>
              </a:solidFill>
            </a:endParaRPr>
          </a:p>
        </p:txBody>
      </p:sp>
    </p:spTree>
    <p:extLst>
      <p:ext uri="{BB962C8B-B14F-4D97-AF65-F5344CB8AC3E}">
        <p14:creationId xmlns:p14="http://schemas.microsoft.com/office/powerpoint/2010/main" val="343887306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611188" y="247650"/>
            <a:ext cx="7848600" cy="461963"/>
          </a:xfrm>
          <a:prstGeom prst="rect">
            <a:avLst/>
          </a:prstGeom>
          <a:solidFill>
            <a:srgbClr val="FF0000"/>
          </a:solidFill>
          <a:ln w="76200">
            <a:solidFill>
              <a:srgbClr val="FFFF00"/>
            </a:solidFill>
            <a:miter lim="800000"/>
            <a:headEnd/>
            <a:tailEnd/>
          </a:ln>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FontTx/>
              <a:buNone/>
            </a:pPr>
            <a:r>
              <a:rPr lang="el-GR" altLang="el-GR" sz="2400" b="1">
                <a:solidFill>
                  <a:srgbClr val="FFFF00"/>
                </a:solidFill>
              </a:rPr>
              <a:t>ΠΝΕΥΜΟΝΙΚΗ ΕΜΒΟΛΗ - θρομβόλυση</a:t>
            </a:r>
          </a:p>
        </p:txBody>
      </p:sp>
      <p:sp>
        <p:nvSpPr>
          <p:cNvPr id="52227" name="Rectangle 4"/>
          <p:cNvSpPr>
            <a:spLocks noChangeArrowheads="1"/>
          </p:cNvSpPr>
          <p:nvPr/>
        </p:nvSpPr>
        <p:spPr bwMode="auto">
          <a:xfrm>
            <a:off x="250825" y="1773238"/>
            <a:ext cx="8713788" cy="182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pPr>
            <a:endParaRPr lang="el-GR" altLang="el-GR" sz="1800">
              <a:solidFill>
                <a:srgbClr val="FFFF00"/>
              </a:solidFill>
            </a:endParaRPr>
          </a:p>
          <a:p>
            <a:pPr fontAlgn="base">
              <a:spcBef>
                <a:spcPct val="0"/>
              </a:spcBef>
              <a:spcAft>
                <a:spcPct val="0"/>
              </a:spcAft>
              <a:buFontTx/>
              <a:buNone/>
            </a:pPr>
            <a:endParaRPr lang="el-GR" altLang="el-GR" sz="2400" b="1">
              <a:solidFill>
                <a:srgbClr val="FFFF00"/>
              </a:solidFill>
            </a:endParaRPr>
          </a:p>
          <a:p>
            <a:pPr fontAlgn="base">
              <a:spcBef>
                <a:spcPct val="0"/>
              </a:spcBef>
              <a:spcAft>
                <a:spcPct val="0"/>
              </a:spcAft>
              <a:buFontTx/>
              <a:buNone/>
            </a:pPr>
            <a:endParaRPr lang="el-GR" altLang="el-GR" sz="2400" b="1">
              <a:solidFill>
                <a:srgbClr val="FFFF00"/>
              </a:solidFill>
            </a:endParaRPr>
          </a:p>
          <a:p>
            <a:pPr fontAlgn="base">
              <a:spcBef>
                <a:spcPct val="0"/>
              </a:spcBef>
              <a:spcAft>
                <a:spcPct val="0"/>
              </a:spcAft>
              <a:buFontTx/>
              <a:buNone/>
            </a:pPr>
            <a:endParaRPr lang="el-GR" altLang="el-GR" sz="2400" b="1">
              <a:solidFill>
                <a:srgbClr val="FFFF00"/>
              </a:solidFill>
            </a:endParaRPr>
          </a:p>
          <a:p>
            <a:pPr fontAlgn="base">
              <a:spcBef>
                <a:spcPct val="0"/>
              </a:spcBef>
              <a:spcAft>
                <a:spcPct val="0"/>
              </a:spcAft>
              <a:buFontTx/>
              <a:buNone/>
            </a:pPr>
            <a:endParaRPr lang="el-GR" altLang="el-GR" sz="2400" b="1">
              <a:solidFill>
                <a:srgbClr val="FFFF00"/>
              </a:solidFill>
            </a:endParaRPr>
          </a:p>
        </p:txBody>
      </p:sp>
      <p:sp>
        <p:nvSpPr>
          <p:cNvPr id="41988" name="Text Box 3">
            <a:extLst>
              <a:ext uri="{FF2B5EF4-FFF2-40B4-BE49-F238E27FC236}"/>
            </a:extLst>
          </p:cNvPr>
          <p:cNvSpPr txBox="1">
            <a:spLocks noChangeArrowheads="1"/>
          </p:cNvSpPr>
          <p:nvPr/>
        </p:nvSpPr>
        <p:spPr bwMode="auto">
          <a:xfrm>
            <a:off x="0" y="782638"/>
            <a:ext cx="9144000" cy="6462712"/>
          </a:xfrm>
          <a:prstGeom prst="rect">
            <a:avLst/>
          </a:prstGeom>
          <a:noFill/>
          <a:ln>
            <a:noFill/>
          </a:ln>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defRPr/>
            </a:pPr>
            <a:r>
              <a:rPr lang="en-US" altLang="el-GR" sz="2000" b="1" dirty="0">
                <a:solidFill>
                  <a:srgbClr val="FFFF00"/>
                </a:solidFill>
              </a:rPr>
              <a:t> </a:t>
            </a:r>
            <a:r>
              <a:rPr lang="el-GR" altLang="el-GR" sz="2000" b="1" dirty="0" err="1">
                <a:solidFill>
                  <a:srgbClr val="FFFF00"/>
                </a:solidFill>
              </a:rPr>
              <a:t>επι</a:t>
            </a:r>
            <a:r>
              <a:rPr lang="el-GR" altLang="el-GR" sz="2000" b="1" dirty="0">
                <a:solidFill>
                  <a:srgbClr val="FFFF00"/>
                </a:solidFill>
              </a:rPr>
              <a:t> αιμοδυναμικής αστάθειας, κάθε αντένδειξη χορήγησης </a:t>
            </a:r>
            <a:r>
              <a:rPr lang="el-GR" altLang="el-GR" sz="2000" b="1" dirty="0" err="1">
                <a:solidFill>
                  <a:srgbClr val="FFFF00"/>
                </a:solidFill>
              </a:rPr>
              <a:t>θρομβόλυσης</a:t>
            </a:r>
            <a:r>
              <a:rPr lang="el-GR" altLang="el-GR" sz="2000" b="1" dirty="0">
                <a:solidFill>
                  <a:srgbClr val="FFFF00"/>
                </a:solidFill>
              </a:rPr>
              <a:t> </a:t>
            </a:r>
          </a:p>
          <a:p>
            <a:pPr eaLnBrk="1" fontAlgn="base" hangingPunct="1">
              <a:spcBef>
                <a:spcPct val="0"/>
              </a:spcBef>
              <a:spcAft>
                <a:spcPct val="0"/>
              </a:spcAft>
              <a:buFontTx/>
              <a:buNone/>
              <a:defRPr/>
            </a:pPr>
            <a:r>
              <a:rPr lang="el-GR" altLang="el-GR" sz="2000" b="1" dirty="0">
                <a:solidFill>
                  <a:srgbClr val="FFFF00"/>
                </a:solidFill>
              </a:rPr>
              <a:t>                              γίνεται </a:t>
            </a:r>
            <a:r>
              <a:rPr lang="el-GR" altLang="el-GR" sz="2000" b="1" u="sng" dirty="0">
                <a:solidFill>
                  <a:srgbClr val="FFFF00"/>
                </a:solidFill>
              </a:rPr>
              <a:t>σχετική</a:t>
            </a:r>
          </a:p>
          <a:p>
            <a:pPr eaLnBrk="1" fontAlgn="base" hangingPunct="1">
              <a:spcBef>
                <a:spcPct val="0"/>
              </a:spcBef>
              <a:spcAft>
                <a:spcPct val="0"/>
              </a:spcAft>
              <a:buFontTx/>
              <a:buNone/>
              <a:defRPr/>
            </a:pPr>
            <a:endParaRPr lang="el-GR" altLang="en-US" sz="2000" b="1" u="sng" dirty="0">
              <a:solidFill>
                <a:srgbClr val="FFFF00"/>
              </a:solidFill>
            </a:endParaRPr>
          </a:p>
          <a:p>
            <a:pPr marL="342900" indent="-342900" eaLnBrk="1" fontAlgn="base" hangingPunct="1">
              <a:spcBef>
                <a:spcPct val="0"/>
              </a:spcBef>
              <a:spcAft>
                <a:spcPct val="0"/>
              </a:spcAft>
              <a:defRPr/>
            </a:pPr>
            <a:r>
              <a:rPr lang="el-GR" altLang="en-US" sz="2000" b="1" dirty="0">
                <a:solidFill>
                  <a:srgbClr val="FFFF00"/>
                </a:solidFill>
              </a:rPr>
              <a:t>Εάν έχει χορηγηθεί θρομβολυτικό, η </a:t>
            </a:r>
            <a:r>
              <a:rPr lang="el-GR" altLang="en-US" sz="2000" b="1" dirty="0" err="1">
                <a:solidFill>
                  <a:srgbClr val="FFFF00"/>
                </a:solidFill>
              </a:rPr>
              <a:t>καρδιοαναπνευστική</a:t>
            </a:r>
            <a:r>
              <a:rPr lang="el-GR" altLang="en-US" sz="2000" b="1" dirty="0">
                <a:solidFill>
                  <a:srgbClr val="FFFF00"/>
                </a:solidFill>
              </a:rPr>
              <a:t> αναζωογόνηση (ΚΑΡΠΑ) πρέπει να εφαρμόζεται για τουλάχιστον </a:t>
            </a:r>
            <a:r>
              <a:rPr lang="en-US" altLang="en-US" sz="2000" b="1" u="sng" dirty="0">
                <a:solidFill>
                  <a:srgbClr val="FFFF00"/>
                </a:solidFill>
              </a:rPr>
              <a:t>60-90 min </a:t>
            </a:r>
            <a:r>
              <a:rPr lang="el-GR" altLang="en-US" sz="2000" b="1" dirty="0">
                <a:solidFill>
                  <a:srgbClr val="FFFF00"/>
                </a:solidFill>
              </a:rPr>
              <a:t>προτού αποφασιστεί τερματισμός των προσπαθειών</a:t>
            </a:r>
            <a:endParaRPr lang="en-US" altLang="en-US" sz="2000" dirty="0">
              <a:solidFill>
                <a:srgbClr val="000000"/>
              </a:solidFill>
            </a:endParaRPr>
          </a:p>
          <a:p>
            <a:pPr eaLnBrk="1" fontAlgn="base" hangingPunct="1">
              <a:spcBef>
                <a:spcPct val="0"/>
              </a:spcBef>
              <a:spcAft>
                <a:spcPct val="0"/>
              </a:spcAft>
              <a:buFontTx/>
              <a:buNone/>
              <a:defRPr/>
            </a:pPr>
            <a:r>
              <a:rPr lang="el-GR" altLang="el-GR" sz="2000" b="1" dirty="0">
                <a:solidFill>
                  <a:srgbClr val="FFFF00"/>
                </a:solidFill>
              </a:rPr>
              <a:t>  </a:t>
            </a:r>
          </a:p>
          <a:p>
            <a:pPr eaLnBrk="1" fontAlgn="base" hangingPunct="1">
              <a:spcBef>
                <a:spcPct val="0"/>
              </a:spcBef>
              <a:spcAft>
                <a:spcPct val="0"/>
              </a:spcAft>
              <a:defRPr/>
            </a:pPr>
            <a:r>
              <a:rPr lang="el-GR" altLang="el-GR" sz="2000" b="1" dirty="0">
                <a:solidFill>
                  <a:srgbClr val="FFFF00"/>
                </a:solidFill>
              </a:rPr>
              <a:t> Μέγιστη ωφέλεια το πρώτο 48ωρο, αλλά επί συμπτωμάτων μπορεί να </a:t>
            </a:r>
          </a:p>
          <a:p>
            <a:pPr eaLnBrk="1" fontAlgn="base" hangingPunct="1">
              <a:spcBef>
                <a:spcPct val="0"/>
              </a:spcBef>
              <a:spcAft>
                <a:spcPct val="0"/>
              </a:spcAft>
              <a:buFontTx/>
              <a:buNone/>
              <a:defRPr/>
            </a:pPr>
            <a:r>
              <a:rPr lang="el-GR" altLang="el-GR" sz="2000" b="1" dirty="0">
                <a:solidFill>
                  <a:srgbClr val="FFFF00"/>
                </a:solidFill>
              </a:rPr>
              <a:t>                               χορηγηθεί και μετά από 6-14 ημέρες</a:t>
            </a:r>
          </a:p>
          <a:p>
            <a:pPr eaLnBrk="1" fontAlgn="base" hangingPunct="1">
              <a:spcBef>
                <a:spcPct val="0"/>
              </a:spcBef>
              <a:spcAft>
                <a:spcPct val="0"/>
              </a:spcAft>
              <a:buFontTx/>
              <a:buNone/>
              <a:defRPr/>
            </a:pPr>
            <a:endParaRPr lang="el-GR" altLang="el-GR" sz="2000" b="1" dirty="0">
              <a:solidFill>
                <a:srgbClr val="FFFF00"/>
              </a:solidFill>
            </a:endParaRPr>
          </a:p>
          <a:p>
            <a:pPr eaLnBrk="1" fontAlgn="base" hangingPunct="1">
              <a:spcBef>
                <a:spcPct val="0"/>
              </a:spcBef>
              <a:spcAft>
                <a:spcPct val="0"/>
              </a:spcAft>
              <a:defRPr/>
            </a:pPr>
            <a:r>
              <a:rPr lang="el-GR" altLang="el-GR" sz="2000" b="1" dirty="0">
                <a:solidFill>
                  <a:srgbClr val="FFFF00"/>
                </a:solidFill>
              </a:rPr>
              <a:t> Χορήγηση σε σοβαρή ΠΕ αλλά χωρίς </a:t>
            </a:r>
            <a:r>
              <a:rPr lang="en-US" altLang="el-GR" sz="2000" b="1" dirty="0">
                <a:solidFill>
                  <a:srgbClr val="FFFF00"/>
                </a:solidFill>
              </a:rPr>
              <a:t>shock </a:t>
            </a:r>
            <a:r>
              <a:rPr lang="el-GR" altLang="el-GR" sz="2000" b="1" dirty="0">
                <a:solidFill>
                  <a:srgbClr val="FFFF00"/>
                </a:solidFill>
              </a:rPr>
              <a:t>έχει</a:t>
            </a:r>
            <a:r>
              <a:rPr lang="en-US" altLang="el-GR" sz="2000" b="1" dirty="0">
                <a:solidFill>
                  <a:srgbClr val="FFFF00"/>
                </a:solidFill>
              </a:rPr>
              <a:t> </a:t>
            </a:r>
            <a:r>
              <a:rPr lang="el-GR" altLang="el-GR" sz="2000" b="1" dirty="0">
                <a:solidFill>
                  <a:srgbClr val="FFFF00"/>
                </a:solidFill>
              </a:rPr>
              <a:t>δείξει ωφέλεια αλλά όχι </a:t>
            </a:r>
            <a:endParaRPr lang="en-US" altLang="el-GR" sz="2000" b="1" dirty="0">
              <a:solidFill>
                <a:srgbClr val="FFFF00"/>
              </a:solidFill>
            </a:endParaRPr>
          </a:p>
          <a:p>
            <a:pPr eaLnBrk="1" fontAlgn="base" hangingPunct="1">
              <a:spcBef>
                <a:spcPct val="0"/>
              </a:spcBef>
              <a:spcAft>
                <a:spcPct val="0"/>
              </a:spcAft>
              <a:buFontTx/>
              <a:buNone/>
              <a:defRPr/>
            </a:pPr>
            <a:r>
              <a:rPr lang="en-US" altLang="el-GR" sz="2000" b="1" dirty="0">
                <a:solidFill>
                  <a:srgbClr val="FFFF00"/>
                </a:solidFill>
              </a:rPr>
              <a:t>                               </a:t>
            </a:r>
            <a:r>
              <a:rPr lang="el-GR" altLang="el-GR" sz="2000" b="1" dirty="0">
                <a:solidFill>
                  <a:srgbClr val="FFFF00"/>
                </a:solidFill>
              </a:rPr>
              <a:t>όφελος επιβίωσης </a:t>
            </a:r>
          </a:p>
          <a:p>
            <a:pPr eaLnBrk="1" fontAlgn="base" hangingPunct="1">
              <a:spcBef>
                <a:spcPct val="0"/>
              </a:spcBef>
              <a:spcAft>
                <a:spcPct val="0"/>
              </a:spcAft>
              <a:buFontTx/>
              <a:buNone/>
              <a:defRPr/>
            </a:pPr>
            <a:r>
              <a:rPr lang="el-GR" altLang="en-US" sz="1800" dirty="0">
                <a:solidFill>
                  <a:srgbClr val="FFFF00"/>
                </a:solidFill>
              </a:rPr>
              <a:t>    Σε σοβαρή , έστω όχι μαζική ΠΕ μπορεί να χρησιμοποιηθεί σε επιλεγμένους νέους με  </a:t>
            </a:r>
          </a:p>
          <a:p>
            <a:pPr eaLnBrk="1" fontAlgn="base" hangingPunct="1">
              <a:spcBef>
                <a:spcPct val="0"/>
              </a:spcBef>
              <a:spcAft>
                <a:spcPct val="0"/>
              </a:spcAft>
              <a:buFontTx/>
              <a:buNone/>
              <a:defRPr/>
            </a:pPr>
            <a:r>
              <a:rPr lang="el-GR" altLang="en-US" sz="1800" dirty="0">
                <a:solidFill>
                  <a:srgbClr val="FFFF00"/>
                </a:solidFill>
              </a:rPr>
              <a:t>    μικρό κίνδυνο αιμορραγίας και σε ασθενείς με υψηλό κίνδυνο αστάθειας η με </a:t>
            </a:r>
          </a:p>
          <a:p>
            <a:pPr eaLnBrk="1" fontAlgn="base" hangingPunct="1">
              <a:spcBef>
                <a:spcPct val="0"/>
              </a:spcBef>
              <a:spcAft>
                <a:spcPct val="0"/>
              </a:spcAft>
              <a:buFontTx/>
              <a:buNone/>
              <a:defRPr/>
            </a:pPr>
            <a:r>
              <a:rPr lang="el-GR" altLang="en-US" sz="1800" dirty="0">
                <a:solidFill>
                  <a:srgbClr val="FFFF00"/>
                </a:solidFill>
              </a:rPr>
              <a:t>     συνυπάρχουσα καρδιοπνευμονική νόσο</a:t>
            </a:r>
            <a:endParaRPr lang="el-GR" altLang="el-GR" sz="2000" b="1" dirty="0">
              <a:solidFill>
                <a:srgbClr val="FFFF00"/>
              </a:solidFill>
            </a:endParaRPr>
          </a:p>
          <a:p>
            <a:pPr eaLnBrk="1" fontAlgn="base" hangingPunct="1">
              <a:spcBef>
                <a:spcPct val="0"/>
              </a:spcBef>
              <a:spcAft>
                <a:spcPct val="0"/>
              </a:spcAft>
              <a:defRPr/>
            </a:pPr>
            <a:r>
              <a:rPr lang="el-GR" altLang="el-GR" sz="2000" b="1" dirty="0">
                <a:solidFill>
                  <a:srgbClr val="FFFF00"/>
                </a:solidFill>
              </a:rPr>
              <a:t> </a:t>
            </a:r>
            <a:r>
              <a:rPr lang="el-GR" altLang="el-GR" sz="2000" b="1" dirty="0" err="1">
                <a:solidFill>
                  <a:srgbClr val="FFFF00"/>
                </a:solidFill>
              </a:rPr>
              <a:t>Ενδοεγκεφαλική</a:t>
            </a:r>
            <a:r>
              <a:rPr lang="el-GR" altLang="el-GR" sz="2000" b="1" dirty="0">
                <a:solidFill>
                  <a:srgbClr val="FFFF00"/>
                </a:solidFill>
              </a:rPr>
              <a:t> αιμορραγία </a:t>
            </a:r>
            <a:r>
              <a:rPr lang="el-GR" altLang="el-GR" sz="2000" b="1" dirty="0">
                <a:solidFill>
                  <a:srgbClr val="FF0000"/>
                </a:solidFill>
              </a:rPr>
              <a:t>1.9-2.2%</a:t>
            </a:r>
          </a:p>
          <a:p>
            <a:pPr eaLnBrk="1" fontAlgn="base" hangingPunct="1">
              <a:spcBef>
                <a:spcPct val="0"/>
              </a:spcBef>
              <a:spcAft>
                <a:spcPct val="0"/>
              </a:spcAft>
              <a:defRPr/>
            </a:pPr>
            <a:endParaRPr lang="el-GR" altLang="el-GR" sz="2000" b="1" dirty="0">
              <a:solidFill>
                <a:srgbClr val="FF0000"/>
              </a:solidFill>
            </a:endParaRPr>
          </a:p>
          <a:p>
            <a:pPr eaLnBrk="1" fontAlgn="base" hangingPunct="1">
              <a:spcBef>
                <a:spcPct val="0"/>
              </a:spcBef>
              <a:spcAft>
                <a:spcPct val="0"/>
              </a:spcAft>
              <a:defRPr/>
            </a:pPr>
            <a:r>
              <a:rPr lang="el-GR" altLang="el-GR" sz="2000" b="1" dirty="0">
                <a:solidFill>
                  <a:srgbClr val="FFFF00"/>
                </a:solidFill>
              </a:rPr>
              <a:t> Έχει προταθεί η χορήγηση μισής δόσης σε μέσης βαρύτητας ΠΕ   </a:t>
            </a:r>
          </a:p>
          <a:p>
            <a:pPr eaLnBrk="1" fontAlgn="base" hangingPunct="1">
              <a:spcBef>
                <a:spcPct val="0"/>
              </a:spcBef>
              <a:spcAft>
                <a:spcPct val="0"/>
              </a:spcAft>
              <a:defRPr/>
            </a:pPr>
            <a:endParaRPr lang="el-GR" altLang="el-GR" sz="2000" b="1" dirty="0">
              <a:solidFill>
                <a:srgbClr val="FFFF00"/>
              </a:solidFill>
            </a:endParaRPr>
          </a:p>
          <a:p>
            <a:pPr eaLnBrk="1" fontAlgn="base" hangingPunct="1">
              <a:spcBef>
                <a:spcPct val="0"/>
              </a:spcBef>
              <a:spcAft>
                <a:spcPct val="0"/>
              </a:spcAft>
              <a:defRPr/>
            </a:pPr>
            <a:r>
              <a:rPr lang="el-GR" altLang="el-GR" sz="2000" b="1" dirty="0">
                <a:solidFill>
                  <a:srgbClr val="FFFF00"/>
                </a:solidFill>
              </a:rPr>
              <a:t> Ναι σε ορατούς θρόμβους στις δεξιές κοιλότητες </a:t>
            </a:r>
          </a:p>
          <a:p>
            <a:pPr eaLnBrk="1" fontAlgn="base" hangingPunct="1">
              <a:spcBef>
                <a:spcPct val="0"/>
              </a:spcBef>
              <a:spcAft>
                <a:spcPct val="0"/>
              </a:spcAft>
              <a:defRPr/>
            </a:pPr>
            <a:endParaRPr lang="el-GR" altLang="el-GR" sz="2000" b="1" dirty="0">
              <a:solidFill>
                <a:srgbClr val="FFFF00"/>
              </a:solidFill>
            </a:endParaRPr>
          </a:p>
        </p:txBody>
      </p:sp>
    </p:spTree>
    <p:extLst>
      <p:ext uri="{BB962C8B-B14F-4D97-AF65-F5344CB8AC3E}">
        <p14:creationId xmlns:p14="http://schemas.microsoft.com/office/powerpoint/2010/main" val="311602058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Ορθογώνιο 1"/>
          <p:cNvSpPr>
            <a:spLocks noChangeArrowheads="1"/>
          </p:cNvSpPr>
          <p:nvPr/>
        </p:nvSpPr>
        <p:spPr bwMode="auto">
          <a:xfrm>
            <a:off x="323850" y="2636838"/>
            <a:ext cx="82089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el-GR" altLang="en-US" sz="2000">
                <a:solidFill>
                  <a:srgbClr val="FFFF00"/>
                </a:solidFill>
              </a:rPr>
              <a:t>Στις ως άνω περιπτώσεις η </a:t>
            </a:r>
            <a:r>
              <a:rPr lang="en-US" altLang="en-US" sz="2000">
                <a:solidFill>
                  <a:srgbClr val="FF0000"/>
                </a:solidFill>
              </a:rPr>
              <a:t>catheter-directed thrombolysis</a:t>
            </a:r>
            <a:r>
              <a:rPr lang="el-GR" altLang="en-US" sz="2000">
                <a:solidFill>
                  <a:srgbClr val="FF0000"/>
                </a:solidFill>
              </a:rPr>
              <a:t> </a:t>
            </a:r>
            <a:r>
              <a:rPr lang="el-GR" altLang="en-US" sz="2000">
                <a:solidFill>
                  <a:srgbClr val="FFFF00"/>
                </a:solidFill>
              </a:rPr>
              <a:t>πρέπει να προτιμάται από την συστηματική θρομβόλυση</a:t>
            </a:r>
            <a:endParaRPr lang="en-US" altLang="en-US" sz="2000">
              <a:solidFill>
                <a:srgbClr val="FFFF00"/>
              </a:solidFill>
            </a:endParaRPr>
          </a:p>
        </p:txBody>
      </p:sp>
      <p:sp>
        <p:nvSpPr>
          <p:cNvPr id="53251" name="Ορθογώνιο 2"/>
          <p:cNvSpPr>
            <a:spLocks noChangeArrowheads="1"/>
          </p:cNvSpPr>
          <p:nvPr/>
        </p:nvSpPr>
        <p:spPr bwMode="auto">
          <a:xfrm>
            <a:off x="179388" y="765175"/>
            <a:ext cx="8888412"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el-GR" altLang="en-US" sz="1800">
                <a:solidFill>
                  <a:srgbClr val="FFFF00"/>
                </a:solidFill>
              </a:rPr>
              <a:t>Η θρομβόλυση μπορεί να εφαρμοστεί ΚΑΙ ΣΕ ασθενείς με </a:t>
            </a:r>
            <a:r>
              <a:rPr lang="en-US" altLang="en-US" sz="1800">
                <a:solidFill>
                  <a:srgbClr val="FFFF00"/>
                </a:solidFill>
              </a:rPr>
              <a:t>DVT </a:t>
            </a:r>
            <a:r>
              <a:rPr lang="el-GR" altLang="en-US" sz="1800">
                <a:solidFill>
                  <a:srgbClr val="FFFF00"/>
                </a:solidFill>
              </a:rPr>
              <a:t>που απειλεί το άκρο </a:t>
            </a:r>
            <a:r>
              <a:rPr lang="en-US" altLang="en-US" sz="1800">
                <a:solidFill>
                  <a:srgbClr val="FFFF00"/>
                </a:solidFill>
              </a:rPr>
              <a:t>(phlegmasia cerulea dolens) </a:t>
            </a:r>
            <a:r>
              <a:rPr lang="el-GR" altLang="en-US" sz="1800">
                <a:solidFill>
                  <a:srgbClr val="FFFF00"/>
                </a:solidFill>
              </a:rPr>
              <a:t>αλλά και σε νέους με χαμηλό αιμορραγικό κίνδυνο με συμπτωματική </a:t>
            </a:r>
            <a:r>
              <a:rPr lang="en-US" altLang="en-US" sz="1800">
                <a:solidFill>
                  <a:srgbClr val="FFFF00"/>
                </a:solidFill>
              </a:rPr>
              <a:t>DVT</a:t>
            </a:r>
            <a:r>
              <a:rPr lang="el-GR" altLang="en-US" sz="1800">
                <a:solidFill>
                  <a:srgbClr val="FFFF00"/>
                </a:solidFill>
              </a:rPr>
              <a:t> που περιλαμβάνει και υην κοινή μηριαία ή λαγόνιες φλέβες </a:t>
            </a:r>
            <a:r>
              <a:rPr lang="en-US" altLang="en-US" sz="1800">
                <a:solidFill>
                  <a:srgbClr val="FFFF00"/>
                </a:solidFill>
              </a:rPr>
              <a:t>(</a:t>
            </a:r>
            <a:r>
              <a:rPr lang="el-GR" altLang="en-US" sz="1800">
                <a:solidFill>
                  <a:srgbClr val="FFFF00"/>
                </a:solidFill>
              </a:rPr>
              <a:t>υψηλός κίνδυνος σοβαρού μεταφλεβιτιδικού συνδρόμου </a:t>
            </a:r>
            <a:r>
              <a:rPr lang="en-US" altLang="en-US" sz="1800">
                <a:solidFill>
                  <a:srgbClr val="FFFF00"/>
                </a:solidFill>
              </a:rPr>
              <a:t>postthrombotic syndrome [PTS] </a:t>
            </a:r>
            <a:r>
              <a:rPr lang="en-US" altLang="en-US" sz="1800">
                <a:solidFill>
                  <a:srgbClr val="000000"/>
                </a:solidFill>
              </a:rPr>
              <a:t/>
            </a:r>
            <a:br>
              <a:rPr lang="en-US" altLang="en-US" sz="1800">
                <a:solidFill>
                  <a:srgbClr val="000000"/>
                </a:solidFill>
              </a:rPr>
            </a:br>
            <a:endParaRPr lang="en-US" altLang="en-US" sz="1800">
              <a:solidFill>
                <a:srgbClr val="000000"/>
              </a:solidFill>
            </a:endParaRPr>
          </a:p>
        </p:txBody>
      </p:sp>
    </p:spTree>
    <p:extLst>
      <p:ext uri="{BB962C8B-B14F-4D97-AF65-F5344CB8AC3E}">
        <p14:creationId xmlns:p14="http://schemas.microsoft.com/office/powerpoint/2010/main" val="24890720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Ορθογώνιο 1"/>
          <p:cNvSpPr>
            <a:spLocks noChangeArrowheads="1"/>
          </p:cNvSpPr>
          <p:nvPr/>
        </p:nvSpPr>
        <p:spPr bwMode="auto">
          <a:xfrm>
            <a:off x="900113" y="2413000"/>
            <a:ext cx="73437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el-GR" altLang="en-US" sz="2400" u="sng">
                <a:solidFill>
                  <a:srgbClr val="FFFF00"/>
                </a:solidFill>
              </a:rPr>
              <a:t>Μηχανική αναπνοή </a:t>
            </a:r>
            <a:r>
              <a:rPr lang="el-GR" altLang="en-US" sz="2400">
                <a:solidFill>
                  <a:srgbClr val="FFFF00"/>
                </a:solidFill>
              </a:rPr>
              <a:t>(</a:t>
            </a:r>
            <a:r>
              <a:rPr lang="en-US" altLang="en-US" sz="2400">
                <a:solidFill>
                  <a:srgbClr val="FFFF00"/>
                </a:solidFill>
              </a:rPr>
              <a:t>non-invasive or invasive) </a:t>
            </a:r>
          </a:p>
          <a:p>
            <a:pPr fontAlgn="base">
              <a:spcBef>
                <a:spcPct val="0"/>
              </a:spcBef>
              <a:spcAft>
                <a:spcPct val="0"/>
              </a:spcAft>
              <a:buFontTx/>
              <a:buNone/>
            </a:pPr>
            <a:r>
              <a:rPr lang="el-GR" altLang="en-US" sz="2400" u="sng">
                <a:solidFill>
                  <a:srgbClr val="FFFF00"/>
                </a:solidFill>
              </a:rPr>
              <a:t>σε ακραίες καταστάσεις </a:t>
            </a:r>
            <a:r>
              <a:rPr lang="el-GR" altLang="en-US" sz="2400">
                <a:solidFill>
                  <a:srgbClr val="FFFF00"/>
                </a:solidFill>
              </a:rPr>
              <a:t>(μεγάλη αστάθεια, </a:t>
            </a:r>
            <a:r>
              <a:rPr lang="en-US" altLang="en-US" sz="2400">
                <a:solidFill>
                  <a:srgbClr val="FFFF00"/>
                </a:solidFill>
              </a:rPr>
              <a:t>cardiac </a:t>
            </a:r>
          </a:p>
          <a:p>
            <a:pPr fontAlgn="base">
              <a:spcBef>
                <a:spcPct val="0"/>
              </a:spcBef>
              <a:spcAft>
                <a:spcPct val="0"/>
              </a:spcAft>
              <a:buFontTx/>
              <a:buNone/>
            </a:pPr>
            <a:r>
              <a:rPr lang="en-US" altLang="en-US" sz="2400">
                <a:solidFill>
                  <a:srgbClr val="FFFF00"/>
                </a:solidFill>
              </a:rPr>
              <a:t>arrest)</a:t>
            </a:r>
            <a:r>
              <a:rPr lang="el-GR" altLang="en-US" sz="2400" b="1">
                <a:solidFill>
                  <a:srgbClr val="FFFF00"/>
                </a:solidFill>
              </a:rPr>
              <a:t> ΟΤΑΝ Ο ΑΣΘΕΝΗΣ ΔΕΝ ΤΑ </a:t>
            </a:r>
            <a:endParaRPr lang="en-US" altLang="en-US" sz="2400" b="1">
              <a:solidFill>
                <a:srgbClr val="FFFF00"/>
              </a:solidFill>
            </a:endParaRPr>
          </a:p>
          <a:p>
            <a:pPr fontAlgn="base">
              <a:spcBef>
                <a:spcPct val="0"/>
              </a:spcBef>
              <a:spcAft>
                <a:spcPct val="0"/>
              </a:spcAft>
              <a:buFontTx/>
              <a:buNone/>
            </a:pPr>
            <a:r>
              <a:rPr lang="el-GR" altLang="en-US" sz="2400" b="1">
                <a:solidFill>
                  <a:srgbClr val="FFFF00"/>
                </a:solidFill>
              </a:rPr>
              <a:t>ΚΑΤΑΦΕΡΝΕΙ ΜΕ ΜΗ ΜΗΧΑΝΙΚΟ ΑΕΡΙΣΜΟ</a:t>
            </a:r>
            <a:endParaRPr lang="en-US" altLang="en-US" sz="2400" b="1">
              <a:solidFill>
                <a:srgbClr val="FFFF00"/>
              </a:solidFill>
            </a:endParaRPr>
          </a:p>
        </p:txBody>
      </p:sp>
      <p:sp>
        <p:nvSpPr>
          <p:cNvPr id="54275" name="Ορθογώνιο 7"/>
          <p:cNvSpPr>
            <a:spLocks noChangeArrowheads="1"/>
          </p:cNvSpPr>
          <p:nvPr/>
        </p:nvSpPr>
        <p:spPr bwMode="auto">
          <a:xfrm>
            <a:off x="323850" y="404813"/>
            <a:ext cx="83518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el-GR" altLang="en-US" sz="1800" b="1">
                <a:solidFill>
                  <a:srgbClr val="FFFF00"/>
                </a:solidFill>
              </a:rPr>
              <a:t>Η συχνότερη αιτία θανάτου στις </a:t>
            </a:r>
            <a:r>
              <a:rPr lang="en-US" altLang="en-US" sz="1800" b="1">
                <a:solidFill>
                  <a:srgbClr val="FFFF00"/>
                </a:solidFill>
              </a:rPr>
              <a:t>VTE </a:t>
            </a:r>
            <a:r>
              <a:rPr lang="el-GR" altLang="en-US" sz="1800" b="1">
                <a:solidFill>
                  <a:srgbClr val="FFFF00"/>
                </a:solidFill>
              </a:rPr>
              <a:t>υψηλού κινδύνου είναι η ΟΞΕΙΑ ανεπάρκεια </a:t>
            </a:r>
            <a:r>
              <a:rPr lang="en-US" altLang="en-US" sz="1800" b="1">
                <a:solidFill>
                  <a:srgbClr val="FFFF00"/>
                </a:solidFill>
              </a:rPr>
              <a:t>RV </a:t>
            </a:r>
            <a:r>
              <a:rPr lang="el-GR" altLang="en-US" sz="1800" b="1">
                <a:solidFill>
                  <a:srgbClr val="FFFF00"/>
                </a:solidFill>
              </a:rPr>
              <a:t>που προκαλεί πτώση της συστηματικής παροχής </a:t>
            </a:r>
            <a:r>
              <a:rPr lang="en-US" altLang="en-US" sz="1800" b="1">
                <a:solidFill>
                  <a:srgbClr val="FFFF00"/>
                </a:solidFill>
              </a:rPr>
              <a:t> </a:t>
            </a:r>
            <a:r>
              <a:rPr lang="en-US" altLang="en-US" sz="1800">
                <a:solidFill>
                  <a:srgbClr val="000000"/>
                </a:solidFill>
              </a:rPr>
              <a:t/>
            </a:r>
            <a:br>
              <a:rPr lang="en-US" altLang="en-US" sz="1800">
                <a:solidFill>
                  <a:srgbClr val="000000"/>
                </a:solidFill>
              </a:rPr>
            </a:br>
            <a:endParaRPr lang="en-US" altLang="en-US" sz="1800">
              <a:solidFill>
                <a:srgbClr val="000000"/>
              </a:solidFill>
            </a:endParaRPr>
          </a:p>
        </p:txBody>
      </p:sp>
    </p:spTree>
    <p:extLst>
      <p:ext uri="{BB962C8B-B14F-4D97-AF65-F5344CB8AC3E}">
        <p14:creationId xmlns:p14="http://schemas.microsoft.com/office/powerpoint/2010/main" val="5160062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In‐Depth Extracorporeal Cardiopulmonary Resuscitation in Adult  Out‐of‐Hospital Cardiac Arrest | Journal of the American Heart Associ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8" y="765175"/>
            <a:ext cx="4391025"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4" descr="Contemporary extracorporeal membrane oxygenation therapy in adults:  Fundamental principles and systematic review of the evidence - The Journal  of Thoracic and Cardiovascular Surge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1350963"/>
            <a:ext cx="4510087"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Ορθογώνιο 1"/>
          <p:cNvSpPr>
            <a:spLocks noChangeArrowheads="1"/>
          </p:cNvSpPr>
          <p:nvPr/>
        </p:nvSpPr>
        <p:spPr bwMode="auto">
          <a:xfrm>
            <a:off x="4133850" y="179388"/>
            <a:ext cx="12620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en-US" altLang="en-US" sz="2800" b="1">
                <a:solidFill>
                  <a:srgbClr val="FF0000"/>
                </a:solidFill>
              </a:rPr>
              <a:t>ECMO</a:t>
            </a:r>
          </a:p>
        </p:txBody>
      </p:sp>
    </p:spTree>
    <p:extLst>
      <p:ext uri="{BB962C8B-B14F-4D97-AF65-F5344CB8AC3E}">
        <p14:creationId xmlns:p14="http://schemas.microsoft.com/office/powerpoint/2010/main" val="27162397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Ορθογώνιο 2"/>
          <p:cNvSpPr>
            <a:spLocks noChangeArrowheads="1"/>
          </p:cNvSpPr>
          <p:nvPr/>
        </p:nvSpPr>
        <p:spPr bwMode="auto">
          <a:xfrm>
            <a:off x="684213" y="538163"/>
            <a:ext cx="74882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en-US" altLang="en-US" sz="2800" b="1">
                <a:solidFill>
                  <a:srgbClr val="FF0000"/>
                </a:solidFill>
              </a:rPr>
              <a:t>Impella RP </a:t>
            </a:r>
            <a:endParaRPr lang="el-GR" altLang="en-US" sz="2800" b="1">
              <a:solidFill>
                <a:srgbClr val="FF0000"/>
              </a:solidFill>
            </a:endParaRPr>
          </a:p>
          <a:p>
            <a:pPr fontAlgn="base">
              <a:spcBef>
                <a:spcPct val="0"/>
              </a:spcBef>
              <a:spcAft>
                <a:spcPct val="0"/>
              </a:spcAft>
              <a:buFontTx/>
              <a:buNone/>
            </a:pPr>
            <a:r>
              <a:rPr lang="en-US" altLang="en-US" sz="1800">
                <a:solidFill>
                  <a:srgbClr val="000000"/>
                </a:solidFill>
              </a:rPr>
              <a:t/>
            </a:r>
            <a:br>
              <a:rPr lang="en-US" altLang="en-US" sz="1800">
                <a:solidFill>
                  <a:srgbClr val="000000"/>
                </a:solidFill>
              </a:rPr>
            </a:br>
            <a:r>
              <a:rPr lang="en-US" altLang="en-US" sz="1800">
                <a:solidFill>
                  <a:srgbClr val="FFFF00"/>
                </a:solidFill>
              </a:rPr>
              <a:t>A few cases suggesting good outcomes with use of the</a:t>
            </a:r>
            <a:r>
              <a:rPr lang="el-GR" altLang="en-US" sz="1800">
                <a:solidFill>
                  <a:srgbClr val="FFFF00"/>
                </a:solidFill>
              </a:rPr>
              <a:t> </a:t>
            </a:r>
            <a:r>
              <a:rPr lang="en-US" altLang="en-US" sz="1800">
                <a:solidFill>
                  <a:srgbClr val="FFFF00"/>
                </a:solidFill>
              </a:rPr>
              <a:t>catheter in patients in shock caused by acute PE have been</a:t>
            </a:r>
            <a:r>
              <a:rPr lang="el-GR" altLang="en-US" sz="1800">
                <a:solidFill>
                  <a:srgbClr val="FFFF00"/>
                </a:solidFill>
              </a:rPr>
              <a:t> </a:t>
            </a:r>
            <a:r>
              <a:rPr lang="en-US" altLang="en-US" sz="1800">
                <a:solidFill>
                  <a:srgbClr val="FFFF00"/>
                </a:solidFill>
              </a:rPr>
              <a:t>reported </a:t>
            </a:r>
            <a:br>
              <a:rPr lang="en-US" altLang="en-US" sz="1800">
                <a:solidFill>
                  <a:srgbClr val="FFFF00"/>
                </a:solidFill>
              </a:rPr>
            </a:br>
            <a:endParaRPr lang="el-GR" altLang="en-US" sz="1800">
              <a:solidFill>
                <a:srgbClr val="FFFF00"/>
              </a:solidFill>
            </a:endParaRPr>
          </a:p>
        </p:txBody>
      </p:sp>
      <p:pic>
        <p:nvPicPr>
          <p:cNvPr id="56323" name="Picture 2" descr="https://abiomed-private.s3.amazonaws.com/assets/img/impella-products-images/14932201691f2a9311fd99ad4e68f07c1c2b0a1cc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2333625"/>
            <a:ext cx="2468562"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2608263"/>
            <a:ext cx="3841750" cy="330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7" descr="Brent Reed on Twitter: &quot;A unique aspect of the Impella device is the purge  solution, released locally to prevent blood from entering the motor  housing. #ACCPAM17… https://t.co/Wydjumf4sI&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4797425"/>
            <a:ext cx="3081338"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970833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1476375" y="404813"/>
            <a:ext cx="6408738" cy="898525"/>
          </a:xfrm>
          <a:prstGeom prst="rect">
            <a:avLst/>
          </a:prstGeom>
          <a:solidFill>
            <a:srgbClr val="FF0000"/>
          </a:solidFill>
          <a:ln w="76200">
            <a:solidFill>
              <a:srgbClr val="FFFF00"/>
            </a:solidFill>
            <a:miter lim="800000"/>
            <a:headEnd/>
            <a:tailEnd/>
          </a:ln>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FontTx/>
              <a:buNone/>
            </a:pPr>
            <a:r>
              <a:rPr lang="el-GR" altLang="en-US" sz="2400" b="1">
                <a:solidFill>
                  <a:srgbClr val="FFFF00"/>
                </a:solidFill>
              </a:rPr>
              <a:t>ΠΝΕΥΜΟΝΙΚΗ ΕΜΒΟΛΗ</a:t>
            </a:r>
          </a:p>
          <a:p>
            <a:pPr algn="ctr" fontAlgn="base">
              <a:spcBef>
                <a:spcPct val="0"/>
              </a:spcBef>
              <a:spcAft>
                <a:spcPct val="0"/>
              </a:spcAft>
              <a:buFontTx/>
              <a:buNone/>
            </a:pPr>
            <a:r>
              <a:rPr lang="el-GR" altLang="en-US" sz="2400" b="1">
                <a:solidFill>
                  <a:srgbClr val="FFFF00"/>
                </a:solidFill>
              </a:rPr>
              <a:t>Νεωτερισμοί (…) στη θεραπευτική</a:t>
            </a:r>
          </a:p>
        </p:txBody>
      </p:sp>
      <p:sp>
        <p:nvSpPr>
          <p:cNvPr id="57347" name="Text Box 3"/>
          <p:cNvSpPr txBox="1">
            <a:spLocks noChangeArrowheads="1"/>
          </p:cNvSpPr>
          <p:nvPr/>
        </p:nvSpPr>
        <p:spPr bwMode="auto">
          <a:xfrm>
            <a:off x="107950" y="1484313"/>
            <a:ext cx="9756775"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el-GR" altLang="en-US" sz="2000" b="1">
                <a:solidFill>
                  <a:srgbClr val="FF0000"/>
                </a:solidFill>
              </a:rPr>
              <a:t>Χειρουργική εμβολεκτομή </a:t>
            </a:r>
            <a:r>
              <a:rPr lang="el-GR" altLang="en-US" sz="2000" b="1">
                <a:solidFill>
                  <a:srgbClr val="FFFF00"/>
                </a:solidFill>
              </a:rPr>
              <a:t>(σε απόλυτη αντένδειξη ή αποτυχία της </a:t>
            </a:r>
          </a:p>
          <a:p>
            <a:pPr fontAlgn="base">
              <a:spcBef>
                <a:spcPct val="0"/>
              </a:spcBef>
              <a:spcAft>
                <a:spcPct val="0"/>
              </a:spcAft>
              <a:buFontTx/>
              <a:buNone/>
            </a:pPr>
            <a:r>
              <a:rPr lang="el-GR" altLang="en-US" sz="2000" b="1">
                <a:solidFill>
                  <a:srgbClr val="FFFF00"/>
                </a:solidFill>
              </a:rPr>
              <a:t>           θρομβόλυσης, σε ορατούς θρόμβους στις δεξιές κοιλότητες)</a:t>
            </a:r>
          </a:p>
          <a:p>
            <a:pPr fontAlgn="base">
              <a:spcBef>
                <a:spcPct val="0"/>
              </a:spcBef>
              <a:spcAft>
                <a:spcPct val="0"/>
              </a:spcAft>
            </a:pPr>
            <a:r>
              <a:rPr lang="en-US" altLang="en-US" sz="2000">
                <a:solidFill>
                  <a:srgbClr val="FFFF00"/>
                </a:solidFill>
              </a:rPr>
              <a:t>with cardiopulmonary bypass, </a:t>
            </a:r>
            <a:r>
              <a:rPr lang="en-US" altLang="en-US" sz="2000" u="sng">
                <a:solidFill>
                  <a:srgbClr val="FFFF00"/>
                </a:solidFill>
              </a:rPr>
              <a:t>without aortic cross-clamping and cardioplegic </a:t>
            </a:r>
            <a:r>
              <a:rPr lang="en-US" altLang="en-US" sz="2000">
                <a:solidFill>
                  <a:srgbClr val="FFFF00"/>
                </a:solidFill>
              </a:rPr>
              <a:t>cardiac arrest</a:t>
            </a:r>
            <a:r>
              <a:rPr lang="el-GR" altLang="en-US" sz="2000">
                <a:solidFill>
                  <a:srgbClr val="FFFF00"/>
                </a:solidFill>
              </a:rPr>
              <a:t>. Πρόσφατα έχει με επιτυχία συνδυαστεί </a:t>
            </a:r>
            <a:r>
              <a:rPr lang="en-US" altLang="en-US" sz="2000">
                <a:solidFill>
                  <a:srgbClr val="FFFF00"/>
                </a:solidFill>
              </a:rPr>
              <a:t>ECMO</a:t>
            </a:r>
            <a:r>
              <a:rPr lang="el-GR" altLang="en-US" sz="2000">
                <a:solidFill>
                  <a:srgbClr val="FFFF00"/>
                </a:solidFill>
              </a:rPr>
              <a:t> με τη χειρουργική εμβολεκτομή</a:t>
            </a:r>
            <a:endParaRPr lang="el-GR" altLang="en-US" sz="2000" b="1">
              <a:solidFill>
                <a:srgbClr val="FF0000"/>
              </a:solidFill>
            </a:endParaRPr>
          </a:p>
          <a:p>
            <a:pPr fontAlgn="base">
              <a:spcBef>
                <a:spcPct val="0"/>
              </a:spcBef>
              <a:spcAft>
                <a:spcPct val="0"/>
              </a:spcAft>
            </a:pPr>
            <a:endParaRPr lang="el-GR" altLang="en-US" sz="2000" b="1">
              <a:solidFill>
                <a:srgbClr val="FF0000"/>
              </a:solidFill>
            </a:endParaRPr>
          </a:p>
          <a:p>
            <a:pPr fontAlgn="base">
              <a:spcBef>
                <a:spcPct val="0"/>
              </a:spcBef>
              <a:spcAft>
                <a:spcPct val="0"/>
              </a:spcAft>
              <a:buFontTx/>
              <a:buNone/>
            </a:pPr>
            <a:r>
              <a:rPr lang="el-GR" altLang="en-US" sz="2000" b="1">
                <a:solidFill>
                  <a:srgbClr val="FF0000"/>
                </a:solidFill>
              </a:rPr>
              <a:t>Διαδερμικές μέθοδοι με καθετήρες</a:t>
            </a:r>
            <a:r>
              <a:rPr lang="en-US" altLang="en-US" sz="2000">
                <a:solidFill>
                  <a:srgbClr val="FF0000"/>
                </a:solidFill>
              </a:rPr>
              <a:t> </a:t>
            </a:r>
            <a:endParaRPr lang="el-GR" altLang="en-US" sz="2000">
              <a:solidFill>
                <a:srgbClr val="FF0000"/>
              </a:solidFill>
            </a:endParaRPr>
          </a:p>
          <a:p>
            <a:pPr fontAlgn="base">
              <a:spcBef>
                <a:spcPct val="0"/>
              </a:spcBef>
              <a:spcAft>
                <a:spcPct val="0"/>
              </a:spcAft>
              <a:buFontTx/>
              <a:buNone/>
            </a:pPr>
            <a:r>
              <a:rPr lang="el-GR" altLang="en-US" sz="2000" b="1">
                <a:solidFill>
                  <a:srgbClr val="FFFF00"/>
                </a:solidFill>
              </a:rPr>
              <a:t>        - Μηχανική διάσπαση των μεγαλύτερων θρόμβων με καθετήρες </a:t>
            </a:r>
            <a:endParaRPr lang="en-US" altLang="en-US" sz="2000" b="1">
              <a:solidFill>
                <a:srgbClr val="FFFF00"/>
              </a:solidFill>
            </a:endParaRPr>
          </a:p>
          <a:p>
            <a:pPr fontAlgn="base">
              <a:spcBef>
                <a:spcPct val="0"/>
              </a:spcBef>
              <a:spcAft>
                <a:spcPct val="0"/>
              </a:spcAft>
              <a:buFontTx/>
              <a:buNone/>
            </a:pPr>
            <a:r>
              <a:rPr lang="en-US" altLang="en-US" sz="2000" b="1">
                <a:solidFill>
                  <a:srgbClr val="FFFF00"/>
                </a:solidFill>
              </a:rPr>
              <a:t>        - </a:t>
            </a:r>
            <a:r>
              <a:rPr lang="el-GR" altLang="en-US" sz="2000" b="1">
                <a:solidFill>
                  <a:srgbClr val="FFFF00"/>
                </a:solidFill>
              </a:rPr>
              <a:t>Ρεολυτική θρομβεκτομή</a:t>
            </a:r>
          </a:p>
          <a:p>
            <a:pPr fontAlgn="base">
              <a:spcBef>
                <a:spcPct val="0"/>
              </a:spcBef>
              <a:spcAft>
                <a:spcPct val="0"/>
              </a:spcAft>
              <a:buFontTx/>
              <a:buNone/>
            </a:pPr>
            <a:r>
              <a:rPr lang="el-GR" altLang="en-US" sz="2000" b="1">
                <a:solidFill>
                  <a:srgbClr val="FFFF00"/>
                </a:solidFill>
              </a:rPr>
              <a:t>        - Αναρρόφηση θρόμβων</a:t>
            </a:r>
          </a:p>
          <a:p>
            <a:pPr fontAlgn="base">
              <a:spcBef>
                <a:spcPct val="0"/>
              </a:spcBef>
              <a:spcAft>
                <a:spcPct val="0"/>
              </a:spcAft>
              <a:buFontTx/>
              <a:buNone/>
            </a:pPr>
            <a:r>
              <a:rPr lang="el-GR" altLang="en-US" sz="2000" b="1">
                <a:solidFill>
                  <a:srgbClr val="FFFF00"/>
                </a:solidFill>
              </a:rPr>
              <a:t>        - περιστροφική θρομβεκτομή</a:t>
            </a:r>
          </a:p>
          <a:p>
            <a:pPr fontAlgn="base">
              <a:spcBef>
                <a:spcPct val="0"/>
              </a:spcBef>
              <a:spcAft>
                <a:spcPct val="0"/>
              </a:spcAft>
              <a:buFontTx/>
              <a:buNone/>
            </a:pPr>
            <a:r>
              <a:rPr lang="el-GR" altLang="en-US" sz="2000" b="1">
                <a:solidFill>
                  <a:srgbClr val="FFFF00"/>
                </a:solidFill>
              </a:rPr>
              <a:t>        - διάσπαση θρόμβων με υπερήχους</a:t>
            </a:r>
          </a:p>
          <a:p>
            <a:pPr fontAlgn="base">
              <a:spcBef>
                <a:spcPct val="0"/>
              </a:spcBef>
              <a:spcAft>
                <a:spcPct val="0"/>
              </a:spcAft>
              <a:buFontTx/>
              <a:buNone/>
            </a:pPr>
            <a:endParaRPr lang="el-GR" altLang="en-US" sz="2000" b="1">
              <a:solidFill>
                <a:srgbClr val="FFFF00"/>
              </a:solidFill>
            </a:endParaRPr>
          </a:p>
          <a:p>
            <a:pPr fontAlgn="base">
              <a:spcBef>
                <a:spcPct val="0"/>
              </a:spcBef>
              <a:spcAft>
                <a:spcPct val="0"/>
              </a:spcAft>
              <a:buFontTx/>
              <a:buNone/>
            </a:pPr>
            <a:r>
              <a:rPr lang="el-GR" altLang="en-US" sz="2000" b="1">
                <a:solidFill>
                  <a:srgbClr val="FFFF00"/>
                </a:solidFill>
              </a:rPr>
              <a:t>Τα παραπάνω κατά μόνας ή ΣΕ ΣΥΝΔΥΑΣΜΟ με επακόλουθη  τοπική </a:t>
            </a:r>
          </a:p>
          <a:p>
            <a:pPr fontAlgn="base">
              <a:spcBef>
                <a:spcPct val="0"/>
              </a:spcBef>
              <a:spcAft>
                <a:spcPct val="0"/>
              </a:spcAft>
              <a:buFontTx/>
              <a:buNone/>
            </a:pPr>
            <a:r>
              <a:rPr lang="el-GR" altLang="en-US" sz="2000" b="1">
                <a:solidFill>
                  <a:srgbClr val="FFFF00"/>
                </a:solidFill>
              </a:rPr>
              <a:t>χορήγηση </a:t>
            </a:r>
            <a:r>
              <a:rPr lang="el-GR" altLang="en-US" sz="2000" b="1" u="sng">
                <a:solidFill>
                  <a:srgbClr val="FFFF00"/>
                </a:solidFill>
              </a:rPr>
              <a:t>μικρών δόσεων θρομβολυτικών </a:t>
            </a:r>
          </a:p>
          <a:p>
            <a:pPr fontAlgn="base">
              <a:spcBef>
                <a:spcPct val="0"/>
              </a:spcBef>
              <a:spcAft>
                <a:spcPct val="0"/>
              </a:spcAft>
              <a:buFontTx/>
              <a:buNone/>
            </a:pPr>
            <a:r>
              <a:rPr lang="el-GR" altLang="en-US" sz="2000" b="1">
                <a:solidFill>
                  <a:srgbClr val="FFFF00"/>
                </a:solidFill>
              </a:rPr>
              <a:t>           (πχ. 10 </a:t>
            </a:r>
            <a:r>
              <a:rPr lang="en-US" altLang="en-US" sz="2000" b="1">
                <a:solidFill>
                  <a:srgbClr val="FFFF00"/>
                </a:solidFill>
              </a:rPr>
              <a:t>mg rtPA </a:t>
            </a:r>
            <a:r>
              <a:rPr lang="el-GR" altLang="en-US" sz="2000" b="1">
                <a:solidFill>
                  <a:srgbClr val="FFFF00"/>
                </a:solidFill>
              </a:rPr>
              <a:t>ανα πνεύμονα για 15 ώρες)</a:t>
            </a:r>
          </a:p>
          <a:p>
            <a:pPr fontAlgn="base">
              <a:spcBef>
                <a:spcPct val="0"/>
              </a:spcBef>
              <a:spcAft>
                <a:spcPct val="0"/>
              </a:spcAft>
              <a:buFontTx/>
              <a:buNone/>
            </a:pPr>
            <a:endParaRPr lang="el-GR" altLang="en-US" sz="2000" b="1">
              <a:solidFill>
                <a:srgbClr val="FFFF00"/>
              </a:solidFill>
            </a:endParaRPr>
          </a:p>
        </p:txBody>
      </p:sp>
    </p:spTree>
    <p:extLst>
      <p:ext uri="{BB962C8B-B14F-4D97-AF65-F5344CB8AC3E}">
        <p14:creationId xmlns:p14="http://schemas.microsoft.com/office/powerpoint/2010/main" val="3342687145"/>
      </p:ext>
    </p:extLst>
  </p:cSld>
  <p:clrMapOvr>
    <a:masterClrMapping/>
  </p:clrMapOvr>
  <p:transition spd="slow" advTm="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4"/>
          <p:cNvSpPr txBox="1">
            <a:spLocks noChangeArrowheads="1"/>
          </p:cNvSpPr>
          <p:nvPr/>
        </p:nvSpPr>
        <p:spPr bwMode="auto">
          <a:xfrm>
            <a:off x="323850" y="333375"/>
            <a:ext cx="8404225" cy="514350"/>
          </a:xfrm>
          <a:prstGeom prst="rect">
            <a:avLst/>
          </a:prstGeom>
          <a:solidFill>
            <a:srgbClr val="FF0000"/>
          </a:solidFill>
          <a:ln w="57150">
            <a:solidFill>
              <a:srgbClr val="FFFF00"/>
            </a:solidFill>
            <a:miter lim="800000"/>
            <a:headEnd/>
            <a:tailEnd/>
          </a:ln>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en-US" altLang="el-GR" sz="2400" b="1">
                <a:solidFill>
                  <a:srgbClr val="FFFF00"/>
                </a:solidFill>
              </a:rPr>
              <a:t>VTE: ACUTE PHASE PERCUTANEOUS INTERVENTIONS</a:t>
            </a:r>
            <a:endParaRPr lang="el-GR" altLang="el-GR" sz="2400" b="1">
              <a:solidFill>
                <a:srgbClr val="FFFF00"/>
              </a:solidFill>
            </a:endParaRPr>
          </a:p>
        </p:txBody>
      </p:sp>
      <p:pic>
        <p:nvPicPr>
          <p:cNvPr id="58371" name="Picture 7" descr="Pigtail-Cathe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 y="4365625"/>
            <a:ext cx="2871787"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Rectangle 8"/>
          <p:cNvSpPr>
            <a:spLocks noChangeArrowheads="1"/>
          </p:cNvSpPr>
          <p:nvPr/>
        </p:nvSpPr>
        <p:spPr bwMode="auto">
          <a:xfrm>
            <a:off x="2844800" y="5300663"/>
            <a:ext cx="604837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0"/>
              </a:spcBef>
              <a:spcAft>
                <a:spcPct val="0"/>
              </a:spcAft>
              <a:buFontTx/>
              <a:buNone/>
            </a:pPr>
            <a:r>
              <a:rPr lang="el-GR" altLang="el-GR" sz="1600">
                <a:solidFill>
                  <a:srgbClr val="FFFF00"/>
                </a:solidFill>
              </a:rPr>
              <a:t>Pigtail catheter wired with a standard 0.035” guidewire through a manually created</a:t>
            </a:r>
            <a:r>
              <a:rPr lang="en-US" altLang="el-GR" sz="1600">
                <a:solidFill>
                  <a:srgbClr val="FFFF00"/>
                </a:solidFill>
              </a:rPr>
              <a:t> </a:t>
            </a:r>
            <a:r>
              <a:rPr lang="el-GR" altLang="el-GR" sz="1600">
                <a:solidFill>
                  <a:srgbClr val="FFFF00"/>
                </a:solidFill>
              </a:rPr>
              <a:t>sidehole (yellow arrow). Rotational force can be applied to the externalized portion</a:t>
            </a:r>
            <a:r>
              <a:rPr lang="en-US" altLang="el-GR" sz="1600">
                <a:solidFill>
                  <a:srgbClr val="FFFF00"/>
                </a:solidFill>
              </a:rPr>
              <a:t> </a:t>
            </a:r>
            <a:r>
              <a:rPr lang="el-GR" altLang="el-GR" sz="1600">
                <a:solidFill>
                  <a:srgbClr val="FFFF00"/>
                </a:solidFill>
              </a:rPr>
              <a:t>of the catheter to rotate the pigtail and mechanically disrupt thrombus within the pulmonary artery. </a:t>
            </a:r>
          </a:p>
        </p:txBody>
      </p:sp>
      <p:sp>
        <p:nvSpPr>
          <p:cNvPr id="58373" name="Rectangle 9"/>
          <p:cNvSpPr>
            <a:spLocks noChangeArrowheads="1"/>
          </p:cNvSpPr>
          <p:nvPr/>
        </p:nvSpPr>
        <p:spPr bwMode="auto">
          <a:xfrm>
            <a:off x="395288" y="1412875"/>
            <a:ext cx="6561137"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0"/>
              </a:spcBef>
              <a:spcAft>
                <a:spcPct val="0"/>
              </a:spcAft>
              <a:buFontTx/>
              <a:buNone/>
            </a:pPr>
            <a:r>
              <a:rPr lang="el-GR" altLang="el-GR" sz="1600">
                <a:solidFill>
                  <a:srgbClr val="FFFF00"/>
                </a:solidFill>
              </a:rPr>
              <a:t>Simple infusion catheters with multiple sideholes may be seated within </a:t>
            </a:r>
            <a:endParaRPr lang="en-US" altLang="el-GR" sz="1600">
              <a:solidFill>
                <a:srgbClr val="FFFF00"/>
              </a:solidFill>
            </a:endParaRPr>
          </a:p>
          <a:p>
            <a:pPr eaLnBrk="0" fontAlgn="base" hangingPunct="0">
              <a:spcBef>
                <a:spcPct val="0"/>
              </a:spcBef>
              <a:spcAft>
                <a:spcPct val="0"/>
              </a:spcAft>
              <a:buFontTx/>
              <a:buNone/>
            </a:pPr>
            <a:r>
              <a:rPr lang="el-GR" altLang="el-GR" sz="1600">
                <a:solidFill>
                  <a:srgbClr val="FFFF00"/>
                </a:solidFill>
              </a:rPr>
              <a:t>the pulmonary arteries to slowly elute thrombolytic agents at low </a:t>
            </a:r>
            <a:endParaRPr lang="en-US" altLang="el-GR" sz="1600">
              <a:solidFill>
                <a:srgbClr val="FFFF00"/>
              </a:solidFill>
            </a:endParaRPr>
          </a:p>
          <a:p>
            <a:pPr eaLnBrk="0" fontAlgn="base" hangingPunct="0">
              <a:spcBef>
                <a:spcPct val="0"/>
              </a:spcBef>
              <a:spcAft>
                <a:spcPct val="0"/>
              </a:spcAft>
              <a:buFontTx/>
              <a:buNone/>
            </a:pPr>
            <a:r>
              <a:rPr lang="el-GR" altLang="el-GR" sz="1600">
                <a:solidFill>
                  <a:srgbClr val="FFFF00"/>
                </a:solidFill>
              </a:rPr>
              <a:t>Continuous</a:t>
            </a:r>
            <a:r>
              <a:rPr lang="en-US" altLang="el-GR" sz="1600">
                <a:solidFill>
                  <a:srgbClr val="FFFF00"/>
                </a:solidFill>
              </a:rPr>
              <a:t> </a:t>
            </a:r>
            <a:r>
              <a:rPr lang="el-GR" altLang="el-GR" sz="1600">
                <a:solidFill>
                  <a:srgbClr val="FFFF00"/>
                </a:solidFill>
              </a:rPr>
              <a:t>doses (eg 0.5 to 1 mg/hr for 8-12 hours). </a:t>
            </a:r>
          </a:p>
        </p:txBody>
      </p:sp>
      <p:pic>
        <p:nvPicPr>
          <p:cNvPr id="58374" name="Picture 11" descr="EKOS-TM-Cath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0913" y="2149475"/>
            <a:ext cx="2862262"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6073675"/>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5" descr="AngioVac-inpage%20banner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60350"/>
            <a:ext cx="4537075"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9" descr="Angiovac-vortex-syst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1916113"/>
            <a:ext cx="5046663" cy="383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589472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figure8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15888"/>
            <a:ext cx="2155825" cy="303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3" descr="figure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9700" y="188913"/>
            <a:ext cx="2540000" cy="148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4" descr="figure8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25" y="549275"/>
            <a:ext cx="3333750" cy="564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5" descr="figure8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0338" y="1989138"/>
            <a:ext cx="25019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Rectangle 2"/>
          <p:cNvSpPr>
            <a:spLocks noChangeArrowheads="1"/>
          </p:cNvSpPr>
          <p:nvPr/>
        </p:nvSpPr>
        <p:spPr bwMode="auto">
          <a:xfrm>
            <a:off x="179388" y="4827588"/>
            <a:ext cx="5335587"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en-GB" altLang="en-US" sz="2000" b="1">
                <a:solidFill>
                  <a:srgbClr val="FFFF00"/>
                </a:solidFill>
              </a:rPr>
              <a:t>vena cava filters  (</a:t>
            </a:r>
            <a:r>
              <a:rPr lang="el-GR" altLang="en-US" sz="2000" b="1">
                <a:solidFill>
                  <a:srgbClr val="FFFF00"/>
                </a:solidFill>
              </a:rPr>
              <a:t>παροδικά</a:t>
            </a:r>
            <a:r>
              <a:rPr lang="en-GB" altLang="en-US" sz="1800">
                <a:solidFill>
                  <a:srgbClr val="FFFF00"/>
                </a:solidFill>
              </a:rPr>
              <a:t>?)</a:t>
            </a:r>
          </a:p>
          <a:p>
            <a:pPr fontAlgn="base">
              <a:spcBef>
                <a:spcPct val="0"/>
              </a:spcBef>
              <a:spcAft>
                <a:spcPct val="0"/>
              </a:spcAft>
              <a:buFontTx/>
              <a:buAutoNum type="arabicPeriod"/>
            </a:pPr>
            <a:r>
              <a:rPr lang="el-GR" altLang="en-US" sz="1800">
                <a:solidFill>
                  <a:srgbClr val="FFFF00"/>
                </a:solidFill>
              </a:rPr>
              <a:t> Αντένδειξη χορήγησης αντιπηκτικών</a:t>
            </a:r>
            <a:endParaRPr lang="en-GB" altLang="en-US" sz="1800">
              <a:solidFill>
                <a:srgbClr val="FFFF00"/>
              </a:solidFill>
            </a:endParaRPr>
          </a:p>
          <a:p>
            <a:pPr fontAlgn="base">
              <a:spcBef>
                <a:spcPct val="0"/>
              </a:spcBef>
              <a:spcAft>
                <a:spcPct val="0"/>
              </a:spcAft>
              <a:buFontTx/>
              <a:buAutoNum type="arabicPeriod"/>
            </a:pPr>
            <a:r>
              <a:rPr lang="el-GR" altLang="en-US" sz="1800">
                <a:solidFill>
                  <a:srgbClr val="FFFF00"/>
                </a:solidFill>
              </a:rPr>
              <a:t> Υποτροπές </a:t>
            </a:r>
            <a:r>
              <a:rPr lang="en-GB" altLang="en-US" sz="1800">
                <a:solidFill>
                  <a:srgbClr val="FFFF00"/>
                </a:solidFill>
              </a:rPr>
              <a:t>VTE </a:t>
            </a:r>
            <a:r>
              <a:rPr lang="el-GR" altLang="en-US" sz="1800">
                <a:solidFill>
                  <a:srgbClr val="FFFF00"/>
                </a:solidFill>
              </a:rPr>
              <a:t>παρά την επαρκή χορήγηση </a:t>
            </a:r>
          </a:p>
          <a:p>
            <a:pPr fontAlgn="base">
              <a:spcBef>
                <a:spcPct val="0"/>
              </a:spcBef>
              <a:spcAft>
                <a:spcPct val="0"/>
              </a:spcAft>
              <a:buFontTx/>
              <a:buNone/>
            </a:pPr>
            <a:r>
              <a:rPr lang="el-GR" altLang="en-US" sz="1800">
                <a:solidFill>
                  <a:srgbClr val="FFFF00"/>
                </a:solidFill>
              </a:rPr>
              <a:t>                                                       αντιπηκτικών </a:t>
            </a:r>
            <a:endParaRPr lang="en-GB" altLang="en-US" sz="1800">
              <a:solidFill>
                <a:srgbClr val="FFFF00"/>
              </a:solidFill>
            </a:endParaRPr>
          </a:p>
        </p:txBody>
      </p:sp>
      <p:sp>
        <p:nvSpPr>
          <p:cNvPr id="60423" name="TextBox 1"/>
          <p:cNvSpPr txBox="1">
            <a:spLocks noChangeArrowheads="1"/>
          </p:cNvSpPr>
          <p:nvPr/>
        </p:nvSpPr>
        <p:spPr bwMode="auto">
          <a:xfrm>
            <a:off x="539750" y="4076700"/>
            <a:ext cx="32305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el-GR" altLang="el-GR" sz="2800" b="1">
                <a:solidFill>
                  <a:srgbClr val="FFFF00"/>
                </a:solidFill>
              </a:rPr>
              <a:t>ΦΛΕΒΙΚΑ ΦΙΛΤΡΑ</a:t>
            </a:r>
          </a:p>
        </p:txBody>
      </p:sp>
    </p:spTree>
    <p:extLst>
      <p:ext uri="{BB962C8B-B14F-4D97-AF65-F5344CB8AC3E}">
        <p14:creationId xmlns:p14="http://schemas.microsoft.com/office/powerpoint/2010/main" val="22272957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88913"/>
            <a:ext cx="5434012" cy="638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Ορθογώνιο 1">
            <a:extLst>
              <a:ext uri="{FF2B5EF4-FFF2-40B4-BE49-F238E27FC236}"/>
            </a:extLst>
          </p:cNvPr>
          <p:cNvSpPr/>
          <p:nvPr/>
        </p:nvSpPr>
        <p:spPr>
          <a:xfrm>
            <a:off x="6156325" y="1060450"/>
            <a:ext cx="2879725" cy="2584450"/>
          </a:xfrm>
          <a:prstGeom prst="rect">
            <a:avLst/>
          </a:prstGeom>
        </p:spPr>
        <p:txBody>
          <a:bodyPr>
            <a:spAutoFit/>
          </a:bodyPr>
          <a:lstStyle/>
          <a:p>
            <a:pPr algn="ctr" fontAlgn="base">
              <a:spcBef>
                <a:spcPct val="0"/>
              </a:spcBef>
              <a:spcAft>
                <a:spcPct val="0"/>
              </a:spcAft>
              <a:defRPr/>
            </a:pPr>
            <a:r>
              <a:rPr lang="en-US" b="1" dirty="0">
                <a:solidFill>
                  <a:srgbClr val="FFFF00"/>
                </a:solidFill>
              </a:rPr>
              <a:t>NOACs </a:t>
            </a:r>
            <a:r>
              <a:rPr lang="el-GR" b="1" u="sng" dirty="0">
                <a:solidFill>
                  <a:srgbClr val="FFFF00"/>
                </a:solidFill>
              </a:rPr>
              <a:t>ΑΝΤΕΝΔΕΙΚΝΥΝΤΑΙ </a:t>
            </a:r>
            <a:r>
              <a:rPr lang="el-GR" dirty="0">
                <a:solidFill>
                  <a:srgbClr val="FFFF00"/>
                </a:solidFill>
              </a:rPr>
              <a:t>σε </a:t>
            </a:r>
          </a:p>
          <a:p>
            <a:pPr algn="ctr" fontAlgn="base">
              <a:spcBef>
                <a:spcPct val="0"/>
              </a:spcBef>
              <a:spcAft>
                <a:spcPct val="0"/>
              </a:spcAft>
              <a:defRPr/>
            </a:pPr>
            <a:r>
              <a:rPr lang="en-US" dirty="0">
                <a:solidFill>
                  <a:srgbClr val="FFFF00"/>
                </a:solidFill>
              </a:rPr>
              <a:t> </a:t>
            </a:r>
            <a:endParaRPr lang="el-GR" dirty="0">
              <a:solidFill>
                <a:srgbClr val="FFFF00"/>
              </a:solidFill>
            </a:endParaRPr>
          </a:p>
          <a:p>
            <a:pPr marL="342900" indent="-342900" fontAlgn="base">
              <a:spcBef>
                <a:spcPct val="0"/>
              </a:spcBef>
              <a:spcAft>
                <a:spcPct val="0"/>
              </a:spcAft>
              <a:buFontTx/>
              <a:buAutoNum type="arabicPeriod"/>
              <a:defRPr/>
            </a:pPr>
            <a:r>
              <a:rPr lang="el-GR" dirty="0">
                <a:solidFill>
                  <a:srgbClr val="FFFF00"/>
                </a:solidFill>
              </a:rPr>
              <a:t>Σοβαρή Νεφρική Ανεπάρκεια</a:t>
            </a:r>
          </a:p>
          <a:p>
            <a:pPr marL="342900" indent="-342900" fontAlgn="base">
              <a:spcBef>
                <a:spcPct val="0"/>
              </a:spcBef>
              <a:spcAft>
                <a:spcPct val="0"/>
              </a:spcAft>
              <a:buFontTx/>
              <a:buAutoNum type="arabicPeriod"/>
              <a:defRPr/>
            </a:pPr>
            <a:r>
              <a:rPr lang="el-GR" dirty="0">
                <a:solidFill>
                  <a:srgbClr val="FFFF00"/>
                </a:solidFill>
              </a:rPr>
              <a:t>Εγκυμοσύνη / </a:t>
            </a:r>
            <a:r>
              <a:rPr lang="el-GR" dirty="0" err="1">
                <a:solidFill>
                  <a:srgbClr val="FFFF00"/>
                </a:solidFill>
              </a:rPr>
              <a:t>λοχεια</a:t>
            </a:r>
            <a:r>
              <a:rPr lang="en-US" dirty="0">
                <a:solidFill>
                  <a:srgbClr val="FFFF00"/>
                </a:solidFill>
              </a:rPr>
              <a:t> </a:t>
            </a:r>
            <a:endParaRPr lang="el-GR" dirty="0">
              <a:solidFill>
                <a:srgbClr val="FFFF00"/>
              </a:solidFill>
            </a:endParaRPr>
          </a:p>
          <a:p>
            <a:pPr marL="342900" indent="-342900" fontAlgn="base">
              <a:spcBef>
                <a:spcPct val="0"/>
              </a:spcBef>
              <a:spcAft>
                <a:spcPct val="0"/>
              </a:spcAft>
              <a:buFontTx/>
              <a:buAutoNum type="arabicPeriod"/>
              <a:defRPr/>
            </a:pPr>
            <a:r>
              <a:rPr lang="el-GR" dirty="0">
                <a:solidFill>
                  <a:srgbClr val="FFFF00"/>
                </a:solidFill>
              </a:rPr>
              <a:t>Στο </a:t>
            </a:r>
            <a:r>
              <a:rPr lang="en-US" dirty="0">
                <a:solidFill>
                  <a:srgbClr val="FFFF00"/>
                </a:solidFill>
              </a:rPr>
              <a:t>antiphospholipid</a:t>
            </a:r>
            <a:br>
              <a:rPr lang="en-US" dirty="0">
                <a:solidFill>
                  <a:srgbClr val="FFFF00"/>
                </a:solidFill>
              </a:rPr>
            </a:br>
            <a:r>
              <a:rPr lang="en-US" dirty="0">
                <a:solidFill>
                  <a:srgbClr val="FFFF00"/>
                </a:solidFill>
              </a:rPr>
              <a:t>antibody syndrome </a:t>
            </a:r>
            <a:r>
              <a:rPr lang="en-US" dirty="0">
                <a:solidFill>
                  <a:srgbClr val="000000"/>
                </a:solidFill>
              </a:rPr>
              <a:t/>
            </a:r>
            <a:br>
              <a:rPr lang="en-US" dirty="0">
                <a:solidFill>
                  <a:srgbClr val="000000"/>
                </a:solidFill>
              </a:rPr>
            </a:br>
            <a:endParaRPr lang="el-GR" dirty="0">
              <a:solidFill>
                <a:srgbClr val="000000"/>
              </a:solidFill>
            </a:endParaRPr>
          </a:p>
        </p:txBody>
      </p:sp>
    </p:spTree>
    <p:extLst>
      <p:ext uri="{BB962C8B-B14F-4D97-AF65-F5344CB8AC3E}">
        <p14:creationId xmlns:p14="http://schemas.microsoft.com/office/powerpoint/2010/main" val="22858479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a:extLst>
              <a:ext uri="{FF2B5EF4-FFF2-40B4-BE49-F238E27FC236}"/>
            </a:extLst>
          </p:cNvPr>
          <p:cNvSpPr/>
          <p:nvPr/>
        </p:nvSpPr>
        <p:spPr>
          <a:xfrm>
            <a:off x="468313" y="1209675"/>
            <a:ext cx="8424862" cy="5076825"/>
          </a:xfrm>
          <a:prstGeom prst="rect">
            <a:avLst/>
          </a:prstGeom>
        </p:spPr>
        <p:txBody>
          <a:bodyPr>
            <a:spAutoFit/>
          </a:bodyPr>
          <a:lstStyle/>
          <a:p>
            <a:pPr marL="285750" indent="-285750" fontAlgn="base">
              <a:spcBef>
                <a:spcPct val="0"/>
              </a:spcBef>
              <a:spcAft>
                <a:spcPct val="0"/>
              </a:spcAft>
              <a:buFont typeface="Arial" panose="020B0604020202020204" pitchFamily="34" charset="0"/>
              <a:buChar char="•"/>
              <a:defRPr/>
            </a:pPr>
            <a:r>
              <a:rPr lang="el-GR" dirty="0">
                <a:solidFill>
                  <a:srgbClr val="FFFF00"/>
                </a:solidFill>
              </a:rPr>
              <a:t>Α</a:t>
            </a:r>
            <a:r>
              <a:rPr lang="en-US" dirty="0" err="1">
                <a:solidFill>
                  <a:srgbClr val="FFFF00"/>
                </a:solidFill>
              </a:rPr>
              <a:t>nnual</a:t>
            </a:r>
            <a:r>
              <a:rPr lang="el-GR" dirty="0">
                <a:solidFill>
                  <a:srgbClr val="FFFF00"/>
                </a:solidFill>
              </a:rPr>
              <a:t> </a:t>
            </a:r>
            <a:r>
              <a:rPr lang="en-US" dirty="0">
                <a:solidFill>
                  <a:srgbClr val="FFFF00"/>
                </a:solidFill>
              </a:rPr>
              <a:t>incidence of 1</a:t>
            </a:r>
            <a:r>
              <a:rPr lang="en-US" baseline="30000" dirty="0">
                <a:solidFill>
                  <a:srgbClr val="FFFF00"/>
                </a:solidFill>
              </a:rPr>
              <a:t>st</a:t>
            </a:r>
            <a:r>
              <a:rPr lang="en-US" dirty="0">
                <a:solidFill>
                  <a:srgbClr val="FFFF00"/>
                </a:solidFill>
              </a:rPr>
              <a:t> symptomatic </a:t>
            </a:r>
            <a:r>
              <a:rPr lang="en-US" b="1" dirty="0">
                <a:solidFill>
                  <a:srgbClr val="FFFF00"/>
                </a:solidFill>
              </a:rPr>
              <a:t>DVT</a:t>
            </a:r>
            <a:r>
              <a:rPr lang="en-US" dirty="0">
                <a:solidFill>
                  <a:srgbClr val="FFFF00"/>
                </a:solidFill>
              </a:rPr>
              <a:t> episode (adults): </a:t>
            </a:r>
            <a:r>
              <a:rPr lang="en-US" b="1" dirty="0">
                <a:solidFill>
                  <a:srgbClr val="FFFF00"/>
                </a:solidFill>
              </a:rPr>
              <a:t>50 - 100 / 100 000</a:t>
            </a:r>
          </a:p>
          <a:p>
            <a:pPr fontAlgn="base">
              <a:spcBef>
                <a:spcPct val="0"/>
              </a:spcBef>
              <a:spcAft>
                <a:spcPct val="0"/>
              </a:spcAft>
              <a:defRPr/>
            </a:pPr>
            <a:endParaRPr lang="en-US" b="1" dirty="0">
              <a:solidFill>
                <a:srgbClr val="FFFF00"/>
              </a:solidFill>
            </a:endParaRPr>
          </a:p>
          <a:p>
            <a:pPr marL="285750" indent="-285750" fontAlgn="base">
              <a:spcBef>
                <a:spcPct val="0"/>
              </a:spcBef>
              <a:spcAft>
                <a:spcPct val="0"/>
              </a:spcAft>
              <a:buFont typeface="Arial" panose="020B0604020202020204" pitchFamily="34" charset="0"/>
              <a:buChar char="•"/>
              <a:defRPr/>
            </a:pPr>
            <a:r>
              <a:rPr lang="en-US" u="sng" dirty="0">
                <a:solidFill>
                  <a:srgbClr val="FFFF00"/>
                </a:solidFill>
              </a:rPr>
              <a:t>1 out of 12 </a:t>
            </a:r>
            <a:r>
              <a:rPr lang="en-US" dirty="0">
                <a:solidFill>
                  <a:srgbClr val="FFFF00"/>
                </a:solidFill>
              </a:rPr>
              <a:t>middle aged adults will develop either DVT / PE in their remaining lifetime </a:t>
            </a:r>
          </a:p>
          <a:p>
            <a:pPr fontAlgn="base">
              <a:spcBef>
                <a:spcPct val="0"/>
              </a:spcBef>
              <a:spcAft>
                <a:spcPct val="0"/>
              </a:spcAft>
              <a:defRPr/>
            </a:pPr>
            <a:endParaRPr lang="en-US" dirty="0">
              <a:solidFill>
                <a:srgbClr val="FFFF00"/>
              </a:solidFill>
            </a:endParaRPr>
          </a:p>
          <a:p>
            <a:pPr marL="285750" indent="-285750" fontAlgn="base">
              <a:spcBef>
                <a:spcPct val="0"/>
              </a:spcBef>
              <a:spcAft>
                <a:spcPct val="0"/>
              </a:spcAft>
              <a:buFont typeface="Arial" panose="020B0604020202020204" pitchFamily="34" charset="0"/>
              <a:buChar char="•"/>
              <a:defRPr/>
            </a:pPr>
            <a:r>
              <a:rPr lang="en-US" dirty="0">
                <a:solidFill>
                  <a:srgbClr val="FFFF00"/>
                </a:solidFill>
              </a:rPr>
              <a:t>The financial burden of DVT and PE is substantial (1.5 - 13.2 billion for 28 EU states)</a:t>
            </a:r>
          </a:p>
          <a:p>
            <a:pPr fontAlgn="base">
              <a:spcBef>
                <a:spcPct val="0"/>
              </a:spcBef>
              <a:spcAft>
                <a:spcPct val="0"/>
              </a:spcAft>
              <a:defRPr/>
            </a:pPr>
            <a:endParaRPr lang="en-US" dirty="0">
              <a:solidFill>
                <a:srgbClr val="FFFF00"/>
              </a:solidFill>
            </a:endParaRPr>
          </a:p>
          <a:p>
            <a:pPr marL="285750" indent="-285750" fontAlgn="base">
              <a:spcBef>
                <a:spcPct val="0"/>
              </a:spcBef>
              <a:spcAft>
                <a:spcPct val="0"/>
              </a:spcAft>
              <a:buFont typeface="Arial" panose="020B0604020202020204" pitchFamily="34" charset="0"/>
              <a:buChar char="•"/>
              <a:defRPr/>
            </a:pPr>
            <a:r>
              <a:rPr lang="en-US" u="sng" dirty="0">
                <a:solidFill>
                  <a:srgbClr val="FFFF00"/>
                </a:solidFill>
              </a:rPr>
              <a:t>More common in </a:t>
            </a:r>
            <a:r>
              <a:rPr lang="en-US" b="1" u="sng" dirty="0">
                <a:solidFill>
                  <a:srgbClr val="FFFF00"/>
                </a:solidFill>
              </a:rPr>
              <a:t>males</a:t>
            </a:r>
            <a:r>
              <a:rPr lang="en-US" u="sng" dirty="0">
                <a:solidFill>
                  <a:srgbClr val="FFFF00"/>
                </a:solidFill>
              </a:rPr>
              <a:t> </a:t>
            </a:r>
            <a:r>
              <a:rPr lang="en-US" dirty="0">
                <a:solidFill>
                  <a:srgbClr val="FFFF00"/>
                </a:solidFill>
              </a:rPr>
              <a:t>for all age groups except from females with specific risk factors (oral contraceptives, pregnancy)</a:t>
            </a:r>
          </a:p>
          <a:p>
            <a:pPr marL="285750" indent="-285750" fontAlgn="base">
              <a:spcBef>
                <a:spcPct val="0"/>
              </a:spcBef>
              <a:spcAft>
                <a:spcPct val="0"/>
              </a:spcAft>
              <a:buFont typeface="Arial" panose="020B0604020202020204" pitchFamily="34" charset="0"/>
              <a:buChar char="•"/>
              <a:defRPr/>
            </a:pPr>
            <a:endParaRPr lang="en-US" dirty="0">
              <a:solidFill>
                <a:srgbClr val="FFFF00"/>
              </a:solidFill>
            </a:endParaRPr>
          </a:p>
          <a:p>
            <a:pPr marL="285750" indent="-285750" fontAlgn="base">
              <a:spcBef>
                <a:spcPct val="0"/>
              </a:spcBef>
              <a:spcAft>
                <a:spcPct val="0"/>
              </a:spcAft>
              <a:buFont typeface="Arial" panose="020B0604020202020204" pitchFamily="34" charset="0"/>
              <a:buChar char="•"/>
              <a:defRPr/>
            </a:pPr>
            <a:r>
              <a:rPr lang="en-US" b="1" dirty="0">
                <a:solidFill>
                  <a:srgbClr val="FFFF00"/>
                </a:solidFill>
              </a:rPr>
              <a:t>African Americans </a:t>
            </a:r>
            <a:r>
              <a:rPr lang="en-US" dirty="0">
                <a:solidFill>
                  <a:srgbClr val="FFFF00"/>
                </a:solidFill>
              </a:rPr>
              <a:t>have a higher incidence of DVT than Caucasians and Native Americans, whereas Asians (China and Korea) have a lower incidence </a:t>
            </a:r>
          </a:p>
          <a:p>
            <a:pPr marL="285750" indent="-285750" fontAlgn="base">
              <a:spcBef>
                <a:spcPct val="0"/>
              </a:spcBef>
              <a:spcAft>
                <a:spcPct val="0"/>
              </a:spcAft>
              <a:buFont typeface="Arial" panose="020B0604020202020204" pitchFamily="34" charset="0"/>
              <a:buChar char="•"/>
              <a:defRPr/>
            </a:pPr>
            <a:endParaRPr lang="en-US" dirty="0">
              <a:solidFill>
                <a:srgbClr val="FFFF00"/>
              </a:solidFill>
            </a:endParaRPr>
          </a:p>
          <a:p>
            <a:pPr marL="285750" indent="-285750" fontAlgn="base">
              <a:spcBef>
                <a:spcPct val="0"/>
              </a:spcBef>
              <a:spcAft>
                <a:spcPct val="0"/>
              </a:spcAft>
              <a:buFont typeface="Arial" panose="020B0604020202020204" pitchFamily="34" charset="0"/>
              <a:buChar char="•"/>
              <a:defRPr/>
            </a:pPr>
            <a:r>
              <a:rPr lang="en-US" dirty="0">
                <a:solidFill>
                  <a:srgbClr val="FFFF00"/>
                </a:solidFill>
              </a:rPr>
              <a:t>The rate of </a:t>
            </a:r>
            <a:r>
              <a:rPr lang="en-US" b="1" dirty="0">
                <a:solidFill>
                  <a:srgbClr val="FFFF00"/>
                </a:solidFill>
              </a:rPr>
              <a:t>recurrent VTE</a:t>
            </a:r>
            <a:r>
              <a:rPr lang="en-US" dirty="0">
                <a:solidFill>
                  <a:srgbClr val="FFFF00"/>
                </a:solidFill>
              </a:rPr>
              <a:t> is around </a:t>
            </a:r>
            <a:r>
              <a:rPr lang="en-US" u="sng" dirty="0">
                <a:solidFill>
                  <a:srgbClr val="FFFF00"/>
                </a:solidFill>
              </a:rPr>
              <a:t>10%</a:t>
            </a:r>
            <a:r>
              <a:rPr lang="en-US" dirty="0">
                <a:solidFill>
                  <a:srgbClr val="FFFF00"/>
                </a:solidFill>
              </a:rPr>
              <a:t> the first year and </a:t>
            </a:r>
            <a:r>
              <a:rPr lang="en-US" u="sng" dirty="0">
                <a:solidFill>
                  <a:srgbClr val="FFFF00"/>
                </a:solidFill>
              </a:rPr>
              <a:t>30%</a:t>
            </a:r>
            <a:r>
              <a:rPr lang="en-US" dirty="0">
                <a:solidFill>
                  <a:srgbClr val="FFFF00"/>
                </a:solidFill>
              </a:rPr>
              <a:t> after 5 - 8 years for patients with unprovoked DVT with an unidentified triggering factor </a:t>
            </a:r>
            <a:br>
              <a:rPr lang="en-US" dirty="0">
                <a:solidFill>
                  <a:srgbClr val="FFFF00"/>
                </a:solidFill>
              </a:rPr>
            </a:br>
            <a:endParaRPr lang="en-US" dirty="0">
              <a:solidFill>
                <a:srgbClr val="FFFF00"/>
              </a:solidFill>
            </a:endParaRPr>
          </a:p>
          <a:p>
            <a:pPr marL="285750" indent="-285750" fontAlgn="base">
              <a:spcBef>
                <a:spcPct val="0"/>
              </a:spcBef>
              <a:spcAft>
                <a:spcPct val="0"/>
              </a:spcAft>
              <a:buFont typeface="Arial" panose="020B0604020202020204" pitchFamily="34" charset="0"/>
              <a:buChar char="•"/>
              <a:defRPr/>
            </a:pPr>
            <a:endParaRPr lang="en-US" dirty="0">
              <a:solidFill>
                <a:srgbClr val="000000"/>
              </a:solidFill>
            </a:endParaRPr>
          </a:p>
        </p:txBody>
      </p:sp>
      <p:sp>
        <p:nvSpPr>
          <p:cNvPr id="7171" name="TextBox 1"/>
          <p:cNvSpPr txBox="1">
            <a:spLocks noChangeArrowheads="1"/>
          </p:cNvSpPr>
          <p:nvPr/>
        </p:nvSpPr>
        <p:spPr bwMode="auto">
          <a:xfrm>
            <a:off x="2627313" y="333375"/>
            <a:ext cx="17287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en-US" altLang="el-GR" sz="2800" b="1">
                <a:solidFill>
                  <a:srgbClr val="FFFF00"/>
                </a:solidFill>
              </a:rPr>
              <a:t>DVT</a:t>
            </a:r>
          </a:p>
        </p:txBody>
      </p:sp>
    </p:spTree>
    <p:extLst>
      <p:ext uri="{BB962C8B-B14F-4D97-AF65-F5344CB8AC3E}">
        <p14:creationId xmlns:p14="http://schemas.microsoft.com/office/powerpoint/2010/main" val="37065693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3"/>
          <p:cNvSpPr txBox="1">
            <a:spLocks noChangeArrowheads="1"/>
          </p:cNvSpPr>
          <p:nvPr/>
        </p:nvSpPr>
        <p:spPr bwMode="auto">
          <a:xfrm>
            <a:off x="1476375" y="404813"/>
            <a:ext cx="6408738" cy="898525"/>
          </a:xfrm>
          <a:prstGeom prst="rect">
            <a:avLst/>
          </a:prstGeom>
          <a:solidFill>
            <a:srgbClr val="FF0000"/>
          </a:solidFill>
          <a:ln w="76200">
            <a:solidFill>
              <a:srgbClr val="FFFF00"/>
            </a:solidFill>
            <a:miter lim="800000"/>
            <a:headEnd/>
            <a:tailEnd/>
          </a:ln>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FontTx/>
              <a:buNone/>
            </a:pPr>
            <a:r>
              <a:rPr lang="el-GR" altLang="el-GR" sz="2400" b="1">
                <a:solidFill>
                  <a:srgbClr val="FFFF00"/>
                </a:solidFill>
              </a:rPr>
              <a:t>ΠΝΕΥΜΟΝΙΚΗ ΕΜΒΟΛΗ</a:t>
            </a:r>
          </a:p>
          <a:p>
            <a:pPr algn="ctr" fontAlgn="base">
              <a:spcBef>
                <a:spcPct val="0"/>
              </a:spcBef>
              <a:spcAft>
                <a:spcPct val="0"/>
              </a:spcAft>
              <a:buFontTx/>
              <a:buNone/>
            </a:pPr>
            <a:r>
              <a:rPr lang="el-GR" altLang="el-GR" sz="2400" b="1">
                <a:solidFill>
                  <a:srgbClr val="FFFF00"/>
                </a:solidFill>
              </a:rPr>
              <a:t>εγκυμοσύνη</a:t>
            </a:r>
          </a:p>
        </p:txBody>
      </p:sp>
      <p:sp>
        <p:nvSpPr>
          <p:cNvPr id="151556" name="Text Box 4"/>
          <p:cNvSpPr txBox="1">
            <a:spLocks noChangeArrowheads="1"/>
          </p:cNvSpPr>
          <p:nvPr/>
        </p:nvSpPr>
        <p:spPr bwMode="auto">
          <a:xfrm>
            <a:off x="0" y="1700213"/>
            <a:ext cx="9144000"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pPr>
            <a:r>
              <a:rPr lang="en-US" altLang="el-GR" sz="2400" b="1">
                <a:solidFill>
                  <a:srgbClr val="FFFF00"/>
                </a:solidFill>
              </a:rPr>
              <a:t> </a:t>
            </a:r>
            <a:r>
              <a:rPr lang="el-GR" altLang="el-GR" sz="2400" b="1">
                <a:solidFill>
                  <a:srgbClr val="FFFF00"/>
                </a:solidFill>
              </a:rPr>
              <a:t>0.3-1</a:t>
            </a:r>
            <a:r>
              <a:rPr lang="en-US" altLang="el-GR" sz="2400" b="1">
                <a:solidFill>
                  <a:srgbClr val="FFFF00"/>
                </a:solidFill>
              </a:rPr>
              <a:t>: </a:t>
            </a:r>
            <a:r>
              <a:rPr lang="el-GR" altLang="el-GR" sz="2400" b="1">
                <a:solidFill>
                  <a:srgbClr val="FFFF00"/>
                </a:solidFill>
              </a:rPr>
              <a:t>1000 κυήσεις</a:t>
            </a:r>
          </a:p>
          <a:p>
            <a:pPr fontAlgn="base">
              <a:spcBef>
                <a:spcPct val="0"/>
              </a:spcBef>
              <a:spcAft>
                <a:spcPct val="0"/>
              </a:spcAft>
            </a:pPr>
            <a:r>
              <a:rPr lang="el-GR" altLang="el-GR" sz="2400" b="1">
                <a:solidFill>
                  <a:srgbClr val="FFFF00"/>
                </a:solidFill>
              </a:rPr>
              <a:t> Η κύρια αιτία θανάτου της μητέρας στις ανεπτυγμένες </a:t>
            </a:r>
            <a:endParaRPr lang="en-US" altLang="el-GR" sz="2400" b="1">
              <a:solidFill>
                <a:srgbClr val="FFFF00"/>
              </a:solidFill>
            </a:endParaRPr>
          </a:p>
          <a:p>
            <a:pPr fontAlgn="base">
              <a:spcBef>
                <a:spcPct val="0"/>
              </a:spcBef>
              <a:spcAft>
                <a:spcPct val="0"/>
              </a:spcAft>
              <a:buFontTx/>
              <a:buNone/>
            </a:pPr>
            <a:r>
              <a:rPr lang="en-US" altLang="el-GR" sz="2400" b="1">
                <a:solidFill>
                  <a:srgbClr val="FFFF00"/>
                </a:solidFill>
              </a:rPr>
              <a:t>   </a:t>
            </a:r>
            <a:r>
              <a:rPr lang="el-GR" altLang="el-GR" sz="2400" b="1">
                <a:solidFill>
                  <a:srgbClr val="FFFF00"/>
                </a:solidFill>
              </a:rPr>
              <a:t>χώρες</a:t>
            </a:r>
          </a:p>
          <a:p>
            <a:pPr fontAlgn="base">
              <a:spcBef>
                <a:spcPct val="0"/>
              </a:spcBef>
              <a:spcAft>
                <a:spcPct val="0"/>
              </a:spcAft>
            </a:pPr>
            <a:r>
              <a:rPr lang="el-GR" altLang="el-GR" sz="2400" b="1">
                <a:solidFill>
                  <a:srgbClr val="FFFF00"/>
                </a:solidFill>
              </a:rPr>
              <a:t>  Ο κίνδυνος είναι μεγαλύτερος στην περίοδο μετά τον </a:t>
            </a:r>
            <a:endParaRPr lang="en-US" altLang="el-GR" sz="2400" b="1">
              <a:solidFill>
                <a:srgbClr val="FFFF00"/>
              </a:solidFill>
            </a:endParaRPr>
          </a:p>
          <a:p>
            <a:pPr fontAlgn="base">
              <a:spcBef>
                <a:spcPct val="0"/>
              </a:spcBef>
              <a:spcAft>
                <a:spcPct val="0"/>
              </a:spcAft>
              <a:buFontTx/>
              <a:buNone/>
            </a:pPr>
            <a:r>
              <a:rPr lang="en-US" altLang="el-GR" sz="2400" b="1">
                <a:solidFill>
                  <a:srgbClr val="FFFF00"/>
                </a:solidFill>
              </a:rPr>
              <a:t>   </a:t>
            </a:r>
            <a:r>
              <a:rPr lang="el-GR" altLang="el-GR" sz="2400" b="1">
                <a:solidFill>
                  <a:srgbClr val="FFFF00"/>
                </a:solidFill>
              </a:rPr>
              <a:t>τοκετό, ιδίως μετά από Καισαρική τομή</a:t>
            </a:r>
            <a:endParaRPr lang="en-US" altLang="el-GR" sz="2400" b="1">
              <a:solidFill>
                <a:srgbClr val="FFFF00"/>
              </a:solidFill>
            </a:endParaRPr>
          </a:p>
          <a:p>
            <a:pPr fontAlgn="base">
              <a:spcBef>
                <a:spcPct val="0"/>
              </a:spcBef>
              <a:spcAft>
                <a:spcPct val="0"/>
              </a:spcAft>
            </a:pPr>
            <a:r>
              <a:rPr lang="en-US" altLang="el-GR" sz="2400" b="1">
                <a:solidFill>
                  <a:srgbClr val="FFFF00"/>
                </a:solidFill>
              </a:rPr>
              <a:t> </a:t>
            </a:r>
            <a:r>
              <a:rPr lang="el-GR" altLang="el-GR" sz="2400" b="1">
                <a:solidFill>
                  <a:srgbClr val="FFFF00"/>
                </a:solidFill>
              </a:rPr>
              <a:t>Η διάγνωση πρέπει να επιβεβαιωθεί ή να αποκλειστεί με  </a:t>
            </a:r>
          </a:p>
          <a:p>
            <a:pPr fontAlgn="base">
              <a:spcBef>
                <a:spcPct val="0"/>
              </a:spcBef>
              <a:spcAft>
                <a:spcPct val="0"/>
              </a:spcAft>
              <a:buFontTx/>
              <a:buNone/>
            </a:pPr>
            <a:r>
              <a:rPr lang="el-GR" altLang="el-GR" sz="2400" b="1">
                <a:solidFill>
                  <a:srgbClr val="FFFF00"/>
                </a:solidFill>
              </a:rPr>
              <a:t>                                  σαφήνεια</a:t>
            </a:r>
          </a:p>
          <a:p>
            <a:pPr fontAlgn="base">
              <a:spcBef>
                <a:spcPct val="0"/>
              </a:spcBef>
              <a:spcAft>
                <a:spcPct val="0"/>
              </a:spcAft>
            </a:pPr>
            <a:r>
              <a:rPr lang="el-GR" altLang="el-GR" sz="2400" b="1">
                <a:solidFill>
                  <a:srgbClr val="FFFF00"/>
                </a:solidFill>
              </a:rPr>
              <a:t> </a:t>
            </a:r>
            <a:r>
              <a:rPr lang="en-US" altLang="el-GR" sz="2400" b="1">
                <a:solidFill>
                  <a:srgbClr val="FFFF00"/>
                </a:solidFill>
              </a:rPr>
              <a:t>CUS, V/Q scan </a:t>
            </a:r>
            <a:r>
              <a:rPr lang="el-GR" altLang="el-GR" sz="2400" b="1">
                <a:solidFill>
                  <a:srgbClr val="FFFF00"/>
                </a:solidFill>
              </a:rPr>
              <a:t>προτιμώνται</a:t>
            </a:r>
          </a:p>
          <a:p>
            <a:pPr fontAlgn="base">
              <a:spcBef>
                <a:spcPct val="0"/>
              </a:spcBef>
              <a:spcAft>
                <a:spcPct val="0"/>
              </a:spcAft>
            </a:pPr>
            <a:r>
              <a:rPr lang="el-GR" altLang="el-GR" sz="2400" b="1">
                <a:solidFill>
                  <a:srgbClr val="FFFF00"/>
                </a:solidFill>
              </a:rPr>
              <a:t> ΝΑΙ στην </a:t>
            </a:r>
            <a:r>
              <a:rPr lang="el-GR" altLang="el-GR" sz="2400" b="1">
                <a:solidFill>
                  <a:srgbClr val="FF0000"/>
                </a:solidFill>
              </a:rPr>
              <a:t>θρομβόλυση</a:t>
            </a:r>
            <a:r>
              <a:rPr lang="el-GR" altLang="el-GR" sz="2400" b="1">
                <a:solidFill>
                  <a:srgbClr val="FFFF00"/>
                </a:solidFill>
              </a:rPr>
              <a:t> επί σοβαρής ΠΕ</a:t>
            </a:r>
          </a:p>
          <a:p>
            <a:pPr fontAlgn="base">
              <a:spcBef>
                <a:spcPct val="0"/>
              </a:spcBef>
              <a:spcAft>
                <a:spcPct val="0"/>
              </a:spcAft>
            </a:pPr>
            <a:r>
              <a:rPr lang="el-GR" altLang="el-GR" sz="2400" b="1">
                <a:solidFill>
                  <a:srgbClr val="FFFF00"/>
                </a:solidFill>
              </a:rPr>
              <a:t> ΝΑΙ σε </a:t>
            </a:r>
            <a:r>
              <a:rPr lang="en-US" altLang="el-GR" sz="2400" b="1">
                <a:solidFill>
                  <a:srgbClr val="FFFF00"/>
                </a:solidFill>
              </a:rPr>
              <a:t>UFH, LMWH / </a:t>
            </a:r>
            <a:r>
              <a:rPr lang="el-GR" altLang="el-GR" sz="2400" b="1">
                <a:solidFill>
                  <a:srgbClr val="FFFF00"/>
                </a:solidFill>
              </a:rPr>
              <a:t>ΒΣ (</a:t>
            </a:r>
            <a:r>
              <a:rPr lang="en-US" altLang="el-GR" sz="2400" b="1">
                <a:solidFill>
                  <a:srgbClr val="FFFF00"/>
                </a:solidFill>
              </a:rPr>
              <a:t>anti-Xa)</a:t>
            </a:r>
            <a:endParaRPr lang="el-GR" altLang="el-GR" sz="2400" b="1">
              <a:solidFill>
                <a:srgbClr val="FFFF00"/>
              </a:solidFill>
            </a:endParaRPr>
          </a:p>
          <a:p>
            <a:pPr fontAlgn="base">
              <a:spcBef>
                <a:spcPct val="0"/>
              </a:spcBef>
              <a:spcAft>
                <a:spcPct val="0"/>
              </a:spcAft>
            </a:pPr>
            <a:r>
              <a:rPr lang="el-GR" altLang="el-GR" sz="2400" b="1">
                <a:solidFill>
                  <a:srgbClr val="FFFF00"/>
                </a:solidFill>
              </a:rPr>
              <a:t> ΟΧΙ </a:t>
            </a:r>
            <a:r>
              <a:rPr lang="en-US" altLang="el-GR" sz="2400" b="1">
                <a:solidFill>
                  <a:srgbClr val="FFFF00"/>
                </a:solidFill>
              </a:rPr>
              <a:t>fondaparinux </a:t>
            </a:r>
            <a:r>
              <a:rPr lang="el-GR" altLang="el-GR" sz="2400" b="1">
                <a:solidFill>
                  <a:srgbClr val="FFFF00"/>
                </a:solidFill>
              </a:rPr>
              <a:t>/ </a:t>
            </a:r>
            <a:r>
              <a:rPr lang="en-US" altLang="el-GR" sz="2400" b="1">
                <a:solidFill>
                  <a:srgbClr val="FFFF00"/>
                </a:solidFill>
              </a:rPr>
              <a:t>VKA / NOACs </a:t>
            </a:r>
            <a:r>
              <a:rPr lang="el-GR" altLang="el-GR" sz="2400" b="1">
                <a:solidFill>
                  <a:srgbClr val="FFFF00"/>
                </a:solidFill>
              </a:rPr>
              <a:t>στην εγκυμοσύνη </a:t>
            </a:r>
            <a:endParaRPr lang="en-US" altLang="el-GR" sz="2400" b="1">
              <a:solidFill>
                <a:srgbClr val="FFFF00"/>
              </a:solidFill>
            </a:endParaRPr>
          </a:p>
          <a:p>
            <a:pPr fontAlgn="base">
              <a:spcBef>
                <a:spcPct val="0"/>
              </a:spcBef>
              <a:spcAft>
                <a:spcPct val="0"/>
              </a:spcAft>
              <a:buFontTx/>
              <a:buNone/>
            </a:pPr>
            <a:endParaRPr lang="el-GR" altLang="el-GR" sz="2400" b="1">
              <a:solidFill>
                <a:srgbClr val="FFFF00"/>
              </a:solidFill>
            </a:endParaRPr>
          </a:p>
          <a:p>
            <a:pPr fontAlgn="base">
              <a:spcBef>
                <a:spcPct val="0"/>
              </a:spcBef>
              <a:spcAft>
                <a:spcPct val="0"/>
              </a:spcAft>
              <a:buFontTx/>
              <a:buNone/>
            </a:pPr>
            <a:endParaRPr lang="el-GR" altLang="el-GR" sz="2400" b="1">
              <a:solidFill>
                <a:srgbClr val="FFFF00"/>
              </a:solidFill>
            </a:endParaRPr>
          </a:p>
        </p:txBody>
      </p:sp>
      <p:sp>
        <p:nvSpPr>
          <p:cNvPr id="151557" name="Text Box 5"/>
          <p:cNvSpPr txBox="1">
            <a:spLocks noChangeArrowheads="1"/>
          </p:cNvSpPr>
          <p:nvPr/>
        </p:nvSpPr>
        <p:spPr bwMode="auto">
          <a:xfrm>
            <a:off x="250825" y="6211888"/>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el-GR" altLang="el-GR" sz="2400" b="1">
                <a:solidFill>
                  <a:srgbClr val="FFFF00"/>
                </a:solidFill>
              </a:rPr>
              <a:t>Ανώτατο όριο βλάβης του εμβρύου</a:t>
            </a:r>
            <a:r>
              <a:rPr lang="en-US" altLang="el-GR" sz="2400" b="1">
                <a:solidFill>
                  <a:srgbClr val="FFFF00"/>
                </a:solidFill>
              </a:rPr>
              <a:t>: 50 mSv (50000 </a:t>
            </a:r>
            <a:r>
              <a:rPr lang="el-GR" altLang="el-GR" sz="2400" b="1">
                <a:solidFill>
                  <a:srgbClr val="FFFF00"/>
                </a:solidFill>
              </a:rPr>
              <a:t>μ</a:t>
            </a:r>
            <a:r>
              <a:rPr lang="en-US" altLang="el-GR" sz="2400" b="1">
                <a:solidFill>
                  <a:srgbClr val="FFFF00"/>
                </a:solidFill>
              </a:rPr>
              <a:t>Gy)</a:t>
            </a:r>
            <a:endParaRPr lang="el-GR" altLang="el-GR" sz="2400" b="1">
              <a:solidFill>
                <a:srgbClr val="FFFF00"/>
              </a:solidFill>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8275" y="1314450"/>
            <a:ext cx="5913438" cy="481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589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151557"/>
                                        </p:tgtEl>
                                        <p:attrNameLst>
                                          <p:attrName>style.visibility</p:attrName>
                                        </p:attrNameLst>
                                      </p:cBhvr>
                                      <p:to>
                                        <p:strVal val="visible"/>
                                      </p:to>
                                    </p:set>
                                  </p:childTnLst>
                                </p:cTn>
                              </p:par>
                              <p:par>
                                <p:cTn id="11" presetID="22" presetClass="exit" presetSubtype="4" fill="hold" grpId="0" nodeType="withEffect">
                                  <p:stCondLst>
                                    <p:cond delay="0"/>
                                  </p:stCondLst>
                                  <p:childTnLst>
                                    <p:animEffect transition="out" filter="wipe(down)">
                                      <p:cBhvr>
                                        <p:cTn id="12" dur="500"/>
                                        <p:tgtEl>
                                          <p:spTgt spid="151556"/>
                                        </p:tgtEl>
                                      </p:cBhvr>
                                    </p:animEffect>
                                    <p:set>
                                      <p:cBhvr>
                                        <p:cTn id="13" dur="1" fill="hold">
                                          <p:stCondLst>
                                            <p:cond delay="499"/>
                                          </p:stCondLst>
                                        </p:cTn>
                                        <p:tgtEl>
                                          <p:spTgt spid="1515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6" grpId="0"/>
      <p:bldP spid="15155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323850" y="441325"/>
            <a:ext cx="8424863" cy="517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41224" tIns="0" rIns="0" bIns="0"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FontTx/>
              <a:buNone/>
            </a:pPr>
            <a:endParaRPr lang="el-GR" altLang="el-GR" sz="2400" b="1">
              <a:solidFill>
                <a:srgbClr val="000000"/>
              </a:solidFill>
            </a:endParaRPr>
          </a:p>
          <a:p>
            <a:pPr algn="ctr" fontAlgn="base">
              <a:spcBef>
                <a:spcPct val="0"/>
              </a:spcBef>
              <a:spcAft>
                <a:spcPct val="0"/>
              </a:spcAft>
              <a:buFontTx/>
              <a:buNone/>
            </a:pPr>
            <a:r>
              <a:rPr lang="el-GR" altLang="el-GR" sz="2400" b="1" u="sng">
                <a:solidFill>
                  <a:srgbClr val="FFFF00"/>
                </a:solidFill>
              </a:rPr>
              <a:t>ΕΓΚΥΜΟΣΥΝΗ </a:t>
            </a:r>
          </a:p>
          <a:p>
            <a:pPr algn="ctr" fontAlgn="base">
              <a:spcBef>
                <a:spcPct val="0"/>
              </a:spcBef>
              <a:spcAft>
                <a:spcPct val="0"/>
              </a:spcAft>
              <a:buFontTx/>
              <a:buNone/>
            </a:pPr>
            <a:r>
              <a:rPr lang="el-GR" altLang="el-GR" sz="2400" b="1">
                <a:solidFill>
                  <a:srgbClr val="FFFF00"/>
                </a:solidFill>
              </a:rPr>
              <a:t>Η DVT και η PE είναι συχνές σε όλα τα τρίμηνα και για 6-12 εβδομάδες μετά τον τοκετό. </a:t>
            </a:r>
          </a:p>
          <a:p>
            <a:pPr algn="ctr" fontAlgn="base">
              <a:spcBef>
                <a:spcPct val="0"/>
              </a:spcBef>
              <a:spcAft>
                <a:spcPct val="0"/>
              </a:spcAft>
              <a:buFontTx/>
              <a:buNone/>
            </a:pPr>
            <a:endParaRPr lang="el-GR" altLang="el-GR" sz="2400" b="1">
              <a:solidFill>
                <a:srgbClr val="FFFF00"/>
              </a:solidFill>
            </a:endParaRPr>
          </a:p>
          <a:p>
            <a:pPr algn="ctr" fontAlgn="base">
              <a:spcBef>
                <a:spcPct val="0"/>
              </a:spcBef>
              <a:spcAft>
                <a:spcPct val="0"/>
              </a:spcAft>
              <a:buFontTx/>
              <a:buNone/>
            </a:pPr>
            <a:r>
              <a:rPr lang="el-GR" altLang="el-GR" sz="2400" b="1">
                <a:solidFill>
                  <a:srgbClr val="FFFF00"/>
                </a:solidFill>
              </a:rPr>
              <a:t>Η διαγνωστική προσέγγιση δεν πρέπει να αλλάζει   </a:t>
            </a:r>
          </a:p>
          <a:p>
            <a:pPr fontAlgn="base">
              <a:spcBef>
                <a:spcPct val="0"/>
              </a:spcBef>
              <a:spcAft>
                <a:spcPct val="0"/>
              </a:spcAft>
              <a:buFontTx/>
              <a:buNone/>
            </a:pPr>
            <a:endParaRPr lang="el-GR" altLang="el-GR" sz="2400" b="1">
              <a:solidFill>
                <a:srgbClr val="FFFF00"/>
              </a:solidFill>
            </a:endParaRPr>
          </a:p>
          <a:p>
            <a:pPr fontAlgn="base">
              <a:spcBef>
                <a:spcPct val="0"/>
              </a:spcBef>
              <a:spcAft>
                <a:spcPct val="0"/>
              </a:spcAft>
              <a:buFontTx/>
              <a:buNone/>
            </a:pPr>
            <a:endParaRPr lang="el-GR" altLang="el-GR" sz="2400" b="1">
              <a:solidFill>
                <a:srgbClr val="FFFF00"/>
              </a:solidFill>
            </a:endParaRPr>
          </a:p>
          <a:p>
            <a:pPr fontAlgn="base">
              <a:spcBef>
                <a:spcPct val="0"/>
              </a:spcBef>
              <a:spcAft>
                <a:spcPct val="0"/>
              </a:spcAft>
              <a:buFontTx/>
              <a:buNone/>
            </a:pPr>
            <a:r>
              <a:rPr lang="el-GR" altLang="el-GR" sz="2400" b="1">
                <a:solidFill>
                  <a:srgbClr val="FFFF00"/>
                </a:solidFill>
              </a:rPr>
              <a:t>Το </a:t>
            </a:r>
            <a:r>
              <a:rPr lang="en-US" altLang="el-GR" sz="2400" b="1">
                <a:solidFill>
                  <a:srgbClr val="FFFF00"/>
                </a:solidFill>
              </a:rPr>
              <a:t>VQ</a:t>
            </a:r>
            <a:r>
              <a:rPr lang="el-GR" altLang="el-GR" sz="2400" b="1">
                <a:solidFill>
                  <a:srgbClr val="FFFF00"/>
                </a:solidFill>
              </a:rPr>
              <a:t> lung scan είναι ασφαλές  </a:t>
            </a:r>
          </a:p>
          <a:p>
            <a:pPr fontAlgn="base">
              <a:spcBef>
                <a:spcPct val="0"/>
              </a:spcBef>
              <a:spcAft>
                <a:spcPct val="0"/>
              </a:spcAft>
              <a:buFontTx/>
              <a:buNone/>
            </a:pPr>
            <a:r>
              <a:rPr lang="el-GR" altLang="el-GR" sz="2400" b="1">
                <a:solidFill>
                  <a:srgbClr val="FFFF00"/>
                </a:solidFill>
              </a:rPr>
              <a:t>Η CT</a:t>
            </a:r>
            <a:r>
              <a:rPr lang="en-US" altLang="el-GR" sz="2400" b="1">
                <a:solidFill>
                  <a:srgbClr val="FFFF00"/>
                </a:solidFill>
              </a:rPr>
              <a:t>A </a:t>
            </a:r>
            <a:r>
              <a:rPr lang="el-GR" altLang="el-GR" sz="2400" b="1">
                <a:solidFill>
                  <a:srgbClr val="FFFF00"/>
                </a:solidFill>
              </a:rPr>
              <a:t>είναι ασφαλής </a:t>
            </a:r>
          </a:p>
          <a:p>
            <a:pPr fontAlgn="base">
              <a:spcBef>
                <a:spcPct val="0"/>
              </a:spcBef>
              <a:spcAft>
                <a:spcPct val="0"/>
              </a:spcAft>
              <a:buFontTx/>
              <a:buNone/>
            </a:pPr>
            <a:r>
              <a:rPr lang="el-GR" altLang="el-GR" sz="2400" b="1">
                <a:solidFill>
                  <a:srgbClr val="FFFF00"/>
                </a:solidFill>
              </a:rPr>
              <a:t>Η Ηπαρίνη είναι ασφαλής  </a:t>
            </a:r>
          </a:p>
          <a:p>
            <a:pPr fontAlgn="base">
              <a:spcBef>
                <a:spcPct val="0"/>
              </a:spcBef>
              <a:spcAft>
                <a:spcPct val="0"/>
              </a:spcAft>
              <a:buFontTx/>
              <a:buNone/>
            </a:pPr>
            <a:r>
              <a:rPr lang="el-GR" altLang="el-GR" sz="2400" b="1">
                <a:solidFill>
                  <a:srgbClr val="FFFF00"/>
                </a:solidFill>
              </a:rPr>
              <a:t>Η θρομβόλυση είναι ασφαλής</a:t>
            </a:r>
          </a:p>
          <a:p>
            <a:pPr fontAlgn="base">
              <a:spcBef>
                <a:spcPct val="0"/>
              </a:spcBef>
              <a:spcAft>
                <a:spcPct val="0"/>
              </a:spcAft>
              <a:buFontTx/>
              <a:buNone/>
            </a:pPr>
            <a:endParaRPr lang="el-GR" altLang="el-GR" sz="2400" b="1">
              <a:solidFill>
                <a:srgbClr val="FFFF00"/>
              </a:solidFill>
            </a:endParaRPr>
          </a:p>
          <a:p>
            <a:pPr fontAlgn="base">
              <a:spcBef>
                <a:spcPct val="0"/>
              </a:spcBef>
              <a:spcAft>
                <a:spcPct val="0"/>
              </a:spcAft>
              <a:buFontTx/>
              <a:buNone/>
            </a:pPr>
            <a:r>
              <a:rPr lang="el-GR" altLang="el-GR" sz="2400" b="1">
                <a:solidFill>
                  <a:srgbClr val="FFFF00"/>
                </a:solidFill>
              </a:rPr>
              <a:t> </a:t>
            </a:r>
            <a:endParaRPr lang="el-GR" altLang="el-GR" sz="2400">
              <a:solidFill>
                <a:srgbClr val="FFFF00"/>
              </a:solidFill>
            </a:endParaRPr>
          </a:p>
        </p:txBody>
      </p:sp>
    </p:spTree>
    <p:extLst>
      <p:ext uri="{BB962C8B-B14F-4D97-AF65-F5344CB8AC3E}">
        <p14:creationId xmlns:p14="http://schemas.microsoft.com/office/powerpoint/2010/main" val="323941394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611188" y="2276475"/>
            <a:ext cx="8353425" cy="429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0"/>
              </a:spcBef>
              <a:spcAft>
                <a:spcPct val="0"/>
              </a:spcAft>
              <a:buFontTx/>
              <a:buNone/>
            </a:pPr>
            <a:r>
              <a:rPr lang="el-GR" altLang="el-GR" sz="2800" b="1">
                <a:solidFill>
                  <a:srgbClr val="FFFF00"/>
                </a:solidFill>
                <a:latin typeface="Times New Roman" pitchFamily="18" charset="0"/>
                <a:cs typeface="Times New Roman" pitchFamily="18" charset="0"/>
              </a:rPr>
              <a:t>162 συνεχόμενοι ασθενείς με </a:t>
            </a:r>
            <a:r>
              <a:rPr lang="en-US" altLang="el-GR" sz="2800" b="1">
                <a:solidFill>
                  <a:srgbClr val="FFFF00"/>
                </a:solidFill>
                <a:latin typeface="Times New Roman" pitchFamily="18" charset="0"/>
                <a:cs typeface="Times New Roman" pitchFamily="18" charset="0"/>
              </a:rPr>
              <a:t>DVT </a:t>
            </a:r>
            <a:endParaRPr lang="el-GR" altLang="el-GR" sz="2800" b="1">
              <a:solidFill>
                <a:srgbClr val="FFFF00"/>
              </a:solidFill>
              <a:latin typeface="Times New Roman" pitchFamily="18" charset="0"/>
              <a:cs typeface="Times New Roman" pitchFamily="18" charset="0"/>
            </a:endParaRPr>
          </a:p>
          <a:p>
            <a:pPr eaLnBrk="0" fontAlgn="base" hangingPunct="0">
              <a:spcBef>
                <a:spcPct val="0"/>
              </a:spcBef>
              <a:spcAft>
                <a:spcPct val="0"/>
              </a:spcAft>
              <a:buFontTx/>
              <a:buNone/>
            </a:pPr>
            <a:endParaRPr lang="el-GR" altLang="el-GR" sz="2800" b="1">
              <a:solidFill>
                <a:srgbClr val="FFFF00"/>
              </a:solidFill>
              <a:latin typeface="Times New Roman" pitchFamily="18" charset="0"/>
              <a:cs typeface="Times New Roman" pitchFamily="18" charset="0"/>
            </a:endParaRPr>
          </a:p>
          <a:p>
            <a:pPr eaLnBrk="0" fontAlgn="base" hangingPunct="0">
              <a:spcBef>
                <a:spcPct val="0"/>
              </a:spcBef>
              <a:spcAft>
                <a:spcPct val="0"/>
              </a:spcAft>
            </a:pPr>
            <a:r>
              <a:rPr lang="en-US" altLang="el-GR" sz="2800" b="1">
                <a:solidFill>
                  <a:srgbClr val="FFFF00"/>
                </a:solidFill>
                <a:latin typeface="Times New Roman" pitchFamily="18" charset="0"/>
                <a:cs typeface="Times New Roman" pitchFamily="18" charset="0"/>
              </a:rPr>
              <a:t>  </a:t>
            </a:r>
            <a:r>
              <a:rPr lang="el-GR" altLang="el-GR" sz="2800" b="1">
                <a:solidFill>
                  <a:srgbClr val="FF3300"/>
                </a:solidFill>
                <a:latin typeface="Times New Roman" pitchFamily="18" charset="0"/>
                <a:cs typeface="Times New Roman" pitchFamily="18" charset="0"/>
              </a:rPr>
              <a:t>34%</a:t>
            </a:r>
            <a:r>
              <a:rPr lang="el-GR" altLang="el-GR" sz="2800" b="1">
                <a:solidFill>
                  <a:srgbClr val="FFFF00"/>
                </a:solidFill>
                <a:latin typeface="Times New Roman" pitchFamily="18" charset="0"/>
                <a:cs typeface="Times New Roman" pitchFamily="18" charset="0"/>
              </a:rPr>
              <a:t> ΥΠΑΛΛΗΛΟΙ ΓΡΑΦΕΙΟΥ, </a:t>
            </a:r>
            <a:r>
              <a:rPr lang="el-GR" altLang="el-GR" sz="2800" b="1">
                <a:solidFill>
                  <a:srgbClr val="FF3300"/>
                </a:solidFill>
                <a:latin typeface="Times New Roman" pitchFamily="18" charset="0"/>
                <a:cs typeface="Times New Roman" pitchFamily="18" charset="0"/>
              </a:rPr>
              <a:t>χωρίς</a:t>
            </a:r>
            <a:r>
              <a:rPr lang="el-GR" altLang="el-GR" sz="2800" b="1">
                <a:solidFill>
                  <a:srgbClr val="FFFF00"/>
                </a:solidFill>
                <a:latin typeface="Times New Roman" pitchFamily="18" charset="0"/>
                <a:cs typeface="Times New Roman" pitchFamily="18" charset="0"/>
              </a:rPr>
              <a:t> </a:t>
            </a:r>
            <a:endParaRPr lang="en-US" altLang="el-GR" sz="2800" b="1">
              <a:solidFill>
                <a:srgbClr val="FFFF00"/>
              </a:solidFill>
              <a:latin typeface="Times New Roman" pitchFamily="18" charset="0"/>
              <a:cs typeface="Times New Roman" pitchFamily="18" charset="0"/>
            </a:endParaRPr>
          </a:p>
          <a:p>
            <a:pPr eaLnBrk="0" fontAlgn="base" hangingPunct="0">
              <a:spcBef>
                <a:spcPct val="0"/>
              </a:spcBef>
              <a:spcAft>
                <a:spcPct val="0"/>
              </a:spcAft>
              <a:buFontTx/>
              <a:buNone/>
            </a:pPr>
            <a:r>
              <a:rPr lang="en-US" altLang="el-GR" sz="2800" b="1">
                <a:solidFill>
                  <a:srgbClr val="FFFF00"/>
                </a:solidFill>
                <a:latin typeface="Times New Roman" pitchFamily="18" charset="0"/>
                <a:cs typeface="Times New Roman" pitchFamily="18" charset="0"/>
              </a:rPr>
              <a:t>        </a:t>
            </a:r>
            <a:r>
              <a:rPr lang="el-GR" altLang="el-GR" sz="2800" b="1">
                <a:solidFill>
                  <a:srgbClr val="FFFF00"/>
                </a:solidFill>
                <a:latin typeface="Times New Roman" pitchFamily="18" charset="0"/>
                <a:cs typeface="Times New Roman" pitchFamily="18" charset="0"/>
              </a:rPr>
              <a:t>προδιαθεσικούς παράγοντες για ανάπτυξη </a:t>
            </a:r>
            <a:r>
              <a:rPr lang="en-US" altLang="el-GR" sz="2800" b="1">
                <a:solidFill>
                  <a:srgbClr val="FFFF00"/>
                </a:solidFill>
                <a:latin typeface="Times New Roman" pitchFamily="18" charset="0"/>
                <a:cs typeface="Times New Roman" pitchFamily="18" charset="0"/>
              </a:rPr>
              <a:t>DVT</a:t>
            </a:r>
            <a:r>
              <a:rPr lang="el-GR" altLang="el-GR" sz="2800" b="1">
                <a:solidFill>
                  <a:srgbClr val="FFFF00"/>
                </a:solidFill>
                <a:latin typeface="Times New Roman" pitchFamily="18" charset="0"/>
                <a:cs typeface="Times New Roman" pitchFamily="18" charset="0"/>
              </a:rPr>
              <a:t> </a:t>
            </a:r>
            <a:endParaRPr lang="en-US" altLang="el-GR" sz="2800" b="1">
              <a:solidFill>
                <a:srgbClr val="FFFF00"/>
              </a:solidFill>
              <a:latin typeface="Times New Roman" pitchFamily="18" charset="0"/>
              <a:cs typeface="Times New Roman" pitchFamily="18" charset="0"/>
            </a:endParaRPr>
          </a:p>
          <a:p>
            <a:pPr eaLnBrk="0" fontAlgn="base" hangingPunct="0">
              <a:spcBef>
                <a:spcPct val="0"/>
              </a:spcBef>
              <a:spcAft>
                <a:spcPct val="0"/>
              </a:spcAft>
              <a:buFontTx/>
              <a:buNone/>
            </a:pPr>
            <a:endParaRPr lang="en-US" altLang="el-GR" sz="2800" b="1">
              <a:solidFill>
                <a:srgbClr val="FFFF00"/>
              </a:solidFill>
              <a:latin typeface="Times New Roman" pitchFamily="18" charset="0"/>
              <a:cs typeface="Times New Roman" pitchFamily="18" charset="0"/>
            </a:endParaRPr>
          </a:p>
          <a:p>
            <a:pPr eaLnBrk="0" fontAlgn="base" hangingPunct="0">
              <a:spcBef>
                <a:spcPct val="0"/>
              </a:spcBef>
              <a:spcAft>
                <a:spcPct val="0"/>
              </a:spcAft>
              <a:buFontTx/>
              <a:buNone/>
            </a:pPr>
            <a:r>
              <a:rPr lang="en-US" altLang="el-GR" sz="2800" b="1">
                <a:solidFill>
                  <a:srgbClr val="FFFF00"/>
                </a:solidFill>
                <a:latin typeface="Times New Roman" pitchFamily="18" charset="0"/>
                <a:cs typeface="Times New Roman" pitchFamily="18" charset="0"/>
              </a:rPr>
              <a:t>           </a:t>
            </a:r>
            <a:r>
              <a:rPr lang="el-GR" altLang="el-GR" sz="2400" b="1" i="1" u="sng">
                <a:solidFill>
                  <a:srgbClr val="FFFF00"/>
                </a:solidFill>
                <a:latin typeface="Times New Roman" pitchFamily="18" charset="0"/>
                <a:cs typeface="Times New Roman" pitchFamily="18" charset="0"/>
              </a:rPr>
              <a:t>οι περισσότεροι κάθονταν ΣΥΝΕΧΩΣ </a:t>
            </a:r>
          </a:p>
          <a:p>
            <a:pPr eaLnBrk="0" fontAlgn="base" hangingPunct="0">
              <a:spcBef>
                <a:spcPct val="0"/>
              </a:spcBef>
              <a:spcAft>
                <a:spcPct val="0"/>
              </a:spcAft>
              <a:buFontTx/>
              <a:buNone/>
            </a:pPr>
            <a:r>
              <a:rPr lang="en-US" altLang="el-GR" sz="2400" b="1" i="1">
                <a:solidFill>
                  <a:srgbClr val="FFFF00"/>
                </a:solidFill>
                <a:latin typeface="Times New Roman" pitchFamily="18" charset="0"/>
                <a:cs typeface="Times New Roman" pitchFamily="18" charset="0"/>
              </a:rPr>
              <a:t>       </a:t>
            </a:r>
            <a:r>
              <a:rPr lang="el-GR" altLang="el-GR" sz="2400" b="1" i="1" u="sng">
                <a:solidFill>
                  <a:srgbClr val="FFFF00"/>
                </a:solidFill>
                <a:latin typeface="Times New Roman" pitchFamily="18" charset="0"/>
                <a:cs typeface="Times New Roman" pitchFamily="18" charset="0"/>
              </a:rPr>
              <a:t>εμπρός από τον υπολογιστή τους για &gt; 3-4 ωρες</a:t>
            </a:r>
            <a:endParaRPr lang="en-US" altLang="el-GR" sz="2400" b="1" i="1" u="sng">
              <a:solidFill>
                <a:srgbClr val="FFFF00"/>
              </a:solidFill>
              <a:latin typeface="Times New Roman" pitchFamily="18" charset="0"/>
              <a:cs typeface="Times New Roman" pitchFamily="18" charset="0"/>
            </a:endParaRPr>
          </a:p>
          <a:p>
            <a:pPr eaLnBrk="0" fontAlgn="base" hangingPunct="0">
              <a:spcBef>
                <a:spcPct val="0"/>
              </a:spcBef>
              <a:spcAft>
                <a:spcPct val="0"/>
              </a:spcAft>
              <a:buFontTx/>
              <a:buNone/>
            </a:pPr>
            <a:endParaRPr lang="el-GR" altLang="el-GR" sz="2800" b="1">
              <a:solidFill>
                <a:srgbClr val="FFFF00"/>
              </a:solidFill>
              <a:latin typeface="Times New Roman" pitchFamily="18" charset="0"/>
              <a:cs typeface="Times New Roman" pitchFamily="18" charset="0"/>
            </a:endParaRPr>
          </a:p>
          <a:p>
            <a:pPr eaLnBrk="0" fontAlgn="base" hangingPunct="0">
              <a:spcBef>
                <a:spcPct val="0"/>
              </a:spcBef>
              <a:spcAft>
                <a:spcPct val="0"/>
              </a:spcAft>
            </a:pPr>
            <a:r>
              <a:rPr lang="el-GR" altLang="el-GR" sz="2800" b="1">
                <a:solidFill>
                  <a:srgbClr val="FFFF00"/>
                </a:solidFill>
                <a:latin typeface="Times New Roman" pitchFamily="18" charset="0"/>
                <a:cs typeface="Times New Roman" pitchFamily="18" charset="0"/>
              </a:rPr>
              <a:t>  </a:t>
            </a:r>
            <a:r>
              <a:rPr lang="el-GR" altLang="el-GR" sz="2800" b="1">
                <a:solidFill>
                  <a:srgbClr val="FF3300"/>
                </a:solidFill>
                <a:latin typeface="Times New Roman" pitchFamily="18" charset="0"/>
                <a:cs typeface="Times New Roman" pitchFamily="18" charset="0"/>
              </a:rPr>
              <a:t>21%</a:t>
            </a:r>
            <a:r>
              <a:rPr lang="el-GR" altLang="el-GR" sz="2800" b="1">
                <a:solidFill>
                  <a:srgbClr val="FFFF00"/>
                </a:solidFill>
                <a:latin typeface="Times New Roman" pitchFamily="18" charset="0"/>
                <a:cs typeface="Times New Roman" pitchFamily="18" charset="0"/>
              </a:rPr>
              <a:t> μετα από πτήση</a:t>
            </a:r>
          </a:p>
          <a:p>
            <a:pPr eaLnBrk="0" fontAlgn="base" hangingPunct="0">
              <a:spcBef>
                <a:spcPct val="0"/>
              </a:spcBef>
              <a:spcAft>
                <a:spcPct val="0"/>
              </a:spcAft>
            </a:pPr>
            <a:r>
              <a:rPr lang="el-GR" altLang="el-GR" sz="2800" b="1">
                <a:solidFill>
                  <a:srgbClr val="FFFF00"/>
                </a:solidFill>
                <a:latin typeface="Times New Roman" pitchFamily="18" charset="0"/>
                <a:cs typeface="Times New Roman" pitchFamily="18" charset="0"/>
              </a:rPr>
              <a:t>  </a:t>
            </a:r>
            <a:r>
              <a:rPr lang="el-GR" altLang="el-GR" sz="2800" b="1">
                <a:solidFill>
                  <a:srgbClr val="FF3300"/>
                </a:solidFill>
                <a:latin typeface="Times New Roman" pitchFamily="18" charset="0"/>
                <a:cs typeface="Times New Roman" pitchFamily="18" charset="0"/>
              </a:rPr>
              <a:t>45%</a:t>
            </a:r>
            <a:r>
              <a:rPr lang="el-GR" altLang="el-GR" sz="2800" b="1">
                <a:solidFill>
                  <a:srgbClr val="FFFF00"/>
                </a:solidFill>
                <a:latin typeface="Times New Roman" pitchFamily="18" charset="0"/>
                <a:cs typeface="Times New Roman" pitchFamily="18" charset="0"/>
              </a:rPr>
              <a:t> ΑΕΕ, </a:t>
            </a:r>
            <a:r>
              <a:rPr lang="en-US" altLang="el-GR" sz="2800" b="1">
                <a:solidFill>
                  <a:srgbClr val="FFFF00"/>
                </a:solidFill>
                <a:latin typeface="Times New Roman" pitchFamily="18" charset="0"/>
                <a:cs typeface="Times New Roman" pitchFamily="18" charset="0"/>
              </a:rPr>
              <a:t>Ca, </a:t>
            </a:r>
            <a:r>
              <a:rPr lang="el-GR" altLang="el-GR" sz="2800" b="1">
                <a:solidFill>
                  <a:srgbClr val="FFFF00"/>
                </a:solidFill>
                <a:latin typeface="Times New Roman" pitchFamily="18" charset="0"/>
                <a:cs typeface="Times New Roman" pitchFamily="18" charset="0"/>
              </a:rPr>
              <a:t>καρδιακή ανεπάρκεια…</a:t>
            </a:r>
            <a:r>
              <a:rPr lang="en-US" altLang="el-GR" sz="2800" b="1">
                <a:solidFill>
                  <a:srgbClr val="FFFF00"/>
                </a:solidFill>
                <a:latin typeface="Times New Roman" pitchFamily="18" charset="0"/>
                <a:cs typeface="Times New Roman" pitchFamily="18" charset="0"/>
              </a:rPr>
              <a:t> </a:t>
            </a:r>
          </a:p>
        </p:txBody>
      </p:sp>
      <p:sp>
        <p:nvSpPr>
          <p:cNvPr id="64515" name="Rectangle 3"/>
          <p:cNvSpPr>
            <a:spLocks noChangeArrowheads="1"/>
          </p:cNvSpPr>
          <p:nvPr/>
        </p:nvSpPr>
        <p:spPr bwMode="auto">
          <a:xfrm>
            <a:off x="611188" y="260350"/>
            <a:ext cx="7859712" cy="1570038"/>
          </a:xfrm>
          <a:prstGeom prst="rect">
            <a:avLst/>
          </a:prstGeom>
          <a:solidFill>
            <a:srgbClr val="FF0000"/>
          </a:solidFill>
          <a:ln w="76200">
            <a:solidFill>
              <a:srgbClr val="FFFF00"/>
            </a:solidFill>
            <a:miter lim="800000"/>
            <a:headEnd/>
            <a:tailEnd/>
          </a:ln>
        </p:spPr>
        <p:txBody>
          <a:bodyPr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FontTx/>
              <a:buNone/>
            </a:pPr>
            <a:r>
              <a:rPr lang="el-GR" altLang="el-GR" sz="4000" b="1">
                <a:solidFill>
                  <a:srgbClr val="FFFF00"/>
                </a:solidFill>
              </a:rPr>
              <a:t>Σύγχρονη επιδημιολογία </a:t>
            </a:r>
            <a:r>
              <a:rPr lang="en-US" altLang="el-GR" sz="4000" b="1">
                <a:solidFill>
                  <a:srgbClr val="FFFF00"/>
                </a:solidFill>
              </a:rPr>
              <a:t>DVT</a:t>
            </a:r>
            <a:r>
              <a:rPr lang="el-GR" altLang="el-GR" sz="4000" b="1">
                <a:solidFill>
                  <a:srgbClr val="FFFF00"/>
                </a:solidFill>
              </a:rPr>
              <a:t> </a:t>
            </a:r>
            <a:r>
              <a:rPr lang="en-US" altLang="el-GR" sz="4000" b="1">
                <a:solidFill>
                  <a:srgbClr val="FFFF00"/>
                </a:solidFill>
              </a:rPr>
              <a:t> </a:t>
            </a:r>
            <a:endParaRPr lang="el-GR" altLang="el-GR" sz="4000" b="1">
              <a:solidFill>
                <a:srgbClr val="FFFF00"/>
              </a:solidFill>
            </a:endParaRPr>
          </a:p>
        </p:txBody>
      </p:sp>
      <p:cxnSp>
        <p:nvCxnSpPr>
          <p:cNvPr id="5" name="Straight Arrow Connector 4">
            <a:extLst>
              <a:ext uri="{FF2B5EF4-FFF2-40B4-BE49-F238E27FC236}"/>
            </a:extLst>
          </p:cNvPr>
          <p:cNvCxnSpPr/>
          <p:nvPr/>
        </p:nvCxnSpPr>
        <p:spPr>
          <a:xfrm rot="10800000" flipV="1">
            <a:off x="7000875" y="5429250"/>
            <a:ext cx="1500188" cy="64293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93622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3"/>
          <p:cNvSpPr txBox="1">
            <a:spLocks noChangeArrowheads="1"/>
          </p:cNvSpPr>
          <p:nvPr/>
        </p:nvSpPr>
        <p:spPr bwMode="auto">
          <a:xfrm>
            <a:off x="1476375" y="404813"/>
            <a:ext cx="6408738" cy="898525"/>
          </a:xfrm>
          <a:prstGeom prst="rect">
            <a:avLst/>
          </a:prstGeom>
          <a:solidFill>
            <a:srgbClr val="FF0000"/>
          </a:solidFill>
          <a:ln w="76200">
            <a:solidFill>
              <a:srgbClr val="FFFF00"/>
            </a:solidFill>
            <a:miter lim="800000"/>
            <a:headEnd/>
            <a:tailEnd/>
          </a:ln>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FontTx/>
              <a:buNone/>
            </a:pPr>
            <a:r>
              <a:rPr lang="el-GR" altLang="el-GR" sz="2400" b="1">
                <a:solidFill>
                  <a:srgbClr val="FFFF00"/>
                </a:solidFill>
              </a:rPr>
              <a:t>ΠΝΕΥΜΟΝΙΚΗ ΕΜΒΟΛΗ</a:t>
            </a:r>
          </a:p>
          <a:p>
            <a:pPr algn="ctr" fontAlgn="base">
              <a:spcBef>
                <a:spcPct val="0"/>
              </a:spcBef>
              <a:spcAft>
                <a:spcPct val="0"/>
              </a:spcAft>
              <a:buFontTx/>
              <a:buNone/>
            </a:pPr>
            <a:r>
              <a:rPr lang="el-GR" altLang="el-GR" sz="2400" b="1">
                <a:solidFill>
                  <a:srgbClr val="FFFF00"/>
                </a:solidFill>
              </a:rPr>
              <a:t>και κακοήθειες</a:t>
            </a:r>
          </a:p>
        </p:txBody>
      </p:sp>
      <p:sp>
        <p:nvSpPr>
          <p:cNvPr id="65539" name="Text Box 4"/>
          <p:cNvSpPr txBox="1">
            <a:spLocks noChangeArrowheads="1"/>
          </p:cNvSpPr>
          <p:nvPr/>
        </p:nvSpPr>
        <p:spPr bwMode="auto">
          <a:xfrm>
            <a:off x="36513" y="1728788"/>
            <a:ext cx="9144000" cy="446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pPr>
            <a:r>
              <a:rPr lang="en-US" altLang="el-GR" sz="2400" b="1">
                <a:solidFill>
                  <a:srgbClr val="FFFF00"/>
                </a:solidFill>
              </a:rPr>
              <a:t> </a:t>
            </a:r>
            <a:r>
              <a:rPr lang="el-GR" altLang="el-GR" sz="2000" b="1">
                <a:solidFill>
                  <a:srgbClr val="FFFF00"/>
                </a:solidFill>
              </a:rPr>
              <a:t>10% των ασθενών με ανεξήγητη </a:t>
            </a:r>
            <a:r>
              <a:rPr lang="en-US" altLang="el-GR" sz="2000" b="1">
                <a:solidFill>
                  <a:srgbClr val="FFFF00"/>
                </a:solidFill>
              </a:rPr>
              <a:t>VTE</a:t>
            </a:r>
            <a:r>
              <a:rPr lang="el-GR" altLang="el-GR" sz="2000" b="1">
                <a:solidFill>
                  <a:srgbClr val="FFFF00"/>
                </a:solidFill>
              </a:rPr>
              <a:t> αναπτύσσουν </a:t>
            </a:r>
            <a:r>
              <a:rPr lang="en-US" altLang="el-GR" sz="2000" b="1">
                <a:solidFill>
                  <a:srgbClr val="FFFF00"/>
                </a:solidFill>
              </a:rPr>
              <a:t>Ca </a:t>
            </a:r>
            <a:r>
              <a:rPr lang="el-GR" altLang="el-GR" sz="2000" b="1">
                <a:solidFill>
                  <a:srgbClr val="FFFF00"/>
                </a:solidFill>
              </a:rPr>
              <a:t>στη συνέχεια</a:t>
            </a:r>
            <a:endParaRPr lang="en-US" altLang="el-GR" sz="2000" b="1">
              <a:solidFill>
                <a:srgbClr val="FFFF00"/>
              </a:solidFill>
            </a:endParaRPr>
          </a:p>
          <a:p>
            <a:pPr fontAlgn="base">
              <a:spcBef>
                <a:spcPct val="0"/>
              </a:spcBef>
              <a:spcAft>
                <a:spcPct val="0"/>
              </a:spcAft>
              <a:buFontTx/>
              <a:buNone/>
            </a:pPr>
            <a:endParaRPr lang="el-GR" altLang="el-GR" sz="2000" b="1">
              <a:solidFill>
                <a:srgbClr val="FFFF00"/>
              </a:solidFill>
            </a:endParaRPr>
          </a:p>
          <a:p>
            <a:pPr fontAlgn="base">
              <a:spcBef>
                <a:spcPct val="0"/>
              </a:spcBef>
              <a:spcAft>
                <a:spcPct val="0"/>
              </a:spcAft>
            </a:pPr>
            <a:r>
              <a:rPr lang="el-GR" altLang="el-GR" sz="2000" b="1">
                <a:solidFill>
                  <a:srgbClr val="FFFF00"/>
                </a:solidFill>
              </a:rPr>
              <a:t> Συχνότερα νέα επεισόδια και συχνότερες αιμορραγικές επιπλοκές</a:t>
            </a:r>
            <a:endParaRPr lang="en-US" altLang="el-GR" sz="2000" b="1">
              <a:solidFill>
                <a:srgbClr val="FFFF00"/>
              </a:solidFill>
            </a:endParaRPr>
          </a:p>
          <a:p>
            <a:pPr fontAlgn="base">
              <a:spcBef>
                <a:spcPct val="0"/>
              </a:spcBef>
              <a:spcAft>
                <a:spcPct val="0"/>
              </a:spcAft>
              <a:buFontTx/>
              <a:buNone/>
            </a:pPr>
            <a:endParaRPr lang="el-GR" altLang="el-GR" sz="2000" b="1">
              <a:solidFill>
                <a:srgbClr val="FFFF00"/>
              </a:solidFill>
            </a:endParaRPr>
          </a:p>
          <a:p>
            <a:pPr fontAlgn="base">
              <a:spcBef>
                <a:spcPct val="0"/>
              </a:spcBef>
              <a:spcAft>
                <a:spcPct val="0"/>
              </a:spcAft>
            </a:pPr>
            <a:r>
              <a:rPr lang="el-GR" altLang="el-GR" sz="2000" b="1">
                <a:solidFill>
                  <a:srgbClr val="FFFF00"/>
                </a:solidFill>
              </a:rPr>
              <a:t> Μετά από επεισόδιο </a:t>
            </a:r>
            <a:r>
              <a:rPr lang="en-US" altLang="el-GR" sz="2000" b="1">
                <a:solidFill>
                  <a:srgbClr val="FFFF00"/>
                </a:solidFill>
              </a:rPr>
              <a:t>VTE</a:t>
            </a:r>
            <a:r>
              <a:rPr lang="el-GR" altLang="el-GR" sz="2000" b="1">
                <a:solidFill>
                  <a:srgbClr val="FFFF00"/>
                </a:solidFill>
              </a:rPr>
              <a:t>, συνιστάται </a:t>
            </a:r>
            <a:r>
              <a:rPr lang="en-US" altLang="el-GR" sz="2000" b="1">
                <a:solidFill>
                  <a:srgbClr val="FF0000"/>
                </a:solidFill>
              </a:rPr>
              <a:t>sc LMWH</a:t>
            </a:r>
            <a:r>
              <a:rPr lang="en-US" altLang="el-GR" sz="2000" b="1">
                <a:solidFill>
                  <a:srgbClr val="FFFF00"/>
                </a:solidFill>
              </a:rPr>
              <a:t> </a:t>
            </a:r>
            <a:r>
              <a:rPr lang="el-GR" altLang="el-GR" sz="2000" b="1">
                <a:solidFill>
                  <a:srgbClr val="FFFF00"/>
                </a:solidFill>
              </a:rPr>
              <a:t>για 3-6 μήνες ή όσο η </a:t>
            </a:r>
          </a:p>
          <a:p>
            <a:pPr fontAlgn="base">
              <a:spcBef>
                <a:spcPct val="0"/>
              </a:spcBef>
              <a:spcAft>
                <a:spcPct val="0"/>
              </a:spcAft>
              <a:buFontTx/>
              <a:buNone/>
            </a:pPr>
            <a:r>
              <a:rPr lang="el-GR" altLang="el-GR" sz="2000" b="1">
                <a:solidFill>
                  <a:srgbClr val="FFFF00"/>
                </a:solidFill>
              </a:rPr>
              <a:t>                                         νόσος θεωρείται ενεργός </a:t>
            </a:r>
            <a:r>
              <a:rPr lang="en-US" altLang="el-GR" sz="2000" b="1">
                <a:solidFill>
                  <a:srgbClr val="FFFF00"/>
                </a:solidFill>
              </a:rPr>
              <a:t>(VKA)</a:t>
            </a:r>
            <a:endParaRPr lang="el-GR" altLang="el-GR" sz="2000" b="1">
              <a:solidFill>
                <a:srgbClr val="FFFF00"/>
              </a:solidFill>
            </a:endParaRPr>
          </a:p>
          <a:p>
            <a:pPr fontAlgn="base">
              <a:spcBef>
                <a:spcPct val="0"/>
              </a:spcBef>
              <a:spcAft>
                <a:spcPct val="0"/>
              </a:spcAft>
              <a:buFontTx/>
              <a:buNone/>
            </a:pPr>
            <a:endParaRPr lang="el-GR" altLang="el-GR" sz="2000" b="1">
              <a:solidFill>
                <a:srgbClr val="FFFF00"/>
              </a:solidFill>
            </a:endParaRPr>
          </a:p>
          <a:p>
            <a:pPr fontAlgn="base">
              <a:spcBef>
                <a:spcPct val="0"/>
              </a:spcBef>
              <a:spcAft>
                <a:spcPct val="0"/>
              </a:spcAft>
            </a:pPr>
            <a:r>
              <a:rPr lang="el-GR" altLang="el-GR" sz="2000" b="1">
                <a:solidFill>
                  <a:srgbClr val="FFFF00"/>
                </a:solidFill>
              </a:rPr>
              <a:t> Όχι </a:t>
            </a:r>
            <a:r>
              <a:rPr lang="en-US" altLang="el-GR" sz="2000" b="1">
                <a:solidFill>
                  <a:srgbClr val="FF0000"/>
                </a:solidFill>
              </a:rPr>
              <a:t>NOACs</a:t>
            </a:r>
            <a:r>
              <a:rPr lang="en-US" altLang="el-GR" sz="2000" b="1">
                <a:solidFill>
                  <a:srgbClr val="FFFF00"/>
                </a:solidFill>
              </a:rPr>
              <a:t> </a:t>
            </a:r>
            <a:r>
              <a:rPr lang="el-GR" altLang="el-GR" sz="2000" b="1">
                <a:solidFill>
                  <a:srgbClr val="FFFF00"/>
                </a:solidFill>
              </a:rPr>
              <a:t>σε ασθενείς με </a:t>
            </a:r>
            <a:r>
              <a:rPr lang="en-US" altLang="el-GR" sz="2000" b="1">
                <a:solidFill>
                  <a:srgbClr val="FFFF00"/>
                </a:solidFill>
              </a:rPr>
              <a:t>VTE </a:t>
            </a:r>
            <a:r>
              <a:rPr lang="el-GR" altLang="el-GR" sz="2000" b="1">
                <a:solidFill>
                  <a:srgbClr val="FFFF00"/>
                </a:solidFill>
              </a:rPr>
              <a:t>και κακοήθεια ούτε για προφύλαξη </a:t>
            </a:r>
          </a:p>
          <a:p>
            <a:pPr fontAlgn="base">
              <a:spcBef>
                <a:spcPct val="0"/>
              </a:spcBef>
              <a:spcAft>
                <a:spcPct val="0"/>
              </a:spcAft>
              <a:buFontTx/>
              <a:buNone/>
            </a:pPr>
            <a:r>
              <a:rPr lang="el-GR" altLang="el-GR" sz="2000" b="1">
                <a:solidFill>
                  <a:srgbClr val="FFFF00"/>
                </a:solidFill>
              </a:rPr>
              <a:t>                                         υποτροπής (ίσως μόνο για </a:t>
            </a:r>
            <a:r>
              <a:rPr lang="en-US" altLang="el-GR" sz="2000" b="1">
                <a:solidFill>
                  <a:srgbClr val="FFFF00"/>
                </a:solidFill>
              </a:rPr>
              <a:t>GI </a:t>
            </a:r>
            <a:r>
              <a:rPr lang="el-GR" altLang="el-GR" sz="2000" b="1">
                <a:solidFill>
                  <a:srgbClr val="FFFF00"/>
                </a:solidFill>
              </a:rPr>
              <a:t>κακοήθειες?)</a:t>
            </a:r>
            <a:r>
              <a:rPr lang="en-US" altLang="el-GR" sz="2000" b="1">
                <a:solidFill>
                  <a:srgbClr val="FFFF00"/>
                </a:solidFill>
              </a:rPr>
              <a:t> </a:t>
            </a:r>
            <a:r>
              <a:rPr lang="el-GR" altLang="el-GR" sz="2000" b="1">
                <a:solidFill>
                  <a:srgbClr val="FFFF00"/>
                </a:solidFill>
              </a:rPr>
              <a:t> </a:t>
            </a:r>
          </a:p>
          <a:p>
            <a:pPr fontAlgn="base">
              <a:spcBef>
                <a:spcPct val="0"/>
              </a:spcBef>
              <a:spcAft>
                <a:spcPct val="0"/>
              </a:spcAft>
              <a:buFontTx/>
              <a:buNone/>
            </a:pPr>
            <a:endParaRPr lang="el-GR" altLang="el-GR" sz="2000" b="1">
              <a:solidFill>
                <a:srgbClr val="FFFF00"/>
              </a:solidFill>
            </a:endParaRPr>
          </a:p>
          <a:p>
            <a:pPr fontAlgn="base">
              <a:spcBef>
                <a:spcPct val="0"/>
              </a:spcBef>
              <a:spcAft>
                <a:spcPct val="0"/>
              </a:spcAft>
            </a:pPr>
            <a:r>
              <a:rPr lang="el-GR" altLang="el-GR" sz="2000" b="1">
                <a:solidFill>
                  <a:srgbClr val="FFFF00"/>
                </a:solidFill>
              </a:rPr>
              <a:t> Ατεκμηρίωτη η ανάγκη για </a:t>
            </a:r>
            <a:r>
              <a:rPr lang="el-GR" altLang="el-GR" sz="2000" b="1" u="sng">
                <a:solidFill>
                  <a:srgbClr val="FFFF00"/>
                </a:solidFill>
              </a:rPr>
              <a:t>προφύλαξη</a:t>
            </a:r>
            <a:r>
              <a:rPr lang="el-GR" altLang="el-GR" sz="2000" b="1">
                <a:solidFill>
                  <a:srgbClr val="FFFF00"/>
                </a:solidFill>
              </a:rPr>
              <a:t> από </a:t>
            </a:r>
            <a:r>
              <a:rPr lang="en-US" altLang="el-GR" sz="2000" b="1">
                <a:solidFill>
                  <a:srgbClr val="FFFF00"/>
                </a:solidFill>
              </a:rPr>
              <a:t>VTE </a:t>
            </a:r>
            <a:r>
              <a:rPr lang="el-GR" altLang="el-GR" sz="2000" b="1">
                <a:solidFill>
                  <a:srgbClr val="FFFF00"/>
                </a:solidFill>
              </a:rPr>
              <a:t>σε ασθενείς με </a:t>
            </a:r>
          </a:p>
          <a:p>
            <a:pPr fontAlgn="base">
              <a:spcBef>
                <a:spcPct val="0"/>
              </a:spcBef>
              <a:spcAft>
                <a:spcPct val="0"/>
              </a:spcAft>
              <a:buFontTx/>
              <a:buNone/>
            </a:pPr>
            <a:r>
              <a:rPr lang="el-GR" altLang="el-GR" sz="2000" b="1">
                <a:solidFill>
                  <a:srgbClr val="FFFF00"/>
                </a:solidFill>
              </a:rPr>
              <a:t>                                         κακοήθεια, με εξαίρεση αυτούς που λαμβάνουν             </a:t>
            </a:r>
          </a:p>
          <a:p>
            <a:pPr fontAlgn="base">
              <a:spcBef>
                <a:spcPct val="0"/>
              </a:spcBef>
              <a:spcAft>
                <a:spcPct val="0"/>
              </a:spcAft>
              <a:buFontTx/>
              <a:buNone/>
            </a:pPr>
            <a:r>
              <a:rPr lang="el-GR" altLang="el-GR" sz="2000" b="1">
                <a:solidFill>
                  <a:srgbClr val="FFFF00"/>
                </a:solidFill>
              </a:rPr>
              <a:t>                                         </a:t>
            </a:r>
            <a:r>
              <a:rPr lang="en-GB" altLang="el-GR" sz="2000" b="1">
                <a:solidFill>
                  <a:srgbClr val="FFFF00"/>
                </a:solidFill>
              </a:rPr>
              <a:t>thalidomide- or lenalidomide-containing regimens</a:t>
            </a:r>
            <a:r>
              <a:rPr lang="el-GR" altLang="el-GR" sz="2000" b="1">
                <a:solidFill>
                  <a:srgbClr val="FFFF00"/>
                </a:solidFill>
              </a:rPr>
              <a:t> </a:t>
            </a:r>
          </a:p>
          <a:p>
            <a:pPr fontAlgn="base">
              <a:spcBef>
                <a:spcPct val="0"/>
              </a:spcBef>
              <a:spcAft>
                <a:spcPct val="0"/>
              </a:spcAft>
            </a:pPr>
            <a:endParaRPr lang="el-GR" altLang="el-GR" sz="2000" b="1">
              <a:solidFill>
                <a:srgbClr val="FFFF00"/>
              </a:solidFill>
            </a:endParaRPr>
          </a:p>
        </p:txBody>
      </p:sp>
    </p:spTree>
    <p:extLst>
      <p:ext uri="{BB962C8B-B14F-4D97-AF65-F5344CB8AC3E}">
        <p14:creationId xmlns:p14="http://schemas.microsoft.com/office/powerpoint/2010/main" val="392654501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611188" y="2276475"/>
            <a:ext cx="8353425" cy="369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0"/>
              </a:spcBef>
              <a:spcAft>
                <a:spcPct val="0"/>
              </a:spcAft>
              <a:buFontTx/>
              <a:buNone/>
            </a:pPr>
            <a:r>
              <a:rPr lang="el-GR" altLang="el-GR" sz="1800" b="1">
                <a:solidFill>
                  <a:srgbClr val="FFFF00"/>
                </a:solidFill>
              </a:rPr>
              <a:t>Patients hospitalized for acute medical illnesses (pneumonia, stroke, heart failure) are at increased risk for venous thromboembolism</a:t>
            </a:r>
          </a:p>
          <a:p>
            <a:pPr eaLnBrk="0" fontAlgn="base" hangingPunct="0">
              <a:spcBef>
                <a:spcPct val="0"/>
              </a:spcBef>
              <a:spcAft>
                <a:spcPct val="0"/>
              </a:spcAft>
              <a:buFontTx/>
              <a:buNone/>
            </a:pPr>
            <a:endParaRPr lang="en-US" altLang="el-GR" sz="1800" b="1">
              <a:solidFill>
                <a:srgbClr val="FFFF00"/>
              </a:solidFill>
            </a:endParaRPr>
          </a:p>
          <a:p>
            <a:pPr eaLnBrk="0" fontAlgn="base" hangingPunct="0">
              <a:spcBef>
                <a:spcPct val="0"/>
              </a:spcBef>
              <a:spcAft>
                <a:spcPct val="0"/>
              </a:spcAft>
              <a:buFontTx/>
              <a:buNone/>
            </a:pPr>
            <a:r>
              <a:rPr lang="el-GR" altLang="el-GR" sz="1800" b="1">
                <a:solidFill>
                  <a:srgbClr val="FFFF00"/>
                </a:solidFill>
              </a:rPr>
              <a:t>Guidelines</a:t>
            </a:r>
            <a:r>
              <a:rPr lang="en-US" altLang="el-GR" sz="1800" b="1">
                <a:solidFill>
                  <a:srgbClr val="FFFF00"/>
                </a:solidFill>
              </a:rPr>
              <a:t>: </a:t>
            </a:r>
            <a:r>
              <a:rPr lang="el-GR" altLang="el-GR" sz="1800" b="1">
                <a:solidFill>
                  <a:srgbClr val="FFFF00"/>
                </a:solidFill>
              </a:rPr>
              <a:t>low-dose parenteral anticoagulants </a:t>
            </a:r>
            <a:r>
              <a:rPr lang="el-GR" altLang="el-GR" sz="1800" b="1" u="sng">
                <a:solidFill>
                  <a:srgbClr val="FFFF00"/>
                </a:solidFill>
              </a:rPr>
              <a:t>for 6 to 14 days </a:t>
            </a:r>
            <a:r>
              <a:rPr lang="el-GR" altLang="el-GR" sz="1800" b="1">
                <a:solidFill>
                  <a:srgbClr val="FFFF00"/>
                </a:solidFill>
              </a:rPr>
              <a:t>but advise against extended-duration thromboprophylaxis after hospital discharge</a:t>
            </a:r>
            <a:r>
              <a:rPr lang="el-GR" altLang="el-GR" sz="1800">
                <a:solidFill>
                  <a:srgbClr val="FFFF00"/>
                </a:solidFill>
              </a:rPr>
              <a:t> </a:t>
            </a:r>
          </a:p>
          <a:p>
            <a:pPr eaLnBrk="0" fontAlgn="base" hangingPunct="0">
              <a:spcBef>
                <a:spcPct val="0"/>
              </a:spcBef>
              <a:spcAft>
                <a:spcPct val="0"/>
              </a:spcAft>
              <a:buFontTx/>
              <a:buNone/>
            </a:pPr>
            <a:endParaRPr lang="en-US" altLang="el-GR" sz="1800">
              <a:solidFill>
                <a:srgbClr val="FFFF00"/>
              </a:solidFill>
            </a:endParaRPr>
          </a:p>
          <a:p>
            <a:pPr eaLnBrk="0" fontAlgn="base" hangingPunct="0">
              <a:spcBef>
                <a:spcPct val="0"/>
              </a:spcBef>
              <a:spcAft>
                <a:spcPct val="0"/>
              </a:spcAft>
              <a:buFontTx/>
              <a:buNone/>
            </a:pPr>
            <a:r>
              <a:rPr lang="el-GR" altLang="el-GR" sz="1800">
                <a:solidFill>
                  <a:srgbClr val="FFFF00"/>
                </a:solidFill>
              </a:rPr>
              <a:t>extended-duration </a:t>
            </a:r>
            <a:r>
              <a:rPr lang="el-GR" altLang="el-GR" sz="1800">
                <a:solidFill>
                  <a:srgbClr val="FF0000"/>
                </a:solidFill>
              </a:rPr>
              <a:t>betrixaban (for 35 to 42 days) </a:t>
            </a:r>
            <a:r>
              <a:rPr lang="el-GR" altLang="el-GR" sz="1800">
                <a:solidFill>
                  <a:srgbClr val="FFFF00"/>
                </a:solidFill>
              </a:rPr>
              <a:t>with a standard </a:t>
            </a:r>
            <a:r>
              <a:rPr lang="el-GR" altLang="el-GR" sz="1800">
                <a:solidFill>
                  <a:srgbClr val="FF0000"/>
                </a:solidFill>
              </a:rPr>
              <a:t>enoxaparin</a:t>
            </a:r>
            <a:r>
              <a:rPr lang="el-GR" altLang="el-GR" sz="1800">
                <a:solidFill>
                  <a:srgbClr val="FFFF00"/>
                </a:solidFill>
              </a:rPr>
              <a:t> regimen (10±4 days) for thromboprophylaxis </a:t>
            </a:r>
            <a:endParaRPr lang="en-US" altLang="el-GR" sz="1800">
              <a:solidFill>
                <a:srgbClr val="FFFF00"/>
              </a:solidFill>
            </a:endParaRPr>
          </a:p>
          <a:p>
            <a:pPr eaLnBrk="0" fontAlgn="base" hangingPunct="0">
              <a:spcBef>
                <a:spcPct val="0"/>
              </a:spcBef>
              <a:spcAft>
                <a:spcPct val="0"/>
              </a:spcAft>
              <a:buFontTx/>
              <a:buNone/>
            </a:pPr>
            <a:r>
              <a:rPr lang="el-GR" altLang="el-GR" sz="1800">
                <a:solidFill>
                  <a:srgbClr val="FFFF00"/>
                </a:solidFill>
              </a:rPr>
              <a:t>3759 </a:t>
            </a:r>
            <a:r>
              <a:rPr lang="en-US" altLang="el-GR" sz="1800">
                <a:solidFill>
                  <a:srgbClr val="FFFF00"/>
                </a:solidFill>
              </a:rPr>
              <a:t>pts </a:t>
            </a:r>
            <a:r>
              <a:rPr lang="el-GR" altLang="el-GR" sz="1800">
                <a:solidFill>
                  <a:srgbClr val="FFFF00"/>
                </a:solidFill>
              </a:rPr>
              <a:t>were randomly assigned to a sc enoxaparin placebo for 10</a:t>
            </a:r>
            <a:r>
              <a:rPr lang="el-GR" altLang="el-GR" sz="1800" u="sng">
                <a:solidFill>
                  <a:srgbClr val="FFFF00"/>
                </a:solidFill>
              </a:rPr>
              <a:t>+</a:t>
            </a:r>
            <a:r>
              <a:rPr lang="el-GR" altLang="el-GR" sz="1800">
                <a:solidFill>
                  <a:srgbClr val="FFFF00"/>
                </a:solidFill>
              </a:rPr>
              <a:t>4 days, as well as 80 mg daily of oral betrixaban for 35 to 42 days (betrixaban group; 55% women; mean age 76.6 years); </a:t>
            </a:r>
            <a:endParaRPr lang="en-US" altLang="el-GR" sz="1800">
              <a:solidFill>
                <a:srgbClr val="FFFF00"/>
              </a:solidFill>
            </a:endParaRPr>
          </a:p>
          <a:p>
            <a:pPr eaLnBrk="0" fontAlgn="base" hangingPunct="0">
              <a:spcBef>
                <a:spcPct val="0"/>
              </a:spcBef>
              <a:spcAft>
                <a:spcPct val="0"/>
              </a:spcAft>
              <a:buFontTx/>
              <a:buNone/>
            </a:pPr>
            <a:r>
              <a:rPr lang="el-GR" altLang="el-GR" sz="1800">
                <a:solidFill>
                  <a:srgbClr val="FFFF00"/>
                </a:solidFill>
              </a:rPr>
              <a:t>3754 were assigned to 40 mg daily of sc enoxaparin plus an oral betrixaban placebo (enoxaparin group; 54% women; mean age 76.2 years). </a:t>
            </a:r>
            <a:endParaRPr lang="en-US" altLang="el-GR" sz="1800">
              <a:solidFill>
                <a:srgbClr val="FFFF00"/>
              </a:solidFill>
            </a:endParaRPr>
          </a:p>
        </p:txBody>
      </p:sp>
      <p:sp>
        <p:nvSpPr>
          <p:cNvPr id="66563" name="Rectangle 3"/>
          <p:cNvSpPr>
            <a:spLocks noChangeArrowheads="1"/>
          </p:cNvSpPr>
          <p:nvPr/>
        </p:nvSpPr>
        <p:spPr bwMode="auto">
          <a:xfrm>
            <a:off x="611188" y="260350"/>
            <a:ext cx="7859712" cy="1570038"/>
          </a:xfrm>
          <a:prstGeom prst="rect">
            <a:avLst/>
          </a:prstGeom>
          <a:solidFill>
            <a:srgbClr val="FF0000"/>
          </a:solidFill>
          <a:ln w="76200">
            <a:solidFill>
              <a:srgbClr val="FFFF00"/>
            </a:solidFill>
            <a:miter lim="800000"/>
            <a:headEnd/>
            <a:tailEnd/>
          </a:ln>
        </p:spPr>
        <p:txBody>
          <a:bodyPr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FontTx/>
              <a:buNone/>
            </a:pPr>
            <a:r>
              <a:rPr lang="el-GR" altLang="el-GR" sz="1800" b="1">
                <a:solidFill>
                  <a:srgbClr val="FFFF00"/>
                </a:solidFill>
              </a:rPr>
              <a:t>Extended Thromboprophylaxis with Betrixaban in Acutely Ill Medical Patients</a:t>
            </a:r>
            <a:endParaRPr lang="en-US" altLang="el-GR" sz="1800" b="1">
              <a:solidFill>
                <a:srgbClr val="FFFF00"/>
              </a:solidFill>
            </a:endParaRPr>
          </a:p>
          <a:p>
            <a:pPr algn="ctr" fontAlgn="base">
              <a:spcBef>
                <a:spcPct val="0"/>
              </a:spcBef>
              <a:spcAft>
                <a:spcPct val="0"/>
              </a:spcAft>
              <a:buFontTx/>
              <a:buNone/>
            </a:pPr>
            <a:endParaRPr lang="en-US" altLang="el-GR" sz="1800" b="1">
              <a:solidFill>
                <a:srgbClr val="FFFF00"/>
              </a:solidFill>
            </a:endParaRPr>
          </a:p>
          <a:p>
            <a:pPr algn="ctr" fontAlgn="base">
              <a:spcBef>
                <a:spcPct val="0"/>
              </a:spcBef>
              <a:spcAft>
                <a:spcPct val="0"/>
              </a:spcAft>
              <a:buFontTx/>
              <a:buNone/>
            </a:pPr>
            <a:r>
              <a:rPr lang="el-GR" altLang="el-GR" sz="1200" b="1">
                <a:solidFill>
                  <a:srgbClr val="FFFF00"/>
                </a:solidFill>
              </a:rPr>
              <a:t>Alexander T. Cohen, M.D., Robert A. Harrington, M.D., Samuel Z. Goldhaber, M.D., Russell D. Hull, M.B., B.S., Brian L. Wiens, Ph.D., Alex Gold, M.D., Adrian F. Hernandez, M.D., and C. Michael Gibson, M.D., for the APEX Investigators</a:t>
            </a:r>
            <a:r>
              <a:rPr lang="el-GR" altLang="el-GR" sz="1200" b="1">
                <a:solidFill>
                  <a:srgbClr val="FFFF00"/>
                </a:solidFill>
                <a:hlinkClick r:id="rId2"/>
              </a:rPr>
              <a:t>*</a:t>
            </a:r>
            <a:r>
              <a:rPr lang="el-GR" altLang="el-GR" sz="1800">
                <a:solidFill>
                  <a:srgbClr val="000000"/>
                </a:solidFill>
              </a:rPr>
              <a:t>                                   </a:t>
            </a:r>
            <a:r>
              <a:rPr lang="el-GR" altLang="el-GR" sz="1800" b="1">
                <a:solidFill>
                  <a:srgbClr val="FFFF00"/>
                </a:solidFill>
              </a:rPr>
              <a:t>N Engl J Med 2016; 375:534-544</a:t>
            </a:r>
            <a:r>
              <a:rPr lang="el-GR" altLang="el-GR" sz="1800">
                <a:solidFill>
                  <a:srgbClr val="000000"/>
                </a:solidFill>
              </a:rPr>
              <a:t> </a:t>
            </a:r>
          </a:p>
        </p:txBody>
      </p:sp>
    </p:spTree>
    <p:extLst>
      <p:ext uri="{BB962C8B-B14F-4D97-AF65-F5344CB8AC3E}">
        <p14:creationId xmlns:p14="http://schemas.microsoft.com/office/powerpoint/2010/main" val="382596005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idx="4294967295"/>
          </p:nvPr>
        </p:nvSpPr>
        <p:spPr>
          <a:xfrm>
            <a:off x="457200" y="274638"/>
            <a:ext cx="8229600" cy="2290762"/>
          </a:xfrm>
          <a:solidFill>
            <a:srgbClr val="FF0000"/>
          </a:solidFill>
          <a:ln w="76200">
            <a:solidFill>
              <a:srgbClr val="FFFF00"/>
            </a:solidFill>
            <a:miter lim="800000"/>
            <a:headEnd/>
            <a:tailEnd/>
          </a:ln>
        </p:spPr>
        <p:txBody>
          <a:bodyPr/>
          <a:lstStyle/>
          <a:p>
            <a:r>
              <a:rPr lang="el-GR" altLang="el-GR" b="1" smtClean="0">
                <a:solidFill>
                  <a:srgbClr val="FFFF00"/>
                </a:solidFill>
              </a:rPr>
              <a:t>ΔΙΑΡΚΕΙΑ ΘΕΡΑΠΕΙΑΣ &amp; ΜΕ ΠΟΙΟΥΣ ΠΑΡΑΓΟΝΤΕΣ ΣΤΗΝ ΠΝΕΥΜΟΝΙΚΗ ΕΜΒΟΛΗ</a:t>
            </a:r>
          </a:p>
        </p:txBody>
      </p:sp>
    </p:spTree>
    <p:extLst>
      <p:ext uri="{BB962C8B-B14F-4D97-AF65-F5344CB8AC3E}">
        <p14:creationId xmlns:p14="http://schemas.microsoft.com/office/powerpoint/2010/main" val="102171397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2"/>
          <p:cNvSpPr txBox="1">
            <a:spLocks noChangeArrowheads="1"/>
          </p:cNvSpPr>
          <p:nvPr/>
        </p:nvSpPr>
        <p:spPr bwMode="auto">
          <a:xfrm>
            <a:off x="1476375" y="260350"/>
            <a:ext cx="6408738" cy="898525"/>
          </a:xfrm>
          <a:prstGeom prst="rect">
            <a:avLst/>
          </a:prstGeom>
          <a:solidFill>
            <a:srgbClr val="FF0000"/>
          </a:solidFill>
          <a:ln w="76200">
            <a:solidFill>
              <a:srgbClr val="FFFF00"/>
            </a:solidFill>
            <a:miter lim="800000"/>
            <a:headEnd/>
            <a:tailEnd/>
          </a:ln>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FontTx/>
              <a:buNone/>
            </a:pPr>
            <a:r>
              <a:rPr lang="el-GR" altLang="el-GR" sz="2400" b="1">
                <a:solidFill>
                  <a:srgbClr val="FFFF00"/>
                </a:solidFill>
              </a:rPr>
              <a:t>ΠΝΕΥΜΟΝΙΚΗ ΕΜΒΟΛΗ</a:t>
            </a:r>
          </a:p>
          <a:p>
            <a:pPr algn="ctr" fontAlgn="base">
              <a:spcBef>
                <a:spcPct val="0"/>
              </a:spcBef>
              <a:spcAft>
                <a:spcPct val="0"/>
              </a:spcAft>
              <a:buFontTx/>
              <a:buNone/>
            </a:pPr>
            <a:r>
              <a:rPr lang="el-GR" altLang="el-GR" sz="2400" b="1">
                <a:solidFill>
                  <a:srgbClr val="FFFF00"/>
                </a:solidFill>
              </a:rPr>
              <a:t>Μερικά στατιστικά </a:t>
            </a:r>
          </a:p>
        </p:txBody>
      </p:sp>
      <p:pic>
        <p:nvPicPr>
          <p:cNvPr id="16" name="Picture 2" descr="Αποτέλεσμα εικόνας για PRANDONI VTE RECURR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1775" y="2133600"/>
            <a:ext cx="5500688"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37026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C:\Users\User\Pictures\PE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115888"/>
            <a:ext cx="9215438" cy="572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748392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extLst>
          </p:cNvPr>
          <p:cNvSpPr/>
          <p:nvPr/>
        </p:nvSpPr>
        <p:spPr>
          <a:xfrm>
            <a:off x="819150" y="2708275"/>
            <a:ext cx="7850188" cy="1293813"/>
          </a:xfrm>
          <a:prstGeom prst="rect">
            <a:avLst/>
          </a:prstGeom>
        </p:spPr>
        <p:txBody>
          <a:bodyPr>
            <a:spAutoFit/>
          </a:bodyPr>
          <a:lstStyle/>
          <a:p>
            <a:pPr fontAlgn="base">
              <a:spcBef>
                <a:spcPct val="0"/>
              </a:spcBef>
              <a:spcAft>
                <a:spcPct val="0"/>
              </a:spcAft>
              <a:defRPr/>
            </a:pPr>
            <a:r>
              <a:rPr lang="en-US" dirty="0">
                <a:solidFill>
                  <a:srgbClr val="FFFF00"/>
                </a:solidFill>
              </a:rPr>
              <a:t>In the majority of the above patients, </a:t>
            </a:r>
            <a:r>
              <a:rPr lang="en-US" b="1" dirty="0">
                <a:solidFill>
                  <a:srgbClr val="FF0000"/>
                </a:solidFill>
              </a:rPr>
              <a:t>reduced dose of a DOAC</a:t>
            </a:r>
            <a:r>
              <a:rPr lang="en-US" dirty="0">
                <a:solidFill>
                  <a:srgbClr val="000000"/>
                </a:solidFill>
              </a:rPr>
              <a:t> </a:t>
            </a:r>
            <a:r>
              <a:rPr lang="en-US" dirty="0">
                <a:solidFill>
                  <a:srgbClr val="FFFF00"/>
                </a:solidFill>
              </a:rPr>
              <a:t>offers a new option for extended anticoagulation with protection against recurrent VTE, yet a reduced bleeding risk  </a:t>
            </a:r>
            <a:r>
              <a:rPr lang="en-US" sz="2400" dirty="0" err="1">
                <a:solidFill>
                  <a:srgbClr val="00B050"/>
                </a:solidFill>
                <a:effectLst>
                  <a:outerShdw blurRad="38100" dist="38100" dir="2700000" algn="tl">
                    <a:srgbClr val="000000">
                      <a:alpha val="43137"/>
                    </a:srgbClr>
                  </a:outerShdw>
                </a:effectLst>
              </a:rPr>
              <a:t>IIa</a:t>
            </a:r>
            <a:r>
              <a:rPr lang="en-US" sz="2400" dirty="0">
                <a:solidFill>
                  <a:srgbClr val="00B050"/>
                </a:solidFill>
                <a:effectLst>
                  <a:outerShdw blurRad="38100" dist="38100" dir="2700000" algn="tl">
                    <a:srgbClr val="000000">
                      <a:alpha val="43137"/>
                    </a:srgbClr>
                  </a:outerShdw>
                </a:effectLst>
              </a:rPr>
              <a:t> B</a:t>
            </a:r>
            <a:r>
              <a:rPr lang="en-US" dirty="0">
                <a:solidFill>
                  <a:srgbClr val="000000"/>
                </a:solidFill>
              </a:rPr>
              <a:t/>
            </a:r>
            <a:br>
              <a:rPr lang="en-US" dirty="0">
                <a:solidFill>
                  <a:srgbClr val="000000"/>
                </a:solidFill>
              </a:rPr>
            </a:br>
            <a:endParaRPr lang="en-US" dirty="0">
              <a:solidFill>
                <a:srgbClr val="000000"/>
              </a:solidFill>
            </a:endParaRPr>
          </a:p>
        </p:txBody>
      </p:sp>
      <p:sp>
        <p:nvSpPr>
          <p:cNvPr id="70659" name="Ορθογώνιο 2"/>
          <p:cNvSpPr>
            <a:spLocks noChangeArrowheads="1"/>
          </p:cNvSpPr>
          <p:nvPr/>
        </p:nvSpPr>
        <p:spPr bwMode="auto">
          <a:xfrm>
            <a:off x="755650" y="4005263"/>
            <a:ext cx="7416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en-US" altLang="el-GR" sz="1800">
                <a:solidFill>
                  <a:srgbClr val="FFFF00"/>
                </a:solidFill>
              </a:rPr>
              <a:t>patients at </a:t>
            </a:r>
            <a:r>
              <a:rPr lang="en-US" altLang="el-GR" sz="1800" u="sng">
                <a:solidFill>
                  <a:srgbClr val="FFFF00"/>
                </a:solidFill>
              </a:rPr>
              <a:t>very high risk of recurrence</a:t>
            </a:r>
            <a:r>
              <a:rPr lang="en-US" altLang="el-GR" sz="1800">
                <a:solidFill>
                  <a:srgbClr val="FFFF00"/>
                </a:solidFill>
              </a:rPr>
              <a:t>, such as those with </a:t>
            </a:r>
            <a:r>
              <a:rPr lang="en-US" altLang="el-GR" sz="1800" b="1">
                <a:solidFill>
                  <a:srgbClr val="FFFF00"/>
                </a:solidFill>
              </a:rPr>
              <a:t>active cancer </a:t>
            </a:r>
            <a:r>
              <a:rPr lang="en-US" altLang="el-GR" sz="1800">
                <a:solidFill>
                  <a:srgbClr val="FFFF00"/>
                </a:solidFill>
              </a:rPr>
              <a:t>or </a:t>
            </a:r>
            <a:r>
              <a:rPr lang="en-US" altLang="el-GR" sz="1800" b="1">
                <a:solidFill>
                  <a:srgbClr val="FFFF00"/>
                </a:solidFill>
              </a:rPr>
              <a:t>severe thrombophilia</a:t>
            </a:r>
            <a:r>
              <a:rPr lang="en-US" altLang="el-GR" sz="1800">
                <a:solidFill>
                  <a:srgbClr val="FFFF00"/>
                </a:solidFill>
              </a:rPr>
              <a:t>, should </a:t>
            </a:r>
            <a:r>
              <a:rPr lang="en-US" altLang="el-GR" sz="1800" u="sng">
                <a:solidFill>
                  <a:srgbClr val="FFFF00"/>
                </a:solidFill>
              </a:rPr>
              <a:t>not be offered a reduced DOAC dose</a:t>
            </a:r>
            <a:r>
              <a:rPr lang="en-US" altLang="el-GR" sz="1800">
                <a:solidFill>
                  <a:srgbClr val="FFFF00"/>
                </a:solidFill>
              </a:rPr>
              <a:t>. </a:t>
            </a:r>
            <a:br>
              <a:rPr lang="en-US" altLang="el-GR" sz="1800">
                <a:solidFill>
                  <a:srgbClr val="FFFF00"/>
                </a:solidFill>
              </a:rPr>
            </a:br>
            <a:endParaRPr lang="en-US" altLang="el-GR" sz="1800">
              <a:solidFill>
                <a:srgbClr val="FFFF00"/>
              </a:solidFill>
            </a:endParaRPr>
          </a:p>
        </p:txBody>
      </p:sp>
      <p:sp>
        <p:nvSpPr>
          <p:cNvPr id="70660" name="Ορθογώνιο 3"/>
          <p:cNvSpPr>
            <a:spLocks noChangeArrowheads="1"/>
          </p:cNvSpPr>
          <p:nvPr/>
        </p:nvSpPr>
        <p:spPr bwMode="auto">
          <a:xfrm>
            <a:off x="819150" y="404813"/>
            <a:ext cx="770572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en-US" altLang="el-GR" sz="1800">
                <a:solidFill>
                  <a:srgbClr val="FFFF00"/>
                </a:solidFill>
              </a:rPr>
              <a:t>in addition to patients with </a:t>
            </a:r>
            <a:r>
              <a:rPr lang="en-US" altLang="el-GR" sz="1800" b="1">
                <a:solidFill>
                  <a:srgbClr val="FFFF00"/>
                </a:solidFill>
              </a:rPr>
              <a:t>unprovoked DVT</a:t>
            </a:r>
            <a:r>
              <a:rPr lang="en-US" altLang="el-GR" sz="1800">
                <a:solidFill>
                  <a:srgbClr val="FFFF00"/>
                </a:solidFill>
              </a:rPr>
              <a:t>, patients with </a:t>
            </a:r>
            <a:r>
              <a:rPr lang="en-US" altLang="el-GR" sz="1800" b="1">
                <a:solidFill>
                  <a:srgbClr val="FFFF00"/>
                </a:solidFill>
              </a:rPr>
              <a:t>provoked VTE </a:t>
            </a:r>
            <a:r>
              <a:rPr lang="en-US" altLang="el-GR" sz="1800">
                <a:solidFill>
                  <a:srgbClr val="FFFF00"/>
                </a:solidFill>
              </a:rPr>
              <a:t>may also have a </a:t>
            </a:r>
            <a:r>
              <a:rPr lang="en-US" altLang="el-GR" sz="1800" u="sng">
                <a:solidFill>
                  <a:srgbClr val="FFFF00"/>
                </a:solidFill>
              </a:rPr>
              <a:t>substantial risk of recurrence</a:t>
            </a:r>
            <a:r>
              <a:rPr lang="en-US" altLang="el-GR" sz="1800">
                <a:solidFill>
                  <a:srgbClr val="FFFF00"/>
                </a:solidFill>
              </a:rPr>
              <a:t>, particularly those with weak transient and/or persistent risk factors (</a:t>
            </a:r>
            <a:r>
              <a:rPr lang="en-US" altLang="el-GR" sz="1800" u="sng">
                <a:solidFill>
                  <a:srgbClr val="FFFF00"/>
                </a:solidFill>
              </a:rPr>
              <a:t>their biological behaviour is close to unprovoked), </a:t>
            </a:r>
            <a:r>
              <a:rPr lang="en-US" altLang="el-GR" sz="1800">
                <a:solidFill>
                  <a:srgbClr val="FFFF00"/>
                </a:solidFill>
              </a:rPr>
              <a:t>and may also benefit from extended anticoagulation therapy </a:t>
            </a:r>
            <a:r>
              <a:rPr lang="en-US" altLang="el-GR" sz="1800">
                <a:solidFill>
                  <a:srgbClr val="000000"/>
                </a:solidFill>
              </a:rPr>
              <a:t/>
            </a:r>
            <a:br>
              <a:rPr lang="en-US" altLang="el-GR" sz="1800">
                <a:solidFill>
                  <a:srgbClr val="000000"/>
                </a:solidFill>
              </a:rPr>
            </a:br>
            <a:r>
              <a:rPr lang="en-US" altLang="el-GR" sz="1800">
                <a:solidFill>
                  <a:srgbClr val="FFFF00"/>
                </a:solidFill>
              </a:rPr>
              <a:t>These two groups represent </a:t>
            </a:r>
            <a:r>
              <a:rPr lang="en-US" altLang="el-GR" sz="1800" b="1">
                <a:solidFill>
                  <a:srgbClr val="FFFF00"/>
                </a:solidFill>
              </a:rPr>
              <a:t>more than 2/3</a:t>
            </a:r>
            <a:r>
              <a:rPr lang="en-US" altLang="el-GR" sz="1800">
                <a:solidFill>
                  <a:srgbClr val="FFFF00"/>
                </a:solidFill>
              </a:rPr>
              <a:t> of patients with DVT</a:t>
            </a:r>
          </a:p>
        </p:txBody>
      </p:sp>
      <p:pic>
        <p:nvPicPr>
          <p:cNvPr id="7066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5157788"/>
            <a:ext cx="5267325" cy="131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Ορθογώνιο 5">
            <a:extLst>
              <a:ext uri="{FF2B5EF4-FFF2-40B4-BE49-F238E27FC236}"/>
            </a:extLst>
          </p:cNvPr>
          <p:cNvSpPr/>
          <p:nvPr/>
        </p:nvSpPr>
        <p:spPr>
          <a:xfrm>
            <a:off x="819150" y="1541463"/>
            <a:ext cx="6345238" cy="303212"/>
          </a:xfrm>
          <a:prstGeom prst="rect">
            <a:avLst/>
          </a:pr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l-GR">
              <a:solidFill>
                <a:srgbClr val="FFFFFF"/>
              </a:solidFill>
            </a:endParaRPr>
          </a:p>
        </p:txBody>
      </p:sp>
      <p:cxnSp>
        <p:nvCxnSpPr>
          <p:cNvPr id="8" name="Ευθεία γραμμή σύνδεσης 7">
            <a:extLst>
              <a:ext uri="{FF2B5EF4-FFF2-40B4-BE49-F238E27FC236}"/>
            </a:extLst>
          </p:cNvPr>
          <p:cNvCxnSpPr/>
          <p:nvPr/>
        </p:nvCxnSpPr>
        <p:spPr>
          <a:xfrm flipH="1" flipV="1">
            <a:off x="314325" y="2419350"/>
            <a:ext cx="95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Ευθεία γραμμή σύνδεσης 9">
            <a:extLst>
              <a:ext uri="{FF2B5EF4-FFF2-40B4-BE49-F238E27FC236}"/>
            </a:extLst>
          </p:cNvPr>
          <p:cNvCxnSpPr/>
          <p:nvPr/>
        </p:nvCxnSpPr>
        <p:spPr>
          <a:xfrm>
            <a:off x="5580063" y="5373688"/>
            <a:ext cx="65881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692484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C:\Users\User\Pictures\PE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9105900" cy="643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3516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extLst>
          </p:cNvPr>
          <p:cNvSpPr>
            <a:spLocks noChangeArrowheads="1"/>
          </p:cNvSpPr>
          <p:nvPr/>
        </p:nvSpPr>
        <p:spPr bwMode="auto">
          <a:xfrm>
            <a:off x="611188" y="1979613"/>
            <a:ext cx="8064500" cy="3970337"/>
          </a:xfrm>
          <a:prstGeom prst="rect">
            <a:avLst/>
          </a:prstGeom>
          <a:noFill/>
          <a:ln>
            <a:noFill/>
          </a:ln>
          <a:effectLst/>
          <a:extLst/>
        </p:spPr>
        <p:txBody>
          <a:bodyPr anchor="ctr">
            <a:spAutoFit/>
          </a:bodyPr>
          <a:lstStyle>
            <a:lvl1pPr marL="342900" indent="-342900" eaLnBrk="0" hangingPunct="0">
              <a:spcBef>
                <a:spcPct val="20000"/>
              </a:spcBef>
              <a:buChar char="•"/>
              <a:defRPr sz="3200">
                <a:solidFill>
                  <a:schemeClr val="tx1"/>
                </a:solidFill>
                <a:latin typeface="Arial" charset="0"/>
              </a:defRPr>
            </a:lvl1pPr>
            <a:lvl2pPr marL="800100" indent="-342900" eaLnBrk="0" hangingPunct="0">
              <a:spcBef>
                <a:spcPct val="20000"/>
              </a:spcBef>
              <a:buChar char="–"/>
              <a:defRPr sz="2800">
                <a:solidFill>
                  <a:schemeClr val="tx1"/>
                </a:solidFill>
                <a:latin typeface="Arial" charset="0"/>
              </a:defRPr>
            </a:lvl2pPr>
            <a:lvl3pPr marL="1257300" indent="-342900" eaLnBrk="0" hangingPunct="0">
              <a:spcBef>
                <a:spcPct val="20000"/>
              </a:spcBef>
              <a:buChar char="•"/>
              <a:defRPr sz="2400">
                <a:solidFill>
                  <a:schemeClr val="tx1"/>
                </a:solidFill>
                <a:latin typeface="Arial" charset="0"/>
              </a:defRPr>
            </a:lvl3pPr>
            <a:lvl4pPr marL="1714500" indent="-342900" eaLnBrk="0" hangingPunct="0">
              <a:spcBef>
                <a:spcPct val="20000"/>
              </a:spcBef>
              <a:buChar char="–"/>
              <a:defRPr sz="2000">
                <a:solidFill>
                  <a:schemeClr val="tx1"/>
                </a:solidFill>
                <a:latin typeface="Arial" charset="0"/>
              </a:defRPr>
            </a:lvl4pPr>
            <a:lvl5pPr marL="2171700" indent="-342900" eaLnBrk="0" hangingPunct="0">
              <a:spcBef>
                <a:spcPct val="20000"/>
              </a:spcBef>
              <a:buChar char="»"/>
              <a:defRPr sz="2000">
                <a:solidFill>
                  <a:schemeClr val="tx1"/>
                </a:solidFill>
                <a:latin typeface="Arial" charset="0"/>
              </a:defRPr>
            </a:lvl5pPr>
            <a:lvl6pPr marL="2628900" indent="-342900" eaLnBrk="0" fontAlgn="base" hangingPunct="0">
              <a:spcBef>
                <a:spcPct val="20000"/>
              </a:spcBef>
              <a:spcAft>
                <a:spcPct val="0"/>
              </a:spcAft>
              <a:buChar char="»"/>
              <a:defRPr sz="2000">
                <a:solidFill>
                  <a:schemeClr val="tx1"/>
                </a:solidFill>
                <a:latin typeface="Arial" charset="0"/>
              </a:defRPr>
            </a:lvl6pPr>
            <a:lvl7pPr marL="3086100" indent="-342900" eaLnBrk="0" fontAlgn="base" hangingPunct="0">
              <a:spcBef>
                <a:spcPct val="20000"/>
              </a:spcBef>
              <a:spcAft>
                <a:spcPct val="0"/>
              </a:spcAft>
              <a:buChar char="»"/>
              <a:defRPr sz="2000">
                <a:solidFill>
                  <a:schemeClr val="tx1"/>
                </a:solidFill>
                <a:latin typeface="Arial" charset="0"/>
              </a:defRPr>
            </a:lvl7pPr>
            <a:lvl8pPr marL="3543300" indent="-342900" eaLnBrk="0" fontAlgn="base" hangingPunct="0">
              <a:spcBef>
                <a:spcPct val="20000"/>
              </a:spcBef>
              <a:spcAft>
                <a:spcPct val="0"/>
              </a:spcAft>
              <a:buChar char="»"/>
              <a:defRPr sz="2000">
                <a:solidFill>
                  <a:schemeClr val="tx1"/>
                </a:solidFill>
                <a:latin typeface="Arial" charset="0"/>
              </a:defRPr>
            </a:lvl8pPr>
            <a:lvl9pPr marL="4000500" indent="-3429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defRPr/>
            </a:pPr>
            <a:r>
              <a:rPr lang="el-GR" altLang="el-GR" sz="1800" b="1" dirty="0">
                <a:solidFill>
                  <a:srgbClr val="FFFF00"/>
                </a:solidFill>
              </a:rPr>
              <a:t>Τα πάντα εξαρτώνται από το </a:t>
            </a:r>
            <a:r>
              <a:rPr lang="el-GR" altLang="el-GR" sz="1800" b="1" u="sng" dirty="0">
                <a:solidFill>
                  <a:srgbClr val="FFFF00"/>
                </a:solidFill>
              </a:rPr>
              <a:t>μέγεθος του θρόμβου</a:t>
            </a:r>
            <a:r>
              <a:rPr lang="en-US" altLang="el-GR" sz="1800" b="1" u="sng" dirty="0">
                <a:solidFill>
                  <a:srgbClr val="FFFF00"/>
                </a:solidFill>
              </a:rPr>
              <a:t> (-</a:t>
            </a:r>
            <a:r>
              <a:rPr lang="el-GR" altLang="el-GR" sz="1800" b="1" dirty="0">
                <a:solidFill>
                  <a:srgbClr val="FFFF00"/>
                </a:solidFill>
              </a:rPr>
              <a:t> ων) αλλά και από τις δυνατότητες και τα </a:t>
            </a:r>
            <a:r>
              <a:rPr lang="el-GR" altLang="el-GR" sz="1800" b="1" u="sng" dirty="0">
                <a:solidFill>
                  <a:srgbClr val="FFFF00"/>
                </a:solidFill>
              </a:rPr>
              <a:t>αποθέματα του καρδιαγγειακού συστήματος</a:t>
            </a:r>
          </a:p>
          <a:p>
            <a:pPr eaLnBrk="1" fontAlgn="base" hangingPunct="1">
              <a:spcBef>
                <a:spcPct val="0"/>
              </a:spcBef>
              <a:spcAft>
                <a:spcPct val="0"/>
              </a:spcAft>
              <a:buFontTx/>
              <a:buNone/>
              <a:defRPr/>
            </a:pPr>
            <a:endParaRPr lang="el-GR" altLang="el-GR" sz="1800" b="1" dirty="0">
              <a:solidFill>
                <a:srgbClr val="FFFF00"/>
              </a:solidFill>
            </a:endParaRPr>
          </a:p>
          <a:p>
            <a:pPr eaLnBrk="1" fontAlgn="base" hangingPunct="1">
              <a:spcBef>
                <a:spcPct val="0"/>
              </a:spcBef>
              <a:spcAft>
                <a:spcPct val="0"/>
              </a:spcAft>
              <a:buFontTx/>
              <a:buNone/>
              <a:defRPr/>
            </a:pPr>
            <a:endParaRPr lang="el-GR" altLang="el-GR" sz="1800" b="1" dirty="0">
              <a:solidFill>
                <a:srgbClr val="FFFF00"/>
              </a:solidFill>
            </a:endParaRPr>
          </a:p>
          <a:p>
            <a:pPr marL="0" indent="0" eaLnBrk="1" fontAlgn="base" hangingPunct="1">
              <a:spcBef>
                <a:spcPct val="0"/>
              </a:spcBef>
              <a:spcAft>
                <a:spcPct val="0"/>
              </a:spcAft>
              <a:buFontTx/>
              <a:buNone/>
              <a:defRPr/>
            </a:pPr>
            <a:r>
              <a:rPr lang="el-GR" altLang="el-GR" sz="1800" b="1" dirty="0">
                <a:solidFill>
                  <a:srgbClr val="FFFF00"/>
                </a:solidFill>
              </a:rPr>
              <a:t>Απότομη και μεγάλη αύξηση των πνευμονικών αντιστάσεων λόγω της </a:t>
            </a:r>
            <a:r>
              <a:rPr lang="el-GR" altLang="el-GR" sz="1800" b="1" dirty="0">
                <a:solidFill>
                  <a:srgbClr val="FF0000"/>
                </a:solidFill>
              </a:rPr>
              <a:t>απόφραξης </a:t>
            </a:r>
            <a:r>
              <a:rPr lang="el-GR" altLang="el-GR" sz="1800" b="1" dirty="0" err="1">
                <a:solidFill>
                  <a:srgbClr val="FFFF00"/>
                </a:solidFill>
              </a:rPr>
              <a:t>αλλα</a:t>
            </a:r>
            <a:r>
              <a:rPr lang="el-GR" altLang="el-GR" sz="1800" b="1" dirty="0">
                <a:solidFill>
                  <a:srgbClr val="FFFF00"/>
                </a:solidFill>
              </a:rPr>
              <a:t> και από πνευμονικό </a:t>
            </a:r>
            <a:r>
              <a:rPr lang="el-GR" altLang="el-GR" sz="1800" b="1" dirty="0" err="1">
                <a:solidFill>
                  <a:srgbClr val="FF0000"/>
                </a:solidFill>
              </a:rPr>
              <a:t>αγγειόσπασμο</a:t>
            </a:r>
            <a:r>
              <a:rPr lang="el-GR" altLang="el-GR" sz="1800" b="1" dirty="0">
                <a:solidFill>
                  <a:srgbClr val="FFFF00"/>
                </a:solidFill>
              </a:rPr>
              <a:t> (</a:t>
            </a:r>
            <a:r>
              <a:rPr lang="el-GR" altLang="el-GR" sz="1800" b="1" u="sng" dirty="0" err="1">
                <a:solidFill>
                  <a:srgbClr val="FFFF00"/>
                </a:solidFill>
              </a:rPr>
              <a:t>νευρογενής</a:t>
            </a:r>
            <a:r>
              <a:rPr lang="el-GR" altLang="el-GR" sz="1800" b="1" dirty="0">
                <a:solidFill>
                  <a:srgbClr val="FFFF00"/>
                </a:solidFill>
              </a:rPr>
              <a:t> ή/και λόγω έκλυσης  </a:t>
            </a:r>
            <a:r>
              <a:rPr lang="el-GR" altLang="el-GR" sz="1800" b="1" u="sng" dirty="0">
                <a:solidFill>
                  <a:srgbClr val="FFFF00"/>
                </a:solidFill>
              </a:rPr>
              <a:t>διαβιβαστών</a:t>
            </a:r>
            <a:r>
              <a:rPr lang="el-GR" altLang="el-GR" sz="1800" b="1" dirty="0">
                <a:solidFill>
                  <a:srgbClr val="FFFF00"/>
                </a:solidFill>
              </a:rPr>
              <a:t> (</a:t>
            </a:r>
            <a:r>
              <a:rPr lang="el-GR" altLang="el-GR" sz="1800" b="1" dirty="0" err="1">
                <a:solidFill>
                  <a:srgbClr val="FFFF00"/>
                </a:solidFill>
              </a:rPr>
              <a:t>π.χ</a:t>
            </a:r>
            <a:r>
              <a:rPr lang="el-GR" altLang="el-GR" sz="1800" b="1" dirty="0">
                <a:solidFill>
                  <a:srgbClr val="FFFF00"/>
                </a:solidFill>
              </a:rPr>
              <a:t>, </a:t>
            </a:r>
            <a:r>
              <a:rPr lang="el-GR" altLang="el-GR" sz="1800" b="1" dirty="0" err="1">
                <a:solidFill>
                  <a:srgbClr val="FF0000"/>
                </a:solidFill>
              </a:rPr>
              <a:t>thromboxane</a:t>
            </a:r>
            <a:r>
              <a:rPr lang="el-GR" altLang="el-GR" sz="1800" b="1" dirty="0">
                <a:solidFill>
                  <a:srgbClr val="FF0000"/>
                </a:solidFill>
              </a:rPr>
              <a:t> A2</a:t>
            </a:r>
            <a:r>
              <a:rPr lang="el-GR" altLang="el-GR" sz="1800" b="1" dirty="0">
                <a:solidFill>
                  <a:srgbClr val="FFFF00"/>
                </a:solidFill>
              </a:rPr>
              <a:t> </a:t>
            </a:r>
            <a:r>
              <a:rPr lang="el-GR" altLang="el-GR" sz="1800" b="1" dirty="0" err="1">
                <a:solidFill>
                  <a:srgbClr val="FFFF00"/>
                </a:solidFill>
              </a:rPr>
              <a:t>and</a:t>
            </a:r>
            <a:r>
              <a:rPr lang="el-GR" altLang="el-GR" sz="1800" b="1" dirty="0">
                <a:solidFill>
                  <a:srgbClr val="FFFF00"/>
                </a:solidFill>
              </a:rPr>
              <a:t> </a:t>
            </a:r>
            <a:r>
              <a:rPr lang="el-GR" altLang="el-GR" sz="1800" b="1" dirty="0" err="1">
                <a:solidFill>
                  <a:srgbClr val="FF0000"/>
                </a:solidFill>
              </a:rPr>
              <a:t>serotonin</a:t>
            </a:r>
            <a:r>
              <a:rPr lang="el-GR" altLang="el-GR" sz="1800" b="1" dirty="0">
                <a:solidFill>
                  <a:srgbClr val="FFFF00"/>
                </a:solidFill>
              </a:rPr>
              <a:t>)</a:t>
            </a:r>
          </a:p>
          <a:p>
            <a:pPr eaLnBrk="1" fontAlgn="base" hangingPunct="1">
              <a:spcBef>
                <a:spcPct val="0"/>
              </a:spcBef>
              <a:spcAft>
                <a:spcPct val="0"/>
              </a:spcAft>
              <a:buFontTx/>
              <a:buNone/>
              <a:defRPr/>
            </a:pPr>
            <a:endParaRPr lang="el-GR" altLang="el-GR" sz="1800" b="1" dirty="0">
              <a:solidFill>
                <a:srgbClr val="FFFF00"/>
              </a:solidFill>
            </a:endParaRPr>
          </a:p>
          <a:p>
            <a:pPr eaLnBrk="1" fontAlgn="base" hangingPunct="1">
              <a:spcBef>
                <a:spcPct val="0"/>
              </a:spcBef>
              <a:spcAft>
                <a:spcPct val="0"/>
              </a:spcAft>
              <a:buFontTx/>
              <a:buNone/>
              <a:defRPr/>
            </a:pPr>
            <a:endParaRPr lang="el-GR" altLang="el-GR" sz="1800" b="1" dirty="0">
              <a:solidFill>
                <a:srgbClr val="FFFF00"/>
              </a:solidFill>
            </a:endParaRPr>
          </a:p>
          <a:p>
            <a:pPr eaLnBrk="1" fontAlgn="base" hangingPunct="1">
              <a:spcBef>
                <a:spcPct val="0"/>
              </a:spcBef>
              <a:spcAft>
                <a:spcPct val="0"/>
              </a:spcAft>
              <a:defRPr/>
            </a:pPr>
            <a:r>
              <a:rPr lang="el-GR" altLang="el-GR" sz="1800" b="1" dirty="0">
                <a:solidFill>
                  <a:srgbClr val="FFFF00"/>
                </a:solidFill>
              </a:rPr>
              <a:t>Μείωση της καρδιακής παροχής</a:t>
            </a:r>
          </a:p>
          <a:p>
            <a:pPr eaLnBrk="1" fontAlgn="base" hangingPunct="1">
              <a:spcBef>
                <a:spcPct val="0"/>
              </a:spcBef>
              <a:spcAft>
                <a:spcPct val="0"/>
              </a:spcAft>
              <a:defRPr/>
            </a:pPr>
            <a:r>
              <a:rPr lang="el-GR" altLang="el-GR" sz="1800" b="1" dirty="0">
                <a:solidFill>
                  <a:srgbClr val="FFFF00"/>
                </a:solidFill>
              </a:rPr>
              <a:t>Οξεία δεξιά καρδιακή ανεπάρκεια</a:t>
            </a:r>
          </a:p>
          <a:p>
            <a:pPr eaLnBrk="1" fontAlgn="base" hangingPunct="1">
              <a:spcBef>
                <a:spcPct val="0"/>
              </a:spcBef>
              <a:spcAft>
                <a:spcPct val="0"/>
              </a:spcAft>
              <a:defRPr/>
            </a:pPr>
            <a:r>
              <a:rPr lang="el-GR" altLang="el-GR" sz="1800" b="1" dirty="0">
                <a:solidFill>
                  <a:srgbClr val="FFFF00"/>
                </a:solidFill>
              </a:rPr>
              <a:t>Αρρυθμίες</a:t>
            </a:r>
          </a:p>
          <a:p>
            <a:pPr eaLnBrk="1" fontAlgn="base" hangingPunct="1">
              <a:spcBef>
                <a:spcPct val="0"/>
              </a:spcBef>
              <a:spcAft>
                <a:spcPct val="0"/>
              </a:spcAft>
              <a:defRPr/>
            </a:pPr>
            <a:r>
              <a:rPr lang="el-GR" altLang="el-GR" sz="1800" b="1" dirty="0" err="1">
                <a:solidFill>
                  <a:srgbClr val="FFFF00"/>
                </a:solidFill>
              </a:rPr>
              <a:t>Υποξαιμία</a:t>
            </a:r>
            <a:r>
              <a:rPr lang="el-GR" altLang="el-GR" sz="1800" b="1" dirty="0">
                <a:solidFill>
                  <a:srgbClr val="FFFF00"/>
                </a:solidFill>
              </a:rPr>
              <a:t>/</a:t>
            </a:r>
            <a:r>
              <a:rPr lang="el-GR" altLang="el-GR" sz="1800" b="1" dirty="0" err="1">
                <a:solidFill>
                  <a:srgbClr val="FFFF00"/>
                </a:solidFill>
              </a:rPr>
              <a:t>υποξία</a:t>
            </a:r>
            <a:r>
              <a:rPr lang="el-GR" altLang="el-GR" sz="1800" b="1" dirty="0">
                <a:solidFill>
                  <a:srgbClr val="FFFF00"/>
                </a:solidFill>
              </a:rPr>
              <a:t> </a:t>
            </a:r>
          </a:p>
          <a:p>
            <a:pPr eaLnBrk="1" fontAlgn="base" hangingPunct="1">
              <a:spcBef>
                <a:spcPct val="0"/>
              </a:spcBef>
              <a:spcAft>
                <a:spcPct val="0"/>
              </a:spcAft>
              <a:defRPr/>
            </a:pPr>
            <a:r>
              <a:rPr lang="el-GR" altLang="el-GR" sz="1800" b="1" dirty="0">
                <a:solidFill>
                  <a:srgbClr val="FFFF00"/>
                </a:solidFill>
              </a:rPr>
              <a:t>Θάνατος</a:t>
            </a:r>
          </a:p>
        </p:txBody>
      </p:sp>
      <p:sp>
        <p:nvSpPr>
          <p:cNvPr id="8195" name="Text Box 3"/>
          <p:cNvSpPr txBox="1">
            <a:spLocks noChangeArrowheads="1"/>
          </p:cNvSpPr>
          <p:nvPr/>
        </p:nvSpPr>
        <p:spPr bwMode="auto">
          <a:xfrm>
            <a:off x="1403350" y="404813"/>
            <a:ext cx="6408738" cy="898525"/>
          </a:xfrm>
          <a:prstGeom prst="rect">
            <a:avLst/>
          </a:prstGeom>
          <a:solidFill>
            <a:srgbClr val="FF0000"/>
          </a:solidFill>
          <a:ln w="76200">
            <a:solidFill>
              <a:srgbClr val="FFFF00"/>
            </a:solidFill>
            <a:miter lim="800000"/>
            <a:headEnd/>
            <a:tailEnd/>
          </a:ln>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FontTx/>
              <a:buNone/>
            </a:pPr>
            <a:r>
              <a:rPr lang="el-GR" altLang="el-GR" sz="2400" b="1">
                <a:solidFill>
                  <a:srgbClr val="FFFF00"/>
                </a:solidFill>
              </a:rPr>
              <a:t>ΠΝΕΥΜΟΝΙΚΗ ΕΜΒΟΛΗ</a:t>
            </a:r>
          </a:p>
          <a:p>
            <a:pPr algn="ctr" fontAlgn="base">
              <a:spcBef>
                <a:spcPct val="0"/>
              </a:spcBef>
              <a:spcAft>
                <a:spcPct val="0"/>
              </a:spcAft>
              <a:buFontTx/>
              <a:buNone/>
            </a:pPr>
            <a:r>
              <a:rPr lang="el-GR" altLang="el-GR" sz="2400" b="1">
                <a:solidFill>
                  <a:srgbClr val="FFFF00"/>
                </a:solidFill>
              </a:rPr>
              <a:t>παθοφυσιολογία</a:t>
            </a:r>
          </a:p>
        </p:txBody>
      </p:sp>
    </p:spTree>
    <p:extLst>
      <p:ext uri="{BB962C8B-B14F-4D97-AF65-F5344CB8AC3E}">
        <p14:creationId xmlns:p14="http://schemas.microsoft.com/office/powerpoint/2010/main" val="25475549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3" descr="Computed tomography angiogram in a 69-year-old 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1238" y="2997200"/>
            <a:ext cx="3052762" cy="305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4 - TextBox"/>
          <p:cNvSpPr txBox="1">
            <a:spLocks noChangeArrowheads="1"/>
          </p:cNvSpPr>
          <p:nvPr/>
        </p:nvSpPr>
        <p:spPr bwMode="auto">
          <a:xfrm>
            <a:off x="539750" y="188913"/>
            <a:ext cx="7920038" cy="2492375"/>
          </a:xfrm>
          <a:prstGeom prst="rect">
            <a:avLst/>
          </a:prstGeom>
          <a:solidFill>
            <a:srgbClr val="FF0000"/>
          </a:solidFill>
          <a:ln w="57150">
            <a:solidFill>
              <a:srgbClr val="FFFC00"/>
            </a:solidFill>
            <a:miter lim="800000"/>
            <a:headEnd/>
            <a:tailEnd/>
          </a:ln>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FR" altLang="el-GR" sz="1800">
                <a:solidFill>
                  <a:srgbClr val="000000"/>
                </a:solidFill>
              </a:rPr>
              <a:t>  </a:t>
            </a:r>
          </a:p>
          <a:p>
            <a:pPr algn="ctr" fontAlgn="base">
              <a:spcBef>
                <a:spcPct val="0"/>
              </a:spcBef>
              <a:spcAft>
                <a:spcPct val="0"/>
              </a:spcAft>
              <a:buFontTx/>
              <a:buNone/>
            </a:pPr>
            <a:r>
              <a:rPr lang="el-GR" altLang="el-GR" sz="4000" b="1">
                <a:solidFill>
                  <a:srgbClr val="FFFF00"/>
                </a:solidFill>
              </a:rPr>
              <a:t>ΧΡΟΝΙΑ ΘΡΟΜΒΟΕΜΒΟΛΙΚΗ ΝΟΣΟΣ ΠΝΕΥΜΟΝΟΣ</a:t>
            </a:r>
          </a:p>
          <a:p>
            <a:pPr algn="ctr" fontAlgn="base">
              <a:spcBef>
                <a:spcPct val="0"/>
              </a:spcBef>
              <a:spcAft>
                <a:spcPct val="0"/>
              </a:spcAft>
              <a:buFontTx/>
              <a:buNone/>
            </a:pPr>
            <a:r>
              <a:rPr lang="el-GR" altLang="el-GR" sz="4000" b="1">
                <a:solidFill>
                  <a:srgbClr val="FFFF00"/>
                </a:solidFill>
              </a:rPr>
              <a:t>(</a:t>
            </a:r>
            <a:r>
              <a:rPr lang="en-US" altLang="el-GR" sz="4000" b="1">
                <a:solidFill>
                  <a:srgbClr val="FFFF00"/>
                </a:solidFill>
              </a:rPr>
              <a:t>CTEPH)</a:t>
            </a:r>
          </a:p>
          <a:p>
            <a:pPr fontAlgn="base">
              <a:spcBef>
                <a:spcPct val="0"/>
              </a:spcBef>
              <a:spcAft>
                <a:spcPct val="0"/>
              </a:spcAft>
              <a:buFontTx/>
              <a:buNone/>
            </a:pPr>
            <a:endParaRPr lang="fr-FR" altLang="el-GR" sz="1800">
              <a:solidFill>
                <a:srgbClr val="000000"/>
              </a:solidFill>
            </a:endParaRPr>
          </a:p>
        </p:txBody>
      </p:sp>
      <p:sp>
        <p:nvSpPr>
          <p:cNvPr id="72708" name="5 - TextBox"/>
          <p:cNvSpPr txBox="1">
            <a:spLocks noChangeArrowheads="1"/>
          </p:cNvSpPr>
          <p:nvPr/>
        </p:nvSpPr>
        <p:spPr bwMode="auto">
          <a:xfrm>
            <a:off x="0" y="4017963"/>
            <a:ext cx="61626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el-GR" altLang="el-GR" sz="1800" b="1">
                <a:solidFill>
                  <a:srgbClr val="FFFF00"/>
                </a:solidFill>
              </a:rPr>
              <a:t>Επίπτωση </a:t>
            </a:r>
            <a:r>
              <a:rPr lang="en-US" altLang="el-GR" sz="1800" b="1">
                <a:solidFill>
                  <a:srgbClr val="FF0000"/>
                </a:solidFill>
              </a:rPr>
              <a:t>3.8%</a:t>
            </a:r>
            <a:r>
              <a:rPr lang="el-GR" altLang="el-GR" sz="1800" b="1">
                <a:solidFill>
                  <a:srgbClr val="FFFF00"/>
                </a:solidFill>
              </a:rPr>
              <a:t> </a:t>
            </a:r>
            <a:r>
              <a:rPr lang="en-US" altLang="el-GR" sz="1800" b="1">
                <a:solidFill>
                  <a:srgbClr val="FFFF00"/>
                </a:solidFill>
              </a:rPr>
              <a:t>(0.1-9%) </a:t>
            </a:r>
            <a:r>
              <a:rPr lang="el-GR" altLang="el-GR" sz="1800" b="1">
                <a:solidFill>
                  <a:srgbClr val="FFFF00"/>
                </a:solidFill>
              </a:rPr>
              <a:t>μετά από συμπτωματική </a:t>
            </a:r>
            <a:r>
              <a:rPr lang="en-US" altLang="el-GR" sz="1800" b="1">
                <a:solidFill>
                  <a:srgbClr val="FFFF00"/>
                </a:solidFill>
              </a:rPr>
              <a:t>VTE</a:t>
            </a:r>
          </a:p>
          <a:p>
            <a:pPr fontAlgn="base">
              <a:spcBef>
                <a:spcPct val="0"/>
              </a:spcBef>
              <a:spcAft>
                <a:spcPct val="0"/>
              </a:spcAft>
              <a:buFontTx/>
              <a:buNone/>
            </a:pPr>
            <a:endParaRPr lang="en-US" altLang="el-GR" sz="1800" b="1">
              <a:solidFill>
                <a:srgbClr val="FFFF00"/>
              </a:solidFill>
            </a:endParaRPr>
          </a:p>
          <a:p>
            <a:pPr fontAlgn="base">
              <a:spcBef>
                <a:spcPct val="0"/>
              </a:spcBef>
              <a:spcAft>
                <a:spcPct val="0"/>
              </a:spcAft>
              <a:buFontTx/>
              <a:buNone/>
            </a:pPr>
            <a:r>
              <a:rPr lang="el-GR" altLang="el-GR" sz="1800" b="1">
                <a:solidFill>
                  <a:srgbClr val="FFFF00"/>
                </a:solidFill>
              </a:rPr>
              <a:t>Εχει </a:t>
            </a:r>
            <a:r>
              <a:rPr lang="el-GR" altLang="el-GR" sz="1800" b="1" u="sng">
                <a:solidFill>
                  <a:srgbClr val="FFFF00"/>
                </a:solidFill>
              </a:rPr>
              <a:t>μεγαλύτερη</a:t>
            </a:r>
            <a:r>
              <a:rPr lang="el-GR" altLang="el-GR" sz="1800" b="1">
                <a:solidFill>
                  <a:srgbClr val="FFFF00"/>
                </a:solidFill>
              </a:rPr>
              <a:t> θνητότητα από το σ. </a:t>
            </a:r>
            <a:r>
              <a:rPr lang="en-US" altLang="el-GR" sz="1800" b="1">
                <a:solidFill>
                  <a:srgbClr val="FFFF00"/>
                </a:solidFill>
              </a:rPr>
              <a:t>Eisenmenger  </a:t>
            </a:r>
            <a:endParaRPr lang="fr-FR" altLang="el-GR" sz="1800" b="1">
              <a:solidFill>
                <a:srgbClr val="FFFF00"/>
              </a:solidFill>
            </a:endParaRPr>
          </a:p>
        </p:txBody>
      </p:sp>
    </p:spTree>
    <p:extLst>
      <p:ext uri="{BB962C8B-B14F-4D97-AF65-F5344CB8AC3E}">
        <p14:creationId xmlns:p14="http://schemas.microsoft.com/office/powerpoint/2010/main" val="238117527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Ορθογώνιο 3"/>
          <p:cNvSpPr>
            <a:spLocks noChangeArrowheads="1"/>
          </p:cNvSpPr>
          <p:nvPr/>
        </p:nvSpPr>
        <p:spPr bwMode="auto">
          <a:xfrm>
            <a:off x="179388" y="333375"/>
            <a:ext cx="8137525"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el-GR" altLang="en-US" sz="1800" b="1" u="sng">
                <a:solidFill>
                  <a:srgbClr val="FFFF00"/>
                </a:solidFill>
              </a:rPr>
              <a:t>Επακόλουθα της </a:t>
            </a:r>
            <a:r>
              <a:rPr lang="en-US" altLang="en-US" sz="1800" b="1" u="sng">
                <a:solidFill>
                  <a:srgbClr val="FFFF00"/>
                </a:solidFill>
              </a:rPr>
              <a:t>PE</a:t>
            </a:r>
            <a:r>
              <a:rPr lang="el-GR" altLang="en-US" sz="1800" b="1" u="sng">
                <a:solidFill>
                  <a:srgbClr val="FFFF00"/>
                </a:solidFill>
              </a:rPr>
              <a:t> σε βάθος χρόνου</a:t>
            </a:r>
            <a:r>
              <a:rPr lang="en-US" altLang="en-US" sz="1800" b="1" u="sng">
                <a:solidFill>
                  <a:srgbClr val="FFFF00"/>
                </a:solidFill>
              </a:rPr>
              <a:t> </a:t>
            </a:r>
            <a:endParaRPr lang="el-GR" altLang="en-US" sz="1800" b="1" u="sng">
              <a:solidFill>
                <a:srgbClr val="FFFF00"/>
              </a:solidFill>
            </a:endParaRPr>
          </a:p>
          <a:p>
            <a:pPr fontAlgn="base">
              <a:spcBef>
                <a:spcPct val="0"/>
              </a:spcBef>
              <a:spcAft>
                <a:spcPct val="0"/>
              </a:spcAft>
              <a:buFontTx/>
              <a:buNone/>
            </a:pPr>
            <a:r>
              <a:rPr lang="el-GR" altLang="en-US" sz="1800" b="1">
                <a:solidFill>
                  <a:srgbClr val="FFFF00"/>
                </a:solidFill>
              </a:rPr>
              <a:t>Η βατότητα του πνευμονικού αρτηριακού δικτύου ¨αποκαθίσταται¨ στην πλειοψηφία των περιπτώσεων μεσα σε λίγους μήνες από το οξύ γεγονός. </a:t>
            </a:r>
            <a:endParaRPr lang="en-US" altLang="en-US" sz="1800" b="1">
              <a:solidFill>
                <a:srgbClr val="FFFF00"/>
              </a:solidFill>
            </a:endParaRPr>
          </a:p>
          <a:p>
            <a:pPr fontAlgn="base">
              <a:spcBef>
                <a:spcPct val="0"/>
              </a:spcBef>
              <a:spcAft>
                <a:spcPct val="0"/>
              </a:spcAft>
              <a:buFontTx/>
              <a:buNone/>
            </a:pPr>
            <a:r>
              <a:rPr lang="el-GR" altLang="en-US" sz="1800" b="1">
                <a:solidFill>
                  <a:srgbClr val="FFFF00"/>
                </a:solidFill>
              </a:rPr>
              <a:t>Όμως, μπορεί οι θρόμβοι να οργανωθούν και να παραμείνει μεγάλη αύξηση των πνευμονικών αντιστάσεων (</a:t>
            </a:r>
            <a:r>
              <a:rPr lang="en-US" altLang="en-US" sz="1800" b="1">
                <a:solidFill>
                  <a:srgbClr val="FFFF00"/>
                </a:solidFill>
              </a:rPr>
              <a:t>CTEPH</a:t>
            </a:r>
            <a:r>
              <a:rPr lang="el-GR" altLang="en-US" sz="1800" b="1">
                <a:solidFill>
                  <a:srgbClr val="FFFF00"/>
                </a:solidFill>
              </a:rPr>
              <a:t>)</a:t>
            </a:r>
            <a:r>
              <a:rPr lang="en-US" altLang="en-US" sz="1800" b="1">
                <a:solidFill>
                  <a:srgbClr val="FFFF00"/>
                </a:solidFill>
              </a:rPr>
              <a:t>,</a:t>
            </a:r>
            <a:r>
              <a:rPr lang="el-GR" altLang="en-US" sz="1800" b="1">
                <a:solidFill>
                  <a:srgbClr val="FFFF00"/>
                </a:solidFill>
              </a:rPr>
              <a:t> μια δυνητικά απειλητική για τη ζωή αποφρακτική αγγειοπάθεια, που έχει ενεργοποιήσει και μηχανισμούς αρτηριακού </a:t>
            </a:r>
            <a:r>
              <a:rPr lang="en-US" altLang="en-US" sz="1800" b="1">
                <a:solidFill>
                  <a:srgbClr val="FFFF00"/>
                </a:solidFill>
              </a:rPr>
              <a:t>remodeling</a:t>
            </a:r>
          </a:p>
          <a:p>
            <a:pPr fontAlgn="base">
              <a:spcBef>
                <a:spcPct val="0"/>
              </a:spcBef>
              <a:spcAft>
                <a:spcPct val="0"/>
              </a:spcAft>
              <a:buFontTx/>
              <a:buNone/>
            </a:pPr>
            <a:r>
              <a:rPr lang="el-GR" altLang="en-US" sz="1800" b="1">
                <a:solidFill>
                  <a:srgbClr val="FFFF00"/>
                </a:solidFill>
              </a:rPr>
              <a:t> </a:t>
            </a:r>
          </a:p>
          <a:p>
            <a:pPr fontAlgn="base">
              <a:spcBef>
                <a:spcPct val="0"/>
              </a:spcBef>
              <a:spcAft>
                <a:spcPct val="0"/>
              </a:spcAft>
              <a:buFontTx/>
              <a:buNone/>
            </a:pPr>
            <a:r>
              <a:rPr lang="el-GR" altLang="en-US" sz="1800" b="1">
                <a:solidFill>
                  <a:srgbClr val="FFFF00"/>
                </a:solidFill>
              </a:rPr>
              <a:t>Το χαρακτηριστικό της </a:t>
            </a:r>
            <a:r>
              <a:rPr lang="en-US" altLang="en-US" sz="1800" b="1">
                <a:solidFill>
                  <a:srgbClr val="FFFF00"/>
                </a:solidFill>
              </a:rPr>
              <a:t>CTEPH </a:t>
            </a:r>
            <a:r>
              <a:rPr lang="el-GR" altLang="en-US" sz="1800" b="1">
                <a:solidFill>
                  <a:srgbClr val="FFFF00"/>
                </a:solidFill>
              </a:rPr>
              <a:t>είναι η ινωτική μετατροπή ενός θρόμβου που προκαλεί σταθερή – μόνιμη απόφραξη αλλα και μεγαλύτερη ροή στα υγιή τμήματα του αρτηριακού πνευμονικού  δικτύου (</a:t>
            </a:r>
            <a:r>
              <a:rPr lang="en-US" altLang="en-US" sz="1800" b="1">
                <a:solidFill>
                  <a:srgbClr val="FFFF00"/>
                </a:solidFill>
              </a:rPr>
              <a:t>remodeling). </a:t>
            </a:r>
          </a:p>
          <a:p>
            <a:pPr fontAlgn="base">
              <a:spcBef>
                <a:spcPct val="0"/>
              </a:spcBef>
              <a:spcAft>
                <a:spcPct val="0"/>
              </a:spcAft>
              <a:buFontTx/>
              <a:buNone/>
            </a:pPr>
            <a:endParaRPr lang="el-GR" altLang="en-US" sz="1800" b="1">
              <a:solidFill>
                <a:srgbClr val="FFFF00"/>
              </a:solidFill>
            </a:endParaRPr>
          </a:p>
          <a:p>
            <a:pPr fontAlgn="base">
              <a:spcBef>
                <a:spcPct val="0"/>
              </a:spcBef>
              <a:spcAft>
                <a:spcPct val="0"/>
              </a:spcAft>
              <a:buFontTx/>
              <a:buNone/>
            </a:pPr>
            <a:r>
              <a:rPr lang="el-GR" altLang="en-US" sz="1800" b="1">
                <a:solidFill>
                  <a:srgbClr val="FFFF00"/>
                </a:solidFill>
              </a:rPr>
              <a:t>Επιπλέον, ΔΕΝ έχει βρεθεί δυνατή συσχέτιση μεταξύ του βαθμού απόφραξης (όπως φαίνεται στις απεικονιστικές μεθόδους) και της πιθανής ανάπτυξης </a:t>
            </a:r>
            <a:r>
              <a:rPr lang="en-US" altLang="en-US" sz="1800" b="1">
                <a:solidFill>
                  <a:srgbClr val="FFFF00"/>
                </a:solidFill>
              </a:rPr>
              <a:t>CTEPH</a:t>
            </a:r>
          </a:p>
          <a:p>
            <a:pPr fontAlgn="base">
              <a:spcBef>
                <a:spcPct val="0"/>
              </a:spcBef>
              <a:spcAft>
                <a:spcPct val="0"/>
              </a:spcAft>
              <a:buFontTx/>
              <a:buNone/>
            </a:pPr>
            <a:endParaRPr lang="en-US" altLang="en-US" sz="1800" b="1">
              <a:solidFill>
                <a:srgbClr val="FFFF00"/>
              </a:solidFill>
            </a:endParaRPr>
          </a:p>
          <a:p>
            <a:pPr fontAlgn="base">
              <a:spcBef>
                <a:spcPct val="0"/>
              </a:spcBef>
              <a:spcAft>
                <a:spcPct val="0"/>
              </a:spcAft>
              <a:buFontTx/>
              <a:buNone/>
            </a:pPr>
            <a:r>
              <a:rPr lang="el-GR" altLang="en-US" sz="1800" b="1">
                <a:solidFill>
                  <a:srgbClr val="FFFF00"/>
                </a:solidFill>
              </a:rPr>
              <a:t>Όμως, αν η </a:t>
            </a:r>
            <a:r>
              <a:rPr lang="en-US" altLang="en-US" sz="1800" b="1">
                <a:solidFill>
                  <a:srgbClr val="FFFF00"/>
                </a:solidFill>
              </a:rPr>
              <a:t>CTEPH </a:t>
            </a:r>
            <a:r>
              <a:rPr lang="el-GR" altLang="en-US" sz="1800" b="1">
                <a:solidFill>
                  <a:srgbClr val="FFFF00"/>
                </a:solidFill>
              </a:rPr>
              <a:t>είναι σπάνια, δεν είναι σπάνιο το ότι μεγάλος αριθμός από τους ασθενείς με ΠΕ αναφέρει εύκολη δύσπνοια και κακή φυσική κατάσταση αρκετούς μήνες μετά από το οξύ γεγονός.  Έτσι, πρέπει να υπάρχει </a:t>
            </a:r>
            <a:r>
              <a:rPr lang="en-US" altLang="en-US" sz="1800" b="1">
                <a:solidFill>
                  <a:srgbClr val="FFFF00"/>
                </a:solidFill>
              </a:rPr>
              <a:t>follow-up </a:t>
            </a:r>
          </a:p>
        </p:txBody>
      </p:sp>
    </p:spTree>
    <p:extLst>
      <p:ext uri="{BB962C8B-B14F-4D97-AF65-F5344CB8AC3E}">
        <p14:creationId xmlns:p14="http://schemas.microsoft.com/office/powerpoint/2010/main" val="275080314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https://err.ersjournals.com/content/errev/26/146/170105/F2.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692150"/>
            <a:ext cx="9117013" cy="337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921725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5" descr="Figure 1">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452438"/>
            <a:ext cx="3048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9" name="Picture 7" descr="Figure 2">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8488" y="1844675"/>
            <a:ext cx="3708400"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Rectangle 8"/>
          <p:cNvSpPr>
            <a:spLocks noChangeArrowheads="1"/>
          </p:cNvSpPr>
          <p:nvPr/>
        </p:nvSpPr>
        <p:spPr bwMode="auto">
          <a:xfrm>
            <a:off x="684213" y="4732338"/>
            <a:ext cx="3311525"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en-US" altLang="el-GR" sz="1800" b="1">
              <a:solidFill>
                <a:srgbClr val="FFFF00"/>
              </a:solidFill>
            </a:endParaRPr>
          </a:p>
          <a:p>
            <a:pPr fontAlgn="base">
              <a:spcBef>
                <a:spcPct val="0"/>
              </a:spcBef>
              <a:spcAft>
                <a:spcPct val="0"/>
              </a:spcAft>
              <a:buFontTx/>
              <a:buNone/>
            </a:pPr>
            <a:r>
              <a:rPr lang="el-GR" altLang="el-GR" sz="1800" b="1">
                <a:solidFill>
                  <a:srgbClr val="FFFF00"/>
                </a:solidFill>
              </a:rPr>
              <a:t>Τα αποτελέσματα για να φανούν μπορεί να απαιτήσουν 6 μήνες</a:t>
            </a:r>
          </a:p>
          <a:p>
            <a:pPr fontAlgn="base">
              <a:spcBef>
                <a:spcPct val="0"/>
              </a:spcBef>
              <a:spcAft>
                <a:spcPct val="0"/>
              </a:spcAft>
              <a:buFontTx/>
              <a:buNone/>
            </a:pPr>
            <a:r>
              <a:rPr lang="el-GR" altLang="el-GR" sz="1800" b="1">
                <a:solidFill>
                  <a:srgbClr val="FFFF00"/>
                </a:solidFill>
              </a:rPr>
              <a:t>ΘΝΗΤΌΤΗΣ μεγαλύτερη επί </a:t>
            </a:r>
            <a:r>
              <a:rPr lang="en-US" altLang="el-GR" sz="1800" b="1">
                <a:solidFill>
                  <a:srgbClr val="FFFF00"/>
                </a:solidFill>
              </a:rPr>
              <a:t>PVR &gt; 1200 dyn.s.cm </a:t>
            </a:r>
            <a:r>
              <a:rPr lang="en-US" altLang="el-GR" sz="1800" b="1" baseline="30000">
                <a:solidFill>
                  <a:srgbClr val="FFFF00"/>
                </a:solidFill>
              </a:rPr>
              <a:t>-5</a:t>
            </a:r>
            <a:r>
              <a:rPr lang="el-GR" altLang="el-GR" sz="1800" b="1">
                <a:solidFill>
                  <a:srgbClr val="FFFF00"/>
                </a:solidFill>
              </a:rPr>
              <a:t> </a:t>
            </a:r>
          </a:p>
        </p:txBody>
      </p:sp>
      <p:sp>
        <p:nvSpPr>
          <p:cNvPr id="75781" name="6 - TextBox"/>
          <p:cNvSpPr txBox="1">
            <a:spLocks noChangeArrowheads="1"/>
          </p:cNvSpPr>
          <p:nvPr/>
        </p:nvSpPr>
        <p:spPr bwMode="auto">
          <a:xfrm>
            <a:off x="3571875" y="330200"/>
            <a:ext cx="5429250" cy="1384300"/>
          </a:xfrm>
          <a:prstGeom prst="rect">
            <a:avLst/>
          </a:prstGeom>
          <a:solidFill>
            <a:srgbClr val="FF0000"/>
          </a:solidFill>
          <a:ln w="57150">
            <a:solidFill>
              <a:srgbClr val="FFFC00"/>
            </a:solidFill>
            <a:miter lim="800000"/>
            <a:headEnd/>
            <a:tailEnd/>
          </a:ln>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FR" altLang="el-GR" sz="1800">
                <a:solidFill>
                  <a:srgbClr val="000000"/>
                </a:solidFill>
              </a:rPr>
              <a:t>  </a:t>
            </a:r>
          </a:p>
          <a:p>
            <a:pPr fontAlgn="base">
              <a:spcBef>
                <a:spcPct val="0"/>
              </a:spcBef>
              <a:spcAft>
                <a:spcPct val="0"/>
              </a:spcAft>
              <a:buFontTx/>
              <a:buNone/>
            </a:pPr>
            <a:r>
              <a:rPr lang="el-GR" altLang="el-GR" sz="2400" b="1">
                <a:solidFill>
                  <a:srgbClr val="FFFF00"/>
                </a:solidFill>
              </a:rPr>
              <a:t>Πνευμονική θρομβενδαρτηρεκτομή</a:t>
            </a:r>
          </a:p>
          <a:p>
            <a:pPr fontAlgn="base">
              <a:spcBef>
                <a:spcPct val="0"/>
              </a:spcBef>
              <a:spcAft>
                <a:spcPct val="0"/>
              </a:spcAft>
              <a:buFontTx/>
              <a:buNone/>
            </a:pPr>
            <a:r>
              <a:rPr lang="en-US" altLang="el-GR" sz="2400" b="1">
                <a:solidFill>
                  <a:srgbClr val="FFFF00"/>
                </a:solidFill>
              </a:rPr>
              <a:t>  Pulmonary endarterectomy (PEA)</a:t>
            </a:r>
          </a:p>
          <a:p>
            <a:pPr fontAlgn="base">
              <a:spcBef>
                <a:spcPct val="0"/>
              </a:spcBef>
              <a:spcAft>
                <a:spcPct val="0"/>
              </a:spcAft>
              <a:buFontTx/>
              <a:buNone/>
            </a:pPr>
            <a:endParaRPr lang="fr-FR" altLang="el-GR" sz="1800">
              <a:solidFill>
                <a:srgbClr val="000000"/>
              </a:solidFill>
            </a:endParaRPr>
          </a:p>
        </p:txBody>
      </p:sp>
      <p:pic>
        <p:nvPicPr>
          <p:cNvPr id="75782" name="Picture 7" descr="An external file that holds a picture, illustration, etc.&#10;Object name is i1947-6094-12-4-213-f0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2950" y="4279900"/>
            <a:ext cx="3475038"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467204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0" y="557213"/>
            <a:ext cx="91440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FontTx/>
              <a:buNone/>
            </a:pPr>
            <a:r>
              <a:rPr lang="el-GR" altLang="el-GR" sz="2800" b="1">
                <a:solidFill>
                  <a:srgbClr val="FFFF00"/>
                </a:solidFill>
              </a:rPr>
              <a:t>ΕΝΔΕΙΞΕΙΣ ΧΕΙΡΟΥΡΓΙΚΗΣ ΕΜΒΟΛΕΚΤΟΜΗΣ</a:t>
            </a:r>
            <a:endParaRPr lang="en-US" altLang="el-GR" sz="2800" b="1">
              <a:solidFill>
                <a:srgbClr val="FFFF00"/>
              </a:solidFill>
            </a:endParaRPr>
          </a:p>
          <a:p>
            <a:pPr algn="ctr" fontAlgn="base">
              <a:spcBef>
                <a:spcPct val="0"/>
              </a:spcBef>
              <a:spcAft>
                <a:spcPct val="0"/>
              </a:spcAft>
              <a:buFontTx/>
              <a:buNone/>
            </a:pPr>
            <a:r>
              <a:rPr lang="el-GR" altLang="el-GR" sz="1800" b="1">
                <a:solidFill>
                  <a:srgbClr val="FFFF00"/>
                </a:solidFill>
              </a:rPr>
              <a:t> ΕΠΙΛΟΓΗ ΑΣΘΕΝΩΝ</a:t>
            </a:r>
            <a:r>
              <a:rPr lang="el-GR" altLang="el-GR" sz="1800">
                <a:solidFill>
                  <a:srgbClr val="FFFF00"/>
                </a:solidFill>
              </a:rPr>
              <a:t> </a:t>
            </a:r>
          </a:p>
          <a:p>
            <a:pPr algn="ctr" fontAlgn="base">
              <a:spcBef>
                <a:spcPct val="0"/>
              </a:spcBef>
              <a:spcAft>
                <a:spcPct val="0"/>
              </a:spcAft>
              <a:buFontTx/>
              <a:buNone/>
            </a:pPr>
            <a:endParaRPr lang="el-GR" altLang="el-GR" sz="1800">
              <a:solidFill>
                <a:srgbClr val="FFFF00"/>
              </a:solidFill>
            </a:endParaRPr>
          </a:p>
          <a:p>
            <a:pPr fontAlgn="base">
              <a:spcBef>
                <a:spcPct val="0"/>
              </a:spcBef>
              <a:spcAft>
                <a:spcPct val="0"/>
              </a:spcAft>
              <a:buFontTx/>
              <a:buAutoNum type="arabicParenBoth"/>
            </a:pPr>
            <a:r>
              <a:rPr lang="el-GR" altLang="el-GR" sz="1800">
                <a:solidFill>
                  <a:srgbClr val="FFFF00"/>
                </a:solidFill>
              </a:rPr>
              <a:t>New York Heart Association (NYHA) λειτουργικό στάδιο III ή IV</a:t>
            </a:r>
            <a:endParaRPr lang="en-US" altLang="el-GR" sz="1800">
              <a:solidFill>
                <a:srgbClr val="FFFF00"/>
              </a:solidFill>
            </a:endParaRPr>
          </a:p>
          <a:p>
            <a:pPr fontAlgn="base">
              <a:spcBef>
                <a:spcPct val="0"/>
              </a:spcBef>
              <a:spcAft>
                <a:spcPct val="0"/>
              </a:spcAft>
              <a:buFontTx/>
              <a:buNone/>
            </a:pPr>
            <a:r>
              <a:rPr lang="el-GR" altLang="el-GR" sz="1800">
                <a:solidFill>
                  <a:srgbClr val="FFFF00"/>
                </a:solidFill>
              </a:rPr>
              <a:t>(</a:t>
            </a:r>
            <a:r>
              <a:rPr lang="el-GR" altLang="el-GR" sz="1800" i="1">
                <a:solidFill>
                  <a:srgbClr val="FFFF00"/>
                </a:solidFill>
              </a:rPr>
              <a:t>2</a:t>
            </a:r>
            <a:r>
              <a:rPr lang="el-GR" altLang="el-GR" sz="1800">
                <a:solidFill>
                  <a:srgbClr val="FFFF00"/>
                </a:solidFill>
              </a:rPr>
              <a:t>) Προεγχειρητικές πνευμον. αντιστάσεις (PVR) </a:t>
            </a:r>
            <a:r>
              <a:rPr lang="el-GR" altLang="el-GR" sz="1800">
                <a:solidFill>
                  <a:srgbClr val="FF0000"/>
                </a:solidFill>
                <a:cs typeface="Arial" charset="0"/>
              </a:rPr>
              <a:t>≥</a:t>
            </a:r>
            <a:r>
              <a:rPr lang="en-US" altLang="el-GR" sz="1800">
                <a:solidFill>
                  <a:srgbClr val="FF0000"/>
                </a:solidFill>
                <a:cs typeface="Arial" charset="0"/>
              </a:rPr>
              <a:t> </a:t>
            </a:r>
            <a:r>
              <a:rPr lang="el-GR" altLang="el-GR" sz="1800">
                <a:solidFill>
                  <a:srgbClr val="FF0000"/>
                </a:solidFill>
              </a:rPr>
              <a:t>300</a:t>
            </a:r>
            <a:r>
              <a:rPr lang="el-GR" altLang="el-GR" sz="1800">
                <a:solidFill>
                  <a:srgbClr val="FFFF00"/>
                </a:solidFill>
              </a:rPr>
              <a:t> dyn · s · cm–5</a:t>
            </a:r>
            <a:endParaRPr lang="en-US" altLang="el-GR" sz="1800">
              <a:solidFill>
                <a:srgbClr val="FFFF00"/>
              </a:solidFill>
            </a:endParaRPr>
          </a:p>
          <a:p>
            <a:pPr fontAlgn="base">
              <a:spcBef>
                <a:spcPct val="0"/>
              </a:spcBef>
              <a:spcAft>
                <a:spcPct val="0"/>
              </a:spcAft>
              <a:buFontTx/>
              <a:buNone/>
            </a:pPr>
            <a:r>
              <a:rPr lang="el-GR" altLang="el-GR" sz="1800">
                <a:solidFill>
                  <a:srgbClr val="FFFF00"/>
                </a:solidFill>
              </a:rPr>
              <a:t>(</a:t>
            </a:r>
            <a:r>
              <a:rPr lang="el-GR" altLang="el-GR" sz="1800" i="1">
                <a:solidFill>
                  <a:srgbClr val="FFFF00"/>
                </a:solidFill>
              </a:rPr>
              <a:t>3</a:t>
            </a:r>
            <a:r>
              <a:rPr lang="el-GR" altLang="el-GR" sz="1800">
                <a:solidFill>
                  <a:srgbClr val="FFFF00"/>
                </a:solidFill>
              </a:rPr>
              <a:t>) Προσβάσιμοι χειρουργικά θρόμβοι (κύριοι στελεχιαίοι ή τμηματικοί βρόγχοι) </a:t>
            </a:r>
            <a:endParaRPr lang="en-US" altLang="el-GR" sz="1800">
              <a:solidFill>
                <a:srgbClr val="FFFF00"/>
              </a:solidFill>
            </a:endParaRPr>
          </a:p>
          <a:p>
            <a:pPr fontAlgn="base">
              <a:spcBef>
                <a:spcPct val="0"/>
              </a:spcBef>
              <a:spcAft>
                <a:spcPct val="0"/>
              </a:spcAft>
              <a:buFontTx/>
              <a:buNone/>
            </a:pPr>
            <a:r>
              <a:rPr lang="el-GR" altLang="el-GR" sz="1800">
                <a:solidFill>
                  <a:srgbClr val="FFFF00"/>
                </a:solidFill>
              </a:rPr>
              <a:t>(</a:t>
            </a:r>
            <a:r>
              <a:rPr lang="el-GR" altLang="el-GR" sz="1800" i="1">
                <a:solidFill>
                  <a:srgbClr val="FFFF00"/>
                </a:solidFill>
              </a:rPr>
              <a:t>4</a:t>
            </a:r>
            <a:r>
              <a:rPr lang="el-GR" altLang="el-GR" sz="1800">
                <a:solidFill>
                  <a:srgbClr val="FFFF00"/>
                </a:solidFill>
              </a:rPr>
              <a:t>) Όχι σοβαρές συνοσηρότητες </a:t>
            </a:r>
            <a:r>
              <a:rPr lang="en-US" altLang="el-GR" sz="1800">
                <a:solidFill>
                  <a:srgbClr val="FFFF00"/>
                </a:solidFill>
              </a:rPr>
              <a:t>(</a:t>
            </a:r>
            <a:r>
              <a:rPr lang="el-GR" altLang="el-GR" sz="1800">
                <a:solidFill>
                  <a:srgbClr val="FFFF00"/>
                </a:solidFill>
              </a:rPr>
              <a:t>σοβαρή </a:t>
            </a:r>
            <a:r>
              <a:rPr lang="en-US" altLang="el-GR" sz="1800">
                <a:solidFill>
                  <a:srgbClr val="FFFF00"/>
                </a:solidFill>
              </a:rPr>
              <a:t>COPD, </a:t>
            </a:r>
            <a:r>
              <a:rPr lang="el-GR" altLang="el-GR" sz="1800">
                <a:solidFill>
                  <a:srgbClr val="FFFF00"/>
                </a:solidFill>
              </a:rPr>
              <a:t>είτε αποφρακτ. είτε περιοριστική)</a:t>
            </a:r>
            <a:endParaRPr lang="en-US" altLang="el-GR" sz="1800">
              <a:solidFill>
                <a:srgbClr val="FFFF00"/>
              </a:solidFill>
            </a:endParaRPr>
          </a:p>
          <a:p>
            <a:pPr fontAlgn="base">
              <a:spcBef>
                <a:spcPct val="0"/>
              </a:spcBef>
              <a:spcAft>
                <a:spcPct val="0"/>
              </a:spcAft>
              <a:buFontTx/>
              <a:buNone/>
            </a:pPr>
            <a:r>
              <a:rPr lang="en-US" altLang="el-GR" sz="1800">
                <a:solidFill>
                  <a:srgbClr val="FFFF00"/>
                </a:solidFill>
              </a:rPr>
              <a:t>(5) </a:t>
            </a:r>
            <a:r>
              <a:rPr lang="el-GR" altLang="el-GR" sz="1800">
                <a:solidFill>
                  <a:srgbClr val="FF0000"/>
                </a:solidFill>
              </a:rPr>
              <a:t>Μέση </a:t>
            </a:r>
            <a:r>
              <a:rPr lang="en-US" altLang="el-GR" sz="1800">
                <a:solidFill>
                  <a:srgbClr val="FF0000"/>
                </a:solidFill>
              </a:rPr>
              <a:t>PAP </a:t>
            </a:r>
            <a:r>
              <a:rPr lang="el-GR" altLang="el-GR" sz="1800">
                <a:solidFill>
                  <a:srgbClr val="FF0000"/>
                </a:solidFill>
                <a:cs typeface="Arial" charset="0"/>
              </a:rPr>
              <a:t>≥ </a:t>
            </a:r>
            <a:r>
              <a:rPr lang="el-GR" altLang="el-GR" sz="1800">
                <a:solidFill>
                  <a:srgbClr val="FF0000"/>
                </a:solidFill>
              </a:rPr>
              <a:t>40 mm Hg </a:t>
            </a:r>
            <a:endParaRPr lang="en-US" altLang="el-GR" sz="1800">
              <a:solidFill>
                <a:srgbClr val="FF0000"/>
              </a:solidFill>
            </a:endParaRPr>
          </a:p>
          <a:p>
            <a:pPr fontAlgn="base">
              <a:spcBef>
                <a:spcPct val="0"/>
              </a:spcBef>
              <a:spcAft>
                <a:spcPct val="0"/>
              </a:spcAft>
              <a:buFontTx/>
              <a:buNone/>
            </a:pPr>
            <a:r>
              <a:rPr lang="en-US" altLang="el-GR" sz="1800">
                <a:solidFill>
                  <a:srgbClr val="FFFF00"/>
                </a:solidFill>
              </a:rPr>
              <a:t>(6)</a:t>
            </a:r>
            <a:r>
              <a:rPr lang="el-GR" altLang="el-GR" sz="1800">
                <a:solidFill>
                  <a:srgbClr val="FFFF00"/>
                </a:solidFill>
              </a:rPr>
              <a:t> Έμπειρη χειρουργική ομάδα, εξειδικευμένα κέντρα</a:t>
            </a:r>
          </a:p>
          <a:p>
            <a:pPr fontAlgn="base">
              <a:spcBef>
                <a:spcPct val="0"/>
              </a:spcBef>
              <a:spcAft>
                <a:spcPct val="0"/>
              </a:spcAft>
              <a:buFontTx/>
              <a:buNone/>
            </a:pPr>
            <a:endParaRPr lang="el-GR" altLang="el-GR" sz="1800">
              <a:solidFill>
                <a:srgbClr val="FFFF00"/>
              </a:solidFill>
            </a:endParaRPr>
          </a:p>
        </p:txBody>
      </p:sp>
      <p:sp>
        <p:nvSpPr>
          <p:cNvPr id="45059" name="Rectangle 3"/>
          <p:cNvSpPr>
            <a:spLocks noChangeArrowheads="1"/>
          </p:cNvSpPr>
          <p:nvPr/>
        </p:nvSpPr>
        <p:spPr bwMode="auto">
          <a:xfrm>
            <a:off x="396875" y="3744913"/>
            <a:ext cx="9144000" cy="256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FontTx/>
              <a:buNone/>
            </a:pPr>
            <a:endParaRPr lang="en-US" altLang="el-GR" sz="1800" b="1">
              <a:solidFill>
                <a:srgbClr val="FFFF00"/>
              </a:solidFill>
            </a:endParaRPr>
          </a:p>
          <a:p>
            <a:pPr algn="ctr" fontAlgn="base">
              <a:spcBef>
                <a:spcPct val="0"/>
              </a:spcBef>
              <a:spcAft>
                <a:spcPct val="0"/>
              </a:spcAft>
              <a:buFontTx/>
              <a:buNone/>
            </a:pPr>
            <a:endParaRPr lang="en-US" altLang="el-GR" sz="1800" b="1">
              <a:solidFill>
                <a:srgbClr val="FFFF00"/>
              </a:solidFill>
            </a:endParaRPr>
          </a:p>
          <a:p>
            <a:pPr fontAlgn="base">
              <a:spcBef>
                <a:spcPct val="0"/>
              </a:spcBef>
              <a:spcAft>
                <a:spcPct val="0"/>
              </a:spcAft>
              <a:buFontTx/>
              <a:buAutoNum type="arabicPeriod"/>
            </a:pPr>
            <a:r>
              <a:rPr lang="el-GR" altLang="el-GR" sz="1800" b="1">
                <a:solidFill>
                  <a:srgbClr val="FFFF00"/>
                </a:solidFill>
              </a:rPr>
              <a:t>Η Επέμβαση ΔΕΝ πρέπει να αναβάλλεται ώστε να φανούν πρώτα τα αποτελέσματα της φαρμακευτικής αγωγής</a:t>
            </a:r>
          </a:p>
          <a:p>
            <a:pPr fontAlgn="base">
              <a:spcBef>
                <a:spcPct val="0"/>
              </a:spcBef>
              <a:spcAft>
                <a:spcPct val="0"/>
              </a:spcAft>
              <a:buFontTx/>
              <a:buAutoNum type="arabicPeriod"/>
            </a:pPr>
            <a:r>
              <a:rPr lang="el-GR" altLang="el-GR" sz="1800" b="1">
                <a:solidFill>
                  <a:srgbClr val="FFFF00"/>
                </a:solidFill>
              </a:rPr>
              <a:t>Βαθειά υποθερμία, προστασία του εγκεφάλου</a:t>
            </a:r>
          </a:p>
          <a:p>
            <a:pPr fontAlgn="base">
              <a:spcBef>
                <a:spcPct val="0"/>
              </a:spcBef>
              <a:spcAft>
                <a:spcPct val="0"/>
              </a:spcAft>
              <a:buFontTx/>
              <a:buAutoNum type="arabicPeriod"/>
            </a:pPr>
            <a:r>
              <a:rPr lang="en-US" altLang="el-GR" sz="1800" b="1">
                <a:solidFill>
                  <a:srgbClr val="FFFF00"/>
                </a:solidFill>
              </a:rPr>
              <a:t>Peros </a:t>
            </a:r>
            <a:r>
              <a:rPr lang="el-GR" altLang="el-GR" sz="1800" b="1">
                <a:solidFill>
                  <a:srgbClr val="FFFF00"/>
                </a:solidFill>
              </a:rPr>
              <a:t>αντιπηκτική αγωγή δια βίου</a:t>
            </a:r>
          </a:p>
          <a:p>
            <a:pPr fontAlgn="base">
              <a:spcBef>
                <a:spcPct val="0"/>
              </a:spcBef>
              <a:spcAft>
                <a:spcPct val="0"/>
              </a:spcAft>
              <a:buFontTx/>
              <a:buAutoNum type="arabicPeriod"/>
            </a:pPr>
            <a:r>
              <a:rPr lang="en-US" altLang="el-GR" sz="1800" b="1">
                <a:solidFill>
                  <a:srgbClr val="FFFF00"/>
                </a:solidFill>
              </a:rPr>
              <a:t>San Diego, California: </a:t>
            </a:r>
            <a:r>
              <a:rPr lang="el-GR" altLang="el-GR" sz="1800" b="1">
                <a:solidFill>
                  <a:srgbClr val="FFFF00"/>
                </a:solidFill>
              </a:rPr>
              <a:t>1100 ασθενείς, θνητότητα 4.7% (&lt;10%)</a:t>
            </a:r>
          </a:p>
          <a:p>
            <a:pPr fontAlgn="base">
              <a:spcBef>
                <a:spcPct val="0"/>
              </a:spcBef>
              <a:spcAft>
                <a:spcPct val="0"/>
              </a:spcAft>
              <a:buFontTx/>
              <a:buAutoNum type="arabicPeriod"/>
            </a:pPr>
            <a:endParaRPr lang="el-GR" altLang="el-GR" sz="1800" b="1">
              <a:solidFill>
                <a:srgbClr val="FFFF00"/>
              </a:solidFill>
            </a:endParaRPr>
          </a:p>
          <a:p>
            <a:pPr algn="ctr" fontAlgn="base">
              <a:spcBef>
                <a:spcPct val="0"/>
              </a:spcBef>
              <a:spcAft>
                <a:spcPct val="0"/>
              </a:spcAft>
              <a:buFontTx/>
              <a:buNone/>
            </a:pPr>
            <a:r>
              <a:rPr lang="el-GR" altLang="el-GR" sz="1800">
                <a:solidFill>
                  <a:srgbClr val="FFFF00"/>
                </a:solidFill>
              </a:rPr>
              <a:t> </a:t>
            </a:r>
          </a:p>
        </p:txBody>
      </p:sp>
    </p:spTree>
    <p:extLst>
      <p:ext uri="{BB962C8B-B14F-4D97-AF65-F5344CB8AC3E}">
        <p14:creationId xmlns:p14="http://schemas.microsoft.com/office/powerpoint/2010/main" val="14998378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nodeType="clickEffect">
                                  <p:stCondLst>
                                    <p:cond delay="0"/>
                                  </p:stCondLst>
                                  <p:childTnLst>
                                    <p:set>
                                      <p:cBhvr>
                                        <p:cTn id="6" dur="1" fill="hold">
                                          <p:stCondLst>
                                            <p:cond delay="0"/>
                                          </p:stCondLst>
                                        </p:cTn>
                                        <p:tgtEl>
                                          <p:spTgt spid="45058">
                                            <p:txEl>
                                              <p:pRg st="3" end="3"/>
                                            </p:txEl>
                                          </p:spTgt>
                                        </p:tgtEl>
                                        <p:attrNameLst>
                                          <p:attrName>style.visibility</p:attrName>
                                        </p:attrNameLst>
                                      </p:cBhvr>
                                      <p:to>
                                        <p:strVal val="visible"/>
                                      </p:to>
                                    </p:set>
                                    <p:anim calcmode="lin" valueType="num">
                                      <p:cBhvr additive="base">
                                        <p:cTn id="7" dur="2000" fill="hold"/>
                                        <p:tgtEl>
                                          <p:spTgt spid="45058">
                                            <p:txEl>
                                              <p:pRg st="3" end="3"/>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45058">
                                            <p:txEl>
                                              <p:pRg st="3" end="3"/>
                                            </p:txEl>
                                          </p:spTgt>
                                        </p:tgtEl>
                                        <p:attrNameLst>
                                          <p:attrName>ppt_y</p:attrName>
                                        </p:attrNameLst>
                                      </p:cBhvr>
                                      <p:tavLst>
                                        <p:tav tm="0">
                                          <p:val>
                                            <p:strVal val="1+#ppt_h/2"/>
                                          </p:val>
                                        </p:tav>
                                        <p:tav tm="100000">
                                          <p:val>
                                            <p:strVal val="#ppt_y"/>
                                          </p:val>
                                        </p:tav>
                                      </p:tavLst>
                                    </p:anim>
                                  </p:childTnLst>
                                </p:cTn>
                              </p:par>
                              <p:par>
                                <p:cTn id="9" presetID="7" presetClass="entr" presetSubtype="4" fill="hold" nodeType="withEffect">
                                  <p:stCondLst>
                                    <p:cond delay="0"/>
                                  </p:stCondLst>
                                  <p:childTnLst>
                                    <p:set>
                                      <p:cBhvr>
                                        <p:cTn id="10" dur="1" fill="hold">
                                          <p:stCondLst>
                                            <p:cond delay="0"/>
                                          </p:stCondLst>
                                        </p:cTn>
                                        <p:tgtEl>
                                          <p:spTgt spid="45058">
                                            <p:txEl>
                                              <p:pRg st="4" end="4"/>
                                            </p:txEl>
                                          </p:spTgt>
                                        </p:tgtEl>
                                        <p:attrNameLst>
                                          <p:attrName>style.visibility</p:attrName>
                                        </p:attrNameLst>
                                      </p:cBhvr>
                                      <p:to>
                                        <p:strVal val="visible"/>
                                      </p:to>
                                    </p:set>
                                    <p:anim calcmode="lin" valueType="num">
                                      <p:cBhvr additive="base">
                                        <p:cTn id="11" dur="2000" fill="hold"/>
                                        <p:tgtEl>
                                          <p:spTgt spid="45058">
                                            <p:txEl>
                                              <p:pRg st="4" end="4"/>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45058">
                                            <p:txEl>
                                              <p:pRg st="4" end="4"/>
                                            </p:txEl>
                                          </p:spTgt>
                                        </p:tgtEl>
                                        <p:attrNameLst>
                                          <p:attrName>ppt_y</p:attrName>
                                        </p:attrNameLst>
                                      </p:cBhvr>
                                      <p:tavLst>
                                        <p:tav tm="0">
                                          <p:val>
                                            <p:strVal val="1+#ppt_h/2"/>
                                          </p:val>
                                        </p:tav>
                                        <p:tav tm="100000">
                                          <p:val>
                                            <p:strVal val="#ppt_y"/>
                                          </p:val>
                                        </p:tav>
                                      </p:tavLst>
                                    </p:anim>
                                  </p:childTnLst>
                                </p:cTn>
                              </p:par>
                              <p:par>
                                <p:cTn id="13" presetID="7" presetClass="entr" presetSubtype="4" fill="hold" nodeType="withEffect">
                                  <p:stCondLst>
                                    <p:cond delay="0"/>
                                  </p:stCondLst>
                                  <p:childTnLst>
                                    <p:set>
                                      <p:cBhvr>
                                        <p:cTn id="14" dur="1" fill="hold">
                                          <p:stCondLst>
                                            <p:cond delay="0"/>
                                          </p:stCondLst>
                                        </p:cTn>
                                        <p:tgtEl>
                                          <p:spTgt spid="45058">
                                            <p:txEl>
                                              <p:pRg st="5" end="5"/>
                                            </p:txEl>
                                          </p:spTgt>
                                        </p:tgtEl>
                                        <p:attrNameLst>
                                          <p:attrName>style.visibility</p:attrName>
                                        </p:attrNameLst>
                                      </p:cBhvr>
                                      <p:to>
                                        <p:strVal val="visible"/>
                                      </p:to>
                                    </p:set>
                                    <p:anim calcmode="lin" valueType="num">
                                      <p:cBhvr additive="base">
                                        <p:cTn id="15" dur="2000" fill="hold"/>
                                        <p:tgtEl>
                                          <p:spTgt spid="45058">
                                            <p:txEl>
                                              <p:pRg st="5" end="5"/>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45058">
                                            <p:txEl>
                                              <p:pRg st="5" end="5"/>
                                            </p:txEl>
                                          </p:spTgt>
                                        </p:tgtEl>
                                        <p:attrNameLst>
                                          <p:attrName>ppt_y</p:attrName>
                                        </p:attrNameLst>
                                      </p:cBhvr>
                                      <p:tavLst>
                                        <p:tav tm="0">
                                          <p:val>
                                            <p:strVal val="1+#ppt_h/2"/>
                                          </p:val>
                                        </p:tav>
                                        <p:tav tm="100000">
                                          <p:val>
                                            <p:strVal val="#ppt_y"/>
                                          </p:val>
                                        </p:tav>
                                      </p:tavLst>
                                    </p:anim>
                                  </p:childTnLst>
                                </p:cTn>
                              </p:par>
                              <p:par>
                                <p:cTn id="17" presetID="7" presetClass="entr" presetSubtype="4" fill="hold" nodeType="withEffect">
                                  <p:stCondLst>
                                    <p:cond delay="0"/>
                                  </p:stCondLst>
                                  <p:childTnLst>
                                    <p:set>
                                      <p:cBhvr>
                                        <p:cTn id="18" dur="1" fill="hold">
                                          <p:stCondLst>
                                            <p:cond delay="0"/>
                                          </p:stCondLst>
                                        </p:cTn>
                                        <p:tgtEl>
                                          <p:spTgt spid="45058">
                                            <p:txEl>
                                              <p:pRg st="6" end="6"/>
                                            </p:txEl>
                                          </p:spTgt>
                                        </p:tgtEl>
                                        <p:attrNameLst>
                                          <p:attrName>style.visibility</p:attrName>
                                        </p:attrNameLst>
                                      </p:cBhvr>
                                      <p:to>
                                        <p:strVal val="visible"/>
                                      </p:to>
                                    </p:set>
                                    <p:anim calcmode="lin" valueType="num">
                                      <p:cBhvr additive="base">
                                        <p:cTn id="19" dur="2000" fill="hold"/>
                                        <p:tgtEl>
                                          <p:spTgt spid="45058">
                                            <p:txEl>
                                              <p:pRg st="6" end="6"/>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45058">
                                            <p:txEl>
                                              <p:pRg st="6" end="6"/>
                                            </p:txEl>
                                          </p:spTgt>
                                        </p:tgtEl>
                                        <p:attrNameLst>
                                          <p:attrName>ppt_y</p:attrName>
                                        </p:attrNameLst>
                                      </p:cBhvr>
                                      <p:tavLst>
                                        <p:tav tm="0">
                                          <p:val>
                                            <p:strVal val="1+#ppt_h/2"/>
                                          </p:val>
                                        </p:tav>
                                        <p:tav tm="100000">
                                          <p:val>
                                            <p:strVal val="#ppt_y"/>
                                          </p:val>
                                        </p:tav>
                                      </p:tavLst>
                                    </p:anim>
                                  </p:childTnLst>
                                </p:cTn>
                              </p:par>
                              <p:par>
                                <p:cTn id="21" presetID="7" presetClass="entr" presetSubtype="4" fill="hold" nodeType="withEffect">
                                  <p:stCondLst>
                                    <p:cond delay="0"/>
                                  </p:stCondLst>
                                  <p:childTnLst>
                                    <p:set>
                                      <p:cBhvr>
                                        <p:cTn id="22" dur="1" fill="hold">
                                          <p:stCondLst>
                                            <p:cond delay="0"/>
                                          </p:stCondLst>
                                        </p:cTn>
                                        <p:tgtEl>
                                          <p:spTgt spid="45058">
                                            <p:txEl>
                                              <p:pRg st="7" end="7"/>
                                            </p:txEl>
                                          </p:spTgt>
                                        </p:tgtEl>
                                        <p:attrNameLst>
                                          <p:attrName>style.visibility</p:attrName>
                                        </p:attrNameLst>
                                      </p:cBhvr>
                                      <p:to>
                                        <p:strVal val="visible"/>
                                      </p:to>
                                    </p:set>
                                    <p:anim calcmode="lin" valueType="num">
                                      <p:cBhvr additive="base">
                                        <p:cTn id="23" dur="2000" fill="hold"/>
                                        <p:tgtEl>
                                          <p:spTgt spid="45058">
                                            <p:txEl>
                                              <p:pRg st="7" end="7"/>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45058">
                                            <p:txEl>
                                              <p:pRg st="7" end="7"/>
                                            </p:txEl>
                                          </p:spTgt>
                                        </p:tgtEl>
                                        <p:attrNameLst>
                                          <p:attrName>ppt_y</p:attrName>
                                        </p:attrNameLst>
                                      </p:cBhvr>
                                      <p:tavLst>
                                        <p:tav tm="0">
                                          <p:val>
                                            <p:strVal val="1+#ppt_h/2"/>
                                          </p:val>
                                        </p:tav>
                                        <p:tav tm="100000">
                                          <p:val>
                                            <p:strVal val="#ppt_y"/>
                                          </p:val>
                                        </p:tav>
                                      </p:tavLst>
                                    </p:anim>
                                  </p:childTnLst>
                                </p:cTn>
                              </p:par>
                              <p:par>
                                <p:cTn id="25" presetID="7" presetClass="entr" presetSubtype="4" fill="hold" nodeType="withEffect">
                                  <p:stCondLst>
                                    <p:cond delay="0"/>
                                  </p:stCondLst>
                                  <p:childTnLst>
                                    <p:set>
                                      <p:cBhvr>
                                        <p:cTn id="26" dur="1" fill="hold">
                                          <p:stCondLst>
                                            <p:cond delay="0"/>
                                          </p:stCondLst>
                                        </p:cTn>
                                        <p:tgtEl>
                                          <p:spTgt spid="45058">
                                            <p:txEl>
                                              <p:pRg st="8" end="8"/>
                                            </p:txEl>
                                          </p:spTgt>
                                        </p:tgtEl>
                                        <p:attrNameLst>
                                          <p:attrName>style.visibility</p:attrName>
                                        </p:attrNameLst>
                                      </p:cBhvr>
                                      <p:to>
                                        <p:strVal val="visible"/>
                                      </p:to>
                                    </p:set>
                                    <p:anim calcmode="lin" valueType="num">
                                      <p:cBhvr additive="base">
                                        <p:cTn id="27" dur="2000" fill="hold"/>
                                        <p:tgtEl>
                                          <p:spTgt spid="45058">
                                            <p:txEl>
                                              <p:pRg st="8" end="8"/>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45058">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45059"/>
                                        </p:tgtEl>
                                        <p:attrNameLst>
                                          <p:attrName>style.visibility</p:attrName>
                                        </p:attrNameLst>
                                      </p:cBhvr>
                                      <p:to>
                                        <p:strVal val="visible"/>
                                      </p:to>
                                    </p:set>
                                    <p:animEffect transition="in" filter="checkerboard(across)">
                                      <p:cBhvr>
                                        <p:cTn id="33" dur="500"/>
                                        <p:tgtEl>
                                          <p:spTgt spid="45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extLst>
          </p:cNvPr>
          <p:cNvSpPr>
            <a:spLocks noChangeArrowheads="1"/>
          </p:cNvSpPr>
          <p:nvPr/>
        </p:nvSpPr>
        <p:spPr bwMode="auto">
          <a:xfrm>
            <a:off x="179388" y="22225"/>
            <a:ext cx="8713787" cy="6556375"/>
          </a:xfrm>
          <a:prstGeom prst="rect">
            <a:avLst/>
          </a:prstGeom>
          <a:noFill/>
          <a:ln>
            <a:noFill/>
          </a:ln>
          <a:effectLst/>
          <a:extLst/>
        </p:spPr>
        <p:txBody>
          <a:bodyPr lIns="0" tIns="174570" rIns="0" bIns="190440"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defRPr/>
            </a:pPr>
            <a:r>
              <a:rPr lang="el-GR" altLang="el-GR" sz="2400" b="1" dirty="0">
                <a:solidFill>
                  <a:srgbClr val="FFFF00"/>
                </a:solidFill>
              </a:rPr>
              <a:t>Αναισθησία και Πνευμονική </a:t>
            </a:r>
            <a:r>
              <a:rPr lang="el-GR" altLang="el-GR" sz="2400" b="1" dirty="0" err="1">
                <a:solidFill>
                  <a:srgbClr val="FFFF00"/>
                </a:solidFill>
              </a:rPr>
              <a:t>Ενδερτηρεκτομή</a:t>
            </a:r>
            <a:r>
              <a:rPr lang="el-GR" altLang="el-GR" sz="2400" b="1" dirty="0">
                <a:solidFill>
                  <a:srgbClr val="FFFF00"/>
                </a:solidFill>
              </a:rPr>
              <a:t> </a:t>
            </a:r>
          </a:p>
          <a:p>
            <a:pPr algn="ctr" eaLnBrk="1" fontAlgn="base" hangingPunct="1">
              <a:spcBef>
                <a:spcPct val="0"/>
              </a:spcBef>
              <a:spcAft>
                <a:spcPct val="0"/>
              </a:spcAft>
              <a:buFontTx/>
              <a:buNone/>
              <a:defRPr/>
            </a:pPr>
            <a:endParaRPr lang="el-GR" altLang="el-GR" sz="1800" dirty="0">
              <a:solidFill>
                <a:srgbClr val="FFFF00"/>
              </a:solidFill>
            </a:endParaRPr>
          </a:p>
          <a:p>
            <a:pPr algn="ctr" eaLnBrk="1" fontAlgn="base" hangingPunct="1">
              <a:spcBef>
                <a:spcPct val="0"/>
              </a:spcBef>
              <a:spcAft>
                <a:spcPct val="0"/>
              </a:spcAft>
              <a:buFontTx/>
              <a:buNone/>
              <a:defRPr/>
            </a:pPr>
            <a:endParaRPr lang="el-GR" altLang="el-GR" sz="1800" b="1" dirty="0">
              <a:solidFill>
                <a:srgbClr val="FFFF00"/>
              </a:solidFill>
            </a:endParaRPr>
          </a:p>
          <a:p>
            <a:pPr eaLnBrk="1" fontAlgn="base" hangingPunct="1">
              <a:spcBef>
                <a:spcPct val="0"/>
              </a:spcBef>
              <a:spcAft>
                <a:spcPct val="0"/>
              </a:spcAft>
              <a:buFontTx/>
              <a:buNone/>
              <a:defRPr/>
            </a:pPr>
            <a:r>
              <a:rPr lang="el-GR" altLang="el-GR" sz="1800" b="1" dirty="0">
                <a:solidFill>
                  <a:srgbClr val="FFFF00"/>
                </a:solidFill>
              </a:rPr>
              <a:t>Ιδιαίτερη κατάσταση, απαιτεί εμπειρία, γνώση και εξειδίκευση</a:t>
            </a:r>
          </a:p>
          <a:p>
            <a:pPr eaLnBrk="1" fontAlgn="base" hangingPunct="1">
              <a:spcBef>
                <a:spcPct val="0"/>
              </a:spcBef>
              <a:spcAft>
                <a:spcPct val="0"/>
              </a:spcAft>
              <a:buFontTx/>
              <a:buNone/>
              <a:defRPr/>
            </a:pPr>
            <a:endParaRPr lang="el-GR" altLang="el-GR" sz="1800" b="1" dirty="0">
              <a:solidFill>
                <a:srgbClr val="FFFF00"/>
              </a:solidFill>
            </a:endParaRPr>
          </a:p>
          <a:p>
            <a:pPr eaLnBrk="1" fontAlgn="base" hangingPunct="1">
              <a:spcBef>
                <a:spcPct val="0"/>
              </a:spcBef>
              <a:spcAft>
                <a:spcPct val="0"/>
              </a:spcAft>
              <a:buFontTx/>
              <a:buNone/>
              <a:defRPr/>
            </a:pPr>
            <a:r>
              <a:rPr lang="el-GR" altLang="el-GR" sz="1800" b="1" dirty="0">
                <a:solidFill>
                  <a:srgbClr val="FFFF00"/>
                </a:solidFill>
              </a:rPr>
              <a:t>Η ΠΥ και η δεξιά Καρδιακή Ανεπάρκεια μπορεί να οδηγήσουν σε αιμοδυναμική αστάθεια κατά την έναρξη της αναισθησίας και το </a:t>
            </a:r>
            <a:r>
              <a:rPr lang="el-GR" altLang="el-GR" sz="1800" b="1" dirty="0" err="1">
                <a:solidFill>
                  <a:srgbClr val="FFFF00"/>
                </a:solidFill>
              </a:rPr>
              <a:t>precardiopulmonary</a:t>
            </a:r>
            <a:r>
              <a:rPr lang="el-GR" altLang="el-GR" sz="1800" b="1" dirty="0">
                <a:solidFill>
                  <a:srgbClr val="FFFF00"/>
                </a:solidFill>
              </a:rPr>
              <a:t> </a:t>
            </a:r>
            <a:r>
              <a:rPr lang="el-GR" altLang="el-GR" sz="1800" b="1" dirty="0" err="1">
                <a:solidFill>
                  <a:srgbClr val="FFFF00"/>
                </a:solidFill>
              </a:rPr>
              <a:t>bypass</a:t>
            </a:r>
            <a:r>
              <a:rPr lang="el-GR" altLang="el-GR" sz="1800" b="1" dirty="0">
                <a:solidFill>
                  <a:srgbClr val="FFFF00"/>
                </a:solidFill>
              </a:rPr>
              <a:t> (CPB) και οι τυχόν </a:t>
            </a:r>
            <a:r>
              <a:rPr lang="el-GR" altLang="el-GR" sz="1800" b="1" dirty="0" err="1">
                <a:solidFill>
                  <a:srgbClr val="FFFF00"/>
                </a:solidFill>
              </a:rPr>
              <a:t>συνοσηρότητες</a:t>
            </a:r>
            <a:r>
              <a:rPr lang="el-GR" altLang="el-GR" sz="1800" b="1" dirty="0">
                <a:solidFill>
                  <a:srgbClr val="FFFF00"/>
                </a:solidFill>
              </a:rPr>
              <a:t> (πνευμονικές, ηπατικές) μπορεί να επηρεάσουν τη δράση και το μεταβολισμό των αναισθητικών. </a:t>
            </a:r>
          </a:p>
          <a:p>
            <a:pPr eaLnBrk="1" fontAlgn="base" hangingPunct="1">
              <a:spcBef>
                <a:spcPct val="0"/>
              </a:spcBef>
              <a:spcAft>
                <a:spcPct val="0"/>
              </a:spcAft>
              <a:buFontTx/>
              <a:buNone/>
              <a:defRPr/>
            </a:pPr>
            <a:endParaRPr lang="el-GR" altLang="el-GR" sz="1800" b="1" dirty="0">
              <a:solidFill>
                <a:srgbClr val="FFFF00"/>
              </a:solidFill>
            </a:endParaRPr>
          </a:p>
          <a:p>
            <a:pPr eaLnBrk="1" fontAlgn="base" hangingPunct="1">
              <a:spcBef>
                <a:spcPct val="0"/>
              </a:spcBef>
              <a:spcAft>
                <a:spcPct val="0"/>
              </a:spcAft>
              <a:buFontTx/>
              <a:buNone/>
              <a:defRPr/>
            </a:pPr>
            <a:endParaRPr lang="el-GR" altLang="el-GR" sz="1800" b="1" dirty="0">
              <a:solidFill>
                <a:srgbClr val="FFFF00"/>
              </a:solidFill>
            </a:endParaRPr>
          </a:p>
          <a:p>
            <a:pPr eaLnBrk="1" fontAlgn="base" hangingPunct="1">
              <a:spcBef>
                <a:spcPct val="0"/>
              </a:spcBef>
              <a:spcAft>
                <a:spcPct val="0"/>
              </a:spcAft>
              <a:buFontTx/>
              <a:buNone/>
              <a:defRPr/>
            </a:pPr>
            <a:r>
              <a:rPr lang="el-GR" altLang="el-GR" sz="1800" b="1" dirty="0">
                <a:solidFill>
                  <a:srgbClr val="FFFF00"/>
                </a:solidFill>
              </a:rPr>
              <a:t>Χρειάζεται βαθειά υποθερμία και προσοχή στην οξυγόνωση του εγκεφάλου. </a:t>
            </a:r>
          </a:p>
          <a:p>
            <a:pPr eaLnBrk="1" fontAlgn="base" hangingPunct="1">
              <a:spcBef>
                <a:spcPct val="0"/>
              </a:spcBef>
              <a:spcAft>
                <a:spcPct val="0"/>
              </a:spcAft>
              <a:buFontTx/>
              <a:buNone/>
              <a:defRPr/>
            </a:pPr>
            <a:endParaRPr lang="el-GR" altLang="el-GR" sz="1800" b="1" dirty="0">
              <a:solidFill>
                <a:srgbClr val="FFFF00"/>
              </a:solidFill>
            </a:endParaRPr>
          </a:p>
          <a:p>
            <a:pPr eaLnBrk="1" fontAlgn="base" hangingPunct="1">
              <a:spcBef>
                <a:spcPct val="0"/>
              </a:spcBef>
              <a:spcAft>
                <a:spcPct val="0"/>
              </a:spcAft>
              <a:buFontTx/>
              <a:buNone/>
              <a:defRPr/>
            </a:pPr>
            <a:r>
              <a:rPr lang="el-GR" altLang="el-GR" sz="1800" b="1" u="sng" dirty="0">
                <a:solidFill>
                  <a:srgbClr val="FFFF00"/>
                </a:solidFill>
              </a:rPr>
              <a:t>Κατά την </a:t>
            </a:r>
            <a:r>
              <a:rPr lang="el-GR" altLang="el-GR" sz="1800" b="1" u="sng" dirty="0" err="1">
                <a:solidFill>
                  <a:srgbClr val="FFFF00"/>
                </a:solidFill>
              </a:rPr>
              <a:t>post</a:t>
            </a:r>
            <a:r>
              <a:rPr lang="el-GR" altLang="el-GR" sz="1800" b="1" u="sng" dirty="0">
                <a:solidFill>
                  <a:srgbClr val="FFFF00"/>
                </a:solidFill>
              </a:rPr>
              <a:t>-CPB περίοδο, χρειάζεται εγρήγορση στην αντιμετώπιση</a:t>
            </a:r>
            <a:r>
              <a:rPr lang="el-GR" altLang="el-GR" sz="1800" b="1" dirty="0">
                <a:solidFill>
                  <a:srgbClr val="FFFF00"/>
                </a:solidFill>
              </a:rPr>
              <a:t>  - --  </a:t>
            </a:r>
          </a:p>
          <a:p>
            <a:pPr eaLnBrk="1" fontAlgn="base" hangingPunct="1">
              <a:spcBef>
                <a:spcPct val="0"/>
              </a:spcBef>
              <a:spcAft>
                <a:spcPct val="0"/>
              </a:spcAft>
              <a:buFontTx/>
              <a:buNone/>
              <a:defRPr/>
            </a:pPr>
            <a:r>
              <a:rPr lang="el-GR" altLang="el-GR" sz="1800" b="1" dirty="0">
                <a:solidFill>
                  <a:srgbClr val="FFFF00"/>
                </a:solidFill>
              </a:rPr>
              <a:t>-   υπολειπόμενης πνευμονικής υπέρτασης</a:t>
            </a:r>
          </a:p>
          <a:p>
            <a:pPr marL="285750" indent="-285750" eaLnBrk="1" fontAlgn="base" hangingPunct="1">
              <a:spcBef>
                <a:spcPct val="0"/>
              </a:spcBef>
              <a:spcAft>
                <a:spcPct val="0"/>
              </a:spcAft>
              <a:buFontTx/>
              <a:buChar char="-"/>
              <a:defRPr/>
            </a:pPr>
            <a:r>
              <a:rPr lang="el-GR" altLang="el-GR" sz="1800" b="1" dirty="0">
                <a:solidFill>
                  <a:srgbClr val="FFFF00"/>
                </a:solidFill>
              </a:rPr>
              <a:t>πνευμονικού οιδήματος</a:t>
            </a:r>
          </a:p>
          <a:p>
            <a:pPr marL="285750" indent="-285750" eaLnBrk="1" fontAlgn="base" hangingPunct="1">
              <a:spcBef>
                <a:spcPct val="0"/>
              </a:spcBef>
              <a:spcAft>
                <a:spcPct val="0"/>
              </a:spcAft>
              <a:buFontTx/>
              <a:buChar char="-"/>
              <a:defRPr/>
            </a:pPr>
            <a:r>
              <a:rPr lang="el-GR" altLang="el-GR" sz="1800" b="1" dirty="0">
                <a:solidFill>
                  <a:srgbClr val="FFFF00"/>
                </a:solidFill>
              </a:rPr>
              <a:t>πνευμονικής αιμορραγίας</a:t>
            </a:r>
          </a:p>
          <a:p>
            <a:pPr marL="285750" indent="-285750" eaLnBrk="1" fontAlgn="base" hangingPunct="1">
              <a:spcBef>
                <a:spcPct val="0"/>
              </a:spcBef>
              <a:spcAft>
                <a:spcPct val="0"/>
              </a:spcAft>
              <a:buFontTx/>
              <a:buChar char="-"/>
              <a:defRPr/>
            </a:pPr>
            <a:r>
              <a:rPr lang="el-GR" altLang="el-GR" sz="1800" b="1" dirty="0">
                <a:solidFill>
                  <a:srgbClr val="FFFF00"/>
                </a:solidFill>
              </a:rPr>
              <a:t>δεξιάς καρδιακής ανεπάρκειας</a:t>
            </a:r>
          </a:p>
          <a:p>
            <a:pPr marL="285750" indent="-285750" eaLnBrk="1" fontAlgn="base" hangingPunct="1">
              <a:spcBef>
                <a:spcPct val="0"/>
              </a:spcBef>
              <a:spcAft>
                <a:spcPct val="0"/>
              </a:spcAft>
              <a:buFontTx/>
              <a:buChar char="-"/>
              <a:defRPr/>
            </a:pPr>
            <a:r>
              <a:rPr lang="el-GR" altLang="el-GR" sz="1800" b="1" dirty="0">
                <a:solidFill>
                  <a:srgbClr val="FFFF00"/>
                </a:solidFill>
              </a:rPr>
              <a:t>διάφορων μεταβολικών και καρδιολογικών επακόλουθων της υποθερμικής       κυκλοφορικής καταστολής. </a:t>
            </a:r>
          </a:p>
          <a:p>
            <a:pPr eaLnBrk="1" fontAlgn="base" hangingPunct="1">
              <a:spcBef>
                <a:spcPct val="0"/>
              </a:spcBef>
              <a:spcAft>
                <a:spcPct val="0"/>
              </a:spcAft>
              <a:buFontTx/>
              <a:buNone/>
              <a:defRPr/>
            </a:pPr>
            <a:r>
              <a:rPr lang="el-GR" altLang="el-GR" sz="1800" dirty="0">
                <a:solidFill>
                  <a:srgbClr val="FFFF00"/>
                </a:solidFill>
              </a:rPr>
              <a:t> </a:t>
            </a:r>
            <a:endParaRPr lang="en-US" altLang="el-GR" sz="1800" dirty="0">
              <a:solidFill>
                <a:srgbClr val="FFFF00"/>
              </a:solidFill>
            </a:endParaRPr>
          </a:p>
          <a:p>
            <a:pPr algn="ctr" eaLnBrk="1" fontAlgn="base" hangingPunct="1">
              <a:spcBef>
                <a:spcPct val="0"/>
              </a:spcBef>
              <a:spcAft>
                <a:spcPct val="0"/>
              </a:spcAft>
              <a:buFontTx/>
              <a:buNone/>
              <a:defRPr/>
            </a:pPr>
            <a:r>
              <a:rPr lang="el-GR" altLang="el-GR" sz="1800" dirty="0">
                <a:solidFill>
                  <a:srgbClr val="FFFF00"/>
                </a:solidFill>
              </a:rPr>
              <a:t>Αναφερόμενη θνητότητα </a:t>
            </a:r>
            <a:r>
              <a:rPr lang="el-GR" altLang="el-GR" sz="1800" dirty="0">
                <a:solidFill>
                  <a:srgbClr val="FF0000"/>
                </a:solidFill>
              </a:rPr>
              <a:t>4 - 24%</a:t>
            </a:r>
            <a:r>
              <a:rPr lang="el-GR" altLang="el-GR" sz="1800" dirty="0">
                <a:solidFill>
                  <a:srgbClr val="FFFF00"/>
                </a:solidFill>
              </a:rPr>
              <a:t> </a:t>
            </a:r>
          </a:p>
        </p:txBody>
      </p:sp>
    </p:spTree>
    <p:extLst>
      <p:ext uri="{BB962C8B-B14F-4D97-AF65-F5344CB8AC3E}">
        <p14:creationId xmlns:p14="http://schemas.microsoft.com/office/powerpoint/2010/main" val="156913909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ChangeArrowheads="1"/>
          </p:cNvSpPr>
          <p:nvPr/>
        </p:nvSpPr>
        <p:spPr bwMode="auto">
          <a:xfrm>
            <a:off x="539750" y="1857375"/>
            <a:ext cx="8174038"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FontTx/>
              <a:buNone/>
            </a:pPr>
            <a:r>
              <a:rPr lang="el-GR" altLang="el-GR" sz="2400" b="1">
                <a:solidFill>
                  <a:srgbClr val="FFFF00"/>
                </a:solidFill>
              </a:rPr>
              <a:t>ΑΛΛΕΣ ΘΕΡΑΠΕΥΤΙΚΕΣ ΕΠΙΛΟΓΕΣ </a:t>
            </a:r>
          </a:p>
          <a:p>
            <a:pPr fontAlgn="base">
              <a:spcBef>
                <a:spcPct val="0"/>
              </a:spcBef>
              <a:spcAft>
                <a:spcPct val="0"/>
              </a:spcAft>
            </a:pPr>
            <a:r>
              <a:rPr lang="el-GR" altLang="el-GR" sz="2400" b="1">
                <a:solidFill>
                  <a:srgbClr val="FFFF00"/>
                </a:solidFill>
              </a:rPr>
              <a:t> Διαφραγματοστομία </a:t>
            </a:r>
            <a:r>
              <a:rPr lang="en-US" altLang="el-GR" sz="2400" b="1">
                <a:solidFill>
                  <a:srgbClr val="FFFF00"/>
                </a:solidFill>
              </a:rPr>
              <a:t> </a:t>
            </a:r>
            <a:endParaRPr lang="el-GR" altLang="el-GR" sz="2400" b="1">
              <a:solidFill>
                <a:srgbClr val="FFFF00"/>
              </a:solidFill>
            </a:endParaRPr>
          </a:p>
          <a:p>
            <a:pPr fontAlgn="base">
              <a:spcBef>
                <a:spcPct val="0"/>
              </a:spcBef>
              <a:spcAft>
                <a:spcPct val="0"/>
              </a:spcAft>
            </a:pPr>
            <a:r>
              <a:rPr lang="el-GR" altLang="el-GR" sz="2400" b="1">
                <a:solidFill>
                  <a:srgbClr val="FFFF00"/>
                </a:solidFill>
              </a:rPr>
              <a:t> Μεταμόσχευση καρδιάς-πνεύμονος</a:t>
            </a:r>
          </a:p>
          <a:p>
            <a:pPr fontAlgn="base">
              <a:spcBef>
                <a:spcPct val="0"/>
              </a:spcBef>
              <a:spcAft>
                <a:spcPct val="0"/>
              </a:spcAft>
            </a:pPr>
            <a:r>
              <a:rPr lang="el-GR" altLang="el-GR" sz="2400" b="1">
                <a:solidFill>
                  <a:srgbClr val="FFFF00"/>
                </a:solidFill>
              </a:rPr>
              <a:t> Μεταμόσχευση πνεύμονος άμφω</a:t>
            </a:r>
          </a:p>
          <a:p>
            <a:pPr fontAlgn="base">
              <a:spcBef>
                <a:spcPct val="0"/>
              </a:spcBef>
              <a:spcAft>
                <a:spcPct val="0"/>
              </a:spcAft>
            </a:pPr>
            <a:r>
              <a:rPr lang="el-GR" altLang="el-GR" sz="2400" b="1">
                <a:solidFill>
                  <a:srgbClr val="FFFF00"/>
                </a:solidFill>
              </a:rPr>
              <a:t> Φαρμακευτική αγωγή</a:t>
            </a:r>
            <a:endParaRPr lang="en-US" altLang="el-GR" sz="2400" b="1">
              <a:solidFill>
                <a:srgbClr val="FFFF00"/>
              </a:solidFill>
            </a:endParaRPr>
          </a:p>
          <a:p>
            <a:pPr fontAlgn="base">
              <a:spcBef>
                <a:spcPct val="0"/>
              </a:spcBef>
              <a:spcAft>
                <a:spcPct val="0"/>
              </a:spcAft>
              <a:buFontTx/>
              <a:buNone/>
            </a:pPr>
            <a:r>
              <a:rPr lang="en-US" altLang="el-GR" sz="2400" b="1">
                <a:solidFill>
                  <a:srgbClr val="FFFF00"/>
                </a:solidFill>
              </a:rPr>
              <a:t>              </a:t>
            </a:r>
            <a:r>
              <a:rPr lang="en-US" altLang="el-GR" sz="2400" b="1">
                <a:solidFill>
                  <a:srgbClr val="FF0000"/>
                </a:solidFill>
              </a:rPr>
              <a:t>ERAs  Bosentan – sidaxedan – ambrisentan</a:t>
            </a:r>
          </a:p>
          <a:p>
            <a:pPr fontAlgn="base">
              <a:spcBef>
                <a:spcPct val="0"/>
              </a:spcBef>
              <a:spcAft>
                <a:spcPct val="0"/>
              </a:spcAft>
              <a:buFontTx/>
              <a:buNone/>
            </a:pPr>
            <a:r>
              <a:rPr lang="en-US" altLang="el-GR" sz="2400" b="1">
                <a:solidFill>
                  <a:srgbClr val="FF0000"/>
                </a:solidFill>
              </a:rPr>
              <a:t>              PD-5</a:t>
            </a:r>
            <a:r>
              <a:rPr lang="el-GR" altLang="el-GR" sz="2400" b="1">
                <a:solidFill>
                  <a:srgbClr val="FF0000"/>
                </a:solidFill>
              </a:rPr>
              <a:t>΄- </a:t>
            </a:r>
            <a:r>
              <a:rPr lang="en-US" altLang="el-GR" sz="2400" b="1">
                <a:solidFill>
                  <a:srgbClr val="FF0000"/>
                </a:solidFill>
              </a:rPr>
              <a:t>inhibitors (sildenafil)</a:t>
            </a:r>
          </a:p>
          <a:p>
            <a:pPr fontAlgn="base">
              <a:spcBef>
                <a:spcPct val="0"/>
              </a:spcBef>
              <a:spcAft>
                <a:spcPct val="0"/>
              </a:spcAft>
              <a:buFontTx/>
              <a:buNone/>
            </a:pPr>
            <a:r>
              <a:rPr lang="en-US" altLang="el-GR" sz="2400" b="1">
                <a:solidFill>
                  <a:srgbClr val="FF0000"/>
                </a:solidFill>
              </a:rPr>
              <a:t>              prostacyclin analogs </a:t>
            </a:r>
            <a:endParaRPr lang="el-GR" altLang="el-GR" sz="2400" b="1">
              <a:solidFill>
                <a:srgbClr val="FF0000"/>
              </a:solidFill>
            </a:endParaRPr>
          </a:p>
          <a:p>
            <a:pPr fontAlgn="base">
              <a:spcBef>
                <a:spcPct val="0"/>
              </a:spcBef>
              <a:spcAft>
                <a:spcPct val="0"/>
              </a:spcAft>
              <a:buFontTx/>
              <a:buNone/>
            </a:pPr>
            <a:r>
              <a:rPr lang="el-GR" altLang="en-US" sz="2400">
                <a:solidFill>
                  <a:srgbClr val="FFFF00"/>
                </a:solidFill>
              </a:rPr>
              <a:t>Μέχρι σήμερα, το μόνο φάρμακο που έχει εγκριθεί για την μη εγχειρητέα ή εμμένουσα ή υποτροπιάζουσα </a:t>
            </a:r>
            <a:r>
              <a:rPr lang="en-US" altLang="en-US" sz="2400">
                <a:solidFill>
                  <a:srgbClr val="FFFF00"/>
                </a:solidFill>
              </a:rPr>
              <a:t>CTEPH </a:t>
            </a:r>
            <a:r>
              <a:rPr lang="el-GR" altLang="en-US" sz="2400">
                <a:solidFill>
                  <a:srgbClr val="FFFF00"/>
                </a:solidFill>
              </a:rPr>
              <a:t>είναι το </a:t>
            </a:r>
            <a:r>
              <a:rPr lang="en-US" altLang="en-US" sz="2400">
                <a:solidFill>
                  <a:srgbClr val="FF0000"/>
                </a:solidFill>
              </a:rPr>
              <a:t>riociguat</a:t>
            </a:r>
            <a:r>
              <a:rPr lang="el-GR" altLang="en-US" sz="2400">
                <a:solidFill>
                  <a:srgbClr val="FFFF00"/>
                </a:solidFill>
              </a:rPr>
              <a:t> (</a:t>
            </a:r>
            <a:r>
              <a:rPr lang="en-US" altLang="en-US" sz="2400">
                <a:solidFill>
                  <a:srgbClr val="FFFF00"/>
                </a:solidFill>
              </a:rPr>
              <a:t>oral stimulator of soluble guanylate cyclase</a:t>
            </a:r>
            <a:r>
              <a:rPr lang="el-GR" altLang="en-US" sz="2400">
                <a:solidFill>
                  <a:srgbClr val="FFFF00"/>
                </a:solidFill>
              </a:rPr>
              <a:t>)</a:t>
            </a:r>
            <a:r>
              <a:rPr lang="en-US" altLang="el-GR" sz="2400" b="1">
                <a:solidFill>
                  <a:srgbClr val="FFFF00"/>
                </a:solidFill>
              </a:rPr>
              <a:t> </a:t>
            </a:r>
            <a:r>
              <a:rPr lang="en-US" altLang="el-GR" sz="2400" b="1">
                <a:solidFill>
                  <a:srgbClr val="FF0000"/>
                </a:solidFill>
              </a:rPr>
              <a:t>ADEMPAS</a:t>
            </a:r>
            <a:endParaRPr lang="el-GR" altLang="el-GR" sz="2400" b="1">
              <a:solidFill>
                <a:srgbClr val="FF0000"/>
              </a:solidFill>
            </a:endParaRPr>
          </a:p>
          <a:p>
            <a:pPr fontAlgn="base">
              <a:spcBef>
                <a:spcPct val="0"/>
              </a:spcBef>
              <a:spcAft>
                <a:spcPct val="0"/>
              </a:spcAft>
              <a:buFontTx/>
              <a:buNone/>
            </a:pPr>
            <a:r>
              <a:rPr lang="el-GR" altLang="el-GR" sz="2400" b="1">
                <a:solidFill>
                  <a:srgbClr val="FFFF00"/>
                </a:solidFill>
              </a:rPr>
              <a:t>            </a:t>
            </a:r>
          </a:p>
        </p:txBody>
      </p:sp>
      <p:sp>
        <p:nvSpPr>
          <p:cNvPr id="78851" name="6 - TextBox"/>
          <p:cNvSpPr txBox="1">
            <a:spLocks noChangeArrowheads="1"/>
          </p:cNvSpPr>
          <p:nvPr/>
        </p:nvSpPr>
        <p:spPr bwMode="auto">
          <a:xfrm>
            <a:off x="1214438" y="357188"/>
            <a:ext cx="6500812" cy="1384300"/>
          </a:xfrm>
          <a:prstGeom prst="rect">
            <a:avLst/>
          </a:prstGeom>
          <a:solidFill>
            <a:srgbClr val="FF0000"/>
          </a:solidFill>
          <a:ln w="57150">
            <a:solidFill>
              <a:srgbClr val="FFFC00"/>
            </a:solidFill>
            <a:miter lim="800000"/>
            <a:headEnd/>
            <a:tailEnd/>
          </a:ln>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fr-FR" altLang="el-GR" sz="1800">
                <a:solidFill>
                  <a:srgbClr val="000000"/>
                </a:solidFill>
              </a:rPr>
              <a:t>  </a:t>
            </a:r>
          </a:p>
          <a:p>
            <a:pPr algn="ctr" fontAlgn="base">
              <a:spcBef>
                <a:spcPct val="0"/>
              </a:spcBef>
              <a:spcAft>
                <a:spcPct val="0"/>
              </a:spcAft>
              <a:buFontTx/>
              <a:buNone/>
            </a:pPr>
            <a:r>
              <a:rPr lang="el-GR" altLang="el-GR" sz="2400" b="1">
                <a:solidFill>
                  <a:srgbClr val="FFFF00"/>
                </a:solidFill>
              </a:rPr>
              <a:t>ΧΡΟΝΙΑ ΘΡΟΜΒΟΕΜΒΟΛΙΚΗ ΝΟΣΟΣ ΠΝΕΥΜΟΝΟΣ (</a:t>
            </a:r>
            <a:r>
              <a:rPr lang="en-US" altLang="el-GR" sz="2400" b="1">
                <a:solidFill>
                  <a:srgbClr val="FFFF00"/>
                </a:solidFill>
              </a:rPr>
              <a:t>CTEPH)</a:t>
            </a:r>
          </a:p>
          <a:p>
            <a:pPr fontAlgn="base">
              <a:spcBef>
                <a:spcPct val="0"/>
              </a:spcBef>
              <a:spcAft>
                <a:spcPct val="0"/>
              </a:spcAft>
              <a:buFontTx/>
              <a:buNone/>
            </a:pPr>
            <a:endParaRPr lang="fr-FR" altLang="el-GR" sz="1800">
              <a:solidFill>
                <a:srgbClr val="000000"/>
              </a:solidFill>
            </a:endParaRPr>
          </a:p>
        </p:txBody>
      </p:sp>
    </p:spTree>
    <p:extLst>
      <p:ext uri="{BB962C8B-B14F-4D97-AF65-F5344CB8AC3E}">
        <p14:creationId xmlns:p14="http://schemas.microsoft.com/office/powerpoint/2010/main" val="279431014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Ορθογώνιο 1"/>
          <p:cNvSpPr>
            <a:spLocks noChangeArrowheads="1"/>
          </p:cNvSpPr>
          <p:nvPr/>
        </p:nvSpPr>
        <p:spPr bwMode="auto">
          <a:xfrm>
            <a:off x="539750" y="1304925"/>
            <a:ext cx="763270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en-US" altLang="en-US">
                <a:solidFill>
                  <a:srgbClr val="FFFF00"/>
                </a:solidFill>
              </a:rPr>
              <a:t>Balloon pulmonary angioplasty</a:t>
            </a:r>
          </a:p>
          <a:p>
            <a:pPr fontAlgn="base">
              <a:spcBef>
                <a:spcPct val="0"/>
              </a:spcBef>
              <a:spcAft>
                <a:spcPct val="0"/>
              </a:spcAft>
              <a:buFontTx/>
              <a:buNone/>
            </a:pPr>
            <a:r>
              <a:rPr lang="en-US" altLang="en-US" sz="1800">
                <a:solidFill>
                  <a:srgbClr val="FFFF00"/>
                </a:solidFill>
              </a:rPr>
              <a:t/>
            </a:r>
            <a:br>
              <a:rPr lang="en-US" altLang="en-US" sz="1800">
                <a:solidFill>
                  <a:srgbClr val="FFFF00"/>
                </a:solidFill>
              </a:rPr>
            </a:br>
            <a:r>
              <a:rPr lang="el-GR" altLang="en-US" sz="1800">
                <a:solidFill>
                  <a:srgbClr val="FFFF00"/>
                </a:solidFill>
              </a:rPr>
              <a:t>Την τελευταία 10ετία η </a:t>
            </a:r>
            <a:r>
              <a:rPr lang="en-US" altLang="en-US" sz="1800">
                <a:solidFill>
                  <a:srgbClr val="FFFF00"/>
                </a:solidFill>
              </a:rPr>
              <a:t>balloon pulmonary angioplasty (BPA) </a:t>
            </a:r>
            <a:r>
              <a:rPr lang="el-GR" altLang="en-US" sz="1800">
                <a:solidFill>
                  <a:srgbClr val="FFFF00"/>
                </a:solidFill>
              </a:rPr>
              <a:t>έχει εισαχθεί σαν αποτελεσματική θεραπεία για την μη επιδεχόμενη χειρουργικής εμβολεκτομής </a:t>
            </a:r>
            <a:r>
              <a:rPr lang="en-US" altLang="en-US" sz="1800">
                <a:solidFill>
                  <a:srgbClr val="FFFF00"/>
                </a:solidFill>
              </a:rPr>
              <a:t>CTEPH.</a:t>
            </a:r>
            <a:br>
              <a:rPr lang="en-US" altLang="en-US" sz="1800">
                <a:solidFill>
                  <a:srgbClr val="FFFF00"/>
                </a:solidFill>
              </a:rPr>
            </a:br>
            <a:r>
              <a:rPr lang="el-GR" altLang="en-US" sz="1800">
                <a:solidFill>
                  <a:srgbClr val="FFFF00"/>
                </a:solidFill>
              </a:rPr>
              <a:t>Πρόκειται για διάταση των αποφράξεων έως τις υποτμηματικές (</a:t>
            </a:r>
            <a:r>
              <a:rPr lang="en-US" altLang="en-US" sz="1800">
                <a:solidFill>
                  <a:srgbClr val="FFFF00"/>
                </a:solidFill>
              </a:rPr>
              <a:t>subsegmental</a:t>
            </a:r>
            <a:r>
              <a:rPr lang="el-GR" altLang="en-US" sz="1800">
                <a:solidFill>
                  <a:srgbClr val="FFFF00"/>
                </a:solidFill>
              </a:rPr>
              <a:t>)</a:t>
            </a:r>
            <a:r>
              <a:rPr lang="en-US" altLang="en-US" sz="1800">
                <a:solidFill>
                  <a:srgbClr val="FFFF00"/>
                </a:solidFill>
              </a:rPr>
              <a:t> </a:t>
            </a:r>
            <a:r>
              <a:rPr lang="el-GR" altLang="en-US" sz="1800">
                <a:solidFill>
                  <a:srgbClr val="FFFF00"/>
                </a:solidFill>
              </a:rPr>
              <a:t>αρτηρίες, που δεν μπορούν να προσεγγιστούν χειρουργικά. Η ΒΡΑ είναι σταδιακή διαδικασία, που </a:t>
            </a:r>
            <a:r>
              <a:rPr lang="el-GR" altLang="en-US" sz="1800">
                <a:solidFill>
                  <a:srgbClr val="FF0000"/>
                </a:solidFill>
              </a:rPr>
              <a:t>απαιτεί αρκετές ξεχωριστές  συνεδρίες</a:t>
            </a:r>
            <a:r>
              <a:rPr lang="en-US" altLang="en-US" sz="1800">
                <a:solidFill>
                  <a:srgbClr val="FF0000"/>
                </a:solidFill>
              </a:rPr>
              <a:t> (</a:t>
            </a:r>
            <a:r>
              <a:rPr lang="el-GR" altLang="en-US" sz="1800">
                <a:solidFill>
                  <a:srgbClr val="FF0000"/>
                </a:solidFill>
              </a:rPr>
              <a:t>συνήθως </a:t>
            </a:r>
            <a:r>
              <a:rPr lang="en-US" altLang="en-US" sz="1800">
                <a:solidFill>
                  <a:srgbClr val="FF0000"/>
                </a:solidFill>
              </a:rPr>
              <a:t>4-10) </a:t>
            </a:r>
            <a:r>
              <a:rPr lang="en-US" altLang="en-US" sz="1800">
                <a:solidFill>
                  <a:srgbClr val="FFFF00"/>
                </a:solidFill>
              </a:rPr>
              <a:t> </a:t>
            </a:r>
          </a:p>
          <a:p>
            <a:pPr fontAlgn="base">
              <a:spcBef>
                <a:spcPct val="0"/>
              </a:spcBef>
              <a:spcAft>
                <a:spcPct val="0"/>
              </a:spcAft>
              <a:buFontTx/>
              <a:buNone/>
            </a:pPr>
            <a:endParaRPr lang="en-US" altLang="en-US" sz="1800">
              <a:solidFill>
                <a:srgbClr val="FFFF00"/>
              </a:solidFill>
            </a:endParaRPr>
          </a:p>
          <a:p>
            <a:pPr fontAlgn="base">
              <a:spcBef>
                <a:spcPct val="0"/>
              </a:spcBef>
              <a:spcAft>
                <a:spcPct val="0"/>
              </a:spcAft>
              <a:buFontTx/>
              <a:buNone/>
            </a:pPr>
            <a:r>
              <a:rPr lang="el-GR" altLang="en-US" sz="1800">
                <a:solidFill>
                  <a:srgbClr val="FFFF00"/>
                </a:solidFill>
              </a:rPr>
              <a:t>Είναι απαραίτητο να αντιμετωπιστούν όλα τα υποαιματούμενα πνευμονικά τμήματα με ταυτόχρονο περιορισμό της υπερφόρτωσης με σκιαγραφικά και της έκθεσης σε ακτινοβολία/συνεδρία</a:t>
            </a:r>
            <a:endParaRPr lang="en-US" altLang="en-US" sz="1800">
              <a:solidFill>
                <a:srgbClr val="000000"/>
              </a:solidFill>
            </a:endParaRPr>
          </a:p>
        </p:txBody>
      </p:sp>
    </p:spTree>
    <p:extLst>
      <p:ext uri="{BB962C8B-B14F-4D97-AF65-F5344CB8AC3E}">
        <p14:creationId xmlns:p14="http://schemas.microsoft.com/office/powerpoint/2010/main" val="295505098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Representative angiography in balloon pulmonary angioplasty (BPA) in a... |  Download Scientific Dia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4179888" cy="488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4" descr="Efficacy and safety of balloon pulmonary angioplasty for chronic  thromboembolic pulmonary hypertension guided by cone-beam computed  tomography and electrocardiogram-gated area detector computed tomography -  European Journal of Radiolo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9888" y="1160463"/>
            <a:ext cx="4895850" cy="437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02464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4" descr="Imat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888" y="3500438"/>
            <a:ext cx="64770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3" name="Picture 6" descr="https://epos.myesr.org/posterimage/esr/ecr2019/148625/media/81049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888" y="260350"/>
            <a:ext cx="6450012" cy="302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13553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1476375" y="115888"/>
            <a:ext cx="6408738" cy="898525"/>
          </a:xfrm>
          <a:prstGeom prst="rect">
            <a:avLst/>
          </a:prstGeom>
          <a:solidFill>
            <a:srgbClr val="FF0000"/>
          </a:solidFill>
          <a:ln w="76200">
            <a:solidFill>
              <a:srgbClr val="FFFF00"/>
            </a:solidFill>
            <a:miter lim="800000"/>
            <a:headEnd/>
            <a:tailEnd/>
          </a:ln>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FontTx/>
              <a:buNone/>
            </a:pPr>
            <a:r>
              <a:rPr lang="el-GR" altLang="el-GR" sz="2400" b="1">
                <a:solidFill>
                  <a:srgbClr val="FFFF00"/>
                </a:solidFill>
              </a:rPr>
              <a:t>ΠΝΕΥΜΟΝΙΚΗ ΕΜΒΟΛΗ</a:t>
            </a:r>
          </a:p>
          <a:p>
            <a:pPr algn="ctr" fontAlgn="base">
              <a:spcBef>
                <a:spcPct val="0"/>
              </a:spcBef>
              <a:spcAft>
                <a:spcPct val="0"/>
              </a:spcAft>
              <a:buFontTx/>
              <a:buNone/>
            </a:pPr>
            <a:r>
              <a:rPr lang="el-GR" altLang="el-GR" sz="2400" b="1">
                <a:solidFill>
                  <a:srgbClr val="FFFF00"/>
                </a:solidFill>
              </a:rPr>
              <a:t>παθοφυσιολογία</a:t>
            </a:r>
          </a:p>
        </p:txBody>
      </p:sp>
      <p:pic>
        <p:nvPicPr>
          <p:cNvPr id="921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196975"/>
            <a:ext cx="5021262" cy="383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 Box 7"/>
          <p:cNvSpPr txBox="1">
            <a:spLocks noChangeArrowheads="1"/>
          </p:cNvSpPr>
          <p:nvPr/>
        </p:nvSpPr>
        <p:spPr bwMode="auto">
          <a:xfrm>
            <a:off x="5148263" y="1125538"/>
            <a:ext cx="3995737" cy="421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pPr>
            <a:r>
              <a:rPr lang="el-GR" altLang="el-GR" sz="1800" b="1">
                <a:solidFill>
                  <a:srgbClr val="FFFF00"/>
                </a:solidFill>
              </a:rPr>
              <a:t> Η πίεση στην ΠΑ ανέρχεται όταν </a:t>
            </a:r>
          </a:p>
          <a:p>
            <a:pPr fontAlgn="base">
              <a:spcBef>
                <a:spcPct val="0"/>
              </a:spcBef>
              <a:spcAft>
                <a:spcPct val="0"/>
              </a:spcAft>
              <a:buFontTx/>
              <a:buNone/>
            </a:pPr>
            <a:r>
              <a:rPr lang="el-GR" altLang="el-GR" sz="1800" b="1">
                <a:solidFill>
                  <a:srgbClr val="FFFF00"/>
                </a:solidFill>
              </a:rPr>
              <a:t>          αποφραχθεί τουλάχιστον το   </a:t>
            </a:r>
          </a:p>
          <a:p>
            <a:pPr fontAlgn="base">
              <a:spcBef>
                <a:spcPct val="0"/>
              </a:spcBef>
              <a:spcAft>
                <a:spcPct val="0"/>
              </a:spcAft>
              <a:buFontTx/>
              <a:buNone/>
            </a:pPr>
            <a:r>
              <a:rPr lang="el-GR" altLang="el-GR" sz="1800" b="1">
                <a:solidFill>
                  <a:srgbClr val="FFFF00"/>
                </a:solidFill>
              </a:rPr>
              <a:t>          30-50% του δικτύου</a:t>
            </a:r>
          </a:p>
          <a:p>
            <a:pPr fontAlgn="base">
              <a:spcBef>
                <a:spcPct val="0"/>
              </a:spcBef>
              <a:spcAft>
                <a:spcPct val="0"/>
              </a:spcAft>
            </a:pPr>
            <a:r>
              <a:rPr lang="el-GR" altLang="el-GR" sz="1800" b="1">
                <a:solidFill>
                  <a:srgbClr val="FFFF00"/>
                </a:solidFill>
              </a:rPr>
              <a:t> Η απροετοίμαστη Δεξιά κοιλία  </a:t>
            </a:r>
          </a:p>
          <a:p>
            <a:pPr fontAlgn="base">
              <a:spcBef>
                <a:spcPct val="0"/>
              </a:spcBef>
              <a:spcAft>
                <a:spcPct val="0"/>
              </a:spcAft>
              <a:buFontTx/>
              <a:buNone/>
            </a:pPr>
            <a:r>
              <a:rPr lang="el-GR" altLang="el-GR" sz="1800" b="1">
                <a:solidFill>
                  <a:srgbClr val="FFFF00"/>
                </a:solidFill>
              </a:rPr>
              <a:t>          δεν μπορεί να παράξει </a:t>
            </a:r>
            <a:r>
              <a:rPr lang="el-GR" altLang="el-GR" sz="1800" b="1" u="sng">
                <a:solidFill>
                  <a:srgbClr val="FFFF00"/>
                </a:solidFill>
              </a:rPr>
              <a:t>μέση</a:t>
            </a:r>
            <a:r>
              <a:rPr lang="el-GR" altLang="el-GR" sz="1800" b="1">
                <a:solidFill>
                  <a:srgbClr val="FFFF00"/>
                </a:solidFill>
              </a:rPr>
              <a:t> </a:t>
            </a:r>
          </a:p>
          <a:p>
            <a:pPr fontAlgn="base">
              <a:spcBef>
                <a:spcPct val="0"/>
              </a:spcBef>
              <a:spcAft>
                <a:spcPct val="0"/>
              </a:spcAft>
              <a:buFontTx/>
              <a:buNone/>
            </a:pPr>
            <a:r>
              <a:rPr lang="el-GR" altLang="el-GR" sz="1800" b="1">
                <a:solidFill>
                  <a:srgbClr val="FFFF00"/>
                </a:solidFill>
              </a:rPr>
              <a:t>          πίεση </a:t>
            </a:r>
            <a:r>
              <a:rPr lang="en-US" altLang="el-GR" sz="1800" b="1">
                <a:solidFill>
                  <a:srgbClr val="FFFF00"/>
                </a:solidFill>
              </a:rPr>
              <a:t>PA&gt; 40 mmHg</a:t>
            </a:r>
          </a:p>
          <a:p>
            <a:pPr fontAlgn="base">
              <a:spcBef>
                <a:spcPct val="0"/>
              </a:spcBef>
              <a:spcAft>
                <a:spcPct val="0"/>
              </a:spcAft>
            </a:pPr>
            <a:r>
              <a:rPr lang="el-GR" altLang="el-GR" sz="1800" b="1">
                <a:solidFill>
                  <a:srgbClr val="FFFF00"/>
                </a:solidFill>
              </a:rPr>
              <a:t>Εκλύονται αγγειοσυσπαστικές  </a:t>
            </a:r>
          </a:p>
          <a:p>
            <a:pPr fontAlgn="base">
              <a:spcBef>
                <a:spcPct val="0"/>
              </a:spcBef>
              <a:spcAft>
                <a:spcPct val="0"/>
              </a:spcAft>
              <a:buFontTx/>
              <a:buNone/>
            </a:pPr>
            <a:r>
              <a:rPr lang="el-GR" altLang="el-GR" sz="1800" b="1">
                <a:solidFill>
                  <a:srgbClr val="FFFF00"/>
                </a:solidFill>
              </a:rPr>
              <a:t>          ουσίες (</a:t>
            </a:r>
            <a:r>
              <a:rPr lang="en-US" altLang="el-GR" sz="1800" b="1">
                <a:solidFill>
                  <a:srgbClr val="FFFF00"/>
                </a:solidFill>
              </a:rPr>
              <a:t>Tx A 2, </a:t>
            </a:r>
            <a:r>
              <a:rPr lang="el-GR" altLang="el-GR" sz="1800" b="1">
                <a:solidFill>
                  <a:srgbClr val="FFFF00"/>
                </a:solidFill>
              </a:rPr>
              <a:t>σεροτονίνη)</a:t>
            </a:r>
          </a:p>
          <a:p>
            <a:pPr fontAlgn="base">
              <a:spcBef>
                <a:spcPct val="0"/>
              </a:spcBef>
              <a:spcAft>
                <a:spcPct val="0"/>
              </a:spcAft>
            </a:pPr>
            <a:r>
              <a:rPr lang="el-GR" altLang="el-GR" sz="1800" b="1">
                <a:solidFill>
                  <a:srgbClr val="FFFF00"/>
                </a:solidFill>
              </a:rPr>
              <a:t>  Επιβαρύνεται τόσο η </a:t>
            </a:r>
          </a:p>
          <a:p>
            <a:pPr fontAlgn="base">
              <a:spcBef>
                <a:spcPct val="0"/>
              </a:spcBef>
              <a:spcAft>
                <a:spcPct val="0"/>
              </a:spcAft>
              <a:buFontTx/>
              <a:buNone/>
            </a:pPr>
            <a:r>
              <a:rPr lang="el-GR" altLang="el-GR" sz="1800" b="1">
                <a:solidFill>
                  <a:srgbClr val="FFFF00"/>
                </a:solidFill>
              </a:rPr>
              <a:t>          κυκλοφορία όσο και η </a:t>
            </a:r>
          </a:p>
          <a:p>
            <a:pPr fontAlgn="base">
              <a:spcBef>
                <a:spcPct val="0"/>
              </a:spcBef>
              <a:spcAft>
                <a:spcPct val="0"/>
              </a:spcAft>
              <a:buFontTx/>
              <a:buNone/>
            </a:pPr>
            <a:r>
              <a:rPr lang="el-GR" altLang="el-GR" sz="1800" b="1">
                <a:solidFill>
                  <a:srgbClr val="FFFF00"/>
                </a:solidFill>
              </a:rPr>
              <a:t>          ανταλλαγή των αερίων .       </a:t>
            </a:r>
          </a:p>
          <a:p>
            <a:pPr fontAlgn="base">
              <a:spcBef>
                <a:spcPct val="0"/>
              </a:spcBef>
              <a:spcAft>
                <a:spcPct val="0"/>
              </a:spcAft>
            </a:pPr>
            <a:r>
              <a:rPr lang="el-GR" altLang="el-GR" sz="1800" b="1">
                <a:solidFill>
                  <a:srgbClr val="FFFF00"/>
                </a:solidFill>
              </a:rPr>
              <a:t> Ισχαιμεί και το πνευμονικό  </a:t>
            </a:r>
          </a:p>
          <a:p>
            <a:pPr fontAlgn="base">
              <a:spcBef>
                <a:spcPct val="0"/>
              </a:spcBef>
              <a:spcAft>
                <a:spcPct val="0"/>
              </a:spcAft>
              <a:buFontTx/>
              <a:buNone/>
            </a:pPr>
            <a:r>
              <a:rPr lang="el-GR" altLang="el-GR" sz="1800" b="1">
                <a:solidFill>
                  <a:srgbClr val="FFFF00"/>
                </a:solidFill>
              </a:rPr>
              <a:t>          νευρικό δίκτυο, και το  </a:t>
            </a:r>
          </a:p>
          <a:p>
            <a:pPr fontAlgn="base">
              <a:spcBef>
                <a:spcPct val="0"/>
              </a:spcBef>
              <a:spcAft>
                <a:spcPct val="0"/>
              </a:spcAft>
              <a:buFontTx/>
              <a:buNone/>
            </a:pPr>
            <a:r>
              <a:rPr lang="el-GR" altLang="el-GR" sz="1800" b="1">
                <a:solidFill>
                  <a:srgbClr val="FFFF00"/>
                </a:solidFill>
              </a:rPr>
              <a:t>          πνευμονικό παρέγχυμα</a:t>
            </a:r>
          </a:p>
          <a:p>
            <a:pPr fontAlgn="base">
              <a:spcBef>
                <a:spcPct val="0"/>
              </a:spcBef>
              <a:spcAft>
                <a:spcPct val="0"/>
              </a:spcAft>
              <a:buFontTx/>
              <a:buNone/>
            </a:pPr>
            <a:endParaRPr lang="el-GR" altLang="el-GR" sz="1800" b="1">
              <a:solidFill>
                <a:srgbClr val="FFFF00"/>
              </a:solidFill>
            </a:endParaRPr>
          </a:p>
        </p:txBody>
      </p:sp>
      <p:sp>
        <p:nvSpPr>
          <p:cNvPr id="9221" name="Text Box 9"/>
          <p:cNvSpPr txBox="1">
            <a:spLocks noChangeArrowheads="1"/>
          </p:cNvSpPr>
          <p:nvPr/>
        </p:nvSpPr>
        <p:spPr bwMode="auto">
          <a:xfrm>
            <a:off x="0" y="5157788"/>
            <a:ext cx="9218613"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pPr>
            <a:r>
              <a:rPr lang="el-GR" altLang="el-GR" sz="1800" b="1">
                <a:solidFill>
                  <a:srgbClr val="FFFF00"/>
                </a:solidFill>
              </a:rPr>
              <a:t> αριστ. μετατόπιση του ΜΚΔ, μείωση πλήρωσης ΑΚ, ασυγχρονισμός, πτώση ΚΠ</a:t>
            </a:r>
          </a:p>
          <a:p>
            <a:pPr fontAlgn="base">
              <a:spcBef>
                <a:spcPct val="0"/>
              </a:spcBef>
              <a:spcAft>
                <a:spcPct val="0"/>
              </a:spcAft>
            </a:pPr>
            <a:r>
              <a:rPr lang="el-GR" altLang="el-GR" sz="1800" b="1">
                <a:solidFill>
                  <a:srgbClr val="FFFF00"/>
                </a:solidFill>
              </a:rPr>
              <a:t> </a:t>
            </a:r>
            <a:r>
              <a:rPr lang="en-US" altLang="el-GR" sz="1800" b="1" u="sng">
                <a:solidFill>
                  <a:srgbClr val="FFFF00"/>
                </a:solidFill>
              </a:rPr>
              <a:t>epinefrine induced myocarditis</a:t>
            </a:r>
          </a:p>
          <a:p>
            <a:pPr fontAlgn="base">
              <a:spcBef>
                <a:spcPct val="0"/>
              </a:spcBef>
              <a:spcAft>
                <a:spcPct val="0"/>
              </a:spcAft>
            </a:pPr>
            <a:r>
              <a:rPr lang="en-US" altLang="el-GR" sz="1800" b="1">
                <a:solidFill>
                  <a:srgbClr val="FFFF00"/>
                </a:solidFill>
              </a:rPr>
              <a:t> </a:t>
            </a:r>
            <a:r>
              <a:rPr lang="el-GR" altLang="el-GR" sz="1800" b="1" u="sng">
                <a:solidFill>
                  <a:srgbClr val="FFFF00"/>
                </a:solidFill>
              </a:rPr>
              <a:t>Δευτεροπαθής αιμοδυναμική απορρύθμιση</a:t>
            </a:r>
            <a:r>
              <a:rPr lang="el-GR" altLang="el-GR" sz="1800" b="1">
                <a:solidFill>
                  <a:srgbClr val="FFFF00"/>
                </a:solidFill>
              </a:rPr>
              <a:t> μετά από 24-48 ώρες λόγω βλάβης </a:t>
            </a:r>
          </a:p>
          <a:p>
            <a:pPr fontAlgn="base">
              <a:spcBef>
                <a:spcPct val="0"/>
              </a:spcBef>
              <a:spcAft>
                <a:spcPct val="0"/>
              </a:spcAft>
              <a:buFontTx/>
              <a:buNone/>
            </a:pPr>
            <a:r>
              <a:rPr lang="el-GR" altLang="el-GR" sz="1800" b="1">
                <a:solidFill>
                  <a:srgbClr val="FFFF00"/>
                </a:solidFill>
              </a:rPr>
              <a:t>        μυοκυττάρων της ΔΚ</a:t>
            </a:r>
          </a:p>
          <a:p>
            <a:pPr fontAlgn="base">
              <a:spcBef>
                <a:spcPct val="0"/>
              </a:spcBef>
              <a:spcAft>
                <a:spcPct val="0"/>
              </a:spcAft>
            </a:pPr>
            <a:r>
              <a:rPr lang="el-GR" altLang="el-GR" sz="1800" b="1">
                <a:solidFill>
                  <a:srgbClr val="FFFF00"/>
                </a:solidFill>
              </a:rPr>
              <a:t> Δυσαναλογία αερισμού-αιμάτωσης, </a:t>
            </a:r>
            <a:r>
              <a:rPr lang="en-US" altLang="el-GR" sz="1800" b="1">
                <a:solidFill>
                  <a:srgbClr val="FFFF00"/>
                </a:solidFill>
              </a:rPr>
              <a:t>R to L shunt (PFO), </a:t>
            </a:r>
            <a:r>
              <a:rPr lang="el-GR" altLang="el-GR" sz="1800" b="1">
                <a:solidFill>
                  <a:srgbClr val="FFFF00"/>
                </a:solidFill>
              </a:rPr>
              <a:t>κυψελιδική αιμορραγία …</a:t>
            </a:r>
          </a:p>
          <a:p>
            <a:pPr fontAlgn="base">
              <a:spcBef>
                <a:spcPct val="0"/>
              </a:spcBef>
              <a:spcAft>
                <a:spcPct val="0"/>
              </a:spcAft>
              <a:buFontTx/>
              <a:buNone/>
            </a:pPr>
            <a:endParaRPr lang="el-GR" altLang="el-GR" sz="1800">
              <a:solidFill>
                <a:srgbClr val="FFFF00"/>
              </a:solidFill>
            </a:endParaRPr>
          </a:p>
        </p:txBody>
      </p:sp>
    </p:spTree>
    <p:extLst>
      <p:ext uri="{BB962C8B-B14F-4D97-AF65-F5344CB8AC3E}">
        <p14:creationId xmlns:p14="http://schemas.microsoft.com/office/powerpoint/2010/main" val="415602229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FIG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836613"/>
            <a:ext cx="7432675"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939448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Ορθογώνιο 1"/>
          <p:cNvSpPr>
            <a:spLocks noChangeArrowheads="1"/>
          </p:cNvSpPr>
          <p:nvPr/>
        </p:nvSpPr>
        <p:spPr bwMode="auto">
          <a:xfrm>
            <a:off x="323850" y="692150"/>
            <a:ext cx="8351838"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en-US" altLang="en-US">
                <a:solidFill>
                  <a:srgbClr val="FFFF00"/>
                </a:solidFill>
              </a:rPr>
              <a:t>Multidisciplinary pulmonary</a:t>
            </a:r>
            <a:r>
              <a:rPr lang="el-GR" altLang="en-US">
                <a:solidFill>
                  <a:srgbClr val="FFFF00"/>
                </a:solidFill>
              </a:rPr>
              <a:t> </a:t>
            </a:r>
            <a:r>
              <a:rPr lang="en-US" altLang="en-US">
                <a:solidFill>
                  <a:srgbClr val="FFFF00"/>
                </a:solidFill>
              </a:rPr>
              <a:t>embolism teams</a:t>
            </a:r>
            <a:r>
              <a:rPr lang="en-US" altLang="en-US" sz="1800">
                <a:solidFill>
                  <a:srgbClr val="FFFF00"/>
                </a:solidFill>
              </a:rPr>
              <a:t> </a:t>
            </a:r>
            <a:r>
              <a:rPr lang="en-US" altLang="en-US" sz="1800">
                <a:solidFill>
                  <a:srgbClr val="000000"/>
                </a:solidFill>
              </a:rPr>
              <a:t/>
            </a:r>
            <a:br>
              <a:rPr lang="en-US" altLang="en-US" sz="1800">
                <a:solidFill>
                  <a:srgbClr val="000000"/>
                </a:solidFill>
              </a:rPr>
            </a:br>
            <a:endParaRPr lang="el-GR" altLang="en-US" sz="1800">
              <a:solidFill>
                <a:srgbClr val="000000"/>
              </a:solidFill>
            </a:endParaRPr>
          </a:p>
        </p:txBody>
      </p:sp>
      <p:sp>
        <p:nvSpPr>
          <p:cNvPr id="83971" name="Ορθογώνιο 2"/>
          <p:cNvSpPr>
            <a:spLocks noChangeArrowheads="1"/>
          </p:cNvSpPr>
          <p:nvPr/>
        </p:nvSpPr>
        <p:spPr bwMode="auto">
          <a:xfrm>
            <a:off x="755650" y="1773238"/>
            <a:ext cx="633730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en-US" altLang="en-US" sz="2800">
                <a:solidFill>
                  <a:srgbClr val="FFFF00"/>
                </a:solidFill>
              </a:rPr>
              <a:t>PE response teams (PERTs) </a:t>
            </a:r>
            <a:endParaRPr lang="el-GR" altLang="en-US" sz="2800">
              <a:solidFill>
                <a:srgbClr val="FFFF00"/>
              </a:solidFill>
            </a:endParaRPr>
          </a:p>
          <a:p>
            <a:pPr fontAlgn="base">
              <a:spcBef>
                <a:spcPct val="0"/>
              </a:spcBef>
              <a:spcAft>
                <a:spcPct val="0"/>
              </a:spcAft>
              <a:buFontTx/>
              <a:buNone/>
            </a:pPr>
            <a:endParaRPr lang="el-GR" altLang="en-US" sz="1800">
              <a:solidFill>
                <a:srgbClr val="FFFF00"/>
              </a:solidFill>
            </a:endParaRPr>
          </a:p>
          <a:p>
            <a:pPr fontAlgn="base">
              <a:spcBef>
                <a:spcPct val="0"/>
              </a:spcBef>
              <a:spcAft>
                <a:spcPct val="0"/>
              </a:spcAft>
              <a:buFontTx/>
              <a:buNone/>
            </a:pPr>
            <a:endParaRPr lang="el-GR" altLang="en-US" sz="1800">
              <a:solidFill>
                <a:srgbClr val="FFFF00"/>
              </a:solidFill>
            </a:endParaRPr>
          </a:p>
          <a:p>
            <a:pPr fontAlgn="base">
              <a:spcBef>
                <a:spcPct val="0"/>
              </a:spcBef>
              <a:spcAft>
                <a:spcPct val="0"/>
              </a:spcAft>
              <a:buFontTx/>
              <a:buNone/>
            </a:pPr>
            <a:r>
              <a:rPr lang="en-US" altLang="en-US" sz="1800">
                <a:solidFill>
                  <a:srgbClr val="FFFF00"/>
                </a:solidFill>
              </a:rPr>
              <a:t/>
            </a:r>
            <a:br>
              <a:rPr lang="en-US" altLang="en-US" sz="1800">
                <a:solidFill>
                  <a:srgbClr val="FFFF00"/>
                </a:solidFill>
              </a:rPr>
            </a:br>
            <a:r>
              <a:rPr lang="en-US" altLang="en-US" sz="1800">
                <a:solidFill>
                  <a:srgbClr val="FFFF00"/>
                </a:solidFill>
              </a:rPr>
              <a:t>cardiology</a:t>
            </a:r>
            <a:endParaRPr lang="el-GR" altLang="en-US" sz="1800">
              <a:solidFill>
                <a:srgbClr val="FFFF00"/>
              </a:solidFill>
            </a:endParaRPr>
          </a:p>
          <a:p>
            <a:pPr fontAlgn="base">
              <a:spcBef>
                <a:spcPct val="0"/>
              </a:spcBef>
              <a:spcAft>
                <a:spcPct val="0"/>
              </a:spcAft>
              <a:buFontTx/>
              <a:buNone/>
            </a:pPr>
            <a:r>
              <a:rPr lang="en-US" altLang="en-US" sz="1800">
                <a:solidFill>
                  <a:srgbClr val="FFFF00"/>
                </a:solidFill>
              </a:rPr>
              <a:t>Pulmonology</a:t>
            </a:r>
            <a:endParaRPr lang="el-GR" altLang="en-US" sz="1800">
              <a:solidFill>
                <a:srgbClr val="FFFF00"/>
              </a:solidFill>
            </a:endParaRPr>
          </a:p>
          <a:p>
            <a:pPr fontAlgn="base">
              <a:spcBef>
                <a:spcPct val="0"/>
              </a:spcBef>
              <a:spcAft>
                <a:spcPct val="0"/>
              </a:spcAft>
              <a:buFontTx/>
              <a:buNone/>
            </a:pPr>
            <a:r>
              <a:rPr lang="en-US" altLang="en-US" sz="1800">
                <a:solidFill>
                  <a:srgbClr val="FFFF00"/>
                </a:solidFill>
              </a:rPr>
              <a:t>Haematology</a:t>
            </a:r>
            <a:endParaRPr lang="el-GR" altLang="en-US" sz="1800">
              <a:solidFill>
                <a:srgbClr val="FFFF00"/>
              </a:solidFill>
            </a:endParaRPr>
          </a:p>
          <a:p>
            <a:pPr fontAlgn="base">
              <a:spcBef>
                <a:spcPct val="0"/>
              </a:spcBef>
              <a:spcAft>
                <a:spcPct val="0"/>
              </a:spcAft>
              <a:buFontTx/>
              <a:buNone/>
            </a:pPr>
            <a:r>
              <a:rPr lang="en-US" altLang="en-US" sz="1800">
                <a:solidFill>
                  <a:srgbClr val="FFFF00"/>
                </a:solidFill>
              </a:rPr>
              <a:t>Vascular</a:t>
            </a:r>
            <a:r>
              <a:rPr lang="el-GR" altLang="en-US" sz="1800">
                <a:solidFill>
                  <a:srgbClr val="FFFF00"/>
                </a:solidFill>
              </a:rPr>
              <a:t> </a:t>
            </a:r>
            <a:r>
              <a:rPr lang="en-US" altLang="en-US" sz="1800">
                <a:solidFill>
                  <a:srgbClr val="FFFF00"/>
                </a:solidFill>
              </a:rPr>
              <a:t>medicine anaesthesiology/intensive care, cardiothoracic surgery</a:t>
            </a:r>
            <a:endParaRPr lang="el-GR" altLang="en-US" sz="1800">
              <a:solidFill>
                <a:srgbClr val="FFFF00"/>
              </a:solidFill>
            </a:endParaRPr>
          </a:p>
          <a:p>
            <a:pPr fontAlgn="base">
              <a:spcBef>
                <a:spcPct val="0"/>
              </a:spcBef>
              <a:spcAft>
                <a:spcPct val="0"/>
              </a:spcAft>
              <a:buFontTx/>
              <a:buNone/>
            </a:pPr>
            <a:r>
              <a:rPr lang="el-GR" altLang="en-US" sz="1800">
                <a:solidFill>
                  <a:srgbClr val="FFFF00"/>
                </a:solidFill>
              </a:rPr>
              <a:t>(</a:t>
            </a:r>
            <a:r>
              <a:rPr lang="en-US" altLang="en-US" sz="1800">
                <a:solidFill>
                  <a:srgbClr val="FFFF00"/>
                </a:solidFill>
              </a:rPr>
              <a:t>interventional) radiology. </a:t>
            </a:r>
            <a:r>
              <a:rPr lang="en-US" altLang="en-US" sz="1800">
                <a:solidFill>
                  <a:srgbClr val="000000"/>
                </a:solidFill>
              </a:rPr>
              <a:t/>
            </a:r>
            <a:br>
              <a:rPr lang="en-US" altLang="en-US" sz="1800">
                <a:solidFill>
                  <a:srgbClr val="000000"/>
                </a:solidFill>
              </a:rPr>
            </a:br>
            <a:endParaRPr lang="el-GR" altLang="en-US" sz="1800">
              <a:solidFill>
                <a:srgbClr val="000000"/>
              </a:solidFill>
            </a:endParaRPr>
          </a:p>
        </p:txBody>
      </p:sp>
    </p:spTree>
    <p:extLst>
      <p:ext uri="{BB962C8B-B14F-4D97-AF65-F5344CB8AC3E}">
        <p14:creationId xmlns:p14="http://schemas.microsoft.com/office/powerpoint/2010/main" val="24034328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5"/>
          <p:cNvSpPr txBox="1">
            <a:spLocks noChangeArrowheads="1"/>
          </p:cNvSpPr>
          <p:nvPr/>
        </p:nvSpPr>
        <p:spPr bwMode="auto">
          <a:xfrm>
            <a:off x="1476375" y="404813"/>
            <a:ext cx="6408738" cy="830262"/>
          </a:xfrm>
          <a:prstGeom prst="rect">
            <a:avLst/>
          </a:prstGeom>
          <a:solidFill>
            <a:srgbClr val="FF0000"/>
          </a:solidFill>
          <a:ln w="76200">
            <a:solidFill>
              <a:srgbClr val="FFFF00"/>
            </a:solidFill>
            <a:miter lim="800000"/>
            <a:headEnd/>
            <a:tailEnd/>
          </a:ln>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FontTx/>
              <a:buNone/>
            </a:pPr>
            <a:r>
              <a:rPr lang="el-GR" altLang="el-GR" sz="2400" b="1">
                <a:solidFill>
                  <a:srgbClr val="FFFF00"/>
                </a:solidFill>
              </a:rPr>
              <a:t>ΠΝΕΥΜΟΝΙΚΗ ΕΜΒΟΛΗ</a:t>
            </a:r>
          </a:p>
          <a:p>
            <a:pPr algn="ctr" fontAlgn="base">
              <a:spcBef>
                <a:spcPct val="0"/>
              </a:spcBef>
              <a:spcAft>
                <a:spcPct val="0"/>
              </a:spcAft>
              <a:buFontTx/>
              <a:buNone/>
            </a:pPr>
            <a:r>
              <a:rPr lang="el-GR" altLang="el-GR" sz="2400" b="1">
                <a:solidFill>
                  <a:srgbClr val="FFFF00"/>
                </a:solidFill>
              </a:rPr>
              <a:t>Κλινική εικόνα</a:t>
            </a:r>
          </a:p>
        </p:txBody>
      </p:sp>
      <p:sp>
        <p:nvSpPr>
          <p:cNvPr id="10243" name="TextBox 4"/>
          <p:cNvSpPr txBox="1">
            <a:spLocks noChangeArrowheads="1"/>
          </p:cNvSpPr>
          <p:nvPr/>
        </p:nvSpPr>
        <p:spPr bwMode="auto">
          <a:xfrm>
            <a:off x="250825" y="1412875"/>
            <a:ext cx="4833938"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pPr>
            <a:r>
              <a:rPr lang="el-GR" altLang="el-GR" sz="1800" b="1">
                <a:solidFill>
                  <a:srgbClr val="FFFF00"/>
                </a:solidFill>
              </a:rPr>
              <a:t>Οξεία δύσπνοια &gt;70%</a:t>
            </a:r>
          </a:p>
          <a:p>
            <a:pPr fontAlgn="base">
              <a:spcBef>
                <a:spcPct val="0"/>
              </a:spcBef>
              <a:spcAft>
                <a:spcPct val="0"/>
              </a:spcAft>
            </a:pPr>
            <a:r>
              <a:rPr lang="el-GR" altLang="el-GR" sz="1800" b="1">
                <a:solidFill>
                  <a:srgbClr val="FFFF00"/>
                </a:solidFill>
              </a:rPr>
              <a:t>Σταδιακή εγκατάσταση δύσπνοιας 3-5%</a:t>
            </a:r>
          </a:p>
          <a:p>
            <a:pPr fontAlgn="base">
              <a:spcBef>
                <a:spcPct val="0"/>
              </a:spcBef>
              <a:spcAft>
                <a:spcPct val="0"/>
              </a:spcAft>
            </a:pPr>
            <a:r>
              <a:rPr lang="el-GR" altLang="el-GR" sz="1800" b="1">
                <a:solidFill>
                  <a:srgbClr val="FFFF00"/>
                </a:solidFill>
              </a:rPr>
              <a:t>Θωρακικός πόνος 40-50%</a:t>
            </a:r>
          </a:p>
          <a:p>
            <a:pPr fontAlgn="base">
              <a:spcBef>
                <a:spcPct val="0"/>
              </a:spcBef>
              <a:spcAft>
                <a:spcPct val="0"/>
              </a:spcAft>
            </a:pPr>
            <a:r>
              <a:rPr lang="el-GR" altLang="el-GR" sz="1800" b="1">
                <a:solidFill>
                  <a:srgbClr val="FFFF00"/>
                </a:solidFill>
              </a:rPr>
              <a:t>Εύκολη κόπωση 55%</a:t>
            </a:r>
          </a:p>
          <a:p>
            <a:pPr fontAlgn="base">
              <a:spcBef>
                <a:spcPct val="0"/>
              </a:spcBef>
              <a:spcAft>
                <a:spcPct val="0"/>
              </a:spcAft>
            </a:pPr>
            <a:r>
              <a:rPr lang="el-GR" altLang="el-GR" sz="1800" b="1">
                <a:solidFill>
                  <a:srgbClr val="FF0000"/>
                </a:solidFill>
              </a:rPr>
              <a:t>Προλιποθυμία, συγκοπή </a:t>
            </a:r>
            <a:r>
              <a:rPr lang="el-GR" altLang="el-GR" sz="1800" b="1">
                <a:solidFill>
                  <a:srgbClr val="FFFF00"/>
                </a:solidFill>
              </a:rPr>
              <a:t>22%</a:t>
            </a:r>
          </a:p>
          <a:p>
            <a:pPr fontAlgn="base">
              <a:spcBef>
                <a:spcPct val="0"/>
              </a:spcBef>
              <a:spcAft>
                <a:spcPct val="0"/>
              </a:spcAft>
            </a:pPr>
            <a:r>
              <a:rPr lang="el-GR" altLang="el-GR" sz="1800" b="1">
                <a:solidFill>
                  <a:srgbClr val="FF0000"/>
                </a:solidFill>
              </a:rPr>
              <a:t>Αιμόπτυση</a:t>
            </a:r>
            <a:r>
              <a:rPr lang="el-GR" altLang="el-GR" sz="1800" b="1">
                <a:solidFill>
                  <a:srgbClr val="FFFF00"/>
                </a:solidFill>
              </a:rPr>
              <a:t> 10%</a:t>
            </a:r>
          </a:p>
          <a:p>
            <a:pPr fontAlgn="base">
              <a:spcBef>
                <a:spcPct val="0"/>
              </a:spcBef>
              <a:spcAft>
                <a:spcPct val="0"/>
              </a:spcAft>
            </a:pPr>
            <a:r>
              <a:rPr lang="el-GR" altLang="el-GR" sz="1800" b="1">
                <a:solidFill>
                  <a:srgbClr val="FFFF00"/>
                </a:solidFill>
              </a:rPr>
              <a:t>Βήχας 20%</a:t>
            </a:r>
          </a:p>
          <a:p>
            <a:pPr fontAlgn="base">
              <a:spcBef>
                <a:spcPct val="0"/>
              </a:spcBef>
              <a:spcAft>
                <a:spcPct val="0"/>
              </a:spcAft>
            </a:pPr>
            <a:r>
              <a:rPr lang="el-GR" altLang="el-GR" sz="1800" b="1">
                <a:solidFill>
                  <a:srgbClr val="FFFF00"/>
                </a:solidFill>
              </a:rPr>
              <a:t>Πυρετός 45%</a:t>
            </a:r>
          </a:p>
          <a:p>
            <a:pPr fontAlgn="base">
              <a:spcBef>
                <a:spcPct val="0"/>
              </a:spcBef>
              <a:spcAft>
                <a:spcPct val="0"/>
              </a:spcAft>
            </a:pPr>
            <a:endParaRPr lang="el-GR" altLang="el-GR" sz="1800" b="1">
              <a:solidFill>
                <a:srgbClr val="FFFF00"/>
              </a:solidFill>
            </a:endParaRPr>
          </a:p>
          <a:p>
            <a:pPr fontAlgn="base">
              <a:spcBef>
                <a:spcPct val="0"/>
              </a:spcBef>
              <a:spcAft>
                <a:spcPct val="0"/>
              </a:spcAft>
            </a:pPr>
            <a:r>
              <a:rPr lang="el-GR" altLang="el-GR" sz="1800" b="1">
                <a:solidFill>
                  <a:srgbClr val="FFFF00"/>
                </a:solidFill>
              </a:rPr>
              <a:t>Ταχύπνοια &gt;20/λ  70%</a:t>
            </a:r>
          </a:p>
          <a:p>
            <a:pPr fontAlgn="base">
              <a:spcBef>
                <a:spcPct val="0"/>
              </a:spcBef>
              <a:spcAft>
                <a:spcPct val="0"/>
              </a:spcAft>
            </a:pPr>
            <a:r>
              <a:rPr lang="el-GR" altLang="el-GR" sz="1800" b="1">
                <a:solidFill>
                  <a:srgbClr val="FFFF00"/>
                </a:solidFill>
              </a:rPr>
              <a:t>Υπόταση, ταχυκαρδία&gt;100 25%</a:t>
            </a:r>
          </a:p>
          <a:p>
            <a:pPr fontAlgn="base">
              <a:spcBef>
                <a:spcPct val="0"/>
              </a:spcBef>
              <a:spcAft>
                <a:spcPct val="0"/>
              </a:spcAft>
            </a:pPr>
            <a:r>
              <a:rPr lang="el-GR" altLang="el-GR" sz="1800" b="1">
                <a:solidFill>
                  <a:srgbClr val="FFFF00"/>
                </a:solidFill>
              </a:rPr>
              <a:t>Σημεία </a:t>
            </a:r>
            <a:r>
              <a:rPr lang="en-US" altLang="el-GR" sz="1800" b="1">
                <a:solidFill>
                  <a:srgbClr val="FFFF00"/>
                </a:solidFill>
              </a:rPr>
              <a:t>DVT 15</a:t>
            </a:r>
            <a:r>
              <a:rPr lang="el-GR" altLang="el-GR" sz="1800" b="1">
                <a:solidFill>
                  <a:srgbClr val="FFFF00"/>
                </a:solidFill>
              </a:rPr>
              <a:t>-30</a:t>
            </a:r>
            <a:r>
              <a:rPr lang="en-US" altLang="el-GR" sz="1800" b="1">
                <a:solidFill>
                  <a:srgbClr val="FFFF00"/>
                </a:solidFill>
              </a:rPr>
              <a:t>%</a:t>
            </a:r>
          </a:p>
          <a:p>
            <a:pPr fontAlgn="base">
              <a:spcBef>
                <a:spcPct val="0"/>
              </a:spcBef>
              <a:spcAft>
                <a:spcPct val="0"/>
              </a:spcAft>
            </a:pPr>
            <a:r>
              <a:rPr lang="el-GR" altLang="el-GR" sz="1800" b="1">
                <a:solidFill>
                  <a:srgbClr val="FFFF00"/>
                </a:solidFill>
              </a:rPr>
              <a:t>Κυάνωση 11%</a:t>
            </a:r>
          </a:p>
        </p:txBody>
      </p:sp>
      <p:pic>
        <p:nvPicPr>
          <p:cNvPr id="10244" name="Picture 3" descr="ÎÏÎ¿ÏÎ­Î»ÎµÏÎ¼Î± ÎµÎ¹ÎºÏÎ½Î±Ï Î³Î¹Î± pulmonary emboli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4763" y="1311275"/>
            <a:ext cx="4059237" cy="451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Ορθογώνιο 1"/>
          <p:cNvSpPr>
            <a:spLocks noChangeArrowheads="1"/>
          </p:cNvSpPr>
          <p:nvPr/>
        </p:nvSpPr>
        <p:spPr bwMode="auto">
          <a:xfrm>
            <a:off x="382588" y="5373688"/>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el-GR" altLang="el-GR" sz="1800" b="1">
              <a:solidFill>
                <a:srgbClr val="FFFF00"/>
              </a:solidFill>
            </a:endParaRPr>
          </a:p>
          <a:p>
            <a:pPr fontAlgn="base">
              <a:spcBef>
                <a:spcPct val="0"/>
              </a:spcBef>
              <a:spcAft>
                <a:spcPct val="0"/>
              </a:spcAft>
              <a:buFontTx/>
              <a:buNone/>
            </a:pPr>
            <a:r>
              <a:rPr lang="el-GR" altLang="el-GR" sz="1800" b="1">
                <a:solidFill>
                  <a:srgbClr val="FFFF00"/>
                </a:solidFill>
              </a:rPr>
              <a:t> Λόξυγγας</a:t>
            </a:r>
          </a:p>
          <a:p>
            <a:pPr fontAlgn="base">
              <a:spcBef>
                <a:spcPct val="0"/>
              </a:spcBef>
              <a:spcAft>
                <a:spcPct val="0"/>
              </a:spcAft>
              <a:buFontTx/>
              <a:buNone/>
            </a:pPr>
            <a:endParaRPr lang="el-GR" altLang="el-GR" sz="1800" b="1">
              <a:solidFill>
                <a:srgbClr val="FFFF00"/>
              </a:solidFill>
            </a:endParaRPr>
          </a:p>
          <a:p>
            <a:pPr fontAlgn="base">
              <a:spcBef>
                <a:spcPct val="0"/>
              </a:spcBef>
              <a:spcAft>
                <a:spcPct val="0"/>
              </a:spcAft>
              <a:buFontTx/>
              <a:buNone/>
            </a:pPr>
            <a:r>
              <a:rPr lang="el-GR" altLang="el-GR" sz="1800" b="1">
                <a:solidFill>
                  <a:srgbClr val="FFFF00"/>
                </a:solidFill>
              </a:rPr>
              <a:t> Διάχυτη ενδαγγειακή πήξη</a:t>
            </a:r>
          </a:p>
        </p:txBody>
      </p:sp>
    </p:spTree>
    <p:extLst>
      <p:ext uri="{BB962C8B-B14F-4D97-AF65-F5344CB8AC3E}">
        <p14:creationId xmlns:p14="http://schemas.microsoft.com/office/powerpoint/2010/main" val="1414528713"/>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3598</Words>
  <Application>Microsoft Office PowerPoint</Application>
  <PresentationFormat>Προβολή στην οθόνη (4:3)</PresentationFormat>
  <Paragraphs>645</Paragraphs>
  <Slides>81</Slides>
  <Notes>17</Notes>
  <HiddenSlides>0</HiddenSlides>
  <MMClips>11</MMClips>
  <ScaleCrop>false</ScaleCrop>
  <HeadingPairs>
    <vt:vector size="6" baseType="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81</vt:i4>
      </vt:variant>
    </vt:vector>
  </HeadingPairs>
  <TitlesOfParts>
    <vt:vector size="83" baseType="lpstr">
      <vt:lpstr>Default Design</vt:lpstr>
      <vt:lpstr>Φωτογραφία του MS Photo Editor 3.0</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V/Q Scan</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Η Υπερηχογραφία συμπίεσης (CUS) στη διάγνωση DVT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ΔΙΑΡΚΕΙΑ ΘΕΡΑΠΕΙΑΣ &amp; ΜΕ ΠΟΙΟΥΣ ΠΑΡΑΓΟΝΤΕΣ ΣΤΗΝ ΠΝΕΥΜΟΝΙΚΗ ΕΜΒΟΛΗ</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User</dc:creator>
  <cp:lastModifiedBy>User</cp:lastModifiedBy>
  <cp:revision>1</cp:revision>
  <dcterms:created xsi:type="dcterms:W3CDTF">2024-01-12T18:35:52Z</dcterms:created>
  <dcterms:modified xsi:type="dcterms:W3CDTF">2024-01-12T18:36:57Z</dcterms:modified>
</cp:coreProperties>
</file>