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1" r:id="rId3"/>
    <p:sldId id="272" r:id="rId4"/>
    <p:sldId id="273" r:id="rId5"/>
    <p:sldId id="274" r:id="rId6"/>
    <p:sldId id="275" r:id="rId7"/>
    <p:sldId id="276" r:id="rId8"/>
    <p:sldId id="277" r:id="rId9"/>
    <p:sldId id="278" r:id="rId10"/>
    <p:sldId id="279" r:id="rId11"/>
    <p:sldId id="258" r:id="rId12"/>
    <p:sldId id="260" r:id="rId13"/>
    <p:sldId id="261" r:id="rId14"/>
    <p:sldId id="262" r:id="rId15"/>
    <p:sldId id="257" r:id="rId16"/>
    <p:sldId id="259" r:id="rId17"/>
    <p:sldId id="265" r:id="rId18"/>
    <p:sldId id="266" r:id="rId19"/>
    <p:sldId id="267" r:id="rId20"/>
    <p:sldId id="269" r:id="rId21"/>
    <p:sldId id="270" r:id="rId22"/>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4"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11 - Τίτλος"/>
          <p:cNvSpPr>
            <a:spLocks noGrp="1"/>
          </p:cNvSpPr>
          <p:nvPr>
            <p:ph type="ctrTitle"/>
          </p:nvPr>
        </p:nvSpPr>
        <p:spPr>
          <a:xfrm>
            <a:off x="3366868" y="533400"/>
            <a:ext cx="5105400" cy="2868168"/>
          </a:xfrm>
        </p:spPr>
        <p:txBody>
          <a:bodyPr>
            <a:noAutofit/>
          </a:bodyPr>
          <a:lstStyle>
            <a:lvl1pPr algn="r">
              <a:defRPr sz="4200" b="1"/>
            </a:lvl1pPr>
            <a:extLst/>
          </a:lstStyle>
          <a:p>
            <a:r>
              <a:rPr lang="el-GR"/>
              <a:t>Kλικ για επεξεργασία του τίτλου</a:t>
            </a:r>
            <a:endParaRPr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l-GR"/>
              <a:t>Κάντε κλικ για να επεξεργαστείτε τον υπότιτλο του υποδείγματος</a:t>
            </a:r>
            <a:endParaRPr lang="en-US"/>
          </a:p>
        </p:txBody>
      </p:sp>
      <p:sp>
        <p:nvSpPr>
          <p:cNvPr id="6" name="30 - Θέση ημερομηνίας"/>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839B9CD5-200D-4271-B5C4-47D403CFF1AE}" type="datetimeFigureOut">
              <a:rPr lang="el-GR"/>
              <a:pPr>
                <a:defRPr/>
              </a:pPr>
              <a:t>9/11/2024</a:t>
            </a:fld>
            <a:endParaRPr lang="el-GR"/>
          </a:p>
        </p:txBody>
      </p:sp>
      <p:sp>
        <p:nvSpPr>
          <p:cNvPr id="7" name="17 - Θέση υποσέλιδου"/>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el-GR"/>
          </a:p>
        </p:txBody>
      </p:sp>
      <p:sp>
        <p:nvSpPr>
          <p:cNvPr id="8" name="28 - Θέση αριθμού διαφάνειας"/>
          <p:cNvSpPr>
            <a:spLocks noGrp="1"/>
          </p:cNvSpPr>
          <p:nvPr>
            <p:ph type="sldNum" sz="quarter" idx="12"/>
          </p:nvPr>
        </p:nvSpPr>
        <p:spPr>
          <a:xfrm>
            <a:off x="7880350" y="6556375"/>
            <a:ext cx="588963" cy="228600"/>
          </a:xfrm>
        </p:spPr>
        <p:txBody>
          <a:bodyPr/>
          <a:lstStyle>
            <a:lvl1pPr>
              <a:defRPr lang="en-US">
                <a:solidFill>
                  <a:srgbClr val="FFFFFF"/>
                </a:solidFill>
              </a:defRPr>
            </a:lvl1pPr>
            <a:extLst/>
          </a:lstStyle>
          <a:p>
            <a:pPr>
              <a:defRPr/>
            </a:pPr>
            <a:fld id="{48339C31-AAAE-4036-A8DA-D0D7894E1301}"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26 - Θέση ημερομηνίας"/>
          <p:cNvSpPr>
            <a:spLocks noGrp="1"/>
          </p:cNvSpPr>
          <p:nvPr>
            <p:ph type="dt" sz="half" idx="10"/>
          </p:nvPr>
        </p:nvSpPr>
        <p:spPr/>
        <p:txBody>
          <a:bodyPr/>
          <a:lstStyle>
            <a:lvl1pPr>
              <a:defRPr/>
            </a:lvl1pPr>
          </a:lstStyle>
          <a:p>
            <a:pPr>
              <a:defRPr/>
            </a:pPr>
            <a:fld id="{A3C04996-DB00-471E-8D31-C7EDA118410C}" type="datetimeFigureOut">
              <a:rPr lang="el-GR"/>
              <a:pPr>
                <a:defRPr/>
              </a:pPr>
              <a:t>9/11/2024</a:t>
            </a:fld>
            <a:endParaRPr lang="el-GR"/>
          </a:p>
        </p:txBody>
      </p:sp>
      <p:sp>
        <p:nvSpPr>
          <p:cNvPr id="5" name="3 - Θέση υποσέλιδου"/>
          <p:cNvSpPr>
            <a:spLocks noGrp="1"/>
          </p:cNvSpPr>
          <p:nvPr>
            <p:ph type="ftr" sz="quarter" idx="11"/>
          </p:nvPr>
        </p:nvSpPr>
        <p:spPr/>
        <p:txBody>
          <a:bodyPr/>
          <a:lstStyle>
            <a:lvl1pPr>
              <a:defRPr/>
            </a:lvl1pPr>
          </a:lstStyle>
          <a:p>
            <a:pPr>
              <a:defRPr/>
            </a:pPr>
            <a:endParaRPr lang="el-GR"/>
          </a:p>
        </p:txBody>
      </p:sp>
      <p:sp>
        <p:nvSpPr>
          <p:cNvPr id="6" name="15 - Θέση αριθμού διαφάνειας"/>
          <p:cNvSpPr>
            <a:spLocks noGrp="1"/>
          </p:cNvSpPr>
          <p:nvPr>
            <p:ph type="sldNum" sz="quarter" idx="12"/>
          </p:nvPr>
        </p:nvSpPr>
        <p:spPr/>
        <p:txBody>
          <a:bodyPr/>
          <a:lstStyle>
            <a:lvl1pPr>
              <a:defRPr/>
            </a:lvl1pPr>
          </a:lstStyle>
          <a:p>
            <a:pPr>
              <a:defRPr/>
            </a:pPr>
            <a:fld id="{7D28F0A5-D368-413B-9A1A-216DB6D9E523}"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a:xfrm>
            <a:off x="4243388" y="6557963"/>
            <a:ext cx="2001837" cy="227012"/>
          </a:xfrm>
        </p:spPr>
        <p:txBody>
          <a:bodyPr/>
          <a:lstStyle>
            <a:lvl1pPr>
              <a:defRPr/>
            </a:lvl1pPr>
            <a:extLst/>
          </a:lstStyle>
          <a:p>
            <a:pPr>
              <a:defRPr/>
            </a:pPr>
            <a:fld id="{56E3A5CC-B5E2-4245-B147-61BD0C6595F4}" type="datetimeFigureOut">
              <a:rPr lang="el-GR"/>
              <a:pPr>
                <a:defRPr/>
              </a:pPr>
              <a:t>9/11/2024</a:t>
            </a:fld>
            <a:endParaRPr lang="el-GR"/>
          </a:p>
        </p:txBody>
      </p:sp>
      <p:sp>
        <p:nvSpPr>
          <p:cNvPr id="5" name="4 - Θέση υποσέλιδου"/>
          <p:cNvSpPr>
            <a:spLocks noGrp="1"/>
          </p:cNvSpPr>
          <p:nvPr>
            <p:ph type="ftr" sz="quarter" idx="11"/>
          </p:nvPr>
        </p:nvSpPr>
        <p:spPr>
          <a:xfrm>
            <a:off x="457200" y="6556375"/>
            <a:ext cx="3657600" cy="228600"/>
          </a:xfrm>
        </p:spPr>
        <p:txBody>
          <a:bodyPr/>
          <a:lstStyle>
            <a:lvl1pPr>
              <a:defRPr/>
            </a:lvl1pPr>
            <a:extLst/>
          </a:lstStyle>
          <a:p>
            <a:pPr>
              <a:defRPr/>
            </a:pPr>
            <a:endParaRPr lang="el-GR"/>
          </a:p>
        </p:txBody>
      </p:sp>
      <p:sp>
        <p:nvSpPr>
          <p:cNvPr id="6" name="5 - Θέση αριθμού διαφάνειας"/>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CF7F07AD-6200-4C7D-97F3-AA5C60DA6B9A}"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26 - Θέση ημερομηνίας"/>
          <p:cNvSpPr>
            <a:spLocks noGrp="1"/>
          </p:cNvSpPr>
          <p:nvPr>
            <p:ph type="dt" sz="half" idx="10"/>
          </p:nvPr>
        </p:nvSpPr>
        <p:spPr/>
        <p:txBody>
          <a:bodyPr/>
          <a:lstStyle>
            <a:lvl1pPr>
              <a:defRPr/>
            </a:lvl1pPr>
          </a:lstStyle>
          <a:p>
            <a:pPr>
              <a:defRPr/>
            </a:pPr>
            <a:fld id="{A6D05A84-0253-4833-8164-8E18BA7266B7}" type="datetimeFigureOut">
              <a:rPr lang="el-GR"/>
              <a:pPr>
                <a:defRPr/>
              </a:pPr>
              <a:t>9/11/2024</a:t>
            </a:fld>
            <a:endParaRPr lang="el-GR"/>
          </a:p>
        </p:txBody>
      </p:sp>
      <p:sp>
        <p:nvSpPr>
          <p:cNvPr id="5" name="3 - Θέση υποσέλιδου"/>
          <p:cNvSpPr>
            <a:spLocks noGrp="1"/>
          </p:cNvSpPr>
          <p:nvPr>
            <p:ph type="ftr" sz="quarter" idx="11"/>
          </p:nvPr>
        </p:nvSpPr>
        <p:spPr/>
        <p:txBody>
          <a:bodyPr/>
          <a:lstStyle>
            <a:lvl1pPr>
              <a:defRPr/>
            </a:lvl1pPr>
          </a:lstStyle>
          <a:p>
            <a:pPr>
              <a:defRPr/>
            </a:pPr>
            <a:endParaRPr lang="el-GR"/>
          </a:p>
        </p:txBody>
      </p:sp>
      <p:sp>
        <p:nvSpPr>
          <p:cNvPr id="6" name="15 - Θέση αριθμού διαφάνειας"/>
          <p:cNvSpPr>
            <a:spLocks noGrp="1"/>
          </p:cNvSpPr>
          <p:nvPr>
            <p:ph type="sldNum" sz="quarter" idx="12"/>
          </p:nvPr>
        </p:nvSpPr>
        <p:spPr/>
        <p:txBody>
          <a:bodyPr/>
          <a:lstStyle>
            <a:lvl1pPr>
              <a:defRPr/>
            </a:lvl1pPr>
          </a:lstStyle>
          <a:p>
            <a:pPr>
              <a:defRPr/>
            </a:pPr>
            <a:fld id="{4E152202-A3DE-40C0-8BCD-7A0960242103}"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anchor="t"/>
          <a:lstStyle>
            <a:lvl1pPr algn="r">
              <a:buNone/>
              <a:defRPr sz="4200" b="1" cap="all"/>
            </a:lvl1pPr>
            <a:extLst/>
          </a:lstStyle>
          <a:p>
            <a:r>
              <a:rPr lang="el-GR"/>
              <a:t>Kλικ για επεξεργασία του τίτλου</a:t>
            </a:r>
            <a:endParaRPr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971BB743-9E2F-4B0F-8C19-827F88CAA509}" type="datetimeFigureOut">
              <a:rPr lang="el-GR"/>
              <a:pPr>
                <a:defRPr/>
              </a:pPr>
              <a:t>9/11/2024</a:t>
            </a:fld>
            <a:endParaRPr lang="el-GR"/>
          </a:p>
        </p:txBody>
      </p:sp>
      <p:sp>
        <p:nvSpPr>
          <p:cNvPr id="5" name="4 - Θέση υποσέλιδου"/>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l-GR"/>
          </a:p>
        </p:txBody>
      </p:sp>
      <p:sp>
        <p:nvSpPr>
          <p:cNvPr id="6" name="5 - Θέση αριθμού διαφάνειας"/>
          <p:cNvSpPr>
            <a:spLocks noGrp="1"/>
          </p:cNvSpPr>
          <p:nvPr>
            <p:ph type="sldNum" sz="quarter" idx="12"/>
          </p:nvPr>
        </p:nvSpPr>
        <p:spPr>
          <a:xfrm>
            <a:off x="6734175" y="6554788"/>
            <a:ext cx="587375" cy="228600"/>
          </a:xfrm>
        </p:spPr>
        <p:txBody>
          <a:bodyPr/>
          <a:lstStyle>
            <a:lvl1pPr>
              <a:defRPr/>
            </a:lvl1pPr>
            <a:extLst/>
          </a:lstStyle>
          <a:p>
            <a:pPr>
              <a:defRPr/>
            </a:pPr>
            <a:fld id="{2451BCCB-28F7-4CD3-8E95-BD2471EAD542}" type="slidenum">
              <a:rPr lang="el-GR"/>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lang="el-GR"/>
              <a:t>Kλικ για επεξεργασία του τίτλου</a:t>
            </a:r>
            <a:endParaRPr lang="en-US"/>
          </a:p>
        </p:txBody>
      </p:sp>
      <p:sp>
        <p:nvSpPr>
          <p:cNvPr id="3" name="2 - Θέση περιεχομένου"/>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26 - Θέση ημερομηνίας"/>
          <p:cNvSpPr>
            <a:spLocks noGrp="1"/>
          </p:cNvSpPr>
          <p:nvPr>
            <p:ph type="dt" sz="half" idx="10"/>
          </p:nvPr>
        </p:nvSpPr>
        <p:spPr/>
        <p:txBody>
          <a:bodyPr/>
          <a:lstStyle>
            <a:lvl1pPr>
              <a:defRPr/>
            </a:lvl1pPr>
          </a:lstStyle>
          <a:p>
            <a:pPr>
              <a:defRPr/>
            </a:pPr>
            <a:fld id="{444C0F68-0A8F-4179-A0C1-9C863CEFF71D}" type="datetimeFigureOut">
              <a:rPr lang="el-GR"/>
              <a:pPr>
                <a:defRPr/>
              </a:pPr>
              <a:t>9/11/2024</a:t>
            </a:fld>
            <a:endParaRPr lang="el-GR"/>
          </a:p>
        </p:txBody>
      </p:sp>
      <p:sp>
        <p:nvSpPr>
          <p:cNvPr id="6" name="3 - Θέση υποσέλιδου"/>
          <p:cNvSpPr>
            <a:spLocks noGrp="1"/>
          </p:cNvSpPr>
          <p:nvPr>
            <p:ph type="ftr" sz="quarter" idx="11"/>
          </p:nvPr>
        </p:nvSpPr>
        <p:spPr/>
        <p:txBody>
          <a:bodyPr/>
          <a:lstStyle>
            <a:lvl1pPr>
              <a:defRPr/>
            </a:lvl1pPr>
          </a:lstStyle>
          <a:p>
            <a:pPr>
              <a:defRPr/>
            </a:pPr>
            <a:endParaRPr lang="el-GR"/>
          </a:p>
        </p:txBody>
      </p:sp>
      <p:sp>
        <p:nvSpPr>
          <p:cNvPr id="7" name="15 - Θέση αριθμού διαφάνειας"/>
          <p:cNvSpPr>
            <a:spLocks noGrp="1"/>
          </p:cNvSpPr>
          <p:nvPr>
            <p:ph type="sldNum" sz="quarter" idx="12"/>
          </p:nvPr>
        </p:nvSpPr>
        <p:spPr/>
        <p:txBody>
          <a:bodyPr/>
          <a:lstStyle>
            <a:lvl1pPr>
              <a:defRPr/>
            </a:lvl1pPr>
          </a:lstStyle>
          <a:p>
            <a:pPr>
              <a:defRPr/>
            </a:pPr>
            <a:fld id="{A001F677-0A8A-41D2-AFE0-5835278DE22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lvl1pPr>
              <a:defRPr/>
            </a:lvl1pPr>
            <a:extLst/>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l-GR"/>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26 - Θέση ημερομηνίας"/>
          <p:cNvSpPr>
            <a:spLocks noGrp="1"/>
          </p:cNvSpPr>
          <p:nvPr>
            <p:ph type="dt" sz="half" idx="10"/>
          </p:nvPr>
        </p:nvSpPr>
        <p:spPr/>
        <p:txBody>
          <a:bodyPr/>
          <a:lstStyle>
            <a:lvl1pPr>
              <a:defRPr/>
            </a:lvl1pPr>
          </a:lstStyle>
          <a:p>
            <a:pPr>
              <a:defRPr/>
            </a:pPr>
            <a:fld id="{824C809D-34F3-4EBC-B5E8-C822E7F38568}" type="datetimeFigureOut">
              <a:rPr lang="el-GR"/>
              <a:pPr>
                <a:defRPr/>
              </a:pPr>
              <a:t>9/11/2024</a:t>
            </a:fld>
            <a:endParaRPr lang="el-GR"/>
          </a:p>
        </p:txBody>
      </p:sp>
      <p:sp>
        <p:nvSpPr>
          <p:cNvPr id="8" name="3 - Θέση υποσέλιδου"/>
          <p:cNvSpPr>
            <a:spLocks noGrp="1"/>
          </p:cNvSpPr>
          <p:nvPr>
            <p:ph type="ftr" sz="quarter" idx="11"/>
          </p:nvPr>
        </p:nvSpPr>
        <p:spPr/>
        <p:txBody>
          <a:bodyPr/>
          <a:lstStyle>
            <a:lvl1pPr>
              <a:defRPr/>
            </a:lvl1pPr>
          </a:lstStyle>
          <a:p>
            <a:pPr>
              <a:defRPr/>
            </a:pPr>
            <a:endParaRPr lang="el-GR"/>
          </a:p>
        </p:txBody>
      </p:sp>
      <p:sp>
        <p:nvSpPr>
          <p:cNvPr id="9" name="15 - Θέση αριθμού διαφάνειας"/>
          <p:cNvSpPr>
            <a:spLocks noGrp="1"/>
          </p:cNvSpPr>
          <p:nvPr>
            <p:ph type="sldNum" sz="quarter" idx="12"/>
          </p:nvPr>
        </p:nvSpPr>
        <p:spPr/>
        <p:txBody>
          <a:bodyPr/>
          <a:lstStyle>
            <a:lvl1pPr>
              <a:defRPr/>
            </a:lvl1pPr>
          </a:lstStyle>
          <a:p>
            <a:pPr>
              <a:defRPr/>
            </a:pPr>
            <a:fld id="{10542D49-9480-4205-BA66-795991BE4D50}"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lang="el-GR"/>
              <a:t>Kλικ για επεξεργασία του τίτλου</a:t>
            </a:r>
            <a:endParaRPr lang="en-US"/>
          </a:p>
        </p:txBody>
      </p:sp>
      <p:sp>
        <p:nvSpPr>
          <p:cNvPr id="3" name="26 - Θέση ημερομηνίας"/>
          <p:cNvSpPr>
            <a:spLocks noGrp="1"/>
          </p:cNvSpPr>
          <p:nvPr>
            <p:ph type="dt" sz="half" idx="10"/>
          </p:nvPr>
        </p:nvSpPr>
        <p:spPr/>
        <p:txBody>
          <a:bodyPr/>
          <a:lstStyle>
            <a:lvl1pPr>
              <a:defRPr/>
            </a:lvl1pPr>
          </a:lstStyle>
          <a:p>
            <a:pPr>
              <a:defRPr/>
            </a:pPr>
            <a:fld id="{7E052DB5-FD6B-4628-840D-DC1948DB4C9F}" type="datetimeFigureOut">
              <a:rPr lang="el-GR"/>
              <a:pPr>
                <a:defRPr/>
              </a:pPr>
              <a:t>9/11/2024</a:t>
            </a:fld>
            <a:endParaRPr lang="el-GR"/>
          </a:p>
        </p:txBody>
      </p:sp>
      <p:sp>
        <p:nvSpPr>
          <p:cNvPr id="4" name="3 - Θέση υποσέλιδου"/>
          <p:cNvSpPr>
            <a:spLocks noGrp="1"/>
          </p:cNvSpPr>
          <p:nvPr>
            <p:ph type="ftr" sz="quarter" idx="11"/>
          </p:nvPr>
        </p:nvSpPr>
        <p:spPr/>
        <p:txBody>
          <a:bodyPr/>
          <a:lstStyle>
            <a:lvl1pPr>
              <a:defRPr/>
            </a:lvl1pPr>
          </a:lstStyle>
          <a:p>
            <a:pPr>
              <a:defRPr/>
            </a:pPr>
            <a:endParaRPr lang="el-GR"/>
          </a:p>
        </p:txBody>
      </p:sp>
      <p:sp>
        <p:nvSpPr>
          <p:cNvPr id="5" name="15 - Θέση αριθμού διαφάνειας"/>
          <p:cNvSpPr>
            <a:spLocks noGrp="1"/>
          </p:cNvSpPr>
          <p:nvPr>
            <p:ph type="sldNum" sz="quarter" idx="12"/>
          </p:nvPr>
        </p:nvSpPr>
        <p:spPr/>
        <p:txBody>
          <a:bodyPr/>
          <a:lstStyle>
            <a:lvl1pPr>
              <a:defRPr/>
            </a:lvl1pPr>
          </a:lstStyle>
          <a:p>
            <a:pPr>
              <a:defRPr/>
            </a:pPr>
            <a:fld id="{CFFF6E1E-E875-4E2D-97E2-BA6D0B140610}"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26 - Θέση ημερομηνίας"/>
          <p:cNvSpPr>
            <a:spLocks noGrp="1"/>
          </p:cNvSpPr>
          <p:nvPr>
            <p:ph type="dt" sz="half" idx="10"/>
          </p:nvPr>
        </p:nvSpPr>
        <p:spPr/>
        <p:txBody>
          <a:bodyPr/>
          <a:lstStyle>
            <a:lvl1pPr>
              <a:defRPr/>
            </a:lvl1pPr>
          </a:lstStyle>
          <a:p>
            <a:pPr>
              <a:defRPr/>
            </a:pPr>
            <a:fld id="{F263EBAF-3B3E-47A6-BA87-1973BA37FA9C}" type="datetimeFigureOut">
              <a:rPr lang="el-GR"/>
              <a:pPr>
                <a:defRPr/>
              </a:pPr>
              <a:t>9/11/2024</a:t>
            </a:fld>
            <a:endParaRPr lang="el-GR"/>
          </a:p>
        </p:txBody>
      </p:sp>
      <p:sp>
        <p:nvSpPr>
          <p:cNvPr id="3" name="3 - Θέση υποσέλιδου"/>
          <p:cNvSpPr>
            <a:spLocks noGrp="1"/>
          </p:cNvSpPr>
          <p:nvPr>
            <p:ph type="ftr" sz="quarter" idx="11"/>
          </p:nvPr>
        </p:nvSpPr>
        <p:spPr/>
        <p:txBody>
          <a:bodyPr/>
          <a:lstStyle>
            <a:lvl1pPr>
              <a:defRPr/>
            </a:lvl1pPr>
          </a:lstStyle>
          <a:p>
            <a:pPr>
              <a:defRPr/>
            </a:pPr>
            <a:endParaRPr lang="el-GR"/>
          </a:p>
        </p:txBody>
      </p:sp>
      <p:sp>
        <p:nvSpPr>
          <p:cNvPr id="4" name="15 - Θέση αριθμού διαφάνειας"/>
          <p:cNvSpPr>
            <a:spLocks noGrp="1"/>
          </p:cNvSpPr>
          <p:nvPr>
            <p:ph type="sldNum" sz="quarter" idx="12"/>
          </p:nvPr>
        </p:nvSpPr>
        <p:spPr/>
        <p:txBody>
          <a:bodyPr/>
          <a:lstStyle>
            <a:lvl1pPr>
              <a:defRPr/>
            </a:lvl1pPr>
          </a:lstStyle>
          <a:p>
            <a:pPr>
              <a:defRPr/>
            </a:pPr>
            <a:fld id="{BECF5A00-5016-4F55-BBA4-7CAED0B3CE7A}"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l-GR"/>
              <a:t>Kλικ για επεξεργασία του τίτλου</a:t>
            </a:r>
            <a:endParaRPr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l-GR"/>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26 - Θέση ημερομηνίας"/>
          <p:cNvSpPr>
            <a:spLocks noGrp="1"/>
          </p:cNvSpPr>
          <p:nvPr>
            <p:ph type="dt" sz="half" idx="10"/>
          </p:nvPr>
        </p:nvSpPr>
        <p:spPr/>
        <p:txBody>
          <a:bodyPr/>
          <a:lstStyle>
            <a:lvl1pPr>
              <a:defRPr/>
            </a:lvl1pPr>
          </a:lstStyle>
          <a:p>
            <a:pPr>
              <a:defRPr/>
            </a:pPr>
            <a:fld id="{55DC7686-4250-4B2E-89D5-B2AE3A5A6624}" type="datetimeFigureOut">
              <a:rPr lang="el-GR"/>
              <a:pPr>
                <a:defRPr/>
              </a:pPr>
              <a:t>9/11/2024</a:t>
            </a:fld>
            <a:endParaRPr lang="el-GR"/>
          </a:p>
        </p:txBody>
      </p:sp>
      <p:sp>
        <p:nvSpPr>
          <p:cNvPr id="6" name="3 - Θέση υποσέλιδου"/>
          <p:cNvSpPr>
            <a:spLocks noGrp="1"/>
          </p:cNvSpPr>
          <p:nvPr>
            <p:ph type="ftr" sz="quarter" idx="11"/>
          </p:nvPr>
        </p:nvSpPr>
        <p:spPr/>
        <p:txBody>
          <a:bodyPr/>
          <a:lstStyle>
            <a:lvl1pPr>
              <a:defRPr/>
            </a:lvl1pPr>
          </a:lstStyle>
          <a:p>
            <a:pPr>
              <a:defRPr/>
            </a:pPr>
            <a:endParaRPr lang="el-GR"/>
          </a:p>
        </p:txBody>
      </p:sp>
      <p:sp>
        <p:nvSpPr>
          <p:cNvPr id="7" name="15 - Θέση αριθμού διαφάνειας"/>
          <p:cNvSpPr>
            <a:spLocks noGrp="1"/>
          </p:cNvSpPr>
          <p:nvPr>
            <p:ph type="sldNum" sz="quarter" idx="12"/>
          </p:nvPr>
        </p:nvSpPr>
        <p:spPr/>
        <p:txBody>
          <a:bodyPr/>
          <a:lstStyle>
            <a:lvl1pPr>
              <a:defRPr/>
            </a:lvl1pPr>
          </a:lstStyle>
          <a:p>
            <a:pPr>
              <a:defRPr/>
            </a:pPr>
            <a:fld id="{2D892021-5BF1-4C79-9151-99247861718A}"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5" name="7 - Ορθογώνιο"/>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8 - Ορθογώνιο"/>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 Τίτλος"/>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l-GR"/>
              <a:t>Kλικ για επεξεργασία του τίτλου</a:t>
            </a:r>
            <a:endParaRPr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l-GR"/>
              <a:t>Kλικ για επεξεργασία των στυλ του υποδείγματος</a:t>
            </a: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l-GR" noProof="0"/>
              <a:t>Κάντε κλικ στο εικονίδιο για να προσθέσετε μια εικόνα</a:t>
            </a:r>
            <a:endParaRPr lang="en-US" noProof="0" dirty="0"/>
          </a:p>
        </p:txBody>
      </p:sp>
      <p:sp>
        <p:nvSpPr>
          <p:cNvPr id="7" name="4 - Θέση ημερομηνίας"/>
          <p:cNvSpPr>
            <a:spLocks noGrp="1"/>
          </p:cNvSpPr>
          <p:nvPr>
            <p:ph type="dt" sz="half" idx="10"/>
          </p:nvPr>
        </p:nvSpPr>
        <p:spPr/>
        <p:txBody>
          <a:bodyPr/>
          <a:lstStyle>
            <a:lvl1pPr>
              <a:defRPr/>
            </a:lvl1pPr>
            <a:extLst/>
          </a:lstStyle>
          <a:p>
            <a:pPr>
              <a:defRPr/>
            </a:pPr>
            <a:fld id="{459E06DC-CF8E-4521-A51E-EA921C003678}" type="datetimeFigureOut">
              <a:rPr lang="el-GR"/>
              <a:pPr>
                <a:defRPr/>
              </a:pPr>
              <a:t>9/11/2024</a:t>
            </a:fld>
            <a:endParaRPr lang="el-GR"/>
          </a:p>
        </p:txBody>
      </p:sp>
      <p:sp>
        <p:nvSpPr>
          <p:cNvPr id="8" name="5 - Θέση υποσέλιδου"/>
          <p:cNvSpPr>
            <a:spLocks noGrp="1"/>
          </p:cNvSpPr>
          <p:nvPr>
            <p:ph type="ftr" sz="quarter" idx="11"/>
          </p:nvPr>
        </p:nvSpPr>
        <p:spPr/>
        <p:txBody>
          <a:bodyPr/>
          <a:lstStyle>
            <a:lvl1pPr>
              <a:defRPr/>
            </a:lvl1pPr>
            <a:extLst/>
          </a:lstStyle>
          <a:p>
            <a:pPr>
              <a:defRPr/>
            </a:pPr>
            <a:endParaRPr lang="el-GR"/>
          </a:p>
        </p:txBody>
      </p:sp>
      <p:sp>
        <p:nvSpPr>
          <p:cNvPr id="9" name="6 - Θέση αριθμού διαφάνειας"/>
          <p:cNvSpPr>
            <a:spLocks noGrp="1"/>
          </p:cNvSpPr>
          <p:nvPr>
            <p:ph type="sldNum" sz="quarter" idx="12"/>
          </p:nvPr>
        </p:nvSpPr>
        <p:spPr/>
        <p:txBody>
          <a:bodyPr/>
          <a:lstStyle>
            <a:lvl1pPr>
              <a:defRPr/>
            </a:lvl1pPr>
            <a:extLst/>
          </a:lstStyle>
          <a:p>
            <a:pPr>
              <a:defRPr/>
            </a:pPr>
            <a:fld id="{7630FF20-F553-4321-80CE-4F2D4B2D6AA8}" type="slidenum">
              <a:rPr lang="el-GR"/>
              <a:pPr>
                <a:defRPr/>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2 - Θέση τίτλου"/>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el-GR"/>
              <a:t>Kλικ για επεξεργασία του τίτλου</a:t>
            </a:r>
            <a:endParaRPr lang="en-US"/>
          </a:p>
        </p:txBody>
      </p:sp>
      <p:sp>
        <p:nvSpPr>
          <p:cNvPr id="1030" name="30 - Θέση κειμένου"/>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27" name="26 - Θέση ημερομηνίας"/>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a:solidFill>
                  <a:schemeClr val="tx2"/>
                </a:solidFill>
                <a:latin typeface="+mn-lt"/>
              </a:defRPr>
            </a:lvl1pPr>
            <a:extLst/>
          </a:lstStyle>
          <a:p>
            <a:pPr>
              <a:defRPr/>
            </a:pPr>
            <a:fld id="{F9286622-3B98-4EC4-AE46-D9420C513D01}" type="datetimeFigureOut">
              <a:rPr lang="el-GR"/>
              <a:pPr>
                <a:defRPr/>
              </a:pPr>
              <a:t>9/11/2024</a:t>
            </a:fld>
            <a:endParaRPr lang="el-GR"/>
          </a:p>
        </p:txBody>
      </p:sp>
      <p:sp>
        <p:nvSpPr>
          <p:cNvPr id="4" name="3 - Θέση υποσέλιδου"/>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extLst/>
          </a:lstStyle>
          <a:p>
            <a:pPr>
              <a:defRPr/>
            </a:pPr>
            <a:endParaRPr lang="el-GR"/>
          </a:p>
        </p:txBody>
      </p:sp>
      <p:sp>
        <p:nvSpPr>
          <p:cNvPr id="16" name="15 - Θέση αριθμού διαφάνειας"/>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a:solidFill>
                  <a:schemeClr val="tx2"/>
                </a:solidFill>
                <a:latin typeface="+mn-lt"/>
              </a:defRPr>
            </a:lvl1pPr>
            <a:extLst/>
          </a:lstStyle>
          <a:p>
            <a:pPr>
              <a:defRPr/>
            </a:pPr>
            <a:fld id="{71AEBE21-7568-4A47-8264-73BDC830819C}"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84" r:id="rId1"/>
    <p:sldLayoutId id="2147483677" r:id="rId2"/>
    <p:sldLayoutId id="2147483685" r:id="rId3"/>
    <p:sldLayoutId id="2147483678" r:id="rId4"/>
    <p:sldLayoutId id="2147483679" r:id="rId5"/>
    <p:sldLayoutId id="2147483680" r:id="rId6"/>
    <p:sldLayoutId id="2147483681" r:id="rId7"/>
    <p:sldLayoutId id="2147483682" r:id="rId8"/>
    <p:sldLayoutId id="2147483686" r:id="rId9"/>
    <p:sldLayoutId id="2147483683" r:id="rId10"/>
    <p:sldLayoutId id="2147483687"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3800" b="1">
          <a:solidFill>
            <a:schemeClr val="tx1"/>
          </a:solidFill>
          <a:latin typeface="Trebuchet MS" pitchFamily="34" charset="0"/>
        </a:defRPr>
      </a:lvl2pPr>
      <a:lvl3pPr algn="l" rtl="0" eaLnBrk="0" fontAlgn="base" hangingPunct="0">
        <a:spcBef>
          <a:spcPct val="0"/>
        </a:spcBef>
        <a:spcAft>
          <a:spcPct val="0"/>
        </a:spcAft>
        <a:defRPr sz="3800" b="1">
          <a:solidFill>
            <a:schemeClr val="tx1"/>
          </a:solidFill>
          <a:latin typeface="Trebuchet MS" pitchFamily="34" charset="0"/>
        </a:defRPr>
      </a:lvl3pPr>
      <a:lvl4pPr algn="l" rtl="0" eaLnBrk="0" fontAlgn="base" hangingPunct="0">
        <a:spcBef>
          <a:spcPct val="0"/>
        </a:spcBef>
        <a:spcAft>
          <a:spcPct val="0"/>
        </a:spcAft>
        <a:defRPr sz="3800" b="1">
          <a:solidFill>
            <a:schemeClr val="tx1"/>
          </a:solidFill>
          <a:latin typeface="Trebuchet MS" pitchFamily="34" charset="0"/>
        </a:defRPr>
      </a:lvl4pPr>
      <a:lvl5pPr algn="l" rtl="0" eaLnBrk="0" fontAlgn="base" hangingPunct="0">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eaLnBrk="1" fontAlgn="auto" hangingPunct="1">
              <a:spcAft>
                <a:spcPts val="0"/>
              </a:spcAft>
              <a:defRPr/>
            </a:pPr>
            <a:r>
              <a:rPr lang="el-GR" sz="2400" dirty="0">
                <a:latin typeface="Lucida Console" pitchFamily="49" charset="0"/>
              </a:rPr>
              <a:t>ΨΥΧΟΘΕΡΑΠΕΙΑ ΣΤΟ ΓΕΝΙΚΟ ΝΟΣΟΚΟΜΕΙΟ</a:t>
            </a:r>
          </a:p>
        </p:txBody>
      </p:sp>
      <p:sp>
        <p:nvSpPr>
          <p:cNvPr id="13314" name="2 - Υπότιτλος"/>
          <p:cNvSpPr>
            <a:spLocks noGrp="1"/>
          </p:cNvSpPr>
          <p:nvPr>
            <p:ph type="subTitle" idx="1"/>
          </p:nvPr>
        </p:nvSpPr>
        <p:spPr>
          <a:xfrm>
            <a:off x="3354388" y="3540125"/>
            <a:ext cx="5394325" cy="2768600"/>
          </a:xfrm>
        </p:spPr>
        <p:txBody>
          <a:bodyPr/>
          <a:lstStyle/>
          <a:p>
            <a:pPr eaLnBrk="1" hangingPunct="1"/>
            <a:r>
              <a:rPr lang="el-GR" sz="1600" b="1">
                <a:latin typeface="Arial" charset="0"/>
              </a:rPr>
              <a:t>ΜΠΑΪΖΑΝΗΣ ΝΙΚΟΣ</a:t>
            </a:r>
          </a:p>
          <a:p>
            <a:pPr eaLnBrk="1" hangingPunct="1"/>
            <a:r>
              <a:rPr lang="el-GR" sz="1600" b="1">
                <a:latin typeface="Arial" charset="0"/>
              </a:rPr>
              <a:t>ΨΥΧΟΛΟΓΟΣ-ΨΥΧΟΘΕΡΑΠΕΥΤΗΣ</a:t>
            </a:r>
          </a:p>
          <a:p>
            <a:pPr eaLnBrk="1" hangingPunct="1"/>
            <a:r>
              <a:rPr lang="el-GR" sz="1600" b="1" u="sng">
                <a:latin typeface="Arial" charset="0"/>
              </a:rPr>
              <a:t>ΥΠΕΥΘΥΝΟΣ ΨΥΧΟΛΟΓΟΣ</a:t>
            </a:r>
            <a:r>
              <a:rPr lang="el-GR" sz="1600" b="1">
                <a:latin typeface="Arial" charset="0"/>
              </a:rPr>
              <a:t>: Διασυνδετικής Ψυχιατρικής –Ψυχοσωματικής Ιατρικής</a:t>
            </a:r>
          </a:p>
          <a:p>
            <a:pPr eaLnBrk="1" hangingPunct="1"/>
            <a:endParaRPr lang="el-GR" sz="1600" b="1">
              <a:latin typeface="Arial" charset="0"/>
            </a:endParaRPr>
          </a:p>
          <a:p>
            <a:pPr eaLnBrk="1" hangingPunct="1"/>
            <a:endParaRPr lang="el-GR" sz="1600" b="1">
              <a:latin typeface="Arial" charset="0"/>
            </a:endParaRPr>
          </a:p>
          <a:p>
            <a:pPr eaLnBrk="1" hangingPunct="1"/>
            <a:endParaRPr lang="el-GR" sz="1600" b="1">
              <a:latin typeface="Arial" charset="0"/>
            </a:endParaRPr>
          </a:p>
          <a:p>
            <a:pPr eaLnBrk="1" hangingPunct="1"/>
            <a:r>
              <a:rPr lang="el-GR" sz="1600" b="1">
                <a:latin typeface="Arial" charset="0"/>
              </a:rPr>
              <a:t>Α ΨΥΧΙΑΤΡΙΚΗ ΚΛΙΝΙΚΗ ΕΚΠΑ</a:t>
            </a:r>
          </a:p>
          <a:p>
            <a:pPr eaLnBrk="1" hangingPunct="1"/>
            <a:r>
              <a:rPr lang="el-GR" sz="1600" b="1">
                <a:latin typeface="Arial" charset="0"/>
              </a:rPr>
              <a:t>ΑΙΓΙΝΗΤΕΙΟ ΝΟΣΟΚΟΜΕΙΟ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el-GR" dirty="0" err="1"/>
              <a:t>Κλινικη</a:t>
            </a:r>
            <a:r>
              <a:rPr lang="el-GR" dirty="0"/>
              <a:t> </a:t>
            </a:r>
            <a:r>
              <a:rPr lang="el-GR" dirty="0" err="1"/>
              <a:t>εξεταση</a:t>
            </a:r>
            <a:br>
              <a:rPr lang="el-GR" dirty="0"/>
            </a:br>
            <a:endParaRPr lang="el-GR" dirty="0"/>
          </a:p>
        </p:txBody>
      </p:sp>
      <p:sp>
        <p:nvSpPr>
          <p:cNvPr id="22530" name="2 - Θέση περιεχομένου"/>
          <p:cNvSpPr>
            <a:spLocks noGrp="1"/>
          </p:cNvSpPr>
          <p:nvPr>
            <p:ph idx="1"/>
          </p:nvPr>
        </p:nvSpPr>
        <p:spPr/>
        <p:txBody>
          <a:bodyPr/>
          <a:lstStyle/>
          <a:p>
            <a:pPr eaLnBrk="1" hangingPunct="1">
              <a:buFont typeface="Wingdings 2" pitchFamily="18" charset="2"/>
              <a:buNone/>
            </a:pPr>
            <a:endParaRPr lang="el-GR"/>
          </a:p>
          <a:p>
            <a:pPr eaLnBrk="1" hangingPunct="1"/>
            <a:r>
              <a:rPr lang="el-GR" b="1"/>
              <a:t>Σκοπός</a:t>
            </a:r>
            <a:endParaRPr lang="el-GR"/>
          </a:p>
          <a:p>
            <a:pPr eaLnBrk="1" hangingPunct="1"/>
            <a:r>
              <a:rPr lang="el-GR" b="1"/>
              <a:t>Χρόνος παραπομπής </a:t>
            </a:r>
            <a:endParaRPr lang="el-GR"/>
          </a:p>
          <a:p>
            <a:pPr eaLnBrk="1" hangingPunct="1"/>
            <a:r>
              <a:rPr lang="el-GR" b="1"/>
              <a:t>Διάρκεια της εξέτασης </a:t>
            </a:r>
            <a:endParaRPr lang="el-GR"/>
          </a:p>
          <a:p>
            <a:pPr eaLnBrk="1" hangingPunct="1"/>
            <a:r>
              <a:rPr lang="el-GR" b="1"/>
              <a:t>Τόπος εξέτασης </a:t>
            </a:r>
            <a:endParaRPr lang="el-GR"/>
          </a:p>
          <a:p>
            <a:pPr eaLnBrk="1" hangingPunct="1"/>
            <a:r>
              <a:rPr lang="el-GR" b="1"/>
              <a:t>Γλώσσα </a:t>
            </a:r>
          </a:p>
          <a:p>
            <a:pPr eaLnBrk="1" hangingPunct="1"/>
            <a:endParaRPr lang="el-GR" b="1"/>
          </a:p>
          <a:p>
            <a:pPr eaLnBrk="1" hangingPunct="1"/>
            <a:endParaRPr lang="el-GR" b="1"/>
          </a:p>
          <a:p>
            <a:pPr eaLnBrk="1" hangingPunct="1"/>
            <a:endParaRPr lang="el-GR" b="1"/>
          </a:p>
          <a:p>
            <a:pPr eaLnBrk="1" hangingPunct="1"/>
            <a:endParaRPr lang="el-GR" b="1"/>
          </a:p>
          <a:p>
            <a:pPr eaLnBrk="1" hangingPunct="1"/>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000" dirty="0">
                <a:latin typeface="Lucida Console" pitchFamily="49" charset="0"/>
              </a:rPr>
              <a:t>Ο ΡΟΛΟΣ ΤΟΥ </a:t>
            </a:r>
            <a:r>
              <a:rPr lang="el-GR" sz="2000" dirty="0" err="1">
                <a:latin typeface="Lucida Console" pitchFamily="49" charset="0"/>
              </a:rPr>
              <a:t>Ψυχοθεραπευτη</a:t>
            </a:r>
            <a:r>
              <a:rPr lang="el-GR" sz="2000" dirty="0">
                <a:latin typeface="Lucida Console" pitchFamily="49" charset="0"/>
              </a:rPr>
              <a:t> (</a:t>
            </a:r>
            <a:r>
              <a:rPr lang="el-GR" sz="2000" dirty="0" err="1">
                <a:latin typeface="Lucida Console" pitchFamily="49" charset="0"/>
              </a:rPr>
              <a:t>ψυχολογου</a:t>
            </a:r>
            <a:r>
              <a:rPr lang="el-GR" sz="2000" dirty="0">
                <a:latin typeface="Lucida Console" pitchFamily="49" charset="0"/>
              </a:rPr>
              <a:t> – </a:t>
            </a:r>
            <a:r>
              <a:rPr lang="el-GR" sz="2000" dirty="0" err="1">
                <a:latin typeface="Lucida Console" pitchFamily="49" charset="0"/>
              </a:rPr>
              <a:t>ψυχιατρου</a:t>
            </a:r>
            <a:r>
              <a:rPr lang="el-GR" sz="2000" dirty="0">
                <a:latin typeface="Lucida Console" pitchFamily="49" charset="0"/>
              </a:rPr>
              <a:t> ) ΣΤΗΝ ΔΙΑΣΥΝΔΕΤΙΚΗ ΨΥΧΙΑΤΡΙΚΗ</a:t>
            </a:r>
          </a:p>
        </p:txBody>
      </p:sp>
      <p:sp>
        <p:nvSpPr>
          <p:cNvPr id="23554" name="2 - Θέση περιεχομένου"/>
          <p:cNvSpPr>
            <a:spLocks noGrp="1"/>
          </p:cNvSpPr>
          <p:nvPr>
            <p:ph idx="1"/>
          </p:nvPr>
        </p:nvSpPr>
        <p:spPr/>
        <p:txBody>
          <a:bodyPr/>
          <a:lstStyle/>
          <a:p>
            <a:pPr eaLnBrk="1" hangingPunct="1"/>
            <a:r>
              <a:rPr lang="el-GR" sz="2000" dirty="0">
                <a:latin typeface="Lucida Console" pitchFamily="49" charset="0"/>
              </a:rPr>
              <a:t>Το περιορισμένο χρονικά πλαίσιο του νοσοκομείου οδηγεί συνήθως σε ψυχοθεραπευτικές παρεμβάσεις βραχείας διάρκειας</a:t>
            </a:r>
          </a:p>
          <a:p>
            <a:pPr eaLnBrk="1" hangingPunct="1"/>
            <a:r>
              <a:rPr lang="el-GR" sz="2000" dirty="0">
                <a:latin typeface="Lucida Console" pitchFamily="49" charset="0"/>
              </a:rPr>
              <a:t>Αυτές έχουν σκοπό να υποστηρίξουν τον </a:t>
            </a:r>
            <a:r>
              <a:rPr lang="el-GR" sz="2000" dirty="0" err="1">
                <a:latin typeface="Lucida Console" pitchFamily="49" charset="0"/>
              </a:rPr>
              <a:t>ενδοσοκομειακό</a:t>
            </a:r>
            <a:r>
              <a:rPr lang="el-GR" sz="2000" dirty="0">
                <a:latin typeface="Lucida Console" pitchFamily="49" charset="0"/>
              </a:rPr>
              <a:t> ασθενή και το περιβάλλον του</a:t>
            </a:r>
          </a:p>
          <a:p>
            <a:pPr eaLnBrk="1" hangingPunct="1"/>
            <a:r>
              <a:rPr lang="el-GR" sz="2000" dirty="0">
                <a:latin typeface="Lucida Console" pitchFamily="49" charset="0"/>
              </a:rPr>
              <a:t>Στο πλαίσιο της παρέμβασης ο θεραπευτής παρέχει εξηγήσεις , κατεύθυνση, ενθάρρυνση και συναισθηματική υποστήριξη στοχεύοντας να υλοποιηθούν εκείνες οι αλλαγές που θα τον καταστήσουν πιο λειτουργικό.</a:t>
            </a:r>
          </a:p>
          <a:p>
            <a:pPr eaLnBrk="1" hangingPunct="1"/>
            <a:r>
              <a:rPr lang="el-GR" sz="2000" dirty="0">
                <a:latin typeface="Lucida Console" pitchFamily="49" charset="0"/>
              </a:rPr>
              <a:t>Επηρεάζει ενεργητικά το περιβάλλον του ασθενούς και τους παρέχει </a:t>
            </a:r>
            <a:r>
              <a:rPr lang="el-GR" sz="2000" dirty="0" err="1">
                <a:latin typeface="Lucida Console" pitchFamily="49" charset="0"/>
              </a:rPr>
              <a:t>ψυχοεκπαίδευση</a:t>
            </a:r>
            <a:r>
              <a:rPr lang="el-GR" sz="2000" dirty="0">
                <a:latin typeface="Lucida Console" pitchFamily="49" charset="0"/>
              </a:rPr>
              <a:t> για την στήριξη του συγγενούς τους.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Ο ΡΟΛΟΣ ΤΟΥ </a:t>
            </a:r>
            <a:r>
              <a:rPr lang="el-GR" sz="20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Ψυχοθεραπευτη</a:t>
            </a: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 (</a:t>
            </a:r>
            <a:r>
              <a:rPr lang="el-GR" sz="20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ψυχολογου</a:t>
            </a: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 – </a:t>
            </a:r>
            <a:r>
              <a:rPr lang="el-GR" sz="20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ψυχιατρου</a:t>
            </a: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 ) ΣΤΗΝ ΔΙΑΣΥΝΔΕΤΙΚΗ ΨΥΧΙΑΤΡΙΚΗ</a:t>
            </a:r>
            <a:endParaRPr lang="el-GR" sz="2000" dirty="0">
              <a:latin typeface="Lucida Console" pitchFamily="49" charset="0"/>
            </a:endParaRPr>
          </a:p>
        </p:txBody>
      </p:sp>
      <p:sp>
        <p:nvSpPr>
          <p:cNvPr id="24578" name="2 - Θέση περιεχομένου"/>
          <p:cNvSpPr>
            <a:spLocks noGrp="1"/>
          </p:cNvSpPr>
          <p:nvPr>
            <p:ph idx="1"/>
          </p:nvPr>
        </p:nvSpPr>
        <p:spPr/>
        <p:txBody>
          <a:bodyPr/>
          <a:lstStyle/>
          <a:p>
            <a:pPr eaLnBrk="1" hangingPunct="1"/>
            <a:r>
              <a:rPr lang="el-GR" sz="2000" dirty="0">
                <a:latin typeface="Lucida Console" pitchFamily="49" charset="0"/>
              </a:rPr>
              <a:t>Ο ρόλος του ψυχολόγου στο πλαίσιο της διασυνδετικής ψυχιατρικής είναι πολυδιάστατος.</a:t>
            </a:r>
          </a:p>
          <a:p>
            <a:pPr eaLnBrk="1" hangingPunct="1"/>
            <a:r>
              <a:rPr lang="el-GR" sz="2000" dirty="0">
                <a:latin typeface="Lucida Console" pitchFamily="49" charset="0"/>
              </a:rPr>
              <a:t>Σαφώς προσανατολισμένος στο πλαίσιο της </a:t>
            </a:r>
            <a:r>
              <a:rPr lang="el-GR" sz="2000" dirty="0" err="1">
                <a:latin typeface="Lucida Console" pitchFamily="49" charset="0"/>
              </a:rPr>
              <a:t>βιοψυχοκοινωνικής</a:t>
            </a:r>
            <a:r>
              <a:rPr lang="el-GR" sz="2000" dirty="0">
                <a:latin typeface="Lucida Console" pitchFamily="49" charset="0"/>
              </a:rPr>
              <a:t> προσέγγισης του ασθενή.</a:t>
            </a:r>
          </a:p>
          <a:p>
            <a:pPr eaLnBrk="1" hangingPunct="1"/>
            <a:r>
              <a:rPr lang="el-GR" sz="2000" dirty="0">
                <a:latin typeface="Lucida Console" pitchFamily="49" charset="0"/>
              </a:rPr>
              <a:t>Έχοντας πάντα υπόψη τις ψυχολογικές παραμέτρους της νόσου, τους μηχανισμούς άμυνας (ιδίως σε ασθενείς με χρόνιες νόσους).</a:t>
            </a:r>
          </a:p>
          <a:p>
            <a:pPr eaLnBrk="1" hangingPunct="1"/>
            <a:r>
              <a:rPr lang="el-GR" sz="2000" dirty="0">
                <a:latin typeface="Lucida Console" pitchFamily="49" charset="0"/>
              </a:rPr>
              <a:t>Επίσης πως ψυχολογικοί παράγοντες είναι σε θέση να επηρεάσουν θετικά ή αρνητικά την εξέλιξη της νόσου.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Ο ΡΟΛΟΣ ΤΟΥ </a:t>
            </a:r>
            <a:r>
              <a:rPr lang="el-GR" sz="20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Ψυχοθεραπευτη</a:t>
            </a: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 (</a:t>
            </a:r>
            <a:r>
              <a:rPr lang="el-GR" sz="20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ψυχολογου</a:t>
            </a: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 – </a:t>
            </a:r>
            <a:r>
              <a:rPr lang="el-GR" sz="20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ψυχιατρου</a:t>
            </a: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 ) ΣΤΗΝ ΔΙΑΣΥΝΔΕΤΙΚΗ ΨΥΧΙΑΤΡΙΚΗ</a:t>
            </a:r>
            <a:endParaRPr lang="el-GR" sz="2000" dirty="0">
              <a:latin typeface="Lucida Console" pitchFamily="49" charset="0"/>
            </a:endParaRPr>
          </a:p>
        </p:txBody>
      </p:sp>
      <p:sp>
        <p:nvSpPr>
          <p:cNvPr id="25602" name="2 - Θέση περιεχομένου"/>
          <p:cNvSpPr>
            <a:spLocks noGrp="1"/>
          </p:cNvSpPr>
          <p:nvPr>
            <p:ph idx="1"/>
          </p:nvPr>
        </p:nvSpPr>
        <p:spPr/>
        <p:txBody>
          <a:bodyPr/>
          <a:lstStyle/>
          <a:p>
            <a:pPr eaLnBrk="1" hangingPunct="1">
              <a:buFont typeface="Wingdings 2" pitchFamily="18" charset="2"/>
              <a:buNone/>
            </a:pPr>
            <a:r>
              <a:rPr lang="el-GR" sz="2000">
                <a:latin typeface="Lucida Console" pitchFamily="49" charset="0"/>
              </a:rPr>
              <a:t>Ο ρόλος είναι κατά βάση κλινικός: </a:t>
            </a:r>
          </a:p>
          <a:p>
            <a:pPr eaLnBrk="1" hangingPunct="1"/>
            <a:r>
              <a:rPr lang="el-GR" sz="2000">
                <a:latin typeface="Lucida Console" pitchFamily="49" charset="0"/>
              </a:rPr>
              <a:t>Αξιολόγηση σε ψυχολογικό επίπεδο, τόσο με την κλινική συνέντευξη όσο και με την χρήση κλιμάκων όπου χρειάζεται</a:t>
            </a:r>
          </a:p>
          <a:p>
            <a:pPr eaLnBrk="1" hangingPunct="1"/>
            <a:r>
              <a:rPr lang="el-GR" sz="2000">
                <a:latin typeface="Lucida Console" pitchFamily="49" charset="0"/>
              </a:rPr>
              <a:t>Υποστήριξη σε ατομικό επίπεδο σε πρώτη φάση για αντιμετώπιση της κρίσης και σε δεύτερο επίπεδο με την διασύνδεση του σε δομές ψυχικής υγείας για συστηματική ψυχοθεραπευτική προσέγγιση.</a:t>
            </a:r>
          </a:p>
          <a:p>
            <a:pPr eaLnBrk="1" hangingPunct="1"/>
            <a:r>
              <a:rPr lang="el-GR" sz="2000">
                <a:latin typeface="Lucida Console" pitchFamily="49" charset="0"/>
              </a:rPr>
              <a:t>Υποστήριξη και εκπαίδευση σε προσωπικό της κλινικής (εκπαίδευση σε τεχνικές επικοινωνίας , τεχνικές διαχείρισης άγχους ) για την διευκόλυνση της προσέγγισης του ασθενή (κυρίως του «δύσκολου ασθενή»)</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Ο ΡΟΛΟΣ ΤΟΥ </a:t>
            </a:r>
            <a:r>
              <a:rPr lang="el-GR" sz="20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Ψυχοθεραπευτη</a:t>
            </a: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 (</a:t>
            </a:r>
            <a:r>
              <a:rPr lang="el-GR" sz="20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ψυχολογου</a:t>
            </a: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 – </a:t>
            </a:r>
            <a:r>
              <a:rPr lang="el-GR" sz="20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ψυχιατρου</a:t>
            </a:r>
            <a:r>
              <a:rPr lang="el-GR" sz="20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Lucida Console" pitchFamily="49" charset="0"/>
              </a:rPr>
              <a:t> ) ΣΤΗΝ ΔΙΑΣΥΝΔΕΤΙΚΗ ΨΥΧΙΑΤΡΙΚΗ</a:t>
            </a:r>
            <a:endParaRPr lang="el-GR" sz="2000" dirty="0">
              <a:latin typeface="Lucida Console" pitchFamily="49" charset="0"/>
            </a:endParaRPr>
          </a:p>
        </p:txBody>
      </p:sp>
      <p:sp>
        <p:nvSpPr>
          <p:cNvPr id="3" name="2 - Θέση περιεχομένου"/>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r>
              <a:rPr lang="el-GR" sz="2000" dirty="0">
                <a:latin typeface="Lucida Console" pitchFamily="49" charset="0"/>
              </a:rPr>
              <a:t>Υποστηρικτικού τύπου ψυχοθεραπεία σε ασθενείς που χρήζουν αυτής στο πλαίσιο της διασύνδεσης των κλινικών με το Ιατρείο Ψυχοσωματικής Ιατρικής του </a:t>
            </a:r>
            <a:r>
              <a:rPr lang="el-GR" sz="2000" dirty="0" err="1">
                <a:latin typeface="Lucida Console" pitchFamily="49" charset="0"/>
              </a:rPr>
              <a:t>Αιγινήτειου</a:t>
            </a:r>
            <a:r>
              <a:rPr lang="el-GR" sz="2000" dirty="0">
                <a:latin typeface="Lucida Console" pitchFamily="49" charset="0"/>
              </a:rPr>
              <a:t>**(διαφάνειες βασικών στόχων) .</a:t>
            </a:r>
          </a:p>
          <a:p>
            <a:pPr marL="274320" indent="-274320" eaLnBrk="1" fontAlgn="auto" hangingPunct="1">
              <a:spcAft>
                <a:spcPts val="0"/>
              </a:spcAft>
              <a:buFont typeface="Wingdings 2"/>
              <a:buChar char=""/>
              <a:defRPr/>
            </a:pPr>
            <a:r>
              <a:rPr lang="el-GR" sz="2000" dirty="0">
                <a:latin typeface="Lucida Console" pitchFamily="49" charset="0"/>
              </a:rPr>
              <a:t>Σύνδεση με ειδικά τμήματα των νοσοκομείων που υποστηρίζουμε, </a:t>
            </a:r>
            <a:r>
              <a:rPr lang="el-GR" sz="2000" dirty="0" err="1">
                <a:latin typeface="Lucida Console" pitchFamily="49" charset="0"/>
              </a:rPr>
              <a:t>π.χ</a:t>
            </a:r>
            <a:r>
              <a:rPr lang="el-GR" sz="2000" dirty="0">
                <a:latin typeface="Lucida Console" pitchFamily="49" charset="0"/>
              </a:rPr>
              <a:t> με το ογκολογικό ιατρείο της Α </a:t>
            </a:r>
            <a:r>
              <a:rPr lang="el-GR" sz="2000" dirty="0" err="1">
                <a:latin typeface="Lucida Console" pitchFamily="49" charset="0"/>
              </a:rPr>
              <a:t>Ωρυλλά</a:t>
            </a:r>
            <a:r>
              <a:rPr lang="el-GR" sz="2000" dirty="0">
                <a:latin typeface="Lucida Console" pitchFamily="49" charset="0"/>
              </a:rPr>
              <a:t> κλινικής του Πανεπιστημίου Αθηνών.</a:t>
            </a:r>
          </a:p>
          <a:p>
            <a:pPr marL="274320" indent="-274320" eaLnBrk="1" fontAlgn="auto" hangingPunct="1">
              <a:spcAft>
                <a:spcPts val="0"/>
              </a:spcAft>
              <a:buFont typeface="Wingdings 2"/>
              <a:buNone/>
              <a:defRPr/>
            </a:pPr>
            <a:r>
              <a:rPr lang="el-GR" sz="2000" dirty="0">
                <a:latin typeface="Lucida Console" pitchFamily="49" charset="0"/>
              </a:rPr>
              <a:t>Ψυχομετρικός : </a:t>
            </a:r>
          </a:p>
          <a:p>
            <a:pPr marL="274320" indent="-274320" eaLnBrk="1" fontAlgn="auto" hangingPunct="1">
              <a:spcAft>
                <a:spcPts val="0"/>
              </a:spcAft>
              <a:buFont typeface="Wingdings 2"/>
              <a:buChar char=""/>
              <a:defRPr/>
            </a:pPr>
            <a:r>
              <a:rPr lang="el-GR" sz="2000" dirty="0">
                <a:latin typeface="Lucida Console" pitchFamily="49" charset="0"/>
              </a:rPr>
              <a:t>Εντός του νοσοκομειακού περιβάλλοντος του γενικού νοσοκομείου με διάφορες κλίμακες και ερωτηματολόγια και πιο αναλυτικά </a:t>
            </a:r>
            <a:r>
              <a:rPr lang="el-GR" sz="2000" dirty="0" err="1">
                <a:latin typeface="Lucida Console" pitchFamily="49" charset="0"/>
              </a:rPr>
              <a:t>π.χ</a:t>
            </a:r>
            <a:r>
              <a:rPr lang="el-GR" sz="2000" dirty="0">
                <a:latin typeface="Lucida Console" pitchFamily="49" charset="0"/>
              </a:rPr>
              <a:t> διερεύνηση προσωπικότητας , στο πλαίσιο της σύνδεσης με το Ιατρείο Ψυχοσωματικής Ιατρικής.</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 Τίτλος"/>
          <p:cNvSpPr>
            <a:spLocks noGrp="1"/>
          </p:cNvSpPr>
          <p:nvPr>
            <p:ph type="title"/>
          </p:nvPr>
        </p:nvSpPr>
        <p:spPr bwMode="auto"/>
        <p:txBody>
          <a:bodyPr wrap="square" numCol="1" compatLnSpc="1">
            <a:prstTxWarp prst="textNoShape">
              <a:avLst/>
            </a:prstTxWarp>
          </a:bodyPr>
          <a:lstStyle/>
          <a:p>
            <a:pPr eaLnBrk="1" hangingPunct="1"/>
            <a:r>
              <a:rPr lang="el-GR" cap="none">
                <a:ln>
                  <a:noFill/>
                </a:ln>
                <a:solidFill>
                  <a:schemeClr val="tx1"/>
                </a:solidFill>
                <a:latin typeface="Arial" charset="0"/>
              </a:rPr>
              <a:t>Στόχοι</a:t>
            </a:r>
          </a:p>
        </p:txBody>
      </p:sp>
      <p:sp>
        <p:nvSpPr>
          <p:cNvPr id="27650" name="2 - Θέση περιεχομένου"/>
          <p:cNvSpPr>
            <a:spLocks noGrp="1"/>
          </p:cNvSpPr>
          <p:nvPr>
            <p:ph idx="1"/>
          </p:nvPr>
        </p:nvSpPr>
        <p:spPr/>
        <p:txBody>
          <a:bodyPr/>
          <a:lstStyle/>
          <a:p>
            <a:pPr eaLnBrk="1" hangingPunct="1">
              <a:buFont typeface="Wingdings 2" pitchFamily="18" charset="2"/>
              <a:buNone/>
            </a:pPr>
            <a:r>
              <a:rPr lang="el-GR" sz="2000" dirty="0">
                <a:latin typeface="Lucida Console" pitchFamily="49" charset="0"/>
              </a:rPr>
              <a:t>Βασικοί στόχοι της ψυχοθεραπευτικής υποστήριξης:</a:t>
            </a:r>
          </a:p>
          <a:p>
            <a:pPr eaLnBrk="1" hangingPunct="1"/>
            <a:r>
              <a:rPr lang="el-GR" sz="2000" dirty="0">
                <a:latin typeface="Lucida Console" pitchFamily="49" charset="0"/>
              </a:rPr>
              <a:t>Προαγωγή ψυχολογικής και κοινωνικής λειτουργικότητας ενισχύοντας τις δυνατότητες του ασθενή.</a:t>
            </a:r>
          </a:p>
          <a:p>
            <a:pPr eaLnBrk="1" hangingPunct="1"/>
            <a:r>
              <a:rPr lang="el-GR" sz="2000" dirty="0">
                <a:latin typeface="Lucida Console" pitchFamily="49" charset="0"/>
              </a:rPr>
              <a:t>Ενίσχυση αυτοεκτίμησης</a:t>
            </a:r>
          </a:p>
          <a:p>
            <a:pPr eaLnBrk="1" hangingPunct="1"/>
            <a:r>
              <a:rPr lang="el-GR" sz="2000" dirty="0">
                <a:latin typeface="Lucida Console" pitchFamily="49" charset="0"/>
              </a:rPr>
              <a:t>Αύξηση της ενημερότητας του ασθενή για τις δυνάμεις και τα τρωτά σημεία καθώς και τις δυνατότητες της θεραπείας</a:t>
            </a:r>
          </a:p>
          <a:p>
            <a:pPr eaLnBrk="1" hangingPunct="1"/>
            <a:r>
              <a:rPr lang="el-GR" sz="2000" dirty="0">
                <a:latin typeface="Lucida Console" pitchFamily="49" charset="0"/>
              </a:rPr>
              <a:t>Παρακολούθηση κλινικής κατάστασης και πρόληψη τυχόν υποτροπής</a:t>
            </a:r>
          </a:p>
          <a:p>
            <a:pPr eaLnBrk="1" hangingPunct="1"/>
            <a:r>
              <a:rPr lang="el-GR" sz="2000" dirty="0">
                <a:latin typeface="Lucida Console" pitchFamily="49" charset="0"/>
              </a:rPr>
              <a:t>Βοήθεια στην προσαρμογή του ασθενούς χωρίς υπερβολική εξάρτηση από τον θεραπευτή</a:t>
            </a:r>
          </a:p>
          <a:p>
            <a:pPr eaLnBrk="1" hangingPunct="1"/>
            <a:r>
              <a:rPr lang="el-GR" sz="2000" dirty="0">
                <a:latin typeface="Lucida Console" pitchFamily="49" charset="0"/>
              </a:rPr>
              <a:t>Διευκόλυνση της κινητοποίησης άλλων πηγών υποστήριξης.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28674" name="2 - Θέση περιεχομένου"/>
          <p:cNvSpPr>
            <a:spLocks noGrp="1"/>
          </p:cNvSpPr>
          <p:nvPr>
            <p:ph idx="1"/>
          </p:nvPr>
        </p:nvSpPr>
        <p:spPr/>
        <p:txBody>
          <a:bodyPr/>
          <a:lstStyle/>
          <a:p>
            <a:pPr eaLnBrk="1" hangingPunct="1"/>
            <a:r>
              <a:rPr lang="el-GR" sz="2000">
                <a:latin typeface="Lucida Console" pitchFamily="49" charset="0"/>
              </a:rPr>
              <a:t>Διαχείριση άγχους</a:t>
            </a:r>
          </a:p>
          <a:p>
            <a:pPr eaLnBrk="1" hangingPunct="1"/>
            <a:r>
              <a:rPr lang="el-GR" sz="2000">
                <a:latin typeface="Lucida Console" pitchFamily="49" charset="0"/>
              </a:rPr>
              <a:t>Έκφραση, διαχείριση συναισθημάτων.</a:t>
            </a:r>
          </a:p>
          <a:p>
            <a:pPr eaLnBrk="1" hangingPunct="1">
              <a:buFont typeface="Wingdings 2" pitchFamily="18" charset="2"/>
              <a:buNone/>
            </a:pPr>
            <a:endParaRPr lang="el-GR" sz="2000">
              <a:latin typeface="Lucida Console" pitchFamily="49" charset="0"/>
            </a:endParaRPr>
          </a:p>
          <a:p>
            <a:pPr eaLnBrk="1" hangingPunct="1">
              <a:buFont typeface="Wingdings 2" pitchFamily="18" charset="2"/>
              <a:buNone/>
            </a:pPr>
            <a:r>
              <a:rPr lang="el-GR" sz="2000" i="1">
                <a:solidFill>
                  <a:srgbClr val="FF0000"/>
                </a:solidFill>
                <a:latin typeface="Lucida Console" pitchFamily="49" charset="0"/>
              </a:rPr>
              <a:t>Η Υποστηρικτική ψυχοθεραπεία δεν στοχεύει σε αλλαγή της προσωπικότητας, αντίθετα χρησιμοποιεί την ψυχοθεραπευτική γνώση με έναν εφαρμοσμένο τρόπο, ώστε να κατευθύνει τον ασθενή να ενισχύσει τους ψυχικούς αντιρροπιστικούς μηχανισμούς για να ανακουφιστεί από τα συμπτώματα του ή να τον βοηθήσει να τα αποδεχθεί και να τα διαχειριστεί έτσι ώστε να συμμορφωθεί με την θεραπεία του.</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000" dirty="0">
                <a:latin typeface="Lucida Console" pitchFamily="49" charset="0"/>
              </a:rPr>
              <a:t>Πεδία εφαρμογής της </a:t>
            </a:r>
            <a:r>
              <a:rPr lang="el-GR" sz="2000" dirty="0" err="1">
                <a:latin typeface="Lucida Console" pitchFamily="49" charset="0"/>
              </a:rPr>
              <a:t>ψυχοθεραπευτικησ</a:t>
            </a:r>
            <a:r>
              <a:rPr lang="el-GR" sz="2000" dirty="0">
                <a:latin typeface="Lucida Console" pitchFamily="49" charset="0"/>
              </a:rPr>
              <a:t> στήριξης</a:t>
            </a:r>
          </a:p>
        </p:txBody>
      </p:sp>
      <p:sp>
        <p:nvSpPr>
          <p:cNvPr id="31746" name="2 - Θέση περιεχομένου"/>
          <p:cNvSpPr>
            <a:spLocks noGrp="1"/>
          </p:cNvSpPr>
          <p:nvPr>
            <p:ph idx="1"/>
          </p:nvPr>
        </p:nvSpPr>
        <p:spPr/>
        <p:txBody>
          <a:bodyPr/>
          <a:lstStyle/>
          <a:p>
            <a:pPr eaLnBrk="1" hangingPunct="1">
              <a:buFont typeface="Wingdings 2" pitchFamily="18" charset="2"/>
              <a:buNone/>
            </a:pPr>
            <a:r>
              <a:rPr lang="el-GR" sz="2000" dirty="0">
                <a:latin typeface="Lucida Console" pitchFamily="49" charset="0"/>
              </a:rPr>
              <a:t>Ενδεικτικά:</a:t>
            </a:r>
          </a:p>
          <a:p>
            <a:pPr eaLnBrk="1" hangingPunct="1"/>
            <a:r>
              <a:rPr lang="el-GR" sz="2000" dirty="0">
                <a:latin typeface="Lucida Console" pitchFamily="49" charset="0"/>
              </a:rPr>
              <a:t>Στον χειρουργικό τομέα, έρευνες έδειξαν ότι οι ψυχοθεραπευτικές παρεμβάσεις συμβάλλουν σημαντικά στην μείωση του άγχους, την βελτίωση της διάθεσης, μειωμένη χρήση αναλγητικών και την καλύτερη προσαρμογή του αρρώστου και της οικογένειας του.</a:t>
            </a:r>
          </a:p>
          <a:p>
            <a:pPr eaLnBrk="1" hangingPunct="1"/>
            <a:r>
              <a:rPr lang="el-GR" sz="2000" dirty="0">
                <a:latin typeface="Lucida Console" pitchFamily="49" charset="0"/>
              </a:rPr>
              <a:t>Τα παραπάνω αφορούν και τα 3 στάδια: το </a:t>
            </a:r>
            <a:r>
              <a:rPr lang="el-GR" sz="2000" dirty="0" err="1">
                <a:latin typeface="Lucida Console" pitchFamily="49" charset="0"/>
              </a:rPr>
              <a:t>προεγχειρητικό</a:t>
            </a:r>
            <a:r>
              <a:rPr lang="el-GR" sz="2000" dirty="0">
                <a:latin typeface="Lucida Console" pitchFamily="49" charset="0"/>
              </a:rPr>
              <a:t>, το μετεγχειρητικό και την αποκατάσταση μετά την έξοδο από το νοσοκομείο.</a:t>
            </a:r>
          </a:p>
          <a:p>
            <a:pPr eaLnBrk="1" hangingPunct="1"/>
            <a:r>
              <a:rPr lang="el-GR" sz="2000" dirty="0">
                <a:latin typeface="Lucida Console" pitchFamily="49" charset="0"/>
              </a:rPr>
              <a:t>Στην κατανόηση και θεραπεία των καρδιαγγειακών νοσημάτων.</a:t>
            </a:r>
          </a:p>
          <a:p>
            <a:pPr eaLnBrk="1" hangingPunct="1"/>
            <a:endParaRPr lang="el-GR" sz="2000" dirty="0">
              <a:latin typeface="Lucida Console" pitchFamily="49"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400" dirty="0">
                <a:latin typeface="Lucida Console" pitchFamily="49" charset="0"/>
              </a:rPr>
              <a:t>Πεδία εφαρμογής της ψυχολογικής στήριξης</a:t>
            </a:r>
          </a:p>
        </p:txBody>
      </p:sp>
      <p:sp>
        <p:nvSpPr>
          <p:cNvPr id="32770" name="2 - Θέση περιεχομένου"/>
          <p:cNvSpPr>
            <a:spLocks noGrp="1"/>
          </p:cNvSpPr>
          <p:nvPr>
            <p:ph idx="1"/>
          </p:nvPr>
        </p:nvSpPr>
        <p:spPr/>
        <p:txBody>
          <a:bodyPr/>
          <a:lstStyle/>
          <a:p>
            <a:pPr eaLnBrk="1" hangingPunct="1"/>
            <a:r>
              <a:rPr lang="el-GR" sz="2000">
                <a:latin typeface="Lucida Console" pitchFamily="49" charset="0"/>
              </a:rPr>
              <a:t>Γυναικολογικά προβλήματα (π.χ διακοπή εγκυμοσύνης, υστερεκτομή)</a:t>
            </a:r>
          </a:p>
          <a:p>
            <a:pPr eaLnBrk="1" hangingPunct="1"/>
            <a:r>
              <a:rPr lang="el-GR" sz="2000">
                <a:latin typeface="Lucida Console" pitchFamily="49" charset="0"/>
              </a:rPr>
              <a:t>Η ψυχολογική στήριξη ασθενών με καρκίνο είναι από τα πλέον διαδεδομένα πεδία εφαρμογής της</a:t>
            </a:r>
          </a:p>
          <a:p>
            <a:pPr eaLnBrk="1" hangingPunct="1"/>
            <a:r>
              <a:rPr lang="el-GR" sz="2000">
                <a:latin typeface="Lucida Console" pitchFamily="49" charset="0"/>
              </a:rPr>
              <a:t>Ενώ και συγκεκριμένα η οικογενειακή θεραπεία ενδείκνυται ιδιαίτερα για ασθενείς με χρόνια προβλήματα υγείας.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400" dirty="0">
                <a:latin typeface="Lucida Console" pitchFamily="49" charset="0"/>
              </a:rPr>
              <a:t>Η ψυχολογική προσαρμογή του ασθενούς στο γενικό νοσοκομείο</a:t>
            </a:r>
          </a:p>
        </p:txBody>
      </p:sp>
      <p:sp>
        <p:nvSpPr>
          <p:cNvPr id="3" name="2 - Θέση περιεχομένου"/>
          <p:cNvSpPr>
            <a:spLocks noGrp="1"/>
          </p:cNvSpPr>
          <p:nvPr>
            <p:ph idx="1"/>
          </p:nvPr>
        </p:nvSpPr>
        <p:spPr/>
        <p:txBody>
          <a:bodyPr>
            <a:normAutofit fontScale="92500" lnSpcReduction="10000"/>
          </a:bodyPr>
          <a:lstStyle/>
          <a:p>
            <a:pPr marL="274320" indent="-274320" eaLnBrk="1" fontAlgn="auto" hangingPunct="1">
              <a:spcAft>
                <a:spcPts val="0"/>
              </a:spcAft>
              <a:buFont typeface="Wingdings 2"/>
              <a:buChar char=""/>
              <a:defRPr/>
            </a:pPr>
            <a:r>
              <a:rPr lang="el-GR" sz="2000" dirty="0">
                <a:latin typeface="Lucida Console" pitchFamily="49" charset="0"/>
              </a:rPr>
              <a:t>Οι περισσότεροι ασθενείς αντιμετωπίζουν το άγχος και το </a:t>
            </a:r>
            <a:r>
              <a:rPr lang="el-GR" sz="2000" dirty="0" err="1">
                <a:latin typeface="Lucida Console" pitchFamily="49" charset="0"/>
              </a:rPr>
              <a:t>στρές</a:t>
            </a:r>
            <a:r>
              <a:rPr lang="el-GR" sz="2000" dirty="0">
                <a:latin typeface="Lucida Console" pitchFamily="49" charset="0"/>
              </a:rPr>
              <a:t> της νοσηλείας με μια ποικιλία ψυχολογικών </a:t>
            </a:r>
            <a:r>
              <a:rPr lang="en-US" sz="2000" dirty="0">
                <a:latin typeface="Lucida Console" pitchFamily="49" charset="0"/>
              </a:rPr>
              <a:t>“</a:t>
            </a:r>
            <a:r>
              <a:rPr lang="el-GR" sz="2000" dirty="0">
                <a:latin typeface="Lucida Console" pitchFamily="49" charset="0"/>
              </a:rPr>
              <a:t>μηχανισμών διαχείρισης</a:t>
            </a:r>
            <a:r>
              <a:rPr lang="en-US" sz="2000" dirty="0">
                <a:latin typeface="Lucida Console" pitchFamily="49" charset="0"/>
              </a:rPr>
              <a:t>”</a:t>
            </a:r>
            <a:r>
              <a:rPr lang="el-GR" sz="2000" dirty="0">
                <a:latin typeface="Lucida Console" pitchFamily="49" charset="0"/>
              </a:rPr>
              <a:t> (</a:t>
            </a:r>
            <a:r>
              <a:rPr lang="en-US" sz="2000" dirty="0">
                <a:latin typeface="Lucida Console" pitchFamily="49" charset="0"/>
              </a:rPr>
              <a:t>coping mechanisms) </a:t>
            </a:r>
            <a:r>
              <a:rPr lang="el-GR" sz="2000" dirty="0">
                <a:latin typeface="Lucida Console" pitchFamily="49" charset="0"/>
              </a:rPr>
              <a:t>και </a:t>
            </a:r>
            <a:r>
              <a:rPr lang="en-US" sz="2000" dirty="0">
                <a:latin typeface="Lucida Console" pitchFamily="49" charset="0"/>
              </a:rPr>
              <a:t>“</a:t>
            </a:r>
            <a:r>
              <a:rPr lang="el-GR" sz="2000" dirty="0">
                <a:latin typeface="Lucida Console" pitchFamily="49" charset="0"/>
              </a:rPr>
              <a:t>μηχανισμών άμυνας</a:t>
            </a:r>
            <a:r>
              <a:rPr lang="en-US" sz="2000" dirty="0">
                <a:latin typeface="Lucida Console" pitchFamily="49" charset="0"/>
              </a:rPr>
              <a:t>”</a:t>
            </a:r>
            <a:r>
              <a:rPr lang="el-GR" sz="2000" dirty="0">
                <a:latin typeface="Lucida Console" pitchFamily="49" charset="0"/>
              </a:rPr>
              <a:t> (</a:t>
            </a:r>
            <a:r>
              <a:rPr lang="en-US" sz="2000" dirty="0" err="1">
                <a:latin typeface="Lucida Console" pitchFamily="49" charset="0"/>
              </a:rPr>
              <a:t>defence</a:t>
            </a:r>
            <a:r>
              <a:rPr lang="en-US" sz="2000" dirty="0">
                <a:latin typeface="Lucida Console" pitchFamily="49" charset="0"/>
              </a:rPr>
              <a:t> mechanisms).</a:t>
            </a:r>
          </a:p>
          <a:p>
            <a:pPr marL="274320" indent="-274320" eaLnBrk="1" fontAlgn="auto" hangingPunct="1">
              <a:spcAft>
                <a:spcPts val="0"/>
              </a:spcAft>
              <a:buFont typeface="Wingdings 2"/>
              <a:buChar char=""/>
              <a:defRPr/>
            </a:pPr>
            <a:r>
              <a:rPr lang="el-GR" sz="2000" dirty="0">
                <a:latin typeface="Lucida Console" pitchFamily="49" charset="0"/>
              </a:rPr>
              <a:t>Οι μηχανισμοί διαχείρισης είναι συνειδητές –κυρίως-στρατηγικές που χρησιμοποιούνται για την αντιμετώπιση μιας δυσάρεστης κατάστασης. Προσανατολισμένοι στην προσαρμογή σε εξωτερικά ερεθίσματα</a:t>
            </a:r>
          </a:p>
          <a:p>
            <a:pPr marL="274320" indent="-274320" eaLnBrk="1" fontAlgn="auto" hangingPunct="1">
              <a:spcAft>
                <a:spcPts val="0"/>
              </a:spcAft>
              <a:buFont typeface="Wingdings 2"/>
              <a:buChar char=""/>
              <a:defRPr/>
            </a:pPr>
            <a:r>
              <a:rPr lang="el-GR" sz="2000" dirty="0">
                <a:latin typeface="Lucida Console" pitchFamily="49" charset="0"/>
              </a:rPr>
              <a:t>Ενώ μηχανισμοί άμυνας είναι οι μη συνειδητές –κυρίως – στρατηγικές για ανακούφιση από δυσάρεστα συναισθήματα. Αποσκοπούν στην θωράκιση από την ανάδυση οδυνηρών συναισθημάτων.</a:t>
            </a:r>
          </a:p>
          <a:p>
            <a:pPr marL="274320" indent="-274320" eaLnBrk="1" fontAlgn="auto" hangingPunct="1">
              <a:spcAft>
                <a:spcPts val="0"/>
              </a:spcAft>
              <a:buFont typeface="Wingdings 2"/>
              <a:buNone/>
              <a:defRPr/>
            </a:pPr>
            <a:r>
              <a:rPr lang="el-GR" sz="2000" dirty="0">
                <a:latin typeface="Lucida Console" pitchFamily="49"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dirty="0" err="1"/>
              <a:t>Ιστορικα</a:t>
            </a:r>
            <a:r>
              <a:rPr lang="el-GR" dirty="0"/>
              <a:t> </a:t>
            </a:r>
            <a:r>
              <a:rPr lang="el-GR" dirty="0" err="1"/>
              <a:t>δεδομενα</a:t>
            </a:r>
            <a:endParaRPr lang="el-GR" dirty="0"/>
          </a:p>
        </p:txBody>
      </p:sp>
      <p:sp>
        <p:nvSpPr>
          <p:cNvPr id="14338" name="2 - Θέση περιεχομένου"/>
          <p:cNvSpPr>
            <a:spLocks noGrp="1"/>
          </p:cNvSpPr>
          <p:nvPr>
            <p:ph idx="1"/>
          </p:nvPr>
        </p:nvSpPr>
        <p:spPr/>
        <p:txBody>
          <a:bodyPr/>
          <a:lstStyle/>
          <a:p>
            <a:pPr eaLnBrk="1" hangingPunct="1"/>
            <a:endParaRPr lang="el-GR"/>
          </a:p>
          <a:p>
            <a:pPr eaLnBrk="1" hangingPunct="1"/>
            <a:r>
              <a:rPr lang="el-GR"/>
              <a:t>•Όταν μιλάμε για Ψυχιατρική του Γενικού Νοσοκομείου βασικά αναφερόμαστε στην Διασυνδετική-Συμβουλευτική (Δ-Σ) Ψυχιατρική. </a:t>
            </a:r>
          </a:p>
          <a:p>
            <a:pPr eaLnBrk="1" hangingPunct="1"/>
            <a:r>
              <a:rPr lang="el-GR"/>
              <a:t>•Η Δ-Σ ψυχιατρική έχει αναπτυχθεί τα τελευταία 50-60 χρόνια σαν μια φυσική συνέπεια των ψυχιατρικών μονάδων των γενικών νοσοκομείων. </a:t>
            </a:r>
          </a:p>
          <a:p>
            <a:pPr eaLnBrk="1" hangingPunct="1"/>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000" dirty="0">
                <a:latin typeface="Lucida Console" pitchFamily="49" charset="0"/>
              </a:rPr>
              <a:t>Η ψυχολογική προσαρμογή του ασθενούς στο γενικό νοσοκομείο</a:t>
            </a:r>
          </a:p>
        </p:txBody>
      </p:sp>
      <p:sp>
        <p:nvSpPr>
          <p:cNvPr id="34818" name="2 - Θέση περιεχομένου"/>
          <p:cNvSpPr>
            <a:spLocks noGrp="1"/>
          </p:cNvSpPr>
          <p:nvPr>
            <p:ph idx="1"/>
          </p:nvPr>
        </p:nvSpPr>
        <p:spPr/>
        <p:txBody>
          <a:bodyPr/>
          <a:lstStyle/>
          <a:p>
            <a:pPr eaLnBrk="1" hangingPunct="1"/>
            <a:r>
              <a:rPr lang="el-GR" sz="2000">
                <a:latin typeface="Lucida Console" pitchFamily="49" charset="0"/>
              </a:rPr>
              <a:t>Οι μηχανισμοί διαχείρισης , διαχείριση εστιασμένη στο πρόβλημα (</a:t>
            </a:r>
            <a:r>
              <a:rPr lang="en-US" sz="2000">
                <a:latin typeface="Lucida Console" pitchFamily="49" charset="0"/>
              </a:rPr>
              <a:t>problem –focused coping), </a:t>
            </a:r>
            <a:r>
              <a:rPr lang="el-GR" sz="2000">
                <a:latin typeface="Lucida Console" pitchFamily="49" charset="0"/>
              </a:rPr>
              <a:t>ενώ οι μηχανισμοί άμυνας , διαχείριση εστιασμένη στο συναίσθημα (</a:t>
            </a:r>
            <a:r>
              <a:rPr lang="en-US" sz="2000">
                <a:latin typeface="Lucida Console" pitchFamily="49" charset="0"/>
              </a:rPr>
              <a:t>emotion-focused coping).</a:t>
            </a:r>
          </a:p>
          <a:p>
            <a:pPr eaLnBrk="1" hangingPunct="1"/>
            <a:r>
              <a:rPr lang="el-GR" sz="2000">
                <a:latin typeface="Lucida Console" pitchFamily="49" charset="0"/>
              </a:rPr>
              <a:t>Η διαχείριση εστιασμένη στο πρόβλημα , μπορεί να είναι ενεργητική ή παθητική.</a:t>
            </a:r>
          </a:p>
          <a:p>
            <a:pPr eaLnBrk="1" hangingPunct="1"/>
            <a:r>
              <a:rPr lang="el-GR" sz="2000">
                <a:latin typeface="Lucida Console" pitchFamily="49" charset="0"/>
              </a:rPr>
              <a:t>Η διαχείριση εστιασμένη στο συναίσθημα αφορά τόσο σε συμπεριφορικές στρατηγικές ( κατάχρηση αλκοόλ κ.α) όσο και σε νοητικές στρατηγικές (προσπάθεια αγνόησης του προβλήματος κ.α).</a:t>
            </a:r>
          </a:p>
          <a:p>
            <a:pPr eaLnBrk="1" hangingPunct="1"/>
            <a:r>
              <a:rPr lang="el-GR" sz="2000">
                <a:latin typeface="Lucida Console" pitchFamily="49" charset="0"/>
              </a:rPr>
              <a:t>Η Προσωπικότητα του ασθενή σημαντικό ρόλο στο είδος των μηχανισμών που θα επιλέξει</a:t>
            </a:r>
          </a:p>
          <a:p>
            <a:pPr eaLnBrk="1" hangingPunct="1"/>
            <a:endParaRPr lang="el-GR" sz="2000">
              <a:latin typeface="Lucida Console" pitchFamily="49"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000" dirty="0">
                <a:latin typeface="Lucida Console" pitchFamily="49" charset="0"/>
              </a:rPr>
              <a:t>Η ψυχολογική προσαρμογή του ασθενούς στο γενικό νοσοκομείο</a:t>
            </a:r>
          </a:p>
        </p:txBody>
      </p:sp>
      <p:sp>
        <p:nvSpPr>
          <p:cNvPr id="35842" name="2 - Θέση περιεχομένου"/>
          <p:cNvSpPr>
            <a:spLocks noGrp="1"/>
          </p:cNvSpPr>
          <p:nvPr>
            <p:ph idx="1"/>
          </p:nvPr>
        </p:nvSpPr>
        <p:spPr/>
        <p:txBody>
          <a:bodyPr/>
          <a:lstStyle/>
          <a:p>
            <a:pPr eaLnBrk="1" hangingPunct="1"/>
            <a:r>
              <a:rPr lang="el-GR" sz="2000">
                <a:latin typeface="Lucida Console" pitchFamily="49" charset="0"/>
              </a:rPr>
              <a:t>Το νόημα που σηματοδοτεί για κάθε ασθενή η νόσος του, καθώς και το προσωπικό νόημα με το οποίο επενδύει τις εμπειρίες και τις συμπεριφορές του.</a:t>
            </a:r>
          </a:p>
          <a:p>
            <a:pPr eaLnBrk="1" hangingPunct="1"/>
            <a:r>
              <a:rPr lang="el-GR" sz="2000">
                <a:latin typeface="Lucida Console" pitchFamily="49" charset="0"/>
              </a:rPr>
              <a:t>Το μέγεθος και το αιφνίδιο του ψυχοπιεστικού παράγοντα.</a:t>
            </a:r>
          </a:p>
          <a:p>
            <a:pPr eaLnBrk="1" hangingPunct="1"/>
            <a:r>
              <a:rPr lang="el-GR" sz="2000">
                <a:latin typeface="Lucida Console" pitchFamily="49" charset="0"/>
              </a:rPr>
              <a:t>Ο χρόνος που νοσεί κανείς σε σχέση με άλλα γεγονότα ή κρίσεις στη ζωή του</a:t>
            </a:r>
          </a:p>
          <a:p>
            <a:pPr eaLnBrk="1" hangingPunct="1"/>
            <a:r>
              <a:rPr lang="el-GR" sz="2000">
                <a:latin typeface="Lucida Console" pitchFamily="49" charset="0"/>
              </a:rPr>
              <a:t>Η επάρκεια του υποστηρικτικού συστήματος.</a:t>
            </a:r>
          </a:p>
          <a:p>
            <a:pPr eaLnBrk="1" hangingPunct="1"/>
            <a:r>
              <a:rPr lang="el-GR" sz="2000">
                <a:latin typeface="Lucida Console" pitchFamily="49" charset="0"/>
              </a:rPr>
              <a:t>Και βέβαια σε χρόνιες νόσους (π.χ. καρκίνος, νεφροπαθής κ.α) λαμβάνουν σε εξέλιξη τα ψυχολογικά στάδια με τα οποία ο κάθε ασθενής κατανοεί και προσεγγίζει την νόσο του.</a:t>
            </a:r>
          </a:p>
          <a:p>
            <a:pPr eaLnBrk="1" hangingPunct="1"/>
            <a:endParaRPr lang="el-GR" sz="2000">
              <a:latin typeface="Lucida Console"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dirty="0" err="1"/>
              <a:t>Ιστορικα</a:t>
            </a:r>
            <a:r>
              <a:rPr lang="el-GR" dirty="0"/>
              <a:t> </a:t>
            </a:r>
            <a:r>
              <a:rPr lang="el-GR" dirty="0" err="1"/>
              <a:t>δεδομενα</a:t>
            </a:r>
            <a:endParaRPr lang="el-GR" dirty="0"/>
          </a:p>
        </p:txBody>
      </p:sp>
      <p:sp>
        <p:nvSpPr>
          <p:cNvPr id="3" name="2 - Θέση περιεχομένου"/>
          <p:cNvSpPr>
            <a:spLocks noGrp="1"/>
          </p:cNvSpPr>
          <p:nvPr>
            <p:ph idx="1"/>
          </p:nvPr>
        </p:nvSpPr>
        <p:spPr/>
        <p:txBody>
          <a:bodyPr>
            <a:normAutofit fontScale="92500" lnSpcReduction="10000"/>
          </a:bodyPr>
          <a:lstStyle/>
          <a:p>
            <a:pPr marL="274320" indent="-274320" eaLnBrk="1" fontAlgn="auto" hangingPunct="1">
              <a:spcAft>
                <a:spcPts val="0"/>
              </a:spcAft>
              <a:buFont typeface="Wingdings 2"/>
              <a:buChar char=""/>
              <a:defRPr/>
            </a:pPr>
            <a:endParaRPr lang="el-GR" dirty="0"/>
          </a:p>
          <a:p>
            <a:pPr marL="274320" indent="-274320" eaLnBrk="1" fontAlgn="auto" hangingPunct="1">
              <a:spcAft>
                <a:spcPts val="0"/>
              </a:spcAft>
              <a:buFont typeface="Wingdings 2"/>
              <a:buChar char=""/>
              <a:defRPr/>
            </a:pPr>
            <a:endParaRPr lang="el-GR" dirty="0"/>
          </a:p>
          <a:p>
            <a:pPr marL="274320" indent="-274320" eaLnBrk="1" fontAlgn="auto" hangingPunct="1">
              <a:spcAft>
                <a:spcPts val="0"/>
              </a:spcAft>
              <a:buFont typeface="Wingdings 2"/>
              <a:buChar char=""/>
              <a:defRPr/>
            </a:pPr>
            <a:r>
              <a:rPr lang="el-GR" dirty="0"/>
              <a:t>Η ουσιαστική όμως ιστορία της Δ-Σ ψυχιατρικής ξεκινά στις ΗΠΑ τη δεκαετία του </a:t>
            </a:r>
            <a:r>
              <a:rPr lang="el-GR" b="1" dirty="0"/>
              <a:t>1930 όταν προωθείται η εγκαθίδρυση ψυχιατρικών μονάδων στα πιο σημαντικά κέντρα της Αμερικής (Σακκάς 1997). </a:t>
            </a:r>
          </a:p>
          <a:p>
            <a:pPr marL="274320" indent="-274320" eaLnBrk="1" fontAlgn="auto" hangingPunct="1">
              <a:spcAft>
                <a:spcPts val="0"/>
              </a:spcAft>
              <a:buFont typeface="Wingdings 2"/>
              <a:buChar char=""/>
              <a:defRPr/>
            </a:pPr>
            <a:r>
              <a:rPr lang="el-GR" dirty="0"/>
              <a:t>•Έτσι ενώ το 1932 μόνο το 2% των γενικών νοσοκομείων είχε ψυχιατρικό τμήμα και αυτό συνέβαινε σε επίλεκτα μόνο νοσοκομεία (</a:t>
            </a:r>
            <a:r>
              <a:rPr lang="el-GR" dirty="0" err="1"/>
              <a:t>Σολδάτος</a:t>
            </a:r>
            <a:r>
              <a:rPr lang="el-GR" dirty="0"/>
              <a:t> 1985), το 1971 υπάρχουν 770 τέτοιες μονάδες οι οποίες απασχολούν το 22.4% του συνόλου των ψυχιάτρων (</a:t>
            </a:r>
            <a:r>
              <a:rPr lang="el-GR" dirty="0" err="1"/>
              <a:t>Lipowski</a:t>
            </a:r>
            <a:r>
              <a:rPr lang="el-GR" dirty="0"/>
              <a:t> 1974). </a:t>
            </a:r>
          </a:p>
          <a:p>
            <a:pPr marL="274320" indent="-274320" eaLnBrk="1" fontAlgn="auto" hangingPunct="1">
              <a:spcAft>
                <a:spcPts val="0"/>
              </a:spcAft>
              <a:buFont typeface="Wingdings 2"/>
              <a:buChar char=""/>
              <a:defRPr/>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dirty="0" err="1"/>
              <a:t>Ιστορικα</a:t>
            </a:r>
            <a:r>
              <a:rPr lang="el-GR" dirty="0"/>
              <a:t> </a:t>
            </a:r>
            <a:r>
              <a:rPr lang="el-GR" dirty="0" err="1"/>
              <a:t>δεδομενα</a:t>
            </a:r>
            <a:endParaRPr lang="el-GR" dirty="0"/>
          </a:p>
        </p:txBody>
      </p:sp>
      <p:sp>
        <p:nvSpPr>
          <p:cNvPr id="3" name="2 - Θέση περιεχομένου"/>
          <p:cNvSpPr>
            <a:spLocks noGrp="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endParaRPr lang="el-GR" dirty="0"/>
          </a:p>
          <a:p>
            <a:pPr marL="274320" indent="-274320" eaLnBrk="1" fontAlgn="auto" hangingPunct="1">
              <a:spcAft>
                <a:spcPts val="0"/>
              </a:spcAft>
              <a:buFont typeface="Wingdings 2"/>
              <a:buChar char=""/>
              <a:defRPr/>
            </a:pPr>
            <a:endParaRPr lang="el-GR" dirty="0"/>
          </a:p>
          <a:p>
            <a:pPr marL="274320" indent="-274320" eaLnBrk="1" fontAlgn="auto" hangingPunct="1">
              <a:spcAft>
                <a:spcPts val="0"/>
              </a:spcAft>
              <a:buFont typeface="Wingdings 2"/>
              <a:buChar char=""/>
              <a:defRPr/>
            </a:pPr>
            <a:r>
              <a:rPr lang="el-GR" dirty="0"/>
              <a:t>Παράλληλα εκείνη την εποχή η συμβουλευτική ψυχιατρική αλλάζει πρόσωπο. Εγκαταλείπει τις αρχές της ψυχοσωματικής ιατρικής και ξεφεύγει από το στενό πλαίσιο των ασθενειών που χαρακτηρίζονταν ως ψυχοσωματικές (ημικρανία, άσθμα, ρευματοειδής </a:t>
            </a:r>
            <a:r>
              <a:rPr lang="el-GR" dirty="0" err="1"/>
              <a:t>αρθρίτις</a:t>
            </a:r>
            <a:r>
              <a:rPr lang="el-GR" dirty="0"/>
              <a:t>, </a:t>
            </a:r>
            <a:r>
              <a:rPr lang="el-GR" dirty="0" err="1"/>
              <a:t>κολίτις</a:t>
            </a:r>
            <a:r>
              <a:rPr lang="el-GR" dirty="0"/>
              <a:t> κτλ). </a:t>
            </a:r>
          </a:p>
          <a:p>
            <a:pPr marL="274320" indent="-274320" eaLnBrk="1" fontAlgn="auto" hangingPunct="1">
              <a:spcAft>
                <a:spcPts val="0"/>
              </a:spcAft>
              <a:buFont typeface="Wingdings 2"/>
              <a:buChar char=""/>
              <a:defRPr/>
            </a:pPr>
            <a:r>
              <a:rPr lang="el-GR" dirty="0"/>
              <a:t>•Η ψυχοσωματική αιτιολογία της σωματικής ασθένειας δεν αποτελεί το επίκεντρο απασχόλησης του ψυχιάτρου που εργάζεται στο γενικό νοσοκομείο. Οι ορίζοντές του διευρύνονται και περιλαμβάνουν εργασία τόσο με τον ασθενή και την οικογένειά του, όσο και με τους γιατρούς και το νοσηλευτικό προσωπικό. </a:t>
            </a:r>
          </a:p>
          <a:p>
            <a:pPr marL="274320" indent="-274320" eaLnBrk="1" fontAlgn="auto" hangingPunct="1">
              <a:spcAft>
                <a:spcPts val="0"/>
              </a:spcAft>
              <a:buFont typeface="Wingdings 2"/>
              <a:buChar char=""/>
              <a:defRPr/>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br>
              <a:rPr lang="el-GR" dirty="0"/>
            </a:br>
            <a:endParaRPr lang="el-GR" dirty="0"/>
          </a:p>
        </p:txBody>
      </p:sp>
      <p:sp>
        <p:nvSpPr>
          <p:cNvPr id="17410" name="2 - Θέση περιεχομένου"/>
          <p:cNvSpPr>
            <a:spLocks noGrp="1"/>
          </p:cNvSpPr>
          <p:nvPr>
            <p:ph idx="1"/>
          </p:nvPr>
        </p:nvSpPr>
        <p:spPr/>
        <p:txBody>
          <a:bodyPr/>
          <a:lstStyle/>
          <a:p>
            <a:pPr eaLnBrk="1" hangingPunct="1"/>
            <a:endParaRPr lang="el-GR" dirty="0"/>
          </a:p>
          <a:p>
            <a:pPr eaLnBrk="1" hangingPunct="1"/>
            <a:endParaRPr lang="el-GR" dirty="0"/>
          </a:p>
          <a:p>
            <a:pPr eaLnBrk="1" hangingPunct="1"/>
            <a:r>
              <a:rPr lang="el-GR" dirty="0"/>
              <a:t>Η Δ-Σ ψυχιατρική ορίζεται ως η περιοχή της κλινικής ψυχιατρικής η οποία περιλαμβάνει </a:t>
            </a:r>
            <a:r>
              <a:rPr lang="el-GR" dirty="0" err="1"/>
              <a:t>κλινικές,ψυχοθεραπευτικές</a:t>
            </a:r>
            <a:r>
              <a:rPr lang="el-GR" dirty="0"/>
              <a:t>, διδακτικές και ερευνητικές δραστηριότητες των ψυχιάτρων και των σχετικών επαγγελματιών της ψυχικής υγείας στα μη ψυχιατρικά τμήματα του γενικού νοσοκομείου </a:t>
            </a:r>
          </a:p>
          <a:p>
            <a:pPr eaLnBrk="1" hangingPunct="1"/>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dirty="0" err="1"/>
              <a:t>σκοποσ</a:t>
            </a:r>
            <a:endParaRPr lang="el-GR" dirty="0"/>
          </a:p>
        </p:txBody>
      </p:sp>
      <p:sp>
        <p:nvSpPr>
          <p:cNvPr id="18434" name="2 - Θέση περιεχομένου"/>
          <p:cNvSpPr>
            <a:spLocks noGrp="1"/>
          </p:cNvSpPr>
          <p:nvPr>
            <p:ph idx="1"/>
          </p:nvPr>
        </p:nvSpPr>
        <p:spPr/>
        <p:txBody>
          <a:bodyPr/>
          <a:lstStyle/>
          <a:p>
            <a:pPr eaLnBrk="1" hangingPunct="1">
              <a:buFont typeface="Wingdings 2" pitchFamily="18" charset="2"/>
              <a:buNone/>
            </a:pPr>
            <a:endParaRPr lang="el-GR"/>
          </a:p>
          <a:p>
            <a:pPr eaLnBrk="1" hangingPunct="1"/>
            <a:r>
              <a:rPr lang="el-GR"/>
              <a:t>Ο Σύμβουλος παρέχει την γνώμη του για την διάγνωση και την αντιμετώπιση της ψυχικής διαταραχής, ή κάποιας διαταραγμένης συμπεριφοράς ασθενούς όταν ο θεράπων γιατρός το ζητήσει (Σολδάτος 1985). </a:t>
            </a:r>
          </a:p>
          <a:p>
            <a:pPr eaLnBrk="1" hangingPunct="1"/>
            <a:r>
              <a:rPr lang="el-GR"/>
              <a:t>Έχει σαν στόχο την ανάπτυξη και προαγωγή της επικοινωνίας μεταξύ των ανωτέρω αναφερόμενων ομάδων, με σκοπό την εξασφάλιση μιας βιο-ψυχο-κοινωνικής κλινικής και θεωρητικής προσέγγισης </a:t>
            </a:r>
          </a:p>
          <a:p>
            <a:pPr eaLnBrk="1" hangingPunct="1"/>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dirty="0" err="1"/>
              <a:t>Προτυπα</a:t>
            </a:r>
            <a:r>
              <a:rPr lang="el-GR" dirty="0"/>
              <a:t> </a:t>
            </a:r>
            <a:r>
              <a:rPr lang="el-GR" dirty="0" err="1"/>
              <a:t>διασυνδετικησ</a:t>
            </a:r>
            <a:endParaRPr lang="el-GR" dirty="0"/>
          </a:p>
        </p:txBody>
      </p:sp>
      <p:sp>
        <p:nvSpPr>
          <p:cNvPr id="19458" name="2 - Θέση περιεχομένου"/>
          <p:cNvSpPr>
            <a:spLocks noGrp="1"/>
          </p:cNvSpPr>
          <p:nvPr>
            <p:ph idx="1"/>
          </p:nvPr>
        </p:nvSpPr>
        <p:spPr/>
        <p:txBody>
          <a:bodyPr/>
          <a:lstStyle/>
          <a:p>
            <a:pPr eaLnBrk="1" hangingPunct="1">
              <a:buFont typeface="Wingdings 2" pitchFamily="18" charset="2"/>
              <a:buNone/>
            </a:pPr>
            <a:endParaRPr lang="el-GR"/>
          </a:p>
          <a:p>
            <a:pPr eaLnBrk="1" hangingPunct="1"/>
            <a:r>
              <a:rPr lang="el-GR" b="1"/>
              <a:t>1. Κλασικό πρότυπο. </a:t>
            </a:r>
            <a:endParaRPr lang="el-GR"/>
          </a:p>
          <a:p>
            <a:pPr eaLnBrk="1" hangingPunct="1"/>
            <a:r>
              <a:rPr lang="el-GR" b="1"/>
              <a:t>2. Αλλά πρότυπα </a:t>
            </a:r>
          </a:p>
          <a:p>
            <a:pPr eaLnBrk="1" hangingPunct="1">
              <a:buFont typeface="Wingdings 2" pitchFamily="18" charset="2"/>
              <a:buNone/>
            </a:pPr>
            <a:r>
              <a:rPr lang="el-GR"/>
              <a:t>•Α) Ειδικά νοσοκομεία-ειδικά τμήματα </a:t>
            </a:r>
          </a:p>
          <a:p>
            <a:pPr eaLnBrk="1" hangingPunct="1">
              <a:buFont typeface="Wingdings 2" pitchFamily="18" charset="2"/>
              <a:buNone/>
            </a:pPr>
            <a:r>
              <a:rPr lang="el-GR"/>
              <a:t>•Β) Εκπαίδευση γιατρών-προσωπικού του νοσοκομείου </a:t>
            </a:r>
          </a:p>
          <a:p>
            <a:pPr eaLnBrk="1" hangingPunct="1">
              <a:buFont typeface="Wingdings 2" pitchFamily="18" charset="2"/>
              <a:buNone/>
            </a:pPr>
            <a:r>
              <a:rPr lang="el-GR"/>
              <a:t>•Γ) Ολοκλήρωση των υπηρεσιών με την παροχή ψυχολογικής υποστήριξης γιατρών και προσωπικού σε τμήματα μεγάλης συναισθηματικής φόρτισης π.χ. ογκολογικά τμήματα </a:t>
            </a:r>
          </a:p>
          <a:p>
            <a:pPr eaLnBrk="1" hangingPunct="1"/>
            <a:endParaRPr lang="el-GR"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br>
              <a:rPr lang="el-GR" dirty="0"/>
            </a:br>
            <a:r>
              <a:rPr lang="el-GR" sz="2700" dirty="0"/>
              <a:t>ΔΙΑΓΝΩΣΤΙΚΕΣ ΚΑΤΗΓΟΡΙΕΣ </a:t>
            </a:r>
            <a:r>
              <a:rPr lang="el-GR" sz="2700" dirty="0" err="1"/>
              <a:t>ψυχοθεραπευτικησ</a:t>
            </a:r>
            <a:r>
              <a:rPr lang="el-GR" sz="2700" dirty="0"/>
              <a:t> </a:t>
            </a:r>
            <a:r>
              <a:rPr lang="el-GR" sz="2700" dirty="0" err="1"/>
              <a:t>παρεμβασησ</a:t>
            </a:r>
            <a:r>
              <a:rPr lang="el-GR" sz="2700" dirty="0"/>
              <a:t> στο </a:t>
            </a:r>
            <a:r>
              <a:rPr lang="el-GR" sz="2700" dirty="0" err="1"/>
              <a:t>γενικο</a:t>
            </a:r>
            <a:r>
              <a:rPr lang="el-GR" sz="2700" dirty="0"/>
              <a:t> </a:t>
            </a:r>
            <a:r>
              <a:rPr lang="el-GR" sz="2700" dirty="0" err="1"/>
              <a:t>νοσοκομειο</a:t>
            </a:r>
            <a:endParaRPr lang="el-GR" sz="2700" dirty="0"/>
          </a:p>
        </p:txBody>
      </p:sp>
      <p:sp>
        <p:nvSpPr>
          <p:cNvPr id="3" name="2 - Θέση περιεχομένου"/>
          <p:cNvSpPr>
            <a:spLocks noGrp="1"/>
          </p:cNvSpPr>
          <p:nvPr>
            <p:ph idx="1"/>
          </p:nvPr>
        </p:nvSpPr>
        <p:spPr/>
        <p:txBody>
          <a:bodyPr>
            <a:normAutofit lnSpcReduction="10000"/>
          </a:bodyPr>
          <a:lstStyle/>
          <a:p>
            <a:pPr marL="274320" indent="-274320" eaLnBrk="1" fontAlgn="auto" hangingPunct="1">
              <a:spcAft>
                <a:spcPts val="0"/>
              </a:spcAft>
              <a:buFont typeface="Wingdings 2"/>
              <a:buChar char=""/>
              <a:defRPr/>
            </a:pPr>
            <a:endParaRPr lang="el-GR" dirty="0"/>
          </a:p>
          <a:p>
            <a:pPr marL="274320" indent="-274320" eaLnBrk="1" fontAlgn="auto" hangingPunct="1">
              <a:spcAft>
                <a:spcPts val="0"/>
              </a:spcAft>
              <a:buFont typeface="Wingdings 2"/>
              <a:buChar char=""/>
              <a:defRPr/>
            </a:pPr>
            <a:endParaRPr lang="el-GR" dirty="0"/>
          </a:p>
          <a:p>
            <a:pPr marL="274320" indent="-274320" eaLnBrk="1" fontAlgn="auto" hangingPunct="1">
              <a:spcAft>
                <a:spcPts val="0"/>
              </a:spcAft>
              <a:buFont typeface="Wingdings 2"/>
              <a:buChar char=""/>
              <a:defRPr/>
            </a:pPr>
            <a:r>
              <a:rPr lang="el-GR" dirty="0"/>
              <a:t>α) Σωματικές αιτιάσεις του ασθενή για τις οποίες δεν μπορεί να αποκαλυφθεί πειστική και επαρκής οργανική εξήγηση. Αυτές μπορεί να είναι ενδεικτικές παρουσίας ψυχιατρικής διαταραχής ή ψυχοκοινωνικού </a:t>
            </a:r>
            <a:r>
              <a:rPr lang="el-GR" dirty="0" err="1"/>
              <a:t>stress</a:t>
            </a:r>
            <a:r>
              <a:rPr lang="el-GR" dirty="0"/>
              <a:t> ή και των δύο. </a:t>
            </a:r>
          </a:p>
          <a:p>
            <a:pPr marL="274320" indent="-274320" eaLnBrk="1" fontAlgn="auto" hangingPunct="1">
              <a:spcAft>
                <a:spcPts val="0"/>
              </a:spcAft>
              <a:buFont typeface="Wingdings 2"/>
              <a:buChar char=""/>
              <a:defRPr/>
            </a:pPr>
            <a:r>
              <a:rPr lang="el-GR" dirty="0"/>
              <a:t>Κατάθλιψη διαφόρου βαθμού σοβαρότητας και έντασης.</a:t>
            </a:r>
          </a:p>
          <a:p>
            <a:pPr marL="274320" indent="-274320" eaLnBrk="1" fontAlgn="auto" hangingPunct="1">
              <a:spcAft>
                <a:spcPts val="0"/>
              </a:spcAft>
              <a:buFont typeface="Wingdings 2"/>
              <a:buChar char=""/>
              <a:defRPr/>
            </a:pPr>
            <a:r>
              <a:rPr lang="el-GR" dirty="0"/>
              <a:t> Επίσης η υστερία, το άγχος, η υποχονδριακή νεύρωση, πρέπει να λαμβάνονται υπ’ όψιν. </a:t>
            </a:r>
          </a:p>
          <a:p>
            <a:pPr marL="274320" indent="-274320" eaLnBrk="1" fontAlgn="auto" hangingPunct="1">
              <a:spcAft>
                <a:spcPts val="0"/>
              </a:spcAft>
              <a:buFont typeface="Wingdings 2"/>
              <a:buChar char=""/>
              <a:defRPr/>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39000" cy="1143000"/>
          </a:xfrm>
        </p:spPr>
        <p:txBody>
          <a:bodyPr/>
          <a:lstStyle/>
          <a:p>
            <a:pPr eaLnBrk="1" fontAlgn="auto" hangingPunct="1">
              <a:spcAft>
                <a:spcPts val="0"/>
              </a:spcAft>
              <a:defRPr/>
            </a:pPr>
            <a:r>
              <a:rPr lang="el-GR" sz="24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ΔΙΑΓΝΩΣΤΙΚΕΣ ΚΑΤΗΓΟΡΙΕΣ </a:t>
            </a:r>
            <a:r>
              <a:rPr lang="el-GR" sz="24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ψυχοθεραπευτικησ</a:t>
            </a:r>
            <a:r>
              <a:rPr lang="el-GR" sz="24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 </a:t>
            </a:r>
            <a:r>
              <a:rPr lang="el-GR" sz="24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παρεμβασησ</a:t>
            </a:r>
            <a:r>
              <a:rPr lang="el-GR" sz="24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 στο </a:t>
            </a:r>
            <a:r>
              <a:rPr lang="el-GR" sz="24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γενικο</a:t>
            </a:r>
            <a:r>
              <a:rPr lang="el-GR" sz="24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 </a:t>
            </a:r>
            <a:r>
              <a:rPr lang="el-GR" sz="2400" dirty="0" err="1">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rPr>
              <a:t>νοσοκομειο</a:t>
            </a:r>
            <a:endParaRPr lang="el-GR" dirty="0"/>
          </a:p>
        </p:txBody>
      </p:sp>
      <p:sp>
        <p:nvSpPr>
          <p:cNvPr id="21506" name="2 - Θέση περιεχομένου"/>
          <p:cNvSpPr>
            <a:spLocks noGrp="1"/>
          </p:cNvSpPr>
          <p:nvPr>
            <p:ph idx="1"/>
          </p:nvPr>
        </p:nvSpPr>
        <p:spPr/>
        <p:txBody>
          <a:bodyPr/>
          <a:lstStyle/>
          <a:p>
            <a:pPr eaLnBrk="1" hangingPunct="1">
              <a:lnSpc>
                <a:spcPct val="80000"/>
              </a:lnSpc>
            </a:pPr>
            <a:endParaRPr lang="el-GR" sz="2400" dirty="0"/>
          </a:p>
          <a:p>
            <a:pPr eaLnBrk="1" hangingPunct="1">
              <a:lnSpc>
                <a:spcPct val="80000"/>
              </a:lnSpc>
            </a:pPr>
            <a:endParaRPr lang="el-GR" sz="2400" dirty="0"/>
          </a:p>
          <a:p>
            <a:pPr eaLnBrk="1" hangingPunct="1">
              <a:lnSpc>
                <a:spcPct val="80000"/>
              </a:lnSpc>
            </a:pPr>
            <a:r>
              <a:rPr lang="el-GR" sz="2400" dirty="0"/>
              <a:t> Ψυχιατρικές εκδηλώσεις σωματικής νόσου. </a:t>
            </a:r>
          </a:p>
          <a:p>
            <a:pPr eaLnBrk="1" hangingPunct="1">
              <a:lnSpc>
                <a:spcPct val="80000"/>
              </a:lnSpc>
            </a:pPr>
            <a:r>
              <a:rPr lang="el-GR" sz="2400" dirty="0"/>
              <a:t> Ψυχολογικές αντιδράσεις στην οργανική νόσο. </a:t>
            </a:r>
          </a:p>
          <a:p>
            <a:pPr eaLnBrk="1" hangingPunct="1">
              <a:lnSpc>
                <a:spcPct val="80000"/>
              </a:lnSpc>
            </a:pPr>
            <a:r>
              <a:rPr lang="el-GR" sz="2400" dirty="0"/>
              <a:t> Ο ασθενής πάσχει από προφανή ψυχιατρική διαταραχή την οποία ο θεράπων γιατρός αναγνώρισε και επιζητά οδηγίες ή τρόπους χειρισμού της περίπτωσης. </a:t>
            </a:r>
          </a:p>
          <a:p>
            <a:pPr eaLnBrk="1" hangingPunct="1">
              <a:lnSpc>
                <a:spcPct val="80000"/>
              </a:lnSpc>
            </a:pPr>
            <a:r>
              <a:rPr lang="el-GR" sz="2400" dirty="0"/>
              <a:t> Ο ασθενής πιθανόν δείχνει αποκλίνουσα συμπεριφορά νόσου όπως αυτοκαταστροφική συμπεριφορά, αυτοκτονικές απειλές ή απόπειρες, μη συμμόρφωση με τις οδηγίες, άρνηση της νόσου ή υπερβολική </a:t>
            </a:r>
            <a:r>
              <a:rPr lang="el-GR" sz="2400" dirty="0" err="1"/>
              <a:t>εξαρτητικότητα</a:t>
            </a:r>
            <a:r>
              <a:rPr lang="el-GR" sz="2400" dirty="0"/>
              <a:t>. (</a:t>
            </a:r>
            <a:r>
              <a:rPr lang="el-GR" sz="2400" dirty="0" err="1"/>
              <a:t>Lipowski</a:t>
            </a:r>
            <a:r>
              <a:rPr lang="el-GR" sz="2400" dirty="0"/>
              <a:t> 1974). </a:t>
            </a:r>
          </a:p>
          <a:p>
            <a:pPr eaLnBrk="1" hangingPunct="1">
              <a:lnSpc>
                <a:spcPct val="80000"/>
              </a:lnSpc>
            </a:pPr>
            <a:r>
              <a:rPr lang="el-GR" sz="2400" dirty="0"/>
              <a:t>Και φυσικά ψυχοσωματικές νόσους</a:t>
            </a:r>
          </a:p>
          <a:p>
            <a:pPr eaLnBrk="1" hangingPunct="1">
              <a:lnSpc>
                <a:spcPct val="80000"/>
              </a:lnSpc>
            </a:pPr>
            <a:endParaRPr lang="el-G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161</TotalTime>
  <Words>1396</Words>
  <Application>Microsoft Office PowerPoint</Application>
  <PresentationFormat>Προβολή στην οθόνη (4:3)</PresentationFormat>
  <Paragraphs>119</Paragraphs>
  <Slides>21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21</vt:i4>
      </vt:variant>
    </vt:vector>
  </HeadingPairs>
  <TitlesOfParts>
    <vt:vector size="27" baseType="lpstr">
      <vt:lpstr>Arial</vt:lpstr>
      <vt:lpstr>Lucida Console</vt:lpstr>
      <vt:lpstr>Trebuchet MS</vt:lpstr>
      <vt:lpstr>Wingdings</vt:lpstr>
      <vt:lpstr>Wingdings 2</vt:lpstr>
      <vt:lpstr>Αφθονία</vt:lpstr>
      <vt:lpstr>ΨΥΧΟΘΕΡΑΠΕΙΑ ΣΤΟ ΓΕΝΙΚΟ ΝΟΣΟΚΟΜΕΙΟ</vt:lpstr>
      <vt:lpstr>Ιστορικα δεδομενα</vt:lpstr>
      <vt:lpstr>Ιστορικα δεδομενα</vt:lpstr>
      <vt:lpstr>Ιστορικα δεδομενα</vt:lpstr>
      <vt:lpstr> </vt:lpstr>
      <vt:lpstr>σκοποσ</vt:lpstr>
      <vt:lpstr>Προτυπα διασυνδετικησ</vt:lpstr>
      <vt:lpstr> ΔΙΑΓΝΩΣΤΙΚΕΣ ΚΑΤΗΓΟΡΙΕΣ ψυχοθεραπευτικησ παρεμβασησ στο γενικο νοσοκομειο</vt:lpstr>
      <vt:lpstr>ΔΙΑΓΝΩΣΤΙΚΕΣ ΚΑΤΗΓΟΡΙΕΣ ψυχοθεραπευτικησ παρεμβασησ στο γενικο νοσοκομειο</vt:lpstr>
      <vt:lpstr>Κλινικη εξεταση </vt:lpstr>
      <vt:lpstr>Ο ΡΟΛΟΣ ΤΟΥ Ψυχοθεραπευτη (ψυχολογου – ψυχιατρου ) ΣΤΗΝ ΔΙΑΣΥΝΔΕΤΙΚΗ ΨΥΧΙΑΤΡΙΚΗ</vt:lpstr>
      <vt:lpstr>Ο ΡΟΛΟΣ ΤΟΥ Ψυχοθεραπευτη (ψυχολογου – ψυχιατρου ) ΣΤΗΝ ΔΙΑΣΥΝΔΕΤΙΚΗ ΨΥΧΙΑΤΡΙΚΗ</vt:lpstr>
      <vt:lpstr>Ο ΡΟΛΟΣ ΤΟΥ Ψυχοθεραπευτη (ψυχολογου – ψυχιατρου ) ΣΤΗΝ ΔΙΑΣΥΝΔΕΤΙΚΗ ΨΥΧΙΑΤΡΙΚΗ</vt:lpstr>
      <vt:lpstr>Ο ΡΟΛΟΣ ΤΟΥ Ψυχοθεραπευτη (ψυχολογου – ψυχιατρου ) ΣΤΗΝ ΔΙΑΣΥΝΔΕΤΙΚΗ ΨΥΧΙΑΤΡΙΚΗ</vt:lpstr>
      <vt:lpstr>Στόχοι</vt:lpstr>
      <vt:lpstr>Παρουσίαση του PowerPoint</vt:lpstr>
      <vt:lpstr>Πεδία εφαρμογής της ψυχοθεραπευτικησ στήριξης</vt:lpstr>
      <vt:lpstr>Πεδία εφαρμογής της ψυχολογικής στήριξης</vt:lpstr>
      <vt:lpstr>Η ψυχολογική προσαρμογή του ασθενούς στο γενικό νοσοκομείο</vt:lpstr>
      <vt:lpstr>Η ψυχολογική προσαρμογή του ασθενούς στο γενικό νοσοκομείο</vt:lpstr>
      <vt:lpstr>Η ψυχολογική προσαρμογή του ασθενούς στο γενικό νοσοκομείο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panathinaikos13</cp:lastModifiedBy>
  <cp:revision>24</cp:revision>
  <dcterms:created xsi:type="dcterms:W3CDTF">2014-04-06T08:12:10Z</dcterms:created>
  <dcterms:modified xsi:type="dcterms:W3CDTF">2024-11-09T17:00:26Z</dcterms:modified>
</cp:coreProperties>
</file>