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32" r:id="rId5"/>
  </p:sldMasterIdLst>
  <p:notesMasterIdLst>
    <p:notesMasterId r:id="rId167"/>
  </p:notesMasterIdLst>
  <p:sldIdLst>
    <p:sldId id="448" r:id="rId6"/>
    <p:sldId id="791" r:id="rId7"/>
    <p:sldId id="411" r:id="rId8"/>
    <p:sldId id="431" r:id="rId9"/>
    <p:sldId id="1201" r:id="rId10"/>
    <p:sldId id="1213" r:id="rId11"/>
    <p:sldId id="429" r:id="rId12"/>
    <p:sldId id="422" r:id="rId13"/>
    <p:sldId id="423" r:id="rId14"/>
    <p:sldId id="424" r:id="rId15"/>
    <p:sldId id="425" r:id="rId16"/>
    <p:sldId id="793" r:id="rId17"/>
    <p:sldId id="808" r:id="rId18"/>
    <p:sldId id="813" r:id="rId19"/>
    <p:sldId id="829" r:id="rId20"/>
    <p:sldId id="830" r:id="rId21"/>
    <p:sldId id="831" r:id="rId22"/>
    <p:sldId id="832" r:id="rId23"/>
    <p:sldId id="811" r:id="rId24"/>
    <p:sldId id="647" r:id="rId25"/>
    <p:sldId id="1058" r:id="rId26"/>
    <p:sldId id="792" r:id="rId27"/>
    <p:sldId id="1026" r:id="rId28"/>
    <p:sldId id="1050" r:id="rId29"/>
    <p:sldId id="1036" r:id="rId30"/>
    <p:sldId id="1052" r:id="rId31"/>
    <p:sldId id="1054" r:id="rId32"/>
    <p:sldId id="1033" r:id="rId33"/>
    <p:sldId id="1046" r:id="rId34"/>
    <p:sldId id="1053" r:id="rId35"/>
    <p:sldId id="1048" r:id="rId36"/>
    <p:sldId id="1044" r:id="rId37"/>
    <p:sldId id="642" r:id="rId38"/>
    <p:sldId id="643" r:id="rId39"/>
    <p:sldId id="641" r:id="rId40"/>
    <p:sldId id="697" r:id="rId41"/>
    <p:sldId id="857" r:id="rId42"/>
    <p:sldId id="1167" r:id="rId43"/>
    <p:sldId id="634" r:id="rId44"/>
    <p:sldId id="788" r:id="rId45"/>
    <p:sldId id="790" r:id="rId46"/>
    <p:sldId id="648" r:id="rId47"/>
    <p:sldId id="1209" r:id="rId48"/>
    <p:sldId id="1210" r:id="rId49"/>
    <p:sldId id="635" r:id="rId50"/>
    <p:sldId id="789" r:id="rId51"/>
    <p:sldId id="489" r:id="rId52"/>
    <p:sldId id="645" r:id="rId53"/>
    <p:sldId id="1138" r:id="rId54"/>
    <p:sldId id="1175" r:id="rId55"/>
    <p:sldId id="1142" r:id="rId56"/>
    <p:sldId id="1165" r:id="rId57"/>
    <p:sldId id="807" r:id="rId58"/>
    <p:sldId id="837" r:id="rId59"/>
    <p:sldId id="940" r:id="rId60"/>
    <p:sldId id="1211" r:id="rId61"/>
    <p:sldId id="877" r:id="rId62"/>
    <p:sldId id="878" r:id="rId63"/>
    <p:sldId id="875" r:id="rId64"/>
    <p:sldId id="1202" r:id="rId65"/>
    <p:sldId id="872" r:id="rId66"/>
    <p:sldId id="860" r:id="rId67"/>
    <p:sldId id="861" r:id="rId68"/>
    <p:sldId id="862" r:id="rId69"/>
    <p:sldId id="863" r:id="rId70"/>
    <p:sldId id="864" r:id="rId71"/>
    <p:sldId id="865" r:id="rId72"/>
    <p:sldId id="866" r:id="rId73"/>
    <p:sldId id="867" r:id="rId74"/>
    <p:sldId id="868" r:id="rId75"/>
    <p:sldId id="869" r:id="rId76"/>
    <p:sldId id="925" r:id="rId77"/>
    <p:sldId id="952" r:id="rId78"/>
    <p:sldId id="954" r:id="rId79"/>
    <p:sldId id="946" r:id="rId80"/>
    <p:sldId id="947" r:id="rId81"/>
    <p:sldId id="959" r:id="rId82"/>
    <p:sldId id="880" r:id="rId83"/>
    <p:sldId id="927" r:id="rId84"/>
    <p:sldId id="881" r:id="rId85"/>
    <p:sldId id="973" r:id="rId86"/>
    <p:sldId id="882" r:id="rId87"/>
    <p:sldId id="901" r:id="rId88"/>
    <p:sldId id="1176" r:id="rId89"/>
    <p:sldId id="1177" r:id="rId90"/>
    <p:sldId id="707" r:id="rId91"/>
    <p:sldId id="708" r:id="rId92"/>
    <p:sldId id="709" r:id="rId93"/>
    <p:sldId id="710" r:id="rId94"/>
    <p:sldId id="711" r:id="rId95"/>
    <p:sldId id="712" r:id="rId96"/>
    <p:sldId id="713" r:id="rId97"/>
    <p:sldId id="714" r:id="rId98"/>
    <p:sldId id="716" r:id="rId99"/>
    <p:sldId id="717" r:id="rId100"/>
    <p:sldId id="718" r:id="rId101"/>
    <p:sldId id="720" r:id="rId102"/>
    <p:sldId id="850" r:id="rId103"/>
    <p:sldId id="849" r:id="rId104"/>
    <p:sldId id="848" r:id="rId105"/>
    <p:sldId id="722" r:id="rId106"/>
    <p:sldId id="723" r:id="rId107"/>
    <p:sldId id="726" r:id="rId108"/>
    <p:sldId id="724" r:id="rId109"/>
    <p:sldId id="725" r:id="rId110"/>
    <p:sldId id="888" r:id="rId111"/>
    <p:sldId id="727" r:id="rId112"/>
    <p:sldId id="1181" r:id="rId113"/>
    <p:sldId id="886" r:id="rId114"/>
    <p:sldId id="728" r:id="rId115"/>
    <p:sldId id="729" r:id="rId116"/>
    <p:sldId id="730" r:id="rId117"/>
    <p:sldId id="859" r:id="rId118"/>
    <p:sldId id="733" r:id="rId119"/>
    <p:sldId id="734" r:id="rId120"/>
    <p:sldId id="735" r:id="rId121"/>
    <p:sldId id="736" r:id="rId122"/>
    <p:sldId id="737" r:id="rId123"/>
    <p:sldId id="738" r:id="rId124"/>
    <p:sldId id="741" r:id="rId125"/>
    <p:sldId id="739" r:id="rId126"/>
    <p:sldId id="740" r:id="rId127"/>
    <p:sldId id="742" r:id="rId128"/>
    <p:sldId id="743" r:id="rId129"/>
    <p:sldId id="744" r:id="rId130"/>
    <p:sldId id="746" r:id="rId131"/>
    <p:sldId id="747" r:id="rId132"/>
    <p:sldId id="887" r:id="rId133"/>
    <p:sldId id="749" r:id="rId134"/>
    <p:sldId id="750" r:id="rId135"/>
    <p:sldId id="751" r:id="rId136"/>
    <p:sldId id="752" r:id="rId137"/>
    <p:sldId id="753" r:id="rId138"/>
    <p:sldId id="754" r:id="rId139"/>
    <p:sldId id="757" r:id="rId140"/>
    <p:sldId id="758" r:id="rId141"/>
    <p:sldId id="759" r:id="rId142"/>
    <p:sldId id="760" r:id="rId143"/>
    <p:sldId id="761" r:id="rId144"/>
    <p:sldId id="762" r:id="rId145"/>
    <p:sldId id="764" r:id="rId146"/>
    <p:sldId id="765" r:id="rId147"/>
    <p:sldId id="766" r:id="rId148"/>
    <p:sldId id="767" r:id="rId149"/>
    <p:sldId id="768" r:id="rId150"/>
    <p:sldId id="903" r:id="rId151"/>
    <p:sldId id="769" r:id="rId152"/>
    <p:sldId id="771" r:id="rId153"/>
    <p:sldId id="772" r:id="rId154"/>
    <p:sldId id="773" r:id="rId155"/>
    <p:sldId id="774" r:id="rId156"/>
    <p:sldId id="775" r:id="rId157"/>
    <p:sldId id="780" r:id="rId158"/>
    <p:sldId id="781" r:id="rId159"/>
    <p:sldId id="891" r:id="rId160"/>
    <p:sldId id="904" r:id="rId161"/>
    <p:sldId id="893" r:id="rId162"/>
    <p:sldId id="906" r:id="rId163"/>
    <p:sldId id="898" r:id="rId164"/>
    <p:sldId id="907" r:id="rId165"/>
    <p:sldId id="884" r:id="rId166"/>
  </p:sldIdLst>
  <p:sldSz cx="12192000" cy="6858000"/>
  <p:notesSz cx="6889750" cy="100187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os giannopoulos" initials="gg" lastIdx="4" clrIdx="0">
    <p:extLst>
      <p:ext uri="{19B8F6BF-5375-455C-9EA6-DF929625EA0E}">
        <p15:presenceInfo xmlns:p15="http://schemas.microsoft.com/office/powerpoint/2012/main" userId="e795cf6776620d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0099"/>
    <a:srgbClr val="CC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107" autoAdjust="0"/>
  </p:normalViewPr>
  <p:slideViewPr>
    <p:cSldViewPr snapToGrid="0">
      <p:cViewPr varScale="1">
        <p:scale>
          <a:sx n="76" d="100"/>
          <a:sy n="76" d="100"/>
        </p:scale>
        <p:origin x="821" y="62"/>
      </p:cViewPr>
      <p:guideLst>
        <p:guide orient="horz" pos="2160"/>
        <p:guide pos="3840"/>
      </p:guideLst>
    </p:cSldViewPr>
  </p:slideViewPr>
  <p:notesTextViewPr>
    <p:cViewPr>
      <p:scale>
        <a:sx n="1" d="1"/>
        <a:sy n="1" d="1"/>
      </p:scale>
      <p:origin x="0" y="0"/>
    </p:cViewPr>
  </p:notesTextViewPr>
  <p:sorterViewPr>
    <p:cViewPr>
      <p:scale>
        <a:sx n="100" d="100"/>
        <a:sy n="100" d="100"/>
      </p:scale>
      <p:origin x="0" y="-5360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theme" Target="theme/theme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2"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6T06:29:48.872"/>
    </inkml:context>
    <inkml:brush xml:id="br0">
      <inkml:brushProperty name="width" value="0.2" units="cm"/>
      <inkml:brushProperty name="height" value="0.2" units="cm"/>
    </inkml:brush>
  </inkml:definitions>
  <inkml:trace contextRef="#ctx0" brushRef="#br0">41 0 24575,'0'784'0,"-1"-760"34,-2 1-1,0-1 0,-10 31 0,7-27-782,-7 50 0,11-47-6077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54:50.722"/>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1,'1'19,"1"-1,1 1,11 34,-3-12,-2-9,21 51,-20-62,-2 0,0 1,-2 0,0 0,4 37,-6-27,1 0,2-1,15 46,-12-46,-1-1,-2 1,6 55,-10-45,2 1,12 48,22 127,-21-82,3 17,-13-99,-2 1,-3 0,-5 78,3 71,17-92,-11-72,4 46,-7-53,1 0,2-1,0 1,16 37,-6-15,-8-21,6 48,-10-51,0 0,16 47,-10-46,-1 2,7 38,-15-58,0 0,-1 0,0 0,-1 0,0 1,-1-1,-1 0,-4 17,-3-11,0-11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55:12.018"/>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1 307,'0'6,"0"-3,6-10,3-11,-1-7,6-1,-1-2,-1-3,3 4,6 6,-7 0,-13-2,-13-5,-5-4,1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55:16.345"/>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251 207,'6'0,"-4"0,-9 0,-10 0,-9 0,0-7,-2-2,4-6,-1 0,4-5,5-5,0 1,-6 6,3-2,10 3,6-3,5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6T06:29:52.827"/>
    </inkml:context>
    <inkml:brush xml:id="br0">
      <inkml:brushProperty name="width" value="0.2" units="cm"/>
      <inkml:brushProperty name="height" value="0.2" units="cm"/>
    </inkml:brush>
  </inkml:definitions>
  <inkml:trace contextRef="#ctx0" brushRef="#br0">300 0 24575,'-1'3'0,"1"0"0,-1 0 0,0-1 0,0 1 0,0-1 0,0 1 0,0 0 0,-1-1 0,1 0 0,-1 1 0,0-1 0,1 0 0,-4 3 0,-33 31 0,20-19 0,-39 39 0,30-31 0,0 2 0,-31 41 0,53-60 16,1 0 0,0 1 0,1-1 0,-1 1-1,2-1 1,-1 1 0,-1 14 0,2-14-229,0 0 0,0 0-1,-1 0 1,0 0 0,0 0 0,-8 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6T06:29:54.803"/>
    </inkml:context>
    <inkml:brush xml:id="br0">
      <inkml:brushProperty name="width" value="0.2" units="cm"/>
      <inkml:brushProperty name="height" value="0.2" units="cm"/>
    </inkml:brush>
  </inkml:definitions>
  <inkml:trace contextRef="#ctx0" brushRef="#br0">1 0 24575,'0'7'0,"0"8"0,7 10 0,1 5 0,0 6 0,-1 3 0,5-6 0,0-1 0,-2 0 0,-3 2 0,-2 2 0,-2 0 0,5-4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6T06:30:05.663"/>
    </inkml:context>
    <inkml:brush xml:id="br0">
      <inkml:brushProperty name="width" value="0.2" units="cm"/>
      <inkml:brushProperty name="height" value="0.2" units="cm"/>
    </inkml:brush>
  </inkml:definitions>
  <inkml:trace contextRef="#ctx0" brushRef="#br0">155 1 24575,'12'31'0,"-1"-9"0,-4 10 0,-1 0 0,-2 0 0,-2 0 0,-2 61 0,-1-55 0,2-1 0,1 1 0,9 46 0,37 150 0,-42-199 0,1 46 0,-6-52 0,1 0 0,13 55 0,-14-81 0,0 0 0,0 1 0,0-1 0,0 0 0,-1 1 0,1-1 0,-1 0 0,0 1 0,0-1 0,0 0 0,-1 1 0,1-1 0,-1 0 0,0 1 0,0-1 0,0 0 0,0 0 0,0 0 0,-3 5 0,2-7 0,-1 1 0,1 0 0,0-1 0,-1 1 0,1-1 0,-1 0 0,1 1 0,-1-1 0,0-1 0,1 1 0,-1 0 0,0-1 0,0 1 0,1-1 0,-1 0 0,0 0 0,0 0 0,0 0 0,1 0 0,-1-1 0,0 1 0,0-1 0,1 0 0,-4-1 0,-1 0 0,-1 0 0,0 0 0,1-1 0,0 0 0,-1 0 0,1-1 0,0 0 0,1-1 0,-1 1 0,1-1 0,-8-7 0,6 2 0,0 0 0,1 0 0,0 0 0,1-1 0,0 0 0,-7-17 0,-49-120 0,56 139-1365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6T06:30:08.039"/>
    </inkml:context>
    <inkml:brush xml:id="br0">
      <inkml:brushProperty name="width" value="0.2" units="cm"/>
      <inkml:brushProperty name="height" value="0.2" units="cm"/>
    </inkml:brush>
  </inkml:definitions>
  <inkml:trace contextRef="#ctx0" brushRef="#br0">1 557 24575,'4'0'0,"1"-1"0,-1 1 0,0-1 0,1 0 0,-1-1 0,0 1 0,1 0 0,-1-1 0,0 0 0,0 0 0,0-1 0,-1 1 0,1-1 0,0 1 0,-1-1 0,0-1 0,0 1 0,0 0 0,0-1 0,0 1 0,-1-1 0,1 0 0,1-4 0,6-13 0,0 0 0,-2 0 0,9-33 0,1-2 0,21-55 0,19-45 0,-39 99-1365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37:28.750"/>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1,'8'-1,"0"1,-1 0,1 1,0 0,0 0,-1 1,1 0,-1 0,1 1,-1-1,0 2,0-1,0 1,0 0,-1 1,0-1,0 1,0 0,0 1,-1 0,0 0,8 12,147 221,-97-153,-41-57,27 44,49 107,-86-152,-1 1,-1 1,9 52,-15-65,1 7,43 210,-43-210,1-2,1 1,16 35,5 12,-17-41,-2 2,-1-1,-1 1,-1 1,1 48,-4-36,14 72,-9-70,3 62,-8-73,13 65,-9-65,5 68,-11-62,0 27,3-1,14 70,-7-52,-4 0,-3 0,-8 90,1-17,1-115,-3 0,-12 55,1-8,-20 102,21-135,-2 0,-2-1,-3-2,-36 66,31-63,18-37,1 1,2 0,0 0,1 0,1 1,-2 33,6 136,3-109,-3-58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37:31.832"/>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226 205,'-7'0,"-2"-6,-6-3,0-6,-5-7,1-7,-2 2,-5-1,-4 4,2 0,7 10,6 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37:44.394"/>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232 48,'17'-19,"-15"16,0 0,0 0,0 0,1 0,0 1,-1-1,1 1,6-4,-2 5,-13 9,-13 11,-159 117,170-130,1 0,-1 1,2 0,-1 0,1 1,0 0,1 0,-1 0,-3 10,-3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6T06:38:00.538"/>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l-GR"/>
          </a:p>
        </p:txBody>
      </p:sp>
      <p:sp>
        <p:nvSpPr>
          <p:cNvPr id="3" name="Θέση ημερομηνίας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E5F766FF-77B6-4889-A87E-28C79F0366C6}" type="datetimeFigureOut">
              <a:rPr lang="el-GR" smtClean="0"/>
              <a:pPr/>
              <a:t>1/10/2024</a:t>
            </a:fld>
            <a:endParaRPr lang="el-GR"/>
          </a:p>
        </p:txBody>
      </p:sp>
      <p:sp>
        <p:nvSpPr>
          <p:cNvPr id="4" name="Θέση εικόνας διαφάνειας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l-GR"/>
          </a:p>
        </p:txBody>
      </p:sp>
      <p:sp>
        <p:nvSpPr>
          <p:cNvPr id="5" name="Θέση σημειώσεων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3C33830A-CCC9-4446-AA40-CCDE16DFD4F2}" type="slidenum">
              <a:rPr lang="el-GR" smtClean="0"/>
              <a:pPr/>
              <a:t>‹#›</a:t>
            </a:fld>
            <a:endParaRPr lang="el-GR"/>
          </a:p>
        </p:txBody>
      </p:sp>
    </p:spTree>
    <p:extLst>
      <p:ext uri="{BB962C8B-B14F-4D97-AF65-F5344CB8AC3E}">
        <p14:creationId xmlns:p14="http://schemas.microsoft.com/office/powerpoint/2010/main" val="210053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4</a:t>
            </a:fld>
            <a:endParaRPr lang="el-GR">
              <a:solidFill>
                <a:prstClr val="black"/>
              </a:solidFill>
              <a:latin typeface="Calibri" panose="020F0502020204030204"/>
            </a:endParaRPr>
          </a:p>
        </p:txBody>
      </p:sp>
    </p:spTree>
    <p:extLst>
      <p:ext uri="{BB962C8B-B14F-4D97-AF65-F5344CB8AC3E}">
        <p14:creationId xmlns:p14="http://schemas.microsoft.com/office/powerpoint/2010/main" val="307195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48</a:t>
            </a:fld>
            <a:endParaRPr lang="el-GR"/>
          </a:p>
        </p:txBody>
      </p:sp>
    </p:spTree>
    <p:extLst>
      <p:ext uri="{BB962C8B-B14F-4D97-AF65-F5344CB8AC3E}">
        <p14:creationId xmlns:p14="http://schemas.microsoft.com/office/powerpoint/2010/main" val="113162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Θέση σημειώσεων 2"/>
              <p:cNvSpPr>
                <a:spLocks noGrp="1"/>
              </p:cNvSpPr>
              <p:nvPr>
                <p:ph type="body" idx="1"/>
              </p:nvPr>
            </p:nvSpPr>
            <p:spPr/>
            <p:txBody>
              <a:bodyPr/>
              <a:lstStyle/>
              <a:p>
                <a:endParaRPr lang="el-GR" dirty="0"/>
              </a:p>
            </p:txBody>
          </p:sp>
        </mc:Choice>
        <mc:Fallback xmlns="">
          <p:sp>
            <p:nvSpPr>
              <p:cNvPr id="3" name="Θέση σημειώσεων 2"/>
              <p:cNvSpPr>
                <a:spLocks noGrp="1"/>
              </p:cNvSpPr>
              <p:nvPr>
                <p:ph type="body" idx="1"/>
              </p:nvPr>
            </p:nvSpPr>
            <p:spPr/>
            <p:txBody>
              <a:bodyPr/>
              <a:lstStyle/>
              <a:p>
                <a:pPr marL="228600" indent="-228600">
                  <a:buFont typeface="+mj-lt"/>
                  <a:buNone/>
                </a:pPr>
                <a:endParaRPr lang="el-GR" sz="2000" dirty="0"/>
              </a:p>
            </p:txBody>
          </p:sp>
        </mc:Fallback>
      </mc:AlternateContent>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a:rPr>
              <a:pPr defTabSz="966155">
                <a:defRPr/>
              </a:pPr>
              <a:t>49</a:t>
            </a:fld>
            <a:endParaRPr lang="el-GR">
              <a:solidFill>
                <a:prstClr val="black"/>
              </a:solidFill>
              <a:latin typeface="Calibri"/>
            </a:endParaRPr>
          </a:p>
        </p:txBody>
      </p:sp>
    </p:spTree>
    <p:extLst>
      <p:ext uri="{BB962C8B-B14F-4D97-AF65-F5344CB8AC3E}">
        <p14:creationId xmlns:p14="http://schemas.microsoft.com/office/powerpoint/2010/main" val="1236395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a:t>
            </a:r>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50</a:t>
            </a:fld>
            <a:endParaRPr lang="el-GR"/>
          </a:p>
        </p:txBody>
      </p:sp>
    </p:spTree>
    <p:extLst>
      <p:ext uri="{BB962C8B-B14F-4D97-AF65-F5344CB8AC3E}">
        <p14:creationId xmlns:p14="http://schemas.microsoft.com/office/powerpoint/2010/main" val="120613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55</a:t>
            </a:fld>
            <a:endParaRPr lang="el-GR"/>
          </a:p>
        </p:txBody>
      </p:sp>
    </p:spTree>
    <p:extLst>
      <p:ext uri="{BB962C8B-B14F-4D97-AF65-F5344CB8AC3E}">
        <p14:creationId xmlns:p14="http://schemas.microsoft.com/office/powerpoint/2010/main" val="177502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Νευρομυϊκή σύναψη</a:t>
            </a:r>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56</a:t>
            </a:fld>
            <a:endParaRPr lang="el-GR"/>
          </a:p>
        </p:txBody>
      </p:sp>
    </p:spTree>
    <p:extLst>
      <p:ext uri="{BB962C8B-B14F-4D97-AF65-F5344CB8AC3E}">
        <p14:creationId xmlns:p14="http://schemas.microsoft.com/office/powerpoint/2010/main" val="316971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defTabSz="966155">
              <a:defRPr/>
            </a:pPr>
            <a:fld id="{3C33830A-CCC9-4446-AA40-CCDE16DFD4F2}" type="slidenum">
              <a:rPr lang="el-GR">
                <a:solidFill>
                  <a:prstClr val="black"/>
                </a:solidFill>
                <a:latin typeface="Calibri"/>
              </a:rPr>
              <a:pPr defTabSz="966155">
                <a:defRPr/>
              </a:pPr>
              <a:t>60</a:t>
            </a:fld>
            <a:endParaRPr lang="el-GR">
              <a:solidFill>
                <a:prstClr val="black"/>
              </a:solidFill>
              <a:latin typeface="Calibri"/>
            </a:endParaRPr>
          </a:p>
        </p:txBody>
      </p:sp>
    </p:spTree>
    <p:extLst>
      <p:ext uri="{BB962C8B-B14F-4D97-AF65-F5344CB8AC3E}">
        <p14:creationId xmlns:p14="http://schemas.microsoft.com/office/powerpoint/2010/main" val="131772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63</a:t>
            </a:fld>
            <a:endParaRPr lang="el-GR"/>
          </a:p>
        </p:txBody>
      </p:sp>
    </p:spTree>
    <p:extLst>
      <p:ext uri="{BB962C8B-B14F-4D97-AF65-F5344CB8AC3E}">
        <p14:creationId xmlns:p14="http://schemas.microsoft.com/office/powerpoint/2010/main" val="2717325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72</a:t>
            </a:fld>
            <a:endParaRPr lang="el-GR"/>
          </a:p>
        </p:txBody>
      </p:sp>
    </p:spTree>
    <p:extLst>
      <p:ext uri="{BB962C8B-B14F-4D97-AF65-F5344CB8AC3E}">
        <p14:creationId xmlns:p14="http://schemas.microsoft.com/office/powerpoint/2010/main" val="276869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76</a:t>
            </a:fld>
            <a:endParaRPr lang="el-GR"/>
          </a:p>
        </p:txBody>
      </p:sp>
    </p:spTree>
    <p:extLst>
      <p:ext uri="{BB962C8B-B14F-4D97-AF65-F5344CB8AC3E}">
        <p14:creationId xmlns:p14="http://schemas.microsoft.com/office/powerpoint/2010/main" val="226864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78</a:t>
            </a:fld>
            <a:endParaRPr lang="el-GR"/>
          </a:p>
        </p:txBody>
      </p:sp>
    </p:spTree>
    <p:extLst>
      <p:ext uri="{BB962C8B-B14F-4D97-AF65-F5344CB8AC3E}">
        <p14:creationId xmlns:p14="http://schemas.microsoft.com/office/powerpoint/2010/main" val="144275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7</a:t>
            </a:fld>
            <a:endParaRPr lang="el-GR">
              <a:solidFill>
                <a:prstClr val="black"/>
              </a:solidFill>
              <a:latin typeface="Calibri" panose="020F0502020204030204"/>
            </a:endParaRPr>
          </a:p>
        </p:txBody>
      </p:sp>
    </p:spTree>
    <p:extLst>
      <p:ext uri="{BB962C8B-B14F-4D97-AF65-F5344CB8AC3E}">
        <p14:creationId xmlns:p14="http://schemas.microsoft.com/office/powerpoint/2010/main" val="2748777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80</a:t>
            </a:fld>
            <a:endParaRPr lang="el-GR"/>
          </a:p>
        </p:txBody>
      </p:sp>
    </p:spTree>
    <p:extLst>
      <p:ext uri="{BB962C8B-B14F-4D97-AF65-F5344CB8AC3E}">
        <p14:creationId xmlns:p14="http://schemas.microsoft.com/office/powerpoint/2010/main" val="2024460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83</a:t>
            </a:fld>
            <a:endParaRPr lang="el-GR">
              <a:solidFill>
                <a:prstClr val="black"/>
              </a:solidFill>
              <a:latin typeface="Calibri" panose="020F0502020204030204"/>
            </a:endParaRPr>
          </a:p>
        </p:txBody>
      </p:sp>
    </p:spTree>
    <p:extLst>
      <p:ext uri="{BB962C8B-B14F-4D97-AF65-F5344CB8AC3E}">
        <p14:creationId xmlns:p14="http://schemas.microsoft.com/office/powerpoint/2010/main" val="1430013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85</a:t>
            </a:fld>
            <a:endParaRPr lang="el-GR">
              <a:solidFill>
                <a:prstClr val="black"/>
              </a:solidFill>
              <a:latin typeface="Calibri" panose="020F0502020204030204"/>
            </a:endParaRPr>
          </a:p>
        </p:txBody>
      </p:sp>
    </p:spTree>
    <p:extLst>
      <p:ext uri="{BB962C8B-B14F-4D97-AF65-F5344CB8AC3E}">
        <p14:creationId xmlns:p14="http://schemas.microsoft.com/office/powerpoint/2010/main" val="40011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6E0CAC1-F44A-4C8D-B8E7-8FB2DAD48DD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001" indent="-301923">
              <a:defRPr>
                <a:solidFill>
                  <a:schemeClr val="tx1"/>
                </a:solidFill>
                <a:latin typeface="Arial" panose="020B0604020202020204" pitchFamily="34" charset="0"/>
                <a:cs typeface="Arial" panose="020B0604020202020204" pitchFamily="34" charset="0"/>
              </a:defRPr>
            </a:lvl2pPr>
            <a:lvl3pPr marL="1207694" indent="-241539">
              <a:defRPr>
                <a:solidFill>
                  <a:schemeClr val="tx1"/>
                </a:solidFill>
                <a:latin typeface="Arial" panose="020B0604020202020204" pitchFamily="34" charset="0"/>
                <a:cs typeface="Arial" panose="020B0604020202020204" pitchFamily="34" charset="0"/>
              </a:defRPr>
            </a:lvl3pPr>
            <a:lvl4pPr marL="1690771" indent="-241539">
              <a:defRPr>
                <a:solidFill>
                  <a:schemeClr val="tx1"/>
                </a:solidFill>
                <a:latin typeface="Arial" panose="020B0604020202020204" pitchFamily="34" charset="0"/>
                <a:cs typeface="Arial" panose="020B0604020202020204" pitchFamily="34" charset="0"/>
              </a:defRPr>
            </a:lvl4pPr>
            <a:lvl5pPr marL="2173849" indent="-241539">
              <a:defRPr>
                <a:solidFill>
                  <a:schemeClr val="tx1"/>
                </a:solidFill>
                <a:latin typeface="Arial" panose="020B0604020202020204" pitchFamily="34" charset="0"/>
                <a:cs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155" fontAlgn="base">
              <a:spcBef>
                <a:spcPct val="0"/>
              </a:spcBef>
              <a:spcAft>
                <a:spcPct val="0"/>
              </a:spcAft>
              <a:defRPr/>
            </a:pPr>
            <a:fld id="{C435F327-69B7-457E-A31E-FC8B450485B0}" type="slidenum">
              <a:rPr lang="el-GR" altLang="el-GR">
                <a:solidFill>
                  <a:srgbClr val="000000"/>
                </a:solidFill>
              </a:rPr>
              <a:pPr defTabSz="966155" fontAlgn="base">
                <a:spcBef>
                  <a:spcPct val="0"/>
                </a:spcBef>
                <a:spcAft>
                  <a:spcPct val="0"/>
                </a:spcAft>
                <a:defRPr/>
              </a:pPr>
              <a:t>111</a:t>
            </a:fld>
            <a:endParaRPr lang="el-GR" altLang="el-GR">
              <a:solidFill>
                <a:srgbClr val="000000"/>
              </a:solidFill>
            </a:endParaRPr>
          </a:p>
        </p:txBody>
      </p:sp>
      <p:sp>
        <p:nvSpPr>
          <p:cNvPr id="35843" name="Rectangle 7">
            <a:extLst>
              <a:ext uri="{FF2B5EF4-FFF2-40B4-BE49-F238E27FC236}">
                <a16:creationId xmlns:a16="http://schemas.microsoft.com/office/drawing/2014/main" id="{6E97ABDA-C17A-41A1-9EF8-7DEBA82F364E}"/>
              </a:ext>
            </a:extLst>
          </p:cNvPr>
          <p:cNvSpPr txBox="1">
            <a:spLocks noGrp="1" noChangeArrowheads="1"/>
          </p:cNvSpPr>
          <p:nvPr/>
        </p:nvSpPr>
        <p:spPr bwMode="auto">
          <a:xfrm>
            <a:off x="3902597" y="9516038"/>
            <a:ext cx="2985558" cy="50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defTabSz="966155" fontAlgn="base">
              <a:spcBef>
                <a:spcPct val="0"/>
              </a:spcBef>
              <a:spcAft>
                <a:spcPct val="0"/>
              </a:spcAft>
              <a:defRPr/>
            </a:pPr>
            <a:fld id="{764BE51E-E5D5-4759-840B-30B87927BEE6}" type="slidenum">
              <a:rPr lang="el-GR" altLang="el-GR" sz="1300">
                <a:solidFill>
                  <a:srgbClr val="000000"/>
                </a:solidFill>
              </a:rPr>
              <a:pPr algn="r" defTabSz="966155" fontAlgn="base">
                <a:spcBef>
                  <a:spcPct val="0"/>
                </a:spcBef>
                <a:spcAft>
                  <a:spcPct val="0"/>
                </a:spcAft>
                <a:defRPr/>
              </a:pPr>
              <a:t>111</a:t>
            </a:fld>
            <a:endParaRPr lang="el-GR" altLang="el-GR" sz="1300">
              <a:solidFill>
                <a:srgbClr val="000000"/>
              </a:solidFill>
            </a:endParaRPr>
          </a:p>
        </p:txBody>
      </p:sp>
      <p:sp>
        <p:nvSpPr>
          <p:cNvPr id="35844" name="Rectangle 7">
            <a:extLst>
              <a:ext uri="{FF2B5EF4-FFF2-40B4-BE49-F238E27FC236}">
                <a16:creationId xmlns:a16="http://schemas.microsoft.com/office/drawing/2014/main" id="{9ACD549A-E3BC-4691-BDB2-EFA45CF2BFB7}"/>
              </a:ext>
            </a:extLst>
          </p:cNvPr>
          <p:cNvSpPr txBox="1">
            <a:spLocks noGrp="1" noChangeArrowheads="1"/>
          </p:cNvSpPr>
          <p:nvPr/>
        </p:nvSpPr>
        <p:spPr bwMode="auto">
          <a:xfrm>
            <a:off x="3902597" y="9516038"/>
            <a:ext cx="2985558" cy="50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defTabSz="966155" fontAlgn="base">
              <a:spcBef>
                <a:spcPct val="0"/>
              </a:spcBef>
              <a:spcAft>
                <a:spcPct val="0"/>
              </a:spcAft>
              <a:defRPr/>
            </a:pPr>
            <a:fld id="{C5CF0119-6CE4-409A-967D-524A9B848F4B}" type="slidenum">
              <a:rPr lang="el-GR" altLang="el-GR" sz="1300">
                <a:solidFill>
                  <a:srgbClr val="000000"/>
                </a:solidFill>
              </a:rPr>
              <a:pPr algn="r" defTabSz="966155" fontAlgn="base">
                <a:spcBef>
                  <a:spcPct val="0"/>
                </a:spcBef>
                <a:spcAft>
                  <a:spcPct val="0"/>
                </a:spcAft>
                <a:defRPr/>
              </a:pPr>
              <a:t>111</a:t>
            </a:fld>
            <a:endParaRPr lang="el-GR" altLang="el-GR" sz="1300">
              <a:solidFill>
                <a:srgbClr val="000000"/>
              </a:solidFill>
            </a:endParaRPr>
          </a:p>
        </p:txBody>
      </p:sp>
      <p:sp>
        <p:nvSpPr>
          <p:cNvPr id="35845" name="Rectangle 2">
            <a:extLst>
              <a:ext uri="{FF2B5EF4-FFF2-40B4-BE49-F238E27FC236}">
                <a16:creationId xmlns:a16="http://schemas.microsoft.com/office/drawing/2014/main" id="{2F894A0B-B301-4D13-A0CA-132650D127F9}"/>
              </a:ext>
            </a:extLst>
          </p:cNvPr>
          <p:cNvSpPr>
            <a:spLocks noGrp="1" noRot="1" noChangeAspect="1" noChangeArrowheads="1" noTextEdit="1"/>
          </p:cNvSpPr>
          <p:nvPr>
            <p:ph type="sldImg"/>
          </p:nvPr>
        </p:nvSpPr>
        <p:spPr>
          <a:ln/>
        </p:spPr>
      </p:sp>
      <p:sp>
        <p:nvSpPr>
          <p:cNvPr id="35846" name="Rectangle 3">
            <a:extLst>
              <a:ext uri="{FF2B5EF4-FFF2-40B4-BE49-F238E27FC236}">
                <a16:creationId xmlns:a16="http://schemas.microsoft.com/office/drawing/2014/main" id="{F7F3FE0D-EA28-4B89-B126-E78B0EBB2F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Pneumonia por Mycoplasma</a:t>
            </a:r>
          </a:p>
        </p:txBody>
      </p:sp>
    </p:spTree>
    <p:extLst>
      <p:ext uri="{BB962C8B-B14F-4D97-AF65-F5344CB8AC3E}">
        <p14:creationId xmlns:p14="http://schemas.microsoft.com/office/powerpoint/2010/main" val="79667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120</a:t>
            </a:fld>
            <a:endParaRPr lang="el-GR">
              <a:solidFill>
                <a:prstClr val="black"/>
              </a:solidFill>
              <a:latin typeface="Calibri" panose="020F0502020204030204"/>
            </a:endParaRPr>
          </a:p>
        </p:txBody>
      </p:sp>
    </p:spTree>
    <p:extLst>
      <p:ext uri="{BB962C8B-B14F-4D97-AF65-F5344CB8AC3E}">
        <p14:creationId xmlns:p14="http://schemas.microsoft.com/office/powerpoint/2010/main" val="297991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129</a:t>
            </a:fld>
            <a:endParaRPr lang="el-GR"/>
          </a:p>
        </p:txBody>
      </p:sp>
    </p:spTree>
    <p:extLst>
      <p:ext uri="{BB962C8B-B14F-4D97-AF65-F5344CB8AC3E}">
        <p14:creationId xmlns:p14="http://schemas.microsoft.com/office/powerpoint/2010/main" val="247149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a:rPr>
              <a:pPr defTabSz="966155">
                <a:defRPr/>
              </a:pPr>
              <a:t>8</a:t>
            </a:fld>
            <a:endParaRPr lang="el-GR">
              <a:solidFill>
                <a:prstClr val="black"/>
              </a:solidFill>
              <a:latin typeface="Calibri"/>
            </a:endParaRPr>
          </a:p>
        </p:txBody>
      </p:sp>
    </p:spTree>
    <p:extLst>
      <p:ext uri="{BB962C8B-B14F-4D97-AF65-F5344CB8AC3E}">
        <p14:creationId xmlns:p14="http://schemas.microsoft.com/office/powerpoint/2010/main" val="62798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15</a:t>
            </a:fld>
            <a:endParaRPr lang="el-GR">
              <a:solidFill>
                <a:prstClr val="black"/>
              </a:solidFill>
              <a:latin typeface="Calibri" panose="020F0502020204030204"/>
            </a:endParaRPr>
          </a:p>
        </p:txBody>
      </p:sp>
    </p:spTree>
    <p:extLst>
      <p:ext uri="{BB962C8B-B14F-4D97-AF65-F5344CB8AC3E}">
        <p14:creationId xmlns:p14="http://schemas.microsoft.com/office/powerpoint/2010/main" val="116675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16</a:t>
            </a:fld>
            <a:endParaRPr lang="el-GR">
              <a:solidFill>
                <a:prstClr val="black"/>
              </a:solidFill>
              <a:latin typeface="Calibri" panose="020F0502020204030204"/>
            </a:endParaRPr>
          </a:p>
        </p:txBody>
      </p:sp>
    </p:spTree>
    <p:extLst>
      <p:ext uri="{BB962C8B-B14F-4D97-AF65-F5344CB8AC3E}">
        <p14:creationId xmlns:p14="http://schemas.microsoft.com/office/powerpoint/2010/main" val="587156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defTabSz="966155">
              <a:defRPr/>
            </a:pPr>
            <a:fld id="{3C33830A-CCC9-4446-AA40-CCDE16DFD4F2}" type="slidenum">
              <a:rPr lang="el-GR">
                <a:solidFill>
                  <a:prstClr val="black"/>
                </a:solidFill>
                <a:latin typeface="Calibri" panose="020F0502020204030204"/>
              </a:rPr>
              <a:pPr defTabSz="966155">
                <a:defRPr/>
              </a:pPr>
              <a:t>18</a:t>
            </a:fld>
            <a:endParaRPr lang="el-GR">
              <a:solidFill>
                <a:prstClr val="black"/>
              </a:solidFill>
              <a:latin typeface="Calibri" panose="020F0502020204030204"/>
            </a:endParaRPr>
          </a:p>
        </p:txBody>
      </p:sp>
    </p:spTree>
    <p:extLst>
      <p:ext uri="{BB962C8B-B14F-4D97-AF65-F5344CB8AC3E}">
        <p14:creationId xmlns:p14="http://schemas.microsoft.com/office/powerpoint/2010/main" val="299441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22</a:t>
            </a:fld>
            <a:endParaRPr lang="el-GR"/>
          </a:p>
        </p:txBody>
      </p:sp>
    </p:spTree>
    <p:extLst>
      <p:ext uri="{BB962C8B-B14F-4D97-AF65-F5344CB8AC3E}">
        <p14:creationId xmlns:p14="http://schemas.microsoft.com/office/powerpoint/2010/main" val="47584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33830A-CCC9-4446-AA40-CCDE16DFD4F2}" type="slidenum">
              <a:rPr lang="el-GR" smtClean="0"/>
              <a:pPr/>
              <a:t>27</a:t>
            </a:fld>
            <a:endParaRPr lang="el-GR"/>
          </a:p>
        </p:txBody>
      </p:sp>
    </p:spTree>
    <p:extLst>
      <p:ext uri="{BB962C8B-B14F-4D97-AF65-F5344CB8AC3E}">
        <p14:creationId xmlns:p14="http://schemas.microsoft.com/office/powerpoint/2010/main" val="2952397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33830A-CCC9-4446-AA40-CCDE16DFD4F2}" type="slidenum">
              <a:rPr lang="el-GR" smtClean="0"/>
              <a:pPr/>
              <a:t>31</a:t>
            </a:fld>
            <a:endParaRPr lang="el-GR"/>
          </a:p>
        </p:txBody>
      </p:sp>
    </p:spTree>
    <p:extLst>
      <p:ext uri="{BB962C8B-B14F-4D97-AF65-F5344CB8AC3E}">
        <p14:creationId xmlns:p14="http://schemas.microsoft.com/office/powerpoint/2010/main" val="30666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634835-B303-491F-92FE-E2DF2706C9E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C4D12CB-6E33-487E-8C92-FF060C1C5C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F545610-49DA-4A5D-80F5-DAF76B62AFFF}"/>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0D7C8B06-BA72-408E-B2A6-BE4B9F04DFB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234E418-1605-4646-924C-F1C3EA1EF77F}"/>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1006692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0A2187-6368-401B-BE68-A1ABBB475B1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D17C854-B481-4E25-8EE4-13CCA881978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78B5DE-C7C0-42A0-A0FB-45DEECA370F5}"/>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889B70FC-EB5F-4761-9D31-A19691C2469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F46DDAF-DC72-42E2-94DE-FC6F609FEAC9}"/>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318512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AE958BA-2B13-4BFF-9ABD-132FA80CF52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1C5D509-5007-42CB-8F83-A3449BFC0CB6}"/>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B4EE312-35CE-46D9-B3F9-CC740B62E0BA}"/>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D7C283F1-B08E-4C8A-B316-91933F4ACE5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78063CA-3177-423B-A9E6-C532D55E0662}"/>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406867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2 - Θέση ημερομηνίας">
            <a:extLst>
              <a:ext uri="{FF2B5EF4-FFF2-40B4-BE49-F238E27FC236}">
                <a16:creationId xmlns:a16="http://schemas.microsoft.com/office/drawing/2014/main" id="{F421E151-8E47-48C1-B040-C0A78075991C}"/>
              </a:ext>
            </a:extLst>
          </p:cNvPr>
          <p:cNvSpPr txBox="1">
            <a:spLocks noGrp="1"/>
          </p:cNvSpPr>
          <p:nvPr>
            <p:ph type="dt" sz="half" idx="10"/>
          </p:nvPr>
        </p:nvSpPr>
        <p:spPr>
          <a:ln/>
        </p:spPr>
        <p:txBody>
          <a:bodyPr/>
          <a:lstStyle>
            <a:lvl1pPr>
              <a:defRPr/>
            </a:lvl1pPr>
          </a:lstStyle>
          <a:p>
            <a:pPr>
              <a:defRPr/>
            </a:pPr>
            <a:fld id="{7AD0A57C-525E-4B71-9EE3-DCE8A8710FE6}" type="datetime1">
              <a:rPr lang="el-GR"/>
              <a:pPr>
                <a:defRPr/>
              </a:pPr>
              <a:t>1/10/2024</a:t>
            </a:fld>
            <a:endParaRPr/>
          </a:p>
        </p:txBody>
      </p:sp>
      <p:sp>
        <p:nvSpPr>
          <p:cNvPr id="5" name="3 - Θέση υποσέλιδου">
            <a:extLst>
              <a:ext uri="{FF2B5EF4-FFF2-40B4-BE49-F238E27FC236}">
                <a16:creationId xmlns:a16="http://schemas.microsoft.com/office/drawing/2014/main" id="{05773183-C924-42CB-9BA8-5D4B47730575}"/>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241EF48E-92DD-4C87-93BE-C6D40D2B728B}"/>
              </a:ext>
            </a:extLst>
          </p:cNvPr>
          <p:cNvSpPr txBox="1">
            <a:spLocks noGrp="1"/>
          </p:cNvSpPr>
          <p:nvPr>
            <p:ph type="sldNum" sz="quarter" idx="12"/>
          </p:nvPr>
        </p:nvSpPr>
        <p:spPr>
          <a:ln/>
        </p:spPr>
        <p:txBody>
          <a:bodyPr/>
          <a:lstStyle>
            <a:lvl1pPr>
              <a:defRPr/>
            </a:lvl1pPr>
          </a:lstStyle>
          <a:p>
            <a:pPr>
              <a:defRPr/>
            </a:pPr>
            <a:fld id="{80AE9423-F91E-4957-BEA4-DC157EEE4FC2}" type="slidenum">
              <a:rPr lang="el-GR" altLang="el-GR"/>
              <a:pPr>
                <a:defRPr/>
              </a:pPr>
              <a:t>‹#›</a:t>
            </a:fld>
            <a:endParaRPr lang="el-GR" altLang="el-GR"/>
          </a:p>
        </p:txBody>
      </p:sp>
    </p:spTree>
    <p:extLst>
      <p:ext uri="{BB962C8B-B14F-4D97-AF65-F5344CB8AC3E}">
        <p14:creationId xmlns:p14="http://schemas.microsoft.com/office/powerpoint/2010/main" val="23437706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AA54F86A-D6B7-4ADD-833C-F6C54CAECB18}"/>
              </a:ext>
            </a:extLst>
          </p:cNvPr>
          <p:cNvSpPr txBox="1">
            <a:spLocks noGrp="1"/>
          </p:cNvSpPr>
          <p:nvPr>
            <p:ph type="dt" sz="half" idx="10"/>
          </p:nvPr>
        </p:nvSpPr>
        <p:spPr>
          <a:ln/>
        </p:spPr>
        <p:txBody>
          <a:bodyPr/>
          <a:lstStyle>
            <a:lvl1pPr>
              <a:defRPr/>
            </a:lvl1pPr>
          </a:lstStyle>
          <a:p>
            <a:pPr>
              <a:defRPr/>
            </a:pPr>
            <a:fld id="{2562C2D4-410C-42C4-A8A1-095519CF8F71}" type="datetime1">
              <a:rPr lang="el-GR"/>
              <a:pPr>
                <a:defRPr/>
              </a:pPr>
              <a:t>1/10/2024</a:t>
            </a:fld>
            <a:endParaRPr/>
          </a:p>
        </p:txBody>
      </p:sp>
      <p:sp>
        <p:nvSpPr>
          <p:cNvPr id="5" name="3 - Θέση υποσέλιδου">
            <a:extLst>
              <a:ext uri="{FF2B5EF4-FFF2-40B4-BE49-F238E27FC236}">
                <a16:creationId xmlns:a16="http://schemas.microsoft.com/office/drawing/2014/main" id="{5A79A394-C8C9-445C-BBFD-6A8FD93C7309}"/>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651DC0BC-7BE2-4C4B-B7EB-E7DB6278E880}"/>
              </a:ext>
            </a:extLst>
          </p:cNvPr>
          <p:cNvSpPr txBox="1">
            <a:spLocks noGrp="1"/>
          </p:cNvSpPr>
          <p:nvPr>
            <p:ph type="sldNum" sz="quarter" idx="12"/>
          </p:nvPr>
        </p:nvSpPr>
        <p:spPr>
          <a:ln/>
        </p:spPr>
        <p:txBody>
          <a:bodyPr/>
          <a:lstStyle>
            <a:lvl1pPr>
              <a:defRPr/>
            </a:lvl1pPr>
          </a:lstStyle>
          <a:p>
            <a:pPr>
              <a:defRPr/>
            </a:pPr>
            <a:fld id="{59D10637-A89E-43D6-8713-36E6BA01AF6A}" type="slidenum">
              <a:rPr lang="el-GR" altLang="el-GR"/>
              <a:pPr>
                <a:defRPr/>
              </a:pPr>
              <a:t>‹#›</a:t>
            </a:fld>
            <a:endParaRPr lang="el-GR" altLang="el-GR"/>
          </a:p>
        </p:txBody>
      </p:sp>
    </p:spTree>
    <p:extLst>
      <p:ext uri="{BB962C8B-B14F-4D97-AF65-F5344CB8AC3E}">
        <p14:creationId xmlns:p14="http://schemas.microsoft.com/office/powerpoint/2010/main" val="304494637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2 - Θέση ημερομηνίας">
            <a:extLst>
              <a:ext uri="{FF2B5EF4-FFF2-40B4-BE49-F238E27FC236}">
                <a16:creationId xmlns:a16="http://schemas.microsoft.com/office/drawing/2014/main" id="{C195BF47-C005-42ED-99BE-FB5B00599ADC}"/>
              </a:ext>
            </a:extLst>
          </p:cNvPr>
          <p:cNvSpPr txBox="1">
            <a:spLocks noGrp="1"/>
          </p:cNvSpPr>
          <p:nvPr>
            <p:ph type="dt" sz="half" idx="10"/>
          </p:nvPr>
        </p:nvSpPr>
        <p:spPr>
          <a:ln/>
        </p:spPr>
        <p:txBody>
          <a:bodyPr/>
          <a:lstStyle>
            <a:lvl1pPr>
              <a:defRPr/>
            </a:lvl1pPr>
          </a:lstStyle>
          <a:p>
            <a:pPr>
              <a:defRPr/>
            </a:pPr>
            <a:fld id="{3DDBE660-1A31-441C-B6C1-B83B78067C37}" type="datetime1">
              <a:rPr lang="el-GR"/>
              <a:pPr>
                <a:defRPr/>
              </a:pPr>
              <a:t>1/10/2024</a:t>
            </a:fld>
            <a:endParaRPr/>
          </a:p>
        </p:txBody>
      </p:sp>
      <p:sp>
        <p:nvSpPr>
          <p:cNvPr id="5" name="3 - Θέση υποσέλιδου">
            <a:extLst>
              <a:ext uri="{FF2B5EF4-FFF2-40B4-BE49-F238E27FC236}">
                <a16:creationId xmlns:a16="http://schemas.microsoft.com/office/drawing/2014/main" id="{B68A644A-A576-40FB-BB8A-5127D51BD0D5}"/>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B8CCA0CF-6EC3-477B-9DD3-6ED88A7A109C}"/>
              </a:ext>
            </a:extLst>
          </p:cNvPr>
          <p:cNvSpPr txBox="1">
            <a:spLocks noGrp="1"/>
          </p:cNvSpPr>
          <p:nvPr>
            <p:ph type="sldNum" sz="quarter" idx="12"/>
          </p:nvPr>
        </p:nvSpPr>
        <p:spPr>
          <a:ln/>
        </p:spPr>
        <p:txBody>
          <a:bodyPr/>
          <a:lstStyle>
            <a:lvl1pPr>
              <a:defRPr/>
            </a:lvl1pPr>
          </a:lstStyle>
          <a:p>
            <a:pPr>
              <a:defRPr/>
            </a:pPr>
            <a:fld id="{3361D780-502B-41FB-BE5E-5E2003F2D971}" type="slidenum">
              <a:rPr lang="el-GR" altLang="el-GR"/>
              <a:pPr>
                <a:defRPr/>
              </a:pPr>
              <a:t>‹#›</a:t>
            </a:fld>
            <a:endParaRPr lang="el-GR" altLang="el-GR"/>
          </a:p>
        </p:txBody>
      </p:sp>
    </p:spTree>
    <p:extLst>
      <p:ext uri="{BB962C8B-B14F-4D97-AF65-F5344CB8AC3E}">
        <p14:creationId xmlns:p14="http://schemas.microsoft.com/office/powerpoint/2010/main" val="342669408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49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49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2 - Θέση ημερομηνίας">
            <a:extLst>
              <a:ext uri="{FF2B5EF4-FFF2-40B4-BE49-F238E27FC236}">
                <a16:creationId xmlns:a16="http://schemas.microsoft.com/office/drawing/2014/main" id="{928EDE02-29F8-434F-9A44-5C33D1E9C5A6}"/>
              </a:ext>
            </a:extLst>
          </p:cNvPr>
          <p:cNvSpPr txBox="1">
            <a:spLocks noGrp="1"/>
          </p:cNvSpPr>
          <p:nvPr>
            <p:ph type="dt" sz="half" idx="10"/>
          </p:nvPr>
        </p:nvSpPr>
        <p:spPr>
          <a:ln/>
        </p:spPr>
        <p:txBody>
          <a:bodyPr/>
          <a:lstStyle>
            <a:lvl1pPr>
              <a:defRPr/>
            </a:lvl1pPr>
          </a:lstStyle>
          <a:p>
            <a:pPr>
              <a:defRPr/>
            </a:pPr>
            <a:fld id="{C94391BB-1EB0-4F49-8157-3E6751FCA9C2}" type="datetime1">
              <a:rPr lang="el-GR"/>
              <a:pPr>
                <a:defRPr/>
              </a:pPr>
              <a:t>1/10/2024</a:t>
            </a:fld>
            <a:endParaRPr/>
          </a:p>
        </p:txBody>
      </p:sp>
      <p:sp>
        <p:nvSpPr>
          <p:cNvPr id="6" name="3 - Θέση υποσέλιδου">
            <a:extLst>
              <a:ext uri="{FF2B5EF4-FFF2-40B4-BE49-F238E27FC236}">
                <a16:creationId xmlns:a16="http://schemas.microsoft.com/office/drawing/2014/main" id="{81FBDDF3-E7D9-446F-8934-08FA865A9BA8}"/>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10C21331-B1A3-4189-B7FC-245EDB5A949F}"/>
              </a:ext>
            </a:extLst>
          </p:cNvPr>
          <p:cNvSpPr txBox="1">
            <a:spLocks noGrp="1"/>
          </p:cNvSpPr>
          <p:nvPr>
            <p:ph type="sldNum" sz="quarter" idx="12"/>
          </p:nvPr>
        </p:nvSpPr>
        <p:spPr>
          <a:ln/>
        </p:spPr>
        <p:txBody>
          <a:bodyPr/>
          <a:lstStyle>
            <a:lvl1pPr>
              <a:defRPr/>
            </a:lvl1pPr>
          </a:lstStyle>
          <a:p>
            <a:pPr>
              <a:defRPr/>
            </a:pPr>
            <a:fld id="{1FAD9CCB-C0EC-4D01-A9DF-B472205DBACE}" type="slidenum">
              <a:rPr lang="el-GR" altLang="el-GR"/>
              <a:pPr>
                <a:defRPr/>
              </a:pPr>
              <a:t>‹#›</a:t>
            </a:fld>
            <a:endParaRPr lang="el-GR" altLang="el-GR"/>
          </a:p>
        </p:txBody>
      </p:sp>
    </p:spTree>
    <p:extLst>
      <p:ext uri="{BB962C8B-B14F-4D97-AF65-F5344CB8AC3E}">
        <p14:creationId xmlns:p14="http://schemas.microsoft.com/office/powerpoint/2010/main" val="179491049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2 - Θέση ημερομηνίας">
            <a:extLst>
              <a:ext uri="{FF2B5EF4-FFF2-40B4-BE49-F238E27FC236}">
                <a16:creationId xmlns:a16="http://schemas.microsoft.com/office/drawing/2014/main" id="{0166F82E-2255-4D82-945D-985A372ABBCE}"/>
              </a:ext>
            </a:extLst>
          </p:cNvPr>
          <p:cNvSpPr txBox="1">
            <a:spLocks noGrp="1"/>
          </p:cNvSpPr>
          <p:nvPr>
            <p:ph type="dt" sz="half" idx="10"/>
          </p:nvPr>
        </p:nvSpPr>
        <p:spPr>
          <a:ln/>
        </p:spPr>
        <p:txBody>
          <a:bodyPr/>
          <a:lstStyle>
            <a:lvl1pPr>
              <a:defRPr/>
            </a:lvl1pPr>
          </a:lstStyle>
          <a:p>
            <a:pPr>
              <a:defRPr/>
            </a:pPr>
            <a:fld id="{6EFB7E4D-6D0C-4200-9F02-94F0F275F178}" type="datetime1">
              <a:rPr lang="el-GR"/>
              <a:pPr>
                <a:defRPr/>
              </a:pPr>
              <a:t>1/10/2024</a:t>
            </a:fld>
            <a:endParaRPr/>
          </a:p>
        </p:txBody>
      </p:sp>
      <p:sp>
        <p:nvSpPr>
          <p:cNvPr id="8" name="3 - Θέση υποσέλιδου">
            <a:extLst>
              <a:ext uri="{FF2B5EF4-FFF2-40B4-BE49-F238E27FC236}">
                <a16:creationId xmlns:a16="http://schemas.microsoft.com/office/drawing/2014/main" id="{7BA599FB-EF51-449F-ABA1-EABF52FEB8A2}"/>
              </a:ext>
            </a:extLst>
          </p:cNvPr>
          <p:cNvSpPr txBox="1">
            <a:spLocks noGrp="1"/>
          </p:cNvSpPr>
          <p:nvPr>
            <p:ph type="ftr" sz="quarter" idx="11"/>
          </p:nvPr>
        </p:nvSpPr>
        <p:spPr>
          <a:ln/>
        </p:spPr>
        <p:txBody>
          <a:bodyPr/>
          <a:lstStyle>
            <a:lvl1pPr>
              <a:defRPr/>
            </a:lvl1pPr>
          </a:lstStyle>
          <a:p>
            <a:pPr>
              <a:defRPr/>
            </a:pPr>
            <a:endParaRPr/>
          </a:p>
        </p:txBody>
      </p:sp>
      <p:sp>
        <p:nvSpPr>
          <p:cNvPr id="9" name="4 - Θέση αριθμού διαφάνειας">
            <a:extLst>
              <a:ext uri="{FF2B5EF4-FFF2-40B4-BE49-F238E27FC236}">
                <a16:creationId xmlns:a16="http://schemas.microsoft.com/office/drawing/2014/main" id="{771C789F-9884-41DF-B5A8-F3D184BCEF32}"/>
              </a:ext>
            </a:extLst>
          </p:cNvPr>
          <p:cNvSpPr txBox="1">
            <a:spLocks noGrp="1"/>
          </p:cNvSpPr>
          <p:nvPr>
            <p:ph type="sldNum" sz="quarter" idx="12"/>
          </p:nvPr>
        </p:nvSpPr>
        <p:spPr>
          <a:ln/>
        </p:spPr>
        <p:txBody>
          <a:bodyPr/>
          <a:lstStyle>
            <a:lvl1pPr>
              <a:defRPr/>
            </a:lvl1pPr>
          </a:lstStyle>
          <a:p>
            <a:pPr>
              <a:defRPr/>
            </a:pPr>
            <a:fld id="{F4C91179-836F-4109-A689-AB2E08B08DD1}" type="slidenum">
              <a:rPr lang="el-GR" altLang="el-GR"/>
              <a:pPr>
                <a:defRPr/>
              </a:pPr>
              <a:t>‹#›</a:t>
            </a:fld>
            <a:endParaRPr lang="el-GR" altLang="el-GR"/>
          </a:p>
        </p:txBody>
      </p:sp>
    </p:spTree>
    <p:extLst>
      <p:ext uri="{BB962C8B-B14F-4D97-AF65-F5344CB8AC3E}">
        <p14:creationId xmlns:p14="http://schemas.microsoft.com/office/powerpoint/2010/main" val="196434519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2 - Θέση ημερομηνίας">
            <a:extLst>
              <a:ext uri="{FF2B5EF4-FFF2-40B4-BE49-F238E27FC236}">
                <a16:creationId xmlns:a16="http://schemas.microsoft.com/office/drawing/2014/main" id="{518C4206-A48B-49CB-AB9C-8D02690772AC}"/>
              </a:ext>
            </a:extLst>
          </p:cNvPr>
          <p:cNvSpPr txBox="1">
            <a:spLocks noGrp="1"/>
          </p:cNvSpPr>
          <p:nvPr>
            <p:ph type="dt" sz="half" idx="10"/>
          </p:nvPr>
        </p:nvSpPr>
        <p:spPr>
          <a:ln/>
        </p:spPr>
        <p:txBody>
          <a:bodyPr/>
          <a:lstStyle>
            <a:lvl1pPr>
              <a:defRPr/>
            </a:lvl1pPr>
          </a:lstStyle>
          <a:p>
            <a:pPr>
              <a:defRPr/>
            </a:pPr>
            <a:fld id="{4AEB194E-BC2B-4C1A-8BF4-70BBCD4BA85A}" type="datetime1">
              <a:rPr lang="el-GR"/>
              <a:pPr>
                <a:defRPr/>
              </a:pPr>
              <a:t>1/10/2024</a:t>
            </a:fld>
            <a:endParaRPr/>
          </a:p>
        </p:txBody>
      </p:sp>
      <p:sp>
        <p:nvSpPr>
          <p:cNvPr id="4" name="3 - Θέση υποσέλιδου">
            <a:extLst>
              <a:ext uri="{FF2B5EF4-FFF2-40B4-BE49-F238E27FC236}">
                <a16:creationId xmlns:a16="http://schemas.microsoft.com/office/drawing/2014/main" id="{EB26DC96-F46B-4DFD-A007-0D2307BC9007}"/>
              </a:ext>
            </a:extLst>
          </p:cNvPr>
          <p:cNvSpPr txBox="1">
            <a:spLocks noGrp="1"/>
          </p:cNvSpPr>
          <p:nvPr>
            <p:ph type="ftr" sz="quarter" idx="11"/>
          </p:nvPr>
        </p:nvSpPr>
        <p:spPr>
          <a:ln/>
        </p:spPr>
        <p:txBody>
          <a:bodyPr/>
          <a:lstStyle>
            <a:lvl1pPr>
              <a:defRPr/>
            </a:lvl1pPr>
          </a:lstStyle>
          <a:p>
            <a:pPr>
              <a:defRPr/>
            </a:pPr>
            <a:endParaRPr/>
          </a:p>
        </p:txBody>
      </p:sp>
      <p:sp>
        <p:nvSpPr>
          <p:cNvPr id="5" name="4 - Θέση αριθμού διαφάνειας">
            <a:extLst>
              <a:ext uri="{FF2B5EF4-FFF2-40B4-BE49-F238E27FC236}">
                <a16:creationId xmlns:a16="http://schemas.microsoft.com/office/drawing/2014/main" id="{6EA441D6-2811-4D14-9A97-6F7B61C98558}"/>
              </a:ext>
            </a:extLst>
          </p:cNvPr>
          <p:cNvSpPr txBox="1">
            <a:spLocks noGrp="1"/>
          </p:cNvSpPr>
          <p:nvPr>
            <p:ph type="sldNum" sz="quarter" idx="12"/>
          </p:nvPr>
        </p:nvSpPr>
        <p:spPr>
          <a:ln/>
        </p:spPr>
        <p:txBody>
          <a:bodyPr/>
          <a:lstStyle>
            <a:lvl1pPr>
              <a:defRPr/>
            </a:lvl1pPr>
          </a:lstStyle>
          <a:p>
            <a:pPr>
              <a:defRPr/>
            </a:pPr>
            <a:fld id="{DCD31F60-00F8-4CF9-B220-8D5DBE61AC86}" type="slidenum">
              <a:rPr lang="el-GR" altLang="el-GR"/>
              <a:pPr>
                <a:defRPr/>
              </a:pPr>
              <a:t>‹#›</a:t>
            </a:fld>
            <a:endParaRPr lang="el-GR" altLang="el-GR"/>
          </a:p>
        </p:txBody>
      </p:sp>
    </p:spTree>
    <p:extLst>
      <p:ext uri="{BB962C8B-B14F-4D97-AF65-F5344CB8AC3E}">
        <p14:creationId xmlns:p14="http://schemas.microsoft.com/office/powerpoint/2010/main" val="427271010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2 - Θέση ημερομηνίας">
            <a:extLst>
              <a:ext uri="{FF2B5EF4-FFF2-40B4-BE49-F238E27FC236}">
                <a16:creationId xmlns:a16="http://schemas.microsoft.com/office/drawing/2014/main" id="{B219173C-889C-47CC-9DFB-CC0078255290}"/>
              </a:ext>
            </a:extLst>
          </p:cNvPr>
          <p:cNvSpPr txBox="1">
            <a:spLocks noGrp="1"/>
          </p:cNvSpPr>
          <p:nvPr>
            <p:ph type="dt" sz="half" idx="10"/>
          </p:nvPr>
        </p:nvSpPr>
        <p:spPr>
          <a:ln/>
        </p:spPr>
        <p:txBody>
          <a:bodyPr/>
          <a:lstStyle>
            <a:lvl1pPr>
              <a:defRPr/>
            </a:lvl1pPr>
          </a:lstStyle>
          <a:p>
            <a:pPr>
              <a:defRPr/>
            </a:pPr>
            <a:fld id="{F9FD49EA-1EE1-4468-AD39-C5A295DAF275}" type="datetime1">
              <a:rPr lang="el-GR"/>
              <a:pPr>
                <a:defRPr/>
              </a:pPr>
              <a:t>1/10/2024</a:t>
            </a:fld>
            <a:endParaRPr/>
          </a:p>
        </p:txBody>
      </p:sp>
      <p:sp>
        <p:nvSpPr>
          <p:cNvPr id="3" name="3 - Θέση υποσέλιδου">
            <a:extLst>
              <a:ext uri="{FF2B5EF4-FFF2-40B4-BE49-F238E27FC236}">
                <a16:creationId xmlns:a16="http://schemas.microsoft.com/office/drawing/2014/main" id="{19FF917F-AD24-4EB5-9C94-398AC81D8182}"/>
              </a:ext>
            </a:extLst>
          </p:cNvPr>
          <p:cNvSpPr txBox="1">
            <a:spLocks noGrp="1"/>
          </p:cNvSpPr>
          <p:nvPr>
            <p:ph type="ftr" sz="quarter" idx="11"/>
          </p:nvPr>
        </p:nvSpPr>
        <p:spPr>
          <a:ln/>
        </p:spPr>
        <p:txBody>
          <a:bodyPr/>
          <a:lstStyle>
            <a:lvl1pPr>
              <a:defRPr/>
            </a:lvl1pPr>
          </a:lstStyle>
          <a:p>
            <a:pPr>
              <a:defRPr/>
            </a:pPr>
            <a:endParaRPr/>
          </a:p>
        </p:txBody>
      </p:sp>
      <p:sp>
        <p:nvSpPr>
          <p:cNvPr id="4" name="4 - Θέση αριθμού διαφάνειας">
            <a:extLst>
              <a:ext uri="{FF2B5EF4-FFF2-40B4-BE49-F238E27FC236}">
                <a16:creationId xmlns:a16="http://schemas.microsoft.com/office/drawing/2014/main" id="{23C24AFE-61F4-4910-9F70-32377763CE08}"/>
              </a:ext>
            </a:extLst>
          </p:cNvPr>
          <p:cNvSpPr txBox="1">
            <a:spLocks noGrp="1"/>
          </p:cNvSpPr>
          <p:nvPr>
            <p:ph type="sldNum" sz="quarter" idx="12"/>
          </p:nvPr>
        </p:nvSpPr>
        <p:spPr>
          <a:ln/>
        </p:spPr>
        <p:txBody>
          <a:bodyPr/>
          <a:lstStyle>
            <a:lvl1pPr>
              <a:defRPr/>
            </a:lvl1pPr>
          </a:lstStyle>
          <a:p>
            <a:pPr>
              <a:defRPr/>
            </a:pPr>
            <a:fld id="{49A4AAAF-B3C2-4F48-A9D2-2EF79669F38F}" type="slidenum">
              <a:rPr lang="el-GR" altLang="el-GR"/>
              <a:pPr>
                <a:defRPr/>
              </a:pPr>
              <a:t>‹#›</a:t>
            </a:fld>
            <a:endParaRPr lang="el-GR" altLang="el-GR"/>
          </a:p>
        </p:txBody>
      </p:sp>
    </p:spTree>
    <p:extLst>
      <p:ext uri="{BB962C8B-B14F-4D97-AF65-F5344CB8AC3E}">
        <p14:creationId xmlns:p14="http://schemas.microsoft.com/office/powerpoint/2010/main" val="3052964220"/>
      </p:ext>
    </p:extLst>
  </p:cSld>
  <p:clrMapOvr>
    <a:masterClrMapping/>
  </p:clrMapOvr>
  <p:transition spd="slow"/>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2 - Θέση ημερομηνίας">
            <a:extLst>
              <a:ext uri="{FF2B5EF4-FFF2-40B4-BE49-F238E27FC236}">
                <a16:creationId xmlns:a16="http://schemas.microsoft.com/office/drawing/2014/main" id="{D1391675-3FB9-4843-A778-85372D56345F}"/>
              </a:ext>
            </a:extLst>
          </p:cNvPr>
          <p:cNvSpPr txBox="1">
            <a:spLocks noGrp="1"/>
          </p:cNvSpPr>
          <p:nvPr>
            <p:ph type="dt" sz="half" idx="10"/>
          </p:nvPr>
        </p:nvSpPr>
        <p:spPr>
          <a:ln/>
        </p:spPr>
        <p:txBody>
          <a:bodyPr/>
          <a:lstStyle>
            <a:lvl1pPr>
              <a:defRPr/>
            </a:lvl1pPr>
          </a:lstStyle>
          <a:p>
            <a:pPr>
              <a:defRPr/>
            </a:pPr>
            <a:fld id="{00032F77-1C5E-4540-A98A-13113C1F5690}" type="datetime1">
              <a:rPr lang="el-GR"/>
              <a:pPr>
                <a:defRPr/>
              </a:pPr>
              <a:t>1/10/2024</a:t>
            </a:fld>
            <a:endParaRPr/>
          </a:p>
        </p:txBody>
      </p:sp>
      <p:sp>
        <p:nvSpPr>
          <p:cNvPr id="6" name="3 - Θέση υποσέλιδου">
            <a:extLst>
              <a:ext uri="{FF2B5EF4-FFF2-40B4-BE49-F238E27FC236}">
                <a16:creationId xmlns:a16="http://schemas.microsoft.com/office/drawing/2014/main" id="{46A74AC2-FC8D-410B-9EEA-F4A68EEAF069}"/>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C16D2832-9CA7-4F3E-98B0-2792B4D29C6E}"/>
              </a:ext>
            </a:extLst>
          </p:cNvPr>
          <p:cNvSpPr txBox="1">
            <a:spLocks noGrp="1"/>
          </p:cNvSpPr>
          <p:nvPr>
            <p:ph type="sldNum" sz="quarter" idx="12"/>
          </p:nvPr>
        </p:nvSpPr>
        <p:spPr>
          <a:ln/>
        </p:spPr>
        <p:txBody>
          <a:bodyPr/>
          <a:lstStyle>
            <a:lvl1pPr>
              <a:defRPr/>
            </a:lvl1pPr>
          </a:lstStyle>
          <a:p>
            <a:pPr>
              <a:defRPr/>
            </a:pPr>
            <a:fld id="{267B6512-6044-4B95-9E9D-B16675E636E6}" type="slidenum">
              <a:rPr lang="el-GR" altLang="el-GR"/>
              <a:pPr>
                <a:defRPr/>
              </a:pPr>
              <a:t>‹#›</a:t>
            </a:fld>
            <a:endParaRPr lang="el-GR" altLang="el-GR"/>
          </a:p>
        </p:txBody>
      </p:sp>
    </p:spTree>
    <p:extLst>
      <p:ext uri="{BB962C8B-B14F-4D97-AF65-F5344CB8AC3E}">
        <p14:creationId xmlns:p14="http://schemas.microsoft.com/office/powerpoint/2010/main" val="84483357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638605-54D8-4CD4-BD2A-3BE593A2DD0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C70647D-1BC0-43BE-8D09-1ADB1CE45BF6}"/>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F428FE-CB87-4E18-B161-0BA787264E48}"/>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DE3B4747-73FA-4E60-9D6B-991D0FB5204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0FA009F-3144-491F-8014-66D4C12FEBD5}"/>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3565047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2 - Θέση ημερομηνίας">
            <a:extLst>
              <a:ext uri="{FF2B5EF4-FFF2-40B4-BE49-F238E27FC236}">
                <a16:creationId xmlns:a16="http://schemas.microsoft.com/office/drawing/2014/main" id="{6D21FC56-2D2B-4D5B-A4DC-B27F8A4193DE}"/>
              </a:ext>
            </a:extLst>
          </p:cNvPr>
          <p:cNvSpPr txBox="1">
            <a:spLocks noGrp="1"/>
          </p:cNvSpPr>
          <p:nvPr>
            <p:ph type="dt" sz="half" idx="10"/>
          </p:nvPr>
        </p:nvSpPr>
        <p:spPr>
          <a:ln/>
        </p:spPr>
        <p:txBody>
          <a:bodyPr/>
          <a:lstStyle>
            <a:lvl1pPr>
              <a:defRPr/>
            </a:lvl1pPr>
          </a:lstStyle>
          <a:p>
            <a:pPr>
              <a:defRPr/>
            </a:pPr>
            <a:fld id="{E7642B5D-F428-4F77-A71C-56390F5B960E}" type="datetime1">
              <a:rPr lang="el-GR"/>
              <a:pPr>
                <a:defRPr/>
              </a:pPr>
              <a:t>1/10/2024</a:t>
            </a:fld>
            <a:endParaRPr/>
          </a:p>
        </p:txBody>
      </p:sp>
      <p:sp>
        <p:nvSpPr>
          <p:cNvPr id="6" name="3 - Θέση υποσέλιδου">
            <a:extLst>
              <a:ext uri="{FF2B5EF4-FFF2-40B4-BE49-F238E27FC236}">
                <a16:creationId xmlns:a16="http://schemas.microsoft.com/office/drawing/2014/main" id="{1C8CA8A5-308F-4D22-8B15-EB68183D6765}"/>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4974AB76-3F94-4FD5-AD40-38C1CCCC5FAE}"/>
              </a:ext>
            </a:extLst>
          </p:cNvPr>
          <p:cNvSpPr txBox="1">
            <a:spLocks noGrp="1"/>
          </p:cNvSpPr>
          <p:nvPr>
            <p:ph type="sldNum" sz="quarter" idx="12"/>
          </p:nvPr>
        </p:nvSpPr>
        <p:spPr>
          <a:ln/>
        </p:spPr>
        <p:txBody>
          <a:bodyPr/>
          <a:lstStyle>
            <a:lvl1pPr>
              <a:defRPr/>
            </a:lvl1pPr>
          </a:lstStyle>
          <a:p>
            <a:pPr>
              <a:defRPr/>
            </a:pPr>
            <a:fld id="{DAAFFCD7-8E0F-44A5-8EB6-76226172EA74}" type="slidenum">
              <a:rPr lang="el-GR" altLang="el-GR"/>
              <a:pPr>
                <a:defRPr/>
              </a:pPr>
              <a:t>‹#›</a:t>
            </a:fld>
            <a:endParaRPr lang="el-GR" altLang="el-GR"/>
          </a:p>
        </p:txBody>
      </p:sp>
    </p:spTree>
    <p:extLst>
      <p:ext uri="{BB962C8B-B14F-4D97-AF65-F5344CB8AC3E}">
        <p14:creationId xmlns:p14="http://schemas.microsoft.com/office/powerpoint/2010/main" val="202462641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0A26CE44-A490-4777-97A3-9FA91106CE38}"/>
              </a:ext>
            </a:extLst>
          </p:cNvPr>
          <p:cNvSpPr txBox="1">
            <a:spLocks noGrp="1"/>
          </p:cNvSpPr>
          <p:nvPr>
            <p:ph type="dt" sz="half" idx="10"/>
          </p:nvPr>
        </p:nvSpPr>
        <p:spPr>
          <a:ln/>
        </p:spPr>
        <p:txBody>
          <a:bodyPr/>
          <a:lstStyle>
            <a:lvl1pPr>
              <a:defRPr/>
            </a:lvl1pPr>
          </a:lstStyle>
          <a:p>
            <a:pPr>
              <a:defRPr/>
            </a:pPr>
            <a:fld id="{2C9C2AF0-1298-44C0-8EE5-6BD30168A44F}" type="datetime1">
              <a:rPr lang="el-GR"/>
              <a:pPr>
                <a:defRPr/>
              </a:pPr>
              <a:t>1/10/2024</a:t>
            </a:fld>
            <a:endParaRPr/>
          </a:p>
        </p:txBody>
      </p:sp>
      <p:sp>
        <p:nvSpPr>
          <p:cNvPr id="5" name="3 - Θέση υποσέλιδου">
            <a:extLst>
              <a:ext uri="{FF2B5EF4-FFF2-40B4-BE49-F238E27FC236}">
                <a16:creationId xmlns:a16="http://schemas.microsoft.com/office/drawing/2014/main" id="{9F366876-4D75-48F5-845F-AAE572A7233A}"/>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4FE25555-B011-408E-AF68-5565C1F300C5}"/>
              </a:ext>
            </a:extLst>
          </p:cNvPr>
          <p:cNvSpPr txBox="1">
            <a:spLocks noGrp="1"/>
          </p:cNvSpPr>
          <p:nvPr>
            <p:ph type="sldNum" sz="quarter" idx="12"/>
          </p:nvPr>
        </p:nvSpPr>
        <p:spPr>
          <a:ln/>
        </p:spPr>
        <p:txBody>
          <a:bodyPr/>
          <a:lstStyle>
            <a:lvl1pPr>
              <a:defRPr/>
            </a:lvl1pPr>
          </a:lstStyle>
          <a:p>
            <a:pPr>
              <a:defRPr/>
            </a:pPr>
            <a:fld id="{0187E906-66F4-4F99-A600-8A948F731D68}" type="slidenum">
              <a:rPr lang="el-GR" altLang="el-GR"/>
              <a:pPr>
                <a:defRPr/>
              </a:pPr>
              <a:t>‹#›</a:t>
            </a:fld>
            <a:endParaRPr lang="el-GR" altLang="el-GR"/>
          </a:p>
        </p:txBody>
      </p:sp>
    </p:spTree>
    <p:extLst>
      <p:ext uri="{BB962C8B-B14F-4D97-AF65-F5344CB8AC3E}">
        <p14:creationId xmlns:p14="http://schemas.microsoft.com/office/powerpoint/2010/main" val="292579993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628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628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512F4633-6DFF-4BAF-A7F4-5B956A3EC382}"/>
              </a:ext>
            </a:extLst>
          </p:cNvPr>
          <p:cNvSpPr txBox="1">
            <a:spLocks noGrp="1"/>
          </p:cNvSpPr>
          <p:nvPr>
            <p:ph type="dt" sz="half" idx="10"/>
          </p:nvPr>
        </p:nvSpPr>
        <p:spPr>
          <a:ln/>
        </p:spPr>
        <p:txBody>
          <a:bodyPr/>
          <a:lstStyle>
            <a:lvl1pPr>
              <a:defRPr/>
            </a:lvl1pPr>
          </a:lstStyle>
          <a:p>
            <a:pPr>
              <a:defRPr/>
            </a:pPr>
            <a:fld id="{A9298B4A-F3D2-46C9-ACE5-FC703BAEF25C}" type="datetime1">
              <a:rPr lang="el-GR"/>
              <a:pPr>
                <a:defRPr/>
              </a:pPr>
              <a:t>1/10/2024</a:t>
            </a:fld>
            <a:endParaRPr/>
          </a:p>
        </p:txBody>
      </p:sp>
      <p:sp>
        <p:nvSpPr>
          <p:cNvPr id="5" name="3 - Θέση υποσέλιδου">
            <a:extLst>
              <a:ext uri="{FF2B5EF4-FFF2-40B4-BE49-F238E27FC236}">
                <a16:creationId xmlns:a16="http://schemas.microsoft.com/office/drawing/2014/main" id="{5AEAF121-5866-4E7D-9CAA-ED00F6C75A84}"/>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B6004787-4069-4025-BE46-028D213169BF}"/>
              </a:ext>
            </a:extLst>
          </p:cNvPr>
          <p:cNvSpPr txBox="1">
            <a:spLocks noGrp="1"/>
          </p:cNvSpPr>
          <p:nvPr>
            <p:ph type="sldNum" sz="quarter" idx="12"/>
          </p:nvPr>
        </p:nvSpPr>
        <p:spPr>
          <a:ln/>
        </p:spPr>
        <p:txBody>
          <a:bodyPr/>
          <a:lstStyle>
            <a:lvl1pPr>
              <a:defRPr/>
            </a:lvl1pPr>
          </a:lstStyle>
          <a:p>
            <a:pPr>
              <a:defRPr/>
            </a:pPr>
            <a:fld id="{3F7D53BC-D736-45B3-94F5-CFDBF922D60C}" type="slidenum">
              <a:rPr lang="el-GR" altLang="el-GR"/>
              <a:pPr>
                <a:defRPr/>
              </a:pPr>
              <a:t>‹#›</a:t>
            </a:fld>
            <a:endParaRPr lang="el-GR" altLang="el-GR"/>
          </a:p>
        </p:txBody>
      </p:sp>
    </p:spTree>
    <p:extLst>
      <p:ext uri="{BB962C8B-B14F-4D97-AF65-F5344CB8AC3E}">
        <p14:creationId xmlns:p14="http://schemas.microsoft.com/office/powerpoint/2010/main" val="110697238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4002F-06E7-4C47-8D55-7DAA54348C6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F3BEDAD-DEE2-4185-95EC-12241478C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901426E-115C-42D8-9AC7-9FBCA97732F6}"/>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28945157-48FB-4842-9B9E-5D26C401CC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04EE77A-492E-4FEC-AD1F-92827D4805DF}"/>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2489577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EBBF15-0143-4357-8238-7BF74B3D9EB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B4008E5-28A0-4353-8E67-4C6748640F1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BAB0A8-37A1-40BB-925C-43833705F4C0}"/>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5514AEF6-769A-4DB6-BF54-F8D4681E11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0B812B6-C5AC-4B5C-9306-E8893F84FBDA}"/>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2035910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743C75-4A95-4C82-B827-11579D24D29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EF4DE38-6497-4424-87AA-92EA02F76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E518753-112E-4B2D-97BF-35A997007572}"/>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81FED8F2-DD39-4B74-AC0D-2CDF1709752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B5A41E4-17CE-4B00-8BF4-B3F7EDB1D3DF}"/>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206252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6FC43A-7BC2-4C45-B434-33AECA18EED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AAC9C63-ECDB-438D-95F2-C7E77B95841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A6A0058-2C6B-4626-9095-D637FD32239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FCF678-1814-4767-AB30-C750E337EB94}"/>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2E5239C1-8CBA-4CA2-8BEE-656ADA3758B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1E3CAFC-4E87-4AAB-AFD3-E801B8FBA5F8}"/>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4038206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32565C-58DB-48B1-94A8-56F3EBE1CAE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DC6BCE2-0FCD-448D-A0A9-113C223F0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C068B61-D99F-4B26-A503-86ACCAC828F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9F692CF-0500-4D36-B415-D73E07B8C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A746873-E498-4407-809D-B996DB8D7ED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17DED21-1E4C-48BC-9326-D732A072FBCF}"/>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8" name="Θέση υποσέλιδου 7">
            <a:extLst>
              <a:ext uri="{FF2B5EF4-FFF2-40B4-BE49-F238E27FC236}">
                <a16:creationId xmlns:a16="http://schemas.microsoft.com/office/drawing/2014/main" id="{6A120F03-99E7-42B1-8953-CD2804D0962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418BEED-3DFB-4A34-9312-EE4D5F66CC02}"/>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319071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BB9B71-1141-45FF-B083-234C0EF7FD9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F48EC8B-030F-4075-B6F0-8027E4A80C6F}"/>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4" name="Θέση υποσέλιδου 3">
            <a:extLst>
              <a:ext uri="{FF2B5EF4-FFF2-40B4-BE49-F238E27FC236}">
                <a16:creationId xmlns:a16="http://schemas.microsoft.com/office/drawing/2014/main" id="{C4B3DCFF-7E4F-4604-8496-83C7F9D5960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08AA25A-2427-4717-8FFF-4E482E5ABCE1}"/>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252920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BA97D15-AA95-4F8E-BC55-4FA3308369EF}"/>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3" name="Θέση υποσέλιδου 2">
            <a:extLst>
              <a:ext uri="{FF2B5EF4-FFF2-40B4-BE49-F238E27FC236}">
                <a16:creationId xmlns:a16="http://schemas.microsoft.com/office/drawing/2014/main" id="{5C23C800-B139-4DB6-B100-2400661B48A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1FE1CA3-20AD-4921-8629-54F1929950ED}"/>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56692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C07FAB-7BFD-40DC-A4A9-7E94B5DA4CE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9279DB1-0C42-411A-81FB-C8F2E0F0F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4A6C88A-BA1C-4390-8E3C-4829EFB8D565}"/>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FFC42DE2-59CB-4B41-ADF0-169754339EC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34C6B59-7CFF-4887-8691-1E754CD2055B}"/>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121725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B3527F-E700-4BA9-8F0E-A2E16700455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2C21B8C-A586-4CEF-8515-F76889B30E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3858739-E247-461D-80C1-B338BA150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CFE2FA7-0154-46F8-9EC2-C6C83E757517}"/>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812ACC4E-9E10-401E-AAEB-170AFE0BBD8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0078FD9-C28E-4A89-B24D-AD1A1073C932}"/>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3915434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47E0CD-FB73-4AE0-AA9A-FC6DA8BA465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1174398-9C40-4C8E-851F-481489673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341BA99-2D78-412F-82DC-32399A119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BD7F7E0-5D45-4F98-9F68-5187FA6DB88B}"/>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F261196F-1E0B-480B-830F-F0CC092FBCA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924388C-C110-46AA-9DD2-6E2F9BB49945}"/>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1973740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AA1B5-456D-4679-97AE-E9D6BDFF2D0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5953E1F-874A-4A83-BB1C-D39EAB4DBCE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306194C-CB1A-44E2-89C9-6298428FF10E}"/>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63EBCDE1-EFDF-4DEB-9AD2-954BFD9B0E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89E38E0-6C05-4773-812E-F4B667FDB948}"/>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2184975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456802E4-FA5E-45CA-8E15-25F070F95BD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DC5C3F6-FF95-4125-A031-1ECBF3E0D45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C67E683-62B5-4D55-A086-09771E9E5C94}"/>
              </a:ext>
            </a:extLst>
          </p:cNvPr>
          <p:cNvSpPr>
            <a:spLocks noGrp="1"/>
          </p:cNvSpPr>
          <p:nvPr>
            <p:ph type="dt" sz="half" idx="10"/>
          </p:nvPr>
        </p:nvSpPr>
        <p:spPr/>
        <p:txBody>
          <a:body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791A7287-8518-44B4-A4C9-3011D40048D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AA6FEB-EAFC-41EB-ACDC-829B4BFF8708}"/>
              </a:ext>
            </a:extLst>
          </p:cNvPr>
          <p:cNvSpPr>
            <a:spLocks noGrp="1"/>
          </p:cNvSpPr>
          <p:nvPr>
            <p:ph type="sldNum" sz="quarter" idx="12"/>
          </p:nvPr>
        </p:nvSpPr>
        <p:spPr/>
        <p:txBody>
          <a:bodyPr/>
          <a:lstStyle/>
          <a:p>
            <a:fld id="{D29FDA96-BF92-414E-BE92-8F6623AE7916}" type="slidenum">
              <a:rPr lang="el-GR" smtClean="0"/>
              <a:pPr/>
              <a:t>‹#›</a:t>
            </a:fld>
            <a:endParaRPr lang="el-GR"/>
          </a:p>
        </p:txBody>
      </p:sp>
    </p:spTree>
    <p:extLst>
      <p:ext uri="{BB962C8B-B14F-4D97-AF65-F5344CB8AC3E}">
        <p14:creationId xmlns:p14="http://schemas.microsoft.com/office/powerpoint/2010/main" val="364402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BFA17E13-CA7C-47A6-95BC-0E77040B1829}" type="slidenum">
              <a:rPr lang="el-GR" altLang="el-GR"/>
              <a:pPr/>
              <a:t>‹#›</a:t>
            </a:fld>
            <a:endParaRPr lang="el-GR" altLang="el-G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547B4A70-B8CB-4984-90E6-3FF078FFF007}" type="slidenum">
              <a:rPr lang="el-GR" altLang="el-GR"/>
              <a:pPr/>
              <a:t>‹#›</a:t>
            </a:fld>
            <a:endParaRPr lang="el-GR" altLang="el-G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90F0796F-53A1-435C-8866-8DE28964EEDE}" type="slidenum">
              <a:rPr lang="el-GR" altLang="el-GR"/>
              <a:pPr/>
              <a:t>‹#›</a:t>
            </a:fld>
            <a:endParaRPr lang="el-GR" altLang="el-G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905000"/>
            <a:ext cx="53848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905000"/>
            <a:ext cx="53848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4D482816-E8EF-4A98-88DE-7B06B2A0E7D2}" type="slidenum">
              <a:rPr lang="el-GR" altLang="el-GR"/>
              <a:pPr/>
              <a:t>‹#›</a:t>
            </a:fld>
            <a:endParaRPr lang="el-GR" altLang="el-G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fld id="{83999202-C8BF-4FC1-9369-F959A04C8427}" type="slidenum">
              <a:rPr lang="el-GR" altLang="el-GR"/>
              <a:pPr/>
              <a:t>‹#›</a:t>
            </a:fld>
            <a:endParaRPr lang="el-GR" altLang="el-G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5601584D-2CF5-4246-88BA-8FAE2F82C116}" type="slidenum">
              <a:rPr lang="el-GR" altLang="el-GR"/>
              <a:pPr/>
              <a:t>‹#›</a:t>
            </a:fld>
            <a:endParaRPr lang="el-GR" altLang="el-G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A00A67-AD3E-4E9E-BC09-6D1ABD95F34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531D81A-EC07-444B-811A-4362DFE11DF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09C919C-6178-42EA-A00E-AABCC84552D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1EBECDC-67FB-4016-8F8F-A36931D9BB75}"/>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E5889ADC-8A34-4541-9993-C2C8F665EB7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9ECD4E2-93BB-40F8-9953-C78584785F8E}"/>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4169043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fld id="{FC0E670E-7AB6-4333-9F94-ECB1B6ED0672}" type="slidenum">
              <a:rPr lang="el-GR" altLang="el-GR"/>
              <a:pPr/>
              <a:t>‹#›</a:t>
            </a:fld>
            <a:endParaRPr lang="el-GR" altLang="el-G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C72D7616-BDA6-4D61-B350-36ED8BD87F87}" type="slidenum">
              <a:rPr lang="el-GR" altLang="el-GR"/>
              <a:pPr/>
              <a:t>‹#›</a:t>
            </a:fld>
            <a:endParaRPr lang="el-GR" altLang="el-G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C407156F-2DCF-4372-9B18-20BE45CA5E07}" type="slidenum">
              <a:rPr lang="el-GR" altLang="el-GR"/>
              <a:pPr/>
              <a:t>‹#›</a:t>
            </a:fld>
            <a:endParaRPr lang="el-GR" altLang="el-G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882B790D-741C-41E4-BB99-BE2F847A5B61}" type="slidenum">
              <a:rPr lang="el-GR" altLang="el-GR"/>
              <a:pPr/>
              <a:t>‹#›</a:t>
            </a:fld>
            <a:endParaRPr lang="el-GR" altLang="el-G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92100"/>
            <a:ext cx="2743200" cy="57277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92100"/>
            <a:ext cx="8026400" cy="57277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E5493CCA-3C49-4C92-A697-6276CDEBDB6A}" type="slidenum">
              <a:rPr lang="el-GR" altLang="el-GR"/>
              <a:pPr/>
              <a:t>‹#›</a:t>
            </a:fld>
            <a:endParaRPr lang="el-GR" altLang="el-G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2 - Θέση ημερομηνίας">
            <a:extLst>
              <a:ext uri="{FF2B5EF4-FFF2-40B4-BE49-F238E27FC236}">
                <a16:creationId xmlns:a16="http://schemas.microsoft.com/office/drawing/2014/main" id="{F421E151-8E47-48C1-B040-C0A78075991C}"/>
              </a:ext>
            </a:extLst>
          </p:cNvPr>
          <p:cNvSpPr txBox="1">
            <a:spLocks noGrp="1"/>
          </p:cNvSpPr>
          <p:nvPr>
            <p:ph type="dt" sz="half" idx="10"/>
          </p:nvPr>
        </p:nvSpPr>
        <p:spPr>
          <a:ln/>
        </p:spPr>
        <p:txBody>
          <a:bodyPr/>
          <a:lstStyle>
            <a:lvl1pPr>
              <a:defRPr/>
            </a:lvl1pPr>
          </a:lstStyle>
          <a:p>
            <a:pPr>
              <a:defRPr/>
            </a:pPr>
            <a:fld id="{7AD0A57C-525E-4B71-9EE3-DCE8A8710FE6}" type="datetime1">
              <a:rPr lang="el-GR"/>
              <a:pPr>
                <a:defRPr/>
              </a:pPr>
              <a:t>1/10/2024</a:t>
            </a:fld>
            <a:endParaRPr/>
          </a:p>
        </p:txBody>
      </p:sp>
      <p:sp>
        <p:nvSpPr>
          <p:cNvPr id="5" name="3 - Θέση υποσέλιδου">
            <a:extLst>
              <a:ext uri="{FF2B5EF4-FFF2-40B4-BE49-F238E27FC236}">
                <a16:creationId xmlns:a16="http://schemas.microsoft.com/office/drawing/2014/main" id="{05773183-C924-42CB-9BA8-5D4B47730575}"/>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241EF48E-92DD-4C87-93BE-C6D40D2B728B}"/>
              </a:ext>
            </a:extLst>
          </p:cNvPr>
          <p:cNvSpPr txBox="1">
            <a:spLocks noGrp="1"/>
          </p:cNvSpPr>
          <p:nvPr>
            <p:ph type="sldNum" sz="quarter" idx="12"/>
          </p:nvPr>
        </p:nvSpPr>
        <p:spPr>
          <a:ln/>
        </p:spPr>
        <p:txBody>
          <a:bodyPr/>
          <a:lstStyle>
            <a:lvl1pPr>
              <a:defRPr/>
            </a:lvl1pPr>
          </a:lstStyle>
          <a:p>
            <a:pPr>
              <a:defRPr/>
            </a:pPr>
            <a:fld id="{80AE9423-F91E-4957-BEA4-DC157EEE4FC2}" type="slidenum">
              <a:rPr lang="el-GR" altLang="el-GR"/>
              <a:pPr>
                <a:defRPr/>
              </a:pPr>
              <a:t>‹#›</a:t>
            </a:fld>
            <a:endParaRPr lang="el-GR" altLang="el-GR"/>
          </a:p>
        </p:txBody>
      </p:sp>
    </p:spTree>
    <p:extLst>
      <p:ext uri="{BB962C8B-B14F-4D97-AF65-F5344CB8AC3E}">
        <p14:creationId xmlns:p14="http://schemas.microsoft.com/office/powerpoint/2010/main" val="1122456207"/>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AA54F86A-D6B7-4ADD-833C-F6C54CAECB18}"/>
              </a:ext>
            </a:extLst>
          </p:cNvPr>
          <p:cNvSpPr txBox="1">
            <a:spLocks noGrp="1"/>
          </p:cNvSpPr>
          <p:nvPr>
            <p:ph type="dt" sz="half" idx="10"/>
          </p:nvPr>
        </p:nvSpPr>
        <p:spPr>
          <a:ln/>
        </p:spPr>
        <p:txBody>
          <a:bodyPr/>
          <a:lstStyle>
            <a:lvl1pPr>
              <a:defRPr/>
            </a:lvl1pPr>
          </a:lstStyle>
          <a:p>
            <a:pPr>
              <a:defRPr/>
            </a:pPr>
            <a:fld id="{2562C2D4-410C-42C4-A8A1-095519CF8F71}" type="datetime1">
              <a:rPr lang="el-GR"/>
              <a:pPr>
                <a:defRPr/>
              </a:pPr>
              <a:t>1/10/2024</a:t>
            </a:fld>
            <a:endParaRPr/>
          </a:p>
        </p:txBody>
      </p:sp>
      <p:sp>
        <p:nvSpPr>
          <p:cNvPr id="5" name="3 - Θέση υποσέλιδου">
            <a:extLst>
              <a:ext uri="{FF2B5EF4-FFF2-40B4-BE49-F238E27FC236}">
                <a16:creationId xmlns:a16="http://schemas.microsoft.com/office/drawing/2014/main" id="{5A79A394-C8C9-445C-BBFD-6A8FD93C7309}"/>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651DC0BC-7BE2-4C4B-B7EB-E7DB6278E880}"/>
              </a:ext>
            </a:extLst>
          </p:cNvPr>
          <p:cNvSpPr txBox="1">
            <a:spLocks noGrp="1"/>
          </p:cNvSpPr>
          <p:nvPr>
            <p:ph type="sldNum" sz="quarter" idx="12"/>
          </p:nvPr>
        </p:nvSpPr>
        <p:spPr>
          <a:ln/>
        </p:spPr>
        <p:txBody>
          <a:bodyPr/>
          <a:lstStyle>
            <a:lvl1pPr>
              <a:defRPr/>
            </a:lvl1pPr>
          </a:lstStyle>
          <a:p>
            <a:pPr>
              <a:defRPr/>
            </a:pPr>
            <a:fld id="{59D10637-A89E-43D6-8713-36E6BA01AF6A}" type="slidenum">
              <a:rPr lang="el-GR" altLang="el-GR"/>
              <a:pPr>
                <a:defRPr/>
              </a:pPr>
              <a:t>‹#›</a:t>
            </a:fld>
            <a:endParaRPr lang="el-GR" altLang="el-GR"/>
          </a:p>
        </p:txBody>
      </p:sp>
    </p:spTree>
    <p:extLst>
      <p:ext uri="{BB962C8B-B14F-4D97-AF65-F5344CB8AC3E}">
        <p14:creationId xmlns:p14="http://schemas.microsoft.com/office/powerpoint/2010/main" val="1070571615"/>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2 - Θέση ημερομηνίας">
            <a:extLst>
              <a:ext uri="{FF2B5EF4-FFF2-40B4-BE49-F238E27FC236}">
                <a16:creationId xmlns:a16="http://schemas.microsoft.com/office/drawing/2014/main" id="{C195BF47-C005-42ED-99BE-FB5B00599ADC}"/>
              </a:ext>
            </a:extLst>
          </p:cNvPr>
          <p:cNvSpPr txBox="1">
            <a:spLocks noGrp="1"/>
          </p:cNvSpPr>
          <p:nvPr>
            <p:ph type="dt" sz="half" idx="10"/>
          </p:nvPr>
        </p:nvSpPr>
        <p:spPr>
          <a:ln/>
        </p:spPr>
        <p:txBody>
          <a:bodyPr/>
          <a:lstStyle>
            <a:lvl1pPr>
              <a:defRPr/>
            </a:lvl1pPr>
          </a:lstStyle>
          <a:p>
            <a:pPr>
              <a:defRPr/>
            </a:pPr>
            <a:fld id="{3DDBE660-1A31-441C-B6C1-B83B78067C37}" type="datetime1">
              <a:rPr lang="el-GR"/>
              <a:pPr>
                <a:defRPr/>
              </a:pPr>
              <a:t>1/10/2024</a:t>
            </a:fld>
            <a:endParaRPr/>
          </a:p>
        </p:txBody>
      </p:sp>
      <p:sp>
        <p:nvSpPr>
          <p:cNvPr id="5" name="3 - Θέση υποσέλιδου">
            <a:extLst>
              <a:ext uri="{FF2B5EF4-FFF2-40B4-BE49-F238E27FC236}">
                <a16:creationId xmlns:a16="http://schemas.microsoft.com/office/drawing/2014/main" id="{B68A644A-A576-40FB-BB8A-5127D51BD0D5}"/>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B8CCA0CF-6EC3-477B-9DD3-6ED88A7A109C}"/>
              </a:ext>
            </a:extLst>
          </p:cNvPr>
          <p:cNvSpPr txBox="1">
            <a:spLocks noGrp="1"/>
          </p:cNvSpPr>
          <p:nvPr>
            <p:ph type="sldNum" sz="quarter" idx="12"/>
          </p:nvPr>
        </p:nvSpPr>
        <p:spPr>
          <a:ln/>
        </p:spPr>
        <p:txBody>
          <a:bodyPr/>
          <a:lstStyle>
            <a:lvl1pPr>
              <a:defRPr/>
            </a:lvl1pPr>
          </a:lstStyle>
          <a:p>
            <a:pPr>
              <a:defRPr/>
            </a:pPr>
            <a:fld id="{3361D780-502B-41FB-BE5E-5E2003F2D971}" type="slidenum">
              <a:rPr lang="el-GR" altLang="el-GR"/>
              <a:pPr>
                <a:defRPr/>
              </a:pPr>
              <a:t>‹#›</a:t>
            </a:fld>
            <a:endParaRPr lang="el-GR" altLang="el-GR"/>
          </a:p>
        </p:txBody>
      </p:sp>
    </p:spTree>
    <p:extLst>
      <p:ext uri="{BB962C8B-B14F-4D97-AF65-F5344CB8AC3E}">
        <p14:creationId xmlns:p14="http://schemas.microsoft.com/office/powerpoint/2010/main" val="343996725"/>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49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49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2 - Θέση ημερομηνίας">
            <a:extLst>
              <a:ext uri="{FF2B5EF4-FFF2-40B4-BE49-F238E27FC236}">
                <a16:creationId xmlns:a16="http://schemas.microsoft.com/office/drawing/2014/main" id="{928EDE02-29F8-434F-9A44-5C33D1E9C5A6}"/>
              </a:ext>
            </a:extLst>
          </p:cNvPr>
          <p:cNvSpPr txBox="1">
            <a:spLocks noGrp="1"/>
          </p:cNvSpPr>
          <p:nvPr>
            <p:ph type="dt" sz="half" idx="10"/>
          </p:nvPr>
        </p:nvSpPr>
        <p:spPr>
          <a:ln/>
        </p:spPr>
        <p:txBody>
          <a:bodyPr/>
          <a:lstStyle>
            <a:lvl1pPr>
              <a:defRPr/>
            </a:lvl1pPr>
          </a:lstStyle>
          <a:p>
            <a:pPr>
              <a:defRPr/>
            </a:pPr>
            <a:fld id="{C94391BB-1EB0-4F49-8157-3E6751FCA9C2}" type="datetime1">
              <a:rPr lang="el-GR"/>
              <a:pPr>
                <a:defRPr/>
              </a:pPr>
              <a:t>1/10/2024</a:t>
            </a:fld>
            <a:endParaRPr/>
          </a:p>
        </p:txBody>
      </p:sp>
      <p:sp>
        <p:nvSpPr>
          <p:cNvPr id="6" name="3 - Θέση υποσέλιδου">
            <a:extLst>
              <a:ext uri="{FF2B5EF4-FFF2-40B4-BE49-F238E27FC236}">
                <a16:creationId xmlns:a16="http://schemas.microsoft.com/office/drawing/2014/main" id="{81FBDDF3-E7D9-446F-8934-08FA865A9BA8}"/>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10C21331-B1A3-4189-B7FC-245EDB5A949F}"/>
              </a:ext>
            </a:extLst>
          </p:cNvPr>
          <p:cNvSpPr txBox="1">
            <a:spLocks noGrp="1"/>
          </p:cNvSpPr>
          <p:nvPr>
            <p:ph type="sldNum" sz="quarter" idx="12"/>
          </p:nvPr>
        </p:nvSpPr>
        <p:spPr>
          <a:ln/>
        </p:spPr>
        <p:txBody>
          <a:bodyPr/>
          <a:lstStyle>
            <a:lvl1pPr>
              <a:defRPr/>
            </a:lvl1pPr>
          </a:lstStyle>
          <a:p>
            <a:pPr>
              <a:defRPr/>
            </a:pPr>
            <a:fld id="{1FAD9CCB-C0EC-4D01-A9DF-B472205DBACE}" type="slidenum">
              <a:rPr lang="el-GR" altLang="el-GR"/>
              <a:pPr>
                <a:defRPr/>
              </a:pPr>
              <a:t>‹#›</a:t>
            </a:fld>
            <a:endParaRPr lang="el-GR" altLang="el-GR"/>
          </a:p>
        </p:txBody>
      </p:sp>
    </p:spTree>
    <p:extLst>
      <p:ext uri="{BB962C8B-B14F-4D97-AF65-F5344CB8AC3E}">
        <p14:creationId xmlns:p14="http://schemas.microsoft.com/office/powerpoint/2010/main" val="394148888"/>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2 - Θέση ημερομηνίας">
            <a:extLst>
              <a:ext uri="{FF2B5EF4-FFF2-40B4-BE49-F238E27FC236}">
                <a16:creationId xmlns:a16="http://schemas.microsoft.com/office/drawing/2014/main" id="{0166F82E-2255-4D82-945D-985A372ABBCE}"/>
              </a:ext>
            </a:extLst>
          </p:cNvPr>
          <p:cNvSpPr txBox="1">
            <a:spLocks noGrp="1"/>
          </p:cNvSpPr>
          <p:nvPr>
            <p:ph type="dt" sz="half" idx="10"/>
          </p:nvPr>
        </p:nvSpPr>
        <p:spPr>
          <a:ln/>
        </p:spPr>
        <p:txBody>
          <a:bodyPr/>
          <a:lstStyle>
            <a:lvl1pPr>
              <a:defRPr/>
            </a:lvl1pPr>
          </a:lstStyle>
          <a:p>
            <a:pPr>
              <a:defRPr/>
            </a:pPr>
            <a:fld id="{6EFB7E4D-6D0C-4200-9F02-94F0F275F178}" type="datetime1">
              <a:rPr lang="el-GR"/>
              <a:pPr>
                <a:defRPr/>
              </a:pPr>
              <a:t>1/10/2024</a:t>
            </a:fld>
            <a:endParaRPr/>
          </a:p>
        </p:txBody>
      </p:sp>
      <p:sp>
        <p:nvSpPr>
          <p:cNvPr id="8" name="3 - Θέση υποσέλιδου">
            <a:extLst>
              <a:ext uri="{FF2B5EF4-FFF2-40B4-BE49-F238E27FC236}">
                <a16:creationId xmlns:a16="http://schemas.microsoft.com/office/drawing/2014/main" id="{7BA599FB-EF51-449F-ABA1-EABF52FEB8A2}"/>
              </a:ext>
            </a:extLst>
          </p:cNvPr>
          <p:cNvSpPr txBox="1">
            <a:spLocks noGrp="1"/>
          </p:cNvSpPr>
          <p:nvPr>
            <p:ph type="ftr" sz="quarter" idx="11"/>
          </p:nvPr>
        </p:nvSpPr>
        <p:spPr>
          <a:ln/>
        </p:spPr>
        <p:txBody>
          <a:bodyPr/>
          <a:lstStyle>
            <a:lvl1pPr>
              <a:defRPr/>
            </a:lvl1pPr>
          </a:lstStyle>
          <a:p>
            <a:pPr>
              <a:defRPr/>
            </a:pPr>
            <a:endParaRPr/>
          </a:p>
        </p:txBody>
      </p:sp>
      <p:sp>
        <p:nvSpPr>
          <p:cNvPr id="9" name="4 - Θέση αριθμού διαφάνειας">
            <a:extLst>
              <a:ext uri="{FF2B5EF4-FFF2-40B4-BE49-F238E27FC236}">
                <a16:creationId xmlns:a16="http://schemas.microsoft.com/office/drawing/2014/main" id="{771C789F-9884-41DF-B5A8-F3D184BCEF32}"/>
              </a:ext>
            </a:extLst>
          </p:cNvPr>
          <p:cNvSpPr txBox="1">
            <a:spLocks noGrp="1"/>
          </p:cNvSpPr>
          <p:nvPr>
            <p:ph type="sldNum" sz="quarter" idx="12"/>
          </p:nvPr>
        </p:nvSpPr>
        <p:spPr>
          <a:ln/>
        </p:spPr>
        <p:txBody>
          <a:bodyPr/>
          <a:lstStyle>
            <a:lvl1pPr>
              <a:defRPr/>
            </a:lvl1pPr>
          </a:lstStyle>
          <a:p>
            <a:pPr>
              <a:defRPr/>
            </a:pPr>
            <a:fld id="{F4C91179-836F-4109-A689-AB2E08B08DD1}" type="slidenum">
              <a:rPr lang="el-GR" altLang="el-GR"/>
              <a:pPr>
                <a:defRPr/>
              </a:pPr>
              <a:t>‹#›</a:t>
            </a:fld>
            <a:endParaRPr lang="el-GR" altLang="el-GR"/>
          </a:p>
        </p:txBody>
      </p:sp>
    </p:spTree>
    <p:extLst>
      <p:ext uri="{BB962C8B-B14F-4D97-AF65-F5344CB8AC3E}">
        <p14:creationId xmlns:p14="http://schemas.microsoft.com/office/powerpoint/2010/main" val="3605852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5E6005-D609-4EE5-AF30-6409D900441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1A4864D-AABB-485F-99E7-2DF9428AA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F485FD-229B-4B14-BC88-A10F0A0DFEF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53A6A9E-BC4C-4FFB-AC87-87F8F7EB7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AFA0D37-261E-45CE-A2D0-B9F2682264B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1E14FFE-9299-4B9A-B67E-51393C1F082C}"/>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8" name="Θέση υποσέλιδου 7">
            <a:extLst>
              <a:ext uri="{FF2B5EF4-FFF2-40B4-BE49-F238E27FC236}">
                <a16:creationId xmlns:a16="http://schemas.microsoft.com/office/drawing/2014/main" id="{379C14DF-A560-4DD9-A1EA-925BEA213B3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68CD34E-439C-4BB0-AE91-7D158AF144A9}"/>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599625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2 - Θέση ημερομηνίας">
            <a:extLst>
              <a:ext uri="{FF2B5EF4-FFF2-40B4-BE49-F238E27FC236}">
                <a16:creationId xmlns:a16="http://schemas.microsoft.com/office/drawing/2014/main" id="{518C4206-A48B-49CB-AB9C-8D02690772AC}"/>
              </a:ext>
            </a:extLst>
          </p:cNvPr>
          <p:cNvSpPr txBox="1">
            <a:spLocks noGrp="1"/>
          </p:cNvSpPr>
          <p:nvPr>
            <p:ph type="dt" sz="half" idx="10"/>
          </p:nvPr>
        </p:nvSpPr>
        <p:spPr>
          <a:ln/>
        </p:spPr>
        <p:txBody>
          <a:bodyPr/>
          <a:lstStyle>
            <a:lvl1pPr>
              <a:defRPr/>
            </a:lvl1pPr>
          </a:lstStyle>
          <a:p>
            <a:pPr>
              <a:defRPr/>
            </a:pPr>
            <a:fld id="{4AEB194E-BC2B-4C1A-8BF4-70BBCD4BA85A}" type="datetime1">
              <a:rPr lang="el-GR"/>
              <a:pPr>
                <a:defRPr/>
              </a:pPr>
              <a:t>1/10/2024</a:t>
            </a:fld>
            <a:endParaRPr/>
          </a:p>
        </p:txBody>
      </p:sp>
      <p:sp>
        <p:nvSpPr>
          <p:cNvPr id="4" name="3 - Θέση υποσέλιδου">
            <a:extLst>
              <a:ext uri="{FF2B5EF4-FFF2-40B4-BE49-F238E27FC236}">
                <a16:creationId xmlns:a16="http://schemas.microsoft.com/office/drawing/2014/main" id="{EB26DC96-F46B-4DFD-A007-0D2307BC9007}"/>
              </a:ext>
            </a:extLst>
          </p:cNvPr>
          <p:cNvSpPr txBox="1">
            <a:spLocks noGrp="1"/>
          </p:cNvSpPr>
          <p:nvPr>
            <p:ph type="ftr" sz="quarter" idx="11"/>
          </p:nvPr>
        </p:nvSpPr>
        <p:spPr>
          <a:ln/>
        </p:spPr>
        <p:txBody>
          <a:bodyPr/>
          <a:lstStyle>
            <a:lvl1pPr>
              <a:defRPr/>
            </a:lvl1pPr>
          </a:lstStyle>
          <a:p>
            <a:pPr>
              <a:defRPr/>
            </a:pPr>
            <a:endParaRPr/>
          </a:p>
        </p:txBody>
      </p:sp>
      <p:sp>
        <p:nvSpPr>
          <p:cNvPr id="5" name="4 - Θέση αριθμού διαφάνειας">
            <a:extLst>
              <a:ext uri="{FF2B5EF4-FFF2-40B4-BE49-F238E27FC236}">
                <a16:creationId xmlns:a16="http://schemas.microsoft.com/office/drawing/2014/main" id="{6EA441D6-2811-4D14-9A97-6F7B61C98558}"/>
              </a:ext>
            </a:extLst>
          </p:cNvPr>
          <p:cNvSpPr txBox="1">
            <a:spLocks noGrp="1"/>
          </p:cNvSpPr>
          <p:nvPr>
            <p:ph type="sldNum" sz="quarter" idx="12"/>
          </p:nvPr>
        </p:nvSpPr>
        <p:spPr>
          <a:ln/>
        </p:spPr>
        <p:txBody>
          <a:bodyPr/>
          <a:lstStyle>
            <a:lvl1pPr>
              <a:defRPr/>
            </a:lvl1pPr>
          </a:lstStyle>
          <a:p>
            <a:pPr>
              <a:defRPr/>
            </a:pPr>
            <a:fld id="{DCD31F60-00F8-4CF9-B220-8D5DBE61AC86}" type="slidenum">
              <a:rPr lang="el-GR" altLang="el-GR"/>
              <a:pPr>
                <a:defRPr/>
              </a:pPr>
              <a:t>‹#›</a:t>
            </a:fld>
            <a:endParaRPr lang="el-GR" altLang="el-GR"/>
          </a:p>
        </p:txBody>
      </p:sp>
    </p:spTree>
    <p:extLst>
      <p:ext uri="{BB962C8B-B14F-4D97-AF65-F5344CB8AC3E}">
        <p14:creationId xmlns:p14="http://schemas.microsoft.com/office/powerpoint/2010/main" val="293984511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2 - Θέση ημερομηνίας">
            <a:extLst>
              <a:ext uri="{FF2B5EF4-FFF2-40B4-BE49-F238E27FC236}">
                <a16:creationId xmlns:a16="http://schemas.microsoft.com/office/drawing/2014/main" id="{B219173C-889C-47CC-9DFB-CC0078255290}"/>
              </a:ext>
            </a:extLst>
          </p:cNvPr>
          <p:cNvSpPr txBox="1">
            <a:spLocks noGrp="1"/>
          </p:cNvSpPr>
          <p:nvPr>
            <p:ph type="dt" sz="half" idx="10"/>
          </p:nvPr>
        </p:nvSpPr>
        <p:spPr>
          <a:ln/>
        </p:spPr>
        <p:txBody>
          <a:bodyPr/>
          <a:lstStyle>
            <a:lvl1pPr>
              <a:defRPr/>
            </a:lvl1pPr>
          </a:lstStyle>
          <a:p>
            <a:pPr>
              <a:defRPr/>
            </a:pPr>
            <a:fld id="{F9FD49EA-1EE1-4468-AD39-C5A295DAF275}" type="datetime1">
              <a:rPr lang="el-GR"/>
              <a:pPr>
                <a:defRPr/>
              </a:pPr>
              <a:t>1/10/2024</a:t>
            </a:fld>
            <a:endParaRPr/>
          </a:p>
        </p:txBody>
      </p:sp>
      <p:sp>
        <p:nvSpPr>
          <p:cNvPr id="3" name="3 - Θέση υποσέλιδου">
            <a:extLst>
              <a:ext uri="{FF2B5EF4-FFF2-40B4-BE49-F238E27FC236}">
                <a16:creationId xmlns:a16="http://schemas.microsoft.com/office/drawing/2014/main" id="{19FF917F-AD24-4EB5-9C94-398AC81D8182}"/>
              </a:ext>
            </a:extLst>
          </p:cNvPr>
          <p:cNvSpPr txBox="1">
            <a:spLocks noGrp="1"/>
          </p:cNvSpPr>
          <p:nvPr>
            <p:ph type="ftr" sz="quarter" idx="11"/>
          </p:nvPr>
        </p:nvSpPr>
        <p:spPr>
          <a:ln/>
        </p:spPr>
        <p:txBody>
          <a:bodyPr/>
          <a:lstStyle>
            <a:lvl1pPr>
              <a:defRPr/>
            </a:lvl1pPr>
          </a:lstStyle>
          <a:p>
            <a:pPr>
              <a:defRPr/>
            </a:pPr>
            <a:endParaRPr/>
          </a:p>
        </p:txBody>
      </p:sp>
      <p:sp>
        <p:nvSpPr>
          <p:cNvPr id="4" name="4 - Θέση αριθμού διαφάνειας">
            <a:extLst>
              <a:ext uri="{FF2B5EF4-FFF2-40B4-BE49-F238E27FC236}">
                <a16:creationId xmlns:a16="http://schemas.microsoft.com/office/drawing/2014/main" id="{23C24AFE-61F4-4910-9F70-32377763CE08}"/>
              </a:ext>
            </a:extLst>
          </p:cNvPr>
          <p:cNvSpPr txBox="1">
            <a:spLocks noGrp="1"/>
          </p:cNvSpPr>
          <p:nvPr>
            <p:ph type="sldNum" sz="quarter" idx="12"/>
          </p:nvPr>
        </p:nvSpPr>
        <p:spPr>
          <a:ln/>
        </p:spPr>
        <p:txBody>
          <a:bodyPr/>
          <a:lstStyle>
            <a:lvl1pPr>
              <a:defRPr/>
            </a:lvl1pPr>
          </a:lstStyle>
          <a:p>
            <a:pPr>
              <a:defRPr/>
            </a:pPr>
            <a:fld id="{49A4AAAF-B3C2-4F48-A9D2-2EF79669F38F}" type="slidenum">
              <a:rPr lang="el-GR" altLang="el-GR"/>
              <a:pPr>
                <a:defRPr/>
              </a:pPr>
              <a:t>‹#›</a:t>
            </a:fld>
            <a:endParaRPr lang="el-GR" altLang="el-GR"/>
          </a:p>
        </p:txBody>
      </p:sp>
    </p:spTree>
    <p:extLst>
      <p:ext uri="{BB962C8B-B14F-4D97-AF65-F5344CB8AC3E}">
        <p14:creationId xmlns:p14="http://schemas.microsoft.com/office/powerpoint/2010/main" val="3761044866"/>
      </p:ext>
    </p:extLst>
  </p:cSld>
  <p:clrMapOvr>
    <a:masterClrMapping/>
  </p:clrMapOvr>
  <p:transition spd="slow"/>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2 - Θέση ημερομηνίας">
            <a:extLst>
              <a:ext uri="{FF2B5EF4-FFF2-40B4-BE49-F238E27FC236}">
                <a16:creationId xmlns:a16="http://schemas.microsoft.com/office/drawing/2014/main" id="{D1391675-3FB9-4843-A778-85372D56345F}"/>
              </a:ext>
            </a:extLst>
          </p:cNvPr>
          <p:cNvSpPr txBox="1">
            <a:spLocks noGrp="1"/>
          </p:cNvSpPr>
          <p:nvPr>
            <p:ph type="dt" sz="half" idx="10"/>
          </p:nvPr>
        </p:nvSpPr>
        <p:spPr>
          <a:ln/>
        </p:spPr>
        <p:txBody>
          <a:bodyPr/>
          <a:lstStyle>
            <a:lvl1pPr>
              <a:defRPr/>
            </a:lvl1pPr>
          </a:lstStyle>
          <a:p>
            <a:pPr>
              <a:defRPr/>
            </a:pPr>
            <a:fld id="{00032F77-1C5E-4540-A98A-13113C1F5690}" type="datetime1">
              <a:rPr lang="el-GR"/>
              <a:pPr>
                <a:defRPr/>
              </a:pPr>
              <a:t>1/10/2024</a:t>
            </a:fld>
            <a:endParaRPr/>
          </a:p>
        </p:txBody>
      </p:sp>
      <p:sp>
        <p:nvSpPr>
          <p:cNvPr id="6" name="3 - Θέση υποσέλιδου">
            <a:extLst>
              <a:ext uri="{FF2B5EF4-FFF2-40B4-BE49-F238E27FC236}">
                <a16:creationId xmlns:a16="http://schemas.microsoft.com/office/drawing/2014/main" id="{46A74AC2-FC8D-410B-9EEA-F4A68EEAF069}"/>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C16D2832-9CA7-4F3E-98B0-2792B4D29C6E}"/>
              </a:ext>
            </a:extLst>
          </p:cNvPr>
          <p:cNvSpPr txBox="1">
            <a:spLocks noGrp="1"/>
          </p:cNvSpPr>
          <p:nvPr>
            <p:ph type="sldNum" sz="quarter" idx="12"/>
          </p:nvPr>
        </p:nvSpPr>
        <p:spPr>
          <a:ln/>
        </p:spPr>
        <p:txBody>
          <a:bodyPr/>
          <a:lstStyle>
            <a:lvl1pPr>
              <a:defRPr/>
            </a:lvl1pPr>
          </a:lstStyle>
          <a:p>
            <a:pPr>
              <a:defRPr/>
            </a:pPr>
            <a:fld id="{267B6512-6044-4B95-9E9D-B16675E636E6}" type="slidenum">
              <a:rPr lang="el-GR" altLang="el-GR"/>
              <a:pPr>
                <a:defRPr/>
              </a:pPr>
              <a:t>‹#›</a:t>
            </a:fld>
            <a:endParaRPr lang="el-GR" altLang="el-GR"/>
          </a:p>
        </p:txBody>
      </p:sp>
    </p:spTree>
    <p:extLst>
      <p:ext uri="{BB962C8B-B14F-4D97-AF65-F5344CB8AC3E}">
        <p14:creationId xmlns:p14="http://schemas.microsoft.com/office/powerpoint/2010/main" val="1525659275"/>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2 - Θέση ημερομηνίας">
            <a:extLst>
              <a:ext uri="{FF2B5EF4-FFF2-40B4-BE49-F238E27FC236}">
                <a16:creationId xmlns:a16="http://schemas.microsoft.com/office/drawing/2014/main" id="{6D21FC56-2D2B-4D5B-A4DC-B27F8A4193DE}"/>
              </a:ext>
            </a:extLst>
          </p:cNvPr>
          <p:cNvSpPr txBox="1">
            <a:spLocks noGrp="1"/>
          </p:cNvSpPr>
          <p:nvPr>
            <p:ph type="dt" sz="half" idx="10"/>
          </p:nvPr>
        </p:nvSpPr>
        <p:spPr>
          <a:ln/>
        </p:spPr>
        <p:txBody>
          <a:bodyPr/>
          <a:lstStyle>
            <a:lvl1pPr>
              <a:defRPr/>
            </a:lvl1pPr>
          </a:lstStyle>
          <a:p>
            <a:pPr>
              <a:defRPr/>
            </a:pPr>
            <a:fld id="{E7642B5D-F428-4F77-A71C-56390F5B960E}" type="datetime1">
              <a:rPr lang="el-GR"/>
              <a:pPr>
                <a:defRPr/>
              </a:pPr>
              <a:t>1/10/2024</a:t>
            </a:fld>
            <a:endParaRPr/>
          </a:p>
        </p:txBody>
      </p:sp>
      <p:sp>
        <p:nvSpPr>
          <p:cNvPr id="6" name="3 - Θέση υποσέλιδου">
            <a:extLst>
              <a:ext uri="{FF2B5EF4-FFF2-40B4-BE49-F238E27FC236}">
                <a16:creationId xmlns:a16="http://schemas.microsoft.com/office/drawing/2014/main" id="{1C8CA8A5-308F-4D22-8B15-EB68183D6765}"/>
              </a:ext>
            </a:extLst>
          </p:cNvPr>
          <p:cNvSpPr txBox="1">
            <a:spLocks noGrp="1"/>
          </p:cNvSpPr>
          <p:nvPr>
            <p:ph type="ftr" sz="quarter" idx="11"/>
          </p:nvPr>
        </p:nvSpPr>
        <p:spPr>
          <a:ln/>
        </p:spPr>
        <p:txBody>
          <a:bodyPr/>
          <a:lstStyle>
            <a:lvl1pPr>
              <a:defRPr/>
            </a:lvl1pPr>
          </a:lstStyle>
          <a:p>
            <a:pPr>
              <a:defRPr/>
            </a:pPr>
            <a:endParaRPr/>
          </a:p>
        </p:txBody>
      </p:sp>
      <p:sp>
        <p:nvSpPr>
          <p:cNvPr id="7" name="4 - Θέση αριθμού διαφάνειας">
            <a:extLst>
              <a:ext uri="{FF2B5EF4-FFF2-40B4-BE49-F238E27FC236}">
                <a16:creationId xmlns:a16="http://schemas.microsoft.com/office/drawing/2014/main" id="{4974AB76-3F94-4FD5-AD40-38C1CCCC5FAE}"/>
              </a:ext>
            </a:extLst>
          </p:cNvPr>
          <p:cNvSpPr txBox="1">
            <a:spLocks noGrp="1"/>
          </p:cNvSpPr>
          <p:nvPr>
            <p:ph type="sldNum" sz="quarter" idx="12"/>
          </p:nvPr>
        </p:nvSpPr>
        <p:spPr>
          <a:ln/>
        </p:spPr>
        <p:txBody>
          <a:bodyPr/>
          <a:lstStyle>
            <a:lvl1pPr>
              <a:defRPr/>
            </a:lvl1pPr>
          </a:lstStyle>
          <a:p>
            <a:pPr>
              <a:defRPr/>
            </a:pPr>
            <a:fld id="{DAAFFCD7-8E0F-44A5-8EB6-76226172EA74}" type="slidenum">
              <a:rPr lang="el-GR" altLang="el-GR"/>
              <a:pPr>
                <a:defRPr/>
              </a:pPr>
              <a:t>‹#›</a:t>
            </a:fld>
            <a:endParaRPr lang="el-GR" altLang="el-GR"/>
          </a:p>
        </p:txBody>
      </p:sp>
    </p:spTree>
    <p:extLst>
      <p:ext uri="{BB962C8B-B14F-4D97-AF65-F5344CB8AC3E}">
        <p14:creationId xmlns:p14="http://schemas.microsoft.com/office/powerpoint/2010/main" val="2455316539"/>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0A26CE44-A490-4777-97A3-9FA91106CE38}"/>
              </a:ext>
            </a:extLst>
          </p:cNvPr>
          <p:cNvSpPr txBox="1">
            <a:spLocks noGrp="1"/>
          </p:cNvSpPr>
          <p:nvPr>
            <p:ph type="dt" sz="half" idx="10"/>
          </p:nvPr>
        </p:nvSpPr>
        <p:spPr>
          <a:ln/>
        </p:spPr>
        <p:txBody>
          <a:bodyPr/>
          <a:lstStyle>
            <a:lvl1pPr>
              <a:defRPr/>
            </a:lvl1pPr>
          </a:lstStyle>
          <a:p>
            <a:pPr>
              <a:defRPr/>
            </a:pPr>
            <a:fld id="{2C9C2AF0-1298-44C0-8EE5-6BD30168A44F}" type="datetime1">
              <a:rPr lang="el-GR"/>
              <a:pPr>
                <a:defRPr/>
              </a:pPr>
              <a:t>1/10/2024</a:t>
            </a:fld>
            <a:endParaRPr/>
          </a:p>
        </p:txBody>
      </p:sp>
      <p:sp>
        <p:nvSpPr>
          <p:cNvPr id="5" name="3 - Θέση υποσέλιδου">
            <a:extLst>
              <a:ext uri="{FF2B5EF4-FFF2-40B4-BE49-F238E27FC236}">
                <a16:creationId xmlns:a16="http://schemas.microsoft.com/office/drawing/2014/main" id="{9F366876-4D75-48F5-845F-AAE572A7233A}"/>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4FE25555-B011-408E-AF68-5565C1F300C5}"/>
              </a:ext>
            </a:extLst>
          </p:cNvPr>
          <p:cNvSpPr txBox="1">
            <a:spLocks noGrp="1"/>
          </p:cNvSpPr>
          <p:nvPr>
            <p:ph type="sldNum" sz="quarter" idx="12"/>
          </p:nvPr>
        </p:nvSpPr>
        <p:spPr>
          <a:ln/>
        </p:spPr>
        <p:txBody>
          <a:bodyPr/>
          <a:lstStyle>
            <a:lvl1pPr>
              <a:defRPr/>
            </a:lvl1pPr>
          </a:lstStyle>
          <a:p>
            <a:pPr>
              <a:defRPr/>
            </a:pPr>
            <a:fld id="{0187E906-66F4-4F99-A600-8A948F731D68}" type="slidenum">
              <a:rPr lang="el-GR" altLang="el-GR"/>
              <a:pPr>
                <a:defRPr/>
              </a:pPr>
              <a:t>‹#›</a:t>
            </a:fld>
            <a:endParaRPr lang="el-GR" altLang="el-GR"/>
          </a:p>
        </p:txBody>
      </p:sp>
    </p:spTree>
    <p:extLst>
      <p:ext uri="{BB962C8B-B14F-4D97-AF65-F5344CB8AC3E}">
        <p14:creationId xmlns:p14="http://schemas.microsoft.com/office/powerpoint/2010/main" val="1348794877"/>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628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628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2 - Θέση ημερομηνίας">
            <a:extLst>
              <a:ext uri="{FF2B5EF4-FFF2-40B4-BE49-F238E27FC236}">
                <a16:creationId xmlns:a16="http://schemas.microsoft.com/office/drawing/2014/main" id="{512F4633-6DFF-4BAF-A7F4-5B956A3EC382}"/>
              </a:ext>
            </a:extLst>
          </p:cNvPr>
          <p:cNvSpPr txBox="1">
            <a:spLocks noGrp="1"/>
          </p:cNvSpPr>
          <p:nvPr>
            <p:ph type="dt" sz="half" idx="10"/>
          </p:nvPr>
        </p:nvSpPr>
        <p:spPr>
          <a:ln/>
        </p:spPr>
        <p:txBody>
          <a:bodyPr/>
          <a:lstStyle>
            <a:lvl1pPr>
              <a:defRPr/>
            </a:lvl1pPr>
          </a:lstStyle>
          <a:p>
            <a:pPr>
              <a:defRPr/>
            </a:pPr>
            <a:fld id="{A9298B4A-F3D2-46C9-ACE5-FC703BAEF25C}" type="datetime1">
              <a:rPr lang="el-GR"/>
              <a:pPr>
                <a:defRPr/>
              </a:pPr>
              <a:t>1/10/2024</a:t>
            </a:fld>
            <a:endParaRPr/>
          </a:p>
        </p:txBody>
      </p:sp>
      <p:sp>
        <p:nvSpPr>
          <p:cNvPr id="5" name="3 - Θέση υποσέλιδου">
            <a:extLst>
              <a:ext uri="{FF2B5EF4-FFF2-40B4-BE49-F238E27FC236}">
                <a16:creationId xmlns:a16="http://schemas.microsoft.com/office/drawing/2014/main" id="{5AEAF121-5866-4E7D-9CAA-ED00F6C75A84}"/>
              </a:ext>
            </a:extLst>
          </p:cNvPr>
          <p:cNvSpPr txBox="1">
            <a:spLocks noGrp="1"/>
          </p:cNvSpPr>
          <p:nvPr>
            <p:ph type="ftr" sz="quarter" idx="11"/>
          </p:nvPr>
        </p:nvSpPr>
        <p:spPr>
          <a:ln/>
        </p:spPr>
        <p:txBody>
          <a:bodyPr/>
          <a:lstStyle>
            <a:lvl1pPr>
              <a:defRPr/>
            </a:lvl1pPr>
          </a:lstStyle>
          <a:p>
            <a:pPr>
              <a:defRPr/>
            </a:pPr>
            <a:endParaRPr/>
          </a:p>
        </p:txBody>
      </p:sp>
      <p:sp>
        <p:nvSpPr>
          <p:cNvPr id="6" name="4 - Θέση αριθμού διαφάνειας">
            <a:extLst>
              <a:ext uri="{FF2B5EF4-FFF2-40B4-BE49-F238E27FC236}">
                <a16:creationId xmlns:a16="http://schemas.microsoft.com/office/drawing/2014/main" id="{B6004787-4069-4025-BE46-028D213169BF}"/>
              </a:ext>
            </a:extLst>
          </p:cNvPr>
          <p:cNvSpPr txBox="1">
            <a:spLocks noGrp="1"/>
          </p:cNvSpPr>
          <p:nvPr>
            <p:ph type="sldNum" sz="quarter" idx="12"/>
          </p:nvPr>
        </p:nvSpPr>
        <p:spPr>
          <a:ln/>
        </p:spPr>
        <p:txBody>
          <a:bodyPr/>
          <a:lstStyle>
            <a:lvl1pPr>
              <a:defRPr/>
            </a:lvl1pPr>
          </a:lstStyle>
          <a:p>
            <a:pPr>
              <a:defRPr/>
            </a:pPr>
            <a:fld id="{3F7D53BC-D736-45B3-94F5-CFDBF922D60C}" type="slidenum">
              <a:rPr lang="el-GR" altLang="el-GR"/>
              <a:pPr>
                <a:defRPr/>
              </a:pPr>
              <a:t>‹#›</a:t>
            </a:fld>
            <a:endParaRPr lang="el-GR" altLang="el-GR"/>
          </a:p>
        </p:txBody>
      </p:sp>
    </p:spTree>
    <p:extLst>
      <p:ext uri="{BB962C8B-B14F-4D97-AF65-F5344CB8AC3E}">
        <p14:creationId xmlns:p14="http://schemas.microsoft.com/office/powerpoint/2010/main" val="420910876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898CB2-36B7-44B1-B315-BB1780B0D06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A2E00D8-C7E1-43FB-8B06-A77BCAF4253E}"/>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4" name="Θέση υποσέλιδου 3">
            <a:extLst>
              <a:ext uri="{FF2B5EF4-FFF2-40B4-BE49-F238E27FC236}">
                <a16:creationId xmlns:a16="http://schemas.microsoft.com/office/drawing/2014/main" id="{07766B1B-DC62-4312-B9CB-3AAB0AC9488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33DFD7A-F6CB-42DC-AD06-0B3169CAA096}"/>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408707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20A6B13-3A9B-46E6-9934-3597BB2894EB}"/>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3" name="Θέση υποσέλιδου 2">
            <a:extLst>
              <a:ext uri="{FF2B5EF4-FFF2-40B4-BE49-F238E27FC236}">
                <a16:creationId xmlns:a16="http://schemas.microsoft.com/office/drawing/2014/main" id="{769E9611-AD27-4A2B-8A4F-CB0BABE0FCE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FC452C9-456C-48AF-ACAB-4BCB1AAC8ECA}"/>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394421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0B7621-C6C1-4636-A1D6-3309A575332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1898598-F686-4647-8CC0-AB59A481D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C834A85-73BE-43F2-B102-1FA8D10A4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1D5D250-18A4-40D9-A330-2EA0C83EE0A0}"/>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2A10C69F-DB24-4A82-8CA5-8B6E0926EAC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D044BD9-05C1-4C72-A23E-09F94C4EF39B}"/>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202409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6E97BA-508B-4E7E-894B-015B872CDD5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2810181-E831-49C4-A0BE-E89A3863A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1DFDD2C-D114-4AB3-B4C0-DC48E3653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C1D636A-867B-44F2-B81F-58682E57C019}"/>
              </a:ext>
            </a:extLst>
          </p:cNvPr>
          <p:cNvSpPr>
            <a:spLocks noGrp="1"/>
          </p:cNvSpPr>
          <p:nvPr>
            <p:ph type="dt" sz="half" idx="10"/>
          </p:nvPr>
        </p:nvSpPr>
        <p:spPr/>
        <p:txBody>
          <a:bodyPr/>
          <a:lstStyle/>
          <a:p>
            <a:fld id="{EA071A5E-B057-4C27-8DF1-CDC2D6BBEF15}" type="datetimeFigureOut">
              <a:rPr lang="el-GR" smtClean="0"/>
              <a:pPr/>
              <a:t>1/10/2024</a:t>
            </a:fld>
            <a:endParaRPr lang="el-GR"/>
          </a:p>
        </p:txBody>
      </p:sp>
      <p:sp>
        <p:nvSpPr>
          <p:cNvPr id="6" name="Θέση υποσέλιδου 5">
            <a:extLst>
              <a:ext uri="{FF2B5EF4-FFF2-40B4-BE49-F238E27FC236}">
                <a16:creationId xmlns:a16="http://schemas.microsoft.com/office/drawing/2014/main" id="{55794034-8061-4A30-B2F0-CA5208073B5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5B731EC-DAA6-400F-9F4F-B353BCD77935}"/>
              </a:ext>
            </a:extLst>
          </p:cNvPr>
          <p:cNvSpPr>
            <a:spLocks noGrp="1"/>
          </p:cNvSpPr>
          <p:nvPr>
            <p:ph type="sldNum" sz="quarter" idx="12"/>
          </p:nvPr>
        </p:nvSpPr>
        <p:spPr/>
        <p:txBody>
          <a:bodyPr/>
          <a:lstStyle/>
          <a:p>
            <a:fld id="{765601BF-C23E-4ED3-A893-A404815C21C0}" type="slidenum">
              <a:rPr lang="el-GR" smtClean="0"/>
              <a:pPr/>
              <a:t>‹#›</a:t>
            </a:fld>
            <a:endParaRPr lang="el-GR"/>
          </a:p>
        </p:txBody>
      </p:sp>
    </p:spTree>
    <p:extLst>
      <p:ext uri="{BB962C8B-B14F-4D97-AF65-F5344CB8AC3E}">
        <p14:creationId xmlns:p14="http://schemas.microsoft.com/office/powerpoint/2010/main" val="349992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FDEA634-BB4A-4386-A0FF-3832C6F73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8C41617-6BB2-43CA-8E11-7FBFAD9D2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E1D70C2-1E9E-4ACA-AEFB-A90EFB0E19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71A5E-B057-4C27-8DF1-CDC2D6BBEF1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98B0676C-9398-45BF-89B4-F9F448CA89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A29EE17-F916-43D1-8EFD-E45C2D3AD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601BF-C23E-4ED3-A893-A404815C21C0}" type="slidenum">
              <a:rPr lang="el-GR" smtClean="0"/>
              <a:pPr/>
              <a:t>‹#›</a:t>
            </a:fld>
            <a:endParaRPr lang="el-GR"/>
          </a:p>
        </p:txBody>
      </p:sp>
    </p:spTree>
    <p:extLst>
      <p:ext uri="{BB962C8B-B14F-4D97-AF65-F5344CB8AC3E}">
        <p14:creationId xmlns:p14="http://schemas.microsoft.com/office/powerpoint/2010/main" val="351443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Τίτλος">
            <a:extLst>
              <a:ext uri="{FF2B5EF4-FFF2-40B4-BE49-F238E27FC236}">
                <a16:creationId xmlns:a16="http://schemas.microsoft.com/office/drawing/2014/main" id="{BD09A41A-5D66-4EA3-AABE-5ADCA4457600}"/>
              </a:ext>
            </a:extLst>
          </p:cNvPr>
          <p:cNvSpPr txBox="1">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t" anchorCtr="0" compatLnSpc="1">
            <a:prstTxWarp prst="textNoShape">
              <a:avLst/>
            </a:prstTxWarp>
          </a:bodyPr>
          <a:lstStyle/>
          <a:p>
            <a:pPr lvl="0"/>
            <a:r>
              <a:rPr lang="el-GR" altLang="el-GR"/>
              <a:t>Κάντε κλικ εδώ για την επεξεργασία της μορφής του κειμένου του τίτλουKλικ για επεξεργασία του τίτλου</a:t>
            </a:r>
          </a:p>
        </p:txBody>
      </p:sp>
      <p:sp>
        <p:nvSpPr>
          <p:cNvPr id="3" name="2 - Θέση ημερομηνίας">
            <a:extLst>
              <a:ext uri="{FF2B5EF4-FFF2-40B4-BE49-F238E27FC236}">
                <a16:creationId xmlns:a16="http://schemas.microsoft.com/office/drawing/2014/main" id="{3963A701-E9DA-4344-8839-DFC9DF624D39}"/>
              </a:ext>
            </a:extLst>
          </p:cNvPr>
          <p:cNvSpPr txBox="1">
            <a:spLocks noGrp="1"/>
          </p:cNvSpPr>
          <p:nvPr>
            <p:ph type="dt" sz="half" idx="2"/>
          </p:nvPr>
        </p:nvSpPr>
        <p:spPr>
          <a:xfrm>
            <a:off x="609600" y="6356351"/>
            <a:ext cx="2844800" cy="365125"/>
          </a:xfrm>
          <a:prstGeom prst="rect">
            <a:avLst/>
          </a:prstGeom>
          <a:noFill/>
          <a:ln>
            <a:noFill/>
          </a:ln>
        </p:spPr>
        <p:txBody>
          <a:bodyPr wrap="square" lIns="90000" tIns="45000" rIns="90000" bIns="45000" anchor="t"/>
          <a:lstStyle>
            <a:lvl1pPr marL="0" marR="0" lvl="0" indent="0" algn="l" rtl="0" eaLnBrk="1" fontAlgn="auto"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a:defRPr/>
            </a:pPr>
            <a:fld id="{F2269404-4BC0-4409-BF7C-04F895DBC81B}" type="datetime1">
              <a:rPr lang="el-GR"/>
              <a:pPr>
                <a:defRPr/>
              </a:pPr>
              <a:t>1/10/2024</a:t>
            </a:fld>
            <a:endParaRPr/>
          </a:p>
        </p:txBody>
      </p:sp>
      <p:sp>
        <p:nvSpPr>
          <p:cNvPr id="4" name="3 - Θέση υποσέλιδου">
            <a:extLst>
              <a:ext uri="{FF2B5EF4-FFF2-40B4-BE49-F238E27FC236}">
                <a16:creationId xmlns:a16="http://schemas.microsoft.com/office/drawing/2014/main" id="{EF757034-834A-4EE3-AF89-072C43BA690E}"/>
              </a:ext>
            </a:extLst>
          </p:cNvPr>
          <p:cNvSpPr txBox="1">
            <a:spLocks noGrp="1"/>
          </p:cNvSpPr>
          <p:nvPr>
            <p:ph type="ftr" sz="quarter" idx="3"/>
          </p:nvPr>
        </p:nvSpPr>
        <p:spPr>
          <a:xfrm>
            <a:off x="4165600" y="6356351"/>
            <a:ext cx="3860800" cy="365125"/>
          </a:xfrm>
          <a:prstGeom prst="rect">
            <a:avLst/>
          </a:prstGeom>
          <a:noFill/>
          <a:ln>
            <a:noFill/>
          </a:ln>
        </p:spPr>
        <p:txBody>
          <a:bodyPr wrap="square" lIns="90000" tIns="45000" rIns="90000" bIns="45000" anchor="t"/>
          <a:lstStyle>
            <a:lvl1pPr lvl="0" rtl="0" eaLnBrk="1" fontAlgn="auto" hangingPunct="0">
              <a:spcBef>
                <a:spcPts val="0"/>
              </a:spcBef>
              <a:spcAft>
                <a:spcPts val="0"/>
              </a:spcAft>
              <a:buNone/>
              <a:tabLst/>
              <a:defRPr lang="el-GR" sz="2400" kern="1200">
                <a:latin typeface="Times New Roman" pitchFamily="18"/>
                <a:ea typeface="Arial" pitchFamily="2"/>
                <a:cs typeface="Tahoma" pitchFamily="2"/>
              </a:defRPr>
            </a:lvl1pPr>
          </a:lstStyle>
          <a:p>
            <a:pPr>
              <a:defRPr/>
            </a:pPr>
            <a:endParaRPr/>
          </a:p>
        </p:txBody>
      </p:sp>
      <p:sp>
        <p:nvSpPr>
          <p:cNvPr id="5" name="4 - Θέση αριθμού διαφάνειας">
            <a:extLst>
              <a:ext uri="{FF2B5EF4-FFF2-40B4-BE49-F238E27FC236}">
                <a16:creationId xmlns:a16="http://schemas.microsoft.com/office/drawing/2014/main" id="{82F56583-40E3-4C8C-84D9-41DF857F7F5D}"/>
              </a:ext>
            </a:extLst>
          </p:cNvPr>
          <p:cNvSpPr txBox="1">
            <a:spLocks noGrp="1"/>
          </p:cNvSpPr>
          <p:nvPr>
            <p:ph type="sldNum" sz="quarter" idx="4"/>
          </p:nvPr>
        </p:nvSpPr>
        <p:spPr>
          <a:xfrm>
            <a:off x="8737600" y="6356351"/>
            <a:ext cx="2844800" cy="365125"/>
          </a:xfrm>
          <a:prstGeom prst="rect">
            <a:avLst/>
          </a:prstGeom>
          <a:noFill/>
          <a:ln>
            <a:noFill/>
          </a:ln>
        </p:spPr>
        <p:txBody>
          <a:bodyPr vert="horz" wrap="square" lIns="90000" tIns="45000" rIns="90000" bIns="45000" numCol="1" anchor="t" anchorCtr="0" compatLnSpc="1">
            <a:prstTxWarp prst="textNoShape">
              <a:avLst/>
            </a:prstTxWarp>
          </a:bodyPr>
          <a:lstStyle>
            <a:lvl1pPr eaLnBrk="1" hangingPunct="1">
              <a:defRPr smtClean="0">
                <a:solidFill>
                  <a:srgbClr val="000000"/>
                </a:solidFill>
                <a:ea typeface="Arial" panose="020B0604020202020204" pitchFamily="34" charset="0"/>
                <a:cs typeface="Tahoma" panose="020B0604030504040204" pitchFamily="34" charset="0"/>
              </a:defRPr>
            </a:lvl1pPr>
          </a:lstStyle>
          <a:p>
            <a:pPr>
              <a:defRPr/>
            </a:pPr>
            <a:fld id="{433AF346-506D-4C83-BBCE-6760EA04F6FE}" type="slidenum">
              <a:rPr lang="el-GR" altLang="el-GR"/>
              <a:pPr>
                <a:defRPr/>
              </a:pPr>
              <a:t>‹#›</a:t>
            </a:fld>
            <a:endParaRPr lang="el-GR" altLang="el-GR"/>
          </a:p>
        </p:txBody>
      </p:sp>
      <p:sp>
        <p:nvSpPr>
          <p:cNvPr id="4102" name="Θέση κειμένου 5">
            <a:extLst>
              <a:ext uri="{FF2B5EF4-FFF2-40B4-BE49-F238E27FC236}">
                <a16:creationId xmlns:a16="http://schemas.microsoft.com/office/drawing/2014/main" id="{946E68DA-CB2B-454A-8043-680CB8AF2AFC}"/>
              </a:ext>
            </a:extLst>
          </p:cNvPr>
          <p:cNvSpPr txBox="1">
            <a:spLocks noGrp="1"/>
          </p:cNvSpPr>
          <p:nvPr>
            <p:ph type="body" idx="1"/>
          </p:nvPr>
        </p:nvSpPr>
        <p:spPr bwMode="auto">
          <a:xfrm>
            <a:off x="609600" y="16049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extLst>
      <p:ext uri="{BB962C8B-B14F-4D97-AF65-F5344CB8AC3E}">
        <p14:creationId xmlns:p14="http://schemas.microsoft.com/office/powerpoint/2010/main" val="1321061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txStyles>
    <p:titleStyle>
      <a:lvl1pPr algn="ctr" rtl="0" eaLnBrk="0" fontAlgn="base" hangingPunct="0">
        <a:spcBef>
          <a:spcPct val="0"/>
        </a:spcBef>
        <a:spcAft>
          <a:spcPct val="0"/>
        </a:spcAft>
        <a:defRPr lang="el-GR" sz="4400" kern="1200">
          <a:solidFill>
            <a:srgbClr val="000000"/>
          </a:solidFill>
          <a:latin typeface="Calibri" pitchFamily="18"/>
          <a:ea typeface="Microsoft YaHei" pitchFamily="2"/>
          <a:cs typeface="Mangal" pitchFamily="2"/>
        </a:defRPr>
      </a:lvl1pPr>
      <a:lvl2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2pPr>
      <a:lvl3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3pPr>
      <a:lvl4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4pPr>
      <a:lvl5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5pPr>
      <a:lvl6pPr marL="4572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6pPr>
      <a:lvl7pPr marL="9144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7pPr>
      <a:lvl8pPr marL="13716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8pPr>
      <a:lvl9pPr marL="18288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9pPr>
    </p:titleStyle>
    <p:bodyStyle>
      <a:lvl1pPr marL="342900" indent="-342900" algn="l" rtl="0" eaLnBrk="0" fontAlgn="base" hangingPunct="0">
        <a:spcBef>
          <a:spcPct val="0"/>
        </a:spcBef>
        <a:spcAft>
          <a:spcPts val="1413"/>
        </a:spcAft>
        <a:defRPr lang="el-GR" sz="3200" kern="1200">
          <a:solidFill>
            <a:srgbClr val="000000"/>
          </a:solidFill>
          <a:latin typeface="Calibri" pitchFamily="18"/>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Mangal" pitchFamily="18"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Mangal" pitchFamily="18"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86A7033-C11B-4F1E-A573-230B55C64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D6C076B-369C-4852-9160-F12554868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BFCBB20-D4DD-40ED-9BDC-CE32B7DA2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9687F-34D3-48C1-8D36-AE9A18062F55}" type="datetimeFigureOut">
              <a:rPr lang="el-GR" smtClean="0"/>
              <a:pPr/>
              <a:t>1/10/2024</a:t>
            </a:fld>
            <a:endParaRPr lang="el-GR"/>
          </a:p>
        </p:txBody>
      </p:sp>
      <p:sp>
        <p:nvSpPr>
          <p:cNvPr id="5" name="Θέση υποσέλιδου 4">
            <a:extLst>
              <a:ext uri="{FF2B5EF4-FFF2-40B4-BE49-F238E27FC236}">
                <a16:creationId xmlns:a16="http://schemas.microsoft.com/office/drawing/2014/main" id="{14B056C5-0901-484F-9039-799B30687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DFC0C55-3D96-4AE0-8138-FEE9B28CF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FDA96-BF92-414E-BE92-8F6623AE7916}" type="slidenum">
              <a:rPr lang="el-GR" smtClean="0"/>
              <a:pPr/>
              <a:t>‹#›</a:t>
            </a:fld>
            <a:endParaRPr lang="el-GR"/>
          </a:p>
        </p:txBody>
      </p:sp>
    </p:spTree>
    <p:extLst>
      <p:ext uri="{BB962C8B-B14F-4D97-AF65-F5344CB8AC3E}">
        <p14:creationId xmlns:p14="http://schemas.microsoft.com/office/powerpoint/2010/main" val="1124777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1027"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993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mn-cs"/>
              </a:defRPr>
            </a:lvl1pPr>
          </a:lstStyle>
          <a:p>
            <a:pPr>
              <a:defRPr/>
            </a:pPr>
            <a:endParaRPr lang="el-GR"/>
          </a:p>
        </p:txBody>
      </p:sp>
      <p:sp>
        <p:nvSpPr>
          <p:cNvPr id="993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mn-cs"/>
              </a:defRPr>
            </a:lvl1pPr>
          </a:lstStyle>
          <a:p>
            <a:pPr>
              <a:defRPr/>
            </a:pPr>
            <a:endParaRPr lang="el-GR"/>
          </a:p>
        </p:txBody>
      </p:sp>
      <p:sp>
        <p:nvSpPr>
          <p:cNvPr id="993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FD82ACAA-38F4-4DF1-A248-0082D9B42AB6}" type="slidenum">
              <a:rPr lang="el-GR" altLang="el-GR"/>
              <a:pPr/>
              <a:t>‹#›</a:t>
            </a:fld>
            <a:endParaRPr lang="el-GR" altLang="el-G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Τίτλος">
            <a:extLst>
              <a:ext uri="{FF2B5EF4-FFF2-40B4-BE49-F238E27FC236}">
                <a16:creationId xmlns:a16="http://schemas.microsoft.com/office/drawing/2014/main" id="{BD09A41A-5D66-4EA3-AABE-5ADCA4457600}"/>
              </a:ext>
            </a:extLst>
          </p:cNvPr>
          <p:cNvSpPr txBox="1">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t" anchorCtr="0" compatLnSpc="1">
            <a:prstTxWarp prst="textNoShape">
              <a:avLst/>
            </a:prstTxWarp>
          </a:bodyPr>
          <a:lstStyle/>
          <a:p>
            <a:pPr lvl="0"/>
            <a:r>
              <a:rPr lang="el-GR" altLang="el-GR"/>
              <a:t>Κάντε κλικ εδώ για την επεξεργασία της μορφής του κειμένου του τίτλουKλικ για επεξεργασία του τίτλου</a:t>
            </a:r>
          </a:p>
        </p:txBody>
      </p:sp>
      <p:sp>
        <p:nvSpPr>
          <p:cNvPr id="3" name="2 - Θέση ημερομηνίας">
            <a:extLst>
              <a:ext uri="{FF2B5EF4-FFF2-40B4-BE49-F238E27FC236}">
                <a16:creationId xmlns:a16="http://schemas.microsoft.com/office/drawing/2014/main" id="{3963A701-E9DA-4344-8839-DFC9DF624D39}"/>
              </a:ext>
            </a:extLst>
          </p:cNvPr>
          <p:cNvSpPr txBox="1">
            <a:spLocks noGrp="1"/>
          </p:cNvSpPr>
          <p:nvPr>
            <p:ph type="dt" sz="half" idx="2"/>
          </p:nvPr>
        </p:nvSpPr>
        <p:spPr>
          <a:xfrm>
            <a:off x="609600" y="6356351"/>
            <a:ext cx="2844800" cy="365125"/>
          </a:xfrm>
          <a:prstGeom prst="rect">
            <a:avLst/>
          </a:prstGeom>
          <a:noFill/>
          <a:ln>
            <a:noFill/>
          </a:ln>
        </p:spPr>
        <p:txBody>
          <a:bodyPr wrap="square" lIns="90000" tIns="45000" rIns="90000" bIns="45000" anchor="t"/>
          <a:lstStyle>
            <a:lvl1pPr marL="0" marR="0" lvl="0" indent="0" algn="l" rtl="0" eaLnBrk="1" fontAlgn="auto"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a:defRPr/>
            </a:pPr>
            <a:fld id="{F2269404-4BC0-4409-BF7C-04F895DBC81B}" type="datetime1">
              <a:rPr lang="el-GR"/>
              <a:pPr>
                <a:defRPr/>
              </a:pPr>
              <a:t>1/10/2024</a:t>
            </a:fld>
            <a:endParaRPr/>
          </a:p>
        </p:txBody>
      </p:sp>
      <p:sp>
        <p:nvSpPr>
          <p:cNvPr id="4" name="3 - Θέση υποσέλιδου">
            <a:extLst>
              <a:ext uri="{FF2B5EF4-FFF2-40B4-BE49-F238E27FC236}">
                <a16:creationId xmlns:a16="http://schemas.microsoft.com/office/drawing/2014/main" id="{EF757034-834A-4EE3-AF89-072C43BA690E}"/>
              </a:ext>
            </a:extLst>
          </p:cNvPr>
          <p:cNvSpPr txBox="1">
            <a:spLocks noGrp="1"/>
          </p:cNvSpPr>
          <p:nvPr>
            <p:ph type="ftr" sz="quarter" idx="3"/>
          </p:nvPr>
        </p:nvSpPr>
        <p:spPr>
          <a:xfrm>
            <a:off x="4165600" y="6356351"/>
            <a:ext cx="3860800" cy="365125"/>
          </a:xfrm>
          <a:prstGeom prst="rect">
            <a:avLst/>
          </a:prstGeom>
          <a:noFill/>
          <a:ln>
            <a:noFill/>
          </a:ln>
        </p:spPr>
        <p:txBody>
          <a:bodyPr wrap="square" lIns="90000" tIns="45000" rIns="90000" bIns="45000" anchor="t"/>
          <a:lstStyle>
            <a:lvl1pPr lvl="0" rtl="0" eaLnBrk="1" fontAlgn="auto" hangingPunct="0">
              <a:spcBef>
                <a:spcPts val="0"/>
              </a:spcBef>
              <a:spcAft>
                <a:spcPts val="0"/>
              </a:spcAft>
              <a:buNone/>
              <a:tabLst/>
              <a:defRPr lang="el-GR" sz="2400" kern="1200">
                <a:latin typeface="Times New Roman" pitchFamily="18"/>
                <a:ea typeface="Arial" pitchFamily="2"/>
                <a:cs typeface="Tahoma" pitchFamily="2"/>
              </a:defRPr>
            </a:lvl1pPr>
          </a:lstStyle>
          <a:p>
            <a:pPr>
              <a:defRPr/>
            </a:pPr>
            <a:endParaRPr/>
          </a:p>
        </p:txBody>
      </p:sp>
      <p:sp>
        <p:nvSpPr>
          <p:cNvPr id="5" name="4 - Θέση αριθμού διαφάνειας">
            <a:extLst>
              <a:ext uri="{FF2B5EF4-FFF2-40B4-BE49-F238E27FC236}">
                <a16:creationId xmlns:a16="http://schemas.microsoft.com/office/drawing/2014/main" id="{82F56583-40E3-4C8C-84D9-41DF857F7F5D}"/>
              </a:ext>
            </a:extLst>
          </p:cNvPr>
          <p:cNvSpPr txBox="1">
            <a:spLocks noGrp="1"/>
          </p:cNvSpPr>
          <p:nvPr>
            <p:ph type="sldNum" sz="quarter" idx="4"/>
          </p:nvPr>
        </p:nvSpPr>
        <p:spPr>
          <a:xfrm>
            <a:off x="8737600" y="6356351"/>
            <a:ext cx="2844800" cy="365125"/>
          </a:xfrm>
          <a:prstGeom prst="rect">
            <a:avLst/>
          </a:prstGeom>
          <a:noFill/>
          <a:ln>
            <a:noFill/>
          </a:ln>
        </p:spPr>
        <p:txBody>
          <a:bodyPr vert="horz" wrap="square" lIns="90000" tIns="45000" rIns="90000" bIns="45000" numCol="1" anchor="t" anchorCtr="0" compatLnSpc="1">
            <a:prstTxWarp prst="textNoShape">
              <a:avLst/>
            </a:prstTxWarp>
          </a:bodyPr>
          <a:lstStyle>
            <a:lvl1pPr eaLnBrk="1" hangingPunct="1">
              <a:defRPr smtClean="0">
                <a:solidFill>
                  <a:srgbClr val="000000"/>
                </a:solidFill>
                <a:ea typeface="Arial" panose="020B0604020202020204" pitchFamily="34" charset="0"/>
                <a:cs typeface="Tahoma" panose="020B0604030504040204" pitchFamily="34" charset="0"/>
              </a:defRPr>
            </a:lvl1pPr>
          </a:lstStyle>
          <a:p>
            <a:pPr>
              <a:defRPr/>
            </a:pPr>
            <a:fld id="{433AF346-506D-4C83-BBCE-6760EA04F6FE}" type="slidenum">
              <a:rPr lang="el-GR" altLang="el-GR"/>
              <a:pPr>
                <a:defRPr/>
              </a:pPr>
              <a:t>‹#›</a:t>
            </a:fld>
            <a:endParaRPr lang="el-GR" altLang="el-GR"/>
          </a:p>
        </p:txBody>
      </p:sp>
      <p:sp>
        <p:nvSpPr>
          <p:cNvPr id="4102" name="Θέση κειμένου 5">
            <a:extLst>
              <a:ext uri="{FF2B5EF4-FFF2-40B4-BE49-F238E27FC236}">
                <a16:creationId xmlns:a16="http://schemas.microsoft.com/office/drawing/2014/main" id="{946E68DA-CB2B-454A-8043-680CB8AF2AFC}"/>
              </a:ext>
            </a:extLst>
          </p:cNvPr>
          <p:cNvSpPr txBox="1">
            <a:spLocks noGrp="1"/>
          </p:cNvSpPr>
          <p:nvPr>
            <p:ph type="body" idx="1"/>
          </p:nvPr>
        </p:nvSpPr>
        <p:spPr bwMode="auto">
          <a:xfrm>
            <a:off x="609600" y="16049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extLst>
      <p:ext uri="{BB962C8B-B14F-4D97-AF65-F5344CB8AC3E}">
        <p14:creationId xmlns:p14="http://schemas.microsoft.com/office/powerpoint/2010/main" val="38681921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txStyles>
    <p:titleStyle>
      <a:lvl1pPr algn="ctr" rtl="0" eaLnBrk="0" fontAlgn="base" hangingPunct="0">
        <a:spcBef>
          <a:spcPct val="0"/>
        </a:spcBef>
        <a:spcAft>
          <a:spcPct val="0"/>
        </a:spcAft>
        <a:defRPr lang="el-GR" sz="4400" kern="1200">
          <a:solidFill>
            <a:srgbClr val="000000"/>
          </a:solidFill>
          <a:latin typeface="Calibri" pitchFamily="18"/>
          <a:ea typeface="Microsoft YaHei" pitchFamily="2"/>
          <a:cs typeface="Mangal" pitchFamily="2"/>
        </a:defRPr>
      </a:lvl1pPr>
      <a:lvl2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2pPr>
      <a:lvl3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3pPr>
      <a:lvl4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4pPr>
      <a:lvl5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5pPr>
      <a:lvl6pPr marL="4572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6pPr>
      <a:lvl7pPr marL="9144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7pPr>
      <a:lvl8pPr marL="13716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8pPr>
      <a:lvl9pPr marL="18288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9pPr>
    </p:titleStyle>
    <p:bodyStyle>
      <a:lvl1pPr marL="342900" indent="-342900" algn="l" rtl="0" eaLnBrk="0" fontAlgn="base" hangingPunct="0">
        <a:spcBef>
          <a:spcPct val="0"/>
        </a:spcBef>
        <a:spcAft>
          <a:spcPts val="1413"/>
        </a:spcAft>
        <a:defRPr lang="el-GR" sz="3200" kern="1200">
          <a:solidFill>
            <a:srgbClr val="000000"/>
          </a:solidFill>
          <a:latin typeface="Calibri" pitchFamily="18"/>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Mangal" pitchFamily="18"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Mangal" pitchFamily="18"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cs typeface="Mangal" pitchFamily="18"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go2.wordpress.com/?id=725X1342&amp;site=stingtv.wordpress.com&amp;url=http://stingtv.files.wordpress.com/2010/01/ceb5cf81cf89cf84ceb7cebcceb1cf84ceb9cebacebf.jpg"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respi-gam.net/node/4098" TargetMode="External"/><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go2.wordpress.com/?id=725X1342&amp;site=stingtv.wordpress.com&amp;url=http://stingtv.files.wordpress.com/2010/01/ceb5cf81cf89cf84ceb7cebcceb1cf84ceb9cebacebf.jpg"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oleObject" Target="../embeddings/oleObject1.bin"/><Relationship Id="rId1" Type="http://schemas.openxmlformats.org/officeDocument/2006/relationships/slideLayout" Target="../slideLayouts/slideLayout40.xml"/><Relationship Id="rId5" Type="http://schemas.openxmlformats.org/officeDocument/2006/relationships/image" Target="../media/image134.jpeg"/><Relationship Id="rId4" Type="http://schemas.openxmlformats.org/officeDocument/2006/relationships/hyperlink" Target="http://go2.wordpress.com/?id=725X1342&amp;site=stingtv.wordpress.com&amp;url=http://stingtv.files.wordpress.com/2010/01/ceb5cf81cf89cf84ceb7cebcceb1cf84ceb9cebacebf.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customXml" Target="../ink/ink5.xml"/><Relationship Id="rId18" Type="http://schemas.openxmlformats.org/officeDocument/2006/relationships/image" Target="../media/image68.png"/><Relationship Id="rId26" Type="http://schemas.openxmlformats.org/officeDocument/2006/relationships/image" Target="../media/image72.png"/><Relationship Id="rId3" Type="http://schemas.openxmlformats.org/officeDocument/2006/relationships/image" Target="../media/image58.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65.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11.xml"/><Relationship Id="rId16" Type="http://schemas.openxmlformats.org/officeDocument/2006/relationships/image" Target="../media/image67.png"/><Relationship Id="rId20" Type="http://schemas.openxmlformats.org/officeDocument/2006/relationships/image" Target="../media/image69.png"/><Relationship Id="rId29"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customXml" Target="../ink/ink4.xml"/><Relationship Id="rId24" Type="http://schemas.openxmlformats.org/officeDocument/2006/relationships/image" Target="../media/image71.png"/><Relationship Id="rId32" Type="http://schemas.openxmlformats.org/officeDocument/2006/relationships/image" Target="../media/image74.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73.png"/><Relationship Id="rId10" Type="http://schemas.openxmlformats.org/officeDocument/2006/relationships/image" Target="../media/image64.png"/><Relationship Id="rId19" Type="http://schemas.openxmlformats.org/officeDocument/2006/relationships/customXml" Target="../ink/ink8.xml"/><Relationship Id="rId31"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customXml" Target="../ink/ink3.xml"/><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customXml" Target="../ink/ink12.xml"/><Relationship Id="rId30"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656A67-40BD-4C70-85EC-BF2E6BDE6CBF}"/>
              </a:ext>
            </a:extLst>
          </p:cNvPr>
          <p:cNvSpPr>
            <a:spLocks noGrp="1"/>
          </p:cNvSpPr>
          <p:nvPr>
            <p:ph type="title"/>
          </p:nvPr>
        </p:nvSpPr>
        <p:spPr>
          <a:xfrm>
            <a:off x="838200" y="234934"/>
            <a:ext cx="10515600" cy="1325563"/>
          </a:xfrm>
        </p:spPr>
        <p:txBody>
          <a:bodyPr/>
          <a:lstStyle/>
          <a:p>
            <a:pPr algn="ctr"/>
            <a:r>
              <a:rPr kumimoji="0" lang="el-GR" sz="4400" b="1" i="0" u="none" strike="noStrike" kern="1200" cap="none" spc="0" normalizeH="0" baseline="0" noProof="0" dirty="0">
                <a:ln>
                  <a:noFill/>
                </a:ln>
                <a:solidFill>
                  <a:prstClr val="black"/>
                </a:solidFill>
                <a:effectLst/>
                <a:uLnTx/>
                <a:uFillTx/>
                <a:latin typeface="Calibri Light" panose="020F0302020204030204"/>
                <a:ea typeface="+mj-ea"/>
                <a:cs typeface="+mj-cs"/>
              </a:rPr>
              <a:t>ΑΝΑΠΝΕΥΣΤΙΚΗ ΑΝΕΠΑΡΚΕΙΑ</a:t>
            </a:r>
            <a:br>
              <a:rPr kumimoji="0" lang="el-GR"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lang="el-GR" sz="2800" b="1" dirty="0">
                <a:solidFill>
                  <a:prstClr val="black"/>
                </a:solidFill>
                <a:latin typeface="Calibri Light" panose="020F0302020204030204"/>
              </a:rPr>
              <a:t>ΦΥΣΙΟΛΟΓΙΑ-ΠΑΘΟΦΥΣΙΟΛΟΓΙΑ-ΤΥΠΟΙ Α.Α.</a:t>
            </a:r>
            <a:r>
              <a:rPr lang="en-US" sz="2800" b="1" dirty="0">
                <a:solidFill>
                  <a:prstClr val="black"/>
                </a:solidFill>
                <a:latin typeface="Calibri Light" panose="020F0302020204030204"/>
              </a:rPr>
              <a:t>-</a:t>
            </a:r>
            <a:r>
              <a:rPr lang="el-GR" sz="2800" b="1" dirty="0">
                <a:solidFill>
                  <a:prstClr val="black"/>
                </a:solidFill>
                <a:latin typeface="Calibri Light" panose="020F0302020204030204"/>
              </a:rPr>
              <a:t>Δ.Δ.</a:t>
            </a:r>
            <a:endParaRPr lang="el-GR" sz="2800" b="1" dirty="0"/>
          </a:p>
        </p:txBody>
      </p:sp>
      <p:pic>
        <p:nvPicPr>
          <p:cNvPr id="4" name="Εικόνα 3">
            <a:extLst>
              <a:ext uri="{FF2B5EF4-FFF2-40B4-BE49-F238E27FC236}">
                <a16:creationId xmlns:a16="http://schemas.microsoft.com/office/drawing/2014/main" id="{C2777229-2514-4CF3-84A1-C1C11CEB9D52}"/>
              </a:ext>
            </a:extLst>
          </p:cNvPr>
          <p:cNvPicPr>
            <a:picLocks noChangeAspect="1"/>
          </p:cNvPicPr>
          <p:nvPr/>
        </p:nvPicPr>
        <p:blipFill>
          <a:blip r:embed="rId2"/>
          <a:stretch>
            <a:fillRect/>
          </a:stretch>
        </p:blipFill>
        <p:spPr>
          <a:xfrm>
            <a:off x="5022166" y="1433954"/>
            <a:ext cx="7169834" cy="5377374"/>
          </a:xfrm>
          <a:prstGeom prst="rect">
            <a:avLst/>
          </a:prstGeom>
        </p:spPr>
      </p:pic>
      <p:sp>
        <p:nvSpPr>
          <p:cNvPr id="8" name="TextBox 7">
            <a:extLst>
              <a:ext uri="{FF2B5EF4-FFF2-40B4-BE49-F238E27FC236}">
                <a16:creationId xmlns:a16="http://schemas.microsoft.com/office/drawing/2014/main" id="{EBE0F22D-3F22-41F3-8BF6-5883226C4E96}"/>
              </a:ext>
            </a:extLst>
          </p:cNvPr>
          <p:cNvSpPr txBox="1"/>
          <p:nvPr/>
        </p:nvSpPr>
        <p:spPr>
          <a:xfrm>
            <a:off x="653562" y="5333999"/>
            <a:ext cx="4895557" cy="1477328"/>
          </a:xfrm>
          <a:prstGeom prst="rect">
            <a:avLst/>
          </a:prstGeom>
          <a:noFill/>
        </p:spPr>
        <p:txBody>
          <a:bodyPr wrap="square">
            <a:spAutoFit/>
          </a:bodyPr>
          <a:lstStyle/>
          <a:p>
            <a:r>
              <a:rPr lang="el-GR" dirty="0"/>
              <a:t>ΓΙΩΡΓΟΣ ΓΙΑΝΝΟΠΟΥΛΟΣ</a:t>
            </a:r>
          </a:p>
          <a:p>
            <a:r>
              <a:rPr lang="el-GR" dirty="0"/>
              <a:t>ΔΙΕΥΘΥΝΤΗΣ  ΕΣΥ</a:t>
            </a:r>
          </a:p>
          <a:p>
            <a:r>
              <a:rPr lang="el-GR" dirty="0"/>
              <a:t>Β’ ΠΡΟΠΑΙΔΕΥΤΙΚΗ ΠΑΘΟΛΟΓΙΚΗ ΚΛΙΝΙΚΗ</a:t>
            </a:r>
            <a:endParaRPr lang="en-US" dirty="0"/>
          </a:p>
          <a:p>
            <a:r>
              <a:rPr lang="el-GR" dirty="0"/>
              <a:t>ΠΑΝΕΠΙΣΤΗΜΙΟΥ ΑΘΗΝΩΝ</a:t>
            </a:r>
          </a:p>
          <a:p>
            <a:r>
              <a:rPr lang="el-GR" dirty="0"/>
              <a:t>ΓΝ ΑΤΤΙΚΟΝ</a:t>
            </a:r>
          </a:p>
        </p:txBody>
      </p:sp>
      <p:pic>
        <p:nvPicPr>
          <p:cNvPr id="10" name="Εικόνα 9">
            <a:extLst>
              <a:ext uri="{FF2B5EF4-FFF2-40B4-BE49-F238E27FC236}">
                <a16:creationId xmlns:a16="http://schemas.microsoft.com/office/drawing/2014/main" id="{E50354AC-7D76-4670-8057-34365C6DE419}"/>
              </a:ext>
            </a:extLst>
          </p:cNvPr>
          <p:cNvPicPr>
            <a:picLocks noChangeAspect="1"/>
          </p:cNvPicPr>
          <p:nvPr/>
        </p:nvPicPr>
        <p:blipFill>
          <a:blip r:embed="rId3"/>
          <a:stretch>
            <a:fillRect/>
          </a:stretch>
        </p:blipFill>
        <p:spPr>
          <a:xfrm>
            <a:off x="522917" y="1596993"/>
            <a:ext cx="3859102" cy="3664014"/>
          </a:xfrm>
          <a:prstGeom prst="rect">
            <a:avLst/>
          </a:prstGeom>
        </p:spPr>
      </p:pic>
    </p:spTree>
    <p:extLst>
      <p:ext uri="{BB962C8B-B14F-4D97-AF65-F5344CB8AC3E}">
        <p14:creationId xmlns:p14="http://schemas.microsoft.com/office/powerpoint/2010/main" val="393263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A06032-E9E5-4BA4-A207-DFF1A06A9F64}"/>
              </a:ext>
            </a:extLst>
          </p:cNvPr>
          <p:cNvSpPr txBox="1"/>
          <p:nvPr/>
        </p:nvSpPr>
        <p:spPr>
          <a:xfrm>
            <a:off x="2090223" y="732791"/>
            <a:ext cx="8643426"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srgbClr val="FF0000"/>
                </a:solidFill>
                <a:effectLst/>
                <a:uLnTx/>
                <a:uFillTx/>
                <a:latin typeface="Calibri" panose="020F0502020204030204"/>
                <a:ea typeface="+mn-ea"/>
                <a:cs typeface="+mn-cs"/>
              </a:rPr>
              <a:t>ΑΝΑΙΜΙΚΗ ΥΠΟΞΙΑ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αναιμία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δηλητηρίαση με μονοξείδιο του άνθρακα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μεθαιμοσφαιριναιμία</a:t>
            </a:r>
          </a:p>
        </p:txBody>
      </p:sp>
      <p:sp>
        <p:nvSpPr>
          <p:cNvPr id="7" name="TextBox 6">
            <a:extLst>
              <a:ext uri="{FF2B5EF4-FFF2-40B4-BE49-F238E27FC236}">
                <a16:creationId xmlns:a16="http://schemas.microsoft.com/office/drawing/2014/main" id="{17C5AFC1-4C81-49D0-92F9-4121A3DC8804}"/>
              </a:ext>
            </a:extLst>
          </p:cNvPr>
          <p:cNvSpPr txBox="1"/>
          <p:nvPr/>
        </p:nvSpPr>
        <p:spPr>
          <a:xfrm>
            <a:off x="355793" y="3022994"/>
            <a:ext cx="99276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Μεθαιμοσφαιρίνη</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η οποία μεταφέρει οξυγόνο σε όλο το σώμα, αλλά δεν το απελευθερώνει στα κύτταρα  (όταν συμβεί ο δισθενής σίδηρος της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αίμης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να οξειδωθεί και να μετατραπεί σε τρισθενή σίδηρο (Fe+3))</a:t>
            </a:r>
          </a:p>
        </p:txBody>
      </p:sp>
      <p:sp>
        <p:nvSpPr>
          <p:cNvPr id="9" name="TextBox 8">
            <a:extLst>
              <a:ext uri="{FF2B5EF4-FFF2-40B4-BE49-F238E27FC236}">
                <a16:creationId xmlns:a16="http://schemas.microsoft.com/office/drawing/2014/main" id="{4C92E5F9-CEB7-4FE7-B512-4B1C5FE914FB}"/>
              </a:ext>
            </a:extLst>
          </p:cNvPr>
          <p:cNvSpPr txBox="1"/>
          <p:nvPr/>
        </p:nvSpPr>
        <p:spPr>
          <a:xfrm>
            <a:off x="296005" y="4761593"/>
            <a:ext cx="1145403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Συνήθη αίτια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μεθαιμοσφαιριναιμίας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αποτελούν</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η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έλλειψη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αναγωγάσης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του κυτοχρώματος b5 (γονιδιακή διαταραχή ) και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Ορισμένα τρόφιμα ή φάρμακα (νιτρώδη-αλλαντικά,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σουλφοναμίδες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ξυλοκαΐνη</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κ.α.) </a:t>
            </a:r>
          </a:p>
        </p:txBody>
      </p:sp>
      <p:sp>
        <p:nvSpPr>
          <p:cNvPr id="6" name="TextBox 5">
            <a:extLst>
              <a:ext uri="{FF2B5EF4-FFF2-40B4-BE49-F238E27FC236}">
                <a16:creationId xmlns:a16="http://schemas.microsoft.com/office/drawing/2014/main" id="{791916AB-3110-4275-8EB3-5B513516CFEE}"/>
              </a:ext>
            </a:extLst>
          </p:cNvPr>
          <p:cNvSpPr txBox="1"/>
          <p:nvPr/>
        </p:nvSpPr>
        <p:spPr>
          <a:xfrm>
            <a:off x="1628335" y="761175"/>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D98229A3-7A57-456C-97A3-79EE6D8C0BAE}"/>
              </a:ext>
            </a:extLst>
          </p:cNvPr>
          <p:cNvSpPr txBox="1"/>
          <p:nvPr/>
        </p:nvSpPr>
        <p:spPr>
          <a:xfrm>
            <a:off x="5854210" y="714238"/>
            <a:ext cx="6098344" cy="646331"/>
          </a:xfrm>
          <a:prstGeom prst="rect">
            <a:avLst/>
          </a:prstGeom>
          <a:noFill/>
        </p:spPr>
        <p:txBody>
          <a:bodyPr wrap="square">
            <a:spAutoFit/>
          </a:bodyPr>
          <a:lstStyle/>
          <a:p>
            <a:br>
              <a:rPr lang="el-GR" dirty="0"/>
            </a:br>
            <a:endParaRPr lang="el-GR" dirty="0"/>
          </a:p>
        </p:txBody>
      </p:sp>
    </p:spTree>
    <p:extLst>
      <p:ext uri="{BB962C8B-B14F-4D97-AF65-F5344CB8AC3E}">
        <p14:creationId xmlns:p14="http://schemas.microsoft.com/office/powerpoint/2010/main" val="21179580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7AC65A-255F-48ED-9B87-CF0DDED718FB}"/>
              </a:ext>
            </a:extLst>
          </p:cNvPr>
          <p:cNvSpPr txBox="1"/>
          <p:nvPr/>
        </p:nvSpPr>
        <p:spPr>
          <a:xfrm>
            <a:off x="951327" y="974396"/>
            <a:ext cx="10289345"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Ανευρίσκεται σε</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συγγενείς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κυανωτικές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καρδιοπάθειες,</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ενδοθωρακικά νεοπλάσματα (καρκίνος πνεύμονα,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μεσοθηλίωμα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ενδοθωρακικές λοιμώξεις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βρογχεκτασίες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εμπύημα θώρακος, πνευμονικό απόστημα),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λοιμώδης ενδοκαρδίτιδα,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κίρρωση ήπατος,</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φλεγμονώδη νοσήματα εντέρου.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l-GR" sz="28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ιδιοπαθής (ή κληρονομική)</a:t>
            </a:r>
          </a:p>
        </p:txBody>
      </p:sp>
    </p:spTree>
    <p:extLst>
      <p:ext uri="{BB962C8B-B14F-4D97-AF65-F5344CB8AC3E}">
        <p14:creationId xmlns:p14="http://schemas.microsoft.com/office/powerpoint/2010/main" val="27552752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8179E3-1056-40E6-919C-86AEED287BE3}"/>
              </a:ext>
            </a:extLst>
          </p:cNvPr>
          <p:cNvSpPr>
            <a:spLocks noGrp="1"/>
          </p:cNvSpPr>
          <p:nvPr>
            <p:ph type="title"/>
          </p:nvPr>
        </p:nvSpPr>
        <p:spPr/>
        <p:txBody>
          <a:bodyPr/>
          <a:lstStyle/>
          <a:p>
            <a:pPr algn="ctr"/>
            <a:r>
              <a:rPr lang="el-GR" b="1" dirty="0"/>
              <a:t> ΣΥΝΗΘΕΙΣ ΠΑΘΟΛΟΓΙΕΣ ΤΟΥ ΑΝΑΠΝΕΥΣΤΙΚΟΥ</a:t>
            </a:r>
          </a:p>
        </p:txBody>
      </p:sp>
    </p:spTree>
    <p:extLst>
      <p:ext uri="{BB962C8B-B14F-4D97-AF65-F5344CB8AC3E}">
        <p14:creationId xmlns:p14="http://schemas.microsoft.com/office/powerpoint/2010/main" val="15306712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328330A-B87F-4A51-9AB0-5C277085DB71}"/>
              </a:ext>
            </a:extLst>
          </p:cNvPr>
          <p:cNvSpPr>
            <a:spLocks noGrp="1" noChangeArrowheads="1"/>
          </p:cNvSpPr>
          <p:nvPr>
            <p:ph type="title" idx="4294967295"/>
          </p:nvPr>
        </p:nvSpPr>
        <p:spPr>
          <a:xfrm>
            <a:off x="838200" y="79644"/>
            <a:ext cx="10515600" cy="1325563"/>
          </a:xfrm>
        </p:spPr>
        <p:txBody>
          <a:bodyPr/>
          <a:lstStyle/>
          <a:p>
            <a:pPr eaLnBrk="1" hangingPunct="1">
              <a:defRPr/>
            </a:pPr>
            <a:r>
              <a:rPr lang="el-GR" sz="2000" b="1" dirty="0"/>
              <a:t>ΠΕΡΙΣΤΑΤΙΚΟ 1</a:t>
            </a:r>
          </a:p>
        </p:txBody>
      </p:sp>
      <p:sp>
        <p:nvSpPr>
          <p:cNvPr id="118787" name="Rectangle 3">
            <a:extLst>
              <a:ext uri="{FF2B5EF4-FFF2-40B4-BE49-F238E27FC236}">
                <a16:creationId xmlns:a16="http://schemas.microsoft.com/office/drawing/2014/main" id="{396BF7E5-5FFE-48C4-A848-AF675B1D29F2}"/>
              </a:ext>
            </a:extLst>
          </p:cNvPr>
          <p:cNvSpPr>
            <a:spLocks noGrp="1" noChangeArrowheads="1"/>
          </p:cNvSpPr>
          <p:nvPr>
            <p:ph type="body" idx="4294967295"/>
          </p:nvPr>
        </p:nvSpPr>
        <p:spPr>
          <a:xfrm>
            <a:off x="838200" y="1323366"/>
            <a:ext cx="10515600" cy="4351338"/>
          </a:xfrm>
        </p:spPr>
        <p:txBody>
          <a:bodyPr>
            <a:noAutofit/>
          </a:bodyPr>
          <a:lstStyle/>
          <a:p>
            <a:pPr eaLnBrk="1" hangingPunct="1">
              <a:buFontTx/>
              <a:buNone/>
              <a:defRPr/>
            </a:pPr>
            <a:r>
              <a:rPr lang="el-GR" sz="2400" b="1" dirty="0"/>
              <a:t>ΑΝΔΡΑΣ 54 ΕΤΩΝ ΠΡΟΣΕΡΧΕΤΑΙ ΜΕ ΠΑΡΑΓΩΓΙΚΟ ΒΗΧΑ ΑΠΟ 4ΗΜΕΡΟΥ ΚΑΙ ΠΥΡΕΤΟ -39 ο</a:t>
            </a:r>
            <a:r>
              <a:rPr lang="en-GB" sz="2400" b="1" dirty="0"/>
              <a:t> C</a:t>
            </a:r>
            <a:r>
              <a:rPr lang="el-GR" sz="2400" b="1" dirty="0"/>
              <a:t> </a:t>
            </a:r>
          </a:p>
          <a:p>
            <a:pPr eaLnBrk="1" hangingPunct="1">
              <a:buFontTx/>
              <a:buNone/>
              <a:defRPr/>
            </a:pPr>
            <a:r>
              <a:rPr lang="el-GR" sz="2400" b="1" dirty="0"/>
              <a:t>Ατομικό αναμνηστικό ελεύθερο, δεν καπνίζει </a:t>
            </a:r>
          </a:p>
          <a:p>
            <a:pPr eaLnBrk="1" hangingPunct="1">
              <a:buFontTx/>
              <a:buNone/>
              <a:defRPr/>
            </a:pPr>
            <a:r>
              <a:rPr lang="el-GR" sz="2400" b="1" dirty="0"/>
              <a:t>Α.Ε. καλή  γενική κατάσταση, ελαφρά δύσπνοια </a:t>
            </a:r>
            <a:r>
              <a:rPr lang="el-GR" sz="2400" b="1" dirty="0" err="1"/>
              <a:t>προσπαθείας</a:t>
            </a:r>
            <a:r>
              <a:rPr lang="el-GR" sz="2400" b="1" dirty="0"/>
              <a:t>. </a:t>
            </a:r>
          </a:p>
          <a:p>
            <a:pPr eaLnBrk="1" hangingPunct="1">
              <a:buFontTx/>
              <a:buNone/>
              <a:defRPr/>
            </a:pPr>
            <a:r>
              <a:rPr lang="el-GR" sz="2400" b="1" dirty="0"/>
              <a:t>Ακρόαση: Ήχος απήχησης φωνής αυξημένος, υγροί ρόγχοι και σωληνώδες φύσημα στο </a:t>
            </a:r>
            <a:r>
              <a:rPr lang="el-GR" sz="2400" b="1" dirty="0" err="1"/>
              <a:t>δεξ</a:t>
            </a:r>
            <a:r>
              <a:rPr lang="el-GR" sz="2400" b="1" dirty="0"/>
              <a:t>. </a:t>
            </a:r>
            <a:r>
              <a:rPr lang="el-GR" sz="2400" b="1" dirty="0" err="1"/>
              <a:t>ημιθωράκιο</a:t>
            </a:r>
            <a:endParaRPr lang="el-GR" sz="2400" b="1" dirty="0"/>
          </a:p>
          <a:p>
            <a:pPr eaLnBrk="1" hangingPunct="1">
              <a:buFontTx/>
              <a:buNone/>
              <a:defRPr/>
            </a:pPr>
            <a:endParaRPr lang="el-GR" sz="2400" b="1" dirty="0"/>
          </a:p>
          <a:p>
            <a:pPr eaLnBrk="1" hangingPunct="1">
              <a:buFontTx/>
              <a:buNone/>
              <a:defRPr/>
            </a:pPr>
            <a:r>
              <a:rPr lang="el-GR" sz="2400" b="1" dirty="0"/>
              <a:t>ΓΕΝ. ΑΙΜΑΤΟΣ</a:t>
            </a:r>
            <a:r>
              <a:rPr lang="en-GB" sz="2400" b="1" dirty="0"/>
              <a:t> Ht:38%</a:t>
            </a:r>
            <a:r>
              <a:rPr lang="en-US" sz="2400" b="1" dirty="0"/>
              <a:t> </a:t>
            </a:r>
            <a:r>
              <a:rPr lang="el-GR" sz="2400" b="1" dirty="0"/>
              <a:t>ΛΕΥΚΑ 18000 /</a:t>
            </a:r>
            <a:r>
              <a:rPr lang="en-GB" sz="2400" b="1" dirty="0"/>
              <a:t>mm</a:t>
            </a:r>
            <a:r>
              <a:rPr lang="el-GR" sz="2400" b="1" baseline="30000" dirty="0"/>
              <a:t>3</a:t>
            </a:r>
            <a:r>
              <a:rPr lang="en-GB" sz="2400" b="1" dirty="0"/>
              <a:t> </a:t>
            </a:r>
            <a:r>
              <a:rPr lang="el-GR" sz="2400" b="1" dirty="0"/>
              <a:t>ΠΟΛΥΜΟΡΦΟΠΥΡΗΝΑ 80%</a:t>
            </a:r>
          </a:p>
          <a:p>
            <a:pPr eaLnBrk="1" hangingPunct="1">
              <a:buFontTx/>
              <a:buNone/>
              <a:defRPr/>
            </a:pPr>
            <a:r>
              <a:rPr lang="el-GR" sz="2400" b="1" dirty="0"/>
              <a:t>ΑΙΜΟΠΕΤΑΛΙΑ 200000 /</a:t>
            </a:r>
            <a:r>
              <a:rPr lang="en-GB" sz="2400" b="1" dirty="0"/>
              <a:t>mm</a:t>
            </a:r>
            <a:r>
              <a:rPr lang="el-GR" sz="2400" b="1" baseline="30000" dirty="0"/>
              <a:t>3</a:t>
            </a:r>
            <a:r>
              <a:rPr lang="en-GB" sz="2400" b="1" dirty="0"/>
              <a:t> </a:t>
            </a:r>
            <a:endParaRPr lang="el-GR" sz="2400" b="1" dirty="0"/>
          </a:p>
          <a:p>
            <a:pPr eaLnBrk="1" hangingPunct="1">
              <a:buFontTx/>
              <a:buNone/>
              <a:defRPr/>
            </a:pPr>
            <a:endParaRPr lang="el-GR" sz="2400" dirty="0">
              <a:effectLst>
                <a:outerShdw blurRad="38100" dist="38100" dir="2700000" algn="tl">
                  <a:srgbClr val="000000"/>
                </a:outerShdw>
              </a:effectLst>
            </a:endParaRPr>
          </a:p>
          <a:p>
            <a:pPr eaLnBrk="1" hangingPunct="1">
              <a:buFontTx/>
              <a:buNone/>
              <a:defRPr/>
            </a:pPr>
            <a:r>
              <a:rPr lang="el-GR" sz="2400" b="1" dirty="0">
                <a:solidFill>
                  <a:srgbClr val="FF0000"/>
                </a:solidFill>
              </a:rPr>
              <a:t>Τι άλλη εξέταση ;</a:t>
            </a:r>
          </a:p>
        </p:txBody>
      </p:sp>
      <p:pic>
        <p:nvPicPr>
          <p:cNvPr id="33796" name="Picture 5" descr="ceb5cf81cf89cf84ceb7cebcceb1cf84ceb9cebacebf">
            <a:hlinkClick r:id="rId2"/>
            <a:extLst>
              <a:ext uri="{FF2B5EF4-FFF2-40B4-BE49-F238E27FC236}">
                <a16:creationId xmlns:a16="http://schemas.microsoft.com/office/drawing/2014/main" id="{343D37F8-FBFB-430B-9832-B04B85C31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7378" y="1"/>
            <a:ext cx="1514622" cy="140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4213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239CF4-A120-4337-A0E4-C22B8486A538}"/>
              </a:ext>
            </a:extLst>
          </p:cNvPr>
          <p:cNvSpPr>
            <a:spLocks noGrp="1"/>
          </p:cNvSpPr>
          <p:nvPr>
            <p:ph type="title"/>
          </p:nvPr>
        </p:nvSpPr>
        <p:spPr>
          <a:xfrm>
            <a:off x="838200" y="0"/>
            <a:ext cx="10515600" cy="1325563"/>
          </a:xfrm>
        </p:spPr>
        <p:txBody>
          <a:bodyPr/>
          <a:lstStyle/>
          <a:p>
            <a:pPr algn="ctr"/>
            <a:r>
              <a:rPr lang="el-GR" b="1" dirty="0"/>
              <a:t>ΛΟΙΜΩΞΕΙΣ ΚΑΤΩΤΕΡΟΥ ΑΝΑΠΝΕΥΣΤΙΚΟΥ</a:t>
            </a:r>
          </a:p>
        </p:txBody>
      </p:sp>
      <p:pic>
        <p:nvPicPr>
          <p:cNvPr id="4" name="Εικόνα 3">
            <a:extLst>
              <a:ext uri="{FF2B5EF4-FFF2-40B4-BE49-F238E27FC236}">
                <a16:creationId xmlns:a16="http://schemas.microsoft.com/office/drawing/2014/main" id="{38A2E970-582C-442A-83D3-E34C3AA02BDC}"/>
              </a:ext>
            </a:extLst>
          </p:cNvPr>
          <p:cNvPicPr>
            <a:picLocks noChangeAspect="1"/>
          </p:cNvPicPr>
          <p:nvPr/>
        </p:nvPicPr>
        <p:blipFill>
          <a:blip r:embed="rId2"/>
          <a:stretch>
            <a:fillRect/>
          </a:stretch>
        </p:blipFill>
        <p:spPr>
          <a:xfrm>
            <a:off x="4170850" y="947299"/>
            <a:ext cx="6808653" cy="5910701"/>
          </a:xfrm>
          <a:prstGeom prst="rect">
            <a:avLst/>
          </a:prstGeom>
        </p:spPr>
      </p:pic>
      <p:sp>
        <p:nvSpPr>
          <p:cNvPr id="5" name="4 - Ορθογώνιο"/>
          <p:cNvSpPr/>
          <p:nvPr/>
        </p:nvSpPr>
        <p:spPr>
          <a:xfrm>
            <a:off x="-1" y="2335324"/>
            <a:ext cx="4101353" cy="1200329"/>
          </a:xfrm>
          <a:prstGeom prst="rect">
            <a:avLst/>
          </a:prstGeom>
        </p:spPr>
        <p:txBody>
          <a:bodyPr wrap="square">
            <a:spAutoFit/>
          </a:bodyPr>
          <a:lstStyle/>
          <a:p>
            <a:r>
              <a:rPr lang="el-GR" dirty="0"/>
              <a:t>•</a:t>
            </a:r>
            <a:r>
              <a:rPr lang="el-GR" b="1" dirty="0">
                <a:hlinkClick r:id="rId3"/>
              </a:rPr>
              <a:t>πνευμονία</a:t>
            </a:r>
            <a:r>
              <a:rPr lang="el-GR" b="1" dirty="0"/>
              <a:t> </a:t>
            </a:r>
            <a:r>
              <a:rPr lang="el-GR" dirty="0"/>
              <a:t>κοινότητας: </a:t>
            </a:r>
          </a:p>
          <a:p>
            <a:r>
              <a:rPr lang="en-US" dirty="0"/>
              <a:t>Streptococcus ( &gt; 60%), </a:t>
            </a:r>
            <a:r>
              <a:rPr lang="en-US" dirty="0" err="1"/>
              <a:t>Haemophilus</a:t>
            </a:r>
            <a:r>
              <a:rPr lang="en-US" dirty="0"/>
              <a:t> , </a:t>
            </a:r>
            <a:r>
              <a:rPr lang="en-US" dirty="0" err="1"/>
              <a:t>Mycoplasma</a:t>
            </a:r>
            <a:r>
              <a:rPr lang="en-US" dirty="0"/>
              <a:t> , </a:t>
            </a:r>
            <a:r>
              <a:rPr lang="en-US" dirty="0" err="1"/>
              <a:t>Legionella</a:t>
            </a:r>
            <a:r>
              <a:rPr lang="en-US" dirty="0"/>
              <a:t> and Chlamydia.</a:t>
            </a:r>
            <a:br>
              <a:rPr lang="en-US" dirty="0"/>
            </a:br>
            <a:r>
              <a:rPr lang="en-US" dirty="0"/>
              <a:t>•</a:t>
            </a:r>
            <a:r>
              <a:rPr lang="el-GR" dirty="0"/>
              <a:t>Νοσοκομειακή πνευμονία</a:t>
            </a:r>
          </a:p>
        </p:txBody>
      </p:sp>
    </p:spTree>
    <p:extLst>
      <p:ext uri="{BB962C8B-B14F-4D97-AF65-F5344CB8AC3E}">
        <p14:creationId xmlns:p14="http://schemas.microsoft.com/office/powerpoint/2010/main" val="38698037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ED298-0C0D-43EB-9633-A176A3AC83F8}"/>
              </a:ext>
            </a:extLst>
          </p:cNvPr>
          <p:cNvSpPr>
            <a:spLocks noGrp="1"/>
          </p:cNvSpPr>
          <p:nvPr>
            <p:ph type="title"/>
          </p:nvPr>
        </p:nvSpPr>
        <p:spPr/>
        <p:txBody>
          <a:bodyPr/>
          <a:lstStyle/>
          <a:p>
            <a:endParaRPr lang="el-GR"/>
          </a:p>
        </p:txBody>
      </p:sp>
      <p:pic>
        <p:nvPicPr>
          <p:cNvPr id="4" name="Εικόνα 3">
            <a:extLst>
              <a:ext uri="{FF2B5EF4-FFF2-40B4-BE49-F238E27FC236}">
                <a16:creationId xmlns:a16="http://schemas.microsoft.com/office/drawing/2014/main" id="{7694FE78-FA98-4FE2-A6B2-F8C9CF38813B}"/>
              </a:ext>
            </a:extLst>
          </p:cNvPr>
          <p:cNvPicPr>
            <a:picLocks noChangeAspect="1"/>
          </p:cNvPicPr>
          <p:nvPr/>
        </p:nvPicPr>
        <p:blipFill>
          <a:blip r:embed="rId2"/>
          <a:stretch>
            <a:fillRect/>
          </a:stretch>
        </p:blipFill>
        <p:spPr>
          <a:xfrm>
            <a:off x="2338153" y="0"/>
            <a:ext cx="9146991" cy="6858000"/>
          </a:xfrm>
          <a:prstGeom prst="rect">
            <a:avLst/>
          </a:prstGeom>
        </p:spPr>
      </p:pic>
      <p:sp>
        <p:nvSpPr>
          <p:cNvPr id="5" name="4 - Ορθογώνιο"/>
          <p:cNvSpPr/>
          <p:nvPr/>
        </p:nvSpPr>
        <p:spPr>
          <a:xfrm>
            <a:off x="0" y="3688087"/>
            <a:ext cx="2175083" cy="646331"/>
          </a:xfrm>
          <a:prstGeom prst="rect">
            <a:avLst/>
          </a:prstGeom>
        </p:spPr>
        <p:txBody>
          <a:bodyPr wrap="none">
            <a:spAutoFit/>
          </a:bodyPr>
          <a:lstStyle/>
          <a:p>
            <a:r>
              <a:rPr lang="el-GR" dirty="0"/>
              <a:t>Λοβώδης πνευμονία </a:t>
            </a:r>
          </a:p>
          <a:p>
            <a:r>
              <a:rPr lang="el-GR" dirty="0"/>
              <a:t>(ακτινολογικός όρος)</a:t>
            </a:r>
          </a:p>
        </p:txBody>
      </p:sp>
    </p:spTree>
    <p:extLst>
      <p:ext uri="{BB962C8B-B14F-4D97-AF65-F5344CB8AC3E}">
        <p14:creationId xmlns:p14="http://schemas.microsoft.com/office/powerpoint/2010/main" val="4279049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7B6030-EC27-4466-BDCE-304ED72F5737}"/>
              </a:ext>
            </a:extLst>
          </p:cNvPr>
          <p:cNvSpPr>
            <a:spLocks noGrp="1"/>
          </p:cNvSpPr>
          <p:nvPr>
            <p:ph type="title"/>
          </p:nvPr>
        </p:nvSpPr>
        <p:spPr/>
        <p:txBody>
          <a:bodyPr/>
          <a:lstStyle/>
          <a:p>
            <a:endParaRPr lang="el-GR"/>
          </a:p>
        </p:txBody>
      </p:sp>
      <p:pic>
        <p:nvPicPr>
          <p:cNvPr id="3" name="Εικόνα 2">
            <a:extLst>
              <a:ext uri="{FF2B5EF4-FFF2-40B4-BE49-F238E27FC236}">
                <a16:creationId xmlns:a16="http://schemas.microsoft.com/office/drawing/2014/main" id="{0384CED8-A084-467A-BC77-EE4078F98A11}"/>
              </a:ext>
            </a:extLst>
          </p:cNvPr>
          <p:cNvPicPr>
            <a:picLocks noChangeAspect="1"/>
          </p:cNvPicPr>
          <p:nvPr/>
        </p:nvPicPr>
        <p:blipFill>
          <a:blip r:embed="rId2"/>
          <a:stretch>
            <a:fillRect/>
          </a:stretch>
        </p:blipFill>
        <p:spPr>
          <a:xfrm>
            <a:off x="1849901" y="247650"/>
            <a:ext cx="7620000" cy="6362700"/>
          </a:xfrm>
          <a:prstGeom prst="rect">
            <a:avLst/>
          </a:prstGeom>
        </p:spPr>
      </p:pic>
    </p:spTree>
    <p:extLst>
      <p:ext uri="{BB962C8B-B14F-4D97-AF65-F5344CB8AC3E}">
        <p14:creationId xmlns:p14="http://schemas.microsoft.com/office/powerpoint/2010/main" val="8062868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srcRect/>
          <a:stretch>
            <a:fillRect/>
          </a:stretch>
        </p:blipFill>
        <p:spPr bwMode="auto">
          <a:xfrm>
            <a:off x="3738562" y="255492"/>
            <a:ext cx="6517624" cy="6320120"/>
          </a:xfrm>
          <a:prstGeom prst="rect">
            <a:avLst/>
          </a:prstGeom>
          <a:noFill/>
          <a:ln w="9525">
            <a:noFill/>
            <a:miter lim="800000"/>
            <a:headEnd/>
            <a:tailEnd/>
          </a:ln>
          <a:effectLst/>
        </p:spPr>
      </p:pic>
      <p:sp>
        <p:nvSpPr>
          <p:cNvPr id="4" name="3 - Ορθογώνιο"/>
          <p:cNvSpPr/>
          <p:nvPr/>
        </p:nvSpPr>
        <p:spPr>
          <a:xfrm>
            <a:off x="736689" y="3029181"/>
            <a:ext cx="2795124" cy="369332"/>
          </a:xfrm>
          <a:prstGeom prst="rect">
            <a:avLst/>
          </a:prstGeom>
        </p:spPr>
        <p:txBody>
          <a:bodyPr wrap="none">
            <a:spAutoFit/>
          </a:bodyPr>
          <a:lstStyle/>
          <a:p>
            <a:r>
              <a:rPr lang="el-GR" b="1" dirty="0"/>
              <a:t>πνευμονία από εισρόφηση</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27EA5-28FA-4ACF-9AC1-10B5FD4D9D66}"/>
              </a:ext>
            </a:extLst>
          </p:cNvPr>
          <p:cNvSpPr>
            <a:spLocks noGrp="1"/>
          </p:cNvSpPr>
          <p:nvPr>
            <p:ph type="title"/>
          </p:nvPr>
        </p:nvSpPr>
        <p:spPr/>
        <p:txBody>
          <a:bodyPr>
            <a:normAutofit fontScale="90000"/>
          </a:bodyPr>
          <a:lstStyle/>
          <a:p>
            <a:r>
              <a:rPr lang="el-GR" b="1" dirty="0"/>
              <a:t>Τι αέρια αίματος θα περιμέναμε σε μία λοβώδη πνευμονία σε ασθενή με ελεύθερο ιστορικό;</a:t>
            </a:r>
          </a:p>
        </p:txBody>
      </p:sp>
      <p:sp>
        <p:nvSpPr>
          <p:cNvPr id="3" name="Θέση περιεχομένου 2">
            <a:extLst>
              <a:ext uri="{FF2B5EF4-FFF2-40B4-BE49-F238E27FC236}">
                <a16:creationId xmlns:a16="http://schemas.microsoft.com/office/drawing/2014/main" id="{98E77A78-9CD5-42BA-900E-F88612904780}"/>
              </a:ext>
            </a:extLst>
          </p:cNvPr>
          <p:cNvSpPr>
            <a:spLocks noGrp="1"/>
          </p:cNvSpPr>
          <p:nvPr>
            <p:ph idx="1"/>
          </p:nvPr>
        </p:nvSpPr>
        <p:spPr/>
        <p:txBody>
          <a:bodyPr/>
          <a:lstStyle/>
          <a:p>
            <a:r>
              <a:rPr lang="en-US" sz="4000" dirty="0"/>
              <a:t>A.  </a:t>
            </a:r>
            <a:r>
              <a:rPr lang="el-GR" sz="4000" dirty="0"/>
              <a:t>Φυσιολογικά αέρια </a:t>
            </a:r>
          </a:p>
          <a:p>
            <a:r>
              <a:rPr lang="el-GR" sz="4000" dirty="0"/>
              <a:t>Β.   Υποξαιμία , </a:t>
            </a:r>
            <a:r>
              <a:rPr lang="el-GR" sz="4000" dirty="0" err="1"/>
              <a:t>υπερκαπνία</a:t>
            </a:r>
            <a:r>
              <a:rPr lang="el-GR" sz="4000" dirty="0"/>
              <a:t>, οξέωση</a:t>
            </a:r>
          </a:p>
          <a:p>
            <a:r>
              <a:rPr lang="el-GR" sz="4000" dirty="0"/>
              <a:t>Γ.   Υποξαιμία , </a:t>
            </a:r>
            <a:r>
              <a:rPr lang="el-GR" sz="4000" dirty="0" err="1"/>
              <a:t>υποκαπνία</a:t>
            </a:r>
            <a:r>
              <a:rPr lang="el-GR" sz="4000" dirty="0"/>
              <a:t>, </a:t>
            </a:r>
            <a:r>
              <a:rPr lang="el-GR" sz="4000" dirty="0" err="1"/>
              <a:t>αλκάλωση</a:t>
            </a:r>
            <a:endParaRPr lang="el-GR" sz="4000" dirty="0"/>
          </a:p>
          <a:p>
            <a:endParaRPr lang="el-GR" dirty="0"/>
          </a:p>
        </p:txBody>
      </p:sp>
    </p:spTree>
    <p:extLst>
      <p:ext uri="{BB962C8B-B14F-4D97-AF65-F5344CB8AC3E}">
        <p14:creationId xmlns:p14="http://schemas.microsoft.com/office/powerpoint/2010/main" val="132971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27EA5-28FA-4ACF-9AC1-10B5FD4D9D66}"/>
              </a:ext>
            </a:extLst>
          </p:cNvPr>
          <p:cNvSpPr>
            <a:spLocks noGrp="1"/>
          </p:cNvSpPr>
          <p:nvPr>
            <p:ph type="title"/>
          </p:nvPr>
        </p:nvSpPr>
        <p:spPr/>
        <p:txBody>
          <a:bodyPr>
            <a:normAutofit fontScale="90000"/>
          </a:bodyPr>
          <a:lstStyle/>
          <a:p>
            <a:r>
              <a:rPr lang="el-GR" b="1" dirty="0"/>
              <a:t>Τι αέρια αίματος θα περιμέναμε σε μία λοβώδη πνευμονία σε ασθενή με ελεύθερο ιστορικό;</a:t>
            </a:r>
          </a:p>
        </p:txBody>
      </p:sp>
      <p:sp>
        <p:nvSpPr>
          <p:cNvPr id="3" name="Θέση περιεχομένου 2">
            <a:extLst>
              <a:ext uri="{FF2B5EF4-FFF2-40B4-BE49-F238E27FC236}">
                <a16:creationId xmlns:a16="http://schemas.microsoft.com/office/drawing/2014/main" id="{98E77A78-9CD5-42BA-900E-F88612904780}"/>
              </a:ext>
            </a:extLst>
          </p:cNvPr>
          <p:cNvSpPr>
            <a:spLocks noGrp="1"/>
          </p:cNvSpPr>
          <p:nvPr>
            <p:ph idx="1"/>
          </p:nvPr>
        </p:nvSpPr>
        <p:spPr/>
        <p:txBody>
          <a:bodyPr/>
          <a:lstStyle/>
          <a:p>
            <a:r>
              <a:rPr lang="en-US" sz="4000" dirty="0"/>
              <a:t>A.  </a:t>
            </a:r>
            <a:r>
              <a:rPr lang="el-GR" sz="4000" dirty="0"/>
              <a:t>Φυσιολογικά αέρια </a:t>
            </a:r>
          </a:p>
          <a:p>
            <a:r>
              <a:rPr lang="el-GR" sz="4000" dirty="0"/>
              <a:t>Β.   Υποξαιμία , </a:t>
            </a:r>
            <a:r>
              <a:rPr lang="el-GR" sz="4000" dirty="0" err="1"/>
              <a:t>υπερκαπνία</a:t>
            </a:r>
            <a:r>
              <a:rPr lang="el-GR" sz="4000" dirty="0"/>
              <a:t>, οξέωση</a:t>
            </a:r>
          </a:p>
          <a:p>
            <a:r>
              <a:rPr lang="el-GR" sz="4000" dirty="0"/>
              <a:t>Γ.   </a:t>
            </a:r>
            <a:r>
              <a:rPr lang="el-GR" sz="4000" dirty="0">
                <a:solidFill>
                  <a:srgbClr val="FF0000"/>
                </a:solidFill>
              </a:rPr>
              <a:t>Υποξαιμία , </a:t>
            </a:r>
            <a:r>
              <a:rPr lang="el-GR" sz="4000" dirty="0" err="1">
                <a:solidFill>
                  <a:srgbClr val="FF0000"/>
                </a:solidFill>
              </a:rPr>
              <a:t>υποκαπνία</a:t>
            </a:r>
            <a:r>
              <a:rPr lang="el-GR" sz="4000" dirty="0">
                <a:solidFill>
                  <a:srgbClr val="FF0000"/>
                </a:solidFill>
              </a:rPr>
              <a:t>, </a:t>
            </a:r>
            <a:r>
              <a:rPr lang="el-GR" sz="4000" dirty="0" err="1">
                <a:solidFill>
                  <a:srgbClr val="FF0000"/>
                </a:solidFill>
              </a:rPr>
              <a:t>αλκάλωση</a:t>
            </a:r>
            <a:endParaRPr lang="el-GR" sz="4000" dirty="0">
              <a:solidFill>
                <a:srgbClr val="FF0000"/>
              </a:solidFill>
            </a:endParaRPr>
          </a:p>
          <a:p>
            <a:endParaRPr lang="el-GR" dirty="0"/>
          </a:p>
        </p:txBody>
      </p:sp>
    </p:spTree>
    <p:extLst>
      <p:ext uri="{BB962C8B-B14F-4D97-AF65-F5344CB8AC3E}">
        <p14:creationId xmlns:p14="http://schemas.microsoft.com/office/powerpoint/2010/main" val="1329715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93376" y="325013"/>
            <a:ext cx="10797989" cy="5570756"/>
          </a:xfrm>
          <a:prstGeom prst="rect">
            <a:avLst/>
          </a:prstGeom>
        </p:spPr>
        <p:txBody>
          <a:bodyPr wrap="square">
            <a:spAutoFit/>
          </a:bodyPr>
          <a:lstStyle/>
          <a:p>
            <a:r>
              <a:rPr lang="el-GR" sz="4000" b="1" dirty="0"/>
              <a:t>Διαφορική διάγνωση</a:t>
            </a:r>
            <a:r>
              <a:rPr lang="el-GR" sz="4000" dirty="0"/>
              <a:t>. </a:t>
            </a:r>
            <a:endParaRPr lang="en-US" sz="4000" dirty="0"/>
          </a:p>
          <a:p>
            <a:r>
              <a:rPr lang="el-GR" sz="3200" dirty="0"/>
              <a:t>Πρέπει να διακριθούν τα </a:t>
            </a:r>
            <a:r>
              <a:rPr lang="el-GR" sz="3200" b="1" dirty="0"/>
              <a:t>λοιμώδη</a:t>
            </a:r>
            <a:r>
              <a:rPr lang="el-GR" sz="3200" dirty="0"/>
              <a:t> από τα </a:t>
            </a:r>
            <a:r>
              <a:rPr lang="el-GR" sz="3200" b="1" dirty="0"/>
              <a:t>μη λοιμώδη </a:t>
            </a:r>
            <a:r>
              <a:rPr lang="el-GR" sz="3200" dirty="0"/>
              <a:t>αίτια της πυκνώσεως </a:t>
            </a:r>
          </a:p>
          <a:p>
            <a:r>
              <a:rPr lang="el-GR" sz="2800" dirty="0"/>
              <a:t> •</a:t>
            </a:r>
            <a:r>
              <a:rPr lang="el-GR" sz="2800" dirty="0" err="1"/>
              <a:t>Βρογχοκυψελιδικό</a:t>
            </a:r>
            <a:r>
              <a:rPr lang="el-GR" sz="2800" dirty="0"/>
              <a:t> καρκίνωμα,</a:t>
            </a:r>
            <a:br>
              <a:rPr lang="el-GR" sz="2800" dirty="0"/>
            </a:br>
            <a:r>
              <a:rPr lang="el-GR" sz="2800" dirty="0"/>
              <a:t>•λέμφωμα</a:t>
            </a:r>
            <a:br>
              <a:rPr lang="el-GR" sz="2800" dirty="0"/>
            </a:br>
            <a:r>
              <a:rPr lang="el-GR" sz="2800" dirty="0"/>
              <a:t>•φλεγμονώδεις καταστάσεις</a:t>
            </a:r>
            <a:r>
              <a:rPr lang="en-US" sz="2800" dirty="0"/>
              <a:t> ARDS</a:t>
            </a:r>
            <a:br>
              <a:rPr lang="el-GR" sz="2800" dirty="0"/>
            </a:br>
            <a:r>
              <a:rPr lang="el-GR" sz="2800" dirty="0"/>
              <a:t>• </a:t>
            </a:r>
            <a:r>
              <a:rPr lang="el-GR" sz="2800" dirty="0" err="1"/>
              <a:t>κρυπτογενής</a:t>
            </a:r>
            <a:r>
              <a:rPr lang="el-GR" sz="2800" dirty="0"/>
              <a:t> </a:t>
            </a:r>
            <a:r>
              <a:rPr lang="el-GR" sz="2800" dirty="0" err="1"/>
              <a:t>οργανούμενη</a:t>
            </a:r>
            <a:r>
              <a:rPr lang="el-GR" sz="2800" dirty="0"/>
              <a:t> πνευμονία (</a:t>
            </a:r>
            <a:r>
              <a:rPr lang="en-US" sz="2000" b="1" dirty="0" err="1">
                <a:latin typeface="Arial"/>
              </a:rPr>
              <a:t>bronchiolitis</a:t>
            </a:r>
            <a:r>
              <a:rPr lang="en-US" sz="2000" b="1" dirty="0">
                <a:latin typeface="Arial"/>
              </a:rPr>
              <a:t> </a:t>
            </a:r>
            <a:r>
              <a:rPr lang="el-GR" sz="2000" b="1" dirty="0">
                <a:latin typeface="Arial"/>
              </a:rPr>
              <a:t>    </a:t>
            </a:r>
            <a:r>
              <a:rPr lang="en-US" sz="2000" b="1" dirty="0" err="1">
                <a:latin typeface="Arial"/>
              </a:rPr>
              <a:t>obliterans</a:t>
            </a:r>
            <a:r>
              <a:rPr lang="en-US" sz="2000" b="1" dirty="0">
                <a:latin typeface="Arial"/>
              </a:rPr>
              <a:t> </a:t>
            </a:r>
            <a:r>
              <a:rPr lang="en-US" sz="2000" b="1" dirty="0" err="1">
                <a:latin typeface="Arial"/>
              </a:rPr>
              <a:t>organising</a:t>
            </a:r>
            <a:r>
              <a:rPr lang="en-US" sz="2000" b="1" dirty="0">
                <a:latin typeface="Arial"/>
              </a:rPr>
              <a:t> pneumonia (COP/BOOP</a:t>
            </a:r>
            <a:r>
              <a:rPr lang="en-US" sz="2800" dirty="0">
                <a:latin typeface="Arial"/>
              </a:rPr>
              <a:t>)</a:t>
            </a:r>
            <a:br>
              <a:rPr lang="el-GR" sz="2800" dirty="0"/>
            </a:br>
            <a:r>
              <a:rPr lang="el-GR" sz="2800" dirty="0"/>
              <a:t>•καρδιακή ανεπάρκεια</a:t>
            </a:r>
            <a:endParaRPr lang="en-US" sz="2800" dirty="0"/>
          </a:p>
          <a:p>
            <a:pPr>
              <a:buFont typeface="Arial" pitchFamily="34" charset="0"/>
              <a:buChar char="•"/>
            </a:pPr>
            <a:r>
              <a:rPr lang="en-US" sz="2800" dirty="0"/>
              <a:t> </a:t>
            </a:r>
            <a:r>
              <a:rPr lang="el-GR" sz="2800" dirty="0" err="1"/>
              <a:t>Αγγειίτιδες</a:t>
            </a:r>
            <a:endParaRPr lang="el-GR" sz="2800" dirty="0"/>
          </a:p>
          <a:p>
            <a:pPr>
              <a:buFont typeface="Arial" pitchFamily="34" charset="0"/>
              <a:buChar char="•"/>
            </a:pPr>
            <a:r>
              <a:rPr lang="en-US" sz="2800" dirty="0"/>
              <a:t> </a:t>
            </a:r>
            <a:r>
              <a:rPr lang="el-GR" sz="2800" dirty="0"/>
              <a:t>Πνευμονική εμβολή</a:t>
            </a:r>
          </a:p>
          <a:p>
            <a:pPr>
              <a:buFont typeface="Arial" pitchFamily="34" charset="0"/>
              <a:buChar char="•"/>
            </a:pPr>
            <a:r>
              <a:rPr lang="el-GR" sz="2800" dirty="0"/>
              <a:t>  </a:t>
            </a:r>
            <a:r>
              <a:rPr lang="el-GR" sz="2800" dirty="0" err="1"/>
              <a:t>σαρκοείδωση</a:t>
            </a:r>
            <a:endParaRPr lang="el-GR"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ECD9D1-1296-4566-85EE-911470D44867}"/>
              </a:ext>
            </a:extLst>
          </p:cNvPr>
          <p:cNvSpPr txBox="1"/>
          <p:nvPr/>
        </p:nvSpPr>
        <p:spPr>
          <a:xfrm>
            <a:off x="2005818" y="729234"/>
            <a:ext cx="609834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ΚΥΚΛΟΦΟΡΙΚΗ ΥΠΟΞΙΑ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καταπληξία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shock</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καρδιοκυκλοφορική</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ανεπάρκεια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τοπική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αγγειοσύσπαση</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3CAA90-E29F-4274-BDE2-7C46F84A45C0}"/>
              </a:ext>
            </a:extLst>
          </p:cNvPr>
          <p:cNvSpPr txBox="1"/>
          <p:nvPr/>
        </p:nvSpPr>
        <p:spPr>
          <a:xfrm>
            <a:off x="2261382" y="3989719"/>
            <a:ext cx="609834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ΚΥΤΤΑΡΟΤΟΞΙΚΗ ΥΠΟΞΙΑ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δηλητηρίαση με κυανιούχα</a:t>
            </a:r>
          </a:p>
        </p:txBody>
      </p:sp>
      <p:sp>
        <p:nvSpPr>
          <p:cNvPr id="5" name="TextBox 4">
            <a:extLst>
              <a:ext uri="{FF2B5EF4-FFF2-40B4-BE49-F238E27FC236}">
                <a16:creationId xmlns:a16="http://schemas.microsoft.com/office/drawing/2014/main" id="{11AADB3A-A5D3-4D55-99DC-C3DFF9E35406}"/>
              </a:ext>
            </a:extLst>
          </p:cNvPr>
          <p:cNvSpPr txBox="1"/>
          <p:nvPr/>
        </p:nvSpPr>
        <p:spPr>
          <a:xfrm>
            <a:off x="1431387" y="729234"/>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9" name="TextBox 8">
            <a:extLst>
              <a:ext uri="{FF2B5EF4-FFF2-40B4-BE49-F238E27FC236}">
                <a16:creationId xmlns:a16="http://schemas.microsoft.com/office/drawing/2014/main" id="{587DE35D-1F31-4966-90B9-73BB36ECDA21}"/>
              </a:ext>
            </a:extLst>
          </p:cNvPr>
          <p:cNvSpPr txBox="1"/>
          <p:nvPr/>
        </p:nvSpPr>
        <p:spPr>
          <a:xfrm>
            <a:off x="1628335" y="3989719"/>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9871101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328330A-B87F-4A51-9AB0-5C277085DB71}"/>
              </a:ext>
            </a:extLst>
          </p:cNvPr>
          <p:cNvSpPr>
            <a:spLocks noGrp="1" noChangeArrowheads="1"/>
          </p:cNvSpPr>
          <p:nvPr>
            <p:ph type="title" idx="4294967295"/>
          </p:nvPr>
        </p:nvSpPr>
        <p:spPr/>
        <p:txBody>
          <a:bodyPr/>
          <a:lstStyle/>
          <a:p>
            <a:pPr eaLnBrk="1" hangingPunct="1">
              <a:defRPr/>
            </a:pPr>
            <a:r>
              <a:rPr lang="el-GR" sz="2400" dirty="0">
                <a:effectLst>
                  <a:outerShdw blurRad="38100" dist="38100" dir="2700000" algn="tl">
                    <a:srgbClr val="000000"/>
                  </a:outerShdw>
                </a:effectLst>
              </a:rPr>
              <a:t>ΠΕΡΙΣΤΑΤΙΚΟ 2</a:t>
            </a:r>
          </a:p>
        </p:txBody>
      </p:sp>
      <p:sp>
        <p:nvSpPr>
          <p:cNvPr id="118787" name="Rectangle 3">
            <a:extLst>
              <a:ext uri="{FF2B5EF4-FFF2-40B4-BE49-F238E27FC236}">
                <a16:creationId xmlns:a16="http://schemas.microsoft.com/office/drawing/2014/main" id="{396BF7E5-5FFE-48C4-A848-AF675B1D29F2}"/>
              </a:ext>
            </a:extLst>
          </p:cNvPr>
          <p:cNvSpPr>
            <a:spLocks noGrp="1" noChangeArrowheads="1"/>
          </p:cNvSpPr>
          <p:nvPr>
            <p:ph type="body" idx="4294967295"/>
          </p:nvPr>
        </p:nvSpPr>
        <p:spPr/>
        <p:txBody>
          <a:bodyPr>
            <a:normAutofit lnSpcReduction="10000"/>
          </a:bodyPr>
          <a:lstStyle/>
          <a:p>
            <a:pPr eaLnBrk="1" hangingPunct="1">
              <a:buFontTx/>
              <a:buNone/>
              <a:defRPr/>
            </a:pPr>
            <a:r>
              <a:rPr lang="el-GR" sz="2000" dirty="0">
                <a:effectLst>
                  <a:outerShdw blurRad="38100" dist="38100" dir="2700000" algn="tl">
                    <a:srgbClr val="000000"/>
                  </a:outerShdw>
                </a:effectLst>
              </a:rPr>
              <a:t>ΑΝΔΡΑΣ 25 ΕΤΩΝ ΠΡΟΣΕΡΧΕΤΑΙ ΜΕ ΗΠΙΟ ΠΑΡΑΓΩΓΙΚΟ ΒΗΧΑ ΑΠΟ 7ΗΜΕΡΟΥ</a:t>
            </a:r>
          </a:p>
          <a:p>
            <a:pPr eaLnBrk="1" hangingPunct="1">
              <a:buFontTx/>
              <a:buNone/>
              <a:defRPr/>
            </a:pPr>
            <a:r>
              <a:rPr lang="el-GR" sz="2000" dirty="0">
                <a:effectLst>
                  <a:outerShdw blurRad="38100" dist="38100" dir="2700000" algn="tl">
                    <a:srgbClr val="000000"/>
                  </a:outerShdw>
                </a:effectLst>
              </a:rPr>
              <a:t> ΚΑΙ ΠΥΡΕΤΟ -38 ο</a:t>
            </a:r>
            <a:r>
              <a:rPr lang="en-GB" sz="2000" dirty="0">
                <a:effectLst>
                  <a:outerShdw blurRad="38100" dist="38100" dir="2700000" algn="tl">
                    <a:srgbClr val="000000"/>
                  </a:outerShdw>
                </a:effectLst>
              </a:rPr>
              <a:t> C</a:t>
            </a:r>
            <a:r>
              <a:rPr lang="el-GR" sz="2000" dirty="0">
                <a:effectLst>
                  <a:outerShdw blurRad="38100" dist="38100" dir="2700000" algn="tl">
                    <a:srgbClr val="000000"/>
                  </a:outerShdw>
                </a:effectLst>
              </a:rPr>
              <a:t> </a:t>
            </a:r>
          </a:p>
          <a:p>
            <a:pPr eaLnBrk="1" hangingPunct="1">
              <a:buFontTx/>
              <a:buNone/>
              <a:defRPr/>
            </a:pPr>
            <a:r>
              <a:rPr lang="el-GR" sz="2000" dirty="0">
                <a:effectLst>
                  <a:outerShdw blurRad="38100" dist="38100" dir="2700000" algn="tl">
                    <a:srgbClr val="000000"/>
                  </a:outerShdw>
                </a:effectLst>
              </a:rPr>
              <a:t>ΕΛΑΒΕ ΑΜΟΞΥΚΙΛΛΙΝΗ ΑΠΟ 5ΗΜΕΡΟΥ ΧΩΡΙΣ ΑΠΟΤΕΛΕΣΜΑ </a:t>
            </a:r>
          </a:p>
          <a:p>
            <a:pPr eaLnBrk="1" hangingPunct="1">
              <a:buFontTx/>
              <a:buNone/>
              <a:defRPr/>
            </a:pPr>
            <a:r>
              <a:rPr lang="el-GR" sz="2000" dirty="0">
                <a:effectLst>
                  <a:outerShdw blurRad="38100" dist="38100" dir="2700000" algn="tl">
                    <a:srgbClr val="000000"/>
                  </a:outerShdw>
                </a:effectLst>
              </a:rPr>
              <a:t>ΤΙΣ 2 ΤΕΛΕΥΤΑΙΕΣ ΜΕΡΕΣ ΑΝΑΦΕΡΕΙ ΑΛΓΟΣ ΣΤΗ ΒΑΣΗ ΤΟΥ ΔΕΞ. ΗΜΙΘΩΡΑΚΙΟΥ </a:t>
            </a:r>
          </a:p>
          <a:p>
            <a:pPr eaLnBrk="1" hangingPunct="1">
              <a:buFontTx/>
              <a:buNone/>
              <a:defRPr/>
            </a:pPr>
            <a:endParaRPr lang="el-GR" sz="2000" dirty="0">
              <a:effectLst>
                <a:outerShdw blurRad="38100" dist="38100" dir="2700000" algn="tl">
                  <a:srgbClr val="000000"/>
                </a:outerShdw>
              </a:effectLst>
            </a:endParaRPr>
          </a:p>
          <a:p>
            <a:pPr eaLnBrk="1" hangingPunct="1">
              <a:buFontTx/>
              <a:buNone/>
              <a:defRPr/>
            </a:pPr>
            <a:r>
              <a:rPr lang="el-GR" sz="2000" dirty="0">
                <a:effectLst>
                  <a:outerShdw blurRad="38100" dist="38100" dir="2700000" algn="tl">
                    <a:srgbClr val="000000"/>
                  </a:outerShdw>
                </a:effectLst>
              </a:rPr>
              <a:t>Α.Ε. ΔΕΝ ΥΠΑΡΧΟΥΝ ΠΑΘΟΛΟΓΙΚΑ ΕΥΡΗΜΑΤΑ ΑΠΟ ΤΗΝ ΕΞΕΤΑΣΗ ΤΟΥ ΘΩΡΑΚΟΣ </a:t>
            </a:r>
          </a:p>
          <a:p>
            <a:pPr eaLnBrk="1" hangingPunct="1">
              <a:buFontTx/>
              <a:buNone/>
              <a:defRPr/>
            </a:pPr>
            <a:endParaRPr lang="el-GR" sz="2000" dirty="0">
              <a:effectLst>
                <a:outerShdw blurRad="38100" dist="38100" dir="2700000" algn="tl">
                  <a:srgbClr val="000000"/>
                </a:outerShdw>
              </a:effectLst>
            </a:endParaRPr>
          </a:p>
          <a:p>
            <a:pPr eaLnBrk="1" hangingPunct="1">
              <a:buFontTx/>
              <a:buNone/>
              <a:defRPr/>
            </a:pPr>
            <a:r>
              <a:rPr lang="el-GR" sz="2000" dirty="0">
                <a:effectLst>
                  <a:outerShdw blurRad="38100" dist="38100" dir="2700000" algn="tl">
                    <a:srgbClr val="000000"/>
                  </a:outerShdw>
                </a:effectLst>
              </a:rPr>
              <a:t>ΓΕΝ. ΑΙΜΑΤΟΣ</a:t>
            </a:r>
            <a:r>
              <a:rPr lang="en-GB" sz="2000" dirty="0">
                <a:effectLst>
                  <a:outerShdw blurRad="38100" dist="38100" dir="2700000" algn="tl">
                    <a:srgbClr val="000000"/>
                  </a:outerShdw>
                </a:effectLst>
              </a:rPr>
              <a:t> Ht:38%</a:t>
            </a:r>
            <a:r>
              <a:rPr lang="en-US" sz="2000" dirty="0">
                <a:effectLst>
                  <a:outerShdw blurRad="38100" dist="38100" dir="2700000" algn="tl">
                    <a:srgbClr val="000000"/>
                  </a:outerShdw>
                </a:effectLst>
              </a:rPr>
              <a:t> </a:t>
            </a:r>
            <a:r>
              <a:rPr lang="el-GR" sz="2000" dirty="0">
                <a:effectLst>
                  <a:outerShdw blurRad="38100" dist="38100" dir="2700000" algn="tl">
                    <a:srgbClr val="000000"/>
                  </a:outerShdw>
                </a:effectLst>
              </a:rPr>
              <a:t>ΛΕΥΚΑ 12000 /</a:t>
            </a:r>
            <a:r>
              <a:rPr lang="en-GB" sz="2000" dirty="0">
                <a:effectLst>
                  <a:outerShdw blurRad="38100" dist="38100" dir="2700000" algn="tl">
                    <a:srgbClr val="000000"/>
                  </a:outerShdw>
                </a:effectLst>
              </a:rPr>
              <a:t>mm</a:t>
            </a:r>
            <a:r>
              <a:rPr lang="el-GR" sz="2000" baseline="30000" dirty="0">
                <a:effectLst>
                  <a:outerShdw blurRad="38100" dist="38100" dir="2700000" algn="tl">
                    <a:srgbClr val="000000"/>
                  </a:outerShdw>
                </a:effectLst>
              </a:rPr>
              <a:t>3</a:t>
            </a:r>
            <a:r>
              <a:rPr lang="en-GB" sz="2000" dirty="0">
                <a:effectLst>
                  <a:outerShdw blurRad="38100" dist="38100" dir="2700000" algn="tl">
                    <a:srgbClr val="000000"/>
                  </a:outerShdw>
                </a:effectLst>
              </a:rPr>
              <a:t> </a:t>
            </a:r>
            <a:r>
              <a:rPr lang="el-GR" sz="2000" dirty="0">
                <a:effectLst>
                  <a:outerShdw blurRad="38100" dist="38100" dir="2700000" algn="tl">
                    <a:srgbClr val="000000"/>
                  </a:outerShdw>
                </a:effectLst>
              </a:rPr>
              <a:t>ΠΟΛΥΜΟΡΦΟΠΥΡΗΝΑ 80%</a:t>
            </a:r>
          </a:p>
          <a:p>
            <a:pPr eaLnBrk="1" hangingPunct="1">
              <a:buFontTx/>
              <a:buNone/>
              <a:defRPr/>
            </a:pPr>
            <a:r>
              <a:rPr lang="el-GR" sz="2000" dirty="0">
                <a:effectLst>
                  <a:outerShdw blurRad="38100" dist="38100" dir="2700000" algn="tl">
                    <a:srgbClr val="000000"/>
                  </a:outerShdw>
                </a:effectLst>
              </a:rPr>
              <a:t>ΑΙΜΟΠΕΤΑΛΙΑ 200000 /</a:t>
            </a:r>
            <a:r>
              <a:rPr lang="en-GB" sz="2000" dirty="0">
                <a:effectLst>
                  <a:outerShdw blurRad="38100" dist="38100" dir="2700000" algn="tl">
                    <a:srgbClr val="000000"/>
                  </a:outerShdw>
                </a:effectLst>
              </a:rPr>
              <a:t>mm</a:t>
            </a:r>
            <a:r>
              <a:rPr lang="el-GR" sz="2000" baseline="30000" dirty="0">
                <a:effectLst>
                  <a:outerShdw blurRad="38100" dist="38100" dir="2700000" algn="tl">
                    <a:srgbClr val="000000"/>
                  </a:outerShdw>
                </a:effectLst>
              </a:rPr>
              <a:t>3</a:t>
            </a:r>
            <a:r>
              <a:rPr lang="en-GB" sz="2000" dirty="0">
                <a:effectLst>
                  <a:outerShdw blurRad="38100" dist="38100" dir="2700000" algn="tl">
                    <a:srgbClr val="000000"/>
                  </a:outerShdw>
                </a:effectLst>
              </a:rPr>
              <a:t> </a:t>
            </a:r>
            <a:endParaRPr lang="el-GR" sz="2000" dirty="0">
              <a:effectLst>
                <a:outerShdw blurRad="38100" dist="38100" dir="2700000" algn="tl">
                  <a:srgbClr val="000000"/>
                </a:outerShdw>
              </a:effectLst>
            </a:endParaRPr>
          </a:p>
          <a:p>
            <a:pPr eaLnBrk="1" hangingPunct="1">
              <a:buFontTx/>
              <a:buNone/>
              <a:defRPr/>
            </a:pPr>
            <a:endParaRPr lang="el-GR" sz="2000" dirty="0">
              <a:effectLst>
                <a:outerShdw blurRad="38100" dist="38100" dir="2700000" algn="tl">
                  <a:srgbClr val="000000"/>
                </a:outerShdw>
              </a:effectLst>
            </a:endParaRPr>
          </a:p>
          <a:p>
            <a:pPr eaLnBrk="1" hangingPunct="1">
              <a:buNone/>
              <a:defRPr/>
            </a:pPr>
            <a:r>
              <a:rPr lang="el-GR" sz="2000" b="1" dirty="0">
                <a:solidFill>
                  <a:srgbClr val="FF0000"/>
                </a:solidFill>
              </a:rPr>
              <a:t>Τι άλλη εξέταση ;</a:t>
            </a:r>
          </a:p>
          <a:p>
            <a:pPr eaLnBrk="1" hangingPunct="1">
              <a:buFontTx/>
              <a:buNone/>
              <a:defRPr/>
            </a:pPr>
            <a:endParaRPr lang="el-GR" sz="2000" dirty="0">
              <a:effectLst>
                <a:outerShdw blurRad="38100" dist="38100" dir="2700000" algn="tl">
                  <a:srgbClr val="000000"/>
                </a:outerShdw>
              </a:effectLst>
            </a:endParaRPr>
          </a:p>
        </p:txBody>
      </p:sp>
      <p:pic>
        <p:nvPicPr>
          <p:cNvPr id="33796" name="Picture 5" descr="ceb5cf81cf89cf84ceb7cebcceb1cf84ceb9cebacebf">
            <a:hlinkClick r:id="rId2"/>
            <a:extLst>
              <a:ext uri="{FF2B5EF4-FFF2-40B4-BE49-F238E27FC236}">
                <a16:creationId xmlns:a16="http://schemas.microsoft.com/office/drawing/2014/main" id="{343D37F8-FBFB-430B-9832-B04B85C31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068" y="0"/>
            <a:ext cx="1806932" cy="16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8153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This picture shows a chest x-ray of pneumonia in the right lung ">
            <a:extLst>
              <a:ext uri="{FF2B5EF4-FFF2-40B4-BE49-F238E27FC236}">
                <a16:creationId xmlns:a16="http://schemas.microsoft.com/office/drawing/2014/main" id="{504289B2-99D0-4ED9-9C82-6011128A9DFC}"/>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426311" y="0"/>
            <a:ext cx="6970766" cy="6752492"/>
          </a:xfrm>
        </p:spPr>
      </p:pic>
    </p:spTree>
    <p:extLst>
      <p:ext uri="{BB962C8B-B14F-4D97-AF65-F5344CB8AC3E}">
        <p14:creationId xmlns:p14="http://schemas.microsoft.com/office/powerpoint/2010/main" val="254068908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a:extLst>
              <a:ext uri="{FF2B5EF4-FFF2-40B4-BE49-F238E27FC236}">
                <a16:creationId xmlns:a16="http://schemas.microsoft.com/office/drawing/2014/main" id="{2A373E15-EB0A-41A2-AA49-75802813F0A3}"/>
              </a:ext>
            </a:extLst>
          </p:cNvPr>
          <p:cNvSpPr>
            <a:spLocks noGrp="1"/>
          </p:cNvSpPr>
          <p:nvPr>
            <p:ph type="ctrTitle" idx="4294967295"/>
          </p:nvPr>
        </p:nvSpPr>
        <p:spPr>
          <a:xfrm>
            <a:off x="2286000" y="1"/>
            <a:ext cx="7772400" cy="1470025"/>
          </a:xfrm>
        </p:spPr>
        <p:txBody>
          <a:bodyPr/>
          <a:lstStyle/>
          <a:p>
            <a:pPr algn="ctr" eaLnBrk="1" hangingPunct="1"/>
            <a:r>
              <a:rPr lang="el-GR" altLang="el-GR" b="1" dirty="0"/>
              <a:t>ΑΤΥΠΗ ΠΝΕΥΜΟΝΙΑ</a:t>
            </a:r>
          </a:p>
        </p:txBody>
      </p:sp>
      <p:sp>
        <p:nvSpPr>
          <p:cNvPr id="38915" name="2 - Υπότιτλος">
            <a:extLst>
              <a:ext uri="{FF2B5EF4-FFF2-40B4-BE49-F238E27FC236}">
                <a16:creationId xmlns:a16="http://schemas.microsoft.com/office/drawing/2014/main" id="{A2C20E95-C5E9-428E-A572-A7A823064BAF}"/>
              </a:ext>
            </a:extLst>
          </p:cNvPr>
          <p:cNvSpPr>
            <a:spLocks noGrp="1"/>
          </p:cNvSpPr>
          <p:nvPr>
            <p:ph type="subTitle" idx="4294967295"/>
          </p:nvPr>
        </p:nvSpPr>
        <p:spPr>
          <a:xfrm>
            <a:off x="2971800" y="1676400"/>
            <a:ext cx="6400800" cy="2743200"/>
          </a:xfrm>
        </p:spPr>
        <p:txBody>
          <a:bodyPr>
            <a:normAutofit fontScale="25000" lnSpcReduction="20000"/>
          </a:bodyPr>
          <a:lstStyle/>
          <a:p>
            <a:pPr marL="0" indent="0" algn="ctr" eaLnBrk="1" hangingPunct="1">
              <a:buNone/>
            </a:pPr>
            <a:r>
              <a:rPr lang="en-US" altLang="el-GR" sz="11200" dirty="0" err="1"/>
              <a:t>Mycoplasma</a:t>
            </a:r>
            <a:r>
              <a:rPr lang="en-US" altLang="el-GR" sz="11200" dirty="0"/>
              <a:t> pneumonia </a:t>
            </a:r>
            <a:endParaRPr lang="el-GR" altLang="el-GR" sz="11200" dirty="0"/>
          </a:p>
          <a:p>
            <a:pPr marL="0" indent="0" algn="ctr" eaLnBrk="1" hangingPunct="1">
              <a:buNone/>
            </a:pPr>
            <a:r>
              <a:rPr lang="en-US" altLang="el-GR" sz="11200" dirty="0" err="1"/>
              <a:t>Legionella</a:t>
            </a:r>
            <a:r>
              <a:rPr lang="en-US" altLang="el-GR" sz="11200" dirty="0"/>
              <a:t> </a:t>
            </a:r>
            <a:r>
              <a:rPr lang="en-US" altLang="el-GR" sz="11200" dirty="0" err="1"/>
              <a:t>pneumophila</a:t>
            </a:r>
            <a:endParaRPr lang="el-GR" altLang="el-GR" sz="11200" dirty="0"/>
          </a:p>
          <a:p>
            <a:pPr marL="0" indent="0" algn="ctr" eaLnBrk="1" hangingPunct="1">
              <a:buNone/>
            </a:pPr>
            <a:r>
              <a:rPr lang="en-US" altLang="el-GR" sz="11200" dirty="0"/>
              <a:t>Chlamydia </a:t>
            </a:r>
            <a:r>
              <a:rPr lang="en-US" altLang="el-GR" sz="11200" dirty="0" err="1"/>
              <a:t>pneumoniae</a:t>
            </a:r>
            <a:endParaRPr lang="el-GR" altLang="el-GR" sz="11200" dirty="0"/>
          </a:p>
          <a:p>
            <a:pPr marL="0" indent="0" algn="ctr" eaLnBrk="1" hangingPunct="1">
              <a:buNone/>
            </a:pPr>
            <a:endParaRPr lang="el-GR" altLang="el-GR" dirty="0"/>
          </a:p>
          <a:p>
            <a:pPr marL="0" indent="0" algn="ctr" eaLnBrk="1" hangingPunct="1">
              <a:buNone/>
            </a:pPr>
            <a:endParaRPr lang="el-GR" altLang="el-GR" sz="14400" dirty="0"/>
          </a:p>
          <a:p>
            <a:pPr marL="0" indent="0" algn="ctr" eaLnBrk="1" hangingPunct="1">
              <a:buNone/>
            </a:pPr>
            <a:r>
              <a:rPr lang="el-GR" altLang="el-GR" sz="14400" b="1" dirty="0">
                <a:solidFill>
                  <a:srgbClr val="FF0000"/>
                </a:solidFill>
              </a:rPr>
              <a:t>Βασικό χαρακτηριστικό στις άτυπες πνευμονίες είναι ότι η κλινική και η ακτινολογική εικόνα του ασθενούς δεν συμβαδίζει </a:t>
            </a:r>
          </a:p>
          <a:p>
            <a:pPr marL="0" indent="0" algn="ctr" eaLnBrk="1" hangingPunct="1">
              <a:buNone/>
            </a:pPr>
            <a:endParaRPr lang="el-GR" altLang="el-GR" dirty="0"/>
          </a:p>
        </p:txBody>
      </p:sp>
      <p:sp>
        <p:nvSpPr>
          <p:cNvPr id="38916" name="3 - Ορθογώνιο">
            <a:extLst>
              <a:ext uri="{FF2B5EF4-FFF2-40B4-BE49-F238E27FC236}">
                <a16:creationId xmlns:a16="http://schemas.microsoft.com/office/drawing/2014/main" id="{14CB8D06-4D51-4563-8518-F81AD43417CE}"/>
              </a:ext>
            </a:extLst>
          </p:cNvPr>
          <p:cNvSpPr>
            <a:spLocks noChangeArrowheads="1"/>
          </p:cNvSpPr>
          <p:nvPr/>
        </p:nvSpPr>
        <p:spPr bwMode="auto">
          <a:xfrm>
            <a:off x="1752600" y="10668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Η άτυπη πνευμονία συνήθως οφείλεται σε ενδοκυττάρια βακτήρια και ιούς  </a:t>
            </a:r>
          </a:p>
        </p:txBody>
      </p:sp>
    </p:spTree>
    <p:extLst>
      <p:ext uri="{BB962C8B-B14F-4D97-AF65-F5344CB8AC3E}">
        <p14:creationId xmlns:p14="http://schemas.microsoft.com/office/powerpoint/2010/main" val="333993377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p:txBody>
          <a:bodyPr/>
          <a:lstStyle/>
          <a:p>
            <a:pPr eaLnBrk="1" hangingPunct="1">
              <a:defRPr/>
            </a:pPr>
            <a:r>
              <a:rPr lang="el-GR" sz="2400">
                <a:effectLst>
                  <a:outerShdw blurRad="38100" dist="38100" dir="2700000" algn="tl">
                    <a:srgbClr val="000000"/>
                  </a:outerShdw>
                </a:effectLst>
              </a:rPr>
              <a:t>ΑΝΔΡΑΣ 70 ΕΤΩΝ ΠΡΟΣΕΡΧΕΤΑΙ ΜΕ ΠΟΝΟ ΣΤΟ ΔΕΞ.ΗΜΙΘΩΡΑΚΙΟ ΑΠΟ ΩΡΩΝ ΚΑΙ ΔΥΠΝΟΙΑ</a:t>
            </a:r>
          </a:p>
        </p:txBody>
      </p:sp>
      <p:graphicFrame>
        <p:nvGraphicFramePr>
          <p:cNvPr id="48132" name="Object 4"/>
          <p:cNvGraphicFramePr>
            <a:graphicFrameLocks noChangeAspect="1"/>
          </p:cNvGraphicFramePr>
          <p:nvPr/>
        </p:nvGraphicFramePr>
        <p:xfrm>
          <a:off x="1775884" y="1506071"/>
          <a:ext cx="7967133" cy="5042647"/>
        </p:xfrm>
        <a:graphic>
          <a:graphicData uri="http://schemas.openxmlformats.org/presentationml/2006/ole">
            <mc:AlternateContent xmlns:mc="http://schemas.openxmlformats.org/markup-compatibility/2006">
              <mc:Choice xmlns:v="urn:schemas-microsoft-com:vml" Requires="v">
                <p:oleObj name="Εικόνα bitmap" r:id="rId2" imgW="3895238" imgH="2476190" progId="PBrush">
                  <p:embed/>
                </p:oleObj>
              </mc:Choice>
              <mc:Fallback>
                <p:oleObj name="Εικόνα bitmap" r:id="rId2" imgW="3895238" imgH="2476190" progId="PBrush">
                  <p:embed/>
                  <p:pic>
                    <p:nvPicPr>
                      <p:cNvPr id="0" name="Picture 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884" y="1506071"/>
                        <a:ext cx="7967133" cy="504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25" name="Rectangle 5"/>
          <p:cNvSpPr>
            <a:spLocks noChangeArrowheads="1"/>
          </p:cNvSpPr>
          <p:nvPr/>
        </p:nvSpPr>
        <p:spPr bwMode="auto">
          <a:xfrm>
            <a:off x="1" y="1"/>
            <a:ext cx="1865832" cy="369332"/>
          </a:xfrm>
          <a:prstGeom prst="rect">
            <a:avLst/>
          </a:prstGeom>
          <a:noFill/>
          <a:ln w="9525">
            <a:noFill/>
            <a:miter lim="800000"/>
            <a:headEnd/>
            <a:tailEnd/>
          </a:ln>
          <a:effec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l-GR" b="1" dirty="0">
                <a:solidFill>
                  <a:schemeClr val="tx2"/>
                </a:solidFill>
                <a:effectLst>
                  <a:outerShdw blurRad="38100" dist="38100" dir="2700000" algn="tl">
                    <a:srgbClr val="000000"/>
                  </a:outerShdw>
                </a:effectLst>
              </a:rPr>
              <a:t>ΠΕΡΙΣΤΑΤΙΚΟ 3</a:t>
            </a:r>
          </a:p>
        </p:txBody>
      </p:sp>
      <p:pic>
        <p:nvPicPr>
          <p:cNvPr id="48134" name="Picture 7" descr="ceb5cf81cf89cf84ceb7cebcceb1cf84ceb9cebacebf">
            <a:hlinkClick r:id="rId4"/>
          </p:cNvPr>
          <p:cNvPicPr>
            <a:picLocks noChangeAspect="1" noChangeArrowheads="1"/>
          </p:cNvPicPr>
          <p:nvPr/>
        </p:nvPicPr>
        <p:blipFill>
          <a:blip r:embed="rId5"/>
          <a:srcRect/>
          <a:stretch>
            <a:fillRect/>
          </a:stretch>
        </p:blipFill>
        <p:spPr bwMode="auto">
          <a:xfrm>
            <a:off x="9872133" y="1142999"/>
            <a:ext cx="2319867" cy="2286001"/>
          </a:xfrm>
          <a:prstGeom prst="rect">
            <a:avLst/>
          </a:prstGeom>
          <a:noFill/>
          <a:ln w="9525">
            <a:noFill/>
            <a:miter lim="800000"/>
            <a:headEnd/>
            <a:tailEnd/>
          </a:ln>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CAB93D87-3B2E-44D4-A482-B413179975A0}"/>
              </a:ext>
            </a:extLst>
          </p:cNvPr>
          <p:cNvSpPr>
            <a:spLocks noGrp="1" noChangeArrowheads="1"/>
          </p:cNvSpPr>
          <p:nvPr>
            <p:ph type="title" idx="4294967295"/>
          </p:nvPr>
        </p:nvSpPr>
        <p:spPr>
          <a:xfrm>
            <a:off x="744070" y="1024031"/>
            <a:ext cx="3263153" cy="1325563"/>
          </a:xfrm>
        </p:spPr>
        <p:txBody>
          <a:bodyPr>
            <a:normAutofit fontScale="90000"/>
          </a:bodyPr>
          <a:lstStyle/>
          <a:p>
            <a:pPr eaLnBrk="1" hangingPunct="1">
              <a:defRPr/>
            </a:pPr>
            <a:r>
              <a:rPr lang="el-GR" kern="0" dirty="0">
                <a:effectLst>
                  <a:outerShdw blurRad="38100" dist="38100" dir="2700000" algn="tl">
                    <a:srgbClr val="000000"/>
                  </a:outerShdw>
                </a:effectLst>
              </a:rPr>
              <a:t>Υπόνοια πνευμονικής εμβολής</a:t>
            </a:r>
          </a:p>
        </p:txBody>
      </p:sp>
      <p:pic>
        <p:nvPicPr>
          <p:cNvPr id="49156" name="Picture 4" descr="7012rc-fig1">
            <a:extLst>
              <a:ext uri="{FF2B5EF4-FFF2-40B4-BE49-F238E27FC236}">
                <a16:creationId xmlns:a16="http://schemas.microsoft.com/office/drawing/2014/main" id="{BA032431-C2B4-4DF2-BDEB-87602EAF2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38" y="0"/>
            <a:ext cx="72704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Rectangle 5">
            <a:extLst>
              <a:ext uri="{FF2B5EF4-FFF2-40B4-BE49-F238E27FC236}">
                <a16:creationId xmlns:a16="http://schemas.microsoft.com/office/drawing/2014/main" id="{D18F790D-DCE3-4F7B-BEE4-587F152C66BC}"/>
              </a:ext>
            </a:extLst>
          </p:cNvPr>
          <p:cNvSpPr>
            <a:spLocks noChangeArrowheads="1"/>
          </p:cNvSpPr>
          <p:nvPr/>
        </p:nvSpPr>
        <p:spPr bwMode="auto">
          <a:xfrm>
            <a:off x="1524000" y="1"/>
            <a:ext cx="1841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47912056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D88A90-1A82-405A-97E8-22164C7F2ADC}"/>
              </a:ext>
            </a:extLst>
          </p:cNvPr>
          <p:cNvSpPr txBox="1"/>
          <p:nvPr/>
        </p:nvSpPr>
        <p:spPr>
          <a:xfrm>
            <a:off x="703384" y="262356"/>
            <a:ext cx="11282289" cy="6013954"/>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r>
              <a:rPr kumimoji="0" lang="el-GR" sz="44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Αέρια αίματος ;</a:t>
            </a:r>
          </a:p>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endParaRPr lang="el-GR" sz="4400" dirty="0">
              <a:effectLst>
                <a:outerShdw blurRad="38100" dist="38100" dir="2700000" algn="tl">
                  <a:srgbClr val="000000"/>
                </a:outerShdw>
              </a:effectLst>
              <a:latin typeface="Tahoma"/>
              <a:cs typeface="Arial"/>
            </a:endParaRPr>
          </a:p>
          <a:p>
            <a:pPr marR="0" lvl="0" algn="l" defTabSz="914400" rtl="0" eaLnBrk="1" fontAlgn="base" latinLnBrk="0" hangingPunct="1">
              <a:lnSpc>
                <a:spcPct val="100000"/>
              </a:lnSpc>
              <a:spcBef>
                <a:spcPct val="20000"/>
              </a:spcBef>
              <a:spcAft>
                <a:spcPct val="0"/>
              </a:spcAft>
              <a:buClr>
                <a:srgbClr val="FFCC00"/>
              </a:buClr>
              <a:buSzPct val="120000"/>
              <a:tabLst/>
              <a:defRPr/>
            </a:pPr>
            <a:r>
              <a:rPr lang="el-GR" sz="3600" dirty="0">
                <a:effectLst>
                  <a:outerShdw blurRad="38100" dist="38100" dir="2700000" algn="tl">
                    <a:srgbClr val="000000"/>
                  </a:outerShdw>
                </a:effectLst>
                <a:latin typeface="Tahoma"/>
                <a:cs typeface="Arial"/>
              </a:rPr>
              <a:t>1.Υποξαιμία , </a:t>
            </a:r>
            <a:r>
              <a:rPr lang="el-GR" sz="3600" dirty="0" err="1">
                <a:effectLst>
                  <a:outerShdw blurRad="38100" dist="38100" dir="2700000" algn="tl">
                    <a:srgbClr val="000000"/>
                  </a:outerShdw>
                </a:effectLst>
                <a:latin typeface="Tahoma"/>
                <a:cs typeface="Arial"/>
              </a:rPr>
              <a:t>υπερκαπνία</a:t>
            </a:r>
            <a:r>
              <a:rPr lang="el-GR" sz="3600" dirty="0">
                <a:effectLst>
                  <a:outerShdw blurRad="38100" dist="38100" dir="2700000" algn="tl">
                    <a:srgbClr val="000000"/>
                  </a:outerShdw>
                </a:effectLst>
                <a:latin typeface="Tahoma"/>
                <a:cs typeface="Arial"/>
              </a:rPr>
              <a:t>, οξέωση</a:t>
            </a:r>
          </a:p>
          <a:p>
            <a:pPr fontAlgn="base">
              <a:spcBef>
                <a:spcPct val="20000"/>
              </a:spcBef>
              <a:spcAft>
                <a:spcPct val="0"/>
              </a:spcAft>
              <a:buClr>
                <a:srgbClr val="FFCC00"/>
              </a:buClr>
              <a:buSzPct val="120000"/>
              <a:defRPr/>
            </a:pPr>
            <a:r>
              <a:rPr lang="el-GR" sz="3600" dirty="0">
                <a:effectLst>
                  <a:outerShdw blurRad="38100" dist="38100" dir="2700000" algn="tl">
                    <a:srgbClr val="000000"/>
                  </a:outerShdw>
                </a:effectLst>
                <a:latin typeface="Tahoma"/>
                <a:cs typeface="Arial"/>
              </a:rPr>
              <a:t>2. Υποξαιμία , </a:t>
            </a:r>
            <a:r>
              <a:rPr lang="el-GR" sz="3600" dirty="0" err="1">
                <a:effectLst>
                  <a:outerShdw blurRad="38100" dist="38100" dir="2700000" algn="tl">
                    <a:srgbClr val="000000"/>
                  </a:outerShdw>
                </a:effectLst>
                <a:latin typeface="Tahoma"/>
                <a:cs typeface="Arial"/>
              </a:rPr>
              <a:t>υποκαπνία</a:t>
            </a:r>
            <a:r>
              <a:rPr lang="el-GR" sz="3600" dirty="0">
                <a:effectLst>
                  <a:outerShdw blurRad="38100" dist="38100" dir="2700000" algn="tl">
                    <a:srgbClr val="000000"/>
                  </a:outerShdw>
                </a:effectLst>
                <a:latin typeface="Tahoma"/>
                <a:cs typeface="Arial"/>
              </a:rPr>
              <a:t>, αναπνευστική </a:t>
            </a:r>
            <a:r>
              <a:rPr lang="el-GR" sz="3600" dirty="0" err="1">
                <a:effectLst>
                  <a:outerShdw blurRad="38100" dist="38100" dir="2700000" algn="tl">
                    <a:srgbClr val="000000"/>
                  </a:outerShdw>
                </a:effectLst>
                <a:latin typeface="Tahoma"/>
                <a:cs typeface="Arial"/>
              </a:rPr>
              <a:t>αλκάλωση</a:t>
            </a:r>
            <a:endParaRPr lang="el-GR" sz="3600" dirty="0">
              <a:effectLst>
                <a:outerShdw blurRad="38100" dist="38100" dir="2700000" algn="tl">
                  <a:srgbClr val="000000"/>
                </a:outerShdw>
              </a:effectLst>
              <a:latin typeface="Tahoma"/>
              <a:cs typeface="Arial"/>
            </a:endParaRPr>
          </a:p>
          <a:p>
            <a:pPr fontAlgn="base">
              <a:spcBef>
                <a:spcPct val="20000"/>
              </a:spcBef>
              <a:spcAft>
                <a:spcPct val="0"/>
              </a:spcAft>
              <a:buClr>
                <a:srgbClr val="FFCC00"/>
              </a:buClr>
              <a:buSzPct val="120000"/>
              <a:defRPr/>
            </a:pPr>
            <a:r>
              <a:rPr lang="el-GR" sz="3600" dirty="0">
                <a:effectLst>
                  <a:outerShdw blurRad="38100" dist="38100" dir="2700000" algn="tl">
                    <a:srgbClr val="000000"/>
                  </a:outerShdw>
                </a:effectLst>
                <a:latin typeface="Tahoma"/>
                <a:cs typeface="Arial"/>
              </a:rPr>
              <a:t>3.Φυσιολογικό οξυγόνο, </a:t>
            </a:r>
            <a:r>
              <a:rPr lang="el-GR" sz="3600" dirty="0" err="1">
                <a:effectLst>
                  <a:outerShdw blurRad="38100" dist="38100" dir="2700000" algn="tl">
                    <a:srgbClr val="000000"/>
                  </a:outerShdw>
                </a:effectLst>
                <a:latin typeface="Tahoma"/>
                <a:cs typeface="Arial"/>
              </a:rPr>
              <a:t>υπερκαπνία</a:t>
            </a:r>
            <a:r>
              <a:rPr lang="el-GR" sz="3600" dirty="0">
                <a:effectLst>
                  <a:outerShdw blurRad="38100" dist="38100" dir="2700000" algn="tl">
                    <a:srgbClr val="000000"/>
                  </a:outerShdw>
                </a:effectLst>
                <a:latin typeface="Tahoma"/>
                <a:cs typeface="Arial"/>
              </a:rPr>
              <a:t>, οξέωση</a:t>
            </a:r>
          </a:p>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endParaRPr lang="el-GR" sz="4400" dirty="0">
              <a:solidFill>
                <a:srgbClr val="FFFFFF"/>
              </a:solidFill>
              <a:effectLst>
                <a:outerShdw blurRad="38100" dist="38100" dir="2700000" algn="tl">
                  <a:srgbClr val="000000"/>
                </a:outerShdw>
              </a:effectLst>
              <a:latin typeface="Tahoma"/>
              <a:cs typeface="Arial"/>
            </a:endParaRPr>
          </a:p>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endParaRPr kumimoji="0" lang="el-GR"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p:txBody>
      </p:sp>
    </p:spTree>
    <p:extLst>
      <p:ext uri="{BB962C8B-B14F-4D97-AF65-F5344CB8AC3E}">
        <p14:creationId xmlns:p14="http://schemas.microsoft.com/office/powerpoint/2010/main" val="35941939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B7B57D-5E33-4FB6-9BD6-5D99877396B2}"/>
              </a:ext>
            </a:extLst>
          </p:cNvPr>
          <p:cNvSpPr txBox="1"/>
          <p:nvPr/>
        </p:nvSpPr>
        <p:spPr>
          <a:xfrm>
            <a:off x="731519" y="1520002"/>
            <a:ext cx="11197883" cy="314547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r>
              <a:rPr kumimoji="0" lang="el-GR" sz="40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Αέρια αίματος </a:t>
            </a:r>
          </a:p>
          <a:p>
            <a:pPr marR="0" lvl="0" algn="l" defTabSz="914400" rtl="0" eaLnBrk="1" fontAlgn="base" latinLnBrk="0" hangingPunct="1">
              <a:lnSpc>
                <a:spcPct val="100000"/>
              </a:lnSpc>
              <a:spcBef>
                <a:spcPct val="20000"/>
              </a:spcBef>
              <a:spcAft>
                <a:spcPct val="0"/>
              </a:spcAft>
              <a:buClr>
                <a:srgbClr val="FFCC00"/>
              </a:buClr>
              <a:buSzPct val="120000"/>
              <a:tabLst/>
              <a:defRPr/>
            </a:pPr>
            <a:r>
              <a:rPr kumimoji="0" lang="en-GB" sz="40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 </a:t>
            </a:r>
            <a:r>
              <a:rPr kumimoji="0" lang="el-GR" sz="40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Υποξαιμία , </a:t>
            </a:r>
            <a:r>
              <a:rPr kumimoji="0" lang="el-GR" sz="4000" b="0" i="0" u="none" strike="noStrike" kern="1200" cap="none" spc="0" normalizeH="0" baseline="0" noProof="0" dirty="0" err="1">
                <a:ln>
                  <a:noFill/>
                </a:ln>
                <a:effectLst>
                  <a:outerShdw blurRad="38100" dist="38100" dir="2700000" algn="tl">
                    <a:srgbClr val="000000"/>
                  </a:outerShdw>
                </a:effectLst>
                <a:uLnTx/>
                <a:uFillTx/>
                <a:latin typeface="Tahoma"/>
                <a:ea typeface="+mn-ea"/>
                <a:cs typeface="Arial"/>
              </a:rPr>
              <a:t>υποκαπνία</a:t>
            </a:r>
            <a:r>
              <a:rPr kumimoji="0" lang="el-GR" sz="40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 αναπνευστική </a:t>
            </a:r>
            <a:r>
              <a:rPr kumimoji="0" lang="el-GR" sz="4000" b="0" i="0" u="none" strike="noStrike" kern="1200" cap="none" spc="0" normalizeH="0" baseline="0" noProof="0" dirty="0" err="1">
                <a:ln>
                  <a:noFill/>
                </a:ln>
                <a:effectLst>
                  <a:outerShdw blurRad="38100" dist="38100" dir="2700000" algn="tl">
                    <a:srgbClr val="000000"/>
                  </a:outerShdw>
                </a:effectLst>
                <a:uLnTx/>
                <a:uFillTx/>
                <a:latin typeface="Tahoma"/>
                <a:ea typeface="+mn-ea"/>
                <a:cs typeface="Arial"/>
              </a:rPr>
              <a:t>αλκάλωση</a:t>
            </a:r>
            <a:endParaRPr kumimoji="0" lang="el-GR" sz="40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endParaRPr>
          </a:p>
          <a:p>
            <a:pPr marR="0" lvl="0" algn="l" defTabSz="914400" rtl="0" eaLnBrk="1" fontAlgn="base" latinLnBrk="0" hangingPunct="1">
              <a:lnSpc>
                <a:spcPct val="100000"/>
              </a:lnSpc>
              <a:spcBef>
                <a:spcPct val="20000"/>
              </a:spcBef>
              <a:spcAft>
                <a:spcPct val="0"/>
              </a:spcAft>
              <a:buClr>
                <a:srgbClr val="FFCC00"/>
              </a:buClr>
              <a:buSzPct val="120000"/>
              <a:tabLst/>
              <a:defRPr/>
            </a:pPr>
            <a:endParaRPr lang="el-GR" sz="3600" dirty="0">
              <a:effectLst>
                <a:outerShdw blurRad="38100" dist="38100" dir="2700000" algn="tl">
                  <a:srgbClr val="000000"/>
                </a:outerShdw>
              </a:effectLst>
              <a:latin typeface="Tahoma"/>
              <a:cs typeface="Arial"/>
            </a:endParaRPr>
          </a:p>
          <a:p>
            <a:pPr marR="0" lvl="0" algn="l" defTabSz="914400" rtl="0" eaLnBrk="1" fontAlgn="base" latinLnBrk="0" hangingPunct="1">
              <a:lnSpc>
                <a:spcPct val="100000"/>
              </a:lnSpc>
              <a:spcBef>
                <a:spcPct val="20000"/>
              </a:spcBef>
              <a:spcAft>
                <a:spcPct val="0"/>
              </a:spcAft>
              <a:buClr>
                <a:srgbClr val="FFCC00"/>
              </a:buClr>
              <a:buSzPct val="120000"/>
              <a:tabLst/>
              <a:defRPr/>
            </a:pPr>
            <a:r>
              <a:rPr kumimoji="0" lang="el-GR" sz="36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rPr>
              <a:t>ΓΙΑΤΙ;</a:t>
            </a:r>
            <a:endParaRPr kumimoji="0" lang="en-GB" sz="36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00"/>
              </a:buClr>
              <a:buSzPct val="120000"/>
              <a:buFontTx/>
              <a:buChar char="•"/>
              <a:tabLst/>
              <a:defRPr/>
            </a:pPr>
            <a:endParaRPr kumimoji="0" lang="el-GR"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p:txBody>
      </p:sp>
    </p:spTree>
    <p:extLst>
      <p:ext uri="{BB962C8B-B14F-4D97-AF65-F5344CB8AC3E}">
        <p14:creationId xmlns:p14="http://schemas.microsoft.com/office/powerpoint/2010/main" val="13949023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0E4D5E1-734A-4667-946C-C686A9F33C68}"/>
              </a:ext>
            </a:extLst>
          </p:cNvPr>
          <p:cNvSpPr>
            <a:spLocks noGrp="1" noChangeArrowheads="1"/>
          </p:cNvSpPr>
          <p:nvPr>
            <p:ph type="title" idx="4294967295"/>
          </p:nvPr>
        </p:nvSpPr>
        <p:spPr>
          <a:xfrm>
            <a:off x="1524000" y="292100"/>
            <a:ext cx="9144000" cy="1384300"/>
          </a:xfrm>
        </p:spPr>
        <p:txBody>
          <a:bodyPr/>
          <a:lstStyle/>
          <a:p>
            <a:pPr eaLnBrk="1" hangingPunct="1">
              <a:defRPr/>
            </a:pPr>
            <a:r>
              <a:rPr lang="el-GR" sz="2800" b="1" dirty="0">
                <a:effectLst>
                  <a:outerShdw blurRad="38100" dist="38100" dir="2700000" algn="tl">
                    <a:srgbClr val="000000"/>
                  </a:outerShdw>
                </a:effectLst>
              </a:rPr>
              <a:t> ΕΠΙΒΕΒΑΙΩΣΗ  ΠΝΕΥΜΟΝΙΚΗΣ ΕΜΒΟΛΗΣ</a:t>
            </a:r>
          </a:p>
        </p:txBody>
      </p:sp>
      <p:sp>
        <p:nvSpPr>
          <p:cNvPr id="136195" name="Rectangle 3">
            <a:extLst>
              <a:ext uri="{FF2B5EF4-FFF2-40B4-BE49-F238E27FC236}">
                <a16:creationId xmlns:a16="http://schemas.microsoft.com/office/drawing/2014/main" id="{5934BB33-6C3F-43F2-B473-F91447F07EF3}"/>
              </a:ext>
            </a:extLst>
          </p:cNvPr>
          <p:cNvSpPr>
            <a:spLocks noGrp="1" noChangeArrowheads="1"/>
          </p:cNvSpPr>
          <p:nvPr>
            <p:ph type="body" idx="4294967295"/>
          </p:nvPr>
        </p:nvSpPr>
        <p:spPr>
          <a:xfrm>
            <a:off x="1205132" y="1477108"/>
            <a:ext cx="9781735" cy="4584895"/>
          </a:xfrm>
          <a:solidFill>
            <a:schemeClr val="bg2"/>
          </a:solidFill>
        </p:spPr>
        <p:txBody>
          <a:bodyPr/>
          <a:lstStyle/>
          <a:p>
            <a:pPr eaLnBrk="1" hangingPunct="1">
              <a:defRPr/>
            </a:pPr>
            <a:r>
              <a:rPr lang="en-US" dirty="0">
                <a:effectLst>
                  <a:outerShdw blurRad="38100" dist="38100" dir="2700000" algn="tl">
                    <a:srgbClr val="000000"/>
                  </a:outerShdw>
                </a:effectLst>
              </a:rPr>
              <a:t>D-dimers   </a:t>
            </a:r>
            <a:r>
              <a:rPr lang="en-US" sz="2000" dirty="0">
                <a:effectLst>
                  <a:outerShdw blurRad="38100" dist="38100" dir="2700000" algn="tl">
                    <a:srgbClr val="000000"/>
                  </a:outerShdw>
                </a:effectLst>
              </a:rPr>
              <a:t>level &lt;500 ng/mL measured by ELISA is sufficient to exclude PE </a:t>
            </a:r>
          </a:p>
          <a:p>
            <a:pPr eaLnBrk="1" hangingPunct="1">
              <a:defRPr/>
            </a:pPr>
            <a:endParaRPr lang="en-US" sz="2000" dirty="0">
              <a:effectLst>
                <a:outerShdw blurRad="38100" dist="38100" dir="2700000" algn="tl">
                  <a:srgbClr val="000000"/>
                </a:outerShdw>
              </a:effectLst>
            </a:endParaRPr>
          </a:p>
          <a:p>
            <a:pPr eaLnBrk="1" hangingPunct="1">
              <a:defRPr/>
            </a:pPr>
            <a:r>
              <a:rPr lang="el-GR" dirty="0">
                <a:effectLst>
                  <a:outerShdw blurRad="38100" dist="38100" dir="2700000" algn="tl">
                    <a:srgbClr val="000000"/>
                  </a:outerShdw>
                </a:effectLst>
              </a:rPr>
              <a:t>Αέρια αίματος </a:t>
            </a:r>
            <a:r>
              <a:rPr lang="en-GB" dirty="0">
                <a:effectLst>
                  <a:outerShdw blurRad="38100" dist="38100" dir="2700000" algn="tl">
                    <a:srgbClr val="000000"/>
                  </a:outerShdw>
                </a:effectLst>
              </a:rPr>
              <a:t> </a:t>
            </a:r>
            <a:r>
              <a:rPr lang="en-GB" sz="2000" dirty="0">
                <a:effectLst>
                  <a:outerShdw blurRad="38100" dist="38100" dir="2700000" algn="tl">
                    <a:srgbClr val="000000"/>
                  </a:outerShdw>
                </a:effectLst>
              </a:rPr>
              <a:t>hypoxemia, hypocapnia, and respiratory   alkalosis</a:t>
            </a:r>
          </a:p>
          <a:p>
            <a:pPr eaLnBrk="1" hangingPunct="1">
              <a:defRPr/>
            </a:pPr>
            <a:endParaRPr lang="el-GR" sz="2000" dirty="0">
              <a:effectLst>
                <a:outerShdw blurRad="38100" dist="38100" dir="2700000" algn="tl">
                  <a:srgbClr val="000000"/>
                </a:outerShdw>
              </a:effectLst>
            </a:endParaRPr>
          </a:p>
          <a:p>
            <a:pPr eaLnBrk="1" hangingPunct="1">
              <a:defRPr/>
            </a:pPr>
            <a:r>
              <a:rPr lang="en-GB" dirty="0">
                <a:effectLst>
                  <a:outerShdw blurRad="38100" dist="38100" dir="2700000" algn="tl">
                    <a:srgbClr val="000000"/>
                  </a:outerShdw>
                </a:effectLst>
              </a:rPr>
              <a:t> </a:t>
            </a:r>
            <a:r>
              <a:rPr lang="el-GR" dirty="0" err="1">
                <a:effectLst>
                  <a:outerShdw blurRad="38100" dist="38100" dir="2700000" algn="tl">
                    <a:srgbClr val="000000"/>
                  </a:outerShdw>
                </a:effectLst>
              </a:rPr>
              <a:t>Spiral</a:t>
            </a:r>
            <a:r>
              <a:rPr lang="el-GR" dirty="0">
                <a:effectLst>
                  <a:outerShdw blurRad="38100" dist="38100" dir="2700000" algn="tl">
                    <a:srgbClr val="000000"/>
                  </a:outerShdw>
                </a:effectLst>
              </a:rPr>
              <a:t> CT </a:t>
            </a:r>
          </a:p>
          <a:p>
            <a:pPr eaLnBrk="1" hangingPunct="1">
              <a:defRPr/>
            </a:pPr>
            <a:endParaRPr lang="el-GR" dirty="0">
              <a:effectLst>
                <a:outerShdw blurRad="38100" dist="38100" dir="2700000" algn="tl">
                  <a:srgbClr val="000000"/>
                </a:outerShdw>
              </a:effectLst>
            </a:endParaRPr>
          </a:p>
        </p:txBody>
      </p:sp>
      <p:pic>
        <p:nvPicPr>
          <p:cNvPr id="51204" name="Picture 4" descr="JAMA_Lung_Obstructive_PulmonaryEmbolism_JPP_01">
            <a:extLst>
              <a:ext uri="{FF2B5EF4-FFF2-40B4-BE49-F238E27FC236}">
                <a16:creationId xmlns:a16="http://schemas.microsoft.com/office/drawing/2014/main" id="{4A8E5B63-5E47-40BE-BC6F-11BF03F20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4" y="3396917"/>
            <a:ext cx="3605383" cy="346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745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67FCC1-C88C-4F5D-A6A4-14F691E1CE5A}"/>
              </a:ext>
            </a:extLst>
          </p:cNvPr>
          <p:cNvSpPr>
            <a:spLocks noGrp="1"/>
          </p:cNvSpPr>
          <p:nvPr>
            <p:ph type="title"/>
          </p:nvPr>
        </p:nvSpPr>
        <p:spPr/>
        <p:txBody>
          <a:bodyPr>
            <a:normAutofit/>
          </a:bodyPr>
          <a:lstStyle/>
          <a:p>
            <a:r>
              <a:rPr lang="el-GR" sz="3200" b="1" dirty="0"/>
              <a:t>ΠΕΡΙΣΤΑΤΙΚΟ 4</a:t>
            </a:r>
            <a:br>
              <a:rPr lang="el-GR" sz="3200" b="1" dirty="0"/>
            </a:br>
            <a:r>
              <a:rPr lang="el-GR" sz="3200" b="1" dirty="0"/>
              <a:t> γυναίκα 32 ετών προσήλθε στο ΤΕΠ και εισήχθη εκτάκτως</a:t>
            </a:r>
          </a:p>
        </p:txBody>
      </p:sp>
      <p:pic>
        <p:nvPicPr>
          <p:cNvPr id="3" name="Εικόνα 2">
            <a:extLst>
              <a:ext uri="{FF2B5EF4-FFF2-40B4-BE49-F238E27FC236}">
                <a16:creationId xmlns:a16="http://schemas.microsoft.com/office/drawing/2014/main" id="{F546E728-9255-431D-97F5-9BBFB682700B}"/>
              </a:ext>
            </a:extLst>
          </p:cNvPr>
          <p:cNvPicPr>
            <a:picLocks noChangeAspect="1"/>
          </p:cNvPicPr>
          <p:nvPr/>
        </p:nvPicPr>
        <p:blipFill>
          <a:blip r:embed="rId2"/>
          <a:stretch>
            <a:fillRect/>
          </a:stretch>
        </p:blipFill>
        <p:spPr>
          <a:xfrm>
            <a:off x="1400167" y="1897893"/>
            <a:ext cx="9391666" cy="4812396"/>
          </a:xfrm>
          <a:prstGeom prst="rect">
            <a:avLst/>
          </a:prstGeom>
        </p:spPr>
      </p:pic>
    </p:spTree>
    <p:extLst>
      <p:ext uri="{BB962C8B-B14F-4D97-AF65-F5344CB8AC3E}">
        <p14:creationId xmlns:p14="http://schemas.microsoft.com/office/powerpoint/2010/main" val="17797914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4FA489-6129-4B9A-989D-FC066BEC63AB}"/>
              </a:ext>
            </a:extLst>
          </p:cNvPr>
          <p:cNvSpPr txBox="1"/>
          <p:nvPr/>
        </p:nvSpPr>
        <p:spPr>
          <a:xfrm>
            <a:off x="1453058" y="1441681"/>
            <a:ext cx="9994441" cy="3785652"/>
          </a:xfrm>
          <a:prstGeom prst="rect">
            <a:avLst/>
          </a:prstGeom>
          <a:noFill/>
        </p:spPr>
        <p:txBody>
          <a:bodyPr wrap="square">
            <a:spAutoFit/>
          </a:bodyPr>
          <a:lstStyle/>
          <a:p>
            <a:r>
              <a:rPr lang="el-GR" sz="4000" b="1" dirty="0"/>
              <a:t>Αέρια αίματος </a:t>
            </a:r>
          </a:p>
          <a:p>
            <a:pPr marL="571500" indent="-571500">
              <a:buFont typeface="Wingdings" panose="05000000000000000000" pitchFamily="2" charset="2"/>
              <a:buChar char="Ø"/>
            </a:pPr>
            <a:r>
              <a:rPr lang="el-GR" sz="4000" b="1" dirty="0"/>
              <a:t>σοβαρή </a:t>
            </a:r>
            <a:r>
              <a:rPr lang="el-GR" sz="4000" b="1" dirty="0" err="1"/>
              <a:t>υποξαιμία</a:t>
            </a:r>
            <a:r>
              <a:rPr lang="el-GR" sz="4000" b="1" dirty="0"/>
              <a:t>  </a:t>
            </a:r>
            <a:r>
              <a:rPr lang="en-US" sz="4000" b="1" dirty="0"/>
              <a:t> 60mmHg</a:t>
            </a:r>
            <a:r>
              <a:rPr lang="el-GR" sz="4000" b="1" dirty="0"/>
              <a:t>,</a:t>
            </a:r>
            <a:r>
              <a:rPr lang="en-US" sz="4000" b="1" dirty="0"/>
              <a:t> </a:t>
            </a:r>
            <a:r>
              <a:rPr lang="el-GR" sz="4000" b="1" dirty="0"/>
              <a:t>υπό χορήγηση οξυγόνου 50%  </a:t>
            </a:r>
          </a:p>
          <a:p>
            <a:pPr marL="571500" indent="-571500">
              <a:buFont typeface="Wingdings" panose="05000000000000000000" pitchFamily="2" charset="2"/>
              <a:buChar char="Ø"/>
            </a:pPr>
            <a:r>
              <a:rPr lang="el-GR" sz="4000" b="1" dirty="0" err="1"/>
              <a:t>υπερκαπνία</a:t>
            </a:r>
            <a:r>
              <a:rPr lang="el-GR" sz="4000" b="1" dirty="0"/>
              <a:t>,</a:t>
            </a:r>
            <a:r>
              <a:rPr lang="en-US" sz="4000" b="1" dirty="0"/>
              <a:t> </a:t>
            </a:r>
            <a:r>
              <a:rPr lang="el-GR" sz="4000" b="1" dirty="0"/>
              <a:t> </a:t>
            </a:r>
            <a:r>
              <a:rPr lang="en-US" sz="4000" b="1" dirty="0"/>
              <a:t>              60mmHg</a:t>
            </a:r>
          </a:p>
          <a:p>
            <a:pPr marL="571500" indent="-571500">
              <a:buFont typeface="Wingdings" panose="05000000000000000000" pitchFamily="2" charset="2"/>
              <a:buChar char="Ø"/>
            </a:pPr>
            <a:endParaRPr lang="en-US" sz="4000" b="1" dirty="0"/>
          </a:p>
          <a:p>
            <a:pPr marL="571500" indent="-571500"/>
            <a:r>
              <a:rPr lang="el-GR" sz="4000" b="1" dirty="0"/>
              <a:t>       ΕΧΕΙ ΣΟΒΑΡΗ ΑΑ ?    ΚΑΙ ΠΟΣΟ ΣΟΒΑΡΗ?</a:t>
            </a:r>
          </a:p>
        </p:txBody>
      </p:sp>
    </p:spTree>
    <p:extLst>
      <p:ext uri="{BB962C8B-B14F-4D97-AF65-F5344CB8AC3E}">
        <p14:creationId xmlns:p14="http://schemas.microsoft.com/office/powerpoint/2010/main" val="424136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7129E7-EF42-43E0-BE0B-9810D34F724E}"/>
              </a:ext>
            </a:extLst>
          </p:cNvPr>
          <p:cNvSpPr>
            <a:spLocks noGrp="1"/>
          </p:cNvSpPr>
          <p:nvPr>
            <p:ph type="ctrTitle"/>
          </p:nvPr>
        </p:nvSpPr>
        <p:spPr>
          <a:xfrm>
            <a:off x="651803" y="267677"/>
            <a:ext cx="11540197" cy="2387600"/>
          </a:xfrm>
        </p:spPr>
        <p:txBody>
          <a:bodyPr>
            <a:normAutofit/>
          </a:bodyPr>
          <a:lstStyle/>
          <a:p>
            <a:pPr algn="l"/>
            <a:r>
              <a:rPr lang="en-US" sz="4000" b="1" dirty="0">
                <a:latin typeface="+mn-lt"/>
              </a:rPr>
              <a:t>H</a:t>
            </a:r>
            <a:r>
              <a:rPr lang="el-GR" sz="4000" b="1" dirty="0">
                <a:latin typeface="+mn-lt"/>
              </a:rPr>
              <a:t> ΛΕΙΤΟΥΡΓΕΙΑ ΤΗΣ ΑΝΑΠΝΟΗΣ ΑΠΑΙΤ</a:t>
            </a:r>
            <a:r>
              <a:rPr lang="en-US" sz="4000" b="1" dirty="0">
                <a:latin typeface="+mn-lt"/>
              </a:rPr>
              <a:t>EI</a:t>
            </a:r>
            <a:r>
              <a:rPr lang="el-GR" sz="4000" b="1" dirty="0">
                <a:latin typeface="+mn-lt"/>
              </a:rPr>
              <a:t> ΣΥΝΕΡΓΑΣΙΑ</a:t>
            </a:r>
            <a:br>
              <a:rPr lang="en-US" sz="3200" dirty="0"/>
            </a:br>
            <a:r>
              <a:rPr lang="el-GR" sz="3200" dirty="0"/>
              <a:t> </a:t>
            </a:r>
          </a:p>
        </p:txBody>
      </p:sp>
      <p:sp>
        <p:nvSpPr>
          <p:cNvPr id="6" name="TextBox 5">
            <a:extLst>
              <a:ext uri="{FF2B5EF4-FFF2-40B4-BE49-F238E27FC236}">
                <a16:creationId xmlns:a16="http://schemas.microsoft.com/office/drawing/2014/main" id="{2C4EC4B7-A8BD-4CCD-A123-4A90C62FA0B1}"/>
              </a:ext>
            </a:extLst>
          </p:cNvPr>
          <p:cNvSpPr txBox="1"/>
          <p:nvPr/>
        </p:nvSpPr>
        <p:spPr>
          <a:xfrm>
            <a:off x="2936630" y="2373294"/>
            <a:ext cx="712176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 ΑΝΑΠΝΕΥΣΤΙΚΟ ΚΕΝΤΡΟ</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lang="el-GR" sz="3200" b="1" dirty="0">
                <a:solidFill>
                  <a:prstClr val="black"/>
                </a:solidFill>
                <a:latin typeface="Arial Black" panose="020B0A04020102020204" pitchFamily="34" charset="0"/>
              </a:rPr>
              <a:t>2 </a:t>
            </a: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ΝΕΥΡΑ</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3 ΘΩΡΑΚΙΚΟ ΤΟΙΧΩΜΑ </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4</a:t>
            </a:r>
            <a:r>
              <a:rPr kumimoji="0" lang="el-GR" sz="3200" b="1" i="0" u="none" strike="noStrike" kern="1200" cap="none" spc="0" normalizeH="0" noProof="0" dirty="0">
                <a:ln>
                  <a:noFill/>
                </a:ln>
                <a:solidFill>
                  <a:prstClr val="black"/>
                </a:solidFill>
                <a:effectLst/>
                <a:uLnTx/>
                <a:uFillTx/>
                <a:latin typeface="Arial Black" panose="020B0A04020102020204" pitchFamily="34" charset="0"/>
                <a:ea typeface="+mn-ea"/>
                <a:cs typeface="+mn-cs"/>
              </a:rPr>
              <a:t> </a:t>
            </a: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ΠΝΕΥΜΟΝΕΣ </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5</a:t>
            </a:r>
            <a:r>
              <a:rPr kumimoji="0" lang="el-GR" sz="3200" b="1" i="0" u="none" strike="noStrike" kern="1200" cap="none" spc="0" normalizeH="0" noProof="0" dirty="0">
                <a:ln>
                  <a:noFill/>
                </a:ln>
                <a:solidFill>
                  <a:prstClr val="black"/>
                </a:solidFill>
                <a:effectLst/>
                <a:uLnTx/>
                <a:uFillTx/>
                <a:latin typeface="Arial Black" panose="020B0A04020102020204" pitchFamily="34" charset="0"/>
                <a:ea typeface="+mn-ea"/>
                <a:cs typeface="+mn-cs"/>
              </a:rPr>
              <a:t> </a:t>
            </a: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ΚΑΡΔΙΑ</a:t>
            </a:r>
            <a:endParaRPr kumimoji="0" lang="el-GR"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4" name="Εικόνα 3">
            <a:extLst>
              <a:ext uri="{FF2B5EF4-FFF2-40B4-BE49-F238E27FC236}">
                <a16:creationId xmlns:a16="http://schemas.microsoft.com/office/drawing/2014/main" id="{DDCF162A-6CE6-4E20-ADA2-1C3B8BE42C83}"/>
              </a:ext>
            </a:extLst>
          </p:cNvPr>
          <p:cNvPicPr>
            <a:picLocks noChangeAspect="1"/>
          </p:cNvPicPr>
          <p:nvPr/>
        </p:nvPicPr>
        <p:blipFill>
          <a:blip r:embed="rId2"/>
          <a:stretch>
            <a:fillRect/>
          </a:stretch>
        </p:blipFill>
        <p:spPr>
          <a:xfrm>
            <a:off x="11661602" y="0"/>
            <a:ext cx="530398" cy="445047"/>
          </a:xfrm>
          <a:prstGeom prst="rect">
            <a:avLst/>
          </a:prstGeom>
        </p:spPr>
      </p:pic>
    </p:spTree>
    <p:extLst>
      <p:ext uri="{BB962C8B-B14F-4D97-AF65-F5344CB8AC3E}">
        <p14:creationId xmlns:p14="http://schemas.microsoft.com/office/powerpoint/2010/main" val="3113923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944AF-F398-4B08-8833-586A0C71B8B4}"/>
              </a:ext>
            </a:extLst>
          </p:cNvPr>
          <p:cNvSpPr txBox="1"/>
          <p:nvPr/>
        </p:nvSpPr>
        <p:spPr>
          <a:xfrm>
            <a:off x="630702" y="2165111"/>
            <a:ext cx="1138076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Η αναλογία μερικής πίεσης αρτηριακού οξυγόνου και κλάσματος εμπνευσμένου οξυγόνου, γνωστή ως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δείκτης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Horowitz</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ή δείκτης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Carrico</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είναι μια σύγκριση μεταξύ του επιπέδου οξυγόνου στο αίμα και της συγκέντρωσης οξυγόνου που αναπνέει.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Τα πιο πρόσφατα κριτήρια του Βερολίνου καθορίζουν το ήπιο ARDS σε αναλογία &lt;300.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7AA2A41F-9399-4F3A-B2FA-6E814B24A1B4}"/>
              </a:ext>
            </a:extLst>
          </p:cNvPr>
          <p:cNvPicPr>
            <a:picLocks noChangeAspect="1"/>
          </p:cNvPicPr>
          <p:nvPr/>
        </p:nvPicPr>
        <p:blipFill>
          <a:blip r:embed="rId3"/>
          <a:stretch>
            <a:fillRect/>
          </a:stretch>
        </p:blipFill>
        <p:spPr>
          <a:xfrm>
            <a:off x="4124897" y="896867"/>
            <a:ext cx="3942206" cy="845967"/>
          </a:xfrm>
          <a:prstGeom prst="rect">
            <a:avLst/>
          </a:prstGeom>
        </p:spPr>
      </p:pic>
      <p:pic>
        <p:nvPicPr>
          <p:cNvPr id="7" name="Εικόνα 6">
            <a:extLst>
              <a:ext uri="{FF2B5EF4-FFF2-40B4-BE49-F238E27FC236}">
                <a16:creationId xmlns:a16="http://schemas.microsoft.com/office/drawing/2014/main" id="{D0C20D0E-9182-424D-810F-BB5CD37D72D2}"/>
              </a:ext>
            </a:extLst>
          </p:cNvPr>
          <p:cNvPicPr>
            <a:picLocks noChangeAspect="1"/>
          </p:cNvPicPr>
          <p:nvPr/>
        </p:nvPicPr>
        <p:blipFill>
          <a:blip r:embed="rId4"/>
          <a:stretch>
            <a:fillRect/>
          </a:stretch>
        </p:blipFill>
        <p:spPr>
          <a:xfrm>
            <a:off x="2402452" y="76241"/>
            <a:ext cx="7387096" cy="845966"/>
          </a:xfrm>
          <a:prstGeom prst="rect">
            <a:avLst/>
          </a:prstGeom>
        </p:spPr>
      </p:pic>
      <p:pic>
        <p:nvPicPr>
          <p:cNvPr id="8" name="Εικόνα 7">
            <a:extLst>
              <a:ext uri="{FF2B5EF4-FFF2-40B4-BE49-F238E27FC236}">
                <a16:creationId xmlns:a16="http://schemas.microsoft.com/office/drawing/2014/main" id="{6DDB418E-5F9B-4962-A706-FDF34754550D}"/>
              </a:ext>
            </a:extLst>
          </p:cNvPr>
          <p:cNvPicPr>
            <a:picLocks noChangeAspect="1"/>
          </p:cNvPicPr>
          <p:nvPr/>
        </p:nvPicPr>
        <p:blipFill>
          <a:blip r:embed="rId5"/>
          <a:stretch>
            <a:fillRect/>
          </a:stretch>
        </p:blipFill>
        <p:spPr>
          <a:xfrm>
            <a:off x="10272419" y="3777248"/>
            <a:ext cx="1288879" cy="1895410"/>
          </a:xfrm>
          <a:prstGeom prst="rect">
            <a:avLst/>
          </a:prstGeom>
        </p:spPr>
      </p:pic>
      <p:sp>
        <p:nvSpPr>
          <p:cNvPr id="10" name="TextBox 9">
            <a:extLst>
              <a:ext uri="{FF2B5EF4-FFF2-40B4-BE49-F238E27FC236}">
                <a16:creationId xmlns:a16="http://schemas.microsoft.com/office/drawing/2014/main" id="{3772493B-FE31-4849-8AC0-629D1C1AF76C}"/>
              </a:ext>
            </a:extLst>
          </p:cNvPr>
          <p:cNvSpPr txBox="1"/>
          <p:nvPr/>
        </p:nvSpPr>
        <p:spPr>
          <a:xfrm>
            <a:off x="630702" y="3918332"/>
            <a:ext cx="915740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Φυσιολογικά ΡΟ2 100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mmHg/ 0,21 = 476</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(400-450)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ΡΟ2 100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mmHg/ 0,50 = 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B5777AE-9ED7-4C37-A409-91FEEC33F95A}"/>
              </a:ext>
            </a:extLst>
          </p:cNvPr>
          <p:cNvSpPr txBox="1"/>
          <p:nvPr/>
        </p:nvSpPr>
        <p:spPr>
          <a:xfrm>
            <a:off x="805376" y="1665336"/>
            <a:ext cx="105812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Σε περίπτωση </a:t>
            </a:r>
            <a:r>
              <a:rPr kumimoji="0" 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υποξυγοναιμίας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η βαρύτητά της εκτιμάται με τη βοήθεια του πηλίκου PaO2/FiΟ2</a:t>
            </a:r>
          </a:p>
        </p:txBody>
      </p:sp>
      <p:sp>
        <p:nvSpPr>
          <p:cNvPr id="11" name="TextBox 10">
            <a:extLst>
              <a:ext uri="{FF2B5EF4-FFF2-40B4-BE49-F238E27FC236}">
                <a16:creationId xmlns:a16="http://schemas.microsoft.com/office/drawing/2014/main" id="{8FFA375A-84BE-4BA5-8F55-FFB546287CEC}"/>
              </a:ext>
            </a:extLst>
          </p:cNvPr>
          <p:cNvSpPr txBox="1"/>
          <p:nvPr/>
        </p:nvSpPr>
        <p:spPr>
          <a:xfrm>
            <a:off x="1968863" y="4869498"/>
            <a:ext cx="60982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FF0000"/>
                </a:solidFill>
                <a:effectLst/>
                <a:uLnTx/>
                <a:uFillTx/>
                <a:latin typeface="Calibri"/>
                <a:ea typeface="+mn-ea"/>
                <a:cs typeface="+mn-cs"/>
              </a:rPr>
              <a:t>Η ασθενής 60/0,50=120</a:t>
            </a:r>
          </a:p>
        </p:txBody>
      </p:sp>
    </p:spTree>
    <p:extLst>
      <p:ext uri="{BB962C8B-B14F-4D97-AF65-F5344CB8AC3E}">
        <p14:creationId xmlns:p14="http://schemas.microsoft.com/office/powerpoint/2010/main" val="21358789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FA82C87-0A80-4412-8A04-97A57296C8E5}"/>
              </a:ext>
            </a:extLst>
          </p:cNvPr>
          <p:cNvPicPr>
            <a:picLocks noChangeAspect="1"/>
          </p:cNvPicPr>
          <p:nvPr/>
        </p:nvPicPr>
        <p:blipFill>
          <a:blip r:embed="rId2"/>
          <a:stretch>
            <a:fillRect/>
          </a:stretch>
        </p:blipFill>
        <p:spPr>
          <a:xfrm>
            <a:off x="466306" y="807207"/>
            <a:ext cx="11417691" cy="5073088"/>
          </a:xfrm>
          <a:prstGeom prst="rect">
            <a:avLst/>
          </a:prstGeom>
        </p:spPr>
      </p:pic>
    </p:spTree>
    <p:extLst>
      <p:ext uri="{BB962C8B-B14F-4D97-AF65-F5344CB8AC3E}">
        <p14:creationId xmlns:p14="http://schemas.microsoft.com/office/powerpoint/2010/main" val="1729406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3693581-FFE5-442D-97F7-2696DFB1E331}"/>
              </a:ext>
            </a:extLst>
          </p:cNvPr>
          <p:cNvPicPr>
            <a:picLocks noChangeAspect="1"/>
          </p:cNvPicPr>
          <p:nvPr/>
        </p:nvPicPr>
        <p:blipFill>
          <a:blip r:embed="rId2"/>
          <a:stretch>
            <a:fillRect/>
          </a:stretch>
        </p:blipFill>
        <p:spPr>
          <a:xfrm>
            <a:off x="422622" y="1035367"/>
            <a:ext cx="11769378" cy="4780231"/>
          </a:xfrm>
          <a:prstGeom prst="rect">
            <a:avLst/>
          </a:prstGeom>
        </p:spPr>
      </p:pic>
      <p:sp>
        <p:nvSpPr>
          <p:cNvPr id="4" name="TextBox 3">
            <a:extLst>
              <a:ext uri="{FF2B5EF4-FFF2-40B4-BE49-F238E27FC236}">
                <a16:creationId xmlns:a16="http://schemas.microsoft.com/office/drawing/2014/main" id="{9A4B9E98-1403-42F4-9DCB-A167640B798A}"/>
              </a:ext>
            </a:extLst>
          </p:cNvPr>
          <p:cNvSpPr txBox="1"/>
          <p:nvPr/>
        </p:nvSpPr>
        <p:spPr>
          <a:xfrm>
            <a:off x="2793906" y="258466"/>
            <a:ext cx="7925676" cy="646331"/>
          </a:xfrm>
          <a:prstGeom prst="rect">
            <a:avLst/>
          </a:prstGeom>
          <a:noFill/>
        </p:spPr>
        <p:txBody>
          <a:bodyPr wrap="square">
            <a:spAutoFit/>
          </a:bodyPr>
          <a:lstStyle/>
          <a:p>
            <a:r>
              <a:rPr lang="en-US" sz="3600" b="1" dirty="0"/>
              <a:t>Acute respiratory distress syndrome</a:t>
            </a:r>
            <a:endParaRPr lang="el-GR" sz="3600" b="1" dirty="0"/>
          </a:p>
        </p:txBody>
      </p:sp>
    </p:spTree>
    <p:extLst>
      <p:ext uri="{BB962C8B-B14F-4D97-AF65-F5344CB8AC3E}">
        <p14:creationId xmlns:p14="http://schemas.microsoft.com/office/powerpoint/2010/main" val="10070048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9DB059D-FF83-4E72-ABAB-BAD90A5033EF}"/>
              </a:ext>
            </a:extLst>
          </p:cNvPr>
          <p:cNvPicPr>
            <a:picLocks noChangeAspect="1"/>
          </p:cNvPicPr>
          <p:nvPr/>
        </p:nvPicPr>
        <p:blipFill>
          <a:blip r:embed="rId2"/>
          <a:stretch>
            <a:fillRect/>
          </a:stretch>
        </p:blipFill>
        <p:spPr>
          <a:xfrm>
            <a:off x="1759779" y="623008"/>
            <a:ext cx="8158452" cy="5862199"/>
          </a:xfrm>
          <a:prstGeom prst="rect">
            <a:avLst/>
          </a:prstGeom>
        </p:spPr>
      </p:pic>
    </p:spTree>
    <p:extLst>
      <p:ext uri="{BB962C8B-B14F-4D97-AF65-F5344CB8AC3E}">
        <p14:creationId xmlns:p14="http://schemas.microsoft.com/office/powerpoint/2010/main" val="8280706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5BCA4-A2D4-499C-9969-54A41AF44AF2}"/>
              </a:ext>
            </a:extLst>
          </p:cNvPr>
          <p:cNvSpPr txBox="1"/>
          <p:nvPr/>
        </p:nvSpPr>
        <p:spPr>
          <a:xfrm>
            <a:off x="1811215" y="243512"/>
            <a:ext cx="8655148"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rPr>
              <a:t>Διαφορική διάγνωση του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Καρδιογενές</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πνευμονικό οίδημα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Λοιμώξεις του αναπνευστικού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Σταφυλοκοκκική πνευμονία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Πνευμονία από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Legionella,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μυκόπλασμα</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μυκοβακτηρίδιο</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της φυματίωσης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Πνευμονία από ιούς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CMV, RSV, HSV)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Πνευμονία από μύκητες ή παράσιτα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histoplasma capsulatum, cryptococcus neoformans, pneumocystis carinii)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λοιμώδη αίτια οξείας αναπνευστικής ανεπάρκεια</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Οξεία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ηωσινοφιλική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πνευμονία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Οξεία διάμεση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πνευμονίτιδα</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Ενδοκυψελιδική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αιμορραγία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Κυψελιδική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πρωτεΐνωση</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Λευχαιμική διήθηση</a:t>
            </a:r>
          </a:p>
        </p:txBody>
      </p:sp>
      <p:sp>
        <p:nvSpPr>
          <p:cNvPr id="3" name="TextBox 2">
            <a:extLst>
              <a:ext uri="{FF2B5EF4-FFF2-40B4-BE49-F238E27FC236}">
                <a16:creationId xmlns:a16="http://schemas.microsoft.com/office/drawing/2014/main" id="{AA1200FB-FF76-3F11-3D81-E5DB44CB7024}"/>
              </a:ext>
            </a:extLst>
          </p:cNvPr>
          <p:cNvSpPr txBox="1"/>
          <p:nvPr/>
        </p:nvSpPr>
        <p:spPr>
          <a:xfrm>
            <a:off x="6093656" y="6245156"/>
            <a:ext cx="6098344" cy="369332"/>
          </a:xfrm>
          <a:prstGeom prst="rect">
            <a:avLst/>
          </a:prstGeom>
          <a:noFill/>
        </p:spPr>
        <p:txBody>
          <a:bodyPr wrap="square">
            <a:spAutoFit/>
          </a:bodyPr>
          <a:lstStyle/>
          <a:p>
            <a:r>
              <a:rPr lang="en-US" dirty="0"/>
              <a:t>Respiratory Syncytial Virus</a:t>
            </a:r>
            <a:endParaRPr lang="el-GR" dirty="0"/>
          </a:p>
        </p:txBody>
      </p:sp>
    </p:spTree>
    <p:extLst>
      <p:ext uri="{BB962C8B-B14F-4D97-AF65-F5344CB8AC3E}">
        <p14:creationId xmlns:p14="http://schemas.microsoft.com/office/powerpoint/2010/main" val="20078240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FB9C31C-B731-4AD3-AEE8-B4A7F2A46D53}"/>
              </a:ext>
            </a:extLst>
          </p:cNvPr>
          <p:cNvPicPr>
            <a:picLocks noChangeAspect="1"/>
          </p:cNvPicPr>
          <p:nvPr/>
        </p:nvPicPr>
        <p:blipFill>
          <a:blip r:embed="rId2"/>
          <a:stretch>
            <a:fillRect/>
          </a:stretch>
        </p:blipFill>
        <p:spPr>
          <a:xfrm>
            <a:off x="0" y="0"/>
            <a:ext cx="6728604" cy="6858000"/>
          </a:xfrm>
          <a:prstGeom prst="rect">
            <a:avLst/>
          </a:prstGeom>
        </p:spPr>
      </p:pic>
      <p:sp>
        <p:nvSpPr>
          <p:cNvPr id="10" name="TextBox 9">
            <a:extLst>
              <a:ext uri="{FF2B5EF4-FFF2-40B4-BE49-F238E27FC236}">
                <a16:creationId xmlns:a16="http://schemas.microsoft.com/office/drawing/2014/main" id="{480170F2-17B5-4DBC-BF53-181650B7BDC1}"/>
              </a:ext>
            </a:extLst>
          </p:cNvPr>
          <p:cNvSpPr txBox="1"/>
          <p:nvPr/>
        </p:nvSpPr>
        <p:spPr>
          <a:xfrm>
            <a:off x="6728604" y="178923"/>
            <a:ext cx="5172664"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παθοφυσιολογία</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του ARDS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αριστερή πλευρά</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υγιής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κυψελιδοτριχοειδική</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μονάδα</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δεξιά πλευρά</a:t>
            </a:r>
            <a:r>
              <a:rPr lang="el-GR" b="1" dirty="0">
                <a:solidFill>
                  <a:prstClr val="black"/>
                </a:solidFill>
                <a:latin typeface="Calibri" panose="020F0502020204030204"/>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κυψελίδα στην</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οξεία πνευμονική βλάβη στα πλαίσια του συνδρόμου ALI/ARDS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Στην οξεία φάση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του συνδρόμου,</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παρατηρείται απώλεια των υγιών κυψελιδικών και βρογχικών επιθηλιακών κυττάρων και σχηματίζεται μεμβράνη υαλίνης</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στην απογυμνωμένη βασική μεμβράνη. Ουδετερόφιλα προσκολλώνται στο πάσχον τριχοειδικό αγγείο μετακινούμενα από</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τον διάμεσο ιστό στον κυψελιδικό χώρο, που είναι γεμάτος από πλούσιο σε πρωτεΐνες υγρό.</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Μέσα στον κυψελιδικό χώρο τα</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srgbClr val="FF0000"/>
                </a:solidFill>
                <a:effectLst/>
                <a:uLnTx/>
                <a:uFillTx/>
                <a:latin typeface="Calibri" panose="020F0502020204030204"/>
                <a:ea typeface="+mn-ea"/>
                <a:cs typeface="+mn-cs"/>
              </a:rPr>
              <a:t>μακροφάγα</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 παράγουν </a:t>
            </a:r>
            <a:r>
              <a:rPr kumimoji="0" lang="el-GR" sz="1800" b="1" i="0" u="none" strike="noStrike" kern="1200" cap="none" spc="0" normalizeH="0" baseline="0" noProof="0" dirty="0" err="1">
                <a:ln>
                  <a:noFill/>
                </a:ln>
                <a:solidFill>
                  <a:srgbClr val="FF0000"/>
                </a:solidFill>
                <a:effectLst/>
                <a:uLnTx/>
                <a:uFillTx/>
                <a:latin typeface="Calibri" panose="020F0502020204030204"/>
                <a:ea typeface="+mn-ea"/>
                <a:cs typeface="+mn-cs"/>
              </a:rPr>
              <a:t>κυτταροκίνες</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 (ΙL-1,6,8,10 &amp; TNF–α ), που κινητοποιούν </a:t>
            </a:r>
            <a:r>
              <a:rPr kumimoji="0" lang="el-GR" sz="1800" b="1" i="0" u="none" strike="noStrike" kern="1200" cap="none" spc="0" normalizeH="0" baseline="0" noProof="0" dirty="0" err="1">
                <a:ln>
                  <a:noFill/>
                </a:ln>
                <a:solidFill>
                  <a:srgbClr val="FF0000"/>
                </a:solidFill>
                <a:effectLst/>
                <a:uLnTx/>
                <a:uFillTx/>
                <a:latin typeface="Calibri" panose="020F0502020204030204"/>
                <a:ea typeface="+mn-ea"/>
                <a:cs typeface="+mn-cs"/>
              </a:rPr>
              <a:t>χημειοτακτικά</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 και ενεργοποιούν τα</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ουδετερόφιλα και συμβάλλουν στην παραγωγή </a:t>
            </a:r>
            <a:r>
              <a:rPr kumimoji="0" lang="el-GR" sz="1800" b="1" i="0" u="none" strike="noStrike" kern="1200" cap="none" spc="0" normalizeH="0" baseline="0" noProof="0" dirty="0" err="1">
                <a:ln>
                  <a:noFill/>
                </a:ln>
                <a:solidFill>
                  <a:srgbClr val="FF0000"/>
                </a:solidFill>
                <a:effectLst/>
                <a:uLnTx/>
                <a:uFillTx/>
                <a:latin typeface="Calibri" panose="020F0502020204030204"/>
                <a:ea typeface="+mn-ea"/>
                <a:cs typeface="+mn-cs"/>
              </a:rPr>
              <a:t>εξωκυττάριας</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 ουσίας.</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Η εισροή πλούσιου σε πρωτεΐνη υγρού μέσα στον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κυψελιδικό χώρο οδηγεί στην απενεργοποίηση του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επιφανειοδραστικού</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παράγοντα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(Από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Ware</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και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Matthay</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2000).</a:t>
            </a:r>
          </a:p>
        </p:txBody>
      </p:sp>
    </p:spTree>
    <p:extLst>
      <p:ext uri="{BB962C8B-B14F-4D97-AF65-F5344CB8AC3E}">
        <p14:creationId xmlns:p14="http://schemas.microsoft.com/office/powerpoint/2010/main" val="4197341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1A5E5EA-837C-448E-8DA3-4D66F56A5489}"/>
              </a:ext>
            </a:extLst>
          </p:cNvPr>
          <p:cNvPicPr>
            <a:picLocks noChangeAspect="1"/>
          </p:cNvPicPr>
          <p:nvPr/>
        </p:nvPicPr>
        <p:blipFill>
          <a:blip r:embed="rId2"/>
          <a:stretch>
            <a:fillRect/>
          </a:stretch>
        </p:blipFill>
        <p:spPr>
          <a:xfrm>
            <a:off x="457200" y="1062037"/>
            <a:ext cx="11277600" cy="4733925"/>
          </a:xfrm>
          <a:prstGeom prst="rect">
            <a:avLst/>
          </a:prstGeom>
        </p:spPr>
      </p:pic>
    </p:spTree>
    <p:extLst>
      <p:ext uri="{BB962C8B-B14F-4D97-AF65-F5344CB8AC3E}">
        <p14:creationId xmlns:p14="http://schemas.microsoft.com/office/powerpoint/2010/main" val="22100011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EF91CC2A-9827-4F2A-B278-84EC4FB15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50813"/>
            <a:ext cx="86407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a16="http://schemas.microsoft.com/office/drawing/2014/main" id="{9D35C438-5C0C-4B11-8FEA-1A59217CD221}"/>
              </a:ext>
            </a:extLst>
          </p:cNvPr>
          <p:cNvSpPr txBox="1">
            <a:spLocks noChangeArrowheads="1"/>
          </p:cNvSpPr>
          <p:nvPr/>
        </p:nvSpPr>
        <p:spPr bwMode="auto">
          <a:xfrm>
            <a:off x="10069513" y="2597150"/>
            <a:ext cx="19446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COVID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PNEUMONIA-ARDS</a:t>
            </a:r>
          </a:p>
        </p:txBody>
      </p:sp>
    </p:spTree>
    <p:extLst>
      <p:ext uri="{BB962C8B-B14F-4D97-AF65-F5344CB8AC3E}">
        <p14:creationId xmlns:p14="http://schemas.microsoft.com/office/powerpoint/2010/main" val="6813094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08593" y="1481340"/>
            <a:ext cx="10623178" cy="4524315"/>
          </a:xfrm>
          <a:prstGeom prst="rect">
            <a:avLst/>
          </a:prstGeom>
        </p:spPr>
        <p:txBody>
          <a:bodyPr wrap="square">
            <a:spAutoFit/>
          </a:bodyPr>
          <a:lstStyle/>
          <a:p>
            <a:pPr algn="just"/>
            <a:r>
              <a:rPr lang="el-GR" sz="2400" dirty="0">
                <a:cs typeface="Arial" charset="0"/>
              </a:rPr>
              <a:t>Ο </a:t>
            </a:r>
            <a:r>
              <a:rPr lang="el-GR" sz="2400" b="1" dirty="0">
                <a:cs typeface="Arial" charset="0"/>
              </a:rPr>
              <a:t>κορωνοϊός (</a:t>
            </a:r>
            <a:r>
              <a:rPr lang="en-US" sz="2400" b="1" dirty="0">
                <a:cs typeface="Arial" charset="0"/>
              </a:rPr>
              <a:t>COVID-19)</a:t>
            </a:r>
            <a:r>
              <a:rPr lang="el-GR" sz="2400" b="1" dirty="0">
                <a:cs typeface="Arial" charset="0"/>
              </a:rPr>
              <a:t> προκαλεί </a:t>
            </a:r>
          </a:p>
          <a:p>
            <a:pPr algn="just"/>
            <a:r>
              <a:rPr lang="el-GR" sz="2400" b="1" dirty="0">
                <a:cs typeface="Arial" charset="0"/>
              </a:rPr>
              <a:t>σοβαρό οξύ αναπνευστικό σύνδρομο (</a:t>
            </a:r>
            <a:r>
              <a:rPr lang="en-US" sz="2400" b="1" dirty="0">
                <a:cs typeface="Arial" charset="0"/>
              </a:rPr>
              <a:t>SARS-CoV-2) </a:t>
            </a:r>
            <a:endParaRPr lang="el-GR" sz="2400" b="1" dirty="0">
              <a:cs typeface="Arial" charset="0"/>
            </a:endParaRPr>
          </a:p>
          <a:p>
            <a:pPr algn="just"/>
            <a:r>
              <a:rPr lang="el-GR" sz="2400" dirty="0">
                <a:cs typeface="Arial" charset="0"/>
              </a:rPr>
              <a:t>Οδηγεί σε κατάρρευση τη λειτουργία οργάνων</a:t>
            </a:r>
            <a:r>
              <a:rPr lang="en-US" sz="2400" dirty="0">
                <a:cs typeface="Arial" charset="0"/>
              </a:rPr>
              <a:t>,</a:t>
            </a:r>
            <a:r>
              <a:rPr lang="el-GR" sz="2400" dirty="0">
                <a:cs typeface="Arial" charset="0"/>
              </a:rPr>
              <a:t> με βασικό μηχανισμό το </a:t>
            </a:r>
            <a:r>
              <a:rPr lang="el-GR" sz="2400" dirty="0">
                <a:effectLst>
                  <a:outerShdw blurRad="38100" dist="38100" dir="2700000" algn="tl">
                    <a:srgbClr val="C0C0C0"/>
                  </a:outerShdw>
                </a:effectLst>
                <a:cs typeface="Arial" charset="0"/>
              </a:rPr>
              <a:t>Σύνδρομο Απελευθέρωσης </a:t>
            </a:r>
            <a:r>
              <a:rPr lang="el-GR" sz="2400" dirty="0" err="1">
                <a:effectLst>
                  <a:outerShdw blurRad="38100" dist="38100" dir="2700000" algn="tl">
                    <a:srgbClr val="C0C0C0"/>
                  </a:outerShdw>
                </a:effectLst>
                <a:cs typeface="Arial" charset="0"/>
              </a:rPr>
              <a:t>Κυτταροκινών</a:t>
            </a:r>
            <a:r>
              <a:rPr lang="el-GR" sz="2400" dirty="0">
                <a:effectLst>
                  <a:outerShdw blurRad="38100" dist="38100" dir="2700000" algn="tl">
                    <a:srgbClr val="C0C0C0"/>
                  </a:outerShdw>
                </a:effectLst>
                <a:cs typeface="Arial" charset="0"/>
              </a:rPr>
              <a:t> (</a:t>
            </a:r>
            <a:r>
              <a:rPr lang="el-GR" sz="2400" dirty="0">
                <a:cs typeface="Arial" charset="0"/>
              </a:rPr>
              <a:t>υπερέκκριση </a:t>
            </a:r>
            <a:r>
              <a:rPr lang="en-US" sz="2400" b="1" dirty="0">
                <a:effectLst>
                  <a:outerShdw blurRad="38100" dist="38100" dir="2700000" algn="tl">
                    <a:srgbClr val="C0C0C0"/>
                  </a:outerShdw>
                </a:effectLst>
                <a:cs typeface="Arial" charset="0"/>
              </a:rPr>
              <a:t>IL-6</a:t>
            </a:r>
            <a:r>
              <a:rPr lang="el-GR" sz="2400" dirty="0">
                <a:effectLst>
                  <a:outerShdw blurRad="38100" dist="38100" dir="2700000" algn="tl">
                    <a:srgbClr val="C0C0C0"/>
                  </a:outerShdw>
                </a:effectLst>
                <a:cs typeface="Arial" charset="0"/>
              </a:rPr>
              <a:t> )</a:t>
            </a:r>
            <a:r>
              <a:rPr lang="en-US" sz="2400" dirty="0">
                <a:cs typeface="Arial" charset="0"/>
              </a:rPr>
              <a:t>.</a:t>
            </a:r>
            <a:endParaRPr lang="el-GR" sz="2400" dirty="0">
              <a:cs typeface="Arial" charset="0"/>
            </a:endParaRPr>
          </a:p>
          <a:p>
            <a:pPr algn="just"/>
            <a:r>
              <a:rPr lang="en-US" sz="2400" dirty="0">
                <a:cs typeface="Arial" charset="0"/>
              </a:rPr>
              <a:t> </a:t>
            </a:r>
            <a:r>
              <a:rPr lang="el-GR" sz="2400" dirty="0">
                <a:cs typeface="Arial" charset="0"/>
              </a:rPr>
              <a:t>Λοίμωξη των μονοκυττάρων, των </a:t>
            </a:r>
            <a:r>
              <a:rPr lang="el-GR" sz="2400" dirty="0" err="1">
                <a:cs typeface="Arial" charset="0"/>
              </a:rPr>
              <a:t>μακροφάγων</a:t>
            </a:r>
            <a:r>
              <a:rPr lang="el-GR" sz="2400" dirty="0">
                <a:cs typeface="Arial" charset="0"/>
              </a:rPr>
              <a:t> και των </a:t>
            </a:r>
            <a:r>
              <a:rPr lang="el-GR" sz="2400" dirty="0" err="1">
                <a:cs typeface="Arial" charset="0"/>
              </a:rPr>
              <a:t>δενδριτικών</a:t>
            </a:r>
            <a:r>
              <a:rPr lang="el-GR" sz="2400" dirty="0">
                <a:cs typeface="Arial" charset="0"/>
              </a:rPr>
              <a:t> κυττάρων </a:t>
            </a:r>
          </a:p>
          <a:p>
            <a:pPr algn="just"/>
            <a:r>
              <a:rPr lang="en-US" sz="2400" dirty="0">
                <a:cs typeface="Arial" charset="0"/>
              </a:rPr>
              <a:t>M</a:t>
            </a:r>
            <a:r>
              <a:rPr lang="el-GR" sz="2400" dirty="0" err="1">
                <a:cs typeface="Arial" charset="0"/>
              </a:rPr>
              <a:t>έχρι</a:t>
            </a:r>
            <a:r>
              <a:rPr lang="el-GR" sz="2400" dirty="0">
                <a:cs typeface="Arial" charset="0"/>
              </a:rPr>
              <a:t> και στο </a:t>
            </a:r>
            <a:r>
              <a:rPr lang="el-GR" sz="2400" b="1" dirty="0">
                <a:effectLst>
                  <a:outerShdw blurRad="38100" dist="38100" dir="2700000" algn="tl">
                    <a:srgbClr val="C0C0C0"/>
                  </a:outerShdw>
                </a:effectLst>
                <a:cs typeface="Arial" charset="0"/>
              </a:rPr>
              <a:t>20% </a:t>
            </a:r>
            <a:r>
              <a:rPr lang="el-GR" sz="2400" b="1" dirty="0">
                <a:cs typeface="Arial" charset="0"/>
              </a:rPr>
              <a:t>των </a:t>
            </a:r>
            <a:r>
              <a:rPr lang="el-GR" sz="2400" b="1" dirty="0" err="1">
                <a:cs typeface="Arial" charset="0"/>
              </a:rPr>
              <a:t>μολυνθέντων</a:t>
            </a:r>
            <a:r>
              <a:rPr lang="el-GR" sz="2400" dirty="0">
                <a:cs typeface="Arial" charset="0"/>
              </a:rPr>
              <a:t>, η λοίμωξη εκδηλώνεται με </a:t>
            </a:r>
            <a:r>
              <a:rPr lang="el-GR" sz="2400" dirty="0">
                <a:effectLst>
                  <a:outerShdw blurRad="38100" dist="38100" dir="2700000" algn="tl">
                    <a:srgbClr val="C0C0C0"/>
                  </a:outerShdw>
                </a:effectLst>
                <a:cs typeface="Arial" charset="0"/>
              </a:rPr>
              <a:t>πυρετό </a:t>
            </a:r>
            <a:r>
              <a:rPr lang="el-GR" sz="2400" dirty="0">
                <a:cs typeface="Arial" charset="0"/>
              </a:rPr>
              <a:t>και </a:t>
            </a:r>
            <a:r>
              <a:rPr lang="el-GR" sz="2400" dirty="0">
                <a:effectLst>
                  <a:outerShdw blurRad="38100" dist="38100" dir="2700000" algn="tl">
                    <a:srgbClr val="C0C0C0"/>
                  </a:outerShdw>
                </a:effectLst>
                <a:cs typeface="Arial" charset="0"/>
              </a:rPr>
              <a:t>πνευμονία</a:t>
            </a:r>
            <a:r>
              <a:rPr lang="el-GR" sz="2400" dirty="0">
                <a:cs typeface="Arial" charset="0"/>
              </a:rPr>
              <a:t>, η οποία οδηγεί σε </a:t>
            </a:r>
            <a:r>
              <a:rPr lang="el-GR" sz="2400" b="1" dirty="0">
                <a:effectLst>
                  <a:outerShdw blurRad="38100" dist="38100" dir="2700000" algn="tl">
                    <a:srgbClr val="C0C0C0"/>
                  </a:outerShdw>
                </a:effectLst>
                <a:cs typeface="Arial" charset="0"/>
              </a:rPr>
              <a:t>Σύνδρομο Οξείας Αναπνευστικής Δυσχέρειας (</a:t>
            </a:r>
            <a:r>
              <a:rPr lang="en-US" sz="2400" b="1" dirty="0">
                <a:effectLst>
                  <a:outerShdw blurRad="38100" dist="38100" dir="2700000" algn="tl">
                    <a:srgbClr val="C0C0C0"/>
                  </a:outerShdw>
                </a:effectLst>
                <a:cs typeface="Arial" charset="0"/>
              </a:rPr>
              <a:t>ARDS)</a:t>
            </a:r>
            <a:endParaRPr lang="en-US" sz="2400" dirty="0">
              <a:effectLst>
                <a:outerShdw blurRad="38100" dist="38100" dir="2700000" algn="tl">
                  <a:srgbClr val="C0C0C0"/>
                </a:outerShdw>
              </a:effectLst>
              <a:cs typeface="Arial" charset="0"/>
            </a:endParaRPr>
          </a:p>
          <a:p>
            <a:pPr algn="just"/>
            <a:r>
              <a:rPr lang="en-US" sz="2400" dirty="0">
                <a:cs typeface="Arial" charset="0"/>
              </a:rPr>
              <a:t>B</a:t>
            </a:r>
            <a:r>
              <a:rPr lang="el-GR" sz="2400" dirty="0" err="1">
                <a:cs typeface="Arial" charset="0"/>
              </a:rPr>
              <a:t>ασικό</a:t>
            </a:r>
            <a:r>
              <a:rPr lang="el-GR" sz="2400" dirty="0">
                <a:cs typeface="Arial" charset="0"/>
              </a:rPr>
              <a:t> χαρακτηριστικό της </a:t>
            </a:r>
            <a:r>
              <a:rPr lang="en-US" sz="2400" b="1" dirty="0">
                <a:cs typeface="Arial" charset="0"/>
              </a:rPr>
              <a:t>COVID-19</a:t>
            </a:r>
            <a:r>
              <a:rPr lang="el-GR" sz="2400" dirty="0">
                <a:cs typeface="Arial" charset="0"/>
              </a:rPr>
              <a:t> είναι, </a:t>
            </a:r>
            <a:r>
              <a:rPr lang="el-GR" sz="2400" dirty="0">
                <a:effectLst>
                  <a:outerShdw blurRad="38100" dist="38100" dir="2700000" algn="tl">
                    <a:srgbClr val="C0C0C0"/>
                  </a:outerShdw>
                </a:effectLst>
                <a:cs typeface="Arial" charset="0"/>
              </a:rPr>
              <a:t>αντίθετα</a:t>
            </a:r>
            <a:r>
              <a:rPr lang="el-GR" sz="2400" dirty="0">
                <a:cs typeface="Arial" charset="0"/>
              </a:rPr>
              <a:t> με </a:t>
            </a:r>
            <a:r>
              <a:rPr lang="el-GR" sz="2400" dirty="0" err="1">
                <a:cs typeface="Arial" charset="0"/>
              </a:rPr>
              <a:t>ό,τι</a:t>
            </a:r>
            <a:r>
              <a:rPr lang="el-GR" sz="2400" dirty="0">
                <a:cs typeface="Arial" charset="0"/>
              </a:rPr>
              <a:t> γενικά αναμένεται στις ιογενείς λοιμώξεις, ο </a:t>
            </a:r>
            <a:r>
              <a:rPr lang="el-GR" sz="2400" b="1" i="1" u="sng" dirty="0">
                <a:effectLst>
                  <a:outerShdw blurRad="38100" dist="38100" dir="2700000" algn="tl">
                    <a:srgbClr val="C0C0C0"/>
                  </a:outerShdw>
                </a:effectLst>
                <a:cs typeface="Arial" charset="0"/>
              </a:rPr>
              <a:t>χαμηλός</a:t>
            </a:r>
            <a:r>
              <a:rPr lang="el-GR" sz="2400" b="1" dirty="0">
                <a:cs typeface="Arial" charset="0"/>
              </a:rPr>
              <a:t> αριθμός λεμφοκυττάρων του αίματος.</a:t>
            </a:r>
          </a:p>
          <a:p>
            <a:pPr algn="just"/>
            <a:r>
              <a:rPr lang="el-GR" sz="2400" dirty="0">
                <a:cs typeface="Arial" charset="0"/>
              </a:rPr>
              <a:t> Η </a:t>
            </a:r>
            <a:r>
              <a:rPr lang="el-GR" sz="2400" dirty="0" err="1">
                <a:cs typeface="Arial" charset="0"/>
              </a:rPr>
              <a:t>λεμφο</a:t>
            </a:r>
            <a:r>
              <a:rPr lang="el-GR" sz="2400" dirty="0">
                <a:cs typeface="Arial" charset="0"/>
              </a:rPr>
              <a:t>(</a:t>
            </a:r>
            <a:r>
              <a:rPr lang="el-GR" sz="2400" dirty="0" err="1">
                <a:cs typeface="Arial" charset="0"/>
              </a:rPr>
              <a:t>κυτταρο</a:t>
            </a:r>
            <a:r>
              <a:rPr lang="el-GR" sz="2400" dirty="0">
                <a:cs typeface="Arial" charset="0"/>
              </a:rPr>
              <a:t>)πενία συσχετίζεται με την κλινική σοβαρότητα της νόσου, όπως αυτό είχε παρατηρηθεί παλαιότερα, στην πανδημία γρίπης Α με το στέλεχος Η1Ν1.  </a:t>
            </a:r>
          </a:p>
        </p:txBody>
      </p:sp>
      <p:pic>
        <p:nvPicPr>
          <p:cNvPr id="189442" name="Picture 2"/>
          <p:cNvPicPr>
            <a:picLocks noChangeAspect="1" noChangeArrowheads="1"/>
          </p:cNvPicPr>
          <p:nvPr/>
        </p:nvPicPr>
        <p:blipFill>
          <a:blip r:embed="rId2"/>
          <a:srcRect/>
          <a:stretch>
            <a:fillRect/>
          </a:stretch>
        </p:blipFill>
        <p:spPr bwMode="auto">
          <a:xfrm>
            <a:off x="9375388" y="0"/>
            <a:ext cx="2436656" cy="2275075"/>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471888" y="573178"/>
            <a:ext cx="6969674" cy="1196429"/>
          </a:xfrm>
          <a:prstGeom prst="rect">
            <a:avLst/>
          </a:prstGeom>
        </p:spPr>
      </p:pic>
      <p:sp>
        <p:nvSpPr>
          <p:cNvPr id="3" name="Ορθογώνιο 2"/>
          <p:cNvSpPr/>
          <p:nvPr/>
        </p:nvSpPr>
        <p:spPr>
          <a:xfrm>
            <a:off x="264458" y="2363244"/>
            <a:ext cx="1192754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μια  χρόνια διαταραχή των αεραγωγών που είναι σύνθετη και χαρακτηρίζεται από μεταβλητά και επαναλαμβανόμενα συμπτώματα, απόφραξη της ροής του αέρα</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στένωση</a:t>
            </a:r>
            <a:r>
              <a:rPr kumimoji="0" lang="el-GR" sz="2800" b="1" i="0" u="none" strike="noStrike" kern="1200" cap="none" spc="0" normalizeH="0" noProof="0" dirty="0">
                <a:ln>
                  <a:noFill/>
                </a:ln>
                <a:solidFill>
                  <a:srgbClr val="FF0000"/>
                </a:solidFill>
                <a:effectLst/>
                <a:uLnTx/>
                <a:uFillTx/>
                <a:latin typeface="Calibri" panose="020F0502020204030204"/>
                <a:ea typeface="+mn-ea"/>
                <a:cs typeface="+mn-cs"/>
              </a:rPr>
              <a:t> των βρόγχων</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 βρογχική </a:t>
            </a:r>
            <a:r>
              <a:rPr kumimoji="0" lang="el-GR" sz="2800" b="1" i="0" u="none" strike="noStrike" kern="1200" cap="none" spc="0" normalizeH="0" baseline="0" noProof="0" dirty="0" err="1">
                <a:ln>
                  <a:noFill/>
                </a:ln>
                <a:solidFill>
                  <a:srgbClr val="FF0000"/>
                </a:solidFill>
                <a:effectLst/>
                <a:uLnTx/>
                <a:uFillTx/>
                <a:latin typeface="Calibri" panose="020F0502020204030204"/>
                <a:ea typeface="+mn-ea"/>
                <a:cs typeface="+mn-cs"/>
              </a:rPr>
              <a:t>υπεραντιδραστικότητα</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 και υποκείμενη φλεγμονή</a:t>
            </a:r>
          </a:p>
        </p:txBody>
      </p:sp>
      <p:pic>
        <p:nvPicPr>
          <p:cNvPr id="6" name="Εικόνα 5"/>
          <p:cNvPicPr>
            <a:picLocks noChangeAspect="1"/>
          </p:cNvPicPr>
          <p:nvPr/>
        </p:nvPicPr>
        <p:blipFill>
          <a:blip r:embed="rId4"/>
          <a:stretch>
            <a:fillRect/>
          </a:stretch>
        </p:blipFill>
        <p:spPr>
          <a:xfrm>
            <a:off x="8050800" y="375117"/>
            <a:ext cx="3184341" cy="1196429"/>
          </a:xfrm>
          <a:prstGeom prst="rect">
            <a:avLst/>
          </a:prstGeom>
        </p:spPr>
      </p:pic>
      <p:sp>
        <p:nvSpPr>
          <p:cNvPr id="7" name="TextBox 6">
            <a:extLst>
              <a:ext uri="{FF2B5EF4-FFF2-40B4-BE49-F238E27FC236}">
                <a16:creationId xmlns:a16="http://schemas.microsoft.com/office/drawing/2014/main" id="{53ECA370-CDE0-436D-86AC-10C463A5FA60}"/>
              </a:ext>
            </a:extLst>
          </p:cNvPr>
          <p:cNvSpPr txBox="1"/>
          <p:nvPr/>
        </p:nvSpPr>
        <p:spPr>
          <a:xfrm>
            <a:off x="5104829" y="-63779"/>
            <a:ext cx="6098344" cy="707886"/>
          </a:xfrm>
          <a:prstGeom prst="rect">
            <a:avLst/>
          </a:prstGeom>
          <a:noFill/>
        </p:spPr>
        <p:txBody>
          <a:bodyPr wrap="square">
            <a:spAutoFit/>
          </a:bodyPr>
          <a:lstStyle/>
          <a:p>
            <a:r>
              <a:rPr lang="el-GR" sz="4000" b="1" dirty="0"/>
              <a:t>ΑΣΘΜΑ</a:t>
            </a:r>
          </a:p>
        </p:txBody>
      </p:sp>
      <p:sp>
        <p:nvSpPr>
          <p:cNvPr id="8" name="7 - Ορθογώνιο"/>
          <p:cNvSpPr/>
          <p:nvPr/>
        </p:nvSpPr>
        <p:spPr>
          <a:xfrm>
            <a:off x="3409646" y="4585454"/>
            <a:ext cx="5348324" cy="369332"/>
          </a:xfrm>
          <a:prstGeom prst="rect">
            <a:avLst/>
          </a:prstGeom>
        </p:spPr>
        <p:txBody>
          <a:bodyPr wrap="none">
            <a:spAutoFit/>
          </a:bodyPr>
          <a:lstStyle/>
          <a:p>
            <a:pPr lvl="0" algn="ctr">
              <a:defRPr/>
            </a:pPr>
            <a:r>
              <a:rPr lang="el-GR" b="1" dirty="0">
                <a:solidFill>
                  <a:srgbClr val="000000"/>
                </a:solidFill>
                <a:latin typeface="PT Sans"/>
              </a:rPr>
              <a:t>μπορεί να επηρεάσει άτομα όλων των ηλικιών </a:t>
            </a:r>
            <a:endParaRPr lang="en-US" b="1" dirty="0">
              <a:solidFill>
                <a:srgbClr val="000000"/>
              </a:solidFill>
              <a:latin typeface="PT Sans"/>
            </a:endParaRPr>
          </a:p>
        </p:txBody>
      </p:sp>
    </p:spTree>
    <p:extLst>
      <p:ext uri="{BB962C8B-B14F-4D97-AF65-F5344CB8AC3E}">
        <p14:creationId xmlns:p14="http://schemas.microsoft.com/office/powerpoint/2010/main" val="89426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7D512F4-967F-48C2-9A7A-47B6F4751CF9}"/>
              </a:ext>
            </a:extLst>
          </p:cNvPr>
          <p:cNvPicPr>
            <a:picLocks noChangeAspect="1"/>
          </p:cNvPicPr>
          <p:nvPr/>
        </p:nvPicPr>
        <p:blipFill>
          <a:blip r:embed="rId2"/>
          <a:stretch>
            <a:fillRect/>
          </a:stretch>
        </p:blipFill>
        <p:spPr>
          <a:xfrm>
            <a:off x="0" y="682061"/>
            <a:ext cx="9828334" cy="4945269"/>
          </a:xfrm>
          <a:prstGeom prst="rect">
            <a:avLst/>
          </a:prstGeom>
        </p:spPr>
      </p:pic>
      <p:sp>
        <p:nvSpPr>
          <p:cNvPr id="5" name="TextBox 4">
            <a:extLst>
              <a:ext uri="{FF2B5EF4-FFF2-40B4-BE49-F238E27FC236}">
                <a16:creationId xmlns:a16="http://schemas.microsoft.com/office/drawing/2014/main" id="{04D2BA13-97CF-4EA1-9D9A-931FB11B8FED}"/>
              </a:ext>
            </a:extLst>
          </p:cNvPr>
          <p:cNvSpPr txBox="1"/>
          <p:nvPr/>
        </p:nvSpPr>
        <p:spPr>
          <a:xfrm>
            <a:off x="484456" y="5852773"/>
            <a:ext cx="65221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Ο προμήκης μυελός, η γέφυρα και ο μέσος εγκέφαλος αποτελούν το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εγκεφαλικό στέλεχος</a:t>
            </a:r>
          </a:p>
        </p:txBody>
      </p:sp>
      <p:pic>
        <p:nvPicPr>
          <p:cNvPr id="6" name="Εικόνα 5">
            <a:extLst>
              <a:ext uri="{FF2B5EF4-FFF2-40B4-BE49-F238E27FC236}">
                <a16:creationId xmlns:a16="http://schemas.microsoft.com/office/drawing/2014/main" id="{802F0FF3-D780-44C8-B2DB-988B0C57F1C9}"/>
              </a:ext>
            </a:extLst>
          </p:cNvPr>
          <p:cNvPicPr>
            <a:picLocks noChangeAspect="1"/>
          </p:cNvPicPr>
          <p:nvPr/>
        </p:nvPicPr>
        <p:blipFill>
          <a:blip r:embed="rId3"/>
          <a:stretch>
            <a:fillRect/>
          </a:stretch>
        </p:blipFill>
        <p:spPr>
          <a:xfrm>
            <a:off x="3394269" y="0"/>
            <a:ext cx="5771890" cy="1308295"/>
          </a:xfrm>
          <a:prstGeom prst="rect">
            <a:avLst/>
          </a:prstGeom>
        </p:spPr>
      </p:pic>
      <p:sp>
        <p:nvSpPr>
          <p:cNvPr id="7" name="6 - Ορθογώνιο"/>
          <p:cNvSpPr/>
          <p:nvPr/>
        </p:nvSpPr>
        <p:spPr>
          <a:xfrm>
            <a:off x="7760970" y="5561945"/>
            <a:ext cx="3954780" cy="923330"/>
          </a:xfrm>
          <a:prstGeom prst="rect">
            <a:avLst/>
          </a:prstGeom>
        </p:spPr>
        <p:txBody>
          <a:bodyPr wrap="square">
            <a:spAutoFit/>
          </a:bodyPr>
          <a:lstStyle/>
          <a:p>
            <a:pPr lvl="0">
              <a:defRPr/>
            </a:pPr>
            <a:r>
              <a:rPr lang="el-GR" b="1" dirty="0">
                <a:solidFill>
                  <a:prstClr val="black"/>
                </a:solidFill>
              </a:rPr>
              <a:t>Προμήκης μυελός</a:t>
            </a:r>
            <a:r>
              <a:rPr lang="el-GR" dirty="0">
                <a:solidFill>
                  <a:prstClr val="black"/>
                </a:solidFill>
              </a:rPr>
              <a:t>: </a:t>
            </a:r>
          </a:p>
          <a:p>
            <a:pPr lvl="0">
              <a:defRPr/>
            </a:pPr>
            <a:r>
              <a:rPr lang="el-GR" dirty="0">
                <a:solidFill>
                  <a:prstClr val="black"/>
                </a:solidFill>
              </a:rPr>
              <a:t>προς τα άνω συνδέεται με την </a:t>
            </a:r>
            <a:r>
              <a:rPr lang="el-GR" b="1" dirty="0">
                <a:solidFill>
                  <a:prstClr val="black"/>
                </a:solidFill>
              </a:rPr>
              <a:t>γέφυρα</a:t>
            </a:r>
            <a:r>
              <a:rPr lang="el-GR" dirty="0">
                <a:solidFill>
                  <a:prstClr val="black"/>
                </a:solidFill>
              </a:rPr>
              <a:t> και προς τα κάτω με τον </a:t>
            </a:r>
            <a:r>
              <a:rPr lang="el-GR" b="1" dirty="0">
                <a:solidFill>
                  <a:prstClr val="black"/>
                </a:solidFill>
              </a:rPr>
              <a:t>νωτιαίο μυελό</a:t>
            </a:r>
            <a:endParaRPr lang="el-GR" dirty="0">
              <a:solidFill>
                <a:prstClr val="black"/>
              </a:solidFill>
            </a:endParaRPr>
          </a:p>
        </p:txBody>
      </p:sp>
    </p:spTree>
    <p:extLst>
      <p:ext uri="{BB962C8B-B14F-4D97-AF65-F5344CB8AC3E}">
        <p14:creationId xmlns:p14="http://schemas.microsoft.com/office/powerpoint/2010/main" val="30402788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542489" y="0"/>
            <a:ext cx="9031809" cy="6668648"/>
          </a:xfrm>
          <a:prstGeom prst="rect">
            <a:avLst/>
          </a:prstGeom>
        </p:spPr>
      </p:pic>
    </p:spTree>
    <p:extLst>
      <p:ext uri="{BB962C8B-B14F-4D97-AF65-F5344CB8AC3E}">
        <p14:creationId xmlns:p14="http://schemas.microsoft.com/office/powerpoint/2010/main" val="21962482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06195" y="549703"/>
            <a:ext cx="10391331" cy="5568708"/>
          </a:xfrm>
          <a:prstGeom prst="rect">
            <a:avLst/>
          </a:prstGeom>
        </p:spPr>
      </p:pic>
    </p:spTree>
    <p:extLst>
      <p:ext uri="{BB962C8B-B14F-4D97-AF65-F5344CB8AC3E}">
        <p14:creationId xmlns:p14="http://schemas.microsoft.com/office/powerpoint/2010/main" val="2707851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36AAA-8932-4634-92C9-5175603682DC}"/>
              </a:ext>
            </a:extLst>
          </p:cNvPr>
          <p:cNvSpPr txBox="1"/>
          <p:nvPr/>
        </p:nvSpPr>
        <p:spPr>
          <a:xfrm>
            <a:off x="1051559" y="982176"/>
            <a:ext cx="10737167" cy="4893647"/>
          </a:xfrm>
          <a:prstGeom prst="rect">
            <a:avLst/>
          </a:prstGeom>
          <a:noFill/>
        </p:spPr>
        <p:txBody>
          <a:bodyPr wrap="square">
            <a:spAutoFit/>
          </a:bodyPr>
          <a:lstStyle/>
          <a:p>
            <a:r>
              <a:rPr lang="el-GR" sz="2800" b="1" i="0" dirty="0">
                <a:solidFill>
                  <a:srgbClr val="494949"/>
                </a:solidFill>
                <a:effectLst/>
              </a:rPr>
              <a:t>Η διάγνωση του άσθματος βασίζεται στο κλινικό ιστορικό και </a:t>
            </a:r>
            <a:endParaRPr lang="en-US" sz="2800" b="1" i="0" dirty="0">
              <a:solidFill>
                <a:srgbClr val="494949"/>
              </a:solidFill>
              <a:effectLst/>
            </a:endParaRPr>
          </a:p>
          <a:p>
            <a:r>
              <a:rPr lang="el-GR" sz="2800" b="1" i="0" dirty="0">
                <a:solidFill>
                  <a:srgbClr val="494949"/>
                </a:solidFill>
                <a:effectLst/>
              </a:rPr>
              <a:t>τις δοκιμασίες λειτουργικού ελέγχου αναπνοής </a:t>
            </a:r>
            <a:endParaRPr lang="en-US" sz="2800" b="1" i="0" dirty="0">
              <a:solidFill>
                <a:srgbClr val="494949"/>
              </a:solidFill>
              <a:effectLst/>
            </a:endParaRPr>
          </a:p>
          <a:p>
            <a:endParaRPr lang="en-US" dirty="0">
              <a:solidFill>
                <a:srgbClr val="494949"/>
              </a:solidFill>
              <a:latin typeface="Verdana" panose="020B0604030504040204" pitchFamily="34" charset="0"/>
            </a:endParaRPr>
          </a:p>
          <a:p>
            <a:endParaRPr lang="en-US" b="0" i="0" dirty="0">
              <a:solidFill>
                <a:srgbClr val="494949"/>
              </a:solidFill>
              <a:effectLst/>
              <a:latin typeface="Verdana" panose="020B0604030504040204" pitchFamily="34" charset="0"/>
            </a:endParaRPr>
          </a:p>
          <a:p>
            <a:endParaRPr lang="en-US" b="0" i="0" dirty="0">
              <a:solidFill>
                <a:srgbClr val="494949"/>
              </a:solidFill>
              <a:effectLst/>
              <a:latin typeface="Verdana" panose="020B0604030504040204" pitchFamily="34" charset="0"/>
            </a:endParaRPr>
          </a:p>
          <a:p>
            <a:r>
              <a:rPr lang="el-GR" sz="2800" b="1" dirty="0"/>
              <a:t>ΣΥΝΗΘΗ ΣΥΜΠΤΩΜΑΤΑ</a:t>
            </a:r>
          </a:p>
          <a:p>
            <a:r>
              <a:rPr lang="el-GR" sz="2800" b="1" i="0" dirty="0">
                <a:effectLst/>
              </a:rPr>
              <a:t>η εμφάνιση βήχα, </a:t>
            </a:r>
          </a:p>
          <a:p>
            <a:r>
              <a:rPr lang="el-GR" sz="2800" b="1" i="0" dirty="0">
                <a:effectLst/>
              </a:rPr>
              <a:t>συριγμού</a:t>
            </a:r>
            <a:r>
              <a:rPr lang="el-GR" sz="2800" b="1" dirty="0"/>
              <a:t> ( ‘’σφύριγμα της αναπνοής΄΄ ή ‘’γατάκια’’)</a:t>
            </a:r>
            <a:r>
              <a:rPr lang="en-US" sz="2800" b="1" i="0" dirty="0">
                <a:effectLst/>
              </a:rPr>
              <a:t>,</a:t>
            </a:r>
            <a:r>
              <a:rPr lang="el-GR" sz="2800" b="1" i="0" dirty="0">
                <a:effectLst/>
              </a:rPr>
              <a:t> </a:t>
            </a:r>
          </a:p>
          <a:p>
            <a:r>
              <a:rPr lang="el-GR" sz="2800" b="1" i="0" dirty="0">
                <a:effectLst/>
              </a:rPr>
              <a:t>σφίξιμο στο θώρακα </a:t>
            </a:r>
          </a:p>
          <a:p>
            <a:endParaRPr lang="en-US" b="0" i="0" dirty="0">
              <a:solidFill>
                <a:srgbClr val="494949"/>
              </a:solidFill>
              <a:effectLst/>
              <a:latin typeface="Verdana" panose="020B0604030504040204" pitchFamily="34" charset="0"/>
            </a:endParaRPr>
          </a:p>
          <a:p>
            <a:endParaRPr lang="en-US" dirty="0">
              <a:solidFill>
                <a:srgbClr val="494949"/>
              </a:solidFill>
              <a:latin typeface="Verdana" panose="020B0604030504040204" pitchFamily="34" charset="0"/>
            </a:endParaRPr>
          </a:p>
          <a:p>
            <a:endParaRPr lang="en-US" b="0" i="0" dirty="0">
              <a:solidFill>
                <a:srgbClr val="494949"/>
              </a:solidFill>
              <a:effectLst/>
              <a:latin typeface="Verdana" panose="020B0604030504040204" pitchFamily="34" charset="0"/>
            </a:endParaRPr>
          </a:p>
          <a:p>
            <a:endParaRPr lang="en-US" dirty="0">
              <a:solidFill>
                <a:srgbClr val="494949"/>
              </a:solidFill>
              <a:latin typeface="Verdana" panose="020B0604030504040204" pitchFamily="34" charset="0"/>
            </a:endParaRPr>
          </a:p>
          <a:p>
            <a:endParaRPr lang="en-US" b="0" i="0" dirty="0">
              <a:solidFill>
                <a:srgbClr val="494949"/>
              </a:solidFill>
              <a:effectLst/>
              <a:latin typeface="Verdana" panose="020B0604030504040204" pitchFamily="34" charset="0"/>
            </a:endParaRPr>
          </a:p>
        </p:txBody>
      </p:sp>
    </p:spTree>
    <p:extLst>
      <p:ext uri="{BB962C8B-B14F-4D97-AF65-F5344CB8AC3E}">
        <p14:creationId xmlns:p14="http://schemas.microsoft.com/office/powerpoint/2010/main" val="39807263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48821" y="1003370"/>
            <a:ext cx="1139554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Απαραίτητη για τη διάγνωση η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σπιρομέτρηση</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η μέτρηση της αναπνευστικής λειτουργίας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(προ/μετά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βογχοδιαστολή</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Εικόνα 5"/>
          <p:cNvPicPr>
            <a:picLocks noChangeAspect="1"/>
          </p:cNvPicPr>
          <p:nvPr/>
        </p:nvPicPr>
        <p:blipFill>
          <a:blip r:embed="rId2"/>
          <a:stretch>
            <a:fillRect/>
          </a:stretch>
        </p:blipFill>
        <p:spPr>
          <a:xfrm>
            <a:off x="352531" y="2388365"/>
            <a:ext cx="6842748" cy="4297468"/>
          </a:xfrm>
          <a:prstGeom prst="rect">
            <a:avLst/>
          </a:prstGeom>
        </p:spPr>
      </p:pic>
      <p:sp>
        <p:nvSpPr>
          <p:cNvPr id="3" name="Ορθογώνιο 2"/>
          <p:cNvSpPr/>
          <p:nvPr/>
        </p:nvSpPr>
        <p:spPr>
          <a:xfrm>
            <a:off x="4008990" y="2738006"/>
            <a:ext cx="63725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Η εξέταση αυτή γίνεται με το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σπιρόμετρο</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Ορθογώνιο 3"/>
          <p:cNvSpPr/>
          <p:nvPr/>
        </p:nvSpPr>
        <p:spPr>
          <a:xfrm>
            <a:off x="2072297" y="159887"/>
            <a:ext cx="875762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3600" b="0" i="0" u="none" strike="noStrike" kern="1200" cap="none" spc="0" normalizeH="0" baseline="0" noProof="0" dirty="0">
                <a:ln>
                  <a:noFill/>
                </a:ln>
                <a:solidFill>
                  <a:prstClr val="black"/>
                </a:solidFill>
                <a:effectLst/>
                <a:uLnTx/>
                <a:uFillTx/>
                <a:latin typeface="Calibri" panose="020F0502020204030204"/>
                <a:ea typeface="+mn-ea"/>
                <a:cs typeface="+mn-cs"/>
              </a:rPr>
              <a:t>δοκιμασίες πνευμονικής λειτουργίας </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Ορθογώνιο 4"/>
          <p:cNvSpPr/>
          <p:nvPr/>
        </p:nvSpPr>
        <p:spPr>
          <a:xfrm>
            <a:off x="7430415" y="4134087"/>
            <a:ext cx="437881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Πρόκειται για μια απλή αλλά βασική εξέταση που χρησιμοποιείται γενικότερα για την παρακολούθηση διαφόρων παθήσεων των πνευμόνων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Με το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σπιρόμετρο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γίνεται ακριβής μέτρηση του εισπνεόμενου και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εκπνεόμενου</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όγκου αέρα σε συνάρτηση με το χρόνο.</a:t>
            </a:r>
          </a:p>
        </p:txBody>
      </p:sp>
    </p:spTree>
    <p:extLst>
      <p:ext uri="{BB962C8B-B14F-4D97-AF65-F5344CB8AC3E}">
        <p14:creationId xmlns:p14="http://schemas.microsoft.com/office/powerpoint/2010/main" val="3151296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00125" y="1021914"/>
            <a:ext cx="10129838" cy="36625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1" i="0" u="none" strike="noStrike" kern="1200" cap="none" spc="0" normalizeH="0" baseline="0" noProof="0" dirty="0" err="1">
                <a:ln>
                  <a:noFill/>
                </a:ln>
                <a:solidFill>
                  <a:prstClr val="black"/>
                </a:solidFill>
                <a:effectLst/>
                <a:uLnTx/>
                <a:uFillTx/>
                <a:latin typeface="Calibri" panose="020F0502020204030204"/>
                <a:ea typeface="+mn-ea"/>
                <a:cs typeface="+mn-cs"/>
              </a:rPr>
              <a:t>Σπιρομέτρηση</a:t>
            </a: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 πριν και μετά </a:t>
            </a:r>
            <a:r>
              <a:rPr kumimoji="0" lang="el-GR" sz="4000" b="1" i="0" u="none" strike="noStrike" kern="1200" cap="none" spc="0" normalizeH="0" baseline="0" noProof="0" dirty="0" err="1">
                <a:ln>
                  <a:noFill/>
                </a:ln>
                <a:solidFill>
                  <a:prstClr val="black"/>
                </a:solidFill>
                <a:effectLst/>
                <a:uLnTx/>
                <a:uFillTx/>
                <a:latin typeface="Calibri" panose="020F0502020204030204"/>
                <a:ea typeface="+mn-ea"/>
                <a:cs typeface="+mn-cs"/>
              </a:rPr>
              <a:t>βρογχοδιαστολή</a:t>
            </a:r>
            <a:endPar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Πρόκειται για την ίδια εξέταση η οποία όμως επαναλαμβάνεται για μία ακόμη φορά και αφού προηγουμένως έχουμε χορηγήσει στον εξεταζόμενο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βρογχοδιαστολή</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(συνήθως 2 εισπνοές με β2-διεγέρτη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aerolin</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Η διαδικασία μας επιτρέπει να δούμε αν η χορήγηση βρογχοδιασταλτικών έχει θετική επίδραση στον εξεταζόμενο.</a:t>
            </a:r>
          </a:p>
        </p:txBody>
      </p:sp>
    </p:spTree>
    <p:extLst>
      <p:ext uri="{BB962C8B-B14F-4D97-AF65-F5344CB8AC3E}">
        <p14:creationId xmlns:p14="http://schemas.microsoft.com/office/powerpoint/2010/main" val="24802149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05118" y="454201"/>
            <a:ext cx="11241741"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ΑΙΤIΕΣ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Τα περισσότερα περιστατικά άσθματος ενηλίκων ξεκινούν στην παιδική ηλικία</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Τα δυο-τρίτα των παιδιών με άσθμα βλέπουν την ασθένεια να εξαφανίζεται στην εφηβική ηλικία τους. Στο ένα τρίτο περίπου των περιστατικών, επανεμφανίζεται στην ενήλικη ζωή.</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Ο κίνδυνος εμφάνισης άσθματος συνδέεται με: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γενετικούς παράγοντες</a:t>
            </a:r>
            <a:endPar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περιβαλλοντικούς παράγοντες</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(έκθεση σε αλλεργιογόνα ή ρύπους).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Όταν </a:t>
            </a:r>
            <a:r>
              <a:rPr kumimoji="0" lang="el-GR" sz="2000" b="0" i="0" u="none" strike="noStrike" kern="1200" cap="none" spc="0" normalizeH="0" baseline="0" noProof="0" dirty="0" err="1">
                <a:ln>
                  <a:noFill/>
                </a:ln>
                <a:solidFill>
                  <a:prstClr val="black"/>
                </a:solidFill>
                <a:effectLst/>
                <a:uLnTx/>
                <a:uFillTx/>
                <a:latin typeface="Calibri" panose="020F0502020204030204"/>
                <a:ea typeface="+mn-ea"/>
                <a:cs typeface="+mn-cs"/>
              </a:rPr>
              <a:t>αλληλεπιδρούν</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αυτοί οι παράγοντες ( ένα άτομο το οποίο είναι γενετικά ευπαθές και ζει σε εξαιρετικά μολυσμένη περιοχή) αυξάνουν τον κίνδυνο περαιτέρω.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Ερευνητές έχουν εντοπίσει ένα μικρό αριθμό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γονιδίων</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τα οποία καθιστούν τους ανθρώπους πιο επιρρεπείς στην εμφάνιση άσθματος.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Ένας σημαντικός τύπος άσθματος στην ενήλικη ζωή είναι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το επαγγελματικό άσθμα</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Πιστεύεται ότι το 15% όλων των κρουσμάτων άσθματος ενηλίκων σχετίζεται με την εργασία.</a:t>
            </a:r>
          </a:p>
        </p:txBody>
      </p:sp>
    </p:spTree>
    <p:extLst>
      <p:ext uri="{BB962C8B-B14F-4D97-AF65-F5344CB8AC3E}">
        <p14:creationId xmlns:p14="http://schemas.microsoft.com/office/powerpoint/2010/main" val="1485795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16106" y="521436"/>
            <a:ext cx="10371044"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Οι αιτίες που προκαλούν ασθματική κρίση είναι: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1. Οι διάφορες λοιμώξεις του αναπνευστικού (όπως τα κρυολογήματα, η γρίπη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κλπ</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2. Ουσίες που προκαλούν αλλεργία (όπως γύρη φυτών ή δέντρων, μύκητες, οικιακή σκόνη, τρίχες, φάρμακα, γαλακτοκομικά προϊόντα, οστρακοειδή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κλπ</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3. Ψυχολογικοί παράγοντες (όπως η έντονη χαρά,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η λύπη και το στρες)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4. Περιβαλλοντικοί  παράγοντες (όπως η ατμοσφαιρική ρύπανση)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5. Εργασιακοί παράγοντες (έκθεση σε ρύπους από την εργασία μας</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επαγγελματικό βρογχικό άσθμα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5534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D5AE1-2F68-4692-92B1-EEC1C7B0C5E9}"/>
              </a:ext>
            </a:extLst>
          </p:cNvPr>
          <p:cNvSpPr txBox="1"/>
          <p:nvPr/>
        </p:nvSpPr>
        <p:spPr>
          <a:xfrm>
            <a:off x="2134772" y="991161"/>
            <a:ext cx="7993966" cy="3108543"/>
          </a:xfrm>
          <a:prstGeom prst="rect">
            <a:avLst/>
          </a:prstGeom>
          <a:noFill/>
        </p:spPr>
        <p:txBody>
          <a:bodyPr wrap="square">
            <a:spAutoFit/>
          </a:bodyPr>
          <a:lstStyle/>
          <a:p>
            <a:r>
              <a:rPr lang="el-GR" sz="2800" dirty="0"/>
              <a:t>Η αρτηριακή </a:t>
            </a:r>
            <a:r>
              <a:rPr lang="el-GR" sz="2800" b="1" dirty="0" err="1"/>
              <a:t>υποξαιμία</a:t>
            </a:r>
            <a:r>
              <a:rPr lang="el-GR" sz="2800" dirty="0"/>
              <a:t> συνοδεύει κάθε βαθμίδα σοβαρού άσθματος και αποδίδεται στην αρτηριακή μίξη αίματος διερχομένου από περιοχές με πολύ χαμηλό δείκτη V/Q(&lt;0.1)</a:t>
            </a:r>
            <a:endParaRPr lang="en-US" sz="2800" dirty="0"/>
          </a:p>
          <a:p>
            <a:endParaRPr lang="en-US" sz="2800" dirty="0"/>
          </a:p>
          <a:p>
            <a:r>
              <a:rPr lang="el-GR" sz="2800" dirty="0"/>
              <a:t>Επομένως, </a:t>
            </a:r>
            <a:r>
              <a:rPr lang="el-GR" sz="2800" b="1" dirty="0">
                <a:solidFill>
                  <a:srgbClr val="FF0000"/>
                </a:solidFill>
              </a:rPr>
              <a:t>η </a:t>
            </a:r>
            <a:r>
              <a:rPr lang="el-GR" sz="2800" b="1" dirty="0" err="1">
                <a:solidFill>
                  <a:srgbClr val="FF0000"/>
                </a:solidFill>
              </a:rPr>
              <a:t>υποξαιμία</a:t>
            </a:r>
            <a:r>
              <a:rPr lang="el-GR" sz="2800" b="1" dirty="0">
                <a:solidFill>
                  <a:srgbClr val="FF0000"/>
                </a:solidFill>
              </a:rPr>
              <a:t> διορθώνεται με χαμηλά, σχετικά, μίγματα συμπληρωματικού Ο2 </a:t>
            </a:r>
          </a:p>
        </p:txBody>
      </p:sp>
    </p:spTree>
    <p:extLst>
      <p:ext uri="{BB962C8B-B14F-4D97-AF65-F5344CB8AC3E}">
        <p14:creationId xmlns:p14="http://schemas.microsoft.com/office/powerpoint/2010/main" val="15895980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0B9F1A2-AD3D-4FFE-9667-B075CCF2B954}"/>
              </a:ext>
            </a:extLst>
          </p:cNvPr>
          <p:cNvPicPr>
            <a:picLocks noChangeAspect="1"/>
          </p:cNvPicPr>
          <p:nvPr/>
        </p:nvPicPr>
        <p:blipFill>
          <a:blip r:embed="rId2"/>
          <a:stretch>
            <a:fillRect/>
          </a:stretch>
        </p:blipFill>
        <p:spPr>
          <a:xfrm>
            <a:off x="911342" y="665687"/>
            <a:ext cx="10369316" cy="5526625"/>
          </a:xfrm>
          <a:prstGeom prst="rect">
            <a:avLst/>
          </a:prstGeom>
        </p:spPr>
      </p:pic>
      <p:sp>
        <p:nvSpPr>
          <p:cNvPr id="4" name="TextBox 3">
            <a:extLst>
              <a:ext uri="{FF2B5EF4-FFF2-40B4-BE49-F238E27FC236}">
                <a16:creationId xmlns:a16="http://schemas.microsoft.com/office/drawing/2014/main" id="{EDE90DD2-5F96-43FA-83F7-F837E59AB19C}"/>
              </a:ext>
            </a:extLst>
          </p:cNvPr>
          <p:cNvSpPr txBox="1"/>
          <p:nvPr/>
        </p:nvSpPr>
        <p:spPr>
          <a:xfrm>
            <a:off x="7494563" y="4478774"/>
            <a:ext cx="36048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(Σύνδρομο </a:t>
            </a:r>
            <a:r>
              <a:rPr kumimoji="0" lang="el-GR" sz="20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Απνοιών</a:t>
            </a:r>
            <a:r>
              <a:rPr kumimoji="0" lang="el-GR"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Ύπνου)</a:t>
            </a:r>
          </a:p>
        </p:txBody>
      </p:sp>
      <p:pic>
        <p:nvPicPr>
          <p:cNvPr id="5" name="Εικόνα 4">
            <a:extLst>
              <a:ext uri="{FF2B5EF4-FFF2-40B4-BE49-F238E27FC236}">
                <a16:creationId xmlns:a16="http://schemas.microsoft.com/office/drawing/2014/main" id="{893D69F3-CCD4-44A1-B946-DF6D814391EB}"/>
              </a:ext>
            </a:extLst>
          </p:cNvPr>
          <p:cNvPicPr>
            <a:picLocks noChangeAspect="1"/>
          </p:cNvPicPr>
          <p:nvPr/>
        </p:nvPicPr>
        <p:blipFill>
          <a:blip r:embed="rId3"/>
          <a:stretch>
            <a:fillRect/>
          </a:stretch>
        </p:blipFill>
        <p:spPr>
          <a:xfrm>
            <a:off x="11661602" y="0"/>
            <a:ext cx="530398" cy="445047"/>
          </a:xfrm>
          <a:prstGeom prst="rect">
            <a:avLst/>
          </a:prstGeom>
        </p:spPr>
      </p:pic>
      <p:sp>
        <p:nvSpPr>
          <p:cNvPr id="8" name="Βέλος: Δεξιό 7">
            <a:extLst>
              <a:ext uri="{FF2B5EF4-FFF2-40B4-BE49-F238E27FC236}">
                <a16:creationId xmlns:a16="http://schemas.microsoft.com/office/drawing/2014/main" id="{49CA5A5C-3369-4114-BE60-BC7D6954B9C9}"/>
              </a:ext>
            </a:extLst>
          </p:cNvPr>
          <p:cNvSpPr/>
          <p:nvPr/>
        </p:nvSpPr>
        <p:spPr>
          <a:xfrm>
            <a:off x="633099" y="2893785"/>
            <a:ext cx="556485"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Εικόνα 10">
            <a:extLst>
              <a:ext uri="{FF2B5EF4-FFF2-40B4-BE49-F238E27FC236}">
                <a16:creationId xmlns:a16="http://schemas.microsoft.com/office/drawing/2014/main" id="{68410F9A-AE45-477F-83E8-F06931F9AFD4}"/>
              </a:ext>
            </a:extLst>
          </p:cNvPr>
          <p:cNvPicPr>
            <a:picLocks noChangeAspect="1"/>
          </p:cNvPicPr>
          <p:nvPr/>
        </p:nvPicPr>
        <p:blipFill>
          <a:blip r:embed="rId4"/>
          <a:stretch>
            <a:fillRect/>
          </a:stretch>
        </p:blipFill>
        <p:spPr>
          <a:xfrm>
            <a:off x="5682854" y="2044025"/>
            <a:ext cx="573074" cy="237765"/>
          </a:xfrm>
          <a:prstGeom prst="rect">
            <a:avLst/>
          </a:prstGeom>
        </p:spPr>
      </p:pic>
    </p:spTree>
    <p:extLst>
      <p:ext uri="{BB962C8B-B14F-4D97-AF65-F5344CB8AC3E}">
        <p14:creationId xmlns:p14="http://schemas.microsoft.com/office/powerpoint/2010/main" val="42365123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386297-0E04-496F-9E5E-87A9D820BF13}"/>
              </a:ext>
            </a:extLst>
          </p:cNvPr>
          <p:cNvSpPr>
            <a:spLocks noGrp="1"/>
          </p:cNvSpPr>
          <p:nvPr>
            <p:ph type="title"/>
          </p:nvPr>
        </p:nvSpPr>
        <p:spPr/>
        <p:txBody>
          <a:bodyPr/>
          <a:lstStyle/>
          <a:p>
            <a:r>
              <a:rPr lang="el-GR" b="1" dirty="0">
                <a:latin typeface="Arial" panose="020B0604020202020204" pitchFamily="34" charset="0"/>
                <a:cs typeface="Arial" panose="020B0604020202020204" pitchFamily="34" charset="0"/>
              </a:rPr>
              <a:t>ΧΑΠ</a:t>
            </a:r>
          </a:p>
        </p:txBody>
      </p:sp>
      <p:pic>
        <p:nvPicPr>
          <p:cNvPr id="3" name="Εικόνα 2">
            <a:extLst>
              <a:ext uri="{FF2B5EF4-FFF2-40B4-BE49-F238E27FC236}">
                <a16:creationId xmlns:a16="http://schemas.microsoft.com/office/drawing/2014/main" id="{25714449-FEAC-4B80-BAE2-D5F08A1ADEE0}"/>
              </a:ext>
            </a:extLst>
          </p:cNvPr>
          <p:cNvPicPr>
            <a:picLocks noChangeAspect="1"/>
          </p:cNvPicPr>
          <p:nvPr/>
        </p:nvPicPr>
        <p:blipFill>
          <a:blip r:embed="rId2"/>
          <a:stretch>
            <a:fillRect/>
          </a:stretch>
        </p:blipFill>
        <p:spPr>
          <a:xfrm>
            <a:off x="0" y="2124391"/>
            <a:ext cx="5860067" cy="3578176"/>
          </a:xfrm>
          <a:prstGeom prst="rect">
            <a:avLst/>
          </a:prstGeom>
        </p:spPr>
      </p:pic>
      <p:pic>
        <p:nvPicPr>
          <p:cNvPr id="5" name="Εικόνα 4">
            <a:extLst>
              <a:ext uri="{FF2B5EF4-FFF2-40B4-BE49-F238E27FC236}">
                <a16:creationId xmlns:a16="http://schemas.microsoft.com/office/drawing/2014/main" id="{B9B6B867-642C-43CE-87D2-24D29DB27AAC}"/>
              </a:ext>
            </a:extLst>
          </p:cNvPr>
          <p:cNvPicPr>
            <a:picLocks noChangeAspect="1"/>
          </p:cNvPicPr>
          <p:nvPr/>
        </p:nvPicPr>
        <p:blipFill>
          <a:blip r:embed="rId3"/>
          <a:stretch>
            <a:fillRect/>
          </a:stretch>
        </p:blipFill>
        <p:spPr>
          <a:xfrm>
            <a:off x="5860067" y="2288491"/>
            <a:ext cx="6331933" cy="3504541"/>
          </a:xfrm>
          <a:prstGeom prst="rect">
            <a:avLst/>
          </a:prstGeom>
        </p:spPr>
      </p:pic>
      <p:sp>
        <p:nvSpPr>
          <p:cNvPr id="6" name="TextBox 5">
            <a:extLst>
              <a:ext uri="{FF2B5EF4-FFF2-40B4-BE49-F238E27FC236}">
                <a16:creationId xmlns:a16="http://schemas.microsoft.com/office/drawing/2014/main" id="{392EAB83-EAEE-4179-A6CD-ACBBAE4D808A}"/>
              </a:ext>
            </a:extLst>
          </p:cNvPr>
          <p:cNvSpPr txBox="1"/>
          <p:nvPr/>
        </p:nvSpPr>
        <p:spPr>
          <a:xfrm>
            <a:off x="3260186" y="632213"/>
            <a:ext cx="7965831" cy="523220"/>
          </a:xfrm>
          <a:prstGeom prst="rect">
            <a:avLst/>
          </a:prstGeom>
          <a:noFill/>
        </p:spPr>
        <p:txBody>
          <a:bodyPr wrap="square">
            <a:spAutoFit/>
          </a:bodyPr>
          <a:lstStyle/>
          <a:p>
            <a:r>
              <a:rPr lang="en-US" sz="2800" b="1" dirty="0"/>
              <a:t>COPD</a:t>
            </a:r>
            <a:r>
              <a:rPr lang="el-GR" sz="2800" dirty="0"/>
              <a:t>  </a:t>
            </a:r>
            <a:r>
              <a:rPr lang="en-US" sz="2800" dirty="0"/>
              <a:t>CHRONIC OBSTRUCTIVE LUNG DISEASE</a:t>
            </a:r>
            <a:endParaRPr lang="el-GR" sz="2800" dirty="0"/>
          </a:p>
        </p:txBody>
      </p:sp>
    </p:spTree>
    <p:extLst>
      <p:ext uri="{BB962C8B-B14F-4D97-AF65-F5344CB8AC3E}">
        <p14:creationId xmlns:p14="http://schemas.microsoft.com/office/powerpoint/2010/main" val="114815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B3C19-526B-4B16-A21C-B2408A128CC1}"/>
              </a:ext>
            </a:extLst>
          </p:cNvPr>
          <p:cNvSpPr txBox="1"/>
          <p:nvPr/>
        </p:nvSpPr>
        <p:spPr>
          <a:xfrm>
            <a:off x="1254955" y="382393"/>
            <a:ext cx="9682090" cy="59708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Ρύθμιση της Αναπνοής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Δύο διακριτοί μηχανισμοί νεύρωσης ρυθμίζουν την αναπνοή</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Το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εκούσιο σύστημα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εδράζεται στον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εγκεφαλικό φλοιό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και αποστέλλει ώσεις στους αναπνευστικούς κινητικούς νευρώνες μέσω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φλοιονωτιαίων</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οδών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Το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αυτόματο σύστημα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καθοδηγείται από μια ομάδα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βηματοδοτικών</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κυττάρων του προμήκη.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Ώσεις από αυτά τα κύτταρα ενεργοποιούν τους κινητικούς νευρώνες στην αυχενική και θωρακική μοίρα του νωτιαίου μυελού, οι οποίοι </a:t>
            </a:r>
            <a:r>
              <a:rPr kumimoji="0" lang="el-GR" sz="2000" b="0" i="0" u="none" strike="noStrike" kern="1200" cap="none" spc="0" normalizeH="0" baseline="0" noProof="0" dirty="0" err="1">
                <a:ln>
                  <a:noFill/>
                </a:ln>
                <a:solidFill>
                  <a:prstClr val="black"/>
                </a:solidFill>
                <a:effectLst/>
                <a:uLnTx/>
                <a:uFillTx/>
                <a:latin typeface="Calibri" panose="020F0502020204030204"/>
                <a:ea typeface="+mn-ea"/>
                <a:cs typeface="+mn-cs"/>
              </a:rPr>
              <a:t>νευρώνουν</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τους εισπνευστικούς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Οι νευρώνες της αυχενικής μοίρας του ΝΜ ενεργοποιούν το διάφραγμα μέσω του φρενικού νεύρου και οι νευρώνες της θωρακικής μοίρας του ΝΜ τους έξω και έσω μεσοπλεύριους (και άλλους </a:t>
            </a:r>
            <a:r>
              <a:rPr kumimoji="0" lang="el-GR" sz="2000" b="0" i="0" u="none" strike="noStrike" kern="1200" cap="none" spc="0" normalizeH="0" baseline="0" noProof="0" dirty="0" err="1">
                <a:ln>
                  <a:noFill/>
                </a:ln>
                <a:solidFill>
                  <a:prstClr val="black"/>
                </a:solidFill>
                <a:effectLst/>
                <a:uLnTx/>
                <a:uFillTx/>
                <a:latin typeface="Calibri" panose="020F0502020204030204"/>
                <a:ea typeface="+mn-ea"/>
                <a:cs typeface="+mn-cs"/>
              </a:rPr>
              <a:t>εκπνευστικούς</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Οι κινητικοί νευρώνες που καταλήγουν στους </a:t>
            </a:r>
            <a:r>
              <a:rPr kumimoji="0" lang="el-GR" sz="2000" b="0" i="0" u="none" strike="noStrike" kern="1200" cap="none" spc="0" normalizeH="0" baseline="0" noProof="0" dirty="0" err="1">
                <a:ln>
                  <a:noFill/>
                </a:ln>
                <a:solidFill>
                  <a:prstClr val="black"/>
                </a:solidFill>
                <a:effectLst/>
                <a:uLnTx/>
                <a:uFillTx/>
                <a:latin typeface="Calibri" panose="020F0502020204030204"/>
                <a:ea typeface="+mn-ea"/>
                <a:cs typeface="+mn-cs"/>
              </a:rPr>
              <a:t>εκπνευστικούς</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μύες αναστέλλονται όταν είναι ενεργοί οι νευρώνες που </a:t>
            </a:r>
            <a:r>
              <a:rPr kumimoji="0" lang="el-GR" sz="2000" b="0" i="0" u="none" strike="noStrike" kern="1200" cap="none" spc="0" normalizeH="0" baseline="0" noProof="0" dirty="0" err="1">
                <a:ln>
                  <a:noFill/>
                </a:ln>
                <a:solidFill>
                  <a:prstClr val="black"/>
                </a:solidFill>
                <a:effectLst/>
                <a:uLnTx/>
                <a:uFillTx/>
                <a:latin typeface="Calibri" panose="020F0502020204030204"/>
                <a:ea typeface="+mn-ea"/>
                <a:cs typeface="+mn-cs"/>
              </a:rPr>
              <a:t>νευρώνουν</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τους εισπνευστικούς και αντίστροφα.</a:t>
            </a:r>
          </a:p>
        </p:txBody>
      </p:sp>
    </p:spTree>
    <p:extLst>
      <p:ext uri="{BB962C8B-B14F-4D97-AF65-F5344CB8AC3E}">
        <p14:creationId xmlns:p14="http://schemas.microsoft.com/office/powerpoint/2010/main" val="10904562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485403" y="2024403"/>
            <a:ext cx="892857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effectLst/>
                <a:uLnTx/>
                <a:uFillTx/>
                <a:latin typeface="arial" panose="020B0604020202020204" pitchFamily="34" charset="0"/>
                <a:ea typeface="+mn-ea"/>
                <a:cs typeface="+mn-cs"/>
              </a:rPr>
              <a:t>Με τον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όρο</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Χρόνια</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Αποφρακτικη</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Πνευμονοπάθεια</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(ΧΑΠ)</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περιγράφεται</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μια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ομάδα</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αναπνευστικών</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παθήσεων</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όπως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Χρόνια</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Βρογχίτιδα</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και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Εμφύσημα</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uLnTx/>
                <a:uFillTx/>
                <a:latin typeface="arial" panose="020B0604020202020204" pitchFamily="34" charset="0"/>
                <a:ea typeface="+mn-ea"/>
                <a:cs typeface="+mn-cs"/>
              </a:rPr>
              <a:t>ΚΟΙΝΟ ΧΑΡΑΚΤΗΡΙΣΤΙΚΟ : </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απόφραξη</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των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αεραγωγών</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του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αναπνευστικου</a:t>
            </a:r>
            <a:r>
              <a:rPr kumimoji="0" lang="el-GR" sz="2400" b="1"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συστήματος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με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αποτέλεσμα</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τη </a:t>
            </a:r>
            <a:r>
              <a:rPr kumimoji="0" lang="el-GR" sz="2400" i="0" u="none" strike="noStrike" kern="1200" cap="none" spc="0" normalizeH="0" baseline="0" noProof="0" dirty="0" err="1">
                <a:ln>
                  <a:noFill/>
                </a:ln>
                <a:effectLst/>
                <a:uLnTx/>
                <a:uFillTx/>
                <a:latin typeface="arial" panose="020B0604020202020204" pitchFamily="34" charset="0"/>
                <a:ea typeface="+mn-ea"/>
                <a:cs typeface="+mn-cs"/>
              </a:rPr>
              <a:t>δύσπνοια</a:t>
            </a:r>
            <a:r>
              <a:rPr kumimoji="0" lang="el-GR" sz="240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σε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καθημερινη</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βάση</a:t>
            </a:r>
            <a:endParaRPr lang="el-GR" sz="24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effectLst/>
                <a:uLnTx/>
                <a:uFillTx/>
                <a:latin typeface="arial" panose="020B0604020202020204" pitchFamily="34" charset="0"/>
                <a:ea typeface="+mn-ea"/>
                <a:cs typeface="+mn-cs"/>
              </a:rPr>
              <a:t> Η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απόφραξη</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προοδευτικα</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επιδεινώνεται</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λόγω</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της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εξελικτικής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πορείας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της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φλεγμονής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που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δημιουργείται</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στους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πνεύμονες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απο</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εκλυτικούς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παράγοντες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ο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κυριότερος</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των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οποίων</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a:t>
            </a:r>
            <a:r>
              <a:rPr kumimoji="0" lang="el-GR" sz="2400" b="0" i="0" u="none" strike="noStrike" kern="1200" cap="none" spc="0" normalizeH="0" baseline="0" noProof="0" dirty="0" err="1">
                <a:ln>
                  <a:noFill/>
                </a:ln>
                <a:effectLst/>
                <a:uLnTx/>
                <a:uFillTx/>
                <a:latin typeface="arial" panose="020B0604020202020204" pitchFamily="34" charset="0"/>
                <a:ea typeface="+mn-ea"/>
                <a:cs typeface="+mn-cs"/>
              </a:rPr>
              <a:t>είναι</a:t>
            </a:r>
            <a:r>
              <a:rPr kumimoji="0" lang="el-GR" sz="2400" b="0" i="0" u="none" strike="noStrike" kern="1200" cap="none" spc="0" normalizeH="0" baseline="0" noProof="0" dirty="0">
                <a:ln>
                  <a:noFill/>
                </a:ln>
                <a:effectLst/>
                <a:uLnTx/>
                <a:uFillTx/>
                <a:latin typeface="arial" panose="020B0604020202020204" pitchFamily="34" charset="0"/>
                <a:ea typeface="+mn-ea"/>
                <a:cs typeface="+mn-cs"/>
              </a:rPr>
              <a:t> το </a:t>
            </a:r>
            <a:r>
              <a:rPr kumimoji="0" lang="el-GR" sz="2400" b="1" i="0" u="none" strike="noStrike" kern="1200" cap="none" spc="0" normalizeH="0" baseline="0" noProof="0" dirty="0" err="1">
                <a:ln>
                  <a:noFill/>
                </a:ln>
                <a:effectLst/>
                <a:uLnTx/>
                <a:uFillTx/>
                <a:latin typeface="arial" panose="020B0604020202020204" pitchFamily="34" charset="0"/>
                <a:ea typeface="+mn-ea"/>
                <a:cs typeface="+mn-cs"/>
              </a:rPr>
              <a:t>κάπνισμα</a:t>
            </a:r>
            <a:endParaRPr kumimoji="0" lang="el-GR" sz="2400" b="0" i="0" u="none" strike="noStrike" kern="1200" cap="none" spc="0" normalizeH="0" baseline="0" noProof="0" dirty="0">
              <a:ln>
                <a:noFill/>
              </a:ln>
              <a:effectLst/>
              <a:uLnTx/>
              <a:uFillTx/>
              <a:latin typeface="Calibri" panose="020F0502020204030204"/>
              <a:ea typeface="+mn-ea"/>
              <a:cs typeface="+mn-cs"/>
            </a:endParaRPr>
          </a:p>
        </p:txBody>
      </p:sp>
      <p:pic>
        <p:nvPicPr>
          <p:cNvPr id="4" name="Εικόνα 2"/>
          <p:cNvPicPr>
            <a:picLocks noChangeAspect="1"/>
          </p:cNvPicPr>
          <p:nvPr/>
        </p:nvPicPr>
        <p:blipFill>
          <a:blip r:embed="rId2"/>
          <a:stretch>
            <a:fillRect/>
          </a:stretch>
        </p:blipFill>
        <p:spPr>
          <a:xfrm>
            <a:off x="8951194" y="1"/>
            <a:ext cx="3240805" cy="2702858"/>
          </a:xfrm>
          <a:prstGeom prst="rect">
            <a:avLst/>
          </a:prstGeom>
        </p:spPr>
      </p:pic>
      <p:sp>
        <p:nvSpPr>
          <p:cNvPr id="5" name="4 - Ορθογώνιο"/>
          <p:cNvSpPr/>
          <p:nvPr/>
        </p:nvSpPr>
        <p:spPr>
          <a:xfrm>
            <a:off x="4123765" y="0"/>
            <a:ext cx="4791635" cy="646331"/>
          </a:xfrm>
          <a:prstGeom prst="rect">
            <a:avLst/>
          </a:prstGeom>
        </p:spPr>
        <p:txBody>
          <a:bodyPr wrap="square">
            <a:spAutoFit/>
          </a:bodyPr>
          <a:lstStyle/>
          <a:p>
            <a:pPr lvl="0">
              <a:defRPr/>
            </a:pPr>
            <a:r>
              <a:rPr lang="el-GR" dirty="0">
                <a:solidFill>
                  <a:prstClr val="black"/>
                </a:solidFill>
              </a:rPr>
              <a:t>Παγκόσμια </a:t>
            </a:r>
            <a:r>
              <a:rPr lang="en-US" dirty="0">
                <a:solidFill>
                  <a:prstClr val="black"/>
                </a:solidFill>
              </a:rPr>
              <a:t> </a:t>
            </a:r>
            <a:r>
              <a:rPr lang="el-GR" dirty="0">
                <a:solidFill>
                  <a:prstClr val="black"/>
                </a:solidFill>
              </a:rPr>
              <a:t>Πρωτοβουλία </a:t>
            </a:r>
          </a:p>
          <a:p>
            <a:pPr lvl="0">
              <a:defRPr/>
            </a:pPr>
            <a:r>
              <a:rPr lang="el-GR" dirty="0">
                <a:solidFill>
                  <a:prstClr val="black"/>
                </a:solidFill>
              </a:rPr>
              <a:t>για την Χρόνια Αποφρακτική Πνευμονοπάθεια</a:t>
            </a:r>
          </a:p>
        </p:txBody>
      </p:sp>
    </p:spTree>
    <p:extLst>
      <p:ext uri="{BB962C8B-B14F-4D97-AF65-F5344CB8AC3E}">
        <p14:creationId xmlns:p14="http://schemas.microsoft.com/office/powerpoint/2010/main" val="28684006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27561" y="1490576"/>
            <a:ext cx="10508567"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Ο τελευταίος ορισμός του άσθματος έχει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χαρακτηριστικά που επικαλύπτονται με την περιγραφή της χρόνιας αποφρακτικής πνευμονοπάθειας (COPD).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Εκτός από τα κοινά χαρακτηριστικά  (π.χ. εκδήλωση μέσης ηλικίας και μεγαλύτερης ηλικίας, ιστορικό καπνίσματος τσιγάρων),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το χαρακτηριστικό που διακρίνει καλύτερα την ΧΑΠ από το άσθμα είναι ο βαθμός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αναστρεψιμότητας</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της απόφραξης της ροής αέρα.</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Στις περισσότερες περιπτώσεις η απόφραξη της ροής του αέρα του άσθματος είναι</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σε μεγάλο βαθμό ή εντελώς αναστρέψιμη</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ενώ η ΧΑΠ είναι μη αναστρέψιμη ή ελλιπώς αναστρέψιμη</a:t>
            </a:r>
          </a:p>
        </p:txBody>
      </p:sp>
    </p:spTree>
    <p:extLst>
      <p:ext uri="{BB962C8B-B14F-4D97-AF65-F5344CB8AC3E}">
        <p14:creationId xmlns:p14="http://schemas.microsoft.com/office/powerpoint/2010/main" val="11073916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3030" y="73855"/>
            <a:ext cx="12058970" cy="1676991"/>
          </a:xfrm>
          <a:prstGeom prst="rect">
            <a:avLst/>
          </a:prstGeom>
        </p:spPr>
      </p:pic>
      <p:sp>
        <p:nvSpPr>
          <p:cNvPr id="3" name="Ορθογώνιο 2"/>
          <p:cNvSpPr/>
          <p:nvPr/>
        </p:nvSpPr>
        <p:spPr>
          <a:xfrm>
            <a:off x="1463040" y="2929597"/>
            <a:ext cx="1054608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Η επικάλυψη του άσθματος-COPD (ACO) χαρακτηρίζεται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διαρκής περιορισμός ροής αέρα με αρκετά χαρακτηριστικά συνήθως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που σχετίζονται με το άσθμα και μερικά χαρακτηριστικά συνήθως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που σχετίζονται με τη ΧΑΠ.</a:t>
            </a:r>
          </a:p>
        </p:txBody>
      </p:sp>
    </p:spTree>
    <p:extLst>
      <p:ext uri="{BB962C8B-B14F-4D97-AF65-F5344CB8AC3E}">
        <p14:creationId xmlns:p14="http://schemas.microsoft.com/office/powerpoint/2010/main" val="15597218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extLst>
              <p:ext uri="{D42A27DB-BD31-4B8C-83A1-F6EECF244321}">
                <p14:modId xmlns:p14="http://schemas.microsoft.com/office/powerpoint/2010/main" val="3667494218"/>
              </p:ext>
            </p:extLst>
          </p:nvPr>
        </p:nvGraphicFramePr>
        <p:xfrm>
          <a:off x="478301" y="410372"/>
          <a:ext cx="11366696" cy="5793478"/>
        </p:xfrm>
        <a:graphic>
          <a:graphicData uri="http://schemas.openxmlformats.org/drawingml/2006/table">
            <a:tbl>
              <a:tblPr/>
              <a:tblGrid>
                <a:gridCol w="11366696">
                  <a:extLst>
                    <a:ext uri="{9D8B030D-6E8A-4147-A177-3AD203B41FA5}">
                      <a16:colId xmlns:a16="http://schemas.microsoft.com/office/drawing/2014/main" val="20000"/>
                    </a:ext>
                  </a:extLst>
                </a:gridCol>
              </a:tblGrid>
              <a:tr h="534141">
                <a:tc>
                  <a:txBody>
                    <a:bodyPr/>
                    <a:lstStyle/>
                    <a:p>
                      <a:r>
                        <a:rPr lang="el-GR" sz="1700" b="1" dirty="0">
                          <a:effectLst/>
                        </a:rPr>
                        <a:t>Ενδεικτικά κλινικά χαρακτηριστικά για την διάγνωση της ΧΑΠ</a:t>
                      </a:r>
                      <a:endParaRPr lang="el-GR" sz="1700" dirty="0">
                        <a:effectLst/>
                      </a:endParaRP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EFD5"/>
                    </a:solidFill>
                  </a:tcPr>
                </a:tc>
                <a:extLst>
                  <a:ext uri="{0D108BD9-81ED-4DB2-BD59-A6C34878D82A}">
                    <a16:rowId xmlns:a16="http://schemas.microsoft.com/office/drawing/2014/main" val="10000"/>
                  </a:ext>
                </a:extLst>
              </a:tr>
              <a:tr h="1564274">
                <a:tc>
                  <a:txBody>
                    <a:bodyPr/>
                    <a:lstStyle/>
                    <a:p>
                      <a:r>
                        <a:rPr lang="el-GR" sz="1700" b="1">
                          <a:effectLst/>
                        </a:rPr>
                        <a:t>Δύσπνοια:</a:t>
                      </a:r>
                      <a:endParaRPr lang="el-GR" sz="1700">
                        <a:effectLst/>
                      </a:endParaRPr>
                    </a:p>
                    <a:p>
                      <a:pPr>
                        <a:buFont typeface="Arial" panose="020B0604020202020204" pitchFamily="34" charset="0"/>
                        <a:buChar char="•"/>
                      </a:pPr>
                      <a:r>
                        <a:rPr lang="el-GR" sz="1700">
                          <a:effectLst/>
                        </a:rPr>
                        <a:t>Επιδεινώνεται με την πάροδο του χρόνου.</a:t>
                      </a:r>
                    </a:p>
                    <a:p>
                      <a:pPr>
                        <a:buFont typeface="Arial" panose="020B0604020202020204" pitchFamily="34" charset="0"/>
                        <a:buChar char="•"/>
                      </a:pPr>
                      <a:r>
                        <a:rPr lang="el-GR" sz="1700">
                          <a:effectLst/>
                        </a:rPr>
                        <a:t>Επιδεινώνεται ιδιαίτερα με την άσκηση.</a:t>
                      </a:r>
                    </a:p>
                    <a:p>
                      <a:pPr>
                        <a:buFont typeface="Arial" panose="020B0604020202020204" pitchFamily="34" charset="0"/>
                        <a:buChar char="•"/>
                      </a:pPr>
                      <a:r>
                        <a:rPr lang="el-GR" sz="1700">
                          <a:effectLst/>
                        </a:rPr>
                        <a:t>Είναι επίμονη.</a:t>
                      </a: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6E6FA"/>
                    </a:solidFill>
                  </a:tcPr>
                </a:tc>
                <a:extLst>
                  <a:ext uri="{0D108BD9-81ED-4DB2-BD59-A6C34878D82A}">
                    <a16:rowId xmlns:a16="http://schemas.microsoft.com/office/drawing/2014/main" val="10001"/>
                  </a:ext>
                </a:extLst>
              </a:tr>
              <a:tr h="1062507">
                <a:tc>
                  <a:txBody>
                    <a:bodyPr/>
                    <a:lstStyle/>
                    <a:p>
                      <a:r>
                        <a:rPr lang="el-GR" sz="1700" b="1" dirty="0">
                          <a:effectLst/>
                        </a:rPr>
                        <a:t>Χρόνιος βήχας:</a:t>
                      </a:r>
                      <a:endParaRPr lang="el-GR" sz="1700" dirty="0">
                        <a:effectLst/>
                      </a:endParaRPr>
                    </a:p>
                    <a:p>
                      <a:pPr>
                        <a:buFont typeface="Arial" panose="020B0604020202020204" pitchFamily="34" charset="0"/>
                        <a:buChar char="•"/>
                      </a:pPr>
                      <a:r>
                        <a:rPr lang="el-GR" sz="1700" dirty="0">
                          <a:effectLst/>
                        </a:rPr>
                        <a:t>Μπορεί να είναι διαλείπων και μη παραγωγικός.</a:t>
                      </a: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10002"/>
                  </a:ext>
                </a:extLst>
              </a:tr>
              <a:tr h="534141">
                <a:tc>
                  <a:txBody>
                    <a:bodyPr/>
                    <a:lstStyle/>
                    <a:p>
                      <a:pPr>
                        <a:buFont typeface="Arial" panose="020B0604020202020204" pitchFamily="34" charset="0"/>
                        <a:buChar char="•"/>
                      </a:pPr>
                      <a:r>
                        <a:rPr lang="el-GR" sz="1700" b="1">
                          <a:effectLst/>
                        </a:rPr>
                        <a:t>Χρόνια παραγωγή πτυέλων:</a:t>
                      </a:r>
                      <a:r>
                        <a:rPr lang="el-GR" sz="1700">
                          <a:effectLst/>
                        </a:rPr>
                        <a:t>Οποιαδήποτε χρόνια παραγωγή πτυέλων μπορεί να υποδηλώνει ΧΑΠ</a:t>
                      </a: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6E6FA"/>
                    </a:solidFill>
                  </a:tcPr>
                </a:tc>
                <a:extLst>
                  <a:ext uri="{0D108BD9-81ED-4DB2-BD59-A6C34878D82A}">
                    <a16:rowId xmlns:a16="http://schemas.microsoft.com/office/drawing/2014/main" val="10003"/>
                  </a:ext>
                </a:extLst>
              </a:tr>
              <a:tr h="1564274">
                <a:tc>
                  <a:txBody>
                    <a:bodyPr/>
                    <a:lstStyle/>
                    <a:p>
                      <a:r>
                        <a:rPr lang="el-GR" sz="1700" b="1">
                          <a:effectLst/>
                        </a:rPr>
                        <a:t>Ιστορικό έκθεσης σε παράγοντες κινδύνου:</a:t>
                      </a:r>
                      <a:endParaRPr lang="el-GR" sz="1700">
                        <a:effectLst/>
                      </a:endParaRPr>
                    </a:p>
                    <a:p>
                      <a:pPr>
                        <a:buFont typeface="Arial" panose="020B0604020202020204" pitchFamily="34" charset="0"/>
                        <a:buChar char="•"/>
                      </a:pPr>
                      <a:r>
                        <a:rPr lang="el-GR" sz="1700">
                          <a:effectLst/>
                        </a:rPr>
                        <a:t>Κάπνισμα.</a:t>
                      </a:r>
                    </a:p>
                    <a:p>
                      <a:pPr>
                        <a:buFont typeface="Arial" panose="020B0604020202020204" pitchFamily="34" charset="0"/>
                        <a:buChar char="•"/>
                      </a:pPr>
                      <a:r>
                        <a:rPr lang="el-GR" sz="1700">
                          <a:effectLst/>
                        </a:rPr>
                        <a:t>Καπνός από οικιακό μαγείρεμα και καύσιμα που χρησιμοποιούνται για θέρμανση.</a:t>
                      </a:r>
                    </a:p>
                    <a:p>
                      <a:pPr>
                        <a:buFont typeface="Arial" panose="020B0604020202020204" pitchFamily="34" charset="0"/>
                        <a:buChar char="•"/>
                      </a:pPr>
                      <a:r>
                        <a:rPr lang="el-GR" sz="1700">
                          <a:effectLst/>
                        </a:rPr>
                        <a:t>Σκόνες και χημικά στο εργασιακό περιβάλλον.</a:t>
                      </a: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10004"/>
                  </a:ext>
                </a:extLst>
              </a:tr>
              <a:tr h="534141">
                <a:tc>
                  <a:txBody>
                    <a:bodyPr/>
                    <a:lstStyle/>
                    <a:p>
                      <a:r>
                        <a:rPr lang="el-GR" sz="1700" b="1" dirty="0">
                          <a:effectLst/>
                        </a:rPr>
                        <a:t>Οικογενειακό ιστορικό ΧΑΠ</a:t>
                      </a:r>
                      <a:endParaRPr lang="el-GR" sz="1700" dirty="0">
                        <a:effectLst/>
                      </a:endParaRPr>
                    </a:p>
                  </a:txBody>
                  <a:tcPr marL="74002" marR="74002" marT="74002" marB="7400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6E6F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865791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2F8A16-E3A1-4367-8959-4442547BFCA5}"/>
              </a:ext>
            </a:extLst>
          </p:cNvPr>
          <p:cNvSpPr txBox="1"/>
          <p:nvPr/>
        </p:nvSpPr>
        <p:spPr>
          <a:xfrm>
            <a:off x="1501726" y="613512"/>
            <a:ext cx="9175652" cy="4832092"/>
          </a:xfrm>
          <a:prstGeom prst="rect">
            <a:avLst/>
          </a:prstGeom>
          <a:noFill/>
        </p:spPr>
        <p:txBody>
          <a:bodyPr wrap="square">
            <a:spAutoFit/>
          </a:bodyPr>
          <a:lstStyle/>
          <a:p>
            <a:r>
              <a:rPr lang="el-GR" sz="2800" b="1" dirty="0"/>
              <a:t>Το εμφύσημα</a:t>
            </a:r>
            <a:r>
              <a:rPr lang="el-GR" sz="2800" dirty="0"/>
              <a:t> χαρακτηρίζεται από καταστροφή του χώρου όπου υφίσταται η ανταλλαγή αερίων (αναπνευστικά </a:t>
            </a:r>
            <a:r>
              <a:rPr lang="el-GR" sz="2800" dirty="0" err="1"/>
              <a:t>βρογχιόλια</a:t>
            </a:r>
            <a:r>
              <a:rPr lang="el-GR" sz="2800" dirty="0"/>
              <a:t>, κυψελιδικοί πόροι, κυψελίδες). </a:t>
            </a:r>
            <a:endParaRPr lang="en-US" sz="2800" dirty="0"/>
          </a:p>
          <a:p>
            <a:r>
              <a:rPr lang="el-GR" sz="2800" dirty="0"/>
              <a:t>Αυτή η βλάβη του πνευμονικού παρεγχύματος είναι </a:t>
            </a:r>
            <a:r>
              <a:rPr lang="el-GR" sz="2800" b="1" dirty="0"/>
              <a:t>μη αναστρέψιμη</a:t>
            </a:r>
            <a:r>
              <a:rPr lang="el-GR" sz="2800" dirty="0"/>
              <a:t> και οδηγεί σε περιορισμό της ροής του αέρα, σύγκλιση των μικρών αεραγωγών και παγίδευση του αέρα. </a:t>
            </a:r>
            <a:endParaRPr lang="en-US" sz="2800" dirty="0"/>
          </a:p>
          <a:p>
            <a:endParaRPr lang="en-US" sz="2800" dirty="0"/>
          </a:p>
          <a:p>
            <a:r>
              <a:rPr lang="el-GR" sz="2800" dirty="0"/>
              <a:t>Όσο οι κυψελίδες καταστρέφονται</a:t>
            </a:r>
            <a:r>
              <a:rPr lang="el-GR" sz="2800" b="1" dirty="0">
                <a:solidFill>
                  <a:srgbClr val="FF0000"/>
                </a:solidFill>
              </a:rPr>
              <a:t>, μειώνεται η επιφάνεια ανταλλαγής αερίων</a:t>
            </a:r>
            <a:r>
              <a:rPr lang="el-GR" sz="2800" dirty="0"/>
              <a:t> και ως συνέπεια μειώνεται η ποσότητα των αερίων που μπορούν να μεταφερθούν σε συγκεκριμένο χρονικό διάστημα</a:t>
            </a:r>
          </a:p>
        </p:txBody>
      </p:sp>
    </p:spTree>
    <p:extLst>
      <p:ext uri="{BB962C8B-B14F-4D97-AF65-F5344CB8AC3E}">
        <p14:creationId xmlns:p14="http://schemas.microsoft.com/office/powerpoint/2010/main" val="37533042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CD20C37-E715-4676-8937-3F5BCCED94BB}"/>
              </a:ext>
            </a:extLst>
          </p:cNvPr>
          <p:cNvPicPr>
            <a:picLocks noChangeAspect="1"/>
          </p:cNvPicPr>
          <p:nvPr/>
        </p:nvPicPr>
        <p:blipFill>
          <a:blip r:embed="rId2"/>
          <a:stretch>
            <a:fillRect/>
          </a:stretch>
        </p:blipFill>
        <p:spPr>
          <a:xfrm>
            <a:off x="4778912" y="587473"/>
            <a:ext cx="6897272" cy="6103538"/>
          </a:xfrm>
          <a:prstGeom prst="rect">
            <a:avLst/>
          </a:prstGeom>
        </p:spPr>
      </p:pic>
      <p:sp>
        <p:nvSpPr>
          <p:cNvPr id="4" name="TextBox 3">
            <a:extLst>
              <a:ext uri="{FF2B5EF4-FFF2-40B4-BE49-F238E27FC236}">
                <a16:creationId xmlns:a16="http://schemas.microsoft.com/office/drawing/2014/main" id="{1F794945-0C30-4400-A794-FB4651FF3748}"/>
              </a:ext>
            </a:extLst>
          </p:cNvPr>
          <p:cNvSpPr txBox="1"/>
          <p:nvPr/>
        </p:nvSpPr>
        <p:spPr>
          <a:xfrm>
            <a:off x="185569" y="1567295"/>
            <a:ext cx="4688059" cy="1815882"/>
          </a:xfrm>
          <a:prstGeom prst="rect">
            <a:avLst/>
          </a:prstGeom>
          <a:noFill/>
        </p:spPr>
        <p:txBody>
          <a:bodyPr wrap="square">
            <a:spAutoFit/>
          </a:bodyPr>
          <a:lstStyle/>
          <a:p>
            <a:r>
              <a:rPr lang="el-GR" sz="2800" dirty="0"/>
              <a:t>Η </a:t>
            </a:r>
            <a:r>
              <a:rPr lang="el-GR" sz="2800" b="1" dirty="0"/>
              <a:t>χρόνια βρογχίτιδα </a:t>
            </a:r>
            <a:r>
              <a:rPr lang="el-GR" sz="2800" dirty="0"/>
              <a:t>ορίζεται ως ένας παραγωγικός βήχας που κρατά από τρεις εβδομάδες έως δύο χρόνια.</a:t>
            </a:r>
          </a:p>
        </p:txBody>
      </p:sp>
    </p:spTree>
    <p:extLst>
      <p:ext uri="{BB962C8B-B14F-4D97-AF65-F5344CB8AC3E}">
        <p14:creationId xmlns:p14="http://schemas.microsoft.com/office/powerpoint/2010/main" val="24629718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2940" y="2031086"/>
            <a:ext cx="10515600" cy="1325563"/>
          </a:xfrm>
        </p:spPr>
        <p:txBody>
          <a:bodyPr/>
          <a:lstStyle/>
          <a:p>
            <a:r>
              <a:rPr lang="el-GR" b="1" dirty="0">
                <a:latin typeface="Arial Black" pitchFamily="34" charset="0"/>
              </a:rPr>
              <a:t>ΤΙ ΑΕΡΙΑ ΠΕΡΙΜΕΝΟΥΜΕ ΣΕ ΧΑΠ?</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D535A-AF59-407D-9247-C8C693AECF21}"/>
              </a:ext>
            </a:extLst>
          </p:cNvPr>
          <p:cNvSpPr txBox="1"/>
          <p:nvPr/>
        </p:nvSpPr>
        <p:spPr>
          <a:xfrm>
            <a:off x="2224180" y="1904771"/>
            <a:ext cx="8297683" cy="1439678"/>
          </a:xfrm>
          <a:prstGeom prst="rect">
            <a:avLst/>
          </a:prstGeom>
          <a:noFill/>
        </p:spPr>
        <p:txBody>
          <a:bodyPr wrap="square">
            <a:spAutoFit/>
          </a:bodyPr>
          <a:lstStyle/>
          <a:p>
            <a:r>
              <a:rPr lang="el-GR" sz="4400" b="1" dirty="0"/>
              <a:t>ΑΕΡΙΑ ΑΙΜΑΤΟΣ</a:t>
            </a:r>
          </a:p>
          <a:p>
            <a:r>
              <a:rPr lang="el-GR" sz="4400" b="1" dirty="0" err="1"/>
              <a:t>Υποξαιμία</a:t>
            </a:r>
            <a:r>
              <a:rPr lang="el-GR" sz="4400" b="1" dirty="0"/>
              <a:t> , </a:t>
            </a:r>
            <a:r>
              <a:rPr lang="el-GR" sz="4400" b="1" dirty="0" err="1"/>
              <a:t>υπερκαπνία</a:t>
            </a:r>
            <a:r>
              <a:rPr lang="el-GR" sz="4400" b="1" dirty="0"/>
              <a:t>, οξέωση</a:t>
            </a:r>
          </a:p>
        </p:txBody>
      </p:sp>
    </p:spTree>
    <p:extLst>
      <p:ext uri="{BB962C8B-B14F-4D97-AF65-F5344CB8AC3E}">
        <p14:creationId xmlns:p14="http://schemas.microsoft.com/office/powerpoint/2010/main" val="27582735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C05035-E2E9-4E73-9B05-88CB01AA1076}"/>
              </a:ext>
            </a:extLst>
          </p:cNvPr>
          <p:cNvSpPr>
            <a:spLocks noGrp="1"/>
          </p:cNvSpPr>
          <p:nvPr>
            <p:ph type="title"/>
          </p:nvPr>
        </p:nvSpPr>
        <p:spPr>
          <a:xfrm>
            <a:off x="838200" y="2258867"/>
            <a:ext cx="10515600" cy="1325563"/>
          </a:xfrm>
        </p:spPr>
        <p:txBody>
          <a:bodyPr/>
          <a:lstStyle/>
          <a:p>
            <a:r>
              <a:rPr lang="el-GR" b="1" dirty="0"/>
              <a:t>ΘΑ ΧΟΡΗΓΗΘΕΙ ΟΞΥΓΟΝΟ ΣΕ ΧΑΠ?</a:t>
            </a:r>
            <a:br>
              <a:rPr lang="el-GR" b="1" dirty="0"/>
            </a:br>
            <a:r>
              <a:rPr lang="el-GR" b="1" dirty="0"/>
              <a:t>ΠΟΣΟ ?</a:t>
            </a:r>
          </a:p>
        </p:txBody>
      </p:sp>
    </p:spTree>
    <p:extLst>
      <p:ext uri="{BB962C8B-B14F-4D97-AF65-F5344CB8AC3E}">
        <p14:creationId xmlns:p14="http://schemas.microsoft.com/office/powerpoint/2010/main" val="7517891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A8915D-28BD-4AF7-BA3D-067ADFEC7CD6}"/>
              </a:ext>
            </a:extLst>
          </p:cNvPr>
          <p:cNvSpPr txBox="1"/>
          <p:nvPr/>
        </p:nvSpPr>
        <p:spPr>
          <a:xfrm>
            <a:off x="1354688" y="728362"/>
            <a:ext cx="9330399" cy="4401205"/>
          </a:xfrm>
          <a:prstGeom prst="rect">
            <a:avLst/>
          </a:prstGeom>
          <a:noFill/>
        </p:spPr>
        <p:txBody>
          <a:bodyPr wrap="square">
            <a:spAutoFit/>
          </a:bodyPr>
          <a:lstStyle/>
          <a:p>
            <a:r>
              <a:rPr lang="el-GR" sz="4000" b="1" dirty="0">
                <a:solidFill>
                  <a:srgbClr val="FF0000"/>
                </a:solidFill>
              </a:rPr>
              <a:t> η ανέλεγκτη χορήγηση Ο2, σε περιόδους παροξύνσεων, μπορεί να απολήξει σε </a:t>
            </a:r>
            <a:r>
              <a:rPr lang="el-GR" sz="4000" b="1" dirty="0" err="1"/>
              <a:t>υπερκαπνία</a:t>
            </a:r>
            <a:r>
              <a:rPr lang="el-GR" sz="4000" b="1" dirty="0"/>
              <a:t> </a:t>
            </a:r>
            <a:r>
              <a:rPr lang="el-GR" sz="4000" b="1" dirty="0">
                <a:solidFill>
                  <a:srgbClr val="FF0000"/>
                </a:solidFill>
              </a:rPr>
              <a:t>και ανάγκη μηχανικής υποστηρίξεως, εφ’ όσον οι αποφρακτικοί ασθενείς </a:t>
            </a:r>
            <a:r>
              <a:rPr lang="el-GR" sz="4000" b="1" dirty="0"/>
              <a:t>εξαρτώνται από το </a:t>
            </a:r>
            <a:r>
              <a:rPr lang="el-GR" sz="4000" b="1" dirty="0" err="1"/>
              <a:t>υποξαιμικό</a:t>
            </a:r>
            <a:r>
              <a:rPr lang="el-GR" sz="4000" b="1" dirty="0"/>
              <a:t> ερέθισμα </a:t>
            </a:r>
            <a:r>
              <a:rPr lang="el-GR" sz="4000" b="1" dirty="0">
                <a:solidFill>
                  <a:srgbClr val="FF0000"/>
                </a:solidFill>
              </a:rPr>
              <a:t>στους περιφερικούς </a:t>
            </a:r>
            <a:r>
              <a:rPr lang="el-GR" sz="4000" b="1" dirty="0" err="1">
                <a:solidFill>
                  <a:srgbClr val="FF0000"/>
                </a:solidFill>
              </a:rPr>
              <a:t>χημειοϋποδοχείς</a:t>
            </a:r>
            <a:endParaRPr lang="el-GR" sz="4000" b="1" dirty="0">
              <a:solidFill>
                <a:srgbClr val="FF0000"/>
              </a:solidFill>
            </a:endParaRPr>
          </a:p>
        </p:txBody>
      </p:sp>
    </p:spTree>
    <p:extLst>
      <p:ext uri="{BB962C8B-B14F-4D97-AF65-F5344CB8AC3E}">
        <p14:creationId xmlns:p14="http://schemas.microsoft.com/office/powerpoint/2010/main" val="331740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AC3B4B3-0CDA-448E-BC1A-0537239A9FCA}"/>
              </a:ext>
            </a:extLst>
          </p:cNvPr>
          <p:cNvPicPr>
            <a:picLocks noChangeAspect="1"/>
          </p:cNvPicPr>
          <p:nvPr/>
        </p:nvPicPr>
        <p:blipFill>
          <a:blip r:embed="rId3"/>
          <a:stretch>
            <a:fillRect/>
          </a:stretch>
        </p:blipFill>
        <p:spPr>
          <a:xfrm>
            <a:off x="3305908" y="124727"/>
            <a:ext cx="8886092" cy="6199080"/>
          </a:xfrm>
          <a:prstGeom prst="rect">
            <a:avLst/>
          </a:prstGeom>
        </p:spPr>
      </p:pic>
      <p:sp>
        <p:nvSpPr>
          <p:cNvPr id="5" name="TextBox 4">
            <a:extLst>
              <a:ext uri="{FF2B5EF4-FFF2-40B4-BE49-F238E27FC236}">
                <a16:creationId xmlns:a16="http://schemas.microsoft.com/office/drawing/2014/main" id="{03C78878-AAF0-49FB-BA24-3388433D5191}"/>
              </a:ext>
            </a:extLst>
          </p:cNvPr>
          <p:cNvSpPr txBox="1"/>
          <p:nvPr/>
        </p:nvSpPr>
        <p:spPr>
          <a:xfrm>
            <a:off x="488852" y="1828800"/>
            <a:ext cx="373145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ΥΠΟΔΟΧΕΙΣ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(1)Κεντρικοί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χημειο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-υποδοχείς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(2) Περιφερικοί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χημειο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-υποδοχείς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Ενδο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-πνευμονικοί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(4) Άλλοι</a:t>
            </a:r>
          </a:p>
        </p:txBody>
      </p:sp>
      <p:sp>
        <p:nvSpPr>
          <p:cNvPr id="7" name="TextBox 6">
            <a:extLst>
              <a:ext uri="{FF2B5EF4-FFF2-40B4-BE49-F238E27FC236}">
                <a16:creationId xmlns:a16="http://schemas.microsoft.com/office/drawing/2014/main" id="{2311DD88-6772-4043-BFF8-50C9A820267C}"/>
              </a:ext>
            </a:extLst>
          </p:cNvPr>
          <p:cNvSpPr txBox="1"/>
          <p:nvPr/>
        </p:nvSpPr>
        <p:spPr>
          <a:xfrm>
            <a:off x="488852" y="4846479"/>
            <a:ext cx="609834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ΑΠΟΔΕΚΤΕΣ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(1)Διάφραγμα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(2) Έσω μεσοπλεύριοι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(3) Κοιλιακοί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(4) Επικουρικοί μύες</a:t>
            </a:r>
          </a:p>
        </p:txBody>
      </p:sp>
      <p:sp>
        <p:nvSpPr>
          <p:cNvPr id="9" name="TextBox 8">
            <a:extLst>
              <a:ext uri="{FF2B5EF4-FFF2-40B4-BE49-F238E27FC236}">
                <a16:creationId xmlns:a16="http://schemas.microsoft.com/office/drawing/2014/main" id="{23ED9BF5-BCCE-4C2C-91A3-6B84679F37A6}"/>
              </a:ext>
            </a:extLst>
          </p:cNvPr>
          <p:cNvSpPr txBox="1"/>
          <p:nvPr/>
        </p:nvSpPr>
        <p:spPr>
          <a:xfrm>
            <a:off x="488852" y="178800"/>
            <a:ext cx="609834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ΡΥΘΜΙΣΗ ΑΝΑΠΝΕΥΣΤΙΚΗΣ  ΔΡΑΣΤΗΡΙΟΤΗΤΑΣ</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Αύξηση        PCO2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μείωση        PO2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μεταβολές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pH</a:t>
            </a:r>
            <a:endPar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A6BCB032-603C-49A7-A4D3-97545EB45FED}"/>
              </a:ext>
            </a:extLst>
          </p:cNvPr>
          <p:cNvPicPr>
            <a:picLocks noChangeAspect="1"/>
          </p:cNvPicPr>
          <p:nvPr/>
        </p:nvPicPr>
        <p:blipFill>
          <a:blip r:embed="rId4"/>
          <a:stretch>
            <a:fillRect/>
          </a:stretch>
        </p:blipFill>
        <p:spPr>
          <a:xfrm>
            <a:off x="11624088" y="-3517"/>
            <a:ext cx="530398" cy="445047"/>
          </a:xfrm>
          <a:prstGeom prst="rect">
            <a:avLst/>
          </a:prstGeom>
        </p:spPr>
      </p:pic>
    </p:spTree>
    <p:extLst>
      <p:ext uri="{BB962C8B-B14F-4D97-AF65-F5344CB8AC3E}">
        <p14:creationId xmlns:p14="http://schemas.microsoft.com/office/powerpoint/2010/main" val="12410805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66679C4-2634-4C5A-8A6F-E2D2C922474E}"/>
              </a:ext>
            </a:extLst>
          </p:cNvPr>
          <p:cNvPicPr>
            <a:picLocks noChangeAspect="1"/>
          </p:cNvPicPr>
          <p:nvPr/>
        </p:nvPicPr>
        <p:blipFill>
          <a:blip r:embed="rId2"/>
          <a:stretch>
            <a:fillRect/>
          </a:stretch>
        </p:blipFill>
        <p:spPr>
          <a:xfrm>
            <a:off x="2667000" y="0"/>
            <a:ext cx="6858000" cy="6858000"/>
          </a:xfrm>
          <a:prstGeom prst="rect">
            <a:avLst/>
          </a:prstGeom>
        </p:spPr>
      </p:pic>
      <p:sp>
        <p:nvSpPr>
          <p:cNvPr id="5" name="TextBox 4">
            <a:extLst>
              <a:ext uri="{FF2B5EF4-FFF2-40B4-BE49-F238E27FC236}">
                <a16:creationId xmlns:a16="http://schemas.microsoft.com/office/drawing/2014/main" id="{394540CE-8076-4A3A-B8A3-B9456F81176B}"/>
              </a:ext>
            </a:extLst>
          </p:cNvPr>
          <p:cNvSpPr txBox="1"/>
          <p:nvPr/>
        </p:nvSpPr>
        <p:spPr>
          <a:xfrm>
            <a:off x="1951892" y="5130243"/>
            <a:ext cx="6098344" cy="923330"/>
          </a:xfrm>
          <a:prstGeom prst="rect">
            <a:avLst/>
          </a:prstGeom>
          <a:noFill/>
        </p:spPr>
        <p:txBody>
          <a:bodyPr wrap="square">
            <a:spAutoFit/>
          </a:bodyPr>
          <a:lstStyle/>
          <a:p>
            <a:endParaRPr lang="el-GR" dirty="0"/>
          </a:p>
          <a:p>
            <a:endParaRPr lang="el-GR" dirty="0"/>
          </a:p>
          <a:p>
            <a:r>
              <a:rPr lang="el-GR" dirty="0"/>
              <a:t>Μάσκα </a:t>
            </a:r>
            <a:r>
              <a:rPr lang="en-US" dirty="0"/>
              <a:t>Venturi</a:t>
            </a:r>
            <a:endParaRPr lang="el-GR" dirty="0"/>
          </a:p>
        </p:txBody>
      </p:sp>
    </p:spTree>
    <p:extLst>
      <p:ext uri="{BB962C8B-B14F-4D97-AF65-F5344CB8AC3E}">
        <p14:creationId xmlns:p14="http://schemas.microsoft.com/office/powerpoint/2010/main" val="1242488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274C8D-9293-4F1D-A198-2007753B0FA9}"/>
              </a:ext>
            </a:extLst>
          </p:cNvPr>
          <p:cNvSpPr>
            <a:spLocks noGrp="1"/>
          </p:cNvSpPr>
          <p:nvPr>
            <p:ph type="title"/>
          </p:nvPr>
        </p:nvSpPr>
        <p:spPr>
          <a:xfrm>
            <a:off x="838200" y="1814097"/>
            <a:ext cx="10515600" cy="1325563"/>
          </a:xfrm>
        </p:spPr>
        <p:txBody>
          <a:bodyPr>
            <a:normAutofit fontScale="90000"/>
          </a:bodyPr>
          <a:lstStyle/>
          <a:p>
            <a:r>
              <a:rPr lang="el-GR" b="1" dirty="0"/>
              <a:t>ΑΚΡΟΑΣΤΙΚΑ ΕΥΡΗΜΑΤΑ</a:t>
            </a:r>
            <a:br>
              <a:rPr lang="el-GR" b="1" dirty="0"/>
            </a:br>
            <a:br>
              <a:rPr lang="el-GR" b="1" dirty="0"/>
            </a:br>
            <a:br>
              <a:rPr lang="el-GR" dirty="0"/>
            </a:br>
            <a:r>
              <a:rPr lang="el-GR" b="1" u="sng" dirty="0"/>
              <a:t>ΕΜΦΥΣΗΜΑ</a:t>
            </a:r>
            <a:r>
              <a:rPr lang="el-GR" dirty="0"/>
              <a:t>: </a:t>
            </a:r>
            <a:r>
              <a:rPr lang="el-GR" sz="3100" b="1" dirty="0"/>
              <a:t>ΠΑΡΑΤΑΣΗ ΕΚΠΝΟΗΣ- ΕΛΑΤΤΩΣΗ ΑΝΑΠΝΕΥΣΤΙΚΟΥ ΨΙΘΥΡΙΣΜΑΤΟΣ</a:t>
            </a:r>
            <a:br>
              <a:rPr lang="el-GR" dirty="0"/>
            </a:br>
            <a:r>
              <a:rPr lang="el-GR" b="1" u="sng" dirty="0"/>
              <a:t>ΧΡΟΝΙΑ ΒΡΟΓΧΙΤΙΣ</a:t>
            </a:r>
            <a:r>
              <a:rPr lang="el-GR" dirty="0"/>
              <a:t>:</a:t>
            </a:r>
            <a:r>
              <a:rPr lang="el-GR" sz="3100" b="1" dirty="0"/>
              <a:t>ΠΑΡΑΤΑΣΗ ΕΚΠΝΟΗΣ- ΞΗΡΟΙ ΡΟΓΧΟΙ (ΜΟΥΣΙΚΟΙ-ΡΕΓΧΑΖΟΝΤΕΣ)</a:t>
            </a:r>
          </a:p>
        </p:txBody>
      </p:sp>
    </p:spTree>
    <p:extLst>
      <p:ext uri="{BB962C8B-B14F-4D97-AF65-F5344CB8AC3E}">
        <p14:creationId xmlns:p14="http://schemas.microsoft.com/office/powerpoint/2010/main" val="17826285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C6FAB7-BFC6-400A-AB98-3EC2021E1B6A}"/>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rPr>
              <a:t>ΕΡΩΤΗΣΕΙΣ</a:t>
            </a:r>
          </a:p>
        </p:txBody>
      </p:sp>
    </p:spTree>
    <p:extLst>
      <p:ext uri="{BB962C8B-B14F-4D97-AF65-F5344CB8AC3E}">
        <p14:creationId xmlns:p14="http://schemas.microsoft.com/office/powerpoint/2010/main" val="38961961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7C837-59B0-43C3-AE5B-95AD3A36C6CD}"/>
              </a:ext>
            </a:extLst>
          </p:cNvPr>
          <p:cNvSpPr txBox="1"/>
          <p:nvPr/>
        </p:nvSpPr>
        <p:spPr>
          <a:xfrm>
            <a:off x="1442641" y="1613590"/>
            <a:ext cx="8204981"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Ποιο από τα παρακάτω είναι σωστό:</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A</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Οι βλάβες της αναπνευστικής αντλίας θα οδηγήσουν κατ’ αρχάς σε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υπερκαπνία</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B</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Οι ασθενείς με πνευμονικό οίδημα ή πνευμονία χαρακτηρίζονται αποκλειστικά από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υποξυγοναιμία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59CDB787-95F9-4A68-8EA3-8E3028C334CB}"/>
              </a:ext>
            </a:extLst>
          </p:cNvPr>
          <p:cNvSpPr txBox="1"/>
          <p:nvPr/>
        </p:nvSpPr>
        <p:spPr>
          <a:xfrm>
            <a:off x="1220372" y="553888"/>
            <a:ext cx="6098344" cy="523220"/>
          </a:xfrm>
          <a:prstGeom prst="rect">
            <a:avLst/>
          </a:prstGeom>
          <a:noFill/>
        </p:spPr>
        <p:txBody>
          <a:bodyPr wrap="square">
            <a:spAutoFit/>
          </a:bodyPr>
          <a:lstStyle/>
          <a:p>
            <a:r>
              <a:rPr lang="el-GR" sz="2800" b="1" dirty="0"/>
              <a:t>ΕΡΩΤΗΣΗ  2</a:t>
            </a:r>
          </a:p>
        </p:txBody>
      </p:sp>
    </p:spTree>
    <p:extLst>
      <p:ext uri="{BB962C8B-B14F-4D97-AF65-F5344CB8AC3E}">
        <p14:creationId xmlns:p14="http://schemas.microsoft.com/office/powerpoint/2010/main" val="25890620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7C837-59B0-43C3-AE5B-95AD3A36C6CD}"/>
              </a:ext>
            </a:extLst>
          </p:cNvPr>
          <p:cNvSpPr txBox="1"/>
          <p:nvPr/>
        </p:nvSpPr>
        <p:spPr>
          <a:xfrm>
            <a:off x="3049171" y="2409821"/>
            <a:ext cx="8299409"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Ποιο από τα παρακάτω είναι σωστό: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Οι βλάβες της αναπνευστικής αντλίας θα οδηγήσουν κατ’ αρχάς σε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υπερκαπνία</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Οι ασθενείς με πνευμονικό οίδημα ή πνευμονία χαρακτηρίζονται αποκλειστικά από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υποξυγοναιμία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Βέλος: Δεξιό 3">
            <a:extLst>
              <a:ext uri="{FF2B5EF4-FFF2-40B4-BE49-F238E27FC236}">
                <a16:creationId xmlns:a16="http://schemas.microsoft.com/office/drawing/2014/main" id="{D2A04CE6-5307-40A7-814F-D302DC722293}"/>
              </a:ext>
            </a:extLst>
          </p:cNvPr>
          <p:cNvSpPr/>
          <p:nvPr/>
        </p:nvSpPr>
        <p:spPr>
          <a:xfrm>
            <a:off x="2003973" y="36641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9CDB787-95F9-4A68-8EA3-8E3028C334CB}"/>
              </a:ext>
            </a:extLst>
          </p:cNvPr>
          <p:cNvSpPr txBox="1"/>
          <p:nvPr/>
        </p:nvSpPr>
        <p:spPr>
          <a:xfrm>
            <a:off x="1220372" y="553888"/>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ΕΡΩΤΗΣΗ  </a:t>
            </a:r>
            <a:r>
              <a:rPr lang="el-GR" sz="2800" b="1" dirty="0">
                <a:solidFill>
                  <a:prstClr val="black"/>
                </a:solidFill>
                <a:latin typeface="Calibri" panose="020F0502020204030204"/>
              </a:rPr>
              <a:t>2      </a:t>
            </a:r>
            <a:endPar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0640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95677" y="1374344"/>
            <a:ext cx="8238503" cy="2677656"/>
          </a:xfrm>
          <a:prstGeom prst="rect">
            <a:avLst/>
          </a:prstGeom>
        </p:spPr>
        <p:txBody>
          <a:bodyPr wrap="square">
            <a:spAutoFit/>
          </a:bodyPr>
          <a:lstStyle/>
          <a:p>
            <a:r>
              <a:rPr lang="el-GR" sz="2800" dirty="0"/>
              <a:t>Τα κριτήρια της οξείας αναπνευστικής οξέωσης είναι οι τιμές των </a:t>
            </a:r>
            <a:r>
              <a:rPr lang="en-US" sz="2800" dirty="0"/>
              <a:t>PaCO2 </a:t>
            </a:r>
            <a:r>
              <a:rPr lang="el-GR" sz="2800" dirty="0"/>
              <a:t>και </a:t>
            </a:r>
            <a:r>
              <a:rPr lang="en-US" sz="2800" dirty="0"/>
              <a:t>pH </a:t>
            </a:r>
            <a:r>
              <a:rPr lang="el-GR" sz="2800" dirty="0"/>
              <a:t>όταν:</a:t>
            </a:r>
          </a:p>
          <a:p>
            <a:r>
              <a:rPr lang="el-GR" sz="2800" dirty="0"/>
              <a:t>α. </a:t>
            </a:r>
            <a:r>
              <a:rPr lang="en-US" sz="2800" dirty="0"/>
              <a:t>PaCO2 &lt; 50 mmHg pH &gt; 7.40 </a:t>
            </a:r>
            <a:endParaRPr lang="el-GR" sz="2800" dirty="0"/>
          </a:p>
          <a:p>
            <a:r>
              <a:rPr lang="el-GR" sz="2800" dirty="0"/>
              <a:t>β. </a:t>
            </a:r>
            <a:r>
              <a:rPr lang="en-US" sz="2800" dirty="0"/>
              <a:t>PaCO2 &gt; 50mmHg, pH &gt; 7.30-7.50</a:t>
            </a:r>
            <a:endParaRPr lang="el-GR" sz="2800" dirty="0"/>
          </a:p>
          <a:p>
            <a:r>
              <a:rPr lang="el-GR" sz="2800" dirty="0"/>
              <a:t>γ. </a:t>
            </a:r>
            <a:r>
              <a:rPr lang="en-US" sz="2800" dirty="0"/>
              <a:t>PaCO2 &gt;50mmHg, pH &lt; 7.30</a:t>
            </a:r>
            <a:endParaRPr lang="el-GR" sz="2800" dirty="0"/>
          </a:p>
          <a:p>
            <a:r>
              <a:rPr lang="el-GR" sz="2800" dirty="0"/>
              <a:t>δ. </a:t>
            </a:r>
            <a:r>
              <a:rPr lang="en-US" sz="2800" dirty="0"/>
              <a:t>PaCO2 &lt;40mmHg, pH &lt; 7.30</a:t>
            </a:r>
            <a:endParaRPr lang="el-GR" sz="2800" dirty="0"/>
          </a:p>
        </p:txBody>
      </p:sp>
      <p:sp>
        <p:nvSpPr>
          <p:cNvPr id="4" name="3 - Ορθογώνιο"/>
          <p:cNvSpPr/>
          <p:nvPr/>
        </p:nvSpPr>
        <p:spPr>
          <a:xfrm>
            <a:off x="1797953" y="501134"/>
            <a:ext cx="2204450" cy="523220"/>
          </a:xfrm>
          <a:prstGeom prst="rect">
            <a:avLst/>
          </a:prstGeom>
        </p:spPr>
        <p:txBody>
          <a:bodyPr wrap="none">
            <a:spAutoFit/>
          </a:bodyPr>
          <a:lstStyle/>
          <a:p>
            <a:pPr lvl="0">
              <a:defRPr/>
            </a:pPr>
            <a:r>
              <a:rPr lang="el-GR" sz="2800" b="1" dirty="0">
                <a:solidFill>
                  <a:srgbClr val="000000"/>
                </a:solidFill>
                <a:latin typeface="Arial"/>
              </a:rPr>
              <a:t>ΕΡΩΤΗΣΗ 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346543" y="1675015"/>
            <a:ext cx="8350684" cy="2677656"/>
          </a:xfrm>
          <a:prstGeom prst="rect">
            <a:avLst/>
          </a:prstGeom>
        </p:spPr>
        <p:txBody>
          <a:bodyPr wrap="square">
            <a:spAutoFit/>
          </a:bodyPr>
          <a:lstStyle/>
          <a:p>
            <a:r>
              <a:rPr lang="el-GR" sz="2800" dirty="0"/>
              <a:t>Τα κριτήρια της οξείας αναπνευστικής οξέωσης είναι οι τιμές των </a:t>
            </a:r>
            <a:r>
              <a:rPr lang="en-US" sz="2800" dirty="0"/>
              <a:t>PaCO2 </a:t>
            </a:r>
            <a:r>
              <a:rPr lang="el-GR" sz="2800" dirty="0"/>
              <a:t>και </a:t>
            </a:r>
            <a:r>
              <a:rPr lang="en-US" sz="2800" dirty="0"/>
              <a:t>pH </a:t>
            </a:r>
            <a:r>
              <a:rPr lang="el-GR" sz="2800" dirty="0"/>
              <a:t>όταν:</a:t>
            </a:r>
          </a:p>
          <a:p>
            <a:r>
              <a:rPr lang="el-GR" sz="2800" dirty="0"/>
              <a:t>α. </a:t>
            </a:r>
            <a:r>
              <a:rPr lang="en-US" sz="2800" dirty="0"/>
              <a:t>PaCO2 &lt; 50 mmHg pH &gt; 7.40 </a:t>
            </a:r>
            <a:endParaRPr lang="el-GR" sz="2800" dirty="0"/>
          </a:p>
          <a:p>
            <a:r>
              <a:rPr lang="el-GR" sz="2800" dirty="0"/>
              <a:t>β. </a:t>
            </a:r>
            <a:r>
              <a:rPr lang="en-US" sz="2800" dirty="0"/>
              <a:t>PaCO2 &gt; 50mmHg, pH &gt; 7.30-7.50</a:t>
            </a:r>
            <a:endParaRPr lang="el-GR" sz="2800" dirty="0"/>
          </a:p>
          <a:p>
            <a:r>
              <a:rPr lang="el-GR" sz="2800" dirty="0"/>
              <a:t>γ. </a:t>
            </a:r>
            <a:r>
              <a:rPr lang="en-US" sz="2800" dirty="0"/>
              <a:t>PaCO2 &gt;50mmHg, pH &lt; 7.30</a:t>
            </a:r>
            <a:endParaRPr lang="el-GR" sz="2800" dirty="0"/>
          </a:p>
          <a:p>
            <a:r>
              <a:rPr lang="el-GR" sz="2800" dirty="0"/>
              <a:t>δ. </a:t>
            </a:r>
            <a:r>
              <a:rPr lang="en-US" sz="2800" dirty="0"/>
              <a:t>PaCO2 &lt;40mmHg, pH &lt; 7.30</a:t>
            </a:r>
            <a:endParaRPr lang="el-GR" sz="2800" dirty="0"/>
          </a:p>
        </p:txBody>
      </p:sp>
      <p:sp>
        <p:nvSpPr>
          <p:cNvPr id="4" name="3 - Δεξιό βέλος"/>
          <p:cNvSpPr/>
          <p:nvPr/>
        </p:nvSpPr>
        <p:spPr>
          <a:xfrm>
            <a:off x="1139869" y="34571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483223" y="1568841"/>
            <a:ext cx="8151374" cy="2677656"/>
          </a:xfrm>
          <a:prstGeom prst="rect">
            <a:avLst/>
          </a:prstGeom>
        </p:spPr>
        <p:txBody>
          <a:bodyPr wrap="square">
            <a:spAutoFit/>
          </a:bodyPr>
          <a:lstStyle/>
          <a:p>
            <a:r>
              <a:rPr lang="el-GR" sz="2800" dirty="0"/>
              <a:t> Ποιά από τις παρακάτω καταστάσεις προκαλεί κατακράτηση CO2 στο αρτηριακό αίμα;</a:t>
            </a:r>
          </a:p>
          <a:p>
            <a:r>
              <a:rPr lang="el-GR" sz="2800" dirty="0"/>
              <a:t>α. Η λοβώδης πνευμονία</a:t>
            </a:r>
          </a:p>
          <a:p>
            <a:r>
              <a:rPr lang="el-GR" sz="2800" dirty="0"/>
              <a:t>β.  Το βρογχικό άσθμα</a:t>
            </a:r>
          </a:p>
          <a:p>
            <a:r>
              <a:rPr lang="el-GR" sz="2800" dirty="0"/>
              <a:t>γ. Η παρόξυνση ΧΑΠ</a:t>
            </a:r>
          </a:p>
          <a:p>
            <a:r>
              <a:rPr lang="el-GR" sz="2800" dirty="0"/>
              <a:t> δ. Η φυματίωση</a:t>
            </a:r>
          </a:p>
        </p:txBody>
      </p:sp>
      <p:sp>
        <p:nvSpPr>
          <p:cNvPr id="4" name="3 - Ορθογώνιο"/>
          <p:cNvSpPr/>
          <p:nvPr/>
        </p:nvSpPr>
        <p:spPr>
          <a:xfrm>
            <a:off x="1835531" y="526186"/>
            <a:ext cx="2204450" cy="523220"/>
          </a:xfrm>
          <a:prstGeom prst="rect">
            <a:avLst/>
          </a:prstGeom>
        </p:spPr>
        <p:txBody>
          <a:bodyPr wrap="none">
            <a:spAutoFit/>
          </a:bodyPr>
          <a:lstStyle/>
          <a:p>
            <a:pPr lvl="0">
              <a:defRPr/>
            </a:pPr>
            <a:r>
              <a:rPr lang="el-GR" sz="2800" b="1" dirty="0">
                <a:solidFill>
                  <a:srgbClr val="000000"/>
                </a:solidFill>
                <a:latin typeface="Arial"/>
              </a:rPr>
              <a:t>ΕΡΩΤΗΣΗ 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483223" y="1568841"/>
            <a:ext cx="8151374" cy="2677656"/>
          </a:xfrm>
          <a:prstGeom prst="rect">
            <a:avLst/>
          </a:prstGeom>
        </p:spPr>
        <p:txBody>
          <a:bodyPr wrap="square">
            <a:spAutoFit/>
          </a:bodyPr>
          <a:lstStyle/>
          <a:p>
            <a:r>
              <a:rPr lang="el-GR" sz="2800" dirty="0"/>
              <a:t> Ποιά από τις παρακάτω καταστάσεις προκαλεί κατακράτηση CO2 στο αρτηριακό αίμα;</a:t>
            </a:r>
          </a:p>
          <a:p>
            <a:r>
              <a:rPr lang="el-GR" sz="2800" dirty="0"/>
              <a:t>α. Η λοβώδης πνευμονία</a:t>
            </a:r>
          </a:p>
          <a:p>
            <a:r>
              <a:rPr lang="el-GR" sz="2800" dirty="0"/>
              <a:t>β.  Το βρογχικό άσθμα</a:t>
            </a:r>
          </a:p>
          <a:p>
            <a:r>
              <a:rPr lang="el-GR" sz="2800" dirty="0"/>
              <a:t>γ. Η παρόξυνση ΧΑΠ</a:t>
            </a:r>
          </a:p>
          <a:p>
            <a:r>
              <a:rPr lang="el-GR" sz="2800" dirty="0"/>
              <a:t> δ. Η φυματίωση</a:t>
            </a:r>
          </a:p>
        </p:txBody>
      </p:sp>
      <p:sp>
        <p:nvSpPr>
          <p:cNvPr id="4" name="3 - Δεξιό βέλος"/>
          <p:cNvSpPr/>
          <p:nvPr/>
        </p:nvSpPr>
        <p:spPr>
          <a:xfrm>
            <a:off x="1290182" y="33945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653436" y="1296792"/>
            <a:ext cx="8555276" cy="2677656"/>
          </a:xfrm>
          <a:prstGeom prst="rect">
            <a:avLst/>
          </a:prstGeom>
        </p:spPr>
        <p:txBody>
          <a:bodyPr wrap="square">
            <a:spAutoFit/>
          </a:bodyPr>
          <a:lstStyle/>
          <a:p>
            <a:r>
              <a:rPr lang="el-GR" sz="2800" dirty="0"/>
              <a:t> Η μερική πίεση διοξειδίου του άνθρακα στο αρτηριακό αίμα (</a:t>
            </a:r>
            <a:r>
              <a:rPr lang="el-GR" sz="2800" dirty="0" err="1"/>
              <a:t>PaCO2</a:t>
            </a:r>
            <a:r>
              <a:rPr lang="el-GR" sz="2800" dirty="0"/>
              <a:t>) είναι δείκτης:</a:t>
            </a:r>
          </a:p>
          <a:p>
            <a:r>
              <a:rPr lang="el-GR" sz="2800" dirty="0"/>
              <a:t>α. Του κυψελιδικού αερισμού</a:t>
            </a:r>
          </a:p>
          <a:p>
            <a:r>
              <a:rPr lang="el-GR" sz="2800" dirty="0"/>
              <a:t>β. Της </a:t>
            </a:r>
            <a:r>
              <a:rPr lang="el-GR" sz="2800" dirty="0" err="1"/>
              <a:t>οξεοβασικής</a:t>
            </a:r>
            <a:r>
              <a:rPr lang="el-GR" sz="2800" dirty="0"/>
              <a:t> ισορροπίας</a:t>
            </a:r>
          </a:p>
          <a:p>
            <a:r>
              <a:rPr lang="el-GR" sz="2800" dirty="0"/>
              <a:t> γ. Του βαθμού δύσπνοιας</a:t>
            </a:r>
          </a:p>
          <a:p>
            <a:r>
              <a:rPr lang="el-GR" sz="2800" dirty="0"/>
              <a:t> δ. Του βαθμού </a:t>
            </a:r>
            <a:r>
              <a:rPr lang="el-GR" sz="2800" dirty="0" err="1"/>
              <a:t>υποξυγοναιμίας</a:t>
            </a:r>
            <a:endParaRPr lang="el-GR" sz="2800" dirty="0"/>
          </a:p>
        </p:txBody>
      </p:sp>
      <p:sp>
        <p:nvSpPr>
          <p:cNvPr id="4" name="3 - Ορθογώνιο"/>
          <p:cNvSpPr/>
          <p:nvPr/>
        </p:nvSpPr>
        <p:spPr>
          <a:xfrm>
            <a:off x="1525655" y="377415"/>
            <a:ext cx="2204450" cy="523220"/>
          </a:xfrm>
          <a:prstGeom prst="rect">
            <a:avLst/>
          </a:prstGeom>
        </p:spPr>
        <p:txBody>
          <a:bodyPr wrap="none">
            <a:spAutoFit/>
          </a:bodyPr>
          <a:lstStyle/>
          <a:p>
            <a:pPr lvl="0">
              <a:defRPr/>
            </a:pPr>
            <a:r>
              <a:rPr lang="el-GR" sz="2800" b="1" dirty="0">
                <a:solidFill>
                  <a:srgbClr val="000000"/>
                </a:solidFill>
                <a:latin typeface="Arial"/>
              </a:rPr>
              <a:t>ΕΡΩΤΗΣΗ 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DF5876E-9571-46B5-A5D5-1C6CE607232E}"/>
              </a:ext>
            </a:extLst>
          </p:cNvPr>
          <p:cNvPicPr>
            <a:picLocks noChangeAspect="1"/>
          </p:cNvPicPr>
          <p:nvPr/>
        </p:nvPicPr>
        <p:blipFill>
          <a:blip r:embed="rId3"/>
          <a:stretch>
            <a:fillRect/>
          </a:stretch>
        </p:blipFill>
        <p:spPr>
          <a:xfrm>
            <a:off x="1198537" y="182880"/>
            <a:ext cx="9858955" cy="6242685"/>
          </a:xfrm>
          <a:prstGeom prst="rect">
            <a:avLst/>
          </a:prstGeom>
        </p:spPr>
      </p:pic>
      <p:sp>
        <p:nvSpPr>
          <p:cNvPr id="6" name="TextBox 5">
            <a:extLst>
              <a:ext uri="{FF2B5EF4-FFF2-40B4-BE49-F238E27FC236}">
                <a16:creationId xmlns:a16="http://schemas.microsoft.com/office/drawing/2014/main" id="{5C426ABE-0ED5-4064-8ADB-81E812DE816D}"/>
              </a:ext>
            </a:extLst>
          </p:cNvPr>
          <p:cNvSpPr txBox="1"/>
          <p:nvPr/>
        </p:nvSpPr>
        <p:spPr>
          <a:xfrm>
            <a:off x="601394" y="119577"/>
            <a:ext cx="609834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3217320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653436" y="1296792"/>
            <a:ext cx="8555276" cy="2677656"/>
          </a:xfrm>
          <a:prstGeom prst="rect">
            <a:avLst/>
          </a:prstGeom>
        </p:spPr>
        <p:txBody>
          <a:bodyPr wrap="square">
            <a:spAutoFit/>
          </a:bodyPr>
          <a:lstStyle/>
          <a:p>
            <a:r>
              <a:rPr lang="el-GR" sz="2800" dirty="0"/>
              <a:t> Η μερική πίεση διοξειδίου του άνθρακα στο αρτηριακό αίμα (</a:t>
            </a:r>
            <a:r>
              <a:rPr lang="el-GR" sz="2800" dirty="0" err="1"/>
              <a:t>PaCO2</a:t>
            </a:r>
            <a:r>
              <a:rPr lang="el-GR" sz="2800" dirty="0"/>
              <a:t>) είναι δείκτης:</a:t>
            </a:r>
          </a:p>
          <a:p>
            <a:r>
              <a:rPr lang="el-GR" sz="2800" dirty="0"/>
              <a:t>α. Του κυψελιδικού αερισμού</a:t>
            </a:r>
          </a:p>
          <a:p>
            <a:r>
              <a:rPr lang="el-GR" sz="2800" dirty="0"/>
              <a:t>β. Της </a:t>
            </a:r>
            <a:r>
              <a:rPr lang="el-GR" sz="2800" dirty="0" err="1"/>
              <a:t>οξεοβασικής</a:t>
            </a:r>
            <a:r>
              <a:rPr lang="el-GR" sz="2800" dirty="0"/>
              <a:t> ισορροπίας</a:t>
            </a:r>
          </a:p>
          <a:p>
            <a:r>
              <a:rPr lang="el-GR" sz="2800" dirty="0"/>
              <a:t> γ. Του βαθμού δύσπνοιας</a:t>
            </a:r>
          </a:p>
          <a:p>
            <a:r>
              <a:rPr lang="el-GR" sz="2800" dirty="0"/>
              <a:t> δ. Του βαθμού </a:t>
            </a:r>
            <a:r>
              <a:rPr lang="el-GR" sz="2800" dirty="0" err="1"/>
              <a:t>υποξυγοναιμίας</a:t>
            </a:r>
            <a:endParaRPr lang="el-GR" sz="2800" dirty="0"/>
          </a:p>
        </p:txBody>
      </p:sp>
      <p:sp>
        <p:nvSpPr>
          <p:cNvPr id="4" name="3 - Δεξιό βέλος"/>
          <p:cNvSpPr/>
          <p:nvPr/>
        </p:nvSpPr>
        <p:spPr>
          <a:xfrm>
            <a:off x="613776" y="22045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6A383D-6DE8-4F87-A8F9-395185CF59E7}"/>
              </a:ext>
            </a:extLst>
          </p:cNvPr>
          <p:cNvSpPr>
            <a:spLocks noGrp="1"/>
          </p:cNvSpPr>
          <p:nvPr>
            <p:ph type="title"/>
          </p:nvPr>
        </p:nvSpPr>
        <p:spPr/>
        <p:txBody>
          <a:bodyPr/>
          <a:lstStyle/>
          <a:p>
            <a:pPr algn="ctr"/>
            <a:r>
              <a:rPr lang="el-GR" b="1" dirty="0"/>
              <a:t>ΕΥΧΑΡΙΣΤΩ</a:t>
            </a:r>
          </a:p>
        </p:txBody>
      </p:sp>
      <p:pic>
        <p:nvPicPr>
          <p:cNvPr id="3" name="Εικόνα 2">
            <a:extLst>
              <a:ext uri="{FF2B5EF4-FFF2-40B4-BE49-F238E27FC236}">
                <a16:creationId xmlns:a16="http://schemas.microsoft.com/office/drawing/2014/main" id="{21F30515-A7AB-45BC-B85B-776E52870C10}"/>
              </a:ext>
            </a:extLst>
          </p:cNvPr>
          <p:cNvPicPr>
            <a:picLocks noChangeAspect="1"/>
          </p:cNvPicPr>
          <p:nvPr/>
        </p:nvPicPr>
        <p:blipFill>
          <a:blip r:embed="rId2"/>
          <a:stretch>
            <a:fillRect/>
          </a:stretch>
        </p:blipFill>
        <p:spPr>
          <a:xfrm>
            <a:off x="2228850" y="1533891"/>
            <a:ext cx="7734300" cy="4352925"/>
          </a:xfrm>
          <a:prstGeom prst="rect">
            <a:avLst/>
          </a:prstGeom>
        </p:spPr>
      </p:pic>
    </p:spTree>
    <p:extLst>
      <p:ext uri="{BB962C8B-B14F-4D97-AF65-F5344CB8AC3E}">
        <p14:creationId xmlns:p14="http://schemas.microsoft.com/office/powerpoint/2010/main" val="233877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A29F369-B36D-408D-9F39-BB04B9684478}"/>
              </a:ext>
            </a:extLst>
          </p:cNvPr>
          <p:cNvPicPr>
            <a:picLocks noChangeAspect="1"/>
          </p:cNvPicPr>
          <p:nvPr/>
        </p:nvPicPr>
        <p:blipFill>
          <a:blip r:embed="rId2"/>
          <a:stretch>
            <a:fillRect/>
          </a:stretch>
        </p:blipFill>
        <p:spPr>
          <a:xfrm>
            <a:off x="5915174" y="2293034"/>
            <a:ext cx="6276826" cy="4564965"/>
          </a:xfrm>
          <a:prstGeom prst="rect">
            <a:avLst/>
          </a:prstGeom>
        </p:spPr>
      </p:pic>
      <p:sp>
        <p:nvSpPr>
          <p:cNvPr id="8" name="TextBox 7">
            <a:extLst>
              <a:ext uri="{FF2B5EF4-FFF2-40B4-BE49-F238E27FC236}">
                <a16:creationId xmlns:a16="http://schemas.microsoft.com/office/drawing/2014/main" id="{5BBAAFB5-53AF-42D6-B449-4B2C55E0663C}"/>
              </a:ext>
            </a:extLst>
          </p:cNvPr>
          <p:cNvSpPr txBox="1"/>
          <p:nvPr/>
        </p:nvSpPr>
        <p:spPr>
          <a:xfrm>
            <a:off x="10937631" y="3606577"/>
            <a:ext cx="10801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FB06D347-31B2-4A7C-8BB4-274C7840DE01}"/>
              </a:ext>
            </a:extLst>
          </p:cNvPr>
          <p:cNvSpPr txBox="1"/>
          <p:nvPr/>
        </p:nvSpPr>
        <p:spPr>
          <a:xfrm>
            <a:off x="11620693" y="3251423"/>
            <a:ext cx="5713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(ΙΧ)</a:t>
            </a:r>
          </a:p>
        </p:txBody>
      </p:sp>
      <p:pic>
        <p:nvPicPr>
          <p:cNvPr id="12" name="Εικόνα 11">
            <a:extLst>
              <a:ext uri="{FF2B5EF4-FFF2-40B4-BE49-F238E27FC236}">
                <a16:creationId xmlns:a16="http://schemas.microsoft.com/office/drawing/2014/main" id="{E0149656-50E7-4D2C-9C00-723118AA549B}"/>
              </a:ext>
            </a:extLst>
          </p:cNvPr>
          <p:cNvPicPr>
            <a:picLocks noChangeAspect="1"/>
          </p:cNvPicPr>
          <p:nvPr/>
        </p:nvPicPr>
        <p:blipFill>
          <a:blip r:embed="rId3"/>
          <a:stretch>
            <a:fillRect/>
          </a:stretch>
        </p:blipFill>
        <p:spPr>
          <a:xfrm>
            <a:off x="151983" y="226984"/>
            <a:ext cx="6864691" cy="4828450"/>
          </a:xfrm>
          <a:prstGeom prst="rect">
            <a:avLst/>
          </a:prstGeom>
        </p:spPr>
      </p:pic>
      <p:sp>
        <p:nvSpPr>
          <p:cNvPr id="16" name="TextBox 15">
            <a:extLst>
              <a:ext uri="{FF2B5EF4-FFF2-40B4-BE49-F238E27FC236}">
                <a16:creationId xmlns:a16="http://schemas.microsoft.com/office/drawing/2014/main" id="{4EA19AF7-E765-4B34-AE16-9AF8152C5688}"/>
              </a:ext>
            </a:extLst>
          </p:cNvPr>
          <p:cNvSpPr txBox="1"/>
          <p:nvPr/>
        </p:nvSpPr>
        <p:spPr>
          <a:xfrm>
            <a:off x="0" y="-15756"/>
            <a:ext cx="61124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54805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7503C9E-D583-4290-ABF0-47C969387B3A}"/>
              </a:ext>
            </a:extLst>
          </p:cNvPr>
          <p:cNvPicPr>
            <a:picLocks noChangeAspect="1"/>
          </p:cNvPicPr>
          <p:nvPr/>
        </p:nvPicPr>
        <p:blipFill>
          <a:blip r:embed="rId3"/>
          <a:stretch>
            <a:fillRect/>
          </a:stretch>
        </p:blipFill>
        <p:spPr>
          <a:xfrm>
            <a:off x="268165" y="235868"/>
            <a:ext cx="5827835" cy="3254505"/>
          </a:xfrm>
          <a:prstGeom prst="rect">
            <a:avLst/>
          </a:prstGeom>
        </p:spPr>
      </p:pic>
      <p:pic>
        <p:nvPicPr>
          <p:cNvPr id="3" name="Εικόνα 2">
            <a:extLst>
              <a:ext uri="{FF2B5EF4-FFF2-40B4-BE49-F238E27FC236}">
                <a16:creationId xmlns:a16="http://schemas.microsoft.com/office/drawing/2014/main" id="{1BF3762F-8B79-4DD9-B0E9-FE7FA899235D}"/>
              </a:ext>
            </a:extLst>
          </p:cNvPr>
          <p:cNvPicPr>
            <a:picLocks noChangeAspect="1"/>
          </p:cNvPicPr>
          <p:nvPr/>
        </p:nvPicPr>
        <p:blipFill>
          <a:blip r:embed="rId4"/>
          <a:stretch>
            <a:fillRect/>
          </a:stretch>
        </p:blipFill>
        <p:spPr>
          <a:xfrm>
            <a:off x="502574" y="3599577"/>
            <a:ext cx="5920425" cy="3071434"/>
          </a:xfrm>
          <a:prstGeom prst="rect">
            <a:avLst/>
          </a:prstGeom>
        </p:spPr>
      </p:pic>
      <p:sp>
        <p:nvSpPr>
          <p:cNvPr id="5" name="TextBox 4">
            <a:extLst>
              <a:ext uri="{FF2B5EF4-FFF2-40B4-BE49-F238E27FC236}">
                <a16:creationId xmlns:a16="http://schemas.microsoft.com/office/drawing/2014/main" id="{09CEA9AE-1BE4-4D7B-9B2E-BB1CD60C43B3}"/>
              </a:ext>
            </a:extLst>
          </p:cNvPr>
          <p:cNvSpPr txBox="1"/>
          <p:nvPr/>
        </p:nvSpPr>
        <p:spPr>
          <a:xfrm>
            <a:off x="6446520" y="719266"/>
            <a:ext cx="574548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ΧΗΜΙΚΟΣ ΕΛΕΓΧΟΣ ΑΝΑΠΝΟΗΣ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Οι υποδοχείς αεραγωγών/πνευμόνων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νευρώνονται</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από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πνευμονογαστρικό</a:t>
            </a:r>
            <a:endPar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Ερεθίσματα - απαντήσεις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Υπερδιάταση</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πευμόνων</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βράχυνση χρόνου εισπνοής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Εξωγενή ή ενδογενή χημικά συστατικά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βήχας, πταρμός,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βρογχόσπασμος</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8E7917-B153-4ECE-B0DE-DF34E85CC429}"/>
              </a:ext>
            </a:extLst>
          </p:cNvPr>
          <p:cNvSpPr txBox="1"/>
          <p:nvPr/>
        </p:nvSpPr>
        <p:spPr>
          <a:xfrm>
            <a:off x="137965" y="186989"/>
            <a:ext cx="609834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F5355F10-1CBF-4907-A100-5686F2B7942E}"/>
              </a:ext>
            </a:extLst>
          </p:cNvPr>
          <p:cNvSpPr txBox="1"/>
          <p:nvPr/>
        </p:nvSpPr>
        <p:spPr>
          <a:xfrm>
            <a:off x="139294" y="3258423"/>
            <a:ext cx="664698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91472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51C3BEF-49CB-4524-812E-CCFC7545F82D}"/>
              </a:ext>
            </a:extLst>
          </p:cNvPr>
          <p:cNvPicPr>
            <a:picLocks noChangeAspect="1"/>
          </p:cNvPicPr>
          <p:nvPr/>
        </p:nvPicPr>
        <p:blipFill>
          <a:blip r:embed="rId2"/>
          <a:stretch>
            <a:fillRect/>
          </a:stretch>
        </p:blipFill>
        <p:spPr>
          <a:xfrm>
            <a:off x="1289111" y="360025"/>
            <a:ext cx="9189075" cy="5367657"/>
          </a:xfrm>
          <a:prstGeom prst="rect">
            <a:avLst/>
          </a:prstGeom>
        </p:spPr>
      </p:pic>
      <p:sp>
        <p:nvSpPr>
          <p:cNvPr id="6" name="TextBox 5">
            <a:extLst>
              <a:ext uri="{FF2B5EF4-FFF2-40B4-BE49-F238E27FC236}">
                <a16:creationId xmlns:a16="http://schemas.microsoft.com/office/drawing/2014/main" id="{E06DCD17-3B8C-4B89-8283-A0A150B68BAA}"/>
              </a:ext>
            </a:extLst>
          </p:cNvPr>
          <p:cNvSpPr txBox="1"/>
          <p:nvPr/>
        </p:nvSpPr>
        <p:spPr>
          <a:xfrm>
            <a:off x="8479301" y="5134597"/>
            <a:ext cx="340789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ΑΠΟΔΕΚΤΕΣ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(1)Διάφραγμα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(2) Έσω μεσοπλεύριοι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(3) Κοιλιακοί μύες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(4) Επικουρικοί μύες</a:t>
            </a:r>
          </a:p>
        </p:txBody>
      </p:sp>
      <p:pic>
        <p:nvPicPr>
          <p:cNvPr id="3" name="Εικόνα 2">
            <a:extLst>
              <a:ext uri="{FF2B5EF4-FFF2-40B4-BE49-F238E27FC236}">
                <a16:creationId xmlns:a16="http://schemas.microsoft.com/office/drawing/2014/main" id="{5D90BA2A-C72E-40AC-9FD2-93EEE33A00EA}"/>
              </a:ext>
            </a:extLst>
          </p:cNvPr>
          <p:cNvPicPr>
            <a:picLocks noChangeAspect="1"/>
          </p:cNvPicPr>
          <p:nvPr/>
        </p:nvPicPr>
        <p:blipFill>
          <a:blip r:embed="rId3"/>
          <a:stretch>
            <a:fillRect/>
          </a:stretch>
        </p:blipFill>
        <p:spPr>
          <a:xfrm>
            <a:off x="11666291" y="23551"/>
            <a:ext cx="530398" cy="445047"/>
          </a:xfrm>
          <a:prstGeom prst="rect">
            <a:avLst/>
          </a:prstGeom>
        </p:spPr>
      </p:pic>
      <p:sp>
        <p:nvSpPr>
          <p:cNvPr id="5" name="4 - Ορθογώνιο"/>
          <p:cNvSpPr/>
          <p:nvPr/>
        </p:nvSpPr>
        <p:spPr>
          <a:xfrm>
            <a:off x="1687551" y="5154755"/>
            <a:ext cx="3988419" cy="1477328"/>
          </a:xfrm>
          <a:prstGeom prst="rect">
            <a:avLst/>
          </a:prstGeom>
        </p:spPr>
        <p:txBody>
          <a:bodyPr wrap="square">
            <a:spAutoFit/>
          </a:bodyPr>
          <a:lstStyle/>
          <a:p>
            <a:pPr lvl="0">
              <a:defRPr/>
            </a:pPr>
            <a:r>
              <a:rPr lang="el-GR" b="1" dirty="0">
                <a:solidFill>
                  <a:prstClr val="black"/>
                </a:solidFill>
              </a:rPr>
              <a:t>ΥΠΟΔΟΧΕΙΣ</a:t>
            </a:r>
          </a:p>
          <a:p>
            <a:pPr lvl="0">
              <a:defRPr/>
            </a:pPr>
            <a:r>
              <a:rPr lang="el-GR" dirty="0">
                <a:solidFill>
                  <a:prstClr val="black"/>
                </a:solidFill>
              </a:rPr>
              <a:t>(1)Κεντρικοί </a:t>
            </a:r>
            <a:r>
              <a:rPr lang="el-GR" dirty="0" err="1">
                <a:solidFill>
                  <a:prstClr val="black"/>
                </a:solidFill>
              </a:rPr>
              <a:t>χημειο</a:t>
            </a:r>
            <a:r>
              <a:rPr lang="el-GR" dirty="0">
                <a:solidFill>
                  <a:prstClr val="black"/>
                </a:solidFill>
              </a:rPr>
              <a:t>-υποδοχείς</a:t>
            </a:r>
          </a:p>
          <a:p>
            <a:pPr lvl="0">
              <a:defRPr/>
            </a:pPr>
            <a:r>
              <a:rPr lang="el-GR" dirty="0">
                <a:solidFill>
                  <a:prstClr val="black"/>
                </a:solidFill>
              </a:rPr>
              <a:t>(2) Περιφερικοί </a:t>
            </a:r>
            <a:r>
              <a:rPr lang="el-GR" dirty="0" err="1">
                <a:solidFill>
                  <a:prstClr val="black"/>
                </a:solidFill>
              </a:rPr>
              <a:t>χημειο</a:t>
            </a:r>
            <a:r>
              <a:rPr lang="el-GR" dirty="0">
                <a:solidFill>
                  <a:prstClr val="black"/>
                </a:solidFill>
              </a:rPr>
              <a:t>-υποδοχείς</a:t>
            </a:r>
          </a:p>
          <a:p>
            <a:pPr lvl="0">
              <a:defRPr/>
            </a:pPr>
            <a:r>
              <a:rPr lang="el-GR" dirty="0">
                <a:solidFill>
                  <a:prstClr val="black"/>
                </a:solidFill>
              </a:rPr>
              <a:t>(3) </a:t>
            </a:r>
            <a:r>
              <a:rPr lang="el-GR" dirty="0" err="1">
                <a:solidFill>
                  <a:prstClr val="black"/>
                </a:solidFill>
              </a:rPr>
              <a:t>Ενδο</a:t>
            </a:r>
            <a:r>
              <a:rPr lang="el-GR" dirty="0">
                <a:solidFill>
                  <a:prstClr val="black"/>
                </a:solidFill>
              </a:rPr>
              <a:t>-πνευμονικοί</a:t>
            </a:r>
          </a:p>
          <a:p>
            <a:pPr lvl="0">
              <a:defRPr/>
            </a:pPr>
            <a:r>
              <a:rPr lang="el-GR" dirty="0">
                <a:solidFill>
                  <a:prstClr val="black"/>
                </a:solidFill>
              </a:rPr>
              <a:t>(4) Άλλοι</a:t>
            </a:r>
          </a:p>
        </p:txBody>
      </p:sp>
    </p:spTree>
    <p:extLst>
      <p:ext uri="{BB962C8B-B14F-4D97-AF65-F5344CB8AC3E}">
        <p14:creationId xmlns:p14="http://schemas.microsoft.com/office/powerpoint/2010/main" val="377931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9EF1FFD-1884-4C57-A63D-6C78642DD17B}"/>
              </a:ext>
            </a:extLst>
          </p:cNvPr>
          <p:cNvPicPr>
            <a:picLocks noChangeAspect="1"/>
          </p:cNvPicPr>
          <p:nvPr/>
        </p:nvPicPr>
        <p:blipFill>
          <a:blip r:embed="rId2"/>
          <a:stretch>
            <a:fillRect/>
          </a:stretch>
        </p:blipFill>
        <p:spPr>
          <a:xfrm>
            <a:off x="1221105" y="0"/>
            <a:ext cx="9259357" cy="2598200"/>
          </a:xfrm>
          <a:prstGeom prst="rect">
            <a:avLst/>
          </a:prstGeom>
        </p:spPr>
      </p:pic>
      <p:pic>
        <p:nvPicPr>
          <p:cNvPr id="4" name="Εικόνα 3">
            <a:extLst>
              <a:ext uri="{FF2B5EF4-FFF2-40B4-BE49-F238E27FC236}">
                <a16:creationId xmlns:a16="http://schemas.microsoft.com/office/drawing/2014/main" id="{C55D465D-D192-4E6E-B23C-7FAA5CC5FCC6}"/>
              </a:ext>
            </a:extLst>
          </p:cNvPr>
          <p:cNvPicPr>
            <a:picLocks noChangeAspect="1"/>
          </p:cNvPicPr>
          <p:nvPr/>
        </p:nvPicPr>
        <p:blipFill>
          <a:blip r:embed="rId3"/>
          <a:stretch>
            <a:fillRect/>
          </a:stretch>
        </p:blipFill>
        <p:spPr>
          <a:xfrm>
            <a:off x="1320147" y="2626335"/>
            <a:ext cx="9160315" cy="3205387"/>
          </a:xfrm>
          <a:prstGeom prst="rect">
            <a:avLst/>
          </a:prstGeom>
        </p:spPr>
      </p:pic>
      <p:sp>
        <p:nvSpPr>
          <p:cNvPr id="5" name="TextBox 4">
            <a:extLst>
              <a:ext uri="{FF2B5EF4-FFF2-40B4-BE49-F238E27FC236}">
                <a16:creationId xmlns:a16="http://schemas.microsoft.com/office/drawing/2014/main" id="{0B340BB3-BDED-44CA-B85C-A7D9A75161CD}"/>
              </a:ext>
            </a:extLst>
          </p:cNvPr>
          <p:cNvSpPr txBox="1"/>
          <p:nvPr/>
        </p:nvSpPr>
        <p:spPr>
          <a:xfrm>
            <a:off x="1673748" y="5916128"/>
            <a:ext cx="8354069" cy="830997"/>
          </a:xfrm>
          <a:prstGeom prst="rect">
            <a:avLst/>
          </a:prstGeom>
          <a:noFill/>
        </p:spPr>
        <p:txBody>
          <a:bodyPr wrap="square">
            <a:spAutoFit/>
          </a:bodyPr>
          <a:lstStyle/>
          <a:p>
            <a:r>
              <a:rPr lang="el-GR" sz="2400" dirty="0"/>
              <a:t>Η 90-ημερων θνητότητα αναφέρεται στο 40% για την οξεία αναπνευστική ανεπάρκεια και στο 31–60% για ασθενείς με ARDS</a:t>
            </a:r>
          </a:p>
        </p:txBody>
      </p:sp>
    </p:spTree>
    <p:extLst>
      <p:ext uri="{BB962C8B-B14F-4D97-AF65-F5344CB8AC3E}">
        <p14:creationId xmlns:p14="http://schemas.microsoft.com/office/powerpoint/2010/main" val="1139027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FE83CF-874D-486A-A0C4-B8061DCFD2F2}"/>
              </a:ext>
            </a:extLst>
          </p:cNvPr>
          <p:cNvSpPr>
            <a:spLocks noGrp="1"/>
          </p:cNvSpPr>
          <p:nvPr>
            <p:ph type="title"/>
          </p:nvPr>
        </p:nvSpPr>
        <p:spPr>
          <a:xfrm>
            <a:off x="402102" y="667407"/>
            <a:ext cx="10515600" cy="1325563"/>
          </a:xfrm>
        </p:spPr>
        <p:txBody>
          <a:bodyPr/>
          <a:lstStyle/>
          <a:p>
            <a:pPr algn="ctr"/>
            <a:r>
              <a:rPr lang="el-GR" b="1" dirty="0"/>
              <a:t>ΦΥΣΙΟΛΟΓΙΑ</a:t>
            </a:r>
          </a:p>
        </p:txBody>
      </p:sp>
      <p:pic>
        <p:nvPicPr>
          <p:cNvPr id="4" name="Εικόνα 3">
            <a:extLst>
              <a:ext uri="{FF2B5EF4-FFF2-40B4-BE49-F238E27FC236}">
                <a16:creationId xmlns:a16="http://schemas.microsoft.com/office/drawing/2014/main" id="{1C59B374-E476-4188-BD3B-9A4A9370468F}"/>
              </a:ext>
            </a:extLst>
          </p:cNvPr>
          <p:cNvPicPr>
            <a:picLocks noChangeAspect="1"/>
          </p:cNvPicPr>
          <p:nvPr/>
        </p:nvPicPr>
        <p:blipFill>
          <a:blip r:embed="rId2"/>
          <a:stretch>
            <a:fillRect/>
          </a:stretch>
        </p:blipFill>
        <p:spPr>
          <a:xfrm>
            <a:off x="2737301" y="74988"/>
            <a:ext cx="6267231" cy="883997"/>
          </a:xfrm>
          <a:prstGeom prst="rect">
            <a:avLst/>
          </a:prstGeom>
        </p:spPr>
      </p:pic>
      <p:pic>
        <p:nvPicPr>
          <p:cNvPr id="5" name="Εικόνα 4">
            <a:extLst>
              <a:ext uri="{FF2B5EF4-FFF2-40B4-BE49-F238E27FC236}">
                <a16:creationId xmlns:a16="http://schemas.microsoft.com/office/drawing/2014/main" id="{F7C4BD2B-927F-4451-B041-ADBEC455FFA1}"/>
              </a:ext>
            </a:extLst>
          </p:cNvPr>
          <p:cNvPicPr>
            <a:picLocks noChangeAspect="1"/>
          </p:cNvPicPr>
          <p:nvPr/>
        </p:nvPicPr>
        <p:blipFill>
          <a:blip r:embed="rId3"/>
          <a:stretch>
            <a:fillRect/>
          </a:stretch>
        </p:blipFill>
        <p:spPr>
          <a:xfrm>
            <a:off x="0" y="1633420"/>
            <a:ext cx="7462151" cy="4865030"/>
          </a:xfrm>
          <a:prstGeom prst="rect">
            <a:avLst/>
          </a:prstGeom>
        </p:spPr>
      </p:pic>
      <p:pic>
        <p:nvPicPr>
          <p:cNvPr id="7" name="Εικόνα 6">
            <a:extLst>
              <a:ext uri="{FF2B5EF4-FFF2-40B4-BE49-F238E27FC236}">
                <a16:creationId xmlns:a16="http://schemas.microsoft.com/office/drawing/2014/main" id="{3240EBFD-006A-4C17-9818-C8D9C1C44FBF}"/>
              </a:ext>
            </a:extLst>
          </p:cNvPr>
          <p:cNvPicPr>
            <a:picLocks noChangeAspect="1"/>
          </p:cNvPicPr>
          <p:nvPr/>
        </p:nvPicPr>
        <p:blipFill>
          <a:blip r:embed="rId4"/>
          <a:stretch>
            <a:fillRect/>
          </a:stretch>
        </p:blipFill>
        <p:spPr>
          <a:xfrm>
            <a:off x="7075684" y="1633420"/>
            <a:ext cx="5116316" cy="3352069"/>
          </a:xfrm>
          <a:prstGeom prst="rect">
            <a:avLst/>
          </a:prstGeom>
        </p:spPr>
      </p:pic>
      <p:pic>
        <p:nvPicPr>
          <p:cNvPr id="6" name="Εικόνα 5">
            <a:extLst>
              <a:ext uri="{FF2B5EF4-FFF2-40B4-BE49-F238E27FC236}">
                <a16:creationId xmlns:a16="http://schemas.microsoft.com/office/drawing/2014/main" id="{9CBCC872-0A82-4948-B7F0-E2317CE222B0}"/>
              </a:ext>
            </a:extLst>
          </p:cNvPr>
          <p:cNvPicPr>
            <a:picLocks noChangeAspect="1"/>
          </p:cNvPicPr>
          <p:nvPr/>
        </p:nvPicPr>
        <p:blipFill>
          <a:blip r:embed="rId5"/>
          <a:stretch>
            <a:fillRect/>
          </a:stretch>
        </p:blipFill>
        <p:spPr>
          <a:xfrm>
            <a:off x="11661602" y="0"/>
            <a:ext cx="530398" cy="445047"/>
          </a:xfrm>
          <a:prstGeom prst="rect">
            <a:avLst/>
          </a:prstGeom>
        </p:spPr>
      </p:pic>
      <p:pic>
        <p:nvPicPr>
          <p:cNvPr id="158721" name="Picture 1"/>
          <p:cNvPicPr>
            <a:picLocks noChangeAspect="1" noChangeArrowheads="1"/>
          </p:cNvPicPr>
          <p:nvPr/>
        </p:nvPicPr>
        <p:blipFill>
          <a:blip r:embed="rId6"/>
          <a:srcRect/>
          <a:stretch>
            <a:fillRect/>
          </a:stretch>
        </p:blipFill>
        <p:spPr bwMode="auto">
          <a:xfrm>
            <a:off x="8227314" y="5254943"/>
            <a:ext cx="3467100" cy="981075"/>
          </a:xfrm>
          <a:prstGeom prst="rect">
            <a:avLst/>
          </a:prstGeom>
          <a:noFill/>
          <a:ln w="9525">
            <a:noFill/>
            <a:miter lim="800000"/>
            <a:headEnd/>
            <a:tailEnd/>
          </a:ln>
          <a:effectLst/>
        </p:spPr>
      </p:pic>
    </p:spTree>
    <p:extLst>
      <p:ext uri="{BB962C8B-B14F-4D97-AF65-F5344CB8AC3E}">
        <p14:creationId xmlns:p14="http://schemas.microsoft.com/office/powerpoint/2010/main" val="287480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71A16-69F1-4F55-A390-AB86FD0E2FB7}"/>
              </a:ext>
            </a:extLst>
          </p:cNvPr>
          <p:cNvSpPr txBox="1"/>
          <p:nvPr/>
        </p:nvSpPr>
        <p:spPr>
          <a:xfrm>
            <a:off x="1403251" y="855842"/>
            <a:ext cx="9626991"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a:ea typeface="+mn-ea"/>
                <a:cs typeface="+mn-cs"/>
              </a:rPr>
              <a:t> </a:t>
            </a:r>
            <a:r>
              <a:rPr kumimoji="0" lang="el-GR" sz="2800" b="1" i="0" u="none" strike="noStrike" kern="1200" cap="none" spc="0" normalizeH="0" baseline="0" noProof="0" dirty="0">
                <a:ln>
                  <a:noFill/>
                </a:ln>
                <a:effectLst/>
                <a:uLnTx/>
                <a:uFillTx/>
                <a:latin typeface="Calibri"/>
                <a:ea typeface="+mn-ea"/>
                <a:cs typeface="+mn-cs"/>
              </a:rPr>
              <a:t>Η εξωτερική αναπνοή </a:t>
            </a:r>
            <a:r>
              <a:rPr kumimoji="0" lang="el-GR" sz="2800" b="1" i="0" u="none" strike="noStrike" kern="1200" cap="none" spc="0" normalizeH="0" baseline="0" noProof="0" dirty="0">
                <a:ln>
                  <a:noFill/>
                </a:ln>
                <a:solidFill>
                  <a:srgbClr val="FF0000"/>
                </a:solidFill>
                <a:effectLst/>
                <a:uLnTx/>
                <a:uFillTx/>
                <a:latin typeface="Calibri"/>
                <a:ea typeface="+mn-ea"/>
                <a:cs typeface="+mn-cs"/>
              </a:rPr>
              <a:t>αναφέρεται στην ανταλλαγή αερίων που συμβαίνει στις κυψελίδες, </a:t>
            </a:r>
            <a:endParaRPr lang="el-GR" sz="2800" b="1" dirty="0">
              <a:solidFill>
                <a:srgbClr val="FF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effectLst/>
                <a:uLnTx/>
                <a:uFillTx/>
                <a:latin typeface="Calibri"/>
                <a:ea typeface="+mn-ea"/>
                <a:cs typeface="+mn-cs"/>
              </a:rPr>
              <a:t>η εσωτερική αναπνοή </a:t>
            </a:r>
            <a:r>
              <a:rPr kumimoji="0" lang="el-GR" sz="2800" b="1" i="0" u="none" strike="noStrike" kern="1200" cap="none" spc="0" normalizeH="0" baseline="0" noProof="0" dirty="0">
                <a:ln>
                  <a:noFill/>
                </a:ln>
                <a:solidFill>
                  <a:srgbClr val="FF0000"/>
                </a:solidFill>
                <a:effectLst/>
                <a:uLnTx/>
                <a:uFillTx/>
                <a:latin typeface="Calibri"/>
                <a:ea typeface="+mn-ea"/>
                <a:cs typeface="+mn-cs"/>
              </a:rPr>
              <a:t>αναφέρεται στην ανταλλαγή αερίων που συμβαίνει στον ιστό.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b="1" dirty="0">
              <a:solidFill>
                <a:srgbClr val="FF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b="1" dirty="0">
              <a:solidFill>
                <a:srgbClr val="FF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b="1" dirty="0">
              <a:solidFill>
                <a:srgbClr val="FF000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1" i="0" u="none" strike="noStrike" kern="1200" cap="none" spc="0" normalizeH="0" baseline="0" noProof="0" dirty="0">
                <a:ln>
                  <a:noFill/>
                </a:ln>
                <a:solidFill>
                  <a:srgbClr val="FF0000"/>
                </a:solidFill>
                <a:effectLst/>
                <a:uLnTx/>
                <a:uFillTx/>
                <a:latin typeface="Calibri"/>
                <a:ea typeface="+mn-ea"/>
                <a:cs typeface="+mn-cs"/>
              </a:rPr>
              <a:t>Και τα δύο οδηγούνται από μερικές διαφορές πίεσης</a:t>
            </a:r>
            <a:r>
              <a:rPr kumimoji="0" lang="el-GR" sz="4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618132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6B7F292-06F8-4909-83CF-053D84A7BFEF}"/>
              </a:ext>
            </a:extLst>
          </p:cNvPr>
          <p:cNvPicPr>
            <a:picLocks noChangeAspect="1"/>
          </p:cNvPicPr>
          <p:nvPr/>
        </p:nvPicPr>
        <p:blipFill>
          <a:blip r:embed="rId3"/>
          <a:stretch>
            <a:fillRect/>
          </a:stretch>
        </p:blipFill>
        <p:spPr>
          <a:xfrm>
            <a:off x="651878" y="650314"/>
            <a:ext cx="9059441" cy="5145470"/>
          </a:xfrm>
          <a:prstGeom prst="rect">
            <a:avLst/>
          </a:prstGeom>
        </p:spPr>
      </p:pic>
      <p:pic>
        <p:nvPicPr>
          <p:cNvPr id="6" name="Εικόνα 5">
            <a:extLst>
              <a:ext uri="{FF2B5EF4-FFF2-40B4-BE49-F238E27FC236}">
                <a16:creationId xmlns:a16="http://schemas.microsoft.com/office/drawing/2014/main" id="{AB8D734E-1233-45B0-A8AE-EA3A342395A1}"/>
              </a:ext>
            </a:extLst>
          </p:cNvPr>
          <p:cNvPicPr>
            <a:picLocks noChangeAspect="1"/>
          </p:cNvPicPr>
          <p:nvPr/>
        </p:nvPicPr>
        <p:blipFill>
          <a:blip r:embed="rId4"/>
          <a:stretch>
            <a:fillRect/>
          </a:stretch>
        </p:blipFill>
        <p:spPr>
          <a:xfrm>
            <a:off x="7879667" y="4209313"/>
            <a:ext cx="4054350" cy="2648687"/>
          </a:xfrm>
          <a:prstGeom prst="rect">
            <a:avLst/>
          </a:prstGeom>
        </p:spPr>
      </p:pic>
      <p:sp>
        <p:nvSpPr>
          <p:cNvPr id="8" name="TextBox 7">
            <a:extLst>
              <a:ext uri="{FF2B5EF4-FFF2-40B4-BE49-F238E27FC236}">
                <a16:creationId xmlns:a16="http://schemas.microsoft.com/office/drawing/2014/main" id="{E2253D20-EBE1-41BA-BAA8-7B3DD3B11FF8}"/>
              </a:ext>
            </a:extLst>
          </p:cNvPr>
          <p:cNvSpPr txBox="1"/>
          <p:nvPr/>
        </p:nvSpPr>
        <p:spPr>
          <a:xfrm>
            <a:off x="3612975" y="3983"/>
            <a:ext cx="6098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a:ea typeface="+mn-ea"/>
                <a:cs typeface="+mn-cs"/>
              </a:rPr>
              <a:t>ΑΝΑΠΝΕΥΣΤΙΚΗ ΟΔΟΣ</a:t>
            </a:r>
          </a:p>
        </p:txBody>
      </p:sp>
    </p:spTree>
    <p:extLst>
      <p:ext uri="{BB962C8B-B14F-4D97-AF65-F5344CB8AC3E}">
        <p14:creationId xmlns:p14="http://schemas.microsoft.com/office/powerpoint/2010/main" val="406654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33C8BE5-8FDF-4D3B-99E0-7D52C558C186}"/>
              </a:ext>
            </a:extLst>
          </p:cNvPr>
          <p:cNvPicPr>
            <a:picLocks noChangeAspect="1"/>
          </p:cNvPicPr>
          <p:nvPr/>
        </p:nvPicPr>
        <p:blipFill>
          <a:blip r:embed="rId2"/>
          <a:stretch>
            <a:fillRect/>
          </a:stretch>
        </p:blipFill>
        <p:spPr>
          <a:xfrm>
            <a:off x="1157417" y="917995"/>
            <a:ext cx="9699919" cy="4063093"/>
          </a:xfrm>
          <a:prstGeom prst="rect">
            <a:avLst/>
          </a:prstGeom>
        </p:spPr>
      </p:pic>
      <p:sp>
        <p:nvSpPr>
          <p:cNvPr id="4" name="3 - Ορθογώνιο"/>
          <p:cNvSpPr/>
          <p:nvPr/>
        </p:nvSpPr>
        <p:spPr>
          <a:xfrm>
            <a:off x="1298808" y="4950311"/>
            <a:ext cx="9558528" cy="1754326"/>
          </a:xfrm>
          <a:prstGeom prst="rect">
            <a:avLst/>
          </a:prstGeom>
        </p:spPr>
        <p:txBody>
          <a:bodyPr wrap="square">
            <a:spAutoFit/>
          </a:bodyPr>
          <a:lstStyle/>
          <a:p>
            <a:r>
              <a:rPr lang="el-GR" dirty="0"/>
              <a:t>Η </a:t>
            </a:r>
            <a:r>
              <a:rPr lang="el-GR" b="1" dirty="0"/>
              <a:t>ανταλλαγή αερίων </a:t>
            </a:r>
            <a:r>
              <a:rPr lang="el-GR" dirty="0"/>
              <a:t>στους πνεύμονες αναγνωρίζεται ως μια αδιάλειπτη διαδικασία, στην οποία κρίσιμο ρόλο διαδραματίζουν</a:t>
            </a:r>
            <a:endParaRPr lang="en-US" dirty="0"/>
          </a:p>
          <a:p>
            <a:r>
              <a:rPr lang="el-GR" dirty="0"/>
              <a:t> 1. ο αερισμός των πνευμόνων</a:t>
            </a:r>
            <a:endParaRPr lang="en-US" dirty="0"/>
          </a:p>
          <a:p>
            <a:r>
              <a:rPr lang="el-GR" dirty="0"/>
              <a:t>2. </a:t>
            </a:r>
            <a:r>
              <a:rPr lang="en-US" dirty="0"/>
              <a:t> </a:t>
            </a:r>
            <a:r>
              <a:rPr lang="el-GR" dirty="0"/>
              <a:t>η διάχυση (τόσο η φυσική, μέσω κατά  μήκος της </a:t>
            </a:r>
            <a:r>
              <a:rPr lang="el-GR" dirty="0" err="1"/>
              <a:t>κυψελιδοτριχοειδικής</a:t>
            </a:r>
            <a:r>
              <a:rPr lang="el-GR" dirty="0"/>
              <a:t> μεμβράνης, όσο και οι επακόλουθες χημικές αντιδράσεις του Ο2 με την </a:t>
            </a:r>
            <a:r>
              <a:rPr lang="el-GR" dirty="0" err="1"/>
              <a:t>Hb</a:t>
            </a:r>
            <a:r>
              <a:rPr lang="el-GR" dirty="0"/>
              <a:t> και η μετατροπή του CO2 σε HCO3̄  </a:t>
            </a:r>
            <a:endParaRPr lang="en-US" dirty="0"/>
          </a:p>
          <a:p>
            <a:r>
              <a:rPr lang="el-GR" dirty="0"/>
              <a:t> 3</a:t>
            </a:r>
            <a:r>
              <a:rPr lang="en-US" dirty="0"/>
              <a:t>.</a:t>
            </a:r>
            <a:r>
              <a:rPr lang="el-GR" dirty="0"/>
              <a:t> η αιμάτωση</a:t>
            </a:r>
          </a:p>
        </p:txBody>
      </p:sp>
      <p:sp>
        <p:nvSpPr>
          <p:cNvPr id="5" name="4 - Ορθογώνιο"/>
          <p:cNvSpPr/>
          <p:nvPr/>
        </p:nvSpPr>
        <p:spPr>
          <a:xfrm>
            <a:off x="268660" y="184142"/>
            <a:ext cx="3677225" cy="584775"/>
          </a:xfrm>
          <a:prstGeom prst="rect">
            <a:avLst/>
          </a:prstGeom>
        </p:spPr>
        <p:txBody>
          <a:bodyPr wrap="none">
            <a:spAutoFit/>
          </a:bodyPr>
          <a:lstStyle/>
          <a:p>
            <a:r>
              <a:rPr lang="el-GR" sz="3200" b="1" dirty="0"/>
              <a:t>Εξωτερική αναπνοή </a:t>
            </a:r>
            <a:endParaRPr lang="en-US" sz="3200" b="1" dirty="0"/>
          </a:p>
        </p:txBody>
      </p:sp>
      <p:sp>
        <p:nvSpPr>
          <p:cNvPr id="6" name="TextBox 5">
            <a:extLst>
              <a:ext uri="{FF2B5EF4-FFF2-40B4-BE49-F238E27FC236}">
                <a16:creationId xmlns:a16="http://schemas.microsoft.com/office/drawing/2014/main" id="{FC5659E3-D589-4B2B-9C84-31C64909DE80}"/>
              </a:ext>
            </a:extLst>
          </p:cNvPr>
          <p:cNvSpPr txBox="1"/>
          <p:nvPr/>
        </p:nvSpPr>
        <p:spPr>
          <a:xfrm>
            <a:off x="4758992" y="0"/>
            <a:ext cx="6098344" cy="954107"/>
          </a:xfrm>
          <a:prstGeom prst="rect">
            <a:avLst/>
          </a:prstGeom>
          <a:noFill/>
        </p:spPr>
        <p:txBody>
          <a:bodyPr wrap="square">
            <a:spAutoFit/>
          </a:bodyPr>
          <a:lstStyle/>
          <a:p>
            <a:r>
              <a:rPr lang="el-GR" sz="2800" b="1" dirty="0">
                <a:solidFill>
                  <a:srgbClr val="FF0000"/>
                </a:solidFill>
              </a:rPr>
              <a:t>αναφέρεται στην ανταλλαγή αερίων που συμβαίνει στις κυψελίδες</a:t>
            </a:r>
          </a:p>
        </p:txBody>
      </p:sp>
    </p:spTree>
    <p:extLst>
      <p:ext uri="{BB962C8B-B14F-4D97-AF65-F5344CB8AC3E}">
        <p14:creationId xmlns:p14="http://schemas.microsoft.com/office/powerpoint/2010/main" val="174435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8106518" y="0"/>
            <a:ext cx="4085482" cy="6875283"/>
          </a:xfrm>
          <a:prstGeom prst="rect">
            <a:avLst/>
          </a:prstGeom>
          <a:noFill/>
          <a:ln w="9525">
            <a:noFill/>
            <a:miter lim="800000"/>
            <a:headEnd/>
            <a:tailEnd/>
          </a:ln>
          <a:effectLst/>
        </p:spPr>
      </p:pic>
      <p:sp>
        <p:nvSpPr>
          <p:cNvPr id="3" name="2 - Ορθογώνιο"/>
          <p:cNvSpPr/>
          <p:nvPr/>
        </p:nvSpPr>
        <p:spPr>
          <a:xfrm>
            <a:off x="536448" y="183172"/>
            <a:ext cx="7205472" cy="923330"/>
          </a:xfrm>
          <a:prstGeom prst="rect">
            <a:avLst/>
          </a:prstGeom>
          <a:solidFill>
            <a:srgbClr val="FFC000"/>
          </a:solidFill>
        </p:spPr>
        <p:txBody>
          <a:bodyPr wrap="square">
            <a:spAutoFit/>
          </a:bodyPr>
          <a:lstStyle/>
          <a:p>
            <a:r>
              <a:rPr lang="el-GR" dirty="0"/>
              <a:t>Η </a:t>
            </a:r>
            <a:r>
              <a:rPr lang="el-GR" b="1" dirty="0">
                <a:solidFill>
                  <a:srgbClr val="FF0000"/>
                </a:solidFill>
              </a:rPr>
              <a:t>πνευμονική αρτηρία </a:t>
            </a:r>
            <a:r>
              <a:rPr lang="el-GR" dirty="0"/>
              <a:t>μεταφέρει </a:t>
            </a:r>
            <a:r>
              <a:rPr lang="el-GR" dirty="0" err="1"/>
              <a:t>αποξυγονωμένο</a:t>
            </a:r>
            <a:r>
              <a:rPr lang="el-GR" dirty="0"/>
              <a:t> αίμα στους πνεύμονες από την καρδιά, όπου διακλαδίζεται και τελικά γίνεται το τριχοειδές δίκτυο που αποτελείται από πνευμονικά τριχοειδή αγγεία. </a:t>
            </a:r>
            <a:endParaRPr lang="en-US" dirty="0"/>
          </a:p>
        </p:txBody>
      </p:sp>
      <p:pic>
        <p:nvPicPr>
          <p:cNvPr id="4" name="Picture 2"/>
          <p:cNvPicPr>
            <a:picLocks noChangeAspect="1" noChangeArrowheads="1"/>
          </p:cNvPicPr>
          <p:nvPr/>
        </p:nvPicPr>
        <p:blipFill>
          <a:blip r:embed="rId3"/>
          <a:srcRect/>
          <a:stretch>
            <a:fillRect/>
          </a:stretch>
        </p:blipFill>
        <p:spPr bwMode="auto">
          <a:xfrm>
            <a:off x="1092935" y="1151703"/>
            <a:ext cx="4747033" cy="5523417"/>
          </a:xfrm>
          <a:prstGeom prst="rect">
            <a:avLst/>
          </a:prstGeom>
          <a:noFill/>
          <a:ln w="9525">
            <a:noFill/>
            <a:miter lim="800000"/>
            <a:headEnd/>
            <a:tailEnd/>
          </a:ln>
          <a:effectLst/>
        </p:spPr>
      </p:pic>
      <p:cxnSp>
        <p:nvCxnSpPr>
          <p:cNvPr id="6" name="5 - Ευθύγραμμο βέλος σύνδεσης"/>
          <p:cNvCxnSpPr/>
          <p:nvPr/>
        </p:nvCxnSpPr>
        <p:spPr>
          <a:xfrm>
            <a:off x="7620000" y="963168"/>
            <a:ext cx="731520" cy="195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124200" y="679323"/>
            <a:ext cx="9067800" cy="5495925"/>
          </a:xfrm>
          <a:prstGeom prst="rect">
            <a:avLst/>
          </a:prstGeom>
          <a:noFill/>
          <a:ln w="9525">
            <a:noFill/>
            <a:miter lim="800000"/>
            <a:headEnd/>
            <a:tailEnd/>
          </a:ln>
          <a:effectLst/>
        </p:spPr>
      </p:pic>
      <p:sp>
        <p:nvSpPr>
          <p:cNvPr id="3" name="2 - Ορθογώνιο"/>
          <p:cNvSpPr/>
          <p:nvPr/>
        </p:nvSpPr>
        <p:spPr>
          <a:xfrm>
            <a:off x="0" y="1133856"/>
            <a:ext cx="3316224" cy="3970318"/>
          </a:xfrm>
          <a:prstGeom prst="rect">
            <a:avLst/>
          </a:prstGeom>
        </p:spPr>
        <p:txBody>
          <a:bodyPr wrap="square">
            <a:spAutoFit/>
          </a:bodyPr>
          <a:lstStyle/>
          <a:p>
            <a:r>
              <a:rPr lang="el-GR" b="1" dirty="0"/>
              <a:t>τα πνευμονικά τριχοειδή αγγεία δημιουργούν την αναπνευστική μεμβράνη με τις κυψελίδες. </a:t>
            </a:r>
            <a:endParaRPr lang="en-US" b="1" dirty="0"/>
          </a:p>
          <a:p>
            <a:r>
              <a:rPr lang="el-GR" dirty="0"/>
              <a:t>Καθώς το αίμα αντλείται μέσω αυτού του τριχοειδούς δικτύου, συμβαίνει ανταλλαγή αερίων. </a:t>
            </a:r>
          </a:p>
          <a:p>
            <a:endParaRPr lang="en-US" dirty="0"/>
          </a:p>
          <a:p>
            <a:pPr>
              <a:buFont typeface="Wingdings" pitchFamily="2" charset="2"/>
              <a:buChar char="Ø"/>
            </a:pPr>
            <a:r>
              <a:rPr lang="el-GR" dirty="0"/>
              <a:t>μικρή ποσότητα </a:t>
            </a:r>
            <a:r>
              <a:rPr lang="el-GR" b="1" dirty="0"/>
              <a:t>οξυγόνου</a:t>
            </a:r>
            <a:r>
              <a:rPr lang="el-GR" dirty="0"/>
              <a:t> μπορεί να διαλυθεί απευθείας </a:t>
            </a:r>
            <a:r>
              <a:rPr lang="el-GR" b="1" dirty="0"/>
              <a:t>στο πλάσμα </a:t>
            </a:r>
            <a:r>
              <a:rPr lang="el-GR" dirty="0"/>
              <a:t>από τις κυψελίδες, </a:t>
            </a:r>
            <a:endParaRPr lang="en-US" dirty="0"/>
          </a:p>
          <a:p>
            <a:pPr>
              <a:buFont typeface="Wingdings" pitchFamily="2" charset="2"/>
              <a:buChar char="Ø"/>
            </a:pPr>
            <a:r>
              <a:rPr lang="el-GR" b="1" dirty="0">
                <a:solidFill>
                  <a:srgbClr val="FF0000"/>
                </a:solidFill>
              </a:rPr>
              <a:t>το μεγαλύτερο μέρος του οξυγόνου συλλέγεται από τα </a:t>
            </a:r>
            <a:r>
              <a:rPr lang="el-GR" b="1" dirty="0" err="1">
                <a:solidFill>
                  <a:srgbClr val="FF0000"/>
                </a:solidFill>
              </a:rPr>
              <a:t>ερυθροκύτταρα</a:t>
            </a:r>
            <a:r>
              <a:rPr lang="el-GR" b="1" dirty="0">
                <a:solidFill>
                  <a:srgbClr val="FF0000"/>
                </a:solidFill>
              </a:rPr>
              <a:t> κ</a:t>
            </a:r>
            <a:r>
              <a:rPr lang="el-GR" dirty="0"/>
              <a:t>αι συνδέεται με </a:t>
            </a:r>
            <a:r>
              <a:rPr lang="el-GR" b="1" dirty="0"/>
              <a:t>την αιμοσφαιρίνη</a:t>
            </a:r>
            <a:endParaRPr lang="en-US" b="1" dirty="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8106518" y="0"/>
            <a:ext cx="4085482" cy="6875283"/>
          </a:xfrm>
          <a:prstGeom prst="rect">
            <a:avLst/>
          </a:prstGeom>
          <a:noFill/>
          <a:ln w="9525">
            <a:noFill/>
            <a:miter lim="800000"/>
            <a:headEnd/>
            <a:tailEnd/>
          </a:ln>
          <a:effectLst/>
        </p:spPr>
      </p:pic>
      <p:sp>
        <p:nvSpPr>
          <p:cNvPr id="3" name="2 - Ορθογώνιο"/>
          <p:cNvSpPr/>
          <p:nvPr/>
        </p:nvSpPr>
        <p:spPr>
          <a:xfrm>
            <a:off x="902208" y="1399461"/>
            <a:ext cx="6096000" cy="4247317"/>
          </a:xfrm>
          <a:prstGeom prst="rect">
            <a:avLst/>
          </a:prstGeom>
        </p:spPr>
        <p:txBody>
          <a:bodyPr>
            <a:spAutoFit/>
          </a:bodyPr>
          <a:lstStyle/>
          <a:p>
            <a:r>
              <a:rPr lang="el-GR" dirty="0"/>
              <a:t> </a:t>
            </a:r>
            <a:r>
              <a:rPr lang="el-GR" b="1" dirty="0"/>
              <a:t>Η οξυγονωμένη αιμοσφαιρίνη </a:t>
            </a:r>
            <a:r>
              <a:rPr lang="el-GR" dirty="0"/>
              <a:t>επιστρέφει στην καρδιά</a:t>
            </a:r>
            <a:r>
              <a:rPr lang="el-GR" b="1" dirty="0"/>
              <a:t> μέσω των πνευμονικών φλεβών. </a:t>
            </a:r>
          </a:p>
          <a:p>
            <a:endParaRPr lang="el-GR" dirty="0"/>
          </a:p>
          <a:p>
            <a:r>
              <a:rPr lang="el-GR" dirty="0"/>
              <a:t>Το διοξείδιο του άνθρακα απελευθερώνεται προς την αντίθετη κατεύθυνση του οξυγόνου, από το αίμα προς τις κυψελίδες. Μέρος του διοξειδίου του άνθρακα επιστρέφεται στην αιμοσφαιρίνη, αλλά μπορεί επίσης να διαλυθεί στο πλάσμα ή υπάρχει ως μετασχηματισμένη μορφή, εξηγείται επίσης λεπτομερέστερα αργότερα σε αυτό το κεφάλαιο. </a:t>
            </a:r>
          </a:p>
          <a:p>
            <a:endParaRPr lang="el-GR" dirty="0"/>
          </a:p>
          <a:p>
            <a:endParaRPr lang="el-GR" dirty="0"/>
          </a:p>
          <a:p>
            <a:r>
              <a:rPr lang="el-GR" b="1" dirty="0"/>
              <a:t>Η εξωτερική αναπνοή συμβαίνει ως συνάρτηση των μερικών διαφορών πίεσης στο οξυγόνο και το διοξείδιο του άνθρακα μεταξύ των κυψελίδων και του αίματος στα πνευμονικά τριχοειδή αγγεία.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0" y="1292352"/>
            <a:ext cx="6008914" cy="4596331"/>
          </a:xfrm>
          <a:prstGeom prst="rect">
            <a:avLst/>
          </a:prstGeom>
          <a:noFill/>
          <a:ln w="9525">
            <a:noFill/>
            <a:miter lim="800000"/>
            <a:headEnd/>
            <a:tailEnd/>
          </a:ln>
          <a:effectLst/>
        </p:spPr>
      </p:pic>
      <p:sp>
        <p:nvSpPr>
          <p:cNvPr id="4" name="3 - Ορθογώνιο"/>
          <p:cNvSpPr/>
          <p:nvPr/>
        </p:nvSpPr>
        <p:spPr>
          <a:xfrm>
            <a:off x="1932322" y="548640"/>
            <a:ext cx="1858201" cy="646331"/>
          </a:xfrm>
          <a:prstGeom prst="rect">
            <a:avLst/>
          </a:prstGeom>
        </p:spPr>
        <p:txBody>
          <a:bodyPr wrap="none">
            <a:spAutoFit/>
          </a:bodyPr>
          <a:lstStyle/>
          <a:p>
            <a:r>
              <a:rPr lang="el-GR" sz="3600" b="1" dirty="0"/>
              <a:t>ΔΙΑΧΥΣΗ</a:t>
            </a:r>
          </a:p>
        </p:txBody>
      </p:sp>
      <p:sp>
        <p:nvSpPr>
          <p:cNvPr id="5" name="4 - Ορθογώνιο"/>
          <p:cNvSpPr/>
          <p:nvPr/>
        </p:nvSpPr>
        <p:spPr>
          <a:xfrm>
            <a:off x="2869910" y="2622542"/>
            <a:ext cx="2378856" cy="923330"/>
          </a:xfrm>
          <a:prstGeom prst="rect">
            <a:avLst/>
          </a:prstGeom>
        </p:spPr>
        <p:txBody>
          <a:bodyPr wrap="none">
            <a:spAutoFit/>
          </a:bodyPr>
          <a:lstStyle/>
          <a:p>
            <a:r>
              <a:rPr lang="el-GR" dirty="0"/>
              <a:t>μερική πίεση οξυγόνου</a:t>
            </a:r>
          </a:p>
          <a:p>
            <a:r>
              <a:rPr lang="el-GR" dirty="0"/>
              <a:t> στις κυψελίδες </a:t>
            </a:r>
          </a:p>
          <a:p>
            <a:r>
              <a:rPr lang="el-GR" dirty="0">
                <a:solidFill>
                  <a:prstClr val="black"/>
                </a:solidFill>
              </a:rPr>
              <a:t>(</a:t>
            </a:r>
            <a:r>
              <a:rPr lang="el-GR" b="1" dirty="0">
                <a:solidFill>
                  <a:prstClr val="black"/>
                </a:solidFill>
              </a:rPr>
              <a:t>PAO2, Α = </a:t>
            </a:r>
            <a:r>
              <a:rPr lang="el-GR" b="1" dirty="0" err="1">
                <a:solidFill>
                  <a:prstClr val="black"/>
                </a:solidFill>
              </a:rPr>
              <a:t>Αlveolar</a:t>
            </a:r>
            <a:r>
              <a:rPr lang="el-GR" dirty="0">
                <a:solidFill>
                  <a:prstClr val="black"/>
                </a:solidFill>
              </a:rPr>
              <a:t>)</a:t>
            </a:r>
            <a:endParaRPr lang="el-GR" dirty="0"/>
          </a:p>
        </p:txBody>
      </p:sp>
      <p:sp>
        <p:nvSpPr>
          <p:cNvPr id="6" name="5 - Ορθογώνιο"/>
          <p:cNvSpPr/>
          <p:nvPr/>
        </p:nvSpPr>
        <p:spPr>
          <a:xfrm>
            <a:off x="6022848" y="0"/>
            <a:ext cx="6169152" cy="3785652"/>
          </a:xfrm>
          <a:prstGeom prst="rect">
            <a:avLst/>
          </a:prstGeom>
        </p:spPr>
        <p:txBody>
          <a:bodyPr wrap="square">
            <a:spAutoFit/>
          </a:bodyPr>
          <a:lstStyle/>
          <a:p>
            <a:r>
              <a:rPr lang="el-GR" sz="2000" dirty="0"/>
              <a:t>Υπάρχει μια δραστική διαφορά στη μερική πίεση του </a:t>
            </a:r>
            <a:r>
              <a:rPr lang="el-GR" sz="2000" b="1" dirty="0"/>
              <a:t>οξυγόνου</a:t>
            </a:r>
            <a:r>
              <a:rPr lang="el-GR" sz="2000" dirty="0"/>
              <a:t> στις κυψελίδες έναντι στο αίμα των πνευμονικών τριχοειδών αγγείων. </a:t>
            </a:r>
          </a:p>
          <a:p>
            <a:r>
              <a:rPr lang="el-GR" sz="2000" dirty="0"/>
              <a:t>Η μερική πίεση οξυγόνου στις κυψελίδες </a:t>
            </a:r>
            <a:r>
              <a:rPr lang="el-GR" sz="2000" dirty="0">
                <a:solidFill>
                  <a:prstClr val="black"/>
                </a:solidFill>
              </a:rPr>
              <a:t>(</a:t>
            </a:r>
            <a:r>
              <a:rPr lang="el-GR" sz="2000" b="1" dirty="0">
                <a:solidFill>
                  <a:prstClr val="black"/>
                </a:solidFill>
              </a:rPr>
              <a:t>PAO2, Α = </a:t>
            </a:r>
            <a:r>
              <a:rPr lang="el-GR" sz="2000" b="1" dirty="0" err="1">
                <a:solidFill>
                  <a:prstClr val="black"/>
                </a:solidFill>
              </a:rPr>
              <a:t>Αlveolar</a:t>
            </a:r>
            <a:r>
              <a:rPr lang="el-GR" sz="2000" dirty="0">
                <a:solidFill>
                  <a:prstClr val="black"/>
                </a:solidFill>
              </a:rPr>
              <a:t>) </a:t>
            </a:r>
            <a:r>
              <a:rPr lang="el-GR" sz="2000" dirty="0"/>
              <a:t>είναι περίπου 104 mm </a:t>
            </a:r>
            <a:r>
              <a:rPr lang="el-GR" sz="2000" dirty="0" err="1"/>
              <a:t>Hg</a:t>
            </a:r>
            <a:r>
              <a:rPr lang="el-GR" sz="2000" dirty="0"/>
              <a:t>, ενώ η μερική πίεσή του στο αίμα του τριχοειδούς είναι περίπου 40 mm </a:t>
            </a:r>
            <a:r>
              <a:rPr lang="el-GR" sz="2000" dirty="0" err="1"/>
              <a:t>Hg</a:t>
            </a:r>
            <a:r>
              <a:rPr lang="el-GR" sz="2000" dirty="0"/>
              <a:t>. (διαφορά 64 mm </a:t>
            </a:r>
            <a:r>
              <a:rPr lang="el-GR" sz="2000" dirty="0" err="1"/>
              <a:t>Hg</a:t>
            </a:r>
            <a:r>
              <a:rPr lang="el-GR" sz="2000" dirty="0"/>
              <a:t> ) </a:t>
            </a:r>
          </a:p>
          <a:p>
            <a:r>
              <a:rPr lang="el-GR" sz="2000" b="1" dirty="0">
                <a:solidFill>
                  <a:srgbClr val="FF0000"/>
                </a:solidFill>
              </a:rPr>
              <a:t>Αυτή η μεγάλη διαφορά στη μερική πίεση δημιουργεί μια πολύ ισχυρή κλίση πίεσης που προκαλεί το οξυγόνο να διασχίσει γρήγορα την αναπνευστική μεμβράνη από τις κυψελίδες στο αίμα. </a:t>
            </a:r>
          </a:p>
          <a:p>
            <a:endParaRPr lang="el-GR" sz="2000" dirty="0"/>
          </a:p>
        </p:txBody>
      </p:sp>
      <p:pic>
        <p:nvPicPr>
          <p:cNvPr id="116737" name="Picture 1"/>
          <p:cNvPicPr>
            <a:picLocks noChangeAspect="1" noChangeArrowheads="1"/>
          </p:cNvPicPr>
          <p:nvPr/>
        </p:nvPicPr>
        <p:blipFill>
          <a:blip r:embed="rId4"/>
          <a:srcRect/>
          <a:stretch>
            <a:fillRect/>
          </a:stretch>
        </p:blipFill>
        <p:spPr bwMode="auto">
          <a:xfrm>
            <a:off x="6839713" y="3425832"/>
            <a:ext cx="5059680" cy="3432168"/>
          </a:xfrm>
          <a:prstGeom prst="rect">
            <a:avLst/>
          </a:prstGeom>
          <a:noFill/>
          <a:ln w="9525">
            <a:noFill/>
            <a:miter lim="800000"/>
            <a:headEnd/>
            <a:tailEnd/>
          </a:ln>
          <a:effec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82880" y="1072896"/>
            <a:ext cx="6071616" cy="4600039"/>
          </a:xfrm>
          <a:prstGeom prst="rect">
            <a:avLst/>
          </a:prstGeom>
          <a:noFill/>
          <a:ln w="9525">
            <a:noFill/>
            <a:miter lim="800000"/>
            <a:headEnd/>
            <a:tailEnd/>
          </a:ln>
          <a:effectLst/>
        </p:spPr>
      </p:pic>
      <p:sp>
        <p:nvSpPr>
          <p:cNvPr id="3" name="2 - Ορθογώνιο"/>
          <p:cNvSpPr/>
          <p:nvPr/>
        </p:nvSpPr>
        <p:spPr>
          <a:xfrm>
            <a:off x="6205728" y="639169"/>
            <a:ext cx="5986272" cy="5601533"/>
          </a:xfrm>
          <a:prstGeom prst="rect">
            <a:avLst/>
          </a:prstGeom>
        </p:spPr>
        <p:txBody>
          <a:bodyPr wrap="square">
            <a:spAutoFit/>
          </a:bodyPr>
          <a:lstStyle/>
          <a:p>
            <a:endParaRPr lang="el-GR" b="1" dirty="0">
              <a:solidFill>
                <a:srgbClr val="FF0000"/>
              </a:solidFill>
            </a:endParaRPr>
          </a:p>
          <a:p>
            <a:r>
              <a:rPr lang="el-GR" sz="2000" dirty="0"/>
              <a:t>Η </a:t>
            </a:r>
            <a:r>
              <a:rPr lang="el-GR" sz="2000" b="1" dirty="0"/>
              <a:t>μερική πίεση του διοξειδίου του άνθρακα </a:t>
            </a:r>
            <a:r>
              <a:rPr lang="el-GR" sz="2000" dirty="0"/>
              <a:t>είναι επίσης διαφορετική μεταξύ του κυψελιδικού αέρα και του αίματος του τριχοειδούς. Ωστόσο, η διαφορά μερικής πίεσης είναι μικρότερη από εκείνη του οξυγόνου, περίπου 5 mm </a:t>
            </a:r>
            <a:r>
              <a:rPr lang="el-GR" sz="2000" dirty="0" err="1"/>
              <a:t>Hg</a:t>
            </a:r>
            <a:r>
              <a:rPr lang="el-GR" sz="2000" dirty="0"/>
              <a:t>. </a:t>
            </a:r>
          </a:p>
          <a:p>
            <a:r>
              <a:rPr lang="el-GR" sz="2000" dirty="0"/>
              <a:t>Η μερική πίεση του διοξειδίου του άνθρακα </a:t>
            </a:r>
          </a:p>
          <a:p>
            <a:r>
              <a:rPr lang="el-GR" sz="2000" b="1" dirty="0"/>
              <a:t>στο αίμα του τριχοειδούς είναι περίπου 45 mm </a:t>
            </a:r>
            <a:r>
              <a:rPr lang="el-GR" sz="2000" b="1" dirty="0" err="1"/>
              <a:t>Hg</a:t>
            </a:r>
            <a:r>
              <a:rPr lang="el-GR" sz="2000" dirty="0"/>
              <a:t>, </a:t>
            </a:r>
          </a:p>
          <a:p>
            <a:r>
              <a:rPr lang="el-GR" sz="2000" dirty="0"/>
              <a:t>ενώ η μερική πίεσή του στις κυψελίδες είναι περίπου </a:t>
            </a:r>
            <a:r>
              <a:rPr lang="el-GR" sz="2000" b="1" dirty="0"/>
              <a:t>40 mm </a:t>
            </a:r>
            <a:r>
              <a:rPr lang="el-GR" sz="2000" b="1" dirty="0" err="1"/>
              <a:t>Hg</a:t>
            </a:r>
            <a:r>
              <a:rPr lang="el-GR" sz="2000" dirty="0"/>
              <a:t>. </a:t>
            </a:r>
          </a:p>
          <a:p>
            <a:endParaRPr lang="el-GR" sz="2000" dirty="0"/>
          </a:p>
          <a:p>
            <a:r>
              <a:rPr lang="el-GR" sz="2000" b="1" dirty="0">
                <a:solidFill>
                  <a:srgbClr val="FF0000"/>
                </a:solidFill>
              </a:rPr>
              <a:t>Ωστόσο, η διαλυτότητα του διοξειδίου του άνθρακα είναι πολύ μεγαλύτερη από αυτή του οξυγόνου - κατά συντελεστή περίπου 20 - τόσο στο αίμα όσο και στα κυψελιδικά υγρά.</a:t>
            </a:r>
          </a:p>
          <a:p>
            <a:r>
              <a:rPr lang="el-GR" sz="2000" dirty="0"/>
              <a:t> </a:t>
            </a:r>
            <a:r>
              <a:rPr lang="el-GR" sz="2000" b="1" dirty="0"/>
              <a:t>Ως αποτέλεσμα, οι σχετικές συγκεντρώσεις οξυγόνου και διοξειδίου του άνθρακα που διαχέονται στην αναπνευστική μεμβράνη είναι παρόμοιες.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0"/>
            <a:ext cx="11971606" cy="3262432"/>
          </a:xfrm>
          <a:prstGeom prst="rect">
            <a:avLst/>
          </a:prstGeom>
        </p:spPr>
        <p:txBody>
          <a:bodyPr wrap="square">
            <a:spAutoFit/>
          </a:bodyPr>
          <a:lstStyle/>
          <a:p>
            <a:r>
              <a:rPr lang="el-GR" sz="3200" b="1" dirty="0"/>
              <a:t>Εσωτερική αναπνοή </a:t>
            </a:r>
            <a:r>
              <a:rPr lang="el-GR" b="1" dirty="0"/>
              <a:t>= </a:t>
            </a:r>
            <a:r>
              <a:rPr lang="el-GR" sz="2000" b="1" dirty="0"/>
              <a:t>ανταλλαγή αερίων που συμβαίνει στο επίπεδο των ιστών του σώματος  </a:t>
            </a:r>
            <a:endParaRPr lang="el-GR" dirty="0"/>
          </a:p>
          <a:p>
            <a:r>
              <a:rPr lang="el-GR" sz="2400" b="1" dirty="0"/>
              <a:t>Παρόμοια με την εξωτερική αναπνοή, η εσωτερική αναπνοή συμβαίνει επίσης ως απλή διάχυση </a:t>
            </a:r>
            <a:r>
              <a:rPr lang="el-GR" sz="2400" dirty="0"/>
              <a:t>λόγω μερικής κλίσης πίεσης. </a:t>
            </a:r>
          </a:p>
          <a:p>
            <a:r>
              <a:rPr lang="el-GR" dirty="0"/>
              <a:t>Ωστόσο, </a:t>
            </a:r>
            <a:r>
              <a:rPr lang="el-GR" b="1" dirty="0">
                <a:solidFill>
                  <a:srgbClr val="FF0000"/>
                </a:solidFill>
              </a:rPr>
              <a:t>οι βαθμίδες μερικής πίεσης είναι αντίθετες από αυτές που υπάρχουν στην αναπνευστική μεμβράνη</a:t>
            </a:r>
            <a:r>
              <a:rPr lang="el-GR" b="1" dirty="0"/>
              <a:t>. </a:t>
            </a:r>
            <a:endParaRPr lang="en-US" b="1" dirty="0"/>
          </a:p>
          <a:p>
            <a:r>
              <a:rPr lang="el-GR" b="1" dirty="0"/>
              <a:t>Η μερική πίεση οξυγόνου στους ιστούς είναι χαμηλή, περίπου 40 mm </a:t>
            </a:r>
            <a:r>
              <a:rPr lang="el-GR" b="1" dirty="0" err="1"/>
              <a:t>Hg</a:t>
            </a:r>
            <a:r>
              <a:rPr lang="el-GR" dirty="0"/>
              <a:t>, επειδή το οξυγόνο χρησιμοποιείται συνεχώς για την κυτταρική αναπνοή. </a:t>
            </a:r>
          </a:p>
          <a:p>
            <a:r>
              <a:rPr lang="el-GR" dirty="0"/>
              <a:t>Αντίθετα, </a:t>
            </a:r>
            <a:r>
              <a:rPr lang="el-GR" b="1" dirty="0"/>
              <a:t>η μερική πίεση οξυγόνου στο αίμα είναι περίπου 100 mm </a:t>
            </a:r>
            <a:r>
              <a:rPr lang="el-GR" b="1" dirty="0" err="1"/>
              <a:t>Hg</a:t>
            </a:r>
            <a:r>
              <a:rPr lang="el-GR" dirty="0"/>
              <a:t>. Αυτό δημιουργεί μια κλίση πίεσης που προκαλεί το οξυγόνο να διαχωρίζεται από την αιμοσφαιρίνη, να διαχέεται από το αίμα, να διασχίζει τον διάμεσο χώρο και να εισέρχεται στον ιστό.</a:t>
            </a:r>
          </a:p>
          <a:p>
            <a:r>
              <a:rPr lang="el-GR" dirty="0"/>
              <a:t> </a:t>
            </a:r>
          </a:p>
        </p:txBody>
      </p:sp>
      <p:pic>
        <p:nvPicPr>
          <p:cNvPr id="4" name="Picture 2"/>
          <p:cNvPicPr>
            <a:picLocks noChangeAspect="1" noChangeArrowheads="1"/>
          </p:cNvPicPr>
          <p:nvPr/>
        </p:nvPicPr>
        <p:blipFill>
          <a:blip r:embed="rId2"/>
          <a:srcRect/>
          <a:stretch>
            <a:fillRect/>
          </a:stretch>
        </p:blipFill>
        <p:spPr bwMode="auto">
          <a:xfrm>
            <a:off x="4376928" y="2813590"/>
            <a:ext cx="7815072" cy="4044410"/>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8A2B9160-6A60-4D39-B124-902D920D33A3}"/>
              </a:ext>
            </a:extLst>
          </p:cNvPr>
          <p:cNvSpPr txBox="1"/>
          <p:nvPr/>
        </p:nvSpPr>
        <p:spPr>
          <a:xfrm>
            <a:off x="0" y="3780235"/>
            <a:ext cx="391081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CC0099"/>
                </a:solidFill>
                <a:effectLst/>
                <a:uLnTx/>
                <a:uFillTx/>
                <a:latin typeface="Calibri"/>
                <a:ea typeface="+mn-ea"/>
                <a:cs typeface="+mn-cs"/>
              </a:rPr>
              <a:t>Η αιμοσφαιρίνη που έχει λίγο οξυγόνο συνδεδεμένο με αυτήν χάνει μεγάλο μέρος της φωτεινότητάς της, έτσι ώστε το αίμα που επιστρέφει στην καρδιά να έχει πιο μπορντό χρώμα.</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D03F2-941F-44AC-A2C1-3EADD61A4100}"/>
              </a:ext>
            </a:extLst>
          </p:cNvPr>
          <p:cNvSpPr txBox="1"/>
          <p:nvPr/>
        </p:nvSpPr>
        <p:spPr>
          <a:xfrm>
            <a:off x="1322363" y="2268306"/>
            <a:ext cx="10142805" cy="2062103"/>
          </a:xfrm>
          <a:prstGeom prst="rect">
            <a:avLst/>
          </a:prstGeom>
          <a:noFill/>
        </p:spPr>
        <p:txBody>
          <a:bodyPr wrap="square">
            <a:spAutoFit/>
          </a:bodyPr>
          <a:lstStyle/>
          <a:p>
            <a:r>
              <a:rPr lang="el-GR" sz="3200" dirty="0"/>
              <a:t>αδυναμία του αναπνευστικού συστήματος να επιτελέσει τη μία ή και</a:t>
            </a:r>
            <a:r>
              <a:rPr lang="en-US" sz="3200" dirty="0"/>
              <a:t> </a:t>
            </a:r>
            <a:r>
              <a:rPr lang="el-GR" sz="3200" dirty="0"/>
              <a:t>τις δύο λειτουργίες της ανταλλαγής των αερίων, δηλαδή την </a:t>
            </a:r>
            <a:r>
              <a:rPr lang="el-GR" sz="3200" dirty="0">
                <a:solidFill>
                  <a:srgbClr val="FF0000"/>
                </a:solidFill>
              </a:rPr>
              <a:t>οξυγόνωση του μεικτού φλεβικού αίματος </a:t>
            </a:r>
            <a:r>
              <a:rPr lang="el-GR" sz="3200" dirty="0"/>
              <a:t>ή/και την </a:t>
            </a:r>
            <a:r>
              <a:rPr lang="en-US" sz="3200" dirty="0"/>
              <a:t>    </a:t>
            </a:r>
            <a:r>
              <a:rPr lang="el-GR" sz="3200" dirty="0">
                <a:solidFill>
                  <a:srgbClr val="FF0000"/>
                </a:solidFill>
              </a:rPr>
              <a:t>αποβολή του διοξειδίου του άνθρακα (CO2)</a:t>
            </a:r>
            <a:r>
              <a:rPr lang="el-GR" sz="3200" dirty="0"/>
              <a:t> </a:t>
            </a:r>
          </a:p>
        </p:txBody>
      </p:sp>
      <p:pic>
        <p:nvPicPr>
          <p:cNvPr id="2" name="Εικόνα 1">
            <a:extLst>
              <a:ext uri="{FF2B5EF4-FFF2-40B4-BE49-F238E27FC236}">
                <a16:creationId xmlns:a16="http://schemas.microsoft.com/office/drawing/2014/main" id="{4E32EC28-F14C-4400-83C3-3D502590D9BC}"/>
              </a:ext>
            </a:extLst>
          </p:cNvPr>
          <p:cNvPicPr>
            <a:picLocks noChangeAspect="1"/>
          </p:cNvPicPr>
          <p:nvPr/>
        </p:nvPicPr>
        <p:blipFill>
          <a:blip r:embed="rId2"/>
          <a:stretch>
            <a:fillRect/>
          </a:stretch>
        </p:blipFill>
        <p:spPr>
          <a:xfrm>
            <a:off x="1811655" y="737455"/>
            <a:ext cx="8854670" cy="1006939"/>
          </a:xfrm>
          <a:prstGeom prst="rect">
            <a:avLst/>
          </a:prstGeom>
        </p:spPr>
      </p:pic>
      <p:pic>
        <p:nvPicPr>
          <p:cNvPr id="5" name="Εικόνα 4">
            <a:extLst>
              <a:ext uri="{FF2B5EF4-FFF2-40B4-BE49-F238E27FC236}">
                <a16:creationId xmlns:a16="http://schemas.microsoft.com/office/drawing/2014/main" id="{15B06F8B-FEC2-4671-B291-93880AB83552}"/>
              </a:ext>
            </a:extLst>
          </p:cNvPr>
          <p:cNvPicPr>
            <a:picLocks noChangeAspect="1"/>
          </p:cNvPicPr>
          <p:nvPr/>
        </p:nvPicPr>
        <p:blipFill>
          <a:blip r:embed="rId3"/>
          <a:stretch>
            <a:fillRect/>
          </a:stretch>
        </p:blipFill>
        <p:spPr>
          <a:xfrm>
            <a:off x="11624088" y="0"/>
            <a:ext cx="530398" cy="445047"/>
          </a:xfrm>
          <a:prstGeom prst="rect">
            <a:avLst/>
          </a:prstGeom>
        </p:spPr>
      </p:pic>
    </p:spTree>
    <p:extLst>
      <p:ext uri="{BB962C8B-B14F-4D97-AF65-F5344CB8AC3E}">
        <p14:creationId xmlns:p14="http://schemas.microsoft.com/office/powerpoint/2010/main" val="2745539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40103CB-FAA1-4902-A666-B94348E2AEEE}"/>
              </a:ext>
            </a:extLst>
          </p:cNvPr>
          <p:cNvPicPr>
            <a:picLocks noChangeAspect="1"/>
          </p:cNvPicPr>
          <p:nvPr/>
        </p:nvPicPr>
        <p:blipFill>
          <a:blip r:embed="rId2"/>
          <a:stretch>
            <a:fillRect/>
          </a:stretch>
        </p:blipFill>
        <p:spPr>
          <a:xfrm>
            <a:off x="233999" y="916892"/>
            <a:ext cx="8516341" cy="5941108"/>
          </a:xfrm>
          <a:prstGeom prst="rect">
            <a:avLst/>
          </a:prstGeom>
        </p:spPr>
      </p:pic>
      <p:sp>
        <p:nvSpPr>
          <p:cNvPr id="3" name="Βέλος: Δεξιό 2">
            <a:extLst>
              <a:ext uri="{FF2B5EF4-FFF2-40B4-BE49-F238E27FC236}">
                <a16:creationId xmlns:a16="http://schemas.microsoft.com/office/drawing/2014/main" id="{10DABD0B-4EB0-4EFC-8E07-F6AB8F556F42}"/>
              </a:ext>
            </a:extLst>
          </p:cNvPr>
          <p:cNvSpPr/>
          <p:nvPr/>
        </p:nvSpPr>
        <p:spPr>
          <a:xfrm>
            <a:off x="1621536" y="314366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Βέλος: Δεξιό 3">
            <a:extLst>
              <a:ext uri="{FF2B5EF4-FFF2-40B4-BE49-F238E27FC236}">
                <a16:creationId xmlns:a16="http://schemas.microsoft.com/office/drawing/2014/main" id="{EC392576-0A47-431B-A5D1-F57E88E1505A}"/>
              </a:ext>
            </a:extLst>
          </p:cNvPr>
          <p:cNvSpPr/>
          <p:nvPr/>
        </p:nvSpPr>
        <p:spPr>
          <a:xfrm rot="10800000">
            <a:off x="6533975" y="3143661"/>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7104E8D5-9C79-463D-B6A2-4EDC9D88460C}"/>
              </a:ext>
            </a:extLst>
          </p:cNvPr>
          <p:cNvPicPr>
            <a:picLocks noChangeAspect="1"/>
          </p:cNvPicPr>
          <p:nvPr/>
        </p:nvPicPr>
        <p:blipFill>
          <a:blip r:embed="rId3"/>
          <a:stretch>
            <a:fillRect/>
          </a:stretch>
        </p:blipFill>
        <p:spPr>
          <a:xfrm>
            <a:off x="11661602" y="0"/>
            <a:ext cx="530398" cy="445047"/>
          </a:xfrm>
          <a:prstGeom prst="rect">
            <a:avLst/>
          </a:prstGeom>
        </p:spPr>
      </p:pic>
      <p:sp>
        <p:nvSpPr>
          <p:cNvPr id="7" name="6 - Ορθογώνιο"/>
          <p:cNvSpPr/>
          <p:nvPr/>
        </p:nvSpPr>
        <p:spPr>
          <a:xfrm>
            <a:off x="8924544" y="979069"/>
            <a:ext cx="3023616" cy="5632311"/>
          </a:xfrm>
          <a:prstGeom prst="rect">
            <a:avLst/>
          </a:prstGeom>
        </p:spPr>
        <p:txBody>
          <a:bodyPr wrap="square">
            <a:spAutoFit/>
          </a:bodyPr>
          <a:lstStyle/>
          <a:p>
            <a:r>
              <a:rPr lang="el-GR" sz="2400" dirty="0"/>
              <a:t>Λαμβάνοντας υπόψη ότι η κυτταρική αναπνοή παράγει συνεχώς διοξείδιο του άνθρακα, η μερική πίεση του διοξειδίου του άνθρακα είναι χαμηλότερη στο αίμα από ό, τι στον ιστό, προκαλώντας το διοξείδιο του άνθρακα να διαχυθεί έξω από τον ιστό, να διασχίσει το διάμεσο υγρό και να εισέλθει στο αίμα. </a:t>
            </a:r>
          </a:p>
        </p:txBody>
      </p:sp>
    </p:spTree>
    <p:extLst>
      <p:ext uri="{BB962C8B-B14F-4D97-AF65-F5344CB8AC3E}">
        <p14:creationId xmlns:p14="http://schemas.microsoft.com/office/powerpoint/2010/main" val="369628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C:\Users\doces\Desktop\σχημα ΑΑ.PNG"/>
          <p:cNvPicPr>
            <a:picLocks noChangeAspect="1" noChangeArrowheads="1"/>
          </p:cNvPicPr>
          <p:nvPr/>
        </p:nvPicPr>
        <p:blipFill>
          <a:blip r:embed="rId3"/>
          <a:srcRect/>
          <a:stretch>
            <a:fillRect/>
          </a:stretch>
        </p:blipFill>
        <p:spPr bwMode="auto">
          <a:xfrm>
            <a:off x="2788730" y="0"/>
            <a:ext cx="7547779" cy="6858000"/>
          </a:xfrm>
          <a:prstGeom prst="rect">
            <a:avLst/>
          </a:prstGeom>
          <a:noFill/>
        </p:spPr>
      </p:pic>
      <p:sp>
        <p:nvSpPr>
          <p:cNvPr id="4" name="TextBox 3">
            <a:extLst>
              <a:ext uri="{FF2B5EF4-FFF2-40B4-BE49-F238E27FC236}">
                <a16:creationId xmlns:a16="http://schemas.microsoft.com/office/drawing/2014/main" id="{29920E33-DBFE-457F-93C4-CCB867DC3548}"/>
              </a:ext>
            </a:extLst>
          </p:cNvPr>
          <p:cNvSpPr txBox="1"/>
          <p:nvPr/>
        </p:nvSpPr>
        <p:spPr>
          <a:xfrm>
            <a:off x="3046828" y="234294"/>
            <a:ext cx="60983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ΕΙΣΠΝΕΟΜΕΝΟΣ ΑΕΡΑΣ</a:t>
            </a:r>
          </a:p>
        </p:txBody>
      </p:sp>
      <p:sp>
        <p:nvSpPr>
          <p:cNvPr id="6" name="5 - Ορθογώνιο"/>
          <p:cNvSpPr/>
          <p:nvPr/>
        </p:nvSpPr>
        <p:spPr>
          <a:xfrm>
            <a:off x="8473440" y="1260455"/>
            <a:ext cx="3328416" cy="1077218"/>
          </a:xfrm>
          <a:prstGeom prst="rect">
            <a:avLst/>
          </a:prstGeom>
        </p:spPr>
        <p:txBody>
          <a:bodyPr wrap="square">
            <a:spAutoFit/>
          </a:bodyPr>
          <a:lstStyle/>
          <a:p>
            <a:pPr lvl="0"/>
            <a:r>
              <a:rPr lang="el-GR" sz="1600" b="1" dirty="0">
                <a:solidFill>
                  <a:srgbClr val="FF0000"/>
                </a:solidFill>
              </a:rPr>
              <a:t>ΤΟ ΑΙΜΑ ΠΟΥ ΕΞΕΡΧΕΤΑΙ ΑΠΟ ΤΟ ΤΕΛΟΣ ΤΟΥ ΠΝΕΥΜΟΝΙΚΟΥ ΤΡΙΧΟΕΙΔΟΥΣ  ΕΧΕΙ ΤΗΝ ΙΔΙΑ </a:t>
            </a:r>
            <a:r>
              <a:rPr lang="en-US" sz="1600" b="1" dirty="0">
                <a:solidFill>
                  <a:srgbClr val="FF0000"/>
                </a:solidFill>
              </a:rPr>
              <a:t>PO2 KAI PCO2</a:t>
            </a:r>
            <a:r>
              <a:rPr lang="el-GR" sz="1600" b="1" dirty="0">
                <a:solidFill>
                  <a:srgbClr val="FF0000"/>
                </a:solidFill>
              </a:rPr>
              <a:t>    ΜΕ </a:t>
            </a:r>
            <a:r>
              <a:rPr lang="en-US" sz="1600" b="1" dirty="0">
                <a:solidFill>
                  <a:srgbClr val="FF0000"/>
                </a:solidFill>
              </a:rPr>
              <a:t> </a:t>
            </a:r>
            <a:r>
              <a:rPr lang="el-GR" sz="1600" b="1" dirty="0">
                <a:solidFill>
                  <a:srgbClr val="FF0000"/>
                </a:solidFill>
              </a:rPr>
              <a:t>ΤΟΝ ΚΥΨΕΛΙΔΙΚΟ ΑΕΡΑ</a:t>
            </a:r>
          </a:p>
        </p:txBody>
      </p:sp>
      <p:sp>
        <p:nvSpPr>
          <p:cNvPr id="7" name="TextBox 6">
            <a:extLst>
              <a:ext uri="{FF2B5EF4-FFF2-40B4-BE49-F238E27FC236}">
                <a16:creationId xmlns:a16="http://schemas.microsoft.com/office/drawing/2014/main" id="{18E63859-5691-4A71-A1B5-49671FDB77B6}"/>
              </a:ext>
            </a:extLst>
          </p:cNvPr>
          <p:cNvSpPr txBox="1"/>
          <p:nvPr/>
        </p:nvSpPr>
        <p:spPr>
          <a:xfrm>
            <a:off x="346497" y="1907510"/>
            <a:ext cx="6098344" cy="584775"/>
          </a:xfrm>
          <a:prstGeom prst="rect">
            <a:avLst/>
          </a:prstGeom>
          <a:noFill/>
        </p:spPr>
        <p:txBody>
          <a:bodyPr wrap="square">
            <a:spAutoFit/>
          </a:bodyPr>
          <a:lstStyle/>
          <a:p>
            <a:r>
              <a:rPr lang="el-GR" sz="1600" b="1" dirty="0">
                <a:solidFill>
                  <a:schemeClr val="accent5">
                    <a:lumMod val="50000"/>
                  </a:schemeClr>
                </a:solidFill>
              </a:rPr>
              <a:t>ΤΟ ΑΙΜΑ ΠΟΥ ΕΠΙΣΤΡΕΦΕΙ ΣΤΟΥΣ</a:t>
            </a:r>
          </a:p>
          <a:p>
            <a:r>
              <a:rPr lang="el-GR" sz="1600" b="1" dirty="0">
                <a:solidFill>
                  <a:schemeClr val="accent5">
                    <a:lumMod val="50000"/>
                  </a:schemeClr>
                </a:solidFill>
              </a:rPr>
              <a:t> ΠΝΕΥΜΟΝΕΣ ΕΧΕΙ PCO2 46 </a:t>
            </a:r>
            <a:r>
              <a:rPr lang="el-GR" sz="1600" b="1" dirty="0" err="1">
                <a:solidFill>
                  <a:schemeClr val="accent5">
                    <a:lumMod val="50000"/>
                  </a:schemeClr>
                </a:solidFill>
              </a:rPr>
              <a:t>mmHg</a:t>
            </a:r>
            <a:r>
              <a:rPr lang="el-GR" sz="1600" b="1" dirty="0">
                <a:solidFill>
                  <a:schemeClr val="accent5">
                    <a:lumMod val="50000"/>
                  </a:schemeClr>
                </a:solidFill>
              </a:rPr>
              <a:t>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noChangeArrowheads="1"/>
          </p:cNvPicPr>
          <p:nvPr/>
        </p:nvPicPr>
        <p:blipFill>
          <a:blip r:embed="rId2"/>
          <a:srcRect/>
          <a:stretch>
            <a:fillRect/>
          </a:stretch>
        </p:blipFill>
        <p:spPr bwMode="auto">
          <a:xfrm>
            <a:off x="4735363" y="179970"/>
            <a:ext cx="6969715" cy="6491026"/>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5A11CA4F-B08C-436A-B563-1E5653A2570A}"/>
              </a:ext>
            </a:extLst>
          </p:cNvPr>
          <p:cNvSpPr txBox="1"/>
          <p:nvPr/>
        </p:nvSpPr>
        <p:spPr>
          <a:xfrm>
            <a:off x="0" y="696743"/>
            <a:ext cx="4596384" cy="1015663"/>
          </a:xfrm>
          <a:prstGeom prst="rect">
            <a:avLst/>
          </a:prstGeom>
          <a:noFill/>
        </p:spPr>
        <p:txBody>
          <a:bodyPr wrap="square">
            <a:spAutoFit/>
          </a:bodyPr>
          <a:lstStyle/>
          <a:p>
            <a:r>
              <a:rPr lang="el-GR" sz="2000" dirty="0"/>
              <a:t>Η βαθμιδωτή πτωτική πορεία του Ο2 </a:t>
            </a:r>
          </a:p>
          <a:p>
            <a:r>
              <a:rPr lang="el-GR" sz="2000" dirty="0"/>
              <a:t>από την ατμόσφαιρα στους ιστούς </a:t>
            </a:r>
          </a:p>
          <a:p>
            <a:r>
              <a:rPr lang="el-GR" sz="2000" dirty="0"/>
              <a:t>και στα μιτοχόνδρια  (κυτταρικό επίπεδο)</a:t>
            </a:r>
          </a:p>
        </p:txBody>
      </p:sp>
      <p:pic>
        <p:nvPicPr>
          <p:cNvPr id="139265" name="Picture 1"/>
          <p:cNvPicPr>
            <a:picLocks noChangeAspect="1" noChangeArrowheads="1"/>
          </p:cNvPicPr>
          <p:nvPr/>
        </p:nvPicPr>
        <p:blipFill>
          <a:blip r:embed="rId3"/>
          <a:srcRect/>
          <a:stretch>
            <a:fillRect/>
          </a:stretch>
        </p:blipFill>
        <p:spPr bwMode="auto">
          <a:xfrm>
            <a:off x="0" y="2851785"/>
            <a:ext cx="4669536" cy="2606625"/>
          </a:xfrm>
          <a:prstGeom prst="rect">
            <a:avLst/>
          </a:prstGeom>
          <a:noFill/>
          <a:ln w="9525">
            <a:noFill/>
            <a:miter lim="800000"/>
            <a:headEnd/>
            <a:tailEnd/>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0DE4B0-2BC7-4478-8B9B-807C616D2979}"/>
              </a:ext>
            </a:extLst>
          </p:cNvPr>
          <p:cNvSpPr>
            <a:spLocks noGrp="1"/>
          </p:cNvSpPr>
          <p:nvPr>
            <p:ph type="title"/>
          </p:nvPr>
        </p:nvSpPr>
        <p:spPr>
          <a:xfrm>
            <a:off x="458372" y="3037986"/>
            <a:ext cx="10515600" cy="1325563"/>
          </a:xfrm>
        </p:spPr>
        <p:txBody>
          <a:bodyPr/>
          <a:lstStyle/>
          <a:p>
            <a:pPr algn="ctr"/>
            <a:r>
              <a:rPr lang="el-GR" b="1" dirty="0">
                <a:solidFill>
                  <a:prstClr val="black"/>
                </a:solidFill>
                <a:latin typeface="Calibri Light" panose="020F0302020204030204"/>
              </a:rPr>
              <a:t>ΜΕΤΑΦΟΡΑ ΟΞΥΓΟΝΟΥ</a:t>
            </a:r>
            <a:br>
              <a:rPr kumimoji="0" lang="el-GR"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l-GR" sz="4400" b="1" i="0" u="none" strike="noStrike" kern="1200" cap="none" spc="0" normalizeH="0" baseline="0" noProof="0" dirty="0">
                <a:ln>
                  <a:noFill/>
                </a:ln>
                <a:solidFill>
                  <a:prstClr val="black"/>
                </a:solidFill>
                <a:effectLst/>
                <a:uLnTx/>
                <a:uFillTx/>
                <a:latin typeface="Calibri Light" panose="020F0302020204030204"/>
                <a:ea typeface="+mj-ea"/>
                <a:cs typeface="+mj-cs"/>
              </a:rPr>
              <a:t>ΚΑΜΠΥΛΗ ΚΟΡΕΣΜΟΥ</a:t>
            </a:r>
            <a:endParaRPr lang="el-GR" b="1" dirty="0"/>
          </a:p>
        </p:txBody>
      </p:sp>
    </p:spTree>
    <p:extLst>
      <p:ext uri="{BB962C8B-B14F-4D97-AF65-F5344CB8AC3E}">
        <p14:creationId xmlns:p14="http://schemas.microsoft.com/office/powerpoint/2010/main" val="2673693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7F037-B18E-4FAF-8FD0-C4D29E1B73DC}"/>
              </a:ext>
            </a:extLst>
          </p:cNvPr>
          <p:cNvSpPr txBox="1"/>
          <p:nvPr/>
        </p:nvSpPr>
        <p:spPr>
          <a:xfrm>
            <a:off x="1252025" y="328805"/>
            <a:ext cx="103385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ΜΕΤΑΦΟΡΑ ΟΞΥΓΟΝΟΥ ΑΠΟ ΠΝΕΥΜΟΝΕΣ ΠΡΟΣ ΤΟΥΣ ΙΣΤΟΥΣ</a:t>
            </a:r>
          </a:p>
        </p:txBody>
      </p:sp>
      <p:sp>
        <p:nvSpPr>
          <p:cNvPr id="11" name="TextBox 10">
            <a:extLst>
              <a:ext uri="{FF2B5EF4-FFF2-40B4-BE49-F238E27FC236}">
                <a16:creationId xmlns:a16="http://schemas.microsoft.com/office/drawing/2014/main" id="{453FE03A-265F-4E8C-9A59-4403078382FC}"/>
              </a:ext>
            </a:extLst>
          </p:cNvPr>
          <p:cNvSpPr txBox="1"/>
          <p:nvPr/>
        </p:nvSpPr>
        <p:spPr>
          <a:xfrm>
            <a:off x="2838156" y="908406"/>
            <a:ext cx="609834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l-GR" sz="3600" b="1" i="0" u="none" strike="noStrike" kern="1200" cap="none" spc="0" normalizeH="0" baseline="0" noProof="0" dirty="0">
                <a:ln>
                  <a:noFill/>
                </a:ln>
                <a:solidFill>
                  <a:srgbClr val="FF0000"/>
                </a:solidFill>
                <a:effectLst/>
                <a:uLnTx/>
                <a:uFillTx/>
                <a:latin typeface="Calibri" panose="020F0502020204030204"/>
                <a:ea typeface="+mn-ea"/>
                <a:cs typeface="+mn-cs"/>
              </a:rPr>
              <a:t>Σύνδεση με αιμοσφαιρίνη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panose="020F0502020204030204"/>
                <a:ea typeface="+mn-ea"/>
                <a:cs typeface="+mn-cs"/>
              </a:rPr>
              <a:t>2. Διαλυμένο στο πλάσμα</a:t>
            </a:r>
          </a:p>
        </p:txBody>
      </p:sp>
      <p:sp>
        <p:nvSpPr>
          <p:cNvPr id="15" name="TextBox 14">
            <a:extLst>
              <a:ext uri="{FF2B5EF4-FFF2-40B4-BE49-F238E27FC236}">
                <a16:creationId xmlns:a16="http://schemas.microsoft.com/office/drawing/2014/main" id="{BC479334-B9E3-4D5E-900A-A14A1ED54A87}"/>
              </a:ext>
            </a:extLst>
          </p:cNvPr>
          <p:cNvSpPr txBox="1"/>
          <p:nvPr/>
        </p:nvSpPr>
        <p:spPr>
          <a:xfrm>
            <a:off x="577433" y="3096348"/>
            <a:ext cx="1107479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Μόλις το Οξυγόνο διαχυθεί από τις κυψελίδες στην πνευμονική κυκλοφορία, μεταφέρεται κατά κύριο λόγο δεσμευμένο από την αιμοσφαιρίνη στα τριχοειδή των ιστών, όπου και αποδίδεται για να χρησιμοποιηθεί από τα κύτταρα</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AF4B2B7-AD46-4ABE-BEAC-5BC5FF7FF1AE}"/>
              </a:ext>
            </a:extLst>
          </p:cNvPr>
          <p:cNvSpPr txBox="1"/>
          <p:nvPr/>
        </p:nvSpPr>
        <p:spPr>
          <a:xfrm>
            <a:off x="558604" y="5445873"/>
            <a:ext cx="11074791"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Η ποσότητα του Ο2 που μεταφέρεται στη συστηματική κυκλοφορία ανά λεπτό είναι το προϊόν της καρδιακής παροχής και της αρτηριακής συγκέντρωσης Ο2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Η ικανότητα μεταφοράς του οξυγόνου στο σώμα εξαρτάται τόσο από το αναπνευστικό όσο και από το καρδιαγγειακό σύστημα. </a:t>
            </a:r>
          </a:p>
        </p:txBody>
      </p:sp>
      <p:pic>
        <p:nvPicPr>
          <p:cNvPr id="6" name="Εικόνα 5">
            <a:extLst>
              <a:ext uri="{FF2B5EF4-FFF2-40B4-BE49-F238E27FC236}">
                <a16:creationId xmlns:a16="http://schemas.microsoft.com/office/drawing/2014/main" id="{9FE2645B-D6EC-4049-A1FF-40B20477F2D7}"/>
              </a:ext>
            </a:extLst>
          </p:cNvPr>
          <p:cNvPicPr>
            <a:picLocks noChangeAspect="1"/>
          </p:cNvPicPr>
          <p:nvPr/>
        </p:nvPicPr>
        <p:blipFill>
          <a:blip r:embed="rId2"/>
          <a:stretch>
            <a:fillRect/>
          </a:stretch>
        </p:blipFill>
        <p:spPr>
          <a:xfrm>
            <a:off x="11652224" y="0"/>
            <a:ext cx="530398" cy="445047"/>
          </a:xfrm>
          <a:prstGeom prst="rect">
            <a:avLst/>
          </a:prstGeom>
        </p:spPr>
      </p:pic>
    </p:spTree>
    <p:extLst>
      <p:ext uri="{BB962C8B-B14F-4D97-AF65-F5344CB8AC3E}">
        <p14:creationId xmlns:p14="http://schemas.microsoft.com/office/powerpoint/2010/main" val="1947825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DEE7182-354D-435D-B37D-3858B4A59BBC}"/>
              </a:ext>
            </a:extLst>
          </p:cNvPr>
          <p:cNvPicPr>
            <a:picLocks noChangeAspect="1"/>
          </p:cNvPicPr>
          <p:nvPr/>
        </p:nvPicPr>
        <p:blipFill>
          <a:blip r:embed="rId2"/>
          <a:stretch>
            <a:fillRect/>
          </a:stretch>
        </p:blipFill>
        <p:spPr>
          <a:xfrm>
            <a:off x="5233182" y="2010534"/>
            <a:ext cx="6925328" cy="4390265"/>
          </a:xfrm>
          <a:prstGeom prst="rect">
            <a:avLst/>
          </a:prstGeom>
        </p:spPr>
      </p:pic>
      <p:sp>
        <p:nvSpPr>
          <p:cNvPr id="5" name="TextBox 4">
            <a:extLst>
              <a:ext uri="{FF2B5EF4-FFF2-40B4-BE49-F238E27FC236}">
                <a16:creationId xmlns:a16="http://schemas.microsoft.com/office/drawing/2014/main" id="{368088AB-5C86-4335-899E-4E7DE0FC092B}"/>
              </a:ext>
            </a:extLst>
          </p:cNvPr>
          <p:cNvSpPr txBox="1"/>
          <p:nvPr/>
        </p:nvSpPr>
        <p:spPr>
          <a:xfrm>
            <a:off x="770204" y="246184"/>
            <a:ext cx="1028700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Το οξυγόνο μεταφέρεται στο αίμα κυρίως συνδεδεμένο με την Hb. Ένα μόριο Hb μπορεί να μεταφέρει μέχρι 4 μόρια Ο2, που είναι τότε, 100% κορεσμένη σε Ο2.</a:t>
            </a:r>
          </a:p>
        </p:txBody>
      </p:sp>
      <p:pic>
        <p:nvPicPr>
          <p:cNvPr id="7" name="Εικόνα 6">
            <a:extLst>
              <a:ext uri="{FF2B5EF4-FFF2-40B4-BE49-F238E27FC236}">
                <a16:creationId xmlns:a16="http://schemas.microsoft.com/office/drawing/2014/main" id="{0D341C1C-49B1-4F1A-9345-D492AFE43964}"/>
              </a:ext>
            </a:extLst>
          </p:cNvPr>
          <p:cNvPicPr>
            <a:picLocks noChangeAspect="1"/>
          </p:cNvPicPr>
          <p:nvPr/>
        </p:nvPicPr>
        <p:blipFill>
          <a:blip r:embed="rId3"/>
          <a:stretch>
            <a:fillRect/>
          </a:stretch>
        </p:blipFill>
        <p:spPr>
          <a:xfrm>
            <a:off x="0" y="3913633"/>
            <a:ext cx="5163540" cy="2944368"/>
          </a:xfrm>
          <a:prstGeom prst="rect">
            <a:avLst/>
          </a:prstGeom>
        </p:spPr>
      </p:pic>
      <p:pic>
        <p:nvPicPr>
          <p:cNvPr id="99329" name="Picture 1"/>
          <p:cNvPicPr>
            <a:picLocks noChangeAspect="1" noChangeArrowheads="1"/>
          </p:cNvPicPr>
          <p:nvPr/>
        </p:nvPicPr>
        <p:blipFill>
          <a:blip r:embed="rId4"/>
          <a:srcRect/>
          <a:stretch>
            <a:fillRect/>
          </a:stretch>
        </p:blipFill>
        <p:spPr bwMode="auto">
          <a:xfrm>
            <a:off x="5817299" y="6461760"/>
            <a:ext cx="5210874" cy="235077"/>
          </a:xfrm>
          <a:prstGeom prst="rect">
            <a:avLst/>
          </a:prstGeom>
          <a:noFill/>
          <a:ln w="9525">
            <a:noFill/>
            <a:miter lim="800000"/>
            <a:headEnd/>
            <a:tailEnd/>
          </a:ln>
          <a:effectLst/>
        </p:spPr>
      </p:pic>
    </p:spTree>
    <p:extLst>
      <p:ext uri="{BB962C8B-B14F-4D97-AF65-F5344CB8AC3E}">
        <p14:creationId xmlns:p14="http://schemas.microsoft.com/office/powerpoint/2010/main" val="3156261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8BE1045-6C7D-4493-BA3A-24EF8D6A5A0B}"/>
              </a:ext>
            </a:extLst>
          </p:cNvPr>
          <p:cNvPicPr>
            <a:picLocks noChangeAspect="1"/>
          </p:cNvPicPr>
          <p:nvPr/>
        </p:nvPicPr>
        <p:blipFill>
          <a:blip r:embed="rId2"/>
          <a:stretch>
            <a:fillRect/>
          </a:stretch>
        </p:blipFill>
        <p:spPr>
          <a:xfrm>
            <a:off x="1462087" y="904194"/>
            <a:ext cx="8973135" cy="5049611"/>
          </a:xfrm>
          <a:prstGeom prst="rect">
            <a:avLst/>
          </a:prstGeom>
        </p:spPr>
      </p:pic>
    </p:spTree>
    <p:extLst>
      <p:ext uri="{BB962C8B-B14F-4D97-AF65-F5344CB8AC3E}">
        <p14:creationId xmlns:p14="http://schemas.microsoft.com/office/powerpoint/2010/main" val="2803335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F127D1-EA5E-462C-B743-635DE408F52E}"/>
              </a:ext>
            </a:extLst>
          </p:cNvPr>
          <p:cNvSpPr txBox="1"/>
          <p:nvPr/>
        </p:nvSpPr>
        <p:spPr>
          <a:xfrm>
            <a:off x="1800664" y="746872"/>
            <a:ext cx="7891976" cy="584775"/>
          </a:xfrm>
          <a:prstGeom prst="rect">
            <a:avLst/>
          </a:prstGeom>
          <a:noFill/>
        </p:spPr>
        <p:txBody>
          <a:bodyPr wrap="square">
            <a:spAutoFit/>
          </a:bodyPr>
          <a:lstStyle/>
          <a:p>
            <a:r>
              <a:rPr kumimoji="0" lang="el-GR" sz="3200" b="1" i="0" u="none" strike="noStrike" kern="1200" cap="none" spc="0" normalizeH="0" baseline="0" noProof="0" dirty="0">
                <a:ln>
                  <a:noFill/>
                </a:ln>
                <a:effectLst/>
                <a:uLnTx/>
                <a:uFillTx/>
                <a:latin typeface="Calibri"/>
                <a:ea typeface="+mn-ea"/>
                <a:cs typeface="+mn-cs"/>
              </a:rPr>
              <a:t>Αιμοσφαιρίνη ιδανικό</a:t>
            </a:r>
            <a:r>
              <a:rPr lang="el-GR" sz="3200" b="1" dirty="0">
                <a:latin typeface="Calibri"/>
              </a:rPr>
              <a:t>ς</a:t>
            </a:r>
            <a:r>
              <a:rPr kumimoji="0" lang="el-GR" sz="3200" b="1" i="0" u="none" strike="noStrike" kern="1200" cap="none" spc="0" normalizeH="0" baseline="0" noProof="0" dirty="0">
                <a:ln>
                  <a:noFill/>
                </a:ln>
                <a:effectLst/>
                <a:uLnTx/>
                <a:uFillTx/>
                <a:latin typeface="Calibri"/>
                <a:ea typeface="+mn-ea"/>
                <a:cs typeface="+mn-cs"/>
              </a:rPr>
              <a:t> συν-μεταφορέας </a:t>
            </a:r>
            <a:endParaRPr lang="el-GR" sz="3200" dirty="0"/>
          </a:p>
        </p:txBody>
      </p:sp>
      <p:sp>
        <p:nvSpPr>
          <p:cNvPr id="9" name="TextBox 8">
            <a:extLst>
              <a:ext uri="{FF2B5EF4-FFF2-40B4-BE49-F238E27FC236}">
                <a16:creationId xmlns:a16="http://schemas.microsoft.com/office/drawing/2014/main" id="{D55EA9DC-E704-4CE3-A4BA-236DA5F8C6FD}"/>
              </a:ext>
            </a:extLst>
          </p:cNvPr>
          <p:cNvSpPr txBox="1"/>
          <p:nvPr/>
        </p:nvSpPr>
        <p:spPr>
          <a:xfrm>
            <a:off x="1800664" y="1490008"/>
            <a:ext cx="9228407" cy="1569660"/>
          </a:xfrm>
          <a:prstGeom prst="rect">
            <a:avLst/>
          </a:prstGeom>
          <a:noFill/>
        </p:spPr>
        <p:txBody>
          <a:bodyPr wrap="square">
            <a:spAutoFit/>
          </a:bodyPr>
          <a:lstStyle/>
          <a:p>
            <a:r>
              <a:rPr kumimoji="0" lang="el-GR" sz="2400" b="1" i="0" u="none" strike="noStrike" kern="1200" cap="none" spc="0" normalizeH="0" baseline="0" noProof="0" dirty="0">
                <a:ln>
                  <a:noFill/>
                </a:ln>
                <a:solidFill>
                  <a:srgbClr val="FF0000"/>
                </a:solidFill>
                <a:effectLst/>
                <a:uLnTx/>
                <a:uFillTx/>
                <a:latin typeface="Calibri"/>
                <a:ea typeface="+mn-ea"/>
                <a:cs typeface="+mn-cs"/>
              </a:rPr>
              <a:t>μεταβάλλει τη χημική της συγγένεια με το Ο2 κατά τρόπο, ώστε να δεσμεύει O2 σε περιβάλλον πλούσιο σε O2, όπως τα πνευμονικά τριχοειδή και να το αποδεσμεύει, σε περιβάλλον με χαμηλή PO2, όπως τα </a:t>
            </a:r>
            <a:r>
              <a:rPr kumimoji="0" lang="el-GR" sz="2400" b="1" i="0" u="none" strike="noStrike" kern="1200" cap="none" spc="0" normalizeH="0" baseline="0" noProof="0" dirty="0" err="1">
                <a:ln>
                  <a:noFill/>
                </a:ln>
                <a:solidFill>
                  <a:srgbClr val="FF0000"/>
                </a:solidFill>
                <a:effectLst/>
                <a:uLnTx/>
                <a:uFillTx/>
                <a:latin typeface="Calibri"/>
                <a:ea typeface="+mn-ea"/>
                <a:cs typeface="+mn-cs"/>
              </a:rPr>
              <a:t>ιστικά</a:t>
            </a:r>
            <a:r>
              <a:rPr kumimoji="0" lang="el-GR" sz="2400" b="1" i="0" u="none" strike="noStrike" kern="1200" cap="none" spc="0" normalizeH="0" baseline="0" noProof="0" dirty="0">
                <a:ln>
                  <a:noFill/>
                </a:ln>
                <a:solidFill>
                  <a:srgbClr val="FF0000"/>
                </a:solidFill>
                <a:effectLst/>
                <a:uLnTx/>
                <a:uFillTx/>
                <a:latin typeface="Calibri"/>
                <a:ea typeface="+mn-ea"/>
                <a:cs typeface="+mn-cs"/>
              </a:rPr>
              <a:t> τριχοειδή, την αναδεικνύει ως ιδανικό μεταφορέα O2</a:t>
            </a:r>
            <a:endParaRPr lang="el-GR" dirty="0"/>
          </a:p>
        </p:txBody>
      </p:sp>
      <p:sp>
        <p:nvSpPr>
          <p:cNvPr id="13" name="TextBox 12">
            <a:extLst>
              <a:ext uri="{FF2B5EF4-FFF2-40B4-BE49-F238E27FC236}">
                <a16:creationId xmlns:a16="http://schemas.microsoft.com/office/drawing/2014/main" id="{5E656004-D0D7-49DA-AE38-AB6083B9B8F6}"/>
              </a:ext>
            </a:extLst>
          </p:cNvPr>
          <p:cNvSpPr txBox="1"/>
          <p:nvPr/>
        </p:nvSpPr>
        <p:spPr>
          <a:xfrm>
            <a:off x="1800664" y="4233875"/>
            <a:ext cx="8609428" cy="1200329"/>
          </a:xfrm>
          <a:prstGeom prst="rect">
            <a:avLst/>
          </a:prstGeom>
          <a:noFill/>
        </p:spPr>
        <p:txBody>
          <a:bodyPr wrap="square">
            <a:spAutoFit/>
          </a:bodyPr>
          <a:lstStyle/>
          <a:p>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Το </a:t>
            </a:r>
            <a:r>
              <a:rPr kumimoji="0" lang="el-GR" sz="2400" b="1" i="0" u="none" strike="noStrike" kern="1200" cap="none" spc="0" normalizeH="0" baseline="0" noProof="0" dirty="0">
                <a:ln>
                  <a:noFill/>
                </a:ln>
                <a:effectLst/>
                <a:uLnTx/>
                <a:uFillTx/>
                <a:latin typeface="Calibri" panose="020F0502020204030204"/>
                <a:ea typeface="+mn-ea"/>
                <a:cs typeface="+mn-cs"/>
              </a:rPr>
              <a:t>CO2 διαχέεται 20 φορές ταχύτερα από το Ο2</a:t>
            </a:r>
          </a:p>
          <a:p>
            <a:r>
              <a:rPr lang="el-GR" sz="2400" b="1" dirty="0">
                <a:solidFill>
                  <a:srgbClr val="FF0000"/>
                </a:solidFill>
                <a:latin typeface="Calibri" panose="020F0502020204030204"/>
              </a:rPr>
              <a:t>Όταν η αιμοσφαιρίνη βρεθεί στο φλεβικό τριχοειδές δηλ. σε περιβάλλον πλούσιο σε</a:t>
            </a:r>
            <a:r>
              <a:rPr lang="en-US" sz="2400" b="1" dirty="0">
                <a:solidFill>
                  <a:srgbClr val="FF0000"/>
                </a:solidFill>
                <a:latin typeface="Calibri" panose="020F0502020204030204"/>
              </a:rPr>
              <a:t> CO2 </a:t>
            </a:r>
            <a:r>
              <a:rPr lang="el-GR" sz="2400" b="1" dirty="0">
                <a:solidFill>
                  <a:srgbClr val="FF0000"/>
                </a:solidFill>
                <a:latin typeface="Calibri" panose="020F0502020204030204"/>
              </a:rPr>
              <a:t>τότε προσλαμβάνει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CO2</a:t>
            </a:r>
            <a:endParaRPr lang="el-GR" dirty="0"/>
          </a:p>
        </p:txBody>
      </p:sp>
    </p:spTree>
    <p:extLst>
      <p:ext uri="{BB962C8B-B14F-4D97-AF65-F5344CB8AC3E}">
        <p14:creationId xmlns:p14="http://schemas.microsoft.com/office/powerpoint/2010/main" val="3292567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b="3304"/>
          <a:stretch>
            <a:fillRect/>
          </a:stretch>
        </p:blipFill>
        <p:spPr bwMode="auto">
          <a:xfrm>
            <a:off x="1365503" y="353568"/>
            <a:ext cx="9853471" cy="63459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EB3A36F-B643-49B2-BFB4-B3DCD6F130B1}"/>
              </a:ext>
            </a:extLst>
          </p:cNvPr>
          <p:cNvPicPr>
            <a:picLocks noChangeAspect="1"/>
          </p:cNvPicPr>
          <p:nvPr/>
        </p:nvPicPr>
        <p:blipFill>
          <a:blip r:embed="rId2"/>
          <a:stretch>
            <a:fillRect/>
          </a:stretch>
        </p:blipFill>
        <p:spPr>
          <a:xfrm>
            <a:off x="1868302" y="237216"/>
            <a:ext cx="8230313" cy="1347333"/>
          </a:xfrm>
          <a:prstGeom prst="rect">
            <a:avLst/>
          </a:prstGeom>
        </p:spPr>
      </p:pic>
      <p:sp>
        <p:nvSpPr>
          <p:cNvPr id="5" name="TextBox 4">
            <a:extLst>
              <a:ext uri="{FF2B5EF4-FFF2-40B4-BE49-F238E27FC236}">
                <a16:creationId xmlns:a16="http://schemas.microsoft.com/office/drawing/2014/main" id="{57793487-7800-4F9A-BDA0-2CC865E211A6}"/>
              </a:ext>
            </a:extLst>
          </p:cNvPr>
          <p:cNvSpPr txBox="1"/>
          <p:nvPr/>
        </p:nvSpPr>
        <p:spPr>
          <a:xfrm>
            <a:off x="1653656" y="2045281"/>
            <a:ext cx="973484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Εργαλείο στο να κατανοήσουμε πως το αίμα (η Hb) μεταφέρει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και απελευθερώνει το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οξυγόνο στους ιστούς</a:t>
            </a:r>
          </a:p>
        </p:txBody>
      </p:sp>
      <p:pic>
        <p:nvPicPr>
          <p:cNvPr id="4" name="Εικόνα 3">
            <a:extLst>
              <a:ext uri="{FF2B5EF4-FFF2-40B4-BE49-F238E27FC236}">
                <a16:creationId xmlns:a16="http://schemas.microsoft.com/office/drawing/2014/main" id="{EDB554C6-9355-400F-A876-ACED947CC7BC}"/>
              </a:ext>
            </a:extLst>
          </p:cNvPr>
          <p:cNvPicPr>
            <a:picLocks noChangeAspect="1"/>
          </p:cNvPicPr>
          <p:nvPr/>
        </p:nvPicPr>
        <p:blipFill>
          <a:blip r:embed="rId3"/>
          <a:stretch>
            <a:fillRect/>
          </a:stretch>
        </p:blipFill>
        <p:spPr>
          <a:xfrm>
            <a:off x="11661602" y="-3517"/>
            <a:ext cx="530398" cy="445047"/>
          </a:xfrm>
          <a:prstGeom prst="rect">
            <a:avLst/>
          </a:prstGeom>
        </p:spPr>
      </p:pic>
      <p:sp>
        <p:nvSpPr>
          <p:cNvPr id="6" name="5 - Ορθογώνιο"/>
          <p:cNvSpPr/>
          <p:nvPr/>
        </p:nvSpPr>
        <p:spPr>
          <a:xfrm>
            <a:off x="883023" y="4594429"/>
            <a:ext cx="5006789" cy="1200329"/>
          </a:xfrm>
          <a:prstGeom prst="rect">
            <a:avLst/>
          </a:prstGeom>
        </p:spPr>
        <p:txBody>
          <a:bodyPr wrap="square">
            <a:spAutoFit/>
          </a:bodyPr>
          <a:lstStyle/>
          <a:p>
            <a:r>
              <a:rPr lang="el-GR" dirty="0"/>
              <a:t>Η καμπύλη σχηματίζεται πειραματικά, με ανθρώπειο αίμα και διάφορες συγκεντρώσεις O2 σε θερμοκρασία 37°C και </a:t>
            </a:r>
            <a:r>
              <a:rPr lang="el-GR" dirty="0" err="1"/>
              <a:t>pH</a:t>
            </a:r>
            <a:r>
              <a:rPr lang="el-GR" dirty="0"/>
              <a:t> = 7.40 και προσομοιώνεται μαθηματικά με ειδική εξίσωση</a:t>
            </a:r>
          </a:p>
        </p:txBody>
      </p:sp>
    </p:spTree>
    <p:extLst>
      <p:ext uri="{BB962C8B-B14F-4D97-AF65-F5344CB8AC3E}">
        <p14:creationId xmlns:p14="http://schemas.microsoft.com/office/powerpoint/2010/main" val="232633615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E256B84-4153-4A9F-9D59-30273D5428C4}"/>
              </a:ext>
            </a:extLst>
          </p:cNvPr>
          <p:cNvPicPr>
            <a:picLocks noChangeAspect="1"/>
          </p:cNvPicPr>
          <p:nvPr/>
        </p:nvPicPr>
        <p:blipFill>
          <a:blip r:embed="rId3"/>
          <a:stretch>
            <a:fillRect/>
          </a:stretch>
        </p:blipFill>
        <p:spPr>
          <a:xfrm>
            <a:off x="1610036" y="338973"/>
            <a:ext cx="5589105" cy="1924948"/>
          </a:xfrm>
          <a:prstGeom prst="rect">
            <a:avLst/>
          </a:prstGeom>
        </p:spPr>
      </p:pic>
      <p:pic>
        <p:nvPicPr>
          <p:cNvPr id="5" name="Εικόνα 4">
            <a:extLst>
              <a:ext uri="{FF2B5EF4-FFF2-40B4-BE49-F238E27FC236}">
                <a16:creationId xmlns:a16="http://schemas.microsoft.com/office/drawing/2014/main" id="{EFFE20B3-18F8-4432-A967-5948BE851A3D}"/>
              </a:ext>
            </a:extLst>
          </p:cNvPr>
          <p:cNvPicPr>
            <a:picLocks noChangeAspect="1"/>
          </p:cNvPicPr>
          <p:nvPr/>
        </p:nvPicPr>
        <p:blipFill>
          <a:blip r:embed="rId4"/>
          <a:stretch>
            <a:fillRect/>
          </a:stretch>
        </p:blipFill>
        <p:spPr>
          <a:xfrm>
            <a:off x="1031436" y="2410210"/>
            <a:ext cx="4890384" cy="2962365"/>
          </a:xfrm>
          <a:prstGeom prst="rect">
            <a:avLst/>
          </a:prstGeom>
        </p:spPr>
      </p:pic>
      <p:sp>
        <p:nvSpPr>
          <p:cNvPr id="7" name="TextBox 6">
            <a:extLst>
              <a:ext uri="{FF2B5EF4-FFF2-40B4-BE49-F238E27FC236}">
                <a16:creationId xmlns:a16="http://schemas.microsoft.com/office/drawing/2014/main" id="{D58C4A65-80D8-4A82-9A70-18AF9B1FF464}"/>
              </a:ext>
            </a:extLst>
          </p:cNvPr>
          <p:cNvSpPr txBox="1"/>
          <p:nvPr/>
        </p:nvSpPr>
        <p:spPr>
          <a:xfrm>
            <a:off x="8954227" y="1216492"/>
            <a:ext cx="317857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panose="020F0502020204030204"/>
                <a:ea typeface="+mn-ea"/>
                <a:cs typeface="+mn-cs"/>
              </a:rPr>
              <a:t>εργαστηριακή διάγνωση </a:t>
            </a:r>
          </a:p>
        </p:txBody>
      </p:sp>
      <p:sp>
        <p:nvSpPr>
          <p:cNvPr id="9" name="TextBox 8">
            <a:extLst>
              <a:ext uri="{FF2B5EF4-FFF2-40B4-BE49-F238E27FC236}">
                <a16:creationId xmlns:a16="http://schemas.microsoft.com/office/drawing/2014/main" id="{1A328650-9A12-4CB6-8A4F-730EAFDF8F8A}"/>
              </a:ext>
            </a:extLst>
          </p:cNvPr>
          <p:cNvSpPr txBox="1"/>
          <p:nvPr/>
        </p:nvSpPr>
        <p:spPr>
          <a:xfrm>
            <a:off x="1825588" y="6061715"/>
            <a:ext cx="609834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1" i="0" u="none" strike="noStrike" kern="1200" cap="none" spc="0" normalizeH="0" baseline="0" noProof="0" dirty="0">
                <a:ln>
                  <a:noFill/>
                </a:ln>
                <a:solidFill>
                  <a:srgbClr val="FF0000"/>
                </a:solidFill>
                <a:effectLst/>
                <a:uLnTx/>
                <a:uFillTx/>
                <a:latin typeface="Calibri" panose="020F0502020204030204"/>
                <a:ea typeface="+mn-ea"/>
                <a:cs typeface="+mn-cs"/>
              </a:rPr>
              <a:t> ή και τα δύο</a:t>
            </a:r>
          </a:p>
        </p:txBody>
      </p:sp>
      <p:sp>
        <p:nvSpPr>
          <p:cNvPr id="10" name="Βέλος: Δεξιό 9">
            <a:extLst>
              <a:ext uri="{FF2B5EF4-FFF2-40B4-BE49-F238E27FC236}">
                <a16:creationId xmlns:a16="http://schemas.microsoft.com/office/drawing/2014/main" id="{2401771E-9109-4027-8BB7-674EDDD28376}"/>
              </a:ext>
            </a:extLst>
          </p:cNvPr>
          <p:cNvSpPr/>
          <p:nvPr/>
        </p:nvSpPr>
        <p:spPr>
          <a:xfrm>
            <a:off x="848786" y="354577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Βέλος: Δεξιό 12">
            <a:extLst>
              <a:ext uri="{FF2B5EF4-FFF2-40B4-BE49-F238E27FC236}">
                <a16:creationId xmlns:a16="http://schemas.microsoft.com/office/drawing/2014/main" id="{01D7E48D-7CBD-47C7-BCE7-8A725C4C773C}"/>
              </a:ext>
            </a:extLst>
          </p:cNvPr>
          <p:cNvSpPr/>
          <p:nvPr/>
        </p:nvSpPr>
        <p:spPr>
          <a:xfrm>
            <a:off x="847180" y="48721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Βέλος: Δεξιό 13">
            <a:extLst>
              <a:ext uri="{FF2B5EF4-FFF2-40B4-BE49-F238E27FC236}">
                <a16:creationId xmlns:a16="http://schemas.microsoft.com/office/drawing/2014/main" id="{55C1AA98-DBB9-4E87-8E31-75BD696466F2}"/>
              </a:ext>
            </a:extLst>
          </p:cNvPr>
          <p:cNvSpPr/>
          <p:nvPr/>
        </p:nvSpPr>
        <p:spPr>
          <a:xfrm>
            <a:off x="847180" y="61631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EC8AEB9-F794-45F5-8640-481AB9CCF331}"/>
              </a:ext>
            </a:extLst>
          </p:cNvPr>
          <p:cNvSpPr txBox="1"/>
          <p:nvPr/>
        </p:nvSpPr>
        <p:spPr>
          <a:xfrm>
            <a:off x="5736419" y="3440363"/>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rPr>
              <a:t>ΥΠΟΞΑΙΜΙΑ</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357ACA8F-0150-484D-9128-5EAAE5BE3A3F}"/>
              </a:ext>
            </a:extLst>
          </p:cNvPr>
          <p:cNvSpPr txBox="1"/>
          <p:nvPr/>
        </p:nvSpPr>
        <p:spPr>
          <a:xfrm>
            <a:off x="5791200" y="4761952"/>
            <a:ext cx="6400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rPr>
              <a:t>ΥΠΕΡΚΑΠΝΙΑ</a:t>
            </a:r>
          </a:p>
        </p:txBody>
      </p:sp>
      <p:sp>
        <p:nvSpPr>
          <p:cNvPr id="20" name="TextBox 19">
            <a:extLst>
              <a:ext uri="{FF2B5EF4-FFF2-40B4-BE49-F238E27FC236}">
                <a16:creationId xmlns:a16="http://schemas.microsoft.com/office/drawing/2014/main" id="{14E47E1C-BA2B-483A-88E4-47D76D2CE7B2}"/>
              </a:ext>
            </a:extLst>
          </p:cNvPr>
          <p:cNvSpPr txBox="1"/>
          <p:nvPr/>
        </p:nvSpPr>
        <p:spPr>
          <a:xfrm>
            <a:off x="5905055" y="6082253"/>
            <a:ext cx="609834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ΟΙ ΤΙΜΕΣ ΑΝΑΦΕΡΟΝΤΑΙ ΣΕ ΕΙΣΠΝΟΗ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ΑΤΜΟΣΦΑΙΡΙΚΟΥ ΑΕΡΑ  Ο2  21%</a:t>
            </a:r>
          </a:p>
        </p:txBody>
      </p:sp>
      <p:pic>
        <p:nvPicPr>
          <p:cNvPr id="22" name="Εικόνα 21">
            <a:extLst>
              <a:ext uri="{FF2B5EF4-FFF2-40B4-BE49-F238E27FC236}">
                <a16:creationId xmlns:a16="http://schemas.microsoft.com/office/drawing/2014/main" id="{97FB3ABE-6DD8-47BA-B28C-EE554B2E9D12}"/>
              </a:ext>
            </a:extLst>
          </p:cNvPr>
          <p:cNvPicPr>
            <a:picLocks noChangeAspect="1"/>
          </p:cNvPicPr>
          <p:nvPr/>
        </p:nvPicPr>
        <p:blipFill>
          <a:blip r:embed="rId5"/>
          <a:stretch>
            <a:fillRect/>
          </a:stretch>
        </p:blipFill>
        <p:spPr>
          <a:xfrm>
            <a:off x="8327691" y="2321612"/>
            <a:ext cx="3723817" cy="2792863"/>
          </a:xfrm>
          <a:prstGeom prst="rect">
            <a:avLst/>
          </a:prstGeom>
        </p:spPr>
      </p:pic>
      <p:pic>
        <p:nvPicPr>
          <p:cNvPr id="2" name="Εικόνα 1">
            <a:extLst>
              <a:ext uri="{FF2B5EF4-FFF2-40B4-BE49-F238E27FC236}">
                <a16:creationId xmlns:a16="http://schemas.microsoft.com/office/drawing/2014/main" id="{A0357EF8-EAEE-436D-80A3-FB82D1943E2F}"/>
              </a:ext>
            </a:extLst>
          </p:cNvPr>
          <p:cNvPicPr>
            <a:picLocks noChangeAspect="1"/>
          </p:cNvPicPr>
          <p:nvPr/>
        </p:nvPicPr>
        <p:blipFill>
          <a:blip r:embed="rId6"/>
          <a:stretch>
            <a:fillRect/>
          </a:stretch>
        </p:blipFill>
        <p:spPr>
          <a:xfrm>
            <a:off x="9521996" y="6163103"/>
            <a:ext cx="2066925" cy="428625"/>
          </a:xfrm>
          <a:prstGeom prst="rect">
            <a:avLst/>
          </a:prstGeom>
        </p:spPr>
      </p:pic>
      <p:sp>
        <p:nvSpPr>
          <p:cNvPr id="15" name="TextBox 14">
            <a:extLst>
              <a:ext uri="{FF2B5EF4-FFF2-40B4-BE49-F238E27FC236}">
                <a16:creationId xmlns:a16="http://schemas.microsoft.com/office/drawing/2014/main" id="{E9217061-0453-4BD8-A0C6-336000DC8B77}"/>
              </a:ext>
            </a:extLst>
          </p:cNvPr>
          <p:cNvSpPr txBox="1"/>
          <p:nvPr/>
        </p:nvSpPr>
        <p:spPr>
          <a:xfrm>
            <a:off x="8539749" y="773673"/>
            <a:ext cx="3299703" cy="523220"/>
          </a:xfrm>
          <a:prstGeom prst="rect">
            <a:avLst/>
          </a:prstGeom>
          <a:noFill/>
        </p:spPr>
        <p:txBody>
          <a:bodyPr wrap="square">
            <a:spAutoFit/>
          </a:bodyPr>
          <a:lstStyle/>
          <a:p>
            <a:r>
              <a:rPr lang="el-GR" sz="2800" b="1" dirty="0"/>
              <a:t>ΡΥΘΜΙΣΗ </a:t>
            </a:r>
            <a:r>
              <a:rPr lang="en-US" sz="2800" b="1" dirty="0"/>
              <a:t>pH</a:t>
            </a:r>
          </a:p>
        </p:txBody>
      </p:sp>
      <p:pic>
        <p:nvPicPr>
          <p:cNvPr id="8" name="Εικόνα 7">
            <a:extLst>
              <a:ext uri="{FF2B5EF4-FFF2-40B4-BE49-F238E27FC236}">
                <a16:creationId xmlns:a16="http://schemas.microsoft.com/office/drawing/2014/main" id="{ECA04A53-0257-4DC3-AB3E-3CEF4012D416}"/>
              </a:ext>
            </a:extLst>
          </p:cNvPr>
          <p:cNvPicPr>
            <a:picLocks noChangeAspect="1"/>
          </p:cNvPicPr>
          <p:nvPr/>
        </p:nvPicPr>
        <p:blipFill>
          <a:blip r:embed="rId7"/>
          <a:stretch>
            <a:fillRect/>
          </a:stretch>
        </p:blipFill>
        <p:spPr>
          <a:xfrm>
            <a:off x="6967462" y="831049"/>
            <a:ext cx="896190" cy="408467"/>
          </a:xfrm>
          <a:prstGeom prst="rect">
            <a:avLst/>
          </a:prstGeom>
        </p:spPr>
      </p:pic>
      <p:pic>
        <p:nvPicPr>
          <p:cNvPr id="6" name="Εικόνα 5">
            <a:extLst>
              <a:ext uri="{FF2B5EF4-FFF2-40B4-BE49-F238E27FC236}">
                <a16:creationId xmlns:a16="http://schemas.microsoft.com/office/drawing/2014/main" id="{2AB1E29E-41E4-4B7C-9CB3-E47BB48CC2AC}"/>
              </a:ext>
            </a:extLst>
          </p:cNvPr>
          <p:cNvPicPr>
            <a:picLocks noChangeAspect="1"/>
          </p:cNvPicPr>
          <p:nvPr/>
        </p:nvPicPr>
        <p:blipFill>
          <a:blip r:embed="rId8"/>
          <a:stretch>
            <a:fillRect/>
          </a:stretch>
        </p:blipFill>
        <p:spPr>
          <a:xfrm>
            <a:off x="11661602" y="35762"/>
            <a:ext cx="530398" cy="445047"/>
          </a:xfrm>
          <a:prstGeom prst="rect">
            <a:avLst/>
          </a:prstGeom>
        </p:spPr>
      </p:pic>
      <p:sp>
        <p:nvSpPr>
          <p:cNvPr id="19" name="TextBox 18">
            <a:extLst>
              <a:ext uri="{FF2B5EF4-FFF2-40B4-BE49-F238E27FC236}">
                <a16:creationId xmlns:a16="http://schemas.microsoft.com/office/drawing/2014/main" id="{622791AE-EDF8-4DA9-BE9C-CD843798D879}"/>
              </a:ext>
            </a:extLst>
          </p:cNvPr>
          <p:cNvSpPr txBox="1"/>
          <p:nvPr/>
        </p:nvSpPr>
        <p:spPr>
          <a:xfrm>
            <a:off x="9077502" y="5603527"/>
            <a:ext cx="3055298" cy="369332"/>
          </a:xfrm>
          <a:prstGeom prst="rect">
            <a:avLst/>
          </a:prstGeom>
          <a:noFill/>
        </p:spPr>
        <p:txBody>
          <a:bodyPr wrap="square">
            <a:spAutoFit/>
          </a:bodyPr>
          <a:lstStyle/>
          <a:p>
            <a:r>
              <a:rPr lang="en-US" b="1" dirty="0"/>
              <a:t>Fraction of inspired oxygen</a:t>
            </a:r>
            <a:endParaRPr lang="el-GR" b="1" dirty="0"/>
          </a:p>
        </p:txBody>
      </p:sp>
    </p:spTree>
    <p:extLst>
      <p:ext uri="{BB962C8B-B14F-4D97-AF65-F5344CB8AC3E}">
        <p14:creationId xmlns:p14="http://schemas.microsoft.com/office/powerpoint/2010/main" val="1644087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85CEBE1-926E-4FC3-95D8-36ED34CC31C6}"/>
              </a:ext>
            </a:extLst>
          </p:cNvPr>
          <p:cNvPicPr>
            <a:picLocks noChangeAspect="1"/>
          </p:cNvPicPr>
          <p:nvPr/>
        </p:nvPicPr>
        <p:blipFill>
          <a:blip r:embed="rId2"/>
          <a:stretch>
            <a:fillRect/>
          </a:stretch>
        </p:blipFill>
        <p:spPr>
          <a:xfrm>
            <a:off x="5781822" y="596662"/>
            <a:ext cx="6081494" cy="5959350"/>
          </a:xfrm>
          <a:prstGeom prst="rect">
            <a:avLst/>
          </a:prstGeom>
        </p:spPr>
      </p:pic>
      <p:sp>
        <p:nvSpPr>
          <p:cNvPr id="5" name="TextBox 4">
            <a:extLst>
              <a:ext uri="{FF2B5EF4-FFF2-40B4-BE49-F238E27FC236}">
                <a16:creationId xmlns:a16="http://schemas.microsoft.com/office/drawing/2014/main" id="{172D0302-6687-4A38-B3A9-A9E38C1DCB97}"/>
              </a:ext>
            </a:extLst>
          </p:cNvPr>
          <p:cNvSpPr txBox="1"/>
          <p:nvPr/>
        </p:nvSpPr>
        <p:spPr>
          <a:xfrm>
            <a:off x="328684" y="1123764"/>
            <a:ext cx="545313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a:ea typeface="+mn-ea"/>
                <a:cs typeface="+mn-cs"/>
              </a:rPr>
              <a:t>η καμπύλη κορεσμού της Hb περιγράφει τη σχέση μεταξύ της μερικής πιέσεως του Ο2 (τετμημένη-οριζόντιος άξονας)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a:ea typeface="+mn-ea"/>
                <a:cs typeface="+mn-cs"/>
              </a:rPr>
              <a:t> και του κορεσμού της Hb (</a:t>
            </a:r>
            <a:r>
              <a:rPr kumimoji="0" lang="el-GR" sz="2400" b="1" i="0" u="none" strike="noStrike" kern="1200" cap="none" spc="0" normalizeH="0" baseline="0" noProof="0" dirty="0" err="1">
                <a:ln>
                  <a:noFill/>
                </a:ln>
                <a:solidFill>
                  <a:srgbClr val="FF0000"/>
                </a:solidFill>
                <a:effectLst/>
                <a:uLnTx/>
                <a:uFillTx/>
                <a:latin typeface="Calibri"/>
                <a:ea typeface="+mn-ea"/>
                <a:cs typeface="+mn-cs"/>
              </a:rPr>
              <a:t>τεταγμένη</a:t>
            </a:r>
            <a:r>
              <a:rPr kumimoji="0" lang="el-GR" sz="2400" b="1" i="0" u="none" strike="noStrike" kern="1200" cap="none" spc="0" normalizeH="0" baseline="0" noProof="0" dirty="0">
                <a:ln>
                  <a:noFill/>
                </a:ln>
                <a:solidFill>
                  <a:srgbClr val="FF0000"/>
                </a:solidFill>
                <a:effectLst/>
                <a:uLnTx/>
                <a:uFillTx/>
                <a:latin typeface="Calibri"/>
                <a:ea typeface="+mn-ea"/>
                <a:cs typeface="+mn-cs"/>
              </a:rPr>
              <a:t>) όπου προβάλλεται και η περιεκτικότητα Ο2 (έχει μια χαρακτηριστική σιγμοειδή μορφή) </a:t>
            </a:r>
          </a:p>
        </p:txBody>
      </p:sp>
      <p:sp>
        <p:nvSpPr>
          <p:cNvPr id="6" name="TextBox 5">
            <a:extLst>
              <a:ext uri="{FF2B5EF4-FFF2-40B4-BE49-F238E27FC236}">
                <a16:creationId xmlns:a16="http://schemas.microsoft.com/office/drawing/2014/main" id="{10CA6BE9-5DC4-458A-81D2-48CE94EE2AA4}"/>
              </a:ext>
            </a:extLst>
          </p:cNvPr>
          <p:cNvSpPr txBox="1"/>
          <p:nvPr/>
        </p:nvSpPr>
        <p:spPr>
          <a:xfrm>
            <a:off x="8690317" y="1897782"/>
            <a:ext cx="35016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οξυγόνο στους ιστούς</a:t>
            </a: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0F4D780D-B6BA-45C5-9566-6254498E21BB}"/>
              </a:ext>
            </a:extLst>
          </p:cNvPr>
          <p:cNvPicPr>
            <a:picLocks noChangeAspect="1"/>
          </p:cNvPicPr>
          <p:nvPr/>
        </p:nvPicPr>
        <p:blipFill>
          <a:blip r:embed="rId3"/>
          <a:stretch>
            <a:fillRect/>
          </a:stretch>
        </p:blipFill>
        <p:spPr>
          <a:xfrm>
            <a:off x="11661602" y="0"/>
            <a:ext cx="530398" cy="445047"/>
          </a:xfrm>
          <a:prstGeom prst="rect">
            <a:avLst/>
          </a:prstGeom>
        </p:spPr>
      </p:pic>
      <p:pic>
        <p:nvPicPr>
          <p:cNvPr id="7" name="Εικόνα 6">
            <a:extLst>
              <a:ext uri="{FF2B5EF4-FFF2-40B4-BE49-F238E27FC236}">
                <a16:creationId xmlns:a16="http://schemas.microsoft.com/office/drawing/2014/main" id="{CFB5504C-AA79-416F-8CED-B6D2CA5FED7B}"/>
              </a:ext>
            </a:extLst>
          </p:cNvPr>
          <p:cNvPicPr>
            <a:picLocks noChangeAspect="1"/>
          </p:cNvPicPr>
          <p:nvPr/>
        </p:nvPicPr>
        <p:blipFill>
          <a:blip r:embed="rId4"/>
          <a:stretch>
            <a:fillRect/>
          </a:stretch>
        </p:blipFill>
        <p:spPr>
          <a:xfrm>
            <a:off x="769055" y="4002086"/>
            <a:ext cx="4572396" cy="2353260"/>
          </a:xfrm>
          <a:prstGeom prst="rect">
            <a:avLst/>
          </a:prstGeom>
        </p:spPr>
      </p:pic>
      <p:sp>
        <p:nvSpPr>
          <p:cNvPr id="8" name="7 - Ορθογώνιο"/>
          <p:cNvSpPr/>
          <p:nvPr/>
        </p:nvSpPr>
        <p:spPr>
          <a:xfrm>
            <a:off x="1489016" y="346755"/>
            <a:ext cx="23150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a:ea typeface="+mn-ea"/>
                <a:cs typeface="+mn-cs"/>
              </a:rPr>
              <a:t>Φαινόμενο </a:t>
            </a:r>
            <a:r>
              <a:rPr kumimoji="0" lang="en-US" sz="2400" b="1" i="0" u="none" strike="noStrike" kern="1200" cap="none" spc="0" normalizeH="0" baseline="0" noProof="0" dirty="0">
                <a:ln>
                  <a:noFill/>
                </a:ln>
                <a:solidFill>
                  <a:prstClr val="black"/>
                </a:solidFill>
                <a:effectLst/>
                <a:uLnTx/>
                <a:uFillTx/>
                <a:latin typeface="Calibri"/>
                <a:ea typeface="+mn-ea"/>
                <a:cs typeface="+mn-cs"/>
              </a:rPr>
              <a:t>Bohr</a:t>
            </a:r>
            <a:endParaRPr kumimoji="0" lang="el-G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14A08F2-D890-4E95-A14D-460F562C8C51}"/>
              </a:ext>
            </a:extLst>
          </p:cNvPr>
          <p:cNvSpPr txBox="1"/>
          <p:nvPr/>
        </p:nvSpPr>
        <p:spPr>
          <a:xfrm>
            <a:off x="8877629" y="4088397"/>
            <a:ext cx="29856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2,3-Bisphosphoglyceric acid</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1947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srcRect/>
          <a:stretch>
            <a:fillRect/>
          </a:stretch>
        </p:blipFill>
        <p:spPr bwMode="auto">
          <a:xfrm>
            <a:off x="815728" y="0"/>
            <a:ext cx="9490982" cy="6858000"/>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650AEAF4-3B2E-4015-97B7-D6224A88FE2F}"/>
              </a:ext>
            </a:extLst>
          </p:cNvPr>
          <p:cNvSpPr txBox="1"/>
          <p:nvPr/>
        </p:nvSpPr>
        <p:spPr>
          <a:xfrm>
            <a:off x="804672" y="1582753"/>
            <a:ext cx="4206240" cy="2246769"/>
          </a:xfrm>
          <a:prstGeom prst="rect">
            <a:avLst/>
          </a:prstGeom>
          <a:noFill/>
        </p:spPr>
        <p:txBody>
          <a:bodyPr wrap="square">
            <a:spAutoFit/>
          </a:bodyPr>
          <a:lstStyle/>
          <a:p>
            <a:r>
              <a:rPr lang="el-GR" sz="2000" b="1" dirty="0"/>
              <a:t>Η συγγένεια της </a:t>
            </a:r>
            <a:r>
              <a:rPr lang="el-GR" sz="2000" b="1" dirty="0" err="1"/>
              <a:t>Ηb</a:t>
            </a:r>
            <a:r>
              <a:rPr lang="el-GR" sz="2000" b="1" dirty="0"/>
              <a:t> αυξάνεται καθώς συνδέονται διαδοχικά μόρια Ο2</a:t>
            </a:r>
            <a:r>
              <a:rPr lang="el-GR" sz="2000" dirty="0"/>
              <a:t>. </a:t>
            </a:r>
          </a:p>
          <a:p>
            <a:r>
              <a:rPr lang="el-GR" sz="2000" dirty="0"/>
              <a:t>Όσο η PO2 αυξάνεται, τόσα περισσότερα μόρια Ο2 συνδέονται, μέχρις προσεγγίσεως της δεσμευτικής ικανότητας, οπότε η καμπύλη κορεσμού επιπεδώνεται.</a:t>
            </a:r>
          </a:p>
        </p:txBody>
      </p:sp>
    </p:spTree>
    <p:extLst>
      <p:ext uri="{BB962C8B-B14F-4D97-AF65-F5344CB8AC3E}">
        <p14:creationId xmlns:p14="http://schemas.microsoft.com/office/powerpoint/2010/main" val="2616215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B8910E-8A26-43E2-AADF-D43CE5739A75}"/>
              </a:ext>
            </a:extLst>
          </p:cNvPr>
          <p:cNvSpPr txBox="1"/>
          <p:nvPr/>
        </p:nvSpPr>
        <p:spPr>
          <a:xfrm>
            <a:off x="137160" y="730407"/>
            <a:ext cx="5767316"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a:ea typeface="+mn-ea"/>
                <a:cs typeface="+mn-cs"/>
              </a:rPr>
              <a:t>Παρατηρώντας την ΚΔΑ διαπιστώνουμε ότι με PaO2 = 100 και 60 </a:t>
            </a:r>
            <a:r>
              <a:rPr kumimoji="0" lang="el-GR" sz="2400" b="1" i="0" u="none" strike="noStrike" kern="1200" cap="none" spc="0" normalizeH="0" baseline="0" noProof="0" dirty="0" err="1">
                <a:ln>
                  <a:noFill/>
                </a:ln>
                <a:solidFill>
                  <a:srgbClr val="FF0000"/>
                </a:solidFill>
                <a:effectLst/>
                <a:uLnTx/>
                <a:uFillTx/>
                <a:latin typeface="Calibri"/>
                <a:ea typeface="+mn-ea"/>
                <a:cs typeface="+mn-cs"/>
              </a:rPr>
              <a:t>mmHg</a:t>
            </a:r>
            <a:r>
              <a:rPr kumimoji="0" lang="el-GR" sz="2400" b="1" i="0" u="none" strike="noStrike" kern="1200" cap="none" spc="0" normalizeH="0" baseline="0" noProof="0" dirty="0">
                <a:ln>
                  <a:noFill/>
                </a:ln>
                <a:solidFill>
                  <a:srgbClr val="FF0000"/>
                </a:solidFill>
                <a:effectLst/>
                <a:uLnTx/>
                <a:uFillTx/>
                <a:latin typeface="Calibri"/>
                <a:ea typeface="+mn-ea"/>
                <a:cs typeface="+mn-cs"/>
              </a:rPr>
              <a:t>, η αιμοσφαιρίνη ευρίσκεται κορεσμένη σε ποσοστό 97.5% και 90.9%, αντίστοιχα.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a:ea typeface="+mn-ea"/>
                <a:cs typeface="+mn-cs"/>
              </a:rPr>
              <a:t>Τιμές PaO2 κάτω από το επίπεδο των 60 </a:t>
            </a:r>
            <a:r>
              <a:rPr kumimoji="0" lang="el-GR" sz="2400" b="1" i="0" u="none" strike="noStrike" kern="1200" cap="none" spc="0" normalizeH="0" baseline="0" noProof="0" dirty="0" err="1">
                <a:ln>
                  <a:noFill/>
                </a:ln>
                <a:solidFill>
                  <a:srgbClr val="FF0000"/>
                </a:solidFill>
                <a:effectLst/>
                <a:uLnTx/>
                <a:uFillTx/>
                <a:latin typeface="Calibri"/>
                <a:ea typeface="+mn-ea"/>
                <a:cs typeface="+mn-cs"/>
              </a:rPr>
              <a:t>mmHg</a:t>
            </a:r>
            <a:r>
              <a:rPr kumimoji="0" lang="el-GR" sz="2400" b="1" i="0" u="none" strike="noStrike" kern="1200" cap="none" spc="0" normalizeH="0" baseline="0" noProof="0" dirty="0">
                <a:ln>
                  <a:noFill/>
                </a:ln>
                <a:solidFill>
                  <a:srgbClr val="FF0000"/>
                </a:solidFill>
                <a:effectLst/>
                <a:uLnTx/>
                <a:uFillTx/>
                <a:latin typeface="Calibri"/>
                <a:ea typeface="+mn-ea"/>
                <a:cs typeface="+mn-cs"/>
              </a:rPr>
              <a:t>, που εμπίπτουν στο επικλινές τμήμα της καμπύλης, συνεπάγονται δραστική ελάττωση του ποσοστού κορεσμού.</a:t>
            </a:r>
          </a:p>
        </p:txBody>
      </p:sp>
      <p:pic>
        <p:nvPicPr>
          <p:cNvPr id="5" name="Εικόνα 4">
            <a:extLst>
              <a:ext uri="{FF2B5EF4-FFF2-40B4-BE49-F238E27FC236}">
                <a16:creationId xmlns:a16="http://schemas.microsoft.com/office/drawing/2014/main" id="{B40D6E20-4631-476C-AA91-AF5D5ED09F64}"/>
              </a:ext>
            </a:extLst>
          </p:cNvPr>
          <p:cNvPicPr>
            <a:picLocks noChangeAspect="1"/>
          </p:cNvPicPr>
          <p:nvPr/>
        </p:nvPicPr>
        <p:blipFill>
          <a:blip r:embed="rId2"/>
          <a:stretch>
            <a:fillRect/>
          </a:stretch>
        </p:blipFill>
        <p:spPr>
          <a:xfrm>
            <a:off x="6424684" y="730407"/>
            <a:ext cx="5767316" cy="5651482"/>
          </a:xfrm>
          <a:prstGeom prst="rect">
            <a:avLst/>
          </a:prstGeom>
        </p:spPr>
      </p:pic>
      <p:cxnSp>
        <p:nvCxnSpPr>
          <p:cNvPr id="4" name="Ευθεία γραμμή σύνδεσης 3">
            <a:extLst>
              <a:ext uri="{FF2B5EF4-FFF2-40B4-BE49-F238E27FC236}">
                <a16:creationId xmlns:a16="http://schemas.microsoft.com/office/drawing/2014/main" id="{C7FC668F-33F1-41A9-B3A9-9ED8280FC8C0}"/>
              </a:ext>
            </a:extLst>
          </p:cNvPr>
          <p:cNvCxnSpPr/>
          <p:nvPr/>
        </p:nvCxnSpPr>
        <p:spPr>
          <a:xfrm flipV="1">
            <a:off x="9973994" y="534572"/>
            <a:ext cx="0" cy="49799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85423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69B70D-8C53-4BE8-B5A9-D840C144B29F}"/>
              </a:ext>
            </a:extLst>
          </p:cNvPr>
          <p:cNvSpPr txBox="1"/>
          <p:nvPr/>
        </p:nvSpPr>
        <p:spPr>
          <a:xfrm>
            <a:off x="1008419" y="181523"/>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ΕΡΩΤΗΣΗ  </a:t>
            </a:r>
          </a:p>
        </p:txBody>
      </p:sp>
      <p:sp>
        <p:nvSpPr>
          <p:cNvPr id="7" name="TextBox 6">
            <a:extLst>
              <a:ext uri="{FF2B5EF4-FFF2-40B4-BE49-F238E27FC236}">
                <a16:creationId xmlns:a16="http://schemas.microsoft.com/office/drawing/2014/main" id="{07017261-92F4-4994-B5E0-05B6C0BD0D1F}"/>
              </a:ext>
            </a:extLst>
          </p:cNvPr>
          <p:cNvSpPr txBox="1"/>
          <p:nvPr/>
        </p:nvSpPr>
        <p:spPr>
          <a:xfrm>
            <a:off x="1089777" y="668574"/>
            <a:ext cx="1007246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Άνδρας 40 χρόνων με αναφερομένη  δύσπνοια  , βρέθηκε να έχει PaO2=80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mmHg</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σε περιβάλλον δωματίου.</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Έγινε συμπληρωματική χορήγηση Ο2 με ρινικές κάνουλες και 30 λεπτά μετά λήφθηκε αίμα, το οποίο έδειξε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aO2=100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mmHg</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Πόσο αυξήθηκε η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aO2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κορεσμός της αιμοσφαιρίνης σε οξυγόνο στο αρτηριακό αίμα</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από την αύξηση της FiO2 ; </a:t>
            </a:r>
          </a:p>
        </p:txBody>
      </p:sp>
      <p:pic>
        <p:nvPicPr>
          <p:cNvPr id="4" name="Εικόνα 1">
            <a:extLst>
              <a:ext uri="{FF2B5EF4-FFF2-40B4-BE49-F238E27FC236}">
                <a16:creationId xmlns:a16="http://schemas.microsoft.com/office/drawing/2014/main" id="{EC5FC7F4-92C7-43B9-8A1F-DEB76611707F}"/>
              </a:ext>
            </a:extLst>
          </p:cNvPr>
          <p:cNvPicPr>
            <a:picLocks noChangeAspect="1"/>
          </p:cNvPicPr>
          <p:nvPr/>
        </p:nvPicPr>
        <p:blipFill>
          <a:blip r:embed="rId2"/>
          <a:stretch>
            <a:fillRect/>
          </a:stretch>
        </p:blipFill>
        <p:spPr>
          <a:xfrm>
            <a:off x="7449312" y="3348781"/>
            <a:ext cx="4742688" cy="3509219"/>
          </a:xfrm>
          <a:prstGeom prst="rect">
            <a:avLst/>
          </a:prstGeom>
        </p:spPr>
      </p:pic>
    </p:spTree>
    <p:extLst>
      <p:ext uri="{BB962C8B-B14F-4D97-AF65-F5344CB8AC3E}">
        <p14:creationId xmlns:p14="http://schemas.microsoft.com/office/powerpoint/2010/main" val="377843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C5FC7F4-92C7-43B9-8A1F-DEB76611707F}"/>
              </a:ext>
            </a:extLst>
          </p:cNvPr>
          <p:cNvPicPr>
            <a:picLocks noChangeAspect="1"/>
          </p:cNvPicPr>
          <p:nvPr/>
        </p:nvPicPr>
        <p:blipFill>
          <a:blip r:embed="rId2"/>
          <a:stretch>
            <a:fillRect/>
          </a:stretch>
        </p:blipFill>
        <p:spPr>
          <a:xfrm>
            <a:off x="4307723" y="200416"/>
            <a:ext cx="7324725" cy="5419725"/>
          </a:xfrm>
          <a:prstGeom prst="rect">
            <a:avLst/>
          </a:prstGeom>
        </p:spPr>
      </p:pic>
      <p:sp>
        <p:nvSpPr>
          <p:cNvPr id="4" name="TextBox 3">
            <a:extLst>
              <a:ext uri="{FF2B5EF4-FFF2-40B4-BE49-F238E27FC236}">
                <a16:creationId xmlns:a16="http://schemas.microsoft.com/office/drawing/2014/main" id="{51F4709B-9796-4F56-A3C8-8D585692ADE7}"/>
              </a:ext>
            </a:extLst>
          </p:cNvPr>
          <p:cNvSpPr txBox="1"/>
          <p:nvPr/>
        </p:nvSpPr>
        <p:spPr>
          <a:xfrm>
            <a:off x="2025289" y="5707823"/>
            <a:ext cx="897765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Απάντηση Καθόλου</a:t>
            </a:r>
            <a:r>
              <a:rPr kumimoji="0" lang="el-GR" sz="1800" b="0" i="0" u="none" strike="noStrike" kern="1200" cap="none" spc="0" normalizeH="0" baseline="0" noProof="0" dirty="0">
                <a:ln>
                  <a:noFill/>
                </a:ln>
                <a:solidFill>
                  <a:prstClr val="black"/>
                </a:solidFill>
                <a:effectLst/>
                <a:uLnTx/>
                <a:uFillTx/>
                <a:latin typeface="Calibri"/>
                <a:ea typeface="+mn-ea"/>
                <a:cs typeface="+mn-cs"/>
              </a:rPr>
              <a:t>. Διότι σε PaO2=</a:t>
            </a:r>
            <a:r>
              <a:rPr kumimoji="0" lang="en-US" sz="1800" b="0" i="0" u="none" strike="noStrike" kern="1200" cap="none" spc="0" normalizeH="0" baseline="0" noProof="0" dirty="0">
                <a:ln>
                  <a:noFill/>
                </a:ln>
                <a:solidFill>
                  <a:prstClr val="black"/>
                </a:solidFill>
                <a:effectLst/>
                <a:uLnTx/>
                <a:uFillTx/>
                <a:latin typeface="Calibri"/>
                <a:ea typeface="+mn-ea"/>
                <a:cs typeface="+mn-cs"/>
              </a:rPr>
              <a:t>80</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mmHg</a:t>
            </a:r>
            <a:r>
              <a:rPr kumimoji="0" lang="el-GR" sz="1800" b="0" i="0" u="none" strike="noStrike" kern="1200" cap="none" spc="0" normalizeH="0" baseline="0" noProof="0" dirty="0">
                <a:ln>
                  <a:noFill/>
                </a:ln>
                <a:solidFill>
                  <a:prstClr val="black"/>
                </a:solidFill>
                <a:effectLst/>
                <a:uLnTx/>
                <a:uFillTx/>
                <a:latin typeface="Calibri"/>
                <a:ea typeface="+mn-ea"/>
                <a:cs typeface="+mn-cs"/>
              </a:rPr>
              <a:t>, η S</a:t>
            </a:r>
            <a:r>
              <a:rPr kumimoji="0" lang="en-US" sz="1800" b="0" i="0" u="none" strike="noStrike" kern="1200" cap="none" spc="0" normalizeH="0" baseline="0" noProof="0" dirty="0">
                <a:ln>
                  <a:noFill/>
                </a:ln>
                <a:solidFill>
                  <a:prstClr val="black"/>
                </a:solidFill>
                <a:effectLst/>
                <a:uLnTx/>
                <a:uFillTx/>
                <a:latin typeface="Calibri"/>
                <a:ea typeface="+mn-ea"/>
                <a:cs typeface="+mn-cs"/>
              </a:rPr>
              <a:t>a</a:t>
            </a:r>
            <a:r>
              <a:rPr kumimoji="0" lang="el-GR" sz="1800" b="0" i="0" u="none" strike="noStrike" kern="1200" cap="none" spc="0" normalizeH="0" baseline="0" noProof="0" dirty="0">
                <a:ln>
                  <a:noFill/>
                </a:ln>
                <a:solidFill>
                  <a:prstClr val="black"/>
                </a:solidFill>
                <a:effectLst/>
                <a:uLnTx/>
                <a:uFillTx/>
                <a:latin typeface="Calibri"/>
                <a:ea typeface="+mn-ea"/>
                <a:cs typeface="+mn-cs"/>
              </a:rPr>
              <a:t>O2 φτάνει περίπου στο 100%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Με την αύξηση της FiO2 , η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Hb</a:t>
            </a:r>
            <a:r>
              <a:rPr kumimoji="0" lang="el-GR" sz="1800" b="0" i="0" u="none" strike="noStrike" kern="1200" cap="none" spc="0" normalizeH="0" baseline="0" noProof="0" dirty="0">
                <a:ln>
                  <a:noFill/>
                </a:ln>
                <a:solidFill>
                  <a:prstClr val="black"/>
                </a:solidFill>
                <a:effectLst/>
                <a:uLnTx/>
                <a:uFillTx/>
                <a:latin typeface="Calibri"/>
                <a:ea typeface="+mn-ea"/>
                <a:cs typeface="+mn-cs"/>
              </a:rPr>
              <a:t> που ήταν πλήρως κορεσμένη δεν μπορεί να αυξήσει επιπλέον τον κορεσμό της Η</a:t>
            </a:r>
            <a:r>
              <a:rPr kumimoji="0" lang="en-US" sz="1800" b="0" i="0" u="none" strike="noStrike" kern="1200" cap="none" spc="0" normalizeH="0" baseline="0" noProof="0" dirty="0">
                <a:ln>
                  <a:noFill/>
                </a:ln>
                <a:solidFill>
                  <a:prstClr val="black"/>
                </a:solidFill>
                <a:effectLst/>
                <a:uLnTx/>
                <a:uFillTx/>
                <a:latin typeface="Calibri"/>
                <a:ea typeface="+mn-ea"/>
                <a:cs typeface="+mn-cs"/>
              </a:rPr>
              <a:t>b</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(S</a:t>
            </a:r>
            <a:r>
              <a:rPr kumimoji="0" lang="el-GR" sz="1800" b="0" i="0" u="none" strike="noStrike" kern="1200" cap="none" spc="0" normalizeH="0" baseline="0" noProof="0" dirty="0">
                <a:ln>
                  <a:noFill/>
                </a:ln>
                <a:solidFill>
                  <a:prstClr val="black"/>
                </a:solidFill>
                <a:effectLst/>
                <a:uLnTx/>
                <a:uFillTx/>
                <a:latin typeface="Calibri"/>
                <a:ea typeface="+mn-ea"/>
                <a:cs typeface="+mn-cs"/>
              </a:rPr>
              <a:t>aO2</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a:ln>
                  <a:noFill/>
                </a:ln>
                <a:solidFill>
                  <a:prstClr val="black"/>
                </a:solidFill>
                <a:effectLst/>
                <a:uLnTx/>
                <a:uFillTx/>
                <a:latin typeface="Calibri"/>
                <a:ea typeface="+mn-ea"/>
                <a:cs typeface="+mn-cs"/>
              </a:rPr>
              <a:t> για το λόγο αυτό παραμένει ως είχε (αμετάβλητη) </a:t>
            </a:r>
          </a:p>
        </p:txBody>
      </p:sp>
      <p:sp>
        <p:nvSpPr>
          <p:cNvPr id="5" name="TextBox 4">
            <a:extLst>
              <a:ext uri="{FF2B5EF4-FFF2-40B4-BE49-F238E27FC236}">
                <a16:creationId xmlns:a16="http://schemas.microsoft.com/office/drawing/2014/main" id="{B421DA85-ED03-4F78-9DE6-4FB04488E935}"/>
              </a:ext>
            </a:extLst>
          </p:cNvPr>
          <p:cNvSpPr txBox="1"/>
          <p:nvPr/>
        </p:nvSpPr>
        <p:spPr>
          <a:xfrm>
            <a:off x="494440" y="2291917"/>
            <a:ext cx="6098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κορεσμός της αιμοσφαιρίνης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σε οξυγόνο στο αρτηριακό αίμα. </a:t>
            </a:r>
          </a:p>
        </p:txBody>
      </p:sp>
    </p:spTree>
    <p:extLst>
      <p:ext uri="{BB962C8B-B14F-4D97-AF65-F5344CB8AC3E}">
        <p14:creationId xmlns:p14="http://schemas.microsoft.com/office/powerpoint/2010/main" val="3141670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8A67F3-8FC6-443F-8C76-85AAD850B93C}"/>
              </a:ext>
            </a:extLst>
          </p:cNvPr>
          <p:cNvSpPr txBox="1"/>
          <p:nvPr/>
        </p:nvSpPr>
        <p:spPr>
          <a:xfrm>
            <a:off x="1355185" y="1225138"/>
            <a:ext cx="948162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FF0000"/>
                </a:solidFill>
                <a:effectLst/>
                <a:uLnTx/>
                <a:uFillTx/>
                <a:latin typeface="Calibri"/>
                <a:ea typeface="+mn-ea"/>
                <a:cs typeface="+mn-cs"/>
              </a:rPr>
              <a:t>Τρεις καταστάσεις επηρεάζουν την καμπύλη αποδέσμευσης οξυγόνου – αιμοσφαιρίνης</a:t>
            </a:r>
          </a:p>
        </p:txBody>
      </p:sp>
      <p:sp>
        <p:nvSpPr>
          <p:cNvPr id="7" name="TextBox 6">
            <a:extLst>
              <a:ext uri="{FF2B5EF4-FFF2-40B4-BE49-F238E27FC236}">
                <a16:creationId xmlns:a16="http://schemas.microsoft.com/office/drawing/2014/main" id="{7E65814E-C41A-451B-B75F-C2ED44C2B35E}"/>
              </a:ext>
            </a:extLst>
          </p:cNvPr>
          <p:cNvSpPr txBox="1"/>
          <p:nvPr/>
        </p:nvSpPr>
        <p:spPr>
          <a:xfrm>
            <a:off x="1144170" y="2847093"/>
            <a:ext cx="9481625" cy="138499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err="1">
                <a:ln>
                  <a:noFill/>
                </a:ln>
                <a:solidFill>
                  <a:prstClr val="black"/>
                </a:solidFill>
                <a:effectLst/>
                <a:uLnTx/>
                <a:uFillTx/>
                <a:latin typeface="Calibri"/>
                <a:ea typeface="+mn-ea"/>
                <a:cs typeface="+mn-cs"/>
              </a:rPr>
              <a:t>pH</a:t>
            </a:r>
            <a:r>
              <a:rPr kumimoji="0" lang="el-GR" sz="2800" b="1"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a:ln>
                  <a:noFill/>
                </a:ln>
                <a:solidFill>
                  <a:prstClr val="black"/>
                </a:solidFill>
                <a:effectLst/>
                <a:uLnTx/>
                <a:uFillTx/>
                <a:latin typeface="Calibri"/>
                <a:ea typeface="+mn-ea"/>
                <a:cs typeface="+mn-cs"/>
              </a:rPr>
              <a:t>Θερμοκρασία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a:ln>
                  <a:noFill/>
                </a:ln>
                <a:solidFill>
                  <a:prstClr val="black"/>
                </a:solidFill>
                <a:effectLst/>
                <a:uLnTx/>
                <a:uFillTx/>
                <a:latin typeface="Calibri"/>
                <a:ea typeface="+mn-ea"/>
                <a:cs typeface="+mn-cs"/>
              </a:rPr>
              <a:t>συγκέντρωση του 2,3-διφωσφογλυκερινικού (2,3-DPG</a:t>
            </a:r>
            <a:r>
              <a:rPr kumimoji="0" lang="el-GR" sz="20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Εικόνα 2">
            <a:extLst>
              <a:ext uri="{FF2B5EF4-FFF2-40B4-BE49-F238E27FC236}">
                <a16:creationId xmlns:a16="http://schemas.microsoft.com/office/drawing/2014/main" id="{13F84143-FB52-4B1F-B82D-409E89484471}"/>
              </a:ext>
            </a:extLst>
          </p:cNvPr>
          <p:cNvPicPr>
            <a:picLocks noChangeAspect="1"/>
          </p:cNvPicPr>
          <p:nvPr/>
        </p:nvPicPr>
        <p:blipFill>
          <a:blip r:embed="rId2"/>
          <a:stretch>
            <a:fillRect/>
          </a:stretch>
        </p:blipFill>
        <p:spPr>
          <a:xfrm>
            <a:off x="11661602" y="0"/>
            <a:ext cx="530398" cy="445047"/>
          </a:xfrm>
          <a:prstGeom prst="rect">
            <a:avLst/>
          </a:prstGeom>
        </p:spPr>
      </p:pic>
    </p:spTree>
    <p:extLst>
      <p:ext uri="{BB962C8B-B14F-4D97-AF65-F5344CB8AC3E}">
        <p14:creationId xmlns:p14="http://schemas.microsoft.com/office/powerpoint/2010/main" val="188773553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26162" y="548619"/>
            <a:ext cx="9227127"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Το </a:t>
            </a:r>
            <a:r>
              <a:rPr kumimoji="0" lang="el-GR" sz="2000" b="1" i="0" u="none" strike="noStrike" kern="1200" cap="none" spc="0" normalizeH="0" baseline="0" noProof="0" dirty="0">
                <a:ln>
                  <a:noFill/>
                </a:ln>
                <a:solidFill>
                  <a:prstClr val="black"/>
                </a:solidFill>
                <a:effectLst/>
                <a:uLnTx/>
                <a:uFillTx/>
                <a:latin typeface="Calibri"/>
                <a:ea typeface="+mn-ea"/>
                <a:cs typeface="+mn-cs"/>
              </a:rPr>
              <a:t>2-3 DPG  </a:t>
            </a:r>
            <a:r>
              <a:rPr kumimoji="0" lang="el-GR"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2,3-Bisphosphoglyceric acid</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αποτελεί παραπροϊόν της </a:t>
            </a:r>
            <a:r>
              <a:rPr kumimoji="0" lang="el-GR" sz="2000" b="1" i="0" u="none" strike="noStrike" kern="1200" cap="none" spc="0" normalizeH="0" baseline="0" noProof="0" dirty="0">
                <a:ln>
                  <a:noFill/>
                </a:ln>
                <a:solidFill>
                  <a:prstClr val="black"/>
                </a:solidFill>
                <a:effectLst/>
                <a:uLnTx/>
                <a:uFillTx/>
                <a:latin typeface="Calibri"/>
                <a:ea typeface="+mn-ea"/>
                <a:cs typeface="+mn-cs"/>
              </a:rPr>
              <a:t>αναερόβιας</a:t>
            </a:r>
            <a:r>
              <a:rPr kumimoji="0" lang="el-GR"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γλυκολυτικής</a:t>
            </a:r>
            <a:r>
              <a:rPr kumimoji="0" lang="el-GR" sz="2000" b="0" i="0" u="none" strike="noStrike" kern="1200" cap="none" spc="0" normalizeH="0" baseline="0" noProof="0" dirty="0">
                <a:ln>
                  <a:noFill/>
                </a:ln>
                <a:solidFill>
                  <a:prstClr val="black"/>
                </a:solidFill>
                <a:effectLst/>
                <a:uLnTx/>
                <a:uFillTx/>
                <a:latin typeface="Calibri"/>
                <a:ea typeface="+mn-ea"/>
                <a:cs typeface="+mn-cs"/>
              </a:rPr>
              <a:t> διαδικασίας στα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ερυθροκύτταρα</a:t>
            </a:r>
            <a:r>
              <a:rPr kumimoji="0" lang="el-GR" sz="2000" b="0" i="0" u="none" strike="noStrike" kern="1200" cap="none" spc="0" normalizeH="0" baseline="0" noProof="0" dirty="0">
                <a:ln>
                  <a:noFill/>
                </a:ln>
                <a:solidFill>
                  <a:prstClr val="black"/>
                </a:solidFill>
                <a:effectLst/>
                <a:uLnTx/>
                <a:uFillTx/>
                <a:latin typeface="Calibri"/>
                <a:ea typeface="+mn-ea"/>
                <a:cs typeface="+mn-cs"/>
              </a:rPr>
              <a:t>, στα οποία ευρίσκεται σε υψηλές συγκεντρώσεις (περίπου 15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mmol</a:t>
            </a:r>
            <a:r>
              <a:rPr kumimoji="0" lang="el-GR" sz="2000" b="0" i="0" u="none" strike="noStrike" kern="1200" cap="none" spc="0" normalizeH="0" baseline="0" noProof="0" dirty="0">
                <a:ln>
                  <a:noFill/>
                </a:ln>
                <a:solidFill>
                  <a:prstClr val="black"/>
                </a:solidFill>
                <a:effectLst/>
                <a:uLnTx/>
                <a:uFillTx/>
                <a:latin typeface="Calibri"/>
                <a:ea typeface="+mn-ea"/>
                <a:cs typeface="+mn-cs"/>
              </a:rPr>
              <a:t>/g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Hb</a:t>
            </a:r>
            <a:r>
              <a:rPr kumimoji="0" lang="el-GR"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Ενισχύει την αποδέσμευση του O</a:t>
            </a:r>
            <a:r>
              <a:rPr kumimoji="0" lang="el-GR" sz="2000" b="0" i="0" u="none" strike="noStrike" kern="1200" cap="none" spc="0" normalizeH="0" baseline="-25000" noProof="0" dirty="0">
                <a:ln>
                  <a:noFill/>
                </a:ln>
                <a:solidFill>
                  <a:prstClr val="black"/>
                </a:solidFill>
                <a:effectLst/>
                <a:uLnTx/>
                <a:uFillTx/>
                <a:latin typeface="Calibri"/>
                <a:ea typeface="+mn-ea"/>
                <a:cs typeface="+mn-cs"/>
              </a:rPr>
              <a:t>2</a:t>
            </a:r>
            <a:r>
              <a:rPr kumimoji="0" lang="el-GR" sz="2000" b="0" i="0" u="none" strike="noStrike" kern="1200" cap="none" spc="0" normalizeH="0" baseline="0" noProof="0" dirty="0">
                <a:ln>
                  <a:noFill/>
                </a:ln>
                <a:solidFill>
                  <a:prstClr val="black"/>
                </a:solidFill>
                <a:effectLst/>
                <a:uLnTx/>
                <a:uFillTx/>
                <a:latin typeface="Calibri"/>
                <a:ea typeface="+mn-ea"/>
                <a:cs typeface="+mn-cs"/>
              </a:rPr>
              <a:t> από την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Hb</a:t>
            </a:r>
            <a:r>
              <a:rPr kumimoji="0" lang="el-GR" sz="2000" b="0" i="0" u="none" strike="noStrike" kern="1200" cap="none" spc="0" normalizeH="0" baseline="0" noProof="0" dirty="0">
                <a:ln>
                  <a:noFill/>
                </a:ln>
                <a:solidFill>
                  <a:prstClr val="black"/>
                </a:solidFill>
                <a:effectLst/>
                <a:uLnTx/>
                <a:uFillTx/>
                <a:latin typeface="Calibri"/>
                <a:ea typeface="+mn-ea"/>
                <a:cs typeface="+mn-cs"/>
              </a:rPr>
              <a:t>, ανταγωνιζόμενο το O</a:t>
            </a:r>
            <a:r>
              <a:rPr kumimoji="0" lang="el-GR" sz="2000" b="0" i="0" u="none" strike="noStrike" kern="1200" cap="none" spc="0" normalizeH="0" baseline="-25000" noProof="0" dirty="0">
                <a:ln>
                  <a:noFill/>
                </a:ln>
                <a:solidFill>
                  <a:prstClr val="black"/>
                </a:solidFill>
                <a:effectLst/>
                <a:uLnTx/>
                <a:uFillTx/>
                <a:latin typeface="Calibri"/>
                <a:ea typeface="+mn-ea"/>
                <a:cs typeface="+mn-cs"/>
              </a:rPr>
              <a:t>2</a:t>
            </a:r>
            <a:r>
              <a:rPr kumimoji="0" lang="el-GR" sz="2000" b="0" i="0" u="none" strike="noStrike" kern="1200" cap="none" spc="0" normalizeH="0" baseline="0" noProof="0" dirty="0">
                <a:ln>
                  <a:noFill/>
                </a:ln>
                <a:solidFill>
                  <a:prstClr val="black"/>
                </a:solidFill>
                <a:effectLst/>
                <a:uLnTx/>
                <a:uFillTx/>
                <a:latin typeface="Calibri"/>
                <a:ea typeface="+mn-ea"/>
                <a:cs typeface="+mn-cs"/>
              </a:rPr>
              <a:t> στις θέσεις δεσμεύσεώς του.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 Η φυσιολογική του τιμή κυμαίνεται για μεν τους άνδρες μεταξύ 9.2-17.4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μmol</a:t>
            </a:r>
            <a:r>
              <a:rPr kumimoji="0" lang="el-GR" sz="2000" b="0" i="0" u="none" strike="noStrike" kern="1200" cap="none" spc="0" normalizeH="0" baseline="0" noProof="0" dirty="0">
                <a:ln>
                  <a:noFill/>
                </a:ln>
                <a:solidFill>
                  <a:prstClr val="black"/>
                </a:solidFill>
                <a:effectLst/>
                <a:uLnTx/>
                <a:uFillTx/>
                <a:latin typeface="Calibri"/>
                <a:ea typeface="+mn-ea"/>
                <a:cs typeface="+mn-cs"/>
              </a:rPr>
              <a:t>/ml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Hb</a:t>
            </a:r>
            <a:r>
              <a:rPr kumimoji="0" lang="el-GR" sz="2000" b="0" i="0" u="none" strike="noStrike" kern="1200" cap="none" spc="0" normalizeH="0" baseline="0" noProof="0" dirty="0">
                <a:ln>
                  <a:noFill/>
                </a:ln>
                <a:solidFill>
                  <a:prstClr val="black"/>
                </a:solidFill>
                <a:effectLst/>
                <a:uLnTx/>
                <a:uFillTx/>
                <a:latin typeface="Calibri"/>
                <a:ea typeface="+mn-ea"/>
                <a:cs typeface="+mn-cs"/>
              </a:rPr>
              <a:t>, για δε τις γυναίκες μεταξύ 8.4-18.8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μmol</a:t>
            </a:r>
            <a:r>
              <a:rPr kumimoji="0" lang="el-GR" sz="2000" b="0" i="0" u="none" strike="noStrike" kern="1200" cap="none" spc="0" normalizeH="0" baseline="0" noProof="0" dirty="0">
                <a:ln>
                  <a:noFill/>
                </a:ln>
                <a:solidFill>
                  <a:prstClr val="black"/>
                </a:solidFill>
                <a:effectLst/>
                <a:uLnTx/>
                <a:uFillTx/>
                <a:latin typeface="Calibri"/>
                <a:ea typeface="+mn-ea"/>
                <a:cs typeface="+mn-cs"/>
              </a:rPr>
              <a:t>/ml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Hb</a:t>
            </a:r>
            <a:r>
              <a:rPr kumimoji="0" lang="el-GR"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Αυξάνεται</a:t>
            </a:r>
            <a:r>
              <a:rPr kumimoji="0" lang="el-GR" sz="2000" b="0" i="0" u="none" strike="noStrike" kern="1200" cap="none" spc="0" normalizeH="0" baseline="0" noProof="0" dirty="0">
                <a:ln>
                  <a:noFill/>
                </a:ln>
                <a:solidFill>
                  <a:prstClr val="black"/>
                </a:solidFill>
                <a:effectLst/>
                <a:uLnTx/>
                <a:uFillTx/>
                <a:latin typeface="Calibri"/>
                <a:ea typeface="+mn-ea"/>
                <a:cs typeface="+mn-cs"/>
              </a:rPr>
              <a:t> επί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υποξίας</a:t>
            </a:r>
            <a:r>
              <a:rPr kumimoji="0" lang="el-GR" sz="2000" b="0" i="0" u="none" strike="noStrike" kern="1200" cap="none" spc="0" normalizeH="0" baseline="0" noProof="0" dirty="0">
                <a:ln>
                  <a:noFill/>
                </a:ln>
                <a:solidFill>
                  <a:prstClr val="black"/>
                </a:solidFill>
                <a:effectLst/>
                <a:uLnTx/>
                <a:uFillTx/>
                <a:latin typeface="Calibri"/>
                <a:ea typeface="+mn-ea"/>
                <a:cs typeface="+mn-cs"/>
              </a:rPr>
              <a:t>, αναιμίας,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θυροτοξικώσεως</a:t>
            </a:r>
            <a:r>
              <a:rPr kumimoji="0" lang="el-GR" sz="2000" b="0" i="0" u="none" strike="noStrike" kern="1200" cap="none" spc="0" normalizeH="0" baseline="0" noProof="0" dirty="0">
                <a:ln>
                  <a:noFill/>
                </a:ln>
                <a:solidFill>
                  <a:prstClr val="black"/>
                </a:solidFill>
                <a:effectLst/>
                <a:uLnTx/>
                <a:uFillTx/>
                <a:latin typeface="Calibri"/>
                <a:ea typeface="+mn-ea"/>
                <a:cs typeface="+mn-cs"/>
              </a:rPr>
              <a:t>, ουραιμίας, ανεπάρκειας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πυρουβικής</a:t>
            </a:r>
            <a:r>
              <a:rPr kumimoji="0" lang="el-GR"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κινάσης</a:t>
            </a:r>
            <a:r>
              <a:rPr kumimoji="0" lang="el-GR" sz="2000" b="0" i="0" u="none" strike="noStrike" kern="1200" cap="none" spc="0" normalizeH="0" baseline="0" noProof="0" dirty="0">
                <a:ln>
                  <a:noFill/>
                </a:ln>
                <a:solidFill>
                  <a:prstClr val="black"/>
                </a:solidFill>
                <a:effectLst/>
                <a:uLnTx/>
                <a:uFillTx/>
                <a:latin typeface="Calibri"/>
                <a:ea typeface="+mn-ea"/>
                <a:cs typeface="+mn-cs"/>
              </a:rPr>
              <a:t> και καρδιοπαθειών </a:t>
            </a:r>
            <a:r>
              <a:rPr kumimoji="0" lang="el-GR" sz="2000" b="1" i="0" u="none" strike="noStrike" kern="1200" cap="none" spc="0" normalizeH="0" baseline="0" noProof="0" dirty="0">
                <a:ln>
                  <a:noFill/>
                </a:ln>
                <a:solidFill>
                  <a:prstClr val="black"/>
                </a:solidFill>
                <a:effectLst/>
                <a:uLnTx/>
                <a:uFillTx/>
                <a:latin typeface="Calibri"/>
                <a:ea typeface="+mn-ea"/>
                <a:cs typeface="+mn-cs"/>
              </a:rPr>
              <a:t>και </a:t>
            </a:r>
            <a:r>
              <a:rPr kumimoji="0" lang="el-GR" sz="2000" b="1" i="0" u="sng" strike="noStrike" kern="1200" cap="none" spc="0" normalizeH="0" baseline="0" noProof="0" dirty="0">
                <a:ln>
                  <a:noFill/>
                </a:ln>
                <a:solidFill>
                  <a:prstClr val="black"/>
                </a:solidFill>
                <a:effectLst/>
                <a:uLnTx/>
                <a:uFillTx/>
                <a:latin typeface="Calibri"/>
                <a:ea typeface="+mn-ea"/>
                <a:cs typeface="+mn-cs"/>
              </a:rPr>
              <a:t>μειώνεται </a:t>
            </a:r>
            <a:r>
              <a:rPr kumimoji="0" lang="el-GR" sz="2000" b="0" i="0" u="none" strike="noStrike" kern="1200" cap="none" spc="0" normalizeH="0" baseline="0" noProof="0" dirty="0">
                <a:ln>
                  <a:noFill/>
                </a:ln>
                <a:solidFill>
                  <a:prstClr val="black"/>
                </a:solidFill>
                <a:effectLst/>
                <a:uLnTx/>
                <a:uFillTx/>
                <a:latin typeface="Calibri"/>
                <a:ea typeface="+mn-ea"/>
                <a:cs typeface="+mn-cs"/>
              </a:rPr>
              <a:t>επί οξεώσεως.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3 - Ορθογώνιο"/>
          <p:cNvSpPr/>
          <p:nvPr/>
        </p:nvSpPr>
        <p:spPr>
          <a:xfrm>
            <a:off x="1332914" y="4139556"/>
            <a:ext cx="3012748" cy="461665"/>
          </a:xfrm>
          <a:prstGeom prst="rect">
            <a:avLst/>
          </a:prstGeom>
        </p:spPr>
        <p:txBody>
          <a:bodyPr wrap="none">
            <a:spAutoFit/>
          </a:bodyPr>
          <a:lstStyle/>
          <a:p>
            <a:r>
              <a:rPr lang="en-US" sz="2400" b="1" dirty="0">
                <a:solidFill>
                  <a:prstClr val="black"/>
                </a:solidFill>
              </a:rPr>
              <a:t>A</a:t>
            </a:r>
            <a:r>
              <a:rPr lang="el-GR" sz="2400" b="1" dirty="0" err="1">
                <a:solidFill>
                  <a:prstClr val="black"/>
                </a:solidFill>
              </a:rPr>
              <a:t>ερόβιας</a:t>
            </a:r>
            <a:r>
              <a:rPr lang="el-GR" sz="2400" b="1" dirty="0">
                <a:solidFill>
                  <a:prstClr val="black"/>
                </a:solidFill>
              </a:rPr>
              <a:t> </a:t>
            </a:r>
            <a:r>
              <a:rPr lang="el-GR" sz="2400" b="1" dirty="0" err="1">
                <a:solidFill>
                  <a:prstClr val="black"/>
                </a:solidFill>
              </a:rPr>
              <a:t>γλυκόλυση</a:t>
            </a:r>
            <a:r>
              <a:rPr lang="el-GR" sz="2400" b="1" dirty="0">
                <a:solidFill>
                  <a:prstClr val="black"/>
                </a:solidFill>
              </a:rPr>
              <a:t>  </a:t>
            </a:r>
            <a:endParaRPr lang="el-GR" sz="2400" b="1" dirty="0"/>
          </a:p>
        </p:txBody>
      </p:sp>
      <p:sp>
        <p:nvSpPr>
          <p:cNvPr id="8" name="TextBox 7">
            <a:extLst>
              <a:ext uri="{FF2B5EF4-FFF2-40B4-BE49-F238E27FC236}">
                <a16:creationId xmlns:a16="http://schemas.microsoft.com/office/drawing/2014/main" id="{0F332271-63CC-4F3A-B2B0-93196D15FBE4}"/>
              </a:ext>
            </a:extLst>
          </p:cNvPr>
          <p:cNvSpPr txBox="1"/>
          <p:nvPr/>
        </p:nvSpPr>
        <p:spPr>
          <a:xfrm>
            <a:off x="1332914" y="5473705"/>
            <a:ext cx="710770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a:ea typeface="+mn-ea"/>
                <a:cs typeface="+mn-cs"/>
              </a:rPr>
              <a:t>Αναερόβιος μεταβολισμός γλυκόζης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Γλυκόζη </a:t>
            </a:r>
            <a:r>
              <a:rPr kumimoji="0" lang="en-US" sz="1800" b="0" i="0" u="none" strike="noStrike" kern="1200" cap="none" spc="0" normalizeH="0" baseline="0" noProof="0" dirty="0">
                <a:ln>
                  <a:noFill/>
                </a:ln>
                <a:solidFill>
                  <a:prstClr val="black"/>
                </a:solidFill>
                <a:effectLst/>
                <a:uLnTx/>
                <a:uFillTx/>
                <a:latin typeface="Calibri"/>
                <a:ea typeface="+mn-ea"/>
                <a:cs typeface="+mn-cs"/>
              </a:rPr>
              <a:t>=&gt; </a:t>
            </a:r>
            <a:r>
              <a:rPr kumimoji="0" lang="el-GR" sz="1800" b="0" i="0" u="none" strike="noStrike" kern="1200" cap="none" spc="0" normalizeH="0" baseline="0" noProof="0" dirty="0">
                <a:ln>
                  <a:noFill/>
                </a:ln>
                <a:solidFill>
                  <a:prstClr val="black"/>
                </a:solidFill>
                <a:effectLst/>
                <a:uLnTx/>
                <a:uFillTx/>
                <a:latin typeface="Calibri"/>
                <a:ea typeface="+mn-ea"/>
                <a:cs typeface="+mn-cs"/>
              </a:rPr>
              <a:t>γαλακτικό (</a:t>
            </a:r>
            <a:r>
              <a:rPr kumimoji="0" lang="en-US" sz="1800" b="0" i="0" u="none" strike="noStrike" kern="1200" cap="none" spc="0" normalizeH="0" baseline="0" noProof="0" dirty="0">
                <a:ln>
                  <a:noFill/>
                </a:ln>
                <a:solidFill>
                  <a:prstClr val="black"/>
                </a:solidFill>
                <a:effectLst/>
                <a:uLnTx/>
                <a:uFillTx/>
                <a:latin typeface="Calibri"/>
                <a:ea typeface="+mn-ea"/>
                <a:cs typeface="+mn-cs"/>
              </a:rPr>
              <a:t>lactic acid) + </a:t>
            </a:r>
            <a:r>
              <a:rPr kumimoji="0" lang="en-US" sz="1800" b="1" i="0" u="none" strike="noStrike" kern="1200" cap="none" spc="0" normalizeH="0" baseline="0" noProof="0" dirty="0">
                <a:ln>
                  <a:noFill/>
                </a:ln>
                <a:solidFill>
                  <a:prstClr val="black"/>
                </a:solidFill>
                <a:effectLst/>
                <a:uLnTx/>
                <a:uFillTx/>
                <a:latin typeface="Calibri"/>
                <a:ea typeface="+mn-ea"/>
                <a:cs typeface="+mn-cs"/>
              </a:rPr>
              <a:t>2 mol ATP (67 kJ </a:t>
            </a:r>
            <a:r>
              <a:rPr kumimoji="0" lang="el-GR" sz="1800" b="1" i="0" u="none" strike="noStrike" kern="1200" cap="none" spc="0" normalizeH="0" baseline="0" noProof="0" dirty="0">
                <a:ln>
                  <a:noFill/>
                </a:ln>
                <a:solidFill>
                  <a:prstClr val="black"/>
                </a:solidFill>
                <a:effectLst/>
                <a:uLnTx/>
                <a:uFillTx/>
                <a:latin typeface="Calibri"/>
                <a:ea typeface="+mn-ea"/>
                <a:cs typeface="+mn-cs"/>
              </a:rPr>
              <a:t>ενέργεια)</a:t>
            </a:r>
          </a:p>
        </p:txBody>
      </p:sp>
      <p:sp>
        <p:nvSpPr>
          <p:cNvPr id="10" name="TextBox 9">
            <a:extLst>
              <a:ext uri="{FF2B5EF4-FFF2-40B4-BE49-F238E27FC236}">
                <a16:creationId xmlns:a16="http://schemas.microsoft.com/office/drawing/2014/main" id="{50AC8CF6-1FE0-4FB8-879A-D1F21D81B099}"/>
              </a:ext>
            </a:extLst>
          </p:cNvPr>
          <p:cNvSpPr txBox="1"/>
          <p:nvPr/>
        </p:nvSpPr>
        <p:spPr>
          <a:xfrm>
            <a:off x="1482436" y="4601221"/>
            <a:ext cx="8726018" cy="646331"/>
          </a:xfrm>
          <a:prstGeom prst="rect">
            <a:avLst/>
          </a:prstGeom>
          <a:noFill/>
        </p:spPr>
        <p:txBody>
          <a:bodyPr wrap="square">
            <a:spAutoFit/>
          </a:bodyPr>
          <a:lstStyle/>
          <a:p>
            <a:r>
              <a:rPr kumimoji="0" lang="el-GR" sz="1800" b="0" i="0" u="none" strike="noStrike" kern="1200" cap="none" spc="0" normalizeH="0" baseline="0" noProof="0" dirty="0">
                <a:ln>
                  <a:noFill/>
                </a:ln>
                <a:solidFill>
                  <a:prstClr val="black"/>
                </a:solidFill>
                <a:effectLst/>
                <a:uLnTx/>
                <a:uFillTx/>
                <a:latin typeface="Calibri"/>
                <a:ea typeface="+mn-ea"/>
                <a:cs typeface="+mn-cs"/>
              </a:rPr>
              <a:t>Γλυκόζη (</a:t>
            </a:r>
            <a:r>
              <a:rPr kumimoji="0" lang="en-US" sz="1800" b="0" i="0" u="none" strike="noStrike" kern="1200" cap="none" spc="0" normalizeH="0" baseline="0" noProof="0" dirty="0">
                <a:ln>
                  <a:noFill/>
                </a:ln>
                <a:solidFill>
                  <a:prstClr val="black"/>
                </a:solidFill>
                <a:effectLst/>
                <a:uLnTx/>
                <a:uFillTx/>
                <a:latin typeface="Calibri"/>
                <a:ea typeface="+mn-ea"/>
                <a:cs typeface="+mn-cs"/>
              </a:rPr>
              <a:t>C6H12O6</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 =&gt; μέσω της οξειδωτικής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αποκαρβοξυλίωσης</a:t>
            </a:r>
            <a:r>
              <a:rPr kumimoji="0" lang="el-GR" sz="1800" b="0" i="0" u="none" strike="noStrike" kern="1200" cap="none" spc="0" normalizeH="0" baseline="0" noProof="0" dirty="0">
                <a:ln>
                  <a:noFill/>
                </a:ln>
                <a:solidFill>
                  <a:prstClr val="black"/>
                </a:solidFill>
                <a:effectLst/>
                <a:uLnTx/>
                <a:uFillTx/>
                <a:latin typeface="Calibri"/>
                <a:ea typeface="+mn-ea"/>
                <a:cs typeface="+mn-cs"/>
              </a:rPr>
              <a:t>, του κύκλου του κιτρικού οξέος ( κύκλος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Krebs</a:t>
            </a:r>
            <a:r>
              <a:rPr kumimoji="0" lang="el-GR" sz="1800" b="0" i="0" u="none" strike="noStrike" kern="1200" cap="none" spc="0" normalizeH="0" baseline="0" noProof="0" dirty="0">
                <a:ln>
                  <a:noFill/>
                </a:ln>
                <a:solidFill>
                  <a:prstClr val="black"/>
                </a:solidFill>
                <a:effectLst/>
                <a:uLnTx/>
                <a:uFillTx/>
                <a:latin typeface="Calibri"/>
                <a:ea typeface="+mn-ea"/>
                <a:cs typeface="+mn-cs"/>
              </a:rPr>
              <a:t>)=&gt; CO2 + H2O+ </a:t>
            </a:r>
            <a:r>
              <a:rPr kumimoji="0" lang="el-GR" sz="1800" b="1" i="0" u="none" strike="noStrike" kern="1200" cap="none" spc="0" normalizeH="0" baseline="0" noProof="0" dirty="0">
                <a:ln>
                  <a:noFill/>
                </a:ln>
                <a:solidFill>
                  <a:prstClr val="black"/>
                </a:solidFill>
                <a:effectLst/>
                <a:uLnTx/>
                <a:uFillTx/>
                <a:latin typeface="Calibri"/>
                <a:ea typeface="+mn-ea"/>
                <a:cs typeface="+mn-cs"/>
              </a:rPr>
              <a:t>38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mol</a:t>
            </a:r>
            <a:r>
              <a:rPr kumimoji="0" lang="el-GR" sz="1800" b="1" i="0" u="none" strike="noStrike" kern="1200" cap="none" spc="0" normalizeH="0" baseline="0" noProof="0" dirty="0">
                <a:ln>
                  <a:noFill/>
                </a:ln>
                <a:solidFill>
                  <a:prstClr val="black"/>
                </a:solidFill>
                <a:effectLst/>
                <a:uLnTx/>
                <a:uFillTx/>
                <a:latin typeface="Calibri"/>
                <a:ea typeface="+mn-ea"/>
                <a:cs typeface="+mn-cs"/>
              </a:rPr>
              <a:t> ATP (1.270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kJ</a:t>
            </a:r>
            <a:r>
              <a:rPr kumimoji="0" lang="el-GR" sz="1800" b="1" i="0" u="none" strike="noStrike" kern="1200" cap="none" spc="0" normalizeH="0" baseline="0" noProof="0" dirty="0">
                <a:ln>
                  <a:noFill/>
                </a:ln>
                <a:solidFill>
                  <a:prstClr val="black"/>
                </a:solidFill>
                <a:effectLst/>
                <a:uLnTx/>
                <a:uFillTx/>
                <a:latin typeface="Calibri"/>
                <a:ea typeface="+mn-ea"/>
                <a:cs typeface="+mn-cs"/>
              </a:rPr>
              <a:t> ενέργεια)</a:t>
            </a:r>
            <a:endParaRPr lang="el-GR" b="1" dirty="0"/>
          </a:p>
        </p:txBody>
      </p:sp>
    </p:spTree>
    <p:extLst>
      <p:ext uri="{BB962C8B-B14F-4D97-AF65-F5344CB8AC3E}">
        <p14:creationId xmlns:p14="http://schemas.microsoft.com/office/powerpoint/2010/main" val="60781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0CFBC5D-80B8-410F-A616-3E1749429E55}"/>
              </a:ext>
            </a:extLst>
          </p:cNvPr>
          <p:cNvPicPr>
            <a:picLocks noChangeAspect="1"/>
          </p:cNvPicPr>
          <p:nvPr/>
        </p:nvPicPr>
        <p:blipFill>
          <a:blip r:embed="rId2"/>
          <a:stretch>
            <a:fillRect/>
          </a:stretch>
        </p:blipFill>
        <p:spPr>
          <a:xfrm>
            <a:off x="1453149" y="1203630"/>
            <a:ext cx="10247789" cy="4450740"/>
          </a:xfrm>
          <a:prstGeom prst="rect">
            <a:avLst/>
          </a:prstGeom>
        </p:spPr>
      </p:pic>
    </p:spTree>
    <p:extLst>
      <p:ext uri="{BB962C8B-B14F-4D97-AF65-F5344CB8AC3E}">
        <p14:creationId xmlns:p14="http://schemas.microsoft.com/office/powerpoint/2010/main" val="618937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59652-FF6A-4EC1-BF12-D40B4709ACA1}"/>
              </a:ext>
            </a:extLst>
          </p:cNvPr>
          <p:cNvSpPr txBox="1"/>
          <p:nvPr/>
        </p:nvSpPr>
        <p:spPr>
          <a:xfrm>
            <a:off x="2464777" y="827697"/>
            <a:ext cx="7262446"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a:ea typeface="+mn-ea"/>
                <a:cs typeface="+mn-cs"/>
              </a:rPr>
              <a:t>Μεταφορά διοξειδίου άνθρακα (CO2 ) από ιστούς σε κυψελίδες</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l-GR" sz="3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dirty="0">
                <a:ln>
                  <a:noFill/>
                </a:ln>
                <a:solidFill>
                  <a:prstClr val="black"/>
                </a:solidFill>
                <a:effectLst/>
                <a:uLnTx/>
                <a:uFillTx/>
                <a:latin typeface="Calibri"/>
                <a:ea typeface="+mn-ea"/>
                <a:cs typeface="+mn-cs"/>
              </a:rPr>
              <a:t>ΕΙΝΑΙ ΠΙΟ ΠΕΡΙΠΛΟΚΗ ΑΠΟ ΤΗΝ ΜΕΤΑΦΟΡΑ ΤΟΥ ΟΞΥΓΟΝΟΥ</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1BD1DFF3-D699-4F13-AABD-732945681E96}"/>
              </a:ext>
            </a:extLst>
          </p:cNvPr>
          <p:cNvSpPr txBox="1"/>
          <p:nvPr/>
        </p:nvSpPr>
        <p:spPr>
          <a:xfrm>
            <a:off x="3013417" y="3619357"/>
            <a:ext cx="6098344" cy="1928733"/>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1413"/>
              </a:spcAft>
              <a:buClrTx/>
              <a:buSzTx/>
              <a:buFontTx/>
              <a:buNone/>
              <a:tabLst/>
              <a:defRPr/>
            </a:pPr>
            <a:r>
              <a:rPr kumimoji="0" lang="el-GR" sz="3200" b="0" i="0" u="none" strike="noStrike" kern="1200" cap="none" spc="0" normalizeH="0" baseline="0" noProof="0" dirty="0">
                <a:ln>
                  <a:noFill/>
                </a:ln>
                <a:solidFill>
                  <a:srgbClr val="000000"/>
                </a:solidFill>
                <a:effectLst/>
                <a:uLnTx/>
                <a:uFillTx/>
                <a:latin typeface="Calibri" pitchFamily="18"/>
                <a:cs typeface="Mangal" pitchFamily="2"/>
              </a:rPr>
              <a:t>ΔΙΑΛΥΜΕΝΟ ΣΤΟ ΠΛΑΣΜΑ 10%</a:t>
            </a:r>
          </a:p>
          <a:p>
            <a:pPr marL="342900" marR="0" lvl="0" indent="-342900" algn="l" defTabSz="914400" rtl="0" eaLnBrk="0" fontAlgn="base" latinLnBrk="0" hangingPunct="0">
              <a:lnSpc>
                <a:spcPct val="100000"/>
              </a:lnSpc>
              <a:spcBef>
                <a:spcPct val="0"/>
              </a:spcBef>
              <a:spcAft>
                <a:spcPts val="1413"/>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itchFamily="18"/>
                <a:cs typeface="Mangal" pitchFamily="2"/>
              </a:rPr>
              <a:t>CO2 </a:t>
            </a:r>
            <a:r>
              <a:rPr kumimoji="0" lang="el-GR" sz="3200" b="0" i="0" u="none" strike="noStrike" kern="1200" cap="none" spc="0" normalizeH="0" baseline="0" noProof="0" dirty="0">
                <a:ln>
                  <a:noFill/>
                </a:ln>
                <a:solidFill>
                  <a:srgbClr val="000000"/>
                </a:solidFill>
                <a:effectLst/>
                <a:uLnTx/>
                <a:uFillTx/>
                <a:latin typeface="Calibri" pitchFamily="18"/>
                <a:cs typeface="Mangal" pitchFamily="2"/>
              </a:rPr>
              <a:t>ΚΑΡΒΑΜΙΝΟ</a:t>
            </a:r>
            <a:r>
              <a:rPr kumimoji="0" lang="en-US" sz="3200" b="0" i="0" u="none" strike="noStrike" kern="1200" cap="none" spc="0" normalizeH="0" baseline="0" noProof="0" dirty="0">
                <a:ln>
                  <a:noFill/>
                </a:ln>
                <a:solidFill>
                  <a:srgbClr val="000000"/>
                </a:solidFill>
                <a:effectLst/>
                <a:uLnTx/>
                <a:uFillTx/>
                <a:latin typeface="Calibri" pitchFamily="18"/>
                <a:cs typeface="Mangal" pitchFamily="2"/>
              </a:rPr>
              <a:t> Hb            20%</a:t>
            </a:r>
            <a:endParaRPr kumimoji="0" lang="el-GR" sz="3200" b="0" i="0" u="none" strike="noStrike" kern="1200" cap="none" spc="0" normalizeH="0" baseline="0" noProof="0" dirty="0">
              <a:ln>
                <a:noFill/>
              </a:ln>
              <a:solidFill>
                <a:srgbClr val="000000"/>
              </a:solidFill>
              <a:effectLst/>
              <a:uLnTx/>
              <a:uFillTx/>
              <a:latin typeface="Calibri" pitchFamily="18"/>
              <a:cs typeface="Mangal" pitchFamily="2"/>
            </a:endParaRPr>
          </a:p>
          <a:p>
            <a:pPr marL="342900" marR="0" lvl="0" indent="-342900" algn="l" defTabSz="914400" rtl="0" eaLnBrk="0" fontAlgn="base" latinLnBrk="0" hangingPunct="0">
              <a:lnSpc>
                <a:spcPct val="100000"/>
              </a:lnSpc>
              <a:spcBef>
                <a:spcPct val="0"/>
              </a:spcBef>
              <a:spcAft>
                <a:spcPts val="1413"/>
              </a:spcAft>
              <a:buClrTx/>
              <a:buSzTx/>
              <a:buFontTx/>
              <a:buNone/>
              <a:tabLst/>
              <a:defRPr/>
            </a:pPr>
            <a:endParaRPr kumimoji="0" lang="el-GR" sz="3200" b="0" i="0" u="none" strike="noStrike" kern="1200" cap="none" spc="0" normalizeH="0" baseline="0" noProof="0" dirty="0">
              <a:ln>
                <a:noFill/>
              </a:ln>
              <a:solidFill>
                <a:srgbClr val="000000"/>
              </a:solidFill>
              <a:effectLst/>
              <a:uLnTx/>
              <a:uFillTx/>
              <a:latin typeface="Calibri" pitchFamily="18"/>
              <a:cs typeface="Mangal" pitchFamily="2"/>
            </a:endParaRPr>
          </a:p>
        </p:txBody>
      </p:sp>
      <p:sp>
        <p:nvSpPr>
          <p:cNvPr id="6" name="5 - Ορθογώνιο"/>
          <p:cNvSpPr/>
          <p:nvPr/>
        </p:nvSpPr>
        <p:spPr>
          <a:xfrm>
            <a:off x="2987039" y="4999982"/>
            <a:ext cx="6339841" cy="584775"/>
          </a:xfrm>
          <a:prstGeom prst="rect">
            <a:avLst/>
          </a:prstGeom>
        </p:spPr>
        <p:txBody>
          <a:bodyPr wrap="square">
            <a:spAutoFit/>
          </a:bodyPr>
          <a:lstStyle/>
          <a:p>
            <a:pPr marL="342900" lvl="0" indent="-342900" eaLnBrk="0" fontAlgn="base" hangingPunct="0">
              <a:spcBef>
                <a:spcPct val="0"/>
              </a:spcBef>
              <a:spcAft>
                <a:spcPts val="1413"/>
              </a:spcAft>
              <a:defRPr/>
            </a:pPr>
            <a:r>
              <a:rPr lang="el-GR" sz="3200" dirty="0">
                <a:solidFill>
                  <a:srgbClr val="000000"/>
                </a:solidFill>
                <a:latin typeface="Calibri" pitchFamily="18"/>
                <a:cs typeface="Mangal" pitchFamily="2"/>
              </a:rPr>
              <a:t>ΔΙΤΤΑΝΘΡΑΚΙΚΑ</a:t>
            </a:r>
            <a:r>
              <a:rPr kumimoji="0" lang="el-GR" sz="3200" b="0" i="0" u="none" strike="noStrike" kern="1200" cap="none" spc="0" normalizeH="0" baseline="0" noProof="0" dirty="0">
                <a:ln>
                  <a:noFill/>
                </a:ln>
                <a:solidFill>
                  <a:srgbClr val="000000"/>
                </a:solidFill>
                <a:effectLst/>
                <a:uLnTx/>
                <a:uFillTx/>
                <a:latin typeface="Calibri" pitchFamily="18"/>
                <a:ea typeface="+mn-ea"/>
                <a:cs typeface="Mangal" pitchFamily="2"/>
              </a:rPr>
              <a:t> </a:t>
            </a:r>
            <a:r>
              <a:rPr kumimoji="0" lang="en-US" sz="3200" b="0" i="0" u="none" strike="noStrike" kern="1200" cap="none" spc="0" normalizeH="0" baseline="0" noProof="0" dirty="0">
                <a:ln>
                  <a:noFill/>
                </a:ln>
                <a:solidFill>
                  <a:srgbClr val="000000"/>
                </a:solidFill>
                <a:effectLst/>
                <a:uLnTx/>
                <a:uFillTx/>
                <a:latin typeface="Calibri" pitchFamily="18"/>
                <a:ea typeface="+mn-ea"/>
                <a:cs typeface="Mangal" pitchFamily="2"/>
              </a:rPr>
              <a:t>                   </a:t>
            </a:r>
            <a:r>
              <a:rPr kumimoji="0" lang="el-GR" sz="3200" b="0" i="0" u="none" strike="noStrike" kern="1200" cap="none" spc="0" normalizeH="0" baseline="0" noProof="0" dirty="0">
                <a:ln>
                  <a:noFill/>
                </a:ln>
                <a:solidFill>
                  <a:srgbClr val="000000"/>
                </a:solidFill>
                <a:effectLst/>
                <a:uLnTx/>
                <a:uFillTx/>
                <a:latin typeface="Calibri" pitchFamily="18"/>
                <a:ea typeface="+mn-ea"/>
                <a:cs typeface="Mangal" pitchFamily="2"/>
              </a:rPr>
              <a:t>70%</a:t>
            </a:r>
            <a:endParaRPr lang="el-GR" sz="3200" dirty="0">
              <a:solidFill>
                <a:srgbClr val="000000"/>
              </a:solidFill>
              <a:latin typeface="Calibri" pitchFamily="18"/>
              <a:cs typeface="Mangal" pitchFamily="2"/>
            </a:endParaRPr>
          </a:p>
        </p:txBody>
      </p:sp>
      <p:sp>
        <p:nvSpPr>
          <p:cNvPr id="8" name="7 - Αστέρι 5 ακτινών"/>
          <p:cNvSpPr/>
          <p:nvPr/>
        </p:nvSpPr>
        <p:spPr>
          <a:xfrm>
            <a:off x="2267712" y="5084064"/>
            <a:ext cx="463296" cy="37795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847194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5A67D3A1-45FF-412D-B0D4-E0A087581E84}"/>
              </a:ext>
            </a:extLst>
          </p:cNvPr>
          <p:cNvSpPr/>
          <p:nvPr/>
        </p:nvSpPr>
        <p:spPr>
          <a:xfrm>
            <a:off x="3609122" y="1167619"/>
            <a:ext cx="1491176" cy="9284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Εικόνα 2">
            <a:extLst>
              <a:ext uri="{FF2B5EF4-FFF2-40B4-BE49-F238E27FC236}">
                <a16:creationId xmlns:a16="http://schemas.microsoft.com/office/drawing/2014/main" id="{24454C6F-F4E1-4556-9A48-41CF5B749591}"/>
              </a:ext>
            </a:extLst>
          </p:cNvPr>
          <p:cNvPicPr>
            <a:picLocks noChangeAspect="1"/>
          </p:cNvPicPr>
          <p:nvPr/>
        </p:nvPicPr>
        <p:blipFill>
          <a:blip r:embed="rId3"/>
          <a:stretch>
            <a:fillRect/>
          </a:stretch>
        </p:blipFill>
        <p:spPr>
          <a:xfrm>
            <a:off x="5100298" y="1156323"/>
            <a:ext cx="1511939" cy="951058"/>
          </a:xfrm>
          <a:prstGeom prst="rect">
            <a:avLst/>
          </a:prstGeom>
        </p:spPr>
      </p:pic>
      <p:pic>
        <p:nvPicPr>
          <p:cNvPr id="4" name="Εικόνα 3">
            <a:extLst>
              <a:ext uri="{FF2B5EF4-FFF2-40B4-BE49-F238E27FC236}">
                <a16:creationId xmlns:a16="http://schemas.microsoft.com/office/drawing/2014/main" id="{B4173C9E-DCE6-4C5E-97BE-85E52C279CAD}"/>
              </a:ext>
            </a:extLst>
          </p:cNvPr>
          <p:cNvPicPr>
            <a:picLocks noChangeAspect="1"/>
          </p:cNvPicPr>
          <p:nvPr/>
        </p:nvPicPr>
        <p:blipFill>
          <a:blip r:embed="rId3"/>
          <a:stretch>
            <a:fillRect/>
          </a:stretch>
        </p:blipFill>
        <p:spPr>
          <a:xfrm>
            <a:off x="6555209" y="1145028"/>
            <a:ext cx="1511939" cy="951058"/>
          </a:xfrm>
          <a:prstGeom prst="rect">
            <a:avLst/>
          </a:prstGeom>
        </p:spPr>
      </p:pic>
      <p:pic>
        <p:nvPicPr>
          <p:cNvPr id="5" name="Εικόνα 4">
            <a:extLst>
              <a:ext uri="{FF2B5EF4-FFF2-40B4-BE49-F238E27FC236}">
                <a16:creationId xmlns:a16="http://schemas.microsoft.com/office/drawing/2014/main" id="{07EFC604-88C4-411F-9405-A5803A20E745}"/>
              </a:ext>
            </a:extLst>
          </p:cNvPr>
          <p:cNvPicPr>
            <a:picLocks noChangeAspect="1"/>
          </p:cNvPicPr>
          <p:nvPr/>
        </p:nvPicPr>
        <p:blipFill>
          <a:blip r:embed="rId3"/>
          <a:stretch>
            <a:fillRect/>
          </a:stretch>
        </p:blipFill>
        <p:spPr>
          <a:xfrm>
            <a:off x="2084995" y="1145028"/>
            <a:ext cx="1511939" cy="951058"/>
          </a:xfrm>
          <a:prstGeom prst="rect">
            <a:avLst/>
          </a:prstGeom>
        </p:spPr>
      </p:pic>
      <p:sp>
        <p:nvSpPr>
          <p:cNvPr id="6" name="Οβάλ 5">
            <a:extLst>
              <a:ext uri="{FF2B5EF4-FFF2-40B4-BE49-F238E27FC236}">
                <a16:creationId xmlns:a16="http://schemas.microsoft.com/office/drawing/2014/main" id="{F3509366-1BFA-4B0D-8E8E-173B6FCD8B8F}"/>
              </a:ext>
            </a:extLst>
          </p:cNvPr>
          <p:cNvSpPr/>
          <p:nvPr/>
        </p:nvSpPr>
        <p:spPr>
          <a:xfrm>
            <a:off x="2844603" y="1414803"/>
            <a:ext cx="416339" cy="4755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Εικόνα 6">
            <a:extLst>
              <a:ext uri="{FF2B5EF4-FFF2-40B4-BE49-F238E27FC236}">
                <a16:creationId xmlns:a16="http://schemas.microsoft.com/office/drawing/2014/main" id="{3BE902BB-53C6-4B57-8D56-8CA2D93C38E4}"/>
              </a:ext>
            </a:extLst>
          </p:cNvPr>
          <p:cNvPicPr>
            <a:picLocks noChangeAspect="1"/>
          </p:cNvPicPr>
          <p:nvPr/>
        </p:nvPicPr>
        <p:blipFill>
          <a:blip r:embed="rId4"/>
          <a:stretch>
            <a:fillRect/>
          </a:stretch>
        </p:blipFill>
        <p:spPr>
          <a:xfrm>
            <a:off x="7091703" y="1390417"/>
            <a:ext cx="438950" cy="499915"/>
          </a:xfrm>
          <a:prstGeom prst="rect">
            <a:avLst/>
          </a:prstGeom>
        </p:spPr>
      </p:pic>
      <p:pic>
        <p:nvPicPr>
          <p:cNvPr id="8" name="Εικόνα 7">
            <a:extLst>
              <a:ext uri="{FF2B5EF4-FFF2-40B4-BE49-F238E27FC236}">
                <a16:creationId xmlns:a16="http://schemas.microsoft.com/office/drawing/2014/main" id="{93C54306-29F2-4861-AAFC-002E6407966F}"/>
              </a:ext>
            </a:extLst>
          </p:cNvPr>
          <p:cNvPicPr>
            <a:picLocks noChangeAspect="1"/>
          </p:cNvPicPr>
          <p:nvPr/>
        </p:nvPicPr>
        <p:blipFill>
          <a:blip r:embed="rId4"/>
          <a:stretch>
            <a:fillRect/>
          </a:stretch>
        </p:blipFill>
        <p:spPr>
          <a:xfrm>
            <a:off x="5619824" y="1395849"/>
            <a:ext cx="438950" cy="499915"/>
          </a:xfrm>
          <a:prstGeom prst="rect">
            <a:avLst/>
          </a:prstGeom>
        </p:spPr>
      </p:pic>
      <p:pic>
        <p:nvPicPr>
          <p:cNvPr id="9" name="Εικόνα 8">
            <a:extLst>
              <a:ext uri="{FF2B5EF4-FFF2-40B4-BE49-F238E27FC236}">
                <a16:creationId xmlns:a16="http://schemas.microsoft.com/office/drawing/2014/main" id="{040FCCFE-875B-4BBA-8377-17664C9AAADA}"/>
              </a:ext>
            </a:extLst>
          </p:cNvPr>
          <p:cNvPicPr>
            <a:picLocks noChangeAspect="1"/>
          </p:cNvPicPr>
          <p:nvPr/>
        </p:nvPicPr>
        <p:blipFill>
          <a:blip r:embed="rId4"/>
          <a:stretch>
            <a:fillRect/>
          </a:stretch>
        </p:blipFill>
        <p:spPr>
          <a:xfrm flipH="1" flipV="1">
            <a:off x="4324390" y="1395678"/>
            <a:ext cx="438950" cy="499915"/>
          </a:xfrm>
          <a:prstGeom prst="rect">
            <a:avLst/>
          </a:prstGeom>
        </p:spPr>
      </p:pic>
      <p:sp>
        <p:nvSpPr>
          <p:cNvPr id="12" name="TextBox 11">
            <a:extLst>
              <a:ext uri="{FF2B5EF4-FFF2-40B4-BE49-F238E27FC236}">
                <a16:creationId xmlns:a16="http://schemas.microsoft.com/office/drawing/2014/main" id="{56799286-FF42-4A74-9E97-26E5006A58AC}"/>
              </a:ext>
            </a:extLst>
          </p:cNvPr>
          <p:cNvSpPr txBox="1"/>
          <p:nvPr/>
        </p:nvSpPr>
        <p:spPr>
          <a:xfrm>
            <a:off x="8873197" y="1190902"/>
            <a:ext cx="17141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a:ea typeface="+mn-ea"/>
                <a:cs typeface="+mn-cs"/>
              </a:rPr>
              <a:t>ΚΥΤΤΑΡΑ</a:t>
            </a:r>
          </a:p>
        </p:txBody>
      </p:sp>
      <p:sp>
        <p:nvSpPr>
          <p:cNvPr id="14" name="TextBox 13">
            <a:extLst>
              <a:ext uri="{FF2B5EF4-FFF2-40B4-BE49-F238E27FC236}">
                <a16:creationId xmlns:a16="http://schemas.microsoft.com/office/drawing/2014/main" id="{B12880C2-C032-4749-9F92-420BF5A15C87}"/>
              </a:ext>
            </a:extLst>
          </p:cNvPr>
          <p:cNvSpPr txBox="1"/>
          <p:nvPr/>
        </p:nvSpPr>
        <p:spPr>
          <a:xfrm>
            <a:off x="8873197" y="2107381"/>
            <a:ext cx="22932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ΔΙΑΜΕΣΟΣ ΧΩΡΟΣ</a:t>
            </a:r>
          </a:p>
        </p:txBody>
      </p:sp>
      <p:sp>
        <p:nvSpPr>
          <p:cNvPr id="17" name="Διάγραμμα ροής: Διεργασία 16">
            <a:extLst>
              <a:ext uri="{FF2B5EF4-FFF2-40B4-BE49-F238E27FC236}">
                <a16:creationId xmlns:a16="http://schemas.microsoft.com/office/drawing/2014/main" id="{B316943E-6974-4864-AE2A-17F44C707722}"/>
              </a:ext>
            </a:extLst>
          </p:cNvPr>
          <p:cNvSpPr/>
          <p:nvPr/>
        </p:nvSpPr>
        <p:spPr>
          <a:xfrm>
            <a:off x="527648" y="2873408"/>
            <a:ext cx="8918917" cy="3432517"/>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03613C0-84A7-4001-AB68-04D844283E87}"/>
              </a:ext>
            </a:extLst>
          </p:cNvPr>
          <p:cNvSpPr txBox="1"/>
          <p:nvPr/>
        </p:nvSpPr>
        <p:spPr>
          <a:xfrm>
            <a:off x="9774447" y="3950400"/>
            <a:ext cx="17141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ΤΡΙΧΟΕΙΔΕΣ</a:t>
            </a:r>
          </a:p>
        </p:txBody>
      </p:sp>
      <p:sp>
        <p:nvSpPr>
          <p:cNvPr id="20" name="Οβάλ 19">
            <a:extLst>
              <a:ext uri="{FF2B5EF4-FFF2-40B4-BE49-F238E27FC236}">
                <a16:creationId xmlns:a16="http://schemas.microsoft.com/office/drawing/2014/main" id="{500C962F-0E40-418E-A710-D2141DF04BAE}"/>
              </a:ext>
            </a:extLst>
          </p:cNvPr>
          <p:cNvSpPr/>
          <p:nvPr/>
        </p:nvSpPr>
        <p:spPr>
          <a:xfrm>
            <a:off x="3765235" y="2910625"/>
            <a:ext cx="5352083" cy="3377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Βέλος: Κάτω 9">
            <a:extLst>
              <a:ext uri="{FF2B5EF4-FFF2-40B4-BE49-F238E27FC236}">
                <a16:creationId xmlns:a16="http://schemas.microsoft.com/office/drawing/2014/main" id="{7D106B73-E8C0-46C5-AF48-68DDB87098C3}"/>
              </a:ext>
            </a:extLst>
          </p:cNvPr>
          <p:cNvSpPr/>
          <p:nvPr/>
        </p:nvSpPr>
        <p:spPr>
          <a:xfrm>
            <a:off x="1024550" y="1521191"/>
            <a:ext cx="484632" cy="2265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D208CDA-912B-48F4-B7BC-AF46879DF6FE}"/>
              </a:ext>
            </a:extLst>
          </p:cNvPr>
          <p:cNvSpPr txBox="1"/>
          <p:nvPr/>
        </p:nvSpPr>
        <p:spPr>
          <a:xfrm>
            <a:off x="644898" y="3780714"/>
            <a:ext cx="17184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CO2</a:t>
            </a:r>
            <a:endParaRPr kumimoji="0" lang="el-GR" sz="32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3" name="Γραφή 22">
                <a:extLst>
                  <a:ext uri="{FF2B5EF4-FFF2-40B4-BE49-F238E27FC236}">
                    <a16:creationId xmlns:a16="http://schemas.microsoft.com/office/drawing/2014/main" id="{36EF6D32-808E-477C-9B10-BCE2F7989974}"/>
                  </a:ext>
                </a:extLst>
              </p14:cNvPr>
              <p14:cNvContentPartPr/>
              <p14:nvPr/>
            </p14:nvContentPartPr>
            <p14:xfrm>
              <a:off x="1799612" y="998668"/>
              <a:ext cx="15120" cy="378000"/>
            </p14:xfrm>
          </p:contentPart>
        </mc:Choice>
        <mc:Fallback xmlns="">
          <p:pic>
            <p:nvPicPr>
              <p:cNvPr id="23" name="Γραφή 22">
                <a:extLst>
                  <a:ext uri="{FF2B5EF4-FFF2-40B4-BE49-F238E27FC236}">
                    <a16:creationId xmlns:p14="http://schemas.microsoft.com/office/powerpoint/2010/main" xmlns="" xmlns:a16="http://schemas.microsoft.com/office/drawing/2014/main" id="{36EF6D32-808E-477C-9B10-BCE2F7989974}"/>
                  </a:ext>
                </a:extLst>
              </p:cNvPr>
              <p:cNvPicPr/>
              <p:nvPr/>
            </p:nvPicPr>
            <p:blipFill>
              <a:blip r:embed="rId6"/>
              <a:stretch>
                <a:fillRect/>
              </a:stretch>
            </p:blipFill>
            <p:spPr>
              <a:xfrm>
                <a:off x="1763612" y="962668"/>
                <a:ext cx="86760" cy="449640"/>
              </a:xfrm>
              <a:prstGeom prst="rect">
                <a:avLst/>
              </a:prstGeom>
            </p:spPr>
          </p:pic>
        </mc:Fallback>
      </mc:AlternateContent>
      <p:grpSp>
        <p:nvGrpSpPr>
          <p:cNvPr id="11" name="Ομάδα 25">
            <a:extLst>
              <a:ext uri="{FF2B5EF4-FFF2-40B4-BE49-F238E27FC236}">
                <a16:creationId xmlns:a16="http://schemas.microsoft.com/office/drawing/2014/main" id="{F95DE957-9BBA-464D-A4DF-F083AC7EE595}"/>
              </a:ext>
            </a:extLst>
          </p:cNvPr>
          <p:cNvGrpSpPr/>
          <p:nvPr/>
        </p:nvGrpSpPr>
        <p:grpSpPr>
          <a:xfrm>
            <a:off x="1734812" y="843508"/>
            <a:ext cx="167400" cy="195480"/>
            <a:chOff x="1734812" y="843508"/>
            <a:chExt cx="167400" cy="195480"/>
          </a:xfrm>
        </p:grpSpPr>
        <mc:AlternateContent xmlns:mc="http://schemas.openxmlformats.org/markup-compatibility/2006" xmlns:p14="http://schemas.microsoft.com/office/powerpoint/2010/main">
          <mc:Choice Requires="p14">
            <p:contentPart p14:bwMode="auto" r:id="rId7">
              <p14:nvContentPartPr>
                <p14:cNvPr id="24" name="Γραφή 23">
                  <a:extLst>
                    <a:ext uri="{FF2B5EF4-FFF2-40B4-BE49-F238E27FC236}">
                      <a16:creationId xmlns:a16="http://schemas.microsoft.com/office/drawing/2014/main" id="{A2A43C2E-4946-45DA-ABA0-84ECC58235D9}"/>
                    </a:ext>
                  </a:extLst>
                </p14:cNvPr>
                <p14:cNvContentPartPr/>
                <p14:nvPr/>
              </p14:nvContentPartPr>
              <p14:xfrm>
                <a:off x="1734812" y="885988"/>
                <a:ext cx="108360" cy="153000"/>
              </p14:xfrm>
            </p:contentPart>
          </mc:Choice>
          <mc:Fallback xmlns="">
            <p:pic>
              <p:nvPicPr>
                <p:cNvPr id="24" name="Γραφή 23">
                  <a:extLst>
                    <a:ext uri="{FF2B5EF4-FFF2-40B4-BE49-F238E27FC236}">
                      <a16:creationId xmlns:p14="http://schemas.microsoft.com/office/powerpoint/2010/main" xmlns="" xmlns:a16="http://schemas.microsoft.com/office/drawing/2014/main" id="{A2A43C2E-4946-45DA-ABA0-84ECC58235D9}"/>
                    </a:ext>
                  </a:extLst>
                </p:cNvPr>
                <p:cNvPicPr/>
                <p:nvPr/>
              </p:nvPicPr>
              <p:blipFill>
                <a:blip r:embed="rId8"/>
                <a:stretch>
                  <a:fillRect/>
                </a:stretch>
              </p:blipFill>
              <p:spPr>
                <a:xfrm>
                  <a:off x="1698812" y="849988"/>
                  <a:ext cx="1800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Γραφή 24">
                  <a:extLst>
                    <a:ext uri="{FF2B5EF4-FFF2-40B4-BE49-F238E27FC236}">
                      <a16:creationId xmlns:a16="http://schemas.microsoft.com/office/drawing/2014/main" id="{CC7154D5-AEB0-4848-B9A6-08BC985E5A04}"/>
                    </a:ext>
                  </a:extLst>
                </p14:cNvPr>
                <p14:cNvContentPartPr/>
                <p14:nvPr/>
              </p14:nvContentPartPr>
              <p14:xfrm>
                <a:off x="1870532" y="843508"/>
                <a:ext cx="31680" cy="139680"/>
              </p14:xfrm>
            </p:contentPart>
          </mc:Choice>
          <mc:Fallback xmlns="">
            <p:pic>
              <p:nvPicPr>
                <p:cNvPr id="25" name="Γραφή 24">
                  <a:extLst>
                    <a:ext uri="{FF2B5EF4-FFF2-40B4-BE49-F238E27FC236}">
                      <a16:creationId xmlns:p14="http://schemas.microsoft.com/office/powerpoint/2010/main" xmlns="" xmlns:a16="http://schemas.microsoft.com/office/drawing/2014/main" id="{CC7154D5-AEB0-4848-B9A6-08BC985E5A04}"/>
                    </a:ext>
                  </a:extLst>
                </p:cNvPr>
                <p:cNvPicPr/>
                <p:nvPr/>
              </p:nvPicPr>
              <p:blipFill>
                <a:blip r:embed="rId10"/>
                <a:stretch>
                  <a:fillRect/>
                </a:stretch>
              </p:blipFill>
              <p:spPr>
                <a:xfrm>
                  <a:off x="1834892" y="807508"/>
                  <a:ext cx="103320" cy="211320"/>
                </a:xfrm>
                <a:prstGeom prst="rect">
                  <a:avLst/>
                </a:prstGeom>
              </p:spPr>
            </p:pic>
          </mc:Fallback>
        </mc:AlternateContent>
      </p:grpSp>
      <p:grpSp>
        <p:nvGrpSpPr>
          <p:cNvPr id="21" name="Ομάδα 29">
            <a:extLst>
              <a:ext uri="{FF2B5EF4-FFF2-40B4-BE49-F238E27FC236}">
                <a16:creationId xmlns:a16="http://schemas.microsoft.com/office/drawing/2014/main" id="{E16A53AA-ED28-4F6F-B3FF-745575F21D88}"/>
              </a:ext>
            </a:extLst>
          </p:cNvPr>
          <p:cNvGrpSpPr/>
          <p:nvPr/>
        </p:nvGrpSpPr>
        <p:grpSpPr>
          <a:xfrm>
            <a:off x="1622672" y="3833848"/>
            <a:ext cx="166320" cy="378360"/>
            <a:chOff x="1913372" y="3826108"/>
            <a:chExt cx="166320" cy="378360"/>
          </a:xfrm>
        </p:grpSpPr>
        <mc:AlternateContent xmlns:mc="http://schemas.openxmlformats.org/markup-compatibility/2006" xmlns:p14="http://schemas.microsoft.com/office/powerpoint/2010/main">
          <mc:Choice Requires="p14">
            <p:contentPart p14:bwMode="auto" r:id="rId11">
              <p14:nvContentPartPr>
                <p14:cNvPr id="28" name="Γραφή 27">
                  <a:extLst>
                    <a:ext uri="{FF2B5EF4-FFF2-40B4-BE49-F238E27FC236}">
                      <a16:creationId xmlns:a16="http://schemas.microsoft.com/office/drawing/2014/main" id="{1072A12A-7666-4A0D-AEA2-3D2C0DA514A8}"/>
                    </a:ext>
                  </a:extLst>
                </p14:cNvPr>
                <p14:cNvContentPartPr/>
                <p14:nvPr/>
              </p14:nvContentPartPr>
              <p14:xfrm>
                <a:off x="1913372" y="3826108"/>
                <a:ext cx="106560" cy="378360"/>
              </p14:xfrm>
            </p:contentPart>
          </mc:Choice>
          <mc:Fallback xmlns="">
            <p:pic>
              <p:nvPicPr>
                <p:cNvPr id="28" name="Γραφή 27">
                  <a:extLst>
                    <a:ext uri="{FF2B5EF4-FFF2-40B4-BE49-F238E27FC236}">
                      <a16:creationId xmlns:p14="http://schemas.microsoft.com/office/powerpoint/2010/main" xmlns="" xmlns:a16="http://schemas.microsoft.com/office/drawing/2014/main" id="{1072A12A-7666-4A0D-AEA2-3D2C0DA514A8}"/>
                    </a:ext>
                  </a:extLst>
                </p:cNvPr>
                <p:cNvPicPr/>
                <p:nvPr/>
              </p:nvPicPr>
              <p:blipFill>
                <a:blip r:embed="rId12"/>
                <a:stretch>
                  <a:fillRect/>
                </a:stretch>
              </p:blipFill>
              <p:spPr>
                <a:xfrm>
                  <a:off x="1877372" y="3790468"/>
                  <a:ext cx="17820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Γραφή 28">
                  <a:extLst>
                    <a:ext uri="{FF2B5EF4-FFF2-40B4-BE49-F238E27FC236}">
                      <a16:creationId xmlns:a16="http://schemas.microsoft.com/office/drawing/2014/main" id="{448A1D92-E38E-44E6-BCC8-AFBE67ADE130}"/>
                    </a:ext>
                  </a:extLst>
                </p14:cNvPr>
                <p14:cNvContentPartPr/>
                <p14:nvPr/>
              </p14:nvContentPartPr>
              <p14:xfrm>
                <a:off x="1982852" y="3977308"/>
                <a:ext cx="96840" cy="200520"/>
              </p14:xfrm>
            </p:contentPart>
          </mc:Choice>
          <mc:Fallback xmlns="">
            <p:pic>
              <p:nvPicPr>
                <p:cNvPr id="29" name="Γραφή 28">
                  <a:extLst>
                    <a:ext uri="{FF2B5EF4-FFF2-40B4-BE49-F238E27FC236}">
                      <a16:creationId xmlns:p14="http://schemas.microsoft.com/office/powerpoint/2010/main" xmlns="" xmlns:a16="http://schemas.microsoft.com/office/drawing/2014/main" id="{448A1D92-E38E-44E6-BCC8-AFBE67ADE130}"/>
                    </a:ext>
                  </a:extLst>
                </p:cNvPr>
                <p:cNvPicPr/>
                <p:nvPr/>
              </p:nvPicPr>
              <p:blipFill>
                <a:blip r:embed="rId14"/>
                <a:stretch>
                  <a:fillRect/>
                </a:stretch>
              </p:blipFill>
              <p:spPr>
                <a:xfrm>
                  <a:off x="1947212" y="3941668"/>
                  <a:ext cx="168480" cy="27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42" name="Γραφή 41">
                <a:extLst>
                  <a:ext uri="{FF2B5EF4-FFF2-40B4-BE49-F238E27FC236}">
                    <a16:creationId xmlns:a16="http://schemas.microsoft.com/office/drawing/2014/main" id="{341D965B-1684-4F0D-94B0-AFA5F7B47A4F}"/>
                  </a:ext>
                </a:extLst>
              </p14:cNvPr>
              <p14:cNvContentPartPr/>
              <p14:nvPr/>
            </p14:nvContentPartPr>
            <p14:xfrm>
              <a:off x="2461292" y="1856188"/>
              <a:ext cx="326520" cy="1583640"/>
            </p14:xfrm>
          </p:contentPart>
        </mc:Choice>
        <mc:Fallback xmlns="">
          <p:pic>
            <p:nvPicPr>
              <p:cNvPr id="42" name="Γραφή 41">
                <a:extLst>
                  <a:ext uri="{FF2B5EF4-FFF2-40B4-BE49-F238E27FC236}">
                    <a16:creationId xmlns:p14="http://schemas.microsoft.com/office/powerpoint/2010/main" xmlns="" xmlns:a16="http://schemas.microsoft.com/office/drawing/2014/main" id="{341D965B-1684-4F0D-94B0-AFA5F7B47A4F}"/>
                  </a:ext>
                </a:extLst>
              </p:cNvPr>
              <p:cNvPicPr/>
              <p:nvPr/>
            </p:nvPicPr>
            <p:blipFill>
              <a:blip r:embed="rId16"/>
              <a:stretch>
                <a:fillRect/>
              </a:stretch>
            </p:blipFill>
            <p:spPr>
              <a:xfrm>
                <a:off x="2443652" y="1820188"/>
                <a:ext cx="362160" cy="1655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Γραφή 42">
                <a:extLst>
                  <a:ext uri="{FF2B5EF4-FFF2-40B4-BE49-F238E27FC236}">
                    <a16:creationId xmlns:a16="http://schemas.microsoft.com/office/drawing/2014/main" id="{59D6EB02-9CC6-439B-AE16-232483409C5B}"/>
                  </a:ext>
                </a:extLst>
              </p14:cNvPr>
              <p14:cNvContentPartPr/>
              <p14:nvPr/>
            </p14:nvContentPartPr>
            <p14:xfrm>
              <a:off x="2591252" y="3344068"/>
              <a:ext cx="81720" cy="74160"/>
            </p14:xfrm>
          </p:contentPart>
        </mc:Choice>
        <mc:Fallback xmlns="">
          <p:pic>
            <p:nvPicPr>
              <p:cNvPr id="43" name="Γραφή 42">
                <a:extLst>
                  <a:ext uri="{FF2B5EF4-FFF2-40B4-BE49-F238E27FC236}">
                    <a16:creationId xmlns:p14="http://schemas.microsoft.com/office/powerpoint/2010/main" xmlns="" xmlns:a16="http://schemas.microsoft.com/office/drawing/2014/main" id="{59D6EB02-9CC6-439B-AE16-232483409C5B}"/>
                  </a:ext>
                </a:extLst>
              </p:cNvPr>
              <p:cNvPicPr/>
              <p:nvPr/>
            </p:nvPicPr>
            <p:blipFill>
              <a:blip r:embed="rId18"/>
              <a:stretch>
                <a:fillRect/>
              </a:stretch>
            </p:blipFill>
            <p:spPr>
              <a:xfrm>
                <a:off x="2573252" y="3308068"/>
                <a:ext cx="11736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Γραφή 44">
                <a:extLst>
                  <a:ext uri="{FF2B5EF4-FFF2-40B4-BE49-F238E27FC236}">
                    <a16:creationId xmlns:a16="http://schemas.microsoft.com/office/drawing/2014/main" id="{FE5FAFAA-6A0D-4575-9478-CA264C049E26}"/>
                  </a:ext>
                </a:extLst>
              </p14:cNvPr>
              <p14:cNvContentPartPr/>
              <p14:nvPr/>
            </p14:nvContentPartPr>
            <p14:xfrm>
              <a:off x="2659292" y="3344788"/>
              <a:ext cx="102240" cy="99360"/>
            </p14:xfrm>
          </p:contentPart>
        </mc:Choice>
        <mc:Fallback xmlns="">
          <p:pic>
            <p:nvPicPr>
              <p:cNvPr id="45" name="Γραφή 44">
                <a:extLst>
                  <a:ext uri="{FF2B5EF4-FFF2-40B4-BE49-F238E27FC236}">
                    <a16:creationId xmlns:p14="http://schemas.microsoft.com/office/powerpoint/2010/main" xmlns="" xmlns:a16="http://schemas.microsoft.com/office/drawing/2014/main" id="{FE5FAFAA-6A0D-4575-9478-CA264C049E26}"/>
                  </a:ext>
                </a:extLst>
              </p:cNvPr>
              <p:cNvPicPr/>
              <p:nvPr/>
            </p:nvPicPr>
            <p:blipFill>
              <a:blip r:embed="rId20"/>
              <a:stretch>
                <a:fillRect/>
              </a:stretch>
            </p:blipFill>
            <p:spPr>
              <a:xfrm>
                <a:off x="2641652" y="3308788"/>
                <a:ext cx="1378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Γραφή 45">
                <a:extLst>
                  <a:ext uri="{FF2B5EF4-FFF2-40B4-BE49-F238E27FC236}">
                    <a16:creationId xmlns:a16="http://schemas.microsoft.com/office/drawing/2014/main" id="{CE2AC278-AE50-4AE2-94C0-B6CF3807FD1B}"/>
                  </a:ext>
                </a:extLst>
              </p14:cNvPr>
              <p14:cNvContentPartPr/>
              <p14:nvPr/>
            </p14:nvContentPartPr>
            <p14:xfrm>
              <a:off x="1237292" y="4023028"/>
              <a:ext cx="360" cy="360"/>
            </p14:xfrm>
          </p:contentPart>
        </mc:Choice>
        <mc:Fallback xmlns="">
          <p:pic>
            <p:nvPicPr>
              <p:cNvPr id="46" name="Γραφή 45">
                <a:extLst>
                  <a:ext uri="{FF2B5EF4-FFF2-40B4-BE49-F238E27FC236}">
                    <a16:creationId xmlns:p14="http://schemas.microsoft.com/office/powerpoint/2010/main" xmlns="" xmlns:a16="http://schemas.microsoft.com/office/drawing/2014/main" id="{CE2AC278-AE50-4AE2-94C0-B6CF3807FD1B}"/>
                  </a:ext>
                </a:extLst>
              </p:cNvPr>
              <p:cNvPicPr/>
              <p:nvPr/>
            </p:nvPicPr>
            <p:blipFill>
              <a:blip r:embed="rId22"/>
              <a:stretch>
                <a:fillRect/>
              </a:stretch>
            </p:blipFill>
            <p:spPr>
              <a:xfrm>
                <a:off x="1219652" y="3987028"/>
                <a:ext cx="36000" cy="72000"/>
              </a:xfrm>
              <a:prstGeom prst="rect">
                <a:avLst/>
              </a:prstGeom>
            </p:spPr>
          </p:pic>
        </mc:Fallback>
      </mc:AlternateContent>
      <p:sp>
        <p:nvSpPr>
          <p:cNvPr id="53" name="TextBox 52">
            <a:extLst>
              <a:ext uri="{FF2B5EF4-FFF2-40B4-BE49-F238E27FC236}">
                <a16:creationId xmlns:a16="http://schemas.microsoft.com/office/drawing/2014/main" id="{F2B0E1F9-3EB6-436E-89BC-8FC5AC6CB494}"/>
              </a:ext>
            </a:extLst>
          </p:cNvPr>
          <p:cNvSpPr txBox="1"/>
          <p:nvPr/>
        </p:nvSpPr>
        <p:spPr>
          <a:xfrm>
            <a:off x="2145199" y="1469926"/>
            <a:ext cx="60983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CO2</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E8456014-F4A9-4BE1-83D8-0DA1FC803533}"/>
              </a:ext>
            </a:extLst>
          </p:cNvPr>
          <p:cNvSpPr txBox="1"/>
          <p:nvPr/>
        </p:nvSpPr>
        <p:spPr>
          <a:xfrm>
            <a:off x="2231837" y="3414954"/>
            <a:ext cx="60983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CO2</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0E279118-3C55-498D-977A-B657204761C9}"/>
              </a:ext>
            </a:extLst>
          </p:cNvPr>
          <p:cNvSpPr txBox="1"/>
          <p:nvPr/>
        </p:nvSpPr>
        <p:spPr>
          <a:xfrm>
            <a:off x="2857295" y="3445732"/>
            <a:ext cx="173288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ΔΙΑΛΕΛΥΜΕΝΟ</a:t>
            </a:r>
          </a:p>
        </p:txBody>
      </p:sp>
      <p:sp>
        <p:nvSpPr>
          <p:cNvPr id="59" name="TextBox 58">
            <a:extLst>
              <a:ext uri="{FF2B5EF4-FFF2-40B4-BE49-F238E27FC236}">
                <a16:creationId xmlns:a16="http://schemas.microsoft.com/office/drawing/2014/main" id="{3D19AF2F-D675-4C93-BC5B-7A906111949A}"/>
              </a:ext>
            </a:extLst>
          </p:cNvPr>
          <p:cNvSpPr txBox="1"/>
          <p:nvPr/>
        </p:nvSpPr>
        <p:spPr>
          <a:xfrm>
            <a:off x="2363372" y="2174599"/>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61" name="TextBox 60">
            <a:extLst>
              <a:ext uri="{FF2B5EF4-FFF2-40B4-BE49-F238E27FC236}">
                <a16:creationId xmlns:a16="http://schemas.microsoft.com/office/drawing/2014/main" id="{A0D3AAC2-2D41-47A3-A20E-80B49239D6CD}"/>
              </a:ext>
            </a:extLst>
          </p:cNvPr>
          <p:cNvSpPr txBox="1"/>
          <p:nvPr/>
        </p:nvSpPr>
        <p:spPr>
          <a:xfrm>
            <a:off x="5892447" y="1680129"/>
            <a:ext cx="12092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CO2</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23">
            <p14:nvContentPartPr>
              <p14:cNvPr id="64" name="Γραφή 63">
                <a:extLst>
                  <a:ext uri="{FF2B5EF4-FFF2-40B4-BE49-F238E27FC236}">
                    <a16:creationId xmlns:a16="http://schemas.microsoft.com/office/drawing/2014/main" id="{7AB358FB-45F6-4492-BC04-3E87AFE0661A}"/>
                  </a:ext>
                </a:extLst>
              </p14:cNvPr>
              <p14:cNvContentPartPr/>
              <p14:nvPr/>
            </p14:nvContentPartPr>
            <p14:xfrm>
              <a:off x="6231572" y="2011348"/>
              <a:ext cx="184680" cy="1076040"/>
            </p14:xfrm>
          </p:contentPart>
        </mc:Choice>
        <mc:Fallback xmlns="">
          <p:pic>
            <p:nvPicPr>
              <p:cNvPr id="64" name="Γραφή 63">
                <a:extLst>
                  <a:ext uri="{FF2B5EF4-FFF2-40B4-BE49-F238E27FC236}">
                    <a16:creationId xmlns:p14="http://schemas.microsoft.com/office/powerpoint/2010/main" xmlns="" xmlns:a16="http://schemas.microsoft.com/office/drawing/2014/main" id="{7AB358FB-45F6-4492-BC04-3E87AFE0661A}"/>
                  </a:ext>
                </a:extLst>
              </p:cNvPr>
              <p:cNvPicPr/>
              <p:nvPr/>
            </p:nvPicPr>
            <p:blipFill>
              <a:blip r:embed="rId24"/>
              <a:stretch>
                <a:fillRect/>
              </a:stretch>
            </p:blipFill>
            <p:spPr>
              <a:xfrm>
                <a:off x="6213932" y="1975708"/>
                <a:ext cx="220320" cy="11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5" name="Γραφή 64">
                <a:extLst>
                  <a:ext uri="{FF2B5EF4-FFF2-40B4-BE49-F238E27FC236}">
                    <a16:creationId xmlns:a16="http://schemas.microsoft.com/office/drawing/2014/main" id="{AA4ABBF2-5013-42B8-9D96-609B98B3CE64}"/>
                  </a:ext>
                </a:extLst>
              </p14:cNvPr>
              <p14:cNvContentPartPr/>
              <p14:nvPr/>
            </p14:nvContentPartPr>
            <p14:xfrm>
              <a:off x="6414452" y="2970028"/>
              <a:ext cx="41040" cy="113760"/>
            </p14:xfrm>
          </p:contentPart>
        </mc:Choice>
        <mc:Fallback xmlns="">
          <p:pic>
            <p:nvPicPr>
              <p:cNvPr id="65" name="Γραφή 64">
                <a:extLst>
                  <a:ext uri="{FF2B5EF4-FFF2-40B4-BE49-F238E27FC236}">
                    <a16:creationId xmlns:p14="http://schemas.microsoft.com/office/powerpoint/2010/main" xmlns="" xmlns:a16="http://schemas.microsoft.com/office/drawing/2014/main" id="{AA4ABBF2-5013-42B8-9D96-609B98B3CE64}"/>
                  </a:ext>
                </a:extLst>
              </p:cNvPr>
              <p:cNvPicPr/>
              <p:nvPr/>
            </p:nvPicPr>
            <p:blipFill>
              <a:blip r:embed="rId26"/>
              <a:stretch>
                <a:fillRect/>
              </a:stretch>
            </p:blipFill>
            <p:spPr>
              <a:xfrm>
                <a:off x="6396812" y="2934028"/>
                <a:ext cx="7668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6" name="Γραφή 65">
                <a:extLst>
                  <a:ext uri="{FF2B5EF4-FFF2-40B4-BE49-F238E27FC236}">
                    <a16:creationId xmlns:a16="http://schemas.microsoft.com/office/drawing/2014/main" id="{35CD3CF2-9828-4E05-AE15-7DEB0EFF6F6E}"/>
                  </a:ext>
                </a:extLst>
              </p14:cNvPr>
              <p14:cNvContentPartPr/>
              <p14:nvPr/>
            </p14:nvContentPartPr>
            <p14:xfrm>
              <a:off x="6324452" y="3006028"/>
              <a:ext cx="93600" cy="74520"/>
            </p14:xfrm>
          </p:contentPart>
        </mc:Choice>
        <mc:Fallback xmlns="">
          <p:pic>
            <p:nvPicPr>
              <p:cNvPr id="66" name="Γραφή 65">
                <a:extLst>
                  <a:ext uri="{FF2B5EF4-FFF2-40B4-BE49-F238E27FC236}">
                    <a16:creationId xmlns:p14="http://schemas.microsoft.com/office/powerpoint/2010/main" xmlns="" xmlns:a16="http://schemas.microsoft.com/office/drawing/2014/main" id="{35CD3CF2-9828-4E05-AE15-7DEB0EFF6F6E}"/>
                  </a:ext>
                </a:extLst>
              </p:cNvPr>
              <p:cNvPicPr/>
              <p:nvPr/>
            </p:nvPicPr>
            <p:blipFill>
              <a:blip r:embed="rId28"/>
              <a:stretch>
                <a:fillRect/>
              </a:stretch>
            </p:blipFill>
            <p:spPr>
              <a:xfrm>
                <a:off x="6306452" y="2970028"/>
                <a:ext cx="129240" cy="146160"/>
              </a:xfrm>
              <a:prstGeom prst="rect">
                <a:avLst/>
              </a:prstGeom>
            </p:spPr>
          </p:pic>
        </mc:Fallback>
      </mc:AlternateContent>
      <p:sp>
        <p:nvSpPr>
          <p:cNvPr id="71" name="TextBox 70">
            <a:extLst>
              <a:ext uri="{FF2B5EF4-FFF2-40B4-BE49-F238E27FC236}">
                <a16:creationId xmlns:a16="http://schemas.microsoft.com/office/drawing/2014/main" id="{EA4C56FD-7606-416E-9F4B-64266C4B8E82}"/>
              </a:ext>
            </a:extLst>
          </p:cNvPr>
          <p:cNvSpPr txBox="1"/>
          <p:nvPr/>
        </p:nvSpPr>
        <p:spPr>
          <a:xfrm>
            <a:off x="745142" y="840043"/>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CO2</a:t>
            </a:r>
            <a:endParaRPr kumimoji="0" lang="el-GR"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1863B64A-3D27-4717-99D4-4DC304ED6C12}"/>
              </a:ext>
            </a:extLst>
          </p:cNvPr>
          <p:cNvSpPr txBox="1"/>
          <p:nvPr/>
        </p:nvSpPr>
        <p:spPr>
          <a:xfrm>
            <a:off x="5856267" y="3118532"/>
            <a:ext cx="60983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CO2+H2O</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DB77921D-C0D5-4495-B915-BA7C2069AEE5}"/>
              </a:ext>
            </a:extLst>
          </p:cNvPr>
          <p:cNvSpPr txBox="1"/>
          <p:nvPr/>
        </p:nvSpPr>
        <p:spPr>
          <a:xfrm>
            <a:off x="6558216" y="3582445"/>
            <a:ext cx="26491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Καρβονική </a:t>
            </a:r>
            <a:r>
              <a:rPr kumimoji="0" lang="el-GR" sz="1600" b="1" i="0" u="none" strike="noStrike" kern="1200" cap="none" spc="0" normalizeH="0" baseline="0" noProof="0" dirty="0" err="1">
                <a:ln>
                  <a:noFill/>
                </a:ln>
                <a:solidFill>
                  <a:prstClr val="black"/>
                </a:solidFill>
                <a:effectLst/>
                <a:uLnTx/>
                <a:uFillTx/>
                <a:latin typeface="Calibri"/>
                <a:ea typeface="+mn-ea"/>
                <a:cs typeface="+mn-cs"/>
              </a:rPr>
              <a:t>ανυδράση</a:t>
            </a:r>
            <a:r>
              <a:rPr kumimoji="0" lang="en-US" sz="1600" b="1" i="0" u="none" strike="noStrike" kern="1200" cap="none" spc="0" normalizeH="0" baseline="0" noProof="0" dirty="0">
                <a:ln>
                  <a:noFill/>
                </a:ln>
                <a:solidFill>
                  <a:prstClr val="black"/>
                </a:solidFill>
                <a:effectLst/>
                <a:uLnTx/>
                <a:uFillTx/>
                <a:latin typeface="Calibri"/>
                <a:ea typeface="+mn-ea"/>
                <a:cs typeface="+mn-cs"/>
              </a:rPr>
              <a:t> ( </a:t>
            </a:r>
            <a:r>
              <a:rPr kumimoji="0" lang="en-US" sz="1600" b="1" i="0" u="none" strike="noStrike" kern="1200" cap="none" spc="0" normalizeH="0" baseline="0" noProof="0" dirty="0">
                <a:ln>
                  <a:noFill/>
                </a:ln>
                <a:effectLst/>
                <a:uLnTx/>
                <a:uFillTx/>
                <a:latin typeface="Calibri"/>
                <a:ea typeface="+mn-ea"/>
                <a:cs typeface="+mn-cs"/>
              </a:rPr>
              <a:t>fast)</a:t>
            </a:r>
            <a:endParaRPr kumimoji="0" lang="el-GR" sz="1600" b="1" i="0" u="none" strike="noStrike" kern="1200" cap="none" spc="0" normalizeH="0" baseline="0" noProof="0" dirty="0">
              <a:ln>
                <a:noFill/>
              </a:ln>
              <a:effectLst/>
              <a:uLnTx/>
              <a:uFillTx/>
              <a:latin typeface="Calibri"/>
              <a:ea typeface="+mn-ea"/>
              <a:cs typeface="+mn-cs"/>
            </a:endParaRPr>
          </a:p>
        </p:txBody>
      </p:sp>
      <p:sp>
        <p:nvSpPr>
          <p:cNvPr id="80" name="Βέλος: Κάτω 79">
            <a:extLst>
              <a:ext uri="{FF2B5EF4-FFF2-40B4-BE49-F238E27FC236}">
                <a16:creationId xmlns:a16="http://schemas.microsoft.com/office/drawing/2014/main" id="{29E83F0C-C8BC-481F-92AD-54A208D6A8BD}"/>
              </a:ext>
            </a:extLst>
          </p:cNvPr>
          <p:cNvSpPr/>
          <p:nvPr/>
        </p:nvSpPr>
        <p:spPr>
          <a:xfrm>
            <a:off x="6428184" y="3505382"/>
            <a:ext cx="184053" cy="65633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F8C3C165-33A0-4724-8F36-866FFADB5069}"/>
              </a:ext>
            </a:extLst>
          </p:cNvPr>
          <p:cNvSpPr txBox="1"/>
          <p:nvPr/>
        </p:nvSpPr>
        <p:spPr>
          <a:xfrm>
            <a:off x="6058774" y="4166988"/>
            <a:ext cx="60983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H2CO3</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3" name="Εικόνα 82">
            <a:extLst>
              <a:ext uri="{FF2B5EF4-FFF2-40B4-BE49-F238E27FC236}">
                <a16:creationId xmlns:a16="http://schemas.microsoft.com/office/drawing/2014/main" id="{0A6F6833-4587-407D-BC47-5E5672E2AFA5}"/>
              </a:ext>
            </a:extLst>
          </p:cNvPr>
          <p:cNvPicPr>
            <a:picLocks noChangeAspect="1"/>
          </p:cNvPicPr>
          <p:nvPr/>
        </p:nvPicPr>
        <p:blipFill>
          <a:blip r:embed="rId29"/>
          <a:stretch>
            <a:fillRect/>
          </a:stretch>
        </p:blipFill>
        <p:spPr>
          <a:xfrm rot="18952226">
            <a:off x="6919594" y="4421077"/>
            <a:ext cx="322960" cy="1007331"/>
          </a:xfrm>
          <a:prstGeom prst="rect">
            <a:avLst/>
          </a:prstGeom>
        </p:spPr>
      </p:pic>
      <p:sp>
        <p:nvSpPr>
          <p:cNvPr id="85" name="Βέλος: Κάτω 84">
            <a:extLst>
              <a:ext uri="{FF2B5EF4-FFF2-40B4-BE49-F238E27FC236}">
                <a16:creationId xmlns:a16="http://schemas.microsoft.com/office/drawing/2014/main" id="{95F558C5-E2F6-4941-8085-5D97215B5648}"/>
              </a:ext>
            </a:extLst>
          </p:cNvPr>
          <p:cNvSpPr/>
          <p:nvPr/>
        </p:nvSpPr>
        <p:spPr>
          <a:xfrm rot="2508120">
            <a:off x="5897320" y="4388781"/>
            <a:ext cx="227740" cy="135597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E151B48-1BD4-4C60-9037-C09CC868A6C2}"/>
                  </a:ext>
                </a:extLst>
              </p:cNvPr>
              <p:cNvSpPr txBox="1"/>
              <p:nvPr/>
            </p:nvSpPr>
            <p:spPr>
              <a:xfrm>
                <a:off x="7340318" y="5227570"/>
                <a:ext cx="628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l-GR" sz="20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𝚮</m:t>
                          </m:r>
                          <m:r>
                            <a:rPr kumimoji="0" lang="el-GR" sz="20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sup>
                          <m: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m:oMathPara>
                </a14:m>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87" name="TextBox 86">
                <a:extLst>
                  <a:ext uri="{FF2B5EF4-FFF2-40B4-BE49-F238E27FC236}">
                    <a16:creationId xmlns:a14="http://schemas.microsoft.com/office/drawing/2010/main" xmlns="" xmlns:a16="http://schemas.microsoft.com/office/drawing/2014/main" id="{8E151B48-1BD4-4C60-9037-C09CC868A6C2}"/>
                  </a:ext>
                </a:extLst>
              </p:cNvPr>
              <p:cNvSpPr txBox="1">
                <a:spLocks noRot="1" noChangeAspect="1" noMove="1" noResize="1" noEditPoints="1" noAdjustHandles="1" noChangeArrowheads="1" noChangeShapeType="1" noTextEdit="1"/>
              </p:cNvSpPr>
              <p:nvPr/>
            </p:nvSpPr>
            <p:spPr>
              <a:xfrm>
                <a:off x="7340318" y="5227570"/>
                <a:ext cx="628840" cy="400110"/>
              </a:xfrm>
              <a:prstGeom prst="rect">
                <a:avLst/>
              </a:prstGeom>
              <a:blipFill>
                <a:blip r:embed="rId30"/>
                <a:stretch>
                  <a:fillRect/>
                </a:stretch>
              </a:blipFill>
            </p:spPr>
            <p:txBody>
              <a:bodyPr/>
              <a:lstStyle/>
              <a:p>
                <a:r>
                  <a:rPr lang="el-GR">
                    <a:noFill/>
                  </a:rPr>
                  <a:t> </a:t>
                </a:r>
              </a:p>
            </p:txBody>
          </p:sp>
        </mc:Fallback>
      </mc:AlternateContent>
      <p:sp>
        <p:nvSpPr>
          <p:cNvPr id="89" name="TextBox 88">
            <a:extLst>
              <a:ext uri="{FF2B5EF4-FFF2-40B4-BE49-F238E27FC236}">
                <a16:creationId xmlns:a16="http://schemas.microsoft.com/office/drawing/2014/main" id="{A9B1F457-8039-4365-A214-3781EABDCDD0}"/>
              </a:ext>
            </a:extLst>
          </p:cNvPr>
          <p:cNvSpPr txBox="1"/>
          <p:nvPr/>
        </p:nvSpPr>
        <p:spPr>
          <a:xfrm>
            <a:off x="5172601" y="5413246"/>
            <a:ext cx="12304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HCO3</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47" name="TextBox 46">
            <a:extLst>
              <a:ext uri="{FF2B5EF4-FFF2-40B4-BE49-F238E27FC236}">
                <a16:creationId xmlns:a16="http://schemas.microsoft.com/office/drawing/2014/main" id="{040914FD-2BE6-47F6-B54C-DA9A3DAECB8E}"/>
              </a:ext>
            </a:extLst>
          </p:cNvPr>
          <p:cNvSpPr txBox="1"/>
          <p:nvPr/>
        </p:nvSpPr>
        <p:spPr>
          <a:xfrm>
            <a:off x="7848506" y="4160317"/>
            <a:ext cx="8495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Hb</a:t>
            </a:r>
            <a:endParaRPr kumimoji="0" lang="el-G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Εικόνα 12">
            <a:extLst>
              <a:ext uri="{FF2B5EF4-FFF2-40B4-BE49-F238E27FC236}">
                <a16:creationId xmlns:a16="http://schemas.microsoft.com/office/drawing/2014/main" id="{D232F14E-4756-4C4F-94D1-B16153F7379A}"/>
              </a:ext>
            </a:extLst>
          </p:cNvPr>
          <p:cNvPicPr>
            <a:picLocks noChangeAspect="1"/>
          </p:cNvPicPr>
          <p:nvPr/>
        </p:nvPicPr>
        <p:blipFill>
          <a:blip r:embed="rId31"/>
          <a:stretch>
            <a:fillRect/>
          </a:stretch>
        </p:blipFill>
        <p:spPr>
          <a:xfrm rot="3255154">
            <a:off x="5563515" y="3303278"/>
            <a:ext cx="249958" cy="688908"/>
          </a:xfrm>
          <a:prstGeom prst="rect">
            <a:avLst/>
          </a:prstGeom>
        </p:spPr>
      </p:pic>
      <p:pic>
        <p:nvPicPr>
          <p:cNvPr id="15" name="Εικόνα 14">
            <a:extLst>
              <a:ext uri="{FF2B5EF4-FFF2-40B4-BE49-F238E27FC236}">
                <a16:creationId xmlns:a16="http://schemas.microsoft.com/office/drawing/2014/main" id="{055B1915-9454-4F94-9F7F-C08FF699B2F4}"/>
              </a:ext>
            </a:extLst>
          </p:cNvPr>
          <p:cNvPicPr>
            <a:picLocks noChangeAspect="1"/>
          </p:cNvPicPr>
          <p:nvPr/>
        </p:nvPicPr>
        <p:blipFill>
          <a:blip r:embed="rId32"/>
          <a:stretch>
            <a:fillRect/>
          </a:stretch>
        </p:blipFill>
        <p:spPr>
          <a:xfrm>
            <a:off x="4848442" y="3654727"/>
            <a:ext cx="944962" cy="646232"/>
          </a:xfrm>
          <a:prstGeom prst="rect">
            <a:avLst/>
          </a:prstGeom>
        </p:spPr>
      </p:pic>
      <p:pic>
        <p:nvPicPr>
          <p:cNvPr id="16" name="Εικόνα 15">
            <a:extLst>
              <a:ext uri="{FF2B5EF4-FFF2-40B4-BE49-F238E27FC236}">
                <a16:creationId xmlns:a16="http://schemas.microsoft.com/office/drawing/2014/main" id="{9F248936-DD69-442A-AF37-73DB81CA558C}"/>
              </a:ext>
            </a:extLst>
          </p:cNvPr>
          <p:cNvPicPr>
            <a:picLocks noChangeAspect="1"/>
          </p:cNvPicPr>
          <p:nvPr/>
        </p:nvPicPr>
        <p:blipFill>
          <a:blip r:embed="rId32"/>
          <a:stretch>
            <a:fillRect/>
          </a:stretch>
        </p:blipFill>
        <p:spPr>
          <a:xfrm>
            <a:off x="4568646" y="3962481"/>
            <a:ext cx="944962" cy="646232"/>
          </a:xfrm>
          <a:prstGeom prst="rect">
            <a:avLst/>
          </a:prstGeom>
        </p:spPr>
      </p:pic>
      <p:sp>
        <p:nvSpPr>
          <p:cNvPr id="51" name="TextBox 50">
            <a:extLst>
              <a:ext uri="{FF2B5EF4-FFF2-40B4-BE49-F238E27FC236}">
                <a16:creationId xmlns:a16="http://schemas.microsoft.com/office/drawing/2014/main" id="{A0EE5467-E587-447B-8BBB-73774CA5CED1}"/>
              </a:ext>
            </a:extLst>
          </p:cNvPr>
          <p:cNvSpPr txBox="1"/>
          <p:nvPr/>
        </p:nvSpPr>
        <p:spPr>
          <a:xfrm>
            <a:off x="5041127" y="4027130"/>
            <a:ext cx="609834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CO2</a:t>
            </a:r>
            <a:endParaRPr kumimoji="0" lang="el-GR"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F2306B78-1739-4B0D-B9CE-B2F424EC15AF}"/>
              </a:ext>
            </a:extLst>
          </p:cNvPr>
          <p:cNvSpPr txBox="1"/>
          <p:nvPr/>
        </p:nvSpPr>
        <p:spPr>
          <a:xfrm>
            <a:off x="4262006" y="3935128"/>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52" name="TextBox 51">
            <a:extLst>
              <a:ext uri="{FF2B5EF4-FFF2-40B4-BE49-F238E27FC236}">
                <a16:creationId xmlns:a16="http://schemas.microsoft.com/office/drawing/2014/main" id="{4C8F2345-11E8-40C4-A70E-5FB6428C4776}"/>
              </a:ext>
            </a:extLst>
          </p:cNvPr>
          <p:cNvSpPr txBox="1"/>
          <p:nvPr/>
        </p:nvSpPr>
        <p:spPr>
          <a:xfrm>
            <a:off x="2444336" y="5512825"/>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HCO3</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56" name="TextBox 55">
            <a:extLst>
              <a:ext uri="{FF2B5EF4-FFF2-40B4-BE49-F238E27FC236}">
                <a16:creationId xmlns:a16="http://schemas.microsoft.com/office/drawing/2014/main" id="{09BCA1A1-2AD5-4914-B6EA-6F958DB9DFB2}"/>
              </a:ext>
            </a:extLst>
          </p:cNvPr>
          <p:cNvSpPr txBox="1"/>
          <p:nvPr/>
        </p:nvSpPr>
        <p:spPr>
          <a:xfrm>
            <a:off x="8462972" y="5683556"/>
            <a:ext cx="1278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a:rPr>
              <a:t>Na C</a:t>
            </a:r>
            <a:r>
              <a:rPr kumimoji="0" lang="en-US" sz="2000" b="1" i="0" u="none" strike="noStrike" kern="1200" cap="none" spc="0" normalizeH="0" baseline="0" noProof="0" dirty="0">
                <a:ln>
                  <a:noFill/>
                </a:ln>
                <a:solidFill>
                  <a:prstClr val="black"/>
                </a:solidFill>
                <a:effectLst/>
                <a:uLnTx/>
                <a:uFillTx/>
                <a:latin typeface="Calibri"/>
                <a:ea typeface="+mn-ea"/>
                <a:cs typeface="+mn-cs"/>
              </a:rPr>
              <a:t>l</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60" name="TextBox 59">
            <a:extLst>
              <a:ext uri="{FF2B5EF4-FFF2-40B4-BE49-F238E27FC236}">
                <a16:creationId xmlns:a16="http://schemas.microsoft.com/office/drawing/2014/main" id="{18C14A2A-27DC-4CBE-8EAB-3AC5F764A764}"/>
              </a:ext>
            </a:extLst>
          </p:cNvPr>
          <p:cNvSpPr txBox="1"/>
          <p:nvPr/>
        </p:nvSpPr>
        <p:spPr>
          <a:xfrm>
            <a:off x="6283604" y="5346732"/>
            <a:ext cx="481297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Cl</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3200" b="1"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7" name="Ευθύγραμμο βέλος σύνδεσης 26">
            <a:extLst>
              <a:ext uri="{FF2B5EF4-FFF2-40B4-BE49-F238E27FC236}">
                <a16:creationId xmlns:a16="http://schemas.microsoft.com/office/drawing/2014/main" id="{B04A2A1A-584B-455A-A2CC-D1371119185B}"/>
              </a:ext>
            </a:extLst>
          </p:cNvPr>
          <p:cNvCxnSpPr>
            <a:cxnSpLocks/>
          </p:cNvCxnSpPr>
          <p:nvPr/>
        </p:nvCxnSpPr>
        <p:spPr>
          <a:xfrm flipV="1">
            <a:off x="7778960" y="4639967"/>
            <a:ext cx="272442" cy="4500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922D486E-F256-4946-96BF-504D27FE5726}"/>
              </a:ext>
            </a:extLst>
          </p:cNvPr>
          <p:cNvSpPr txBox="1"/>
          <p:nvPr/>
        </p:nvSpPr>
        <p:spPr>
          <a:xfrm>
            <a:off x="8522698" y="4146961"/>
            <a:ext cx="981736" cy="461665"/>
          </a:xfrm>
          <a:prstGeom prst="rect">
            <a:avLst/>
          </a:prstGeom>
          <a:noFill/>
        </p:spPr>
        <p:txBody>
          <a:bodyPr wrap="square">
            <a:spAutoFit/>
          </a:bodyPr>
          <a:lstStyle/>
          <a:p>
            <a:r>
              <a:rPr lang="el-GR" sz="2400" b="1" dirty="0"/>
              <a:t>ΗΗ</a:t>
            </a:r>
            <a:r>
              <a:rPr lang="en-US" sz="2400" b="1" dirty="0"/>
              <a:t>b</a:t>
            </a:r>
          </a:p>
        </p:txBody>
      </p:sp>
      <p:sp>
        <p:nvSpPr>
          <p:cNvPr id="34" name="Βέλος: Δεξιό 33">
            <a:extLst>
              <a:ext uri="{FF2B5EF4-FFF2-40B4-BE49-F238E27FC236}">
                <a16:creationId xmlns:a16="http://schemas.microsoft.com/office/drawing/2014/main" id="{F272B0D3-7391-4EB5-918F-D37DD3B8FE9B}"/>
              </a:ext>
            </a:extLst>
          </p:cNvPr>
          <p:cNvSpPr/>
          <p:nvPr/>
        </p:nvSpPr>
        <p:spPr>
          <a:xfrm>
            <a:off x="8321893" y="4283772"/>
            <a:ext cx="229483" cy="167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62 - Δεξιό βέλος"/>
          <p:cNvSpPr/>
          <p:nvPr/>
        </p:nvSpPr>
        <p:spPr>
          <a:xfrm rot="10618725">
            <a:off x="3397523" y="5726243"/>
            <a:ext cx="1602616" cy="205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66 - Δεξιό βέλος"/>
          <p:cNvSpPr/>
          <p:nvPr/>
        </p:nvSpPr>
        <p:spPr>
          <a:xfrm rot="11032034">
            <a:off x="6829893" y="5708702"/>
            <a:ext cx="2080085" cy="140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67 - Ορθογώνιο"/>
          <p:cNvSpPr/>
          <p:nvPr/>
        </p:nvSpPr>
        <p:spPr>
          <a:xfrm>
            <a:off x="1582299" y="4658606"/>
            <a:ext cx="1154483" cy="400110"/>
          </a:xfrm>
          <a:prstGeom prst="rect">
            <a:avLst/>
          </a:prstGeom>
          <a:ln w="28575">
            <a:solidFill>
              <a:schemeClr val="tx1"/>
            </a:solidFill>
          </a:ln>
        </p:spPr>
        <p:txBody>
          <a:bodyPr wrap="none">
            <a:spAutoFit/>
          </a:bodyPr>
          <a:lstStyle/>
          <a:p>
            <a:pPr marL="228600" indent="-228600">
              <a:buFont typeface="+mj-lt"/>
              <a:buNone/>
            </a:pPr>
            <a:r>
              <a:rPr lang="el-GR" sz="2000" b="1" dirty="0">
                <a:solidFill>
                  <a:srgbClr val="FF9900"/>
                </a:solidFill>
              </a:rPr>
              <a:t>ΠΛΑΣΜΑ</a:t>
            </a:r>
          </a:p>
        </p:txBody>
      </p:sp>
      <p:sp>
        <p:nvSpPr>
          <p:cNvPr id="69" name="68 - Ορθογώνιο"/>
          <p:cNvSpPr/>
          <p:nvPr/>
        </p:nvSpPr>
        <p:spPr>
          <a:xfrm>
            <a:off x="9546336" y="4929267"/>
            <a:ext cx="2645664" cy="1928733"/>
          </a:xfrm>
          <a:prstGeom prst="rect">
            <a:avLst/>
          </a:prstGeom>
        </p:spPr>
        <p:txBody>
          <a:bodyPr wrap="square">
            <a:spAutoFit/>
          </a:bodyPr>
          <a:lstStyle/>
          <a:p>
            <a:pPr marL="342900" lvl="0" indent="-342900" eaLnBrk="0" fontAlgn="base" hangingPunct="0">
              <a:spcBef>
                <a:spcPct val="0"/>
              </a:spcBef>
              <a:spcAft>
                <a:spcPts val="1413"/>
              </a:spcAft>
              <a:defRPr/>
            </a:pPr>
            <a:r>
              <a:rPr lang="en-US" sz="1600" b="1" dirty="0">
                <a:solidFill>
                  <a:srgbClr val="000000"/>
                </a:solidFill>
                <a:latin typeface="Calibri" pitchFamily="18"/>
                <a:cs typeface="Mangal" pitchFamily="2"/>
              </a:rPr>
              <a:t>1.</a:t>
            </a:r>
            <a:r>
              <a:rPr lang="el-GR" sz="1600" b="1" dirty="0">
                <a:solidFill>
                  <a:srgbClr val="000000"/>
                </a:solidFill>
                <a:latin typeface="Calibri" pitchFamily="18"/>
                <a:cs typeface="Mangal" pitchFamily="2"/>
              </a:rPr>
              <a:t>ΔΙΑΛΥΜΕΝΟ ΣΤΟ ΠΛΑΣΜΑ 10%</a:t>
            </a:r>
            <a:endParaRPr lang="en-US" sz="1600" b="1" dirty="0">
              <a:solidFill>
                <a:srgbClr val="000000"/>
              </a:solidFill>
              <a:latin typeface="Calibri" pitchFamily="18"/>
              <a:cs typeface="Mangal" pitchFamily="2"/>
            </a:endParaRPr>
          </a:p>
          <a:p>
            <a:pPr marL="342900" lvl="0" indent="-342900" eaLnBrk="0" fontAlgn="base" hangingPunct="0">
              <a:spcBef>
                <a:spcPct val="0"/>
              </a:spcBef>
              <a:spcAft>
                <a:spcPts val="1413"/>
              </a:spcAft>
              <a:defRPr/>
            </a:pPr>
            <a:r>
              <a:rPr lang="en-US" sz="1600" b="1" dirty="0">
                <a:solidFill>
                  <a:srgbClr val="000000"/>
                </a:solidFill>
                <a:latin typeface="Calibri" pitchFamily="18"/>
                <a:cs typeface="Mangal" pitchFamily="2"/>
              </a:rPr>
              <a:t>2. </a:t>
            </a:r>
            <a:r>
              <a:rPr lang="el-GR" sz="1600" b="1" dirty="0">
                <a:solidFill>
                  <a:srgbClr val="000000"/>
                </a:solidFill>
                <a:latin typeface="Calibri" pitchFamily="18"/>
                <a:cs typeface="Mangal" pitchFamily="2"/>
              </a:rPr>
              <a:t>ΚΑΡΒΑΜΙΝΟ</a:t>
            </a:r>
            <a:r>
              <a:rPr lang="en-US" sz="1600" b="1" dirty="0">
                <a:solidFill>
                  <a:srgbClr val="000000"/>
                </a:solidFill>
                <a:latin typeface="Calibri" pitchFamily="18"/>
                <a:cs typeface="Mangal" pitchFamily="2"/>
              </a:rPr>
              <a:t> </a:t>
            </a:r>
            <a:r>
              <a:rPr lang="en-US" sz="1600" b="1" dirty="0" err="1">
                <a:solidFill>
                  <a:srgbClr val="000000"/>
                </a:solidFill>
                <a:latin typeface="Calibri" pitchFamily="18"/>
                <a:cs typeface="Mangal" pitchFamily="2"/>
              </a:rPr>
              <a:t>Hb</a:t>
            </a:r>
            <a:r>
              <a:rPr lang="en-US" sz="1600" b="1" dirty="0">
                <a:solidFill>
                  <a:srgbClr val="000000"/>
                </a:solidFill>
                <a:latin typeface="Calibri" pitchFamily="18"/>
                <a:cs typeface="Mangal" pitchFamily="2"/>
              </a:rPr>
              <a:t>              </a:t>
            </a:r>
            <a:r>
              <a:rPr lang="el-GR" sz="1600" b="1" dirty="0">
                <a:solidFill>
                  <a:srgbClr val="000000"/>
                </a:solidFill>
                <a:latin typeface="Calibri" pitchFamily="18"/>
                <a:cs typeface="Mangal" pitchFamily="2"/>
              </a:rPr>
              <a:t>    </a:t>
            </a:r>
            <a:r>
              <a:rPr lang="en-US" sz="1600" b="1" dirty="0">
                <a:solidFill>
                  <a:srgbClr val="000000"/>
                </a:solidFill>
                <a:latin typeface="Calibri" pitchFamily="18"/>
                <a:cs typeface="Mangal" pitchFamily="2"/>
              </a:rPr>
              <a:t> 20%</a:t>
            </a:r>
          </a:p>
          <a:p>
            <a:pPr marL="342900" lvl="0" indent="-342900" eaLnBrk="0" fontAlgn="base" hangingPunct="0">
              <a:spcBef>
                <a:spcPct val="0"/>
              </a:spcBef>
              <a:spcAft>
                <a:spcPts val="1413"/>
              </a:spcAft>
              <a:defRPr/>
            </a:pPr>
            <a:r>
              <a:rPr lang="en-US" sz="1600" b="1" dirty="0">
                <a:solidFill>
                  <a:srgbClr val="000000"/>
                </a:solidFill>
                <a:latin typeface="Calibri" pitchFamily="18"/>
                <a:cs typeface="Mangal" pitchFamily="2"/>
              </a:rPr>
              <a:t>3.</a:t>
            </a:r>
            <a:r>
              <a:rPr lang="el-GR" sz="1600" b="1" dirty="0">
                <a:solidFill>
                  <a:srgbClr val="000000"/>
                </a:solidFill>
                <a:latin typeface="Calibri" pitchFamily="18"/>
                <a:cs typeface="Mangal" pitchFamily="2"/>
              </a:rPr>
              <a:t>ΔΙΤΤΑΝΘΡΑΚΙΚΑ                    70%</a:t>
            </a:r>
          </a:p>
        </p:txBody>
      </p:sp>
      <p:sp>
        <p:nvSpPr>
          <p:cNvPr id="70" name="69 - Ορθογώνιο"/>
          <p:cNvSpPr/>
          <p:nvPr/>
        </p:nvSpPr>
        <p:spPr>
          <a:xfrm>
            <a:off x="5103909" y="5109710"/>
            <a:ext cx="367408" cy="523220"/>
          </a:xfrm>
          <a:prstGeom prst="rect">
            <a:avLst/>
          </a:prstGeom>
        </p:spPr>
        <p:txBody>
          <a:bodyPr wrap="none">
            <a:spAutoFit/>
          </a:bodyPr>
          <a:lstStyle/>
          <a:p>
            <a:pPr marL="228600" indent="-228600">
              <a:buFont typeface="+mj-lt"/>
              <a:buNone/>
            </a:pPr>
            <a:r>
              <a:rPr lang="el-GR" sz="2800" b="1" dirty="0"/>
              <a:t>3</a:t>
            </a:r>
          </a:p>
        </p:txBody>
      </p:sp>
      <p:sp>
        <p:nvSpPr>
          <p:cNvPr id="72" name="71 - Ορθογώνιο"/>
          <p:cNvSpPr/>
          <p:nvPr/>
        </p:nvSpPr>
        <p:spPr>
          <a:xfrm>
            <a:off x="4836487" y="5207246"/>
            <a:ext cx="389850" cy="584775"/>
          </a:xfrm>
          <a:prstGeom prst="rect">
            <a:avLst/>
          </a:prstGeom>
        </p:spPr>
        <p:txBody>
          <a:bodyPr wrap="none">
            <a:spAutoFit/>
          </a:bodyPr>
          <a:lstStyle/>
          <a:p>
            <a:pPr marL="228600" indent="-228600">
              <a:buFont typeface="+mj-lt"/>
              <a:buNone/>
            </a:pPr>
            <a:r>
              <a:rPr lang="el-GR" sz="3200" dirty="0"/>
              <a:t>*</a:t>
            </a:r>
          </a:p>
        </p:txBody>
      </p:sp>
    </p:spTree>
    <p:extLst>
      <p:ext uri="{BB962C8B-B14F-4D97-AF65-F5344CB8AC3E}">
        <p14:creationId xmlns:p14="http://schemas.microsoft.com/office/powerpoint/2010/main" val="143458524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199" y="1894449"/>
            <a:ext cx="10515600" cy="4632959"/>
          </a:xfrm>
        </p:spPr>
        <p:txBody>
          <a:bodyPr>
            <a:normAutofit fontScale="90000"/>
          </a:bodyPr>
          <a:lstStyle/>
          <a:p>
            <a:br>
              <a:rPr lang="en-US" sz="2800" dirty="0"/>
            </a:br>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                                </a:t>
            </a:r>
            <a:r>
              <a:rPr lang="el-GR" sz="2800" b="1" dirty="0">
                <a:solidFill>
                  <a:schemeClr val="accent1"/>
                </a:solidFill>
                <a:latin typeface="Arial" panose="020B0604020202020204" pitchFamily="34" charset="0"/>
                <a:cs typeface="Arial" panose="020B0604020202020204" pitchFamily="34" charset="0"/>
              </a:rPr>
              <a:t>ΦΛΕΒΙΚΟ ΑΙΜΑ</a:t>
            </a:r>
            <a:br>
              <a:rPr lang="el-GR" sz="2800" dirty="0"/>
            </a:br>
            <a:r>
              <a:rPr lang="en-US" sz="2800" b="1" dirty="0"/>
              <a:t>                                      pH</a:t>
            </a:r>
            <a:r>
              <a:rPr lang="el-GR" sz="2800" b="1" dirty="0"/>
              <a:t> </a:t>
            </a:r>
            <a:r>
              <a:rPr lang="en-US" sz="2800" b="1" dirty="0"/>
              <a:t>                                             7.38    - 7.43</a:t>
            </a:r>
            <a:br>
              <a:rPr lang="en-US" sz="2800" b="1" dirty="0"/>
            </a:br>
            <a:r>
              <a:rPr lang="en-US" sz="2800" b="1" dirty="0"/>
              <a:t>                                      pO2                                           35-40 mmHg</a:t>
            </a:r>
            <a:br>
              <a:rPr lang="en-US" sz="2800" b="1" dirty="0"/>
            </a:br>
            <a:r>
              <a:rPr lang="en-US" sz="2800" b="1" dirty="0"/>
              <a:t>                                      pCO2                                         41-52mmHg</a:t>
            </a:r>
            <a:br>
              <a:rPr lang="en-US" sz="2800" b="1" dirty="0"/>
            </a:br>
            <a:br>
              <a:rPr lang="en-US" sz="2800" b="1" dirty="0"/>
            </a:br>
            <a:r>
              <a:rPr lang="en-US" sz="2800" b="1" dirty="0"/>
              <a:t>                                  </a:t>
            </a:r>
            <a:br>
              <a:rPr lang="en-US" sz="2800" dirty="0"/>
            </a:br>
            <a:r>
              <a:rPr lang="en-US" sz="2800" dirty="0"/>
              <a:t>   </a:t>
            </a:r>
            <a:br>
              <a:rPr lang="el-GR" sz="2800" dirty="0"/>
            </a:br>
            <a:br>
              <a:rPr lang="el-GR" sz="2800" dirty="0"/>
            </a:br>
            <a:endParaRPr lang="el-GR" sz="2800" dirty="0"/>
          </a:p>
        </p:txBody>
      </p:sp>
      <p:pic>
        <p:nvPicPr>
          <p:cNvPr id="4" name="Εικόνα 2">
            <a:extLst>
              <a:ext uri="{FF2B5EF4-FFF2-40B4-BE49-F238E27FC236}">
                <a16:creationId xmlns:a16="http://schemas.microsoft.com/office/drawing/2014/main" id="{E1DDA954-FE5C-43C5-99E3-D3E3B73D6756}"/>
              </a:ext>
            </a:extLst>
          </p:cNvPr>
          <p:cNvPicPr>
            <a:picLocks noChangeAspect="1"/>
          </p:cNvPicPr>
          <p:nvPr/>
        </p:nvPicPr>
        <p:blipFill>
          <a:blip r:embed="rId2"/>
          <a:stretch>
            <a:fillRect/>
          </a:stretch>
        </p:blipFill>
        <p:spPr>
          <a:xfrm>
            <a:off x="2437268" y="0"/>
            <a:ext cx="7317463" cy="3566027"/>
          </a:xfrm>
          <a:prstGeom prst="rect">
            <a:avLst/>
          </a:prstGeom>
        </p:spPr>
      </p:pic>
    </p:spTree>
    <p:extLst>
      <p:ext uri="{BB962C8B-B14F-4D97-AF65-F5344CB8AC3E}">
        <p14:creationId xmlns:p14="http://schemas.microsoft.com/office/powerpoint/2010/main" val="1579075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296137" y="1951342"/>
            <a:ext cx="9863563" cy="954107"/>
          </a:xfrm>
          <a:prstGeom prst="rect">
            <a:avLst/>
          </a:prstGeom>
        </p:spPr>
        <p:txBody>
          <a:bodyPr wrap="square">
            <a:spAutoFit/>
          </a:bodyPr>
          <a:lstStyle/>
          <a:p>
            <a:r>
              <a:rPr lang="el-GR" sz="2400" b="1" dirty="0"/>
              <a:t>2 ΚΑΡΒΑΜΙΝΟ </a:t>
            </a:r>
            <a:r>
              <a:rPr lang="en-US" sz="2400" b="1" dirty="0" err="1"/>
              <a:t>Hb</a:t>
            </a:r>
            <a:r>
              <a:rPr lang="el-GR" sz="2400" b="1" dirty="0"/>
              <a:t>  </a:t>
            </a:r>
            <a:r>
              <a:rPr lang="el-GR" sz="2400" dirty="0"/>
              <a:t>   </a:t>
            </a:r>
            <a:r>
              <a:rPr lang="en-US" sz="2400" b="1" dirty="0"/>
              <a:t>20%</a:t>
            </a:r>
            <a:r>
              <a:rPr lang="el-GR" sz="2400" b="1" dirty="0"/>
              <a:t>       </a:t>
            </a:r>
            <a:r>
              <a:rPr lang="en-US" sz="3200" dirty="0"/>
              <a:t>CO2+Hb</a:t>
            </a:r>
            <a:r>
              <a:rPr lang="el-GR" sz="2400" dirty="0"/>
              <a:t> </a:t>
            </a:r>
            <a:r>
              <a:rPr lang="en-US" sz="2400" dirty="0"/>
              <a:t> </a:t>
            </a:r>
            <a:r>
              <a:rPr lang="el-GR" sz="2400" dirty="0"/>
              <a:t>                              </a:t>
            </a:r>
            <a:r>
              <a:rPr lang="en-US" sz="3200" dirty="0"/>
              <a:t>HbCO2</a:t>
            </a:r>
            <a:r>
              <a:rPr lang="en-US" sz="2400" dirty="0"/>
              <a:t> </a:t>
            </a:r>
            <a:br>
              <a:rPr lang="el-GR" sz="2400" dirty="0"/>
            </a:br>
            <a:r>
              <a:rPr lang="el-GR" sz="2400" dirty="0"/>
              <a:t>η σύνδεση είναι χαλαρή ώστε το </a:t>
            </a:r>
            <a:r>
              <a:rPr lang="en-US" sz="2400" dirty="0"/>
              <a:t>PCO2 </a:t>
            </a:r>
            <a:r>
              <a:rPr lang="el-GR" sz="2400" dirty="0"/>
              <a:t>να αποδίδεται εύκολα στις κυψελίδες   </a:t>
            </a:r>
          </a:p>
        </p:txBody>
      </p:sp>
      <p:cxnSp>
        <p:nvCxnSpPr>
          <p:cNvPr id="6" name="5 - Ευθύγραμμο βέλος σύνδεσης"/>
          <p:cNvCxnSpPr>
            <a:cxnSpLocks/>
          </p:cNvCxnSpPr>
          <p:nvPr/>
        </p:nvCxnSpPr>
        <p:spPr>
          <a:xfrm>
            <a:off x="6866968" y="2280555"/>
            <a:ext cx="159809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15 - Ορθογώνιο"/>
          <p:cNvSpPr/>
          <p:nvPr/>
        </p:nvSpPr>
        <p:spPr>
          <a:xfrm>
            <a:off x="1280160" y="3161656"/>
            <a:ext cx="10621108" cy="2215991"/>
          </a:xfrm>
          <a:prstGeom prst="rect">
            <a:avLst/>
          </a:prstGeom>
        </p:spPr>
        <p:txBody>
          <a:bodyPr wrap="square">
            <a:spAutoFit/>
          </a:bodyPr>
          <a:lstStyle/>
          <a:p>
            <a:r>
              <a:rPr lang="el-GR" sz="2400" b="1" dirty="0"/>
              <a:t>3 Η μεγαλύτερη ποσότητα του CO2 (70%) υπάρχει στο αίμα ως </a:t>
            </a:r>
            <a:r>
              <a:rPr lang="el-GR" sz="2400" b="1" dirty="0" err="1"/>
              <a:t>διττανθρακικό</a:t>
            </a:r>
            <a:r>
              <a:rPr lang="el-GR" sz="2400" b="1" dirty="0"/>
              <a:t> ιό</a:t>
            </a:r>
            <a:r>
              <a:rPr lang="el-GR" sz="2400" dirty="0"/>
              <a:t>ν. </a:t>
            </a:r>
          </a:p>
          <a:p>
            <a:r>
              <a:rPr lang="el-GR" sz="2400" dirty="0"/>
              <a:t>Το </a:t>
            </a:r>
            <a:r>
              <a:rPr lang="en-US" sz="2400" dirty="0"/>
              <a:t>CO2 </a:t>
            </a:r>
            <a:r>
              <a:rPr lang="el-GR" sz="2400" dirty="0"/>
              <a:t>στο αίμα  ενυδατώνεται σε </a:t>
            </a:r>
            <a:r>
              <a:rPr lang="en-US" sz="2400" dirty="0"/>
              <a:t>H2CO3</a:t>
            </a:r>
            <a:r>
              <a:rPr lang="el-GR" sz="2400" dirty="0"/>
              <a:t> (ανθρακικό οξύ) παρουσία  </a:t>
            </a:r>
            <a:r>
              <a:rPr lang="el-GR" sz="2400" dirty="0" err="1"/>
              <a:t>καρβονικής</a:t>
            </a:r>
            <a:r>
              <a:rPr lang="el-GR" sz="2400" dirty="0"/>
              <a:t> </a:t>
            </a:r>
            <a:r>
              <a:rPr lang="el-GR" sz="2400" dirty="0" err="1"/>
              <a:t>ανυδράσης</a:t>
            </a:r>
            <a:r>
              <a:rPr lang="el-GR" sz="2400" dirty="0"/>
              <a:t>  (υπάρχει μέσα στα ερυθρά). Το ανθρακικό διασπάται σε</a:t>
            </a:r>
            <a:r>
              <a:rPr kumimoji="0" lang="en-US" sz="2400" b="0" i="0" u="none" strike="noStrike" kern="1200" cap="none" spc="0" normalizeH="0" baseline="0" noProof="0" dirty="0">
                <a:ln>
                  <a:noFill/>
                </a:ln>
                <a:solidFill>
                  <a:prstClr val="black"/>
                </a:solidFill>
                <a:effectLst/>
                <a:uLnTx/>
                <a:uFillTx/>
                <a:latin typeface="Calibri"/>
                <a:ea typeface="+mn-ea"/>
                <a:cs typeface="+mn-cs"/>
              </a:rPr>
              <a:t> H</a:t>
            </a:r>
            <a:r>
              <a:rPr kumimoji="0" lang="el-GR" sz="2400" b="0" i="0" u="none" strike="noStrike" kern="1200" cap="none" spc="0" normalizeH="0" baseline="0" noProof="0" dirty="0">
                <a:ln>
                  <a:noFill/>
                </a:ln>
                <a:solidFill>
                  <a:prstClr val="black"/>
                </a:solidFill>
                <a:effectLst/>
                <a:uLnTx/>
                <a:uFillTx/>
                <a:latin typeface="Calibri"/>
                <a:ea typeface="+mn-ea"/>
                <a:cs typeface="+mn-cs"/>
              </a:rPr>
              <a:t> +  (δεσμεύονται από την  </a:t>
            </a:r>
            <a:r>
              <a:rPr kumimoji="0" lang="en-US" sz="2400" b="0" i="0" u="none" strike="noStrike" kern="1200" cap="none" spc="0" normalizeH="0" baseline="0" noProof="0" dirty="0">
                <a:ln>
                  <a:noFill/>
                </a:ln>
                <a:solidFill>
                  <a:prstClr val="black"/>
                </a:solidFill>
                <a:effectLst/>
                <a:uLnTx/>
                <a:uFillTx/>
                <a:latin typeface="Calibri"/>
                <a:ea typeface="+mn-ea"/>
                <a:cs typeface="+mn-cs"/>
              </a:rPr>
              <a:t>Hb   </a:t>
            </a:r>
            <a:r>
              <a:rPr kumimoji="0" lang="el-GR" sz="2400" b="0" i="0" u="none" strike="noStrike" kern="1200" cap="none" spc="0" normalizeH="0" baseline="0" noProof="0" dirty="0">
                <a:ln>
                  <a:noFill/>
                </a:ln>
                <a:solidFill>
                  <a:prstClr val="black"/>
                </a:solidFill>
                <a:effectLst/>
                <a:uLnTx/>
                <a:uFillTx/>
                <a:latin typeface="Calibri"/>
                <a:ea typeface="+mn-ea"/>
                <a:cs typeface="+mn-cs"/>
              </a:rPr>
              <a:t>σε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HHb</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l-GR" sz="2400" b="0" i="0" u="none" strike="noStrike" kern="1200" cap="none" spc="0" normalizeH="0" baseline="0" noProof="0" dirty="0">
                <a:ln>
                  <a:noFill/>
                </a:ln>
                <a:solidFill>
                  <a:prstClr val="black"/>
                </a:solidFill>
                <a:effectLst/>
                <a:uLnTx/>
                <a:uFillTx/>
                <a:latin typeface="Calibri"/>
                <a:ea typeface="+mn-ea"/>
                <a:cs typeface="+mn-cs"/>
              </a:rPr>
              <a:t>και τα Η</a:t>
            </a:r>
            <a:r>
              <a:rPr kumimoji="0" lang="en-US" sz="2400" b="0" i="0" u="none" strike="noStrike" kern="1200" cap="none" spc="0" normalizeH="0" baseline="0" noProof="0" dirty="0">
                <a:ln>
                  <a:noFill/>
                </a:ln>
                <a:solidFill>
                  <a:prstClr val="black"/>
                </a:solidFill>
                <a:effectLst/>
                <a:uLnTx/>
                <a:uFillTx/>
                <a:latin typeface="Calibri"/>
                <a:ea typeface="+mn-ea"/>
                <a:cs typeface="+mn-cs"/>
              </a:rPr>
              <a:t>CO3</a:t>
            </a:r>
            <a:r>
              <a:rPr kumimoji="0" lang="el-GR" sz="2400" b="0" i="0" u="none" strike="noStrike" kern="1200" cap="none" spc="0" normalizeH="0" baseline="0" noProof="0" dirty="0">
                <a:ln>
                  <a:noFill/>
                </a:ln>
                <a:solidFill>
                  <a:prstClr val="black"/>
                </a:solidFill>
                <a:effectLst/>
                <a:uLnTx/>
                <a:uFillTx/>
                <a:latin typeface="Calibri"/>
                <a:ea typeface="+mn-ea"/>
                <a:cs typeface="+mn-cs"/>
              </a:rPr>
              <a:t>-</a:t>
            </a:r>
            <a:r>
              <a:rPr lang="el-GR" sz="2400" dirty="0"/>
              <a:t> (</a:t>
            </a:r>
            <a:r>
              <a:rPr lang="el-GR" sz="2400" dirty="0" err="1"/>
              <a:t>διττανθρακικά</a:t>
            </a:r>
            <a:r>
              <a:rPr lang="el-GR" sz="2400" dirty="0"/>
              <a:t>) εξέρχονται στο πλάσμα</a:t>
            </a:r>
          </a:p>
          <a:p>
            <a:r>
              <a:rPr lang="el-GR" dirty="0"/>
              <a:t> </a:t>
            </a:r>
            <a:endParaRPr lang="el-GR" dirty="0">
              <a:solidFill>
                <a:srgbClr val="FF0000"/>
              </a:solidFill>
            </a:endParaRPr>
          </a:p>
        </p:txBody>
      </p:sp>
      <p:pic>
        <p:nvPicPr>
          <p:cNvPr id="5" name="Εικόνα 4">
            <a:extLst>
              <a:ext uri="{FF2B5EF4-FFF2-40B4-BE49-F238E27FC236}">
                <a16:creationId xmlns:a16="http://schemas.microsoft.com/office/drawing/2014/main" id="{525ED8DB-515C-4E97-AC66-A9848C2E649B}"/>
              </a:ext>
            </a:extLst>
          </p:cNvPr>
          <p:cNvPicPr>
            <a:picLocks noChangeAspect="1"/>
          </p:cNvPicPr>
          <p:nvPr/>
        </p:nvPicPr>
        <p:blipFill>
          <a:blip r:embed="rId3"/>
          <a:stretch>
            <a:fillRect/>
          </a:stretch>
        </p:blipFill>
        <p:spPr>
          <a:xfrm>
            <a:off x="5627663" y="4763590"/>
            <a:ext cx="4739092" cy="1904495"/>
          </a:xfrm>
          <a:prstGeom prst="rect">
            <a:avLst/>
          </a:prstGeom>
        </p:spPr>
      </p:pic>
      <p:sp>
        <p:nvSpPr>
          <p:cNvPr id="9" name="TextBox 8">
            <a:extLst>
              <a:ext uri="{FF2B5EF4-FFF2-40B4-BE49-F238E27FC236}">
                <a16:creationId xmlns:a16="http://schemas.microsoft.com/office/drawing/2014/main" id="{9FDC5DE5-DF63-49DE-BA65-C3BE1700F8A0}"/>
              </a:ext>
            </a:extLst>
          </p:cNvPr>
          <p:cNvSpPr txBox="1"/>
          <p:nvPr/>
        </p:nvSpPr>
        <p:spPr>
          <a:xfrm>
            <a:off x="1296137" y="455333"/>
            <a:ext cx="9409879" cy="1200329"/>
          </a:xfrm>
          <a:prstGeom prst="rect">
            <a:avLst/>
          </a:prstGeom>
          <a:noFill/>
        </p:spPr>
        <p:txBody>
          <a:bodyPr wrap="square">
            <a:spAutoFit/>
          </a:bodyPr>
          <a:lstStyle/>
          <a:p>
            <a:r>
              <a:rPr lang="el-GR" sz="2400" b="1" dirty="0">
                <a:solidFill>
                  <a:prstClr val="black"/>
                </a:solidFill>
                <a:latin typeface="Calibri"/>
              </a:rPr>
              <a:t>1</a:t>
            </a:r>
            <a:r>
              <a:rPr lang="el-GR" sz="2400" dirty="0">
                <a:solidFill>
                  <a:prstClr val="black"/>
                </a:solidFill>
                <a:latin typeface="Calibri"/>
              </a:rPr>
              <a:t>  </a:t>
            </a:r>
            <a:r>
              <a:rPr lang="el-GR" sz="2400" b="1" dirty="0">
                <a:solidFill>
                  <a:prstClr val="black"/>
                </a:solidFill>
                <a:latin typeface="Calibri"/>
              </a:rPr>
              <a:t>Διαλυμένη μορφή  στο πλάσμα 10%</a:t>
            </a:r>
            <a:r>
              <a:rPr lang="el-GR" sz="2400" dirty="0">
                <a:solidFill>
                  <a:prstClr val="black"/>
                </a:solidFill>
                <a:latin typeface="Calibri"/>
              </a:rPr>
              <a:t>.  Η διαλυτότητα του διοξειδίου είναι 20 φορές μεγαλύτερη του οξυγόνου. Επί ίσων πιέσεων των δύο αερίων  σε ένα διάλυμα υπάρχει  περισσότερο διοξείδιο  παρά οξυγόνο. </a:t>
            </a:r>
            <a:endParaRPr lang="el-GR" sz="2400" dirty="0"/>
          </a:p>
        </p:txBody>
      </p:sp>
      <p:pic>
        <p:nvPicPr>
          <p:cNvPr id="10" name="Εικόνα 9">
            <a:extLst>
              <a:ext uri="{FF2B5EF4-FFF2-40B4-BE49-F238E27FC236}">
                <a16:creationId xmlns:a16="http://schemas.microsoft.com/office/drawing/2014/main" id="{A54235F1-FFE5-49A0-BBC6-E72EF40AA6DD}"/>
              </a:ext>
            </a:extLst>
          </p:cNvPr>
          <p:cNvPicPr>
            <a:picLocks noChangeAspect="1"/>
          </p:cNvPicPr>
          <p:nvPr/>
        </p:nvPicPr>
        <p:blipFill>
          <a:blip r:embed="rId4"/>
          <a:stretch>
            <a:fillRect/>
          </a:stretch>
        </p:blipFill>
        <p:spPr>
          <a:xfrm rot="10800000">
            <a:off x="6645928" y="1951342"/>
            <a:ext cx="1761897" cy="32921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124200" y="1362075"/>
            <a:ext cx="9067800" cy="5495925"/>
          </a:xfrm>
          <a:prstGeom prst="rect">
            <a:avLst/>
          </a:prstGeom>
          <a:noFill/>
          <a:ln w="9525">
            <a:noFill/>
            <a:miter lim="800000"/>
            <a:headEnd/>
            <a:tailEnd/>
          </a:ln>
          <a:effectLst/>
        </p:spPr>
      </p:pic>
      <p:sp>
        <p:nvSpPr>
          <p:cNvPr id="3" name="2 - Ορθογώνιο"/>
          <p:cNvSpPr/>
          <p:nvPr/>
        </p:nvSpPr>
        <p:spPr>
          <a:xfrm>
            <a:off x="0" y="1402080"/>
            <a:ext cx="3316224"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τα πνευμονικά τριχοειδή αγγεία δημιουργούν την αναπνευστική μεμβράνη με τις κυψελίδες.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Καθώς το αίμα αντλείται μέσω αυτού του τριχοειδούς δικτύου, συμβαίνει ανταλλαγή αερίων.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μια μικρή ποσότητα </a:t>
            </a:r>
            <a:r>
              <a:rPr kumimoji="0" lang="el-GR" sz="1800" b="1" i="0" u="none" strike="noStrike" kern="1200" cap="none" spc="0" normalizeH="0" baseline="0" noProof="0" dirty="0">
                <a:ln>
                  <a:noFill/>
                </a:ln>
                <a:solidFill>
                  <a:prstClr val="black"/>
                </a:solidFill>
                <a:effectLst/>
                <a:uLnTx/>
                <a:uFillTx/>
                <a:latin typeface="Calibri"/>
                <a:ea typeface="+mn-ea"/>
                <a:cs typeface="+mn-cs"/>
              </a:rPr>
              <a:t>οξυγόνου</a:t>
            </a:r>
            <a:r>
              <a:rPr kumimoji="0" lang="el-GR" sz="1800" b="0" i="0" u="none" strike="noStrike" kern="1200" cap="none" spc="0" normalizeH="0" baseline="0" noProof="0" dirty="0">
                <a:ln>
                  <a:noFill/>
                </a:ln>
                <a:solidFill>
                  <a:prstClr val="black"/>
                </a:solidFill>
                <a:effectLst/>
                <a:uLnTx/>
                <a:uFillTx/>
                <a:latin typeface="Calibri"/>
                <a:ea typeface="+mn-ea"/>
                <a:cs typeface="+mn-cs"/>
              </a:rPr>
              <a:t> μπορεί να διαλυθεί απευθείας </a:t>
            </a:r>
            <a:r>
              <a:rPr kumimoji="0" lang="el-GR" sz="1800" b="1" i="0" u="none" strike="noStrike" kern="1200" cap="none" spc="0" normalizeH="0" baseline="0" noProof="0" dirty="0">
                <a:ln>
                  <a:noFill/>
                </a:ln>
                <a:solidFill>
                  <a:prstClr val="black"/>
                </a:solidFill>
                <a:effectLst/>
                <a:uLnTx/>
                <a:uFillTx/>
                <a:latin typeface="Calibri"/>
                <a:ea typeface="+mn-ea"/>
                <a:cs typeface="+mn-cs"/>
              </a:rPr>
              <a:t>στο πλάσμα </a:t>
            </a:r>
            <a:r>
              <a:rPr kumimoji="0" lang="el-GR" sz="1800" b="0" i="0" u="none" strike="noStrike" kern="1200" cap="none" spc="0" normalizeH="0" baseline="0" noProof="0" dirty="0">
                <a:ln>
                  <a:noFill/>
                </a:ln>
                <a:solidFill>
                  <a:prstClr val="black"/>
                </a:solidFill>
                <a:effectLst/>
                <a:uLnTx/>
                <a:uFillTx/>
                <a:latin typeface="Calibri"/>
                <a:ea typeface="+mn-ea"/>
                <a:cs typeface="+mn-cs"/>
              </a:rPr>
              <a:t>από τις κυψελίδες, το μεγαλύτερο μέρος του οξυγόνου συλλέγεται από τα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ερυθροκύτταρα</a:t>
            </a:r>
            <a:r>
              <a:rPr kumimoji="0" lang="el-GR" sz="1800" b="0" i="0" u="none" strike="noStrike" kern="1200" cap="none" spc="0" normalizeH="0" baseline="0" noProof="0" dirty="0">
                <a:ln>
                  <a:noFill/>
                </a:ln>
                <a:solidFill>
                  <a:prstClr val="black"/>
                </a:solidFill>
                <a:effectLst/>
                <a:uLnTx/>
                <a:uFillTx/>
                <a:latin typeface="Calibri"/>
                <a:ea typeface="+mn-ea"/>
                <a:cs typeface="+mn-cs"/>
              </a:rPr>
              <a:t> και συνδέεται με </a:t>
            </a:r>
            <a:r>
              <a:rPr kumimoji="0" lang="el-GR" sz="1800" b="1" i="0" u="none" strike="noStrike" kern="1200" cap="none" spc="0" normalizeH="0" baseline="0" noProof="0" dirty="0">
                <a:ln>
                  <a:noFill/>
                </a:ln>
                <a:solidFill>
                  <a:prstClr val="black"/>
                </a:solidFill>
                <a:effectLst/>
                <a:uLnTx/>
                <a:uFillTx/>
                <a:latin typeface="Calibri"/>
                <a:ea typeface="+mn-ea"/>
                <a:cs typeface="+mn-cs"/>
              </a:rPr>
              <a:t>την αιμοσφαιρίνη</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3 - Ορθογώνιο"/>
          <p:cNvSpPr/>
          <p:nvPr/>
        </p:nvSpPr>
        <p:spPr>
          <a:xfrm>
            <a:off x="3718560" y="182880"/>
            <a:ext cx="760780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 </a:t>
            </a:r>
            <a:r>
              <a:rPr kumimoji="0" lang="el-GR" sz="1800" b="1" i="0" u="none" strike="noStrike" kern="1200" cap="none" spc="0" normalizeH="0" baseline="0" noProof="0" dirty="0">
                <a:ln>
                  <a:noFill/>
                </a:ln>
                <a:solidFill>
                  <a:prstClr val="black"/>
                </a:solidFill>
                <a:effectLst/>
                <a:uLnTx/>
                <a:uFillTx/>
                <a:latin typeface="Calibri"/>
                <a:ea typeface="+mn-ea"/>
                <a:cs typeface="+mn-cs"/>
              </a:rPr>
              <a:t>διαλυμένο στο πλάσμα </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l-GR" sz="1800" b="1" i="0" u="none" strike="noStrike" kern="1200" cap="none" spc="0" normalizeH="0" baseline="0" noProof="0" dirty="0">
                <a:ln>
                  <a:noFill/>
                </a:ln>
                <a:solidFill>
                  <a:prstClr val="black"/>
                </a:solidFill>
                <a:effectLst/>
                <a:uLnTx/>
                <a:uFillTx/>
                <a:latin typeface="Calibri"/>
                <a:ea typeface="+mn-ea"/>
                <a:cs typeface="+mn-cs"/>
              </a:rPr>
              <a:t>έχει κεντρική σημασία επειδή είναι η μόνη μορφή υπό την οποία διαπερνά ευχερώς τις μεμβράνες, που διαχωρίζουν τους ιστούς  από το αίμα, και το κυψελιδικό αέρα</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BBEC5BEE-9A7A-40BA-9451-BD8D30CE9BE0}"/>
              </a:ext>
            </a:extLst>
          </p:cNvPr>
          <p:cNvSpPr txBox="1"/>
          <p:nvPr/>
        </p:nvSpPr>
        <p:spPr>
          <a:xfrm>
            <a:off x="5841023" y="2260899"/>
            <a:ext cx="509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8" name="TextBox 7">
            <a:extLst>
              <a:ext uri="{FF2B5EF4-FFF2-40B4-BE49-F238E27FC236}">
                <a16:creationId xmlns:a16="http://schemas.microsoft.com/office/drawing/2014/main" id="{F77EDB6B-DDE7-4628-B111-D5E2157D548C}"/>
              </a:ext>
            </a:extLst>
          </p:cNvPr>
          <p:cNvSpPr txBox="1"/>
          <p:nvPr/>
        </p:nvSpPr>
        <p:spPr>
          <a:xfrm>
            <a:off x="6070796" y="3189299"/>
            <a:ext cx="3092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A7B5D10A-1B3D-4AC6-AC78-6DA10416F08A}"/>
              </a:ext>
            </a:extLst>
          </p:cNvPr>
          <p:cNvSpPr txBox="1"/>
          <p:nvPr/>
        </p:nvSpPr>
        <p:spPr>
          <a:xfrm>
            <a:off x="6693643" y="2666079"/>
            <a:ext cx="439616" cy="523220"/>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kumimoji="0" lang="el-GR" sz="2800" b="1"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58061817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199" y="1894449"/>
            <a:ext cx="10515600" cy="4632959"/>
          </a:xfrm>
        </p:spPr>
        <p:txBody>
          <a:bodyPr>
            <a:normAutofit fontScale="90000"/>
          </a:bodyPr>
          <a:lstStyle/>
          <a:p>
            <a:br>
              <a:rPr lang="en-US" sz="2800" dirty="0"/>
            </a:br>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                                </a:t>
            </a:r>
            <a:r>
              <a:rPr lang="el-GR" sz="2800" b="1" dirty="0">
                <a:solidFill>
                  <a:schemeClr val="accent1"/>
                </a:solidFill>
                <a:latin typeface="Arial" panose="020B0604020202020204" pitchFamily="34" charset="0"/>
                <a:cs typeface="Arial" panose="020B0604020202020204" pitchFamily="34" charset="0"/>
              </a:rPr>
              <a:t>ΦΛΕΒΙΚΟ ΑΙΜΑ</a:t>
            </a:r>
            <a:br>
              <a:rPr lang="el-GR" sz="2800" dirty="0"/>
            </a:br>
            <a:r>
              <a:rPr lang="en-US" sz="2800" b="1" dirty="0"/>
              <a:t>                                      pH</a:t>
            </a:r>
            <a:r>
              <a:rPr lang="el-GR" sz="2800" b="1" dirty="0"/>
              <a:t> </a:t>
            </a:r>
            <a:r>
              <a:rPr lang="en-US" sz="2800" b="1" dirty="0"/>
              <a:t>                                             7.38    - 7.43</a:t>
            </a:r>
            <a:br>
              <a:rPr lang="en-US" sz="2800" b="1" dirty="0"/>
            </a:br>
            <a:r>
              <a:rPr lang="en-US" sz="2800" b="1" dirty="0"/>
              <a:t>                                      pO2                                           35-40 mmHg</a:t>
            </a:r>
            <a:br>
              <a:rPr lang="en-US" sz="2800" b="1" dirty="0"/>
            </a:br>
            <a:r>
              <a:rPr lang="en-US" sz="2800" b="1" dirty="0"/>
              <a:t>                                      pCO2                                         41-52mmHg</a:t>
            </a:r>
            <a:br>
              <a:rPr lang="en-US" sz="2800" b="1" dirty="0"/>
            </a:br>
            <a:br>
              <a:rPr lang="en-US" sz="2800" b="1" dirty="0"/>
            </a:br>
            <a:r>
              <a:rPr lang="en-US" sz="2800" b="1" dirty="0"/>
              <a:t>                                  bicarbonate HCO2                         24-28 </a:t>
            </a:r>
            <a:r>
              <a:rPr lang="en-US" sz="2800" b="1" dirty="0" err="1"/>
              <a:t>mEq</a:t>
            </a:r>
            <a:r>
              <a:rPr lang="en-US" sz="2800" b="1" dirty="0"/>
              <a:t>/L</a:t>
            </a:r>
            <a:br>
              <a:rPr lang="en-US" sz="2800" b="1" dirty="0"/>
            </a:br>
            <a:r>
              <a:rPr lang="en-US" sz="2800" b="1" dirty="0"/>
              <a:t>                                   saturation </a:t>
            </a:r>
            <a:r>
              <a:rPr lang="en-US" sz="2800" b="1" dirty="0" err="1"/>
              <a:t>Hb</a:t>
            </a:r>
            <a:r>
              <a:rPr lang="en-US" sz="2800" b="1" dirty="0"/>
              <a:t>                                 - 75%</a:t>
            </a:r>
            <a:br>
              <a:rPr lang="en-US" sz="2800" dirty="0"/>
            </a:br>
            <a:r>
              <a:rPr lang="en-US" sz="2800" dirty="0"/>
              <a:t>   </a:t>
            </a:r>
            <a:br>
              <a:rPr lang="el-GR" sz="2800" dirty="0"/>
            </a:br>
            <a:br>
              <a:rPr lang="el-GR" sz="2800" dirty="0"/>
            </a:br>
            <a:endParaRPr lang="el-GR" sz="2800" dirty="0"/>
          </a:p>
        </p:txBody>
      </p:sp>
      <p:pic>
        <p:nvPicPr>
          <p:cNvPr id="4" name="Εικόνα 2">
            <a:extLst>
              <a:ext uri="{FF2B5EF4-FFF2-40B4-BE49-F238E27FC236}">
                <a16:creationId xmlns:a16="http://schemas.microsoft.com/office/drawing/2014/main" id="{E1DDA954-FE5C-43C5-99E3-D3E3B73D6756}"/>
              </a:ext>
            </a:extLst>
          </p:cNvPr>
          <p:cNvPicPr>
            <a:picLocks noChangeAspect="1"/>
          </p:cNvPicPr>
          <p:nvPr/>
        </p:nvPicPr>
        <p:blipFill>
          <a:blip r:embed="rId2"/>
          <a:stretch>
            <a:fillRect/>
          </a:stretch>
        </p:blipFill>
        <p:spPr>
          <a:xfrm>
            <a:off x="2437268" y="0"/>
            <a:ext cx="7317463" cy="356602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7129E7-EF42-43E0-BE0B-9810D34F724E}"/>
              </a:ext>
            </a:extLst>
          </p:cNvPr>
          <p:cNvSpPr>
            <a:spLocks noGrp="1"/>
          </p:cNvSpPr>
          <p:nvPr>
            <p:ph type="ctrTitle"/>
          </p:nvPr>
        </p:nvSpPr>
        <p:spPr>
          <a:xfrm>
            <a:off x="651803" y="267677"/>
            <a:ext cx="11540197" cy="2387600"/>
          </a:xfrm>
        </p:spPr>
        <p:txBody>
          <a:bodyPr>
            <a:normAutofit/>
          </a:bodyPr>
          <a:lstStyle/>
          <a:p>
            <a:pPr algn="l"/>
            <a:r>
              <a:rPr lang="en-US" sz="4000" b="1" dirty="0">
                <a:latin typeface="+mn-lt"/>
              </a:rPr>
              <a:t>H</a:t>
            </a:r>
            <a:r>
              <a:rPr lang="el-GR" sz="4000" b="1" dirty="0">
                <a:latin typeface="+mn-lt"/>
              </a:rPr>
              <a:t> ΛΕΙΤΟΥΡΓΕΙΑ ΤΗΣ ΑΝΑΠΝΟΗΣ ΑΠΑΙΤ</a:t>
            </a:r>
            <a:r>
              <a:rPr lang="en-US" sz="4000" b="1" dirty="0">
                <a:latin typeface="+mn-lt"/>
              </a:rPr>
              <a:t>EI</a:t>
            </a:r>
            <a:r>
              <a:rPr lang="el-GR" sz="4000" b="1" dirty="0">
                <a:latin typeface="+mn-lt"/>
              </a:rPr>
              <a:t> ΣΥΝΕΡΓΑΣΙΑ</a:t>
            </a:r>
            <a:br>
              <a:rPr lang="en-US" sz="3200" dirty="0"/>
            </a:br>
            <a:r>
              <a:rPr lang="el-GR" sz="3200" dirty="0"/>
              <a:t> </a:t>
            </a:r>
          </a:p>
        </p:txBody>
      </p:sp>
      <p:sp>
        <p:nvSpPr>
          <p:cNvPr id="6" name="TextBox 5">
            <a:extLst>
              <a:ext uri="{FF2B5EF4-FFF2-40B4-BE49-F238E27FC236}">
                <a16:creationId xmlns:a16="http://schemas.microsoft.com/office/drawing/2014/main" id="{2C4EC4B7-A8BD-4CCD-A123-4A90C62FA0B1}"/>
              </a:ext>
            </a:extLst>
          </p:cNvPr>
          <p:cNvSpPr txBox="1"/>
          <p:nvPr/>
        </p:nvSpPr>
        <p:spPr>
          <a:xfrm>
            <a:off x="2936631" y="2373294"/>
            <a:ext cx="609834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ΑΝΑΠΝΕΥΣΤΙΚΟ ΚΕΝΤΡΟ</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ΝΕΥΡΑ</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ΘΩΡΑΚΙΚΟ ΤΟΙΧΩΜΑ </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ΠΝΕΥΜΟΝΕΣ </a:t>
            </a:r>
            <a:b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br>
            <a:r>
              <a:rPr kumimoji="0" lang="el-G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ΚΑΡΔΙΑ</a:t>
            </a:r>
            <a:endParaRPr kumimoji="0" lang="el-GR"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4" name="Εικόνα 3">
            <a:extLst>
              <a:ext uri="{FF2B5EF4-FFF2-40B4-BE49-F238E27FC236}">
                <a16:creationId xmlns:a16="http://schemas.microsoft.com/office/drawing/2014/main" id="{524EA19E-91BC-4342-82B3-E9D1BBECCDCD}"/>
              </a:ext>
            </a:extLst>
          </p:cNvPr>
          <p:cNvPicPr>
            <a:picLocks noChangeAspect="1"/>
          </p:cNvPicPr>
          <p:nvPr/>
        </p:nvPicPr>
        <p:blipFill>
          <a:blip r:embed="rId2"/>
          <a:stretch>
            <a:fillRect/>
          </a:stretch>
        </p:blipFill>
        <p:spPr>
          <a:xfrm>
            <a:off x="11661602" y="0"/>
            <a:ext cx="530398" cy="445047"/>
          </a:xfrm>
          <a:prstGeom prst="rect">
            <a:avLst/>
          </a:prstGeom>
        </p:spPr>
      </p:pic>
    </p:spTree>
    <p:extLst>
      <p:ext uri="{BB962C8B-B14F-4D97-AF65-F5344CB8AC3E}">
        <p14:creationId xmlns:p14="http://schemas.microsoft.com/office/powerpoint/2010/main" val="1012876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sz="4000" b="1"/>
              <a:t>ΑΝΑΠΝΕΥΣΤΙΚΟ ΣΥΣΤΗΜΑ</a:t>
            </a:r>
            <a:br>
              <a:rPr sz="4000" b="1"/>
            </a:br>
            <a:br>
              <a:rPr sz="4000" b="1"/>
            </a:br>
            <a:br>
              <a:rPr sz="3200"/>
            </a:br>
            <a:r>
              <a:rPr sz="3200" b="1">
                <a:solidFill>
                  <a:srgbClr val="FF0000"/>
                </a:solidFill>
              </a:rPr>
              <a:t>ΑΝΑΠΝΕΥΣΤΙΚΗ ΑΝΤΛΙΑ</a:t>
            </a:r>
            <a:r>
              <a:rPr sz="3200"/>
              <a:t>= ΔΟΜΕΣ ΠΟΥ ΣΥΜΒΑΛΛΟΥΝ ΣΤΗΝ       ΑΡΝΗΤΙΚΗ ΕΝΔΟΘΩΡΑΚΙΚΗ ΠΙΕΣΗ  </a:t>
            </a:r>
            <a:r>
              <a:rPr sz="3200" b="1"/>
              <a:t>ΤΥΠΟΣ ΙΙ</a:t>
            </a:r>
            <a:br>
              <a:rPr sz="3200" b="1"/>
            </a:br>
            <a:br>
              <a:rPr sz="3200"/>
            </a:br>
            <a:r>
              <a:rPr sz="3200" b="1">
                <a:solidFill>
                  <a:srgbClr val="FF0000"/>
                </a:solidFill>
              </a:rPr>
              <a:t>ΠΝΕΥΜΟΝΕΣ</a:t>
            </a:r>
            <a:r>
              <a:rPr sz="3200">
                <a:solidFill>
                  <a:srgbClr val="FF0000"/>
                </a:solidFill>
              </a:rPr>
              <a:t> </a:t>
            </a:r>
            <a:r>
              <a:rPr sz="3200"/>
              <a:t>(βρόγχοι, παρέγχυμα,κυψελίδες  )</a:t>
            </a:r>
            <a:br>
              <a:rPr sz="3200"/>
            </a:br>
            <a:r>
              <a:rPr sz="3200"/>
              <a:t>ΔΟΜΕΣ ΠΟΥ ΥΦΙΣΤΑΝΤΑΙ ΤΗΝ ΑΡΝΗΤΙΚΗ ΕΝΔΟΘΩΡΑΚΙΚΗ ΠΙΕΣΗ</a:t>
            </a:r>
            <a:br>
              <a:rPr sz="3200"/>
            </a:br>
            <a:r>
              <a:rPr sz="3200"/>
              <a:t>ΑΝΤΑΛΛΑΓΗ ΑΕΡΙΩΝ (αερισμός, αιμάτωση, διάχυση )</a:t>
            </a:r>
            <a:br>
              <a:rPr sz="3200"/>
            </a:br>
            <a:br>
              <a:rPr sz="3200"/>
            </a:br>
            <a:br>
              <a:rPr sz="3200"/>
            </a:br>
            <a:br>
              <a:rPr sz="3200"/>
            </a:br>
            <a:br>
              <a:rPr sz="3200"/>
            </a:br>
            <a:r>
              <a:rPr sz="3200"/>
              <a:t> </a:t>
            </a:r>
            <a:br>
              <a:rPr sz="3200"/>
            </a:br>
            <a:endParaRPr lang="el-GR" sz="3200" dirty="0"/>
          </a:p>
        </p:txBody>
      </p:sp>
      <p:sp>
        <p:nvSpPr>
          <p:cNvPr id="3" name="2 - Ορθογώνιο"/>
          <p:cNvSpPr/>
          <p:nvPr/>
        </p:nvSpPr>
        <p:spPr>
          <a:xfrm>
            <a:off x="8981074" y="3456207"/>
            <a:ext cx="1532792" cy="584775"/>
          </a:xfrm>
          <a:prstGeom prst="rect">
            <a:avLst/>
          </a:prstGeom>
        </p:spPr>
        <p:txBody>
          <a:bodyPr wrap="none">
            <a:spAutoFit/>
          </a:bodyPr>
          <a:lstStyle/>
          <a:p>
            <a:r>
              <a:rPr lang="el-GR" sz="3200" b="1" dirty="0"/>
              <a:t>ΤΥΠΟΣ Ι</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D1D93E-9B89-4B11-A05D-CCA7DAAA6425}"/>
              </a:ext>
            </a:extLst>
          </p:cNvPr>
          <p:cNvPicPr>
            <a:picLocks noChangeAspect="1"/>
          </p:cNvPicPr>
          <p:nvPr/>
        </p:nvPicPr>
        <p:blipFill>
          <a:blip r:embed="rId3"/>
          <a:stretch>
            <a:fillRect/>
          </a:stretch>
        </p:blipFill>
        <p:spPr>
          <a:xfrm>
            <a:off x="1839951" y="659432"/>
            <a:ext cx="8534400" cy="4981575"/>
          </a:xfrm>
          <a:prstGeom prst="rect">
            <a:avLst/>
          </a:prstGeom>
        </p:spPr>
      </p:pic>
      <p:sp>
        <p:nvSpPr>
          <p:cNvPr id="5" name="TextBox 4">
            <a:extLst>
              <a:ext uri="{FF2B5EF4-FFF2-40B4-BE49-F238E27FC236}">
                <a16:creationId xmlns:a16="http://schemas.microsoft.com/office/drawing/2014/main" id="{9533EC99-55E6-4100-ADEB-05D28CD53325}"/>
              </a:ext>
            </a:extLst>
          </p:cNvPr>
          <p:cNvSpPr txBox="1"/>
          <p:nvPr/>
        </p:nvSpPr>
        <p:spPr>
          <a:xfrm>
            <a:off x="2548738" y="5889266"/>
            <a:ext cx="7442753" cy="646331"/>
          </a:xfrm>
          <a:prstGeom prst="rect">
            <a:avLst/>
          </a:prstGeom>
          <a:noFill/>
        </p:spPr>
        <p:txBody>
          <a:bodyPr wrap="square">
            <a:spAutoFit/>
          </a:bodyPr>
          <a:lstStyle/>
          <a:p>
            <a:r>
              <a:rPr lang="el-GR" b="1" dirty="0">
                <a:solidFill>
                  <a:srgbClr val="FF0000"/>
                </a:solidFill>
              </a:rPr>
              <a:t>Η πλειοψηφία των ασθενών αναπτύσσει Αναπνευστική Ανεπάρκεια λόγω πνευμονικής νόσου</a:t>
            </a:r>
          </a:p>
        </p:txBody>
      </p:sp>
      <p:sp>
        <p:nvSpPr>
          <p:cNvPr id="4" name="3 - Ορθογώνιο"/>
          <p:cNvSpPr/>
          <p:nvPr/>
        </p:nvSpPr>
        <p:spPr>
          <a:xfrm>
            <a:off x="2389971" y="2017700"/>
            <a:ext cx="942887" cy="369332"/>
          </a:xfrm>
          <a:prstGeom prst="rect">
            <a:avLst/>
          </a:prstGeom>
        </p:spPr>
        <p:txBody>
          <a:bodyPr wrap="none">
            <a:spAutoFit/>
          </a:bodyPr>
          <a:lstStyle/>
          <a:p>
            <a:r>
              <a:rPr lang="el-GR" b="1" dirty="0"/>
              <a:t>ΤΥΠΟΣ Ι</a:t>
            </a:r>
          </a:p>
        </p:txBody>
      </p:sp>
      <p:sp>
        <p:nvSpPr>
          <p:cNvPr id="6" name="5 - Ορθογώνιο"/>
          <p:cNvSpPr/>
          <p:nvPr/>
        </p:nvSpPr>
        <p:spPr>
          <a:xfrm>
            <a:off x="8021337" y="2028851"/>
            <a:ext cx="1003801" cy="369332"/>
          </a:xfrm>
          <a:prstGeom prst="rect">
            <a:avLst/>
          </a:prstGeom>
        </p:spPr>
        <p:txBody>
          <a:bodyPr wrap="none">
            <a:spAutoFit/>
          </a:bodyPr>
          <a:lstStyle/>
          <a:p>
            <a:r>
              <a:rPr lang="el-GR" b="1" dirty="0"/>
              <a:t>ΤΥΠΟΣ ΙΙ</a:t>
            </a:r>
          </a:p>
        </p:txBody>
      </p:sp>
      <p:pic>
        <p:nvPicPr>
          <p:cNvPr id="189442" name="Picture 2"/>
          <p:cNvPicPr>
            <a:picLocks noChangeAspect="1" noChangeArrowheads="1"/>
          </p:cNvPicPr>
          <p:nvPr/>
        </p:nvPicPr>
        <p:blipFill>
          <a:blip r:embed="rId4"/>
          <a:srcRect/>
          <a:stretch>
            <a:fillRect/>
          </a:stretch>
        </p:blipFill>
        <p:spPr bwMode="auto">
          <a:xfrm>
            <a:off x="10272364" y="2556882"/>
            <a:ext cx="1785892" cy="587762"/>
          </a:xfrm>
          <a:prstGeom prst="rect">
            <a:avLst/>
          </a:prstGeom>
          <a:noFill/>
          <a:ln w="9525">
            <a:noFill/>
            <a:miter lim="800000"/>
            <a:headEnd/>
            <a:tailEnd/>
          </a:ln>
          <a:effectLst/>
        </p:spPr>
      </p:pic>
      <p:sp>
        <p:nvSpPr>
          <p:cNvPr id="7" name="6 - Ορθογώνιο"/>
          <p:cNvSpPr/>
          <p:nvPr/>
        </p:nvSpPr>
        <p:spPr>
          <a:xfrm>
            <a:off x="2103262" y="3333544"/>
            <a:ext cx="3472169" cy="369332"/>
          </a:xfrm>
          <a:prstGeom prst="rect">
            <a:avLst/>
          </a:prstGeom>
        </p:spPr>
        <p:txBody>
          <a:bodyPr wrap="none">
            <a:spAutoFit/>
          </a:bodyPr>
          <a:lstStyle/>
          <a:p>
            <a:r>
              <a:rPr lang="el-GR" b="1" dirty="0"/>
              <a:t>ΔΙΑΤΑΡΑΧΕΣ ΑΝΤΑΛΛΑΓΗΣ ΑΕΡΙΩΝ</a:t>
            </a:r>
          </a:p>
        </p:txBody>
      </p:sp>
      <p:pic>
        <p:nvPicPr>
          <p:cNvPr id="189443" name="Picture 3"/>
          <p:cNvPicPr>
            <a:picLocks noChangeAspect="1" noChangeArrowheads="1"/>
          </p:cNvPicPr>
          <p:nvPr/>
        </p:nvPicPr>
        <p:blipFill>
          <a:blip r:embed="rId5"/>
          <a:srcRect/>
          <a:stretch>
            <a:fillRect/>
          </a:stretch>
        </p:blipFill>
        <p:spPr bwMode="auto">
          <a:xfrm>
            <a:off x="2081096" y="4620322"/>
            <a:ext cx="2476500" cy="762000"/>
          </a:xfrm>
          <a:prstGeom prst="rect">
            <a:avLst/>
          </a:prstGeom>
          <a:noFill/>
          <a:ln w="9525">
            <a:noFill/>
            <a:miter lim="800000"/>
            <a:headEnd/>
            <a:tailEnd/>
          </a:ln>
          <a:effectLst/>
        </p:spPr>
      </p:pic>
      <p:pic>
        <p:nvPicPr>
          <p:cNvPr id="189444" name="Picture 4"/>
          <p:cNvPicPr>
            <a:picLocks noChangeAspect="1" noChangeArrowheads="1"/>
          </p:cNvPicPr>
          <p:nvPr/>
        </p:nvPicPr>
        <p:blipFill>
          <a:blip r:embed="rId6"/>
          <a:srcRect/>
          <a:stretch>
            <a:fillRect/>
          </a:stretch>
        </p:blipFill>
        <p:spPr bwMode="auto">
          <a:xfrm>
            <a:off x="10417214" y="4812913"/>
            <a:ext cx="1438275" cy="666750"/>
          </a:xfrm>
          <a:prstGeom prst="rect">
            <a:avLst/>
          </a:prstGeom>
          <a:noFill/>
          <a:ln w="9525">
            <a:noFill/>
            <a:miter lim="800000"/>
            <a:headEnd/>
            <a:tailEnd/>
          </a:ln>
          <a:effectLst/>
        </p:spPr>
      </p:pic>
      <p:pic>
        <p:nvPicPr>
          <p:cNvPr id="11" name="Εικόνα 7">
            <a:extLst>
              <a:ext uri="{FF2B5EF4-FFF2-40B4-BE49-F238E27FC236}">
                <a16:creationId xmlns:a16="http://schemas.microsoft.com/office/drawing/2014/main" id="{002C7B19-5C08-4AE7-88D4-437F272C970F}"/>
              </a:ext>
            </a:extLst>
          </p:cNvPr>
          <p:cNvPicPr>
            <a:picLocks noChangeAspect="1"/>
          </p:cNvPicPr>
          <p:nvPr/>
        </p:nvPicPr>
        <p:blipFill>
          <a:blip r:embed="rId7"/>
          <a:stretch>
            <a:fillRect/>
          </a:stretch>
        </p:blipFill>
        <p:spPr>
          <a:xfrm>
            <a:off x="11661602" y="0"/>
            <a:ext cx="530398" cy="445047"/>
          </a:xfrm>
          <a:prstGeom prst="rect">
            <a:avLst/>
          </a:prstGeom>
        </p:spPr>
      </p:pic>
      <p:pic>
        <p:nvPicPr>
          <p:cNvPr id="189445" name="Picture 5"/>
          <p:cNvPicPr>
            <a:picLocks noChangeAspect="1" noChangeArrowheads="1"/>
          </p:cNvPicPr>
          <p:nvPr/>
        </p:nvPicPr>
        <p:blipFill>
          <a:blip r:embed="rId8"/>
          <a:srcRect/>
          <a:stretch>
            <a:fillRect/>
          </a:stretch>
        </p:blipFill>
        <p:spPr bwMode="auto">
          <a:xfrm>
            <a:off x="2773401" y="0"/>
            <a:ext cx="6667500" cy="628650"/>
          </a:xfrm>
          <a:prstGeom prst="rect">
            <a:avLst/>
          </a:prstGeom>
          <a:noFill/>
          <a:ln w="9525">
            <a:noFill/>
            <a:miter lim="800000"/>
            <a:headEnd/>
            <a:tailEnd/>
          </a:ln>
          <a:effectLst/>
        </p:spPr>
      </p:pic>
    </p:spTree>
    <p:extLst>
      <p:ext uri="{BB962C8B-B14F-4D97-AF65-F5344CB8AC3E}">
        <p14:creationId xmlns:p14="http://schemas.microsoft.com/office/powerpoint/2010/main" val="216359971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47341B-CE29-E9A5-8F6A-787F353D8DDC}"/>
              </a:ext>
            </a:extLst>
          </p:cNvPr>
          <p:cNvPicPr>
            <a:picLocks noChangeAspect="1"/>
          </p:cNvPicPr>
          <p:nvPr/>
        </p:nvPicPr>
        <p:blipFill>
          <a:blip r:embed="rId3"/>
          <a:stretch>
            <a:fillRect/>
          </a:stretch>
        </p:blipFill>
        <p:spPr>
          <a:xfrm>
            <a:off x="1992118" y="1028096"/>
            <a:ext cx="10199882" cy="5829904"/>
          </a:xfrm>
          <a:prstGeom prst="rect">
            <a:avLst/>
          </a:prstGeom>
        </p:spPr>
      </p:pic>
      <p:sp>
        <p:nvSpPr>
          <p:cNvPr id="7" name="TextBox 6">
            <a:extLst>
              <a:ext uri="{FF2B5EF4-FFF2-40B4-BE49-F238E27FC236}">
                <a16:creationId xmlns:a16="http://schemas.microsoft.com/office/drawing/2014/main" id="{A0ABAC91-6063-67DD-F799-49AB4BE54208}"/>
              </a:ext>
            </a:extLst>
          </p:cNvPr>
          <p:cNvSpPr txBox="1"/>
          <p:nvPr/>
        </p:nvSpPr>
        <p:spPr>
          <a:xfrm>
            <a:off x="1620297" y="0"/>
            <a:ext cx="983482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70C0"/>
                </a:solidFill>
                <a:effectLst/>
                <a:uLnTx/>
                <a:uFillTx/>
                <a:latin typeface="Calibri"/>
                <a:ea typeface="+mn-ea"/>
                <a:cs typeface="+mn-cs"/>
              </a:rPr>
              <a:t>ΑΝΕΠΑΡΚΕΙΑ ΑΝΑΠΝΕΥΣΤΙΚΗΣ ΑΝΤΛΙΑΣ : </a:t>
            </a:r>
            <a:r>
              <a:rPr kumimoji="0" lang="el-GR" sz="2800" b="1" i="0" u="none" strike="noStrike" kern="1200" cap="none" spc="0" normalizeH="0" baseline="0" noProof="0" dirty="0">
                <a:ln>
                  <a:noFill/>
                </a:ln>
                <a:solidFill>
                  <a:srgbClr val="FF0000"/>
                </a:solidFill>
                <a:effectLst/>
                <a:uLnTx/>
                <a:uFillTx/>
                <a:latin typeface="Calibri"/>
                <a:ea typeface="+mn-ea"/>
                <a:cs typeface="+mn-cs"/>
              </a:rPr>
              <a:t>ΑΑ ΤΥΠΟΥ ΙΙ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l-GR" sz="2800" b="1" i="0" u="none" strike="noStrike" kern="1200" cap="none" spc="0" normalizeH="0" baseline="0" noProof="0" dirty="0">
                <a:ln>
                  <a:noFill/>
                </a:ln>
                <a:solidFill>
                  <a:srgbClr val="FF0000"/>
                </a:solidFill>
                <a:effectLst/>
                <a:uLnTx/>
                <a:uFillTx/>
                <a:latin typeface="Calibri"/>
                <a:ea typeface="+mn-ea"/>
                <a:cs typeface="+mn-cs"/>
              </a:rPr>
              <a:t>ΔΙΑΤΑΡΑΧΗ ΑΕΡΙΣΜΟΥ-ΥΠΟΑΕΡΙΣΜΟ=ΥΠΕΡΚΑΠΝΙΑ</a:t>
            </a:r>
            <a:endParaRPr kumimoji="0" lang="el-GR"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58815B5-9949-15C7-8697-35547AB891FF}"/>
              </a:ext>
            </a:extLst>
          </p:cNvPr>
          <p:cNvSpPr txBox="1"/>
          <p:nvPr/>
        </p:nvSpPr>
        <p:spPr>
          <a:xfrm>
            <a:off x="1676" y="1811477"/>
            <a:ext cx="6094324"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a:ea typeface="+mn-ea"/>
                <a:cs typeface="+mn-cs"/>
              </a:rPr>
              <a:t>ΑΝΑΠΝΕΥΣΤΙΚΗ ΑΝΤΛΙΑ</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ΔΟΜΕΣ ΠΟΥ ΣΥΜΒΑΛΛΟΥΝ ΣΤΗΝ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ΑΡΝΗΤΙΚΗ ΕΝΔΟΘΩΡΑΚΙΚΗ ΠΙΕΣΗ</a:t>
            </a:r>
          </a:p>
        </p:txBody>
      </p:sp>
      <p:sp>
        <p:nvSpPr>
          <p:cNvPr id="13" name="TextBox 12">
            <a:extLst>
              <a:ext uri="{FF2B5EF4-FFF2-40B4-BE49-F238E27FC236}">
                <a16:creationId xmlns:a16="http://schemas.microsoft.com/office/drawing/2014/main" id="{FEF60A00-6BCC-FB4A-FD57-4599A04432F5}"/>
              </a:ext>
            </a:extLst>
          </p:cNvPr>
          <p:cNvSpPr txBox="1"/>
          <p:nvPr/>
        </p:nvSpPr>
        <p:spPr>
          <a:xfrm>
            <a:off x="7915589" y="5675382"/>
            <a:ext cx="2886389" cy="369332"/>
          </a:xfrm>
          <a:prstGeom prst="rect">
            <a:avLst/>
          </a:prstGeom>
          <a:noFill/>
        </p:spPr>
        <p:txBody>
          <a:bodyPr wrap="square">
            <a:spAutoFit/>
          </a:bodyPr>
          <a:lstStyle/>
          <a:p>
            <a:r>
              <a:rPr lang="el-GR" dirty="0"/>
              <a:t>Νευρομυϊκή σύναψη</a:t>
            </a:r>
          </a:p>
        </p:txBody>
      </p:sp>
    </p:spTree>
    <p:extLst>
      <p:ext uri="{BB962C8B-B14F-4D97-AF65-F5344CB8AC3E}">
        <p14:creationId xmlns:p14="http://schemas.microsoft.com/office/powerpoint/2010/main" val="34163224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C305098-1610-427F-A518-C1E76F1A6881}"/>
              </a:ext>
            </a:extLst>
          </p:cNvPr>
          <p:cNvPicPr>
            <a:picLocks noChangeAspect="1"/>
          </p:cNvPicPr>
          <p:nvPr/>
        </p:nvPicPr>
        <p:blipFill>
          <a:blip r:embed="rId2"/>
          <a:stretch>
            <a:fillRect/>
          </a:stretch>
        </p:blipFill>
        <p:spPr>
          <a:xfrm>
            <a:off x="1881187" y="823912"/>
            <a:ext cx="8429625" cy="5210175"/>
          </a:xfrm>
          <a:prstGeom prst="rect">
            <a:avLst/>
          </a:prstGeom>
        </p:spPr>
      </p:pic>
      <p:pic>
        <p:nvPicPr>
          <p:cNvPr id="6" name="Εικόνα 5">
            <a:extLst>
              <a:ext uri="{FF2B5EF4-FFF2-40B4-BE49-F238E27FC236}">
                <a16:creationId xmlns:a16="http://schemas.microsoft.com/office/drawing/2014/main" id="{BFE0D375-7FD7-438F-971F-8995C11A0284}"/>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2454985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A4659BE-1BBE-44C1-89A2-5EBFD5FEB18E}"/>
              </a:ext>
            </a:extLst>
          </p:cNvPr>
          <p:cNvPicPr>
            <a:picLocks noChangeAspect="1"/>
          </p:cNvPicPr>
          <p:nvPr/>
        </p:nvPicPr>
        <p:blipFill>
          <a:blip r:embed="rId2"/>
          <a:stretch>
            <a:fillRect/>
          </a:stretch>
        </p:blipFill>
        <p:spPr>
          <a:xfrm>
            <a:off x="1289978" y="1177290"/>
            <a:ext cx="10332847" cy="4503420"/>
          </a:xfrm>
          <a:prstGeom prst="rect">
            <a:avLst/>
          </a:prstGeom>
        </p:spPr>
      </p:pic>
      <p:pic>
        <p:nvPicPr>
          <p:cNvPr id="4" name="Εικόνα 3">
            <a:extLst>
              <a:ext uri="{FF2B5EF4-FFF2-40B4-BE49-F238E27FC236}">
                <a16:creationId xmlns:a16="http://schemas.microsoft.com/office/drawing/2014/main" id="{1DF48509-C3E5-4AC4-8649-CD9F067B92C6}"/>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1300337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174D3-D4EE-44B4-87E1-132CB496D1B6}"/>
              </a:ext>
            </a:extLst>
          </p:cNvPr>
          <p:cNvSpPr txBox="1"/>
          <p:nvPr/>
        </p:nvSpPr>
        <p:spPr>
          <a:xfrm>
            <a:off x="975360" y="589994"/>
            <a:ext cx="1091652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Ο κύριος </a:t>
            </a:r>
            <a:r>
              <a:rPr kumimoji="0" lang="el-GR" sz="3200" b="0" i="0" u="none" strike="noStrike" kern="1200" cap="none" spc="0" normalizeH="0" baseline="0" noProof="0" dirty="0" err="1">
                <a:ln>
                  <a:noFill/>
                </a:ln>
                <a:solidFill>
                  <a:prstClr val="black"/>
                </a:solidFill>
                <a:effectLst/>
                <a:uLnTx/>
                <a:uFillTx/>
                <a:latin typeface="Calibri" panose="020F0502020204030204"/>
                <a:ea typeface="+mn-ea"/>
                <a:cs typeface="+mn-cs"/>
              </a:rPr>
              <a:t>παθοφυσιολογικός</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μηχανισμός της </a:t>
            </a:r>
            <a:r>
              <a:rPr kumimoji="0" lang="el-GR" sz="3200" b="0" i="0" u="none" strike="noStrike" kern="1200" cap="none" spc="0" normalizeH="0" baseline="0" noProof="0" dirty="0" err="1">
                <a:ln>
                  <a:noFill/>
                </a:ln>
                <a:solidFill>
                  <a:prstClr val="black"/>
                </a:solidFill>
                <a:effectLst/>
                <a:uLnTx/>
                <a:uFillTx/>
                <a:latin typeface="Calibri" panose="020F0502020204030204"/>
                <a:ea typeface="+mn-ea"/>
                <a:cs typeface="+mn-cs"/>
              </a:rPr>
              <a:t>υπερκαπνικής</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αναπνευστικής ανεπάρκειας (</a:t>
            </a:r>
            <a:r>
              <a:rPr kumimoji="0" lang="el-GR" sz="3200" b="0" i="0" u="none" strike="noStrike" kern="1200" cap="none" spc="0" normalizeH="0" baseline="0" noProof="0" dirty="0" err="1">
                <a:ln>
                  <a:noFill/>
                </a:ln>
                <a:solidFill>
                  <a:prstClr val="black"/>
                </a:solidFill>
                <a:effectLst/>
                <a:uLnTx/>
                <a:uFillTx/>
                <a:latin typeface="Calibri" panose="020F0502020204030204"/>
                <a:ea typeface="+mn-ea"/>
                <a:cs typeface="+mn-cs"/>
              </a:rPr>
              <a:t>τ.ΙΙ</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είναι </a:t>
            </a:r>
            <a:r>
              <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rPr>
              <a:t>η μείωση του κυψελιδικού αερισμού</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με την προϋπόθεση ότι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η παραγωγή διοξειδίου του άνθρακα είναι σταθερή</a:t>
            </a:r>
          </a:p>
        </p:txBody>
      </p:sp>
      <p:pic>
        <p:nvPicPr>
          <p:cNvPr id="4" name="Εικόνα 3">
            <a:extLst>
              <a:ext uri="{FF2B5EF4-FFF2-40B4-BE49-F238E27FC236}">
                <a16:creationId xmlns:a16="http://schemas.microsoft.com/office/drawing/2014/main" id="{49E5E804-E886-42C3-84C7-93501609970F}"/>
              </a:ext>
            </a:extLst>
          </p:cNvPr>
          <p:cNvPicPr>
            <a:picLocks noChangeAspect="1"/>
          </p:cNvPicPr>
          <p:nvPr/>
        </p:nvPicPr>
        <p:blipFill>
          <a:blip r:embed="rId2"/>
          <a:stretch>
            <a:fillRect/>
          </a:stretch>
        </p:blipFill>
        <p:spPr>
          <a:xfrm>
            <a:off x="11626690" y="0"/>
            <a:ext cx="530398" cy="445047"/>
          </a:xfrm>
          <a:prstGeom prst="rect">
            <a:avLst/>
          </a:prstGeom>
        </p:spPr>
      </p:pic>
      <p:sp>
        <p:nvSpPr>
          <p:cNvPr id="6" name="TextBox 5">
            <a:extLst>
              <a:ext uri="{FF2B5EF4-FFF2-40B4-BE49-F238E27FC236}">
                <a16:creationId xmlns:a16="http://schemas.microsoft.com/office/drawing/2014/main" id="{EC94EE71-480D-4614-BA4E-C1439D591D9E}"/>
              </a:ext>
            </a:extLst>
          </p:cNvPr>
          <p:cNvSpPr txBox="1"/>
          <p:nvPr/>
        </p:nvSpPr>
        <p:spPr>
          <a:xfrm>
            <a:off x="1059765" y="3713462"/>
            <a:ext cx="1074771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Υπό φυσιολογικές συνθήκες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η αυξημένη παραγωγή CO2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αντιροπείται</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από την</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αύξηση του κατά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λεπτόν</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αερισμού, με αποτέλεσμα φυσιολογική PaCO2.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Εάν όμως η αναπνευστική επάρκεια είναι περιορισμένη</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τότε η αυξημένη παραγωγή CO2 θα οδηγήσει σε αύξηση της PaCO2</a:t>
            </a:r>
          </a:p>
        </p:txBody>
      </p:sp>
    </p:spTree>
    <p:extLst>
      <p:ext uri="{BB962C8B-B14F-4D97-AF65-F5344CB8AC3E}">
        <p14:creationId xmlns:p14="http://schemas.microsoft.com/office/powerpoint/2010/main" val="87215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185DE2C-A283-DC85-253E-9C5E901E4A1C}"/>
              </a:ext>
            </a:extLst>
          </p:cNvPr>
          <p:cNvPicPr>
            <a:picLocks noChangeAspect="1"/>
          </p:cNvPicPr>
          <p:nvPr/>
        </p:nvPicPr>
        <p:blipFill>
          <a:blip r:embed="rId2"/>
          <a:stretch>
            <a:fillRect/>
          </a:stretch>
        </p:blipFill>
        <p:spPr>
          <a:xfrm>
            <a:off x="1051465" y="1577590"/>
            <a:ext cx="1454042" cy="812554"/>
          </a:xfrm>
          <a:prstGeom prst="rect">
            <a:avLst/>
          </a:prstGeom>
        </p:spPr>
      </p:pic>
      <p:sp>
        <p:nvSpPr>
          <p:cNvPr id="5" name="TextBox 4">
            <a:extLst>
              <a:ext uri="{FF2B5EF4-FFF2-40B4-BE49-F238E27FC236}">
                <a16:creationId xmlns:a16="http://schemas.microsoft.com/office/drawing/2014/main" id="{62B98397-ECAA-A45C-C7CE-A9E9DE945CAF}"/>
              </a:ext>
            </a:extLst>
          </p:cNvPr>
          <p:cNvSpPr txBox="1"/>
          <p:nvPr/>
        </p:nvSpPr>
        <p:spPr>
          <a:xfrm>
            <a:off x="2783393" y="1698718"/>
            <a:ext cx="8176846" cy="584775"/>
          </a:xfrm>
          <a:prstGeom prst="rect">
            <a:avLst/>
          </a:prstGeom>
          <a:noFill/>
        </p:spPr>
        <p:txBody>
          <a:bodyPr wrap="square">
            <a:spAutoFit/>
          </a:bodyPr>
          <a:lstStyle/>
          <a:p>
            <a:r>
              <a:rPr lang="el-GR" sz="3200" dirty="0">
                <a:solidFill>
                  <a:srgbClr val="FF0000"/>
                </a:solidFill>
              </a:rPr>
              <a:t>μερική πίεση του οξυγόνου στο αρτηριακό αίμα </a:t>
            </a:r>
          </a:p>
        </p:txBody>
      </p:sp>
      <p:sp>
        <p:nvSpPr>
          <p:cNvPr id="7" name="TextBox 6">
            <a:extLst>
              <a:ext uri="{FF2B5EF4-FFF2-40B4-BE49-F238E27FC236}">
                <a16:creationId xmlns:a16="http://schemas.microsoft.com/office/drawing/2014/main" id="{890C5C99-D6A6-1BC6-E7C0-1D72C8CA7200}"/>
              </a:ext>
            </a:extLst>
          </p:cNvPr>
          <p:cNvSpPr txBox="1"/>
          <p:nvPr/>
        </p:nvSpPr>
        <p:spPr>
          <a:xfrm>
            <a:off x="1051465" y="2890391"/>
            <a:ext cx="10725203" cy="707886"/>
          </a:xfrm>
          <a:prstGeom prst="rect">
            <a:avLst/>
          </a:prstGeom>
          <a:noFill/>
        </p:spPr>
        <p:txBody>
          <a:bodyPr wrap="square">
            <a:spAutoFit/>
          </a:bodyPr>
          <a:lstStyle/>
          <a:p>
            <a:r>
              <a:rPr lang="el-GR" dirty="0"/>
              <a:t>  </a:t>
            </a:r>
            <a:r>
              <a:rPr lang="en-US" sz="4000" b="1" dirty="0"/>
              <a:t>PAO2</a:t>
            </a:r>
            <a:r>
              <a:rPr lang="en-US" sz="3200" dirty="0"/>
              <a:t> </a:t>
            </a:r>
            <a:r>
              <a:rPr lang="el-GR" sz="3200" dirty="0">
                <a:solidFill>
                  <a:srgbClr val="FF0000"/>
                </a:solidFill>
              </a:rPr>
              <a:t>(Α = Α</a:t>
            </a:r>
            <a:r>
              <a:rPr lang="en-US" sz="3200" dirty="0" err="1">
                <a:solidFill>
                  <a:srgbClr val="FF0000"/>
                </a:solidFill>
              </a:rPr>
              <a:t>lveolar</a:t>
            </a:r>
            <a:r>
              <a:rPr lang="en-US" sz="3200" dirty="0">
                <a:solidFill>
                  <a:srgbClr val="FF0000"/>
                </a:solidFill>
              </a:rPr>
              <a:t>) </a:t>
            </a:r>
            <a:r>
              <a:rPr lang="el-GR" sz="3200" dirty="0">
                <a:solidFill>
                  <a:srgbClr val="FF0000"/>
                </a:solidFill>
              </a:rPr>
              <a:t>Η μερική πίεση οξυγόνου στις κυψελίδες</a:t>
            </a:r>
          </a:p>
        </p:txBody>
      </p:sp>
    </p:spTree>
    <p:extLst>
      <p:ext uri="{BB962C8B-B14F-4D97-AF65-F5344CB8AC3E}">
        <p14:creationId xmlns:p14="http://schemas.microsoft.com/office/powerpoint/2010/main" val="134036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D1D93E-9B89-4B11-A05D-CCA7DAAA6425}"/>
              </a:ext>
            </a:extLst>
          </p:cNvPr>
          <p:cNvPicPr>
            <a:picLocks noChangeAspect="1"/>
          </p:cNvPicPr>
          <p:nvPr/>
        </p:nvPicPr>
        <p:blipFill>
          <a:blip r:embed="rId3"/>
          <a:stretch>
            <a:fillRect/>
          </a:stretch>
        </p:blipFill>
        <p:spPr>
          <a:xfrm>
            <a:off x="1839951" y="659432"/>
            <a:ext cx="8534400" cy="4981575"/>
          </a:xfrm>
          <a:prstGeom prst="rect">
            <a:avLst/>
          </a:prstGeom>
        </p:spPr>
      </p:pic>
      <p:sp>
        <p:nvSpPr>
          <p:cNvPr id="5" name="TextBox 4">
            <a:extLst>
              <a:ext uri="{FF2B5EF4-FFF2-40B4-BE49-F238E27FC236}">
                <a16:creationId xmlns:a16="http://schemas.microsoft.com/office/drawing/2014/main" id="{9533EC99-55E6-4100-ADEB-05D28CD53325}"/>
              </a:ext>
            </a:extLst>
          </p:cNvPr>
          <p:cNvSpPr txBox="1"/>
          <p:nvPr/>
        </p:nvSpPr>
        <p:spPr>
          <a:xfrm>
            <a:off x="2548738" y="5889266"/>
            <a:ext cx="74427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a:ea typeface="+mn-ea"/>
                <a:cs typeface="+mn-cs"/>
              </a:rPr>
              <a:t>Η πλειοψηφία των ασθενών αναπτύσσει Αναπνευστική Ανεπάρκεια λόγω πνευμονικής νόσου</a:t>
            </a:r>
          </a:p>
        </p:txBody>
      </p:sp>
      <p:sp>
        <p:nvSpPr>
          <p:cNvPr id="4" name="3 - Ορθογώνιο"/>
          <p:cNvSpPr/>
          <p:nvPr/>
        </p:nvSpPr>
        <p:spPr>
          <a:xfrm>
            <a:off x="2389971" y="2017700"/>
            <a:ext cx="9428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ΤΥΠΟΣ Ι</a:t>
            </a:r>
          </a:p>
        </p:txBody>
      </p:sp>
      <p:sp>
        <p:nvSpPr>
          <p:cNvPr id="6" name="5 - Ορθογώνιο"/>
          <p:cNvSpPr/>
          <p:nvPr/>
        </p:nvSpPr>
        <p:spPr>
          <a:xfrm>
            <a:off x="8021337" y="2028851"/>
            <a:ext cx="10038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ΤΥΠΟΣ ΙΙ</a:t>
            </a:r>
          </a:p>
        </p:txBody>
      </p:sp>
      <p:pic>
        <p:nvPicPr>
          <p:cNvPr id="189442" name="Picture 2"/>
          <p:cNvPicPr>
            <a:picLocks noChangeAspect="1" noChangeArrowheads="1"/>
          </p:cNvPicPr>
          <p:nvPr/>
        </p:nvPicPr>
        <p:blipFill>
          <a:blip r:embed="rId4"/>
          <a:srcRect/>
          <a:stretch>
            <a:fillRect/>
          </a:stretch>
        </p:blipFill>
        <p:spPr bwMode="auto">
          <a:xfrm>
            <a:off x="10272364" y="2556882"/>
            <a:ext cx="1785892" cy="587762"/>
          </a:xfrm>
          <a:prstGeom prst="rect">
            <a:avLst/>
          </a:prstGeom>
          <a:noFill/>
          <a:ln w="9525">
            <a:noFill/>
            <a:miter lim="800000"/>
            <a:headEnd/>
            <a:tailEnd/>
          </a:ln>
          <a:effectLst/>
        </p:spPr>
      </p:pic>
      <p:sp>
        <p:nvSpPr>
          <p:cNvPr id="7" name="6 - Ορθογώνιο"/>
          <p:cNvSpPr/>
          <p:nvPr/>
        </p:nvSpPr>
        <p:spPr>
          <a:xfrm>
            <a:off x="2103262" y="3333544"/>
            <a:ext cx="34721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ΔΙΑΤΑΡΑΧΕΣ ΑΝΤΑΛΛΑΓΗΣ ΑΕΡΙΩΝ</a:t>
            </a:r>
          </a:p>
        </p:txBody>
      </p:sp>
      <p:pic>
        <p:nvPicPr>
          <p:cNvPr id="189443" name="Picture 3"/>
          <p:cNvPicPr>
            <a:picLocks noChangeAspect="1" noChangeArrowheads="1"/>
          </p:cNvPicPr>
          <p:nvPr/>
        </p:nvPicPr>
        <p:blipFill>
          <a:blip r:embed="rId5"/>
          <a:srcRect/>
          <a:stretch>
            <a:fillRect/>
          </a:stretch>
        </p:blipFill>
        <p:spPr bwMode="auto">
          <a:xfrm>
            <a:off x="2081096" y="4620322"/>
            <a:ext cx="2476500" cy="762000"/>
          </a:xfrm>
          <a:prstGeom prst="rect">
            <a:avLst/>
          </a:prstGeom>
          <a:noFill/>
          <a:ln w="9525">
            <a:noFill/>
            <a:miter lim="800000"/>
            <a:headEnd/>
            <a:tailEnd/>
          </a:ln>
          <a:effectLst/>
        </p:spPr>
      </p:pic>
      <p:pic>
        <p:nvPicPr>
          <p:cNvPr id="189444" name="Picture 4"/>
          <p:cNvPicPr>
            <a:picLocks noChangeAspect="1" noChangeArrowheads="1"/>
          </p:cNvPicPr>
          <p:nvPr/>
        </p:nvPicPr>
        <p:blipFill>
          <a:blip r:embed="rId6"/>
          <a:srcRect/>
          <a:stretch>
            <a:fillRect/>
          </a:stretch>
        </p:blipFill>
        <p:spPr bwMode="auto">
          <a:xfrm>
            <a:off x="10417214" y="4812913"/>
            <a:ext cx="1438275" cy="666750"/>
          </a:xfrm>
          <a:prstGeom prst="rect">
            <a:avLst/>
          </a:prstGeom>
          <a:noFill/>
          <a:ln w="9525">
            <a:noFill/>
            <a:miter lim="800000"/>
            <a:headEnd/>
            <a:tailEnd/>
          </a:ln>
          <a:effectLst/>
        </p:spPr>
      </p:pic>
      <p:pic>
        <p:nvPicPr>
          <p:cNvPr id="11" name="Εικόνα 7">
            <a:extLst>
              <a:ext uri="{FF2B5EF4-FFF2-40B4-BE49-F238E27FC236}">
                <a16:creationId xmlns:a16="http://schemas.microsoft.com/office/drawing/2014/main" id="{002C7B19-5C08-4AE7-88D4-437F272C970F}"/>
              </a:ext>
            </a:extLst>
          </p:cNvPr>
          <p:cNvPicPr>
            <a:picLocks noChangeAspect="1"/>
          </p:cNvPicPr>
          <p:nvPr/>
        </p:nvPicPr>
        <p:blipFill>
          <a:blip r:embed="rId7"/>
          <a:stretch>
            <a:fillRect/>
          </a:stretch>
        </p:blipFill>
        <p:spPr>
          <a:xfrm>
            <a:off x="11661602" y="0"/>
            <a:ext cx="530398" cy="445047"/>
          </a:xfrm>
          <a:prstGeom prst="rect">
            <a:avLst/>
          </a:prstGeom>
        </p:spPr>
      </p:pic>
      <p:pic>
        <p:nvPicPr>
          <p:cNvPr id="189445" name="Picture 5"/>
          <p:cNvPicPr>
            <a:picLocks noChangeAspect="1" noChangeArrowheads="1"/>
          </p:cNvPicPr>
          <p:nvPr/>
        </p:nvPicPr>
        <p:blipFill>
          <a:blip r:embed="rId8"/>
          <a:srcRect/>
          <a:stretch>
            <a:fillRect/>
          </a:stretch>
        </p:blipFill>
        <p:spPr bwMode="auto">
          <a:xfrm>
            <a:off x="2773401" y="0"/>
            <a:ext cx="6667500" cy="628650"/>
          </a:xfrm>
          <a:prstGeom prst="rect">
            <a:avLst/>
          </a:prstGeom>
          <a:noFill/>
          <a:ln w="9525">
            <a:noFill/>
            <a:miter lim="800000"/>
            <a:headEnd/>
            <a:tailEnd/>
          </a:ln>
          <a:effectLst/>
        </p:spPr>
      </p:pic>
    </p:spTree>
    <p:extLst>
      <p:ext uri="{BB962C8B-B14F-4D97-AF65-F5344CB8AC3E}">
        <p14:creationId xmlns:p14="http://schemas.microsoft.com/office/powerpoint/2010/main" val="695182151"/>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 Ορθογώνιο"/>
          <p:cNvSpPr/>
          <p:nvPr/>
        </p:nvSpPr>
        <p:spPr>
          <a:xfrm>
            <a:off x="0" y="853119"/>
            <a:ext cx="8082032" cy="3046988"/>
          </a:xfrm>
          <a:prstGeom prst="rect">
            <a:avLst/>
          </a:prstGeom>
        </p:spPr>
        <p:txBody>
          <a:bodyPr wrap="square">
            <a:spAutoFit/>
          </a:bodyPr>
          <a:lstStyle/>
          <a:p>
            <a:r>
              <a:rPr lang="el-GR" sz="3200" b="1" dirty="0">
                <a:solidFill>
                  <a:srgbClr val="FF0000"/>
                </a:solidFill>
                <a:latin typeface="Calibri" pitchFamily="18"/>
                <a:ea typeface="Microsoft YaHei" pitchFamily="2"/>
              </a:rPr>
              <a:t>ΠΝΕΥΜΟΝΕΣ</a:t>
            </a:r>
            <a:r>
              <a:rPr lang="el-GR" sz="3200" dirty="0">
                <a:solidFill>
                  <a:srgbClr val="FF0000"/>
                </a:solidFill>
                <a:latin typeface="Calibri" pitchFamily="18"/>
                <a:ea typeface="Microsoft YaHei" pitchFamily="2"/>
              </a:rPr>
              <a:t> </a:t>
            </a:r>
            <a:r>
              <a:rPr lang="el-GR" sz="3200" dirty="0">
                <a:solidFill>
                  <a:srgbClr val="000000"/>
                </a:solidFill>
                <a:latin typeface="Calibri" pitchFamily="18"/>
                <a:ea typeface="Microsoft YaHei" pitchFamily="2"/>
              </a:rPr>
              <a:t>(βρόγχοι, </a:t>
            </a:r>
            <a:r>
              <a:rPr lang="el-GR" sz="3200" dirty="0" err="1">
                <a:solidFill>
                  <a:srgbClr val="000000"/>
                </a:solidFill>
                <a:latin typeface="Calibri" pitchFamily="18"/>
                <a:ea typeface="Microsoft YaHei" pitchFamily="2"/>
              </a:rPr>
              <a:t>παρέγχυμα,κυψελίδες</a:t>
            </a:r>
            <a:r>
              <a:rPr lang="el-GR" sz="3200" dirty="0">
                <a:solidFill>
                  <a:srgbClr val="000000"/>
                </a:solidFill>
                <a:latin typeface="Calibri" pitchFamily="18"/>
                <a:ea typeface="Microsoft YaHei" pitchFamily="2"/>
              </a:rPr>
              <a:t> )</a:t>
            </a:r>
            <a:br>
              <a:rPr lang="el-GR" sz="3200" dirty="0">
                <a:solidFill>
                  <a:srgbClr val="000000"/>
                </a:solidFill>
                <a:latin typeface="Calibri" pitchFamily="18"/>
                <a:ea typeface="Microsoft YaHei" pitchFamily="2"/>
              </a:rPr>
            </a:br>
            <a:r>
              <a:rPr lang="el-GR" sz="3200" dirty="0">
                <a:solidFill>
                  <a:srgbClr val="000000"/>
                </a:solidFill>
                <a:latin typeface="Calibri" pitchFamily="18"/>
                <a:ea typeface="Microsoft YaHei" pitchFamily="2"/>
              </a:rPr>
              <a:t>ΔΟΜΕΣ ΠΟΥ ΥΦΙΣΤΑΝΤΑΙ ΤΗΝ ΑΡΝΗΤΙΚΗ ΕΝΔΟΘΩΡΑΚΙΚΗ ΠΙΕΣΗ</a:t>
            </a:r>
          </a:p>
          <a:p>
            <a:br>
              <a:rPr lang="el-GR" sz="3200" dirty="0">
                <a:solidFill>
                  <a:srgbClr val="000000"/>
                </a:solidFill>
                <a:latin typeface="Calibri" pitchFamily="18"/>
                <a:ea typeface="Microsoft YaHei" pitchFamily="2"/>
              </a:rPr>
            </a:br>
            <a:r>
              <a:rPr lang="el-GR" sz="3200" dirty="0">
                <a:solidFill>
                  <a:srgbClr val="000000"/>
                </a:solidFill>
                <a:latin typeface="Calibri" pitchFamily="18"/>
                <a:ea typeface="Microsoft YaHei" pitchFamily="2"/>
              </a:rPr>
              <a:t>ΤΟ ΟΡΓΑΝΟ ΓΙΑ ΤΗΝ ΑΝΤΑΛΛΑΓΗ ΑΕΡΙΩΝ (αερισμός, αιμάτωση, διάχυση )</a:t>
            </a:r>
            <a:endParaRPr lang="el-GR" dirty="0"/>
          </a:p>
        </p:txBody>
      </p:sp>
      <p:sp>
        <p:nvSpPr>
          <p:cNvPr id="3" name="2 - Ορθογώνιο"/>
          <p:cNvSpPr/>
          <p:nvPr/>
        </p:nvSpPr>
        <p:spPr>
          <a:xfrm>
            <a:off x="2440710" y="189571"/>
            <a:ext cx="7472110" cy="646331"/>
          </a:xfrm>
          <a:prstGeom prst="rect">
            <a:avLst/>
          </a:prstGeom>
        </p:spPr>
        <p:txBody>
          <a:bodyPr wrap="none">
            <a:spAutoFit/>
          </a:bodyPr>
          <a:lstStyle/>
          <a:p>
            <a:pPr lvl="0"/>
            <a:r>
              <a:rPr lang="el-GR" sz="3600" b="1" dirty="0">
                <a:solidFill>
                  <a:srgbClr val="FF0000"/>
                </a:solidFill>
              </a:rPr>
              <a:t>ΑΝΑΠΝΕΥΣΤΙΚΗ ΑΝΕΠΑΡΚΕΙΑ ΤΥΠΟΥ Ι</a:t>
            </a:r>
            <a:endParaRPr lang="el-GR" sz="3600" dirty="0">
              <a:solidFill>
                <a:srgbClr val="FF0000"/>
              </a:solidFill>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EF2168-158C-4E46-85F8-3DF453F62A01}"/>
              </a:ext>
            </a:extLst>
          </p:cNvPr>
          <p:cNvPicPr>
            <a:picLocks noChangeAspect="1"/>
          </p:cNvPicPr>
          <p:nvPr/>
        </p:nvPicPr>
        <p:blipFill>
          <a:blip r:embed="rId2"/>
          <a:stretch>
            <a:fillRect/>
          </a:stretch>
        </p:blipFill>
        <p:spPr>
          <a:xfrm>
            <a:off x="2295085" y="782659"/>
            <a:ext cx="8358852" cy="696571"/>
          </a:xfrm>
          <a:prstGeom prst="rect">
            <a:avLst/>
          </a:prstGeom>
        </p:spPr>
      </p:pic>
      <p:pic>
        <p:nvPicPr>
          <p:cNvPr id="4" name="Εικόνα 3">
            <a:extLst>
              <a:ext uri="{FF2B5EF4-FFF2-40B4-BE49-F238E27FC236}">
                <a16:creationId xmlns:a16="http://schemas.microsoft.com/office/drawing/2014/main" id="{6D44F012-4870-4D4C-B848-3CD199B3195B}"/>
              </a:ext>
            </a:extLst>
          </p:cNvPr>
          <p:cNvPicPr>
            <a:picLocks noChangeAspect="1"/>
          </p:cNvPicPr>
          <p:nvPr/>
        </p:nvPicPr>
        <p:blipFill>
          <a:blip r:embed="rId3"/>
          <a:stretch>
            <a:fillRect/>
          </a:stretch>
        </p:blipFill>
        <p:spPr>
          <a:xfrm>
            <a:off x="4672004" y="166910"/>
            <a:ext cx="2566638" cy="615749"/>
          </a:xfrm>
          <a:prstGeom prst="rect">
            <a:avLst/>
          </a:prstGeom>
        </p:spPr>
      </p:pic>
      <p:pic>
        <p:nvPicPr>
          <p:cNvPr id="6" name="Εικόνα 5">
            <a:extLst>
              <a:ext uri="{FF2B5EF4-FFF2-40B4-BE49-F238E27FC236}">
                <a16:creationId xmlns:a16="http://schemas.microsoft.com/office/drawing/2014/main" id="{42EAD0EE-4A18-49C8-96A4-6288B63845F1}"/>
              </a:ext>
            </a:extLst>
          </p:cNvPr>
          <p:cNvPicPr>
            <a:picLocks noChangeAspect="1"/>
          </p:cNvPicPr>
          <p:nvPr/>
        </p:nvPicPr>
        <p:blipFill>
          <a:blip r:embed="rId4"/>
          <a:stretch>
            <a:fillRect/>
          </a:stretch>
        </p:blipFill>
        <p:spPr>
          <a:xfrm>
            <a:off x="1357312" y="1787696"/>
            <a:ext cx="6241816" cy="4781916"/>
          </a:xfrm>
          <a:prstGeom prst="rect">
            <a:avLst/>
          </a:prstGeom>
        </p:spPr>
      </p:pic>
      <p:sp>
        <p:nvSpPr>
          <p:cNvPr id="8" name="TextBox 7">
            <a:extLst>
              <a:ext uri="{FF2B5EF4-FFF2-40B4-BE49-F238E27FC236}">
                <a16:creationId xmlns:a16="http://schemas.microsoft.com/office/drawing/2014/main" id="{328051EC-4743-43FE-866C-99AB73B6CFEA}"/>
              </a:ext>
            </a:extLst>
          </p:cNvPr>
          <p:cNvSpPr txBox="1"/>
          <p:nvPr/>
        </p:nvSpPr>
        <p:spPr>
          <a:xfrm>
            <a:off x="7238642" y="3099693"/>
            <a:ext cx="45360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(Ventilation/Perfusion, VA/Q )</a:t>
            </a:r>
            <a:endParaRPr kumimoji="0" lang="el-G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22B52B9-D4FB-4C01-8316-364C6504A824}"/>
              </a:ext>
            </a:extLst>
          </p:cNvPr>
          <p:cNvSpPr txBox="1"/>
          <p:nvPr/>
        </p:nvSpPr>
        <p:spPr>
          <a:xfrm>
            <a:off x="4839286" y="3993988"/>
            <a:ext cx="73550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a:ea typeface="+mn-ea"/>
                <a:cs typeface="+mn-cs"/>
              </a:rPr>
              <a:t>Κυκλοφορική παράκαμψη ή </a:t>
            </a:r>
            <a:r>
              <a:rPr kumimoji="0" lang="el-GR" sz="2400" b="1" i="0" u="none" strike="noStrike" kern="1200" cap="none" spc="0" normalizeH="0" baseline="0" noProof="0" dirty="0" err="1">
                <a:ln>
                  <a:noFill/>
                </a:ln>
                <a:solidFill>
                  <a:prstClr val="black"/>
                </a:solidFill>
                <a:effectLst/>
                <a:uLnTx/>
                <a:uFillTx/>
                <a:latin typeface="Calibri"/>
                <a:ea typeface="+mn-ea"/>
                <a:cs typeface="+mn-cs"/>
              </a:rPr>
              <a:t>αρτηριοφλεβική</a:t>
            </a:r>
            <a:r>
              <a:rPr kumimoji="0" lang="el-GR" sz="2400" b="1" i="0" u="none" strike="noStrike" kern="1200" cap="none" spc="0" normalizeH="0" baseline="0" noProof="0" dirty="0">
                <a:ln>
                  <a:noFill/>
                </a:ln>
                <a:solidFill>
                  <a:prstClr val="black"/>
                </a:solidFill>
                <a:effectLst/>
                <a:uLnTx/>
                <a:uFillTx/>
                <a:latin typeface="Calibri"/>
                <a:ea typeface="+mn-ea"/>
                <a:cs typeface="+mn-cs"/>
              </a:rPr>
              <a:t> ανάμιξη</a:t>
            </a:r>
          </a:p>
        </p:txBody>
      </p:sp>
    </p:spTree>
    <p:extLst>
      <p:ext uri="{BB962C8B-B14F-4D97-AF65-F5344CB8AC3E}">
        <p14:creationId xmlns:p14="http://schemas.microsoft.com/office/powerpoint/2010/main" val="3606858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624FA5-E38F-472D-99AE-DF9A56504E98}"/>
              </a:ext>
            </a:extLst>
          </p:cNvPr>
          <p:cNvSpPr txBox="1"/>
          <p:nvPr/>
        </p:nvSpPr>
        <p:spPr>
          <a:xfrm>
            <a:off x="804789" y="482693"/>
            <a:ext cx="10582422" cy="1938992"/>
          </a:xfrm>
          <a:prstGeom prst="rect">
            <a:avLst/>
          </a:prstGeom>
          <a:noFill/>
        </p:spPr>
        <p:txBody>
          <a:bodyPr wrap="square">
            <a:spAutoFit/>
          </a:bodyPr>
          <a:lstStyle/>
          <a:p>
            <a:r>
              <a:rPr lang="el-GR" sz="2400" b="1" dirty="0"/>
              <a:t>ΔΙΑΧΥΣΗ ΑΕΡΙΩΝ</a:t>
            </a:r>
          </a:p>
          <a:p>
            <a:r>
              <a:rPr lang="el-GR" sz="2400" dirty="0"/>
              <a:t>• Η τυχαία κίνηση των μορίων προκαλεί τη μετακίνησή τους από μία περιοχή υψηλής συγκέντρωσης προς μία περιοχή χαμηλής συγκέντρωσης.</a:t>
            </a:r>
          </a:p>
          <a:p>
            <a:r>
              <a:rPr lang="el-GR" sz="2400" dirty="0"/>
              <a:t>• Η διαδικασία αυτή είναι ένα παθητικό φαινόμενο και επομένως δεν απαιτεί την</a:t>
            </a:r>
          </a:p>
          <a:p>
            <a:r>
              <a:rPr lang="el-GR" sz="2400" dirty="0"/>
              <a:t>κατανάλωση ενέργειας.</a:t>
            </a:r>
          </a:p>
        </p:txBody>
      </p:sp>
      <p:sp>
        <p:nvSpPr>
          <p:cNvPr id="5" name="TextBox 4">
            <a:extLst>
              <a:ext uri="{FF2B5EF4-FFF2-40B4-BE49-F238E27FC236}">
                <a16:creationId xmlns:a16="http://schemas.microsoft.com/office/drawing/2014/main" id="{B0DCD183-EA1A-47E0-A398-ADBD74E38BC5}"/>
              </a:ext>
            </a:extLst>
          </p:cNvPr>
          <p:cNvSpPr txBox="1"/>
          <p:nvPr/>
        </p:nvSpPr>
        <p:spPr>
          <a:xfrm>
            <a:off x="804789" y="2733207"/>
            <a:ext cx="10920632" cy="830997"/>
          </a:xfrm>
          <a:prstGeom prst="rect">
            <a:avLst/>
          </a:prstGeom>
          <a:noFill/>
        </p:spPr>
        <p:txBody>
          <a:bodyPr wrap="square">
            <a:spAutoFit/>
          </a:bodyPr>
          <a:lstStyle/>
          <a:p>
            <a:r>
              <a:rPr lang="el-GR" sz="2400" b="1" dirty="0"/>
              <a:t>Οι πνεύμονες έχουν μεγάλη σε έκταση και  με ελάχιστο πάχος αναπνευστική  μεμβράνη</a:t>
            </a:r>
            <a:endParaRPr lang="el-GR" sz="2400" dirty="0"/>
          </a:p>
        </p:txBody>
      </p:sp>
      <p:sp>
        <p:nvSpPr>
          <p:cNvPr id="7" name="TextBox 6">
            <a:extLst>
              <a:ext uri="{FF2B5EF4-FFF2-40B4-BE49-F238E27FC236}">
                <a16:creationId xmlns:a16="http://schemas.microsoft.com/office/drawing/2014/main" id="{4AFDBD7F-20DA-44AD-A7F4-74843ABE77F5}"/>
              </a:ext>
            </a:extLst>
          </p:cNvPr>
          <p:cNvSpPr txBox="1"/>
          <p:nvPr/>
        </p:nvSpPr>
        <p:spPr>
          <a:xfrm>
            <a:off x="804789" y="4124793"/>
            <a:ext cx="10090053" cy="1938992"/>
          </a:xfrm>
          <a:prstGeom prst="rect">
            <a:avLst/>
          </a:prstGeom>
          <a:noFill/>
        </p:spPr>
        <p:txBody>
          <a:bodyPr wrap="square">
            <a:spAutoFit/>
          </a:bodyPr>
          <a:lstStyle/>
          <a:p>
            <a:r>
              <a:rPr lang="el-GR" sz="2400" dirty="0"/>
              <a:t>Ο σχηματισμός αυτός αποτελεί εργαλείο </a:t>
            </a:r>
          </a:p>
          <a:p>
            <a:r>
              <a:rPr lang="el-GR" sz="2400" dirty="0"/>
              <a:t>που διευκολύνει τη μετακίνηση των</a:t>
            </a:r>
          </a:p>
          <a:p>
            <a:r>
              <a:rPr lang="el-GR" sz="2400" dirty="0"/>
              <a:t>αναπνευστικών αερίων εκατέρωθεν </a:t>
            </a:r>
          </a:p>
          <a:p>
            <a:r>
              <a:rPr lang="el-GR" sz="2400" dirty="0"/>
              <a:t>• Πάχος μεμβράνης: 0,3μm.</a:t>
            </a:r>
          </a:p>
          <a:p>
            <a:r>
              <a:rPr lang="el-GR" sz="2400" dirty="0"/>
              <a:t>• Έκταση μεμβράνης: 80-100m2. </a:t>
            </a:r>
          </a:p>
        </p:txBody>
      </p:sp>
      <p:pic>
        <p:nvPicPr>
          <p:cNvPr id="2" name="Εικόνα 1">
            <a:extLst>
              <a:ext uri="{FF2B5EF4-FFF2-40B4-BE49-F238E27FC236}">
                <a16:creationId xmlns:a16="http://schemas.microsoft.com/office/drawing/2014/main" id="{94F20902-C085-4D55-8A74-70BB82C7B41A}"/>
              </a:ext>
            </a:extLst>
          </p:cNvPr>
          <p:cNvPicPr>
            <a:picLocks noChangeAspect="1"/>
          </p:cNvPicPr>
          <p:nvPr/>
        </p:nvPicPr>
        <p:blipFill>
          <a:blip r:embed="rId3"/>
          <a:stretch>
            <a:fillRect/>
          </a:stretch>
        </p:blipFill>
        <p:spPr>
          <a:xfrm>
            <a:off x="6717128" y="3612832"/>
            <a:ext cx="4572396" cy="2962913"/>
          </a:xfrm>
          <a:prstGeom prst="rect">
            <a:avLst/>
          </a:prstGeom>
        </p:spPr>
      </p:pic>
      <p:pic>
        <p:nvPicPr>
          <p:cNvPr id="6" name="Εικόνα 5">
            <a:extLst>
              <a:ext uri="{FF2B5EF4-FFF2-40B4-BE49-F238E27FC236}">
                <a16:creationId xmlns:a16="http://schemas.microsoft.com/office/drawing/2014/main" id="{D97125E7-3864-4C1A-A08C-5287D3EB0B25}"/>
              </a:ext>
            </a:extLst>
          </p:cNvPr>
          <p:cNvPicPr>
            <a:picLocks noChangeAspect="1"/>
          </p:cNvPicPr>
          <p:nvPr/>
        </p:nvPicPr>
        <p:blipFill>
          <a:blip r:embed="rId4"/>
          <a:stretch>
            <a:fillRect/>
          </a:stretch>
        </p:blipFill>
        <p:spPr>
          <a:xfrm>
            <a:off x="4027114" y="0"/>
            <a:ext cx="4223582" cy="526261"/>
          </a:xfrm>
          <a:prstGeom prst="rect">
            <a:avLst/>
          </a:prstGeom>
        </p:spPr>
      </p:pic>
      <p:sp>
        <p:nvSpPr>
          <p:cNvPr id="8" name="7 - Ορθογώνιο"/>
          <p:cNvSpPr/>
          <p:nvPr/>
        </p:nvSpPr>
        <p:spPr>
          <a:xfrm>
            <a:off x="3413830" y="0"/>
            <a:ext cx="444352" cy="584775"/>
          </a:xfrm>
          <a:prstGeom prst="rect">
            <a:avLst/>
          </a:prstGeom>
        </p:spPr>
        <p:txBody>
          <a:bodyPr wrap="square">
            <a:spAutoFit/>
          </a:bodyPr>
          <a:lstStyle/>
          <a:p>
            <a:r>
              <a:rPr lang="el-GR" sz="3200" b="1" dirty="0"/>
              <a:t>1</a:t>
            </a:r>
          </a:p>
        </p:txBody>
      </p:sp>
    </p:spTree>
    <p:extLst>
      <p:ext uri="{BB962C8B-B14F-4D97-AF65-F5344CB8AC3E}">
        <p14:creationId xmlns:p14="http://schemas.microsoft.com/office/powerpoint/2010/main" val="911254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1F9EB-F2B5-4A75-8B54-B53DB95C3377}"/>
              </a:ext>
            </a:extLst>
          </p:cNvPr>
          <p:cNvSpPr txBox="1"/>
          <p:nvPr/>
        </p:nvSpPr>
        <p:spPr>
          <a:xfrm>
            <a:off x="6214402" y="405611"/>
            <a:ext cx="5977598" cy="1200329"/>
          </a:xfrm>
          <a:prstGeom prst="rect">
            <a:avLst/>
          </a:prstGeom>
          <a:noFill/>
        </p:spPr>
        <p:txBody>
          <a:bodyPr wrap="square">
            <a:spAutoFit/>
          </a:bodyPr>
          <a:lstStyle/>
          <a:p>
            <a:r>
              <a:rPr lang="el-GR" sz="2400" dirty="0"/>
              <a:t>• Η διάχυση του Ο2 και του CΟ2</a:t>
            </a:r>
          </a:p>
          <a:p>
            <a:r>
              <a:rPr lang="el-GR" sz="2400" dirty="0"/>
              <a:t>εκατέρωθεν της αναπνευστικής μεμβράνης</a:t>
            </a:r>
          </a:p>
          <a:p>
            <a:r>
              <a:rPr lang="el-GR" sz="2400" dirty="0"/>
              <a:t>υπόκεινται στο </a:t>
            </a:r>
            <a:r>
              <a:rPr lang="el-GR" sz="2400" b="1" dirty="0"/>
              <a:t>νόμο του </a:t>
            </a:r>
            <a:r>
              <a:rPr lang="el-GR" sz="2400" b="1" dirty="0" err="1"/>
              <a:t>Fick</a:t>
            </a:r>
            <a:r>
              <a:rPr lang="el-GR" sz="2400" dirty="0"/>
              <a:t>: </a:t>
            </a:r>
          </a:p>
        </p:txBody>
      </p:sp>
      <p:sp>
        <p:nvSpPr>
          <p:cNvPr id="5" name="TextBox 4">
            <a:extLst>
              <a:ext uri="{FF2B5EF4-FFF2-40B4-BE49-F238E27FC236}">
                <a16:creationId xmlns:a16="http://schemas.microsoft.com/office/drawing/2014/main" id="{F0CCBABB-21F9-44B6-B69E-FB3EBC96189C}"/>
              </a:ext>
            </a:extLst>
          </p:cNvPr>
          <p:cNvSpPr txBox="1"/>
          <p:nvPr/>
        </p:nvSpPr>
        <p:spPr>
          <a:xfrm>
            <a:off x="699867" y="1294805"/>
            <a:ext cx="6098344" cy="2554545"/>
          </a:xfrm>
          <a:prstGeom prst="rect">
            <a:avLst/>
          </a:prstGeom>
          <a:noFill/>
        </p:spPr>
        <p:txBody>
          <a:bodyPr wrap="square">
            <a:spAutoFit/>
          </a:bodyPr>
          <a:lstStyle/>
          <a:p>
            <a:r>
              <a:rPr lang="el-GR" sz="2000" dirty="0"/>
              <a:t> Το ποσό του αερίου που διέρχεται στη</a:t>
            </a:r>
          </a:p>
          <a:p>
            <a:r>
              <a:rPr lang="el-GR" sz="2000" dirty="0"/>
              <a:t>μονάδα του χρόνου, μέσω διάχυσης, μέσω</a:t>
            </a:r>
          </a:p>
          <a:p>
            <a:r>
              <a:rPr lang="el-GR" sz="2000" dirty="0"/>
              <a:t>λεπτής μεμβράνης, είναι</a:t>
            </a:r>
            <a:endParaRPr lang="en-US" sz="2000" dirty="0"/>
          </a:p>
          <a:p>
            <a:pPr marL="342900" indent="-342900">
              <a:buFont typeface="Wingdings" panose="05000000000000000000" pitchFamily="2" charset="2"/>
              <a:buChar char="Ø"/>
            </a:pPr>
            <a:r>
              <a:rPr lang="el-GR" sz="2000" dirty="0"/>
              <a:t> </a:t>
            </a:r>
            <a:r>
              <a:rPr lang="el-GR" sz="2000" b="1" dirty="0"/>
              <a:t>ανάλογο της</a:t>
            </a:r>
            <a:r>
              <a:rPr lang="en-US" sz="2000" b="1" dirty="0"/>
              <a:t> </a:t>
            </a:r>
            <a:r>
              <a:rPr lang="el-GR" sz="2000" b="1" dirty="0"/>
              <a:t>έκτασης της μεμβράνης και της</a:t>
            </a:r>
          </a:p>
          <a:p>
            <a:r>
              <a:rPr lang="el-GR" sz="2000" b="1" dirty="0"/>
              <a:t>διαφοράς μερικής πίεσης του αερίου</a:t>
            </a:r>
          </a:p>
          <a:p>
            <a:r>
              <a:rPr lang="el-GR" sz="2000" b="1" dirty="0"/>
              <a:t>εκατέρωθεν αυτής </a:t>
            </a:r>
            <a:r>
              <a:rPr lang="el-GR" sz="2000" dirty="0"/>
              <a:t>και </a:t>
            </a:r>
            <a:endParaRPr lang="en-US" sz="2000" dirty="0"/>
          </a:p>
          <a:p>
            <a:pPr marL="342900" indent="-342900">
              <a:buFont typeface="Wingdings" panose="05000000000000000000" pitchFamily="2" charset="2"/>
              <a:buChar char="Ø"/>
            </a:pPr>
            <a:r>
              <a:rPr lang="el-GR" sz="2000" b="1" dirty="0">
                <a:solidFill>
                  <a:srgbClr val="FF0000"/>
                </a:solidFill>
              </a:rPr>
              <a:t>Αντιστρόφως</a:t>
            </a:r>
            <a:r>
              <a:rPr lang="en-US" sz="2000" b="1" dirty="0">
                <a:solidFill>
                  <a:srgbClr val="FF0000"/>
                </a:solidFill>
              </a:rPr>
              <a:t> </a:t>
            </a:r>
            <a:r>
              <a:rPr lang="el-GR" sz="2000" b="1" dirty="0">
                <a:solidFill>
                  <a:srgbClr val="FF0000"/>
                </a:solidFill>
              </a:rPr>
              <a:t>ανάλογο του πάχους </a:t>
            </a:r>
            <a:endParaRPr lang="en-US" sz="2000" b="1" dirty="0">
              <a:solidFill>
                <a:srgbClr val="FF0000"/>
              </a:solidFill>
            </a:endParaRPr>
          </a:p>
          <a:p>
            <a:r>
              <a:rPr lang="en-US" sz="2000" b="1" dirty="0">
                <a:solidFill>
                  <a:srgbClr val="FF0000"/>
                </a:solidFill>
              </a:rPr>
              <a:t>      </a:t>
            </a:r>
            <a:r>
              <a:rPr lang="el-GR" sz="2000" b="1" dirty="0">
                <a:solidFill>
                  <a:srgbClr val="FF0000"/>
                </a:solidFill>
              </a:rPr>
              <a:t>της μεμβράνης</a:t>
            </a:r>
            <a:r>
              <a:rPr lang="el-GR" dirty="0"/>
              <a:t>. </a:t>
            </a:r>
          </a:p>
        </p:txBody>
      </p:sp>
      <p:pic>
        <p:nvPicPr>
          <p:cNvPr id="6" name="Εικόνα 5">
            <a:extLst>
              <a:ext uri="{FF2B5EF4-FFF2-40B4-BE49-F238E27FC236}">
                <a16:creationId xmlns:a16="http://schemas.microsoft.com/office/drawing/2014/main" id="{6816A98F-D37D-4A0A-B7FF-D7D7CECE1F64}"/>
              </a:ext>
            </a:extLst>
          </p:cNvPr>
          <p:cNvPicPr>
            <a:picLocks noChangeAspect="1"/>
          </p:cNvPicPr>
          <p:nvPr/>
        </p:nvPicPr>
        <p:blipFill>
          <a:blip r:embed="rId2"/>
          <a:stretch>
            <a:fillRect/>
          </a:stretch>
        </p:blipFill>
        <p:spPr>
          <a:xfrm>
            <a:off x="5537982" y="1562100"/>
            <a:ext cx="6096000" cy="3733800"/>
          </a:xfrm>
          <a:prstGeom prst="rect">
            <a:avLst/>
          </a:prstGeom>
        </p:spPr>
      </p:pic>
      <p:sp>
        <p:nvSpPr>
          <p:cNvPr id="8" name="TextBox 7">
            <a:extLst>
              <a:ext uri="{FF2B5EF4-FFF2-40B4-BE49-F238E27FC236}">
                <a16:creationId xmlns:a16="http://schemas.microsoft.com/office/drawing/2014/main" id="{AA71FC0F-ECA3-4062-AD69-689DE87214FE}"/>
              </a:ext>
            </a:extLst>
          </p:cNvPr>
          <p:cNvSpPr txBox="1"/>
          <p:nvPr/>
        </p:nvSpPr>
        <p:spPr>
          <a:xfrm>
            <a:off x="1262575" y="4587330"/>
            <a:ext cx="6098344" cy="1754326"/>
          </a:xfrm>
          <a:prstGeom prst="rect">
            <a:avLst/>
          </a:prstGeom>
          <a:noFill/>
        </p:spPr>
        <p:txBody>
          <a:bodyPr wrap="square">
            <a:spAutoFit/>
          </a:bodyPr>
          <a:lstStyle/>
          <a:p>
            <a:r>
              <a:rPr lang="el-GR" dirty="0"/>
              <a:t>V=A/T x d x (P1-P2)</a:t>
            </a:r>
          </a:p>
          <a:p>
            <a:r>
              <a:rPr lang="el-GR" dirty="0"/>
              <a:t>V=όγκος αερίου που περνά από μεμβράνη</a:t>
            </a:r>
          </a:p>
          <a:p>
            <a:r>
              <a:rPr lang="el-GR" dirty="0"/>
              <a:t>στη μονάδα χρόνου</a:t>
            </a:r>
          </a:p>
          <a:p>
            <a:r>
              <a:rPr lang="el-GR" dirty="0"/>
              <a:t>Α=έκταση μεμβράνης</a:t>
            </a:r>
          </a:p>
          <a:p>
            <a:r>
              <a:rPr lang="el-GR" dirty="0"/>
              <a:t>Τ=πάχος μεμβράνης</a:t>
            </a:r>
          </a:p>
          <a:p>
            <a:r>
              <a:rPr lang="el-GR" dirty="0"/>
              <a:t>d=συντελεστής διαλυτότητας</a:t>
            </a:r>
          </a:p>
        </p:txBody>
      </p:sp>
    </p:spTree>
    <p:extLst>
      <p:ext uri="{BB962C8B-B14F-4D97-AF65-F5344CB8AC3E}">
        <p14:creationId xmlns:p14="http://schemas.microsoft.com/office/powerpoint/2010/main" val="2731586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FB2520-D31C-4D56-A7C7-DC2C16D48B12}"/>
              </a:ext>
            </a:extLst>
          </p:cNvPr>
          <p:cNvSpPr txBox="1"/>
          <p:nvPr/>
        </p:nvSpPr>
        <p:spPr>
          <a:xfrm>
            <a:off x="730071" y="1269257"/>
            <a:ext cx="10705514"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Αίτια Μειωμένης Διαχυτικής Ικανότητας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Μείωση της επιφάνειας διάχυσης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(εμφύσημα, </a:t>
            </a:r>
            <a:r>
              <a:rPr kumimoji="0" lang="el-GR"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πνευμονεκτομή</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πνευμονική εμβολή, αναιμία)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Πάχυνση της </a:t>
            </a:r>
            <a:r>
              <a:rPr kumimoji="0" lang="el-GR"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κυψελιδοτριχοειδικής</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μεμβράνης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(πνευμονική </a:t>
            </a:r>
            <a:r>
              <a:rPr kumimoji="0" lang="el-GR"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ίνωση</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συμφορητική καρδιακή ανεπάρκεια)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Λοιπές</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(δηλητηρίαση από μονοξείδιο του άνθρακα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Εικόνα 2">
            <a:extLst>
              <a:ext uri="{FF2B5EF4-FFF2-40B4-BE49-F238E27FC236}">
                <a16:creationId xmlns:a16="http://schemas.microsoft.com/office/drawing/2014/main" id="{45CD8573-53EB-42B1-9D45-CAF98541365E}"/>
              </a:ext>
            </a:extLst>
          </p:cNvPr>
          <p:cNvPicPr>
            <a:picLocks noChangeAspect="1"/>
          </p:cNvPicPr>
          <p:nvPr/>
        </p:nvPicPr>
        <p:blipFill>
          <a:blip r:embed="rId2"/>
          <a:stretch>
            <a:fillRect/>
          </a:stretch>
        </p:blipFill>
        <p:spPr>
          <a:xfrm>
            <a:off x="11661602" y="0"/>
            <a:ext cx="530398" cy="445047"/>
          </a:xfrm>
          <a:prstGeom prst="rect">
            <a:avLst/>
          </a:prstGeom>
        </p:spPr>
      </p:pic>
      <p:sp>
        <p:nvSpPr>
          <p:cNvPr id="4" name="3 - Ορθογώνιο"/>
          <p:cNvSpPr/>
          <p:nvPr/>
        </p:nvSpPr>
        <p:spPr>
          <a:xfrm>
            <a:off x="3482897" y="5304407"/>
            <a:ext cx="6787376" cy="646331"/>
          </a:xfrm>
          <a:prstGeom prst="rect">
            <a:avLst/>
          </a:prstGeom>
        </p:spPr>
        <p:txBody>
          <a:bodyPr wrap="square">
            <a:spAutoFit/>
          </a:bodyPr>
          <a:lstStyle/>
          <a:p>
            <a:r>
              <a:rPr lang="el-GR" b="1" dirty="0">
                <a:solidFill>
                  <a:srgbClr val="FF0000"/>
                </a:solidFill>
              </a:rPr>
              <a:t> μεγάλη συγγένεια της αιμοσφαιρίνης (</a:t>
            </a:r>
            <a:r>
              <a:rPr lang="el-GR" b="1" dirty="0" err="1">
                <a:solidFill>
                  <a:srgbClr val="FF0000"/>
                </a:solidFill>
              </a:rPr>
              <a:t>Hb</a:t>
            </a:r>
            <a:r>
              <a:rPr lang="el-GR" b="1" dirty="0">
                <a:solidFill>
                  <a:srgbClr val="FF0000"/>
                </a:solidFill>
              </a:rPr>
              <a:t>) για το μονοξείδιο του</a:t>
            </a:r>
          </a:p>
          <a:p>
            <a:r>
              <a:rPr lang="el-GR" b="1" dirty="0">
                <a:solidFill>
                  <a:srgbClr val="FF0000"/>
                </a:solidFill>
              </a:rPr>
              <a:t>άνθρακα (CO) -210 φορές μεγαλύτερη από αυτή με το O2</a:t>
            </a:r>
          </a:p>
        </p:txBody>
      </p:sp>
    </p:spTree>
    <p:extLst>
      <p:ext uri="{BB962C8B-B14F-4D97-AF65-F5344CB8AC3E}">
        <p14:creationId xmlns:p14="http://schemas.microsoft.com/office/powerpoint/2010/main" val="4172350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5A129C-1414-4E81-8508-96EA7ECBC331}"/>
              </a:ext>
            </a:extLst>
          </p:cNvPr>
          <p:cNvSpPr txBox="1"/>
          <p:nvPr/>
        </p:nvSpPr>
        <p:spPr>
          <a:xfrm>
            <a:off x="465699" y="1308294"/>
            <a:ext cx="1098607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είναι ο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συχνότερος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παθοφυσιολογικός</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μηχανισμός</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effectLst/>
                <a:uLnTx/>
                <a:uFillTx/>
                <a:latin typeface="Calibri" panose="020F0502020204030204"/>
                <a:ea typeface="+mn-ea"/>
                <a:cs typeface="+mn-cs"/>
              </a:rPr>
              <a:t>αναπτύσσεται όταν υπάρχει</a:t>
            </a:r>
            <a:endParaRPr lang="en-US" sz="2400" b="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μειωμένος αερισμός σε φυσιολογικά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αιματούμενες</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περιοχές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ή όταν υπάρχουν περιοχές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Calibri" panose="020F0502020204030204"/>
              </a:rPr>
              <a:t>    2.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με μείωση του αερισμού αναλογικά μεγαλύτερη από τη μείωση της αιμάτωσης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Εικόνα 6">
            <a:extLst>
              <a:ext uri="{FF2B5EF4-FFF2-40B4-BE49-F238E27FC236}">
                <a16:creationId xmlns:a16="http://schemas.microsoft.com/office/drawing/2014/main" id="{972F3333-597B-453B-A80A-71E9C9B1BB64}"/>
              </a:ext>
            </a:extLst>
          </p:cNvPr>
          <p:cNvPicPr>
            <a:picLocks noChangeAspect="1"/>
          </p:cNvPicPr>
          <p:nvPr/>
        </p:nvPicPr>
        <p:blipFill>
          <a:blip r:embed="rId2"/>
          <a:stretch>
            <a:fillRect/>
          </a:stretch>
        </p:blipFill>
        <p:spPr>
          <a:xfrm>
            <a:off x="465699" y="3431350"/>
            <a:ext cx="4454644" cy="3426649"/>
          </a:xfrm>
          <a:prstGeom prst="rect">
            <a:avLst/>
          </a:prstGeom>
        </p:spPr>
      </p:pic>
      <p:pic>
        <p:nvPicPr>
          <p:cNvPr id="2" name="Εικόνα 1">
            <a:extLst>
              <a:ext uri="{FF2B5EF4-FFF2-40B4-BE49-F238E27FC236}">
                <a16:creationId xmlns:a16="http://schemas.microsoft.com/office/drawing/2014/main" id="{6EC78D2E-5278-4CB7-A115-7D554B47D69A}"/>
              </a:ext>
            </a:extLst>
          </p:cNvPr>
          <p:cNvPicPr>
            <a:picLocks noChangeAspect="1"/>
          </p:cNvPicPr>
          <p:nvPr/>
        </p:nvPicPr>
        <p:blipFill>
          <a:blip r:embed="rId3"/>
          <a:stretch>
            <a:fillRect/>
          </a:stretch>
        </p:blipFill>
        <p:spPr>
          <a:xfrm>
            <a:off x="6532244" y="3011694"/>
            <a:ext cx="3294987" cy="1569659"/>
          </a:xfrm>
          <a:prstGeom prst="rect">
            <a:avLst/>
          </a:prstGeom>
        </p:spPr>
      </p:pic>
      <p:pic>
        <p:nvPicPr>
          <p:cNvPr id="3" name="Εικόνα 2">
            <a:extLst>
              <a:ext uri="{FF2B5EF4-FFF2-40B4-BE49-F238E27FC236}">
                <a16:creationId xmlns:a16="http://schemas.microsoft.com/office/drawing/2014/main" id="{87F24EC7-9B87-4A1D-B37A-7CB1B0924966}"/>
              </a:ext>
            </a:extLst>
          </p:cNvPr>
          <p:cNvPicPr>
            <a:picLocks noChangeAspect="1"/>
          </p:cNvPicPr>
          <p:nvPr/>
        </p:nvPicPr>
        <p:blipFill>
          <a:blip r:embed="rId4"/>
          <a:stretch>
            <a:fillRect/>
          </a:stretch>
        </p:blipFill>
        <p:spPr>
          <a:xfrm>
            <a:off x="6532244" y="4715092"/>
            <a:ext cx="3216667" cy="1890363"/>
          </a:xfrm>
          <a:prstGeom prst="rect">
            <a:avLst/>
          </a:prstGeom>
        </p:spPr>
      </p:pic>
      <p:pic>
        <p:nvPicPr>
          <p:cNvPr id="8" name="Εικόνα 7">
            <a:extLst>
              <a:ext uri="{FF2B5EF4-FFF2-40B4-BE49-F238E27FC236}">
                <a16:creationId xmlns:a16="http://schemas.microsoft.com/office/drawing/2014/main" id="{C9AF07A0-5E61-4CDF-A3FE-C227770182EA}"/>
              </a:ext>
            </a:extLst>
          </p:cNvPr>
          <p:cNvPicPr>
            <a:picLocks noChangeAspect="1"/>
          </p:cNvPicPr>
          <p:nvPr/>
        </p:nvPicPr>
        <p:blipFill>
          <a:blip r:embed="rId5"/>
          <a:stretch>
            <a:fillRect/>
          </a:stretch>
        </p:blipFill>
        <p:spPr>
          <a:xfrm>
            <a:off x="2564715" y="221997"/>
            <a:ext cx="7527227" cy="532901"/>
          </a:xfrm>
          <a:prstGeom prst="rect">
            <a:avLst/>
          </a:prstGeom>
        </p:spPr>
      </p:pic>
      <p:sp>
        <p:nvSpPr>
          <p:cNvPr id="9" name="8 - Ορθογώνιο"/>
          <p:cNvSpPr/>
          <p:nvPr/>
        </p:nvSpPr>
        <p:spPr>
          <a:xfrm>
            <a:off x="1863811" y="233505"/>
            <a:ext cx="393056" cy="584775"/>
          </a:xfrm>
          <a:prstGeom prst="rect">
            <a:avLst/>
          </a:prstGeom>
        </p:spPr>
        <p:txBody>
          <a:bodyPr wrap="none">
            <a:spAutoFit/>
          </a:bodyPr>
          <a:lstStyle/>
          <a:p>
            <a:pPr lvl="0"/>
            <a:r>
              <a:rPr lang="el-GR" sz="3200" b="1" dirty="0">
                <a:solidFill>
                  <a:prstClr val="black"/>
                </a:solidFill>
              </a:rPr>
              <a:t>2</a:t>
            </a:r>
          </a:p>
        </p:txBody>
      </p:sp>
    </p:spTree>
    <p:extLst>
      <p:ext uri="{BB962C8B-B14F-4D97-AF65-F5344CB8AC3E}">
        <p14:creationId xmlns:p14="http://schemas.microsoft.com/office/powerpoint/2010/main" val="268858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73F32D-1ADC-4935-ACC0-4AFBA55E4C63}"/>
              </a:ext>
            </a:extLst>
          </p:cNvPr>
          <p:cNvSpPr txBox="1"/>
          <p:nvPr/>
        </p:nvSpPr>
        <p:spPr>
          <a:xfrm>
            <a:off x="1181685" y="936010"/>
            <a:ext cx="10199078" cy="1569660"/>
          </a:xfrm>
          <a:prstGeom prst="rect">
            <a:avLst/>
          </a:prstGeom>
          <a:noFill/>
        </p:spPr>
        <p:txBody>
          <a:bodyPr wrap="square">
            <a:spAutoFit/>
          </a:bodyPr>
          <a:lstStyle/>
          <a:p>
            <a:r>
              <a:rPr lang="el-GR" sz="2400" dirty="0"/>
              <a:t>Για την καλύτερη μεταφορά αερίων στους πνεύμονες, πρέπει να εξασφαλίζεται </a:t>
            </a:r>
            <a:r>
              <a:rPr lang="el-GR" sz="2400" b="1" dirty="0"/>
              <a:t>εξισορρόπηση "αερισμού προς αιμάτωση, V̇/Q̇"</a:t>
            </a:r>
            <a:r>
              <a:rPr lang="el-GR" sz="2400" dirty="0"/>
              <a:t>. Ο αερισμός και η αιμάτωση του πνεύμονος, ως συνόλου, είναι περίπου 5 l/</a:t>
            </a:r>
            <a:r>
              <a:rPr lang="el-GR" sz="2400" dirty="0" err="1"/>
              <a:t>min</a:t>
            </a:r>
            <a:r>
              <a:rPr lang="el-GR" sz="2400" dirty="0"/>
              <a:t>. Επομένως, για ολόκληρο τον πνεύμονα, η </a:t>
            </a:r>
            <a:r>
              <a:rPr lang="el-GR" sz="2400" b="1" dirty="0"/>
              <a:t>σχέση V̇/Q̇ κυμαίνεται γύρω από 1</a:t>
            </a:r>
          </a:p>
        </p:txBody>
      </p:sp>
      <p:sp>
        <p:nvSpPr>
          <p:cNvPr id="5" name="TextBox 4">
            <a:extLst>
              <a:ext uri="{FF2B5EF4-FFF2-40B4-BE49-F238E27FC236}">
                <a16:creationId xmlns:a16="http://schemas.microsoft.com/office/drawing/2014/main" id="{9A1A20ED-4643-4704-B300-4C7F3E7743C1}"/>
              </a:ext>
            </a:extLst>
          </p:cNvPr>
          <p:cNvSpPr txBox="1"/>
          <p:nvPr/>
        </p:nvSpPr>
        <p:spPr>
          <a:xfrm>
            <a:off x="450165" y="3336668"/>
            <a:ext cx="8247186" cy="1015663"/>
          </a:xfrm>
          <a:prstGeom prst="rect">
            <a:avLst/>
          </a:prstGeom>
          <a:noFill/>
        </p:spPr>
        <p:txBody>
          <a:bodyPr wrap="square">
            <a:spAutoFit/>
          </a:bodyPr>
          <a:lstStyle/>
          <a:p>
            <a:pPr marL="342900" indent="-342900">
              <a:buFont typeface="Wingdings" panose="05000000000000000000" pitchFamily="2" charset="2"/>
              <a:buChar char="Ø"/>
            </a:pPr>
            <a:r>
              <a:rPr kumimoji="0" lang="el-GR" sz="2000" b="1" i="0" u="none" strike="noStrike" kern="1200" cap="none" spc="0" normalizeH="0" baseline="0" noProof="0" dirty="0">
                <a:ln>
                  <a:noFill/>
                </a:ln>
                <a:solidFill>
                  <a:prstClr val="black"/>
                </a:solidFill>
                <a:effectLst/>
                <a:uLnTx/>
                <a:uFillTx/>
                <a:latin typeface="Calibri"/>
                <a:ea typeface="+mn-ea"/>
                <a:cs typeface="+mn-cs"/>
              </a:rPr>
              <a:t>επί πλήρους αποφράξεως των αεραγωγών</a:t>
            </a:r>
            <a:r>
              <a:rPr kumimoji="0" lang="el-GR" sz="2000" b="0" i="0" u="none" strike="noStrike" kern="1200" cap="none" spc="0" normalizeH="0" baseline="0" noProof="0" dirty="0">
                <a:ln>
                  <a:noFill/>
                </a:ln>
                <a:solidFill>
                  <a:prstClr val="black"/>
                </a:solidFill>
                <a:effectLst/>
                <a:uLnTx/>
                <a:uFillTx/>
                <a:latin typeface="Calibri"/>
                <a:ea typeface="+mn-ea"/>
                <a:cs typeface="+mn-cs"/>
              </a:rPr>
              <a:t>:</a:t>
            </a:r>
            <a:r>
              <a:rPr kumimoji="0" lang="el-GR" sz="2000" b="1" i="0" u="none" strike="noStrike" kern="1200" cap="none" spc="0" normalizeH="0" baseline="0" noProof="0" dirty="0">
                <a:ln>
                  <a:noFill/>
                </a:ln>
                <a:solidFill>
                  <a:srgbClr val="FF0000"/>
                </a:solidFill>
                <a:effectLst/>
                <a:uLnTx/>
                <a:uFillTx/>
                <a:latin typeface="Calibri"/>
                <a:ea typeface="+mn-ea"/>
                <a:cs typeface="+mn-cs"/>
              </a:rPr>
              <a:t> λαμβάνει αιμάτωση, αλλά όχι αερισμό</a:t>
            </a:r>
            <a:r>
              <a:rPr lang="el-GR" dirty="0"/>
              <a:t> </a:t>
            </a:r>
            <a:r>
              <a:rPr lang="en-US" dirty="0"/>
              <a:t>= </a:t>
            </a:r>
            <a:r>
              <a:rPr lang="el-GR" sz="2000" b="1" dirty="0"/>
              <a:t>χαμηλή σχέση V̇/Q̇ </a:t>
            </a:r>
            <a:r>
              <a:rPr lang="el-GR" sz="2000" dirty="0"/>
              <a:t>σε ακραία περίπτωση, κυψελιδικής περιοχής  δηλαδή, V̇/Q̇=  0</a:t>
            </a:r>
          </a:p>
        </p:txBody>
      </p:sp>
      <p:sp>
        <p:nvSpPr>
          <p:cNvPr id="7" name="TextBox 6">
            <a:extLst>
              <a:ext uri="{FF2B5EF4-FFF2-40B4-BE49-F238E27FC236}">
                <a16:creationId xmlns:a16="http://schemas.microsoft.com/office/drawing/2014/main" id="{318336A8-EAE9-4358-BC21-7F465C011AA7}"/>
              </a:ext>
            </a:extLst>
          </p:cNvPr>
          <p:cNvSpPr txBox="1"/>
          <p:nvPr/>
        </p:nvSpPr>
        <p:spPr>
          <a:xfrm>
            <a:off x="1308294" y="157009"/>
            <a:ext cx="6098344" cy="584775"/>
          </a:xfrm>
          <a:prstGeom prst="rect">
            <a:avLst/>
          </a:prstGeom>
          <a:noFill/>
        </p:spPr>
        <p:txBody>
          <a:bodyPr wrap="square">
            <a:spAutoFit/>
          </a:bodyPr>
          <a:lstStyle/>
          <a:p>
            <a:r>
              <a:rPr lang="el-GR" dirty="0"/>
              <a:t> </a:t>
            </a:r>
            <a:r>
              <a:rPr lang="el-GR" sz="3200" b="1" dirty="0"/>
              <a:t>Στις φυσιολογικές συνθήκες</a:t>
            </a:r>
            <a:r>
              <a:rPr lang="el-GR" sz="3200" dirty="0"/>
              <a:t>:</a:t>
            </a:r>
          </a:p>
        </p:txBody>
      </p:sp>
      <p:sp>
        <p:nvSpPr>
          <p:cNvPr id="9" name="TextBox 8">
            <a:extLst>
              <a:ext uri="{FF2B5EF4-FFF2-40B4-BE49-F238E27FC236}">
                <a16:creationId xmlns:a16="http://schemas.microsoft.com/office/drawing/2014/main" id="{FECD7E55-0FF6-473F-8CC9-1FBC1E459CDA}"/>
              </a:ext>
            </a:extLst>
          </p:cNvPr>
          <p:cNvSpPr txBox="1"/>
          <p:nvPr/>
        </p:nvSpPr>
        <p:spPr>
          <a:xfrm>
            <a:off x="480058" y="4844237"/>
            <a:ext cx="9302263" cy="1015663"/>
          </a:xfrm>
          <a:prstGeom prst="rect">
            <a:avLst/>
          </a:prstGeom>
          <a:noFill/>
        </p:spPr>
        <p:txBody>
          <a:bodyPr wrap="square">
            <a:spAutoFit/>
          </a:bodyPr>
          <a:lstStyle/>
          <a:p>
            <a:pPr marL="342900" indent="-342900">
              <a:buFont typeface="Wingdings" panose="05000000000000000000" pitchFamily="2" charset="2"/>
              <a:buChar char="Ø"/>
            </a:pPr>
            <a:r>
              <a:rPr lang="el-GR" sz="2000" b="1" dirty="0"/>
              <a:t>Πνευμονική εμβολή: </a:t>
            </a:r>
            <a:r>
              <a:rPr kumimoji="0" lang="el-GR" sz="2000" b="1" i="0" u="none" strike="noStrike" kern="1200" cap="none" spc="0" normalizeH="0" baseline="0" noProof="0" dirty="0">
                <a:ln>
                  <a:noFill/>
                </a:ln>
                <a:solidFill>
                  <a:srgbClr val="FF0000"/>
                </a:solidFill>
                <a:effectLst/>
                <a:uLnTx/>
                <a:uFillTx/>
                <a:latin typeface="Calibri"/>
                <a:ea typeface="+mn-ea"/>
                <a:cs typeface="+mn-cs"/>
              </a:rPr>
              <a:t>λαμβάνει αερισμό, αλλά καθόλου αιμάτωση</a:t>
            </a:r>
            <a:r>
              <a:rPr lang="el-GR" sz="2000" dirty="0"/>
              <a:t>. </a:t>
            </a:r>
          </a:p>
          <a:p>
            <a:r>
              <a:rPr lang="el-GR" sz="2000" dirty="0"/>
              <a:t>       Αποτέλεσμα: ΡΑ O2   =150 </a:t>
            </a:r>
            <a:r>
              <a:rPr lang="el-GR" sz="2000" dirty="0" err="1"/>
              <a:t>mmΗg</a:t>
            </a:r>
            <a:r>
              <a:rPr lang="el-GR" sz="2000" dirty="0"/>
              <a:t>, ΡΑ CO2 =0 </a:t>
            </a:r>
            <a:r>
              <a:rPr lang="el-GR" sz="2000" dirty="0" err="1"/>
              <a:t>mmHg</a:t>
            </a:r>
            <a:r>
              <a:rPr lang="el-GR" sz="2000" dirty="0"/>
              <a:t>.</a:t>
            </a:r>
            <a:r>
              <a:rPr kumimoji="0" lang="el-GR" sz="2000" b="1" i="0" u="none" strike="noStrike" kern="1200" cap="none" spc="0" normalizeH="0" baseline="0" noProof="0" dirty="0">
                <a:ln>
                  <a:noFill/>
                </a:ln>
                <a:solidFill>
                  <a:prstClr val="black"/>
                </a:solidFill>
                <a:effectLst/>
                <a:uLnTx/>
                <a:uFillTx/>
                <a:latin typeface="Calibri"/>
                <a:ea typeface="+mn-ea"/>
                <a:cs typeface="+mn-cs"/>
              </a:rPr>
              <a:t> υψηλή σχέση V̇/Q̇</a:t>
            </a:r>
            <a:endParaRPr lang="en-US" sz="2000" dirty="0"/>
          </a:p>
          <a:p>
            <a:r>
              <a:rPr lang="el-GR" sz="2000" dirty="0"/>
              <a:t>      Δεν διενεργείται ανταλλαγή αερίων</a:t>
            </a:r>
          </a:p>
        </p:txBody>
      </p:sp>
      <p:pic>
        <p:nvPicPr>
          <p:cNvPr id="4" name="Εικόνα 3">
            <a:extLst>
              <a:ext uri="{FF2B5EF4-FFF2-40B4-BE49-F238E27FC236}">
                <a16:creationId xmlns:a16="http://schemas.microsoft.com/office/drawing/2014/main" id="{90F6DC7A-D0BA-49F7-9357-E4DB78C7DF52}"/>
              </a:ext>
            </a:extLst>
          </p:cNvPr>
          <p:cNvPicPr>
            <a:picLocks noChangeAspect="1"/>
          </p:cNvPicPr>
          <p:nvPr/>
        </p:nvPicPr>
        <p:blipFill>
          <a:blip r:embed="rId2"/>
          <a:stretch>
            <a:fillRect/>
          </a:stretch>
        </p:blipFill>
        <p:spPr>
          <a:xfrm>
            <a:off x="11661602" y="0"/>
            <a:ext cx="530398" cy="445047"/>
          </a:xfrm>
          <a:prstGeom prst="rect">
            <a:avLst/>
          </a:prstGeom>
        </p:spPr>
      </p:pic>
      <p:pic>
        <p:nvPicPr>
          <p:cNvPr id="6" name="Εικόνα 5">
            <a:extLst>
              <a:ext uri="{FF2B5EF4-FFF2-40B4-BE49-F238E27FC236}">
                <a16:creationId xmlns:a16="http://schemas.microsoft.com/office/drawing/2014/main" id="{3CC39CA3-BDF5-4A72-9688-93C57BDA4E87}"/>
              </a:ext>
            </a:extLst>
          </p:cNvPr>
          <p:cNvPicPr>
            <a:picLocks noChangeAspect="1"/>
          </p:cNvPicPr>
          <p:nvPr/>
        </p:nvPicPr>
        <p:blipFill>
          <a:blip r:embed="rId3"/>
          <a:stretch>
            <a:fillRect/>
          </a:stretch>
        </p:blipFill>
        <p:spPr>
          <a:xfrm>
            <a:off x="9125815" y="2863707"/>
            <a:ext cx="3066185" cy="2833708"/>
          </a:xfrm>
          <a:prstGeom prst="rect">
            <a:avLst/>
          </a:prstGeom>
        </p:spPr>
      </p:pic>
    </p:spTree>
    <p:extLst>
      <p:ext uri="{BB962C8B-B14F-4D97-AF65-F5344CB8AC3E}">
        <p14:creationId xmlns:p14="http://schemas.microsoft.com/office/powerpoint/2010/main" val="4117824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D46AE7C-C1B3-4806-B080-0172F2CC6617}"/>
              </a:ext>
            </a:extLst>
          </p:cNvPr>
          <p:cNvPicPr>
            <a:picLocks noChangeAspect="1"/>
          </p:cNvPicPr>
          <p:nvPr/>
        </p:nvPicPr>
        <p:blipFill>
          <a:blip r:embed="rId2"/>
          <a:stretch>
            <a:fillRect/>
          </a:stretch>
        </p:blipFill>
        <p:spPr>
          <a:xfrm>
            <a:off x="3162520" y="1119187"/>
            <a:ext cx="8582025" cy="4619625"/>
          </a:xfrm>
          <a:prstGeom prst="rect">
            <a:avLst/>
          </a:prstGeom>
        </p:spPr>
      </p:pic>
      <p:sp>
        <p:nvSpPr>
          <p:cNvPr id="4" name="TextBox 3">
            <a:extLst>
              <a:ext uri="{FF2B5EF4-FFF2-40B4-BE49-F238E27FC236}">
                <a16:creationId xmlns:a16="http://schemas.microsoft.com/office/drawing/2014/main" id="{042E1053-4F17-4631-976F-1D5B7760D2F2}"/>
              </a:ext>
            </a:extLst>
          </p:cNvPr>
          <p:cNvSpPr txBox="1"/>
          <p:nvPr/>
        </p:nvSpPr>
        <p:spPr>
          <a:xfrm>
            <a:off x="2825951" y="508582"/>
            <a:ext cx="60983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Χρόνια Αποφρακτική πνευμονοπάθεια</a:t>
            </a:r>
          </a:p>
        </p:txBody>
      </p:sp>
      <p:sp>
        <p:nvSpPr>
          <p:cNvPr id="6" name="TextBox 5">
            <a:extLst>
              <a:ext uri="{FF2B5EF4-FFF2-40B4-BE49-F238E27FC236}">
                <a16:creationId xmlns:a16="http://schemas.microsoft.com/office/drawing/2014/main" id="{7A3CAD28-36CB-401B-99AB-D41DABE4DFBC}"/>
              </a:ext>
            </a:extLst>
          </p:cNvPr>
          <p:cNvSpPr txBox="1"/>
          <p:nvPr/>
        </p:nvSpPr>
        <p:spPr>
          <a:xfrm>
            <a:off x="2800070" y="179590"/>
            <a:ext cx="60983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Διαταραχές αερισμού/αιματώσεως (V/Q)</a:t>
            </a:r>
          </a:p>
        </p:txBody>
      </p:sp>
      <p:pic>
        <p:nvPicPr>
          <p:cNvPr id="3" name="Εικόνα 2">
            <a:extLst>
              <a:ext uri="{FF2B5EF4-FFF2-40B4-BE49-F238E27FC236}">
                <a16:creationId xmlns:a16="http://schemas.microsoft.com/office/drawing/2014/main" id="{61ACE35B-179C-4C1D-8244-A6C0218108A8}"/>
              </a:ext>
            </a:extLst>
          </p:cNvPr>
          <p:cNvPicPr>
            <a:picLocks noChangeAspect="1"/>
          </p:cNvPicPr>
          <p:nvPr/>
        </p:nvPicPr>
        <p:blipFill>
          <a:blip r:embed="rId3"/>
          <a:stretch>
            <a:fillRect/>
          </a:stretch>
        </p:blipFill>
        <p:spPr>
          <a:xfrm>
            <a:off x="3748805" y="5798348"/>
            <a:ext cx="5425910" cy="987638"/>
          </a:xfrm>
          <a:prstGeom prst="rect">
            <a:avLst/>
          </a:prstGeom>
        </p:spPr>
      </p:pic>
      <p:sp>
        <p:nvSpPr>
          <p:cNvPr id="7" name="TextBox 6">
            <a:extLst>
              <a:ext uri="{FF2B5EF4-FFF2-40B4-BE49-F238E27FC236}">
                <a16:creationId xmlns:a16="http://schemas.microsoft.com/office/drawing/2014/main" id="{596832DF-30FC-4747-B5FD-9199A5CEBE1F}"/>
              </a:ext>
            </a:extLst>
          </p:cNvPr>
          <p:cNvSpPr txBox="1"/>
          <p:nvPr/>
        </p:nvSpPr>
        <p:spPr>
          <a:xfrm>
            <a:off x="130933" y="2560210"/>
            <a:ext cx="3012830" cy="2862322"/>
          </a:xfrm>
          <a:prstGeom prst="rect">
            <a:avLst/>
          </a:prstGeom>
          <a:noFill/>
        </p:spPr>
        <p:txBody>
          <a:bodyPr wrap="square">
            <a:spAutoFit/>
          </a:bodyPr>
          <a:lstStyle/>
          <a:p>
            <a:r>
              <a:rPr lang="el-GR" dirty="0"/>
              <a:t>Πρέπει να σημειωθεί ότι η επίδραση της αύξησης της καρδιακής παροχής στη</a:t>
            </a:r>
          </a:p>
          <a:p>
            <a:r>
              <a:rPr lang="el-GR" dirty="0"/>
              <a:t>σχέση αερισμού/αιμάτωσης και κατά συνέπεια στην ανταλλαγή αερίων, είναι λιγότερο σημαντική σε σύγκριση μ’ εκείνη της αύξησης του κατά λεπτό αερισμού</a:t>
            </a:r>
          </a:p>
        </p:txBody>
      </p:sp>
    </p:spTree>
    <p:extLst>
      <p:ext uri="{BB962C8B-B14F-4D97-AF65-F5344CB8AC3E}">
        <p14:creationId xmlns:p14="http://schemas.microsoft.com/office/powerpoint/2010/main" val="4059845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4148EA-AFBC-4424-9E55-7D1B449A360D}"/>
              </a:ext>
            </a:extLst>
          </p:cNvPr>
          <p:cNvSpPr txBox="1"/>
          <p:nvPr/>
        </p:nvSpPr>
        <p:spPr>
          <a:xfrm>
            <a:off x="1800666" y="2175025"/>
            <a:ext cx="1026941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Ενδοπνευμονικό</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shunt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Πνευμονία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Πνευμονικό οίδημα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Ατελεκτασία</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Πνευμονική αιμορραγία</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Ενδοκαρδιακό</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shunt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Επικοινωνία από δεξιά προς τα αριστερά (τετραλογία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Fallot’s,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Eisenmenger)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Πνευμονική υπέρταση με ανοικτό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Foramen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ovale</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732E626F-9476-4ADE-B3E9-6993F007342A}"/>
              </a:ext>
            </a:extLst>
          </p:cNvPr>
          <p:cNvPicPr>
            <a:picLocks noChangeAspect="1"/>
          </p:cNvPicPr>
          <p:nvPr/>
        </p:nvPicPr>
        <p:blipFill>
          <a:blip r:embed="rId2"/>
          <a:stretch>
            <a:fillRect/>
          </a:stretch>
        </p:blipFill>
        <p:spPr>
          <a:xfrm>
            <a:off x="3387897" y="44526"/>
            <a:ext cx="5938984" cy="639324"/>
          </a:xfrm>
          <a:prstGeom prst="rect">
            <a:avLst/>
          </a:prstGeom>
        </p:spPr>
      </p:pic>
      <p:sp>
        <p:nvSpPr>
          <p:cNvPr id="6" name="TextBox 5">
            <a:extLst>
              <a:ext uri="{FF2B5EF4-FFF2-40B4-BE49-F238E27FC236}">
                <a16:creationId xmlns:a16="http://schemas.microsoft.com/office/drawing/2014/main" id="{0EFE9969-390E-4D50-94A2-5FFD5661B024}"/>
              </a:ext>
            </a:extLst>
          </p:cNvPr>
          <p:cNvSpPr txBox="1"/>
          <p:nvPr/>
        </p:nvSpPr>
        <p:spPr>
          <a:xfrm>
            <a:off x="818856" y="661144"/>
            <a:ext cx="1055428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Παρουσία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παρακαμπτηρίων</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αγγείων, δηλαδή αίματος που διοχετεύεται στο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αρτηριακό σύστημα χωρίς προηγουμένως να διέλθει μέσα από τριχοειδή που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βρίσκονται σε αεριζόμενες περιοχές του πνεύμονα</a:t>
            </a:r>
          </a:p>
        </p:txBody>
      </p:sp>
      <p:pic>
        <p:nvPicPr>
          <p:cNvPr id="7" name="Εικόνα 6">
            <a:extLst>
              <a:ext uri="{FF2B5EF4-FFF2-40B4-BE49-F238E27FC236}">
                <a16:creationId xmlns:a16="http://schemas.microsoft.com/office/drawing/2014/main" id="{EA808EC2-2BA6-4ED3-9A42-B44A0C01BB77}"/>
              </a:ext>
            </a:extLst>
          </p:cNvPr>
          <p:cNvPicPr>
            <a:picLocks noChangeAspect="1"/>
          </p:cNvPicPr>
          <p:nvPr/>
        </p:nvPicPr>
        <p:blipFill>
          <a:blip r:embed="rId3"/>
          <a:stretch>
            <a:fillRect/>
          </a:stretch>
        </p:blipFill>
        <p:spPr>
          <a:xfrm>
            <a:off x="7435265" y="4375627"/>
            <a:ext cx="4634817" cy="994155"/>
          </a:xfrm>
          <a:prstGeom prst="rect">
            <a:avLst/>
          </a:prstGeom>
        </p:spPr>
      </p:pic>
      <p:sp>
        <p:nvSpPr>
          <p:cNvPr id="9" name="8 - Ορθογώνιο"/>
          <p:cNvSpPr/>
          <p:nvPr/>
        </p:nvSpPr>
        <p:spPr>
          <a:xfrm>
            <a:off x="2778210" y="0"/>
            <a:ext cx="393056" cy="584775"/>
          </a:xfrm>
          <a:prstGeom prst="rect">
            <a:avLst/>
          </a:prstGeom>
        </p:spPr>
        <p:txBody>
          <a:bodyPr wrap="none">
            <a:spAutoFit/>
          </a:bodyPr>
          <a:lstStyle/>
          <a:p>
            <a:r>
              <a:rPr lang="el-GR" sz="3200" b="1" dirty="0"/>
              <a:t>3</a:t>
            </a:r>
          </a:p>
        </p:txBody>
      </p:sp>
      <p:pic>
        <p:nvPicPr>
          <p:cNvPr id="5" name="Εικόνα 4">
            <a:extLst>
              <a:ext uri="{FF2B5EF4-FFF2-40B4-BE49-F238E27FC236}">
                <a16:creationId xmlns:a16="http://schemas.microsoft.com/office/drawing/2014/main" id="{C59F0917-04BA-4A15-B864-1093037192CC}"/>
              </a:ext>
            </a:extLst>
          </p:cNvPr>
          <p:cNvPicPr>
            <a:picLocks noChangeAspect="1"/>
          </p:cNvPicPr>
          <p:nvPr/>
        </p:nvPicPr>
        <p:blipFill>
          <a:blip r:embed="rId4"/>
          <a:stretch>
            <a:fillRect/>
          </a:stretch>
        </p:blipFill>
        <p:spPr>
          <a:xfrm>
            <a:off x="7469507" y="1641952"/>
            <a:ext cx="4600575" cy="2733675"/>
          </a:xfrm>
          <a:prstGeom prst="rect">
            <a:avLst/>
          </a:prstGeom>
        </p:spPr>
      </p:pic>
      <p:sp>
        <p:nvSpPr>
          <p:cNvPr id="10" name="TextBox 9">
            <a:extLst>
              <a:ext uri="{FF2B5EF4-FFF2-40B4-BE49-F238E27FC236}">
                <a16:creationId xmlns:a16="http://schemas.microsoft.com/office/drawing/2014/main" id="{BF208FCE-D07A-4D7E-AACB-DAADCAD90462}"/>
              </a:ext>
            </a:extLst>
          </p:cNvPr>
          <p:cNvSpPr txBox="1"/>
          <p:nvPr/>
        </p:nvSpPr>
        <p:spPr>
          <a:xfrm>
            <a:off x="9261816" y="6050431"/>
            <a:ext cx="2808265" cy="461665"/>
          </a:xfrm>
          <a:prstGeom prst="rect">
            <a:avLst/>
          </a:prstGeom>
          <a:noFill/>
        </p:spPr>
        <p:txBody>
          <a:bodyPr wrap="square">
            <a:spAutoFit/>
          </a:bodyPr>
          <a:lstStyle/>
          <a:p>
            <a:r>
              <a:rPr lang="en-US" sz="2400" dirty="0"/>
              <a:t>(</a:t>
            </a:r>
            <a:r>
              <a:rPr lang="el-GR" sz="2400" dirty="0"/>
              <a:t>ωοειδές τρήμα</a:t>
            </a:r>
            <a:r>
              <a:rPr lang="en-US" sz="2400" dirty="0"/>
              <a:t> )</a:t>
            </a:r>
            <a:endParaRPr lang="el-GR" sz="2400" dirty="0"/>
          </a:p>
        </p:txBody>
      </p:sp>
    </p:spTree>
    <p:extLst>
      <p:ext uri="{BB962C8B-B14F-4D97-AF65-F5344CB8AC3E}">
        <p14:creationId xmlns:p14="http://schemas.microsoft.com/office/powerpoint/2010/main" val="330045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DFB263-199A-4426-8679-578266850598}"/>
              </a:ext>
            </a:extLst>
          </p:cNvPr>
          <p:cNvSpPr txBox="1"/>
          <p:nvPr/>
        </p:nvSpPr>
        <p:spPr>
          <a:xfrm>
            <a:off x="877120" y="926346"/>
            <a:ext cx="1072309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Η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υποξαιμία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είναι μια κατάσταση κατά την οποία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η μερική πίεση του οξυγόνου στο αρτηριακό αίμα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είναι χαμηλή</a:t>
            </a:r>
          </a:p>
        </p:txBody>
      </p:sp>
      <p:sp>
        <p:nvSpPr>
          <p:cNvPr id="5" name="TextBox 4">
            <a:extLst>
              <a:ext uri="{FF2B5EF4-FFF2-40B4-BE49-F238E27FC236}">
                <a16:creationId xmlns:a16="http://schemas.microsoft.com/office/drawing/2014/main" id="{4A7049AD-331A-42A4-9FED-9304795099C9}"/>
              </a:ext>
            </a:extLst>
          </p:cNvPr>
          <p:cNvSpPr txBox="1"/>
          <p:nvPr/>
        </p:nvSpPr>
        <p:spPr>
          <a:xfrm>
            <a:off x="901504" y="1970445"/>
            <a:ext cx="1051020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υποξία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είναι παθολογική κατάσταση κατά την οποία, ολόκληρο το σώμα (γενικευμένη υποξία</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υψόμετρο) ή ένα μέρος του, στερείται επαρκούς οξυγόνωσης.</a:t>
            </a:r>
          </a:p>
        </p:txBody>
      </p:sp>
      <p:sp>
        <p:nvSpPr>
          <p:cNvPr id="7" name="TextBox 6">
            <a:extLst>
              <a:ext uri="{FF2B5EF4-FFF2-40B4-BE49-F238E27FC236}">
                <a16:creationId xmlns:a16="http://schemas.microsoft.com/office/drawing/2014/main" id="{DC40D3D8-36AB-4642-AAA0-4423AD0B5AE5}"/>
              </a:ext>
            </a:extLst>
          </p:cNvPr>
          <p:cNvSpPr txBox="1"/>
          <p:nvPr/>
        </p:nvSpPr>
        <p:spPr>
          <a:xfrm>
            <a:off x="901504" y="6019223"/>
            <a:ext cx="110419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υποξία στην οποία υπάρχει ολική στέρηση οξυγόνου ονομάζεται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ανοξία</a:t>
            </a:r>
            <a:endPar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AB29D0-A1F5-4E2B-84AC-268ADE775FD3}"/>
              </a:ext>
            </a:extLst>
          </p:cNvPr>
          <p:cNvSpPr txBox="1"/>
          <p:nvPr/>
        </p:nvSpPr>
        <p:spPr>
          <a:xfrm>
            <a:off x="1849549" y="0"/>
            <a:ext cx="567279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uLnTx/>
                <a:uFillTx/>
                <a:latin typeface="Calibri" panose="020F0502020204030204"/>
                <a:ea typeface="+mn-ea"/>
                <a:cs typeface="+mn-cs"/>
              </a:rPr>
              <a:t>ΟΡΙΣΜΟΙ</a:t>
            </a:r>
          </a:p>
        </p:txBody>
      </p:sp>
      <p:pic>
        <p:nvPicPr>
          <p:cNvPr id="4" name="Εικόνα 3">
            <a:extLst>
              <a:ext uri="{FF2B5EF4-FFF2-40B4-BE49-F238E27FC236}">
                <a16:creationId xmlns:a16="http://schemas.microsoft.com/office/drawing/2014/main" id="{F49F15B7-A5B6-4D06-BD07-7919C2A4C472}"/>
              </a:ext>
            </a:extLst>
          </p:cNvPr>
          <p:cNvPicPr>
            <a:picLocks noChangeAspect="1"/>
          </p:cNvPicPr>
          <p:nvPr/>
        </p:nvPicPr>
        <p:blipFill>
          <a:blip r:embed="rId3"/>
          <a:stretch>
            <a:fillRect/>
          </a:stretch>
        </p:blipFill>
        <p:spPr>
          <a:xfrm>
            <a:off x="11661602" y="0"/>
            <a:ext cx="530398" cy="445047"/>
          </a:xfrm>
          <a:prstGeom prst="rect">
            <a:avLst/>
          </a:prstGeom>
        </p:spPr>
      </p:pic>
      <p:pic>
        <p:nvPicPr>
          <p:cNvPr id="140289" name="Picture 1"/>
          <p:cNvPicPr>
            <a:picLocks noChangeAspect="1" noChangeArrowheads="1"/>
          </p:cNvPicPr>
          <p:nvPr/>
        </p:nvPicPr>
        <p:blipFill>
          <a:blip r:embed="rId4"/>
          <a:srcRect/>
          <a:stretch>
            <a:fillRect/>
          </a:stretch>
        </p:blipFill>
        <p:spPr bwMode="auto">
          <a:xfrm>
            <a:off x="4874630" y="2913946"/>
            <a:ext cx="6348942" cy="3017708"/>
          </a:xfrm>
          <a:prstGeom prst="rect">
            <a:avLst/>
          </a:prstGeom>
          <a:noFill/>
          <a:ln w="9525">
            <a:noFill/>
            <a:miter lim="800000"/>
            <a:headEnd/>
            <a:tailEnd/>
          </a:ln>
          <a:effectLst/>
        </p:spPr>
      </p:pic>
      <p:pic>
        <p:nvPicPr>
          <p:cNvPr id="6" name="Εικόνα 5">
            <a:extLst>
              <a:ext uri="{FF2B5EF4-FFF2-40B4-BE49-F238E27FC236}">
                <a16:creationId xmlns:a16="http://schemas.microsoft.com/office/drawing/2014/main" id="{0CC1FF21-8A47-8540-BC8E-A79040A0CCDE}"/>
              </a:ext>
            </a:extLst>
          </p:cNvPr>
          <p:cNvPicPr>
            <a:picLocks noChangeAspect="1"/>
          </p:cNvPicPr>
          <p:nvPr/>
        </p:nvPicPr>
        <p:blipFill>
          <a:blip r:embed="rId5"/>
          <a:stretch>
            <a:fillRect/>
          </a:stretch>
        </p:blipFill>
        <p:spPr>
          <a:xfrm>
            <a:off x="7742564" y="1438455"/>
            <a:ext cx="2514818" cy="441998"/>
          </a:xfrm>
          <a:prstGeom prst="rect">
            <a:avLst/>
          </a:prstGeom>
        </p:spPr>
      </p:pic>
    </p:spTree>
    <p:extLst>
      <p:ext uri="{BB962C8B-B14F-4D97-AF65-F5344CB8AC3E}">
        <p14:creationId xmlns:p14="http://schemas.microsoft.com/office/powerpoint/2010/main" val="955356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A0DE5C-A759-48C8-8F14-73705CD04051}"/>
              </a:ext>
            </a:extLst>
          </p:cNvPr>
          <p:cNvSpPr txBox="1"/>
          <p:nvPr/>
        </p:nvSpPr>
        <p:spPr>
          <a:xfrm>
            <a:off x="1314413" y="1739929"/>
            <a:ext cx="9563174" cy="1569660"/>
          </a:xfrm>
          <a:prstGeom prst="rect">
            <a:avLst/>
          </a:prstGeom>
          <a:noFill/>
        </p:spPr>
        <p:txBody>
          <a:bodyPr wrap="square">
            <a:spAutoFit/>
          </a:bodyPr>
          <a:lstStyle/>
          <a:p>
            <a:r>
              <a:rPr lang="el-GR" sz="3200" b="1" dirty="0"/>
              <a:t>Ο </a:t>
            </a:r>
            <a:r>
              <a:rPr lang="el-GR" sz="3200" b="1" dirty="0" err="1"/>
              <a:t>υποαερισμός</a:t>
            </a:r>
            <a:r>
              <a:rPr lang="el-GR" sz="3200" b="1" dirty="0"/>
              <a:t> των κυψελίδων έχει συνέπεια την αδυναμία αποβολής του CO2 και οδηγεί στην αύξηση της</a:t>
            </a:r>
            <a:r>
              <a:rPr lang="en-US" sz="3200" b="1" dirty="0"/>
              <a:t>  </a:t>
            </a:r>
            <a:r>
              <a:rPr lang="el-GR" sz="3200" b="1" dirty="0"/>
              <a:t>PaCO2 και, επομένως, στη μείωση της P</a:t>
            </a:r>
            <a:r>
              <a:rPr lang="en-US" sz="3200" b="1" dirty="0"/>
              <a:t>a</a:t>
            </a:r>
            <a:r>
              <a:rPr lang="el-GR" sz="3200" b="1" dirty="0"/>
              <a:t>O2 </a:t>
            </a:r>
          </a:p>
        </p:txBody>
      </p:sp>
      <p:sp>
        <p:nvSpPr>
          <p:cNvPr id="5" name="TextBox 4">
            <a:extLst>
              <a:ext uri="{FF2B5EF4-FFF2-40B4-BE49-F238E27FC236}">
                <a16:creationId xmlns:a16="http://schemas.microsoft.com/office/drawing/2014/main" id="{A97DCBA8-35BA-4006-94FA-578B19726857}"/>
              </a:ext>
            </a:extLst>
          </p:cNvPr>
          <p:cNvSpPr txBox="1"/>
          <p:nvPr/>
        </p:nvSpPr>
        <p:spPr>
          <a:xfrm>
            <a:off x="2354616" y="4945687"/>
            <a:ext cx="6098344" cy="523220"/>
          </a:xfrm>
          <a:prstGeom prst="rect">
            <a:avLst/>
          </a:prstGeom>
          <a:noFill/>
        </p:spPr>
        <p:txBody>
          <a:bodyPr wrap="square">
            <a:spAutoFit/>
          </a:bodyPr>
          <a:lstStyle/>
          <a:p>
            <a:r>
              <a:rPr lang="el-GR" sz="2800" dirty="0"/>
              <a:t>Π.χ. οξύ πνευμονικό οίδημα </a:t>
            </a:r>
          </a:p>
        </p:txBody>
      </p:sp>
      <p:pic>
        <p:nvPicPr>
          <p:cNvPr id="6" name="Εικόνα 5">
            <a:extLst>
              <a:ext uri="{FF2B5EF4-FFF2-40B4-BE49-F238E27FC236}">
                <a16:creationId xmlns:a16="http://schemas.microsoft.com/office/drawing/2014/main" id="{EEFC867A-19B2-4DE0-8687-BA1435973D07}"/>
              </a:ext>
            </a:extLst>
          </p:cNvPr>
          <p:cNvPicPr>
            <a:picLocks noChangeAspect="1"/>
          </p:cNvPicPr>
          <p:nvPr/>
        </p:nvPicPr>
        <p:blipFill>
          <a:blip r:embed="rId2"/>
          <a:stretch>
            <a:fillRect/>
          </a:stretch>
        </p:blipFill>
        <p:spPr>
          <a:xfrm>
            <a:off x="3130464" y="218064"/>
            <a:ext cx="6376307" cy="963622"/>
          </a:xfrm>
          <a:prstGeom prst="rect">
            <a:avLst/>
          </a:prstGeom>
        </p:spPr>
      </p:pic>
      <p:sp>
        <p:nvSpPr>
          <p:cNvPr id="7" name="6 - Ορθογώνιο"/>
          <p:cNvSpPr/>
          <p:nvPr/>
        </p:nvSpPr>
        <p:spPr>
          <a:xfrm>
            <a:off x="2254103" y="333864"/>
            <a:ext cx="418704" cy="646331"/>
          </a:xfrm>
          <a:prstGeom prst="rect">
            <a:avLst/>
          </a:prstGeom>
        </p:spPr>
        <p:txBody>
          <a:bodyPr wrap="none">
            <a:spAutoFit/>
          </a:bodyPr>
          <a:lstStyle/>
          <a:p>
            <a:r>
              <a:rPr lang="el-GR" sz="3600" b="1" dirty="0"/>
              <a:t>4</a:t>
            </a:r>
          </a:p>
        </p:txBody>
      </p:sp>
    </p:spTree>
    <p:extLst>
      <p:ext uri="{BB962C8B-B14F-4D97-AF65-F5344CB8AC3E}">
        <p14:creationId xmlns:p14="http://schemas.microsoft.com/office/powerpoint/2010/main" val="266065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22727E6-5F2B-4CF4-A88A-CD02D3EB0547}"/>
              </a:ext>
            </a:extLst>
          </p:cNvPr>
          <p:cNvPicPr>
            <a:picLocks noChangeAspect="1"/>
          </p:cNvPicPr>
          <p:nvPr/>
        </p:nvPicPr>
        <p:blipFill>
          <a:blip r:embed="rId2"/>
          <a:stretch>
            <a:fillRect/>
          </a:stretch>
        </p:blipFill>
        <p:spPr>
          <a:xfrm>
            <a:off x="2904098" y="167199"/>
            <a:ext cx="6831364" cy="606523"/>
          </a:xfrm>
          <a:prstGeom prst="rect">
            <a:avLst/>
          </a:prstGeom>
        </p:spPr>
      </p:pic>
      <p:pic>
        <p:nvPicPr>
          <p:cNvPr id="5" name="Εικόνα 4">
            <a:extLst>
              <a:ext uri="{FF2B5EF4-FFF2-40B4-BE49-F238E27FC236}">
                <a16:creationId xmlns:a16="http://schemas.microsoft.com/office/drawing/2014/main" id="{6E960340-A0EF-4F35-A7DE-E0B3F310E876}"/>
              </a:ext>
            </a:extLst>
          </p:cNvPr>
          <p:cNvPicPr>
            <a:picLocks noChangeAspect="1"/>
          </p:cNvPicPr>
          <p:nvPr/>
        </p:nvPicPr>
        <p:blipFill>
          <a:blip r:embed="rId3"/>
          <a:stretch>
            <a:fillRect/>
          </a:stretch>
        </p:blipFill>
        <p:spPr>
          <a:xfrm>
            <a:off x="284273" y="1193407"/>
            <a:ext cx="6719917" cy="5319935"/>
          </a:xfrm>
          <a:prstGeom prst="rect">
            <a:avLst/>
          </a:prstGeom>
        </p:spPr>
      </p:pic>
      <p:pic>
        <p:nvPicPr>
          <p:cNvPr id="7" name="Εικόνα 6">
            <a:extLst>
              <a:ext uri="{FF2B5EF4-FFF2-40B4-BE49-F238E27FC236}">
                <a16:creationId xmlns:a16="http://schemas.microsoft.com/office/drawing/2014/main" id="{9F67EE78-FEEE-4FEA-8C6E-5206B0CFF538}"/>
              </a:ext>
            </a:extLst>
          </p:cNvPr>
          <p:cNvPicPr>
            <a:picLocks noChangeAspect="1"/>
          </p:cNvPicPr>
          <p:nvPr/>
        </p:nvPicPr>
        <p:blipFill>
          <a:blip r:embed="rId4"/>
          <a:stretch>
            <a:fillRect/>
          </a:stretch>
        </p:blipFill>
        <p:spPr>
          <a:xfrm>
            <a:off x="7089937" y="2023157"/>
            <a:ext cx="4817789" cy="2661385"/>
          </a:xfrm>
          <a:prstGeom prst="rect">
            <a:avLst/>
          </a:prstGeom>
        </p:spPr>
      </p:pic>
      <p:sp>
        <p:nvSpPr>
          <p:cNvPr id="6" name="5 - Ορθογώνιο"/>
          <p:cNvSpPr/>
          <p:nvPr/>
        </p:nvSpPr>
        <p:spPr>
          <a:xfrm>
            <a:off x="2176044" y="177748"/>
            <a:ext cx="444352" cy="707886"/>
          </a:xfrm>
          <a:prstGeom prst="rect">
            <a:avLst/>
          </a:prstGeom>
        </p:spPr>
        <p:txBody>
          <a:bodyPr wrap="none">
            <a:spAutoFit/>
          </a:bodyPr>
          <a:lstStyle/>
          <a:p>
            <a:r>
              <a:rPr lang="el-GR" sz="4000" b="1" dirty="0"/>
              <a:t>5</a:t>
            </a:r>
          </a:p>
        </p:txBody>
      </p:sp>
    </p:spTree>
    <p:extLst>
      <p:ext uri="{BB962C8B-B14F-4D97-AF65-F5344CB8AC3E}">
        <p14:creationId xmlns:p14="http://schemas.microsoft.com/office/powerpoint/2010/main" val="4092821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3F9EAD-8B7B-4063-B353-9D25DA4E2D24}"/>
              </a:ext>
            </a:extLst>
          </p:cNvPr>
          <p:cNvSpPr txBox="1"/>
          <p:nvPr/>
        </p:nvSpPr>
        <p:spPr>
          <a:xfrm>
            <a:off x="1470989" y="2185923"/>
            <a:ext cx="10301068" cy="3570208"/>
          </a:xfrm>
          <a:prstGeom prst="rect">
            <a:avLst/>
          </a:prstGeom>
          <a:noFill/>
        </p:spPr>
        <p:txBody>
          <a:bodyPr wrap="square">
            <a:spAutoFit/>
          </a:bodyPr>
          <a:lstStyle/>
          <a:p>
            <a:pPr lvl="0" algn="ctr">
              <a:defRPr/>
            </a:pP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Οξεία </a:t>
            </a:r>
            <a:r>
              <a:rPr lang="el-GR" sz="4000" b="1" dirty="0">
                <a:solidFill>
                  <a:prstClr val="black"/>
                </a:solidFill>
                <a:latin typeface="Calibri" panose="020F0502020204030204"/>
              </a:rPr>
              <a:t>–</a:t>
            </a: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4000" b="1" i="0" u="none" strike="noStrike" kern="1200" cap="none" spc="0" normalizeH="0" baseline="0" noProof="0" dirty="0" err="1">
                <a:ln>
                  <a:noFill/>
                </a:ln>
                <a:solidFill>
                  <a:prstClr val="black"/>
                </a:solidFill>
                <a:effectLst/>
                <a:uLnTx/>
                <a:uFillTx/>
                <a:latin typeface="Calibri" panose="020F0502020204030204"/>
                <a:ea typeface="+mn-ea"/>
                <a:cs typeface="+mn-cs"/>
              </a:rPr>
              <a:t>Χρονία</a:t>
            </a: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000" b="1" dirty="0">
                <a:solidFill>
                  <a:prstClr val="black"/>
                </a:solidFill>
                <a:latin typeface="Calibri" panose="020F0502020204030204"/>
              </a:rPr>
              <a:t>-</a:t>
            </a: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 οξεία επί </a:t>
            </a:r>
            <a:r>
              <a:rPr lang="el-GR" sz="4000" b="1" dirty="0">
                <a:solidFill>
                  <a:prstClr val="black"/>
                </a:solidFill>
              </a:rPr>
              <a:t>χρονίας </a:t>
            </a:r>
            <a:endPar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Οξεία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Ξαφνική αναπνευστική δυσλειτουργία λόγω ενός οξέος συμβάντος (π.χ. Πνευμονική</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εμβολή, πνευμονία)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Χρονία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Προοδευτική επιδείνωση της αναπνευστικής λειτουργίας λόγω γνωστού εξελισσόμενου αναπνευστικού νοσήματος (π.χ.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ΧΑΠ)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2CD4CEB-CE18-4441-859A-5BF38DB59220}"/>
              </a:ext>
            </a:extLst>
          </p:cNvPr>
          <p:cNvSpPr txBox="1"/>
          <p:nvPr/>
        </p:nvSpPr>
        <p:spPr>
          <a:xfrm>
            <a:off x="1257042" y="4946493"/>
            <a:ext cx="110384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Ο</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ξεία</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επί χρονίας</a:t>
            </a:r>
            <a:r>
              <a:rPr kumimoji="0" lang="el-GR"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πάσχων από ΧΑΠ να πάθει λοίμωξη αναπνευστικού</a:t>
            </a:r>
          </a:p>
        </p:txBody>
      </p:sp>
      <p:pic>
        <p:nvPicPr>
          <p:cNvPr id="3" name="Εικόνα 2">
            <a:extLst>
              <a:ext uri="{FF2B5EF4-FFF2-40B4-BE49-F238E27FC236}">
                <a16:creationId xmlns:a16="http://schemas.microsoft.com/office/drawing/2014/main" id="{C77931E9-1983-4587-BC00-A39B04150844}"/>
              </a:ext>
            </a:extLst>
          </p:cNvPr>
          <p:cNvPicPr>
            <a:picLocks noChangeAspect="1"/>
          </p:cNvPicPr>
          <p:nvPr/>
        </p:nvPicPr>
        <p:blipFill>
          <a:blip r:embed="rId3"/>
          <a:stretch>
            <a:fillRect/>
          </a:stretch>
        </p:blipFill>
        <p:spPr>
          <a:xfrm>
            <a:off x="11661602" y="0"/>
            <a:ext cx="530398" cy="445047"/>
          </a:xfrm>
          <a:prstGeom prst="rect">
            <a:avLst/>
          </a:prstGeom>
        </p:spPr>
      </p:pic>
      <p:sp>
        <p:nvSpPr>
          <p:cNvPr id="6" name="TextBox 5">
            <a:extLst>
              <a:ext uri="{FF2B5EF4-FFF2-40B4-BE49-F238E27FC236}">
                <a16:creationId xmlns:a16="http://schemas.microsoft.com/office/drawing/2014/main" id="{F3A3BD0F-554C-4549-9461-F02DC9EA63BA}"/>
              </a:ext>
            </a:extLst>
          </p:cNvPr>
          <p:cNvSpPr txBox="1"/>
          <p:nvPr/>
        </p:nvSpPr>
        <p:spPr>
          <a:xfrm>
            <a:off x="1470989" y="1063993"/>
            <a:ext cx="9921661" cy="646331"/>
          </a:xfrm>
          <a:prstGeom prst="rect">
            <a:avLst/>
          </a:prstGeom>
          <a:noFill/>
        </p:spPr>
        <p:txBody>
          <a:bodyPr wrap="square">
            <a:spAutoFit/>
          </a:bodyPr>
          <a:lstStyle/>
          <a:p>
            <a:r>
              <a:rPr lang="el-GR" sz="3600" b="1" dirty="0">
                <a:solidFill>
                  <a:srgbClr val="FF0000"/>
                </a:solidFill>
              </a:rPr>
              <a:t>ΑΝΑΛΟΓΑ ΜΕ ΤΟΝ ΧΡΟΝΟ ΕΓΚΑΤΑΣΤΑΣΗΣ ΤΗΣ ΑΑ</a:t>
            </a:r>
          </a:p>
        </p:txBody>
      </p:sp>
    </p:spTree>
    <p:extLst>
      <p:ext uri="{BB962C8B-B14F-4D97-AF65-F5344CB8AC3E}">
        <p14:creationId xmlns:p14="http://schemas.microsoft.com/office/powerpoint/2010/main" val="1250415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a:solidFill>
                  <a:srgbClr val="FF0000"/>
                </a:solidFill>
                <a:latin typeface="+mn-lt"/>
              </a:rPr>
              <a:t>Οξεία </a:t>
            </a:r>
            <a:r>
              <a:rPr lang="el-GR" b="1" dirty="0" err="1">
                <a:solidFill>
                  <a:srgbClr val="FF0000"/>
                </a:solidFill>
                <a:latin typeface="+mn-lt"/>
              </a:rPr>
              <a:t>υποξυγοναιμική</a:t>
            </a:r>
            <a:r>
              <a:rPr lang="el-GR" b="1" dirty="0">
                <a:solidFill>
                  <a:srgbClr val="FF0000"/>
                </a:solidFill>
                <a:latin typeface="+mn-lt"/>
              </a:rPr>
              <a:t> αναπνευστική    ανεπάρκεια  (τύπου Ι)</a:t>
            </a:r>
          </a:p>
        </p:txBody>
      </p:sp>
      <p:pic>
        <p:nvPicPr>
          <p:cNvPr id="192514" name="Picture 2"/>
          <p:cNvPicPr>
            <a:picLocks noChangeAspect="1" noChangeArrowheads="1"/>
          </p:cNvPicPr>
          <p:nvPr/>
        </p:nvPicPr>
        <p:blipFill>
          <a:blip r:embed="rId2"/>
          <a:srcRect/>
          <a:stretch>
            <a:fillRect/>
          </a:stretch>
        </p:blipFill>
        <p:spPr bwMode="auto">
          <a:xfrm>
            <a:off x="531289" y="2698595"/>
            <a:ext cx="8781583" cy="2575931"/>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srcRect/>
          <a:stretch>
            <a:fillRect/>
          </a:stretch>
        </p:blipFill>
        <p:spPr bwMode="auto">
          <a:xfrm>
            <a:off x="696604" y="584278"/>
            <a:ext cx="9058235" cy="5080542"/>
          </a:xfrm>
          <a:prstGeom prst="rect">
            <a:avLst/>
          </a:prstGeom>
          <a:noFill/>
          <a:ln w="9525">
            <a:noFill/>
            <a:miter lim="800000"/>
            <a:headEnd/>
            <a:tailEnd/>
          </a:ln>
          <a:effectLst/>
        </p:spPr>
      </p:pic>
      <p:sp>
        <p:nvSpPr>
          <p:cNvPr id="3" name="2 - Ορθογώνιο"/>
          <p:cNvSpPr/>
          <p:nvPr/>
        </p:nvSpPr>
        <p:spPr>
          <a:xfrm>
            <a:off x="5657386" y="1175999"/>
            <a:ext cx="6096000" cy="1785104"/>
          </a:xfrm>
          <a:prstGeom prst="rect">
            <a:avLst/>
          </a:prstGeom>
        </p:spPr>
        <p:txBody>
          <a:bodyPr>
            <a:spAutoFit/>
          </a:bodyPr>
          <a:lstStyle/>
          <a:p>
            <a:r>
              <a:rPr lang="el-GR" sz="2000" b="1" dirty="0">
                <a:solidFill>
                  <a:srgbClr val="FF0000"/>
                </a:solidFill>
              </a:rPr>
              <a:t>Τα συχνότερα αίτια οξείας </a:t>
            </a:r>
            <a:r>
              <a:rPr lang="el-GR" sz="2000" b="1" dirty="0" err="1">
                <a:solidFill>
                  <a:srgbClr val="FF0000"/>
                </a:solidFill>
              </a:rPr>
              <a:t>υποξυγοναιμικής</a:t>
            </a:r>
            <a:r>
              <a:rPr lang="el-GR" sz="2000" b="1" dirty="0">
                <a:solidFill>
                  <a:srgbClr val="FF0000"/>
                </a:solidFill>
              </a:rPr>
              <a:t> ΑΑ </a:t>
            </a:r>
            <a:endParaRPr lang="en-US" sz="2000" dirty="0">
              <a:solidFill>
                <a:srgbClr val="FF0000"/>
              </a:solidFill>
            </a:endParaRPr>
          </a:p>
          <a:p>
            <a:pPr>
              <a:buFont typeface="Wingdings" pitchFamily="2" charset="2"/>
              <a:buChar char="Ø"/>
            </a:pPr>
            <a:r>
              <a:rPr lang="el-GR" b="1" dirty="0"/>
              <a:t>πνευμονία,</a:t>
            </a:r>
            <a:endParaRPr lang="en-US" b="1" dirty="0"/>
          </a:p>
          <a:p>
            <a:pPr>
              <a:buFont typeface="Wingdings" pitchFamily="2" charset="2"/>
              <a:buChar char="Ø"/>
            </a:pPr>
            <a:r>
              <a:rPr lang="el-GR" b="1" dirty="0"/>
              <a:t> το </a:t>
            </a:r>
            <a:r>
              <a:rPr lang="el-GR" b="1" dirty="0" err="1"/>
              <a:t>καρδιογενές</a:t>
            </a:r>
            <a:r>
              <a:rPr lang="el-GR" b="1" dirty="0"/>
              <a:t> πνευμονικό οίδημα, </a:t>
            </a:r>
            <a:endParaRPr lang="en-US" b="1" dirty="0"/>
          </a:p>
          <a:p>
            <a:pPr>
              <a:buFont typeface="Wingdings" pitchFamily="2" charset="2"/>
              <a:buChar char="Ø"/>
            </a:pPr>
            <a:r>
              <a:rPr lang="el-GR" b="1" dirty="0"/>
              <a:t>το σύνδρομο οξείας αναπνευστικής δυσχέρειας (</a:t>
            </a:r>
            <a:r>
              <a:rPr lang="en-US" b="1" dirty="0"/>
              <a:t>Acute Respiratory Distress Syndrome, ARDS)</a:t>
            </a:r>
          </a:p>
          <a:p>
            <a:pPr>
              <a:buFont typeface="Wingdings" pitchFamily="2" charset="2"/>
              <a:buChar char="Ø"/>
            </a:pPr>
            <a:r>
              <a:rPr lang="en-US" b="1" dirty="0"/>
              <a:t> </a:t>
            </a:r>
            <a:r>
              <a:rPr lang="el-GR" b="1" dirty="0"/>
              <a:t> η </a:t>
            </a:r>
            <a:r>
              <a:rPr lang="el-GR" b="1" dirty="0" err="1"/>
              <a:t>ατελεκτασία</a:t>
            </a:r>
            <a:r>
              <a:rPr lang="el-GR" b="1" dirty="0"/>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srcRect/>
          <a:stretch>
            <a:fillRect/>
          </a:stretch>
        </p:blipFill>
        <p:spPr bwMode="auto">
          <a:xfrm>
            <a:off x="2357554" y="0"/>
            <a:ext cx="7543800" cy="2276475"/>
          </a:xfrm>
          <a:prstGeom prst="rect">
            <a:avLst/>
          </a:prstGeom>
          <a:noFill/>
          <a:ln w="9525">
            <a:noFill/>
            <a:miter lim="800000"/>
            <a:headEnd/>
            <a:tailEnd/>
          </a:ln>
          <a:effectLst/>
        </p:spPr>
      </p:pic>
      <p:pic>
        <p:nvPicPr>
          <p:cNvPr id="190467" name="Picture 3"/>
          <p:cNvPicPr>
            <a:picLocks noChangeAspect="1" noChangeArrowheads="1"/>
          </p:cNvPicPr>
          <p:nvPr/>
        </p:nvPicPr>
        <p:blipFill>
          <a:blip r:embed="rId3"/>
          <a:srcRect/>
          <a:stretch>
            <a:fillRect/>
          </a:stretch>
        </p:blipFill>
        <p:spPr bwMode="auto">
          <a:xfrm>
            <a:off x="1571509" y="2229199"/>
            <a:ext cx="9420676" cy="4628801"/>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a:srcRect/>
          <a:stretch>
            <a:fillRect/>
          </a:stretch>
        </p:blipFill>
        <p:spPr bwMode="auto">
          <a:xfrm>
            <a:off x="1840415" y="1308062"/>
            <a:ext cx="8413478" cy="3910709"/>
          </a:xfrm>
          <a:prstGeom prst="rect">
            <a:avLst/>
          </a:prstGeom>
          <a:noFill/>
          <a:ln w="9525">
            <a:noFill/>
            <a:miter lim="800000"/>
            <a:headEnd/>
            <a:tailEnd/>
          </a:ln>
          <a:effectLst/>
        </p:spPr>
      </p:pic>
      <p:sp>
        <p:nvSpPr>
          <p:cNvPr id="3" name="2 - Ορθογώνιο"/>
          <p:cNvSpPr/>
          <p:nvPr/>
        </p:nvSpPr>
        <p:spPr>
          <a:xfrm>
            <a:off x="8058694" y="3054763"/>
            <a:ext cx="832279" cy="369332"/>
          </a:xfrm>
          <a:prstGeom prst="rect">
            <a:avLst/>
          </a:prstGeom>
        </p:spPr>
        <p:txBody>
          <a:bodyPr wrap="none">
            <a:spAutoFit/>
          </a:bodyPr>
          <a:lstStyle/>
          <a:p>
            <a:r>
              <a:rPr lang="en-US" dirty="0"/>
              <a:t>(ARDS)</a:t>
            </a:r>
            <a:endParaRPr lang="el-GR" dirty="0"/>
          </a:p>
        </p:txBody>
      </p:sp>
      <p:sp>
        <p:nvSpPr>
          <p:cNvPr id="7" name="TextBox 6">
            <a:extLst>
              <a:ext uri="{FF2B5EF4-FFF2-40B4-BE49-F238E27FC236}">
                <a16:creationId xmlns:a16="http://schemas.microsoft.com/office/drawing/2014/main" id="{F0FD080D-17BE-4D55-8461-87660D9665E9}"/>
              </a:ext>
            </a:extLst>
          </p:cNvPr>
          <p:cNvSpPr txBox="1"/>
          <p:nvPr/>
        </p:nvSpPr>
        <p:spPr>
          <a:xfrm>
            <a:off x="1965959" y="5792943"/>
            <a:ext cx="7909560" cy="646331"/>
          </a:xfrm>
          <a:prstGeom prst="rect">
            <a:avLst/>
          </a:prstGeom>
          <a:noFill/>
        </p:spPr>
        <p:txBody>
          <a:bodyPr wrap="square">
            <a:spAutoFit/>
          </a:bodyPr>
          <a:lstStyle/>
          <a:p>
            <a:r>
              <a:rPr lang="el-GR" b="1" dirty="0"/>
              <a:t>ΌΤΑΝ Η ΠΑΡΑΓΩΓΗ </a:t>
            </a:r>
            <a:r>
              <a:rPr lang="en-US" b="1" dirty="0"/>
              <a:t>CO2</a:t>
            </a:r>
            <a:r>
              <a:rPr lang="el-GR" b="1" dirty="0"/>
              <a:t> ΕΊΝΑΙ ΣΤΑΘΕΡΗ Ο ΚΥΡΙΟΣ ΠΑΘΟΦΥΣΙΟΛΟΓΙΚΟΣ ΜΗΧΑΝΙΣΜΟΣ ΥΠΕΡΚΑΠΝΙΚΗΣ ΑΑ ΕΊΝΑΙ Η ΜΕΙΩΣΗ ΤΟΥ ΚΥΨΕΛΙΔΙΚΟΥ ΑΕΡΙΣΜΟΥ</a:t>
            </a:r>
            <a:r>
              <a:rPr lang="en-US" b="1" dirty="0"/>
              <a:t> </a:t>
            </a:r>
            <a:endParaRPr lang="el-GR"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7CA28-7385-41E4-9CEB-357E4678CC3C}"/>
              </a:ext>
            </a:extLst>
          </p:cNvPr>
          <p:cNvSpPr txBox="1"/>
          <p:nvPr/>
        </p:nvSpPr>
        <p:spPr>
          <a:xfrm>
            <a:off x="1081667" y="596090"/>
            <a:ext cx="9757317" cy="646331"/>
          </a:xfrm>
          <a:prstGeom prst="rect">
            <a:avLst/>
          </a:prstGeom>
          <a:noFill/>
        </p:spPr>
        <p:txBody>
          <a:bodyPr wrap="square">
            <a:spAutoFit/>
          </a:bodyPr>
          <a:lstStyle/>
          <a:p>
            <a:r>
              <a:rPr lang="el-GR" sz="3600" b="1" dirty="0">
                <a:solidFill>
                  <a:srgbClr val="FF0000"/>
                </a:solidFill>
              </a:rPr>
              <a:t>Χρόνια </a:t>
            </a:r>
            <a:r>
              <a:rPr lang="el-GR" sz="3600" b="1" dirty="0" err="1">
                <a:solidFill>
                  <a:srgbClr val="FF0000"/>
                </a:solidFill>
              </a:rPr>
              <a:t>Υπερκαπνική</a:t>
            </a:r>
            <a:r>
              <a:rPr lang="el-GR" sz="3600" b="1" dirty="0">
                <a:solidFill>
                  <a:srgbClr val="FF0000"/>
                </a:solidFill>
              </a:rPr>
              <a:t> Αναπνευστική Ανεπάρκεια</a:t>
            </a:r>
          </a:p>
        </p:txBody>
      </p:sp>
      <p:sp>
        <p:nvSpPr>
          <p:cNvPr id="5" name="TextBox 4">
            <a:extLst>
              <a:ext uri="{FF2B5EF4-FFF2-40B4-BE49-F238E27FC236}">
                <a16:creationId xmlns:a16="http://schemas.microsoft.com/office/drawing/2014/main" id="{1F726A6A-9471-4A9D-8F8B-87236DDEC360}"/>
              </a:ext>
            </a:extLst>
          </p:cNvPr>
          <p:cNvSpPr txBox="1"/>
          <p:nvPr/>
        </p:nvSpPr>
        <p:spPr>
          <a:xfrm>
            <a:off x="2346645" y="2106956"/>
            <a:ext cx="7957082" cy="2862322"/>
          </a:xfrm>
          <a:prstGeom prst="rect">
            <a:avLst/>
          </a:prstGeom>
          <a:noFill/>
        </p:spPr>
        <p:txBody>
          <a:bodyPr wrap="square">
            <a:spAutoFit/>
          </a:bodyPr>
          <a:lstStyle/>
          <a:p>
            <a:r>
              <a:rPr lang="el-GR" sz="3600" dirty="0"/>
              <a:t>•ΧΑΠ</a:t>
            </a:r>
          </a:p>
          <a:p>
            <a:r>
              <a:rPr lang="el-GR" sz="3600" dirty="0"/>
              <a:t>• Παχυσαρκία</a:t>
            </a:r>
          </a:p>
          <a:p>
            <a:r>
              <a:rPr lang="el-GR" sz="3600" dirty="0"/>
              <a:t>• </a:t>
            </a:r>
            <a:r>
              <a:rPr lang="el-GR" sz="3600" dirty="0" err="1"/>
              <a:t>Κυφοσκωλίωση</a:t>
            </a:r>
            <a:r>
              <a:rPr lang="el-GR" sz="3600" dirty="0"/>
              <a:t>-Θωρακοπλαστική</a:t>
            </a:r>
          </a:p>
          <a:p>
            <a:r>
              <a:rPr lang="el-GR" sz="3600" dirty="0"/>
              <a:t>• </a:t>
            </a:r>
            <a:r>
              <a:rPr lang="el-GR" sz="3600" dirty="0" err="1"/>
              <a:t>Νευρομυϊκές</a:t>
            </a:r>
            <a:r>
              <a:rPr lang="el-GR" sz="3600" dirty="0"/>
              <a:t> διαταραχές</a:t>
            </a:r>
          </a:p>
          <a:p>
            <a:r>
              <a:rPr lang="el-GR" sz="3600" dirty="0"/>
              <a:t>• </a:t>
            </a:r>
            <a:r>
              <a:rPr lang="el-GR" sz="3600" dirty="0" err="1"/>
              <a:t>Κολλαγονικά</a:t>
            </a:r>
            <a:r>
              <a:rPr lang="el-GR" sz="3600" dirty="0"/>
              <a:t> νοσήματα</a:t>
            </a:r>
          </a:p>
        </p:txBody>
      </p:sp>
    </p:spTree>
    <p:extLst>
      <p:ext uri="{BB962C8B-B14F-4D97-AF65-F5344CB8AC3E}">
        <p14:creationId xmlns:p14="http://schemas.microsoft.com/office/powerpoint/2010/main" val="78148440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FCA04C8-CF2C-40DE-88DC-BE2052392C5B}"/>
              </a:ext>
            </a:extLst>
          </p:cNvPr>
          <p:cNvPicPr>
            <a:picLocks noChangeAspect="1"/>
          </p:cNvPicPr>
          <p:nvPr/>
        </p:nvPicPr>
        <p:blipFill>
          <a:blip r:embed="rId3"/>
          <a:stretch>
            <a:fillRect/>
          </a:stretch>
        </p:blipFill>
        <p:spPr>
          <a:xfrm>
            <a:off x="2166425" y="151667"/>
            <a:ext cx="8153912" cy="5239831"/>
          </a:xfrm>
          <a:prstGeom prst="rect">
            <a:avLst/>
          </a:prstGeom>
        </p:spPr>
      </p:pic>
      <p:sp>
        <p:nvSpPr>
          <p:cNvPr id="4" name="TextBox 3">
            <a:extLst>
              <a:ext uri="{FF2B5EF4-FFF2-40B4-BE49-F238E27FC236}">
                <a16:creationId xmlns:a16="http://schemas.microsoft.com/office/drawing/2014/main" id="{2674D389-F797-4004-A4ED-11257A66DC2B}"/>
              </a:ext>
            </a:extLst>
          </p:cNvPr>
          <p:cNvSpPr txBox="1"/>
          <p:nvPr/>
        </p:nvSpPr>
        <p:spPr>
          <a:xfrm>
            <a:off x="855729" y="5927737"/>
            <a:ext cx="10862455" cy="646331"/>
          </a:xfrm>
          <a:prstGeom prst="rect">
            <a:avLst/>
          </a:prstGeom>
          <a:noFill/>
        </p:spPr>
        <p:txBody>
          <a:bodyPr wrap="square">
            <a:spAutoFit/>
          </a:bodyPr>
          <a:lstStyle/>
          <a:p>
            <a:r>
              <a:rPr lang="el-GR" dirty="0"/>
              <a:t>Κόπωση είναι η αδυναμία των αναπνευστικών μυών να παράγουν συνεχώς πιέσεις ικανές να διατηρούν τον απαραίτητο V̇A (κυψελιδικός κατά </a:t>
            </a:r>
            <a:r>
              <a:rPr lang="el-GR" dirty="0" err="1"/>
              <a:t>λεπτόν</a:t>
            </a:r>
            <a:r>
              <a:rPr lang="el-GR" dirty="0"/>
              <a:t> αερισμός).</a:t>
            </a:r>
          </a:p>
        </p:txBody>
      </p:sp>
      <p:pic>
        <p:nvPicPr>
          <p:cNvPr id="63489" name="Picture 1"/>
          <p:cNvPicPr>
            <a:picLocks noChangeAspect="1" noChangeArrowheads="1"/>
          </p:cNvPicPr>
          <p:nvPr/>
        </p:nvPicPr>
        <p:blipFill>
          <a:blip r:embed="rId4"/>
          <a:srcRect/>
          <a:stretch>
            <a:fillRect/>
          </a:stretch>
        </p:blipFill>
        <p:spPr bwMode="auto">
          <a:xfrm>
            <a:off x="7041880" y="1456628"/>
            <a:ext cx="1609725" cy="800100"/>
          </a:xfrm>
          <a:prstGeom prst="rect">
            <a:avLst/>
          </a:prstGeom>
          <a:noFill/>
          <a:ln w="9525">
            <a:noFill/>
            <a:miter lim="800000"/>
            <a:headEnd/>
            <a:tailEnd/>
          </a:ln>
          <a:effectLst/>
        </p:spPr>
      </p:pic>
      <p:sp>
        <p:nvSpPr>
          <p:cNvPr id="5" name="4 - Ορθογώνιο"/>
          <p:cNvSpPr/>
          <p:nvPr/>
        </p:nvSpPr>
        <p:spPr>
          <a:xfrm>
            <a:off x="830462" y="1370929"/>
            <a:ext cx="5847563" cy="369332"/>
          </a:xfrm>
          <a:prstGeom prst="rect">
            <a:avLst/>
          </a:prstGeom>
        </p:spPr>
        <p:txBody>
          <a:bodyPr wrap="none">
            <a:spAutoFit/>
          </a:bodyPr>
          <a:lstStyle/>
          <a:p>
            <a:r>
              <a:rPr lang="el-GR" dirty="0"/>
              <a:t>Οξεία επιδείνωση που προστίθεται σε ασθενή με χρόνια ΑΑ</a:t>
            </a:r>
          </a:p>
        </p:txBody>
      </p:sp>
    </p:spTree>
    <p:extLst>
      <p:ext uri="{BB962C8B-B14F-4D97-AF65-F5344CB8AC3E}">
        <p14:creationId xmlns:p14="http://schemas.microsoft.com/office/powerpoint/2010/main" val="1183493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415CDA4-3A77-42A3-9F8E-E53939108CCE}"/>
              </a:ext>
            </a:extLst>
          </p:cNvPr>
          <p:cNvPicPr>
            <a:picLocks noChangeAspect="1"/>
          </p:cNvPicPr>
          <p:nvPr/>
        </p:nvPicPr>
        <p:blipFill>
          <a:blip r:embed="rId2"/>
          <a:stretch>
            <a:fillRect/>
          </a:stretch>
        </p:blipFill>
        <p:spPr>
          <a:xfrm>
            <a:off x="3224433" y="1331082"/>
            <a:ext cx="5029200" cy="847725"/>
          </a:xfrm>
          <a:prstGeom prst="rect">
            <a:avLst/>
          </a:prstGeom>
        </p:spPr>
      </p:pic>
      <p:pic>
        <p:nvPicPr>
          <p:cNvPr id="3" name="Εικόνα 2">
            <a:extLst>
              <a:ext uri="{FF2B5EF4-FFF2-40B4-BE49-F238E27FC236}">
                <a16:creationId xmlns:a16="http://schemas.microsoft.com/office/drawing/2014/main" id="{E455D811-EFBB-4DEB-B5AA-B4DC26556C59}"/>
              </a:ext>
            </a:extLst>
          </p:cNvPr>
          <p:cNvPicPr>
            <a:picLocks noChangeAspect="1"/>
          </p:cNvPicPr>
          <p:nvPr/>
        </p:nvPicPr>
        <p:blipFill>
          <a:blip r:embed="rId3"/>
          <a:stretch>
            <a:fillRect/>
          </a:stretch>
        </p:blipFill>
        <p:spPr>
          <a:xfrm>
            <a:off x="1790993" y="2390555"/>
            <a:ext cx="2933700" cy="3390900"/>
          </a:xfrm>
          <a:prstGeom prst="rect">
            <a:avLst/>
          </a:prstGeom>
        </p:spPr>
      </p:pic>
      <p:pic>
        <p:nvPicPr>
          <p:cNvPr id="4" name="Εικόνα 3">
            <a:extLst>
              <a:ext uri="{FF2B5EF4-FFF2-40B4-BE49-F238E27FC236}">
                <a16:creationId xmlns:a16="http://schemas.microsoft.com/office/drawing/2014/main" id="{46546B8B-F868-4701-8916-AC2B60E33F08}"/>
              </a:ext>
            </a:extLst>
          </p:cNvPr>
          <p:cNvPicPr>
            <a:picLocks noChangeAspect="1"/>
          </p:cNvPicPr>
          <p:nvPr/>
        </p:nvPicPr>
        <p:blipFill>
          <a:blip r:embed="rId4"/>
          <a:stretch>
            <a:fillRect/>
          </a:stretch>
        </p:blipFill>
        <p:spPr>
          <a:xfrm>
            <a:off x="6724943" y="2390555"/>
            <a:ext cx="3124200" cy="4219575"/>
          </a:xfrm>
          <a:prstGeom prst="rect">
            <a:avLst/>
          </a:prstGeom>
        </p:spPr>
      </p:pic>
      <p:sp>
        <p:nvSpPr>
          <p:cNvPr id="6" name="TextBox 5">
            <a:extLst>
              <a:ext uri="{FF2B5EF4-FFF2-40B4-BE49-F238E27FC236}">
                <a16:creationId xmlns:a16="http://schemas.microsoft.com/office/drawing/2014/main" id="{7FF65367-8C55-4726-ABFE-548FBE17DF17}"/>
              </a:ext>
            </a:extLst>
          </p:cNvPr>
          <p:cNvSpPr txBox="1"/>
          <p:nvPr/>
        </p:nvSpPr>
        <p:spPr>
          <a:xfrm>
            <a:off x="1438715" y="247870"/>
            <a:ext cx="93145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Η οξεία αναπνευστική ανεπάρκεια δεν είναι νόσος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(Είναι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συνέπεια μιας υποκείμενης κατάστασης, πχ. Τραύμα, σήψη,</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πνευμονία)</a:t>
            </a:r>
          </a:p>
        </p:txBody>
      </p:sp>
      <p:pic>
        <p:nvPicPr>
          <p:cNvPr id="7" name="Εικόνα 6">
            <a:extLst>
              <a:ext uri="{FF2B5EF4-FFF2-40B4-BE49-F238E27FC236}">
                <a16:creationId xmlns:a16="http://schemas.microsoft.com/office/drawing/2014/main" id="{B3F4685E-F262-444C-9B81-8C93197C0B50}"/>
              </a:ext>
            </a:extLst>
          </p:cNvPr>
          <p:cNvPicPr>
            <a:picLocks noChangeAspect="1"/>
          </p:cNvPicPr>
          <p:nvPr/>
        </p:nvPicPr>
        <p:blipFill>
          <a:blip r:embed="rId5"/>
          <a:stretch>
            <a:fillRect/>
          </a:stretch>
        </p:blipFill>
        <p:spPr>
          <a:xfrm>
            <a:off x="11661602" y="25346"/>
            <a:ext cx="530398" cy="445047"/>
          </a:xfrm>
          <a:prstGeom prst="rect">
            <a:avLst/>
          </a:prstGeom>
        </p:spPr>
      </p:pic>
    </p:spTree>
    <p:extLst>
      <p:ext uri="{BB962C8B-B14F-4D97-AF65-F5344CB8AC3E}">
        <p14:creationId xmlns:p14="http://schemas.microsoft.com/office/powerpoint/2010/main" val="252954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305A9A2-444A-41FD-A168-815A33B361B4}"/>
              </a:ext>
            </a:extLst>
          </p:cNvPr>
          <p:cNvPicPr>
            <a:picLocks noChangeAspect="1"/>
          </p:cNvPicPr>
          <p:nvPr/>
        </p:nvPicPr>
        <p:blipFill>
          <a:blip r:embed="rId3"/>
          <a:stretch>
            <a:fillRect/>
          </a:stretch>
        </p:blipFill>
        <p:spPr>
          <a:xfrm>
            <a:off x="1730802" y="634265"/>
            <a:ext cx="8730396" cy="5811841"/>
          </a:xfrm>
          <a:prstGeom prst="rect">
            <a:avLst/>
          </a:prstGeom>
        </p:spPr>
      </p:pic>
      <p:sp>
        <p:nvSpPr>
          <p:cNvPr id="4" name="TextBox 3">
            <a:extLst>
              <a:ext uri="{FF2B5EF4-FFF2-40B4-BE49-F238E27FC236}">
                <a16:creationId xmlns:a16="http://schemas.microsoft.com/office/drawing/2014/main" id="{487C88E4-4009-40E5-A0F4-8C36E0AD89EA}"/>
              </a:ext>
            </a:extLst>
          </p:cNvPr>
          <p:cNvSpPr txBox="1"/>
          <p:nvPr/>
        </p:nvSpPr>
        <p:spPr>
          <a:xfrm>
            <a:off x="1255065" y="2071189"/>
            <a:ext cx="609834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4</a:t>
            </a:r>
          </a:p>
        </p:txBody>
      </p:sp>
      <p:pic>
        <p:nvPicPr>
          <p:cNvPr id="3" name="Εικόνα 2">
            <a:extLst>
              <a:ext uri="{FF2B5EF4-FFF2-40B4-BE49-F238E27FC236}">
                <a16:creationId xmlns:a16="http://schemas.microsoft.com/office/drawing/2014/main" id="{1C97E3FA-2457-97FD-8030-18E1F8AE28E2}"/>
              </a:ext>
            </a:extLst>
          </p:cNvPr>
          <p:cNvPicPr>
            <a:picLocks noChangeAspect="1"/>
          </p:cNvPicPr>
          <p:nvPr/>
        </p:nvPicPr>
        <p:blipFill>
          <a:blip r:embed="rId4"/>
          <a:stretch>
            <a:fillRect/>
          </a:stretch>
        </p:blipFill>
        <p:spPr>
          <a:xfrm>
            <a:off x="4838591" y="3208001"/>
            <a:ext cx="2514818" cy="441998"/>
          </a:xfrm>
          <a:prstGeom prst="rect">
            <a:avLst/>
          </a:prstGeom>
        </p:spPr>
      </p:pic>
    </p:spTree>
    <p:extLst>
      <p:ext uri="{BB962C8B-B14F-4D97-AF65-F5344CB8AC3E}">
        <p14:creationId xmlns:p14="http://schemas.microsoft.com/office/powerpoint/2010/main" val="35529369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411B0ED-AE67-4DB1-B845-87D515150F1D}"/>
              </a:ext>
            </a:extLst>
          </p:cNvPr>
          <p:cNvSpPr>
            <a:spLocks noGrp="1"/>
          </p:cNvSpPr>
          <p:nvPr>
            <p:ph idx="1"/>
          </p:nvPr>
        </p:nvSpPr>
        <p:spPr/>
        <p:txBody>
          <a:bodyPr>
            <a:normAutofit/>
          </a:bodyPr>
          <a:lstStyle/>
          <a:p>
            <a:pPr marL="0" indent="0" algn="ctr">
              <a:buNone/>
            </a:pPr>
            <a:r>
              <a:rPr lang="el-GR" sz="4000" b="1" dirty="0">
                <a:solidFill>
                  <a:srgbClr val="FF0000"/>
                </a:solidFill>
              </a:rPr>
              <a:t>Η ΑΝΑΠΝΕΥΣΤΙΚΗ ΑΝΕΠΑΡΚΕΙΑ ΕΙΝΑΙ ΚΑΤΑ ΚΑΝΟΝΑ ΣΥΝΔΙΑΣΜΕΝΗ</a:t>
            </a:r>
          </a:p>
          <a:p>
            <a:pPr marL="0" indent="0" algn="ctr">
              <a:buNone/>
            </a:pPr>
            <a:r>
              <a:rPr lang="el-GR" sz="4000" b="1" dirty="0">
                <a:solidFill>
                  <a:srgbClr val="FF0000"/>
                </a:solidFill>
              </a:rPr>
              <a:t>ΥΠΕΡΚΑΠΝΙΑ –ΥΠΟΞΥΓΟΝΑΙΜΙΑ ΣΥΝΥΠΑΡΧΟΥΝ</a:t>
            </a:r>
          </a:p>
        </p:txBody>
      </p:sp>
      <p:pic>
        <p:nvPicPr>
          <p:cNvPr id="4" name="Εικόνα 3">
            <a:extLst>
              <a:ext uri="{FF2B5EF4-FFF2-40B4-BE49-F238E27FC236}">
                <a16:creationId xmlns:a16="http://schemas.microsoft.com/office/drawing/2014/main" id="{0B29732A-1BF2-45F9-9ED3-2AE21F7AF11A}"/>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1777755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0B9F1A2-AD3D-4FFE-9667-B075CCF2B954}"/>
              </a:ext>
            </a:extLst>
          </p:cNvPr>
          <p:cNvPicPr>
            <a:picLocks noChangeAspect="1"/>
          </p:cNvPicPr>
          <p:nvPr/>
        </p:nvPicPr>
        <p:blipFill>
          <a:blip r:embed="rId2"/>
          <a:stretch>
            <a:fillRect/>
          </a:stretch>
        </p:blipFill>
        <p:spPr>
          <a:xfrm>
            <a:off x="973858" y="665687"/>
            <a:ext cx="10369316" cy="5526625"/>
          </a:xfrm>
          <a:prstGeom prst="rect">
            <a:avLst/>
          </a:prstGeom>
        </p:spPr>
      </p:pic>
      <p:sp>
        <p:nvSpPr>
          <p:cNvPr id="4" name="TextBox 3">
            <a:extLst>
              <a:ext uri="{FF2B5EF4-FFF2-40B4-BE49-F238E27FC236}">
                <a16:creationId xmlns:a16="http://schemas.microsoft.com/office/drawing/2014/main" id="{EDE90DD2-5F96-43FA-83F7-F837E59AB19C}"/>
              </a:ext>
            </a:extLst>
          </p:cNvPr>
          <p:cNvSpPr txBox="1"/>
          <p:nvPr/>
        </p:nvSpPr>
        <p:spPr>
          <a:xfrm>
            <a:off x="7494563" y="4478774"/>
            <a:ext cx="36048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(Σύνδρομο </a:t>
            </a:r>
            <a:r>
              <a:rPr kumimoji="0" lang="el-GR" sz="20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Απνοιών</a:t>
            </a:r>
            <a:r>
              <a:rPr kumimoji="0" lang="el-GR"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Ύπνου)</a:t>
            </a:r>
          </a:p>
        </p:txBody>
      </p:sp>
      <p:pic>
        <p:nvPicPr>
          <p:cNvPr id="5" name="Εικόνα 4">
            <a:extLst>
              <a:ext uri="{FF2B5EF4-FFF2-40B4-BE49-F238E27FC236}">
                <a16:creationId xmlns:a16="http://schemas.microsoft.com/office/drawing/2014/main" id="{893D69F3-CCD4-44A1-B946-DF6D814391EB}"/>
              </a:ext>
            </a:extLst>
          </p:cNvPr>
          <p:cNvPicPr>
            <a:picLocks noChangeAspect="1"/>
          </p:cNvPicPr>
          <p:nvPr/>
        </p:nvPicPr>
        <p:blipFill>
          <a:blip r:embed="rId3"/>
          <a:stretch>
            <a:fillRect/>
          </a:stretch>
        </p:blipFill>
        <p:spPr>
          <a:xfrm>
            <a:off x="11661602" y="0"/>
            <a:ext cx="530398" cy="445047"/>
          </a:xfrm>
          <a:prstGeom prst="rect">
            <a:avLst/>
          </a:prstGeom>
        </p:spPr>
      </p:pic>
      <p:sp>
        <p:nvSpPr>
          <p:cNvPr id="8" name="Βέλος: Δεξιό 7">
            <a:extLst>
              <a:ext uri="{FF2B5EF4-FFF2-40B4-BE49-F238E27FC236}">
                <a16:creationId xmlns:a16="http://schemas.microsoft.com/office/drawing/2014/main" id="{49CA5A5C-3369-4114-BE60-BC7D6954B9C9}"/>
              </a:ext>
            </a:extLst>
          </p:cNvPr>
          <p:cNvSpPr/>
          <p:nvPr/>
        </p:nvSpPr>
        <p:spPr>
          <a:xfrm>
            <a:off x="633099" y="4778856"/>
            <a:ext cx="556485"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Εικόνα 10">
            <a:extLst>
              <a:ext uri="{FF2B5EF4-FFF2-40B4-BE49-F238E27FC236}">
                <a16:creationId xmlns:a16="http://schemas.microsoft.com/office/drawing/2014/main" id="{68410F9A-AE45-477F-83E8-F06931F9AFD4}"/>
              </a:ext>
            </a:extLst>
          </p:cNvPr>
          <p:cNvPicPr>
            <a:picLocks noChangeAspect="1"/>
          </p:cNvPicPr>
          <p:nvPr/>
        </p:nvPicPr>
        <p:blipFill>
          <a:blip r:embed="rId4"/>
          <a:stretch>
            <a:fillRect/>
          </a:stretch>
        </p:blipFill>
        <p:spPr>
          <a:xfrm>
            <a:off x="5907937" y="5138917"/>
            <a:ext cx="573074" cy="237765"/>
          </a:xfrm>
          <a:prstGeom prst="rect">
            <a:avLst/>
          </a:prstGeom>
        </p:spPr>
      </p:pic>
      <p:pic>
        <p:nvPicPr>
          <p:cNvPr id="6" name="Εικόνα 5">
            <a:extLst>
              <a:ext uri="{FF2B5EF4-FFF2-40B4-BE49-F238E27FC236}">
                <a16:creationId xmlns:a16="http://schemas.microsoft.com/office/drawing/2014/main" id="{A260DA5F-77CE-48D4-9802-E7297FD32E4E}"/>
              </a:ext>
            </a:extLst>
          </p:cNvPr>
          <p:cNvPicPr>
            <a:picLocks noChangeAspect="1"/>
          </p:cNvPicPr>
          <p:nvPr/>
        </p:nvPicPr>
        <p:blipFill>
          <a:blip r:embed="rId4"/>
          <a:stretch>
            <a:fillRect/>
          </a:stretch>
        </p:blipFill>
        <p:spPr>
          <a:xfrm>
            <a:off x="485684" y="2874018"/>
            <a:ext cx="573074" cy="237765"/>
          </a:xfrm>
          <a:prstGeom prst="rect">
            <a:avLst/>
          </a:prstGeom>
        </p:spPr>
      </p:pic>
      <p:pic>
        <p:nvPicPr>
          <p:cNvPr id="9" name="Εικόνα 8">
            <a:extLst>
              <a:ext uri="{FF2B5EF4-FFF2-40B4-BE49-F238E27FC236}">
                <a16:creationId xmlns:a16="http://schemas.microsoft.com/office/drawing/2014/main" id="{E56238D9-5E39-43F2-944C-12597D4794DC}"/>
              </a:ext>
            </a:extLst>
          </p:cNvPr>
          <p:cNvPicPr>
            <a:picLocks noChangeAspect="1"/>
          </p:cNvPicPr>
          <p:nvPr/>
        </p:nvPicPr>
        <p:blipFill>
          <a:blip r:embed="rId4"/>
          <a:stretch>
            <a:fillRect/>
          </a:stretch>
        </p:blipFill>
        <p:spPr>
          <a:xfrm flipV="1">
            <a:off x="5809463" y="2003207"/>
            <a:ext cx="573074" cy="237765"/>
          </a:xfrm>
          <a:prstGeom prst="rect">
            <a:avLst/>
          </a:prstGeom>
        </p:spPr>
      </p:pic>
      <p:pic>
        <p:nvPicPr>
          <p:cNvPr id="12" name="Εικόνα 11">
            <a:extLst>
              <a:ext uri="{FF2B5EF4-FFF2-40B4-BE49-F238E27FC236}">
                <a16:creationId xmlns:a16="http://schemas.microsoft.com/office/drawing/2014/main" id="{2826BF51-2EB3-4809-9CAC-F1C94FEC4C1D}"/>
              </a:ext>
            </a:extLst>
          </p:cNvPr>
          <p:cNvPicPr>
            <a:picLocks noChangeAspect="1"/>
          </p:cNvPicPr>
          <p:nvPr/>
        </p:nvPicPr>
        <p:blipFill>
          <a:blip r:embed="rId4"/>
          <a:stretch>
            <a:fillRect/>
          </a:stretch>
        </p:blipFill>
        <p:spPr>
          <a:xfrm>
            <a:off x="516942" y="1650970"/>
            <a:ext cx="573074" cy="237765"/>
          </a:xfrm>
          <a:prstGeom prst="rect">
            <a:avLst/>
          </a:prstGeom>
        </p:spPr>
      </p:pic>
      <p:pic>
        <p:nvPicPr>
          <p:cNvPr id="14" name="Εικόνα 13">
            <a:extLst>
              <a:ext uri="{FF2B5EF4-FFF2-40B4-BE49-F238E27FC236}">
                <a16:creationId xmlns:a16="http://schemas.microsoft.com/office/drawing/2014/main" id="{6BE900CD-AD21-462C-AC6A-6E19885689B1}"/>
              </a:ext>
            </a:extLst>
          </p:cNvPr>
          <p:cNvPicPr>
            <a:picLocks noChangeAspect="1"/>
          </p:cNvPicPr>
          <p:nvPr/>
        </p:nvPicPr>
        <p:blipFill>
          <a:blip r:embed="rId4"/>
          <a:stretch>
            <a:fillRect/>
          </a:stretch>
        </p:blipFill>
        <p:spPr>
          <a:xfrm>
            <a:off x="5809463" y="1661520"/>
            <a:ext cx="573074" cy="237765"/>
          </a:xfrm>
          <a:prstGeom prst="rect">
            <a:avLst/>
          </a:prstGeom>
        </p:spPr>
      </p:pic>
    </p:spTree>
    <p:extLst>
      <p:ext uri="{BB962C8B-B14F-4D97-AF65-F5344CB8AC3E}">
        <p14:creationId xmlns:p14="http://schemas.microsoft.com/office/powerpoint/2010/main" val="1789765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64E4B5E-E208-4D59-B888-E42C3A43D602}"/>
              </a:ext>
            </a:extLst>
          </p:cNvPr>
          <p:cNvPicPr>
            <a:picLocks noChangeAspect="1"/>
          </p:cNvPicPr>
          <p:nvPr/>
        </p:nvPicPr>
        <p:blipFill>
          <a:blip r:embed="rId2"/>
          <a:stretch>
            <a:fillRect/>
          </a:stretch>
        </p:blipFill>
        <p:spPr>
          <a:xfrm>
            <a:off x="1745566" y="569865"/>
            <a:ext cx="8495714" cy="5718269"/>
          </a:xfrm>
          <a:prstGeom prst="rect">
            <a:avLst/>
          </a:prstGeom>
        </p:spPr>
      </p:pic>
      <p:pic>
        <p:nvPicPr>
          <p:cNvPr id="4" name="Εικόνα 3">
            <a:extLst>
              <a:ext uri="{FF2B5EF4-FFF2-40B4-BE49-F238E27FC236}">
                <a16:creationId xmlns:a16="http://schemas.microsoft.com/office/drawing/2014/main" id="{3166E4DB-31F7-4D87-BD10-20F850F0F8CC}"/>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4070772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944AF-F398-4B08-8833-586A0C71B8B4}"/>
              </a:ext>
            </a:extLst>
          </p:cNvPr>
          <p:cNvSpPr txBox="1"/>
          <p:nvPr/>
        </p:nvSpPr>
        <p:spPr>
          <a:xfrm>
            <a:off x="630702" y="2165111"/>
            <a:ext cx="1138076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Η αναλογία μερικής πίεσης αρτηριακού οξυγόνου και κλάσματος εισπνεόμενου  οξυγόνου, γνωστή ως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δείκτης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Horowitz</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ή δείκτης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Carrico</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είναι μια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σύγκριση μεταξύ του επιπέδου οξυγόνου στο αίμα και της συγκέντρωσης οξυγόνου που αναπνέει.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Αυτό βοηθά στον προσδιορισμό του βαθμού τυχόν προβλημάτων σχετικά με το πώς οι πνεύμονες μεταφέρουν οξυγόνο στο αίμα.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Για αυτό το τεστ συλλέγεται </a:t>
            </a:r>
            <a:r>
              <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rPr>
              <a:t>δείγμα αρτηριακού αίματος</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Τα πιο πρόσφατα κριτήρια του Βερολίνου καθορίζουν το ήπιο ARDS σε αναλογία &lt;300.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7AA2A41F-9399-4F3A-B2FA-6E814B24A1B4}"/>
              </a:ext>
            </a:extLst>
          </p:cNvPr>
          <p:cNvPicPr>
            <a:picLocks noChangeAspect="1"/>
          </p:cNvPicPr>
          <p:nvPr/>
        </p:nvPicPr>
        <p:blipFill>
          <a:blip r:embed="rId3"/>
          <a:stretch>
            <a:fillRect/>
          </a:stretch>
        </p:blipFill>
        <p:spPr>
          <a:xfrm>
            <a:off x="4124897" y="896867"/>
            <a:ext cx="3942206" cy="845967"/>
          </a:xfrm>
          <a:prstGeom prst="rect">
            <a:avLst/>
          </a:prstGeom>
        </p:spPr>
      </p:pic>
      <p:pic>
        <p:nvPicPr>
          <p:cNvPr id="7" name="Εικόνα 6">
            <a:extLst>
              <a:ext uri="{FF2B5EF4-FFF2-40B4-BE49-F238E27FC236}">
                <a16:creationId xmlns:a16="http://schemas.microsoft.com/office/drawing/2014/main" id="{D0C20D0E-9182-424D-810F-BB5CD37D72D2}"/>
              </a:ext>
            </a:extLst>
          </p:cNvPr>
          <p:cNvPicPr>
            <a:picLocks noChangeAspect="1"/>
          </p:cNvPicPr>
          <p:nvPr/>
        </p:nvPicPr>
        <p:blipFill>
          <a:blip r:embed="rId4"/>
          <a:stretch>
            <a:fillRect/>
          </a:stretch>
        </p:blipFill>
        <p:spPr>
          <a:xfrm>
            <a:off x="2402452" y="76241"/>
            <a:ext cx="7387096" cy="845966"/>
          </a:xfrm>
          <a:prstGeom prst="rect">
            <a:avLst/>
          </a:prstGeom>
        </p:spPr>
      </p:pic>
      <p:pic>
        <p:nvPicPr>
          <p:cNvPr id="8" name="Εικόνα 7">
            <a:extLst>
              <a:ext uri="{FF2B5EF4-FFF2-40B4-BE49-F238E27FC236}">
                <a16:creationId xmlns:a16="http://schemas.microsoft.com/office/drawing/2014/main" id="{6DDB418E-5F9B-4962-A706-FDF34754550D}"/>
              </a:ext>
            </a:extLst>
          </p:cNvPr>
          <p:cNvPicPr>
            <a:picLocks noChangeAspect="1"/>
          </p:cNvPicPr>
          <p:nvPr/>
        </p:nvPicPr>
        <p:blipFill>
          <a:blip r:embed="rId5"/>
          <a:stretch>
            <a:fillRect/>
          </a:stretch>
        </p:blipFill>
        <p:spPr>
          <a:xfrm>
            <a:off x="10272419" y="3777248"/>
            <a:ext cx="1288879" cy="1895410"/>
          </a:xfrm>
          <a:prstGeom prst="rect">
            <a:avLst/>
          </a:prstGeom>
        </p:spPr>
      </p:pic>
      <p:sp>
        <p:nvSpPr>
          <p:cNvPr id="10" name="TextBox 9">
            <a:extLst>
              <a:ext uri="{FF2B5EF4-FFF2-40B4-BE49-F238E27FC236}">
                <a16:creationId xmlns:a16="http://schemas.microsoft.com/office/drawing/2014/main" id="{3772493B-FE31-4849-8AC0-629D1C1AF76C}"/>
              </a:ext>
            </a:extLst>
          </p:cNvPr>
          <p:cNvSpPr txBox="1"/>
          <p:nvPr/>
        </p:nvSpPr>
        <p:spPr>
          <a:xfrm>
            <a:off x="805376" y="4795495"/>
            <a:ext cx="915740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Φυσιολογικά ΡΟ2 100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mmHg/ 0,21 = 476</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(400-450)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ΡΟ2 100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mmHg/ 0,50 = 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ΡΟ2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68</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mmHg</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136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σοβαρή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υποξαιμική</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αναπνευστική ανεπάρκεια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B5777AE-9ED7-4C37-A409-91FEEC33F95A}"/>
              </a:ext>
            </a:extLst>
          </p:cNvPr>
          <p:cNvSpPr txBox="1"/>
          <p:nvPr/>
        </p:nvSpPr>
        <p:spPr>
          <a:xfrm>
            <a:off x="805376" y="1665336"/>
            <a:ext cx="105812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Σε περίπτωση </a:t>
            </a:r>
            <a:r>
              <a:rPr kumimoji="0" lang="el-GR" sz="2000" b="1" i="0" u="sng" strike="noStrike" kern="1200" cap="none" spc="0" normalizeH="0" baseline="0" noProof="0" dirty="0" err="1">
                <a:ln>
                  <a:noFill/>
                </a:ln>
                <a:effectLst/>
                <a:uLnTx/>
                <a:uFillTx/>
                <a:latin typeface="Calibri" panose="020F0502020204030204"/>
                <a:ea typeface="+mn-ea"/>
                <a:cs typeface="+mn-cs"/>
              </a:rPr>
              <a:t>υποξυγοναιμίας</a:t>
            </a: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 η βαρύτητά της εκτιμάται με τη βοήθεια του πηλίκου PaO2/FiΟ2</a:t>
            </a:r>
          </a:p>
        </p:txBody>
      </p:sp>
    </p:spTree>
    <p:extLst>
      <p:ext uri="{BB962C8B-B14F-4D97-AF65-F5344CB8AC3E}">
        <p14:creationId xmlns:p14="http://schemas.microsoft.com/office/powerpoint/2010/main" val="3761981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ECB686-F058-45E3-B674-4997E978C5EB}"/>
              </a:ext>
            </a:extLst>
          </p:cNvPr>
          <p:cNvSpPr>
            <a:spLocks noGrp="1"/>
          </p:cNvSpPr>
          <p:nvPr>
            <p:ph type="title"/>
          </p:nvPr>
        </p:nvSpPr>
        <p:spPr>
          <a:xfrm>
            <a:off x="609600" y="23018"/>
            <a:ext cx="10972800" cy="1143000"/>
          </a:xfrm>
        </p:spPr>
        <p:txBody>
          <a:bodyPr/>
          <a:lstStyle/>
          <a:p>
            <a:r>
              <a:rPr lang="el-GR" sz="4000" b="1" dirty="0"/>
              <a:t>ΕΡΓΑΣΤΗΡΙΑΚΗ ΔΙΕΡΕΥΝΗΣΗ</a:t>
            </a:r>
          </a:p>
        </p:txBody>
      </p:sp>
      <p:sp>
        <p:nvSpPr>
          <p:cNvPr id="3" name="Θέση περιεχομένου 2">
            <a:extLst>
              <a:ext uri="{FF2B5EF4-FFF2-40B4-BE49-F238E27FC236}">
                <a16:creationId xmlns:a16="http://schemas.microsoft.com/office/drawing/2014/main" id="{913663CE-943D-4555-93ED-F0538A009513}"/>
              </a:ext>
            </a:extLst>
          </p:cNvPr>
          <p:cNvSpPr>
            <a:spLocks noGrp="1"/>
          </p:cNvSpPr>
          <p:nvPr>
            <p:ph idx="1"/>
          </p:nvPr>
        </p:nvSpPr>
        <p:spPr>
          <a:xfrm>
            <a:off x="304800" y="1166018"/>
            <a:ext cx="11582400" cy="4525963"/>
          </a:xfrm>
          <a:solidFill>
            <a:schemeClr val="accent2"/>
          </a:solidFill>
        </p:spPr>
        <p:txBody>
          <a:bodyPr/>
          <a:lstStyle/>
          <a:p>
            <a:r>
              <a:rPr lang="el-GR" sz="2800" b="1" dirty="0"/>
              <a:t>Αέρια  αίματος</a:t>
            </a:r>
          </a:p>
          <a:p>
            <a:r>
              <a:rPr lang="el-GR" sz="2800" b="1" dirty="0"/>
              <a:t>α/α θώρακος </a:t>
            </a:r>
            <a:r>
              <a:rPr lang="en-US" sz="2800" b="1" dirty="0"/>
              <a:t>F/P</a:t>
            </a:r>
          </a:p>
          <a:p>
            <a:r>
              <a:rPr lang="en-US" sz="2800" b="1" dirty="0"/>
              <a:t>MRI. CT</a:t>
            </a:r>
          </a:p>
          <a:p>
            <a:r>
              <a:rPr lang="el-GR" sz="2800" b="1" dirty="0"/>
              <a:t>Εξετάσεις  πτυέλων </a:t>
            </a:r>
            <a:r>
              <a:rPr lang="el-GR" sz="2800" dirty="0"/>
              <a:t>(κοινές  καλλιέργειες, για β</a:t>
            </a:r>
            <a:r>
              <a:rPr lang="en-US" sz="2800" dirty="0"/>
              <a:t> Koch, </a:t>
            </a:r>
            <a:r>
              <a:rPr lang="el-GR" sz="2800" dirty="0"/>
              <a:t>κυτταρολογικές)</a:t>
            </a:r>
          </a:p>
          <a:p>
            <a:r>
              <a:rPr lang="el-GR" sz="2800" b="1" dirty="0"/>
              <a:t>Λειτουργικές δοκιμασίες</a:t>
            </a:r>
            <a:r>
              <a:rPr lang="el-GR" sz="2800" dirty="0"/>
              <a:t>: </a:t>
            </a:r>
            <a:r>
              <a:rPr lang="el-GR" sz="2800" dirty="0" err="1"/>
              <a:t>Σπιρομετρία</a:t>
            </a:r>
            <a:r>
              <a:rPr lang="el-GR" sz="2800" dirty="0"/>
              <a:t>, Μέγιστη </a:t>
            </a:r>
            <a:r>
              <a:rPr lang="el-GR" sz="2800" dirty="0" err="1"/>
              <a:t>εκπνευστική</a:t>
            </a:r>
            <a:r>
              <a:rPr lang="el-GR" sz="2800" dirty="0"/>
              <a:t> ροή (</a:t>
            </a:r>
            <a:r>
              <a:rPr lang="en-US" sz="2800" dirty="0"/>
              <a:t>Peak</a:t>
            </a:r>
            <a:r>
              <a:rPr lang="el-GR" sz="2800" dirty="0"/>
              <a:t> </a:t>
            </a:r>
            <a:r>
              <a:rPr lang="en-US" sz="2800" dirty="0"/>
              <a:t>expiratory flow - PEF)</a:t>
            </a:r>
            <a:r>
              <a:rPr lang="el-GR" sz="2800" dirty="0"/>
              <a:t>,</a:t>
            </a:r>
            <a:r>
              <a:rPr lang="en-US" sz="2800" dirty="0"/>
              <a:t> </a:t>
            </a:r>
            <a:r>
              <a:rPr lang="el-GR" sz="2800" dirty="0"/>
              <a:t>Διαχυτική ικανότητα για το μονοξείδιο του άνθρακα (DLCO</a:t>
            </a:r>
            <a:r>
              <a:rPr lang="en-US" sz="2800" dirty="0"/>
              <a:t>-Diffusing capacity for Lung carbon monoxide</a:t>
            </a:r>
            <a:r>
              <a:rPr lang="el-GR" sz="2800" dirty="0"/>
              <a:t>)</a:t>
            </a:r>
          </a:p>
          <a:p>
            <a:r>
              <a:rPr lang="el-GR" sz="2800" b="1" dirty="0"/>
              <a:t>Βρογχοσκόπηση</a:t>
            </a:r>
            <a:r>
              <a:rPr lang="el-GR" sz="2800" dirty="0"/>
              <a:t>- βιοψίες- </a:t>
            </a:r>
            <a:r>
              <a:rPr lang="el-GR" sz="2800" dirty="0" err="1"/>
              <a:t>βρογχοκυψελιδικό</a:t>
            </a:r>
            <a:r>
              <a:rPr lang="el-GR" sz="2800" dirty="0"/>
              <a:t> </a:t>
            </a:r>
            <a:r>
              <a:rPr lang="el-GR" sz="2800" dirty="0" err="1"/>
              <a:t>έκπλυμα</a:t>
            </a:r>
            <a:r>
              <a:rPr lang="el-GR" sz="2800" dirty="0"/>
              <a:t> </a:t>
            </a:r>
          </a:p>
          <a:p>
            <a:r>
              <a:rPr lang="el-GR" sz="2800" b="1" dirty="0" err="1"/>
              <a:t>Θωρακοτομή</a:t>
            </a:r>
            <a:r>
              <a:rPr lang="el-GR" sz="2800" b="1" dirty="0"/>
              <a:t>, </a:t>
            </a:r>
            <a:r>
              <a:rPr lang="el-GR" sz="2800" b="1" dirty="0" err="1"/>
              <a:t>Μεσοθωρακοσκόπηση</a:t>
            </a:r>
            <a:r>
              <a:rPr lang="el-GR" sz="2800" b="1" dirty="0"/>
              <a:t> </a:t>
            </a:r>
          </a:p>
          <a:p>
            <a:endParaRPr lang="el-GR" dirty="0"/>
          </a:p>
          <a:p>
            <a:endParaRPr lang="el-GR" dirty="0"/>
          </a:p>
          <a:p>
            <a:endParaRPr lang="en-US" dirty="0"/>
          </a:p>
          <a:p>
            <a:endParaRPr lang="el-GR" dirty="0"/>
          </a:p>
        </p:txBody>
      </p:sp>
      <p:pic>
        <p:nvPicPr>
          <p:cNvPr id="5" name="Εικόνα 4">
            <a:extLst>
              <a:ext uri="{FF2B5EF4-FFF2-40B4-BE49-F238E27FC236}">
                <a16:creationId xmlns:a16="http://schemas.microsoft.com/office/drawing/2014/main" id="{591D69F2-2EDF-4E19-BA15-5FE57A9E8874}"/>
              </a:ext>
            </a:extLst>
          </p:cNvPr>
          <p:cNvPicPr>
            <a:picLocks noChangeAspect="1"/>
          </p:cNvPicPr>
          <p:nvPr/>
        </p:nvPicPr>
        <p:blipFill>
          <a:blip r:embed="rId2"/>
          <a:stretch>
            <a:fillRect/>
          </a:stretch>
        </p:blipFill>
        <p:spPr>
          <a:xfrm>
            <a:off x="11661602" y="23018"/>
            <a:ext cx="530398" cy="445047"/>
          </a:xfrm>
          <a:prstGeom prst="rect">
            <a:avLst/>
          </a:prstGeom>
        </p:spPr>
      </p:pic>
    </p:spTree>
    <p:extLst>
      <p:ext uri="{BB962C8B-B14F-4D97-AF65-F5344CB8AC3E}">
        <p14:creationId xmlns:p14="http://schemas.microsoft.com/office/powerpoint/2010/main" val="35299658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70285-1166-41A3-8450-79833F0B7967}"/>
              </a:ext>
            </a:extLst>
          </p:cNvPr>
          <p:cNvSpPr txBox="1"/>
          <p:nvPr/>
        </p:nvSpPr>
        <p:spPr>
          <a:xfrm>
            <a:off x="601394" y="797510"/>
            <a:ext cx="10772850"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Αναπνευστική ανεπάρκεια (ΑΑ) είναι η αδυναμία του αναπνευστικού συστήματος να επιτελέσει τη μία ή και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τις δύο λειτουργίες της ανταλλαγής των αερίων, δηλαδή την οξυγόνωση του μεικτού φλεβικού αίματος ή/και την αποβολή του διοξειδίου του άνθρακα (CO2). Ορίζεται ως η μείωση της μερικής πίεσης του οξυγόνου</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στο αρτηριακό αίμα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(PaO2) &lt; 60 mm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Hg</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με ή χωρίς αύξηση της μερικής πίεσης του διοξειδίου του άνθρακα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(PaCO2) &gt; 45 mm </a:t>
            </a:r>
            <a:r>
              <a:rPr kumimoji="0" lang="el-GR" sz="2400" b="1" i="0" u="none" strike="noStrike" kern="1200" cap="none" spc="0" normalizeH="0" baseline="0" noProof="0" dirty="0" err="1">
                <a:ln>
                  <a:noFill/>
                </a:ln>
                <a:solidFill>
                  <a:srgbClr val="FF0000"/>
                </a:solidFill>
                <a:effectLst/>
                <a:uLnTx/>
                <a:uFillTx/>
                <a:latin typeface="Calibri" panose="020F0502020204030204"/>
                <a:ea typeface="+mn-ea"/>
                <a:cs typeface="+mn-cs"/>
              </a:rPr>
              <a:t>Hg</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Η ΑΑ διακρίνεται σε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υποξυγοναιμική</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ή τύπου Ι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και σε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υπερκαπνική</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ή τύπου ΙΙ.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Η βασική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παθοφυσιολογική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διαταραχή στον τύπο I αναφέρεται στη διαταραχή αερισμού-αιμάτωσης (V/Q</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ανεπάρκεια των πνευμόνων), ενώ στο τύπο II η βασική διαταραχή αφορά τη μείωση του κυψελιδικού αερισμού (VA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ανεπάρκεια της αναπνευστικής αντλίας).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Στην πραγματικότητα, και στους δύο τύπους αναπνευστικής ανεπάρκειας συμμετέχουν και οι δύο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παθοφυσιολογικές</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διαταραχές αλλά σε διαφορετικό βαθμό η καθεμία.</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i="0" u="none" strike="noStrike" kern="1200" cap="none" spc="0" normalizeH="0" baseline="0" noProof="0" dirty="0">
                <a:ln>
                  <a:noFill/>
                </a:ln>
                <a:effectLst/>
                <a:uLnTx/>
                <a:uFillTx/>
                <a:latin typeface="Calibri" panose="020F0502020204030204"/>
                <a:ea typeface="+mn-ea"/>
                <a:cs typeface="+mn-cs"/>
              </a:rPr>
              <a:t>• Η βαρύτητα της ΑΑ εκτιμάται με το πηλίκο PaO2/FiΟ2</a:t>
            </a:r>
          </a:p>
        </p:txBody>
      </p:sp>
      <p:sp>
        <p:nvSpPr>
          <p:cNvPr id="5" name="TextBox 4">
            <a:extLst>
              <a:ext uri="{FF2B5EF4-FFF2-40B4-BE49-F238E27FC236}">
                <a16:creationId xmlns:a16="http://schemas.microsoft.com/office/drawing/2014/main" id="{02519619-A10D-412F-86B3-A3D267865233}"/>
              </a:ext>
            </a:extLst>
          </p:cNvPr>
          <p:cNvSpPr txBox="1"/>
          <p:nvPr/>
        </p:nvSpPr>
        <p:spPr>
          <a:xfrm>
            <a:off x="826477" y="188128"/>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3200" b="1" dirty="0">
                <a:solidFill>
                  <a:prstClr val="black"/>
                </a:solidFill>
                <a:latin typeface="Calibri" panose="020F0502020204030204"/>
              </a:rPr>
              <a:t>ΒΑΣΙΚΕΣ ΓΝΩΣΕΙΣ</a:t>
            </a:r>
            <a:endPar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4">
            <a:extLst>
              <a:ext uri="{FF2B5EF4-FFF2-40B4-BE49-F238E27FC236}">
                <a16:creationId xmlns:a16="http://schemas.microsoft.com/office/drawing/2014/main" id="{591D69F2-2EDF-4E19-BA15-5FE57A9E8874}"/>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2285329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F96E9C3-1886-4425-B710-A0A069B9F707}"/>
              </a:ext>
            </a:extLst>
          </p:cNvPr>
          <p:cNvPicPr>
            <a:picLocks noChangeAspect="1"/>
          </p:cNvPicPr>
          <p:nvPr/>
        </p:nvPicPr>
        <p:blipFill>
          <a:blip r:embed="rId2"/>
          <a:stretch>
            <a:fillRect/>
          </a:stretch>
        </p:blipFill>
        <p:spPr>
          <a:xfrm>
            <a:off x="815603" y="576775"/>
            <a:ext cx="5744630" cy="5113021"/>
          </a:xfrm>
          <a:prstGeom prst="rect">
            <a:avLst/>
          </a:prstGeom>
        </p:spPr>
      </p:pic>
      <p:pic>
        <p:nvPicPr>
          <p:cNvPr id="4" name="Εικόνα 3">
            <a:extLst>
              <a:ext uri="{FF2B5EF4-FFF2-40B4-BE49-F238E27FC236}">
                <a16:creationId xmlns:a16="http://schemas.microsoft.com/office/drawing/2014/main" id="{F2C17F37-2193-476B-B565-9A4292BD8334}"/>
              </a:ext>
            </a:extLst>
          </p:cNvPr>
          <p:cNvPicPr>
            <a:picLocks noChangeAspect="1"/>
          </p:cNvPicPr>
          <p:nvPr/>
        </p:nvPicPr>
        <p:blipFill>
          <a:blip r:embed="rId3"/>
          <a:stretch>
            <a:fillRect/>
          </a:stretch>
        </p:blipFill>
        <p:spPr>
          <a:xfrm>
            <a:off x="11661602" y="0"/>
            <a:ext cx="530398" cy="445047"/>
          </a:xfrm>
          <a:prstGeom prst="rect">
            <a:avLst/>
          </a:prstGeom>
        </p:spPr>
      </p:pic>
    </p:spTree>
    <p:extLst>
      <p:ext uri="{BB962C8B-B14F-4D97-AF65-F5344CB8AC3E}">
        <p14:creationId xmlns:p14="http://schemas.microsoft.com/office/powerpoint/2010/main" val="3999319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C38D95-DD9D-4587-86D3-C68AD7C6864C}"/>
              </a:ext>
            </a:extLst>
          </p:cNvPr>
          <p:cNvSpPr>
            <a:spLocks noGrp="1"/>
          </p:cNvSpPr>
          <p:nvPr>
            <p:ph type="title"/>
          </p:nvPr>
        </p:nvSpPr>
        <p:spPr>
          <a:xfrm>
            <a:off x="838200" y="0"/>
            <a:ext cx="10515600" cy="1325563"/>
          </a:xfrm>
        </p:spPr>
        <p:txBody>
          <a:bodyPr/>
          <a:lstStyle/>
          <a:p>
            <a:r>
              <a:rPr lang="el-GR" b="1" dirty="0"/>
              <a:t>ΕΠΙΣΚΟΠΗΣΗ</a:t>
            </a:r>
          </a:p>
        </p:txBody>
      </p:sp>
      <p:sp>
        <p:nvSpPr>
          <p:cNvPr id="4" name="TextBox 3">
            <a:extLst>
              <a:ext uri="{FF2B5EF4-FFF2-40B4-BE49-F238E27FC236}">
                <a16:creationId xmlns:a16="http://schemas.microsoft.com/office/drawing/2014/main" id="{EB7E0818-A6A7-4537-8BC9-E4BF192B5FF1}"/>
              </a:ext>
            </a:extLst>
          </p:cNvPr>
          <p:cNvSpPr txBox="1"/>
          <p:nvPr/>
        </p:nvSpPr>
        <p:spPr>
          <a:xfrm>
            <a:off x="1260230" y="1001372"/>
            <a:ext cx="8812237"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Αναπνευστικές κινήσεις</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Μέτρηση αναπνοών</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Τύπος αναπνοής: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Kussmaul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ταχεία και βαθιά - μεταβολική οξέωση),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CheynneStokes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περιοδική - ΑΕΕ, βαριά καρδιακή ανεπάρκεια),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Biot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αταξική – βλάβη προμήκη μυελού)</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Εισολκή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μεσοπλευρίων διαστημάτων - επιστράτευση επικουρικών αναπνευστικών μυών (σκαληνών, ορθού κοιλιακού)</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Παράδοξη κινητικότητα μέρους του θωρακικού τοιχώματος (πολλαπλά κατάγματα γειτονικών πλευρών)</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Σχήμα θώρακος: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πιθοειδής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κυφωτικός/σκολιωτικός κλπ.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Δέρμα: αραχνοειδείς σπίλοι,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επίφλεβο</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έρπης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ζωστήρ, υποδόριο εμφύσημα, εγχειρητικές  ουλές</a:t>
            </a:r>
          </a:p>
        </p:txBody>
      </p:sp>
    </p:spTree>
    <p:extLst>
      <p:ext uri="{BB962C8B-B14F-4D97-AF65-F5344CB8AC3E}">
        <p14:creationId xmlns:p14="http://schemas.microsoft.com/office/powerpoint/2010/main" val="1206958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941E46-4066-4F7D-B737-3FA4CD435848}"/>
              </a:ext>
            </a:extLst>
          </p:cNvPr>
          <p:cNvSpPr>
            <a:spLocks noGrp="1"/>
          </p:cNvSpPr>
          <p:nvPr>
            <p:ph type="title"/>
          </p:nvPr>
        </p:nvSpPr>
        <p:spPr/>
        <p:txBody>
          <a:bodyPr/>
          <a:lstStyle/>
          <a:p>
            <a:endParaRPr lang="el-GR"/>
          </a:p>
        </p:txBody>
      </p:sp>
      <p:pic>
        <p:nvPicPr>
          <p:cNvPr id="3" name="Εικόνα 2">
            <a:extLst>
              <a:ext uri="{FF2B5EF4-FFF2-40B4-BE49-F238E27FC236}">
                <a16:creationId xmlns:a16="http://schemas.microsoft.com/office/drawing/2014/main" id="{8B21BCD2-9EDB-481A-AF0F-FEB99961DC01}"/>
              </a:ext>
            </a:extLst>
          </p:cNvPr>
          <p:cNvPicPr>
            <a:picLocks noChangeAspect="1"/>
          </p:cNvPicPr>
          <p:nvPr/>
        </p:nvPicPr>
        <p:blipFill>
          <a:blip r:embed="rId2"/>
          <a:stretch>
            <a:fillRect/>
          </a:stretch>
        </p:blipFill>
        <p:spPr>
          <a:xfrm>
            <a:off x="2809875" y="443744"/>
            <a:ext cx="4495800" cy="2743200"/>
          </a:xfrm>
          <a:prstGeom prst="rect">
            <a:avLst/>
          </a:prstGeom>
        </p:spPr>
      </p:pic>
      <p:pic>
        <p:nvPicPr>
          <p:cNvPr id="4" name="Εικόνα 3">
            <a:extLst>
              <a:ext uri="{FF2B5EF4-FFF2-40B4-BE49-F238E27FC236}">
                <a16:creationId xmlns:a16="http://schemas.microsoft.com/office/drawing/2014/main" id="{82B88063-B961-42C5-86C8-02C3F435E4B1}"/>
              </a:ext>
            </a:extLst>
          </p:cNvPr>
          <p:cNvPicPr>
            <a:picLocks noChangeAspect="1"/>
          </p:cNvPicPr>
          <p:nvPr/>
        </p:nvPicPr>
        <p:blipFill>
          <a:blip r:embed="rId3"/>
          <a:stretch>
            <a:fillRect/>
          </a:stretch>
        </p:blipFill>
        <p:spPr>
          <a:xfrm>
            <a:off x="438443" y="240469"/>
            <a:ext cx="1971675" cy="3343275"/>
          </a:xfrm>
          <a:prstGeom prst="rect">
            <a:avLst/>
          </a:prstGeom>
        </p:spPr>
      </p:pic>
      <p:pic>
        <p:nvPicPr>
          <p:cNvPr id="5" name="Εικόνα 4">
            <a:extLst>
              <a:ext uri="{FF2B5EF4-FFF2-40B4-BE49-F238E27FC236}">
                <a16:creationId xmlns:a16="http://schemas.microsoft.com/office/drawing/2014/main" id="{AA5BF40A-57C6-4B8C-99EE-F6305ABC815A}"/>
              </a:ext>
            </a:extLst>
          </p:cNvPr>
          <p:cNvPicPr>
            <a:picLocks noChangeAspect="1"/>
          </p:cNvPicPr>
          <p:nvPr/>
        </p:nvPicPr>
        <p:blipFill>
          <a:blip r:embed="rId4"/>
          <a:stretch>
            <a:fillRect/>
          </a:stretch>
        </p:blipFill>
        <p:spPr>
          <a:xfrm>
            <a:off x="7565707" y="240469"/>
            <a:ext cx="4010025" cy="3810000"/>
          </a:xfrm>
          <a:prstGeom prst="rect">
            <a:avLst/>
          </a:prstGeom>
        </p:spPr>
      </p:pic>
    </p:spTree>
    <p:extLst>
      <p:ext uri="{BB962C8B-B14F-4D97-AF65-F5344CB8AC3E}">
        <p14:creationId xmlns:p14="http://schemas.microsoft.com/office/powerpoint/2010/main" val="1701742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BADA46-10F5-4337-8DBC-8865B51847A4}"/>
              </a:ext>
            </a:extLst>
          </p:cNvPr>
          <p:cNvSpPr>
            <a:spLocks noGrp="1"/>
          </p:cNvSpPr>
          <p:nvPr>
            <p:ph type="title"/>
          </p:nvPr>
        </p:nvSpPr>
        <p:spPr/>
        <p:txBody>
          <a:bodyPr/>
          <a:lstStyle/>
          <a:p>
            <a:r>
              <a:rPr lang="el-GR" b="1" dirty="0"/>
              <a:t>ΨΗΛΑΦΗΣΗ</a:t>
            </a:r>
          </a:p>
        </p:txBody>
      </p:sp>
      <p:sp>
        <p:nvSpPr>
          <p:cNvPr id="4" name="TextBox 3">
            <a:extLst>
              <a:ext uri="{FF2B5EF4-FFF2-40B4-BE49-F238E27FC236}">
                <a16:creationId xmlns:a16="http://schemas.microsoft.com/office/drawing/2014/main" id="{38B49981-FF6E-4977-8F36-B563EB78072F}"/>
              </a:ext>
            </a:extLst>
          </p:cNvPr>
          <p:cNvSpPr txBox="1"/>
          <p:nvPr/>
        </p:nvSpPr>
        <p:spPr>
          <a:xfrm>
            <a:off x="1384013" y="1610005"/>
            <a:ext cx="9145034" cy="31085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Έκπτυξη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ημιθωρακίων</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ετερόπλευρη</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μείωση - πνευμονική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ίνωση</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πλευριτική συλλογή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πλευριτικό άλγος, βρογχική απόφραξη</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Φωνητικές δονήσεις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srgbClr val="FF0000"/>
                </a:solidFill>
                <a:effectLst/>
                <a:uLnTx/>
                <a:uFillTx/>
                <a:latin typeface="Calibri" panose="020F0502020204030204"/>
                <a:ea typeface="+mn-ea"/>
                <a:cs typeface="+mn-cs"/>
              </a:rPr>
              <a:t>μειωμένες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σε πλευριτική συλλογή,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παχυπλευρίτιδα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πνευμοθώρακα, απόφραξη βρόγχου, ΧΑΠ.    </a:t>
            </a:r>
            <a:r>
              <a:rPr kumimoji="0" lang="el-GR" sz="2800" b="0" i="0" u="none" strike="noStrike" kern="1200" cap="none" spc="0" normalizeH="0" baseline="0" noProof="0" dirty="0">
                <a:ln>
                  <a:noFill/>
                </a:ln>
                <a:solidFill>
                  <a:srgbClr val="FF0000"/>
                </a:solidFill>
                <a:effectLst/>
                <a:uLnTx/>
                <a:uFillTx/>
                <a:latin typeface="Calibri" panose="020F0502020204030204"/>
                <a:ea typeface="+mn-ea"/>
                <a:cs typeface="+mn-cs"/>
              </a:rPr>
              <a:t>Αυξημένες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Θέση τραχείας</a:t>
            </a:r>
          </a:p>
        </p:txBody>
      </p:sp>
    </p:spTree>
    <p:extLst>
      <p:ext uri="{BB962C8B-B14F-4D97-AF65-F5344CB8AC3E}">
        <p14:creationId xmlns:p14="http://schemas.microsoft.com/office/powerpoint/2010/main" val="218526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1648DC-5053-4E3F-AA7D-E3E55AEBD13D}"/>
              </a:ext>
            </a:extLst>
          </p:cNvPr>
          <p:cNvSpPr txBox="1"/>
          <p:nvPr/>
        </p:nvSpPr>
        <p:spPr>
          <a:xfrm>
            <a:off x="711444" y="371456"/>
            <a:ext cx="10176949"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ΥΠΟΞΑΙΜΙΚΗ ΥΠΟΞΙΑ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χαμηλή συγκέντρωση εισπνεόμενου οξυγόνου</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υψόμετρα</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διαταραχές αερισμού-αιμάτωσης</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ανωμαλίες διάχυσης</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αυξημένο ανατομικό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shunt</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καρδιακές ανωμαλίες</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srgbClr val="202122"/>
                </a:solidFill>
                <a:effectLst/>
                <a:uLnTx/>
                <a:uFillTx/>
                <a:latin typeface="Calibri" panose="020F0502020204030204"/>
                <a:ea typeface="+mn-ea"/>
                <a:cs typeface="+mn-cs"/>
              </a:rPr>
              <a:t>Παρακάμψεις στην πνευμονική κυκλοφορία ή οπή στο </a:t>
            </a:r>
            <a:r>
              <a:rPr kumimoji="0" lang="el-GR" sz="2800" b="0" i="0" u="none" strike="noStrike" kern="1200" cap="none" spc="0" normalizeH="0" baseline="0" noProof="0" dirty="0" err="1">
                <a:ln>
                  <a:noFill/>
                </a:ln>
                <a:solidFill>
                  <a:srgbClr val="202122"/>
                </a:solidFill>
                <a:effectLst/>
                <a:uLnTx/>
                <a:uFillTx/>
                <a:latin typeface="Calibri" panose="020F0502020204030204"/>
                <a:ea typeface="+mn-ea"/>
                <a:cs typeface="+mn-cs"/>
              </a:rPr>
              <a:t>μεσοκοιλιακό</a:t>
            </a:r>
            <a:r>
              <a:rPr kumimoji="0" lang="el-GR" sz="2800" b="0" i="0" u="none" strike="noStrike" kern="1200" cap="none" spc="0" normalizeH="0" baseline="0" noProof="0" dirty="0">
                <a:ln>
                  <a:noFill/>
                </a:ln>
                <a:solidFill>
                  <a:srgbClr val="202122"/>
                </a:solidFill>
                <a:effectLst/>
                <a:uLnTx/>
                <a:uFillTx/>
                <a:latin typeface="Calibri" panose="020F0502020204030204"/>
                <a:ea typeface="+mn-ea"/>
                <a:cs typeface="+mn-cs"/>
              </a:rPr>
              <a:t> διάφραγμα που επιτρέπει την μετακίνηση αίματος μεταξύ των κοιλιών</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Εικόνα 2">
            <a:extLst>
              <a:ext uri="{FF2B5EF4-FFF2-40B4-BE49-F238E27FC236}">
                <a16:creationId xmlns:a16="http://schemas.microsoft.com/office/drawing/2014/main" id="{729EAF59-3281-4FAC-A938-E58C1C4DD793}"/>
              </a:ext>
            </a:extLst>
          </p:cNvPr>
          <p:cNvPicPr>
            <a:picLocks noChangeAspect="1"/>
          </p:cNvPicPr>
          <p:nvPr/>
        </p:nvPicPr>
        <p:blipFill>
          <a:blip r:embed="rId2"/>
          <a:stretch>
            <a:fillRect/>
          </a:stretch>
        </p:blipFill>
        <p:spPr>
          <a:xfrm>
            <a:off x="6353908" y="3910886"/>
            <a:ext cx="5590517" cy="2706859"/>
          </a:xfrm>
          <a:prstGeom prst="rect">
            <a:avLst/>
          </a:prstGeom>
        </p:spPr>
      </p:pic>
      <p:sp>
        <p:nvSpPr>
          <p:cNvPr id="5" name="TextBox 4">
            <a:extLst>
              <a:ext uri="{FF2B5EF4-FFF2-40B4-BE49-F238E27FC236}">
                <a16:creationId xmlns:a16="http://schemas.microsoft.com/office/drawing/2014/main" id="{CC7BB192-7EDD-4264-8216-D76DC533AE57}"/>
              </a:ext>
            </a:extLst>
          </p:cNvPr>
          <p:cNvSpPr txBox="1"/>
          <p:nvPr/>
        </p:nvSpPr>
        <p:spPr>
          <a:xfrm>
            <a:off x="308454" y="268941"/>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5 - Ορθογώνιο"/>
          <p:cNvSpPr/>
          <p:nvPr/>
        </p:nvSpPr>
        <p:spPr>
          <a:xfrm>
            <a:off x="4343843" y="367022"/>
            <a:ext cx="2504916" cy="461665"/>
          </a:xfrm>
          <a:prstGeom prst="rect">
            <a:avLst/>
          </a:prstGeom>
        </p:spPr>
        <p:txBody>
          <a:bodyPr wrap="none">
            <a:spAutoFit/>
          </a:bodyPr>
          <a:lstStyle/>
          <a:p>
            <a:r>
              <a:rPr lang="en-US" sz="2400" b="1" dirty="0"/>
              <a:t>P</a:t>
            </a:r>
            <a:r>
              <a:rPr lang="en-US" sz="2400" b="1" baseline="-25000" dirty="0"/>
              <a:t>a</a:t>
            </a:r>
            <a:r>
              <a:rPr lang="en-US" sz="2400" dirty="0"/>
              <a:t>O</a:t>
            </a:r>
            <a:r>
              <a:rPr lang="en-US" sz="2400" b="1" baseline="-25000" dirty="0"/>
              <a:t>2</a:t>
            </a:r>
            <a:r>
              <a:rPr lang="en-US" sz="2400" dirty="0"/>
              <a:t> </a:t>
            </a:r>
            <a:r>
              <a:rPr lang="el-GR" sz="2400" dirty="0"/>
              <a:t>είναι χαμηλή</a:t>
            </a:r>
            <a:endParaRPr lang="el-GR" dirty="0"/>
          </a:p>
        </p:txBody>
      </p:sp>
    </p:spTree>
    <p:extLst>
      <p:ext uri="{BB962C8B-B14F-4D97-AF65-F5344CB8AC3E}">
        <p14:creationId xmlns:p14="http://schemas.microsoft.com/office/powerpoint/2010/main" val="838437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8B8ED-CAF6-4EF2-A029-49B565D1769C}"/>
              </a:ext>
            </a:extLst>
          </p:cNvPr>
          <p:cNvSpPr>
            <a:spLocks noGrp="1"/>
          </p:cNvSpPr>
          <p:nvPr>
            <p:ph type="title"/>
          </p:nvPr>
        </p:nvSpPr>
        <p:spPr/>
        <p:txBody>
          <a:bodyPr/>
          <a:lstStyle/>
          <a:p>
            <a:r>
              <a:rPr lang="el-GR" b="1" dirty="0"/>
              <a:t>ΕΠΙΚΡΟΥΣΗ</a:t>
            </a:r>
          </a:p>
        </p:txBody>
      </p:sp>
      <p:sp>
        <p:nvSpPr>
          <p:cNvPr id="4" name="TextBox 3">
            <a:extLst>
              <a:ext uri="{FF2B5EF4-FFF2-40B4-BE49-F238E27FC236}">
                <a16:creationId xmlns:a16="http://schemas.microsoft.com/office/drawing/2014/main" id="{A9ECD2B8-DBCC-4259-B1BA-742011C500C6}"/>
              </a:ext>
            </a:extLst>
          </p:cNvPr>
          <p:cNvSpPr txBox="1"/>
          <p:nvPr/>
        </p:nvSpPr>
        <p:spPr>
          <a:xfrm>
            <a:off x="754965" y="1959135"/>
            <a:ext cx="11049107"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Ήχος:</a:t>
            </a:r>
          </a:p>
          <a:p>
            <a:pPr marL="457200" lvl="0" indent="-457200">
              <a:buFont typeface="Wingdings" panose="05000000000000000000" pitchFamily="2" charset="2"/>
              <a:buChar char="Ø"/>
              <a:defRPr/>
            </a:pPr>
            <a:r>
              <a:rPr lang="el-GR" sz="2800" b="1" dirty="0">
                <a:solidFill>
                  <a:prstClr val="black"/>
                </a:solidFill>
              </a:rPr>
              <a:t>Σαφής πνευμονικός </a:t>
            </a:r>
            <a:r>
              <a:rPr lang="el-GR" sz="2800" dirty="0">
                <a:solidFill>
                  <a:prstClr val="black"/>
                </a:solidFill>
              </a:rPr>
              <a:t>- φυσιολογικό πνευμονικό παρέγχυμα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Αμβλύς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 πλευριτική συλλογή,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παχυπλευρίτιδα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πύκνωση,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ατελεκτασία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Υπερσαφής</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πνευμονικός-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άσθμα, εμφύσημα</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Τυμπανικός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 πνευμοθώρακας</a:t>
            </a:r>
          </a:p>
        </p:txBody>
      </p:sp>
    </p:spTree>
    <p:extLst>
      <p:ext uri="{BB962C8B-B14F-4D97-AF65-F5344CB8AC3E}">
        <p14:creationId xmlns:p14="http://schemas.microsoft.com/office/powerpoint/2010/main" val="19846657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07E7BE-06FC-43BF-ACFD-D9CE4B7CC16C}"/>
              </a:ext>
            </a:extLst>
          </p:cNvPr>
          <p:cNvSpPr>
            <a:spLocks noGrp="1"/>
          </p:cNvSpPr>
          <p:nvPr>
            <p:ph type="title"/>
          </p:nvPr>
        </p:nvSpPr>
        <p:spPr/>
        <p:txBody>
          <a:bodyPr/>
          <a:lstStyle/>
          <a:p>
            <a:r>
              <a:rPr lang="el-GR" dirty="0"/>
              <a:t>ΑΚΡΟΑΣΗ</a:t>
            </a:r>
          </a:p>
        </p:txBody>
      </p:sp>
      <p:sp>
        <p:nvSpPr>
          <p:cNvPr id="4" name="TextBox 3">
            <a:extLst>
              <a:ext uri="{FF2B5EF4-FFF2-40B4-BE49-F238E27FC236}">
                <a16:creationId xmlns:a16="http://schemas.microsoft.com/office/drawing/2014/main" id="{29F16E6A-86EF-4B02-ABF8-7F507BEC37E2}"/>
              </a:ext>
            </a:extLst>
          </p:cNvPr>
          <p:cNvSpPr txBox="1"/>
          <p:nvPr/>
        </p:nvSpPr>
        <p:spPr>
          <a:xfrm>
            <a:off x="985911" y="1409173"/>
            <a:ext cx="10367889"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Αναπνευστικό ψιθύρισμα: κυψελιδικό στοιχείο (εντονότερο στην εισπνοή)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επικρατεί στα κατώτερα πνευμονικά πεδία (όπου υπάρχουν κυψελίδες)</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Βρογχικό   στοιχείο ή βρογχική αναπνοή (εντονότερο στην εκπνοή),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ακουστό σε περιοχές κοντά στην τραχεία (στο πρόσθιο ή και στο οπίσθιο θωρακικό τοίχωμα-όπου υπάρχουν μεγάλοι αεραγωγοί)</a:t>
            </a:r>
          </a:p>
          <a:p>
            <a:pPr marR="0" lvl="0" algn="l" defTabSz="914400" rtl="0" eaLnBrk="1" fontAlgn="auto" latinLnBrk="0" hangingPunct="1">
              <a:lnSpc>
                <a:spcPct val="100000"/>
              </a:lnSpc>
              <a:spcBef>
                <a:spcPts val="0"/>
              </a:spcBef>
              <a:spcAft>
                <a:spcPts val="0"/>
              </a:spcAft>
              <a:buClrTx/>
              <a:buSzTx/>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Βρογχική αναπνοή έκτοπη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η επικράτηση του βρογχικού στοιχείου σε περιοχές όπου θα έπρεπε να επικρατεί το κυψελιδικό </a:t>
            </a:r>
            <a:r>
              <a:rPr lang="el-GR" sz="2400" b="1" dirty="0">
                <a:solidFill>
                  <a:srgbClr val="FF0000"/>
                </a:solidFill>
                <a:latin typeface="Calibri" panose="020F0502020204030204"/>
              </a:rPr>
              <a:t>είναι πάντοτε παθολογική</a:t>
            </a:r>
            <a:endPar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Συμβαίνει σε κατάληψη των κυψελίδων από εξίδρωμα (πνευμονία --&gt; σωληνώδες φύσημα) ή σύμπτωση των κυψελίδων από εξωτερική πίεση (μεγάλη πλευριτική συλλογή --&gt; πλευριτικό φύσημα)</a:t>
            </a:r>
          </a:p>
        </p:txBody>
      </p:sp>
    </p:spTree>
    <p:extLst>
      <p:ext uri="{BB962C8B-B14F-4D97-AF65-F5344CB8AC3E}">
        <p14:creationId xmlns:p14="http://schemas.microsoft.com/office/powerpoint/2010/main" val="10343479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40497A-1C6D-474F-9479-9297EE103DDC}"/>
              </a:ext>
            </a:extLst>
          </p:cNvPr>
          <p:cNvSpPr txBox="1"/>
          <p:nvPr/>
        </p:nvSpPr>
        <p:spPr>
          <a:xfrm>
            <a:off x="1903240" y="3059668"/>
            <a:ext cx="897636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srgbClr val="FF0000"/>
                </a:solidFill>
                <a:effectLst/>
                <a:uLnTx/>
                <a:uFillTx/>
                <a:latin typeface="Calibri" panose="020F0502020204030204"/>
                <a:ea typeface="+mn-ea"/>
                <a:cs typeface="+mn-cs"/>
              </a:rPr>
              <a:t>Παράταση εκπνοής ή εισπνοή ίση με την εκπνοή είναι χαρακτηριστικό ΧΑΠ</a:t>
            </a:r>
          </a:p>
        </p:txBody>
      </p:sp>
      <p:pic>
        <p:nvPicPr>
          <p:cNvPr id="4" name="Εικόνα 3">
            <a:extLst>
              <a:ext uri="{FF2B5EF4-FFF2-40B4-BE49-F238E27FC236}">
                <a16:creationId xmlns:a16="http://schemas.microsoft.com/office/drawing/2014/main" id="{3F60A446-6019-4C81-8C7F-C215C2846A85}"/>
              </a:ext>
            </a:extLst>
          </p:cNvPr>
          <p:cNvPicPr>
            <a:picLocks noChangeAspect="1"/>
          </p:cNvPicPr>
          <p:nvPr/>
        </p:nvPicPr>
        <p:blipFill>
          <a:blip r:embed="rId2"/>
          <a:stretch>
            <a:fillRect/>
          </a:stretch>
        </p:blipFill>
        <p:spPr>
          <a:xfrm>
            <a:off x="1340533" y="338211"/>
            <a:ext cx="4356882" cy="2681158"/>
          </a:xfrm>
          <a:prstGeom prst="rect">
            <a:avLst/>
          </a:prstGeom>
        </p:spPr>
      </p:pic>
      <p:pic>
        <p:nvPicPr>
          <p:cNvPr id="5" name="Εικόνα 4">
            <a:extLst>
              <a:ext uri="{FF2B5EF4-FFF2-40B4-BE49-F238E27FC236}">
                <a16:creationId xmlns:a16="http://schemas.microsoft.com/office/drawing/2014/main" id="{312B255D-547F-4A7E-B598-D767CF418586}"/>
              </a:ext>
            </a:extLst>
          </p:cNvPr>
          <p:cNvPicPr>
            <a:picLocks noChangeAspect="1"/>
          </p:cNvPicPr>
          <p:nvPr/>
        </p:nvPicPr>
        <p:blipFill>
          <a:blip r:embed="rId3"/>
          <a:stretch>
            <a:fillRect/>
          </a:stretch>
        </p:blipFill>
        <p:spPr>
          <a:xfrm>
            <a:off x="6288477" y="403365"/>
            <a:ext cx="4748196" cy="2681158"/>
          </a:xfrm>
          <a:prstGeom prst="rect">
            <a:avLst/>
          </a:prstGeom>
        </p:spPr>
      </p:pic>
    </p:spTree>
    <p:extLst>
      <p:ext uri="{BB962C8B-B14F-4D97-AF65-F5344CB8AC3E}">
        <p14:creationId xmlns:p14="http://schemas.microsoft.com/office/powerpoint/2010/main" val="1041700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DFF354-A1D6-4E51-B7FD-D3F89CA0548D}"/>
              </a:ext>
            </a:extLst>
          </p:cNvPr>
          <p:cNvSpPr txBox="1"/>
          <p:nvPr/>
        </p:nvSpPr>
        <p:spPr>
          <a:xfrm>
            <a:off x="609014" y="502316"/>
            <a:ext cx="1097397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Πρόσθετοι ήχοι:</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ΡΟΓΧΟΙ</a:t>
            </a:r>
          </a:p>
          <a:p>
            <a:pPr lvl="0">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Μουσικοί ή</a:t>
            </a:r>
            <a:r>
              <a:rPr kumimoji="0" lang="el-GR" sz="2400" b="1" i="0" u="none" strike="noStrike" kern="1200" cap="none" spc="0" normalizeH="0" noProof="0" dirty="0">
                <a:ln>
                  <a:noFill/>
                </a:ln>
                <a:solidFill>
                  <a:prstClr val="black"/>
                </a:solidFill>
                <a:effectLst/>
                <a:uLnTx/>
                <a:uFillTx/>
                <a:latin typeface="Calibri" panose="020F0502020204030204"/>
                <a:ea typeface="+mn-ea"/>
                <a:cs typeface="+mn-cs"/>
              </a:rPr>
              <a:t> ξηροί</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παράγονται από στένωση αεροφόρων οδών</a:t>
            </a:r>
          </a:p>
          <a:p>
            <a:pPr lvl="0">
              <a:defRPr/>
            </a:pPr>
            <a:r>
              <a:rPr lang="el-GR" sz="2400" dirty="0">
                <a:solidFill>
                  <a:prstClr val="black"/>
                </a:solidFill>
                <a:latin typeface="Calibri" panose="020F0502020204030204"/>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lang="el-GR" sz="2400" dirty="0">
                <a:solidFill>
                  <a:prstClr val="black"/>
                </a:solidFill>
              </a:rPr>
              <a:t>Άσθμα (  </a:t>
            </a:r>
            <a:r>
              <a:rPr lang="el-GR" sz="2400" dirty="0" err="1">
                <a:solidFill>
                  <a:prstClr val="black"/>
                </a:solidFill>
              </a:rPr>
              <a:t>συρρίτοντες</a:t>
            </a:r>
            <a:r>
              <a:rPr lang="el-GR" sz="2400" dirty="0">
                <a:solidFill>
                  <a:prstClr val="black"/>
                </a:solidFill>
              </a:rPr>
              <a:t>),</a:t>
            </a:r>
            <a:r>
              <a:rPr kumimoji="0" lang="el-GR" sz="2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βρογχίτιδα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ρεγχάζοντες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 μουσικοί ή  υγροί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παράγονται εξαιτίας της παρουσίας υγρού στις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κυψελίδες --&gt; Πνευμονία, πνευμονικό οίδημα, κυψελιδική αιμορραγία. Επίσης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μπορεί να υπάρχουν όταν πάσχει  ο διάμεσος ιστός (πχ πνευμονική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ίνωση</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διάμεσες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πνευμονίες)</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Τριβή</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φλεγμονή του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υπεζοκώτα</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(ΔΕΝ υπάρχει στην πλευριτική συλλογή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Ήχος απήχησης φωνής</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ακρόαση με στηθοσκόπιο ενώ ο ασθενής λέει 33…33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597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98FCB7-4010-4637-AAA2-1A2D587C6CA5}"/>
              </a:ext>
            </a:extLst>
          </p:cNvPr>
          <p:cNvSpPr>
            <a:spLocks noGrp="1"/>
          </p:cNvSpPr>
          <p:nvPr>
            <p:ph type="title"/>
          </p:nvPr>
        </p:nvSpPr>
        <p:spPr/>
        <p:txBody>
          <a:bodyPr/>
          <a:lstStyle/>
          <a:p>
            <a:pPr algn="ctr"/>
            <a:r>
              <a:rPr lang="el-GR" b="1" dirty="0"/>
              <a:t>ΕΞΩΠΝΕΥΜΟΝΙΚΑ ΕΥΡΗΜΑΤΑ ΝΟΣΗΜΑΤΩΝ ΤΟΥ ΑΝΑΠΝΕΥΣΤΙΚΟΥ </a:t>
            </a:r>
          </a:p>
        </p:txBody>
      </p:sp>
      <p:pic>
        <p:nvPicPr>
          <p:cNvPr id="4" name="Εικόνα 3">
            <a:extLst>
              <a:ext uri="{FF2B5EF4-FFF2-40B4-BE49-F238E27FC236}">
                <a16:creationId xmlns:a16="http://schemas.microsoft.com/office/drawing/2014/main" id="{9ECB42FF-BA85-4A74-B043-F18D4FEBA253}"/>
              </a:ext>
            </a:extLst>
          </p:cNvPr>
          <p:cNvPicPr>
            <a:picLocks noChangeAspect="1"/>
          </p:cNvPicPr>
          <p:nvPr/>
        </p:nvPicPr>
        <p:blipFill>
          <a:blip r:embed="rId2"/>
          <a:stretch>
            <a:fillRect/>
          </a:stretch>
        </p:blipFill>
        <p:spPr>
          <a:xfrm>
            <a:off x="5830801" y="3206476"/>
            <a:ext cx="530398" cy="445047"/>
          </a:xfrm>
          <a:prstGeom prst="rect">
            <a:avLst/>
          </a:prstGeom>
        </p:spPr>
      </p:pic>
    </p:spTree>
    <p:extLst>
      <p:ext uri="{BB962C8B-B14F-4D97-AF65-F5344CB8AC3E}">
        <p14:creationId xmlns:p14="http://schemas.microsoft.com/office/powerpoint/2010/main" val="817263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8C37D6-9EEF-4AD5-8801-24A90DA59443}"/>
              </a:ext>
            </a:extLst>
          </p:cNvPr>
          <p:cNvSpPr>
            <a:spLocks noGrp="1"/>
          </p:cNvSpPr>
          <p:nvPr>
            <p:ph type="title"/>
          </p:nvPr>
        </p:nvSpPr>
        <p:spPr>
          <a:xfrm>
            <a:off x="541317" y="154379"/>
            <a:ext cx="10515600" cy="1325563"/>
          </a:xfrm>
        </p:spPr>
        <p:txBody>
          <a:bodyPr/>
          <a:lstStyle/>
          <a:p>
            <a:r>
              <a:rPr lang="el-GR" b="1" dirty="0">
                <a:solidFill>
                  <a:schemeClr val="accent1"/>
                </a:solidFill>
                <a:latin typeface="Arial" pitchFamily="34" charset="0"/>
                <a:cs typeface="Arial" pitchFamily="34" charset="0"/>
              </a:rPr>
              <a:t>ΚΥΑΝΩΣΗ</a:t>
            </a:r>
          </a:p>
        </p:txBody>
      </p:sp>
      <p:sp>
        <p:nvSpPr>
          <p:cNvPr id="4" name="TextBox 3">
            <a:extLst>
              <a:ext uri="{FF2B5EF4-FFF2-40B4-BE49-F238E27FC236}">
                <a16:creationId xmlns:a16="http://schemas.microsoft.com/office/drawing/2014/main" id="{6F6C1992-FDF1-4B80-9DA0-1DFC27BE6637}"/>
              </a:ext>
            </a:extLst>
          </p:cNvPr>
          <p:cNvSpPr txBox="1"/>
          <p:nvPr/>
        </p:nvSpPr>
        <p:spPr>
          <a:xfrm>
            <a:off x="1290709" y="1660953"/>
            <a:ext cx="10202596"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Κεντρική (γλώσσα, χείλη, άκρα):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κυανωτικές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καρδιοπάθειες,         νοσήματα αναπνευστικού (ΧΑΠ)</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Περιφερική (μόνο άκρα)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χαμηλή καρδιακή παροχή, αρτηριακή νόσος ή απόφραξη, φλεβική νόσος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C4F5774E-D3A3-45AD-AFD6-5868470E624D}"/>
              </a:ext>
            </a:extLst>
          </p:cNvPr>
          <p:cNvPicPr>
            <a:picLocks noChangeAspect="1"/>
          </p:cNvPicPr>
          <p:nvPr/>
        </p:nvPicPr>
        <p:blipFill>
          <a:blip r:embed="rId2"/>
          <a:stretch>
            <a:fillRect/>
          </a:stretch>
        </p:blipFill>
        <p:spPr>
          <a:xfrm>
            <a:off x="3436197" y="233668"/>
            <a:ext cx="8057108" cy="1138311"/>
          </a:xfrm>
          <a:prstGeom prst="rect">
            <a:avLst/>
          </a:prstGeom>
        </p:spPr>
      </p:pic>
      <p:pic>
        <p:nvPicPr>
          <p:cNvPr id="6" name="Εικόνα 5">
            <a:extLst>
              <a:ext uri="{FF2B5EF4-FFF2-40B4-BE49-F238E27FC236}">
                <a16:creationId xmlns:a16="http://schemas.microsoft.com/office/drawing/2014/main" id="{C9B71E80-3368-420F-A885-8618FF8C6A3C}"/>
              </a:ext>
            </a:extLst>
          </p:cNvPr>
          <p:cNvPicPr>
            <a:picLocks noChangeAspect="1"/>
          </p:cNvPicPr>
          <p:nvPr/>
        </p:nvPicPr>
        <p:blipFill>
          <a:blip r:embed="rId3"/>
          <a:stretch>
            <a:fillRect/>
          </a:stretch>
        </p:blipFill>
        <p:spPr>
          <a:xfrm>
            <a:off x="11661602" y="11144"/>
            <a:ext cx="530398" cy="445047"/>
          </a:xfrm>
          <a:prstGeom prst="rect">
            <a:avLst/>
          </a:prstGeom>
        </p:spPr>
      </p:pic>
    </p:spTree>
    <p:extLst>
      <p:ext uri="{BB962C8B-B14F-4D97-AF65-F5344CB8AC3E}">
        <p14:creationId xmlns:p14="http://schemas.microsoft.com/office/powerpoint/2010/main" val="3940473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25F6BB7-8710-45E7-AEBB-1F2B9DDE6E0F}"/>
              </a:ext>
            </a:extLst>
          </p:cNvPr>
          <p:cNvPicPr>
            <a:picLocks noChangeAspect="1"/>
          </p:cNvPicPr>
          <p:nvPr/>
        </p:nvPicPr>
        <p:blipFill>
          <a:blip r:embed="rId2"/>
          <a:stretch>
            <a:fillRect/>
          </a:stretch>
        </p:blipFill>
        <p:spPr>
          <a:xfrm>
            <a:off x="1126367" y="927833"/>
            <a:ext cx="4143375" cy="3162300"/>
          </a:xfrm>
          <a:prstGeom prst="rect">
            <a:avLst/>
          </a:prstGeom>
        </p:spPr>
      </p:pic>
      <p:pic>
        <p:nvPicPr>
          <p:cNvPr id="5" name="Εικόνα 4">
            <a:extLst>
              <a:ext uri="{FF2B5EF4-FFF2-40B4-BE49-F238E27FC236}">
                <a16:creationId xmlns:a16="http://schemas.microsoft.com/office/drawing/2014/main" id="{414021DC-C0A5-4F3A-9598-98DA68428766}"/>
              </a:ext>
            </a:extLst>
          </p:cNvPr>
          <p:cNvPicPr>
            <a:picLocks noChangeAspect="1"/>
          </p:cNvPicPr>
          <p:nvPr/>
        </p:nvPicPr>
        <p:blipFill>
          <a:blip r:embed="rId3"/>
          <a:stretch>
            <a:fillRect/>
          </a:stretch>
        </p:blipFill>
        <p:spPr>
          <a:xfrm>
            <a:off x="6377354" y="68597"/>
            <a:ext cx="5332828" cy="5300895"/>
          </a:xfrm>
          <a:prstGeom prst="rect">
            <a:avLst/>
          </a:prstGeom>
        </p:spPr>
      </p:pic>
      <p:sp>
        <p:nvSpPr>
          <p:cNvPr id="6" name="TextBox 5">
            <a:extLst>
              <a:ext uri="{FF2B5EF4-FFF2-40B4-BE49-F238E27FC236}">
                <a16:creationId xmlns:a16="http://schemas.microsoft.com/office/drawing/2014/main" id="{2752A66E-7064-49BD-A4C2-9DEC698F34AE}"/>
              </a:ext>
            </a:extLst>
          </p:cNvPr>
          <p:cNvSpPr txBox="1"/>
          <p:nvPr/>
        </p:nvSpPr>
        <p:spPr>
          <a:xfrm>
            <a:off x="805376" y="5369492"/>
            <a:ext cx="977353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δύσκολο να εμφανιστεί σε ασθενείς με αναιμία και σχετικά εύκολο να εμφανιστεί σε ασθενείς με </a:t>
            </a: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πολυερυθραιμία</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ΓΙΑΤΙ?</a:t>
            </a:r>
          </a:p>
        </p:txBody>
      </p:sp>
    </p:spTree>
    <p:extLst>
      <p:ext uri="{BB962C8B-B14F-4D97-AF65-F5344CB8AC3E}">
        <p14:creationId xmlns:p14="http://schemas.microsoft.com/office/powerpoint/2010/main" val="228610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7355CB2-FE79-42F7-ABF4-422FB692B82D}"/>
              </a:ext>
            </a:extLst>
          </p:cNvPr>
          <p:cNvPicPr>
            <a:picLocks noChangeAspect="1"/>
          </p:cNvPicPr>
          <p:nvPr/>
        </p:nvPicPr>
        <p:blipFill>
          <a:blip r:embed="rId2"/>
          <a:stretch>
            <a:fillRect/>
          </a:stretch>
        </p:blipFill>
        <p:spPr>
          <a:xfrm>
            <a:off x="2666361" y="1463497"/>
            <a:ext cx="7096949" cy="4838829"/>
          </a:xfrm>
          <a:prstGeom prst="rect">
            <a:avLst/>
          </a:prstGeom>
        </p:spPr>
      </p:pic>
      <p:sp>
        <p:nvSpPr>
          <p:cNvPr id="6" name="TextBox 5">
            <a:extLst>
              <a:ext uri="{FF2B5EF4-FFF2-40B4-BE49-F238E27FC236}">
                <a16:creationId xmlns:a16="http://schemas.microsoft.com/office/drawing/2014/main" id="{0DF78EA8-7CFC-475F-ACBC-8A6FA082DCBE}"/>
              </a:ext>
            </a:extLst>
          </p:cNvPr>
          <p:cNvSpPr txBox="1"/>
          <p:nvPr/>
        </p:nvSpPr>
        <p:spPr>
          <a:xfrm>
            <a:off x="2894427" y="844185"/>
            <a:ext cx="609834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Διαμόρφωση  πλήκτρων τυμπάνου </a:t>
            </a:r>
          </a:p>
        </p:txBody>
      </p:sp>
      <p:sp>
        <p:nvSpPr>
          <p:cNvPr id="8" name="TextBox 7">
            <a:extLst>
              <a:ext uri="{FF2B5EF4-FFF2-40B4-BE49-F238E27FC236}">
                <a16:creationId xmlns:a16="http://schemas.microsoft.com/office/drawing/2014/main" id="{B32198DA-D5EE-4DDA-B526-2CA3B8FBDCFC}"/>
              </a:ext>
            </a:extLst>
          </p:cNvPr>
          <p:cNvSpPr txBox="1"/>
          <p:nvPr/>
        </p:nvSpPr>
        <p:spPr>
          <a:xfrm>
            <a:off x="3165663" y="-21348"/>
            <a:ext cx="6098344" cy="769441"/>
          </a:xfrm>
          <a:prstGeom prst="rect">
            <a:avLst/>
          </a:prstGeom>
          <a:noFill/>
        </p:spPr>
        <p:txBody>
          <a:bodyPr wrap="square">
            <a:spAutoFit/>
          </a:bodyPr>
          <a:lstStyle/>
          <a:p>
            <a:r>
              <a:rPr kumimoji="0" lang="el-GR" sz="4400" b="1" i="0" u="none" strike="noStrike" kern="1200" cap="none" spc="0" normalizeH="0" baseline="0" noProof="0" dirty="0">
                <a:ln>
                  <a:noFill/>
                </a:ln>
                <a:solidFill>
                  <a:prstClr val="black"/>
                </a:solidFill>
                <a:effectLst/>
                <a:uLnTx/>
                <a:uFillTx/>
                <a:latin typeface="Calibri Light"/>
                <a:ea typeface="+mj-ea"/>
                <a:cs typeface="+mj-cs"/>
              </a:rPr>
              <a:t>ΠΛΗΚΤΡΟΔΑΚΤΥΛΙΑ</a:t>
            </a:r>
            <a:endParaRPr lang="el-GR" dirty="0"/>
          </a:p>
        </p:txBody>
      </p:sp>
      <p:pic>
        <p:nvPicPr>
          <p:cNvPr id="10" name="Εικόνα 9">
            <a:extLst>
              <a:ext uri="{FF2B5EF4-FFF2-40B4-BE49-F238E27FC236}">
                <a16:creationId xmlns:a16="http://schemas.microsoft.com/office/drawing/2014/main" id="{7DF18DF5-800C-4D5E-B463-0669535C5883}"/>
              </a:ext>
            </a:extLst>
          </p:cNvPr>
          <p:cNvPicPr>
            <a:picLocks noChangeAspect="1"/>
          </p:cNvPicPr>
          <p:nvPr/>
        </p:nvPicPr>
        <p:blipFill>
          <a:blip r:embed="rId3"/>
          <a:stretch>
            <a:fillRect/>
          </a:stretch>
        </p:blipFill>
        <p:spPr>
          <a:xfrm>
            <a:off x="11638156" y="0"/>
            <a:ext cx="530398" cy="445047"/>
          </a:xfrm>
          <a:prstGeom prst="rect">
            <a:avLst/>
          </a:prstGeom>
        </p:spPr>
      </p:pic>
    </p:spTree>
    <p:extLst>
      <p:ext uri="{BB962C8B-B14F-4D97-AF65-F5344CB8AC3E}">
        <p14:creationId xmlns:p14="http://schemas.microsoft.com/office/powerpoint/2010/main" val="3824799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5FCA4F-B622-4842-990F-0CFC3E65E94D}"/>
              </a:ext>
            </a:extLst>
          </p:cNvPr>
          <p:cNvSpPr txBox="1"/>
          <p:nvPr/>
        </p:nvSpPr>
        <p:spPr>
          <a:xfrm>
            <a:off x="1951892" y="514719"/>
            <a:ext cx="9142828"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Αύξηση της γωνίας μεταξύ της τελικής φάλαγγας και της βάσης του νυχιού .</a:t>
            </a:r>
          </a:p>
        </p:txBody>
      </p:sp>
      <p:pic>
        <p:nvPicPr>
          <p:cNvPr id="5" name="Εικόνα 4">
            <a:extLst>
              <a:ext uri="{FF2B5EF4-FFF2-40B4-BE49-F238E27FC236}">
                <a16:creationId xmlns:a16="http://schemas.microsoft.com/office/drawing/2014/main" id="{F3E2A5B3-C225-4059-BA1B-BEDA0B69A335}"/>
              </a:ext>
            </a:extLst>
          </p:cNvPr>
          <p:cNvPicPr>
            <a:picLocks noChangeAspect="1"/>
          </p:cNvPicPr>
          <p:nvPr/>
        </p:nvPicPr>
        <p:blipFill>
          <a:blip r:embed="rId2"/>
          <a:stretch>
            <a:fillRect/>
          </a:stretch>
        </p:blipFill>
        <p:spPr>
          <a:xfrm>
            <a:off x="2746224" y="1815341"/>
            <a:ext cx="6699551" cy="2398816"/>
          </a:xfrm>
          <a:prstGeom prst="rect">
            <a:avLst/>
          </a:prstGeom>
        </p:spPr>
      </p:pic>
      <p:sp>
        <p:nvSpPr>
          <p:cNvPr id="7" name="TextBox 6">
            <a:extLst>
              <a:ext uri="{FF2B5EF4-FFF2-40B4-BE49-F238E27FC236}">
                <a16:creationId xmlns:a16="http://schemas.microsoft.com/office/drawing/2014/main" id="{442F271C-7605-47E3-AA55-6F1CC953E65C}"/>
              </a:ext>
            </a:extLst>
          </p:cNvPr>
          <p:cNvSpPr txBox="1"/>
          <p:nvPr/>
        </p:nvSpPr>
        <p:spPr>
          <a:xfrm>
            <a:off x="4996376" y="4689789"/>
            <a:ext cx="6098344" cy="369332"/>
          </a:xfrm>
          <a:prstGeom prst="rect">
            <a:avLst/>
          </a:prstGeom>
          <a:noFill/>
        </p:spPr>
        <p:txBody>
          <a:bodyPr wrap="square">
            <a:spAutoFit/>
          </a:bodyPr>
          <a:lstStyle/>
          <a:p>
            <a:r>
              <a:rPr lang="el-GR" dirty="0"/>
              <a:t> γωνία </a:t>
            </a:r>
            <a:r>
              <a:rPr lang="en-US" dirty="0"/>
              <a:t>Lovibond </a:t>
            </a:r>
          </a:p>
        </p:txBody>
      </p:sp>
    </p:spTree>
    <p:extLst>
      <p:ext uri="{BB962C8B-B14F-4D97-AF65-F5344CB8AC3E}">
        <p14:creationId xmlns:p14="http://schemas.microsoft.com/office/powerpoint/2010/main" val="35235825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08B56D-8E59-4C15-9279-2FAB2C1D0EF4}"/>
              </a:ext>
            </a:extLst>
          </p:cNvPr>
          <p:cNvSpPr txBox="1"/>
          <p:nvPr/>
        </p:nvSpPr>
        <p:spPr>
          <a:xfrm>
            <a:off x="929639" y="2243428"/>
            <a:ext cx="5166361" cy="646331"/>
          </a:xfrm>
          <a:prstGeom prst="rect">
            <a:avLst/>
          </a:prstGeom>
          <a:noFill/>
        </p:spPr>
        <p:txBody>
          <a:bodyPr wrap="square">
            <a:spAutoFit/>
          </a:bodyPr>
          <a:lstStyle/>
          <a:p>
            <a:r>
              <a:rPr lang="el-GR" dirty="0"/>
              <a:t>Σημείο ή δοκιμασία </a:t>
            </a:r>
            <a:r>
              <a:rPr lang="el-GR" dirty="0" err="1"/>
              <a:t>Schamroth</a:t>
            </a:r>
            <a:r>
              <a:rPr lang="el-GR" dirty="0"/>
              <a:t> </a:t>
            </a:r>
          </a:p>
          <a:p>
            <a:r>
              <a:rPr lang="el-GR" dirty="0"/>
              <a:t>αρνητική.</a:t>
            </a:r>
          </a:p>
        </p:txBody>
      </p:sp>
      <p:pic>
        <p:nvPicPr>
          <p:cNvPr id="5" name="Εικόνα 4">
            <a:extLst>
              <a:ext uri="{FF2B5EF4-FFF2-40B4-BE49-F238E27FC236}">
                <a16:creationId xmlns:a16="http://schemas.microsoft.com/office/drawing/2014/main" id="{9A706D4D-D4C3-4D63-A82D-B16CE7F78B42}"/>
              </a:ext>
            </a:extLst>
          </p:cNvPr>
          <p:cNvPicPr>
            <a:picLocks noChangeAspect="1"/>
          </p:cNvPicPr>
          <p:nvPr/>
        </p:nvPicPr>
        <p:blipFill>
          <a:blip r:embed="rId2"/>
          <a:stretch>
            <a:fillRect/>
          </a:stretch>
        </p:blipFill>
        <p:spPr>
          <a:xfrm>
            <a:off x="4126304" y="1482356"/>
            <a:ext cx="4869316" cy="3208020"/>
          </a:xfrm>
          <a:prstGeom prst="rect">
            <a:avLst/>
          </a:prstGeom>
        </p:spPr>
      </p:pic>
      <p:sp>
        <p:nvSpPr>
          <p:cNvPr id="7" name="TextBox 6">
            <a:extLst>
              <a:ext uri="{FF2B5EF4-FFF2-40B4-BE49-F238E27FC236}">
                <a16:creationId xmlns:a16="http://schemas.microsoft.com/office/drawing/2014/main" id="{134E344E-A843-4415-9EDC-0D7642D1F673}"/>
              </a:ext>
            </a:extLst>
          </p:cNvPr>
          <p:cNvSpPr txBox="1"/>
          <p:nvPr/>
        </p:nvSpPr>
        <p:spPr>
          <a:xfrm>
            <a:off x="1783366" y="793994"/>
            <a:ext cx="9555193"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Αυξημένη κυρτότητα του νυχιού κατά τον επιμήκη  άξονα</a:t>
            </a:r>
          </a:p>
        </p:txBody>
      </p:sp>
      <p:sp>
        <p:nvSpPr>
          <p:cNvPr id="11" name="TextBox 10">
            <a:extLst>
              <a:ext uri="{FF2B5EF4-FFF2-40B4-BE49-F238E27FC236}">
                <a16:creationId xmlns:a16="http://schemas.microsoft.com/office/drawing/2014/main" id="{DC479938-B0D9-4B74-B54D-8C5625C11AB8}"/>
              </a:ext>
            </a:extLst>
          </p:cNvPr>
          <p:cNvSpPr txBox="1"/>
          <p:nvPr/>
        </p:nvSpPr>
        <p:spPr>
          <a:xfrm>
            <a:off x="1951892" y="4921459"/>
            <a:ext cx="609834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800" b="0" i="0" u="none" strike="noStrike" kern="1200" cap="none" spc="0" normalizeH="0" baseline="0" noProof="0" dirty="0" err="1">
                <a:ln>
                  <a:noFill/>
                </a:ln>
                <a:solidFill>
                  <a:prstClr val="black"/>
                </a:solidFill>
                <a:effectLst/>
                <a:uLnTx/>
                <a:uFillTx/>
                <a:latin typeface="Calibri" panose="020F0502020204030204"/>
                <a:ea typeface="+mn-ea"/>
                <a:cs typeface="+mn-cs"/>
              </a:rPr>
              <a:t>Κλυδασμός</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της βάσης του νυχιού</a:t>
            </a:r>
          </a:p>
        </p:txBody>
      </p:sp>
    </p:spTree>
    <p:extLst>
      <p:ext uri="{BB962C8B-B14F-4D97-AF65-F5344CB8AC3E}">
        <p14:creationId xmlns:p14="http://schemas.microsoft.com/office/powerpoint/2010/main" val="802907089"/>
      </p:ext>
    </p:extLst>
  </p:cSld>
  <p:clrMapOvr>
    <a:masterClrMapping/>
  </p:clrMapOvr>
  <p:transition spd="slow"/>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επιλογή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Ωκεανός">
  <a:themeElements>
    <a:clrScheme name="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Ωκεανός">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Προεπιλογή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12884</TotalTime>
  <Words>6503</Words>
  <Application>Microsoft Office PowerPoint</Application>
  <PresentationFormat>Ευρεία οθόνη</PresentationFormat>
  <Paragraphs>783</Paragraphs>
  <Slides>161</Slides>
  <Notes>25</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5</vt:i4>
      </vt:variant>
      <vt:variant>
        <vt:lpstr>Ενσωματωμένοι διακομιστές OLE</vt:lpstr>
      </vt:variant>
      <vt:variant>
        <vt:i4>1</vt:i4>
      </vt:variant>
      <vt:variant>
        <vt:lpstr>Τίτλοι διαφανειών</vt:lpstr>
      </vt:variant>
      <vt:variant>
        <vt:i4>161</vt:i4>
      </vt:variant>
    </vt:vector>
  </HeadingPairs>
  <TitlesOfParts>
    <vt:vector size="178" baseType="lpstr">
      <vt:lpstr>Arial</vt:lpstr>
      <vt:lpstr>Arial</vt:lpstr>
      <vt:lpstr>Arial Black</vt:lpstr>
      <vt:lpstr>Calibri</vt:lpstr>
      <vt:lpstr>Calibri Light</vt:lpstr>
      <vt:lpstr>Cambria Math</vt:lpstr>
      <vt:lpstr>PT Sans</vt:lpstr>
      <vt:lpstr>Tahoma</vt:lpstr>
      <vt:lpstr>Times New Roman</vt:lpstr>
      <vt:lpstr>Verdana</vt:lpstr>
      <vt:lpstr>Wingdings</vt:lpstr>
      <vt:lpstr>Θέμα του Office</vt:lpstr>
      <vt:lpstr>Προεπιλογή 3</vt:lpstr>
      <vt:lpstr>1_Θέμα του Office</vt:lpstr>
      <vt:lpstr>Ωκεανός</vt:lpstr>
      <vt:lpstr>1_Προεπιλογή 3</vt:lpstr>
      <vt:lpstr>Εικόνα bitmap</vt:lpstr>
      <vt:lpstr>ΑΝΑΠΝΕΥΣΤΙΚΗ ΑΝΕΠΑΡΚΕΙΑ ΦΥΣΙΟΛΟΓΙΑ-ΠΑΘΟΦΥΣΙΟΛΟΓΙΑ-ΤΥΠΟΙ Α.Α.-Δ.Δ.</vt:lpstr>
      <vt:lpstr>Παρουσίαση του PowerPoint</vt:lpstr>
      <vt:lpstr>Παρουσίαση του PowerPoint</vt:lpstr>
      <vt:lpstr>Παρουσίαση του PowerPoint</vt:lpstr>
      <vt:lpstr>                                        ΦΛΕΒΙΚΟ ΑΙΜΑ                                       pH                                              7.38    - 7.43                                       pO2                                           35-40 mmHg                                       pCO2                                         41-52mmHg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H ΛΕΙΤΟΥΡΓΕΙΑ ΤΗΣ ΑΝΑΠΝΟΗΣ ΑΠΑΙΤEI ΣΥΝΕΡΓΑΣΙΑ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ΦΥΣΙΟΛΟΓΙΑ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ΜΕΤΑΦΟΡΑ ΟΞΥΓΟΝΟΥ ΚΑΜΠΥΛΗ ΚΟΡΕΣΜΟΥ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ΦΛΕΒΙΚΟ ΑΙΜΑ                                       pH                                              7.38    - 7.43                                       pO2                                           35-40 mmHg                                       pCO2                                         41-52mmHg                                    bicarbonate HCO2                         24-28 mEq/L                                    saturation Hb                                 - 75%      </vt:lpstr>
      <vt:lpstr>H ΛΕΙΤΟΥΡΓΕΙΑ ΤΗΣ ΑΝΑΠΝΟΗΣ ΑΠΑΙΤEI ΣΥΝΕΡΓΑΣΙΑ  </vt:lpstr>
      <vt:lpstr>ΑΝΑΠΝΕΥΣΤΙΚΟ ΣΥΣΤΗΜΑ   ΑΝΑΠΝΕΥΣΤΙΚΗ ΑΝΤΛΙΑ= ΔΟΜΕΣ ΠΟΥ ΣΥΜΒΑΛΛΟΥΝ ΣΤΗΝ       ΑΡΝΗΤΙΚΗ ΕΝΔΟΘΩΡΑΚΙΚΗ ΠΙΕΣΗ  ΤΥΠΟΣ ΙΙ  ΠΝΕΥΜΟΝΕΣ (βρόγχοι, παρέγχυμα,κυψελίδες  ) ΔΟΜΕΣ ΠΟΥ ΥΦΙΣΤΑΝΤΑΙ ΤΗΝ ΑΡΝΗΤΙΚΗ ΕΝΔΟΘΩΡΑΚΙΚΗ ΠΙΕΣΗ ΑΝΤΑΛΛΑΓΗ ΑΕΡΙΩΝ (αερισμός, αιμάτωση, διάχυση )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Οξεία υποξυγοναιμική αναπνευστική    ανεπάρκεια  (τύπου 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ΕΡΓΑΣΤΗΡΙΑΚΗ ΔΙΕΡΕΥΝΗΣΗ</vt:lpstr>
      <vt:lpstr>Παρουσίαση του PowerPoint</vt:lpstr>
      <vt:lpstr>Παρουσίαση του PowerPoint</vt:lpstr>
      <vt:lpstr>ΕΠΙΣΚΟΠΗΣΗ</vt:lpstr>
      <vt:lpstr>Παρουσίαση του PowerPoint</vt:lpstr>
      <vt:lpstr>ΨΗΛΑΦΗΣΗ</vt:lpstr>
      <vt:lpstr>ΕΠΙΚΡΟΥΣΗ</vt:lpstr>
      <vt:lpstr>ΑΚΡΟΑΣΗ</vt:lpstr>
      <vt:lpstr>Παρουσίαση του PowerPoint</vt:lpstr>
      <vt:lpstr>Παρουσίαση του PowerPoint</vt:lpstr>
      <vt:lpstr>ΕΞΩΠΝΕΥΜΟΝΙΚΑ ΕΥΡΗΜΑΤΑ ΝΟΣΗΜΑΤΩΝ ΤΟΥ ΑΝΑΠΝΕΥΣΤΙΚΟΥ </vt:lpstr>
      <vt:lpstr>ΚΥΑΝΩΣΗ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ΣΥΝΗΘΕΙΣ ΠΑΘΟΛΟΓΙΕΣ ΤΟΥ ΑΝΑΠΝΕΥΣΤΙΚΟΥ</vt:lpstr>
      <vt:lpstr>ΠΕΡΙΣΤΑΤΙΚΟ 1</vt:lpstr>
      <vt:lpstr>ΛΟΙΜΩΞΕΙΣ ΚΑΤΩΤΕΡΟΥ ΑΝΑΠΝΕΥΣΤΙΚΟΥ</vt:lpstr>
      <vt:lpstr>Παρουσίαση του PowerPoint</vt:lpstr>
      <vt:lpstr>Παρουσίαση του PowerPoint</vt:lpstr>
      <vt:lpstr>Παρουσίαση του PowerPoint</vt:lpstr>
      <vt:lpstr>Τι αέρια αίματος θα περιμέναμε σε μία λοβώδη πνευμονία σε ασθενή με ελεύθερο ιστορικό;</vt:lpstr>
      <vt:lpstr>Τι αέρια αίματος θα περιμέναμε σε μία λοβώδη πνευμονία σε ασθενή με ελεύθερο ιστορικό;</vt:lpstr>
      <vt:lpstr>Παρουσίαση του PowerPoint</vt:lpstr>
      <vt:lpstr>ΠΕΡΙΣΤΑΤΙΚΟ 2</vt:lpstr>
      <vt:lpstr>Παρουσίαση του PowerPoint</vt:lpstr>
      <vt:lpstr>ΑΤΥΠΗ ΠΝΕΥΜΟΝΙΑ</vt:lpstr>
      <vt:lpstr>ΑΝΔΡΑΣ 70 ΕΤΩΝ ΠΡΟΣΕΡΧΕΤΑΙ ΜΕ ΠΟΝΟ ΣΤΟ ΔΕΞ.ΗΜΙΘΩΡΑΚΙΟ ΑΠΟ ΩΡΩΝ ΚΑΙ ΔΥΠΝΟΙΑ</vt:lpstr>
      <vt:lpstr>Υπόνοια πνευμονικής εμβολής</vt:lpstr>
      <vt:lpstr>Παρουσίαση του PowerPoint</vt:lpstr>
      <vt:lpstr>Παρουσίαση του PowerPoint</vt:lpstr>
      <vt:lpstr> ΕΠΙΒΕΒΑΙΩΣΗ  ΠΝΕΥΜΟΝΙΚΗΣ ΕΜΒΟΛΗΣ</vt:lpstr>
      <vt:lpstr>ΠΕΡΙΣΤΑΤΙΚΟ 4  γυναίκα 32 ετών προσήλθε στο ΤΕΠ και εισήχθη εκτάκτως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ΧΑΠ</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ΑΕΡΙΑ ΠΕΡΙΜΕΝΟΥΜΕ ΣΕ ΧΑΠ?</vt:lpstr>
      <vt:lpstr>Παρουσίαση του PowerPoint</vt:lpstr>
      <vt:lpstr>ΘΑ ΧΟΡΗΓΗΘΕΙ ΟΞΥΓΟΝΟ ΣΕ ΧΑΠ? ΠΟΣΟ ?</vt:lpstr>
      <vt:lpstr>Παρουσίαση του PowerPoint</vt:lpstr>
      <vt:lpstr>Παρουσίαση του PowerPoint</vt:lpstr>
      <vt:lpstr>ΑΚΡΟΑΣΤΙΚΑ ΕΥΡΗΜΑΤΑ   ΕΜΦΥΣΗΜΑ: ΠΑΡΑΤΑΣΗ ΕΚΠΝΟΗΣ- ΕΛΑΤΤΩΣΗ ΑΝΑΠΝΕΥΣΤΙΚΟΥ ΨΙΘΥΡΙΣΜΑΤΟΣ ΧΡΟΝΙΑ ΒΡΟΓΧΙΤΙΣ:ΠΑΡΑΤΑΣΗ ΕΚΠΝΟΗΣ- ΞΗΡΟΙ ΡΟΓΧΟΙ (ΜΟΥΣΙΚΟΙ-ΡΕΓΧΑΖΟΝΤΕΣ)</vt:lpstr>
      <vt:lpstr>ΕΡΩΤΗΣΕΙΣ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ΕΥΧΑΡΙΣΤΩ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ΑΝΑΠΝΕΥΣΤΙΚΗ ΑΝΕΠΑΡΚΕΙΑ</dc:title>
  <dc:creator>georgios giannopoulos</dc:creator>
  <cp:lastModifiedBy>georgios giannopoulos</cp:lastModifiedBy>
  <cp:revision>828</cp:revision>
  <cp:lastPrinted>2022-10-01T16:34:23Z</cp:lastPrinted>
  <dcterms:created xsi:type="dcterms:W3CDTF">2020-10-14T09:19:24Z</dcterms:created>
  <dcterms:modified xsi:type="dcterms:W3CDTF">2024-10-01T16:24:48Z</dcterms:modified>
</cp:coreProperties>
</file>