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4" r:id="rId3"/>
    <p:sldId id="257" r:id="rId4"/>
    <p:sldId id="275" r:id="rId5"/>
    <p:sldId id="258" r:id="rId6"/>
    <p:sldId id="276" r:id="rId7"/>
    <p:sldId id="259" r:id="rId8"/>
    <p:sldId id="277" r:id="rId9"/>
    <p:sldId id="260" r:id="rId10"/>
    <p:sldId id="278" r:id="rId11"/>
    <p:sldId id="261" r:id="rId12"/>
    <p:sldId id="279" r:id="rId13"/>
    <p:sldId id="262" r:id="rId14"/>
    <p:sldId id="280" r:id="rId15"/>
    <p:sldId id="263" r:id="rId16"/>
    <p:sldId id="28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24" d="100"/>
          <a:sy n="124" d="100"/>
        </p:scale>
        <p:origin x="640" y="16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981081-DD0F-47BB-A278-DC2BC6DC5B62}" type="datetimeFigureOut">
              <a:rPr lang="el-GR" smtClean="0"/>
              <a:t>5/3/25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034BE5-B112-4082-9A7E-E9FD8E9A37C9}" type="slidenum">
              <a:rPr lang="el-GR" smtClean="0"/>
              <a:t>‹#›</a:t>
            </a:fld>
            <a:endParaRPr lang="el-GR"/>
          </a:p>
        </p:txBody>
      </p:sp>
    </p:spTree>
    <p:extLst>
      <p:ext uri="{BB962C8B-B14F-4D97-AF65-F5344CB8AC3E}">
        <p14:creationId xmlns:p14="http://schemas.microsoft.com/office/powerpoint/2010/main" val="2835944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2BABE492-7B71-4166-BBA8-9840D0645233}" type="datetimeFigureOut">
              <a:rPr lang="el-GR" smtClean="0"/>
              <a:t>5/3/25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304229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BABE492-7B71-4166-BBA8-9840D0645233}" type="datetimeFigureOut">
              <a:rPr lang="el-GR" smtClean="0"/>
              <a:t>5/3/25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175906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BABE492-7B71-4166-BBA8-9840D0645233}" type="datetimeFigureOut">
              <a:rPr lang="el-GR" smtClean="0"/>
              <a:t>5/3/25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299390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BABE492-7B71-4166-BBA8-9840D0645233}" type="datetimeFigureOut">
              <a:rPr lang="el-GR" smtClean="0"/>
              <a:t>5/3/25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240470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2BABE492-7B71-4166-BBA8-9840D0645233}" type="datetimeFigureOut">
              <a:rPr lang="el-GR" smtClean="0"/>
              <a:t>5/3/25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37521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2BABE492-7B71-4166-BBA8-9840D0645233}" type="datetimeFigureOut">
              <a:rPr lang="el-GR" smtClean="0"/>
              <a:t>5/3/25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1183251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2BABE492-7B71-4166-BBA8-9840D0645233}" type="datetimeFigureOut">
              <a:rPr lang="el-GR" smtClean="0"/>
              <a:t>5/3/25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610838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2BABE492-7B71-4166-BBA8-9840D0645233}" type="datetimeFigureOut">
              <a:rPr lang="el-GR" smtClean="0"/>
              <a:t>5/3/25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163219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BABE492-7B71-4166-BBA8-9840D0645233}" type="datetimeFigureOut">
              <a:rPr lang="el-GR" smtClean="0"/>
              <a:t>5/3/25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3220622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2BABE492-7B71-4166-BBA8-9840D0645233}" type="datetimeFigureOut">
              <a:rPr lang="el-GR" smtClean="0"/>
              <a:t>5/3/25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120060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2BABE492-7B71-4166-BBA8-9840D0645233}" type="datetimeFigureOut">
              <a:rPr lang="el-GR" smtClean="0"/>
              <a:t>5/3/25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039978-E8EA-4644-A48F-BCCD6F5E09DF}" type="slidenum">
              <a:rPr lang="el-GR" smtClean="0"/>
              <a:t>‹#›</a:t>
            </a:fld>
            <a:endParaRPr lang="el-GR"/>
          </a:p>
        </p:txBody>
      </p:sp>
    </p:spTree>
    <p:extLst>
      <p:ext uri="{BB962C8B-B14F-4D97-AF65-F5344CB8AC3E}">
        <p14:creationId xmlns:p14="http://schemas.microsoft.com/office/powerpoint/2010/main" val="235409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BE492-7B71-4166-BBA8-9840D0645233}" type="datetimeFigureOut">
              <a:rPr lang="el-GR" smtClean="0"/>
              <a:t>5/3/25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39978-E8EA-4644-A48F-BCCD6F5E09DF}" type="slidenum">
              <a:rPr lang="el-GR" smtClean="0"/>
              <a:t>‹#›</a:t>
            </a:fld>
            <a:endParaRPr lang="el-GR"/>
          </a:p>
        </p:txBody>
      </p:sp>
    </p:spTree>
    <p:extLst>
      <p:ext uri="{BB962C8B-B14F-4D97-AF65-F5344CB8AC3E}">
        <p14:creationId xmlns:p14="http://schemas.microsoft.com/office/powerpoint/2010/main" val="1962115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63029" y="1058238"/>
            <a:ext cx="10705672" cy="4027469"/>
          </a:xfrm>
        </p:spPr>
        <p:txBody>
          <a:bodyPr>
            <a:normAutofit fontScale="90000"/>
          </a:bodyPr>
          <a:lstStyle/>
          <a:p>
            <a:pPr marL="457200" indent="-457200" algn="l">
              <a:buFont typeface="Arial" panose="020B0604020202020204" pitchFamily="34" charset="0"/>
              <a:buChar char="•"/>
            </a:pPr>
            <a:r>
              <a:rPr lang="en-US" sz="2800" b="1" u="sng" dirty="0"/>
              <a:t>Common Questions to Ask Patient </a:t>
            </a:r>
            <a:br>
              <a:rPr lang="en-US" sz="2800" b="1" u="sng" dirty="0"/>
            </a:br>
            <a:r>
              <a:rPr lang="en-US" sz="2800" b="1" dirty="0"/>
              <a:t>I</a:t>
            </a:r>
            <a:r>
              <a:rPr lang="en-US" sz="2800" dirty="0"/>
              <a:t>n this section, we will cover a wide spectrum of questions that you may need to pose in the course of each of your patient interviews.  </a:t>
            </a:r>
            <a:br>
              <a:rPr lang="en-US" sz="2800" dirty="0"/>
            </a:br>
            <a:r>
              <a:rPr lang="en-US" sz="2800" b="1" u="sng" dirty="0"/>
              <a:t>This is not meant to be a complete list</a:t>
            </a:r>
            <a:r>
              <a:rPr lang="en-US" sz="2800" u="sng" dirty="0"/>
              <a:t>. </a:t>
            </a:r>
            <a:br>
              <a:rPr lang="en-US" sz="2800" dirty="0"/>
            </a:br>
            <a:r>
              <a:rPr lang="en-US" sz="2800" dirty="0"/>
              <a:t>You do not have to use all of the questions stated below. </a:t>
            </a:r>
            <a:br>
              <a:rPr lang="en-US" sz="2800" dirty="0"/>
            </a:br>
            <a:r>
              <a:rPr lang="en-US" sz="2800" dirty="0"/>
              <a:t>Instead, be selective in choosing the questions you need to obtain a concise, relevant history. </a:t>
            </a:r>
            <a:br>
              <a:rPr lang="en-US" sz="2800" dirty="0"/>
            </a:br>
            <a:r>
              <a:rPr lang="en-US" sz="2800" dirty="0"/>
              <a:t>You should also be sure to ask only question at a time. </a:t>
            </a:r>
            <a:br>
              <a:rPr lang="en-US" sz="2800" dirty="0"/>
            </a:br>
            <a:r>
              <a:rPr lang="en-US" sz="2800" dirty="0"/>
              <a:t>If you ask complex questions (</a:t>
            </a:r>
            <a:r>
              <a:rPr lang="en-US" sz="2800" dirty="0" err="1"/>
              <a:t>e.q</a:t>
            </a:r>
            <a:r>
              <a:rPr lang="en-US" sz="2800" dirty="0"/>
              <a:t>., “Is there any redness or swelling?”), the SP will likely answer only the last question you posed. </a:t>
            </a:r>
            <a:br>
              <a:rPr lang="en-US" sz="2800" dirty="0"/>
            </a:br>
            <a:r>
              <a:rPr lang="en-US" sz="2800" dirty="0"/>
              <a:t>Instead, you should slow down and ask about one symptom at a time.  </a:t>
            </a:r>
            <a:endParaRPr lang="el-GR" sz="2800" b="1" dirty="0"/>
          </a:p>
        </p:txBody>
      </p:sp>
    </p:spTree>
    <p:extLst>
      <p:ext uri="{BB962C8B-B14F-4D97-AF65-F5344CB8AC3E}">
        <p14:creationId xmlns:p14="http://schemas.microsoft.com/office/powerpoint/2010/main" val="3864221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22790" y="307543"/>
            <a:ext cx="10515600" cy="6111012"/>
          </a:xfrm>
        </p:spPr>
        <p:txBody>
          <a:bodyPr>
            <a:normAutofit fontScale="92500" lnSpcReduction="20000"/>
          </a:bodyPr>
          <a:lstStyle/>
          <a:p>
            <a:pPr marL="0" indent="0">
              <a:buNone/>
            </a:pPr>
            <a:r>
              <a:rPr lang="en-US" b="1" u="sng" dirty="0">
                <a:latin typeface="+mj-lt"/>
              </a:rPr>
              <a:t>Shortness of breath</a:t>
            </a:r>
          </a:p>
          <a:p>
            <a:r>
              <a:rPr lang="en-US" dirty="0">
                <a:latin typeface="+mj-lt"/>
              </a:rPr>
              <a:t>“Do you short of breath?”</a:t>
            </a:r>
          </a:p>
          <a:p>
            <a:r>
              <a:rPr lang="en-US" dirty="0">
                <a:latin typeface="+mj-lt"/>
              </a:rPr>
              <a:t>“Do you get short of breath when you're climbing stairs?”</a:t>
            </a:r>
          </a:p>
          <a:p>
            <a:r>
              <a:rPr lang="en-US" dirty="0">
                <a:latin typeface="+mj-lt"/>
              </a:rPr>
              <a:t>“How many steps can you climb before you get short of breath?”</a:t>
            </a:r>
          </a:p>
          <a:p>
            <a:r>
              <a:rPr lang="en-US" dirty="0">
                <a:latin typeface="+mj-lt"/>
              </a:rPr>
              <a:t>“When did it start?”</a:t>
            </a:r>
          </a:p>
          <a:p>
            <a:r>
              <a:rPr lang="en-US" dirty="0">
                <a:latin typeface="+mj-lt"/>
              </a:rPr>
              <a:t>“What do you feel short of breath?”</a:t>
            </a:r>
          </a:p>
          <a:p>
            <a:r>
              <a:rPr lang="en-US" dirty="0">
                <a:latin typeface="+mj-lt"/>
              </a:rPr>
              <a:t>“What makes it worse?”</a:t>
            </a:r>
          </a:p>
          <a:p>
            <a:r>
              <a:rPr lang="en-US" dirty="0">
                <a:latin typeface="+mj-lt"/>
              </a:rPr>
              <a:t>“What makes it better?”</a:t>
            </a:r>
          </a:p>
          <a:p>
            <a:r>
              <a:rPr lang="en-US" dirty="0">
                <a:latin typeface="+mj-lt"/>
              </a:rPr>
              <a:t>“Do you wake up at night short of breath?” </a:t>
            </a:r>
          </a:p>
          <a:p>
            <a:r>
              <a:rPr lang="en-US" dirty="0">
                <a:latin typeface="+mj-lt"/>
              </a:rPr>
              <a:t>“Do you have to prop yourself up on pillows in order to sleep at night? How many?” </a:t>
            </a:r>
          </a:p>
          <a:p>
            <a:r>
              <a:rPr lang="en-US" dirty="0">
                <a:latin typeface="+mj-lt"/>
              </a:rPr>
              <a:t> “Have you bee wheezing?”</a:t>
            </a:r>
          </a:p>
          <a:p>
            <a:r>
              <a:rPr lang="en-US" dirty="0">
                <a:latin typeface="+mj-lt"/>
              </a:rPr>
              <a:t> “How far do you walk on level ground before you have shortness of breath?” </a:t>
            </a:r>
          </a:p>
          <a:p>
            <a:r>
              <a:rPr lang="en-US" dirty="0">
                <a:latin typeface="+mj-lt"/>
              </a:rPr>
              <a:t>“Have you noticed any fluid retention around your ankles?”</a:t>
            </a:r>
          </a:p>
          <a:p>
            <a:endParaRPr lang="el-GR" sz="1400" dirty="0">
              <a:latin typeface="+mj-lt"/>
            </a:endParaRPr>
          </a:p>
        </p:txBody>
      </p:sp>
    </p:spTree>
    <p:extLst>
      <p:ext uri="{BB962C8B-B14F-4D97-AF65-F5344CB8AC3E}">
        <p14:creationId xmlns:p14="http://schemas.microsoft.com/office/powerpoint/2010/main" val="973159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92962"/>
            <a:ext cx="10515600" cy="6161103"/>
          </a:xfrm>
        </p:spPr>
        <p:txBody>
          <a:bodyPr>
            <a:normAutofit lnSpcReduction="10000"/>
          </a:bodyPr>
          <a:lstStyle/>
          <a:p>
            <a:pPr marL="0" indent="0">
              <a:buNone/>
            </a:pPr>
            <a:r>
              <a:rPr lang="en-US" b="1" dirty="0">
                <a:latin typeface="+mj-lt"/>
              </a:rPr>
              <a:t>Urinary symptoms </a:t>
            </a:r>
          </a:p>
          <a:p>
            <a:r>
              <a:rPr lang="en-US" dirty="0">
                <a:latin typeface="+mj-lt"/>
              </a:rPr>
              <a:t>“Has there been any change in your urinary habits?”</a:t>
            </a:r>
          </a:p>
          <a:p>
            <a:r>
              <a:rPr lang="en-US" dirty="0">
                <a:latin typeface="+mj-lt"/>
              </a:rPr>
              <a:t>“Do you have any pain or burning during urination?”</a:t>
            </a:r>
          </a:p>
          <a:p>
            <a:r>
              <a:rPr lang="en-US" dirty="0">
                <a:latin typeface="+mj-lt"/>
              </a:rPr>
              <a:t>Have you noticed  any change in the color of your urine?”</a:t>
            </a:r>
          </a:p>
          <a:p>
            <a:r>
              <a:rPr lang="en-US" dirty="0">
                <a:latin typeface="+mj-lt"/>
              </a:rPr>
              <a:t>“How often do you have to urinate?”</a:t>
            </a:r>
          </a:p>
          <a:p>
            <a:r>
              <a:rPr lang="en-US" dirty="0">
                <a:latin typeface="+mj-lt"/>
              </a:rPr>
              <a:t>“Do you have to wake up at night to urinate?”  </a:t>
            </a:r>
          </a:p>
          <a:p>
            <a:r>
              <a:rPr lang="en-US" dirty="0">
                <a:latin typeface="+mj-lt"/>
              </a:rPr>
              <a:t>“Do you have any difficulty urinating?”</a:t>
            </a:r>
          </a:p>
          <a:p>
            <a:r>
              <a:rPr lang="en-US" dirty="0">
                <a:latin typeface="+mj-lt"/>
              </a:rPr>
              <a:t>“Do you feel that you haven’t completely emptied your bladder after urine?”</a:t>
            </a:r>
          </a:p>
          <a:p>
            <a:r>
              <a:rPr lang="en-US" dirty="0">
                <a:latin typeface="+mj-lt"/>
              </a:rPr>
              <a:t>“Have you feel as though you need to urinate but then very little urine comes out?”</a:t>
            </a:r>
          </a:p>
          <a:p>
            <a:r>
              <a:rPr lang="en-US" dirty="0">
                <a:latin typeface="+mj-lt"/>
              </a:rPr>
              <a:t>“Do you feel as though you have very little time to make it to the bath-room once you feel the urge to urinate?”</a:t>
            </a:r>
            <a:endParaRPr lang="en-US" b="1" dirty="0">
              <a:latin typeface="+mj-lt"/>
            </a:endParaRPr>
          </a:p>
          <a:p>
            <a:endParaRPr lang="el-GR" sz="1400" dirty="0">
              <a:latin typeface="+mj-lt"/>
            </a:endParaRPr>
          </a:p>
        </p:txBody>
      </p:sp>
    </p:spTree>
    <p:extLst>
      <p:ext uri="{BB962C8B-B14F-4D97-AF65-F5344CB8AC3E}">
        <p14:creationId xmlns:p14="http://schemas.microsoft.com/office/powerpoint/2010/main" val="1911687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92962"/>
            <a:ext cx="10515600" cy="6161103"/>
          </a:xfrm>
        </p:spPr>
        <p:txBody>
          <a:bodyPr>
            <a:normAutofit/>
          </a:bodyPr>
          <a:lstStyle/>
          <a:p>
            <a:pPr marL="0" indent="0">
              <a:buNone/>
            </a:pPr>
            <a:r>
              <a:rPr lang="en-US" b="1" dirty="0">
                <a:latin typeface="+mj-lt"/>
              </a:rPr>
              <a:t>Bowel symptoms</a:t>
            </a:r>
          </a:p>
          <a:p>
            <a:r>
              <a:rPr lang="en-US" dirty="0">
                <a:latin typeface="+mj-lt"/>
              </a:rPr>
              <a:t>“Has there been any change in your bowel movements?”</a:t>
            </a:r>
          </a:p>
          <a:p>
            <a:r>
              <a:rPr lang="en-US" dirty="0">
                <a:latin typeface="+mj-lt"/>
              </a:rPr>
              <a:t>“Do you have diarrhea?”</a:t>
            </a:r>
          </a:p>
          <a:p>
            <a:r>
              <a:rPr lang="en-US" dirty="0">
                <a:latin typeface="+mj-lt"/>
              </a:rPr>
              <a:t>“Are you constipated?”</a:t>
            </a:r>
          </a:p>
          <a:p>
            <a:r>
              <a:rPr lang="en-US" dirty="0">
                <a:latin typeface="+mj-lt"/>
              </a:rPr>
              <a:t>“How long have you had diarrhea/constipation?”</a:t>
            </a:r>
          </a:p>
          <a:p>
            <a:r>
              <a:rPr lang="en-US" dirty="0">
                <a:latin typeface="+mj-lt"/>
              </a:rPr>
              <a:t>“How many bowel movements do you have per day/week?”</a:t>
            </a:r>
          </a:p>
          <a:p>
            <a:r>
              <a:rPr lang="en-US" dirty="0">
                <a:latin typeface="+mj-lt"/>
              </a:rPr>
              <a:t>“What does your stool look like?” </a:t>
            </a:r>
          </a:p>
          <a:p>
            <a:r>
              <a:rPr lang="en-US" dirty="0">
                <a:latin typeface="+mj-lt"/>
              </a:rPr>
              <a:t>“What color is your stool?”</a:t>
            </a:r>
          </a:p>
          <a:p>
            <a:r>
              <a:rPr lang="en-US" dirty="0">
                <a:latin typeface="+mj-lt"/>
              </a:rPr>
              <a:t>“Is there any mucus or blood in it?”</a:t>
            </a:r>
          </a:p>
          <a:p>
            <a:pPr marL="0" indent="0">
              <a:buNone/>
            </a:pPr>
            <a:endParaRPr lang="en-US" b="1" dirty="0">
              <a:latin typeface="+mj-lt"/>
            </a:endParaRPr>
          </a:p>
          <a:p>
            <a:pPr marL="0" indent="0">
              <a:buNone/>
            </a:pPr>
            <a:endParaRPr lang="en-US" dirty="0">
              <a:latin typeface="+mj-lt"/>
            </a:endParaRPr>
          </a:p>
          <a:p>
            <a:endParaRPr lang="el-GR" sz="1400" dirty="0">
              <a:latin typeface="+mj-lt"/>
            </a:endParaRPr>
          </a:p>
        </p:txBody>
      </p:sp>
    </p:spTree>
    <p:extLst>
      <p:ext uri="{BB962C8B-B14F-4D97-AF65-F5344CB8AC3E}">
        <p14:creationId xmlns:p14="http://schemas.microsoft.com/office/powerpoint/2010/main" val="2909944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5208"/>
            <a:ext cx="10515600" cy="6072326"/>
          </a:xfrm>
        </p:spPr>
        <p:txBody>
          <a:bodyPr>
            <a:normAutofit/>
          </a:bodyPr>
          <a:lstStyle/>
          <a:p>
            <a:r>
              <a:rPr lang="en-US" dirty="0">
                <a:latin typeface="+mj-lt"/>
              </a:rPr>
              <a:t>“Do you feel any pain when you have a bowel movement?”</a:t>
            </a:r>
          </a:p>
          <a:p>
            <a:r>
              <a:rPr lang="en-US" dirty="0">
                <a:latin typeface="+mj-lt"/>
              </a:rPr>
              <a:t>“Did you travel recently?”</a:t>
            </a:r>
          </a:p>
          <a:p>
            <a:r>
              <a:rPr lang="en-US" dirty="0">
                <a:latin typeface="+mj-lt"/>
              </a:rPr>
              <a:t>“Do you feel aw though you to go to the bathroom and then very little feces or none at all come out?” </a:t>
            </a:r>
          </a:p>
          <a:p>
            <a:r>
              <a:rPr lang="en-US" dirty="0">
                <a:latin typeface="+mj-lt"/>
              </a:rPr>
              <a:t>“Have you lost control of your bowels?”</a:t>
            </a:r>
          </a:p>
          <a:p>
            <a:r>
              <a:rPr lang="en-US" dirty="0">
                <a:latin typeface="+mj-lt"/>
              </a:rPr>
              <a:t>“Do you feel as though you have very little time to make it to the bathroom once you have the urge to have a bowel movement?”</a:t>
            </a:r>
          </a:p>
          <a:p>
            <a:pPr marL="0" indent="0">
              <a:buNone/>
            </a:pPr>
            <a:r>
              <a:rPr lang="en-US" b="1" dirty="0">
                <a:latin typeface="+mj-lt"/>
              </a:rPr>
              <a:t>Weight</a:t>
            </a:r>
          </a:p>
          <a:p>
            <a:r>
              <a:rPr lang="en-US" dirty="0">
                <a:latin typeface="+mj-lt"/>
              </a:rPr>
              <a:t>“Have you noticed any change in your weight?”</a:t>
            </a:r>
          </a:p>
          <a:p>
            <a:r>
              <a:rPr lang="en-US" dirty="0">
                <a:latin typeface="+mj-lt"/>
              </a:rPr>
              <a:t>“How many pounds did you gain/lose?”</a:t>
            </a:r>
          </a:p>
          <a:p>
            <a:r>
              <a:rPr lang="en-US" dirty="0">
                <a:latin typeface="+mj-lt"/>
              </a:rPr>
              <a:t>“Over what period of time did it happen?”</a:t>
            </a:r>
          </a:p>
          <a:p>
            <a:r>
              <a:rPr lang="en-US" dirty="0">
                <a:latin typeface="+mj-lt"/>
              </a:rPr>
              <a:t>“Was the weight gain/loss intentional?”</a:t>
            </a:r>
          </a:p>
          <a:p>
            <a:pPr marL="0" indent="0">
              <a:buNone/>
            </a:pPr>
            <a:endParaRPr lang="en-US" sz="1400" dirty="0">
              <a:latin typeface="+mj-lt"/>
            </a:endParaRPr>
          </a:p>
          <a:p>
            <a:endParaRPr lang="el-GR" sz="1400" dirty="0">
              <a:latin typeface="+mj-lt"/>
            </a:endParaRPr>
          </a:p>
        </p:txBody>
      </p:sp>
    </p:spTree>
    <p:extLst>
      <p:ext uri="{BB962C8B-B14F-4D97-AF65-F5344CB8AC3E}">
        <p14:creationId xmlns:p14="http://schemas.microsoft.com/office/powerpoint/2010/main" val="2106031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5208"/>
            <a:ext cx="10515600" cy="6072326"/>
          </a:xfrm>
        </p:spPr>
        <p:txBody>
          <a:bodyPr>
            <a:normAutofit/>
          </a:bodyPr>
          <a:lstStyle/>
          <a:p>
            <a:pPr marL="0" indent="0">
              <a:buNone/>
            </a:pPr>
            <a:r>
              <a:rPr lang="en-US" b="1" dirty="0">
                <a:latin typeface="+mj-lt"/>
              </a:rPr>
              <a:t>Appetite</a:t>
            </a:r>
          </a:p>
          <a:p>
            <a:r>
              <a:rPr lang="en-US" dirty="0">
                <a:latin typeface="+mj-lt"/>
              </a:rPr>
              <a:t>“How is your appetite?”</a:t>
            </a:r>
          </a:p>
          <a:p>
            <a:r>
              <a:rPr lang="en-US" dirty="0">
                <a:latin typeface="+mj-lt"/>
              </a:rPr>
              <a:t>“Has there been any change in your appetite?”</a:t>
            </a:r>
          </a:p>
          <a:p>
            <a:pPr marL="0" indent="0">
              <a:buNone/>
            </a:pPr>
            <a:r>
              <a:rPr lang="en-US" b="1" dirty="0">
                <a:latin typeface="+mj-lt"/>
              </a:rPr>
              <a:t>Diet  </a:t>
            </a:r>
          </a:p>
          <a:p>
            <a:r>
              <a:rPr lang="en-US" dirty="0">
                <a:latin typeface="+mj-lt"/>
              </a:rPr>
              <a:t>“Has there been any change in your eating habits?”</a:t>
            </a:r>
          </a:p>
          <a:p>
            <a:r>
              <a:rPr lang="en-US" dirty="0">
                <a:latin typeface="+mj-lt"/>
              </a:rPr>
              <a:t>“What do you usually eat?”</a:t>
            </a:r>
          </a:p>
          <a:p>
            <a:r>
              <a:rPr lang="en-US" dirty="0">
                <a:latin typeface="+mj-lt"/>
              </a:rPr>
              <a:t>“Did you eat anything unusual lately?”</a:t>
            </a:r>
          </a:p>
          <a:p>
            <a:r>
              <a:rPr lang="en-US" dirty="0">
                <a:latin typeface="+mj-lt"/>
              </a:rPr>
              <a:t>“What did you eat before the symptoms started?”</a:t>
            </a:r>
          </a:p>
          <a:p>
            <a:r>
              <a:rPr lang="en-US" dirty="0">
                <a:latin typeface="+mj-lt"/>
              </a:rPr>
              <a:t>“Is there any kind of special diet that you are following?”   </a:t>
            </a:r>
          </a:p>
          <a:p>
            <a:pPr marL="0" indent="0">
              <a:buNone/>
            </a:pPr>
            <a:endParaRPr lang="en-US" dirty="0">
              <a:latin typeface="+mj-lt"/>
            </a:endParaRPr>
          </a:p>
          <a:p>
            <a:endParaRPr lang="el-GR" sz="1400" dirty="0">
              <a:latin typeface="+mj-lt"/>
            </a:endParaRPr>
          </a:p>
        </p:txBody>
      </p:sp>
    </p:spTree>
    <p:extLst>
      <p:ext uri="{BB962C8B-B14F-4D97-AF65-F5344CB8AC3E}">
        <p14:creationId xmlns:p14="http://schemas.microsoft.com/office/powerpoint/2010/main" val="2796886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10718"/>
            <a:ext cx="10515600" cy="6143348"/>
          </a:xfrm>
        </p:spPr>
        <p:txBody>
          <a:bodyPr>
            <a:normAutofit/>
          </a:bodyPr>
          <a:lstStyle/>
          <a:p>
            <a:pPr marL="0" indent="0">
              <a:buNone/>
            </a:pPr>
            <a:r>
              <a:rPr lang="en-US" b="1" dirty="0">
                <a:latin typeface="+mj-lt"/>
              </a:rPr>
              <a:t>Sleep</a:t>
            </a:r>
          </a:p>
          <a:p>
            <a:r>
              <a:rPr lang="en-US" dirty="0">
                <a:latin typeface="+mj-lt"/>
              </a:rPr>
              <a:t>“Do you have any problems falling asleep?”</a:t>
            </a:r>
          </a:p>
          <a:p>
            <a:r>
              <a:rPr lang="en-US" dirty="0">
                <a:latin typeface="+mj-lt"/>
              </a:rPr>
              <a:t>“Do you have any problems staying asleep?”</a:t>
            </a:r>
          </a:p>
          <a:p>
            <a:r>
              <a:rPr lang="en-US" dirty="0">
                <a:latin typeface="+mj-lt"/>
              </a:rPr>
              <a:t>“Do you have any problems waking up?”</a:t>
            </a:r>
          </a:p>
          <a:p>
            <a:r>
              <a:rPr lang="en-US" dirty="0">
                <a:latin typeface="+mj-lt"/>
              </a:rPr>
              <a:t>“Do you feel refreshed when you make up?”</a:t>
            </a:r>
          </a:p>
          <a:p>
            <a:r>
              <a:rPr lang="en-US" dirty="0">
                <a:latin typeface="+mj-lt"/>
              </a:rPr>
              <a:t>“Do you snore?”</a:t>
            </a:r>
          </a:p>
          <a:p>
            <a:r>
              <a:rPr lang="en-US" dirty="0">
                <a:latin typeface="+mj-lt"/>
              </a:rPr>
              <a:t>“Do you feel sleepy during the day?”</a:t>
            </a:r>
          </a:p>
          <a:p>
            <a:r>
              <a:rPr lang="en-US" dirty="0">
                <a:latin typeface="+mj-lt"/>
              </a:rPr>
              <a:t>“How many hours do you sleep?”</a:t>
            </a:r>
          </a:p>
          <a:p>
            <a:r>
              <a:rPr lang="en-US" dirty="0">
                <a:latin typeface="+mj-lt"/>
              </a:rPr>
              <a:t>“Do you any pills to help you go to sleep?”</a:t>
            </a:r>
          </a:p>
          <a:p>
            <a:endParaRPr lang="el-GR" sz="1400" dirty="0">
              <a:latin typeface="+mj-lt"/>
            </a:endParaRPr>
          </a:p>
        </p:txBody>
      </p:sp>
    </p:spTree>
    <p:extLst>
      <p:ext uri="{BB962C8B-B14F-4D97-AF65-F5344CB8AC3E}">
        <p14:creationId xmlns:p14="http://schemas.microsoft.com/office/powerpoint/2010/main" val="4286609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99153" y="357326"/>
            <a:ext cx="10515600" cy="6143348"/>
          </a:xfrm>
        </p:spPr>
        <p:txBody>
          <a:bodyPr>
            <a:normAutofit/>
          </a:bodyPr>
          <a:lstStyle/>
          <a:p>
            <a:pPr marL="0" indent="0">
              <a:buNone/>
            </a:pPr>
            <a:r>
              <a:rPr lang="en-US" b="1" dirty="0">
                <a:latin typeface="+mj-lt"/>
              </a:rPr>
              <a:t>Dizziness</a:t>
            </a:r>
          </a:p>
          <a:p>
            <a:r>
              <a:rPr lang="en-US" dirty="0">
                <a:latin typeface="+mj-lt"/>
              </a:rPr>
              <a:t>“Do you ever feel dizzy?”</a:t>
            </a:r>
          </a:p>
          <a:p>
            <a:r>
              <a:rPr lang="en-US" dirty="0">
                <a:latin typeface="+mj-lt"/>
              </a:rPr>
              <a:t>“Tell me exactly what you by dizziness?”</a:t>
            </a:r>
          </a:p>
          <a:p>
            <a:r>
              <a:rPr lang="en-US" dirty="0">
                <a:latin typeface="+mj-lt"/>
              </a:rPr>
              <a:t>“Did you feel the room spinning around you, or did you feel lightheaded aw if you were going to pass out?”</a:t>
            </a:r>
          </a:p>
          <a:p>
            <a:r>
              <a:rPr lang="en-US" dirty="0">
                <a:latin typeface="+mj-lt"/>
              </a:rPr>
              <a:t>“Did you black out?”</a:t>
            </a:r>
          </a:p>
          <a:p>
            <a:r>
              <a:rPr lang="en-US" dirty="0">
                <a:latin typeface="+mj-lt"/>
              </a:rPr>
              <a:t>“Did you lose consciousness?”</a:t>
            </a:r>
          </a:p>
          <a:p>
            <a:r>
              <a:rPr lang="en-US" dirty="0">
                <a:latin typeface="+mj-lt"/>
              </a:rPr>
              <a:t>“Did you notice any change in your hearing?”</a:t>
            </a:r>
          </a:p>
          <a:p>
            <a:r>
              <a:rPr lang="en-US" dirty="0">
                <a:latin typeface="+mj-lt"/>
              </a:rPr>
              <a:t>“Do you ears ring”</a:t>
            </a:r>
          </a:p>
          <a:p>
            <a:r>
              <a:rPr lang="en-US" dirty="0">
                <a:latin typeface="+mj-lt"/>
              </a:rPr>
              <a:t>“Do you feel nauseated? Do you vomit?”</a:t>
            </a:r>
          </a:p>
          <a:p>
            <a:r>
              <a:rPr lang="en-US" dirty="0">
                <a:latin typeface="+mj-lt"/>
              </a:rPr>
              <a:t>“What causes this dizziness to happen?”</a:t>
            </a:r>
          </a:p>
          <a:p>
            <a:r>
              <a:rPr lang="en-US" dirty="0">
                <a:latin typeface="+mj-lt"/>
              </a:rPr>
              <a:t>“What makes you feel better?” </a:t>
            </a:r>
          </a:p>
          <a:p>
            <a:endParaRPr lang="en-US" sz="1400" dirty="0">
              <a:latin typeface="+mj-lt"/>
            </a:endParaRPr>
          </a:p>
          <a:p>
            <a:endParaRPr lang="el-GR" sz="1400" dirty="0">
              <a:latin typeface="+mj-lt"/>
            </a:endParaRPr>
          </a:p>
        </p:txBody>
      </p:sp>
    </p:spTree>
    <p:extLst>
      <p:ext uri="{BB962C8B-B14F-4D97-AF65-F5344CB8AC3E}">
        <p14:creationId xmlns:p14="http://schemas.microsoft.com/office/powerpoint/2010/main" val="1244297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4FF277-6EA8-81CA-1C82-E3A656FA3D9D}"/>
              </a:ext>
            </a:extLst>
          </p:cNvPr>
          <p:cNvSpPr>
            <a:spLocks noGrp="1"/>
          </p:cNvSpPr>
          <p:nvPr>
            <p:ph type="title"/>
          </p:nvPr>
        </p:nvSpPr>
        <p:spPr/>
        <p:txBody>
          <a:bodyPr/>
          <a:lstStyle/>
          <a:p>
            <a:r>
              <a:rPr lang="en-US" sz="4400" b="1" dirty="0">
                <a:latin typeface="+mj-lt"/>
              </a:rPr>
              <a:t>Opening of the encounter</a:t>
            </a:r>
            <a:endParaRPr lang="el-GR" dirty="0"/>
          </a:p>
        </p:txBody>
      </p:sp>
      <p:sp>
        <p:nvSpPr>
          <p:cNvPr id="4" name="Υπότιτλος 2">
            <a:extLst>
              <a:ext uri="{FF2B5EF4-FFF2-40B4-BE49-F238E27FC236}">
                <a16:creationId xmlns:a16="http://schemas.microsoft.com/office/drawing/2014/main" id="{E50B54C8-C877-CCC8-E52D-65930AE6DE17}"/>
              </a:ext>
            </a:extLst>
          </p:cNvPr>
          <p:cNvSpPr>
            <a:spLocks noGrp="1"/>
          </p:cNvSpPr>
          <p:nvPr>
            <p:ph idx="1"/>
          </p:nvPr>
        </p:nvSpPr>
        <p:spPr/>
        <p:txBody>
          <a:bodyPr>
            <a:normAutofit/>
          </a:bodyPr>
          <a:lstStyle/>
          <a:p>
            <a:pPr marL="285750" indent="-285750" algn="l">
              <a:buFont typeface="Arial" panose="020B0604020202020204" pitchFamily="34" charset="0"/>
              <a:buChar char="•"/>
            </a:pPr>
            <a:r>
              <a:rPr lang="en-US" dirty="0">
                <a:latin typeface="+mj-lt"/>
              </a:rPr>
              <a:t>“Mr. Jones, hello</a:t>
            </a:r>
            <a:r>
              <a:rPr lang="el-GR" dirty="0">
                <a:latin typeface="+mj-lt"/>
              </a:rPr>
              <a:t>; </a:t>
            </a:r>
            <a:r>
              <a:rPr lang="en-US" dirty="0">
                <a:latin typeface="+mj-lt"/>
              </a:rPr>
              <a:t>I am Dr. Dr. Singh. It’s nice to meet you. I’d like to ask you some questions and examine you today.”</a:t>
            </a:r>
          </a:p>
          <a:p>
            <a:pPr marL="285750" indent="-285750" algn="l">
              <a:buFont typeface="Arial" panose="020B0604020202020204" pitchFamily="34" charset="0"/>
              <a:buChar char="•"/>
            </a:pPr>
            <a:r>
              <a:rPr lang="en-US" dirty="0">
                <a:latin typeface="+mj-lt"/>
              </a:rPr>
              <a:t>How can I help you to day?”</a:t>
            </a:r>
          </a:p>
          <a:p>
            <a:pPr marL="285750" indent="-285750" algn="l">
              <a:buFont typeface="Arial" panose="020B0604020202020204" pitchFamily="34" charset="0"/>
              <a:buChar char="•"/>
            </a:pPr>
            <a:r>
              <a:rPr lang="en-US" dirty="0">
                <a:latin typeface="+mj-lt"/>
              </a:rPr>
              <a:t>What brought you to the hospital/clinic today?”</a:t>
            </a:r>
          </a:p>
          <a:p>
            <a:pPr marL="285750" indent="-285750" algn="l">
              <a:buFont typeface="Arial" panose="020B0604020202020204" pitchFamily="34" charset="0"/>
              <a:buChar char="•"/>
            </a:pPr>
            <a:r>
              <a:rPr lang="en-US" dirty="0">
                <a:latin typeface="+mj-lt"/>
              </a:rPr>
              <a:t>What made you come in today?”</a:t>
            </a:r>
          </a:p>
          <a:p>
            <a:pPr marL="285750" indent="-285750" algn="l">
              <a:buFont typeface="Arial" panose="020B0604020202020204" pitchFamily="34" charset="0"/>
              <a:buChar char="•"/>
            </a:pPr>
            <a:endParaRPr lang="en-US" sz="1400" dirty="0">
              <a:latin typeface="+mj-lt"/>
            </a:endParaRPr>
          </a:p>
          <a:p>
            <a:pPr marL="285750" indent="-285750" algn="l">
              <a:buFont typeface="Arial" panose="020B0604020202020204" pitchFamily="34" charset="0"/>
              <a:buChar char="•"/>
            </a:pPr>
            <a:endParaRPr lang="el-GR" sz="1400" dirty="0">
              <a:latin typeface="+mj-lt"/>
            </a:endParaRPr>
          </a:p>
        </p:txBody>
      </p:sp>
    </p:spTree>
    <p:extLst>
      <p:ext uri="{BB962C8B-B14F-4D97-AF65-F5344CB8AC3E}">
        <p14:creationId xmlns:p14="http://schemas.microsoft.com/office/powerpoint/2010/main" val="744888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99494"/>
            <a:ext cx="10515600" cy="6161104"/>
          </a:xfrm>
        </p:spPr>
        <p:txBody>
          <a:bodyPr>
            <a:normAutofit/>
          </a:bodyPr>
          <a:lstStyle/>
          <a:p>
            <a:pPr marL="0" indent="0">
              <a:buNone/>
            </a:pPr>
            <a:r>
              <a:rPr lang="en-US" sz="2400" b="1" u="sng" dirty="0">
                <a:latin typeface="+mj-lt"/>
              </a:rPr>
              <a:t>Pain</a:t>
            </a:r>
          </a:p>
          <a:p>
            <a:r>
              <a:rPr lang="en-US" dirty="0">
                <a:latin typeface="+mj-lt"/>
              </a:rPr>
              <a:t>“Do you have pain?”</a:t>
            </a:r>
          </a:p>
          <a:p>
            <a:r>
              <a:rPr lang="en-US" dirty="0">
                <a:latin typeface="+mj-lt"/>
              </a:rPr>
              <a:t>“When did it start?” </a:t>
            </a:r>
          </a:p>
          <a:p>
            <a:r>
              <a:rPr lang="en-US" dirty="0">
                <a:latin typeface="+mj-lt"/>
              </a:rPr>
              <a:t> “How long have you had this pain?”</a:t>
            </a:r>
          </a:p>
          <a:p>
            <a:r>
              <a:rPr lang="en-US" dirty="0">
                <a:latin typeface="+mj-lt"/>
              </a:rPr>
              <a:t>“How long does it last?”</a:t>
            </a:r>
          </a:p>
          <a:p>
            <a:r>
              <a:rPr lang="en-US" dirty="0">
                <a:latin typeface="+mj-lt"/>
              </a:rPr>
              <a:t>“How often does it come on?”</a:t>
            </a:r>
          </a:p>
          <a:p>
            <a:r>
              <a:rPr lang="en-US" dirty="0">
                <a:latin typeface="+mj-lt"/>
              </a:rPr>
              <a:t>“Where do you feel the paint?”</a:t>
            </a:r>
          </a:p>
          <a:p>
            <a:r>
              <a:rPr lang="en-US" dirty="0">
                <a:latin typeface="+mj-lt"/>
              </a:rPr>
              <a:t>“Can you show me exactly where it is?”</a:t>
            </a:r>
          </a:p>
          <a:p>
            <a:r>
              <a:rPr lang="en-US" dirty="0">
                <a:latin typeface="+mj-lt"/>
              </a:rPr>
              <a:t>“Does the pain travel anywhere?” </a:t>
            </a:r>
          </a:p>
          <a:p>
            <a:r>
              <a:rPr lang="en-US" dirty="0">
                <a:latin typeface="+mj-lt"/>
              </a:rPr>
              <a:t>“What is the pain like?”</a:t>
            </a:r>
          </a:p>
          <a:p>
            <a:endParaRPr lang="el-GR" sz="1400" dirty="0">
              <a:latin typeface="+mj-lt"/>
            </a:endParaRPr>
          </a:p>
        </p:txBody>
      </p:sp>
    </p:spTree>
    <p:extLst>
      <p:ext uri="{BB962C8B-B14F-4D97-AF65-F5344CB8AC3E}">
        <p14:creationId xmlns:p14="http://schemas.microsoft.com/office/powerpoint/2010/main" val="148108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99494"/>
            <a:ext cx="10515600" cy="6161104"/>
          </a:xfrm>
        </p:spPr>
        <p:txBody>
          <a:bodyPr>
            <a:normAutofit/>
          </a:bodyPr>
          <a:lstStyle/>
          <a:p>
            <a:pPr marL="0" indent="0">
              <a:buNone/>
            </a:pPr>
            <a:r>
              <a:rPr lang="en-US" b="1" u="sng" dirty="0">
                <a:latin typeface="+mj-lt"/>
              </a:rPr>
              <a:t>Pain</a:t>
            </a:r>
            <a:endParaRPr lang="en-US" dirty="0">
              <a:latin typeface="+mj-lt"/>
            </a:endParaRPr>
          </a:p>
          <a:p>
            <a:r>
              <a:rPr lang="en-US" dirty="0">
                <a:latin typeface="+mj-lt"/>
              </a:rPr>
              <a:t>“Can you describe it for me?”</a:t>
            </a:r>
          </a:p>
          <a:p>
            <a:r>
              <a:rPr lang="en-US" dirty="0">
                <a:latin typeface="+mj-lt"/>
              </a:rPr>
              <a:t>“Is it sharp, dull, burning, pulsating, cramping, or pressure-like?”</a:t>
            </a:r>
          </a:p>
          <a:p>
            <a:r>
              <a:rPr lang="en-US" dirty="0">
                <a:latin typeface="+mj-lt"/>
              </a:rPr>
              <a:t>“Is it constant, or does it come and go?”</a:t>
            </a:r>
          </a:p>
          <a:p>
            <a:r>
              <a:rPr lang="en-US" dirty="0">
                <a:latin typeface="+mj-lt"/>
              </a:rPr>
              <a:t>“On, a scale of I do 10, with 10 being the worst pain of your life, how would you rate your pain?”</a:t>
            </a:r>
          </a:p>
          <a:p>
            <a:r>
              <a:rPr lang="en-US" dirty="0">
                <a:latin typeface="+mj-lt"/>
              </a:rPr>
              <a:t>“What brings the pain on?”</a:t>
            </a:r>
          </a:p>
          <a:p>
            <a:r>
              <a:rPr lang="en-US" dirty="0">
                <a:latin typeface="+mj-lt"/>
              </a:rPr>
              <a:t>“Do you know what causes the pain to start?”</a:t>
            </a:r>
          </a:p>
          <a:p>
            <a:r>
              <a:rPr lang="en-US" dirty="0">
                <a:latin typeface="+mj-lt"/>
              </a:rPr>
              <a:t>“Does anything make the pain better?” </a:t>
            </a:r>
          </a:p>
          <a:p>
            <a:r>
              <a:rPr lang="en-US" dirty="0">
                <a:latin typeface="+mj-lt"/>
              </a:rPr>
              <a:t>“Does anything make it worse?”</a:t>
            </a:r>
          </a:p>
          <a:p>
            <a:r>
              <a:rPr lang="en-US" dirty="0">
                <a:latin typeface="+mj-lt"/>
              </a:rPr>
              <a:t>“Have you had similar pain before?” </a:t>
            </a:r>
          </a:p>
          <a:p>
            <a:endParaRPr lang="el-GR" sz="1400" dirty="0">
              <a:latin typeface="+mj-lt"/>
            </a:endParaRPr>
          </a:p>
        </p:txBody>
      </p:sp>
    </p:spTree>
    <p:extLst>
      <p:ext uri="{BB962C8B-B14F-4D97-AF65-F5344CB8AC3E}">
        <p14:creationId xmlns:p14="http://schemas.microsoft.com/office/powerpoint/2010/main" val="523161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08373"/>
            <a:ext cx="10515600" cy="5900236"/>
          </a:xfrm>
        </p:spPr>
        <p:txBody>
          <a:bodyPr>
            <a:normAutofit/>
          </a:bodyPr>
          <a:lstStyle/>
          <a:p>
            <a:pPr marL="0" indent="0">
              <a:buNone/>
            </a:pPr>
            <a:endParaRPr lang="en-US" sz="1400" b="1" u="sng" dirty="0">
              <a:latin typeface="+mj-lt"/>
            </a:endParaRPr>
          </a:p>
          <a:p>
            <a:pPr marL="0" indent="0">
              <a:buNone/>
            </a:pPr>
            <a:r>
              <a:rPr lang="en-US" b="1" u="sng" dirty="0">
                <a:latin typeface="+mj-lt"/>
              </a:rPr>
              <a:t>Nausea</a:t>
            </a:r>
          </a:p>
          <a:p>
            <a:r>
              <a:rPr lang="en-US" dirty="0">
                <a:latin typeface="+mj-lt"/>
              </a:rPr>
              <a:t>“Do you feel nauseated?”</a:t>
            </a:r>
          </a:p>
          <a:p>
            <a:r>
              <a:rPr lang="en-US" dirty="0">
                <a:latin typeface="+mj-lt"/>
              </a:rPr>
              <a:t>“Do you feel to sick tour stomach?”</a:t>
            </a:r>
          </a:p>
          <a:p>
            <a:pPr marL="0" indent="0">
              <a:buNone/>
            </a:pPr>
            <a:r>
              <a:rPr lang="en-US" b="1" u="sng" dirty="0">
                <a:latin typeface="+mj-lt"/>
              </a:rPr>
              <a:t>Vomiting</a:t>
            </a:r>
          </a:p>
          <a:p>
            <a:r>
              <a:rPr lang="en-US" dirty="0">
                <a:latin typeface="+mj-lt"/>
              </a:rPr>
              <a:t>“Did you vomit?”</a:t>
            </a:r>
          </a:p>
          <a:p>
            <a:r>
              <a:rPr lang="en-US" dirty="0">
                <a:latin typeface="+mj-lt"/>
              </a:rPr>
              <a:t>“Did you throe up?”</a:t>
            </a:r>
          </a:p>
          <a:p>
            <a:r>
              <a:rPr lang="en-US" dirty="0">
                <a:latin typeface="+mj-lt"/>
              </a:rPr>
              <a:t>“What color was the vomit?”  </a:t>
            </a:r>
          </a:p>
          <a:p>
            <a:r>
              <a:rPr lang="en-US" dirty="0">
                <a:latin typeface="+mj-lt"/>
              </a:rPr>
              <a:t>“Did you see any blood in it?”</a:t>
            </a:r>
          </a:p>
          <a:p>
            <a:endParaRPr lang="en-US" sz="1400" dirty="0">
              <a:latin typeface="+mj-lt"/>
            </a:endParaRPr>
          </a:p>
        </p:txBody>
      </p:sp>
    </p:spTree>
    <p:extLst>
      <p:ext uri="{BB962C8B-B14F-4D97-AF65-F5344CB8AC3E}">
        <p14:creationId xmlns:p14="http://schemas.microsoft.com/office/powerpoint/2010/main" val="3905912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08373"/>
            <a:ext cx="10515600" cy="5900236"/>
          </a:xfrm>
        </p:spPr>
        <p:txBody>
          <a:bodyPr>
            <a:normAutofit/>
          </a:bodyPr>
          <a:lstStyle/>
          <a:p>
            <a:pPr marL="0" indent="0">
              <a:buNone/>
            </a:pPr>
            <a:endParaRPr lang="en-US" sz="1400" b="1" u="sng" dirty="0">
              <a:latin typeface="+mj-lt"/>
            </a:endParaRPr>
          </a:p>
          <a:p>
            <a:pPr marL="0" indent="0">
              <a:buNone/>
            </a:pPr>
            <a:r>
              <a:rPr lang="en-US" b="1" u="sng" dirty="0">
                <a:latin typeface="+mj-lt"/>
              </a:rPr>
              <a:t>Cough</a:t>
            </a:r>
          </a:p>
          <a:p>
            <a:r>
              <a:rPr lang="en-US" dirty="0">
                <a:latin typeface="+mj-lt"/>
              </a:rPr>
              <a:t>“Do you have a cough?”</a:t>
            </a:r>
          </a:p>
          <a:p>
            <a:r>
              <a:rPr lang="en-US" dirty="0">
                <a:latin typeface="+mj-lt"/>
              </a:rPr>
              <a:t>“When did it start?”</a:t>
            </a:r>
          </a:p>
          <a:p>
            <a:r>
              <a:rPr lang="en-US" dirty="0">
                <a:latin typeface="+mj-lt"/>
              </a:rPr>
              <a:t>“How often do you cough?”</a:t>
            </a:r>
          </a:p>
          <a:p>
            <a:r>
              <a:rPr lang="en-US" dirty="0">
                <a:latin typeface="+mj-lt"/>
              </a:rPr>
              <a:t>“Do you bring up any phlegm with our cough, or is it dry?”</a:t>
            </a:r>
          </a:p>
          <a:p>
            <a:r>
              <a:rPr lang="en-US" dirty="0">
                <a:latin typeface="+mj-lt"/>
              </a:rPr>
              <a:t>“Does anything come up when you cough?”</a:t>
            </a:r>
          </a:p>
          <a:p>
            <a:r>
              <a:rPr lang="en-US" dirty="0">
                <a:latin typeface="+mj-lt"/>
              </a:rPr>
              <a:t>“What color is it?”</a:t>
            </a:r>
          </a:p>
          <a:p>
            <a:r>
              <a:rPr lang="en-US" dirty="0">
                <a:latin typeface="+mj-lt"/>
              </a:rPr>
              <a:t>“Is there any blood in it?”</a:t>
            </a:r>
          </a:p>
          <a:p>
            <a:r>
              <a:rPr lang="en-US" dirty="0">
                <a:latin typeface="+mj-lt"/>
              </a:rPr>
              <a:t>“Can you estimate the amount of the phlegm? Teaspoon? Tablespoon? Cupful?”</a:t>
            </a:r>
          </a:p>
          <a:p>
            <a:pPr marL="0" indent="0">
              <a:buNone/>
            </a:pPr>
            <a:endParaRPr lang="en-US" dirty="0">
              <a:latin typeface="+mj-lt"/>
            </a:endParaRPr>
          </a:p>
          <a:p>
            <a:endParaRPr lang="en-US" sz="1400" dirty="0">
              <a:latin typeface="+mj-lt"/>
            </a:endParaRPr>
          </a:p>
        </p:txBody>
      </p:sp>
    </p:spTree>
    <p:extLst>
      <p:ext uri="{BB962C8B-B14F-4D97-AF65-F5344CB8AC3E}">
        <p14:creationId xmlns:p14="http://schemas.microsoft.com/office/powerpoint/2010/main" val="158397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99495"/>
            <a:ext cx="10515600" cy="5777468"/>
          </a:xfrm>
        </p:spPr>
        <p:txBody>
          <a:bodyPr>
            <a:normAutofit/>
          </a:bodyPr>
          <a:lstStyle/>
          <a:p>
            <a:pPr marL="0" indent="0">
              <a:buNone/>
            </a:pPr>
            <a:r>
              <a:rPr lang="en-US" b="1" u="sng" dirty="0">
                <a:latin typeface="+mj-lt"/>
              </a:rPr>
              <a:t>Headache</a:t>
            </a:r>
          </a:p>
          <a:p>
            <a:r>
              <a:rPr lang="en-US" dirty="0">
                <a:latin typeface="+mj-lt"/>
              </a:rPr>
              <a:t>“Do you get headaches?”</a:t>
            </a:r>
          </a:p>
          <a:p>
            <a:r>
              <a:rPr lang="en-US" dirty="0">
                <a:latin typeface="+mj-lt"/>
              </a:rPr>
              <a:t>“Tell me about your headaches?”</a:t>
            </a:r>
          </a:p>
          <a:p>
            <a:r>
              <a:rPr lang="en-US" dirty="0">
                <a:latin typeface="+mj-lt"/>
              </a:rPr>
              <a:t> “Tell me what happens before/during/after your headaches?”</a:t>
            </a:r>
          </a:p>
          <a:p>
            <a:r>
              <a:rPr lang="en-US" dirty="0">
                <a:latin typeface="+mj-lt"/>
              </a:rPr>
              <a:t>“When do your headaches start?”</a:t>
            </a:r>
          </a:p>
          <a:p>
            <a:r>
              <a:rPr lang="en-US" dirty="0">
                <a:latin typeface="+mj-lt"/>
              </a:rPr>
              <a:t>“How often do you get them?”</a:t>
            </a:r>
          </a:p>
          <a:p>
            <a:r>
              <a:rPr lang="en-US" dirty="0">
                <a:latin typeface="+mj-lt"/>
              </a:rPr>
              <a:t>“When your headaches start?”</a:t>
            </a:r>
          </a:p>
          <a:p>
            <a:r>
              <a:rPr lang="en-US" dirty="0">
                <a:latin typeface="+mj-lt"/>
              </a:rPr>
              <a:t>“How often do you get them?”</a:t>
            </a:r>
          </a:p>
          <a:p>
            <a:r>
              <a:rPr lang="en-US" dirty="0">
                <a:latin typeface="+mj-lt"/>
              </a:rPr>
              <a:t>“When your headaches start, how long does it last?”</a:t>
            </a:r>
          </a:p>
          <a:p>
            <a:pPr marL="0" indent="0">
              <a:buNone/>
            </a:pPr>
            <a:endParaRPr lang="el-GR" sz="1400" dirty="0">
              <a:latin typeface="+mj-lt"/>
            </a:endParaRPr>
          </a:p>
        </p:txBody>
      </p:sp>
    </p:spTree>
    <p:extLst>
      <p:ext uri="{BB962C8B-B14F-4D97-AF65-F5344CB8AC3E}">
        <p14:creationId xmlns:p14="http://schemas.microsoft.com/office/powerpoint/2010/main" val="3736145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99495"/>
            <a:ext cx="10515600" cy="5777468"/>
          </a:xfrm>
        </p:spPr>
        <p:txBody>
          <a:bodyPr>
            <a:normAutofit fontScale="92500" lnSpcReduction="20000"/>
          </a:bodyPr>
          <a:lstStyle/>
          <a:p>
            <a:pPr marL="0" indent="0">
              <a:buNone/>
            </a:pPr>
            <a:r>
              <a:rPr lang="en-US" b="1" u="sng" dirty="0">
                <a:latin typeface="+mj-lt"/>
              </a:rPr>
              <a:t>Headache</a:t>
            </a:r>
          </a:p>
          <a:p>
            <a:r>
              <a:rPr lang="en-US" dirty="0">
                <a:latin typeface="+mj-lt"/>
              </a:rPr>
              <a:t>“ Can you show me exactly where you feel the headaches?”</a:t>
            </a:r>
          </a:p>
          <a:p>
            <a:r>
              <a:rPr lang="en-US" dirty="0">
                <a:latin typeface="+mj-lt"/>
              </a:rPr>
              <a:t>“What causes the headaches to start?”</a:t>
            </a:r>
          </a:p>
          <a:p>
            <a:r>
              <a:rPr lang="en-US" dirty="0">
                <a:latin typeface="+mj-lt"/>
              </a:rPr>
              <a:t>“Do you have headaches wake you up at night?”</a:t>
            </a:r>
          </a:p>
          <a:p>
            <a:r>
              <a:rPr lang="en-US" dirty="0">
                <a:latin typeface="+mj-lt"/>
              </a:rPr>
              <a:t>“What makes the headache worse?”</a:t>
            </a:r>
          </a:p>
          <a:p>
            <a:r>
              <a:rPr lang="en-US" dirty="0">
                <a:latin typeface="+mj-lt"/>
              </a:rPr>
              <a:t>“What makes it better?”</a:t>
            </a:r>
          </a:p>
          <a:p>
            <a:r>
              <a:rPr lang="en-US" dirty="0">
                <a:latin typeface="+mj-lt"/>
              </a:rPr>
              <a:t>“Can you describe the headache for me, please? Is it sharp, dull, pulsating, pounding, or pressure-like?”</a:t>
            </a:r>
          </a:p>
          <a:p>
            <a:r>
              <a:rPr lang="en-US" dirty="0">
                <a:latin typeface="+mj-lt"/>
              </a:rPr>
              <a:t>“Do you notice any change in your vision before/during/after the headaches?”</a:t>
            </a:r>
          </a:p>
          <a:p>
            <a:r>
              <a:rPr lang="en-US" dirty="0">
                <a:latin typeface="+mj-lt"/>
              </a:rPr>
              <a:t>“Do you notice  any numbness  or weakness before/during/after the headaches?”</a:t>
            </a:r>
          </a:p>
          <a:p>
            <a:r>
              <a:rPr lang="en-US" dirty="0">
                <a:latin typeface="+mj-lt"/>
              </a:rPr>
              <a:t>“Do you feel nauseated? Do you vomit?”</a:t>
            </a:r>
          </a:p>
          <a:p>
            <a:r>
              <a:rPr lang="en-US" dirty="0">
                <a:latin typeface="+mj-lt"/>
              </a:rPr>
              <a:t>“Do you notice any fever or stiff neck with your headaches?”</a:t>
            </a:r>
          </a:p>
          <a:p>
            <a:pPr marL="0" indent="0">
              <a:buNone/>
            </a:pPr>
            <a:endParaRPr lang="el-GR" sz="1400" dirty="0">
              <a:latin typeface="+mj-lt"/>
            </a:endParaRPr>
          </a:p>
        </p:txBody>
      </p:sp>
    </p:spTree>
    <p:extLst>
      <p:ext uri="{BB962C8B-B14F-4D97-AF65-F5344CB8AC3E}">
        <p14:creationId xmlns:p14="http://schemas.microsoft.com/office/powerpoint/2010/main" val="774008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22790" y="307543"/>
            <a:ext cx="10515600" cy="6111012"/>
          </a:xfrm>
        </p:spPr>
        <p:txBody>
          <a:bodyPr>
            <a:normAutofit/>
          </a:bodyPr>
          <a:lstStyle/>
          <a:p>
            <a:pPr marL="0" indent="0">
              <a:buNone/>
            </a:pPr>
            <a:r>
              <a:rPr lang="en-US" b="1" u="sng" dirty="0">
                <a:latin typeface="+mj-lt"/>
              </a:rPr>
              <a:t>Fever</a:t>
            </a:r>
          </a:p>
          <a:p>
            <a:r>
              <a:rPr lang="en-US" dirty="0">
                <a:latin typeface="+mj-lt"/>
              </a:rPr>
              <a:t>“Do you have a fever?”</a:t>
            </a:r>
          </a:p>
          <a:p>
            <a:r>
              <a:rPr lang="en-US" dirty="0">
                <a:latin typeface="+mj-lt"/>
              </a:rPr>
              <a:t>“Do you have a chills?”</a:t>
            </a:r>
          </a:p>
          <a:p>
            <a:r>
              <a:rPr lang="en-US" dirty="0">
                <a:latin typeface="+mj-lt"/>
              </a:rPr>
              <a:t>“Do you have a night sweats?”</a:t>
            </a:r>
          </a:p>
          <a:p>
            <a:r>
              <a:rPr lang="en-US" dirty="0">
                <a:latin typeface="+mj-lt"/>
              </a:rPr>
              <a:t>“Do you have a during the night?”</a:t>
            </a:r>
          </a:p>
          <a:p>
            <a:r>
              <a:rPr lang="en-US" dirty="0">
                <a:latin typeface="+mj-lt"/>
              </a:rPr>
              <a:t>“How high is your fever?”</a:t>
            </a:r>
            <a:endParaRPr lang="en-US" b="1" u="sng" dirty="0">
              <a:latin typeface="+mj-lt"/>
            </a:endParaRPr>
          </a:p>
        </p:txBody>
      </p:sp>
    </p:spTree>
    <p:extLst>
      <p:ext uri="{BB962C8B-B14F-4D97-AF65-F5344CB8AC3E}">
        <p14:creationId xmlns:p14="http://schemas.microsoft.com/office/powerpoint/2010/main" val="400551593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1236</TotalTime>
  <Words>1405</Words>
  <Application>Microsoft Macintosh PowerPoint</Application>
  <PresentationFormat>Ευρεία οθόνη</PresentationFormat>
  <Paragraphs>143</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Calibri Light</vt:lpstr>
      <vt:lpstr>Θέμα του Office</vt:lpstr>
      <vt:lpstr>Common Questions to Ask Patient  In this section, we will cover a wide spectrum of questions that you may need to pose in the course of each of your patient interviews.   This is not meant to be a complete list.  You do not have to use all of the questions stated below.  Instead, be selective in choosing the questions you need to obtain a concise, relevant history.  You should also be sure to ask only question at a time.  If you ask complex questions (e.q., “Is there any redness or swelling?”), the SP will likely answer only the last question you posed.  Instead, you should slow down and ask about one symptom at a time.  </vt:lpstr>
      <vt:lpstr>Opening of the encounter</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Γραμματεία Μονάδας Τεχνητού Νεφρού</dc:creator>
  <cp:lastModifiedBy>Sophia Lionaki</cp:lastModifiedBy>
  <cp:revision>109</cp:revision>
  <dcterms:created xsi:type="dcterms:W3CDTF">2025-02-13T06:28:34Z</dcterms:created>
  <dcterms:modified xsi:type="dcterms:W3CDTF">2025-03-05T07:17:53Z</dcterms:modified>
</cp:coreProperties>
</file>