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83" r:id="rId4"/>
    <p:sldId id="258" r:id="rId5"/>
    <p:sldId id="259" r:id="rId6"/>
    <p:sldId id="284" r:id="rId7"/>
    <p:sldId id="285" r:id="rId8"/>
    <p:sldId id="286" r:id="rId9"/>
    <p:sldId id="287" r:id="rId10"/>
    <p:sldId id="263" r:id="rId11"/>
    <p:sldId id="279" r:id="rId12"/>
    <p:sldId id="281" r:id="rId13"/>
    <p:sldId id="280" r:id="rId14"/>
    <p:sldId id="260" r:id="rId15"/>
    <p:sldId id="261" r:id="rId16"/>
    <p:sldId id="257" r:id="rId17"/>
    <p:sldId id="266" r:id="rId18"/>
    <p:sldId id="262" r:id="rId19"/>
    <p:sldId id="265" r:id="rId20"/>
    <p:sldId id="267" r:id="rId21"/>
    <p:sldId id="264" r:id="rId22"/>
    <p:sldId id="270" r:id="rId23"/>
    <p:sldId id="272" r:id="rId24"/>
    <p:sldId id="273" r:id="rId25"/>
    <p:sldId id="274" r:id="rId26"/>
    <p:sldId id="275" r:id="rId27"/>
    <p:sldId id="282" r:id="rId28"/>
    <p:sldId id="276" r:id="rId29"/>
    <p:sldId id="277" r:id="rId30"/>
    <p:sldId id="278" r:id="rId31"/>
    <p:sldId id="269" r:id="rId32"/>
    <p:sldId id="268"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815EE9-283F-5681-65D3-FD655FB53A9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8984F09-4BA2-AFAE-B5B4-AC066DEF38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4CB5F08-0C1D-1EB4-10F1-0C6D89BACC55}"/>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5" name="Θέση υποσέλιδου 4">
            <a:extLst>
              <a:ext uri="{FF2B5EF4-FFF2-40B4-BE49-F238E27FC236}">
                <a16:creationId xmlns:a16="http://schemas.microsoft.com/office/drawing/2014/main" id="{635CFA24-4921-0B6D-36DA-95595EA5E3A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E4BDE94-89B1-FCFB-0E50-C0E77628A0CF}"/>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146832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DDE299-1DC8-CF84-EFD4-F19D2DAF068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F1C98D9-AB14-BE37-FE9B-12F189C2CA0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5F38902-2989-F437-CB77-C348A9241FD4}"/>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5" name="Θέση υποσέλιδου 4">
            <a:extLst>
              <a:ext uri="{FF2B5EF4-FFF2-40B4-BE49-F238E27FC236}">
                <a16:creationId xmlns:a16="http://schemas.microsoft.com/office/drawing/2014/main" id="{1DFA3401-1BD8-1CAC-8AB9-D62C6686C64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BB0811C-A8EE-07B9-61B6-BD72045D5565}"/>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258876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BD4A40E-0508-F9E1-64A4-E46746F56D8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2A885C0-2369-B5D4-0A48-939D26B9C9A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6188EAA-893B-5062-F79E-3C413DF4F95A}"/>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5" name="Θέση υποσέλιδου 4">
            <a:extLst>
              <a:ext uri="{FF2B5EF4-FFF2-40B4-BE49-F238E27FC236}">
                <a16:creationId xmlns:a16="http://schemas.microsoft.com/office/drawing/2014/main" id="{1545EC68-10C0-C0FB-2F01-C1CA7357116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4CCC09F-FE4F-D412-77A5-E4A5B9E569C7}"/>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39343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D21448-1BBC-14B9-61A0-A46BC08A7A7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6B3F5AC-7560-C9D7-A454-CF754A97C4F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95C895-B711-D876-CB8A-647318EAD639}"/>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5" name="Θέση υποσέλιδου 4">
            <a:extLst>
              <a:ext uri="{FF2B5EF4-FFF2-40B4-BE49-F238E27FC236}">
                <a16:creationId xmlns:a16="http://schemas.microsoft.com/office/drawing/2014/main" id="{0586F7D6-79A4-D446-ADB0-C7B3402AEA7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411B35D-9097-6458-53E0-B0835E51FA20}"/>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30830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9DFC95-E4CC-CE4B-58E6-7EFD4CBDED5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C3F9F1-65DA-0D29-E76E-044E4ED88A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0BF411B-1D13-2BD2-8C75-1614F8D328E8}"/>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5" name="Θέση υποσέλιδου 4">
            <a:extLst>
              <a:ext uri="{FF2B5EF4-FFF2-40B4-BE49-F238E27FC236}">
                <a16:creationId xmlns:a16="http://schemas.microsoft.com/office/drawing/2014/main" id="{C4A559DC-CCD5-043B-0E1C-27E5AD070D6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61E0523-9FFB-3CD9-031B-B7FEDD100993}"/>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358752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B9D59E-2DBF-5E16-0E87-E14573E715F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6FB6DAB-095C-1FDF-C7D9-7D3F80B726D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9E62966-19B1-F5D3-CC92-2EB9F28D15F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F533A05-213C-DB2A-CDE0-C549AECF2B7B}"/>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6" name="Θέση υποσέλιδου 5">
            <a:extLst>
              <a:ext uri="{FF2B5EF4-FFF2-40B4-BE49-F238E27FC236}">
                <a16:creationId xmlns:a16="http://schemas.microsoft.com/office/drawing/2014/main" id="{7EF1C4EF-F2EB-A1DC-2952-289C3E5B8D6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0837725-3067-59C5-4230-B90838DD4414}"/>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210384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9279F4-49F3-6E41-00B8-DB9036A890D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C270D60-1EA4-BD09-93D6-5CF57CEB9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3595560-E3E1-E8C0-EF78-57D0EA84997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75BD697-2979-89EE-E078-3E78DFDF2A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A9A88AD-7261-EDF7-7560-78C2064479D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8906CA7-3475-2B94-ED85-E3562A458607}"/>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8" name="Θέση υποσέλιδου 7">
            <a:extLst>
              <a:ext uri="{FF2B5EF4-FFF2-40B4-BE49-F238E27FC236}">
                <a16:creationId xmlns:a16="http://schemas.microsoft.com/office/drawing/2014/main" id="{72979A30-8C61-4282-D078-CEE42655EE6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37AF08F-106D-C47A-3D3C-37442D017420}"/>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119052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BEA1-35F9-F067-097A-DC9D8CB8872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85DC162-A8DA-33A9-0171-54ED8C81FDD8}"/>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4" name="Θέση υποσέλιδου 3">
            <a:extLst>
              <a:ext uri="{FF2B5EF4-FFF2-40B4-BE49-F238E27FC236}">
                <a16:creationId xmlns:a16="http://schemas.microsoft.com/office/drawing/2014/main" id="{74591F67-E4D3-DF6F-CBDD-B2B04DF6A4D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8D0DC76-188A-1103-06F7-5CA788A02EF7}"/>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292606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E1F8D85-53CF-FC83-D554-34D1A93915B9}"/>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3" name="Θέση υποσέλιδου 2">
            <a:extLst>
              <a:ext uri="{FF2B5EF4-FFF2-40B4-BE49-F238E27FC236}">
                <a16:creationId xmlns:a16="http://schemas.microsoft.com/office/drawing/2014/main" id="{C245B640-4CA8-7E48-029D-4CECE3530A0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E94196D-0614-53BC-B8C2-23DFB0A8BD45}"/>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221005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048D67-9D23-AA17-C367-03EE8B34343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BAC4040-D990-6067-D3A8-25D94FEEF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C4B2D40-B699-9634-6BA1-7114B59FD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1BDA01B-7AED-850C-1C5A-F615BD0BE9C1}"/>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6" name="Θέση υποσέλιδου 5">
            <a:extLst>
              <a:ext uri="{FF2B5EF4-FFF2-40B4-BE49-F238E27FC236}">
                <a16:creationId xmlns:a16="http://schemas.microsoft.com/office/drawing/2014/main" id="{CE4E28B3-A83F-F312-D186-6DB46368435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CC7415A-D65E-7E7F-AFF2-91836986F3F2}"/>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33042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33163B-39FC-5EB9-630A-5971C0C215E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C03EEEA-17CB-8384-4B7A-6B7036BAB9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A244EF9-841A-F12C-917C-8CD46B602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68AE47C-08ED-42BA-823B-83BBB43FAB28}"/>
              </a:ext>
            </a:extLst>
          </p:cNvPr>
          <p:cNvSpPr>
            <a:spLocks noGrp="1"/>
          </p:cNvSpPr>
          <p:nvPr>
            <p:ph type="dt" sz="half" idx="10"/>
          </p:nvPr>
        </p:nvSpPr>
        <p:spPr/>
        <p:txBody>
          <a:bodyPr/>
          <a:lstStyle/>
          <a:p>
            <a:fld id="{57C97CE7-FB7E-3D4C-BA10-A814BE86F95A}" type="datetimeFigureOut">
              <a:rPr lang="el-GR" smtClean="0"/>
              <a:t>4/4/25</a:t>
            </a:fld>
            <a:endParaRPr lang="el-GR"/>
          </a:p>
        </p:txBody>
      </p:sp>
      <p:sp>
        <p:nvSpPr>
          <p:cNvPr id="6" name="Θέση υποσέλιδου 5">
            <a:extLst>
              <a:ext uri="{FF2B5EF4-FFF2-40B4-BE49-F238E27FC236}">
                <a16:creationId xmlns:a16="http://schemas.microsoft.com/office/drawing/2014/main" id="{0ABE6FD3-01AD-E20A-1753-AE5E2BF90CA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CDC8422-296C-96AE-6E6A-C00804EC69C9}"/>
              </a:ext>
            </a:extLst>
          </p:cNvPr>
          <p:cNvSpPr>
            <a:spLocks noGrp="1"/>
          </p:cNvSpPr>
          <p:nvPr>
            <p:ph type="sldNum" sz="quarter" idx="12"/>
          </p:nvPr>
        </p:nvSpPr>
        <p:spPr/>
        <p:txBody>
          <a:bodyPr/>
          <a:lstStyle/>
          <a:p>
            <a:fld id="{6912CCE9-9420-A849-A8A4-0CC555DA3515}" type="slidenum">
              <a:rPr lang="el-GR" smtClean="0"/>
              <a:t>‹#›</a:t>
            </a:fld>
            <a:endParaRPr lang="el-GR"/>
          </a:p>
        </p:txBody>
      </p:sp>
    </p:spTree>
    <p:extLst>
      <p:ext uri="{BB962C8B-B14F-4D97-AF65-F5344CB8AC3E}">
        <p14:creationId xmlns:p14="http://schemas.microsoft.com/office/powerpoint/2010/main" val="69692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2B68EB6-2620-9564-1E79-88CD11A2F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BD390A7-C734-3B8A-BF2B-59649DC6D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21005BA-37FD-032C-65F1-E0EC07C67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97CE7-FB7E-3D4C-BA10-A814BE86F95A}" type="datetimeFigureOut">
              <a:rPr lang="el-GR" smtClean="0"/>
              <a:t>4/4/25</a:t>
            </a:fld>
            <a:endParaRPr lang="el-GR"/>
          </a:p>
        </p:txBody>
      </p:sp>
      <p:sp>
        <p:nvSpPr>
          <p:cNvPr id="5" name="Θέση υποσέλιδου 4">
            <a:extLst>
              <a:ext uri="{FF2B5EF4-FFF2-40B4-BE49-F238E27FC236}">
                <a16:creationId xmlns:a16="http://schemas.microsoft.com/office/drawing/2014/main" id="{F2F7833B-5840-5DEC-2412-247A0EC2F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AF8668A-63F3-DE88-39DF-ACFF009939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2CCE9-9420-A849-A8A4-0CC555DA3515}" type="slidenum">
              <a:rPr lang="el-GR" smtClean="0"/>
              <a:t>‹#›</a:t>
            </a:fld>
            <a:endParaRPr lang="el-GR"/>
          </a:p>
        </p:txBody>
      </p:sp>
    </p:spTree>
    <p:extLst>
      <p:ext uri="{BB962C8B-B14F-4D97-AF65-F5344CB8AC3E}">
        <p14:creationId xmlns:p14="http://schemas.microsoft.com/office/powerpoint/2010/main" val="2767203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Acute_pancreatitis" TargetMode="External"/><Relationship Id="rId3" Type="http://schemas.openxmlformats.org/officeDocument/2006/relationships/hyperlink" Target="https://en.wikipedia.org/wiki/Bruise" TargetMode="External"/><Relationship Id="rId7" Type="http://schemas.openxmlformats.org/officeDocument/2006/relationships/hyperlink" Target="https://en.wikipedia.org/wiki/Ectopic_pregnancy" TargetMode="External"/><Relationship Id="rId2" Type="http://schemas.openxmlformats.org/officeDocument/2006/relationships/hyperlink" Target="https://en.wikipedia.org/wiki/Edema" TargetMode="External"/><Relationship Id="rId1" Type="http://schemas.openxmlformats.org/officeDocument/2006/relationships/slideLayout" Target="../slideLayouts/slideLayout2.xml"/><Relationship Id="rId6" Type="http://schemas.openxmlformats.org/officeDocument/2006/relationships/hyperlink" Target="https://en.wikipedia.org/wiki/Thomas_Stephen_Cullen" TargetMode="External"/><Relationship Id="rId11" Type="http://schemas.openxmlformats.org/officeDocument/2006/relationships/image" Target="../media/image9.jpeg"/><Relationship Id="rId5" Type="http://schemas.openxmlformats.org/officeDocument/2006/relationships/hyperlink" Target="https://en.wikipedia.org/wiki/Gynecologist" TargetMode="External"/><Relationship Id="rId10" Type="http://schemas.openxmlformats.org/officeDocument/2006/relationships/hyperlink" Target="https://en.wikipedia.org/wiki/Retroperitoneal_space" TargetMode="External"/><Relationship Id="rId4" Type="http://schemas.openxmlformats.org/officeDocument/2006/relationships/hyperlink" Target="https://en.wikipedia.org/wiki/Navel" TargetMode="External"/><Relationship Id="rId9" Type="http://schemas.openxmlformats.org/officeDocument/2006/relationships/hyperlink" Target="https://en.wikipedia.org/wiki/Grey_Turner%27s_sig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Hyperbaric_oxygen_therapy" TargetMode="External"/><Relationship Id="rId3" Type="http://schemas.openxmlformats.org/officeDocument/2006/relationships/hyperlink" Target="https://en.wikipedia.org/wiki/Autonomic_nervous_system" TargetMode="External"/><Relationship Id="rId7" Type="http://schemas.openxmlformats.org/officeDocument/2006/relationships/hyperlink" Target="https://en.wikipedia.org/wiki/Scuba_diving" TargetMode="External"/><Relationship Id="rId2" Type="http://schemas.openxmlformats.org/officeDocument/2006/relationships/hyperlink" Target="https://en.wikipedia.org/wiki/Medicine" TargetMode="External"/><Relationship Id="rId1" Type="http://schemas.openxmlformats.org/officeDocument/2006/relationships/slideLayout" Target="../slideLayouts/slideLayout2.xml"/><Relationship Id="rId6" Type="http://schemas.openxmlformats.org/officeDocument/2006/relationships/hyperlink" Target="https://en.wikipedia.org/wiki/Paranasal_sinuses" TargetMode="External"/><Relationship Id="rId5" Type="http://schemas.openxmlformats.org/officeDocument/2006/relationships/hyperlink" Target="https://en.wikipedia.org/wiki/Ear" TargetMode="External"/><Relationship Id="rId10" Type="http://schemas.openxmlformats.org/officeDocument/2006/relationships/image" Target="../media/image14.jpeg"/><Relationship Id="rId4" Type="http://schemas.openxmlformats.org/officeDocument/2006/relationships/hyperlink" Target="https://en.wikipedia.org/wiki/Heart" TargetMode="External"/><Relationship Id="rId9" Type="http://schemas.openxmlformats.org/officeDocument/2006/relationships/hyperlink" Target="https://en.wikipedia.org/wiki/Air_trave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Proprioception" TargetMode="External"/><Relationship Id="rId2" Type="http://schemas.openxmlformats.org/officeDocument/2006/relationships/hyperlink" Target="https://en.wikipedia.org/wiki/Neurology"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en.wikipedia.org/wiki/Visual_perception" TargetMode="External"/><Relationship Id="rId4" Type="http://schemas.openxmlformats.org/officeDocument/2006/relationships/hyperlink" Target="https://en.wikipedia.org/wiki/Vestibular_functio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Clavicle" TargetMode="External"/><Relationship Id="rId2" Type="http://schemas.openxmlformats.org/officeDocument/2006/relationships/hyperlink" Target="https://en.wikipedia.org/wiki/Lymph_nodes"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en.wikipedia.org/wiki/Supraclavicular_foss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Diabetic_ketoacidosis" TargetMode="External"/><Relationship Id="rId2" Type="http://schemas.openxmlformats.org/officeDocument/2006/relationships/hyperlink" Target="https://en.wikipedia.org/wiki/Metabolic_acidosi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en.wikipedia.org/wiki/Hyperventilation" TargetMode="External"/><Relationship Id="rId4" Type="http://schemas.openxmlformats.org/officeDocument/2006/relationships/hyperlink" Target="https://en.wikipedia.org/wiki/Kidney_failur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Lung" TargetMode="External"/><Relationship Id="rId3" Type="http://schemas.openxmlformats.org/officeDocument/2006/relationships/hyperlink" Target="https://en.wikipedia.org/wiki/Costal_margin" TargetMode="External"/><Relationship Id="rId7" Type="http://schemas.openxmlformats.org/officeDocument/2006/relationships/hyperlink" Target="https://en.wikipedia.org/wiki/Diaphragm_(anatomy)" TargetMode="External"/><Relationship Id="rId2" Type="http://schemas.openxmlformats.org/officeDocument/2006/relationships/hyperlink" Target="https://en.wikipedia.org/wiki/Abdominal_examination" TargetMode="External"/><Relationship Id="rId1" Type="http://schemas.openxmlformats.org/officeDocument/2006/relationships/slideLayout" Target="../slideLayouts/slideLayout2.xml"/><Relationship Id="rId6" Type="http://schemas.openxmlformats.org/officeDocument/2006/relationships/hyperlink" Target="https://en.wikipedia.org/wiki/Abdomen" TargetMode="External"/><Relationship Id="rId5" Type="http://schemas.openxmlformats.org/officeDocument/2006/relationships/hyperlink" Target="https://en.wikipedia.org/wiki/Gallbladder" TargetMode="External"/><Relationship Id="rId10" Type="http://schemas.openxmlformats.org/officeDocument/2006/relationships/image" Target="../media/image4.jpeg"/><Relationship Id="rId4" Type="http://schemas.openxmlformats.org/officeDocument/2006/relationships/hyperlink" Target="https://en.wikipedia.org/wiki/Clavicle" TargetMode="External"/><Relationship Id="rId9" Type="http://schemas.openxmlformats.org/officeDocument/2006/relationships/hyperlink" Target="https://en.wikipedia.org/wiki/Pai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59B250-B413-51C0-A0B9-EF3FE970F0D7}"/>
              </a:ext>
            </a:extLst>
          </p:cNvPr>
          <p:cNvSpPr>
            <a:spLocks noGrp="1"/>
          </p:cNvSpPr>
          <p:nvPr>
            <p:ph type="ctrTitle"/>
          </p:nvPr>
        </p:nvSpPr>
        <p:spPr/>
        <p:txBody>
          <a:bodyPr/>
          <a:lstStyle/>
          <a:p>
            <a:r>
              <a:rPr lang="en-US" dirty="0"/>
              <a:t>Clinical Signs and findings </a:t>
            </a:r>
            <a:endParaRPr lang="el-GR" dirty="0"/>
          </a:p>
        </p:txBody>
      </p:sp>
      <p:sp>
        <p:nvSpPr>
          <p:cNvPr id="3" name="Υπότιτλος 2">
            <a:extLst>
              <a:ext uri="{FF2B5EF4-FFF2-40B4-BE49-F238E27FC236}">
                <a16:creationId xmlns:a16="http://schemas.microsoft.com/office/drawing/2014/main" id="{17ADDF77-4C58-08A5-1F03-20E634C615FF}"/>
              </a:ext>
            </a:extLst>
          </p:cNvPr>
          <p:cNvSpPr>
            <a:spLocks noGrp="1"/>
          </p:cNvSpPr>
          <p:nvPr>
            <p:ph type="subTitle" idx="1"/>
          </p:nvPr>
        </p:nvSpPr>
        <p:spPr/>
        <p:txBody>
          <a:bodyPr/>
          <a:lstStyle/>
          <a:p>
            <a:r>
              <a:rPr lang="en-US" dirty="0"/>
              <a:t>Sophia </a:t>
            </a:r>
            <a:r>
              <a:rPr lang="en-US" dirty="0" err="1"/>
              <a:t>Lionaki</a:t>
            </a:r>
            <a:r>
              <a:rPr lang="en-US" dirty="0"/>
              <a:t> </a:t>
            </a:r>
            <a:endParaRPr lang="el-GR" dirty="0"/>
          </a:p>
        </p:txBody>
      </p:sp>
    </p:spTree>
    <p:extLst>
      <p:ext uri="{BB962C8B-B14F-4D97-AF65-F5344CB8AC3E}">
        <p14:creationId xmlns:p14="http://schemas.microsoft.com/office/powerpoint/2010/main" val="98858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058F89-49A5-2691-CF0C-C4585A8EB63F}"/>
              </a:ext>
            </a:extLst>
          </p:cNvPr>
          <p:cNvSpPr>
            <a:spLocks noGrp="1"/>
          </p:cNvSpPr>
          <p:nvPr>
            <p:ph type="title"/>
          </p:nvPr>
        </p:nvSpPr>
        <p:spPr>
          <a:xfrm>
            <a:off x="273121" y="0"/>
            <a:ext cx="10515600" cy="1325563"/>
          </a:xfrm>
        </p:spPr>
        <p:txBody>
          <a:bodyPr>
            <a:normAutofit/>
          </a:bodyPr>
          <a:lstStyle/>
          <a:p>
            <a:r>
              <a:rPr lang="en" sz="4000" b="0" i="0" u="none" strike="noStrike" dirty="0">
                <a:effectLst/>
                <a:latin typeface="Linux Libertine"/>
              </a:rPr>
              <a:t>Cullen's sign</a:t>
            </a:r>
            <a:endParaRPr lang="el-GR" sz="4000" dirty="0"/>
          </a:p>
        </p:txBody>
      </p:sp>
      <p:sp>
        <p:nvSpPr>
          <p:cNvPr id="3" name="Θέση περιεχομένου 2">
            <a:extLst>
              <a:ext uri="{FF2B5EF4-FFF2-40B4-BE49-F238E27FC236}">
                <a16:creationId xmlns:a16="http://schemas.microsoft.com/office/drawing/2014/main" id="{544F8A10-EB8A-2083-8308-9B8167E00302}"/>
              </a:ext>
            </a:extLst>
          </p:cNvPr>
          <p:cNvSpPr>
            <a:spLocks noGrp="1"/>
          </p:cNvSpPr>
          <p:nvPr>
            <p:ph idx="1"/>
          </p:nvPr>
        </p:nvSpPr>
        <p:spPr>
          <a:xfrm>
            <a:off x="273121" y="1171254"/>
            <a:ext cx="5576298" cy="5188450"/>
          </a:xfrm>
        </p:spPr>
        <p:txBody>
          <a:bodyPr>
            <a:normAutofit fontScale="70000" lnSpcReduction="20000"/>
          </a:bodyPr>
          <a:lstStyle/>
          <a:p>
            <a:pPr algn="l"/>
            <a:r>
              <a:rPr lang="en" sz="3600" b="1" i="0" u="none" strike="noStrike" dirty="0">
                <a:solidFill>
                  <a:srgbClr val="202122"/>
                </a:solidFill>
                <a:effectLst/>
                <a:latin typeface="Arial" panose="020B0604020202020204" pitchFamily="34" charset="0"/>
              </a:rPr>
              <a:t>Cullen's sign</a:t>
            </a:r>
            <a:r>
              <a:rPr lang="en" sz="3600" b="0" i="0" u="none" strike="noStrike" dirty="0">
                <a:solidFill>
                  <a:srgbClr val="202122"/>
                </a:solidFill>
                <a:effectLst/>
                <a:latin typeface="Arial" panose="020B0604020202020204" pitchFamily="34" charset="0"/>
              </a:rPr>
              <a:t> is superficial </a:t>
            </a:r>
            <a:r>
              <a:rPr lang="en" sz="3600" b="0" i="0" u="none" strike="noStrike" dirty="0">
                <a:solidFill>
                  <a:srgbClr val="202122"/>
                </a:solidFill>
                <a:effectLst/>
                <a:latin typeface="Arial" panose="020B0604020202020204" pitchFamily="34" charset="0"/>
                <a:hlinkClick r:id="rId2" tooltip="Edema"/>
              </a:rPr>
              <a:t>edema</a:t>
            </a:r>
            <a:r>
              <a:rPr lang="en" sz="3600" b="0" i="0" u="none" strike="noStrike" dirty="0">
                <a:solidFill>
                  <a:srgbClr val="202122"/>
                </a:solidFill>
                <a:effectLst/>
                <a:latin typeface="Arial" panose="020B0604020202020204" pitchFamily="34" charset="0"/>
              </a:rPr>
              <a:t> and </a:t>
            </a:r>
            <a:r>
              <a:rPr lang="en" sz="3600" b="0" i="0" u="none" strike="noStrike" dirty="0">
                <a:solidFill>
                  <a:srgbClr val="202122"/>
                </a:solidFill>
                <a:effectLst/>
                <a:latin typeface="Arial" panose="020B0604020202020204" pitchFamily="34" charset="0"/>
                <a:hlinkClick r:id="rId3" tooltip="Bruise"/>
              </a:rPr>
              <a:t>bruising</a:t>
            </a:r>
            <a:r>
              <a:rPr lang="en" sz="3600" b="0" i="0" u="none" strike="noStrike" dirty="0">
                <a:solidFill>
                  <a:srgbClr val="202122"/>
                </a:solidFill>
                <a:effectLst/>
                <a:latin typeface="Arial" panose="020B0604020202020204" pitchFamily="34" charset="0"/>
              </a:rPr>
              <a:t> in the subcutaneous fatty tissue around the </a:t>
            </a:r>
            <a:r>
              <a:rPr lang="en" sz="3600" b="0" i="0" u="none" strike="noStrike" dirty="0">
                <a:solidFill>
                  <a:srgbClr val="202122"/>
                </a:solidFill>
                <a:effectLst/>
                <a:latin typeface="Arial" panose="020B0604020202020204" pitchFamily="34" charset="0"/>
                <a:hlinkClick r:id="rId4" tooltip="Navel"/>
              </a:rPr>
              <a:t>umbilicus</a:t>
            </a:r>
            <a:r>
              <a:rPr lang="en" sz="3600" b="0" i="0" u="none" strike="noStrike" dirty="0">
                <a:solidFill>
                  <a:srgbClr val="202122"/>
                </a:solidFill>
                <a:effectLst/>
                <a:latin typeface="Arial" panose="020B0604020202020204" pitchFamily="34" charset="0"/>
              </a:rPr>
              <a:t>.</a:t>
            </a:r>
          </a:p>
          <a:p>
            <a:pPr algn="l"/>
            <a:r>
              <a:rPr lang="en" sz="3600" b="0" i="0" u="none" strike="noStrike" dirty="0">
                <a:solidFill>
                  <a:srgbClr val="202122"/>
                </a:solidFill>
                <a:effectLst/>
                <a:latin typeface="Arial" panose="020B0604020202020204" pitchFamily="34" charset="0"/>
              </a:rPr>
              <a:t>It is named for </a:t>
            </a:r>
            <a:r>
              <a:rPr lang="en" sz="3600" b="0" i="0" u="none" strike="noStrike" dirty="0">
                <a:solidFill>
                  <a:srgbClr val="202122"/>
                </a:solidFill>
                <a:effectLst/>
                <a:latin typeface="Arial" panose="020B0604020202020204" pitchFamily="34" charset="0"/>
                <a:hlinkClick r:id="rId5" tooltip="Gynecologist"/>
              </a:rPr>
              <a:t>gynecologist</a:t>
            </a:r>
            <a:r>
              <a:rPr lang="en" sz="3600" b="0" i="0" u="none" strike="noStrike" dirty="0">
                <a:solidFill>
                  <a:srgbClr val="202122"/>
                </a:solidFill>
                <a:effectLst/>
                <a:latin typeface="Arial" panose="020B0604020202020204" pitchFamily="34" charset="0"/>
              </a:rPr>
              <a:t> </a:t>
            </a:r>
            <a:r>
              <a:rPr lang="en" sz="3600" b="0" i="0" u="none" strike="noStrike" dirty="0">
                <a:solidFill>
                  <a:srgbClr val="202122"/>
                </a:solidFill>
                <a:effectLst/>
                <a:latin typeface="Arial" panose="020B0604020202020204" pitchFamily="34" charset="0"/>
                <a:hlinkClick r:id="rId6" tooltip="Thomas Stephen Cullen"/>
              </a:rPr>
              <a:t>Thomas Stephen Cullen</a:t>
            </a:r>
            <a:r>
              <a:rPr lang="en" sz="3600" b="0" i="0" u="none" strike="noStrike" dirty="0">
                <a:solidFill>
                  <a:srgbClr val="202122"/>
                </a:solidFill>
                <a:effectLst/>
                <a:latin typeface="Arial" panose="020B0604020202020204" pitchFamily="34" charset="0"/>
              </a:rPr>
              <a:t> (1869–1953), who first described the sign in ruptured </a:t>
            </a:r>
            <a:r>
              <a:rPr lang="en" sz="3600" b="0" i="0" u="none" strike="noStrike" dirty="0">
                <a:solidFill>
                  <a:srgbClr val="202122"/>
                </a:solidFill>
                <a:effectLst/>
                <a:latin typeface="Arial" panose="020B0604020202020204" pitchFamily="34" charset="0"/>
                <a:hlinkClick r:id="rId7" tooltip="Ectopic pregnancy"/>
              </a:rPr>
              <a:t>ectopic pregnancy</a:t>
            </a:r>
            <a:r>
              <a:rPr lang="en" sz="3600" b="0" i="0" u="none" strike="noStrike" dirty="0">
                <a:solidFill>
                  <a:srgbClr val="202122"/>
                </a:solidFill>
                <a:effectLst/>
                <a:latin typeface="Arial" panose="020B0604020202020204" pitchFamily="34" charset="0"/>
              </a:rPr>
              <a:t> in 1916.</a:t>
            </a:r>
          </a:p>
          <a:p>
            <a:pPr algn="l"/>
            <a:r>
              <a:rPr lang="en" sz="3600" b="0" i="0" u="none" strike="noStrike" dirty="0">
                <a:solidFill>
                  <a:srgbClr val="202122"/>
                </a:solidFill>
                <a:effectLst/>
                <a:latin typeface="Arial" panose="020B0604020202020204" pitchFamily="34" charset="0"/>
              </a:rPr>
              <a:t>This sign takes 24–48 hours to appear and can predict </a:t>
            </a:r>
            <a:r>
              <a:rPr lang="en" sz="3600" b="0" i="0" u="none" strike="noStrike" dirty="0">
                <a:solidFill>
                  <a:srgbClr val="202122"/>
                </a:solidFill>
                <a:effectLst/>
                <a:latin typeface="Arial" panose="020B0604020202020204" pitchFamily="34" charset="0"/>
                <a:hlinkClick r:id="rId8" tooltip="Acute pancreatitis"/>
              </a:rPr>
              <a:t>acute pancreatitis</a:t>
            </a:r>
            <a:r>
              <a:rPr lang="en" sz="3600" b="0" i="0" u="none" strike="noStrike" dirty="0">
                <a:solidFill>
                  <a:srgbClr val="202122"/>
                </a:solidFill>
                <a:effectLst/>
                <a:latin typeface="Arial" panose="020B0604020202020204" pitchFamily="34" charset="0"/>
              </a:rPr>
              <a:t>, with mortality rising from 8–10% to 40%. It may be accompanied by </a:t>
            </a:r>
            <a:r>
              <a:rPr lang="en" sz="3600" b="0" i="0" u="none" strike="noStrike" dirty="0">
                <a:solidFill>
                  <a:srgbClr val="202122"/>
                </a:solidFill>
                <a:effectLst/>
                <a:latin typeface="Arial" panose="020B0604020202020204" pitchFamily="34" charset="0"/>
                <a:hlinkClick r:id="rId9" tooltip="Grey Turner's sign"/>
              </a:rPr>
              <a:t>Grey Turner's sign</a:t>
            </a:r>
            <a:r>
              <a:rPr lang="en" sz="3600" b="0" i="0" u="none" strike="noStrike" dirty="0">
                <a:solidFill>
                  <a:srgbClr val="202122"/>
                </a:solidFill>
                <a:effectLst/>
                <a:latin typeface="Arial" panose="020B0604020202020204" pitchFamily="34" charset="0"/>
              </a:rPr>
              <a:t> (bruising of the flank), which may then be indicative of pancreatic necrosis with </a:t>
            </a:r>
            <a:r>
              <a:rPr lang="en" sz="3600" b="0" i="0" u="none" strike="noStrike" dirty="0">
                <a:solidFill>
                  <a:srgbClr val="202122"/>
                </a:solidFill>
                <a:effectLst/>
                <a:latin typeface="Arial" panose="020B0604020202020204" pitchFamily="34" charset="0"/>
                <a:hlinkClick r:id="rId10" tooltip="Retroperitoneal space"/>
              </a:rPr>
              <a:t>retroperitoneal</a:t>
            </a:r>
            <a:r>
              <a:rPr lang="en" sz="3600" b="0" i="0" u="none" strike="noStrike" dirty="0">
                <a:solidFill>
                  <a:srgbClr val="202122"/>
                </a:solidFill>
                <a:effectLst/>
                <a:latin typeface="Arial" panose="020B0604020202020204" pitchFamily="34" charset="0"/>
              </a:rPr>
              <a:t> or intra-abdominal bleeding.</a:t>
            </a:r>
          </a:p>
        </p:txBody>
      </p:sp>
      <p:pic>
        <p:nvPicPr>
          <p:cNvPr id="6146" name="Picture 2">
            <a:extLst>
              <a:ext uri="{FF2B5EF4-FFF2-40B4-BE49-F238E27FC236}">
                <a16:creationId xmlns:a16="http://schemas.microsoft.com/office/drawing/2014/main" id="{5013CFE2-8487-6869-7263-E984115863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9419" y="1738902"/>
            <a:ext cx="6235622" cy="405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588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3CA3071-9DB2-A3B6-C26D-66B5928630B2}"/>
              </a:ext>
            </a:extLst>
          </p:cNvPr>
          <p:cNvSpPr>
            <a:spLocks noGrp="1"/>
          </p:cNvSpPr>
          <p:nvPr>
            <p:ph idx="1"/>
          </p:nvPr>
        </p:nvSpPr>
        <p:spPr>
          <a:xfrm>
            <a:off x="838200" y="1952090"/>
            <a:ext cx="4586555" cy="3226086"/>
          </a:xfrm>
        </p:spPr>
        <p:txBody>
          <a:bodyPr>
            <a:normAutofit/>
          </a:bodyPr>
          <a:lstStyle/>
          <a:p>
            <a:pPr algn="just"/>
            <a:r>
              <a:rPr lang="el-GR" sz="2400" b="0" i="0" u="none" strike="noStrike" dirty="0">
                <a:solidFill>
                  <a:srgbClr val="1F1F1F"/>
                </a:solidFill>
                <a:effectLst/>
                <a:latin typeface="Google Sans"/>
              </a:rPr>
              <a:t>Τυπικά </a:t>
            </a:r>
            <a:r>
              <a:rPr lang="el-GR" sz="2400" b="0" i="0" u="none" strike="noStrike" dirty="0">
                <a:solidFill>
                  <a:srgbClr val="040C28"/>
                </a:solidFill>
                <a:effectLst/>
                <a:latin typeface="Google Sans"/>
              </a:rPr>
              <a:t>σημεία</a:t>
            </a:r>
            <a:r>
              <a:rPr lang="el-GR" sz="2400" b="0" i="0" u="none" strike="noStrike" dirty="0">
                <a:solidFill>
                  <a:srgbClr val="1F1F1F"/>
                </a:solidFill>
                <a:effectLst/>
                <a:latin typeface="Google Sans"/>
              </a:rPr>
              <a:t> της οξείας σκωληκοειδίτιδας είναι το </a:t>
            </a:r>
            <a:r>
              <a:rPr lang="el-GR" sz="2400" b="0" i="0" u="none" strike="noStrike" dirty="0">
                <a:solidFill>
                  <a:srgbClr val="040C28"/>
                </a:solidFill>
                <a:effectLst/>
                <a:latin typeface="Google Sans"/>
              </a:rPr>
              <a:t>σημείο </a:t>
            </a:r>
            <a:r>
              <a:rPr lang="en" sz="2400" b="0" i="0" u="none" strike="noStrike" dirty="0">
                <a:solidFill>
                  <a:srgbClr val="1F1F1F"/>
                </a:solidFill>
                <a:effectLst/>
                <a:latin typeface="Google Sans"/>
              </a:rPr>
              <a:t>(</a:t>
            </a:r>
            <a:r>
              <a:rPr lang="el-GR" sz="2400" b="0" i="0" u="none" strike="noStrike" dirty="0">
                <a:solidFill>
                  <a:srgbClr val="1F1F1F"/>
                </a:solidFill>
                <a:effectLst/>
                <a:latin typeface="Google Sans"/>
              </a:rPr>
              <a:t>άλγος στη ψηλάφηση του δεξιού λαγονίου</a:t>
            </a:r>
            <a:r>
              <a:rPr lang="en-US" sz="2400" b="0" i="0" u="none" strike="noStrike" dirty="0">
                <a:solidFill>
                  <a:srgbClr val="1F1F1F"/>
                </a:solidFill>
                <a:effectLst/>
                <a:latin typeface="Google Sans"/>
              </a:rPr>
              <a:t> </a:t>
            </a:r>
            <a:r>
              <a:rPr lang="el-GR" sz="2400" b="0" i="0" u="none" strike="noStrike" dirty="0">
                <a:solidFill>
                  <a:srgbClr val="1F1F1F"/>
                </a:solidFill>
                <a:effectLst/>
                <a:latin typeface="Google Sans"/>
              </a:rPr>
              <a:t>βόθρου), το </a:t>
            </a:r>
            <a:r>
              <a:rPr lang="el-GR" sz="2400" b="0" i="0" u="none" strike="noStrike" dirty="0">
                <a:solidFill>
                  <a:srgbClr val="040C28"/>
                </a:solidFill>
                <a:effectLst/>
                <a:latin typeface="Google Sans"/>
              </a:rPr>
              <a:t>σημείο</a:t>
            </a:r>
            <a:r>
              <a:rPr lang="el-GR" sz="2400" b="0" i="0" u="none" strike="noStrike" dirty="0">
                <a:solidFill>
                  <a:srgbClr val="1F1F1F"/>
                </a:solidFill>
                <a:effectLst/>
                <a:latin typeface="Google Sans"/>
              </a:rPr>
              <a:t> της </a:t>
            </a:r>
            <a:r>
              <a:rPr lang="el-GR" sz="2400" b="0" i="0" u="none" strike="noStrike" dirty="0" err="1">
                <a:solidFill>
                  <a:srgbClr val="1F1F1F"/>
                </a:solidFill>
                <a:effectLst/>
                <a:latin typeface="Google Sans"/>
              </a:rPr>
              <a:t>αναπηδώσας</a:t>
            </a:r>
            <a:r>
              <a:rPr lang="el-GR" sz="2400" b="0" i="0" u="none" strike="noStrike" dirty="0">
                <a:solidFill>
                  <a:srgbClr val="1F1F1F"/>
                </a:solidFill>
                <a:effectLst/>
                <a:latin typeface="Google Sans"/>
              </a:rPr>
              <a:t> ευαισθησίας (άλγος κατά την απότομη άρση των χεριών από την κοιλιά λόγω ερεθισμού του </a:t>
            </a:r>
            <a:r>
              <a:rPr lang="el-GR" sz="2400" b="0" i="0" u="none" strike="noStrike" dirty="0" err="1">
                <a:solidFill>
                  <a:srgbClr val="1F1F1F"/>
                </a:solidFill>
                <a:effectLst/>
                <a:latin typeface="Google Sans"/>
              </a:rPr>
              <a:t>τοιχωματικού</a:t>
            </a:r>
            <a:r>
              <a:rPr lang="el-GR" sz="2400" b="0" i="0" u="none" strike="noStrike" dirty="0">
                <a:solidFill>
                  <a:srgbClr val="1F1F1F"/>
                </a:solidFill>
                <a:effectLst/>
                <a:latin typeface="Google Sans"/>
              </a:rPr>
              <a:t> περιτοναίου)</a:t>
            </a:r>
            <a:r>
              <a:rPr lang="en-US" sz="2400" b="0" i="0" u="none" strike="noStrike" dirty="0">
                <a:solidFill>
                  <a:srgbClr val="1F1F1F"/>
                </a:solidFill>
                <a:effectLst/>
                <a:latin typeface="Google Sans"/>
              </a:rPr>
              <a:t>.</a:t>
            </a:r>
            <a:endParaRPr lang="el-GR" sz="2400" dirty="0"/>
          </a:p>
        </p:txBody>
      </p:sp>
      <p:sp>
        <p:nvSpPr>
          <p:cNvPr id="4" name="Τίτλος 3">
            <a:extLst>
              <a:ext uri="{FF2B5EF4-FFF2-40B4-BE49-F238E27FC236}">
                <a16:creationId xmlns:a16="http://schemas.microsoft.com/office/drawing/2014/main" id="{BC6BB3D0-E2D0-549C-17D9-7E0BBC60ED85}"/>
              </a:ext>
            </a:extLst>
          </p:cNvPr>
          <p:cNvSpPr>
            <a:spLocks noGrp="1"/>
          </p:cNvSpPr>
          <p:nvPr>
            <p:ph type="title"/>
          </p:nvPr>
        </p:nvSpPr>
        <p:spPr/>
        <p:txBody>
          <a:bodyPr/>
          <a:lstStyle/>
          <a:p>
            <a:r>
              <a:rPr lang="en" b="0" i="0" u="none" strike="noStrike" dirty="0">
                <a:solidFill>
                  <a:srgbClr val="1F1F1F"/>
                </a:solidFill>
                <a:effectLst/>
                <a:latin typeface="Google Sans"/>
              </a:rPr>
              <a:t>McBurney’s sign</a:t>
            </a:r>
            <a:endParaRPr lang="el-GR" dirty="0"/>
          </a:p>
        </p:txBody>
      </p:sp>
      <p:pic>
        <p:nvPicPr>
          <p:cNvPr id="9222" name="Picture 6">
            <a:extLst>
              <a:ext uri="{FF2B5EF4-FFF2-40B4-BE49-F238E27FC236}">
                <a16:creationId xmlns:a16="http://schemas.microsoft.com/office/drawing/2014/main" id="{83A27DE3-A00E-B000-672A-6C63B1C37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4743" y="98176"/>
            <a:ext cx="3175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A8D1F822-1E3D-F461-9F97-FD608263C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743" y="2638176"/>
            <a:ext cx="317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16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FAF512-793F-61F7-8BF0-918C11456AEE}"/>
              </a:ext>
            </a:extLst>
          </p:cNvPr>
          <p:cNvSpPr>
            <a:spLocks noGrp="1"/>
          </p:cNvSpPr>
          <p:nvPr>
            <p:ph type="title"/>
          </p:nvPr>
        </p:nvSpPr>
        <p:spPr/>
        <p:txBody>
          <a:bodyPr/>
          <a:lstStyle/>
          <a:p>
            <a:r>
              <a:rPr lang="el-GR" dirty="0"/>
              <a:t>Σημείο </a:t>
            </a:r>
            <a:r>
              <a:rPr lang="en-US" dirty="0"/>
              <a:t>Grey Turner</a:t>
            </a:r>
            <a:endParaRPr lang="el-GR" dirty="0"/>
          </a:p>
        </p:txBody>
      </p:sp>
      <p:pic>
        <p:nvPicPr>
          <p:cNvPr id="11266" name="Picture 2" descr="Διαφάνεια 1">
            <a:extLst>
              <a:ext uri="{FF2B5EF4-FFF2-40B4-BE49-F238E27FC236}">
                <a16:creationId xmlns:a16="http://schemas.microsoft.com/office/drawing/2014/main" id="{19754B19-D8EB-97F3-4F34-791659728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537" y="1871680"/>
            <a:ext cx="6138277" cy="425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6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11974CD-395B-2937-2AAF-468F70028B0C}"/>
              </a:ext>
            </a:extLst>
          </p:cNvPr>
          <p:cNvSpPr>
            <a:spLocks noGrp="1"/>
          </p:cNvSpPr>
          <p:nvPr>
            <p:ph type="title"/>
          </p:nvPr>
        </p:nvSpPr>
        <p:spPr/>
        <p:txBody>
          <a:bodyPr/>
          <a:lstStyle/>
          <a:p>
            <a:r>
              <a:rPr lang="el-GR" dirty="0"/>
              <a:t>Βατραχοειδής κοιλία</a:t>
            </a:r>
          </a:p>
        </p:txBody>
      </p:sp>
      <p:pic>
        <p:nvPicPr>
          <p:cNvPr id="5" name="Εικόνα 4">
            <a:extLst>
              <a:ext uri="{FF2B5EF4-FFF2-40B4-BE49-F238E27FC236}">
                <a16:creationId xmlns:a16="http://schemas.microsoft.com/office/drawing/2014/main" id="{71EEB72A-5DB9-BF07-C06E-3CDBD894EF08}"/>
              </a:ext>
            </a:extLst>
          </p:cNvPr>
          <p:cNvPicPr>
            <a:picLocks noChangeAspect="1"/>
          </p:cNvPicPr>
          <p:nvPr/>
        </p:nvPicPr>
        <p:blipFill>
          <a:blip r:embed="rId2"/>
          <a:stretch>
            <a:fillRect/>
          </a:stretch>
        </p:blipFill>
        <p:spPr>
          <a:xfrm>
            <a:off x="6096000" y="1070484"/>
            <a:ext cx="5020733" cy="5422391"/>
          </a:xfrm>
          <a:prstGeom prst="rect">
            <a:avLst/>
          </a:prstGeom>
          <a:ln>
            <a:solidFill>
              <a:schemeClr val="accent1"/>
            </a:solidFill>
          </a:ln>
        </p:spPr>
      </p:pic>
    </p:spTree>
    <p:extLst>
      <p:ext uri="{BB962C8B-B14F-4D97-AF65-F5344CB8AC3E}">
        <p14:creationId xmlns:p14="http://schemas.microsoft.com/office/powerpoint/2010/main" val="240949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EB887B-54E8-2C0F-9518-29F4C5D2BB8B}"/>
              </a:ext>
            </a:extLst>
          </p:cNvPr>
          <p:cNvSpPr>
            <a:spLocks noGrp="1"/>
          </p:cNvSpPr>
          <p:nvPr>
            <p:ph type="title"/>
          </p:nvPr>
        </p:nvSpPr>
        <p:spPr>
          <a:xfrm>
            <a:off x="529975" y="354851"/>
            <a:ext cx="10515600" cy="1325563"/>
          </a:xfrm>
        </p:spPr>
        <p:txBody>
          <a:bodyPr/>
          <a:lstStyle/>
          <a:p>
            <a:r>
              <a:rPr lang="en" b="1" i="0" u="none" strike="noStrike" dirty="0">
                <a:effectLst/>
                <a:latin typeface="Linux Libertine"/>
              </a:rPr>
              <a:t>Valsalva maneuver</a:t>
            </a:r>
            <a:br>
              <a:rPr lang="en" b="0" i="0" u="none" strike="noStrike" dirty="0">
                <a:effectLst/>
                <a:latin typeface="Linux Libertine"/>
              </a:rPr>
            </a:br>
            <a:endParaRPr lang="el-GR" dirty="0"/>
          </a:p>
        </p:txBody>
      </p:sp>
      <p:sp>
        <p:nvSpPr>
          <p:cNvPr id="3" name="Θέση περιεχομένου 2">
            <a:extLst>
              <a:ext uri="{FF2B5EF4-FFF2-40B4-BE49-F238E27FC236}">
                <a16:creationId xmlns:a16="http://schemas.microsoft.com/office/drawing/2014/main" id="{F82EEB74-B49A-66D1-8A33-B07E719477F0}"/>
              </a:ext>
            </a:extLst>
          </p:cNvPr>
          <p:cNvSpPr>
            <a:spLocks noGrp="1"/>
          </p:cNvSpPr>
          <p:nvPr>
            <p:ph idx="1"/>
          </p:nvPr>
        </p:nvSpPr>
        <p:spPr>
          <a:xfrm>
            <a:off x="529975" y="1567790"/>
            <a:ext cx="6137954" cy="4596704"/>
          </a:xfrm>
        </p:spPr>
        <p:txBody>
          <a:bodyPr>
            <a:normAutofit fontScale="85000" lnSpcReduction="20000"/>
          </a:bodyPr>
          <a:lstStyle/>
          <a:p>
            <a:pPr algn="just"/>
            <a:r>
              <a:rPr lang="en" b="1" i="0" u="none" strike="noStrike" dirty="0">
                <a:effectLst/>
                <a:latin typeface="Arial" panose="020B0604020202020204" pitchFamily="34" charset="0"/>
              </a:rPr>
              <a:t>Valsalva maneuver</a:t>
            </a:r>
            <a:r>
              <a:rPr lang="en" b="0" i="0" u="none" strike="noStrike" dirty="0">
                <a:effectLst/>
                <a:latin typeface="Arial" panose="020B0604020202020204" pitchFamily="34" charset="0"/>
              </a:rPr>
              <a:t> is performed by a forceful attempt of exhalation against a closed airway, usually done by closing one's mouth and pinching one's nose shut while expelling air, as if blowing up a balloon. </a:t>
            </a:r>
            <a:endParaRPr lang="el-GR" b="0" i="0" u="none" strike="noStrike" dirty="0">
              <a:effectLst/>
              <a:latin typeface="Arial" panose="020B0604020202020204" pitchFamily="34" charset="0"/>
            </a:endParaRPr>
          </a:p>
          <a:p>
            <a:pPr algn="just"/>
            <a:r>
              <a:rPr lang="en" b="0" i="0" u="none" strike="noStrike" dirty="0">
                <a:effectLst/>
                <a:latin typeface="Arial" panose="020B0604020202020204" pitchFamily="34" charset="0"/>
              </a:rPr>
              <a:t>Variations of the maneuver can be used either in </a:t>
            </a:r>
            <a:r>
              <a:rPr lang="en" b="0" i="0" u="sng" strike="noStrike" dirty="0">
                <a:effectLst/>
                <a:latin typeface="Arial" panose="020B0604020202020204" pitchFamily="34" charset="0"/>
                <a:hlinkClick r:id="rId2" tooltip="Medicine">
                  <a:extLst>
                    <a:ext uri="{A12FA001-AC4F-418D-AE19-62706E023703}">
                      <ahyp:hlinkClr xmlns:ahyp="http://schemas.microsoft.com/office/drawing/2018/hyperlinkcolor" val="tx"/>
                    </a:ext>
                  </a:extLst>
                </a:hlinkClick>
              </a:rPr>
              <a:t>medical</a:t>
            </a:r>
            <a:r>
              <a:rPr lang="en" b="0" i="0" strike="noStrike" dirty="0">
                <a:effectLst/>
                <a:latin typeface="Arial" panose="020B0604020202020204" pitchFamily="34" charset="0"/>
              </a:rPr>
              <a:t> </a:t>
            </a:r>
            <a:r>
              <a:rPr lang="en" b="0" i="0" u="none" strike="noStrike" dirty="0">
                <a:effectLst/>
                <a:latin typeface="Arial" panose="020B0604020202020204" pitchFamily="34" charset="0"/>
              </a:rPr>
              <a:t>examination as a test of cardiac function and </a:t>
            </a:r>
            <a:r>
              <a:rPr lang="en" b="0" i="0" u="none" strike="noStrike" dirty="0">
                <a:effectLst/>
                <a:latin typeface="Arial" panose="020B0604020202020204" pitchFamily="34" charset="0"/>
                <a:hlinkClick r:id="rId3" tooltip="Autonomic nervous system">
                  <a:extLst>
                    <a:ext uri="{A12FA001-AC4F-418D-AE19-62706E023703}">
                      <ahyp:hlinkClr xmlns:ahyp="http://schemas.microsoft.com/office/drawing/2018/hyperlinkcolor" val="tx"/>
                    </a:ext>
                  </a:extLst>
                </a:hlinkClick>
              </a:rPr>
              <a:t>autonomic nervous</a:t>
            </a:r>
            <a:r>
              <a:rPr lang="en" b="0" i="0" u="none" strike="noStrike" dirty="0">
                <a:effectLst/>
                <a:latin typeface="Arial" panose="020B0604020202020204" pitchFamily="34" charset="0"/>
              </a:rPr>
              <a:t> control of the </a:t>
            </a:r>
            <a:r>
              <a:rPr lang="en" b="0" i="0" u="none" strike="noStrike" dirty="0">
                <a:effectLst/>
                <a:latin typeface="Arial" panose="020B0604020202020204" pitchFamily="34" charset="0"/>
                <a:hlinkClick r:id="rId4" tooltip="Heart">
                  <a:extLst>
                    <a:ext uri="{A12FA001-AC4F-418D-AE19-62706E023703}">
                      <ahyp:hlinkClr xmlns:ahyp="http://schemas.microsoft.com/office/drawing/2018/hyperlinkcolor" val="tx"/>
                    </a:ext>
                  </a:extLst>
                </a:hlinkClick>
              </a:rPr>
              <a:t>heart</a:t>
            </a:r>
            <a:r>
              <a:rPr lang="en" b="0" i="0" u="none" strike="noStrike" dirty="0">
                <a:effectLst/>
                <a:latin typeface="Arial" panose="020B0604020202020204" pitchFamily="34" charset="0"/>
              </a:rPr>
              <a:t>, or to clear the </a:t>
            </a:r>
            <a:r>
              <a:rPr lang="en" b="0" i="0" u="none" strike="noStrike" dirty="0">
                <a:effectLst/>
                <a:latin typeface="Arial" panose="020B0604020202020204" pitchFamily="34" charset="0"/>
                <a:hlinkClick r:id="rId5" tooltip="Ear">
                  <a:extLst>
                    <a:ext uri="{A12FA001-AC4F-418D-AE19-62706E023703}">
                      <ahyp:hlinkClr xmlns:ahyp="http://schemas.microsoft.com/office/drawing/2018/hyperlinkcolor" val="tx"/>
                    </a:ext>
                  </a:extLst>
                </a:hlinkClick>
              </a:rPr>
              <a:t>ears</a:t>
            </a:r>
            <a:r>
              <a:rPr lang="en" b="0" i="0" u="none" strike="noStrike" dirty="0">
                <a:effectLst/>
                <a:latin typeface="Arial" panose="020B0604020202020204" pitchFamily="34" charset="0"/>
              </a:rPr>
              <a:t> and </a:t>
            </a:r>
            <a:r>
              <a:rPr lang="en" b="0" i="0" u="none" strike="noStrike" dirty="0">
                <a:effectLst/>
                <a:latin typeface="Arial" panose="020B0604020202020204" pitchFamily="34" charset="0"/>
                <a:hlinkClick r:id="rId6" tooltip="Paranasal sinuses">
                  <a:extLst>
                    <a:ext uri="{A12FA001-AC4F-418D-AE19-62706E023703}">
                      <ahyp:hlinkClr xmlns:ahyp="http://schemas.microsoft.com/office/drawing/2018/hyperlinkcolor" val="tx"/>
                    </a:ext>
                  </a:extLst>
                </a:hlinkClick>
              </a:rPr>
              <a:t>sinuses</a:t>
            </a:r>
            <a:r>
              <a:rPr lang="en" b="0" i="0" u="none" strike="noStrike" dirty="0">
                <a:effectLst/>
                <a:latin typeface="Arial" panose="020B0604020202020204" pitchFamily="34" charset="0"/>
              </a:rPr>
              <a:t> (that is, to equalize pressure between them) when ambient pressure changes, as in </a:t>
            </a:r>
            <a:r>
              <a:rPr lang="en" b="0" i="0" u="none" strike="noStrike" dirty="0">
                <a:effectLst/>
                <a:latin typeface="Arial" panose="020B0604020202020204" pitchFamily="34" charset="0"/>
                <a:hlinkClick r:id="rId7" tooltip="Scuba diving">
                  <a:extLst>
                    <a:ext uri="{A12FA001-AC4F-418D-AE19-62706E023703}">
                      <ahyp:hlinkClr xmlns:ahyp="http://schemas.microsoft.com/office/drawing/2018/hyperlinkcolor" val="tx"/>
                    </a:ext>
                  </a:extLst>
                </a:hlinkClick>
              </a:rPr>
              <a:t>scuba diving</a:t>
            </a:r>
            <a:r>
              <a:rPr lang="en" b="0" i="0" u="none" strike="noStrike" dirty="0">
                <a:effectLst/>
                <a:latin typeface="Arial" panose="020B0604020202020204" pitchFamily="34" charset="0"/>
              </a:rPr>
              <a:t>, </a:t>
            </a:r>
            <a:r>
              <a:rPr lang="en" b="0" i="0" u="none" strike="noStrike" dirty="0">
                <a:effectLst/>
                <a:latin typeface="Arial" panose="020B0604020202020204" pitchFamily="34" charset="0"/>
                <a:hlinkClick r:id="rId8" tooltip="Hyperbaric oxygen therapy">
                  <a:extLst>
                    <a:ext uri="{A12FA001-AC4F-418D-AE19-62706E023703}">
                      <ahyp:hlinkClr xmlns:ahyp="http://schemas.microsoft.com/office/drawing/2018/hyperlinkcolor" val="tx"/>
                    </a:ext>
                  </a:extLst>
                </a:hlinkClick>
              </a:rPr>
              <a:t>hyperbaric oxygen therapy</a:t>
            </a:r>
            <a:r>
              <a:rPr lang="en" b="0" i="0" u="none" strike="noStrike" dirty="0">
                <a:effectLst/>
                <a:latin typeface="Arial" panose="020B0604020202020204" pitchFamily="34" charset="0"/>
              </a:rPr>
              <a:t>, or </a:t>
            </a:r>
            <a:r>
              <a:rPr lang="en" b="0" i="0" u="none" strike="noStrike" dirty="0">
                <a:effectLst/>
                <a:latin typeface="Arial" panose="020B0604020202020204" pitchFamily="34" charset="0"/>
                <a:hlinkClick r:id="rId9" tooltip="Air travel">
                  <a:extLst>
                    <a:ext uri="{A12FA001-AC4F-418D-AE19-62706E023703}">
                      <ahyp:hlinkClr xmlns:ahyp="http://schemas.microsoft.com/office/drawing/2018/hyperlinkcolor" val="tx"/>
                    </a:ext>
                  </a:extLst>
                </a:hlinkClick>
              </a:rPr>
              <a:t>air travel</a:t>
            </a:r>
            <a:r>
              <a:rPr lang="en" b="0" i="0" u="none" strike="noStrike" dirty="0">
                <a:effectLst/>
                <a:latin typeface="Arial" panose="020B0604020202020204" pitchFamily="34" charset="0"/>
              </a:rPr>
              <a:t>.</a:t>
            </a:r>
            <a:endParaRPr lang="el-GR" dirty="0"/>
          </a:p>
        </p:txBody>
      </p:sp>
      <p:pic>
        <p:nvPicPr>
          <p:cNvPr id="3074" name="Picture 2">
            <a:extLst>
              <a:ext uri="{FF2B5EF4-FFF2-40B4-BE49-F238E27FC236}">
                <a16:creationId xmlns:a16="http://schemas.microsoft.com/office/drawing/2014/main" id="{81FC7E51-87CA-B5BB-6389-854637207D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8026" y="1787508"/>
            <a:ext cx="4923098" cy="328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28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4239CD-51EE-AC5A-6572-642C26DE1279}"/>
              </a:ext>
            </a:extLst>
          </p:cNvPr>
          <p:cNvSpPr>
            <a:spLocks noGrp="1"/>
          </p:cNvSpPr>
          <p:nvPr>
            <p:ph type="title"/>
          </p:nvPr>
        </p:nvSpPr>
        <p:spPr>
          <a:xfrm>
            <a:off x="558466" y="233932"/>
            <a:ext cx="6651661" cy="1062983"/>
          </a:xfrm>
        </p:spPr>
        <p:txBody>
          <a:bodyPr>
            <a:normAutofit/>
          </a:bodyPr>
          <a:lstStyle/>
          <a:p>
            <a:r>
              <a:rPr lang="en" b="0" i="0" u="none" strike="noStrike" dirty="0">
                <a:effectLst/>
                <a:latin typeface="Linux Libertine"/>
              </a:rPr>
              <a:t>Romberg's test</a:t>
            </a:r>
            <a:endParaRPr lang="el-GR" dirty="0"/>
          </a:p>
        </p:txBody>
      </p:sp>
      <p:sp>
        <p:nvSpPr>
          <p:cNvPr id="3" name="Θέση περιεχομένου 2">
            <a:extLst>
              <a:ext uri="{FF2B5EF4-FFF2-40B4-BE49-F238E27FC236}">
                <a16:creationId xmlns:a16="http://schemas.microsoft.com/office/drawing/2014/main" id="{FB1B48B6-3C06-9870-CDFE-5B27C20F0F10}"/>
              </a:ext>
            </a:extLst>
          </p:cNvPr>
          <p:cNvSpPr>
            <a:spLocks noGrp="1"/>
          </p:cNvSpPr>
          <p:nvPr>
            <p:ph idx="1"/>
          </p:nvPr>
        </p:nvSpPr>
        <p:spPr>
          <a:xfrm>
            <a:off x="642990" y="1296915"/>
            <a:ext cx="5983841" cy="4672371"/>
          </a:xfrm>
          <a:ln>
            <a:noFill/>
          </a:ln>
        </p:spPr>
        <p:txBody>
          <a:bodyPr>
            <a:normAutofit fontScale="85000" lnSpcReduction="20000"/>
          </a:bodyPr>
          <a:lstStyle/>
          <a:p>
            <a:pPr algn="l"/>
            <a:r>
              <a:rPr lang="en" b="1" i="0" u="none" strike="noStrike" dirty="0">
                <a:solidFill>
                  <a:srgbClr val="202122"/>
                </a:solidFill>
                <a:effectLst/>
                <a:latin typeface="Arial" panose="020B0604020202020204" pitchFamily="34" charset="0"/>
              </a:rPr>
              <a:t>Romberg's test</a:t>
            </a:r>
            <a:r>
              <a:rPr lang="en" b="0" i="0" u="none" strike="noStrike" dirty="0">
                <a:solidFill>
                  <a:srgbClr val="202122"/>
                </a:solidFill>
                <a:effectLst/>
                <a:latin typeface="Arial" panose="020B0604020202020204" pitchFamily="34" charset="0"/>
              </a:rPr>
              <a:t>, </a:t>
            </a:r>
            <a:r>
              <a:rPr lang="en" b="1" i="0" u="none" strike="noStrike" dirty="0">
                <a:solidFill>
                  <a:srgbClr val="202122"/>
                </a:solidFill>
                <a:effectLst/>
                <a:latin typeface="Arial" panose="020B0604020202020204" pitchFamily="34" charset="0"/>
              </a:rPr>
              <a:t>Romberg's sign</a:t>
            </a:r>
            <a:r>
              <a:rPr lang="en" b="0" i="0" u="none" strike="noStrike" dirty="0">
                <a:solidFill>
                  <a:srgbClr val="202122"/>
                </a:solidFill>
                <a:effectLst/>
                <a:latin typeface="Arial" panose="020B0604020202020204" pitchFamily="34" charset="0"/>
              </a:rPr>
              <a:t>, or the </a:t>
            </a:r>
            <a:r>
              <a:rPr lang="en" b="1" i="0" u="none" strike="noStrike" dirty="0">
                <a:solidFill>
                  <a:srgbClr val="202122"/>
                </a:solidFill>
                <a:effectLst/>
                <a:latin typeface="Arial" panose="020B0604020202020204" pitchFamily="34" charset="0"/>
              </a:rPr>
              <a:t>Romberg maneuver</a:t>
            </a:r>
            <a:r>
              <a:rPr lang="en" b="0" i="0" u="none" strike="noStrike" dirty="0">
                <a:solidFill>
                  <a:srgbClr val="202122"/>
                </a:solidFill>
                <a:effectLst/>
                <a:latin typeface="Arial" panose="020B0604020202020204" pitchFamily="34" charset="0"/>
              </a:rPr>
              <a:t> is a test used in an exam of </a:t>
            </a:r>
            <a:r>
              <a:rPr lang="en" b="0" i="0" u="none" strike="noStrike" dirty="0">
                <a:effectLst/>
                <a:latin typeface="Arial" panose="020B0604020202020204" pitchFamily="34" charset="0"/>
                <a:hlinkClick r:id="rId2" tooltip="Neurology">
                  <a:extLst>
                    <a:ext uri="{A12FA001-AC4F-418D-AE19-62706E023703}">
                      <ahyp:hlinkClr xmlns:ahyp="http://schemas.microsoft.com/office/drawing/2018/hyperlinkcolor" val="tx"/>
                    </a:ext>
                  </a:extLst>
                </a:hlinkClick>
              </a:rPr>
              <a:t>neurological function</a:t>
            </a:r>
            <a:r>
              <a:rPr lang="en" b="0" i="0" u="none" strike="noStrike" dirty="0">
                <a:effectLst/>
                <a:latin typeface="Arial" panose="020B0604020202020204" pitchFamily="34" charset="0"/>
              </a:rPr>
              <a:t> </a:t>
            </a:r>
            <a:r>
              <a:rPr lang="en" b="0" i="0" u="none" strike="noStrike" dirty="0">
                <a:solidFill>
                  <a:srgbClr val="202122"/>
                </a:solidFill>
                <a:effectLst/>
                <a:latin typeface="Arial" panose="020B0604020202020204" pitchFamily="34" charset="0"/>
              </a:rPr>
              <a:t>for balance. </a:t>
            </a:r>
          </a:p>
          <a:p>
            <a:pPr algn="l"/>
            <a:r>
              <a:rPr lang="en" b="0" i="0" u="none" strike="noStrike" dirty="0">
                <a:solidFill>
                  <a:srgbClr val="202122"/>
                </a:solidFill>
                <a:effectLst/>
                <a:latin typeface="Arial" panose="020B0604020202020204" pitchFamily="34" charset="0"/>
              </a:rPr>
              <a:t>The exam is based on the premise that a person requires at least two of the three following senses to maintain balance while standing: </a:t>
            </a:r>
          </a:p>
          <a:p>
            <a:pPr algn="l">
              <a:buFont typeface="Arial" panose="020B0604020202020204" pitchFamily="34" charset="0"/>
              <a:buChar char="•"/>
            </a:pPr>
            <a:r>
              <a:rPr lang="en" b="0" i="0" u="none" strike="noStrike" dirty="0">
                <a:solidFill>
                  <a:srgbClr val="202122"/>
                </a:solidFill>
                <a:effectLst/>
                <a:latin typeface="Arial" panose="020B0604020202020204" pitchFamily="34" charset="0"/>
                <a:hlinkClick r:id="rId3" tooltip="Proprioception"/>
              </a:rPr>
              <a:t>Proprioception</a:t>
            </a:r>
            <a:r>
              <a:rPr lang="en" b="0" i="0" u="none" strike="noStrike" dirty="0">
                <a:solidFill>
                  <a:srgbClr val="202122"/>
                </a:solidFill>
                <a:effectLst/>
                <a:latin typeface="Arial" panose="020B0604020202020204" pitchFamily="34" charset="0"/>
              </a:rPr>
              <a:t> (the ability to know one's body position in space)</a:t>
            </a:r>
          </a:p>
          <a:p>
            <a:pPr algn="l">
              <a:buFont typeface="Arial" panose="020B0604020202020204" pitchFamily="34" charset="0"/>
              <a:buChar char="•"/>
            </a:pPr>
            <a:r>
              <a:rPr lang="en" b="0" i="0" u="none" strike="noStrike" dirty="0">
                <a:solidFill>
                  <a:srgbClr val="202122"/>
                </a:solidFill>
                <a:effectLst/>
                <a:latin typeface="Arial" panose="020B0604020202020204" pitchFamily="34" charset="0"/>
                <a:hlinkClick r:id="rId4" tooltip="Vestibular function"/>
              </a:rPr>
              <a:t>Vestibular function</a:t>
            </a:r>
            <a:r>
              <a:rPr lang="en" b="0" i="0" u="none" strike="noStrike" dirty="0">
                <a:solidFill>
                  <a:srgbClr val="202122"/>
                </a:solidFill>
                <a:effectLst/>
                <a:latin typeface="Arial" panose="020B0604020202020204" pitchFamily="34" charset="0"/>
              </a:rPr>
              <a:t> (the ability to know one's head position in space)</a:t>
            </a:r>
          </a:p>
          <a:p>
            <a:pPr algn="l">
              <a:buFont typeface="Arial" panose="020B0604020202020204" pitchFamily="34" charset="0"/>
              <a:buChar char="•"/>
            </a:pPr>
            <a:r>
              <a:rPr lang="en" b="0" i="0" u="none" strike="noStrike" dirty="0">
                <a:solidFill>
                  <a:srgbClr val="202122"/>
                </a:solidFill>
                <a:effectLst/>
                <a:latin typeface="Arial" panose="020B0604020202020204" pitchFamily="34" charset="0"/>
                <a:hlinkClick r:id="rId5" tooltip="Visual perception"/>
              </a:rPr>
              <a:t>Vision</a:t>
            </a:r>
            <a:r>
              <a:rPr lang="en" b="0" i="0" u="none" strike="noStrike" dirty="0">
                <a:solidFill>
                  <a:srgbClr val="202122"/>
                </a:solidFill>
                <a:effectLst/>
                <a:latin typeface="Arial" panose="020B0604020202020204" pitchFamily="34" charset="0"/>
              </a:rPr>
              <a:t> (which can be used to monitor and adjust for changes in body position).</a:t>
            </a:r>
          </a:p>
          <a:p>
            <a:endParaRPr lang="el-GR" dirty="0"/>
          </a:p>
        </p:txBody>
      </p:sp>
      <p:pic>
        <p:nvPicPr>
          <p:cNvPr id="1026" name="Picture 2" descr="Woman demonstrating Romberg's test, exam of neurological balance function.  Side view person illustration, vector clip art Stock Vector Image &amp; Art -  Alamy">
            <a:extLst>
              <a:ext uri="{FF2B5EF4-FFF2-40B4-BE49-F238E27FC236}">
                <a16:creationId xmlns:a16="http://schemas.microsoft.com/office/drawing/2014/main" id="{16D94947-8A01-42C7-0D06-DC2213F010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0127" y="765424"/>
            <a:ext cx="4981873" cy="532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5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BA1F0F-3605-36F9-D766-88CA8FAB0B28}"/>
              </a:ext>
            </a:extLst>
          </p:cNvPr>
          <p:cNvSpPr>
            <a:spLocks noGrp="1"/>
          </p:cNvSpPr>
          <p:nvPr>
            <p:ph type="title"/>
          </p:nvPr>
        </p:nvSpPr>
        <p:spPr/>
        <p:txBody>
          <a:bodyPr/>
          <a:lstStyle/>
          <a:p>
            <a:r>
              <a:rPr lang="en-US" dirty="0"/>
              <a:t>Babinski </a:t>
            </a:r>
            <a:endParaRPr lang="el-GR" dirty="0"/>
          </a:p>
        </p:txBody>
      </p:sp>
      <p:sp>
        <p:nvSpPr>
          <p:cNvPr id="3" name="Θέση περιεχομένου 2">
            <a:extLst>
              <a:ext uri="{FF2B5EF4-FFF2-40B4-BE49-F238E27FC236}">
                <a16:creationId xmlns:a16="http://schemas.microsoft.com/office/drawing/2014/main" id="{D586CCBF-2CA1-C1A0-F1C3-7D3EAA321118}"/>
              </a:ext>
            </a:extLst>
          </p:cNvPr>
          <p:cNvSpPr>
            <a:spLocks noGrp="1"/>
          </p:cNvSpPr>
          <p:nvPr>
            <p:ph idx="1"/>
          </p:nvPr>
        </p:nvSpPr>
        <p:spPr>
          <a:xfrm>
            <a:off x="838200" y="1825625"/>
            <a:ext cx="5521503" cy="3886806"/>
          </a:xfrm>
        </p:spPr>
        <p:txBody>
          <a:bodyPr/>
          <a:lstStyle/>
          <a:p>
            <a:r>
              <a:rPr lang="en" b="0" i="0" u="none" strike="noStrike" dirty="0">
                <a:solidFill>
                  <a:srgbClr val="000000"/>
                </a:solidFill>
                <a:effectLst/>
                <a:latin typeface="Arial" panose="020B0604020202020204" pitchFamily="34" charset="0"/>
              </a:rPr>
              <a:t>The reflex occurs upon stroking of the sole of the foot with a blunt object such as a pen. If the reflex occurs in adults as illustrated at bottom it may be due to nerve damage or disease.</a:t>
            </a:r>
            <a:endParaRPr lang="el-GR" dirty="0"/>
          </a:p>
        </p:txBody>
      </p:sp>
      <p:pic>
        <p:nvPicPr>
          <p:cNvPr id="1026" name="Picture 2">
            <a:extLst>
              <a:ext uri="{FF2B5EF4-FFF2-40B4-BE49-F238E27FC236}">
                <a16:creationId xmlns:a16="http://schemas.microsoft.com/office/drawing/2014/main" id="{E0D1BD42-57EA-B566-9531-1B3CB73F3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314" y="365125"/>
            <a:ext cx="3810000" cy="585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305EAE-257B-C3F3-B512-8504B84CD81B}"/>
              </a:ext>
            </a:extLst>
          </p:cNvPr>
          <p:cNvSpPr>
            <a:spLocks noGrp="1"/>
          </p:cNvSpPr>
          <p:nvPr>
            <p:ph type="title"/>
          </p:nvPr>
        </p:nvSpPr>
        <p:spPr>
          <a:xfrm>
            <a:off x="416960" y="18255"/>
            <a:ext cx="10515600" cy="1325563"/>
          </a:xfrm>
        </p:spPr>
        <p:txBody>
          <a:bodyPr/>
          <a:lstStyle/>
          <a:p>
            <a:r>
              <a:rPr lang="en" b="0" i="0" u="none" strike="noStrike" dirty="0">
                <a:solidFill>
                  <a:srgbClr val="1F1F1F"/>
                </a:solidFill>
                <a:effectLst/>
                <a:latin typeface="Google Sans"/>
              </a:rPr>
              <a:t>Brudzinski's sign</a:t>
            </a:r>
            <a:endParaRPr lang="el-GR" dirty="0"/>
          </a:p>
        </p:txBody>
      </p:sp>
      <p:sp>
        <p:nvSpPr>
          <p:cNvPr id="3" name="Θέση περιεχομένου 2">
            <a:extLst>
              <a:ext uri="{FF2B5EF4-FFF2-40B4-BE49-F238E27FC236}">
                <a16:creationId xmlns:a16="http://schemas.microsoft.com/office/drawing/2014/main" id="{5FAE40DD-89DD-6AC0-6E76-5336B16C5516}"/>
              </a:ext>
            </a:extLst>
          </p:cNvPr>
          <p:cNvSpPr>
            <a:spLocks noGrp="1"/>
          </p:cNvSpPr>
          <p:nvPr>
            <p:ph idx="1"/>
          </p:nvPr>
        </p:nvSpPr>
        <p:spPr>
          <a:xfrm>
            <a:off x="345040" y="1253330"/>
            <a:ext cx="5398213" cy="4459101"/>
          </a:xfrm>
        </p:spPr>
        <p:txBody>
          <a:bodyPr/>
          <a:lstStyle/>
          <a:p>
            <a:pPr algn="just"/>
            <a:r>
              <a:rPr lang="en" b="0" i="0" u="none" strike="noStrike" dirty="0">
                <a:solidFill>
                  <a:srgbClr val="1F1F1F"/>
                </a:solidFill>
                <a:effectLst/>
                <a:latin typeface="Google Sans"/>
              </a:rPr>
              <a:t>Brudzinski's sign is characterized by </a:t>
            </a:r>
            <a:r>
              <a:rPr lang="en" b="0" i="0" u="none" strike="noStrike" dirty="0">
                <a:solidFill>
                  <a:srgbClr val="040C28"/>
                </a:solidFill>
                <a:effectLst/>
                <a:latin typeface="Google Sans"/>
              </a:rPr>
              <a:t>reflexive flexion of the knees and hips following passive neck flexion</a:t>
            </a:r>
            <a:r>
              <a:rPr lang="en" b="0" i="0" u="none" strike="noStrike" dirty="0">
                <a:solidFill>
                  <a:srgbClr val="1F1F1F"/>
                </a:solidFill>
                <a:effectLst/>
                <a:latin typeface="Google Sans"/>
              </a:rPr>
              <a:t>. </a:t>
            </a:r>
          </a:p>
          <a:p>
            <a:pPr algn="just"/>
            <a:r>
              <a:rPr lang="en" b="0" i="0" u="none" strike="noStrike" dirty="0">
                <a:solidFill>
                  <a:srgbClr val="1F1F1F"/>
                </a:solidFill>
                <a:effectLst/>
                <a:latin typeface="Google Sans"/>
              </a:rPr>
              <a:t>To elicit this sign, the examiner places one hand on the patient's chest and the other hand behind the patient's neck.</a:t>
            </a:r>
            <a:endParaRPr lang="el-GR" dirty="0"/>
          </a:p>
        </p:txBody>
      </p:sp>
      <p:pic>
        <p:nvPicPr>
          <p:cNvPr id="9218" name="Picture 2" descr="Kernig sign, Brudzinski sign, how to perform Kernig and Brudzinski test">
            <a:extLst>
              <a:ext uri="{FF2B5EF4-FFF2-40B4-BE49-F238E27FC236}">
                <a16:creationId xmlns:a16="http://schemas.microsoft.com/office/drawing/2014/main" id="{5B5BF6CD-6C4E-2AF8-C9C8-291625AA1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657" y="1429632"/>
            <a:ext cx="5701272" cy="418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5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497B85-B081-F3B4-C63B-5E2615775122}"/>
              </a:ext>
            </a:extLst>
          </p:cNvPr>
          <p:cNvSpPr>
            <a:spLocks noGrp="1"/>
          </p:cNvSpPr>
          <p:nvPr>
            <p:ph type="title"/>
          </p:nvPr>
        </p:nvSpPr>
        <p:spPr>
          <a:xfrm>
            <a:off x="407684" y="279561"/>
            <a:ext cx="10515600" cy="1325563"/>
          </a:xfrm>
        </p:spPr>
        <p:txBody>
          <a:bodyPr>
            <a:normAutofit/>
          </a:bodyPr>
          <a:lstStyle/>
          <a:p>
            <a:r>
              <a:rPr lang="en" sz="3600" b="1" i="0" u="none" strike="noStrike" dirty="0">
                <a:solidFill>
                  <a:srgbClr val="202122"/>
                </a:solidFill>
                <a:effectLst/>
                <a:latin typeface="Times New Roman" panose="02020603050405020304" pitchFamily="18" charset="0"/>
                <a:cs typeface="Times New Roman" panose="02020603050405020304" pitchFamily="18" charset="0"/>
              </a:rPr>
              <a:t>Virchow's nodes</a:t>
            </a:r>
            <a:endParaRPr lang="el-GR" sz="3600" b="1"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7745A3FB-5FB7-C831-14B6-91B5D7EE782C}"/>
              </a:ext>
            </a:extLst>
          </p:cNvPr>
          <p:cNvSpPr>
            <a:spLocks noGrp="1"/>
          </p:cNvSpPr>
          <p:nvPr>
            <p:ph idx="1"/>
          </p:nvPr>
        </p:nvSpPr>
        <p:spPr>
          <a:xfrm>
            <a:off x="407684" y="1579046"/>
            <a:ext cx="5434316" cy="4215580"/>
          </a:xfrm>
        </p:spPr>
        <p:txBody>
          <a:bodyPr/>
          <a:lstStyle/>
          <a:p>
            <a:r>
              <a:rPr lang="en" b="1" i="0" u="none" strike="noStrike" dirty="0">
                <a:solidFill>
                  <a:srgbClr val="202122"/>
                </a:solidFill>
                <a:effectLst/>
                <a:latin typeface="Arial" panose="020B0604020202020204" pitchFamily="34" charset="0"/>
              </a:rPr>
              <a:t>Supraclavicular lymph nodes</a:t>
            </a:r>
            <a:r>
              <a:rPr lang="en" b="0" i="0" u="none" strike="noStrike" dirty="0">
                <a:solidFill>
                  <a:srgbClr val="202122"/>
                </a:solidFill>
                <a:effectLst/>
                <a:latin typeface="Arial" panose="020B0604020202020204" pitchFamily="34" charset="0"/>
              </a:rPr>
              <a:t> are </a:t>
            </a:r>
            <a:r>
              <a:rPr lang="en" b="0" i="0" u="none" strike="noStrike" dirty="0">
                <a:effectLst/>
                <a:latin typeface="Arial" panose="020B0604020202020204" pitchFamily="34" charset="0"/>
                <a:hlinkClick r:id="rId2" tooltip="Lymph nodes"/>
              </a:rPr>
              <a:t>lymph nodes</a:t>
            </a:r>
            <a:r>
              <a:rPr lang="en" b="0" i="0" u="none" strike="noStrike" dirty="0">
                <a:solidFill>
                  <a:srgbClr val="202122"/>
                </a:solidFill>
                <a:effectLst/>
                <a:latin typeface="Arial" panose="020B0604020202020204" pitchFamily="34" charset="0"/>
              </a:rPr>
              <a:t> found above the </a:t>
            </a:r>
            <a:r>
              <a:rPr lang="en" b="0" i="0" u="none" strike="noStrike" dirty="0">
                <a:effectLst/>
                <a:latin typeface="Arial" panose="020B0604020202020204" pitchFamily="34" charset="0"/>
                <a:hlinkClick r:id="rId3" tooltip="Clavicle"/>
              </a:rPr>
              <a:t>clavicle</a:t>
            </a:r>
            <a:r>
              <a:rPr lang="en" b="0" i="0" u="none" strike="noStrike" dirty="0">
                <a:solidFill>
                  <a:srgbClr val="202122"/>
                </a:solidFill>
                <a:effectLst/>
                <a:latin typeface="Arial" panose="020B0604020202020204" pitchFamily="34" charset="0"/>
              </a:rPr>
              <a:t>, that can be felt in the </a:t>
            </a:r>
            <a:r>
              <a:rPr lang="en" b="0" i="0" u="none" strike="noStrike" dirty="0">
                <a:effectLst/>
                <a:latin typeface="Arial" panose="020B0604020202020204" pitchFamily="34" charset="0"/>
                <a:hlinkClick r:id="rId4" tooltip="Supraclavicular fossa"/>
              </a:rPr>
              <a:t>supraclavicular fossa</a:t>
            </a:r>
            <a:r>
              <a:rPr lang="en" b="0" i="0" u="none" strike="noStrike" dirty="0">
                <a:solidFill>
                  <a:srgbClr val="202122"/>
                </a:solidFill>
                <a:effectLst/>
                <a:latin typeface="Arial" panose="020B0604020202020204" pitchFamily="34" charset="0"/>
              </a:rPr>
              <a:t>. The supraclavicular lymph nodes on the left side are called </a:t>
            </a:r>
            <a:r>
              <a:rPr lang="en" b="1" i="0" u="none" strike="noStrike" dirty="0">
                <a:solidFill>
                  <a:srgbClr val="202122"/>
                </a:solidFill>
                <a:effectLst/>
                <a:latin typeface="Arial" panose="020B0604020202020204" pitchFamily="34" charset="0"/>
              </a:rPr>
              <a:t>Virchow's nodes</a:t>
            </a:r>
            <a:r>
              <a:rPr lang="en" b="0" i="0" u="none" strike="noStrike" dirty="0">
                <a:solidFill>
                  <a:srgbClr val="202122"/>
                </a:solidFill>
                <a:effectLst/>
                <a:latin typeface="Arial" panose="020B0604020202020204" pitchFamily="34" charset="0"/>
              </a:rPr>
              <a:t>. </a:t>
            </a:r>
            <a:endParaRPr lang="el-GR" b="0" i="0" u="none" strike="noStrike" dirty="0">
              <a:solidFill>
                <a:srgbClr val="202122"/>
              </a:solidFill>
              <a:effectLst/>
              <a:latin typeface="Arial" panose="020B0604020202020204" pitchFamily="34" charset="0"/>
            </a:endParaRPr>
          </a:p>
          <a:p>
            <a:r>
              <a:rPr lang="en" b="0" i="0" u="none" strike="noStrike" dirty="0">
                <a:solidFill>
                  <a:srgbClr val="202122"/>
                </a:solidFill>
                <a:effectLst/>
                <a:latin typeface="Arial" panose="020B0604020202020204" pitchFamily="34" charset="0"/>
              </a:rPr>
              <a:t>It leads to an appreciable mass that can be recognized clinically, called </a:t>
            </a:r>
            <a:r>
              <a:rPr lang="en" b="1" i="0" u="none" strike="noStrike" dirty="0" err="1">
                <a:solidFill>
                  <a:srgbClr val="202122"/>
                </a:solidFill>
                <a:effectLst/>
                <a:latin typeface="Arial" panose="020B0604020202020204" pitchFamily="34" charset="0"/>
              </a:rPr>
              <a:t>Troisier</a:t>
            </a:r>
            <a:r>
              <a:rPr lang="en" b="1" i="0" u="none" strike="noStrike" dirty="0">
                <a:solidFill>
                  <a:srgbClr val="202122"/>
                </a:solidFill>
                <a:effectLst/>
                <a:latin typeface="Arial" panose="020B0604020202020204" pitchFamily="34" charset="0"/>
              </a:rPr>
              <a:t> sign</a:t>
            </a:r>
            <a:r>
              <a:rPr lang="en" b="0" i="0" u="none" strike="noStrike" dirty="0">
                <a:solidFill>
                  <a:srgbClr val="202122"/>
                </a:solidFill>
                <a:effectLst/>
                <a:latin typeface="Arial" panose="020B0604020202020204" pitchFamily="34" charset="0"/>
              </a:rPr>
              <a:t>.</a:t>
            </a:r>
            <a:endParaRPr lang="el-GR" dirty="0"/>
          </a:p>
        </p:txBody>
      </p:sp>
      <p:pic>
        <p:nvPicPr>
          <p:cNvPr id="5122" name="Picture 2" descr="undefined">
            <a:extLst>
              <a:ext uri="{FF2B5EF4-FFF2-40B4-BE49-F238E27FC236}">
                <a16:creationId xmlns:a16="http://schemas.microsoft.com/office/drawing/2014/main" id="{9B301AF7-9973-BDB5-9E97-701D8F511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0" y="79375"/>
            <a:ext cx="6350000" cy="641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5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24345E-4A49-92D1-9536-F632BF473088}"/>
              </a:ext>
            </a:extLst>
          </p:cNvPr>
          <p:cNvSpPr>
            <a:spLocks noGrp="1"/>
          </p:cNvSpPr>
          <p:nvPr>
            <p:ph type="title"/>
          </p:nvPr>
        </p:nvSpPr>
        <p:spPr>
          <a:xfrm>
            <a:off x="355314" y="24997"/>
            <a:ext cx="10515600" cy="1325563"/>
          </a:xfrm>
        </p:spPr>
        <p:txBody>
          <a:bodyPr>
            <a:normAutofit/>
          </a:bodyPr>
          <a:lstStyle/>
          <a:p>
            <a:r>
              <a:rPr lang="en" sz="4000" dirty="0">
                <a:latin typeface="Times New Roman" panose="02020603050405020304" pitchFamily="18" charset="0"/>
                <a:cs typeface="Times New Roman" panose="02020603050405020304" pitchFamily="18" charset="0"/>
              </a:rPr>
              <a:t>Giordano sign</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5EA08B9E-9459-C49C-66C4-D9F445FE5A7E}"/>
              </a:ext>
            </a:extLst>
          </p:cNvPr>
          <p:cNvSpPr>
            <a:spLocks noGrp="1"/>
          </p:cNvSpPr>
          <p:nvPr>
            <p:ph idx="1"/>
          </p:nvPr>
        </p:nvSpPr>
        <p:spPr>
          <a:xfrm>
            <a:off x="663539" y="1414658"/>
            <a:ext cx="5336569" cy="4462160"/>
          </a:xfrm>
        </p:spPr>
        <p:txBody>
          <a:bodyPr/>
          <a:lstStyle/>
          <a:p>
            <a:pPr algn="just"/>
            <a:r>
              <a:rPr lang="en" b="0" i="0" u="none" strike="noStrike" dirty="0">
                <a:solidFill>
                  <a:srgbClr val="1F1F1F"/>
                </a:solidFill>
                <a:effectLst/>
                <a:latin typeface="Google Sans"/>
              </a:rPr>
              <a:t>A common sign in people with kidney infection or kidney stones is Giordano's sign, which refers to </a:t>
            </a:r>
            <a:r>
              <a:rPr lang="en" b="0" i="0" u="none" strike="noStrike" dirty="0">
                <a:solidFill>
                  <a:srgbClr val="040C28"/>
                </a:solidFill>
                <a:effectLst/>
                <a:latin typeface="Google Sans"/>
              </a:rPr>
              <a:t>tenderness upon percussion to the costovertebral angle, formed by the angle between the 12th rib and the lumbar spine</a:t>
            </a:r>
            <a:r>
              <a:rPr lang="en" b="0" i="0" u="none" strike="noStrike" dirty="0">
                <a:solidFill>
                  <a:srgbClr val="1F1F1F"/>
                </a:solidFill>
                <a:effectLst/>
                <a:latin typeface="Google Sans"/>
              </a:rPr>
              <a:t>.</a:t>
            </a:r>
            <a:endParaRPr lang="el-GR" dirty="0"/>
          </a:p>
        </p:txBody>
      </p:sp>
      <p:pic>
        <p:nvPicPr>
          <p:cNvPr id="8194" name="Picture 2" descr="Sonographic Giordano's Sign - Pocus Frimley">
            <a:extLst>
              <a:ext uri="{FF2B5EF4-FFF2-40B4-BE49-F238E27FC236}">
                <a16:creationId xmlns:a16="http://schemas.microsoft.com/office/drawing/2014/main" id="{CC8B2944-7DC4-0619-53D6-675925BA0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894" y="1592035"/>
            <a:ext cx="5698976" cy="427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9629F7-7692-8B90-1376-66E5AEBA4D32}"/>
              </a:ext>
            </a:extLst>
          </p:cNvPr>
          <p:cNvSpPr>
            <a:spLocks noGrp="1"/>
          </p:cNvSpPr>
          <p:nvPr>
            <p:ph type="title"/>
          </p:nvPr>
        </p:nvSpPr>
        <p:spPr/>
        <p:txBody>
          <a:bodyPr/>
          <a:lstStyle/>
          <a:p>
            <a:r>
              <a:rPr lang="en" b="1" i="0" u="none" strike="noStrike" dirty="0">
                <a:solidFill>
                  <a:srgbClr val="363636"/>
                </a:solidFill>
                <a:effectLst/>
                <a:latin typeface="__Roboto_35b5f0"/>
              </a:rPr>
              <a:t>Cyanosis</a:t>
            </a:r>
            <a:br>
              <a:rPr lang="en" b="1" i="0" u="none" strike="noStrike" dirty="0">
                <a:solidFill>
                  <a:srgbClr val="363636"/>
                </a:solidFill>
                <a:effectLst/>
                <a:latin typeface="__Roboto_35b5f0"/>
              </a:rPr>
            </a:br>
            <a:endParaRPr lang="el-GR" dirty="0"/>
          </a:p>
        </p:txBody>
      </p:sp>
      <p:sp>
        <p:nvSpPr>
          <p:cNvPr id="3" name="Θέση περιεχομένου 2">
            <a:extLst>
              <a:ext uri="{FF2B5EF4-FFF2-40B4-BE49-F238E27FC236}">
                <a16:creationId xmlns:a16="http://schemas.microsoft.com/office/drawing/2014/main" id="{E986EAF7-6367-0821-7D59-588DC0836952}"/>
              </a:ext>
            </a:extLst>
          </p:cNvPr>
          <p:cNvSpPr>
            <a:spLocks noGrp="1"/>
          </p:cNvSpPr>
          <p:nvPr>
            <p:ph idx="1"/>
          </p:nvPr>
        </p:nvSpPr>
        <p:spPr>
          <a:xfrm>
            <a:off x="838200" y="1561672"/>
            <a:ext cx="6096856" cy="4715837"/>
          </a:xfrm>
        </p:spPr>
        <p:txBody>
          <a:bodyPr>
            <a:normAutofit fontScale="92500"/>
          </a:bodyPr>
          <a:lstStyle/>
          <a:p>
            <a:r>
              <a:rPr lang="en" b="0" i="0" u="none" strike="noStrike" dirty="0">
                <a:solidFill>
                  <a:srgbClr val="555555"/>
                </a:solidFill>
                <a:effectLst/>
                <a:latin typeface="__Roboto_35b5f0"/>
              </a:rPr>
              <a:t>Cyanosis is when your skin, lips and/or nails turn a bluish tone. It occurs when your blood lacks the oxygen it needs to reach the different tissues in your body. Cyanosis can be caused by many different conditions. Some may be serious medical conditions. Diagnosis and treatment depend on the cause. Oxygen therapy is usually a first treatment.</a:t>
            </a:r>
          </a:p>
          <a:p>
            <a:r>
              <a:rPr lang="en" b="0" i="0" u="none" strike="noStrike" dirty="0">
                <a:solidFill>
                  <a:srgbClr val="555555"/>
                </a:solidFill>
                <a:effectLst/>
                <a:latin typeface="__Roboto_35b5f0"/>
              </a:rPr>
              <a:t>Cyanosis can mean your organs, muscles and tissues aren’t getting the amount of blood they need to function properly. </a:t>
            </a:r>
            <a:endParaRPr lang="el-GR" dirty="0"/>
          </a:p>
        </p:txBody>
      </p:sp>
      <p:pic>
        <p:nvPicPr>
          <p:cNvPr id="4" name="Εικόνα 3">
            <a:extLst>
              <a:ext uri="{FF2B5EF4-FFF2-40B4-BE49-F238E27FC236}">
                <a16:creationId xmlns:a16="http://schemas.microsoft.com/office/drawing/2014/main" id="{A7A43754-AD90-FF62-7B5E-F47DF6056620}"/>
              </a:ext>
            </a:extLst>
          </p:cNvPr>
          <p:cNvPicPr>
            <a:picLocks noChangeAspect="1"/>
          </p:cNvPicPr>
          <p:nvPr/>
        </p:nvPicPr>
        <p:blipFill>
          <a:blip r:embed="rId2"/>
          <a:stretch>
            <a:fillRect/>
          </a:stretch>
        </p:blipFill>
        <p:spPr>
          <a:xfrm>
            <a:off x="7678506" y="1441307"/>
            <a:ext cx="2794000" cy="4406900"/>
          </a:xfrm>
          <a:prstGeom prst="rect">
            <a:avLst/>
          </a:prstGeom>
        </p:spPr>
      </p:pic>
    </p:spTree>
    <p:extLst>
      <p:ext uri="{BB962C8B-B14F-4D97-AF65-F5344CB8AC3E}">
        <p14:creationId xmlns:p14="http://schemas.microsoft.com/office/powerpoint/2010/main" val="3887548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BE29CD-74D0-9771-1F06-07B90572BA2D}"/>
              </a:ext>
            </a:extLst>
          </p:cNvPr>
          <p:cNvSpPr>
            <a:spLocks noGrp="1"/>
          </p:cNvSpPr>
          <p:nvPr>
            <p:ph type="title"/>
          </p:nvPr>
        </p:nvSpPr>
        <p:spPr>
          <a:xfrm>
            <a:off x="458057" y="267267"/>
            <a:ext cx="10515600" cy="1325563"/>
          </a:xfrm>
        </p:spPr>
        <p:txBody>
          <a:bodyPr/>
          <a:lstStyle/>
          <a:p>
            <a:r>
              <a:rPr lang="en-US" dirty="0"/>
              <a:t>Chvostek sign</a:t>
            </a:r>
            <a:endParaRPr lang="el-GR" dirty="0"/>
          </a:p>
        </p:txBody>
      </p:sp>
      <p:sp>
        <p:nvSpPr>
          <p:cNvPr id="3" name="Θέση περιεχομένου 2">
            <a:extLst>
              <a:ext uri="{FF2B5EF4-FFF2-40B4-BE49-F238E27FC236}">
                <a16:creationId xmlns:a16="http://schemas.microsoft.com/office/drawing/2014/main" id="{C9BBB947-7DC5-3E63-ADE9-2CDA4988B8AC}"/>
              </a:ext>
            </a:extLst>
          </p:cNvPr>
          <p:cNvSpPr>
            <a:spLocks noGrp="1"/>
          </p:cNvSpPr>
          <p:nvPr>
            <p:ph idx="1"/>
          </p:nvPr>
        </p:nvSpPr>
        <p:spPr>
          <a:xfrm>
            <a:off x="365589" y="1592829"/>
            <a:ext cx="6405081" cy="4136345"/>
          </a:xfrm>
        </p:spPr>
        <p:txBody>
          <a:bodyPr/>
          <a:lstStyle/>
          <a:p>
            <a:r>
              <a:rPr lang="en" b="0" i="0" u="none" strike="noStrike" dirty="0">
                <a:solidFill>
                  <a:srgbClr val="1F1F1F"/>
                </a:solidFill>
                <a:effectLst/>
                <a:latin typeface="Google Sans"/>
              </a:rPr>
              <a:t>The </a:t>
            </a:r>
            <a:r>
              <a:rPr lang="en" b="0" i="0" u="none" strike="noStrike" dirty="0">
                <a:solidFill>
                  <a:srgbClr val="040C28"/>
                </a:solidFill>
                <a:effectLst/>
                <a:latin typeface="Google Sans"/>
              </a:rPr>
              <a:t>increased irritability of the facial nerve, manifested by twitching of the ipsilateral facial muscles on percussion over the branches of the facial nerve</a:t>
            </a:r>
            <a:r>
              <a:rPr lang="en" b="0" i="0" u="none" strike="noStrike" dirty="0">
                <a:solidFill>
                  <a:srgbClr val="1F1F1F"/>
                </a:solidFill>
                <a:effectLst/>
                <a:latin typeface="Google Sans"/>
              </a:rPr>
              <a:t>, came to be known as Chvostek sign. </a:t>
            </a:r>
          </a:p>
          <a:p>
            <a:r>
              <a:rPr lang="en" b="0" i="0" u="none" strike="noStrike" dirty="0">
                <a:solidFill>
                  <a:srgbClr val="1F1F1F"/>
                </a:solidFill>
                <a:effectLst/>
                <a:latin typeface="Google Sans"/>
              </a:rPr>
              <a:t>This clinical finding has become widely accepted in the medical community as a sign of </a:t>
            </a:r>
            <a:r>
              <a:rPr lang="en" b="1" i="0" u="none" strike="noStrike" dirty="0">
                <a:solidFill>
                  <a:srgbClr val="1F1F1F"/>
                </a:solidFill>
                <a:effectLst/>
                <a:latin typeface="Google Sans"/>
              </a:rPr>
              <a:t>hypocalcemia</a:t>
            </a:r>
            <a:r>
              <a:rPr lang="en" b="0" i="0" u="none" strike="noStrike" dirty="0">
                <a:solidFill>
                  <a:srgbClr val="1F1F1F"/>
                </a:solidFill>
                <a:effectLst/>
                <a:latin typeface="Google Sans"/>
              </a:rPr>
              <a:t>.</a:t>
            </a:r>
            <a:endParaRPr lang="el-GR" dirty="0"/>
          </a:p>
        </p:txBody>
      </p:sp>
      <p:pic>
        <p:nvPicPr>
          <p:cNvPr id="10242" name="Picture 2" descr="What is a Chvostek sign? - Quora">
            <a:extLst>
              <a:ext uri="{FF2B5EF4-FFF2-40B4-BE49-F238E27FC236}">
                <a16:creationId xmlns:a16="http://schemas.microsoft.com/office/drawing/2014/main" id="{F7EC129F-FB9D-458F-276D-97DDC1A4C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651" y="1229038"/>
            <a:ext cx="4620292" cy="505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2304A1-9395-3C7E-F1A2-63F09621556B}"/>
              </a:ext>
            </a:extLst>
          </p:cNvPr>
          <p:cNvSpPr>
            <a:spLocks noGrp="1"/>
          </p:cNvSpPr>
          <p:nvPr>
            <p:ph type="title"/>
          </p:nvPr>
        </p:nvSpPr>
        <p:spPr>
          <a:xfrm>
            <a:off x="729466" y="374458"/>
            <a:ext cx="3730374" cy="613158"/>
          </a:xfrm>
        </p:spPr>
        <p:txBody>
          <a:bodyPr>
            <a:normAutofit fontScale="90000"/>
          </a:bodyPr>
          <a:lstStyle/>
          <a:p>
            <a:r>
              <a:rPr lang="en-US" dirty="0"/>
              <a:t>Raynaud’s</a:t>
            </a:r>
            <a:endParaRPr lang="el-GR" dirty="0"/>
          </a:p>
        </p:txBody>
      </p:sp>
      <p:sp>
        <p:nvSpPr>
          <p:cNvPr id="3" name="Θέση περιεχομένου 2">
            <a:extLst>
              <a:ext uri="{FF2B5EF4-FFF2-40B4-BE49-F238E27FC236}">
                <a16:creationId xmlns:a16="http://schemas.microsoft.com/office/drawing/2014/main" id="{89D422B7-DBF5-A30D-EE92-CF5816E9D401}"/>
              </a:ext>
            </a:extLst>
          </p:cNvPr>
          <p:cNvSpPr>
            <a:spLocks noGrp="1"/>
          </p:cNvSpPr>
          <p:nvPr>
            <p:ph idx="1"/>
          </p:nvPr>
        </p:nvSpPr>
        <p:spPr>
          <a:xfrm>
            <a:off x="560798" y="1116708"/>
            <a:ext cx="10515600" cy="4351338"/>
          </a:xfrm>
        </p:spPr>
        <p:txBody>
          <a:bodyPr/>
          <a:lstStyle/>
          <a:p>
            <a:r>
              <a:rPr lang="en" b="0" i="0" u="none" strike="noStrike" dirty="0">
                <a:solidFill>
                  <a:srgbClr val="1F1F1F"/>
                </a:solidFill>
                <a:effectLst/>
                <a:latin typeface="Google Sans"/>
              </a:rPr>
              <a:t>Symptoms of Raynaud's include </a:t>
            </a:r>
            <a:r>
              <a:rPr lang="en" b="0" i="0" u="none" strike="noStrike" dirty="0">
                <a:solidFill>
                  <a:srgbClr val="040C28"/>
                </a:solidFill>
                <a:effectLst/>
                <a:latin typeface="Google Sans"/>
              </a:rPr>
              <a:t>fingers that turn pale or white then blue when exposed to cold, or during stress or emotional upset</a:t>
            </a:r>
            <a:r>
              <a:rPr lang="en" b="0" i="0" u="none" strike="noStrike" dirty="0">
                <a:solidFill>
                  <a:srgbClr val="1F1F1F"/>
                </a:solidFill>
                <a:effectLst/>
                <a:latin typeface="Google Sans"/>
              </a:rPr>
              <a:t>. They then turn red when the hands are warmed and blood flow returns. Managing Raynaud's means not being cold, dressing warmly, and stopping smoking.</a:t>
            </a:r>
            <a:endParaRPr lang="el-GR" dirty="0"/>
          </a:p>
        </p:txBody>
      </p:sp>
      <p:pic>
        <p:nvPicPr>
          <p:cNvPr id="7170" name="Picture 2" descr="Raynaud's Phenomenon: Causes, Signs, and Treatment">
            <a:extLst>
              <a:ext uri="{FF2B5EF4-FFF2-40B4-BE49-F238E27FC236}">
                <a16:creationId xmlns:a16="http://schemas.microsoft.com/office/drawing/2014/main" id="{EF13765E-3B56-1186-4530-0E70CFB73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674" y="2789894"/>
            <a:ext cx="5747660" cy="383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83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836C13-A30C-0512-45FA-95F0175DAFA1}"/>
              </a:ext>
            </a:extLst>
          </p:cNvPr>
          <p:cNvSpPr>
            <a:spLocks noGrp="1"/>
          </p:cNvSpPr>
          <p:nvPr>
            <p:ph type="title"/>
          </p:nvPr>
        </p:nvSpPr>
        <p:spPr/>
        <p:txBody>
          <a:bodyPr>
            <a:normAutofit/>
          </a:bodyPr>
          <a:lstStyle/>
          <a:p>
            <a:r>
              <a:rPr lang="el-GR" sz="3600" dirty="0">
                <a:latin typeface="Times New Roman" panose="02020603050405020304" pitchFamily="18" charset="0"/>
                <a:cs typeface="Times New Roman" panose="02020603050405020304" pitchFamily="18" charset="0"/>
              </a:rPr>
              <a:t>Σημείο οδοντωτού τροχού</a:t>
            </a:r>
          </a:p>
        </p:txBody>
      </p:sp>
      <p:sp>
        <p:nvSpPr>
          <p:cNvPr id="3" name="Θέση περιεχομένου 2">
            <a:extLst>
              <a:ext uri="{FF2B5EF4-FFF2-40B4-BE49-F238E27FC236}">
                <a16:creationId xmlns:a16="http://schemas.microsoft.com/office/drawing/2014/main" id="{8B39D29D-63A9-76BA-954D-36A53CC79BC4}"/>
              </a:ext>
            </a:extLst>
          </p:cNvPr>
          <p:cNvSpPr>
            <a:spLocks noGrp="1"/>
          </p:cNvSpPr>
          <p:nvPr>
            <p:ph idx="1"/>
          </p:nvPr>
        </p:nvSpPr>
        <p:spPr>
          <a:xfrm>
            <a:off x="838200" y="1825625"/>
            <a:ext cx="5490681" cy="3763517"/>
          </a:xfrm>
        </p:spPr>
        <p:txBody>
          <a:bodyPr>
            <a:normAutofit/>
          </a:bodyPr>
          <a:lstStyle/>
          <a:p>
            <a:r>
              <a:rPr lang="el-GR" sz="2400" b="0" i="0" u="none" strike="noStrike" dirty="0">
                <a:solidFill>
                  <a:srgbClr val="1F1F1F"/>
                </a:solidFill>
                <a:effectLst/>
                <a:latin typeface="Calibri" panose="020F0502020204030204" pitchFamily="34" charset="0"/>
                <a:cs typeface="Calibri" panose="020F0502020204030204" pitchFamily="34" charset="0"/>
              </a:rPr>
              <a:t>Εμφανίζεται με δύο κλινικές μορφές: την δυσκαμψία τύπου « </a:t>
            </a:r>
            <a:r>
              <a:rPr lang="el-GR" sz="2400" b="0" i="0" u="none" strike="noStrike" dirty="0">
                <a:solidFill>
                  <a:srgbClr val="040C28"/>
                </a:solidFill>
                <a:effectLst/>
                <a:latin typeface="Calibri" panose="020F0502020204030204" pitchFamily="34" charset="0"/>
                <a:cs typeface="Calibri" panose="020F0502020204030204" pitchFamily="34" charset="0"/>
              </a:rPr>
              <a:t>οδοντωτού τροχού</a:t>
            </a:r>
            <a:r>
              <a:rPr lang="el-GR" sz="2400" b="0" i="0" u="none" strike="noStrike" dirty="0">
                <a:solidFill>
                  <a:srgbClr val="1F1F1F"/>
                </a:solidFill>
                <a:effectLst/>
                <a:latin typeface="Calibri" panose="020F0502020204030204" pitchFamily="34" charset="0"/>
                <a:cs typeface="Calibri" panose="020F0502020204030204" pitchFamily="34" charset="0"/>
              </a:rPr>
              <a:t> » όταν τα άκρα του ασθενούς κατά την παθητική κίνηση μίας άρθρωσης δίδουν την εντύπωση γίνονται </a:t>
            </a:r>
            <a:r>
              <a:rPr lang="el-GR" sz="2400" b="0" i="0" u="none" strike="noStrike" dirty="0">
                <a:solidFill>
                  <a:srgbClr val="040C28"/>
                </a:solidFill>
                <a:effectLst/>
                <a:latin typeface="Calibri" panose="020F0502020204030204" pitchFamily="34" charset="0"/>
                <a:cs typeface="Calibri" panose="020F0502020204030204" pitchFamily="34" charset="0"/>
              </a:rPr>
              <a:t>σημείο</a:t>
            </a:r>
            <a:r>
              <a:rPr lang="el-GR" sz="2400" b="0" i="0" u="none" strike="noStrike" dirty="0">
                <a:solidFill>
                  <a:srgbClr val="1F1F1F"/>
                </a:solidFill>
                <a:effectLst/>
                <a:latin typeface="Calibri" panose="020F0502020204030204" pitchFamily="34" charset="0"/>
                <a:cs typeface="Calibri" panose="020F0502020204030204" pitchFamily="34" charset="0"/>
              </a:rPr>
              <a:t> προς </a:t>
            </a:r>
            <a:r>
              <a:rPr lang="el-GR" sz="2400" b="0" i="0" u="none" strike="noStrike" dirty="0">
                <a:solidFill>
                  <a:srgbClr val="040C28"/>
                </a:solidFill>
                <a:effectLst/>
                <a:latin typeface="Calibri" panose="020F0502020204030204" pitchFamily="34" charset="0"/>
                <a:cs typeface="Calibri" panose="020F0502020204030204" pitchFamily="34" charset="0"/>
              </a:rPr>
              <a:t>σημείο</a:t>
            </a:r>
            <a:r>
              <a:rPr lang="el-GR" sz="2400" b="0" i="0" u="none" strike="noStrike" dirty="0">
                <a:solidFill>
                  <a:srgbClr val="1F1F1F"/>
                </a:solidFill>
                <a:effectLst/>
                <a:latin typeface="Calibri" panose="020F0502020204030204" pitchFamily="34" charset="0"/>
                <a:cs typeface="Calibri" panose="020F0502020204030204" pitchFamily="34" charset="0"/>
              </a:rPr>
              <a:t>, όπως πχ κινείται ο δείκτης ενός ρολογιού ή την δυσκαμψία τύπου « μολυβδοσωλήνα» όταν η κίνηση γίνεται με διαδοχική δυσκολία όπως ...</a:t>
            </a:r>
            <a:endParaRPr lang="el-GR" sz="2400" dirty="0">
              <a:latin typeface="Calibri" panose="020F0502020204030204" pitchFamily="34" charset="0"/>
              <a:cs typeface="Calibri" panose="020F0502020204030204" pitchFamily="34" charset="0"/>
            </a:endParaRPr>
          </a:p>
        </p:txBody>
      </p:sp>
      <p:pic>
        <p:nvPicPr>
          <p:cNvPr id="13314" name="Picture 2" descr="Βασική Νευρολογική Εξέταση | Klinikal">
            <a:extLst>
              <a:ext uri="{FF2B5EF4-FFF2-40B4-BE49-F238E27FC236}">
                <a16:creationId xmlns:a16="http://schemas.microsoft.com/office/drawing/2014/main" id="{D2D0AFC2-4093-3473-32A5-571D670BE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862" y="1921266"/>
            <a:ext cx="5934637" cy="340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97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7A7E69F-9315-9C3D-35DD-9C46FC019CDC}"/>
              </a:ext>
            </a:extLst>
          </p:cNvPr>
          <p:cNvSpPr>
            <a:spLocks noGrp="1"/>
          </p:cNvSpPr>
          <p:nvPr>
            <p:ph type="title"/>
          </p:nvPr>
        </p:nvSpPr>
        <p:spPr/>
        <p:txBody>
          <a:bodyPr>
            <a:noAutofit/>
          </a:bodyPr>
          <a:lstStyle/>
          <a:p>
            <a:r>
              <a:rPr lang="en" sz="2800" b="1" i="0" u="none" strike="noStrike" dirty="0">
                <a:solidFill>
                  <a:srgbClr val="111827"/>
                </a:solidFill>
                <a:effectLst/>
                <a:latin typeface="Raleway" pitchFamily="2" charset="0"/>
              </a:rPr>
              <a:t>Splinter </a:t>
            </a:r>
            <a:r>
              <a:rPr lang="en" sz="2800" b="1" i="0" u="none" strike="noStrike" dirty="0" err="1">
                <a:solidFill>
                  <a:srgbClr val="111827"/>
                </a:solidFill>
                <a:effectLst/>
                <a:latin typeface="Raleway" pitchFamily="2" charset="0"/>
              </a:rPr>
              <a:t>haemorrhages</a:t>
            </a:r>
            <a:r>
              <a:rPr lang="en" sz="2800" b="0" i="0" u="none" strike="noStrike" dirty="0">
                <a:solidFill>
                  <a:srgbClr val="111827"/>
                </a:solidFill>
                <a:effectLst/>
                <a:latin typeface="Raleway" pitchFamily="2" charset="0"/>
              </a:rPr>
              <a:t> are caused by small emboli becoming lodged in nailbed capillaries causing secondary </a:t>
            </a:r>
            <a:r>
              <a:rPr lang="en" sz="2800" b="0" i="0" u="none" strike="noStrike" dirty="0" err="1">
                <a:solidFill>
                  <a:srgbClr val="111827"/>
                </a:solidFill>
                <a:effectLst/>
                <a:latin typeface="Raleway" pitchFamily="2" charset="0"/>
              </a:rPr>
              <a:t>haemorrhage</a:t>
            </a:r>
            <a:r>
              <a:rPr lang="en" sz="2800" b="0" i="0" u="none" strike="noStrike" dirty="0">
                <a:solidFill>
                  <a:srgbClr val="111827"/>
                </a:solidFill>
                <a:effectLst/>
                <a:latin typeface="Raleway" pitchFamily="2" charset="0"/>
              </a:rPr>
              <a:t>.</a:t>
            </a:r>
            <a:endParaRPr lang="el-GR" sz="2800" dirty="0"/>
          </a:p>
        </p:txBody>
      </p:sp>
      <p:pic>
        <p:nvPicPr>
          <p:cNvPr id="2050" name="Picture 2" descr="Splinter haemorrhages">
            <a:extLst>
              <a:ext uri="{FF2B5EF4-FFF2-40B4-BE49-F238E27FC236}">
                <a16:creationId xmlns:a16="http://schemas.microsoft.com/office/drawing/2014/main" id="{1A5FDFEB-B3C3-BBAB-175D-3C7EF01A2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849" y="1929972"/>
            <a:ext cx="7620000" cy="4292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29B6E2-EFC1-546A-C714-14424AA7E2EF}"/>
              </a:ext>
            </a:extLst>
          </p:cNvPr>
          <p:cNvSpPr txBox="1"/>
          <p:nvPr/>
        </p:nvSpPr>
        <p:spPr>
          <a:xfrm>
            <a:off x="321067" y="2274838"/>
            <a:ext cx="3495782" cy="2308324"/>
          </a:xfrm>
          <a:prstGeom prst="rect">
            <a:avLst/>
          </a:prstGeom>
          <a:noFill/>
        </p:spPr>
        <p:txBody>
          <a:bodyPr wrap="square">
            <a:spAutoFit/>
          </a:bodyPr>
          <a:lstStyle/>
          <a:p>
            <a:pPr algn="l"/>
            <a:r>
              <a:rPr lang="en" sz="2400" b="1" i="0" u="none" strike="noStrike" dirty="0">
                <a:solidFill>
                  <a:srgbClr val="111827"/>
                </a:solidFill>
                <a:effectLst/>
                <a:latin typeface="Calibri" panose="020F0502020204030204" pitchFamily="34" charset="0"/>
                <a:cs typeface="Calibri" panose="020F0502020204030204" pitchFamily="34" charset="0"/>
              </a:rPr>
              <a:t>Causes</a:t>
            </a:r>
            <a:r>
              <a:rPr lang="en" sz="2400" b="0" i="0" u="none" strike="noStrike" dirty="0">
                <a:solidFill>
                  <a:srgbClr val="111827"/>
                </a:solidFill>
                <a:effectLst/>
                <a:latin typeface="Calibri" panose="020F0502020204030204" pitchFamily="34" charset="0"/>
                <a:cs typeface="Calibri" panose="020F0502020204030204" pitchFamily="34" charset="0"/>
              </a:rPr>
              <a:t> include:</a:t>
            </a:r>
          </a:p>
          <a:p>
            <a:pPr algn="l">
              <a:buFont typeface="Arial" panose="020B0604020202020204" pitchFamily="34" charset="0"/>
              <a:buChar char="•"/>
            </a:pPr>
            <a:r>
              <a:rPr lang="en" sz="2400" b="0" i="0" u="none" strike="noStrike" dirty="0">
                <a:solidFill>
                  <a:srgbClr val="111827"/>
                </a:solidFill>
                <a:effectLst/>
                <a:latin typeface="Calibri" panose="020F0502020204030204" pitchFamily="34" charset="0"/>
                <a:cs typeface="Calibri" panose="020F0502020204030204" pitchFamily="34" charset="0"/>
              </a:rPr>
              <a:t>Local trauma</a:t>
            </a:r>
          </a:p>
          <a:p>
            <a:pPr algn="l">
              <a:buFont typeface="Arial" panose="020B0604020202020204" pitchFamily="34" charset="0"/>
              <a:buChar char="•"/>
            </a:pPr>
            <a:r>
              <a:rPr lang="en" sz="2400" b="0" i="0" u="none" strike="noStrike" dirty="0">
                <a:solidFill>
                  <a:srgbClr val="111827"/>
                </a:solidFill>
                <a:effectLst/>
                <a:latin typeface="Calibri" panose="020F0502020204030204" pitchFamily="34" charset="0"/>
                <a:cs typeface="Calibri" panose="020F0502020204030204" pitchFamily="34" charset="0"/>
              </a:rPr>
              <a:t>Infective endocarditis</a:t>
            </a:r>
          </a:p>
          <a:p>
            <a:pPr algn="l">
              <a:buFont typeface="Arial" panose="020B0604020202020204" pitchFamily="34" charset="0"/>
              <a:buChar char="•"/>
            </a:pPr>
            <a:r>
              <a:rPr lang="en" sz="2400" b="0" i="0" u="none" strike="noStrike" dirty="0">
                <a:solidFill>
                  <a:srgbClr val="111827"/>
                </a:solidFill>
                <a:effectLst/>
                <a:latin typeface="Calibri" panose="020F0502020204030204" pitchFamily="34" charset="0"/>
                <a:cs typeface="Calibri" panose="020F0502020204030204" pitchFamily="34" charset="0"/>
              </a:rPr>
              <a:t>Sepsis</a:t>
            </a:r>
          </a:p>
          <a:p>
            <a:pPr algn="l">
              <a:buFont typeface="Arial" panose="020B0604020202020204" pitchFamily="34" charset="0"/>
              <a:buChar char="•"/>
            </a:pPr>
            <a:r>
              <a:rPr lang="en" sz="2400" b="0" i="0" u="none" strike="noStrike" dirty="0">
                <a:solidFill>
                  <a:srgbClr val="111827"/>
                </a:solidFill>
                <a:effectLst/>
                <a:latin typeface="Calibri" panose="020F0502020204030204" pitchFamily="34" charset="0"/>
                <a:cs typeface="Calibri" panose="020F0502020204030204" pitchFamily="34" charset="0"/>
              </a:rPr>
              <a:t>Vasculitis</a:t>
            </a:r>
          </a:p>
          <a:p>
            <a:pPr algn="l">
              <a:buFont typeface="Arial" panose="020B0604020202020204" pitchFamily="34" charset="0"/>
              <a:buChar char="•"/>
            </a:pPr>
            <a:r>
              <a:rPr lang="en" sz="2400" b="0" i="0" u="none" strike="noStrike" dirty="0">
                <a:solidFill>
                  <a:srgbClr val="111827"/>
                </a:solidFill>
                <a:effectLst/>
                <a:latin typeface="Calibri" panose="020F0502020204030204" pitchFamily="34" charset="0"/>
                <a:cs typeface="Calibri" panose="020F0502020204030204" pitchFamily="34" charset="0"/>
              </a:rPr>
              <a:t>Psoriatic nail disease</a:t>
            </a:r>
          </a:p>
        </p:txBody>
      </p:sp>
    </p:spTree>
    <p:extLst>
      <p:ext uri="{BB962C8B-B14F-4D97-AF65-F5344CB8AC3E}">
        <p14:creationId xmlns:p14="http://schemas.microsoft.com/office/powerpoint/2010/main" val="366532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F1DFC3-D046-7323-7AD3-30D7E141BCCE}"/>
              </a:ext>
            </a:extLst>
          </p:cNvPr>
          <p:cNvSpPr>
            <a:spLocks noGrp="1"/>
          </p:cNvSpPr>
          <p:nvPr>
            <p:ph type="title"/>
          </p:nvPr>
        </p:nvSpPr>
        <p:spPr/>
        <p:txBody>
          <a:bodyPr/>
          <a:lstStyle/>
          <a:p>
            <a:r>
              <a:rPr lang="en" b="1" i="0" u="none" strike="noStrike" dirty="0">
                <a:solidFill>
                  <a:srgbClr val="111111"/>
                </a:solidFill>
                <a:effectLst/>
                <a:latin typeface="Raleway" pitchFamily="2" charset="0"/>
              </a:rPr>
              <a:t>Osler’s nodes</a:t>
            </a:r>
            <a:br>
              <a:rPr lang="en" b="1" i="0" u="none" strike="noStrike" dirty="0">
                <a:solidFill>
                  <a:srgbClr val="111111"/>
                </a:solidFill>
                <a:effectLst/>
                <a:latin typeface="Raleway" pitchFamily="2" charset="0"/>
              </a:rPr>
            </a:br>
            <a:endParaRPr lang="el-GR" dirty="0"/>
          </a:p>
        </p:txBody>
      </p:sp>
      <p:pic>
        <p:nvPicPr>
          <p:cNvPr id="3074" name="Picture 2" descr="Osler's nodes">
            <a:extLst>
              <a:ext uri="{FF2B5EF4-FFF2-40B4-BE49-F238E27FC236}">
                <a16:creationId xmlns:a16="http://schemas.microsoft.com/office/drawing/2014/main" id="{91AEAC73-F22E-F198-62B1-3CA0FF6F5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816957"/>
            <a:ext cx="7620000" cy="429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398214-B553-315C-BC72-9C2720D11485}"/>
              </a:ext>
            </a:extLst>
          </p:cNvPr>
          <p:cNvSpPr txBox="1"/>
          <p:nvPr/>
        </p:nvSpPr>
        <p:spPr>
          <a:xfrm>
            <a:off x="418672" y="1917004"/>
            <a:ext cx="2550559" cy="2862322"/>
          </a:xfrm>
          <a:prstGeom prst="rect">
            <a:avLst/>
          </a:prstGeom>
          <a:noFill/>
        </p:spPr>
        <p:txBody>
          <a:bodyPr wrap="square">
            <a:spAutoFit/>
          </a:bodyPr>
          <a:lstStyle/>
          <a:p>
            <a:r>
              <a:rPr lang="en" b="1" i="0" u="none" strike="noStrike" dirty="0">
                <a:solidFill>
                  <a:srgbClr val="111827"/>
                </a:solidFill>
                <a:effectLst/>
                <a:latin typeface="Raleway" pitchFamily="2" charset="0"/>
              </a:rPr>
              <a:t>Osler’s nodes </a:t>
            </a:r>
            <a:r>
              <a:rPr lang="en" b="0" i="0" u="none" strike="noStrike" dirty="0">
                <a:solidFill>
                  <a:srgbClr val="111827"/>
                </a:solidFill>
                <a:effectLst/>
                <a:latin typeface="Raleway" pitchFamily="2" charset="0"/>
              </a:rPr>
              <a:t>are red-purple, slightly raised, tender lumps that often have a pale </a:t>
            </a:r>
            <a:r>
              <a:rPr lang="en" b="0" i="0" u="none" strike="noStrike" dirty="0" err="1">
                <a:solidFill>
                  <a:srgbClr val="111827"/>
                </a:solidFill>
                <a:effectLst/>
                <a:latin typeface="Raleway" pitchFamily="2" charset="0"/>
              </a:rPr>
              <a:t>centre</a:t>
            </a:r>
            <a:r>
              <a:rPr lang="en" b="0" i="0" u="none" strike="noStrike" dirty="0">
                <a:solidFill>
                  <a:srgbClr val="111827"/>
                </a:solidFill>
                <a:effectLst/>
                <a:latin typeface="Raleway" pitchFamily="2" charset="0"/>
              </a:rPr>
              <a:t>. These lesions are typically found on the fingers or toes and are associated with infective endocarditis.</a:t>
            </a:r>
            <a:endParaRPr lang="el-GR" dirty="0"/>
          </a:p>
        </p:txBody>
      </p:sp>
    </p:spTree>
    <p:extLst>
      <p:ext uri="{BB962C8B-B14F-4D97-AF65-F5344CB8AC3E}">
        <p14:creationId xmlns:p14="http://schemas.microsoft.com/office/powerpoint/2010/main" val="423296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76E272-264F-C3A9-9FF2-380DC4CD5E90}"/>
              </a:ext>
            </a:extLst>
          </p:cNvPr>
          <p:cNvSpPr>
            <a:spLocks noGrp="1"/>
          </p:cNvSpPr>
          <p:nvPr>
            <p:ph type="title"/>
          </p:nvPr>
        </p:nvSpPr>
        <p:spPr/>
        <p:txBody>
          <a:bodyPr/>
          <a:lstStyle/>
          <a:p>
            <a:r>
              <a:rPr lang="en" b="1" i="0" u="none" strike="noStrike" dirty="0">
                <a:solidFill>
                  <a:srgbClr val="111111"/>
                </a:solidFill>
                <a:effectLst/>
                <a:latin typeface="Raleway" pitchFamily="2" charset="0"/>
              </a:rPr>
              <a:t>Janeway lesions</a:t>
            </a:r>
            <a:br>
              <a:rPr lang="en" b="1" i="0" u="none" strike="noStrike" dirty="0">
                <a:solidFill>
                  <a:srgbClr val="111111"/>
                </a:solidFill>
                <a:effectLst/>
                <a:latin typeface="Raleway" pitchFamily="2" charset="0"/>
              </a:rPr>
            </a:br>
            <a:endParaRPr lang="el-GR" dirty="0"/>
          </a:p>
        </p:txBody>
      </p:sp>
      <p:pic>
        <p:nvPicPr>
          <p:cNvPr id="4098" name="Picture 2" descr="Janeway lesions">
            <a:extLst>
              <a:ext uri="{FF2B5EF4-FFF2-40B4-BE49-F238E27FC236}">
                <a16:creationId xmlns:a16="http://schemas.microsoft.com/office/drawing/2014/main" id="{EAC6727D-3081-14EF-34DA-27641BE1C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24" y="1837505"/>
            <a:ext cx="7620000" cy="429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028848-D657-652C-48D8-14B203EEA1ED}"/>
              </a:ext>
            </a:extLst>
          </p:cNvPr>
          <p:cNvSpPr txBox="1"/>
          <p:nvPr/>
        </p:nvSpPr>
        <p:spPr>
          <a:xfrm>
            <a:off x="295382" y="1762891"/>
            <a:ext cx="3382766" cy="2308324"/>
          </a:xfrm>
          <a:prstGeom prst="rect">
            <a:avLst/>
          </a:prstGeom>
          <a:noFill/>
        </p:spPr>
        <p:txBody>
          <a:bodyPr wrap="square">
            <a:spAutoFit/>
          </a:bodyPr>
          <a:lstStyle/>
          <a:p>
            <a:r>
              <a:rPr lang="en" b="1" i="0" u="none" strike="noStrike" dirty="0">
                <a:solidFill>
                  <a:srgbClr val="111827"/>
                </a:solidFill>
                <a:effectLst/>
                <a:latin typeface="Raleway" pitchFamily="2" charset="0"/>
              </a:rPr>
              <a:t>Janeway</a:t>
            </a:r>
            <a:r>
              <a:rPr lang="en" b="0" i="0" u="none" strike="noStrike" dirty="0">
                <a:solidFill>
                  <a:srgbClr val="111827"/>
                </a:solidFill>
                <a:effectLst/>
                <a:latin typeface="Raleway" pitchFamily="2" charset="0"/>
              </a:rPr>
              <a:t> </a:t>
            </a:r>
            <a:r>
              <a:rPr lang="en" b="1" i="0" u="none" strike="noStrike" dirty="0">
                <a:solidFill>
                  <a:srgbClr val="111827"/>
                </a:solidFill>
                <a:effectLst/>
                <a:latin typeface="Raleway" pitchFamily="2" charset="0"/>
              </a:rPr>
              <a:t>lesions</a:t>
            </a:r>
            <a:r>
              <a:rPr lang="en" b="0" i="0" u="none" strike="noStrike" dirty="0">
                <a:solidFill>
                  <a:srgbClr val="111827"/>
                </a:solidFill>
                <a:effectLst/>
                <a:latin typeface="Raleway" pitchFamily="2" charset="0"/>
              </a:rPr>
              <a:t> are non-tender, </a:t>
            </a:r>
            <a:r>
              <a:rPr lang="en" b="0" i="0" u="none" strike="noStrike" dirty="0" err="1">
                <a:solidFill>
                  <a:srgbClr val="111827"/>
                </a:solidFill>
                <a:effectLst/>
                <a:latin typeface="Raleway" pitchFamily="2" charset="0"/>
              </a:rPr>
              <a:t>haemorrhagic</a:t>
            </a:r>
            <a:r>
              <a:rPr lang="en" b="0" i="0" u="none" strike="noStrike" dirty="0">
                <a:solidFill>
                  <a:srgbClr val="111827"/>
                </a:solidFill>
                <a:effectLst/>
                <a:latin typeface="Raleway" pitchFamily="2" charset="0"/>
              </a:rPr>
              <a:t> lesions that occur on the thenar and hypothenar eminences of the palms and soles. Janeway lesions are typically associated with </a:t>
            </a:r>
            <a:r>
              <a:rPr lang="en" b="1" i="0" u="none" strike="noStrike" dirty="0">
                <a:solidFill>
                  <a:srgbClr val="111827"/>
                </a:solidFill>
                <a:effectLst/>
                <a:latin typeface="Raleway" pitchFamily="2" charset="0"/>
              </a:rPr>
              <a:t>infective endocarditis</a:t>
            </a:r>
            <a:r>
              <a:rPr lang="en" b="0" i="0" u="none" strike="noStrike" dirty="0">
                <a:solidFill>
                  <a:srgbClr val="111827"/>
                </a:solidFill>
                <a:effectLst/>
                <a:latin typeface="Raleway" pitchFamily="2" charset="0"/>
              </a:rPr>
              <a:t>.</a:t>
            </a:r>
            <a:endParaRPr lang="el-GR" dirty="0"/>
          </a:p>
        </p:txBody>
      </p:sp>
    </p:spTree>
    <p:extLst>
      <p:ext uri="{BB962C8B-B14F-4D97-AF65-F5344CB8AC3E}">
        <p14:creationId xmlns:p14="http://schemas.microsoft.com/office/powerpoint/2010/main" val="304389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7EF05C-E494-B8FF-20DE-0EA0412223D2}"/>
              </a:ext>
            </a:extLst>
          </p:cNvPr>
          <p:cNvSpPr>
            <a:spLocks noGrp="1"/>
          </p:cNvSpPr>
          <p:nvPr>
            <p:ph type="title"/>
          </p:nvPr>
        </p:nvSpPr>
        <p:spPr/>
        <p:txBody>
          <a:bodyPr/>
          <a:lstStyle/>
          <a:p>
            <a:r>
              <a:rPr lang="en" b="1" i="0" u="none" strike="noStrike" dirty="0">
                <a:solidFill>
                  <a:srgbClr val="111111"/>
                </a:solidFill>
                <a:effectLst/>
                <a:latin typeface="Raleway" pitchFamily="2" charset="0"/>
              </a:rPr>
              <a:t>finger clubbing</a:t>
            </a:r>
            <a:br>
              <a:rPr lang="en" b="1" i="0" u="none" strike="noStrike" dirty="0">
                <a:solidFill>
                  <a:srgbClr val="111111"/>
                </a:solidFill>
                <a:effectLst/>
                <a:latin typeface="Raleway" pitchFamily="2" charset="0"/>
              </a:rPr>
            </a:br>
            <a:endParaRPr lang="el-GR" dirty="0"/>
          </a:p>
        </p:txBody>
      </p:sp>
      <p:pic>
        <p:nvPicPr>
          <p:cNvPr id="5122" name="Picture 2" descr="Finger clubbing">
            <a:extLst>
              <a:ext uri="{FF2B5EF4-FFF2-40B4-BE49-F238E27FC236}">
                <a16:creationId xmlns:a16="http://schemas.microsoft.com/office/drawing/2014/main" id="{E552AD96-863D-E62C-A860-8494C149B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508" y="1467635"/>
            <a:ext cx="7620000" cy="429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8FE27F-F093-AA95-7F59-8AD2403D46ED}"/>
              </a:ext>
            </a:extLst>
          </p:cNvPr>
          <p:cNvSpPr txBox="1"/>
          <p:nvPr/>
        </p:nvSpPr>
        <p:spPr>
          <a:xfrm>
            <a:off x="408397" y="1582340"/>
            <a:ext cx="3721814" cy="4910535"/>
          </a:xfrm>
          <a:prstGeom prst="rect">
            <a:avLst/>
          </a:prstGeom>
          <a:noFill/>
        </p:spPr>
        <p:txBody>
          <a:bodyPr wrap="square">
            <a:spAutoFit/>
          </a:bodyPr>
          <a:lstStyle/>
          <a:p>
            <a:pPr algn="l"/>
            <a:r>
              <a:rPr lang="en" b="0" i="0" u="none" strike="noStrike" dirty="0">
                <a:solidFill>
                  <a:srgbClr val="111827"/>
                </a:solidFill>
                <a:effectLst/>
                <a:latin typeface="Raleway" pitchFamily="2" charset="0"/>
              </a:rPr>
              <a:t>Finger clubbing involves </a:t>
            </a:r>
            <a:r>
              <a:rPr lang="en" b="1" i="0" u="none" strike="noStrike" dirty="0">
                <a:solidFill>
                  <a:srgbClr val="111827"/>
                </a:solidFill>
                <a:effectLst/>
                <a:latin typeface="Raleway" pitchFamily="2" charset="0"/>
              </a:rPr>
              <a:t>uniform soft tissue</a:t>
            </a:r>
            <a:r>
              <a:rPr lang="en" b="0" i="0" u="none" strike="noStrike" dirty="0">
                <a:solidFill>
                  <a:srgbClr val="111827"/>
                </a:solidFill>
                <a:effectLst/>
                <a:latin typeface="Raleway" pitchFamily="2" charset="0"/>
              </a:rPr>
              <a:t> </a:t>
            </a:r>
            <a:r>
              <a:rPr lang="en" b="1" i="0" u="none" strike="noStrike" dirty="0">
                <a:solidFill>
                  <a:srgbClr val="111827"/>
                </a:solidFill>
                <a:effectLst/>
                <a:latin typeface="Raleway" pitchFamily="2" charset="0"/>
              </a:rPr>
              <a:t>swelling</a:t>
            </a:r>
            <a:r>
              <a:rPr lang="en" b="0" i="0" u="none" strike="noStrike" dirty="0">
                <a:solidFill>
                  <a:srgbClr val="111827"/>
                </a:solidFill>
                <a:effectLst/>
                <a:latin typeface="Raleway" pitchFamily="2" charset="0"/>
              </a:rPr>
              <a:t> of the </a:t>
            </a:r>
            <a:r>
              <a:rPr lang="en" b="1" i="0" u="none" strike="noStrike" dirty="0">
                <a:solidFill>
                  <a:srgbClr val="111827"/>
                </a:solidFill>
                <a:effectLst/>
                <a:latin typeface="Raleway" pitchFamily="2" charset="0"/>
              </a:rPr>
              <a:t>terminal</a:t>
            </a:r>
            <a:r>
              <a:rPr lang="en" b="0" i="0" u="none" strike="noStrike" dirty="0">
                <a:solidFill>
                  <a:srgbClr val="111827"/>
                </a:solidFill>
                <a:effectLst/>
                <a:latin typeface="Raleway" pitchFamily="2" charset="0"/>
              </a:rPr>
              <a:t> </a:t>
            </a:r>
            <a:r>
              <a:rPr lang="en" b="1" i="0" u="none" strike="noStrike" dirty="0">
                <a:solidFill>
                  <a:srgbClr val="111827"/>
                </a:solidFill>
                <a:effectLst/>
                <a:latin typeface="Raleway" pitchFamily="2" charset="0"/>
              </a:rPr>
              <a:t>phalanx</a:t>
            </a:r>
            <a:r>
              <a:rPr lang="en" b="0" i="0" u="none" strike="noStrike" dirty="0">
                <a:solidFill>
                  <a:srgbClr val="111827"/>
                </a:solidFill>
                <a:effectLst/>
                <a:latin typeface="Raleway" pitchFamily="2" charset="0"/>
              </a:rPr>
              <a:t> of a </a:t>
            </a:r>
            <a:r>
              <a:rPr lang="en" b="1" i="0" u="none" strike="noStrike" dirty="0">
                <a:solidFill>
                  <a:srgbClr val="111827"/>
                </a:solidFill>
                <a:effectLst/>
                <a:latin typeface="Raleway" pitchFamily="2" charset="0"/>
              </a:rPr>
              <a:t>digit</a:t>
            </a:r>
            <a:r>
              <a:rPr lang="en" b="0" i="0" u="none" strike="noStrike" dirty="0">
                <a:solidFill>
                  <a:srgbClr val="111827"/>
                </a:solidFill>
                <a:effectLst/>
                <a:latin typeface="Raleway" pitchFamily="2" charset="0"/>
              </a:rPr>
              <a:t> with subsequent </a:t>
            </a:r>
            <a:r>
              <a:rPr lang="en" b="1" i="0" u="none" strike="noStrike" dirty="0">
                <a:solidFill>
                  <a:srgbClr val="111827"/>
                </a:solidFill>
                <a:effectLst/>
                <a:latin typeface="Raleway" pitchFamily="2" charset="0"/>
              </a:rPr>
              <a:t>loss of the normal angle</a:t>
            </a:r>
            <a:r>
              <a:rPr lang="en" b="0" i="0" u="none" strike="noStrike" dirty="0">
                <a:solidFill>
                  <a:srgbClr val="111827"/>
                </a:solidFill>
                <a:effectLst/>
                <a:latin typeface="Raleway" pitchFamily="2" charset="0"/>
              </a:rPr>
              <a:t> between the </a:t>
            </a:r>
            <a:r>
              <a:rPr lang="en" b="1" i="0" u="none" strike="noStrike" dirty="0">
                <a:solidFill>
                  <a:srgbClr val="111827"/>
                </a:solidFill>
                <a:effectLst/>
                <a:latin typeface="Raleway" pitchFamily="2" charset="0"/>
              </a:rPr>
              <a:t>nail</a:t>
            </a:r>
            <a:r>
              <a:rPr lang="en" b="0" i="0" u="none" strike="noStrike" dirty="0">
                <a:solidFill>
                  <a:srgbClr val="111827"/>
                </a:solidFill>
                <a:effectLst/>
                <a:latin typeface="Raleway" pitchFamily="2" charset="0"/>
              </a:rPr>
              <a:t> and the </a:t>
            </a:r>
            <a:r>
              <a:rPr lang="en" b="1" i="0" u="none" strike="noStrike" dirty="0">
                <a:solidFill>
                  <a:srgbClr val="111827"/>
                </a:solidFill>
                <a:effectLst/>
                <a:latin typeface="Raleway" pitchFamily="2" charset="0"/>
              </a:rPr>
              <a:t>nail bed</a:t>
            </a:r>
            <a:r>
              <a:rPr lang="en" b="0" i="0" u="none" strike="noStrike" dirty="0">
                <a:solidFill>
                  <a:srgbClr val="111827"/>
                </a:solidFill>
                <a:effectLst/>
                <a:latin typeface="Raleway" pitchFamily="2" charset="0"/>
              </a:rPr>
              <a:t>.</a:t>
            </a:r>
          </a:p>
          <a:p>
            <a:pPr algn="l"/>
            <a:r>
              <a:rPr lang="en" b="0" i="0" u="none" strike="noStrike" dirty="0">
                <a:solidFill>
                  <a:srgbClr val="111827"/>
                </a:solidFill>
                <a:effectLst/>
                <a:latin typeface="Raleway" pitchFamily="2" charset="0"/>
              </a:rPr>
              <a:t>Finger clubbing is associated with several underlying disease processes including:</a:t>
            </a:r>
          </a:p>
          <a:p>
            <a:pPr algn="l">
              <a:buFont typeface="Arial" panose="020B0604020202020204" pitchFamily="34" charset="0"/>
              <a:buChar char="•"/>
            </a:pPr>
            <a:r>
              <a:rPr lang="en" b="0" i="0" u="none" strike="noStrike" dirty="0">
                <a:solidFill>
                  <a:srgbClr val="111827"/>
                </a:solidFill>
                <a:effectLst/>
                <a:latin typeface="Raleway" pitchFamily="2" charset="0"/>
              </a:rPr>
              <a:t>Congenital cyanotic heart disease</a:t>
            </a:r>
          </a:p>
          <a:p>
            <a:pPr algn="l">
              <a:buFont typeface="Arial" panose="020B0604020202020204" pitchFamily="34" charset="0"/>
              <a:buChar char="•"/>
            </a:pPr>
            <a:r>
              <a:rPr lang="en" b="0" i="0" u="none" strike="noStrike" dirty="0">
                <a:solidFill>
                  <a:srgbClr val="111827"/>
                </a:solidFill>
                <a:effectLst/>
                <a:latin typeface="Raleway" pitchFamily="2" charset="0"/>
              </a:rPr>
              <a:t>Infective endocarditis</a:t>
            </a:r>
          </a:p>
          <a:p>
            <a:pPr algn="l">
              <a:buFont typeface="Arial" panose="020B0604020202020204" pitchFamily="34" charset="0"/>
              <a:buChar char="•"/>
            </a:pPr>
            <a:r>
              <a:rPr lang="en" b="0" i="0" u="none" strike="noStrike" dirty="0">
                <a:solidFill>
                  <a:srgbClr val="111827"/>
                </a:solidFill>
                <a:effectLst/>
                <a:latin typeface="Raleway" pitchFamily="2" charset="0"/>
              </a:rPr>
              <a:t>Atrial myxoma</a:t>
            </a:r>
          </a:p>
          <a:p>
            <a:pPr algn="l">
              <a:buFont typeface="Arial" panose="020B0604020202020204" pitchFamily="34" charset="0"/>
              <a:buChar char="•"/>
            </a:pPr>
            <a:r>
              <a:rPr lang="en" b="0" i="0" u="none" strike="noStrike" dirty="0">
                <a:solidFill>
                  <a:srgbClr val="111827"/>
                </a:solidFill>
                <a:effectLst/>
                <a:latin typeface="Raleway" pitchFamily="2" charset="0"/>
              </a:rPr>
              <a:t>Bronchiectasis</a:t>
            </a:r>
          </a:p>
          <a:p>
            <a:pPr algn="l">
              <a:buFont typeface="Arial" panose="020B0604020202020204" pitchFamily="34" charset="0"/>
              <a:buChar char="•"/>
            </a:pPr>
            <a:r>
              <a:rPr lang="en" b="0" i="0" u="none" strike="noStrike" dirty="0">
                <a:solidFill>
                  <a:srgbClr val="111827"/>
                </a:solidFill>
                <a:effectLst/>
                <a:latin typeface="Raleway" pitchFamily="2" charset="0"/>
              </a:rPr>
              <a:t>Lung cancer</a:t>
            </a:r>
          </a:p>
          <a:p>
            <a:pPr algn="l">
              <a:buFont typeface="Arial" panose="020B0604020202020204" pitchFamily="34" charset="0"/>
              <a:buChar char="•"/>
            </a:pPr>
            <a:r>
              <a:rPr lang="en" b="0" i="0" u="none" strike="noStrike" dirty="0">
                <a:solidFill>
                  <a:srgbClr val="111827"/>
                </a:solidFill>
                <a:effectLst/>
                <a:latin typeface="Raleway" pitchFamily="2" charset="0"/>
              </a:rPr>
              <a:t>Cystic fibrosis</a:t>
            </a:r>
          </a:p>
          <a:p>
            <a:pPr algn="l">
              <a:buFont typeface="Arial" panose="020B0604020202020204" pitchFamily="34" charset="0"/>
              <a:buChar char="•"/>
            </a:pPr>
            <a:r>
              <a:rPr lang="en" b="0" i="0" u="none" strike="noStrike" dirty="0">
                <a:solidFill>
                  <a:srgbClr val="111827"/>
                </a:solidFill>
                <a:effectLst/>
                <a:latin typeface="Raleway" pitchFamily="2" charset="0"/>
              </a:rPr>
              <a:t>Inflammatory bowel disease</a:t>
            </a:r>
          </a:p>
        </p:txBody>
      </p:sp>
    </p:spTree>
    <p:extLst>
      <p:ext uri="{BB962C8B-B14F-4D97-AF65-F5344CB8AC3E}">
        <p14:creationId xmlns:p14="http://schemas.microsoft.com/office/powerpoint/2010/main" val="3637547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offmann Sign">
            <a:extLst>
              <a:ext uri="{FF2B5EF4-FFF2-40B4-BE49-F238E27FC236}">
                <a16:creationId xmlns:a16="http://schemas.microsoft.com/office/drawing/2014/main" id="{17C52C54-5877-E595-F563-B05CADA12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522" y="452063"/>
            <a:ext cx="7224278" cy="55531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0CA612-E13A-0D3A-4D39-78EF54ECEF93}"/>
              </a:ext>
            </a:extLst>
          </p:cNvPr>
          <p:cNvSpPr txBox="1"/>
          <p:nvPr/>
        </p:nvSpPr>
        <p:spPr>
          <a:xfrm>
            <a:off x="838200" y="781830"/>
            <a:ext cx="3639621" cy="4893647"/>
          </a:xfrm>
          <a:prstGeom prst="rect">
            <a:avLst/>
          </a:prstGeom>
          <a:noFill/>
        </p:spPr>
        <p:txBody>
          <a:bodyPr wrap="square">
            <a:spAutoFit/>
          </a:bodyPr>
          <a:lstStyle/>
          <a:p>
            <a:pPr marL="285750" indent="-285750">
              <a:buFont typeface="Arial" panose="020B0604020202020204" pitchFamily="34" charset="0"/>
              <a:buChar char="•"/>
            </a:pPr>
            <a:r>
              <a:rPr lang="en" sz="2400" b="0" i="0" u="none" strike="noStrike" dirty="0">
                <a:solidFill>
                  <a:srgbClr val="000000"/>
                </a:solidFill>
                <a:effectLst/>
                <a:latin typeface="Times New Roman" panose="02020603050405020304" pitchFamily="18" charset="0"/>
              </a:rPr>
              <a:t>A positive Hoffmann sign indicates an upper motor neuron lesion and corticospinal pathway dysfunction likely due to cervical cord compression. </a:t>
            </a:r>
          </a:p>
          <a:p>
            <a:pPr marL="285750" indent="-285750">
              <a:buFont typeface="Arial" panose="020B0604020202020204" pitchFamily="34" charset="0"/>
              <a:buChar char="•"/>
            </a:pPr>
            <a:r>
              <a:rPr lang="en" sz="2400" b="0" i="0" u="none" strike="noStrike" dirty="0">
                <a:solidFill>
                  <a:srgbClr val="000000"/>
                </a:solidFill>
                <a:effectLst/>
                <a:latin typeface="Times New Roman" panose="02020603050405020304" pitchFamily="18" charset="0"/>
              </a:rPr>
              <a:t>However, up to </a:t>
            </a:r>
            <a:r>
              <a:rPr lang="en" sz="2400" b="1" i="0" u="none" strike="noStrike" dirty="0">
                <a:solidFill>
                  <a:srgbClr val="000000"/>
                </a:solidFill>
                <a:effectLst/>
                <a:latin typeface="Times New Roman" panose="02020603050405020304" pitchFamily="18" charset="0"/>
              </a:rPr>
              <a:t>3%</a:t>
            </a:r>
            <a:r>
              <a:rPr lang="en" sz="2400" b="0" i="0" u="none" strike="noStrike" dirty="0">
                <a:solidFill>
                  <a:srgbClr val="000000"/>
                </a:solidFill>
                <a:effectLst/>
                <a:latin typeface="Times New Roman" panose="02020603050405020304" pitchFamily="18" charset="0"/>
              </a:rPr>
              <a:t> of the population has been found to have a positive Hoffman without cord compression or upper motor neuron disease.</a:t>
            </a:r>
            <a:endParaRPr lang="el-GR" sz="2400" dirty="0"/>
          </a:p>
        </p:txBody>
      </p:sp>
    </p:spTree>
    <p:extLst>
      <p:ext uri="{BB962C8B-B14F-4D97-AF65-F5344CB8AC3E}">
        <p14:creationId xmlns:p14="http://schemas.microsoft.com/office/powerpoint/2010/main" val="2772999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F0B319-F8F4-BD34-F8E6-AC8678EC175E}"/>
              </a:ext>
            </a:extLst>
          </p:cNvPr>
          <p:cNvSpPr>
            <a:spLocks noGrp="1"/>
          </p:cNvSpPr>
          <p:nvPr>
            <p:ph type="title"/>
          </p:nvPr>
        </p:nvSpPr>
        <p:spPr/>
        <p:txBody>
          <a:bodyPr/>
          <a:lstStyle/>
          <a:p>
            <a:r>
              <a:rPr lang="en" b="1" i="0" u="none" strike="noStrike" dirty="0">
                <a:solidFill>
                  <a:srgbClr val="111111"/>
                </a:solidFill>
                <a:effectLst/>
                <a:latin typeface="Raleway" pitchFamily="2" charset="0"/>
              </a:rPr>
              <a:t>Asterixis</a:t>
            </a:r>
            <a:br>
              <a:rPr lang="en" b="1" i="0" u="none" strike="noStrike" dirty="0">
                <a:solidFill>
                  <a:srgbClr val="111111"/>
                </a:solidFill>
                <a:effectLst/>
                <a:latin typeface="Raleway" pitchFamily="2" charset="0"/>
              </a:rPr>
            </a:br>
            <a:endParaRPr lang="el-GR" dirty="0"/>
          </a:p>
        </p:txBody>
      </p:sp>
      <p:pic>
        <p:nvPicPr>
          <p:cNvPr id="6146" name="Picture 2" descr="Asterixis">
            <a:extLst>
              <a:ext uri="{FF2B5EF4-FFF2-40B4-BE49-F238E27FC236}">
                <a16:creationId xmlns:a16="http://schemas.microsoft.com/office/drawing/2014/main" id="{B7578CAA-C206-D70D-B9D3-41264FA72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2091291"/>
            <a:ext cx="5829300" cy="3517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1A42C6-1C1E-3027-5C27-59B9C9DB3355}"/>
              </a:ext>
            </a:extLst>
          </p:cNvPr>
          <p:cNvSpPr txBox="1"/>
          <p:nvPr/>
        </p:nvSpPr>
        <p:spPr>
          <a:xfrm>
            <a:off x="654978" y="1818916"/>
            <a:ext cx="4235521" cy="2862322"/>
          </a:xfrm>
          <a:prstGeom prst="rect">
            <a:avLst/>
          </a:prstGeom>
          <a:noFill/>
        </p:spPr>
        <p:txBody>
          <a:bodyPr wrap="square">
            <a:spAutoFit/>
          </a:bodyPr>
          <a:lstStyle/>
          <a:p>
            <a:pPr algn="l"/>
            <a:r>
              <a:rPr lang="en" b="1" i="0" u="none" strike="noStrike" dirty="0">
                <a:solidFill>
                  <a:srgbClr val="111827"/>
                </a:solidFill>
                <a:effectLst/>
                <a:latin typeface="Raleway" pitchFamily="2" charset="0"/>
              </a:rPr>
              <a:t>Asterixis</a:t>
            </a:r>
            <a:r>
              <a:rPr lang="en" b="0" i="0" u="none" strike="noStrike" dirty="0">
                <a:solidFill>
                  <a:srgbClr val="111827"/>
                </a:solidFill>
                <a:effectLst/>
                <a:latin typeface="Raleway" pitchFamily="2" charset="0"/>
              </a:rPr>
              <a:t> (also known as ‘flapping tremor’) is a type of negative myoclonus </a:t>
            </a:r>
            <a:r>
              <a:rPr lang="en" b="0" i="0" u="none" strike="noStrike" dirty="0" err="1">
                <a:solidFill>
                  <a:srgbClr val="111827"/>
                </a:solidFill>
                <a:effectLst/>
                <a:latin typeface="Raleway" pitchFamily="2" charset="0"/>
              </a:rPr>
              <a:t>characterised</a:t>
            </a:r>
            <a:r>
              <a:rPr lang="en" b="0" i="0" u="none" strike="noStrike" dirty="0">
                <a:solidFill>
                  <a:srgbClr val="111827"/>
                </a:solidFill>
                <a:effectLst/>
                <a:latin typeface="Raleway" pitchFamily="2" charset="0"/>
              </a:rPr>
              <a:t> by irregular lapses of posture causing a </a:t>
            </a:r>
            <a:r>
              <a:rPr lang="en" b="1" i="0" u="none" strike="noStrike" dirty="0">
                <a:solidFill>
                  <a:srgbClr val="111827"/>
                </a:solidFill>
                <a:effectLst/>
                <a:latin typeface="Raleway" pitchFamily="2" charset="0"/>
              </a:rPr>
              <a:t>flapping motion</a:t>
            </a:r>
            <a:r>
              <a:rPr lang="en" b="0" i="0" u="none" strike="noStrike" dirty="0">
                <a:solidFill>
                  <a:srgbClr val="111827"/>
                </a:solidFill>
                <a:effectLst/>
                <a:latin typeface="Raleway" pitchFamily="2" charset="0"/>
              </a:rPr>
              <a:t> of the hands.</a:t>
            </a:r>
          </a:p>
          <a:p>
            <a:pPr algn="l"/>
            <a:endParaRPr lang="en" b="1" i="0" u="none" strike="noStrike" dirty="0">
              <a:solidFill>
                <a:srgbClr val="111827"/>
              </a:solidFill>
              <a:effectLst/>
              <a:latin typeface="Raleway" pitchFamily="2" charset="0"/>
            </a:endParaRPr>
          </a:p>
          <a:p>
            <a:pPr algn="l"/>
            <a:r>
              <a:rPr lang="en" b="1" i="0" u="none" strike="noStrike" dirty="0">
                <a:solidFill>
                  <a:srgbClr val="111827"/>
                </a:solidFill>
                <a:effectLst/>
                <a:latin typeface="Raleway" pitchFamily="2" charset="0"/>
              </a:rPr>
              <a:t>Causes</a:t>
            </a:r>
            <a:r>
              <a:rPr lang="en" b="0" i="0" u="none" strike="noStrike" dirty="0">
                <a:solidFill>
                  <a:srgbClr val="111827"/>
                </a:solidFill>
                <a:effectLst/>
                <a:latin typeface="Raleway" pitchFamily="2" charset="0"/>
              </a:rPr>
              <a:t> of asterixis include:</a:t>
            </a:r>
          </a:p>
          <a:p>
            <a:pPr algn="l">
              <a:buFont typeface="Arial" panose="020B0604020202020204" pitchFamily="34" charset="0"/>
              <a:buChar char="•"/>
            </a:pPr>
            <a:r>
              <a:rPr lang="en" b="1" i="0" u="none" strike="noStrike" dirty="0">
                <a:solidFill>
                  <a:srgbClr val="111827"/>
                </a:solidFill>
                <a:effectLst/>
                <a:latin typeface="Raleway" pitchFamily="2" charset="0"/>
              </a:rPr>
              <a:t>CO</a:t>
            </a:r>
            <a:r>
              <a:rPr lang="en" b="1" i="0" u="none" strike="noStrike" baseline="-25000" dirty="0">
                <a:solidFill>
                  <a:srgbClr val="111827"/>
                </a:solidFill>
                <a:effectLst/>
                <a:latin typeface="Raleway" pitchFamily="2" charset="0"/>
              </a:rPr>
              <a:t>2 </a:t>
            </a:r>
            <a:r>
              <a:rPr lang="en" b="1" i="0" u="none" strike="noStrike" dirty="0">
                <a:solidFill>
                  <a:srgbClr val="111827"/>
                </a:solidFill>
                <a:effectLst/>
                <a:latin typeface="Raleway" pitchFamily="2" charset="0"/>
              </a:rPr>
              <a:t>retention</a:t>
            </a:r>
            <a:r>
              <a:rPr lang="en" b="0" i="0" u="none" strike="noStrike" dirty="0">
                <a:solidFill>
                  <a:srgbClr val="111827"/>
                </a:solidFill>
                <a:effectLst/>
                <a:latin typeface="Raleway" pitchFamily="2" charset="0"/>
              </a:rPr>
              <a:t> (e.g. COPD)</a:t>
            </a:r>
          </a:p>
          <a:p>
            <a:pPr algn="l">
              <a:buFont typeface="Arial" panose="020B0604020202020204" pitchFamily="34" charset="0"/>
              <a:buChar char="•"/>
            </a:pPr>
            <a:r>
              <a:rPr lang="en" b="1" i="0" u="none" strike="noStrike" dirty="0" err="1">
                <a:solidFill>
                  <a:srgbClr val="111827"/>
                </a:solidFill>
                <a:effectLst/>
                <a:latin typeface="Raleway" pitchFamily="2" charset="0"/>
              </a:rPr>
              <a:t>Uraemia</a:t>
            </a:r>
            <a:endParaRPr lang="en" b="0" i="0" u="none" strike="noStrike" dirty="0">
              <a:solidFill>
                <a:srgbClr val="111827"/>
              </a:solidFill>
              <a:effectLst/>
              <a:latin typeface="Raleway" pitchFamily="2" charset="0"/>
            </a:endParaRPr>
          </a:p>
          <a:p>
            <a:pPr algn="l">
              <a:buFont typeface="Arial" panose="020B0604020202020204" pitchFamily="34" charset="0"/>
              <a:buChar char="•"/>
            </a:pPr>
            <a:r>
              <a:rPr lang="en" b="1" i="0" u="none" strike="noStrike" dirty="0">
                <a:solidFill>
                  <a:srgbClr val="111827"/>
                </a:solidFill>
                <a:effectLst/>
                <a:latin typeface="Raleway" pitchFamily="2" charset="0"/>
              </a:rPr>
              <a:t>Hepatic encephalopathy</a:t>
            </a:r>
            <a:endParaRPr lang="en" b="0" i="0" u="none" strike="noStrike" dirty="0">
              <a:solidFill>
                <a:srgbClr val="111827"/>
              </a:solidFill>
              <a:effectLst/>
              <a:latin typeface="Raleway" pitchFamily="2" charset="0"/>
            </a:endParaRPr>
          </a:p>
        </p:txBody>
      </p:sp>
    </p:spTree>
    <p:extLst>
      <p:ext uri="{BB962C8B-B14F-4D97-AF65-F5344CB8AC3E}">
        <p14:creationId xmlns:p14="http://schemas.microsoft.com/office/powerpoint/2010/main" val="16174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AB50D9-3230-6C0F-C7BF-2C616B54204E}"/>
              </a:ext>
            </a:extLst>
          </p:cNvPr>
          <p:cNvSpPr>
            <a:spLocks noGrp="1"/>
          </p:cNvSpPr>
          <p:nvPr>
            <p:ph type="title"/>
          </p:nvPr>
        </p:nvSpPr>
        <p:spPr/>
        <p:txBody>
          <a:bodyPr/>
          <a:lstStyle/>
          <a:p>
            <a:r>
              <a:rPr lang="en" b="1" i="0" u="none" strike="noStrike" dirty="0">
                <a:solidFill>
                  <a:srgbClr val="111111"/>
                </a:solidFill>
                <a:effectLst/>
                <a:latin typeface="Raleway" pitchFamily="2" charset="0"/>
              </a:rPr>
              <a:t>Xanthomata</a:t>
            </a:r>
            <a:br>
              <a:rPr lang="en" b="1" i="0" u="none" strike="noStrike" dirty="0">
                <a:solidFill>
                  <a:srgbClr val="111111"/>
                </a:solidFill>
                <a:effectLst/>
                <a:latin typeface="Raleway" pitchFamily="2" charset="0"/>
              </a:rPr>
            </a:br>
            <a:endParaRPr lang="el-GR" dirty="0"/>
          </a:p>
        </p:txBody>
      </p:sp>
      <p:pic>
        <p:nvPicPr>
          <p:cNvPr id="7170" name="Picture 2" descr="Xanthomata">
            <a:extLst>
              <a:ext uri="{FF2B5EF4-FFF2-40B4-BE49-F238E27FC236}">
                <a16:creationId xmlns:a16="http://schemas.microsoft.com/office/drawing/2014/main" id="{7C31A677-4E73-EAAF-9FDE-673E4F335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09423"/>
            <a:ext cx="7620000" cy="429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DCE803-E3DD-482A-7A44-3CEFEBD01102}"/>
              </a:ext>
            </a:extLst>
          </p:cNvPr>
          <p:cNvSpPr txBox="1"/>
          <p:nvPr/>
        </p:nvSpPr>
        <p:spPr>
          <a:xfrm>
            <a:off x="583058" y="1768634"/>
            <a:ext cx="2930704" cy="3970318"/>
          </a:xfrm>
          <a:prstGeom prst="rect">
            <a:avLst/>
          </a:prstGeom>
          <a:noFill/>
        </p:spPr>
        <p:txBody>
          <a:bodyPr wrap="square">
            <a:spAutoFit/>
          </a:bodyPr>
          <a:lstStyle/>
          <a:p>
            <a:pPr algn="l"/>
            <a:r>
              <a:rPr lang="en" b="1" i="0" u="none" strike="noStrike" dirty="0">
                <a:solidFill>
                  <a:srgbClr val="111827"/>
                </a:solidFill>
                <a:effectLst/>
                <a:latin typeface="Raleway" pitchFamily="2" charset="0"/>
              </a:rPr>
              <a:t>Xanthomata </a:t>
            </a:r>
            <a:r>
              <a:rPr lang="en" b="0" i="0" u="none" strike="noStrike" dirty="0">
                <a:solidFill>
                  <a:srgbClr val="111827"/>
                </a:solidFill>
                <a:effectLst/>
                <a:latin typeface="Raleway" pitchFamily="2" charset="0"/>
              </a:rPr>
              <a:t>are raised yellow cholesterol-rich deposits that are often noted on the palm, tendons of the wrist and elbow.</a:t>
            </a:r>
          </a:p>
          <a:p>
            <a:pPr algn="l"/>
            <a:r>
              <a:rPr lang="en" b="0" i="0" u="none" strike="noStrike" dirty="0">
                <a:solidFill>
                  <a:srgbClr val="111827"/>
                </a:solidFill>
                <a:effectLst/>
                <a:latin typeface="Raleway" pitchFamily="2" charset="0"/>
              </a:rPr>
              <a:t>Xanthomata are associated with </a:t>
            </a:r>
            <a:r>
              <a:rPr lang="en" b="1" i="0" u="none" strike="noStrike" dirty="0" err="1">
                <a:solidFill>
                  <a:srgbClr val="111827"/>
                </a:solidFill>
                <a:effectLst/>
                <a:latin typeface="Raleway" pitchFamily="2" charset="0"/>
              </a:rPr>
              <a:t>hyperlipidaemia</a:t>
            </a:r>
            <a:r>
              <a:rPr lang="en" b="0" i="0" u="none" strike="noStrike" dirty="0">
                <a:solidFill>
                  <a:srgbClr val="111827"/>
                </a:solidFill>
                <a:effectLst/>
                <a:latin typeface="Raleway" pitchFamily="2" charset="0"/>
              </a:rPr>
              <a:t> (typically familial </a:t>
            </a:r>
            <a:r>
              <a:rPr lang="en" b="0" i="0" u="none" strike="noStrike" dirty="0" err="1">
                <a:solidFill>
                  <a:srgbClr val="111827"/>
                </a:solidFill>
                <a:effectLst/>
                <a:latin typeface="Raleway" pitchFamily="2" charset="0"/>
              </a:rPr>
              <a:t>hypercholesterolaemia</a:t>
            </a:r>
            <a:r>
              <a:rPr lang="en" b="0" i="0" u="none" strike="noStrike" dirty="0">
                <a:solidFill>
                  <a:srgbClr val="111827"/>
                </a:solidFill>
                <a:effectLst/>
                <a:latin typeface="Raleway" pitchFamily="2" charset="0"/>
              </a:rPr>
              <a:t>), an important risk factor for cardiovascular disease.</a:t>
            </a:r>
          </a:p>
        </p:txBody>
      </p:sp>
    </p:spTree>
    <p:extLst>
      <p:ext uri="{BB962C8B-B14F-4D97-AF65-F5344CB8AC3E}">
        <p14:creationId xmlns:p14="http://schemas.microsoft.com/office/powerpoint/2010/main" val="139295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1C96C5-F185-50FF-9279-92A3DF434371}"/>
              </a:ext>
            </a:extLst>
          </p:cNvPr>
          <p:cNvSpPr>
            <a:spLocks noGrp="1"/>
          </p:cNvSpPr>
          <p:nvPr>
            <p:ph type="title"/>
          </p:nvPr>
        </p:nvSpPr>
        <p:spPr>
          <a:xfrm>
            <a:off x="442931" y="98712"/>
            <a:ext cx="5114675" cy="1195833"/>
          </a:xfrm>
        </p:spPr>
        <p:txBody>
          <a:bodyPr>
            <a:normAutofit/>
          </a:bodyPr>
          <a:lstStyle/>
          <a:p>
            <a:r>
              <a:rPr lang="en" sz="4000" b="1" i="0" u="none" strike="noStrike" dirty="0">
                <a:solidFill>
                  <a:srgbClr val="1F1F1F"/>
                </a:solidFill>
                <a:effectLst/>
                <a:latin typeface="Google Sans"/>
              </a:rPr>
              <a:t>Hepatojugular reflux</a:t>
            </a:r>
            <a:endParaRPr lang="el-GR" sz="4000" b="1" dirty="0"/>
          </a:p>
        </p:txBody>
      </p:sp>
      <p:sp>
        <p:nvSpPr>
          <p:cNvPr id="3" name="Θέση περιεχομένου 2">
            <a:extLst>
              <a:ext uri="{FF2B5EF4-FFF2-40B4-BE49-F238E27FC236}">
                <a16:creationId xmlns:a16="http://schemas.microsoft.com/office/drawing/2014/main" id="{4D8B300D-B325-5F01-E93E-06FD7DF288EB}"/>
              </a:ext>
            </a:extLst>
          </p:cNvPr>
          <p:cNvSpPr>
            <a:spLocks noGrp="1"/>
          </p:cNvSpPr>
          <p:nvPr>
            <p:ph idx="1"/>
          </p:nvPr>
        </p:nvSpPr>
        <p:spPr>
          <a:xfrm>
            <a:off x="442931" y="1294545"/>
            <a:ext cx="4945152" cy="4874498"/>
          </a:xfrm>
        </p:spPr>
        <p:txBody>
          <a:bodyPr>
            <a:normAutofit fontScale="92500"/>
          </a:bodyPr>
          <a:lstStyle/>
          <a:p>
            <a:pPr algn="just"/>
            <a:r>
              <a:rPr lang="en" sz="2400" b="0" i="0" u="none" strike="noStrike" dirty="0">
                <a:solidFill>
                  <a:srgbClr val="1F1F1F"/>
                </a:solidFill>
                <a:effectLst/>
              </a:rPr>
              <a:t>The hepatojugular reflux, as presently defined, consists of </a:t>
            </a:r>
            <a:r>
              <a:rPr lang="en" sz="2400" b="0" i="0" u="none" strike="noStrike" dirty="0">
                <a:solidFill>
                  <a:srgbClr val="040C28"/>
                </a:solidFill>
                <a:effectLst/>
              </a:rPr>
              <a:t>a distention of the neck veins when pressure is applied over the liver</a:t>
            </a:r>
            <a:r>
              <a:rPr lang="en" sz="2400" b="0" i="0" u="none" strike="noStrike" dirty="0">
                <a:solidFill>
                  <a:srgbClr val="1F1F1F"/>
                </a:solidFill>
                <a:effectLst/>
              </a:rPr>
              <a:t>. </a:t>
            </a:r>
          </a:p>
          <a:p>
            <a:pPr algn="just"/>
            <a:r>
              <a:rPr lang="en" sz="2400" b="0" i="0" u="none" strike="noStrike" dirty="0">
                <a:solidFill>
                  <a:srgbClr val="1F1F1F"/>
                </a:solidFill>
                <a:effectLst/>
              </a:rPr>
              <a:t>With a </a:t>
            </a:r>
            <a:r>
              <a:rPr lang="en" sz="2400" b="1" i="0" u="none" strike="noStrike" dirty="0">
                <a:solidFill>
                  <a:srgbClr val="1F1F1F"/>
                </a:solidFill>
                <a:effectLst/>
              </a:rPr>
              <a:t>competent heart</a:t>
            </a:r>
            <a:r>
              <a:rPr lang="en" sz="2400" b="0" i="0" u="none" strike="noStrike" dirty="0">
                <a:solidFill>
                  <a:srgbClr val="1F1F1F"/>
                </a:solidFill>
                <a:effectLst/>
              </a:rPr>
              <a:t>, pressure on the liver </a:t>
            </a:r>
            <a:r>
              <a:rPr lang="en" sz="2400" b="1" i="0" u="none" strike="noStrike" dirty="0">
                <a:solidFill>
                  <a:srgbClr val="1F1F1F"/>
                </a:solidFill>
                <a:effectLst/>
              </a:rPr>
              <a:t>does not </a:t>
            </a:r>
            <a:r>
              <a:rPr lang="en" sz="2400" b="0" i="0" u="none" strike="noStrike" dirty="0">
                <a:solidFill>
                  <a:srgbClr val="1F1F1F"/>
                </a:solidFill>
                <a:effectLst/>
              </a:rPr>
              <a:t>elevate the venous blood level in the neck veins when the subjects are in the </a:t>
            </a:r>
            <a:r>
              <a:rPr lang="en" sz="2400" b="0" i="0" u="none" strike="noStrike" dirty="0" err="1">
                <a:solidFill>
                  <a:srgbClr val="1F1F1F"/>
                </a:solidFill>
                <a:effectLst/>
              </a:rPr>
              <a:t>semirecumbent</a:t>
            </a:r>
            <a:r>
              <a:rPr lang="en" sz="2400" b="0" i="0" u="none" strike="noStrike" dirty="0">
                <a:solidFill>
                  <a:srgbClr val="1F1F1F"/>
                </a:solidFill>
                <a:effectLst/>
              </a:rPr>
              <a:t> position</a:t>
            </a:r>
          </a:p>
          <a:p>
            <a:pPr algn="just"/>
            <a:r>
              <a:rPr lang="en" sz="2400" b="0" i="0" u="none" strike="noStrike" dirty="0">
                <a:solidFill>
                  <a:srgbClr val="1E1E1E"/>
                </a:solidFill>
                <a:effectLst/>
              </a:rPr>
              <a:t>The hepatojugular reflux is a maneuver to help determine possible heart failure exacerbation or other conditions which could increase venous pressures. This is often performed if JVD is not obvious but clinical suspicion remains</a:t>
            </a:r>
            <a:r>
              <a:rPr lang="en" sz="2400" b="0" i="0" u="none" strike="noStrike" dirty="0">
                <a:solidFill>
                  <a:srgbClr val="1E1E1E"/>
                </a:solidFill>
                <a:effectLst/>
                <a:latin typeface="qanelas-soft"/>
              </a:rPr>
              <a:t>.</a:t>
            </a:r>
            <a:endParaRPr lang="el-GR" sz="2400" dirty="0"/>
          </a:p>
          <a:p>
            <a:endParaRPr lang="el-GR" sz="2400" dirty="0"/>
          </a:p>
        </p:txBody>
      </p:sp>
      <p:pic>
        <p:nvPicPr>
          <p:cNvPr id="14338" name="Picture 2" descr="Advanced Physical Exam Maneuvers | Health And Willness">
            <a:extLst>
              <a:ext uri="{FF2B5EF4-FFF2-40B4-BE49-F238E27FC236}">
                <a16:creationId xmlns:a16="http://schemas.microsoft.com/office/drawing/2014/main" id="{039A22E5-FEB7-A89D-1D4E-3DF175C53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396" y="267594"/>
            <a:ext cx="4445000" cy="444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F7A6CE-5139-F5ED-8D73-D69597E1DF5C}"/>
              </a:ext>
            </a:extLst>
          </p:cNvPr>
          <p:cNvSpPr txBox="1"/>
          <p:nvPr/>
        </p:nvSpPr>
        <p:spPr>
          <a:xfrm>
            <a:off x="5676403" y="5188449"/>
            <a:ext cx="6360986" cy="1200329"/>
          </a:xfrm>
          <a:prstGeom prst="rect">
            <a:avLst/>
          </a:prstGeom>
          <a:solidFill>
            <a:schemeClr val="accent4">
              <a:lumMod val="20000"/>
              <a:lumOff val="80000"/>
            </a:schemeClr>
          </a:solidFill>
        </p:spPr>
        <p:txBody>
          <a:bodyPr wrap="square">
            <a:spAutoFit/>
          </a:bodyPr>
          <a:lstStyle/>
          <a:p>
            <a:pPr algn="ctr"/>
            <a:r>
              <a:rPr lang="en" sz="2400" i="0" u="none" strike="noStrike" dirty="0">
                <a:solidFill>
                  <a:srgbClr val="1E1E1E"/>
                </a:solidFill>
                <a:effectLst/>
              </a:rPr>
              <a:t>Apply gentle pressure over the RUQ or mid-abdomen for </a:t>
            </a:r>
            <a:r>
              <a:rPr lang="en" sz="2400" b="1" i="0" u="none" strike="noStrike" dirty="0">
                <a:solidFill>
                  <a:srgbClr val="1E1E1E"/>
                </a:solidFill>
                <a:effectLst/>
              </a:rPr>
              <a:t>10-60 seconds</a:t>
            </a:r>
            <a:r>
              <a:rPr lang="en" sz="2400" i="0" u="none" strike="noStrike" dirty="0">
                <a:solidFill>
                  <a:srgbClr val="1E1E1E"/>
                </a:solidFill>
                <a:effectLst/>
              </a:rPr>
              <a:t>, and watch for increased JVD</a:t>
            </a:r>
            <a:endParaRPr lang="el-GR" sz="2400" dirty="0"/>
          </a:p>
        </p:txBody>
      </p:sp>
    </p:spTree>
    <p:extLst>
      <p:ext uri="{BB962C8B-B14F-4D97-AF65-F5344CB8AC3E}">
        <p14:creationId xmlns:p14="http://schemas.microsoft.com/office/powerpoint/2010/main" val="1344936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CC36A5-5F69-F5EE-EB68-CA3B95673DCE}"/>
              </a:ext>
            </a:extLst>
          </p:cNvPr>
          <p:cNvSpPr>
            <a:spLocks noGrp="1"/>
          </p:cNvSpPr>
          <p:nvPr>
            <p:ph type="title"/>
          </p:nvPr>
        </p:nvSpPr>
        <p:spPr/>
        <p:txBody>
          <a:bodyPr/>
          <a:lstStyle/>
          <a:p>
            <a:r>
              <a:rPr lang="en" b="1" i="0" u="none" strike="noStrike" dirty="0">
                <a:solidFill>
                  <a:srgbClr val="111111"/>
                </a:solidFill>
                <a:effectLst/>
                <a:latin typeface="Raleway" pitchFamily="2" charset="0"/>
              </a:rPr>
              <a:t>Koilonychia</a:t>
            </a:r>
            <a:br>
              <a:rPr lang="en" b="1" i="0" u="none" strike="noStrike" dirty="0">
                <a:solidFill>
                  <a:srgbClr val="111111"/>
                </a:solidFill>
                <a:effectLst/>
                <a:latin typeface="Raleway" pitchFamily="2" charset="0"/>
              </a:rPr>
            </a:br>
            <a:endParaRPr lang="el-GR" dirty="0"/>
          </a:p>
        </p:txBody>
      </p:sp>
      <p:pic>
        <p:nvPicPr>
          <p:cNvPr id="8194" name="Picture 2" descr="Koilonychia">
            <a:extLst>
              <a:ext uri="{FF2B5EF4-FFF2-40B4-BE49-F238E27FC236}">
                <a16:creationId xmlns:a16="http://schemas.microsoft.com/office/drawing/2014/main" id="{3BA5749C-4021-58C6-FACB-EAD98D60C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575" y="1858052"/>
            <a:ext cx="7620000" cy="429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3798C6-D9F2-8243-0435-468DDA2279D6}"/>
              </a:ext>
            </a:extLst>
          </p:cNvPr>
          <p:cNvSpPr txBox="1"/>
          <p:nvPr/>
        </p:nvSpPr>
        <p:spPr>
          <a:xfrm>
            <a:off x="531687" y="1690687"/>
            <a:ext cx="3156735" cy="2308324"/>
          </a:xfrm>
          <a:prstGeom prst="rect">
            <a:avLst/>
          </a:prstGeom>
          <a:noFill/>
        </p:spPr>
        <p:txBody>
          <a:bodyPr wrap="square">
            <a:spAutoFit/>
          </a:bodyPr>
          <a:lstStyle/>
          <a:p>
            <a:pPr algn="l"/>
            <a:r>
              <a:rPr lang="en" b="0" i="0" u="none" strike="noStrike" dirty="0">
                <a:solidFill>
                  <a:srgbClr val="111827"/>
                </a:solidFill>
                <a:effectLst/>
                <a:latin typeface="Raleway" pitchFamily="2" charset="0"/>
              </a:rPr>
              <a:t>Koilonychia refers to </a:t>
            </a:r>
            <a:r>
              <a:rPr lang="en" b="1" i="0" u="none" strike="noStrike" dirty="0">
                <a:solidFill>
                  <a:srgbClr val="111827"/>
                </a:solidFill>
                <a:effectLst/>
                <a:latin typeface="Raleway" pitchFamily="2" charset="0"/>
              </a:rPr>
              <a:t>spoon-shaped nails</a:t>
            </a:r>
            <a:r>
              <a:rPr lang="en" b="0" i="0" u="none" strike="noStrike" dirty="0">
                <a:solidFill>
                  <a:srgbClr val="111827"/>
                </a:solidFill>
                <a:effectLst/>
                <a:latin typeface="Raleway" pitchFamily="2" charset="0"/>
              </a:rPr>
              <a:t>.</a:t>
            </a:r>
          </a:p>
          <a:p>
            <a:pPr algn="l"/>
            <a:endParaRPr lang="en" b="1" i="0" u="none" strike="noStrike" dirty="0">
              <a:solidFill>
                <a:srgbClr val="111827"/>
              </a:solidFill>
              <a:effectLst/>
              <a:latin typeface="Raleway" pitchFamily="2" charset="0"/>
            </a:endParaRPr>
          </a:p>
          <a:p>
            <a:pPr algn="l"/>
            <a:r>
              <a:rPr lang="en" b="1" i="0" u="none" strike="noStrike" dirty="0">
                <a:solidFill>
                  <a:srgbClr val="111827"/>
                </a:solidFill>
                <a:effectLst/>
                <a:latin typeface="Raleway" pitchFamily="2" charset="0"/>
              </a:rPr>
              <a:t>Causes</a:t>
            </a:r>
            <a:r>
              <a:rPr lang="en" b="0" i="0" u="none" strike="noStrike" dirty="0">
                <a:solidFill>
                  <a:srgbClr val="111827"/>
                </a:solidFill>
                <a:effectLst/>
                <a:latin typeface="Raleway" pitchFamily="2" charset="0"/>
              </a:rPr>
              <a:t> include:</a:t>
            </a:r>
          </a:p>
          <a:p>
            <a:pPr algn="l">
              <a:buFont typeface="Arial" panose="020B0604020202020204" pitchFamily="34" charset="0"/>
              <a:buChar char="•"/>
            </a:pPr>
            <a:r>
              <a:rPr lang="en" b="0" i="0" u="none" strike="noStrike" dirty="0">
                <a:solidFill>
                  <a:srgbClr val="111827"/>
                </a:solidFill>
                <a:effectLst/>
                <a:latin typeface="Raleway" pitchFamily="2" charset="0"/>
              </a:rPr>
              <a:t>Iron deficiency </a:t>
            </a:r>
            <a:r>
              <a:rPr lang="en" b="0" i="0" u="none" strike="noStrike" dirty="0" err="1">
                <a:solidFill>
                  <a:srgbClr val="111827"/>
                </a:solidFill>
                <a:effectLst/>
                <a:latin typeface="Raleway" pitchFamily="2" charset="0"/>
              </a:rPr>
              <a:t>anaemia</a:t>
            </a:r>
            <a:r>
              <a:rPr lang="en" b="0" i="0" u="none" strike="noStrike" dirty="0">
                <a:solidFill>
                  <a:srgbClr val="111827"/>
                </a:solidFill>
                <a:effectLst/>
                <a:latin typeface="Raleway" pitchFamily="2" charset="0"/>
              </a:rPr>
              <a:t> (e.g. Crohn’s disease)</a:t>
            </a:r>
          </a:p>
          <a:p>
            <a:pPr algn="l">
              <a:buFont typeface="Arial" panose="020B0604020202020204" pitchFamily="34" charset="0"/>
              <a:buChar char="•"/>
            </a:pPr>
            <a:r>
              <a:rPr lang="en" b="0" i="0" u="none" strike="noStrike" dirty="0">
                <a:solidFill>
                  <a:srgbClr val="111827"/>
                </a:solidFill>
                <a:effectLst/>
                <a:latin typeface="Raleway" pitchFamily="2" charset="0"/>
              </a:rPr>
              <a:t>Lichen planus</a:t>
            </a:r>
          </a:p>
          <a:p>
            <a:pPr algn="l">
              <a:buFont typeface="Arial" panose="020B0604020202020204" pitchFamily="34" charset="0"/>
              <a:buChar char="•"/>
            </a:pPr>
            <a:r>
              <a:rPr lang="en" b="0" i="0" u="none" strike="noStrike" dirty="0">
                <a:solidFill>
                  <a:srgbClr val="111827"/>
                </a:solidFill>
                <a:effectLst/>
                <a:latin typeface="Raleway" pitchFamily="2" charset="0"/>
              </a:rPr>
              <a:t>Rheumatic fever</a:t>
            </a:r>
          </a:p>
        </p:txBody>
      </p:sp>
    </p:spTree>
    <p:extLst>
      <p:ext uri="{BB962C8B-B14F-4D97-AF65-F5344CB8AC3E}">
        <p14:creationId xmlns:p14="http://schemas.microsoft.com/office/powerpoint/2010/main" val="4288792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359A3-3732-3279-E368-E83D5A6D8832}"/>
              </a:ext>
            </a:extLst>
          </p:cNvPr>
          <p:cNvSpPr>
            <a:spLocks noGrp="1"/>
          </p:cNvSpPr>
          <p:nvPr>
            <p:ph type="title"/>
          </p:nvPr>
        </p:nvSpPr>
        <p:spPr/>
        <p:txBody>
          <a:bodyPr/>
          <a:lstStyle/>
          <a:p>
            <a:endParaRPr lang="el-GR"/>
          </a:p>
        </p:txBody>
      </p:sp>
      <p:pic>
        <p:nvPicPr>
          <p:cNvPr id="12290" name="Picture 2" descr="Purpura: Types, Symptoms, Causes ...">
            <a:extLst>
              <a:ext uri="{FF2B5EF4-FFF2-40B4-BE49-F238E27FC236}">
                <a16:creationId xmlns:a16="http://schemas.microsoft.com/office/drawing/2014/main" id="{672A1FD3-9231-E16A-264B-C7442465C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24" y="1396092"/>
            <a:ext cx="4788897" cy="318679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urpura: Causes, Diagnosis, Treatment, and Pictures">
            <a:extLst>
              <a:ext uri="{FF2B5EF4-FFF2-40B4-BE49-F238E27FC236}">
                <a16:creationId xmlns:a16="http://schemas.microsoft.com/office/drawing/2014/main" id="{B046798C-D346-0849-7686-E6E50B2E51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34294" y="1396091"/>
            <a:ext cx="5673192" cy="31867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leeding into the Skin (petechiae, purpura, ecchymosis) - ChemoExperts">
            <a:extLst>
              <a:ext uri="{FF2B5EF4-FFF2-40B4-BE49-F238E27FC236}">
                <a16:creationId xmlns:a16="http://schemas.microsoft.com/office/drawing/2014/main" id="{5C1D0CDB-A9B5-9227-69B7-4A6C518B7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63" y="0"/>
            <a:ext cx="10480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924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8D1417-7693-3BB0-6BE7-64486BA7D401}"/>
              </a:ext>
            </a:extLst>
          </p:cNvPr>
          <p:cNvSpPr>
            <a:spLocks noGrp="1"/>
          </p:cNvSpPr>
          <p:nvPr>
            <p:ph type="title"/>
          </p:nvPr>
        </p:nvSpPr>
        <p:spPr/>
        <p:txBody>
          <a:bodyPr>
            <a:normAutofit/>
          </a:bodyPr>
          <a:lstStyle/>
          <a:p>
            <a:r>
              <a:rPr lang="el-GR" sz="4000" b="1" dirty="0"/>
              <a:t>Ουρική αρθρίτιδα </a:t>
            </a:r>
          </a:p>
        </p:txBody>
      </p:sp>
      <p:sp>
        <p:nvSpPr>
          <p:cNvPr id="3" name="Θέση περιεχομένου 2">
            <a:extLst>
              <a:ext uri="{FF2B5EF4-FFF2-40B4-BE49-F238E27FC236}">
                <a16:creationId xmlns:a16="http://schemas.microsoft.com/office/drawing/2014/main" id="{E7166ECE-9C09-3F46-55B8-825B80D1AA5A}"/>
              </a:ext>
            </a:extLst>
          </p:cNvPr>
          <p:cNvSpPr>
            <a:spLocks noGrp="1"/>
          </p:cNvSpPr>
          <p:nvPr>
            <p:ph idx="1"/>
          </p:nvPr>
        </p:nvSpPr>
        <p:spPr/>
        <p:txBody>
          <a:bodyPr/>
          <a:lstStyle/>
          <a:p>
            <a:pPr algn="l">
              <a:buFont typeface="Arial" panose="020B0604020202020204" pitchFamily="34" charset="0"/>
              <a:buChar char="•"/>
            </a:pPr>
            <a:r>
              <a:rPr lang="el-GR" i="0" u="none" strike="noStrike" dirty="0">
                <a:solidFill>
                  <a:srgbClr val="3D3D3D"/>
                </a:solidFill>
                <a:effectLst/>
                <a:latin typeface="Calibri" panose="020F0502020204030204" pitchFamily="34" charset="0"/>
                <a:cs typeface="Calibri" panose="020F0502020204030204" pitchFamily="34" charset="0"/>
              </a:rPr>
              <a:t>Πρήξιμο της άρθρωσης</a:t>
            </a:r>
          </a:p>
          <a:p>
            <a:pPr algn="l">
              <a:buFont typeface="Arial" panose="020B0604020202020204" pitchFamily="34" charset="0"/>
              <a:buChar char="•"/>
            </a:pPr>
            <a:r>
              <a:rPr lang="el-GR" i="0" u="none" strike="noStrike" dirty="0">
                <a:solidFill>
                  <a:srgbClr val="3D3D3D"/>
                </a:solidFill>
                <a:effectLst/>
                <a:latin typeface="Calibri" panose="020F0502020204030204" pitchFamily="34" charset="0"/>
                <a:cs typeface="Calibri" panose="020F0502020204030204" pitchFamily="34" charset="0"/>
              </a:rPr>
              <a:t>Ερυθρότητα</a:t>
            </a:r>
          </a:p>
          <a:p>
            <a:pPr algn="l">
              <a:buFont typeface="Arial" panose="020B0604020202020204" pitchFamily="34" charset="0"/>
              <a:buChar char="•"/>
            </a:pPr>
            <a:r>
              <a:rPr lang="el-GR" i="0" u="none" strike="noStrike" dirty="0">
                <a:solidFill>
                  <a:srgbClr val="3D3D3D"/>
                </a:solidFill>
                <a:effectLst/>
                <a:latin typeface="Calibri" panose="020F0502020204030204" pitchFamily="34" charset="0"/>
                <a:cs typeface="Calibri" panose="020F0502020204030204" pitchFamily="34" charset="0"/>
              </a:rPr>
              <a:t>Θερμότητα</a:t>
            </a:r>
          </a:p>
          <a:p>
            <a:pPr algn="l">
              <a:buFont typeface="Arial" panose="020B0604020202020204" pitchFamily="34" charset="0"/>
              <a:buChar char="•"/>
            </a:pPr>
            <a:r>
              <a:rPr lang="el-GR" i="0" u="none" strike="noStrike" dirty="0">
                <a:solidFill>
                  <a:srgbClr val="3D3D3D"/>
                </a:solidFill>
                <a:effectLst/>
                <a:latin typeface="Calibri" panose="020F0502020204030204" pitchFamily="34" charset="0"/>
                <a:cs typeface="Calibri" panose="020F0502020204030204" pitchFamily="34" charset="0"/>
              </a:rPr>
              <a:t>Έντονη ευαισθησία</a:t>
            </a:r>
          </a:p>
          <a:p>
            <a:endParaRPr lang="el-GR" dirty="0"/>
          </a:p>
        </p:txBody>
      </p:sp>
      <p:pic>
        <p:nvPicPr>
          <p:cNvPr id="11266" name="Picture 2">
            <a:extLst>
              <a:ext uri="{FF2B5EF4-FFF2-40B4-BE49-F238E27FC236}">
                <a16:creationId xmlns:a16="http://schemas.microsoft.com/office/drawing/2014/main" id="{6A1AC394-B335-E1A3-DFFA-094F3B7FE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99" y="2250040"/>
            <a:ext cx="5194888" cy="345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05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558513-02BB-5351-42F4-41FC841CAD50}"/>
              </a:ext>
            </a:extLst>
          </p:cNvPr>
          <p:cNvSpPr>
            <a:spLocks noGrp="1"/>
          </p:cNvSpPr>
          <p:nvPr>
            <p:ph type="title"/>
          </p:nvPr>
        </p:nvSpPr>
        <p:spPr/>
        <p:txBody>
          <a:bodyPr/>
          <a:lstStyle/>
          <a:p>
            <a:r>
              <a:rPr lang="en" b="1" i="0" u="none" strike="noStrike" dirty="0" err="1">
                <a:solidFill>
                  <a:srgbClr val="202122"/>
                </a:solidFill>
                <a:effectLst/>
                <a:latin typeface="Arial" panose="020B0604020202020204" pitchFamily="34" charset="0"/>
              </a:rPr>
              <a:t>Kussmaul</a:t>
            </a:r>
            <a:r>
              <a:rPr lang="en" b="1" i="0" u="none" strike="noStrike" dirty="0">
                <a:solidFill>
                  <a:srgbClr val="202122"/>
                </a:solidFill>
                <a:effectLst/>
                <a:latin typeface="Arial" panose="020B0604020202020204" pitchFamily="34" charset="0"/>
              </a:rPr>
              <a:t> breathing</a:t>
            </a:r>
            <a:endParaRPr lang="el-GR" dirty="0"/>
          </a:p>
        </p:txBody>
      </p:sp>
      <p:sp>
        <p:nvSpPr>
          <p:cNvPr id="3" name="Θέση περιεχομένου 2">
            <a:extLst>
              <a:ext uri="{FF2B5EF4-FFF2-40B4-BE49-F238E27FC236}">
                <a16:creationId xmlns:a16="http://schemas.microsoft.com/office/drawing/2014/main" id="{AF03F7CA-1A8C-0F6E-33C1-E4BC0C8C39E0}"/>
              </a:ext>
            </a:extLst>
          </p:cNvPr>
          <p:cNvSpPr>
            <a:spLocks noGrp="1"/>
          </p:cNvSpPr>
          <p:nvPr>
            <p:ph idx="1"/>
          </p:nvPr>
        </p:nvSpPr>
        <p:spPr>
          <a:xfrm>
            <a:off x="838199" y="1613043"/>
            <a:ext cx="5788631" cy="3544584"/>
          </a:xfrm>
        </p:spPr>
        <p:txBody>
          <a:bodyPr>
            <a:normAutofit/>
          </a:bodyPr>
          <a:lstStyle/>
          <a:p>
            <a:pPr algn="just"/>
            <a:r>
              <a:rPr lang="en" sz="2400" b="0" i="0" u="none" strike="noStrike" dirty="0">
                <a:effectLst/>
                <a:latin typeface="Arial" panose="020B0604020202020204" pitchFamily="34" charset="0"/>
              </a:rPr>
              <a:t>is a deep and labored breathing pattern often associated with severe </a:t>
            </a:r>
            <a:r>
              <a:rPr lang="en" sz="2400" b="0" i="0" u="none" strike="noStrike" dirty="0">
                <a:effectLst/>
                <a:latin typeface="Arial" panose="020B0604020202020204" pitchFamily="34" charset="0"/>
                <a:hlinkClick r:id="rId2" tooltip="Metabolic acidosis">
                  <a:extLst>
                    <a:ext uri="{A12FA001-AC4F-418D-AE19-62706E023703}">
                      <ahyp:hlinkClr xmlns:ahyp="http://schemas.microsoft.com/office/drawing/2018/hyperlinkcolor" val="tx"/>
                    </a:ext>
                  </a:extLst>
                </a:hlinkClick>
              </a:rPr>
              <a:t>metabolic acidosis</a:t>
            </a:r>
            <a:r>
              <a:rPr lang="en" sz="2400" b="0" i="0" u="none" strike="noStrike" dirty="0">
                <a:effectLst/>
                <a:latin typeface="Arial" panose="020B0604020202020204" pitchFamily="34" charset="0"/>
              </a:rPr>
              <a:t>, particularly </a:t>
            </a:r>
            <a:r>
              <a:rPr lang="en" sz="2400" b="0" i="0" u="none" strike="noStrike" dirty="0">
                <a:effectLst/>
                <a:latin typeface="Arial" panose="020B0604020202020204" pitchFamily="34" charset="0"/>
                <a:hlinkClick r:id="rId3" tooltip="Diabetic ketoacidosis">
                  <a:extLst>
                    <a:ext uri="{A12FA001-AC4F-418D-AE19-62706E023703}">
                      <ahyp:hlinkClr xmlns:ahyp="http://schemas.microsoft.com/office/drawing/2018/hyperlinkcolor" val="tx"/>
                    </a:ext>
                  </a:extLst>
                </a:hlinkClick>
              </a:rPr>
              <a:t>diabetic ketoacidosis</a:t>
            </a:r>
            <a:r>
              <a:rPr lang="en" sz="2400" b="0" i="0" u="none" strike="noStrike" dirty="0">
                <a:effectLst/>
                <a:latin typeface="Arial" panose="020B0604020202020204" pitchFamily="34" charset="0"/>
              </a:rPr>
              <a:t> (DKA) but also </a:t>
            </a:r>
            <a:r>
              <a:rPr lang="en" sz="2400" b="0" i="0" u="none" strike="noStrike" dirty="0">
                <a:effectLst/>
                <a:latin typeface="Arial" panose="020B0604020202020204" pitchFamily="34" charset="0"/>
                <a:hlinkClick r:id="rId4" tooltip="Kidney failure">
                  <a:extLst>
                    <a:ext uri="{A12FA001-AC4F-418D-AE19-62706E023703}">
                      <ahyp:hlinkClr xmlns:ahyp="http://schemas.microsoft.com/office/drawing/2018/hyperlinkcolor" val="tx"/>
                    </a:ext>
                  </a:extLst>
                </a:hlinkClick>
              </a:rPr>
              <a:t>kidney failure</a:t>
            </a:r>
            <a:r>
              <a:rPr lang="en" sz="2400" b="0" i="0" u="none" strike="noStrike" dirty="0">
                <a:effectLst/>
                <a:latin typeface="Arial" panose="020B0604020202020204" pitchFamily="34" charset="0"/>
              </a:rPr>
              <a:t>. It is a form of </a:t>
            </a:r>
            <a:r>
              <a:rPr lang="en" sz="2400" b="0" i="0" u="none" strike="noStrike" dirty="0">
                <a:effectLst/>
                <a:latin typeface="Arial" panose="020B0604020202020204" pitchFamily="34" charset="0"/>
                <a:hlinkClick r:id="rId5" tooltip="Hyperventilation">
                  <a:extLst>
                    <a:ext uri="{A12FA001-AC4F-418D-AE19-62706E023703}">
                      <ahyp:hlinkClr xmlns:ahyp="http://schemas.microsoft.com/office/drawing/2018/hyperlinkcolor" val="tx"/>
                    </a:ext>
                  </a:extLst>
                </a:hlinkClick>
              </a:rPr>
              <a:t>hyperventilation</a:t>
            </a:r>
            <a:r>
              <a:rPr lang="en" sz="2400" b="0" i="0" u="none" strike="noStrike" dirty="0">
                <a:effectLst/>
                <a:latin typeface="Arial" panose="020B0604020202020204" pitchFamily="34" charset="0"/>
              </a:rPr>
              <a:t>, which is any breathing pattern that reduces carbon dioxide in the blood due to increased rate or depth of respiration.</a:t>
            </a:r>
            <a:endParaRPr lang="el-GR" sz="2400" dirty="0"/>
          </a:p>
        </p:txBody>
      </p:sp>
      <p:pic>
        <p:nvPicPr>
          <p:cNvPr id="2050" name="Picture 2">
            <a:extLst>
              <a:ext uri="{FF2B5EF4-FFF2-40B4-BE49-F238E27FC236}">
                <a16:creationId xmlns:a16="http://schemas.microsoft.com/office/drawing/2014/main" id="{644DB661-EA22-06AC-B781-766380E803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7249" y="339832"/>
            <a:ext cx="4619416" cy="653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7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ssolv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96535B-14AA-9174-F120-12AB5950952D}"/>
              </a:ext>
            </a:extLst>
          </p:cNvPr>
          <p:cNvSpPr>
            <a:spLocks noGrp="1"/>
          </p:cNvSpPr>
          <p:nvPr>
            <p:ph type="title"/>
          </p:nvPr>
        </p:nvSpPr>
        <p:spPr>
          <a:xfrm>
            <a:off x="573640" y="365126"/>
            <a:ext cx="5377666" cy="865204"/>
          </a:xfrm>
        </p:spPr>
        <p:txBody>
          <a:bodyPr>
            <a:normAutofit fontScale="90000"/>
          </a:bodyPr>
          <a:lstStyle/>
          <a:p>
            <a:r>
              <a:rPr lang="en" sz="4000" b="0" i="0" u="none" strike="noStrike" dirty="0">
                <a:effectLst/>
                <a:latin typeface="Times New Roman" panose="02020603050405020304" pitchFamily="18" charset="0"/>
                <a:cs typeface="Times New Roman" panose="02020603050405020304" pitchFamily="18" charset="0"/>
              </a:rPr>
              <a:t>Murphy's sign</a:t>
            </a:r>
            <a:br>
              <a:rPr lang="en" b="0" i="0" u="none" strike="noStrike" dirty="0">
                <a:effectLst/>
                <a:latin typeface="Linux Libertine"/>
              </a:rPr>
            </a:br>
            <a:endParaRPr lang="el-GR" dirty="0"/>
          </a:p>
        </p:txBody>
      </p:sp>
      <p:sp>
        <p:nvSpPr>
          <p:cNvPr id="3" name="Θέση περιεχομένου 2">
            <a:extLst>
              <a:ext uri="{FF2B5EF4-FFF2-40B4-BE49-F238E27FC236}">
                <a16:creationId xmlns:a16="http://schemas.microsoft.com/office/drawing/2014/main" id="{D0B100E3-CE37-18E5-7524-055A4311437B}"/>
              </a:ext>
            </a:extLst>
          </p:cNvPr>
          <p:cNvSpPr>
            <a:spLocks noGrp="1"/>
          </p:cNvSpPr>
          <p:nvPr>
            <p:ph idx="1"/>
          </p:nvPr>
        </p:nvSpPr>
        <p:spPr>
          <a:xfrm>
            <a:off x="410505" y="1068119"/>
            <a:ext cx="5726129" cy="5424755"/>
          </a:xfrm>
        </p:spPr>
        <p:txBody>
          <a:bodyPr>
            <a:normAutofit fontScale="40000" lnSpcReduction="20000"/>
          </a:bodyPr>
          <a:lstStyle/>
          <a:p>
            <a:pPr marL="0" indent="0" algn="just">
              <a:buNone/>
            </a:pPr>
            <a:endParaRPr lang="el-GR" b="0" i="0" u="none" strike="noStrike" dirty="0">
              <a:solidFill>
                <a:srgbClr val="202122"/>
              </a:solidFill>
              <a:effectLst/>
              <a:latin typeface="Arial" panose="020B0604020202020204" pitchFamily="34" charset="0"/>
            </a:endParaRPr>
          </a:p>
          <a:p>
            <a:pPr marL="0" indent="0" algn="just">
              <a:buNone/>
            </a:pPr>
            <a:r>
              <a:rPr lang="en" sz="5100" b="1" i="0" u="none" strike="noStrike" dirty="0">
                <a:solidFill>
                  <a:srgbClr val="202122"/>
                </a:solidFill>
                <a:effectLst/>
                <a:latin typeface="Arial" panose="020B0604020202020204" pitchFamily="34" charset="0"/>
              </a:rPr>
              <a:t>Murphy's sign </a:t>
            </a:r>
            <a:r>
              <a:rPr lang="en" sz="5100" b="0" i="0" u="none" strike="noStrike" dirty="0">
                <a:solidFill>
                  <a:srgbClr val="202122"/>
                </a:solidFill>
                <a:effectLst/>
                <a:latin typeface="Arial" panose="020B0604020202020204" pitchFamily="34" charset="0"/>
              </a:rPr>
              <a:t>is tested during an </a:t>
            </a:r>
            <a:r>
              <a:rPr lang="en" sz="5100" b="0" i="0" u="none" strike="noStrike" dirty="0">
                <a:effectLst/>
                <a:latin typeface="Arial" panose="020B0604020202020204" pitchFamily="34" charset="0"/>
                <a:hlinkClick r:id="rId2" tooltip="Abdominal examination"/>
              </a:rPr>
              <a:t>abdominal examination</a:t>
            </a:r>
            <a:r>
              <a:rPr lang="en" sz="5100" b="0" i="0" u="none" strike="noStrike" dirty="0">
                <a:solidFill>
                  <a:srgbClr val="202122"/>
                </a:solidFill>
                <a:effectLst/>
                <a:latin typeface="Arial" panose="020B0604020202020204" pitchFamily="34" charset="0"/>
              </a:rPr>
              <a:t> in supine position; I</a:t>
            </a:r>
            <a:endParaRPr lang="el-GR" sz="5100" b="0" i="0" u="none" strike="noStrike" dirty="0">
              <a:solidFill>
                <a:srgbClr val="202122"/>
              </a:solidFill>
              <a:effectLst/>
              <a:latin typeface="Arial" panose="020B0604020202020204" pitchFamily="34" charset="0"/>
            </a:endParaRPr>
          </a:p>
          <a:p>
            <a:pPr marL="0" indent="0" algn="just">
              <a:buNone/>
            </a:pPr>
            <a:r>
              <a:rPr lang="en" sz="5100" b="0" i="0" u="none" strike="noStrike" dirty="0">
                <a:solidFill>
                  <a:srgbClr val="202122"/>
                </a:solidFill>
                <a:effectLst/>
                <a:latin typeface="Arial" panose="020B0604020202020204" pitchFamily="34" charset="0"/>
              </a:rPr>
              <a:t>t is performed by asking the patient to breathe out and then gently placing the hand below the </a:t>
            </a:r>
            <a:r>
              <a:rPr lang="en" sz="5100" b="0" i="0" u="none" strike="noStrike" dirty="0">
                <a:effectLst/>
                <a:latin typeface="Arial" panose="020B0604020202020204" pitchFamily="34" charset="0"/>
                <a:hlinkClick r:id="rId3" tooltip="Costal margin"/>
              </a:rPr>
              <a:t>costal margin</a:t>
            </a:r>
            <a:r>
              <a:rPr lang="en" sz="5100" b="0" i="0" u="none" strike="noStrike" dirty="0">
                <a:solidFill>
                  <a:srgbClr val="202122"/>
                </a:solidFill>
                <a:effectLst/>
                <a:latin typeface="Arial" panose="020B0604020202020204" pitchFamily="34" charset="0"/>
              </a:rPr>
              <a:t> on the right side at the mid-</a:t>
            </a:r>
            <a:r>
              <a:rPr lang="en" sz="5100" b="0" i="0" u="none" strike="noStrike" dirty="0">
                <a:effectLst/>
                <a:latin typeface="Arial" panose="020B0604020202020204" pitchFamily="34" charset="0"/>
                <a:hlinkClick r:id="rId4" tooltip="Clavicle"/>
              </a:rPr>
              <a:t>clavicular</a:t>
            </a:r>
            <a:r>
              <a:rPr lang="en" sz="5100" b="0" i="0" u="none" strike="noStrike" dirty="0">
                <a:solidFill>
                  <a:srgbClr val="202122"/>
                </a:solidFill>
                <a:effectLst/>
                <a:latin typeface="Arial" panose="020B0604020202020204" pitchFamily="34" charset="0"/>
              </a:rPr>
              <a:t> </a:t>
            </a:r>
            <a:endParaRPr lang="el-GR" sz="5100" b="0" i="0" u="none" strike="noStrike" dirty="0">
              <a:solidFill>
                <a:srgbClr val="202122"/>
              </a:solidFill>
              <a:effectLst/>
              <a:latin typeface="Arial" panose="020B0604020202020204" pitchFamily="34" charset="0"/>
            </a:endParaRPr>
          </a:p>
          <a:p>
            <a:pPr marL="0" indent="0" algn="just">
              <a:buNone/>
            </a:pPr>
            <a:r>
              <a:rPr lang="en" sz="5100" b="0" i="0" u="none" strike="noStrike" dirty="0">
                <a:solidFill>
                  <a:srgbClr val="202122"/>
                </a:solidFill>
                <a:effectLst/>
                <a:latin typeface="Arial" panose="020B0604020202020204" pitchFamily="34" charset="0"/>
              </a:rPr>
              <a:t>line (the approximate location of the </a:t>
            </a:r>
            <a:r>
              <a:rPr lang="en" sz="5100" b="0" i="0" u="none" strike="noStrike" dirty="0">
                <a:effectLst/>
                <a:latin typeface="Arial" panose="020B0604020202020204" pitchFamily="34" charset="0"/>
                <a:hlinkClick r:id="rId5" tooltip="Gallbladder"/>
              </a:rPr>
              <a:t>gallbladder</a:t>
            </a:r>
            <a:r>
              <a:rPr lang="en" sz="5100" b="0" i="0" u="none" strike="noStrike" dirty="0">
                <a:solidFill>
                  <a:srgbClr val="202122"/>
                </a:solidFill>
                <a:effectLst/>
                <a:latin typeface="Arial" panose="020B0604020202020204" pitchFamily="34" charset="0"/>
              </a:rPr>
              <a:t>). The patient is then instructed to breathe in.</a:t>
            </a:r>
            <a:endParaRPr lang="el-GR" sz="5100" b="0" i="0" u="none" strike="noStrike" dirty="0">
              <a:solidFill>
                <a:srgbClr val="202122"/>
              </a:solidFill>
              <a:effectLst/>
              <a:latin typeface="Arial" panose="020B0604020202020204" pitchFamily="34" charset="0"/>
            </a:endParaRPr>
          </a:p>
          <a:p>
            <a:pPr marL="0" indent="0" algn="just">
              <a:buNone/>
            </a:pPr>
            <a:r>
              <a:rPr lang="en" sz="5100" b="0" i="0" u="none" strike="noStrike" dirty="0">
                <a:solidFill>
                  <a:srgbClr val="202122"/>
                </a:solidFill>
                <a:effectLst/>
                <a:latin typeface="Arial" panose="020B0604020202020204" pitchFamily="34" charset="0"/>
              </a:rPr>
              <a:t>Normally, during inspiration, the </a:t>
            </a:r>
            <a:r>
              <a:rPr lang="en" sz="5100" b="0" i="0" u="none" strike="noStrike" dirty="0">
                <a:effectLst/>
                <a:latin typeface="Arial" panose="020B0604020202020204" pitchFamily="34" charset="0"/>
                <a:hlinkClick r:id="rId6" tooltip="Abdomen"/>
              </a:rPr>
              <a:t>abdominal</a:t>
            </a:r>
            <a:r>
              <a:rPr lang="en" sz="5100" b="0" i="0" u="none" strike="noStrike" dirty="0">
                <a:solidFill>
                  <a:srgbClr val="202122"/>
                </a:solidFill>
                <a:effectLst/>
                <a:latin typeface="Arial" panose="020B0604020202020204" pitchFamily="34" charset="0"/>
              </a:rPr>
              <a:t> contents are pushed downward as the </a:t>
            </a:r>
            <a:r>
              <a:rPr lang="en" sz="5100" b="0" i="0" u="none" strike="noStrike" dirty="0">
                <a:effectLst/>
                <a:latin typeface="Arial" panose="020B0604020202020204" pitchFamily="34" charset="0"/>
                <a:hlinkClick r:id="rId7" tooltip="Diaphragm (anatomy)"/>
              </a:rPr>
              <a:t>diaphragm</a:t>
            </a:r>
            <a:r>
              <a:rPr lang="en" sz="5100" b="0" i="0" u="none" strike="noStrike" dirty="0">
                <a:solidFill>
                  <a:srgbClr val="202122"/>
                </a:solidFill>
                <a:effectLst/>
                <a:latin typeface="Arial" panose="020B0604020202020204" pitchFamily="34" charset="0"/>
              </a:rPr>
              <a:t> moves down (and </a:t>
            </a:r>
            <a:r>
              <a:rPr lang="en" sz="5100" b="0" i="0" u="none" strike="noStrike" dirty="0">
                <a:effectLst/>
                <a:latin typeface="Arial" panose="020B0604020202020204" pitchFamily="34" charset="0"/>
                <a:hlinkClick r:id="rId8" tooltip="Lung"/>
              </a:rPr>
              <a:t>lungs</a:t>
            </a:r>
            <a:r>
              <a:rPr lang="en" sz="5100" b="0" i="0" u="none" strike="noStrike" dirty="0">
                <a:solidFill>
                  <a:srgbClr val="202122"/>
                </a:solidFill>
                <a:effectLst/>
                <a:latin typeface="Arial" panose="020B0604020202020204" pitchFamily="34" charset="0"/>
              </a:rPr>
              <a:t> expand). If the patient stops breathing in (as the gallbladder is </a:t>
            </a:r>
            <a:r>
              <a:rPr lang="en" sz="5100" b="0" i="0" u="none" strike="noStrike" dirty="0">
                <a:effectLst/>
                <a:latin typeface="Arial" panose="020B0604020202020204" pitchFamily="34" charset="0"/>
                <a:hlinkClick r:id="rId9" tooltip="Pain"/>
              </a:rPr>
              <a:t>tender</a:t>
            </a:r>
            <a:r>
              <a:rPr lang="en" sz="5100" b="0" i="0" u="none" strike="noStrike" dirty="0">
                <a:effectLst/>
                <a:latin typeface="Arial" panose="020B0604020202020204" pitchFamily="34" charset="0"/>
              </a:rPr>
              <a:t> </a:t>
            </a:r>
            <a:r>
              <a:rPr lang="en" sz="5100" b="0" i="0" u="none" strike="noStrike" dirty="0">
                <a:solidFill>
                  <a:srgbClr val="202122"/>
                </a:solidFill>
                <a:effectLst/>
                <a:latin typeface="Arial" panose="020B0604020202020204" pitchFamily="34" charset="0"/>
              </a:rPr>
              <a:t>and, in moving downward, comes in contact with the examiner's fingers) and winces with a "catch" in breath, the test is considered positive. In order for the test to be considered positive, the same maneuver must not elicit pain when performed on the left side.</a:t>
            </a:r>
            <a:endParaRPr lang="el-GR" sz="5100" dirty="0"/>
          </a:p>
        </p:txBody>
      </p:sp>
      <p:pic>
        <p:nvPicPr>
          <p:cNvPr id="1026" name="Picture 2" descr="Murphy's Sign elicited by Naunyn's modified technique | Download Scientific  Diagram">
            <a:extLst>
              <a:ext uri="{FF2B5EF4-FFF2-40B4-BE49-F238E27FC236}">
                <a16:creationId xmlns:a16="http://schemas.microsoft.com/office/drawing/2014/main" id="{7CA0B3B8-1C64-D1E4-A50F-EE811E53EF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3048" y="0"/>
            <a:ext cx="5148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5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6A2D4E4-25F5-873C-ACAA-21E55B849E9C}"/>
              </a:ext>
            </a:extLst>
          </p:cNvPr>
          <p:cNvSpPr>
            <a:spLocks noGrp="1"/>
          </p:cNvSpPr>
          <p:nvPr>
            <p:ph type="title"/>
          </p:nvPr>
        </p:nvSpPr>
        <p:spPr>
          <a:xfrm>
            <a:off x="325348" y="211014"/>
            <a:ext cx="6804917" cy="1052708"/>
          </a:xfrm>
        </p:spPr>
        <p:txBody>
          <a:bodyPr>
            <a:normAutofit/>
          </a:bodyPr>
          <a:lstStyle/>
          <a:p>
            <a:r>
              <a:rPr lang="en" sz="3600" b="0" i="0" u="none" strike="noStrike" cap="all" dirty="0">
                <a:effectLst/>
                <a:latin typeface="+mn-lt"/>
              </a:rPr>
              <a:t>HOW TO TEST FOR MURPHY’S SIGN</a:t>
            </a:r>
            <a:endParaRPr lang="el-GR" sz="3600" dirty="0"/>
          </a:p>
        </p:txBody>
      </p:sp>
      <p:pic>
        <p:nvPicPr>
          <p:cNvPr id="15362" name="Picture 2" descr="A gloved hand pushing into the gallbladder, testing the murphys sign for cholecystitis">
            <a:extLst>
              <a:ext uri="{FF2B5EF4-FFF2-40B4-BE49-F238E27FC236}">
                <a16:creationId xmlns:a16="http://schemas.microsoft.com/office/drawing/2014/main" id="{BCB0EB07-0712-06E6-B0B1-9BBE1BBE3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012" y="488023"/>
            <a:ext cx="4653988" cy="6018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2DF331-A9E3-3D9F-BF30-E8D6E92828D9}"/>
              </a:ext>
            </a:extLst>
          </p:cNvPr>
          <p:cNvSpPr txBox="1"/>
          <p:nvPr/>
        </p:nvSpPr>
        <p:spPr>
          <a:xfrm>
            <a:off x="325348" y="1450353"/>
            <a:ext cx="7328899" cy="4093428"/>
          </a:xfrm>
          <a:prstGeom prst="rect">
            <a:avLst/>
          </a:prstGeom>
          <a:noFill/>
        </p:spPr>
        <p:txBody>
          <a:bodyPr wrap="square">
            <a:spAutoFit/>
          </a:bodyPr>
          <a:lstStyle/>
          <a:p>
            <a:pPr marL="342900" indent="-342900" algn="l" fontAlgn="base">
              <a:buFont typeface="Arial" panose="020B0604020202020204" pitchFamily="34" charset="0"/>
              <a:buChar char="•"/>
            </a:pPr>
            <a:r>
              <a:rPr lang="en" sz="2000" b="0" i="0" u="none" strike="noStrike" dirty="0">
                <a:solidFill>
                  <a:srgbClr val="1E1E1E"/>
                </a:solidFill>
                <a:effectLst/>
                <a:latin typeface="qanelas-soft"/>
              </a:rPr>
              <a:t>To check for Murphy’s sign, </a:t>
            </a:r>
            <a:r>
              <a:rPr lang="en" sz="2000" b="1" i="0" u="none" strike="noStrike" dirty="0">
                <a:solidFill>
                  <a:srgbClr val="1E1E1E"/>
                </a:solidFill>
                <a:effectLst/>
                <a:latin typeface="qanelas-soft"/>
              </a:rPr>
              <a:t>place your fingers firmly in the patient’s right upper quadrant underneath the patient’s ribs, and ask the patient to take a deep breath.</a:t>
            </a:r>
            <a:r>
              <a:rPr lang="en" sz="2000" b="0" i="0" u="none" strike="noStrike" dirty="0">
                <a:solidFill>
                  <a:srgbClr val="1E1E1E"/>
                </a:solidFill>
                <a:effectLst/>
                <a:latin typeface="qanelas-soft"/>
              </a:rPr>
              <a:t> This is considered deep subcostal palpation, and on inspiration, the diaphragm pushes the gallbladder towards your palpating fingers, which should be painful if the gallbladder is inflamed.</a:t>
            </a:r>
          </a:p>
          <a:p>
            <a:pPr marL="342900" indent="-342900" algn="l" fontAlgn="base">
              <a:buFont typeface="Arial" panose="020B0604020202020204" pitchFamily="34" charset="0"/>
              <a:buChar char="•"/>
            </a:pPr>
            <a:r>
              <a:rPr lang="en" sz="2000" b="0" i="0" u="none" strike="noStrike" dirty="0">
                <a:solidFill>
                  <a:srgbClr val="1E1E1E"/>
                </a:solidFill>
                <a:effectLst/>
                <a:latin typeface="qanelas-soft"/>
              </a:rPr>
              <a:t>A positive’s Murphy sign is indicated when </a:t>
            </a:r>
            <a:r>
              <a:rPr lang="en" sz="2000" b="1" i="0" u="none" strike="noStrike" dirty="0">
                <a:solidFill>
                  <a:srgbClr val="1E1E1E"/>
                </a:solidFill>
                <a:effectLst/>
                <a:latin typeface="qanelas-soft"/>
              </a:rPr>
              <a:t>during inspiration, the patient has an acute increase in pain that will often cause them to stop inspiring mid-way through their breath.</a:t>
            </a:r>
            <a:r>
              <a:rPr lang="en" sz="2000" b="0" i="0" u="none" strike="noStrike" dirty="0">
                <a:solidFill>
                  <a:srgbClr val="1E1E1E"/>
                </a:solidFill>
                <a:effectLst/>
                <a:latin typeface="qanelas-soft"/>
              </a:rPr>
              <a:t> In true acute cholecystitis – this is often positive as Murphy’s sign as high sensitivity (97%) for acute cholecystitis, however, it is much less specific (48%) – this means that it could indicate other pathology within the liver or surrounding area.</a:t>
            </a:r>
          </a:p>
        </p:txBody>
      </p:sp>
    </p:spTree>
    <p:extLst>
      <p:ext uri="{BB962C8B-B14F-4D97-AF65-F5344CB8AC3E}">
        <p14:creationId xmlns:p14="http://schemas.microsoft.com/office/powerpoint/2010/main" val="168099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B66C98-FF24-F962-055D-9C6354EA5668}"/>
              </a:ext>
            </a:extLst>
          </p:cNvPr>
          <p:cNvSpPr>
            <a:spLocks noGrp="1"/>
          </p:cNvSpPr>
          <p:nvPr>
            <p:ph type="title"/>
          </p:nvPr>
        </p:nvSpPr>
        <p:spPr>
          <a:xfrm>
            <a:off x="1047108" y="59273"/>
            <a:ext cx="5048892" cy="1632228"/>
          </a:xfrm>
        </p:spPr>
        <p:txBody>
          <a:bodyPr>
            <a:normAutofit/>
          </a:bodyPr>
          <a:lstStyle/>
          <a:p>
            <a:r>
              <a:rPr lang="en" sz="3600" b="1" i="0" u="none" strike="noStrike" dirty="0">
                <a:solidFill>
                  <a:srgbClr val="1F1F1F"/>
                </a:solidFill>
                <a:effectLst/>
                <a:latin typeface="Google Sans"/>
              </a:rPr>
              <a:t>Rebound tenderness Blumberg sign</a:t>
            </a:r>
            <a:endParaRPr lang="el-GR" sz="3600" b="1" dirty="0"/>
          </a:p>
        </p:txBody>
      </p:sp>
      <p:pic>
        <p:nvPicPr>
          <p:cNvPr id="16386" name="Picture 2" descr="Clinical Pathology Glossary: Rebound Tenderness | ditki medical &amp;  biological sciences">
            <a:extLst>
              <a:ext uri="{FF2B5EF4-FFF2-40B4-BE49-F238E27FC236}">
                <a16:creationId xmlns:a16="http://schemas.microsoft.com/office/drawing/2014/main" id="{D1AB8A31-04F2-5D9C-6A38-3244581E8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669" y="30822"/>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19EF70-F50F-D589-A70F-F5CCBDD6D940}"/>
              </a:ext>
            </a:extLst>
          </p:cNvPr>
          <p:cNvSpPr txBox="1"/>
          <p:nvPr/>
        </p:nvSpPr>
        <p:spPr>
          <a:xfrm>
            <a:off x="838201" y="1843242"/>
            <a:ext cx="4204699" cy="3970318"/>
          </a:xfrm>
          <a:prstGeom prst="rect">
            <a:avLst/>
          </a:prstGeom>
          <a:noFill/>
        </p:spPr>
        <p:txBody>
          <a:bodyPr wrap="square">
            <a:spAutoFit/>
          </a:bodyPr>
          <a:lstStyle/>
          <a:p>
            <a:r>
              <a:rPr lang="en" sz="2800" b="0" i="0" u="none" strike="noStrike" dirty="0">
                <a:solidFill>
                  <a:srgbClr val="1F1F1F"/>
                </a:solidFill>
                <a:effectLst/>
                <a:latin typeface="Google Sans"/>
              </a:rPr>
              <a:t>Rebound tenderness means that </a:t>
            </a:r>
            <a:r>
              <a:rPr lang="en" sz="2800" b="0" i="0" u="none" strike="noStrike" dirty="0">
                <a:solidFill>
                  <a:srgbClr val="040C28"/>
                </a:solidFill>
                <a:effectLst/>
                <a:latin typeface="Google Sans"/>
              </a:rPr>
              <a:t>there is more pain when pressure on the tender area is released</a:t>
            </a:r>
            <a:r>
              <a:rPr lang="en" sz="2800" b="0" i="0" u="none" strike="noStrike" dirty="0">
                <a:solidFill>
                  <a:srgbClr val="1F1F1F"/>
                </a:solidFill>
                <a:effectLst/>
                <a:latin typeface="Google Sans"/>
              </a:rPr>
              <a:t>. It occurs when the tissue that lines the abdominal cavity (the peritoneum) is irritated, inflamed, or infected</a:t>
            </a:r>
            <a:endParaRPr lang="el-GR" sz="2800" dirty="0"/>
          </a:p>
        </p:txBody>
      </p:sp>
    </p:spTree>
    <p:extLst>
      <p:ext uri="{BB962C8B-B14F-4D97-AF65-F5344CB8AC3E}">
        <p14:creationId xmlns:p14="http://schemas.microsoft.com/office/powerpoint/2010/main" val="346633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776ABA-B6AA-350B-A927-E662866E1858}"/>
              </a:ext>
            </a:extLst>
          </p:cNvPr>
          <p:cNvSpPr>
            <a:spLocks noGrp="1"/>
          </p:cNvSpPr>
          <p:nvPr>
            <p:ph type="title"/>
          </p:nvPr>
        </p:nvSpPr>
        <p:spPr>
          <a:xfrm>
            <a:off x="490591" y="365124"/>
            <a:ext cx="10515600" cy="1325563"/>
          </a:xfrm>
        </p:spPr>
        <p:txBody>
          <a:bodyPr/>
          <a:lstStyle/>
          <a:p>
            <a:r>
              <a:rPr lang="en-US" dirty="0"/>
              <a:t>Psoas sign</a:t>
            </a:r>
            <a:endParaRPr lang="el-GR" dirty="0"/>
          </a:p>
        </p:txBody>
      </p:sp>
      <p:sp>
        <p:nvSpPr>
          <p:cNvPr id="4" name="TextBox 3">
            <a:extLst>
              <a:ext uri="{FF2B5EF4-FFF2-40B4-BE49-F238E27FC236}">
                <a16:creationId xmlns:a16="http://schemas.microsoft.com/office/drawing/2014/main" id="{2B2E3B73-8920-5C01-DB80-E9225DBD8052}"/>
              </a:ext>
            </a:extLst>
          </p:cNvPr>
          <p:cNvSpPr txBox="1"/>
          <p:nvPr/>
        </p:nvSpPr>
        <p:spPr>
          <a:xfrm>
            <a:off x="490591" y="1684298"/>
            <a:ext cx="3896474" cy="3539430"/>
          </a:xfrm>
          <a:prstGeom prst="rect">
            <a:avLst/>
          </a:prstGeom>
          <a:noFill/>
        </p:spPr>
        <p:txBody>
          <a:bodyPr wrap="square">
            <a:spAutoFit/>
          </a:bodyPr>
          <a:lstStyle/>
          <a:p>
            <a:r>
              <a:rPr lang="en" sz="2800" b="0" i="0" u="none" strike="noStrike" dirty="0">
                <a:solidFill>
                  <a:srgbClr val="000000"/>
                </a:solidFill>
                <a:effectLst/>
                <a:latin typeface="Calibri" panose="020F0502020204030204" pitchFamily="34" charset="0"/>
                <a:cs typeface="Calibri" panose="020F0502020204030204" pitchFamily="34" charset="0"/>
              </a:rPr>
              <a:t>The psoas (or iliopsoas sign) refers to right lower quadrant pain elicited with flexion of the hip against resistance. It may be seen in association with inflammation of a retrocecal appendix.</a:t>
            </a:r>
            <a:endParaRPr lang="el-GR" sz="2800" dirty="0">
              <a:latin typeface="Calibri" panose="020F0502020204030204" pitchFamily="34" charset="0"/>
              <a:cs typeface="Calibri" panose="020F0502020204030204" pitchFamily="34" charset="0"/>
            </a:endParaRPr>
          </a:p>
        </p:txBody>
      </p:sp>
      <p:pic>
        <p:nvPicPr>
          <p:cNvPr id="17410" name="Picture 2" descr="Psoas sign – Dr. Nabil Ebraheim's Blog">
            <a:extLst>
              <a:ext uri="{FF2B5EF4-FFF2-40B4-BE49-F238E27FC236}">
                <a16:creationId xmlns:a16="http://schemas.microsoft.com/office/drawing/2014/main" id="{A04D7B1F-FE8E-412B-A790-4BA2DA8A7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477" y="1027906"/>
            <a:ext cx="5110323" cy="561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93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Obturator Sign Or Cope's Sign in Acute Appendicitis ; Meaning of Positive  or negative, Procedure and">
            <a:extLst>
              <a:ext uri="{FF2B5EF4-FFF2-40B4-BE49-F238E27FC236}">
                <a16:creationId xmlns:a16="http://schemas.microsoft.com/office/drawing/2014/main" id="{C1227A95-4FC9-9013-01D6-B66F7DFC4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030" y="904125"/>
            <a:ext cx="7233007" cy="5424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894BA0-1C46-5AA9-7D25-10B498F0547E}"/>
              </a:ext>
            </a:extLst>
          </p:cNvPr>
          <p:cNvSpPr txBox="1"/>
          <p:nvPr/>
        </p:nvSpPr>
        <p:spPr>
          <a:xfrm>
            <a:off x="644704" y="1068708"/>
            <a:ext cx="3269751" cy="3970318"/>
          </a:xfrm>
          <a:prstGeom prst="rect">
            <a:avLst/>
          </a:prstGeom>
          <a:noFill/>
        </p:spPr>
        <p:txBody>
          <a:bodyPr wrap="square">
            <a:spAutoFit/>
          </a:bodyPr>
          <a:lstStyle/>
          <a:p>
            <a:pPr marL="342900" indent="-342900" algn="l">
              <a:buFont typeface="Arial" panose="020B0604020202020204" pitchFamily="34" charset="0"/>
              <a:buChar char="•"/>
            </a:pPr>
            <a:r>
              <a:rPr lang="en" sz="2400" b="0" i="0" u="none" strike="noStrike" dirty="0">
                <a:solidFill>
                  <a:srgbClr val="000000"/>
                </a:solidFill>
                <a:effectLst/>
                <a:latin typeface="Arial" panose="020B0604020202020204" pitchFamily="34" charset="0"/>
              </a:rPr>
              <a:t>The obturator sign is right lower quadrant pain elicited with internal rotation of the hip. </a:t>
            </a:r>
          </a:p>
          <a:p>
            <a:pPr marL="342900" indent="-342900" algn="l">
              <a:buFont typeface="Arial" panose="020B0604020202020204" pitchFamily="34" charset="0"/>
              <a:buChar char="•"/>
            </a:pPr>
            <a:r>
              <a:rPr lang="en" sz="2400" b="0" i="0" u="none" strike="noStrike" dirty="0">
                <a:solidFill>
                  <a:srgbClr val="000000"/>
                </a:solidFill>
                <a:effectLst/>
                <a:latin typeface="Arial" panose="020B0604020202020204" pitchFamily="34" charset="0"/>
              </a:rPr>
              <a:t>Again, this is suggestive of inflammation of the appendix.</a:t>
            </a:r>
          </a:p>
          <a:p>
            <a:br>
              <a:rPr lang="en" dirty="0"/>
            </a:br>
            <a:endParaRPr lang="el-GR" dirty="0"/>
          </a:p>
        </p:txBody>
      </p:sp>
    </p:spTree>
    <p:extLst>
      <p:ext uri="{BB962C8B-B14F-4D97-AF65-F5344CB8AC3E}">
        <p14:creationId xmlns:p14="http://schemas.microsoft.com/office/powerpoint/2010/main" val="53083438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1656</Words>
  <Application>Microsoft Macintosh PowerPoint</Application>
  <PresentationFormat>Ευρεία οθόνη</PresentationFormat>
  <Paragraphs>107</Paragraphs>
  <Slides>32</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32</vt:i4>
      </vt:variant>
    </vt:vector>
  </HeadingPairs>
  <TitlesOfParts>
    <vt:vector size="42" baseType="lpstr">
      <vt:lpstr>__Roboto_35b5f0</vt:lpstr>
      <vt:lpstr>Arial</vt:lpstr>
      <vt:lpstr>Calibri</vt:lpstr>
      <vt:lpstr>Calibri Light</vt:lpstr>
      <vt:lpstr>Google Sans</vt:lpstr>
      <vt:lpstr>Linux Libertine</vt:lpstr>
      <vt:lpstr>qanelas-soft</vt:lpstr>
      <vt:lpstr>Raleway</vt:lpstr>
      <vt:lpstr>Times New Roman</vt:lpstr>
      <vt:lpstr>Θέμα του Office</vt:lpstr>
      <vt:lpstr>Clinical Signs and findings </vt:lpstr>
      <vt:lpstr>Cyanosis </vt:lpstr>
      <vt:lpstr>Hepatojugular reflux</vt:lpstr>
      <vt:lpstr>Kussmaul breathing</vt:lpstr>
      <vt:lpstr>Murphy's sign </vt:lpstr>
      <vt:lpstr>HOW TO TEST FOR MURPHY’S SIGN</vt:lpstr>
      <vt:lpstr>Rebound tenderness Blumberg sign</vt:lpstr>
      <vt:lpstr>Psoas sign</vt:lpstr>
      <vt:lpstr>Παρουσίαση του PowerPoint</vt:lpstr>
      <vt:lpstr>Cullen's sign</vt:lpstr>
      <vt:lpstr>McBurney’s sign</vt:lpstr>
      <vt:lpstr>Σημείο Grey Turner</vt:lpstr>
      <vt:lpstr>Βατραχοειδής κοιλία</vt:lpstr>
      <vt:lpstr>Valsalva maneuver </vt:lpstr>
      <vt:lpstr>Romberg's test</vt:lpstr>
      <vt:lpstr>Babinski </vt:lpstr>
      <vt:lpstr>Brudzinski's sign</vt:lpstr>
      <vt:lpstr>Virchow's nodes</vt:lpstr>
      <vt:lpstr>Giordano sign</vt:lpstr>
      <vt:lpstr>Chvostek sign</vt:lpstr>
      <vt:lpstr>Raynaud’s</vt:lpstr>
      <vt:lpstr>Σημείο οδοντωτού τροχού</vt:lpstr>
      <vt:lpstr>Splinter haemorrhages are caused by small emboli becoming lodged in nailbed capillaries causing secondary haemorrhage.</vt:lpstr>
      <vt:lpstr>Osler’s nodes </vt:lpstr>
      <vt:lpstr>Janeway lesions </vt:lpstr>
      <vt:lpstr>finger clubbing </vt:lpstr>
      <vt:lpstr>Παρουσίαση του PowerPoint</vt:lpstr>
      <vt:lpstr>Asterixis </vt:lpstr>
      <vt:lpstr>Xanthomata </vt:lpstr>
      <vt:lpstr>Koilonychia </vt:lpstr>
      <vt:lpstr>Παρουσίαση του PowerPoint</vt:lpstr>
      <vt:lpstr>Ουρική αρθρίτιδα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Sophia Lionaki</dc:creator>
  <cp:lastModifiedBy>Sophia Lionaki</cp:lastModifiedBy>
  <cp:revision>35</cp:revision>
  <dcterms:created xsi:type="dcterms:W3CDTF">2024-11-21T11:25:00Z</dcterms:created>
  <dcterms:modified xsi:type="dcterms:W3CDTF">2025-04-04T10:40:08Z</dcterms:modified>
</cp:coreProperties>
</file>