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723" r:id="rId3"/>
    <p:sldId id="724" r:id="rId4"/>
    <p:sldId id="734" r:id="rId5"/>
    <p:sldId id="727" r:id="rId6"/>
    <p:sldId id="270" r:id="rId7"/>
    <p:sldId id="728" r:id="rId8"/>
    <p:sldId id="729" r:id="rId9"/>
    <p:sldId id="271" r:id="rId10"/>
    <p:sldId id="267" r:id="rId11"/>
    <p:sldId id="265" r:id="rId12"/>
    <p:sldId id="266" r:id="rId13"/>
    <p:sldId id="448" r:id="rId14"/>
    <p:sldId id="298" r:id="rId15"/>
    <p:sldId id="306" r:id="rId16"/>
    <p:sldId id="297" r:id="rId17"/>
    <p:sldId id="262" r:id="rId18"/>
    <p:sldId id="285" r:id="rId19"/>
    <p:sldId id="286" r:id="rId20"/>
    <p:sldId id="296" r:id="rId21"/>
    <p:sldId id="725" r:id="rId22"/>
    <p:sldId id="310" r:id="rId23"/>
    <p:sldId id="311" r:id="rId24"/>
    <p:sldId id="277" r:id="rId25"/>
    <p:sldId id="719" r:id="rId26"/>
    <p:sldId id="722" r:id="rId27"/>
    <p:sldId id="730" r:id="rId28"/>
    <p:sldId id="731" r:id="rId29"/>
    <p:sldId id="275" r:id="rId30"/>
    <p:sldId id="733" r:id="rId31"/>
    <p:sldId id="735" r:id="rId32"/>
    <p:sldId id="268" r:id="rId33"/>
    <p:sldId id="282" r:id="rId34"/>
  </p:sldIdLst>
  <p:sldSz cx="12192000" cy="6858000"/>
  <p:notesSz cx="6858000" cy="9144000"/>
  <p:defaultText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23"/>
  </p:normalViewPr>
  <p:slideViewPr>
    <p:cSldViewPr snapToGrid="0">
      <p:cViewPr varScale="1">
        <p:scale>
          <a:sx n="80" d="100"/>
          <a:sy n="80" d="100"/>
        </p:scale>
        <p:origin x="11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C24C81-023C-C844-AFD8-094204DA1850}"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DFA27B73-5897-C147-9E25-F41F938C4614}">
      <dgm:prSet phldrT="[Text]" custT="1"/>
      <dgm:spPr/>
      <dgm:t>
        <a:bodyPr/>
        <a:lstStyle/>
        <a:p>
          <a:r>
            <a:rPr lang="el-GR" sz="1800" b="1" dirty="0"/>
            <a:t>Κλινικό σύνδρομο</a:t>
          </a:r>
          <a:endParaRPr lang="en-US" sz="1800" b="1" dirty="0"/>
        </a:p>
      </dgm:t>
    </dgm:pt>
    <dgm:pt modelId="{CCBDD5E7-62F0-AF4F-A13D-64CB5E2F349B}" type="parTrans" cxnId="{3C1347BD-21F4-8843-8FA6-A6EA4AB088CF}">
      <dgm:prSet/>
      <dgm:spPr/>
      <dgm:t>
        <a:bodyPr/>
        <a:lstStyle/>
        <a:p>
          <a:endParaRPr lang="en-US" sz="1400"/>
        </a:p>
      </dgm:t>
    </dgm:pt>
    <dgm:pt modelId="{36EE59BB-E1A3-E747-87BE-EF303B008023}" type="sibTrans" cxnId="{3C1347BD-21F4-8843-8FA6-A6EA4AB088CF}">
      <dgm:prSet/>
      <dgm:spPr/>
      <dgm:t>
        <a:bodyPr/>
        <a:lstStyle/>
        <a:p>
          <a:endParaRPr lang="en-US" sz="1400"/>
        </a:p>
      </dgm:t>
    </dgm:pt>
    <dgm:pt modelId="{F859A2F1-AE20-FE46-8FB2-CA347020C876}">
      <dgm:prSet phldrT="[Text]" custT="1"/>
      <dgm:spPr/>
      <dgm:t>
        <a:bodyPr/>
        <a:lstStyle/>
        <a:p>
          <a:r>
            <a:rPr lang="el-GR" sz="1400" b="1" dirty="0"/>
            <a:t>Πολυαρθρίτιδα</a:t>
          </a:r>
          <a:endParaRPr lang="en-US" sz="1400" b="1" dirty="0"/>
        </a:p>
      </dgm:t>
    </dgm:pt>
    <dgm:pt modelId="{F81AAADB-34A4-1E49-A251-1F32F0363D13}" type="parTrans" cxnId="{13A620BF-5E02-F248-B49B-A475BD7A8E49}">
      <dgm:prSet/>
      <dgm:spPr/>
      <dgm:t>
        <a:bodyPr/>
        <a:lstStyle/>
        <a:p>
          <a:endParaRPr lang="en-US" sz="1400"/>
        </a:p>
      </dgm:t>
    </dgm:pt>
    <dgm:pt modelId="{646A9418-8D3D-1046-A595-5E59696B023F}" type="sibTrans" cxnId="{13A620BF-5E02-F248-B49B-A475BD7A8E49}">
      <dgm:prSet/>
      <dgm:spPr/>
      <dgm:t>
        <a:bodyPr/>
        <a:lstStyle/>
        <a:p>
          <a:endParaRPr lang="en-US" sz="1400"/>
        </a:p>
      </dgm:t>
    </dgm:pt>
    <dgm:pt modelId="{6A844434-FC0E-2143-801C-997D3F323CC0}">
      <dgm:prSet phldrT="[Text]" custT="1"/>
      <dgm:spPr/>
      <dgm:t>
        <a:bodyPr/>
        <a:lstStyle/>
        <a:p>
          <a:r>
            <a:rPr lang="el-GR" sz="1400" b="1" dirty="0"/>
            <a:t>Συμπτώματα </a:t>
          </a:r>
          <a:r>
            <a:rPr lang="en-US" sz="1400" b="1" dirty="0" err="1"/>
            <a:t>sicca</a:t>
          </a:r>
          <a:endParaRPr lang="en-US" sz="1400" b="1" dirty="0"/>
        </a:p>
      </dgm:t>
    </dgm:pt>
    <dgm:pt modelId="{9B9775F2-E336-AA40-9D8B-8227ED55D9C5}" type="parTrans" cxnId="{EB14C10E-4575-0E4D-8215-FCE9F2A6F87B}">
      <dgm:prSet/>
      <dgm:spPr/>
      <dgm:t>
        <a:bodyPr/>
        <a:lstStyle/>
        <a:p>
          <a:endParaRPr lang="en-US" sz="1400"/>
        </a:p>
      </dgm:t>
    </dgm:pt>
    <dgm:pt modelId="{6B27C844-1F45-F546-BB04-CF0172F848BC}" type="sibTrans" cxnId="{EB14C10E-4575-0E4D-8215-FCE9F2A6F87B}">
      <dgm:prSet/>
      <dgm:spPr/>
      <dgm:t>
        <a:bodyPr/>
        <a:lstStyle/>
        <a:p>
          <a:endParaRPr lang="en-US" sz="1400"/>
        </a:p>
      </dgm:t>
    </dgm:pt>
    <dgm:pt modelId="{D625AB9F-ABD3-7F46-8EF8-D22D699C61C6}">
      <dgm:prSet custT="1"/>
      <dgm:spPr/>
      <dgm:t>
        <a:bodyPr/>
        <a:lstStyle/>
        <a:p>
          <a:r>
            <a:rPr lang="el-GR" sz="1400" b="1" dirty="0"/>
            <a:t>Φαινόμενο </a:t>
          </a:r>
          <a:r>
            <a:rPr lang="en-US" sz="1400" b="1" dirty="0"/>
            <a:t>Raynaud</a:t>
          </a:r>
        </a:p>
        <a:p>
          <a:r>
            <a:rPr lang="el-GR" sz="1400" b="1" dirty="0"/>
            <a:t>Οιδαλέα δάκτυλα </a:t>
          </a:r>
          <a:endParaRPr lang="en-US" sz="1400" b="1" dirty="0"/>
        </a:p>
      </dgm:t>
    </dgm:pt>
    <dgm:pt modelId="{4D58891A-E787-A140-9CF9-1CCD34CA1B54}" type="parTrans" cxnId="{D8494F27-0185-0E48-BAEC-0EB317443B36}">
      <dgm:prSet/>
      <dgm:spPr/>
      <dgm:t>
        <a:bodyPr/>
        <a:lstStyle/>
        <a:p>
          <a:endParaRPr lang="en-US" sz="1400"/>
        </a:p>
      </dgm:t>
    </dgm:pt>
    <dgm:pt modelId="{AD6F50B0-2D41-6546-A9FC-CD9ECEFE0DF2}" type="sibTrans" cxnId="{D8494F27-0185-0E48-BAEC-0EB317443B36}">
      <dgm:prSet/>
      <dgm:spPr/>
      <dgm:t>
        <a:bodyPr/>
        <a:lstStyle/>
        <a:p>
          <a:endParaRPr lang="en-US" sz="1400"/>
        </a:p>
      </dgm:t>
    </dgm:pt>
    <dgm:pt modelId="{B076ADFB-3603-4D43-A408-9454AA2DD9EE}">
      <dgm:prSet custT="1"/>
      <dgm:spPr/>
      <dgm:t>
        <a:bodyPr/>
        <a:lstStyle/>
        <a:p>
          <a:r>
            <a:rPr lang="el-GR" sz="1400" b="1" dirty="0"/>
            <a:t>Πνευμονικά διηθήματα</a:t>
          </a:r>
        </a:p>
        <a:p>
          <a:r>
            <a:rPr lang="el-GR" sz="1400" b="1" dirty="0"/>
            <a:t>Ενεργό ίζημα ούρων</a:t>
          </a:r>
        </a:p>
        <a:p>
          <a:r>
            <a:rPr lang="el-GR" sz="1400" b="1" dirty="0"/>
            <a:t>Πορφυρικό εξάνθημα</a:t>
          </a:r>
          <a:endParaRPr lang="en-US" sz="1400" b="1" dirty="0"/>
        </a:p>
      </dgm:t>
    </dgm:pt>
    <dgm:pt modelId="{955D2CB3-C7A1-DC44-80EE-783C2998FAD1}" type="parTrans" cxnId="{BFC8079C-B50E-6948-929A-7CB811CCB8D2}">
      <dgm:prSet/>
      <dgm:spPr/>
      <dgm:t>
        <a:bodyPr/>
        <a:lstStyle/>
        <a:p>
          <a:endParaRPr lang="en-US" sz="1400"/>
        </a:p>
      </dgm:t>
    </dgm:pt>
    <dgm:pt modelId="{1BCBA6F4-9C68-BE45-AC77-C5129CE0C16A}" type="sibTrans" cxnId="{BFC8079C-B50E-6948-929A-7CB811CCB8D2}">
      <dgm:prSet/>
      <dgm:spPr/>
      <dgm:t>
        <a:bodyPr/>
        <a:lstStyle/>
        <a:p>
          <a:endParaRPr lang="en-US" sz="1400"/>
        </a:p>
      </dgm:t>
    </dgm:pt>
    <dgm:pt modelId="{B9F829E8-FB45-E645-BA04-916461E69AFA}">
      <dgm:prSet custT="1"/>
      <dgm:spPr/>
      <dgm:t>
        <a:bodyPr/>
        <a:lstStyle/>
        <a:p>
          <a:r>
            <a:rPr lang="el-GR" sz="1400" b="1" dirty="0"/>
            <a:t>Διάμεση πνευμονική νόσος οξείας έναρξης ±</a:t>
          </a:r>
        </a:p>
        <a:p>
          <a:r>
            <a:rPr lang="el-GR" sz="1400" b="1" dirty="0"/>
            <a:t>φ</a:t>
          </a:r>
          <a:r>
            <a:rPr lang="en-GB" sz="1400" b="1" dirty="0"/>
            <a:t>.</a:t>
          </a:r>
          <a:r>
            <a:rPr lang="el-GR" sz="1400" b="1" dirty="0"/>
            <a:t> </a:t>
          </a:r>
          <a:r>
            <a:rPr lang="en-GB" sz="1400" b="1" dirty="0"/>
            <a:t>R</a:t>
          </a:r>
          <a:r>
            <a:rPr lang="en-US" sz="1400" b="1" dirty="0" err="1"/>
            <a:t>aynaud</a:t>
          </a:r>
          <a:r>
            <a:rPr lang="en-US" sz="1400" b="1" dirty="0"/>
            <a:t> </a:t>
          </a:r>
          <a:r>
            <a:rPr lang="el-GR" sz="1400" b="1" dirty="0"/>
            <a:t>±</a:t>
          </a:r>
          <a:endParaRPr lang="en-GB" sz="1400" b="1" dirty="0"/>
        </a:p>
        <a:p>
          <a:r>
            <a:rPr lang="el-GR" sz="1400" b="1" dirty="0"/>
            <a:t>Αρθρίτιδα</a:t>
          </a:r>
          <a:endParaRPr lang="en-US" sz="1400" b="1" dirty="0"/>
        </a:p>
      </dgm:t>
    </dgm:pt>
    <dgm:pt modelId="{802550EB-40FB-AF42-96D5-80EADD20A561}" type="parTrans" cxnId="{11F2154A-6DD4-E740-92F6-C90CA9AB958D}">
      <dgm:prSet/>
      <dgm:spPr/>
      <dgm:t>
        <a:bodyPr/>
        <a:lstStyle/>
        <a:p>
          <a:endParaRPr lang="en-US" sz="1400"/>
        </a:p>
      </dgm:t>
    </dgm:pt>
    <dgm:pt modelId="{EEE963B2-FAC4-5B4C-9942-768519D2DF8D}" type="sibTrans" cxnId="{11F2154A-6DD4-E740-92F6-C90CA9AB958D}">
      <dgm:prSet/>
      <dgm:spPr/>
      <dgm:t>
        <a:bodyPr/>
        <a:lstStyle/>
        <a:p>
          <a:endParaRPr lang="en-US" sz="1400"/>
        </a:p>
      </dgm:t>
    </dgm:pt>
    <dgm:pt modelId="{F6948FAF-FDC3-064D-8AA2-21812D499278}">
      <dgm:prSet custT="1"/>
      <dgm:spPr/>
      <dgm:t>
        <a:bodyPr/>
        <a:lstStyle/>
        <a:p>
          <a:r>
            <a:rPr lang="en-US" sz="1400" b="1" dirty="0"/>
            <a:t>RF</a:t>
          </a:r>
        </a:p>
        <a:p>
          <a:r>
            <a:rPr lang="en-US" sz="1400" b="1" dirty="0"/>
            <a:t>Anti-CCP</a:t>
          </a:r>
        </a:p>
        <a:p>
          <a:r>
            <a:rPr lang="en-US" sz="1400" b="1" dirty="0"/>
            <a:t>ANA</a:t>
          </a:r>
        </a:p>
      </dgm:t>
    </dgm:pt>
    <dgm:pt modelId="{95130B82-3FBE-7346-92BC-D8FB37EBBFF8}" type="parTrans" cxnId="{690AF43A-4E46-3B4A-A7B5-5B210574F705}">
      <dgm:prSet/>
      <dgm:spPr/>
      <dgm:t>
        <a:bodyPr/>
        <a:lstStyle/>
        <a:p>
          <a:endParaRPr lang="en-US"/>
        </a:p>
      </dgm:t>
    </dgm:pt>
    <dgm:pt modelId="{2FF15434-B922-E24F-BC90-1CF147126C24}" type="sibTrans" cxnId="{690AF43A-4E46-3B4A-A7B5-5B210574F705}">
      <dgm:prSet/>
      <dgm:spPr/>
      <dgm:t>
        <a:bodyPr/>
        <a:lstStyle/>
        <a:p>
          <a:endParaRPr lang="en-US"/>
        </a:p>
      </dgm:t>
    </dgm:pt>
    <dgm:pt modelId="{E4794C54-D940-2D44-A76A-05B943CD7CD3}">
      <dgm:prSet/>
      <dgm:spPr/>
      <dgm:t>
        <a:bodyPr/>
        <a:lstStyle/>
        <a:p>
          <a:r>
            <a:rPr lang="en-US" b="1" dirty="0"/>
            <a:t>ANA</a:t>
          </a:r>
        </a:p>
        <a:p>
          <a:r>
            <a:rPr lang="en-US" b="1" dirty="0"/>
            <a:t>Anti-Ro</a:t>
          </a:r>
        </a:p>
        <a:p>
          <a:r>
            <a:rPr lang="en-US" b="1" dirty="0"/>
            <a:t>Anti-La</a:t>
          </a:r>
        </a:p>
      </dgm:t>
    </dgm:pt>
    <dgm:pt modelId="{C2881624-D42C-064B-80A4-EF1A04318F5E}" type="parTrans" cxnId="{CE755800-5661-024F-9BB8-7A4A8870805C}">
      <dgm:prSet/>
      <dgm:spPr/>
      <dgm:t>
        <a:bodyPr/>
        <a:lstStyle/>
        <a:p>
          <a:endParaRPr lang="en-US"/>
        </a:p>
      </dgm:t>
    </dgm:pt>
    <dgm:pt modelId="{E179BCB5-AA21-114E-9044-1F2574E99462}" type="sibTrans" cxnId="{CE755800-5661-024F-9BB8-7A4A8870805C}">
      <dgm:prSet/>
      <dgm:spPr/>
      <dgm:t>
        <a:bodyPr/>
        <a:lstStyle/>
        <a:p>
          <a:endParaRPr lang="en-US"/>
        </a:p>
      </dgm:t>
    </dgm:pt>
    <dgm:pt modelId="{0D5A390F-23B1-6044-BF08-BAE07C17F779}">
      <dgm:prSet custT="1"/>
      <dgm:spPr/>
      <dgm:t>
        <a:bodyPr/>
        <a:lstStyle/>
        <a:p>
          <a:r>
            <a:rPr lang="en-US" sz="1400" b="1" dirty="0"/>
            <a:t>ANA</a:t>
          </a:r>
        </a:p>
        <a:p>
          <a:r>
            <a:rPr lang="en-US" sz="1400" b="1" dirty="0"/>
            <a:t>anti-Scl70,</a:t>
          </a:r>
        </a:p>
        <a:p>
          <a:r>
            <a:rPr lang="en-US" sz="1400" b="1" dirty="0"/>
            <a:t>ACA</a:t>
          </a:r>
        </a:p>
      </dgm:t>
    </dgm:pt>
    <dgm:pt modelId="{2BCF9F30-8026-294E-BC61-934C94888723}" type="parTrans" cxnId="{35D9A338-1C52-5B4A-B9E9-9809981E1E6A}">
      <dgm:prSet/>
      <dgm:spPr/>
      <dgm:t>
        <a:bodyPr/>
        <a:lstStyle/>
        <a:p>
          <a:endParaRPr lang="en-US"/>
        </a:p>
      </dgm:t>
    </dgm:pt>
    <dgm:pt modelId="{8060609C-533C-8440-AF78-51DECDF52746}" type="sibTrans" cxnId="{35D9A338-1C52-5B4A-B9E9-9809981E1E6A}">
      <dgm:prSet/>
      <dgm:spPr/>
      <dgm:t>
        <a:bodyPr/>
        <a:lstStyle/>
        <a:p>
          <a:endParaRPr lang="en-US"/>
        </a:p>
      </dgm:t>
    </dgm:pt>
    <dgm:pt modelId="{59FD32F3-B1EB-184C-98C9-B61A38DCD52C}">
      <dgm:prSet/>
      <dgm:spPr/>
      <dgm:t>
        <a:bodyPr/>
        <a:lstStyle/>
        <a:p>
          <a:r>
            <a:rPr lang="en-US" b="1" dirty="0"/>
            <a:t>ANCA</a:t>
          </a:r>
        </a:p>
        <a:p>
          <a:r>
            <a:rPr lang="en-US" b="1" dirty="0"/>
            <a:t>ANA</a:t>
          </a:r>
          <a:endParaRPr lang="el-GR" b="1" dirty="0"/>
        </a:p>
        <a:p>
          <a:r>
            <a:rPr lang="en-US" b="1" dirty="0"/>
            <a:t>RF</a:t>
          </a:r>
        </a:p>
        <a:p>
          <a:r>
            <a:rPr lang="en-US" b="1" dirty="0"/>
            <a:t>C3/C4</a:t>
          </a:r>
        </a:p>
      </dgm:t>
    </dgm:pt>
    <dgm:pt modelId="{E927C6F1-53D1-5840-85DB-97A576B8E3A7}" type="parTrans" cxnId="{1D0C97CD-B2D6-FA4F-922F-7CD67B99EC8C}">
      <dgm:prSet/>
      <dgm:spPr/>
      <dgm:t>
        <a:bodyPr/>
        <a:lstStyle/>
        <a:p>
          <a:endParaRPr lang="en-US"/>
        </a:p>
      </dgm:t>
    </dgm:pt>
    <dgm:pt modelId="{700247B4-467C-E144-87A0-30CBEF09B677}" type="sibTrans" cxnId="{1D0C97CD-B2D6-FA4F-922F-7CD67B99EC8C}">
      <dgm:prSet/>
      <dgm:spPr/>
      <dgm:t>
        <a:bodyPr/>
        <a:lstStyle/>
        <a:p>
          <a:endParaRPr lang="en-US"/>
        </a:p>
      </dgm:t>
    </dgm:pt>
    <dgm:pt modelId="{8C7DD376-64A5-6F41-B39D-E1CAACE5FD45}">
      <dgm:prSet custT="1"/>
      <dgm:spPr/>
      <dgm:t>
        <a:bodyPr/>
        <a:lstStyle/>
        <a:p>
          <a:endParaRPr lang="el-GR" sz="1400" b="1" dirty="0"/>
        </a:p>
        <a:p>
          <a:r>
            <a:rPr lang="en-US" sz="1400" b="1" dirty="0"/>
            <a:t>ANA</a:t>
          </a:r>
        </a:p>
        <a:p>
          <a:r>
            <a:rPr lang="el-GR" sz="1400" b="1" dirty="0"/>
            <a:t>Πάνελ αντισωμάτων </a:t>
          </a:r>
          <a:r>
            <a:rPr lang="el-GR" sz="1400" b="1" dirty="0" err="1"/>
            <a:t>μυοσίτιδας</a:t>
          </a:r>
          <a:endParaRPr lang="en-US" sz="1400" b="1" dirty="0"/>
        </a:p>
        <a:p>
          <a:endParaRPr lang="en-US" sz="1400" b="1" dirty="0"/>
        </a:p>
      </dgm:t>
    </dgm:pt>
    <dgm:pt modelId="{A2B0772F-E9B3-E146-A660-7FBE7C406736}" type="parTrans" cxnId="{D88549BC-758F-534D-9A17-4DBABFDDA16D}">
      <dgm:prSet/>
      <dgm:spPr/>
      <dgm:t>
        <a:bodyPr/>
        <a:lstStyle/>
        <a:p>
          <a:endParaRPr lang="en-US"/>
        </a:p>
      </dgm:t>
    </dgm:pt>
    <dgm:pt modelId="{7A6ADED6-9133-A542-B74B-70EA062F46F1}" type="sibTrans" cxnId="{D88549BC-758F-534D-9A17-4DBABFDDA16D}">
      <dgm:prSet/>
      <dgm:spPr/>
      <dgm:t>
        <a:bodyPr/>
        <a:lstStyle/>
        <a:p>
          <a:endParaRPr lang="en-US"/>
        </a:p>
      </dgm:t>
    </dgm:pt>
    <dgm:pt modelId="{D871453C-E67E-CC4D-8C61-FC6713019FDF}" type="pres">
      <dgm:prSet presAssocID="{E5C24C81-023C-C844-AFD8-094204DA1850}" presName="hierChild1" presStyleCnt="0">
        <dgm:presLayoutVars>
          <dgm:chPref val="1"/>
          <dgm:dir/>
          <dgm:animOne val="branch"/>
          <dgm:animLvl val="lvl"/>
          <dgm:resizeHandles/>
        </dgm:presLayoutVars>
      </dgm:prSet>
      <dgm:spPr/>
    </dgm:pt>
    <dgm:pt modelId="{797F55C6-08C2-9B41-8023-7292EBFA33FF}" type="pres">
      <dgm:prSet presAssocID="{DFA27B73-5897-C147-9E25-F41F938C4614}" presName="hierRoot1" presStyleCnt="0"/>
      <dgm:spPr/>
    </dgm:pt>
    <dgm:pt modelId="{61D0D8B2-FBA6-6245-A4A2-E8363821780D}" type="pres">
      <dgm:prSet presAssocID="{DFA27B73-5897-C147-9E25-F41F938C4614}" presName="composite" presStyleCnt="0"/>
      <dgm:spPr/>
    </dgm:pt>
    <dgm:pt modelId="{21DCF51C-B481-504F-8B44-28E37888B1A3}" type="pres">
      <dgm:prSet presAssocID="{DFA27B73-5897-C147-9E25-F41F938C4614}" presName="background" presStyleLbl="node0" presStyleIdx="0" presStyleCnt="1"/>
      <dgm:spPr>
        <a:solidFill>
          <a:srgbClr val="FF6600"/>
        </a:solidFill>
      </dgm:spPr>
    </dgm:pt>
    <dgm:pt modelId="{DF0C2E22-7348-BD41-9EA2-9B00DC3A8215}" type="pres">
      <dgm:prSet presAssocID="{DFA27B73-5897-C147-9E25-F41F938C4614}" presName="text" presStyleLbl="fgAcc0" presStyleIdx="0" presStyleCnt="1" custScaleX="215029" custLinFactY="-157480" custLinFactNeighborX="-32624" custLinFactNeighborY="-200000">
        <dgm:presLayoutVars>
          <dgm:chPref val="3"/>
        </dgm:presLayoutVars>
      </dgm:prSet>
      <dgm:spPr/>
    </dgm:pt>
    <dgm:pt modelId="{50B1DC87-E47A-4344-BFA2-4A78A5FA20F2}" type="pres">
      <dgm:prSet presAssocID="{DFA27B73-5897-C147-9E25-F41F938C4614}" presName="hierChild2" presStyleCnt="0"/>
      <dgm:spPr/>
    </dgm:pt>
    <dgm:pt modelId="{8F240B07-6D33-AF4A-8C1B-A45E50207006}" type="pres">
      <dgm:prSet presAssocID="{F81AAADB-34A4-1E49-A251-1F32F0363D13}" presName="Name10" presStyleLbl="parChTrans1D2" presStyleIdx="0" presStyleCnt="5"/>
      <dgm:spPr/>
    </dgm:pt>
    <dgm:pt modelId="{C7952E21-1990-1C4F-8A6F-496DE4079581}" type="pres">
      <dgm:prSet presAssocID="{F859A2F1-AE20-FE46-8FB2-CA347020C876}" presName="hierRoot2" presStyleCnt="0"/>
      <dgm:spPr/>
    </dgm:pt>
    <dgm:pt modelId="{E9D0440E-5786-7F46-A11F-AFCA6306C050}" type="pres">
      <dgm:prSet presAssocID="{F859A2F1-AE20-FE46-8FB2-CA347020C876}" presName="composite2" presStyleCnt="0"/>
      <dgm:spPr/>
    </dgm:pt>
    <dgm:pt modelId="{BA6F270A-4925-6948-B3EF-F408650C15B6}" type="pres">
      <dgm:prSet presAssocID="{F859A2F1-AE20-FE46-8FB2-CA347020C876}" presName="background2" presStyleLbl="node2" presStyleIdx="0" presStyleCnt="5"/>
      <dgm:spPr>
        <a:solidFill>
          <a:srgbClr val="FF6600"/>
        </a:solidFill>
      </dgm:spPr>
    </dgm:pt>
    <dgm:pt modelId="{945CFED3-04DD-2040-B947-FF5DBA706E20}" type="pres">
      <dgm:prSet presAssocID="{F859A2F1-AE20-FE46-8FB2-CA347020C876}" presName="text2" presStyleLbl="fgAcc2" presStyleIdx="0" presStyleCnt="5" custScaleX="173433" custLinFactY="-100000" custLinFactNeighborX="-11465" custLinFactNeighborY="-110120">
        <dgm:presLayoutVars>
          <dgm:chPref val="3"/>
        </dgm:presLayoutVars>
      </dgm:prSet>
      <dgm:spPr/>
    </dgm:pt>
    <dgm:pt modelId="{F769C71F-4BF4-3E4B-9E6A-54FDE633D2F1}" type="pres">
      <dgm:prSet presAssocID="{F859A2F1-AE20-FE46-8FB2-CA347020C876}" presName="hierChild3" presStyleCnt="0"/>
      <dgm:spPr/>
    </dgm:pt>
    <dgm:pt modelId="{E1A4DD85-C642-FA48-A391-EFD1265AB723}" type="pres">
      <dgm:prSet presAssocID="{95130B82-3FBE-7346-92BC-D8FB37EBBFF8}" presName="Name17" presStyleLbl="parChTrans1D3" presStyleIdx="0" presStyleCnt="5"/>
      <dgm:spPr/>
    </dgm:pt>
    <dgm:pt modelId="{CF7DF7CD-02F5-4741-B0F2-D9BF7C38BA93}" type="pres">
      <dgm:prSet presAssocID="{F6948FAF-FDC3-064D-8AA2-21812D499278}" presName="hierRoot3" presStyleCnt="0"/>
      <dgm:spPr/>
    </dgm:pt>
    <dgm:pt modelId="{62B7E1D3-30E8-D849-BC29-AF07BE461400}" type="pres">
      <dgm:prSet presAssocID="{F6948FAF-FDC3-064D-8AA2-21812D499278}" presName="composite3" presStyleCnt="0"/>
      <dgm:spPr/>
    </dgm:pt>
    <dgm:pt modelId="{4B1C6690-EF79-394F-973A-D45D2AD73137}" type="pres">
      <dgm:prSet presAssocID="{F6948FAF-FDC3-064D-8AA2-21812D499278}" presName="background3" presStyleLbl="node3" presStyleIdx="0" presStyleCnt="5"/>
      <dgm:spPr>
        <a:solidFill>
          <a:schemeClr val="accent3"/>
        </a:solidFill>
      </dgm:spPr>
    </dgm:pt>
    <dgm:pt modelId="{FC96C443-83BE-614B-A7CD-69BF8993A839}" type="pres">
      <dgm:prSet presAssocID="{F6948FAF-FDC3-064D-8AA2-21812D499278}" presName="text3" presStyleLbl="fgAcc3" presStyleIdx="0" presStyleCnt="5" custScaleX="130498" custScaleY="188270" custLinFactY="-15059" custLinFactNeighborX="-17304" custLinFactNeighborY="-100000">
        <dgm:presLayoutVars>
          <dgm:chPref val="3"/>
        </dgm:presLayoutVars>
      </dgm:prSet>
      <dgm:spPr/>
    </dgm:pt>
    <dgm:pt modelId="{C32872D6-B997-A045-A240-D71B5CC5A2DB}" type="pres">
      <dgm:prSet presAssocID="{F6948FAF-FDC3-064D-8AA2-21812D499278}" presName="hierChild4" presStyleCnt="0"/>
      <dgm:spPr/>
    </dgm:pt>
    <dgm:pt modelId="{8DF65C67-4598-A24D-AB8B-9079CD28F9FB}" type="pres">
      <dgm:prSet presAssocID="{9B9775F2-E336-AA40-9D8B-8227ED55D9C5}" presName="Name10" presStyleLbl="parChTrans1D2" presStyleIdx="1" presStyleCnt="5"/>
      <dgm:spPr/>
    </dgm:pt>
    <dgm:pt modelId="{B2DF90C1-59FD-DE44-960F-A9761487A301}" type="pres">
      <dgm:prSet presAssocID="{6A844434-FC0E-2143-801C-997D3F323CC0}" presName="hierRoot2" presStyleCnt="0"/>
      <dgm:spPr/>
    </dgm:pt>
    <dgm:pt modelId="{0D1D27A4-CE7A-7145-B7A8-83D8F80DF662}" type="pres">
      <dgm:prSet presAssocID="{6A844434-FC0E-2143-801C-997D3F323CC0}" presName="composite2" presStyleCnt="0"/>
      <dgm:spPr/>
    </dgm:pt>
    <dgm:pt modelId="{98EAB90B-DEDF-034F-8D2C-57F8166873BE}" type="pres">
      <dgm:prSet presAssocID="{6A844434-FC0E-2143-801C-997D3F323CC0}" presName="background2" presStyleLbl="node2" presStyleIdx="1" presStyleCnt="5"/>
      <dgm:spPr>
        <a:solidFill>
          <a:srgbClr val="FF6600"/>
        </a:solidFill>
      </dgm:spPr>
    </dgm:pt>
    <dgm:pt modelId="{B1DD559F-0F51-944A-B46E-3B85F15077F8}" type="pres">
      <dgm:prSet presAssocID="{6A844434-FC0E-2143-801C-997D3F323CC0}" presName="text2" presStyleLbl="fgAcc2" presStyleIdx="1" presStyleCnt="5" custScaleX="124352" custLinFactY="-100000" custLinFactNeighborX="-15878" custLinFactNeighborY="-106417">
        <dgm:presLayoutVars>
          <dgm:chPref val="3"/>
        </dgm:presLayoutVars>
      </dgm:prSet>
      <dgm:spPr/>
    </dgm:pt>
    <dgm:pt modelId="{BD8433C5-B107-524F-B589-37106E33362D}" type="pres">
      <dgm:prSet presAssocID="{6A844434-FC0E-2143-801C-997D3F323CC0}" presName="hierChild3" presStyleCnt="0"/>
      <dgm:spPr/>
    </dgm:pt>
    <dgm:pt modelId="{10395137-360D-2743-8033-13D20C43ACC6}" type="pres">
      <dgm:prSet presAssocID="{C2881624-D42C-064B-80A4-EF1A04318F5E}" presName="Name17" presStyleLbl="parChTrans1D3" presStyleIdx="1" presStyleCnt="5"/>
      <dgm:spPr/>
    </dgm:pt>
    <dgm:pt modelId="{53DADB50-A8DD-D54F-BA82-A68915E331DE}" type="pres">
      <dgm:prSet presAssocID="{E4794C54-D940-2D44-A76A-05B943CD7CD3}" presName="hierRoot3" presStyleCnt="0"/>
      <dgm:spPr/>
    </dgm:pt>
    <dgm:pt modelId="{B2011530-87BB-7F4F-AF1E-7CA19E9EA69C}" type="pres">
      <dgm:prSet presAssocID="{E4794C54-D940-2D44-A76A-05B943CD7CD3}" presName="composite3" presStyleCnt="0"/>
      <dgm:spPr/>
    </dgm:pt>
    <dgm:pt modelId="{3126E970-7D48-5B49-8A66-D89431A47119}" type="pres">
      <dgm:prSet presAssocID="{E4794C54-D940-2D44-A76A-05B943CD7CD3}" presName="background3" presStyleLbl="node3" presStyleIdx="1" presStyleCnt="5"/>
      <dgm:spPr>
        <a:solidFill>
          <a:schemeClr val="accent3"/>
        </a:solidFill>
      </dgm:spPr>
    </dgm:pt>
    <dgm:pt modelId="{BBFDE419-2F10-CE4C-9283-8CE59821AA37}" type="pres">
      <dgm:prSet presAssocID="{E4794C54-D940-2D44-A76A-05B943CD7CD3}" presName="text3" presStyleLbl="fgAcc3" presStyleIdx="1" presStyleCnt="5" custScaleY="176818" custLinFactY="-17593" custLinFactNeighborX="-24996" custLinFactNeighborY="-100000">
        <dgm:presLayoutVars>
          <dgm:chPref val="3"/>
        </dgm:presLayoutVars>
      </dgm:prSet>
      <dgm:spPr/>
    </dgm:pt>
    <dgm:pt modelId="{902010CF-B783-B648-86B7-7B2DD85451DC}" type="pres">
      <dgm:prSet presAssocID="{E4794C54-D940-2D44-A76A-05B943CD7CD3}" presName="hierChild4" presStyleCnt="0"/>
      <dgm:spPr/>
    </dgm:pt>
    <dgm:pt modelId="{9B956FE3-9266-9445-8EE6-0406D71E8D48}" type="pres">
      <dgm:prSet presAssocID="{4D58891A-E787-A140-9CF9-1CCD34CA1B54}" presName="Name10" presStyleLbl="parChTrans1D2" presStyleIdx="2" presStyleCnt="5"/>
      <dgm:spPr/>
    </dgm:pt>
    <dgm:pt modelId="{8725152C-2CCD-9D42-A08E-E04BE84F60DA}" type="pres">
      <dgm:prSet presAssocID="{D625AB9F-ABD3-7F46-8EF8-D22D699C61C6}" presName="hierRoot2" presStyleCnt="0"/>
      <dgm:spPr/>
    </dgm:pt>
    <dgm:pt modelId="{EACCAAAF-7C9F-9548-BE4F-80CC31C70D1F}" type="pres">
      <dgm:prSet presAssocID="{D625AB9F-ABD3-7F46-8EF8-D22D699C61C6}" presName="composite2" presStyleCnt="0"/>
      <dgm:spPr/>
    </dgm:pt>
    <dgm:pt modelId="{86935A97-C9F2-9B4F-8577-4E3C25A0D427}" type="pres">
      <dgm:prSet presAssocID="{D625AB9F-ABD3-7F46-8EF8-D22D699C61C6}" presName="background2" presStyleLbl="node2" presStyleIdx="2" presStyleCnt="5"/>
      <dgm:spPr>
        <a:solidFill>
          <a:srgbClr val="FF6600"/>
        </a:solidFill>
      </dgm:spPr>
    </dgm:pt>
    <dgm:pt modelId="{4FFD5035-5D83-9341-B777-93D6E71A2B61}" type="pres">
      <dgm:prSet presAssocID="{D625AB9F-ABD3-7F46-8EF8-D22D699C61C6}" presName="text2" presStyleLbl="fgAcc2" presStyleIdx="2" presStyleCnt="5" custScaleX="160100" custScaleY="182106" custLinFactY="-100000" custLinFactNeighborX="-20155" custLinFactNeighborY="-107099">
        <dgm:presLayoutVars>
          <dgm:chPref val="3"/>
        </dgm:presLayoutVars>
      </dgm:prSet>
      <dgm:spPr/>
    </dgm:pt>
    <dgm:pt modelId="{A55D48CA-48E3-0F47-A1D6-D3392BDB1EAF}" type="pres">
      <dgm:prSet presAssocID="{D625AB9F-ABD3-7F46-8EF8-D22D699C61C6}" presName="hierChild3" presStyleCnt="0"/>
      <dgm:spPr/>
    </dgm:pt>
    <dgm:pt modelId="{DFFB8CC8-BB2C-F441-A9FF-C724D74F6BC1}" type="pres">
      <dgm:prSet presAssocID="{2BCF9F30-8026-294E-BC61-934C94888723}" presName="Name17" presStyleLbl="parChTrans1D3" presStyleIdx="2" presStyleCnt="5"/>
      <dgm:spPr/>
    </dgm:pt>
    <dgm:pt modelId="{8DA58F78-16FC-3747-A444-EB781D4F6454}" type="pres">
      <dgm:prSet presAssocID="{0D5A390F-23B1-6044-BF08-BAE07C17F779}" presName="hierRoot3" presStyleCnt="0"/>
      <dgm:spPr/>
    </dgm:pt>
    <dgm:pt modelId="{5DF98507-537F-5242-87D1-311DB38FF658}" type="pres">
      <dgm:prSet presAssocID="{0D5A390F-23B1-6044-BF08-BAE07C17F779}" presName="composite3" presStyleCnt="0"/>
      <dgm:spPr/>
    </dgm:pt>
    <dgm:pt modelId="{9CE9A7FD-CB0C-DC49-B435-42E866C19B05}" type="pres">
      <dgm:prSet presAssocID="{0D5A390F-23B1-6044-BF08-BAE07C17F779}" presName="background3" presStyleLbl="node3" presStyleIdx="2" presStyleCnt="5"/>
      <dgm:spPr>
        <a:solidFill>
          <a:schemeClr val="accent3"/>
        </a:solidFill>
      </dgm:spPr>
    </dgm:pt>
    <dgm:pt modelId="{9A8DD10D-37A2-8C46-9223-585B41A92C33}" type="pres">
      <dgm:prSet presAssocID="{0D5A390F-23B1-6044-BF08-BAE07C17F779}" presName="text3" presStyleLbl="fgAcc3" presStyleIdx="2" presStyleCnt="5" custScaleX="160687" custScaleY="196986" custLinFactY="-60470" custLinFactNeighborX="-19225" custLinFactNeighborY="-100000">
        <dgm:presLayoutVars>
          <dgm:chPref val="3"/>
        </dgm:presLayoutVars>
      </dgm:prSet>
      <dgm:spPr/>
    </dgm:pt>
    <dgm:pt modelId="{584B7AE4-FDDC-DD4E-A5DE-5F96CC02B6C9}" type="pres">
      <dgm:prSet presAssocID="{0D5A390F-23B1-6044-BF08-BAE07C17F779}" presName="hierChild4" presStyleCnt="0"/>
      <dgm:spPr/>
    </dgm:pt>
    <dgm:pt modelId="{2AC06313-E80F-EF49-B0E8-98BB60A05E5C}" type="pres">
      <dgm:prSet presAssocID="{955D2CB3-C7A1-DC44-80EE-783C2998FAD1}" presName="Name10" presStyleLbl="parChTrans1D2" presStyleIdx="3" presStyleCnt="5"/>
      <dgm:spPr/>
    </dgm:pt>
    <dgm:pt modelId="{FBF979CE-3FD2-3547-9B80-5E65E932DF83}" type="pres">
      <dgm:prSet presAssocID="{B076ADFB-3603-4D43-A408-9454AA2DD9EE}" presName="hierRoot2" presStyleCnt="0"/>
      <dgm:spPr/>
    </dgm:pt>
    <dgm:pt modelId="{49FAC0E6-3CDC-EC40-BA04-F2D5E4F434DE}" type="pres">
      <dgm:prSet presAssocID="{B076ADFB-3603-4D43-A408-9454AA2DD9EE}" presName="composite2" presStyleCnt="0"/>
      <dgm:spPr/>
    </dgm:pt>
    <dgm:pt modelId="{C271D8F0-B456-F943-A9A6-6A1D14AEB068}" type="pres">
      <dgm:prSet presAssocID="{B076ADFB-3603-4D43-A408-9454AA2DD9EE}" presName="background2" presStyleLbl="node2" presStyleIdx="3" presStyleCnt="5"/>
      <dgm:spPr>
        <a:solidFill>
          <a:srgbClr val="FF6600"/>
        </a:solidFill>
      </dgm:spPr>
    </dgm:pt>
    <dgm:pt modelId="{819573CA-E9D9-4A4F-B539-9707F5A037B0}" type="pres">
      <dgm:prSet presAssocID="{B076ADFB-3603-4D43-A408-9454AA2DD9EE}" presName="text2" presStyleLbl="fgAcc2" presStyleIdx="3" presStyleCnt="5" custScaleX="129305" custScaleY="275546" custLinFactY="-100000" custLinFactNeighborX="-14617" custLinFactNeighborY="-102978">
        <dgm:presLayoutVars>
          <dgm:chPref val="3"/>
        </dgm:presLayoutVars>
      </dgm:prSet>
      <dgm:spPr/>
    </dgm:pt>
    <dgm:pt modelId="{8F559350-8EB0-5E44-B0B2-15DB0E9ECFE4}" type="pres">
      <dgm:prSet presAssocID="{B076ADFB-3603-4D43-A408-9454AA2DD9EE}" presName="hierChild3" presStyleCnt="0"/>
      <dgm:spPr/>
    </dgm:pt>
    <dgm:pt modelId="{9BA5CBA4-8AA6-5740-8886-C67274572F8C}" type="pres">
      <dgm:prSet presAssocID="{E927C6F1-53D1-5840-85DB-97A576B8E3A7}" presName="Name17" presStyleLbl="parChTrans1D3" presStyleIdx="3" presStyleCnt="5"/>
      <dgm:spPr/>
    </dgm:pt>
    <dgm:pt modelId="{28FDC22D-1361-6142-87EE-A295D84F5C43}" type="pres">
      <dgm:prSet presAssocID="{59FD32F3-B1EB-184C-98C9-B61A38DCD52C}" presName="hierRoot3" presStyleCnt="0"/>
      <dgm:spPr/>
    </dgm:pt>
    <dgm:pt modelId="{EF0B42EA-7A46-0F49-9826-D668DBACCD55}" type="pres">
      <dgm:prSet presAssocID="{59FD32F3-B1EB-184C-98C9-B61A38DCD52C}" presName="composite3" presStyleCnt="0"/>
      <dgm:spPr/>
    </dgm:pt>
    <dgm:pt modelId="{7D3707C2-8684-FD43-8058-EC9463C85EA2}" type="pres">
      <dgm:prSet presAssocID="{59FD32F3-B1EB-184C-98C9-B61A38DCD52C}" presName="background3" presStyleLbl="node3" presStyleIdx="3" presStyleCnt="5"/>
      <dgm:spPr>
        <a:solidFill>
          <a:schemeClr val="accent3"/>
        </a:solidFill>
      </dgm:spPr>
    </dgm:pt>
    <dgm:pt modelId="{D82CEFCF-52EF-1346-8A98-1D0182DE36AA}" type="pres">
      <dgm:prSet presAssocID="{59FD32F3-B1EB-184C-98C9-B61A38DCD52C}" presName="text3" presStyleLbl="fgAcc3" presStyleIdx="3" presStyleCnt="5" custScaleY="196056" custLinFactY="-42306" custLinFactNeighborX="-13459" custLinFactNeighborY="-100000">
        <dgm:presLayoutVars>
          <dgm:chPref val="3"/>
        </dgm:presLayoutVars>
      </dgm:prSet>
      <dgm:spPr/>
    </dgm:pt>
    <dgm:pt modelId="{9E976898-0E12-FD40-B1FB-4C152DE8348B}" type="pres">
      <dgm:prSet presAssocID="{59FD32F3-B1EB-184C-98C9-B61A38DCD52C}" presName="hierChild4" presStyleCnt="0"/>
      <dgm:spPr/>
    </dgm:pt>
    <dgm:pt modelId="{11DB4D28-9E30-E44B-8B7D-F0F7DFAFE15C}" type="pres">
      <dgm:prSet presAssocID="{802550EB-40FB-AF42-96D5-80EADD20A561}" presName="Name10" presStyleLbl="parChTrans1D2" presStyleIdx="4" presStyleCnt="5"/>
      <dgm:spPr/>
    </dgm:pt>
    <dgm:pt modelId="{34ABD96B-B2E8-A74A-A7C4-61B77AB59305}" type="pres">
      <dgm:prSet presAssocID="{B9F829E8-FB45-E645-BA04-916461E69AFA}" presName="hierRoot2" presStyleCnt="0"/>
      <dgm:spPr/>
    </dgm:pt>
    <dgm:pt modelId="{C19E9F87-3668-E847-9C95-CDFA84804068}" type="pres">
      <dgm:prSet presAssocID="{B9F829E8-FB45-E645-BA04-916461E69AFA}" presName="composite2" presStyleCnt="0"/>
      <dgm:spPr/>
    </dgm:pt>
    <dgm:pt modelId="{854B37C2-30B1-F848-8A28-6FC106984042}" type="pres">
      <dgm:prSet presAssocID="{B9F829E8-FB45-E645-BA04-916461E69AFA}" presName="background2" presStyleLbl="node2" presStyleIdx="4" presStyleCnt="5"/>
      <dgm:spPr>
        <a:solidFill>
          <a:srgbClr val="FF6600"/>
        </a:solidFill>
      </dgm:spPr>
    </dgm:pt>
    <dgm:pt modelId="{64B93935-3EA0-2940-B75C-C2521A2AED53}" type="pres">
      <dgm:prSet presAssocID="{B9F829E8-FB45-E645-BA04-916461E69AFA}" presName="text2" presStyleLbl="fgAcc2" presStyleIdx="4" presStyleCnt="5" custScaleX="225543" custScaleY="209263" custLinFactY="-99950" custLinFactNeighborX="-19783" custLinFactNeighborY="-100000">
        <dgm:presLayoutVars>
          <dgm:chPref val="3"/>
        </dgm:presLayoutVars>
      </dgm:prSet>
      <dgm:spPr/>
    </dgm:pt>
    <dgm:pt modelId="{F9245141-9221-0645-8FF0-90480EECFBE6}" type="pres">
      <dgm:prSet presAssocID="{B9F829E8-FB45-E645-BA04-916461E69AFA}" presName="hierChild3" presStyleCnt="0"/>
      <dgm:spPr/>
    </dgm:pt>
    <dgm:pt modelId="{EF9868B2-C186-F141-9305-4E8AAFCDF4E7}" type="pres">
      <dgm:prSet presAssocID="{A2B0772F-E9B3-E146-A660-7FBE7C406736}" presName="Name17" presStyleLbl="parChTrans1D3" presStyleIdx="4" presStyleCnt="5"/>
      <dgm:spPr/>
    </dgm:pt>
    <dgm:pt modelId="{159A0320-AE52-494A-815B-CB62B2D63274}" type="pres">
      <dgm:prSet presAssocID="{8C7DD376-64A5-6F41-B39D-E1CAACE5FD45}" presName="hierRoot3" presStyleCnt="0"/>
      <dgm:spPr/>
    </dgm:pt>
    <dgm:pt modelId="{9BB0FC5A-6A4A-E34C-BB00-3FEBD1B18FD7}" type="pres">
      <dgm:prSet presAssocID="{8C7DD376-64A5-6F41-B39D-E1CAACE5FD45}" presName="composite3" presStyleCnt="0"/>
      <dgm:spPr/>
    </dgm:pt>
    <dgm:pt modelId="{DD014307-E584-064B-B481-B93FEB59857E}" type="pres">
      <dgm:prSet presAssocID="{8C7DD376-64A5-6F41-B39D-E1CAACE5FD45}" presName="background3" presStyleLbl="node3" presStyleIdx="4" presStyleCnt="5"/>
      <dgm:spPr>
        <a:solidFill>
          <a:schemeClr val="accent3"/>
        </a:solidFill>
      </dgm:spPr>
    </dgm:pt>
    <dgm:pt modelId="{FC2347E4-ADDE-1F4B-AB60-C99F2201F466}" type="pres">
      <dgm:prSet presAssocID="{8C7DD376-64A5-6F41-B39D-E1CAACE5FD45}" presName="text3" presStyleLbl="fgAcc3" presStyleIdx="4" presStyleCnt="5" custScaleX="130447" custScaleY="173776" custLinFactY="-33223" custLinFactNeighborX="-13459" custLinFactNeighborY="-100000">
        <dgm:presLayoutVars>
          <dgm:chPref val="3"/>
        </dgm:presLayoutVars>
      </dgm:prSet>
      <dgm:spPr/>
    </dgm:pt>
    <dgm:pt modelId="{B5D8DA8E-0838-8A4A-A259-4CA36B7C11B2}" type="pres">
      <dgm:prSet presAssocID="{8C7DD376-64A5-6F41-B39D-E1CAACE5FD45}" presName="hierChild4" presStyleCnt="0"/>
      <dgm:spPr/>
    </dgm:pt>
  </dgm:ptLst>
  <dgm:cxnLst>
    <dgm:cxn modelId="{CE755800-5661-024F-9BB8-7A4A8870805C}" srcId="{6A844434-FC0E-2143-801C-997D3F323CC0}" destId="{E4794C54-D940-2D44-A76A-05B943CD7CD3}" srcOrd="0" destOrd="0" parTransId="{C2881624-D42C-064B-80A4-EF1A04318F5E}" sibTransId="{E179BCB5-AA21-114E-9044-1F2574E99462}"/>
    <dgm:cxn modelId="{E26D8503-0A95-754A-B26E-DFB4E7B23F79}" type="presOf" srcId="{F6948FAF-FDC3-064D-8AA2-21812D499278}" destId="{FC96C443-83BE-614B-A7CD-69BF8993A839}" srcOrd="0" destOrd="0" presId="urn:microsoft.com/office/officeart/2005/8/layout/hierarchy1"/>
    <dgm:cxn modelId="{EB14C10E-4575-0E4D-8215-FCE9F2A6F87B}" srcId="{DFA27B73-5897-C147-9E25-F41F938C4614}" destId="{6A844434-FC0E-2143-801C-997D3F323CC0}" srcOrd="1" destOrd="0" parTransId="{9B9775F2-E336-AA40-9D8B-8227ED55D9C5}" sibTransId="{6B27C844-1F45-F546-BB04-CF0172F848BC}"/>
    <dgm:cxn modelId="{D14A2F16-760A-CC4E-8A3C-31C5163C19F2}" type="presOf" srcId="{6A844434-FC0E-2143-801C-997D3F323CC0}" destId="{B1DD559F-0F51-944A-B46E-3B85F15077F8}" srcOrd="0" destOrd="0" presId="urn:microsoft.com/office/officeart/2005/8/layout/hierarchy1"/>
    <dgm:cxn modelId="{D8494F27-0185-0E48-BAEC-0EB317443B36}" srcId="{DFA27B73-5897-C147-9E25-F41F938C4614}" destId="{D625AB9F-ABD3-7F46-8EF8-D22D699C61C6}" srcOrd="2" destOrd="0" parTransId="{4D58891A-E787-A140-9CF9-1CCD34CA1B54}" sibTransId="{AD6F50B0-2D41-6546-A9FC-CD9ECEFE0DF2}"/>
    <dgm:cxn modelId="{A351A630-F98E-6C42-841B-64049C250C4D}" type="presOf" srcId="{E927C6F1-53D1-5840-85DB-97A576B8E3A7}" destId="{9BA5CBA4-8AA6-5740-8886-C67274572F8C}" srcOrd="0" destOrd="0" presId="urn:microsoft.com/office/officeart/2005/8/layout/hierarchy1"/>
    <dgm:cxn modelId="{35D9A338-1C52-5B4A-B9E9-9809981E1E6A}" srcId="{D625AB9F-ABD3-7F46-8EF8-D22D699C61C6}" destId="{0D5A390F-23B1-6044-BF08-BAE07C17F779}" srcOrd="0" destOrd="0" parTransId="{2BCF9F30-8026-294E-BC61-934C94888723}" sibTransId="{8060609C-533C-8440-AF78-51DECDF52746}"/>
    <dgm:cxn modelId="{690AF43A-4E46-3B4A-A7B5-5B210574F705}" srcId="{F859A2F1-AE20-FE46-8FB2-CA347020C876}" destId="{F6948FAF-FDC3-064D-8AA2-21812D499278}" srcOrd="0" destOrd="0" parTransId="{95130B82-3FBE-7346-92BC-D8FB37EBBFF8}" sibTransId="{2FF15434-B922-E24F-BC90-1CF147126C24}"/>
    <dgm:cxn modelId="{6B7F5148-9B2B-5C46-AE8F-7942289D59D2}" type="presOf" srcId="{2BCF9F30-8026-294E-BC61-934C94888723}" destId="{DFFB8CC8-BB2C-F441-A9FF-C724D74F6BC1}" srcOrd="0" destOrd="0" presId="urn:microsoft.com/office/officeart/2005/8/layout/hierarchy1"/>
    <dgm:cxn modelId="{11F2154A-6DD4-E740-92F6-C90CA9AB958D}" srcId="{DFA27B73-5897-C147-9E25-F41F938C4614}" destId="{B9F829E8-FB45-E645-BA04-916461E69AFA}" srcOrd="4" destOrd="0" parTransId="{802550EB-40FB-AF42-96D5-80EADD20A561}" sibTransId="{EEE963B2-FAC4-5B4C-9942-768519D2DF8D}"/>
    <dgm:cxn modelId="{429F2050-7E2D-094F-9F20-0D6AEDD2A0FB}" type="presOf" srcId="{D625AB9F-ABD3-7F46-8EF8-D22D699C61C6}" destId="{4FFD5035-5D83-9341-B777-93D6E71A2B61}" srcOrd="0" destOrd="0" presId="urn:microsoft.com/office/officeart/2005/8/layout/hierarchy1"/>
    <dgm:cxn modelId="{67F91952-E9F0-9B44-9759-2B182366D296}" type="presOf" srcId="{955D2CB3-C7A1-DC44-80EE-783C2998FAD1}" destId="{2AC06313-E80F-EF49-B0E8-98BB60A05E5C}" srcOrd="0" destOrd="0" presId="urn:microsoft.com/office/officeart/2005/8/layout/hierarchy1"/>
    <dgm:cxn modelId="{9B451353-E980-D24C-A05B-5CB356D3C81E}" type="presOf" srcId="{A2B0772F-E9B3-E146-A660-7FBE7C406736}" destId="{EF9868B2-C186-F141-9305-4E8AAFCDF4E7}" srcOrd="0" destOrd="0" presId="urn:microsoft.com/office/officeart/2005/8/layout/hierarchy1"/>
    <dgm:cxn modelId="{8CF94754-B80E-F74E-9420-6FCB8B3238C9}" type="presOf" srcId="{F859A2F1-AE20-FE46-8FB2-CA347020C876}" destId="{945CFED3-04DD-2040-B947-FF5DBA706E20}" srcOrd="0" destOrd="0" presId="urn:microsoft.com/office/officeart/2005/8/layout/hierarchy1"/>
    <dgm:cxn modelId="{3D99895A-F570-644E-924A-4BE16054B497}" type="presOf" srcId="{DFA27B73-5897-C147-9E25-F41F938C4614}" destId="{DF0C2E22-7348-BD41-9EA2-9B00DC3A8215}" srcOrd="0" destOrd="0" presId="urn:microsoft.com/office/officeart/2005/8/layout/hierarchy1"/>
    <dgm:cxn modelId="{778D7A5E-CADD-2B40-8BD2-CD601546FDD9}" type="presOf" srcId="{F81AAADB-34A4-1E49-A251-1F32F0363D13}" destId="{8F240B07-6D33-AF4A-8C1B-A45E50207006}" srcOrd="0" destOrd="0" presId="urn:microsoft.com/office/officeart/2005/8/layout/hierarchy1"/>
    <dgm:cxn modelId="{21125264-5D15-3248-816B-299AE254D062}" type="presOf" srcId="{4D58891A-E787-A140-9CF9-1CCD34CA1B54}" destId="{9B956FE3-9266-9445-8EE6-0406D71E8D48}" srcOrd="0" destOrd="0" presId="urn:microsoft.com/office/officeart/2005/8/layout/hierarchy1"/>
    <dgm:cxn modelId="{1E7AC666-39F1-3A41-AE30-78D486447532}" type="presOf" srcId="{59FD32F3-B1EB-184C-98C9-B61A38DCD52C}" destId="{D82CEFCF-52EF-1346-8A98-1D0182DE36AA}" srcOrd="0" destOrd="0" presId="urn:microsoft.com/office/officeart/2005/8/layout/hierarchy1"/>
    <dgm:cxn modelId="{F59C1971-F793-3F4C-BA89-882D264B7823}" type="presOf" srcId="{802550EB-40FB-AF42-96D5-80EADD20A561}" destId="{11DB4D28-9E30-E44B-8B7D-F0F7DFAFE15C}" srcOrd="0" destOrd="0" presId="urn:microsoft.com/office/officeart/2005/8/layout/hierarchy1"/>
    <dgm:cxn modelId="{340BBF96-FF82-BE48-863C-34DF39AA31B5}" type="presOf" srcId="{C2881624-D42C-064B-80A4-EF1A04318F5E}" destId="{10395137-360D-2743-8033-13D20C43ACC6}" srcOrd="0" destOrd="0" presId="urn:microsoft.com/office/officeart/2005/8/layout/hierarchy1"/>
    <dgm:cxn modelId="{BFC8079C-B50E-6948-929A-7CB811CCB8D2}" srcId="{DFA27B73-5897-C147-9E25-F41F938C4614}" destId="{B076ADFB-3603-4D43-A408-9454AA2DD9EE}" srcOrd="3" destOrd="0" parTransId="{955D2CB3-C7A1-DC44-80EE-783C2998FAD1}" sibTransId="{1BCBA6F4-9C68-BE45-AC77-C5129CE0C16A}"/>
    <dgm:cxn modelId="{E5942CA1-4117-0340-9747-46FF65BE670F}" type="presOf" srcId="{8C7DD376-64A5-6F41-B39D-E1CAACE5FD45}" destId="{FC2347E4-ADDE-1F4B-AB60-C99F2201F466}" srcOrd="0" destOrd="0" presId="urn:microsoft.com/office/officeart/2005/8/layout/hierarchy1"/>
    <dgm:cxn modelId="{D88549BC-758F-534D-9A17-4DBABFDDA16D}" srcId="{B9F829E8-FB45-E645-BA04-916461E69AFA}" destId="{8C7DD376-64A5-6F41-B39D-E1CAACE5FD45}" srcOrd="0" destOrd="0" parTransId="{A2B0772F-E9B3-E146-A660-7FBE7C406736}" sibTransId="{7A6ADED6-9133-A542-B74B-70EA062F46F1}"/>
    <dgm:cxn modelId="{3C1347BD-21F4-8843-8FA6-A6EA4AB088CF}" srcId="{E5C24C81-023C-C844-AFD8-094204DA1850}" destId="{DFA27B73-5897-C147-9E25-F41F938C4614}" srcOrd="0" destOrd="0" parTransId="{CCBDD5E7-62F0-AF4F-A13D-64CB5E2F349B}" sibTransId="{36EE59BB-E1A3-E747-87BE-EF303B008023}"/>
    <dgm:cxn modelId="{13A620BF-5E02-F248-B49B-A475BD7A8E49}" srcId="{DFA27B73-5897-C147-9E25-F41F938C4614}" destId="{F859A2F1-AE20-FE46-8FB2-CA347020C876}" srcOrd="0" destOrd="0" parTransId="{F81AAADB-34A4-1E49-A251-1F32F0363D13}" sibTransId="{646A9418-8D3D-1046-A595-5E59696B023F}"/>
    <dgm:cxn modelId="{0E44A1C2-7D4D-7647-B519-5CE810FF18DD}" type="presOf" srcId="{9B9775F2-E336-AA40-9D8B-8227ED55D9C5}" destId="{8DF65C67-4598-A24D-AB8B-9079CD28F9FB}" srcOrd="0" destOrd="0" presId="urn:microsoft.com/office/officeart/2005/8/layout/hierarchy1"/>
    <dgm:cxn modelId="{172329C8-38D3-A942-8544-8ABE6AB91797}" type="presOf" srcId="{B9F829E8-FB45-E645-BA04-916461E69AFA}" destId="{64B93935-3EA0-2940-B75C-C2521A2AED53}" srcOrd="0" destOrd="0" presId="urn:microsoft.com/office/officeart/2005/8/layout/hierarchy1"/>
    <dgm:cxn modelId="{1D0C97CD-B2D6-FA4F-922F-7CD67B99EC8C}" srcId="{B076ADFB-3603-4D43-A408-9454AA2DD9EE}" destId="{59FD32F3-B1EB-184C-98C9-B61A38DCD52C}" srcOrd="0" destOrd="0" parTransId="{E927C6F1-53D1-5840-85DB-97A576B8E3A7}" sibTransId="{700247B4-467C-E144-87A0-30CBEF09B677}"/>
    <dgm:cxn modelId="{54AC64DC-2A30-164C-AEFD-EA10B6CB67E4}" type="presOf" srcId="{95130B82-3FBE-7346-92BC-D8FB37EBBFF8}" destId="{E1A4DD85-C642-FA48-A391-EFD1265AB723}" srcOrd="0" destOrd="0" presId="urn:microsoft.com/office/officeart/2005/8/layout/hierarchy1"/>
    <dgm:cxn modelId="{0C8E1AE0-FD3E-A547-A2AF-6B824F426A2A}" type="presOf" srcId="{0D5A390F-23B1-6044-BF08-BAE07C17F779}" destId="{9A8DD10D-37A2-8C46-9223-585B41A92C33}" srcOrd="0" destOrd="0" presId="urn:microsoft.com/office/officeart/2005/8/layout/hierarchy1"/>
    <dgm:cxn modelId="{80B78DE7-7E64-884B-BBDE-C1545DDA6D08}" type="presOf" srcId="{E4794C54-D940-2D44-A76A-05B943CD7CD3}" destId="{BBFDE419-2F10-CE4C-9283-8CE59821AA37}" srcOrd="0" destOrd="0" presId="urn:microsoft.com/office/officeart/2005/8/layout/hierarchy1"/>
    <dgm:cxn modelId="{A5A50BE9-21FB-804C-B494-FDFDBE76F520}" type="presOf" srcId="{E5C24C81-023C-C844-AFD8-094204DA1850}" destId="{D871453C-E67E-CC4D-8C61-FC6713019FDF}" srcOrd="0" destOrd="0" presId="urn:microsoft.com/office/officeart/2005/8/layout/hierarchy1"/>
    <dgm:cxn modelId="{2E77E2EE-A846-164E-87E2-EE332A0A3BC1}" type="presOf" srcId="{B076ADFB-3603-4D43-A408-9454AA2DD9EE}" destId="{819573CA-E9D9-4A4F-B539-9707F5A037B0}" srcOrd="0" destOrd="0" presId="urn:microsoft.com/office/officeart/2005/8/layout/hierarchy1"/>
    <dgm:cxn modelId="{E96E2D27-96C3-D542-8280-59C660237A9E}" type="presParOf" srcId="{D871453C-E67E-CC4D-8C61-FC6713019FDF}" destId="{797F55C6-08C2-9B41-8023-7292EBFA33FF}" srcOrd="0" destOrd="0" presId="urn:microsoft.com/office/officeart/2005/8/layout/hierarchy1"/>
    <dgm:cxn modelId="{50E8EC65-DDB2-F34C-B6E3-7E2E0B09ACB3}" type="presParOf" srcId="{797F55C6-08C2-9B41-8023-7292EBFA33FF}" destId="{61D0D8B2-FBA6-6245-A4A2-E8363821780D}" srcOrd="0" destOrd="0" presId="urn:microsoft.com/office/officeart/2005/8/layout/hierarchy1"/>
    <dgm:cxn modelId="{6BB6D13A-1E9F-6A4D-AE22-5A5AB4EFBF7C}" type="presParOf" srcId="{61D0D8B2-FBA6-6245-A4A2-E8363821780D}" destId="{21DCF51C-B481-504F-8B44-28E37888B1A3}" srcOrd="0" destOrd="0" presId="urn:microsoft.com/office/officeart/2005/8/layout/hierarchy1"/>
    <dgm:cxn modelId="{463CD0D9-32DA-144A-8874-8F8ACFAFA393}" type="presParOf" srcId="{61D0D8B2-FBA6-6245-A4A2-E8363821780D}" destId="{DF0C2E22-7348-BD41-9EA2-9B00DC3A8215}" srcOrd="1" destOrd="0" presId="urn:microsoft.com/office/officeart/2005/8/layout/hierarchy1"/>
    <dgm:cxn modelId="{447452E8-7722-FA4D-9635-07629A71F05F}" type="presParOf" srcId="{797F55C6-08C2-9B41-8023-7292EBFA33FF}" destId="{50B1DC87-E47A-4344-BFA2-4A78A5FA20F2}" srcOrd="1" destOrd="0" presId="urn:microsoft.com/office/officeart/2005/8/layout/hierarchy1"/>
    <dgm:cxn modelId="{7A90923D-FA48-7844-9242-FC0BFFCB12F6}" type="presParOf" srcId="{50B1DC87-E47A-4344-BFA2-4A78A5FA20F2}" destId="{8F240B07-6D33-AF4A-8C1B-A45E50207006}" srcOrd="0" destOrd="0" presId="urn:microsoft.com/office/officeart/2005/8/layout/hierarchy1"/>
    <dgm:cxn modelId="{A8BB2063-5232-2C49-8315-831B877C6C0E}" type="presParOf" srcId="{50B1DC87-E47A-4344-BFA2-4A78A5FA20F2}" destId="{C7952E21-1990-1C4F-8A6F-496DE4079581}" srcOrd="1" destOrd="0" presId="urn:microsoft.com/office/officeart/2005/8/layout/hierarchy1"/>
    <dgm:cxn modelId="{7DC43EB0-01B4-6A4A-9619-464259CAF282}" type="presParOf" srcId="{C7952E21-1990-1C4F-8A6F-496DE4079581}" destId="{E9D0440E-5786-7F46-A11F-AFCA6306C050}" srcOrd="0" destOrd="0" presId="urn:microsoft.com/office/officeart/2005/8/layout/hierarchy1"/>
    <dgm:cxn modelId="{FD1A9952-CD63-0A42-B497-AC9D4574E725}" type="presParOf" srcId="{E9D0440E-5786-7F46-A11F-AFCA6306C050}" destId="{BA6F270A-4925-6948-B3EF-F408650C15B6}" srcOrd="0" destOrd="0" presId="urn:microsoft.com/office/officeart/2005/8/layout/hierarchy1"/>
    <dgm:cxn modelId="{D200D642-EE5B-864B-8433-668344C28170}" type="presParOf" srcId="{E9D0440E-5786-7F46-A11F-AFCA6306C050}" destId="{945CFED3-04DD-2040-B947-FF5DBA706E20}" srcOrd="1" destOrd="0" presId="urn:microsoft.com/office/officeart/2005/8/layout/hierarchy1"/>
    <dgm:cxn modelId="{5C44443F-CCAC-7543-88CA-8309DFF00620}" type="presParOf" srcId="{C7952E21-1990-1C4F-8A6F-496DE4079581}" destId="{F769C71F-4BF4-3E4B-9E6A-54FDE633D2F1}" srcOrd="1" destOrd="0" presId="urn:microsoft.com/office/officeart/2005/8/layout/hierarchy1"/>
    <dgm:cxn modelId="{E26FC749-CC48-F443-AEA1-666BE27DB51B}" type="presParOf" srcId="{F769C71F-4BF4-3E4B-9E6A-54FDE633D2F1}" destId="{E1A4DD85-C642-FA48-A391-EFD1265AB723}" srcOrd="0" destOrd="0" presId="urn:microsoft.com/office/officeart/2005/8/layout/hierarchy1"/>
    <dgm:cxn modelId="{7DA6D608-4B2D-2742-A32C-690AA1135F67}" type="presParOf" srcId="{F769C71F-4BF4-3E4B-9E6A-54FDE633D2F1}" destId="{CF7DF7CD-02F5-4741-B0F2-D9BF7C38BA93}" srcOrd="1" destOrd="0" presId="urn:microsoft.com/office/officeart/2005/8/layout/hierarchy1"/>
    <dgm:cxn modelId="{46F57F63-9264-974F-87E9-11401AB612C3}" type="presParOf" srcId="{CF7DF7CD-02F5-4741-B0F2-D9BF7C38BA93}" destId="{62B7E1D3-30E8-D849-BC29-AF07BE461400}" srcOrd="0" destOrd="0" presId="urn:microsoft.com/office/officeart/2005/8/layout/hierarchy1"/>
    <dgm:cxn modelId="{4B9BACCC-0541-2E4D-B01D-3D9E20C85A8F}" type="presParOf" srcId="{62B7E1D3-30E8-D849-BC29-AF07BE461400}" destId="{4B1C6690-EF79-394F-973A-D45D2AD73137}" srcOrd="0" destOrd="0" presId="urn:microsoft.com/office/officeart/2005/8/layout/hierarchy1"/>
    <dgm:cxn modelId="{17495291-7691-B14D-A547-819F36B2D43A}" type="presParOf" srcId="{62B7E1D3-30E8-D849-BC29-AF07BE461400}" destId="{FC96C443-83BE-614B-A7CD-69BF8993A839}" srcOrd="1" destOrd="0" presId="urn:microsoft.com/office/officeart/2005/8/layout/hierarchy1"/>
    <dgm:cxn modelId="{A31E5AF3-BC07-E044-A69A-632645B97E1A}" type="presParOf" srcId="{CF7DF7CD-02F5-4741-B0F2-D9BF7C38BA93}" destId="{C32872D6-B997-A045-A240-D71B5CC5A2DB}" srcOrd="1" destOrd="0" presId="urn:microsoft.com/office/officeart/2005/8/layout/hierarchy1"/>
    <dgm:cxn modelId="{73F50666-77E2-2844-8DDE-5DEC9AEB1E4C}" type="presParOf" srcId="{50B1DC87-E47A-4344-BFA2-4A78A5FA20F2}" destId="{8DF65C67-4598-A24D-AB8B-9079CD28F9FB}" srcOrd="2" destOrd="0" presId="urn:microsoft.com/office/officeart/2005/8/layout/hierarchy1"/>
    <dgm:cxn modelId="{E19D8E49-AFFF-004F-BAA1-8E8C5A204794}" type="presParOf" srcId="{50B1DC87-E47A-4344-BFA2-4A78A5FA20F2}" destId="{B2DF90C1-59FD-DE44-960F-A9761487A301}" srcOrd="3" destOrd="0" presId="urn:microsoft.com/office/officeart/2005/8/layout/hierarchy1"/>
    <dgm:cxn modelId="{95F9A1F7-28C4-3940-9E8F-342A29516374}" type="presParOf" srcId="{B2DF90C1-59FD-DE44-960F-A9761487A301}" destId="{0D1D27A4-CE7A-7145-B7A8-83D8F80DF662}" srcOrd="0" destOrd="0" presId="urn:microsoft.com/office/officeart/2005/8/layout/hierarchy1"/>
    <dgm:cxn modelId="{C5168889-E6B4-4245-9DEF-0D7B8F544ADD}" type="presParOf" srcId="{0D1D27A4-CE7A-7145-B7A8-83D8F80DF662}" destId="{98EAB90B-DEDF-034F-8D2C-57F8166873BE}" srcOrd="0" destOrd="0" presId="urn:microsoft.com/office/officeart/2005/8/layout/hierarchy1"/>
    <dgm:cxn modelId="{789C54EA-F094-8A45-8146-D23EBC4C8E26}" type="presParOf" srcId="{0D1D27A4-CE7A-7145-B7A8-83D8F80DF662}" destId="{B1DD559F-0F51-944A-B46E-3B85F15077F8}" srcOrd="1" destOrd="0" presId="urn:microsoft.com/office/officeart/2005/8/layout/hierarchy1"/>
    <dgm:cxn modelId="{11A11043-1692-6743-897F-2EFC665AF55F}" type="presParOf" srcId="{B2DF90C1-59FD-DE44-960F-A9761487A301}" destId="{BD8433C5-B107-524F-B589-37106E33362D}" srcOrd="1" destOrd="0" presId="urn:microsoft.com/office/officeart/2005/8/layout/hierarchy1"/>
    <dgm:cxn modelId="{00164FC1-1AC3-9845-ABF4-4512D8B24FF5}" type="presParOf" srcId="{BD8433C5-B107-524F-B589-37106E33362D}" destId="{10395137-360D-2743-8033-13D20C43ACC6}" srcOrd="0" destOrd="0" presId="urn:microsoft.com/office/officeart/2005/8/layout/hierarchy1"/>
    <dgm:cxn modelId="{305C2F58-FFB5-4A45-873B-516D0A90C29E}" type="presParOf" srcId="{BD8433C5-B107-524F-B589-37106E33362D}" destId="{53DADB50-A8DD-D54F-BA82-A68915E331DE}" srcOrd="1" destOrd="0" presId="urn:microsoft.com/office/officeart/2005/8/layout/hierarchy1"/>
    <dgm:cxn modelId="{D48A7010-1927-2C43-A4CB-EB1BD938B73F}" type="presParOf" srcId="{53DADB50-A8DD-D54F-BA82-A68915E331DE}" destId="{B2011530-87BB-7F4F-AF1E-7CA19E9EA69C}" srcOrd="0" destOrd="0" presId="urn:microsoft.com/office/officeart/2005/8/layout/hierarchy1"/>
    <dgm:cxn modelId="{CCFCB7E5-AA01-D04E-B022-6B82097184D0}" type="presParOf" srcId="{B2011530-87BB-7F4F-AF1E-7CA19E9EA69C}" destId="{3126E970-7D48-5B49-8A66-D89431A47119}" srcOrd="0" destOrd="0" presId="urn:microsoft.com/office/officeart/2005/8/layout/hierarchy1"/>
    <dgm:cxn modelId="{9B51B4CD-6F70-5B4B-A9F5-0D23FA6BF498}" type="presParOf" srcId="{B2011530-87BB-7F4F-AF1E-7CA19E9EA69C}" destId="{BBFDE419-2F10-CE4C-9283-8CE59821AA37}" srcOrd="1" destOrd="0" presId="urn:microsoft.com/office/officeart/2005/8/layout/hierarchy1"/>
    <dgm:cxn modelId="{8A3EA50D-0645-8247-8C43-2E114E8DF7B8}" type="presParOf" srcId="{53DADB50-A8DD-D54F-BA82-A68915E331DE}" destId="{902010CF-B783-B648-86B7-7B2DD85451DC}" srcOrd="1" destOrd="0" presId="urn:microsoft.com/office/officeart/2005/8/layout/hierarchy1"/>
    <dgm:cxn modelId="{95BFE10A-3229-804C-9582-5BB42B5AD4F6}" type="presParOf" srcId="{50B1DC87-E47A-4344-BFA2-4A78A5FA20F2}" destId="{9B956FE3-9266-9445-8EE6-0406D71E8D48}" srcOrd="4" destOrd="0" presId="urn:microsoft.com/office/officeart/2005/8/layout/hierarchy1"/>
    <dgm:cxn modelId="{336F170B-75CC-394A-8434-84D0CC901242}" type="presParOf" srcId="{50B1DC87-E47A-4344-BFA2-4A78A5FA20F2}" destId="{8725152C-2CCD-9D42-A08E-E04BE84F60DA}" srcOrd="5" destOrd="0" presId="urn:microsoft.com/office/officeart/2005/8/layout/hierarchy1"/>
    <dgm:cxn modelId="{D1C7CADF-6F29-1E4B-90F8-4DEC8CE9B314}" type="presParOf" srcId="{8725152C-2CCD-9D42-A08E-E04BE84F60DA}" destId="{EACCAAAF-7C9F-9548-BE4F-80CC31C70D1F}" srcOrd="0" destOrd="0" presId="urn:microsoft.com/office/officeart/2005/8/layout/hierarchy1"/>
    <dgm:cxn modelId="{C2E279C5-08E8-DF4E-A81C-D001296C0524}" type="presParOf" srcId="{EACCAAAF-7C9F-9548-BE4F-80CC31C70D1F}" destId="{86935A97-C9F2-9B4F-8577-4E3C25A0D427}" srcOrd="0" destOrd="0" presId="urn:microsoft.com/office/officeart/2005/8/layout/hierarchy1"/>
    <dgm:cxn modelId="{327BA292-AF3B-F046-8771-5F4D9D96C823}" type="presParOf" srcId="{EACCAAAF-7C9F-9548-BE4F-80CC31C70D1F}" destId="{4FFD5035-5D83-9341-B777-93D6E71A2B61}" srcOrd="1" destOrd="0" presId="urn:microsoft.com/office/officeart/2005/8/layout/hierarchy1"/>
    <dgm:cxn modelId="{FE026B18-1F34-874C-90F6-FF0CEBDC64A0}" type="presParOf" srcId="{8725152C-2CCD-9D42-A08E-E04BE84F60DA}" destId="{A55D48CA-48E3-0F47-A1D6-D3392BDB1EAF}" srcOrd="1" destOrd="0" presId="urn:microsoft.com/office/officeart/2005/8/layout/hierarchy1"/>
    <dgm:cxn modelId="{ECEB4C19-9015-F64D-B4C9-63DCC3043178}" type="presParOf" srcId="{A55D48CA-48E3-0F47-A1D6-D3392BDB1EAF}" destId="{DFFB8CC8-BB2C-F441-A9FF-C724D74F6BC1}" srcOrd="0" destOrd="0" presId="urn:microsoft.com/office/officeart/2005/8/layout/hierarchy1"/>
    <dgm:cxn modelId="{C9231EBD-0A54-F146-800C-933C75FFCF02}" type="presParOf" srcId="{A55D48CA-48E3-0F47-A1D6-D3392BDB1EAF}" destId="{8DA58F78-16FC-3747-A444-EB781D4F6454}" srcOrd="1" destOrd="0" presId="urn:microsoft.com/office/officeart/2005/8/layout/hierarchy1"/>
    <dgm:cxn modelId="{49723EDF-79B4-BD47-B859-AB53A58D1569}" type="presParOf" srcId="{8DA58F78-16FC-3747-A444-EB781D4F6454}" destId="{5DF98507-537F-5242-87D1-311DB38FF658}" srcOrd="0" destOrd="0" presId="urn:microsoft.com/office/officeart/2005/8/layout/hierarchy1"/>
    <dgm:cxn modelId="{E9871175-4D65-2946-B69C-6DD6FCF82F2B}" type="presParOf" srcId="{5DF98507-537F-5242-87D1-311DB38FF658}" destId="{9CE9A7FD-CB0C-DC49-B435-42E866C19B05}" srcOrd="0" destOrd="0" presId="urn:microsoft.com/office/officeart/2005/8/layout/hierarchy1"/>
    <dgm:cxn modelId="{FB267098-77AA-8348-94AA-A41EF658C7DB}" type="presParOf" srcId="{5DF98507-537F-5242-87D1-311DB38FF658}" destId="{9A8DD10D-37A2-8C46-9223-585B41A92C33}" srcOrd="1" destOrd="0" presId="urn:microsoft.com/office/officeart/2005/8/layout/hierarchy1"/>
    <dgm:cxn modelId="{B1EDB0F8-0FA5-F648-87F0-683DDF2E0881}" type="presParOf" srcId="{8DA58F78-16FC-3747-A444-EB781D4F6454}" destId="{584B7AE4-FDDC-DD4E-A5DE-5F96CC02B6C9}" srcOrd="1" destOrd="0" presId="urn:microsoft.com/office/officeart/2005/8/layout/hierarchy1"/>
    <dgm:cxn modelId="{47976BC9-4345-6047-9767-0C4E4C0B434D}" type="presParOf" srcId="{50B1DC87-E47A-4344-BFA2-4A78A5FA20F2}" destId="{2AC06313-E80F-EF49-B0E8-98BB60A05E5C}" srcOrd="6" destOrd="0" presId="urn:microsoft.com/office/officeart/2005/8/layout/hierarchy1"/>
    <dgm:cxn modelId="{148CC648-4BA1-324D-AD80-73C88675130C}" type="presParOf" srcId="{50B1DC87-E47A-4344-BFA2-4A78A5FA20F2}" destId="{FBF979CE-3FD2-3547-9B80-5E65E932DF83}" srcOrd="7" destOrd="0" presId="urn:microsoft.com/office/officeart/2005/8/layout/hierarchy1"/>
    <dgm:cxn modelId="{E193C6BA-8D2A-7342-9A30-AC3D0065D705}" type="presParOf" srcId="{FBF979CE-3FD2-3547-9B80-5E65E932DF83}" destId="{49FAC0E6-3CDC-EC40-BA04-F2D5E4F434DE}" srcOrd="0" destOrd="0" presId="urn:microsoft.com/office/officeart/2005/8/layout/hierarchy1"/>
    <dgm:cxn modelId="{BF71468D-2CBE-E84B-BEC8-D3113C1E12FF}" type="presParOf" srcId="{49FAC0E6-3CDC-EC40-BA04-F2D5E4F434DE}" destId="{C271D8F0-B456-F943-A9A6-6A1D14AEB068}" srcOrd="0" destOrd="0" presId="urn:microsoft.com/office/officeart/2005/8/layout/hierarchy1"/>
    <dgm:cxn modelId="{7A3EFDAA-1C1B-C34E-B259-4EDED1E47386}" type="presParOf" srcId="{49FAC0E6-3CDC-EC40-BA04-F2D5E4F434DE}" destId="{819573CA-E9D9-4A4F-B539-9707F5A037B0}" srcOrd="1" destOrd="0" presId="urn:microsoft.com/office/officeart/2005/8/layout/hierarchy1"/>
    <dgm:cxn modelId="{2C2744DC-22B0-C944-9165-CF0A93382B8E}" type="presParOf" srcId="{FBF979CE-3FD2-3547-9B80-5E65E932DF83}" destId="{8F559350-8EB0-5E44-B0B2-15DB0E9ECFE4}" srcOrd="1" destOrd="0" presId="urn:microsoft.com/office/officeart/2005/8/layout/hierarchy1"/>
    <dgm:cxn modelId="{69555ADA-97C2-6947-BEA5-D7F5C066F093}" type="presParOf" srcId="{8F559350-8EB0-5E44-B0B2-15DB0E9ECFE4}" destId="{9BA5CBA4-8AA6-5740-8886-C67274572F8C}" srcOrd="0" destOrd="0" presId="urn:microsoft.com/office/officeart/2005/8/layout/hierarchy1"/>
    <dgm:cxn modelId="{8272AB5C-0319-604C-B99B-BBE549CFD148}" type="presParOf" srcId="{8F559350-8EB0-5E44-B0B2-15DB0E9ECFE4}" destId="{28FDC22D-1361-6142-87EE-A295D84F5C43}" srcOrd="1" destOrd="0" presId="urn:microsoft.com/office/officeart/2005/8/layout/hierarchy1"/>
    <dgm:cxn modelId="{18BCC8AB-24BE-AE4E-9030-570E2684D468}" type="presParOf" srcId="{28FDC22D-1361-6142-87EE-A295D84F5C43}" destId="{EF0B42EA-7A46-0F49-9826-D668DBACCD55}" srcOrd="0" destOrd="0" presId="urn:microsoft.com/office/officeart/2005/8/layout/hierarchy1"/>
    <dgm:cxn modelId="{4674D04D-B75D-E14F-B2DC-23D7B7734676}" type="presParOf" srcId="{EF0B42EA-7A46-0F49-9826-D668DBACCD55}" destId="{7D3707C2-8684-FD43-8058-EC9463C85EA2}" srcOrd="0" destOrd="0" presId="urn:microsoft.com/office/officeart/2005/8/layout/hierarchy1"/>
    <dgm:cxn modelId="{FEABF6D1-7D1B-4341-9C47-FC7FF5D9A98A}" type="presParOf" srcId="{EF0B42EA-7A46-0F49-9826-D668DBACCD55}" destId="{D82CEFCF-52EF-1346-8A98-1D0182DE36AA}" srcOrd="1" destOrd="0" presId="urn:microsoft.com/office/officeart/2005/8/layout/hierarchy1"/>
    <dgm:cxn modelId="{F50D50CE-7F98-C448-BD2B-FF2DA63B57F8}" type="presParOf" srcId="{28FDC22D-1361-6142-87EE-A295D84F5C43}" destId="{9E976898-0E12-FD40-B1FB-4C152DE8348B}" srcOrd="1" destOrd="0" presId="urn:microsoft.com/office/officeart/2005/8/layout/hierarchy1"/>
    <dgm:cxn modelId="{18F0484D-92F2-8241-8288-F867CAFDF8D3}" type="presParOf" srcId="{50B1DC87-E47A-4344-BFA2-4A78A5FA20F2}" destId="{11DB4D28-9E30-E44B-8B7D-F0F7DFAFE15C}" srcOrd="8" destOrd="0" presId="urn:microsoft.com/office/officeart/2005/8/layout/hierarchy1"/>
    <dgm:cxn modelId="{F4F9BFC2-010F-DD42-B6C0-C99A1CFB9A40}" type="presParOf" srcId="{50B1DC87-E47A-4344-BFA2-4A78A5FA20F2}" destId="{34ABD96B-B2E8-A74A-A7C4-61B77AB59305}" srcOrd="9" destOrd="0" presId="urn:microsoft.com/office/officeart/2005/8/layout/hierarchy1"/>
    <dgm:cxn modelId="{B115A4FA-822D-7740-BC18-27DE3598F5C3}" type="presParOf" srcId="{34ABD96B-B2E8-A74A-A7C4-61B77AB59305}" destId="{C19E9F87-3668-E847-9C95-CDFA84804068}" srcOrd="0" destOrd="0" presId="urn:microsoft.com/office/officeart/2005/8/layout/hierarchy1"/>
    <dgm:cxn modelId="{25C85791-E1F0-914B-B826-44C07500D9E3}" type="presParOf" srcId="{C19E9F87-3668-E847-9C95-CDFA84804068}" destId="{854B37C2-30B1-F848-8A28-6FC106984042}" srcOrd="0" destOrd="0" presId="urn:microsoft.com/office/officeart/2005/8/layout/hierarchy1"/>
    <dgm:cxn modelId="{6BD95D54-4562-894B-99F4-11EF292783E2}" type="presParOf" srcId="{C19E9F87-3668-E847-9C95-CDFA84804068}" destId="{64B93935-3EA0-2940-B75C-C2521A2AED53}" srcOrd="1" destOrd="0" presId="urn:microsoft.com/office/officeart/2005/8/layout/hierarchy1"/>
    <dgm:cxn modelId="{AABCD75E-F01D-2B48-AF9C-9B1A25B3180E}" type="presParOf" srcId="{34ABD96B-B2E8-A74A-A7C4-61B77AB59305}" destId="{F9245141-9221-0645-8FF0-90480EECFBE6}" srcOrd="1" destOrd="0" presId="urn:microsoft.com/office/officeart/2005/8/layout/hierarchy1"/>
    <dgm:cxn modelId="{C91ECFEF-2866-4F4F-8963-B5E4361F992F}" type="presParOf" srcId="{F9245141-9221-0645-8FF0-90480EECFBE6}" destId="{EF9868B2-C186-F141-9305-4E8AAFCDF4E7}" srcOrd="0" destOrd="0" presId="urn:microsoft.com/office/officeart/2005/8/layout/hierarchy1"/>
    <dgm:cxn modelId="{26F14B62-682F-0648-A19E-69DBD5FDB3E7}" type="presParOf" srcId="{F9245141-9221-0645-8FF0-90480EECFBE6}" destId="{159A0320-AE52-494A-815B-CB62B2D63274}" srcOrd="1" destOrd="0" presId="urn:microsoft.com/office/officeart/2005/8/layout/hierarchy1"/>
    <dgm:cxn modelId="{CD32306F-8983-914B-9656-77B7E20C1680}" type="presParOf" srcId="{159A0320-AE52-494A-815B-CB62B2D63274}" destId="{9BB0FC5A-6A4A-E34C-BB00-3FEBD1B18FD7}" srcOrd="0" destOrd="0" presId="urn:microsoft.com/office/officeart/2005/8/layout/hierarchy1"/>
    <dgm:cxn modelId="{EAAE5161-19AC-2A43-8C60-4F0581D31051}" type="presParOf" srcId="{9BB0FC5A-6A4A-E34C-BB00-3FEBD1B18FD7}" destId="{DD014307-E584-064B-B481-B93FEB59857E}" srcOrd="0" destOrd="0" presId="urn:microsoft.com/office/officeart/2005/8/layout/hierarchy1"/>
    <dgm:cxn modelId="{82273766-3EF0-324B-9A39-83EAF287316D}" type="presParOf" srcId="{9BB0FC5A-6A4A-E34C-BB00-3FEBD1B18FD7}" destId="{FC2347E4-ADDE-1F4B-AB60-C99F2201F466}" srcOrd="1" destOrd="0" presId="urn:microsoft.com/office/officeart/2005/8/layout/hierarchy1"/>
    <dgm:cxn modelId="{59597586-C5EB-1247-BDEB-43E6C1AE47B9}" type="presParOf" srcId="{159A0320-AE52-494A-815B-CB62B2D63274}" destId="{B5D8DA8E-0838-8A4A-A259-4CA36B7C11B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868B2-C186-F141-9305-4E8AAFCDF4E7}">
      <dsp:nvSpPr>
        <dsp:cNvPr id="0" name=""/>
        <dsp:cNvSpPr/>
      </dsp:nvSpPr>
      <dsp:spPr>
        <a:xfrm>
          <a:off x="7656544" y="2254852"/>
          <a:ext cx="91440" cy="714958"/>
        </a:xfrm>
        <a:custGeom>
          <a:avLst/>
          <a:gdLst/>
          <a:ahLst/>
          <a:cxnLst/>
          <a:rect l="0" t="0" r="0" b="0"/>
          <a:pathLst>
            <a:path>
              <a:moveTo>
                <a:pt x="45720" y="0"/>
              </a:moveTo>
              <a:lnTo>
                <a:pt x="45720" y="622266"/>
              </a:lnTo>
              <a:lnTo>
                <a:pt x="108996" y="622266"/>
              </a:lnTo>
              <a:lnTo>
                <a:pt x="108996" y="714958"/>
              </a:lnTo>
            </a:path>
          </a:pathLst>
        </a:cu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1DB4D28-9E30-E44B-8B7D-F0F7DFAFE15C}">
      <dsp:nvSpPr>
        <dsp:cNvPr id="0" name=""/>
        <dsp:cNvSpPr/>
      </dsp:nvSpPr>
      <dsp:spPr>
        <a:xfrm>
          <a:off x="4189986" y="529747"/>
          <a:ext cx="3512278" cy="395526"/>
        </a:xfrm>
        <a:custGeom>
          <a:avLst/>
          <a:gdLst/>
          <a:ahLst/>
          <a:cxnLst/>
          <a:rect l="0" t="0" r="0" b="0"/>
          <a:pathLst>
            <a:path>
              <a:moveTo>
                <a:pt x="0" y="0"/>
              </a:moveTo>
              <a:lnTo>
                <a:pt x="0" y="302834"/>
              </a:lnTo>
              <a:lnTo>
                <a:pt x="3512278" y="302834"/>
              </a:lnTo>
              <a:lnTo>
                <a:pt x="3512278" y="395526"/>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BA5CBA4-8AA6-5740-8886-C67274572F8C}">
      <dsp:nvSpPr>
        <dsp:cNvPr id="0" name=""/>
        <dsp:cNvSpPr/>
      </dsp:nvSpPr>
      <dsp:spPr>
        <a:xfrm>
          <a:off x="5710630" y="2656751"/>
          <a:ext cx="91440" cy="676486"/>
        </a:xfrm>
        <a:custGeom>
          <a:avLst/>
          <a:gdLst/>
          <a:ahLst/>
          <a:cxnLst/>
          <a:rect l="0" t="0" r="0" b="0"/>
          <a:pathLst>
            <a:path>
              <a:moveTo>
                <a:pt x="45720" y="0"/>
              </a:moveTo>
              <a:lnTo>
                <a:pt x="45720" y="583795"/>
              </a:lnTo>
              <a:lnTo>
                <a:pt x="57306" y="583795"/>
              </a:lnTo>
              <a:lnTo>
                <a:pt x="57306" y="676486"/>
              </a:lnTo>
            </a:path>
          </a:pathLst>
        </a:cu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AC06313-E80F-EF49-B0E8-98BB60A05E5C}">
      <dsp:nvSpPr>
        <dsp:cNvPr id="0" name=""/>
        <dsp:cNvSpPr/>
      </dsp:nvSpPr>
      <dsp:spPr>
        <a:xfrm>
          <a:off x="4189986" y="529747"/>
          <a:ext cx="1566364" cy="376287"/>
        </a:xfrm>
        <a:custGeom>
          <a:avLst/>
          <a:gdLst/>
          <a:ahLst/>
          <a:cxnLst/>
          <a:rect l="0" t="0" r="0" b="0"/>
          <a:pathLst>
            <a:path>
              <a:moveTo>
                <a:pt x="0" y="0"/>
              </a:moveTo>
              <a:lnTo>
                <a:pt x="0" y="283595"/>
              </a:lnTo>
              <a:lnTo>
                <a:pt x="1566364" y="283595"/>
              </a:lnTo>
              <a:lnTo>
                <a:pt x="1566364" y="376287"/>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FFB8CC8-BB2C-F441-A9FF-C724D74F6BC1}">
      <dsp:nvSpPr>
        <dsp:cNvPr id="0" name=""/>
        <dsp:cNvSpPr/>
      </dsp:nvSpPr>
      <dsp:spPr>
        <a:xfrm>
          <a:off x="3982081" y="2036885"/>
          <a:ext cx="91440" cy="587262"/>
        </a:xfrm>
        <a:custGeom>
          <a:avLst/>
          <a:gdLst/>
          <a:ahLst/>
          <a:cxnLst/>
          <a:rect l="0" t="0" r="0" b="0"/>
          <a:pathLst>
            <a:path>
              <a:moveTo>
                <a:pt x="45720" y="0"/>
              </a:moveTo>
              <a:lnTo>
                <a:pt x="45720" y="494571"/>
              </a:lnTo>
              <a:lnTo>
                <a:pt x="55025" y="494571"/>
              </a:lnTo>
              <a:lnTo>
                <a:pt x="55025" y="587262"/>
              </a:lnTo>
            </a:path>
          </a:pathLst>
        </a:cu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B956FE3-9266-9445-8EE6-0406D71E8D48}">
      <dsp:nvSpPr>
        <dsp:cNvPr id="0" name=""/>
        <dsp:cNvSpPr/>
      </dsp:nvSpPr>
      <dsp:spPr>
        <a:xfrm>
          <a:off x="4027801" y="529747"/>
          <a:ext cx="162185" cy="350104"/>
        </a:xfrm>
        <a:custGeom>
          <a:avLst/>
          <a:gdLst/>
          <a:ahLst/>
          <a:cxnLst/>
          <a:rect l="0" t="0" r="0" b="0"/>
          <a:pathLst>
            <a:path>
              <a:moveTo>
                <a:pt x="162185" y="0"/>
              </a:moveTo>
              <a:lnTo>
                <a:pt x="162185" y="257412"/>
              </a:lnTo>
              <a:lnTo>
                <a:pt x="0" y="257412"/>
              </a:lnTo>
              <a:lnTo>
                <a:pt x="0" y="350104"/>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0395137-360D-2743-8033-13D20C43ACC6}">
      <dsp:nvSpPr>
        <dsp:cNvPr id="0" name=""/>
        <dsp:cNvSpPr/>
      </dsp:nvSpPr>
      <dsp:spPr>
        <a:xfrm>
          <a:off x="2288221" y="1519547"/>
          <a:ext cx="91440" cy="855354"/>
        </a:xfrm>
        <a:custGeom>
          <a:avLst/>
          <a:gdLst/>
          <a:ahLst/>
          <a:cxnLst/>
          <a:rect l="0" t="0" r="0" b="0"/>
          <a:pathLst>
            <a:path>
              <a:moveTo>
                <a:pt x="136952" y="0"/>
              </a:moveTo>
              <a:lnTo>
                <a:pt x="136952" y="762662"/>
              </a:lnTo>
              <a:lnTo>
                <a:pt x="45720" y="762662"/>
              </a:lnTo>
              <a:lnTo>
                <a:pt x="45720" y="855354"/>
              </a:lnTo>
            </a:path>
          </a:pathLst>
        </a:cu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DF65C67-4598-A24D-AB8B-9079CD28F9FB}">
      <dsp:nvSpPr>
        <dsp:cNvPr id="0" name=""/>
        <dsp:cNvSpPr/>
      </dsp:nvSpPr>
      <dsp:spPr>
        <a:xfrm>
          <a:off x="2425173" y="529747"/>
          <a:ext cx="1764812" cy="354437"/>
        </a:xfrm>
        <a:custGeom>
          <a:avLst/>
          <a:gdLst/>
          <a:ahLst/>
          <a:cxnLst/>
          <a:rect l="0" t="0" r="0" b="0"/>
          <a:pathLst>
            <a:path>
              <a:moveTo>
                <a:pt x="1764812" y="0"/>
              </a:moveTo>
              <a:lnTo>
                <a:pt x="1764812" y="261745"/>
              </a:lnTo>
              <a:lnTo>
                <a:pt x="0" y="261745"/>
              </a:lnTo>
              <a:lnTo>
                <a:pt x="0" y="354437"/>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1A4DD85-C642-FA48-A391-EFD1265AB723}">
      <dsp:nvSpPr>
        <dsp:cNvPr id="0" name=""/>
        <dsp:cNvSpPr/>
      </dsp:nvSpPr>
      <dsp:spPr>
        <a:xfrm>
          <a:off x="653060" y="1496019"/>
          <a:ext cx="91440" cy="894981"/>
        </a:xfrm>
        <a:custGeom>
          <a:avLst/>
          <a:gdLst/>
          <a:ahLst/>
          <a:cxnLst/>
          <a:rect l="0" t="0" r="0" b="0"/>
          <a:pathLst>
            <a:path>
              <a:moveTo>
                <a:pt x="104143" y="0"/>
              </a:moveTo>
              <a:lnTo>
                <a:pt x="104143" y="802290"/>
              </a:lnTo>
              <a:lnTo>
                <a:pt x="45720" y="802290"/>
              </a:lnTo>
              <a:lnTo>
                <a:pt x="45720" y="894981"/>
              </a:lnTo>
            </a:path>
          </a:pathLst>
        </a:custGeom>
        <a:noFill/>
        <a:ln w="6350" cap="flat" cmpd="sng" algn="ctr">
          <a:solidFill>
            <a:schemeClr val="accent1">
              <a:shade val="8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F240B07-6D33-AF4A-8C1B-A45E50207006}">
      <dsp:nvSpPr>
        <dsp:cNvPr id="0" name=""/>
        <dsp:cNvSpPr/>
      </dsp:nvSpPr>
      <dsp:spPr>
        <a:xfrm>
          <a:off x="757203" y="529747"/>
          <a:ext cx="3432782" cy="330909"/>
        </a:xfrm>
        <a:custGeom>
          <a:avLst/>
          <a:gdLst/>
          <a:ahLst/>
          <a:cxnLst/>
          <a:rect l="0" t="0" r="0" b="0"/>
          <a:pathLst>
            <a:path>
              <a:moveTo>
                <a:pt x="3432782" y="0"/>
              </a:moveTo>
              <a:lnTo>
                <a:pt x="3432782" y="238218"/>
              </a:lnTo>
              <a:lnTo>
                <a:pt x="0" y="238218"/>
              </a:lnTo>
              <a:lnTo>
                <a:pt x="0" y="330909"/>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1DCF51C-B481-504F-8B44-28E37888B1A3}">
      <dsp:nvSpPr>
        <dsp:cNvPr id="0" name=""/>
        <dsp:cNvSpPr/>
      </dsp:nvSpPr>
      <dsp:spPr>
        <a:xfrm>
          <a:off x="3114226" y="-105615"/>
          <a:ext cx="2151518" cy="635362"/>
        </a:xfrm>
        <a:prstGeom prst="roundRect">
          <a:avLst>
            <a:gd name="adj" fmla="val 10000"/>
          </a:avLst>
        </a:prstGeom>
        <a:solidFill>
          <a:srgbClr val="FF6600"/>
        </a:solidFill>
        <a:ln>
          <a:noFill/>
        </a:ln>
        <a:effectLst/>
      </dsp:spPr>
      <dsp:style>
        <a:lnRef idx="0">
          <a:scrgbClr r="0" g="0" b="0"/>
        </a:lnRef>
        <a:fillRef idx="3">
          <a:scrgbClr r="0" g="0" b="0"/>
        </a:fillRef>
        <a:effectRef idx="2">
          <a:scrgbClr r="0" g="0" b="0"/>
        </a:effectRef>
        <a:fontRef idx="minor">
          <a:schemeClr val="lt1"/>
        </a:fontRef>
      </dsp:style>
    </dsp:sp>
    <dsp:sp modelId="{DF0C2E22-7348-BD41-9EA2-9B00DC3A8215}">
      <dsp:nvSpPr>
        <dsp:cNvPr id="0" name=""/>
        <dsp:cNvSpPr/>
      </dsp:nvSpPr>
      <dsp:spPr>
        <a:xfrm>
          <a:off x="3225401" y="0"/>
          <a:ext cx="2151518" cy="63536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b="1" kern="1200" dirty="0"/>
            <a:t>Κλινικό σύνδρομο</a:t>
          </a:r>
          <a:endParaRPr lang="en-US" sz="1800" b="1" kern="1200" dirty="0"/>
        </a:p>
      </dsp:txBody>
      <dsp:txXfrm>
        <a:off x="3244010" y="18609"/>
        <a:ext cx="2114300" cy="598144"/>
      </dsp:txXfrm>
    </dsp:sp>
    <dsp:sp modelId="{BA6F270A-4925-6948-B3EF-F408650C15B6}">
      <dsp:nvSpPr>
        <dsp:cNvPr id="0" name=""/>
        <dsp:cNvSpPr/>
      </dsp:nvSpPr>
      <dsp:spPr>
        <a:xfrm>
          <a:off x="-110456" y="860656"/>
          <a:ext cx="1735321" cy="635362"/>
        </a:xfrm>
        <a:prstGeom prst="roundRect">
          <a:avLst>
            <a:gd name="adj" fmla="val 10000"/>
          </a:avLst>
        </a:prstGeom>
        <a:solidFill>
          <a:srgbClr val="FF6600"/>
        </a:solidFill>
        <a:ln>
          <a:noFill/>
        </a:ln>
        <a:effectLst/>
      </dsp:spPr>
      <dsp:style>
        <a:lnRef idx="0">
          <a:scrgbClr r="0" g="0" b="0"/>
        </a:lnRef>
        <a:fillRef idx="3">
          <a:scrgbClr r="0" g="0" b="0"/>
        </a:fillRef>
        <a:effectRef idx="2">
          <a:scrgbClr r="0" g="0" b="0"/>
        </a:effectRef>
        <a:fontRef idx="minor">
          <a:schemeClr val="lt1"/>
        </a:fontRef>
      </dsp:style>
    </dsp:sp>
    <dsp:sp modelId="{945CFED3-04DD-2040-B947-FF5DBA706E20}">
      <dsp:nvSpPr>
        <dsp:cNvPr id="0" name=""/>
        <dsp:cNvSpPr/>
      </dsp:nvSpPr>
      <dsp:spPr>
        <a:xfrm>
          <a:off x="717" y="966272"/>
          <a:ext cx="1735321" cy="63536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kern="1200" dirty="0"/>
            <a:t>Πολυαρθρίτιδα</a:t>
          </a:r>
          <a:endParaRPr lang="en-US" sz="1400" b="1" kern="1200" dirty="0"/>
        </a:p>
      </dsp:txBody>
      <dsp:txXfrm>
        <a:off x="19326" y="984881"/>
        <a:ext cx="1698103" cy="598144"/>
      </dsp:txXfrm>
    </dsp:sp>
    <dsp:sp modelId="{4B1C6690-EF79-394F-973A-D45D2AD73137}">
      <dsp:nvSpPr>
        <dsp:cNvPr id="0" name=""/>
        <dsp:cNvSpPr/>
      </dsp:nvSpPr>
      <dsp:spPr>
        <a:xfrm>
          <a:off x="45917" y="2391001"/>
          <a:ext cx="1305725" cy="1196197"/>
        </a:xfrm>
        <a:prstGeom prst="roundRect">
          <a:avLst>
            <a:gd name="adj" fmla="val 1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FC96C443-83BE-614B-A7CD-69BF8993A839}">
      <dsp:nvSpPr>
        <dsp:cNvPr id="0" name=""/>
        <dsp:cNvSpPr/>
      </dsp:nvSpPr>
      <dsp:spPr>
        <a:xfrm>
          <a:off x="157092" y="2496617"/>
          <a:ext cx="1305725" cy="119619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RF</a:t>
          </a:r>
        </a:p>
        <a:p>
          <a:pPr marL="0" lvl="0" indent="0" algn="ctr" defTabSz="622300">
            <a:lnSpc>
              <a:spcPct val="90000"/>
            </a:lnSpc>
            <a:spcBef>
              <a:spcPct val="0"/>
            </a:spcBef>
            <a:spcAft>
              <a:spcPct val="35000"/>
            </a:spcAft>
            <a:buNone/>
          </a:pPr>
          <a:r>
            <a:rPr lang="en-US" sz="1400" b="1" kern="1200" dirty="0"/>
            <a:t>Anti-CCP</a:t>
          </a:r>
        </a:p>
        <a:p>
          <a:pPr marL="0" lvl="0" indent="0" algn="ctr" defTabSz="622300">
            <a:lnSpc>
              <a:spcPct val="90000"/>
            </a:lnSpc>
            <a:spcBef>
              <a:spcPct val="0"/>
            </a:spcBef>
            <a:spcAft>
              <a:spcPct val="35000"/>
            </a:spcAft>
            <a:buNone/>
          </a:pPr>
          <a:r>
            <a:rPr lang="en-US" sz="1400" b="1" kern="1200" dirty="0"/>
            <a:t>ANA</a:t>
          </a:r>
        </a:p>
      </dsp:txBody>
      <dsp:txXfrm>
        <a:off x="192127" y="2531652"/>
        <a:ext cx="1235655" cy="1126127"/>
      </dsp:txXfrm>
    </dsp:sp>
    <dsp:sp modelId="{98EAB90B-DEDF-034F-8D2C-57F8166873BE}">
      <dsp:nvSpPr>
        <dsp:cNvPr id="0" name=""/>
        <dsp:cNvSpPr/>
      </dsp:nvSpPr>
      <dsp:spPr>
        <a:xfrm>
          <a:off x="1803058" y="884184"/>
          <a:ext cx="1244230" cy="635362"/>
        </a:xfrm>
        <a:prstGeom prst="roundRect">
          <a:avLst>
            <a:gd name="adj" fmla="val 10000"/>
          </a:avLst>
        </a:prstGeom>
        <a:solidFill>
          <a:srgbClr val="FF6600"/>
        </a:solidFill>
        <a:ln>
          <a:noFill/>
        </a:ln>
        <a:effectLst/>
      </dsp:spPr>
      <dsp:style>
        <a:lnRef idx="0">
          <a:scrgbClr r="0" g="0" b="0"/>
        </a:lnRef>
        <a:fillRef idx="3">
          <a:scrgbClr r="0" g="0" b="0"/>
        </a:fillRef>
        <a:effectRef idx="2">
          <a:scrgbClr r="0" g="0" b="0"/>
        </a:effectRef>
        <a:fontRef idx="minor">
          <a:schemeClr val="lt1"/>
        </a:fontRef>
      </dsp:style>
    </dsp:sp>
    <dsp:sp modelId="{B1DD559F-0F51-944A-B46E-3B85F15077F8}">
      <dsp:nvSpPr>
        <dsp:cNvPr id="0" name=""/>
        <dsp:cNvSpPr/>
      </dsp:nvSpPr>
      <dsp:spPr>
        <a:xfrm>
          <a:off x="1914232" y="989800"/>
          <a:ext cx="1244230" cy="63536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kern="1200" dirty="0"/>
            <a:t>Συμπτώματα </a:t>
          </a:r>
          <a:r>
            <a:rPr lang="en-US" sz="1400" b="1" kern="1200" dirty="0" err="1"/>
            <a:t>sicca</a:t>
          </a:r>
          <a:endParaRPr lang="en-US" sz="1400" b="1" kern="1200" dirty="0"/>
        </a:p>
      </dsp:txBody>
      <dsp:txXfrm>
        <a:off x="1932841" y="1008409"/>
        <a:ext cx="1207012" cy="598144"/>
      </dsp:txXfrm>
    </dsp:sp>
    <dsp:sp modelId="{3126E970-7D48-5B49-8A66-D89431A47119}">
      <dsp:nvSpPr>
        <dsp:cNvPr id="0" name=""/>
        <dsp:cNvSpPr/>
      </dsp:nvSpPr>
      <dsp:spPr>
        <a:xfrm>
          <a:off x="1833655" y="2374901"/>
          <a:ext cx="1000571" cy="1123435"/>
        </a:xfrm>
        <a:prstGeom prst="roundRect">
          <a:avLst>
            <a:gd name="adj" fmla="val 1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BBFDE419-2F10-CE4C-9283-8CE59821AA37}">
      <dsp:nvSpPr>
        <dsp:cNvPr id="0" name=""/>
        <dsp:cNvSpPr/>
      </dsp:nvSpPr>
      <dsp:spPr>
        <a:xfrm>
          <a:off x="1944830" y="2480517"/>
          <a:ext cx="1000571" cy="112343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ANA</a:t>
          </a:r>
        </a:p>
        <a:p>
          <a:pPr marL="0" lvl="0" indent="0" algn="ctr" defTabSz="622300">
            <a:lnSpc>
              <a:spcPct val="90000"/>
            </a:lnSpc>
            <a:spcBef>
              <a:spcPct val="0"/>
            </a:spcBef>
            <a:spcAft>
              <a:spcPct val="35000"/>
            </a:spcAft>
            <a:buNone/>
          </a:pPr>
          <a:r>
            <a:rPr lang="en-US" sz="1400" b="1" kern="1200" dirty="0"/>
            <a:t>Anti-Ro</a:t>
          </a:r>
        </a:p>
        <a:p>
          <a:pPr marL="0" lvl="0" indent="0" algn="ctr" defTabSz="622300">
            <a:lnSpc>
              <a:spcPct val="90000"/>
            </a:lnSpc>
            <a:spcBef>
              <a:spcPct val="0"/>
            </a:spcBef>
            <a:spcAft>
              <a:spcPct val="35000"/>
            </a:spcAft>
            <a:buNone/>
          </a:pPr>
          <a:r>
            <a:rPr lang="en-US" sz="1400" b="1" kern="1200" dirty="0"/>
            <a:t>Anti-La</a:t>
          </a:r>
        </a:p>
      </dsp:txBody>
      <dsp:txXfrm>
        <a:off x="1974136" y="2509823"/>
        <a:ext cx="941959" cy="1064823"/>
      </dsp:txXfrm>
    </dsp:sp>
    <dsp:sp modelId="{86935A97-C9F2-9B4F-8577-4E3C25A0D427}">
      <dsp:nvSpPr>
        <dsp:cNvPr id="0" name=""/>
        <dsp:cNvSpPr/>
      </dsp:nvSpPr>
      <dsp:spPr>
        <a:xfrm>
          <a:off x="3226843" y="879851"/>
          <a:ext cx="1601914" cy="1157033"/>
        </a:xfrm>
        <a:prstGeom prst="roundRect">
          <a:avLst>
            <a:gd name="adj" fmla="val 10000"/>
          </a:avLst>
        </a:prstGeom>
        <a:solidFill>
          <a:srgbClr val="FF6600"/>
        </a:solidFill>
        <a:ln>
          <a:noFill/>
        </a:ln>
        <a:effectLst/>
      </dsp:spPr>
      <dsp:style>
        <a:lnRef idx="0">
          <a:scrgbClr r="0" g="0" b="0"/>
        </a:lnRef>
        <a:fillRef idx="3">
          <a:scrgbClr r="0" g="0" b="0"/>
        </a:fillRef>
        <a:effectRef idx="2">
          <a:scrgbClr r="0" g="0" b="0"/>
        </a:effectRef>
        <a:fontRef idx="minor">
          <a:schemeClr val="lt1"/>
        </a:fontRef>
      </dsp:style>
    </dsp:sp>
    <dsp:sp modelId="{4FFD5035-5D83-9341-B777-93D6E71A2B61}">
      <dsp:nvSpPr>
        <dsp:cNvPr id="0" name=""/>
        <dsp:cNvSpPr/>
      </dsp:nvSpPr>
      <dsp:spPr>
        <a:xfrm>
          <a:off x="3338018" y="985467"/>
          <a:ext cx="1601914" cy="1157033"/>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kern="1200" dirty="0"/>
            <a:t>Φαινόμενο </a:t>
          </a:r>
          <a:r>
            <a:rPr lang="en-US" sz="1400" b="1" kern="1200" dirty="0"/>
            <a:t>Raynaud</a:t>
          </a:r>
        </a:p>
        <a:p>
          <a:pPr marL="0" lvl="0" indent="0" algn="ctr" defTabSz="622300">
            <a:lnSpc>
              <a:spcPct val="90000"/>
            </a:lnSpc>
            <a:spcBef>
              <a:spcPct val="0"/>
            </a:spcBef>
            <a:spcAft>
              <a:spcPct val="35000"/>
            </a:spcAft>
            <a:buNone/>
          </a:pPr>
          <a:r>
            <a:rPr lang="el-GR" sz="1400" b="1" kern="1200" dirty="0"/>
            <a:t>Οιδαλέα δάκτυλα </a:t>
          </a:r>
          <a:endParaRPr lang="en-US" sz="1400" b="1" kern="1200" dirty="0"/>
        </a:p>
      </dsp:txBody>
      <dsp:txXfrm>
        <a:off x="3371906" y="1019355"/>
        <a:ext cx="1534138" cy="1089257"/>
      </dsp:txXfrm>
    </dsp:sp>
    <dsp:sp modelId="{9CE9A7FD-CB0C-DC49-B435-42E866C19B05}">
      <dsp:nvSpPr>
        <dsp:cNvPr id="0" name=""/>
        <dsp:cNvSpPr/>
      </dsp:nvSpPr>
      <dsp:spPr>
        <a:xfrm>
          <a:off x="3233212" y="2624148"/>
          <a:ext cx="1607788" cy="1251575"/>
        </a:xfrm>
        <a:prstGeom prst="roundRect">
          <a:avLst>
            <a:gd name="adj" fmla="val 1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9A8DD10D-37A2-8C46-9223-585B41A92C33}">
      <dsp:nvSpPr>
        <dsp:cNvPr id="0" name=""/>
        <dsp:cNvSpPr/>
      </dsp:nvSpPr>
      <dsp:spPr>
        <a:xfrm>
          <a:off x="3344386" y="2729763"/>
          <a:ext cx="1607788" cy="1251575"/>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ANA</a:t>
          </a:r>
        </a:p>
        <a:p>
          <a:pPr marL="0" lvl="0" indent="0" algn="ctr" defTabSz="622300">
            <a:lnSpc>
              <a:spcPct val="90000"/>
            </a:lnSpc>
            <a:spcBef>
              <a:spcPct val="0"/>
            </a:spcBef>
            <a:spcAft>
              <a:spcPct val="35000"/>
            </a:spcAft>
            <a:buNone/>
          </a:pPr>
          <a:r>
            <a:rPr lang="en-US" sz="1400" b="1" kern="1200" dirty="0"/>
            <a:t>anti-Scl70,</a:t>
          </a:r>
        </a:p>
        <a:p>
          <a:pPr marL="0" lvl="0" indent="0" algn="ctr" defTabSz="622300">
            <a:lnSpc>
              <a:spcPct val="90000"/>
            </a:lnSpc>
            <a:spcBef>
              <a:spcPct val="0"/>
            </a:spcBef>
            <a:spcAft>
              <a:spcPct val="35000"/>
            </a:spcAft>
            <a:buNone/>
          </a:pPr>
          <a:r>
            <a:rPr lang="en-US" sz="1400" b="1" kern="1200" dirty="0"/>
            <a:t>ACA</a:t>
          </a:r>
        </a:p>
      </dsp:txBody>
      <dsp:txXfrm>
        <a:off x="3381043" y="2766420"/>
        <a:ext cx="1534474" cy="1178261"/>
      </dsp:txXfrm>
    </dsp:sp>
    <dsp:sp modelId="{C271D8F0-B456-F943-A9A6-6A1D14AEB068}">
      <dsp:nvSpPr>
        <dsp:cNvPr id="0" name=""/>
        <dsp:cNvSpPr/>
      </dsp:nvSpPr>
      <dsp:spPr>
        <a:xfrm>
          <a:off x="5109456" y="906034"/>
          <a:ext cx="1293788" cy="1750717"/>
        </a:xfrm>
        <a:prstGeom prst="roundRect">
          <a:avLst>
            <a:gd name="adj" fmla="val 10000"/>
          </a:avLst>
        </a:prstGeom>
        <a:solidFill>
          <a:srgbClr val="FF6600"/>
        </a:solidFill>
        <a:ln>
          <a:noFill/>
        </a:ln>
        <a:effectLst/>
      </dsp:spPr>
      <dsp:style>
        <a:lnRef idx="0">
          <a:scrgbClr r="0" g="0" b="0"/>
        </a:lnRef>
        <a:fillRef idx="3">
          <a:scrgbClr r="0" g="0" b="0"/>
        </a:fillRef>
        <a:effectRef idx="2">
          <a:scrgbClr r="0" g="0" b="0"/>
        </a:effectRef>
        <a:fontRef idx="minor">
          <a:schemeClr val="lt1"/>
        </a:fontRef>
      </dsp:style>
    </dsp:sp>
    <dsp:sp modelId="{819573CA-E9D9-4A4F-B539-9707F5A037B0}">
      <dsp:nvSpPr>
        <dsp:cNvPr id="0" name=""/>
        <dsp:cNvSpPr/>
      </dsp:nvSpPr>
      <dsp:spPr>
        <a:xfrm>
          <a:off x="5220630" y="1011650"/>
          <a:ext cx="1293788" cy="175071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kern="1200" dirty="0"/>
            <a:t>Πνευμονικά διηθήματα</a:t>
          </a:r>
        </a:p>
        <a:p>
          <a:pPr marL="0" lvl="0" indent="0" algn="ctr" defTabSz="622300">
            <a:lnSpc>
              <a:spcPct val="90000"/>
            </a:lnSpc>
            <a:spcBef>
              <a:spcPct val="0"/>
            </a:spcBef>
            <a:spcAft>
              <a:spcPct val="35000"/>
            </a:spcAft>
            <a:buNone/>
          </a:pPr>
          <a:r>
            <a:rPr lang="el-GR" sz="1400" b="1" kern="1200" dirty="0"/>
            <a:t>Ενεργό ίζημα ούρων</a:t>
          </a:r>
        </a:p>
        <a:p>
          <a:pPr marL="0" lvl="0" indent="0" algn="ctr" defTabSz="622300">
            <a:lnSpc>
              <a:spcPct val="90000"/>
            </a:lnSpc>
            <a:spcBef>
              <a:spcPct val="0"/>
            </a:spcBef>
            <a:spcAft>
              <a:spcPct val="35000"/>
            </a:spcAft>
            <a:buNone/>
          </a:pPr>
          <a:r>
            <a:rPr lang="el-GR" sz="1400" b="1" kern="1200" dirty="0"/>
            <a:t>Πορφυρικό εξάνθημα</a:t>
          </a:r>
          <a:endParaRPr lang="en-US" sz="1400" b="1" kern="1200" dirty="0"/>
        </a:p>
      </dsp:txBody>
      <dsp:txXfrm>
        <a:off x="5258524" y="1049544"/>
        <a:ext cx="1218000" cy="1674929"/>
      </dsp:txXfrm>
    </dsp:sp>
    <dsp:sp modelId="{7D3707C2-8684-FD43-8058-EC9463C85EA2}">
      <dsp:nvSpPr>
        <dsp:cNvPr id="0" name=""/>
        <dsp:cNvSpPr/>
      </dsp:nvSpPr>
      <dsp:spPr>
        <a:xfrm>
          <a:off x="5267651" y="3333238"/>
          <a:ext cx="1000571" cy="1245667"/>
        </a:xfrm>
        <a:prstGeom prst="roundRect">
          <a:avLst>
            <a:gd name="adj" fmla="val 1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D82CEFCF-52EF-1346-8A98-1D0182DE36AA}">
      <dsp:nvSpPr>
        <dsp:cNvPr id="0" name=""/>
        <dsp:cNvSpPr/>
      </dsp:nvSpPr>
      <dsp:spPr>
        <a:xfrm>
          <a:off x="5378826" y="3438854"/>
          <a:ext cx="1000571" cy="124566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ANCA</a:t>
          </a:r>
        </a:p>
        <a:p>
          <a:pPr marL="0" lvl="0" indent="0" algn="ctr" defTabSz="622300">
            <a:lnSpc>
              <a:spcPct val="90000"/>
            </a:lnSpc>
            <a:spcBef>
              <a:spcPct val="0"/>
            </a:spcBef>
            <a:spcAft>
              <a:spcPct val="35000"/>
            </a:spcAft>
            <a:buNone/>
          </a:pPr>
          <a:r>
            <a:rPr lang="en-US" sz="1400" b="1" kern="1200" dirty="0"/>
            <a:t>ANA</a:t>
          </a:r>
          <a:endParaRPr lang="el-GR" sz="1400" b="1" kern="1200" dirty="0"/>
        </a:p>
        <a:p>
          <a:pPr marL="0" lvl="0" indent="0" algn="ctr" defTabSz="622300">
            <a:lnSpc>
              <a:spcPct val="90000"/>
            </a:lnSpc>
            <a:spcBef>
              <a:spcPct val="0"/>
            </a:spcBef>
            <a:spcAft>
              <a:spcPct val="35000"/>
            </a:spcAft>
            <a:buNone/>
          </a:pPr>
          <a:r>
            <a:rPr lang="en-US" sz="1400" b="1" kern="1200" dirty="0"/>
            <a:t>RF</a:t>
          </a:r>
        </a:p>
        <a:p>
          <a:pPr marL="0" lvl="0" indent="0" algn="ctr" defTabSz="622300">
            <a:lnSpc>
              <a:spcPct val="90000"/>
            </a:lnSpc>
            <a:spcBef>
              <a:spcPct val="0"/>
            </a:spcBef>
            <a:spcAft>
              <a:spcPct val="35000"/>
            </a:spcAft>
            <a:buNone/>
          </a:pPr>
          <a:r>
            <a:rPr lang="en-US" sz="1400" b="1" kern="1200" dirty="0"/>
            <a:t>C3/C4</a:t>
          </a:r>
        </a:p>
      </dsp:txBody>
      <dsp:txXfrm>
        <a:off x="5408132" y="3468160"/>
        <a:ext cx="941959" cy="1187055"/>
      </dsp:txXfrm>
    </dsp:sp>
    <dsp:sp modelId="{854B37C2-30B1-F848-8A28-6FC106984042}">
      <dsp:nvSpPr>
        <dsp:cNvPr id="0" name=""/>
        <dsp:cNvSpPr/>
      </dsp:nvSpPr>
      <dsp:spPr>
        <a:xfrm>
          <a:off x="6573904" y="925273"/>
          <a:ext cx="2256718" cy="1329579"/>
        </a:xfrm>
        <a:prstGeom prst="roundRect">
          <a:avLst>
            <a:gd name="adj" fmla="val 10000"/>
          </a:avLst>
        </a:prstGeom>
        <a:solidFill>
          <a:srgbClr val="FF6600"/>
        </a:solidFill>
        <a:ln>
          <a:noFill/>
        </a:ln>
        <a:effectLst/>
      </dsp:spPr>
      <dsp:style>
        <a:lnRef idx="0">
          <a:scrgbClr r="0" g="0" b="0"/>
        </a:lnRef>
        <a:fillRef idx="3">
          <a:scrgbClr r="0" g="0" b="0"/>
        </a:fillRef>
        <a:effectRef idx="2">
          <a:scrgbClr r="0" g="0" b="0"/>
        </a:effectRef>
        <a:fontRef idx="minor">
          <a:schemeClr val="lt1"/>
        </a:fontRef>
      </dsp:style>
    </dsp:sp>
    <dsp:sp modelId="{64B93935-3EA0-2940-B75C-C2521A2AED53}">
      <dsp:nvSpPr>
        <dsp:cNvPr id="0" name=""/>
        <dsp:cNvSpPr/>
      </dsp:nvSpPr>
      <dsp:spPr>
        <a:xfrm>
          <a:off x="6685079" y="1030889"/>
          <a:ext cx="2256718" cy="1329579"/>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l-GR" sz="1400" b="1" kern="1200" dirty="0"/>
            <a:t>Διάμεση πνευμονική νόσος οξείας έναρξης ±</a:t>
          </a:r>
        </a:p>
        <a:p>
          <a:pPr marL="0" lvl="0" indent="0" algn="ctr" defTabSz="622300">
            <a:lnSpc>
              <a:spcPct val="90000"/>
            </a:lnSpc>
            <a:spcBef>
              <a:spcPct val="0"/>
            </a:spcBef>
            <a:spcAft>
              <a:spcPct val="35000"/>
            </a:spcAft>
            <a:buNone/>
          </a:pPr>
          <a:r>
            <a:rPr lang="el-GR" sz="1400" b="1" kern="1200" dirty="0"/>
            <a:t>φ</a:t>
          </a:r>
          <a:r>
            <a:rPr lang="en-GB" sz="1400" b="1" kern="1200" dirty="0"/>
            <a:t>.</a:t>
          </a:r>
          <a:r>
            <a:rPr lang="el-GR" sz="1400" b="1" kern="1200" dirty="0"/>
            <a:t> </a:t>
          </a:r>
          <a:r>
            <a:rPr lang="en-GB" sz="1400" b="1" kern="1200" dirty="0"/>
            <a:t>R</a:t>
          </a:r>
          <a:r>
            <a:rPr lang="en-US" sz="1400" b="1" kern="1200" dirty="0" err="1"/>
            <a:t>aynaud</a:t>
          </a:r>
          <a:r>
            <a:rPr lang="en-US" sz="1400" b="1" kern="1200" dirty="0"/>
            <a:t> </a:t>
          </a:r>
          <a:r>
            <a:rPr lang="el-GR" sz="1400" b="1" kern="1200" dirty="0"/>
            <a:t>±</a:t>
          </a:r>
          <a:endParaRPr lang="en-GB" sz="1400" b="1" kern="1200" dirty="0"/>
        </a:p>
        <a:p>
          <a:pPr marL="0" lvl="0" indent="0" algn="ctr" defTabSz="622300">
            <a:lnSpc>
              <a:spcPct val="90000"/>
            </a:lnSpc>
            <a:spcBef>
              <a:spcPct val="0"/>
            </a:spcBef>
            <a:spcAft>
              <a:spcPct val="35000"/>
            </a:spcAft>
            <a:buNone/>
          </a:pPr>
          <a:r>
            <a:rPr lang="el-GR" sz="1400" b="1" kern="1200" dirty="0"/>
            <a:t>Αρθρίτιδα</a:t>
          </a:r>
          <a:endParaRPr lang="en-US" sz="1400" b="1" kern="1200" dirty="0"/>
        </a:p>
      </dsp:txBody>
      <dsp:txXfrm>
        <a:off x="6724021" y="1069831"/>
        <a:ext cx="2178834" cy="1251695"/>
      </dsp:txXfrm>
    </dsp:sp>
    <dsp:sp modelId="{DD014307-E584-064B-B481-B93FEB59857E}">
      <dsp:nvSpPr>
        <dsp:cNvPr id="0" name=""/>
        <dsp:cNvSpPr/>
      </dsp:nvSpPr>
      <dsp:spPr>
        <a:xfrm>
          <a:off x="7112932" y="2969810"/>
          <a:ext cx="1305215" cy="1104108"/>
        </a:xfrm>
        <a:prstGeom prst="roundRect">
          <a:avLst>
            <a:gd name="adj" fmla="val 1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FC2347E4-ADDE-1F4B-AB60-C99F2201F466}">
      <dsp:nvSpPr>
        <dsp:cNvPr id="0" name=""/>
        <dsp:cNvSpPr/>
      </dsp:nvSpPr>
      <dsp:spPr>
        <a:xfrm>
          <a:off x="7224107" y="3075426"/>
          <a:ext cx="1305215" cy="110410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l-GR" sz="1400" b="1" kern="1200" dirty="0"/>
        </a:p>
        <a:p>
          <a:pPr marL="0" lvl="0" indent="0" algn="ctr" defTabSz="622300">
            <a:lnSpc>
              <a:spcPct val="90000"/>
            </a:lnSpc>
            <a:spcBef>
              <a:spcPct val="0"/>
            </a:spcBef>
            <a:spcAft>
              <a:spcPct val="35000"/>
            </a:spcAft>
            <a:buNone/>
          </a:pPr>
          <a:r>
            <a:rPr lang="en-US" sz="1400" b="1" kern="1200" dirty="0"/>
            <a:t>ANA</a:t>
          </a:r>
        </a:p>
        <a:p>
          <a:pPr marL="0" lvl="0" indent="0" algn="ctr" defTabSz="622300">
            <a:lnSpc>
              <a:spcPct val="90000"/>
            </a:lnSpc>
            <a:spcBef>
              <a:spcPct val="0"/>
            </a:spcBef>
            <a:spcAft>
              <a:spcPct val="35000"/>
            </a:spcAft>
            <a:buNone/>
          </a:pPr>
          <a:r>
            <a:rPr lang="el-GR" sz="1400" b="1" kern="1200" dirty="0"/>
            <a:t>Πάνελ αντισωμάτων </a:t>
          </a:r>
          <a:r>
            <a:rPr lang="el-GR" sz="1400" b="1" kern="1200" dirty="0" err="1"/>
            <a:t>μυοσίτιδας</a:t>
          </a:r>
          <a:endParaRPr lang="en-US" sz="1400" b="1" kern="1200" dirty="0"/>
        </a:p>
        <a:p>
          <a:pPr marL="0" lvl="0" indent="0" algn="ctr" defTabSz="622300">
            <a:lnSpc>
              <a:spcPct val="90000"/>
            </a:lnSpc>
            <a:spcBef>
              <a:spcPct val="0"/>
            </a:spcBef>
            <a:spcAft>
              <a:spcPct val="35000"/>
            </a:spcAft>
            <a:buNone/>
          </a:pPr>
          <a:endParaRPr lang="en-US" sz="1400" b="1" kern="1200" dirty="0"/>
        </a:p>
      </dsp:txBody>
      <dsp:txXfrm>
        <a:off x="7256445" y="3107764"/>
        <a:ext cx="1240539" cy="103943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87D7F0-2F10-E04F-9984-BFDF60B02EC7}" type="datetimeFigureOut">
              <a:rPr lang="en-GR" smtClean="0"/>
              <a:t>1/12/25</a:t>
            </a:fld>
            <a:endParaRPr lang="en-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509CA9-0B1A-7441-A6BC-2BD85384D493}" type="slidenum">
              <a:rPr lang="en-GR" smtClean="0"/>
              <a:t>‹#›</a:t>
            </a:fld>
            <a:endParaRPr lang="en-GR"/>
          </a:p>
        </p:txBody>
      </p:sp>
    </p:spTree>
    <p:extLst>
      <p:ext uri="{BB962C8B-B14F-4D97-AF65-F5344CB8AC3E}">
        <p14:creationId xmlns:p14="http://schemas.microsoft.com/office/powerpoint/2010/main" val="196121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8FA774-CD29-435F-A5FC-8623C4978280}"/>
              </a:ext>
            </a:extLst>
          </p:cNvPr>
          <p:cNvSpPr>
            <a:spLocks noGrp="1" noChangeArrowheads="1"/>
          </p:cNvSpPr>
          <p:nvPr>
            <p:ph type="sldNum" sz="quarter" idx="5"/>
          </p:nvPr>
        </p:nvSpPr>
        <p:spPr>
          <a:ln/>
        </p:spPr>
        <p:txBody>
          <a:bodyPr/>
          <a:lstStyle/>
          <a:p>
            <a:fld id="{58A49C77-D595-45F3-992E-3B4801FB872F}" type="slidenum">
              <a:rPr lang="en-US" altLang="en-US"/>
              <a:pPr/>
              <a:t>13</a:t>
            </a:fld>
            <a:endParaRPr lang="en-US" altLang="en-US"/>
          </a:p>
        </p:txBody>
      </p:sp>
      <p:sp>
        <p:nvSpPr>
          <p:cNvPr id="788482" name="Rectangle 2">
            <a:extLst>
              <a:ext uri="{FF2B5EF4-FFF2-40B4-BE49-F238E27FC236}">
                <a16:creationId xmlns:a16="http://schemas.microsoft.com/office/drawing/2014/main" id="{E1D82D48-CA9A-40C9-BFD3-2E8322C0FE07}"/>
              </a:ext>
            </a:extLst>
          </p:cNvPr>
          <p:cNvSpPr>
            <a:spLocks noGrp="1" noRot="1" noChangeAspect="1" noChangeArrowheads="1" noTextEdit="1"/>
          </p:cNvSpPr>
          <p:nvPr>
            <p:ph type="sldImg"/>
          </p:nvPr>
        </p:nvSpPr>
        <p:spPr>
          <a:ln/>
        </p:spPr>
      </p:sp>
      <p:sp>
        <p:nvSpPr>
          <p:cNvPr id="788483" name="Rectangle 3">
            <a:extLst>
              <a:ext uri="{FF2B5EF4-FFF2-40B4-BE49-F238E27FC236}">
                <a16:creationId xmlns:a16="http://schemas.microsoft.com/office/drawing/2014/main" id="{52728482-2BD4-411E-A871-023BC58A7784}"/>
              </a:ext>
            </a:extLst>
          </p:cNvPr>
          <p:cNvSpPr>
            <a:spLocks noGrp="1" noChangeArrowheads="1"/>
          </p:cNvSpPr>
          <p:nvPr>
            <p:ph type="body" idx="1"/>
          </p:nvPr>
        </p:nvSpPr>
        <p:spPr/>
        <p:txBody>
          <a:bodyPr/>
          <a:lstStyle/>
          <a:p>
            <a:endParaRPr lang="el-G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100355" name="2 - Θέση σημειώσεων"/>
          <p:cNvSpPr>
            <a:spLocks noGrp="1"/>
          </p:cNvSpPr>
          <p:nvPr>
            <p:ph type="body" idx="1"/>
          </p:nvPr>
        </p:nvSpPr>
        <p:spPr bwMode="auto">
          <a:noFill/>
        </p:spPr>
        <p:txBody>
          <a:bodyPr wrap="square" numCol="1" anchor="t" anchorCtr="0" compatLnSpc="1">
            <a:prstTxWarp prst="textNoShape">
              <a:avLst/>
            </a:prstTxWarp>
          </a:bodyPr>
          <a:lstStyle/>
          <a:p>
            <a:r>
              <a:rPr lang="en-US"/>
              <a:t>two main types of ANCA pattern that can be discerned on the basis of indirect immunofluorescence (IIF) on ethanol‐fixed human neutrophils, namely cytoplasmic or cANCA staining, and perinuclear or pANCA staining. A minority of IIF patterns do not fit with either pANCA or cANCA and are termed atypical. A disadvantage of the IIF test for ANCA detection is that the assay is not antigen‐specific</a:t>
            </a:r>
            <a:endParaRPr lang="el-GR"/>
          </a:p>
        </p:txBody>
      </p:sp>
      <p:sp>
        <p:nvSpPr>
          <p:cNvPr id="4" name="3 - Θέση αριθμού διαφάνειας"/>
          <p:cNvSpPr>
            <a:spLocks noGrp="1"/>
          </p:cNvSpPr>
          <p:nvPr>
            <p:ph type="sldNum" sz="quarter" idx="5"/>
          </p:nvPr>
        </p:nvSpPr>
        <p:spPr/>
        <p:txBody>
          <a:bodyPr/>
          <a:lstStyle/>
          <a:p>
            <a:pPr>
              <a:defRPr/>
            </a:pPr>
            <a:fld id="{91B53C33-7961-4809-A4AC-3A7ECC1D5C02}" type="slidenum">
              <a:rPr lang="el-GR" smtClean="0"/>
              <a:pPr>
                <a:defRPr/>
              </a:pPr>
              <a:t>29</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101379" name="2 - Θέση σημειώσεων"/>
          <p:cNvSpPr>
            <a:spLocks noGrp="1"/>
          </p:cNvSpPr>
          <p:nvPr>
            <p:ph type="body" idx="1"/>
          </p:nvPr>
        </p:nvSpPr>
        <p:spPr bwMode="auto">
          <a:noFill/>
        </p:spPr>
        <p:txBody>
          <a:bodyPr wrap="square" numCol="1" anchor="t" anchorCtr="0" compatLnSpc="1">
            <a:prstTxWarp prst="textNoShape">
              <a:avLst/>
            </a:prstTxWarp>
          </a:bodyPr>
          <a:lstStyle/>
          <a:p>
            <a:r>
              <a:rPr lang="en-US" dirty="0"/>
              <a:t>ANCAs and their association with </a:t>
            </a:r>
            <a:r>
              <a:rPr lang="en-US" dirty="0" err="1"/>
              <a:t>vasculitis</a:t>
            </a:r>
            <a:r>
              <a:rPr lang="en-US" dirty="0"/>
              <a:t> were recognized in the mid–1980s, and their use has become increasingly widespread since the 1990s. ANCAs are detected by a simple blood test. These antibodies are directed against the cytoplasm (the non–nucleus part) of white blood cells. Their precise role in the disease process remains uncertain but is a topic of considerable research interest. ANCAs come in two primary forms: 1) the C–ANCA [</a:t>
            </a:r>
            <a:r>
              <a:rPr lang="en-US" i="1" dirty="0"/>
              <a:t>C</a:t>
            </a:r>
            <a:r>
              <a:rPr lang="en-US" dirty="0"/>
              <a:t> stands for </a:t>
            </a:r>
            <a:r>
              <a:rPr lang="en-US" i="1" dirty="0"/>
              <a:t>c</a:t>
            </a:r>
            <a:r>
              <a:rPr lang="en-US" dirty="0"/>
              <a:t>ytoplasmic] and, 2) the P–ANCA [</a:t>
            </a:r>
            <a:r>
              <a:rPr lang="en-US" i="1" dirty="0"/>
              <a:t>P</a:t>
            </a:r>
            <a:r>
              <a:rPr lang="en-US" dirty="0"/>
              <a:t> stands for </a:t>
            </a:r>
            <a:r>
              <a:rPr lang="en-US" i="1" dirty="0" err="1"/>
              <a:t>p</a:t>
            </a:r>
            <a:r>
              <a:rPr lang="en-US" dirty="0" err="1"/>
              <a:t>erinuclear</a:t>
            </a:r>
            <a:r>
              <a:rPr lang="en-US" dirty="0"/>
              <a:t>]. C–ANCAs have a particularly strong connection to Wegener’s </a:t>
            </a:r>
            <a:r>
              <a:rPr lang="en-US" dirty="0" err="1"/>
              <a:t>Granulomatosis</a:t>
            </a:r>
            <a:r>
              <a:rPr lang="en-US" dirty="0"/>
              <a:t> (up to 80% of patients – and possibly more of those with active disease – have these antibodies). When C–ANCAs are present in the blood of a patient with symptoms or signs suggesting Wegener’s, the likelihood of the diagnosis increases considerably. Because of the long list of other conditions that are sometimes associated with ANCAs, however, in most cases it is still VERY IMPORTANT to biopsy an organ involved by </a:t>
            </a:r>
            <a:r>
              <a:rPr lang="en-US" dirty="0" err="1"/>
              <a:t>vasculitis</a:t>
            </a:r>
            <a:r>
              <a:rPr lang="en-US" dirty="0"/>
              <a:t> to verify the diagnosis.</a:t>
            </a:r>
            <a:endParaRPr lang="el-GR" dirty="0"/>
          </a:p>
          <a:p>
            <a:endParaRPr lang="el-GR" dirty="0"/>
          </a:p>
          <a:p>
            <a:endParaRPr lang="el-GR" dirty="0"/>
          </a:p>
        </p:txBody>
      </p:sp>
      <p:sp>
        <p:nvSpPr>
          <p:cNvPr id="4" name="3 - Θέση αριθμού διαφάνειας"/>
          <p:cNvSpPr>
            <a:spLocks noGrp="1"/>
          </p:cNvSpPr>
          <p:nvPr>
            <p:ph type="sldNum" sz="quarter" idx="5"/>
          </p:nvPr>
        </p:nvSpPr>
        <p:spPr/>
        <p:txBody>
          <a:bodyPr/>
          <a:lstStyle/>
          <a:p>
            <a:pPr>
              <a:defRPr/>
            </a:pPr>
            <a:fld id="{CEF4A979-0AFF-43D0-93C4-DCA40E5FB6DA}" type="slidenum">
              <a:rPr lang="el-GR" smtClean="0"/>
              <a:pPr>
                <a:defRPr/>
              </a:pPr>
              <a:t>30</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5265D-F742-6976-2BB1-CBC9CE7B247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R"/>
          </a:p>
        </p:txBody>
      </p:sp>
      <p:sp>
        <p:nvSpPr>
          <p:cNvPr id="3" name="Subtitle 2">
            <a:extLst>
              <a:ext uri="{FF2B5EF4-FFF2-40B4-BE49-F238E27FC236}">
                <a16:creationId xmlns:a16="http://schemas.microsoft.com/office/drawing/2014/main" id="{152803DF-59BC-F3B2-88E3-2E20E97BA8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
        <p:nvSpPr>
          <p:cNvPr id="4" name="Date Placeholder 3">
            <a:extLst>
              <a:ext uri="{FF2B5EF4-FFF2-40B4-BE49-F238E27FC236}">
                <a16:creationId xmlns:a16="http://schemas.microsoft.com/office/drawing/2014/main" id="{94ACA750-3726-6A83-F497-A8CB8180A16F}"/>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5" name="Footer Placeholder 4">
            <a:extLst>
              <a:ext uri="{FF2B5EF4-FFF2-40B4-BE49-F238E27FC236}">
                <a16:creationId xmlns:a16="http://schemas.microsoft.com/office/drawing/2014/main" id="{4958A583-2DC4-F180-1E3D-9F03F99E3765}"/>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E94C4404-6EA1-FE8A-EA73-0C3B9B0B210E}"/>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1372090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55C77-2B5B-C87E-59E3-D045FAE9A8C5}"/>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C19A3879-7BA4-0845-8E2D-6A08411B9E2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18108E3E-D683-AB81-D149-EA82756B8A62}"/>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5" name="Footer Placeholder 4">
            <a:extLst>
              <a:ext uri="{FF2B5EF4-FFF2-40B4-BE49-F238E27FC236}">
                <a16:creationId xmlns:a16="http://schemas.microsoft.com/office/drawing/2014/main" id="{D0F67BB4-121D-C13F-D81D-0126637F4905}"/>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5C394DAE-7CE1-5772-64B0-19FC46DFD08F}"/>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785379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E994C-6674-55FA-3DAF-230F9EBC867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R"/>
          </a:p>
        </p:txBody>
      </p:sp>
      <p:sp>
        <p:nvSpPr>
          <p:cNvPr id="3" name="Text Placeholder 2">
            <a:extLst>
              <a:ext uri="{FF2B5EF4-FFF2-40B4-BE49-F238E27FC236}">
                <a16:creationId xmlns:a16="http://schemas.microsoft.com/office/drawing/2014/main" id="{E242FE3B-5DC4-CC2A-AFB0-2EC5DEE2D4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C03F380-2F3B-6477-E49B-7E270BA21426}"/>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5" name="Footer Placeholder 4">
            <a:extLst>
              <a:ext uri="{FF2B5EF4-FFF2-40B4-BE49-F238E27FC236}">
                <a16:creationId xmlns:a16="http://schemas.microsoft.com/office/drawing/2014/main" id="{61B168DA-D766-CA82-900F-486D8B094F85}"/>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47C58997-F744-B6F2-51BC-C4C5DF86FAD0}"/>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94861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5FFA-332F-28A9-D285-90FC54949B8E}"/>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FB3434B2-579A-B83B-6815-E3FFFC28BF8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Content Placeholder 3">
            <a:extLst>
              <a:ext uri="{FF2B5EF4-FFF2-40B4-BE49-F238E27FC236}">
                <a16:creationId xmlns:a16="http://schemas.microsoft.com/office/drawing/2014/main" id="{F57F3C9C-0ED2-83CC-7D9A-8B737BC762E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Date Placeholder 4">
            <a:extLst>
              <a:ext uri="{FF2B5EF4-FFF2-40B4-BE49-F238E27FC236}">
                <a16:creationId xmlns:a16="http://schemas.microsoft.com/office/drawing/2014/main" id="{50B05991-840B-3259-71AB-F92D84C31F2C}"/>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6" name="Footer Placeholder 5">
            <a:extLst>
              <a:ext uri="{FF2B5EF4-FFF2-40B4-BE49-F238E27FC236}">
                <a16:creationId xmlns:a16="http://schemas.microsoft.com/office/drawing/2014/main" id="{D1BD7436-86E3-20FD-2F6B-1469D1EDCCCF}"/>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51DDB770-B50F-641B-CF21-C7DB3BA8164C}"/>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58930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08903-4D14-59A9-4FF1-7EF9B16ADB64}"/>
              </a:ext>
            </a:extLst>
          </p:cNvPr>
          <p:cNvSpPr>
            <a:spLocks noGrp="1"/>
          </p:cNvSpPr>
          <p:nvPr>
            <p:ph type="title"/>
          </p:nvPr>
        </p:nvSpPr>
        <p:spPr>
          <a:xfrm>
            <a:off x="839788" y="365125"/>
            <a:ext cx="10515600" cy="1325563"/>
          </a:xfrm>
        </p:spPr>
        <p:txBody>
          <a:bodyPr/>
          <a:lstStyle/>
          <a:p>
            <a:r>
              <a:rPr lang="en-GB"/>
              <a:t>Click to edit Master title style</a:t>
            </a:r>
            <a:endParaRPr lang="en-GR"/>
          </a:p>
        </p:txBody>
      </p:sp>
      <p:sp>
        <p:nvSpPr>
          <p:cNvPr id="3" name="Text Placeholder 2">
            <a:extLst>
              <a:ext uri="{FF2B5EF4-FFF2-40B4-BE49-F238E27FC236}">
                <a16:creationId xmlns:a16="http://schemas.microsoft.com/office/drawing/2014/main" id="{832F2187-7DF9-6B25-B7F9-7DD5DC8A0E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805CE5-0E51-C38F-C235-BB32C1E2396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Text Placeholder 4">
            <a:extLst>
              <a:ext uri="{FF2B5EF4-FFF2-40B4-BE49-F238E27FC236}">
                <a16:creationId xmlns:a16="http://schemas.microsoft.com/office/drawing/2014/main" id="{5D733E15-E4FB-1A44-29FE-21894C8F72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53F0C37-5C70-C6DD-5254-F456151F619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7" name="Date Placeholder 6">
            <a:extLst>
              <a:ext uri="{FF2B5EF4-FFF2-40B4-BE49-F238E27FC236}">
                <a16:creationId xmlns:a16="http://schemas.microsoft.com/office/drawing/2014/main" id="{4B38792B-7898-C254-4DCE-CAFD7CBA5EE9}"/>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8" name="Footer Placeholder 7">
            <a:extLst>
              <a:ext uri="{FF2B5EF4-FFF2-40B4-BE49-F238E27FC236}">
                <a16:creationId xmlns:a16="http://schemas.microsoft.com/office/drawing/2014/main" id="{26F15A68-D4D1-BE2E-284E-08570E27BFAA}"/>
              </a:ext>
            </a:extLst>
          </p:cNvPr>
          <p:cNvSpPr>
            <a:spLocks noGrp="1"/>
          </p:cNvSpPr>
          <p:nvPr>
            <p:ph type="ftr" sz="quarter" idx="11"/>
          </p:nvPr>
        </p:nvSpPr>
        <p:spPr/>
        <p:txBody>
          <a:bodyPr/>
          <a:lstStyle/>
          <a:p>
            <a:endParaRPr lang="en-GR"/>
          </a:p>
        </p:txBody>
      </p:sp>
      <p:sp>
        <p:nvSpPr>
          <p:cNvPr id="9" name="Slide Number Placeholder 8">
            <a:extLst>
              <a:ext uri="{FF2B5EF4-FFF2-40B4-BE49-F238E27FC236}">
                <a16:creationId xmlns:a16="http://schemas.microsoft.com/office/drawing/2014/main" id="{AC2E7B40-67C2-1616-182C-94BC10A9C5F2}"/>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3662985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C4D05-748E-2094-A9E8-29F0AC03B3F9}"/>
              </a:ext>
            </a:extLst>
          </p:cNvPr>
          <p:cNvSpPr>
            <a:spLocks noGrp="1"/>
          </p:cNvSpPr>
          <p:nvPr>
            <p:ph type="title"/>
          </p:nvPr>
        </p:nvSpPr>
        <p:spPr/>
        <p:txBody>
          <a:bodyPr/>
          <a:lstStyle/>
          <a:p>
            <a:r>
              <a:rPr lang="en-GB"/>
              <a:t>Click to edit Master title style</a:t>
            </a:r>
            <a:endParaRPr lang="en-GR"/>
          </a:p>
        </p:txBody>
      </p:sp>
      <p:sp>
        <p:nvSpPr>
          <p:cNvPr id="3" name="Date Placeholder 2">
            <a:extLst>
              <a:ext uri="{FF2B5EF4-FFF2-40B4-BE49-F238E27FC236}">
                <a16:creationId xmlns:a16="http://schemas.microsoft.com/office/drawing/2014/main" id="{85477220-F106-462F-1029-C8CD9DDED16F}"/>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4" name="Footer Placeholder 3">
            <a:extLst>
              <a:ext uri="{FF2B5EF4-FFF2-40B4-BE49-F238E27FC236}">
                <a16:creationId xmlns:a16="http://schemas.microsoft.com/office/drawing/2014/main" id="{88B844DB-9E49-6A58-E1FF-55C9F0A213C5}"/>
              </a:ext>
            </a:extLst>
          </p:cNvPr>
          <p:cNvSpPr>
            <a:spLocks noGrp="1"/>
          </p:cNvSpPr>
          <p:nvPr>
            <p:ph type="ftr" sz="quarter" idx="11"/>
          </p:nvPr>
        </p:nvSpPr>
        <p:spPr/>
        <p:txBody>
          <a:bodyPr/>
          <a:lstStyle/>
          <a:p>
            <a:endParaRPr lang="en-GR"/>
          </a:p>
        </p:txBody>
      </p:sp>
      <p:sp>
        <p:nvSpPr>
          <p:cNvPr id="5" name="Slide Number Placeholder 4">
            <a:extLst>
              <a:ext uri="{FF2B5EF4-FFF2-40B4-BE49-F238E27FC236}">
                <a16:creationId xmlns:a16="http://schemas.microsoft.com/office/drawing/2014/main" id="{5F451DA1-48B4-6F60-FC99-1CF6F9288864}"/>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1381304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21EAD9-C51A-FD03-B188-F1089A33F469}"/>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3" name="Footer Placeholder 2">
            <a:extLst>
              <a:ext uri="{FF2B5EF4-FFF2-40B4-BE49-F238E27FC236}">
                <a16:creationId xmlns:a16="http://schemas.microsoft.com/office/drawing/2014/main" id="{A7B69BC6-05B8-0734-B9D5-718DA8642F1B}"/>
              </a:ext>
            </a:extLst>
          </p:cNvPr>
          <p:cNvSpPr>
            <a:spLocks noGrp="1"/>
          </p:cNvSpPr>
          <p:nvPr>
            <p:ph type="ftr" sz="quarter" idx="11"/>
          </p:nvPr>
        </p:nvSpPr>
        <p:spPr/>
        <p:txBody>
          <a:bodyPr/>
          <a:lstStyle/>
          <a:p>
            <a:endParaRPr lang="en-GR"/>
          </a:p>
        </p:txBody>
      </p:sp>
      <p:sp>
        <p:nvSpPr>
          <p:cNvPr id="4" name="Slide Number Placeholder 3">
            <a:extLst>
              <a:ext uri="{FF2B5EF4-FFF2-40B4-BE49-F238E27FC236}">
                <a16:creationId xmlns:a16="http://schemas.microsoft.com/office/drawing/2014/main" id="{28E57AD4-9840-E1DC-15F1-CC5E5B126E82}"/>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2037589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9FF46-A465-E911-6522-ACD3739A7E6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Content Placeholder 2">
            <a:extLst>
              <a:ext uri="{FF2B5EF4-FFF2-40B4-BE49-F238E27FC236}">
                <a16:creationId xmlns:a16="http://schemas.microsoft.com/office/drawing/2014/main" id="{CAA97A1C-56E5-A1FA-F7AA-B16D836A3F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Text Placeholder 3">
            <a:extLst>
              <a:ext uri="{FF2B5EF4-FFF2-40B4-BE49-F238E27FC236}">
                <a16:creationId xmlns:a16="http://schemas.microsoft.com/office/drawing/2014/main" id="{4CFA0B97-ACCF-9F4E-CFDE-1392F9B0E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3A1834-E52B-B1E6-9C28-744F137841F0}"/>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6" name="Footer Placeholder 5">
            <a:extLst>
              <a:ext uri="{FF2B5EF4-FFF2-40B4-BE49-F238E27FC236}">
                <a16:creationId xmlns:a16="http://schemas.microsoft.com/office/drawing/2014/main" id="{EB5721D3-1E05-CB10-33BA-F3B36C31E4A0}"/>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3A42A866-236B-E943-2ED4-951FE8523B52}"/>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514861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139D-B0E3-93DE-0573-8F5EC7CE915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Picture Placeholder 2">
            <a:extLst>
              <a:ext uri="{FF2B5EF4-FFF2-40B4-BE49-F238E27FC236}">
                <a16:creationId xmlns:a16="http://schemas.microsoft.com/office/drawing/2014/main" id="{CF5D8597-A9F8-C88B-418B-0960B1F8F1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R"/>
          </a:p>
        </p:txBody>
      </p:sp>
      <p:sp>
        <p:nvSpPr>
          <p:cNvPr id="4" name="Text Placeholder 3">
            <a:extLst>
              <a:ext uri="{FF2B5EF4-FFF2-40B4-BE49-F238E27FC236}">
                <a16:creationId xmlns:a16="http://schemas.microsoft.com/office/drawing/2014/main" id="{2353CD8C-C849-D7DE-46F6-296DB74E88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CD0CE8A-6AD5-6C55-73FF-DD79F70CE56E}"/>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6" name="Footer Placeholder 5">
            <a:extLst>
              <a:ext uri="{FF2B5EF4-FFF2-40B4-BE49-F238E27FC236}">
                <a16:creationId xmlns:a16="http://schemas.microsoft.com/office/drawing/2014/main" id="{E5DC5918-D09B-4AAD-E2C0-3745386DEE12}"/>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38A837BE-91ED-FA8D-6E31-818A2AD16FB8}"/>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65176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0290A-2C60-9654-DF18-B0F3C190B576}"/>
              </a:ext>
            </a:extLst>
          </p:cNvPr>
          <p:cNvSpPr>
            <a:spLocks noGrp="1"/>
          </p:cNvSpPr>
          <p:nvPr>
            <p:ph type="title"/>
          </p:nvPr>
        </p:nvSpPr>
        <p:spPr/>
        <p:txBody>
          <a:bodyPr/>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F4E0C411-28F2-9F34-01EF-E469C793568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04327F46-3284-9A1D-013C-1749D74DA391}"/>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5" name="Footer Placeholder 4">
            <a:extLst>
              <a:ext uri="{FF2B5EF4-FFF2-40B4-BE49-F238E27FC236}">
                <a16:creationId xmlns:a16="http://schemas.microsoft.com/office/drawing/2014/main" id="{5F2BC614-2B57-509C-47FF-9A6518CD14F9}"/>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C20707C3-5277-8E03-E349-38B6A003849A}"/>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879378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1B1E44-B87C-8907-7398-B2E0BC54FB2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78FEE914-D7C5-5838-9CE0-7A2EDD436F7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6A827454-51A1-301E-07E8-CF167D0D336A}"/>
              </a:ext>
            </a:extLst>
          </p:cNvPr>
          <p:cNvSpPr>
            <a:spLocks noGrp="1"/>
          </p:cNvSpPr>
          <p:nvPr>
            <p:ph type="dt" sz="half" idx="10"/>
          </p:nvPr>
        </p:nvSpPr>
        <p:spPr/>
        <p:txBody>
          <a:bodyPr/>
          <a:lstStyle/>
          <a:p>
            <a:fld id="{98064A3D-3231-A547-99D4-C32D43AAC3A8}" type="datetimeFigureOut">
              <a:rPr lang="en-GR" smtClean="0"/>
              <a:t>1/12/25</a:t>
            </a:fld>
            <a:endParaRPr lang="en-GR"/>
          </a:p>
        </p:txBody>
      </p:sp>
      <p:sp>
        <p:nvSpPr>
          <p:cNvPr id="5" name="Footer Placeholder 4">
            <a:extLst>
              <a:ext uri="{FF2B5EF4-FFF2-40B4-BE49-F238E27FC236}">
                <a16:creationId xmlns:a16="http://schemas.microsoft.com/office/drawing/2014/main" id="{489AD29F-E813-A1E4-F672-CF0918C7AE0A}"/>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01397D6C-6CD7-6AF4-4B97-C182836EF613}"/>
              </a:ext>
            </a:extLst>
          </p:cNvPr>
          <p:cNvSpPr>
            <a:spLocks noGrp="1"/>
          </p:cNvSpPr>
          <p:nvPr>
            <p:ph type="sldNum" sz="quarter" idx="12"/>
          </p:nvPr>
        </p:nvSpPr>
        <p:spPr/>
        <p:txBody>
          <a:bodyPr/>
          <a:lstStyle/>
          <a:p>
            <a:fld id="{DD1EB942-AB2A-E44F-AA7B-FC644169E73C}" type="slidenum">
              <a:rPr lang="en-GR" smtClean="0"/>
              <a:t>‹#›</a:t>
            </a:fld>
            <a:endParaRPr lang="en-GR"/>
          </a:p>
        </p:txBody>
      </p:sp>
    </p:spTree>
    <p:extLst>
      <p:ext uri="{BB962C8B-B14F-4D97-AF65-F5344CB8AC3E}">
        <p14:creationId xmlns:p14="http://schemas.microsoft.com/office/powerpoint/2010/main" val="3112085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356990-4CDF-193F-F3C0-5AEF5D1BC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R"/>
          </a:p>
        </p:txBody>
      </p:sp>
      <p:sp>
        <p:nvSpPr>
          <p:cNvPr id="3" name="Text Placeholder 2">
            <a:extLst>
              <a:ext uri="{FF2B5EF4-FFF2-40B4-BE49-F238E27FC236}">
                <a16:creationId xmlns:a16="http://schemas.microsoft.com/office/drawing/2014/main" id="{361FD082-7B4D-3DCE-2BB8-4A11C1DE64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457A37D2-BF64-20E8-EE0C-AC20D618DE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064A3D-3231-A547-99D4-C32D43AAC3A8}" type="datetimeFigureOut">
              <a:rPr lang="en-GR" smtClean="0"/>
              <a:t>1/12/25</a:t>
            </a:fld>
            <a:endParaRPr lang="en-GR"/>
          </a:p>
        </p:txBody>
      </p:sp>
      <p:sp>
        <p:nvSpPr>
          <p:cNvPr id="5" name="Footer Placeholder 4">
            <a:extLst>
              <a:ext uri="{FF2B5EF4-FFF2-40B4-BE49-F238E27FC236}">
                <a16:creationId xmlns:a16="http://schemas.microsoft.com/office/drawing/2014/main" id="{5841D6B8-41D4-A96C-41B5-56AF0F199B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a:extLst>
              <a:ext uri="{FF2B5EF4-FFF2-40B4-BE49-F238E27FC236}">
                <a16:creationId xmlns:a16="http://schemas.microsoft.com/office/drawing/2014/main" id="{4187491D-F603-8062-86C8-CEDED9A709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EB942-AB2A-E44F-AA7B-FC644169E73C}" type="slidenum">
              <a:rPr lang="en-GR" smtClean="0"/>
              <a:t>‹#›</a:t>
            </a:fld>
            <a:endParaRPr lang="en-GR"/>
          </a:p>
        </p:txBody>
      </p:sp>
    </p:spTree>
    <p:extLst>
      <p:ext uri="{BB962C8B-B14F-4D97-AF65-F5344CB8AC3E}">
        <p14:creationId xmlns:p14="http://schemas.microsoft.com/office/powerpoint/2010/main" val="3021510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oleObject" Target="../embeddings/oleObject2.bin"/><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onlinelibrary.wiley.com/doi/10.1111/joim.12451/full"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slideLayout" Target="../slideLayouts/slideLayout7.xml"/><Relationship Id="rId4" Type="http://schemas.openxmlformats.org/officeDocument/2006/relationships/image" Target="../media/image36.wmf"/></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6E12A-0470-C3B1-B8F2-2F47DCF933D4}"/>
              </a:ext>
            </a:extLst>
          </p:cNvPr>
          <p:cNvSpPr>
            <a:spLocks noGrp="1"/>
          </p:cNvSpPr>
          <p:nvPr>
            <p:ph type="ctrTitle"/>
          </p:nvPr>
        </p:nvSpPr>
        <p:spPr>
          <a:xfrm>
            <a:off x="1524000" y="1579563"/>
            <a:ext cx="9144000" cy="2387600"/>
          </a:xfrm>
        </p:spPr>
        <p:txBody>
          <a:bodyPr>
            <a:normAutofit/>
          </a:bodyPr>
          <a:lstStyle/>
          <a:p>
            <a:r>
              <a:rPr lang="el-GR" sz="3600" b="1" dirty="0" err="1"/>
              <a:t>Αυτοαντισώματα</a:t>
            </a:r>
            <a:r>
              <a:rPr lang="el-GR" sz="3600" b="1" dirty="0"/>
              <a:t> στην κλινική πράξη: Δεδομένα και κλινικές συσχετίσεις</a:t>
            </a:r>
            <a:endParaRPr lang="en-GR" sz="3600" b="1" dirty="0"/>
          </a:p>
        </p:txBody>
      </p:sp>
      <p:sp>
        <p:nvSpPr>
          <p:cNvPr id="4" name="Rectangle 3">
            <a:extLst>
              <a:ext uri="{FF2B5EF4-FFF2-40B4-BE49-F238E27FC236}">
                <a16:creationId xmlns:a16="http://schemas.microsoft.com/office/drawing/2014/main" id="{20B51DE3-7EF1-BBA4-2086-D7D7E70BB6FC}"/>
              </a:ext>
            </a:extLst>
          </p:cNvPr>
          <p:cNvSpPr txBox="1">
            <a:spLocks noChangeArrowheads="1"/>
          </p:cNvSpPr>
          <p:nvPr/>
        </p:nvSpPr>
        <p:spPr bwMode="auto">
          <a:xfrm>
            <a:off x="2895600" y="4610100"/>
            <a:ext cx="64008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l-GR" sz="2400" b="1" i="0" u="none" strike="noStrike" kern="0" cap="none" spc="0" normalizeH="0" baseline="0" noProof="0" dirty="0">
                <a:ln>
                  <a:noFill/>
                </a:ln>
                <a:effectLst/>
                <a:uLnTx/>
                <a:uFillTx/>
                <a:latin typeface="Calibri" pitchFamily="-105" charset="0"/>
                <a:ea typeface="Calibri" pitchFamily="-105" charset="0"/>
                <a:cs typeface="Calibri" pitchFamily="-105" charset="0"/>
              </a:rPr>
              <a:t>Αντώνης Φανουριάκης</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l-GR" sz="20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Ιατρική Σχολή ΕΚΠΑ, ΠΓΝ «Αττικόν»</a:t>
            </a: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Αθήνα, </a:t>
            </a:r>
            <a:r>
              <a:rPr kumimoji="0" lang="en-GB"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1</a:t>
            </a:r>
            <a:r>
              <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a:t>
            </a:r>
            <a:r>
              <a:rPr kumimoji="0" lang="en-GB"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12</a:t>
            </a:r>
            <a:r>
              <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/20</a:t>
            </a:r>
            <a:r>
              <a:rPr kumimoji="0" lang="en-GB"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2</a:t>
            </a:r>
            <a:r>
              <a:rPr lang="en-GB" sz="2400" kern="0" dirty="0">
                <a:solidFill>
                  <a:schemeClr val="tx1">
                    <a:lumMod val="50000"/>
                    <a:lumOff val="50000"/>
                  </a:schemeClr>
                </a:solidFill>
                <a:latin typeface="Calibri" pitchFamily="-105" charset="0"/>
                <a:ea typeface="Calibri" pitchFamily="-105" charset="0"/>
                <a:cs typeface="Calibri" pitchFamily="-105" charset="0"/>
              </a:rPr>
              <a:t>5</a:t>
            </a:r>
            <a:endPar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endParaRP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endParaRPr>
          </a:p>
        </p:txBody>
      </p:sp>
      <p:pic>
        <p:nvPicPr>
          <p:cNvPr id="5" name="Picture 6">
            <a:extLst>
              <a:ext uri="{FF2B5EF4-FFF2-40B4-BE49-F238E27FC236}">
                <a16:creationId xmlns:a16="http://schemas.microsoft.com/office/drawing/2014/main" id="{287D531E-D8BA-C45D-F19F-AC978296F124}"/>
              </a:ext>
            </a:extLst>
          </p:cNvPr>
          <p:cNvPicPr>
            <a:picLocks noChangeAspect="1" noChangeArrowheads="1"/>
          </p:cNvPicPr>
          <p:nvPr/>
        </p:nvPicPr>
        <p:blipFill>
          <a:blip r:embed="rId2">
            <a:lum contrast="18000"/>
          </a:blip>
          <a:srcRect/>
          <a:stretch>
            <a:fillRect/>
          </a:stretch>
        </p:blipFill>
        <p:spPr bwMode="auto">
          <a:xfrm>
            <a:off x="9740900" y="4831723"/>
            <a:ext cx="1130300" cy="984510"/>
          </a:xfrm>
          <a:prstGeom prst="rect">
            <a:avLst/>
          </a:prstGeom>
          <a:solidFill>
            <a:srgbClr val="FFFFFF"/>
          </a:solidFill>
          <a:ln w="9525">
            <a:noFill/>
            <a:miter lim="800000"/>
            <a:headEnd/>
            <a:tailEnd/>
          </a:ln>
        </p:spPr>
      </p:pic>
      <p:pic>
        <p:nvPicPr>
          <p:cNvPr id="6" name="Picture 7" descr="Untitled1.png">
            <a:extLst>
              <a:ext uri="{FF2B5EF4-FFF2-40B4-BE49-F238E27FC236}">
                <a16:creationId xmlns:a16="http://schemas.microsoft.com/office/drawing/2014/main" id="{5461B2DA-DB58-9438-75B3-2E970679C4B6}"/>
              </a:ext>
            </a:extLst>
          </p:cNvPr>
          <p:cNvPicPr>
            <a:picLocks noChangeAspect="1"/>
          </p:cNvPicPr>
          <p:nvPr/>
        </p:nvPicPr>
        <p:blipFill>
          <a:blip r:embed="rId3"/>
          <a:srcRect l="12114" t="17284" r="18172"/>
          <a:stretch>
            <a:fillRect/>
          </a:stretch>
        </p:blipFill>
        <p:spPr bwMode="auto">
          <a:xfrm>
            <a:off x="1634102" y="4948570"/>
            <a:ext cx="1181329" cy="982330"/>
          </a:xfrm>
          <a:prstGeom prst="rect">
            <a:avLst/>
          </a:prstGeom>
          <a:noFill/>
          <a:ln w="9525">
            <a:noFill/>
            <a:miter lim="800000"/>
            <a:headEnd/>
            <a:tailEnd/>
          </a:ln>
        </p:spPr>
      </p:pic>
    </p:spTree>
    <p:extLst>
      <p:ext uri="{BB962C8B-B14F-4D97-AF65-F5344CB8AC3E}">
        <p14:creationId xmlns:p14="http://schemas.microsoft.com/office/powerpoint/2010/main" val="4027503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6E12A-0470-C3B1-B8F2-2F47DCF933D4}"/>
              </a:ext>
            </a:extLst>
          </p:cNvPr>
          <p:cNvSpPr>
            <a:spLocks noGrp="1"/>
          </p:cNvSpPr>
          <p:nvPr>
            <p:ph type="ctrTitle"/>
          </p:nvPr>
        </p:nvSpPr>
        <p:spPr>
          <a:xfrm>
            <a:off x="1746250" y="1943101"/>
            <a:ext cx="8953500" cy="2387600"/>
          </a:xfrm>
        </p:spPr>
        <p:txBody>
          <a:bodyPr>
            <a:normAutofit/>
          </a:bodyPr>
          <a:lstStyle/>
          <a:p>
            <a:r>
              <a:rPr lang="el-GR" sz="3600" b="1" dirty="0" err="1"/>
              <a:t>Αυτοαντισώματα</a:t>
            </a:r>
            <a:r>
              <a:rPr lang="el-GR" sz="3600" b="1" dirty="0"/>
              <a:t> στην κλινική πράξη:</a:t>
            </a:r>
            <a:br>
              <a:rPr lang="el-GR" sz="3600" b="1" dirty="0"/>
            </a:br>
            <a:br>
              <a:rPr lang="el-GR" sz="3600" b="1" dirty="0"/>
            </a:br>
            <a:r>
              <a:rPr lang="el-GR" sz="3600" b="1" dirty="0"/>
              <a:t> </a:t>
            </a:r>
            <a:r>
              <a:rPr lang="el-GR" sz="3600" b="1" dirty="0">
                <a:solidFill>
                  <a:srgbClr val="FF0000"/>
                </a:solidFill>
              </a:rPr>
              <a:t>Ευλογία και κατάρα</a:t>
            </a:r>
            <a:endParaRPr lang="en-GR" sz="3600" b="1" dirty="0">
              <a:solidFill>
                <a:srgbClr val="FF0000"/>
              </a:solidFill>
            </a:endParaRPr>
          </a:p>
        </p:txBody>
      </p:sp>
      <p:sp>
        <p:nvSpPr>
          <p:cNvPr id="3" name="Rectangle 3">
            <a:extLst>
              <a:ext uri="{FF2B5EF4-FFF2-40B4-BE49-F238E27FC236}">
                <a16:creationId xmlns:a16="http://schemas.microsoft.com/office/drawing/2014/main" id="{987654BF-C796-429B-8BCC-06EC588F758C}"/>
              </a:ext>
            </a:extLst>
          </p:cNvPr>
          <p:cNvSpPr txBox="1">
            <a:spLocks noChangeArrowheads="1"/>
          </p:cNvSpPr>
          <p:nvPr/>
        </p:nvSpPr>
        <p:spPr bwMode="auto">
          <a:xfrm>
            <a:off x="2895600" y="4610100"/>
            <a:ext cx="6400800" cy="175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l-GR" sz="2400" b="1" i="0" u="none" strike="noStrike" kern="0" cap="none" spc="0" normalizeH="0" baseline="0" noProof="0" dirty="0">
                <a:ln>
                  <a:noFill/>
                </a:ln>
                <a:effectLst/>
                <a:uLnTx/>
                <a:uFillTx/>
                <a:latin typeface="Calibri" pitchFamily="-105" charset="0"/>
                <a:ea typeface="Calibri" pitchFamily="-105" charset="0"/>
                <a:cs typeface="Calibri" pitchFamily="-105" charset="0"/>
              </a:rPr>
              <a:t>Αντώνης Φανουριάκης</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l-GR" sz="20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Ιατρική Σχολή ΕΚΠΑ, ΠΓΝ «Αττικόν»</a:t>
            </a: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Αθήνα, </a:t>
            </a:r>
            <a:r>
              <a:rPr kumimoji="0" lang="en-GB"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1</a:t>
            </a:r>
            <a:r>
              <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a:t>
            </a:r>
            <a:r>
              <a:rPr kumimoji="0" lang="en-GB"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12</a:t>
            </a:r>
            <a:r>
              <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/20</a:t>
            </a:r>
            <a:r>
              <a:rPr kumimoji="0" lang="en-GB"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rPr>
              <a:t>2</a:t>
            </a:r>
            <a:r>
              <a:rPr lang="en-GB" sz="2400" kern="0" dirty="0">
                <a:solidFill>
                  <a:schemeClr val="tx1">
                    <a:lumMod val="50000"/>
                    <a:lumOff val="50000"/>
                  </a:schemeClr>
                </a:solidFill>
                <a:latin typeface="Calibri" pitchFamily="-105" charset="0"/>
                <a:ea typeface="Calibri" pitchFamily="-105" charset="0"/>
                <a:cs typeface="Calibri" pitchFamily="-105" charset="0"/>
              </a:rPr>
              <a:t>5</a:t>
            </a:r>
            <a:endPar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endParaRP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l-GR" sz="2400" b="0" i="0" u="none" strike="noStrike" kern="0" cap="none" spc="0" normalizeH="0" baseline="0" noProof="0" dirty="0">
              <a:ln>
                <a:noFill/>
              </a:ln>
              <a:solidFill>
                <a:schemeClr val="tx1">
                  <a:lumMod val="50000"/>
                  <a:lumOff val="50000"/>
                </a:schemeClr>
              </a:solidFill>
              <a:effectLst/>
              <a:uLnTx/>
              <a:uFillTx/>
              <a:latin typeface="Calibri" pitchFamily="-105" charset="0"/>
              <a:ea typeface="Calibri" pitchFamily="-105" charset="0"/>
              <a:cs typeface="Calibri" pitchFamily="-105" charset="0"/>
            </a:endParaRPr>
          </a:p>
        </p:txBody>
      </p:sp>
      <p:pic>
        <p:nvPicPr>
          <p:cNvPr id="4" name="Picture 6">
            <a:extLst>
              <a:ext uri="{FF2B5EF4-FFF2-40B4-BE49-F238E27FC236}">
                <a16:creationId xmlns:a16="http://schemas.microsoft.com/office/drawing/2014/main" id="{99E68FCB-5C64-B713-461F-1176AA501485}"/>
              </a:ext>
            </a:extLst>
          </p:cNvPr>
          <p:cNvPicPr>
            <a:picLocks noChangeAspect="1" noChangeArrowheads="1"/>
          </p:cNvPicPr>
          <p:nvPr/>
        </p:nvPicPr>
        <p:blipFill>
          <a:blip r:embed="rId2">
            <a:lum contrast="18000"/>
          </a:blip>
          <a:srcRect/>
          <a:stretch>
            <a:fillRect/>
          </a:stretch>
        </p:blipFill>
        <p:spPr bwMode="auto">
          <a:xfrm>
            <a:off x="9740900" y="4831723"/>
            <a:ext cx="1130300" cy="984510"/>
          </a:xfrm>
          <a:prstGeom prst="rect">
            <a:avLst/>
          </a:prstGeom>
          <a:solidFill>
            <a:srgbClr val="FFFFFF"/>
          </a:solidFill>
          <a:ln w="9525">
            <a:noFill/>
            <a:miter lim="800000"/>
            <a:headEnd/>
            <a:tailEnd/>
          </a:ln>
        </p:spPr>
      </p:pic>
      <p:pic>
        <p:nvPicPr>
          <p:cNvPr id="5" name="Picture 7" descr="Untitled1.png">
            <a:extLst>
              <a:ext uri="{FF2B5EF4-FFF2-40B4-BE49-F238E27FC236}">
                <a16:creationId xmlns:a16="http://schemas.microsoft.com/office/drawing/2014/main" id="{43064B1E-4352-EA6D-FEB1-AB4B8A447D4B}"/>
              </a:ext>
            </a:extLst>
          </p:cNvPr>
          <p:cNvPicPr>
            <a:picLocks noChangeAspect="1"/>
          </p:cNvPicPr>
          <p:nvPr/>
        </p:nvPicPr>
        <p:blipFill>
          <a:blip r:embed="rId3"/>
          <a:srcRect l="12114" t="17284" r="18172"/>
          <a:stretch>
            <a:fillRect/>
          </a:stretch>
        </p:blipFill>
        <p:spPr bwMode="auto">
          <a:xfrm>
            <a:off x="1634102" y="4948570"/>
            <a:ext cx="1181329" cy="982330"/>
          </a:xfrm>
          <a:prstGeom prst="rect">
            <a:avLst/>
          </a:prstGeom>
          <a:noFill/>
          <a:ln w="9525">
            <a:noFill/>
            <a:miter lim="800000"/>
            <a:headEnd/>
            <a:tailEnd/>
          </a:ln>
        </p:spPr>
      </p:pic>
    </p:spTree>
    <p:extLst>
      <p:ext uri="{BB962C8B-B14F-4D97-AF65-F5344CB8AC3E}">
        <p14:creationId xmlns:p14="http://schemas.microsoft.com/office/powerpoint/2010/main" val="2111962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5EC5D-E89B-7420-06C1-C27EB2CEADB1}"/>
              </a:ext>
            </a:extLst>
          </p:cNvPr>
          <p:cNvSpPr>
            <a:spLocks noGrp="1"/>
          </p:cNvSpPr>
          <p:nvPr>
            <p:ph type="title"/>
          </p:nvPr>
        </p:nvSpPr>
        <p:spPr>
          <a:xfrm>
            <a:off x="838200" y="18255"/>
            <a:ext cx="10515600" cy="1325563"/>
          </a:xfrm>
        </p:spPr>
        <p:txBody>
          <a:bodyPr>
            <a:normAutofit/>
          </a:bodyPr>
          <a:lstStyle/>
          <a:p>
            <a:pPr algn="ctr"/>
            <a:r>
              <a:rPr lang="el-GR" sz="3600" b="1" dirty="0"/>
              <a:t>Δεκάλογος για τις ανοσολογικές εξετάσεις</a:t>
            </a:r>
            <a:endParaRPr lang="en-GR" sz="3600" b="1" dirty="0"/>
          </a:p>
        </p:txBody>
      </p:sp>
      <p:sp>
        <p:nvSpPr>
          <p:cNvPr id="3" name="Content Placeholder 2">
            <a:extLst>
              <a:ext uri="{FF2B5EF4-FFF2-40B4-BE49-F238E27FC236}">
                <a16:creationId xmlns:a16="http://schemas.microsoft.com/office/drawing/2014/main" id="{2940B1D8-1EEC-09E0-8231-780124C96455}"/>
              </a:ext>
            </a:extLst>
          </p:cNvPr>
          <p:cNvSpPr>
            <a:spLocks noGrp="1"/>
          </p:cNvSpPr>
          <p:nvPr>
            <p:ph idx="1"/>
          </p:nvPr>
        </p:nvSpPr>
        <p:spPr>
          <a:xfrm>
            <a:off x="1109662" y="1471609"/>
            <a:ext cx="10515600" cy="5201446"/>
          </a:xfrm>
        </p:spPr>
        <p:txBody>
          <a:bodyPr>
            <a:normAutofit fontScale="77500" lnSpcReduction="20000"/>
          </a:bodyPr>
          <a:lstStyle/>
          <a:p>
            <a:pPr marL="514350" indent="-514350">
              <a:lnSpc>
                <a:spcPct val="150000"/>
              </a:lnSpc>
              <a:buFont typeface="+mj-lt"/>
              <a:buAutoNum type="arabicPeriod"/>
            </a:pPr>
            <a:r>
              <a:rPr lang="el-GR" dirty="0"/>
              <a:t>Η διάγνωση των </a:t>
            </a:r>
            <a:r>
              <a:rPr lang="el-GR" dirty="0" err="1"/>
              <a:t>αυτοάνοσων</a:t>
            </a:r>
            <a:r>
              <a:rPr lang="el-GR" dirty="0"/>
              <a:t> ρευματικών νοσημάτων είναι </a:t>
            </a:r>
            <a:r>
              <a:rPr lang="el-GR" b="1" dirty="0" err="1"/>
              <a:t>κλινικ</a:t>
            </a:r>
            <a:r>
              <a:rPr lang="en-GB" b="1" dirty="0" err="1"/>
              <a:t>ή</a:t>
            </a:r>
            <a:r>
              <a:rPr lang="el-GR" b="1" dirty="0"/>
              <a:t> διάγνωση</a:t>
            </a:r>
            <a:r>
              <a:rPr lang="el-GR" dirty="0"/>
              <a:t>!</a:t>
            </a:r>
          </a:p>
          <a:p>
            <a:pPr marL="514350" indent="-514350">
              <a:lnSpc>
                <a:spcPct val="150000"/>
              </a:lnSpc>
              <a:buFont typeface="+mj-lt"/>
              <a:buAutoNum type="arabicPeriod"/>
            </a:pPr>
            <a:r>
              <a:rPr lang="el-GR" dirty="0"/>
              <a:t>Οι ανοσολογικές εξετάσεις πρέπει να </a:t>
            </a:r>
            <a:r>
              <a:rPr lang="el-GR" b="1" dirty="0"/>
              <a:t>επιβεβαιώνουν</a:t>
            </a:r>
            <a:r>
              <a:rPr lang="el-GR" dirty="0"/>
              <a:t> την κλινική μας υποψία</a:t>
            </a:r>
          </a:p>
          <a:p>
            <a:pPr marL="514350" indent="-514350">
              <a:lnSpc>
                <a:spcPct val="150000"/>
              </a:lnSpc>
              <a:buFont typeface="+mj-lt"/>
              <a:buAutoNum type="arabicPeriod"/>
            </a:pPr>
            <a:r>
              <a:rPr lang="el-GR" dirty="0"/>
              <a:t>Δεν υπάρχει </a:t>
            </a:r>
            <a:r>
              <a:rPr lang="el-GR" dirty="0" err="1"/>
              <a:t>αυτοάνοσο</a:t>
            </a:r>
            <a:r>
              <a:rPr lang="el-GR" dirty="0"/>
              <a:t> νόσημα (συστηματική ή </a:t>
            </a:r>
            <a:r>
              <a:rPr lang="el-GR" dirty="0" err="1"/>
              <a:t>οργανοειδική</a:t>
            </a:r>
            <a:r>
              <a:rPr lang="el-GR" dirty="0"/>
              <a:t>) χωρίς κάποιου είδους </a:t>
            </a:r>
            <a:r>
              <a:rPr lang="el-GR" b="1" dirty="0" err="1"/>
              <a:t>ιστική</a:t>
            </a:r>
            <a:r>
              <a:rPr lang="el-GR" b="1" dirty="0"/>
              <a:t> βλάβη</a:t>
            </a:r>
          </a:p>
          <a:p>
            <a:pPr marL="514350" indent="-514350">
              <a:lnSpc>
                <a:spcPct val="150000"/>
              </a:lnSpc>
              <a:buFont typeface="+mj-lt"/>
              <a:buAutoNum type="arabicPeriod"/>
            </a:pPr>
            <a:r>
              <a:rPr lang="el-GR" dirty="0"/>
              <a:t>Τα </a:t>
            </a:r>
            <a:r>
              <a:rPr lang="el-GR" dirty="0" err="1"/>
              <a:t>αυτοαντισώματα</a:t>
            </a:r>
            <a:r>
              <a:rPr lang="el-GR" dirty="0"/>
              <a:t> </a:t>
            </a:r>
            <a:r>
              <a:rPr lang="el-GR" b="1" dirty="0"/>
              <a:t>προϋπάρχουν</a:t>
            </a:r>
            <a:r>
              <a:rPr lang="el-GR" dirty="0"/>
              <a:t> της κλινικής εμφάνισης μιας </a:t>
            </a:r>
            <a:r>
              <a:rPr lang="el-GR" dirty="0" err="1"/>
              <a:t>αυτοάνοσης</a:t>
            </a:r>
            <a:r>
              <a:rPr lang="el-GR" dirty="0"/>
              <a:t> νόσου, ωστόσο </a:t>
            </a:r>
            <a:r>
              <a:rPr lang="el-GR" b="1" dirty="0"/>
              <a:t>δεν αναπτύσσουν πάντοτε νόσο όσοι έχουν </a:t>
            </a:r>
            <a:r>
              <a:rPr lang="el-GR" b="1" dirty="0" err="1"/>
              <a:t>αυτοαντισώματα</a:t>
            </a:r>
            <a:endParaRPr lang="el-GR" b="1" dirty="0"/>
          </a:p>
          <a:p>
            <a:pPr marL="514350" indent="-514350">
              <a:lnSpc>
                <a:spcPct val="150000"/>
              </a:lnSpc>
              <a:buFont typeface="+mj-lt"/>
              <a:buAutoNum type="arabicPeriod"/>
            </a:pPr>
            <a:r>
              <a:rPr lang="el-GR" dirty="0"/>
              <a:t>Τα </a:t>
            </a:r>
            <a:r>
              <a:rPr lang="el-GR" dirty="0" err="1"/>
              <a:t>αυτοαντισώματα</a:t>
            </a:r>
            <a:r>
              <a:rPr lang="el-GR" dirty="0"/>
              <a:t> που είναι </a:t>
            </a:r>
            <a:r>
              <a:rPr lang="el-GR" i="1" dirty="0"/>
              <a:t>συχνότερα θετικά </a:t>
            </a:r>
            <a:r>
              <a:rPr lang="en-GB" dirty="0"/>
              <a:t>(ANA, RF, anti-Ro) </a:t>
            </a:r>
            <a:r>
              <a:rPr lang="el-GR" dirty="0"/>
              <a:t>είναι </a:t>
            </a:r>
            <a:r>
              <a:rPr lang="el-GR" i="1" dirty="0"/>
              <a:t>μη ειδικά </a:t>
            </a:r>
            <a:r>
              <a:rPr lang="el-GR" dirty="0"/>
              <a:t>(</a:t>
            </a:r>
            <a:r>
              <a:rPr lang="el-GR" dirty="0" err="1"/>
              <a:t>δλδ</a:t>
            </a:r>
            <a:r>
              <a:rPr lang="el-GR" dirty="0"/>
              <a:t>. μπορεί να βρεθούν σε πολλά νοσήματα ή και σε υγιή άτομα) και, αντίθετα, αντισώματα που είναι </a:t>
            </a:r>
            <a:r>
              <a:rPr lang="el-GR" i="1" dirty="0"/>
              <a:t>ειδικά </a:t>
            </a:r>
            <a:r>
              <a:rPr lang="el-GR" dirty="0"/>
              <a:t>για κάποιο νόσημα είναι </a:t>
            </a:r>
            <a:r>
              <a:rPr lang="el-GR" i="1" dirty="0"/>
              <a:t>πιο σπάνια θετικά</a:t>
            </a:r>
          </a:p>
        </p:txBody>
      </p:sp>
    </p:spTree>
    <p:extLst>
      <p:ext uri="{BB962C8B-B14F-4D97-AF65-F5344CB8AC3E}">
        <p14:creationId xmlns:p14="http://schemas.microsoft.com/office/powerpoint/2010/main" val="261356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5EC5D-E89B-7420-06C1-C27EB2CEADB1}"/>
              </a:ext>
            </a:extLst>
          </p:cNvPr>
          <p:cNvSpPr>
            <a:spLocks noGrp="1"/>
          </p:cNvSpPr>
          <p:nvPr>
            <p:ph type="title"/>
          </p:nvPr>
        </p:nvSpPr>
        <p:spPr>
          <a:xfrm>
            <a:off x="838200" y="18255"/>
            <a:ext cx="10515600" cy="1325563"/>
          </a:xfrm>
        </p:spPr>
        <p:txBody>
          <a:bodyPr>
            <a:normAutofit/>
          </a:bodyPr>
          <a:lstStyle/>
          <a:p>
            <a:pPr algn="ctr"/>
            <a:r>
              <a:rPr lang="el-GR" sz="3600" b="1" dirty="0"/>
              <a:t>Δεκάλογος για τις ανοσολογικές εξετάσεις</a:t>
            </a:r>
            <a:endParaRPr lang="en-GR" sz="3600" b="1" dirty="0"/>
          </a:p>
        </p:txBody>
      </p:sp>
      <p:sp>
        <p:nvSpPr>
          <p:cNvPr id="3" name="Content Placeholder 2">
            <a:extLst>
              <a:ext uri="{FF2B5EF4-FFF2-40B4-BE49-F238E27FC236}">
                <a16:creationId xmlns:a16="http://schemas.microsoft.com/office/drawing/2014/main" id="{2940B1D8-1EEC-09E0-8231-780124C96455}"/>
              </a:ext>
            </a:extLst>
          </p:cNvPr>
          <p:cNvSpPr>
            <a:spLocks noGrp="1"/>
          </p:cNvSpPr>
          <p:nvPr>
            <p:ph idx="1"/>
          </p:nvPr>
        </p:nvSpPr>
        <p:spPr>
          <a:xfrm>
            <a:off x="752471" y="1329530"/>
            <a:ext cx="11210925" cy="5201446"/>
          </a:xfrm>
        </p:spPr>
        <p:txBody>
          <a:bodyPr>
            <a:noAutofit/>
          </a:bodyPr>
          <a:lstStyle/>
          <a:p>
            <a:pPr marL="457200" indent="-457200">
              <a:lnSpc>
                <a:spcPct val="150000"/>
              </a:lnSpc>
              <a:buFont typeface="+mj-lt"/>
              <a:buAutoNum type="arabicPeriod" startAt="6"/>
            </a:pPr>
            <a:r>
              <a:rPr lang="el-GR" sz="2100" dirty="0"/>
              <a:t>Σε </a:t>
            </a:r>
            <a:r>
              <a:rPr lang="el-GR" sz="2100" b="1" dirty="0"/>
              <a:t>κανένα</a:t>
            </a:r>
            <a:r>
              <a:rPr lang="el-GR" sz="2100" dirty="0"/>
              <a:t> κλινικό σενάριο δεν είναι απαραίτητο να εξεταστεί το σύνολο των ανοσολογικών εξετάσεων (‘σεντόνι’)</a:t>
            </a:r>
          </a:p>
          <a:p>
            <a:pPr marL="457200" indent="-457200">
              <a:lnSpc>
                <a:spcPct val="150000"/>
              </a:lnSpc>
              <a:buFont typeface="+mj-lt"/>
              <a:buAutoNum type="arabicPeriod" startAt="6"/>
            </a:pPr>
            <a:r>
              <a:rPr lang="el-GR" sz="2100" dirty="0"/>
              <a:t>Υπάρχουν συστηματικά φλεγμονώδη νοσήματα (πχ. σπονδυλαρθρίτιδες, κροταφική αρτηρίτιδα) που δεν έχουν </a:t>
            </a:r>
            <a:r>
              <a:rPr lang="el-GR" sz="2100" b="1" dirty="0"/>
              <a:t>κανένα </a:t>
            </a:r>
            <a:r>
              <a:rPr lang="el-GR" sz="2100" b="1" dirty="0" err="1"/>
              <a:t>αυτοαντίσωμα</a:t>
            </a:r>
            <a:r>
              <a:rPr lang="el-GR" sz="2100" b="1" dirty="0"/>
              <a:t> </a:t>
            </a:r>
            <a:r>
              <a:rPr lang="el-GR" sz="2100" dirty="0"/>
              <a:t>(και άρα κανένα αντίσωμα δεν πρέπει να εξεταστεί)</a:t>
            </a:r>
          </a:p>
          <a:p>
            <a:pPr marL="457200" indent="-457200">
              <a:lnSpc>
                <a:spcPct val="150000"/>
              </a:lnSpc>
              <a:buFont typeface="+mj-lt"/>
              <a:buAutoNum type="arabicPeriod" startAt="6"/>
            </a:pPr>
            <a:r>
              <a:rPr lang="el-GR" sz="2100" dirty="0"/>
              <a:t>Είναι λογικό να εξεταστεί πρώτα ένα </a:t>
            </a:r>
            <a:r>
              <a:rPr lang="en-GB" sz="2100" b="1" dirty="0"/>
              <a:t>screening test </a:t>
            </a:r>
            <a:r>
              <a:rPr lang="el-GR" sz="2100" dirty="0"/>
              <a:t>(πχ. </a:t>
            </a:r>
            <a:r>
              <a:rPr lang="en-GB" sz="2100" dirty="0"/>
              <a:t>ANA) </a:t>
            </a:r>
            <a:r>
              <a:rPr lang="el-GR" sz="2100" dirty="0"/>
              <a:t>και, αν είναι θετικό, να εξεταστούν ειδικότερα αντισώματα ή να ζητηθεί γνώμη ειδικού</a:t>
            </a:r>
          </a:p>
          <a:p>
            <a:pPr marL="457200" indent="-457200">
              <a:lnSpc>
                <a:spcPct val="150000"/>
              </a:lnSpc>
              <a:buFont typeface="+mj-lt"/>
              <a:buAutoNum type="arabicPeriod" startAt="6"/>
            </a:pPr>
            <a:r>
              <a:rPr lang="el-GR" sz="2100" dirty="0"/>
              <a:t>Μια ενεργός λοίμωξη μπορεί να συνοδεύεται από θετικά </a:t>
            </a:r>
            <a:r>
              <a:rPr lang="el-GR" sz="2100" dirty="0" err="1"/>
              <a:t>αυτοαντισώματα</a:t>
            </a:r>
            <a:r>
              <a:rPr lang="el-GR" sz="2100" dirty="0"/>
              <a:t> λόγω διασταυρούμενων αντιδράσεων</a:t>
            </a:r>
          </a:p>
          <a:p>
            <a:pPr marL="457200" indent="-457200">
              <a:lnSpc>
                <a:spcPct val="150000"/>
              </a:lnSpc>
              <a:buFont typeface="+mj-lt"/>
              <a:buAutoNum type="arabicPeriod" startAt="6"/>
            </a:pPr>
            <a:r>
              <a:rPr lang="el-GR" sz="2100" dirty="0"/>
              <a:t>Στο κατάλληλο κλινικό πλαίσιο, οι ανοσολογικές εξετάσεις είναι ευλογία – όταν στέλνονται άκριτα, μετατρέπονται σε κατάρα</a:t>
            </a:r>
          </a:p>
          <a:p>
            <a:pPr marL="457200" indent="-457200">
              <a:lnSpc>
                <a:spcPct val="150000"/>
              </a:lnSpc>
              <a:buFont typeface="+mj-lt"/>
              <a:buAutoNum type="arabicPeriod" startAt="6"/>
            </a:pPr>
            <a:endParaRPr lang="el-GR" sz="2100" dirty="0"/>
          </a:p>
        </p:txBody>
      </p:sp>
    </p:spTree>
    <p:extLst>
      <p:ext uri="{BB962C8B-B14F-4D97-AF65-F5344CB8AC3E}">
        <p14:creationId xmlns:p14="http://schemas.microsoft.com/office/powerpoint/2010/main" val="159796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D0047-F9B9-622E-C45B-0E6AE22E164B}"/>
              </a:ext>
            </a:extLst>
          </p:cNvPr>
          <p:cNvSpPr>
            <a:spLocks noGrp="1"/>
          </p:cNvSpPr>
          <p:nvPr>
            <p:ph type="title"/>
          </p:nvPr>
        </p:nvSpPr>
        <p:spPr>
          <a:xfrm>
            <a:off x="838200" y="18255"/>
            <a:ext cx="10515600" cy="1325563"/>
          </a:xfrm>
        </p:spPr>
        <p:txBody>
          <a:bodyPr>
            <a:normAutofit/>
          </a:bodyPr>
          <a:lstStyle/>
          <a:p>
            <a:pPr algn="ctr"/>
            <a:r>
              <a:rPr lang="el-GR" sz="3200" b="1" dirty="0">
                <a:latin typeface="Calibri" panose="020F0502020204030204" pitchFamily="34" charset="0"/>
                <a:cs typeface="Calibri" panose="020F0502020204030204" pitchFamily="34" charset="0"/>
              </a:rPr>
              <a:t>Ειδικά και μη ειδικά </a:t>
            </a:r>
            <a:r>
              <a:rPr lang="el-GR" sz="3200" b="1" dirty="0" err="1">
                <a:latin typeface="Calibri" panose="020F0502020204030204" pitchFamily="34" charset="0"/>
                <a:cs typeface="Calibri" panose="020F0502020204030204" pitchFamily="34" charset="0"/>
              </a:rPr>
              <a:t>αυτοαντισώματα</a:t>
            </a:r>
            <a:endParaRPr lang="en-GR" sz="3200" b="1" dirty="0">
              <a:latin typeface="Calibri" panose="020F0502020204030204" pitchFamily="34" charset="0"/>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C824E977-EEE9-3D0F-CB38-A9F2B4DE5873}"/>
              </a:ext>
            </a:extLst>
          </p:cNvPr>
          <p:cNvGraphicFramePr>
            <a:graphicFrameLocks noGrp="1"/>
          </p:cNvGraphicFramePr>
          <p:nvPr>
            <p:ph idx="1"/>
            <p:extLst>
              <p:ext uri="{D42A27DB-BD31-4B8C-83A1-F6EECF244321}">
                <p14:modId xmlns:p14="http://schemas.microsoft.com/office/powerpoint/2010/main" val="3027588403"/>
              </p:ext>
            </p:extLst>
          </p:nvPr>
        </p:nvGraphicFramePr>
        <p:xfrm>
          <a:off x="1981199" y="1811338"/>
          <a:ext cx="8742934" cy="3870960"/>
        </p:xfrm>
        <a:graphic>
          <a:graphicData uri="http://schemas.openxmlformats.org/drawingml/2006/table">
            <a:tbl>
              <a:tblPr firstRow="1" bandRow="1">
                <a:tableStyleId>{5C22544A-7EE6-4342-B048-85BDC9FD1C3A}</a:tableStyleId>
              </a:tblPr>
              <a:tblGrid>
                <a:gridCol w="3485134">
                  <a:extLst>
                    <a:ext uri="{9D8B030D-6E8A-4147-A177-3AD203B41FA5}">
                      <a16:colId xmlns:a16="http://schemas.microsoft.com/office/drawing/2014/main" val="1831085882"/>
                    </a:ext>
                  </a:extLst>
                </a:gridCol>
                <a:gridCol w="5257800">
                  <a:extLst>
                    <a:ext uri="{9D8B030D-6E8A-4147-A177-3AD203B41FA5}">
                      <a16:colId xmlns:a16="http://schemas.microsoft.com/office/drawing/2014/main" val="3164031393"/>
                    </a:ext>
                  </a:extLst>
                </a:gridCol>
              </a:tblGrid>
              <a:tr h="370840">
                <a:tc>
                  <a:txBody>
                    <a:bodyPr/>
                    <a:lstStyle/>
                    <a:p>
                      <a:r>
                        <a:rPr lang="el-GR" sz="2000" dirty="0"/>
                        <a:t>Μη ειδικά</a:t>
                      </a:r>
                      <a:endParaRPr lang="en-GR" sz="2000" dirty="0"/>
                    </a:p>
                  </a:txBody>
                  <a:tcPr/>
                </a:tc>
                <a:tc>
                  <a:txBody>
                    <a:bodyPr/>
                    <a:lstStyle/>
                    <a:p>
                      <a:r>
                        <a:rPr lang="el-GR" sz="2000" dirty="0"/>
                        <a:t>Ειδικά</a:t>
                      </a:r>
                      <a:endParaRPr lang="en-GR" sz="2000" dirty="0"/>
                    </a:p>
                  </a:txBody>
                  <a:tcPr/>
                </a:tc>
                <a:extLst>
                  <a:ext uri="{0D108BD9-81ED-4DB2-BD59-A6C34878D82A}">
                    <a16:rowId xmlns:a16="http://schemas.microsoft.com/office/drawing/2014/main" val="1517351364"/>
                  </a:ext>
                </a:extLst>
              </a:tr>
              <a:tr h="370840">
                <a:tc>
                  <a:txBody>
                    <a:bodyPr/>
                    <a:lstStyle/>
                    <a:p>
                      <a:r>
                        <a:rPr lang="el-GR" sz="2000" dirty="0"/>
                        <a:t>ΑΝΑ</a:t>
                      </a:r>
                      <a:endParaRPr lang="en-GR" sz="2000" dirty="0"/>
                    </a:p>
                  </a:txBody>
                  <a:tcPr/>
                </a:tc>
                <a:tc>
                  <a:txBody>
                    <a:bodyPr/>
                    <a:lstStyle/>
                    <a:p>
                      <a:r>
                        <a:rPr lang="en-GB" sz="2000" dirty="0"/>
                        <a:t>A</a:t>
                      </a:r>
                      <a:r>
                        <a:rPr lang="en-GR" sz="2000" dirty="0"/>
                        <a:t>nti-CCP (</a:t>
                      </a:r>
                      <a:r>
                        <a:rPr lang="el-GR" sz="2000" dirty="0"/>
                        <a:t>ΡΑ)</a:t>
                      </a:r>
                      <a:endParaRPr lang="en-GR" sz="2000" dirty="0"/>
                    </a:p>
                  </a:txBody>
                  <a:tcPr/>
                </a:tc>
                <a:extLst>
                  <a:ext uri="{0D108BD9-81ED-4DB2-BD59-A6C34878D82A}">
                    <a16:rowId xmlns:a16="http://schemas.microsoft.com/office/drawing/2014/main" val="2893778979"/>
                  </a:ext>
                </a:extLst>
              </a:tr>
              <a:tr h="370840">
                <a:tc>
                  <a:txBody>
                    <a:bodyPr/>
                    <a:lstStyle/>
                    <a:p>
                      <a:r>
                        <a:rPr lang="el-GR" sz="2000" dirty="0"/>
                        <a:t>Ρευματοειδής παράγοντας (</a:t>
                      </a:r>
                      <a:r>
                        <a:rPr lang="en-GB" sz="2000" dirty="0"/>
                        <a:t>RF)</a:t>
                      </a:r>
                      <a:endParaRPr lang="en-GR" sz="2000" dirty="0"/>
                    </a:p>
                  </a:txBody>
                  <a:tcPr/>
                </a:tc>
                <a:tc>
                  <a:txBody>
                    <a:bodyPr/>
                    <a:lstStyle/>
                    <a:p>
                      <a:r>
                        <a:rPr lang="en-GB" sz="2000" dirty="0"/>
                        <a:t>A</a:t>
                      </a:r>
                      <a:r>
                        <a:rPr lang="en-GR" sz="2000" dirty="0"/>
                        <a:t>nti-ds DNA (</a:t>
                      </a:r>
                      <a:r>
                        <a:rPr lang="el-GR" sz="2000" dirty="0"/>
                        <a:t>ΣΕΛ)</a:t>
                      </a:r>
                      <a:endParaRPr lang="en-GR" sz="2000" dirty="0"/>
                    </a:p>
                  </a:txBody>
                  <a:tcPr/>
                </a:tc>
                <a:extLst>
                  <a:ext uri="{0D108BD9-81ED-4DB2-BD59-A6C34878D82A}">
                    <a16:rowId xmlns:a16="http://schemas.microsoft.com/office/drawing/2014/main" val="280881233"/>
                  </a:ext>
                </a:extLst>
              </a:tr>
              <a:tr h="370840">
                <a:tc>
                  <a:txBody>
                    <a:bodyPr/>
                    <a:lstStyle/>
                    <a:p>
                      <a:r>
                        <a:rPr lang="en-GB" sz="2000" dirty="0"/>
                        <a:t>A</a:t>
                      </a:r>
                      <a:r>
                        <a:rPr lang="en-GR" sz="2000" dirty="0"/>
                        <a:t>nti-Ro</a:t>
                      </a:r>
                    </a:p>
                  </a:txBody>
                  <a:tcPr/>
                </a:tc>
                <a:tc>
                  <a:txBody>
                    <a:bodyPr/>
                    <a:lstStyle/>
                    <a:p>
                      <a:r>
                        <a:rPr lang="en-GR" sz="2000" dirty="0"/>
                        <a:t>Anti-Sm (</a:t>
                      </a:r>
                      <a:r>
                        <a:rPr lang="el-GR" sz="2000" dirty="0"/>
                        <a:t>ΣΕΛ)</a:t>
                      </a:r>
                      <a:endParaRPr lang="en-GR" sz="2000" dirty="0"/>
                    </a:p>
                  </a:txBody>
                  <a:tcPr/>
                </a:tc>
                <a:extLst>
                  <a:ext uri="{0D108BD9-81ED-4DB2-BD59-A6C34878D82A}">
                    <a16:rowId xmlns:a16="http://schemas.microsoft.com/office/drawing/2014/main" val="1433589462"/>
                  </a:ext>
                </a:extLst>
              </a:tr>
              <a:tr h="370840">
                <a:tc>
                  <a:txBody>
                    <a:bodyPr/>
                    <a:lstStyle/>
                    <a:p>
                      <a:endParaRPr lang="en-GR" sz="2000" dirty="0"/>
                    </a:p>
                  </a:txBody>
                  <a:tcPr/>
                </a:tc>
                <a:tc>
                  <a:txBody>
                    <a:bodyPr/>
                    <a:lstStyle/>
                    <a:p>
                      <a:r>
                        <a:rPr lang="en-GB" sz="2000" dirty="0"/>
                        <a:t>Anti-La (Sjögren’s)</a:t>
                      </a:r>
                      <a:endParaRPr lang="en-GR" sz="2000" dirty="0"/>
                    </a:p>
                  </a:txBody>
                  <a:tcPr/>
                </a:tc>
                <a:extLst>
                  <a:ext uri="{0D108BD9-81ED-4DB2-BD59-A6C34878D82A}">
                    <a16:rowId xmlns:a16="http://schemas.microsoft.com/office/drawing/2014/main" val="1287006677"/>
                  </a:ext>
                </a:extLst>
              </a:tr>
              <a:tr h="370840">
                <a:tc>
                  <a:txBody>
                    <a:bodyPr/>
                    <a:lstStyle/>
                    <a:p>
                      <a:r>
                        <a:rPr lang="en-GB" sz="2000" dirty="0"/>
                        <a:t>p</a:t>
                      </a:r>
                      <a:r>
                        <a:rPr lang="en-GR" sz="2000" dirty="0"/>
                        <a:t>-ANCA</a:t>
                      </a:r>
                    </a:p>
                  </a:txBody>
                  <a:tcPr/>
                </a:tc>
                <a:tc>
                  <a:txBody>
                    <a:bodyPr/>
                    <a:lstStyle/>
                    <a:p>
                      <a:r>
                        <a:rPr lang="en-GB" sz="2000" dirty="0"/>
                        <a:t>A</a:t>
                      </a:r>
                      <a:r>
                        <a:rPr lang="en-GR" sz="2000" dirty="0"/>
                        <a:t>nti-topoisomease I (Scl-70) (</a:t>
                      </a:r>
                      <a:r>
                        <a:rPr lang="el-GR" sz="2000" dirty="0"/>
                        <a:t>Σκληρόδερμα)</a:t>
                      </a:r>
                      <a:endParaRPr lang="en-GR" sz="2000" dirty="0"/>
                    </a:p>
                  </a:txBody>
                  <a:tcPr/>
                </a:tc>
                <a:extLst>
                  <a:ext uri="{0D108BD9-81ED-4DB2-BD59-A6C34878D82A}">
                    <a16:rowId xmlns:a16="http://schemas.microsoft.com/office/drawing/2014/main" val="3195469550"/>
                  </a:ext>
                </a:extLst>
              </a:tr>
              <a:tr h="370840">
                <a:tc>
                  <a:txBody>
                    <a:bodyPr/>
                    <a:lstStyle/>
                    <a:p>
                      <a:endParaRPr lang="en-GR" sz="2000" dirty="0"/>
                    </a:p>
                  </a:txBody>
                  <a:tcPr/>
                </a:tc>
                <a:tc>
                  <a:txBody>
                    <a:bodyPr/>
                    <a:lstStyle/>
                    <a:p>
                      <a:r>
                        <a:rPr lang="el-GR" sz="2000" dirty="0" err="1"/>
                        <a:t>Αντικεντρομεριδιακά</a:t>
                      </a:r>
                      <a:r>
                        <a:rPr lang="el-GR" sz="2000" dirty="0"/>
                        <a:t> (Σκληρόδερμα)</a:t>
                      </a:r>
                      <a:endParaRPr lang="en-GR" sz="2000" dirty="0"/>
                    </a:p>
                  </a:txBody>
                  <a:tcPr/>
                </a:tc>
                <a:extLst>
                  <a:ext uri="{0D108BD9-81ED-4DB2-BD59-A6C34878D82A}">
                    <a16:rowId xmlns:a16="http://schemas.microsoft.com/office/drawing/2014/main" val="27855934"/>
                  </a:ext>
                </a:extLst>
              </a:tr>
              <a:tr h="370840">
                <a:tc>
                  <a:txBody>
                    <a:bodyPr/>
                    <a:lstStyle/>
                    <a:p>
                      <a:endParaRPr lang="en-GR" sz="2000" dirty="0"/>
                    </a:p>
                  </a:txBody>
                  <a:tcPr/>
                </a:tc>
                <a:tc>
                  <a:txBody>
                    <a:bodyPr/>
                    <a:lstStyle/>
                    <a:p>
                      <a:r>
                        <a:rPr lang="en-GB" sz="2000" dirty="0"/>
                        <a:t>C</a:t>
                      </a:r>
                      <a:r>
                        <a:rPr lang="en-GR" sz="2000" dirty="0"/>
                        <a:t>-ANCA (</a:t>
                      </a:r>
                      <a:r>
                        <a:rPr lang="el-GR" sz="2000" dirty="0"/>
                        <a:t>Κοκκιωμάτωση με </a:t>
                      </a:r>
                      <a:r>
                        <a:rPr lang="el-GR" sz="2000" dirty="0" err="1"/>
                        <a:t>πολυαγγειίτιδα</a:t>
                      </a:r>
                      <a:r>
                        <a:rPr lang="en-GR" sz="2000" dirty="0"/>
                        <a:t>-Wegener</a:t>
                      </a:r>
                      <a:r>
                        <a:rPr lang="el-GR" sz="2000" dirty="0"/>
                        <a:t>)</a:t>
                      </a:r>
                      <a:endParaRPr lang="en-GR" sz="2000" dirty="0"/>
                    </a:p>
                  </a:txBody>
                  <a:tcPr/>
                </a:tc>
                <a:extLst>
                  <a:ext uri="{0D108BD9-81ED-4DB2-BD59-A6C34878D82A}">
                    <a16:rowId xmlns:a16="http://schemas.microsoft.com/office/drawing/2014/main" val="3126537618"/>
                  </a:ext>
                </a:extLst>
              </a:tr>
              <a:tr h="370840">
                <a:tc>
                  <a:txBody>
                    <a:bodyPr/>
                    <a:lstStyle/>
                    <a:p>
                      <a:endParaRPr lang="en-GR" sz="2000" dirty="0"/>
                    </a:p>
                  </a:txBody>
                  <a:tcPr/>
                </a:tc>
                <a:tc>
                  <a:txBody>
                    <a:bodyPr/>
                    <a:lstStyle/>
                    <a:p>
                      <a:r>
                        <a:rPr lang="el-GR" sz="2000" dirty="0"/>
                        <a:t>Ειδικά αντισώματα για </a:t>
                      </a:r>
                      <a:r>
                        <a:rPr lang="el-GR" sz="2000" dirty="0" err="1"/>
                        <a:t>μυοσίτιδες</a:t>
                      </a:r>
                      <a:endParaRPr lang="en-GR" sz="2000" dirty="0"/>
                    </a:p>
                  </a:txBody>
                  <a:tcPr/>
                </a:tc>
                <a:extLst>
                  <a:ext uri="{0D108BD9-81ED-4DB2-BD59-A6C34878D82A}">
                    <a16:rowId xmlns:a16="http://schemas.microsoft.com/office/drawing/2014/main" val="2011122775"/>
                  </a:ext>
                </a:extLst>
              </a:tr>
            </a:tbl>
          </a:graphicData>
        </a:graphic>
      </p:graphicFrame>
    </p:spTree>
    <p:extLst>
      <p:ext uri="{BB962C8B-B14F-4D97-AF65-F5344CB8AC3E}">
        <p14:creationId xmlns:p14="http://schemas.microsoft.com/office/powerpoint/2010/main" val="1144630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8040" y="102712"/>
            <a:ext cx="6062133" cy="1143000"/>
          </a:xfrm>
        </p:spPr>
        <p:txBody>
          <a:bodyPr>
            <a:normAutofit/>
          </a:bodyPr>
          <a:lstStyle/>
          <a:p>
            <a:r>
              <a:rPr lang="el-GR" sz="2800" b="1" dirty="0"/>
              <a:t>Αντιπυρηνικά αντισώματα (ΑΝΑ)</a:t>
            </a:r>
            <a:endParaRPr lang="en-US" sz="2800" b="1" dirty="0"/>
          </a:p>
        </p:txBody>
      </p:sp>
      <p:sp>
        <p:nvSpPr>
          <p:cNvPr id="8" name="TextBox 7"/>
          <p:cNvSpPr txBox="1"/>
          <p:nvPr/>
        </p:nvSpPr>
        <p:spPr>
          <a:xfrm>
            <a:off x="200843" y="2028615"/>
            <a:ext cx="10186169" cy="1677382"/>
          </a:xfrm>
          <a:prstGeom prst="rect">
            <a:avLst/>
          </a:prstGeom>
          <a:noFill/>
        </p:spPr>
        <p:txBody>
          <a:bodyPr wrap="square" rtlCol="0">
            <a:spAutoFit/>
          </a:bodyPr>
          <a:lstStyle/>
          <a:p>
            <a:pPr>
              <a:spcAft>
                <a:spcPts val="600"/>
              </a:spcAft>
            </a:pPr>
            <a:r>
              <a:rPr lang="el-GR" sz="2400" dirty="0"/>
              <a:t>Αξιολογούνται μόνο σε εξέταση με έμμεσο </a:t>
            </a:r>
            <a:r>
              <a:rPr lang="el-GR" sz="2400" dirty="0" err="1"/>
              <a:t>ανοσοφθορισμό</a:t>
            </a:r>
            <a:r>
              <a:rPr lang="el-GR" sz="2400" dirty="0"/>
              <a:t> (1:80, 1:160,..).</a:t>
            </a:r>
          </a:p>
          <a:p>
            <a:pPr>
              <a:spcAft>
                <a:spcPts val="600"/>
              </a:spcAft>
            </a:pPr>
            <a:r>
              <a:rPr lang="el-GR" sz="2400" b="1" dirty="0"/>
              <a:t>Δεν αξιολογούνται με </a:t>
            </a:r>
            <a:r>
              <a:rPr lang="en-GB" sz="2400" b="1" dirty="0"/>
              <a:t>ELISA!</a:t>
            </a:r>
            <a:endParaRPr lang="en-US" sz="2400" b="1" dirty="0"/>
          </a:p>
          <a:p>
            <a:pPr>
              <a:spcAft>
                <a:spcPts val="600"/>
              </a:spcAft>
            </a:pPr>
            <a:endParaRPr lang="en-US" sz="2000" dirty="0"/>
          </a:p>
          <a:p>
            <a:pPr marL="457200" indent="-457200">
              <a:spcAft>
                <a:spcPts val="600"/>
              </a:spcAft>
              <a:buAutoNum type="arabicParenR"/>
            </a:pPr>
            <a:endParaRPr lang="en-US" sz="2000" b="1" dirty="0"/>
          </a:p>
        </p:txBody>
      </p:sp>
      <p:sp>
        <p:nvSpPr>
          <p:cNvPr id="7" name="Rectangle 6"/>
          <p:cNvSpPr/>
          <p:nvPr/>
        </p:nvSpPr>
        <p:spPr>
          <a:xfrm>
            <a:off x="450850" y="6356011"/>
            <a:ext cx="11290300" cy="461665"/>
          </a:xfrm>
          <a:prstGeom prst="rect">
            <a:avLst/>
          </a:prstGeom>
        </p:spPr>
        <p:txBody>
          <a:bodyPr wrap="square">
            <a:spAutoFit/>
          </a:bodyPr>
          <a:lstStyle/>
          <a:p>
            <a:r>
              <a:rPr lang="en-US" sz="1200" dirty="0" err="1"/>
              <a:t>Fritzler</a:t>
            </a:r>
            <a:r>
              <a:rPr lang="en-US" sz="1200" dirty="0"/>
              <a:t> MJ. </a:t>
            </a:r>
            <a:r>
              <a:rPr lang="en-US" sz="1200" i="1" dirty="0"/>
              <a:t>Arthritis Rheum </a:t>
            </a:r>
            <a:r>
              <a:rPr lang="en-US" sz="1200" dirty="0"/>
              <a:t>2011;63:1922, </a:t>
            </a:r>
            <a:r>
              <a:rPr lang="en-US" sz="1200" dirty="0" err="1"/>
              <a:t>Agmon</a:t>
            </a:r>
            <a:r>
              <a:rPr lang="en-US" sz="1200" dirty="0"/>
              <a:t>-Levin N, et al. </a:t>
            </a:r>
            <a:r>
              <a:rPr lang="en-US" sz="1200" i="1" dirty="0"/>
              <a:t>Ann Rheum </a:t>
            </a:r>
            <a:r>
              <a:rPr lang="en-US" sz="1200" i="1" dirty="0" err="1"/>
              <a:t>Dis</a:t>
            </a:r>
            <a:r>
              <a:rPr lang="en-US" sz="1200" i="1" dirty="0"/>
              <a:t> </a:t>
            </a:r>
            <a:r>
              <a:rPr lang="en-US" sz="1200" dirty="0"/>
              <a:t>2014;73:17–23</a:t>
            </a:r>
            <a:r>
              <a:rPr lang="el-GR" sz="1200" dirty="0"/>
              <a:t>, </a:t>
            </a:r>
            <a:r>
              <a:rPr lang="en-US" sz="1200" dirty="0" err="1"/>
              <a:t>Peene</a:t>
            </a:r>
            <a:r>
              <a:rPr lang="en-US" sz="1200" dirty="0"/>
              <a:t> I, et al. </a:t>
            </a:r>
            <a:r>
              <a:rPr lang="en-US" sz="1200" i="1" dirty="0"/>
              <a:t>Ann Rheum </a:t>
            </a:r>
            <a:r>
              <a:rPr lang="en-US" sz="1200" i="1" dirty="0" err="1"/>
              <a:t>Dis</a:t>
            </a:r>
            <a:r>
              <a:rPr lang="en-US" sz="1200" i="1" dirty="0"/>
              <a:t> </a:t>
            </a:r>
            <a:r>
              <a:rPr lang="en-US" sz="1200" dirty="0"/>
              <a:t>2001;60:1131–6, </a:t>
            </a:r>
            <a:r>
              <a:rPr lang="en-US" sz="1200" dirty="0" err="1"/>
              <a:t>Mariz</a:t>
            </a:r>
            <a:r>
              <a:rPr lang="en-US" sz="1200" dirty="0"/>
              <a:t> HA, et al. </a:t>
            </a:r>
            <a:r>
              <a:rPr lang="en-US" sz="1200" i="1" dirty="0"/>
              <a:t>Arthritis Rheum </a:t>
            </a:r>
            <a:r>
              <a:rPr lang="en-US" sz="1200" dirty="0"/>
              <a:t>2011;63:191–200</a:t>
            </a:r>
          </a:p>
        </p:txBody>
      </p:sp>
      <p:sp>
        <p:nvSpPr>
          <p:cNvPr id="9" name="Rectangle 8"/>
          <p:cNvSpPr/>
          <p:nvPr/>
        </p:nvSpPr>
        <p:spPr>
          <a:xfrm>
            <a:off x="244566" y="3949101"/>
            <a:ext cx="8680359" cy="2000548"/>
          </a:xfrm>
          <a:prstGeom prst="rect">
            <a:avLst/>
          </a:prstGeom>
        </p:spPr>
        <p:txBody>
          <a:bodyPr wrap="square">
            <a:spAutoFit/>
          </a:bodyPr>
          <a:lstStyle/>
          <a:p>
            <a:pPr>
              <a:spcAft>
                <a:spcPts val="600"/>
              </a:spcAft>
            </a:pPr>
            <a:r>
              <a:rPr lang="en-US" sz="2400" b="1" dirty="0" err="1"/>
              <a:t>Έ</a:t>
            </a:r>
            <a:r>
              <a:rPr lang="el-GR" sz="2400" b="1" dirty="0" err="1"/>
              <a:t>μμεσος</a:t>
            </a:r>
            <a:r>
              <a:rPr lang="el-GR" sz="2400" b="1" dirty="0"/>
              <a:t> </a:t>
            </a:r>
            <a:r>
              <a:rPr lang="el-GR" sz="2400" b="1" dirty="0" err="1"/>
              <a:t>ανοσοφθορισμός</a:t>
            </a:r>
            <a:endParaRPr lang="en-US" sz="2400" b="1" dirty="0"/>
          </a:p>
          <a:p>
            <a:pPr marL="457200" indent="-457200">
              <a:spcAft>
                <a:spcPts val="600"/>
              </a:spcAft>
              <a:buAutoNum type="arabicParenR"/>
            </a:pPr>
            <a:r>
              <a:rPr lang="el-GR" sz="2000" dirty="0"/>
              <a:t>Απαιτητική μέθοδος</a:t>
            </a:r>
          </a:p>
          <a:p>
            <a:pPr marL="457200" indent="-457200">
              <a:spcAft>
                <a:spcPts val="600"/>
              </a:spcAft>
              <a:buAutoNum type="arabicParenR"/>
            </a:pPr>
            <a:r>
              <a:rPr lang="en-GB" sz="2000" dirty="0"/>
              <a:t>Operator-dependent</a:t>
            </a:r>
            <a:endParaRPr lang="el-GR" sz="2000" dirty="0"/>
          </a:p>
          <a:p>
            <a:pPr marL="457200" indent="-457200">
              <a:spcAft>
                <a:spcPts val="600"/>
              </a:spcAft>
              <a:buAutoNum type="arabicParenR"/>
            </a:pPr>
            <a:r>
              <a:rPr lang="el-GR" sz="2000" dirty="0"/>
              <a:t>Χαμηλή ειδικότητα </a:t>
            </a:r>
            <a:endParaRPr lang="en-US" sz="2000" dirty="0"/>
          </a:p>
          <a:p>
            <a:pPr marL="914400" lvl="1" indent="-457200">
              <a:spcAft>
                <a:spcPts val="600"/>
              </a:spcAft>
              <a:buFont typeface="Wingdings" charset="2"/>
              <a:buChar char="§"/>
            </a:pPr>
            <a:r>
              <a:rPr lang="el-GR" sz="2000" dirty="0"/>
              <a:t>Ως και 25 % «ψευδώς θετικά»</a:t>
            </a:r>
            <a:r>
              <a:rPr lang="en-US" sz="2000" dirty="0"/>
              <a:t> </a:t>
            </a:r>
            <a:r>
              <a:rPr lang="el-GR" sz="2000" dirty="0"/>
              <a:t>αποτελέσματα!</a:t>
            </a:r>
          </a:p>
        </p:txBody>
      </p:sp>
      <p:pic>
        <p:nvPicPr>
          <p:cNvPr id="11" name="Picture 10"/>
          <p:cNvPicPr>
            <a:picLocks noChangeAspect="1"/>
          </p:cNvPicPr>
          <p:nvPr/>
        </p:nvPicPr>
        <p:blipFill>
          <a:blip r:embed="rId2"/>
          <a:stretch>
            <a:fillRect/>
          </a:stretch>
        </p:blipFill>
        <p:spPr>
          <a:xfrm>
            <a:off x="8243684" y="102712"/>
            <a:ext cx="1786402" cy="1738764"/>
          </a:xfrm>
          <a:prstGeom prst="rect">
            <a:avLst/>
          </a:prstGeom>
        </p:spPr>
      </p:pic>
      <p:graphicFrame>
        <p:nvGraphicFramePr>
          <p:cNvPr id="3" name="Table 2">
            <a:extLst>
              <a:ext uri="{FF2B5EF4-FFF2-40B4-BE49-F238E27FC236}">
                <a16:creationId xmlns:a16="http://schemas.microsoft.com/office/drawing/2014/main" id="{F00E5743-083F-3937-B4F7-ECCF82DA14DA}"/>
              </a:ext>
            </a:extLst>
          </p:cNvPr>
          <p:cNvGraphicFramePr>
            <a:graphicFrameLocks noGrp="1"/>
          </p:cNvGraphicFramePr>
          <p:nvPr>
            <p:extLst>
              <p:ext uri="{D42A27DB-BD31-4B8C-83A1-F6EECF244321}">
                <p14:modId xmlns:p14="http://schemas.microsoft.com/office/powerpoint/2010/main" val="2866605076"/>
              </p:ext>
            </p:extLst>
          </p:nvPr>
        </p:nvGraphicFramePr>
        <p:xfrm>
          <a:off x="7745252" y="3536413"/>
          <a:ext cx="4202182" cy="2494280"/>
        </p:xfrm>
        <a:graphic>
          <a:graphicData uri="http://schemas.openxmlformats.org/drawingml/2006/table">
            <a:tbl>
              <a:tblPr firstRow="1" bandRow="1">
                <a:tableStyleId>{85BE263C-DBD7-4A20-BB59-AAB30ACAA65A}</a:tableStyleId>
              </a:tblPr>
              <a:tblGrid>
                <a:gridCol w="2032000">
                  <a:extLst>
                    <a:ext uri="{9D8B030D-6E8A-4147-A177-3AD203B41FA5}">
                      <a16:colId xmlns:a16="http://schemas.microsoft.com/office/drawing/2014/main" val="20000"/>
                    </a:ext>
                  </a:extLst>
                </a:gridCol>
                <a:gridCol w="2170182">
                  <a:extLst>
                    <a:ext uri="{9D8B030D-6E8A-4147-A177-3AD203B41FA5}">
                      <a16:colId xmlns:a16="http://schemas.microsoft.com/office/drawing/2014/main" val="20001"/>
                    </a:ext>
                  </a:extLst>
                </a:gridCol>
              </a:tblGrid>
              <a:tr h="370840">
                <a:tc>
                  <a:txBody>
                    <a:bodyPr/>
                    <a:lstStyle/>
                    <a:p>
                      <a:pPr algn="ctr"/>
                      <a:r>
                        <a:rPr lang="en-US" dirty="0"/>
                        <a:t>ANA</a:t>
                      </a:r>
                      <a:r>
                        <a:rPr lang="el-GR" dirty="0"/>
                        <a:t> (+) νοσήματα</a:t>
                      </a:r>
                      <a:endParaRPr lang="en-US" b="1" dirty="0"/>
                    </a:p>
                  </a:txBody>
                  <a:tcPr/>
                </a:tc>
                <a:tc>
                  <a:txBody>
                    <a:bodyPr/>
                    <a:lstStyle/>
                    <a:p>
                      <a:pPr algn="ctr"/>
                      <a:r>
                        <a:rPr lang="el-GR" dirty="0"/>
                        <a:t>Ασθενείς με ΑΝΑ (</a:t>
                      </a:r>
                      <a:r>
                        <a:rPr lang="en-US" dirty="0"/>
                        <a:t>%</a:t>
                      </a:r>
                      <a:r>
                        <a:rPr lang="el-GR" dirty="0"/>
                        <a:t>)</a:t>
                      </a:r>
                      <a:endParaRPr lang="en-US" b="1" dirty="0"/>
                    </a:p>
                  </a:txBody>
                  <a:tcPr/>
                </a:tc>
                <a:extLst>
                  <a:ext uri="{0D108BD9-81ED-4DB2-BD59-A6C34878D82A}">
                    <a16:rowId xmlns:a16="http://schemas.microsoft.com/office/drawing/2014/main" val="10000"/>
                  </a:ext>
                </a:extLst>
              </a:tr>
              <a:tr h="370840">
                <a:tc>
                  <a:txBody>
                    <a:bodyPr/>
                    <a:lstStyle/>
                    <a:p>
                      <a:pPr algn="ctr"/>
                      <a:r>
                        <a:rPr lang="el-GR" sz="1800" dirty="0"/>
                        <a:t>ΣΕΛ</a:t>
                      </a:r>
                      <a:endParaRPr lang="en-US" b="1" dirty="0"/>
                    </a:p>
                  </a:txBody>
                  <a:tcPr/>
                </a:tc>
                <a:tc>
                  <a:txBody>
                    <a:bodyPr/>
                    <a:lstStyle/>
                    <a:p>
                      <a:pPr algn="ctr"/>
                      <a:r>
                        <a:rPr lang="en-US" sz="1800" dirty="0"/>
                        <a:t>95-99</a:t>
                      </a:r>
                      <a:endParaRPr lang="en-US" b="1" dirty="0"/>
                    </a:p>
                  </a:txBody>
                  <a:tcPr/>
                </a:tc>
                <a:extLst>
                  <a:ext uri="{0D108BD9-81ED-4DB2-BD59-A6C34878D82A}">
                    <a16:rowId xmlns:a16="http://schemas.microsoft.com/office/drawing/2014/main" val="10001"/>
                  </a:ext>
                </a:extLst>
              </a:tr>
              <a:tr h="370840">
                <a:tc>
                  <a:txBody>
                    <a:bodyPr/>
                    <a:lstStyle/>
                    <a:p>
                      <a:pPr algn="ctr"/>
                      <a:r>
                        <a:rPr lang="el-GR" sz="1800" dirty="0"/>
                        <a:t>Σκληροδερμία</a:t>
                      </a:r>
                      <a:endParaRPr lang="en-US" b="1" dirty="0"/>
                    </a:p>
                  </a:txBody>
                  <a:tcPr/>
                </a:tc>
                <a:tc>
                  <a:txBody>
                    <a:bodyPr/>
                    <a:lstStyle/>
                    <a:p>
                      <a:pPr algn="ctr"/>
                      <a:r>
                        <a:rPr lang="en-US" sz="1800" dirty="0"/>
                        <a:t>97</a:t>
                      </a:r>
                      <a:endParaRPr lang="en-US" b="1" dirty="0"/>
                    </a:p>
                  </a:txBody>
                  <a:tcPr/>
                </a:tc>
                <a:extLst>
                  <a:ext uri="{0D108BD9-81ED-4DB2-BD59-A6C34878D82A}">
                    <a16:rowId xmlns:a16="http://schemas.microsoft.com/office/drawing/2014/main" val="10002"/>
                  </a:ext>
                </a:extLst>
              </a:tr>
              <a:tr h="370840">
                <a:tc>
                  <a:txBody>
                    <a:bodyPr/>
                    <a:lstStyle/>
                    <a:p>
                      <a:pPr algn="ctr"/>
                      <a:r>
                        <a:rPr lang="en-US" sz="1800" dirty="0" err="1"/>
                        <a:t>Sjögren’s</a:t>
                      </a:r>
                      <a:endParaRPr lang="en-US" b="1" dirty="0"/>
                    </a:p>
                  </a:txBody>
                  <a:tcPr/>
                </a:tc>
                <a:tc>
                  <a:txBody>
                    <a:bodyPr/>
                    <a:lstStyle/>
                    <a:p>
                      <a:pPr algn="ctr"/>
                      <a:r>
                        <a:rPr lang="en-US" sz="1800" dirty="0"/>
                        <a:t>48-96</a:t>
                      </a:r>
                      <a:endParaRPr lang="en-US" b="1" dirty="0"/>
                    </a:p>
                  </a:txBody>
                  <a:tcPr/>
                </a:tc>
                <a:extLst>
                  <a:ext uri="{0D108BD9-81ED-4DB2-BD59-A6C34878D82A}">
                    <a16:rowId xmlns:a16="http://schemas.microsoft.com/office/drawing/2014/main" val="10003"/>
                  </a:ext>
                </a:extLst>
              </a:tr>
              <a:tr h="370840">
                <a:tc>
                  <a:txBody>
                    <a:bodyPr/>
                    <a:lstStyle/>
                    <a:p>
                      <a:pPr algn="ctr"/>
                      <a:r>
                        <a:rPr lang="en-US" dirty="0"/>
                        <a:t>PM/DM</a:t>
                      </a:r>
                      <a:endParaRPr lang="en-US" b="1" dirty="0"/>
                    </a:p>
                  </a:txBody>
                  <a:tcPr/>
                </a:tc>
                <a:tc>
                  <a:txBody>
                    <a:bodyPr/>
                    <a:lstStyle/>
                    <a:p>
                      <a:pPr algn="ctr"/>
                      <a:r>
                        <a:rPr lang="en-US" dirty="0"/>
                        <a:t>40-80</a:t>
                      </a:r>
                      <a:endParaRPr lang="en-US" b="1" dirty="0"/>
                    </a:p>
                  </a:txBody>
                  <a:tcPr/>
                </a:tc>
                <a:extLst>
                  <a:ext uri="{0D108BD9-81ED-4DB2-BD59-A6C34878D82A}">
                    <a16:rowId xmlns:a16="http://schemas.microsoft.com/office/drawing/2014/main" val="10004"/>
                  </a:ext>
                </a:extLst>
              </a:tr>
              <a:tr h="370840">
                <a:tc>
                  <a:txBody>
                    <a:bodyPr/>
                    <a:lstStyle/>
                    <a:p>
                      <a:pPr algn="ctr"/>
                      <a:r>
                        <a:rPr lang="en-US" dirty="0"/>
                        <a:t>MCTD</a:t>
                      </a:r>
                      <a:endParaRPr lang="en-US" b="1" dirty="0"/>
                    </a:p>
                  </a:txBody>
                  <a:tcPr/>
                </a:tc>
                <a:tc>
                  <a:txBody>
                    <a:bodyPr/>
                    <a:lstStyle/>
                    <a:p>
                      <a:pPr algn="ctr"/>
                      <a:r>
                        <a:rPr lang="en-US" dirty="0"/>
                        <a:t>100</a:t>
                      </a:r>
                      <a:endParaRPr lang="en-US" b="1" dirty="0"/>
                    </a:p>
                  </a:txBody>
                  <a:tcPr/>
                </a:tc>
                <a:extLst>
                  <a:ext uri="{0D108BD9-81ED-4DB2-BD59-A6C34878D82A}">
                    <a16:rowId xmlns:a16="http://schemas.microsoft.com/office/drawing/2014/main" val="10005"/>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C3D3-FE2D-E71F-5EBD-13EAD7D0A7F8}"/>
              </a:ext>
            </a:extLst>
          </p:cNvPr>
          <p:cNvSpPr>
            <a:spLocks noGrp="1"/>
          </p:cNvSpPr>
          <p:nvPr>
            <p:ph type="title"/>
          </p:nvPr>
        </p:nvSpPr>
        <p:spPr>
          <a:xfrm>
            <a:off x="838200" y="18255"/>
            <a:ext cx="10515600" cy="1325563"/>
          </a:xfrm>
        </p:spPr>
        <p:txBody>
          <a:bodyPr>
            <a:normAutofit/>
          </a:bodyPr>
          <a:lstStyle/>
          <a:p>
            <a:pPr algn="ctr"/>
            <a:r>
              <a:rPr lang="el-GR" sz="3200" dirty="0">
                <a:latin typeface="+mn-lt"/>
              </a:rPr>
              <a:t>Γιατί ΑΝΑ μόνο με </a:t>
            </a:r>
            <a:r>
              <a:rPr lang="el-GR" sz="3200" dirty="0" err="1">
                <a:latin typeface="+mn-lt"/>
              </a:rPr>
              <a:t>ανοσοφθορισμό</a:t>
            </a:r>
            <a:r>
              <a:rPr lang="el-GR" sz="3200" dirty="0">
                <a:latin typeface="+mn-lt"/>
              </a:rPr>
              <a:t>: Παράδειγμα ασθενούς</a:t>
            </a:r>
            <a:endParaRPr lang="en-GR" sz="3200" dirty="0">
              <a:latin typeface="+mn-lt"/>
            </a:endParaRPr>
          </a:p>
        </p:txBody>
      </p:sp>
      <p:sp>
        <p:nvSpPr>
          <p:cNvPr id="3" name="Content Placeholder 2">
            <a:extLst>
              <a:ext uri="{FF2B5EF4-FFF2-40B4-BE49-F238E27FC236}">
                <a16:creationId xmlns:a16="http://schemas.microsoft.com/office/drawing/2014/main" id="{0D09F393-7354-F0CA-2572-B409EF9CEF9C}"/>
              </a:ext>
            </a:extLst>
          </p:cNvPr>
          <p:cNvSpPr>
            <a:spLocks noGrp="1"/>
          </p:cNvSpPr>
          <p:nvPr>
            <p:ph idx="1"/>
          </p:nvPr>
        </p:nvSpPr>
        <p:spPr>
          <a:xfrm>
            <a:off x="838200" y="1654176"/>
            <a:ext cx="10515600" cy="4703762"/>
          </a:xfrm>
        </p:spPr>
        <p:txBody>
          <a:bodyPr>
            <a:normAutofit/>
          </a:bodyPr>
          <a:lstStyle/>
          <a:p>
            <a:r>
              <a:rPr lang="en-GR" sz="2400" dirty="0"/>
              <a:t>Ά</a:t>
            </a:r>
            <a:r>
              <a:rPr lang="el-GR" sz="2400" dirty="0" err="1"/>
              <a:t>νδρας</a:t>
            </a:r>
            <a:r>
              <a:rPr lang="el-GR" sz="2400" dirty="0"/>
              <a:t> 40 ετών – Ατομικό αναμνηστικό ελεύθερο - ψυκτικός</a:t>
            </a:r>
          </a:p>
          <a:p>
            <a:r>
              <a:rPr lang="el-GR" sz="2400" dirty="0"/>
              <a:t>Εισαγωγή λόγω κακοήθους υπέρτασης – ΑΠ 200/145 </a:t>
            </a:r>
            <a:r>
              <a:rPr lang="en-GB" sz="2400" dirty="0"/>
              <a:t>mmHg</a:t>
            </a:r>
          </a:p>
          <a:p>
            <a:r>
              <a:rPr lang="en-GB" sz="2400" dirty="0" err="1"/>
              <a:t>SCr</a:t>
            </a:r>
            <a:r>
              <a:rPr lang="en-GB" sz="2400" dirty="0"/>
              <a:t> 4 mg/dl – </a:t>
            </a:r>
            <a:r>
              <a:rPr lang="el-GR" sz="2400" dirty="0"/>
              <a:t>αδιάφορο ίζημα</a:t>
            </a:r>
          </a:p>
          <a:p>
            <a:r>
              <a:rPr lang="el-GR" sz="2400" dirty="0"/>
              <a:t>Σύντομα επιληπτικοί σπασμοί </a:t>
            </a:r>
            <a:r>
              <a:rPr lang="en-GB" sz="2400" dirty="0"/>
              <a:t>grand mal – </a:t>
            </a:r>
            <a:r>
              <a:rPr lang="el-GR" sz="2400" dirty="0"/>
              <a:t>Διασωλήνωση</a:t>
            </a:r>
          </a:p>
          <a:p>
            <a:r>
              <a:rPr lang="en-GB" sz="2400" dirty="0"/>
              <a:t>MRI: </a:t>
            </a:r>
            <a:r>
              <a:rPr lang="el-GR" sz="2400" dirty="0" err="1"/>
              <a:t>Εικ</a:t>
            </a:r>
            <a:r>
              <a:rPr lang="en-GB" sz="2400" dirty="0" err="1"/>
              <a:t>ό</a:t>
            </a:r>
            <a:r>
              <a:rPr lang="el-GR" sz="2400" dirty="0"/>
              <a:t>να </a:t>
            </a:r>
            <a:r>
              <a:rPr lang="en-GB" sz="2400" dirty="0"/>
              <a:t>PRES</a:t>
            </a:r>
            <a:endParaRPr lang="el-GR" sz="2400" dirty="0"/>
          </a:p>
          <a:p>
            <a:r>
              <a:rPr lang="el-GR" sz="2400" b="1" dirty="0"/>
              <a:t>Εισαγωγή ΜΕΘ</a:t>
            </a:r>
          </a:p>
          <a:p>
            <a:endParaRPr lang="el-GR" sz="2400" dirty="0"/>
          </a:p>
          <a:p>
            <a:r>
              <a:rPr lang="el-GR" sz="2400" dirty="0"/>
              <a:t>Στη ΜΕΘ: </a:t>
            </a:r>
            <a:r>
              <a:rPr lang="el-GR" sz="2400" dirty="0" err="1"/>
              <a:t>Διαπ</a:t>
            </a:r>
            <a:r>
              <a:rPr lang="en-GB" sz="2400" dirty="0" err="1"/>
              <a:t>ί</a:t>
            </a:r>
            <a:r>
              <a:rPr lang="el-GR" sz="2400" dirty="0" err="1"/>
              <a:t>στωση</a:t>
            </a:r>
            <a:r>
              <a:rPr lang="el-GR" sz="2400" dirty="0"/>
              <a:t> στιλπνού δέρματος υπό τάση – </a:t>
            </a:r>
            <a:r>
              <a:rPr lang="el-GR" sz="2400" dirty="0" err="1"/>
              <a:t>μικροστομίας</a:t>
            </a:r>
            <a:r>
              <a:rPr lang="el-GR" sz="2400" dirty="0"/>
              <a:t> – </a:t>
            </a:r>
            <a:r>
              <a:rPr lang="el-GR" sz="2400" dirty="0" err="1"/>
              <a:t>τηλαγγειεκτασιών</a:t>
            </a:r>
            <a:endParaRPr lang="el-GR" sz="2400" dirty="0"/>
          </a:p>
          <a:p>
            <a:r>
              <a:rPr lang="el-GR" sz="2400" b="1" dirty="0"/>
              <a:t>Ρευματολογική εκτίμηση</a:t>
            </a:r>
          </a:p>
          <a:p>
            <a:endParaRPr lang="en-GR" sz="2400" dirty="0"/>
          </a:p>
        </p:txBody>
      </p:sp>
    </p:spTree>
    <p:extLst>
      <p:ext uri="{BB962C8B-B14F-4D97-AF65-F5344CB8AC3E}">
        <p14:creationId xmlns:p14="http://schemas.microsoft.com/office/powerpoint/2010/main" val="133124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C3D3-FE2D-E71F-5EBD-13EAD7D0A7F8}"/>
              </a:ext>
            </a:extLst>
          </p:cNvPr>
          <p:cNvSpPr>
            <a:spLocks noGrp="1"/>
          </p:cNvSpPr>
          <p:nvPr>
            <p:ph type="title"/>
          </p:nvPr>
        </p:nvSpPr>
        <p:spPr>
          <a:xfrm>
            <a:off x="838200" y="18255"/>
            <a:ext cx="10515600" cy="1325563"/>
          </a:xfrm>
        </p:spPr>
        <p:txBody>
          <a:bodyPr>
            <a:normAutofit/>
          </a:bodyPr>
          <a:lstStyle/>
          <a:p>
            <a:pPr algn="ctr"/>
            <a:r>
              <a:rPr lang="el-GR" sz="3200" dirty="0">
                <a:latin typeface="+mn-lt"/>
              </a:rPr>
              <a:t>Γιατί ΑΝΑ μόνο με </a:t>
            </a:r>
            <a:r>
              <a:rPr lang="el-GR" sz="3200" dirty="0" err="1">
                <a:latin typeface="+mn-lt"/>
              </a:rPr>
              <a:t>ανοσοφθορισμό</a:t>
            </a:r>
            <a:r>
              <a:rPr lang="el-GR" sz="3200" dirty="0">
                <a:latin typeface="+mn-lt"/>
              </a:rPr>
              <a:t>: Παράδειγμα ασθενούς</a:t>
            </a:r>
            <a:endParaRPr lang="en-GR" sz="3200" dirty="0">
              <a:latin typeface="+mn-lt"/>
            </a:endParaRPr>
          </a:p>
        </p:txBody>
      </p:sp>
      <p:sp>
        <p:nvSpPr>
          <p:cNvPr id="3" name="Content Placeholder 2">
            <a:extLst>
              <a:ext uri="{FF2B5EF4-FFF2-40B4-BE49-F238E27FC236}">
                <a16:creationId xmlns:a16="http://schemas.microsoft.com/office/drawing/2014/main" id="{0D09F393-7354-F0CA-2572-B409EF9CEF9C}"/>
              </a:ext>
            </a:extLst>
          </p:cNvPr>
          <p:cNvSpPr>
            <a:spLocks noGrp="1"/>
          </p:cNvSpPr>
          <p:nvPr>
            <p:ph idx="1"/>
          </p:nvPr>
        </p:nvSpPr>
        <p:spPr>
          <a:xfrm>
            <a:off x="838200" y="1343818"/>
            <a:ext cx="11191875" cy="4703762"/>
          </a:xfrm>
        </p:spPr>
        <p:txBody>
          <a:bodyPr>
            <a:normAutofit/>
          </a:bodyPr>
          <a:lstStyle/>
          <a:p>
            <a:r>
              <a:rPr lang="el-GR" dirty="0"/>
              <a:t>Ρευματολογική εκτίμηση: </a:t>
            </a:r>
            <a:r>
              <a:rPr lang="el-GR" b="1" dirty="0"/>
              <a:t>Φαινότυπος </a:t>
            </a:r>
            <a:r>
              <a:rPr lang="el-GR" b="1" dirty="0" err="1"/>
              <a:t>σκληροδέρματος</a:t>
            </a:r>
            <a:endParaRPr lang="el-GR" b="1" dirty="0"/>
          </a:p>
          <a:p>
            <a:pPr lvl="1"/>
            <a:r>
              <a:rPr lang="el-GR" dirty="0"/>
              <a:t>Επίχρισμα </a:t>
            </a:r>
            <a:r>
              <a:rPr lang="el-GR" dirty="0" err="1"/>
              <a:t>περιφ</a:t>
            </a:r>
            <a:r>
              <a:rPr lang="el-GR" dirty="0"/>
              <a:t>. αίματος: </a:t>
            </a:r>
            <a:r>
              <a:rPr lang="el-GR" dirty="0" err="1"/>
              <a:t>Σχιστοκύτταρα</a:t>
            </a:r>
            <a:r>
              <a:rPr lang="el-GR" dirty="0"/>
              <a:t> (+)</a:t>
            </a:r>
          </a:p>
          <a:p>
            <a:endParaRPr lang="el-GR" dirty="0"/>
          </a:p>
          <a:p>
            <a:r>
              <a:rPr lang="el-GR" dirty="0"/>
              <a:t> </a:t>
            </a:r>
            <a:r>
              <a:rPr lang="el-GR" b="1" dirty="0"/>
              <a:t>Πιθανό σκληρόδερμα με νεφρική κρίση ως πρώτη εκδήλωση</a:t>
            </a:r>
          </a:p>
          <a:p>
            <a:pPr marL="0" indent="0">
              <a:buNone/>
            </a:pPr>
            <a:r>
              <a:rPr lang="el-GR" dirty="0"/>
              <a:t>Έναρξη α-ΜΕΑ + </a:t>
            </a:r>
            <a:r>
              <a:rPr lang="en-GB" dirty="0"/>
              <a:t>IV </a:t>
            </a:r>
            <a:r>
              <a:rPr lang="en-GB" dirty="0" err="1"/>
              <a:t>iloprost</a:t>
            </a:r>
            <a:endParaRPr lang="en-GB" dirty="0"/>
          </a:p>
          <a:p>
            <a:pPr marL="0" indent="0">
              <a:buNone/>
            </a:pPr>
            <a:endParaRPr lang="en-GB" dirty="0"/>
          </a:p>
          <a:p>
            <a:pPr marL="0" indent="0">
              <a:buNone/>
            </a:pPr>
            <a:r>
              <a:rPr lang="el-GR" i="1" dirty="0" err="1"/>
              <a:t>Ανοσολογικ</a:t>
            </a:r>
            <a:r>
              <a:rPr lang="en-GB" i="1" dirty="0" err="1"/>
              <a:t>ό</a:t>
            </a:r>
            <a:r>
              <a:rPr lang="el-GR" i="1" dirty="0"/>
              <a:t>ς έλεγχος: ΑΝΑ αρνητικά με </a:t>
            </a:r>
            <a:r>
              <a:rPr lang="en-GB" i="1" dirty="0"/>
              <a:t>ELISA!</a:t>
            </a:r>
          </a:p>
          <a:p>
            <a:pPr marL="0" indent="0">
              <a:buNone/>
            </a:pPr>
            <a:endParaRPr lang="en-GB" dirty="0"/>
          </a:p>
          <a:p>
            <a:pPr marL="0" indent="0">
              <a:buNone/>
            </a:pPr>
            <a:r>
              <a:rPr lang="en-GB" b="1" dirty="0"/>
              <a:t>IFA: ANA 1/640 </a:t>
            </a:r>
            <a:r>
              <a:rPr lang="en-GB" dirty="0"/>
              <a:t>– anti-Scl70 </a:t>
            </a:r>
            <a:r>
              <a:rPr lang="el-GR" dirty="0"/>
              <a:t>και </a:t>
            </a:r>
            <a:r>
              <a:rPr lang="en-GB" dirty="0"/>
              <a:t>ACA </a:t>
            </a:r>
            <a:r>
              <a:rPr lang="el-GR" dirty="0"/>
              <a:t>αρνητικά (αλλά δεν είναι απαραίτητα!)</a:t>
            </a:r>
          </a:p>
          <a:p>
            <a:endParaRPr lang="en-GR" dirty="0"/>
          </a:p>
        </p:txBody>
      </p:sp>
      <p:sp>
        <p:nvSpPr>
          <p:cNvPr id="4" name="TextBox 3">
            <a:extLst>
              <a:ext uri="{FF2B5EF4-FFF2-40B4-BE49-F238E27FC236}">
                <a16:creationId xmlns:a16="http://schemas.microsoft.com/office/drawing/2014/main" id="{D79B9217-09B5-8BA9-65A6-FB833A0598B7}"/>
              </a:ext>
            </a:extLst>
          </p:cNvPr>
          <p:cNvSpPr txBox="1"/>
          <p:nvPr/>
        </p:nvSpPr>
        <p:spPr>
          <a:xfrm>
            <a:off x="3171824" y="6047580"/>
            <a:ext cx="6279732" cy="523220"/>
          </a:xfrm>
          <a:prstGeom prst="rect">
            <a:avLst/>
          </a:prstGeom>
          <a:noFill/>
        </p:spPr>
        <p:txBody>
          <a:bodyPr wrap="none" rtlCol="0">
            <a:spAutoFit/>
          </a:bodyPr>
          <a:lstStyle/>
          <a:p>
            <a:r>
              <a:rPr lang="el-GR" sz="2800" b="1" dirty="0">
                <a:solidFill>
                  <a:srgbClr val="00B050"/>
                </a:solidFill>
              </a:rPr>
              <a:t>Η ευλογία των ανοσολογικών εξετάσεων</a:t>
            </a:r>
            <a:endParaRPr lang="en-GR" sz="2800" b="1" dirty="0">
              <a:solidFill>
                <a:srgbClr val="00B050"/>
              </a:solidFill>
            </a:endParaRPr>
          </a:p>
        </p:txBody>
      </p:sp>
    </p:spTree>
    <p:extLst>
      <p:ext uri="{BB962C8B-B14F-4D97-AF65-F5344CB8AC3E}">
        <p14:creationId xmlns:p14="http://schemas.microsoft.com/office/powerpoint/2010/main" val="235617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8375"/>
            <a:ext cx="8229600" cy="1143000"/>
          </a:xfrm>
        </p:spPr>
        <p:txBody>
          <a:bodyPr>
            <a:normAutofit fontScale="90000"/>
          </a:bodyPr>
          <a:lstStyle/>
          <a:p>
            <a:pPr>
              <a:spcAft>
                <a:spcPts val="1200"/>
              </a:spcAft>
            </a:pPr>
            <a:r>
              <a:rPr lang="el-GR" sz="3200" b="1" dirty="0"/>
              <a:t>Τίτλος ΑΝΑ και ρευματικά νοσήματα</a:t>
            </a:r>
            <a:br>
              <a:rPr lang="el-GR" sz="3600" dirty="0"/>
            </a:br>
            <a:r>
              <a:rPr lang="el-GR" sz="2400" i="1" dirty="0"/>
              <a:t>Είναι το ίδιο το 1:80 με το </a:t>
            </a:r>
            <a:r>
              <a:rPr lang="en-US" sz="2400" i="1" dirty="0"/>
              <a:t>1:1280</a:t>
            </a:r>
            <a:r>
              <a:rPr lang="el-GR" sz="2400" i="1" dirty="0"/>
              <a:t>; Ποιό είναι το</a:t>
            </a:r>
            <a:r>
              <a:rPr lang="en-US" sz="2400" i="1" dirty="0"/>
              <a:t> ”</a:t>
            </a:r>
            <a:r>
              <a:rPr lang="el-GR" sz="2400" i="1" dirty="0"/>
              <a:t>όριο</a:t>
            </a:r>
            <a:r>
              <a:rPr lang="en-US" sz="2400" i="1" dirty="0"/>
              <a:t>”</a:t>
            </a:r>
            <a:r>
              <a:rPr lang="el-GR" sz="2400" i="1" dirty="0"/>
              <a:t> θετικότητας;</a:t>
            </a:r>
            <a:endParaRPr lang="en-US" sz="3600" i="1" dirty="0"/>
          </a:p>
        </p:txBody>
      </p:sp>
      <p:sp>
        <p:nvSpPr>
          <p:cNvPr id="4" name="Content Placeholder 3"/>
          <p:cNvSpPr>
            <a:spLocks noGrp="1"/>
          </p:cNvSpPr>
          <p:nvPr>
            <p:ph idx="1"/>
          </p:nvPr>
        </p:nvSpPr>
        <p:spPr>
          <a:xfrm>
            <a:off x="546101" y="1460642"/>
            <a:ext cx="11798300" cy="2463798"/>
          </a:xfrm>
        </p:spPr>
        <p:txBody>
          <a:bodyPr>
            <a:normAutofit/>
          </a:bodyPr>
          <a:lstStyle/>
          <a:p>
            <a:r>
              <a:rPr lang="el-GR" sz="2000" b="1" dirty="0"/>
              <a:t>Κλασική γνώση</a:t>
            </a:r>
            <a:r>
              <a:rPr lang="el-GR" sz="2000" dirty="0"/>
              <a:t>: «</a:t>
            </a:r>
            <a:r>
              <a:rPr lang="el-GR" sz="2000" i="1" dirty="0"/>
              <a:t>Χαμηλοί τίτλοι στους υγιείς – υψηλοί σε ασθενείς με αυτοάνοσα ρευματικά νοσήματα</a:t>
            </a:r>
            <a:r>
              <a:rPr lang="el-GR" sz="2000" dirty="0"/>
              <a:t>»</a:t>
            </a:r>
          </a:p>
          <a:p>
            <a:r>
              <a:rPr lang="en-US" sz="2000" dirty="0"/>
              <a:t>ANA </a:t>
            </a:r>
            <a:r>
              <a:rPr lang="el-GR" sz="2000" dirty="0"/>
              <a:t>(+) σε υγιείς:</a:t>
            </a:r>
          </a:p>
          <a:p>
            <a:pPr lvl="1"/>
            <a:r>
              <a:rPr lang="en-US" sz="1800" b="1" dirty="0"/>
              <a:t>1 : 40</a:t>
            </a:r>
            <a:r>
              <a:rPr lang="el-GR" sz="1800" dirty="0"/>
              <a:t>: </a:t>
            </a:r>
            <a:r>
              <a:rPr lang="en-US" sz="1800" dirty="0"/>
              <a:t>31.7%</a:t>
            </a:r>
            <a:r>
              <a:rPr lang="el-GR" sz="1800" dirty="0"/>
              <a:t> </a:t>
            </a:r>
          </a:p>
          <a:p>
            <a:pPr lvl="1"/>
            <a:r>
              <a:rPr lang="en-US" sz="1800" b="1" dirty="0"/>
              <a:t>1 : 80</a:t>
            </a:r>
            <a:r>
              <a:rPr lang="el-GR" sz="1800" dirty="0"/>
              <a:t>:</a:t>
            </a:r>
            <a:r>
              <a:rPr lang="en-US" sz="1800" dirty="0"/>
              <a:t> 13.3% </a:t>
            </a:r>
            <a:endParaRPr lang="el-GR" sz="1800" dirty="0"/>
          </a:p>
          <a:p>
            <a:pPr lvl="1"/>
            <a:r>
              <a:rPr lang="en-US" sz="1800" b="1" dirty="0"/>
              <a:t>1 : 160</a:t>
            </a:r>
            <a:r>
              <a:rPr lang="el-GR" sz="1800" dirty="0"/>
              <a:t>: </a:t>
            </a:r>
            <a:r>
              <a:rPr lang="en-US" sz="1800" dirty="0"/>
              <a:t>5.0% 		… </a:t>
            </a:r>
            <a:r>
              <a:rPr lang="el-GR" sz="1800" dirty="0"/>
              <a:t>αλλά ενίοτε και ≥ 1:640</a:t>
            </a:r>
          </a:p>
          <a:p>
            <a:endParaRPr lang="el-GR" sz="2000" dirty="0"/>
          </a:p>
          <a:p>
            <a:pPr lvl="1"/>
            <a:endParaRPr lang="el-GR" sz="1800" b="1" dirty="0"/>
          </a:p>
          <a:p>
            <a:endParaRPr lang="el-GR" sz="2000" dirty="0"/>
          </a:p>
          <a:p>
            <a:endParaRPr lang="el-GR" sz="2000" dirty="0"/>
          </a:p>
          <a:p>
            <a:endParaRPr lang="en-US" sz="2000" dirty="0"/>
          </a:p>
        </p:txBody>
      </p:sp>
      <p:sp>
        <p:nvSpPr>
          <p:cNvPr id="5" name="Rectangle 4"/>
          <p:cNvSpPr/>
          <p:nvPr/>
        </p:nvSpPr>
        <p:spPr>
          <a:xfrm>
            <a:off x="1557866" y="6326953"/>
            <a:ext cx="9144000" cy="430887"/>
          </a:xfrm>
          <a:prstGeom prst="rect">
            <a:avLst/>
          </a:prstGeom>
        </p:spPr>
        <p:txBody>
          <a:bodyPr wrap="square">
            <a:spAutoFit/>
          </a:bodyPr>
          <a:lstStyle/>
          <a:p>
            <a:r>
              <a:rPr lang="en-US" sz="1100" dirty="0" err="1"/>
              <a:t>Agmon</a:t>
            </a:r>
            <a:r>
              <a:rPr lang="en-US" sz="1100" dirty="0"/>
              <a:t>-Levin N, et al. </a:t>
            </a:r>
            <a:r>
              <a:rPr lang="en-US" sz="1100" i="1" dirty="0"/>
              <a:t>Ann Rheum </a:t>
            </a:r>
            <a:r>
              <a:rPr lang="en-US" sz="1100" i="1" dirty="0" err="1"/>
              <a:t>Dis</a:t>
            </a:r>
            <a:r>
              <a:rPr lang="en-US" sz="1100" i="1" dirty="0"/>
              <a:t> </a:t>
            </a:r>
            <a:r>
              <a:rPr lang="en-US" sz="1100" dirty="0"/>
              <a:t>2014;73:17–23</a:t>
            </a:r>
            <a:r>
              <a:rPr lang="el-GR" sz="1100" dirty="0"/>
              <a:t>, </a:t>
            </a:r>
            <a:r>
              <a:rPr lang="en-US" sz="1100" dirty="0"/>
              <a:t>Tan EM, et al</a:t>
            </a:r>
            <a:r>
              <a:rPr lang="el-GR" sz="1100" dirty="0"/>
              <a:t>. </a:t>
            </a:r>
            <a:r>
              <a:rPr lang="en-US" sz="1100" i="1" dirty="0"/>
              <a:t>Arthritis Rheum </a:t>
            </a:r>
            <a:r>
              <a:rPr lang="en-US" sz="1100" dirty="0"/>
              <a:t>1997;40:1601–11</a:t>
            </a:r>
            <a:r>
              <a:rPr lang="el-GR" sz="1100" dirty="0"/>
              <a:t>, </a:t>
            </a:r>
            <a:r>
              <a:rPr lang="en-US" sz="1100" dirty="0" err="1"/>
              <a:t>Wijeyesinghe</a:t>
            </a:r>
            <a:r>
              <a:rPr lang="en-US" sz="1100" dirty="0"/>
              <a:t> U, et al. </a:t>
            </a:r>
            <a:r>
              <a:rPr lang="en-US" sz="1100" i="1" dirty="0" err="1"/>
              <a:t>Clin</a:t>
            </a:r>
            <a:r>
              <a:rPr lang="en-US" sz="1100" i="1" dirty="0"/>
              <a:t> </a:t>
            </a:r>
            <a:r>
              <a:rPr lang="en-US" sz="1100" i="1" dirty="0" err="1"/>
              <a:t>Rheumatol</a:t>
            </a:r>
            <a:r>
              <a:rPr lang="en-US" sz="1100" i="1" dirty="0"/>
              <a:t> </a:t>
            </a:r>
            <a:r>
              <a:rPr lang="en-US" sz="1100" dirty="0"/>
              <a:t>2008;27:1399-402,</a:t>
            </a:r>
            <a:r>
              <a:rPr lang="el-GR" sz="1100" dirty="0"/>
              <a:t> </a:t>
            </a:r>
            <a:r>
              <a:rPr lang="en-US" sz="1100" dirty="0" err="1"/>
              <a:t>Mariz</a:t>
            </a:r>
            <a:r>
              <a:rPr lang="en-US" sz="1100" dirty="0"/>
              <a:t> HA, et al. </a:t>
            </a:r>
            <a:r>
              <a:rPr lang="en-US" sz="1100" i="1" dirty="0"/>
              <a:t>Arthritis Rheum </a:t>
            </a:r>
            <a:r>
              <a:rPr lang="en-US" sz="1100" dirty="0"/>
              <a:t>2011;63:191–200</a:t>
            </a:r>
          </a:p>
        </p:txBody>
      </p:sp>
      <p:sp>
        <p:nvSpPr>
          <p:cNvPr id="6" name="Rectangle 5"/>
          <p:cNvSpPr/>
          <p:nvPr/>
        </p:nvSpPr>
        <p:spPr>
          <a:xfrm>
            <a:off x="546101" y="4064665"/>
            <a:ext cx="10020302" cy="1862048"/>
          </a:xfrm>
          <a:prstGeom prst="rect">
            <a:avLst/>
          </a:prstGeom>
        </p:spPr>
        <p:txBody>
          <a:bodyPr wrap="square">
            <a:spAutoFit/>
          </a:bodyPr>
          <a:lstStyle/>
          <a:p>
            <a:pPr>
              <a:spcAft>
                <a:spcPts val="600"/>
              </a:spcAft>
              <a:buFont typeface="Arial"/>
              <a:buChar char="•"/>
            </a:pPr>
            <a:r>
              <a:rPr lang="el-GR" sz="2000" dirty="0"/>
              <a:t> Ιδανικά, το </a:t>
            </a:r>
            <a:r>
              <a:rPr lang="en-US" sz="2000" dirty="0"/>
              <a:t>cut-off </a:t>
            </a:r>
            <a:r>
              <a:rPr lang="el-GR" sz="2000" dirty="0"/>
              <a:t>πρέπει να προσδιορίζεται σε τοπικό επίπεδο (95</a:t>
            </a:r>
            <a:r>
              <a:rPr lang="en-US" sz="2000" baseline="30000" dirty="0" err="1"/>
              <a:t>th</a:t>
            </a:r>
            <a:r>
              <a:rPr lang="en-US" sz="2000" dirty="0"/>
              <a:t> percentile</a:t>
            </a:r>
            <a:r>
              <a:rPr lang="el-GR" sz="2000" dirty="0"/>
              <a:t> των υγιών</a:t>
            </a:r>
            <a:r>
              <a:rPr lang="en-US" sz="2000" dirty="0"/>
              <a:t>) </a:t>
            </a:r>
            <a:endParaRPr lang="el-GR" sz="2000" dirty="0"/>
          </a:p>
          <a:p>
            <a:pPr lvl="1">
              <a:spcAft>
                <a:spcPts val="600"/>
              </a:spcAft>
              <a:buFont typeface="Arial"/>
              <a:buChar char="•"/>
            </a:pPr>
            <a:r>
              <a:rPr lang="el-GR" sz="2000" i="1" dirty="0"/>
              <a:t> Πρακτικά</a:t>
            </a:r>
            <a:r>
              <a:rPr lang="el-GR" sz="2000" dirty="0"/>
              <a:t>: </a:t>
            </a:r>
            <a:r>
              <a:rPr lang="el-GR" sz="2000" b="1" dirty="0"/>
              <a:t>1:160 ή 1:80</a:t>
            </a:r>
          </a:p>
          <a:p>
            <a:pPr lvl="1">
              <a:spcAft>
                <a:spcPts val="600"/>
              </a:spcAft>
              <a:buFont typeface="Arial"/>
              <a:buChar char="•"/>
            </a:pPr>
            <a:r>
              <a:rPr lang="el-GR" sz="2000" dirty="0">
                <a:solidFill>
                  <a:srgbClr val="800000"/>
                </a:solidFill>
              </a:rPr>
              <a:t> Μετά το </a:t>
            </a:r>
            <a:r>
              <a:rPr lang="en-US" sz="2000" dirty="0">
                <a:solidFill>
                  <a:srgbClr val="800000"/>
                </a:solidFill>
              </a:rPr>
              <a:t>“</a:t>
            </a:r>
            <a:r>
              <a:rPr lang="el-GR" sz="2000" dirty="0">
                <a:solidFill>
                  <a:srgbClr val="800000"/>
                </a:solidFill>
              </a:rPr>
              <a:t>πέρασμα</a:t>
            </a:r>
            <a:r>
              <a:rPr lang="en-US" sz="2000" dirty="0">
                <a:solidFill>
                  <a:srgbClr val="800000"/>
                </a:solidFill>
              </a:rPr>
              <a:t>”</a:t>
            </a:r>
            <a:r>
              <a:rPr lang="el-GR" sz="2000" dirty="0">
                <a:solidFill>
                  <a:srgbClr val="800000"/>
                </a:solidFill>
              </a:rPr>
              <a:t> του </a:t>
            </a:r>
            <a:r>
              <a:rPr lang="en-US" sz="2000" dirty="0">
                <a:solidFill>
                  <a:srgbClr val="800000"/>
                </a:solidFill>
              </a:rPr>
              <a:t>cut-off, </a:t>
            </a:r>
            <a:r>
              <a:rPr lang="el-GR" sz="2000" dirty="0">
                <a:solidFill>
                  <a:srgbClr val="800000"/>
                </a:solidFill>
              </a:rPr>
              <a:t>μικρή σημασία έχει ο τίτλος για τη διάγνωση και τη βαρύτητα της νόσου</a:t>
            </a:r>
          </a:p>
          <a:p>
            <a:pPr lvl="1">
              <a:spcAft>
                <a:spcPts val="600"/>
              </a:spcAft>
              <a:buFont typeface="Arial"/>
              <a:buChar char="•"/>
            </a:pPr>
            <a:endParaRPr lang="el-GR" sz="20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86270"/>
            <a:ext cx="8229600" cy="1143000"/>
          </a:xfrm>
        </p:spPr>
        <p:txBody>
          <a:bodyPr>
            <a:normAutofit/>
          </a:bodyPr>
          <a:lstStyle/>
          <a:p>
            <a:pPr algn="ctr"/>
            <a:r>
              <a:rPr lang="el-GR" sz="3600" b="1" dirty="0"/>
              <a:t>Πρακτικό συμπέρασμα</a:t>
            </a:r>
            <a:endParaRPr lang="en-US" sz="3600" b="1" dirty="0"/>
          </a:p>
        </p:txBody>
      </p:sp>
      <p:sp>
        <p:nvSpPr>
          <p:cNvPr id="3" name="Content Placeholder 2"/>
          <p:cNvSpPr>
            <a:spLocks noGrp="1"/>
          </p:cNvSpPr>
          <p:nvPr>
            <p:ph idx="1"/>
          </p:nvPr>
        </p:nvSpPr>
        <p:spPr>
          <a:xfrm>
            <a:off x="723900" y="1615278"/>
            <a:ext cx="11023600" cy="4868072"/>
          </a:xfrm>
        </p:spPr>
        <p:txBody>
          <a:bodyPr>
            <a:normAutofit lnSpcReduction="10000"/>
          </a:bodyPr>
          <a:lstStyle/>
          <a:p>
            <a:pPr>
              <a:lnSpc>
                <a:spcPct val="150000"/>
              </a:lnSpc>
            </a:pPr>
            <a:r>
              <a:rPr lang="el-GR" dirty="0"/>
              <a:t>Σημασία δεν έχει</a:t>
            </a:r>
            <a:r>
              <a:rPr lang="en-US" dirty="0"/>
              <a:t> </a:t>
            </a:r>
            <a:r>
              <a:rPr lang="el-GR" dirty="0"/>
              <a:t>ο τίτλος των ΑΝΑ</a:t>
            </a:r>
          </a:p>
          <a:p>
            <a:pPr>
              <a:lnSpc>
                <a:spcPct val="150000"/>
              </a:lnSpc>
            </a:pPr>
            <a:r>
              <a:rPr lang="el-GR" b="1" dirty="0"/>
              <a:t>Σημασία έχει αν το κλινικό σύνδρομο ταιριάζει με ΑΝΑ(+) νόσο (</a:t>
            </a:r>
            <a:r>
              <a:rPr lang="el-GR" b="1" i="1" dirty="0"/>
              <a:t>όχι απαραίτητα ΣΕΛ</a:t>
            </a:r>
            <a:r>
              <a:rPr lang="el-GR" b="1" dirty="0"/>
              <a:t>)!</a:t>
            </a:r>
          </a:p>
          <a:p>
            <a:pPr lvl="1">
              <a:lnSpc>
                <a:spcPct val="150000"/>
              </a:lnSpc>
            </a:pPr>
            <a:r>
              <a:rPr lang="el-GR" sz="2000" dirty="0"/>
              <a:t>ΣΕΛ </a:t>
            </a:r>
          </a:p>
          <a:p>
            <a:pPr lvl="1">
              <a:lnSpc>
                <a:spcPct val="150000"/>
              </a:lnSpc>
            </a:pPr>
            <a:r>
              <a:rPr lang="el-GR" sz="2000" dirty="0"/>
              <a:t>Σύνδρομο </a:t>
            </a:r>
            <a:r>
              <a:rPr lang="en-US" sz="2000" dirty="0" err="1"/>
              <a:t>Sjogren</a:t>
            </a:r>
            <a:endParaRPr lang="en-US" sz="2000" dirty="0"/>
          </a:p>
          <a:p>
            <a:pPr lvl="1">
              <a:lnSpc>
                <a:spcPct val="150000"/>
              </a:lnSpc>
            </a:pPr>
            <a:r>
              <a:rPr lang="el-GR" sz="2000" dirty="0"/>
              <a:t>Σκληροδερμία</a:t>
            </a:r>
          </a:p>
          <a:p>
            <a:pPr>
              <a:lnSpc>
                <a:spcPct val="150000"/>
              </a:lnSpc>
            </a:pPr>
            <a:r>
              <a:rPr lang="el-GR" sz="2400" b="1" dirty="0">
                <a:solidFill>
                  <a:srgbClr val="800000"/>
                </a:solidFill>
              </a:rPr>
              <a:t>Επί απουσίας κλινικών ευρημάτων υπέρ νοσήματος συνδετικού ιστού</a:t>
            </a:r>
            <a:r>
              <a:rPr lang="en-US" sz="2400" b="1" dirty="0">
                <a:solidFill>
                  <a:srgbClr val="800000"/>
                </a:solidFill>
              </a:rPr>
              <a:t>, </a:t>
            </a:r>
            <a:r>
              <a:rPr lang="el-GR" sz="2400" b="1" dirty="0">
                <a:solidFill>
                  <a:srgbClr val="800000"/>
                </a:solidFill>
              </a:rPr>
              <a:t>η θετική προγνωστική αξία των ΑΝΑ είναι πολύ χαμηλή</a:t>
            </a:r>
            <a:endParaRPr lang="el-GR"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030" y="1871117"/>
            <a:ext cx="4777210" cy="5688632"/>
          </a:xfrm>
        </p:spPr>
        <p:txBody>
          <a:bodyPr>
            <a:normAutofit/>
          </a:bodyPr>
          <a:lstStyle/>
          <a:p>
            <a:pPr marL="268288" lvl="1" indent="-268288">
              <a:spcAft>
                <a:spcPts val="1200"/>
              </a:spcAft>
            </a:pPr>
            <a:r>
              <a:rPr lang="el-GR" sz="2200" dirty="0"/>
              <a:t>Εύκολη κόπωση - Χαμηλή πυρετική κίνηση</a:t>
            </a:r>
          </a:p>
          <a:p>
            <a:pPr marL="268288" lvl="1" indent="-268288">
              <a:spcAft>
                <a:spcPts val="1200"/>
              </a:spcAft>
            </a:pPr>
            <a:r>
              <a:rPr lang="el-GR" sz="2200" dirty="0"/>
              <a:t>Αρθραλγίες</a:t>
            </a:r>
          </a:p>
          <a:p>
            <a:pPr marL="268288" lvl="1" indent="-268288">
              <a:spcAft>
                <a:spcPts val="1200"/>
              </a:spcAft>
            </a:pPr>
            <a:r>
              <a:rPr lang="el-GR" sz="2200" dirty="0"/>
              <a:t>Φωτοευαισθησία</a:t>
            </a:r>
          </a:p>
          <a:p>
            <a:pPr marL="668338" lvl="2" indent="-268288">
              <a:spcAft>
                <a:spcPts val="1200"/>
              </a:spcAft>
            </a:pPr>
            <a:r>
              <a:rPr lang="el-GR" sz="1800" dirty="0"/>
              <a:t>«Αλλεργία» μετά από έκθεση στον ήλιο</a:t>
            </a:r>
          </a:p>
          <a:p>
            <a:pPr marL="268288" lvl="1" indent="-268288">
              <a:spcAft>
                <a:spcPts val="1200"/>
              </a:spcAft>
            </a:pPr>
            <a:r>
              <a:rPr lang="el-GR" sz="2200" dirty="0"/>
              <a:t>Φαινόμενο </a:t>
            </a:r>
            <a:r>
              <a:rPr lang="en-US" sz="2200" dirty="0"/>
              <a:t>Raynaud</a:t>
            </a:r>
            <a:endParaRPr lang="el-GR" sz="2200" dirty="0"/>
          </a:p>
          <a:p>
            <a:pPr marL="268288" lvl="1" indent="-268288">
              <a:spcAft>
                <a:spcPts val="1200"/>
              </a:spcAft>
            </a:pPr>
            <a:r>
              <a:rPr lang="el-GR" sz="2200" dirty="0"/>
              <a:t>Τριχόπτωση</a:t>
            </a:r>
          </a:p>
          <a:p>
            <a:pPr marL="268288" lvl="1" indent="-268288">
              <a:spcAft>
                <a:spcPts val="1200"/>
              </a:spcAft>
            </a:pPr>
            <a:r>
              <a:rPr lang="el-GR" sz="2200" dirty="0"/>
              <a:t>Έλκη («άφθες») στόματος</a:t>
            </a:r>
          </a:p>
          <a:p>
            <a:pPr marL="268288" lvl="1" indent="-268288">
              <a:spcAft>
                <a:spcPts val="1200"/>
              </a:spcAft>
            </a:pPr>
            <a:r>
              <a:rPr lang="el-GR" sz="2200" dirty="0"/>
              <a:t>Κυτταροπενίες</a:t>
            </a:r>
          </a:p>
          <a:p>
            <a:pPr lvl="1">
              <a:spcAft>
                <a:spcPts val="1200"/>
              </a:spcAft>
            </a:pPr>
            <a:endParaRPr lang="el-GR" sz="2200" dirty="0"/>
          </a:p>
          <a:p>
            <a:pPr>
              <a:spcAft>
                <a:spcPts val="1200"/>
              </a:spcAft>
            </a:pPr>
            <a:endParaRPr lang="en-US" sz="2200" dirty="0"/>
          </a:p>
        </p:txBody>
      </p:sp>
      <p:graphicFrame>
        <p:nvGraphicFramePr>
          <p:cNvPr id="4" name="Object 3"/>
          <p:cNvGraphicFramePr>
            <a:graphicFrameLocks noChangeAspect="1"/>
          </p:cNvGraphicFramePr>
          <p:nvPr/>
        </p:nvGraphicFramePr>
        <p:xfrm>
          <a:off x="6301210" y="4201935"/>
          <a:ext cx="1955030" cy="2340000"/>
        </p:xfrm>
        <a:graphic>
          <a:graphicData uri="http://schemas.openxmlformats.org/presentationml/2006/ole">
            <mc:AlternateContent xmlns:mc="http://schemas.openxmlformats.org/markup-compatibility/2006">
              <mc:Choice xmlns:v="urn:schemas-microsoft-com:vml" Requires="v">
                <p:oleObj name="Photo Editor Photo" r:id="rId2" imgW="5068007" imgH="6295238" progId="">
                  <p:embed/>
                </p:oleObj>
              </mc:Choice>
              <mc:Fallback>
                <p:oleObj name="Photo Editor Photo" r:id="rId2" imgW="5068007" imgH="6295238" progId="">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1210" y="4201935"/>
                        <a:ext cx="1955030" cy="23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4"/>
          <p:cNvGraphicFramePr>
            <a:graphicFrameLocks noChangeAspect="1"/>
          </p:cNvGraphicFramePr>
          <p:nvPr/>
        </p:nvGraphicFramePr>
        <p:xfrm>
          <a:off x="8328248" y="4197172"/>
          <a:ext cx="2232248" cy="2340000"/>
        </p:xfrm>
        <a:graphic>
          <a:graphicData uri="http://schemas.openxmlformats.org/presentationml/2006/ole">
            <mc:AlternateContent xmlns:mc="http://schemas.openxmlformats.org/markup-compatibility/2006">
              <mc:Choice xmlns:v="urn:schemas-microsoft-com:vml" Requires="v">
                <p:oleObj name="Photo Editor Photo" r:id="rId4" imgW="5961905" imgH="5172797" progId="">
                  <p:embed/>
                </p:oleObj>
              </mc:Choice>
              <mc:Fallback>
                <p:oleObj name="Photo Editor Photo" r:id="rId4" imgW="5961905" imgH="5172797" progId="">
                  <p:embed/>
                  <p:pic>
                    <p:nvPicPr>
                      <p:cNvPr id="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8248" y="4197172"/>
                        <a:ext cx="2232248" cy="234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54" name="Picture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8496" y="2149447"/>
            <a:ext cx="2232000" cy="1907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http://eso-cdn.bestpractice.bmj.com/best-practice/images/bp/en-gb/626-8_default.jpg"/>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2024" y="2149447"/>
            <a:ext cx="1944000" cy="1908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1083751" y="156107"/>
            <a:ext cx="8229600" cy="1143000"/>
          </a:xfrm>
        </p:spPr>
        <p:txBody>
          <a:bodyPr>
            <a:normAutofit/>
          </a:bodyPr>
          <a:lstStyle/>
          <a:p>
            <a:r>
              <a:rPr lang="el-GR" sz="3200" b="1" dirty="0"/>
              <a:t>Θετικός τίτλος ΑΝΑ</a:t>
            </a:r>
            <a:br>
              <a:rPr lang="el-GR" sz="3200" b="1" dirty="0"/>
            </a:br>
            <a:r>
              <a:rPr lang="el-GR" sz="2400" i="1" dirty="0"/>
              <a:t>Τί πρέπει να αναζητηθεί;</a:t>
            </a:r>
            <a:endParaRPr lang="en-US" sz="3200" i="1" dirty="0"/>
          </a:p>
        </p:txBody>
      </p:sp>
      <p:grpSp>
        <p:nvGrpSpPr>
          <p:cNvPr id="2" name="Group 9"/>
          <p:cNvGrpSpPr/>
          <p:nvPr/>
        </p:nvGrpSpPr>
        <p:grpSpPr>
          <a:xfrm>
            <a:off x="7809467" y="372536"/>
            <a:ext cx="2311389" cy="1227665"/>
            <a:chOff x="6167967" y="1028700"/>
            <a:chExt cx="2311389" cy="1227665"/>
          </a:xfrm>
        </p:grpSpPr>
        <p:pic>
          <p:nvPicPr>
            <p:cNvPr id="11" name="Picture 10"/>
            <p:cNvPicPr>
              <a:picLocks noChangeAspect="1"/>
            </p:cNvPicPr>
            <p:nvPr/>
          </p:nvPicPr>
          <p:blipFill>
            <a:blip r:embed="rId8"/>
            <a:stretch>
              <a:fillRect/>
            </a:stretch>
          </p:blipFill>
          <p:spPr>
            <a:xfrm rot="808984">
              <a:off x="7336356" y="1113365"/>
              <a:ext cx="1143000" cy="1143000"/>
            </a:xfrm>
            <a:prstGeom prst="rect">
              <a:avLst/>
            </a:prstGeom>
          </p:spPr>
        </p:pic>
        <p:pic>
          <p:nvPicPr>
            <p:cNvPr id="12" name="Picture 11"/>
            <p:cNvPicPr>
              <a:picLocks noChangeAspect="1"/>
            </p:cNvPicPr>
            <p:nvPr/>
          </p:nvPicPr>
          <p:blipFill>
            <a:blip r:embed="rId9"/>
            <a:stretch>
              <a:fillRect/>
            </a:stretch>
          </p:blipFill>
          <p:spPr>
            <a:xfrm>
              <a:off x="6167967" y="1028700"/>
              <a:ext cx="1219200" cy="1143000"/>
            </a:xfrm>
            <a:prstGeom prst="rect">
              <a:avLst/>
            </a:prstGeom>
          </p:spPr>
        </p:pic>
      </p:grpSp>
      <p:sp>
        <p:nvSpPr>
          <p:cNvPr id="13" name="TextBox 12"/>
          <p:cNvSpPr txBox="1"/>
          <p:nvPr/>
        </p:nvSpPr>
        <p:spPr>
          <a:xfrm>
            <a:off x="10464800" y="64516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2068097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5598" y="1717699"/>
            <a:ext cx="4777210" cy="5688632"/>
          </a:xfrm>
        </p:spPr>
        <p:txBody>
          <a:bodyPr>
            <a:normAutofit/>
          </a:bodyPr>
          <a:lstStyle/>
          <a:p>
            <a:pPr marL="268288" lvl="1" indent="-268288">
              <a:spcAft>
                <a:spcPts val="1200"/>
              </a:spcAft>
            </a:pPr>
            <a:r>
              <a:rPr lang="el-GR" sz="2200" dirty="0"/>
              <a:t>Αιματουρία</a:t>
            </a:r>
          </a:p>
          <a:p>
            <a:pPr marL="268288" lvl="1" indent="-268288">
              <a:spcAft>
                <a:spcPts val="1200"/>
              </a:spcAft>
            </a:pPr>
            <a:r>
              <a:rPr lang="el-GR" sz="2200" dirty="0"/>
              <a:t>Επεισόδια ορογονίτιδας</a:t>
            </a:r>
          </a:p>
          <a:p>
            <a:pPr marL="268288" lvl="1" indent="-268288">
              <a:spcAft>
                <a:spcPts val="1200"/>
              </a:spcAft>
            </a:pPr>
            <a:r>
              <a:rPr lang="el-GR" sz="2200" dirty="0"/>
              <a:t>Θρομβώσεις</a:t>
            </a:r>
          </a:p>
          <a:p>
            <a:pPr marL="268288" lvl="1" indent="-268288">
              <a:spcAft>
                <a:spcPts val="1200"/>
              </a:spcAft>
            </a:pPr>
            <a:r>
              <a:rPr lang="el-GR" sz="2200" dirty="0"/>
              <a:t>Αποβολές</a:t>
            </a:r>
          </a:p>
          <a:p>
            <a:pPr lvl="1">
              <a:spcAft>
                <a:spcPts val="1200"/>
              </a:spcAft>
            </a:pPr>
            <a:endParaRPr lang="el-GR" sz="2200" dirty="0"/>
          </a:p>
          <a:p>
            <a:pPr>
              <a:spcAft>
                <a:spcPts val="1200"/>
              </a:spcAft>
            </a:pPr>
            <a:endParaRPr lang="en-US" sz="2200" dirty="0"/>
          </a:p>
        </p:txBody>
      </p:sp>
      <p:sp>
        <p:nvSpPr>
          <p:cNvPr id="9" name="Title 1"/>
          <p:cNvSpPr>
            <a:spLocks noGrp="1"/>
          </p:cNvSpPr>
          <p:nvPr>
            <p:ph type="title"/>
          </p:nvPr>
        </p:nvSpPr>
        <p:spPr>
          <a:xfrm>
            <a:off x="1083751" y="156107"/>
            <a:ext cx="8229600" cy="1143000"/>
          </a:xfrm>
        </p:spPr>
        <p:txBody>
          <a:bodyPr>
            <a:normAutofit/>
          </a:bodyPr>
          <a:lstStyle/>
          <a:p>
            <a:r>
              <a:rPr lang="el-GR" sz="3200" b="1" dirty="0"/>
              <a:t>Θετικός τίτλος ΑΝΑ</a:t>
            </a:r>
            <a:br>
              <a:rPr lang="el-GR" sz="3200" b="1" dirty="0"/>
            </a:br>
            <a:r>
              <a:rPr lang="el-GR" sz="2400" i="1" dirty="0"/>
              <a:t>Τί πρέπει να αναζητηθεί;</a:t>
            </a:r>
            <a:endParaRPr lang="en-US" sz="3200" i="1" dirty="0"/>
          </a:p>
        </p:txBody>
      </p:sp>
      <p:grpSp>
        <p:nvGrpSpPr>
          <p:cNvPr id="2" name="Group 9"/>
          <p:cNvGrpSpPr/>
          <p:nvPr/>
        </p:nvGrpSpPr>
        <p:grpSpPr>
          <a:xfrm>
            <a:off x="7792534" y="372536"/>
            <a:ext cx="2311389" cy="1227665"/>
            <a:chOff x="6167967" y="1028700"/>
            <a:chExt cx="2311389" cy="1227665"/>
          </a:xfrm>
        </p:grpSpPr>
        <p:pic>
          <p:nvPicPr>
            <p:cNvPr id="11" name="Picture 10"/>
            <p:cNvPicPr>
              <a:picLocks noChangeAspect="1"/>
            </p:cNvPicPr>
            <p:nvPr/>
          </p:nvPicPr>
          <p:blipFill>
            <a:blip r:embed="rId2"/>
            <a:stretch>
              <a:fillRect/>
            </a:stretch>
          </p:blipFill>
          <p:spPr>
            <a:xfrm rot="808984">
              <a:off x="7336356" y="1113365"/>
              <a:ext cx="1143000" cy="1143000"/>
            </a:xfrm>
            <a:prstGeom prst="rect">
              <a:avLst/>
            </a:prstGeom>
          </p:spPr>
        </p:pic>
        <p:pic>
          <p:nvPicPr>
            <p:cNvPr id="12" name="Picture 11"/>
            <p:cNvPicPr>
              <a:picLocks noChangeAspect="1"/>
            </p:cNvPicPr>
            <p:nvPr/>
          </p:nvPicPr>
          <p:blipFill>
            <a:blip r:embed="rId3"/>
            <a:stretch>
              <a:fillRect/>
            </a:stretch>
          </p:blipFill>
          <p:spPr>
            <a:xfrm>
              <a:off x="6167967" y="1028700"/>
              <a:ext cx="1219200" cy="1143000"/>
            </a:xfrm>
            <a:prstGeom prst="rect">
              <a:avLst/>
            </a:prstGeom>
          </p:spPr>
        </p:pic>
      </p:grpSp>
      <p:sp>
        <p:nvSpPr>
          <p:cNvPr id="13" name="TextBox 12"/>
          <p:cNvSpPr txBox="1"/>
          <p:nvPr/>
        </p:nvSpPr>
        <p:spPr>
          <a:xfrm>
            <a:off x="10464800" y="6451600"/>
            <a:ext cx="184666" cy="369332"/>
          </a:xfrm>
          <a:prstGeom prst="rect">
            <a:avLst/>
          </a:prstGeom>
          <a:noFill/>
        </p:spPr>
        <p:txBody>
          <a:bodyPr wrap="none" rtlCol="0">
            <a:spAutoFit/>
          </a:bodyPr>
          <a:lstStyle/>
          <a:p>
            <a:endParaRPr lang="en-US" dirty="0"/>
          </a:p>
        </p:txBody>
      </p:sp>
      <p:pic>
        <p:nvPicPr>
          <p:cNvPr id="14" name="Picture 11"/>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a:xfrm>
            <a:off x="6124295" y="1785431"/>
            <a:ext cx="1812507" cy="19334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Picture 14"/>
          <p:cNvPicPr>
            <a:picLocks noChangeAspect="1"/>
          </p:cNvPicPr>
          <p:nvPr/>
        </p:nvPicPr>
        <p:blipFill>
          <a:blip r:embed="rId6"/>
          <a:stretch>
            <a:fillRect/>
          </a:stretch>
        </p:blipFill>
        <p:spPr>
          <a:xfrm>
            <a:off x="6091068" y="4089400"/>
            <a:ext cx="1828800" cy="1320800"/>
          </a:xfrm>
          <a:prstGeom prst="rect">
            <a:avLst/>
          </a:prstGeom>
        </p:spPr>
      </p:pic>
      <p:pic>
        <p:nvPicPr>
          <p:cNvPr id="16" name="Picture 15"/>
          <p:cNvPicPr>
            <a:picLocks noChangeAspect="1"/>
          </p:cNvPicPr>
          <p:nvPr/>
        </p:nvPicPr>
        <p:blipFill>
          <a:blip r:embed="rId7"/>
          <a:stretch>
            <a:fillRect/>
          </a:stretch>
        </p:blipFill>
        <p:spPr>
          <a:xfrm>
            <a:off x="8081744" y="4089400"/>
            <a:ext cx="2259263" cy="1320800"/>
          </a:xfrm>
          <a:prstGeom prst="rect">
            <a:avLst/>
          </a:prstGeom>
        </p:spPr>
      </p:pic>
      <p:pic>
        <p:nvPicPr>
          <p:cNvPr id="17" name="Picture 16"/>
          <p:cNvPicPr>
            <a:picLocks noChangeAspect="1"/>
          </p:cNvPicPr>
          <p:nvPr/>
        </p:nvPicPr>
        <p:blipFill>
          <a:blip r:embed="rId8"/>
          <a:stretch>
            <a:fillRect/>
          </a:stretch>
        </p:blipFill>
        <p:spPr>
          <a:xfrm>
            <a:off x="8101812" y="2184401"/>
            <a:ext cx="2227528" cy="1534519"/>
          </a:xfrm>
          <a:prstGeom prst="rect">
            <a:avLst/>
          </a:prstGeom>
        </p:spPr>
      </p:pic>
    </p:spTree>
    <p:extLst>
      <p:ext uri="{BB962C8B-B14F-4D97-AF65-F5344CB8AC3E}">
        <p14:creationId xmlns:p14="http://schemas.microsoft.com/office/powerpoint/2010/main" val="5338756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Rectangle 2">
            <a:extLst>
              <a:ext uri="{FF2B5EF4-FFF2-40B4-BE49-F238E27FC236}">
                <a16:creationId xmlns:a16="http://schemas.microsoft.com/office/drawing/2014/main" id="{7CA8D48D-7453-40FA-BA19-3240B9EE47E7}"/>
              </a:ext>
            </a:extLst>
          </p:cNvPr>
          <p:cNvSpPr>
            <a:spLocks noGrp="1" noChangeArrowheads="1"/>
          </p:cNvSpPr>
          <p:nvPr>
            <p:ph type="title"/>
          </p:nvPr>
        </p:nvSpPr>
        <p:spPr>
          <a:xfrm>
            <a:off x="1452562" y="142875"/>
            <a:ext cx="10515600" cy="1325563"/>
          </a:xfrm>
        </p:spPr>
        <p:txBody>
          <a:bodyPr>
            <a:normAutofit/>
          </a:bodyPr>
          <a:lstStyle/>
          <a:p>
            <a:r>
              <a:rPr lang="el-GR" altLang="en-US" sz="3200" dirty="0">
                <a:latin typeface="+mn-lt"/>
              </a:rPr>
              <a:t>Έχει σημασία ο φθορισμός των ΑΝΑ;</a:t>
            </a:r>
            <a:br>
              <a:rPr lang="el-GR" altLang="en-US" sz="3200" dirty="0">
                <a:latin typeface="+mn-lt"/>
              </a:rPr>
            </a:br>
            <a:r>
              <a:rPr lang="el-GR" altLang="en-US" sz="3200" i="1" dirty="0">
                <a:latin typeface="+mn-lt"/>
              </a:rPr>
              <a:t>Μόνο σε ειδικές περιπτώσεις</a:t>
            </a:r>
            <a:endParaRPr lang="el-GR" altLang="en-US" sz="5400" i="1" dirty="0">
              <a:latin typeface="+mn-lt"/>
            </a:endParaRPr>
          </a:p>
        </p:txBody>
      </p:sp>
      <p:graphicFrame>
        <p:nvGraphicFramePr>
          <p:cNvPr id="787641" name="Group 185">
            <a:extLst>
              <a:ext uri="{FF2B5EF4-FFF2-40B4-BE49-F238E27FC236}">
                <a16:creationId xmlns:a16="http://schemas.microsoft.com/office/drawing/2014/main" id="{E24593F0-0720-4112-A9C0-6C34D52541A2}"/>
              </a:ext>
            </a:extLst>
          </p:cNvPr>
          <p:cNvGraphicFramePr>
            <a:graphicFrameLocks noGrp="1"/>
          </p:cNvGraphicFramePr>
          <p:nvPr>
            <p:extLst>
              <p:ext uri="{D42A27DB-BD31-4B8C-83A1-F6EECF244321}">
                <p14:modId xmlns:p14="http://schemas.microsoft.com/office/powerpoint/2010/main" val="2858173078"/>
              </p:ext>
            </p:extLst>
          </p:nvPr>
        </p:nvGraphicFramePr>
        <p:xfrm>
          <a:off x="1905000" y="1963737"/>
          <a:ext cx="8452290" cy="3805240"/>
        </p:xfrm>
        <a:graphic>
          <a:graphicData uri="http://schemas.openxmlformats.org/drawingml/2006/table">
            <a:tbl>
              <a:tblPr/>
              <a:tblGrid>
                <a:gridCol w="3338953">
                  <a:extLst>
                    <a:ext uri="{9D8B030D-6E8A-4147-A177-3AD203B41FA5}">
                      <a16:colId xmlns:a16="http://schemas.microsoft.com/office/drawing/2014/main" val="2223783731"/>
                    </a:ext>
                  </a:extLst>
                </a:gridCol>
                <a:gridCol w="792162">
                  <a:extLst>
                    <a:ext uri="{9D8B030D-6E8A-4147-A177-3AD203B41FA5}">
                      <a16:colId xmlns:a16="http://schemas.microsoft.com/office/drawing/2014/main" val="2753420860"/>
                    </a:ext>
                  </a:extLst>
                </a:gridCol>
                <a:gridCol w="647700">
                  <a:extLst>
                    <a:ext uri="{9D8B030D-6E8A-4147-A177-3AD203B41FA5}">
                      <a16:colId xmlns:a16="http://schemas.microsoft.com/office/drawing/2014/main" val="4287639919"/>
                    </a:ext>
                  </a:extLst>
                </a:gridCol>
                <a:gridCol w="792163">
                  <a:extLst>
                    <a:ext uri="{9D8B030D-6E8A-4147-A177-3AD203B41FA5}">
                      <a16:colId xmlns:a16="http://schemas.microsoft.com/office/drawing/2014/main" val="4254691072"/>
                    </a:ext>
                  </a:extLst>
                </a:gridCol>
                <a:gridCol w="1433512">
                  <a:extLst>
                    <a:ext uri="{9D8B030D-6E8A-4147-A177-3AD203B41FA5}">
                      <a16:colId xmlns:a16="http://schemas.microsoft.com/office/drawing/2014/main" val="1090716280"/>
                    </a:ext>
                  </a:extLst>
                </a:gridCol>
                <a:gridCol w="609600">
                  <a:extLst>
                    <a:ext uri="{9D8B030D-6E8A-4147-A177-3AD203B41FA5}">
                      <a16:colId xmlns:a16="http://schemas.microsoft.com/office/drawing/2014/main" val="268404415"/>
                    </a:ext>
                  </a:extLst>
                </a:gridCol>
                <a:gridCol w="838200">
                  <a:extLst>
                    <a:ext uri="{9D8B030D-6E8A-4147-A177-3AD203B41FA5}">
                      <a16:colId xmlns:a16="http://schemas.microsoft.com/office/drawing/2014/main" val="995535776"/>
                    </a:ext>
                  </a:extLst>
                </a:gridCol>
              </a:tblGrid>
              <a:tr h="606425">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l" defTabSz="914400" rtl="0" eaLnBrk="1" fontAlgn="base" latinLnBrk="0" hangingPunct="1">
                        <a:lnSpc>
                          <a:spcPct val="100000"/>
                        </a:lnSpc>
                        <a:spcBef>
                          <a:spcPct val="0"/>
                        </a:spcBef>
                        <a:spcAft>
                          <a:spcPct val="20000"/>
                        </a:spcAft>
                        <a:buClrTx/>
                        <a:buSzPct val="60000"/>
                        <a:buFontTx/>
                        <a:buNone/>
                        <a:tabLst/>
                      </a:pPr>
                      <a:r>
                        <a:rPr kumimoji="0" lang="el-GR" altLang="en-US" sz="2200" b="0" i="0" u="none" strike="noStrike" cap="none" normalizeH="0" baseline="0" dirty="0" err="1">
                          <a:ln>
                            <a:noFill/>
                          </a:ln>
                          <a:solidFill>
                            <a:schemeClr val="bg1"/>
                          </a:solidFill>
                          <a:effectLst/>
                          <a:latin typeface="+mn-lt"/>
                        </a:rPr>
                        <a:t>Ανοσοφθορισμός</a:t>
                      </a:r>
                      <a:endParaRPr kumimoji="0" lang="en-US" altLang="en-US" sz="2200" b="0" i="0" u="none" strike="noStrike" cap="none" normalizeH="0" baseline="0" dirty="0">
                        <a:ln>
                          <a:noFill/>
                        </a:ln>
                        <a:solidFill>
                          <a:schemeClr val="bg1"/>
                        </a:solidFill>
                        <a:effectLst/>
                        <a:latin typeface="+mn-lt"/>
                      </a:endParaRPr>
                    </a:p>
                  </a:txBody>
                  <a:tcPr marL="0" marR="18000" marT="46800" marB="46800" anchor="ctr" horzOverflow="overflow">
                    <a:lnL cap="flat">
                      <a:noFill/>
                    </a:lnL>
                    <a:lnR>
                      <a:noFill/>
                    </a:lnR>
                    <a:lnT w="28575" cap="flat" cmpd="sng" algn="ctr">
                      <a:solidFill>
                        <a:srgbClr val="364558"/>
                      </a:solidFill>
                      <a:prstDash val="solid"/>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solidFill>
                      <a:srgbClr val="364558"/>
                    </a:solidFill>
                  </a:tcPr>
                </a:tc>
                <a:tc>
                  <a:txBody>
                    <a:bodyPr/>
                    <a:lstStyle>
                      <a:lvl1pPr defTabSz="1341438">
                        <a:spcBef>
                          <a:spcPct val="20000"/>
                        </a:spcBef>
                        <a:spcAft>
                          <a:spcPct val="20000"/>
                        </a:spcAft>
                        <a:buSzPct val="60000"/>
                        <a:defRPr sz="2200">
                          <a:solidFill>
                            <a:schemeClr val="tx1"/>
                          </a:solidFill>
                          <a:latin typeface="Century Schoolbook" panose="02040604050505020304" pitchFamily="18" charset="0"/>
                        </a:defRPr>
                      </a:lvl1pPr>
                      <a:lvl2pPr marL="1428750" defTabSz="1341438">
                        <a:spcBef>
                          <a:spcPct val="20000"/>
                        </a:spcBef>
                        <a:spcAft>
                          <a:spcPct val="20000"/>
                        </a:spcAft>
                        <a:buSzPct val="50000"/>
                        <a:defRPr sz="2000">
                          <a:solidFill>
                            <a:srgbClr val="364558"/>
                          </a:solidFill>
                          <a:latin typeface="Century Schoolbook" panose="02040604050505020304" pitchFamily="18" charset="0"/>
                        </a:defRPr>
                      </a:lvl2pPr>
                      <a:lvl3pPr marL="1608138" defTabSz="1341438">
                        <a:spcBef>
                          <a:spcPct val="20000"/>
                        </a:spcBef>
                        <a:spcAft>
                          <a:spcPct val="20000"/>
                        </a:spcAft>
                        <a:buSzPct val="50000"/>
                        <a:defRPr>
                          <a:solidFill>
                            <a:srgbClr val="36532B"/>
                          </a:solidFill>
                          <a:latin typeface="Century Schoolbook" panose="02040604050505020304" pitchFamily="18" charset="0"/>
                        </a:defRPr>
                      </a:lvl3pPr>
                      <a:lvl4pPr marL="1787525" defTabSz="1341438">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marL="1966913" defTabSz="1341438">
                        <a:spcBef>
                          <a:spcPct val="20000"/>
                        </a:spcBef>
                        <a:spcAft>
                          <a:spcPct val="20000"/>
                        </a:spcAft>
                        <a:defRPr sz="1600">
                          <a:solidFill>
                            <a:srgbClr val="4D4D4D"/>
                          </a:solidFill>
                          <a:latin typeface="Century Schoolbook" panose="02040604050505020304" pitchFamily="18" charset="0"/>
                        </a:defRPr>
                      </a:lvl5pPr>
                      <a:lvl6pPr marL="2424113" defTabSz="1341438" fontAlgn="base">
                        <a:spcBef>
                          <a:spcPct val="20000"/>
                        </a:spcBef>
                        <a:spcAft>
                          <a:spcPct val="20000"/>
                        </a:spcAft>
                        <a:defRPr sz="1600">
                          <a:solidFill>
                            <a:srgbClr val="4D4D4D"/>
                          </a:solidFill>
                          <a:latin typeface="Century Schoolbook" panose="02040604050505020304" pitchFamily="18" charset="0"/>
                        </a:defRPr>
                      </a:lvl6pPr>
                      <a:lvl7pPr marL="2881313" defTabSz="1341438" fontAlgn="base">
                        <a:spcBef>
                          <a:spcPct val="20000"/>
                        </a:spcBef>
                        <a:spcAft>
                          <a:spcPct val="20000"/>
                        </a:spcAft>
                        <a:defRPr sz="1600">
                          <a:solidFill>
                            <a:srgbClr val="4D4D4D"/>
                          </a:solidFill>
                          <a:latin typeface="Century Schoolbook" panose="02040604050505020304" pitchFamily="18" charset="0"/>
                        </a:defRPr>
                      </a:lvl7pPr>
                      <a:lvl8pPr marL="3338513" defTabSz="1341438" fontAlgn="base">
                        <a:spcBef>
                          <a:spcPct val="20000"/>
                        </a:spcBef>
                        <a:spcAft>
                          <a:spcPct val="20000"/>
                        </a:spcAft>
                        <a:defRPr sz="1600">
                          <a:solidFill>
                            <a:srgbClr val="4D4D4D"/>
                          </a:solidFill>
                          <a:latin typeface="Century Schoolbook" panose="02040604050505020304" pitchFamily="18" charset="0"/>
                        </a:defRPr>
                      </a:lvl8pPr>
                      <a:lvl9pPr marL="3795713" defTabSz="1341438"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1341438" rtl="0" eaLnBrk="1" fontAlgn="base" latinLnBrk="0" hangingPunct="1">
                        <a:lnSpc>
                          <a:spcPct val="100000"/>
                        </a:lnSpc>
                        <a:spcBef>
                          <a:spcPct val="0"/>
                        </a:spcBef>
                        <a:spcAft>
                          <a:spcPct val="20000"/>
                        </a:spcAft>
                        <a:buClrTx/>
                        <a:buSzPct val="60000"/>
                        <a:buFontTx/>
                        <a:buNone/>
                        <a:tabLst/>
                      </a:pPr>
                      <a:r>
                        <a:rPr kumimoji="0" lang="el-GR" altLang="en-US" sz="2200" b="0" i="0" u="none" strike="noStrike" cap="none" normalizeH="0" baseline="0">
                          <a:ln>
                            <a:noFill/>
                          </a:ln>
                          <a:solidFill>
                            <a:schemeClr val="bg1"/>
                          </a:solidFill>
                          <a:effectLst/>
                          <a:latin typeface="+mn-lt"/>
                        </a:rPr>
                        <a:t>ΣΕΛ</a:t>
                      </a:r>
                      <a:endParaRPr kumimoji="0" lang="en-US" altLang="en-US" sz="2200" b="0" i="0" u="none" strike="noStrike" cap="none" normalizeH="0" baseline="0">
                        <a:ln>
                          <a:noFill/>
                        </a:ln>
                        <a:solidFill>
                          <a:schemeClr val="bg1"/>
                        </a:solidFill>
                        <a:effectLst/>
                        <a:latin typeface="+mn-lt"/>
                      </a:endParaRPr>
                    </a:p>
                  </a:txBody>
                  <a:tcPr marL="0" marR="18000" marT="46800" marB="46800" anchor="ctr" horzOverflow="overflow">
                    <a:lnL>
                      <a:noFill/>
                    </a:lnL>
                    <a:lnR>
                      <a:noFill/>
                    </a:lnR>
                    <a:lnT w="28575" cap="flat" cmpd="sng" algn="ctr">
                      <a:solidFill>
                        <a:srgbClr val="364558"/>
                      </a:solidFill>
                      <a:prstDash val="solid"/>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solidFill>
                      <a:srgbClr val="364558"/>
                    </a:solid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l-GR" altLang="en-US" sz="2200" b="0" i="0" u="none" strike="noStrike" cap="none" normalizeH="0" baseline="0">
                          <a:ln>
                            <a:noFill/>
                          </a:ln>
                          <a:solidFill>
                            <a:schemeClr val="bg1"/>
                          </a:solidFill>
                          <a:effectLst/>
                          <a:latin typeface="+mn-lt"/>
                        </a:rPr>
                        <a:t>ΣΣ</a:t>
                      </a:r>
                      <a:endParaRPr kumimoji="0" lang="en-US" altLang="en-US" sz="2200" b="0" i="0" u="none" strike="noStrike" cap="none" normalizeH="0" baseline="0">
                        <a:ln>
                          <a:noFill/>
                        </a:ln>
                        <a:solidFill>
                          <a:schemeClr val="bg1"/>
                        </a:solidFill>
                        <a:effectLst/>
                        <a:latin typeface="+mn-lt"/>
                      </a:endParaRPr>
                    </a:p>
                  </a:txBody>
                  <a:tcPr marL="0" marR="18000" marT="46800" marB="46800" anchor="ctr" horzOverflow="overflow">
                    <a:lnL>
                      <a:noFill/>
                    </a:lnL>
                    <a:lnR>
                      <a:noFill/>
                    </a:lnR>
                    <a:lnT w="28575" cap="flat" cmpd="sng" algn="ctr">
                      <a:solidFill>
                        <a:srgbClr val="364558"/>
                      </a:solidFill>
                      <a:prstDash val="solid"/>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solidFill>
                      <a:srgbClr val="364558"/>
                    </a:solidFill>
                  </a:tcPr>
                </a:tc>
                <a:tc>
                  <a:txBody>
                    <a:bodyPr/>
                    <a:lstStyle>
                      <a:lvl1pPr defTabSz="1158875">
                        <a:spcBef>
                          <a:spcPct val="20000"/>
                        </a:spcBef>
                        <a:spcAft>
                          <a:spcPct val="20000"/>
                        </a:spcAft>
                        <a:buSzPct val="60000"/>
                        <a:defRPr sz="2200">
                          <a:solidFill>
                            <a:schemeClr val="tx1"/>
                          </a:solidFill>
                          <a:latin typeface="Century Schoolbook" panose="02040604050505020304" pitchFamily="18" charset="0"/>
                        </a:defRPr>
                      </a:lvl1pPr>
                      <a:lvl2pPr defTabSz="1158875">
                        <a:spcBef>
                          <a:spcPct val="20000"/>
                        </a:spcBef>
                        <a:spcAft>
                          <a:spcPct val="20000"/>
                        </a:spcAft>
                        <a:buSzPct val="50000"/>
                        <a:defRPr sz="2000">
                          <a:solidFill>
                            <a:srgbClr val="364558"/>
                          </a:solidFill>
                          <a:latin typeface="Century Schoolbook" panose="02040604050505020304" pitchFamily="18" charset="0"/>
                        </a:defRPr>
                      </a:lvl2pPr>
                      <a:lvl3pPr defTabSz="1158875">
                        <a:spcBef>
                          <a:spcPct val="20000"/>
                        </a:spcBef>
                        <a:spcAft>
                          <a:spcPct val="20000"/>
                        </a:spcAft>
                        <a:buSzPct val="50000"/>
                        <a:defRPr>
                          <a:solidFill>
                            <a:srgbClr val="36532B"/>
                          </a:solidFill>
                          <a:latin typeface="Century Schoolbook" panose="02040604050505020304" pitchFamily="18" charset="0"/>
                        </a:defRPr>
                      </a:lvl3pPr>
                      <a:lvl4pPr defTabSz="1158875">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defTabSz="1158875">
                        <a:spcBef>
                          <a:spcPct val="20000"/>
                        </a:spcBef>
                        <a:spcAft>
                          <a:spcPct val="20000"/>
                        </a:spcAft>
                        <a:defRPr sz="1600">
                          <a:solidFill>
                            <a:srgbClr val="4D4D4D"/>
                          </a:solidFill>
                          <a:latin typeface="Century Schoolbook" panose="02040604050505020304" pitchFamily="18" charset="0"/>
                        </a:defRPr>
                      </a:lvl5pPr>
                      <a:lvl6pPr defTabSz="1158875" fontAlgn="base">
                        <a:spcBef>
                          <a:spcPct val="20000"/>
                        </a:spcBef>
                        <a:spcAft>
                          <a:spcPct val="20000"/>
                        </a:spcAft>
                        <a:defRPr sz="1600">
                          <a:solidFill>
                            <a:srgbClr val="4D4D4D"/>
                          </a:solidFill>
                          <a:latin typeface="Century Schoolbook" panose="02040604050505020304" pitchFamily="18" charset="0"/>
                        </a:defRPr>
                      </a:lvl6pPr>
                      <a:lvl7pPr defTabSz="1158875" fontAlgn="base">
                        <a:spcBef>
                          <a:spcPct val="20000"/>
                        </a:spcBef>
                        <a:spcAft>
                          <a:spcPct val="20000"/>
                        </a:spcAft>
                        <a:defRPr sz="1600">
                          <a:solidFill>
                            <a:srgbClr val="4D4D4D"/>
                          </a:solidFill>
                          <a:latin typeface="Century Schoolbook" panose="02040604050505020304" pitchFamily="18" charset="0"/>
                        </a:defRPr>
                      </a:lvl7pPr>
                      <a:lvl8pPr defTabSz="1158875" fontAlgn="base">
                        <a:spcBef>
                          <a:spcPct val="20000"/>
                        </a:spcBef>
                        <a:spcAft>
                          <a:spcPct val="20000"/>
                        </a:spcAft>
                        <a:defRPr sz="1600">
                          <a:solidFill>
                            <a:srgbClr val="4D4D4D"/>
                          </a:solidFill>
                          <a:latin typeface="Century Schoolbook" panose="02040604050505020304" pitchFamily="18" charset="0"/>
                        </a:defRPr>
                      </a:lvl8pPr>
                      <a:lvl9pPr defTabSz="1158875"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1158875" rtl="0" eaLnBrk="1" fontAlgn="base" latinLnBrk="0" hangingPunct="1">
                        <a:lnSpc>
                          <a:spcPct val="100000"/>
                        </a:lnSpc>
                        <a:spcBef>
                          <a:spcPct val="0"/>
                        </a:spcBef>
                        <a:spcAft>
                          <a:spcPct val="20000"/>
                        </a:spcAft>
                        <a:buClrTx/>
                        <a:buSzPct val="60000"/>
                        <a:buFontTx/>
                        <a:buNone/>
                        <a:tabLst/>
                      </a:pPr>
                      <a:r>
                        <a:rPr kumimoji="0" lang="el-GR" altLang="en-US" sz="2200" b="0" i="0" u="none" strike="noStrike" cap="none" normalizeH="0" baseline="0">
                          <a:ln>
                            <a:noFill/>
                          </a:ln>
                          <a:solidFill>
                            <a:schemeClr val="bg1"/>
                          </a:solidFill>
                          <a:effectLst/>
                          <a:latin typeface="+mn-lt"/>
                        </a:rPr>
                        <a:t>Σκλ.</a:t>
                      </a:r>
                      <a:endParaRPr kumimoji="0" lang="en-US" altLang="en-US" sz="2200" b="0" i="0" u="none" strike="noStrike" cap="none" normalizeH="0" baseline="0">
                        <a:ln>
                          <a:noFill/>
                        </a:ln>
                        <a:solidFill>
                          <a:schemeClr val="bg1"/>
                        </a:solidFill>
                        <a:effectLst/>
                        <a:latin typeface="+mn-lt"/>
                      </a:endParaRPr>
                    </a:p>
                  </a:txBody>
                  <a:tcPr marL="0" marR="18000" marT="46800" marB="46800" anchor="ctr" horzOverflow="overflow">
                    <a:lnL>
                      <a:noFill/>
                    </a:lnL>
                    <a:lnR>
                      <a:noFill/>
                    </a:lnR>
                    <a:lnT w="28575" cap="flat" cmpd="sng" algn="ctr">
                      <a:solidFill>
                        <a:srgbClr val="364558"/>
                      </a:solidFill>
                      <a:prstDash val="solid"/>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solidFill>
                      <a:srgbClr val="364558"/>
                    </a:solid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l-GR" altLang="en-US" sz="2200" b="0" i="0" u="none" strike="noStrike" cap="none" normalizeH="0" baseline="0">
                          <a:ln>
                            <a:noFill/>
                          </a:ln>
                          <a:solidFill>
                            <a:schemeClr val="bg1"/>
                          </a:solidFill>
                          <a:effectLst/>
                          <a:latin typeface="+mn-lt"/>
                        </a:rPr>
                        <a:t>Μυοσίτιδα</a:t>
                      </a:r>
                      <a:endParaRPr kumimoji="0" lang="en-US" altLang="en-US" sz="2200" b="0" i="0" u="none" strike="noStrike" cap="none" normalizeH="0" baseline="0">
                        <a:ln>
                          <a:noFill/>
                        </a:ln>
                        <a:solidFill>
                          <a:schemeClr val="bg1"/>
                        </a:solidFill>
                        <a:effectLst/>
                        <a:latin typeface="+mn-lt"/>
                      </a:endParaRPr>
                    </a:p>
                  </a:txBody>
                  <a:tcPr marL="0" marR="18000" marT="46800" marB="46800" anchor="ctr" horzOverflow="overflow">
                    <a:lnL>
                      <a:noFill/>
                    </a:lnL>
                    <a:lnR>
                      <a:noFill/>
                    </a:lnR>
                    <a:lnT w="28575" cap="flat" cmpd="sng" algn="ctr">
                      <a:solidFill>
                        <a:srgbClr val="364558"/>
                      </a:solidFill>
                      <a:prstDash val="solid"/>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solidFill>
                      <a:srgbClr val="364558"/>
                    </a:solid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l-GR" altLang="en-US" sz="2200" b="0" i="0" u="none" strike="noStrike" cap="none" normalizeH="0" baseline="0">
                          <a:ln>
                            <a:noFill/>
                          </a:ln>
                          <a:solidFill>
                            <a:schemeClr val="bg1"/>
                          </a:solidFill>
                          <a:effectLst/>
                          <a:latin typeface="+mn-lt"/>
                        </a:rPr>
                        <a:t>ΡΑ</a:t>
                      </a:r>
                      <a:endParaRPr kumimoji="0" lang="en-US" altLang="en-US" sz="2200" b="0" i="0" u="none" strike="noStrike" cap="none" normalizeH="0" baseline="0">
                        <a:ln>
                          <a:noFill/>
                        </a:ln>
                        <a:solidFill>
                          <a:schemeClr val="bg1"/>
                        </a:solidFill>
                        <a:effectLst/>
                        <a:latin typeface="+mn-lt"/>
                      </a:endParaRPr>
                    </a:p>
                  </a:txBody>
                  <a:tcPr marL="0" marR="18000" marT="46800" marB="46800" anchor="ctr" horzOverflow="overflow">
                    <a:lnL>
                      <a:noFill/>
                    </a:lnL>
                    <a:lnR>
                      <a:noFill/>
                    </a:lnR>
                    <a:lnT w="28575" cap="flat" cmpd="sng" algn="ctr">
                      <a:solidFill>
                        <a:srgbClr val="364558"/>
                      </a:solidFill>
                      <a:prstDash val="solid"/>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solidFill>
                      <a:srgbClr val="364558"/>
                    </a:solid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l-GR" altLang="en-US" sz="2200" b="0" i="0" u="none" strike="noStrike" cap="none" normalizeH="0" baseline="0">
                          <a:ln>
                            <a:noFill/>
                          </a:ln>
                          <a:solidFill>
                            <a:schemeClr val="bg1"/>
                          </a:solidFill>
                          <a:effectLst/>
                          <a:latin typeface="+mn-lt"/>
                        </a:rPr>
                        <a:t>ΠΧΚ</a:t>
                      </a:r>
                      <a:endParaRPr kumimoji="0" lang="en-US" altLang="en-US" sz="2200" b="0" i="0" u="none" strike="noStrike" cap="none" normalizeH="0" baseline="0">
                        <a:ln>
                          <a:noFill/>
                        </a:ln>
                        <a:solidFill>
                          <a:schemeClr val="bg1"/>
                        </a:solidFill>
                        <a:effectLst/>
                        <a:latin typeface="+mn-lt"/>
                      </a:endParaRPr>
                    </a:p>
                  </a:txBody>
                  <a:tcPr marL="0" marR="18000" marT="46800" marB="46800" anchor="ctr" horzOverflow="overflow">
                    <a:lnL>
                      <a:noFill/>
                    </a:lnL>
                    <a:lnR cap="flat">
                      <a:noFill/>
                    </a:lnR>
                    <a:lnT w="28575" cap="flat" cmpd="sng" algn="ctr">
                      <a:solidFill>
                        <a:srgbClr val="364558"/>
                      </a:solidFill>
                      <a:prstDash val="solid"/>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solidFill>
                      <a:srgbClr val="364558"/>
                    </a:solidFill>
                  </a:tcPr>
                </a:tc>
                <a:extLst>
                  <a:ext uri="{0D108BD9-81ED-4DB2-BD59-A6C34878D82A}">
                    <a16:rowId xmlns:a16="http://schemas.microsoft.com/office/drawing/2014/main" val="2709997493"/>
                  </a:ext>
                </a:extLst>
              </a:tr>
              <a:tr h="525463">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l" defTabSz="914400" rtl="0" eaLnBrk="1" fontAlgn="base" latinLnBrk="0" hangingPunct="1">
                        <a:lnSpc>
                          <a:spcPct val="100000"/>
                        </a:lnSpc>
                        <a:spcBef>
                          <a:spcPct val="0"/>
                        </a:spcBef>
                        <a:spcAft>
                          <a:spcPct val="20000"/>
                        </a:spcAft>
                        <a:buClrTx/>
                        <a:buSzPct val="60000"/>
                        <a:buFontTx/>
                        <a:buNone/>
                        <a:tabLst/>
                      </a:pPr>
                      <a:r>
                        <a:rPr kumimoji="0" lang="el-GR" altLang="en-US" sz="2000" b="0" i="0" u="none" strike="noStrike" cap="none" normalizeH="0" baseline="0">
                          <a:ln>
                            <a:noFill/>
                          </a:ln>
                          <a:solidFill>
                            <a:schemeClr val="tx1"/>
                          </a:solidFill>
                          <a:effectLst/>
                          <a:latin typeface="+mn-lt"/>
                        </a:rPr>
                        <a:t>Στικτός (πυρηνικός)</a:t>
                      </a:r>
                      <a:endParaRPr kumimoji="0" lang="el-GR" altLang="en-US" sz="1800" b="0" i="1" u="none" strike="noStrike" cap="none" normalizeH="0" baseline="0">
                        <a:ln>
                          <a:noFill/>
                        </a:ln>
                        <a:solidFill>
                          <a:schemeClr val="tx1"/>
                        </a:solidFill>
                        <a:effectLst/>
                        <a:latin typeface="+mn-lt"/>
                      </a:endParaRPr>
                    </a:p>
                  </a:txBody>
                  <a:tcPr marL="18000" marR="18000" marT="46800" marB="46800" anchor="ctr" horzOverflow="overflow">
                    <a:lnL cap="flat">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cap="flat">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986294500"/>
                  </a:ext>
                </a:extLst>
              </a:tr>
              <a:tr h="550863">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l" defTabSz="914400" rtl="0" eaLnBrk="1" fontAlgn="base" latinLnBrk="0" hangingPunct="1">
                        <a:lnSpc>
                          <a:spcPct val="100000"/>
                        </a:lnSpc>
                        <a:spcBef>
                          <a:spcPct val="0"/>
                        </a:spcBef>
                        <a:spcAft>
                          <a:spcPct val="20000"/>
                        </a:spcAft>
                        <a:buClrTx/>
                        <a:buSzPct val="60000"/>
                        <a:buFontTx/>
                        <a:buNone/>
                        <a:tabLst/>
                      </a:pPr>
                      <a:r>
                        <a:rPr kumimoji="0" lang="el-GR" altLang="en-US" sz="2000" b="0" i="0" u="none" strike="noStrike" cap="none" normalizeH="0" baseline="0">
                          <a:ln>
                            <a:noFill/>
                          </a:ln>
                          <a:solidFill>
                            <a:schemeClr val="tx1"/>
                          </a:solidFill>
                          <a:effectLst/>
                          <a:latin typeface="+mn-lt"/>
                        </a:rPr>
                        <a:t>Δακτυλιοειδής (πυρηνικός)</a:t>
                      </a:r>
                      <a:endParaRPr kumimoji="0" lang="el-GR" altLang="en-US" sz="1800" b="0" i="1" u="none" strike="noStrike" cap="none" normalizeH="0" baseline="0">
                        <a:ln>
                          <a:noFill/>
                        </a:ln>
                        <a:solidFill>
                          <a:schemeClr val="tx1"/>
                        </a:solidFill>
                        <a:effectLst/>
                        <a:latin typeface="+mn-lt"/>
                      </a:endParaRPr>
                    </a:p>
                  </a:txBody>
                  <a:tcPr marL="18000" marR="18000" marT="46800" marB="46800" anchor="ctr" horzOverflow="overflow">
                    <a:lnL cap="flat">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cap="flat">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0768701"/>
                  </a:ext>
                </a:extLst>
              </a:tr>
              <a:tr h="552450">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l" defTabSz="914400" rtl="0" eaLnBrk="1" fontAlgn="base" latinLnBrk="0" hangingPunct="1">
                        <a:lnSpc>
                          <a:spcPct val="100000"/>
                        </a:lnSpc>
                        <a:spcBef>
                          <a:spcPct val="0"/>
                        </a:spcBef>
                        <a:spcAft>
                          <a:spcPct val="20000"/>
                        </a:spcAft>
                        <a:buClrTx/>
                        <a:buSzPct val="60000"/>
                        <a:buFontTx/>
                        <a:buNone/>
                        <a:tabLst/>
                      </a:pPr>
                      <a:r>
                        <a:rPr kumimoji="0" lang="el-GR" altLang="en-US" sz="2000" b="1" i="0" u="none" strike="noStrike" cap="none" normalizeH="0" baseline="0" dirty="0" err="1">
                          <a:ln>
                            <a:noFill/>
                          </a:ln>
                          <a:solidFill>
                            <a:schemeClr val="tx1"/>
                          </a:solidFill>
                          <a:effectLst/>
                          <a:latin typeface="+mn-lt"/>
                        </a:rPr>
                        <a:t>Κεντρομεριδιακός</a:t>
                      </a:r>
                      <a:r>
                        <a:rPr kumimoji="0" lang="el-GR" altLang="en-US" sz="2000" b="1" i="0" u="none" strike="noStrike" cap="none" normalizeH="0" baseline="0" dirty="0">
                          <a:ln>
                            <a:noFill/>
                          </a:ln>
                          <a:solidFill>
                            <a:schemeClr val="tx1"/>
                          </a:solidFill>
                          <a:effectLst/>
                          <a:latin typeface="+mn-lt"/>
                        </a:rPr>
                        <a:t> (πυρηνικός)</a:t>
                      </a:r>
                      <a:endParaRPr kumimoji="0" lang="el-GR" altLang="en-US" sz="1800" b="1" i="1" u="none" strike="noStrike" cap="none" normalizeH="0" baseline="0" dirty="0">
                        <a:ln>
                          <a:noFill/>
                        </a:ln>
                        <a:solidFill>
                          <a:schemeClr val="tx1"/>
                        </a:solidFill>
                        <a:effectLst/>
                        <a:latin typeface="+mn-lt"/>
                      </a:endParaRPr>
                    </a:p>
                  </a:txBody>
                  <a:tcPr marL="18000" marR="18000" marT="46800" marB="46800" anchor="ctr" horzOverflow="overflow">
                    <a:lnL cap="flat">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80000"/>
                        </a:lnSpc>
                        <a:spcBef>
                          <a:spcPct val="0"/>
                        </a:spcBef>
                        <a:spcAft>
                          <a:spcPct val="0"/>
                        </a:spcAft>
                        <a:buClrTx/>
                        <a:buSzPct val="60000"/>
                        <a:buFontTx/>
                        <a:buNone/>
                        <a:tabLst/>
                      </a:pPr>
                      <a:r>
                        <a:rPr kumimoji="0" lang="en-US" altLang="en-US" sz="2800" b="1" i="0" u="none" strike="noStrike" cap="none" normalizeH="0" baseline="0">
                          <a:ln>
                            <a:noFill/>
                          </a:ln>
                          <a:solidFill>
                            <a:srgbClr val="EE0077"/>
                          </a:solidFill>
                          <a:effectLst/>
                          <a:latin typeface="+mn-lt"/>
                        </a:rPr>
                        <a:t>+++</a:t>
                      </a:r>
                      <a:endParaRPr kumimoji="0" lang="el-GR" altLang="en-US" sz="1600" b="1"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cap="flat">
                      <a:noFill/>
                    </a:lnR>
                    <a:lnT w="28575" cap="flat" cmpd="sng" algn="ctr">
                      <a:solidFill>
                        <a:srgbClr val="364558"/>
                      </a:solidFill>
                      <a:prstDash val="solid"/>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2930244437"/>
                  </a:ext>
                </a:extLst>
              </a:tr>
              <a:tr h="522288">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l" defTabSz="914400" rtl="0" eaLnBrk="1" fontAlgn="base" latinLnBrk="0" hangingPunct="1">
                        <a:lnSpc>
                          <a:spcPct val="100000"/>
                        </a:lnSpc>
                        <a:spcBef>
                          <a:spcPct val="0"/>
                        </a:spcBef>
                        <a:spcAft>
                          <a:spcPct val="20000"/>
                        </a:spcAft>
                        <a:buClrTx/>
                        <a:buSzPct val="60000"/>
                        <a:buFontTx/>
                        <a:buNone/>
                        <a:tabLst/>
                      </a:pPr>
                      <a:r>
                        <a:rPr kumimoji="0" lang="el-GR" altLang="en-US" sz="2000" b="1" i="0" u="none" strike="noStrike" cap="none" normalizeH="0" baseline="0" dirty="0" err="1">
                          <a:ln>
                            <a:noFill/>
                          </a:ln>
                          <a:solidFill>
                            <a:schemeClr val="tx1"/>
                          </a:solidFill>
                          <a:effectLst/>
                          <a:latin typeface="+mn-lt"/>
                        </a:rPr>
                        <a:t>Πυρηνισκικός</a:t>
                      </a:r>
                      <a:endParaRPr kumimoji="0" lang="el-GR" altLang="en-US" sz="2000" b="1" i="0" u="none" strike="noStrike" cap="none" normalizeH="0" baseline="0" dirty="0">
                        <a:ln>
                          <a:noFill/>
                        </a:ln>
                        <a:solidFill>
                          <a:schemeClr val="tx1"/>
                        </a:solidFill>
                        <a:effectLst/>
                        <a:latin typeface="+mn-lt"/>
                      </a:endParaRPr>
                    </a:p>
                  </a:txBody>
                  <a:tcPr marL="18000" marR="18000" marT="46800" marB="46800" anchor="ctr" horzOverflow="overflow">
                    <a:lnL cap="flat">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sym typeface="Symbol" panose="05050102010706020507" pitchFamily="18" charset="2"/>
                        </a:rPr>
                        <a:t>-</a:t>
                      </a:r>
                      <a:endParaRPr kumimoji="0" lang="el-GR" altLang="en-US" sz="2000" b="0" i="0" u="none" strike="noStrike" cap="none" normalizeH="0" baseline="0">
                        <a:ln>
                          <a:noFill/>
                        </a:ln>
                        <a:solidFill>
                          <a:schemeClr val="tx1"/>
                        </a:solidFill>
                        <a:effectLst/>
                        <a:latin typeface="+mn-lt"/>
                        <a:sym typeface="Symbol" panose="05050102010706020507" pitchFamily="18" charset="2"/>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sym typeface="Symbol" panose="05050102010706020507" pitchFamily="18" charset="2"/>
                        </a:rPr>
                        <a:t>-</a:t>
                      </a:r>
                      <a:endParaRPr kumimoji="0" lang="el-GR" altLang="en-US" sz="2000" b="0" i="0" u="none" strike="noStrike" cap="none" normalizeH="0" baseline="0">
                        <a:ln>
                          <a:noFill/>
                        </a:ln>
                        <a:solidFill>
                          <a:schemeClr val="tx1"/>
                        </a:solidFill>
                        <a:effectLst/>
                        <a:latin typeface="+mn-lt"/>
                        <a:sym typeface="Symbol" panose="05050102010706020507" pitchFamily="18" charset="2"/>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800" b="1" i="0" u="none" strike="noStrike" cap="none" normalizeH="0" baseline="0">
                          <a:ln>
                            <a:noFill/>
                          </a:ln>
                          <a:solidFill>
                            <a:srgbClr val="EE0077"/>
                          </a:solidFill>
                          <a:effectLst/>
                          <a:latin typeface="+mn-lt"/>
                        </a:rPr>
                        <a:t>+++</a:t>
                      </a:r>
                      <a:endParaRPr kumimoji="0" lang="el-GR" altLang="en-US" sz="2800" b="1" i="0" u="none" strike="noStrike" cap="none" normalizeH="0" baseline="0">
                        <a:ln>
                          <a:noFill/>
                        </a:ln>
                        <a:solidFill>
                          <a:srgbClr val="EE0077"/>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cap="flat">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1781138338"/>
                  </a:ext>
                </a:extLst>
              </a:tr>
              <a:tr h="525463">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l" defTabSz="914400" rtl="0" eaLnBrk="1" fontAlgn="base" latinLnBrk="0" hangingPunct="1">
                        <a:lnSpc>
                          <a:spcPct val="100000"/>
                        </a:lnSpc>
                        <a:spcBef>
                          <a:spcPct val="0"/>
                        </a:spcBef>
                        <a:spcAft>
                          <a:spcPct val="20000"/>
                        </a:spcAft>
                        <a:buClrTx/>
                        <a:buSzPct val="60000"/>
                        <a:buFontTx/>
                        <a:buNone/>
                        <a:tabLst/>
                      </a:pPr>
                      <a:r>
                        <a:rPr kumimoji="0" lang="el-GR" altLang="en-US" sz="2000" b="0" i="0" u="none" strike="noStrike" cap="none" normalizeH="0" baseline="0">
                          <a:ln>
                            <a:noFill/>
                          </a:ln>
                          <a:solidFill>
                            <a:schemeClr val="tx1"/>
                          </a:solidFill>
                          <a:effectLst/>
                          <a:latin typeface="+mn-lt"/>
                        </a:rPr>
                        <a:t>Κυτταροπλασματικός</a:t>
                      </a:r>
                    </a:p>
                  </a:txBody>
                  <a:tcPr marL="18000" marR="18000" marT="46800" marB="46800" anchor="ctr" horzOverflow="overflow">
                    <a:lnL cap="flat">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l-GR" altLang="en-US" sz="2000" b="1" i="0" u="none" strike="noStrike" cap="none" normalizeH="0" baseline="0">
                          <a:ln>
                            <a:noFill/>
                          </a:ln>
                          <a:solidFill>
                            <a:schemeClr val="tx1"/>
                          </a:solidFill>
                          <a:effectLst/>
                          <a:latin typeface="+mn-lt"/>
                          <a:sym typeface="Symbol" panose="05050102010706020507" pitchFamily="18" charset="2"/>
                        </a:rPr>
                        <a:t></a:t>
                      </a: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l-GR" altLang="en-US" sz="2000" b="1" i="0" u="none" strike="noStrike" cap="none" normalizeH="0" baseline="0">
                          <a:ln>
                            <a:noFill/>
                          </a:ln>
                          <a:solidFill>
                            <a:schemeClr val="tx1"/>
                          </a:solidFill>
                          <a:effectLst/>
                          <a:latin typeface="+mn-lt"/>
                          <a:sym typeface="Symbol" panose="05050102010706020507" pitchFamily="18" charset="2"/>
                        </a:rPr>
                        <a:t></a:t>
                      </a: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800" b="1" i="0" u="none" strike="noStrike" cap="none" normalizeH="0" baseline="0">
                          <a:ln>
                            <a:noFill/>
                          </a:ln>
                          <a:solidFill>
                            <a:srgbClr val="EE0077"/>
                          </a:solidFill>
                          <a:effectLst/>
                          <a:latin typeface="+mn-lt"/>
                        </a:rPr>
                        <a:t>+++</a:t>
                      </a:r>
                      <a:endParaRPr kumimoji="0" lang="el-GR" altLang="en-US" sz="2800" b="1" i="0" u="none" strike="noStrike" cap="none" normalizeH="0" baseline="0">
                        <a:ln>
                          <a:noFill/>
                        </a:ln>
                        <a:solidFill>
                          <a:srgbClr val="EE0077"/>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l-GR" altLang="en-US" sz="2000" b="1" i="0" u="none" strike="noStrike" cap="none" normalizeH="0" baseline="0">
                          <a:ln>
                            <a:noFill/>
                          </a:ln>
                          <a:solidFill>
                            <a:schemeClr val="tx1"/>
                          </a:solidFill>
                          <a:effectLst/>
                          <a:latin typeface="+mn-lt"/>
                          <a:sym typeface="Symbol" panose="05050102010706020507" pitchFamily="18" charset="2"/>
                        </a:rPr>
                        <a:t></a:t>
                      </a: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1" i="0" u="none" strike="noStrike" cap="none" normalizeH="0" baseline="0">
                          <a:ln>
                            <a:noFill/>
                          </a:ln>
                          <a:solidFill>
                            <a:schemeClr val="tx1"/>
                          </a:solidFill>
                          <a:effectLst/>
                          <a:latin typeface="+mn-lt"/>
                          <a:sym typeface="Symbol" panose="05050102010706020507" pitchFamily="18" charset="2"/>
                        </a:rPr>
                        <a:t>-</a:t>
                      </a:r>
                      <a:endParaRPr kumimoji="0" lang="el-GR" altLang="en-US" sz="2000" b="1" i="0" u="none" strike="noStrike" cap="none" normalizeH="0" baseline="0">
                        <a:ln>
                          <a:noFill/>
                        </a:ln>
                        <a:solidFill>
                          <a:schemeClr val="tx1"/>
                        </a:solidFill>
                        <a:effectLst/>
                        <a:latin typeface="+mn-lt"/>
                        <a:sym typeface="Symbol" panose="05050102010706020507" pitchFamily="18" charset="2"/>
                      </a:endParaRPr>
                    </a:p>
                  </a:txBody>
                  <a:tcPr marL="18000" marR="18000" marT="46800" marB="46800" anchor="ctr" horzOverflow="overflow">
                    <a:lnL>
                      <a:noFill/>
                    </a:lnL>
                    <a:lnR cap="flat">
                      <a:noFill/>
                    </a:lnR>
                    <a:lnT w="19050" cap="flat" cmpd="sng" algn="ctr">
                      <a:solidFill>
                        <a:srgbClr val="364558"/>
                      </a:solidFill>
                      <a:prstDash val="sysDash"/>
                      <a:round/>
                      <a:headEnd type="none" w="med" len="med"/>
                      <a:tailEnd type="none" w="med" len="med"/>
                    </a:lnT>
                    <a:lnB w="19050" cap="flat" cmpd="sng" algn="ctr">
                      <a:solidFill>
                        <a:srgbClr val="364558"/>
                      </a:solidFill>
                      <a:prstDash val="sysDash"/>
                      <a:round/>
                      <a:headEnd type="none" w="med" len="med"/>
                      <a:tailEnd type="none" w="med" len="med"/>
                    </a:lnB>
                    <a:lnTlToBr>
                      <a:noFill/>
                    </a:lnTlToBr>
                    <a:lnBlToTr>
                      <a:noFill/>
                    </a:lnBlToTr>
                    <a:noFill/>
                  </a:tcPr>
                </a:tc>
                <a:extLst>
                  <a:ext uri="{0D108BD9-81ED-4DB2-BD59-A6C34878D82A}">
                    <a16:rowId xmlns:a16="http://schemas.microsoft.com/office/drawing/2014/main" val="95783148"/>
                  </a:ext>
                </a:extLst>
              </a:tr>
              <a:tr h="522288">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l" defTabSz="914400" rtl="0" eaLnBrk="1" fontAlgn="base" latinLnBrk="0" hangingPunct="1">
                        <a:lnSpc>
                          <a:spcPct val="100000"/>
                        </a:lnSpc>
                        <a:spcBef>
                          <a:spcPct val="0"/>
                        </a:spcBef>
                        <a:spcAft>
                          <a:spcPct val="20000"/>
                        </a:spcAft>
                        <a:buClrTx/>
                        <a:buSzPct val="60000"/>
                        <a:buFontTx/>
                        <a:buNone/>
                        <a:tabLst/>
                      </a:pPr>
                      <a:r>
                        <a:rPr kumimoji="0" lang="el-GR" altLang="en-US" sz="2000" b="0" i="0" u="none" strike="noStrike" cap="none" normalizeH="0" baseline="0">
                          <a:ln>
                            <a:noFill/>
                          </a:ln>
                          <a:solidFill>
                            <a:schemeClr val="tx1"/>
                          </a:solidFill>
                          <a:effectLst/>
                          <a:latin typeface="+mn-lt"/>
                        </a:rPr>
                        <a:t>Μιτοχονδριακός</a:t>
                      </a:r>
                    </a:p>
                  </a:txBody>
                  <a:tcPr marL="18000" marR="18000" marT="46800" marB="46800" anchor="ctr" horzOverflow="overflow">
                    <a:lnL cap="flat">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000" b="0" i="0" u="none" strike="noStrike" cap="none" normalizeH="0" baseline="0">
                          <a:ln>
                            <a:noFill/>
                          </a:ln>
                          <a:solidFill>
                            <a:schemeClr val="tx1"/>
                          </a:solidFill>
                          <a:effectLst/>
                          <a:latin typeface="+mn-lt"/>
                        </a:rPr>
                        <a:t>+</a:t>
                      </a:r>
                      <a:endParaRPr kumimoji="0" lang="el-GR" altLang="en-US" sz="2000" b="0" i="0" u="none" strike="noStrike" cap="none" normalizeH="0" baseline="0">
                        <a:ln>
                          <a:noFill/>
                        </a:ln>
                        <a:solidFill>
                          <a:schemeClr val="tx1"/>
                        </a:solidFill>
                        <a:effectLst/>
                        <a:latin typeface="+mn-lt"/>
                      </a:endParaRPr>
                    </a:p>
                  </a:txBody>
                  <a:tcPr marL="18000" marR="18000" marT="46800" marB="46800" anchor="ctr" horzOverflow="overflow">
                    <a:lnL>
                      <a:noFill/>
                    </a:lnL>
                    <a:lnR>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tc>
                  <a:txBody>
                    <a:bodyPr/>
                    <a:lstStyle>
                      <a:lvl1pPr>
                        <a:spcBef>
                          <a:spcPct val="20000"/>
                        </a:spcBef>
                        <a:spcAft>
                          <a:spcPct val="20000"/>
                        </a:spcAft>
                        <a:buSzPct val="60000"/>
                        <a:defRPr sz="2200">
                          <a:solidFill>
                            <a:schemeClr val="tx1"/>
                          </a:solidFill>
                          <a:latin typeface="Century Schoolbook" panose="02040604050505020304" pitchFamily="18" charset="0"/>
                        </a:defRPr>
                      </a:lvl1pPr>
                      <a:lvl2pPr>
                        <a:spcBef>
                          <a:spcPct val="20000"/>
                        </a:spcBef>
                        <a:spcAft>
                          <a:spcPct val="20000"/>
                        </a:spcAft>
                        <a:buSzPct val="50000"/>
                        <a:defRPr sz="2000">
                          <a:solidFill>
                            <a:srgbClr val="364558"/>
                          </a:solidFill>
                          <a:latin typeface="Century Schoolbook" panose="02040604050505020304" pitchFamily="18" charset="0"/>
                        </a:defRPr>
                      </a:lvl2pPr>
                      <a:lvl3pPr>
                        <a:spcBef>
                          <a:spcPct val="20000"/>
                        </a:spcBef>
                        <a:spcAft>
                          <a:spcPct val="20000"/>
                        </a:spcAft>
                        <a:buSzPct val="50000"/>
                        <a:defRPr>
                          <a:solidFill>
                            <a:srgbClr val="36532B"/>
                          </a:solidFill>
                          <a:latin typeface="Century Schoolbook" panose="02040604050505020304" pitchFamily="18" charset="0"/>
                        </a:defRPr>
                      </a:lvl3pPr>
                      <a:lvl4pPr>
                        <a:spcBef>
                          <a:spcPct val="20000"/>
                        </a:spcBef>
                        <a:spcAft>
                          <a:spcPct val="20000"/>
                        </a:spcAft>
                        <a:buFont typeface="Arial" panose="020B0604020202020204" pitchFamily="34" charset="0"/>
                        <a:defRPr sz="1600">
                          <a:solidFill>
                            <a:srgbClr val="4D4D4D"/>
                          </a:solidFill>
                          <a:latin typeface="Century Schoolbook" panose="02040604050505020304" pitchFamily="18" charset="0"/>
                        </a:defRPr>
                      </a:lvl4pPr>
                      <a:lvl5pPr>
                        <a:spcBef>
                          <a:spcPct val="20000"/>
                        </a:spcBef>
                        <a:spcAft>
                          <a:spcPct val="20000"/>
                        </a:spcAft>
                        <a:defRPr sz="1600">
                          <a:solidFill>
                            <a:srgbClr val="4D4D4D"/>
                          </a:solidFill>
                          <a:latin typeface="Century Schoolbook" panose="02040604050505020304" pitchFamily="18" charset="0"/>
                        </a:defRPr>
                      </a:lvl5pPr>
                      <a:lvl6pPr fontAlgn="base">
                        <a:spcBef>
                          <a:spcPct val="20000"/>
                        </a:spcBef>
                        <a:spcAft>
                          <a:spcPct val="20000"/>
                        </a:spcAft>
                        <a:defRPr sz="1600">
                          <a:solidFill>
                            <a:srgbClr val="4D4D4D"/>
                          </a:solidFill>
                          <a:latin typeface="Century Schoolbook" panose="02040604050505020304" pitchFamily="18" charset="0"/>
                        </a:defRPr>
                      </a:lvl6pPr>
                      <a:lvl7pPr fontAlgn="base">
                        <a:spcBef>
                          <a:spcPct val="20000"/>
                        </a:spcBef>
                        <a:spcAft>
                          <a:spcPct val="20000"/>
                        </a:spcAft>
                        <a:defRPr sz="1600">
                          <a:solidFill>
                            <a:srgbClr val="4D4D4D"/>
                          </a:solidFill>
                          <a:latin typeface="Century Schoolbook" panose="02040604050505020304" pitchFamily="18" charset="0"/>
                        </a:defRPr>
                      </a:lvl7pPr>
                      <a:lvl8pPr fontAlgn="base">
                        <a:spcBef>
                          <a:spcPct val="20000"/>
                        </a:spcBef>
                        <a:spcAft>
                          <a:spcPct val="20000"/>
                        </a:spcAft>
                        <a:defRPr sz="1600">
                          <a:solidFill>
                            <a:srgbClr val="4D4D4D"/>
                          </a:solidFill>
                          <a:latin typeface="Century Schoolbook" panose="02040604050505020304" pitchFamily="18" charset="0"/>
                        </a:defRPr>
                      </a:lvl8pPr>
                      <a:lvl9pPr fontAlgn="base">
                        <a:spcBef>
                          <a:spcPct val="20000"/>
                        </a:spcBef>
                        <a:spcAft>
                          <a:spcPct val="20000"/>
                        </a:spcAft>
                        <a:defRPr sz="1600">
                          <a:solidFill>
                            <a:srgbClr val="4D4D4D"/>
                          </a:solidFill>
                          <a:latin typeface="Century Schoolbook" panose="02040604050505020304" pitchFamily="18" charset="0"/>
                        </a:defRPr>
                      </a:lvl9pPr>
                    </a:lstStyle>
                    <a:p>
                      <a:pPr marL="0" marR="0" lvl="0" indent="0" algn="ctr" defTabSz="914400" rtl="0" eaLnBrk="1" fontAlgn="base" latinLnBrk="0" hangingPunct="1">
                        <a:lnSpc>
                          <a:spcPct val="100000"/>
                        </a:lnSpc>
                        <a:spcBef>
                          <a:spcPct val="0"/>
                        </a:spcBef>
                        <a:spcAft>
                          <a:spcPct val="20000"/>
                        </a:spcAft>
                        <a:buClrTx/>
                        <a:buSzPct val="60000"/>
                        <a:buFontTx/>
                        <a:buNone/>
                        <a:tabLst/>
                      </a:pPr>
                      <a:r>
                        <a:rPr kumimoji="0" lang="en-US" altLang="en-US" sz="2800" b="1" i="0" u="none" strike="noStrike" cap="none" normalizeH="0" baseline="0" dirty="0">
                          <a:ln>
                            <a:noFill/>
                          </a:ln>
                          <a:solidFill>
                            <a:srgbClr val="EE0077"/>
                          </a:solidFill>
                          <a:effectLst/>
                          <a:latin typeface="+mn-lt"/>
                        </a:rPr>
                        <a:t>+++</a:t>
                      </a:r>
                      <a:endParaRPr kumimoji="0" lang="el-GR" altLang="en-US" sz="2800" b="1" i="0" u="none" strike="noStrike" cap="none" normalizeH="0" baseline="0" dirty="0">
                        <a:ln>
                          <a:noFill/>
                        </a:ln>
                        <a:solidFill>
                          <a:srgbClr val="EE0077"/>
                        </a:solidFill>
                        <a:effectLst/>
                        <a:latin typeface="+mn-lt"/>
                      </a:endParaRPr>
                    </a:p>
                  </a:txBody>
                  <a:tcPr marL="18000" marR="18000" marT="46800" marB="46800" anchor="ctr" horzOverflow="overflow">
                    <a:lnL>
                      <a:noFill/>
                    </a:lnL>
                    <a:lnR cap="flat">
                      <a:noFill/>
                    </a:lnR>
                    <a:lnT w="19050" cap="flat" cmpd="sng" algn="ctr">
                      <a:solidFill>
                        <a:srgbClr val="364558"/>
                      </a:solidFill>
                      <a:prstDash val="sysDash"/>
                      <a:round/>
                      <a:headEnd type="none" w="med" len="med"/>
                      <a:tailEnd type="none" w="med" len="med"/>
                    </a:lnT>
                    <a:lnB w="28575" cap="flat" cmpd="sng" algn="ctr">
                      <a:solidFill>
                        <a:srgbClr val="36455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18238749"/>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φωτογραφία 4.JPG"/>
          <p:cNvPicPr>
            <a:picLocks noChangeAspect="1"/>
          </p:cNvPicPr>
          <p:nvPr/>
        </p:nvPicPr>
        <p:blipFill>
          <a:blip r:embed="rId2"/>
          <a:stretch>
            <a:fillRect/>
          </a:stretch>
        </p:blipFill>
        <p:spPr>
          <a:xfrm>
            <a:off x="7194240" y="1846778"/>
            <a:ext cx="3437132" cy="2577850"/>
          </a:xfrm>
          <a:prstGeom prst="rect">
            <a:avLst/>
          </a:prstGeom>
        </p:spPr>
      </p:pic>
      <p:sp>
        <p:nvSpPr>
          <p:cNvPr id="5" name="Title 1"/>
          <p:cNvSpPr txBox="1">
            <a:spLocks noGrp="1"/>
          </p:cNvSpPr>
          <p:nvPr>
            <p:ph type="title"/>
          </p:nvPr>
        </p:nvSpPr>
        <p:spPr>
          <a:xfrm>
            <a:off x="1981200" y="8814"/>
            <a:ext cx="8229600" cy="1143000"/>
          </a:xfrm>
          <a:prstGeom prst="rect">
            <a:avLst/>
          </a:prstGeom>
        </p:spPr>
        <p:txBody>
          <a:bodyPr vert="horz" lIns="91440" tIns="45720" rIns="91440" bIns="45720" rtlCol="0" anchor="ctr">
            <a:noAutofit/>
          </a:bodyPr>
          <a:lstStyle/>
          <a:p>
            <a:pPr algn="ctr" defTabSz="457200">
              <a:lnSpc>
                <a:spcPct val="100000"/>
              </a:lnSpc>
              <a:defRPr/>
            </a:pPr>
            <a:r>
              <a:rPr lang="el-GR" sz="2800" b="1" dirty="0"/>
              <a:t>Περ</a:t>
            </a:r>
            <a:r>
              <a:rPr lang="en-GB" sz="2800" b="1" dirty="0" err="1"/>
              <a:t>ί</a:t>
            </a:r>
            <a:r>
              <a:rPr lang="el-GR" sz="2800" b="1" dirty="0" err="1"/>
              <a:t>πτωση</a:t>
            </a:r>
            <a:r>
              <a:rPr lang="el-GR" sz="2800" b="1" dirty="0"/>
              <a:t>: Γυναίκα με αρθραλγίες</a:t>
            </a:r>
            <a:endParaRPr lang="en-US" sz="2800" dirty="0"/>
          </a:p>
        </p:txBody>
      </p:sp>
      <p:sp>
        <p:nvSpPr>
          <p:cNvPr id="6" name="TextBox 5"/>
          <p:cNvSpPr txBox="1"/>
          <p:nvPr/>
        </p:nvSpPr>
        <p:spPr>
          <a:xfrm>
            <a:off x="2498572" y="1772188"/>
            <a:ext cx="237566" cy="369332"/>
          </a:xfrm>
          <a:prstGeom prst="rect">
            <a:avLst/>
          </a:prstGeom>
          <a:noFill/>
        </p:spPr>
        <p:txBody>
          <a:bodyPr wrap="none" rtlCol="0">
            <a:spAutoFit/>
          </a:bodyPr>
          <a:lstStyle/>
          <a:p>
            <a:r>
              <a:rPr lang="en-US" dirty="0"/>
              <a:t> </a:t>
            </a:r>
          </a:p>
        </p:txBody>
      </p:sp>
      <p:sp>
        <p:nvSpPr>
          <p:cNvPr id="8" name="TextBox 7"/>
          <p:cNvSpPr txBox="1"/>
          <p:nvPr/>
        </p:nvSpPr>
        <p:spPr>
          <a:xfrm>
            <a:off x="685800" y="1441547"/>
            <a:ext cx="4725200" cy="4401205"/>
          </a:xfrm>
          <a:prstGeom prst="rect">
            <a:avLst/>
          </a:prstGeom>
          <a:noFill/>
        </p:spPr>
        <p:txBody>
          <a:bodyPr wrap="square" rtlCol="0">
            <a:spAutoFit/>
          </a:bodyPr>
          <a:lstStyle/>
          <a:p>
            <a:r>
              <a:rPr lang="el-GR" sz="2000" b="1" dirty="0"/>
              <a:t>Γυναίκα 35 ετών</a:t>
            </a:r>
          </a:p>
          <a:p>
            <a:r>
              <a:rPr lang="el-GR" sz="2000" dirty="0"/>
              <a:t>Οικογενειακό αναμν/κό: Μητέρα με ΡΑ</a:t>
            </a:r>
          </a:p>
          <a:p>
            <a:endParaRPr lang="el-GR" sz="2000" dirty="0"/>
          </a:p>
          <a:p>
            <a:r>
              <a:rPr lang="el-GR" sz="2000" dirty="0"/>
              <a:t>Προσέρχεται για άλγη στις αρθρώσεις των άκρων χειρών από 6μήνου με προοδευτική επιδείνωση και πρωινή δυσκαμψία διάρκειας ~ 1 ώρας</a:t>
            </a:r>
          </a:p>
          <a:p>
            <a:endParaRPr lang="el-GR" sz="2000" dirty="0"/>
          </a:p>
          <a:p>
            <a:r>
              <a:rPr lang="el-GR" sz="2000" dirty="0"/>
              <a:t>Δυσκολίες στις καθημερινές εργασίες («πέφτουν πράγματα από τα χέρια»)</a:t>
            </a:r>
          </a:p>
          <a:p>
            <a:endParaRPr lang="el-GR" sz="2000" dirty="0"/>
          </a:p>
          <a:p>
            <a:r>
              <a:rPr lang="el-GR" sz="2000" dirty="0"/>
              <a:t>ΤΚΕ </a:t>
            </a:r>
            <a:r>
              <a:rPr lang="el-GR" sz="2000" b="1" dirty="0"/>
              <a:t>45 </a:t>
            </a:r>
            <a:r>
              <a:rPr lang="en-US" sz="2000" dirty="0"/>
              <a:t>mm/hr – CRP </a:t>
            </a:r>
            <a:r>
              <a:rPr lang="en-US" sz="2000" b="1" dirty="0"/>
              <a:t>1.5</a:t>
            </a:r>
            <a:r>
              <a:rPr lang="en-US" sz="2000" dirty="0"/>
              <a:t> mg/dl (&lt; 0.5)</a:t>
            </a:r>
          </a:p>
          <a:p>
            <a:endParaRPr lang="en-US" sz="2000" dirty="0"/>
          </a:p>
          <a:p>
            <a:r>
              <a:rPr lang="en-US" sz="2000" b="1" dirty="0"/>
              <a:t>ANA (-), anti DNA (-), RF (-)</a:t>
            </a:r>
            <a:endParaRPr lang="el-GR" sz="2000" b="1" dirty="0"/>
          </a:p>
        </p:txBody>
      </p:sp>
      <p:sp>
        <p:nvSpPr>
          <p:cNvPr id="9" name="TextBox 8"/>
          <p:cNvSpPr txBox="1"/>
          <p:nvPr/>
        </p:nvSpPr>
        <p:spPr>
          <a:xfrm>
            <a:off x="7194240" y="4804039"/>
            <a:ext cx="2493992" cy="923330"/>
          </a:xfrm>
          <a:prstGeom prst="rect">
            <a:avLst/>
          </a:prstGeom>
          <a:noFill/>
        </p:spPr>
        <p:txBody>
          <a:bodyPr wrap="square" rtlCol="0">
            <a:spAutoFit/>
          </a:bodyPr>
          <a:lstStyle/>
          <a:p>
            <a:r>
              <a:rPr lang="el-GR" i="1" dirty="0"/>
              <a:t>Χρειάζεται κάποια επιπλέον ανοσολογική εξέταση;</a:t>
            </a:r>
            <a:endParaRPr lang="en-US"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82613"/>
            <a:ext cx="8229600" cy="1143000"/>
          </a:xfrm>
          <a:solidFill>
            <a:srgbClr val="800000"/>
          </a:solidFill>
        </p:spPr>
        <p:txBody>
          <a:bodyPr>
            <a:normAutofit/>
          </a:bodyPr>
          <a:lstStyle/>
          <a:p>
            <a:r>
              <a:rPr lang="el-GR"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ΡΑ – </a:t>
            </a:r>
            <a:r>
              <a:rPr lang="en-US"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Anti-CCP </a:t>
            </a:r>
            <a:r>
              <a:rPr lang="el-GR"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αντισώματα</a:t>
            </a:r>
            <a:endParaRPr lang="en-US" sz="3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3" name="Content Placeholder 2"/>
          <p:cNvSpPr>
            <a:spLocks noGrp="1"/>
          </p:cNvSpPr>
          <p:nvPr>
            <p:ph idx="1"/>
          </p:nvPr>
        </p:nvSpPr>
        <p:spPr>
          <a:xfrm>
            <a:off x="1889160" y="1673821"/>
            <a:ext cx="8686800" cy="4525963"/>
          </a:xfrm>
        </p:spPr>
        <p:txBody>
          <a:bodyPr>
            <a:normAutofit/>
          </a:bodyPr>
          <a:lstStyle/>
          <a:p>
            <a:r>
              <a:rPr lang="el-GR" b="1" dirty="0"/>
              <a:t>Αντισώματα έναντι κιτρουλλινοποιημένων πεπτιδίων (</a:t>
            </a:r>
            <a:r>
              <a:rPr lang="en-US" b="1" dirty="0"/>
              <a:t>cyclic citrullinated peptides)</a:t>
            </a:r>
          </a:p>
          <a:p>
            <a:endParaRPr lang="en-US" dirty="0"/>
          </a:p>
          <a:p>
            <a:r>
              <a:rPr lang="el-GR" dirty="0"/>
              <a:t>Σε σχέση με τον </a:t>
            </a:r>
            <a:r>
              <a:rPr lang="en-US" dirty="0"/>
              <a:t>RF:</a:t>
            </a:r>
          </a:p>
          <a:p>
            <a:pPr lvl="1"/>
            <a:r>
              <a:rPr lang="el-GR" dirty="0"/>
              <a:t>Παρόμοια ευαισθησία (65%)</a:t>
            </a:r>
          </a:p>
          <a:p>
            <a:pPr lvl="1"/>
            <a:r>
              <a:rPr lang="el-GR" b="1" dirty="0">
                <a:solidFill>
                  <a:srgbClr val="800000"/>
                </a:solidFill>
              </a:rPr>
              <a:t>Υψηλότερη ειδικότητα (95%)</a:t>
            </a:r>
            <a:endParaRPr lang="en-US" b="1" dirty="0">
              <a:solidFill>
                <a:srgbClr val="800000"/>
              </a:solidFill>
            </a:endParaRPr>
          </a:p>
          <a:p>
            <a:r>
              <a:rPr lang="el-GR" b="1" dirty="0"/>
              <a:t>Προγνωστικός παράγοντας</a:t>
            </a:r>
          </a:p>
          <a:p>
            <a:endParaRPr lang="el-GR" dirty="0"/>
          </a:p>
          <a:p>
            <a:r>
              <a:rPr lang="el-GR" b="1" dirty="0"/>
              <a:t>1/3 των ασθενών με πρώιμη ΡΑ είναι </a:t>
            </a:r>
            <a:r>
              <a:rPr lang="en-US" b="1" dirty="0"/>
              <a:t>RF/anti-CCP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3582"/>
            <a:ext cx="8229600" cy="1143000"/>
          </a:xfrm>
        </p:spPr>
        <p:txBody>
          <a:bodyPr>
            <a:normAutofit/>
          </a:bodyPr>
          <a:lstStyle/>
          <a:p>
            <a:r>
              <a:rPr lang="el-GR" sz="2800" b="1" dirty="0"/>
              <a:t>Διαγνωστικός ρόλος των </a:t>
            </a:r>
            <a:r>
              <a:rPr lang="en-US" sz="2800" b="1" dirty="0"/>
              <a:t>RF </a:t>
            </a:r>
            <a:r>
              <a:rPr lang="el-GR" sz="2800" b="1" dirty="0"/>
              <a:t>και </a:t>
            </a:r>
            <a:r>
              <a:rPr lang="en-US" sz="2800" b="1" dirty="0"/>
              <a:t>anti-CCP</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502" y="1240423"/>
            <a:ext cx="4344516" cy="3275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907518" y="2878235"/>
            <a:ext cx="2448272" cy="450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7816" y="4712294"/>
            <a:ext cx="6601112" cy="167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6602923" y="5439546"/>
            <a:ext cx="606083" cy="2462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602922" y="1845777"/>
            <a:ext cx="5155691" cy="2308324"/>
          </a:xfrm>
          <a:prstGeom prst="rect">
            <a:avLst/>
          </a:prstGeom>
          <a:noFill/>
        </p:spPr>
        <p:txBody>
          <a:bodyPr wrap="square" rtlCol="0">
            <a:spAutoFit/>
          </a:bodyPr>
          <a:lstStyle/>
          <a:p>
            <a:r>
              <a:rPr lang="el-GR" sz="2400" u="sng" dirty="0"/>
              <a:t>Άρα</a:t>
            </a:r>
            <a:r>
              <a:rPr lang="el-GR" sz="2400" dirty="0"/>
              <a:t>: </a:t>
            </a:r>
            <a:endParaRPr lang="en-US" sz="2400" dirty="0"/>
          </a:p>
          <a:p>
            <a:r>
              <a:rPr lang="el-GR" sz="2400" dirty="0"/>
              <a:t>σε ασθενή με φλεγμονώδη πολυαρθρίτιδα μικρών αρθρώσεων, ζητάμε οπωσδήποτε </a:t>
            </a:r>
            <a:endParaRPr lang="en-US" sz="2400" dirty="0"/>
          </a:p>
          <a:p>
            <a:endParaRPr lang="en-US" sz="2400" dirty="0"/>
          </a:p>
          <a:p>
            <a:pPr algn="ctr"/>
            <a:r>
              <a:rPr lang="en-US" sz="2400" dirty="0">
                <a:solidFill>
                  <a:srgbClr val="C00000"/>
                </a:solidFill>
              </a:rPr>
              <a:t>RF </a:t>
            </a:r>
            <a:r>
              <a:rPr lang="en-US" sz="2400" b="1" dirty="0">
                <a:solidFill>
                  <a:srgbClr val="C00000"/>
                </a:solidFill>
              </a:rPr>
              <a:t>KAI </a:t>
            </a:r>
            <a:r>
              <a:rPr lang="en-US" sz="2400" dirty="0">
                <a:solidFill>
                  <a:srgbClr val="C00000"/>
                </a:solidFill>
              </a:rPr>
              <a:t>anti-CCP</a:t>
            </a:r>
          </a:p>
        </p:txBody>
      </p:sp>
      <p:sp>
        <p:nvSpPr>
          <p:cNvPr id="9" name="TextBox 8"/>
          <p:cNvSpPr txBox="1"/>
          <p:nvPr/>
        </p:nvSpPr>
        <p:spPr>
          <a:xfrm>
            <a:off x="8508428" y="6527562"/>
            <a:ext cx="1788375" cy="276999"/>
          </a:xfrm>
          <a:prstGeom prst="rect">
            <a:avLst/>
          </a:prstGeom>
          <a:noFill/>
        </p:spPr>
        <p:txBody>
          <a:bodyPr wrap="none" rtlCol="0">
            <a:spAutoFit/>
          </a:bodyPr>
          <a:lstStyle/>
          <a:p>
            <a:r>
              <a:rPr lang="en-US" sz="1200" dirty="0"/>
              <a:t>Slide courtesy G. Bertsias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86030"/>
            <a:ext cx="8229600" cy="1143000"/>
          </a:xfrm>
        </p:spPr>
        <p:txBody>
          <a:bodyPr>
            <a:noAutofit/>
          </a:bodyPr>
          <a:lstStyle/>
          <a:p>
            <a:r>
              <a:rPr lang="el-GR" sz="2800" b="1" dirty="0"/>
              <a:t>Περίπτωση</a:t>
            </a:r>
            <a:r>
              <a:rPr lang="el-GR" sz="2800" dirty="0"/>
              <a:t>: Ασθενής με περικαρδίτιδα</a:t>
            </a:r>
            <a:endParaRPr lang="en-US" sz="2800" dirty="0"/>
          </a:p>
        </p:txBody>
      </p:sp>
      <p:sp>
        <p:nvSpPr>
          <p:cNvPr id="3" name="Content Placeholder 2"/>
          <p:cNvSpPr>
            <a:spLocks noGrp="1"/>
          </p:cNvSpPr>
          <p:nvPr>
            <p:ph idx="1"/>
          </p:nvPr>
        </p:nvSpPr>
        <p:spPr/>
        <p:txBody>
          <a:bodyPr>
            <a:normAutofit/>
          </a:bodyPr>
          <a:lstStyle/>
          <a:p>
            <a:pPr>
              <a:lnSpc>
                <a:spcPct val="150000"/>
              </a:lnSpc>
              <a:buNone/>
            </a:pPr>
            <a:r>
              <a:rPr lang="el-GR" sz="2400" dirty="0"/>
              <a:t>	«Κυρία 55 ετών με ελεύθερο ατομικό αναμνηστικό νοσηλεύεται με οξεία περικαρδίτιδα (1</a:t>
            </a:r>
            <a:r>
              <a:rPr lang="el-GR" sz="2400" baseline="30000" dirty="0"/>
              <a:t>ο</a:t>
            </a:r>
            <a:r>
              <a:rPr lang="el-GR" sz="2400" dirty="0"/>
              <a:t> επεισόδιο). </a:t>
            </a:r>
          </a:p>
          <a:p>
            <a:pPr>
              <a:lnSpc>
                <a:spcPct val="150000"/>
              </a:lnSpc>
              <a:buNone/>
            </a:pPr>
            <a:r>
              <a:rPr lang="el-GR" sz="2400" dirty="0"/>
              <a:t>	Έχει σταλεί πλήρης ανοσολογικός (κολλαγονικός) έλεγχος.</a:t>
            </a:r>
          </a:p>
          <a:p>
            <a:pPr>
              <a:lnSpc>
                <a:spcPct val="150000"/>
              </a:lnSpc>
              <a:buNone/>
            </a:pPr>
            <a:r>
              <a:rPr lang="el-GR" sz="2400" dirty="0"/>
              <a:t>	Παράκληση για εκτίμηση»</a:t>
            </a:r>
            <a:endParaRPr lang="en-US" sz="2400" dirty="0"/>
          </a:p>
        </p:txBody>
      </p:sp>
      <p:pic>
        <p:nvPicPr>
          <p:cNvPr id="4" name="Picture 3"/>
          <p:cNvPicPr>
            <a:picLocks noChangeAspect="1"/>
          </p:cNvPicPr>
          <p:nvPr/>
        </p:nvPicPr>
        <p:blipFill>
          <a:blip r:embed="rId2"/>
          <a:stretch>
            <a:fillRect/>
          </a:stretch>
        </p:blipFill>
        <p:spPr>
          <a:xfrm>
            <a:off x="6733508" y="4090802"/>
            <a:ext cx="3020092" cy="223361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3582"/>
            <a:ext cx="8229600" cy="1143000"/>
          </a:xfrm>
        </p:spPr>
        <p:txBody>
          <a:bodyPr>
            <a:normAutofit/>
          </a:bodyPr>
          <a:lstStyle/>
          <a:p>
            <a:r>
              <a:rPr lang="el-GR" sz="2800" b="1" dirty="0"/>
              <a:t>Ο «κολλαγονικός έλεγχος»</a:t>
            </a:r>
            <a:endParaRPr lang="en-US" sz="2800" b="1" dirty="0"/>
          </a:p>
        </p:txBody>
      </p:sp>
      <p:graphicFrame>
        <p:nvGraphicFramePr>
          <p:cNvPr id="4" name="Content Placeholder 3"/>
          <p:cNvGraphicFramePr>
            <a:graphicFrameLocks noGrp="1"/>
          </p:cNvGraphicFramePr>
          <p:nvPr>
            <p:ph idx="1"/>
          </p:nvPr>
        </p:nvGraphicFramePr>
        <p:xfrm>
          <a:off x="1981201" y="1166582"/>
          <a:ext cx="3737387" cy="4617720"/>
        </p:xfrm>
        <a:graphic>
          <a:graphicData uri="http://schemas.openxmlformats.org/drawingml/2006/table">
            <a:tbl>
              <a:tblPr firstRow="1" bandRow="1">
                <a:tableStyleId>{69CF1AB2-1976-4502-BF36-3FF5EA218861}</a:tableStyleId>
              </a:tblPr>
              <a:tblGrid>
                <a:gridCol w="1720907">
                  <a:extLst>
                    <a:ext uri="{9D8B030D-6E8A-4147-A177-3AD203B41FA5}">
                      <a16:colId xmlns:a16="http://schemas.microsoft.com/office/drawing/2014/main" val="20000"/>
                    </a:ext>
                  </a:extLst>
                </a:gridCol>
                <a:gridCol w="2016480">
                  <a:extLst>
                    <a:ext uri="{9D8B030D-6E8A-4147-A177-3AD203B41FA5}">
                      <a16:colId xmlns:a16="http://schemas.microsoft.com/office/drawing/2014/main" val="20001"/>
                    </a:ext>
                  </a:extLst>
                </a:gridCol>
              </a:tblGrid>
              <a:tr h="370840">
                <a:tc>
                  <a:txBody>
                    <a:bodyPr/>
                    <a:lstStyle/>
                    <a:p>
                      <a:r>
                        <a:rPr lang="el-GR" b="0" dirty="0"/>
                        <a:t>ΑΝΑ</a:t>
                      </a:r>
                      <a:endParaRPr lang="en-US" b="0" dirty="0"/>
                    </a:p>
                  </a:txBody>
                  <a:tcPr/>
                </a:tc>
                <a:tc>
                  <a:txBody>
                    <a:bodyPr/>
                    <a:lstStyle/>
                    <a:p>
                      <a:r>
                        <a:rPr lang="en-US" b="0" dirty="0"/>
                        <a:t>P-ANCA</a:t>
                      </a:r>
                    </a:p>
                  </a:txBody>
                  <a:tcPr/>
                </a:tc>
                <a:extLst>
                  <a:ext uri="{0D108BD9-81ED-4DB2-BD59-A6C34878D82A}">
                    <a16:rowId xmlns:a16="http://schemas.microsoft.com/office/drawing/2014/main" val="10000"/>
                  </a:ext>
                </a:extLst>
              </a:tr>
              <a:tr h="370840">
                <a:tc>
                  <a:txBody>
                    <a:bodyPr/>
                    <a:lstStyle/>
                    <a:p>
                      <a:r>
                        <a:rPr lang="en-US" dirty="0"/>
                        <a:t>Anti-</a:t>
                      </a:r>
                      <a:r>
                        <a:rPr lang="en-US" dirty="0" err="1"/>
                        <a:t>ds</a:t>
                      </a:r>
                      <a:r>
                        <a:rPr lang="en-US" dirty="0"/>
                        <a:t> DNA</a:t>
                      </a:r>
                    </a:p>
                  </a:txBody>
                  <a:tcPr/>
                </a:tc>
                <a:tc>
                  <a:txBody>
                    <a:bodyPr/>
                    <a:lstStyle/>
                    <a:p>
                      <a:r>
                        <a:rPr lang="en-US" dirty="0"/>
                        <a:t>C-ANCA</a:t>
                      </a:r>
                    </a:p>
                  </a:txBody>
                  <a:tcPr/>
                </a:tc>
                <a:extLst>
                  <a:ext uri="{0D108BD9-81ED-4DB2-BD59-A6C34878D82A}">
                    <a16:rowId xmlns:a16="http://schemas.microsoft.com/office/drawing/2014/main" val="10001"/>
                  </a:ext>
                </a:extLst>
              </a:tr>
              <a:tr h="370840">
                <a:tc>
                  <a:txBody>
                    <a:bodyPr/>
                    <a:lstStyle/>
                    <a:p>
                      <a:r>
                        <a:rPr lang="en-US" dirty="0"/>
                        <a:t>RF</a:t>
                      </a:r>
                    </a:p>
                  </a:txBody>
                  <a:tcPr/>
                </a:tc>
                <a:tc>
                  <a:txBody>
                    <a:bodyPr/>
                    <a:lstStyle/>
                    <a:p>
                      <a:r>
                        <a:rPr lang="en-US" dirty="0"/>
                        <a:t>AMA</a:t>
                      </a:r>
                    </a:p>
                  </a:txBody>
                  <a:tcPr/>
                </a:tc>
                <a:extLst>
                  <a:ext uri="{0D108BD9-81ED-4DB2-BD59-A6C34878D82A}">
                    <a16:rowId xmlns:a16="http://schemas.microsoft.com/office/drawing/2014/main" val="10002"/>
                  </a:ext>
                </a:extLst>
              </a:tr>
              <a:tr h="370840">
                <a:tc>
                  <a:txBody>
                    <a:bodyPr/>
                    <a:lstStyle/>
                    <a:p>
                      <a:r>
                        <a:rPr lang="en-US" dirty="0"/>
                        <a:t>Anti-CCP</a:t>
                      </a:r>
                    </a:p>
                  </a:txBody>
                  <a:tcPr/>
                </a:tc>
                <a:tc>
                  <a:txBody>
                    <a:bodyPr/>
                    <a:lstStyle/>
                    <a:p>
                      <a:r>
                        <a:rPr lang="en-US" dirty="0"/>
                        <a:t>ASMA</a:t>
                      </a:r>
                    </a:p>
                  </a:txBody>
                  <a:tcPr/>
                </a:tc>
                <a:extLst>
                  <a:ext uri="{0D108BD9-81ED-4DB2-BD59-A6C34878D82A}">
                    <a16:rowId xmlns:a16="http://schemas.microsoft.com/office/drawing/2014/main" val="10003"/>
                  </a:ext>
                </a:extLst>
              </a:tr>
              <a:tr h="370840">
                <a:tc>
                  <a:txBody>
                    <a:bodyPr/>
                    <a:lstStyle/>
                    <a:p>
                      <a:r>
                        <a:rPr lang="en-US" dirty="0"/>
                        <a:t>Anti-Ro</a:t>
                      </a:r>
                    </a:p>
                  </a:txBody>
                  <a:tcPr/>
                </a:tc>
                <a:tc>
                  <a:txBody>
                    <a:bodyPr/>
                    <a:lstStyle/>
                    <a:p>
                      <a:r>
                        <a:rPr lang="en-US" dirty="0"/>
                        <a:t>Anti-LKM</a:t>
                      </a:r>
                    </a:p>
                  </a:txBody>
                  <a:tcPr/>
                </a:tc>
                <a:extLst>
                  <a:ext uri="{0D108BD9-81ED-4DB2-BD59-A6C34878D82A}">
                    <a16:rowId xmlns:a16="http://schemas.microsoft.com/office/drawing/2014/main" val="10004"/>
                  </a:ext>
                </a:extLst>
              </a:tr>
              <a:tr h="370840">
                <a:tc>
                  <a:txBody>
                    <a:bodyPr/>
                    <a:lstStyle/>
                    <a:p>
                      <a:r>
                        <a:rPr lang="en-US" dirty="0"/>
                        <a:t>Anti-La</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Anti-</a:t>
                      </a:r>
                      <a:r>
                        <a:rPr lang="en-US" dirty="0" err="1"/>
                        <a:t>cardiolipin</a:t>
                      </a:r>
                      <a:r>
                        <a:rPr lang="en-US" dirty="0"/>
                        <a:t> IgG</a:t>
                      </a:r>
                    </a:p>
                  </a:txBody>
                  <a:tcPr/>
                </a:tc>
                <a:extLst>
                  <a:ext uri="{0D108BD9-81ED-4DB2-BD59-A6C34878D82A}">
                    <a16:rowId xmlns:a16="http://schemas.microsoft.com/office/drawing/2014/main" val="10005"/>
                  </a:ext>
                </a:extLst>
              </a:tr>
              <a:tr h="370840">
                <a:tc>
                  <a:txBody>
                    <a:bodyPr/>
                    <a:lstStyle/>
                    <a:p>
                      <a:r>
                        <a:rPr lang="en-US" dirty="0"/>
                        <a:t>Anti-</a:t>
                      </a:r>
                      <a:r>
                        <a:rPr lang="en-US" dirty="0" err="1"/>
                        <a:t>Sm</a:t>
                      </a:r>
                      <a:endParaRPr lang="en-US" dirty="0"/>
                    </a:p>
                  </a:txBody>
                  <a:tcPr/>
                </a:tc>
                <a:tc>
                  <a:txBody>
                    <a:bodyPr/>
                    <a:lstStyle/>
                    <a:p>
                      <a:r>
                        <a:rPr lang="en-US" dirty="0"/>
                        <a:t>Anti-</a:t>
                      </a:r>
                      <a:r>
                        <a:rPr lang="en-US" dirty="0" err="1"/>
                        <a:t>cardiolipin</a:t>
                      </a:r>
                      <a:r>
                        <a:rPr lang="en-US" dirty="0"/>
                        <a:t> </a:t>
                      </a:r>
                      <a:r>
                        <a:rPr lang="en-US" dirty="0" err="1"/>
                        <a:t>IgM</a:t>
                      </a:r>
                      <a:endParaRPr lang="en-US" dirty="0"/>
                    </a:p>
                  </a:txBody>
                  <a:tcPr/>
                </a:tc>
                <a:extLst>
                  <a:ext uri="{0D108BD9-81ED-4DB2-BD59-A6C34878D82A}">
                    <a16:rowId xmlns:a16="http://schemas.microsoft.com/office/drawing/2014/main" val="10006"/>
                  </a:ext>
                </a:extLst>
              </a:tr>
              <a:tr h="370840">
                <a:tc>
                  <a:txBody>
                    <a:bodyPr/>
                    <a:lstStyle/>
                    <a:p>
                      <a:r>
                        <a:rPr lang="en-US" dirty="0"/>
                        <a:t>Anti-Jo1</a:t>
                      </a:r>
                    </a:p>
                  </a:txBody>
                  <a:tcPr/>
                </a:tc>
                <a:tc>
                  <a:txBody>
                    <a:bodyPr/>
                    <a:lstStyle/>
                    <a:p>
                      <a:r>
                        <a:rPr lang="en-US" dirty="0"/>
                        <a:t>Anti-</a:t>
                      </a:r>
                      <a:r>
                        <a:rPr lang="el-GR" dirty="0"/>
                        <a:t>β2</a:t>
                      </a:r>
                      <a:r>
                        <a:rPr lang="en-US" dirty="0"/>
                        <a:t>GPI IgG</a:t>
                      </a:r>
                    </a:p>
                  </a:txBody>
                  <a:tcPr/>
                </a:tc>
                <a:extLst>
                  <a:ext uri="{0D108BD9-81ED-4DB2-BD59-A6C34878D82A}">
                    <a16:rowId xmlns:a16="http://schemas.microsoft.com/office/drawing/2014/main" val="10007"/>
                  </a:ext>
                </a:extLst>
              </a:tr>
              <a:tr h="370840">
                <a:tc>
                  <a:txBody>
                    <a:bodyPr/>
                    <a:lstStyle/>
                    <a:p>
                      <a:r>
                        <a:rPr lang="en-US" dirty="0"/>
                        <a:t>Anti-</a:t>
                      </a:r>
                      <a:r>
                        <a:rPr lang="en-US" dirty="0" err="1"/>
                        <a:t>centromere</a:t>
                      </a:r>
                      <a:endParaRPr lang="en-US" dirty="0"/>
                    </a:p>
                  </a:txBody>
                  <a:tcPr/>
                </a:tc>
                <a:tc>
                  <a:txBody>
                    <a:bodyPr/>
                    <a:lstStyle/>
                    <a:p>
                      <a:r>
                        <a:rPr lang="en-US" dirty="0"/>
                        <a:t>Anti-</a:t>
                      </a:r>
                      <a:r>
                        <a:rPr lang="el-GR" dirty="0"/>
                        <a:t>β2-</a:t>
                      </a:r>
                      <a:r>
                        <a:rPr lang="en-US" dirty="0"/>
                        <a:t>GPI </a:t>
                      </a:r>
                      <a:r>
                        <a:rPr lang="en-US" dirty="0" err="1"/>
                        <a:t>IgM</a:t>
                      </a:r>
                      <a:endParaRPr lang="en-US" dirty="0"/>
                    </a:p>
                  </a:txBody>
                  <a:tcPr/>
                </a:tc>
                <a:extLst>
                  <a:ext uri="{0D108BD9-81ED-4DB2-BD59-A6C34878D82A}">
                    <a16:rowId xmlns:a16="http://schemas.microsoft.com/office/drawing/2014/main" val="10008"/>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Anti-RNP</a:t>
                      </a:r>
                    </a:p>
                  </a:txBody>
                  <a:tcPr/>
                </a:tc>
                <a:tc>
                  <a:txBody>
                    <a:bodyPr/>
                    <a:lstStyle/>
                    <a:p>
                      <a:r>
                        <a:rPr lang="en-US" dirty="0"/>
                        <a:t>C3</a:t>
                      </a:r>
                    </a:p>
                  </a:txBody>
                  <a:tcPr/>
                </a:tc>
                <a:extLst>
                  <a:ext uri="{0D108BD9-81ED-4DB2-BD59-A6C34878D82A}">
                    <a16:rowId xmlns:a16="http://schemas.microsoft.com/office/drawing/2014/main" val="10009"/>
                  </a:ext>
                </a:extLst>
              </a:tr>
              <a:tr h="370840">
                <a:tc>
                  <a:txBody>
                    <a:bodyPr/>
                    <a:lstStyle/>
                    <a:p>
                      <a:endParaRPr lang="en-US" dirty="0"/>
                    </a:p>
                  </a:txBody>
                  <a:tcPr/>
                </a:tc>
                <a:tc>
                  <a:txBody>
                    <a:bodyPr/>
                    <a:lstStyle/>
                    <a:p>
                      <a:r>
                        <a:rPr lang="en-US" dirty="0"/>
                        <a:t>C4</a:t>
                      </a:r>
                    </a:p>
                  </a:txBody>
                  <a:tcPr/>
                </a:tc>
                <a:extLst>
                  <a:ext uri="{0D108BD9-81ED-4DB2-BD59-A6C34878D82A}">
                    <a16:rowId xmlns:a16="http://schemas.microsoft.com/office/drawing/2014/main" val="10010"/>
                  </a:ext>
                </a:extLst>
              </a:tr>
            </a:tbl>
          </a:graphicData>
        </a:graphic>
      </p:graphicFrame>
      <p:sp>
        <p:nvSpPr>
          <p:cNvPr id="3" name="TextBox 2">
            <a:extLst>
              <a:ext uri="{FF2B5EF4-FFF2-40B4-BE49-F238E27FC236}">
                <a16:creationId xmlns:a16="http://schemas.microsoft.com/office/drawing/2014/main" id="{4DD3A1EF-EA99-EA5B-03D2-8CCD831CD3F7}"/>
              </a:ext>
            </a:extLst>
          </p:cNvPr>
          <p:cNvSpPr txBox="1"/>
          <p:nvPr/>
        </p:nvSpPr>
        <p:spPr>
          <a:xfrm>
            <a:off x="1784424" y="5901420"/>
            <a:ext cx="5337230" cy="461665"/>
          </a:xfrm>
          <a:prstGeom prst="rect">
            <a:avLst/>
          </a:prstGeom>
          <a:noFill/>
        </p:spPr>
        <p:txBody>
          <a:bodyPr wrap="none" rtlCol="0">
            <a:spAutoFit/>
          </a:bodyPr>
          <a:lstStyle/>
          <a:p>
            <a:r>
              <a:rPr lang="el-GR" sz="2400" b="1" dirty="0">
                <a:solidFill>
                  <a:srgbClr val="C00000"/>
                </a:solidFill>
              </a:rPr>
              <a:t>Η κατάρα των ανοσολογικών εξετάσεων</a:t>
            </a:r>
            <a:endParaRPr lang="en-GR" sz="24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0588"/>
            <a:ext cx="8229600" cy="1143000"/>
          </a:xfrm>
        </p:spPr>
        <p:txBody>
          <a:bodyPr>
            <a:noAutofit/>
          </a:bodyPr>
          <a:lstStyle/>
          <a:p>
            <a:r>
              <a:rPr lang="el-GR" sz="2800" b="1" dirty="0"/>
              <a:t>Νοσήματα που σχετίζονται </a:t>
            </a:r>
            <a:r>
              <a:rPr lang="el-GR" sz="2800" b="1" dirty="0">
                <a:solidFill>
                  <a:srgbClr val="FF0000"/>
                </a:solidFill>
              </a:rPr>
              <a:t>συχνά </a:t>
            </a:r>
            <a:r>
              <a:rPr lang="el-GR" sz="2800" b="1" dirty="0"/>
              <a:t>με περικαρδίτιδα</a:t>
            </a:r>
            <a:endParaRPr lang="en-US" sz="2800" b="1" dirty="0"/>
          </a:p>
        </p:txBody>
      </p:sp>
      <p:sp>
        <p:nvSpPr>
          <p:cNvPr id="4" name="Rectangle 3"/>
          <p:cNvSpPr/>
          <p:nvPr/>
        </p:nvSpPr>
        <p:spPr>
          <a:xfrm>
            <a:off x="1995966" y="1333767"/>
            <a:ext cx="8229600" cy="5601534"/>
          </a:xfrm>
          <a:prstGeom prst="rect">
            <a:avLst/>
          </a:prstGeom>
        </p:spPr>
        <p:txBody>
          <a:bodyPr wrap="square">
            <a:spAutoFit/>
          </a:bodyPr>
          <a:lstStyle/>
          <a:p>
            <a:pPr>
              <a:spcAft>
                <a:spcPts val="600"/>
              </a:spcAft>
            </a:pPr>
            <a:r>
              <a:rPr lang="el-GR" b="1" dirty="0"/>
              <a:t>Νόσήματα συνδετικού ιστού</a:t>
            </a:r>
            <a:endParaRPr lang="en-US" b="1" dirty="0"/>
          </a:p>
          <a:p>
            <a:pPr>
              <a:spcAft>
                <a:spcPts val="600"/>
              </a:spcAft>
              <a:buFont typeface="Arial"/>
              <a:buChar char="•"/>
            </a:pPr>
            <a:r>
              <a:rPr lang="en-US" dirty="0">
                <a:solidFill>
                  <a:srgbClr val="FF0000"/>
                </a:solidFill>
              </a:rPr>
              <a:t> </a:t>
            </a:r>
            <a:r>
              <a:rPr lang="el-GR" dirty="0">
                <a:solidFill>
                  <a:srgbClr val="FF0000"/>
                </a:solidFill>
              </a:rPr>
              <a:t>Συστηματικός ερυθηματώδης λύκος</a:t>
            </a:r>
            <a:endParaRPr lang="en-US" dirty="0">
              <a:solidFill>
                <a:srgbClr val="FF0000"/>
              </a:solidFill>
            </a:endParaRPr>
          </a:p>
          <a:p>
            <a:pPr>
              <a:spcAft>
                <a:spcPts val="600"/>
              </a:spcAft>
              <a:buFont typeface="Arial"/>
              <a:buChar char="•"/>
            </a:pPr>
            <a:r>
              <a:rPr lang="en-US" dirty="0">
                <a:solidFill>
                  <a:srgbClr val="FF0000"/>
                </a:solidFill>
              </a:rPr>
              <a:t> </a:t>
            </a:r>
            <a:r>
              <a:rPr lang="el-GR" dirty="0">
                <a:solidFill>
                  <a:srgbClr val="FF0000"/>
                </a:solidFill>
              </a:rPr>
              <a:t>Ρευματοειδής αρθρίτιδα</a:t>
            </a:r>
            <a:endParaRPr lang="en-US" dirty="0">
              <a:solidFill>
                <a:srgbClr val="FF0000"/>
              </a:solidFill>
            </a:endParaRPr>
          </a:p>
          <a:p>
            <a:pPr>
              <a:spcAft>
                <a:spcPts val="600"/>
              </a:spcAft>
              <a:buFont typeface="Arial"/>
              <a:buChar char="•"/>
            </a:pPr>
            <a:r>
              <a:rPr lang="en-US" dirty="0">
                <a:solidFill>
                  <a:srgbClr val="FF0000"/>
                </a:solidFill>
              </a:rPr>
              <a:t> </a:t>
            </a:r>
            <a:r>
              <a:rPr lang="el-GR" dirty="0">
                <a:solidFill>
                  <a:srgbClr val="FF0000"/>
                </a:solidFill>
              </a:rPr>
              <a:t>Σκληροδερμία</a:t>
            </a:r>
            <a:endParaRPr lang="en-US" dirty="0">
              <a:solidFill>
                <a:srgbClr val="FF0000"/>
              </a:solidFill>
            </a:endParaRPr>
          </a:p>
          <a:p>
            <a:pPr>
              <a:spcAft>
                <a:spcPts val="600"/>
              </a:spcAft>
              <a:buFont typeface="Arial"/>
              <a:buChar char="•"/>
            </a:pPr>
            <a:r>
              <a:rPr lang="el-GR" dirty="0">
                <a:solidFill>
                  <a:srgbClr val="008000"/>
                </a:solidFill>
              </a:rPr>
              <a:t> Σύνδρομο </a:t>
            </a:r>
            <a:r>
              <a:rPr lang="en-US" dirty="0" err="1">
                <a:solidFill>
                  <a:srgbClr val="008000"/>
                </a:solidFill>
              </a:rPr>
              <a:t>Sjogren</a:t>
            </a:r>
            <a:r>
              <a:rPr lang="en-US" dirty="0">
                <a:solidFill>
                  <a:srgbClr val="008000"/>
                </a:solidFill>
              </a:rPr>
              <a:t> </a:t>
            </a:r>
          </a:p>
          <a:p>
            <a:pPr>
              <a:spcAft>
                <a:spcPts val="600"/>
              </a:spcAft>
              <a:buFont typeface="Arial"/>
              <a:buChar char="•"/>
            </a:pPr>
            <a:r>
              <a:rPr lang="el-GR" dirty="0"/>
              <a:t> Πολυμυοσίτιδα/Δερματομυοσίτιδα</a:t>
            </a:r>
            <a:endParaRPr lang="en-US" dirty="0"/>
          </a:p>
          <a:p>
            <a:pPr>
              <a:spcAft>
                <a:spcPts val="600"/>
              </a:spcAft>
            </a:pPr>
            <a:r>
              <a:rPr lang="el-GR" b="1" dirty="0"/>
              <a:t>Αγγειίτιδες</a:t>
            </a:r>
            <a:r>
              <a:rPr lang="en-US" b="1" dirty="0"/>
              <a:t>	</a:t>
            </a:r>
          </a:p>
          <a:p>
            <a:pPr>
              <a:spcAft>
                <a:spcPts val="600"/>
              </a:spcAft>
              <a:buFont typeface="Arial"/>
              <a:buChar char="•"/>
            </a:pPr>
            <a:r>
              <a:rPr lang="el-GR" dirty="0"/>
              <a:t> Μικρών αγγείων</a:t>
            </a:r>
            <a:r>
              <a:rPr lang="en-US" dirty="0"/>
              <a:t>: </a:t>
            </a:r>
            <a:r>
              <a:rPr lang="el-GR" dirty="0">
                <a:solidFill>
                  <a:srgbClr val="008000"/>
                </a:solidFill>
              </a:rPr>
              <a:t>Σύνδρομο </a:t>
            </a:r>
            <a:r>
              <a:rPr lang="en-US" dirty="0">
                <a:solidFill>
                  <a:srgbClr val="008000"/>
                </a:solidFill>
              </a:rPr>
              <a:t>Churg-Strauss</a:t>
            </a:r>
            <a:r>
              <a:rPr lang="en-US" dirty="0"/>
              <a:t>, </a:t>
            </a:r>
            <a:r>
              <a:rPr lang="el-GR" dirty="0"/>
              <a:t>κοκκιωμάτωση με πολυαγγειίτιδα </a:t>
            </a:r>
            <a:r>
              <a:rPr lang="en-US" dirty="0"/>
              <a:t>(GPA, </a:t>
            </a:r>
            <a:r>
              <a:rPr lang="el-GR" dirty="0"/>
              <a:t>πρώην  </a:t>
            </a:r>
            <a:r>
              <a:rPr lang="en-US" dirty="0"/>
              <a:t>Wegener’s)</a:t>
            </a:r>
          </a:p>
          <a:p>
            <a:pPr>
              <a:spcAft>
                <a:spcPts val="600"/>
              </a:spcAft>
              <a:buFont typeface="Arial"/>
              <a:buChar char="•"/>
            </a:pPr>
            <a:r>
              <a:rPr lang="el-GR" dirty="0"/>
              <a:t> Μέσου μεγέθους αγγείων</a:t>
            </a:r>
            <a:r>
              <a:rPr lang="en-US" dirty="0"/>
              <a:t>: </a:t>
            </a:r>
            <a:r>
              <a:rPr lang="el-GR" dirty="0"/>
              <a:t>οζώδης πολυαρτηρίτιδα</a:t>
            </a:r>
            <a:endParaRPr lang="en-US" dirty="0"/>
          </a:p>
          <a:p>
            <a:pPr>
              <a:spcAft>
                <a:spcPts val="600"/>
              </a:spcAft>
              <a:buFont typeface="Arial"/>
              <a:buChar char="•"/>
            </a:pPr>
            <a:r>
              <a:rPr lang="el-GR" dirty="0"/>
              <a:t> Μεγάλου μεγέθους αγγείων</a:t>
            </a:r>
            <a:r>
              <a:rPr lang="en-US" dirty="0"/>
              <a:t>: </a:t>
            </a:r>
            <a:r>
              <a:rPr lang="el-GR" dirty="0"/>
              <a:t>Αρτηρίτιδα </a:t>
            </a:r>
            <a:r>
              <a:rPr lang="en-US" dirty="0" err="1"/>
              <a:t>Takayasu</a:t>
            </a:r>
            <a:r>
              <a:rPr lang="en-US" dirty="0"/>
              <a:t>, </a:t>
            </a:r>
            <a:r>
              <a:rPr lang="el-GR" dirty="0"/>
              <a:t>Κροταφική αρτηρίτιδα</a:t>
            </a:r>
            <a:endParaRPr lang="en-US" dirty="0"/>
          </a:p>
          <a:p>
            <a:pPr>
              <a:spcAft>
                <a:spcPts val="600"/>
              </a:spcAft>
            </a:pPr>
            <a:r>
              <a:rPr lang="el-GR" b="1" dirty="0"/>
              <a:t>Κοκκιωματώδεις νόσοι</a:t>
            </a:r>
            <a:endParaRPr lang="en-US" b="1" dirty="0"/>
          </a:p>
          <a:p>
            <a:pPr>
              <a:spcAft>
                <a:spcPts val="600"/>
              </a:spcAft>
              <a:buFont typeface="Arial"/>
              <a:buChar char="•"/>
            </a:pPr>
            <a:r>
              <a:rPr lang="el-GR" dirty="0"/>
              <a:t> Σαρκοείδωση</a:t>
            </a:r>
            <a:r>
              <a:rPr lang="en-US" dirty="0"/>
              <a:t>	</a:t>
            </a:r>
          </a:p>
          <a:p>
            <a:pPr>
              <a:spcAft>
                <a:spcPts val="600"/>
              </a:spcAft>
            </a:pPr>
            <a:r>
              <a:rPr lang="el-GR" b="1" dirty="0"/>
              <a:t>Αυτοφλεγμονώδη νοσήματα</a:t>
            </a:r>
          </a:p>
          <a:p>
            <a:pPr>
              <a:spcAft>
                <a:spcPts val="600"/>
              </a:spcAft>
              <a:buFont typeface="Arial"/>
              <a:buChar char="•"/>
            </a:pPr>
            <a:r>
              <a:rPr lang="el-GR" dirty="0"/>
              <a:t> Οικογενής μεσογειακός πυρετός</a:t>
            </a:r>
            <a:endParaRPr lang="en-US" dirty="0"/>
          </a:p>
          <a:p>
            <a:pPr>
              <a:spcAft>
                <a:spcPts val="600"/>
              </a:spcAft>
            </a:pPr>
            <a:endParaRPr lang="en-US" dirty="0"/>
          </a:p>
        </p:txBody>
      </p:sp>
      <p:sp>
        <p:nvSpPr>
          <p:cNvPr id="5" name="TextBox 4"/>
          <p:cNvSpPr txBox="1"/>
          <p:nvPr/>
        </p:nvSpPr>
        <p:spPr>
          <a:xfrm>
            <a:off x="9102918" y="1233588"/>
            <a:ext cx="1108445" cy="369332"/>
          </a:xfrm>
          <a:prstGeom prst="rect">
            <a:avLst/>
          </a:prstGeom>
          <a:noFill/>
        </p:spPr>
        <p:txBody>
          <a:bodyPr wrap="none" rtlCol="0">
            <a:spAutoFit/>
          </a:bodyPr>
          <a:lstStyle/>
          <a:p>
            <a:r>
              <a:rPr lang="en-US" i="1" dirty="0" err="1"/>
              <a:t>UpToDate</a:t>
            </a:r>
            <a:endParaRPr lang="en-US"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8292"/>
            <a:ext cx="10515600" cy="1325563"/>
          </a:xfrm>
        </p:spPr>
        <p:txBody>
          <a:bodyPr>
            <a:normAutofit/>
          </a:bodyPr>
          <a:lstStyle/>
          <a:p>
            <a:r>
              <a:rPr lang="el-GR" sz="3200" b="1" dirty="0"/>
              <a:t>Σε 1</a:t>
            </a:r>
            <a:r>
              <a:rPr lang="el-GR" sz="3200" b="1" baseline="30000" dirty="0"/>
              <a:t>ο</a:t>
            </a:r>
            <a:r>
              <a:rPr lang="el-GR" sz="3200" b="1" dirty="0"/>
              <a:t> επεισόδιο περικαρδίτιδας:</a:t>
            </a:r>
            <a:endParaRPr lang="en-US" sz="3200" b="1" dirty="0"/>
          </a:p>
        </p:txBody>
      </p:sp>
      <p:sp>
        <p:nvSpPr>
          <p:cNvPr id="3" name="Content Placeholder 2"/>
          <p:cNvSpPr>
            <a:spLocks noGrp="1"/>
          </p:cNvSpPr>
          <p:nvPr>
            <p:ph idx="1"/>
          </p:nvPr>
        </p:nvSpPr>
        <p:spPr>
          <a:xfrm>
            <a:off x="6404880" y="1416151"/>
            <a:ext cx="3805920" cy="4525963"/>
          </a:xfrm>
        </p:spPr>
        <p:txBody>
          <a:bodyPr>
            <a:normAutofit/>
          </a:bodyPr>
          <a:lstStyle/>
          <a:p>
            <a:r>
              <a:rPr lang="el-GR" sz="2400" dirty="0"/>
              <a:t>Φτάνουν και περισσεύουν τα </a:t>
            </a:r>
            <a:r>
              <a:rPr lang="en-US" sz="2400" dirty="0"/>
              <a:t>ANA, RF, anti-CCP</a:t>
            </a:r>
            <a:r>
              <a:rPr lang="el-GR" sz="2400" dirty="0"/>
              <a:t>!</a:t>
            </a:r>
          </a:p>
          <a:p>
            <a:endParaRPr lang="el-GR" sz="2400" dirty="0"/>
          </a:p>
          <a:p>
            <a:pPr>
              <a:buNone/>
            </a:pPr>
            <a:r>
              <a:rPr lang="el-GR" sz="2400" dirty="0"/>
              <a:t>	</a:t>
            </a:r>
            <a:r>
              <a:rPr lang="en-US" sz="2400" dirty="0"/>
              <a:t>±</a:t>
            </a:r>
            <a:r>
              <a:rPr lang="el-GR" sz="2400" dirty="0"/>
              <a:t> </a:t>
            </a:r>
            <a:r>
              <a:rPr lang="en-US" sz="2400" dirty="0"/>
              <a:t>anti-</a:t>
            </a:r>
            <a:r>
              <a:rPr lang="en-US" sz="2400" dirty="0" err="1"/>
              <a:t>ds</a:t>
            </a:r>
            <a:r>
              <a:rPr lang="en-US" sz="2400" dirty="0"/>
              <a:t> DNA - C3/C4</a:t>
            </a:r>
          </a:p>
          <a:p>
            <a:endParaRPr lang="en-US" sz="2400" dirty="0"/>
          </a:p>
          <a:p>
            <a:r>
              <a:rPr lang="el-GR" sz="2400" b="1" dirty="0"/>
              <a:t>Περισσότερο σημαντικό είναι το ρευματολογικό ιστορικό!</a:t>
            </a:r>
            <a:endParaRPr lang="en-US" sz="2400" b="1" dirty="0"/>
          </a:p>
        </p:txBody>
      </p:sp>
      <p:graphicFrame>
        <p:nvGraphicFramePr>
          <p:cNvPr id="4" name="Content Placeholder 3"/>
          <p:cNvGraphicFramePr>
            <a:graphicFrameLocks/>
          </p:cNvGraphicFramePr>
          <p:nvPr/>
        </p:nvGraphicFramePr>
        <p:xfrm>
          <a:off x="2438947" y="1600200"/>
          <a:ext cx="3737387" cy="4617720"/>
        </p:xfrm>
        <a:graphic>
          <a:graphicData uri="http://schemas.openxmlformats.org/drawingml/2006/table">
            <a:tbl>
              <a:tblPr firstRow="1" bandRow="1">
                <a:tableStyleId>{69CF1AB2-1976-4502-BF36-3FF5EA218861}</a:tableStyleId>
              </a:tblPr>
              <a:tblGrid>
                <a:gridCol w="1720907">
                  <a:extLst>
                    <a:ext uri="{9D8B030D-6E8A-4147-A177-3AD203B41FA5}">
                      <a16:colId xmlns:a16="http://schemas.microsoft.com/office/drawing/2014/main" val="20000"/>
                    </a:ext>
                  </a:extLst>
                </a:gridCol>
                <a:gridCol w="2016480">
                  <a:extLst>
                    <a:ext uri="{9D8B030D-6E8A-4147-A177-3AD203B41FA5}">
                      <a16:colId xmlns:a16="http://schemas.microsoft.com/office/drawing/2014/main" val="20001"/>
                    </a:ext>
                  </a:extLst>
                </a:gridCol>
              </a:tblGrid>
              <a:tr h="370840">
                <a:tc>
                  <a:txBody>
                    <a:bodyPr/>
                    <a:lstStyle/>
                    <a:p>
                      <a:r>
                        <a:rPr lang="el-GR" b="1" dirty="0"/>
                        <a:t>ΑΝΑ</a:t>
                      </a:r>
                      <a:endParaRPr lang="en-US" b="1" dirty="0"/>
                    </a:p>
                  </a:txBody>
                  <a:tcPr/>
                </a:tc>
                <a:tc>
                  <a:txBody>
                    <a:bodyPr/>
                    <a:lstStyle/>
                    <a:p>
                      <a:r>
                        <a:rPr lang="en-US" b="0" dirty="0">
                          <a:solidFill>
                            <a:schemeClr val="bg1">
                              <a:lumMod val="75000"/>
                            </a:schemeClr>
                          </a:solidFill>
                        </a:rPr>
                        <a:t>P-ANCA</a:t>
                      </a:r>
                    </a:p>
                  </a:txBody>
                  <a:tcPr/>
                </a:tc>
                <a:extLst>
                  <a:ext uri="{0D108BD9-81ED-4DB2-BD59-A6C34878D82A}">
                    <a16:rowId xmlns:a16="http://schemas.microsoft.com/office/drawing/2014/main" val="10000"/>
                  </a:ext>
                </a:extLst>
              </a:tr>
              <a:tr h="370840">
                <a:tc>
                  <a:txBody>
                    <a:bodyPr/>
                    <a:lstStyle/>
                    <a:p>
                      <a:r>
                        <a:rPr lang="en-US" dirty="0">
                          <a:solidFill>
                            <a:schemeClr val="bg1">
                              <a:lumMod val="50000"/>
                            </a:schemeClr>
                          </a:solidFill>
                        </a:rPr>
                        <a:t>Anti-</a:t>
                      </a:r>
                      <a:r>
                        <a:rPr lang="en-US" dirty="0" err="1">
                          <a:solidFill>
                            <a:schemeClr val="bg1">
                              <a:lumMod val="50000"/>
                            </a:schemeClr>
                          </a:solidFill>
                        </a:rPr>
                        <a:t>ds</a:t>
                      </a:r>
                      <a:r>
                        <a:rPr lang="en-US" dirty="0">
                          <a:solidFill>
                            <a:schemeClr val="bg1">
                              <a:lumMod val="50000"/>
                            </a:schemeClr>
                          </a:solidFill>
                        </a:rPr>
                        <a:t> DNA</a:t>
                      </a:r>
                    </a:p>
                  </a:txBody>
                  <a:tcPr/>
                </a:tc>
                <a:tc>
                  <a:txBody>
                    <a:bodyPr/>
                    <a:lstStyle/>
                    <a:p>
                      <a:r>
                        <a:rPr lang="en-US" dirty="0">
                          <a:solidFill>
                            <a:schemeClr val="bg1">
                              <a:lumMod val="75000"/>
                            </a:schemeClr>
                          </a:solidFill>
                        </a:rPr>
                        <a:t>C-ANCA</a:t>
                      </a:r>
                    </a:p>
                  </a:txBody>
                  <a:tcPr/>
                </a:tc>
                <a:extLst>
                  <a:ext uri="{0D108BD9-81ED-4DB2-BD59-A6C34878D82A}">
                    <a16:rowId xmlns:a16="http://schemas.microsoft.com/office/drawing/2014/main" val="10001"/>
                  </a:ext>
                </a:extLst>
              </a:tr>
              <a:tr h="370840">
                <a:tc>
                  <a:txBody>
                    <a:bodyPr/>
                    <a:lstStyle/>
                    <a:p>
                      <a:r>
                        <a:rPr lang="en-US" b="1" dirty="0"/>
                        <a:t>RF</a:t>
                      </a:r>
                    </a:p>
                  </a:txBody>
                  <a:tcPr/>
                </a:tc>
                <a:tc>
                  <a:txBody>
                    <a:bodyPr/>
                    <a:lstStyle/>
                    <a:p>
                      <a:r>
                        <a:rPr lang="en-US" dirty="0">
                          <a:solidFill>
                            <a:schemeClr val="bg1">
                              <a:lumMod val="75000"/>
                            </a:schemeClr>
                          </a:solidFill>
                        </a:rPr>
                        <a:t>AMA</a:t>
                      </a:r>
                    </a:p>
                  </a:txBody>
                  <a:tcPr/>
                </a:tc>
                <a:extLst>
                  <a:ext uri="{0D108BD9-81ED-4DB2-BD59-A6C34878D82A}">
                    <a16:rowId xmlns:a16="http://schemas.microsoft.com/office/drawing/2014/main" val="10002"/>
                  </a:ext>
                </a:extLst>
              </a:tr>
              <a:tr h="370840">
                <a:tc>
                  <a:txBody>
                    <a:bodyPr/>
                    <a:lstStyle/>
                    <a:p>
                      <a:r>
                        <a:rPr lang="en-US" b="1" dirty="0"/>
                        <a:t>Anti-CCP</a:t>
                      </a:r>
                    </a:p>
                  </a:txBody>
                  <a:tcPr/>
                </a:tc>
                <a:tc>
                  <a:txBody>
                    <a:bodyPr/>
                    <a:lstStyle/>
                    <a:p>
                      <a:r>
                        <a:rPr lang="en-US" dirty="0">
                          <a:solidFill>
                            <a:schemeClr val="bg1">
                              <a:lumMod val="75000"/>
                            </a:schemeClr>
                          </a:solidFill>
                        </a:rPr>
                        <a:t>ASMA</a:t>
                      </a:r>
                    </a:p>
                  </a:txBody>
                  <a:tcPr/>
                </a:tc>
                <a:extLst>
                  <a:ext uri="{0D108BD9-81ED-4DB2-BD59-A6C34878D82A}">
                    <a16:rowId xmlns:a16="http://schemas.microsoft.com/office/drawing/2014/main" val="10003"/>
                  </a:ext>
                </a:extLst>
              </a:tr>
              <a:tr h="370840">
                <a:tc>
                  <a:txBody>
                    <a:bodyPr/>
                    <a:lstStyle/>
                    <a:p>
                      <a:r>
                        <a:rPr lang="en-US" dirty="0">
                          <a:solidFill>
                            <a:srgbClr val="BFBFBF"/>
                          </a:solidFill>
                        </a:rPr>
                        <a:t>Anti-Ro</a:t>
                      </a:r>
                    </a:p>
                  </a:txBody>
                  <a:tcPr/>
                </a:tc>
                <a:tc>
                  <a:txBody>
                    <a:bodyPr/>
                    <a:lstStyle/>
                    <a:p>
                      <a:r>
                        <a:rPr lang="en-US" dirty="0">
                          <a:solidFill>
                            <a:schemeClr val="bg1">
                              <a:lumMod val="75000"/>
                            </a:schemeClr>
                          </a:solidFill>
                        </a:rPr>
                        <a:t>Anti-LKM</a:t>
                      </a:r>
                    </a:p>
                  </a:txBody>
                  <a:tcPr/>
                </a:tc>
                <a:extLst>
                  <a:ext uri="{0D108BD9-81ED-4DB2-BD59-A6C34878D82A}">
                    <a16:rowId xmlns:a16="http://schemas.microsoft.com/office/drawing/2014/main" val="10004"/>
                  </a:ext>
                </a:extLst>
              </a:tr>
              <a:tr h="370840">
                <a:tc>
                  <a:txBody>
                    <a:bodyPr/>
                    <a:lstStyle/>
                    <a:p>
                      <a:r>
                        <a:rPr lang="en-US" dirty="0">
                          <a:solidFill>
                            <a:srgbClr val="BFBFBF"/>
                          </a:solidFill>
                        </a:rPr>
                        <a:t>Anti-La</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chemeClr val="bg1">
                              <a:lumMod val="75000"/>
                            </a:schemeClr>
                          </a:solidFill>
                        </a:rPr>
                        <a:t>Anti-</a:t>
                      </a:r>
                      <a:r>
                        <a:rPr lang="en-US" dirty="0" err="1">
                          <a:solidFill>
                            <a:schemeClr val="bg1">
                              <a:lumMod val="75000"/>
                            </a:schemeClr>
                          </a:solidFill>
                        </a:rPr>
                        <a:t>cardiolipin</a:t>
                      </a:r>
                      <a:r>
                        <a:rPr lang="en-US" dirty="0">
                          <a:solidFill>
                            <a:schemeClr val="bg1">
                              <a:lumMod val="75000"/>
                            </a:schemeClr>
                          </a:solidFill>
                        </a:rPr>
                        <a:t> IgG</a:t>
                      </a:r>
                    </a:p>
                  </a:txBody>
                  <a:tcPr/>
                </a:tc>
                <a:extLst>
                  <a:ext uri="{0D108BD9-81ED-4DB2-BD59-A6C34878D82A}">
                    <a16:rowId xmlns:a16="http://schemas.microsoft.com/office/drawing/2014/main" val="10005"/>
                  </a:ext>
                </a:extLst>
              </a:tr>
              <a:tr h="370840">
                <a:tc>
                  <a:txBody>
                    <a:bodyPr/>
                    <a:lstStyle/>
                    <a:p>
                      <a:r>
                        <a:rPr lang="en-US" dirty="0">
                          <a:solidFill>
                            <a:srgbClr val="BFBFBF"/>
                          </a:solidFill>
                        </a:rPr>
                        <a:t>Anti-</a:t>
                      </a:r>
                      <a:r>
                        <a:rPr lang="en-US" dirty="0" err="1">
                          <a:solidFill>
                            <a:srgbClr val="BFBFBF"/>
                          </a:solidFill>
                        </a:rPr>
                        <a:t>Sm</a:t>
                      </a:r>
                      <a:endParaRPr lang="en-US" dirty="0">
                        <a:solidFill>
                          <a:srgbClr val="BFBFBF"/>
                        </a:solidFill>
                      </a:endParaRPr>
                    </a:p>
                  </a:txBody>
                  <a:tcPr/>
                </a:tc>
                <a:tc>
                  <a:txBody>
                    <a:bodyPr/>
                    <a:lstStyle/>
                    <a:p>
                      <a:r>
                        <a:rPr lang="en-US" dirty="0">
                          <a:solidFill>
                            <a:schemeClr val="bg1">
                              <a:lumMod val="75000"/>
                            </a:schemeClr>
                          </a:solidFill>
                        </a:rPr>
                        <a:t>Anti-</a:t>
                      </a:r>
                      <a:r>
                        <a:rPr lang="en-US" dirty="0" err="1">
                          <a:solidFill>
                            <a:schemeClr val="bg1">
                              <a:lumMod val="75000"/>
                            </a:schemeClr>
                          </a:solidFill>
                        </a:rPr>
                        <a:t>cardiolipin</a:t>
                      </a:r>
                      <a:r>
                        <a:rPr lang="en-US" dirty="0">
                          <a:solidFill>
                            <a:schemeClr val="bg1">
                              <a:lumMod val="75000"/>
                            </a:schemeClr>
                          </a:solidFill>
                        </a:rPr>
                        <a:t> </a:t>
                      </a:r>
                      <a:r>
                        <a:rPr lang="en-US" dirty="0" err="1">
                          <a:solidFill>
                            <a:schemeClr val="bg1">
                              <a:lumMod val="75000"/>
                            </a:schemeClr>
                          </a:solidFill>
                        </a:rPr>
                        <a:t>IgM</a:t>
                      </a:r>
                      <a:endParaRPr lang="en-US" dirty="0">
                        <a:solidFill>
                          <a:schemeClr val="bg1">
                            <a:lumMod val="75000"/>
                          </a:schemeClr>
                        </a:solidFill>
                      </a:endParaRPr>
                    </a:p>
                  </a:txBody>
                  <a:tcPr/>
                </a:tc>
                <a:extLst>
                  <a:ext uri="{0D108BD9-81ED-4DB2-BD59-A6C34878D82A}">
                    <a16:rowId xmlns:a16="http://schemas.microsoft.com/office/drawing/2014/main" val="10006"/>
                  </a:ext>
                </a:extLst>
              </a:tr>
              <a:tr h="370840">
                <a:tc>
                  <a:txBody>
                    <a:bodyPr/>
                    <a:lstStyle/>
                    <a:p>
                      <a:r>
                        <a:rPr lang="en-US" dirty="0">
                          <a:solidFill>
                            <a:srgbClr val="BFBFBF"/>
                          </a:solidFill>
                        </a:rPr>
                        <a:t>Anti-Jo1</a:t>
                      </a:r>
                    </a:p>
                  </a:txBody>
                  <a:tcPr/>
                </a:tc>
                <a:tc>
                  <a:txBody>
                    <a:bodyPr/>
                    <a:lstStyle/>
                    <a:p>
                      <a:r>
                        <a:rPr lang="en-US" dirty="0">
                          <a:solidFill>
                            <a:schemeClr val="bg1">
                              <a:lumMod val="75000"/>
                            </a:schemeClr>
                          </a:solidFill>
                        </a:rPr>
                        <a:t>Anti-</a:t>
                      </a:r>
                      <a:r>
                        <a:rPr lang="el-GR" dirty="0">
                          <a:solidFill>
                            <a:schemeClr val="bg1">
                              <a:lumMod val="75000"/>
                            </a:schemeClr>
                          </a:solidFill>
                        </a:rPr>
                        <a:t>β2</a:t>
                      </a:r>
                      <a:r>
                        <a:rPr lang="en-US" dirty="0">
                          <a:solidFill>
                            <a:schemeClr val="bg1">
                              <a:lumMod val="75000"/>
                            </a:schemeClr>
                          </a:solidFill>
                        </a:rPr>
                        <a:t>GPI IgG</a:t>
                      </a:r>
                    </a:p>
                  </a:txBody>
                  <a:tcPr/>
                </a:tc>
                <a:extLst>
                  <a:ext uri="{0D108BD9-81ED-4DB2-BD59-A6C34878D82A}">
                    <a16:rowId xmlns:a16="http://schemas.microsoft.com/office/drawing/2014/main" val="10007"/>
                  </a:ext>
                </a:extLst>
              </a:tr>
              <a:tr h="370840">
                <a:tc>
                  <a:txBody>
                    <a:bodyPr/>
                    <a:lstStyle/>
                    <a:p>
                      <a:r>
                        <a:rPr lang="en-US" dirty="0">
                          <a:solidFill>
                            <a:srgbClr val="BFBFBF"/>
                          </a:solidFill>
                        </a:rPr>
                        <a:t>Anti-</a:t>
                      </a:r>
                      <a:r>
                        <a:rPr lang="en-US" dirty="0" err="1">
                          <a:solidFill>
                            <a:srgbClr val="BFBFBF"/>
                          </a:solidFill>
                        </a:rPr>
                        <a:t>centromere</a:t>
                      </a:r>
                      <a:endParaRPr lang="en-US" dirty="0">
                        <a:solidFill>
                          <a:srgbClr val="BFBFBF"/>
                        </a:solidFill>
                      </a:endParaRPr>
                    </a:p>
                  </a:txBody>
                  <a:tcPr/>
                </a:tc>
                <a:tc>
                  <a:txBody>
                    <a:bodyPr/>
                    <a:lstStyle/>
                    <a:p>
                      <a:r>
                        <a:rPr lang="en-US" dirty="0">
                          <a:solidFill>
                            <a:schemeClr val="bg1">
                              <a:lumMod val="75000"/>
                            </a:schemeClr>
                          </a:solidFill>
                        </a:rPr>
                        <a:t>Anti-</a:t>
                      </a:r>
                      <a:r>
                        <a:rPr lang="el-GR" dirty="0">
                          <a:solidFill>
                            <a:schemeClr val="bg1">
                              <a:lumMod val="75000"/>
                            </a:schemeClr>
                          </a:solidFill>
                        </a:rPr>
                        <a:t>β2-</a:t>
                      </a:r>
                      <a:r>
                        <a:rPr lang="en-US" dirty="0">
                          <a:solidFill>
                            <a:schemeClr val="bg1">
                              <a:lumMod val="75000"/>
                            </a:schemeClr>
                          </a:solidFill>
                        </a:rPr>
                        <a:t>GPI </a:t>
                      </a:r>
                      <a:r>
                        <a:rPr lang="en-US" dirty="0" err="1">
                          <a:solidFill>
                            <a:schemeClr val="bg1">
                              <a:lumMod val="75000"/>
                            </a:schemeClr>
                          </a:solidFill>
                        </a:rPr>
                        <a:t>IgM</a:t>
                      </a:r>
                      <a:endParaRPr lang="en-US" dirty="0">
                        <a:solidFill>
                          <a:schemeClr val="bg1">
                            <a:lumMod val="75000"/>
                          </a:schemeClr>
                        </a:solidFill>
                      </a:endParaRPr>
                    </a:p>
                  </a:txBody>
                  <a:tcPr/>
                </a:tc>
                <a:extLst>
                  <a:ext uri="{0D108BD9-81ED-4DB2-BD59-A6C34878D82A}">
                    <a16:rowId xmlns:a16="http://schemas.microsoft.com/office/drawing/2014/main" val="10008"/>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BFBFBF"/>
                          </a:solidFill>
                        </a:rPr>
                        <a:t>Anti-RNP</a:t>
                      </a:r>
                    </a:p>
                  </a:txBody>
                  <a:tcPr/>
                </a:tc>
                <a:tc>
                  <a:txBody>
                    <a:bodyPr/>
                    <a:lstStyle/>
                    <a:p>
                      <a:r>
                        <a:rPr lang="en-US" dirty="0">
                          <a:solidFill>
                            <a:srgbClr val="7F7F7F"/>
                          </a:solidFill>
                        </a:rPr>
                        <a:t>C3</a:t>
                      </a:r>
                    </a:p>
                  </a:txBody>
                  <a:tcPr/>
                </a:tc>
                <a:extLst>
                  <a:ext uri="{0D108BD9-81ED-4DB2-BD59-A6C34878D82A}">
                    <a16:rowId xmlns:a16="http://schemas.microsoft.com/office/drawing/2014/main" val="10009"/>
                  </a:ext>
                </a:extLst>
              </a:tr>
              <a:tr h="370840">
                <a:tc>
                  <a:txBody>
                    <a:bodyPr/>
                    <a:lstStyle/>
                    <a:p>
                      <a:endParaRPr lang="en-US" dirty="0"/>
                    </a:p>
                  </a:txBody>
                  <a:tcPr/>
                </a:tc>
                <a:tc>
                  <a:txBody>
                    <a:bodyPr/>
                    <a:lstStyle/>
                    <a:p>
                      <a:r>
                        <a:rPr lang="en-US" dirty="0">
                          <a:solidFill>
                            <a:srgbClr val="7F7F7F"/>
                          </a:solidFill>
                        </a:rPr>
                        <a:t>C4</a:t>
                      </a:r>
                    </a:p>
                  </a:txBody>
                  <a:tcPr/>
                </a:tc>
                <a:extLst>
                  <a:ext uri="{0D108BD9-81ED-4DB2-BD59-A6C34878D82A}">
                    <a16:rowId xmlns:a16="http://schemas.microsoft.com/office/drawing/2014/main" val="10010"/>
                  </a:ext>
                </a:extLst>
              </a:tr>
            </a:tbl>
          </a:graphicData>
        </a:graphic>
      </p:graphicFrame>
      <p:grpSp>
        <p:nvGrpSpPr>
          <p:cNvPr id="5" name="Group 9"/>
          <p:cNvGrpSpPr/>
          <p:nvPr/>
        </p:nvGrpSpPr>
        <p:grpSpPr>
          <a:xfrm>
            <a:off x="7222060" y="5003926"/>
            <a:ext cx="2311389" cy="1227665"/>
            <a:chOff x="6167967" y="1028700"/>
            <a:chExt cx="2311389" cy="1227665"/>
          </a:xfrm>
        </p:grpSpPr>
        <p:pic>
          <p:nvPicPr>
            <p:cNvPr id="6" name="Picture 5"/>
            <p:cNvPicPr>
              <a:picLocks noChangeAspect="1"/>
            </p:cNvPicPr>
            <p:nvPr/>
          </p:nvPicPr>
          <p:blipFill>
            <a:blip r:embed="rId2"/>
            <a:stretch>
              <a:fillRect/>
            </a:stretch>
          </p:blipFill>
          <p:spPr>
            <a:xfrm rot="808984">
              <a:off x="7336356" y="1113365"/>
              <a:ext cx="1143000" cy="1143000"/>
            </a:xfrm>
            <a:prstGeom prst="rect">
              <a:avLst/>
            </a:prstGeom>
          </p:spPr>
        </p:pic>
        <p:pic>
          <p:nvPicPr>
            <p:cNvPr id="7" name="Picture 6"/>
            <p:cNvPicPr>
              <a:picLocks noChangeAspect="1"/>
            </p:cNvPicPr>
            <p:nvPr/>
          </p:nvPicPr>
          <p:blipFill>
            <a:blip r:embed="rId3"/>
            <a:stretch>
              <a:fillRect/>
            </a:stretch>
          </p:blipFill>
          <p:spPr>
            <a:xfrm>
              <a:off x="6167967" y="1028700"/>
              <a:ext cx="1219200" cy="11430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100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7426" y="319821"/>
            <a:ext cx="9682644" cy="461665"/>
          </a:xfrm>
          <a:prstGeom prst="rect">
            <a:avLst/>
          </a:prstGeom>
          <a:noFill/>
        </p:spPr>
        <p:txBody>
          <a:bodyPr wrap="square" rtlCol="0">
            <a:spAutoFit/>
          </a:bodyPr>
          <a:lstStyle/>
          <a:p>
            <a:r>
              <a:rPr lang="el-GR" sz="2400" b="1" dirty="0"/>
              <a:t>Περίπτωση: Άνδρας με προοδευτικά επιδεινούμενη δύσπνοια</a:t>
            </a:r>
            <a:endParaRPr lang="en-US" sz="2400" b="1" dirty="0"/>
          </a:p>
        </p:txBody>
      </p:sp>
      <p:sp>
        <p:nvSpPr>
          <p:cNvPr id="3" name="TextBox 2"/>
          <p:cNvSpPr txBox="1"/>
          <p:nvPr/>
        </p:nvSpPr>
        <p:spPr>
          <a:xfrm>
            <a:off x="250264" y="1244307"/>
            <a:ext cx="4344074" cy="1200329"/>
          </a:xfrm>
          <a:prstGeom prst="rect">
            <a:avLst/>
          </a:prstGeom>
          <a:solidFill>
            <a:schemeClr val="accent6">
              <a:lumMod val="20000"/>
              <a:lumOff val="80000"/>
            </a:schemeClr>
          </a:solidFill>
          <a:ln>
            <a:solidFill>
              <a:srgbClr val="00B050"/>
            </a:solidFill>
          </a:ln>
        </p:spPr>
        <p:txBody>
          <a:bodyPr wrap="none" rtlCol="0">
            <a:spAutoFit/>
          </a:bodyPr>
          <a:lstStyle/>
          <a:p>
            <a:pPr marL="285750" indent="-285750">
              <a:buFont typeface="Arial" panose="020B0604020202020204" pitchFamily="34" charset="0"/>
              <a:buChar char="•"/>
            </a:pPr>
            <a:endParaRPr lang="el-GR" b="1" dirty="0"/>
          </a:p>
          <a:p>
            <a:pPr marL="285750" indent="-285750">
              <a:buFont typeface="Arial" panose="020B0604020202020204" pitchFamily="34" charset="0"/>
              <a:buChar char="•"/>
            </a:pPr>
            <a:r>
              <a:rPr lang="el-GR" b="1" dirty="0"/>
              <a:t>ΑΝΔΡΑΣ 52 ΕΤΩΝ </a:t>
            </a:r>
          </a:p>
          <a:p>
            <a:pPr marL="285750" indent="-285750">
              <a:buFont typeface="Arial" panose="020B0604020202020204" pitchFamily="34" charset="0"/>
              <a:buChar char="•"/>
            </a:pPr>
            <a:endParaRPr lang="el-GR" b="1" dirty="0"/>
          </a:p>
          <a:p>
            <a:pPr marL="285750" indent="-285750">
              <a:buFont typeface="Arial" panose="020B0604020202020204" pitchFamily="34" charset="0"/>
              <a:buChar char="•"/>
            </a:pPr>
            <a:r>
              <a:rPr lang="el-GR" b="1" dirty="0"/>
              <a:t>ΙΔΙΩΤΙΚΟΣ ΥΠΑΛΛΗΛΟΣ, ΜΗ ΚΑΠΝΙΣΤΗΣ</a:t>
            </a:r>
          </a:p>
        </p:txBody>
      </p:sp>
      <p:sp>
        <p:nvSpPr>
          <p:cNvPr id="4" name="TextBox 3"/>
          <p:cNvSpPr txBox="1"/>
          <p:nvPr/>
        </p:nvSpPr>
        <p:spPr>
          <a:xfrm>
            <a:off x="250264" y="2810417"/>
            <a:ext cx="7990521" cy="923330"/>
          </a:xfrm>
          <a:prstGeom prst="rect">
            <a:avLst/>
          </a:prstGeom>
          <a:noFill/>
        </p:spPr>
        <p:txBody>
          <a:bodyPr wrap="none" rtlCol="0">
            <a:spAutoFit/>
          </a:bodyPr>
          <a:lstStyle/>
          <a:p>
            <a:r>
              <a:rPr lang="el-GR" b="1" dirty="0">
                <a:solidFill>
                  <a:srgbClr val="00B050"/>
                </a:solidFill>
              </a:rPr>
              <a:t>18/07/23</a:t>
            </a:r>
            <a:r>
              <a:rPr lang="el-GR" dirty="0">
                <a:solidFill>
                  <a:srgbClr val="00B050"/>
                </a:solidFill>
              </a:rPr>
              <a:t> </a:t>
            </a:r>
            <a:r>
              <a:rPr lang="el-GR" dirty="0"/>
              <a:t>     ΑΙΜΑΤΟΥΡΙΑ ΣΕ ΕΔΑΦΟΣ ΝΕΦΡΟΛΙΘΙΑΣΗΣ ΑΡ: </a:t>
            </a:r>
            <a:r>
              <a:rPr lang="en-US" dirty="0"/>
              <a:t>PIG</a:t>
            </a:r>
            <a:r>
              <a:rPr lang="el-GR" dirty="0"/>
              <a:t>Τ</a:t>
            </a:r>
            <a:r>
              <a:rPr lang="en-US" dirty="0"/>
              <a:t>AIL</a:t>
            </a:r>
            <a:endParaRPr lang="el-GR" dirty="0"/>
          </a:p>
          <a:p>
            <a:endParaRPr lang="el-GR" dirty="0"/>
          </a:p>
          <a:p>
            <a:r>
              <a:rPr lang="el-GR" dirty="0"/>
              <a:t>                        ΕΚΤΟΤΕ, </a:t>
            </a:r>
            <a:r>
              <a:rPr lang="el-GR" b="1" dirty="0"/>
              <a:t>ΑΝΑΦΕΡΟΜΕΝΗ ΔΥΣΠΝΟΙΑ </a:t>
            </a:r>
            <a:r>
              <a:rPr lang="el-GR" dirty="0"/>
              <a:t>ΠΡΟΟΔΕΥΤΙΚΑ ΕΠΙΔΕΙΝΟΥΜΕΝΗ</a:t>
            </a:r>
            <a:endParaRPr lang="en-US" dirty="0"/>
          </a:p>
        </p:txBody>
      </p:sp>
      <p:sp>
        <p:nvSpPr>
          <p:cNvPr id="6" name="6 - TextBox">
            <a:extLst>
              <a:ext uri="{FF2B5EF4-FFF2-40B4-BE49-F238E27FC236}">
                <a16:creationId xmlns:a16="http://schemas.microsoft.com/office/drawing/2014/main" id="{5A1CC665-8537-C0DA-63D2-43C4B60A7B1E}"/>
              </a:ext>
            </a:extLst>
          </p:cNvPr>
          <p:cNvSpPr txBox="1"/>
          <p:nvPr/>
        </p:nvSpPr>
        <p:spPr>
          <a:xfrm>
            <a:off x="4323848" y="4561242"/>
            <a:ext cx="4213974" cy="830997"/>
          </a:xfrm>
          <a:prstGeom prst="rect">
            <a:avLst/>
          </a:prstGeom>
          <a:noFill/>
        </p:spPr>
        <p:txBody>
          <a:bodyPr wrap="none" rtlCol="0">
            <a:spAutoFit/>
          </a:bodyPr>
          <a:lstStyle/>
          <a:p>
            <a:r>
              <a:rPr lang="en-US" sz="2400" b="1" dirty="0"/>
              <a:t>Sat: 91% (21%) </a:t>
            </a:r>
          </a:p>
          <a:p>
            <a:r>
              <a:rPr lang="en-US" sz="2400" b="1" dirty="0"/>
              <a:t>ABGs  </a:t>
            </a:r>
            <a:r>
              <a:rPr lang="en-US" sz="2400" b="1" dirty="0" err="1">
                <a:solidFill>
                  <a:srgbClr val="FF0000"/>
                </a:solidFill>
              </a:rPr>
              <a:t>pO</a:t>
            </a:r>
            <a:r>
              <a:rPr lang="en-US" sz="2400" b="1" dirty="0">
                <a:solidFill>
                  <a:srgbClr val="FF0000"/>
                </a:solidFill>
              </a:rPr>
              <a:t>₂: 69 </a:t>
            </a:r>
            <a:r>
              <a:rPr lang="en-US" sz="2400" b="1" dirty="0" err="1">
                <a:solidFill>
                  <a:srgbClr val="FF0000"/>
                </a:solidFill>
              </a:rPr>
              <a:t>pCO</a:t>
            </a:r>
            <a:r>
              <a:rPr lang="en-US" sz="2400" b="1" dirty="0">
                <a:solidFill>
                  <a:srgbClr val="FF0000"/>
                </a:solidFill>
              </a:rPr>
              <a:t>₂: 38 Ph: 7,46</a:t>
            </a:r>
            <a:endParaRPr lang="el-GR" sz="2400" b="1" dirty="0">
              <a:solidFill>
                <a:srgbClr val="FF0000"/>
              </a:solidFill>
            </a:endParaRPr>
          </a:p>
        </p:txBody>
      </p:sp>
      <p:pic>
        <p:nvPicPr>
          <p:cNvPr id="7" name="Picture 2">
            <a:extLst>
              <a:ext uri="{FF2B5EF4-FFF2-40B4-BE49-F238E27FC236}">
                <a16:creationId xmlns:a16="http://schemas.microsoft.com/office/drawing/2014/main" id="{48A9E9CA-0234-E307-C2F0-69BC798F2C2D}"/>
              </a:ext>
            </a:extLst>
          </p:cNvPr>
          <p:cNvPicPr>
            <a:picLocks noChangeAspect="1" noChangeArrowheads="1"/>
          </p:cNvPicPr>
          <p:nvPr/>
        </p:nvPicPr>
        <p:blipFill>
          <a:blip r:embed="rId2"/>
          <a:srcRect/>
          <a:stretch>
            <a:fillRect/>
          </a:stretch>
        </p:blipFill>
        <p:spPr bwMode="auto">
          <a:xfrm>
            <a:off x="8524142" y="1209502"/>
            <a:ext cx="2936797" cy="2276534"/>
          </a:xfrm>
          <a:prstGeom prst="rect">
            <a:avLst/>
          </a:prstGeom>
          <a:noFill/>
          <a:ln w="9525">
            <a:noFill/>
            <a:miter lim="800000"/>
            <a:headEnd/>
            <a:tailEnd/>
          </a:ln>
          <a:effectLst/>
        </p:spPr>
      </p:pic>
    </p:spTree>
    <p:extLst>
      <p:ext uri="{BB962C8B-B14F-4D97-AF65-F5344CB8AC3E}">
        <p14:creationId xmlns:p14="http://schemas.microsoft.com/office/powerpoint/2010/main" val="3133159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88379" y="127750"/>
            <a:ext cx="2323393" cy="400110"/>
          </a:xfrm>
          <a:prstGeom prst="rect">
            <a:avLst/>
          </a:prstGeom>
          <a:noFill/>
        </p:spPr>
        <p:txBody>
          <a:bodyPr wrap="none" rtlCol="0">
            <a:spAutoFit/>
          </a:bodyPr>
          <a:lstStyle/>
          <a:p>
            <a:r>
              <a:rPr lang="el-GR" sz="2000" b="1" dirty="0">
                <a:solidFill>
                  <a:schemeClr val="accent6">
                    <a:lumMod val="75000"/>
                  </a:schemeClr>
                </a:solidFill>
              </a:rPr>
              <a:t>1</a:t>
            </a:r>
            <a:r>
              <a:rPr lang="el-GR" sz="2000" b="1" baseline="30000" dirty="0">
                <a:solidFill>
                  <a:schemeClr val="accent6">
                    <a:lumMod val="75000"/>
                  </a:schemeClr>
                </a:solidFill>
              </a:rPr>
              <a:t>η</a:t>
            </a:r>
            <a:r>
              <a:rPr lang="el-GR" sz="2000" b="1" dirty="0">
                <a:solidFill>
                  <a:schemeClr val="accent6">
                    <a:lumMod val="75000"/>
                  </a:schemeClr>
                </a:solidFill>
              </a:rPr>
              <a:t> </a:t>
            </a:r>
            <a:r>
              <a:rPr lang="en-US" sz="2000" b="1" dirty="0">
                <a:solidFill>
                  <a:schemeClr val="accent6">
                    <a:lumMod val="75000"/>
                  </a:schemeClr>
                </a:solidFill>
              </a:rPr>
              <a:t>HRCT </a:t>
            </a:r>
            <a:r>
              <a:rPr lang="el-GR" sz="2000" b="1" dirty="0">
                <a:solidFill>
                  <a:schemeClr val="accent6">
                    <a:lumMod val="75000"/>
                  </a:schemeClr>
                </a:solidFill>
              </a:rPr>
              <a:t>ΘΩΡΑΚΟΣ: </a:t>
            </a:r>
            <a:r>
              <a:rPr lang="en-US" sz="2000" b="1" dirty="0">
                <a:solidFill>
                  <a:schemeClr val="accent6">
                    <a:lumMod val="75000"/>
                  </a:schemeClr>
                </a:solidFill>
              </a:rPr>
              <a:t> </a:t>
            </a:r>
          </a:p>
        </p:txBody>
      </p:sp>
      <p:pic>
        <p:nvPicPr>
          <p:cNvPr id="1026" name="Picture 2"/>
          <p:cNvPicPr>
            <a:picLocks noChangeAspect="1" noChangeArrowheads="1"/>
          </p:cNvPicPr>
          <p:nvPr/>
        </p:nvPicPr>
        <p:blipFill>
          <a:blip r:embed="rId2" cstate="print"/>
          <a:srcRect/>
          <a:stretch>
            <a:fillRect/>
          </a:stretch>
        </p:blipFill>
        <p:spPr bwMode="auto">
          <a:xfrm>
            <a:off x="3158413" y="541018"/>
            <a:ext cx="3075708" cy="2269376"/>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6266950" y="536634"/>
            <a:ext cx="3043306" cy="2261062"/>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113753" y="553258"/>
            <a:ext cx="3011831" cy="2252749"/>
          </a:xfrm>
          <a:prstGeom prst="rect">
            <a:avLst/>
          </a:prstGeom>
          <a:noFill/>
          <a:ln w="9525">
            <a:noFill/>
            <a:miter lim="800000"/>
            <a:headEnd/>
            <a:tailEnd/>
          </a:ln>
          <a:effectLst/>
        </p:spPr>
      </p:pic>
      <p:pic>
        <p:nvPicPr>
          <p:cNvPr id="2050" name="Picture 2"/>
          <p:cNvPicPr>
            <a:picLocks noChangeAspect="1" noChangeArrowheads="1"/>
          </p:cNvPicPr>
          <p:nvPr/>
        </p:nvPicPr>
        <p:blipFill>
          <a:blip r:embed="rId5" cstate="print"/>
          <a:srcRect/>
          <a:stretch>
            <a:fillRect/>
          </a:stretch>
        </p:blipFill>
        <p:spPr bwMode="auto">
          <a:xfrm>
            <a:off x="9324563" y="561570"/>
            <a:ext cx="2867437" cy="2236124"/>
          </a:xfrm>
          <a:prstGeom prst="rect">
            <a:avLst/>
          </a:prstGeom>
          <a:noFill/>
          <a:ln w="9525">
            <a:noFill/>
            <a:miter lim="800000"/>
            <a:headEnd/>
            <a:tailEnd/>
          </a:ln>
          <a:effectLst/>
        </p:spPr>
      </p:pic>
      <p:grpSp>
        <p:nvGrpSpPr>
          <p:cNvPr id="12" name="11 - Ομάδα"/>
          <p:cNvGrpSpPr/>
          <p:nvPr/>
        </p:nvGrpSpPr>
        <p:grpSpPr>
          <a:xfrm>
            <a:off x="196779" y="4148604"/>
            <a:ext cx="12074684" cy="2543696"/>
            <a:chOff x="108066" y="3923608"/>
            <a:chExt cx="12074684" cy="2543696"/>
          </a:xfrm>
        </p:grpSpPr>
        <p:pic>
          <p:nvPicPr>
            <p:cNvPr id="8" name="Picture 3"/>
            <p:cNvPicPr>
              <a:picLocks noChangeAspect="1" noChangeArrowheads="1"/>
            </p:cNvPicPr>
            <p:nvPr/>
          </p:nvPicPr>
          <p:blipFill>
            <a:blip r:embed="rId6"/>
            <a:srcRect/>
            <a:stretch>
              <a:fillRect/>
            </a:stretch>
          </p:blipFill>
          <p:spPr bwMode="auto">
            <a:xfrm>
              <a:off x="108066" y="3923608"/>
              <a:ext cx="3092333" cy="2543696"/>
            </a:xfrm>
            <a:prstGeom prst="rect">
              <a:avLst/>
            </a:prstGeom>
            <a:noFill/>
            <a:ln w="9525">
              <a:noFill/>
              <a:miter lim="800000"/>
              <a:headEnd/>
              <a:tailEnd/>
            </a:ln>
            <a:effectLst/>
          </p:spPr>
        </p:pic>
        <p:pic>
          <p:nvPicPr>
            <p:cNvPr id="9" name="Picture 2"/>
            <p:cNvPicPr>
              <a:picLocks noChangeAspect="1" noChangeArrowheads="1"/>
            </p:cNvPicPr>
            <p:nvPr/>
          </p:nvPicPr>
          <p:blipFill>
            <a:blip r:embed="rId7"/>
            <a:srcRect/>
            <a:stretch>
              <a:fillRect/>
            </a:stretch>
          </p:blipFill>
          <p:spPr bwMode="auto">
            <a:xfrm>
              <a:off x="3250277" y="3948065"/>
              <a:ext cx="3086153" cy="2502612"/>
            </a:xfrm>
            <a:prstGeom prst="rect">
              <a:avLst/>
            </a:prstGeom>
            <a:noFill/>
            <a:ln w="9525">
              <a:noFill/>
              <a:miter lim="800000"/>
              <a:headEnd/>
              <a:tailEnd/>
            </a:ln>
            <a:effectLst/>
          </p:spPr>
        </p:pic>
        <p:pic>
          <p:nvPicPr>
            <p:cNvPr id="3074" name="Picture 2"/>
            <p:cNvPicPr>
              <a:picLocks noChangeAspect="1" noChangeArrowheads="1"/>
            </p:cNvPicPr>
            <p:nvPr/>
          </p:nvPicPr>
          <p:blipFill>
            <a:blip r:embed="rId8"/>
            <a:srcRect/>
            <a:stretch>
              <a:fillRect/>
            </a:stretch>
          </p:blipFill>
          <p:spPr bwMode="auto">
            <a:xfrm>
              <a:off x="6375861" y="3956858"/>
              <a:ext cx="2942705" cy="2493817"/>
            </a:xfrm>
            <a:prstGeom prst="rect">
              <a:avLst/>
            </a:prstGeom>
            <a:noFill/>
            <a:ln w="9525">
              <a:noFill/>
              <a:miter lim="800000"/>
              <a:headEnd/>
              <a:tailEnd/>
            </a:ln>
            <a:effectLst/>
          </p:spPr>
        </p:pic>
        <p:pic>
          <p:nvPicPr>
            <p:cNvPr id="3075" name="Picture 3"/>
            <p:cNvPicPr>
              <a:picLocks noChangeAspect="1" noChangeArrowheads="1"/>
            </p:cNvPicPr>
            <p:nvPr/>
          </p:nvPicPr>
          <p:blipFill>
            <a:blip r:embed="rId9"/>
            <a:srcRect/>
            <a:stretch>
              <a:fillRect/>
            </a:stretch>
          </p:blipFill>
          <p:spPr bwMode="auto">
            <a:xfrm>
              <a:off x="9343506" y="3961490"/>
              <a:ext cx="2839244" cy="2464248"/>
            </a:xfrm>
            <a:prstGeom prst="rect">
              <a:avLst/>
            </a:prstGeom>
            <a:noFill/>
            <a:ln w="9525">
              <a:noFill/>
              <a:miter lim="800000"/>
              <a:headEnd/>
              <a:tailEnd/>
            </a:ln>
            <a:effectLst/>
          </p:spPr>
        </p:pic>
      </p:grpSp>
      <p:sp>
        <p:nvSpPr>
          <p:cNvPr id="2" name="TextBox 1">
            <a:extLst>
              <a:ext uri="{FF2B5EF4-FFF2-40B4-BE49-F238E27FC236}">
                <a16:creationId xmlns:a16="http://schemas.microsoft.com/office/drawing/2014/main" id="{F9C18BD5-190F-A5C1-C8FD-B1560A34F689}"/>
              </a:ext>
            </a:extLst>
          </p:cNvPr>
          <p:cNvSpPr txBox="1"/>
          <p:nvPr/>
        </p:nvSpPr>
        <p:spPr>
          <a:xfrm>
            <a:off x="1536296" y="3028890"/>
            <a:ext cx="9461308" cy="400110"/>
          </a:xfrm>
          <a:prstGeom prst="rect">
            <a:avLst/>
          </a:prstGeom>
          <a:noFill/>
        </p:spPr>
        <p:txBody>
          <a:bodyPr wrap="none" rtlCol="0">
            <a:spAutoFit/>
          </a:bodyPr>
          <a:lstStyle/>
          <a:p>
            <a:r>
              <a:rPr lang="el-GR" sz="2000" b="1" dirty="0">
                <a:solidFill>
                  <a:schemeClr val="accent6">
                    <a:lumMod val="75000"/>
                  </a:schemeClr>
                </a:solidFill>
              </a:rPr>
              <a:t>Αντιβιοτικά </a:t>
            </a:r>
            <a:r>
              <a:rPr lang="en-GB" sz="2000" b="1" dirty="0">
                <a:solidFill>
                  <a:schemeClr val="accent6">
                    <a:lumMod val="75000"/>
                  </a:schemeClr>
                </a:solidFill>
              </a:rPr>
              <a:t>→</a:t>
            </a:r>
            <a:r>
              <a:rPr lang="el-GR" sz="2000" b="1" dirty="0">
                <a:solidFill>
                  <a:schemeClr val="accent6">
                    <a:lumMod val="75000"/>
                  </a:schemeClr>
                </a:solidFill>
              </a:rPr>
              <a:t> Επιδείνωση </a:t>
            </a:r>
            <a:r>
              <a:rPr lang="en-GB" sz="2000" b="1" dirty="0">
                <a:solidFill>
                  <a:schemeClr val="accent6">
                    <a:lumMod val="75000"/>
                  </a:schemeClr>
                </a:solidFill>
              </a:rPr>
              <a:t>→</a:t>
            </a:r>
            <a:r>
              <a:rPr lang="el-GR" sz="2000" b="1" dirty="0">
                <a:solidFill>
                  <a:schemeClr val="accent6">
                    <a:lumMod val="75000"/>
                  </a:schemeClr>
                </a:solidFill>
              </a:rPr>
              <a:t> Βρογχοσκόπηση: Αρνητικές </a:t>
            </a:r>
            <a:r>
              <a:rPr lang="en-GB" sz="2000" b="1" dirty="0" err="1">
                <a:solidFill>
                  <a:schemeClr val="accent6">
                    <a:lumMod val="75000"/>
                  </a:schemeClr>
                </a:solidFill>
              </a:rPr>
              <a:t>Cx</a:t>
            </a:r>
            <a:r>
              <a:rPr lang="en-GB" sz="2000" b="1" dirty="0">
                <a:solidFill>
                  <a:schemeClr val="accent6">
                    <a:lumMod val="75000"/>
                  </a:schemeClr>
                </a:solidFill>
              </a:rPr>
              <a:t> →</a:t>
            </a:r>
            <a:r>
              <a:rPr lang="el-GR" sz="2000" b="1" dirty="0">
                <a:solidFill>
                  <a:schemeClr val="accent6">
                    <a:lumMod val="75000"/>
                  </a:schemeClr>
                </a:solidFill>
              </a:rPr>
              <a:t> Περαιτέρω επιδείνωση</a:t>
            </a:r>
            <a:endParaRPr lang="en-US" sz="2000" b="1" dirty="0">
              <a:solidFill>
                <a:schemeClr val="accent6">
                  <a:lumMod val="75000"/>
                </a:schemeClr>
              </a:solidFill>
            </a:endParaRPr>
          </a:p>
        </p:txBody>
      </p:sp>
      <p:sp>
        <p:nvSpPr>
          <p:cNvPr id="4" name="TextBox 3">
            <a:extLst>
              <a:ext uri="{FF2B5EF4-FFF2-40B4-BE49-F238E27FC236}">
                <a16:creationId xmlns:a16="http://schemas.microsoft.com/office/drawing/2014/main" id="{2BEBCD5F-BCC3-7675-8338-2845E7DE1720}"/>
              </a:ext>
            </a:extLst>
          </p:cNvPr>
          <p:cNvSpPr txBox="1"/>
          <p:nvPr/>
        </p:nvSpPr>
        <p:spPr>
          <a:xfrm>
            <a:off x="3734302" y="3732100"/>
            <a:ext cx="4999638" cy="369332"/>
          </a:xfrm>
          <a:prstGeom prst="rect">
            <a:avLst/>
          </a:prstGeom>
          <a:noFill/>
        </p:spPr>
        <p:txBody>
          <a:bodyPr wrap="none" rtlCol="0">
            <a:spAutoFit/>
          </a:bodyPr>
          <a:lstStyle>
            <a:defPPr>
              <a:defRPr lang="en-GR"/>
            </a:defPPr>
            <a:lvl1pPr>
              <a:defRPr sz="2000" b="1">
                <a:solidFill>
                  <a:schemeClr val="accent6">
                    <a:lumMod val="75000"/>
                  </a:schemeClr>
                </a:solidFill>
              </a:defRPr>
            </a:lvl1pPr>
          </a:lstStyle>
          <a:p>
            <a:r>
              <a:rPr lang="el-GR" dirty="0">
                <a:solidFill>
                  <a:srgbClr val="FF0000"/>
                </a:solidFill>
              </a:rPr>
              <a:t>2η </a:t>
            </a:r>
            <a:r>
              <a:rPr lang="en-GB" dirty="0">
                <a:solidFill>
                  <a:srgbClr val="FF0000"/>
                </a:solidFill>
              </a:rPr>
              <a:t>HRCT </a:t>
            </a:r>
            <a:r>
              <a:rPr lang="el-GR" dirty="0">
                <a:solidFill>
                  <a:srgbClr val="FF0000"/>
                </a:solidFill>
              </a:rPr>
              <a:t>θώρακος: </a:t>
            </a:r>
            <a:r>
              <a:rPr lang="el-GR" dirty="0" err="1">
                <a:solidFill>
                  <a:srgbClr val="FF0000"/>
                </a:solidFill>
              </a:rPr>
              <a:t>Οργανούμενη</a:t>
            </a:r>
            <a:r>
              <a:rPr lang="el-GR" dirty="0">
                <a:solidFill>
                  <a:srgbClr val="FF0000"/>
                </a:solidFill>
              </a:rPr>
              <a:t> πνευμονία + </a:t>
            </a:r>
            <a:r>
              <a:rPr lang="en-GB" dirty="0">
                <a:solidFill>
                  <a:srgbClr val="FF0000"/>
                </a:solidFill>
              </a:rPr>
              <a:t>NSIP</a:t>
            </a:r>
            <a:endParaRPr lang="en-GR" dirty="0">
              <a:solidFill>
                <a:srgbClr val="FF0000"/>
              </a:solidFill>
            </a:endParaRPr>
          </a:p>
        </p:txBody>
      </p:sp>
    </p:spTree>
    <p:extLst>
      <p:ext uri="{BB962C8B-B14F-4D97-AF65-F5344CB8AC3E}">
        <p14:creationId xmlns:p14="http://schemas.microsoft.com/office/powerpoint/2010/main" val="259579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7129" y="820271"/>
            <a:ext cx="10722231" cy="3046988"/>
          </a:xfrm>
          <a:prstGeom prst="rect">
            <a:avLst/>
          </a:prstGeom>
          <a:noFill/>
        </p:spPr>
        <p:txBody>
          <a:bodyPr wrap="none" rtlCol="0">
            <a:spAutoFit/>
          </a:bodyPr>
          <a:lstStyle/>
          <a:p>
            <a:r>
              <a:rPr lang="el-GR" sz="2400" b="1" dirty="0"/>
              <a:t>                                   ΕΚΤΙΜΗΣΗ ΑΠΟ ΡΕΥΜΑΤΟΛΟΓΟ</a:t>
            </a:r>
          </a:p>
          <a:p>
            <a:endParaRPr lang="el-GR" sz="2400" b="1" dirty="0"/>
          </a:p>
          <a:p>
            <a:pPr marL="342900" indent="-342900">
              <a:buFont typeface="Arial" panose="020B0604020202020204" pitchFamily="34" charset="0"/>
              <a:buChar char="•"/>
            </a:pPr>
            <a:r>
              <a:rPr lang="el-GR" sz="2400" dirty="0"/>
              <a:t>Απεικονιστική εικόνα </a:t>
            </a:r>
            <a:r>
              <a:rPr lang="en-US" sz="2400" dirty="0"/>
              <a:t>f NSIP/ OP</a:t>
            </a:r>
            <a:r>
              <a:rPr lang="el-GR" sz="2400" dirty="0"/>
              <a:t>              Συμβατή με ΙΙΜ</a:t>
            </a:r>
            <a:r>
              <a:rPr lang="en-GB" sz="2400" dirty="0"/>
              <a:t> </a:t>
            </a:r>
            <a:r>
              <a:rPr lang="el-GR" sz="2400" dirty="0"/>
              <a:t>(πιθανή </a:t>
            </a:r>
            <a:r>
              <a:rPr lang="el-GR" sz="2400" dirty="0" err="1"/>
              <a:t>αντισυνθετάση</a:t>
            </a:r>
            <a:r>
              <a:rPr lang="el-GR" sz="2400" dirty="0"/>
              <a:t>)</a:t>
            </a:r>
          </a:p>
          <a:p>
            <a:pPr marL="342900" indent="-342900">
              <a:buFont typeface="Arial" panose="020B0604020202020204" pitchFamily="34" charset="0"/>
              <a:buChar char="•"/>
            </a:pPr>
            <a:endParaRPr lang="el-GR" sz="2400" dirty="0"/>
          </a:p>
          <a:p>
            <a:pPr marL="342900" indent="-342900">
              <a:buFont typeface="Arial" panose="020B0604020202020204" pitchFamily="34" charset="0"/>
              <a:buChar char="•"/>
            </a:pPr>
            <a:r>
              <a:rPr lang="el-GR" sz="2400" dirty="0"/>
              <a:t>Στάθηκε </a:t>
            </a:r>
            <a:r>
              <a:rPr lang="en-US" sz="2400" dirty="0"/>
              <a:t>panel </a:t>
            </a:r>
            <a:r>
              <a:rPr lang="el-GR" sz="2400" dirty="0" err="1"/>
              <a:t>μυοσίτιδας</a:t>
            </a:r>
            <a:endParaRPr lang="el-GR" sz="2400" dirty="0"/>
          </a:p>
          <a:p>
            <a:pPr marL="342900" indent="-342900">
              <a:buFont typeface="Arial" panose="020B0604020202020204" pitchFamily="34" charset="0"/>
              <a:buChar char="•"/>
            </a:pPr>
            <a:endParaRPr lang="el-GR" sz="2400" dirty="0"/>
          </a:p>
          <a:p>
            <a:endParaRPr lang="el-GR" sz="2400" b="1" dirty="0"/>
          </a:p>
          <a:p>
            <a:r>
              <a:rPr lang="el-GR" sz="2400" b="1" dirty="0"/>
              <a:t> </a:t>
            </a:r>
            <a:endParaRPr lang="en-US" sz="2400" b="1" dirty="0"/>
          </a:p>
        </p:txBody>
      </p:sp>
      <p:sp>
        <p:nvSpPr>
          <p:cNvPr id="5" name="4 - Δεξιό βέλος"/>
          <p:cNvSpPr/>
          <p:nvPr/>
        </p:nvSpPr>
        <p:spPr>
          <a:xfrm>
            <a:off x="5938895" y="1571575"/>
            <a:ext cx="405442" cy="4140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 </a:t>
            </a:r>
          </a:p>
        </p:txBody>
      </p:sp>
      <p:graphicFrame>
        <p:nvGraphicFramePr>
          <p:cNvPr id="4" name="Table 2"/>
          <p:cNvGraphicFramePr>
            <a:graphicFrameLocks noGrp="1"/>
          </p:cNvGraphicFramePr>
          <p:nvPr/>
        </p:nvGraphicFramePr>
        <p:xfrm>
          <a:off x="1578713" y="4058449"/>
          <a:ext cx="8128002" cy="1112520"/>
        </p:xfrm>
        <a:graphic>
          <a:graphicData uri="http://schemas.openxmlformats.org/drawingml/2006/table">
            <a:tbl>
              <a:tblPr firstRow="1" bandRow="1">
                <a:tableStyleId>{E8B1032C-EA38-4F05-BA0D-38AFFFC7BED3}</a:tableStyleId>
              </a:tblPr>
              <a:tblGrid>
                <a:gridCol w="1354667">
                  <a:extLst>
                    <a:ext uri="{9D8B030D-6E8A-4147-A177-3AD203B41FA5}">
                      <a16:colId xmlns:a16="http://schemas.microsoft.com/office/drawing/2014/main" val="20000"/>
                    </a:ext>
                  </a:extLst>
                </a:gridCol>
                <a:gridCol w="1354667">
                  <a:extLst>
                    <a:ext uri="{9D8B030D-6E8A-4147-A177-3AD203B41FA5}">
                      <a16:colId xmlns:a16="http://schemas.microsoft.com/office/drawing/2014/main" val="20001"/>
                    </a:ext>
                  </a:extLst>
                </a:gridCol>
                <a:gridCol w="1354667">
                  <a:extLst>
                    <a:ext uri="{9D8B030D-6E8A-4147-A177-3AD203B41FA5}">
                      <a16:colId xmlns:a16="http://schemas.microsoft.com/office/drawing/2014/main" val="20002"/>
                    </a:ext>
                  </a:extLst>
                </a:gridCol>
                <a:gridCol w="1354667">
                  <a:extLst>
                    <a:ext uri="{9D8B030D-6E8A-4147-A177-3AD203B41FA5}">
                      <a16:colId xmlns:a16="http://schemas.microsoft.com/office/drawing/2014/main" val="20003"/>
                    </a:ext>
                  </a:extLst>
                </a:gridCol>
                <a:gridCol w="1354667">
                  <a:extLst>
                    <a:ext uri="{9D8B030D-6E8A-4147-A177-3AD203B41FA5}">
                      <a16:colId xmlns:a16="http://schemas.microsoft.com/office/drawing/2014/main" val="20004"/>
                    </a:ext>
                  </a:extLst>
                </a:gridCol>
                <a:gridCol w="1354667">
                  <a:extLst>
                    <a:ext uri="{9D8B030D-6E8A-4147-A177-3AD203B41FA5}">
                      <a16:colId xmlns:a16="http://schemas.microsoft.com/office/drawing/2014/main" val="20005"/>
                    </a:ext>
                  </a:extLst>
                </a:gridCol>
              </a:tblGrid>
              <a:tr h="370840">
                <a:tc>
                  <a:txBody>
                    <a:bodyPr/>
                    <a:lstStyle/>
                    <a:p>
                      <a:r>
                        <a:rPr lang="en-US" b="0" dirty="0"/>
                        <a:t>Mi2</a:t>
                      </a:r>
                      <a:r>
                        <a:rPr lang="el-GR" b="0" dirty="0"/>
                        <a:t>α</a:t>
                      </a:r>
                      <a:endParaRPr lang="en-US" b="0" dirty="0"/>
                    </a:p>
                  </a:txBody>
                  <a:tcPr/>
                </a:tc>
                <a:tc>
                  <a:txBody>
                    <a:bodyPr/>
                    <a:lstStyle/>
                    <a:p>
                      <a:r>
                        <a:rPr lang="en-US" b="0" dirty="0"/>
                        <a:t>Mi2</a:t>
                      </a:r>
                      <a:r>
                        <a:rPr lang="el-GR" b="0" dirty="0"/>
                        <a:t>β</a:t>
                      </a:r>
                      <a:endParaRPr lang="en-US" b="0" dirty="0"/>
                    </a:p>
                  </a:txBody>
                  <a:tcPr/>
                </a:tc>
                <a:tc>
                  <a:txBody>
                    <a:bodyPr/>
                    <a:lstStyle/>
                    <a:p>
                      <a:r>
                        <a:rPr lang="en-US" b="0" dirty="0"/>
                        <a:t>TIF1</a:t>
                      </a:r>
                      <a:r>
                        <a:rPr lang="el-GR" b="0" dirty="0"/>
                        <a:t>γ</a:t>
                      </a:r>
                      <a:endParaRPr lang="en-US" b="0" dirty="0"/>
                    </a:p>
                  </a:txBody>
                  <a:tcPr/>
                </a:tc>
                <a:tc>
                  <a:txBody>
                    <a:bodyPr/>
                    <a:lstStyle/>
                    <a:p>
                      <a:r>
                        <a:rPr lang="en-US" b="0" dirty="0"/>
                        <a:t>MDA5</a:t>
                      </a:r>
                    </a:p>
                  </a:txBody>
                  <a:tcPr/>
                </a:tc>
                <a:tc>
                  <a:txBody>
                    <a:bodyPr/>
                    <a:lstStyle/>
                    <a:p>
                      <a:r>
                        <a:rPr lang="en-US" b="0" dirty="0"/>
                        <a:t>NXP2</a:t>
                      </a:r>
                    </a:p>
                  </a:txBody>
                  <a:tcPr/>
                </a:tc>
                <a:tc>
                  <a:txBody>
                    <a:bodyPr/>
                    <a:lstStyle/>
                    <a:p>
                      <a:r>
                        <a:rPr lang="en-US" b="0" dirty="0"/>
                        <a:t>SAE1</a:t>
                      </a:r>
                    </a:p>
                  </a:txBody>
                  <a:tcPr/>
                </a:tc>
                <a:extLst>
                  <a:ext uri="{0D108BD9-81ED-4DB2-BD59-A6C34878D82A}">
                    <a16:rowId xmlns:a16="http://schemas.microsoft.com/office/drawing/2014/main" val="10000"/>
                  </a:ext>
                </a:extLst>
              </a:tr>
              <a:tr h="370840">
                <a:tc>
                  <a:txBody>
                    <a:bodyPr/>
                    <a:lstStyle/>
                    <a:p>
                      <a:r>
                        <a:rPr lang="en-US" dirty="0"/>
                        <a:t>Ku</a:t>
                      </a:r>
                    </a:p>
                  </a:txBody>
                  <a:tcPr/>
                </a:tc>
                <a:tc>
                  <a:txBody>
                    <a:bodyPr/>
                    <a:lstStyle/>
                    <a:p>
                      <a:r>
                        <a:rPr lang="en-US" dirty="0"/>
                        <a:t>Pm/</a:t>
                      </a:r>
                      <a:r>
                        <a:rPr lang="en-US" dirty="0" err="1"/>
                        <a:t>Scl</a:t>
                      </a:r>
                      <a:r>
                        <a:rPr lang="en-US" baseline="0" dirty="0"/>
                        <a:t> 100</a:t>
                      </a:r>
                      <a:endParaRPr lang="en-US" dirty="0"/>
                    </a:p>
                  </a:txBody>
                  <a:tcPr/>
                </a:tc>
                <a:tc>
                  <a:txBody>
                    <a:bodyPr/>
                    <a:lstStyle/>
                    <a:p>
                      <a:r>
                        <a:rPr lang="en-US" dirty="0"/>
                        <a:t>Pm/</a:t>
                      </a:r>
                      <a:r>
                        <a:rPr lang="en-US" dirty="0" err="1"/>
                        <a:t>scl</a:t>
                      </a:r>
                      <a:r>
                        <a:rPr lang="en-US" dirty="0"/>
                        <a:t> 75</a:t>
                      </a:r>
                    </a:p>
                  </a:txBody>
                  <a:tcPr/>
                </a:tc>
                <a:tc>
                  <a:txBody>
                    <a:bodyPr/>
                    <a:lstStyle/>
                    <a:p>
                      <a:r>
                        <a:rPr lang="en-US" dirty="0"/>
                        <a:t>Jo-1</a:t>
                      </a:r>
                    </a:p>
                  </a:txBody>
                  <a:tcPr/>
                </a:tc>
                <a:tc>
                  <a:txBody>
                    <a:bodyPr/>
                    <a:lstStyle/>
                    <a:p>
                      <a:r>
                        <a:rPr lang="en-US" dirty="0"/>
                        <a:t>SRP</a:t>
                      </a:r>
                    </a:p>
                  </a:txBody>
                  <a:tcPr/>
                </a:tc>
                <a:tc>
                  <a:txBody>
                    <a:bodyPr/>
                    <a:lstStyle/>
                    <a:p>
                      <a:r>
                        <a:rPr lang="en-US" dirty="0"/>
                        <a:t>PL- 7</a:t>
                      </a:r>
                    </a:p>
                  </a:txBody>
                  <a:tcPr/>
                </a:tc>
                <a:extLst>
                  <a:ext uri="{0D108BD9-81ED-4DB2-BD59-A6C34878D82A}">
                    <a16:rowId xmlns:a16="http://schemas.microsoft.com/office/drawing/2014/main" val="10001"/>
                  </a:ext>
                </a:extLst>
              </a:tr>
              <a:tr h="370840">
                <a:tc>
                  <a:txBody>
                    <a:bodyPr/>
                    <a:lstStyle/>
                    <a:p>
                      <a:r>
                        <a:rPr lang="en-US" dirty="0"/>
                        <a:t>PL 12</a:t>
                      </a:r>
                    </a:p>
                  </a:txBody>
                  <a:tcPr/>
                </a:tc>
                <a:tc>
                  <a:txBody>
                    <a:bodyPr/>
                    <a:lstStyle/>
                    <a:p>
                      <a:r>
                        <a:rPr lang="en-US" dirty="0"/>
                        <a:t>EJ</a:t>
                      </a:r>
                    </a:p>
                  </a:txBody>
                  <a:tcPr/>
                </a:tc>
                <a:tc>
                  <a:txBody>
                    <a:bodyPr/>
                    <a:lstStyle/>
                    <a:p>
                      <a:r>
                        <a:rPr lang="en-US" dirty="0"/>
                        <a:t>OJ </a:t>
                      </a:r>
                    </a:p>
                  </a:txBody>
                  <a:tcPr/>
                </a:tc>
                <a:tc>
                  <a:txBody>
                    <a:bodyPr/>
                    <a:lstStyle/>
                    <a:p>
                      <a:r>
                        <a:rPr lang="en-US" dirty="0"/>
                        <a:t>Ro</a:t>
                      </a:r>
                      <a:r>
                        <a:rPr lang="en-US" baseline="0" dirty="0"/>
                        <a:t> 52</a:t>
                      </a:r>
                      <a:endParaRPr lang="en-US" dirty="0"/>
                    </a:p>
                  </a:txBody>
                  <a:tcPr/>
                </a:tc>
                <a:tc>
                  <a:txBody>
                    <a:bodyPr/>
                    <a:lstStyle/>
                    <a:p>
                      <a:r>
                        <a:rPr lang="en-US" dirty="0"/>
                        <a:t>Cn-1A</a:t>
                      </a:r>
                    </a:p>
                  </a:txBody>
                  <a:tcPr/>
                </a:tc>
                <a:tc>
                  <a:txBody>
                    <a:bodyPr/>
                    <a:lstStyle/>
                    <a:p>
                      <a:r>
                        <a:rPr lang="en-US" dirty="0"/>
                        <a:t>HMGCR</a:t>
                      </a:r>
                    </a:p>
                  </a:txBody>
                  <a:tcPr/>
                </a:tc>
                <a:extLst>
                  <a:ext uri="{0D108BD9-81ED-4DB2-BD59-A6C34878D82A}">
                    <a16:rowId xmlns:a16="http://schemas.microsoft.com/office/drawing/2014/main" val="10002"/>
                  </a:ext>
                </a:extLst>
              </a:tr>
            </a:tbl>
          </a:graphicData>
        </a:graphic>
      </p:graphicFrame>
      <p:sp>
        <p:nvSpPr>
          <p:cNvPr id="6" name="Oval 3"/>
          <p:cNvSpPr/>
          <p:nvPr/>
        </p:nvSpPr>
        <p:spPr>
          <a:xfrm>
            <a:off x="4287656" y="4460023"/>
            <a:ext cx="1196788" cy="28238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3782E0C-1F50-20FE-5D3F-4329FEE2550F}"/>
              </a:ext>
            </a:extLst>
          </p:cNvPr>
          <p:cNvSpPr txBox="1"/>
          <p:nvPr/>
        </p:nvSpPr>
        <p:spPr>
          <a:xfrm>
            <a:off x="3140137" y="5910729"/>
            <a:ext cx="6279732" cy="523220"/>
          </a:xfrm>
          <a:prstGeom prst="rect">
            <a:avLst/>
          </a:prstGeom>
          <a:noFill/>
        </p:spPr>
        <p:txBody>
          <a:bodyPr wrap="none" rtlCol="0">
            <a:spAutoFit/>
          </a:bodyPr>
          <a:lstStyle>
            <a:defPPr>
              <a:defRPr lang="en-GR"/>
            </a:defPPr>
            <a:lvl1pPr>
              <a:defRPr sz="2800" b="1">
                <a:solidFill>
                  <a:srgbClr val="00B050"/>
                </a:solidFill>
              </a:defRPr>
            </a:lvl1pPr>
          </a:lstStyle>
          <a:p>
            <a:r>
              <a:rPr lang="el-GR" dirty="0"/>
              <a:t>Η ευλογία των ανοσολογικών εξετάσεων</a:t>
            </a:r>
            <a:endParaRPr lang="en-GR" dirty="0"/>
          </a:p>
        </p:txBody>
      </p:sp>
    </p:spTree>
    <p:extLst>
      <p:ext uri="{BB962C8B-B14F-4D97-AF65-F5344CB8AC3E}">
        <p14:creationId xmlns:p14="http://schemas.microsoft.com/office/powerpoint/2010/main" val="3130952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77069" y="14734"/>
            <a:ext cx="11672887" cy="1143000"/>
          </a:xfrm>
        </p:spPr>
        <p:txBody>
          <a:bodyPr>
            <a:normAutofit/>
          </a:bodyPr>
          <a:lstStyle/>
          <a:p>
            <a:r>
              <a:rPr lang="el-GR" sz="2800" b="1" dirty="0">
                <a:latin typeface="+mn-lt"/>
              </a:rPr>
              <a:t>Τα ειδικά αντισώματα για </a:t>
            </a:r>
            <a:r>
              <a:rPr lang="el-GR" sz="2800" b="1" dirty="0" err="1">
                <a:latin typeface="+mn-lt"/>
              </a:rPr>
              <a:t>μυοσίτιδα</a:t>
            </a:r>
            <a:r>
              <a:rPr lang="el-GR" sz="2800" b="1" dirty="0">
                <a:latin typeface="+mn-lt"/>
              </a:rPr>
              <a:t> και η συσχέτιση με συγκεκριμένους κλινικούς φαινοτύπους</a:t>
            </a:r>
          </a:p>
        </p:txBody>
      </p:sp>
      <p:pic>
        <p:nvPicPr>
          <p:cNvPr id="4" name="Picture 2"/>
          <p:cNvPicPr>
            <a:picLocks noChangeAspect="1" noChangeArrowheads="1"/>
          </p:cNvPicPr>
          <p:nvPr/>
        </p:nvPicPr>
        <p:blipFill>
          <a:blip r:embed="rId2" cstate="print"/>
          <a:srcRect/>
          <a:stretch>
            <a:fillRect/>
          </a:stretch>
        </p:blipFill>
        <p:spPr bwMode="auto">
          <a:xfrm>
            <a:off x="1703512" y="1484785"/>
            <a:ext cx="8729358" cy="5046165"/>
          </a:xfrm>
          <a:prstGeom prst="rect">
            <a:avLst/>
          </a:prstGeom>
          <a:noFill/>
          <a:ln w="9525">
            <a:noFill/>
            <a:round/>
            <a:headEnd/>
            <a:tailEnd/>
          </a:ln>
        </p:spPr>
      </p:pic>
      <p:sp>
        <p:nvSpPr>
          <p:cNvPr id="5" name="Text Box 4"/>
          <p:cNvSpPr txBox="1">
            <a:spLocks noChangeArrowheads="1"/>
          </p:cNvSpPr>
          <p:nvPr/>
        </p:nvSpPr>
        <p:spPr bwMode="auto">
          <a:xfrm>
            <a:off x="677069" y="6352508"/>
            <a:ext cx="6252480" cy="505493"/>
          </a:xfrm>
          <a:prstGeom prst="rect">
            <a:avLst/>
          </a:prstGeom>
          <a:noFill/>
          <a:ln w="9525">
            <a:noFill/>
            <a:round/>
            <a:headEnd/>
            <a:tailEnd/>
          </a:ln>
        </p:spPr>
        <p:txBody>
          <a:bodyPr lIns="81631" tIns="49615" rIns="81631" bIns="40816"/>
          <a:lstStyle/>
          <a:p>
            <a:pPr>
              <a:tabLst>
                <a:tab pos="656582" algn="l"/>
                <a:tab pos="1313162" algn="l"/>
                <a:tab pos="1969745" algn="l"/>
                <a:tab pos="2626327" algn="l"/>
                <a:tab pos="3282907" algn="l"/>
                <a:tab pos="3939490" algn="l"/>
                <a:tab pos="4596072" algn="l"/>
                <a:tab pos="5252653" algn="l"/>
                <a:tab pos="5909234" algn="l"/>
              </a:tabLst>
            </a:pPr>
            <a:r>
              <a:rPr lang="en-GB" sz="800" b="1" dirty="0">
                <a:solidFill>
                  <a:srgbClr val="000000"/>
                </a:solidFill>
              </a:rPr>
              <a:t>Journal of Internal Medicine</a:t>
            </a:r>
            <a:br>
              <a:rPr lang="en-GB" sz="800" dirty="0">
                <a:solidFill>
                  <a:srgbClr val="000000"/>
                </a:solidFill>
              </a:rPr>
            </a:br>
            <a:r>
              <a:rPr lang="en-GB" sz="800" dirty="0">
                <a:solidFill>
                  <a:srgbClr val="000000"/>
                </a:solidFill>
              </a:rPr>
              <a:t>25 NOV 2015 DOI: 10.1111/joim.12451</a:t>
            </a:r>
            <a:br>
              <a:rPr lang="en-GB" sz="800" dirty="0">
                <a:solidFill>
                  <a:srgbClr val="000000"/>
                </a:solidFill>
              </a:rPr>
            </a:br>
            <a:r>
              <a:rPr lang="en-GB" sz="800" dirty="0">
                <a:solidFill>
                  <a:srgbClr val="000000"/>
                </a:solidFill>
                <a:hlinkClick r:id="rId3"/>
              </a:rPr>
              <a:t>http://onlinelibrary.wiley.com/doi/10.1111/joim.12451/full#joim12451-fig-0002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012BB0-E9FD-3440-DCF9-B347A74C4A13}"/>
              </a:ext>
            </a:extLst>
          </p:cNvPr>
          <p:cNvSpPr/>
          <p:nvPr/>
        </p:nvSpPr>
        <p:spPr>
          <a:xfrm>
            <a:off x="1328737" y="372866"/>
            <a:ext cx="10176915" cy="461665"/>
          </a:xfrm>
          <a:prstGeom prst="rect">
            <a:avLst/>
          </a:prstGeom>
        </p:spPr>
        <p:txBody>
          <a:bodyPr wrap="square">
            <a:spAutoFit/>
          </a:bodyPr>
          <a:lstStyle/>
          <a:p>
            <a:r>
              <a:rPr lang="el-GR" sz="2400" b="1" dirty="0"/>
              <a:t>Περίπτωση: Γυναίκα με πάρεση προσωπικού, ίλιγγο και αδυναμία βάδισης</a:t>
            </a:r>
          </a:p>
        </p:txBody>
      </p:sp>
      <p:sp>
        <p:nvSpPr>
          <p:cNvPr id="3" name="TextBox 2">
            <a:extLst>
              <a:ext uri="{FF2B5EF4-FFF2-40B4-BE49-F238E27FC236}">
                <a16:creationId xmlns:a16="http://schemas.microsoft.com/office/drawing/2014/main" id="{05623F0D-83F3-975F-90F2-48326C9A84A5}"/>
              </a:ext>
            </a:extLst>
          </p:cNvPr>
          <p:cNvSpPr txBox="1"/>
          <p:nvPr/>
        </p:nvSpPr>
        <p:spPr>
          <a:xfrm>
            <a:off x="323851" y="1228725"/>
            <a:ext cx="6639956" cy="3170099"/>
          </a:xfrm>
          <a:prstGeom prst="rect">
            <a:avLst/>
          </a:prstGeom>
          <a:noFill/>
        </p:spPr>
        <p:txBody>
          <a:bodyPr wrap="square" rtlCol="0">
            <a:spAutoFit/>
          </a:bodyPr>
          <a:lstStyle/>
          <a:p>
            <a:r>
              <a:rPr lang="el-GR" sz="2000" dirty="0"/>
              <a:t>58 ετών</a:t>
            </a:r>
          </a:p>
          <a:p>
            <a:pPr marL="285750" indent="-285750">
              <a:buFont typeface="Arial" panose="020B0604020202020204" pitchFamily="34" charset="0"/>
              <a:buChar char="•"/>
            </a:pPr>
            <a:r>
              <a:rPr lang="el-GR" sz="2000" dirty="0"/>
              <a:t>Περιφερικού τύπου πάρεση προσωπικού</a:t>
            </a:r>
          </a:p>
          <a:p>
            <a:pPr marL="285750" indent="-285750">
              <a:buFont typeface="Arial" panose="020B0604020202020204" pitchFamily="34" charset="0"/>
              <a:buChar char="•"/>
            </a:pPr>
            <a:r>
              <a:rPr lang="el-GR" sz="2000" dirty="0" err="1"/>
              <a:t>Υπασθησία</a:t>
            </a:r>
            <a:r>
              <a:rPr lang="el-GR" sz="2000" dirty="0"/>
              <a:t> κατανομής τριδύμου</a:t>
            </a:r>
          </a:p>
          <a:p>
            <a:pPr marL="285750" indent="-285750">
              <a:buFont typeface="Arial" panose="020B0604020202020204" pitchFamily="34" charset="0"/>
              <a:buChar char="•"/>
            </a:pPr>
            <a:r>
              <a:rPr lang="el-GR" sz="2000" dirty="0"/>
              <a:t>Αταξία ΑΡ άκρων</a:t>
            </a:r>
          </a:p>
          <a:p>
            <a:pPr marL="285750" indent="-285750">
              <a:buFont typeface="Arial" panose="020B0604020202020204" pitchFamily="34" charset="0"/>
              <a:buChar char="•"/>
            </a:pPr>
            <a:r>
              <a:rPr lang="el-GR" sz="2000" dirty="0"/>
              <a:t>Ίλιγγος – Έμετοι</a:t>
            </a:r>
          </a:p>
          <a:p>
            <a:endParaRPr lang="el-GR" sz="2000" dirty="0"/>
          </a:p>
          <a:p>
            <a:endParaRPr lang="el-GR" sz="2000" dirty="0"/>
          </a:p>
          <a:p>
            <a:r>
              <a:rPr lang="en-GB" sz="2000" dirty="0"/>
              <a:t>MRI </a:t>
            </a:r>
            <a:r>
              <a:rPr lang="el-GR" sz="2000" dirty="0"/>
              <a:t>Βλάβη ΑΡ </a:t>
            </a:r>
            <a:r>
              <a:rPr lang="el-GR" sz="2000" dirty="0" err="1"/>
              <a:t>οπισθοπλάγια</a:t>
            </a:r>
            <a:r>
              <a:rPr lang="el-GR" sz="2000" dirty="0"/>
              <a:t> στη γέφυρα προς τη </a:t>
            </a:r>
            <a:r>
              <a:rPr lang="el-GR" sz="2000" dirty="0" err="1"/>
              <a:t>γεφυροπρομηκική</a:t>
            </a:r>
            <a:r>
              <a:rPr lang="el-GR" sz="2000" dirty="0"/>
              <a:t> συμβολή και στο </a:t>
            </a:r>
            <a:r>
              <a:rPr lang="el-GR" sz="2000" dirty="0" err="1"/>
              <a:t>ανω</a:t>
            </a:r>
            <a:r>
              <a:rPr lang="en-GB" sz="2000" dirty="0"/>
              <a:t>-</a:t>
            </a:r>
            <a:r>
              <a:rPr lang="el-GR" sz="2000" dirty="0"/>
              <a:t>μέσο παρεγκεφαλιδικό σκέλος</a:t>
            </a:r>
            <a:endParaRPr lang="en-GR" sz="2000" dirty="0"/>
          </a:p>
        </p:txBody>
      </p:sp>
      <p:pic>
        <p:nvPicPr>
          <p:cNvPr id="4" name="Picture 3">
            <a:extLst>
              <a:ext uri="{FF2B5EF4-FFF2-40B4-BE49-F238E27FC236}">
                <a16:creationId xmlns:a16="http://schemas.microsoft.com/office/drawing/2014/main" id="{332CF348-28C2-52D5-4DBB-6D8B6FCD1595}"/>
              </a:ext>
            </a:extLst>
          </p:cNvPr>
          <p:cNvPicPr>
            <a:picLocks noChangeAspect="1"/>
          </p:cNvPicPr>
          <p:nvPr/>
        </p:nvPicPr>
        <p:blipFill rotWithShape="1">
          <a:blip r:embed="rId2"/>
          <a:srcRect l="21569" r="11929" b="16449"/>
          <a:stretch/>
        </p:blipFill>
        <p:spPr>
          <a:xfrm>
            <a:off x="8660332" y="1228725"/>
            <a:ext cx="3207817" cy="3022600"/>
          </a:xfrm>
          <a:prstGeom prst="rect">
            <a:avLst/>
          </a:prstGeom>
        </p:spPr>
      </p:pic>
      <p:pic>
        <p:nvPicPr>
          <p:cNvPr id="5" name="Picture 4">
            <a:extLst>
              <a:ext uri="{FF2B5EF4-FFF2-40B4-BE49-F238E27FC236}">
                <a16:creationId xmlns:a16="http://schemas.microsoft.com/office/drawing/2014/main" id="{99D2211A-0BEC-7147-7326-418AC496703D}"/>
              </a:ext>
            </a:extLst>
          </p:cNvPr>
          <p:cNvPicPr>
            <a:picLocks noChangeAspect="1"/>
          </p:cNvPicPr>
          <p:nvPr/>
        </p:nvPicPr>
        <p:blipFill rotWithShape="1">
          <a:blip r:embed="rId3"/>
          <a:srcRect l="27941" t="7461" r="23366" b="14162"/>
          <a:stretch/>
        </p:blipFill>
        <p:spPr>
          <a:xfrm>
            <a:off x="5949394" y="1228725"/>
            <a:ext cx="2579658" cy="3114247"/>
          </a:xfrm>
          <a:prstGeom prst="rect">
            <a:avLst/>
          </a:prstGeom>
        </p:spPr>
      </p:pic>
      <p:pic>
        <p:nvPicPr>
          <p:cNvPr id="6" name="Picture 5">
            <a:extLst>
              <a:ext uri="{FF2B5EF4-FFF2-40B4-BE49-F238E27FC236}">
                <a16:creationId xmlns:a16="http://schemas.microsoft.com/office/drawing/2014/main" id="{03AE3CA0-F84F-CC5C-A281-E8E560E78DD7}"/>
              </a:ext>
            </a:extLst>
          </p:cNvPr>
          <p:cNvPicPr>
            <a:picLocks noChangeAspect="1"/>
          </p:cNvPicPr>
          <p:nvPr/>
        </p:nvPicPr>
        <p:blipFill>
          <a:blip r:embed="rId4"/>
          <a:stretch>
            <a:fillRect/>
          </a:stretch>
        </p:blipFill>
        <p:spPr>
          <a:xfrm>
            <a:off x="2486025" y="4578049"/>
            <a:ext cx="6438900" cy="2208511"/>
          </a:xfrm>
          <a:prstGeom prst="rect">
            <a:avLst/>
          </a:prstGeom>
        </p:spPr>
      </p:pic>
    </p:spTree>
    <p:extLst>
      <p:ext uri="{BB962C8B-B14F-4D97-AF65-F5344CB8AC3E}">
        <p14:creationId xmlns:p14="http://schemas.microsoft.com/office/powerpoint/2010/main" val="2773762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3032067798"/>
              </p:ext>
            </p:extLst>
          </p:nvPr>
        </p:nvGraphicFramePr>
        <p:xfrm>
          <a:off x="2690446" y="1080056"/>
          <a:ext cx="6811108" cy="4276528"/>
        </p:xfrm>
        <a:graphic>
          <a:graphicData uri="http://schemas.openxmlformats.org/drawingml/2006/table">
            <a:tbl>
              <a:tblPr firstRow="1" bandRow="1">
                <a:tableStyleId>{7E9639D4-E3E2-4D34-9284-5A2195B3D0D7}</a:tableStyleId>
              </a:tblPr>
              <a:tblGrid>
                <a:gridCol w="3405554">
                  <a:extLst>
                    <a:ext uri="{9D8B030D-6E8A-4147-A177-3AD203B41FA5}">
                      <a16:colId xmlns:a16="http://schemas.microsoft.com/office/drawing/2014/main" val="20000"/>
                    </a:ext>
                  </a:extLst>
                </a:gridCol>
                <a:gridCol w="3405554">
                  <a:extLst>
                    <a:ext uri="{9D8B030D-6E8A-4147-A177-3AD203B41FA5}">
                      <a16:colId xmlns:a16="http://schemas.microsoft.com/office/drawing/2014/main" val="20001"/>
                    </a:ext>
                  </a:extLst>
                </a:gridCol>
              </a:tblGrid>
              <a:tr h="298400">
                <a:tc gridSpan="2">
                  <a:txBody>
                    <a:bodyPr/>
                    <a:lstStyle/>
                    <a:p>
                      <a:endParaRPr lang="el-GR" sz="1800" dirty="0"/>
                    </a:p>
                  </a:txBody>
                  <a:tcPr marL="68580" marR="68580" marT="34290" marB="34290">
                    <a:lnB w="12700" cap="flat" cmpd="sng" algn="ctr">
                      <a:solidFill>
                        <a:schemeClr val="tx1"/>
                      </a:solidFill>
                      <a:prstDash val="solid"/>
                      <a:round/>
                      <a:headEnd type="none" w="med" len="med"/>
                      <a:tailEnd type="none" w="med" len="med"/>
                    </a:lnB>
                  </a:tcPr>
                </a:tc>
                <a:tc hMerge="1">
                  <a:txBody>
                    <a:bodyPr/>
                    <a:lstStyle/>
                    <a:p>
                      <a:endParaRPr lang="el-GR" dirty="0"/>
                    </a:p>
                  </a:txBody>
                  <a:tcPr/>
                </a:tc>
                <a:extLst>
                  <a:ext uri="{0D108BD9-81ED-4DB2-BD59-A6C34878D82A}">
                    <a16:rowId xmlns:a16="http://schemas.microsoft.com/office/drawing/2014/main" val="10000"/>
                  </a:ext>
                </a:extLst>
              </a:tr>
              <a:tr h="480060">
                <a:tc>
                  <a:txBody>
                    <a:bodyPr/>
                    <a:lstStyle/>
                    <a:p>
                      <a:r>
                        <a:rPr lang="en-US" sz="1800" b="1" dirty="0"/>
                        <a:t>WBCs= </a:t>
                      </a:r>
                      <a:r>
                        <a:rPr lang="el-GR" sz="1800" b="1" dirty="0" err="1">
                          <a:solidFill>
                            <a:srgbClr val="C00000"/>
                          </a:solidFill>
                        </a:rPr>
                        <a:t>κφ</a:t>
                      </a:r>
                      <a:endParaRPr lang="el-GR" sz="18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lnSpc>
                          <a:spcPct val="150000"/>
                        </a:lnSpc>
                        <a:buFont typeface="Arial" panose="020B0604020202020204" pitchFamily="34" charset="0"/>
                        <a:buChar char="•"/>
                      </a:pPr>
                      <a:r>
                        <a:rPr lang="en-US" sz="1800" b="1" dirty="0">
                          <a:solidFill>
                            <a:srgbClr val="FF0000"/>
                          </a:solidFill>
                        </a:rPr>
                        <a:t>ANA (+)</a:t>
                      </a:r>
                      <a:r>
                        <a:rPr lang="el-GR" sz="1800" b="1" dirty="0">
                          <a:solidFill>
                            <a:srgbClr val="FF0000"/>
                          </a:solidFill>
                        </a:rPr>
                        <a:t> 1:640</a:t>
                      </a:r>
                      <a:endParaRPr lang="en-US" sz="1800" b="1" dirty="0">
                        <a:solidFill>
                          <a:srgbClr val="FF0000"/>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800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t>Hb= </a:t>
                      </a:r>
                      <a:r>
                        <a:rPr lang="el-GR" sz="1800" b="1" dirty="0" err="1">
                          <a:solidFill>
                            <a:srgbClr val="C00000"/>
                          </a:solidFill>
                        </a:rPr>
                        <a:t>κφ</a:t>
                      </a:r>
                      <a:endParaRPr lang="el-GR" sz="1800" b="1" dirty="0"/>
                    </a:p>
                    <a:p>
                      <a:endParaRPr lang="el-GR" sz="18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dirty="0">
                          <a:solidFill>
                            <a:srgbClr val="FF0000"/>
                          </a:solidFill>
                        </a:rPr>
                        <a:t>anti-dsDNA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800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rPr>
                        <a:t>PLTs= </a:t>
                      </a:r>
                      <a:r>
                        <a:rPr lang="el-GR" sz="1800" b="1" dirty="0" err="1">
                          <a:solidFill>
                            <a:srgbClr val="C00000"/>
                          </a:solidFill>
                        </a:rPr>
                        <a:t>κφ</a:t>
                      </a:r>
                      <a:endParaRPr lang="en-US" sz="1800" b="1" dirty="0">
                        <a:solidFill>
                          <a:schemeClr val="tx1"/>
                        </a:solidFill>
                      </a:endParaRPr>
                    </a:p>
                    <a:p>
                      <a:endParaRPr lang="el-GR" sz="18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dirty="0">
                          <a:solidFill>
                            <a:srgbClr val="FF0000"/>
                          </a:solidFill>
                        </a:rPr>
                        <a:t>Anti-Ro (+)</a:t>
                      </a:r>
                    </a:p>
                    <a:p>
                      <a:pPr marL="285750" indent="-285750">
                        <a:buFont typeface="Arial" panose="020B0604020202020204" pitchFamily="34" charset="0"/>
                        <a:buChar char="•"/>
                      </a:pPr>
                      <a:endParaRPr lang="el-GR" sz="18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80060">
                <a:tc>
                  <a:txBody>
                    <a:bodyPr/>
                    <a:lstStyle/>
                    <a:p>
                      <a:r>
                        <a:rPr lang="el-GR" sz="1800" b="1" dirty="0">
                          <a:solidFill>
                            <a:srgbClr val="FF0000"/>
                          </a:solidFill>
                        </a:rPr>
                        <a:t>ΟΝΠ</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1" dirty="0">
                          <a:solidFill>
                            <a:srgbClr val="FF0000"/>
                          </a:solidFill>
                        </a:rPr>
                        <a:t>Anti-CCP (+)</a:t>
                      </a:r>
                      <a:endParaRPr lang="en-US" sz="1800" b="1" dirty="0">
                        <a:solidFill>
                          <a:srgbClr val="FF0000"/>
                        </a:solidFill>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1"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r>
                        <a:rPr lang="el-GR" sz="1800" b="1" dirty="0"/>
                        <a:t>3 κύτταρα (λέμφο)</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85750" indent="-285750">
                        <a:buFont typeface="Arial" panose="020B0604020202020204" pitchFamily="34" charset="0"/>
                        <a:buChar char="•"/>
                      </a:pPr>
                      <a:endParaRPr lang="el-GR" sz="1800" b="1" dirty="0"/>
                    </a:p>
                  </a:txBody>
                  <a:tcPr marL="68580" marR="68580"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436048">
                <a:tc>
                  <a:txBody>
                    <a:bodyPr/>
                    <a:lstStyle/>
                    <a:p>
                      <a:r>
                        <a:rPr lang="en-GB" sz="1800" b="1" dirty="0"/>
                        <a:t>Glu 62</a:t>
                      </a:r>
                      <a:endParaRPr lang="el-GR" sz="1800" b="1" dirty="0"/>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1" dirty="0">
                        <a:sym typeface="Symbol"/>
                      </a:endParaRPr>
                    </a:p>
                  </a:txBody>
                  <a:tcPr marL="68580" marR="68580"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r h="480060">
                <a:tc>
                  <a:txBody>
                    <a:bodyPr/>
                    <a:lstStyle/>
                    <a:p>
                      <a:r>
                        <a:rPr lang="en-GB" sz="1800" b="1" dirty="0" err="1"/>
                        <a:t>Prot</a:t>
                      </a:r>
                      <a:r>
                        <a:rPr lang="en-GB" sz="1800" b="1" dirty="0"/>
                        <a:t> 92</a:t>
                      </a:r>
                      <a:endParaRPr lang="el-GR" sz="1800" b="1" dirty="0"/>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l-GR" sz="1800" b="1" dirty="0"/>
                    </a:p>
                  </a:txBody>
                  <a:tcPr marL="68580" marR="68580" marT="34290" marB="3429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7"/>
                  </a:ext>
                </a:extLst>
              </a:tr>
              <a:tr h="341731">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b="0" dirty="0" err="1">
                          <a:solidFill>
                            <a:schemeClr val="tx1"/>
                          </a:solidFill>
                        </a:rPr>
                        <a:t>Ολιγοκλωνικ</a:t>
                      </a:r>
                      <a:r>
                        <a:rPr lang="en-GB" sz="1800" b="0" dirty="0" err="1">
                          <a:solidFill>
                            <a:schemeClr val="tx1"/>
                          </a:solidFill>
                        </a:rPr>
                        <a:t>έ</a:t>
                      </a:r>
                      <a:r>
                        <a:rPr lang="el-GR" sz="1800" b="0" dirty="0">
                          <a:solidFill>
                            <a:schemeClr val="tx1"/>
                          </a:solidFill>
                        </a:rPr>
                        <a:t>ς ζώνες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 name="TextBox 5">
            <a:extLst>
              <a:ext uri="{FF2B5EF4-FFF2-40B4-BE49-F238E27FC236}">
                <a16:creationId xmlns:a16="http://schemas.microsoft.com/office/drawing/2014/main" id="{0BB0E3DC-6546-2283-7369-A1F61BC3E448}"/>
              </a:ext>
            </a:extLst>
          </p:cNvPr>
          <p:cNvSpPr txBox="1"/>
          <p:nvPr/>
        </p:nvSpPr>
        <p:spPr>
          <a:xfrm>
            <a:off x="2940392" y="5985597"/>
            <a:ext cx="6207853" cy="523220"/>
          </a:xfrm>
          <a:prstGeom prst="rect">
            <a:avLst/>
          </a:prstGeom>
          <a:noFill/>
        </p:spPr>
        <p:txBody>
          <a:bodyPr wrap="none" rtlCol="0">
            <a:spAutoFit/>
          </a:bodyPr>
          <a:lstStyle/>
          <a:p>
            <a:r>
              <a:rPr lang="el-GR" sz="2800" b="1" dirty="0">
                <a:solidFill>
                  <a:srgbClr val="C00000"/>
                </a:solidFill>
              </a:rPr>
              <a:t>Η κατάρα των ανοσολογικών εξετάσεων</a:t>
            </a:r>
            <a:endParaRPr lang="en-GR" sz="2800" b="1" dirty="0">
              <a:solidFill>
                <a:srgbClr val="C00000"/>
              </a:solidFill>
            </a:endParaRPr>
          </a:p>
        </p:txBody>
      </p:sp>
      <p:sp>
        <p:nvSpPr>
          <p:cNvPr id="3" name="Rectangle 2">
            <a:extLst>
              <a:ext uri="{FF2B5EF4-FFF2-40B4-BE49-F238E27FC236}">
                <a16:creationId xmlns:a16="http://schemas.microsoft.com/office/drawing/2014/main" id="{493FA55C-A7BB-6BD1-4561-8ABF5C87DD6F}"/>
              </a:ext>
            </a:extLst>
          </p:cNvPr>
          <p:cNvSpPr/>
          <p:nvPr/>
        </p:nvSpPr>
        <p:spPr>
          <a:xfrm>
            <a:off x="1328737" y="372866"/>
            <a:ext cx="10176915" cy="461665"/>
          </a:xfrm>
          <a:prstGeom prst="rect">
            <a:avLst/>
          </a:prstGeom>
        </p:spPr>
        <p:txBody>
          <a:bodyPr wrap="square">
            <a:spAutoFit/>
          </a:bodyPr>
          <a:lstStyle/>
          <a:p>
            <a:r>
              <a:rPr lang="el-GR" sz="2400" b="1" dirty="0"/>
              <a:t>Περίπτωση: Γυναίκα με πάρεση προσωπικού, ίλιγγο και αδυναμία βάδισης</a:t>
            </a:r>
          </a:p>
        </p:txBody>
      </p:sp>
    </p:spTree>
    <p:extLst>
      <p:ext uri="{BB962C8B-B14F-4D97-AF65-F5344CB8AC3E}">
        <p14:creationId xmlns:p14="http://schemas.microsoft.com/office/powerpoint/2010/main" val="384585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012846-0834-E8F6-B5EE-B84768574840}"/>
              </a:ext>
            </a:extLst>
          </p:cNvPr>
          <p:cNvSpPr txBox="1"/>
          <p:nvPr/>
        </p:nvSpPr>
        <p:spPr>
          <a:xfrm>
            <a:off x="957262" y="328613"/>
            <a:ext cx="10946843" cy="461665"/>
          </a:xfrm>
          <a:prstGeom prst="rect">
            <a:avLst/>
          </a:prstGeom>
          <a:noFill/>
        </p:spPr>
        <p:txBody>
          <a:bodyPr wrap="none" rtlCol="0">
            <a:spAutoFit/>
          </a:bodyPr>
          <a:lstStyle/>
          <a:p>
            <a:r>
              <a:rPr lang="el-GR" sz="2400" b="1" dirty="0"/>
              <a:t>Περίπτωση: Γυναίκα 28 ετών με πάρεση προσωπικού και υποτροπιάζουσες ωτίτιδες</a:t>
            </a:r>
            <a:endParaRPr lang="en-GR" sz="2400" b="1" dirty="0"/>
          </a:p>
        </p:txBody>
      </p:sp>
      <p:sp>
        <p:nvSpPr>
          <p:cNvPr id="3" name="Content Placeholder 2">
            <a:extLst>
              <a:ext uri="{FF2B5EF4-FFF2-40B4-BE49-F238E27FC236}">
                <a16:creationId xmlns:a16="http://schemas.microsoft.com/office/drawing/2014/main" id="{152FBBDA-E64B-6A61-A708-5BB9293DD5FA}"/>
              </a:ext>
            </a:extLst>
          </p:cNvPr>
          <p:cNvSpPr txBox="1">
            <a:spLocks/>
          </p:cNvSpPr>
          <p:nvPr/>
        </p:nvSpPr>
        <p:spPr>
          <a:xfrm>
            <a:off x="838200" y="1468438"/>
            <a:ext cx="10515600" cy="47037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sz="2400" dirty="0" err="1"/>
              <a:t>Γυνα</a:t>
            </a:r>
            <a:r>
              <a:rPr lang="en-GR" sz="2400" dirty="0"/>
              <a:t>ί</a:t>
            </a:r>
            <a:r>
              <a:rPr lang="el-GR" sz="2400" dirty="0"/>
              <a:t>κα 28 ετών – Ατομικό αναμνηστικό ελεύθερο</a:t>
            </a:r>
          </a:p>
          <a:p>
            <a:r>
              <a:rPr lang="el-GR" sz="2400" dirty="0"/>
              <a:t>11/2022: Έναρξη επεισοδίων μέσης ωτίτιδας ΑΡ</a:t>
            </a:r>
          </a:p>
          <a:p>
            <a:r>
              <a:rPr lang="el-GR" sz="2400" dirty="0"/>
              <a:t>Μερική ανταπόκριση σε αντιβιοτικά</a:t>
            </a:r>
          </a:p>
          <a:p>
            <a:r>
              <a:rPr lang="el-GR" sz="2400" dirty="0"/>
              <a:t>03/2023: Ξανά μέση ωτίτιδα ΑΡ&gt;ΔΕ + πάρεση προσωπικού</a:t>
            </a:r>
          </a:p>
          <a:p>
            <a:r>
              <a:rPr lang="el-GR" sz="2400" dirty="0"/>
              <a:t>↑ΤΚΕ - ↑↑ </a:t>
            </a:r>
            <a:r>
              <a:rPr lang="en-GB" sz="2400" dirty="0"/>
              <a:t>CRP</a:t>
            </a:r>
            <a:endParaRPr lang="el-GR" sz="2400" dirty="0"/>
          </a:p>
          <a:p>
            <a:endParaRPr lang="el-GR" sz="2400" dirty="0"/>
          </a:p>
          <a:p>
            <a:r>
              <a:rPr lang="el-GR" sz="2400" b="1" dirty="0"/>
              <a:t>Νοσηλεία ΩΡΛ</a:t>
            </a:r>
          </a:p>
          <a:p>
            <a:endParaRPr lang="en-GR" sz="2400" dirty="0"/>
          </a:p>
        </p:txBody>
      </p:sp>
      <p:grpSp>
        <p:nvGrpSpPr>
          <p:cNvPr id="4" name="Group 3">
            <a:extLst>
              <a:ext uri="{FF2B5EF4-FFF2-40B4-BE49-F238E27FC236}">
                <a16:creationId xmlns:a16="http://schemas.microsoft.com/office/drawing/2014/main" id="{D23431F5-DA88-0305-090A-EE861F2A4FB6}"/>
              </a:ext>
            </a:extLst>
          </p:cNvPr>
          <p:cNvGrpSpPr/>
          <p:nvPr/>
        </p:nvGrpSpPr>
        <p:grpSpPr>
          <a:xfrm>
            <a:off x="3431586" y="3640503"/>
            <a:ext cx="8472519" cy="3009533"/>
            <a:chOff x="3431586" y="3640503"/>
            <a:chExt cx="8472519" cy="3009533"/>
          </a:xfrm>
        </p:grpSpPr>
        <p:pic>
          <p:nvPicPr>
            <p:cNvPr id="5" name="Picture 4">
              <a:extLst>
                <a:ext uri="{FF2B5EF4-FFF2-40B4-BE49-F238E27FC236}">
                  <a16:creationId xmlns:a16="http://schemas.microsoft.com/office/drawing/2014/main" id="{3F81F1A9-C578-EE03-DF4E-22A2D2FFF85E}"/>
                </a:ext>
              </a:extLst>
            </p:cNvPr>
            <p:cNvPicPr>
              <a:picLocks noChangeAspect="1"/>
            </p:cNvPicPr>
            <p:nvPr/>
          </p:nvPicPr>
          <p:blipFill>
            <a:blip r:embed="rId2"/>
            <a:stretch>
              <a:fillRect/>
            </a:stretch>
          </p:blipFill>
          <p:spPr>
            <a:xfrm>
              <a:off x="5593793" y="3640503"/>
              <a:ext cx="6310312" cy="3009533"/>
            </a:xfrm>
            <a:prstGeom prst="rect">
              <a:avLst/>
            </a:prstGeom>
          </p:spPr>
        </p:pic>
        <p:sp>
          <p:nvSpPr>
            <p:cNvPr id="6" name="TextBox 5">
              <a:extLst>
                <a:ext uri="{FF2B5EF4-FFF2-40B4-BE49-F238E27FC236}">
                  <a16:creationId xmlns:a16="http://schemas.microsoft.com/office/drawing/2014/main" id="{303522D9-13AD-5A67-1785-8D9CC2C84927}"/>
                </a:ext>
              </a:extLst>
            </p:cNvPr>
            <p:cNvSpPr txBox="1"/>
            <p:nvPr/>
          </p:nvSpPr>
          <p:spPr>
            <a:xfrm>
              <a:off x="3431586" y="5145269"/>
              <a:ext cx="1795107" cy="461665"/>
            </a:xfrm>
            <a:prstGeom prst="rect">
              <a:avLst/>
            </a:prstGeom>
            <a:noFill/>
          </p:spPr>
          <p:txBody>
            <a:bodyPr wrap="none" rtlCol="0">
              <a:spAutoFit/>
            </a:bodyPr>
            <a:lstStyle/>
            <a:p>
              <a:r>
                <a:rPr lang="el-GR" sz="2400" dirty="0"/>
                <a:t>Ακοόγραμμα</a:t>
              </a:r>
              <a:endParaRPr lang="en-GR" sz="2400" dirty="0"/>
            </a:p>
          </p:txBody>
        </p:sp>
      </p:grpSp>
    </p:spTree>
    <p:extLst>
      <p:ext uri="{BB962C8B-B14F-4D97-AF65-F5344CB8AC3E}">
        <p14:creationId xmlns:p14="http://schemas.microsoft.com/office/powerpoint/2010/main" val="219516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012846-0834-E8F6-B5EE-B84768574840}"/>
              </a:ext>
            </a:extLst>
          </p:cNvPr>
          <p:cNvSpPr txBox="1"/>
          <p:nvPr/>
        </p:nvSpPr>
        <p:spPr>
          <a:xfrm>
            <a:off x="957262" y="328613"/>
            <a:ext cx="10946843" cy="461665"/>
          </a:xfrm>
          <a:prstGeom prst="rect">
            <a:avLst/>
          </a:prstGeom>
          <a:noFill/>
        </p:spPr>
        <p:txBody>
          <a:bodyPr wrap="none" rtlCol="0">
            <a:spAutoFit/>
          </a:bodyPr>
          <a:lstStyle/>
          <a:p>
            <a:r>
              <a:rPr lang="el-GR" sz="2400" b="1" dirty="0"/>
              <a:t>Περίπτωση: Γυναίκα 28 ετών με πάρεση προσωπικού και υποτροπιάζουσες ωτίτιδες</a:t>
            </a:r>
            <a:endParaRPr lang="en-GR" sz="2400" b="1" dirty="0"/>
          </a:p>
        </p:txBody>
      </p:sp>
      <p:sp>
        <p:nvSpPr>
          <p:cNvPr id="3" name="Content Placeholder 2">
            <a:extLst>
              <a:ext uri="{FF2B5EF4-FFF2-40B4-BE49-F238E27FC236}">
                <a16:creationId xmlns:a16="http://schemas.microsoft.com/office/drawing/2014/main" id="{152FBBDA-E64B-6A61-A708-5BB9293DD5FA}"/>
              </a:ext>
            </a:extLst>
          </p:cNvPr>
          <p:cNvSpPr txBox="1">
            <a:spLocks/>
          </p:cNvSpPr>
          <p:nvPr/>
        </p:nvSpPr>
        <p:spPr>
          <a:xfrm>
            <a:off x="838200" y="1468438"/>
            <a:ext cx="10515600" cy="5060949"/>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dirty="0"/>
              <a:t>MRI </a:t>
            </a:r>
            <a:r>
              <a:rPr lang="el-GR" sz="2400" b="1" dirty="0"/>
              <a:t>λιθοειδών</a:t>
            </a:r>
          </a:p>
          <a:p>
            <a:r>
              <a:rPr lang="el-GR" sz="2400" dirty="0"/>
              <a:t>Ιστός στην κοιλότητα του μέσου </a:t>
            </a:r>
            <a:r>
              <a:rPr lang="el-GR" sz="2400" dirty="0" err="1"/>
              <a:t>ωτός</a:t>
            </a:r>
            <a:r>
              <a:rPr lang="el-GR" sz="2400" dirty="0"/>
              <a:t> </a:t>
            </a:r>
            <a:r>
              <a:rPr lang="el-GR" sz="2400" dirty="0" err="1"/>
              <a:t>άμφω</a:t>
            </a:r>
            <a:r>
              <a:rPr lang="el-GR" sz="2400" dirty="0"/>
              <a:t> και στην περιοχή της μαστοειδούς – πιθανότατα αντιστοιχεί σε φλεγμονώδεις αλλοιώσεις</a:t>
            </a:r>
          </a:p>
          <a:p>
            <a:r>
              <a:rPr lang="el-GR" sz="2400" dirty="0"/>
              <a:t>Γραμμοειδής πρόσληψη προσωπικού ενδεικτική φλεγμονώδους νευροπάθειας</a:t>
            </a:r>
          </a:p>
          <a:p>
            <a:endParaRPr lang="el-GR" sz="2400" dirty="0"/>
          </a:p>
          <a:p>
            <a:r>
              <a:rPr lang="el-GR" sz="2400" dirty="0"/>
              <a:t>Μαστοειδεκτομή: Φλεγμονώδεις αλλοιώσεις, χωρίς παρουσία κοκκιώματος</a:t>
            </a:r>
            <a:endParaRPr lang="en-GB" sz="2400" dirty="0"/>
          </a:p>
          <a:p>
            <a:r>
              <a:rPr lang="el-GR" sz="2400" dirty="0" err="1"/>
              <a:t>Συμπτωματικ</a:t>
            </a:r>
            <a:r>
              <a:rPr lang="en-GB" sz="2400" dirty="0"/>
              <a:t>ά</a:t>
            </a:r>
            <a:r>
              <a:rPr lang="el-GR" sz="2400" dirty="0"/>
              <a:t> κορτικοειδή: Βελτίωση αλλά υποτροπή στη μείωση</a:t>
            </a:r>
          </a:p>
          <a:p>
            <a:endParaRPr lang="el-GR" sz="2400" dirty="0"/>
          </a:p>
          <a:p>
            <a:r>
              <a:rPr lang="el-GR" sz="2400" dirty="0"/>
              <a:t>???</a:t>
            </a:r>
          </a:p>
          <a:p>
            <a:endParaRPr lang="el-GR" sz="2400" dirty="0"/>
          </a:p>
          <a:p>
            <a:r>
              <a:rPr lang="el-GR" sz="2400" dirty="0"/>
              <a:t>Ρευματολογική εκτίμηση: </a:t>
            </a:r>
            <a:r>
              <a:rPr lang="en-GB" sz="2400" b="1" dirty="0">
                <a:solidFill>
                  <a:srgbClr val="C00000"/>
                </a:solidFill>
              </a:rPr>
              <a:t>anti-PR3 127 (20 IU/</a:t>
            </a:r>
            <a:r>
              <a:rPr lang="el-GR" sz="2400" b="1" dirty="0">
                <a:solidFill>
                  <a:srgbClr val="C00000"/>
                </a:solidFill>
              </a:rPr>
              <a:t>μ</a:t>
            </a:r>
            <a:r>
              <a:rPr lang="en-GB" sz="2400" b="1" dirty="0">
                <a:solidFill>
                  <a:srgbClr val="C00000"/>
                </a:solidFill>
              </a:rPr>
              <a:t>l)</a:t>
            </a:r>
          </a:p>
          <a:p>
            <a:r>
              <a:rPr lang="el-GR" sz="2400" b="1" dirty="0"/>
              <a:t>Διάγνωση: Κοκκιωμάτωση με </a:t>
            </a:r>
            <a:r>
              <a:rPr lang="el-GR" sz="2400" b="1" dirty="0" err="1"/>
              <a:t>πολυαγγειίτιδα</a:t>
            </a:r>
            <a:r>
              <a:rPr lang="el-GR" sz="2400" b="1" dirty="0"/>
              <a:t> (</a:t>
            </a:r>
            <a:r>
              <a:rPr lang="en-GB" sz="2400" b="1" dirty="0"/>
              <a:t>Wegener’s)</a:t>
            </a:r>
            <a:endParaRPr lang="el-GR" sz="2400" b="1" dirty="0"/>
          </a:p>
        </p:txBody>
      </p:sp>
      <p:sp>
        <p:nvSpPr>
          <p:cNvPr id="4" name="TextBox 3">
            <a:extLst>
              <a:ext uri="{FF2B5EF4-FFF2-40B4-BE49-F238E27FC236}">
                <a16:creationId xmlns:a16="http://schemas.microsoft.com/office/drawing/2014/main" id="{7B208433-556B-5EDD-AD16-3C9A5C1F36B8}"/>
              </a:ext>
            </a:extLst>
          </p:cNvPr>
          <p:cNvSpPr txBox="1"/>
          <p:nvPr/>
        </p:nvSpPr>
        <p:spPr>
          <a:xfrm>
            <a:off x="9460470" y="5144392"/>
            <a:ext cx="2731530" cy="1384995"/>
          </a:xfrm>
          <a:prstGeom prst="rect">
            <a:avLst/>
          </a:prstGeom>
          <a:noFill/>
        </p:spPr>
        <p:txBody>
          <a:bodyPr wrap="square" rtlCol="0">
            <a:spAutoFit/>
          </a:bodyPr>
          <a:lstStyle/>
          <a:p>
            <a:r>
              <a:rPr lang="el-GR" sz="2800" b="1" dirty="0">
                <a:solidFill>
                  <a:srgbClr val="00B050"/>
                </a:solidFill>
              </a:rPr>
              <a:t>Η ευλογία των ανοσολογικών εξετάσεων</a:t>
            </a:r>
            <a:endParaRPr lang="en-GR" sz="2800" b="1" dirty="0">
              <a:solidFill>
                <a:srgbClr val="00B050"/>
              </a:solidFill>
            </a:endParaRPr>
          </a:p>
        </p:txBody>
      </p:sp>
    </p:spTree>
    <p:extLst>
      <p:ext uri="{BB962C8B-B14F-4D97-AF65-F5344CB8AC3E}">
        <p14:creationId xmlns:p14="http://schemas.microsoft.com/office/powerpoint/2010/main" val="31252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ChangeArrowheads="1"/>
          </p:cNvSpPr>
          <p:nvPr/>
        </p:nvSpPr>
        <p:spPr bwMode="auto">
          <a:xfrm>
            <a:off x="1881159" y="155575"/>
            <a:ext cx="8466137" cy="987409"/>
          </a:xfrm>
          <a:prstGeom prst="rect">
            <a:avLst/>
          </a:prstGeom>
          <a:noFill/>
          <a:ln w="9525">
            <a:noFill/>
            <a:miter lim="800000"/>
            <a:headEnd/>
            <a:tailEnd/>
          </a:ln>
        </p:spPr>
        <p:txBody>
          <a:bodyPr anchor="ctr"/>
          <a:lstStyle/>
          <a:p>
            <a:pPr algn="ctr"/>
            <a:r>
              <a:rPr lang="el-GR" sz="2800" b="1" dirty="0" err="1">
                <a:latin typeface="+mj-lt"/>
              </a:rPr>
              <a:t>Αυτοαντισώματα</a:t>
            </a:r>
            <a:r>
              <a:rPr lang="el-GR" sz="2800" b="1" dirty="0">
                <a:latin typeface="+mj-lt"/>
              </a:rPr>
              <a:t> </a:t>
            </a:r>
            <a:r>
              <a:rPr lang="en-US" sz="2800" b="1" dirty="0">
                <a:latin typeface="+mj-lt"/>
              </a:rPr>
              <a:t>ANCA</a:t>
            </a:r>
          </a:p>
        </p:txBody>
      </p:sp>
      <p:sp>
        <p:nvSpPr>
          <p:cNvPr id="41987" name="Rectangle 6"/>
          <p:cNvSpPr>
            <a:spLocks noChangeArrowheads="1"/>
          </p:cNvSpPr>
          <p:nvPr/>
        </p:nvSpPr>
        <p:spPr bwMode="auto">
          <a:xfrm>
            <a:off x="2405064" y="1466848"/>
            <a:ext cx="7585075" cy="4191000"/>
          </a:xfrm>
          <a:prstGeom prst="rect">
            <a:avLst/>
          </a:prstGeom>
          <a:noFill/>
          <a:ln w="9525">
            <a:noFill/>
            <a:miter lim="800000"/>
            <a:headEnd/>
            <a:tailEnd/>
          </a:ln>
        </p:spPr>
        <p:txBody>
          <a:bodyPr/>
          <a:lstStyle/>
          <a:p>
            <a:pPr marL="342900" indent="-342900">
              <a:lnSpc>
                <a:spcPct val="150000"/>
              </a:lnSpc>
              <a:spcBef>
                <a:spcPct val="20000"/>
              </a:spcBef>
              <a:buFontTx/>
              <a:buChar char="•"/>
            </a:pPr>
            <a:endParaRPr lang="en-GB" sz="2800"/>
          </a:p>
        </p:txBody>
      </p:sp>
      <p:sp>
        <p:nvSpPr>
          <p:cNvPr id="39941" name="Rectangle 7"/>
          <p:cNvSpPr>
            <a:spLocks noChangeArrowheads="1"/>
          </p:cNvSpPr>
          <p:nvPr/>
        </p:nvSpPr>
        <p:spPr bwMode="auto">
          <a:xfrm>
            <a:off x="7535894" y="1428736"/>
            <a:ext cx="3060700" cy="3571900"/>
          </a:xfrm>
          <a:prstGeom prst="rect">
            <a:avLst/>
          </a:prstGeom>
          <a:noFill/>
          <a:ln w="9525">
            <a:solidFill>
              <a:srgbClr val="BED9EC"/>
            </a:solidFill>
            <a:miter lim="800000"/>
            <a:headEnd/>
            <a:tailEnd/>
          </a:ln>
        </p:spPr>
        <p:txBody>
          <a:bodyPr/>
          <a:lstStyle/>
          <a:p>
            <a:pPr marL="342900" indent="-342900" algn="just">
              <a:lnSpc>
                <a:spcPct val="120000"/>
              </a:lnSpc>
              <a:spcBef>
                <a:spcPct val="20000"/>
              </a:spcBef>
              <a:buSzPct val="80000"/>
              <a:defRPr/>
            </a:pPr>
            <a:r>
              <a:rPr lang="en-US" sz="2800" b="1" dirty="0">
                <a:sym typeface="Symbol" pitchFamily="18" charset="2"/>
              </a:rPr>
              <a:t>       </a:t>
            </a:r>
            <a:r>
              <a:rPr lang="en-US" sz="2400" b="1" dirty="0">
                <a:sym typeface="Symbol" pitchFamily="18" charset="2"/>
              </a:rPr>
              <a:t>A</a:t>
            </a:r>
            <a:r>
              <a:rPr lang="el-GR" sz="2400" b="1" dirty="0">
                <a:sym typeface="Symbol" pitchFamily="18" charset="2"/>
              </a:rPr>
              <a:t>νίχνευση</a:t>
            </a:r>
            <a:endParaRPr lang="en-US" sz="2400" b="1" dirty="0">
              <a:sym typeface="Symbol" pitchFamily="18" charset="2"/>
            </a:endParaRPr>
          </a:p>
          <a:p>
            <a:pPr marL="342900" indent="-342900" algn="just">
              <a:lnSpc>
                <a:spcPct val="120000"/>
              </a:lnSpc>
              <a:spcBef>
                <a:spcPct val="20000"/>
              </a:spcBef>
              <a:buSzPct val="80000"/>
              <a:buFont typeface="Wingdings" pitchFamily="2" charset="2"/>
              <a:buChar char="l"/>
              <a:defRPr/>
            </a:pPr>
            <a:r>
              <a:rPr lang="el-GR" sz="2200" b="1" dirty="0" err="1">
                <a:sym typeface="Symbol" pitchFamily="18" charset="2"/>
              </a:rPr>
              <a:t>Ανοσοφθορισμός</a:t>
            </a:r>
            <a:endParaRPr lang="el-GR" sz="2200" b="1" dirty="0">
              <a:sym typeface="Symbol" pitchFamily="18" charset="2"/>
            </a:endParaRPr>
          </a:p>
          <a:p>
            <a:pPr marL="342900" indent="-342900" algn="just">
              <a:lnSpc>
                <a:spcPct val="120000"/>
              </a:lnSpc>
              <a:spcBef>
                <a:spcPct val="20000"/>
              </a:spcBef>
              <a:buSzPct val="80000"/>
              <a:defRPr/>
            </a:pPr>
            <a:r>
              <a:rPr lang="el-GR" sz="2200" b="1" dirty="0">
                <a:sym typeface="Symbol" pitchFamily="18" charset="2"/>
              </a:rPr>
              <a:t>    (</a:t>
            </a:r>
            <a:r>
              <a:rPr lang="en-US" sz="2200" b="1" dirty="0">
                <a:sym typeface="Symbol" pitchFamily="18" charset="2"/>
              </a:rPr>
              <a:t>c-/p- ANCA)</a:t>
            </a:r>
          </a:p>
          <a:p>
            <a:pPr marL="342900" indent="-342900" algn="just">
              <a:lnSpc>
                <a:spcPct val="120000"/>
              </a:lnSpc>
              <a:spcBef>
                <a:spcPct val="20000"/>
              </a:spcBef>
              <a:buSzPct val="80000"/>
              <a:defRPr/>
            </a:pPr>
            <a:endParaRPr lang="en-US" sz="2200" b="1" dirty="0">
              <a:sym typeface="Symbol" pitchFamily="18" charset="2"/>
            </a:endParaRPr>
          </a:p>
          <a:p>
            <a:pPr marL="342900" indent="-342900" algn="just">
              <a:lnSpc>
                <a:spcPct val="120000"/>
              </a:lnSpc>
              <a:spcBef>
                <a:spcPct val="20000"/>
              </a:spcBef>
              <a:buSzPct val="80000"/>
              <a:buFont typeface="Wingdings" pitchFamily="2" charset="2"/>
              <a:buChar char="l"/>
              <a:defRPr/>
            </a:pPr>
            <a:r>
              <a:rPr lang="en-US" sz="2200" b="1" dirty="0">
                <a:sym typeface="Symbol" pitchFamily="18" charset="2"/>
              </a:rPr>
              <a:t>ELISA </a:t>
            </a:r>
          </a:p>
          <a:p>
            <a:pPr marL="342900" indent="-342900" algn="just">
              <a:lnSpc>
                <a:spcPct val="120000"/>
              </a:lnSpc>
              <a:spcBef>
                <a:spcPct val="20000"/>
              </a:spcBef>
              <a:buSzPct val="80000"/>
              <a:defRPr/>
            </a:pPr>
            <a:r>
              <a:rPr lang="en-US" sz="2200" b="1" dirty="0">
                <a:sym typeface="Symbol" pitchFamily="18" charset="2"/>
              </a:rPr>
              <a:t>	Anti – PR3</a:t>
            </a:r>
          </a:p>
          <a:p>
            <a:pPr marL="342900" indent="-342900" algn="just">
              <a:lnSpc>
                <a:spcPct val="120000"/>
              </a:lnSpc>
              <a:spcBef>
                <a:spcPct val="20000"/>
              </a:spcBef>
              <a:buSzPct val="80000"/>
              <a:defRPr/>
            </a:pPr>
            <a:r>
              <a:rPr lang="en-US" sz="2200" b="1" dirty="0">
                <a:sym typeface="Symbol" pitchFamily="18" charset="2"/>
              </a:rPr>
              <a:t>	Anti – MPO</a:t>
            </a:r>
            <a:endParaRPr lang="en-US" sz="2000" b="1" dirty="0">
              <a:sym typeface="Symbol" pitchFamily="18" charset="2"/>
            </a:endParaRPr>
          </a:p>
        </p:txBody>
      </p:sp>
      <p:sp>
        <p:nvSpPr>
          <p:cNvPr id="41989" name="Text Box 9"/>
          <p:cNvSpPr txBox="1">
            <a:spLocks noChangeArrowheads="1"/>
          </p:cNvSpPr>
          <p:nvPr/>
        </p:nvSpPr>
        <p:spPr bwMode="auto">
          <a:xfrm>
            <a:off x="1984376" y="5072061"/>
            <a:ext cx="6469063" cy="523220"/>
          </a:xfrm>
          <a:prstGeom prst="rect">
            <a:avLst/>
          </a:prstGeom>
          <a:noFill/>
          <a:ln w="9525">
            <a:noFill/>
            <a:miter lim="800000"/>
            <a:headEnd/>
            <a:tailEnd/>
          </a:ln>
        </p:spPr>
        <p:txBody>
          <a:bodyPr>
            <a:spAutoFit/>
          </a:bodyPr>
          <a:lstStyle/>
          <a:p>
            <a:pPr eaLnBrk="0" hangingPunct="0"/>
            <a:r>
              <a:rPr lang="en-US" sz="2800" b="1" dirty="0">
                <a:solidFill>
                  <a:srgbClr val="FFFF00"/>
                </a:solidFill>
              </a:rPr>
              <a:t>   </a:t>
            </a:r>
            <a:r>
              <a:rPr lang="en-US" sz="2400" b="1" dirty="0"/>
              <a:t>C-ANCA          </a:t>
            </a:r>
            <a:r>
              <a:rPr lang="el-GR" sz="2400" b="1" dirty="0"/>
              <a:t>            </a:t>
            </a:r>
            <a:r>
              <a:rPr lang="en-US" sz="2400" b="1" dirty="0"/>
              <a:t> P-ANCA</a:t>
            </a:r>
          </a:p>
        </p:txBody>
      </p:sp>
      <p:pic>
        <p:nvPicPr>
          <p:cNvPr id="41990" name="Picture 1" descr="panca"/>
          <p:cNvPicPr>
            <a:picLocks noChangeAspect="1" noChangeArrowheads="1"/>
          </p:cNvPicPr>
          <p:nvPr/>
        </p:nvPicPr>
        <p:blipFill>
          <a:blip r:embed="rId3" cstate="print"/>
          <a:srcRect r="35715" b="13246"/>
          <a:stretch>
            <a:fillRect/>
          </a:stretch>
        </p:blipFill>
        <p:spPr bwMode="auto">
          <a:xfrm>
            <a:off x="4090988" y="1428748"/>
            <a:ext cx="3433762" cy="3714750"/>
          </a:xfrm>
          <a:prstGeom prst="rect">
            <a:avLst/>
          </a:prstGeom>
          <a:noFill/>
          <a:ln w="9525">
            <a:noFill/>
            <a:miter lim="800000"/>
            <a:headEnd/>
            <a:tailEnd/>
          </a:ln>
        </p:spPr>
      </p:pic>
      <p:pic>
        <p:nvPicPr>
          <p:cNvPr id="41991" name="Picture 1" descr="canca"/>
          <p:cNvPicPr>
            <a:picLocks noChangeAspect="1" noChangeArrowheads="1"/>
          </p:cNvPicPr>
          <p:nvPr/>
        </p:nvPicPr>
        <p:blipFill>
          <a:blip r:embed="rId4" cstate="print"/>
          <a:srcRect l="33646" r="8943" b="7874"/>
          <a:stretch>
            <a:fillRect/>
          </a:stretch>
        </p:blipFill>
        <p:spPr bwMode="auto">
          <a:xfrm>
            <a:off x="1524000" y="1428748"/>
            <a:ext cx="2928938" cy="3714750"/>
          </a:xfrm>
          <a:prstGeom prst="rect">
            <a:avLst/>
          </a:prstGeom>
          <a:noFill/>
          <a:ln w="9525">
            <a:noFill/>
            <a:miter lim="800000"/>
            <a:headEnd/>
            <a:tailEnd/>
          </a:ln>
        </p:spPr>
      </p:pic>
      <p:sp>
        <p:nvSpPr>
          <p:cNvPr id="41992" name="7 - Ορθογώνιο"/>
          <p:cNvSpPr>
            <a:spLocks noChangeArrowheads="1"/>
          </p:cNvSpPr>
          <p:nvPr/>
        </p:nvSpPr>
        <p:spPr bwMode="auto">
          <a:xfrm>
            <a:off x="2524125" y="5786455"/>
            <a:ext cx="7143750" cy="880369"/>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lgn="ctr">
              <a:lnSpc>
                <a:spcPct val="150000"/>
              </a:lnSpc>
              <a:spcBef>
                <a:spcPct val="20000"/>
              </a:spcBef>
              <a:buSzPct val="80000"/>
              <a:tabLst>
                <a:tab pos="454025" algn="l"/>
              </a:tabLst>
            </a:pPr>
            <a:r>
              <a:rPr lang="el-GR" dirty="0"/>
              <a:t>Ομάδα αντισωμάτων που αναγνωρίζουν συστατικά του κυτταροπλάσματος των</a:t>
            </a:r>
            <a:r>
              <a:rPr lang="en-US" dirty="0"/>
              <a:t> </a:t>
            </a:r>
            <a:r>
              <a:rPr lang="el-GR" dirty="0"/>
              <a:t> μονοκυττάρων και </a:t>
            </a:r>
            <a:r>
              <a:rPr lang="el-GR" dirty="0" err="1"/>
              <a:t>ουδετεροφίλων</a:t>
            </a:r>
            <a:endParaRPr lang="el-GR" dirty="0"/>
          </a:p>
        </p:txBody>
      </p:sp>
      <p:cxnSp>
        <p:nvCxnSpPr>
          <p:cNvPr id="10" name="9 - Ευθεία γραμμή σύνδεσης"/>
          <p:cNvCxnSpPr/>
          <p:nvPr/>
        </p:nvCxnSpPr>
        <p:spPr>
          <a:xfrm rot="5400000">
            <a:off x="2595538" y="3286124"/>
            <a:ext cx="371477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8114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Στρογγυλεμένο ορθογώνιο"/>
          <p:cNvSpPr/>
          <p:nvPr/>
        </p:nvSpPr>
        <p:spPr>
          <a:xfrm>
            <a:off x="1738282" y="1878775"/>
            <a:ext cx="8429684" cy="571504"/>
          </a:xfrm>
          <a:prstGeom prst="roundRect">
            <a:avLst/>
          </a:prstGeom>
          <a:solidFill>
            <a:srgbClr val="3353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bg1"/>
              </a:solidFill>
            </a:endParaRPr>
          </a:p>
        </p:txBody>
      </p:sp>
      <p:sp>
        <p:nvSpPr>
          <p:cNvPr id="7" name="6 - Στρογγυλεμένο ορθογώνιο"/>
          <p:cNvSpPr/>
          <p:nvPr/>
        </p:nvSpPr>
        <p:spPr>
          <a:xfrm>
            <a:off x="1738282" y="2569407"/>
            <a:ext cx="8501122" cy="3000396"/>
          </a:xfrm>
          <a:prstGeom prst="roundRect">
            <a:avLst/>
          </a:prstGeom>
          <a:solidFill>
            <a:srgbClr val="3353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5058" name="Rectangle 4"/>
          <p:cNvSpPr>
            <a:spLocks noChangeArrowheads="1"/>
          </p:cNvSpPr>
          <p:nvPr/>
        </p:nvSpPr>
        <p:spPr bwMode="auto">
          <a:xfrm>
            <a:off x="2268538" y="1600200"/>
            <a:ext cx="7924800" cy="4800600"/>
          </a:xfrm>
          <a:prstGeom prst="rect">
            <a:avLst/>
          </a:prstGeom>
          <a:noFill/>
          <a:ln w="9525">
            <a:noFill/>
            <a:miter lim="800000"/>
            <a:headEnd/>
            <a:tailEnd/>
          </a:ln>
        </p:spPr>
        <p:txBody>
          <a:bodyPr/>
          <a:lstStyle/>
          <a:p>
            <a:pPr marL="342900" indent="-342900">
              <a:lnSpc>
                <a:spcPct val="150000"/>
              </a:lnSpc>
              <a:spcBef>
                <a:spcPct val="20000"/>
              </a:spcBef>
              <a:buSzPct val="80000"/>
              <a:buFont typeface="Wingdings" pitchFamily="2" charset="2"/>
              <a:buChar char="l"/>
            </a:pPr>
            <a:endParaRPr lang="el-GR" sz="2600"/>
          </a:p>
        </p:txBody>
      </p:sp>
      <p:sp>
        <p:nvSpPr>
          <p:cNvPr id="40964" name="Rectangle 5"/>
          <p:cNvSpPr>
            <a:spLocks noChangeArrowheads="1"/>
          </p:cNvSpPr>
          <p:nvPr/>
        </p:nvSpPr>
        <p:spPr bwMode="auto">
          <a:xfrm>
            <a:off x="1809720" y="1166790"/>
            <a:ext cx="10382280" cy="5234010"/>
          </a:xfrm>
          <a:prstGeom prst="rect">
            <a:avLst/>
          </a:prstGeom>
          <a:noFill/>
          <a:ln w="9525">
            <a:noFill/>
            <a:miter lim="800000"/>
            <a:headEnd/>
            <a:tailEnd/>
          </a:ln>
        </p:spPr>
        <p:txBody>
          <a:bodyPr/>
          <a:lstStyle/>
          <a:p>
            <a:pPr marL="342900" indent="-342900">
              <a:lnSpc>
                <a:spcPct val="120000"/>
              </a:lnSpc>
              <a:spcBef>
                <a:spcPct val="20000"/>
              </a:spcBef>
              <a:buSzPct val="80000"/>
              <a:defRPr/>
            </a:pPr>
            <a:r>
              <a:rPr lang="en-US" sz="2400" dirty="0"/>
              <a:t>						</a:t>
            </a:r>
            <a:r>
              <a:rPr lang="el-GR" sz="2400" dirty="0"/>
              <a:t>   </a:t>
            </a:r>
            <a:r>
              <a:rPr lang="en-US" sz="2400" dirty="0"/>
              <a:t>    </a:t>
            </a:r>
            <a:r>
              <a:rPr lang="el-GR" sz="2400" b="1" u="sng" dirty="0"/>
              <a:t>Τύπος</a:t>
            </a:r>
            <a:r>
              <a:rPr lang="el-GR" sz="2400" b="1" dirty="0"/>
              <a:t>		   %</a:t>
            </a:r>
            <a:endParaRPr lang="en-US" sz="2400" b="1" dirty="0"/>
          </a:p>
          <a:p>
            <a:pPr marL="342900" indent="-342900">
              <a:lnSpc>
                <a:spcPct val="120000"/>
              </a:lnSpc>
              <a:spcBef>
                <a:spcPct val="20000"/>
              </a:spcBef>
              <a:buSzPct val="80000"/>
              <a:defRPr/>
            </a:pPr>
            <a:endParaRPr lang="en-US" sz="1000" b="1" dirty="0"/>
          </a:p>
          <a:p>
            <a:pPr marL="342900" indent="-342900">
              <a:lnSpc>
                <a:spcPct val="120000"/>
              </a:lnSpc>
              <a:spcBef>
                <a:spcPct val="20000"/>
              </a:spcBef>
              <a:buSzPct val="80000"/>
              <a:defRPr/>
            </a:pPr>
            <a:r>
              <a:rPr lang="en-US" sz="2400" dirty="0">
                <a:solidFill>
                  <a:schemeClr val="bg1"/>
                </a:solidFill>
              </a:rPr>
              <a:t>K</a:t>
            </a:r>
            <a:r>
              <a:rPr lang="el-GR" sz="2400" dirty="0" err="1">
                <a:solidFill>
                  <a:schemeClr val="bg1"/>
                </a:solidFill>
              </a:rPr>
              <a:t>οκκιωμάτωση</a:t>
            </a:r>
            <a:r>
              <a:rPr lang="el-GR" sz="2400" dirty="0">
                <a:solidFill>
                  <a:schemeClr val="bg1"/>
                </a:solidFill>
              </a:rPr>
              <a:t> με </a:t>
            </a:r>
            <a:r>
              <a:rPr lang="el-GR" sz="2400" dirty="0" err="1">
                <a:solidFill>
                  <a:schemeClr val="bg1"/>
                </a:solidFill>
              </a:rPr>
              <a:t>πολυαγγειίτιδα</a:t>
            </a:r>
            <a:r>
              <a:rPr lang="el-GR" sz="2400" dirty="0">
                <a:solidFill>
                  <a:schemeClr val="bg1"/>
                </a:solidFill>
              </a:rPr>
              <a:t>         </a:t>
            </a:r>
            <a:r>
              <a:rPr lang="en-US" sz="2400" b="1" dirty="0">
                <a:solidFill>
                  <a:schemeClr val="bg1"/>
                </a:solidFill>
              </a:rPr>
              <a:t>C-/PR3-ANCA</a:t>
            </a:r>
            <a:r>
              <a:rPr lang="el-GR" sz="2400" dirty="0">
                <a:solidFill>
                  <a:schemeClr val="bg1"/>
                </a:solidFill>
              </a:rPr>
              <a:t>	</a:t>
            </a:r>
            <a:r>
              <a:rPr lang="en-US" sz="2400" dirty="0">
                <a:solidFill>
                  <a:schemeClr val="bg1"/>
                </a:solidFill>
              </a:rPr>
              <a:t> </a:t>
            </a:r>
            <a:r>
              <a:rPr lang="el-GR" sz="2400" b="1" dirty="0">
                <a:solidFill>
                  <a:schemeClr val="bg1"/>
                </a:solidFill>
              </a:rPr>
              <a:t>75-90</a:t>
            </a:r>
            <a:endParaRPr lang="en-US" sz="1200" b="1" dirty="0">
              <a:solidFill>
                <a:schemeClr val="bg1"/>
              </a:solidFill>
            </a:endParaRPr>
          </a:p>
          <a:p>
            <a:pPr marL="342900" indent="-342900">
              <a:lnSpc>
                <a:spcPct val="120000"/>
              </a:lnSpc>
              <a:spcBef>
                <a:spcPct val="20000"/>
              </a:spcBef>
              <a:buSzPct val="80000"/>
              <a:defRPr/>
            </a:pPr>
            <a:r>
              <a:rPr lang="en-US" sz="1200" dirty="0"/>
              <a:t>						</a:t>
            </a:r>
          </a:p>
          <a:p>
            <a:pPr marL="342900" indent="-342900">
              <a:lnSpc>
                <a:spcPct val="120000"/>
              </a:lnSpc>
              <a:spcBef>
                <a:spcPct val="20000"/>
              </a:spcBef>
              <a:buSzPct val="80000"/>
              <a:defRPr/>
            </a:pPr>
            <a:r>
              <a:rPr lang="el-GR" sz="2400" dirty="0">
                <a:solidFill>
                  <a:schemeClr val="bg1"/>
                </a:solidFill>
              </a:rPr>
              <a:t>Μικροσκοπική πολυαγγε</a:t>
            </a:r>
            <a:r>
              <a:rPr lang="el-GR" sz="2400" dirty="0">
                <a:solidFill>
                  <a:schemeClr val="bg1"/>
                </a:solidFill>
                <a:cs typeface="Arial" pitchFamily="34" charset="0"/>
              </a:rPr>
              <a:t>ΐτιδα	</a:t>
            </a:r>
            <a:r>
              <a:rPr lang="en-US" sz="2400" b="1" dirty="0">
                <a:solidFill>
                  <a:schemeClr val="bg1"/>
                </a:solidFill>
                <a:cs typeface="Arial" pitchFamily="34" charset="0"/>
              </a:rPr>
              <a:t>P-/MPO-ANCA  </a:t>
            </a:r>
            <a:r>
              <a:rPr lang="en-US" sz="2400" dirty="0">
                <a:solidFill>
                  <a:schemeClr val="bg1"/>
                </a:solidFill>
                <a:cs typeface="Arial" pitchFamily="34" charset="0"/>
              </a:rPr>
              <a:t>	50-75</a:t>
            </a:r>
          </a:p>
          <a:p>
            <a:pPr marL="342900" indent="-342900">
              <a:lnSpc>
                <a:spcPct val="120000"/>
              </a:lnSpc>
              <a:spcBef>
                <a:spcPct val="20000"/>
              </a:spcBef>
              <a:buSzPct val="80000"/>
              <a:defRPr/>
            </a:pPr>
            <a:r>
              <a:rPr lang="en-US" sz="1200" dirty="0">
                <a:solidFill>
                  <a:schemeClr val="bg1"/>
                </a:solidFill>
              </a:rPr>
              <a:t>						</a:t>
            </a:r>
          </a:p>
          <a:p>
            <a:pPr marL="342900" indent="-342900">
              <a:lnSpc>
                <a:spcPct val="120000"/>
              </a:lnSpc>
              <a:spcBef>
                <a:spcPct val="20000"/>
              </a:spcBef>
              <a:buSzPct val="80000"/>
              <a:defRPr/>
            </a:pPr>
            <a:r>
              <a:rPr lang="el-GR" sz="2400" dirty="0">
                <a:solidFill>
                  <a:schemeClr val="bg1"/>
                </a:solidFill>
              </a:rPr>
              <a:t>Σύνδρομο </a:t>
            </a:r>
            <a:r>
              <a:rPr lang="en-US" sz="2400" dirty="0" err="1">
                <a:solidFill>
                  <a:schemeClr val="bg1"/>
                </a:solidFill>
              </a:rPr>
              <a:t>Churg</a:t>
            </a:r>
            <a:r>
              <a:rPr lang="en-US" sz="2400" dirty="0">
                <a:solidFill>
                  <a:schemeClr val="bg1"/>
                </a:solidFill>
              </a:rPr>
              <a:t>-Strauss	    </a:t>
            </a:r>
            <a:r>
              <a:rPr lang="el-GR" sz="2400" dirty="0">
                <a:solidFill>
                  <a:schemeClr val="bg1"/>
                </a:solidFill>
              </a:rPr>
              <a:t>       </a:t>
            </a:r>
            <a:r>
              <a:rPr lang="en-US" sz="2400" b="1" dirty="0">
                <a:solidFill>
                  <a:schemeClr val="bg1"/>
                </a:solidFill>
                <a:cs typeface="Arial" pitchFamily="34" charset="0"/>
              </a:rPr>
              <a:t>P-/MPO-ANCA</a:t>
            </a:r>
            <a:r>
              <a:rPr lang="el-GR" sz="2400" b="1" dirty="0">
                <a:solidFill>
                  <a:schemeClr val="bg1"/>
                </a:solidFill>
                <a:cs typeface="Arial" pitchFamily="34" charset="0"/>
              </a:rPr>
              <a:t>	</a:t>
            </a:r>
            <a:r>
              <a:rPr lang="en-US" sz="2400" b="1" dirty="0">
                <a:solidFill>
                  <a:schemeClr val="bg1"/>
                </a:solidFill>
                <a:cs typeface="Arial" pitchFamily="34" charset="0"/>
              </a:rPr>
              <a:t>             </a:t>
            </a:r>
            <a:r>
              <a:rPr lang="en-US" sz="2400" dirty="0">
                <a:solidFill>
                  <a:schemeClr val="bg1"/>
                </a:solidFill>
                <a:cs typeface="Arial" pitchFamily="34" charset="0"/>
              </a:rPr>
              <a:t>40-60</a:t>
            </a:r>
          </a:p>
          <a:p>
            <a:pPr marL="342900" indent="-342900">
              <a:lnSpc>
                <a:spcPct val="120000"/>
              </a:lnSpc>
              <a:spcBef>
                <a:spcPct val="20000"/>
              </a:spcBef>
              <a:buSzPct val="80000"/>
              <a:defRPr/>
            </a:pPr>
            <a:endParaRPr lang="en-US" sz="1200" dirty="0">
              <a:solidFill>
                <a:schemeClr val="bg1"/>
              </a:solidFill>
              <a:cs typeface="Arial" pitchFamily="34" charset="0"/>
            </a:endParaRPr>
          </a:p>
          <a:p>
            <a:pPr marL="342900" indent="-342900">
              <a:lnSpc>
                <a:spcPct val="120000"/>
              </a:lnSpc>
              <a:spcBef>
                <a:spcPct val="20000"/>
              </a:spcBef>
              <a:buSzPct val="80000"/>
              <a:defRPr/>
            </a:pPr>
            <a:r>
              <a:rPr lang="el-GR" sz="2400" dirty="0">
                <a:solidFill>
                  <a:schemeClr val="bg1"/>
                </a:solidFill>
                <a:cs typeface="Arial" pitchFamily="34" charset="0"/>
              </a:rPr>
              <a:t>Σπειραματονεφρίτιδα </a:t>
            </a:r>
            <a:r>
              <a:rPr lang="en-US" sz="2400" dirty="0">
                <a:solidFill>
                  <a:schemeClr val="bg1"/>
                </a:solidFill>
                <a:cs typeface="Arial" pitchFamily="34" charset="0"/>
              </a:rPr>
              <a:t>		 </a:t>
            </a:r>
            <a:r>
              <a:rPr lang="en-US" sz="2400" b="1" dirty="0">
                <a:solidFill>
                  <a:schemeClr val="bg1"/>
                </a:solidFill>
                <a:cs typeface="Arial" pitchFamily="34" charset="0"/>
              </a:rPr>
              <a:t>P-/MPO-ANCA	  </a:t>
            </a:r>
            <a:r>
              <a:rPr lang="en-US" sz="2400" dirty="0">
                <a:solidFill>
                  <a:schemeClr val="bg1"/>
                </a:solidFill>
                <a:cs typeface="Arial" pitchFamily="34" charset="0"/>
              </a:rPr>
              <a:t>65</a:t>
            </a:r>
          </a:p>
          <a:p>
            <a:pPr marL="342900" indent="-342900">
              <a:lnSpc>
                <a:spcPct val="120000"/>
              </a:lnSpc>
              <a:spcBef>
                <a:spcPct val="20000"/>
              </a:spcBef>
              <a:buSzPct val="80000"/>
              <a:defRPr/>
            </a:pPr>
            <a:r>
              <a:rPr lang="en-US" sz="2400" dirty="0">
                <a:solidFill>
                  <a:schemeClr val="bg1"/>
                </a:solidFill>
                <a:cs typeface="Arial" pitchFamily="34" charset="0"/>
              </a:rPr>
              <a:t>   (</a:t>
            </a:r>
            <a:r>
              <a:rPr lang="en-US" sz="2400" dirty="0" err="1">
                <a:solidFill>
                  <a:schemeClr val="bg1"/>
                </a:solidFill>
                <a:cs typeface="Arial" pitchFamily="34" charset="0"/>
              </a:rPr>
              <a:t>pauci</a:t>
            </a:r>
            <a:r>
              <a:rPr lang="en-US" sz="2400" dirty="0">
                <a:solidFill>
                  <a:schemeClr val="bg1"/>
                </a:solidFill>
                <a:cs typeface="Arial" pitchFamily="34" charset="0"/>
              </a:rPr>
              <a:t>-immune)</a:t>
            </a:r>
          </a:p>
          <a:p>
            <a:pPr marL="342900" indent="-342900">
              <a:lnSpc>
                <a:spcPct val="120000"/>
              </a:lnSpc>
              <a:spcBef>
                <a:spcPct val="20000"/>
              </a:spcBef>
              <a:buSzPct val="80000"/>
              <a:defRPr/>
            </a:pPr>
            <a:r>
              <a:rPr lang="en-US" sz="2400" dirty="0"/>
              <a:t>						</a:t>
            </a:r>
            <a:endParaRPr lang="el-GR" sz="2400" dirty="0"/>
          </a:p>
        </p:txBody>
      </p:sp>
      <p:sp>
        <p:nvSpPr>
          <p:cNvPr id="45060" name="Rectangle 6"/>
          <p:cNvSpPr>
            <a:spLocks noChangeArrowheads="1"/>
          </p:cNvSpPr>
          <p:nvPr/>
        </p:nvSpPr>
        <p:spPr bwMode="auto">
          <a:xfrm>
            <a:off x="1809720" y="261918"/>
            <a:ext cx="8502650" cy="381000"/>
          </a:xfrm>
          <a:prstGeom prst="rect">
            <a:avLst/>
          </a:prstGeom>
          <a:noFill/>
          <a:ln w="9525">
            <a:noFill/>
            <a:miter lim="800000"/>
            <a:headEnd/>
            <a:tailEnd/>
          </a:ln>
        </p:spPr>
        <p:txBody>
          <a:bodyPr anchor="ctr"/>
          <a:lstStyle/>
          <a:p>
            <a:pPr algn="ctr"/>
            <a:r>
              <a:rPr lang="el-GR" sz="2400" b="1" dirty="0" err="1">
                <a:latin typeface="Arial" pitchFamily="34" charset="0"/>
                <a:cs typeface="Arial" pitchFamily="34" charset="0"/>
              </a:rPr>
              <a:t>Αγγειΐτιδες</a:t>
            </a:r>
            <a:r>
              <a:rPr lang="el-GR" sz="2400" b="1" dirty="0">
                <a:latin typeface="Arial" pitchFamily="34" charset="0"/>
                <a:cs typeface="Arial" pitchFamily="34" charset="0"/>
              </a:rPr>
              <a:t> σχετιζόμενες</a:t>
            </a:r>
            <a:r>
              <a:rPr lang="en-US" sz="2400" b="1" dirty="0">
                <a:latin typeface="Arial" pitchFamily="34" charset="0"/>
                <a:cs typeface="Arial" pitchFamily="34" charset="0"/>
              </a:rPr>
              <a:t> </a:t>
            </a:r>
            <a:r>
              <a:rPr lang="el-GR" sz="2400" b="1" dirty="0">
                <a:latin typeface="Arial" pitchFamily="34" charset="0"/>
                <a:cs typeface="Arial" pitchFamily="34" charset="0"/>
              </a:rPr>
              <a:t>με </a:t>
            </a:r>
            <a:r>
              <a:rPr lang="en-US" sz="2400" b="1" dirty="0">
                <a:latin typeface="Arial" pitchFamily="34" charset="0"/>
                <a:cs typeface="Arial" pitchFamily="34" charset="0"/>
              </a:rPr>
              <a:t>ANCA</a:t>
            </a:r>
            <a:r>
              <a:rPr lang="el-GR" sz="2400" dirty="0">
                <a:latin typeface="Arial" pitchFamily="34" charset="0"/>
                <a:cs typeface="Arial" pitchFamily="34" charset="0"/>
              </a:rPr>
              <a:t> </a:t>
            </a:r>
            <a:endParaRPr lang="en-US" sz="2400" dirty="0">
              <a:latin typeface="Arial" pitchFamily="34" charset="0"/>
              <a:cs typeface="Arial" pitchFamily="34" charset="0"/>
            </a:endParaRPr>
          </a:p>
        </p:txBody>
      </p:sp>
      <p:sp>
        <p:nvSpPr>
          <p:cNvPr id="45061" name="Line 7"/>
          <p:cNvSpPr>
            <a:spLocks noChangeShapeType="1"/>
          </p:cNvSpPr>
          <p:nvPr/>
        </p:nvSpPr>
        <p:spPr bwMode="auto">
          <a:xfrm flipV="1">
            <a:off x="1952596" y="1166790"/>
            <a:ext cx="8920192" cy="381000"/>
          </a:xfrm>
          <a:prstGeom prst="line">
            <a:avLst/>
          </a:prstGeom>
          <a:noFill/>
          <a:ln w="28575">
            <a:solidFill>
              <a:schemeClr val="bg1"/>
            </a:solidFill>
            <a:round/>
            <a:headEnd/>
            <a:tailEnd/>
          </a:ln>
        </p:spPr>
        <p:txBody>
          <a:bodyPr/>
          <a:lstStyle/>
          <a:p>
            <a:endParaRPr lang="el-GR"/>
          </a:p>
        </p:txBody>
      </p:sp>
      <p:sp>
        <p:nvSpPr>
          <p:cNvPr id="2" name="TextBox 1">
            <a:extLst>
              <a:ext uri="{FF2B5EF4-FFF2-40B4-BE49-F238E27FC236}">
                <a16:creationId xmlns:a16="http://schemas.microsoft.com/office/drawing/2014/main" id="{AF8371F7-7BF8-F1EF-9821-3E2EA4B3A275}"/>
              </a:ext>
            </a:extLst>
          </p:cNvPr>
          <p:cNvSpPr txBox="1"/>
          <p:nvPr/>
        </p:nvSpPr>
        <p:spPr>
          <a:xfrm>
            <a:off x="928048" y="5708013"/>
            <a:ext cx="10969288" cy="830997"/>
          </a:xfrm>
          <a:prstGeom prst="rect">
            <a:avLst/>
          </a:prstGeom>
          <a:noFill/>
        </p:spPr>
        <p:txBody>
          <a:bodyPr wrap="square" rtlCol="0">
            <a:spAutoFit/>
          </a:bodyPr>
          <a:lstStyle/>
          <a:p>
            <a:r>
              <a:rPr lang="el-GR" sz="2400" b="1" dirty="0"/>
              <a:t>Σε αντίθεση με τα ΑΝΑ, η εξέταση εκλογής για τα αντισώματα </a:t>
            </a:r>
            <a:r>
              <a:rPr lang="en-GB" sz="2400" b="1" dirty="0"/>
              <a:t>ANCA </a:t>
            </a:r>
            <a:r>
              <a:rPr lang="el-GR" sz="2400" b="1" dirty="0"/>
              <a:t>είναι η </a:t>
            </a:r>
            <a:r>
              <a:rPr lang="en-GB" sz="2400" b="1" dirty="0"/>
              <a:t>ELISA </a:t>
            </a:r>
            <a:r>
              <a:rPr lang="el-GR" sz="2400" b="1" dirty="0"/>
              <a:t>για </a:t>
            </a:r>
            <a:r>
              <a:rPr lang="en-GB" sz="2400" b="1" dirty="0"/>
              <a:t>anti-PR3 </a:t>
            </a:r>
            <a:r>
              <a:rPr lang="el-GR" sz="2400" b="1" dirty="0"/>
              <a:t>και </a:t>
            </a:r>
            <a:r>
              <a:rPr lang="en-GB" sz="2400" b="1" dirty="0"/>
              <a:t>anti-MPO</a:t>
            </a:r>
            <a:endParaRPr lang="en-GR" sz="2400" b="1" dirty="0"/>
          </a:p>
        </p:txBody>
      </p:sp>
    </p:spTree>
    <p:extLst>
      <p:ext uri="{BB962C8B-B14F-4D97-AF65-F5344CB8AC3E}">
        <p14:creationId xmlns:p14="http://schemas.microsoft.com/office/powerpoint/2010/main" val="890535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7E5AB9-E4D4-058C-855A-E479CC9FC01E}"/>
              </a:ext>
            </a:extLst>
          </p:cNvPr>
          <p:cNvSpPr txBox="1"/>
          <p:nvPr/>
        </p:nvSpPr>
        <p:spPr>
          <a:xfrm>
            <a:off x="3234640" y="190500"/>
            <a:ext cx="5722720" cy="523220"/>
          </a:xfrm>
          <a:prstGeom prst="rect">
            <a:avLst/>
          </a:prstGeom>
          <a:noFill/>
        </p:spPr>
        <p:txBody>
          <a:bodyPr wrap="none" rtlCol="0">
            <a:spAutoFit/>
          </a:bodyPr>
          <a:lstStyle/>
          <a:p>
            <a:r>
              <a:rPr lang="el-GR" sz="2800" b="1" dirty="0" err="1"/>
              <a:t>Κλινικ</a:t>
            </a:r>
            <a:r>
              <a:rPr lang="en-GR" sz="2800" b="1" dirty="0"/>
              <a:t>ά</a:t>
            </a:r>
            <a:r>
              <a:rPr lang="el-GR" sz="2800" b="1" dirty="0"/>
              <a:t> σύνδρομα </a:t>
            </a:r>
            <a:r>
              <a:rPr lang="en-GB" sz="2800" b="1" dirty="0"/>
              <a:t>ANCA </a:t>
            </a:r>
            <a:r>
              <a:rPr lang="el-GR" sz="2800" b="1" dirty="0"/>
              <a:t>αγγειιτίδων</a:t>
            </a:r>
            <a:endParaRPr lang="en-GR" sz="2800" b="1" dirty="0"/>
          </a:p>
        </p:txBody>
      </p:sp>
      <p:sp>
        <p:nvSpPr>
          <p:cNvPr id="4" name="TextBox 3">
            <a:extLst>
              <a:ext uri="{FF2B5EF4-FFF2-40B4-BE49-F238E27FC236}">
                <a16:creationId xmlns:a16="http://schemas.microsoft.com/office/drawing/2014/main" id="{DEE545FF-0749-61D0-3BEA-4A7D96FE27AF}"/>
              </a:ext>
            </a:extLst>
          </p:cNvPr>
          <p:cNvSpPr txBox="1"/>
          <p:nvPr/>
        </p:nvSpPr>
        <p:spPr>
          <a:xfrm>
            <a:off x="863600" y="1296075"/>
            <a:ext cx="10528300" cy="391305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l-GR" sz="2400" dirty="0">
                <a:effectLst/>
                <a:latin typeface="Calibri" panose="020F0502020204030204" pitchFamily="34" charset="0"/>
              </a:rPr>
              <a:t>Ψηλαφητή πορφύρα κάτω άκρων</a:t>
            </a:r>
          </a:p>
          <a:p>
            <a:pPr marL="285750" indent="-285750">
              <a:lnSpc>
                <a:spcPct val="150000"/>
              </a:lnSpc>
              <a:buFont typeface="Arial" panose="020B0604020202020204" pitchFamily="34" charset="0"/>
              <a:buChar char="•"/>
            </a:pPr>
            <a:r>
              <a:rPr lang="el-GR" sz="2400" dirty="0">
                <a:effectLst/>
                <a:latin typeface="Calibri" panose="020F0502020204030204" pitchFamily="34" charset="0"/>
              </a:rPr>
              <a:t>Πυρετός άγνωστης αιτιολογίας</a:t>
            </a:r>
          </a:p>
          <a:p>
            <a:pPr marL="285750" indent="-285750">
              <a:lnSpc>
                <a:spcPct val="150000"/>
              </a:lnSpc>
              <a:buFont typeface="Arial" panose="020B0604020202020204" pitchFamily="34" charset="0"/>
              <a:buChar char="•"/>
            </a:pPr>
            <a:r>
              <a:rPr lang="el-GR" sz="2400" dirty="0">
                <a:effectLst/>
                <a:latin typeface="Calibri" panose="020F0502020204030204" pitchFamily="34" charset="0"/>
              </a:rPr>
              <a:t>Ανθεκτικό άσθμα με </a:t>
            </a:r>
            <a:r>
              <a:rPr lang="el-GR" sz="2400" dirty="0" err="1">
                <a:effectLst/>
                <a:latin typeface="Calibri" panose="020F0502020204030204" pitchFamily="34" charset="0"/>
              </a:rPr>
              <a:t>ηωσινοφιλία</a:t>
            </a:r>
            <a:r>
              <a:rPr lang="el-GR" sz="2400" dirty="0">
                <a:effectLst/>
                <a:latin typeface="Calibri" panose="020F0502020204030204" pitchFamily="34" charset="0"/>
              </a:rPr>
              <a:t> και συστηματικές εκδηλώσεις (&gt; 40-50 έτη)</a:t>
            </a:r>
          </a:p>
          <a:p>
            <a:pPr marL="285750" indent="-285750">
              <a:lnSpc>
                <a:spcPct val="150000"/>
              </a:lnSpc>
              <a:buFont typeface="Arial" panose="020B0604020202020204" pitchFamily="34" charset="0"/>
              <a:buChar char="•"/>
            </a:pPr>
            <a:r>
              <a:rPr lang="el-GR" sz="2400" dirty="0">
                <a:effectLst/>
                <a:latin typeface="Calibri" panose="020F0502020204030204" pitchFamily="34" charset="0"/>
              </a:rPr>
              <a:t>Πνευμονικά διηθήματα + </a:t>
            </a:r>
            <a:r>
              <a:rPr lang="el-GR" sz="2400" dirty="0" err="1">
                <a:effectLst/>
                <a:latin typeface="Calibri" panose="020F0502020204030204" pitchFamily="34" charset="0"/>
              </a:rPr>
              <a:t>σπειραματονεφρίτιδα</a:t>
            </a:r>
            <a:endParaRPr lang="el-GR" sz="2400" dirty="0">
              <a:effectLst/>
              <a:latin typeface="Calibri" panose="020F0502020204030204" pitchFamily="34" charset="0"/>
            </a:endParaRPr>
          </a:p>
          <a:p>
            <a:pPr marL="285750" indent="-285750">
              <a:lnSpc>
                <a:spcPct val="150000"/>
              </a:lnSpc>
              <a:buFont typeface="Arial" panose="020B0604020202020204" pitchFamily="34" charset="0"/>
              <a:buChar char="•"/>
            </a:pPr>
            <a:r>
              <a:rPr lang="el-GR" sz="2400" dirty="0">
                <a:effectLst/>
                <a:latin typeface="Calibri" panose="020F0502020204030204" pitchFamily="34" charset="0"/>
              </a:rPr>
              <a:t>Πολλαπλή </a:t>
            </a:r>
            <a:r>
              <a:rPr lang="el-GR" sz="2400" dirty="0" err="1">
                <a:effectLst/>
                <a:latin typeface="Calibri" panose="020F0502020204030204" pitchFamily="34" charset="0"/>
              </a:rPr>
              <a:t>μονονευρίτιδα</a:t>
            </a:r>
            <a:r>
              <a:rPr lang="el-GR" sz="2400" dirty="0">
                <a:effectLst/>
                <a:latin typeface="Calibri" panose="020F0502020204030204" pitchFamily="34" charset="0"/>
              </a:rPr>
              <a:t>(απουσία ΣΔ) </a:t>
            </a:r>
            <a:r>
              <a:rPr lang="el-GR" sz="2400" b="1" dirty="0">
                <a:effectLst/>
                <a:latin typeface="Arial" panose="020B0604020202020204" pitchFamily="34" charset="0"/>
              </a:rPr>
              <a:t>±</a:t>
            </a:r>
            <a:r>
              <a:rPr lang="el-GR" sz="2400" dirty="0">
                <a:effectLst/>
                <a:latin typeface="Calibri" panose="020F0502020204030204" pitchFamily="34" charset="0"/>
              </a:rPr>
              <a:t>συστηματικές εκδηλώσεις</a:t>
            </a:r>
          </a:p>
          <a:p>
            <a:pPr marL="285750" indent="-285750">
              <a:lnSpc>
                <a:spcPct val="150000"/>
              </a:lnSpc>
              <a:buFont typeface="Arial" panose="020B0604020202020204" pitchFamily="34" charset="0"/>
              <a:buChar char="•"/>
            </a:pPr>
            <a:r>
              <a:rPr lang="el-GR" sz="2400" dirty="0">
                <a:solidFill>
                  <a:srgbClr val="FF0000"/>
                </a:solidFill>
                <a:effectLst/>
                <a:latin typeface="Calibri" panose="020F0502020204030204" pitchFamily="34" charset="0"/>
              </a:rPr>
              <a:t>Υποτροπιάζουσα </a:t>
            </a:r>
            <a:r>
              <a:rPr lang="el-GR" sz="2400" dirty="0" err="1">
                <a:solidFill>
                  <a:srgbClr val="FF0000"/>
                </a:solidFill>
                <a:effectLst/>
                <a:latin typeface="Calibri" panose="020F0502020204030204" pitchFamily="34" charset="0"/>
              </a:rPr>
              <a:t>ρινοκολπίτιδα</a:t>
            </a:r>
            <a:r>
              <a:rPr lang="el-GR" sz="2400" dirty="0">
                <a:solidFill>
                  <a:srgbClr val="FF0000"/>
                </a:solidFill>
                <a:effectLst/>
                <a:latin typeface="Calibri" panose="020F0502020204030204" pitchFamily="34" charset="0"/>
              </a:rPr>
              <a:t>/ωτίτιδα/μαστοειδίτιδα</a:t>
            </a:r>
          </a:p>
          <a:p>
            <a:pPr marL="285750" indent="-285750">
              <a:lnSpc>
                <a:spcPct val="150000"/>
              </a:lnSpc>
              <a:buFont typeface="Arial" panose="020B0604020202020204" pitchFamily="34" charset="0"/>
              <a:buChar char="•"/>
            </a:pPr>
            <a:r>
              <a:rPr lang="el-GR" sz="2400" dirty="0">
                <a:effectLst/>
                <a:latin typeface="Calibri" panose="020F0502020204030204" pitchFamily="34" charset="0"/>
              </a:rPr>
              <a:t>Πνευμονική </a:t>
            </a:r>
            <a:r>
              <a:rPr lang="el-GR" sz="2400" dirty="0" err="1">
                <a:effectLst/>
                <a:latin typeface="Calibri" panose="020F0502020204030204" pitchFamily="34" charset="0"/>
              </a:rPr>
              <a:t>ίνωση</a:t>
            </a:r>
            <a:r>
              <a:rPr lang="el-GR" sz="2400" dirty="0">
                <a:effectLst/>
                <a:latin typeface="Calibri" panose="020F0502020204030204" pitchFamily="34" charset="0"/>
              </a:rPr>
              <a:t> αγνώστου αιτιολογίας (μικροσκοπική </a:t>
            </a:r>
            <a:r>
              <a:rPr lang="el-GR" sz="2400" dirty="0" err="1">
                <a:effectLst/>
                <a:latin typeface="Calibri" panose="020F0502020204030204" pitchFamily="34" charset="0"/>
              </a:rPr>
              <a:t>πολυαγγειίτιδα</a:t>
            </a:r>
            <a:r>
              <a:rPr lang="en-GB" sz="2400" dirty="0">
                <a:effectLst/>
                <a:latin typeface="Calibri" panose="020F0502020204030204" pitchFamily="34" charset="0"/>
              </a:rPr>
              <a:t>)</a:t>
            </a:r>
          </a:p>
        </p:txBody>
      </p:sp>
    </p:spTree>
    <p:extLst>
      <p:ext uri="{BB962C8B-B14F-4D97-AF65-F5344CB8AC3E}">
        <p14:creationId xmlns:p14="http://schemas.microsoft.com/office/powerpoint/2010/main" val="1325133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1524000" y="0"/>
            <a:ext cx="9144000" cy="908050"/>
          </a:xfrm>
          <a:prstGeom prst="rect">
            <a:avLst/>
          </a:prstGeom>
          <a:solidFill>
            <a:schemeClr val="accent2"/>
          </a:solidFill>
          <a:ln w="9525">
            <a:solidFill>
              <a:schemeClr val="tx1"/>
            </a:solidFill>
            <a:miter lim="800000"/>
            <a:headEnd/>
            <a:tailEnd/>
          </a:ln>
          <a:effectLst/>
        </p:spPr>
        <p:txBody>
          <a:bodyPr wrap="none" anchor="ctr"/>
          <a:lstStyle/>
          <a:p>
            <a:pPr fontAlgn="base">
              <a:spcBef>
                <a:spcPct val="0"/>
              </a:spcBef>
              <a:spcAft>
                <a:spcPct val="0"/>
              </a:spcAft>
            </a:pPr>
            <a:endParaRPr lang="el-GR">
              <a:solidFill>
                <a:srgbClr val="000000"/>
              </a:solidFill>
            </a:endParaRPr>
          </a:p>
        </p:txBody>
      </p:sp>
      <p:sp>
        <p:nvSpPr>
          <p:cNvPr id="11269" name="Rectangle 5"/>
          <p:cNvSpPr>
            <a:spLocks noChangeArrowheads="1"/>
          </p:cNvSpPr>
          <p:nvPr/>
        </p:nvSpPr>
        <p:spPr bwMode="auto">
          <a:xfrm>
            <a:off x="1981200" y="115889"/>
            <a:ext cx="8229600" cy="490537"/>
          </a:xfrm>
          <a:prstGeom prst="rect">
            <a:avLst/>
          </a:prstGeom>
          <a:noFill/>
          <a:ln w="9525">
            <a:noFill/>
            <a:miter lim="800000"/>
            <a:headEnd/>
            <a:tailEnd/>
          </a:ln>
          <a:effectLst/>
        </p:spPr>
        <p:txBody>
          <a:bodyPr anchor="ctr"/>
          <a:lstStyle/>
          <a:p>
            <a:pPr algn="ctr" fontAlgn="base">
              <a:spcBef>
                <a:spcPct val="0"/>
              </a:spcBef>
              <a:spcAft>
                <a:spcPct val="0"/>
              </a:spcAft>
            </a:pPr>
            <a:r>
              <a:rPr lang="en-US" sz="3600" b="1" dirty="0">
                <a:solidFill>
                  <a:srgbClr val="000000"/>
                </a:solidFill>
              </a:rPr>
              <a:t>Clinical diagnostics</a:t>
            </a:r>
            <a:endParaRPr lang="el-GR" sz="3600" b="1" dirty="0">
              <a:solidFill>
                <a:srgbClr val="000000"/>
              </a:solidFill>
            </a:endParaRPr>
          </a:p>
        </p:txBody>
      </p:sp>
      <p:sp>
        <p:nvSpPr>
          <p:cNvPr id="11270" name="Text Box 6"/>
          <p:cNvSpPr txBox="1">
            <a:spLocks noChangeArrowheads="1"/>
          </p:cNvSpPr>
          <p:nvPr/>
        </p:nvSpPr>
        <p:spPr bwMode="auto">
          <a:xfrm>
            <a:off x="2259013" y="1144588"/>
            <a:ext cx="7797800" cy="366712"/>
          </a:xfrm>
          <a:prstGeom prst="rect">
            <a:avLst/>
          </a:prstGeom>
          <a:noFill/>
          <a:ln w="9525">
            <a:noFill/>
            <a:miter lim="800000"/>
            <a:headEnd/>
            <a:tailEnd/>
          </a:ln>
          <a:effectLst/>
        </p:spPr>
        <p:txBody>
          <a:bodyPr>
            <a:spAutoFit/>
          </a:bodyPr>
          <a:lstStyle/>
          <a:p>
            <a:pPr fontAlgn="base">
              <a:spcBef>
                <a:spcPct val="0"/>
              </a:spcBef>
              <a:spcAft>
                <a:spcPct val="0"/>
              </a:spcAft>
            </a:pPr>
            <a:endParaRPr lang="el-GR">
              <a:solidFill>
                <a:srgbClr val="000000"/>
              </a:solidFill>
            </a:endParaRPr>
          </a:p>
        </p:txBody>
      </p:sp>
      <p:pic>
        <p:nvPicPr>
          <p:cNvPr id="11277" name="Picture 13" descr="j0240719"/>
          <p:cNvPicPr>
            <a:picLocks noChangeAspect="1" noChangeArrowheads="1"/>
          </p:cNvPicPr>
          <p:nvPr/>
        </p:nvPicPr>
        <p:blipFill>
          <a:blip r:embed="rId2" cstate="print"/>
          <a:srcRect/>
          <a:stretch>
            <a:fillRect/>
          </a:stretch>
        </p:blipFill>
        <p:spPr bwMode="auto">
          <a:xfrm>
            <a:off x="2283620" y="1052513"/>
            <a:ext cx="1508125" cy="2368550"/>
          </a:xfrm>
          <a:prstGeom prst="rect">
            <a:avLst/>
          </a:prstGeom>
          <a:noFill/>
        </p:spPr>
      </p:pic>
      <p:pic>
        <p:nvPicPr>
          <p:cNvPr id="11279" name="Picture 15" descr="j0286034"/>
          <p:cNvPicPr>
            <a:picLocks noChangeAspect="1" noChangeArrowheads="1"/>
          </p:cNvPicPr>
          <p:nvPr/>
        </p:nvPicPr>
        <p:blipFill>
          <a:blip r:embed="rId3" cstate="print"/>
          <a:srcRect/>
          <a:stretch>
            <a:fillRect/>
          </a:stretch>
        </p:blipFill>
        <p:spPr bwMode="auto">
          <a:xfrm>
            <a:off x="6874794" y="1340768"/>
            <a:ext cx="1741487" cy="1677988"/>
          </a:xfrm>
          <a:prstGeom prst="rect">
            <a:avLst/>
          </a:prstGeom>
          <a:noFill/>
        </p:spPr>
      </p:pic>
      <p:sp>
        <p:nvSpPr>
          <p:cNvPr id="11281" name="Rectangle 17"/>
          <p:cNvSpPr>
            <a:spLocks noChangeArrowheads="1"/>
          </p:cNvSpPr>
          <p:nvPr/>
        </p:nvSpPr>
        <p:spPr bwMode="auto">
          <a:xfrm>
            <a:off x="2257792" y="3604954"/>
            <a:ext cx="1173912" cy="400110"/>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n-US" sz="2000" b="1" dirty="0">
                <a:solidFill>
                  <a:srgbClr val="000000"/>
                </a:solidFill>
              </a:rPr>
              <a:t>Physician</a:t>
            </a:r>
            <a:endParaRPr lang="el-GR" sz="2000" b="1" dirty="0">
              <a:solidFill>
                <a:srgbClr val="000000"/>
              </a:solidFill>
            </a:endParaRPr>
          </a:p>
        </p:txBody>
      </p:sp>
      <p:sp>
        <p:nvSpPr>
          <p:cNvPr id="11283" name="Rectangle 19"/>
          <p:cNvSpPr>
            <a:spLocks noChangeArrowheads="1"/>
          </p:cNvSpPr>
          <p:nvPr/>
        </p:nvSpPr>
        <p:spPr bwMode="auto">
          <a:xfrm>
            <a:off x="7326180" y="3593864"/>
            <a:ext cx="1002069" cy="483209"/>
          </a:xfrm>
          <a:prstGeom prst="rect">
            <a:avLst/>
          </a:prstGeom>
          <a:noFill/>
          <a:ln w="9525">
            <a:noFill/>
            <a:miter lim="800000"/>
            <a:headEnd/>
            <a:tailEnd/>
          </a:ln>
          <a:effectLst/>
        </p:spPr>
        <p:txBody>
          <a:bodyPr wrap="none">
            <a:spAutoFit/>
          </a:bodyPr>
          <a:lstStyle/>
          <a:p>
            <a:pPr fontAlgn="base">
              <a:lnSpc>
                <a:spcPct val="140000"/>
              </a:lnSpc>
              <a:spcBef>
                <a:spcPct val="0"/>
              </a:spcBef>
              <a:spcAft>
                <a:spcPct val="0"/>
              </a:spcAft>
              <a:buSzPct val="80000"/>
              <a:buFont typeface="Wingdings" pitchFamily="2" charset="2"/>
              <a:buNone/>
            </a:pPr>
            <a:r>
              <a:rPr lang="en-US" sz="2000" b="1" dirty="0">
                <a:solidFill>
                  <a:srgbClr val="000000"/>
                </a:solidFill>
              </a:rPr>
              <a:t> Patient</a:t>
            </a:r>
            <a:endParaRPr lang="el-GR" sz="2000" b="1" dirty="0">
              <a:solidFill>
                <a:srgbClr val="000000"/>
              </a:solidFill>
            </a:endParaRPr>
          </a:p>
        </p:txBody>
      </p:sp>
      <p:sp>
        <p:nvSpPr>
          <p:cNvPr id="11284" name="AutoShape 20"/>
          <p:cNvSpPr>
            <a:spLocks noChangeArrowheads="1"/>
          </p:cNvSpPr>
          <p:nvPr/>
        </p:nvSpPr>
        <p:spPr bwMode="auto">
          <a:xfrm>
            <a:off x="4943600" y="2347913"/>
            <a:ext cx="1368425" cy="431800"/>
          </a:xfrm>
          <a:prstGeom prst="leftRightArrow">
            <a:avLst>
              <a:gd name="adj1" fmla="val 50000"/>
              <a:gd name="adj2" fmla="val 63382"/>
            </a:avLst>
          </a:prstGeom>
          <a:solidFill>
            <a:srgbClr val="CCFF33"/>
          </a:solidFill>
          <a:ln w="9525">
            <a:solidFill>
              <a:schemeClr val="tx1"/>
            </a:solidFill>
            <a:miter lim="800000"/>
            <a:headEnd/>
            <a:tailEnd/>
          </a:ln>
          <a:effectLst/>
        </p:spPr>
        <p:txBody>
          <a:bodyPr wrap="none" anchor="ctr"/>
          <a:lstStyle/>
          <a:p>
            <a:pPr fontAlgn="base">
              <a:spcBef>
                <a:spcPct val="0"/>
              </a:spcBef>
              <a:spcAft>
                <a:spcPct val="0"/>
              </a:spcAft>
            </a:pPr>
            <a:endParaRPr lang="el-GR">
              <a:solidFill>
                <a:srgbClr val="000000"/>
              </a:solidFill>
            </a:endParaRPr>
          </a:p>
        </p:txBody>
      </p:sp>
      <p:grpSp>
        <p:nvGrpSpPr>
          <p:cNvPr id="2" name="Group 31"/>
          <p:cNvGrpSpPr>
            <a:grpSpLocks/>
          </p:cNvGrpSpPr>
          <p:nvPr/>
        </p:nvGrpSpPr>
        <p:grpSpPr bwMode="auto">
          <a:xfrm>
            <a:off x="1524159" y="4076703"/>
            <a:ext cx="3276593" cy="2022476"/>
            <a:chOff x="-50" y="2568"/>
            <a:chExt cx="2064" cy="1274"/>
          </a:xfrm>
        </p:grpSpPr>
        <p:sp>
          <p:nvSpPr>
            <p:cNvPr id="11285" name="Line 21"/>
            <p:cNvSpPr>
              <a:spLocks noChangeShapeType="1"/>
            </p:cNvSpPr>
            <p:nvPr/>
          </p:nvSpPr>
          <p:spPr bwMode="auto">
            <a:xfrm flipH="1">
              <a:off x="839" y="2568"/>
              <a:ext cx="2" cy="408"/>
            </a:xfrm>
            <a:prstGeom prst="line">
              <a:avLst/>
            </a:prstGeom>
            <a:noFill/>
            <a:ln w="76200">
              <a:solidFill>
                <a:schemeClr val="tx1"/>
              </a:solidFill>
              <a:round/>
              <a:headEnd/>
              <a:tailEnd type="triangle" w="med" len="med"/>
            </a:ln>
            <a:effectLst/>
          </p:spPr>
          <p:txBody>
            <a:bodyPr/>
            <a:lstStyle/>
            <a:p>
              <a:pPr fontAlgn="base">
                <a:spcBef>
                  <a:spcPct val="0"/>
                </a:spcBef>
                <a:spcAft>
                  <a:spcPct val="0"/>
                </a:spcAft>
              </a:pPr>
              <a:endParaRPr lang="el-GR">
                <a:solidFill>
                  <a:srgbClr val="000000"/>
                </a:solidFill>
              </a:endParaRPr>
            </a:p>
          </p:txBody>
        </p:sp>
        <p:sp>
          <p:nvSpPr>
            <p:cNvPr id="11290" name="Text Box 26"/>
            <p:cNvSpPr txBox="1">
              <a:spLocks noChangeArrowheads="1"/>
            </p:cNvSpPr>
            <p:nvPr/>
          </p:nvSpPr>
          <p:spPr bwMode="auto">
            <a:xfrm>
              <a:off x="-50" y="3008"/>
              <a:ext cx="2064" cy="834"/>
            </a:xfrm>
            <a:prstGeom prst="rect">
              <a:avLst/>
            </a:prstGeom>
            <a:solidFill>
              <a:srgbClr val="FF99FF"/>
            </a:solidFill>
            <a:ln w="9525">
              <a:noFill/>
              <a:miter lim="800000"/>
              <a:headEnd/>
              <a:tailEnd/>
            </a:ln>
            <a:effectLst/>
          </p:spPr>
          <p:txBody>
            <a:bodyPr wrap="square">
              <a:spAutoFit/>
            </a:bodyPr>
            <a:lstStyle/>
            <a:p>
              <a:pPr algn="ctr" fontAlgn="base">
                <a:spcBef>
                  <a:spcPct val="0"/>
                </a:spcBef>
                <a:spcAft>
                  <a:spcPct val="0"/>
                </a:spcAft>
              </a:pPr>
              <a:r>
                <a:rPr lang="el-GR" sz="1600" b="1" dirty="0">
                  <a:solidFill>
                    <a:srgbClr val="000000"/>
                  </a:solidFill>
                </a:rPr>
                <a:t>Πιθανότητα να έχει ένας ασθενής τη νόσο</a:t>
              </a:r>
              <a:endParaRPr lang="en-US" sz="1600" b="1" dirty="0">
                <a:solidFill>
                  <a:srgbClr val="000000"/>
                </a:solidFill>
              </a:endParaRPr>
            </a:p>
            <a:p>
              <a:pPr algn="ctr" fontAlgn="base">
                <a:spcBef>
                  <a:spcPct val="0"/>
                </a:spcBef>
                <a:spcAft>
                  <a:spcPct val="0"/>
                </a:spcAft>
              </a:pPr>
              <a:r>
                <a:rPr lang="el-GR" sz="1600" b="1" dirty="0">
                  <a:solidFill>
                    <a:srgbClr val="000000"/>
                  </a:solidFill>
                </a:rPr>
                <a:t>(</a:t>
              </a:r>
              <a:r>
                <a:rPr lang="en-US" sz="1600" b="1" dirty="0">
                  <a:solidFill>
                    <a:srgbClr val="000000"/>
                  </a:solidFill>
                </a:rPr>
                <a:t>Pre-test probability)</a:t>
              </a:r>
            </a:p>
            <a:p>
              <a:pPr algn="ctr" fontAlgn="base">
                <a:spcBef>
                  <a:spcPct val="0"/>
                </a:spcBef>
                <a:spcAft>
                  <a:spcPct val="0"/>
                </a:spcAft>
              </a:pPr>
              <a:r>
                <a:rPr lang="el-GR" sz="1600" b="1" dirty="0">
                  <a:solidFill>
                    <a:srgbClr val="000000"/>
                  </a:solidFill>
                </a:rPr>
                <a:t>με βάση τον επιπολασμό της, το ιστορικό και την κλινική εξέταση</a:t>
              </a:r>
            </a:p>
          </p:txBody>
        </p:sp>
      </p:grpSp>
      <p:grpSp>
        <p:nvGrpSpPr>
          <p:cNvPr id="3" name="Group 33"/>
          <p:cNvGrpSpPr>
            <a:grpSpLocks/>
          </p:cNvGrpSpPr>
          <p:nvPr/>
        </p:nvGrpSpPr>
        <p:grpSpPr bwMode="auto">
          <a:xfrm>
            <a:off x="6901504" y="4849417"/>
            <a:ext cx="3671093" cy="1108448"/>
            <a:chOff x="2062" y="3016"/>
            <a:chExt cx="4603" cy="563"/>
          </a:xfrm>
        </p:grpSpPr>
        <p:sp>
          <p:nvSpPr>
            <p:cNvPr id="11291" name="Text Box 27"/>
            <p:cNvSpPr txBox="1">
              <a:spLocks noChangeArrowheads="1"/>
            </p:cNvSpPr>
            <p:nvPr/>
          </p:nvSpPr>
          <p:spPr bwMode="auto">
            <a:xfrm>
              <a:off x="2481" y="3016"/>
              <a:ext cx="4184" cy="563"/>
            </a:xfrm>
            <a:prstGeom prst="rect">
              <a:avLst/>
            </a:prstGeom>
            <a:solidFill>
              <a:srgbClr val="CCFF33"/>
            </a:solidFill>
            <a:ln w="9525">
              <a:noFill/>
              <a:miter lim="800000"/>
              <a:headEnd/>
              <a:tailEnd/>
            </a:ln>
            <a:effectLst/>
          </p:spPr>
          <p:txBody>
            <a:bodyPr wrap="square">
              <a:spAutoFit/>
            </a:bodyPr>
            <a:lstStyle/>
            <a:p>
              <a:pPr algn="ctr" fontAlgn="base">
                <a:spcBef>
                  <a:spcPct val="0"/>
                </a:spcBef>
                <a:spcAft>
                  <a:spcPct val="0"/>
                </a:spcAft>
              </a:pPr>
              <a:r>
                <a:rPr lang="el-GR" sz="1600" b="1" dirty="0">
                  <a:solidFill>
                    <a:srgbClr val="000000"/>
                  </a:solidFill>
                </a:rPr>
                <a:t>Πιθανότητα να έχει ο ασθενής τη νόσο μετά το εργαστηριακό αποτέλεσμα</a:t>
              </a:r>
              <a:endParaRPr lang="en-US" sz="1600" b="1" dirty="0">
                <a:solidFill>
                  <a:srgbClr val="000000"/>
                </a:solidFill>
              </a:endParaRPr>
            </a:p>
            <a:p>
              <a:pPr algn="ctr" fontAlgn="base">
                <a:spcBef>
                  <a:spcPct val="0"/>
                </a:spcBef>
                <a:spcAft>
                  <a:spcPct val="0"/>
                </a:spcAft>
              </a:pPr>
              <a:r>
                <a:rPr lang="el-GR" sz="1600" b="1" dirty="0">
                  <a:solidFill>
                    <a:srgbClr val="000000"/>
                  </a:solidFill>
                </a:rPr>
                <a:t>(</a:t>
              </a:r>
              <a:r>
                <a:rPr lang="en-US" sz="1600" b="1" dirty="0">
                  <a:solidFill>
                    <a:srgbClr val="000000"/>
                  </a:solidFill>
                </a:rPr>
                <a:t>Post-test probability</a:t>
              </a:r>
              <a:r>
                <a:rPr lang="en-US" b="1" dirty="0">
                  <a:solidFill>
                    <a:srgbClr val="000000"/>
                  </a:solidFill>
                </a:rPr>
                <a:t>)</a:t>
              </a:r>
              <a:endParaRPr lang="el-GR" b="1" dirty="0">
                <a:solidFill>
                  <a:srgbClr val="000000"/>
                </a:solidFill>
              </a:endParaRPr>
            </a:p>
          </p:txBody>
        </p:sp>
        <p:sp>
          <p:nvSpPr>
            <p:cNvPr id="11292" name="Line 28"/>
            <p:cNvSpPr>
              <a:spLocks noChangeShapeType="1"/>
            </p:cNvSpPr>
            <p:nvPr/>
          </p:nvSpPr>
          <p:spPr bwMode="auto">
            <a:xfrm flipH="1">
              <a:off x="2062" y="3298"/>
              <a:ext cx="363" cy="0"/>
            </a:xfrm>
            <a:prstGeom prst="line">
              <a:avLst/>
            </a:prstGeom>
            <a:noFill/>
            <a:ln w="76200">
              <a:solidFill>
                <a:schemeClr val="tx1"/>
              </a:solidFill>
              <a:round/>
              <a:headEnd type="triangle" w="med" len="med"/>
              <a:tailEnd/>
            </a:ln>
            <a:effectLst/>
          </p:spPr>
          <p:txBody>
            <a:bodyPr/>
            <a:lstStyle/>
            <a:p>
              <a:pPr fontAlgn="base">
                <a:spcBef>
                  <a:spcPct val="0"/>
                </a:spcBef>
                <a:spcAft>
                  <a:spcPct val="0"/>
                </a:spcAft>
              </a:pPr>
              <a:endParaRPr lang="el-GR">
                <a:solidFill>
                  <a:srgbClr val="000000"/>
                </a:solidFill>
              </a:endParaRPr>
            </a:p>
          </p:txBody>
        </p:sp>
      </p:grpSp>
      <p:grpSp>
        <p:nvGrpSpPr>
          <p:cNvPr id="4" name="Group 32"/>
          <p:cNvGrpSpPr>
            <a:grpSpLocks/>
          </p:cNvGrpSpPr>
          <p:nvPr/>
        </p:nvGrpSpPr>
        <p:grpSpPr bwMode="auto">
          <a:xfrm>
            <a:off x="4654556" y="4005264"/>
            <a:ext cx="2309813" cy="2852737"/>
            <a:chOff x="1972" y="2523"/>
            <a:chExt cx="1455" cy="1797"/>
          </a:xfrm>
        </p:grpSpPr>
        <p:pic>
          <p:nvPicPr>
            <p:cNvPr id="11278" name="Picture 14" descr="j0305257"/>
            <p:cNvPicPr>
              <a:picLocks noChangeAspect="1" noChangeArrowheads="1"/>
            </p:cNvPicPr>
            <p:nvPr/>
          </p:nvPicPr>
          <p:blipFill>
            <a:blip r:embed="rId4" cstate="print"/>
            <a:srcRect/>
            <a:stretch>
              <a:fillRect/>
            </a:stretch>
          </p:blipFill>
          <p:spPr bwMode="auto">
            <a:xfrm>
              <a:off x="2253" y="2614"/>
              <a:ext cx="717" cy="1152"/>
            </a:xfrm>
            <a:prstGeom prst="rect">
              <a:avLst/>
            </a:prstGeom>
            <a:noFill/>
          </p:spPr>
        </p:pic>
        <p:sp>
          <p:nvSpPr>
            <p:cNvPr id="11289" name="Line 25"/>
            <p:cNvSpPr>
              <a:spLocks noChangeShapeType="1"/>
            </p:cNvSpPr>
            <p:nvPr/>
          </p:nvSpPr>
          <p:spPr bwMode="auto">
            <a:xfrm flipH="1">
              <a:off x="2064" y="3404"/>
              <a:ext cx="226" cy="0"/>
            </a:xfrm>
            <a:prstGeom prst="line">
              <a:avLst/>
            </a:prstGeom>
            <a:noFill/>
            <a:ln w="76200">
              <a:solidFill>
                <a:schemeClr val="tx1"/>
              </a:solidFill>
              <a:round/>
              <a:headEnd type="triangle" w="med" len="med"/>
              <a:tailEnd/>
            </a:ln>
            <a:effectLst/>
          </p:spPr>
          <p:txBody>
            <a:bodyPr/>
            <a:lstStyle/>
            <a:p>
              <a:pPr fontAlgn="base">
                <a:spcBef>
                  <a:spcPct val="0"/>
                </a:spcBef>
                <a:spcAft>
                  <a:spcPct val="0"/>
                </a:spcAft>
              </a:pPr>
              <a:endParaRPr lang="el-GR">
                <a:solidFill>
                  <a:srgbClr val="000000"/>
                </a:solidFill>
              </a:endParaRPr>
            </a:p>
          </p:txBody>
        </p:sp>
        <p:sp>
          <p:nvSpPr>
            <p:cNvPr id="11293" name="Rectangle 29"/>
            <p:cNvSpPr>
              <a:spLocks noChangeArrowheads="1"/>
            </p:cNvSpPr>
            <p:nvPr/>
          </p:nvSpPr>
          <p:spPr bwMode="auto">
            <a:xfrm>
              <a:off x="2127" y="3748"/>
              <a:ext cx="1146" cy="368"/>
            </a:xfrm>
            <a:prstGeom prst="rect">
              <a:avLst/>
            </a:prstGeom>
            <a:noFill/>
            <a:ln w="9525">
              <a:noFill/>
              <a:miter lim="800000"/>
              <a:headEnd/>
              <a:tailEnd/>
            </a:ln>
            <a:effectLst/>
          </p:spPr>
          <p:txBody>
            <a:bodyPr wrap="none">
              <a:spAutoFit/>
            </a:bodyPr>
            <a:lstStyle/>
            <a:p>
              <a:pPr algn="ctr" fontAlgn="base">
                <a:spcBef>
                  <a:spcPct val="0"/>
                </a:spcBef>
                <a:spcAft>
                  <a:spcPct val="0"/>
                </a:spcAft>
                <a:buSzPct val="80000"/>
                <a:buFont typeface="Wingdings" pitchFamily="2" charset="2"/>
                <a:buNone/>
              </a:pPr>
              <a:r>
                <a:rPr lang="en-US" sz="1600" b="1" dirty="0">
                  <a:solidFill>
                    <a:srgbClr val="000000"/>
                  </a:solidFill>
                </a:rPr>
                <a:t>Diagnostic test,</a:t>
              </a:r>
            </a:p>
            <a:p>
              <a:pPr algn="ctr" fontAlgn="base">
                <a:spcBef>
                  <a:spcPct val="0"/>
                </a:spcBef>
                <a:spcAft>
                  <a:spcPct val="0"/>
                </a:spcAft>
                <a:buSzPct val="80000"/>
                <a:buFont typeface="Wingdings" pitchFamily="2" charset="2"/>
                <a:buNone/>
              </a:pPr>
              <a:r>
                <a:rPr lang="en-US" sz="1600" b="1" dirty="0">
                  <a:solidFill>
                    <a:srgbClr val="000000"/>
                  </a:solidFill>
                </a:rPr>
                <a:t>Additional features</a:t>
              </a:r>
              <a:endParaRPr lang="el-GR" sz="1600" b="1" dirty="0">
                <a:solidFill>
                  <a:srgbClr val="000000"/>
                </a:solidFill>
              </a:endParaRPr>
            </a:p>
          </p:txBody>
        </p:sp>
        <p:sp>
          <p:nvSpPr>
            <p:cNvPr id="11294" name="Oval 30"/>
            <p:cNvSpPr>
              <a:spLocks noChangeArrowheads="1"/>
            </p:cNvSpPr>
            <p:nvPr/>
          </p:nvSpPr>
          <p:spPr bwMode="auto">
            <a:xfrm>
              <a:off x="1972" y="2523"/>
              <a:ext cx="1455" cy="1797"/>
            </a:xfrm>
            <a:prstGeom prst="ellipse">
              <a:avLst/>
            </a:prstGeom>
            <a:noFill/>
            <a:ln w="28575">
              <a:solidFill>
                <a:srgbClr val="FF0000"/>
              </a:solidFill>
              <a:round/>
              <a:headEnd/>
              <a:tailEnd/>
            </a:ln>
            <a:effectLst/>
          </p:spPr>
          <p:txBody>
            <a:bodyPr wrap="none" anchor="ctr"/>
            <a:lstStyle/>
            <a:p>
              <a:pPr fontAlgn="base">
                <a:spcBef>
                  <a:spcPct val="0"/>
                </a:spcBef>
                <a:spcAft>
                  <a:spcPct val="0"/>
                </a:spcAft>
              </a:pPr>
              <a:endParaRPr lang="el-GR">
                <a:solidFill>
                  <a:srgbClr val="000000"/>
                </a:solidFill>
              </a:endParaRPr>
            </a:p>
          </p:txBody>
        </p:sp>
      </p:grpSp>
      <p:sp>
        <p:nvSpPr>
          <p:cNvPr id="21" name="TextBox 20"/>
          <p:cNvSpPr txBox="1"/>
          <p:nvPr/>
        </p:nvSpPr>
        <p:spPr>
          <a:xfrm>
            <a:off x="8508428" y="6527562"/>
            <a:ext cx="2095445" cy="276999"/>
          </a:xfrm>
          <a:prstGeom prst="rect">
            <a:avLst/>
          </a:prstGeom>
          <a:noFill/>
        </p:spPr>
        <p:txBody>
          <a:bodyPr wrap="none" rtlCol="0">
            <a:spAutoFit/>
          </a:bodyPr>
          <a:lstStyle/>
          <a:p>
            <a:r>
              <a:rPr lang="en-US" sz="1200" dirty="0"/>
              <a:t>Slide courtesy D. Vassilopoulos</a:t>
            </a:r>
          </a:p>
        </p:txBody>
      </p:sp>
    </p:spTree>
    <p:extLst>
      <p:ext uri="{BB962C8B-B14F-4D97-AF65-F5344CB8AC3E}">
        <p14:creationId xmlns:p14="http://schemas.microsoft.com/office/powerpoint/2010/main" val="2191777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3"/>
          <p:cNvGraphicFramePr>
            <a:graphicFrameLocks noGrp="1"/>
          </p:cNvGraphicFramePr>
          <p:nvPr>
            <p:ph idx="1"/>
            <p:extLst>
              <p:ext uri="{D42A27DB-BD31-4B8C-83A1-F6EECF244321}">
                <p14:modId xmlns:p14="http://schemas.microsoft.com/office/powerpoint/2010/main" val="1995952423"/>
              </p:ext>
            </p:extLst>
          </p:nvPr>
        </p:nvGraphicFramePr>
        <p:xfrm>
          <a:off x="1969072" y="1213959"/>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3806547" y="276070"/>
            <a:ext cx="4340125" cy="523220"/>
          </a:xfrm>
          <a:prstGeom prst="rect">
            <a:avLst/>
          </a:prstGeom>
          <a:noFill/>
        </p:spPr>
        <p:txBody>
          <a:bodyPr wrap="none" rtlCol="0">
            <a:spAutoFit/>
          </a:bodyPr>
          <a:lstStyle/>
          <a:p>
            <a:r>
              <a:rPr lang="el-GR" sz="2800" b="1" dirty="0"/>
              <a:t>Ένας πρακτικός αλγόριθμος</a:t>
            </a:r>
            <a:endParaRPr lang="en-US" sz="2800" b="1" dirty="0"/>
          </a:p>
        </p:txBody>
      </p:sp>
      <p:grpSp>
        <p:nvGrpSpPr>
          <p:cNvPr id="4" name="Group 3"/>
          <p:cNvGrpSpPr/>
          <p:nvPr/>
        </p:nvGrpSpPr>
        <p:grpSpPr>
          <a:xfrm>
            <a:off x="1546833" y="4951570"/>
            <a:ext cx="1956217" cy="2275054"/>
            <a:chOff x="-128139" y="-66281"/>
            <a:chExt cx="1956217" cy="2275054"/>
          </a:xfrm>
        </p:grpSpPr>
        <p:sp>
          <p:nvSpPr>
            <p:cNvPr id="10" name="Rounded Rectangle 9"/>
            <p:cNvSpPr/>
            <p:nvPr/>
          </p:nvSpPr>
          <p:spPr>
            <a:xfrm>
              <a:off x="717" y="458877"/>
              <a:ext cx="1827361" cy="1142757"/>
            </a:xfrm>
            <a:prstGeom prst="roundRect">
              <a:avLst>
                <a:gd name="adj" fmla="val 10000"/>
              </a:avLst>
            </a:prstGeom>
            <a:solidFill>
              <a:srgbClr val="FF6600"/>
            </a:solidFill>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Rounded Rectangle 4"/>
            <p:cNvSpPr/>
            <p:nvPr/>
          </p:nvSpPr>
          <p:spPr>
            <a:xfrm>
              <a:off x="-128139" y="-66281"/>
              <a:ext cx="1956217" cy="227505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el-GR" sz="1400" b="1" dirty="0"/>
                <a:t>Θρόμβωση σε άτυπη θέση/νεαρή ηλικία</a:t>
              </a:r>
            </a:p>
            <a:p>
              <a:pPr algn="ctr" defTabSz="622300">
                <a:lnSpc>
                  <a:spcPct val="90000"/>
                </a:lnSpc>
                <a:spcBef>
                  <a:spcPct val="0"/>
                </a:spcBef>
                <a:spcAft>
                  <a:spcPct val="35000"/>
                </a:spcAft>
              </a:pPr>
              <a:r>
                <a:rPr lang="el-GR" sz="1400" b="1" dirty="0"/>
                <a:t>Επανειλημμένες αποβολές</a:t>
              </a:r>
              <a:endParaRPr lang="en-US" sz="1400" b="1" dirty="0"/>
            </a:p>
          </p:txBody>
        </p:sp>
      </p:grpSp>
      <p:grpSp>
        <p:nvGrpSpPr>
          <p:cNvPr id="6" name="Group 5"/>
          <p:cNvGrpSpPr/>
          <p:nvPr/>
        </p:nvGrpSpPr>
        <p:grpSpPr>
          <a:xfrm>
            <a:off x="3702067" y="5490999"/>
            <a:ext cx="1854163" cy="1196197"/>
            <a:chOff x="157092" y="2496617"/>
            <a:chExt cx="1854163" cy="1196197"/>
          </a:xfrm>
        </p:grpSpPr>
        <p:sp>
          <p:nvSpPr>
            <p:cNvPr id="7" name="Rounded Rectangle 6"/>
            <p:cNvSpPr/>
            <p:nvPr/>
          </p:nvSpPr>
          <p:spPr>
            <a:xfrm>
              <a:off x="157092" y="2496617"/>
              <a:ext cx="1854163" cy="1196197"/>
            </a:xfrm>
            <a:prstGeom prst="roundRect">
              <a:avLst>
                <a:gd name="adj" fmla="val 10000"/>
              </a:avLst>
            </a:prstGeom>
            <a:solidFill>
              <a:schemeClr val="accent3"/>
            </a:solidFill>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ounded Rectangle 6"/>
            <p:cNvSpPr/>
            <p:nvPr/>
          </p:nvSpPr>
          <p:spPr>
            <a:xfrm>
              <a:off x="192127" y="2531652"/>
              <a:ext cx="1819128" cy="11261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algn="ctr" defTabSz="622300">
                <a:lnSpc>
                  <a:spcPct val="90000"/>
                </a:lnSpc>
                <a:spcBef>
                  <a:spcPct val="0"/>
                </a:spcBef>
                <a:spcAft>
                  <a:spcPct val="35000"/>
                </a:spcAft>
              </a:pPr>
              <a:r>
                <a:rPr lang="en-US" sz="1400" b="1" dirty="0"/>
                <a:t>Anti-CL (ACA) IgG/</a:t>
              </a:r>
              <a:r>
                <a:rPr lang="en-US" sz="1400" b="1" dirty="0" err="1"/>
                <a:t>IgM</a:t>
              </a:r>
              <a:endParaRPr lang="en-US" sz="1400" b="1" dirty="0"/>
            </a:p>
            <a:p>
              <a:pPr algn="ctr" defTabSz="622300">
                <a:lnSpc>
                  <a:spcPct val="90000"/>
                </a:lnSpc>
                <a:spcBef>
                  <a:spcPct val="0"/>
                </a:spcBef>
                <a:spcAft>
                  <a:spcPct val="35000"/>
                </a:spcAft>
              </a:pPr>
              <a:r>
                <a:rPr lang="en-US" sz="1400" b="1" dirty="0"/>
                <a:t>Anti-</a:t>
              </a:r>
              <a:r>
                <a:rPr lang="el-GR" sz="1400" b="1" dirty="0"/>
                <a:t>β2</a:t>
              </a:r>
              <a:r>
                <a:rPr lang="en-US" sz="1400" b="1" dirty="0"/>
                <a:t>GPI IgG/</a:t>
              </a:r>
              <a:r>
                <a:rPr lang="en-US" sz="1400" b="1" dirty="0" err="1"/>
                <a:t>IgM</a:t>
              </a:r>
              <a:endParaRPr lang="en-US" sz="1400" b="1" dirty="0"/>
            </a:p>
            <a:p>
              <a:pPr algn="ctr" defTabSz="622300">
                <a:lnSpc>
                  <a:spcPct val="90000"/>
                </a:lnSpc>
                <a:spcBef>
                  <a:spcPct val="0"/>
                </a:spcBef>
                <a:spcAft>
                  <a:spcPct val="35000"/>
                </a:spcAft>
              </a:pPr>
              <a:r>
                <a:rPr lang="el-GR" sz="1400" b="1" dirty="0"/>
                <a:t>Αντιπηκτικό λύκου</a:t>
              </a:r>
              <a:endParaRPr lang="en-US" sz="14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2219</Words>
  <Application>Microsoft Macintosh PowerPoint</Application>
  <PresentationFormat>Widescreen</PresentationFormat>
  <Paragraphs>429</Paragraphs>
  <Slides>33</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0" baseType="lpstr">
      <vt:lpstr>Arial</vt:lpstr>
      <vt:lpstr>Calibri</vt:lpstr>
      <vt:lpstr>Calibri Light</vt:lpstr>
      <vt:lpstr>Symbol</vt:lpstr>
      <vt:lpstr>Wingdings</vt:lpstr>
      <vt:lpstr>Office Theme</vt:lpstr>
      <vt:lpstr>Photo Editor Photo</vt:lpstr>
      <vt:lpstr>Αυτοαντισώματα στην κλινική πράξη: Δεδομένα και κλινικές συσχετίσεις</vt:lpstr>
      <vt:lpstr>Αυτοαντισώματα στην κλινική πράξη:   Ευλογία και κατάρα</vt:lpstr>
      <vt:lpstr>Δεκάλογος για τις ανοσολογικές εξετάσεις</vt:lpstr>
      <vt:lpstr>Δεκάλογος για τις ανοσολογικές εξετάσεις</vt:lpstr>
      <vt:lpstr>Ειδικά και μη ειδικά αυτοαντισώματα</vt:lpstr>
      <vt:lpstr>Αντιπυρηνικά αντισώματα (ΑΝΑ)</vt:lpstr>
      <vt:lpstr>Γιατί ΑΝΑ μόνο με ανοσοφθορισμό: Παράδειγμα ασθενούς</vt:lpstr>
      <vt:lpstr>Γιατί ΑΝΑ μόνο με ανοσοφθορισμό: Παράδειγμα ασθενούς</vt:lpstr>
      <vt:lpstr>Τίτλος ΑΝΑ και ρευματικά νοσήματα Είναι το ίδιο το 1:80 με το 1:1280; Ποιό είναι το ”όριο” θετικότητας;</vt:lpstr>
      <vt:lpstr>Πρακτικό συμπέρασμα</vt:lpstr>
      <vt:lpstr>Θετικός τίτλος ΑΝΑ Τί πρέπει να αναζητηθεί;</vt:lpstr>
      <vt:lpstr>Θετικός τίτλος ΑΝΑ Τί πρέπει να αναζητηθεί;</vt:lpstr>
      <vt:lpstr>Έχει σημασία ο φθορισμός των ΑΝΑ; Μόνο σε ειδικές περιπτώσεις</vt:lpstr>
      <vt:lpstr>Περίπτωση: Γυναίκα με αρθραλγίες</vt:lpstr>
      <vt:lpstr>ΡΑ – Anti-CCP αντισώματα</vt:lpstr>
      <vt:lpstr>Διαγνωστικός ρόλος των RF και anti-CCP</vt:lpstr>
      <vt:lpstr>Περίπτωση: Ασθενής με περικαρδίτιδα</vt:lpstr>
      <vt:lpstr>Ο «κολλαγονικός έλεγχος»</vt:lpstr>
      <vt:lpstr>Νοσήματα που σχετίζονται συχνά με περικαρδίτιδα</vt:lpstr>
      <vt:lpstr>Σε 1ο επεισόδιο περικαρδίτιδας:</vt:lpstr>
      <vt:lpstr>PowerPoint Presentation</vt:lpstr>
      <vt:lpstr>PowerPoint Presentation</vt:lpstr>
      <vt:lpstr>PowerPoint Presentation</vt:lpstr>
      <vt:lpstr>Τα ειδικά αντισώματα για μυοσίτιδα και η συσχέτιση με συγκεκριμένους κλινικούς φαινοτύπους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Αυτοαντισώματα στην κλινική πράξη: Δεδομένα και κλινικές συσχετίσεις</dc:title>
  <dc:creator>Antonis Fanouriakis</dc:creator>
  <cp:lastModifiedBy>Antonis Fanouriakis</cp:lastModifiedBy>
  <cp:revision>7</cp:revision>
  <dcterms:created xsi:type="dcterms:W3CDTF">2024-04-02T19:24:29Z</dcterms:created>
  <dcterms:modified xsi:type="dcterms:W3CDTF">2025-12-01T07:55:21Z</dcterms:modified>
</cp:coreProperties>
</file>