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57" r:id="rId3"/>
    <p:sldId id="258" r:id="rId4"/>
    <p:sldId id="260" r:id="rId5"/>
    <p:sldId id="262" r:id="rId6"/>
    <p:sldId id="263" r:id="rId7"/>
    <p:sldId id="277" r:id="rId8"/>
    <p:sldId id="266" r:id="rId9"/>
    <p:sldId id="280" r:id="rId10"/>
    <p:sldId id="278" r:id="rId11"/>
    <p:sldId id="264" r:id="rId12"/>
    <p:sldId id="300" r:id="rId13"/>
    <p:sldId id="269" r:id="rId14"/>
    <p:sldId id="268" r:id="rId15"/>
    <p:sldId id="271" r:id="rId16"/>
    <p:sldId id="279" r:id="rId17"/>
    <p:sldId id="265" r:id="rId18"/>
    <p:sldId id="270" r:id="rId19"/>
    <p:sldId id="289" r:id="rId20"/>
    <p:sldId id="288" r:id="rId21"/>
    <p:sldId id="291" r:id="rId22"/>
    <p:sldId id="284" r:id="rId23"/>
    <p:sldId id="285" r:id="rId24"/>
    <p:sldId id="292" r:id="rId25"/>
    <p:sldId id="293" r:id="rId26"/>
    <p:sldId id="281" r:id="rId27"/>
    <p:sldId id="287" r:id="rId28"/>
    <p:sldId id="298" r:id="rId29"/>
    <p:sldId id="299" r:id="rId30"/>
    <p:sldId id="295" r:id="rId31"/>
    <p:sldId id="282" r:id="rId32"/>
    <p:sldId id="274" r:id="rId33"/>
    <p:sldId id="290" r:id="rId34"/>
    <p:sldId id="297" r:id="rId35"/>
    <p:sldId id="29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43" autoAdjust="0"/>
    <p:restoredTop sz="94660"/>
  </p:normalViewPr>
  <p:slideViewPr>
    <p:cSldViewPr snapToGrid="0">
      <p:cViewPr varScale="1">
        <p:scale>
          <a:sx n="50" d="100"/>
          <a:sy n="50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FUO causes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Infection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Sheet1!$D$2:$D$16</c:f>
              <c:numCache>
                <c:formatCode>General</c:formatCode>
                <c:ptCount val="15"/>
                <c:pt idx="0">
                  <c:v>36</c:v>
                </c:pt>
                <c:pt idx="1">
                  <c:v>30</c:v>
                </c:pt>
                <c:pt idx="2">
                  <c:v>30</c:v>
                </c:pt>
                <c:pt idx="3">
                  <c:v>23</c:v>
                </c:pt>
                <c:pt idx="4">
                  <c:v>21</c:v>
                </c:pt>
                <c:pt idx="5">
                  <c:v>33</c:v>
                </c:pt>
                <c:pt idx="6">
                  <c:v>26</c:v>
                </c:pt>
                <c:pt idx="7">
                  <c:v>30</c:v>
                </c:pt>
                <c:pt idx="8">
                  <c:v>17</c:v>
                </c:pt>
                <c:pt idx="9">
                  <c:v>52</c:v>
                </c:pt>
                <c:pt idx="10">
                  <c:v>16</c:v>
                </c:pt>
                <c:pt idx="11">
                  <c:v>45</c:v>
                </c:pt>
                <c:pt idx="12">
                  <c:v>32</c:v>
                </c:pt>
                <c:pt idx="13">
                  <c:v>55</c:v>
                </c:pt>
                <c:pt idx="1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29-45EA-BDBF-35F10CB77105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Neoplastic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Sheet1!$E$2:$E$16</c:f>
              <c:numCache>
                <c:formatCode>General</c:formatCode>
                <c:ptCount val="15"/>
                <c:pt idx="0">
                  <c:v>19</c:v>
                </c:pt>
                <c:pt idx="1">
                  <c:v>31</c:v>
                </c:pt>
                <c:pt idx="2">
                  <c:v>31</c:v>
                </c:pt>
                <c:pt idx="3">
                  <c:v>7</c:v>
                </c:pt>
                <c:pt idx="4">
                  <c:v>23</c:v>
                </c:pt>
                <c:pt idx="5">
                  <c:v>24</c:v>
                </c:pt>
                <c:pt idx="6">
                  <c:v>12</c:v>
                </c:pt>
                <c:pt idx="7">
                  <c:v>35</c:v>
                </c:pt>
                <c:pt idx="8">
                  <c:v>18</c:v>
                </c:pt>
                <c:pt idx="9">
                  <c:v>19</c:v>
                </c:pt>
                <c:pt idx="10">
                  <c:v>7</c:v>
                </c:pt>
                <c:pt idx="11">
                  <c:v>14</c:v>
                </c:pt>
                <c:pt idx="12">
                  <c:v>14</c:v>
                </c:pt>
                <c:pt idx="13">
                  <c:v>22</c:v>
                </c:pt>
                <c:pt idx="1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29-45EA-BDBF-35F10CB77105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Inflammatory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Sheet1!$F$2:$F$16</c:f>
              <c:numCache>
                <c:formatCode>General</c:formatCode>
                <c:ptCount val="15"/>
                <c:pt idx="0">
                  <c:v>19</c:v>
                </c:pt>
                <c:pt idx="1">
                  <c:v>17</c:v>
                </c:pt>
                <c:pt idx="2">
                  <c:v>16</c:v>
                </c:pt>
                <c:pt idx="3">
                  <c:v>21</c:v>
                </c:pt>
                <c:pt idx="4">
                  <c:v>21</c:v>
                </c:pt>
                <c:pt idx="5">
                  <c:v>26</c:v>
                </c:pt>
                <c:pt idx="6">
                  <c:v>25</c:v>
                </c:pt>
                <c:pt idx="7">
                  <c:v>15</c:v>
                </c:pt>
                <c:pt idx="8">
                  <c:v>14</c:v>
                </c:pt>
                <c:pt idx="9">
                  <c:v>17</c:v>
                </c:pt>
                <c:pt idx="10">
                  <c:v>22</c:v>
                </c:pt>
                <c:pt idx="11">
                  <c:v>27</c:v>
                </c:pt>
                <c:pt idx="12">
                  <c:v>12</c:v>
                </c:pt>
                <c:pt idx="13">
                  <c:v>11</c:v>
                </c:pt>
                <c:pt idx="1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29-45EA-BDBF-35F10CB77105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Miscellaneous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Sheet1!$G$2:$G$16</c:f>
              <c:numCache>
                <c:formatCode>General</c:formatCode>
                <c:ptCount val="15"/>
                <c:pt idx="0">
                  <c:v>19</c:v>
                </c:pt>
                <c:pt idx="1">
                  <c:v>10</c:v>
                </c:pt>
                <c:pt idx="2">
                  <c:v>11</c:v>
                </c:pt>
                <c:pt idx="3">
                  <c:v>14</c:v>
                </c:pt>
                <c:pt idx="4">
                  <c:v>17</c:v>
                </c:pt>
                <c:pt idx="5">
                  <c:v>5</c:v>
                </c:pt>
                <c:pt idx="6">
                  <c:v>8</c:v>
                </c:pt>
                <c:pt idx="7">
                  <c:v>20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10</c:v>
                </c:pt>
                <c:pt idx="13">
                  <c:v>3</c:v>
                </c:pt>
                <c:pt idx="1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29-45EA-BDBF-35F10CB77105}"/>
            </c:ext>
          </c:extLst>
        </c:ser>
        <c:ser>
          <c:idx val="4"/>
          <c:order val="4"/>
          <c:tx>
            <c:strRef>
              <c:f>Sheet1!$H$1</c:f>
              <c:strCache>
                <c:ptCount val="1"/>
                <c:pt idx="0">
                  <c:v>Undiagnosed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Sheet1!$H$2:$H$16</c:f>
              <c:numCache>
                <c:formatCode>General</c:formatCode>
                <c:ptCount val="15"/>
                <c:pt idx="0">
                  <c:v>7</c:v>
                </c:pt>
                <c:pt idx="1">
                  <c:v>12</c:v>
                </c:pt>
                <c:pt idx="2">
                  <c:v>12</c:v>
                </c:pt>
                <c:pt idx="3">
                  <c:v>26</c:v>
                </c:pt>
                <c:pt idx="4">
                  <c:v>18</c:v>
                </c:pt>
                <c:pt idx="5">
                  <c:v>9</c:v>
                </c:pt>
                <c:pt idx="6">
                  <c:v>30</c:v>
                </c:pt>
                <c:pt idx="7">
                  <c:v>51</c:v>
                </c:pt>
                <c:pt idx="8">
                  <c:v>7</c:v>
                </c:pt>
                <c:pt idx="9">
                  <c:v>12</c:v>
                </c:pt>
                <c:pt idx="10">
                  <c:v>51</c:v>
                </c:pt>
                <c:pt idx="11">
                  <c:v>8</c:v>
                </c:pt>
                <c:pt idx="12">
                  <c:v>32</c:v>
                </c:pt>
                <c:pt idx="13">
                  <c:v>9</c:v>
                </c:pt>
                <c:pt idx="1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29-45EA-BDBF-35F10CB77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3869392"/>
        <c:axId val="1692492656"/>
      </c:barChart>
      <c:catAx>
        <c:axId val="1083869392"/>
        <c:scaling>
          <c:orientation val="minMax"/>
        </c:scaling>
        <c:delete val="1"/>
        <c:axPos val="b"/>
        <c:majorTickMark val="none"/>
        <c:minorTickMark val="none"/>
        <c:tickLblPos val="nextTo"/>
        <c:crossAx val="1692492656"/>
        <c:crosses val="autoZero"/>
        <c:auto val="1"/>
        <c:lblAlgn val="ctr"/>
        <c:lblOffset val="100"/>
        <c:noMultiLvlLbl val="0"/>
      </c:catAx>
      <c:valAx>
        <c:axId val="169249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50" b="1" dirty="0"/>
                  <a:t>%</a:t>
                </a:r>
                <a:endParaRPr lang="en-US" sz="105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386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AC-4947-86D1-44F7A7FD7B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AC-4947-86D1-44F7A7FD7B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AC-4947-86D1-44F7A7FD7B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AC-4947-86D1-44F7A7FD7B6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7AC-4947-86D1-44F7A7FD7B6D}"/>
              </c:ext>
            </c:extLst>
          </c:dPt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Sheet1!$D$1:$H$1</c:f>
              <c:strCache>
                <c:ptCount val="5"/>
                <c:pt idx="0">
                  <c:v>Infection</c:v>
                </c:pt>
                <c:pt idx="1">
                  <c:v>Neoplastic</c:v>
                </c:pt>
                <c:pt idx="2">
                  <c:v>Inflammatory</c:v>
                </c:pt>
                <c:pt idx="3">
                  <c:v>Miscellaneous</c:v>
                </c:pt>
                <c:pt idx="4">
                  <c:v>Undiagnosed</c:v>
                </c:pt>
              </c:strCache>
            </c:strRef>
          </c:cat>
          <c:val>
            <c:numRef>
              <c:f>Sheet1!$D$17:$H$17</c:f>
              <c:numCache>
                <c:formatCode>0</c:formatCode>
                <c:ptCount val="5"/>
                <c:pt idx="0">
                  <c:v>30.866666666666667</c:v>
                </c:pt>
                <c:pt idx="1">
                  <c:v>19.466666666666665</c:v>
                </c:pt>
                <c:pt idx="2">
                  <c:v>19.8</c:v>
                </c:pt>
                <c:pt idx="3">
                  <c:v>9.6</c:v>
                </c:pt>
                <c:pt idx="4">
                  <c:v>20.333333333333332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7AC-4947-86D1-44F7A7FD7B6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26CA8-9171-4662-A8C5-555414BDB2EB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6F064-9318-464B-935A-97B4845D9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7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Η εμβολή κρυστάλλων χοληστερόλης δεν εξηγεί την αιμόπτυση.</a:t>
            </a:r>
          </a:p>
          <a:p>
            <a:r>
              <a:rPr lang="el-GR" sz="1200" dirty="0"/>
              <a:t>Η ενδοκαρδίτιδα θα μπορούσε να εμφανίσει τέτοια εικόνα αν αφορούσε τις δεξιές κοιλότητες (έμφρακτα πνεύμονα, σπειραματονεφρίτιδα από ανοσοσυμπλέγματα). Το ίδιο ισχύει και για περιπτώσεις νεκρωτικής πνευμονίας (</a:t>
            </a:r>
            <a:r>
              <a:rPr lang="en-US" sz="1200" dirty="0"/>
              <a:t>Staph</a:t>
            </a:r>
            <a:r>
              <a:rPr lang="el-GR" sz="1200" dirty="0"/>
              <a:t>.</a:t>
            </a:r>
            <a:r>
              <a:rPr lang="en-US" sz="1200" dirty="0"/>
              <a:t> Aureus, </a:t>
            </a:r>
            <a:r>
              <a:rPr lang="en-US" sz="1200" dirty="0" err="1"/>
              <a:t>Klebsiella</a:t>
            </a:r>
            <a:r>
              <a:rPr lang="en-US" sz="1200" dirty="0"/>
              <a:t>).</a:t>
            </a:r>
            <a:r>
              <a:rPr lang="el-GR" sz="1200" dirty="0"/>
              <a:t> </a:t>
            </a:r>
          </a:p>
          <a:p>
            <a:r>
              <a:rPr lang="el-GR" sz="1200" dirty="0"/>
              <a:t>Οι παρανεοπλασματικές εκδηλώσεις από το νεφρό συνήθως αφορούν νεφρωσικό σύνδρομο, αλλά περιγράφονται και περιπτώσεις </a:t>
            </a:r>
            <a:r>
              <a:rPr lang="en-US" sz="1200" dirty="0"/>
              <a:t>RPGN</a:t>
            </a:r>
            <a:r>
              <a:rPr lang="el-GR" sz="1200" dirty="0"/>
              <a:t>. Εξηγούν τον πυρετό,  την αιμόπτυση και την απώλεια βάρους.</a:t>
            </a:r>
            <a:endParaRPr lang="en-US" sz="1200" dirty="0"/>
          </a:p>
          <a:p>
            <a:r>
              <a:rPr lang="el-GR" sz="1200" dirty="0"/>
              <a:t>Οι αγγειίτιδες με προσβολή πνεύμονα-νεφρού θα μπορούσαν επίσης να εξηγήσουν το σύνδρομο.</a:t>
            </a:r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4F784-18AB-4FEA-BFE0-CAA4866774A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1817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Η εμβολή κρυστάλλων χοληστερόλης δεν εξηγεί την αιμόπτυση.</a:t>
            </a:r>
          </a:p>
          <a:p>
            <a:r>
              <a:rPr lang="el-GR" sz="1200" dirty="0"/>
              <a:t>Η ενδοκαρδίτιδα θα μπορούσε να εμφανίσει τέτοια εικόνα αν αφορούσε τις δεξιές κοιλότητες (έμφρακτα πνεύμονα, σπειραματονεφρίτιδα από ανοσοσυμπλέγματα). Το ίδιο ισχύει και για περιπτώσεις νεκρωτικής πνευμονίας (</a:t>
            </a:r>
            <a:r>
              <a:rPr lang="en-US" sz="1200" dirty="0"/>
              <a:t>Staph</a:t>
            </a:r>
            <a:r>
              <a:rPr lang="el-GR" sz="1200" dirty="0"/>
              <a:t>.</a:t>
            </a:r>
            <a:r>
              <a:rPr lang="en-US" sz="1200" dirty="0"/>
              <a:t> Aureus, </a:t>
            </a:r>
            <a:r>
              <a:rPr lang="en-US" sz="1200" dirty="0" err="1"/>
              <a:t>Klebsiella</a:t>
            </a:r>
            <a:r>
              <a:rPr lang="en-US" sz="1200" dirty="0"/>
              <a:t>).</a:t>
            </a:r>
            <a:r>
              <a:rPr lang="el-GR" sz="1200" dirty="0"/>
              <a:t> </a:t>
            </a:r>
          </a:p>
          <a:p>
            <a:r>
              <a:rPr lang="el-GR" sz="1200" dirty="0"/>
              <a:t>Οι παρανεοπλασματικές εκδηλώσεις από το νεφρό συνήθως αφορούν νεφρωσικό σύνδρομο, αλλά περιγράφονται και περιπτώσεις </a:t>
            </a:r>
            <a:r>
              <a:rPr lang="en-US" sz="1200" dirty="0"/>
              <a:t>RPGN</a:t>
            </a:r>
            <a:r>
              <a:rPr lang="el-GR" sz="1200" dirty="0"/>
              <a:t>. Εξηγούν τον πυρετό,  την αιμόπτυση και την απώλεια βάρους.</a:t>
            </a:r>
            <a:endParaRPr lang="en-US" sz="1200" dirty="0"/>
          </a:p>
          <a:p>
            <a:r>
              <a:rPr lang="el-GR" sz="1200" dirty="0"/>
              <a:t>Οι αγγειίτιδες με προσβολή πνεύμονα-νεφρού θα μπορούσαν επίσης να εξηγήσουν το σύνδρομο.</a:t>
            </a:r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4F784-18AB-4FEA-BFE0-CAA4866774A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3944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2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2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2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4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3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7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9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9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6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36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8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A1EA0-EA94-4B61-BFCB-722B07528AE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8109F-59FC-4221-A858-666579689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8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7039" y="1287118"/>
            <a:ext cx="8320216" cy="2387600"/>
          </a:xfrm>
        </p:spPr>
        <p:txBody>
          <a:bodyPr anchor="t" anchorCtr="0">
            <a:normAutofit fontScale="90000"/>
          </a:bodyPr>
          <a:lstStyle/>
          <a:p>
            <a:r>
              <a:rPr lang="el-GR" dirty="0"/>
              <a:t>Παρουσίαση περίπτωσης</a:t>
            </a:r>
            <a:br>
              <a:rPr lang="el-GR" dirty="0"/>
            </a:br>
            <a:br>
              <a:rPr lang="el-GR" dirty="0"/>
            </a:br>
            <a:r>
              <a:rPr lang="el-GR" sz="4000" dirty="0"/>
              <a:t>Άνδρας 48 ετών με πυρετό από 2 μηνών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63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167418"/>
            <a:ext cx="7886700" cy="746983"/>
          </a:xfrm>
        </p:spPr>
        <p:txBody>
          <a:bodyPr>
            <a:normAutofit fontScale="90000"/>
          </a:bodyPr>
          <a:lstStyle/>
          <a:p>
            <a:pPr algn="ctr"/>
            <a:r>
              <a:rPr lang="el-GR" sz="4800" b="1" dirty="0"/>
              <a:t>Παρούσα νόσος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1" y="1582609"/>
            <a:ext cx="7806267" cy="4841051"/>
          </a:xfrm>
        </p:spPr>
        <p:txBody>
          <a:bodyPr>
            <a:normAutofit/>
          </a:bodyPr>
          <a:lstStyle/>
          <a:p>
            <a:r>
              <a:rPr lang="el-GR" dirty="0"/>
              <a:t>Από 2 μηνών έως 39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l-GR" dirty="0"/>
              <a:t>, με συνοδές μυαλγίες, αρθραλγίες και απώλεια βάρους (5 </a:t>
            </a:r>
            <a:r>
              <a:rPr lang="en-US" dirty="0"/>
              <a:t>kg)</a:t>
            </a:r>
          </a:p>
          <a:p>
            <a:endParaRPr lang="en-US" dirty="0"/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Χωρίς εστιακά συμπτώματα από τα διάφορα συστήματα</a:t>
            </a:r>
            <a:r>
              <a:rPr lang="en-US" dirty="0"/>
              <a:t> (</a:t>
            </a:r>
            <a:r>
              <a:rPr lang="el-GR" dirty="0"/>
              <a:t>ανώτερο και κατώτερο αναπνευστικό, πεπτικο, δέρμα)</a:t>
            </a:r>
          </a:p>
          <a:p>
            <a:pPr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0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200371"/>
            <a:ext cx="7886700" cy="804647"/>
          </a:xfrm>
        </p:spPr>
        <p:txBody>
          <a:bodyPr/>
          <a:lstStyle/>
          <a:p>
            <a:pPr algn="ctr"/>
            <a:r>
              <a:rPr lang="el-GR" b="1" dirty="0"/>
              <a:t>Ατομικό αναμνηστικό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Ιχθύαση</a:t>
            </a:r>
            <a:endParaRPr lang="en-US" dirty="0"/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Επιδιδυμίτιδα προ 18ετίας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Κατανάλωση 1 ποτηριού κρασιού ημερησίως</a:t>
            </a:r>
            <a:endParaRPr lang="en-US" dirty="0"/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Κάπνισμα (+) </a:t>
            </a:r>
            <a:r>
              <a:rPr lang="en-US" dirty="0"/>
              <a:t>50 pack-years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0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7964" y="236973"/>
            <a:ext cx="7886700" cy="471501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Αντικειμενική εξέταση</a:t>
            </a:r>
          </a:p>
        </p:txBody>
      </p:sp>
      <p:pic>
        <p:nvPicPr>
          <p:cNvPr id="1026" name="Picture 2" descr="http://t2.gstatic.com/images?q=tbn:ANd9GcT9qqQqXmCwwXlCxJmW1o0sK5NqUQxbbuGYRalwtUys6iaTlpnOV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696" y="2136178"/>
            <a:ext cx="3784611" cy="304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29773" y="1504590"/>
            <a:ext cx="1671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Προσανατολισμένος, καταθλιπτικός</a:t>
            </a:r>
          </a:p>
          <a:p>
            <a:r>
              <a:rPr lang="el-GR" sz="1200" dirty="0"/>
              <a:t>Μηνιγγικά (-)</a:t>
            </a:r>
          </a:p>
          <a:p>
            <a:r>
              <a:rPr lang="el-GR" sz="1200" dirty="0"/>
              <a:t>Ομότιμη μυική ισχύς άμφω</a:t>
            </a:r>
          </a:p>
          <a:p>
            <a:r>
              <a:rPr lang="el-GR" sz="1200" dirty="0"/>
              <a:t>Χωρίς αισθητικά ελλείμματα</a:t>
            </a:r>
          </a:p>
          <a:p>
            <a:r>
              <a:rPr lang="el-GR" sz="1200" dirty="0"/>
              <a:t>Εγκ. Συζυγίες κ.φ.</a:t>
            </a:r>
          </a:p>
        </p:txBody>
      </p:sp>
      <p:cxnSp>
        <p:nvCxnSpPr>
          <p:cNvPr id="7" name="Straight Arrow Connector 6"/>
          <p:cNvCxnSpPr>
            <a:endCxn id="5" idx="3"/>
          </p:cNvCxnSpPr>
          <p:nvPr/>
        </p:nvCxnSpPr>
        <p:spPr>
          <a:xfrm flipH="1" flipV="1">
            <a:off x="4101113" y="2289421"/>
            <a:ext cx="1572088" cy="120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83958" y="4318505"/>
            <a:ext cx="146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Κοιλία μαλακή, χωρίς ευαισθησία. </a:t>
            </a:r>
          </a:p>
          <a:p>
            <a:r>
              <a:rPr lang="el-GR" sz="1200" dirty="0"/>
              <a:t>Ήπαρ-σπλήν αψηλάφητα</a:t>
            </a:r>
          </a:p>
          <a:p>
            <a:r>
              <a:rPr lang="en-US" sz="1200" dirty="0"/>
              <a:t>Giordano (-)</a:t>
            </a:r>
            <a:endParaRPr lang="el-GR" sz="12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249778" y="3538561"/>
            <a:ext cx="1549408" cy="1288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658234" y="4461455"/>
            <a:ext cx="1285103" cy="10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89559" y="2179097"/>
            <a:ext cx="2315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Τραχηλική, βουβωνική, μασχαλιαία εμφαδενοπάθεια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3806" y="4288332"/>
            <a:ext cx="1827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Δέρμα: ιχθυασικόμορφο εξάνθημα κορμού-άκρων</a:t>
            </a:r>
          </a:p>
        </p:txBody>
      </p:sp>
      <p:cxnSp>
        <p:nvCxnSpPr>
          <p:cNvPr id="18" name="Straight Arrow Connector 17"/>
          <p:cNvCxnSpPr>
            <a:endCxn id="15" idx="1"/>
          </p:cNvCxnSpPr>
          <p:nvPr/>
        </p:nvCxnSpPr>
        <p:spPr>
          <a:xfrm flipV="1">
            <a:off x="6803082" y="2409930"/>
            <a:ext cx="986476" cy="355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27" idx="3"/>
          </p:cNvCxnSpPr>
          <p:nvPr/>
        </p:nvCxnSpPr>
        <p:spPr>
          <a:xfrm flipH="1">
            <a:off x="4122008" y="3039121"/>
            <a:ext cx="1704892" cy="605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656188" y="3136642"/>
            <a:ext cx="1465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Καρδιακοί τόνοι ρυθμικοί, χωρίς φυσήματα</a:t>
            </a:r>
          </a:p>
          <a:p>
            <a:r>
              <a:rPr lang="el-GR" sz="1200" dirty="0"/>
              <a:t>Σφαγίτιδες χωρίς διάταση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803084" y="3153516"/>
            <a:ext cx="917831" cy="23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56274" y="3039858"/>
            <a:ext cx="2025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Λίγοι Μ.Μ.Ρ. στις βάσεις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06512" y="890945"/>
            <a:ext cx="4978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ΑΠ=100/70, Σφύξεις: 96</a:t>
            </a:r>
            <a:r>
              <a:rPr lang="en-US" sz="1600" dirty="0"/>
              <a:t> bpm,</a:t>
            </a:r>
            <a:r>
              <a:rPr lang="el-GR" sz="1600" dirty="0"/>
              <a:t> </a:t>
            </a:r>
            <a:r>
              <a:rPr lang="en-US" sz="1600" dirty="0"/>
              <a:t>SatO</a:t>
            </a:r>
            <a:r>
              <a:rPr lang="en-US" sz="1600" baseline="-25000" dirty="0"/>
              <a:t>2</a:t>
            </a:r>
            <a:r>
              <a:rPr lang="en-US" sz="1600" dirty="0"/>
              <a:t>=9</a:t>
            </a:r>
            <a:r>
              <a:rPr lang="el-GR" sz="1600" dirty="0"/>
              <a:t>6</a:t>
            </a:r>
            <a:r>
              <a:rPr lang="en-US" sz="1600" dirty="0"/>
              <a:t>%</a:t>
            </a:r>
            <a:r>
              <a:rPr lang="el-GR" sz="1600" dirty="0"/>
              <a:t> (</a:t>
            </a:r>
            <a:r>
              <a:rPr lang="en-US" sz="1600" dirty="0"/>
              <a:t>FiO2=0,21) </a:t>
            </a:r>
            <a:endParaRPr lang="el-GR" sz="1600" dirty="0"/>
          </a:p>
        </p:txBody>
      </p:sp>
      <p:cxnSp>
        <p:nvCxnSpPr>
          <p:cNvPr id="34" name="Straight Arrow Connector 33"/>
          <p:cNvCxnSpPr>
            <a:endCxn id="35" idx="1"/>
          </p:cNvCxnSpPr>
          <p:nvPr/>
        </p:nvCxnSpPr>
        <p:spPr>
          <a:xfrm>
            <a:off x="6803083" y="3681181"/>
            <a:ext cx="917831" cy="13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20913" y="3587451"/>
            <a:ext cx="168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Υμενίτιδα ΜΚΦ άμφω, ΑΡ γόνατος, ΔΕ ΠΔΚ</a:t>
            </a:r>
          </a:p>
        </p:txBody>
      </p:sp>
    </p:spTree>
    <p:extLst>
      <p:ext uri="{BB962C8B-B14F-4D97-AF65-F5344CB8AC3E}">
        <p14:creationId xmlns:p14="http://schemas.microsoft.com/office/powerpoint/2010/main" val="111411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899" y="310382"/>
            <a:ext cx="7886700" cy="575189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Εργαστηριακός έλεγχος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899" y="4976188"/>
            <a:ext cx="7886700" cy="1012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/>
              <a:t>Γενική ούρων:</a:t>
            </a:r>
            <a:r>
              <a:rPr lang="en-US" sz="1600" b="1" dirty="0"/>
              <a:t> RBC=28-30</a:t>
            </a:r>
            <a:r>
              <a:rPr lang="el-GR" sz="1600" b="1" dirty="0"/>
              <a:t>, </a:t>
            </a:r>
            <a:r>
              <a:rPr lang="en-US" sz="1600" b="1" dirty="0"/>
              <a:t>WBC=5-6, Pro=100 mg/dl</a:t>
            </a:r>
            <a:endParaRPr lang="el-GR" sz="1600" b="1" dirty="0"/>
          </a:p>
          <a:p>
            <a:pPr marL="0" indent="0">
              <a:buNone/>
            </a:pPr>
            <a:r>
              <a:rPr lang="el-GR" sz="1600" b="1" dirty="0"/>
              <a:t>Καλλιέργειες αίματος και ούρων: στείρες</a:t>
            </a:r>
            <a:endParaRPr lang="el-GR" sz="135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580183"/>
              </p:ext>
            </p:extLst>
          </p:nvPr>
        </p:nvGraphicFramePr>
        <p:xfrm>
          <a:off x="2499626" y="1665101"/>
          <a:ext cx="7279246" cy="2969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4172">
                <a:tc>
                  <a:txBody>
                    <a:bodyPr/>
                    <a:lstStyle/>
                    <a:p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7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WBC=</a:t>
                      </a:r>
                      <a:r>
                        <a:rPr lang="el-GR" sz="1600" b="1" dirty="0">
                          <a:solidFill>
                            <a:schemeClr val="tx1"/>
                          </a:solidFill>
                        </a:rPr>
                        <a:t>3600 (Ν=65%)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AST=135</a:t>
                      </a:r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Na=130</a:t>
                      </a:r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PT=11,5</a:t>
                      </a:r>
                      <a:endParaRPr lang="el-GR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172">
                <a:tc>
                  <a:txBody>
                    <a:bodyPr/>
                    <a:lstStyle/>
                    <a:p>
                      <a:r>
                        <a:rPr lang="en-US" sz="1600" b="1" dirty="0" err="1"/>
                        <a:t>Hb</a:t>
                      </a:r>
                      <a:r>
                        <a:rPr lang="en-US" sz="1600" b="1" dirty="0"/>
                        <a:t>= </a:t>
                      </a:r>
                      <a:r>
                        <a:rPr lang="el-GR" sz="1600" b="1" dirty="0"/>
                        <a:t>11 </a:t>
                      </a:r>
                      <a:r>
                        <a:rPr lang="en-US" sz="1600" b="1" dirty="0"/>
                        <a:t>g/dl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ALT=70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K=4,7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 err="1"/>
                        <a:t>apTT</a:t>
                      </a:r>
                      <a:r>
                        <a:rPr lang="en-US" sz="1600" b="1" dirty="0"/>
                        <a:t>=38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172">
                <a:tc>
                  <a:txBody>
                    <a:bodyPr/>
                    <a:lstStyle/>
                    <a:p>
                      <a:r>
                        <a:rPr lang="en-US" sz="1600" b="1" dirty="0"/>
                        <a:t>PLT=</a:t>
                      </a:r>
                      <a:r>
                        <a:rPr lang="el-GR" sz="1600" b="1" dirty="0"/>
                        <a:t> 150.000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ALP=70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Ca=7,5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INR=1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172">
                <a:tc>
                  <a:txBody>
                    <a:bodyPr/>
                    <a:lstStyle/>
                    <a:p>
                      <a:r>
                        <a:rPr lang="en-US" sz="1600" b="1" dirty="0"/>
                        <a:t>Urea=50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dirty="0"/>
                        <a:t>mg%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γ</a:t>
                      </a:r>
                      <a:r>
                        <a:rPr lang="en-US" sz="1600" b="1" dirty="0"/>
                        <a:t>GT=56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P=4,7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Fib=324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172">
                <a:tc>
                  <a:txBody>
                    <a:bodyPr/>
                    <a:lstStyle/>
                    <a:p>
                      <a:r>
                        <a:rPr lang="en-US" sz="1600" b="1" dirty="0"/>
                        <a:t>Cr=0,9 mg%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 err="1"/>
                        <a:t>Tbil</a:t>
                      </a:r>
                      <a:r>
                        <a:rPr lang="en-US" sz="1600" b="1" dirty="0"/>
                        <a:t>/</a:t>
                      </a:r>
                      <a:r>
                        <a:rPr lang="en-US" sz="1600" b="1" dirty="0" err="1"/>
                        <a:t>dbil</a:t>
                      </a:r>
                      <a:r>
                        <a:rPr lang="en-US" sz="1600" b="1" dirty="0"/>
                        <a:t>=0,4/0,1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Pro=6,2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DD=1365</a:t>
                      </a:r>
                      <a:endParaRPr lang="en-US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172">
                <a:tc>
                  <a:txBody>
                    <a:bodyPr/>
                    <a:lstStyle/>
                    <a:p>
                      <a:r>
                        <a:rPr lang="en-US" sz="1600" b="1" dirty="0"/>
                        <a:t>CRP=10 mg/l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LDH=690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 err="1"/>
                        <a:t>Alb</a:t>
                      </a:r>
                      <a:r>
                        <a:rPr lang="en-US" sz="1600" b="1" dirty="0"/>
                        <a:t>=2,7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CK=571</a:t>
                      </a:r>
                      <a:endParaRPr lang="el-GR" sz="16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6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6713" y="208716"/>
            <a:ext cx="7886700" cy="524452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Ακτινογραφία θώρακα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537" y="980302"/>
            <a:ext cx="5533052" cy="553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71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7865" y="1720841"/>
            <a:ext cx="820384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/>
              <a:t>Προσκομίζει απεικονιστικό έλεγχο με</a:t>
            </a:r>
            <a:r>
              <a:rPr lang="en-US" sz="2000" b="1" dirty="0"/>
              <a:t>:</a:t>
            </a:r>
          </a:p>
          <a:p>
            <a:endParaRPr lang="el-GR" sz="2000" b="1" dirty="0"/>
          </a:p>
          <a:p>
            <a:pPr>
              <a:buFontTx/>
              <a:buChar char="-"/>
            </a:pPr>
            <a:r>
              <a:rPr lang="en-US" sz="2000" b="1" u="sng" dirty="0"/>
              <a:t>U/S </a:t>
            </a:r>
            <a:r>
              <a:rPr lang="el-GR" sz="2000" b="1" u="sng" dirty="0"/>
              <a:t>ΑΚΚ</a:t>
            </a:r>
            <a:r>
              <a:rPr lang="en-US" sz="2000" dirty="0"/>
              <a:t>: </a:t>
            </a:r>
            <a:r>
              <a:rPr lang="el-GR" sz="2000" dirty="0"/>
              <a:t>πολλαπλά αιμαγγειώματα ήπατος, σπλήνας φυσιολογικών διαστάσεων, χολική λάσπη, πάγκρεας και νεφροί φυσιολογικά</a:t>
            </a:r>
            <a:endParaRPr lang="en-US" sz="2000" dirty="0"/>
          </a:p>
          <a:p>
            <a:pPr>
              <a:buFontTx/>
              <a:buChar char="-"/>
            </a:pPr>
            <a:endParaRPr lang="en-US" sz="2000" dirty="0"/>
          </a:p>
          <a:p>
            <a:pPr>
              <a:buFontTx/>
              <a:buChar char="-"/>
            </a:pPr>
            <a:r>
              <a:rPr lang="en-US" sz="2000" b="1" u="sng" dirty="0"/>
              <a:t>CT </a:t>
            </a:r>
            <a:r>
              <a:rPr lang="el-GR" sz="2000" b="1" u="sng" dirty="0"/>
              <a:t>θώρακα</a:t>
            </a:r>
            <a:r>
              <a:rPr lang="el-GR" sz="2000" dirty="0"/>
              <a:t>: λεμφαδένες μασχαλιαίων κοιλοτήτων έως 15 </a:t>
            </a:r>
            <a:r>
              <a:rPr lang="en-US" sz="2000" dirty="0"/>
              <a:t>mm</a:t>
            </a:r>
          </a:p>
          <a:p>
            <a:pPr>
              <a:buFontTx/>
              <a:buChar char="-"/>
            </a:pPr>
            <a:endParaRPr lang="el-GR" sz="2000" dirty="0"/>
          </a:p>
          <a:p>
            <a:pPr>
              <a:buFontTx/>
              <a:buChar char="-"/>
            </a:pPr>
            <a:r>
              <a:rPr lang="en-US" sz="2000" b="1" u="sng" dirty="0"/>
              <a:t>CT AKK</a:t>
            </a:r>
            <a:r>
              <a:rPr lang="en-US" sz="2000" dirty="0"/>
              <a:t>: </a:t>
            </a:r>
            <a:r>
              <a:rPr lang="el-GR" sz="2000" dirty="0"/>
              <a:t>αιμαγγειώματα ήπατος, λεμφαδένες κατά μήκος λαγονίων αλύσων άμφω και στις βουβωνικές χώρες, λοιπά χωρίς παθολογικά ευρήματα</a:t>
            </a:r>
            <a:endParaRPr lang="en-US" sz="2000" dirty="0"/>
          </a:p>
          <a:p>
            <a:pPr>
              <a:buFontTx/>
              <a:buChar char="-"/>
            </a:pPr>
            <a:endParaRPr lang="el-GR" sz="2000" dirty="0"/>
          </a:p>
          <a:p>
            <a:pPr>
              <a:buFontTx/>
              <a:buChar char="-"/>
            </a:pPr>
            <a:r>
              <a:rPr lang="el-GR" sz="2000" b="1" u="sng" dirty="0"/>
              <a:t>Γαστροσκόπηση</a:t>
            </a:r>
            <a:r>
              <a:rPr lang="el-GR" sz="2000" dirty="0"/>
              <a:t>: διαφραγματοκήλη, γαστρίτιδα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4410555" y="289469"/>
            <a:ext cx="3278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600" b="1" dirty="0"/>
              <a:t>Παρούσα νόσος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065661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76713" y="208716"/>
            <a:ext cx="7886700" cy="524452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Αξονική τομογραφία θώρακα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2346" y="1137970"/>
            <a:ext cx="5455434" cy="5455434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7545861" y="3253945"/>
            <a:ext cx="1474573" cy="16228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0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196684"/>
            <a:ext cx="7886700" cy="789906"/>
          </a:xfrm>
        </p:spPr>
        <p:txBody>
          <a:bodyPr/>
          <a:lstStyle/>
          <a:p>
            <a:pPr algn="ctr"/>
            <a:r>
              <a:rPr lang="el-GR" dirty="0"/>
              <a:t>Συνοψίζοντας....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sz="3600" b="1" dirty="0">
                <a:solidFill>
                  <a:srgbClr val="FF0000"/>
                </a:solidFill>
              </a:rPr>
              <a:t>Άνδρας 48 ετών με:</a:t>
            </a:r>
          </a:p>
          <a:p>
            <a:pPr marL="0" indent="0" algn="ctr">
              <a:buNone/>
            </a:pPr>
            <a:endParaRPr lang="el-GR" dirty="0"/>
          </a:p>
          <a:p>
            <a:r>
              <a:rPr lang="el-GR" dirty="0"/>
              <a:t>Πυρετό από 2μήνου</a:t>
            </a:r>
          </a:p>
          <a:p>
            <a:r>
              <a:rPr lang="el-GR" dirty="0"/>
              <a:t>Λεμφαδενοπάθεια</a:t>
            </a:r>
          </a:p>
          <a:p>
            <a:r>
              <a:rPr lang="el-GR" dirty="0"/>
              <a:t>Αρθρίτιδα</a:t>
            </a:r>
          </a:p>
          <a:p>
            <a:r>
              <a:rPr lang="el-GR" dirty="0"/>
              <a:t>Πανκυτταροπενία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295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622854" y="766352"/>
            <a:ext cx="9045146" cy="11744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l-GR" sz="2800" b="1" dirty="0"/>
              <a:t>Σε ποια κατηγορία νοσημάτων</a:t>
            </a:r>
          </a:p>
          <a:p>
            <a:pPr algn="ctr">
              <a:lnSpc>
                <a:spcPct val="120000"/>
              </a:lnSpc>
            </a:pPr>
            <a:r>
              <a:rPr lang="el-GR" sz="2800" b="1" dirty="0"/>
              <a:t>θεωρείτε ότι εμπίπτει  η νόσος του ασθενούς;</a:t>
            </a:r>
            <a:endParaRPr lang="en-US" sz="2800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622854" y="2525841"/>
            <a:ext cx="9045146" cy="23074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UcPeriod"/>
            </a:pPr>
            <a:r>
              <a:rPr lang="el-GR" dirty="0"/>
              <a:t>Λοιμώδη νοσήματα </a:t>
            </a: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l-GR" dirty="0" err="1"/>
              <a:t>Νεοπλασματικές</a:t>
            </a:r>
            <a:r>
              <a:rPr lang="el-GR" dirty="0"/>
              <a:t> παθήσεις</a:t>
            </a: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l-GR" dirty="0"/>
              <a:t>Φλεγμονώδη νοσήματα</a:t>
            </a:r>
          </a:p>
          <a:p>
            <a:pPr marL="514350" indent="-514350">
              <a:buFont typeface="+mj-lt"/>
              <a:buAutoNum type="alphaUcPeriod"/>
            </a:pPr>
            <a:r>
              <a:rPr lang="el-GR" dirty="0"/>
              <a:t>Άλλα νοσήματα</a:t>
            </a:r>
          </a:p>
        </p:txBody>
      </p:sp>
    </p:spTree>
    <p:extLst>
      <p:ext uri="{BB962C8B-B14F-4D97-AF65-F5344CB8AC3E}">
        <p14:creationId xmlns:p14="http://schemas.microsoft.com/office/powerpoint/2010/main" val="1132798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88" y="64135"/>
            <a:ext cx="7886700" cy="369003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200" b="1" dirty="0"/>
              <a:t>Ποιά είναι η πιο πιθανή κλινική διάγνωση</a:t>
            </a:r>
            <a:r>
              <a:rPr lang="el-GR" sz="3200" b="1" dirty="0">
                <a:cs typeface="Arial"/>
              </a:rPr>
              <a:t> </a:t>
            </a:r>
            <a:r>
              <a:rPr lang="en-US" sz="3200" b="1" dirty="0">
                <a:cs typeface="Arial"/>
              </a:rPr>
              <a:t>(</a:t>
            </a:r>
            <a:r>
              <a:rPr lang="el-GR" sz="3200" b="1" dirty="0">
                <a:cs typeface="Arial"/>
              </a:rPr>
              <a:t>♂</a:t>
            </a:r>
            <a:r>
              <a:rPr lang="en-US" sz="3200" b="1" dirty="0">
                <a:cs typeface="Arial"/>
              </a:rPr>
              <a:t> </a:t>
            </a:r>
            <a:r>
              <a:rPr lang="el-GR" sz="3200" b="1" dirty="0">
                <a:cs typeface="Arial"/>
              </a:rPr>
              <a:t>48</a:t>
            </a:r>
            <a:r>
              <a:rPr lang="en-US" sz="3200" b="1" dirty="0">
                <a:cs typeface="Arial"/>
              </a:rPr>
              <a:t> </a:t>
            </a:r>
            <a:r>
              <a:rPr lang="el-GR" sz="3200" b="1" dirty="0">
                <a:cs typeface="Arial"/>
              </a:rPr>
              <a:t>χρ.</a:t>
            </a:r>
            <a:r>
              <a:rPr lang="en-US" sz="3200" b="1" dirty="0">
                <a:cs typeface="Arial"/>
              </a:rPr>
              <a:t>)</a:t>
            </a:r>
            <a:r>
              <a:rPr lang="el-GR" sz="3200" b="1" dirty="0">
                <a:cs typeface="Arial"/>
              </a:rPr>
              <a:t>; </a:t>
            </a:r>
            <a:endParaRPr lang="el-GR" sz="32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3D70A80-AB9D-3B54-686A-926F0F10B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916459"/>
              </p:ext>
            </p:extLst>
          </p:nvPr>
        </p:nvGraphicFramePr>
        <p:xfrm>
          <a:off x="1085461" y="772232"/>
          <a:ext cx="10021078" cy="5539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382"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Διάγνωση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Υπέρ (+)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Κατά (-)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0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Νόσος του </a:t>
                      </a:r>
                      <a:r>
                        <a:rPr lang="en-US" sz="1400" b="1" dirty="0"/>
                        <a:t>Still</a:t>
                      </a:r>
                      <a:endParaRPr lang="el-G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9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Λοιμώδης μονοπυρήνωση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Λεμφοϋπερπλαστικό νόσημα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2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Νόσος </a:t>
                      </a:r>
                      <a:r>
                        <a:rPr lang="en-US" sz="1400" b="1" dirty="0" err="1"/>
                        <a:t>Castleman</a:t>
                      </a:r>
                      <a:endParaRPr lang="el-G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ΣΕΛ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l-G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Μεταστατικός</a:t>
                      </a:r>
                      <a:r>
                        <a:rPr lang="el-GR" sz="1400" b="1" baseline="0" dirty="0"/>
                        <a:t> </a:t>
                      </a:r>
                      <a:r>
                        <a:rPr lang="el-GR" sz="1400" b="1" dirty="0"/>
                        <a:t>συμπαγής</a:t>
                      </a:r>
                      <a:r>
                        <a:rPr lang="el-GR" sz="1400" b="1" baseline="0" dirty="0"/>
                        <a:t> όγκος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Νόσος </a:t>
                      </a:r>
                      <a:r>
                        <a:rPr lang="en-US" sz="1400" b="1" dirty="0"/>
                        <a:t>Kikuchi-Fujimoto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l-G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4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Σαρκοείδωση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Πρωτολοίμωξη</a:t>
                      </a:r>
                      <a:r>
                        <a:rPr lang="el-GR" sz="1400" b="1" baseline="0" dirty="0"/>
                        <a:t> </a:t>
                      </a:r>
                      <a:r>
                        <a:rPr lang="en-US" sz="1400" b="1" baseline="0" dirty="0"/>
                        <a:t>HIV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614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88" y="64135"/>
            <a:ext cx="7886700" cy="369003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200" b="1" dirty="0"/>
              <a:t>Ποιά είναι η πιο πιθανή κλινική διάγνωση</a:t>
            </a:r>
            <a:r>
              <a:rPr lang="el-GR" sz="3200" b="1" dirty="0">
                <a:cs typeface="Arial"/>
              </a:rPr>
              <a:t> </a:t>
            </a:r>
            <a:r>
              <a:rPr lang="en-US" sz="3200" b="1" dirty="0">
                <a:cs typeface="Arial"/>
              </a:rPr>
              <a:t>(</a:t>
            </a:r>
            <a:r>
              <a:rPr lang="el-GR" sz="3200" b="1" dirty="0">
                <a:cs typeface="Arial"/>
              </a:rPr>
              <a:t>♂</a:t>
            </a:r>
            <a:r>
              <a:rPr lang="en-US" sz="3200" b="1" dirty="0">
                <a:cs typeface="Arial"/>
              </a:rPr>
              <a:t> </a:t>
            </a:r>
            <a:r>
              <a:rPr lang="el-GR" sz="3200" b="1" dirty="0">
                <a:cs typeface="Arial"/>
              </a:rPr>
              <a:t>48</a:t>
            </a:r>
            <a:r>
              <a:rPr lang="en-US" sz="3200" b="1" dirty="0">
                <a:cs typeface="Arial"/>
              </a:rPr>
              <a:t> </a:t>
            </a:r>
            <a:r>
              <a:rPr lang="el-GR" sz="3200" b="1" dirty="0">
                <a:cs typeface="Arial"/>
              </a:rPr>
              <a:t>χρ.</a:t>
            </a:r>
            <a:r>
              <a:rPr lang="en-US" sz="3200" b="1" dirty="0">
                <a:cs typeface="Arial"/>
              </a:rPr>
              <a:t>)</a:t>
            </a:r>
            <a:r>
              <a:rPr lang="el-GR" sz="3200" b="1" dirty="0">
                <a:cs typeface="Arial"/>
              </a:rPr>
              <a:t>; </a:t>
            </a:r>
            <a:endParaRPr lang="el-GR" sz="3200" b="1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506528"/>
              </p:ext>
            </p:extLst>
          </p:nvPr>
        </p:nvGraphicFramePr>
        <p:xfrm>
          <a:off x="1085461" y="772232"/>
          <a:ext cx="10021078" cy="5653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382"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Διάγνωση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Υπέρ (+)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Κατά (-)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0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Νόσος του </a:t>
                      </a:r>
                      <a:r>
                        <a:rPr lang="en-US" sz="1400" b="1" dirty="0"/>
                        <a:t>Still</a:t>
                      </a:r>
                      <a:endParaRPr lang="el-G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baseline="0" dirty="0"/>
                        <a:t>Αρθρίτιδα, αυξημένες </a:t>
                      </a:r>
                      <a:r>
                        <a:rPr lang="en-US" sz="1400" baseline="0" dirty="0"/>
                        <a:t>AST/ALT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 εξανθήματος</a:t>
                      </a:r>
                      <a:r>
                        <a:rPr lang="el-GR" sz="1400" baseline="0" dirty="0"/>
                        <a:t> ή φαρυγγαλγίας, λεμφαδενοπάθεια, πανκυττοπενία* 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9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Λοιμώδης μονοπυρήνωση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/>
                        <a:t>Πανκυττοπενία</a:t>
                      </a:r>
                      <a:r>
                        <a:rPr lang="en-US" sz="1400" dirty="0"/>
                        <a:t>, </a:t>
                      </a:r>
                      <a:r>
                        <a:rPr lang="el-GR" sz="1400" baseline="0" dirty="0"/>
                        <a:t>αυξημένες </a:t>
                      </a:r>
                      <a:r>
                        <a:rPr lang="en-US" sz="1400" baseline="0" dirty="0"/>
                        <a:t>AST/ALT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</a:t>
                      </a:r>
                      <a:r>
                        <a:rPr lang="el-GR" sz="1400" baseline="0" dirty="0"/>
                        <a:t> φαρυγγαλγίας, ηπατοσπληνομεγαλίας και τραχηλικής λεμφαδενοπάθειας, ουδετεροφιλικός τύπος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Λεμφοϋπερπλαστικό νόσημα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Λεμφαδενοπάθεια (</a:t>
                      </a:r>
                      <a:r>
                        <a:rPr lang="en-US" sz="1400" dirty="0"/>
                        <a:t>block</a:t>
                      </a:r>
                      <a:r>
                        <a:rPr lang="en-US" sz="1400" baseline="0" dirty="0"/>
                        <a:t> LNs)</a:t>
                      </a:r>
                      <a:r>
                        <a:rPr lang="el-GR" sz="1400" dirty="0"/>
                        <a:t>, πανκυττοπενία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Αρθρίτιδα, νεφρική προσβολή</a:t>
                      </a:r>
                      <a:r>
                        <a:rPr lang="el-GR" sz="1400" baseline="0" dirty="0"/>
                        <a:t>, φυσιολογικός σπλήνας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2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Νόσος </a:t>
                      </a:r>
                      <a:r>
                        <a:rPr lang="en-US" sz="1400" b="1" dirty="0" err="1"/>
                        <a:t>Castleman</a:t>
                      </a:r>
                      <a:endParaRPr lang="el-G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Λεμφαδενοπάθεια</a:t>
                      </a:r>
                      <a:r>
                        <a:rPr lang="en-US" sz="1400" dirty="0"/>
                        <a:t>, </a:t>
                      </a:r>
                      <a:r>
                        <a:rPr lang="el-GR" sz="1400" dirty="0"/>
                        <a:t>πανκυττοπενία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CRP&lt;20 mg/l, </a:t>
                      </a:r>
                      <a:r>
                        <a:rPr lang="el-GR" sz="1400" dirty="0"/>
                        <a:t>απουσία ηπατοσπληνομεγαλίας</a:t>
                      </a:r>
                      <a:r>
                        <a:rPr lang="el-GR" sz="1400" baseline="0" dirty="0"/>
                        <a:t> ή συλλογών, αρθρίτιδα, νεφρική προσβολή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ΣΕΛ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baseline="0" dirty="0"/>
                        <a:t>Πανκυττοπενία, </a:t>
                      </a:r>
                      <a:r>
                        <a:rPr lang="el-GR" sz="1400" dirty="0"/>
                        <a:t>αρθρίτιδα,</a:t>
                      </a:r>
                      <a:r>
                        <a:rPr lang="el-GR" sz="1400" baseline="0" dirty="0"/>
                        <a:t> </a:t>
                      </a:r>
                      <a:r>
                        <a:rPr lang="el-GR" sz="1400" dirty="0"/>
                        <a:t>νεφρική προσβολή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Φύλο, απουσία</a:t>
                      </a:r>
                      <a:r>
                        <a:rPr lang="el-GR" sz="1400" baseline="0" dirty="0"/>
                        <a:t> εξανθήματος, σπάνια λεμφαδενοπάθεια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Μεταστατικός</a:t>
                      </a:r>
                      <a:r>
                        <a:rPr lang="el-GR" sz="1400" b="1" baseline="0" dirty="0"/>
                        <a:t> </a:t>
                      </a:r>
                      <a:r>
                        <a:rPr lang="el-GR" sz="1400" b="1" dirty="0"/>
                        <a:t>συμπαγής</a:t>
                      </a:r>
                      <a:r>
                        <a:rPr lang="el-GR" sz="1400" b="1" baseline="0" dirty="0"/>
                        <a:t> όγκος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Λεμφαδενοπάθεια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/>
                        <a:t>(-)</a:t>
                      </a:r>
                      <a:r>
                        <a:rPr lang="el-GR" sz="1400" baseline="0" dirty="0"/>
                        <a:t> </a:t>
                      </a:r>
                      <a:r>
                        <a:rPr lang="en-US" sz="1400" baseline="0" dirty="0"/>
                        <a:t>CT</a:t>
                      </a:r>
                      <a:r>
                        <a:rPr lang="el-GR" sz="1400" baseline="0" dirty="0"/>
                        <a:t> και γαστροσκόπηση, αρθρίτιδα, νεφρική προσβολή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Νόσος </a:t>
                      </a:r>
                      <a:r>
                        <a:rPr lang="en-US" sz="1400" b="1" dirty="0"/>
                        <a:t>Kikuchi-Fujimoto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Λεμφαδενοπάθεια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Αρθρίτιδα,</a:t>
                      </a:r>
                      <a:r>
                        <a:rPr lang="el-GR" sz="1400" baseline="0" dirty="0"/>
                        <a:t> απουσία τραχηλικής λεμφαδενοπάθειας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4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Σαρκοείδωση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baseline="0" dirty="0"/>
                        <a:t>Λεμφαδενοπάθεια, αρθρίτιδα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 πνευμονικής νόσου, πανκυττοπενία, νεφρική προσβολή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3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/>
                        <a:t>Πρωτολοίμωξη</a:t>
                      </a:r>
                      <a:r>
                        <a:rPr lang="el-GR" sz="1400" b="1" baseline="0" dirty="0"/>
                        <a:t> </a:t>
                      </a:r>
                      <a:r>
                        <a:rPr lang="en-US" sz="1400" b="1" baseline="0" dirty="0"/>
                        <a:t>HIV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Λεμφαδενοπάθεια</a:t>
                      </a:r>
                      <a:r>
                        <a:rPr lang="en-US" sz="1400" dirty="0"/>
                        <a:t>,</a:t>
                      </a:r>
                      <a:r>
                        <a:rPr lang="en-US" sz="1400" baseline="0" dirty="0"/>
                        <a:t> </a:t>
                      </a:r>
                      <a:r>
                        <a:rPr lang="el-GR" sz="1400" baseline="0" dirty="0"/>
                        <a:t>πανκυττοπενία, αυξημένες </a:t>
                      </a:r>
                      <a:r>
                        <a:rPr lang="en-US" sz="1400" baseline="0" dirty="0"/>
                        <a:t>AST/ALT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 παραγόντων</a:t>
                      </a:r>
                      <a:r>
                        <a:rPr lang="el-GR" sz="1400" baseline="0" dirty="0"/>
                        <a:t> κινδύνου</a:t>
                      </a:r>
                      <a:r>
                        <a:rPr lang="en-US" sz="1400" baseline="0" dirty="0"/>
                        <a:t>, </a:t>
                      </a:r>
                      <a:r>
                        <a:rPr lang="el-GR" sz="1400" baseline="0" dirty="0"/>
                        <a:t>φαρυγγίτιδας, εξανθήματος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17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190" y="148285"/>
            <a:ext cx="9045146" cy="1325563"/>
          </a:xfrm>
        </p:spPr>
        <p:txBody>
          <a:bodyPr>
            <a:normAutofit/>
          </a:bodyPr>
          <a:lstStyle/>
          <a:p>
            <a:pPr algn="just"/>
            <a:r>
              <a:rPr lang="el-GR" sz="3400" b="1" dirty="0"/>
              <a:t>Όσο αφορά τη περαιτέρω διερεύνηση, ποια θα ήταν επόμενη διαγνωστική πράξη;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223" y="2525841"/>
            <a:ext cx="7886700" cy="2804040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l-GR" dirty="0"/>
              <a:t>Διαγνωστική παρακέντηση (</a:t>
            </a:r>
            <a:r>
              <a:rPr lang="en-US" dirty="0"/>
              <a:t>FNA) </a:t>
            </a:r>
            <a:r>
              <a:rPr lang="el-GR" dirty="0"/>
              <a:t>λεμφαδένα</a:t>
            </a:r>
          </a:p>
          <a:p>
            <a:pPr marL="514350" indent="-514350">
              <a:buFont typeface="+mj-lt"/>
              <a:buAutoNum type="alphaUcPeriod"/>
            </a:pPr>
            <a:r>
              <a:rPr lang="el-GR" dirty="0"/>
              <a:t>Βιοψία βουβωνικού λεμφαδένα</a:t>
            </a:r>
          </a:p>
          <a:p>
            <a:pPr marL="514350" indent="-514350">
              <a:buFont typeface="+mj-lt"/>
              <a:buAutoNum type="alphaUcPeriod"/>
            </a:pPr>
            <a:r>
              <a:rPr lang="el-GR" dirty="0"/>
              <a:t>Βιοψία μασχαλιαίου λεμφαδένα</a:t>
            </a: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l-GR" dirty="0"/>
              <a:t>Οστεομυελική βιοψία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24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320" y="159181"/>
            <a:ext cx="7886700" cy="804647"/>
          </a:xfrm>
        </p:spPr>
        <p:txBody>
          <a:bodyPr/>
          <a:lstStyle/>
          <a:p>
            <a:pPr algn="ctr"/>
            <a:r>
              <a:rPr lang="en-US" dirty="0"/>
              <a:t>PET-CT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t="7390" b="11698"/>
          <a:stretch/>
        </p:blipFill>
        <p:spPr>
          <a:xfrm>
            <a:off x="3014750" y="877032"/>
            <a:ext cx="6129548" cy="50294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74957" y="2835013"/>
            <a:ext cx="1563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SUVmax</a:t>
            </a:r>
            <a:r>
              <a:rPr lang="en-US" sz="2000" b="1" dirty="0">
                <a:solidFill>
                  <a:srgbClr val="FF0000"/>
                </a:solidFill>
              </a:rPr>
              <a:t>=8,6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6954" y="6162632"/>
            <a:ext cx="905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Σημαντικός υπερμεταβολισμός σε λεμφαδένες στις μασχαλιαίες χώρες άμφω, ιδιαίτερα ΑΡ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4764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150943"/>
            <a:ext cx="7886700" cy="1325563"/>
          </a:xfrm>
        </p:spPr>
        <p:txBody>
          <a:bodyPr/>
          <a:lstStyle/>
          <a:p>
            <a:pPr algn="ctr"/>
            <a:r>
              <a:rPr lang="el-GR" dirty="0"/>
              <a:t>Βιοψία μασχαλιαίου λεμφαδένα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5"/>
            <a:ext cx="9144000" cy="4351338"/>
          </a:xfrm>
        </p:spPr>
        <p:txBody>
          <a:bodyPr/>
          <a:lstStyle/>
          <a:p>
            <a:r>
              <a:rPr lang="el-GR" dirty="0"/>
              <a:t>Υπερπλασία λεμφοζιδίων </a:t>
            </a:r>
          </a:p>
          <a:p>
            <a:r>
              <a:rPr lang="el-GR" dirty="0"/>
              <a:t>Μέτρια κυτταροβριθείς Τ κυτταρικές περιοχές</a:t>
            </a:r>
          </a:p>
          <a:p>
            <a:r>
              <a:rPr lang="el-GR" dirty="0"/>
              <a:t>Πολυκλωνική πλασματοκυττάρωση</a:t>
            </a:r>
          </a:p>
          <a:p>
            <a:r>
              <a:rPr lang="el-GR" dirty="0"/>
              <a:t>Χωρίς παθολογικά ευρήματα από την ανοσοϊστοχημεία </a:t>
            </a:r>
            <a:r>
              <a:rPr lang="el-GR" i="1" dirty="0"/>
              <a:t>(</a:t>
            </a:r>
            <a:r>
              <a:rPr lang="en-US" i="1" dirty="0"/>
              <a:t>CD20, CD3, CD23, bcl-2, bcl-6, CD10, </a:t>
            </a:r>
            <a:r>
              <a:rPr lang="en-US" i="1" dirty="0" err="1"/>
              <a:t>Cyclin</a:t>
            </a:r>
            <a:r>
              <a:rPr lang="en-US" i="1" dirty="0"/>
              <a:t> D1, Ki-67, </a:t>
            </a:r>
            <a:r>
              <a:rPr lang="en-US" i="1" dirty="0" err="1"/>
              <a:t>IgM</a:t>
            </a:r>
            <a:r>
              <a:rPr lang="en-US" i="1" dirty="0"/>
              <a:t>, </a:t>
            </a:r>
            <a:r>
              <a:rPr lang="en-US" i="1" dirty="0" err="1"/>
              <a:t>IgD</a:t>
            </a:r>
            <a:r>
              <a:rPr lang="en-US" i="1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l-GR" b="1" i="1" dirty="0"/>
              <a:t>Δεν τεκμηριώνεται κοκκιωματώδης φλεγμονή ή λεμφοϋπερπλαστικό νόσημα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753337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993" y="378006"/>
            <a:ext cx="8232015" cy="1325563"/>
          </a:xfrm>
        </p:spPr>
        <p:txBody>
          <a:bodyPr/>
          <a:lstStyle/>
          <a:p>
            <a:pPr algn="ctr"/>
            <a:r>
              <a:rPr lang="el-GR" dirty="0"/>
              <a:t>Περαιτέρω εργαστηριακός έλεγχος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082418"/>
              </p:ext>
            </p:extLst>
          </p:nvPr>
        </p:nvGraphicFramePr>
        <p:xfrm>
          <a:off x="2180822" y="2034861"/>
          <a:ext cx="7830354" cy="3707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8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7626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tx1"/>
                          </a:solidFill>
                        </a:rPr>
                        <a:t>RF=26 (&lt;15)</a:t>
                      </a:r>
                      <a:endParaRPr lang="el-GR" sz="20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l-GR" sz="2000" b="1" i="0" dirty="0">
                          <a:solidFill>
                            <a:schemeClr val="tx1"/>
                          </a:solidFill>
                        </a:rPr>
                        <a:t>ΑΝΑ=1/640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419">
                <a:tc>
                  <a:txBody>
                    <a:bodyPr/>
                    <a:lstStyle/>
                    <a:p>
                      <a:r>
                        <a:rPr lang="en-US" sz="2000" b="1" i="0" dirty="0"/>
                        <a:t>C3=41 (75-180)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tx1"/>
                          </a:solidFill>
                        </a:rPr>
                        <a:t>Anti-Sm</a:t>
                      </a:r>
                      <a:r>
                        <a:rPr lang="en-US" sz="2000" b="1" i="0" baseline="0" dirty="0">
                          <a:solidFill>
                            <a:schemeClr val="tx1"/>
                          </a:solidFill>
                        </a:rPr>
                        <a:t> (+)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419">
                <a:tc>
                  <a:txBody>
                    <a:bodyPr/>
                    <a:lstStyle/>
                    <a:p>
                      <a:r>
                        <a:rPr lang="en-US" sz="2000" b="1" i="0" dirty="0"/>
                        <a:t>C4=7,5 (10-40)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i="0" dirty="0"/>
                        <a:t>Anti-RNP</a:t>
                      </a:r>
                      <a:r>
                        <a:rPr lang="en-US" sz="2000" b="1" i="0" baseline="0" dirty="0"/>
                        <a:t> (+)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419">
                <a:tc>
                  <a:txBody>
                    <a:bodyPr/>
                    <a:lstStyle/>
                    <a:p>
                      <a:r>
                        <a:rPr lang="en-US" sz="2000" b="1" i="0" dirty="0"/>
                        <a:t>IgG=1798 (600-1400)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i="0" dirty="0"/>
                        <a:t>Anti-dsDNA&gt;100 (</a:t>
                      </a:r>
                      <a:r>
                        <a:rPr lang="el-GR" sz="2000" b="1" i="0" dirty="0"/>
                        <a:t>φ.τ.</a:t>
                      </a:r>
                      <a:r>
                        <a:rPr lang="el-GR" sz="2000" b="1" i="0" baseline="0" dirty="0"/>
                        <a:t> &lt;10)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419">
                <a:tc>
                  <a:txBody>
                    <a:bodyPr/>
                    <a:lstStyle/>
                    <a:p>
                      <a:r>
                        <a:rPr lang="en-US" sz="2000" b="1" i="0" dirty="0" err="1"/>
                        <a:t>IgM</a:t>
                      </a:r>
                      <a:r>
                        <a:rPr lang="en-US" sz="2000" b="1" i="0" dirty="0"/>
                        <a:t>=46 (40-230)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l-GR" sz="2000" b="1" i="0" dirty="0"/>
                        <a:t>Κρυοσφαιρίνες (+),</a:t>
                      </a:r>
                      <a:r>
                        <a:rPr lang="el-GR" sz="2000" b="1" i="0" baseline="0" dirty="0"/>
                        <a:t> </a:t>
                      </a:r>
                      <a:r>
                        <a:rPr lang="el-GR" sz="2000" b="1" i="0" dirty="0"/>
                        <a:t>κρυοκρίτης &lt;5</a:t>
                      </a:r>
                      <a:r>
                        <a:rPr lang="en-US" sz="2000" b="1" i="0" dirty="0"/>
                        <a:t>%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419">
                <a:tc>
                  <a:txBody>
                    <a:bodyPr/>
                    <a:lstStyle/>
                    <a:p>
                      <a:r>
                        <a:rPr lang="en-US" sz="2000" b="1" i="0" dirty="0"/>
                        <a:t>IgA=731 (70-400)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l-GR" sz="2000" b="1" i="0" dirty="0"/>
                        <a:t>Έλεγχος</a:t>
                      </a:r>
                      <a:r>
                        <a:rPr lang="el-GR" sz="2000" b="1" i="0" baseline="0" dirty="0"/>
                        <a:t> για αντιφωσφολιπιδικό σύνδρομο (-)</a:t>
                      </a:r>
                      <a:endParaRPr lang="el-GR" sz="2000" b="1" i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65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1" y="1370246"/>
            <a:ext cx="9086335" cy="1134051"/>
          </a:xfrm>
        </p:spPr>
        <p:txBody>
          <a:bodyPr anchor="t" anchorCtr="0">
            <a:noAutofit/>
          </a:bodyPr>
          <a:lstStyle/>
          <a:p>
            <a:pPr algn="just"/>
            <a:r>
              <a:rPr lang="el-GR" sz="2400" b="1" dirty="0"/>
              <a:t>Κατά τη νοσηλεία, ο ασθενής παρουσίασε σταδιακά επιδεινούμενη λευκωματουρία έως 3 </a:t>
            </a:r>
            <a:r>
              <a:rPr lang="en-US" sz="2400" b="1" dirty="0"/>
              <a:t>gr/24</a:t>
            </a:r>
            <a:r>
              <a:rPr lang="el-GR" sz="2400" b="1" dirty="0"/>
              <a:t>ωρο με εμμένουσα μικροσκοπική αιματουρία. Η μικροσκόπηση των ούρων ανέδειξε μεικτούς κυτταρικούς κυλίνδρους και λίγα δύσμορφα </a:t>
            </a:r>
            <a:r>
              <a:rPr lang="en-US" sz="2400" b="1" dirty="0"/>
              <a:t>RBC</a:t>
            </a:r>
            <a:r>
              <a:rPr lang="el-GR" sz="2400" b="1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3" t="39983" r="39924" b="27641"/>
          <a:stretch/>
        </p:blipFill>
        <p:spPr>
          <a:xfrm>
            <a:off x="4461932" y="3545975"/>
            <a:ext cx="3207497" cy="211769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69" y="3545975"/>
            <a:ext cx="2817894" cy="21134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696" y="3545975"/>
            <a:ext cx="2817893" cy="211342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123817" y="0"/>
            <a:ext cx="7886700" cy="90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Πορεία νόσου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986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784950"/>
          </a:xfrm>
        </p:spPr>
        <p:txBody>
          <a:bodyPr>
            <a:noAutofit/>
          </a:bodyPr>
          <a:lstStyle/>
          <a:p>
            <a:pPr algn="just"/>
            <a:r>
              <a:rPr lang="el-GR" sz="2400" b="1" dirty="0"/>
              <a:t>Με τα ευρήματα αυτά (θετικά αυτοαντισώματα</a:t>
            </a:r>
            <a:r>
              <a:rPr lang="en-US" sz="2400" b="1" dirty="0"/>
              <a:t>,</a:t>
            </a:r>
            <a:r>
              <a:rPr lang="el-GR" sz="2400" b="1" dirty="0"/>
              <a:t> σπειραματική αιματουρία, λευκωματουρία, αρθρίτιδα, πυρετός, λεμφαδενοπάθεια) τέθηκε η διάγνωση του Συστηματικού Ερυθηματώδους Λύκου.</a:t>
            </a:r>
            <a:endParaRPr lang="en-US" sz="2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2828" y="1502376"/>
            <a:ext cx="6969411" cy="52397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105104" y="1583123"/>
            <a:ext cx="1047134" cy="403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89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22D828-6CCF-CD43-1032-C9B3820EA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3" y="1193939"/>
            <a:ext cx="12161037" cy="391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60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BB3908-5E67-0467-C6AF-34CC0D980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223" y="140685"/>
            <a:ext cx="8687553" cy="65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8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C1AA54-3814-4908-D80D-1DD8382CC01F}"/>
              </a:ext>
            </a:extLst>
          </p:cNvPr>
          <p:cNvSpPr txBox="1"/>
          <p:nvPr/>
        </p:nvSpPr>
        <p:spPr>
          <a:xfrm>
            <a:off x="604157" y="1197280"/>
            <a:ext cx="1070454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/>
              <a:t>Οι </a:t>
            </a:r>
            <a:r>
              <a:rPr lang="el-GR" sz="2000" b="1" dirty="0"/>
              <a:t>λοιμώξεις</a:t>
            </a:r>
            <a:r>
              <a:rPr lang="el-GR" sz="2000" dirty="0"/>
              <a:t> αποτελούσαν (και πιθανόν συνεχίζουν να αποτελούν) το συχνότερο αίτιο </a:t>
            </a:r>
            <a:r>
              <a:rPr lang="en-US" sz="2000" dirty="0"/>
              <a:t>FUO</a:t>
            </a:r>
            <a:r>
              <a:rPr lang="el-GR" sz="2000" dirty="0"/>
              <a:t> 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/>
              <a:t>Οι επιμέρους αιτίες διαφέρουν ανάλογα με τη χώρα:</a:t>
            </a:r>
          </a:p>
          <a:p>
            <a:r>
              <a:rPr lang="el-GR" sz="2000" dirty="0"/>
              <a:t>- βιομηχανοποιημένες χώρες: </a:t>
            </a:r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 λοιμώξεων και «διάφορων» αιτίων, ↑ αδιάγνωστων περιπτώσεων</a:t>
            </a:r>
          </a:p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αναπτυσσόμενες </a:t>
            </a:r>
            <a:r>
              <a:rPr lang="el-G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χωρες</a:t>
            </a:r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οι λοιμώξεις το πρώτο αίτιο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συχνότητας των λοιμώξεων σε ασθενείς &gt;65 ετών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Δεν είναι σπάνια η αυτόματη ύφεση του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FUO (28-50%)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Πιο συχνή η αυτόματη ύφεση σε ασθενείς:</a:t>
            </a:r>
          </a:p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χωρίς αναιμία</a:t>
            </a:r>
          </a:p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χωρίς </a:t>
            </a:r>
            <a:r>
              <a:rPr lang="el-G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υποαλβουμιναιμία</a:t>
            </a:r>
            <a:endParaRPr lang="el-G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χωρίς παθολογική πρόσληψη στο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PET-CT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Παρόμοια διερεύνηση και στο σύνδρομο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IUO (inflammation of unknown origin)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443212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D00854-3587-F6B3-849B-FA8406B1E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02" y="895130"/>
            <a:ext cx="11728196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26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E9BC14D-C86D-DF3F-B755-66AC4AE3E097}"/>
              </a:ext>
            </a:extLst>
          </p:cNvPr>
          <p:cNvGrpSpPr/>
          <p:nvPr/>
        </p:nvGrpSpPr>
        <p:grpSpPr>
          <a:xfrm>
            <a:off x="212850" y="895893"/>
            <a:ext cx="11766300" cy="4209832"/>
            <a:chOff x="212850" y="895893"/>
            <a:chExt cx="11766300" cy="420983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4759592-836B-D66C-3C6C-BFF2FF2877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90610"/>
            <a:stretch/>
          </p:blipFill>
          <p:spPr>
            <a:xfrm>
              <a:off x="231139" y="895893"/>
              <a:ext cx="11729721" cy="4757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47863BF-5C23-FA57-856D-C09598E49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850" y="1371601"/>
              <a:ext cx="11766300" cy="37341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112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303A39D-ADAF-C49D-5B62-827FB6BFAD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13167"/>
              </p:ext>
            </p:extLst>
          </p:nvPr>
        </p:nvGraphicFramePr>
        <p:xfrm>
          <a:off x="457821" y="723044"/>
          <a:ext cx="11046823" cy="5789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9738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A7062AF-A5BE-9ECD-ECFC-1F08280AA3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828586"/>
              </p:ext>
            </p:extLst>
          </p:nvPr>
        </p:nvGraphicFramePr>
        <p:xfrm>
          <a:off x="464975" y="442037"/>
          <a:ext cx="11262049" cy="597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8336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85A645-B297-5BF5-588F-95520CBD1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28" y="517908"/>
            <a:ext cx="8832345" cy="582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22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49FA3-3B2C-E17F-5B84-5551440D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839" y="0"/>
            <a:ext cx="8438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6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91046-922B-D7B5-FA5D-F2D9095BE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294" y="342632"/>
            <a:ext cx="9815411" cy="6172735"/>
          </a:xfrm>
          <a:prstGeom prst="rect">
            <a:avLst/>
          </a:prstGeom>
        </p:spPr>
      </p:pic>
      <p:sp>
        <p:nvSpPr>
          <p:cNvPr id="5" name="Plus Sign 4">
            <a:extLst>
              <a:ext uri="{FF2B5EF4-FFF2-40B4-BE49-F238E27FC236}">
                <a16:creationId xmlns:a16="http://schemas.microsoft.com/office/drawing/2014/main" id="{4398BC51-782C-7C37-8199-C553B9439C46}"/>
              </a:ext>
            </a:extLst>
          </p:cNvPr>
          <p:cNvSpPr/>
          <p:nvPr/>
        </p:nvSpPr>
        <p:spPr>
          <a:xfrm>
            <a:off x="1296955" y="727788"/>
            <a:ext cx="597159" cy="634481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980D6B2D-B527-F70A-6349-C65EEAC3CC58}"/>
              </a:ext>
            </a:extLst>
          </p:cNvPr>
          <p:cNvSpPr/>
          <p:nvPr/>
        </p:nvSpPr>
        <p:spPr>
          <a:xfrm>
            <a:off x="1296955" y="1734984"/>
            <a:ext cx="597159" cy="634481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F3E46867-65C8-AAC3-6883-3EBB752208BE}"/>
              </a:ext>
            </a:extLst>
          </p:cNvPr>
          <p:cNvSpPr/>
          <p:nvPr/>
        </p:nvSpPr>
        <p:spPr>
          <a:xfrm>
            <a:off x="1296955" y="2652495"/>
            <a:ext cx="597159" cy="634481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Sign 7">
            <a:extLst>
              <a:ext uri="{FF2B5EF4-FFF2-40B4-BE49-F238E27FC236}">
                <a16:creationId xmlns:a16="http://schemas.microsoft.com/office/drawing/2014/main" id="{088B7FEB-6B49-E48C-8D88-0CCC70E92450}"/>
              </a:ext>
            </a:extLst>
          </p:cNvPr>
          <p:cNvSpPr/>
          <p:nvPr/>
        </p:nvSpPr>
        <p:spPr>
          <a:xfrm>
            <a:off x="1296954" y="4055197"/>
            <a:ext cx="597159" cy="634481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E318D-6F57-9B36-52EC-48C2D70F6249}"/>
              </a:ext>
            </a:extLst>
          </p:cNvPr>
          <p:cNvSpPr txBox="1"/>
          <p:nvPr/>
        </p:nvSpPr>
        <p:spPr>
          <a:xfrm>
            <a:off x="1352937" y="5237484"/>
            <a:ext cx="485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FE2AF1-A1F7-D477-A068-51F8DE98B1E3}"/>
              </a:ext>
            </a:extLst>
          </p:cNvPr>
          <p:cNvCxnSpPr/>
          <p:nvPr/>
        </p:nvCxnSpPr>
        <p:spPr>
          <a:xfrm>
            <a:off x="2379306" y="5374431"/>
            <a:ext cx="708193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E286DE-12B4-7299-B131-94A16E9D92DE}"/>
              </a:ext>
            </a:extLst>
          </p:cNvPr>
          <p:cNvCxnSpPr/>
          <p:nvPr/>
        </p:nvCxnSpPr>
        <p:spPr>
          <a:xfrm>
            <a:off x="2379306" y="5575992"/>
            <a:ext cx="708193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B35FCD-709C-245E-039B-897AF0F1A4E6}"/>
              </a:ext>
            </a:extLst>
          </p:cNvPr>
          <p:cNvCxnSpPr>
            <a:cxnSpLocks/>
          </p:cNvCxnSpPr>
          <p:nvPr/>
        </p:nvCxnSpPr>
        <p:spPr>
          <a:xfrm>
            <a:off x="2379306" y="5782470"/>
            <a:ext cx="19960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705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9A3E61-04B3-ADEC-CFC7-14D9F0705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018" y="144495"/>
            <a:ext cx="9723963" cy="65690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15E3FA-4396-B0FA-D1BE-0AA8152DD81B}"/>
              </a:ext>
            </a:extLst>
          </p:cNvPr>
          <p:cNvSpPr txBox="1"/>
          <p:nvPr/>
        </p:nvSpPr>
        <p:spPr>
          <a:xfrm>
            <a:off x="11106537" y="5158826"/>
            <a:ext cx="485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F6261-76EE-D7C2-7A01-F775A1C076CF}"/>
              </a:ext>
            </a:extLst>
          </p:cNvPr>
          <p:cNvSpPr txBox="1"/>
          <p:nvPr/>
        </p:nvSpPr>
        <p:spPr>
          <a:xfrm>
            <a:off x="719898" y="1869936"/>
            <a:ext cx="485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7EF98300-F660-C0EB-CA7B-AEA124DFF4E6}"/>
              </a:ext>
            </a:extLst>
          </p:cNvPr>
          <p:cNvSpPr/>
          <p:nvPr/>
        </p:nvSpPr>
        <p:spPr>
          <a:xfrm>
            <a:off x="10994570" y="1869936"/>
            <a:ext cx="597159" cy="634481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75D23FD0-C3EC-2CC9-E865-A16082B9F51B}"/>
              </a:ext>
            </a:extLst>
          </p:cNvPr>
          <p:cNvSpPr/>
          <p:nvPr/>
        </p:nvSpPr>
        <p:spPr>
          <a:xfrm>
            <a:off x="10994570" y="3197140"/>
            <a:ext cx="597159" cy="634481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19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4660FF-41F0-0D2D-B1C9-57BFA7274C09}"/>
              </a:ext>
            </a:extLst>
          </p:cNvPr>
          <p:cNvSpPr txBox="1"/>
          <p:nvPr/>
        </p:nvSpPr>
        <p:spPr>
          <a:xfrm>
            <a:off x="533789" y="1065350"/>
            <a:ext cx="105416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/>
              <a:t>Αναζήτηση </a:t>
            </a:r>
            <a:r>
              <a:rPr lang="en-US" sz="2400" b="1" dirty="0"/>
              <a:t>“clues” </a:t>
            </a:r>
            <a:r>
              <a:rPr lang="el-GR" sz="2400" b="1" dirty="0"/>
              <a:t>από το ιστορικό, τη φυσική εξέταση, τον εργαστηριακό και απεικονιστικό έλεγχο (</a:t>
            </a:r>
            <a:r>
              <a:rPr lang="en-US" sz="2400" b="1" dirty="0"/>
              <a:t>potentially diagnostic clues</a:t>
            </a:r>
            <a:r>
              <a:rPr lang="el-GR" sz="2400" b="1" dirty="0"/>
              <a:t>, </a:t>
            </a:r>
            <a:r>
              <a:rPr lang="en-US" sz="2400" b="1" dirty="0"/>
              <a:t>PDCs</a:t>
            </a:r>
            <a:r>
              <a:rPr lang="el-GR" sz="2400" b="1" dirty="0"/>
              <a:t>)</a:t>
            </a:r>
          </a:p>
          <a:p>
            <a:endParaRPr lang="en-US" sz="2400" b="1" dirty="0"/>
          </a:p>
          <a:p>
            <a:endParaRPr lang="el-G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err="1"/>
              <a:t>Στοχευμένη</a:t>
            </a:r>
            <a:r>
              <a:rPr lang="el-GR" sz="2400" b="1" dirty="0"/>
              <a:t> και κατά προτεραιότητα επιλογή των εξετάσεων που είναι πιο πιθανό να θέσουν τη διάγνωση</a:t>
            </a:r>
            <a:r>
              <a:rPr lang="en-US" sz="2400" b="1" dirty="0"/>
              <a:t> - </a:t>
            </a:r>
            <a:r>
              <a:rPr lang="el-GR" sz="2400" b="1" dirty="0"/>
              <a:t>Όχι </a:t>
            </a:r>
            <a:r>
              <a:rPr lang="en-US" sz="2400" b="1" dirty="0"/>
              <a:t>“battery of tests”</a:t>
            </a:r>
          </a:p>
          <a:p>
            <a:endParaRPr lang="en-US" sz="2400" b="1" dirty="0"/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/>
              <a:t>Σημαντική εξέλιξη στη διαγνωστική προσέγγιση του </a:t>
            </a:r>
            <a:r>
              <a:rPr lang="en-US" sz="2400" b="1" dirty="0"/>
              <a:t>FUO</a:t>
            </a:r>
            <a:r>
              <a:rPr lang="el-GR" sz="2400" b="1" dirty="0"/>
              <a:t>, η χρήση νεότερων απεικονιστικών τεχνικών, όπως το </a:t>
            </a:r>
            <a:r>
              <a:rPr lang="en-US" sz="2400" b="1" baseline="30000" dirty="0"/>
              <a:t>18</a:t>
            </a:r>
            <a:r>
              <a:rPr lang="en-US" sz="2400" b="1" dirty="0"/>
              <a:t>FDG</a:t>
            </a:r>
            <a:r>
              <a:rPr lang="el-GR" sz="2400" b="1" dirty="0"/>
              <a:t> </a:t>
            </a:r>
            <a:r>
              <a:rPr lang="en-US" sz="2400" b="1" dirty="0"/>
              <a:t>PET </a:t>
            </a:r>
            <a:r>
              <a:rPr lang="el-GR" sz="2400" b="1" dirty="0"/>
              <a:t>και</a:t>
            </a:r>
            <a:r>
              <a:rPr lang="en-US" sz="2400" b="1" dirty="0"/>
              <a:t> PET/CT</a:t>
            </a:r>
            <a:endParaRPr lang="el-GR" sz="2400" b="1" dirty="0"/>
          </a:p>
          <a:p>
            <a:r>
              <a:rPr lang="el-GR" sz="2400" b="1" dirty="0"/>
              <a:t>- ευαισθησία </a:t>
            </a:r>
            <a:r>
              <a:rPr lang="en-US" sz="2400" b="1" dirty="0"/>
              <a:t>PET/CT: 85%</a:t>
            </a:r>
          </a:p>
          <a:p>
            <a:r>
              <a:rPr lang="en-US" sz="2400" b="1" dirty="0"/>
              <a:t>- </a:t>
            </a:r>
            <a:r>
              <a:rPr lang="el-GR" sz="2400" b="1" dirty="0"/>
              <a:t>αρνητική </a:t>
            </a:r>
            <a:r>
              <a:rPr lang="en-US" sz="2400" b="1" dirty="0"/>
              <a:t>PET/CT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αυξημένη πιθανότητα για αυτόματη ύφεση του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FUO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3295759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CDC8F-11B1-EA4D-1535-CD854FA21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249" y="60371"/>
            <a:ext cx="4793395" cy="6797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FFFC80-6614-614F-0141-58264461BDED}"/>
              </a:ext>
            </a:extLst>
          </p:cNvPr>
          <p:cNvSpPr txBox="1"/>
          <p:nvPr/>
        </p:nvSpPr>
        <p:spPr>
          <a:xfrm>
            <a:off x="163000" y="751344"/>
            <a:ext cx="697491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UcParenBoth"/>
            </a:pPr>
            <a:r>
              <a:rPr lang="en-US" b="1" dirty="0"/>
              <a:t>giant cell arteritis with aortic tracer uptake; </a:t>
            </a:r>
            <a:endParaRPr lang="el-GR" b="1" dirty="0"/>
          </a:p>
          <a:p>
            <a:endParaRPr lang="el-GR" b="1" dirty="0"/>
          </a:p>
          <a:p>
            <a:r>
              <a:rPr lang="en-US" b="1" dirty="0"/>
              <a:t>(B, C) polymyalgia rheumatic with tracer uptake in the periarticular tissue of the shoulder</a:t>
            </a:r>
            <a:r>
              <a:rPr lang="el-GR" b="1" dirty="0"/>
              <a:t> </a:t>
            </a:r>
            <a:r>
              <a:rPr lang="en-US" b="1" dirty="0"/>
              <a:t>(B) and the hip (C) joints; </a:t>
            </a:r>
            <a:endParaRPr lang="el-GR" b="1" dirty="0"/>
          </a:p>
          <a:p>
            <a:endParaRPr lang="el-GR" b="1" dirty="0"/>
          </a:p>
          <a:p>
            <a:r>
              <a:rPr lang="en-US" b="1" dirty="0"/>
              <a:t>(D) pulmonary tracer uptake based on bronchial carcinoma confirmed by histology; </a:t>
            </a:r>
            <a:endParaRPr lang="el-GR" b="1" dirty="0"/>
          </a:p>
          <a:p>
            <a:endParaRPr lang="el-GR" b="1" dirty="0"/>
          </a:p>
          <a:p>
            <a:r>
              <a:rPr lang="en-US" b="1" dirty="0"/>
              <a:t>(E) pulmonary tracer uptake of a lung</a:t>
            </a:r>
            <a:r>
              <a:rPr lang="el-GR" b="1" dirty="0"/>
              <a:t> </a:t>
            </a:r>
            <a:r>
              <a:rPr lang="en-US" b="1" dirty="0"/>
              <a:t>lesion of histologically confirmed IgG4 syndrome; </a:t>
            </a:r>
            <a:endParaRPr lang="el-GR" b="1" dirty="0"/>
          </a:p>
          <a:p>
            <a:endParaRPr lang="el-GR" b="1" dirty="0"/>
          </a:p>
          <a:p>
            <a:r>
              <a:rPr lang="en-US" b="1" dirty="0"/>
              <a:t>(F) tracer uptake in the bone marrow of the femoral heads based on histologically confirmed</a:t>
            </a:r>
            <a:r>
              <a:rPr lang="el-GR" b="1" dirty="0"/>
              <a:t> </a:t>
            </a:r>
            <a:r>
              <a:rPr lang="en-US" b="1" dirty="0" err="1"/>
              <a:t>Erdheim</a:t>
            </a:r>
            <a:r>
              <a:rPr lang="en-US" b="1" dirty="0"/>
              <a:t>-Chester’s disease; </a:t>
            </a:r>
            <a:endParaRPr lang="el-GR" b="1" dirty="0"/>
          </a:p>
          <a:p>
            <a:endParaRPr lang="el-GR" b="1" dirty="0"/>
          </a:p>
          <a:p>
            <a:r>
              <a:rPr lang="en-US" b="1" dirty="0"/>
              <a:t>(G) tracer uptake in the mediastinal lymph nodes due to histology and bacteriology confirmed tuberculosis; </a:t>
            </a:r>
            <a:endParaRPr lang="el-GR" b="1" dirty="0"/>
          </a:p>
          <a:p>
            <a:endParaRPr lang="el-GR" b="1" dirty="0"/>
          </a:p>
          <a:p>
            <a:r>
              <a:rPr lang="en-US" b="1" dirty="0"/>
              <a:t>(H) Tracer</a:t>
            </a:r>
            <a:r>
              <a:rPr lang="el-GR" b="1" dirty="0"/>
              <a:t> </a:t>
            </a:r>
            <a:r>
              <a:rPr lang="en-US" b="1" dirty="0"/>
              <a:t>uptake in the spleen based on histology-proven lymphoma of spleen.</a:t>
            </a:r>
          </a:p>
        </p:txBody>
      </p:sp>
    </p:spTree>
    <p:extLst>
      <p:ext uri="{BB962C8B-B14F-4D97-AF65-F5344CB8AC3E}">
        <p14:creationId xmlns:p14="http://schemas.microsoft.com/office/powerpoint/2010/main" val="4122593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Ο ρόλος της </a:t>
            </a:r>
            <a:r>
              <a:rPr lang="en-US" sz="4000" dirty="0"/>
              <a:t>PET/CT </a:t>
            </a:r>
            <a:r>
              <a:rPr lang="el-GR" sz="4000" dirty="0"/>
              <a:t>σε ασθενείς με αυτοάνοσα νοσήματα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0044" y="2146030"/>
            <a:ext cx="6811913" cy="32113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76151" y="3566984"/>
            <a:ext cx="6606746" cy="99677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62703" y="6408982"/>
            <a:ext cx="4145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Nucl</a:t>
            </a:r>
            <a:r>
              <a:rPr lang="en-US" dirty="0"/>
              <a:t> Med </a:t>
            </a:r>
            <a:r>
              <a:rPr lang="en-US" dirty="0" err="1"/>
              <a:t>Mol</a:t>
            </a:r>
            <a:r>
              <a:rPr lang="en-US" dirty="0"/>
              <a:t> Imaging (2011) 45:177–184</a:t>
            </a:r>
          </a:p>
        </p:txBody>
      </p:sp>
    </p:spTree>
    <p:extLst>
      <p:ext uri="{BB962C8B-B14F-4D97-AF65-F5344CB8AC3E}">
        <p14:creationId xmlns:p14="http://schemas.microsoft.com/office/powerpoint/2010/main" val="2166087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16DA32-DA68-6C81-CF54-86BCD2428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97" y="617366"/>
            <a:ext cx="10518406" cy="56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51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948A34-9B08-F00B-9694-4772AA4A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10" y="411111"/>
            <a:ext cx="10370380" cy="45118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42E2FB-8595-CFFA-B6A9-154D7EC91ED0}"/>
              </a:ext>
            </a:extLst>
          </p:cNvPr>
          <p:cNvSpPr txBox="1"/>
          <p:nvPr/>
        </p:nvSpPr>
        <p:spPr>
          <a:xfrm>
            <a:off x="699795" y="5137513"/>
            <a:ext cx="107924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Μόνο σε 10 (13.7%) των ασθενών η ΟΜΒ συνεισέφερε στη διάγνωση </a:t>
            </a:r>
            <a:r>
              <a:rPr lang="el-GR" dirty="0"/>
              <a:t>(κακοήθεια ή </a:t>
            </a:r>
            <a:r>
              <a:rPr lang="el-GR" dirty="0" err="1"/>
              <a:t>κοκκιωματώδεις</a:t>
            </a:r>
            <a:r>
              <a:rPr lang="el-GR" dirty="0"/>
              <a:t> νόσοι)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Όλες οι διαγνώσεις θα μπορούσαν να τεθούν </a:t>
            </a:r>
            <a:r>
              <a:rPr lang="el-GR" b="1" dirty="0"/>
              <a:t>και χωρίς ΟΜΒ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Λεμφώματα υψηλής κακοήθειας (</a:t>
            </a:r>
            <a:r>
              <a:rPr lang="en-US" dirty="0"/>
              <a:t>DLBCL) </a:t>
            </a:r>
            <a:r>
              <a:rPr lang="el-GR" b="1" dirty="0"/>
              <a:t>έχουν συχνά φυσιολογική ΟΜΒ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Η ΟΜΒ σε ασθενείς με </a:t>
            </a:r>
            <a:r>
              <a:rPr lang="en-US" b="1" dirty="0"/>
              <a:t>FUO </a:t>
            </a:r>
            <a:r>
              <a:rPr lang="el-GR" b="1" dirty="0"/>
              <a:t>απουσία άλλων αιματολογικών διαταραχών είναι περιορισμένης αξίας</a:t>
            </a:r>
          </a:p>
        </p:txBody>
      </p:sp>
    </p:spTree>
    <p:extLst>
      <p:ext uri="{BB962C8B-B14F-4D97-AF65-F5344CB8AC3E}">
        <p14:creationId xmlns:p14="http://schemas.microsoft.com/office/powerpoint/2010/main" val="1710750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6E4E2C-088C-8338-09C5-654B25546350}"/>
              </a:ext>
            </a:extLst>
          </p:cNvPr>
          <p:cNvSpPr txBox="1"/>
          <p:nvPr/>
        </p:nvSpPr>
        <p:spPr>
          <a:xfrm>
            <a:off x="3586065" y="5231043"/>
            <a:ext cx="50198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Ολλανδικές σειρές </a:t>
            </a:r>
            <a:r>
              <a:rPr lang="en-US" b="1" dirty="0"/>
              <a:t>FUO</a:t>
            </a:r>
            <a:r>
              <a:rPr lang="el-GR" b="1" dirty="0"/>
              <a:t>/Ι</a:t>
            </a:r>
            <a:r>
              <a:rPr lang="en-US" b="1" dirty="0"/>
              <a:t>UO: n=274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Αδιάγνωστοι ασθενείς: 131/274 (48%)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Μετά από διάμεση παρακολούθηση 60 μηνών:</a:t>
            </a:r>
          </a:p>
          <a:p>
            <a:r>
              <a:rPr lang="el-GR" dirty="0"/>
              <a:t>	- αυτόματη ύφεση στο 47%</a:t>
            </a:r>
          </a:p>
          <a:p>
            <a:r>
              <a:rPr lang="el-GR" dirty="0"/>
              <a:t>	- θνητότητα 7%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D24BE6-1F93-4774-89A6-80AF7EFD4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64" y="112137"/>
            <a:ext cx="11682472" cy="49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03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1346</TotalTime>
  <Words>1368</Words>
  <Application>Microsoft Office PowerPoint</Application>
  <PresentationFormat>Widescreen</PresentationFormat>
  <Paragraphs>221</Paragraphs>
  <Slides>35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Παρουσίαση περίπτωσης  Άνδρας 48 ετών με πυρετό από 2 μηνών</vt:lpstr>
      <vt:lpstr>Παρούσα νόσος</vt:lpstr>
      <vt:lpstr>Ατομικό αναμνηστικό</vt:lpstr>
      <vt:lpstr>Αντικειμενική εξέταση</vt:lpstr>
      <vt:lpstr>Εργαστηριακός έλεγχος</vt:lpstr>
      <vt:lpstr>Ακτινογραφία θώρακα</vt:lpstr>
      <vt:lpstr>PowerPoint Presentation</vt:lpstr>
      <vt:lpstr>Αξονική τομογραφία θώρακα</vt:lpstr>
      <vt:lpstr>Συνοψίζοντας....</vt:lpstr>
      <vt:lpstr>PowerPoint Presentation</vt:lpstr>
      <vt:lpstr>Ποιά είναι η πιο πιθανή κλινική διάγνωση (♂ 48 χρ.); </vt:lpstr>
      <vt:lpstr>Ποιά είναι η πιο πιθανή κλινική διάγνωση (♂ 48 χρ.); </vt:lpstr>
      <vt:lpstr>Όσο αφορά τη περαιτέρω διερεύνηση, ποια θα ήταν επόμενη διαγνωστική πράξη;</vt:lpstr>
      <vt:lpstr>PET-CT</vt:lpstr>
      <vt:lpstr>Βιοψία μασχαλιαίου λεμφαδένα</vt:lpstr>
      <vt:lpstr>Περαιτέρω εργαστηριακός έλεγχος</vt:lpstr>
      <vt:lpstr>Κατά τη νοσηλεία, ο ασθενής παρουσίασε σταδιακά επιδεινούμενη λευκωματουρία έως 3 gr/24ωρο με εμμένουσα μικροσκοπική αιματουρία. Η μικροσκόπηση των ούρων ανέδειξε μεικτούς κυτταρικούς κυλίνδρους και λίγα δύσμορφα RBC.</vt:lpstr>
      <vt:lpstr>Με τα ευρήματα αυτά (θετικά αυτοαντισώματα, σπειραματική αιματουρία, λευκωματουρία, αρθρίτιδα, πυρετός, λεμφαδενοπάθεια) τέθηκε η διάγνωση του Συστηματικού Ερυθηματώδους Λύκου.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Ο ρόλος της PET/CT σε ασθενείς με αυτοάνοσα νοσήματα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vassilopoulos</dc:creator>
  <cp:lastModifiedBy>Costas Thomas</cp:lastModifiedBy>
  <cp:revision>89</cp:revision>
  <dcterms:created xsi:type="dcterms:W3CDTF">2016-03-03T10:42:41Z</dcterms:created>
  <dcterms:modified xsi:type="dcterms:W3CDTF">2024-11-19T11:28:41Z</dcterms:modified>
</cp:coreProperties>
</file>