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44"/>
  </p:notesMasterIdLst>
  <p:sldIdLst>
    <p:sldId id="256" r:id="rId3"/>
    <p:sldId id="274" r:id="rId4"/>
    <p:sldId id="361" r:id="rId5"/>
    <p:sldId id="360" r:id="rId6"/>
    <p:sldId id="362" r:id="rId7"/>
    <p:sldId id="363" r:id="rId8"/>
    <p:sldId id="364" r:id="rId9"/>
    <p:sldId id="366" r:id="rId10"/>
    <p:sldId id="365" r:id="rId11"/>
    <p:sldId id="340" r:id="rId12"/>
    <p:sldId id="376" r:id="rId13"/>
    <p:sldId id="367" r:id="rId14"/>
    <p:sldId id="341" r:id="rId15"/>
    <p:sldId id="342" r:id="rId16"/>
    <p:sldId id="343" r:id="rId17"/>
    <p:sldId id="368" r:id="rId18"/>
    <p:sldId id="378" r:id="rId19"/>
    <p:sldId id="345" r:id="rId20"/>
    <p:sldId id="346" r:id="rId21"/>
    <p:sldId id="347" r:id="rId22"/>
    <p:sldId id="369" r:id="rId23"/>
    <p:sldId id="348" r:id="rId24"/>
    <p:sldId id="374" r:id="rId25"/>
    <p:sldId id="350" r:id="rId26"/>
    <p:sldId id="349" r:id="rId27"/>
    <p:sldId id="351" r:id="rId28"/>
    <p:sldId id="371" r:id="rId29"/>
    <p:sldId id="370" r:id="rId30"/>
    <p:sldId id="353" r:id="rId31"/>
    <p:sldId id="379" r:id="rId32"/>
    <p:sldId id="377" r:id="rId33"/>
    <p:sldId id="356" r:id="rId34"/>
    <p:sldId id="372" r:id="rId35"/>
    <p:sldId id="357" r:id="rId36"/>
    <p:sldId id="373" r:id="rId37"/>
    <p:sldId id="375" r:id="rId38"/>
    <p:sldId id="359" r:id="rId39"/>
    <p:sldId id="264" r:id="rId40"/>
    <p:sldId id="277" r:id="rId41"/>
    <p:sldId id="313" r:id="rId42"/>
    <p:sldId id="314" r:id="rId43"/>
  </p:sldIdLst>
  <p:sldSz cx="9144000" cy="6858000" type="screen4x3"/>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000000"/>
    <a:srgbClr val="F5320B"/>
    <a:srgbClr val="99CCFF"/>
    <a:srgbClr val="FFFFCC"/>
    <a:srgbClr val="908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94660"/>
  </p:normalViewPr>
  <p:slideViewPr>
    <p:cSldViewPr snapToGrid="0">
      <p:cViewPr varScale="1">
        <p:scale>
          <a:sx n="108" d="100"/>
          <a:sy n="108" d="100"/>
        </p:scale>
        <p:origin x="150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36F130-D3AD-4F87-B9AC-A55A0797AEB6}" type="datetimeFigureOut">
              <a:rPr lang="en-GB" smtClean="0"/>
              <a:t>12/03/2026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76BC1A-9302-4005-AF91-22476B6106AF}" type="slidenum">
              <a:rPr lang="en-GB" smtClean="0"/>
              <a:t>‹#›</a:t>
            </a:fld>
            <a:endParaRPr lang="en-GB"/>
          </a:p>
        </p:txBody>
      </p:sp>
    </p:spTree>
    <p:extLst>
      <p:ext uri="{BB962C8B-B14F-4D97-AF65-F5344CB8AC3E}">
        <p14:creationId xmlns:p14="http://schemas.microsoft.com/office/powerpoint/2010/main" val="204753909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C8C3A8-452F-4CB4-809B-1E9B4926CEB2}"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3096156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Meta analysis 1.2 million individuals</a:t>
            </a:r>
            <a:endParaRPr lang="en-GB" dirty="0"/>
          </a:p>
        </p:txBody>
      </p:sp>
      <p:sp>
        <p:nvSpPr>
          <p:cNvPr id="4" name="Slide Number Placeholder 3"/>
          <p:cNvSpPr>
            <a:spLocks noGrp="1"/>
          </p:cNvSpPr>
          <p:nvPr>
            <p:ph type="sldNum" sz="quarter" idx="10"/>
          </p:nvPr>
        </p:nvSpPr>
        <p:spPr/>
        <p:txBody>
          <a:bodyPr/>
          <a:lstStyle/>
          <a:p>
            <a:fld id="{058E496D-8B23-4257-A62B-EB840535D182}" type="slidenum">
              <a:rPr lang="en-GB" smtClean="0"/>
              <a:t>27</a:t>
            </a:fld>
            <a:endParaRPr lang="en-GB"/>
          </a:p>
        </p:txBody>
      </p:sp>
    </p:spTree>
    <p:extLst>
      <p:ext uri="{BB962C8B-B14F-4D97-AF65-F5344CB8AC3E}">
        <p14:creationId xmlns:p14="http://schemas.microsoft.com/office/powerpoint/2010/main" val="2080330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1143000" y="685800"/>
            <a:ext cx="4572000" cy="3429000"/>
          </a:xfrm>
        </p:spPr>
      </p:sp>
      <p:sp>
        <p:nvSpPr>
          <p:cNvPr id="3" name="2 - Θέση σημειώσεων"/>
          <p:cNvSpPr>
            <a:spLocks noGrp="1"/>
          </p:cNvSpPr>
          <p:nvPr>
            <p:ph type="body" idx="1"/>
          </p:nvPr>
        </p:nvSpPr>
        <p:spPr/>
        <p:txBody>
          <a:bodyPr>
            <a:normAutofit/>
          </a:bodyPr>
          <a:lstStyle/>
          <a:p>
            <a:r>
              <a:rPr lang="el-GR" dirty="0"/>
              <a:t>Πόσο</a:t>
            </a:r>
            <a:r>
              <a:rPr lang="el-GR" baseline="0" dirty="0"/>
              <a:t> σοβαρή είναι η κατάσταση μας δείχνει αυτή η μελέτη. </a:t>
            </a:r>
          </a:p>
          <a:p>
            <a:r>
              <a:rPr lang="el-GR" baseline="0" dirty="0"/>
              <a:t>Αν έχεις φυσιολογική νεφρική λειτουργία και κάλιο πάνω από 6, έχεις 30 φορές μεγαλύτερη πιθανότητα να πεθάνεις μέσα το επόμενο 24ωρο σε σχέση με το γείτονα σου που έχει κάλιο κάτω από πεντέμισι.</a:t>
            </a:r>
          </a:p>
          <a:p>
            <a:endParaRPr lang="el-GR" dirty="0"/>
          </a:p>
        </p:txBody>
      </p:sp>
      <p:sp>
        <p:nvSpPr>
          <p:cNvPr id="4" name="3 - Θέση αριθμού διαφάνειας"/>
          <p:cNvSpPr>
            <a:spLocks noGrp="1"/>
          </p:cNvSpPr>
          <p:nvPr>
            <p:ph type="sldNum" sz="quarter" idx="10"/>
          </p:nvPr>
        </p:nvSpPr>
        <p:spPr/>
        <p:txBody>
          <a:bodyPr/>
          <a:lstStyle/>
          <a:p>
            <a:fld id="{2AF59CC0-5069-4C86-976D-8D41EBCA80B0}" type="slidenum">
              <a:rPr lang="el-GR" smtClean="0"/>
              <a:pPr/>
              <a:t>33</a:t>
            </a:fld>
            <a:endParaRPr lang="el-GR"/>
          </a:p>
        </p:txBody>
      </p:sp>
    </p:spTree>
    <p:extLst>
      <p:ext uri="{BB962C8B-B14F-4D97-AF65-F5344CB8AC3E}">
        <p14:creationId xmlns:p14="http://schemas.microsoft.com/office/powerpoint/2010/main" val="1372181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Τι γίνεται</a:t>
            </a:r>
            <a:r>
              <a:rPr lang="el-GR" baseline="0" dirty="0" smtClean="0"/>
              <a:t> αν προστεθεί και η </a:t>
            </a:r>
            <a:r>
              <a:rPr lang="el-GR" baseline="0" dirty="0" err="1" smtClean="0"/>
              <a:t>φινερενόνη</a:t>
            </a:r>
            <a:r>
              <a:rPr lang="el-GR" baseline="0" dirty="0" smtClean="0"/>
              <a:t>;</a:t>
            </a:r>
            <a:endParaRPr lang="el-GR" dirty="0" smtClean="0"/>
          </a:p>
          <a:p>
            <a:r>
              <a:rPr lang="el-GR" dirty="0" smtClean="0"/>
              <a:t>Στις πρώτες</a:t>
            </a:r>
            <a:r>
              <a:rPr lang="el-GR" baseline="0" dirty="0" smtClean="0"/>
              <a:t> μελέτες υπερκαλιαιμία παρατηρήθηκε σε ένα 10-15%, ακόμα μέσα σε λογικά πλαίσια. </a:t>
            </a:r>
            <a:endParaRPr lang="en-GB" baseline="0" dirty="0" smtClean="0"/>
          </a:p>
          <a:p>
            <a:endParaRPr lang="el-GR" dirty="0" smtClean="0"/>
          </a:p>
          <a:p>
            <a:endParaRPr lang="el-GR" dirty="0"/>
          </a:p>
        </p:txBody>
      </p:sp>
      <p:sp>
        <p:nvSpPr>
          <p:cNvPr id="4" name="3 - Θέση αριθμού διαφάνειας"/>
          <p:cNvSpPr>
            <a:spLocks noGrp="1"/>
          </p:cNvSpPr>
          <p:nvPr>
            <p:ph type="sldNum" sz="quarter" idx="10"/>
          </p:nvPr>
        </p:nvSpPr>
        <p:spPr/>
        <p:txBody>
          <a:bodyPr/>
          <a:lstStyle/>
          <a:p>
            <a:fld id="{2AF59CC0-5069-4C86-976D-8D41EBCA80B0}" type="slidenum">
              <a:rPr lang="el-GR" smtClean="0"/>
              <a:pPr/>
              <a:t>35</a:t>
            </a:fld>
            <a:endParaRPr lang="el-GR"/>
          </a:p>
        </p:txBody>
      </p:sp>
    </p:spTree>
    <p:extLst>
      <p:ext uri="{BB962C8B-B14F-4D97-AF65-F5344CB8AC3E}">
        <p14:creationId xmlns:p14="http://schemas.microsoft.com/office/powerpoint/2010/main" val="798554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7"/>
            <a:ext cx="6858000" cy="1655763"/>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EF1B64-CEF1-48FC-8435-C490B59AED17}"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1090461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F1B64-CEF1-48FC-8435-C490B59AED17}"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4186554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72"/>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85"/>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EF1B64-CEF1-48FC-8435-C490B59AED17}"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332566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EF1B64-CEF1-48FC-8435-C490B59AED17}" type="datetimeFigureOut">
              <a:rPr lang="en-US" smtClean="0"/>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998543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7" y="1681163"/>
            <a:ext cx="3887391"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7"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DEF1B64-CEF1-48FC-8435-C490B59AED17}" type="datetimeFigureOut">
              <a:rPr lang="en-US" smtClean="0"/>
              <a:t>3/12/2026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515748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EF1B64-CEF1-48FC-8435-C490B59AED17}" type="datetimeFigureOut">
              <a:rPr lang="en-US" smtClean="0"/>
              <a:t>3/12/2026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3438212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EF1B64-CEF1-48FC-8435-C490B59AED17}" type="datetimeFigureOut">
              <a:rPr lang="en-US" smtClean="0"/>
              <a:t>3/12/2026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2584051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5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EF1B64-CEF1-48FC-8435-C490B59AED17}" type="datetimeFigureOut">
              <a:rPr lang="en-US" smtClean="0"/>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271699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58"/>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EF1B64-CEF1-48FC-8435-C490B59AED17}" type="datetimeFigureOut">
              <a:rPr lang="en-US" smtClean="0"/>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296044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F1B64-CEF1-48FC-8435-C490B59AED17}"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2418531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38"/>
            <a:ext cx="1971675" cy="581183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71" y="365138"/>
            <a:ext cx="5800725" cy="581183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EF1B64-CEF1-48FC-8435-C490B59AED17}" type="datetimeFigureOut">
              <a:rPr lang="en-US" smtClean="0"/>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2A310-BA3A-40D4-B270-4D866DD9F9F9}" type="slidenum">
              <a:rPr lang="en-US" smtClean="0"/>
              <a:t>‹#›</a:t>
            </a:fld>
            <a:endParaRPr lang="en-US"/>
          </a:p>
        </p:txBody>
      </p:sp>
    </p:spTree>
    <p:extLst>
      <p:ext uri="{BB962C8B-B14F-4D97-AF65-F5344CB8AC3E}">
        <p14:creationId xmlns:p14="http://schemas.microsoft.com/office/powerpoint/2010/main" val="70781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1"/>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8849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6290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1550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5"/>
            <a:ext cx="4038600" cy="4525963"/>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5"/>
            <a:ext cx="4038600" cy="4525963"/>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7346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2311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106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1061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6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01555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50"/>
            <a:ext cx="5486400" cy="804863"/>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24107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007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3001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68580" tIns="34290" rIns="68580" bIns="3429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9"/>
          </a:xfrm>
          <a:prstGeom prst="rect">
            <a:avLst/>
          </a:prstGeom>
        </p:spPr>
        <p:txBody>
          <a:bodyPr vert="horz" lIns="68580" tIns="34290" rIns="68580" bIns="3429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72"/>
            <a:ext cx="2057400" cy="365125"/>
          </a:xfrm>
          <a:prstGeom prst="rect">
            <a:avLst/>
          </a:prstGeom>
        </p:spPr>
        <p:txBody>
          <a:bodyPr vert="horz" lIns="68580" tIns="34290" rIns="68580" bIns="34290" rtlCol="0" anchor="ctr"/>
          <a:lstStyle>
            <a:lvl1pPr algn="l">
              <a:defRPr sz="900">
                <a:solidFill>
                  <a:schemeClr val="tx1">
                    <a:tint val="75000"/>
                  </a:schemeClr>
                </a:solidFill>
              </a:defRPr>
            </a:lvl1pPr>
          </a:lstStyle>
          <a:p>
            <a:fld id="{6DEF1B64-CEF1-48FC-8435-C490B59AED17}" type="datetimeFigureOut">
              <a:rPr lang="en-US" smtClean="0"/>
              <a:t>3/12/2026</a:t>
            </a:fld>
            <a:endParaRPr lang="en-US"/>
          </a:p>
        </p:txBody>
      </p:sp>
      <p:sp>
        <p:nvSpPr>
          <p:cNvPr id="5" name="Footer Placeholder 4"/>
          <p:cNvSpPr>
            <a:spLocks noGrp="1"/>
          </p:cNvSpPr>
          <p:nvPr>
            <p:ph type="ftr" sz="quarter" idx="3"/>
          </p:nvPr>
        </p:nvSpPr>
        <p:spPr>
          <a:xfrm>
            <a:off x="3028950" y="6356372"/>
            <a:ext cx="3086100" cy="365125"/>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72"/>
            <a:ext cx="2057400" cy="365125"/>
          </a:xfrm>
          <a:prstGeom prst="rect">
            <a:avLst/>
          </a:prstGeom>
        </p:spPr>
        <p:txBody>
          <a:bodyPr vert="horz" lIns="68580" tIns="34290" rIns="68580" bIns="34290" rtlCol="0" anchor="ctr"/>
          <a:lstStyle>
            <a:lvl1pPr algn="r">
              <a:defRPr sz="900">
                <a:solidFill>
                  <a:schemeClr val="tx1">
                    <a:tint val="75000"/>
                  </a:schemeClr>
                </a:solidFill>
              </a:defRPr>
            </a:lvl1pPr>
          </a:lstStyle>
          <a:p>
            <a:fld id="{3862A310-BA3A-40D4-B270-4D866DD9F9F9}" type="slidenum">
              <a:rPr lang="en-US" smtClean="0"/>
              <a:t>‹#›</a:t>
            </a:fld>
            <a:endParaRPr lang="en-US"/>
          </a:p>
        </p:txBody>
      </p:sp>
    </p:spTree>
    <p:extLst>
      <p:ext uri="{BB962C8B-B14F-4D97-AF65-F5344CB8AC3E}">
        <p14:creationId xmlns:p14="http://schemas.microsoft.com/office/powerpoint/2010/main" val="3337914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68580" tIns="34290" rIns="68580" bIns="3429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5"/>
            <a:ext cx="8229600" cy="4525963"/>
          </a:xfrm>
          <a:prstGeom prst="rect">
            <a:avLst/>
          </a:prstGeom>
        </p:spPr>
        <p:txBody>
          <a:bodyPr vert="horz" lIns="68580" tIns="34290" rIns="68580" bIns="3429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6"/>
            <a:ext cx="2133600" cy="365125"/>
          </a:xfrm>
          <a:prstGeom prst="rect">
            <a:avLst/>
          </a:prstGeom>
        </p:spPr>
        <p:txBody>
          <a:bodyPr vert="horz" lIns="68580" tIns="34290" rIns="68580" bIns="34290" rtlCol="0" anchor="ctr"/>
          <a:lstStyle>
            <a:lvl1pPr algn="l">
              <a:defRPr sz="900">
                <a:solidFill>
                  <a:schemeClr val="tx1">
                    <a:tint val="75000"/>
                  </a:schemeClr>
                </a:solidFill>
              </a:defRPr>
            </a:lvl1pPr>
          </a:lstStyle>
          <a:p>
            <a:fld id="{1D8BD707-D9CF-40AE-B4C6-C98DA3205C09}" type="datetimeFigureOut">
              <a:rPr lang="en-US" smtClean="0">
                <a:solidFill>
                  <a:prstClr val="black">
                    <a:tint val="75000"/>
                  </a:prstClr>
                </a:solidFill>
              </a:rPr>
              <a:pPr/>
              <a:t>3/12/2026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6"/>
            <a:ext cx="2133600" cy="365125"/>
          </a:xfrm>
          <a:prstGeom prst="rect">
            <a:avLst/>
          </a:prstGeom>
        </p:spPr>
        <p:txBody>
          <a:bodyPr vert="horz" lIns="68580" tIns="34290" rIns="68580" bIns="34290" rtlCol="0" anchor="ctr"/>
          <a:lstStyle>
            <a:lvl1pPr algn="r">
              <a:defRPr sz="9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82676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1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smtClean="0"/>
              <a:t>Διαταραχές ύδατος και ηλεκτρολυτών</a:t>
            </a:r>
            <a:endParaRPr lang="en-US" dirty="0"/>
          </a:p>
        </p:txBody>
      </p:sp>
      <p:sp>
        <p:nvSpPr>
          <p:cNvPr id="3" name="Subtitle 2"/>
          <p:cNvSpPr>
            <a:spLocks noGrp="1"/>
          </p:cNvSpPr>
          <p:nvPr>
            <p:ph type="subTitle" idx="1"/>
          </p:nvPr>
        </p:nvSpPr>
        <p:spPr/>
        <p:txBody>
          <a:bodyPr/>
          <a:lstStyle/>
          <a:p>
            <a:r>
              <a:rPr lang="el-GR" dirty="0" smtClean="0"/>
              <a:t>Δήμητρα Μπαχαράκη</a:t>
            </a:r>
          </a:p>
          <a:p>
            <a:r>
              <a:rPr lang="el-GR" dirty="0" smtClean="0"/>
              <a:t>Φλεβάρης 2026</a:t>
            </a:r>
            <a:endParaRPr lang="en-US" dirty="0"/>
          </a:p>
        </p:txBody>
      </p:sp>
    </p:spTree>
    <p:extLst>
      <p:ext uri="{BB962C8B-B14F-4D97-AF65-F5344CB8AC3E}">
        <p14:creationId xmlns:p14="http://schemas.microsoft.com/office/powerpoint/2010/main" val="21894236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portance Of Setting A Meeting Agenda | vlr.eng.b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165" y="0"/>
            <a:ext cx="939416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99133" y="3692498"/>
            <a:ext cx="2203373" cy="623248"/>
          </a:xfrm>
          <a:prstGeom prst="rect">
            <a:avLst/>
          </a:prstGeom>
          <a:noFill/>
        </p:spPr>
        <p:txBody>
          <a:bodyPr wrap="square" lIns="68580" tIns="34290" rIns="68580" bIns="34290" rtlCol="0">
            <a:spAutoFit/>
          </a:bodyPr>
          <a:lstStyle/>
          <a:p>
            <a:pPr marL="214313" indent="-214313">
              <a:buFont typeface="Wingdings" panose="05000000000000000000" pitchFamily="2" charset="2"/>
              <a:buChar char="ü"/>
            </a:pPr>
            <a:r>
              <a:rPr lang="el-GR" sz="1800" dirty="0" err="1">
                <a:solidFill>
                  <a:schemeClr val="bg1"/>
                </a:solidFill>
              </a:rPr>
              <a:t>Υπο</a:t>
            </a:r>
            <a:r>
              <a:rPr lang="el-GR" sz="1800" dirty="0">
                <a:solidFill>
                  <a:schemeClr val="bg1"/>
                </a:solidFill>
              </a:rPr>
              <a:t>-	  νατριαιμία </a:t>
            </a:r>
          </a:p>
          <a:p>
            <a:pPr marL="214313" indent="-214313">
              <a:buFont typeface="Wingdings" panose="05000000000000000000" pitchFamily="2" charset="2"/>
              <a:buChar char="ü"/>
            </a:pPr>
            <a:r>
              <a:rPr lang="el-GR" sz="1800" dirty="0" err="1">
                <a:solidFill>
                  <a:schemeClr val="bg1"/>
                </a:solidFill>
              </a:rPr>
              <a:t>Υπερ</a:t>
            </a:r>
            <a:r>
              <a:rPr lang="el-GR" sz="1800" dirty="0">
                <a:solidFill>
                  <a:schemeClr val="bg1"/>
                </a:solidFill>
              </a:rPr>
              <a:t>- νατριαιμία</a:t>
            </a:r>
          </a:p>
        </p:txBody>
      </p:sp>
      <p:sp>
        <p:nvSpPr>
          <p:cNvPr id="4" name="TextBox 3"/>
          <p:cNvSpPr txBox="1"/>
          <p:nvPr/>
        </p:nvSpPr>
        <p:spPr>
          <a:xfrm>
            <a:off x="2771965" y="4620056"/>
            <a:ext cx="2190750" cy="623248"/>
          </a:xfrm>
          <a:prstGeom prst="rect">
            <a:avLst/>
          </a:prstGeom>
          <a:noFill/>
        </p:spPr>
        <p:txBody>
          <a:bodyPr wrap="square" lIns="68580" tIns="34290" rIns="68580" bIns="34290" rtlCol="0">
            <a:spAutoFit/>
          </a:bodyPr>
          <a:lstStyle/>
          <a:p>
            <a:pPr marL="214313" indent="-214313">
              <a:buFont typeface="Wingdings" panose="05000000000000000000" pitchFamily="2" charset="2"/>
              <a:buChar char="ü"/>
            </a:pPr>
            <a:r>
              <a:rPr lang="el-GR" sz="1800" dirty="0" err="1">
                <a:solidFill>
                  <a:schemeClr val="bg1"/>
                </a:solidFill>
              </a:rPr>
              <a:t>Υπο</a:t>
            </a:r>
            <a:r>
              <a:rPr lang="el-GR" sz="1800" dirty="0">
                <a:solidFill>
                  <a:schemeClr val="bg1"/>
                </a:solidFill>
              </a:rPr>
              <a:t>-	  </a:t>
            </a:r>
            <a:r>
              <a:rPr lang="el-GR" sz="1800" dirty="0" err="1">
                <a:solidFill>
                  <a:schemeClr val="bg1"/>
                </a:solidFill>
              </a:rPr>
              <a:t>καλιαιμία</a:t>
            </a:r>
            <a:r>
              <a:rPr lang="el-GR" sz="1800" dirty="0">
                <a:solidFill>
                  <a:schemeClr val="bg1"/>
                </a:solidFill>
              </a:rPr>
              <a:t> </a:t>
            </a:r>
          </a:p>
          <a:p>
            <a:pPr marL="214313" indent="-214313">
              <a:buFont typeface="Wingdings" panose="05000000000000000000" pitchFamily="2" charset="2"/>
              <a:buChar char="ü"/>
            </a:pPr>
            <a:r>
              <a:rPr lang="el-GR" sz="1800" dirty="0" err="1">
                <a:solidFill>
                  <a:schemeClr val="bg1"/>
                </a:solidFill>
              </a:rPr>
              <a:t>Υπερ</a:t>
            </a:r>
            <a:r>
              <a:rPr lang="el-GR" sz="1800" dirty="0">
                <a:solidFill>
                  <a:schemeClr val="bg1"/>
                </a:solidFill>
              </a:rPr>
              <a:t>- </a:t>
            </a:r>
            <a:r>
              <a:rPr lang="el-GR" sz="1800" dirty="0" err="1">
                <a:solidFill>
                  <a:schemeClr val="bg1"/>
                </a:solidFill>
              </a:rPr>
              <a:t>καλιαιμία</a:t>
            </a:r>
            <a:endParaRPr lang="el-GR" sz="1800" dirty="0">
              <a:solidFill>
                <a:schemeClr val="bg1"/>
              </a:solidFill>
            </a:endParaRPr>
          </a:p>
        </p:txBody>
      </p:sp>
      <p:sp>
        <p:nvSpPr>
          <p:cNvPr id="2" name="TextBox 1"/>
          <p:cNvSpPr txBox="1"/>
          <p:nvPr/>
        </p:nvSpPr>
        <p:spPr>
          <a:xfrm>
            <a:off x="4985133" y="2359446"/>
            <a:ext cx="3714750" cy="2285241"/>
          </a:xfrm>
          <a:prstGeom prst="rect">
            <a:avLst/>
          </a:prstGeom>
          <a:noFill/>
        </p:spPr>
        <p:txBody>
          <a:bodyPr wrap="square" lIns="68580" tIns="34290" rIns="68580" bIns="34290" rtlCol="0">
            <a:spAutoFit/>
          </a:bodyPr>
          <a:lstStyle/>
          <a:p>
            <a:pPr marL="214313" indent="-214313">
              <a:buFont typeface="Wingdings" panose="05000000000000000000" pitchFamily="2" charset="2"/>
              <a:buChar char="Ø"/>
            </a:pPr>
            <a:r>
              <a:rPr lang="el-GR" sz="1800" dirty="0">
                <a:solidFill>
                  <a:schemeClr val="bg1"/>
                </a:solidFill>
              </a:rPr>
              <a:t>Πολύ συχνές </a:t>
            </a:r>
            <a:r>
              <a:rPr lang="el-GR" sz="1800" dirty="0" err="1">
                <a:solidFill>
                  <a:schemeClr val="bg1"/>
                </a:solidFill>
              </a:rPr>
              <a:t>δχ</a:t>
            </a:r>
            <a:r>
              <a:rPr lang="el-GR" sz="1800" dirty="0">
                <a:solidFill>
                  <a:schemeClr val="bg1"/>
                </a:solidFill>
              </a:rPr>
              <a:t> στην κλινική πράξη</a:t>
            </a:r>
          </a:p>
          <a:p>
            <a:pPr marL="214313" indent="-214313">
              <a:buFont typeface="Wingdings" panose="05000000000000000000" pitchFamily="2" charset="2"/>
              <a:buChar char="Ø"/>
            </a:pPr>
            <a:r>
              <a:rPr lang="el-GR" sz="1800" dirty="0">
                <a:solidFill>
                  <a:schemeClr val="bg1"/>
                </a:solidFill>
              </a:rPr>
              <a:t>Από τυχαία ανεύρεση έως… απειλητικές για την ζωή</a:t>
            </a:r>
          </a:p>
          <a:p>
            <a:pPr marL="214313" indent="-214313">
              <a:buFont typeface="Wingdings" panose="05000000000000000000" pitchFamily="2" charset="2"/>
              <a:buChar char="Ø"/>
            </a:pPr>
            <a:r>
              <a:rPr lang="el-GR" sz="1800" dirty="0">
                <a:solidFill>
                  <a:schemeClr val="bg1"/>
                </a:solidFill>
              </a:rPr>
              <a:t>Αυτονόητο αίτιο έως …κλειδί για  </a:t>
            </a:r>
            <a:r>
              <a:rPr lang="el-GR" sz="1800" dirty="0" err="1">
                <a:solidFill>
                  <a:schemeClr val="bg1"/>
                </a:solidFill>
              </a:rPr>
              <a:t>πρωτοδιάγνωση</a:t>
            </a:r>
            <a:r>
              <a:rPr lang="el-GR" sz="1800" dirty="0">
                <a:solidFill>
                  <a:schemeClr val="bg1"/>
                </a:solidFill>
              </a:rPr>
              <a:t> </a:t>
            </a:r>
            <a:r>
              <a:rPr lang="el-GR" sz="1800" dirty="0" err="1">
                <a:solidFill>
                  <a:schemeClr val="bg1"/>
                </a:solidFill>
              </a:rPr>
              <a:t>μιάς</a:t>
            </a:r>
            <a:r>
              <a:rPr lang="el-GR" sz="1800" dirty="0">
                <a:solidFill>
                  <a:schemeClr val="bg1"/>
                </a:solidFill>
              </a:rPr>
              <a:t> νόσου </a:t>
            </a:r>
            <a:endParaRPr lang="en-US" sz="1800" dirty="0" smtClean="0">
              <a:solidFill>
                <a:schemeClr val="bg1"/>
              </a:solidFill>
            </a:endParaRPr>
          </a:p>
          <a:p>
            <a:pPr marL="214313" indent="-214313">
              <a:buFont typeface="Wingdings" panose="05000000000000000000" pitchFamily="2" charset="2"/>
              <a:buChar char="Ø"/>
            </a:pPr>
            <a:r>
              <a:rPr lang="el-GR" sz="1800" dirty="0" smtClean="0">
                <a:solidFill>
                  <a:schemeClr val="bg1"/>
                </a:solidFill>
              </a:rPr>
              <a:t>Η διάγνωση και θεραπεία πολλές φορές απαιτητικές- απαιτούν γνώσεις φυσιολογίας </a:t>
            </a:r>
            <a:endParaRPr lang="en-GB" sz="1800" dirty="0">
              <a:solidFill>
                <a:schemeClr val="bg1"/>
              </a:solidFill>
            </a:endParaRPr>
          </a:p>
        </p:txBody>
      </p:sp>
      <p:sp>
        <p:nvSpPr>
          <p:cNvPr id="5" name="TextBox 4"/>
          <p:cNvSpPr txBox="1"/>
          <p:nvPr/>
        </p:nvSpPr>
        <p:spPr>
          <a:xfrm>
            <a:off x="5040218" y="5141217"/>
            <a:ext cx="3797300" cy="900246"/>
          </a:xfrm>
          <a:prstGeom prst="rect">
            <a:avLst/>
          </a:prstGeom>
          <a:noFill/>
        </p:spPr>
        <p:txBody>
          <a:bodyPr wrap="square" lIns="68580" tIns="34290" rIns="68580" bIns="34290" rtlCol="0">
            <a:spAutoFit/>
          </a:bodyPr>
          <a:lstStyle/>
          <a:p>
            <a:pPr marL="257175" indent="-257175">
              <a:buFont typeface="Wingdings" panose="05000000000000000000" pitchFamily="2" charset="2"/>
              <a:buChar char="Ø"/>
            </a:pPr>
            <a:r>
              <a:rPr lang="el-GR" sz="1800" dirty="0" err="1">
                <a:solidFill>
                  <a:schemeClr val="bg1"/>
                </a:solidFill>
              </a:rPr>
              <a:t>Παθοφυσιολογία</a:t>
            </a:r>
            <a:endParaRPr lang="el-GR" sz="1800" dirty="0">
              <a:solidFill>
                <a:schemeClr val="bg1"/>
              </a:solidFill>
            </a:endParaRPr>
          </a:p>
          <a:p>
            <a:pPr marL="257175" indent="-257175">
              <a:buFont typeface="Wingdings" panose="05000000000000000000" pitchFamily="2" charset="2"/>
              <a:buChar char="Ø"/>
            </a:pPr>
            <a:r>
              <a:rPr lang="el-GR" sz="1800" dirty="0">
                <a:solidFill>
                  <a:schemeClr val="bg1"/>
                </a:solidFill>
              </a:rPr>
              <a:t>Αλγόριθμοι διάγνωσης</a:t>
            </a:r>
          </a:p>
          <a:p>
            <a:pPr marL="257175" indent="-257175">
              <a:buFont typeface="Wingdings" panose="05000000000000000000" pitchFamily="2" charset="2"/>
              <a:buChar char="Ø"/>
            </a:pPr>
            <a:r>
              <a:rPr lang="el-GR" sz="1800" dirty="0">
                <a:solidFill>
                  <a:schemeClr val="bg1"/>
                </a:solidFill>
              </a:rPr>
              <a:t>Αλγόριθμοι αντιμετώπισης</a:t>
            </a:r>
            <a:endParaRPr lang="en-GB" sz="1800" dirty="0">
              <a:solidFill>
                <a:schemeClr val="bg1"/>
              </a:solidFill>
            </a:endParaRPr>
          </a:p>
        </p:txBody>
      </p:sp>
      <p:sp>
        <p:nvSpPr>
          <p:cNvPr id="6" name="TextBox 5"/>
          <p:cNvSpPr txBox="1"/>
          <p:nvPr/>
        </p:nvSpPr>
        <p:spPr>
          <a:xfrm>
            <a:off x="2941502" y="2666082"/>
            <a:ext cx="1388126" cy="400110"/>
          </a:xfrm>
          <a:prstGeom prst="rect">
            <a:avLst/>
          </a:prstGeom>
          <a:noFill/>
        </p:spPr>
        <p:txBody>
          <a:bodyPr wrap="square" rtlCol="0">
            <a:spAutoFit/>
          </a:bodyPr>
          <a:lstStyle/>
          <a:p>
            <a:r>
              <a:rPr lang="en-US" sz="2000" dirty="0" smtClean="0">
                <a:solidFill>
                  <a:schemeClr val="bg1"/>
                </a:solidFill>
              </a:rPr>
              <a:t>“The big 4”</a:t>
            </a:r>
            <a:endParaRPr lang="en-US" sz="2000" dirty="0">
              <a:solidFill>
                <a:schemeClr val="bg1"/>
              </a:solidFill>
            </a:endParaRPr>
          </a:p>
        </p:txBody>
      </p:sp>
    </p:spTree>
    <p:extLst>
      <p:ext uri="{BB962C8B-B14F-4D97-AF65-F5344CB8AC3E}">
        <p14:creationId xmlns:p14="http://schemas.microsoft.com/office/powerpoint/2010/main" val="109260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033" y="29449"/>
            <a:ext cx="5901371" cy="3434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001" y="558800"/>
            <a:ext cx="1525178" cy="992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6333" y="3082331"/>
            <a:ext cx="3767667" cy="2203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523006"/>
            <a:ext cx="5198004" cy="311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494867" y="241357"/>
            <a:ext cx="3479800" cy="2677656"/>
          </a:xfrm>
          <a:prstGeom prst="rect">
            <a:avLst/>
          </a:prstGeom>
          <a:noFill/>
          <a:ln>
            <a:solidFill>
              <a:schemeClr val="tx1"/>
            </a:solidFill>
          </a:ln>
        </p:spPr>
        <p:txBody>
          <a:bodyPr wrap="square" rtlCol="0">
            <a:spAutoFit/>
          </a:bodyPr>
          <a:lstStyle/>
          <a:p>
            <a:r>
              <a:rPr lang="el-GR" b="1" dirty="0" smtClean="0">
                <a:solidFill>
                  <a:srgbClr val="C00000"/>
                </a:solidFill>
              </a:rPr>
              <a:t>ΑΥΞΗΣΗ </a:t>
            </a:r>
            <a:r>
              <a:rPr lang="el-GR" b="1" dirty="0" err="1" smtClean="0">
                <a:solidFill>
                  <a:srgbClr val="C00000"/>
                </a:solidFill>
              </a:rPr>
              <a:t>Ωσμωτικότητας</a:t>
            </a:r>
            <a:r>
              <a:rPr lang="el-GR" b="1" dirty="0" smtClean="0">
                <a:solidFill>
                  <a:srgbClr val="C00000"/>
                </a:solidFill>
              </a:rPr>
              <a:t> </a:t>
            </a:r>
            <a:r>
              <a:rPr lang="el-GR" dirty="0" smtClean="0"/>
              <a:t>πλάσματος</a:t>
            </a:r>
          </a:p>
          <a:p>
            <a:r>
              <a:rPr lang="el-GR" dirty="0" err="1" smtClean="0"/>
              <a:t>Ωσμω</a:t>
            </a:r>
            <a:r>
              <a:rPr lang="el-GR" dirty="0" smtClean="0"/>
              <a:t>-υποδοχείς εγκεφάλου</a:t>
            </a:r>
          </a:p>
          <a:p>
            <a:r>
              <a:rPr lang="el-GR" b="1" dirty="0" smtClean="0"/>
              <a:t>Υποθάλαμος – Οπίσθια Υπόφυση</a:t>
            </a:r>
          </a:p>
          <a:p>
            <a:r>
              <a:rPr lang="el-GR" b="1" dirty="0" smtClean="0">
                <a:solidFill>
                  <a:srgbClr val="00B0F0"/>
                </a:solidFill>
              </a:rPr>
              <a:t>Απελευθέρωση </a:t>
            </a:r>
            <a:r>
              <a:rPr lang="el-GR" b="1" dirty="0" err="1" smtClean="0">
                <a:solidFill>
                  <a:srgbClr val="00B0F0"/>
                </a:solidFill>
              </a:rPr>
              <a:t>Αργινίνης</a:t>
            </a:r>
            <a:r>
              <a:rPr lang="el-GR" b="1" dirty="0" smtClean="0">
                <a:solidFill>
                  <a:srgbClr val="00B0F0"/>
                </a:solidFill>
              </a:rPr>
              <a:t> </a:t>
            </a:r>
            <a:r>
              <a:rPr lang="el-GR" b="1" dirty="0" err="1" smtClean="0">
                <a:solidFill>
                  <a:srgbClr val="00B0F0"/>
                </a:solidFill>
              </a:rPr>
              <a:t>Βαζοπερσίνης</a:t>
            </a:r>
            <a:r>
              <a:rPr lang="el-GR" b="1" dirty="0" smtClean="0">
                <a:solidFill>
                  <a:srgbClr val="00B0F0"/>
                </a:solidFill>
              </a:rPr>
              <a:t> (</a:t>
            </a:r>
            <a:r>
              <a:rPr lang="el-GR" b="1" dirty="0" err="1" smtClean="0">
                <a:solidFill>
                  <a:srgbClr val="00B0F0"/>
                </a:solidFill>
              </a:rPr>
              <a:t>Αντι</a:t>
            </a:r>
            <a:r>
              <a:rPr lang="el-GR" b="1" dirty="0" smtClean="0">
                <a:solidFill>
                  <a:srgbClr val="00B0F0"/>
                </a:solidFill>
              </a:rPr>
              <a:t>-διουρητική ορμόνη) </a:t>
            </a:r>
          </a:p>
          <a:p>
            <a:r>
              <a:rPr lang="el-GR" b="1" dirty="0" smtClean="0"/>
              <a:t>Νεφρό αθροιστικό σωληνάριο</a:t>
            </a:r>
            <a:r>
              <a:rPr lang="en-US" dirty="0" smtClean="0"/>
              <a:t>: </a:t>
            </a:r>
            <a:r>
              <a:rPr lang="el-GR" dirty="0" err="1" smtClean="0"/>
              <a:t>Ενερφοποίηση</a:t>
            </a:r>
            <a:r>
              <a:rPr lang="el-GR" dirty="0" smtClean="0"/>
              <a:t> </a:t>
            </a:r>
            <a:r>
              <a:rPr lang="el-GR" b="1" dirty="0" smtClean="0"/>
              <a:t>υποδοχέα </a:t>
            </a:r>
            <a:r>
              <a:rPr lang="en-US" b="1" dirty="0" smtClean="0"/>
              <a:t>ADH type 2</a:t>
            </a:r>
          </a:p>
          <a:p>
            <a:r>
              <a:rPr lang="el-GR" dirty="0" smtClean="0"/>
              <a:t>Εισαγωγή </a:t>
            </a:r>
            <a:r>
              <a:rPr lang="el-GR" b="1" dirty="0" smtClean="0"/>
              <a:t>καναλιών </a:t>
            </a:r>
            <a:r>
              <a:rPr lang="el-GR" b="1" dirty="0" err="1" smtClean="0"/>
              <a:t>ακουαπορίνης</a:t>
            </a:r>
            <a:r>
              <a:rPr lang="el-GR" b="1" dirty="0" smtClean="0"/>
              <a:t> </a:t>
            </a:r>
            <a:r>
              <a:rPr lang="el-GR" dirty="0" smtClean="0"/>
              <a:t>στην αυλική επιφάνεια</a:t>
            </a:r>
          </a:p>
          <a:p>
            <a:r>
              <a:rPr lang="el-GR" dirty="0" err="1" smtClean="0"/>
              <a:t>Επαναρρόφηση</a:t>
            </a:r>
            <a:r>
              <a:rPr lang="el-GR" dirty="0" smtClean="0"/>
              <a:t> νερού</a:t>
            </a:r>
          </a:p>
          <a:p>
            <a:r>
              <a:rPr lang="el-GR" b="1" dirty="0" smtClean="0">
                <a:solidFill>
                  <a:srgbClr val="00B0F0"/>
                </a:solidFill>
              </a:rPr>
              <a:t>+ ΔΙΨΑ (νερό)</a:t>
            </a:r>
          </a:p>
          <a:p>
            <a:r>
              <a:rPr lang="el-GR" dirty="0" smtClean="0">
                <a:solidFill>
                  <a:srgbClr val="00B050"/>
                </a:solidFill>
                <a:latin typeface="Calibri"/>
                <a:cs typeface="Calibri"/>
              </a:rPr>
              <a:t>→ </a:t>
            </a:r>
            <a:r>
              <a:rPr lang="el-GR" b="1" dirty="0" smtClean="0">
                <a:solidFill>
                  <a:srgbClr val="00B050"/>
                </a:solidFill>
              </a:rPr>
              <a:t>ΜΕΙΩΣΗ</a:t>
            </a:r>
            <a:r>
              <a:rPr lang="el-GR" b="1" dirty="0">
                <a:solidFill>
                  <a:srgbClr val="00B050"/>
                </a:solidFill>
              </a:rPr>
              <a:t> </a:t>
            </a:r>
            <a:r>
              <a:rPr lang="el-GR" b="1" dirty="0" err="1">
                <a:solidFill>
                  <a:srgbClr val="00B050"/>
                </a:solidFill>
              </a:rPr>
              <a:t>Ωσμωτικότητας</a:t>
            </a:r>
            <a:r>
              <a:rPr lang="el-GR" b="1" dirty="0">
                <a:solidFill>
                  <a:srgbClr val="00B050"/>
                </a:solidFill>
              </a:rPr>
              <a:t> </a:t>
            </a:r>
            <a:endParaRPr lang="el-GR" dirty="0" smtClean="0">
              <a:solidFill>
                <a:srgbClr val="00B050"/>
              </a:solidFill>
            </a:endParaRPr>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758" y="1746594"/>
            <a:ext cx="1206176" cy="864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354198" y="5585553"/>
            <a:ext cx="3701668" cy="707886"/>
          </a:xfrm>
          <a:prstGeom prst="rect">
            <a:avLst/>
          </a:prstGeom>
          <a:noFill/>
          <a:ln>
            <a:solidFill>
              <a:schemeClr val="tx1"/>
            </a:solidFill>
          </a:ln>
        </p:spPr>
        <p:txBody>
          <a:bodyPr wrap="square" rtlCol="0">
            <a:spAutoFit/>
          </a:bodyPr>
          <a:lstStyle/>
          <a:p>
            <a:r>
              <a:rPr lang="el-GR" sz="2000" dirty="0" err="1" smtClean="0"/>
              <a:t>Δχ</a:t>
            </a:r>
            <a:r>
              <a:rPr lang="el-GR" sz="2000" dirty="0" smtClean="0"/>
              <a:t> ΩΣΜΟ-ΡΥΘΜΙΣΗΣ οδηγούν σε </a:t>
            </a:r>
          </a:p>
          <a:p>
            <a:r>
              <a:rPr lang="el-GR" sz="2000" dirty="0" smtClean="0"/>
              <a:t>ΥΠΟ/ ΥΠΕΡ ΝΑΤΡΙΑΙΜΙΑ</a:t>
            </a:r>
            <a:endParaRPr lang="en-US" sz="2000" dirty="0"/>
          </a:p>
        </p:txBody>
      </p:sp>
    </p:spTree>
    <p:extLst>
      <p:ext uri="{BB962C8B-B14F-4D97-AF65-F5344CB8AC3E}">
        <p14:creationId xmlns:p14="http://schemas.microsoft.com/office/powerpoint/2010/main" val="408231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WMC Recordings\Still\SODIUM Still\agenda - Αναζήτηση Google[1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399"/>
            <a:ext cx="8793256" cy="662629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486" y="1295399"/>
            <a:ext cx="2109437" cy="300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668617" y="5112302"/>
            <a:ext cx="3029638" cy="1200329"/>
          </a:xfrm>
          <a:prstGeom prst="rect">
            <a:avLst/>
          </a:prstGeom>
          <a:noFill/>
          <a:ln>
            <a:solidFill>
              <a:srgbClr val="000000"/>
            </a:solidFill>
          </a:ln>
        </p:spPr>
        <p:txBody>
          <a:bodyPr wrap="square" rtlCol="0">
            <a:spAutoFit/>
          </a:bodyPr>
          <a:lstStyle/>
          <a:p>
            <a:r>
              <a:rPr lang="el-GR" sz="1800" b="1" dirty="0" smtClean="0"/>
              <a:t>Χαμηλή</a:t>
            </a:r>
            <a:r>
              <a:rPr lang="el-GR" sz="1800" dirty="0" smtClean="0"/>
              <a:t> </a:t>
            </a:r>
            <a:r>
              <a:rPr lang="el-GR" sz="1800" dirty="0" err="1" smtClean="0"/>
              <a:t>ωσμωτικότητα</a:t>
            </a:r>
            <a:r>
              <a:rPr lang="el-GR" sz="1800" dirty="0" smtClean="0"/>
              <a:t> πλάσματος οφείλει να </a:t>
            </a:r>
            <a:r>
              <a:rPr lang="el-GR" sz="1800" b="1" dirty="0" smtClean="0"/>
              <a:t>καταστείλει</a:t>
            </a:r>
            <a:r>
              <a:rPr lang="el-GR" sz="1800" dirty="0" smtClean="0"/>
              <a:t> την έκκριση </a:t>
            </a:r>
            <a:r>
              <a:rPr lang="en-US" sz="1800" dirty="0" smtClean="0"/>
              <a:t>ADH- </a:t>
            </a:r>
            <a:r>
              <a:rPr lang="el-GR" sz="1800" b="1" dirty="0" smtClean="0"/>
              <a:t>αραιά ούρα</a:t>
            </a:r>
            <a:r>
              <a:rPr lang="en-US" sz="1800" b="1" dirty="0" smtClean="0"/>
              <a:t> (&lt;100 </a:t>
            </a:r>
            <a:r>
              <a:rPr lang="en-US" sz="1800" b="1" dirty="0" err="1" smtClean="0"/>
              <a:t>mOsm</a:t>
            </a:r>
            <a:r>
              <a:rPr lang="en-US" sz="1800" b="1" dirty="0" smtClean="0"/>
              <a:t>/kg)</a:t>
            </a:r>
            <a:endParaRPr lang="el-GR" sz="1800" b="1" dirty="0" smtClean="0"/>
          </a:p>
        </p:txBody>
      </p:sp>
      <p:sp>
        <p:nvSpPr>
          <p:cNvPr id="2" name="Rectangle 1"/>
          <p:cNvSpPr/>
          <p:nvPr/>
        </p:nvSpPr>
        <p:spPr>
          <a:xfrm>
            <a:off x="5447434" y="1056263"/>
            <a:ext cx="3149599" cy="2308324"/>
          </a:xfrm>
          <a:prstGeom prst="rect">
            <a:avLst/>
          </a:prstGeom>
          <a:ln>
            <a:solidFill>
              <a:schemeClr val="tx1"/>
            </a:solidFill>
          </a:ln>
        </p:spPr>
        <p:txBody>
          <a:bodyPr wrap="square">
            <a:spAutoFit/>
          </a:bodyPr>
          <a:lstStyle/>
          <a:p>
            <a:r>
              <a:rPr lang="el-GR" sz="1800" b="1" dirty="0"/>
              <a:t>Η </a:t>
            </a:r>
            <a:r>
              <a:rPr lang="el-GR" sz="1800" b="1" dirty="0">
                <a:solidFill>
                  <a:srgbClr val="C00000"/>
                </a:solidFill>
              </a:rPr>
              <a:t>παρουσία ADH </a:t>
            </a:r>
            <a:r>
              <a:rPr lang="el-GR" sz="1800" dirty="0"/>
              <a:t>αντιπροσωπεύεται από την </a:t>
            </a:r>
            <a:r>
              <a:rPr lang="el-GR" sz="1800" b="1" dirty="0" err="1">
                <a:solidFill>
                  <a:srgbClr val="C00000"/>
                </a:solidFill>
              </a:rPr>
              <a:t>Ωσμωτικότητα</a:t>
            </a:r>
            <a:r>
              <a:rPr lang="el-GR" sz="1800" b="1" dirty="0">
                <a:solidFill>
                  <a:srgbClr val="C00000"/>
                </a:solidFill>
              </a:rPr>
              <a:t> </a:t>
            </a:r>
            <a:r>
              <a:rPr lang="el-GR" sz="1800" b="1" dirty="0" smtClean="0">
                <a:solidFill>
                  <a:srgbClr val="C00000"/>
                </a:solidFill>
              </a:rPr>
              <a:t>ούρων&gt; 100 </a:t>
            </a:r>
            <a:r>
              <a:rPr lang="en-US" sz="1800" b="1" dirty="0" err="1" smtClean="0">
                <a:solidFill>
                  <a:srgbClr val="C00000"/>
                </a:solidFill>
              </a:rPr>
              <a:t>mOsm</a:t>
            </a:r>
            <a:r>
              <a:rPr lang="en-US" sz="1800" b="1" dirty="0" smtClean="0">
                <a:solidFill>
                  <a:srgbClr val="C00000"/>
                </a:solidFill>
              </a:rPr>
              <a:t>/kg</a:t>
            </a:r>
            <a:endParaRPr lang="el-GR" sz="1800" b="1" dirty="0" smtClean="0">
              <a:solidFill>
                <a:srgbClr val="C00000"/>
              </a:solidFill>
            </a:endParaRPr>
          </a:p>
          <a:p>
            <a:r>
              <a:rPr lang="el-GR" sz="1800" dirty="0" err="1">
                <a:latin typeface="Calibri"/>
                <a:cs typeface="Calibri"/>
              </a:rPr>
              <a:t>↑</a:t>
            </a:r>
            <a:r>
              <a:rPr lang="el-GR" sz="1800" dirty="0" err="1" smtClean="0"/>
              <a:t>ωσμωτικότητα</a:t>
            </a:r>
            <a:r>
              <a:rPr lang="el-GR" sz="1800" dirty="0" smtClean="0"/>
              <a:t> πλάσματος </a:t>
            </a:r>
            <a:r>
              <a:rPr lang="el-GR" sz="1800" b="1" dirty="0" smtClean="0">
                <a:solidFill>
                  <a:srgbClr val="C00000"/>
                </a:solidFill>
              </a:rPr>
              <a:t>(&gt;280</a:t>
            </a:r>
            <a:r>
              <a:rPr lang="en-US" sz="1800" b="1" dirty="0" smtClean="0">
                <a:solidFill>
                  <a:srgbClr val="C00000"/>
                </a:solidFill>
              </a:rPr>
              <a:t> </a:t>
            </a:r>
            <a:r>
              <a:rPr lang="en-US" sz="1800" dirty="0" err="1" smtClean="0"/>
              <a:t>mOsm</a:t>
            </a:r>
            <a:r>
              <a:rPr lang="el-GR" sz="1800" dirty="0" smtClean="0"/>
              <a:t>/</a:t>
            </a:r>
            <a:r>
              <a:rPr lang="en-US" sz="1800" dirty="0" smtClean="0"/>
              <a:t>kg) </a:t>
            </a:r>
            <a:r>
              <a:rPr lang="el-GR" sz="1800" dirty="0" smtClean="0">
                <a:latin typeface="Calibri"/>
                <a:cs typeface="Calibri"/>
              </a:rPr>
              <a:t>→ </a:t>
            </a:r>
          </a:p>
          <a:p>
            <a:r>
              <a:rPr lang="el-GR" sz="1800" dirty="0" err="1" smtClean="0">
                <a:latin typeface="Calibri"/>
                <a:cs typeface="Calibri"/>
              </a:rPr>
              <a:t>↑ωσμωτικότητα</a:t>
            </a:r>
            <a:r>
              <a:rPr lang="el-GR" sz="1800" dirty="0" smtClean="0">
                <a:latin typeface="Calibri"/>
                <a:cs typeface="Calibri"/>
              </a:rPr>
              <a:t> ούρων</a:t>
            </a:r>
            <a:r>
              <a:rPr lang="en-US" sz="1800" dirty="0" smtClean="0">
                <a:latin typeface="Calibri"/>
                <a:cs typeface="Calibri"/>
              </a:rPr>
              <a:t> (</a:t>
            </a:r>
            <a:r>
              <a:rPr lang="el-GR" sz="1800" b="1" dirty="0" smtClean="0">
                <a:latin typeface="Calibri"/>
                <a:cs typeface="Calibri"/>
              </a:rPr>
              <a:t>πυκνά ούρα</a:t>
            </a:r>
            <a:r>
              <a:rPr lang="el-GR" sz="1800" dirty="0" smtClean="0">
                <a:latin typeface="Calibri"/>
                <a:cs typeface="Calibri"/>
              </a:rPr>
              <a:t>)</a:t>
            </a:r>
            <a:endParaRPr lang="el-GR" sz="1800" dirty="0"/>
          </a:p>
        </p:txBody>
      </p:sp>
      <p:sp>
        <p:nvSpPr>
          <p:cNvPr id="4" name="TextBox 3"/>
          <p:cNvSpPr txBox="1"/>
          <p:nvPr/>
        </p:nvSpPr>
        <p:spPr>
          <a:xfrm>
            <a:off x="572877" y="5122843"/>
            <a:ext cx="2225407" cy="646331"/>
          </a:xfrm>
          <a:prstGeom prst="rect">
            <a:avLst/>
          </a:prstGeom>
          <a:noFill/>
          <a:ln w="57150">
            <a:solidFill>
              <a:schemeClr val="tx1"/>
            </a:solidFill>
          </a:ln>
        </p:spPr>
        <p:txBody>
          <a:bodyPr wrap="square" rtlCol="0">
            <a:spAutoFit/>
          </a:bodyPr>
          <a:lstStyle/>
          <a:p>
            <a:r>
              <a:rPr lang="el-GR" sz="1800" dirty="0" smtClean="0"/>
              <a:t>ΟΡΙΟ έκκρισης </a:t>
            </a:r>
            <a:r>
              <a:rPr lang="en-US" sz="1800" dirty="0" smtClean="0"/>
              <a:t>ADH:</a:t>
            </a:r>
          </a:p>
          <a:p>
            <a:r>
              <a:rPr lang="en-US" sz="1800" dirty="0" smtClean="0"/>
              <a:t>280 </a:t>
            </a:r>
            <a:r>
              <a:rPr lang="en-US" sz="1800" dirty="0" err="1" smtClean="0"/>
              <a:t>mOsm</a:t>
            </a:r>
            <a:r>
              <a:rPr lang="en-US" sz="1800" dirty="0" smtClean="0"/>
              <a:t>/Kg</a:t>
            </a:r>
            <a:endParaRPr lang="en-US" sz="1800" dirty="0"/>
          </a:p>
        </p:txBody>
      </p:sp>
    </p:spTree>
    <p:extLst>
      <p:ext uri="{BB962C8B-B14F-4D97-AF65-F5344CB8AC3E}">
        <p14:creationId xmlns:p14="http://schemas.microsoft.com/office/powerpoint/2010/main" val="16330269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0066" y="989834"/>
            <a:ext cx="1828392" cy="2527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82489" y="129244"/>
            <a:ext cx="8619140" cy="923330"/>
          </a:xfrm>
          <a:prstGeom prst="rect">
            <a:avLst/>
          </a:prstGeom>
          <a:noFill/>
          <a:ln>
            <a:solidFill>
              <a:schemeClr val="tx1"/>
            </a:solidFill>
          </a:ln>
        </p:spPr>
        <p:txBody>
          <a:bodyPr wrap="square" rtlCol="0">
            <a:spAutoFit/>
          </a:bodyPr>
          <a:lstStyle/>
          <a:p>
            <a:r>
              <a:rPr lang="el-GR" sz="1800" dirty="0" smtClean="0"/>
              <a:t>Αφού </a:t>
            </a:r>
            <a:r>
              <a:rPr lang="el-GR" sz="1800" dirty="0" err="1" smtClean="0"/>
              <a:t>Υπο</a:t>
            </a:r>
            <a:r>
              <a:rPr lang="el-GR" sz="1800" dirty="0" smtClean="0"/>
              <a:t>- </a:t>
            </a:r>
            <a:r>
              <a:rPr lang="el-GR" sz="1800" dirty="0" err="1" smtClean="0"/>
              <a:t>νατριαμία</a:t>
            </a:r>
            <a:r>
              <a:rPr lang="el-GR" sz="1800" dirty="0" smtClean="0"/>
              <a:t> = Χαμηλή </a:t>
            </a:r>
            <a:r>
              <a:rPr lang="el-GR" sz="1800" dirty="0" err="1" smtClean="0"/>
              <a:t>Ωσμωτικότητα</a:t>
            </a:r>
            <a:r>
              <a:rPr lang="el-GR" sz="1800" dirty="0" smtClean="0"/>
              <a:t> πλάσματος</a:t>
            </a:r>
          </a:p>
          <a:p>
            <a:r>
              <a:rPr lang="el-GR" sz="1800" dirty="0" smtClean="0"/>
              <a:t>Γιατί απλά δεν καταστέλλεται η </a:t>
            </a:r>
            <a:r>
              <a:rPr lang="el-GR" sz="1800" dirty="0" err="1" smtClean="0"/>
              <a:t>αντιδιουρητική</a:t>
            </a:r>
            <a:r>
              <a:rPr lang="el-GR" sz="1800" dirty="0" smtClean="0"/>
              <a:t> ορμόνη = αραιά ούρα και να αποκατασταθεί το νάτριο αίματος?</a:t>
            </a:r>
            <a:endParaRPr lang="en-GB" sz="1800" dirty="0"/>
          </a:p>
        </p:txBody>
      </p:sp>
      <p:sp>
        <p:nvSpPr>
          <p:cNvPr id="4" name="TextBox 3"/>
          <p:cNvSpPr txBox="1"/>
          <p:nvPr/>
        </p:nvSpPr>
        <p:spPr>
          <a:xfrm>
            <a:off x="3907038" y="1222362"/>
            <a:ext cx="4994591" cy="2862322"/>
          </a:xfrm>
          <a:prstGeom prst="rect">
            <a:avLst/>
          </a:prstGeom>
          <a:noFill/>
          <a:ln>
            <a:solidFill>
              <a:schemeClr val="tx1"/>
            </a:solidFill>
          </a:ln>
        </p:spPr>
        <p:txBody>
          <a:bodyPr wrap="square" rtlCol="0">
            <a:spAutoFit/>
          </a:bodyPr>
          <a:lstStyle/>
          <a:p>
            <a:r>
              <a:rPr lang="el-GR" sz="1800" dirty="0" smtClean="0"/>
              <a:t>Για να υπάρχει </a:t>
            </a:r>
            <a:r>
              <a:rPr lang="el-GR" sz="1800" dirty="0" err="1" smtClean="0"/>
              <a:t>υπο</a:t>
            </a:r>
            <a:r>
              <a:rPr lang="el-GR" sz="1800" dirty="0" smtClean="0"/>
              <a:t>- </a:t>
            </a:r>
            <a:r>
              <a:rPr lang="el-GR" sz="1800" dirty="0" err="1" smtClean="0"/>
              <a:t>νατριαμία</a:t>
            </a:r>
            <a:r>
              <a:rPr lang="el-GR" sz="1800" dirty="0" smtClean="0"/>
              <a:t> </a:t>
            </a:r>
            <a:r>
              <a:rPr lang="en-US" sz="1800" dirty="0" smtClean="0"/>
              <a:t>:</a:t>
            </a:r>
          </a:p>
          <a:p>
            <a:pPr marL="342900" indent="-342900">
              <a:buAutoNum type="arabicParenR"/>
            </a:pPr>
            <a:r>
              <a:rPr lang="el-GR" sz="1800" b="1" dirty="0" smtClean="0"/>
              <a:t>Πηγή ελεύθερου ύδατος </a:t>
            </a:r>
            <a:r>
              <a:rPr lang="el-GR" sz="1800" dirty="0" smtClean="0"/>
              <a:t>[πόσιμο (ψυχογενής πολυδιψία) ή ενδοφλέβια (</a:t>
            </a:r>
            <a:r>
              <a:rPr lang="el-GR" sz="1800" dirty="0" err="1" smtClean="0"/>
              <a:t>ιατρογενές</a:t>
            </a:r>
            <a:r>
              <a:rPr lang="el-GR" sz="1800" dirty="0" smtClean="0"/>
              <a:t>)?] </a:t>
            </a:r>
            <a:r>
              <a:rPr lang="el-GR" sz="1800" b="1" dirty="0" smtClean="0"/>
              <a:t>ή/και «αδυναμία» του νεφρού </a:t>
            </a:r>
            <a:r>
              <a:rPr lang="el-GR" sz="1800" dirty="0" smtClean="0"/>
              <a:t>να το απομακρύνει </a:t>
            </a:r>
          </a:p>
          <a:p>
            <a:r>
              <a:rPr lang="el-GR" sz="1800" dirty="0" smtClean="0"/>
              <a:t>Ο νεφρός μπορεί να απομακρύνει </a:t>
            </a:r>
            <a:r>
              <a:rPr lang="en-US" sz="1800" dirty="0" smtClean="0"/>
              <a:t>max 20</a:t>
            </a:r>
            <a:r>
              <a:rPr lang="el-GR" sz="1800" dirty="0" smtClean="0"/>
              <a:t> λίτρα/ ημέρα</a:t>
            </a:r>
            <a:endParaRPr lang="el-GR" sz="1800" dirty="0"/>
          </a:p>
          <a:p>
            <a:r>
              <a:rPr lang="el-GR" sz="1800" dirty="0" smtClean="0"/>
              <a:t>2)     </a:t>
            </a:r>
            <a:r>
              <a:rPr lang="el-GR" sz="1800" b="1" dirty="0" smtClean="0"/>
              <a:t>Κάποιος λόγος συντηρεί παρούσα την </a:t>
            </a:r>
            <a:r>
              <a:rPr lang="en-US" sz="1800" b="1" dirty="0" smtClean="0"/>
              <a:t>ADH </a:t>
            </a:r>
            <a:r>
              <a:rPr lang="en-US" sz="1800" dirty="0" smtClean="0"/>
              <a:t>= MH </a:t>
            </a:r>
            <a:r>
              <a:rPr lang="el-GR" sz="1800" dirty="0" smtClean="0"/>
              <a:t>– ωσμωτικός λόγος </a:t>
            </a:r>
            <a:r>
              <a:rPr lang="en-US" sz="1800" dirty="0" smtClean="0"/>
              <a:t>: </a:t>
            </a:r>
            <a:r>
              <a:rPr lang="el-GR" sz="1800" b="1" dirty="0" smtClean="0"/>
              <a:t>πρόσφορος ή απρόσφορος (</a:t>
            </a:r>
            <a:r>
              <a:rPr lang="en-US" sz="1800" b="1" dirty="0" smtClean="0"/>
              <a:t>appropriate vs inappropriate ADH release)</a:t>
            </a:r>
            <a:endParaRPr lang="en-GB" sz="1800" b="1" dirty="0"/>
          </a:p>
        </p:txBody>
      </p:sp>
      <p:pic>
        <p:nvPicPr>
          <p:cNvPr id="5125" name="Picture 5" descr="How To Tell If You're Dehyd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3301" y="4236796"/>
            <a:ext cx="3822570" cy="23522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2932" y="3299853"/>
            <a:ext cx="3674101" cy="1323439"/>
          </a:xfrm>
          <a:prstGeom prst="rect">
            <a:avLst/>
          </a:prstGeom>
          <a:solidFill>
            <a:schemeClr val="bg1"/>
          </a:solidFill>
          <a:ln>
            <a:solidFill>
              <a:schemeClr val="tx1"/>
            </a:solidFill>
          </a:ln>
        </p:spPr>
        <p:txBody>
          <a:bodyPr wrap="square" rtlCol="0">
            <a:spAutoFit/>
          </a:bodyPr>
          <a:lstStyle/>
          <a:p>
            <a:r>
              <a:rPr lang="el-GR" sz="2000" dirty="0" smtClean="0"/>
              <a:t>Ιδρώνει (χάνει </a:t>
            </a:r>
            <a:r>
              <a:rPr lang="el-GR" sz="2000" dirty="0" err="1" smtClean="0"/>
              <a:t>υπότονα</a:t>
            </a:r>
            <a:r>
              <a:rPr lang="el-GR" sz="2000" dirty="0" smtClean="0"/>
              <a:t> υγρά) +</a:t>
            </a:r>
          </a:p>
          <a:p>
            <a:r>
              <a:rPr lang="el-GR" sz="2000" dirty="0"/>
              <a:t>Πίνει μόνο νερό → Να </a:t>
            </a:r>
            <a:r>
              <a:rPr lang="el-GR" sz="2000" b="1" dirty="0"/>
              <a:t>128</a:t>
            </a:r>
            <a:r>
              <a:rPr lang="el-GR" sz="2000" dirty="0"/>
              <a:t> </a:t>
            </a:r>
            <a:r>
              <a:rPr lang="el-GR" sz="2000" dirty="0" err="1" smtClean="0"/>
              <a:t>mEq</a:t>
            </a:r>
            <a:r>
              <a:rPr lang="el-GR" sz="2000" dirty="0" smtClean="0"/>
              <a:t>/l</a:t>
            </a:r>
          </a:p>
          <a:p>
            <a:r>
              <a:rPr lang="el-GR" sz="2000" b="1" dirty="0" smtClean="0"/>
              <a:t>Αφυδάτωση</a:t>
            </a:r>
            <a:r>
              <a:rPr lang="el-GR" sz="2000" dirty="0" smtClean="0"/>
              <a:t>  </a:t>
            </a:r>
            <a:r>
              <a:rPr lang="el-GR" sz="2000" dirty="0" smtClean="0">
                <a:cs typeface="Calibri"/>
              </a:rPr>
              <a:t>→ </a:t>
            </a:r>
            <a:r>
              <a:rPr lang="el-GR" sz="2000" dirty="0" err="1" smtClean="0">
                <a:cs typeface="Calibri"/>
              </a:rPr>
              <a:t>↓ΔΡΑΣΤΙΚΟΣ</a:t>
            </a:r>
            <a:r>
              <a:rPr lang="el-GR" sz="2000" dirty="0" smtClean="0">
                <a:cs typeface="Calibri"/>
              </a:rPr>
              <a:t> </a:t>
            </a:r>
            <a:r>
              <a:rPr lang="el-GR" sz="2000" dirty="0" err="1" smtClean="0">
                <a:cs typeface="Calibri"/>
              </a:rPr>
              <a:t>Ενδαγγειακός</a:t>
            </a:r>
            <a:r>
              <a:rPr lang="el-GR" sz="2000" dirty="0" smtClean="0">
                <a:cs typeface="Calibri"/>
              </a:rPr>
              <a:t> όγκος</a:t>
            </a:r>
            <a:endParaRPr lang="el-GR" sz="2000" dirty="0" smtClean="0"/>
          </a:p>
        </p:txBody>
      </p:sp>
      <p:sp>
        <p:nvSpPr>
          <p:cNvPr id="2" name="TextBox 1"/>
          <p:cNvSpPr txBox="1"/>
          <p:nvPr/>
        </p:nvSpPr>
        <p:spPr>
          <a:xfrm>
            <a:off x="126996" y="4885981"/>
            <a:ext cx="3674101" cy="1631216"/>
          </a:xfrm>
          <a:prstGeom prst="rect">
            <a:avLst/>
          </a:prstGeom>
          <a:noFill/>
          <a:ln>
            <a:solidFill>
              <a:schemeClr val="tx1"/>
            </a:solidFill>
          </a:ln>
        </p:spPr>
        <p:txBody>
          <a:bodyPr wrap="square" rtlCol="0">
            <a:spAutoFit/>
          </a:bodyPr>
          <a:lstStyle/>
          <a:p>
            <a:r>
              <a:rPr lang="el-GR" sz="2000" dirty="0" smtClean="0"/>
              <a:t>ΡΥΘΜΙΣΗ </a:t>
            </a:r>
            <a:r>
              <a:rPr lang="el-GR" sz="2000" b="1" dirty="0" smtClean="0"/>
              <a:t>ΟΓΚΟΥ</a:t>
            </a:r>
            <a:r>
              <a:rPr lang="el-GR" sz="2000" dirty="0" smtClean="0"/>
              <a:t> </a:t>
            </a:r>
          </a:p>
          <a:p>
            <a:r>
              <a:rPr lang="en-GB" sz="2000" dirty="0" smtClean="0"/>
              <a:t>KAI </a:t>
            </a:r>
            <a:r>
              <a:rPr lang="el-GR" sz="2000" dirty="0" smtClean="0"/>
              <a:t>ΡΥΜΙΣΗ </a:t>
            </a:r>
            <a:r>
              <a:rPr lang="el-GR" sz="2000" b="1" dirty="0" smtClean="0"/>
              <a:t>ΩΣΜΩΤΙΚΟΤΗΤΑΣ</a:t>
            </a:r>
          </a:p>
          <a:p>
            <a:r>
              <a:rPr lang="el-GR" sz="2000" b="1" dirty="0" smtClean="0"/>
              <a:t>ΕΧΟΥΝ ΚΟΙΝΟ ΠΑΘΟΦΥΣΙΟΛΟΓΙΚΟ ΣΥΝ</a:t>
            </a:r>
            <a:r>
              <a:rPr lang="en-US" sz="2000" b="1" dirty="0" smtClean="0"/>
              <a:t>T</a:t>
            </a:r>
            <a:r>
              <a:rPr lang="el-GR" sz="2000" b="1" dirty="0" smtClean="0"/>
              <a:t>ΕΛΕΣΤΗ ΤΗΝ </a:t>
            </a:r>
            <a:r>
              <a:rPr lang="en-US" sz="2000" b="1" dirty="0" smtClean="0"/>
              <a:t>ADH</a:t>
            </a:r>
            <a:endParaRPr lang="en-GB" sz="2000" b="1" dirty="0"/>
          </a:p>
        </p:txBody>
      </p:sp>
    </p:spTree>
    <p:extLst>
      <p:ext uri="{BB962C8B-B14F-4D97-AF65-F5344CB8AC3E}">
        <p14:creationId xmlns:p14="http://schemas.microsoft.com/office/powerpoint/2010/main" val="121882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hdcn.com/symp/14brig/content/14brig_mou/slide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063" y="1555827"/>
            <a:ext cx="7926991" cy="52846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0973" y="78499"/>
            <a:ext cx="8929489" cy="1477328"/>
          </a:xfrm>
          <a:prstGeom prst="rect">
            <a:avLst/>
          </a:prstGeom>
          <a:noFill/>
        </p:spPr>
        <p:txBody>
          <a:bodyPr wrap="square" rtlCol="0">
            <a:spAutoFit/>
          </a:bodyPr>
          <a:lstStyle/>
          <a:p>
            <a:pPr defTabSz="914400"/>
            <a:r>
              <a:rPr lang="el-GR" sz="1800" b="1" dirty="0">
                <a:solidFill>
                  <a:prstClr val="black"/>
                </a:solidFill>
              </a:rPr>
              <a:t>Δραστικός Όγκος Κυκλοφορίας (ΔΟΚ)</a:t>
            </a:r>
            <a:r>
              <a:rPr lang="el-GR" sz="1800" dirty="0">
                <a:solidFill>
                  <a:prstClr val="black"/>
                </a:solidFill>
              </a:rPr>
              <a:t> ή  </a:t>
            </a:r>
            <a:r>
              <a:rPr lang="el-GR" sz="1800" b="1" dirty="0">
                <a:solidFill>
                  <a:prstClr val="black"/>
                </a:solidFill>
              </a:rPr>
              <a:t>Δραστικός Αρτηριακός Όγκος αίματος </a:t>
            </a:r>
            <a:r>
              <a:rPr lang="el-GR" sz="1800" dirty="0">
                <a:solidFill>
                  <a:prstClr val="black"/>
                </a:solidFill>
              </a:rPr>
              <a:t>(</a:t>
            </a:r>
            <a:r>
              <a:rPr lang="el-GR" sz="1800" dirty="0" err="1">
                <a:solidFill>
                  <a:prstClr val="black"/>
                </a:solidFill>
              </a:rPr>
              <a:t>Effective</a:t>
            </a:r>
            <a:r>
              <a:rPr lang="el-GR" sz="1800" dirty="0">
                <a:solidFill>
                  <a:prstClr val="black"/>
                </a:solidFill>
              </a:rPr>
              <a:t> </a:t>
            </a:r>
            <a:r>
              <a:rPr lang="el-GR" sz="1800" dirty="0" err="1">
                <a:solidFill>
                  <a:prstClr val="black"/>
                </a:solidFill>
              </a:rPr>
              <a:t>Arterial</a:t>
            </a:r>
            <a:r>
              <a:rPr lang="el-GR" sz="1800" dirty="0">
                <a:solidFill>
                  <a:prstClr val="black"/>
                </a:solidFill>
              </a:rPr>
              <a:t> </a:t>
            </a:r>
            <a:r>
              <a:rPr lang="el-GR" sz="1800" dirty="0" err="1">
                <a:solidFill>
                  <a:prstClr val="black"/>
                </a:solidFill>
              </a:rPr>
              <a:t>Blood</a:t>
            </a:r>
            <a:r>
              <a:rPr lang="el-GR" sz="1800" dirty="0">
                <a:solidFill>
                  <a:prstClr val="black"/>
                </a:solidFill>
              </a:rPr>
              <a:t> </a:t>
            </a:r>
            <a:r>
              <a:rPr lang="el-GR" sz="1800" dirty="0" err="1" smtClean="0">
                <a:solidFill>
                  <a:prstClr val="black"/>
                </a:solidFill>
              </a:rPr>
              <a:t>Volume</a:t>
            </a:r>
            <a:r>
              <a:rPr lang="en-US" sz="1800" dirty="0" smtClean="0">
                <a:solidFill>
                  <a:prstClr val="black"/>
                </a:solidFill>
              </a:rPr>
              <a:t>= </a:t>
            </a:r>
            <a:r>
              <a:rPr lang="el-GR" sz="1800" dirty="0">
                <a:solidFill>
                  <a:prstClr val="black"/>
                </a:solidFill>
              </a:rPr>
              <a:t>το μέρος εκείνο του όγκου αίματος στο οποίο </a:t>
            </a:r>
            <a:r>
              <a:rPr lang="el-GR" sz="1800" b="1" dirty="0">
                <a:solidFill>
                  <a:prstClr val="black"/>
                </a:solidFill>
              </a:rPr>
              <a:t>το σύστημα </a:t>
            </a:r>
            <a:r>
              <a:rPr lang="el-GR" sz="1800" b="1" dirty="0" err="1">
                <a:solidFill>
                  <a:prstClr val="black"/>
                </a:solidFill>
              </a:rPr>
              <a:t>ογκορύθμισης</a:t>
            </a:r>
            <a:r>
              <a:rPr lang="el-GR" sz="1800" b="1" dirty="0">
                <a:solidFill>
                  <a:prstClr val="black"/>
                </a:solidFill>
              </a:rPr>
              <a:t> του οργανισμού ανταποκρίνεται </a:t>
            </a:r>
            <a:r>
              <a:rPr lang="el-GR" sz="1800" dirty="0">
                <a:solidFill>
                  <a:prstClr val="black"/>
                </a:solidFill>
              </a:rPr>
              <a:t>προκαλώντας αύξηση της </a:t>
            </a:r>
            <a:r>
              <a:rPr lang="el-GR" sz="1800" b="1" dirty="0" err="1">
                <a:solidFill>
                  <a:prstClr val="black"/>
                </a:solidFill>
              </a:rPr>
              <a:t>επαναρρόφησης</a:t>
            </a:r>
            <a:r>
              <a:rPr lang="el-GR" sz="1800" b="1" dirty="0">
                <a:solidFill>
                  <a:prstClr val="black"/>
                </a:solidFill>
              </a:rPr>
              <a:t> νατρίου και νερού</a:t>
            </a:r>
            <a:r>
              <a:rPr lang="el-GR" sz="1800" dirty="0">
                <a:solidFill>
                  <a:prstClr val="black"/>
                </a:solidFill>
              </a:rPr>
              <a:t> από τους νεφρούς </a:t>
            </a:r>
            <a:r>
              <a:rPr lang="el-GR" sz="1800" b="1" dirty="0">
                <a:solidFill>
                  <a:prstClr val="black"/>
                </a:solidFill>
              </a:rPr>
              <a:t>ακόμη και εάν </a:t>
            </a:r>
            <a:r>
              <a:rPr lang="el-GR" sz="1800" dirty="0">
                <a:solidFill>
                  <a:prstClr val="black"/>
                </a:solidFill>
              </a:rPr>
              <a:t>ο ολικός όγκος αίματος και πλάσματος είναι αυξημένος</a:t>
            </a:r>
            <a:endParaRPr lang="en-GB" sz="1800" dirty="0">
              <a:solidFill>
                <a:prstClr val="black"/>
              </a:solidFill>
            </a:endParaRPr>
          </a:p>
        </p:txBody>
      </p:sp>
      <p:sp>
        <p:nvSpPr>
          <p:cNvPr id="3" name="TextBox 2"/>
          <p:cNvSpPr txBox="1"/>
          <p:nvPr/>
        </p:nvSpPr>
        <p:spPr>
          <a:xfrm>
            <a:off x="5321147" y="5905041"/>
            <a:ext cx="2875402" cy="646331"/>
          </a:xfrm>
          <a:prstGeom prst="rect">
            <a:avLst/>
          </a:prstGeom>
          <a:solidFill>
            <a:srgbClr val="FF0000"/>
          </a:solidFill>
        </p:spPr>
        <p:txBody>
          <a:bodyPr wrap="square" rtlCol="0">
            <a:spAutoFit/>
          </a:bodyPr>
          <a:lstStyle/>
          <a:p>
            <a:r>
              <a:rPr lang="el-GR" sz="1800" dirty="0" smtClean="0">
                <a:solidFill>
                  <a:schemeClr val="bg1"/>
                </a:solidFill>
              </a:rPr>
              <a:t>Νάτριο ΟΥΡΩΝ &lt;20-30 </a:t>
            </a:r>
            <a:r>
              <a:rPr lang="en-US" sz="1800" dirty="0" err="1" smtClean="0">
                <a:solidFill>
                  <a:schemeClr val="bg1"/>
                </a:solidFill>
              </a:rPr>
              <a:t>mmol</a:t>
            </a:r>
            <a:r>
              <a:rPr lang="en-US" sz="1800" dirty="0" smtClean="0">
                <a:solidFill>
                  <a:schemeClr val="bg1"/>
                </a:solidFill>
              </a:rPr>
              <a:t>/l</a:t>
            </a:r>
            <a:endParaRPr lang="en-US" sz="1800" dirty="0">
              <a:solidFill>
                <a:schemeClr val="bg1"/>
              </a:solidFill>
            </a:endParaRPr>
          </a:p>
        </p:txBody>
      </p:sp>
      <p:sp>
        <p:nvSpPr>
          <p:cNvPr id="4" name="TextBox 3"/>
          <p:cNvSpPr txBox="1"/>
          <p:nvPr/>
        </p:nvSpPr>
        <p:spPr>
          <a:xfrm>
            <a:off x="2963537" y="5905041"/>
            <a:ext cx="2027104" cy="1015663"/>
          </a:xfrm>
          <a:prstGeom prst="rect">
            <a:avLst/>
          </a:prstGeom>
          <a:solidFill>
            <a:srgbClr val="FFC000"/>
          </a:solidFill>
        </p:spPr>
        <p:txBody>
          <a:bodyPr wrap="square" rtlCol="0">
            <a:spAutoFit/>
          </a:bodyPr>
          <a:lstStyle/>
          <a:p>
            <a:r>
              <a:rPr lang="el-GR" sz="2000" dirty="0" err="1" smtClean="0"/>
              <a:t>Ωσμωτικότητα</a:t>
            </a:r>
            <a:r>
              <a:rPr lang="el-GR" sz="2000" dirty="0" smtClean="0"/>
              <a:t> ΟΥΡΩΝ &lt;100</a:t>
            </a:r>
            <a:r>
              <a:rPr lang="en-US" sz="2000" dirty="0" err="1" smtClean="0"/>
              <a:t>mOsm</a:t>
            </a:r>
            <a:r>
              <a:rPr lang="en-US" sz="2000" dirty="0" smtClean="0"/>
              <a:t>/kg</a:t>
            </a:r>
            <a:endParaRPr lang="en-US" sz="2000" dirty="0"/>
          </a:p>
        </p:txBody>
      </p:sp>
      <p:sp>
        <p:nvSpPr>
          <p:cNvPr id="5" name="Down Arrow 4"/>
          <p:cNvSpPr/>
          <p:nvPr/>
        </p:nvSpPr>
        <p:spPr>
          <a:xfrm>
            <a:off x="7458419" y="2434728"/>
            <a:ext cx="484742" cy="594911"/>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2159306" y="2577947"/>
            <a:ext cx="528810" cy="47372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2212555" y="4129490"/>
            <a:ext cx="528810" cy="473725"/>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15602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How To Tell If You're Dehyd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0500" y="282558"/>
            <a:ext cx="4521633" cy="27823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8733" y="291025"/>
            <a:ext cx="2980267" cy="1938992"/>
          </a:xfrm>
          <a:prstGeom prst="rect">
            <a:avLst/>
          </a:prstGeom>
          <a:solidFill>
            <a:schemeClr val="bg1"/>
          </a:solidFill>
          <a:ln>
            <a:solidFill>
              <a:schemeClr val="tx1"/>
            </a:solidFill>
          </a:ln>
        </p:spPr>
        <p:txBody>
          <a:bodyPr wrap="square" rtlCol="0">
            <a:spAutoFit/>
          </a:bodyPr>
          <a:lstStyle/>
          <a:p>
            <a:r>
              <a:rPr lang="el-GR" sz="2000" dirty="0" smtClean="0"/>
              <a:t>Τι συμβαίνει όταν η </a:t>
            </a:r>
            <a:r>
              <a:rPr lang="el-GR" sz="2000" dirty="0" err="1" smtClean="0"/>
              <a:t>ωσμωτικότητα</a:t>
            </a:r>
            <a:r>
              <a:rPr lang="el-GR" sz="2000" dirty="0" smtClean="0"/>
              <a:t> είναι χαμηλή (</a:t>
            </a:r>
            <a:r>
              <a:rPr lang="el-GR" sz="2000" b="1" dirty="0" smtClean="0"/>
              <a:t>καταστολή</a:t>
            </a:r>
            <a:r>
              <a:rPr lang="el-GR" sz="2000" dirty="0" smtClean="0"/>
              <a:t> </a:t>
            </a:r>
            <a:r>
              <a:rPr lang="en-US" sz="2000" dirty="0" smtClean="0"/>
              <a:t>ADH) </a:t>
            </a:r>
            <a:r>
              <a:rPr lang="el-GR" sz="2000" b="1" dirty="0" smtClean="0"/>
              <a:t>και</a:t>
            </a:r>
            <a:r>
              <a:rPr lang="el-GR" sz="2000" dirty="0" smtClean="0"/>
              <a:t> ο </a:t>
            </a:r>
            <a:r>
              <a:rPr lang="el-GR" sz="2000" dirty="0" err="1" smtClean="0"/>
              <a:t>ενδαγγειακός</a:t>
            </a:r>
            <a:r>
              <a:rPr lang="el-GR" sz="2000" dirty="0" smtClean="0"/>
              <a:t> όγκος είναι χαμηλός? (</a:t>
            </a:r>
            <a:r>
              <a:rPr lang="el-GR" sz="2000" b="1" dirty="0" smtClean="0"/>
              <a:t>αύξηση </a:t>
            </a:r>
            <a:r>
              <a:rPr lang="en-US" sz="2000" dirty="0" smtClean="0"/>
              <a:t>ADH) </a:t>
            </a:r>
            <a:endParaRPr lang="en-GB" sz="2000" dirty="0"/>
          </a:p>
        </p:txBody>
      </p:sp>
      <p:sp>
        <p:nvSpPr>
          <p:cNvPr id="3" name="TextBox 2"/>
          <p:cNvSpPr txBox="1"/>
          <p:nvPr/>
        </p:nvSpPr>
        <p:spPr>
          <a:xfrm>
            <a:off x="410632" y="2365513"/>
            <a:ext cx="3056467" cy="707886"/>
          </a:xfrm>
          <a:prstGeom prst="rect">
            <a:avLst/>
          </a:prstGeom>
          <a:noFill/>
          <a:ln>
            <a:solidFill>
              <a:schemeClr val="tx1"/>
            </a:solidFill>
          </a:ln>
        </p:spPr>
        <p:txBody>
          <a:bodyPr wrap="square" rtlCol="0">
            <a:spAutoFit/>
          </a:bodyPr>
          <a:lstStyle/>
          <a:p>
            <a:r>
              <a:rPr lang="el-GR" sz="2000" b="1" dirty="0" smtClean="0"/>
              <a:t>ΝΙΚΑΕΙ Ο ΟΓΚΟΣ ! (αύξηση </a:t>
            </a:r>
            <a:r>
              <a:rPr lang="en-US" sz="2000" b="1" dirty="0" smtClean="0"/>
              <a:t>ADH) </a:t>
            </a:r>
            <a:endParaRPr lang="en-GB" sz="2000" b="1" dirty="0"/>
          </a:p>
        </p:txBody>
      </p:sp>
      <p:sp>
        <p:nvSpPr>
          <p:cNvPr id="5" name="TextBox 4"/>
          <p:cNvSpPr txBox="1"/>
          <p:nvPr/>
        </p:nvSpPr>
        <p:spPr>
          <a:xfrm>
            <a:off x="372533" y="3293534"/>
            <a:ext cx="3056467" cy="954107"/>
          </a:xfrm>
          <a:prstGeom prst="rect">
            <a:avLst/>
          </a:prstGeom>
          <a:noFill/>
        </p:spPr>
        <p:txBody>
          <a:bodyPr wrap="square" rtlCol="0">
            <a:spAutoFit/>
          </a:bodyPr>
          <a:lstStyle/>
          <a:p>
            <a:r>
              <a:rPr lang="el-GR" sz="2800" dirty="0" smtClean="0"/>
              <a:t>ΕΠΙΒΙΩΣΗ &gt;&gt; ΟΜΟΙΟΣΤΑΣΗ</a:t>
            </a:r>
            <a:endParaRPr lang="en-GB" sz="2800" dirty="0"/>
          </a:p>
        </p:txBody>
      </p:sp>
      <p:sp>
        <p:nvSpPr>
          <p:cNvPr id="6" name="TextBox 5"/>
          <p:cNvSpPr txBox="1"/>
          <p:nvPr/>
        </p:nvSpPr>
        <p:spPr>
          <a:xfrm>
            <a:off x="304368" y="4690374"/>
            <a:ext cx="4521633" cy="1631216"/>
          </a:xfrm>
          <a:prstGeom prst="rect">
            <a:avLst/>
          </a:prstGeom>
          <a:noFill/>
          <a:ln>
            <a:solidFill>
              <a:schemeClr val="tx1"/>
            </a:solidFill>
          </a:ln>
        </p:spPr>
        <p:txBody>
          <a:bodyPr wrap="square" rtlCol="0">
            <a:spAutoFit/>
          </a:bodyPr>
          <a:lstStyle/>
          <a:p>
            <a:r>
              <a:rPr lang="el-GR" sz="2000" dirty="0" smtClean="0"/>
              <a:t>ΠΡΟΣΟΧΗ </a:t>
            </a:r>
            <a:r>
              <a:rPr lang="en-US" sz="2000" dirty="0" smtClean="0"/>
              <a:t>: </a:t>
            </a:r>
            <a:r>
              <a:rPr lang="el-GR" sz="2000" dirty="0" smtClean="0"/>
              <a:t>Η αποκατάσταση του όγκου θα καταστείλει την </a:t>
            </a:r>
            <a:r>
              <a:rPr lang="en-US" sz="2000" dirty="0" smtClean="0"/>
              <a:t>ADH </a:t>
            </a:r>
            <a:r>
              <a:rPr lang="el-GR" sz="2000" dirty="0" smtClean="0"/>
              <a:t>και θα αποκαταστήσει γρήγορα το νάτριο αίματος (ΜΗ ωσμωτική αλλά πρόσφορη έκκριση) </a:t>
            </a:r>
            <a:endParaRPr lang="en-GB" sz="20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3604" y="3293534"/>
            <a:ext cx="806980" cy="113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181599" y="4690374"/>
            <a:ext cx="3107267" cy="1323439"/>
          </a:xfrm>
          <a:prstGeom prst="rect">
            <a:avLst/>
          </a:prstGeom>
          <a:noFill/>
          <a:ln>
            <a:solidFill>
              <a:schemeClr val="tx1"/>
            </a:solidFill>
          </a:ln>
        </p:spPr>
        <p:txBody>
          <a:bodyPr wrap="square" rtlCol="0">
            <a:spAutoFit/>
          </a:bodyPr>
          <a:lstStyle/>
          <a:p>
            <a:r>
              <a:rPr lang="el-GR" sz="2000" dirty="0" smtClean="0"/>
              <a:t>Όποια </a:t>
            </a:r>
            <a:r>
              <a:rPr lang="el-GR" sz="2000" dirty="0" err="1" smtClean="0"/>
              <a:t>υπο</a:t>
            </a:r>
            <a:r>
              <a:rPr lang="el-GR" sz="2000" dirty="0" smtClean="0"/>
              <a:t>-νατριαιμία ΔΕΝ υποκαθίσταται με </a:t>
            </a:r>
            <a:r>
              <a:rPr lang="en-US" sz="2000" dirty="0" smtClean="0"/>
              <a:t>NS </a:t>
            </a:r>
            <a:r>
              <a:rPr lang="en-GB" sz="2000" dirty="0" smtClean="0"/>
              <a:t>…</a:t>
            </a:r>
            <a:r>
              <a:rPr lang="el-GR" sz="2000" dirty="0" smtClean="0"/>
              <a:t>μπορεί να υποκρύπτει κάτι </a:t>
            </a:r>
            <a:r>
              <a:rPr lang="el-GR" sz="2000" dirty="0" err="1" smtClean="0"/>
              <a:t>άλλο…βλ</a:t>
            </a:r>
            <a:r>
              <a:rPr lang="el-GR" sz="2000" dirty="0" smtClean="0"/>
              <a:t> αλγόριθμο</a:t>
            </a:r>
            <a:endParaRPr lang="en-GB" sz="2000" dirty="0"/>
          </a:p>
        </p:txBody>
      </p:sp>
      <p:sp>
        <p:nvSpPr>
          <p:cNvPr id="8" name="AutoShape 4" descr="Λάμπα φωτός με μια φαεινή ιδέα Διάνυσμα από ©HitToon 61073097"/>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165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16" presetClass="entr" presetSubtype="21" fill="hold" nodeType="with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barn(inVertical)">
                                      <p:cBhvr>
                                        <p:cTn id="2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hdcn.com/symp/14brig/content/14brig_mou/slide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66" y="328464"/>
            <a:ext cx="9038034" cy="6025357"/>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flipV="1">
            <a:off x="3059832" y="2204864"/>
            <a:ext cx="0" cy="3122030"/>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4846696" y="2204864"/>
            <a:ext cx="72008" cy="3146822"/>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726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1666" y="2024823"/>
            <a:ext cx="6036734" cy="4833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03808" y="110169"/>
            <a:ext cx="4351228" cy="392415"/>
          </a:xfrm>
          <a:prstGeom prst="rect">
            <a:avLst/>
          </a:prstGeom>
          <a:solidFill>
            <a:srgbClr val="FFC000"/>
          </a:solidFill>
        </p:spPr>
        <p:txBody>
          <a:bodyPr wrap="square" lIns="68580" tIns="34290" rIns="68580" bIns="34290" rtlCol="0">
            <a:spAutoFit/>
          </a:bodyPr>
          <a:lstStyle/>
          <a:p>
            <a:r>
              <a:rPr lang="el-GR" sz="2100" dirty="0"/>
              <a:t>ΥΠΟ- </a:t>
            </a:r>
            <a:r>
              <a:rPr lang="el-GR" sz="2100" dirty="0" smtClean="0"/>
              <a:t>ΝΑΤΡΙΑΙΜΙΑ</a:t>
            </a:r>
            <a:r>
              <a:rPr lang="en-US" sz="2100" dirty="0" smtClean="0"/>
              <a:t>: Na &lt;135 </a:t>
            </a:r>
            <a:r>
              <a:rPr lang="en-US" sz="2100" dirty="0" err="1" smtClean="0"/>
              <a:t>mEq</a:t>
            </a:r>
            <a:r>
              <a:rPr lang="en-US" sz="2100" dirty="0" smtClean="0"/>
              <a:t>/l</a:t>
            </a:r>
            <a:r>
              <a:rPr lang="el-GR" sz="2100" dirty="0" smtClean="0"/>
              <a:t> </a:t>
            </a:r>
            <a:endParaRPr lang="en-GB" sz="2100" dirty="0"/>
          </a:p>
        </p:txBody>
      </p:sp>
      <p:sp>
        <p:nvSpPr>
          <p:cNvPr id="3" name="TextBox 2"/>
          <p:cNvSpPr txBox="1"/>
          <p:nvPr/>
        </p:nvSpPr>
        <p:spPr>
          <a:xfrm>
            <a:off x="390541" y="597498"/>
            <a:ext cx="8262392" cy="1915909"/>
          </a:xfrm>
          <a:prstGeom prst="rect">
            <a:avLst/>
          </a:prstGeom>
          <a:noFill/>
          <a:ln>
            <a:solidFill>
              <a:schemeClr val="tx1"/>
            </a:solidFill>
          </a:ln>
        </p:spPr>
        <p:txBody>
          <a:bodyPr wrap="square" lIns="68580" tIns="34290" rIns="68580" bIns="34290" rtlCol="0">
            <a:spAutoFit/>
          </a:bodyPr>
          <a:lstStyle/>
          <a:p>
            <a:r>
              <a:rPr lang="el-GR" sz="2000" dirty="0" smtClean="0"/>
              <a:t>Γυναίκα αδύνατη </a:t>
            </a:r>
            <a:r>
              <a:rPr lang="el-GR" sz="2000" b="1" dirty="0" smtClean="0"/>
              <a:t>ετών </a:t>
            </a:r>
            <a:r>
              <a:rPr lang="el-GR" sz="2000" b="1" dirty="0"/>
              <a:t>70</a:t>
            </a:r>
            <a:r>
              <a:rPr lang="el-GR" sz="2000" dirty="0"/>
              <a:t>, με ιστορικό υπέρτασης </a:t>
            </a:r>
            <a:r>
              <a:rPr lang="el-GR" sz="2000" b="1" dirty="0"/>
              <a:t>από 10ετίας</a:t>
            </a:r>
            <a:r>
              <a:rPr lang="el-GR" sz="2000" dirty="0"/>
              <a:t>, υπό θεραπεία με </a:t>
            </a:r>
            <a:r>
              <a:rPr lang="el-GR" sz="2000" dirty="0" err="1"/>
              <a:t>αμλοδιπίνη</a:t>
            </a:r>
            <a:r>
              <a:rPr lang="el-GR" sz="2000" dirty="0"/>
              <a:t> 10mg, </a:t>
            </a:r>
            <a:r>
              <a:rPr lang="el-GR" sz="2000" dirty="0" err="1"/>
              <a:t>βαλσαρτάνη</a:t>
            </a:r>
            <a:r>
              <a:rPr lang="el-GR" sz="2000" dirty="0"/>
              <a:t> 320 mg/ </a:t>
            </a:r>
            <a:r>
              <a:rPr lang="el-GR" sz="2000" b="1" dirty="0" err="1"/>
              <a:t>υδροχλωροθειαζίδη</a:t>
            </a:r>
            <a:r>
              <a:rPr lang="el-GR" sz="2000" b="1" dirty="0"/>
              <a:t> 25 mg</a:t>
            </a:r>
            <a:r>
              <a:rPr lang="el-GR" sz="2000" dirty="0"/>
              <a:t>, καθώς και ιστορικό </a:t>
            </a:r>
            <a:r>
              <a:rPr lang="el-GR" sz="2000" b="1" dirty="0"/>
              <a:t>αγχώδους διαταραχής υπό </a:t>
            </a:r>
            <a:r>
              <a:rPr lang="el-GR" sz="2000" b="1" dirty="0" err="1"/>
              <a:t>SSRIs</a:t>
            </a:r>
            <a:r>
              <a:rPr lang="el-GR" sz="2000" dirty="0"/>
              <a:t>, προσέρχεται λόγω </a:t>
            </a:r>
            <a:r>
              <a:rPr lang="el-GR" sz="2000" b="1" dirty="0"/>
              <a:t>αδυναμίας από 10ημέρου</a:t>
            </a:r>
            <a:r>
              <a:rPr lang="el-GR" sz="2000" dirty="0"/>
              <a:t>, </a:t>
            </a:r>
            <a:r>
              <a:rPr lang="el-GR" sz="2000" b="1" dirty="0"/>
              <a:t>ζάλης και </a:t>
            </a:r>
            <a:r>
              <a:rPr lang="el-GR" sz="2000" b="1" dirty="0" smtClean="0"/>
              <a:t>πτώση</a:t>
            </a:r>
            <a:r>
              <a:rPr lang="en-US" sz="2000" b="1" dirty="0" smtClean="0"/>
              <a:t> </a:t>
            </a:r>
            <a:r>
              <a:rPr lang="el-GR" sz="2000" b="1" dirty="0" smtClean="0"/>
              <a:t>στο έδαφος και μείωση </a:t>
            </a:r>
            <a:r>
              <a:rPr lang="el-GR" sz="2000" b="1" dirty="0"/>
              <a:t>επιπέδου συνείδησης</a:t>
            </a:r>
            <a:r>
              <a:rPr lang="el-GR" sz="2000" dirty="0"/>
              <a:t>. Στον αρχικό εργαστηριακό έλεγχο διαπιστώνεται </a:t>
            </a:r>
            <a:r>
              <a:rPr lang="el-GR" sz="2000" b="1" dirty="0">
                <a:solidFill>
                  <a:srgbClr val="C00000"/>
                </a:solidFill>
              </a:rPr>
              <a:t>Να 122 </a:t>
            </a:r>
            <a:r>
              <a:rPr lang="el-GR" sz="2000" b="1" dirty="0" err="1" smtClean="0">
                <a:solidFill>
                  <a:srgbClr val="C00000"/>
                </a:solidFill>
              </a:rPr>
              <a:t>meq</a:t>
            </a:r>
            <a:r>
              <a:rPr lang="el-GR" sz="2000" b="1" dirty="0" smtClean="0">
                <a:solidFill>
                  <a:srgbClr val="C00000"/>
                </a:solidFill>
              </a:rPr>
              <a:t>/l</a:t>
            </a:r>
            <a:r>
              <a:rPr lang="el-GR" sz="2000" dirty="0" smtClean="0"/>
              <a:t> </a:t>
            </a:r>
            <a:endParaRPr lang="el-GR" sz="20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3408" y="2668588"/>
            <a:ext cx="1279525" cy="205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21186" y="2952520"/>
            <a:ext cx="1476260" cy="1631216"/>
          </a:xfrm>
          <a:prstGeom prst="rect">
            <a:avLst/>
          </a:prstGeom>
          <a:noFill/>
          <a:ln>
            <a:solidFill>
              <a:schemeClr val="tx1"/>
            </a:solidFill>
          </a:ln>
        </p:spPr>
        <p:txBody>
          <a:bodyPr wrap="square" rtlCol="0">
            <a:spAutoFit/>
          </a:bodyPr>
          <a:lstStyle/>
          <a:p>
            <a:r>
              <a:rPr lang="en-US" sz="2000" dirty="0" smtClean="0"/>
              <a:t>6-12% </a:t>
            </a:r>
            <a:r>
              <a:rPr lang="el-GR" sz="2000" dirty="0" smtClean="0"/>
              <a:t>γενικό πληθυσμό</a:t>
            </a:r>
          </a:p>
          <a:p>
            <a:r>
              <a:rPr lang="el-GR" sz="2000" dirty="0" smtClean="0"/>
              <a:t>35% </a:t>
            </a:r>
            <a:r>
              <a:rPr lang="el-GR" sz="2000" dirty="0" err="1" smtClean="0"/>
              <a:t>Νοσηλ</a:t>
            </a:r>
            <a:r>
              <a:rPr lang="el-GR" sz="2000" dirty="0" smtClean="0"/>
              <a:t>/</a:t>
            </a:r>
            <a:r>
              <a:rPr lang="el-GR" sz="2000" dirty="0" err="1" smtClean="0"/>
              <a:t>νοι</a:t>
            </a:r>
            <a:endParaRPr lang="en-US" sz="2000" dirty="0"/>
          </a:p>
        </p:txBody>
      </p:sp>
    </p:spTree>
    <p:extLst>
      <p:ext uri="{BB962C8B-B14F-4D97-AF65-F5344CB8AC3E}">
        <p14:creationId xmlns:p14="http://schemas.microsoft.com/office/powerpoint/2010/main" val="1306357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495" y="164641"/>
            <a:ext cx="9027505" cy="5957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772" y="3159655"/>
            <a:ext cx="1279525" cy="205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227" y="3395663"/>
            <a:ext cx="1614346" cy="158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947333" y="3251200"/>
            <a:ext cx="872067" cy="523220"/>
          </a:xfrm>
          <a:prstGeom prst="rect">
            <a:avLst/>
          </a:prstGeom>
          <a:noFill/>
        </p:spPr>
        <p:txBody>
          <a:bodyPr wrap="square" rtlCol="0">
            <a:spAutoFit/>
          </a:bodyPr>
          <a:lstStyle/>
          <a:p>
            <a:r>
              <a:rPr lang="en-US" b="1" dirty="0" smtClean="0"/>
              <a:t>Thiazide diuretics</a:t>
            </a:r>
            <a:endParaRPr lang="en-GB" b="1" dirty="0"/>
          </a:p>
        </p:txBody>
      </p:sp>
      <p:pic>
        <p:nvPicPr>
          <p:cNvPr id="614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0146" y="1332380"/>
            <a:ext cx="591608" cy="591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8097" y="2226732"/>
            <a:ext cx="494241" cy="494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828" y="1419441"/>
            <a:ext cx="553508" cy="553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65253" y="5122843"/>
            <a:ext cx="3547431" cy="646331"/>
          </a:xfrm>
          <a:prstGeom prst="rect">
            <a:avLst/>
          </a:prstGeom>
          <a:noFill/>
          <a:ln>
            <a:solidFill>
              <a:schemeClr val="tx1"/>
            </a:solidFill>
          </a:ln>
        </p:spPr>
        <p:txBody>
          <a:bodyPr wrap="square" rtlCol="0">
            <a:spAutoFit/>
          </a:bodyPr>
          <a:lstStyle/>
          <a:p>
            <a:r>
              <a:rPr lang="el-GR" sz="1800" dirty="0" err="1" smtClean="0"/>
              <a:t>Υπο</a:t>
            </a:r>
            <a:r>
              <a:rPr lang="el-GR" sz="1800" dirty="0" smtClean="0"/>
              <a:t>-νατριαιμία= Περίσσεια Η</a:t>
            </a:r>
            <a:r>
              <a:rPr lang="el-GR" sz="1800" baseline="-25000" dirty="0" smtClean="0"/>
              <a:t>2</a:t>
            </a:r>
            <a:r>
              <a:rPr lang="el-GR" sz="1800" dirty="0" smtClean="0"/>
              <a:t>Ο</a:t>
            </a:r>
          </a:p>
          <a:p>
            <a:r>
              <a:rPr lang="el-GR" sz="1800" dirty="0" err="1" smtClean="0"/>
              <a:t>Δχ</a:t>
            </a:r>
            <a:r>
              <a:rPr lang="el-GR" sz="1800" dirty="0" smtClean="0"/>
              <a:t> ισορροπίας ΥΔΑΤΟΣ</a:t>
            </a:r>
            <a:endParaRPr lang="en-US" sz="1800" dirty="0"/>
          </a:p>
        </p:txBody>
      </p:sp>
      <p:sp>
        <p:nvSpPr>
          <p:cNvPr id="12" name="TextBox 11"/>
          <p:cNvSpPr txBox="1"/>
          <p:nvPr/>
        </p:nvSpPr>
        <p:spPr>
          <a:xfrm>
            <a:off x="171067" y="6246462"/>
            <a:ext cx="7281333" cy="523220"/>
          </a:xfrm>
          <a:prstGeom prst="rect">
            <a:avLst/>
          </a:prstGeom>
          <a:noFill/>
          <a:ln>
            <a:solidFill>
              <a:schemeClr val="tx1"/>
            </a:solidFill>
          </a:ln>
        </p:spPr>
        <p:txBody>
          <a:bodyPr wrap="square" rtlCol="0">
            <a:spAutoFit/>
          </a:bodyPr>
          <a:lstStyle/>
          <a:p>
            <a:r>
              <a:rPr lang="el-GR" dirty="0" smtClean="0"/>
              <a:t>Κατάσταση όγκου= όχι </a:t>
            </a:r>
            <a:r>
              <a:rPr lang="el-GR" dirty="0" err="1" smtClean="0"/>
              <a:t>παντα</a:t>
            </a:r>
            <a:r>
              <a:rPr lang="el-GR" dirty="0" smtClean="0"/>
              <a:t> ξεκάθαρη- στηριζόμαστε στον αλγόριθμο με </a:t>
            </a:r>
            <a:r>
              <a:rPr lang="el-GR" dirty="0" err="1" smtClean="0"/>
              <a:t>Ωσμωτικότητα</a:t>
            </a:r>
            <a:r>
              <a:rPr lang="el-GR" dirty="0" smtClean="0"/>
              <a:t> ούρων (αντιπροσωπεύει την </a:t>
            </a:r>
            <a:r>
              <a:rPr lang="en-US" dirty="0" smtClean="0"/>
              <a:t>ADH) </a:t>
            </a:r>
            <a:r>
              <a:rPr lang="el-GR" dirty="0" smtClean="0"/>
              <a:t>και Νάτριο ούρων </a:t>
            </a:r>
            <a:r>
              <a:rPr lang="en-US" dirty="0" smtClean="0"/>
              <a:t>(</a:t>
            </a:r>
            <a:r>
              <a:rPr lang="el-GR" dirty="0" smtClean="0"/>
              <a:t>Αντιπροσωπεύει τον </a:t>
            </a:r>
            <a:r>
              <a:rPr lang="el-GR" dirty="0" err="1" smtClean="0"/>
              <a:t>ενδαγγειακό</a:t>
            </a:r>
            <a:r>
              <a:rPr lang="el-GR" dirty="0" smtClean="0"/>
              <a:t> όγκο)</a:t>
            </a:r>
            <a:endParaRPr lang="en-GB" dirty="0"/>
          </a:p>
        </p:txBody>
      </p:sp>
      <p:sp>
        <p:nvSpPr>
          <p:cNvPr id="5" name="TextBox 4"/>
          <p:cNvSpPr txBox="1"/>
          <p:nvPr/>
        </p:nvSpPr>
        <p:spPr>
          <a:xfrm>
            <a:off x="6213513" y="5453349"/>
            <a:ext cx="2412694" cy="584775"/>
          </a:xfrm>
          <a:prstGeom prst="rect">
            <a:avLst/>
          </a:prstGeom>
          <a:noFill/>
          <a:ln>
            <a:solidFill>
              <a:schemeClr val="tx1"/>
            </a:solidFill>
          </a:ln>
        </p:spPr>
        <p:txBody>
          <a:bodyPr wrap="square" rtlCol="0">
            <a:spAutoFit/>
          </a:bodyPr>
          <a:lstStyle/>
          <a:p>
            <a:r>
              <a:rPr lang="el-GR" sz="1600" dirty="0" err="1" smtClean="0"/>
              <a:t>Ωσμωτικότητα</a:t>
            </a:r>
            <a:r>
              <a:rPr lang="el-GR" sz="1600" dirty="0" smtClean="0"/>
              <a:t> πλάσματος &lt;280 </a:t>
            </a:r>
            <a:r>
              <a:rPr lang="en-US" sz="1600" dirty="0" err="1" smtClean="0"/>
              <a:t>mOsm</a:t>
            </a:r>
            <a:r>
              <a:rPr lang="en-US" sz="1600" dirty="0" smtClean="0"/>
              <a:t>/kg</a:t>
            </a:r>
            <a:endParaRPr lang="en-US" sz="1600" dirty="0"/>
          </a:p>
        </p:txBody>
      </p:sp>
    </p:spTree>
    <p:extLst>
      <p:ext uri="{BB962C8B-B14F-4D97-AF65-F5344CB8AC3E}">
        <p14:creationId xmlns:p14="http://schemas.microsoft.com/office/powerpoint/2010/main" val="104868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wipe(down)">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wipe(down)">
                                      <p:cBhvr>
                                        <p:cTn id="12" dur="500"/>
                                        <p:tgtEl>
                                          <p:spTgt spid="61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150"/>
                                        </p:tgtEl>
                                        <p:attrNameLst>
                                          <p:attrName>style.visibility</p:attrName>
                                        </p:attrNameLst>
                                      </p:cBhvr>
                                      <p:to>
                                        <p:strVal val="visible"/>
                                      </p:to>
                                    </p:set>
                                    <p:animEffect transition="in" filter="wipe(down)">
                                      <p:cBhvr>
                                        <p:cTn id="17"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997" y="112533"/>
            <a:ext cx="7932349" cy="1200329"/>
          </a:xfrm>
          <a:prstGeom prst="rect">
            <a:avLst/>
          </a:prstGeom>
        </p:spPr>
        <p:txBody>
          <a:bodyPr wrap="square">
            <a:spAutoFit/>
          </a:bodyPr>
          <a:lstStyle/>
          <a:p>
            <a:r>
              <a:rPr lang="el-GR" sz="1800" b="1" dirty="0"/>
              <a:t>Διάγνωση </a:t>
            </a:r>
            <a:r>
              <a:rPr lang="el-GR" sz="1800" b="1" dirty="0" err="1"/>
              <a:t>υποογκαιμίας</a:t>
            </a:r>
            <a:endParaRPr lang="el-GR" sz="1800" b="1" dirty="0"/>
          </a:p>
          <a:p>
            <a:r>
              <a:rPr lang="el-GR" sz="1800" dirty="0" smtClean="0"/>
              <a:t>•</a:t>
            </a:r>
            <a:r>
              <a:rPr lang="el-GR" sz="1800" b="1" dirty="0" smtClean="0"/>
              <a:t>Ιστορικό </a:t>
            </a:r>
            <a:r>
              <a:rPr lang="el-GR" sz="1800" dirty="0"/>
              <a:t>(χρόνια ή οξέα νοσήματα, φάρμακα, ΔΙΨΑ)</a:t>
            </a:r>
          </a:p>
          <a:p>
            <a:r>
              <a:rPr lang="el-GR" sz="1800" dirty="0" smtClean="0"/>
              <a:t>•</a:t>
            </a:r>
            <a:r>
              <a:rPr lang="el-GR" sz="1800" b="1" dirty="0" smtClean="0"/>
              <a:t>Φυσική </a:t>
            </a:r>
            <a:r>
              <a:rPr lang="el-GR" sz="1800" b="1" dirty="0"/>
              <a:t>εξέταση</a:t>
            </a:r>
          </a:p>
          <a:p>
            <a:endParaRPr lang="el-GR" sz="1800" dirty="0"/>
          </a:p>
        </p:txBody>
      </p:sp>
      <p:sp>
        <p:nvSpPr>
          <p:cNvPr id="3" name="Rectangle 2"/>
          <p:cNvSpPr/>
          <p:nvPr/>
        </p:nvSpPr>
        <p:spPr>
          <a:xfrm>
            <a:off x="4748984" y="1280321"/>
            <a:ext cx="3987392" cy="3693319"/>
          </a:xfrm>
          <a:prstGeom prst="rect">
            <a:avLst/>
          </a:prstGeom>
          <a:ln>
            <a:solidFill>
              <a:schemeClr val="tx1"/>
            </a:solidFill>
          </a:ln>
        </p:spPr>
        <p:txBody>
          <a:bodyPr wrap="square">
            <a:spAutoFit/>
          </a:bodyPr>
          <a:lstStyle/>
          <a:p>
            <a:r>
              <a:rPr lang="el-GR" sz="1800" b="1" dirty="0"/>
              <a:t>Εργαστηριακά ευρήματα</a:t>
            </a:r>
          </a:p>
          <a:p>
            <a:r>
              <a:rPr lang="el-GR" sz="1800" b="1" dirty="0"/>
              <a:t>Ορός</a:t>
            </a:r>
          </a:p>
          <a:p>
            <a:r>
              <a:rPr lang="el-GR" sz="1800" b="1" dirty="0" err="1" smtClean="0"/>
              <a:t>Αιμοσυμπύκνωση</a:t>
            </a:r>
            <a:endParaRPr lang="el-GR" sz="1800" b="1" dirty="0"/>
          </a:p>
          <a:p>
            <a:r>
              <a:rPr lang="el-GR" sz="1800" dirty="0" smtClean="0"/>
              <a:t>↑</a:t>
            </a:r>
            <a:r>
              <a:rPr lang="en-GB" sz="1800" dirty="0" err="1" smtClean="0"/>
              <a:t>Ht</a:t>
            </a:r>
            <a:r>
              <a:rPr lang="en-GB" sz="1800" dirty="0" smtClean="0"/>
              <a:t> </a:t>
            </a:r>
            <a:r>
              <a:rPr lang="en-GB" sz="1800" dirty="0"/>
              <a:t>, </a:t>
            </a:r>
            <a:r>
              <a:rPr lang="el-GR" sz="1800" dirty="0" err="1"/>
              <a:t>λευκωματίνη</a:t>
            </a:r>
            <a:r>
              <a:rPr lang="el-GR" sz="1800" dirty="0"/>
              <a:t> , </a:t>
            </a:r>
            <a:r>
              <a:rPr lang="en-GB" sz="1800" dirty="0"/>
              <a:t>Ca</a:t>
            </a:r>
          </a:p>
          <a:p>
            <a:r>
              <a:rPr lang="en-GB" sz="1800" dirty="0" smtClean="0"/>
              <a:t>↑</a:t>
            </a:r>
            <a:r>
              <a:rPr lang="el-GR" sz="1800" dirty="0"/>
              <a:t>Ουρία/</a:t>
            </a:r>
            <a:r>
              <a:rPr lang="el-GR" sz="1800" dirty="0" err="1"/>
              <a:t>κρεατινίνη</a:t>
            </a:r>
            <a:r>
              <a:rPr lang="el-GR" sz="1800" dirty="0"/>
              <a:t> &gt; 40</a:t>
            </a:r>
          </a:p>
          <a:p>
            <a:r>
              <a:rPr lang="el-GR" sz="1800" dirty="0" smtClean="0"/>
              <a:t>Το </a:t>
            </a:r>
            <a:r>
              <a:rPr lang="en-GB" sz="1800" dirty="0"/>
              <a:t>Na </a:t>
            </a:r>
            <a:r>
              <a:rPr lang="el-GR" sz="1800" dirty="0"/>
              <a:t>χαμηλό ή </a:t>
            </a:r>
            <a:r>
              <a:rPr lang="el-GR" sz="1800" dirty="0" err="1"/>
              <a:t>κφ</a:t>
            </a:r>
            <a:r>
              <a:rPr lang="el-GR" sz="1800" dirty="0"/>
              <a:t> (λόγω έκκρισης </a:t>
            </a:r>
            <a:r>
              <a:rPr lang="en-GB" sz="1800" dirty="0"/>
              <a:t>ADH) </a:t>
            </a:r>
            <a:r>
              <a:rPr lang="el-GR" sz="1800" dirty="0"/>
              <a:t>ή υψηλό (διαταραχή στην</a:t>
            </a:r>
          </a:p>
          <a:p>
            <a:r>
              <a:rPr lang="el-GR" sz="1800" dirty="0"/>
              <a:t>πρόσληψη νερού)</a:t>
            </a:r>
          </a:p>
          <a:p>
            <a:r>
              <a:rPr lang="el-GR" sz="1800" b="1" dirty="0"/>
              <a:t>Ούρα</a:t>
            </a:r>
          </a:p>
          <a:p>
            <a:r>
              <a:rPr lang="el-GR" sz="1800" dirty="0" smtClean="0"/>
              <a:t>Ε.Β</a:t>
            </a:r>
            <a:r>
              <a:rPr lang="el-GR" sz="1800" dirty="0"/>
              <a:t>.,↑ </a:t>
            </a:r>
            <a:r>
              <a:rPr lang="el-GR" sz="1800" dirty="0" err="1"/>
              <a:t>ωσμωτικότητα</a:t>
            </a:r>
            <a:endParaRPr lang="el-GR" sz="1800" dirty="0"/>
          </a:p>
          <a:p>
            <a:r>
              <a:rPr lang="en-GB" sz="1800" dirty="0" smtClean="0"/>
              <a:t>Na &lt; </a:t>
            </a:r>
            <a:r>
              <a:rPr lang="en-GB" sz="1800" dirty="0"/>
              <a:t>20mEq/L</a:t>
            </a:r>
          </a:p>
          <a:p>
            <a:r>
              <a:rPr lang="en-GB" sz="1800" dirty="0" smtClean="0"/>
              <a:t>Cl &lt; </a:t>
            </a:r>
            <a:r>
              <a:rPr lang="en-GB" sz="1800" dirty="0"/>
              <a:t>20mEq/L</a:t>
            </a:r>
          </a:p>
          <a:p>
            <a:r>
              <a:rPr lang="el-GR" sz="1800" dirty="0" smtClean="0"/>
              <a:t>Κλασματική </a:t>
            </a:r>
            <a:r>
              <a:rPr lang="el-GR" sz="1800" dirty="0"/>
              <a:t>απέκκριση </a:t>
            </a:r>
            <a:r>
              <a:rPr lang="en-GB" sz="1800" dirty="0"/>
              <a:t>Na &lt; 1%</a:t>
            </a:r>
          </a:p>
        </p:txBody>
      </p:sp>
      <p:sp>
        <p:nvSpPr>
          <p:cNvPr id="6" name="Rectangle 5"/>
          <p:cNvSpPr/>
          <p:nvPr/>
        </p:nvSpPr>
        <p:spPr>
          <a:xfrm>
            <a:off x="176063" y="1253762"/>
            <a:ext cx="4329835" cy="2585323"/>
          </a:xfrm>
          <a:prstGeom prst="rect">
            <a:avLst/>
          </a:prstGeom>
          <a:ln>
            <a:solidFill>
              <a:schemeClr val="tx1"/>
            </a:solidFill>
          </a:ln>
        </p:spPr>
        <p:txBody>
          <a:bodyPr wrap="square">
            <a:spAutoFit/>
          </a:bodyPr>
          <a:lstStyle/>
          <a:p>
            <a:r>
              <a:rPr lang="el-GR" sz="1800" b="1" dirty="0" smtClean="0"/>
              <a:t>Σημεία</a:t>
            </a:r>
            <a:r>
              <a:rPr lang="en-US" sz="1800" b="1" dirty="0" smtClean="0"/>
              <a:t> </a:t>
            </a:r>
            <a:r>
              <a:rPr lang="el-GR" sz="1800" b="1" dirty="0" err="1" smtClean="0"/>
              <a:t>υποογκαιμίας</a:t>
            </a:r>
            <a:r>
              <a:rPr lang="en-US" sz="1800" b="1" dirty="0" smtClean="0"/>
              <a:t>:</a:t>
            </a:r>
            <a:endParaRPr lang="el-GR" sz="1800" b="1" dirty="0"/>
          </a:p>
          <a:p>
            <a:r>
              <a:rPr lang="el-GR" sz="1800" b="1" dirty="0" err="1" smtClean="0"/>
              <a:t>Ορθοστατικά</a:t>
            </a:r>
            <a:r>
              <a:rPr lang="el-GR" sz="1800" b="1" dirty="0" smtClean="0"/>
              <a:t> σημεία</a:t>
            </a:r>
            <a:r>
              <a:rPr lang="en-GB" sz="1800" b="1" dirty="0" smtClean="0"/>
              <a:t>: </a:t>
            </a:r>
            <a:r>
              <a:rPr lang="el-GR" sz="1800" b="1" dirty="0" smtClean="0"/>
              <a:t>Μείωση </a:t>
            </a:r>
            <a:r>
              <a:rPr lang="el-GR" sz="1800" b="1" dirty="0"/>
              <a:t>συστολικής ΑΠ &gt;10% με</a:t>
            </a:r>
          </a:p>
          <a:p>
            <a:r>
              <a:rPr lang="el-GR" sz="1800" b="1" dirty="0"/>
              <a:t>ταχυσφυγμία</a:t>
            </a:r>
          </a:p>
          <a:p>
            <a:r>
              <a:rPr lang="el-GR" sz="1800" dirty="0" smtClean="0"/>
              <a:t>Μη </a:t>
            </a:r>
            <a:r>
              <a:rPr lang="el-GR" sz="1800" dirty="0"/>
              <a:t>διαγραφή (πλήρωση) </a:t>
            </a:r>
            <a:r>
              <a:rPr lang="el-GR" sz="1800" dirty="0" err="1"/>
              <a:t>σφαγιτίδων</a:t>
            </a:r>
            <a:r>
              <a:rPr lang="el-GR" sz="1800" dirty="0"/>
              <a:t> σε ύπτια θέση, σε </a:t>
            </a:r>
            <a:r>
              <a:rPr lang="el-GR" sz="1800" dirty="0" smtClean="0"/>
              <a:t>45°κλίση</a:t>
            </a:r>
            <a:endParaRPr lang="el-GR" sz="1800" dirty="0"/>
          </a:p>
          <a:p>
            <a:r>
              <a:rPr lang="el-GR" sz="1800" dirty="0" smtClean="0"/>
              <a:t>Ξηρότητα </a:t>
            </a:r>
            <a:r>
              <a:rPr lang="el-GR" sz="1800" dirty="0"/>
              <a:t>δέρματος / βλεννογόνων</a:t>
            </a:r>
          </a:p>
          <a:p>
            <a:r>
              <a:rPr lang="el-GR" sz="1800" dirty="0" smtClean="0"/>
              <a:t>↓ </a:t>
            </a:r>
            <a:r>
              <a:rPr lang="el-GR" sz="1800" dirty="0" err="1"/>
              <a:t>σπαργή</a:t>
            </a:r>
            <a:r>
              <a:rPr lang="el-GR" sz="1800" dirty="0"/>
              <a:t> δέρματος</a:t>
            </a:r>
          </a:p>
          <a:p>
            <a:r>
              <a:rPr lang="el-GR" sz="1800" dirty="0" smtClean="0"/>
              <a:t>Θερμοκρασία άκρων</a:t>
            </a:r>
            <a:endParaRPr lang="el-GR" sz="1800" dirty="0"/>
          </a:p>
        </p:txBody>
      </p:sp>
      <p:sp>
        <p:nvSpPr>
          <p:cNvPr id="7" name="Rectangle 6"/>
          <p:cNvSpPr/>
          <p:nvPr/>
        </p:nvSpPr>
        <p:spPr>
          <a:xfrm>
            <a:off x="176064" y="4381065"/>
            <a:ext cx="4362886" cy="2308324"/>
          </a:xfrm>
          <a:prstGeom prst="rect">
            <a:avLst/>
          </a:prstGeom>
          <a:ln>
            <a:solidFill>
              <a:schemeClr val="tx1"/>
            </a:solidFill>
          </a:ln>
        </p:spPr>
        <p:txBody>
          <a:bodyPr wrap="square">
            <a:spAutoFit/>
          </a:bodyPr>
          <a:lstStyle/>
          <a:p>
            <a:r>
              <a:rPr lang="el-GR" sz="1800" b="1" dirty="0" smtClean="0"/>
              <a:t>Σημεία</a:t>
            </a:r>
            <a:r>
              <a:rPr lang="en-US" sz="1800" b="1" dirty="0" smtClean="0"/>
              <a:t> </a:t>
            </a:r>
            <a:r>
              <a:rPr lang="el-GR" sz="1800" b="1" dirty="0" err="1" smtClean="0"/>
              <a:t>υπερογκαιμίας</a:t>
            </a:r>
            <a:r>
              <a:rPr lang="en-US" sz="1800" b="1" dirty="0" smtClean="0"/>
              <a:t>:</a:t>
            </a:r>
            <a:endParaRPr lang="el-GR" sz="1800" b="1" dirty="0"/>
          </a:p>
          <a:p>
            <a:r>
              <a:rPr lang="el-GR" sz="1800" b="1" dirty="0" smtClean="0"/>
              <a:t>Διάταση</a:t>
            </a:r>
            <a:r>
              <a:rPr lang="en-US" sz="1800" b="1" dirty="0" smtClean="0"/>
              <a:t> </a:t>
            </a:r>
            <a:r>
              <a:rPr lang="el-GR" sz="1800" b="1" dirty="0" err="1" smtClean="0"/>
              <a:t>σφαγιτίδων</a:t>
            </a:r>
            <a:r>
              <a:rPr lang="el-GR" sz="1800" b="1" dirty="0" smtClean="0"/>
              <a:t> </a:t>
            </a:r>
            <a:endParaRPr lang="el-GR" sz="1800" b="1" dirty="0"/>
          </a:p>
          <a:p>
            <a:r>
              <a:rPr lang="el-GR" sz="1800" dirty="0" smtClean="0"/>
              <a:t>Σημείο</a:t>
            </a:r>
            <a:r>
              <a:rPr lang="en-US" sz="1800" dirty="0" smtClean="0"/>
              <a:t> </a:t>
            </a:r>
            <a:r>
              <a:rPr lang="el-GR" sz="1800" dirty="0" err="1" smtClean="0"/>
              <a:t>Ηπατοσφαγιτιδικής</a:t>
            </a:r>
            <a:r>
              <a:rPr lang="el-GR" sz="1800" dirty="0" smtClean="0"/>
              <a:t> </a:t>
            </a:r>
            <a:r>
              <a:rPr lang="el-GR" sz="1800" dirty="0"/>
              <a:t>παλινδρόμησης</a:t>
            </a:r>
          </a:p>
          <a:p>
            <a:r>
              <a:rPr lang="el-GR" sz="1800" b="1" dirty="0" smtClean="0"/>
              <a:t>Αύξηση</a:t>
            </a:r>
            <a:r>
              <a:rPr lang="en-US" sz="1800" b="1" dirty="0" smtClean="0"/>
              <a:t> </a:t>
            </a:r>
            <a:r>
              <a:rPr lang="el-GR" sz="1800" b="1" dirty="0" err="1" smtClean="0"/>
              <a:t>καρδιοθωρακικού</a:t>
            </a:r>
            <a:r>
              <a:rPr lang="el-GR" sz="1800" b="1" dirty="0" smtClean="0"/>
              <a:t> </a:t>
            </a:r>
            <a:r>
              <a:rPr lang="el-GR" sz="1800" b="1" dirty="0"/>
              <a:t>δείκτη</a:t>
            </a:r>
          </a:p>
          <a:p>
            <a:r>
              <a:rPr lang="el-GR" sz="1800" dirty="0" err="1" smtClean="0"/>
              <a:t>Καλπαστικός</a:t>
            </a:r>
            <a:r>
              <a:rPr lang="en-US" sz="1800" dirty="0" smtClean="0"/>
              <a:t> </a:t>
            </a:r>
            <a:r>
              <a:rPr lang="el-GR" sz="1800" dirty="0" smtClean="0"/>
              <a:t>ρυθμός </a:t>
            </a:r>
            <a:r>
              <a:rPr lang="el-GR" sz="1800" dirty="0"/>
              <a:t>( S3)</a:t>
            </a:r>
          </a:p>
          <a:p>
            <a:r>
              <a:rPr lang="el-GR" sz="1800" dirty="0"/>
              <a:t>Πνευμονική ή ηπατική συμφόρηση</a:t>
            </a:r>
          </a:p>
          <a:p>
            <a:r>
              <a:rPr lang="el-GR" sz="1800" b="1" dirty="0"/>
              <a:t>Περιφερικό οίδημα</a:t>
            </a:r>
          </a:p>
          <a:p>
            <a:r>
              <a:rPr lang="el-GR" sz="1800" b="1" dirty="0"/>
              <a:t>Τρίτος </a:t>
            </a:r>
            <a:r>
              <a:rPr lang="el-GR" sz="1800" b="1" dirty="0" smtClean="0"/>
              <a:t>χώρος</a:t>
            </a:r>
            <a:r>
              <a:rPr lang="en-US" sz="1800" b="1" dirty="0" smtClean="0"/>
              <a:t> </a:t>
            </a:r>
            <a:r>
              <a:rPr lang="en-GB" sz="1800" b="1" dirty="0" smtClean="0"/>
              <a:t>: </a:t>
            </a:r>
            <a:r>
              <a:rPr lang="el-GR" sz="1800" b="1" dirty="0" err="1" smtClean="0"/>
              <a:t>ασκίτης</a:t>
            </a:r>
            <a:r>
              <a:rPr lang="el-GR" sz="1800" b="1" dirty="0" smtClean="0"/>
              <a:t> </a:t>
            </a:r>
            <a:r>
              <a:rPr lang="el-GR" sz="1800" b="1" dirty="0"/>
              <a:t>, πλευριτικές</a:t>
            </a:r>
            <a:endParaRPr lang="en-GB" sz="1800" b="1" dirty="0"/>
          </a:p>
        </p:txBody>
      </p:sp>
    </p:spTree>
    <p:extLst>
      <p:ext uri="{BB962C8B-B14F-4D97-AF65-F5344CB8AC3E}">
        <p14:creationId xmlns:p14="http://schemas.microsoft.com/office/powerpoint/2010/main" val="1849653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895" y="0"/>
            <a:ext cx="8639637" cy="2031325"/>
          </a:xfrm>
          <a:prstGeom prst="rect">
            <a:avLst/>
          </a:prstGeom>
          <a:noFill/>
        </p:spPr>
        <p:txBody>
          <a:bodyPr wrap="square" rtlCol="0">
            <a:spAutoFit/>
          </a:bodyPr>
          <a:lstStyle/>
          <a:p>
            <a:pPr defTabSz="914400"/>
            <a:r>
              <a:rPr lang="el-GR" sz="1800" b="1" dirty="0">
                <a:solidFill>
                  <a:prstClr val="black"/>
                </a:solidFill>
              </a:rPr>
              <a:t>Η χαμηλή </a:t>
            </a:r>
            <a:r>
              <a:rPr lang="el-GR" sz="1800" b="1" dirty="0" err="1">
                <a:solidFill>
                  <a:prstClr val="black"/>
                </a:solidFill>
              </a:rPr>
              <a:t>Ωσμωτικότητα</a:t>
            </a:r>
            <a:r>
              <a:rPr lang="el-GR" sz="1800" b="1" dirty="0">
                <a:solidFill>
                  <a:prstClr val="black"/>
                </a:solidFill>
              </a:rPr>
              <a:t> πλάσματος </a:t>
            </a:r>
            <a:r>
              <a:rPr lang="el-GR" sz="1800" b="1" dirty="0" smtClean="0">
                <a:solidFill>
                  <a:prstClr val="black"/>
                </a:solidFill>
              </a:rPr>
              <a:t>οδηγεί σε διόγκωση εγκεφαλικών κυττάρων. </a:t>
            </a:r>
            <a:r>
              <a:rPr lang="el-GR" sz="1800" dirty="0">
                <a:solidFill>
                  <a:prstClr val="black"/>
                </a:solidFill>
              </a:rPr>
              <a:t>Αν το χρονικό διάστημα που μεσολάβησε είναι </a:t>
            </a:r>
            <a:r>
              <a:rPr lang="el-GR" sz="1800" b="1" dirty="0">
                <a:solidFill>
                  <a:prstClr val="black"/>
                </a:solidFill>
              </a:rPr>
              <a:t>&gt; 48 ωρών </a:t>
            </a:r>
            <a:r>
              <a:rPr lang="el-GR" sz="1800" dirty="0">
                <a:solidFill>
                  <a:prstClr val="black"/>
                </a:solidFill>
              </a:rPr>
              <a:t>τα </a:t>
            </a:r>
            <a:r>
              <a:rPr lang="el-GR" sz="1800" b="1" dirty="0">
                <a:solidFill>
                  <a:prstClr val="black"/>
                </a:solidFill>
              </a:rPr>
              <a:t>εγκεφαλικά κύτταρα έχουν χρόνο </a:t>
            </a:r>
            <a:r>
              <a:rPr lang="el-GR" sz="1800" dirty="0">
                <a:solidFill>
                  <a:prstClr val="black"/>
                </a:solidFill>
              </a:rPr>
              <a:t>να εξάγουν τόσα ενεργά </a:t>
            </a:r>
            <a:r>
              <a:rPr lang="el-GR" sz="1800" dirty="0" err="1">
                <a:solidFill>
                  <a:prstClr val="black"/>
                </a:solidFill>
              </a:rPr>
              <a:t>ωσμώλια</a:t>
            </a:r>
            <a:r>
              <a:rPr lang="el-GR" sz="1800" dirty="0">
                <a:solidFill>
                  <a:prstClr val="black"/>
                </a:solidFill>
              </a:rPr>
              <a:t> </a:t>
            </a:r>
            <a:r>
              <a:rPr lang="el-GR" sz="1800" dirty="0" smtClean="0">
                <a:solidFill>
                  <a:prstClr val="black"/>
                </a:solidFill>
              </a:rPr>
              <a:t>(</a:t>
            </a:r>
            <a:r>
              <a:rPr lang="en-GB" sz="1800" dirty="0" err="1">
                <a:solidFill>
                  <a:prstClr val="black"/>
                </a:solidFill>
              </a:rPr>
              <a:t>myo</a:t>
            </a:r>
            <a:r>
              <a:rPr lang="en-GB" sz="1800" dirty="0">
                <a:solidFill>
                  <a:prstClr val="black"/>
                </a:solidFill>
              </a:rPr>
              <a:t>-inositol, taurine and </a:t>
            </a:r>
            <a:r>
              <a:rPr lang="en-GB" sz="1800" dirty="0" smtClean="0">
                <a:solidFill>
                  <a:prstClr val="black"/>
                </a:solidFill>
              </a:rPr>
              <a:t>glutamate</a:t>
            </a:r>
            <a:r>
              <a:rPr lang="el-GR" sz="1800" dirty="0" smtClean="0">
                <a:solidFill>
                  <a:prstClr val="black"/>
                </a:solidFill>
              </a:rPr>
              <a:t>) ώστε </a:t>
            </a:r>
            <a:r>
              <a:rPr lang="el-GR" sz="1800" dirty="0">
                <a:solidFill>
                  <a:prstClr val="black"/>
                </a:solidFill>
              </a:rPr>
              <a:t>να επιστρέψουν  στο φυσιολογικό τους </a:t>
            </a:r>
            <a:r>
              <a:rPr lang="el-GR" sz="1800" dirty="0" smtClean="0">
                <a:solidFill>
                  <a:prstClr val="black"/>
                </a:solidFill>
              </a:rPr>
              <a:t>μέγεθος.  Το πρόβλημα είναι ότι αν αποκατασταθεί το Νάτριο στα φυσιολογικά επίπεδα αργεί περισσότερο η </a:t>
            </a:r>
            <a:r>
              <a:rPr lang="el-GR" sz="1800" dirty="0" err="1" smtClean="0">
                <a:solidFill>
                  <a:prstClr val="black"/>
                </a:solidFill>
              </a:rPr>
              <a:t>επανείδοσος</a:t>
            </a:r>
            <a:r>
              <a:rPr lang="el-GR" sz="1800" dirty="0" smtClean="0">
                <a:solidFill>
                  <a:prstClr val="black"/>
                </a:solidFill>
              </a:rPr>
              <a:t> των </a:t>
            </a:r>
            <a:r>
              <a:rPr lang="el-GR" sz="1800" dirty="0" err="1" smtClean="0">
                <a:solidFill>
                  <a:prstClr val="black"/>
                </a:solidFill>
              </a:rPr>
              <a:t>ωσμωλίων</a:t>
            </a:r>
            <a:r>
              <a:rPr lang="el-GR" sz="1800" dirty="0" smtClean="0">
                <a:solidFill>
                  <a:prstClr val="black"/>
                </a:solidFill>
              </a:rPr>
              <a:t> = </a:t>
            </a:r>
            <a:r>
              <a:rPr lang="el-GR" sz="1800" b="1" dirty="0" smtClean="0">
                <a:solidFill>
                  <a:prstClr val="black"/>
                </a:solidFill>
              </a:rPr>
              <a:t>Κίνδυνος Ωσμωτικής </a:t>
            </a:r>
            <a:r>
              <a:rPr lang="el-GR" sz="1800" b="1" dirty="0" err="1" smtClean="0">
                <a:solidFill>
                  <a:prstClr val="black"/>
                </a:solidFill>
              </a:rPr>
              <a:t>Απομυελίνωσης</a:t>
            </a:r>
            <a:r>
              <a:rPr lang="el-GR" sz="1800" b="1" dirty="0" smtClean="0">
                <a:solidFill>
                  <a:prstClr val="black"/>
                </a:solidFill>
              </a:rPr>
              <a:t>  από την ταχεία διόρθωση στην «Χρόνια» </a:t>
            </a:r>
            <a:r>
              <a:rPr lang="el-GR" sz="1800" b="1" dirty="0" err="1" smtClean="0">
                <a:solidFill>
                  <a:prstClr val="black"/>
                </a:solidFill>
              </a:rPr>
              <a:t>Υπονατριαιμία</a:t>
            </a:r>
            <a:r>
              <a:rPr lang="el-GR" sz="1800" b="1" dirty="0" smtClean="0">
                <a:solidFill>
                  <a:prstClr val="black"/>
                </a:solidFill>
              </a:rPr>
              <a:t>. </a:t>
            </a:r>
            <a:endParaRPr lang="en-GB" sz="1800" b="1" dirty="0">
              <a:solidFill>
                <a:prstClr val="black"/>
              </a:solidFill>
            </a:endParaRPr>
          </a:p>
        </p:txBody>
      </p:sp>
      <p:pic>
        <p:nvPicPr>
          <p:cNvPr id="32770" name="Picture 2" descr="http://www.hdcn.com/symp/14brig/content/14brig_mou/slide3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490" y="2051224"/>
            <a:ext cx="7210163" cy="48067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480453" y="2467778"/>
            <a:ext cx="1388125" cy="1015663"/>
          </a:xfrm>
          <a:prstGeom prst="rect">
            <a:avLst/>
          </a:prstGeom>
          <a:noFill/>
          <a:ln>
            <a:solidFill>
              <a:schemeClr val="tx1"/>
            </a:solidFill>
          </a:ln>
        </p:spPr>
        <p:txBody>
          <a:bodyPr wrap="square" rtlCol="0">
            <a:spAutoFit/>
          </a:bodyPr>
          <a:lstStyle/>
          <a:p>
            <a:r>
              <a:rPr lang="el-GR" sz="2000" dirty="0" smtClean="0"/>
              <a:t>ΟΞΕΙΑ (48</a:t>
            </a:r>
            <a:r>
              <a:rPr lang="en-US" sz="2000" dirty="0" smtClean="0"/>
              <a:t>h) v</a:t>
            </a:r>
            <a:r>
              <a:rPr lang="en-US" sz="2000" dirty="0"/>
              <a:t>s</a:t>
            </a:r>
            <a:endParaRPr lang="en-US" sz="2000" dirty="0" smtClean="0"/>
          </a:p>
          <a:p>
            <a:r>
              <a:rPr lang="el-GR" sz="2000" dirty="0" smtClean="0"/>
              <a:t>ΧΡΟΝΙΑ</a:t>
            </a:r>
            <a:endParaRPr lang="en-US" sz="2000" dirty="0"/>
          </a:p>
        </p:txBody>
      </p:sp>
    </p:spTree>
    <p:extLst>
      <p:ext uri="{BB962C8B-B14F-4D97-AF65-F5344CB8AC3E}">
        <p14:creationId xmlns:p14="http://schemas.microsoft.com/office/powerpoint/2010/main" val="3143731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092" y="781911"/>
            <a:ext cx="7943850"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299884" y="301643"/>
            <a:ext cx="3405715" cy="392415"/>
          </a:xfrm>
          <a:prstGeom prst="rect">
            <a:avLst/>
          </a:prstGeom>
          <a:solidFill>
            <a:srgbClr val="FFC000"/>
          </a:solidFill>
        </p:spPr>
        <p:txBody>
          <a:bodyPr wrap="square" lIns="68580" tIns="34290" rIns="68580" bIns="34290" rtlCol="0">
            <a:spAutoFit/>
          </a:bodyPr>
          <a:lstStyle/>
          <a:p>
            <a:r>
              <a:rPr lang="el-GR" sz="2100" dirty="0"/>
              <a:t>ΥΠΟ- </a:t>
            </a:r>
            <a:r>
              <a:rPr lang="el-GR" sz="2100" dirty="0" smtClean="0"/>
              <a:t>ΝΑΤΡΙΑΙΜΙΑ ΥΠΟΤΟΝΗ</a:t>
            </a:r>
            <a:endParaRPr lang="en-GB" sz="21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81421" y="301643"/>
            <a:ext cx="688445" cy="968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 y="257805"/>
            <a:ext cx="838199" cy="117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28810" y="5993176"/>
            <a:ext cx="8141465" cy="707886"/>
          </a:xfrm>
          <a:prstGeom prst="rect">
            <a:avLst/>
          </a:prstGeom>
          <a:noFill/>
          <a:ln>
            <a:solidFill>
              <a:schemeClr val="tx1"/>
            </a:solidFill>
          </a:ln>
        </p:spPr>
        <p:txBody>
          <a:bodyPr wrap="square" rtlCol="0">
            <a:spAutoFit/>
          </a:bodyPr>
          <a:lstStyle/>
          <a:p>
            <a:pPr algn="ctr"/>
            <a:r>
              <a:rPr lang="el-GR" sz="2000" dirty="0" err="1" smtClean="0"/>
              <a:t>Υπο-νατριαιμία→ενεργοποίηση</a:t>
            </a:r>
            <a:r>
              <a:rPr lang="el-GR" sz="2000" dirty="0" smtClean="0"/>
              <a:t> </a:t>
            </a:r>
            <a:r>
              <a:rPr lang="el-GR" sz="2000" dirty="0" err="1" smtClean="0"/>
              <a:t>οστεοκλαστών→οστεοπώρωση</a:t>
            </a:r>
            <a:r>
              <a:rPr lang="el-GR" sz="2000" dirty="0" smtClean="0"/>
              <a:t>, </a:t>
            </a:r>
            <a:r>
              <a:rPr lang="el-GR" sz="2000" dirty="0" err="1" smtClean="0"/>
              <a:t>υπερασβεστιουρία</a:t>
            </a:r>
            <a:r>
              <a:rPr lang="el-GR" sz="2000" dirty="0" smtClean="0"/>
              <a:t>, νεφρολιθίαση </a:t>
            </a:r>
            <a:endParaRPr lang="en-US" sz="2000" dirty="0"/>
          </a:p>
        </p:txBody>
      </p:sp>
      <p:sp>
        <p:nvSpPr>
          <p:cNvPr id="4" name="TextBox 3"/>
          <p:cNvSpPr txBox="1"/>
          <p:nvPr/>
        </p:nvSpPr>
        <p:spPr>
          <a:xfrm>
            <a:off x="5651654" y="4869455"/>
            <a:ext cx="3216924" cy="923330"/>
          </a:xfrm>
          <a:prstGeom prst="rect">
            <a:avLst/>
          </a:prstGeom>
          <a:solidFill>
            <a:srgbClr val="FFCCFF"/>
          </a:solidFill>
        </p:spPr>
        <p:txBody>
          <a:bodyPr wrap="square" rtlCol="0">
            <a:spAutoFit/>
          </a:bodyPr>
          <a:lstStyle/>
          <a:p>
            <a:r>
              <a:rPr lang="el-GR" sz="1800" dirty="0" smtClean="0"/>
              <a:t>2-6 ημέρες μετά ταχεία διόρθωση</a:t>
            </a:r>
            <a:r>
              <a:rPr lang="en-US" sz="1800" dirty="0" smtClean="0"/>
              <a:t>: </a:t>
            </a:r>
            <a:r>
              <a:rPr lang="el-GR" sz="1800" dirty="0" smtClean="0"/>
              <a:t>σπασμοί, </a:t>
            </a:r>
            <a:r>
              <a:rPr lang="el-GR" sz="1800" dirty="0" err="1" smtClean="0"/>
              <a:t>τετραπάρεση</a:t>
            </a:r>
            <a:r>
              <a:rPr lang="el-GR" sz="1800" dirty="0" smtClean="0"/>
              <a:t>, εγκεφαλοπάθεια</a:t>
            </a:r>
            <a:endParaRPr lang="en-US" sz="1800" dirty="0"/>
          </a:p>
        </p:txBody>
      </p:sp>
    </p:spTree>
    <p:extLst>
      <p:ext uri="{BB962C8B-B14F-4D97-AF65-F5344CB8AC3E}">
        <p14:creationId xmlns:p14="http://schemas.microsoft.com/office/powerpoint/2010/main" val="403116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arn(outVertical)">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outVertical)">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03" y="3818467"/>
            <a:ext cx="9002859" cy="2860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236855" y="411709"/>
            <a:ext cx="3405715" cy="392415"/>
          </a:xfrm>
          <a:prstGeom prst="rect">
            <a:avLst/>
          </a:prstGeom>
          <a:solidFill>
            <a:srgbClr val="FFC000"/>
          </a:solidFill>
        </p:spPr>
        <p:txBody>
          <a:bodyPr wrap="square" lIns="68580" tIns="34290" rIns="68580" bIns="34290" rtlCol="0">
            <a:spAutoFit/>
          </a:bodyPr>
          <a:lstStyle/>
          <a:p>
            <a:r>
              <a:rPr lang="el-GR" sz="2100" dirty="0"/>
              <a:t>ΥΠΟ- </a:t>
            </a:r>
            <a:r>
              <a:rPr lang="el-GR" sz="2100" dirty="0" smtClean="0"/>
              <a:t>ΝΑΤΡΙΑΙΜΙΑ ΥΠΟΤΟΝΗ</a:t>
            </a:r>
            <a:endParaRPr lang="en-GB" sz="2100" dirty="0"/>
          </a:p>
        </p:txBody>
      </p:sp>
      <p:sp>
        <p:nvSpPr>
          <p:cNvPr id="3" name="Rounded Rectangle 2"/>
          <p:cNvSpPr/>
          <p:nvPr/>
        </p:nvSpPr>
        <p:spPr>
          <a:xfrm>
            <a:off x="1332779" y="4385734"/>
            <a:ext cx="487554" cy="38946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1398059" y="5994400"/>
            <a:ext cx="3538008" cy="2794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87" y="2409843"/>
            <a:ext cx="806980" cy="113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767" y="927878"/>
            <a:ext cx="7848600" cy="275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ounded Rectangle 5"/>
          <p:cNvSpPr/>
          <p:nvPr/>
        </p:nvSpPr>
        <p:spPr>
          <a:xfrm>
            <a:off x="3167063" y="5571067"/>
            <a:ext cx="1371069" cy="270933"/>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1090670" y="2434728"/>
            <a:ext cx="1156771" cy="523220"/>
          </a:xfrm>
          <a:prstGeom prst="rect">
            <a:avLst/>
          </a:prstGeom>
          <a:noFill/>
          <a:ln>
            <a:solidFill>
              <a:schemeClr val="tx1"/>
            </a:solidFill>
          </a:ln>
        </p:spPr>
        <p:txBody>
          <a:bodyPr wrap="square" rtlCol="0">
            <a:spAutoFit/>
          </a:bodyPr>
          <a:lstStyle/>
          <a:p>
            <a:r>
              <a:rPr lang="el-GR" dirty="0" err="1" smtClean="0"/>
              <a:t>Πολλαπλούν</a:t>
            </a:r>
            <a:r>
              <a:rPr lang="el-GR" dirty="0" smtClean="0"/>
              <a:t> </a:t>
            </a:r>
            <a:r>
              <a:rPr lang="el-GR" dirty="0" err="1" smtClean="0"/>
              <a:t>Μυέλωμα</a:t>
            </a:r>
            <a:endParaRPr lang="en-US" dirty="0"/>
          </a:p>
        </p:txBody>
      </p:sp>
      <p:sp>
        <p:nvSpPr>
          <p:cNvPr id="2" name="TextBox 1"/>
          <p:cNvSpPr txBox="1"/>
          <p:nvPr/>
        </p:nvSpPr>
        <p:spPr>
          <a:xfrm>
            <a:off x="5618603" y="308472"/>
            <a:ext cx="2445745" cy="830997"/>
          </a:xfrm>
          <a:prstGeom prst="rect">
            <a:avLst/>
          </a:prstGeom>
          <a:noFill/>
        </p:spPr>
        <p:txBody>
          <a:bodyPr wrap="square" rtlCol="0">
            <a:spAutoFit/>
          </a:bodyPr>
          <a:lstStyle/>
          <a:p>
            <a:r>
              <a:rPr lang="el-GR" sz="2400" dirty="0" smtClean="0"/>
              <a:t>ΔΙΑΓΝΩΣΗ</a:t>
            </a:r>
          </a:p>
          <a:p>
            <a:r>
              <a:rPr lang="el-GR" sz="2400" dirty="0" smtClean="0"/>
              <a:t>ΑΝΤΙΜΕΤΩΠΙΣΗ</a:t>
            </a:r>
            <a:endParaRPr lang="en-GB" sz="2400" dirty="0"/>
          </a:p>
        </p:txBody>
      </p:sp>
    </p:spTree>
    <p:extLst>
      <p:ext uri="{BB962C8B-B14F-4D97-AF65-F5344CB8AC3E}">
        <p14:creationId xmlns:p14="http://schemas.microsoft.com/office/powerpoint/2010/main" val="359059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16" presetClass="entr" presetSubtype="37"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263625"/>
            <a:ext cx="9144000" cy="4594375"/>
          </a:xfrm>
          <a:prstGeom prst="rect">
            <a:avLst/>
          </a:prstGeom>
        </p:spPr>
      </p:pic>
      <p:sp>
        <p:nvSpPr>
          <p:cNvPr id="4" name="TextBox 3"/>
          <p:cNvSpPr txBox="1"/>
          <p:nvPr/>
        </p:nvSpPr>
        <p:spPr>
          <a:xfrm>
            <a:off x="99151" y="132203"/>
            <a:ext cx="8824511" cy="1938992"/>
          </a:xfrm>
          <a:prstGeom prst="rect">
            <a:avLst/>
          </a:prstGeom>
          <a:noFill/>
          <a:ln>
            <a:solidFill>
              <a:schemeClr val="tx1"/>
            </a:solidFill>
          </a:ln>
        </p:spPr>
        <p:txBody>
          <a:bodyPr wrap="square" rtlCol="0">
            <a:spAutoFit/>
          </a:bodyPr>
          <a:lstStyle/>
          <a:p>
            <a:r>
              <a:rPr lang="el-GR" sz="2000" b="1" dirty="0" smtClean="0"/>
              <a:t>ΔΙΑΓΝΩΣΤΙΚΑ ΚΡΙΤΗΡΙΑ </a:t>
            </a:r>
            <a:r>
              <a:rPr lang="en-US" sz="2000" b="1" dirty="0" smtClean="0"/>
              <a:t>SIADH</a:t>
            </a:r>
            <a:r>
              <a:rPr lang="en-US" sz="2000" dirty="0" smtClean="0"/>
              <a:t>:</a:t>
            </a:r>
          </a:p>
          <a:p>
            <a:r>
              <a:rPr lang="el-GR" sz="2000" dirty="0" err="1" smtClean="0"/>
              <a:t>Υπότονη</a:t>
            </a:r>
            <a:r>
              <a:rPr lang="el-GR" sz="2000" dirty="0" smtClean="0"/>
              <a:t> </a:t>
            </a:r>
            <a:r>
              <a:rPr lang="el-GR" sz="2000" dirty="0" err="1" smtClean="0"/>
              <a:t>Υπονατριαιμία</a:t>
            </a:r>
            <a:r>
              <a:rPr lang="el-GR" sz="2000" dirty="0" smtClean="0"/>
              <a:t> με </a:t>
            </a:r>
            <a:r>
              <a:rPr lang="el-GR" sz="2000" b="1" dirty="0" err="1" smtClean="0"/>
              <a:t>Ωσμωτικότητα</a:t>
            </a:r>
            <a:r>
              <a:rPr lang="el-GR" sz="2000" b="1" dirty="0" smtClean="0"/>
              <a:t> Ούρων &gt; 100 </a:t>
            </a:r>
            <a:r>
              <a:rPr lang="en-US" sz="2000" dirty="0" err="1" smtClean="0"/>
              <a:t>mOsm</a:t>
            </a:r>
            <a:r>
              <a:rPr lang="en-US" sz="2000" dirty="0" smtClean="0"/>
              <a:t>/kg</a:t>
            </a:r>
          </a:p>
          <a:p>
            <a:r>
              <a:rPr lang="el-GR" sz="2000" b="1" dirty="0" smtClean="0"/>
              <a:t>Νάτριο Ούρων &gt; 30 </a:t>
            </a:r>
            <a:r>
              <a:rPr lang="en-US" sz="2000" dirty="0" err="1" smtClean="0"/>
              <a:t>mmol</a:t>
            </a:r>
            <a:r>
              <a:rPr lang="en-US" sz="2000" dirty="0" smtClean="0"/>
              <a:t>/l </a:t>
            </a:r>
            <a:r>
              <a:rPr lang="el-GR" sz="2000" dirty="0" smtClean="0"/>
              <a:t>με φυσιολογική πρόσληψη ύδατος</a:t>
            </a:r>
          </a:p>
          <a:p>
            <a:r>
              <a:rPr lang="el-GR" sz="2000" dirty="0" smtClean="0"/>
              <a:t>Όχι λήψη διουρητικών, </a:t>
            </a:r>
            <a:r>
              <a:rPr lang="el-GR" sz="2000" b="1" dirty="0" smtClean="0"/>
              <a:t>αποκλεισμός ανεπάρκειας επινεφριδίων (</a:t>
            </a:r>
            <a:r>
              <a:rPr lang="el-GR" sz="2000" b="1" dirty="0" err="1" smtClean="0"/>
              <a:t>κορτιζόλη</a:t>
            </a:r>
            <a:r>
              <a:rPr lang="el-GR" sz="2000" b="1" dirty="0" smtClean="0"/>
              <a:t> φυσιολογικά καταστέλλει την </a:t>
            </a:r>
            <a:r>
              <a:rPr lang="en-US" sz="2000" b="1" dirty="0" smtClean="0"/>
              <a:t>ADH)</a:t>
            </a:r>
            <a:r>
              <a:rPr lang="el-GR" sz="2000" b="1" dirty="0" smtClean="0"/>
              <a:t>, θυρεοειδή και νεφρών</a:t>
            </a:r>
          </a:p>
          <a:p>
            <a:r>
              <a:rPr lang="el-GR" sz="2000" b="1" dirty="0" smtClean="0"/>
              <a:t>Ουρικό οξύ </a:t>
            </a:r>
            <a:r>
              <a:rPr lang="el-GR" sz="2000" dirty="0" smtClean="0"/>
              <a:t>αίματος &lt;4</a:t>
            </a:r>
            <a:r>
              <a:rPr lang="en-US" sz="2000" dirty="0" smtClean="0"/>
              <a:t>mg/dl </a:t>
            </a:r>
            <a:r>
              <a:rPr lang="el-GR" sz="2000" dirty="0" smtClean="0"/>
              <a:t>με κλασματική απέκκριση </a:t>
            </a:r>
            <a:r>
              <a:rPr lang="el-GR" sz="2000" b="1" dirty="0" smtClean="0"/>
              <a:t>&gt; 11% </a:t>
            </a:r>
            <a:endParaRPr lang="en-US" sz="2000" b="1" dirty="0"/>
          </a:p>
        </p:txBody>
      </p:sp>
    </p:spTree>
    <p:extLst>
      <p:ext uri="{BB962C8B-B14F-4D97-AF65-F5344CB8AC3E}">
        <p14:creationId xmlns:p14="http://schemas.microsoft.com/office/powerpoint/2010/main" val="7392387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0" y="1587919"/>
            <a:ext cx="1157758" cy="369332"/>
          </a:xfrm>
          <a:prstGeom prst="rect">
            <a:avLst/>
          </a:prstGeom>
          <a:solidFill>
            <a:srgbClr val="99CCFF"/>
          </a:solidFill>
          <a:ln>
            <a:solidFill>
              <a:schemeClr val="tx1"/>
            </a:solidFill>
          </a:ln>
        </p:spPr>
        <p:txBody>
          <a:bodyPr wrap="square" rtlCol="0">
            <a:spAutoFit/>
          </a:bodyPr>
          <a:lstStyle/>
          <a:p>
            <a:r>
              <a:rPr lang="en-US" sz="1800" dirty="0" smtClean="0"/>
              <a:t> </a:t>
            </a:r>
            <a:r>
              <a:rPr lang="en-US" sz="1800" dirty="0" err="1" smtClean="0"/>
              <a:t>UNa</a:t>
            </a:r>
            <a:r>
              <a:rPr lang="el-GR" sz="1800" dirty="0" smtClean="0"/>
              <a:t> &lt; 20</a:t>
            </a:r>
          </a:p>
        </p:txBody>
      </p:sp>
      <p:sp>
        <p:nvSpPr>
          <p:cNvPr id="51" name="TextBox 50"/>
          <p:cNvSpPr txBox="1"/>
          <p:nvPr/>
        </p:nvSpPr>
        <p:spPr>
          <a:xfrm>
            <a:off x="467544" y="260648"/>
            <a:ext cx="5760640" cy="400110"/>
          </a:xfrm>
          <a:prstGeom prst="rect">
            <a:avLst/>
          </a:prstGeom>
          <a:noFill/>
          <a:ln>
            <a:solidFill>
              <a:schemeClr val="tx1"/>
            </a:solidFill>
          </a:ln>
        </p:spPr>
        <p:txBody>
          <a:bodyPr wrap="square" rtlCol="0">
            <a:spAutoFit/>
          </a:bodyPr>
          <a:lstStyle/>
          <a:p>
            <a:r>
              <a:rPr lang="el-GR" sz="2000" dirty="0" smtClean="0"/>
              <a:t>Διαγνωστικός αλγόριθμος </a:t>
            </a:r>
            <a:r>
              <a:rPr lang="el-GR" sz="2000" dirty="0" err="1" smtClean="0"/>
              <a:t>υπονατριαμίας</a:t>
            </a:r>
            <a:r>
              <a:rPr lang="el-GR" sz="2000" dirty="0" smtClean="0"/>
              <a:t> </a:t>
            </a:r>
            <a:endParaRPr lang="en-GB" sz="2000" dirty="0"/>
          </a:p>
        </p:txBody>
      </p:sp>
      <p:sp>
        <p:nvSpPr>
          <p:cNvPr id="6" name="TextBox 5"/>
          <p:cNvSpPr txBox="1"/>
          <p:nvPr/>
        </p:nvSpPr>
        <p:spPr>
          <a:xfrm>
            <a:off x="0" y="1018444"/>
            <a:ext cx="4908622" cy="369332"/>
          </a:xfrm>
          <a:prstGeom prst="rect">
            <a:avLst/>
          </a:prstGeom>
          <a:solidFill>
            <a:srgbClr val="FFC000"/>
          </a:solidFill>
          <a:ln>
            <a:solidFill>
              <a:schemeClr val="tx1"/>
            </a:solidFill>
          </a:ln>
        </p:spPr>
        <p:txBody>
          <a:bodyPr wrap="square" rtlCol="0">
            <a:spAutoFit/>
          </a:bodyPr>
          <a:lstStyle/>
          <a:p>
            <a:r>
              <a:rPr lang="el-GR" sz="1800" dirty="0" smtClean="0"/>
              <a:t>ΥΠΟ-ΟΓΚΑΙΜΙΑ= ΜΕΙΩΜΕΝΟ ΕΞΩΚΥΤΤΑΡΙΟ ΥΓΡΟ </a:t>
            </a:r>
            <a:endParaRPr lang="en-GB" sz="1800" dirty="0"/>
          </a:p>
        </p:txBody>
      </p:sp>
      <p:sp>
        <p:nvSpPr>
          <p:cNvPr id="11" name="TextBox 10"/>
          <p:cNvSpPr txBox="1"/>
          <p:nvPr/>
        </p:nvSpPr>
        <p:spPr>
          <a:xfrm>
            <a:off x="5286970" y="1007427"/>
            <a:ext cx="1512168" cy="369332"/>
          </a:xfrm>
          <a:prstGeom prst="rect">
            <a:avLst/>
          </a:prstGeom>
          <a:solidFill>
            <a:srgbClr val="92D050"/>
          </a:solidFill>
          <a:ln>
            <a:solidFill>
              <a:schemeClr val="tx1"/>
            </a:solidFill>
          </a:ln>
        </p:spPr>
        <p:txBody>
          <a:bodyPr wrap="square" rtlCol="0">
            <a:spAutoFit/>
          </a:bodyPr>
          <a:lstStyle/>
          <a:p>
            <a:r>
              <a:rPr lang="el-GR" sz="1800" dirty="0" smtClean="0"/>
              <a:t>ΕΥ- ΟΓΚΑΙΜΙΑ</a:t>
            </a:r>
            <a:endParaRPr lang="en-GB" sz="1800" dirty="0"/>
          </a:p>
        </p:txBody>
      </p:sp>
      <p:sp>
        <p:nvSpPr>
          <p:cNvPr id="13" name="TextBox 12"/>
          <p:cNvSpPr txBox="1"/>
          <p:nvPr/>
        </p:nvSpPr>
        <p:spPr>
          <a:xfrm>
            <a:off x="6986712" y="1007427"/>
            <a:ext cx="1788940" cy="369332"/>
          </a:xfrm>
          <a:prstGeom prst="rect">
            <a:avLst/>
          </a:prstGeom>
          <a:solidFill>
            <a:srgbClr val="FF6699"/>
          </a:solidFill>
          <a:ln>
            <a:solidFill>
              <a:schemeClr val="tx1"/>
            </a:solidFill>
          </a:ln>
        </p:spPr>
        <p:txBody>
          <a:bodyPr wrap="square" rtlCol="0">
            <a:spAutoFit/>
          </a:bodyPr>
          <a:lstStyle/>
          <a:p>
            <a:r>
              <a:rPr lang="el-GR" sz="1800" dirty="0" smtClean="0"/>
              <a:t>ΥΠΕΡ-ΟΓΚΑΙΜΙΑ</a:t>
            </a:r>
            <a:endParaRPr lang="en-GB" sz="1800" dirty="0"/>
          </a:p>
        </p:txBody>
      </p:sp>
      <p:sp>
        <p:nvSpPr>
          <p:cNvPr id="14" name="TextBox 13"/>
          <p:cNvSpPr txBox="1"/>
          <p:nvPr/>
        </p:nvSpPr>
        <p:spPr>
          <a:xfrm>
            <a:off x="2405842" y="1532123"/>
            <a:ext cx="936104" cy="369332"/>
          </a:xfrm>
          <a:prstGeom prst="rect">
            <a:avLst/>
          </a:prstGeom>
          <a:solidFill>
            <a:srgbClr val="FF0000"/>
          </a:solidFill>
          <a:ln>
            <a:solidFill>
              <a:schemeClr val="tx1"/>
            </a:solidFill>
          </a:ln>
        </p:spPr>
        <p:txBody>
          <a:bodyPr wrap="square" rtlCol="0">
            <a:spAutoFit/>
          </a:bodyPr>
          <a:lstStyle/>
          <a:p>
            <a:r>
              <a:rPr lang="en-US" sz="1800" dirty="0" err="1" smtClean="0"/>
              <a:t>UNa</a:t>
            </a:r>
            <a:r>
              <a:rPr lang="en-US" sz="1800" dirty="0" smtClean="0"/>
              <a:t>&gt;20</a:t>
            </a:r>
            <a:endParaRPr lang="en-GB" sz="1800" dirty="0"/>
          </a:p>
        </p:txBody>
      </p:sp>
      <p:sp>
        <p:nvSpPr>
          <p:cNvPr id="16" name="TextBox 15"/>
          <p:cNvSpPr txBox="1"/>
          <p:nvPr/>
        </p:nvSpPr>
        <p:spPr>
          <a:xfrm>
            <a:off x="0" y="2274152"/>
            <a:ext cx="2271486" cy="1754326"/>
          </a:xfrm>
          <a:prstGeom prst="rect">
            <a:avLst/>
          </a:prstGeom>
          <a:solidFill>
            <a:srgbClr val="99CCFF"/>
          </a:solidFill>
          <a:ln>
            <a:solidFill>
              <a:schemeClr val="tx1"/>
            </a:solidFill>
          </a:ln>
        </p:spPr>
        <p:txBody>
          <a:bodyPr wrap="square" rtlCol="0">
            <a:spAutoFit/>
          </a:bodyPr>
          <a:lstStyle/>
          <a:p>
            <a:r>
              <a:rPr lang="el-GR" sz="1800" b="1" dirty="0"/>
              <a:t>Απώλεια </a:t>
            </a:r>
            <a:r>
              <a:rPr lang="el-GR" sz="1800" b="1" dirty="0" err="1" smtClean="0"/>
              <a:t>εξωνεφρική</a:t>
            </a:r>
            <a:endParaRPr lang="el-GR" sz="1800" b="1" dirty="0" smtClean="0"/>
          </a:p>
          <a:p>
            <a:r>
              <a:rPr lang="el-GR" sz="1800" dirty="0" smtClean="0"/>
              <a:t>Εφίδρωση</a:t>
            </a:r>
          </a:p>
          <a:p>
            <a:r>
              <a:rPr lang="el-GR" sz="1800" dirty="0" smtClean="0"/>
              <a:t>Διάρροιες</a:t>
            </a:r>
          </a:p>
          <a:p>
            <a:r>
              <a:rPr lang="el-GR" sz="1800" dirty="0" smtClean="0"/>
              <a:t>Έμετοι</a:t>
            </a:r>
          </a:p>
          <a:p>
            <a:r>
              <a:rPr lang="el-GR" sz="1800" dirty="0" smtClean="0"/>
              <a:t>Εγκαύματα</a:t>
            </a:r>
          </a:p>
          <a:p>
            <a:r>
              <a:rPr lang="el-GR" sz="1800" dirty="0" smtClean="0"/>
              <a:t>Παγκρεατίτιδα</a:t>
            </a:r>
          </a:p>
        </p:txBody>
      </p:sp>
      <p:sp>
        <p:nvSpPr>
          <p:cNvPr id="17" name="TextBox 16"/>
          <p:cNvSpPr txBox="1"/>
          <p:nvPr/>
        </p:nvSpPr>
        <p:spPr>
          <a:xfrm>
            <a:off x="2407578" y="2244395"/>
            <a:ext cx="2580328" cy="2585323"/>
          </a:xfrm>
          <a:prstGeom prst="rect">
            <a:avLst/>
          </a:prstGeom>
          <a:solidFill>
            <a:srgbClr val="CC66FF"/>
          </a:solidFill>
          <a:ln>
            <a:solidFill>
              <a:schemeClr val="tx1"/>
            </a:solidFill>
          </a:ln>
        </p:spPr>
        <p:txBody>
          <a:bodyPr wrap="square" rtlCol="0">
            <a:spAutoFit/>
          </a:bodyPr>
          <a:lstStyle/>
          <a:p>
            <a:r>
              <a:rPr lang="el-GR" sz="1800" b="1" dirty="0" smtClean="0"/>
              <a:t>Νεφρική Απώλεια</a:t>
            </a:r>
          </a:p>
          <a:p>
            <a:r>
              <a:rPr lang="el-GR" sz="1800" b="1" dirty="0" smtClean="0"/>
              <a:t>Διουρητικά (</a:t>
            </a:r>
            <a:r>
              <a:rPr lang="el-GR" sz="1800" b="1" dirty="0" err="1" smtClean="0"/>
              <a:t>θειαζίδες</a:t>
            </a:r>
            <a:r>
              <a:rPr lang="el-GR" sz="1800" b="1" dirty="0" smtClean="0"/>
              <a:t>)</a:t>
            </a:r>
          </a:p>
          <a:p>
            <a:r>
              <a:rPr lang="el-GR" sz="1800" b="1" dirty="0" err="1" smtClean="0"/>
              <a:t>Επινεφριδιακή</a:t>
            </a:r>
            <a:r>
              <a:rPr lang="el-GR" sz="1800" b="1" dirty="0" smtClean="0"/>
              <a:t> Ανεπάρκεια</a:t>
            </a:r>
          </a:p>
          <a:p>
            <a:r>
              <a:rPr lang="el-GR" sz="1800" b="1" dirty="0" smtClean="0"/>
              <a:t>Σύνδρομο Εγκεφαλικής Απώλειας Άλατος (</a:t>
            </a:r>
            <a:r>
              <a:rPr lang="en-US" sz="1800" b="1" dirty="0" smtClean="0"/>
              <a:t>CSWS)</a:t>
            </a:r>
            <a:endParaRPr lang="el-GR" sz="1800" b="1" dirty="0" smtClean="0"/>
          </a:p>
          <a:p>
            <a:r>
              <a:rPr lang="el-GR" sz="1800" b="1" dirty="0" smtClean="0"/>
              <a:t>Νεφροπάθεια </a:t>
            </a:r>
            <a:r>
              <a:rPr lang="el-GR" sz="1800" dirty="0" smtClean="0"/>
              <a:t>με απώλεια άλατος</a:t>
            </a:r>
          </a:p>
        </p:txBody>
      </p:sp>
      <p:sp>
        <p:nvSpPr>
          <p:cNvPr id="37" name="TextBox 36"/>
          <p:cNvSpPr txBox="1"/>
          <p:nvPr/>
        </p:nvSpPr>
        <p:spPr>
          <a:xfrm>
            <a:off x="5309004" y="1537048"/>
            <a:ext cx="936104" cy="369332"/>
          </a:xfrm>
          <a:prstGeom prst="rect">
            <a:avLst/>
          </a:prstGeom>
          <a:solidFill>
            <a:srgbClr val="FF0000"/>
          </a:solidFill>
          <a:ln>
            <a:solidFill>
              <a:schemeClr val="tx1"/>
            </a:solidFill>
          </a:ln>
        </p:spPr>
        <p:txBody>
          <a:bodyPr wrap="square" rtlCol="0">
            <a:spAutoFit/>
          </a:bodyPr>
          <a:lstStyle/>
          <a:p>
            <a:r>
              <a:rPr lang="en-US" sz="1800" dirty="0" err="1" smtClean="0"/>
              <a:t>UNa</a:t>
            </a:r>
            <a:r>
              <a:rPr lang="en-US" sz="1800" dirty="0" smtClean="0"/>
              <a:t>&gt;20</a:t>
            </a:r>
            <a:endParaRPr lang="en-GB" sz="1800" dirty="0"/>
          </a:p>
        </p:txBody>
      </p:sp>
      <p:sp>
        <p:nvSpPr>
          <p:cNvPr id="39" name="TextBox 38"/>
          <p:cNvSpPr txBox="1"/>
          <p:nvPr/>
        </p:nvSpPr>
        <p:spPr>
          <a:xfrm>
            <a:off x="7064488" y="3810762"/>
            <a:ext cx="936104" cy="369332"/>
          </a:xfrm>
          <a:prstGeom prst="rect">
            <a:avLst/>
          </a:prstGeom>
          <a:solidFill>
            <a:srgbClr val="FF0000"/>
          </a:solidFill>
          <a:ln>
            <a:solidFill>
              <a:schemeClr val="tx1"/>
            </a:solidFill>
          </a:ln>
        </p:spPr>
        <p:txBody>
          <a:bodyPr wrap="square" rtlCol="0">
            <a:spAutoFit/>
          </a:bodyPr>
          <a:lstStyle/>
          <a:p>
            <a:r>
              <a:rPr lang="en-US" sz="1800" dirty="0" err="1" smtClean="0"/>
              <a:t>UNa</a:t>
            </a:r>
            <a:r>
              <a:rPr lang="en-US" sz="1800" dirty="0" smtClean="0"/>
              <a:t>&gt;20</a:t>
            </a:r>
            <a:endParaRPr lang="en-GB" sz="1800" dirty="0"/>
          </a:p>
        </p:txBody>
      </p:sp>
      <p:sp>
        <p:nvSpPr>
          <p:cNvPr id="45" name="TextBox 44"/>
          <p:cNvSpPr txBox="1"/>
          <p:nvPr/>
        </p:nvSpPr>
        <p:spPr>
          <a:xfrm>
            <a:off x="7019762" y="1521105"/>
            <a:ext cx="1364074" cy="400110"/>
          </a:xfrm>
          <a:prstGeom prst="rect">
            <a:avLst/>
          </a:prstGeom>
          <a:solidFill>
            <a:srgbClr val="99CCFF"/>
          </a:solidFill>
          <a:ln>
            <a:solidFill>
              <a:schemeClr val="tx1"/>
            </a:solidFill>
          </a:ln>
        </p:spPr>
        <p:txBody>
          <a:bodyPr wrap="square" rtlCol="0">
            <a:spAutoFit/>
          </a:bodyPr>
          <a:lstStyle/>
          <a:p>
            <a:r>
              <a:rPr lang="en-US" sz="2000" dirty="0" smtClean="0"/>
              <a:t> </a:t>
            </a:r>
            <a:r>
              <a:rPr lang="en-US" sz="2000" dirty="0" err="1" smtClean="0"/>
              <a:t>UNa</a:t>
            </a:r>
            <a:r>
              <a:rPr lang="el-GR" sz="2000" dirty="0" smtClean="0"/>
              <a:t> &lt; 20</a:t>
            </a:r>
          </a:p>
        </p:txBody>
      </p:sp>
      <p:sp>
        <p:nvSpPr>
          <p:cNvPr id="18" name="TextBox 17"/>
          <p:cNvSpPr txBox="1"/>
          <p:nvPr/>
        </p:nvSpPr>
        <p:spPr>
          <a:xfrm>
            <a:off x="5299113" y="2252118"/>
            <a:ext cx="1608463" cy="1323439"/>
          </a:xfrm>
          <a:prstGeom prst="rect">
            <a:avLst/>
          </a:prstGeom>
          <a:noFill/>
          <a:ln>
            <a:solidFill>
              <a:schemeClr val="tx1"/>
            </a:solidFill>
          </a:ln>
        </p:spPr>
        <p:txBody>
          <a:bodyPr wrap="square" rtlCol="0">
            <a:spAutoFit/>
          </a:bodyPr>
          <a:lstStyle/>
          <a:p>
            <a:r>
              <a:rPr lang="en-US" sz="2000" dirty="0" smtClean="0"/>
              <a:t>SIADH</a:t>
            </a:r>
            <a:endParaRPr lang="el-GR" sz="2000" dirty="0" smtClean="0"/>
          </a:p>
          <a:p>
            <a:r>
              <a:rPr lang="el-GR" sz="2000" dirty="0" err="1" smtClean="0"/>
              <a:t>Υποθυρ</a:t>
            </a:r>
            <a:r>
              <a:rPr lang="el-GR" sz="2000" dirty="0" smtClean="0"/>
              <a:t>/</a:t>
            </a:r>
            <a:r>
              <a:rPr lang="el-GR" sz="2000" dirty="0" err="1" smtClean="0"/>
              <a:t>σμός</a:t>
            </a:r>
            <a:endParaRPr lang="el-GR" sz="2000" dirty="0" smtClean="0"/>
          </a:p>
          <a:p>
            <a:r>
              <a:rPr lang="el-GR" sz="2000" dirty="0" smtClean="0"/>
              <a:t>Ψυχογενής Πολυδιψία</a:t>
            </a:r>
            <a:endParaRPr lang="en-GB" sz="2000" dirty="0"/>
          </a:p>
        </p:txBody>
      </p:sp>
      <p:sp>
        <p:nvSpPr>
          <p:cNvPr id="20" name="TextBox 19"/>
          <p:cNvSpPr txBox="1"/>
          <p:nvPr/>
        </p:nvSpPr>
        <p:spPr>
          <a:xfrm>
            <a:off x="7030779" y="2241102"/>
            <a:ext cx="1418636" cy="1477328"/>
          </a:xfrm>
          <a:prstGeom prst="rect">
            <a:avLst/>
          </a:prstGeom>
          <a:noFill/>
          <a:ln>
            <a:solidFill>
              <a:schemeClr val="tx1"/>
            </a:solidFill>
          </a:ln>
        </p:spPr>
        <p:txBody>
          <a:bodyPr wrap="square" rtlCol="0">
            <a:spAutoFit/>
          </a:bodyPr>
          <a:lstStyle/>
          <a:p>
            <a:r>
              <a:rPr lang="el-GR" sz="1800" dirty="0" err="1" smtClean="0"/>
              <a:t>Νεφρωσικό</a:t>
            </a:r>
            <a:r>
              <a:rPr lang="el-GR" sz="1800" dirty="0" smtClean="0"/>
              <a:t> Σύνδρομο</a:t>
            </a:r>
          </a:p>
          <a:p>
            <a:r>
              <a:rPr lang="el-GR" sz="1800" dirty="0" smtClean="0"/>
              <a:t>Κίρρωση</a:t>
            </a:r>
          </a:p>
          <a:p>
            <a:r>
              <a:rPr lang="el-GR" sz="1800" dirty="0" smtClean="0"/>
              <a:t>Καρδιακή Ανεπάρκεια</a:t>
            </a:r>
            <a:endParaRPr lang="en-GB" sz="1800" dirty="0"/>
          </a:p>
        </p:txBody>
      </p:sp>
      <p:sp>
        <p:nvSpPr>
          <p:cNvPr id="21" name="TextBox 20"/>
          <p:cNvSpPr txBox="1"/>
          <p:nvPr/>
        </p:nvSpPr>
        <p:spPr>
          <a:xfrm>
            <a:off x="7042454" y="4269139"/>
            <a:ext cx="1046931" cy="646331"/>
          </a:xfrm>
          <a:prstGeom prst="rect">
            <a:avLst/>
          </a:prstGeom>
          <a:noFill/>
          <a:ln>
            <a:solidFill>
              <a:schemeClr val="tx1"/>
            </a:solidFill>
          </a:ln>
        </p:spPr>
        <p:txBody>
          <a:bodyPr wrap="square" rtlCol="0">
            <a:spAutoFit/>
          </a:bodyPr>
          <a:lstStyle/>
          <a:p>
            <a:r>
              <a:rPr lang="el-GR" sz="1800" dirty="0" smtClean="0"/>
              <a:t>ΟΝΑ</a:t>
            </a:r>
          </a:p>
          <a:p>
            <a:r>
              <a:rPr lang="el-GR" sz="1800" dirty="0" smtClean="0"/>
              <a:t>ΧΝΝ</a:t>
            </a:r>
            <a:endParaRPr lang="en-GB" sz="1800" dirty="0"/>
          </a:p>
        </p:txBody>
      </p:sp>
      <p:cxnSp>
        <p:nvCxnSpPr>
          <p:cNvPr id="24" name="Straight Arrow Connector 23"/>
          <p:cNvCxnSpPr/>
          <p:nvPr/>
        </p:nvCxnSpPr>
        <p:spPr>
          <a:xfrm flipV="1">
            <a:off x="4286256" y="2996952"/>
            <a:ext cx="1008112" cy="126130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2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09767"/>
            <a:ext cx="2414325" cy="1382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44896" y="5045726"/>
            <a:ext cx="5618603" cy="1631216"/>
          </a:xfrm>
          <a:prstGeom prst="rect">
            <a:avLst/>
          </a:prstGeom>
          <a:noFill/>
          <a:ln>
            <a:solidFill>
              <a:schemeClr val="tx1"/>
            </a:solidFill>
          </a:ln>
        </p:spPr>
        <p:txBody>
          <a:bodyPr wrap="square" rtlCol="0">
            <a:spAutoFit/>
          </a:bodyPr>
          <a:lstStyle/>
          <a:p>
            <a:r>
              <a:rPr lang="en-US" sz="2000" dirty="0" smtClean="0"/>
              <a:t>SIADH : </a:t>
            </a:r>
            <a:r>
              <a:rPr lang="en-US" sz="2000" dirty="0" err="1" smtClean="0"/>
              <a:t>Na+K</a:t>
            </a:r>
            <a:r>
              <a:rPr lang="en-US" sz="2000" dirty="0" smtClean="0"/>
              <a:t> </a:t>
            </a:r>
            <a:r>
              <a:rPr lang="el-GR" sz="2000" dirty="0" smtClean="0"/>
              <a:t>ΟΥΡΩΝ/ Να +Κ ΑΙΜΑΤΟΣ &gt;1→</a:t>
            </a:r>
          </a:p>
          <a:p>
            <a:r>
              <a:rPr lang="el-GR" sz="2000" dirty="0" smtClean="0"/>
              <a:t>Δεν αρκεί στέρηση ύδατος</a:t>
            </a:r>
          </a:p>
          <a:p>
            <a:r>
              <a:rPr lang="el-GR" sz="2000" dirty="0" smtClean="0"/>
              <a:t>0.5-1→500</a:t>
            </a:r>
            <a:r>
              <a:rPr lang="en-US" sz="2000" dirty="0" smtClean="0"/>
              <a:t>ml </a:t>
            </a:r>
            <a:r>
              <a:rPr lang="el-GR" sz="2000" dirty="0" smtClean="0"/>
              <a:t>νερού</a:t>
            </a:r>
          </a:p>
          <a:p>
            <a:r>
              <a:rPr lang="el-GR" sz="2000" dirty="0" smtClean="0"/>
              <a:t>&lt; 0.5</a:t>
            </a:r>
            <a:r>
              <a:rPr lang="en-US" sz="2000" dirty="0" smtClean="0"/>
              <a:t>→</a:t>
            </a:r>
            <a:r>
              <a:rPr lang="el-GR" sz="2000" dirty="0" smtClean="0"/>
              <a:t>1 λίτρο</a:t>
            </a:r>
            <a:r>
              <a:rPr lang="en-US" sz="2000" dirty="0" smtClean="0"/>
              <a:t> </a:t>
            </a:r>
            <a:r>
              <a:rPr lang="el-GR" sz="2000" dirty="0" smtClean="0"/>
              <a:t>νερού</a:t>
            </a:r>
          </a:p>
          <a:p>
            <a:r>
              <a:rPr lang="el-GR" sz="2000" dirty="0" smtClean="0"/>
              <a:t>Ψυχογενής πολυδιψία</a:t>
            </a:r>
            <a:r>
              <a:rPr lang="en-US" sz="2000" dirty="0" smtClean="0"/>
              <a:t>: GLP1 R agonist </a:t>
            </a:r>
            <a:r>
              <a:rPr lang="el-GR" sz="2000" dirty="0" smtClean="0"/>
              <a:t>θεραπευτικά </a:t>
            </a:r>
            <a:endParaRPr lang="en-US" sz="2000" dirty="0"/>
          </a:p>
        </p:txBody>
      </p:sp>
    </p:spTree>
    <p:extLst>
      <p:ext uri="{BB962C8B-B14F-4D97-AF65-F5344CB8AC3E}">
        <p14:creationId xmlns:p14="http://schemas.microsoft.com/office/powerpoint/2010/main" val="27772466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885" y="3505199"/>
            <a:ext cx="8515350" cy="2698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79842" y="5139772"/>
            <a:ext cx="573350" cy="369332"/>
          </a:xfrm>
          <a:prstGeom prst="rect">
            <a:avLst/>
          </a:prstGeom>
          <a:solidFill>
            <a:srgbClr val="FF0000"/>
          </a:solidFill>
        </p:spPr>
        <p:txBody>
          <a:bodyPr wrap="square" rtlCol="0">
            <a:spAutoFit/>
          </a:bodyPr>
          <a:lstStyle/>
          <a:p>
            <a:r>
              <a:rPr lang="el-GR" dirty="0" smtClean="0"/>
              <a:t>ΡΑΑ</a:t>
            </a:r>
            <a:endParaRPr lang="en-GB" dirty="0"/>
          </a:p>
        </p:txBody>
      </p:sp>
      <p:sp>
        <p:nvSpPr>
          <p:cNvPr id="4" name="TextBox 3"/>
          <p:cNvSpPr txBox="1"/>
          <p:nvPr/>
        </p:nvSpPr>
        <p:spPr>
          <a:xfrm>
            <a:off x="4519287" y="5154922"/>
            <a:ext cx="573350" cy="369332"/>
          </a:xfrm>
          <a:prstGeom prst="rect">
            <a:avLst/>
          </a:prstGeom>
          <a:solidFill>
            <a:srgbClr val="FF0000"/>
          </a:solidFill>
        </p:spPr>
        <p:txBody>
          <a:bodyPr wrap="square" rtlCol="0">
            <a:spAutoFit/>
          </a:bodyPr>
          <a:lstStyle/>
          <a:p>
            <a:r>
              <a:rPr lang="el-GR" dirty="0" smtClean="0"/>
              <a:t>ΡΑΑ</a:t>
            </a:r>
            <a:endParaRPr lang="en-GB" dirty="0"/>
          </a:p>
        </p:txBody>
      </p:sp>
      <p:sp>
        <p:nvSpPr>
          <p:cNvPr id="6" name="TextBox 5"/>
          <p:cNvSpPr txBox="1"/>
          <p:nvPr/>
        </p:nvSpPr>
        <p:spPr>
          <a:xfrm>
            <a:off x="7769501" y="5585598"/>
            <a:ext cx="990600" cy="369332"/>
          </a:xfrm>
          <a:prstGeom prst="rect">
            <a:avLst/>
          </a:prstGeom>
          <a:solidFill>
            <a:srgbClr val="FFFFCC"/>
          </a:solidFill>
        </p:spPr>
        <p:txBody>
          <a:bodyPr wrap="square" rtlCol="0">
            <a:spAutoFit/>
          </a:bodyPr>
          <a:lstStyle/>
          <a:p>
            <a:r>
              <a:rPr lang="el-GR" dirty="0" smtClean="0"/>
              <a:t>ΌΧΙ </a:t>
            </a:r>
            <a:r>
              <a:rPr lang="en-US" dirty="0" smtClean="0"/>
              <a:t>ADH</a:t>
            </a:r>
            <a:endParaRPr lang="en-GB" dirty="0"/>
          </a:p>
        </p:txBody>
      </p:sp>
      <p:sp>
        <p:nvSpPr>
          <p:cNvPr id="9" name="TextBox 8"/>
          <p:cNvSpPr txBox="1"/>
          <p:nvPr/>
        </p:nvSpPr>
        <p:spPr>
          <a:xfrm>
            <a:off x="3034292" y="5616377"/>
            <a:ext cx="573350" cy="307777"/>
          </a:xfrm>
          <a:prstGeom prst="rect">
            <a:avLst/>
          </a:prstGeom>
          <a:solidFill>
            <a:srgbClr val="FFC000"/>
          </a:solidFill>
        </p:spPr>
        <p:txBody>
          <a:bodyPr wrap="square" rtlCol="0">
            <a:spAutoFit/>
          </a:bodyPr>
          <a:lstStyle/>
          <a:p>
            <a:r>
              <a:rPr lang="en-US" dirty="0" smtClean="0"/>
              <a:t>ADH</a:t>
            </a:r>
            <a:endParaRPr lang="en-GB" dirty="0"/>
          </a:p>
        </p:txBody>
      </p:sp>
      <p:sp>
        <p:nvSpPr>
          <p:cNvPr id="11" name="TextBox 10"/>
          <p:cNvSpPr txBox="1"/>
          <p:nvPr/>
        </p:nvSpPr>
        <p:spPr>
          <a:xfrm>
            <a:off x="4519287" y="5616378"/>
            <a:ext cx="573350" cy="307777"/>
          </a:xfrm>
          <a:prstGeom prst="rect">
            <a:avLst/>
          </a:prstGeom>
          <a:solidFill>
            <a:srgbClr val="FFC000"/>
          </a:solidFill>
        </p:spPr>
        <p:txBody>
          <a:bodyPr wrap="square" rtlCol="0">
            <a:spAutoFit/>
          </a:bodyPr>
          <a:lstStyle/>
          <a:p>
            <a:r>
              <a:rPr lang="en-US" dirty="0" smtClean="0"/>
              <a:t>ADH</a:t>
            </a:r>
            <a:endParaRPr lang="en-GB" dirty="0"/>
          </a:p>
        </p:txBody>
      </p:sp>
      <p:sp>
        <p:nvSpPr>
          <p:cNvPr id="13" name="TextBox 12"/>
          <p:cNvSpPr txBox="1"/>
          <p:nvPr/>
        </p:nvSpPr>
        <p:spPr>
          <a:xfrm>
            <a:off x="263004" y="166230"/>
            <a:ext cx="8262392" cy="1454244"/>
          </a:xfrm>
          <a:prstGeom prst="rect">
            <a:avLst/>
          </a:prstGeom>
          <a:noFill/>
          <a:ln>
            <a:solidFill>
              <a:schemeClr val="tx1"/>
            </a:solidFill>
          </a:ln>
        </p:spPr>
        <p:txBody>
          <a:bodyPr wrap="square" lIns="68580" tIns="34290" rIns="68580" bIns="34290" rtlCol="0">
            <a:spAutoFit/>
          </a:bodyPr>
          <a:lstStyle/>
          <a:p>
            <a:r>
              <a:rPr lang="el-GR" sz="1800" dirty="0" smtClean="0"/>
              <a:t>Γυναίκα αδύνατη </a:t>
            </a:r>
            <a:r>
              <a:rPr lang="el-GR" sz="1800" b="1" dirty="0" smtClean="0"/>
              <a:t>ετών </a:t>
            </a:r>
            <a:r>
              <a:rPr lang="el-GR" sz="1800" b="1" dirty="0"/>
              <a:t>70</a:t>
            </a:r>
            <a:r>
              <a:rPr lang="el-GR" sz="1800" dirty="0"/>
              <a:t>, με ιστορικό υπέρτασης </a:t>
            </a:r>
            <a:r>
              <a:rPr lang="el-GR" sz="1800" b="1" dirty="0"/>
              <a:t>από 10ετίας</a:t>
            </a:r>
            <a:r>
              <a:rPr lang="el-GR" sz="1800" dirty="0"/>
              <a:t>, υπό θεραπεία με </a:t>
            </a:r>
            <a:r>
              <a:rPr lang="el-GR" sz="1800" dirty="0" err="1"/>
              <a:t>αμλοδιπίνη</a:t>
            </a:r>
            <a:r>
              <a:rPr lang="el-GR" sz="1800" dirty="0"/>
              <a:t> 10mg, </a:t>
            </a:r>
            <a:r>
              <a:rPr lang="el-GR" sz="1800" dirty="0" err="1"/>
              <a:t>βαλσαρτάνη</a:t>
            </a:r>
            <a:r>
              <a:rPr lang="el-GR" sz="1800" dirty="0"/>
              <a:t> 320 mg/ </a:t>
            </a:r>
            <a:r>
              <a:rPr lang="el-GR" sz="1800" b="1" dirty="0" err="1"/>
              <a:t>υδροχλωροθειαζίδη</a:t>
            </a:r>
            <a:r>
              <a:rPr lang="el-GR" sz="1800" b="1" dirty="0"/>
              <a:t> 25 mg</a:t>
            </a:r>
            <a:r>
              <a:rPr lang="el-GR" sz="1800" dirty="0"/>
              <a:t>, καθώς και ιστορικό </a:t>
            </a:r>
            <a:r>
              <a:rPr lang="el-GR" sz="1800" b="1" dirty="0"/>
              <a:t>αγχώδους διαταραχής υπό </a:t>
            </a:r>
            <a:r>
              <a:rPr lang="el-GR" sz="1800" b="1" dirty="0" err="1"/>
              <a:t>SSRIs</a:t>
            </a:r>
            <a:r>
              <a:rPr lang="el-GR" sz="1800" dirty="0"/>
              <a:t>, προσέρχεται λόγω </a:t>
            </a:r>
            <a:r>
              <a:rPr lang="el-GR" sz="1800" b="1" dirty="0"/>
              <a:t>αδυναμίας από 10ημέρου</a:t>
            </a:r>
            <a:r>
              <a:rPr lang="el-GR" sz="1800" dirty="0"/>
              <a:t>, </a:t>
            </a:r>
            <a:r>
              <a:rPr lang="el-GR" sz="1800" b="1" dirty="0" smtClean="0"/>
              <a:t>ζάλης</a:t>
            </a:r>
            <a:r>
              <a:rPr lang="en-US" sz="1800" b="1" dirty="0" smtClean="0"/>
              <a:t>, </a:t>
            </a:r>
            <a:r>
              <a:rPr lang="el-GR" sz="1800" b="1" dirty="0" smtClean="0"/>
              <a:t>πτώσης στο έδαφος και μείωση </a:t>
            </a:r>
            <a:r>
              <a:rPr lang="el-GR" sz="1800" b="1" dirty="0"/>
              <a:t>επιπέδου συνείδησης</a:t>
            </a:r>
            <a:r>
              <a:rPr lang="el-GR" sz="1800" dirty="0"/>
              <a:t>. Στον αρχικό εργαστηριακό έλεγχο διαπιστώνεται </a:t>
            </a:r>
            <a:r>
              <a:rPr lang="el-GR" sz="1800" b="1" dirty="0">
                <a:solidFill>
                  <a:srgbClr val="C00000"/>
                </a:solidFill>
              </a:rPr>
              <a:t>Να 122 </a:t>
            </a:r>
            <a:r>
              <a:rPr lang="el-GR" sz="1800" b="1" dirty="0" err="1" smtClean="0">
                <a:solidFill>
                  <a:srgbClr val="C00000"/>
                </a:solidFill>
              </a:rPr>
              <a:t>meq</a:t>
            </a:r>
            <a:r>
              <a:rPr lang="el-GR" sz="1800" b="1" dirty="0" smtClean="0">
                <a:solidFill>
                  <a:srgbClr val="C00000"/>
                </a:solidFill>
              </a:rPr>
              <a:t>/l</a:t>
            </a:r>
            <a:r>
              <a:rPr lang="el-GR" sz="1800" dirty="0" smtClean="0"/>
              <a:t> </a:t>
            </a:r>
            <a:endParaRPr lang="el-GR" sz="1800" dirty="0"/>
          </a:p>
        </p:txBody>
      </p:sp>
      <p:sp>
        <p:nvSpPr>
          <p:cNvPr id="10" name="TextBox 9"/>
          <p:cNvSpPr txBox="1"/>
          <p:nvPr/>
        </p:nvSpPr>
        <p:spPr>
          <a:xfrm>
            <a:off x="4333712" y="1724331"/>
            <a:ext cx="4368871" cy="923330"/>
          </a:xfrm>
          <a:prstGeom prst="rect">
            <a:avLst/>
          </a:prstGeom>
          <a:noFill/>
          <a:ln>
            <a:solidFill>
              <a:schemeClr val="tx1"/>
            </a:solidFill>
          </a:ln>
        </p:spPr>
        <p:txBody>
          <a:bodyPr wrap="square" rtlCol="0">
            <a:spAutoFit/>
          </a:bodyPr>
          <a:lstStyle/>
          <a:p>
            <a:r>
              <a:rPr lang="el-GR" sz="1800" dirty="0" smtClean="0"/>
              <a:t>Πολυπαραγοντική </a:t>
            </a:r>
            <a:r>
              <a:rPr lang="el-GR" sz="1800" dirty="0" err="1" smtClean="0"/>
              <a:t>Υπονατριαμία</a:t>
            </a:r>
            <a:r>
              <a:rPr lang="el-GR" sz="1800" dirty="0" smtClean="0"/>
              <a:t> </a:t>
            </a:r>
            <a:r>
              <a:rPr lang="en-US" sz="1800" dirty="0" smtClean="0"/>
              <a:t>: </a:t>
            </a:r>
            <a:r>
              <a:rPr lang="el-GR" sz="1800" dirty="0" err="1" smtClean="0"/>
              <a:t>Θειαζίδες</a:t>
            </a:r>
            <a:r>
              <a:rPr lang="el-GR" sz="1800" dirty="0" smtClean="0"/>
              <a:t>, </a:t>
            </a:r>
            <a:r>
              <a:rPr lang="en-US" sz="1800" dirty="0" smtClean="0"/>
              <a:t>SSRI</a:t>
            </a:r>
            <a:r>
              <a:rPr lang="el-GR" sz="1800" dirty="0" smtClean="0"/>
              <a:t> (</a:t>
            </a:r>
            <a:r>
              <a:rPr lang="en-US" sz="1800" b="1" dirty="0" smtClean="0">
                <a:solidFill>
                  <a:srgbClr val="C00000"/>
                </a:solidFill>
              </a:rPr>
              <a:t>SIADH</a:t>
            </a:r>
            <a:r>
              <a:rPr lang="en-US" sz="1800" dirty="0" smtClean="0"/>
              <a:t>), tea and </a:t>
            </a:r>
            <a:r>
              <a:rPr lang="en-US" sz="1800" dirty="0" err="1" smtClean="0"/>
              <a:t>tost</a:t>
            </a:r>
            <a:r>
              <a:rPr lang="en-US" sz="1800" dirty="0" smtClean="0"/>
              <a:t> diet, </a:t>
            </a:r>
            <a:r>
              <a:rPr lang="el-GR" sz="1800" dirty="0" smtClean="0"/>
              <a:t>υποκείμενη ΧΝΝ</a:t>
            </a:r>
            <a:endParaRPr lang="en-GB" sz="1800" dirty="0"/>
          </a:p>
        </p:txBody>
      </p:sp>
      <p:sp>
        <p:nvSpPr>
          <p:cNvPr id="15" name="TextBox 14"/>
          <p:cNvSpPr txBox="1"/>
          <p:nvPr/>
        </p:nvSpPr>
        <p:spPr>
          <a:xfrm>
            <a:off x="6518148" y="5616376"/>
            <a:ext cx="573350" cy="307777"/>
          </a:xfrm>
          <a:prstGeom prst="rect">
            <a:avLst/>
          </a:prstGeom>
          <a:solidFill>
            <a:srgbClr val="FFC000"/>
          </a:solidFill>
        </p:spPr>
        <p:txBody>
          <a:bodyPr wrap="square" rtlCol="0">
            <a:spAutoFit/>
          </a:bodyPr>
          <a:lstStyle/>
          <a:p>
            <a:r>
              <a:rPr lang="en-US" dirty="0" smtClean="0"/>
              <a:t>ADH</a:t>
            </a:r>
            <a:endParaRPr lang="en-GB" dirty="0"/>
          </a:p>
        </p:txBody>
      </p: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762" y="1719989"/>
            <a:ext cx="1133506" cy="181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908225" y="1719989"/>
            <a:ext cx="2252133" cy="1600438"/>
          </a:xfrm>
          <a:prstGeom prst="rect">
            <a:avLst/>
          </a:prstGeom>
          <a:noFill/>
          <a:ln>
            <a:solidFill>
              <a:schemeClr val="tx1"/>
            </a:solidFill>
          </a:ln>
        </p:spPr>
        <p:txBody>
          <a:bodyPr wrap="square" rtlCol="0">
            <a:spAutoFit/>
          </a:bodyPr>
          <a:lstStyle/>
          <a:p>
            <a:r>
              <a:rPr lang="en-US" b="1" dirty="0" smtClean="0"/>
              <a:t>U Na 40</a:t>
            </a:r>
          </a:p>
          <a:p>
            <a:r>
              <a:rPr lang="en-US" b="1" dirty="0" smtClean="0"/>
              <a:t>U </a:t>
            </a:r>
            <a:r>
              <a:rPr lang="en-US" b="1" dirty="0" err="1" smtClean="0"/>
              <a:t>Osm</a:t>
            </a:r>
            <a:r>
              <a:rPr lang="en-US" b="1" dirty="0" smtClean="0"/>
              <a:t> 300</a:t>
            </a:r>
          </a:p>
          <a:p>
            <a:r>
              <a:rPr lang="en-US" b="1" dirty="0" err="1" smtClean="0"/>
              <a:t>Screat</a:t>
            </a:r>
            <a:r>
              <a:rPr lang="en-US" b="1" dirty="0" smtClean="0"/>
              <a:t> 2 mg/dl </a:t>
            </a:r>
          </a:p>
          <a:p>
            <a:r>
              <a:rPr lang="en-US" b="1" dirty="0" err="1" smtClean="0"/>
              <a:t>eGFR</a:t>
            </a:r>
            <a:r>
              <a:rPr lang="en-US" b="1" dirty="0" smtClean="0"/>
              <a:t> 26 </a:t>
            </a:r>
            <a:r>
              <a:rPr lang="en-US" dirty="0" smtClean="0"/>
              <a:t>ml/min/1.73m2</a:t>
            </a:r>
          </a:p>
          <a:p>
            <a:r>
              <a:rPr lang="en-US" b="1" dirty="0" smtClean="0">
                <a:solidFill>
                  <a:srgbClr val="C00000"/>
                </a:solidFill>
              </a:rPr>
              <a:t>S uric acid 2.5mg/dl</a:t>
            </a:r>
          </a:p>
          <a:p>
            <a:r>
              <a:rPr lang="el-GR" b="1" dirty="0" smtClean="0">
                <a:solidFill>
                  <a:srgbClr val="C00000"/>
                </a:solidFill>
              </a:rPr>
              <a:t>Κλασματική απέκκριση ουρικού οξέος &gt;11%</a:t>
            </a:r>
            <a:endParaRPr lang="en-US" b="1" dirty="0" smtClean="0">
              <a:solidFill>
                <a:srgbClr val="C00000"/>
              </a:solidFill>
            </a:endParaRPr>
          </a:p>
        </p:txBody>
      </p:sp>
      <p:sp>
        <p:nvSpPr>
          <p:cNvPr id="14" name="TextBox 13"/>
          <p:cNvSpPr txBox="1"/>
          <p:nvPr/>
        </p:nvSpPr>
        <p:spPr>
          <a:xfrm>
            <a:off x="4333712" y="2743200"/>
            <a:ext cx="4368871" cy="646331"/>
          </a:xfrm>
          <a:prstGeom prst="rect">
            <a:avLst/>
          </a:prstGeom>
          <a:noFill/>
          <a:ln>
            <a:solidFill>
              <a:schemeClr val="tx1"/>
            </a:solidFill>
          </a:ln>
        </p:spPr>
        <p:txBody>
          <a:bodyPr wrap="square" rtlCol="0">
            <a:spAutoFit/>
          </a:bodyPr>
          <a:lstStyle/>
          <a:p>
            <a:r>
              <a:rPr lang="el-GR" sz="1800" dirty="0" err="1" smtClean="0"/>
              <a:t>Δδ</a:t>
            </a:r>
            <a:r>
              <a:rPr lang="el-GR" sz="1800" dirty="0" smtClean="0"/>
              <a:t> </a:t>
            </a:r>
            <a:r>
              <a:rPr lang="en-US" sz="1800" b="1" dirty="0" smtClean="0">
                <a:solidFill>
                  <a:srgbClr val="C00000"/>
                </a:solidFill>
              </a:rPr>
              <a:t>Cerebral salt wasting syndrome: </a:t>
            </a:r>
            <a:r>
              <a:rPr lang="el-GR" sz="1800" dirty="0" smtClean="0"/>
              <a:t>Πολυουρία</a:t>
            </a:r>
            <a:endParaRPr lang="en-GB" sz="1800" dirty="0"/>
          </a:p>
        </p:txBody>
      </p:sp>
    </p:spTree>
    <p:extLst>
      <p:ext uri="{BB962C8B-B14F-4D97-AF65-F5344CB8AC3E}">
        <p14:creationId xmlns:p14="http://schemas.microsoft.com/office/powerpoint/2010/main" val="263604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9" grpId="0" animBg="1"/>
      <p:bldP spid="11"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56771" y="183614"/>
            <a:ext cx="6191479" cy="461665"/>
          </a:xfrm>
          <a:prstGeom prst="rect">
            <a:avLst/>
          </a:prstGeom>
          <a:solidFill>
            <a:srgbClr val="FFC000"/>
          </a:solidFill>
        </p:spPr>
        <p:txBody>
          <a:bodyPr wrap="square" rtlCol="0">
            <a:spAutoFit/>
          </a:bodyPr>
          <a:lstStyle/>
          <a:p>
            <a:r>
              <a:rPr lang="el-GR" sz="2400" dirty="0" smtClean="0"/>
              <a:t>ΥΠΕΡ-ΝΑΤΡΙΑΙΜΙΑ</a:t>
            </a:r>
            <a:r>
              <a:rPr lang="en-US" sz="2400" dirty="0" smtClean="0"/>
              <a:t>: </a:t>
            </a:r>
            <a:r>
              <a:rPr lang="el-GR" sz="2400" dirty="0" smtClean="0"/>
              <a:t>Νάτριο ορού &gt; 145</a:t>
            </a:r>
            <a:r>
              <a:rPr lang="en-US" sz="2400" dirty="0" err="1" smtClean="0"/>
              <a:t>mmol</a:t>
            </a:r>
            <a:r>
              <a:rPr lang="en-US" sz="2400" dirty="0" smtClean="0"/>
              <a:t>/l</a:t>
            </a:r>
            <a:endParaRPr lang="en-GB" sz="24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74" y="2070049"/>
            <a:ext cx="8983626" cy="2743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33395" y="5905042"/>
            <a:ext cx="2432687" cy="923330"/>
          </a:xfrm>
          <a:prstGeom prst="rect">
            <a:avLst/>
          </a:prstGeom>
          <a:noFill/>
          <a:ln>
            <a:solidFill>
              <a:schemeClr val="tx1"/>
            </a:solidFill>
          </a:ln>
        </p:spPr>
        <p:txBody>
          <a:bodyPr wrap="square" rtlCol="0">
            <a:spAutoFit/>
          </a:bodyPr>
          <a:lstStyle/>
          <a:p>
            <a:r>
              <a:rPr lang="el-GR" sz="1800" dirty="0" smtClean="0"/>
              <a:t>Δεν πίνει αρκετό νερό</a:t>
            </a:r>
            <a:endParaRPr lang="en-US" sz="1800" dirty="0" smtClean="0"/>
          </a:p>
          <a:p>
            <a:r>
              <a:rPr lang="el-GR" sz="1800" dirty="0" smtClean="0"/>
              <a:t>Ηλικιωμένοι- Παιδιά</a:t>
            </a:r>
          </a:p>
          <a:p>
            <a:r>
              <a:rPr lang="el-GR" sz="1800" dirty="0" smtClean="0"/>
              <a:t>Ασθενείς ΜΕΘ  </a:t>
            </a:r>
            <a:endParaRPr lang="en-GB" sz="1800" dirty="0"/>
          </a:p>
        </p:txBody>
      </p:sp>
      <p:sp>
        <p:nvSpPr>
          <p:cNvPr id="4" name="TextBox 3"/>
          <p:cNvSpPr txBox="1"/>
          <p:nvPr/>
        </p:nvSpPr>
        <p:spPr>
          <a:xfrm>
            <a:off x="5517614" y="4891285"/>
            <a:ext cx="3295880" cy="646331"/>
          </a:xfrm>
          <a:prstGeom prst="rect">
            <a:avLst/>
          </a:prstGeom>
          <a:noFill/>
          <a:ln>
            <a:solidFill>
              <a:schemeClr val="tx1"/>
            </a:solidFill>
          </a:ln>
        </p:spPr>
        <p:txBody>
          <a:bodyPr wrap="square" rtlCol="0">
            <a:spAutoFit/>
          </a:bodyPr>
          <a:lstStyle/>
          <a:p>
            <a:r>
              <a:rPr lang="el-GR" sz="1800" dirty="0" smtClean="0"/>
              <a:t>Χορήγηση Υπέρτονων υγρών (</a:t>
            </a:r>
            <a:r>
              <a:rPr lang="el-GR" sz="1800" dirty="0" err="1" smtClean="0"/>
              <a:t>ιατρογενές</a:t>
            </a:r>
            <a:r>
              <a:rPr lang="el-GR" sz="1800" dirty="0" smtClean="0"/>
              <a:t>)</a:t>
            </a:r>
            <a:endParaRPr lang="en-GB" sz="18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868" y="4040188"/>
            <a:ext cx="1808690" cy="1808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78199" y="4886326"/>
            <a:ext cx="1942947" cy="646331"/>
          </a:xfrm>
          <a:prstGeom prst="rect">
            <a:avLst/>
          </a:prstGeom>
          <a:noFill/>
          <a:ln>
            <a:solidFill>
              <a:schemeClr val="tx1"/>
            </a:solidFill>
          </a:ln>
        </p:spPr>
        <p:txBody>
          <a:bodyPr wrap="square" rtlCol="0">
            <a:spAutoFit/>
          </a:bodyPr>
          <a:lstStyle/>
          <a:p>
            <a:r>
              <a:rPr lang="el-GR" sz="1800" dirty="0" smtClean="0"/>
              <a:t>Απώλεια </a:t>
            </a:r>
            <a:r>
              <a:rPr lang="el-GR" sz="1800" dirty="0" err="1" smtClean="0"/>
              <a:t>υπότονων</a:t>
            </a:r>
            <a:r>
              <a:rPr lang="el-GR" sz="1800" dirty="0" smtClean="0"/>
              <a:t> υγρών</a:t>
            </a:r>
            <a:endParaRPr lang="en-GB" sz="1800" dirty="0"/>
          </a:p>
        </p:txBody>
      </p:sp>
      <p:sp>
        <p:nvSpPr>
          <p:cNvPr id="6" name="TextBox 5"/>
          <p:cNvSpPr txBox="1"/>
          <p:nvPr/>
        </p:nvSpPr>
        <p:spPr>
          <a:xfrm>
            <a:off x="187287" y="837281"/>
            <a:ext cx="8626207" cy="1200329"/>
          </a:xfrm>
          <a:prstGeom prst="rect">
            <a:avLst/>
          </a:prstGeom>
          <a:noFill/>
          <a:ln>
            <a:solidFill>
              <a:schemeClr val="tx1"/>
            </a:solidFill>
          </a:ln>
        </p:spPr>
        <p:txBody>
          <a:bodyPr wrap="square" rtlCol="0">
            <a:spAutoFit/>
          </a:bodyPr>
          <a:lstStyle/>
          <a:p>
            <a:r>
              <a:rPr lang="el-GR" sz="1800" dirty="0" smtClean="0"/>
              <a:t>Γιώργος 61 ετών με ιστορικό ΣΔ2 και διπολικής </a:t>
            </a:r>
            <a:r>
              <a:rPr lang="el-GR" sz="1800" dirty="0" err="1" smtClean="0"/>
              <a:t>δχ</a:t>
            </a:r>
            <a:r>
              <a:rPr lang="el-GR" sz="1800" dirty="0" smtClean="0"/>
              <a:t> υπό </a:t>
            </a:r>
            <a:r>
              <a:rPr lang="el-GR" sz="1800" dirty="0" err="1" smtClean="0"/>
              <a:t>λίθιο</a:t>
            </a:r>
            <a:r>
              <a:rPr lang="el-GR" sz="1800" dirty="0" smtClean="0"/>
              <a:t>, εισάγεται στην ΜΕΘ με σηπτική καταπληξία. Μετά από 3 ημέρες Να ορού από 140 στα </a:t>
            </a:r>
            <a:r>
              <a:rPr lang="el-GR" sz="1800" b="1" dirty="0" smtClean="0"/>
              <a:t>160</a:t>
            </a:r>
            <a:r>
              <a:rPr lang="el-GR" sz="1800" dirty="0" smtClean="0"/>
              <a:t> </a:t>
            </a:r>
            <a:r>
              <a:rPr lang="en-US" sz="1800" dirty="0" err="1" smtClean="0"/>
              <a:t>mmol</a:t>
            </a:r>
            <a:r>
              <a:rPr lang="en-US" sz="1800" dirty="0" smtClean="0"/>
              <a:t>/l. </a:t>
            </a:r>
            <a:r>
              <a:rPr lang="el-GR" sz="1800" b="1" dirty="0" smtClean="0"/>
              <a:t>Γλυκόζη αίματος 220</a:t>
            </a:r>
            <a:r>
              <a:rPr lang="en-US" sz="1800" b="1" dirty="0" smtClean="0"/>
              <a:t> mg/dl</a:t>
            </a:r>
            <a:r>
              <a:rPr lang="en-US" sz="1800" dirty="0" smtClean="0"/>
              <a:t> </a:t>
            </a:r>
            <a:r>
              <a:rPr lang="el-GR" sz="1800" dirty="0" smtClean="0"/>
              <a:t>και </a:t>
            </a:r>
            <a:r>
              <a:rPr lang="el-GR" sz="1800" dirty="0" err="1"/>
              <a:t>Ω</a:t>
            </a:r>
            <a:r>
              <a:rPr lang="el-GR" sz="1800" dirty="0" err="1" smtClean="0"/>
              <a:t>σμωτικότητα</a:t>
            </a:r>
            <a:r>
              <a:rPr lang="el-GR" sz="1800" dirty="0" smtClean="0"/>
              <a:t> </a:t>
            </a:r>
            <a:r>
              <a:rPr lang="el-GR" sz="1800" b="1" dirty="0" smtClean="0"/>
              <a:t>Ούρων 590 </a:t>
            </a:r>
            <a:r>
              <a:rPr lang="en-US" sz="1800" b="1" dirty="0" err="1" smtClean="0"/>
              <a:t>mOsm</a:t>
            </a:r>
            <a:r>
              <a:rPr lang="en-US" sz="1800" b="1" dirty="0" smtClean="0"/>
              <a:t>/kg</a:t>
            </a:r>
            <a:r>
              <a:rPr lang="en-US" sz="1800" dirty="0" smtClean="0"/>
              <a:t>. </a:t>
            </a:r>
            <a:r>
              <a:rPr lang="el-GR" sz="1800" b="1" dirty="0" smtClean="0"/>
              <a:t>Διούρηση 24</a:t>
            </a:r>
            <a:r>
              <a:rPr lang="en-US" sz="1800" b="1" dirty="0" smtClean="0"/>
              <a:t>h 2500 ml</a:t>
            </a:r>
            <a:r>
              <a:rPr lang="en-US" sz="1800" dirty="0" smtClean="0"/>
              <a:t>. </a:t>
            </a:r>
            <a:r>
              <a:rPr lang="el-GR" sz="1800" dirty="0" smtClean="0"/>
              <a:t>Θετικό ισοζύγιο υγρών. Χρειάζεται </a:t>
            </a:r>
            <a:r>
              <a:rPr lang="el-GR" sz="1800" dirty="0" err="1" smtClean="0"/>
              <a:t>δεσμοπρεσίνη</a:t>
            </a:r>
            <a:r>
              <a:rPr lang="el-GR" sz="1800" dirty="0" smtClean="0"/>
              <a:t>? (Συνθετικό ανάλογο της </a:t>
            </a:r>
            <a:r>
              <a:rPr lang="en-US" sz="1800" dirty="0" smtClean="0"/>
              <a:t>ADH)</a:t>
            </a:r>
            <a:endParaRPr lang="en-US" sz="1800" dirty="0"/>
          </a:p>
        </p:txBody>
      </p:sp>
      <p:sp>
        <p:nvSpPr>
          <p:cNvPr id="7" name="TextBox 6"/>
          <p:cNvSpPr txBox="1"/>
          <p:nvPr/>
        </p:nvSpPr>
        <p:spPr>
          <a:xfrm>
            <a:off x="3007605" y="5728771"/>
            <a:ext cx="5894024" cy="923330"/>
          </a:xfrm>
          <a:prstGeom prst="rect">
            <a:avLst/>
          </a:prstGeom>
          <a:noFill/>
          <a:ln>
            <a:solidFill>
              <a:schemeClr val="tx1"/>
            </a:solidFill>
          </a:ln>
        </p:spPr>
        <p:txBody>
          <a:bodyPr wrap="square" rtlCol="0">
            <a:spAutoFit/>
          </a:bodyPr>
          <a:lstStyle/>
          <a:p>
            <a:r>
              <a:rPr lang="el-GR" sz="1800" dirty="0" smtClean="0"/>
              <a:t>Αντικατάσταση  </a:t>
            </a:r>
            <a:r>
              <a:rPr lang="el-GR" sz="1800" b="1" dirty="0" err="1" smtClean="0"/>
              <a:t>υπότονων</a:t>
            </a:r>
            <a:r>
              <a:rPr lang="el-GR" sz="1800" b="1" dirty="0" smtClean="0"/>
              <a:t> απωλειών με ισότονο </a:t>
            </a:r>
            <a:r>
              <a:rPr lang="en-US" sz="1800" b="1" dirty="0" smtClean="0"/>
              <a:t>NS </a:t>
            </a:r>
            <a:r>
              <a:rPr lang="el-GR" sz="1800" dirty="0" smtClean="0"/>
              <a:t> σε ασθενή με </a:t>
            </a:r>
            <a:r>
              <a:rPr lang="el-GR" sz="1800" b="1" dirty="0" smtClean="0"/>
              <a:t>μερικό </a:t>
            </a:r>
            <a:r>
              <a:rPr lang="el-GR" sz="1800" b="1" dirty="0" err="1" smtClean="0"/>
              <a:t>νεφρογενή</a:t>
            </a:r>
            <a:r>
              <a:rPr lang="el-GR" sz="1800" b="1" dirty="0" smtClean="0"/>
              <a:t> </a:t>
            </a:r>
            <a:r>
              <a:rPr lang="el-GR" sz="1800" b="1" dirty="0" err="1" smtClean="0"/>
              <a:t>άποιο</a:t>
            </a:r>
            <a:r>
              <a:rPr lang="el-GR" sz="1800" b="1" dirty="0" smtClean="0"/>
              <a:t> διαβήτη</a:t>
            </a:r>
            <a:r>
              <a:rPr lang="el-GR" sz="1800" dirty="0" smtClean="0"/>
              <a:t>  (</a:t>
            </a:r>
            <a:r>
              <a:rPr lang="el-GR" sz="1800" dirty="0" err="1" smtClean="0"/>
              <a:t>λίθιο</a:t>
            </a:r>
            <a:r>
              <a:rPr lang="el-GR" sz="1800" dirty="0" smtClean="0"/>
              <a:t>)  και ωσμωτική διούρηση (αρρύθμιστος ΣΔ)</a:t>
            </a:r>
            <a:endParaRPr lang="en-US" sz="1800" dirty="0"/>
          </a:p>
        </p:txBody>
      </p:sp>
      <p:sp>
        <p:nvSpPr>
          <p:cNvPr id="9" name="TextBox 8"/>
          <p:cNvSpPr txBox="1"/>
          <p:nvPr/>
        </p:nvSpPr>
        <p:spPr>
          <a:xfrm>
            <a:off x="4693186" y="2214391"/>
            <a:ext cx="3139807" cy="646331"/>
          </a:xfrm>
          <a:prstGeom prst="rect">
            <a:avLst/>
          </a:prstGeom>
          <a:noFill/>
          <a:ln>
            <a:solidFill>
              <a:schemeClr val="tx1"/>
            </a:solidFill>
          </a:ln>
        </p:spPr>
        <p:txBody>
          <a:bodyPr wrap="square" rtlCol="0">
            <a:spAutoFit/>
          </a:bodyPr>
          <a:lstStyle/>
          <a:p>
            <a:r>
              <a:rPr lang="el-GR" sz="1800" dirty="0" smtClean="0"/>
              <a:t>Πίνει νερό?</a:t>
            </a:r>
          </a:p>
          <a:p>
            <a:r>
              <a:rPr lang="el-GR" sz="1800" dirty="0" smtClean="0"/>
              <a:t>Ποια είναι η κατάσταση όγκου?</a:t>
            </a:r>
            <a:endParaRPr lang="en-US" sz="1800" dirty="0"/>
          </a:p>
        </p:txBody>
      </p:sp>
    </p:spTree>
    <p:extLst>
      <p:ext uri="{BB962C8B-B14F-4D97-AF65-F5344CB8AC3E}">
        <p14:creationId xmlns:p14="http://schemas.microsoft.com/office/powerpoint/2010/main" val="312525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177800"/>
            <a:ext cx="2590800" cy="461665"/>
          </a:xfrm>
          <a:prstGeom prst="rect">
            <a:avLst/>
          </a:prstGeom>
          <a:solidFill>
            <a:srgbClr val="FFC000"/>
          </a:solidFill>
        </p:spPr>
        <p:txBody>
          <a:bodyPr wrap="square" rtlCol="0">
            <a:spAutoFit/>
          </a:bodyPr>
          <a:lstStyle/>
          <a:p>
            <a:r>
              <a:rPr lang="el-GR" sz="2400" dirty="0" smtClean="0"/>
              <a:t>ΥΠΕΡ-ΝΑΤΡΙΑΙΜΙΑ</a:t>
            </a:r>
            <a:endParaRPr lang="en-GB" sz="2400" dirty="0"/>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0352" y="1049070"/>
            <a:ext cx="6912748" cy="5478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5666" y="202724"/>
            <a:ext cx="2724150" cy="873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753340" y="1549401"/>
            <a:ext cx="2236424" cy="923330"/>
          </a:xfrm>
          <a:prstGeom prst="rect">
            <a:avLst/>
          </a:prstGeom>
          <a:noFill/>
          <a:ln>
            <a:solidFill>
              <a:schemeClr val="tx1"/>
            </a:solidFill>
          </a:ln>
        </p:spPr>
        <p:txBody>
          <a:bodyPr wrap="square" rtlCol="0">
            <a:spAutoFit/>
          </a:bodyPr>
          <a:lstStyle/>
          <a:p>
            <a:r>
              <a:rPr lang="el-GR" sz="1800" dirty="0" smtClean="0"/>
              <a:t>ΕΞΩ-νεφρικές </a:t>
            </a:r>
            <a:r>
              <a:rPr lang="el-GR" sz="1800" dirty="0" err="1" smtClean="0"/>
              <a:t>απώλειες→μειωμένη</a:t>
            </a:r>
            <a:r>
              <a:rPr lang="el-GR" sz="1800" dirty="0" smtClean="0"/>
              <a:t>  διούρηση</a:t>
            </a:r>
          </a:p>
        </p:txBody>
      </p:sp>
      <p:sp>
        <p:nvSpPr>
          <p:cNvPr id="4" name="TextBox 3"/>
          <p:cNvSpPr txBox="1"/>
          <p:nvPr/>
        </p:nvSpPr>
        <p:spPr>
          <a:xfrm>
            <a:off x="0" y="3418900"/>
            <a:ext cx="1498600" cy="1754326"/>
          </a:xfrm>
          <a:prstGeom prst="rect">
            <a:avLst/>
          </a:prstGeom>
          <a:noFill/>
          <a:ln>
            <a:solidFill>
              <a:schemeClr val="tx1"/>
            </a:solidFill>
          </a:ln>
        </p:spPr>
        <p:txBody>
          <a:bodyPr wrap="square" rtlCol="0">
            <a:spAutoFit/>
          </a:bodyPr>
          <a:lstStyle/>
          <a:p>
            <a:r>
              <a:rPr lang="el-GR" sz="1800" b="1" dirty="0" smtClean="0"/>
              <a:t>Απώλεια ύδατος</a:t>
            </a:r>
            <a:r>
              <a:rPr lang="en-US" sz="1800" dirty="0" smtClean="0"/>
              <a:t>:</a:t>
            </a:r>
          </a:p>
          <a:p>
            <a:r>
              <a:rPr lang="el-GR" sz="1800" b="1" dirty="0" err="1" smtClean="0"/>
              <a:t>Άποιος</a:t>
            </a:r>
            <a:r>
              <a:rPr lang="el-GR" sz="1800" b="1" dirty="0" smtClean="0"/>
              <a:t> Διαβήτης</a:t>
            </a:r>
          </a:p>
          <a:p>
            <a:r>
              <a:rPr lang="el-GR" sz="1800" b="1" dirty="0" err="1" smtClean="0">
                <a:solidFill>
                  <a:srgbClr val="C00000"/>
                </a:solidFill>
              </a:rPr>
              <a:t>Νεφρογενής</a:t>
            </a:r>
            <a:r>
              <a:rPr lang="el-GR" sz="1800" dirty="0" smtClean="0"/>
              <a:t> </a:t>
            </a:r>
          </a:p>
          <a:p>
            <a:r>
              <a:rPr lang="el-GR" sz="1800" b="1" dirty="0" smtClean="0">
                <a:solidFill>
                  <a:srgbClr val="FFC000"/>
                </a:solidFill>
              </a:rPr>
              <a:t>Κεντρικός </a:t>
            </a:r>
            <a:endParaRPr lang="en-GB" sz="1800" b="1" dirty="0">
              <a:solidFill>
                <a:srgbClr val="FFC000"/>
              </a:solidFill>
            </a:endParaRPr>
          </a:p>
        </p:txBody>
      </p:sp>
      <p:sp>
        <p:nvSpPr>
          <p:cNvPr id="7" name="TextBox 6"/>
          <p:cNvSpPr txBox="1"/>
          <p:nvPr/>
        </p:nvSpPr>
        <p:spPr>
          <a:xfrm>
            <a:off x="6167965" y="305859"/>
            <a:ext cx="2601461" cy="923330"/>
          </a:xfrm>
          <a:prstGeom prst="rect">
            <a:avLst/>
          </a:prstGeom>
          <a:noFill/>
          <a:ln>
            <a:solidFill>
              <a:schemeClr val="tx1"/>
            </a:solidFill>
          </a:ln>
        </p:spPr>
        <p:txBody>
          <a:bodyPr wrap="square" rtlCol="0">
            <a:spAutoFit/>
          </a:bodyPr>
          <a:lstStyle/>
          <a:p>
            <a:r>
              <a:rPr lang="el-GR" sz="1800" dirty="0" smtClean="0"/>
              <a:t>Απώλεια </a:t>
            </a:r>
            <a:r>
              <a:rPr lang="el-GR" sz="1800" dirty="0" err="1" smtClean="0"/>
              <a:t>υπότονων</a:t>
            </a:r>
            <a:r>
              <a:rPr lang="el-GR" sz="1800" dirty="0"/>
              <a:t> </a:t>
            </a:r>
            <a:r>
              <a:rPr lang="el-GR" sz="1800" dirty="0" smtClean="0"/>
              <a:t>υγρών ΧΩΡΙΣ </a:t>
            </a:r>
            <a:r>
              <a:rPr lang="el-GR" sz="1800" dirty="0"/>
              <a:t>πρόσληψη </a:t>
            </a:r>
            <a:r>
              <a:rPr lang="el-GR" sz="1800" dirty="0" smtClean="0"/>
              <a:t>νερού</a:t>
            </a:r>
            <a:endParaRPr lang="el-GR" sz="1800" dirty="0"/>
          </a:p>
        </p:txBody>
      </p:sp>
      <p:sp>
        <p:nvSpPr>
          <p:cNvPr id="8" name="TextBox 7"/>
          <p:cNvSpPr txBox="1"/>
          <p:nvPr/>
        </p:nvSpPr>
        <p:spPr>
          <a:xfrm>
            <a:off x="135466" y="1566335"/>
            <a:ext cx="1109134" cy="646331"/>
          </a:xfrm>
          <a:prstGeom prst="rect">
            <a:avLst/>
          </a:prstGeom>
          <a:noFill/>
          <a:ln>
            <a:solidFill>
              <a:schemeClr val="tx1"/>
            </a:solidFill>
          </a:ln>
        </p:spPr>
        <p:txBody>
          <a:bodyPr wrap="square" rtlCol="0">
            <a:spAutoFit/>
          </a:bodyPr>
          <a:lstStyle/>
          <a:p>
            <a:r>
              <a:rPr lang="el-GR" sz="1800" dirty="0"/>
              <a:t>Ν</a:t>
            </a:r>
            <a:r>
              <a:rPr lang="el-GR" sz="1800" dirty="0" smtClean="0"/>
              <a:t>εφρικές απώλειες</a:t>
            </a:r>
          </a:p>
        </p:txBody>
      </p:sp>
      <p:sp>
        <p:nvSpPr>
          <p:cNvPr id="5" name="TextBox 4"/>
          <p:cNvSpPr txBox="1"/>
          <p:nvPr/>
        </p:nvSpPr>
        <p:spPr>
          <a:xfrm>
            <a:off x="5619418" y="2960069"/>
            <a:ext cx="3227126" cy="1477328"/>
          </a:xfrm>
          <a:prstGeom prst="rect">
            <a:avLst/>
          </a:prstGeom>
          <a:noFill/>
          <a:ln>
            <a:solidFill>
              <a:schemeClr val="tx1"/>
            </a:solidFill>
          </a:ln>
        </p:spPr>
        <p:txBody>
          <a:bodyPr wrap="square" rtlCol="0">
            <a:spAutoFit/>
          </a:bodyPr>
          <a:lstStyle/>
          <a:p>
            <a:r>
              <a:rPr lang="el-GR" sz="1800" dirty="0" smtClean="0"/>
              <a:t>ΩΣΜΩΤΙΚΗ διούρηση</a:t>
            </a:r>
            <a:r>
              <a:rPr lang="en-US" sz="1800" dirty="0" smtClean="0"/>
              <a:t>:</a:t>
            </a:r>
          </a:p>
          <a:p>
            <a:r>
              <a:rPr lang="el-GR" sz="1800" dirty="0" smtClean="0"/>
              <a:t>Απορρύθμιση ΣΔ</a:t>
            </a:r>
          </a:p>
          <a:p>
            <a:r>
              <a:rPr lang="el-GR" sz="1800" dirty="0" smtClean="0"/>
              <a:t>Αυξημένη ουρία αίματος (υψηλή </a:t>
            </a:r>
            <a:r>
              <a:rPr lang="el-GR" sz="1800" dirty="0" err="1" smtClean="0"/>
              <a:t>πρωτείνη</a:t>
            </a:r>
            <a:r>
              <a:rPr lang="el-GR" sz="1800" dirty="0" smtClean="0"/>
              <a:t> από </a:t>
            </a:r>
            <a:r>
              <a:rPr lang="en-US" sz="1800" dirty="0" smtClean="0"/>
              <a:t>Levin, </a:t>
            </a:r>
            <a:r>
              <a:rPr lang="el-GR" sz="1800" dirty="0" smtClean="0"/>
              <a:t>αποκατάσταση ΟΝΒ)</a:t>
            </a:r>
          </a:p>
        </p:txBody>
      </p:sp>
      <p:sp>
        <p:nvSpPr>
          <p:cNvPr id="6" name="TextBox 5"/>
          <p:cNvSpPr txBox="1"/>
          <p:nvPr/>
        </p:nvSpPr>
        <p:spPr>
          <a:xfrm>
            <a:off x="5651653" y="4538949"/>
            <a:ext cx="2930487" cy="646331"/>
          </a:xfrm>
          <a:prstGeom prst="rect">
            <a:avLst/>
          </a:prstGeom>
          <a:noFill/>
          <a:ln w="38100">
            <a:solidFill>
              <a:srgbClr val="C00000"/>
            </a:solidFill>
          </a:ln>
        </p:spPr>
        <p:txBody>
          <a:bodyPr wrap="square" rtlCol="0">
            <a:spAutoFit/>
          </a:bodyPr>
          <a:lstStyle/>
          <a:p>
            <a:r>
              <a:rPr lang="el-GR" sz="1800" dirty="0" smtClean="0"/>
              <a:t>Ο </a:t>
            </a:r>
            <a:r>
              <a:rPr lang="el-GR" sz="1800" dirty="0" err="1" smtClean="0"/>
              <a:t>νεφρογενής</a:t>
            </a:r>
            <a:r>
              <a:rPr lang="el-GR" sz="1800" dirty="0" smtClean="0"/>
              <a:t> </a:t>
            </a:r>
            <a:r>
              <a:rPr lang="el-GR" sz="1800" dirty="0" err="1" smtClean="0"/>
              <a:t>άποιος</a:t>
            </a:r>
            <a:r>
              <a:rPr lang="el-GR" sz="1800" dirty="0" smtClean="0"/>
              <a:t> δεν απαντά σε </a:t>
            </a:r>
            <a:r>
              <a:rPr lang="el-GR" sz="1800" dirty="0" err="1" smtClean="0"/>
              <a:t>Δεσμοπρεσίνη</a:t>
            </a:r>
            <a:endParaRPr lang="en-US" sz="1800" dirty="0" smtClean="0"/>
          </a:p>
        </p:txBody>
      </p:sp>
      <p:sp>
        <p:nvSpPr>
          <p:cNvPr id="10" name="TextBox 9"/>
          <p:cNvSpPr txBox="1"/>
          <p:nvPr/>
        </p:nvSpPr>
        <p:spPr>
          <a:xfrm>
            <a:off x="110169" y="5486400"/>
            <a:ext cx="1399142" cy="923330"/>
          </a:xfrm>
          <a:prstGeom prst="rect">
            <a:avLst/>
          </a:prstGeom>
          <a:noFill/>
          <a:ln>
            <a:solidFill>
              <a:schemeClr val="tx1"/>
            </a:solidFill>
          </a:ln>
        </p:spPr>
        <p:txBody>
          <a:bodyPr wrap="square" rtlCol="0">
            <a:spAutoFit/>
          </a:bodyPr>
          <a:lstStyle/>
          <a:p>
            <a:r>
              <a:rPr lang="el-GR" sz="1800" dirty="0" err="1" smtClean="0"/>
              <a:t>Κοπεπτίνη</a:t>
            </a:r>
            <a:r>
              <a:rPr lang="en-US" sz="1800" dirty="0" smtClean="0"/>
              <a:t>: </a:t>
            </a:r>
            <a:r>
              <a:rPr lang="el-GR" sz="1800" dirty="0" smtClean="0"/>
              <a:t>έμμεσος δείκτης </a:t>
            </a:r>
            <a:r>
              <a:rPr lang="en-US" sz="1800" dirty="0" smtClean="0"/>
              <a:t>ADH</a:t>
            </a:r>
            <a:endParaRPr lang="en-US" sz="1800" dirty="0"/>
          </a:p>
        </p:txBody>
      </p:sp>
      <p:sp>
        <p:nvSpPr>
          <p:cNvPr id="11" name="Down Arrow 10"/>
          <p:cNvSpPr/>
          <p:nvPr/>
        </p:nvSpPr>
        <p:spPr>
          <a:xfrm>
            <a:off x="3712684" y="5563518"/>
            <a:ext cx="264405" cy="35254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p:cNvSpPr/>
          <p:nvPr/>
        </p:nvSpPr>
        <p:spPr>
          <a:xfrm>
            <a:off x="7094863" y="5563518"/>
            <a:ext cx="264404" cy="308472"/>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6123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49424" y="87459"/>
            <a:ext cx="3569310" cy="400110"/>
          </a:xfrm>
          <a:prstGeom prst="rect">
            <a:avLst/>
          </a:prstGeom>
          <a:ln>
            <a:solidFill>
              <a:schemeClr val="tx1"/>
            </a:solidFill>
          </a:ln>
        </p:spPr>
        <p:txBody>
          <a:bodyPr wrap="none">
            <a:spAutoFit/>
          </a:bodyPr>
          <a:lstStyle/>
          <a:p>
            <a:r>
              <a:rPr lang="en-GB" sz="2000" dirty="0"/>
              <a:t>Causes of Diabetes Insipidus (DI)</a:t>
            </a:r>
          </a:p>
        </p:txBody>
      </p:sp>
      <p:sp>
        <p:nvSpPr>
          <p:cNvPr id="3" name="Rectangle 2"/>
          <p:cNvSpPr/>
          <p:nvPr/>
        </p:nvSpPr>
        <p:spPr>
          <a:xfrm>
            <a:off x="100595" y="661343"/>
            <a:ext cx="3766325" cy="1200329"/>
          </a:xfrm>
          <a:prstGeom prst="rect">
            <a:avLst/>
          </a:prstGeom>
          <a:ln>
            <a:solidFill>
              <a:schemeClr val="tx1"/>
            </a:solidFill>
          </a:ln>
        </p:spPr>
        <p:txBody>
          <a:bodyPr wrap="square">
            <a:spAutoFit/>
          </a:bodyPr>
          <a:lstStyle/>
          <a:p>
            <a:r>
              <a:rPr lang="en-GB" sz="1800" b="1" dirty="0"/>
              <a:t>Central </a:t>
            </a:r>
            <a:r>
              <a:rPr lang="en-GB" sz="1800" dirty="0"/>
              <a:t>Diabetes Insipidus (CDI</a:t>
            </a:r>
            <a:r>
              <a:rPr lang="en-GB" sz="1800" dirty="0" smtClean="0"/>
              <a:t>):</a:t>
            </a:r>
            <a:endParaRPr lang="el-GR" sz="1800" dirty="0" smtClean="0"/>
          </a:p>
          <a:p>
            <a:r>
              <a:rPr lang="en-GB" sz="1800" dirty="0"/>
              <a:t>insufficient production or secretion of </a:t>
            </a:r>
            <a:r>
              <a:rPr lang="en-GB" sz="1800" dirty="0" smtClean="0"/>
              <a:t>ADH</a:t>
            </a:r>
            <a:r>
              <a:rPr lang="el-GR" sz="1800" dirty="0"/>
              <a:t> </a:t>
            </a:r>
            <a:r>
              <a:rPr lang="en-GB" sz="1800" dirty="0" smtClean="0"/>
              <a:t>from </a:t>
            </a:r>
            <a:r>
              <a:rPr lang="en-GB" sz="1800" dirty="0"/>
              <a:t>the posterior pituitary gland.</a:t>
            </a:r>
          </a:p>
        </p:txBody>
      </p:sp>
      <p:sp>
        <p:nvSpPr>
          <p:cNvPr id="4" name="TextBox 3"/>
          <p:cNvSpPr txBox="1"/>
          <p:nvPr/>
        </p:nvSpPr>
        <p:spPr>
          <a:xfrm>
            <a:off x="125228" y="2264405"/>
            <a:ext cx="3754746" cy="4247317"/>
          </a:xfrm>
          <a:prstGeom prst="rect">
            <a:avLst/>
          </a:prstGeom>
          <a:noFill/>
          <a:ln>
            <a:solidFill>
              <a:schemeClr val="tx1"/>
            </a:solidFill>
          </a:ln>
        </p:spPr>
        <p:txBody>
          <a:bodyPr wrap="square" rtlCol="0">
            <a:spAutoFit/>
          </a:bodyPr>
          <a:lstStyle/>
          <a:p>
            <a:r>
              <a:rPr lang="en-GB" sz="1800" dirty="0"/>
              <a:t>•	</a:t>
            </a:r>
            <a:r>
              <a:rPr lang="en-GB" sz="1800" b="1" dirty="0"/>
              <a:t>Head trauma </a:t>
            </a:r>
            <a:r>
              <a:rPr lang="en-GB" sz="1800" dirty="0"/>
              <a:t>(e.g., from brain injury or surgery)</a:t>
            </a:r>
          </a:p>
          <a:p>
            <a:r>
              <a:rPr lang="en-GB" sz="1800" dirty="0"/>
              <a:t>•	</a:t>
            </a:r>
            <a:r>
              <a:rPr lang="en-GB" sz="1800" b="1" dirty="0"/>
              <a:t>Pituitary </a:t>
            </a:r>
            <a:r>
              <a:rPr lang="en-GB" sz="1800" b="1" dirty="0" err="1"/>
              <a:t>tumors</a:t>
            </a:r>
            <a:r>
              <a:rPr lang="en-GB" sz="1800" b="1" dirty="0"/>
              <a:t> </a:t>
            </a:r>
            <a:r>
              <a:rPr lang="en-GB" sz="1800" dirty="0"/>
              <a:t>(e.g., pituitary adenomas, </a:t>
            </a:r>
            <a:r>
              <a:rPr lang="en-GB" sz="1800" dirty="0" err="1"/>
              <a:t>craniopharyngiomas</a:t>
            </a:r>
            <a:r>
              <a:rPr lang="en-GB" sz="1800" dirty="0"/>
              <a:t>)</a:t>
            </a:r>
          </a:p>
          <a:p>
            <a:r>
              <a:rPr lang="en-GB" sz="1800" dirty="0"/>
              <a:t>•	Hypothalamic or pituitary </a:t>
            </a:r>
            <a:r>
              <a:rPr lang="en-GB" sz="1800" b="1" dirty="0"/>
              <a:t>surgery</a:t>
            </a:r>
            <a:r>
              <a:rPr lang="en-GB" sz="1800" dirty="0"/>
              <a:t> (especially surgeries near the hypothalamus or pituitary gland)</a:t>
            </a:r>
          </a:p>
          <a:p>
            <a:r>
              <a:rPr lang="en-GB" sz="1800" dirty="0"/>
              <a:t>•	</a:t>
            </a:r>
            <a:r>
              <a:rPr lang="en-GB" sz="1800" b="1" dirty="0"/>
              <a:t>Infections (e.g., meningitis, encephalitis)</a:t>
            </a:r>
          </a:p>
          <a:p>
            <a:r>
              <a:rPr lang="en-GB" sz="1800" dirty="0"/>
              <a:t>•	</a:t>
            </a:r>
            <a:r>
              <a:rPr lang="en-GB" sz="1800" b="1" dirty="0"/>
              <a:t>Granulomatous diseases </a:t>
            </a:r>
            <a:r>
              <a:rPr lang="en-GB" sz="1800" dirty="0"/>
              <a:t>(e.g., </a:t>
            </a:r>
            <a:r>
              <a:rPr lang="en-GB" sz="1800" b="1" dirty="0">
                <a:solidFill>
                  <a:srgbClr val="C00000"/>
                </a:solidFill>
              </a:rPr>
              <a:t>sarcoidosis, tuberculosis </a:t>
            </a:r>
            <a:r>
              <a:rPr lang="en-GB" sz="1800" dirty="0"/>
              <a:t>affecting the pituitary)</a:t>
            </a:r>
          </a:p>
          <a:p>
            <a:r>
              <a:rPr lang="en-GB" sz="1800" dirty="0"/>
              <a:t>•	Genetic mutations (e.g., in familial cases of CDI)</a:t>
            </a:r>
          </a:p>
        </p:txBody>
      </p:sp>
      <p:sp>
        <p:nvSpPr>
          <p:cNvPr id="5" name="Rectangle 4"/>
          <p:cNvSpPr/>
          <p:nvPr/>
        </p:nvSpPr>
        <p:spPr>
          <a:xfrm>
            <a:off x="4153359" y="625350"/>
            <a:ext cx="4858439" cy="1200329"/>
          </a:xfrm>
          <a:prstGeom prst="rect">
            <a:avLst/>
          </a:prstGeom>
          <a:ln>
            <a:solidFill>
              <a:schemeClr val="tx1"/>
            </a:solidFill>
          </a:ln>
        </p:spPr>
        <p:txBody>
          <a:bodyPr wrap="square">
            <a:spAutoFit/>
          </a:bodyPr>
          <a:lstStyle/>
          <a:p>
            <a:r>
              <a:rPr lang="en-GB" sz="1800" b="1" dirty="0"/>
              <a:t>Nephrogenic</a:t>
            </a:r>
            <a:r>
              <a:rPr lang="en-GB" sz="1800" dirty="0"/>
              <a:t> Diabetes Insipidus (NDI</a:t>
            </a:r>
            <a:r>
              <a:rPr lang="en-GB" sz="1800" dirty="0" smtClean="0"/>
              <a:t>):</a:t>
            </a:r>
            <a:endParaRPr lang="el-GR" sz="1800" dirty="0" smtClean="0"/>
          </a:p>
          <a:p>
            <a:r>
              <a:rPr lang="en-GB" sz="1800" b="1" dirty="0"/>
              <a:t>kidney's inability </a:t>
            </a:r>
            <a:r>
              <a:rPr lang="en-GB" sz="1800" b="1" dirty="0" smtClean="0"/>
              <a:t>(renal tubules) to </a:t>
            </a:r>
            <a:r>
              <a:rPr lang="en-GB" sz="1800" b="1" dirty="0"/>
              <a:t>respond to ADH</a:t>
            </a:r>
            <a:r>
              <a:rPr lang="en-GB" sz="1800" dirty="0"/>
              <a:t>, despite normal or elevated levels of ADH in the </a:t>
            </a:r>
            <a:r>
              <a:rPr lang="en-GB" sz="1800" dirty="0" smtClean="0"/>
              <a:t>bloodstream</a:t>
            </a:r>
            <a:endParaRPr lang="en-GB" sz="1800" dirty="0"/>
          </a:p>
        </p:txBody>
      </p:sp>
      <p:sp>
        <p:nvSpPr>
          <p:cNvPr id="6" name="TextBox 5"/>
          <p:cNvSpPr txBox="1"/>
          <p:nvPr/>
        </p:nvSpPr>
        <p:spPr>
          <a:xfrm>
            <a:off x="4164376" y="1922882"/>
            <a:ext cx="4847422" cy="4524315"/>
          </a:xfrm>
          <a:prstGeom prst="rect">
            <a:avLst/>
          </a:prstGeom>
          <a:noFill/>
          <a:ln>
            <a:solidFill>
              <a:schemeClr val="tx1"/>
            </a:solidFill>
          </a:ln>
        </p:spPr>
        <p:txBody>
          <a:bodyPr wrap="square" rtlCol="0">
            <a:spAutoFit/>
          </a:bodyPr>
          <a:lstStyle/>
          <a:p>
            <a:r>
              <a:rPr lang="en-GB" sz="1800" dirty="0"/>
              <a:t>•	</a:t>
            </a:r>
            <a:r>
              <a:rPr lang="en-GB" sz="1800" b="1" dirty="0">
                <a:solidFill>
                  <a:srgbClr val="C00000"/>
                </a:solidFill>
              </a:rPr>
              <a:t>Genetic</a:t>
            </a:r>
            <a:r>
              <a:rPr lang="en-GB" sz="1800" b="1" dirty="0"/>
              <a:t> mutations </a:t>
            </a:r>
            <a:r>
              <a:rPr lang="en-GB" sz="1800" dirty="0"/>
              <a:t>(e.g., X-linked NDI caused by mutations in the vasopressin receptor or aquaporin-2 channels)</a:t>
            </a:r>
          </a:p>
          <a:p>
            <a:r>
              <a:rPr lang="en-GB" sz="1800" dirty="0"/>
              <a:t>•	</a:t>
            </a:r>
            <a:r>
              <a:rPr lang="en-GB" sz="1800" b="1" dirty="0"/>
              <a:t>Chronic kidney disease </a:t>
            </a:r>
            <a:r>
              <a:rPr lang="en-GB" sz="1800" dirty="0" smtClean="0"/>
              <a:t>– </a:t>
            </a:r>
            <a:r>
              <a:rPr lang="en-GB" sz="1800" b="1" dirty="0" err="1" smtClean="0"/>
              <a:t>Tubulointerstitial</a:t>
            </a:r>
            <a:r>
              <a:rPr lang="en-GB" sz="1800" b="1" dirty="0" smtClean="0"/>
              <a:t> disorders </a:t>
            </a:r>
            <a:endParaRPr lang="en-GB" sz="1800" b="1" dirty="0"/>
          </a:p>
          <a:p>
            <a:r>
              <a:rPr lang="en-GB" sz="1800" dirty="0"/>
              <a:t>•	Medications:</a:t>
            </a:r>
          </a:p>
          <a:p>
            <a:r>
              <a:rPr lang="en-GB" sz="1800" dirty="0"/>
              <a:t>o	</a:t>
            </a:r>
            <a:r>
              <a:rPr lang="en-GB" sz="1800" b="1" dirty="0">
                <a:solidFill>
                  <a:srgbClr val="C00000"/>
                </a:solidFill>
              </a:rPr>
              <a:t>Lithium </a:t>
            </a:r>
            <a:r>
              <a:rPr lang="en-GB" sz="1800" dirty="0"/>
              <a:t>(a common cause of acquired NDI, especially in patients treated for bipolar disorder)</a:t>
            </a:r>
          </a:p>
          <a:p>
            <a:r>
              <a:rPr lang="en-GB" sz="1800" dirty="0"/>
              <a:t>o	</a:t>
            </a:r>
            <a:r>
              <a:rPr lang="en-GB" sz="1800" dirty="0" err="1"/>
              <a:t>Demeclocycline</a:t>
            </a:r>
            <a:r>
              <a:rPr lang="en-GB" sz="1800" dirty="0"/>
              <a:t> (used as a treatment for SIADH but can cause NDI)</a:t>
            </a:r>
          </a:p>
          <a:p>
            <a:r>
              <a:rPr lang="en-GB" sz="1800" dirty="0"/>
              <a:t>o	</a:t>
            </a:r>
            <a:r>
              <a:rPr lang="en-GB" sz="1800" dirty="0" err="1"/>
              <a:t>Foscarnet</a:t>
            </a:r>
            <a:r>
              <a:rPr lang="en-GB" sz="1800" dirty="0"/>
              <a:t>, colchicine, and other drugs can also induce NDI.</a:t>
            </a:r>
          </a:p>
          <a:p>
            <a:r>
              <a:rPr lang="en-GB" sz="1800" dirty="0"/>
              <a:t>•	</a:t>
            </a:r>
            <a:r>
              <a:rPr lang="en-GB" sz="1800" b="1" dirty="0">
                <a:solidFill>
                  <a:srgbClr val="C00000"/>
                </a:solidFill>
              </a:rPr>
              <a:t>Electrolyte imbalances (e.g., hypercalcemia, </a:t>
            </a:r>
            <a:r>
              <a:rPr lang="en-GB" sz="1800" b="1" dirty="0" err="1">
                <a:solidFill>
                  <a:srgbClr val="C00000"/>
                </a:solidFill>
              </a:rPr>
              <a:t>hypokalemia</a:t>
            </a:r>
            <a:r>
              <a:rPr lang="en-GB" sz="1800" b="1" dirty="0">
                <a:solidFill>
                  <a:srgbClr val="C00000"/>
                </a:solidFill>
              </a:rPr>
              <a:t>)</a:t>
            </a:r>
          </a:p>
          <a:p>
            <a:r>
              <a:rPr lang="en-GB" sz="1800" dirty="0"/>
              <a:t>•	</a:t>
            </a:r>
            <a:r>
              <a:rPr lang="en-GB" sz="1800" b="1" dirty="0" smtClean="0">
                <a:solidFill>
                  <a:srgbClr val="C00000"/>
                </a:solidFill>
              </a:rPr>
              <a:t>Sickle </a:t>
            </a:r>
            <a:r>
              <a:rPr lang="en-GB" sz="1800" b="1" dirty="0">
                <a:solidFill>
                  <a:srgbClr val="C00000"/>
                </a:solidFill>
              </a:rPr>
              <a:t>cell disease </a:t>
            </a:r>
            <a:r>
              <a:rPr lang="en-GB" sz="1800" dirty="0"/>
              <a:t>(due to chronic kidney damage)</a:t>
            </a:r>
          </a:p>
        </p:txBody>
      </p:sp>
      <p:sp>
        <p:nvSpPr>
          <p:cNvPr id="7" name="TextBox 6"/>
          <p:cNvSpPr txBox="1"/>
          <p:nvPr/>
        </p:nvSpPr>
        <p:spPr>
          <a:xfrm>
            <a:off x="101154" y="223296"/>
            <a:ext cx="1332568" cy="307777"/>
          </a:xfrm>
          <a:prstGeom prst="rect">
            <a:avLst/>
          </a:prstGeom>
          <a:noFill/>
        </p:spPr>
        <p:txBody>
          <a:bodyPr wrap="square" rtlCol="0">
            <a:spAutoFit/>
          </a:bodyPr>
          <a:lstStyle/>
          <a:p>
            <a:r>
              <a:rPr lang="en-US" dirty="0" err="1" smtClean="0"/>
              <a:t>Cureus</a:t>
            </a:r>
            <a:r>
              <a:rPr lang="el-GR" dirty="0" smtClean="0"/>
              <a:t> 2021</a:t>
            </a:r>
            <a:endParaRPr lang="en-GB" dirty="0"/>
          </a:p>
        </p:txBody>
      </p:sp>
      <p:sp>
        <p:nvSpPr>
          <p:cNvPr id="8" name="TextBox 7"/>
          <p:cNvSpPr txBox="1"/>
          <p:nvPr/>
        </p:nvSpPr>
        <p:spPr>
          <a:xfrm>
            <a:off x="1458768" y="88501"/>
            <a:ext cx="2590800" cy="461665"/>
          </a:xfrm>
          <a:prstGeom prst="rect">
            <a:avLst/>
          </a:prstGeom>
          <a:solidFill>
            <a:srgbClr val="FFC000"/>
          </a:solidFill>
        </p:spPr>
        <p:txBody>
          <a:bodyPr wrap="square" rtlCol="0">
            <a:spAutoFit/>
          </a:bodyPr>
          <a:lstStyle/>
          <a:p>
            <a:r>
              <a:rPr lang="el-GR" sz="2400" dirty="0" smtClean="0"/>
              <a:t>ΥΠΕΡ-ΝΑΤΡΙΑΙΜΙΑ</a:t>
            </a:r>
            <a:endParaRPr lang="en-GB" sz="2400" dirty="0"/>
          </a:p>
        </p:txBody>
      </p:sp>
    </p:spTree>
    <p:extLst>
      <p:ext uri="{BB962C8B-B14F-4D97-AF65-F5344CB8AC3E}">
        <p14:creationId xmlns:p14="http://schemas.microsoft.com/office/powerpoint/2010/main" val="2084714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9980" y="165253"/>
            <a:ext cx="3294044" cy="400110"/>
          </a:xfrm>
          <a:prstGeom prst="rect">
            <a:avLst/>
          </a:prstGeom>
          <a:solidFill>
            <a:srgbClr val="FFC000"/>
          </a:solidFill>
        </p:spPr>
        <p:txBody>
          <a:bodyPr wrap="square" rtlCol="0">
            <a:spAutoFit/>
          </a:bodyPr>
          <a:lstStyle/>
          <a:p>
            <a:r>
              <a:rPr lang="el-GR" sz="2000" dirty="0" smtClean="0"/>
              <a:t>ΘΕΡΑΠΕΙΑ ΥΠΕΡΝΑΤΡΙΑΙΜΙΑΣ</a:t>
            </a:r>
            <a:endParaRPr lang="en-US" sz="2000" dirty="0"/>
          </a:p>
        </p:txBody>
      </p:sp>
      <p:sp>
        <p:nvSpPr>
          <p:cNvPr id="3" name="TextBox 2"/>
          <p:cNvSpPr txBox="1"/>
          <p:nvPr/>
        </p:nvSpPr>
        <p:spPr>
          <a:xfrm>
            <a:off x="903383" y="782198"/>
            <a:ext cx="7667740" cy="707886"/>
          </a:xfrm>
          <a:prstGeom prst="rect">
            <a:avLst/>
          </a:prstGeom>
          <a:noFill/>
        </p:spPr>
        <p:txBody>
          <a:bodyPr wrap="square" rtlCol="0">
            <a:spAutoFit/>
          </a:bodyPr>
          <a:lstStyle/>
          <a:p>
            <a:r>
              <a:rPr lang="el-GR" sz="2000" dirty="0" smtClean="0"/>
              <a:t>ΥΠΟΤΟΝΑ ΥΓΡΑ </a:t>
            </a:r>
            <a:r>
              <a:rPr lang="en-US" sz="2000" dirty="0" smtClean="0"/>
              <a:t>: per </a:t>
            </a:r>
            <a:r>
              <a:rPr lang="en-US" sz="2000" dirty="0" err="1" smtClean="0"/>
              <a:t>os</a:t>
            </a:r>
            <a:r>
              <a:rPr lang="en-US" sz="2000" dirty="0" smtClean="0"/>
              <a:t>, Levin, IV (Dextrose 5%)</a:t>
            </a:r>
          </a:p>
          <a:p>
            <a:r>
              <a:rPr lang="el-GR" sz="2000" dirty="0" smtClean="0"/>
              <a:t>Προσοχή για τυχόν </a:t>
            </a:r>
            <a:r>
              <a:rPr lang="el-GR" sz="2000" dirty="0" err="1" smtClean="0"/>
              <a:t>απορύθμιση</a:t>
            </a:r>
            <a:r>
              <a:rPr lang="el-GR" sz="2000" dirty="0" smtClean="0"/>
              <a:t> ΣΔ (προκαλεί ωσμωτική διούρηση)</a:t>
            </a:r>
            <a:endParaRPr lang="en-US" sz="2000" dirty="0"/>
          </a:p>
        </p:txBody>
      </p:sp>
      <p:sp>
        <p:nvSpPr>
          <p:cNvPr id="4" name="TextBox 3"/>
          <p:cNvSpPr txBox="1"/>
          <p:nvPr/>
        </p:nvSpPr>
        <p:spPr>
          <a:xfrm>
            <a:off x="837282" y="1762699"/>
            <a:ext cx="3316077" cy="400110"/>
          </a:xfrm>
          <a:prstGeom prst="rect">
            <a:avLst/>
          </a:prstGeom>
          <a:noFill/>
        </p:spPr>
        <p:txBody>
          <a:bodyPr wrap="square" rtlCol="0">
            <a:spAutoFit/>
          </a:bodyPr>
          <a:lstStyle/>
          <a:p>
            <a:r>
              <a:rPr lang="el-GR" sz="2000" dirty="0" smtClean="0"/>
              <a:t>Εκτίμηση ελλείματος</a:t>
            </a:r>
            <a:r>
              <a:rPr lang="en-US" sz="2000" dirty="0" smtClean="0"/>
              <a:t> </a:t>
            </a:r>
            <a:r>
              <a:rPr lang="el-GR" sz="2000" dirty="0" smtClean="0"/>
              <a:t>ύδατος</a:t>
            </a:r>
            <a:r>
              <a:rPr lang="en-US" sz="2000" dirty="0" smtClean="0"/>
              <a:t>: </a:t>
            </a:r>
            <a:endParaRPr lang="en-US" sz="2000" dirty="0"/>
          </a:p>
        </p:txBody>
      </p:sp>
      <p:sp>
        <p:nvSpPr>
          <p:cNvPr id="5" name="TextBox 4"/>
          <p:cNvSpPr txBox="1"/>
          <p:nvPr/>
        </p:nvSpPr>
        <p:spPr>
          <a:xfrm>
            <a:off x="793214" y="2577947"/>
            <a:ext cx="2500829" cy="400110"/>
          </a:xfrm>
          <a:prstGeom prst="rect">
            <a:avLst/>
          </a:prstGeom>
          <a:noFill/>
        </p:spPr>
        <p:txBody>
          <a:bodyPr wrap="square" rtlCol="0">
            <a:spAutoFit/>
          </a:bodyPr>
          <a:lstStyle/>
          <a:p>
            <a:r>
              <a:rPr lang="el-GR" sz="2000" dirty="0" smtClean="0"/>
              <a:t>Τωρινό ολικό ύδωρ </a:t>
            </a:r>
            <a:r>
              <a:rPr lang="en-US" sz="2000" dirty="0" smtClean="0"/>
              <a:t>X</a:t>
            </a:r>
            <a:endParaRPr lang="en-US" sz="2000" dirty="0"/>
          </a:p>
        </p:txBody>
      </p:sp>
      <p:sp>
        <p:nvSpPr>
          <p:cNvPr id="6" name="TextBox 5"/>
          <p:cNvSpPr txBox="1"/>
          <p:nvPr/>
        </p:nvSpPr>
        <p:spPr>
          <a:xfrm>
            <a:off x="3448278" y="2544898"/>
            <a:ext cx="3514382" cy="400110"/>
          </a:xfrm>
          <a:prstGeom prst="rect">
            <a:avLst/>
          </a:prstGeom>
          <a:noFill/>
        </p:spPr>
        <p:txBody>
          <a:bodyPr wrap="square" rtlCol="0">
            <a:spAutoFit/>
          </a:bodyPr>
          <a:lstStyle/>
          <a:p>
            <a:r>
              <a:rPr lang="el-GR" sz="2000" dirty="0" smtClean="0"/>
              <a:t>(Μετρούμενο Να ορού/140) -1</a:t>
            </a:r>
            <a:endParaRPr lang="en-US" sz="2000" dirty="0"/>
          </a:p>
        </p:txBody>
      </p:sp>
      <p:sp>
        <p:nvSpPr>
          <p:cNvPr id="11" name="Left Brace 10"/>
          <p:cNvSpPr/>
          <p:nvPr/>
        </p:nvSpPr>
        <p:spPr>
          <a:xfrm>
            <a:off x="3305060" y="2401678"/>
            <a:ext cx="187286" cy="72711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Brace 11"/>
          <p:cNvSpPr/>
          <p:nvPr/>
        </p:nvSpPr>
        <p:spPr>
          <a:xfrm>
            <a:off x="6808424" y="2434728"/>
            <a:ext cx="275422" cy="649995"/>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p:cNvSpPr txBox="1"/>
          <p:nvPr/>
        </p:nvSpPr>
        <p:spPr>
          <a:xfrm>
            <a:off x="793214" y="3999123"/>
            <a:ext cx="6544019" cy="707886"/>
          </a:xfrm>
          <a:prstGeom prst="rect">
            <a:avLst/>
          </a:prstGeom>
          <a:noFill/>
          <a:ln>
            <a:solidFill>
              <a:schemeClr val="tx1"/>
            </a:solidFill>
          </a:ln>
        </p:spPr>
        <p:txBody>
          <a:bodyPr wrap="square" rtlCol="0">
            <a:spAutoFit/>
          </a:bodyPr>
          <a:lstStyle/>
          <a:p>
            <a:r>
              <a:rPr lang="el-GR" sz="2000" dirty="0" smtClean="0"/>
              <a:t>Γιώργος 70 </a:t>
            </a:r>
            <a:r>
              <a:rPr lang="en-US" sz="2000" dirty="0" smtClean="0"/>
              <a:t>kg </a:t>
            </a:r>
            <a:r>
              <a:rPr lang="el-GR" sz="2000" dirty="0" smtClean="0"/>
              <a:t>, δηλαδή </a:t>
            </a:r>
            <a:r>
              <a:rPr lang="en-US" sz="2000" dirty="0" smtClean="0"/>
              <a:t> 42 </a:t>
            </a:r>
            <a:r>
              <a:rPr lang="el-GR" sz="2000" dirty="0" smtClean="0"/>
              <a:t>λίτρα νερού</a:t>
            </a:r>
          </a:p>
          <a:p>
            <a:r>
              <a:rPr lang="el-GR" sz="2000" dirty="0" smtClean="0"/>
              <a:t>42 </a:t>
            </a:r>
            <a:r>
              <a:rPr lang="en-US" sz="2000" dirty="0" smtClean="0"/>
              <a:t>X</a:t>
            </a:r>
            <a:r>
              <a:rPr lang="el-GR" sz="2000" dirty="0" smtClean="0"/>
              <a:t> (160/140 -1) = 42 </a:t>
            </a:r>
            <a:r>
              <a:rPr lang="en-US" sz="2000" dirty="0" smtClean="0"/>
              <a:t>X</a:t>
            </a:r>
            <a:r>
              <a:rPr lang="el-GR" sz="2000" dirty="0" smtClean="0"/>
              <a:t> (1.1429 -1) = 42 </a:t>
            </a:r>
            <a:r>
              <a:rPr lang="en-US" sz="2000" dirty="0" smtClean="0"/>
              <a:t>X</a:t>
            </a:r>
            <a:r>
              <a:rPr lang="el-GR" sz="2000" dirty="0" smtClean="0"/>
              <a:t> 0.1429= 6 λίτρα </a:t>
            </a:r>
            <a:endParaRPr lang="en-US" sz="2000" dirty="0"/>
          </a:p>
        </p:txBody>
      </p:sp>
      <p:sp>
        <p:nvSpPr>
          <p:cNvPr id="14" name="TextBox 13"/>
          <p:cNvSpPr txBox="1"/>
          <p:nvPr/>
        </p:nvSpPr>
        <p:spPr>
          <a:xfrm>
            <a:off x="793214" y="4924539"/>
            <a:ext cx="6852491" cy="1631216"/>
          </a:xfrm>
          <a:prstGeom prst="rect">
            <a:avLst/>
          </a:prstGeom>
          <a:noFill/>
          <a:ln>
            <a:solidFill>
              <a:schemeClr val="tx1"/>
            </a:solidFill>
          </a:ln>
        </p:spPr>
        <p:txBody>
          <a:bodyPr wrap="square" rtlCol="0">
            <a:spAutoFit/>
          </a:bodyPr>
          <a:lstStyle/>
          <a:p>
            <a:r>
              <a:rPr lang="el-GR" sz="2000" dirty="0" smtClean="0"/>
              <a:t>Στόχος μείωσης &lt; 8-10 </a:t>
            </a:r>
            <a:r>
              <a:rPr lang="en-US" sz="2000" dirty="0" err="1" smtClean="0"/>
              <a:t>mmol</a:t>
            </a:r>
            <a:r>
              <a:rPr lang="en-US" sz="2000" dirty="0" smtClean="0"/>
              <a:t> </a:t>
            </a:r>
            <a:r>
              <a:rPr lang="el-GR" sz="2000" dirty="0" smtClean="0"/>
              <a:t>σε 24 ώρες ή </a:t>
            </a:r>
            <a:r>
              <a:rPr lang="en-US" sz="2000" dirty="0" smtClean="0"/>
              <a:t>0.5 </a:t>
            </a:r>
            <a:r>
              <a:rPr lang="en-US" sz="2000" dirty="0" err="1" smtClean="0"/>
              <a:t>mmol</a:t>
            </a:r>
            <a:r>
              <a:rPr lang="en-US" sz="2000" dirty="0" smtClean="0"/>
              <a:t>/h </a:t>
            </a:r>
            <a:r>
              <a:rPr lang="el-GR" sz="2000" dirty="0" smtClean="0"/>
              <a:t>(αποφυγή εγκεφαλικού οιδήματος)</a:t>
            </a:r>
            <a:endParaRPr lang="en-US" sz="2000" dirty="0" smtClean="0"/>
          </a:p>
          <a:p>
            <a:r>
              <a:rPr lang="el-GR" sz="2000" dirty="0" smtClean="0"/>
              <a:t>Διόρθωση 160 σε 140 </a:t>
            </a:r>
            <a:r>
              <a:rPr lang="en-US" sz="2000" dirty="0" err="1" smtClean="0"/>
              <a:t>mmol</a:t>
            </a:r>
            <a:r>
              <a:rPr lang="en-US" sz="2000" dirty="0"/>
              <a:t> </a:t>
            </a:r>
            <a:r>
              <a:rPr lang="el-GR" sz="2000" dirty="0" smtClean="0"/>
              <a:t>σε μέγιστο 48 ώρες</a:t>
            </a:r>
          </a:p>
          <a:p>
            <a:r>
              <a:rPr lang="el-GR" sz="2000" dirty="0" smtClean="0"/>
              <a:t>Χορήγηση 6 λίτρων σε 48 ώρες , δηλαδή 125 </a:t>
            </a:r>
            <a:r>
              <a:rPr lang="en-US" sz="2000" dirty="0" smtClean="0"/>
              <a:t>ml/h (DW 5%)</a:t>
            </a:r>
          </a:p>
          <a:p>
            <a:r>
              <a:rPr lang="el-GR" sz="2000" dirty="0" smtClean="0"/>
              <a:t>Παρακολούθηση Νατρίου ανά 4-6 ώρες</a:t>
            </a:r>
            <a:endParaRPr lang="en-US" sz="2000" dirty="0"/>
          </a:p>
        </p:txBody>
      </p:sp>
      <p:sp>
        <p:nvSpPr>
          <p:cNvPr id="15" name="TextBox 14"/>
          <p:cNvSpPr txBox="1"/>
          <p:nvPr/>
        </p:nvSpPr>
        <p:spPr>
          <a:xfrm>
            <a:off x="572877" y="3183875"/>
            <a:ext cx="7403335" cy="707886"/>
          </a:xfrm>
          <a:prstGeom prst="rect">
            <a:avLst/>
          </a:prstGeom>
          <a:noFill/>
          <a:ln>
            <a:solidFill>
              <a:schemeClr val="tx1"/>
            </a:solidFill>
          </a:ln>
        </p:spPr>
        <p:txBody>
          <a:bodyPr wrap="square" rtlCol="0">
            <a:spAutoFit/>
          </a:bodyPr>
          <a:lstStyle/>
          <a:p>
            <a:r>
              <a:rPr lang="el-GR" sz="2000" dirty="0" smtClean="0"/>
              <a:t>Συνεχιζόμενες απώλειες ύδατος χωρίς ηλεκτρολύτες </a:t>
            </a:r>
            <a:r>
              <a:rPr lang="en-US" sz="2000" dirty="0" smtClean="0"/>
              <a:t>: </a:t>
            </a:r>
            <a:r>
              <a:rPr lang="el-GR" sz="2000" dirty="0" smtClean="0"/>
              <a:t>Όγκος ούρων </a:t>
            </a:r>
            <a:r>
              <a:rPr lang="en-US" sz="2000" dirty="0" smtClean="0"/>
              <a:t>X</a:t>
            </a:r>
            <a:r>
              <a:rPr lang="el-GR" sz="2000" dirty="0" smtClean="0"/>
              <a:t> [1- (Νάτριο + Κάλιο ούρων)/ Νάτριο αίματος]</a:t>
            </a:r>
            <a:endParaRPr lang="en-US" sz="2000" dirty="0"/>
          </a:p>
        </p:txBody>
      </p:sp>
      <p:sp>
        <p:nvSpPr>
          <p:cNvPr id="16" name="TextBox 15"/>
          <p:cNvSpPr txBox="1"/>
          <p:nvPr/>
        </p:nvSpPr>
        <p:spPr>
          <a:xfrm>
            <a:off x="7678757" y="2214390"/>
            <a:ext cx="583894" cy="923330"/>
          </a:xfrm>
          <a:prstGeom prst="rect">
            <a:avLst/>
          </a:prstGeom>
          <a:noFill/>
        </p:spPr>
        <p:txBody>
          <a:bodyPr wrap="square" rtlCol="0">
            <a:spAutoFit/>
          </a:bodyPr>
          <a:lstStyle/>
          <a:p>
            <a:r>
              <a:rPr lang="el-GR" sz="5400" dirty="0" smtClean="0"/>
              <a:t>+</a:t>
            </a:r>
            <a:endParaRPr lang="en-US" sz="5400" dirty="0"/>
          </a:p>
        </p:txBody>
      </p:sp>
    </p:spTree>
    <p:extLst>
      <p:ext uri="{BB962C8B-B14F-4D97-AF65-F5344CB8AC3E}">
        <p14:creationId xmlns:p14="http://schemas.microsoft.com/office/powerpoint/2010/main" val="410283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1612" y="143734"/>
            <a:ext cx="7553325" cy="885825"/>
          </a:xfrm>
          <a:prstGeom prst="rect">
            <a:avLst/>
          </a:prstGeom>
        </p:spPr>
      </p:pic>
      <p:pic>
        <p:nvPicPr>
          <p:cNvPr id="4" name="Picture 3"/>
          <p:cNvPicPr>
            <a:picLocks noChangeAspect="1"/>
          </p:cNvPicPr>
          <p:nvPr/>
        </p:nvPicPr>
        <p:blipFill>
          <a:blip r:embed="rId3"/>
          <a:stretch>
            <a:fillRect/>
          </a:stretch>
        </p:blipFill>
        <p:spPr>
          <a:xfrm>
            <a:off x="2063024" y="1022101"/>
            <a:ext cx="6648450" cy="4505325"/>
          </a:xfrm>
          <a:prstGeom prst="rect">
            <a:avLst/>
          </a:prstGeom>
        </p:spPr>
      </p:pic>
      <p:pic>
        <p:nvPicPr>
          <p:cNvPr id="6" name="Picture 5"/>
          <p:cNvPicPr>
            <a:picLocks noChangeAspect="1"/>
          </p:cNvPicPr>
          <p:nvPr/>
        </p:nvPicPr>
        <p:blipFill>
          <a:blip r:embed="rId4"/>
          <a:stretch>
            <a:fillRect/>
          </a:stretch>
        </p:blipFill>
        <p:spPr>
          <a:xfrm>
            <a:off x="188931" y="4349516"/>
            <a:ext cx="3697266" cy="1698744"/>
          </a:xfrm>
          <a:prstGeom prst="rect">
            <a:avLst/>
          </a:prstGeom>
        </p:spPr>
      </p:pic>
      <p:sp>
        <p:nvSpPr>
          <p:cNvPr id="8" name="TextBox 7"/>
          <p:cNvSpPr txBox="1"/>
          <p:nvPr/>
        </p:nvSpPr>
        <p:spPr>
          <a:xfrm>
            <a:off x="191417" y="937381"/>
            <a:ext cx="3212795" cy="707886"/>
          </a:xfrm>
          <a:prstGeom prst="rect">
            <a:avLst/>
          </a:prstGeom>
          <a:noFill/>
          <a:ln>
            <a:solidFill>
              <a:schemeClr val="tx1"/>
            </a:solidFill>
          </a:ln>
        </p:spPr>
        <p:txBody>
          <a:bodyPr wrap="square" rtlCol="0">
            <a:spAutoFit/>
          </a:bodyPr>
          <a:lstStyle/>
          <a:p>
            <a:r>
              <a:rPr lang="en-GB" sz="2000" dirty="0" smtClean="0"/>
              <a:t>Extracellular </a:t>
            </a:r>
            <a:r>
              <a:rPr lang="en-GB" sz="2000" b="1" dirty="0" smtClean="0"/>
              <a:t>K 3.8-5.0 </a:t>
            </a:r>
            <a:r>
              <a:rPr lang="en-GB" sz="2000" dirty="0" err="1" smtClean="0"/>
              <a:t>meq</a:t>
            </a:r>
            <a:r>
              <a:rPr lang="en-GB" sz="2000" dirty="0" smtClean="0"/>
              <a:t>/l</a:t>
            </a:r>
          </a:p>
          <a:p>
            <a:r>
              <a:rPr lang="en-GB" sz="2000" dirty="0" smtClean="0"/>
              <a:t>Intracellular </a:t>
            </a:r>
            <a:r>
              <a:rPr lang="en-GB" sz="2000" b="1" dirty="0" smtClean="0"/>
              <a:t>K 120-140 </a:t>
            </a:r>
            <a:r>
              <a:rPr lang="en-GB" sz="2000" dirty="0" err="1" smtClean="0"/>
              <a:t>mEq</a:t>
            </a:r>
            <a:r>
              <a:rPr lang="en-GB" sz="2000" dirty="0" smtClean="0"/>
              <a:t>/l</a:t>
            </a:r>
          </a:p>
        </p:txBody>
      </p:sp>
      <p:sp>
        <p:nvSpPr>
          <p:cNvPr id="9" name="TextBox 8"/>
          <p:cNvSpPr txBox="1"/>
          <p:nvPr/>
        </p:nvSpPr>
        <p:spPr>
          <a:xfrm>
            <a:off x="231354" y="6202496"/>
            <a:ext cx="4649118" cy="400110"/>
          </a:xfrm>
          <a:prstGeom prst="rect">
            <a:avLst/>
          </a:prstGeom>
          <a:noFill/>
          <a:ln>
            <a:solidFill>
              <a:schemeClr val="tx1"/>
            </a:solidFill>
          </a:ln>
        </p:spPr>
        <p:txBody>
          <a:bodyPr wrap="square" rtlCol="0">
            <a:spAutoFit/>
          </a:bodyPr>
          <a:lstStyle/>
          <a:p>
            <a:r>
              <a:rPr lang="el-GR" sz="2000" dirty="0" smtClean="0"/>
              <a:t>Νάτριο Κάλιο </a:t>
            </a:r>
            <a:r>
              <a:rPr lang="en-US" sz="2000" dirty="0" smtClean="0"/>
              <a:t>ATP</a:t>
            </a:r>
            <a:r>
              <a:rPr lang="el-GR" sz="2000" dirty="0" err="1" smtClean="0"/>
              <a:t>άση</a:t>
            </a:r>
            <a:r>
              <a:rPr lang="el-GR" sz="2000" dirty="0" smtClean="0"/>
              <a:t> (3 Να έξω- 2 Κ μέσα)</a:t>
            </a:r>
            <a:endParaRPr lang="en-US" sz="2000" dirty="0"/>
          </a:p>
        </p:txBody>
      </p:sp>
      <p:sp>
        <p:nvSpPr>
          <p:cNvPr id="10" name="TextBox 9"/>
          <p:cNvSpPr txBox="1"/>
          <p:nvPr/>
        </p:nvSpPr>
        <p:spPr>
          <a:xfrm>
            <a:off x="5078777" y="5534561"/>
            <a:ext cx="3679633" cy="1323439"/>
          </a:xfrm>
          <a:prstGeom prst="rect">
            <a:avLst/>
          </a:prstGeom>
          <a:noFill/>
          <a:ln>
            <a:solidFill>
              <a:schemeClr val="tx1"/>
            </a:solidFill>
          </a:ln>
        </p:spPr>
        <p:txBody>
          <a:bodyPr wrap="square" rtlCol="0">
            <a:spAutoFit/>
          </a:bodyPr>
          <a:lstStyle/>
          <a:p>
            <a:r>
              <a:rPr lang="el-GR" sz="2000" dirty="0" smtClean="0"/>
              <a:t>Αναλογία Κ </a:t>
            </a:r>
            <a:r>
              <a:rPr lang="el-GR" sz="2000" dirty="0" err="1" smtClean="0"/>
              <a:t>ενδο</a:t>
            </a:r>
            <a:r>
              <a:rPr lang="el-GR" sz="2000" dirty="0" smtClean="0"/>
              <a:t>/</a:t>
            </a:r>
            <a:r>
              <a:rPr lang="el-GR" sz="2000" dirty="0" err="1" smtClean="0"/>
              <a:t>εξωκυττάρια</a:t>
            </a:r>
            <a:r>
              <a:rPr lang="el-GR" sz="2000" dirty="0" smtClean="0"/>
              <a:t> ορίζει το δυναμικό ηρεμίας της κυτταρικής μεμβράνης , </a:t>
            </a:r>
            <a:r>
              <a:rPr lang="el-GR" sz="2000" dirty="0" err="1" smtClean="0"/>
              <a:t>βλ</a:t>
            </a:r>
            <a:r>
              <a:rPr lang="el-GR" sz="2000" dirty="0" smtClean="0"/>
              <a:t> νεύρο, μυ, καρδιά </a:t>
            </a:r>
            <a:endParaRPr lang="en-US" sz="2000" dirty="0"/>
          </a:p>
        </p:txBody>
      </p:sp>
    </p:spTree>
    <p:extLst>
      <p:ext uri="{BB962C8B-B14F-4D97-AF65-F5344CB8AC3E}">
        <p14:creationId xmlns:p14="http://schemas.microsoft.com/office/powerpoint/2010/main" val="12634754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4765" y="3422459"/>
            <a:ext cx="2081619" cy="2535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1" y="1006014"/>
            <a:ext cx="2005419" cy="2381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026991" y="3430311"/>
            <a:ext cx="3023782" cy="1015663"/>
          </a:xfrm>
          <a:prstGeom prst="rect">
            <a:avLst/>
          </a:prstGeom>
          <a:noFill/>
          <a:ln>
            <a:solidFill>
              <a:schemeClr val="tx1"/>
            </a:solidFill>
          </a:ln>
        </p:spPr>
        <p:txBody>
          <a:bodyPr wrap="square" rtlCol="0">
            <a:spAutoFit/>
          </a:bodyPr>
          <a:lstStyle/>
          <a:p>
            <a:r>
              <a:rPr lang="en-US" sz="1200" b="1" dirty="0" err="1"/>
              <a:t>Monocarboxylate</a:t>
            </a:r>
            <a:r>
              <a:rPr lang="en-US" sz="1200" b="1" dirty="0"/>
              <a:t> </a:t>
            </a:r>
            <a:r>
              <a:rPr lang="en-US" sz="1200" b="1" dirty="0" err="1"/>
              <a:t>transportes</a:t>
            </a:r>
            <a:r>
              <a:rPr lang="en-US" sz="1200" b="1" dirty="0"/>
              <a:t> </a:t>
            </a:r>
            <a:r>
              <a:rPr lang="en-US" sz="1200" dirty="0"/>
              <a:t>MCT:</a:t>
            </a:r>
          </a:p>
          <a:p>
            <a:r>
              <a:rPr lang="el-GR" sz="1200" dirty="0"/>
              <a:t>Σε γαλακτική οξέωση </a:t>
            </a:r>
            <a:r>
              <a:rPr lang="en-US" sz="1200" dirty="0"/>
              <a:t>MCTs </a:t>
            </a:r>
            <a:r>
              <a:rPr lang="el-GR" sz="1200" dirty="0"/>
              <a:t>μεταφέρουν </a:t>
            </a:r>
            <a:r>
              <a:rPr lang="el-GR" sz="1200" b="1" dirty="0"/>
              <a:t>γαλακτικό και Η+ ενδοκυττάρια </a:t>
            </a:r>
            <a:r>
              <a:rPr lang="el-GR" sz="1200" dirty="0">
                <a:latin typeface="Calibri"/>
                <a:cs typeface="Calibri"/>
              </a:rPr>
              <a:t>→ </a:t>
            </a:r>
            <a:r>
              <a:rPr lang="el-GR" sz="1200" dirty="0" err="1">
                <a:latin typeface="Calibri"/>
                <a:cs typeface="Calibri"/>
              </a:rPr>
              <a:t>↓ενδοκυττάριου</a:t>
            </a:r>
            <a:r>
              <a:rPr lang="el-GR" sz="1200" dirty="0">
                <a:latin typeface="Calibri"/>
                <a:cs typeface="Calibri"/>
              </a:rPr>
              <a:t> </a:t>
            </a:r>
            <a:r>
              <a:rPr lang="en-US" sz="1200" dirty="0">
                <a:latin typeface="Calibri"/>
                <a:cs typeface="Calibri"/>
              </a:rPr>
              <a:t>pH</a:t>
            </a:r>
            <a:r>
              <a:rPr lang="el-GR" sz="1200" dirty="0">
                <a:latin typeface="Calibri"/>
                <a:cs typeface="Calibri"/>
              </a:rPr>
              <a:t> </a:t>
            </a:r>
            <a:r>
              <a:rPr lang="el-GR" sz="1200" dirty="0" err="1">
                <a:latin typeface="Calibri"/>
                <a:cs typeface="Calibri"/>
              </a:rPr>
              <a:t>→ενεργοποίηση</a:t>
            </a:r>
            <a:r>
              <a:rPr lang="el-GR" sz="1200" dirty="0">
                <a:latin typeface="Calibri"/>
                <a:cs typeface="Calibri"/>
              </a:rPr>
              <a:t> ΝΗΕ →</a:t>
            </a:r>
          </a:p>
          <a:p>
            <a:r>
              <a:rPr lang="el-GR" sz="1200" b="1" dirty="0">
                <a:latin typeface="Calibri"/>
                <a:cs typeface="Calibri"/>
              </a:rPr>
              <a:t>Ενεργοποίηση ΝΚΑ</a:t>
            </a:r>
            <a:endParaRPr lang="en-GB" sz="1200" b="1" dirty="0"/>
          </a:p>
        </p:txBody>
      </p:sp>
      <p:sp>
        <p:nvSpPr>
          <p:cNvPr id="7" name="TextBox 6"/>
          <p:cNvSpPr txBox="1"/>
          <p:nvPr/>
        </p:nvSpPr>
        <p:spPr>
          <a:xfrm>
            <a:off x="5235818" y="5412433"/>
            <a:ext cx="2049380" cy="461665"/>
          </a:xfrm>
          <a:prstGeom prst="rect">
            <a:avLst/>
          </a:prstGeom>
          <a:noFill/>
          <a:ln>
            <a:solidFill>
              <a:schemeClr val="tx1"/>
            </a:solidFill>
          </a:ln>
        </p:spPr>
        <p:txBody>
          <a:bodyPr wrap="square" rtlCol="0">
            <a:spAutoFit/>
          </a:bodyPr>
          <a:lstStyle/>
          <a:p>
            <a:r>
              <a:rPr lang="en-US" sz="1200" dirty="0"/>
              <a:t>Na-H exchanger NHE</a:t>
            </a:r>
          </a:p>
          <a:p>
            <a:r>
              <a:rPr lang="en-US" sz="1200" dirty="0"/>
              <a:t>Na-HCO3 cotransporters NBC </a:t>
            </a:r>
            <a:endParaRPr lang="en-GB" sz="1200" dirty="0"/>
          </a:p>
        </p:txBody>
      </p:sp>
      <p:sp>
        <p:nvSpPr>
          <p:cNvPr id="8" name="TextBox 7"/>
          <p:cNvSpPr txBox="1"/>
          <p:nvPr/>
        </p:nvSpPr>
        <p:spPr>
          <a:xfrm>
            <a:off x="2057400" y="915007"/>
            <a:ext cx="2743200" cy="738664"/>
          </a:xfrm>
          <a:prstGeom prst="rect">
            <a:avLst/>
          </a:prstGeom>
          <a:noFill/>
          <a:ln>
            <a:solidFill>
              <a:schemeClr val="tx1"/>
            </a:solidFill>
          </a:ln>
        </p:spPr>
        <p:txBody>
          <a:bodyPr wrap="square" rtlCol="0">
            <a:spAutoFit/>
          </a:bodyPr>
          <a:lstStyle/>
          <a:p>
            <a:r>
              <a:rPr lang="el-GR" dirty="0"/>
              <a:t>Η ενδοκυττάρια είσοδος Κ υπό </a:t>
            </a:r>
            <a:r>
              <a:rPr lang="el-GR" b="1" dirty="0"/>
              <a:t>ινσουλίνη</a:t>
            </a:r>
            <a:r>
              <a:rPr lang="el-GR" dirty="0"/>
              <a:t> ακολουθεί </a:t>
            </a:r>
            <a:r>
              <a:rPr lang="el-GR" b="1" dirty="0"/>
              <a:t>άλλη οδό μετάδοσης</a:t>
            </a:r>
            <a:r>
              <a:rPr lang="el-GR" dirty="0"/>
              <a:t> από είσοδο γλυκόζης</a:t>
            </a:r>
            <a:endParaRPr lang="en-GB" dirty="0"/>
          </a:p>
        </p:txBody>
      </p:sp>
      <p:pic>
        <p:nvPicPr>
          <p:cNvPr id="12299"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6417" y="1746004"/>
            <a:ext cx="2446768" cy="1864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622310" y="3611433"/>
            <a:ext cx="1187691" cy="830997"/>
          </a:xfrm>
          <a:prstGeom prst="rect">
            <a:avLst/>
          </a:prstGeom>
          <a:noFill/>
          <a:ln>
            <a:solidFill>
              <a:schemeClr val="tx1"/>
            </a:solidFill>
          </a:ln>
        </p:spPr>
        <p:txBody>
          <a:bodyPr wrap="square" rtlCol="0">
            <a:spAutoFit/>
          </a:bodyPr>
          <a:lstStyle/>
          <a:p>
            <a:r>
              <a:rPr lang="el-GR" sz="1200" b="1" dirty="0"/>
              <a:t>Συνέργεια</a:t>
            </a:r>
            <a:r>
              <a:rPr lang="el-GR" sz="1200" dirty="0"/>
              <a:t> </a:t>
            </a:r>
            <a:r>
              <a:rPr lang="el-GR" sz="1200" b="1" dirty="0"/>
              <a:t>ινσουλίνη</a:t>
            </a:r>
          </a:p>
          <a:p>
            <a:r>
              <a:rPr lang="el-GR" sz="1200" b="1" dirty="0" err="1"/>
              <a:t>Κατεχολαμίνες</a:t>
            </a:r>
            <a:r>
              <a:rPr lang="el-GR" sz="1200" b="1" dirty="0"/>
              <a:t>, </a:t>
            </a:r>
            <a:r>
              <a:rPr lang="el-GR" sz="1200" b="1" dirty="0" err="1"/>
              <a:t>αλδοστερόνη</a:t>
            </a:r>
            <a:endParaRPr lang="en-GB" sz="1200" b="1" dirty="0"/>
          </a:p>
        </p:txBody>
      </p:sp>
      <p:sp>
        <p:nvSpPr>
          <p:cNvPr id="5" name="TextBox 4"/>
          <p:cNvSpPr txBox="1"/>
          <p:nvPr/>
        </p:nvSpPr>
        <p:spPr>
          <a:xfrm>
            <a:off x="7077635" y="915008"/>
            <a:ext cx="2057400" cy="1169551"/>
          </a:xfrm>
          <a:prstGeom prst="rect">
            <a:avLst/>
          </a:prstGeom>
          <a:noFill/>
          <a:ln>
            <a:solidFill>
              <a:schemeClr val="tx1"/>
            </a:solidFill>
          </a:ln>
        </p:spPr>
        <p:txBody>
          <a:bodyPr wrap="square" rtlCol="0">
            <a:spAutoFit/>
          </a:bodyPr>
          <a:lstStyle/>
          <a:p>
            <a:r>
              <a:rPr lang="el-GR" dirty="0"/>
              <a:t>Οξέωση- </a:t>
            </a:r>
            <a:r>
              <a:rPr lang="el-GR" dirty="0" err="1"/>
              <a:t>Υπερκαλιαιμία</a:t>
            </a:r>
            <a:endParaRPr lang="el-GR" dirty="0"/>
          </a:p>
          <a:p>
            <a:r>
              <a:rPr lang="el-GR" dirty="0"/>
              <a:t>Αλκάλωση- </a:t>
            </a:r>
            <a:r>
              <a:rPr lang="el-GR" dirty="0" err="1"/>
              <a:t>Υποκαλιαιμία</a:t>
            </a:r>
            <a:endParaRPr lang="el-GR" dirty="0"/>
          </a:p>
          <a:p>
            <a:r>
              <a:rPr lang="el-GR" b="1" dirty="0"/>
              <a:t>Όχι άμεση Η-Κ ανταλλαγή</a:t>
            </a:r>
            <a:endParaRPr lang="en-US" b="1" dirty="0"/>
          </a:p>
          <a:p>
            <a:r>
              <a:rPr lang="el-GR" b="1" dirty="0" err="1"/>
              <a:t>Υπερτονικότητα</a:t>
            </a:r>
            <a:r>
              <a:rPr lang="el-GR" b="1" dirty="0"/>
              <a:t>-</a:t>
            </a:r>
            <a:r>
              <a:rPr lang="el-GR" dirty="0">
                <a:latin typeface="Calibri"/>
                <a:cs typeface="Calibri"/>
              </a:rPr>
              <a:t>↑</a:t>
            </a:r>
            <a:r>
              <a:rPr lang="en-US" dirty="0">
                <a:latin typeface="Calibri"/>
                <a:cs typeface="Calibri"/>
              </a:rPr>
              <a:t>ECF[K]</a:t>
            </a:r>
            <a:endParaRPr lang="en-GB" dirty="0"/>
          </a:p>
        </p:txBody>
      </p:sp>
      <p:sp>
        <p:nvSpPr>
          <p:cNvPr id="10" name="TextBox 9"/>
          <p:cNvSpPr txBox="1"/>
          <p:nvPr/>
        </p:nvSpPr>
        <p:spPr>
          <a:xfrm>
            <a:off x="4876800" y="915008"/>
            <a:ext cx="1295401" cy="1015663"/>
          </a:xfrm>
          <a:prstGeom prst="rect">
            <a:avLst/>
          </a:prstGeom>
          <a:solidFill>
            <a:schemeClr val="accent3">
              <a:lumMod val="40000"/>
              <a:lumOff val="60000"/>
            </a:schemeClr>
          </a:solidFill>
        </p:spPr>
        <p:txBody>
          <a:bodyPr wrap="square" rtlCol="0">
            <a:spAutoFit/>
          </a:bodyPr>
          <a:lstStyle/>
          <a:p>
            <a:r>
              <a:rPr lang="el-GR" sz="1200" b="1" dirty="0"/>
              <a:t>Οξέωση</a:t>
            </a:r>
            <a:r>
              <a:rPr lang="en-US" sz="1200" dirty="0"/>
              <a:t>:</a:t>
            </a:r>
          </a:p>
          <a:p>
            <a:r>
              <a:rPr lang="el-GR" sz="1200" dirty="0"/>
              <a:t>Καταστολή ΝΗΕ</a:t>
            </a:r>
            <a:endParaRPr lang="en-US" sz="1200" dirty="0"/>
          </a:p>
          <a:p>
            <a:r>
              <a:rPr lang="el-GR" sz="1200" dirty="0"/>
              <a:t>Ενεργοποίηση </a:t>
            </a:r>
            <a:r>
              <a:rPr lang="en-US" sz="1200" dirty="0"/>
              <a:t>NBC</a:t>
            </a:r>
            <a:endParaRPr lang="el-GR" sz="1200" dirty="0"/>
          </a:p>
          <a:p>
            <a:r>
              <a:rPr lang="el-GR" sz="1200" b="1" dirty="0">
                <a:latin typeface="Calibri"/>
                <a:cs typeface="Calibri"/>
              </a:rPr>
              <a:t>Καταστολή </a:t>
            </a:r>
            <a:r>
              <a:rPr lang="en-US" sz="1200" b="1" dirty="0">
                <a:latin typeface="Calibri"/>
                <a:cs typeface="Calibri"/>
              </a:rPr>
              <a:t>NKA</a:t>
            </a:r>
            <a:r>
              <a:rPr lang="en-US" sz="1200" b="1" dirty="0"/>
              <a:t> </a:t>
            </a:r>
            <a:endParaRPr lang="en-GB" sz="1200" b="1" dirty="0"/>
          </a:p>
        </p:txBody>
      </p:sp>
      <p:sp>
        <p:nvSpPr>
          <p:cNvPr id="12" name="TextBox 11"/>
          <p:cNvSpPr txBox="1"/>
          <p:nvPr/>
        </p:nvSpPr>
        <p:spPr>
          <a:xfrm>
            <a:off x="7102288" y="2286001"/>
            <a:ext cx="1905000" cy="954107"/>
          </a:xfrm>
          <a:prstGeom prst="rect">
            <a:avLst/>
          </a:prstGeom>
          <a:solidFill>
            <a:schemeClr val="accent6">
              <a:lumMod val="40000"/>
              <a:lumOff val="60000"/>
            </a:schemeClr>
          </a:solidFill>
          <a:ln>
            <a:solidFill>
              <a:schemeClr val="tx1"/>
            </a:solidFill>
          </a:ln>
        </p:spPr>
        <p:txBody>
          <a:bodyPr wrap="square" rtlCol="0">
            <a:spAutoFit/>
          </a:bodyPr>
          <a:lstStyle/>
          <a:p>
            <a:r>
              <a:rPr lang="el-GR" dirty="0" err="1"/>
              <a:t>Σακχ</a:t>
            </a:r>
            <a:r>
              <a:rPr lang="el-GR" dirty="0"/>
              <a:t> Διαβήτης </a:t>
            </a:r>
            <a:r>
              <a:rPr lang="el-GR" dirty="0" err="1">
                <a:latin typeface="Calibri"/>
                <a:cs typeface="Calibri"/>
              </a:rPr>
              <a:t>↑Κ</a:t>
            </a:r>
            <a:r>
              <a:rPr lang="en-US" dirty="0">
                <a:latin typeface="Calibri"/>
                <a:cs typeface="Calibri"/>
              </a:rPr>
              <a:t>:</a:t>
            </a:r>
          </a:p>
          <a:p>
            <a:r>
              <a:rPr lang="en-US" dirty="0">
                <a:latin typeface="Calibri"/>
                <a:cs typeface="Calibri"/>
              </a:rPr>
              <a:t>↓</a:t>
            </a:r>
            <a:r>
              <a:rPr lang="el-GR" dirty="0">
                <a:latin typeface="Calibri"/>
                <a:cs typeface="Calibri"/>
              </a:rPr>
              <a:t>ινσουλίνη</a:t>
            </a:r>
          </a:p>
          <a:p>
            <a:r>
              <a:rPr lang="el-GR" dirty="0">
                <a:latin typeface="Calibri"/>
                <a:cs typeface="Calibri"/>
              </a:rPr>
              <a:t>Υπεργλυκαιμία</a:t>
            </a:r>
          </a:p>
          <a:p>
            <a:r>
              <a:rPr lang="el-GR" dirty="0">
                <a:latin typeface="Calibri"/>
                <a:cs typeface="Calibri"/>
              </a:rPr>
              <a:t>Μεταβολική Οξέωση</a:t>
            </a:r>
            <a:endParaRPr lang="en-GB" dirty="0"/>
          </a:p>
        </p:txBody>
      </p:sp>
      <p:sp>
        <p:nvSpPr>
          <p:cNvPr id="2" name="TextBox 1"/>
          <p:cNvSpPr txBox="1"/>
          <p:nvPr/>
        </p:nvSpPr>
        <p:spPr>
          <a:xfrm>
            <a:off x="2587800" y="4648201"/>
            <a:ext cx="1524000" cy="1169551"/>
          </a:xfrm>
          <a:prstGeom prst="rect">
            <a:avLst/>
          </a:prstGeom>
          <a:noFill/>
          <a:ln>
            <a:solidFill>
              <a:schemeClr val="tx1"/>
            </a:solidFill>
          </a:ln>
        </p:spPr>
        <p:txBody>
          <a:bodyPr wrap="square" rtlCol="0">
            <a:spAutoFit/>
          </a:bodyPr>
          <a:lstStyle/>
          <a:p>
            <a:r>
              <a:rPr lang="el-GR" dirty="0"/>
              <a:t>Μεταβολική Οξέωση </a:t>
            </a:r>
            <a:r>
              <a:rPr lang="el-GR" b="1" dirty="0">
                <a:solidFill>
                  <a:srgbClr val="C00000"/>
                </a:solidFill>
              </a:rPr>
              <a:t>οργανικά οξέα (γαλακτικό)</a:t>
            </a:r>
            <a:r>
              <a:rPr lang="en-US" dirty="0">
                <a:solidFill>
                  <a:srgbClr val="C00000"/>
                </a:solidFill>
              </a:rPr>
              <a:t>:</a:t>
            </a:r>
          </a:p>
          <a:p>
            <a:r>
              <a:rPr lang="el-GR" b="1" dirty="0">
                <a:solidFill>
                  <a:srgbClr val="C00000"/>
                </a:solidFill>
              </a:rPr>
              <a:t>Όχι μεγάλη αύξηση Κ </a:t>
            </a:r>
            <a:endParaRPr lang="en-GB" b="1" dirty="0">
              <a:solidFill>
                <a:srgbClr val="C00000"/>
              </a:solidFill>
            </a:endParaRPr>
          </a:p>
        </p:txBody>
      </p:sp>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857250"/>
            <a:ext cx="1633800" cy="2020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143353" y="2763054"/>
            <a:ext cx="2109094" cy="954107"/>
          </a:xfrm>
          <a:prstGeom prst="rect">
            <a:avLst/>
          </a:prstGeom>
          <a:ln>
            <a:solidFill>
              <a:schemeClr val="tx1"/>
            </a:solidFill>
          </a:ln>
        </p:spPr>
        <p:txBody>
          <a:bodyPr wrap="square">
            <a:spAutoFit/>
          </a:bodyPr>
          <a:lstStyle/>
          <a:p>
            <a:r>
              <a:rPr lang="en-GB" dirty="0"/>
              <a:t>XNN: </a:t>
            </a:r>
            <a:r>
              <a:rPr lang="el-GR" dirty="0"/>
              <a:t>αντίσταση στην ινσουλίνη, αλλά  απάντηση στην </a:t>
            </a:r>
            <a:r>
              <a:rPr lang="el-GR" dirty="0" err="1"/>
              <a:t>υποκαλιαιμική</a:t>
            </a:r>
            <a:r>
              <a:rPr lang="el-GR" dirty="0"/>
              <a:t> δράση της</a:t>
            </a:r>
            <a:r>
              <a:rPr lang="en-GB" dirty="0"/>
              <a:t> </a:t>
            </a:r>
          </a:p>
        </p:txBody>
      </p:sp>
    </p:spTree>
    <p:extLst>
      <p:ext uri="{BB962C8B-B14F-4D97-AF65-F5344CB8AC3E}">
        <p14:creationId xmlns:p14="http://schemas.microsoft.com/office/powerpoint/2010/main" val="10287833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249907"/>
            <a:ext cx="9144000" cy="2134368"/>
          </a:xfrm>
          <a:prstGeom prst="rect">
            <a:avLst/>
          </a:prstGeom>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624" y="345248"/>
            <a:ext cx="3011255" cy="323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011801" y="1167778"/>
            <a:ext cx="3461244" cy="2862322"/>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
            </a:pPr>
            <a:r>
              <a:rPr lang="el-GR" sz="1800" b="1" dirty="0" smtClean="0"/>
              <a:t>Αιχμηρά Τ κύματα (5.5-6.5 </a:t>
            </a:r>
            <a:r>
              <a:rPr lang="en-US" sz="1800" b="1" dirty="0" err="1" smtClean="0"/>
              <a:t>mEq</a:t>
            </a:r>
            <a:r>
              <a:rPr lang="en-US" sz="1800" b="1" dirty="0" smtClean="0"/>
              <a:t>/l</a:t>
            </a:r>
            <a:r>
              <a:rPr lang="el-GR" sz="1800" b="1" dirty="0" smtClean="0"/>
              <a:t>)</a:t>
            </a:r>
          </a:p>
          <a:p>
            <a:pPr marL="285750" indent="-285750">
              <a:buFont typeface="Wingdings" panose="05000000000000000000" pitchFamily="2" charset="2"/>
              <a:buChar char="§"/>
            </a:pPr>
            <a:r>
              <a:rPr lang="el-GR" sz="1800" b="1" dirty="0" smtClean="0"/>
              <a:t>Επιμήκυνση </a:t>
            </a:r>
            <a:r>
              <a:rPr lang="en-US" sz="1800" b="1" dirty="0" smtClean="0"/>
              <a:t>PR-</a:t>
            </a:r>
            <a:r>
              <a:rPr lang="el-GR" sz="1800" dirty="0" err="1" smtClean="0"/>
              <a:t>επιπέδωση</a:t>
            </a:r>
            <a:r>
              <a:rPr lang="el-GR" sz="1800" dirty="0" smtClean="0"/>
              <a:t> κύματος</a:t>
            </a:r>
            <a:r>
              <a:rPr lang="en-US" sz="1800" dirty="0" smtClean="0"/>
              <a:t> P</a:t>
            </a:r>
            <a:endParaRPr lang="el-GR" sz="1800" dirty="0" smtClean="0"/>
          </a:p>
          <a:p>
            <a:pPr marL="285750" indent="-285750">
              <a:buFont typeface="Wingdings" panose="05000000000000000000" pitchFamily="2" charset="2"/>
              <a:buChar char="§"/>
            </a:pPr>
            <a:r>
              <a:rPr lang="el-GR" sz="1800" b="1" dirty="0" smtClean="0"/>
              <a:t>Διεύρυνση </a:t>
            </a:r>
            <a:r>
              <a:rPr lang="en-US" sz="1800" b="1" dirty="0" smtClean="0"/>
              <a:t>QRS</a:t>
            </a:r>
            <a:r>
              <a:rPr lang="en-US" sz="1800" dirty="0" smtClean="0"/>
              <a:t>- </a:t>
            </a:r>
            <a:r>
              <a:rPr lang="el-GR" sz="1800" dirty="0" err="1" smtClean="0"/>
              <a:t>κυματομορφή</a:t>
            </a:r>
            <a:r>
              <a:rPr lang="el-GR" sz="1800" dirty="0" smtClean="0"/>
              <a:t> ημιτόνου</a:t>
            </a:r>
          </a:p>
          <a:p>
            <a:pPr marL="285750" indent="-285750">
              <a:buFont typeface="Wingdings" panose="05000000000000000000" pitchFamily="2" charset="2"/>
              <a:buChar char="§"/>
            </a:pPr>
            <a:r>
              <a:rPr lang="el-GR" sz="1800" dirty="0" err="1" smtClean="0"/>
              <a:t>Φλεβοκολπικός</a:t>
            </a:r>
            <a:r>
              <a:rPr lang="el-GR" sz="1800" dirty="0" smtClean="0"/>
              <a:t> αποκλεισμός, βραδυκαρδία, </a:t>
            </a:r>
            <a:r>
              <a:rPr lang="el-GR" sz="1800" b="1" dirty="0" smtClean="0"/>
              <a:t>κοιλιακή ταχυκαρδία, κοιλιακή μαρμαρυγή, </a:t>
            </a:r>
            <a:r>
              <a:rPr lang="el-GR" sz="1800" b="1" dirty="0" err="1" smtClean="0"/>
              <a:t>ασυστολία</a:t>
            </a:r>
            <a:r>
              <a:rPr lang="en-US" sz="1800" b="1" dirty="0" smtClean="0"/>
              <a:t> </a:t>
            </a:r>
          </a:p>
        </p:txBody>
      </p:sp>
      <p:sp>
        <p:nvSpPr>
          <p:cNvPr id="5" name="TextBox 4"/>
          <p:cNvSpPr txBox="1"/>
          <p:nvPr/>
        </p:nvSpPr>
        <p:spPr>
          <a:xfrm>
            <a:off x="3327382" y="1449140"/>
            <a:ext cx="1145466" cy="646331"/>
          </a:xfrm>
          <a:prstGeom prst="rect">
            <a:avLst/>
          </a:prstGeom>
          <a:noFill/>
          <a:ln>
            <a:solidFill>
              <a:schemeClr val="tx1"/>
            </a:solidFill>
          </a:ln>
        </p:spPr>
        <p:txBody>
          <a:bodyPr wrap="square" rtlCol="0">
            <a:spAutoFit/>
          </a:bodyPr>
          <a:lstStyle/>
          <a:p>
            <a:r>
              <a:rPr lang="el-GR" sz="1800" b="1" dirty="0" smtClean="0"/>
              <a:t>6.5-7.5</a:t>
            </a:r>
            <a:endParaRPr lang="en-US" sz="1800" b="1" dirty="0" smtClean="0"/>
          </a:p>
          <a:p>
            <a:r>
              <a:rPr lang="en-US" sz="1800" b="1" dirty="0" err="1" smtClean="0"/>
              <a:t>mEq</a:t>
            </a:r>
            <a:r>
              <a:rPr lang="en-US" sz="1800" b="1" dirty="0" smtClean="0"/>
              <a:t>/l</a:t>
            </a:r>
            <a:endParaRPr lang="en-GB" sz="1800" b="1" dirty="0"/>
          </a:p>
        </p:txBody>
      </p:sp>
      <p:sp>
        <p:nvSpPr>
          <p:cNvPr id="6" name="TextBox 5"/>
          <p:cNvSpPr txBox="1"/>
          <p:nvPr/>
        </p:nvSpPr>
        <p:spPr>
          <a:xfrm>
            <a:off x="3346346" y="2230227"/>
            <a:ext cx="1159553" cy="646331"/>
          </a:xfrm>
          <a:prstGeom prst="rect">
            <a:avLst/>
          </a:prstGeom>
          <a:noFill/>
          <a:ln>
            <a:solidFill>
              <a:schemeClr val="tx1"/>
            </a:solidFill>
          </a:ln>
        </p:spPr>
        <p:txBody>
          <a:bodyPr wrap="square" rtlCol="0">
            <a:spAutoFit/>
          </a:bodyPr>
          <a:lstStyle/>
          <a:p>
            <a:r>
              <a:rPr lang="el-GR" sz="1800" b="1" dirty="0" smtClean="0"/>
              <a:t>&gt;7.5</a:t>
            </a:r>
            <a:endParaRPr lang="en-US" sz="1800" b="1" dirty="0" smtClean="0"/>
          </a:p>
          <a:p>
            <a:r>
              <a:rPr lang="en-US" sz="1800" b="1" dirty="0" err="1" smtClean="0"/>
              <a:t>mEq</a:t>
            </a:r>
            <a:r>
              <a:rPr lang="en-US" sz="1800" b="1" dirty="0" smtClean="0"/>
              <a:t>/l</a:t>
            </a:r>
            <a:endParaRPr lang="en-GB" sz="1800" b="1" dirty="0"/>
          </a:p>
        </p:txBody>
      </p:sp>
      <p:sp>
        <p:nvSpPr>
          <p:cNvPr id="7" name="TextBox 6"/>
          <p:cNvSpPr txBox="1"/>
          <p:nvPr/>
        </p:nvSpPr>
        <p:spPr>
          <a:xfrm>
            <a:off x="3305060" y="77118"/>
            <a:ext cx="5420299" cy="1015663"/>
          </a:xfrm>
          <a:prstGeom prst="rect">
            <a:avLst/>
          </a:prstGeom>
          <a:noFill/>
          <a:ln>
            <a:solidFill>
              <a:schemeClr val="tx1"/>
            </a:solidFill>
          </a:ln>
        </p:spPr>
        <p:txBody>
          <a:bodyPr wrap="square" rtlCol="0">
            <a:spAutoFit/>
          </a:bodyPr>
          <a:lstStyle/>
          <a:p>
            <a:r>
              <a:rPr lang="el-GR" sz="2000" dirty="0" err="1" smtClean="0"/>
              <a:t>Υπο</a:t>
            </a:r>
            <a:r>
              <a:rPr lang="el-GR" sz="2000" dirty="0" smtClean="0"/>
              <a:t>/</a:t>
            </a:r>
            <a:r>
              <a:rPr lang="el-GR" sz="2000" dirty="0" err="1" smtClean="0"/>
              <a:t>Υπερ</a:t>
            </a:r>
            <a:r>
              <a:rPr lang="el-GR" sz="2000" dirty="0" smtClean="0"/>
              <a:t> </a:t>
            </a:r>
            <a:r>
              <a:rPr lang="el-GR" sz="2000" dirty="0" err="1" smtClean="0"/>
              <a:t>καλιαιμία</a:t>
            </a:r>
            <a:r>
              <a:rPr lang="el-GR" sz="2000" dirty="0" smtClean="0"/>
              <a:t> επηρεάζουν το δυναμικό </a:t>
            </a:r>
            <a:r>
              <a:rPr lang="el-GR" sz="2000" dirty="0" err="1" smtClean="0"/>
              <a:t>ημερίας</a:t>
            </a:r>
            <a:r>
              <a:rPr lang="el-GR" sz="2000" dirty="0" smtClean="0"/>
              <a:t> (</a:t>
            </a:r>
            <a:r>
              <a:rPr lang="el-GR" sz="2000" dirty="0" err="1" smtClean="0"/>
              <a:t>Υπερ</a:t>
            </a:r>
            <a:r>
              <a:rPr lang="el-GR" sz="2000" dirty="0" smtClean="0"/>
              <a:t>/Από πόλωση)→</a:t>
            </a:r>
            <a:r>
              <a:rPr lang="el-GR" sz="2000" dirty="0" err="1" smtClean="0"/>
              <a:t>μυική</a:t>
            </a:r>
            <a:r>
              <a:rPr lang="el-GR" sz="2000" dirty="0" smtClean="0"/>
              <a:t> αδυναμία, παράλυση, αρρυθμία</a:t>
            </a:r>
            <a:endParaRPr lang="en-US" sz="2000" dirty="0"/>
          </a:p>
        </p:txBody>
      </p:sp>
    </p:spTree>
    <p:extLst>
      <p:ext uri="{BB962C8B-B14F-4D97-AF65-F5344CB8AC3E}">
        <p14:creationId xmlns:p14="http://schemas.microsoft.com/office/powerpoint/2010/main" val="242934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9498" y="2340511"/>
            <a:ext cx="7886700" cy="4248150"/>
          </a:xfrm>
          <a:prstGeom prst="rect">
            <a:avLst/>
          </a:prstGeom>
        </p:spPr>
      </p:pic>
      <p:sp>
        <p:nvSpPr>
          <p:cNvPr id="3" name="TextBox 2"/>
          <p:cNvSpPr txBox="1"/>
          <p:nvPr/>
        </p:nvSpPr>
        <p:spPr>
          <a:xfrm>
            <a:off x="341523" y="253388"/>
            <a:ext cx="7083846" cy="2246769"/>
          </a:xfrm>
          <a:prstGeom prst="rect">
            <a:avLst/>
          </a:prstGeom>
          <a:noFill/>
          <a:ln>
            <a:solidFill>
              <a:schemeClr val="tx1"/>
            </a:solidFill>
          </a:ln>
        </p:spPr>
        <p:txBody>
          <a:bodyPr wrap="square" rtlCol="0">
            <a:spAutoFit/>
          </a:bodyPr>
          <a:lstStyle/>
          <a:p>
            <a:r>
              <a:rPr lang="el-GR" sz="2000" dirty="0" smtClean="0"/>
              <a:t>Φυσιολογική απάντηση στην διαιτητική πρόσληψη καλίου</a:t>
            </a:r>
            <a:r>
              <a:rPr lang="en-US" sz="2000" dirty="0" smtClean="0"/>
              <a:t>:</a:t>
            </a:r>
          </a:p>
          <a:p>
            <a:pPr marL="457200" indent="-457200">
              <a:buFont typeface="+mj-lt"/>
              <a:buAutoNum type="arabicPeriod"/>
            </a:pPr>
            <a:r>
              <a:rPr lang="el-GR" sz="2000" b="1" dirty="0" smtClean="0"/>
              <a:t>Είσοδος Κ στα κύτταρα (μέσω ινσουλίνης)</a:t>
            </a:r>
          </a:p>
          <a:p>
            <a:pPr marL="457200" indent="-457200">
              <a:buFont typeface="+mj-lt"/>
              <a:buAutoNum type="arabicPeriod"/>
            </a:pPr>
            <a:r>
              <a:rPr lang="el-GR" sz="2000" dirty="0" smtClean="0"/>
              <a:t>Απάντηση του επινεφριδίου (</a:t>
            </a:r>
            <a:r>
              <a:rPr lang="el-GR" sz="2000" b="1" dirty="0" smtClean="0"/>
              <a:t>έκκριση </a:t>
            </a:r>
            <a:r>
              <a:rPr lang="el-GR" sz="2000" b="1" dirty="0" err="1" smtClean="0"/>
              <a:t>αλδοστερόνης</a:t>
            </a:r>
            <a:r>
              <a:rPr lang="el-GR" sz="2000" dirty="0" err="1" smtClean="0"/>
              <a:t>→Κ</a:t>
            </a:r>
            <a:r>
              <a:rPr lang="el-GR" sz="2000" dirty="0" smtClean="0"/>
              <a:t> ενδοκυττάρια αλλά και </a:t>
            </a:r>
            <a:r>
              <a:rPr lang="el-GR" sz="2000" dirty="0" err="1" smtClean="0"/>
              <a:t>καλιούρηση</a:t>
            </a:r>
            <a:r>
              <a:rPr lang="el-GR" sz="2000" dirty="0" smtClean="0"/>
              <a:t>)</a:t>
            </a:r>
          </a:p>
          <a:p>
            <a:pPr marL="457200" indent="-457200">
              <a:buFont typeface="+mj-lt"/>
              <a:buAutoNum type="arabicPeriod"/>
            </a:pPr>
            <a:r>
              <a:rPr lang="el-GR" sz="2000" dirty="0" smtClean="0"/>
              <a:t>Άμεση </a:t>
            </a:r>
            <a:r>
              <a:rPr lang="el-GR" sz="2000" b="1" dirty="0" smtClean="0"/>
              <a:t>νεφρική</a:t>
            </a:r>
            <a:r>
              <a:rPr lang="el-GR" sz="2000" dirty="0" smtClean="0"/>
              <a:t> απάντηση (Κανάλια </a:t>
            </a:r>
            <a:r>
              <a:rPr lang="en-US" sz="2000" dirty="0" smtClean="0"/>
              <a:t>kir4.1/5.1)</a:t>
            </a:r>
            <a:r>
              <a:rPr lang="el-GR" sz="2000" dirty="0" smtClean="0"/>
              <a:t>αναστολή αντλίας </a:t>
            </a:r>
            <a:r>
              <a:rPr lang="en-US" sz="2000" dirty="0" smtClean="0"/>
              <a:t>NCC: </a:t>
            </a:r>
            <a:r>
              <a:rPr lang="el-GR" sz="2000" dirty="0" err="1" smtClean="0"/>
              <a:t>νατριούρηση</a:t>
            </a:r>
            <a:r>
              <a:rPr lang="el-GR" sz="2000" dirty="0" smtClean="0"/>
              <a:t> και </a:t>
            </a:r>
            <a:r>
              <a:rPr lang="el-GR" sz="2000" dirty="0" err="1" smtClean="0"/>
              <a:t>καλιούρηση</a:t>
            </a:r>
            <a:endParaRPr lang="en-US" sz="2000" dirty="0" smtClean="0"/>
          </a:p>
          <a:p>
            <a:pPr marL="457200" indent="-457200">
              <a:buFont typeface="+mj-lt"/>
              <a:buAutoNum type="arabicPeriod"/>
            </a:pPr>
            <a:r>
              <a:rPr lang="el-GR" sz="2000" dirty="0" smtClean="0"/>
              <a:t>Απευθείας σινιάλο από </a:t>
            </a:r>
            <a:r>
              <a:rPr lang="el-GR" sz="2000" b="1" dirty="0" smtClean="0"/>
              <a:t>το έντερο </a:t>
            </a:r>
            <a:r>
              <a:rPr lang="el-GR" sz="2000" dirty="0" smtClean="0"/>
              <a:t>στον νεφρό</a:t>
            </a:r>
            <a:endParaRPr lang="en-US" sz="2000" dirty="0"/>
          </a:p>
        </p:txBody>
      </p:sp>
      <p:sp>
        <p:nvSpPr>
          <p:cNvPr id="4" name="TextBox 3"/>
          <p:cNvSpPr txBox="1"/>
          <p:nvPr/>
        </p:nvSpPr>
        <p:spPr>
          <a:xfrm>
            <a:off x="5497417" y="2633031"/>
            <a:ext cx="1366092" cy="400110"/>
          </a:xfrm>
          <a:prstGeom prst="rect">
            <a:avLst/>
          </a:prstGeom>
          <a:noFill/>
        </p:spPr>
        <p:txBody>
          <a:bodyPr wrap="square" rtlCol="0">
            <a:spAutoFit/>
          </a:bodyPr>
          <a:lstStyle/>
          <a:p>
            <a:r>
              <a:rPr lang="el-GR" sz="2000" dirty="0" smtClean="0"/>
              <a:t>ΙΝΣΟΥΛΙΝΗ</a:t>
            </a:r>
            <a:endParaRPr lang="en-US" sz="2000" dirty="0"/>
          </a:p>
        </p:txBody>
      </p:sp>
    </p:spTree>
    <p:extLst>
      <p:ext uri="{BB962C8B-B14F-4D97-AF65-F5344CB8AC3E}">
        <p14:creationId xmlns:p14="http://schemas.microsoft.com/office/powerpoint/2010/main" val="32328878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18" y="1815015"/>
            <a:ext cx="6608202" cy="3975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77219" y="194380"/>
            <a:ext cx="2062168" cy="307777"/>
          </a:xfrm>
          <a:prstGeom prst="rect">
            <a:avLst/>
          </a:prstGeom>
        </p:spPr>
        <p:txBody>
          <a:bodyPr wrap="none">
            <a:spAutoFit/>
          </a:bodyPr>
          <a:lstStyle/>
          <a:p>
            <a:r>
              <a:rPr lang="en-GB" dirty="0"/>
              <a:t>Kidney Int 2020;97: 42-61</a:t>
            </a:r>
          </a:p>
        </p:txBody>
      </p:sp>
      <p:sp>
        <p:nvSpPr>
          <p:cNvPr id="3" name="TextBox 2"/>
          <p:cNvSpPr txBox="1"/>
          <p:nvPr/>
        </p:nvSpPr>
        <p:spPr>
          <a:xfrm>
            <a:off x="4505898" y="0"/>
            <a:ext cx="4540786" cy="923330"/>
          </a:xfrm>
          <a:prstGeom prst="rect">
            <a:avLst/>
          </a:prstGeom>
          <a:noFill/>
          <a:ln>
            <a:solidFill>
              <a:schemeClr val="tx1"/>
            </a:solidFill>
          </a:ln>
        </p:spPr>
        <p:txBody>
          <a:bodyPr wrap="square" rtlCol="0">
            <a:spAutoFit/>
          </a:bodyPr>
          <a:lstStyle/>
          <a:p>
            <a:r>
              <a:rPr lang="en-GB" sz="1800" dirty="0"/>
              <a:t>1. </a:t>
            </a:r>
            <a:r>
              <a:rPr lang="en-GB" sz="1800" b="1" dirty="0" err="1"/>
              <a:t>ENaC</a:t>
            </a:r>
            <a:r>
              <a:rPr lang="en-GB" sz="1800" b="1" dirty="0"/>
              <a:t> </a:t>
            </a:r>
            <a:r>
              <a:rPr lang="el-GR" sz="1800" dirty="0" err="1"/>
              <a:t>ηλεκτρογενής</a:t>
            </a:r>
            <a:r>
              <a:rPr lang="el-GR" sz="1800" dirty="0"/>
              <a:t> σύνδεση κανάλι </a:t>
            </a:r>
            <a:r>
              <a:rPr lang="en-GB" sz="1800" b="1" dirty="0"/>
              <a:t>ROMK</a:t>
            </a:r>
            <a:r>
              <a:rPr lang="el-GR" sz="1800" dirty="0"/>
              <a:t> (</a:t>
            </a:r>
            <a:r>
              <a:rPr lang="en-US" sz="1800" dirty="0"/>
              <a:t>renal </a:t>
            </a:r>
            <a:r>
              <a:rPr lang="en-GB" sz="1800" dirty="0"/>
              <a:t>outer medullary K</a:t>
            </a:r>
            <a:r>
              <a:rPr lang="el-GR" sz="1800" dirty="0"/>
              <a:t>) – </a:t>
            </a:r>
            <a:r>
              <a:rPr lang="el-GR" sz="1800" b="1" dirty="0"/>
              <a:t>κύρια οδός απέκκρισης καλίου </a:t>
            </a:r>
            <a:endParaRPr lang="en-GB" sz="1800" b="1" dirty="0"/>
          </a:p>
        </p:txBody>
      </p:sp>
      <p:sp>
        <p:nvSpPr>
          <p:cNvPr id="4" name="Rectangle 3"/>
          <p:cNvSpPr/>
          <p:nvPr/>
        </p:nvSpPr>
        <p:spPr>
          <a:xfrm>
            <a:off x="5905041" y="1011717"/>
            <a:ext cx="3095740" cy="1754326"/>
          </a:xfrm>
          <a:prstGeom prst="rect">
            <a:avLst/>
          </a:prstGeom>
          <a:ln>
            <a:solidFill>
              <a:schemeClr val="tx1"/>
            </a:solidFill>
          </a:ln>
        </p:spPr>
        <p:txBody>
          <a:bodyPr wrap="square">
            <a:spAutoFit/>
          </a:bodyPr>
          <a:lstStyle/>
          <a:p>
            <a:r>
              <a:rPr lang="el-GR" sz="1800" dirty="0"/>
              <a:t>2. </a:t>
            </a:r>
            <a:r>
              <a:rPr lang="en-GB" sz="1800" dirty="0">
                <a:cs typeface="Calibri"/>
              </a:rPr>
              <a:t>↑</a:t>
            </a:r>
            <a:r>
              <a:rPr lang="en-GB" sz="1800" dirty="0"/>
              <a:t> </a:t>
            </a:r>
            <a:r>
              <a:rPr lang="el-GR" sz="1800" dirty="0"/>
              <a:t>[Κ] μέσω των καναλιών </a:t>
            </a:r>
            <a:r>
              <a:rPr lang="en-GB" sz="1800" b="1" dirty="0"/>
              <a:t>Kir4.1/5.1 channels</a:t>
            </a:r>
            <a:r>
              <a:rPr lang="el-GR" sz="1800" b="1" dirty="0"/>
              <a:t> </a:t>
            </a:r>
            <a:r>
              <a:rPr lang="el-GR" sz="1800" dirty="0"/>
              <a:t>αναστέλλει την </a:t>
            </a:r>
            <a:r>
              <a:rPr lang="el-GR" sz="1800" dirty="0" err="1"/>
              <a:t>επαναρρόφηση</a:t>
            </a:r>
            <a:r>
              <a:rPr lang="el-GR" sz="1800" dirty="0"/>
              <a:t> Κ μέσω καταστολής </a:t>
            </a:r>
            <a:r>
              <a:rPr lang="en-US" sz="1800" dirty="0"/>
              <a:t>NCC-</a:t>
            </a:r>
            <a:r>
              <a:rPr lang="el-GR" sz="1800" dirty="0"/>
              <a:t>μεγαλύτερη προσφορά Να σε </a:t>
            </a:r>
            <a:r>
              <a:rPr lang="en-US" sz="1800" dirty="0"/>
              <a:t>ASDN</a:t>
            </a:r>
            <a:r>
              <a:rPr lang="el-GR" sz="1800" dirty="0"/>
              <a:t> </a:t>
            </a:r>
            <a:endParaRPr lang="en-GB" sz="1800" dirty="0"/>
          </a:p>
        </p:txBody>
      </p:sp>
      <p:sp>
        <p:nvSpPr>
          <p:cNvPr id="5" name="Rectangle 4"/>
          <p:cNvSpPr/>
          <p:nvPr/>
        </p:nvSpPr>
        <p:spPr>
          <a:xfrm>
            <a:off x="5894941" y="2858878"/>
            <a:ext cx="3083806" cy="1200329"/>
          </a:xfrm>
          <a:prstGeom prst="rect">
            <a:avLst/>
          </a:prstGeom>
          <a:ln>
            <a:solidFill>
              <a:schemeClr val="tx1"/>
            </a:solidFill>
          </a:ln>
        </p:spPr>
        <p:txBody>
          <a:bodyPr wrap="square">
            <a:spAutoFit/>
          </a:bodyPr>
          <a:lstStyle/>
          <a:p>
            <a:r>
              <a:rPr lang="en-GB" sz="1800" dirty="0"/>
              <a:t>3. H </a:t>
            </a:r>
            <a:r>
              <a:rPr lang="el-GR" sz="1800" b="1" dirty="0" err="1"/>
              <a:t>αλδοστερόνη</a:t>
            </a:r>
            <a:r>
              <a:rPr lang="el-GR" sz="1800" dirty="0"/>
              <a:t> (Έκκριση από ↑ Κ) μέσω </a:t>
            </a:r>
            <a:r>
              <a:rPr lang="en-US" sz="1800" dirty="0"/>
              <a:t>MR </a:t>
            </a:r>
            <a:r>
              <a:rPr lang="el-GR" sz="1800" dirty="0"/>
              <a:t>θα αυξήσει την </a:t>
            </a:r>
            <a:r>
              <a:rPr lang="el-GR" sz="1800" dirty="0" err="1"/>
              <a:t>καλιούρηση</a:t>
            </a:r>
            <a:r>
              <a:rPr lang="el-GR" sz="1800" dirty="0"/>
              <a:t> (</a:t>
            </a:r>
            <a:r>
              <a:rPr lang="en-US" sz="1800" dirty="0" err="1"/>
              <a:t>ENaC</a:t>
            </a:r>
            <a:r>
              <a:rPr lang="en-US" sz="1800" dirty="0"/>
              <a:t>- ROMK) </a:t>
            </a:r>
            <a:r>
              <a:rPr lang="en-GB" sz="1800" dirty="0"/>
              <a:t> </a:t>
            </a:r>
          </a:p>
        </p:txBody>
      </p:sp>
      <p:sp>
        <p:nvSpPr>
          <p:cNvPr id="6" name="TextBox 5"/>
          <p:cNvSpPr txBox="1"/>
          <p:nvPr/>
        </p:nvSpPr>
        <p:spPr>
          <a:xfrm>
            <a:off x="2610997" y="5919251"/>
            <a:ext cx="2133600" cy="677108"/>
          </a:xfrm>
          <a:prstGeom prst="rect">
            <a:avLst/>
          </a:prstGeom>
          <a:noFill/>
        </p:spPr>
        <p:txBody>
          <a:bodyPr wrap="square" rtlCol="0">
            <a:spAutoFit/>
          </a:bodyPr>
          <a:lstStyle/>
          <a:p>
            <a:r>
              <a:rPr lang="en-US" b="1" dirty="0" err="1"/>
              <a:t>ENaC</a:t>
            </a:r>
            <a:r>
              <a:rPr lang="en-US" b="1" dirty="0"/>
              <a:t>: </a:t>
            </a:r>
            <a:r>
              <a:rPr lang="en-US" b="1" dirty="0" err="1"/>
              <a:t>Amiloride</a:t>
            </a:r>
            <a:r>
              <a:rPr lang="en-US" b="1" dirty="0"/>
              <a:t> sensitive</a:t>
            </a:r>
            <a:endParaRPr lang="el-GR" b="1" dirty="0"/>
          </a:p>
          <a:p>
            <a:r>
              <a:rPr lang="el-GR" sz="1200" dirty="0" err="1"/>
              <a:t>Ηλεκτρογενής</a:t>
            </a:r>
            <a:r>
              <a:rPr lang="el-GR" sz="1200" dirty="0"/>
              <a:t> </a:t>
            </a:r>
            <a:r>
              <a:rPr lang="el-GR" sz="1200" dirty="0" err="1"/>
              <a:t>επαναρρόφηση</a:t>
            </a:r>
            <a:r>
              <a:rPr lang="el-GR" sz="1200" dirty="0"/>
              <a:t> Να- αποβολή Κ</a:t>
            </a:r>
            <a:r>
              <a:rPr lang="en-US" sz="1200" dirty="0"/>
              <a:t> </a:t>
            </a:r>
            <a:endParaRPr lang="en-GB" sz="1200" dirty="0"/>
          </a:p>
        </p:txBody>
      </p:sp>
      <p:cxnSp>
        <p:nvCxnSpPr>
          <p:cNvPr id="8" name="Straight Arrow Connector 7"/>
          <p:cNvCxnSpPr/>
          <p:nvPr/>
        </p:nvCxnSpPr>
        <p:spPr>
          <a:xfrm flipV="1">
            <a:off x="3124200" y="4267200"/>
            <a:ext cx="0" cy="106852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07842" y="5853144"/>
            <a:ext cx="1931683" cy="677108"/>
          </a:xfrm>
          <a:prstGeom prst="rect">
            <a:avLst/>
          </a:prstGeom>
          <a:noFill/>
        </p:spPr>
        <p:txBody>
          <a:bodyPr wrap="square" rtlCol="0">
            <a:spAutoFit/>
          </a:bodyPr>
          <a:lstStyle/>
          <a:p>
            <a:r>
              <a:rPr lang="en-US" b="1" dirty="0"/>
              <a:t>NCC: thiazide sensitive</a:t>
            </a:r>
            <a:endParaRPr lang="el-GR" b="1" dirty="0"/>
          </a:p>
          <a:p>
            <a:r>
              <a:rPr lang="el-GR" sz="1200" dirty="0" err="1"/>
              <a:t>Ηλεκτρο</a:t>
            </a:r>
            <a:r>
              <a:rPr lang="el-GR" sz="1200" dirty="0"/>
              <a:t>-ουδέτερη </a:t>
            </a:r>
            <a:r>
              <a:rPr lang="el-GR" sz="1200" dirty="0" err="1"/>
              <a:t>επαναρρόφηση</a:t>
            </a:r>
            <a:r>
              <a:rPr lang="el-GR" sz="1200" dirty="0"/>
              <a:t> Να</a:t>
            </a:r>
            <a:endParaRPr lang="en-GB" sz="1200" dirty="0"/>
          </a:p>
        </p:txBody>
      </p:sp>
      <p:cxnSp>
        <p:nvCxnSpPr>
          <p:cNvPr id="17" name="Straight Arrow Connector 16"/>
          <p:cNvCxnSpPr/>
          <p:nvPr/>
        </p:nvCxnSpPr>
        <p:spPr>
          <a:xfrm flipV="1">
            <a:off x="1371600" y="4267200"/>
            <a:ext cx="0" cy="106852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Right Brace 15"/>
          <p:cNvSpPr/>
          <p:nvPr/>
        </p:nvSpPr>
        <p:spPr>
          <a:xfrm rot="16200000">
            <a:off x="3616571" y="198942"/>
            <a:ext cx="942305" cy="3276602"/>
          </a:xfrm>
          <a:prstGeom prst="righ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p:cNvSpPr txBox="1"/>
          <p:nvPr/>
        </p:nvSpPr>
        <p:spPr>
          <a:xfrm>
            <a:off x="2506251" y="987595"/>
            <a:ext cx="3208752" cy="276999"/>
          </a:xfrm>
          <a:prstGeom prst="rect">
            <a:avLst/>
          </a:prstGeom>
          <a:noFill/>
        </p:spPr>
        <p:txBody>
          <a:bodyPr wrap="square" rtlCol="0">
            <a:spAutoFit/>
          </a:bodyPr>
          <a:lstStyle/>
          <a:p>
            <a:r>
              <a:rPr lang="en-US" sz="1200" b="1" dirty="0"/>
              <a:t>ASDN: Aldosterone sensitive distal nephron</a:t>
            </a:r>
            <a:endParaRPr lang="en-GB" sz="1200" b="1" dirty="0"/>
          </a:p>
        </p:txBody>
      </p:sp>
      <p:sp>
        <p:nvSpPr>
          <p:cNvPr id="19" name="TextBox 18"/>
          <p:cNvSpPr txBox="1"/>
          <p:nvPr/>
        </p:nvSpPr>
        <p:spPr>
          <a:xfrm>
            <a:off x="2961701" y="3488675"/>
            <a:ext cx="266700" cy="307777"/>
          </a:xfrm>
          <a:prstGeom prst="rect">
            <a:avLst/>
          </a:prstGeom>
          <a:noFill/>
          <a:ln w="57150">
            <a:solidFill>
              <a:srgbClr val="0070C0"/>
            </a:solidFill>
          </a:ln>
        </p:spPr>
        <p:txBody>
          <a:bodyPr wrap="square" rtlCol="0">
            <a:spAutoFit/>
          </a:bodyPr>
          <a:lstStyle/>
          <a:p>
            <a:r>
              <a:rPr lang="en-US" b="1" dirty="0">
                <a:solidFill>
                  <a:srgbClr val="0070C0"/>
                </a:solidFill>
              </a:rPr>
              <a:t>1</a:t>
            </a:r>
            <a:endParaRPr lang="en-GB" b="1" dirty="0">
              <a:solidFill>
                <a:srgbClr val="0070C0"/>
              </a:solidFill>
            </a:endParaRPr>
          </a:p>
        </p:txBody>
      </p:sp>
      <p:sp>
        <p:nvSpPr>
          <p:cNvPr id="22" name="TextBox 21"/>
          <p:cNvSpPr txBox="1"/>
          <p:nvPr/>
        </p:nvSpPr>
        <p:spPr>
          <a:xfrm>
            <a:off x="425883" y="1859326"/>
            <a:ext cx="266700" cy="307777"/>
          </a:xfrm>
          <a:prstGeom prst="rect">
            <a:avLst/>
          </a:prstGeom>
          <a:noFill/>
          <a:ln w="57150">
            <a:solidFill>
              <a:srgbClr val="0070C0"/>
            </a:solidFill>
          </a:ln>
        </p:spPr>
        <p:txBody>
          <a:bodyPr wrap="square" rtlCol="0">
            <a:spAutoFit/>
          </a:bodyPr>
          <a:lstStyle/>
          <a:p>
            <a:r>
              <a:rPr lang="el-GR" b="1" dirty="0">
                <a:solidFill>
                  <a:srgbClr val="0070C0"/>
                </a:solidFill>
              </a:rPr>
              <a:t>2</a:t>
            </a:r>
            <a:endParaRPr lang="en-GB" b="1" dirty="0">
              <a:solidFill>
                <a:srgbClr val="0070C0"/>
              </a:solidFill>
            </a:endParaRPr>
          </a:p>
        </p:txBody>
      </p:sp>
      <p:sp>
        <p:nvSpPr>
          <p:cNvPr id="23" name="TextBox 22"/>
          <p:cNvSpPr txBox="1"/>
          <p:nvPr/>
        </p:nvSpPr>
        <p:spPr>
          <a:xfrm>
            <a:off x="4244248" y="3039527"/>
            <a:ext cx="266700" cy="307777"/>
          </a:xfrm>
          <a:prstGeom prst="rect">
            <a:avLst/>
          </a:prstGeom>
          <a:noFill/>
          <a:ln w="57150">
            <a:solidFill>
              <a:srgbClr val="0070C0"/>
            </a:solidFill>
          </a:ln>
        </p:spPr>
        <p:txBody>
          <a:bodyPr wrap="square" rtlCol="0">
            <a:spAutoFit/>
          </a:bodyPr>
          <a:lstStyle/>
          <a:p>
            <a:r>
              <a:rPr lang="en-US" b="1" dirty="0">
                <a:solidFill>
                  <a:srgbClr val="0070C0"/>
                </a:solidFill>
              </a:rPr>
              <a:t>3</a:t>
            </a:r>
            <a:endParaRPr lang="en-GB" b="1" dirty="0">
              <a:solidFill>
                <a:srgbClr val="0070C0"/>
              </a:solidFill>
            </a:endParaRPr>
          </a:p>
        </p:txBody>
      </p:sp>
      <p:sp>
        <p:nvSpPr>
          <p:cNvPr id="24" name="TextBox 23"/>
          <p:cNvSpPr txBox="1"/>
          <p:nvPr/>
        </p:nvSpPr>
        <p:spPr>
          <a:xfrm>
            <a:off x="5715003" y="4082535"/>
            <a:ext cx="266700" cy="307777"/>
          </a:xfrm>
          <a:prstGeom prst="rect">
            <a:avLst/>
          </a:prstGeom>
          <a:noFill/>
          <a:ln w="57150">
            <a:solidFill>
              <a:srgbClr val="0070C0"/>
            </a:solidFill>
          </a:ln>
        </p:spPr>
        <p:txBody>
          <a:bodyPr wrap="square" rtlCol="0">
            <a:spAutoFit/>
          </a:bodyPr>
          <a:lstStyle/>
          <a:p>
            <a:r>
              <a:rPr lang="en-US" b="1" dirty="0">
                <a:solidFill>
                  <a:srgbClr val="0070C0"/>
                </a:solidFill>
              </a:rPr>
              <a:t>4</a:t>
            </a:r>
            <a:endParaRPr lang="en-GB" b="1" dirty="0">
              <a:solidFill>
                <a:srgbClr val="0070C0"/>
              </a:solidFill>
            </a:endParaRPr>
          </a:p>
        </p:txBody>
      </p:sp>
      <p:sp>
        <p:nvSpPr>
          <p:cNvPr id="21" name="TextBox 20"/>
          <p:cNvSpPr txBox="1"/>
          <p:nvPr/>
        </p:nvSpPr>
        <p:spPr>
          <a:xfrm>
            <a:off x="6280533" y="4071652"/>
            <a:ext cx="2667000" cy="1754326"/>
          </a:xfrm>
          <a:prstGeom prst="rect">
            <a:avLst/>
          </a:prstGeom>
          <a:noFill/>
          <a:ln>
            <a:solidFill>
              <a:schemeClr val="tx1"/>
            </a:solidFill>
          </a:ln>
        </p:spPr>
        <p:txBody>
          <a:bodyPr wrap="square" rtlCol="0">
            <a:spAutoFit/>
          </a:bodyPr>
          <a:lstStyle/>
          <a:p>
            <a:r>
              <a:rPr lang="en-US" sz="1800" dirty="0"/>
              <a:t>4. </a:t>
            </a:r>
            <a:r>
              <a:rPr lang="el-GR" sz="1800" dirty="0"/>
              <a:t>Η </a:t>
            </a:r>
            <a:r>
              <a:rPr lang="el-GR" sz="1800" b="1" dirty="0"/>
              <a:t>αυξημένη ροή </a:t>
            </a:r>
            <a:r>
              <a:rPr lang="el-GR" sz="1800" b="1" dirty="0" err="1"/>
              <a:t>πρόουρου</a:t>
            </a:r>
            <a:r>
              <a:rPr lang="el-GR" sz="1800" b="1" dirty="0"/>
              <a:t> </a:t>
            </a:r>
            <a:r>
              <a:rPr lang="el-GR" sz="1800" dirty="0"/>
              <a:t>θα διεγείρει τα κανάλια  </a:t>
            </a:r>
            <a:r>
              <a:rPr lang="en-GB" sz="1800" b="1" dirty="0"/>
              <a:t>Maxi-K </a:t>
            </a:r>
            <a:r>
              <a:rPr lang="el-GR" sz="1800" b="1" dirty="0"/>
              <a:t>ή </a:t>
            </a:r>
            <a:r>
              <a:rPr lang="en-GB" sz="1800" b="1" dirty="0"/>
              <a:t> BK</a:t>
            </a:r>
            <a:r>
              <a:rPr lang="en-US" sz="1800" dirty="0"/>
              <a:t> </a:t>
            </a:r>
            <a:r>
              <a:rPr lang="el-GR" sz="1800" dirty="0"/>
              <a:t>προάγοντας την </a:t>
            </a:r>
            <a:r>
              <a:rPr lang="el-GR" sz="1800" dirty="0" err="1"/>
              <a:t>καλιούρηση</a:t>
            </a:r>
            <a:r>
              <a:rPr lang="el-GR" sz="1800" dirty="0"/>
              <a:t>+ </a:t>
            </a:r>
            <a:r>
              <a:rPr lang="el-GR" sz="1800" dirty="0" err="1"/>
              <a:t>επαναρρόφηση</a:t>
            </a:r>
            <a:r>
              <a:rPr lang="el-GR" sz="1800" dirty="0"/>
              <a:t> </a:t>
            </a:r>
            <a:r>
              <a:rPr lang="en-US" sz="1800" b="1" dirty="0" err="1"/>
              <a:t>ENaC</a:t>
            </a:r>
            <a:endParaRPr lang="en-GB" sz="1800" b="1" dirty="0"/>
          </a:p>
        </p:txBody>
      </p:sp>
      <p:sp>
        <p:nvSpPr>
          <p:cNvPr id="7" name="TextBox 6"/>
          <p:cNvSpPr txBox="1"/>
          <p:nvPr/>
        </p:nvSpPr>
        <p:spPr>
          <a:xfrm>
            <a:off x="410378" y="1262351"/>
            <a:ext cx="1828800" cy="276999"/>
          </a:xfrm>
          <a:prstGeom prst="rect">
            <a:avLst/>
          </a:prstGeom>
          <a:noFill/>
        </p:spPr>
        <p:txBody>
          <a:bodyPr wrap="square" rtlCol="0">
            <a:spAutoFit/>
          </a:bodyPr>
          <a:lstStyle/>
          <a:p>
            <a:r>
              <a:rPr lang="el-GR" sz="1200" b="1" dirty="0"/>
              <a:t>ΕΓΓΥΣ ΑΠΩ ΕΣΠΕΙΡΑΜΕΝΟ</a:t>
            </a:r>
            <a:endParaRPr lang="en-US" sz="1200" b="1" dirty="0"/>
          </a:p>
        </p:txBody>
      </p:sp>
      <p:sp>
        <p:nvSpPr>
          <p:cNvPr id="20" name="TextBox 19"/>
          <p:cNvSpPr txBox="1"/>
          <p:nvPr/>
        </p:nvSpPr>
        <p:spPr>
          <a:xfrm>
            <a:off x="2971800" y="1295401"/>
            <a:ext cx="533400" cy="276999"/>
          </a:xfrm>
          <a:prstGeom prst="rect">
            <a:avLst/>
          </a:prstGeom>
          <a:noFill/>
        </p:spPr>
        <p:txBody>
          <a:bodyPr wrap="square" rtlCol="0">
            <a:spAutoFit/>
          </a:bodyPr>
          <a:lstStyle/>
          <a:p>
            <a:r>
              <a:rPr lang="el-GR" sz="1200" b="1" dirty="0"/>
              <a:t>ΑΠΩ</a:t>
            </a:r>
            <a:endParaRPr lang="en-US" sz="1200" b="1" dirty="0"/>
          </a:p>
        </p:txBody>
      </p:sp>
      <p:sp>
        <p:nvSpPr>
          <p:cNvPr id="25" name="TextBox 24"/>
          <p:cNvSpPr txBox="1"/>
          <p:nvPr/>
        </p:nvSpPr>
        <p:spPr>
          <a:xfrm>
            <a:off x="4038600" y="1295401"/>
            <a:ext cx="1828800" cy="276999"/>
          </a:xfrm>
          <a:prstGeom prst="rect">
            <a:avLst/>
          </a:prstGeom>
          <a:noFill/>
        </p:spPr>
        <p:txBody>
          <a:bodyPr wrap="square" rtlCol="0">
            <a:spAutoFit/>
          </a:bodyPr>
          <a:lstStyle/>
          <a:p>
            <a:pPr algn="ctr"/>
            <a:r>
              <a:rPr lang="el-GR" sz="1200" b="1" dirty="0"/>
              <a:t>ΑΘΡΟΙΣΤΙΚΟ</a:t>
            </a:r>
            <a:endParaRPr lang="en-US" sz="1200" b="1" dirty="0"/>
          </a:p>
        </p:txBody>
      </p:sp>
      <p:sp>
        <p:nvSpPr>
          <p:cNvPr id="11" name="TextBox 10"/>
          <p:cNvSpPr txBox="1"/>
          <p:nvPr/>
        </p:nvSpPr>
        <p:spPr>
          <a:xfrm>
            <a:off x="5618602" y="5854547"/>
            <a:ext cx="3239877" cy="923330"/>
          </a:xfrm>
          <a:prstGeom prst="rect">
            <a:avLst/>
          </a:prstGeom>
          <a:noFill/>
          <a:ln>
            <a:solidFill>
              <a:schemeClr val="tx1"/>
            </a:solidFill>
          </a:ln>
        </p:spPr>
        <p:txBody>
          <a:bodyPr wrap="square" rtlCol="0">
            <a:spAutoFit/>
          </a:bodyPr>
          <a:lstStyle/>
          <a:p>
            <a:r>
              <a:rPr lang="el-GR" sz="1800" dirty="0"/>
              <a:t>Αλκαλικό </a:t>
            </a:r>
            <a:r>
              <a:rPr lang="en-US" sz="1800" dirty="0"/>
              <a:t>pH: </a:t>
            </a:r>
            <a:r>
              <a:rPr lang="el-GR" sz="1800" dirty="0"/>
              <a:t>αυξημένη δραστηριότητα </a:t>
            </a:r>
            <a:r>
              <a:rPr lang="en-US" sz="1800" dirty="0" err="1"/>
              <a:t>ENaC</a:t>
            </a:r>
            <a:r>
              <a:rPr lang="en-US" sz="1800" dirty="0"/>
              <a:t>, ROMK, Maxi-K </a:t>
            </a:r>
            <a:r>
              <a:rPr lang="el-GR" sz="1800" dirty="0"/>
              <a:t>καναλιών (χορτοφάγοι)</a:t>
            </a:r>
            <a:endParaRPr lang="en-US" sz="1800" dirty="0"/>
          </a:p>
        </p:txBody>
      </p:sp>
    </p:spTree>
    <p:extLst>
      <p:ext uri="{BB962C8B-B14F-4D97-AF65-F5344CB8AC3E}">
        <p14:creationId xmlns:p14="http://schemas.microsoft.com/office/powerpoint/2010/main" val="246005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down)">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down)">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9" grpId="0" animBg="1"/>
      <p:bldP spid="22" grpId="0" animBg="1"/>
      <p:bldP spid="23" grpId="0" animBg="1"/>
      <p:bldP spid="24" grpId="0" animBg="1"/>
      <p:bldP spid="21"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6" y="1752600"/>
            <a:ext cx="5895975" cy="4124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52400" y="990601"/>
            <a:ext cx="8382000" cy="584775"/>
          </a:xfrm>
          <a:prstGeom prst="rect">
            <a:avLst/>
          </a:prstGeom>
        </p:spPr>
        <p:txBody>
          <a:bodyPr wrap="square">
            <a:spAutoFit/>
          </a:bodyPr>
          <a:lstStyle/>
          <a:p>
            <a:r>
              <a:rPr lang="en-GB" sz="1600" b="1" dirty="0"/>
              <a:t>Serum potassium and adverse outcomes across the range of kidney function</a:t>
            </a:r>
            <a:r>
              <a:rPr lang="en-GB" sz="1600" dirty="0"/>
              <a:t>: a CKD Prognosis Consortium meta-analysis. </a:t>
            </a:r>
            <a:r>
              <a:rPr lang="en-GB" sz="1600" dirty="0" err="1"/>
              <a:t>Kovesdy</a:t>
            </a:r>
            <a:r>
              <a:rPr lang="en-GB" sz="1600" dirty="0"/>
              <a:t> SP </a:t>
            </a:r>
            <a:r>
              <a:rPr lang="en-GB" sz="1600" dirty="0" err="1"/>
              <a:t>etal</a:t>
            </a:r>
            <a:r>
              <a:rPr lang="en-GB" sz="1600" dirty="0"/>
              <a:t>. European Heart Journal 2018;39:1535–1542</a:t>
            </a: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1750167"/>
            <a:ext cx="2856082"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791200" y="4267201"/>
            <a:ext cx="3200400" cy="954107"/>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
            </a:pPr>
            <a:r>
              <a:rPr lang="el-GR" b="1" dirty="0"/>
              <a:t>Γενετικοί</a:t>
            </a:r>
            <a:r>
              <a:rPr lang="el-GR" dirty="0"/>
              <a:t> παράγοντες (ετερογένεια </a:t>
            </a:r>
            <a:r>
              <a:rPr lang="en-US" dirty="0"/>
              <a:t>NCC </a:t>
            </a:r>
            <a:r>
              <a:rPr lang="el-GR" dirty="0"/>
              <a:t>μεταφορέα)</a:t>
            </a:r>
          </a:p>
          <a:p>
            <a:pPr marL="285750" indent="-285750">
              <a:buFont typeface="Wingdings" panose="05000000000000000000" pitchFamily="2" charset="2"/>
              <a:buChar char="§"/>
            </a:pPr>
            <a:r>
              <a:rPr lang="el-GR" b="1" dirty="0"/>
              <a:t>Φύλο</a:t>
            </a:r>
            <a:r>
              <a:rPr lang="el-GR" dirty="0"/>
              <a:t> </a:t>
            </a:r>
            <a:r>
              <a:rPr lang="en-US" dirty="0"/>
              <a:t>: </a:t>
            </a:r>
            <a:r>
              <a:rPr lang="el-GR" dirty="0" err="1"/>
              <a:t>Ανδρες</a:t>
            </a:r>
            <a:r>
              <a:rPr lang="el-GR" dirty="0"/>
              <a:t> πιο ισχυρή νεφρική απάντηση σε δίαιτα </a:t>
            </a:r>
            <a:r>
              <a:rPr lang="el-GR" dirty="0">
                <a:latin typeface="Calibri"/>
                <a:cs typeface="Calibri"/>
              </a:rPr>
              <a:t>↑↓ Κ</a:t>
            </a:r>
          </a:p>
        </p:txBody>
      </p:sp>
      <p:sp>
        <p:nvSpPr>
          <p:cNvPr id="6" name="Rounded Rectangle 5"/>
          <p:cNvSpPr/>
          <p:nvPr/>
        </p:nvSpPr>
        <p:spPr>
          <a:xfrm>
            <a:off x="1828805" y="2667000"/>
            <a:ext cx="1106711" cy="78814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609600" y="2667000"/>
            <a:ext cx="838200" cy="78814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7695627" y="2133601"/>
            <a:ext cx="991173" cy="461665"/>
          </a:xfrm>
          <a:prstGeom prst="rect">
            <a:avLst/>
          </a:prstGeom>
          <a:noFill/>
        </p:spPr>
        <p:txBody>
          <a:bodyPr wrap="square" rtlCol="0">
            <a:spAutoFit/>
          </a:bodyPr>
          <a:lstStyle/>
          <a:p>
            <a:r>
              <a:rPr lang="en-US" sz="1200" b="1" dirty="0"/>
              <a:t>4.2 % CKD</a:t>
            </a:r>
          </a:p>
          <a:p>
            <a:r>
              <a:rPr lang="en-US" sz="1200" b="1" dirty="0"/>
              <a:t>0.5% no CKD</a:t>
            </a:r>
            <a:endParaRPr lang="en-GB" sz="1200" b="1" dirty="0"/>
          </a:p>
        </p:txBody>
      </p:sp>
    </p:spTree>
    <p:extLst>
      <p:ext uri="{BB962C8B-B14F-4D97-AF65-F5344CB8AC3E}">
        <p14:creationId xmlns:p14="http://schemas.microsoft.com/office/powerpoint/2010/main" val="119600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6607" y="209320"/>
            <a:ext cx="8427903" cy="1938992"/>
          </a:xfrm>
          <a:prstGeom prst="rect">
            <a:avLst/>
          </a:prstGeom>
          <a:noFill/>
          <a:ln>
            <a:solidFill>
              <a:schemeClr val="tx1"/>
            </a:solidFill>
          </a:ln>
        </p:spPr>
        <p:txBody>
          <a:bodyPr wrap="square" rtlCol="0">
            <a:spAutoFit/>
          </a:bodyPr>
          <a:lstStyle/>
          <a:p>
            <a:r>
              <a:rPr lang="el-GR" sz="2400" dirty="0" smtClean="0"/>
              <a:t>22 ετών γυναίκα έρχεται στα ΤΕΠ λόγω </a:t>
            </a:r>
            <a:r>
              <a:rPr lang="el-GR" sz="2400" dirty="0" err="1" smtClean="0"/>
              <a:t>μυικής</a:t>
            </a:r>
            <a:r>
              <a:rPr lang="el-GR" sz="2400" dirty="0" smtClean="0"/>
              <a:t> αδυναμίας. </a:t>
            </a:r>
          </a:p>
          <a:p>
            <a:r>
              <a:rPr lang="el-GR" sz="2400" dirty="0" smtClean="0"/>
              <a:t>Εργαστηριακός έλεγχος</a:t>
            </a:r>
            <a:r>
              <a:rPr lang="en-US" sz="2400" dirty="0" smtClean="0"/>
              <a:t> </a:t>
            </a:r>
            <a:r>
              <a:rPr lang="el-GR" sz="2400" dirty="0" smtClean="0"/>
              <a:t>στο </a:t>
            </a:r>
            <a:r>
              <a:rPr lang="el-GR" sz="2400" b="1" dirty="0" smtClean="0">
                <a:solidFill>
                  <a:srgbClr val="C00000"/>
                </a:solidFill>
              </a:rPr>
              <a:t>αίμα</a:t>
            </a:r>
            <a:r>
              <a:rPr lang="el-GR" sz="2400" dirty="0" smtClean="0"/>
              <a:t> </a:t>
            </a:r>
            <a:r>
              <a:rPr lang="en-US" sz="2400" dirty="0" smtClean="0"/>
              <a:t>: </a:t>
            </a:r>
            <a:r>
              <a:rPr lang="en-US" sz="2400" b="1" dirty="0" smtClean="0"/>
              <a:t>SK 2.6 </a:t>
            </a:r>
            <a:r>
              <a:rPr lang="en-US" sz="2400" dirty="0" err="1" smtClean="0"/>
              <a:t>mEq</a:t>
            </a:r>
            <a:r>
              <a:rPr lang="en-US" sz="2400" dirty="0" smtClean="0"/>
              <a:t>/l, </a:t>
            </a:r>
            <a:r>
              <a:rPr lang="en-US" sz="2400" b="1" dirty="0" err="1" smtClean="0"/>
              <a:t>SMg</a:t>
            </a:r>
            <a:r>
              <a:rPr lang="en-US" sz="2400" b="1" dirty="0" smtClean="0"/>
              <a:t> 1.7 </a:t>
            </a:r>
            <a:r>
              <a:rPr lang="en-US" sz="2400" dirty="0" smtClean="0"/>
              <a:t>mg/dl (0.7 </a:t>
            </a:r>
            <a:r>
              <a:rPr lang="en-US" sz="2400" dirty="0" err="1" smtClean="0"/>
              <a:t>mmol</a:t>
            </a:r>
            <a:r>
              <a:rPr lang="en-US" sz="2400" dirty="0" smtClean="0"/>
              <a:t>/l), </a:t>
            </a:r>
            <a:r>
              <a:rPr lang="en-US" sz="2400" b="1" dirty="0" smtClean="0"/>
              <a:t>HCO3 35 </a:t>
            </a:r>
            <a:r>
              <a:rPr lang="en-US" sz="2400" dirty="0" err="1" smtClean="0"/>
              <a:t>mmol</a:t>
            </a:r>
            <a:r>
              <a:rPr lang="en-US" sz="2400" dirty="0" smtClean="0"/>
              <a:t>/l</a:t>
            </a:r>
            <a:endParaRPr lang="el-GR" sz="2400" dirty="0" smtClean="0"/>
          </a:p>
          <a:p>
            <a:r>
              <a:rPr lang="el-GR" sz="2400" dirty="0" smtClean="0"/>
              <a:t>Στα </a:t>
            </a:r>
            <a:r>
              <a:rPr lang="el-GR" sz="2400" b="1" dirty="0" smtClean="0">
                <a:solidFill>
                  <a:srgbClr val="FFC000"/>
                </a:solidFill>
              </a:rPr>
              <a:t>ούρα </a:t>
            </a:r>
            <a:r>
              <a:rPr lang="el-GR" sz="2400" dirty="0" smtClean="0"/>
              <a:t>(</a:t>
            </a:r>
            <a:r>
              <a:rPr lang="en-US" sz="2400" dirty="0" smtClean="0"/>
              <a:t>spot) </a:t>
            </a:r>
            <a:r>
              <a:rPr lang="en-US" sz="2400" b="1" dirty="0" smtClean="0"/>
              <a:t>Na 45 </a:t>
            </a:r>
            <a:r>
              <a:rPr lang="en-US" sz="2400" dirty="0" err="1" smtClean="0"/>
              <a:t>mmol</a:t>
            </a:r>
            <a:r>
              <a:rPr lang="en-US" sz="2400" dirty="0" smtClean="0"/>
              <a:t>/l, </a:t>
            </a:r>
            <a:r>
              <a:rPr lang="en-US" sz="2400" b="1" dirty="0" smtClean="0"/>
              <a:t>K 33 </a:t>
            </a:r>
            <a:r>
              <a:rPr lang="en-US" sz="2400" dirty="0" err="1" smtClean="0"/>
              <a:t>mmol</a:t>
            </a:r>
            <a:r>
              <a:rPr lang="en-US" sz="2400" dirty="0" smtClean="0"/>
              <a:t>/l, </a:t>
            </a:r>
            <a:r>
              <a:rPr lang="en-US" sz="2400" b="1" dirty="0" smtClean="0">
                <a:solidFill>
                  <a:srgbClr val="000000"/>
                </a:solidFill>
              </a:rPr>
              <a:t>Cl 5</a:t>
            </a:r>
            <a:r>
              <a:rPr lang="en-US" sz="2400" dirty="0" smtClean="0"/>
              <a:t> </a:t>
            </a:r>
            <a:r>
              <a:rPr lang="en-US" sz="2400" dirty="0" err="1" smtClean="0"/>
              <a:t>mmol</a:t>
            </a:r>
            <a:r>
              <a:rPr lang="en-US" sz="2400" dirty="0" smtClean="0"/>
              <a:t>/l </a:t>
            </a:r>
            <a:r>
              <a:rPr lang="en-US" sz="2400" dirty="0" err="1" smtClean="0"/>
              <a:t>creat</a:t>
            </a:r>
            <a:r>
              <a:rPr lang="en-US" sz="2400" dirty="0" smtClean="0"/>
              <a:t> 4 </a:t>
            </a:r>
            <a:r>
              <a:rPr lang="en-US" sz="2400" dirty="0" err="1" smtClean="0"/>
              <a:t>mmol</a:t>
            </a:r>
            <a:r>
              <a:rPr lang="en-US" sz="2400" dirty="0" smtClean="0"/>
              <a:t>/l (56.5 mg/dl)</a:t>
            </a:r>
            <a:endParaRPr lang="en-US" sz="2400" dirty="0"/>
          </a:p>
        </p:txBody>
      </p:sp>
      <p:sp>
        <p:nvSpPr>
          <p:cNvPr id="3" name="TextBox 2"/>
          <p:cNvSpPr txBox="1"/>
          <p:nvPr/>
        </p:nvSpPr>
        <p:spPr>
          <a:xfrm>
            <a:off x="484741" y="4263529"/>
            <a:ext cx="8284684" cy="1200329"/>
          </a:xfrm>
          <a:prstGeom prst="rect">
            <a:avLst/>
          </a:prstGeom>
          <a:noFill/>
          <a:ln>
            <a:solidFill>
              <a:schemeClr val="tx1"/>
            </a:solidFill>
          </a:ln>
        </p:spPr>
        <p:txBody>
          <a:bodyPr wrap="square" rtlCol="0">
            <a:spAutoFit/>
          </a:bodyPr>
          <a:lstStyle/>
          <a:p>
            <a:r>
              <a:rPr lang="el-GR" sz="2400" dirty="0" err="1" smtClean="0"/>
              <a:t>Δδ</a:t>
            </a:r>
            <a:r>
              <a:rPr lang="en-US" sz="2400" dirty="0" smtClean="0"/>
              <a:t>: </a:t>
            </a:r>
            <a:r>
              <a:rPr lang="en-US" sz="2400" dirty="0" err="1" smtClean="0"/>
              <a:t>Gitelman</a:t>
            </a:r>
            <a:r>
              <a:rPr lang="en-US" sz="2400" dirty="0" smtClean="0"/>
              <a:t> </a:t>
            </a:r>
            <a:r>
              <a:rPr lang="el-GR" sz="2400" dirty="0" smtClean="0"/>
              <a:t>,</a:t>
            </a:r>
            <a:r>
              <a:rPr lang="el-GR" sz="2400" dirty="0" err="1" smtClean="0"/>
              <a:t>Προκλητοί</a:t>
            </a:r>
            <a:r>
              <a:rPr lang="el-GR" sz="2400" dirty="0" smtClean="0"/>
              <a:t> έμετοι, </a:t>
            </a:r>
            <a:r>
              <a:rPr lang="el-GR" sz="2400" dirty="0" err="1" smtClean="0"/>
              <a:t>Υποκαλιαιμική</a:t>
            </a:r>
            <a:r>
              <a:rPr lang="el-GR" sz="2400" dirty="0" smtClean="0"/>
              <a:t> περιοδική παράλυση (</a:t>
            </a:r>
            <a:r>
              <a:rPr lang="el-GR" sz="2400" dirty="0" err="1" smtClean="0"/>
              <a:t>θυρεοτοξίκωση</a:t>
            </a:r>
            <a:r>
              <a:rPr lang="el-GR" sz="2400" dirty="0" smtClean="0"/>
              <a:t> ή γενετικές μεταλλάξεις σε κανάλια νατρίου- ασβεστίου στους </a:t>
            </a:r>
            <a:r>
              <a:rPr lang="el-GR" sz="2400" dirty="0" err="1" smtClean="0"/>
              <a:t>μυες</a:t>
            </a:r>
            <a:r>
              <a:rPr lang="el-GR" sz="2400" dirty="0" smtClean="0"/>
              <a:t>)</a:t>
            </a:r>
            <a:endParaRPr lang="en-US" sz="2400" dirty="0"/>
          </a:p>
        </p:txBody>
      </p:sp>
      <p:sp>
        <p:nvSpPr>
          <p:cNvPr id="5" name="TextBox 4"/>
          <p:cNvSpPr txBox="1"/>
          <p:nvPr/>
        </p:nvSpPr>
        <p:spPr>
          <a:xfrm>
            <a:off x="495759" y="5618603"/>
            <a:ext cx="7601638" cy="1200329"/>
          </a:xfrm>
          <a:prstGeom prst="rect">
            <a:avLst/>
          </a:prstGeom>
          <a:noFill/>
          <a:ln>
            <a:solidFill>
              <a:schemeClr val="tx1"/>
            </a:solidFill>
          </a:ln>
        </p:spPr>
        <p:txBody>
          <a:bodyPr wrap="square" rtlCol="0">
            <a:spAutoFit/>
          </a:bodyPr>
          <a:lstStyle/>
          <a:p>
            <a:r>
              <a:rPr lang="el-GR" sz="2400" dirty="0" err="1" smtClean="0"/>
              <a:t>Προκλητοί</a:t>
            </a:r>
            <a:r>
              <a:rPr lang="el-GR" sz="2400" dirty="0" smtClean="0"/>
              <a:t> έμετοι η τελική διάγνωση</a:t>
            </a:r>
          </a:p>
          <a:p>
            <a:r>
              <a:rPr lang="en-US" sz="2400" dirty="0" err="1" smtClean="0"/>
              <a:t>Gitelman</a:t>
            </a:r>
            <a:r>
              <a:rPr lang="en-US" sz="2400" dirty="0" smtClean="0"/>
              <a:t>: Na/Cl </a:t>
            </a:r>
            <a:r>
              <a:rPr lang="el-GR" sz="2400" dirty="0" smtClean="0"/>
              <a:t>ούρων σε ισόποση αναλογία και πιο </a:t>
            </a:r>
            <a:r>
              <a:rPr lang="el-GR" sz="2400" dirty="0" err="1" smtClean="0"/>
              <a:t>σοβαρη</a:t>
            </a:r>
            <a:r>
              <a:rPr lang="el-GR" sz="2400" dirty="0" smtClean="0"/>
              <a:t> </a:t>
            </a:r>
            <a:r>
              <a:rPr lang="el-GR" sz="2400" dirty="0" err="1" smtClean="0"/>
              <a:t>υπο</a:t>
            </a:r>
            <a:r>
              <a:rPr lang="el-GR" sz="2400" dirty="0" smtClean="0"/>
              <a:t>- </a:t>
            </a:r>
            <a:r>
              <a:rPr lang="el-GR" sz="2400" dirty="0" err="1" smtClean="0"/>
              <a:t>μαγνησιαιμία</a:t>
            </a:r>
            <a:endParaRPr lang="el-GR" sz="2400" dirty="0" smtClean="0"/>
          </a:p>
        </p:txBody>
      </p:sp>
      <p:sp>
        <p:nvSpPr>
          <p:cNvPr id="6" name="TextBox 5"/>
          <p:cNvSpPr txBox="1"/>
          <p:nvPr/>
        </p:nvSpPr>
        <p:spPr>
          <a:xfrm>
            <a:off x="429657" y="2225406"/>
            <a:ext cx="8108415" cy="1938992"/>
          </a:xfrm>
          <a:prstGeom prst="rect">
            <a:avLst/>
          </a:prstGeom>
          <a:noFill/>
          <a:ln>
            <a:solidFill>
              <a:schemeClr val="tx1"/>
            </a:solidFill>
          </a:ln>
        </p:spPr>
        <p:txBody>
          <a:bodyPr wrap="square" rtlCol="0">
            <a:spAutoFit/>
          </a:bodyPr>
          <a:lstStyle/>
          <a:p>
            <a:r>
              <a:rPr lang="el-GR" sz="2400" dirty="0" err="1" smtClean="0"/>
              <a:t>Υποκαλιαιμία</a:t>
            </a:r>
            <a:r>
              <a:rPr lang="el-GR" sz="2400" dirty="0" smtClean="0"/>
              <a:t> </a:t>
            </a:r>
            <a:r>
              <a:rPr lang="en-US" sz="2400" dirty="0" smtClean="0"/>
              <a:t>: </a:t>
            </a:r>
            <a:r>
              <a:rPr lang="el-GR" sz="2400" dirty="0" err="1" smtClean="0"/>
              <a:t>ασυμπτωματική</a:t>
            </a:r>
            <a:r>
              <a:rPr lang="el-GR" sz="2400" dirty="0" smtClean="0"/>
              <a:t> αν Κ &gt;3 </a:t>
            </a:r>
            <a:r>
              <a:rPr lang="en-US" sz="2400" dirty="0" err="1" smtClean="0"/>
              <a:t>mEq</a:t>
            </a:r>
            <a:endParaRPr lang="en-US" sz="2400" dirty="0"/>
          </a:p>
          <a:p>
            <a:r>
              <a:rPr lang="el-GR" sz="2400" dirty="0" err="1" smtClean="0"/>
              <a:t>μυικές</a:t>
            </a:r>
            <a:r>
              <a:rPr lang="el-GR" sz="2400" dirty="0" smtClean="0"/>
              <a:t> κράμπες, </a:t>
            </a:r>
            <a:r>
              <a:rPr lang="el-GR" sz="2400" dirty="0" err="1" smtClean="0"/>
              <a:t>μυική</a:t>
            </a:r>
            <a:r>
              <a:rPr lang="el-GR" sz="2400" dirty="0" smtClean="0"/>
              <a:t> αδυναμία, </a:t>
            </a:r>
            <a:r>
              <a:rPr lang="el-GR" sz="2400" dirty="0" err="1" smtClean="0"/>
              <a:t>ραβδομυόλυση</a:t>
            </a:r>
            <a:r>
              <a:rPr lang="el-GR" sz="2400" dirty="0" smtClean="0"/>
              <a:t>, παράλυση</a:t>
            </a:r>
            <a:endParaRPr lang="en-US" sz="2400" dirty="0" smtClean="0"/>
          </a:p>
          <a:p>
            <a:r>
              <a:rPr lang="el-GR" sz="2400" dirty="0" smtClean="0"/>
              <a:t>Η χρόνια </a:t>
            </a:r>
            <a:r>
              <a:rPr lang="el-GR" sz="2400" dirty="0" err="1" smtClean="0"/>
              <a:t>υποκαλιαιμία</a:t>
            </a:r>
            <a:r>
              <a:rPr lang="el-GR" sz="2400" dirty="0" smtClean="0"/>
              <a:t> προκαλεί </a:t>
            </a:r>
            <a:r>
              <a:rPr lang="el-GR" sz="2400" dirty="0" err="1" smtClean="0"/>
              <a:t>δχ</a:t>
            </a:r>
            <a:r>
              <a:rPr lang="el-GR" sz="2400" dirty="0" smtClean="0"/>
              <a:t> συμπυκνωτικής ικανότητας νεφρών, αύξηση </a:t>
            </a:r>
            <a:r>
              <a:rPr lang="el-GR" sz="2400" dirty="0" err="1" smtClean="0"/>
              <a:t>αμμωνιογένεσης</a:t>
            </a:r>
            <a:r>
              <a:rPr lang="el-GR" sz="2400" dirty="0" smtClean="0"/>
              <a:t> και </a:t>
            </a:r>
            <a:r>
              <a:rPr lang="el-GR" sz="2400" dirty="0" err="1" smtClean="0"/>
              <a:t>επαναρρόφηση</a:t>
            </a:r>
            <a:r>
              <a:rPr lang="el-GR" sz="2400" dirty="0" smtClean="0"/>
              <a:t> </a:t>
            </a:r>
            <a:r>
              <a:rPr lang="en-US" sz="2400" dirty="0" smtClean="0"/>
              <a:t>HCO3→</a:t>
            </a:r>
            <a:r>
              <a:rPr lang="el-GR" sz="2400" dirty="0" smtClean="0"/>
              <a:t>μεταβολική </a:t>
            </a:r>
            <a:r>
              <a:rPr lang="el-GR" sz="2400" dirty="0" err="1" smtClean="0"/>
              <a:t>αλκάλωση</a:t>
            </a:r>
            <a:r>
              <a:rPr lang="el-GR" sz="2400" dirty="0" smtClean="0"/>
              <a:t> (</a:t>
            </a:r>
            <a:r>
              <a:rPr lang="el-GR" sz="2400" dirty="0" err="1" smtClean="0"/>
              <a:t>καλιοπενική</a:t>
            </a:r>
            <a:r>
              <a:rPr lang="el-GR" sz="2400" dirty="0" smtClean="0"/>
              <a:t> νεφροπάθεια)</a:t>
            </a:r>
            <a:endParaRPr lang="en-US" sz="2400" dirty="0"/>
          </a:p>
        </p:txBody>
      </p:sp>
    </p:spTree>
    <p:extLst>
      <p:ext uri="{BB962C8B-B14F-4D97-AF65-F5344CB8AC3E}">
        <p14:creationId xmlns:p14="http://schemas.microsoft.com/office/powerpoint/2010/main" val="224426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23" y="1405466"/>
            <a:ext cx="9115677" cy="4214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1498" y="190552"/>
            <a:ext cx="3765423" cy="369332"/>
          </a:xfrm>
          <a:prstGeom prst="rect">
            <a:avLst/>
          </a:prstGeom>
          <a:solidFill>
            <a:srgbClr val="FFC000"/>
          </a:solidFill>
        </p:spPr>
        <p:txBody>
          <a:bodyPr wrap="square" rtlCol="0">
            <a:spAutoFit/>
          </a:bodyPr>
          <a:lstStyle/>
          <a:p>
            <a:r>
              <a:rPr lang="el-GR" sz="1800" b="1" dirty="0" smtClean="0"/>
              <a:t>ΥΠΟ</a:t>
            </a:r>
            <a:r>
              <a:rPr lang="el-GR" sz="1800" dirty="0" smtClean="0"/>
              <a:t>- </a:t>
            </a:r>
            <a:r>
              <a:rPr lang="el-GR" sz="1800" dirty="0" err="1" smtClean="0"/>
              <a:t>Καλιαιμία</a:t>
            </a:r>
            <a:r>
              <a:rPr lang="en-US" sz="1800" dirty="0" smtClean="0"/>
              <a:t>: </a:t>
            </a:r>
            <a:r>
              <a:rPr lang="en-GB" sz="1800" b="1" dirty="0" smtClean="0"/>
              <a:t>K &lt; 3.5 </a:t>
            </a:r>
            <a:r>
              <a:rPr lang="en-GB" sz="1800" dirty="0" err="1" smtClean="0"/>
              <a:t>mEq</a:t>
            </a:r>
            <a:r>
              <a:rPr lang="en-GB" sz="1800" dirty="0" smtClean="0"/>
              <a:t>/L</a:t>
            </a:r>
            <a:r>
              <a:rPr lang="el-GR" sz="1800" dirty="0" smtClean="0"/>
              <a:t> (2-3%) </a:t>
            </a:r>
            <a:endParaRPr lang="en-GB" sz="1800" dirty="0"/>
          </a:p>
        </p:txBody>
      </p:sp>
      <p:sp>
        <p:nvSpPr>
          <p:cNvPr id="3" name="TextBox 2"/>
          <p:cNvSpPr txBox="1"/>
          <p:nvPr/>
        </p:nvSpPr>
        <p:spPr>
          <a:xfrm>
            <a:off x="2577233" y="601725"/>
            <a:ext cx="1811866" cy="738664"/>
          </a:xfrm>
          <a:prstGeom prst="rect">
            <a:avLst/>
          </a:prstGeom>
          <a:solidFill>
            <a:srgbClr val="FFCCFF"/>
          </a:solidFill>
          <a:ln>
            <a:solidFill>
              <a:schemeClr val="tx1"/>
            </a:solidFill>
          </a:ln>
        </p:spPr>
        <p:txBody>
          <a:bodyPr wrap="square" rtlCol="0">
            <a:spAutoFit/>
          </a:bodyPr>
          <a:lstStyle/>
          <a:p>
            <a:r>
              <a:rPr lang="el-GR" dirty="0" smtClean="0"/>
              <a:t>Υποψία για </a:t>
            </a:r>
            <a:r>
              <a:rPr lang="el-GR" dirty="0" err="1" smtClean="0"/>
              <a:t>Υπερ</a:t>
            </a:r>
            <a:r>
              <a:rPr lang="el-GR" dirty="0" smtClean="0"/>
              <a:t>- </a:t>
            </a:r>
            <a:r>
              <a:rPr lang="el-GR" dirty="0" err="1" smtClean="0"/>
              <a:t>αλδοστερονισμό</a:t>
            </a:r>
            <a:r>
              <a:rPr lang="el-GR" dirty="0" smtClean="0"/>
              <a:t>?</a:t>
            </a:r>
          </a:p>
          <a:p>
            <a:r>
              <a:rPr lang="el-GR" dirty="0" smtClean="0"/>
              <a:t>Υπέρταση Χαμηλό Κ</a:t>
            </a:r>
            <a:endParaRPr lang="en-GB" dirty="0"/>
          </a:p>
        </p:txBody>
      </p:sp>
      <p:sp>
        <p:nvSpPr>
          <p:cNvPr id="4" name="TextBox 3"/>
          <p:cNvSpPr txBox="1"/>
          <p:nvPr/>
        </p:nvSpPr>
        <p:spPr>
          <a:xfrm>
            <a:off x="4842015" y="755961"/>
            <a:ext cx="1803400" cy="523220"/>
          </a:xfrm>
          <a:prstGeom prst="rect">
            <a:avLst/>
          </a:prstGeom>
          <a:solidFill>
            <a:srgbClr val="FFCCFF"/>
          </a:solidFill>
          <a:ln>
            <a:solidFill>
              <a:schemeClr val="tx1"/>
            </a:solidFill>
          </a:ln>
        </p:spPr>
        <p:txBody>
          <a:bodyPr wrap="square" rtlCol="0">
            <a:spAutoFit/>
          </a:bodyPr>
          <a:lstStyle/>
          <a:p>
            <a:r>
              <a:rPr lang="el-GR" dirty="0" smtClean="0"/>
              <a:t>Νεφρική απώλεια καλίου? </a:t>
            </a:r>
            <a:endParaRPr lang="en-GB" dirty="0"/>
          </a:p>
        </p:txBody>
      </p:sp>
      <p:sp>
        <p:nvSpPr>
          <p:cNvPr id="5" name="TextBox 4"/>
          <p:cNvSpPr txBox="1"/>
          <p:nvPr/>
        </p:nvSpPr>
        <p:spPr>
          <a:xfrm>
            <a:off x="4494373" y="91399"/>
            <a:ext cx="3558958" cy="523220"/>
          </a:xfrm>
          <a:prstGeom prst="rect">
            <a:avLst/>
          </a:prstGeom>
          <a:solidFill>
            <a:srgbClr val="99CCFF"/>
          </a:solidFill>
          <a:ln>
            <a:solidFill>
              <a:schemeClr val="tx1"/>
            </a:solidFill>
          </a:ln>
        </p:spPr>
        <p:txBody>
          <a:bodyPr wrap="square" rtlCol="0">
            <a:spAutoFit/>
          </a:bodyPr>
          <a:lstStyle/>
          <a:p>
            <a:r>
              <a:rPr lang="en-US" dirty="0" smtClean="0"/>
              <a:t>SOS </a:t>
            </a:r>
            <a:r>
              <a:rPr lang="el-GR" b="1" dirty="0" smtClean="0"/>
              <a:t>ΑΕΡΙΟ ΑΙΜΑΤΟΣ</a:t>
            </a:r>
            <a:r>
              <a:rPr lang="en-US" b="1" dirty="0" smtClean="0"/>
              <a:t>: </a:t>
            </a:r>
            <a:r>
              <a:rPr lang="el-GR" b="1" dirty="0" smtClean="0"/>
              <a:t>ΟΞΕΩΣΗ ή ΑΛΚΑΛΩΣΗ</a:t>
            </a:r>
            <a:r>
              <a:rPr lang="el-GR" dirty="0" smtClean="0"/>
              <a:t>?</a:t>
            </a:r>
          </a:p>
          <a:p>
            <a:r>
              <a:rPr lang="en-US" dirty="0" smtClean="0"/>
              <a:t> </a:t>
            </a:r>
            <a:r>
              <a:rPr lang="el-GR" dirty="0" smtClean="0">
                <a:latin typeface="Calibri"/>
                <a:cs typeface="Calibri"/>
              </a:rPr>
              <a:t>ΟΞΕΩΣΗ</a:t>
            </a:r>
            <a:r>
              <a:rPr lang="en-US" dirty="0" smtClean="0">
                <a:latin typeface="Calibri"/>
                <a:cs typeface="Calibri"/>
              </a:rPr>
              <a:t>→</a:t>
            </a:r>
            <a:r>
              <a:rPr lang="el-GR" dirty="0" err="1" smtClean="0">
                <a:latin typeface="Calibri"/>
                <a:cs typeface="Calibri"/>
              </a:rPr>
              <a:t>↑Κ</a:t>
            </a:r>
            <a:r>
              <a:rPr lang="el-GR" dirty="0" smtClean="0">
                <a:latin typeface="Calibri"/>
                <a:cs typeface="Calibri"/>
              </a:rPr>
              <a:t>    </a:t>
            </a:r>
            <a:r>
              <a:rPr lang="el-GR" b="1" dirty="0" smtClean="0">
                <a:latin typeface="Calibri"/>
                <a:cs typeface="Calibri"/>
              </a:rPr>
              <a:t>ΑΛΚΑΛΩΣΗ→ </a:t>
            </a:r>
            <a:r>
              <a:rPr lang="el-GR" b="1" dirty="0" err="1" smtClean="0">
                <a:latin typeface="Calibri"/>
                <a:cs typeface="Calibri"/>
              </a:rPr>
              <a:t>↓Κ</a:t>
            </a:r>
            <a:endParaRPr lang="en-GB" b="1" dirty="0"/>
          </a:p>
        </p:txBody>
      </p:sp>
      <p:sp>
        <p:nvSpPr>
          <p:cNvPr id="6" name="TextBox 5"/>
          <p:cNvSpPr txBox="1"/>
          <p:nvPr/>
        </p:nvSpPr>
        <p:spPr>
          <a:xfrm>
            <a:off x="5012267" y="5619749"/>
            <a:ext cx="3987800" cy="1200329"/>
          </a:xfrm>
          <a:prstGeom prst="rect">
            <a:avLst/>
          </a:prstGeom>
          <a:noFill/>
          <a:ln>
            <a:solidFill>
              <a:schemeClr val="tx1"/>
            </a:solidFill>
          </a:ln>
        </p:spPr>
        <p:txBody>
          <a:bodyPr wrap="square" rtlCol="0">
            <a:spAutoFit/>
          </a:bodyPr>
          <a:lstStyle/>
          <a:p>
            <a:r>
              <a:rPr lang="el-GR" sz="1800" dirty="0" smtClean="0"/>
              <a:t>+ μεταβολική </a:t>
            </a:r>
            <a:r>
              <a:rPr lang="el-GR" sz="1800" b="1" dirty="0" smtClean="0"/>
              <a:t>οξέωση </a:t>
            </a:r>
            <a:r>
              <a:rPr lang="en-US" sz="1800" dirty="0" smtClean="0"/>
              <a:t>: </a:t>
            </a:r>
            <a:r>
              <a:rPr lang="el-GR" sz="1800" b="1" dirty="0" err="1" smtClean="0">
                <a:solidFill>
                  <a:srgbClr val="C00000"/>
                </a:solidFill>
              </a:rPr>
              <a:t>Νεφροσωληναριακή</a:t>
            </a:r>
            <a:r>
              <a:rPr lang="el-GR" sz="1800" b="1" dirty="0" smtClean="0">
                <a:solidFill>
                  <a:srgbClr val="C00000"/>
                </a:solidFill>
              </a:rPr>
              <a:t> οξέωση</a:t>
            </a:r>
          </a:p>
          <a:p>
            <a:r>
              <a:rPr lang="el-GR" sz="1800" dirty="0" smtClean="0"/>
              <a:t>+ μεταβολική </a:t>
            </a:r>
            <a:r>
              <a:rPr lang="el-GR" sz="1800" b="1" dirty="0" smtClean="0"/>
              <a:t>αλκάλωση</a:t>
            </a:r>
            <a:r>
              <a:rPr lang="en-US" sz="1800" dirty="0" smtClean="0"/>
              <a:t>: </a:t>
            </a:r>
            <a:r>
              <a:rPr lang="el-GR" sz="1800" b="1" dirty="0" smtClean="0">
                <a:solidFill>
                  <a:srgbClr val="C00000"/>
                </a:solidFill>
              </a:rPr>
              <a:t>Διουρητικά , </a:t>
            </a:r>
            <a:r>
              <a:rPr lang="en-US" sz="1800" b="1" dirty="0" smtClean="0">
                <a:solidFill>
                  <a:srgbClr val="C00000"/>
                </a:solidFill>
              </a:rPr>
              <a:t>Bartter- </a:t>
            </a:r>
            <a:r>
              <a:rPr lang="en-US" sz="1800" b="1" dirty="0" err="1" smtClean="0">
                <a:solidFill>
                  <a:srgbClr val="C00000"/>
                </a:solidFill>
              </a:rPr>
              <a:t>Gitelman</a:t>
            </a:r>
            <a:r>
              <a:rPr lang="en-US" sz="1800" b="1" dirty="0" smtClean="0">
                <a:solidFill>
                  <a:srgbClr val="C00000"/>
                </a:solidFill>
              </a:rPr>
              <a:t>, </a:t>
            </a:r>
            <a:r>
              <a:rPr lang="el-GR" sz="1800" b="1" dirty="0" err="1" smtClean="0">
                <a:solidFill>
                  <a:srgbClr val="C00000"/>
                </a:solidFill>
              </a:rPr>
              <a:t>προκλητοί</a:t>
            </a:r>
            <a:r>
              <a:rPr lang="el-GR" sz="1800" b="1" dirty="0" smtClean="0">
                <a:solidFill>
                  <a:srgbClr val="C00000"/>
                </a:solidFill>
              </a:rPr>
              <a:t> έμετοι</a:t>
            </a:r>
            <a:endParaRPr lang="en-GB" sz="1800" b="1" dirty="0">
              <a:solidFill>
                <a:srgbClr val="C00000"/>
              </a:solidFill>
            </a:endParaRPr>
          </a:p>
        </p:txBody>
      </p:sp>
      <p:sp>
        <p:nvSpPr>
          <p:cNvPr id="7" name="TextBox 6"/>
          <p:cNvSpPr txBox="1"/>
          <p:nvPr/>
        </p:nvSpPr>
        <p:spPr>
          <a:xfrm>
            <a:off x="2546783" y="2855613"/>
            <a:ext cx="1968500" cy="738664"/>
          </a:xfrm>
          <a:prstGeom prst="rect">
            <a:avLst/>
          </a:prstGeom>
          <a:solidFill>
            <a:srgbClr val="FFCCFF"/>
          </a:solidFill>
        </p:spPr>
        <p:txBody>
          <a:bodyPr wrap="square" rtlCol="0">
            <a:spAutoFit/>
          </a:bodyPr>
          <a:lstStyle/>
          <a:p>
            <a:r>
              <a:rPr lang="el-GR" dirty="0" smtClean="0"/>
              <a:t>Αδένωμα Επινεφριδίων- </a:t>
            </a:r>
          </a:p>
          <a:p>
            <a:r>
              <a:rPr lang="el-GR" dirty="0" smtClean="0"/>
              <a:t>Στένωση Νεφρικών αρτηριών</a:t>
            </a:r>
            <a:endParaRPr lang="en-GB" dirty="0"/>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9353" y="2617294"/>
            <a:ext cx="654579" cy="92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Table 7"/>
          <p:cNvGraphicFramePr>
            <a:graphicFrameLocks noGrp="1"/>
          </p:cNvGraphicFramePr>
          <p:nvPr>
            <p:extLst>
              <p:ext uri="{D42A27DB-BD31-4B8C-83A1-F6EECF244321}">
                <p14:modId xmlns:p14="http://schemas.microsoft.com/office/powerpoint/2010/main" val="3974846234"/>
              </p:ext>
            </p:extLst>
          </p:nvPr>
        </p:nvGraphicFramePr>
        <p:xfrm>
          <a:off x="2306264" y="4907875"/>
          <a:ext cx="2448454" cy="1859280"/>
        </p:xfrm>
        <a:graphic>
          <a:graphicData uri="http://schemas.openxmlformats.org/drawingml/2006/table">
            <a:tbl>
              <a:tblPr firstRow="1" bandRow="1">
                <a:tableStyleId>{5C22544A-7EE6-4342-B048-85BDC9FD1C3A}</a:tableStyleId>
              </a:tblPr>
              <a:tblGrid>
                <a:gridCol w="1102254">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736600">
                  <a:extLst>
                    <a:ext uri="{9D8B030D-6E8A-4147-A177-3AD203B41FA5}">
                      <a16:colId xmlns:a16="http://schemas.microsoft.com/office/drawing/2014/main" val="20002"/>
                    </a:ext>
                  </a:extLst>
                </a:gridCol>
              </a:tblGrid>
              <a:tr h="256540">
                <a:tc>
                  <a:txBody>
                    <a:bodyPr/>
                    <a:lstStyle/>
                    <a:p>
                      <a:endParaRPr lang="en-GB" dirty="0"/>
                    </a:p>
                  </a:txBody>
                  <a:tcPr/>
                </a:tc>
                <a:tc>
                  <a:txBody>
                    <a:bodyPr/>
                    <a:lstStyle/>
                    <a:p>
                      <a:r>
                        <a:rPr lang="en-GB" dirty="0" smtClean="0"/>
                        <a:t>Urine Cl</a:t>
                      </a:r>
                      <a:endParaRPr lang="en-GB" dirty="0"/>
                    </a:p>
                  </a:txBody>
                  <a:tcPr/>
                </a:tc>
                <a:tc>
                  <a:txBody>
                    <a:bodyPr/>
                    <a:lstStyle/>
                    <a:p>
                      <a:r>
                        <a:rPr lang="en-GB" dirty="0" smtClean="0"/>
                        <a:t>Urine Na/Cl</a:t>
                      </a:r>
                      <a:endParaRPr lang="en-GB" dirty="0"/>
                    </a:p>
                  </a:txBody>
                  <a:tcPr/>
                </a:tc>
                <a:extLst>
                  <a:ext uri="{0D108BD9-81ED-4DB2-BD59-A6C34878D82A}">
                    <a16:rowId xmlns:a16="http://schemas.microsoft.com/office/drawing/2014/main" val="10000"/>
                  </a:ext>
                </a:extLst>
              </a:tr>
              <a:tr h="256540">
                <a:tc>
                  <a:txBody>
                    <a:bodyPr/>
                    <a:lstStyle/>
                    <a:p>
                      <a:r>
                        <a:rPr lang="el-GR" dirty="0" smtClean="0"/>
                        <a:t>ΕΜΕΤΟΙ</a:t>
                      </a:r>
                      <a:endParaRPr lang="en-GB" dirty="0"/>
                    </a:p>
                  </a:txBody>
                  <a:tcPr/>
                </a:tc>
                <a:tc>
                  <a:txBody>
                    <a:bodyPr/>
                    <a:lstStyle/>
                    <a:p>
                      <a:r>
                        <a:rPr lang="en-GB" dirty="0" smtClean="0"/>
                        <a:t>↓</a:t>
                      </a:r>
                      <a:endParaRPr lang="en-GB" dirty="0"/>
                    </a:p>
                  </a:txBody>
                  <a:tcPr/>
                </a:tc>
                <a:tc>
                  <a:txBody>
                    <a:bodyPr/>
                    <a:lstStyle/>
                    <a:p>
                      <a:r>
                        <a:rPr lang="en-GB" dirty="0" smtClean="0"/>
                        <a:t>&gt;1,6</a:t>
                      </a:r>
                      <a:endParaRPr lang="en-GB" dirty="0"/>
                    </a:p>
                  </a:txBody>
                  <a:tcPr/>
                </a:tc>
                <a:extLst>
                  <a:ext uri="{0D108BD9-81ED-4DB2-BD59-A6C34878D82A}">
                    <a16:rowId xmlns:a16="http://schemas.microsoft.com/office/drawing/2014/main" val="10001"/>
                  </a:ext>
                </a:extLst>
              </a:tr>
              <a:tr h="256540">
                <a:tc>
                  <a:txBody>
                    <a:bodyPr/>
                    <a:lstStyle/>
                    <a:p>
                      <a:r>
                        <a:rPr lang="el-GR" dirty="0" smtClean="0"/>
                        <a:t>Διουρητικά</a:t>
                      </a:r>
                    </a:p>
                    <a:p>
                      <a:r>
                        <a:rPr lang="en-US" dirty="0" err="1" smtClean="0"/>
                        <a:t>Tubulopathy</a:t>
                      </a:r>
                      <a:endParaRPr lang="el-GR" dirty="0" smtClean="0"/>
                    </a:p>
                    <a:p>
                      <a:r>
                        <a:rPr lang="en-US" dirty="0" smtClean="0"/>
                        <a:t>RTA</a:t>
                      </a:r>
                      <a:endParaRPr lang="en-GB" dirty="0"/>
                    </a:p>
                  </a:txBody>
                  <a:tcPr/>
                </a:tc>
                <a:tc>
                  <a:txBody>
                    <a:bodyPr/>
                    <a:lstStyle/>
                    <a:p>
                      <a:endParaRPr lang="en-GB" dirty="0"/>
                    </a:p>
                  </a:txBody>
                  <a:tcPr/>
                </a:tc>
                <a:tc>
                  <a:txBody>
                    <a:bodyPr/>
                    <a:lstStyle/>
                    <a:p>
                      <a:r>
                        <a:rPr lang="en-GB" dirty="0" smtClean="0"/>
                        <a:t>≈</a:t>
                      </a:r>
                      <a:r>
                        <a:rPr lang="el-GR" dirty="0" smtClean="0"/>
                        <a:t> 1</a:t>
                      </a:r>
                      <a:endParaRPr lang="en-GB" dirty="0"/>
                    </a:p>
                  </a:txBody>
                  <a:tcPr/>
                </a:tc>
                <a:extLst>
                  <a:ext uri="{0D108BD9-81ED-4DB2-BD59-A6C34878D82A}">
                    <a16:rowId xmlns:a16="http://schemas.microsoft.com/office/drawing/2014/main" val="10002"/>
                  </a:ext>
                </a:extLst>
              </a:tr>
              <a:tr h="256540">
                <a:tc>
                  <a:txBody>
                    <a:bodyPr/>
                    <a:lstStyle/>
                    <a:p>
                      <a:r>
                        <a:rPr lang="el-GR" dirty="0" smtClean="0"/>
                        <a:t>Καθαρκτικά</a:t>
                      </a:r>
                      <a:r>
                        <a:rPr lang="el-GR" baseline="0" dirty="0" smtClean="0"/>
                        <a:t> </a:t>
                      </a:r>
                      <a:endParaRPr lang="en-GB" dirty="0"/>
                    </a:p>
                  </a:txBody>
                  <a:tcPr/>
                </a:tc>
                <a:tc>
                  <a:txBody>
                    <a:bodyPr/>
                    <a:lstStyle/>
                    <a:p>
                      <a:r>
                        <a:rPr lang="en-GB" dirty="0" smtClean="0">
                          <a:latin typeface="Calibri"/>
                          <a:cs typeface="Calibri"/>
                        </a:rPr>
                        <a:t>↑</a:t>
                      </a:r>
                      <a:endParaRPr lang="en-GB" dirty="0"/>
                    </a:p>
                  </a:txBody>
                  <a:tcPr/>
                </a:tc>
                <a:tc>
                  <a:txBody>
                    <a:bodyPr/>
                    <a:lstStyle/>
                    <a:p>
                      <a:r>
                        <a:rPr lang="el-GR" dirty="0" smtClean="0"/>
                        <a:t>&lt;0,7</a:t>
                      </a:r>
                      <a:endParaRPr lang="en-GB" dirty="0"/>
                    </a:p>
                  </a:txBody>
                  <a:tcPr/>
                </a:tc>
                <a:extLst>
                  <a:ext uri="{0D108BD9-81ED-4DB2-BD59-A6C34878D82A}">
                    <a16:rowId xmlns:a16="http://schemas.microsoft.com/office/drawing/2014/main" val="10003"/>
                  </a:ext>
                </a:extLst>
              </a:tr>
            </a:tbl>
          </a:graphicData>
        </a:graphic>
      </p:graphicFrame>
      <p:sp>
        <p:nvSpPr>
          <p:cNvPr id="9" name="TextBox 8"/>
          <p:cNvSpPr txBox="1"/>
          <p:nvPr/>
        </p:nvSpPr>
        <p:spPr>
          <a:xfrm>
            <a:off x="7981203" y="2997200"/>
            <a:ext cx="874929" cy="523220"/>
          </a:xfrm>
          <a:prstGeom prst="rect">
            <a:avLst/>
          </a:prstGeom>
          <a:solidFill>
            <a:srgbClr val="99CCFF"/>
          </a:solidFill>
          <a:ln>
            <a:solidFill>
              <a:srgbClr val="99CCFF"/>
            </a:solidFill>
          </a:ln>
        </p:spPr>
        <p:txBody>
          <a:bodyPr wrap="square" rtlCol="0">
            <a:spAutoFit/>
          </a:bodyPr>
          <a:lstStyle/>
          <a:p>
            <a:r>
              <a:rPr lang="en-US" sz="2800" dirty="0" smtClean="0"/>
              <a:t>SMg</a:t>
            </a:r>
            <a:endParaRPr lang="en-GB" sz="2800" dirty="0"/>
          </a:p>
        </p:txBody>
      </p:sp>
      <p:sp>
        <p:nvSpPr>
          <p:cNvPr id="12" name="TextBox 11"/>
          <p:cNvSpPr txBox="1"/>
          <p:nvPr/>
        </p:nvSpPr>
        <p:spPr>
          <a:xfrm>
            <a:off x="6799651" y="689860"/>
            <a:ext cx="2024860" cy="738664"/>
          </a:xfrm>
          <a:prstGeom prst="rect">
            <a:avLst/>
          </a:prstGeom>
          <a:solidFill>
            <a:srgbClr val="99CCFF"/>
          </a:solidFill>
        </p:spPr>
        <p:txBody>
          <a:bodyPr wrap="square" rtlCol="0">
            <a:spAutoFit/>
          </a:bodyPr>
          <a:lstStyle/>
          <a:p>
            <a:r>
              <a:rPr lang="en-US" dirty="0" smtClean="0"/>
              <a:t>UK &gt;20 </a:t>
            </a:r>
            <a:r>
              <a:rPr lang="en-US" dirty="0" err="1" smtClean="0"/>
              <a:t>mEq</a:t>
            </a:r>
            <a:r>
              <a:rPr lang="en-US" dirty="0" smtClean="0"/>
              <a:t>/l</a:t>
            </a:r>
          </a:p>
          <a:p>
            <a:r>
              <a:rPr lang="en-US" dirty="0" smtClean="0"/>
              <a:t>UK &gt;22 </a:t>
            </a:r>
            <a:r>
              <a:rPr lang="en-US" dirty="0" err="1" smtClean="0"/>
              <a:t>mEq</a:t>
            </a:r>
            <a:r>
              <a:rPr lang="en-US" dirty="0" smtClean="0"/>
              <a:t>/g </a:t>
            </a:r>
            <a:r>
              <a:rPr lang="en-US" dirty="0" err="1" smtClean="0"/>
              <a:t>creat</a:t>
            </a:r>
            <a:r>
              <a:rPr lang="el-GR" dirty="0"/>
              <a:t> </a:t>
            </a:r>
            <a:r>
              <a:rPr lang="el-GR" dirty="0" smtClean="0"/>
              <a:t>ή</a:t>
            </a:r>
          </a:p>
          <a:p>
            <a:r>
              <a:rPr lang="en-US" dirty="0" smtClean="0"/>
              <a:t>UK &gt; 2.5 </a:t>
            </a:r>
            <a:r>
              <a:rPr lang="en-US" dirty="0" err="1" smtClean="0"/>
              <a:t>mmol</a:t>
            </a:r>
            <a:r>
              <a:rPr lang="en-US" dirty="0" smtClean="0"/>
              <a:t>/</a:t>
            </a:r>
            <a:r>
              <a:rPr lang="en-US" dirty="0" err="1" smtClean="0"/>
              <a:t>mol</a:t>
            </a:r>
            <a:r>
              <a:rPr lang="en-US" dirty="0" smtClean="0"/>
              <a:t> </a:t>
            </a:r>
            <a:r>
              <a:rPr lang="en-US" dirty="0" err="1" smtClean="0"/>
              <a:t>creat</a:t>
            </a:r>
            <a:endParaRPr lang="en-GB" dirty="0"/>
          </a:p>
        </p:txBody>
      </p:sp>
      <p:sp>
        <p:nvSpPr>
          <p:cNvPr id="15" name="TextBox 14"/>
          <p:cNvSpPr txBox="1"/>
          <p:nvPr/>
        </p:nvSpPr>
        <p:spPr>
          <a:xfrm>
            <a:off x="0" y="575076"/>
            <a:ext cx="2489812" cy="1323439"/>
          </a:xfrm>
          <a:prstGeom prst="rect">
            <a:avLst/>
          </a:prstGeom>
          <a:solidFill>
            <a:srgbClr val="FFCCFF"/>
          </a:solidFill>
          <a:ln>
            <a:solidFill>
              <a:schemeClr val="tx1"/>
            </a:solidFill>
          </a:ln>
        </p:spPr>
        <p:txBody>
          <a:bodyPr wrap="square" rtlCol="0">
            <a:spAutoFit/>
          </a:bodyPr>
          <a:lstStyle/>
          <a:p>
            <a:r>
              <a:rPr lang="el-GR" sz="1600" dirty="0" smtClean="0"/>
              <a:t>Αναγνωρίσιμο αίτιο απώλειας</a:t>
            </a:r>
            <a:r>
              <a:rPr lang="el-GR" sz="1600" dirty="0"/>
              <a:t>?</a:t>
            </a:r>
            <a:endParaRPr lang="el-GR" sz="1600" dirty="0" smtClean="0"/>
          </a:p>
          <a:p>
            <a:r>
              <a:rPr lang="el-GR" sz="1600" dirty="0" smtClean="0"/>
              <a:t>Έμετοι, διουρητικά , πλατίνα, </a:t>
            </a:r>
            <a:r>
              <a:rPr lang="el-GR" sz="1600" dirty="0" err="1" smtClean="0"/>
              <a:t>αμφοτερικίνη</a:t>
            </a:r>
            <a:r>
              <a:rPr lang="el-GR" sz="1600" dirty="0" smtClean="0"/>
              <a:t>, γλυκόριζα?</a:t>
            </a:r>
            <a:endParaRPr lang="en-GB" sz="1600" dirty="0"/>
          </a:p>
        </p:txBody>
      </p:sp>
      <p:sp>
        <p:nvSpPr>
          <p:cNvPr id="14" name="TextBox 13"/>
          <p:cNvSpPr txBox="1"/>
          <p:nvPr/>
        </p:nvSpPr>
        <p:spPr>
          <a:xfrm>
            <a:off x="0" y="4913523"/>
            <a:ext cx="1972020" cy="1323439"/>
          </a:xfrm>
          <a:prstGeom prst="rect">
            <a:avLst/>
          </a:prstGeom>
          <a:solidFill>
            <a:srgbClr val="FFCCFF"/>
          </a:solidFill>
        </p:spPr>
        <p:txBody>
          <a:bodyPr wrap="square" rtlCol="0">
            <a:spAutoFit/>
          </a:bodyPr>
          <a:lstStyle/>
          <a:p>
            <a:r>
              <a:rPr lang="el-GR" sz="1600" dirty="0" smtClean="0"/>
              <a:t>Είσοδος στα κύτταρα</a:t>
            </a:r>
          </a:p>
          <a:p>
            <a:r>
              <a:rPr lang="el-GR" sz="1600" dirty="0" smtClean="0"/>
              <a:t>Ινσουλίνη, </a:t>
            </a:r>
            <a:r>
              <a:rPr lang="el-GR" sz="1600" dirty="0" err="1" smtClean="0"/>
              <a:t>θυρεοτοξίκωση</a:t>
            </a:r>
            <a:r>
              <a:rPr lang="el-GR" sz="1600" dirty="0" smtClean="0"/>
              <a:t>, υποθερμία, </a:t>
            </a:r>
            <a:r>
              <a:rPr lang="el-GR" sz="1600" dirty="0" err="1" smtClean="0"/>
              <a:t>κατεχολαμίνες</a:t>
            </a:r>
            <a:endParaRPr lang="en-US" sz="1600" dirty="0"/>
          </a:p>
        </p:txBody>
      </p:sp>
    </p:spTree>
    <p:extLst>
      <p:ext uri="{BB962C8B-B14F-4D97-AF65-F5344CB8AC3E}">
        <p14:creationId xmlns:p14="http://schemas.microsoft.com/office/powerpoint/2010/main" val="18752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9087" y="299739"/>
            <a:ext cx="2171700" cy="3539430"/>
          </a:xfrm>
          <a:prstGeom prst="rect">
            <a:avLst/>
          </a:prstGeom>
          <a:noFill/>
        </p:spPr>
        <p:txBody>
          <a:bodyPr wrap="square" rtlCol="0">
            <a:spAutoFit/>
          </a:bodyPr>
          <a:lstStyle/>
          <a:p>
            <a:r>
              <a:rPr lang="el-GR" b="1" dirty="0" smtClean="0"/>
              <a:t>Γυναίκα</a:t>
            </a:r>
            <a:r>
              <a:rPr lang="en-US" b="1" dirty="0" smtClean="0"/>
              <a:t> </a:t>
            </a:r>
            <a:r>
              <a:rPr lang="el-GR" b="1" dirty="0" smtClean="0"/>
              <a:t>32 ετών</a:t>
            </a:r>
            <a:r>
              <a:rPr lang="en-GB" dirty="0" smtClean="0"/>
              <a:t>, 40</a:t>
            </a:r>
            <a:r>
              <a:rPr lang="en-US" dirty="0" smtClean="0"/>
              <a:t>kg</a:t>
            </a:r>
            <a:r>
              <a:rPr lang="el-GR" dirty="0" smtClean="0"/>
              <a:t> ΤΕΠ </a:t>
            </a:r>
            <a:r>
              <a:rPr lang="en-GB" dirty="0" smtClean="0"/>
              <a:t>: </a:t>
            </a:r>
            <a:r>
              <a:rPr lang="el-GR" dirty="0" smtClean="0"/>
              <a:t>μυϊκή</a:t>
            </a:r>
            <a:r>
              <a:rPr lang="en-GB" dirty="0" smtClean="0"/>
              <a:t> </a:t>
            </a:r>
            <a:r>
              <a:rPr lang="el-GR" dirty="0" smtClean="0"/>
              <a:t>αδυναμία</a:t>
            </a:r>
            <a:r>
              <a:rPr lang="en-GB" dirty="0" smtClean="0"/>
              <a:t> </a:t>
            </a:r>
            <a:r>
              <a:rPr lang="el-GR" dirty="0" smtClean="0"/>
              <a:t>κάτω </a:t>
            </a:r>
            <a:r>
              <a:rPr lang="el-GR" dirty="0"/>
              <a:t>άκρων οξέως εγκατασταθείσας από </a:t>
            </a:r>
            <a:r>
              <a:rPr lang="el-GR" dirty="0" smtClean="0"/>
              <a:t>ημερών</a:t>
            </a:r>
          </a:p>
          <a:p>
            <a:r>
              <a:rPr lang="el-GR" dirty="0" smtClean="0"/>
              <a:t>ΣΕΛ από 2ετίας</a:t>
            </a:r>
            <a:r>
              <a:rPr lang="en-US" dirty="0" smtClean="0"/>
              <a:t> </a:t>
            </a:r>
            <a:r>
              <a:rPr lang="el-GR" dirty="0" smtClean="0"/>
              <a:t>υπό κορτιζόνη</a:t>
            </a:r>
            <a:endParaRPr lang="en-GB" dirty="0" smtClean="0"/>
          </a:p>
          <a:p>
            <a:r>
              <a:rPr lang="el-GR" dirty="0" smtClean="0"/>
              <a:t>Ζωτικά </a:t>
            </a:r>
            <a:r>
              <a:rPr lang="el-GR" dirty="0" err="1" smtClean="0"/>
              <a:t>κφ</a:t>
            </a:r>
            <a:endParaRPr lang="el-GR" dirty="0" smtClean="0"/>
          </a:p>
          <a:p>
            <a:r>
              <a:rPr lang="en-US" b="1" dirty="0" err="1" smtClean="0">
                <a:solidFill>
                  <a:srgbClr val="00B0F0"/>
                </a:solidFill>
              </a:rPr>
              <a:t>Screat</a:t>
            </a:r>
            <a:r>
              <a:rPr lang="en-US" b="1" dirty="0" smtClean="0">
                <a:solidFill>
                  <a:srgbClr val="00B0F0"/>
                </a:solidFill>
              </a:rPr>
              <a:t> 1,6 mg/dl</a:t>
            </a:r>
          </a:p>
          <a:p>
            <a:r>
              <a:rPr lang="en-US" b="1" dirty="0" smtClean="0">
                <a:solidFill>
                  <a:srgbClr val="C00000"/>
                </a:solidFill>
              </a:rPr>
              <a:t>K 2,2 </a:t>
            </a:r>
            <a:r>
              <a:rPr lang="en-US" b="1" dirty="0" err="1" smtClean="0">
                <a:solidFill>
                  <a:srgbClr val="C00000"/>
                </a:solidFill>
              </a:rPr>
              <a:t>mEq</a:t>
            </a:r>
            <a:r>
              <a:rPr lang="en-US" b="1" dirty="0" smtClean="0">
                <a:solidFill>
                  <a:srgbClr val="C00000"/>
                </a:solidFill>
              </a:rPr>
              <a:t>/l</a:t>
            </a:r>
            <a:r>
              <a:rPr lang="el-GR" b="1" dirty="0" smtClean="0">
                <a:solidFill>
                  <a:srgbClr val="C00000"/>
                </a:solidFill>
              </a:rPr>
              <a:t> </a:t>
            </a:r>
            <a:r>
              <a:rPr lang="el-GR" dirty="0" smtClean="0"/>
              <a:t>ΤΚΕ100</a:t>
            </a:r>
            <a:endParaRPr lang="en-US" dirty="0" smtClean="0"/>
          </a:p>
          <a:p>
            <a:endParaRPr lang="el-GR" dirty="0" smtClean="0"/>
          </a:p>
          <a:p>
            <a:r>
              <a:rPr lang="en-US" b="1" dirty="0" smtClean="0"/>
              <a:t>pH 7.10  HCO3 5</a:t>
            </a:r>
            <a:r>
              <a:rPr lang="en-US" b="1" dirty="0" smtClean="0">
                <a:solidFill>
                  <a:srgbClr val="C00000"/>
                </a:solidFill>
              </a:rPr>
              <a:t>mmol/l AG 12</a:t>
            </a:r>
          </a:p>
          <a:p>
            <a:r>
              <a:rPr lang="en-GB" b="1" dirty="0" smtClean="0"/>
              <a:t>pH urine 6,5</a:t>
            </a:r>
            <a:endParaRPr lang="en-US" b="1" dirty="0" smtClean="0"/>
          </a:p>
          <a:p>
            <a:r>
              <a:rPr lang="el-GR" b="1" dirty="0" err="1" smtClean="0">
                <a:solidFill>
                  <a:srgbClr val="C00000"/>
                </a:solidFill>
              </a:rPr>
              <a:t>Νεφρασβέστωση</a:t>
            </a:r>
            <a:endParaRPr lang="en-US" b="1" dirty="0" smtClean="0">
              <a:solidFill>
                <a:srgbClr val="C00000"/>
              </a:solidFill>
            </a:endParaRPr>
          </a:p>
          <a:p>
            <a:r>
              <a:rPr lang="en-US" b="1" dirty="0" err="1" smtClean="0"/>
              <a:t>eGFR</a:t>
            </a:r>
            <a:r>
              <a:rPr lang="en-US" b="1" dirty="0" smtClean="0"/>
              <a:t> 40 ml/min</a:t>
            </a:r>
            <a:endParaRPr lang="el-GR" b="1" dirty="0" smtClean="0"/>
          </a:p>
        </p:txBody>
      </p:sp>
      <p:sp>
        <p:nvSpPr>
          <p:cNvPr id="3" name="TextBox 2"/>
          <p:cNvSpPr txBox="1"/>
          <p:nvPr/>
        </p:nvSpPr>
        <p:spPr>
          <a:xfrm>
            <a:off x="4155803" y="290474"/>
            <a:ext cx="2400300" cy="3754874"/>
          </a:xfrm>
          <a:prstGeom prst="rect">
            <a:avLst/>
          </a:prstGeom>
          <a:noFill/>
        </p:spPr>
        <p:txBody>
          <a:bodyPr wrap="square" rtlCol="0">
            <a:spAutoFit/>
          </a:bodyPr>
          <a:lstStyle/>
          <a:p>
            <a:r>
              <a:rPr lang="el-GR" b="1" dirty="0" smtClean="0"/>
              <a:t>Άνδρας 33 ετών</a:t>
            </a:r>
          </a:p>
          <a:p>
            <a:r>
              <a:rPr lang="el-GR" dirty="0" smtClean="0"/>
              <a:t>60</a:t>
            </a:r>
            <a:r>
              <a:rPr lang="en-US" dirty="0" smtClean="0"/>
              <a:t>kg</a:t>
            </a:r>
            <a:r>
              <a:rPr lang="el-GR" dirty="0" smtClean="0"/>
              <a:t> 155</a:t>
            </a:r>
            <a:r>
              <a:rPr lang="en-US" dirty="0" smtClean="0"/>
              <a:t>cm</a:t>
            </a:r>
          </a:p>
          <a:p>
            <a:r>
              <a:rPr lang="en-GB" dirty="0" smtClean="0"/>
              <a:t>T</a:t>
            </a:r>
            <a:r>
              <a:rPr lang="el-GR" dirty="0" smtClean="0"/>
              <a:t>ΕΠ</a:t>
            </a:r>
            <a:r>
              <a:rPr lang="en-GB" dirty="0" smtClean="0"/>
              <a:t>: </a:t>
            </a:r>
            <a:r>
              <a:rPr lang="el-GR" dirty="0" smtClean="0"/>
              <a:t>μυϊκή </a:t>
            </a:r>
            <a:r>
              <a:rPr lang="el-GR" dirty="0"/>
              <a:t>αδυναμία κάτω άκρων οξέως εγκατασταθείσας από </a:t>
            </a:r>
            <a:r>
              <a:rPr lang="el-GR" dirty="0" smtClean="0"/>
              <a:t>ημερών (Κέρκυρα)</a:t>
            </a:r>
          </a:p>
          <a:p>
            <a:r>
              <a:rPr lang="el-GR" dirty="0" smtClean="0"/>
              <a:t>«Ανθεκτική» </a:t>
            </a:r>
            <a:r>
              <a:rPr lang="el-GR" dirty="0" err="1" smtClean="0"/>
              <a:t>υποκαλιαιμία</a:t>
            </a:r>
            <a:r>
              <a:rPr lang="el-GR" dirty="0" smtClean="0"/>
              <a:t> σε παιδική ηλικία</a:t>
            </a:r>
          </a:p>
          <a:p>
            <a:r>
              <a:rPr lang="el-GR" dirty="0" smtClean="0"/>
              <a:t>Χαμηλό ανάστημα- </a:t>
            </a:r>
            <a:r>
              <a:rPr lang="en-US" dirty="0" smtClean="0"/>
              <a:t>GH</a:t>
            </a:r>
          </a:p>
          <a:p>
            <a:r>
              <a:rPr lang="el-GR" dirty="0" smtClean="0"/>
              <a:t>Ζωτικά </a:t>
            </a:r>
            <a:r>
              <a:rPr lang="el-GR" dirty="0" err="1"/>
              <a:t>κφ</a:t>
            </a:r>
            <a:endParaRPr lang="el-GR" dirty="0"/>
          </a:p>
          <a:p>
            <a:r>
              <a:rPr lang="en-GB" b="1" dirty="0" err="1" smtClean="0">
                <a:solidFill>
                  <a:srgbClr val="00B0F0"/>
                </a:solidFill>
              </a:rPr>
              <a:t>Screat</a:t>
            </a:r>
            <a:r>
              <a:rPr lang="en-GB" b="1" dirty="0" smtClean="0">
                <a:solidFill>
                  <a:srgbClr val="00B0F0"/>
                </a:solidFill>
              </a:rPr>
              <a:t> 2.0 </a:t>
            </a:r>
            <a:r>
              <a:rPr lang="en-GB" b="1" dirty="0">
                <a:solidFill>
                  <a:srgbClr val="00B0F0"/>
                </a:solidFill>
              </a:rPr>
              <a:t>mg/dl</a:t>
            </a:r>
          </a:p>
          <a:p>
            <a:r>
              <a:rPr lang="en-GB" b="1" dirty="0">
                <a:solidFill>
                  <a:srgbClr val="C00000"/>
                </a:solidFill>
              </a:rPr>
              <a:t>K </a:t>
            </a:r>
            <a:r>
              <a:rPr lang="en-GB" b="1" dirty="0" smtClean="0">
                <a:solidFill>
                  <a:srgbClr val="C00000"/>
                </a:solidFill>
              </a:rPr>
              <a:t>2,0 </a:t>
            </a:r>
            <a:r>
              <a:rPr lang="en-GB" b="1" dirty="0" err="1">
                <a:solidFill>
                  <a:srgbClr val="C00000"/>
                </a:solidFill>
              </a:rPr>
              <a:t>mEq</a:t>
            </a:r>
            <a:r>
              <a:rPr lang="en-GB" b="1" dirty="0">
                <a:solidFill>
                  <a:srgbClr val="C00000"/>
                </a:solidFill>
              </a:rPr>
              <a:t>/l</a:t>
            </a:r>
          </a:p>
          <a:p>
            <a:r>
              <a:rPr lang="en-GB" b="1" dirty="0"/>
              <a:t>pH 7.10 HCO3 5</a:t>
            </a:r>
            <a:r>
              <a:rPr lang="en-GB" b="1" dirty="0">
                <a:solidFill>
                  <a:srgbClr val="C00000"/>
                </a:solidFill>
              </a:rPr>
              <a:t>mmol/l AG </a:t>
            </a:r>
            <a:r>
              <a:rPr lang="en-GB" b="1" dirty="0" smtClean="0">
                <a:solidFill>
                  <a:srgbClr val="C00000"/>
                </a:solidFill>
              </a:rPr>
              <a:t>12</a:t>
            </a:r>
          </a:p>
          <a:p>
            <a:r>
              <a:rPr lang="en-GB" b="1" dirty="0"/>
              <a:t>pH urine 6,5</a:t>
            </a:r>
            <a:endParaRPr lang="en-US" b="1" dirty="0"/>
          </a:p>
          <a:p>
            <a:r>
              <a:rPr lang="el-GR" b="1" dirty="0" err="1" smtClean="0">
                <a:solidFill>
                  <a:srgbClr val="C00000"/>
                </a:solidFill>
              </a:rPr>
              <a:t>Νεφρασβέστωση</a:t>
            </a:r>
            <a:endParaRPr lang="en-GB" b="1" dirty="0" smtClean="0">
              <a:solidFill>
                <a:srgbClr val="C00000"/>
              </a:solidFill>
            </a:endParaRPr>
          </a:p>
          <a:p>
            <a:r>
              <a:rPr lang="el-GR" dirty="0" smtClean="0"/>
              <a:t>Σπογγώδης </a:t>
            </a:r>
            <a:r>
              <a:rPr lang="el-GR" dirty="0" err="1" smtClean="0"/>
              <a:t>Νεφρός</a:t>
            </a:r>
            <a:endParaRPr lang="el-GR" dirty="0" smtClean="0"/>
          </a:p>
          <a:p>
            <a:r>
              <a:rPr lang="en-US" b="1" dirty="0" err="1" smtClean="0"/>
              <a:t>eGFR</a:t>
            </a:r>
            <a:r>
              <a:rPr lang="en-US" b="1" dirty="0" smtClean="0"/>
              <a:t> 45ml/min</a:t>
            </a:r>
            <a:endParaRPr lang="el-GR" b="1" dirty="0"/>
          </a:p>
        </p:txBody>
      </p:sp>
      <p:sp>
        <p:nvSpPr>
          <p:cNvPr id="13" name="TextBox 12"/>
          <p:cNvSpPr txBox="1"/>
          <p:nvPr/>
        </p:nvSpPr>
        <p:spPr>
          <a:xfrm>
            <a:off x="1639087" y="6249153"/>
            <a:ext cx="1981200" cy="369332"/>
          </a:xfrm>
          <a:prstGeom prst="rect">
            <a:avLst/>
          </a:prstGeom>
          <a:solidFill>
            <a:srgbClr val="92D050"/>
          </a:solidFill>
          <a:ln>
            <a:solidFill>
              <a:srgbClr val="00B050"/>
            </a:solidFill>
          </a:ln>
        </p:spPr>
        <p:txBody>
          <a:bodyPr wrap="square" rtlCol="0">
            <a:spAutoFit/>
          </a:bodyPr>
          <a:lstStyle/>
          <a:p>
            <a:r>
              <a:rPr lang="en-US" dirty="0" err="1" smtClean="0"/>
              <a:t>Sjogren</a:t>
            </a:r>
            <a:r>
              <a:rPr lang="en-US" dirty="0" smtClean="0"/>
              <a:t> RTA type 1</a:t>
            </a:r>
            <a:endParaRPr lang="en-GB" dirty="0"/>
          </a:p>
        </p:txBody>
      </p:sp>
      <p:sp>
        <p:nvSpPr>
          <p:cNvPr id="14" name="TextBox 13"/>
          <p:cNvSpPr txBox="1"/>
          <p:nvPr/>
        </p:nvSpPr>
        <p:spPr>
          <a:xfrm>
            <a:off x="4289153" y="6172209"/>
            <a:ext cx="1883047" cy="523220"/>
          </a:xfrm>
          <a:prstGeom prst="rect">
            <a:avLst/>
          </a:prstGeom>
          <a:solidFill>
            <a:srgbClr val="92D050"/>
          </a:solidFill>
        </p:spPr>
        <p:txBody>
          <a:bodyPr wrap="square" rtlCol="0">
            <a:spAutoFit/>
          </a:bodyPr>
          <a:lstStyle/>
          <a:p>
            <a:r>
              <a:rPr lang="el-GR" dirty="0" smtClean="0"/>
              <a:t>Συγγενής </a:t>
            </a:r>
            <a:r>
              <a:rPr lang="en-US" dirty="0" smtClean="0"/>
              <a:t>distal RTA 1 </a:t>
            </a:r>
            <a:r>
              <a:rPr lang="el-GR" dirty="0" smtClean="0"/>
              <a:t> </a:t>
            </a:r>
            <a:r>
              <a:rPr lang="en-US" dirty="0" smtClean="0"/>
              <a:t>+ </a:t>
            </a:r>
            <a:r>
              <a:rPr lang="el-GR" dirty="0" smtClean="0"/>
              <a:t>Σπογγώδης Νεφρός</a:t>
            </a:r>
            <a:endParaRPr lang="en-GB" dirty="0"/>
          </a:p>
        </p:txBody>
      </p:sp>
      <p:sp>
        <p:nvSpPr>
          <p:cNvPr id="7" name="TextBox 6"/>
          <p:cNvSpPr txBox="1"/>
          <p:nvPr/>
        </p:nvSpPr>
        <p:spPr>
          <a:xfrm>
            <a:off x="7010399" y="275503"/>
            <a:ext cx="1943101" cy="4801314"/>
          </a:xfrm>
          <a:prstGeom prst="rect">
            <a:avLst/>
          </a:prstGeom>
          <a:noFill/>
        </p:spPr>
        <p:txBody>
          <a:bodyPr wrap="square" rtlCol="0">
            <a:spAutoFit/>
          </a:bodyPr>
          <a:lstStyle/>
          <a:p>
            <a:r>
              <a:rPr lang="el-GR" b="1" dirty="0" err="1" smtClean="0"/>
              <a:t>Έφηβη</a:t>
            </a:r>
            <a:r>
              <a:rPr lang="el-GR" b="1" dirty="0" smtClean="0"/>
              <a:t> 12 ετών </a:t>
            </a:r>
          </a:p>
          <a:p>
            <a:r>
              <a:rPr lang="el-GR" dirty="0" smtClean="0"/>
              <a:t>Εισαγωγή για εμέτους</a:t>
            </a:r>
          </a:p>
          <a:p>
            <a:r>
              <a:rPr lang="el-GR" b="1" dirty="0" smtClean="0">
                <a:solidFill>
                  <a:srgbClr val="C00000"/>
                </a:solidFill>
              </a:rPr>
              <a:t>Κ 2 </a:t>
            </a:r>
            <a:r>
              <a:rPr lang="en-US" b="1" dirty="0" err="1" smtClean="0">
                <a:solidFill>
                  <a:srgbClr val="C00000"/>
                </a:solidFill>
              </a:rPr>
              <a:t>mmEq</a:t>
            </a:r>
            <a:r>
              <a:rPr lang="en-US" b="1" dirty="0" smtClean="0">
                <a:solidFill>
                  <a:srgbClr val="C00000"/>
                </a:solidFill>
              </a:rPr>
              <a:t>/l</a:t>
            </a:r>
          </a:p>
          <a:p>
            <a:endParaRPr lang="en-US" b="1" dirty="0">
              <a:solidFill>
                <a:srgbClr val="C00000"/>
              </a:solidFill>
            </a:endParaRPr>
          </a:p>
          <a:p>
            <a:r>
              <a:rPr lang="en-US" b="1" dirty="0" smtClean="0">
                <a:solidFill>
                  <a:srgbClr val="C00000"/>
                </a:solidFill>
              </a:rPr>
              <a:t>HCO3 35 </a:t>
            </a:r>
            <a:r>
              <a:rPr lang="en-US" b="1" dirty="0" err="1" smtClean="0">
                <a:solidFill>
                  <a:srgbClr val="C00000"/>
                </a:solidFill>
              </a:rPr>
              <a:t>mmol</a:t>
            </a:r>
            <a:r>
              <a:rPr lang="en-US" b="1" dirty="0" smtClean="0">
                <a:solidFill>
                  <a:srgbClr val="C00000"/>
                </a:solidFill>
              </a:rPr>
              <a:t>/l</a:t>
            </a:r>
          </a:p>
          <a:p>
            <a:r>
              <a:rPr lang="en-US" b="1" dirty="0" err="1" smtClean="0">
                <a:solidFill>
                  <a:srgbClr val="00B050"/>
                </a:solidFill>
              </a:rPr>
              <a:t>Sceat</a:t>
            </a:r>
            <a:r>
              <a:rPr lang="en-US" b="1" dirty="0" smtClean="0">
                <a:solidFill>
                  <a:srgbClr val="00B050"/>
                </a:solidFill>
              </a:rPr>
              <a:t> 0.5 mg/dl</a:t>
            </a:r>
          </a:p>
          <a:p>
            <a:endParaRPr lang="en-US" dirty="0"/>
          </a:p>
          <a:p>
            <a:r>
              <a:rPr lang="el-GR" dirty="0" smtClean="0"/>
              <a:t>Από παιδάκι αιμωδίες </a:t>
            </a:r>
          </a:p>
          <a:p>
            <a:endParaRPr lang="el-GR" dirty="0"/>
          </a:p>
          <a:p>
            <a:r>
              <a:rPr lang="el-GR" b="1" dirty="0" smtClean="0"/>
              <a:t>Μητέρα Κ 2</a:t>
            </a:r>
            <a:r>
              <a:rPr lang="en-US" b="1" dirty="0" err="1" smtClean="0"/>
              <a:t>mEq</a:t>
            </a:r>
            <a:r>
              <a:rPr lang="en-US" b="1" dirty="0" smtClean="0"/>
              <a:t>/l</a:t>
            </a:r>
          </a:p>
          <a:p>
            <a:r>
              <a:rPr lang="el-GR" dirty="0" smtClean="0"/>
              <a:t>Συγγενής μητέρας </a:t>
            </a:r>
            <a:r>
              <a:rPr lang="el-GR" b="1" dirty="0" err="1" smtClean="0"/>
              <a:t>αιφνίσιος</a:t>
            </a:r>
            <a:r>
              <a:rPr lang="el-GR" b="1" dirty="0" smtClean="0"/>
              <a:t> θάνατος </a:t>
            </a:r>
            <a:r>
              <a:rPr lang="el-GR" dirty="0" smtClean="0"/>
              <a:t>σε νεαρή ηλικία + «Αιμωδίες»</a:t>
            </a:r>
            <a:endParaRPr lang="en-US" dirty="0" smtClean="0"/>
          </a:p>
        </p:txBody>
      </p:sp>
      <p:sp>
        <p:nvSpPr>
          <p:cNvPr id="17" name="TextBox 16"/>
          <p:cNvSpPr txBox="1"/>
          <p:nvPr/>
        </p:nvSpPr>
        <p:spPr>
          <a:xfrm>
            <a:off x="7162800" y="5956765"/>
            <a:ext cx="1332048" cy="738664"/>
          </a:xfrm>
          <a:prstGeom prst="rect">
            <a:avLst/>
          </a:prstGeom>
          <a:solidFill>
            <a:srgbClr val="92D050"/>
          </a:solidFill>
          <a:ln>
            <a:solidFill>
              <a:srgbClr val="92D050"/>
            </a:solidFill>
          </a:ln>
        </p:spPr>
        <p:txBody>
          <a:bodyPr wrap="square" rtlCol="0">
            <a:spAutoFit/>
          </a:bodyPr>
          <a:lstStyle/>
          <a:p>
            <a:r>
              <a:rPr lang="el-GR" dirty="0" smtClean="0"/>
              <a:t>Συγγενής </a:t>
            </a:r>
          </a:p>
          <a:p>
            <a:r>
              <a:rPr lang="el-GR" dirty="0" err="1" smtClean="0"/>
              <a:t>Υποκαλιαιμική</a:t>
            </a:r>
            <a:r>
              <a:rPr lang="el-GR" dirty="0" smtClean="0"/>
              <a:t> </a:t>
            </a:r>
          </a:p>
          <a:p>
            <a:r>
              <a:rPr lang="el-GR" dirty="0" err="1" smtClean="0"/>
              <a:t>Αλκάλωση</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087" y="3961870"/>
            <a:ext cx="1689100"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609968" y="5665346"/>
            <a:ext cx="2039438" cy="369332"/>
          </a:xfrm>
          <a:prstGeom prst="rect">
            <a:avLst/>
          </a:prstGeom>
          <a:solidFill>
            <a:srgbClr val="99CCFF"/>
          </a:solidFill>
        </p:spPr>
        <p:txBody>
          <a:bodyPr wrap="square" rtlCol="0">
            <a:spAutoFit/>
          </a:bodyPr>
          <a:lstStyle/>
          <a:p>
            <a:r>
              <a:rPr lang="el-GR" dirty="0" smtClean="0"/>
              <a:t>Ασιτία?</a:t>
            </a:r>
            <a:endParaRPr lang="en-US" dirty="0"/>
          </a:p>
        </p:txBody>
      </p:sp>
      <p:pic>
        <p:nvPicPr>
          <p:cNvPr id="16" name="Picture 15"/>
          <p:cNvPicPr>
            <a:picLocks noChangeAspect="1"/>
          </p:cNvPicPr>
          <p:nvPr/>
        </p:nvPicPr>
        <p:blipFill>
          <a:blip r:embed="rId3"/>
          <a:stretch>
            <a:fillRect/>
          </a:stretch>
        </p:blipFill>
        <p:spPr>
          <a:xfrm>
            <a:off x="4289153" y="4061326"/>
            <a:ext cx="1110464" cy="1797283"/>
          </a:xfrm>
          <a:prstGeom prst="rect">
            <a:avLst/>
          </a:prstGeom>
        </p:spPr>
      </p:pic>
      <p:sp>
        <p:nvSpPr>
          <p:cNvPr id="18" name="TextBox 17"/>
          <p:cNvSpPr txBox="1"/>
          <p:nvPr/>
        </p:nvSpPr>
        <p:spPr>
          <a:xfrm>
            <a:off x="4289153" y="5673943"/>
            <a:ext cx="1883047" cy="307777"/>
          </a:xfrm>
          <a:prstGeom prst="rect">
            <a:avLst/>
          </a:prstGeom>
          <a:solidFill>
            <a:srgbClr val="99CCFF"/>
          </a:solidFill>
        </p:spPr>
        <p:txBody>
          <a:bodyPr wrap="square" rtlCol="0">
            <a:spAutoFit/>
          </a:bodyPr>
          <a:lstStyle/>
          <a:p>
            <a:r>
              <a:rPr lang="en-US" dirty="0" smtClean="0"/>
              <a:t>Guillain-Barre?</a:t>
            </a:r>
            <a:endParaRPr lang="en-US" dirty="0"/>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6971" y="3665557"/>
            <a:ext cx="1943706" cy="108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6856971" y="5238418"/>
            <a:ext cx="1883047" cy="307777"/>
          </a:xfrm>
          <a:prstGeom prst="rect">
            <a:avLst/>
          </a:prstGeom>
          <a:solidFill>
            <a:srgbClr val="99CCFF"/>
          </a:solidFill>
        </p:spPr>
        <p:txBody>
          <a:bodyPr wrap="square" rtlCol="0">
            <a:spAutoFit/>
          </a:bodyPr>
          <a:lstStyle/>
          <a:p>
            <a:r>
              <a:rPr lang="el-GR" dirty="0" smtClean="0"/>
              <a:t>Γαστρεντερίτιδα?</a:t>
            </a:r>
            <a:endParaRPr lang="en-US" dirty="0"/>
          </a:p>
        </p:txBody>
      </p:sp>
    </p:spTree>
    <p:extLst>
      <p:ext uri="{BB962C8B-B14F-4D97-AF65-F5344CB8AC3E}">
        <p14:creationId xmlns:p14="http://schemas.microsoft.com/office/powerpoint/2010/main" val="82980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1181" y="837282"/>
            <a:ext cx="7381301" cy="4093428"/>
          </a:xfrm>
          <a:prstGeom prst="rect">
            <a:avLst/>
          </a:prstGeom>
          <a:noFill/>
        </p:spPr>
        <p:txBody>
          <a:bodyPr wrap="square" rtlCol="0">
            <a:spAutoFit/>
          </a:bodyPr>
          <a:lstStyle/>
          <a:p>
            <a:r>
              <a:rPr lang="el-GR" sz="2000" dirty="0" smtClean="0"/>
              <a:t>Η Κατερίνα με ΣΔ2 70 ετών υπό </a:t>
            </a:r>
            <a:r>
              <a:rPr lang="el-GR" sz="2000" dirty="0" err="1" smtClean="0"/>
              <a:t>σαρτάνη</a:t>
            </a:r>
            <a:r>
              <a:rPr lang="el-GR" sz="2000" dirty="0" smtClean="0"/>
              <a:t> 320 </a:t>
            </a:r>
            <a:r>
              <a:rPr lang="en-US" sz="2000" dirty="0" smtClean="0"/>
              <a:t>mg </a:t>
            </a:r>
            <a:r>
              <a:rPr lang="el-GR" sz="2000" dirty="0" smtClean="0"/>
              <a:t>ημερησίως και </a:t>
            </a:r>
            <a:r>
              <a:rPr lang="el-GR" sz="2000" dirty="0" err="1" smtClean="0"/>
              <a:t>κρεατινίνη</a:t>
            </a:r>
            <a:r>
              <a:rPr lang="en-US" sz="2000" dirty="0" smtClean="0"/>
              <a:t> 1.2 mg/dl</a:t>
            </a:r>
            <a:r>
              <a:rPr lang="el-GR" sz="2000" dirty="0" smtClean="0"/>
              <a:t> </a:t>
            </a:r>
            <a:r>
              <a:rPr lang="el-GR" sz="2000" dirty="0" err="1" smtClean="0"/>
              <a:t>πρωτεινουρία</a:t>
            </a:r>
            <a:r>
              <a:rPr lang="el-GR" sz="2000" dirty="0" smtClean="0"/>
              <a:t> 1000 </a:t>
            </a:r>
            <a:r>
              <a:rPr lang="en-US" sz="2000" dirty="0" smtClean="0"/>
              <a:t>mg/d</a:t>
            </a:r>
            <a:endParaRPr lang="el-GR" sz="2000" dirty="0" smtClean="0"/>
          </a:p>
          <a:p>
            <a:r>
              <a:rPr lang="el-GR" sz="2000" dirty="0" err="1" smtClean="0"/>
              <a:t>Υπο</a:t>
            </a:r>
            <a:r>
              <a:rPr lang="el-GR" sz="2000" dirty="0" smtClean="0"/>
              <a:t> </a:t>
            </a:r>
            <a:r>
              <a:rPr lang="en-US" sz="2000" dirty="0" smtClean="0"/>
              <a:t>metformin 1000mg/bid</a:t>
            </a:r>
          </a:p>
          <a:p>
            <a:r>
              <a:rPr lang="en-US" sz="2000" dirty="0" err="1" smtClean="0"/>
              <a:t>Forxiga</a:t>
            </a:r>
            <a:r>
              <a:rPr lang="en-US" sz="2000" dirty="0" smtClean="0"/>
              <a:t> 10 mg/day</a:t>
            </a:r>
            <a:endParaRPr lang="el-GR" sz="2000" dirty="0" smtClean="0"/>
          </a:p>
          <a:p>
            <a:r>
              <a:rPr lang="el-GR" sz="2000" dirty="0" smtClean="0"/>
              <a:t>Εμφανίζει εμπύρετο και δυσουρία- διάγνωση ουρολοίμωξης</a:t>
            </a:r>
            <a:endParaRPr lang="en-US" sz="2000" dirty="0" smtClean="0"/>
          </a:p>
          <a:p>
            <a:r>
              <a:rPr lang="el-GR" sz="2000" dirty="0" smtClean="0"/>
              <a:t>Συνεχίζει</a:t>
            </a:r>
            <a:r>
              <a:rPr lang="el-GR" sz="2000" dirty="0"/>
              <a:t> </a:t>
            </a:r>
            <a:r>
              <a:rPr lang="el-GR" sz="2000" dirty="0" smtClean="0"/>
              <a:t>ως έχει την αγωγή της + </a:t>
            </a:r>
            <a:r>
              <a:rPr lang="en-US" sz="2000" dirty="0" smtClean="0"/>
              <a:t>NSAIDs </a:t>
            </a:r>
            <a:r>
              <a:rPr lang="el-GR" sz="2000" dirty="0" smtClean="0"/>
              <a:t>για τον πυρετό + </a:t>
            </a:r>
            <a:r>
              <a:rPr lang="en-US" sz="2000" dirty="0" err="1" smtClean="0"/>
              <a:t>bactrimel</a:t>
            </a:r>
            <a:r>
              <a:rPr lang="en-US" sz="2000" dirty="0" smtClean="0"/>
              <a:t> </a:t>
            </a:r>
            <a:r>
              <a:rPr lang="el-GR" sz="2000" dirty="0" smtClean="0"/>
              <a:t>για ουρολοίμωξη</a:t>
            </a:r>
            <a:endParaRPr lang="en-US" sz="2000" dirty="0" smtClean="0"/>
          </a:p>
          <a:p>
            <a:r>
              <a:rPr lang="el-GR" sz="2000" dirty="0" smtClean="0"/>
              <a:t>Μετά από 7 ημέρες πτώση επιπέδου συνείδησης</a:t>
            </a:r>
          </a:p>
          <a:p>
            <a:r>
              <a:rPr lang="el-GR" sz="2000" dirty="0" smtClean="0"/>
              <a:t>ΤΕΠ </a:t>
            </a:r>
            <a:r>
              <a:rPr lang="en-US" sz="2000" dirty="0" smtClean="0"/>
              <a:t>pH 7 HCO3 7 </a:t>
            </a:r>
            <a:r>
              <a:rPr lang="en-US" sz="2000" dirty="0" err="1" smtClean="0"/>
              <a:t>mmol</a:t>
            </a:r>
            <a:r>
              <a:rPr lang="en-US" sz="2000" dirty="0" smtClean="0"/>
              <a:t>/l K 7 </a:t>
            </a:r>
            <a:r>
              <a:rPr lang="en-US" sz="2000" dirty="0" err="1" smtClean="0"/>
              <a:t>mEq</a:t>
            </a:r>
            <a:r>
              <a:rPr lang="en-US" sz="2000" dirty="0" smtClean="0"/>
              <a:t>/l</a:t>
            </a:r>
            <a:r>
              <a:rPr lang="el-GR" sz="2000" dirty="0" smtClean="0"/>
              <a:t> </a:t>
            </a:r>
            <a:r>
              <a:rPr lang="en-US" sz="2000" dirty="0" smtClean="0"/>
              <a:t>Lac 15 </a:t>
            </a:r>
            <a:r>
              <a:rPr lang="en-US" sz="2000" dirty="0" err="1" smtClean="0"/>
              <a:t>mmol</a:t>
            </a:r>
            <a:r>
              <a:rPr lang="en-US" sz="2000" dirty="0" smtClean="0"/>
              <a:t>/l</a:t>
            </a:r>
          </a:p>
          <a:p>
            <a:r>
              <a:rPr lang="el-GR" sz="2000" dirty="0" smtClean="0"/>
              <a:t>Οξυκόρυφα Τ</a:t>
            </a:r>
            <a:endParaRPr lang="en-US" sz="2000" dirty="0" smtClean="0"/>
          </a:p>
          <a:p>
            <a:endParaRPr lang="el-GR" sz="2000" dirty="0" smtClean="0"/>
          </a:p>
          <a:p>
            <a:endParaRPr lang="en-US" sz="2000" dirty="0" smtClean="0"/>
          </a:p>
          <a:p>
            <a:endParaRPr lang="en-US" sz="2000" dirty="0"/>
          </a:p>
        </p:txBody>
      </p:sp>
      <p:sp>
        <p:nvSpPr>
          <p:cNvPr id="3" name="TextBox 2"/>
          <p:cNvSpPr txBox="1"/>
          <p:nvPr/>
        </p:nvSpPr>
        <p:spPr>
          <a:xfrm>
            <a:off x="793214" y="5023692"/>
            <a:ext cx="6521986" cy="1015663"/>
          </a:xfrm>
          <a:prstGeom prst="rect">
            <a:avLst/>
          </a:prstGeom>
          <a:noFill/>
        </p:spPr>
        <p:txBody>
          <a:bodyPr wrap="square" rtlCol="0">
            <a:spAutoFit/>
          </a:bodyPr>
          <a:lstStyle/>
          <a:p>
            <a:r>
              <a:rPr lang="el-GR" sz="2000" dirty="0" smtClean="0"/>
              <a:t>Είναι επείγον?</a:t>
            </a:r>
          </a:p>
          <a:p>
            <a:r>
              <a:rPr lang="el-GR" sz="2000" dirty="0" smtClean="0"/>
              <a:t>Διάγνωση </a:t>
            </a:r>
          </a:p>
          <a:p>
            <a:r>
              <a:rPr lang="el-GR" sz="2000" dirty="0" smtClean="0"/>
              <a:t>Θεραπεία</a:t>
            </a:r>
            <a:endParaRPr lang="en-US" sz="2000" dirty="0"/>
          </a:p>
        </p:txBody>
      </p:sp>
      <p:sp>
        <p:nvSpPr>
          <p:cNvPr id="4" name="TextBox 3"/>
          <p:cNvSpPr txBox="1"/>
          <p:nvPr/>
        </p:nvSpPr>
        <p:spPr>
          <a:xfrm>
            <a:off x="859316" y="4307595"/>
            <a:ext cx="4483865" cy="400110"/>
          </a:xfrm>
          <a:prstGeom prst="rect">
            <a:avLst/>
          </a:prstGeom>
          <a:noFill/>
        </p:spPr>
        <p:txBody>
          <a:bodyPr wrap="square" rtlCol="0">
            <a:spAutoFit/>
          </a:bodyPr>
          <a:lstStyle/>
          <a:p>
            <a:r>
              <a:rPr lang="en-US" sz="2000" dirty="0" err="1" smtClean="0"/>
              <a:t>eGFR</a:t>
            </a:r>
            <a:r>
              <a:rPr lang="en-US" sz="2000" dirty="0" smtClean="0"/>
              <a:t> 48 ml/min/1.73m2 stage 3a CKD</a:t>
            </a:r>
            <a:endParaRPr lang="en-US" sz="2000" dirty="0"/>
          </a:p>
        </p:txBody>
      </p:sp>
    </p:spTree>
    <p:extLst>
      <p:ext uri="{BB962C8B-B14F-4D97-AF65-F5344CB8AC3E}">
        <p14:creationId xmlns:p14="http://schemas.microsoft.com/office/powerpoint/2010/main" val="311656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9238" y="52388"/>
            <a:ext cx="6105525" cy="675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16467" y="228600"/>
            <a:ext cx="2819400" cy="584775"/>
          </a:xfrm>
          <a:prstGeom prst="rect">
            <a:avLst/>
          </a:prstGeom>
          <a:solidFill>
            <a:srgbClr val="FFC000"/>
          </a:solidFill>
        </p:spPr>
        <p:txBody>
          <a:bodyPr wrap="square" rtlCol="0">
            <a:spAutoFit/>
          </a:bodyPr>
          <a:lstStyle/>
          <a:p>
            <a:r>
              <a:rPr lang="el-GR" sz="1600" b="1" dirty="0" smtClean="0"/>
              <a:t>ΥΠΕΡ</a:t>
            </a:r>
            <a:r>
              <a:rPr lang="el-GR" sz="1600" dirty="0" smtClean="0"/>
              <a:t>- </a:t>
            </a:r>
            <a:r>
              <a:rPr lang="el-GR" sz="1600" dirty="0" err="1" smtClean="0"/>
              <a:t>Καλιαιμία</a:t>
            </a:r>
            <a:r>
              <a:rPr lang="en-US" sz="1600" dirty="0" smtClean="0"/>
              <a:t>: </a:t>
            </a:r>
            <a:r>
              <a:rPr lang="en-GB" sz="1600" b="1" dirty="0" smtClean="0"/>
              <a:t>K </a:t>
            </a:r>
            <a:r>
              <a:rPr lang="el-GR" sz="1600" b="1" dirty="0" smtClean="0"/>
              <a:t>&gt;</a:t>
            </a:r>
            <a:r>
              <a:rPr lang="el-GR" sz="1600" b="1" dirty="0"/>
              <a:t>5</a:t>
            </a:r>
            <a:r>
              <a:rPr lang="en-GB" sz="1600" b="1" dirty="0" smtClean="0"/>
              <a:t>.</a:t>
            </a:r>
            <a:r>
              <a:rPr lang="en-US" sz="1600" b="1" dirty="0"/>
              <a:t>5</a:t>
            </a:r>
            <a:r>
              <a:rPr lang="en-GB" sz="1600" b="1" dirty="0" smtClean="0"/>
              <a:t> </a:t>
            </a:r>
            <a:r>
              <a:rPr lang="en-GB" sz="1600" dirty="0" err="1" smtClean="0"/>
              <a:t>mEq</a:t>
            </a:r>
            <a:r>
              <a:rPr lang="en-GB" sz="1600" dirty="0" smtClean="0"/>
              <a:t>/L</a:t>
            </a:r>
          </a:p>
          <a:p>
            <a:r>
              <a:rPr lang="en-GB" sz="1600" dirty="0" smtClean="0"/>
              <a:t>1% </a:t>
            </a:r>
            <a:r>
              <a:rPr lang="el-GR" sz="1600" dirty="0" smtClean="0"/>
              <a:t>στον γενικό πληθυσμό</a:t>
            </a:r>
            <a:endParaRPr lang="en-GB" sz="1600" dirty="0"/>
          </a:p>
        </p:txBody>
      </p:sp>
      <p:sp>
        <p:nvSpPr>
          <p:cNvPr id="2" name="TextBox 1"/>
          <p:cNvSpPr txBox="1"/>
          <p:nvPr/>
        </p:nvSpPr>
        <p:spPr>
          <a:xfrm>
            <a:off x="99153" y="1358645"/>
            <a:ext cx="1762698" cy="1200329"/>
          </a:xfrm>
          <a:prstGeom prst="rect">
            <a:avLst/>
          </a:prstGeom>
          <a:noFill/>
          <a:ln>
            <a:solidFill>
              <a:schemeClr val="tx1"/>
            </a:solidFill>
          </a:ln>
        </p:spPr>
        <p:txBody>
          <a:bodyPr wrap="square" rtlCol="0">
            <a:spAutoFit/>
          </a:bodyPr>
          <a:lstStyle/>
          <a:p>
            <a:r>
              <a:rPr lang="el-GR" sz="1800" dirty="0" smtClean="0"/>
              <a:t>«Ψευδής»</a:t>
            </a:r>
            <a:r>
              <a:rPr lang="en-US" sz="1800" dirty="0" smtClean="0"/>
              <a:t>: </a:t>
            </a:r>
            <a:endParaRPr lang="el-GR" sz="1800" dirty="0" smtClean="0"/>
          </a:p>
          <a:p>
            <a:r>
              <a:rPr lang="el-GR" sz="1800" dirty="0" err="1" smtClean="0"/>
              <a:t>Αιμόλυση</a:t>
            </a:r>
            <a:endParaRPr lang="el-GR" sz="1800" dirty="0" smtClean="0"/>
          </a:p>
          <a:p>
            <a:r>
              <a:rPr lang="el-GR" sz="1800" dirty="0" err="1" smtClean="0"/>
              <a:t>Λευκοκυτ</a:t>
            </a:r>
            <a:r>
              <a:rPr lang="el-GR" sz="1800" dirty="0" smtClean="0"/>
              <a:t>/</a:t>
            </a:r>
            <a:r>
              <a:rPr lang="el-GR" sz="1800" dirty="0" err="1" smtClean="0"/>
              <a:t>ση</a:t>
            </a:r>
            <a:endParaRPr lang="el-GR" sz="1800" dirty="0" smtClean="0"/>
          </a:p>
          <a:p>
            <a:r>
              <a:rPr lang="el-GR" sz="1800" dirty="0" err="1" smtClean="0"/>
              <a:t>Θρομβοκυτ</a:t>
            </a:r>
            <a:r>
              <a:rPr lang="el-GR" sz="1800" dirty="0" smtClean="0"/>
              <a:t>/</a:t>
            </a:r>
            <a:r>
              <a:rPr lang="el-GR" sz="1800" dirty="0" err="1" smtClean="0"/>
              <a:t>ση</a:t>
            </a:r>
            <a:endParaRPr lang="el-GR" sz="1800" dirty="0" smtClean="0"/>
          </a:p>
        </p:txBody>
      </p:sp>
      <p:sp>
        <p:nvSpPr>
          <p:cNvPr id="4" name="TextBox 3"/>
          <p:cNvSpPr txBox="1"/>
          <p:nvPr/>
        </p:nvSpPr>
        <p:spPr>
          <a:xfrm>
            <a:off x="7067015" y="199426"/>
            <a:ext cx="1856648" cy="2554545"/>
          </a:xfrm>
          <a:prstGeom prst="rect">
            <a:avLst/>
          </a:prstGeom>
          <a:noFill/>
          <a:ln>
            <a:solidFill>
              <a:schemeClr val="tx1"/>
            </a:solidFill>
          </a:ln>
        </p:spPr>
        <p:txBody>
          <a:bodyPr wrap="square" rtlCol="0">
            <a:spAutoFit/>
          </a:bodyPr>
          <a:lstStyle/>
          <a:p>
            <a:r>
              <a:rPr lang="el-GR" sz="2000" dirty="0" smtClean="0"/>
              <a:t>Αληθής</a:t>
            </a:r>
            <a:r>
              <a:rPr lang="en-US" sz="2000" dirty="0" smtClean="0"/>
              <a:t>:</a:t>
            </a:r>
            <a:endParaRPr lang="el-GR" sz="2000" dirty="0" smtClean="0"/>
          </a:p>
          <a:p>
            <a:r>
              <a:rPr lang="el-GR" sz="2000" dirty="0" smtClean="0"/>
              <a:t>Κυτταρική λύση</a:t>
            </a:r>
            <a:endParaRPr lang="en-US" sz="2000" dirty="0" smtClean="0"/>
          </a:p>
          <a:p>
            <a:r>
              <a:rPr lang="el-GR" sz="2000" dirty="0" smtClean="0"/>
              <a:t>Μεταβολική οξέωση (ανόργανα)</a:t>
            </a:r>
          </a:p>
          <a:p>
            <a:r>
              <a:rPr lang="el-GR" sz="2000" dirty="0" err="1" smtClean="0"/>
              <a:t>Υποκ</a:t>
            </a:r>
            <a:r>
              <a:rPr lang="el-GR" sz="2000" dirty="0" smtClean="0"/>
              <a:t>/</a:t>
            </a:r>
            <a:r>
              <a:rPr lang="el-GR" sz="2000" dirty="0" err="1" smtClean="0"/>
              <a:t>κή</a:t>
            </a:r>
            <a:r>
              <a:rPr lang="el-GR" sz="2000" dirty="0" smtClean="0"/>
              <a:t> παράλυση</a:t>
            </a:r>
          </a:p>
          <a:p>
            <a:r>
              <a:rPr lang="el-GR" sz="2000" dirty="0" smtClean="0"/>
              <a:t>Δακτυλίτιδα</a:t>
            </a:r>
            <a:endParaRPr lang="en-GB" sz="2000" dirty="0"/>
          </a:p>
        </p:txBody>
      </p:sp>
      <p:sp>
        <p:nvSpPr>
          <p:cNvPr id="5" name="TextBox 4"/>
          <p:cNvSpPr txBox="1"/>
          <p:nvPr/>
        </p:nvSpPr>
        <p:spPr>
          <a:xfrm>
            <a:off x="5925954" y="2924060"/>
            <a:ext cx="1676400" cy="1015663"/>
          </a:xfrm>
          <a:prstGeom prst="rect">
            <a:avLst/>
          </a:prstGeom>
          <a:noFill/>
          <a:ln>
            <a:solidFill>
              <a:schemeClr val="tx1"/>
            </a:solidFill>
          </a:ln>
        </p:spPr>
        <p:txBody>
          <a:bodyPr wrap="square" rtlCol="0">
            <a:spAutoFit/>
          </a:bodyPr>
          <a:lstStyle/>
          <a:p>
            <a:r>
              <a:rPr lang="el-GR" sz="2000" b="1" dirty="0" smtClean="0"/>
              <a:t>Μειωμένη</a:t>
            </a:r>
          </a:p>
          <a:p>
            <a:r>
              <a:rPr lang="el-GR" sz="2000" b="1" dirty="0" smtClean="0"/>
              <a:t>Νεφρική Απέκκριση</a:t>
            </a:r>
            <a:endParaRPr lang="en-GB" sz="2000" b="1"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1870" y="2897188"/>
            <a:ext cx="804863"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10908"/>
            <a:ext cx="2817643" cy="1664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61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n external file that holds a picture, illustration, etc.&#10;Object name is nihms424588f1.jpg"/>
          <p:cNvPicPr>
            <a:picLocks noChangeAspect="1" noChangeArrowheads="1"/>
          </p:cNvPicPr>
          <p:nvPr/>
        </p:nvPicPr>
        <p:blipFill>
          <a:blip r:embed="rId3" cstate="print"/>
          <a:srcRect l="3279" t="4138" r="3279" b="5153"/>
          <a:stretch>
            <a:fillRect/>
          </a:stretch>
        </p:blipFill>
        <p:spPr bwMode="auto">
          <a:xfrm>
            <a:off x="375515" y="1983237"/>
            <a:ext cx="5040560" cy="3625666"/>
          </a:xfrm>
          <a:prstGeom prst="rect">
            <a:avLst/>
          </a:prstGeom>
          <a:noFill/>
        </p:spPr>
      </p:pic>
      <p:sp>
        <p:nvSpPr>
          <p:cNvPr id="6" name="Text Box 48"/>
          <p:cNvSpPr txBox="1">
            <a:spLocks noChangeArrowheads="1"/>
          </p:cNvSpPr>
          <p:nvPr/>
        </p:nvSpPr>
        <p:spPr bwMode="auto">
          <a:xfrm>
            <a:off x="5853914" y="5756280"/>
            <a:ext cx="3326598" cy="246221"/>
          </a:xfrm>
          <a:prstGeom prst="rect">
            <a:avLst/>
          </a:prstGeom>
          <a:noFill/>
          <a:ln w="12700" cap="sq">
            <a:noFill/>
            <a:miter lim="800000"/>
            <a:headEnd type="none" w="sm" len="sm"/>
            <a:tailEnd type="none" w="sm" len="sm"/>
          </a:ln>
          <a:effectLst>
            <a:prstShdw prst="shdw17" dist="17961" dir="2700000">
              <a:schemeClr val="accent1">
                <a:gamma/>
                <a:shade val="60000"/>
                <a:invGamma/>
              </a:schemeClr>
            </a:prstShdw>
          </a:effectLst>
        </p:spPr>
        <p:txBody>
          <a:bodyPr wrap="square">
            <a:spAutoFit/>
          </a:bodyPr>
          <a:lstStyle/>
          <a:p>
            <a:pPr algn="r">
              <a:spcBef>
                <a:spcPct val="50000"/>
              </a:spcBef>
              <a:defRPr/>
            </a:pPr>
            <a:r>
              <a:rPr lang="fr-FR" sz="1000" dirty="0" err="1">
                <a:solidFill>
                  <a:srgbClr val="000099"/>
                </a:solidFill>
              </a:rPr>
              <a:t>Einhorn</a:t>
            </a:r>
            <a:r>
              <a:rPr lang="fr-FR" sz="1000" dirty="0">
                <a:solidFill>
                  <a:srgbClr val="000099"/>
                </a:solidFill>
              </a:rPr>
              <a:t> L et al, </a:t>
            </a:r>
            <a:r>
              <a:rPr lang="fr-FR" sz="1000" dirty="0" err="1">
                <a:solidFill>
                  <a:srgbClr val="000099"/>
                </a:solidFill>
              </a:rPr>
              <a:t>Arch</a:t>
            </a:r>
            <a:r>
              <a:rPr lang="fr-FR" sz="1000" dirty="0">
                <a:solidFill>
                  <a:srgbClr val="000099"/>
                </a:solidFill>
              </a:rPr>
              <a:t> </a:t>
            </a:r>
            <a:r>
              <a:rPr lang="fr-FR" sz="1000" dirty="0" err="1">
                <a:solidFill>
                  <a:srgbClr val="000099"/>
                </a:solidFill>
              </a:rPr>
              <a:t>Intern</a:t>
            </a:r>
            <a:r>
              <a:rPr lang="fr-FR" sz="1000" dirty="0">
                <a:solidFill>
                  <a:srgbClr val="000099"/>
                </a:solidFill>
              </a:rPr>
              <a:t> Med 2009</a:t>
            </a:r>
          </a:p>
        </p:txBody>
      </p:sp>
      <p:sp>
        <p:nvSpPr>
          <p:cNvPr id="7" name="6 - Ορθογώνιο"/>
          <p:cNvSpPr/>
          <p:nvPr/>
        </p:nvSpPr>
        <p:spPr>
          <a:xfrm>
            <a:off x="5220072" y="1916832"/>
            <a:ext cx="1800200"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9 - Ορθογώνιο"/>
          <p:cNvSpPr/>
          <p:nvPr/>
        </p:nvSpPr>
        <p:spPr>
          <a:xfrm rot="5400000">
            <a:off x="4423796" y="2600908"/>
            <a:ext cx="1800200"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Κύκλος: Κενός 4">
            <a:extLst>
              <a:ext uri="{FF2B5EF4-FFF2-40B4-BE49-F238E27FC236}">
                <a16:creationId xmlns:a16="http://schemas.microsoft.com/office/drawing/2014/main" id="{C3203D78-BBFB-47F6-9114-F487C318B036}"/>
              </a:ext>
            </a:extLst>
          </p:cNvPr>
          <p:cNvSpPr/>
          <p:nvPr/>
        </p:nvSpPr>
        <p:spPr bwMode="auto">
          <a:xfrm>
            <a:off x="1295400" y="2181186"/>
            <a:ext cx="792088" cy="504056"/>
          </a:xfrm>
          <a:prstGeom prst="donut">
            <a:avLst>
              <a:gd name="adj" fmla="val 11479"/>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defTabSz="914400" fontAlgn="base">
              <a:spcBef>
                <a:spcPct val="0"/>
              </a:spcBef>
              <a:spcAft>
                <a:spcPct val="0"/>
              </a:spcAft>
            </a:pPr>
            <a:endParaRPr lang="en-US">
              <a:latin typeface="Arial" charset="0"/>
              <a:ea typeface="Arial Unicode MS" pitchFamily="34" charset="-128"/>
              <a:cs typeface="Arial Unicode MS" pitchFamily="34" charset="-128"/>
            </a:endParaRPr>
          </a:p>
        </p:txBody>
      </p:sp>
      <p:sp>
        <p:nvSpPr>
          <p:cNvPr id="2" name="Rectangle 1"/>
          <p:cNvSpPr/>
          <p:nvPr/>
        </p:nvSpPr>
        <p:spPr>
          <a:xfrm>
            <a:off x="67736" y="910833"/>
            <a:ext cx="8542864" cy="584775"/>
          </a:xfrm>
          <a:prstGeom prst="rect">
            <a:avLst/>
          </a:prstGeom>
        </p:spPr>
        <p:txBody>
          <a:bodyPr wrap="square">
            <a:spAutoFit/>
          </a:bodyPr>
          <a:lstStyle/>
          <a:p>
            <a:r>
              <a:rPr lang="en-GB" sz="1600" dirty="0"/>
              <a:t>The frequency of </a:t>
            </a:r>
            <a:r>
              <a:rPr lang="en-GB" sz="1600" dirty="0" err="1"/>
              <a:t>hyperkalemia</a:t>
            </a:r>
            <a:r>
              <a:rPr lang="en-GB" sz="1600" dirty="0"/>
              <a:t> and its significance in chronic kidney disease</a:t>
            </a:r>
            <a:r>
              <a:rPr lang="el-GR" sz="1600" dirty="0"/>
              <a:t>.</a:t>
            </a:r>
            <a:r>
              <a:rPr lang="en-GB" sz="1600" dirty="0"/>
              <a:t> </a:t>
            </a:r>
            <a:r>
              <a:rPr lang="en-US" sz="1600" dirty="0" err="1"/>
              <a:t>Einhorn</a:t>
            </a:r>
            <a:r>
              <a:rPr lang="en-US" sz="1600" dirty="0"/>
              <a:t> LM </a:t>
            </a:r>
            <a:r>
              <a:rPr lang="en-US" sz="1600" dirty="0" err="1"/>
              <a:t>etal</a:t>
            </a:r>
            <a:r>
              <a:rPr lang="en-US" sz="1600" dirty="0"/>
              <a:t>. </a:t>
            </a:r>
            <a:r>
              <a:rPr lang="en-GB" sz="1600" dirty="0"/>
              <a:t>Arch Intern Med. 2009 Jun 22;169(12):1156–1162</a:t>
            </a:r>
            <a:r>
              <a:rPr lang="el-GR" sz="1600" dirty="0"/>
              <a:t> </a:t>
            </a:r>
            <a:endParaRPr lang="en-GB" sz="1600" dirty="0"/>
          </a:p>
        </p:txBody>
      </p:sp>
      <p:sp>
        <p:nvSpPr>
          <p:cNvPr id="13" name="Κύκλος: Κενός 4">
            <a:extLst>
              <a:ext uri="{FF2B5EF4-FFF2-40B4-BE49-F238E27FC236}">
                <a16:creationId xmlns:a16="http://schemas.microsoft.com/office/drawing/2014/main" id="{C3203D78-BBFB-47F6-9114-F487C318B036}"/>
              </a:ext>
            </a:extLst>
          </p:cNvPr>
          <p:cNvSpPr/>
          <p:nvPr/>
        </p:nvSpPr>
        <p:spPr bwMode="auto">
          <a:xfrm>
            <a:off x="2590800" y="3200400"/>
            <a:ext cx="792088" cy="504056"/>
          </a:xfrm>
          <a:prstGeom prst="donut">
            <a:avLst>
              <a:gd name="adj" fmla="val 11479"/>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defTabSz="914400" fontAlgn="base">
              <a:spcBef>
                <a:spcPct val="0"/>
              </a:spcBef>
              <a:spcAft>
                <a:spcPct val="0"/>
              </a:spcAft>
            </a:pPr>
            <a:endParaRPr lang="en-US">
              <a:latin typeface="Arial" charset="0"/>
              <a:ea typeface="Arial Unicode MS" pitchFamily="34" charset="-128"/>
              <a:cs typeface="Arial Unicode MS" pitchFamily="34" charset="-128"/>
            </a:endParaRPr>
          </a:p>
        </p:txBody>
      </p:sp>
      <p:sp>
        <p:nvSpPr>
          <p:cNvPr id="15" name="Κύκλος: Κενός 4">
            <a:extLst>
              <a:ext uri="{FF2B5EF4-FFF2-40B4-BE49-F238E27FC236}">
                <a16:creationId xmlns:a16="http://schemas.microsoft.com/office/drawing/2014/main" id="{C3203D78-BBFB-47F6-9114-F487C318B036}"/>
              </a:ext>
            </a:extLst>
          </p:cNvPr>
          <p:cNvSpPr/>
          <p:nvPr/>
        </p:nvSpPr>
        <p:spPr bwMode="auto">
          <a:xfrm>
            <a:off x="4800600" y="4191000"/>
            <a:ext cx="792088" cy="504056"/>
          </a:xfrm>
          <a:prstGeom prst="donut">
            <a:avLst>
              <a:gd name="adj" fmla="val 11479"/>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defTabSz="914400" fontAlgn="base">
              <a:spcBef>
                <a:spcPct val="0"/>
              </a:spcBef>
              <a:spcAft>
                <a:spcPct val="0"/>
              </a:spcAft>
            </a:pPr>
            <a:endParaRPr lang="en-US">
              <a:latin typeface="Arial" charset="0"/>
              <a:ea typeface="Arial Unicode MS" pitchFamily="34" charset="-128"/>
              <a:cs typeface="Arial Unicode MS" pitchFamily="34" charset="-128"/>
            </a:endParaRPr>
          </a:p>
        </p:txBody>
      </p:sp>
      <p:sp>
        <p:nvSpPr>
          <p:cNvPr id="5" name="4 - Ορθογώνιο"/>
          <p:cNvSpPr/>
          <p:nvPr/>
        </p:nvSpPr>
        <p:spPr>
          <a:xfrm>
            <a:off x="4759286" y="2936884"/>
            <a:ext cx="3986669" cy="1015663"/>
          </a:xfrm>
          <a:prstGeom prst="rect">
            <a:avLst/>
          </a:prstGeom>
          <a:ln>
            <a:solidFill>
              <a:srgbClr val="0070C0"/>
            </a:solidFill>
          </a:ln>
        </p:spPr>
        <p:txBody>
          <a:bodyPr wrap="none">
            <a:spAutoFit/>
          </a:bodyPr>
          <a:lstStyle/>
          <a:p>
            <a:r>
              <a:rPr lang="el-GR" sz="2000" dirty="0">
                <a:solidFill>
                  <a:srgbClr val="000099"/>
                </a:solidFill>
              </a:rPr>
              <a:t>Ποια είναι η </a:t>
            </a:r>
            <a:r>
              <a:rPr lang="el-GR" sz="2000" b="1" dirty="0">
                <a:solidFill>
                  <a:srgbClr val="000099"/>
                </a:solidFill>
              </a:rPr>
              <a:t>πιθανότητα θανάτου </a:t>
            </a:r>
          </a:p>
          <a:p>
            <a:r>
              <a:rPr lang="el-GR" sz="2000" b="1" dirty="0">
                <a:solidFill>
                  <a:srgbClr val="000099"/>
                </a:solidFill>
              </a:rPr>
              <a:t>μέσα στο επόμενο 24ωρο </a:t>
            </a:r>
            <a:r>
              <a:rPr lang="el-GR" sz="2000" dirty="0">
                <a:solidFill>
                  <a:srgbClr val="000099"/>
                </a:solidFill>
              </a:rPr>
              <a:t>σε σχέση </a:t>
            </a:r>
          </a:p>
          <a:p>
            <a:r>
              <a:rPr lang="el-GR" sz="2000" dirty="0">
                <a:solidFill>
                  <a:srgbClr val="000099"/>
                </a:solidFill>
              </a:rPr>
              <a:t>με κάποιον που έχει  Κ &lt;5.5 </a:t>
            </a:r>
            <a:r>
              <a:rPr lang="en-US" sz="2000" dirty="0" err="1">
                <a:solidFill>
                  <a:srgbClr val="000099"/>
                </a:solidFill>
              </a:rPr>
              <a:t>mEq</a:t>
            </a:r>
            <a:r>
              <a:rPr lang="en-US" sz="2000" dirty="0">
                <a:solidFill>
                  <a:srgbClr val="000099"/>
                </a:solidFill>
              </a:rPr>
              <a:t>/l</a:t>
            </a:r>
            <a:endParaRPr lang="el-GR" sz="2000" dirty="0">
              <a:solidFill>
                <a:srgbClr val="000099"/>
              </a:solidFill>
            </a:endParaRPr>
          </a:p>
        </p:txBody>
      </p:sp>
    </p:spTree>
    <p:extLst>
      <p:ext uri="{BB962C8B-B14F-4D97-AF65-F5344CB8AC3E}">
        <p14:creationId xmlns:p14="http://schemas.microsoft.com/office/powerpoint/2010/main" val="40039246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16129"/>
            <a:ext cx="9076267" cy="5951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87133" y="110067"/>
            <a:ext cx="3437467" cy="307777"/>
          </a:xfrm>
          <a:prstGeom prst="rect">
            <a:avLst/>
          </a:prstGeom>
          <a:solidFill>
            <a:srgbClr val="FFC000"/>
          </a:solidFill>
        </p:spPr>
        <p:txBody>
          <a:bodyPr wrap="square" rtlCol="0">
            <a:spAutoFit/>
          </a:bodyPr>
          <a:lstStyle/>
          <a:p>
            <a:r>
              <a:rPr lang="el-GR" dirty="0" smtClean="0"/>
              <a:t>ΥΠΕΡ-ΚΑΛΙΑΙΜΙΑ- ΦΑΡΜΑΚΑ- ΜΗΧΑΝΙΣΜΟΙ</a:t>
            </a:r>
            <a:endParaRPr lang="en-GB" dirty="0"/>
          </a:p>
        </p:txBody>
      </p:sp>
    </p:spTree>
    <p:extLst>
      <p:ext uri="{BB962C8B-B14F-4D97-AF65-F5344CB8AC3E}">
        <p14:creationId xmlns:p14="http://schemas.microsoft.com/office/powerpoint/2010/main" val="22430729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Ορθογώνιο"/>
          <p:cNvSpPr/>
          <p:nvPr/>
        </p:nvSpPr>
        <p:spPr>
          <a:xfrm>
            <a:off x="971601" y="1543478"/>
            <a:ext cx="950901" cy="461665"/>
          </a:xfrm>
          <a:prstGeom prst="rect">
            <a:avLst/>
          </a:prstGeom>
        </p:spPr>
        <p:txBody>
          <a:bodyPr wrap="none">
            <a:spAutoFit/>
          </a:bodyPr>
          <a:lstStyle/>
          <a:p>
            <a:pPr algn="ctr"/>
            <a:r>
              <a:rPr lang="en-US" sz="2400" b="1" dirty="0" err="1">
                <a:solidFill>
                  <a:srgbClr val="000099"/>
                </a:solidFill>
              </a:rPr>
              <a:t>RAASi</a:t>
            </a:r>
            <a:endParaRPr lang="el-GR" sz="2400" dirty="0">
              <a:solidFill>
                <a:srgbClr val="000099"/>
              </a:solidFill>
            </a:endParaRPr>
          </a:p>
        </p:txBody>
      </p:sp>
      <p:sp>
        <p:nvSpPr>
          <p:cNvPr id="7" name="6 - Ορθογώνιο"/>
          <p:cNvSpPr/>
          <p:nvPr/>
        </p:nvSpPr>
        <p:spPr>
          <a:xfrm>
            <a:off x="2614750" y="1543478"/>
            <a:ext cx="338554" cy="461665"/>
          </a:xfrm>
          <a:prstGeom prst="rect">
            <a:avLst/>
          </a:prstGeom>
        </p:spPr>
        <p:txBody>
          <a:bodyPr wrap="none">
            <a:spAutoFit/>
          </a:bodyPr>
          <a:lstStyle/>
          <a:p>
            <a:pPr algn="ctr"/>
            <a:r>
              <a:rPr lang="en-US" sz="2400" b="1" dirty="0">
                <a:solidFill>
                  <a:srgbClr val="000099"/>
                </a:solidFill>
              </a:rPr>
              <a:t>+</a:t>
            </a:r>
            <a:endParaRPr lang="el-GR" sz="2400" dirty="0">
              <a:solidFill>
                <a:srgbClr val="000099"/>
              </a:solidFill>
            </a:endParaRPr>
          </a:p>
        </p:txBody>
      </p:sp>
      <p:sp>
        <p:nvSpPr>
          <p:cNvPr id="8" name="Text Box 48"/>
          <p:cNvSpPr txBox="1">
            <a:spLocks noChangeArrowheads="1"/>
          </p:cNvSpPr>
          <p:nvPr/>
        </p:nvSpPr>
        <p:spPr bwMode="auto">
          <a:xfrm>
            <a:off x="5853914" y="5756276"/>
            <a:ext cx="3326598" cy="246221"/>
          </a:xfrm>
          <a:prstGeom prst="rect">
            <a:avLst/>
          </a:prstGeom>
          <a:noFill/>
          <a:ln w="12700" cap="sq">
            <a:noFill/>
            <a:miter lim="800000"/>
            <a:headEnd type="none" w="sm" len="sm"/>
            <a:tailEnd type="none" w="sm" len="sm"/>
          </a:ln>
          <a:effectLst>
            <a:prstShdw prst="shdw17" dist="17961" dir="2700000">
              <a:schemeClr val="accent1">
                <a:gamma/>
                <a:shade val="60000"/>
                <a:invGamma/>
              </a:schemeClr>
            </a:prstShdw>
          </a:effectLst>
        </p:spPr>
        <p:txBody>
          <a:bodyPr wrap="square">
            <a:spAutoFit/>
          </a:bodyPr>
          <a:lstStyle/>
          <a:p>
            <a:pPr algn="r">
              <a:spcBef>
                <a:spcPct val="50000"/>
              </a:spcBef>
              <a:defRPr/>
            </a:pPr>
            <a:r>
              <a:rPr lang="de-DE" sz="1000" dirty="0">
                <a:solidFill>
                  <a:srgbClr val="000099"/>
                </a:solidFill>
              </a:rPr>
              <a:t>Weir M et al, CJASN 2010</a:t>
            </a:r>
          </a:p>
        </p:txBody>
      </p:sp>
      <p:pic>
        <p:nvPicPr>
          <p:cNvPr id="9" name="Picture 2" descr="Fig. 1"/>
          <p:cNvPicPr>
            <a:picLocks noChangeAspect="1" noChangeArrowheads="1"/>
          </p:cNvPicPr>
          <p:nvPr/>
        </p:nvPicPr>
        <p:blipFill>
          <a:blip r:embed="rId3" cstate="print"/>
          <a:srcRect l="30802" t="7371" r="33909" b="58407"/>
          <a:stretch>
            <a:fillRect/>
          </a:stretch>
        </p:blipFill>
        <p:spPr bwMode="auto">
          <a:xfrm>
            <a:off x="3491881" y="1450273"/>
            <a:ext cx="1531807" cy="648072"/>
          </a:xfrm>
          <a:prstGeom prst="rect">
            <a:avLst/>
          </a:prstGeom>
          <a:noFill/>
        </p:spPr>
      </p:pic>
      <p:sp>
        <p:nvSpPr>
          <p:cNvPr id="10" name="AutoShape 1045"/>
          <p:cNvSpPr>
            <a:spLocks noChangeArrowheads="1"/>
          </p:cNvSpPr>
          <p:nvPr/>
        </p:nvSpPr>
        <p:spPr bwMode="auto">
          <a:xfrm rot="16200000" flipH="1">
            <a:off x="6191919" y="1413948"/>
            <a:ext cx="215900" cy="720725"/>
          </a:xfrm>
          <a:prstGeom prst="downArrow">
            <a:avLst>
              <a:gd name="adj1" fmla="val 50000"/>
              <a:gd name="adj2" fmla="val 74415"/>
            </a:avLst>
          </a:prstGeom>
          <a:solidFill>
            <a:srgbClr val="E2E9FA"/>
          </a:solidFill>
          <a:ln w="9525">
            <a:noFill/>
            <a:miter lim="800000"/>
            <a:headEnd type="none" w="sm" len="sm"/>
            <a:tailEnd type="none" w="sm" len="sm"/>
          </a:ln>
          <a:effectLst>
            <a:prstShdw prst="shdw17" dist="17961" dir="2700000">
              <a:srgbClr val="888C96"/>
            </a:prstShdw>
          </a:effectLst>
        </p:spPr>
        <p:txBody>
          <a:bodyPr rot="10800000" vert="eaVert" wrap="none" anchor="ctr"/>
          <a:lstStyle/>
          <a:p>
            <a:pPr eaLnBrk="1" hangingPunct="1"/>
            <a:endParaRPr lang="en-US" altLang="el-GR"/>
          </a:p>
        </p:txBody>
      </p:sp>
      <p:sp>
        <p:nvSpPr>
          <p:cNvPr id="12" name="11 - Ορθογώνιο"/>
          <p:cNvSpPr/>
          <p:nvPr/>
        </p:nvSpPr>
        <p:spPr>
          <a:xfrm>
            <a:off x="7597939" y="1543478"/>
            <a:ext cx="718466" cy="461665"/>
          </a:xfrm>
          <a:prstGeom prst="rect">
            <a:avLst/>
          </a:prstGeom>
        </p:spPr>
        <p:txBody>
          <a:bodyPr wrap="none">
            <a:spAutoFit/>
          </a:bodyPr>
          <a:lstStyle/>
          <a:p>
            <a:pPr algn="r"/>
            <a:r>
              <a:rPr lang="en-US" sz="2400" b="1" dirty="0">
                <a:solidFill>
                  <a:srgbClr val="000099"/>
                </a:solidFill>
              </a:rPr>
              <a:t>&lt;2%</a:t>
            </a:r>
            <a:endParaRPr lang="el-GR" sz="2400" dirty="0">
              <a:solidFill>
                <a:srgbClr val="000099"/>
              </a:solidFill>
            </a:endParaRPr>
          </a:p>
        </p:txBody>
      </p:sp>
      <p:sp>
        <p:nvSpPr>
          <p:cNvPr id="13" name="12 - Ορθογώνιο"/>
          <p:cNvSpPr/>
          <p:nvPr/>
        </p:nvSpPr>
        <p:spPr>
          <a:xfrm>
            <a:off x="4716017" y="2262788"/>
            <a:ext cx="877163" cy="2308324"/>
          </a:xfrm>
          <a:prstGeom prst="rect">
            <a:avLst/>
          </a:prstGeom>
        </p:spPr>
        <p:txBody>
          <a:bodyPr wrap="none">
            <a:spAutoFit/>
          </a:bodyPr>
          <a:lstStyle/>
          <a:p>
            <a:pPr>
              <a:lnSpc>
                <a:spcPct val="200000"/>
              </a:lnSpc>
            </a:pPr>
            <a:r>
              <a:rPr lang="en-US" sz="2400" b="1" dirty="0">
                <a:solidFill>
                  <a:srgbClr val="000099"/>
                </a:solidFill>
              </a:rPr>
              <a:t>III	</a:t>
            </a:r>
            <a:endParaRPr lang="en-US" sz="2400" dirty="0">
              <a:solidFill>
                <a:srgbClr val="000099"/>
              </a:solidFill>
            </a:endParaRPr>
          </a:p>
          <a:p>
            <a:pPr>
              <a:lnSpc>
                <a:spcPct val="200000"/>
              </a:lnSpc>
            </a:pPr>
            <a:r>
              <a:rPr lang="en-US" sz="2400" b="1" dirty="0">
                <a:solidFill>
                  <a:srgbClr val="000099"/>
                </a:solidFill>
              </a:rPr>
              <a:t>IV 	</a:t>
            </a:r>
            <a:endParaRPr lang="en-US" sz="2400" dirty="0">
              <a:solidFill>
                <a:srgbClr val="000099"/>
              </a:solidFill>
            </a:endParaRPr>
          </a:p>
          <a:p>
            <a:pPr>
              <a:lnSpc>
                <a:spcPct val="200000"/>
              </a:lnSpc>
            </a:pPr>
            <a:r>
              <a:rPr lang="en-US" sz="2400" b="1" dirty="0">
                <a:solidFill>
                  <a:srgbClr val="000099"/>
                </a:solidFill>
              </a:rPr>
              <a:t>V</a:t>
            </a:r>
            <a:endParaRPr lang="el-GR" sz="2400" dirty="0">
              <a:solidFill>
                <a:srgbClr val="000099"/>
              </a:solidFill>
            </a:endParaRPr>
          </a:p>
        </p:txBody>
      </p:sp>
      <p:grpSp>
        <p:nvGrpSpPr>
          <p:cNvPr id="2" name="Group 4"/>
          <p:cNvGrpSpPr>
            <a:grpSpLocks noChangeAspect="1"/>
          </p:cNvGrpSpPr>
          <p:nvPr/>
        </p:nvGrpSpPr>
        <p:grpSpPr bwMode="auto">
          <a:xfrm>
            <a:off x="3563889" y="2487126"/>
            <a:ext cx="863909" cy="696769"/>
            <a:chOff x="3998" y="1505"/>
            <a:chExt cx="842" cy="679"/>
          </a:xfrm>
        </p:grpSpPr>
        <p:pic>
          <p:nvPicPr>
            <p:cNvPr id="15" name="Picture 2063" descr="C:\Documents and Settings\user\Επιφάνεια εργασίας\Pics Komotini\untitled man 2.bmp"/>
            <p:cNvPicPr>
              <a:picLocks noChangeAspect="1" noChangeArrowheads="1"/>
            </p:cNvPicPr>
            <p:nvPr/>
          </p:nvPicPr>
          <p:blipFill>
            <a:blip r:embed="rId4" cstate="print"/>
            <a:srcRect/>
            <a:stretch>
              <a:fillRect/>
            </a:stretch>
          </p:blipFill>
          <p:spPr bwMode="auto">
            <a:xfrm>
              <a:off x="4269" y="1505"/>
              <a:ext cx="571" cy="679"/>
            </a:xfrm>
            <a:prstGeom prst="rect">
              <a:avLst/>
            </a:prstGeom>
            <a:noFill/>
            <a:ln w="9525">
              <a:noFill/>
              <a:miter lim="800000"/>
              <a:headEnd/>
              <a:tailEnd/>
            </a:ln>
          </p:spPr>
        </p:pic>
        <p:sp>
          <p:nvSpPr>
            <p:cNvPr id="16" name="AutoShape 17"/>
            <p:cNvSpPr>
              <a:spLocks noChangeAspect="1" noChangeArrowheads="1"/>
            </p:cNvSpPr>
            <p:nvPr/>
          </p:nvSpPr>
          <p:spPr bwMode="auto">
            <a:xfrm>
              <a:off x="3998" y="1747"/>
              <a:ext cx="125" cy="283"/>
            </a:xfrm>
            <a:prstGeom prst="downArrow">
              <a:avLst>
                <a:gd name="adj1" fmla="val 50000"/>
                <a:gd name="adj2" fmla="val 56600"/>
              </a:avLst>
            </a:prstGeom>
            <a:solidFill>
              <a:srgbClr val="800000"/>
            </a:solidFill>
            <a:ln w="9525">
              <a:noFill/>
              <a:miter lim="800000"/>
              <a:headEnd type="none" w="sm" len="sm"/>
              <a:tailEnd type="none" w="sm" len="sm"/>
            </a:ln>
            <a:effectLst>
              <a:prstShdw prst="shdw17" dist="17961" dir="2700000">
                <a:srgbClr val="997A99"/>
              </a:prstShdw>
            </a:effectLst>
          </p:spPr>
          <p:txBody>
            <a:bodyPr wrap="none" anchor="ctr"/>
            <a:lstStyle/>
            <a:p>
              <a:pPr eaLnBrk="1" hangingPunct="1"/>
              <a:endParaRPr lang="en-US" altLang="el-GR"/>
            </a:p>
          </p:txBody>
        </p:sp>
      </p:grpSp>
      <p:sp>
        <p:nvSpPr>
          <p:cNvPr id="19" name="AutoShape 1045"/>
          <p:cNvSpPr>
            <a:spLocks noChangeArrowheads="1"/>
          </p:cNvSpPr>
          <p:nvPr/>
        </p:nvSpPr>
        <p:spPr bwMode="auto">
          <a:xfrm rot="16200000" flipH="1">
            <a:off x="6191919" y="2380465"/>
            <a:ext cx="215900" cy="720725"/>
          </a:xfrm>
          <a:prstGeom prst="downArrow">
            <a:avLst>
              <a:gd name="adj1" fmla="val 50000"/>
              <a:gd name="adj2" fmla="val 74415"/>
            </a:avLst>
          </a:prstGeom>
          <a:solidFill>
            <a:srgbClr val="E2E9FA"/>
          </a:solidFill>
          <a:ln w="9525">
            <a:noFill/>
            <a:miter lim="800000"/>
            <a:headEnd type="none" w="sm" len="sm"/>
            <a:tailEnd type="none" w="sm" len="sm"/>
          </a:ln>
          <a:effectLst>
            <a:prstShdw prst="shdw17" dist="17961" dir="2700000">
              <a:srgbClr val="888C96"/>
            </a:prstShdw>
          </a:effectLst>
        </p:spPr>
        <p:txBody>
          <a:bodyPr rot="10800000" vert="eaVert" wrap="none" anchor="ctr"/>
          <a:lstStyle/>
          <a:p>
            <a:pPr eaLnBrk="1" hangingPunct="1"/>
            <a:endParaRPr lang="en-US" altLang="el-GR"/>
          </a:p>
        </p:txBody>
      </p:sp>
      <p:sp>
        <p:nvSpPr>
          <p:cNvPr id="21" name="20 - Ορθογώνιο"/>
          <p:cNvSpPr/>
          <p:nvPr/>
        </p:nvSpPr>
        <p:spPr>
          <a:xfrm>
            <a:off x="7596337" y="2190780"/>
            <a:ext cx="720069" cy="2308324"/>
          </a:xfrm>
          <a:prstGeom prst="rect">
            <a:avLst/>
          </a:prstGeom>
        </p:spPr>
        <p:txBody>
          <a:bodyPr wrap="none">
            <a:spAutoFit/>
          </a:bodyPr>
          <a:lstStyle/>
          <a:p>
            <a:pPr algn="r">
              <a:lnSpc>
                <a:spcPct val="200000"/>
              </a:lnSpc>
            </a:pPr>
            <a:r>
              <a:rPr lang="en-US" sz="2400" b="1" dirty="0">
                <a:solidFill>
                  <a:srgbClr val="000099"/>
                </a:solidFill>
              </a:rPr>
              <a:t>10%</a:t>
            </a:r>
            <a:endParaRPr lang="en-US" sz="2400" dirty="0">
              <a:solidFill>
                <a:srgbClr val="000099"/>
              </a:solidFill>
            </a:endParaRPr>
          </a:p>
          <a:p>
            <a:pPr algn="r">
              <a:lnSpc>
                <a:spcPct val="200000"/>
              </a:lnSpc>
            </a:pPr>
            <a:r>
              <a:rPr lang="en-US" sz="2400" b="1" dirty="0">
                <a:solidFill>
                  <a:srgbClr val="000099"/>
                </a:solidFill>
              </a:rPr>
              <a:t>15%</a:t>
            </a:r>
            <a:endParaRPr lang="en-US" sz="2400" dirty="0">
              <a:solidFill>
                <a:srgbClr val="000099"/>
              </a:solidFill>
            </a:endParaRPr>
          </a:p>
          <a:p>
            <a:pPr algn="r">
              <a:lnSpc>
                <a:spcPct val="200000"/>
              </a:lnSpc>
            </a:pPr>
            <a:r>
              <a:rPr lang="en-US" sz="2400" b="1" dirty="0">
                <a:solidFill>
                  <a:srgbClr val="000099"/>
                </a:solidFill>
              </a:rPr>
              <a:t>25%</a:t>
            </a:r>
            <a:endParaRPr lang="el-GR" sz="2400" dirty="0">
              <a:solidFill>
                <a:srgbClr val="000099"/>
              </a:solidFill>
            </a:endParaRPr>
          </a:p>
        </p:txBody>
      </p:sp>
      <p:sp>
        <p:nvSpPr>
          <p:cNvPr id="23" name="Text Box 48"/>
          <p:cNvSpPr txBox="1">
            <a:spLocks noChangeArrowheads="1"/>
          </p:cNvSpPr>
          <p:nvPr/>
        </p:nvSpPr>
        <p:spPr bwMode="auto">
          <a:xfrm>
            <a:off x="5853914" y="5593842"/>
            <a:ext cx="3326598" cy="246221"/>
          </a:xfrm>
          <a:prstGeom prst="rect">
            <a:avLst/>
          </a:prstGeom>
          <a:noFill/>
          <a:ln w="12700" cap="sq">
            <a:noFill/>
            <a:miter lim="800000"/>
            <a:headEnd type="none" w="sm" len="sm"/>
            <a:tailEnd type="none" w="sm" len="sm"/>
          </a:ln>
          <a:effectLst>
            <a:prstShdw prst="shdw17" dist="17961" dir="2700000">
              <a:schemeClr val="accent1">
                <a:gamma/>
                <a:shade val="60000"/>
                <a:invGamma/>
              </a:schemeClr>
            </a:prstShdw>
          </a:effectLst>
        </p:spPr>
        <p:txBody>
          <a:bodyPr wrap="square">
            <a:spAutoFit/>
          </a:bodyPr>
          <a:lstStyle/>
          <a:p>
            <a:pPr algn="r">
              <a:spcBef>
                <a:spcPct val="50000"/>
              </a:spcBef>
              <a:defRPr/>
            </a:pPr>
            <a:r>
              <a:rPr lang="it-IT" sz="1000" dirty="0">
                <a:solidFill>
                  <a:srgbClr val="000099"/>
                </a:solidFill>
              </a:rPr>
              <a:t>Riccio et al , </a:t>
            </a:r>
            <a:r>
              <a:rPr lang="en-US" sz="1000" dirty="0" err="1">
                <a:solidFill>
                  <a:srgbClr val="000099"/>
                </a:solidFill>
              </a:rPr>
              <a:t>Cardiovasc</a:t>
            </a:r>
            <a:r>
              <a:rPr lang="en-US" sz="1000" dirty="0">
                <a:solidFill>
                  <a:srgbClr val="000099"/>
                </a:solidFill>
              </a:rPr>
              <a:t> Med 2022</a:t>
            </a:r>
            <a:endParaRPr lang="el-GR" sz="1000" dirty="0">
              <a:solidFill>
                <a:srgbClr val="000099"/>
              </a:solidFill>
            </a:endParaRPr>
          </a:p>
        </p:txBody>
      </p:sp>
      <p:sp>
        <p:nvSpPr>
          <p:cNvPr id="26" name="25 - Ορθογώνιο"/>
          <p:cNvSpPr/>
          <p:nvPr/>
        </p:nvSpPr>
        <p:spPr>
          <a:xfrm>
            <a:off x="6665588" y="926783"/>
            <a:ext cx="2226892" cy="461665"/>
          </a:xfrm>
          <a:prstGeom prst="rect">
            <a:avLst/>
          </a:prstGeom>
        </p:spPr>
        <p:txBody>
          <a:bodyPr wrap="none">
            <a:spAutoFit/>
          </a:bodyPr>
          <a:lstStyle/>
          <a:p>
            <a:pPr algn="ctr"/>
            <a:r>
              <a:rPr lang="en-US" sz="2400" b="1" dirty="0">
                <a:solidFill>
                  <a:srgbClr val="000099"/>
                </a:solidFill>
              </a:rPr>
              <a:t>K</a:t>
            </a:r>
            <a:r>
              <a:rPr lang="en-US" sz="2400" b="1" baseline="30000" dirty="0">
                <a:solidFill>
                  <a:srgbClr val="000099"/>
                </a:solidFill>
              </a:rPr>
              <a:t>+</a:t>
            </a:r>
            <a:r>
              <a:rPr lang="el-GR" sz="2400" b="1" dirty="0">
                <a:solidFill>
                  <a:srgbClr val="000099"/>
                </a:solidFill>
              </a:rPr>
              <a:t> ≥ </a:t>
            </a:r>
            <a:r>
              <a:rPr lang="de-DE" sz="2400" b="1" dirty="0">
                <a:solidFill>
                  <a:srgbClr val="000099"/>
                </a:solidFill>
              </a:rPr>
              <a:t>5.5 mmol/l </a:t>
            </a:r>
            <a:endParaRPr lang="el-GR" sz="2400" dirty="0">
              <a:solidFill>
                <a:srgbClr val="000099"/>
              </a:solidFill>
            </a:endParaRPr>
          </a:p>
        </p:txBody>
      </p:sp>
      <p:sp>
        <p:nvSpPr>
          <p:cNvPr id="20" name="19 - Ορθογώνιο"/>
          <p:cNvSpPr/>
          <p:nvPr/>
        </p:nvSpPr>
        <p:spPr>
          <a:xfrm>
            <a:off x="971601" y="2552874"/>
            <a:ext cx="950901" cy="461665"/>
          </a:xfrm>
          <a:prstGeom prst="rect">
            <a:avLst/>
          </a:prstGeom>
        </p:spPr>
        <p:txBody>
          <a:bodyPr wrap="none">
            <a:spAutoFit/>
          </a:bodyPr>
          <a:lstStyle/>
          <a:p>
            <a:pPr algn="ctr"/>
            <a:r>
              <a:rPr lang="en-US" sz="2400" b="1" dirty="0" err="1">
                <a:solidFill>
                  <a:srgbClr val="000099"/>
                </a:solidFill>
              </a:rPr>
              <a:t>RAASi</a:t>
            </a:r>
            <a:endParaRPr lang="el-GR" sz="2400" dirty="0">
              <a:solidFill>
                <a:srgbClr val="000099"/>
              </a:solidFill>
            </a:endParaRPr>
          </a:p>
        </p:txBody>
      </p:sp>
      <p:sp>
        <p:nvSpPr>
          <p:cNvPr id="22" name="21 - Ορθογώνιο"/>
          <p:cNvSpPr/>
          <p:nvPr/>
        </p:nvSpPr>
        <p:spPr>
          <a:xfrm>
            <a:off x="2614750" y="2552874"/>
            <a:ext cx="338554" cy="461665"/>
          </a:xfrm>
          <a:prstGeom prst="rect">
            <a:avLst/>
          </a:prstGeom>
        </p:spPr>
        <p:txBody>
          <a:bodyPr wrap="none">
            <a:spAutoFit/>
          </a:bodyPr>
          <a:lstStyle/>
          <a:p>
            <a:pPr algn="ctr"/>
            <a:r>
              <a:rPr lang="en-US" sz="2400" b="1" dirty="0">
                <a:solidFill>
                  <a:srgbClr val="000099"/>
                </a:solidFill>
              </a:rPr>
              <a:t>+</a:t>
            </a:r>
            <a:endParaRPr lang="el-GR" sz="2400" dirty="0">
              <a:solidFill>
                <a:srgbClr val="000099"/>
              </a:solidFill>
            </a:endParaRPr>
          </a:p>
        </p:txBody>
      </p:sp>
      <p:sp>
        <p:nvSpPr>
          <p:cNvPr id="25" name="AutoShape 1045"/>
          <p:cNvSpPr>
            <a:spLocks noChangeArrowheads="1"/>
          </p:cNvSpPr>
          <p:nvPr/>
        </p:nvSpPr>
        <p:spPr bwMode="auto">
          <a:xfrm rot="16200000" flipH="1">
            <a:off x="6191919" y="3101082"/>
            <a:ext cx="215900" cy="720725"/>
          </a:xfrm>
          <a:prstGeom prst="downArrow">
            <a:avLst>
              <a:gd name="adj1" fmla="val 50000"/>
              <a:gd name="adj2" fmla="val 74415"/>
            </a:avLst>
          </a:prstGeom>
          <a:solidFill>
            <a:srgbClr val="E2E9FA"/>
          </a:solidFill>
          <a:ln w="9525">
            <a:noFill/>
            <a:miter lim="800000"/>
            <a:headEnd type="none" w="sm" len="sm"/>
            <a:tailEnd type="none" w="sm" len="sm"/>
          </a:ln>
          <a:effectLst>
            <a:prstShdw prst="shdw17" dist="17961" dir="2700000">
              <a:srgbClr val="888C96"/>
            </a:prstShdw>
          </a:effectLst>
        </p:spPr>
        <p:txBody>
          <a:bodyPr rot="10800000" vert="eaVert" wrap="none" anchor="ctr"/>
          <a:lstStyle/>
          <a:p>
            <a:pPr eaLnBrk="1" hangingPunct="1"/>
            <a:endParaRPr lang="en-US" altLang="el-GR"/>
          </a:p>
        </p:txBody>
      </p:sp>
      <p:sp>
        <p:nvSpPr>
          <p:cNvPr id="27" name="AutoShape 1045"/>
          <p:cNvSpPr>
            <a:spLocks noChangeArrowheads="1"/>
          </p:cNvSpPr>
          <p:nvPr/>
        </p:nvSpPr>
        <p:spPr bwMode="auto">
          <a:xfrm rot="16200000" flipH="1">
            <a:off x="6191919" y="3821699"/>
            <a:ext cx="215900" cy="720725"/>
          </a:xfrm>
          <a:prstGeom prst="downArrow">
            <a:avLst>
              <a:gd name="adj1" fmla="val 50000"/>
              <a:gd name="adj2" fmla="val 74415"/>
            </a:avLst>
          </a:prstGeom>
          <a:solidFill>
            <a:srgbClr val="E2E9FA"/>
          </a:solidFill>
          <a:ln w="9525">
            <a:noFill/>
            <a:miter lim="800000"/>
            <a:headEnd type="none" w="sm" len="sm"/>
            <a:tailEnd type="none" w="sm" len="sm"/>
          </a:ln>
          <a:effectLst>
            <a:prstShdw prst="shdw17" dist="17961" dir="2700000">
              <a:srgbClr val="888C96"/>
            </a:prstShdw>
          </a:effectLst>
        </p:spPr>
        <p:txBody>
          <a:bodyPr rot="10800000" vert="eaVert" wrap="none" anchor="ctr"/>
          <a:lstStyle/>
          <a:p>
            <a:pPr eaLnBrk="1" hangingPunct="1"/>
            <a:endParaRPr lang="en-US" altLang="el-GR"/>
          </a:p>
        </p:txBody>
      </p:sp>
      <p:pic>
        <p:nvPicPr>
          <p:cNvPr id="24" name="Picture 2" descr="Kerendia Full Prescribing Information, Dosage &amp; Side Effects | MIMS Hong  Kong"/>
          <p:cNvPicPr>
            <a:picLocks noChangeAspect="1" noChangeArrowheads="1"/>
          </p:cNvPicPr>
          <p:nvPr/>
        </p:nvPicPr>
        <p:blipFill>
          <a:blip r:embed="rId5" cstate="print"/>
          <a:srcRect l="5550" r="18594" b="49753"/>
          <a:stretch>
            <a:fillRect/>
          </a:stretch>
        </p:blipFill>
        <p:spPr bwMode="auto">
          <a:xfrm>
            <a:off x="3735219" y="4581128"/>
            <a:ext cx="1329449" cy="940342"/>
          </a:xfrm>
          <a:prstGeom prst="rect">
            <a:avLst/>
          </a:prstGeom>
          <a:noFill/>
        </p:spPr>
      </p:pic>
      <p:sp>
        <p:nvSpPr>
          <p:cNvPr id="28" name="27 - Ορθογώνιο"/>
          <p:cNvSpPr/>
          <p:nvPr/>
        </p:nvSpPr>
        <p:spPr>
          <a:xfrm>
            <a:off x="971601" y="4809101"/>
            <a:ext cx="950901" cy="461665"/>
          </a:xfrm>
          <a:prstGeom prst="rect">
            <a:avLst/>
          </a:prstGeom>
        </p:spPr>
        <p:txBody>
          <a:bodyPr wrap="none">
            <a:spAutoFit/>
          </a:bodyPr>
          <a:lstStyle/>
          <a:p>
            <a:pPr algn="ctr"/>
            <a:r>
              <a:rPr lang="en-US" sz="2400" b="1" dirty="0" err="1">
                <a:solidFill>
                  <a:srgbClr val="000099"/>
                </a:solidFill>
              </a:rPr>
              <a:t>RAASi</a:t>
            </a:r>
            <a:endParaRPr lang="el-GR" sz="2400" dirty="0">
              <a:solidFill>
                <a:srgbClr val="000099"/>
              </a:solidFill>
            </a:endParaRPr>
          </a:p>
        </p:txBody>
      </p:sp>
      <p:sp>
        <p:nvSpPr>
          <p:cNvPr id="29" name="28 - Ορθογώνιο"/>
          <p:cNvSpPr/>
          <p:nvPr/>
        </p:nvSpPr>
        <p:spPr>
          <a:xfrm>
            <a:off x="2614750" y="4809101"/>
            <a:ext cx="338554" cy="461665"/>
          </a:xfrm>
          <a:prstGeom prst="rect">
            <a:avLst/>
          </a:prstGeom>
        </p:spPr>
        <p:txBody>
          <a:bodyPr wrap="none">
            <a:spAutoFit/>
          </a:bodyPr>
          <a:lstStyle/>
          <a:p>
            <a:pPr algn="ctr"/>
            <a:r>
              <a:rPr lang="en-US" sz="2400" b="1" dirty="0">
                <a:solidFill>
                  <a:srgbClr val="000099"/>
                </a:solidFill>
              </a:rPr>
              <a:t>+</a:t>
            </a:r>
            <a:endParaRPr lang="el-GR" sz="2400" dirty="0">
              <a:solidFill>
                <a:srgbClr val="000099"/>
              </a:solidFill>
            </a:endParaRPr>
          </a:p>
        </p:txBody>
      </p:sp>
      <p:sp>
        <p:nvSpPr>
          <p:cNvPr id="30" name="29 - Ορθογώνιο"/>
          <p:cNvSpPr/>
          <p:nvPr/>
        </p:nvSpPr>
        <p:spPr>
          <a:xfrm>
            <a:off x="7190777" y="4809101"/>
            <a:ext cx="1125628" cy="461665"/>
          </a:xfrm>
          <a:prstGeom prst="rect">
            <a:avLst/>
          </a:prstGeom>
        </p:spPr>
        <p:txBody>
          <a:bodyPr wrap="none">
            <a:spAutoFit/>
          </a:bodyPr>
          <a:lstStyle/>
          <a:p>
            <a:pPr algn="r"/>
            <a:r>
              <a:rPr lang="en-US" sz="2400" b="1" dirty="0">
                <a:solidFill>
                  <a:srgbClr val="000099"/>
                </a:solidFill>
              </a:rPr>
              <a:t>10-15%</a:t>
            </a:r>
            <a:endParaRPr lang="el-GR" sz="2400" dirty="0">
              <a:solidFill>
                <a:srgbClr val="000099"/>
              </a:solidFill>
            </a:endParaRPr>
          </a:p>
        </p:txBody>
      </p:sp>
      <p:sp>
        <p:nvSpPr>
          <p:cNvPr id="31" name="AutoShape 1045"/>
          <p:cNvSpPr>
            <a:spLocks noChangeArrowheads="1"/>
          </p:cNvSpPr>
          <p:nvPr/>
        </p:nvSpPr>
        <p:spPr bwMode="auto">
          <a:xfrm rot="16200000" flipH="1">
            <a:off x="6191919" y="4679571"/>
            <a:ext cx="215900" cy="720725"/>
          </a:xfrm>
          <a:prstGeom prst="downArrow">
            <a:avLst>
              <a:gd name="adj1" fmla="val 50000"/>
              <a:gd name="adj2" fmla="val 74415"/>
            </a:avLst>
          </a:prstGeom>
          <a:solidFill>
            <a:srgbClr val="E2E9FA"/>
          </a:solidFill>
          <a:ln w="9525">
            <a:noFill/>
            <a:miter lim="800000"/>
            <a:headEnd type="none" w="sm" len="sm"/>
            <a:tailEnd type="none" w="sm" len="sm"/>
          </a:ln>
          <a:effectLst>
            <a:prstShdw prst="shdw17" dist="17961" dir="2700000">
              <a:srgbClr val="888C96"/>
            </a:prstShdw>
          </a:effectLst>
        </p:spPr>
        <p:txBody>
          <a:bodyPr rot="10800000" vert="eaVert" wrap="none" anchor="ctr"/>
          <a:lstStyle/>
          <a:p>
            <a:pPr eaLnBrk="1" hangingPunct="1"/>
            <a:endParaRPr lang="en-US" altLang="el-GR"/>
          </a:p>
        </p:txBody>
      </p:sp>
      <p:sp>
        <p:nvSpPr>
          <p:cNvPr id="33" name="Text Box 48"/>
          <p:cNvSpPr txBox="1">
            <a:spLocks noChangeArrowheads="1"/>
          </p:cNvSpPr>
          <p:nvPr/>
        </p:nvSpPr>
        <p:spPr bwMode="auto">
          <a:xfrm>
            <a:off x="5853914" y="5431408"/>
            <a:ext cx="3326598" cy="246221"/>
          </a:xfrm>
          <a:prstGeom prst="rect">
            <a:avLst/>
          </a:prstGeom>
          <a:noFill/>
          <a:ln w="12700" cap="sq">
            <a:noFill/>
            <a:miter lim="800000"/>
            <a:headEnd type="none" w="sm" len="sm"/>
            <a:tailEnd type="none" w="sm" len="sm"/>
          </a:ln>
          <a:effectLst>
            <a:prstShdw prst="shdw17" dist="17961" dir="2700000">
              <a:schemeClr val="accent1">
                <a:gamma/>
                <a:shade val="60000"/>
                <a:invGamma/>
              </a:schemeClr>
            </a:prstShdw>
          </a:effectLst>
        </p:spPr>
        <p:txBody>
          <a:bodyPr wrap="square">
            <a:spAutoFit/>
          </a:bodyPr>
          <a:lstStyle/>
          <a:p>
            <a:pPr algn="r">
              <a:spcBef>
                <a:spcPct val="50000"/>
              </a:spcBef>
              <a:defRPr/>
            </a:pPr>
            <a:r>
              <a:rPr lang="de-DE" sz="1000" dirty="0">
                <a:solidFill>
                  <a:srgbClr val="000099"/>
                </a:solidFill>
              </a:rPr>
              <a:t>Pitt B et al , NEJM 2021</a:t>
            </a:r>
          </a:p>
        </p:txBody>
      </p:sp>
    </p:spTree>
    <p:extLst>
      <p:ext uri="{BB962C8B-B14F-4D97-AF65-F5344CB8AC3E}">
        <p14:creationId xmlns:p14="http://schemas.microsoft.com/office/powerpoint/2010/main" val="42159364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77325" cy="2207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29663" y="2309584"/>
            <a:ext cx="2069121" cy="1477328"/>
          </a:xfrm>
          <a:prstGeom prst="rect">
            <a:avLst/>
          </a:prstGeom>
          <a:noFill/>
          <a:ln>
            <a:solidFill>
              <a:schemeClr val="tx1"/>
            </a:solidFill>
          </a:ln>
        </p:spPr>
        <p:txBody>
          <a:bodyPr wrap="square" rtlCol="0">
            <a:spAutoFit/>
          </a:bodyPr>
          <a:lstStyle/>
          <a:p>
            <a:r>
              <a:rPr lang="el-GR" sz="1800" b="1" dirty="0" err="1">
                <a:solidFill>
                  <a:srgbClr val="C00000"/>
                </a:solidFill>
              </a:rPr>
              <a:t>Γλυκονικό</a:t>
            </a:r>
            <a:r>
              <a:rPr lang="el-GR" sz="1800" b="1" dirty="0">
                <a:solidFill>
                  <a:srgbClr val="C00000"/>
                </a:solidFill>
              </a:rPr>
              <a:t> ασβέστιο</a:t>
            </a:r>
            <a:r>
              <a:rPr lang="en-US" sz="1800" b="1" dirty="0">
                <a:solidFill>
                  <a:srgbClr val="C00000"/>
                </a:solidFill>
              </a:rPr>
              <a:t> </a:t>
            </a:r>
            <a:r>
              <a:rPr lang="en-US" sz="1800" dirty="0"/>
              <a:t>(10%):</a:t>
            </a:r>
            <a:endParaRPr lang="el-GR" sz="1800" dirty="0"/>
          </a:p>
          <a:p>
            <a:r>
              <a:rPr lang="en-GB" sz="1800" dirty="0"/>
              <a:t>10 mL </a:t>
            </a:r>
            <a:r>
              <a:rPr lang="el-GR" sz="1800" dirty="0"/>
              <a:t>σε 2-3 </a:t>
            </a:r>
            <a:r>
              <a:rPr lang="en-US" sz="1800" dirty="0"/>
              <a:t>min</a:t>
            </a:r>
          </a:p>
          <a:p>
            <a:r>
              <a:rPr lang="el-GR" sz="1800" dirty="0"/>
              <a:t>ΔΡΑ ΑΜΕΣΑ</a:t>
            </a:r>
          </a:p>
          <a:p>
            <a:r>
              <a:rPr lang="el-GR" sz="1800" dirty="0"/>
              <a:t>ΔΙΑΡΚΕΙΑ </a:t>
            </a:r>
            <a:r>
              <a:rPr lang="en-US" sz="1800" dirty="0"/>
              <a:t>15-</a:t>
            </a:r>
            <a:r>
              <a:rPr lang="el-GR" sz="1800" dirty="0"/>
              <a:t>30 </a:t>
            </a:r>
            <a:r>
              <a:rPr lang="en-US" sz="1800" dirty="0"/>
              <a:t>min</a:t>
            </a:r>
            <a:endParaRPr lang="el-GR" sz="1800" dirty="0"/>
          </a:p>
        </p:txBody>
      </p:sp>
      <p:sp>
        <p:nvSpPr>
          <p:cNvPr id="5" name="TextBox 4"/>
          <p:cNvSpPr txBox="1"/>
          <p:nvPr/>
        </p:nvSpPr>
        <p:spPr>
          <a:xfrm>
            <a:off x="2357611" y="2264886"/>
            <a:ext cx="2772425" cy="1477328"/>
          </a:xfrm>
          <a:prstGeom prst="rect">
            <a:avLst/>
          </a:prstGeom>
          <a:noFill/>
          <a:ln>
            <a:solidFill>
              <a:schemeClr val="tx1"/>
            </a:solidFill>
          </a:ln>
        </p:spPr>
        <p:txBody>
          <a:bodyPr wrap="square" rtlCol="0">
            <a:spAutoFit/>
          </a:bodyPr>
          <a:lstStyle/>
          <a:p>
            <a:r>
              <a:rPr lang="el-GR" sz="1800" b="1" dirty="0">
                <a:solidFill>
                  <a:srgbClr val="C00000"/>
                </a:solidFill>
              </a:rPr>
              <a:t>Γλυκόζη- ινσουλίνη</a:t>
            </a:r>
            <a:r>
              <a:rPr lang="en-US" sz="1800" dirty="0"/>
              <a:t>: </a:t>
            </a:r>
            <a:r>
              <a:rPr lang="en-GB" sz="1800" dirty="0"/>
              <a:t>10 </a:t>
            </a:r>
            <a:r>
              <a:rPr lang="en-US" sz="1800" dirty="0"/>
              <a:t>iu</a:t>
            </a:r>
            <a:r>
              <a:rPr lang="en-GB" sz="1800" dirty="0"/>
              <a:t> of regular insulin </a:t>
            </a:r>
            <a:r>
              <a:rPr lang="el-GR" sz="1800" dirty="0"/>
              <a:t>+ </a:t>
            </a:r>
            <a:r>
              <a:rPr lang="en-GB" sz="1800" dirty="0"/>
              <a:t> 50 mL of 50 percent dextrose (25 g of glucose): </a:t>
            </a:r>
            <a:r>
              <a:rPr lang="el-GR" sz="1800" dirty="0"/>
              <a:t>δράση σε 10-20 </a:t>
            </a:r>
            <a:r>
              <a:rPr lang="en-US" sz="1800" dirty="0"/>
              <a:t>min</a:t>
            </a:r>
            <a:r>
              <a:rPr lang="el-GR" sz="1800" dirty="0"/>
              <a:t>, διάρκεια 4-6 </a:t>
            </a:r>
            <a:r>
              <a:rPr lang="en-US" sz="1800" dirty="0"/>
              <a:t>h</a:t>
            </a:r>
            <a:r>
              <a:rPr lang="en-GB" sz="1800" dirty="0"/>
              <a:t> </a:t>
            </a:r>
            <a:endParaRPr lang="el-GR" sz="1800" dirty="0"/>
          </a:p>
        </p:txBody>
      </p:sp>
      <p:sp>
        <p:nvSpPr>
          <p:cNvPr id="6" name="TextBox 5"/>
          <p:cNvSpPr txBox="1"/>
          <p:nvPr/>
        </p:nvSpPr>
        <p:spPr>
          <a:xfrm>
            <a:off x="5333811" y="2336248"/>
            <a:ext cx="3657600" cy="1200329"/>
          </a:xfrm>
          <a:prstGeom prst="rect">
            <a:avLst/>
          </a:prstGeom>
          <a:noFill/>
          <a:ln>
            <a:solidFill>
              <a:schemeClr val="tx1"/>
            </a:solidFill>
          </a:ln>
        </p:spPr>
        <p:txBody>
          <a:bodyPr wrap="square" rtlCol="0">
            <a:spAutoFit/>
          </a:bodyPr>
          <a:lstStyle/>
          <a:p>
            <a:r>
              <a:rPr lang="en-US" sz="1800" dirty="0"/>
              <a:t>Foley</a:t>
            </a:r>
            <a:r>
              <a:rPr lang="el-GR" sz="1800" dirty="0"/>
              <a:t>- </a:t>
            </a:r>
            <a:r>
              <a:rPr lang="en-US" sz="1800" dirty="0"/>
              <a:t>Lasix IV</a:t>
            </a:r>
          </a:p>
          <a:p>
            <a:r>
              <a:rPr lang="en-US" sz="1800" b="1" dirty="0" err="1">
                <a:solidFill>
                  <a:srgbClr val="C00000"/>
                </a:solidFill>
              </a:rPr>
              <a:t>Lokelma</a:t>
            </a:r>
            <a:r>
              <a:rPr lang="en-US" sz="1800" b="1" dirty="0">
                <a:solidFill>
                  <a:srgbClr val="C00000"/>
                </a:solidFill>
              </a:rPr>
              <a:t> (zirconium </a:t>
            </a:r>
            <a:r>
              <a:rPr lang="en-US" sz="1800" b="1" dirty="0" err="1">
                <a:solidFill>
                  <a:srgbClr val="C00000"/>
                </a:solidFill>
              </a:rPr>
              <a:t>cyclosilicate</a:t>
            </a:r>
            <a:r>
              <a:rPr lang="en-US" sz="1800" b="1" dirty="0">
                <a:solidFill>
                  <a:srgbClr val="C00000"/>
                </a:solidFill>
              </a:rPr>
              <a:t>) per </a:t>
            </a:r>
            <a:r>
              <a:rPr lang="en-US" sz="1800" b="1" dirty="0" err="1">
                <a:solidFill>
                  <a:srgbClr val="C00000"/>
                </a:solidFill>
              </a:rPr>
              <a:t>os</a:t>
            </a:r>
            <a:endParaRPr lang="en-US" sz="1800" b="1" dirty="0">
              <a:solidFill>
                <a:srgbClr val="C00000"/>
              </a:solidFill>
            </a:endParaRPr>
          </a:p>
          <a:p>
            <a:r>
              <a:rPr lang="el-GR" sz="1800" dirty="0"/>
              <a:t>Αιμοκάθαρση</a:t>
            </a:r>
            <a:endParaRPr lang="en-GB" sz="1800" dirty="0"/>
          </a:p>
        </p:txBody>
      </p:sp>
      <p:sp>
        <p:nvSpPr>
          <p:cNvPr id="7" name="AutoShape 2" descr="Κάτω από το χαλί η αλλιώς ψέμα στο ψέμα βρωμάει! - VETONEWS Ειδήσεις από  Κοζάνη, Γρεβενά, Καστοριά, Πτολεμαΐδα, Φλώρινα, Μακεδονία και όλη την Ελλάδα"/>
          <p:cNvSpPr>
            <a:spLocks noChangeAspect="1" noChangeArrowheads="1"/>
          </p:cNvSpPr>
          <p:nvPr/>
        </p:nvSpPr>
        <p:spPr bwMode="auto">
          <a:xfrm>
            <a:off x="155575" y="748904"/>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Rectangle 11"/>
          <p:cNvSpPr/>
          <p:nvPr/>
        </p:nvSpPr>
        <p:spPr>
          <a:xfrm>
            <a:off x="5334000" y="3707111"/>
            <a:ext cx="3646394" cy="1754326"/>
          </a:xfrm>
          <a:prstGeom prst="rect">
            <a:avLst/>
          </a:prstGeom>
          <a:ln>
            <a:solidFill>
              <a:schemeClr val="tx1"/>
            </a:solidFill>
          </a:ln>
        </p:spPr>
        <p:txBody>
          <a:bodyPr wrap="square">
            <a:spAutoFit/>
          </a:bodyPr>
          <a:lstStyle/>
          <a:p>
            <a:r>
              <a:rPr lang="el-GR" sz="1800" dirty="0"/>
              <a:t>ΑΜΚ</a:t>
            </a:r>
            <a:r>
              <a:rPr lang="en-US" sz="1800" dirty="0"/>
              <a:t>: </a:t>
            </a:r>
            <a:r>
              <a:rPr lang="el-GR" sz="1800" dirty="0"/>
              <a:t>τα μέτρα ενδοκυττάριας μετακίνησης καλίου μειώνουν την επακόλουθη αφαίρεση καλίου με την συνεδρία ( έως 50% από 50 </a:t>
            </a:r>
            <a:r>
              <a:rPr lang="en-US" sz="1800" dirty="0" err="1"/>
              <a:t>meq</a:t>
            </a:r>
            <a:r>
              <a:rPr lang="en-US" sz="1800" dirty="0"/>
              <a:t>) – rebound </a:t>
            </a:r>
            <a:r>
              <a:rPr lang="el-GR" sz="1800" dirty="0" err="1"/>
              <a:t>υπερκαλιαιμία</a:t>
            </a:r>
            <a:r>
              <a:rPr lang="el-GR" sz="1800" dirty="0"/>
              <a:t> μετά συνεδρία</a:t>
            </a:r>
            <a:endParaRPr lang="en-GB" sz="1800" dirty="0"/>
          </a:p>
        </p:txBody>
      </p:sp>
      <p:sp>
        <p:nvSpPr>
          <p:cNvPr id="13" name="Rectangle 12"/>
          <p:cNvSpPr/>
          <p:nvPr/>
        </p:nvSpPr>
        <p:spPr>
          <a:xfrm>
            <a:off x="2378647" y="6096001"/>
            <a:ext cx="2876399" cy="646331"/>
          </a:xfrm>
          <a:prstGeom prst="rect">
            <a:avLst/>
          </a:prstGeom>
          <a:ln>
            <a:solidFill>
              <a:schemeClr val="tx1"/>
            </a:solidFill>
          </a:ln>
        </p:spPr>
        <p:txBody>
          <a:bodyPr wrap="square">
            <a:spAutoFit/>
          </a:bodyPr>
          <a:lstStyle/>
          <a:p>
            <a:r>
              <a:rPr lang="el-GR" sz="1800" b="1" dirty="0" err="1"/>
              <a:t>Διττανθρακικά</a:t>
            </a:r>
            <a:r>
              <a:rPr lang="el-GR" sz="1800" dirty="0"/>
              <a:t>: </a:t>
            </a:r>
            <a:r>
              <a:rPr lang="en-US" sz="1800" dirty="0" smtClean="0"/>
              <a:t> </a:t>
            </a:r>
            <a:r>
              <a:rPr lang="el-GR" sz="1800" dirty="0"/>
              <a:t>προσοχή για υπερφόρτωση</a:t>
            </a:r>
            <a:endParaRPr lang="en-GB" sz="1800" dirty="0"/>
          </a:p>
        </p:txBody>
      </p:sp>
      <p:sp>
        <p:nvSpPr>
          <p:cNvPr id="2" name="Rectangle 1"/>
          <p:cNvSpPr/>
          <p:nvPr/>
        </p:nvSpPr>
        <p:spPr>
          <a:xfrm>
            <a:off x="2357609" y="3917416"/>
            <a:ext cx="2842352" cy="2031325"/>
          </a:xfrm>
          <a:prstGeom prst="rect">
            <a:avLst/>
          </a:prstGeom>
          <a:ln>
            <a:solidFill>
              <a:schemeClr val="tx1"/>
            </a:solidFill>
          </a:ln>
        </p:spPr>
        <p:txBody>
          <a:bodyPr wrap="square">
            <a:spAutoFit/>
          </a:bodyPr>
          <a:lstStyle/>
          <a:p>
            <a:r>
              <a:rPr lang="en-US" sz="1800" b="1" dirty="0" err="1"/>
              <a:t>Aerolin</a:t>
            </a:r>
            <a:r>
              <a:rPr lang="el-GR" sz="1800" dirty="0"/>
              <a:t> </a:t>
            </a:r>
            <a:r>
              <a:rPr lang="en-US" sz="1800" dirty="0"/>
              <a:t>:</a:t>
            </a:r>
            <a:r>
              <a:rPr lang="en-GB" sz="1800" dirty="0"/>
              <a:t>10 to 20 mg in 4 mL of saline nebulization</a:t>
            </a:r>
            <a:r>
              <a:rPr lang="en-US" sz="1800" dirty="0"/>
              <a:t>: </a:t>
            </a:r>
            <a:r>
              <a:rPr lang="el-GR" sz="1800" b="1" dirty="0"/>
              <a:t>ταχυκαρδία</a:t>
            </a:r>
            <a:r>
              <a:rPr lang="el-GR" sz="1800" dirty="0"/>
              <a:t> και επαγωγή </a:t>
            </a:r>
            <a:r>
              <a:rPr lang="el-GR" sz="1800" b="1" dirty="0"/>
              <a:t>στηθάγχης</a:t>
            </a:r>
            <a:r>
              <a:rPr lang="el-GR" sz="1800" dirty="0"/>
              <a:t> σε επιρρεπείς ασθενείς, όχι σε ενεργό Στεφανιαία Νόσο (ΧΝΝ προσοχή </a:t>
            </a:r>
            <a:r>
              <a:rPr lang="el-GR" sz="1800" dirty="0" err="1"/>
              <a:t>υποκλινική</a:t>
            </a:r>
            <a:r>
              <a:rPr lang="el-GR" sz="1800" dirty="0"/>
              <a:t> ΣΝ).</a:t>
            </a:r>
          </a:p>
        </p:txBody>
      </p:sp>
      <p:sp>
        <p:nvSpPr>
          <p:cNvPr id="3" name="TextBox 2"/>
          <p:cNvSpPr txBox="1"/>
          <p:nvPr/>
        </p:nvSpPr>
        <p:spPr>
          <a:xfrm>
            <a:off x="5399912" y="5709493"/>
            <a:ext cx="3657600" cy="923330"/>
          </a:xfrm>
          <a:prstGeom prst="rect">
            <a:avLst/>
          </a:prstGeom>
          <a:noFill/>
          <a:ln>
            <a:solidFill>
              <a:schemeClr val="tx1"/>
            </a:solidFill>
          </a:ln>
        </p:spPr>
        <p:txBody>
          <a:bodyPr wrap="square" rtlCol="0">
            <a:spAutoFit/>
          </a:bodyPr>
          <a:lstStyle/>
          <a:p>
            <a:r>
              <a:rPr lang="el-GR" sz="1800" b="1" dirty="0"/>
              <a:t>Συνεδρία ΑΜΚ </a:t>
            </a:r>
            <a:r>
              <a:rPr lang="en-GB" sz="1800" dirty="0"/>
              <a:t>: </a:t>
            </a:r>
            <a:r>
              <a:rPr lang="el-GR" sz="1800" dirty="0"/>
              <a:t>απομάκρυνση </a:t>
            </a:r>
            <a:r>
              <a:rPr lang="el-GR" sz="1800" b="1" dirty="0"/>
              <a:t>70-100 </a:t>
            </a:r>
            <a:r>
              <a:rPr lang="en-US" sz="1800" b="1" dirty="0" err="1"/>
              <a:t>mEq</a:t>
            </a:r>
            <a:endParaRPr lang="en-US" sz="1800" b="1" dirty="0"/>
          </a:p>
          <a:p>
            <a:r>
              <a:rPr lang="en-GB" sz="1800" dirty="0"/>
              <a:t>Kidney Int Rep. 2020;5(6):779-789</a:t>
            </a:r>
          </a:p>
        </p:txBody>
      </p:sp>
    </p:spTree>
    <p:extLst>
      <p:ext uri="{BB962C8B-B14F-4D97-AF65-F5344CB8AC3E}">
        <p14:creationId xmlns:p14="http://schemas.microsoft.com/office/powerpoint/2010/main" val="21817093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187" y="209320"/>
            <a:ext cx="7141282" cy="6194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890352" y="6581001"/>
            <a:ext cx="2584425" cy="276999"/>
          </a:xfrm>
          <a:prstGeom prst="rect">
            <a:avLst/>
          </a:prstGeom>
        </p:spPr>
        <p:txBody>
          <a:bodyPr wrap="none">
            <a:spAutoFit/>
          </a:bodyPr>
          <a:lstStyle/>
          <a:p>
            <a:r>
              <a:rPr lang="en-GB" sz="1200" dirty="0" err="1"/>
              <a:t>Cardiol</a:t>
            </a:r>
            <a:r>
              <a:rPr lang="en-GB" sz="1200" dirty="0"/>
              <a:t> </a:t>
            </a:r>
            <a:r>
              <a:rPr lang="en-GB" sz="1200" dirty="0" err="1"/>
              <a:t>Ther</a:t>
            </a:r>
            <a:r>
              <a:rPr lang="en-GB" sz="1200" dirty="0"/>
              <a:t>. 2022 Dec 12;12(1):35–63</a:t>
            </a:r>
          </a:p>
        </p:txBody>
      </p:sp>
      <p:sp>
        <p:nvSpPr>
          <p:cNvPr id="3" name="Rectangle 2"/>
          <p:cNvSpPr/>
          <p:nvPr/>
        </p:nvSpPr>
        <p:spPr>
          <a:xfrm>
            <a:off x="4291989" y="6550223"/>
            <a:ext cx="1463093" cy="307777"/>
          </a:xfrm>
          <a:prstGeom prst="rect">
            <a:avLst/>
          </a:prstGeom>
        </p:spPr>
        <p:txBody>
          <a:bodyPr wrap="none">
            <a:spAutoFit/>
          </a:bodyPr>
          <a:lstStyle/>
          <a:p>
            <a:r>
              <a:rPr lang="en-GB" dirty="0"/>
              <a:t>Natasha L </a:t>
            </a:r>
            <a:r>
              <a:rPr lang="en-GB" dirty="0" err="1"/>
              <a:t>Larivée</a:t>
            </a:r>
            <a:endParaRPr lang="en-GB" dirty="0"/>
          </a:p>
        </p:txBody>
      </p:sp>
      <p:sp>
        <p:nvSpPr>
          <p:cNvPr id="6" name="Left Arrow 5"/>
          <p:cNvSpPr/>
          <p:nvPr/>
        </p:nvSpPr>
        <p:spPr>
          <a:xfrm>
            <a:off x="2610997" y="2826744"/>
            <a:ext cx="381000" cy="152400"/>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7153619" y="1617643"/>
            <a:ext cx="381000" cy="152400"/>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781800" y="500348"/>
            <a:ext cx="2362200" cy="923330"/>
          </a:xfrm>
          <a:prstGeom prst="rect">
            <a:avLst/>
          </a:prstGeom>
          <a:noFill/>
          <a:ln>
            <a:solidFill>
              <a:schemeClr val="tx1"/>
            </a:solidFill>
          </a:ln>
        </p:spPr>
        <p:txBody>
          <a:bodyPr wrap="square" rtlCol="0">
            <a:spAutoFit/>
          </a:bodyPr>
          <a:lstStyle/>
          <a:p>
            <a:r>
              <a:rPr lang="en-US" sz="1800" dirty="0"/>
              <a:t>Potassium binder</a:t>
            </a:r>
          </a:p>
          <a:p>
            <a:r>
              <a:rPr lang="en-US" sz="1800" dirty="0"/>
              <a:t>Sodium Zirconium </a:t>
            </a:r>
            <a:r>
              <a:rPr lang="en-US" sz="1800" dirty="0" err="1"/>
              <a:t>Cyclosilicate</a:t>
            </a:r>
            <a:r>
              <a:rPr lang="en-US" sz="1800" dirty="0"/>
              <a:t> </a:t>
            </a:r>
          </a:p>
        </p:txBody>
      </p:sp>
      <p:sp>
        <p:nvSpPr>
          <p:cNvPr id="16" name="Left Arrow 15"/>
          <p:cNvSpPr/>
          <p:nvPr/>
        </p:nvSpPr>
        <p:spPr>
          <a:xfrm>
            <a:off x="1905000" y="4191000"/>
            <a:ext cx="304800" cy="152400"/>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 Arrow 16"/>
          <p:cNvSpPr/>
          <p:nvPr/>
        </p:nvSpPr>
        <p:spPr>
          <a:xfrm>
            <a:off x="2367709" y="5621357"/>
            <a:ext cx="381000" cy="152400"/>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79721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31067" y="258633"/>
            <a:ext cx="2167466" cy="400110"/>
          </a:xfrm>
          <a:prstGeom prst="rect">
            <a:avLst/>
          </a:prstGeom>
          <a:noFill/>
        </p:spPr>
        <p:txBody>
          <a:bodyPr wrap="square" rtlCol="0">
            <a:spAutoFit/>
          </a:bodyPr>
          <a:lstStyle/>
          <a:p>
            <a:r>
              <a:rPr lang="el-GR" sz="2000" dirty="0" smtClean="0"/>
              <a:t>ΣΥΜΠΕΡΑΣΜΑΤΙΚΑ</a:t>
            </a:r>
            <a:endParaRPr lang="en-GB" sz="2000" dirty="0"/>
          </a:p>
        </p:txBody>
      </p:sp>
      <p:sp>
        <p:nvSpPr>
          <p:cNvPr id="3" name="TextBox 2"/>
          <p:cNvSpPr txBox="1"/>
          <p:nvPr/>
        </p:nvSpPr>
        <p:spPr>
          <a:xfrm>
            <a:off x="296333" y="658743"/>
            <a:ext cx="8475133" cy="5016758"/>
          </a:xfrm>
          <a:prstGeom prst="rect">
            <a:avLst/>
          </a:prstGeom>
          <a:noFill/>
        </p:spPr>
        <p:txBody>
          <a:bodyPr wrap="square" rtlCol="0">
            <a:spAutoFit/>
          </a:bodyPr>
          <a:lstStyle/>
          <a:p>
            <a:pPr marL="342900" indent="-342900">
              <a:buFont typeface="Wingdings" panose="05000000000000000000" pitchFamily="2" charset="2"/>
              <a:buChar char="Ø"/>
            </a:pPr>
            <a:r>
              <a:rPr lang="el-GR" sz="2000" dirty="0" smtClean="0"/>
              <a:t>Πολύ συχνές και ΒΑΡΥΝΟΥΣΕΣ για την υγεία στην κλινική πράξη </a:t>
            </a:r>
            <a:r>
              <a:rPr lang="el-GR" sz="2000" dirty="0" err="1" smtClean="0"/>
              <a:t>δχ</a:t>
            </a:r>
            <a:r>
              <a:rPr lang="el-GR" sz="2000" dirty="0" smtClean="0"/>
              <a:t> ύδατος ηλεκτρολυτών</a:t>
            </a:r>
          </a:p>
          <a:p>
            <a:pPr marL="342900" indent="-342900">
              <a:buFont typeface="Wingdings" panose="05000000000000000000" pitchFamily="2" charset="2"/>
              <a:buChar char="Ø"/>
            </a:pPr>
            <a:r>
              <a:rPr lang="el-GR" sz="2000" dirty="0" smtClean="0"/>
              <a:t>Μπορεί το</a:t>
            </a:r>
            <a:r>
              <a:rPr lang="el-GR" sz="2000" dirty="0"/>
              <a:t> </a:t>
            </a:r>
            <a:r>
              <a:rPr lang="el-GR" sz="2000" dirty="0" smtClean="0"/>
              <a:t>αίτιο να είναι «προφανές» (</a:t>
            </a:r>
            <a:r>
              <a:rPr lang="el-GR" sz="2000" dirty="0" err="1" smtClean="0"/>
              <a:t>υπο</a:t>
            </a:r>
            <a:r>
              <a:rPr lang="el-GR" sz="2000" dirty="0" smtClean="0"/>
              <a:t>-</a:t>
            </a:r>
            <a:r>
              <a:rPr lang="el-GR" sz="2000" dirty="0" err="1" smtClean="0"/>
              <a:t>ογκαιμική</a:t>
            </a:r>
            <a:r>
              <a:rPr lang="el-GR" sz="2000" dirty="0" smtClean="0"/>
              <a:t> </a:t>
            </a:r>
            <a:r>
              <a:rPr lang="el-GR" sz="2000" dirty="0" err="1" smtClean="0"/>
              <a:t>υπονατριαιμία</a:t>
            </a:r>
            <a:r>
              <a:rPr lang="el-GR" sz="2000" dirty="0" smtClean="0"/>
              <a:t>, </a:t>
            </a:r>
            <a:r>
              <a:rPr lang="el-GR" sz="2000" dirty="0" err="1" smtClean="0"/>
              <a:t>υποκαλιαιμία</a:t>
            </a:r>
            <a:r>
              <a:rPr lang="el-GR" sz="2000" dirty="0" smtClean="0"/>
              <a:t> μετά από διουρητικά ή/και </a:t>
            </a:r>
            <a:r>
              <a:rPr lang="el-GR" sz="2000" dirty="0" err="1" smtClean="0"/>
              <a:t>γαστρ</a:t>
            </a:r>
            <a:r>
              <a:rPr lang="el-GR" sz="2000" dirty="0" smtClean="0"/>
              <a:t>/δα)</a:t>
            </a:r>
          </a:p>
          <a:p>
            <a:pPr marL="342900" indent="-342900">
              <a:buFont typeface="Wingdings" panose="05000000000000000000" pitchFamily="2" charset="2"/>
              <a:buChar char="Ø"/>
            </a:pPr>
            <a:r>
              <a:rPr lang="el-GR" sz="2000" dirty="0" smtClean="0"/>
              <a:t>Αν το «προφανές» αίτιο δεν ανταποκρίνεται στην κατάλληλη αγωγή προχωράμε στον αλγόριθμο διάγνωσης και αντιμετώπισης </a:t>
            </a:r>
          </a:p>
          <a:p>
            <a:pPr marL="342900" indent="-342900">
              <a:buFont typeface="Wingdings" panose="05000000000000000000" pitchFamily="2" charset="2"/>
              <a:buChar char="Ø"/>
            </a:pPr>
            <a:r>
              <a:rPr lang="el-GR" sz="2000" dirty="0" smtClean="0"/>
              <a:t>Κάποιες φορές κρύβεται ΠΡΩΤΟ διάγνωση νοσήματος</a:t>
            </a:r>
          </a:p>
          <a:p>
            <a:pPr marL="342900" indent="-342900">
              <a:buFont typeface="Wingdings" panose="05000000000000000000" pitchFamily="2" charset="2"/>
              <a:buChar char="Ø"/>
            </a:pPr>
            <a:r>
              <a:rPr lang="el-GR" sz="2000" dirty="0" smtClean="0"/>
              <a:t>ΠΡΟΣΟΧΗ σε </a:t>
            </a:r>
            <a:r>
              <a:rPr lang="el-GR" sz="2000" b="1" dirty="0" err="1" smtClean="0"/>
              <a:t>ΥΠΟνατριαιμία</a:t>
            </a:r>
            <a:r>
              <a:rPr lang="en-US" sz="2000" dirty="0" smtClean="0"/>
              <a:t>:</a:t>
            </a:r>
            <a:r>
              <a:rPr lang="el-GR" sz="2000" dirty="0" smtClean="0"/>
              <a:t> ΔΙΟΡΘΩΣΗ ΔΕΝ ΕΠΕΙΓΕΙ αν ο ασθενής «είναι καλά» - ΚΙΝΔΥΝΟΣ </a:t>
            </a:r>
            <a:r>
              <a:rPr lang="el-GR" sz="2000" dirty="0" err="1" smtClean="0"/>
              <a:t>ωωσμωτικής</a:t>
            </a:r>
            <a:r>
              <a:rPr lang="el-GR" sz="2000" dirty="0" smtClean="0"/>
              <a:t> </a:t>
            </a:r>
            <a:r>
              <a:rPr lang="el-GR" sz="2000" dirty="0" err="1" smtClean="0"/>
              <a:t>απομυελίνωσης</a:t>
            </a:r>
            <a:endParaRPr lang="en-US" sz="2000" dirty="0" smtClean="0"/>
          </a:p>
          <a:p>
            <a:pPr marL="342900" indent="-342900">
              <a:buFont typeface="Wingdings" panose="05000000000000000000" pitchFamily="2" charset="2"/>
              <a:buChar char="Ø"/>
            </a:pPr>
            <a:r>
              <a:rPr lang="el-GR" sz="2000" dirty="0"/>
              <a:t>ΠΡΟΣΟΧΗ σε </a:t>
            </a:r>
            <a:r>
              <a:rPr lang="el-GR" sz="2000" b="1" dirty="0" err="1" smtClean="0"/>
              <a:t>ΥΠΟκαλιαιμία</a:t>
            </a:r>
            <a:r>
              <a:rPr lang="en-US" sz="2000" dirty="0" smtClean="0"/>
              <a:t>: </a:t>
            </a:r>
            <a:r>
              <a:rPr lang="el-GR" sz="2000" dirty="0" smtClean="0"/>
              <a:t>Δευτερογενής Υπέρταση (</a:t>
            </a:r>
            <a:r>
              <a:rPr lang="el-GR" sz="2000" dirty="0" err="1" smtClean="0"/>
              <a:t>Υπεραλδοστερονισμός</a:t>
            </a:r>
            <a:r>
              <a:rPr lang="el-GR" sz="2000" dirty="0" smtClean="0"/>
              <a:t> 1παθής ή 2παθής) – Μεταβολική </a:t>
            </a:r>
            <a:r>
              <a:rPr lang="el-GR" sz="2000" dirty="0" smtClean="0"/>
              <a:t>Οξέωση</a:t>
            </a:r>
            <a:r>
              <a:rPr lang="en-US" sz="2000" dirty="0" smtClean="0"/>
              <a:t>: </a:t>
            </a:r>
            <a:r>
              <a:rPr lang="el-GR" sz="2000" dirty="0" err="1" smtClean="0"/>
              <a:t>Νεφροσωληναριακές</a:t>
            </a:r>
            <a:r>
              <a:rPr lang="el-GR" sz="2000" dirty="0" smtClean="0"/>
              <a:t> </a:t>
            </a:r>
            <a:r>
              <a:rPr lang="el-GR" sz="2000" dirty="0" smtClean="0"/>
              <a:t>Οξεώσεις- Μεταβολική Αλκάλωση</a:t>
            </a:r>
            <a:r>
              <a:rPr lang="en-US" sz="2000" dirty="0" smtClean="0"/>
              <a:t>: </a:t>
            </a:r>
            <a:r>
              <a:rPr lang="en-GB" sz="2000" dirty="0" smtClean="0"/>
              <a:t>Barter (</a:t>
            </a:r>
            <a:r>
              <a:rPr lang="el-GR" sz="2000" dirty="0" err="1" smtClean="0"/>
              <a:t>Ρομά</a:t>
            </a:r>
            <a:r>
              <a:rPr lang="el-GR" sz="2000" dirty="0" smtClean="0"/>
              <a:t>)</a:t>
            </a:r>
            <a:r>
              <a:rPr lang="en-GB" sz="2000" dirty="0" smtClean="0"/>
              <a:t>- </a:t>
            </a:r>
            <a:r>
              <a:rPr lang="en-GB" sz="2000" dirty="0" err="1" smtClean="0"/>
              <a:t>Gitelman</a:t>
            </a:r>
            <a:r>
              <a:rPr lang="el-GR" sz="2000" dirty="0" smtClean="0"/>
              <a:t> (νέοι ενήλικες)</a:t>
            </a:r>
          </a:p>
          <a:p>
            <a:pPr marL="342900" indent="-342900">
              <a:buFont typeface="Wingdings" panose="05000000000000000000" pitchFamily="2" charset="2"/>
              <a:buChar char="Ø"/>
            </a:pPr>
            <a:r>
              <a:rPr lang="el-GR" sz="2000" dirty="0"/>
              <a:t>ΠΡΟΣΟΧΗ σε </a:t>
            </a:r>
            <a:r>
              <a:rPr lang="el-GR" sz="2000" b="1" dirty="0" err="1" smtClean="0"/>
              <a:t>ΥΠΕΡκαλιαιμία</a:t>
            </a:r>
            <a:r>
              <a:rPr lang="en-US" sz="2000" dirty="0" smtClean="0"/>
              <a:t>: </a:t>
            </a:r>
            <a:r>
              <a:rPr lang="el-GR" sz="2000" dirty="0" smtClean="0"/>
              <a:t>κίνδυνος ΑΝΑΚΟΠΗΣ! </a:t>
            </a:r>
          </a:p>
          <a:p>
            <a:r>
              <a:rPr lang="el-GR" sz="2000" dirty="0"/>
              <a:t>	</a:t>
            </a:r>
            <a:r>
              <a:rPr lang="el-GR" sz="2000" dirty="0" smtClean="0"/>
              <a:t>Νεφρική λειτουργία θεμελιώδους σημασίας και υποκείμενο νόσημα</a:t>
            </a:r>
          </a:p>
          <a:p>
            <a:r>
              <a:rPr lang="el-GR" sz="2000" dirty="0"/>
              <a:t>	</a:t>
            </a:r>
            <a:r>
              <a:rPr lang="el-GR" sz="2000" dirty="0" smtClean="0"/>
              <a:t>Εγρήγορση για επείγουσα διόρθωση- Αιμοκάθαρση?</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1404" y="166191"/>
            <a:ext cx="1112566" cy="584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68357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ÎÏÎ¿ÏÎ­Î»ÎµÏÎ¼Î± ÎµÎ¹ÎºÏÎ½Î±Ï Î³Î¹Î± ecf icf distribu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016403"/>
            <a:ext cx="6061778" cy="48085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7504" y="93074"/>
            <a:ext cx="7488832" cy="1015663"/>
          </a:xfrm>
          <a:prstGeom prst="rect">
            <a:avLst/>
          </a:prstGeom>
          <a:noFill/>
          <a:ln>
            <a:solidFill>
              <a:schemeClr val="tx1"/>
            </a:solidFill>
          </a:ln>
        </p:spPr>
        <p:txBody>
          <a:bodyPr wrap="square" rtlCol="0">
            <a:spAutoFit/>
          </a:bodyPr>
          <a:lstStyle/>
          <a:p>
            <a:r>
              <a:rPr lang="en-GB" sz="2000" dirty="0" smtClean="0"/>
              <a:t>H</a:t>
            </a:r>
            <a:r>
              <a:rPr lang="el-GR" sz="2000" dirty="0"/>
              <a:t> </a:t>
            </a:r>
            <a:r>
              <a:rPr lang="el-GR" sz="2000" dirty="0" err="1" smtClean="0"/>
              <a:t>Υπονατριαιμία</a:t>
            </a:r>
            <a:r>
              <a:rPr lang="el-GR" sz="2000" dirty="0" smtClean="0"/>
              <a:t> είναι η </a:t>
            </a:r>
            <a:r>
              <a:rPr lang="el-GR" sz="2000" b="1" dirty="0" smtClean="0"/>
              <a:t>συχνότερη </a:t>
            </a:r>
            <a:r>
              <a:rPr lang="el-GR" sz="2000" dirty="0" smtClean="0"/>
              <a:t>ηλεκτρολυτική διαταραχή (Νοσοκομείο </a:t>
            </a:r>
            <a:r>
              <a:rPr lang="el-GR" sz="2000" b="1" dirty="0" smtClean="0"/>
              <a:t>15-30%</a:t>
            </a:r>
            <a:r>
              <a:rPr lang="el-GR" sz="2000" dirty="0" smtClean="0"/>
              <a:t>, Περιπατητικοί </a:t>
            </a:r>
            <a:r>
              <a:rPr lang="el-GR" sz="2000" b="1" dirty="0" smtClean="0"/>
              <a:t>7%</a:t>
            </a:r>
            <a:r>
              <a:rPr lang="el-GR" sz="2000" dirty="0" smtClean="0"/>
              <a:t>)</a:t>
            </a:r>
            <a:r>
              <a:rPr lang="en-GB" sz="2000" dirty="0" smtClean="0"/>
              <a:t> </a:t>
            </a:r>
            <a:r>
              <a:rPr lang="el-GR" sz="2000" dirty="0" smtClean="0"/>
              <a:t>και ανεξάρτητος Παράγοντας </a:t>
            </a:r>
            <a:r>
              <a:rPr lang="el-GR" sz="2000" dirty="0"/>
              <a:t>Κ</a:t>
            </a:r>
            <a:r>
              <a:rPr lang="el-GR" sz="2000" dirty="0" smtClean="0"/>
              <a:t>ινδύνου Νοσηρότητας </a:t>
            </a:r>
            <a:r>
              <a:rPr lang="en-US" sz="2000" dirty="0" smtClean="0"/>
              <a:t> </a:t>
            </a:r>
            <a:r>
              <a:rPr lang="el-GR" sz="2000" dirty="0" smtClean="0"/>
              <a:t>και Θνητότητας </a:t>
            </a:r>
            <a:r>
              <a:rPr lang="en-US" sz="2000" dirty="0" smtClean="0"/>
              <a:t>(PLOS 2013)</a:t>
            </a:r>
            <a:r>
              <a:rPr lang="en-GB" sz="2000" dirty="0" smtClean="0"/>
              <a:t> </a:t>
            </a:r>
            <a:r>
              <a:rPr lang="el-GR" sz="2000" dirty="0" smtClean="0"/>
              <a:t> </a:t>
            </a:r>
            <a:endParaRPr lang="en-GB" sz="2000" dirty="0"/>
          </a:p>
        </p:txBody>
      </p:sp>
      <p:sp>
        <p:nvSpPr>
          <p:cNvPr id="2" name="TextBox 1"/>
          <p:cNvSpPr txBox="1"/>
          <p:nvPr/>
        </p:nvSpPr>
        <p:spPr>
          <a:xfrm>
            <a:off x="250622" y="5715000"/>
            <a:ext cx="6708725" cy="400110"/>
          </a:xfrm>
          <a:prstGeom prst="rect">
            <a:avLst/>
          </a:prstGeom>
          <a:noFill/>
          <a:ln>
            <a:solidFill>
              <a:schemeClr val="tx1"/>
            </a:solidFill>
          </a:ln>
        </p:spPr>
        <p:txBody>
          <a:bodyPr wrap="square" rtlCol="0">
            <a:spAutoFit/>
          </a:bodyPr>
          <a:lstStyle/>
          <a:p>
            <a:r>
              <a:rPr lang="en-US" sz="2000" b="1" dirty="0" err="1"/>
              <a:t>S</a:t>
            </a:r>
            <a:r>
              <a:rPr lang="en-US" sz="2000" b="1" dirty="0" err="1" smtClean="0"/>
              <a:t>Na</a:t>
            </a:r>
            <a:r>
              <a:rPr lang="en-US" sz="2000" b="1" dirty="0" smtClean="0"/>
              <a:t>: </a:t>
            </a:r>
            <a:r>
              <a:rPr lang="el-GR" sz="2000" b="1" dirty="0" smtClean="0"/>
              <a:t>κύριο</a:t>
            </a:r>
            <a:r>
              <a:rPr lang="el-GR" sz="2000" dirty="0" smtClean="0"/>
              <a:t> </a:t>
            </a:r>
            <a:r>
              <a:rPr lang="el-GR" sz="2000" dirty="0"/>
              <a:t>δραστικά ωσμωτικό ιόν του </a:t>
            </a:r>
            <a:r>
              <a:rPr lang="en-US" sz="2000" b="1" dirty="0" err="1">
                <a:solidFill>
                  <a:srgbClr val="00B050"/>
                </a:solidFill>
              </a:rPr>
              <a:t>E</a:t>
            </a:r>
            <a:r>
              <a:rPr lang="el-GR" sz="2000" b="1" dirty="0" err="1" smtClean="0">
                <a:solidFill>
                  <a:srgbClr val="00B050"/>
                </a:solidFill>
              </a:rPr>
              <a:t>ξωκυτταρίου</a:t>
            </a:r>
            <a:r>
              <a:rPr lang="el-GR" sz="2000" b="1" dirty="0" smtClean="0">
                <a:solidFill>
                  <a:srgbClr val="00B050"/>
                </a:solidFill>
              </a:rPr>
              <a:t> </a:t>
            </a:r>
            <a:r>
              <a:rPr lang="en-US" sz="2000" dirty="0"/>
              <a:t>Y</a:t>
            </a:r>
            <a:r>
              <a:rPr lang="el-GR" sz="2000" dirty="0" err="1" smtClean="0"/>
              <a:t>γρού</a:t>
            </a:r>
            <a:endParaRPr lang="en-US" sz="2000" dirty="0" smtClean="0"/>
          </a:p>
        </p:txBody>
      </p:sp>
      <p:sp>
        <p:nvSpPr>
          <p:cNvPr id="4" name="Rounded Rectangle 3"/>
          <p:cNvSpPr/>
          <p:nvPr/>
        </p:nvSpPr>
        <p:spPr>
          <a:xfrm>
            <a:off x="2987824" y="3420666"/>
            <a:ext cx="936104" cy="36837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3131840" y="3861048"/>
            <a:ext cx="792088" cy="432048"/>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1259632" y="1268763"/>
            <a:ext cx="1584176" cy="523220"/>
          </a:xfrm>
          <a:prstGeom prst="rect">
            <a:avLst/>
          </a:prstGeom>
          <a:solidFill>
            <a:schemeClr val="bg1"/>
          </a:solidFill>
          <a:ln w="38100">
            <a:solidFill>
              <a:srgbClr val="C00000"/>
            </a:solidFill>
          </a:ln>
        </p:spPr>
        <p:txBody>
          <a:bodyPr wrap="square" rtlCol="0">
            <a:spAutoFit/>
          </a:bodyPr>
          <a:lstStyle/>
          <a:p>
            <a:r>
              <a:rPr lang="el-GR" dirty="0" smtClean="0"/>
              <a:t>ΕΝΔΑΓΓΕΙΑΚΟΣ</a:t>
            </a:r>
          </a:p>
          <a:p>
            <a:pPr algn="ctr"/>
            <a:r>
              <a:rPr lang="el-GR" dirty="0" smtClean="0"/>
              <a:t>ΧΩΡΟΣ</a:t>
            </a:r>
            <a:endParaRPr lang="en-GB" dirty="0"/>
          </a:p>
        </p:txBody>
      </p:sp>
      <p:sp>
        <p:nvSpPr>
          <p:cNvPr id="7" name="TextBox 6"/>
          <p:cNvSpPr txBox="1"/>
          <p:nvPr/>
        </p:nvSpPr>
        <p:spPr>
          <a:xfrm>
            <a:off x="2987824" y="1268761"/>
            <a:ext cx="1800200" cy="307777"/>
          </a:xfrm>
          <a:prstGeom prst="rect">
            <a:avLst/>
          </a:prstGeom>
          <a:solidFill>
            <a:schemeClr val="bg1"/>
          </a:solidFill>
          <a:ln w="28575">
            <a:solidFill>
              <a:schemeClr val="tx1"/>
            </a:solidFill>
          </a:ln>
        </p:spPr>
        <p:txBody>
          <a:bodyPr wrap="square" rtlCol="0">
            <a:spAutoFit/>
          </a:bodyPr>
          <a:lstStyle/>
          <a:p>
            <a:r>
              <a:rPr lang="el-GR" dirty="0" smtClean="0"/>
              <a:t>ΜΕΣΟΚΥΤΤΑΡΙΟΣ</a:t>
            </a:r>
            <a:endParaRPr lang="en-GB" dirty="0"/>
          </a:p>
        </p:txBody>
      </p:sp>
      <p:sp>
        <p:nvSpPr>
          <p:cNvPr id="9" name="TextBox 8"/>
          <p:cNvSpPr txBox="1"/>
          <p:nvPr/>
        </p:nvSpPr>
        <p:spPr>
          <a:xfrm>
            <a:off x="4932040" y="1268761"/>
            <a:ext cx="1872208" cy="307777"/>
          </a:xfrm>
          <a:prstGeom prst="rect">
            <a:avLst/>
          </a:prstGeom>
          <a:solidFill>
            <a:schemeClr val="bg1"/>
          </a:solidFill>
          <a:ln w="28575">
            <a:solidFill>
              <a:srgbClr val="FFC000"/>
            </a:solidFill>
          </a:ln>
        </p:spPr>
        <p:txBody>
          <a:bodyPr wrap="square" rtlCol="0">
            <a:spAutoFit/>
          </a:bodyPr>
          <a:lstStyle/>
          <a:p>
            <a:r>
              <a:rPr lang="el-GR" dirty="0" smtClean="0"/>
              <a:t>ΕΝΔΟΚΥΤΤΑΡΙΟΣ</a:t>
            </a:r>
            <a:endParaRPr lang="en-GB" dirty="0"/>
          </a:p>
        </p:txBody>
      </p:sp>
      <p:cxnSp>
        <p:nvCxnSpPr>
          <p:cNvPr id="12" name="Straight Arrow Connector 11"/>
          <p:cNvCxnSpPr/>
          <p:nvPr/>
        </p:nvCxnSpPr>
        <p:spPr>
          <a:xfrm>
            <a:off x="6084168" y="2564904"/>
            <a:ext cx="576064" cy="0"/>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916528" y="2380238"/>
            <a:ext cx="1340912" cy="307777"/>
          </a:xfrm>
          <a:prstGeom prst="rect">
            <a:avLst/>
          </a:prstGeom>
          <a:noFill/>
        </p:spPr>
        <p:txBody>
          <a:bodyPr wrap="square" rtlCol="0">
            <a:spAutoFit/>
          </a:bodyPr>
          <a:lstStyle/>
          <a:p>
            <a:r>
              <a:rPr lang="en-US" b="1" dirty="0" err="1" smtClean="0">
                <a:solidFill>
                  <a:srgbClr val="00B0F0"/>
                </a:solidFill>
              </a:rPr>
              <a:t>Aquaporins</a:t>
            </a:r>
            <a:endParaRPr lang="en-GB" b="1" dirty="0">
              <a:solidFill>
                <a:srgbClr val="00B0F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3409985"/>
            <a:ext cx="3028950"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Straight Arrow Connector 14"/>
          <p:cNvCxnSpPr/>
          <p:nvPr/>
        </p:nvCxnSpPr>
        <p:spPr>
          <a:xfrm>
            <a:off x="4644008" y="4167220"/>
            <a:ext cx="93610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3978" y="1268760"/>
            <a:ext cx="2065845" cy="103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1115616" y="1108733"/>
            <a:ext cx="3816424" cy="88010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B050"/>
              </a:solidFill>
            </a:endParaRPr>
          </a:p>
        </p:txBody>
      </p:sp>
      <p:sp>
        <p:nvSpPr>
          <p:cNvPr id="8" name="TextBox 7"/>
          <p:cNvSpPr txBox="1"/>
          <p:nvPr/>
        </p:nvSpPr>
        <p:spPr>
          <a:xfrm>
            <a:off x="3023828" y="4437115"/>
            <a:ext cx="1044116" cy="523220"/>
          </a:xfrm>
          <a:prstGeom prst="rect">
            <a:avLst/>
          </a:prstGeom>
          <a:noFill/>
          <a:ln>
            <a:solidFill>
              <a:schemeClr val="tx1"/>
            </a:solidFill>
          </a:ln>
        </p:spPr>
        <p:txBody>
          <a:bodyPr wrap="square" rtlCol="0">
            <a:spAutoFit/>
          </a:bodyPr>
          <a:lstStyle/>
          <a:p>
            <a:r>
              <a:rPr lang="en-GB" dirty="0" smtClean="0"/>
              <a:t>2× 140 </a:t>
            </a:r>
            <a:r>
              <a:rPr lang="en-GB" dirty="0" err="1" smtClean="0"/>
              <a:t>mOsm</a:t>
            </a:r>
            <a:r>
              <a:rPr lang="en-GB" dirty="0" smtClean="0"/>
              <a:t>/l</a:t>
            </a:r>
            <a:endParaRPr lang="en-GB" dirty="0"/>
          </a:p>
        </p:txBody>
      </p:sp>
      <p:pic>
        <p:nvPicPr>
          <p:cNvPr id="337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813" y="3402545"/>
            <a:ext cx="963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863" y="3861048"/>
            <a:ext cx="817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ounded Rectangle 9"/>
          <p:cNvSpPr/>
          <p:nvPr/>
        </p:nvSpPr>
        <p:spPr>
          <a:xfrm>
            <a:off x="633813" y="4437112"/>
            <a:ext cx="890191" cy="32316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622" y="6143187"/>
            <a:ext cx="5534025"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7043978" y="5190067"/>
            <a:ext cx="1685155" cy="954107"/>
          </a:xfrm>
          <a:prstGeom prst="rect">
            <a:avLst/>
          </a:prstGeom>
          <a:noFill/>
          <a:ln>
            <a:solidFill>
              <a:schemeClr val="tx1"/>
            </a:solidFill>
          </a:ln>
        </p:spPr>
        <p:txBody>
          <a:bodyPr wrap="square" rtlCol="0">
            <a:spAutoFit/>
          </a:bodyPr>
          <a:lstStyle/>
          <a:p>
            <a:r>
              <a:rPr lang="en-US" dirty="0" smtClean="0"/>
              <a:t>Tonicity: only non penetrating solutes that affect cell volume</a:t>
            </a:r>
            <a:endParaRPr lang="en-GB" dirty="0"/>
          </a:p>
        </p:txBody>
      </p:sp>
      <p:sp>
        <p:nvSpPr>
          <p:cNvPr id="16" name="TextBox 15"/>
          <p:cNvSpPr txBox="1"/>
          <p:nvPr/>
        </p:nvSpPr>
        <p:spPr>
          <a:xfrm>
            <a:off x="5755863" y="6282267"/>
            <a:ext cx="2501577" cy="307777"/>
          </a:xfrm>
          <a:prstGeom prst="rect">
            <a:avLst/>
          </a:prstGeom>
          <a:noFill/>
        </p:spPr>
        <p:txBody>
          <a:bodyPr wrap="square" rtlCol="0">
            <a:spAutoFit/>
          </a:bodyPr>
          <a:lstStyle/>
          <a:p>
            <a:r>
              <a:rPr lang="en-US" dirty="0" smtClean="0"/>
              <a:t>(295-295 </a:t>
            </a:r>
            <a:r>
              <a:rPr lang="en-US" dirty="0" err="1" smtClean="0"/>
              <a:t>mOsm</a:t>
            </a:r>
            <a:r>
              <a:rPr lang="en-US" dirty="0" smtClean="0"/>
              <a:t> /kg)</a:t>
            </a:r>
            <a:endParaRPr lang="en-GB" dirty="0"/>
          </a:p>
        </p:txBody>
      </p:sp>
      <p:sp>
        <p:nvSpPr>
          <p:cNvPr id="20" name="Rectangle 19"/>
          <p:cNvSpPr/>
          <p:nvPr/>
        </p:nvSpPr>
        <p:spPr>
          <a:xfrm>
            <a:off x="7043978" y="5190067"/>
            <a:ext cx="1685155" cy="95410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527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wipe(down)">
                                      <p:cBhvr>
                                        <p:cTn id="7" dur="500"/>
                                        <p:tgtEl>
                                          <p:spTgt spid="3379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795"/>
                                        </p:tgtEl>
                                        <p:attrNameLst>
                                          <p:attrName>style.visibility</p:attrName>
                                        </p:attrNameLst>
                                      </p:cBhvr>
                                      <p:to>
                                        <p:strVal val="visible"/>
                                      </p:to>
                                    </p:set>
                                    <p:animEffect transition="in" filter="wipe(down)">
                                      <p:cBhvr>
                                        <p:cTn id="12" dur="500"/>
                                        <p:tgtEl>
                                          <p:spTgt spid="3379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WMC Recordings\Still\WCN 22 Hyponatremia 2.mp4 - Αναπαραγωγός πολυμέσων VLC[14].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066800"/>
            <a:ext cx="9010869" cy="4805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5755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WMC Recordings\Still\WCN 22 Hyponatremia 2.mp4 - Αναπαραγωγός πολυμέσων VLC[2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9153757" cy="4881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6697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1057</TotalTime>
  <Words>3008</Words>
  <Application>Microsoft Office PowerPoint</Application>
  <PresentationFormat>Προβολή στην οθόνη (4:3)</PresentationFormat>
  <Paragraphs>454</Paragraphs>
  <Slides>41</Slides>
  <Notes>4</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2</vt:i4>
      </vt:variant>
      <vt:variant>
        <vt:lpstr>Τίτλοι διαφανειών</vt:lpstr>
      </vt:variant>
      <vt:variant>
        <vt:i4>41</vt:i4>
      </vt:variant>
    </vt:vector>
  </HeadingPairs>
  <TitlesOfParts>
    <vt:vector size="48" baseType="lpstr">
      <vt:lpstr>Arial</vt:lpstr>
      <vt:lpstr>Arial Unicode MS</vt:lpstr>
      <vt:lpstr>Calibri</vt:lpstr>
      <vt:lpstr>Calibri Light</vt:lpstr>
      <vt:lpstr>Wingdings</vt:lpstr>
      <vt:lpstr>Office Theme</vt:lpstr>
      <vt:lpstr>2_Office Theme</vt:lpstr>
      <vt:lpstr>Διαταραχές ύδατος και ηλεκτρολυτών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Διαταραχές ύδατος και ηλεκτρολυτών</dc:title>
  <dc:creator>Dimitra Bacharaki</dc:creator>
  <cp:lastModifiedBy>Δήμητρα Μπαχαράκη</cp:lastModifiedBy>
  <cp:revision>247</cp:revision>
  <cp:lastPrinted>2025-02-23T05:43:02Z</cp:lastPrinted>
  <dcterms:created xsi:type="dcterms:W3CDTF">2025-02-10T09:04:41Z</dcterms:created>
  <dcterms:modified xsi:type="dcterms:W3CDTF">2026-03-12T09:31:55Z</dcterms:modified>
</cp:coreProperties>
</file>