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97" r:id="rId4"/>
    <p:sldId id="298" r:id="rId5"/>
    <p:sldId id="304" r:id="rId6"/>
    <p:sldId id="299" r:id="rId7"/>
    <p:sldId id="258" r:id="rId8"/>
    <p:sldId id="281" r:id="rId9"/>
    <p:sldId id="269" r:id="rId10"/>
    <p:sldId id="294" r:id="rId11"/>
    <p:sldId id="307" r:id="rId12"/>
    <p:sldId id="259" r:id="rId13"/>
    <p:sldId id="295" r:id="rId14"/>
    <p:sldId id="260" r:id="rId15"/>
    <p:sldId id="306" r:id="rId16"/>
    <p:sldId id="300" r:id="rId17"/>
    <p:sldId id="282" r:id="rId18"/>
    <p:sldId id="264" r:id="rId19"/>
    <p:sldId id="283" r:id="rId20"/>
    <p:sldId id="262" r:id="rId21"/>
    <p:sldId id="280" r:id="rId22"/>
    <p:sldId id="263" r:id="rId23"/>
    <p:sldId id="284" r:id="rId24"/>
    <p:sldId id="301" r:id="rId25"/>
    <p:sldId id="265" r:id="rId26"/>
    <p:sldId id="302" r:id="rId27"/>
    <p:sldId id="303" r:id="rId28"/>
    <p:sldId id="266" r:id="rId29"/>
    <p:sldId id="267" r:id="rId30"/>
    <p:sldId id="271" r:id="rId31"/>
    <p:sldId id="272" r:id="rId32"/>
    <p:sldId id="274" r:id="rId33"/>
    <p:sldId id="275" r:id="rId34"/>
    <p:sldId id="305" r:id="rId35"/>
    <p:sldId id="286" r:id="rId36"/>
    <p:sldId id="276" r:id="rId37"/>
    <p:sldId id="287" r:id="rId38"/>
    <p:sldId id="277" r:id="rId39"/>
    <p:sldId id="288" r:id="rId40"/>
    <p:sldId id="289" r:id="rId41"/>
    <p:sldId id="291" r:id="rId42"/>
    <p:sldId id="292" r:id="rId43"/>
    <p:sldId id="29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1218B8-AF34-D841-BCAC-AFDD34FBC231}" v="515" dt="2025-11-06T21:37:06.2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9645"/>
    <p:restoredTop sz="94798"/>
  </p:normalViewPr>
  <p:slideViewPr>
    <p:cSldViewPr snapToGrid="0">
      <p:cViewPr varScale="1">
        <p:scale>
          <a:sx n="67" d="100"/>
          <a:sy n="67" d="100"/>
        </p:scale>
        <p:origin x="-108" y="-8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A41D3D-4C7F-1F4C-8BF6-E91314A091EB}" type="doc">
      <dgm:prSet loTypeId="urn:microsoft.com/office/officeart/2008/layout/HalfCircleOrganizationChart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065FEC4-E1FE-BB4E-9AD4-B16B231C0B0D}">
      <dgm:prSet/>
      <dgm:spPr/>
      <dgm:t>
        <a:bodyPr/>
        <a:lstStyle/>
        <a:p>
          <a:r>
            <a:rPr lang="el-GR" b="1" dirty="0"/>
            <a:t>Συνείδηση: </a:t>
          </a:r>
          <a:r>
            <a:rPr lang="el-GR" dirty="0"/>
            <a:t>κατάσταση επίγνωσης του περιβάλλοντος και ικανότητα απάντησης σε ερεθίσματα από αυτό</a:t>
          </a:r>
        </a:p>
      </dgm:t>
    </dgm:pt>
    <dgm:pt modelId="{F3F76DD9-C0DB-3749-A722-51E8182EE056}" type="parTrans" cxnId="{5B7C46CC-94B7-7745-9509-121485534396}">
      <dgm:prSet/>
      <dgm:spPr/>
      <dgm:t>
        <a:bodyPr/>
        <a:lstStyle/>
        <a:p>
          <a:endParaRPr lang="el-GR"/>
        </a:p>
      </dgm:t>
    </dgm:pt>
    <dgm:pt modelId="{87723316-E957-0749-8DDC-211ADF8D347A}" type="sibTrans" cxnId="{5B7C46CC-94B7-7745-9509-121485534396}">
      <dgm:prSet/>
      <dgm:spPr/>
      <dgm:t>
        <a:bodyPr/>
        <a:lstStyle/>
        <a:p>
          <a:endParaRPr lang="el-GR"/>
        </a:p>
      </dgm:t>
    </dgm:pt>
    <dgm:pt modelId="{1F4C55BA-6537-7E49-B075-290AB69EA5B4}">
      <dgm:prSet/>
      <dgm:spPr/>
      <dgm:t>
        <a:bodyPr/>
        <a:lstStyle/>
        <a:p>
          <a:r>
            <a:rPr lang="el-GR" b="1" dirty="0"/>
            <a:t>Εγρήγορση</a:t>
          </a:r>
          <a:r>
            <a:rPr lang="el-GR" dirty="0"/>
            <a:t>: η ικανότητα ανοίγματος των οφθαλμών αυτόματα ή μετά από ερέθισμα</a:t>
          </a:r>
        </a:p>
      </dgm:t>
    </dgm:pt>
    <dgm:pt modelId="{73971048-8EEA-6543-91A9-DF996AE9C191}" type="parTrans" cxnId="{FF881149-E43C-CD43-90B1-F4B0D1E49597}">
      <dgm:prSet/>
      <dgm:spPr/>
      <dgm:t>
        <a:bodyPr/>
        <a:lstStyle/>
        <a:p>
          <a:endParaRPr lang="el-GR" dirty="0"/>
        </a:p>
      </dgm:t>
    </dgm:pt>
    <dgm:pt modelId="{2F0DD7B0-9FB5-7148-81C0-193ED53A2AE2}" type="sibTrans" cxnId="{FF881149-E43C-CD43-90B1-F4B0D1E49597}">
      <dgm:prSet/>
      <dgm:spPr/>
      <dgm:t>
        <a:bodyPr/>
        <a:lstStyle/>
        <a:p>
          <a:endParaRPr lang="el-GR"/>
        </a:p>
      </dgm:t>
    </dgm:pt>
    <dgm:pt modelId="{497D4761-618E-5642-8A4A-E0330A058FAD}">
      <dgm:prSet/>
      <dgm:spPr/>
      <dgm:t>
        <a:bodyPr/>
        <a:lstStyle/>
        <a:p>
          <a:r>
            <a:rPr lang="el-GR" b="1" dirty="0"/>
            <a:t>Επίγνωση: </a:t>
          </a:r>
          <a:r>
            <a:rPr lang="el-GR" dirty="0"/>
            <a:t>του εαυτού και του περιβάλλοντος, η εκούσια αλληλεπίδραση του ασθενή με τον εξεταστή ή το περιβάλλον</a:t>
          </a:r>
        </a:p>
      </dgm:t>
    </dgm:pt>
    <dgm:pt modelId="{D64AE1E5-8B87-9748-8520-A1FA06E351FC}" type="parTrans" cxnId="{7796808E-12C5-9E41-9F2C-5EA060CC7FD2}">
      <dgm:prSet/>
      <dgm:spPr/>
      <dgm:t>
        <a:bodyPr/>
        <a:lstStyle/>
        <a:p>
          <a:endParaRPr lang="el-GR" dirty="0"/>
        </a:p>
      </dgm:t>
    </dgm:pt>
    <dgm:pt modelId="{8FC6D8A2-434C-6B44-80EE-6371E7AF3CF5}" type="sibTrans" cxnId="{7796808E-12C5-9E41-9F2C-5EA060CC7FD2}">
      <dgm:prSet/>
      <dgm:spPr/>
      <dgm:t>
        <a:bodyPr/>
        <a:lstStyle/>
        <a:p>
          <a:endParaRPr lang="el-GR"/>
        </a:p>
      </dgm:t>
    </dgm:pt>
    <dgm:pt modelId="{1FAC364C-32A2-4921-A0F6-F38A62A2D3C7}" type="pres">
      <dgm:prSet presAssocID="{3AA41D3D-4C7F-1F4C-8BF6-E91314A091EB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E363BE3C-E50D-4383-97B7-85BD587D85C1}" type="pres">
      <dgm:prSet presAssocID="{E065FEC4-E1FE-BB4E-9AD4-B16B231C0B0D}" presName="hierRoot1" presStyleCnt="0">
        <dgm:presLayoutVars>
          <dgm:hierBranch val="init"/>
        </dgm:presLayoutVars>
      </dgm:prSet>
      <dgm:spPr/>
    </dgm:pt>
    <dgm:pt modelId="{C5FFA6D8-1436-4D00-B4AA-DDF72C86AF9D}" type="pres">
      <dgm:prSet presAssocID="{E065FEC4-E1FE-BB4E-9AD4-B16B231C0B0D}" presName="rootComposite1" presStyleCnt="0"/>
      <dgm:spPr/>
    </dgm:pt>
    <dgm:pt modelId="{2DA39775-E18A-4CD5-B59E-D323FC080DAE}" type="pres">
      <dgm:prSet presAssocID="{E065FEC4-E1FE-BB4E-9AD4-B16B231C0B0D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0D60509-DBE5-4986-ABA4-19F920E91CB7}" type="pres">
      <dgm:prSet presAssocID="{E065FEC4-E1FE-BB4E-9AD4-B16B231C0B0D}" presName="topArc1" presStyleLbl="parChTrans1D1" presStyleIdx="0" presStyleCnt="6"/>
      <dgm:spPr/>
    </dgm:pt>
    <dgm:pt modelId="{4210C462-EF7F-46D0-9727-0FD2662422E3}" type="pres">
      <dgm:prSet presAssocID="{E065FEC4-E1FE-BB4E-9AD4-B16B231C0B0D}" presName="bottomArc1" presStyleLbl="parChTrans1D1" presStyleIdx="1" presStyleCnt="6"/>
      <dgm:spPr/>
    </dgm:pt>
    <dgm:pt modelId="{DFBEE4C1-026A-4C3C-A444-7CE30362C18D}" type="pres">
      <dgm:prSet presAssocID="{E065FEC4-E1FE-BB4E-9AD4-B16B231C0B0D}" presName="topConnNode1" presStyleLbl="node1" presStyleIdx="0" presStyleCnt="0"/>
      <dgm:spPr/>
      <dgm:t>
        <a:bodyPr/>
        <a:lstStyle/>
        <a:p>
          <a:endParaRPr lang="el-GR"/>
        </a:p>
      </dgm:t>
    </dgm:pt>
    <dgm:pt modelId="{B694F58D-EF58-40BF-83B2-D96874447C62}" type="pres">
      <dgm:prSet presAssocID="{E065FEC4-E1FE-BB4E-9AD4-B16B231C0B0D}" presName="hierChild2" presStyleCnt="0"/>
      <dgm:spPr/>
    </dgm:pt>
    <dgm:pt modelId="{0D0DA97A-108F-4971-824E-C5382C853E1D}" type="pres">
      <dgm:prSet presAssocID="{73971048-8EEA-6543-91A9-DF996AE9C191}" presName="Name28" presStyleLbl="parChTrans1D2" presStyleIdx="0" presStyleCnt="2"/>
      <dgm:spPr/>
      <dgm:t>
        <a:bodyPr/>
        <a:lstStyle/>
        <a:p>
          <a:endParaRPr lang="el-GR"/>
        </a:p>
      </dgm:t>
    </dgm:pt>
    <dgm:pt modelId="{419793D9-DF8A-4EF4-9283-BB015ABA613D}" type="pres">
      <dgm:prSet presAssocID="{1F4C55BA-6537-7E49-B075-290AB69EA5B4}" presName="hierRoot2" presStyleCnt="0">
        <dgm:presLayoutVars>
          <dgm:hierBranch val="init"/>
        </dgm:presLayoutVars>
      </dgm:prSet>
      <dgm:spPr/>
    </dgm:pt>
    <dgm:pt modelId="{4CEE5812-AA3E-4458-8972-40EDF121BD46}" type="pres">
      <dgm:prSet presAssocID="{1F4C55BA-6537-7E49-B075-290AB69EA5B4}" presName="rootComposite2" presStyleCnt="0"/>
      <dgm:spPr/>
    </dgm:pt>
    <dgm:pt modelId="{CA93B331-8779-4DB2-B5AB-53A706FDE2A3}" type="pres">
      <dgm:prSet presAssocID="{1F4C55BA-6537-7E49-B075-290AB69EA5B4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771EFD3-7A4B-4602-A266-ED4E4698FB51}" type="pres">
      <dgm:prSet presAssocID="{1F4C55BA-6537-7E49-B075-290AB69EA5B4}" presName="topArc2" presStyleLbl="parChTrans1D1" presStyleIdx="2" presStyleCnt="6"/>
      <dgm:spPr/>
    </dgm:pt>
    <dgm:pt modelId="{920FDE10-A930-4C6E-88A6-13C0EBC24161}" type="pres">
      <dgm:prSet presAssocID="{1F4C55BA-6537-7E49-B075-290AB69EA5B4}" presName="bottomArc2" presStyleLbl="parChTrans1D1" presStyleIdx="3" presStyleCnt="6"/>
      <dgm:spPr/>
    </dgm:pt>
    <dgm:pt modelId="{580849FC-6060-4041-92DA-137C670F0330}" type="pres">
      <dgm:prSet presAssocID="{1F4C55BA-6537-7E49-B075-290AB69EA5B4}" presName="topConnNode2" presStyleLbl="node2" presStyleIdx="0" presStyleCnt="0"/>
      <dgm:spPr/>
      <dgm:t>
        <a:bodyPr/>
        <a:lstStyle/>
        <a:p>
          <a:endParaRPr lang="el-GR"/>
        </a:p>
      </dgm:t>
    </dgm:pt>
    <dgm:pt modelId="{CB09EF45-F62A-44D1-835D-5317C65D1F10}" type="pres">
      <dgm:prSet presAssocID="{1F4C55BA-6537-7E49-B075-290AB69EA5B4}" presName="hierChild4" presStyleCnt="0"/>
      <dgm:spPr/>
    </dgm:pt>
    <dgm:pt modelId="{493A1B65-484E-49F0-BADD-04E5DC508E04}" type="pres">
      <dgm:prSet presAssocID="{1F4C55BA-6537-7E49-B075-290AB69EA5B4}" presName="hierChild5" presStyleCnt="0"/>
      <dgm:spPr/>
    </dgm:pt>
    <dgm:pt modelId="{D0C9BBD4-5FC1-4B22-9F70-DC1984873D09}" type="pres">
      <dgm:prSet presAssocID="{D64AE1E5-8B87-9748-8520-A1FA06E351FC}" presName="Name28" presStyleLbl="parChTrans1D2" presStyleIdx="1" presStyleCnt="2"/>
      <dgm:spPr/>
      <dgm:t>
        <a:bodyPr/>
        <a:lstStyle/>
        <a:p>
          <a:endParaRPr lang="el-GR"/>
        </a:p>
      </dgm:t>
    </dgm:pt>
    <dgm:pt modelId="{88219484-04A7-4DDA-A75D-2A57A607B913}" type="pres">
      <dgm:prSet presAssocID="{497D4761-618E-5642-8A4A-E0330A058FAD}" presName="hierRoot2" presStyleCnt="0">
        <dgm:presLayoutVars>
          <dgm:hierBranch val="init"/>
        </dgm:presLayoutVars>
      </dgm:prSet>
      <dgm:spPr/>
    </dgm:pt>
    <dgm:pt modelId="{38FCAADB-8DC7-4F42-8C81-55BAD4EC10BE}" type="pres">
      <dgm:prSet presAssocID="{497D4761-618E-5642-8A4A-E0330A058FAD}" presName="rootComposite2" presStyleCnt="0"/>
      <dgm:spPr/>
    </dgm:pt>
    <dgm:pt modelId="{7D7C0C1E-D382-4B2B-BEF2-8EAEECF33459}" type="pres">
      <dgm:prSet presAssocID="{497D4761-618E-5642-8A4A-E0330A058FA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6F11CB8-E0F3-4EDD-86A7-906E25FEF437}" type="pres">
      <dgm:prSet presAssocID="{497D4761-618E-5642-8A4A-E0330A058FAD}" presName="topArc2" presStyleLbl="parChTrans1D1" presStyleIdx="4" presStyleCnt="6"/>
      <dgm:spPr/>
    </dgm:pt>
    <dgm:pt modelId="{1E13AEDF-3158-48D5-A982-2DFAF6B281C4}" type="pres">
      <dgm:prSet presAssocID="{497D4761-618E-5642-8A4A-E0330A058FAD}" presName="bottomArc2" presStyleLbl="parChTrans1D1" presStyleIdx="5" presStyleCnt="6"/>
      <dgm:spPr/>
    </dgm:pt>
    <dgm:pt modelId="{00FB7C1C-0E38-428A-A436-6453A24FC27B}" type="pres">
      <dgm:prSet presAssocID="{497D4761-618E-5642-8A4A-E0330A058FAD}" presName="topConnNode2" presStyleLbl="node2" presStyleIdx="0" presStyleCnt="0"/>
      <dgm:spPr/>
      <dgm:t>
        <a:bodyPr/>
        <a:lstStyle/>
        <a:p>
          <a:endParaRPr lang="el-GR"/>
        </a:p>
      </dgm:t>
    </dgm:pt>
    <dgm:pt modelId="{979B2DD8-439D-4E26-865A-C6B50CB61814}" type="pres">
      <dgm:prSet presAssocID="{497D4761-618E-5642-8A4A-E0330A058FAD}" presName="hierChild4" presStyleCnt="0"/>
      <dgm:spPr/>
    </dgm:pt>
    <dgm:pt modelId="{5CE24988-9FBB-4048-BDA6-B3A6B2D2EFD0}" type="pres">
      <dgm:prSet presAssocID="{497D4761-618E-5642-8A4A-E0330A058FAD}" presName="hierChild5" presStyleCnt="0"/>
      <dgm:spPr/>
    </dgm:pt>
    <dgm:pt modelId="{AFC6D5B9-D564-4744-9563-0AC1D343D2B0}" type="pres">
      <dgm:prSet presAssocID="{E065FEC4-E1FE-BB4E-9AD4-B16B231C0B0D}" presName="hierChild3" presStyleCnt="0"/>
      <dgm:spPr/>
    </dgm:pt>
  </dgm:ptLst>
  <dgm:cxnLst>
    <dgm:cxn modelId="{5B7C46CC-94B7-7745-9509-121485534396}" srcId="{3AA41D3D-4C7F-1F4C-8BF6-E91314A091EB}" destId="{E065FEC4-E1FE-BB4E-9AD4-B16B231C0B0D}" srcOrd="0" destOrd="0" parTransId="{F3F76DD9-C0DB-3749-A722-51E8182EE056}" sibTransId="{87723316-E957-0749-8DDC-211ADF8D347A}"/>
    <dgm:cxn modelId="{5BE6EBD6-8CE2-4889-B0B0-315CFBD7186C}" type="presOf" srcId="{3AA41D3D-4C7F-1F4C-8BF6-E91314A091EB}" destId="{1FAC364C-32A2-4921-A0F6-F38A62A2D3C7}" srcOrd="0" destOrd="0" presId="urn:microsoft.com/office/officeart/2008/layout/HalfCircleOrganizationChart"/>
    <dgm:cxn modelId="{FF881149-E43C-CD43-90B1-F4B0D1E49597}" srcId="{E065FEC4-E1FE-BB4E-9AD4-B16B231C0B0D}" destId="{1F4C55BA-6537-7E49-B075-290AB69EA5B4}" srcOrd="0" destOrd="0" parTransId="{73971048-8EEA-6543-91A9-DF996AE9C191}" sibTransId="{2F0DD7B0-9FB5-7148-81C0-193ED53A2AE2}"/>
    <dgm:cxn modelId="{6134D5BE-506B-40D0-AAD2-189A32569FD4}" type="presOf" srcId="{1F4C55BA-6537-7E49-B075-290AB69EA5B4}" destId="{580849FC-6060-4041-92DA-137C670F0330}" srcOrd="1" destOrd="0" presId="urn:microsoft.com/office/officeart/2008/layout/HalfCircleOrganizationChart"/>
    <dgm:cxn modelId="{E658781D-83FD-4441-B1E0-0A7BE007A069}" type="presOf" srcId="{497D4761-618E-5642-8A4A-E0330A058FAD}" destId="{00FB7C1C-0E38-428A-A436-6453A24FC27B}" srcOrd="1" destOrd="0" presId="urn:microsoft.com/office/officeart/2008/layout/HalfCircleOrganizationChart"/>
    <dgm:cxn modelId="{279BC1FA-DB2E-4657-A963-254683510D9A}" type="presOf" srcId="{73971048-8EEA-6543-91A9-DF996AE9C191}" destId="{0D0DA97A-108F-4971-824E-C5382C853E1D}" srcOrd="0" destOrd="0" presId="urn:microsoft.com/office/officeart/2008/layout/HalfCircleOrganizationChart"/>
    <dgm:cxn modelId="{F0DE8BE3-6CD0-456E-A691-D8695D7F8B5E}" type="presOf" srcId="{E065FEC4-E1FE-BB4E-9AD4-B16B231C0B0D}" destId="{2DA39775-E18A-4CD5-B59E-D323FC080DAE}" srcOrd="0" destOrd="0" presId="urn:microsoft.com/office/officeart/2008/layout/HalfCircleOrganizationChart"/>
    <dgm:cxn modelId="{5750526F-F412-47CC-B8EE-3D5F8A56FD5E}" type="presOf" srcId="{1F4C55BA-6537-7E49-B075-290AB69EA5B4}" destId="{CA93B331-8779-4DB2-B5AB-53A706FDE2A3}" srcOrd="0" destOrd="0" presId="urn:microsoft.com/office/officeart/2008/layout/HalfCircleOrganizationChart"/>
    <dgm:cxn modelId="{9C6AAAF3-047E-4A0C-8BEF-D6961A192CAA}" type="presOf" srcId="{D64AE1E5-8B87-9748-8520-A1FA06E351FC}" destId="{D0C9BBD4-5FC1-4B22-9F70-DC1984873D09}" srcOrd="0" destOrd="0" presId="urn:microsoft.com/office/officeart/2008/layout/HalfCircleOrganizationChart"/>
    <dgm:cxn modelId="{E7851C8E-890D-48A2-BA0B-7B9AD44C7C09}" type="presOf" srcId="{E065FEC4-E1FE-BB4E-9AD4-B16B231C0B0D}" destId="{DFBEE4C1-026A-4C3C-A444-7CE30362C18D}" srcOrd="1" destOrd="0" presId="urn:microsoft.com/office/officeart/2008/layout/HalfCircleOrganizationChart"/>
    <dgm:cxn modelId="{7796808E-12C5-9E41-9F2C-5EA060CC7FD2}" srcId="{E065FEC4-E1FE-BB4E-9AD4-B16B231C0B0D}" destId="{497D4761-618E-5642-8A4A-E0330A058FAD}" srcOrd="1" destOrd="0" parTransId="{D64AE1E5-8B87-9748-8520-A1FA06E351FC}" sibTransId="{8FC6D8A2-434C-6B44-80EE-6371E7AF3CF5}"/>
    <dgm:cxn modelId="{E423B514-30A0-4123-A1E7-DABEF2D3C1AC}" type="presOf" srcId="{497D4761-618E-5642-8A4A-E0330A058FAD}" destId="{7D7C0C1E-D382-4B2B-BEF2-8EAEECF33459}" srcOrd="0" destOrd="0" presId="urn:microsoft.com/office/officeart/2008/layout/HalfCircleOrganizationChart"/>
    <dgm:cxn modelId="{A71B8E42-66CD-4D7D-9E73-57146D4EBF23}" type="presParOf" srcId="{1FAC364C-32A2-4921-A0F6-F38A62A2D3C7}" destId="{E363BE3C-E50D-4383-97B7-85BD587D85C1}" srcOrd="0" destOrd="0" presId="urn:microsoft.com/office/officeart/2008/layout/HalfCircleOrganizationChart"/>
    <dgm:cxn modelId="{1F20D2BB-900B-438B-8C66-074E8ACA3232}" type="presParOf" srcId="{E363BE3C-E50D-4383-97B7-85BD587D85C1}" destId="{C5FFA6D8-1436-4D00-B4AA-DDF72C86AF9D}" srcOrd="0" destOrd="0" presId="urn:microsoft.com/office/officeart/2008/layout/HalfCircleOrganizationChart"/>
    <dgm:cxn modelId="{AB3197D0-DCC6-4EB7-86C2-7B6FF1EDF11C}" type="presParOf" srcId="{C5FFA6D8-1436-4D00-B4AA-DDF72C86AF9D}" destId="{2DA39775-E18A-4CD5-B59E-D323FC080DAE}" srcOrd="0" destOrd="0" presId="urn:microsoft.com/office/officeart/2008/layout/HalfCircleOrganizationChart"/>
    <dgm:cxn modelId="{AB36B832-0320-466E-9A5F-BDB6312C30AA}" type="presParOf" srcId="{C5FFA6D8-1436-4D00-B4AA-DDF72C86AF9D}" destId="{E0D60509-DBE5-4986-ABA4-19F920E91CB7}" srcOrd="1" destOrd="0" presId="urn:microsoft.com/office/officeart/2008/layout/HalfCircleOrganizationChart"/>
    <dgm:cxn modelId="{28783F59-5E26-4BA0-A819-0FC16333A95E}" type="presParOf" srcId="{C5FFA6D8-1436-4D00-B4AA-DDF72C86AF9D}" destId="{4210C462-EF7F-46D0-9727-0FD2662422E3}" srcOrd="2" destOrd="0" presId="urn:microsoft.com/office/officeart/2008/layout/HalfCircleOrganizationChart"/>
    <dgm:cxn modelId="{B6B39007-240D-4032-B713-735E7F07ADBF}" type="presParOf" srcId="{C5FFA6D8-1436-4D00-B4AA-DDF72C86AF9D}" destId="{DFBEE4C1-026A-4C3C-A444-7CE30362C18D}" srcOrd="3" destOrd="0" presId="urn:microsoft.com/office/officeart/2008/layout/HalfCircleOrganizationChart"/>
    <dgm:cxn modelId="{17D3D42C-D972-4564-89CA-7B3E1689D9FA}" type="presParOf" srcId="{E363BE3C-E50D-4383-97B7-85BD587D85C1}" destId="{B694F58D-EF58-40BF-83B2-D96874447C62}" srcOrd="1" destOrd="0" presId="urn:microsoft.com/office/officeart/2008/layout/HalfCircleOrganizationChart"/>
    <dgm:cxn modelId="{EB5A6C4A-EB61-4893-9BAE-5E709DF316E4}" type="presParOf" srcId="{B694F58D-EF58-40BF-83B2-D96874447C62}" destId="{0D0DA97A-108F-4971-824E-C5382C853E1D}" srcOrd="0" destOrd="0" presId="urn:microsoft.com/office/officeart/2008/layout/HalfCircleOrganizationChart"/>
    <dgm:cxn modelId="{C83A99A0-CB95-40F3-BF5A-834A0C4DFE85}" type="presParOf" srcId="{B694F58D-EF58-40BF-83B2-D96874447C62}" destId="{419793D9-DF8A-4EF4-9283-BB015ABA613D}" srcOrd="1" destOrd="0" presId="urn:microsoft.com/office/officeart/2008/layout/HalfCircleOrganizationChart"/>
    <dgm:cxn modelId="{1A92F793-7E8B-4D0A-B8E1-4EB0ED47D2FE}" type="presParOf" srcId="{419793D9-DF8A-4EF4-9283-BB015ABA613D}" destId="{4CEE5812-AA3E-4458-8972-40EDF121BD46}" srcOrd="0" destOrd="0" presId="urn:microsoft.com/office/officeart/2008/layout/HalfCircleOrganizationChart"/>
    <dgm:cxn modelId="{C0F5DD33-3981-4692-909C-C7A452BD6D51}" type="presParOf" srcId="{4CEE5812-AA3E-4458-8972-40EDF121BD46}" destId="{CA93B331-8779-4DB2-B5AB-53A706FDE2A3}" srcOrd="0" destOrd="0" presId="urn:microsoft.com/office/officeart/2008/layout/HalfCircleOrganizationChart"/>
    <dgm:cxn modelId="{95998A2C-125F-4ED6-A128-AAC705038A32}" type="presParOf" srcId="{4CEE5812-AA3E-4458-8972-40EDF121BD46}" destId="{7771EFD3-7A4B-4602-A266-ED4E4698FB51}" srcOrd="1" destOrd="0" presId="urn:microsoft.com/office/officeart/2008/layout/HalfCircleOrganizationChart"/>
    <dgm:cxn modelId="{471113B4-E2FC-49EC-9ADA-2652125CA0F3}" type="presParOf" srcId="{4CEE5812-AA3E-4458-8972-40EDF121BD46}" destId="{920FDE10-A930-4C6E-88A6-13C0EBC24161}" srcOrd="2" destOrd="0" presId="urn:microsoft.com/office/officeart/2008/layout/HalfCircleOrganizationChart"/>
    <dgm:cxn modelId="{CD323276-962C-407A-B955-5246C36E2A7A}" type="presParOf" srcId="{4CEE5812-AA3E-4458-8972-40EDF121BD46}" destId="{580849FC-6060-4041-92DA-137C670F0330}" srcOrd="3" destOrd="0" presId="urn:microsoft.com/office/officeart/2008/layout/HalfCircleOrganizationChart"/>
    <dgm:cxn modelId="{2EC51A5E-965F-4830-B47D-407B99531B2E}" type="presParOf" srcId="{419793D9-DF8A-4EF4-9283-BB015ABA613D}" destId="{CB09EF45-F62A-44D1-835D-5317C65D1F10}" srcOrd="1" destOrd="0" presId="urn:microsoft.com/office/officeart/2008/layout/HalfCircleOrganizationChart"/>
    <dgm:cxn modelId="{79CD1287-C052-48CF-A8CA-A232B145918D}" type="presParOf" srcId="{419793D9-DF8A-4EF4-9283-BB015ABA613D}" destId="{493A1B65-484E-49F0-BADD-04E5DC508E04}" srcOrd="2" destOrd="0" presId="urn:microsoft.com/office/officeart/2008/layout/HalfCircleOrganizationChart"/>
    <dgm:cxn modelId="{8086C50F-BDC3-4895-949B-1D69648705B7}" type="presParOf" srcId="{B694F58D-EF58-40BF-83B2-D96874447C62}" destId="{D0C9BBD4-5FC1-4B22-9F70-DC1984873D09}" srcOrd="2" destOrd="0" presId="urn:microsoft.com/office/officeart/2008/layout/HalfCircleOrganizationChart"/>
    <dgm:cxn modelId="{FDC3B9F4-37EA-4562-A6C8-EAE8B7C5CB0A}" type="presParOf" srcId="{B694F58D-EF58-40BF-83B2-D96874447C62}" destId="{88219484-04A7-4DDA-A75D-2A57A607B913}" srcOrd="3" destOrd="0" presId="urn:microsoft.com/office/officeart/2008/layout/HalfCircleOrganizationChart"/>
    <dgm:cxn modelId="{092377DF-2F1E-4765-9EED-A6AABE16E225}" type="presParOf" srcId="{88219484-04A7-4DDA-A75D-2A57A607B913}" destId="{38FCAADB-8DC7-4F42-8C81-55BAD4EC10BE}" srcOrd="0" destOrd="0" presId="urn:microsoft.com/office/officeart/2008/layout/HalfCircleOrganizationChart"/>
    <dgm:cxn modelId="{D4762201-8944-4413-9484-A37FC87F698B}" type="presParOf" srcId="{38FCAADB-8DC7-4F42-8C81-55BAD4EC10BE}" destId="{7D7C0C1E-D382-4B2B-BEF2-8EAEECF33459}" srcOrd="0" destOrd="0" presId="urn:microsoft.com/office/officeart/2008/layout/HalfCircleOrganizationChart"/>
    <dgm:cxn modelId="{ABC3CC22-2592-4899-8F55-74D01E172306}" type="presParOf" srcId="{38FCAADB-8DC7-4F42-8C81-55BAD4EC10BE}" destId="{66F11CB8-E0F3-4EDD-86A7-906E25FEF437}" srcOrd="1" destOrd="0" presId="urn:microsoft.com/office/officeart/2008/layout/HalfCircleOrganizationChart"/>
    <dgm:cxn modelId="{89F4552B-5B3A-4388-BCF5-517E4D121460}" type="presParOf" srcId="{38FCAADB-8DC7-4F42-8C81-55BAD4EC10BE}" destId="{1E13AEDF-3158-48D5-A982-2DFAF6B281C4}" srcOrd="2" destOrd="0" presId="urn:microsoft.com/office/officeart/2008/layout/HalfCircleOrganizationChart"/>
    <dgm:cxn modelId="{796AA1C7-6C3F-42A6-862E-228B6C4F3BE1}" type="presParOf" srcId="{38FCAADB-8DC7-4F42-8C81-55BAD4EC10BE}" destId="{00FB7C1C-0E38-428A-A436-6453A24FC27B}" srcOrd="3" destOrd="0" presId="urn:microsoft.com/office/officeart/2008/layout/HalfCircleOrganizationChart"/>
    <dgm:cxn modelId="{1E54D1C6-9AD3-404F-B042-D261C2FEC6C8}" type="presParOf" srcId="{88219484-04A7-4DDA-A75D-2A57A607B913}" destId="{979B2DD8-439D-4E26-865A-C6B50CB61814}" srcOrd="1" destOrd="0" presId="urn:microsoft.com/office/officeart/2008/layout/HalfCircleOrganizationChart"/>
    <dgm:cxn modelId="{E4EFCCD4-83E0-4ADF-82ED-AD7828A3CF32}" type="presParOf" srcId="{88219484-04A7-4DDA-A75D-2A57A607B913}" destId="{5CE24988-9FBB-4048-BDA6-B3A6B2D2EFD0}" srcOrd="2" destOrd="0" presId="urn:microsoft.com/office/officeart/2008/layout/HalfCircleOrganizationChart"/>
    <dgm:cxn modelId="{55B48965-C964-40BE-8719-351A80AF9B49}" type="presParOf" srcId="{E363BE3C-E50D-4383-97B7-85BD587D85C1}" destId="{AFC6D5B9-D564-4744-9563-0AC1D343D2B0}" srcOrd="2" destOrd="0" presId="urn:microsoft.com/office/officeart/2008/layout/HalfCircleOrganizationChar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  <a:ext uri="{C62137D5-CB1D-491B-B009-E17868A290BF}">
      <dgm14:recolorImg xmlns=""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177140-82AC-43B0-8FBD-FF2904D2525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08DCC79-5BE6-46B9-8591-BF394360995C}">
      <dgm:prSet/>
      <dgm:spPr/>
      <dgm:t>
        <a:bodyPr/>
        <a:lstStyle/>
        <a:p>
          <a:r>
            <a:rPr lang="el-GR" b="1" dirty="0"/>
            <a:t>Κώμα: </a:t>
          </a:r>
          <a:r>
            <a:rPr lang="el-GR" dirty="0"/>
            <a:t>χωρίς ανταπόκριση, χωρίς άνοιγμα οφθαλμών και απουσία σημείων επίγνωσης του εαυτού ή του περιβάλλοντος</a:t>
          </a:r>
          <a:endParaRPr lang="en-US" dirty="0"/>
        </a:p>
      </dgm:t>
    </dgm:pt>
    <dgm:pt modelId="{03C60DE1-1284-42D3-B89F-1BBC87007877}" type="parTrans" cxnId="{5D7E4183-DE09-4A4C-983D-3D48D952C917}">
      <dgm:prSet/>
      <dgm:spPr/>
      <dgm:t>
        <a:bodyPr/>
        <a:lstStyle/>
        <a:p>
          <a:endParaRPr lang="en-US"/>
        </a:p>
      </dgm:t>
    </dgm:pt>
    <dgm:pt modelId="{4D2FFEEE-7986-4881-AC83-5AF1CE578B1B}" type="sibTrans" cxnId="{5D7E4183-DE09-4A4C-983D-3D48D952C917}">
      <dgm:prSet/>
      <dgm:spPr/>
      <dgm:t>
        <a:bodyPr/>
        <a:lstStyle/>
        <a:p>
          <a:endParaRPr lang="en-US"/>
        </a:p>
      </dgm:t>
    </dgm:pt>
    <dgm:pt modelId="{65C9F8D5-74ED-470F-934D-C88955EE7727}">
      <dgm:prSet/>
      <dgm:spPr/>
      <dgm:t>
        <a:bodyPr/>
        <a:lstStyle/>
        <a:p>
          <a:r>
            <a:rPr lang="en-US" b="1" dirty="0"/>
            <a:t>Vegetative state (VS)/ Unresponsive Wakefulness Syndrome (UWS):</a:t>
          </a:r>
          <a:r>
            <a:rPr lang="el-GR" dirty="0"/>
            <a:t>Αφορά ασθενείς που αφυπνίζονται από το κώμα, αλλά έχουν χάσει την ικανότητα της επίγνωσης </a:t>
          </a:r>
          <a:endParaRPr lang="en-US" dirty="0"/>
        </a:p>
      </dgm:t>
    </dgm:pt>
    <dgm:pt modelId="{B0F4E2BE-A833-43A8-94D6-9B383908769B}" type="parTrans" cxnId="{BBB8ED41-F271-4E05-94B5-E5D3AB498275}">
      <dgm:prSet/>
      <dgm:spPr/>
      <dgm:t>
        <a:bodyPr/>
        <a:lstStyle/>
        <a:p>
          <a:endParaRPr lang="en-US"/>
        </a:p>
      </dgm:t>
    </dgm:pt>
    <dgm:pt modelId="{37A97365-51C0-4A88-B53C-021E957EFDFC}" type="sibTrans" cxnId="{BBB8ED41-F271-4E05-94B5-E5D3AB498275}">
      <dgm:prSet/>
      <dgm:spPr/>
      <dgm:t>
        <a:bodyPr/>
        <a:lstStyle/>
        <a:p>
          <a:endParaRPr lang="en-US"/>
        </a:p>
      </dgm:t>
    </dgm:pt>
    <dgm:pt modelId="{D954D4AC-852E-43CA-98C7-8E43D87ECA8C}">
      <dgm:prSet/>
      <dgm:spPr/>
      <dgm:t>
        <a:bodyPr/>
        <a:lstStyle/>
        <a:p>
          <a:r>
            <a:rPr lang="en-US" b="1" dirty="0"/>
            <a:t>Minimally conscious state (MCS): </a:t>
          </a:r>
          <a:r>
            <a:rPr lang="el-GR" dirty="0"/>
            <a:t>κατάσταση εγρήγορσης με μη συνεχείς αλλά αναπαραγώγιμες συμπεριφορές(εκτέλεση εντολών κτλ)</a:t>
          </a:r>
          <a:r>
            <a:rPr lang="en-US" dirty="0"/>
            <a:t>,</a:t>
          </a:r>
          <a:r>
            <a:rPr lang="el-GR" dirty="0"/>
            <a:t> η επικοινωνία είναι σημαντικά επηρεασμένη</a:t>
          </a:r>
          <a:endParaRPr lang="en-US" dirty="0"/>
        </a:p>
      </dgm:t>
    </dgm:pt>
    <dgm:pt modelId="{1EAC63FB-02B3-474A-A241-5C0D13CBC1AF}" type="parTrans" cxnId="{0991478F-34CB-4C87-8DBC-178911F7FD44}">
      <dgm:prSet/>
      <dgm:spPr/>
      <dgm:t>
        <a:bodyPr/>
        <a:lstStyle/>
        <a:p>
          <a:endParaRPr lang="en-US"/>
        </a:p>
      </dgm:t>
    </dgm:pt>
    <dgm:pt modelId="{7DD3F4E2-9BBA-4143-B734-8B4A5F69518A}" type="sibTrans" cxnId="{0991478F-34CB-4C87-8DBC-178911F7FD44}">
      <dgm:prSet/>
      <dgm:spPr/>
      <dgm:t>
        <a:bodyPr/>
        <a:lstStyle/>
        <a:p>
          <a:endParaRPr lang="en-US"/>
        </a:p>
      </dgm:t>
    </dgm:pt>
    <dgm:pt modelId="{A5734438-CF99-457B-83A1-60BEDF9F0810}">
      <dgm:prSet/>
      <dgm:spPr/>
      <dgm:t>
        <a:bodyPr/>
        <a:lstStyle/>
        <a:p>
          <a:r>
            <a:rPr lang="el-GR" b="1" dirty="0"/>
            <a:t>Εγκεφαλικός θάνατος: </a:t>
          </a:r>
          <a:r>
            <a:rPr lang="el-GR" dirty="0"/>
            <a:t>μη αναστρέψιμη παύση όλων των λειτουργιών του εγκεφάλου συμπεριλαμβανομένων των λειτουργιών του στελέχους</a:t>
          </a:r>
          <a:endParaRPr lang="en-US" dirty="0"/>
        </a:p>
      </dgm:t>
    </dgm:pt>
    <dgm:pt modelId="{B48E4098-D8D6-49A2-B25F-4CF59E1749B6}" type="parTrans" cxnId="{2EF68BF3-B7EB-45A1-A94B-587F71539E42}">
      <dgm:prSet/>
      <dgm:spPr/>
      <dgm:t>
        <a:bodyPr/>
        <a:lstStyle/>
        <a:p>
          <a:endParaRPr lang="en-US"/>
        </a:p>
      </dgm:t>
    </dgm:pt>
    <dgm:pt modelId="{614B9C1E-1C8D-4D78-82B9-47ED2FC07AF1}" type="sibTrans" cxnId="{2EF68BF3-B7EB-45A1-A94B-587F71539E42}">
      <dgm:prSet/>
      <dgm:spPr/>
      <dgm:t>
        <a:bodyPr/>
        <a:lstStyle/>
        <a:p>
          <a:endParaRPr lang="en-US"/>
        </a:p>
      </dgm:t>
    </dgm:pt>
    <dgm:pt modelId="{D0BEF788-827B-4307-843F-496674463F5C}" type="pres">
      <dgm:prSet presAssocID="{98177140-82AC-43B0-8FBD-FF2904D2525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9C970B3D-4082-40CB-9889-215BF9D44D13}" type="pres">
      <dgm:prSet presAssocID="{108DCC79-5BE6-46B9-8591-BF394360995C}" presName="thickLine" presStyleLbl="alignNode1" presStyleIdx="0" presStyleCnt="4"/>
      <dgm:spPr/>
    </dgm:pt>
    <dgm:pt modelId="{7E678424-DD70-4A6E-8D72-0970B84C59D7}" type="pres">
      <dgm:prSet presAssocID="{108DCC79-5BE6-46B9-8591-BF394360995C}" presName="horz1" presStyleCnt="0"/>
      <dgm:spPr/>
    </dgm:pt>
    <dgm:pt modelId="{C676F5E2-0A67-4499-A7FD-0D6B42440266}" type="pres">
      <dgm:prSet presAssocID="{108DCC79-5BE6-46B9-8591-BF394360995C}" presName="tx1" presStyleLbl="revTx" presStyleIdx="0" presStyleCnt="4"/>
      <dgm:spPr/>
      <dgm:t>
        <a:bodyPr/>
        <a:lstStyle/>
        <a:p>
          <a:endParaRPr lang="el-GR"/>
        </a:p>
      </dgm:t>
    </dgm:pt>
    <dgm:pt modelId="{BA67BD33-0A6A-494D-AFF8-74E0CC2C14D4}" type="pres">
      <dgm:prSet presAssocID="{108DCC79-5BE6-46B9-8591-BF394360995C}" presName="vert1" presStyleCnt="0"/>
      <dgm:spPr/>
    </dgm:pt>
    <dgm:pt modelId="{DC32449E-3811-40AA-85A4-3A4E5188FA6F}" type="pres">
      <dgm:prSet presAssocID="{65C9F8D5-74ED-470F-934D-C88955EE7727}" presName="thickLine" presStyleLbl="alignNode1" presStyleIdx="1" presStyleCnt="4"/>
      <dgm:spPr/>
    </dgm:pt>
    <dgm:pt modelId="{575D4117-5A23-4888-B05A-1210CFE6FC0E}" type="pres">
      <dgm:prSet presAssocID="{65C9F8D5-74ED-470F-934D-C88955EE7727}" presName="horz1" presStyleCnt="0"/>
      <dgm:spPr/>
    </dgm:pt>
    <dgm:pt modelId="{5A067F4A-0575-4996-AFB5-B8ED3A399DDC}" type="pres">
      <dgm:prSet presAssocID="{65C9F8D5-74ED-470F-934D-C88955EE7727}" presName="tx1" presStyleLbl="revTx" presStyleIdx="1" presStyleCnt="4"/>
      <dgm:spPr/>
      <dgm:t>
        <a:bodyPr/>
        <a:lstStyle/>
        <a:p>
          <a:endParaRPr lang="el-GR"/>
        </a:p>
      </dgm:t>
    </dgm:pt>
    <dgm:pt modelId="{F70761C2-07C2-4CD6-94DC-002F6134FFA2}" type="pres">
      <dgm:prSet presAssocID="{65C9F8D5-74ED-470F-934D-C88955EE7727}" presName="vert1" presStyleCnt="0"/>
      <dgm:spPr/>
    </dgm:pt>
    <dgm:pt modelId="{73B98EB7-52D8-484D-87E7-63ECC9B9DD89}" type="pres">
      <dgm:prSet presAssocID="{D954D4AC-852E-43CA-98C7-8E43D87ECA8C}" presName="thickLine" presStyleLbl="alignNode1" presStyleIdx="2" presStyleCnt="4"/>
      <dgm:spPr/>
    </dgm:pt>
    <dgm:pt modelId="{95B2336D-4A95-486C-831A-2B46EE8C6DE4}" type="pres">
      <dgm:prSet presAssocID="{D954D4AC-852E-43CA-98C7-8E43D87ECA8C}" presName="horz1" presStyleCnt="0"/>
      <dgm:spPr/>
    </dgm:pt>
    <dgm:pt modelId="{EF0D7388-DC50-4151-947E-3B51CD61F003}" type="pres">
      <dgm:prSet presAssocID="{D954D4AC-852E-43CA-98C7-8E43D87ECA8C}" presName="tx1" presStyleLbl="revTx" presStyleIdx="2" presStyleCnt="4"/>
      <dgm:spPr/>
      <dgm:t>
        <a:bodyPr/>
        <a:lstStyle/>
        <a:p>
          <a:endParaRPr lang="el-GR"/>
        </a:p>
      </dgm:t>
    </dgm:pt>
    <dgm:pt modelId="{75FBBF91-DD20-4AEB-B6E2-E3B6C919E3E7}" type="pres">
      <dgm:prSet presAssocID="{D954D4AC-852E-43CA-98C7-8E43D87ECA8C}" presName="vert1" presStyleCnt="0"/>
      <dgm:spPr/>
    </dgm:pt>
    <dgm:pt modelId="{B218B6B5-CC8B-4839-B1CD-AD8CCCF86B49}" type="pres">
      <dgm:prSet presAssocID="{A5734438-CF99-457B-83A1-60BEDF9F0810}" presName="thickLine" presStyleLbl="alignNode1" presStyleIdx="3" presStyleCnt="4"/>
      <dgm:spPr/>
    </dgm:pt>
    <dgm:pt modelId="{7577A6BB-AC2E-453E-861E-1A4D0C0FC1D8}" type="pres">
      <dgm:prSet presAssocID="{A5734438-CF99-457B-83A1-60BEDF9F0810}" presName="horz1" presStyleCnt="0"/>
      <dgm:spPr/>
    </dgm:pt>
    <dgm:pt modelId="{01BBD346-D321-40CB-A378-EE63FF2CCA0C}" type="pres">
      <dgm:prSet presAssocID="{A5734438-CF99-457B-83A1-60BEDF9F0810}" presName="tx1" presStyleLbl="revTx" presStyleIdx="3" presStyleCnt="4"/>
      <dgm:spPr/>
      <dgm:t>
        <a:bodyPr/>
        <a:lstStyle/>
        <a:p>
          <a:endParaRPr lang="el-GR"/>
        </a:p>
      </dgm:t>
    </dgm:pt>
    <dgm:pt modelId="{298D3125-EF64-4E5B-8A21-059454B60141}" type="pres">
      <dgm:prSet presAssocID="{A5734438-CF99-457B-83A1-60BEDF9F0810}" presName="vert1" presStyleCnt="0"/>
      <dgm:spPr/>
    </dgm:pt>
  </dgm:ptLst>
  <dgm:cxnLst>
    <dgm:cxn modelId="{BBB8ED41-F271-4E05-94B5-E5D3AB498275}" srcId="{98177140-82AC-43B0-8FBD-FF2904D25254}" destId="{65C9F8D5-74ED-470F-934D-C88955EE7727}" srcOrd="1" destOrd="0" parTransId="{B0F4E2BE-A833-43A8-94D6-9B383908769B}" sibTransId="{37A97365-51C0-4A88-B53C-021E957EFDFC}"/>
    <dgm:cxn modelId="{BD5D5DFA-BEB1-46B9-9302-BF6A6B5E0AA6}" type="presOf" srcId="{D954D4AC-852E-43CA-98C7-8E43D87ECA8C}" destId="{EF0D7388-DC50-4151-947E-3B51CD61F003}" srcOrd="0" destOrd="0" presId="urn:microsoft.com/office/officeart/2008/layout/LinedList"/>
    <dgm:cxn modelId="{9E71A297-FB73-4678-991F-6BF9100F9D3D}" type="presOf" srcId="{65C9F8D5-74ED-470F-934D-C88955EE7727}" destId="{5A067F4A-0575-4996-AFB5-B8ED3A399DDC}" srcOrd="0" destOrd="0" presId="urn:microsoft.com/office/officeart/2008/layout/LinedList"/>
    <dgm:cxn modelId="{2D00204E-3DD9-4A19-B07D-5F22768BBF0E}" type="presOf" srcId="{98177140-82AC-43B0-8FBD-FF2904D25254}" destId="{D0BEF788-827B-4307-843F-496674463F5C}" srcOrd="0" destOrd="0" presId="urn:microsoft.com/office/officeart/2008/layout/LinedList"/>
    <dgm:cxn modelId="{A77C0857-51E0-43A1-BA79-A8AB6D7EDA63}" type="presOf" srcId="{A5734438-CF99-457B-83A1-60BEDF9F0810}" destId="{01BBD346-D321-40CB-A378-EE63FF2CCA0C}" srcOrd="0" destOrd="0" presId="urn:microsoft.com/office/officeart/2008/layout/LinedList"/>
    <dgm:cxn modelId="{5D7E4183-DE09-4A4C-983D-3D48D952C917}" srcId="{98177140-82AC-43B0-8FBD-FF2904D25254}" destId="{108DCC79-5BE6-46B9-8591-BF394360995C}" srcOrd="0" destOrd="0" parTransId="{03C60DE1-1284-42D3-B89F-1BBC87007877}" sibTransId="{4D2FFEEE-7986-4881-AC83-5AF1CE578B1B}"/>
    <dgm:cxn modelId="{0991478F-34CB-4C87-8DBC-178911F7FD44}" srcId="{98177140-82AC-43B0-8FBD-FF2904D25254}" destId="{D954D4AC-852E-43CA-98C7-8E43D87ECA8C}" srcOrd="2" destOrd="0" parTransId="{1EAC63FB-02B3-474A-A241-5C0D13CBC1AF}" sibTransId="{7DD3F4E2-9BBA-4143-B734-8B4A5F69518A}"/>
    <dgm:cxn modelId="{2EF68BF3-B7EB-45A1-A94B-587F71539E42}" srcId="{98177140-82AC-43B0-8FBD-FF2904D25254}" destId="{A5734438-CF99-457B-83A1-60BEDF9F0810}" srcOrd="3" destOrd="0" parTransId="{B48E4098-D8D6-49A2-B25F-4CF59E1749B6}" sibTransId="{614B9C1E-1C8D-4D78-82B9-47ED2FC07AF1}"/>
    <dgm:cxn modelId="{A98C14BC-C608-4F04-9213-6FEA7938C9C1}" type="presOf" srcId="{108DCC79-5BE6-46B9-8591-BF394360995C}" destId="{C676F5E2-0A67-4499-A7FD-0D6B42440266}" srcOrd="0" destOrd="0" presId="urn:microsoft.com/office/officeart/2008/layout/LinedList"/>
    <dgm:cxn modelId="{65E62AB8-C14A-4A9B-A9F2-D369A2378F0C}" type="presParOf" srcId="{D0BEF788-827B-4307-843F-496674463F5C}" destId="{9C970B3D-4082-40CB-9889-215BF9D44D13}" srcOrd="0" destOrd="0" presId="urn:microsoft.com/office/officeart/2008/layout/LinedList"/>
    <dgm:cxn modelId="{A04EDCAE-BB19-4FC5-9BC2-0DD97E8B2959}" type="presParOf" srcId="{D0BEF788-827B-4307-843F-496674463F5C}" destId="{7E678424-DD70-4A6E-8D72-0970B84C59D7}" srcOrd="1" destOrd="0" presId="urn:microsoft.com/office/officeart/2008/layout/LinedList"/>
    <dgm:cxn modelId="{432F50E0-2FE7-442E-AB06-4D68B7F843EB}" type="presParOf" srcId="{7E678424-DD70-4A6E-8D72-0970B84C59D7}" destId="{C676F5E2-0A67-4499-A7FD-0D6B42440266}" srcOrd="0" destOrd="0" presId="urn:microsoft.com/office/officeart/2008/layout/LinedList"/>
    <dgm:cxn modelId="{173D92EA-45DF-42EB-8322-C88262EA1A0D}" type="presParOf" srcId="{7E678424-DD70-4A6E-8D72-0970B84C59D7}" destId="{BA67BD33-0A6A-494D-AFF8-74E0CC2C14D4}" srcOrd="1" destOrd="0" presId="urn:microsoft.com/office/officeart/2008/layout/LinedList"/>
    <dgm:cxn modelId="{2A512710-3344-4304-B3F1-32C635FCC7D7}" type="presParOf" srcId="{D0BEF788-827B-4307-843F-496674463F5C}" destId="{DC32449E-3811-40AA-85A4-3A4E5188FA6F}" srcOrd="2" destOrd="0" presId="urn:microsoft.com/office/officeart/2008/layout/LinedList"/>
    <dgm:cxn modelId="{D3A9B06C-3F7D-4358-BA70-7DA1439C2A59}" type="presParOf" srcId="{D0BEF788-827B-4307-843F-496674463F5C}" destId="{575D4117-5A23-4888-B05A-1210CFE6FC0E}" srcOrd="3" destOrd="0" presId="urn:microsoft.com/office/officeart/2008/layout/LinedList"/>
    <dgm:cxn modelId="{6CA7C0B0-0F01-4E4A-A7F6-35BA24A719DD}" type="presParOf" srcId="{575D4117-5A23-4888-B05A-1210CFE6FC0E}" destId="{5A067F4A-0575-4996-AFB5-B8ED3A399DDC}" srcOrd="0" destOrd="0" presId="urn:microsoft.com/office/officeart/2008/layout/LinedList"/>
    <dgm:cxn modelId="{BC2BC225-9AF0-495D-AA83-6F770628B284}" type="presParOf" srcId="{575D4117-5A23-4888-B05A-1210CFE6FC0E}" destId="{F70761C2-07C2-4CD6-94DC-002F6134FFA2}" srcOrd="1" destOrd="0" presId="urn:microsoft.com/office/officeart/2008/layout/LinedList"/>
    <dgm:cxn modelId="{91EAA763-04D9-4174-8B09-5C646D125245}" type="presParOf" srcId="{D0BEF788-827B-4307-843F-496674463F5C}" destId="{73B98EB7-52D8-484D-87E7-63ECC9B9DD89}" srcOrd="4" destOrd="0" presId="urn:microsoft.com/office/officeart/2008/layout/LinedList"/>
    <dgm:cxn modelId="{21EDBEED-CB44-43FE-9B0D-0052FC50C44B}" type="presParOf" srcId="{D0BEF788-827B-4307-843F-496674463F5C}" destId="{95B2336D-4A95-486C-831A-2B46EE8C6DE4}" srcOrd="5" destOrd="0" presId="urn:microsoft.com/office/officeart/2008/layout/LinedList"/>
    <dgm:cxn modelId="{CE276A9A-069F-4145-B1BE-85D74663A033}" type="presParOf" srcId="{95B2336D-4A95-486C-831A-2B46EE8C6DE4}" destId="{EF0D7388-DC50-4151-947E-3B51CD61F003}" srcOrd="0" destOrd="0" presId="urn:microsoft.com/office/officeart/2008/layout/LinedList"/>
    <dgm:cxn modelId="{E14F4207-50BC-4201-A868-9D69B58E4586}" type="presParOf" srcId="{95B2336D-4A95-486C-831A-2B46EE8C6DE4}" destId="{75FBBF91-DD20-4AEB-B6E2-E3B6C919E3E7}" srcOrd="1" destOrd="0" presId="urn:microsoft.com/office/officeart/2008/layout/LinedList"/>
    <dgm:cxn modelId="{3D218D51-40FA-45A8-925A-BB424D0AFA06}" type="presParOf" srcId="{D0BEF788-827B-4307-843F-496674463F5C}" destId="{B218B6B5-CC8B-4839-B1CD-AD8CCCF86B49}" srcOrd="6" destOrd="0" presId="urn:microsoft.com/office/officeart/2008/layout/LinedList"/>
    <dgm:cxn modelId="{BF18CAB2-C49F-425E-AF73-DBEFEF78079F}" type="presParOf" srcId="{D0BEF788-827B-4307-843F-496674463F5C}" destId="{7577A6BB-AC2E-453E-861E-1A4D0C0FC1D8}" srcOrd="7" destOrd="0" presId="urn:microsoft.com/office/officeart/2008/layout/LinedList"/>
    <dgm:cxn modelId="{5F739443-C18E-468A-B7CF-4ED4A4EC377C}" type="presParOf" srcId="{7577A6BB-AC2E-453E-861E-1A4D0C0FC1D8}" destId="{01BBD346-D321-40CB-A378-EE63FF2CCA0C}" srcOrd="0" destOrd="0" presId="urn:microsoft.com/office/officeart/2008/layout/LinedList"/>
    <dgm:cxn modelId="{5FD98ABF-B41C-44DB-AAAC-4CFFF0F0FBD9}" type="presParOf" srcId="{7577A6BB-AC2E-453E-861E-1A4D0C0FC1D8}" destId="{298D3125-EF64-4E5B-8A21-059454B60141}" srcOrd="1" destOrd="0" presId="urn:microsoft.com/office/officeart/2008/layout/Lined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26FB6E-571E-3241-B4A8-D1B7DDE49E75}" type="doc">
      <dgm:prSet loTypeId="urn:microsoft.com/office/officeart/2005/8/layout/vList5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l-GR"/>
        </a:p>
      </dgm:t>
    </dgm:pt>
    <dgm:pt modelId="{169E943E-34C7-3D4D-9408-F0AAFD5D6109}">
      <dgm:prSet/>
      <dgm:spPr/>
      <dgm:t>
        <a:bodyPr/>
        <a:lstStyle/>
        <a:p>
          <a:r>
            <a:rPr lang="el-GR" dirty="0"/>
            <a:t>Εκτίμηση επιπέδου συνείδησης</a:t>
          </a:r>
        </a:p>
      </dgm:t>
    </dgm:pt>
    <dgm:pt modelId="{2C47C1B0-6863-E94D-9A62-539B5506B940}" type="parTrans" cxnId="{9CC0813A-750A-BB43-8DF2-FB5D9CD3FF66}">
      <dgm:prSet/>
      <dgm:spPr/>
      <dgm:t>
        <a:bodyPr/>
        <a:lstStyle/>
        <a:p>
          <a:endParaRPr lang="el-GR"/>
        </a:p>
      </dgm:t>
    </dgm:pt>
    <dgm:pt modelId="{B1A2B6F3-194A-C245-8617-FB6AA8832CF8}" type="sibTrans" cxnId="{9CC0813A-750A-BB43-8DF2-FB5D9CD3FF66}">
      <dgm:prSet/>
      <dgm:spPr/>
      <dgm:t>
        <a:bodyPr/>
        <a:lstStyle/>
        <a:p>
          <a:endParaRPr lang="el-GR"/>
        </a:p>
      </dgm:t>
    </dgm:pt>
    <dgm:pt modelId="{36F8A385-7653-6342-82CA-19D82373241C}">
      <dgm:prSet/>
      <dgm:spPr/>
      <dgm:t>
        <a:bodyPr/>
        <a:lstStyle/>
        <a:p>
          <a:r>
            <a:rPr lang="el-GR" dirty="0"/>
            <a:t>Κινητικές αντιδράσεις</a:t>
          </a:r>
        </a:p>
      </dgm:t>
    </dgm:pt>
    <dgm:pt modelId="{B63F8331-953F-1342-977D-0D436F7F92D5}" type="parTrans" cxnId="{4668CBC1-DB44-334E-9381-71258A77F6CF}">
      <dgm:prSet/>
      <dgm:spPr/>
      <dgm:t>
        <a:bodyPr/>
        <a:lstStyle/>
        <a:p>
          <a:endParaRPr lang="el-GR"/>
        </a:p>
      </dgm:t>
    </dgm:pt>
    <dgm:pt modelId="{46151D09-19D4-4147-898E-697EE9907EBF}" type="sibTrans" cxnId="{4668CBC1-DB44-334E-9381-71258A77F6CF}">
      <dgm:prSet/>
      <dgm:spPr/>
      <dgm:t>
        <a:bodyPr/>
        <a:lstStyle/>
        <a:p>
          <a:endParaRPr lang="el-GR"/>
        </a:p>
      </dgm:t>
    </dgm:pt>
    <dgm:pt modelId="{228D1C1F-9A63-AF4C-83A8-DFE57D51295A}">
      <dgm:prSet/>
      <dgm:spPr/>
      <dgm:t>
        <a:bodyPr/>
        <a:lstStyle/>
        <a:p>
          <a:r>
            <a:rPr lang="el-GR" dirty="0"/>
            <a:t>Αντανακλαστικά στελέχους</a:t>
          </a:r>
          <a:r>
            <a:rPr lang="en-US" dirty="0"/>
            <a:t> – </a:t>
          </a:r>
          <a:r>
            <a:rPr lang="el-GR" dirty="0"/>
            <a:t>Κρανιακά νεύρα</a:t>
          </a:r>
        </a:p>
      </dgm:t>
    </dgm:pt>
    <dgm:pt modelId="{4EAD7B2D-A6C9-D944-BDD7-897801D86F6F}" type="parTrans" cxnId="{9D04C1EE-F23B-E34B-88AB-57BB28041934}">
      <dgm:prSet/>
      <dgm:spPr/>
      <dgm:t>
        <a:bodyPr/>
        <a:lstStyle/>
        <a:p>
          <a:endParaRPr lang="el-GR"/>
        </a:p>
      </dgm:t>
    </dgm:pt>
    <dgm:pt modelId="{4F621061-9A33-7348-954B-393DDB62C252}" type="sibTrans" cxnId="{9D04C1EE-F23B-E34B-88AB-57BB28041934}">
      <dgm:prSet/>
      <dgm:spPr/>
      <dgm:t>
        <a:bodyPr/>
        <a:lstStyle/>
        <a:p>
          <a:endParaRPr lang="el-GR"/>
        </a:p>
      </dgm:t>
    </dgm:pt>
    <dgm:pt modelId="{2B8EAF78-84D6-E04C-8405-2A1326CADEB6}" type="pres">
      <dgm:prSet presAssocID="{DE26FB6E-571E-3241-B4A8-D1B7DDE49E7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8E5E8C9C-B863-1146-A27F-AA41EFECDC6D}" type="pres">
      <dgm:prSet presAssocID="{169E943E-34C7-3D4D-9408-F0AAFD5D6109}" presName="linNode" presStyleCnt="0"/>
      <dgm:spPr/>
    </dgm:pt>
    <dgm:pt modelId="{53B76FF0-FD8B-7543-8EA5-966D6862A9A3}" type="pres">
      <dgm:prSet presAssocID="{169E943E-34C7-3D4D-9408-F0AAFD5D610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46A461A-8E97-EA49-A370-26631550EF19}" type="pres">
      <dgm:prSet presAssocID="{B1A2B6F3-194A-C245-8617-FB6AA8832CF8}" presName="sp" presStyleCnt="0"/>
      <dgm:spPr/>
    </dgm:pt>
    <dgm:pt modelId="{42E153CC-5AC0-8646-AF69-B373DBF5EE39}" type="pres">
      <dgm:prSet presAssocID="{36F8A385-7653-6342-82CA-19D82373241C}" presName="linNode" presStyleCnt="0"/>
      <dgm:spPr/>
    </dgm:pt>
    <dgm:pt modelId="{95BCBD61-A6DF-C046-86B6-2703E034D86D}" type="pres">
      <dgm:prSet presAssocID="{36F8A385-7653-6342-82CA-19D82373241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BDD991E-6F0C-164F-AE1E-CEBEB94CEC91}" type="pres">
      <dgm:prSet presAssocID="{46151D09-19D4-4147-898E-697EE9907EBF}" presName="sp" presStyleCnt="0"/>
      <dgm:spPr/>
    </dgm:pt>
    <dgm:pt modelId="{B5985BA3-01EF-104B-8C49-AA01B25F3A8D}" type="pres">
      <dgm:prSet presAssocID="{228D1C1F-9A63-AF4C-83A8-DFE57D51295A}" presName="linNode" presStyleCnt="0"/>
      <dgm:spPr/>
    </dgm:pt>
    <dgm:pt modelId="{DCB95528-7051-374A-9FA8-19EA6DB157A1}" type="pres">
      <dgm:prSet presAssocID="{228D1C1F-9A63-AF4C-83A8-DFE57D51295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6D8E7716-4D1F-A544-844C-276989D8D666}" type="presOf" srcId="{228D1C1F-9A63-AF4C-83A8-DFE57D51295A}" destId="{DCB95528-7051-374A-9FA8-19EA6DB157A1}" srcOrd="0" destOrd="0" presId="urn:microsoft.com/office/officeart/2005/8/layout/vList5"/>
    <dgm:cxn modelId="{9D04C1EE-F23B-E34B-88AB-57BB28041934}" srcId="{DE26FB6E-571E-3241-B4A8-D1B7DDE49E75}" destId="{228D1C1F-9A63-AF4C-83A8-DFE57D51295A}" srcOrd="2" destOrd="0" parTransId="{4EAD7B2D-A6C9-D944-BDD7-897801D86F6F}" sibTransId="{4F621061-9A33-7348-954B-393DDB62C252}"/>
    <dgm:cxn modelId="{92550534-C43E-CF41-980B-36BE6AB1C5F3}" type="presOf" srcId="{DE26FB6E-571E-3241-B4A8-D1B7DDE49E75}" destId="{2B8EAF78-84D6-E04C-8405-2A1326CADEB6}" srcOrd="0" destOrd="0" presId="urn:microsoft.com/office/officeart/2005/8/layout/vList5"/>
    <dgm:cxn modelId="{9CC0813A-750A-BB43-8DF2-FB5D9CD3FF66}" srcId="{DE26FB6E-571E-3241-B4A8-D1B7DDE49E75}" destId="{169E943E-34C7-3D4D-9408-F0AAFD5D6109}" srcOrd="0" destOrd="0" parTransId="{2C47C1B0-6863-E94D-9A62-539B5506B940}" sibTransId="{B1A2B6F3-194A-C245-8617-FB6AA8832CF8}"/>
    <dgm:cxn modelId="{8003EC7E-0847-3242-B237-68DFD6497D05}" type="presOf" srcId="{36F8A385-7653-6342-82CA-19D82373241C}" destId="{95BCBD61-A6DF-C046-86B6-2703E034D86D}" srcOrd="0" destOrd="0" presId="urn:microsoft.com/office/officeart/2005/8/layout/vList5"/>
    <dgm:cxn modelId="{600ADE60-C2EE-DF4D-B43F-7E88954BA3A8}" type="presOf" srcId="{169E943E-34C7-3D4D-9408-F0AAFD5D6109}" destId="{53B76FF0-FD8B-7543-8EA5-966D6862A9A3}" srcOrd="0" destOrd="0" presId="urn:microsoft.com/office/officeart/2005/8/layout/vList5"/>
    <dgm:cxn modelId="{4668CBC1-DB44-334E-9381-71258A77F6CF}" srcId="{DE26FB6E-571E-3241-B4A8-D1B7DDE49E75}" destId="{36F8A385-7653-6342-82CA-19D82373241C}" srcOrd="1" destOrd="0" parTransId="{B63F8331-953F-1342-977D-0D436F7F92D5}" sibTransId="{46151D09-19D4-4147-898E-697EE9907EBF}"/>
    <dgm:cxn modelId="{CC3961F6-AD10-EB4B-8B57-1CE820DA08B8}" type="presParOf" srcId="{2B8EAF78-84D6-E04C-8405-2A1326CADEB6}" destId="{8E5E8C9C-B863-1146-A27F-AA41EFECDC6D}" srcOrd="0" destOrd="0" presId="urn:microsoft.com/office/officeart/2005/8/layout/vList5"/>
    <dgm:cxn modelId="{3AA3D0CE-5949-0B45-84DD-ED0E6273447A}" type="presParOf" srcId="{8E5E8C9C-B863-1146-A27F-AA41EFECDC6D}" destId="{53B76FF0-FD8B-7543-8EA5-966D6862A9A3}" srcOrd="0" destOrd="0" presId="urn:microsoft.com/office/officeart/2005/8/layout/vList5"/>
    <dgm:cxn modelId="{773552AB-0D6D-DB42-B949-DE1B113543DF}" type="presParOf" srcId="{2B8EAF78-84D6-E04C-8405-2A1326CADEB6}" destId="{C46A461A-8E97-EA49-A370-26631550EF19}" srcOrd="1" destOrd="0" presId="urn:microsoft.com/office/officeart/2005/8/layout/vList5"/>
    <dgm:cxn modelId="{9D0ED8BB-28F5-0C45-9A13-51B18040FF1B}" type="presParOf" srcId="{2B8EAF78-84D6-E04C-8405-2A1326CADEB6}" destId="{42E153CC-5AC0-8646-AF69-B373DBF5EE39}" srcOrd="2" destOrd="0" presId="urn:microsoft.com/office/officeart/2005/8/layout/vList5"/>
    <dgm:cxn modelId="{705FD50F-4040-BA4B-8BB8-ECEED1BBA7E2}" type="presParOf" srcId="{42E153CC-5AC0-8646-AF69-B373DBF5EE39}" destId="{95BCBD61-A6DF-C046-86B6-2703E034D86D}" srcOrd="0" destOrd="0" presId="urn:microsoft.com/office/officeart/2005/8/layout/vList5"/>
    <dgm:cxn modelId="{542C9AA8-C358-0E4A-BD04-6CD45CB7DFA6}" type="presParOf" srcId="{2B8EAF78-84D6-E04C-8405-2A1326CADEB6}" destId="{FBDD991E-6F0C-164F-AE1E-CEBEB94CEC91}" srcOrd="3" destOrd="0" presId="urn:microsoft.com/office/officeart/2005/8/layout/vList5"/>
    <dgm:cxn modelId="{7BC1BBC6-D7D9-EC41-A38F-5BA455BA9229}" type="presParOf" srcId="{2B8EAF78-84D6-E04C-8405-2A1326CADEB6}" destId="{B5985BA3-01EF-104B-8C49-AA01B25F3A8D}" srcOrd="4" destOrd="0" presId="urn:microsoft.com/office/officeart/2005/8/layout/vList5"/>
    <dgm:cxn modelId="{0FE9C986-F73B-654B-8DD0-115DEB09667E}" type="presParOf" srcId="{B5985BA3-01EF-104B-8C49-AA01B25F3A8D}" destId="{DCB95528-7051-374A-9FA8-19EA6DB157A1}" srcOrd="0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29062D-FCA7-DD41-AA13-E42C086EBC9A}" type="doc">
      <dgm:prSet loTypeId="urn:microsoft.com/office/officeart/2005/8/layout/list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174CAAF-A4C5-9843-BE1C-29084F7F562A}">
      <dgm:prSet phldrT="[Κείμενο]"/>
      <dgm:spPr/>
      <dgm:t>
        <a:bodyPr/>
        <a:lstStyle/>
        <a:p>
          <a:r>
            <a:rPr lang="en-US" dirty="0"/>
            <a:t>Airway</a:t>
          </a:r>
          <a:endParaRPr lang="el-GR" dirty="0"/>
        </a:p>
      </dgm:t>
    </dgm:pt>
    <dgm:pt modelId="{4C39B437-4931-A740-9AFF-66D52AAB75ED}" type="parTrans" cxnId="{48BD6B35-AB9B-5C44-8F42-ED20A1C0B771}">
      <dgm:prSet/>
      <dgm:spPr/>
      <dgm:t>
        <a:bodyPr/>
        <a:lstStyle/>
        <a:p>
          <a:endParaRPr lang="el-GR"/>
        </a:p>
      </dgm:t>
    </dgm:pt>
    <dgm:pt modelId="{B36592A4-F67B-B94B-9AF3-A78AE35D981C}" type="sibTrans" cxnId="{48BD6B35-AB9B-5C44-8F42-ED20A1C0B771}">
      <dgm:prSet/>
      <dgm:spPr/>
      <dgm:t>
        <a:bodyPr/>
        <a:lstStyle/>
        <a:p>
          <a:endParaRPr lang="el-GR"/>
        </a:p>
      </dgm:t>
    </dgm:pt>
    <dgm:pt modelId="{3B2F257B-A4E1-304B-A767-7E2DBE644D89}">
      <dgm:prSet phldrT="[Κείμενο]"/>
      <dgm:spPr/>
      <dgm:t>
        <a:bodyPr/>
        <a:lstStyle/>
        <a:p>
          <a:r>
            <a:rPr lang="en-US" dirty="0"/>
            <a:t>Breathing</a:t>
          </a:r>
          <a:endParaRPr lang="el-GR" dirty="0"/>
        </a:p>
      </dgm:t>
    </dgm:pt>
    <dgm:pt modelId="{29AB9B56-359E-E04E-9AFF-A36B656269F8}" type="parTrans" cxnId="{0CC99386-6D94-9B44-93F6-5A32829F3106}">
      <dgm:prSet/>
      <dgm:spPr/>
      <dgm:t>
        <a:bodyPr/>
        <a:lstStyle/>
        <a:p>
          <a:endParaRPr lang="el-GR"/>
        </a:p>
      </dgm:t>
    </dgm:pt>
    <dgm:pt modelId="{95A02FF9-5C03-6443-BE2F-6A56DBF4558D}" type="sibTrans" cxnId="{0CC99386-6D94-9B44-93F6-5A32829F3106}">
      <dgm:prSet/>
      <dgm:spPr/>
      <dgm:t>
        <a:bodyPr/>
        <a:lstStyle/>
        <a:p>
          <a:endParaRPr lang="el-GR"/>
        </a:p>
      </dgm:t>
    </dgm:pt>
    <dgm:pt modelId="{246227FF-42D0-6A46-9B52-8B3873DB4F7E}">
      <dgm:prSet phldrT="[Κείμενο]"/>
      <dgm:spPr/>
      <dgm:t>
        <a:bodyPr/>
        <a:lstStyle/>
        <a:p>
          <a:r>
            <a:rPr lang="en-US" dirty="0"/>
            <a:t>Circulation</a:t>
          </a:r>
          <a:endParaRPr lang="el-GR" dirty="0"/>
        </a:p>
      </dgm:t>
    </dgm:pt>
    <dgm:pt modelId="{F0DC36A4-4FB8-704F-8706-5D4467E838DE}" type="parTrans" cxnId="{C7A7A146-5653-4147-A62C-F9B3A3C1A30A}">
      <dgm:prSet/>
      <dgm:spPr/>
      <dgm:t>
        <a:bodyPr/>
        <a:lstStyle/>
        <a:p>
          <a:endParaRPr lang="el-GR"/>
        </a:p>
      </dgm:t>
    </dgm:pt>
    <dgm:pt modelId="{4E0FC136-A8C2-AE4E-BC3B-A9DE4D6224D9}" type="sibTrans" cxnId="{C7A7A146-5653-4147-A62C-F9B3A3C1A30A}">
      <dgm:prSet/>
      <dgm:spPr/>
      <dgm:t>
        <a:bodyPr/>
        <a:lstStyle/>
        <a:p>
          <a:endParaRPr lang="el-GR"/>
        </a:p>
      </dgm:t>
    </dgm:pt>
    <dgm:pt modelId="{49C3869A-3B67-9542-8F7A-279AD652DB23}">
      <dgm:prSet phldrT="[Κείμενο]"/>
      <dgm:spPr/>
      <dgm:t>
        <a:bodyPr/>
        <a:lstStyle/>
        <a:p>
          <a:pPr>
            <a:buNone/>
          </a:pPr>
          <a:r>
            <a:rPr lang="en-US" dirty="0"/>
            <a:t>GCS&lt;8 </a:t>
          </a:r>
          <a:r>
            <a:rPr lang="en-US" dirty="0">
              <a:sym typeface="Wingdings" pitchFamily="2" charset="2"/>
            </a:rPr>
            <a:t> </a:t>
          </a:r>
          <a:r>
            <a:rPr lang="el-GR" dirty="0">
              <a:sym typeface="Wingdings" pitchFamily="2" charset="2"/>
            </a:rPr>
            <a:t>διασωλήνωση και μηχανικός αερισμός</a:t>
          </a:r>
          <a:endParaRPr lang="el-GR" dirty="0"/>
        </a:p>
      </dgm:t>
    </dgm:pt>
    <dgm:pt modelId="{F820232C-F506-B347-A6BA-E30862F23D7F}" type="parTrans" cxnId="{45D3D665-A461-6E4B-93D1-4B0CEB4DEEC3}">
      <dgm:prSet/>
      <dgm:spPr/>
      <dgm:t>
        <a:bodyPr/>
        <a:lstStyle/>
        <a:p>
          <a:endParaRPr lang="el-GR"/>
        </a:p>
      </dgm:t>
    </dgm:pt>
    <dgm:pt modelId="{204990DC-46E6-2048-B6A6-EA6278E97CA2}" type="sibTrans" cxnId="{45D3D665-A461-6E4B-93D1-4B0CEB4DEEC3}">
      <dgm:prSet/>
      <dgm:spPr/>
      <dgm:t>
        <a:bodyPr/>
        <a:lstStyle/>
        <a:p>
          <a:endParaRPr lang="el-GR"/>
        </a:p>
      </dgm:t>
    </dgm:pt>
    <dgm:pt modelId="{5D357441-2819-4749-A1D3-427D84554ABC}">
      <dgm:prSet phldrT="[Κείμενο]"/>
      <dgm:spPr/>
      <dgm:t>
        <a:bodyPr/>
        <a:lstStyle/>
        <a:p>
          <a:pPr>
            <a:buNone/>
          </a:pPr>
          <a:r>
            <a:rPr lang="el-GR" dirty="0"/>
            <a:t>Οξυγονοθεραπεία (!προσοχή σε υπερκαπνικό κώμα!)</a:t>
          </a:r>
        </a:p>
      </dgm:t>
    </dgm:pt>
    <dgm:pt modelId="{F7C5FD8F-9834-684E-B186-A448837A3986}" type="parTrans" cxnId="{F374653C-15BD-9C43-86AB-A2B7932A5ED7}">
      <dgm:prSet/>
      <dgm:spPr/>
      <dgm:t>
        <a:bodyPr/>
        <a:lstStyle/>
        <a:p>
          <a:endParaRPr lang="el-GR"/>
        </a:p>
      </dgm:t>
    </dgm:pt>
    <dgm:pt modelId="{69644FCC-4CB3-9849-9355-63142A5C4DBB}" type="sibTrans" cxnId="{F374653C-15BD-9C43-86AB-A2B7932A5ED7}">
      <dgm:prSet/>
      <dgm:spPr/>
      <dgm:t>
        <a:bodyPr/>
        <a:lstStyle/>
        <a:p>
          <a:endParaRPr lang="el-GR"/>
        </a:p>
      </dgm:t>
    </dgm:pt>
    <dgm:pt modelId="{B4C4C9A0-3711-C34E-8366-D76AC3506222}">
      <dgm:prSet phldrT="[Κείμενο]"/>
      <dgm:spPr/>
      <dgm:t>
        <a:bodyPr/>
        <a:lstStyle/>
        <a:p>
          <a:r>
            <a:rPr lang="el-GR" dirty="0"/>
            <a:t>Διόρθωση υπότασης (ΜΑΠ &lt;70</a:t>
          </a:r>
          <a:r>
            <a:rPr lang="en-US" dirty="0"/>
            <a:t>mmHg) </a:t>
          </a:r>
          <a:r>
            <a:rPr lang="el-GR" dirty="0"/>
            <a:t>με χορήγηση υγρών και αγγειοσυσπαστικών</a:t>
          </a:r>
        </a:p>
      </dgm:t>
    </dgm:pt>
    <dgm:pt modelId="{F1B5467A-49A6-4046-959C-14F7E8BCAC75}" type="parTrans" cxnId="{4035260D-5EAA-9842-8CB7-3C35048A15AE}">
      <dgm:prSet/>
      <dgm:spPr/>
      <dgm:t>
        <a:bodyPr/>
        <a:lstStyle/>
        <a:p>
          <a:endParaRPr lang="el-GR"/>
        </a:p>
      </dgm:t>
    </dgm:pt>
    <dgm:pt modelId="{162F31DE-442D-4849-9602-6803A02312BE}" type="sibTrans" cxnId="{4035260D-5EAA-9842-8CB7-3C35048A15AE}">
      <dgm:prSet/>
      <dgm:spPr/>
      <dgm:t>
        <a:bodyPr/>
        <a:lstStyle/>
        <a:p>
          <a:endParaRPr lang="el-GR"/>
        </a:p>
      </dgm:t>
    </dgm:pt>
    <dgm:pt modelId="{0995D466-67BC-A046-8C3C-8C24515BDC31}">
      <dgm:prSet phldrT="[Κείμενο]"/>
      <dgm:spPr/>
      <dgm:t>
        <a:bodyPr/>
        <a:lstStyle/>
        <a:p>
          <a:r>
            <a:rPr lang="el-GR" dirty="0"/>
            <a:t>τοποθέτηση φλεβικής γραμμής</a:t>
          </a:r>
        </a:p>
      </dgm:t>
    </dgm:pt>
    <dgm:pt modelId="{B9DF2FFF-4A4C-274F-92E0-F3E685AFDBC2}" type="parTrans" cxnId="{6E4436A8-F3D5-FD40-819C-E848ED6C1611}">
      <dgm:prSet/>
      <dgm:spPr/>
      <dgm:t>
        <a:bodyPr/>
        <a:lstStyle/>
        <a:p>
          <a:endParaRPr lang="en-US"/>
        </a:p>
      </dgm:t>
    </dgm:pt>
    <dgm:pt modelId="{8B3E2412-5F4C-884C-8D70-4012C4A0B7B3}" type="sibTrans" cxnId="{6E4436A8-F3D5-FD40-819C-E848ED6C1611}">
      <dgm:prSet/>
      <dgm:spPr/>
      <dgm:t>
        <a:bodyPr/>
        <a:lstStyle/>
        <a:p>
          <a:endParaRPr lang="en-US"/>
        </a:p>
      </dgm:t>
    </dgm:pt>
    <dgm:pt modelId="{09891336-6B6C-C54C-BC31-D23AAA858263}" type="pres">
      <dgm:prSet presAssocID="{1829062D-FCA7-DD41-AA13-E42C086EBC9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9E2ABFC-1553-F64E-82E0-ABDA947B2F51}" type="pres">
      <dgm:prSet presAssocID="{E174CAAF-A4C5-9843-BE1C-29084F7F562A}" presName="parentLin" presStyleCnt="0"/>
      <dgm:spPr/>
    </dgm:pt>
    <dgm:pt modelId="{30C01EF6-BD7D-5245-B457-A5316DD18325}" type="pres">
      <dgm:prSet presAssocID="{E174CAAF-A4C5-9843-BE1C-29084F7F562A}" presName="parentLeftMargin" presStyleLbl="node1" presStyleIdx="0" presStyleCnt="3"/>
      <dgm:spPr/>
      <dgm:t>
        <a:bodyPr/>
        <a:lstStyle/>
        <a:p>
          <a:endParaRPr lang="el-GR"/>
        </a:p>
      </dgm:t>
    </dgm:pt>
    <dgm:pt modelId="{5AF9ABC1-C396-464B-909A-BF48B1F9E8E0}" type="pres">
      <dgm:prSet presAssocID="{E174CAAF-A4C5-9843-BE1C-29084F7F562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0150D6F-B637-1C42-9A44-D57B0A02BF32}" type="pres">
      <dgm:prSet presAssocID="{E174CAAF-A4C5-9843-BE1C-29084F7F562A}" presName="negativeSpace" presStyleCnt="0"/>
      <dgm:spPr/>
    </dgm:pt>
    <dgm:pt modelId="{6B761A25-9ABB-324D-A52A-53FC959A7A5F}" type="pres">
      <dgm:prSet presAssocID="{E174CAAF-A4C5-9843-BE1C-29084F7F562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4BE83C7-AA43-7744-B623-0D7E927F2FA9}" type="pres">
      <dgm:prSet presAssocID="{B36592A4-F67B-B94B-9AF3-A78AE35D981C}" presName="spaceBetweenRectangles" presStyleCnt="0"/>
      <dgm:spPr/>
    </dgm:pt>
    <dgm:pt modelId="{228E9692-6BD0-5743-8FE6-B825BCDDD4F1}" type="pres">
      <dgm:prSet presAssocID="{3B2F257B-A4E1-304B-A767-7E2DBE644D89}" presName="parentLin" presStyleCnt="0"/>
      <dgm:spPr/>
    </dgm:pt>
    <dgm:pt modelId="{F15B3D66-A9BA-1347-A42E-0CB6153DC16E}" type="pres">
      <dgm:prSet presAssocID="{3B2F257B-A4E1-304B-A767-7E2DBE644D89}" presName="parentLeftMargin" presStyleLbl="node1" presStyleIdx="0" presStyleCnt="3"/>
      <dgm:spPr/>
      <dgm:t>
        <a:bodyPr/>
        <a:lstStyle/>
        <a:p>
          <a:endParaRPr lang="el-GR"/>
        </a:p>
      </dgm:t>
    </dgm:pt>
    <dgm:pt modelId="{050F7789-C21E-1F42-BDFE-D37782CD19A0}" type="pres">
      <dgm:prSet presAssocID="{3B2F257B-A4E1-304B-A767-7E2DBE644D8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E96366E-0B5F-1046-8B76-9566C8E03904}" type="pres">
      <dgm:prSet presAssocID="{3B2F257B-A4E1-304B-A767-7E2DBE644D89}" presName="negativeSpace" presStyleCnt="0"/>
      <dgm:spPr/>
    </dgm:pt>
    <dgm:pt modelId="{B062C8A3-AE81-2348-A57A-C36836713F84}" type="pres">
      <dgm:prSet presAssocID="{3B2F257B-A4E1-304B-A767-7E2DBE644D8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D58B41F-2348-294B-A847-CD723F68D7EB}" type="pres">
      <dgm:prSet presAssocID="{95A02FF9-5C03-6443-BE2F-6A56DBF4558D}" presName="spaceBetweenRectangles" presStyleCnt="0"/>
      <dgm:spPr/>
    </dgm:pt>
    <dgm:pt modelId="{53C4B21E-E144-FA40-B796-A99AF716C92C}" type="pres">
      <dgm:prSet presAssocID="{246227FF-42D0-6A46-9B52-8B3873DB4F7E}" presName="parentLin" presStyleCnt="0"/>
      <dgm:spPr/>
    </dgm:pt>
    <dgm:pt modelId="{4FE97F7B-86D9-5D4A-A1A6-0F648BED13F0}" type="pres">
      <dgm:prSet presAssocID="{246227FF-42D0-6A46-9B52-8B3873DB4F7E}" presName="parentLeftMargin" presStyleLbl="node1" presStyleIdx="1" presStyleCnt="3"/>
      <dgm:spPr/>
      <dgm:t>
        <a:bodyPr/>
        <a:lstStyle/>
        <a:p>
          <a:endParaRPr lang="el-GR"/>
        </a:p>
      </dgm:t>
    </dgm:pt>
    <dgm:pt modelId="{2686904A-D8F8-8942-9A64-9A4D95BD0067}" type="pres">
      <dgm:prSet presAssocID="{246227FF-42D0-6A46-9B52-8B3873DB4F7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BC1878A-22A0-C041-A0E8-5CFAF23E2050}" type="pres">
      <dgm:prSet presAssocID="{246227FF-42D0-6A46-9B52-8B3873DB4F7E}" presName="negativeSpace" presStyleCnt="0"/>
      <dgm:spPr/>
    </dgm:pt>
    <dgm:pt modelId="{A0D54727-1DAE-C44D-9C0D-1D9E8E5E936B}" type="pres">
      <dgm:prSet presAssocID="{246227FF-42D0-6A46-9B52-8B3873DB4F7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6E4436A8-F3D5-FD40-819C-E848ED6C1611}" srcId="{246227FF-42D0-6A46-9B52-8B3873DB4F7E}" destId="{0995D466-67BC-A046-8C3C-8C24515BDC31}" srcOrd="0" destOrd="0" parTransId="{B9DF2FFF-4A4C-274F-92E0-F3E685AFDBC2}" sibTransId="{8B3E2412-5F4C-884C-8D70-4012C4A0B7B3}"/>
    <dgm:cxn modelId="{0CC99386-6D94-9B44-93F6-5A32829F3106}" srcId="{1829062D-FCA7-DD41-AA13-E42C086EBC9A}" destId="{3B2F257B-A4E1-304B-A767-7E2DBE644D89}" srcOrd="1" destOrd="0" parTransId="{29AB9B56-359E-E04E-9AFF-A36B656269F8}" sibTransId="{95A02FF9-5C03-6443-BE2F-6A56DBF4558D}"/>
    <dgm:cxn modelId="{C91C2C1E-D3FD-44CC-9A2E-115D23F2E248}" type="presOf" srcId="{E174CAAF-A4C5-9843-BE1C-29084F7F562A}" destId="{5AF9ABC1-C396-464B-909A-BF48B1F9E8E0}" srcOrd="1" destOrd="0" presId="urn:microsoft.com/office/officeart/2005/8/layout/list1"/>
    <dgm:cxn modelId="{869B58DE-494E-4C75-A6DB-B773799F28E1}" type="presOf" srcId="{3B2F257B-A4E1-304B-A767-7E2DBE644D89}" destId="{050F7789-C21E-1F42-BDFE-D37782CD19A0}" srcOrd="1" destOrd="0" presId="urn:microsoft.com/office/officeart/2005/8/layout/list1"/>
    <dgm:cxn modelId="{45D3D665-A461-6E4B-93D1-4B0CEB4DEEC3}" srcId="{E174CAAF-A4C5-9843-BE1C-29084F7F562A}" destId="{49C3869A-3B67-9542-8F7A-279AD652DB23}" srcOrd="0" destOrd="0" parTransId="{F820232C-F506-B347-A6BA-E30862F23D7F}" sibTransId="{204990DC-46E6-2048-B6A6-EA6278E97CA2}"/>
    <dgm:cxn modelId="{893BE6C5-7A4F-4308-A444-533DC57B6404}" type="presOf" srcId="{49C3869A-3B67-9542-8F7A-279AD652DB23}" destId="{6B761A25-9ABB-324D-A52A-53FC959A7A5F}" srcOrd="0" destOrd="0" presId="urn:microsoft.com/office/officeart/2005/8/layout/list1"/>
    <dgm:cxn modelId="{0A6BA604-BFBA-4032-86B3-809AE325AE09}" type="presOf" srcId="{246227FF-42D0-6A46-9B52-8B3873DB4F7E}" destId="{2686904A-D8F8-8942-9A64-9A4D95BD0067}" srcOrd="1" destOrd="0" presId="urn:microsoft.com/office/officeart/2005/8/layout/list1"/>
    <dgm:cxn modelId="{48BD6B35-AB9B-5C44-8F42-ED20A1C0B771}" srcId="{1829062D-FCA7-DD41-AA13-E42C086EBC9A}" destId="{E174CAAF-A4C5-9843-BE1C-29084F7F562A}" srcOrd="0" destOrd="0" parTransId="{4C39B437-4931-A740-9AFF-66D52AAB75ED}" sibTransId="{B36592A4-F67B-B94B-9AF3-A78AE35D981C}"/>
    <dgm:cxn modelId="{AB962032-105D-4DBE-B358-50CBA8DF1543}" type="presOf" srcId="{3B2F257B-A4E1-304B-A767-7E2DBE644D89}" destId="{F15B3D66-A9BA-1347-A42E-0CB6153DC16E}" srcOrd="0" destOrd="0" presId="urn:microsoft.com/office/officeart/2005/8/layout/list1"/>
    <dgm:cxn modelId="{4084FA1F-B3E7-4751-AE9D-0E069A30F600}" type="presOf" srcId="{1829062D-FCA7-DD41-AA13-E42C086EBC9A}" destId="{09891336-6B6C-C54C-BC31-D23AAA858263}" srcOrd="0" destOrd="0" presId="urn:microsoft.com/office/officeart/2005/8/layout/list1"/>
    <dgm:cxn modelId="{13A2331E-2F73-44FC-BD2A-20EBC759D3D0}" type="presOf" srcId="{E174CAAF-A4C5-9843-BE1C-29084F7F562A}" destId="{30C01EF6-BD7D-5245-B457-A5316DD18325}" srcOrd="0" destOrd="0" presId="urn:microsoft.com/office/officeart/2005/8/layout/list1"/>
    <dgm:cxn modelId="{3199B1AF-DBB0-44B4-B3BF-AA7EF4FD0A66}" type="presOf" srcId="{5D357441-2819-4749-A1D3-427D84554ABC}" destId="{B062C8A3-AE81-2348-A57A-C36836713F84}" srcOrd="0" destOrd="0" presId="urn:microsoft.com/office/officeart/2005/8/layout/list1"/>
    <dgm:cxn modelId="{EC5E96EF-3FF6-C548-8FB1-119BE81B3A22}" type="presOf" srcId="{0995D466-67BC-A046-8C3C-8C24515BDC31}" destId="{A0D54727-1DAE-C44D-9C0D-1D9E8E5E936B}" srcOrd="0" destOrd="0" presId="urn:microsoft.com/office/officeart/2005/8/layout/list1"/>
    <dgm:cxn modelId="{8ACC155D-B5FF-40F1-978A-5F7AD225A17D}" type="presOf" srcId="{B4C4C9A0-3711-C34E-8366-D76AC3506222}" destId="{A0D54727-1DAE-C44D-9C0D-1D9E8E5E936B}" srcOrd="0" destOrd="1" presId="urn:microsoft.com/office/officeart/2005/8/layout/list1"/>
    <dgm:cxn modelId="{4035260D-5EAA-9842-8CB7-3C35048A15AE}" srcId="{246227FF-42D0-6A46-9B52-8B3873DB4F7E}" destId="{B4C4C9A0-3711-C34E-8366-D76AC3506222}" srcOrd="1" destOrd="0" parTransId="{F1B5467A-49A6-4046-959C-14F7E8BCAC75}" sibTransId="{162F31DE-442D-4849-9602-6803A02312BE}"/>
    <dgm:cxn modelId="{32206119-A460-4EAD-A32D-41512F91A444}" type="presOf" srcId="{246227FF-42D0-6A46-9B52-8B3873DB4F7E}" destId="{4FE97F7B-86D9-5D4A-A1A6-0F648BED13F0}" srcOrd="0" destOrd="0" presId="urn:microsoft.com/office/officeart/2005/8/layout/list1"/>
    <dgm:cxn modelId="{F374653C-15BD-9C43-86AB-A2B7932A5ED7}" srcId="{3B2F257B-A4E1-304B-A767-7E2DBE644D89}" destId="{5D357441-2819-4749-A1D3-427D84554ABC}" srcOrd="0" destOrd="0" parTransId="{F7C5FD8F-9834-684E-B186-A448837A3986}" sibTransId="{69644FCC-4CB3-9849-9355-63142A5C4DBB}"/>
    <dgm:cxn modelId="{C7A7A146-5653-4147-A62C-F9B3A3C1A30A}" srcId="{1829062D-FCA7-DD41-AA13-E42C086EBC9A}" destId="{246227FF-42D0-6A46-9B52-8B3873DB4F7E}" srcOrd="2" destOrd="0" parTransId="{F0DC36A4-4FB8-704F-8706-5D4467E838DE}" sibTransId="{4E0FC136-A8C2-AE4E-BC3B-A9DE4D6224D9}"/>
    <dgm:cxn modelId="{C3220057-2C77-45C7-B721-BB9E6CCE9B4F}" type="presParOf" srcId="{09891336-6B6C-C54C-BC31-D23AAA858263}" destId="{69E2ABFC-1553-F64E-82E0-ABDA947B2F51}" srcOrd="0" destOrd="0" presId="urn:microsoft.com/office/officeart/2005/8/layout/list1"/>
    <dgm:cxn modelId="{8710BA53-FA2A-4D9E-A468-C1DD9AA80DD4}" type="presParOf" srcId="{69E2ABFC-1553-F64E-82E0-ABDA947B2F51}" destId="{30C01EF6-BD7D-5245-B457-A5316DD18325}" srcOrd="0" destOrd="0" presId="urn:microsoft.com/office/officeart/2005/8/layout/list1"/>
    <dgm:cxn modelId="{54358853-5699-4130-B697-B70E7F1CAECC}" type="presParOf" srcId="{69E2ABFC-1553-F64E-82E0-ABDA947B2F51}" destId="{5AF9ABC1-C396-464B-909A-BF48B1F9E8E0}" srcOrd="1" destOrd="0" presId="urn:microsoft.com/office/officeart/2005/8/layout/list1"/>
    <dgm:cxn modelId="{E8A01CF2-95F3-4F2C-935E-7A0E2AC561A6}" type="presParOf" srcId="{09891336-6B6C-C54C-BC31-D23AAA858263}" destId="{20150D6F-B637-1C42-9A44-D57B0A02BF32}" srcOrd="1" destOrd="0" presId="urn:microsoft.com/office/officeart/2005/8/layout/list1"/>
    <dgm:cxn modelId="{53CEEBDC-D3AD-41AA-A80A-2566569CC9CE}" type="presParOf" srcId="{09891336-6B6C-C54C-BC31-D23AAA858263}" destId="{6B761A25-9ABB-324D-A52A-53FC959A7A5F}" srcOrd="2" destOrd="0" presId="urn:microsoft.com/office/officeart/2005/8/layout/list1"/>
    <dgm:cxn modelId="{15E494C8-55E3-44FF-9A89-C7B4D740A2B0}" type="presParOf" srcId="{09891336-6B6C-C54C-BC31-D23AAA858263}" destId="{F4BE83C7-AA43-7744-B623-0D7E927F2FA9}" srcOrd="3" destOrd="0" presId="urn:microsoft.com/office/officeart/2005/8/layout/list1"/>
    <dgm:cxn modelId="{139A8A19-B7D2-4FEC-AF60-C00A2F04B4F1}" type="presParOf" srcId="{09891336-6B6C-C54C-BC31-D23AAA858263}" destId="{228E9692-6BD0-5743-8FE6-B825BCDDD4F1}" srcOrd="4" destOrd="0" presId="urn:microsoft.com/office/officeart/2005/8/layout/list1"/>
    <dgm:cxn modelId="{0427E72D-BB28-4A44-865F-F08A04B58CBC}" type="presParOf" srcId="{228E9692-6BD0-5743-8FE6-B825BCDDD4F1}" destId="{F15B3D66-A9BA-1347-A42E-0CB6153DC16E}" srcOrd="0" destOrd="0" presId="urn:microsoft.com/office/officeart/2005/8/layout/list1"/>
    <dgm:cxn modelId="{37C97680-30C3-496F-81E2-B19FED4223DC}" type="presParOf" srcId="{228E9692-6BD0-5743-8FE6-B825BCDDD4F1}" destId="{050F7789-C21E-1F42-BDFE-D37782CD19A0}" srcOrd="1" destOrd="0" presId="urn:microsoft.com/office/officeart/2005/8/layout/list1"/>
    <dgm:cxn modelId="{03DAD505-D2CE-47E1-B1C0-BB56A01CFCDF}" type="presParOf" srcId="{09891336-6B6C-C54C-BC31-D23AAA858263}" destId="{BE96366E-0B5F-1046-8B76-9566C8E03904}" srcOrd="5" destOrd="0" presId="urn:microsoft.com/office/officeart/2005/8/layout/list1"/>
    <dgm:cxn modelId="{ADB96B28-B748-4ADD-80EB-492F31649F4A}" type="presParOf" srcId="{09891336-6B6C-C54C-BC31-D23AAA858263}" destId="{B062C8A3-AE81-2348-A57A-C36836713F84}" srcOrd="6" destOrd="0" presId="urn:microsoft.com/office/officeart/2005/8/layout/list1"/>
    <dgm:cxn modelId="{BB8A5053-B362-4F5B-84D7-BC4F7AAC0702}" type="presParOf" srcId="{09891336-6B6C-C54C-BC31-D23AAA858263}" destId="{6D58B41F-2348-294B-A847-CD723F68D7EB}" srcOrd="7" destOrd="0" presId="urn:microsoft.com/office/officeart/2005/8/layout/list1"/>
    <dgm:cxn modelId="{52793A5F-6234-43C5-907D-40DC6B9D7B85}" type="presParOf" srcId="{09891336-6B6C-C54C-BC31-D23AAA858263}" destId="{53C4B21E-E144-FA40-B796-A99AF716C92C}" srcOrd="8" destOrd="0" presId="urn:microsoft.com/office/officeart/2005/8/layout/list1"/>
    <dgm:cxn modelId="{F5A20425-95BD-4159-A7B4-AF1CF6571667}" type="presParOf" srcId="{53C4B21E-E144-FA40-B796-A99AF716C92C}" destId="{4FE97F7B-86D9-5D4A-A1A6-0F648BED13F0}" srcOrd="0" destOrd="0" presId="urn:microsoft.com/office/officeart/2005/8/layout/list1"/>
    <dgm:cxn modelId="{72566868-C8C4-4EF5-91F6-331746E80949}" type="presParOf" srcId="{53C4B21E-E144-FA40-B796-A99AF716C92C}" destId="{2686904A-D8F8-8942-9A64-9A4D95BD0067}" srcOrd="1" destOrd="0" presId="urn:microsoft.com/office/officeart/2005/8/layout/list1"/>
    <dgm:cxn modelId="{EAF71DCE-B604-46D6-BE4F-52D7F2C5C637}" type="presParOf" srcId="{09891336-6B6C-C54C-BC31-D23AAA858263}" destId="{4BC1878A-22A0-C041-A0E8-5CFAF23E2050}" srcOrd="9" destOrd="0" presId="urn:microsoft.com/office/officeart/2005/8/layout/list1"/>
    <dgm:cxn modelId="{2AA0B204-FECF-41AD-9FED-75FBE2F68770}" type="presParOf" srcId="{09891336-6B6C-C54C-BC31-D23AAA858263}" destId="{A0D54727-1DAE-C44D-9C0D-1D9E8E5E936B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9BBD4-5FC1-4B22-9F70-DC1984873D09}">
      <dsp:nvSpPr>
        <dsp:cNvPr id="0" name=""/>
        <dsp:cNvSpPr/>
      </dsp:nvSpPr>
      <dsp:spPr>
        <a:xfrm>
          <a:off x="5257800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390"/>
              </a:lnTo>
              <a:lnTo>
                <a:pt x="2174490" y="377390"/>
              </a:lnTo>
              <a:lnTo>
                <a:pt x="2174490" y="754781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0DA97A-108F-4971-824E-C5382C853E1D}">
      <dsp:nvSpPr>
        <dsp:cNvPr id="0" name=""/>
        <dsp:cNvSpPr/>
      </dsp:nvSpPr>
      <dsp:spPr>
        <a:xfrm>
          <a:off x="3083309" y="1798278"/>
          <a:ext cx="2174490" cy="754781"/>
        </a:xfrm>
        <a:custGeom>
          <a:avLst/>
          <a:gdLst/>
          <a:ahLst/>
          <a:cxnLst/>
          <a:rect l="0" t="0" r="0" b="0"/>
          <a:pathLst>
            <a:path>
              <a:moveTo>
                <a:pt x="2174490" y="0"/>
              </a:moveTo>
              <a:lnTo>
                <a:pt x="2174490" y="377390"/>
              </a:lnTo>
              <a:lnTo>
                <a:pt x="0" y="377390"/>
              </a:lnTo>
              <a:lnTo>
                <a:pt x="0" y="754781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60509-DBE5-4986-ABA4-19F920E91CB7}">
      <dsp:nvSpPr>
        <dsp:cNvPr id="0" name=""/>
        <dsp:cNvSpPr/>
      </dsp:nvSpPr>
      <dsp:spPr>
        <a:xfrm>
          <a:off x="4359250" y="1178"/>
          <a:ext cx="1797099" cy="179709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10C462-EF7F-46D0-9727-0FD2662422E3}">
      <dsp:nvSpPr>
        <dsp:cNvPr id="0" name=""/>
        <dsp:cNvSpPr/>
      </dsp:nvSpPr>
      <dsp:spPr>
        <a:xfrm>
          <a:off x="4359250" y="1178"/>
          <a:ext cx="1797099" cy="179709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A39775-E18A-4CD5-B59E-D323FC080DAE}">
      <dsp:nvSpPr>
        <dsp:cNvPr id="0" name=""/>
        <dsp:cNvSpPr/>
      </dsp:nvSpPr>
      <dsp:spPr>
        <a:xfrm>
          <a:off x="3460700" y="324656"/>
          <a:ext cx="3594199" cy="115014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/>
            <a:t>Συνείδηση: </a:t>
          </a:r>
          <a:r>
            <a:rPr lang="el-GR" sz="2000" kern="1200"/>
            <a:t>κατάσταση επίγνωσης του περιβάλλοντος και ικανότητα απάντησης σε ερεθίσματα από αυτό</a:t>
          </a:r>
        </a:p>
      </dsp:txBody>
      <dsp:txXfrm>
        <a:off x="3460700" y="324656"/>
        <a:ext cx="3594199" cy="1150143"/>
      </dsp:txXfrm>
    </dsp:sp>
    <dsp:sp modelId="{7771EFD3-7A4B-4602-A266-ED4E4698FB51}">
      <dsp:nvSpPr>
        <dsp:cNvPr id="0" name=""/>
        <dsp:cNvSpPr/>
      </dsp:nvSpPr>
      <dsp:spPr>
        <a:xfrm>
          <a:off x="2184759" y="2553059"/>
          <a:ext cx="1797099" cy="179709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FDE10-A930-4C6E-88A6-13C0EBC24161}">
      <dsp:nvSpPr>
        <dsp:cNvPr id="0" name=""/>
        <dsp:cNvSpPr/>
      </dsp:nvSpPr>
      <dsp:spPr>
        <a:xfrm>
          <a:off x="2184759" y="2553059"/>
          <a:ext cx="1797099" cy="179709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3B331-8779-4DB2-B5AB-53A706FDE2A3}">
      <dsp:nvSpPr>
        <dsp:cNvPr id="0" name=""/>
        <dsp:cNvSpPr/>
      </dsp:nvSpPr>
      <dsp:spPr>
        <a:xfrm>
          <a:off x="1286209" y="2876537"/>
          <a:ext cx="3594199" cy="115014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Εγρήγορση</a:t>
          </a:r>
          <a:r>
            <a:rPr lang="el-GR" sz="2000" kern="1200" dirty="0"/>
            <a:t>: η ικανότητα ανοίγματος των οφθαλμών αυτόματα ή μετά από ερέθισμα</a:t>
          </a:r>
        </a:p>
      </dsp:txBody>
      <dsp:txXfrm>
        <a:off x="1286209" y="2876537"/>
        <a:ext cx="3594199" cy="1150143"/>
      </dsp:txXfrm>
    </dsp:sp>
    <dsp:sp modelId="{66F11CB8-E0F3-4EDD-86A7-906E25FEF437}">
      <dsp:nvSpPr>
        <dsp:cNvPr id="0" name=""/>
        <dsp:cNvSpPr/>
      </dsp:nvSpPr>
      <dsp:spPr>
        <a:xfrm>
          <a:off x="6533740" y="2553059"/>
          <a:ext cx="1797099" cy="179709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13AEDF-3158-48D5-A982-2DFAF6B281C4}">
      <dsp:nvSpPr>
        <dsp:cNvPr id="0" name=""/>
        <dsp:cNvSpPr/>
      </dsp:nvSpPr>
      <dsp:spPr>
        <a:xfrm>
          <a:off x="6533740" y="2553059"/>
          <a:ext cx="1797099" cy="179709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C0C1E-D382-4B2B-BEF2-8EAEECF33459}">
      <dsp:nvSpPr>
        <dsp:cNvPr id="0" name=""/>
        <dsp:cNvSpPr/>
      </dsp:nvSpPr>
      <dsp:spPr>
        <a:xfrm>
          <a:off x="5635190" y="2876537"/>
          <a:ext cx="3594199" cy="115014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Επίγνωση: </a:t>
          </a:r>
          <a:r>
            <a:rPr lang="el-GR" sz="2000" kern="1200" dirty="0"/>
            <a:t>του εαυτού και του περιβάλλοντος, η εκούσια αλληλεπίδραση του ασθενή με τον εξεταστή ή το περιβάλλον</a:t>
          </a:r>
        </a:p>
      </dsp:txBody>
      <dsp:txXfrm>
        <a:off x="5635190" y="2876537"/>
        <a:ext cx="3594199" cy="1150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70B3D-4082-40CB-9889-215BF9D44D13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6F5E2-0A67-4499-A7FD-0D6B42440266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b="1" kern="1200"/>
            <a:t>Κώμα: </a:t>
          </a:r>
          <a:r>
            <a:rPr lang="el-GR" sz="2100" kern="1200"/>
            <a:t>χωρίς ανταπόκριση, χωρίς άνοιγμα οφθαλμών και απουσία σημείων επίγνωσης του εαυτού ή του περιβάλλοντος</a:t>
          </a:r>
          <a:endParaRPr lang="en-US" sz="2100" kern="1200"/>
        </a:p>
      </dsp:txBody>
      <dsp:txXfrm>
        <a:off x="0" y="0"/>
        <a:ext cx="6900512" cy="1384035"/>
      </dsp:txXfrm>
    </dsp:sp>
    <dsp:sp modelId="{DC32449E-3811-40AA-85A4-3A4E5188FA6F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067F4A-0575-4996-AFB5-B8ED3A399DDC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Vegetative state (VS)/ Unresponsive Wakefulness Syndrome (UWS):</a:t>
          </a:r>
          <a:r>
            <a:rPr lang="el-GR" sz="2100" kern="1200"/>
            <a:t>Αφορά ασθενείς που αφυπνίζονται από το κώμα, αλλά έχουν χάσει την ικανότητα της επίγνωσης </a:t>
          </a:r>
          <a:endParaRPr lang="en-US" sz="2100" kern="1200"/>
        </a:p>
      </dsp:txBody>
      <dsp:txXfrm>
        <a:off x="0" y="1384035"/>
        <a:ext cx="6900512" cy="1384035"/>
      </dsp:txXfrm>
    </dsp:sp>
    <dsp:sp modelId="{73B98EB7-52D8-484D-87E7-63ECC9B9DD89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0D7388-DC50-4151-947E-3B51CD61F003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Minimally conscious state (MCS): </a:t>
          </a:r>
          <a:r>
            <a:rPr lang="el-GR" sz="2100" kern="1200"/>
            <a:t>κατάσταση εγρήγορσης με μη συνεχείς αλλά αναπαραγώγιμες συμπεριφορές(εκτέλεση εντολών κτλ)</a:t>
          </a:r>
          <a:r>
            <a:rPr lang="en-US" sz="2100" kern="1200"/>
            <a:t>,</a:t>
          </a:r>
          <a:r>
            <a:rPr lang="el-GR" sz="2100" kern="1200"/>
            <a:t> η επικοινωνία είναι σημαντικά επηρεασμένη</a:t>
          </a:r>
          <a:endParaRPr lang="en-US" sz="2100" kern="1200"/>
        </a:p>
      </dsp:txBody>
      <dsp:txXfrm>
        <a:off x="0" y="2768070"/>
        <a:ext cx="6900512" cy="1384035"/>
      </dsp:txXfrm>
    </dsp:sp>
    <dsp:sp modelId="{B218B6B5-CC8B-4839-B1CD-AD8CCCF86B49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BD346-D321-40CB-A378-EE63FF2CCA0C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b="1" kern="1200" dirty="0"/>
            <a:t>Εγκεφαλικός θάνατος: </a:t>
          </a:r>
          <a:r>
            <a:rPr lang="el-GR" sz="2100" kern="1200" dirty="0"/>
            <a:t>μη αναστρέψιμη παύση όλων των λειτουργιών του εγκεφάλου συμπεριλαμβανομένων των λειτουργιών του στελέχους</a:t>
          </a:r>
          <a:endParaRPr lang="en-US" sz="2100" kern="1200" dirty="0"/>
        </a:p>
      </dsp:txBody>
      <dsp:txXfrm>
        <a:off x="0" y="4152105"/>
        <a:ext cx="6900512" cy="1384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76FF0-FD8B-7543-8EA5-966D6862A9A3}">
      <dsp:nvSpPr>
        <dsp:cNvPr id="0" name=""/>
        <dsp:cNvSpPr/>
      </dsp:nvSpPr>
      <dsp:spPr>
        <a:xfrm>
          <a:off x="3364992" y="2124"/>
          <a:ext cx="3785616" cy="14022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 dirty="0"/>
            <a:t>Εκτίμηση επιπέδου συνείδησης</a:t>
          </a:r>
        </a:p>
      </dsp:txBody>
      <dsp:txXfrm>
        <a:off x="3433446" y="70578"/>
        <a:ext cx="3648708" cy="1265378"/>
      </dsp:txXfrm>
    </dsp:sp>
    <dsp:sp modelId="{95BCBD61-A6DF-C046-86B6-2703E034D86D}">
      <dsp:nvSpPr>
        <dsp:cNvPr id="0" name=""/>
        <dsp:cNvSpPr/>
      </dsp:nvSpPr>
      <dsp:spPr>
        <a:xfrm>
          <a:off x="3364992" y="1474525"/>
          <a:ext cx="3785616" cy="1402286"/>
        </a:xfrm>
        <a:prstGeom prst="roundRect">
          <a:avLst/>
        </a:prstGeom>
        <a:gradFill rotWithShape="0">
          <a:gsLst>
            <a:gs pos="0">
              <a:schemeClr val="accent2">
                <a:hueOff val="3221806"/>
                <a:satOff val="-9246"/>
                <a:lumOff val="-148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221806"/>
                <a:satOff val="-9246"/>
                <a:lumOff val="-148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221806"/>
                <a:satOff val="-9246"/>
                <a:lumOff val="-148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 dirty="0"/>
            <a:t>Κινητικές αντιδράσεις</a:t>
          </a:r>
        </a:p>
      </dsp:txBody>
      <dsp:txXfrm>
        <a:off x="3433446" y="1542979"/>
        <a:ext cx="3648708" cy="1265378"/>
      </dsp:txXfrm>
    </dsp:sp>
    <dsp:sp modelId="{DCB95528-7051-374A-9FA8-19EA6DB157A1}">
      <dsp:nvSpPr>
        <dsp:cNvPr id="0" name=""/>
        <dsp:cNvSpPr/>
      </dsp:nvSpPr>
      <dsp:spPr>
        <a:xfrm>
          <a:off x="3364992" y="2946926"/>
          <a:ext cx="3785616" cy="1402286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 dirty="0"/>
            <a:t>Αντανακλαστικά στελέχους</a:t>
          </a:r>
          <a:r>
            <a:rPr lang="en-US" sz="2700" kern="1200" dirty="0"/>
            <a:t> – </a:t>
          </a:r>
          <a:r>
            <a:rPr lang="el-GR" sz="2700" kern="1200" dirty="0"/>
            <a:t>Κρανιακά νεύρα</a:t>
          </a:r>
        </a:p>
      </dsp:txBody>
      <dsp:txXfrm>
        <a:off x="3433446" y="3015380"/>
        <a:ext cx="3648708" cy="12653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61A25-9ABB-324D-A52A-53FC959A7A5F}">
      <dsp:nvSpPr>
        <dsp:cNvPr id="0" name=""/>
        <dsp:cNvSpPr/>
      </dsp:nvSpPr>
      <dsp:spPr>
        <a:xfrm>
          <a:off x="0" y="345068"/>
          <a:ext cx="10515600" cy="850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/>
            <a:t>GCS&lt;8 </a:t>
          </a:r>
          <a:r>
            <a:rPr lang="en-US" sz="2000" kern="1200" dirty="0">
              <a:sym typeface="Wingdings" pitchFamily="2" charset="2"/>
            </a:rPr>
            <a:t> </a:t>
          </a:r>
          <a:r>
            <a:rPr lang="el-GR" sz="2000" kern="1200" dirty="0">
              <a:sym typeface="Wingdings" pitchFamily="2" charset="2"/>
            </a:rPr>
            <a:t>διασωλήνωση και μηχανικός αερισμός</a:t>
          </a:r>
          <a:endParaRPr lang="el-GR" sz="2000" kern="1200" dirty="0"/>
        </a:p>
      </dsp:txBody>
      <dsp:txXfrm>
        <a:off x="0" y="345068"/>
        <a:ext cx="10515600" cy="850500"/>
      </dsp:txXfrm>
    </dsp:sp>
    <dsp:sp modelId="{5AF9ABC1-C396-464B-909A-BF48B1F9E8E0}">
      <dsp:nvSpPr>
        <dsp:cNvPr id="0" name=""/>
        <dsp:cNvSpPr/>
      </dsp:nvSpPr>
      <dsp:spPr>
        <a:xfrm>
          <a:off x="525780" y="49868"/>
          <a:ext cx="7360920" cy="5903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Airway</a:t>
          </a:r>
          <a:endParaRPr lang="el-GR" sz="2000" kern="1200" dirty="0"/>
        </a:p>
      </dsp:txBody>
      <dsp:txXfrm>
        <a:off x="554601" y="78689"/>
        <a:ext cx="7303278" cy="532757"/>
      </dsp:txXfrm>
    </dsp:sp>
    <dsp:sp modelId="{B062C8A3-AE81-2348-A57A-C36836713F84}">
      <dsp:nvSpPr>
        <dsp:cNvPr id="0" name=""/>
        <dsp:cNvSpPr/>
      </dsp:nvSpPr>
      <dsp:spPr>
        <a:xfrm>
          <a:off x="0" y="1598769"/>
          <a:ext cx="10515600" cy="850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l-GR" sz="2000" kern="1200" dirty="0"/>
            <a:t>Οξυγονοθεραπεία (!προσοχή σε </a:t>
          </a:r>
          <a:r>
            <a:rPr lang="el-GR" sz="2000" kern="1200" dirty="0" err="1"/>
            <a:t>υπερκαπνικό</a:t>
          </a:r>
          <a:r>
            <a:rPr lang="el-GR" sz="2000" kern="1200" dirty="0"/>
            <a:t> κώμα!)</a:t>
          </a:r>
        </a:p>
      </dsp:txBody>
      <dsp:txXfrm>
        <a:off x="0" y="1598769"/>
        <a:ext cx="10515600" cy="850500"/>
      </dsp:txXfrm>
    </dsp:sp>
    <dsp:sp modelId="{050F7789-C21E-1F42-BDFE-D37782CD19A0}">
      <dsp:nvSpPr>
        <dsp:cNvPr id="0" name=""/>
        <dsp:cNvSpPr/>
      </dsp:nvSpPr>
      <dsp:spPr>
        <a:xfrm>
          <a:off x="525780" y="1303569"/>
          <a:ext cx="7360920" cy="5903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Breathing</a:t>
          </a:r>
          <a:endParaRPr lang="el-GR" sz="2000" kern="1200" dirty="0"/>
        </a:p>
      </dsp:txBody>
      <dsp:txXfrm>
        <a:off x="554601" y="1332390"/>
        <a:ext cx="7303278" cy="532757"/>
      </dsp:txXfrm>
    </dsp:sp>
    <dsp:sp modelId="{A0D54727-1DAE-C44D-9C0D-1D9E8E5E936B}">
      <dsp:nvSpPr>
        <dsp:cNvPr id="0" name=""/>
        <dsp:cNvSpPr/>
      </dsp:nvSpPr>
      <dsp:spPr>
        <a:xfrm>
          <a:off x="0" y="2852469"/>
          <a:ext cx="10515600" cy="1449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τοποθέτηση φλεβικής γραμμής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Διόρθωση υπότασης (ΜΑΠ &lt;70</a:t>
          </a:r>
          <a:r>
            <a:rPr lang="en-US" sz="2000" kern="1200" dirty="0"/>
            <a:t>mmHg) </a:t>
          </a:r>
          <a:r>
            <a:rPr lang="el-GR" sz="2000" kern="1200" dirty="0"/>
            <a:t>με χορήγηση υγρών και </a:t>
          </a:r>
          <a:r>
            <a:rPr lang="el-GR" sz="2000" kern="1200" dirty="0" err="1"/>
            <a:t>αγγειοσυσπαστικών</a:t>
          </a:r>
          <a:endParaRPr lang="el-GR" sz="2000" kern="1200" dirty="0"/>
        </a:p>
      </dsp:txBody>
      <dsp:txXfrm>
        <a:off x="0" y="2852469"/>
        <a:ext cx="10515600" cy="1449000"/>
      </dsp:txXfrm>
    </dsp:sp>
    <dsp:sp modelId="{2686904A-D8F8-8942-9A64-9A4D95BD0067}">
      <dsp:nvSpPr>
        <dsp:cNvPr id="0" name=""/>
        <dsp:cNvSpPr/>
      </dsp:nvSpPr>
      <dsp:spPr>
        <a:xfrm>
          <a:off x="525780" y="2557269"/>
          <a:ext cx="7360920" cy="5903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Circulation</a:t>
          </a:r>
          <a:endParaRPr lang="el-GR" sz="2000" kern="1200" dirty="0"/>
        </a:p>
      </dsp:txBody>
      <dsp:txXfrm>
        <a:off x="554601" y="2586090"/>
        <a:ext cx="7303278" cy="532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B94290-6D8A-112D-9D54-96A502324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4BE6C8C-EEAA-9F71-3AF0-B9105928F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BFEEEE-91E2-2C6E-EDB5-ACB1E4B8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4BEFFF1-4AFB-82DC-F199-1D4B98C3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F5C96C-25C4-A683-0B4C-8F60EF3EA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078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0A5E77-3C0B-592D-F5F4-44DB441C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603438-5037-2C27-924B-F1AF59AE3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39F18F-8B04-D442-BD1E-7E592904F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79AA1F-884B-6598-62EE-F7CE86E09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EAD5470-A8A0-42F8-4D39-F8B183303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567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94E653-FE1D-CF06-62C5-73EABB586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58EEC6-185C-EE8A-A858-C9E4F3729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7F3E6CC-A0F7-4DD8-37B4-B4EC86526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60ADB01-DB14-1453-2464-A9371DC1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7881A95-7C27-9159-AA75-6B732400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741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FD6982-DE6C-A8F9-1017-3AC22FCE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CCBDB61-E198-0BEA-31AE-7BAD10488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0B80895-F2EE-8F96-1D9B-8699A65D9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1DCA433-6293-1A4B-AB87-03DBCE81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FCC918E-B0C9-90E8-93BC-BB223032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022AB3F-BDC1-BB89-EF32-6E8AD8BC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5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E18736-5A4F-6308-BF7D-C552235A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77D7F56-A724-FA4E-0279-76C25C591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15B2495-2A0D-6A05-158C-D583FC695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15693C7-96DD-4A66-BD2D-C716636F26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6BEDEC7-6C34-7330-DDC4-9B4C4C4AD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66D5F9F-9C9A-3BBC-24E3-B96C074F6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FD75B6C-CD8D-ACA1-ACA7-4D1E1A85A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AFEDDBD1-9785-E885-831C-1623A6FD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251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21A78E-5179-4ABD-A0A0-4FD8433FC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667D5C5-DBDB-0649-4A72-F5843B9E1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610C8FC-BE56-759C-C0CB-BBDF71DE3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337FF10-C2DA-ECAF-83A5-2D9C44A98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330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D5B8068-100E-239A-68E7-2DAD6799C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C42EE82-BA4B-653E-2FFF-CC5BB4F9B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7D69497-3C94-7DCE-A5FB-2E3BC8CE9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7632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8C1D46-8091-0974-0BC1-4B611397F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57F973-765C-9283-A51E-8A05A2A24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94C66E4-C0F3-11A6-E738-70C823A3A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D97C11-9F79-23F7-28F2-8E00BB4BD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B8066C2-2A3F-47B9-6528-71442EDCA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55559EB-51AD-4EF6-C157-0CB449AD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467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D7CB18-589E-D863-BE8B-13F22739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C1B9F4-9E99-6264-A2C5-5494AC339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4F48160-1C6B-4895-7956-D3EB3261E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9AC1C4B-8B79-DD89-F188-B74271A44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809838-54FD-A428-E3CD-2D57702D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294C000-B115-EAAB-A2F9-368CBDFA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0569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E1485E-AD6F-81A6-265F-31CA1C245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B9E96FB-C842-E310-4A89-0EB6FEBD2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BA43E3E-8238-1EDC-489A-C07C8C45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5324589-8FF1-D1F9-5AA6-C8F9C133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6120451-6617-5313-1B7A-E6135365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7883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9082945-DD5B-D8C7-E555-1EE56AE4C0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DDD1AE4-4884-68B4-D8A6-BED0D58FC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015285-C73C-0916-5ACB-1F863FADA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CBD18AE-C37B-F94F-09C4-BBD1D5AB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908DC56-390B-4326-4C99-BD75C736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86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587B5836-44A5-2CC3-B379-4836A5FB7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AA4F6A25-99C3-8B5B-F95C-5C2038D37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0F6C4953-3709-C3E8-A912-19B581CE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6BC9EBFE-905F-5FAE-8E28-94C2624F9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9BA44AA5-9194-810C-24A6-513C11807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254097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651F659E-1619-7493-06DA-96DB89706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F34A7681-5AEA-94BF-CFC4-F63A8E58D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29220209-3E5F-3537-1419-D51FC4449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1B831436-ECE0-3CB9-BCF8-9DDB79A54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DDAE6993-D814-0B48-D2E1-E0E7B80A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186136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ACCD88B7-813F-D6E5-A519-EDB657F58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="" xmlns:a16="http://schemas.microsoft.com/office/drawing/2014/main" id="{03A9585A-9574-046A-525F-BC413721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7DAFE187-F579-80BD-3C43-D42EF1A31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92EAA68-A307-8525-C41D-84D7F477E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01386C1A-2B47-6D53-AC5D-49174E712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813310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074956CC-8B07-860E-6AE7-2959B434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25DBD5B7-672A-3DCB-9DC0-B3F7F2904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="" xmlns:a16="http://schemas.microsoft.com/office/drawing/2014/main" id="{D92CB911-09C9-19E6-B784-101D47311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="" xmlns:a16="http://schemas.microsoft.com/office/drawing/2014/main" id="{C90A5614-45B5-437D-32FB-060ECA186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="" xmlns:a16="http://schemas.microsoft.com/office/drawing/2014/main" id="{670D44C7-CAE5-4326-5C62-A4A4AAD1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="" xmlns:a16="http://schemas.microsoft.com/office/drawing/2014/main" id="{D5C87E62-8C88-331F-97F9-0C9324B1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3606255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1A68D822-0EA8-5F70-474A-ED90F5F48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="" xmlns:a16="http://schemas.microsoft.com/office/drawing/2014/main" id="{80853E82-43B5-84A3-6C30-4569864AE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="" xmlns:a16="http://schemas.microsoft.com/office/drawing/2014/main" id="{DDAF9811-D80E-F536-42F0-2F03C58A1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="" xmlns:a16="http://schemas.microsoft.com/office/drawing/2014/main" id="{A703A09C-EDD9-E3B7-C1C1-9C748C309C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="" xmlns:a16="http://schemas.microsoft.com/office/drawing/2014/main" id="{28D5BB4A-24E2-9C66-6F47-7521866DC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="" xmlns:a16="http://schemas.microsoft.com/office/drawing/2014/main" id="{511F5615-16F5-6268-9DA0-F7E8B9782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="" xmlns:a16="http://schemas.microsoft.com/office/drawing/2014/main" id="{42D2D304-A8EA-0216-5156-C3B44BE9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="" xmlns:a16="http://schemas.microsoft.com/office/drawing/2014/main" id="{9EE4D05F-CBD2-D3F8-9B72-C5A47A40D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310102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148B6738-945F-874A-A262-F4C38D04A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="" xmlns:a16="http://schemas.microsoft.com/office/drawing/2014/main" id="{CB15B527-149A-63CB-EA8A-99222C2F3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="" xmlns:a16="http://schemas.microsoft.com/office/drawing/2014/main" id="{05C8D6B5-9B9B-53D4-2AB6-CC06E5CF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="" xmlns:a16="http://schemas.microsoft.com/office/drawing/2014/main" id="{C48BCB52-2D6B-35E7-7F23-2E820AB7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719803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="" xmlns:a16="http://schemas.microsoft.com/office/drawing/2014/main" id="{EE933E04-C206-6FF9-E938-A0041C62E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="" xmlns:a16="http://schemas.microsoft.com/office/drawing/2014/main" id="{2D7CE7B2-172B-537D-E5AC-460EC2FC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="" xmlns:a16="http://schemas.microsoft.com/office/drawing/2014/main" id="{8F37B93F-1D12-275B-3331-69448E33E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56564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2DC53CB2-ECB5-D7C1-ADAB-FB7C53FF7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6CFA3753-109C-A2FD-E76D-BA44BB512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="" xmlns:a16="http://schemas.microsoft.com/office/drawing/2014/main" id="{3A12C107-3759-DCC0-087D-7FA7F6743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="" xmlns:a16="http://schemas.microsoft.com/office/drawing/2014/main" id="{EE1130D2-8ECE-E878-1C2F-D4F731A0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="" xmlns:a16="http://schemas.microsoft.com/office/drawing/2014/main" id="{BBF8DAAF-8461-F07C-5A17-64AFF37F6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="" xmlns:a16="http://schemas.microsoft.com/office/drawing/2014/main" id="{4680D3A6-28E1-8DF8-9746-D1E6835D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293700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9D9D21AC-FBB5-FBE0-629E-F85518A8D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="" xmlns:a16="http://schemas.microsoft.com/office/drawing/2014/main" id="{9EC0BDFD-1DA6-06C5-4A3B-3AB3DD6360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="" xmlns:a16="http://schemas.microsoft.com/office/drawing/2014/main" id="{08615AB9-ADD9-AD99-5D59-B72727607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="" xmlns:a16="http://schemas.microsoft.com/office/drawing/2014/main" id="{D7B043A9-7CFA-884B-840E-574B4166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="" xmlns:a16="http://schemas.microsoft.com/office/drawing/2014/main" id="{0F16080C-6BEB-1976-670F-3E5AE91ED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="" xmlns:a16="http://schemas.microsoft.com/office/drawing/2014/main" id="{14DFDFD4-4EE7-1E39-E355-B134E1CF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899075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456C60DF-5F58-1B38-B196-FBD4B87A4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="" xmlns:a16="http://schemas.microsoft.com/office/drawing/2014/main" id="{591F4608-3975-7085-CF9A-4BA17FF11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40290CFD-0B60-7E39-CC2C-006F725BC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DAD2B203-09DD-8752-6E4B-2E50B601B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2921C3D7-4495-3C3D-CC85-09708669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56143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="" xmlns:a16="http://schemas.microsoft.com/office/drawing/2014/main" id="{B1F8168E-87B2-8334-4EFC-40F326C7C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="" xmlns:a16="http://schemas.microsoft.com/office/drawing/2014/main" id="{5B54C73C-E91C-8F9B-D62E-11E4DF72C5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ECA10441-8668-1785-A45C-70D49E5C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B15AEED-6EE5-B3E8-01E7-F9F50E41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CD8C92C9-4176-2B73-05A3-BD1AA32A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26951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AA597A9-67A2-8703-89C4-8D6E4AF85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860B730-8F3B-6B7D-A167-3B743AD69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2C8D545-7A9C-C116-B6EA-68EFEFC95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54E3A-9170-F44E-880E-EA1792C0336E}" type="datetimeFigureOut">
              <a:rPr lang="en-US" smtClean="0"/>
              <a:pPr/>
              <a:t>11/19/2025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50A2DFF-F1C8-7735-8EE9-581248085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A75C07-5718-6336-D4A5-2B890575D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AA84A8-8EA4-D64B-8C56-3911CA588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117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="" xmlns:a16="http://schemas.microsoft.com/office/drawing/2014/main" id="{B724C8F1-3BDC-9F35-CAE2-142A45B71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="" xmlns:a16="http://schemas.microsoft.com/office/drawing/2014/main" id="{CC3FC7EF-CF13-AC76-E402-75359A392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="" xmlns:a16="http://schemas.microsoft.com/office/drawing/2014/main" id="{BCF7674E-EBFD-499C-5A6B-B10E6CF1F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830D9-770F-6A47-A2EB-9BE6CCF3A5A2}" type="datetimeFigureOut">
              <a:rPr lang="el-GR" smtClean="0"/>
              <a:pPr/>
              <a:t>19/11/2025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="" xmlns:a16="http://schemas.microsoft.com/office/drawing/2014/main" id="{3CD68F88-F232-0F39-9C06-C86B26865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="" xmlns:a16="http://schemas.microsoft.com/office/drawing/2014/main" id="{B3E911B8-D24D-8507-372B-819254058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E980A-FD6B-A24C-B7E3-490300EA77F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79656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 Fill">
            <a:extLst>
              <a:ext uri="{FF2B5EF4-FFF2-40B4-BE49-F238E27FC236}">
                <a16:creationId xmlns="" xmlns:a16="http://schemas.microsoft.com/office/drawing/2014/main" id="{C7D023E4-8DE1-436E-9847-ED6A4B4B04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="" xmlns:a16="http://schemas.microsoft.com/office/drawing/2014/main" id="{6BE11944-ED05-4FE9-9927-06C110BB3A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A2812508-238C-4BCD-BDD3-25C99C5CA2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7167"/>
            <a:ext cx="12188952" cy="3490956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="" xmlns:a16="http://schemas.microsoft.com/office/drawing/2014/main" id="{EA98B5EE-6906-45B1-8691-D06F06B6CF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Color">
              <a:extLst>
                <a:ext uri="{FF2B5EF4-FFF2-40B4-BE49-F238E27FC236}">
                  <a16:creationId xmlns="" xmlns:a16="http://schemas.microsoft.com/office/drawing/2014/main" id="{3CB4D77E-DA74-4797-88E4-C7D817D3151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43F5E015-E085-4624-B431-B424144486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1" name="Freeform: Shape 16">
              <a:extLst>
                <a:ext uri="{FF2B5EF4-FFF2-40B4-BE49-F238E27FC236}">
                  <a16:creationId xmlns="" xmlns:a16="http://schemas.microsoft.com/office/drawing/2014/main" id="{4DDB60AE-8B9C-4BA0-93DC-F8C9EBF6D8B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2" name="Freeform: Shape 17">
              <a:extLst>
                <a:ext uri="{FF2B5EF4-FFF2-40B4-BE49-F238E27FC236}">
                  <a16:creationId xmlns="" xmlns:a16="http://schemas.microsoft.com/office/drawing/2014/main" id="{9F247760-BE07-41A2-969E-570081E6552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3" name="Freeform: Shape 18">
              <a:extLst>
                <a:ext uri="{FF2B5EF4-FFF2-40B4-BE49-F238E27FC236}">
                  <a16:creationId xmlns="" xmlns:a16="http://schemas.microsoft.com/office/drawing/2014/main" id="{57A70BD2-76FC-4BDD-9E64-3B93D5EF36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AADD9643-5489-42CB-9762-FBAC2AAE9F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4" name="Freeform: Shape 20">
              <a:extLst>
                <a:ext uri="{FF2B5EF4-FFF2-40B4-BE49-F238E27FC236}">
                  <a16:creationId xmlns="" xmlns:a16="http://schemas.microsoft.com/office/drawing/2014/main" id="{09A2C16E-2745-4E3D-BECC-D66755221E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5" name="Freeform: Shape 21">
              <a:extLst>
                <a:ext uri="{FF2B5EF4-FFF2-40B4-BE49-F238E27FC236}">
                  <a16:creationId xmlns="" xmlns:a16="http://schemas.microsoft.com/office/drawing/2014/main" id="{52E5A063-571D-4461-9869-B3E93F6E69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6" name="Freeform: Shape 22">
              <a:extLst>
                <a:ext uri="{FF2B5EF4-FFF2-40B4-BE49-F238E27FC236}">
                  <a16:creationId xmlns="" xmlns:a16="http://schemas.microsoft.com/office/drawing/2014/main" id="{366019AD-E33B-4DBF-BAD3-AE361160316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6D282C-BB7B-CCB6-EECF-0A599822A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1014574"/>
            <a:ext cx="9725730" cy="2226769"/>
          </a:xfrm>
        </p:spPr>
        <p:txBody>
          <a:bodyPr anchor="ctr">
            <a:normAutofit/>
          </a:bodyPr>
          <a:lstStyle/>
          <a:p>
            <a:pPr algn="l"/>
            <a:r>
              <a:rPr lang="el-GR" sz="4800" dirty="0">
                <a:solidFill>
                  <a:schemeClr val="bg1"/>
                </a:solidFill>
              </a:rPr>
              <a:t>ΚΩΜΑ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04B1B9C-B1BD-913A-77ED-7076BAE33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640633"/>
            <a:ext cx="9725730" cy="2487212"/>
          </a:xfrm>
        </p:spPr>
        <p:txBody>
          <a:bodyPr anchor="ctr">
            <a:normAutofit/>
          </a:bodyPr>
          <a:lstStyle/>
          <a:p>
            <a:pPr algn="l"/>
            <a:r>
              <a:rPr lang="el-GR" dirty="0">
                <a:solidFill>
                  <a:schemeClr val="tx2"/>
                </a:solidFill>
              </a:rPr>
              <a:t>Αριστείδης Τσακανίκας</a:t>
            </a:r>
          </a:p>
          <a:p>
            <a:pPr algn="l"/>
            <a:r>
              <a:rPr lang="el-GR" dirty="0">
                <a:solidFill>
                  <a:schemeClr val="tx2"/>
                </a:solidFill>
              </a:rPr>
              <a:t>Επιμελητής Β’ ΕΣΥ Εσωτερικής Παθολογίας </a:t>
            </a:r>
          </a:p>
          <a:p>
            <a:pPr algn="l"/>
            <a:r>
              <a:rPr lang="el-GR" dirty="0">
                <a:solidFill>
                  <a:schemeClr val="tx2"/>
                </a:solidFill>
              </a:rPr>
              <a:t>ΒΠΠΚ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442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AA2658D3-274D-3587-775F-DD07A1ABF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Τι ε</a:t>
            </a:r>
            <a:r>
              <a:rPr lang="en-US" dirty="0"/>
              <a:t>ί</a:t>
            </a:r>
            <a:r>
              <a:rPr lang="el-GR" dirty="0"/>
              <a:t>ναι συνείδηση;</a:t>
            </a:r>
          </a:p>
        </p:txBody>
      </p:sp>
      <p:graphicFrame>
        <p:nvGraphicFramePr>
          <p:cNvPr id="5" name="Θέση περιεχομένου 4">
            <a:extLst>
              <a:ext uri="{FF2B5EF4-FFF2-40B4-BE49-F238E27FC236}">
                <a16:creationId xmlns="" xmlns:a16="http://schemas.microsoft.com/office/drawing/2014/main" id="{DC228741-73ED-49DF-B283-EDA9EF4C53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220932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929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4167DF20-068E-D8F2-E3CD-ADC555F3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O</a:t>
            </a:r>
            <a:r>
              <a:rPr lang="el-GR" sz="5400" dirty="0"/>
              <a:t>ρισμοί</a:t>
            </a:r>
          </a:p>
        </p:txBody>
      </p:sp>
      <p:graphicFrame>
        <p:nvGraphicFramePr>
          <p:cNvPr id="12" name="Θέση περιεχομένου 2">
            <a:extLst>
              <a:ext uri="{FF2B5EF4-FFF2-40B4-BE49-F238E27FC236}">
                <a16:creationId xmlns="" xmlns:a16="http://schemas.microsoft.com/office/drawing/2014/main" id="{AD12E606-301C-661C-6269-9FFFA1D496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7760310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3853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587A3DB9-69CC-E884-9F56-428853A05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504" y="692717"/>
            <a:ext cx="11140991" cy="5472565"/>
          </a:xfrm>
        </p:spPr>
      </p:pic>
    </p:spTree>
    <p:extLst>
      <p:ext uri="{BB962C8B-B14F-4D97-AF65-F5344CB8AC3E}">
        <p14:creationId xmlns="" xmlns:p14="http://schemas.microsoft.com/office/powerpoint/2010/main" val="5360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="" xmlns:a16="http://schemas.microsoft.com/office/drawing/2014/main" id="{93D86D0F-E910-9801-2541-15E227170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686" y="816283"/>
            <a:ext cx="7128251" cy="5225433"/>
          </a:xfrm>
        </p:spPr>
      </p:pic>
      <p:sp>
        <p:nvSpPr>
          <p:cNvPr id="3" name="Θέση υποσέλιδου 2">
            <a:extLst>
              <a:ext uri="{FF2B5EF4-FFF2-40B4-BE49-F238E27FC236}">
                <a16:creationId xmlns="" xmlns:a16="http://schemas.microsoft.com/office/drawing/2014/main" id="{00037336-404B-A236-D1E2-B653CD28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888" y="6041716"/>
            <a:ext cx="6787738" cy="679759"/>
          </a:xfrm>
        </p:spPr>
        <p:txBody>
          <a:bodyPr/>
          <a:lstStyle/>
          <a:p>
            <a:pPr algn="l"/>
            <a:r>
              <a:rPr lang="en" dirty="0"/>
              <a:t>Figure 2: Consciousness 2D model. Adapted from Laureys et al, 2005.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99515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E1E072-F3A3-F458-5F16-F602D6B0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Ascending Reticular Activating System</a:t>
            </a:r>
          </a:p>
        </p:txBody>
      </p:sp>
      <p:pic>
        <p:nvPicPr>
          <p:cNvPr id="4" name="Θέση περιεχομένου 5">
            <a:extLst>
              <a:ext uri="{FF2B5EF4-FFF2-40B4-BE49-F238E27FC236}">
                <a16:creationId xmlns="" xmlns:a16="http://schemas.microsoft.com/office/drawing/2014/main" id="{502AA00E-00F4-5F27-71F7-72049B2F9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1550" y="1905794"/>
            <a:ext cx="7708900" cy="4191000"/>
          </a:xfrm>
        </p:spPr>
      </p:pic>
      <p:sp>
        <p:nvSpPr>
          <p:cNvPr id="5" name="Θέση υποσέλιδου 3">
            <a:extLst>
              <a:ext uri="{FF2B5EF4-FFF2-40B4-BE49-F238E27FC236}">
                <a16:creationId xmlns="" xmlns:a16="http://schemas.microsoft.com/office/drawing/2014/main" id="{264B103D-4D00-B086-E6D8-A6ED8755A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392" y="6311901"/>
            <a:ext cx="10724408" cy="409534"/>
          </a:xfrm>
        </p:spPr>
        <p:txBody>
          <a:bodyPr/>
          <a:lstStyle/>
          <a:p>
            <a:pPr algn="l"/>
            <a:r>
              <a:rPr lang="en" dirty="0"/>
              <a:t>Taran S et al. The reticular activating system: a narrative review of discovery, evolving understanding, and relevance to current formulations of brain death. Can J </a:t>
            </a:r>
            <a:r>
              <a:rPr lang="en" dirty="0" err="1"/>
              <a:t>Anaesth</a:t>
            </a:r>
            <a:r>
              <a:rPr lang="en" dirty="0"/>
              <a:t>. 2023</a:t>
            </a:r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8EF3FDB-B22C-3324-AFFC-916F0BF9DF8A}"/>
              </a:ext>
            </a:extLst>
          </p:cNvPr>
          <p:cNvSpPr txBox="1"/>
          <p:nvPr/>
        </p:nvSpPr>
        <p:spPr>
          <a:xfrm>
            <a:off x="982133" y="1905794"/>
            <a:ext cx="223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Δικτυωτός σχηματισμός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939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brain&#10;&#10;AI-generated content may be incorrect.">
            <a:extLst>
              <a:ext uri="{FF2B5EF4-FFF2-40B4-BE49-F238E27FC236}">
                <a16:creationId xmlns="" xmlns:a16="http://schemas.microsoft.com/office/drawing/2014/main" id="{9A4D3C4F-CE38-285A-E15C-12470D6E8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6558" y="184821"/>
            <a:ext cx="8720180" cy="6013358"/>
          </a:xfr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81E7A8D-1779-AB9F-B05C-8CBDA7DC53AF}"/>
              </a:ext>
            </a:extLst>
          </p:cNvPr>
          <p:cNvSpPr txBox="1"/>
          <p:nvPr/>
        </p:nvSpPr>
        <p:spPr>
          <a:xfrm>
            <a:off x="5496059" y="6155611"/>
            <a:ext cx="6098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Bates D. Coma and brain stem death. Medicine. 2008</a:t>
            </a:r>
          </a:p>
        </p:txBody>
      </p:sp>
    </p:spTree>
    <p:extLst>
      <p:ext uri="{BB962C8B-B14F-4D97-AF65-F5344CB8AC3E}">
        <p14:creationId xmlns="" xmlns:p14="http://schemas.microsoft.com/office/powerpoint/2010/main" val="111890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B363AF-A193-A527-40A8-CD50F9FF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ΕΓΚΟΛΕΑΣΜΟΣ</a:t>
            </a:r>
            <a:endParaRPr lang="en-US" dirty="0"/>
          </a:p>
        </p:txBody>
      </p:sp>
      <p:pic>
        <p:nvPicPr>
          <p:cNvPr id="8" name="Content Placeholder 7" descr="A diagram of a brain&#10;&#10;AI-generated content may be incorrect.">
            <a:extLst>
              <a:ext uri="{FF2B5EF4-FFF2-40B4-BE49-F238E27FC236}">
                <a16:creationId xmlns="" xmlns:a16="http://schemas.microsoft.com/office/drawing/2014/main" id="{FCC666A3-80AB-E692-609E-ED314102A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69068" y="1409567"/>
            <a:ext cx="7670800" cy="5119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8086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="" xmlns:a16="http://schemas.microsoft.com/office/drawing/2014/main" id="{C24156B1-4D0A-9630-DB58-37CD479444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69121240"/>
              </p:ext>
            </p:extLst>
          </p:nvPr>
        </p:nvGraphicFramePr>
        <p:xfrm>
          <a:off x="246743" y="255709"/>
          <a:ext cx="11800114" cy="634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0057">
                  <a:extLst>
                    <a:ext uri="{9D8B030D-6E8A-4147-A177-3AD203B41FA5}">
                      <a16:colId xmlns="" xmlns:a16="http://schemas.microsoft.com/office/drawing/2014/main" val="1712161499"/>
                    </a:ext>
                  </a:extLst>
                </a:gridCol>
                <a:gridCol w="5900057">
                  <a:extLst>
                    <a:ext uri="{9D8B030D-6E8A-4147-A177-3AD203B41FA5}">
                      <a16:colId xmlns="" xmlns:a16="http://schemas.microsoft.com/office/drawing/2014/main" val="192859996"/>
                    </a:ext>
                  </a:extLst>
                </a:gridCol>
              </a:tblGrid>
              <a:tr h="370608">
                <a:tc>
                  <a:txBody>
                    <a:bodyPr/>
                    <a:lstStyle/>
                    <a:p>
                      <a:r>
                        <a:rPr lang="el-GR" dirty="0"/>
                        <a:t>Δομικ</a:t>
                      </a:r>
                      <a:r>
                        <a:rPr lang="en-US" dirty="0"/>
                        <a:t>ό</a:t>
                      </a:r>
                      <a:r>
                        <a:rPr lang="el-GR" dirty="0"/>
                        <a:t> κώμα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Μη- δομικό κώμα (τοξικό ή μεταβολικό)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2373581"/>
                  </a:ext>
                </a:extLst>
              </a:tr>
              <a:tr h="921108">
                <a:tc>
                  <a:txBody>
                    <a:bodyPr/>
                    <a:lstStyle/>
                    <a:p>
                      <a:r>
                        <a:rPr lang="el-GR" sz="1600" b="1" dirty="0"/>
                        <a:t>Αγγειακά αίτια</a:t>
                      </a:r>
                      <a:endParaRPr lang="en-US" sz="1600" b="1" dirty="0"/>
                    </a:p>
                    <a:p>
                      <a:r>
                        <a:rPr lang="el-GR" sz="1600" dirty="0"/>
                        <a:t>Σπονδυλοβασικά έμφρακτα, έμφρακτα διεγκεφάλου /φλοιού, Θρόμβωση φλεβωδών κόλπων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Ηλεκτρολυτικές διαταραχές</a:t>
                      </a:r>
                    </a:p>
                    <a:p>
                      <a:r>
                        <a:rPr lang="el-GR" sz="1600" dirty="0"/>
                        <a:t>Υπο-υπεργλυκαιμία, Υπό-υπέρ-νατριαιμία, υπερασβεστιαιμία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1298272"/>
                  </a:ext>
                </a:extLst>
              </a:tr>
              <a:tr h="547078">
                <a:tc>
                  <a:txBody>
                    <a:bodyPr/>
                    <a:lstStyle/>
                    <a:p>
                      <a:r>
                        <a:rPr lang="el-GR" sz="1600" b="1" dirty="0"/>
                        <a:t>Ενδοκράνια αιμορραγία</a:t>
                      </a:r>
                    </a:p>
                    <a:p>
                      <a:r>
                        <a:rPr lang="el-GR" sz="1600" b="0" dirty="0"/>
                        <a:t>Υπαραχνοειδής αιμορραγία, Ενδοεγκεφαλική αιμορραγία, Υποσκληρίδιο</a:t>
                      </a:r>
                      <a:r>
                        <a:rPr lang="en-US" sz="1600" b="0" dirty="0"/>
                        <a:t>/</a:t>
                      </a:r>
                      <a:r>
                        <a:rPr lang="el-GR" sz="1600" b="0" dirty="0"/>
                        <a:t>Επισκληρίδιο αιμάτωμα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/>
                        <a:t>Υποθερμία και υπερθερμία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/>
                        <a:t>Υπερκαπνία και υποξυγοναιμία</a:t>
                      </a:r>
                    </a:p>
                    <a:p>
                      <a:endParaRPr lang="el-G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3423684"/>
                  </a:ext>
                </a:extLst>
              </a:tr>
              <a:tr h="438442">
                <a:tc>
                  <a:txBody>
                    <a:bodyPr/>
                    <a:lstStyle/>
                    <a:p>
                      <a:r>
                        <a:rPr lang="el-GR" sz="1600" b="1" dirty="0"/>
                        <a:t>Τραύμα</a:t>
                      </a:r>
                    </a:p>
                    <a:p>
                      <a:r>
                        <a:rPr lang="el-GR" sz="1600" dirty="0"/>
                        <a:t>Αιμορραγία, οίδημα , αιμάτωμα, διάχυτη αξονική βλάβη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Τοξίνες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/>
                        <a:t>Εθανόλη, μονοξείδιο του άνθρακα, υπερδοσολογία </a:t>
                      </a:r>
                      <a:endParaRPr lang="el-GR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4644098"/>
                  </a:ext>
                </a:extLst>
              </a:tr>
              <a:tr h="471825">
                <a:tc>
                  <a:txBody>
                    <a:bodyPr/>
                    <a:lstStyle/>
                    <a:p>
                      <a:r>
                        <a:rPr lang="el-GR" sz="1600" b="1" dirty="0"/>
                        <a:t>Νεοπλάσματα</a:t>
                      </a:r>
                    </a:p>
                    <a:p>
                      <a:r>
                        <a:rPr lang="el-GR" sz="1600" b="0" dirty="0"/>
                        <a:t>Πρωτοπαθείς ή δευτεροπαθείς όγκοι ΚΝΣ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Φάρμακα</a:t>
                      </a:r>
                    </a:p>
                    <a:p>
                      <a:r>
                        <a:rPr lang="el-GR" sz="1600" dirty="0"/>
                        <a:t>Οπιοειδή, Βενζοδιαζεπίνες, Κακόηθες νευροληπτικό σύνδρομο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8827917"/>
                  </a:ext>
                </a:extLst>
              </a:tr>
              <a:tr h="480478">
                <a:tc>
                  <a:txBody>
                    <a:bodyPr/>
                    <a:lstStyle/>
                    <a:p>
                      <a:r>
                        <a:rPr lang="el-GR" sz="1600" b="1" dirty="0"/>
                        <a:t>Λοιμώξεις</a:t>
                      </a:r>
                      <a:r>
                        <a:rPr lang="en-US" sz="1600" b="1" dirty="0"/>
                        <a:t> </a:t>
                      </a:r>
                      <a:r>
                        <a:rPr lang="el-GR" sz="1600" b="1" dirty="0"/>
                        <a:t>ΚΝΣ</a:t>
                      </a:r>
                    </a:p>
                    <a:p>
                      <a:r>
                        <a:rPr lang="el-GR" sz="1600" b="0" dirty="0"/>
                        <a:t>Μηνιγγίτιδα, Εγκεφαλίτιδα, εγκ. α</a:t>
                      </a:r>
                      <a:r>
                        <a:rPr lang="el-GR" sz="1600" dirty="0"/>
                        <a:t>πόστημα, υποσκληρίδιο εμπύημα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Ανεπ</a:t>
                      </a:r>
                      <a:r>
                        <a:rPr lang="en-US" sz="1600" b="1" dirty="0"/>
                        <a:t>ά</a:t>
                      </a:r>
                      <a:r>
                        <a:rPr lang="el-GR" sz="1600" b="1" dirty="0"/>
                        <a:t>ρκειες βιταμινών</a:t>
                      </a:r>
                      <a:endParaRPr lang="en-US" sz="1600" b="1" dirty="0"/>
                    </a:p>
                    <a:p>
                      <a:r>
                        <a:rPr lang="el-GR" sz="1600" dirty="0"/>
                        <a:t>Ανεπ</a:t>
                      </a:r>
                      <a:r>
                        <a:rPr lang="en-US" sz="1600" dirty="0"/>
                        <a:t>ά</a:t>
                      </a:r>
                      <a:r>
                        <a:rPr lang="el-GR" sz="1600" dirty="0"/>
                        <a:t>ρκεια θειαμίνης (</a:t>
                      </a:r>
                      <a:r>
                        <a:rPr lang="en-US" sz="1600" dirty="0"/>
                        <a:t>Wernicke)</a:t>
                      </a:r>
                      <a:r>
                        <a:rPr lang="el-GR" sz="1600" dirty="0"/>
                        <a:t>,</a:t>
                      </a:r>
                      <a:r>
                        <a:rPr lang="en-US" sz="1600" dirty="0"/>
                        <a:t> B12</a:t>
                      </a:r>
                      <a:endParaRPr lang="el-G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3272336"/>
                  </a:ext>
                </a:extLst>
              </a:tr>
              <a:tr h="293244">
                <a:tc>
                  <a:txBody>
                    <a:bodyPr/>
                    <a:lstStyle/>
                    <a:p>
                      <a:r>
                        <a:rPr lang="el-GR" sz="1600" b="1" dirty="0"/>
                        <a:t>Υδροκέφαλος</a:t>
                      </a:r>
                      <a:endParaRPr lang="el-G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Σήψη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0017446"/>
                  </a:ext>
                </a:extLst>
              </a:tr>
              <a:tr h="611516">
                <a:tc>
                  <a:txBody>
                    <a:bodyPr/>
                    <a:lstStyle/>
                    <a:p>
                      <a:r>
                        <a:rPr lang="el-GR" sz="1600" b="1" dirty="0"/>
                        <a:t>Υποξική-ισχαιμική εγκεφαλοπάθεια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Ενδοκρινολογικά νοσήματα</a:t>
                      </a:r>
                    </a:p>
                    <a:p>
                      <a:r>
                        <a:rPr lang="el-GR" sz="1600" dirty="0"/>
                        <a:t>Μυξοίδημα, κρ</a:t>
                      </a:r>
                      <a:r>
                        <a:rPr lang="en-US" sz="1600" dirty="0"/>
                        <a:t>ί</a:t>
                      </a:r>
                      <a:r>
                        <a:rPr lang="el-GR" sz="1600" dirty="0"/>
                        <a:t>ση </a:t>
                      </a:r>
                      <a:r>
                        <a:rPr lang="en-US" sz="1600" dirty="0"/>
                        <a:t>Addison</a:t>
                      </a:r>
                      <a:endParaRPr lang="el-G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0026100"/>
                  </a:ext>
                </a:extLst>
              </a:tr>
              <a:tr h="611516">
                <a:tc>
                  <a:txBody>
                    <a:bodyPr/>
                    <a:lstStyle/>
                    <a:p>
                      <a:r>
                        <a:rPr lang="el-GR" sz="1600" b="1" dirty="0"/>
                        <a:t>Απομυελίνωση</a:t>
                      </a:r>
                    </a:p>
                    <a:p>
                      <a:r>
                        <a:rPr lang="el-GR" sz="1600" dirty="0"/>
                        <a:t>Οξεία απομυελινωτική εγκεφαλομυελίτιδα, Πολλαπλή σκλήρυνση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Ανεπάρκεια οργάνων</a:t>
                      </a:r>
                    </a:p>
                    <a:p>
                      <a:r>
                        <a:rPr lang="el-GR" sz="1600" dirty="0"/>
                        <a:t>Ουραιμία, ηπατική εγκεφαλοπάθεια, σύνδρομο μετά από ανακοπή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8555519"/>
                  </a:ext>
                </a:extLst>
              </a:tr>
              <a:tr h="586797">
                <a:tc>
                  <a:txBody>
                    <a:bodyPr/>
                    <a:lstStyle/>
                    <a:p>
                      <a:r>
                        <a:rPr lang="el-GR" sz="1600" b="1" dirty="0"/>
                        <a:t>Νευροεκφύλιση</a:t>
                      </a:r>
                      <a:endParaRPr lang="en-US" sz="1600" b="1" dirty="0"/>
                    </a:p>
                    <a:p>
                      <a:r>
                        <a:rPr lang="en-US" sz="1600" b="0" dirty="0"/>
                        <a:t>Creutzfeld Jacob disease, PML</a:t>
                      </a:r>
                      <a:endParaRPr lang="el-G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Επιληψία</a:t>
                      </a:r>
                    </a:p>
                    <a:p>
                      <a:r>
                        <a:rPr lang="en-US" sz="1600" b="0" dirty="0"/>
                        <a:t>NCSE, </a:t>
                      </a:r>
                      <a:r>
                        <a:rPr lang="el-GR" sz="1600" b="0" dirty="0"/>
                        <a:t>μετακριτική φάση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0070754"/>
                  </a:ext>
                </a:extLst>
              </a:tr>
              <a:tr h="349437">
                <a:tc>
                  <a:txBody>
                    <a:bodyPr/>
                    <a:lstStyle/>
                    <a:p>
                      <a:endParaRPr lang="el-G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/>
                        <a:t>Ψυχογενές κώμα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40034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554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6C4028FD-8BAA-4A19-BFDE-594D991B75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C1DEF7-376D-B29B-00F6-888B30BD6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l-GR" dirty="0"/>
              <a:t>Διαγνωστική προσπέλαση κώματος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="" xmlns:a16="http://schemas.microsoft.com/office/drawing/2014/main" id="{56AD1473-7D76-878F-7E7F-18EF76689E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03346786"/>
              </p:ext>
            </p:extLst>
          </p:nvPr>
        </p:nvGraphicFramePr>
        <p:xfrm>
          <a:off x="838200" y="1863847"/>
          <a:ext cx="10515599" cy="427489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515599">
                  <a:extLst>
                    <a:ext uri="{9D8B030D-6E8A-4147-A177-3AD203B41FA5}">
                      <a16:colId xmlns="" xmlns:a16="http://schemas.microsoft.com/office/drawing/2014/main" val="2577829424"/>
                    </a:ext>
                  </a:extLst>
                </a:gridCol>
              </a:tblGrid>
              <a:tr h="534362">
                <a:tc>
                  <a:txBody>
                    <a:bodyPr/>
                    <a:lstStyle/>
                    <a:p>
                      <a:r>
                        <a:rPr lang="el-GR" sz="2600" b="0" dirty="0"/>
                        <a:t>Ζωτικά σημεία</a:t>
                      </a:r>
                      <a:r>
                        <a:rPr lang="en-US" sz="2600" b="0" dirty="0"/>
                        <a:t>,</a:t>
                      </a:r>
                      <a:r>
                        <a:rPr lang="el-GR" sz="2600" b="0" dirty="0"/>
                        <a:t> ιστορικό και γενική κλινική εξέταση</a:t>
                      </a:r>
                      <a:endParaRPr lang="en-US" sz="2600" b="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3432398908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l-GR" sz="2600" dirty="0"/>
                        <a:t>Νευρολογική εξέταση και κλίμακα Γλασκώβης</a:t>
                      </a:r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1805783491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l-GR" sz="2600" dirty="0"/>
                        <a:t>Εργαστηριακός έλεγχος </a:t>
                      </a:r>
                      <a:endParaRPr lang="en-US" sz="260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4230981872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l-GR" sz="2600" dirty="0"/>
                        <a:t>ΗΚΓ</a:t>
                      </a:r>
                      <a:endParaRPr lang="en-US" sz="260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3920203895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n-US" sz="2600" dirty="0"/>
                        <a:t>CT </a:t>
                      </a:r>
                      <a:r>
                        <a:rPr lang="el-GR" sz="2600" dirty="0"/>
                        <a:t>εγκεφάλου</a:t>
                      </a:r>
                      <a:endParaRPr lang="en-US" sz="260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3951124621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l-GR" sz="2600" dirty="0"/>
                        <a:t>Οσφυονωτιαία παρακέντηση</a:t>
                      </a:r>
                      <a:endParaRPr lang="en-US" sz="260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2593722204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l-GR" sz="2600" dirty="0"/>
                        <a:t>Ηλεκτροεγκεφαλογράφημα</a:t>
                      </a:r>
                      <a:endParaRPr lang="en-US" sz="260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3961370820"/>
                  </a:ext>
                </a:extLst>
              </a:tr>
              <a:tr h="534362">
                <a:tc>
                  <a:txBody>
                    <a:bodyPr/>
                    <a:lstStyle/>
                    <a:p>
                      <a:r>
                        <a:rPr lang="en-US" sz="2600" dirty="0"/>
                        <a:t>MRI </a:t>
                      </a:r>
                      <a:r>
                        <a:rPr lang="el-GR" sz="2600" dirty="0"/>
                        <a:t>εγκεφάλου</a:t>
                      </a:r>
                      <a:endParaRPr lang="en-US" sz="2600" dirty="0"/>
                    </a:p>
                  </a:txBody>
                  <a:tcPr marL="98956" marR="98956" marT="49478" marB="49478"/>
                </a:tc>
                <a:extLst>
                  <a:ext uri="{0D108BD9-81ED-4DB2-BD59-A6C34878D82A}">
                    <a16:rowId xmlns="" xmlns:a16="http://schemas.microsoft.com/office/drawing/2014/main" val="4106322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20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826897-8BD5-34DD-63C5-4424799C4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CC90390-874A-41AD-DAD9-231A04CA2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έμμεση λήψη από συγγενείς – παρευρισκόμενους</a:t>
            </a:r>
          </a:p>
          <a:p>
            <a:r>
              <a:rPr lang="el-GR" dirty="0"/>
              <a:t>χρονοδιάγραμμα, οξύτητα εγκατάστασης</a:t>
            </a:r>
          </a:p>
          <a:p>
            <a:r>
              <a:rPr lang="el-GR" dirty="0"/>
              <a:t>προηγηθέντα συμπτώματα (π.χ. εστιακά σημεία, διπλωπία, κεφαλαλγία, έμετος, πυρετός)</a:t>
            </a:r>
          </a:p>
          <a:p>
            <a:r>
              <a:rPr lang="el-GR" dirty="0"/>
              <a:t>φάρμακα, τοξικές ουσίες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144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medical information&#10;&#10;AI-generated content may be incorrect.">
            <a:extLst>
              <a:ext uri="{FF2B5EF4-FFF2-40B4-BE49-F238E27FC236}">
                <a16:creationId xmlns="" xmlns:a16="http://schemas.microsoft.com/office/drawing/2014/main" id="{D98162A0-F823-9DED-9497-4A6455E6D4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624" y="296214"/>
            <a:ext cx="11588751" cy="557185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D823AFB-93E8-D4C1-5834-27AD18F039F9}"/>
              </a:ext>
            </a:extLst>
          </p:cNvPr>
          <p:cNvSpPr txBox="1"/>
          <p:nvPr/>
        </p:nvSpPr>
        <p:spPr>
          <a:xfrm>
            <a:off x="2984677" y="6223232"/>
            <a:ext cx="6545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Edlow JA et al. Diagnosis of reversible causes of coma. Lancet 2014</a:t>
            </a:r>
          </a:p>
        </p:txBody>
      </p:sp>
    </p:spTree>
    <p:extLst>
      <p:ext uri="{BB962C8B-B14F-4D97-AF65-F5344CB8AC3E}">
        <p14:creationId xmlns="" xmlns:p14="http://schemas.microsoft.com/office/powerpoint/2010/main" val="1193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AC447BD2-18B3-4ACB-CE0E-C04D97E14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1120175"/>
              </p:ext>
            </p:extLst>
          </p:nvPr>
        </p:nvGraphicFramePr>
        <p:xfrm>
          <a:off x="495946" y="664412"/>
          <a:ext cx="11313762" cy="56990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80137">
                  <a:extLst>
                    <a:ext uri="{9D8B030D-6E8A-4147-A177-3AD203B41FA5}">
                      <a16:colId xmlns="" xmlns:a16="http://schemas.microsoft.com/office/drawing/2014/main" val="858653515"/>
                    </a:ext>
                  </a:extLst>
                </a:gridCol>
                <a:gridCol w="6533625">
                  <a:extLst>
                    <a:ext uri="{9D8B030D-6E8A-4147-A177-3AD203B41FA5}">
                      <a16:colId xmlns="" xmlns:a16="http://schemas.microsoft.com/office/drawing/2014/main" val="3842339662"/>
                    </a:ext>
                  </a:extLst>
                </a:gridCol>
              </a:tblGrid>
              <a:tr h="543342">
                <a:tc gridSpan="2"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ΖΩΤΙΚΑ ΣΗΜΕΙΑ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46118699"/>
                  </a:ext>
                </a:extLst>
              </a:tr>
              <a:tr h="849147">
                <a:tc>
                  <a:txBody>
                    <a:bodyPr/>
                    <a:lstStyle/>
                    <a:p>
                      <a:r>
                        <a:rPr lang="el-GR" sz="2200" dirty="0"/>
                        <a:t>Υπέρταση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AEE</a:t>
                      </a:r>
                      <a:r>
                        <a:rPr lang="el-GR" sz="2200" dirty="0"/>
                        <a:t>, Υπερτασική Εγκεφαλοπάθεια, </a:t>
                      </a:r>
                      <a:r>
                        <a:rPr lang="en-US" sz="2200" dirty="0"/>
                        <a:t>PRES, </a:t>
                      </a:r>
                      <a:r>
                        <a:rPr lang="el-GR" sz="2200" dirty="0"/>
                        <a:t>αντίδραση</a:t>
                      </a:r>
                      <a:r>
                        <a:rPr lang="en-US" sz="2200" dirty="0"/>
                        <a:t> Cushing (↑</a:t>
                      </a:r>
                      <a:r>
                        <a:rPr lang="el-GR" sz="2200" dirty="0"/>
                        <a:t>ενδοκράνια πίεση), </a:t>
                      </a:r>
                      <a:r>
                        <a:rPr lang="en-US" sz="2200" dirty="0"/>
                        <a:t>PCP/MDMA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719724"/>
                  </a:ext>
                </a:extLst>
              </a:tr>
              <a:tr h="849147">
                <a:tc>
                  <a:txBody>
                    <a:bodyPr/>
                    <a:lstStyle/>
                    <a:p>
                      <a:r>
                        <a:rPr lang="el-GR" sz="2200" dirty="0"/>
                        <a:t>Υπόταση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/>
                        <a:t>Σήψη</a:t>
                      </a:r>
                      <a:r>
                        <a:rPr lang="en-US" sz="2200" dirty="0"/>
                        <a:t>/</a:t>
                      </a:r>
                      <a:r>
                        <a:rPr lang="el-GR" sz="2200" dirty="0"/>
                        <a:t>Λοίμωξη ΚΝΣ, Υποογκαιμία, Καρδιακή Ανεπάρκεια, Φάρμακα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9863783"/>
                  </a:ext>
                </a:extLst>
              </a:tr>
              <a:tr h="849147">
                <a:tc>
                  <a:txBody>
                    <a:bodyPr/>
                    <a:lstStyle/>
                    <a:p>
                      <a:r>
                        <a:rPr lang="el-GR" sz="2200" dirty="0"/>
                        <a:t>Βραδυκαρδία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/>
                        <a:t>Μυξοίδημα,</a:t>
                      </a:r>
                      <a:r>
                        <a:rPr lang="en-US" sz="2200" dirty="0"/>
                        <a:t> </a:t>
                      </a:r>
                      <a:r>
                        <a:rPr lang="el-GR" sz="2200" dirty="0"/>
                        <a:t>Οπιοειδή, </a:t>
                      </a:r>
                      <a:r>
                        <a:rPr lang="en-US" sz="2200" dirty="0"/>
                        <a:t>↑</a:t>
                      </a:r>
                      <a:r>
                        <a:rPr lang="el-GR" sz="2200" dirty="0"/>
                        <a:t>ενδοκράνια πίεση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8562805"/>
                  </a:ext>
                </a:extLst>
              </a:tr>
              <a:tr h="661822">
                <a:tc>
                  <a:txBody>
                    <a:bodyPr/>
                    <a:lstStyle/>
                    <a:p>
                      <a:r>
                        <a:rPr lang="el-GR" sz="2200" dirty="0"/>
                        <a:t>Ταχυκαρδία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/>
                        <a:t>Σήψη, αντιχολινεργικά 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8305627"/>
                  </a:ext>
                </a:extLst>
              </a:tr>
              <a:tr h="849147">
                <a:tc>
                  <a:txBody>
                    <a:bodyPr/>
                    <a:lstStyle/>
                    <a:p>
                      <a:r>
                        <a:rPr lang="el-GR" sz="2200" dirty="0"/>
                        <a:t>Υπερθερμία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/>
                        <a:t>Λοίμωξη, Θερμοπληξία, αντιχολινεργικά, Κακόηθες νευροληπτικό σύνδρομο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051099"/>
                  </a:ext>
                </a:extLst>
              </a:tr>
              <a:tr h="849147">
                <a:tc>
                  <a:txBody>
                    <a:bodyPr/>
                    <a:lstStyle/>
                    <a:p>
                      <a:r>
                        <a:rPr lang="el-GR" sz="2200" dirty="0"/>
                        <a:t>Υποθερμία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/>
                        <a:t>Έκθεση στο κρύο, Σήψη, φάρμακα/αλκοόλ</a:t>
                      </a:r>
                      <a:r>
                        <a:rPr lang="en-US" sz="2200" dirty="0"/>
                        <a:t>, </a:t>
                      </a:r>
                      <a:r>
                        <a:rPr lang="el-GR" sz="2200" dirty="0"/>
                        <a:t>υπογλυκαιμία</a:t>
                      </a:r>
                      <a:r>
                        <a:rPr lang="en-US" sz="2200" dirty="0"/>
                        <a:t>, </a:t>
                      </a:r>
                      <a:r>
                        <a:rPr lang="el-GR" sz="2200" dirty="0"/>
                        <a:t>μυξοίδημα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105686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1B19CA-B5DB-5DA7-3B76-3258414CAE84}"/>
              </a:ext>
            </a:extLst>
          </p:cNvPr>
          <p:cNvSpPr txBox="1"/>
          <p:nvPr/>
        </p:nvSpPr>
        <p:spPr>
          <a:xfrm>
            <a:off x="2949262" y="9015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95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2B97F24A-32CE-4C1C-A50D-3016B394DC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0AF324-CB18-8ED4-8985-FFBDEA31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Τριάδα του Cushing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="" xmlns:a16="http://schemas.microsoft.com/office/drawing/2014/main" id="{6357EC4F-235E-4222-A36F-C7878ACE37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2F17C8E-77E3-B77B-D5FA-E7FE18D91C49}"/>
              </a:ext>
            </a:extLst>
          </p:cNvPr>
          <p:cNvSpPr txBox="1"/>
          <p:nvPr/>
        </p:nvSpPr>
        <p:spPr>
          <a:xfrm>
            <a:off x="630935" y="2807208"/>
            <a:ext cx="3873331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Υπέρταση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Βραδυκαρδία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Άρρυθμη αναπνοή</a:t>
            </a:r>
          </a:p>
        </p:txBody>
      </p:sp>
      <p:pic>
        <p:nvPicPr>
          <p:cNvPr id="4" name="Content Placeholder 3" descr="A diagram of a brain&#10;&#10;AI-generated content may be incorrect.">
            <a:extLst>
              <a:ext uri="{FF2B5EF4-FFF2-40B4-BE49-F238E27FC236}">
                <a16:creationId xmlns="" xmlns:a16="http://schemas.microsoft.com/office/drawing/2014/main" id="{F592A76D-1314-E239-5316-647A6A93C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4721" y="640080"/>
            <a:ext cx="6062870" cy="5577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3976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DED9A703-E342-CBE5-D2BB-B858DC6B5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28" y="-14863"/>
            <a:ext cx="10515600" cy="1325563"/>
          </a:xfrm>
        </p:spPr>
        <p:txBody>
          <a:bodyPr/>
          <a:lstStyle/>
          <a:p>
            <a:pPr algn="ctr"/>
            <a:r>
              <a:rPr lang="el-GR" dirty="0"/>
              <a:t>Πρότυπο αναπνοής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="" xmlns:a16="http://schemas.microsoft.com/office/drawing/2014/main" id="{41F63C36-0C71-53E7-7EAF-EEC2E1FA5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028" y="1005514"/>
            <a:ext cx="6809057" cy="520456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FFB797B-1C95-6F27-513E-7E199FA13C29}"/>
              </a:ext>
            </a:extLst>
          </p:cNvPr>
          <p:cNvSpPr txBox="1"/>
          <p:nvPr/>
        </p:nvSpPr>
        <p:spPr>
          <a:xfrm>
            <a:off x="8146473" y="1310700"/>
            <a:ext cx="3729841" cy="424731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lphaUcParenBoth"/>
            </a:pPr>
            <a:r>
              <a:rPr lang="en" sz="1800" b="1" dirty="0">
                <a:solidFill>
                  <a:srgbClr val="211E1E"/>
                </a:solidFill>
                <a:effectLst/>
                <a:latin typeface="AdvP403BAD"/>
              </a:rPr>
              <a:t>Cheyne-Stokes</a:t>
            </a:r>
            <a:r>
              <a:rPr lang="el-GR" sz="1800" b="1" dirty="0">
                <a:solidFill>
                  <a:srgbClr val="211E1E"/>
                </a:solidFill>
                <a:effectLst/>
                <a:latin typeface="AdvP403BAD"/>
              </a:rPr>
              <a:t>:</a:t>
            </a:r>
            <a:r>
              <a:rPr lang="el-GR" sz="1800" dirty="0">
                <a:solidFill>
                  <a:srgbClr val="211E1E"/>
                </a:solidFill>
                <a:effectLst/>
                <a:latin typeface="AdvP403BAD"/>
              </a:rPr>
              <a:t> μεταβολικά αίτια, βλάβη στον πρόσθιο εγκέφαλο/ διεγκέφαλο </a:t>
            </a:r>
          </a:p>
          <a:p>
            <a:pPr marL="342900" indent="-342900">
              <a:buAutoNum type="alphaUcParenBoth"/>
            </a:pPr>
            <a:r>
              <a:rPr lang="el-GR" b="1" dirty="0">
                <a:solidFill>
                  <a:srgbClr val="211E1E"/>
                </a:solidFill>
                <a:latin typeface="AdvP403BAD"/>
              </a:rPr>
              <a:t>Κεντρικ</a:t>
            </a:r>
            <a:r>
              <a:rPr lang="en" b="1" dirty="0">
                <a:solidFill>
                  <a:srgbClr val="211E1E"/>
                </a:solidFill>
                <a:latin typeface="AdvP403BAD"/>
              </a:rPr>
              <a:t>ό</a:t>
            </a:r>
            <a:r>
              <a:rPr lang="el-GR" b="1" dirty="0">
                <a:solidFill>
                  <a:srgbClr val="211E1E"/>
                </a:solidFill>
                <a:latin typeface="AdvP403BAD"/>
              </a:rPr>
              <a:t>ς νευρογενής υπεραερισμός: </a:t>
            </a:r>
            <a:r>
              <a:rPr lang="el-GR" dirty="0">
                <a:solidFill>
                  <a:srgbClr val="211E1E"/>
                </a:solidFill>
                <a:latin typeface="AdvP403BAD"/>
              </a:rPr>
              <a:t>μεταβολικά αίτια, βλάβη στο στέλεχος</a:t>
            </a:r>
            <a:r>
              <a:rPr lang="en" sz="1800" dirty="0">
                <a:solidFill>
                  <a:srgbClr val="211E1E"/>
                </a:solidFill>
                <a:effectLst/>
                <a:latin typeface="AdvP403BAD"/>
              </a:rPr>
              <a:t> </a:t>
            </a:r>
            <a:endParaRPr lang="el-GR" sz="1800" dirty="0">
              <a:solidFill>
                <a:srgbClr val="211E1E"/>
              </a:solidFill>
              <a:effectLst/>
              <a:latin typeface="AdvP403BAD"/>
            </a:endParaRPr>
          </a:p>
          <a:p>
            <a:pPr marL="342900" indent="-342900">
              <a:buAutoNum type="alphaUcParenBoth"/>
            </a:pPr>
            <a:r>
              <a:rPr lang="en" sz="1800" b="1" dirty="0">
                <a:solidFill>
                  <a:srgbClr val="211E1E"/>
                </a:solidFill>
                <a:effectLst/>
                <a:latin typeface="AdvP403BAD"/>
              </a:rPr>
              <a:t>Apneusis, </a:t>
            </a:r>
            <a:r>
              <a:rPr lang="el-GR" sz="1800" dirty="0">
                <a:solidFill>
                  <a:srgbClr val="211E1E"/>
                </a:solidFill>
                <a:effectLst/>
                <a:latin typeface="AdvP403BAD"/>
              </a:rPr>
              <a:t>εισπνευστικές παύσεις, αμφοτερόπλευρες βλάβες στην γέφυρα </a:t>
            </a:r>
          </a:p>
          <a:p>
            <a:pPr marL="342900" indent="-342900">
              <a:buAutoNum type="alphaUcParenBoth"/>
            </a:pPr>
            <a:r>
              <a:rPr lang="en" sz="1800" b="1" dirty="0">
                <a:solidFill>
                  <a:srgbClr val="211E1E"/>
                </a:solidFill>
                <a:effectLst/>
                <a:latin typeface="AdvP403BAD"/>
              </a:rPr>
              <a:t>Cluster breathing </a:t>
            </a:r>
            <a:r>
              <a:rPr lang="el-GR" sz="1800" b="1" dirty="0">
                <a:solidFill>
                  <a:srgbClr val="211E1E"/>
                </a:solidFill>
                <a:effectLst/>
                <a:latin typeface="AdvP403BAD"/>
              </a:rPr>
              <a:t>/ αταξικ</a:t>
            </a:r>
            <a:r>
              <a:rPr lang="en" sz="1800" b="1" dirty="0">
                <a:solidFill>
                  <a:srgbClr val="211E1E"/>
                </a:solidFill>
                <a:effectLst/>
                <a:latin typeface="AdvP403BAD"/>
              </a:rPr>
              <a:t>ή</a:t>
            </a:r>
            <a:r>
              <a:rPr lang="el-GR" sz="1800" b="1" dirty="0">
                <a:solidFill>
                  <a:srgbClr val="211E1E"/>
                </a:solidFill>
                <a:effectLst/>
                <a:latin typeface="AdvP403BAD"/>
              </a:rPr>
              <a:t> αναπνοή</a:t>
            </a:r>
            <a:r>
              <a:rPr lang="en" sz="1800" b="1" dirty="0">
                <a:solidFill>
                  <a:srgbClr val="211E1E"/>
                </a:solidFill>
                <a:effectLst/>
                <a:latin typeface="AdvP403BAD"/>
              </a:rPr>
              <a:t> </a:t>
            </a:r>
            <a:r>
              <a:rPr lang="el-GR" sz="1800" dirty="0">
                <a:solidFill>
                  <a:srgbClr val="211E1E"/>
                </a:solidFill>
                <a:effectLst/>
                <a:latin typeface="AdvP403BAD"/>
              </a:rPr>
              <a:t>, βλάβη στην γεφυροπρομηκική συμβολή</a:t>
            </a:r>
            <a:endParaRPr lang="el-GR" dirty="0">
              <a:solidFill>
                <a:srgbClr val="211E1E"/>
              </a:solidFill>
              <a:latin typeface="AdvP403BAD"/>
            </a:endParaRPr>
          </a:p>
          <a:p>
            <a:pPr marL="342900" indent="-342900">
              <a:buAutoNum type="alphaUcParenBoth"/>
            </a:pPr>
            <a:r>
              <a:rPr lang="en" sz="1800" b="1" dirty="0">
                <a:solidFill>
                  <a:srgbClr val="211E1E"/>
                </a:solidFill>
                <a:effectLst/>
                <a:latin typeface="AdvP403BAD"/>
              </a:rPr>
              <a:t> </a:t>
            </a:r>
            <a:r>
              <a:rPr lang="en" b="1" dirty="0" err="1">
                <a:solidFill>
                  <a:srgbClr val="211E1E"/>
                </a:solidFill>
                <a:latin typeface="AdvP403BAD"/>
              </a:rPr>
              <a:t>Ά</a:t>
            </a:r>
            <a:r>
              <a:rPr lang="el-GR" sz="1800" b="1" dirty="0">
                <a:solidFill>
                  <a:srgbClr val="211E1E"/>
                </a:solidFill>
                <a:effectLst/>
                <a:latin typeface="AdvP403BAD"/>
              </a:rPr>
              <a:t>πνοια</a:t>
            </a:r>
            <a:r>
              <a:rPr lang="en-US" sz="1800" b="1" dirty="0">
                <a:solidFill>
                  <a:srgbClr val="211E1E"/>
                </a:solidFill>
                <a:effectLst/>
                <a:latin typeface="AdvP403BAD"/>
              </a:rPr>
              <a:t>, </a:t>
            </a:r>
            <a:r>
              <a:rPr lang="el-GR" sz="1800" dirty="0">
                <a:solidFill>
                  <a:srgbClr val="211E1E"/>
                </a:solidFill>
                <a:effectLst/>
                <a:latin typeface="AdvP403BAD"/>
              </a:rPr>
              <a:t>κοιλιοπλάγιες αμφοτερόπλευρες βλάβες στον προμήκη</a:t>
            </a:r>
            <a:endParaRPr lang="en" dirty="0"/>
          </a:p>
        </p:txBody>
      </p:sp>
      <p:sp>
        <p:nvSpPr>
          <p:cNvPr id="7" name="Θέση υποσέλιδου 6">
            <a:extLst>
              <a:ext uri="{FF2B5EF4-FFF2-40B4-BE49-F238E27FC236}">
                <a16:creationId xmlns="" xmlns:a16="http://schemas.microsoft.com/office/drawing/2014/main" id="{B39A1B91-94DC-5AAC-F2AF-3995DDA8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311" y="6572249"/>
            <a:ext cx="9052552" cy="123757"/>
          </a:xfrm>
        </p:spPr>
        <p:txBody>
          <a:bodyPr/>
          <a:lstStyle/>
          <a:p>
            <a:r>
              <a:rPr lang="en" dirty="0"/>
              <a:t>From Saper, C. Brain stem modulation of sensation, movement, and consciousness. Chapter 45 in: Kandel, ER, Schwartz, JH, </a:t>
            </a:r>
            <a:r>
              <a:rPr lang="en" dirty="0" err="1"/>
              <a:t>Jessel</a:t>
            </a:r>
            <a:r>
              <a:rPr lang="en" dirty="0"/>
              <a:t>, TM. Principles of Neural </a:t>
            </a:r>
            <a:r>
              <a:rPr lang="en" dirty="0" smtClean="0"/>
              <a:t>Science</a:t>
            </a:r>
            <a:r>
              <a:rPr lang="en" dirty="0"/>
              <a:t>. 4th ed. McGraw-Hill, New York, 2000, pp. 871–909. By permission of McGraw-Hill.) </a:t>
            </a:r>
          </a:p>
          <a:p>
            <a:r>
              <a:rPr lang="en" dirty="0"/>
              <a:t>
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9913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>
            <a:extLst>
              <a:ext uri="{FF2B5EF4-FFF2-40B4-BE49-F238E27FC236}">
                <a16:creationId xmlns="" xmlns:a16="http://schemas.microsoft.com/office/drawing/2014/main" id="{A4D580E8-8B44-0C5C-8D73-FB6D7C3BD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309" y="266133"/>
            <a:ext cx="5400571" cy="5400571"/>
          </a:xfrm>
          <a:prstGeom prst="rect">
            <a:avLst/>
          </a:prstGeom>
        </p:spPr>
      </p:pic>
      <p:pic>
        <p:nvPicPr>
          <p:cNvPr id="8" name="Picture 7" descr="A close up of a person's eye&#10;&#10;AI-generated content may be incorrect.">
            <a:extLst>
              <a:ext uri="{FF2B5EF4-FFF2-40B4-BE49-F238E27FC236}">
                <a16:creationId xmlns="" xmlns:a16="http://schemas.microsoft.com/office/drawing/2014/main" id="{4E7A090E-5F8B-7DDD-25B7-12C83A4FC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051" y="266133"/>
            <a:ext cx="2610351" cy="1554345"/>
          </a:xfrm>
          <a:prstGeom prst="rect">
            <a:avLst/>
          </a:prstGeom>
        </p:spPr>
      </p:pic>
      <p:pic>
        <p:nvPicPr>
          <p:cNvPr id="10" name="Picture 9" descr="Close-up of skin disease on a person's arm&#10;&#10;AI-generated content may be incorrect.">
            <a:extLst>
              <a:ext uri="{FF2B5EF4-FFF2-40B4-BE49-F238E27FC236}">
                <a16:creationId xmlns="" xmlns:a16="http://schemas.microsoft.com/office/drawing/2014/main" id="{CE96C21B-7E5E-580D-D0A4-3C0EF79C5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308" y="2421539"/>
            <a:ext cx="4637810" cy="1570139"/>
          </a:xfrm>
          <a:prstGeom prst="rect">
            <a:avLst/>
          </a:prstGeom>
        </p:spPr>
      </p:pic>
      <p:pic>
        <p:nvPicPr>
          <p:cNvPr id="14" name="Picture 13" descr="A close-up of a person's arm&#10;&#10;AI-generated content may be incorrect.">
            <a:extLst>
              <a:ext uri="{FF2B5EF4-FFF2-40B4-BE49-F238E27FC236}">
                <a16:creationId xmlns="" xmlns:a16="http://schemas.microsoft.com/office/drawing/2014/main" id="{39E1B758-3551-2794-7B18-E80BEADC4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0902" y="4194831"/>
            <a:ext cx="1796622" cy="2397036"/>
          </a:xfrm>
          <a:prstGeom prst="rect">
            <a:avLst/>
          </a:prstGeom>
        </p:spPr>
      </p:pic>
      <p:pic>
        <p:nvPicPr>
          <p:cNvPr id="16" name="Picture 15" descr="Close-up of a person's tongue with a wound on it&#10;&#10;AI-generated content may be incorrect.">
            <a:extLst>
              <a:ext uri="{FF2B5EF4-FFF2-40B4-BE49-F238E27FC236}">
                <a16:creationId xmlns="" xmlns:a16="http://schemas.microsoft.com/office/drawing/2014/main" id="{D5C2DF58-A186-42E3-2A78-B1D427BA75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1525" y="266132"/>
            <a:ext cx="2722941" cy="15543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4434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2E49D462-E6CD-24E1-2769-9732AC1A6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Νευρολογική εξέταση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="" xmlns:a16="http://schemas.microsoft.com/office/drawing/2014/main" id="{10588C1B-80FE-824E-D49F-B5780A27EF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496339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775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3F02FC85-B33A-302F-8586-B1D67916F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ΕΠΙΠΕΔΟ ΣΥΝΕΙΔΗΣΗΣ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="" xmlns:a16="http://schemas.microsoft.com/office/drawing/2014/main" id="{82DC6703-1C88-0301-5900-DB15184F3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908" y="3019424"/>
            <a:ext cx="10582417" cy="3573463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893F19-D77A-C38D-A0C7-306133CEA94B}"/>
              </a:ext>
            </a:extLst>
          </p:cNvPr>
          <p:cNvSpPr txBox="1"/>
          <p:nvPr/>
        </p:nvSpPr>
        <p:spPr>
          <a:xfrm>
            <a:off x="1157288" y="1514475"/>
            <a:ext cx="9529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l-GR" sz="2400" dirty="0"/>
              <a:t>Ακουστικά ερεθίσματα (αυξημένης έντασης)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l-GR" sz="2400" dirty="0"/>
              <a:t>Απτικά ερεθίσματα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dirty="0"/>
              <a:t>E</a:t>
            </a:r>
            <a:r>
              <a:rPr lang="el-GR" sz="2400" dirty="0"/>
              <a:t>πώδυνα ερεθίσματα</a:t>
            </a:r>
          </a:p>
        </p:txBody>
      </p:sp>
      <p:sp>
        <p:nvSpPr>
          <p:cNvPr id="4" name="Έλλειψη 3">
            <a:extLst>
              <a:ext uri="{FF2B5EF4-FFF2-40B4-BE49-F238E27FC236}">
                <a16:creationId xmlns="" xmlns:a16="http://schemas.microsoft.com/office/drawing/2014/main" id="{EC943D75-C479-58CE-CA1B-110EA2E5FEAF}"/>
              </a:ext>
            </a:extLst>
          </p:cNvPr>
          <p:cNvSpPr/>
          <p:nvPr/>
        </p:nvSpPr>
        <p:spPr>
          <a:xfrm>
            <a:off x="838200" y="3143250"/>
            <a:ext cx="719138" cy="557213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Έλλειψη 5">
            <a:extLst>
              <a:ext uri="{FF2B5EF4-FFF2-40B4-BE49-F238E27FC236}">
                <a16:creationId xmlns="" xmlns:a16="http://schemas.microsoft.com/office/drawing/2014/main" id="{CEA47784-13F0-2B71-1F7D-5023DCB05494}"/>
              </a:ext>
            </a:extLst>
          </p:cNvPr>
          <p:cNvSpPr/>
          <p:nvPr/>
        </p:nvSpPr>
        <p:spPr>
          <a:xfrm>
            <a:off x="8091487" y="3143249"/>
            <a:ext cx="719138" cy="557213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79406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table of information with text&#10;&#10;AI-generated content may be incorrect.">
            <a:extLst>
              <a:ext uri="{FF2B5EF4-FFF2-40B4-BE49-F238E27FC236}">
                <a16:creationId xmlns="" xmlns:a16="http://schemas.microsoft.com/office/drawing/2014/main" id="{3DB74C20-D7F5-D34A-380A-2926F7AD6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1640" y="303047"/>
            <a:ext cx="6799389" cy="6251906"/>
          </a:xfrm>
        </p:spPr>
      </p:pic>
    </p:spTree>
    <p:extLst>
      <p:ext uri="{BB962C8B-B14F-4D97-AF65-F5344CB8AC3E}">
        <p14:creationId xmlns="" xmlns:p14="http://schemas.microsoft.com/office/powerpoint/2010/main" val="30956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FB3B0F-3216-6AB7-DABF-506B55357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ΚΙΝΗΤΙΚΕΣ ΑΝΤΙΔΡΑΣΕΙΣ</a:t>
            </a:r>
            <a:endParaRPr lang="en-US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="" xmlns:a16="http://schemas.microsoft.com/office/drawing/2014/main" id="{43187CD4-4657-EE73-791C-214B29B54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3075" y="1599175"/>
            <a:ext cx="5870245" cy="4893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87291DD-DCD9-EC63-5FCD-CDD20E2C3A20}"/>
              </a:ext>
            </a:extLst>
          </p:cNvPr>
          <p:cNvSpPr txBox="1"/>
          <p:nvPr/>
        </p:nvSpPr>
        <p:spPr>
          <a:xfrm>
            <a:off x="524931" y="2181813"/>
            <a:ext cx="2472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στάση αποφλοίωσης (Μ3)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69EB03C-37D7-AF5A-911A-930234587870}"/>
              </a:ext>
            </a:extLst>
          </p:cNvPr>
          <p:cNvSpPr txBox="1"/>
          <p:nvPr/>
        </p:nvSpPr>
        <p:spPr>
          <a:xfrm>
            <a:off x="524932" y="4521201"/>
            <a:ext cx="281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στάση απεγκεφαλισμού (Μ2)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16145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6">
            <a:extLst>
              <a:ext uri="{FF2B5EF4-FFF2-40B4-BE49-F238E27FC236}">
                <a16:creationId xmlns="" xmlns:a16="http://schemas.microsoft.com/office/drawing/2014/main" id="{9CB71C89-B2F4-2A78-D37F-F2713B14F2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8572" y="165330"/>
            <a:ext cx="5399313" cy="65273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815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6973BD-A6E1-700F-BF88-4B7CCEC4E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ΕΛΕΓΧΟΣ ΚΙΝΗΤΙΚΟΤΗΤΑΣ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552AA0-1AA0-4244-1DA3-6F2434B7D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Μυϊκός τόνος</a:t>
            </a:r>
          </a:p>
          <a:p>
            <a:r>
              <a:rPr lang="el-GR" dirty="0"/>
              <a:t>Αυτόματες και προκλητές κινητικές αντιδράσεις</a:t>
            </a:r>
          </a:p>
          <a:p>
            <a:r>
              <a:rPr lang="el-GR" dirty="0"/>
              <a:t>Τενόντια αντανακλαστικά</a:t>
            </a:r>
            <a:endParaRPr lang="en-US" dirty="0"/>
          </a:p>
          <a:p>
            <a:r>
              <a:rPr lang="el-GR" dirty="0"/>
              <a:t>Μυοκλονίες</a:t>
            </a:r>
          </a:p>
          <a:p>
            <a:r>
              <a:rPr lang="el-GR" dirty="0"/>
              <a:t>Πτερυγοειδής τρόμος</a:t>
            </a:r>
          </a:p>
        </p:txBody>
      </p:sp>
    </p:spTree>
    <p:extLst>
      <p:ext uri="{BB962C8B-B14F-4D97-AF65-F5344CB8AC3E}">
        <p14:creationId xmlns="" xmlns:p14="http://schemas.microsoft.com/office/powerpoint/2010/main" val="244915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="" xmlns:a16="http://schemas.microsoft.com/office/drawing/2014/main" id="{2A049869-B9CE-043C-1AF4-AC7E5AED9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5188" y="85943"/>
            <a:ext cx="6275029" cy="5803901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ADFC4A4-10F4-3013-61C4-64D0ED6A760E}"/>
              </a:ext>
            </a:extLst>
          </p:cNvPr>
          <p:cNvSpPr txBox="1"/>
          <p:nvPr/>
        </p:nvSpPr>
        <p:spPr>
          <a:xfrm>
            <a:off x="9258300" y="630277"/>
            <a:ext cx="2571750" cy="17543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>
                <a:latin typeface="AdvP8955"/>
              </a:rPr>
              <a:t>Διεσταλμένες κόρες (&gt;8</a:t>
            </a:r>
            <a:r>
              <a:rPr lang="en-US" dirty="0">
                <a:latin typeface="AdvP8955"/>
              </a:rPr>
              <a:t>mm) </a:t>
            </a:r>
            <a:r>
              <a:rPr lang="el-GR" dirty="0">
                <a:latin typeface="AdvP8955"/>
              </a:rPr>
              <a:t>σε τοξικότητα από αμφεταμίνες/ κοκαίνη ή βλάβη του οφθαλμοκινητικού νεύρου</a:t>
            </a:r>
          </a:p>
        </p:txBody>
      </p:sp>
      <p:sp>
        <p:nvSpPr>
          <p:cNvPr id="7" name="Θέση υποσέλιδου 3">
            <a:extLst>
              <a:ext uri="{FF2B5EF4-FFF2-40B4-BE49-F238E27FC236}">
                <a16:creationId xmlns="" xmlns:a16="http://schemas.microsoft.com/office/drawing/2014/main" id="{25C8E3E7-CC9E-DC47-AF7E-C7B89852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33988" y="6488982"/>
            <a:ext cx="6958012" cy="372194"/>
          </a:xfrm>
        </p:spPr>
        <p:txBody>
          <a:bodyPr/>
          <a:lstStyle/>
          <a:p>
            <a:pPr algn="l"/>
            <a:r>
              <a:rPr lang="en" sz="1600" dirty="0"/>
              <a:t>Cooksley T</a:t>
            </a:r>
            <a:r>
              <a:rPr lang="el-GR" sz="1600" dirty="0"/>
              <a:t> </a:t>
            </a:r>
            <a:r>
              <a:rPr lang="en-US" sz="1600" dirty="0"/>
              <a:t>et al</a:t>
            </a:r>
            <a:r>
              <a:rPr lang="en" sz="1600" dirty="0"/>
              <a:t>, The management of coma, Medicine (2016)</a:t>
            </a:r>
            <a:endParaRPr lang="el-GR" sz="16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3023C7-8C9E-3F09-7A78-899A8CB74592}"/>
              </a:ext>
            </a:extLst>
          </p:cNvPr>
          <p:cNvSpPr txBox="1"/>
          <p:nvPr/>
        </p:nvSpPr>
        <p:spPr>
          <a:xfrm>
            <a:off x="9258300" y="4598445"/>
            <a:ext cx="2571750" cy="923330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AdvP8955"/>
              </a:rPr>
              <a:t>Μικ</a:t>
            </a:r>
            <a:r>
              <a:rPr lang="el-GR" dirty="0">
                <a:latin typeface="AdvP8955"/>
              </a:rPr>
              <a:t>ρές κόρες (&lt;2</a:t>
            </a:r>
            <a:r>
              <a:rPr lang="en-US" dirty="0">
                <a:latin typeface="AdvP8955"/>
              </a:rPr>
              <a:t>mm) </a:t>
            </a:r>
            <a:r>
              <a:rPr lang="el-GR" dirty="0">
                <a:latin typeface="AdvP8955"/>
              </a:rPr>
              <a:t>σε τοξικότητα από οπιοειδή ή βλάβη στην γέφυρα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CA122DA-DFF2-3867-2AD9-74B4A2AC04DB}"/>
              </a:ext>
            </a:extLst>
          </p:cNvPr>
          <p:cNvSpPr txBox="1"/>
          <p:nvPr/>
        </p:nvSpPr>
        <p:spPr>
          <a:xfrm>
            <a:off x="1094073" y="5243513"/>
            <a:ext cx="2786063" cy="923330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AdvP8955"/>
              </a:rPr>
              <a:t>Κόρες μέσου μεγέθους (4-6</a:t>
            </a:r>
            <a:r>
              <a:rPr lang="en-US" sz="1800" dirty="0">
                <a:effectLst/>
                <a:latin typeface="AdvP8955"/>
              </a:rPr>
              <a:t>mm) </a:t>
            </a:r>
            <a:r>
              <a:rPr lang="el-GR" sz="1800" dirty="0">
                <a:effectLst/>
                <a:latin typeface="AdvP8955"/>
              </a:rPr>
              <a:t>χωρίς ΦΚΑ σε βλάβη στον μεσεγκέφαλο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A157579-05CE-1F87-73D8-C9A87EB2CC9C}"/>
              </a:ext>
            </a:extLst>
          </p:cNvPr>
          <p:cNvSpPr txBox="1"/>
          <p:nvPr/>
        </p:nvSpPr>
        <p:spPr>
          <a:xfrm>
            <a:off x="520625" y="3671887"/>
            <a:ext cx="2214563" cy="92333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dvP8955"/>
              </a:rPr>
              <a:t> </a:t>
            </a:r>
            <a:r>
              <a:rPr lang="el-GR" dirty="0">
                <a:latin typeface="AdvP8955"/>
              </a:rPr>
              <a:t>ανισοκορ</a:t>
            </a:r>
            <a:r>
              <a:rPr lang="en-US" dirty="0">
                <a:latin typeface="AdvP8955"/>
              </a:rPr>
              <a:t>ί</a:t>
            </a:r>
            <a:r>
              <a:rPr lang="el-GR" dirty="0">
                <a:latin typeface="AdvP8955"/>
              </a:rPr>
              <a:t>α χωρίς ΦΚΑ σε βλάβη του ΙΙΙ κρανιακού νεύρου</a:t>
            </a: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DA9D3EC-1C19-58D7-EDA9-CAF252B6A77B}"/>
              </a:ext>
            </a:extLst>
          </p:cNvPr>
          <p:cNvSpPr txBox="1"/>
          <p:nvPr/>
        </p:nvSpPr>
        <p:spPr>
          <a:xfrm>
            <a:off x="757238" y="630277"/>
            <a:ext cx="1977950" cy="1477328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Μικρές κόρες αντιδρώσες, σε μεταβολική εγκεφαλοπάθεια, φάρμακα κα</a:t>
            </a:r>
          </a:p>
        </p:txBody>
      </p:sp>
    </p:spTree>
    <p:extLst>
      <p:ext uri="{BB962C8B-B14F-4D97-AF65-F5344CB8AC3E}">
        <p14:creationId xmlns="" xmlns:p14="http://schemas.microsoft.com/office/powerpoint/2010/main" val="175932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EB229D-3732-C929-3B57-CE9007BC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ΒΥΘΟΣΚΟΠΗΣΗ</a:t>
            </a:r>
            <a:endParaRPr lang="en-US" dirty="0"/>
          </a:p>
        </p:txBody>
      </p:sp>
      <p:pic>
        <p:nvPicPr>
          <p:cNvPr id="8" name="Content Placeholder 7" descr="Close-up of a human eye&#10;&#10;AI-generated content may be incorrect.">
            <a:extLst>
              <a:ext uri="{FF2B5EF4-FFF2-40B4-BE49-F238E27FC236}">
                <a16:creationId xmlns="" xmlns:a16="http://schemas.microsoft.com/office/drawing/2014/main" id="{C7D8697C-9AAB-0F85-5612-2087ADB9A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766" y="1690687"/>
            <a:ext cx="6803813" cy="3576771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9BF88B0-76BB-B640-4BA4-903CDE47BE04}"/>
              </a:ext>
            </a:extLst>
          </p:cNvPr>
          <p:cNvSpPr txBox="1"/>
          <p:nvPr/>
        </p:nvSpPr>
        <p:spPr>
          <a:xfrm>
            <a:off x="2667128" y="5374809"/>
            <a:ext cx="268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Οίδημα οπτικής θηλής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01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3CEB61-EDC3-D584-D344-A80F92557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Καθήλωση βλέμματος</a:t>
            </a:r>
            <a:endParaRPr lang="en-US" dirty="0"/>
          </a:p>
        </p:txBody>
      </p:sp>
      <p:pic>
        <p:nvPicPr>
          <p:cNvPr id="5" name="Content Placeholder 4" descr="A diagram of the human brain&#10;&#10;AI-generated content may be incorrect.">
            <a:extLst>
              <a:ext uri="{FF2B5EF4-FFF2-40B4-BE49-F238E27FC236}">
                <a16:creationId xmlns="" xmlns:a16="http://schemas.microsoft.com/office/drawing/2014/main" id="{1049D19E-88D8-F4D6-CC2D-71A48AA47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347" y="1469985"/>
            <a:ext cx="8977845" cy="4796827"/>
          </a:xfrm>
        </p:spPr>
      </p:pic>
    </p:spTree>
    <p:extLst>
      <p:ext uri="{BB962C8B-B14F-4D97-AF65-F5344CB8AC3E}">
        <p14:creationId xmlns="" xmlns:p14="http://schemas.microsoft.com/office/powerpoint/2010/main" val="413060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9E3741-186F-DEA0-9078-27BF75C2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Skew deviation</a:t>
            </a:r>
          </a:p>
        </p:txBody>
      </p:sp>
      <p:pic>
        <p:nvPicPr>
          <p:cNvPr id="4" name="Content Placeholder 4" descr="Close up of a person's eyes&#10;&#10;AI-generated content may be incorrect.">
            <a:extLst>
              <a:ext uri="{FF2B5EF4-FFF2-40B4-BE49-F238E27FC236}">
                <a16:creationId xmlns="" xmlns:a16="http://schemas.microsoft.com/office/drawing/2014/main" id="{7143AFAD-073D-9CC4-16D5-4DBF90FA0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6466" y="2049568"/>
            <a:ext cx="5727700" cy="2120900"/>
          </a:xfr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C1AD193-1170-0460-96E6-8F70886081C7}"/>
              </a:ext>
            </a:extLst>
          </p:cNvPr>
          <p:cNvSpPr txBox="1"/>
          <p:nvPr/>
        </p:nvSpPr>
        <p:spPr>
          <a:xfrm>
            <a:off x="838200" y="2325188"/>
            <a:ext cx="3827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ασυμμετρία οφθαλμών στον κατακόρυφο άξονα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βλ</a:t>
            </a:r>
            <a:r>
              <a:rPr lang="en-US" sz="2400" dirty="0"/>
              <a:t>ά</a:t>
            </a:r>
            <a:r>
              <a:rPr lang="el-GR" sz="2400" dirty="0"/>
              <a:t>βη εγκεφαλικού στελέχους</a:t>
            </a:r>
          </a:p>
        </p:txBody>
      </p:sp>
    </p:spTree>
    <p:extLst>
      <p:ext uri="{BB962C8B-B14F-4D97-AF65-F5344CB8AC3E}">
        <p14:creationId xmlns="" xmlns:p14="http://schemas.microsoft.com/office/powerpoint/2010/main" val="4535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01332C-AA07-DB27-0D36-D707B2C34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Οφθαλμοκεφαλικό/Οφθαλμοαιθουσαίο αντανακλαστικό</a:t>
            </a:r>
            <a:endParaRPr lang="en-US" sz="3200" dirty="0"/>
          </a:p>
        </p:txBody>
      </p:sp>
      <p:pic>
        <p:nvPicPr>
          <p:cNvPr id="4" name="Εικόνα 4">
            <a:extLst>
              <a:ext uri="{FF2B5EF4-FFF2-40B4-BE49-F238E27FC236}">
                <a16:creationId xmlns="" xmlns:a16="http://schemas.microsoft.com/office/drawing/2014/main" id="{E5F877A2-6C64-4D9E-E8F6-EA6CDAA9B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7442" y="1206364"/>
            <a:ext cx="6375043" cy="5273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0123593-D01F-8071-4E3C-46693E135B76}"/>
              </a:ext>
            </a:extLst>
          </p:cNvPr>
          <p:cNvSpPr txBox="1"/>
          <p:nvPr/>
        </p:nvSpPr>
        <p:spPr>
          <a:xfrm>
            <a:off x="456127" y="2355778"/>
            <a:ext cx="2962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!Μόνο αφού αποκλειστεί πιθανό κάταγμα ΑΜΣΣ!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F26744D-2C65-3F7F-970A-0F4DA6DB900B}"/>
              </a:ext>
            </a:extLst>
          </p:cNvPr>
          <p:cNvSpPr txBox="1"/>
          <p:nvPr/>
        </p:nvSpPr>
        <p:spPr>
          <a:xfrm>
            <a:off x="456127" y="4533363"/>
            <a:ext cx="2962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!Αποκλεισμός ρήξης τυμπάνου!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5115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FF4A72-6191-9195-7436-992E3235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ΑΝΤΑΝΑΚΛΑΣΤΙΚΟ ΚΕΡΑΤΟΕΙΔΟΥΣ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1BBF3C8E-04AD-C997-73FC-838460B653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993" y="1850346"/>
            <a:ext cx="8767150" cy="4203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3051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AE39CC-22DC-B3C7-59C7-67A3D453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ΜΕΤΑΒΟΛΙΚΟ ΚΩΜΑ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59C9D9E-7B4D-D554-5DF3-269647FC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συνήθως συμμετρικά ευρήματα</a:t>
            </a:r>
          </a:p>
          <a:p>
            <a:r>
              <a:rPr lang="el-GR" dirty="0"/>
              <a:t>εξαίρεση η υπογλυκαιμία που μπορεί να μιμηθεί ΑΕΕ</a:t>
            </a:r>
          </a:p>
          <a:p>
            <a:r>
              <a:rPr lang="el-GR" dirty="0"/>
              <a:t>Μυοκλονίες, πτερυγοειδής τρόμος</a:t>
            </a:r>
          </a:p>
          <a:p>
            <a:r>
              <a:rPr lang="el-GR" dirty="0"/>
              <a:t>Μειωμένος μυϊκός τόνος</a:t>
            </a:r>
          </a:p>
          <a:p>
            <a:r>
              <a:rPr lang="el-GR" dirty="0"/>
              <a:t>Κόρες συμμετρικές, αντιδρώσες στο φως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934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8C63DC-C59A-C92F-7601-275A741B4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TOXIDROMES</a:t>
            </a:r>
          </a:p>
        </p:txBody>
      </p:sp>
      <p:pic>
        <p:nvPicPr>
          <p:cNvPr id="5" name="Content Placeholder 4" descr="A table with text and images&#10;&#10;AI-generated content may be incorrect.">
            <a:extLst>
              <a:ext uri="{FF2B5EF4-FFF2-40B4-BE49-F238E27FC236}">
                <a16:creationId xmlns="" xmlns:a16="http://schemas.microsoft.com/office/drawing/2014/main" id="{2623D7CB-607C-D1E6-2E5E-7F43DCC4F0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355" y="1690688"/>
            <a:ext cx="11771290" cy="4710989"/>
          </a:xfrm>
        </p:spPr>
      </p:pic>
    </p:spTree>
    <p:extLst>
      <p:ext uri="{BB962C8B-B14F-4D97-AF65-F5344CB8AC3E}">
        <p14:creationId xmlns="" xmlns:p14="http://schemas.microsoft.com/office/powerpoint/2010/main" val="10207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46721E-CC52-8A46-A1E9-B1C044DC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ΕΡΓΑΣΤΗΡΙΑΚΟΣ ΕΛΕΓΧΟΣ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FC5A427C-D3BE-05A3-B785-A8E3D3BDB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08211083"/>
              </p:ext>
            </p:extLst>
          </p:nvPr>
        </p:nvGraphicFramePr>
        <p:xfrm>
          <a:off x="838200" y="1825625"/>
          <a:ext cx="10515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="" xmlns:a16="http://schemas.microsoft.com/office/drawing/2014/main" val="172620035"/>
                    </a:ext>
                  </a:extLst>
                </a:gridCol>
                <a:gridCol w="5257800">
                  <a:extLst>
                    <a:ext uri="{9D8B030D-6E8A-4147-A177-3AD203B41FA5}">
                      <a16:colId xmlns="" xmlns:a16="http://schemas.microsoft.com/office/drawing/2014/main" val="2169476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Εξέταση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Διάγνωση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8415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Υπο-</a:t>
                      </a:r>
                      <a:r>
                        <a:rPr lang="en-US" dirty="0"/>
                        <a:t>/</a:t>
                      </a:r>
                      <a:r>
                        <a:rPr lang="el-GR" dirty="0"/>
                        <a:t>Υπεργλυκαιμία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908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Na,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Υπο-/Υπερνατριαιμια, Υπεραβεστιαιμία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4346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Ur, 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Νεφρική ανεπάρκεια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426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AST/ALT, ALR/ggT, INR, alb, </a:t>
                      </a:r>
                      <a:r>
                        <a:rPr lang="el-GR" dirty="0"/>
                        <a:t>αμμωνία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Ηπατική Εγκεφαλοπάθεια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2842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WBCs </a:t>
                      </a:r>
                      <a:r>
                        <a:rPr lang="el-GR" dirty="0"/>
                        <a:t>, </a:t>
                      </a:r>
                      <a:r>
                        <a:rPr lang="en-US" dirty="0"/>
                        <a:t>CRP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Λοίμωξη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9970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ABGs: pO2, pCO2,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Υποξυγοναιμία/Υπερκαπνία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22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INR, aPTT, PLTs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Ενδοεγκεφαλική αιμορραγία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011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Υποθυρεοειδισμός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052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Τοξικολογικ</a:t>
                      </a:r>
                      <a:r>
                        <a:rPr lang="en-US" dirty="0"/>
                        <a:t>ό</a:t>
                      </a:r>
                      <a:r>
                        <a:rPr lang="el-GR" dirty="0"/>
                        <a:t>ς έλεγχος (αίμα/ούρα)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Φαρμακευτική τοξικότητα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91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Καλλιέργειες αίματος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Σήψη/Λοίμωξη ΚΝΣ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0235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4624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27D10D-B1B8-5E92-0373-7B713F37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ΝΕΥΡΟΑΠΕΙΚΟΝΙΣΗ</a:t>
            </a:r>
            <a:r>
              <a:rPr lang="en-US" dirty="0"/>
              <a:t> – </a:t>
            </a:r>
            <a:r>
              <a:rPr lang="el-GR" dirty="0"/>
              <a:t>ΑΞΟΝΙΚΗ ΤΟΜΟΓΡΑΦΙΑ</a:t>
            </a:r>
            <a:endParaRPr lang="en-US" dirty="0"/>
          </a:p>
        </p:txBody>
      </p:sp>
      <p:pic>
        <p:nvPicPr>
          <p:cNvPr id="5" name="Content Placeholder 4" descr="An x-ray of a brain&#10;&#10;AI-generated content may be incorrect.">
            <a:extLst>
              <a:ext uri="{FF2B5EF4-FFF2-40B4-BE49-F238E27FC236}">
                <a16:creationId xmlns="" xmlns:a16="http://schemas.microsoft.com/office/drawing/2014/main" id="{F2C89629-F580-1EB6-BE0C-B6800882D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110" y="1795050"/>
            <a:ext cx="1737444" cy="1955476"/>
          </a:xfrm>
        </p:spPr>
      </p:pic>
      <p:pic>
        <p:nvPicPr>
          <p:cNvPr id="7" name="Picture 6" descr="A ct scan of a brain&#10;&#10;AI-generated content may be incorrect.">
            <a:extLst>
              <a:ext uri="{FF2B5EF4-FFF2-40B4-BE49-F238E27FC236}">
                <a16:creationId xmlns="" xmlns:a16="http://schemas.microsoft.com/office/drawing/2014/main" id="{4E027834-0EAB-1DD5-A4AD-526B2AD9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398" y="1792297"/>
            <a:ext cx="1983492" cy="1955476"/>
          </a:xfrm>
          <a:prstGeom prst="rect">
            <a:avLst/>
          </a:prstGeom>
        </p:spPr>
      </p:pic>
      <p:pic>
        <p:nvPicPr>
          <p:cNvPr id="9" name="Picture 8" descr="A close-up of a brain scan&#10;&#10;AI-generated content may be incorrect.">
            <a:extLst>
              <a:ext uri="{FF2B5EF4-FFF2-40B4-BE49-F238E27FC236}">
                <a16:creationId xmlns="" xmlns:a16="http://schemas.microsoft.com/office/drawing/2014/main" id="{0B2DA8F4-B5E6-12AC-C37D-B0D3FF49B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159" y="1801126"/>
            <a:ext cx="1782159" cy="1955476"/>
          </a:xfrm>
          <a:prstGeom prst="rect">
            <a:avLst/>
          </a:prstGeom>
        </p:spPr>
      </p:pic>
      <p:pic>
        <p:nvPicPr>
          <p:cNvPr id="11" name="Picture 10" descr="A close-up of a brain scan&#10;&#10;AI-generated content may be incorrect.">
            <a:extLst>
              <a:ext uri="{FF2B5EF4-FFF2-40B4-BE49-F238E27FC236}">
                <a16:creationId xmlns="" xmlns:a16="http://schemas.microsoft.com/office/drawing/2014/main" id="{EEE639F8-DE5A-F9CC-D25E-4403888DD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238" y="4125935"/>
            <a:ext cx="1859897" cy="2065815"/>
          </a:xfrm>
          <a:prstGeom prst="rect">
            <a:avLst/>
          </a:prstGeom>
        </p:spPr>
      </p:pic>
      <p:pic>
        <p:nvPicPr>
          <p:cNvPr id="15" name="Picture 14" descr="A close-up of a brain scan&#10;&#10;AI-generated content may be incorrect.">
            <a:extLst>
              <a:ext uri="{FF2B5EF4-FFF2-40B4-BE49-F238E27FC236}">
                <a16:creationId xmlns="" xmlns:a16="http://schemas.microsoft.com/office/drawing/2014/main" id="{66497541-2938-1A81-073D-C7CCC6AD6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2000" y="4143495"/>
            <a:ext cx="2486631" cy="20658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AAAD1A2-2708-391A-0016-94C1078415CB}"/>
              </a:ext>
            </a:extLst>
          </p:cNvPr>
          <p:cNvSpPr txBox="1"/>
          <p:nvPr/>
        </p:nvSpPr>
        <p:spPr>
          <a:xfrm>
            <a:off x="1199425" y="3747773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1.Υπαραχνοειδής αιμορραγία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C3DBF92-69AF-CC36-DC90-A0F1384666B2}"/>
              </a:ext>
            </a:extLst>
          </p:cNvPr>
          <p:cNvSpPr txBox="1"/>
          <p:nvPr/>
        </p:nvSpPr>
        <p:spPr>
          <a:xfrm>
            <a:off x="4708276" y="3747772"/>
            <a:ext cx="3171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2.Ενδοεγκεφαλική αιμορραγία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E10437F-3B28-AB8A-7E23-E19B05140367}"/>
              </a:ext>
            </a:extLst>
          </p:cNvPr>
          <p:cNvSpPr txBox="1"/>
          <p:nvPr/>
        </p:nvSpPr>
        <p:spPr>
          <a:xfrm>
            <a:off x="3652222" y="6200580"/>
            <a:ext cx="2779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4.Υποσκληρίδιο αιμάτωμα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AC370FC-9727-D30E-14F6-DEF2EED00D28}"/>
              </a:ext>
            </a:extLst>
          </p:cNvPr>
          <p:cNvSpPr txBox="1"/>
          <p:nvPr/>
        </p:nvSpPr>
        <p:spPr>
          <a:xfrm>
            <a:off x="7694605" y="620058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5.Όγκος ΚΝΣ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E7E67F1-8561-FC1A-7329-2C6BAA2CD556}"/>
              </a:ext>
            </a:extLst>
          </p:cNvPr>
          <p:cNvSpPr txBox="1"/>
          <p:nvPr/>
        </p:nvSpPr>
        <p:spPr>
          <a:xfrm>
            <a:off x="8415316" y="3762560"/>
            <a:ext cx="173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3.Ισχαιμικό ΑΕΕ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047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1C7C31-6FB4-F3BA-23D4-C6F54820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CTA-CTV</a:t>
            </a:r>
          </a:p>
        </p:txBody>
      </p:sp>
      <p:pic>
        <p:nvPicPr>
          <p:cNvPr id="5" name="Content Placeholder 4" descr="A close-up of a brain scan&#10;&#10;AI-generated content may be incorrect.">
            <a:extLst>
              <a:ext uri="{FF2B5EF4-FFF2-40B4-BE49-F238E27FC236}">
                <a16:creationId xmlns="" xmlns:a16="http://schemas.microsoft.com/office/drawing/2014/main" id="{571372EF-7D4C-F760-E400-DB3E6FA18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258784"/>
            <a:ext cx="4807132" cy="2283721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3F765EE-EDDA-0027-48A1-DFEB16E8F245}"/>
              </a:ext>
            </a:extLst>
          </p:cNvPr>
          <p:cNvSpPr txBox="1"/>
          <p:nvPr/>
        </p:nvSpPr>
        <p:spPr>
          <a:xfrm>
            <a:off x="838200" y="2153567"/>
            <a:ext cx="4807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CT </a:t>
            </a:r>
            <a:r>
              <a:rPr lang="el-GR" sz="2400" dirty="0"/>
              <a:t>αγγειογραφ</a:t>
            </a:r>
            <a:r>
              <a:rPr lang="en-US" sz="2400" dirty="0"/>
              <a:t>ί</a:t>
            </a:r>
            <a:r>
              <a:rPr lang="el-GR" sz="2400" dirty="0"/>
              <a:t>α για απόφραξη της βασικής αρτηρίας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6EE9F2B-5366-5DAD-46D8-33BB8AA31227}"/>
              </a:ext>
            </a:extLst>
          </p:cNvPr>
          <p:cNvSpPr txBox="1"/>
          <p:nvPr/>
        </p:nvSpPr>
        <p:spPr>
          <a:xfrm>
            <a:off x="838200" y="4041737"/>
            <a:ext cx="4138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CT </a:t>
            </a:r>
            <a:r>
              <a:rPr lang="el-GR" sz="2400" dirty="0"/>
              <a:t>φλεβογραφ</a:t>
            </a:r>
            <a:r>
              <a:rPr lang="en-US" sz="2400" dirty="0"/>
              <a:t>ί</a:t>
            </a:r>
            <a:r>
              <a:rPr lang="el-GR" sz="2400" dirty="0"/>
              <a:t>α για θρόμβωση φλεβωδών κόλπων εγκεφάλου</a:t>
            </a:r>
            <a:endParaRPr lang="en-US" sz="2400" dirty="0"/>
          </a:p>
        </p:txBody>
      </p:sp>
      <p:pic>
        <p:nvPicPr>
          <p:cNvPr id="9" name="Picture 8" descr="A close-up of a brain scan&#10;&#10;AI-generated content may be incorrect.">
            <a:extLst>
              <a:ext uri="{FF2B5EF4-FFF2-40B4-BE49-F238E27FC236}">
                <a16:creationId xmlns="" xmlns:a16="http://schemas.microsoft.com/office/drawing/2014/main" id="{51650CBC-6D56-B142-C375-01D8D5308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597" y="4041737"/>
            <a:ext cx="7060520" cy="21326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655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80A775-0B16-0EBC-E628-A716EEF0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ΜΑΓΝΗΤΙΚΗ ΤΟΜΟΓΡΑΦΙΑ ΕΓΚΕΦΑΛΟΥ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75CCD7-AC0D-058E-5C8B-64C9B74A7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Πιο χρονοβόρα εξέταση, </a:t>
            </a:r>
            <a:r>
              <a:rPr lang="en-US" dirty="0"/>
              <a:t>ό</a:t>
            </a:r>
            <a:r>
              <a:rPr lang="el-GR" dirty="0"/>
              <a:t>χι πάντα άμεσα διαθέσιμη</a:t>
            </a:r>
          </a:p>
          <a:p>
            <a:r>
              <a:rPr lang="el-GR" dirty="0"/>
              <a:t>Ο ασθενής δεν είναι υπό την άμεση επίβλεψη του ιατρού</a:t>
            </a:r>
          </a:p>
          <a:p>
            <a:r>
              <a:rPr lang="el-GR" dirty="0"/>
              <a:t>Καλύτερη απεικόνιση ερπητικής εγκεφαλίτιδας, ισχαιμικών ΑΕΕ εγκεφαλικού στελέχους</a:t>
            </a:r>
            <a:r>
              <a:rPr lang="en-US" dirty="0"/>
              <a:t>/</a:t>
            </a:r>
            <a:r>
              <a:rPr lang="el-GR" dirty="0"/>
              <a:t>θαλάμου, πρωιμότερη απεικόνιση ΑΕΕ</a:t>
            </a:r>
          </a:p>
          <a:p>
            <a:r>
              <a:rPr lang="el-GR" dirty="0"/>
              <a:t>τραυματική διάχυτη αξονική βλάβη, ανοξική-ισχαιμική εγκεφαλοπάθεια, </a:t>
            </a:r>
            <a:r>
              <a:rPr lang="en-US" dirty="0"/>
              <a:t>PRES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6558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="" xmlns:a16="http://schemas.microsoft.com/office/drawing/2014/main" id="{743AA782-23D1-4521-8CAD-47662984AA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741520-3AF5-FCEB-9E81-4FCB86CA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l-GR" sz="5000" dirty="0"/>
              <a:t>Οσφυονωτιαία παρακέντηση</a:t>
            </a:r>
            <a:endParaRPr lang="en-US" sz="5000" dirty="0"/>
          </a:p>
        </p:txBody>
      </p:sp>
      <p:sp>
        <p:nvSpPr>
          <p:cNvPr id="27" name="sketch line">
            <a:extLst>
              <a:ext uri="{FF2B5EF4-FFF2-40B4-BE49-F238E27FC236}">
                <a16:creationId xmlns="" xmlns:a16="http://schemas.microsoft.com/office/drawing/2014/main" id="{650D18FE-0824-4A46-B22C-A86B52E578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07DADA5-205D-7C70-C2FE-EB84339FC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lnSpcReduction="10000"/>
          </a:bodyPr>
          <a:lstStyle/>
          <a:p>
            <a:r>
              <a:rPr lang="el-GR" sz="2200" dirty="0"/>
              <a:t>Πρέπει να προηγείται η </a:t>
            </a:r>
            <a:r>
              <a:rPr lang="en-US" sz="2200" dirty="0"/>
              <a:t>CT </a:t>
            </a:r>
            <a:r>
              <a:rPr lang="el-GR" sz="2200" dirty="0"/>
              <a:t>για αποκλεισμό ενδοκράνιας μάζας και πρόκλησης διασκηνιδιακού εγκολεασμού</a:t>
            </a:r>
          </a:p>
          <a:p>
            <a:r>
              <a:rPr lang="el-GR" sz="2200" dirty="0"/>
              <a:t>Πρέπει να προηγείται έλεγχος πήξης</a:t>
            </a:r>
          </a:p>
          <a:p>
            <a:r>
              <a:rPr lang="el-GR" sz="2200" dirty="0"/>
              <a:t>Σε περίπτωση καθυστέρησης εκτέλεσης της ΟΝΠ έναρξη αντιβιοτικής αγωγής πριν την ΟΝΠ αλλά μετά τη λήψη αιμοκαλλιεργειών</a:t>
            </a:r>
            <a:endParaRPr lang="en-US" sz="2200" dirty="0"/>
          </a:p>
        </p:txBody>
      </p:sp>
      <p:pic>
        <p:nvPicPr>
          <p:cNvPr id="5" name="Picture 4" descr="A diagram of a person lying down&#10;&#10;AI-generated content may be incorrect.">
            <a:extLst>
              <a:ext uri="{FF2B5EF4-FFF2-40B4-BE49-F238E27FC236}">
                <a16:creationId xmlns="" xmlns:a16="http://schemas.microsoft.com/office/drawing/2014/main" id="{0F85DB6B-9814-62C4-F61B-832CB639B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280" y="640080"/>
            <a:ext cx="5410504" cy="5577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442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able with text and arrows&#10;&#10;AI-generated content may be incorrect.">
            <a:extLst>
              <a:ext uri="{FF2B5EF4-FFF2-40B4-BE49-F238E27FC236}">
                <a16:creationId xmlns="" xmlns:a16="http://schemas.microsoft.com/office/drawing/2014/main" id="{3DAE8388-B257-A152-C225-033BE8C21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815463" cy="6387986"/>
          </a:xfrm>
        </p:spPr>
      </p:pic>
    </p:spTree>
    <p:extLst>
      <p:ext uri="{BB962C8B-B14F-4D97-AF65-F5344CB8AC3E}">
        <p14:creationId xmlns="" xmlns:p14="http://schemas.microsoft.com/office/powerpoint/2010/main" val="373019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A7039B-41EC-2850-CD68-F1D4F2C08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ΗΛΕΚΤΡΟΕΓΚΕΦΑΛΟΓΡΑΦΗΜΑ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26ADC-0713-046F-9EAF-B09843A68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Noncolvusive status epilepticus (NCSE)</a:t>
            </a:r>
          </a:p>
          <a:p>
            <a:r>
              <a:rPr lang="en-US" dirty="0"/>
              <a:t>minimally symptomatic convulsive status epilepticus (CSE)</a:t>
            </a:r>
          </a:p>
          <a:p>
            <a:r>
              <a:rPr lang="el-GR" dirty="0"/>
              <a:t>διασωληνωμ</a:t>
            </a:r>
            <a:r>
              <a:rPr lang="en-US" dirty="0"/>
              <a:t>έ</a:t>
            </a:r>
            <a:r>
              <a:rPr lang="el-GR" dirty="0"/>
              <a:t>νοι ασθενείς λ</a:t>
            </a:r>
            <a:r>
              <a:rPr lang="en-US" dirty="0"/>
              <a:t>ό</a:t>
            </a:r>
            <a:r>
              <a:rPr lang="el-GR" dirty="0"/>
              <a:t>γω </a:t>
            </a:r>
            <a:r>
              <a:rPr lang="en-US" dirty="0"/>
              <a:t>CSE</a:t>
            </a:r>
            <a:endParaRPr lang="el-GR" dirty="0"/>
          </a:p>
          <a:p>
            <a:r>
              <a:rPr lang="el-GR" dirty="0"/>
              <a:t>ασθενε</a:t>
            </a:r>
            <a:r>
              <a:rPr lang="en-US" dirty="0"/>
              <a:t>ί</a:t>
            </a:r>
            <a:r>
              <a:rPr lang="el-GR" dirty="0"/>
              <a:t>ς με παρατεταμένη ανεξήγητη διαταραχή του επιπέδου συνείδησης</a:t>
            </a:r>
          </a:p>
        </p:txBody>
      </p:sp>
    </p:spTree>
    <p:extLst>
      <p:ext uri="{BB962C8B-B14F-4D97-AF65-F5344CB8AC3E}">
        <p14:creationId xmlns="" xmlns:p14="http://schemas.microsoft.com/office/powerpoint/2010/main" val="25424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065F58C6-208D-14F9-AAE9-667919923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Αλγόριθμος  </a:t>
            </a:r>
            <a:r>
              <a:rPr lang="en-US" dirty="0"/>
              <a:t>ABC</a:t>
            </a:r>
            <a:endParaRPr lang="el-GR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="" xmlns:a16="http://schemas.microsoft.com/office/drawing/2014/main" id="{BF743332-3848-DCAB-63B0-4055D9D91E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952009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273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FF4AC3FD-F0DE-5878-8DFE-8C3CB807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5400" dirty="0"/>
              <a:t>Αντιμετώπιση </a:t>
            </a:r>
          </a:p>
        </p:txBody>
      </p:sp>
      <p:sp>
        <p:nvSpPr>
          <p:cNvPr id="34" name="Θέση περιεχομένου 2">
            <a:extLst>
              <a:ext uri="{FF2B5EF4-FFF2-40B4-BE49-F238E27FC236}">
                <a16:creationId xmlns="" xmlns:a16="http://schemas.microsoft.com/office/drawing/2014/main" id="{97C50C70-59B2-1E38-147D-8FBE65529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1800" b="1" dirty="0"/>
              <a:t>Γλυκόζη</a:t>
            </a:r>
            <a:endParaRPr lang="en-US" sz="1800" b="1" dirty="0"/>
          </a:p>
          <a:p>
            <a:pPr lvl="1"/>
            <a:r>
              <a:rPr lang="el-GR" sz="1800" b="1" dirty="0"/>
              <a:t>Μέτρηση σακχάρου αίματος σε όλους τους ασθενείς</a:t>
            </a:r>
          </a:p>
          <a:p>
            <a:pPr lvl="1"/>
            <a:r>
              <a:rPr lang="el-GR" sz="1800" dirty="0"/>
              <a:t>Η δι</a:t>
            </a:r>
            <a:r>
              <a:rPr lang="en-US" sz="1800" dirty="0"/>
              <a:t>ό</a:t>
            </a:r>
            <a:r>
              <a:rPr lang="el-GR" sz="1800" dirty="0"/>
              <a:t>ρθωση της πιθανής υπογλυκαιμίας δεν θα πρέπει να καθυστερεί αν η επιβεβαίωση της δεν είναι άμεση</a:t>
            </a:r>
          </a:p>
          <a:p>
            <a:pPr lvl="1"/>
            <a:r>
              <a:rPr lang="el-GR" sz="1800" dirty="0"/>
              <a:t>25</a:t>
            </a:r>
            <a:r>
              <a:rPr lang="en-US" sz="1800" dirty="0"/>
              <a:t>gr (50ml , 50%)</a:t>
            </a:r>
            <a:endParaRPr lang="el-GR" sz="1800" dirty="0"/>
          </a:p>
          <a:p>
            <a:pPr marL="0" indent="0">
              <a:buNone/>
            </a:pPr>
            <a:r>
              <a:rPr lang="el-GR" sz="1800" b="1" dirty="0"/>
              <a:t>Θειαμίνη</a:t>
            </a:r>
            <a:endParaRPr lang="en-US" sz="1800" b="1" dirty="0"/>
          </a:p>
          <a:p>
            <a:pPr lvl="1"/>
            <a:r>
              <a:rPr lang="el-GR" sz="1800" dirty="0"/>
              <a:t>Σε υποψία κατάχρησης αλκοόλης, κακή θρέψη</a:t>
            </a:r>
            <a:endParaRPr lang="en-US" sz="1800" dirty="0"/>
          </a:p>
          <a:p>
            <a:pPr lvl="1"/>
            <a:r>
              <a:rPr lang="el-GR" sz="1800" dirty="0"/>
              <a:t>Να προηγείται της χορήγησης γλυκόζης ( αποφυγή εγκεφαλοπάθειας </a:t>
            </a:r>
            <a:r>
              <a:rPr lang="en-US" sz="1800" dirty="0"/>
              <a:t>Wernicke)</a:t>
            </a:r>
            <a:endParaRPr lang="el-GR" sz="1800" dirty="0"/>
          </a:p>
          <a:p>
            <a:pPr lvl="1"/>
            <a:r>
              <a:rPr lang="en-US" sz="1800" dirty="0"/>
              <a:t>100mg</a:t>
            </a:r>
            <a:r>
              <a:rPr lang="el-GR" sz="1800" dirty="0"/>
              <a:t> </a:t>
            </a:r>
            <a:r>
              <a:rPr lang="en-US" sz="1800" dirty="0"/>
              <a:t>iv</a:t>
            </a:r>
            <a:endParaRPr lang="el-GR" sz="1800" dirty="0"/>
          </a:p>
          <a:p>
            <a:pPr marL="0" indent="0">
              <a:buNone/>
            </a:pPr>
            <a:r>
              <a:rPr lang="el-GR" sz="1800" b="1" dirty="0"/>
              <a:t>Αντίδοτα </a:t>
            </a:r>
          </a:p>
          <a:p>
            <a:pPr lvl="1"/>
            <a:r>
              <a:rPr lang="el-GR" sz="1800" dirty="0"/>
              <a:t>Ναλοξόνη</a:t>
            </a:r>
            <a:r>
              <a:rPr lang="en-US" sz="1800" dirty="0"/>
              <a:t> 0.4- 2 mg IV</a:t>
            </a:r>
            <a:endParaRPr lang="el-GR" sz="1800" dirty="0"/>
          </a:p>
          <a:p>
            <a:pPr lvl="1"/>
            <a:r>
              <a:rPr lang="el-GR" sz="1800" dirty="0"/>
              <a:t>Φλουμαζενίλη</a:t>
            </a:r>
            <a:r>
              <a:rPr lang="en-US" sz="1800" dirty="0"/>
              <a:t> 0.2-0.5mg </a:t>
            </a:r>
            <a:r>
              <a:rPr lang="el-GR" sz="1800" dirty="0"/>
              <a:t>αρχική δόση, μ</a:t>
            </a:r>
            <a:r>
              <a:rPr lang="en-US" sz="1800" dirty="0"/>
              <a:t>έ</a:t>
            </a:r>
            <a:r>
              <a:rPr lang="el-GR" sz="1800" dirty="0"/>
              <a:t>γιστη δόση 6</a:t>
            </a:r>
            <a:r>
              <a:rPr lang="en-US" sz="1800" dirty="0"/>
              <a:t>mg</a:t>
            </a:r>
            <a:endParaRPr lang="el-GR" sz="1800" dirty="0"/>
          </a:p>
          <a:p>
            <a:pPr lvl="1"/>
            <a:endParaRPr lang="el-GR" sz="1800" dirty="0"/>
          </a:p>
          <a:p>
            <a:pPr marL="0" indent="0">
              <a:buNone/>
            </a:pPr>
            <a:r>
              <a:rPr lang="el-GR" sz="1800" dirty="0"/>
              <a:t>Ο συνδυασμός των παραπάνω, γνωστός ως «</a:t>
            </a:r>
            <a:r>
              <a:rPr lang="en-US" sz="1800" dirty="0"/>
              <a:t>coma cocktail»</a:t>
            </a:r>
            <a:r>
              <a:rPr lang="el-GR" sz="1800" dirty="0"/>
              <a:t> δεν θα πρέπει να χορηγείται άκριτα</a:t>
            </a:r>
          </a:p>
          <a:p>
            <a:pPr lvl="1"/>
            <a:endParaRPr lang="el-GR" sz="1500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="" xmlns:a16="http://schemas.microsoft.com/office/drawing/2014/main" id="{6422C49B-FC5F-776F-BF24-B6A2C0AF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4273" y="6237477"/>
            <a:ext cx="6477001" cy="3651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" dirty="0" err="1"/>
              <a:t>Sivilotti</a:t>
            </a:r>
            <a:r>
              <a:rPr lang="en" dirty="0"/>
              <a:t> ML. Flumazenil, naloxone and the 'coma cocktail'. Br J Clin </a:t>
            </a:r>
            <a:r>
              <a:rPr lang="en" dirty="0" err="1"/>
              <a:t>Pharmacol</a:t>
            </a:r>
            <a:r>
              <a:rPr lang="en" dirty="0"/>
              <a:t>. 2016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328383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AA051A76-ED5F-0E9F-0BC6-D055E598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5400" dirty="0"/>
              <a:t>Αντιμετώπιση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208B04DC-7F9F-F484-1696-F3A48D1A6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b="1" dirty="0"/>
              <a:t>Έλεγχος ενδοκράνιας πίεσης</a:t>
            </a:r>
          </a:p>
          <a:p>
            <a:pPr lvl="1"/>
            <a:r>
              <a:rPr lang="el-GR" sz="2000" dirty="0"/>
              <a:t>μαννιτ</a:t>
            </a:r>
            <a:r>
              <a:rPr lang="en" sz="2000" dirty="0" err="1"/>
              <a:t>ό</a:t>
            </a:r>
            <a:r>
              <a:rPr lang="el-GR" sz="2000" dirty="0"/>
              <a:t>λη</a:t>
            </a:r>
            <a:r>
              <a:rPr lang="en" sz="2000" dirty="0"/>
              <a:t> 1 g/kg IV </a:t>
            </a:r>
            <a:r>
              <a:rPr lang="el-GR" sz="2000" dirty="0"/>
              <a:t> / υπέρτονο διάλυμα</a:t>
            </a:r>
          </a:p>
          <a:p>
            <a:pPr lvl="1"/>
            <a:r>
              <a:rPr lang="el-GR" sz="2000" dirty="0"/>
              <a:t>Κλίση κεφαλής 30</a:t>
            </a:r>
            <a:r>
              <a:rPr lang="el-GR" sz="2000" baseline="30000" dirty="0"/>
              <a:t>ο</a:t>
            </a:r>
            <a:r>
              <a:rPr lang="el-GR" sz="2000" dirty="0"/>
              <a:t> </a:t>
            </a:r>
          </a:p>
          <a:p>
            <a:pPr marL="457200" lvl="1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Διόρθωση υπερθερμίας (Θ&gt;38,5</a:t>
            </a:r>
            <a:r>
              <a:rPr lang="el-GR" sz="2000" b="1" baseline="30000" dirty="0"/>
              <a:t>ο</a:t>
            </a:r>
            <a:r>
              <a:rPr lang="el-GR" sz="2000" b="1" dirty="0"/>
              <a:t> </a:t>
            </a:r>
            <a:r>
              <a:rPr lang="en-US" sz="2000" b="1" dirty="0"/>
              <a:t>C)</a:t>
            </a:r>
          </a:p>
          <a:p>
            <a:pPr lvl="1"/>
            <a:r>
              <a:rPr lang="el-GR" sz="2000" dirty="0"/>
              <a:t>Επιδείνωση βλ</a:t>
            </a:r>
            <a:r>
              <a:rPr lang="en-US" sz="2000" dirty="0"/>
              <a:t>ά</a:t>
            </a:r>
            <a:r>
              <a:rPr lang="el-GR" sz="2000" dirty="0"/>
              <a:t>βης σε περιπτώσεις ισχαιμίας</a:t>
            </a:r>
          </a:p>
          <a:p>
            <a:pPr lvl="1"/>
            <a:r>
              <a:rPr lang="el-GR" sz="2000" dirty="0"/>
              <a:t>Αντιπυρετικά, ψυχρά επιθέματα</a:t>
            </a:r>
          </a:p>
          <a:p>
            <a:pPr marL="457200" lvl="1" indent="0">
              <a:buNone/>
            </a:pPr>
            <a:endParaRPr lang="el-GR" sz="2000" b="1" dirty="0"/>
          </a:p>
          <a:p>
            <a:pPr marL="0" indent="0">
              <a:buNone/>
            </a:pPr>
            <a:r>
              <a:rPr lang="el-GR" sz="2000" b="1" dirty="0"/>
              <a:t>Αντιμετώπιση επιληπτικών σπασμών</a:t>
            </a:r>
          </a:p>
          <a:p>
            <a:pPr lvl="1"/>
            <a:r>
              <a:rPr lang="el-GR" sz="2000" dirty="0"/>
              <a:t>Λοραζεπάμη 2</a:t>
            </a:r>
            <a:r>
              <a:rPr lang="en-US" sz="2000" dirty="0"/>
              <a:t>mg iv ή</a:t>
            </a:r>
            <a:r>
              <a:rPr lang="el-GR" sz="2000" dirty="0"/>
              <a:t> διαζεπάμη 10</a:t>
            </a:r>
            <a:r>
              <a:rPr lang="en-US" sz="2000" dirty="0"/>
              <a:t>mg iv </a:t>
            </a:r>
            <a:r>
              <a:rPr lang="el-GR" sz="2000" dirty="0"/>
              <a:t>και ακολούθως</a:t>
            </a:r>
            <a:r>
              <a:rPr lang="en-US" sz="2000" dirty="0"/>
              <a:t> </a:t>
            </a:r>
            <a:r>
              <a:rPr lang="el-GR" sz="2000" dirty="0"/>
              <a:t>φαινυτοΐνη/ λεβετιρακετάμη ή βαλπροϊκό οξύ</a:t>
            </a:r>
          </a:p>
          <a:p>
            <a:pPr lvl="1"/>
            <a:r>
              <a:rPr lang="el-GR" sz="2000" dirty="0"/>
              <a:t>Σε υποψ</a:t>
            </a:r>
            <a:r>
              <a:rPr lang="en-US" sz="2000" dirty="0"/>
              <a:t>ί</a:t>
            </a:r>
            <a:r>
              <a:rPr lang="el-GR" sz="2000" dirty="0"/>
              <a:t>α </a:t>
            </a:r>
            <a:r>
              <a:rPr lang="en-US" sz="2000" dirty="0"/>
              <a:t>NCSE </a:t>
            </a:r>
            <a:r>
              <a:rPr lang="el-GR" sz="2000" dirty="0"/>
              <a:t>με μη διαθέσιμο</a:t>
            </a:r>
            <a:r>
              <a:rPr lang="en-US" sz="2000" dirty="0"/>
              <a:t> </a:t>
            </a:r>
            <a:r>
              <a:rPr lang="el-GR" sz="2000" dirty="0"/>
              <a:t>ΗΕΓ μπορε</a:t>
            </a:r>
            <a:r>
              <a:rPr lang="en-US" sz="2000" dirty="0"/>
              <a:t>ί</a:t>
            </a:r>
            <a:r>
              <a:rPr lang="el-GR" sz="2000" dirty="0"/>
              <a:t> να δοθεί εμπειρική αγωγή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385893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ADA14E89-9C45-0E91-A1BF-A6E9C5DC04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489" y="73517"/>
            <a:ext cx="4516771" cy="67109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317D5A8-2683-5865-75EF-8A95B1842AAB}"/>
              </a:ext>
            </a:extLst>
          </p:cNvPr>
          <p:cNvSpPr txBox="1"/>
          <p:nvPr/>
        </p:nvSpPr>
        <p:spPr>
          <a:xfrm>
            <a:off x="5690261" y="763918"/>
            <a:ext cx="3146961" cy="12003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Σε αυξημένη πιθανότητα ιογενούς λοίμωξης ΚΝΣ</a:t>
            </a:r>
            <a:endParaRPr lang="en-US" dirty="0"/>
          </a:p>
          <a:p>
            <a:endParaRPr lang="el-GR" dirty="0"/>
          </a:p>
          <a:p>
            <a:r>
              <a:rPr lang="el-GR" dirty="0"/>
              <a:t>Ακυκλοβ</a:t>
            </a:r>
            <a:r>
              <a:rPr lang="en-US" dirty="0"/>
              <a:t>ί</a:t>
            </a:r>
            <a:r>
              <a:rPr lang="el-GR" dirty="0"/>
              <a:t>ρη 10</a:t>
            </a:r>
            <a:r>
              <a:rPr lang="en-US" dirty="0"/>
              <a:t>mg/ kg IV/8h</a:t>
            </a:r>
            <a:endParaRPr lang="el-GR" dirty="0"/>
          </a:p>
        </p:txBody>
      </p:sp>
      <p:sp>
        <p:nvSpPr>
          <p:cNvPr id="7" name="Κάτω βέλος 6">
            <a:extLst>
              <a:ext uri="{FF2B5EF4-FFF2-40B4-BE49-F238E27FC236}">
                <a16:creationId xmlns="" xmlns:a16="http://schemas.microsoft.com/office/drawing/2014/main" id="{6D49CAE1-CDDD-4EC8-EB0E-FF825B2E7FC4}"/>
              </a:ext>
            </a:extLst>
          </p:cNvPr>
          <p:cNvSpPr/>
          <p:nvPr/>
        </p:nvSpPr>
        <p:spPr>
          <a:xfrm>
            <a:off x="6806788" y="1364082"/>
            <a:ext cx="285007" cy="2612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17FC37D-E4D3-8038-7053-70CC2180E3E3}"/>
              </a:ext>
            </a:extLst>
          </p:cNvPr>
          <p:cNvSpPr txBox="1"/>
          <p:nvPr/>
        </p:nvSpPr>
        <p:spPr>
          <a:xfrm>
            <a:off x="5690261" y="2500312"/>
            <a:ext cx="3625190" cy="20313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/>
              <a:t>Για βακτηριακή μηνιγγίτιδα</a:t>
            </a:r>
          </a:p>
          <a:p>
            <a:endParaRPr lang="el-GR" dirty="0"/>
          </a:p>
          <a:p>
            <a:r>
              <a:rPr lang="el-GR" dirty="0"/>
              <a:t>Βανκομυκίνη + </a:t>
            </a:r>
            <a:r>
              <a:rPr lang="en-US" dirty="0"/>
              <a:t> </a:t>
            </a:r>
            <a:r>
              <a:rPr lang="el-GR" dirty="0"/>
              <a:t>Κεφτριαξόνη + δεξαμεθαζόνη</a:t>
            </a:r>
            <a:endParaRPr lang="en-US" dirty="0"/>
          </a:p>
          <a:p>
            <a:endParaRPr lang="en-US" dirty="0"/>
          </a:p>
          <a:p>
            <a:r>
              <a:rPr lang="el-GR" dirty="0"/>
              <a:t>Επ</a:t>
            </a:r>
            <a:r>
              <a:rPr lang="en-US" dirty="0"/>
              <a:t>ί</a:t>
            </a:r>
            <a:r>
              <a:rPr lang="el-GR" dirty="0"/>
              <a:t> υποψίας </a:t>
            </a:r>
            <a:r>
              <a:rPr lang="en-US" dirty="0"/>
              <a:t>Listeria Monocytogenes </a:t>
            </a:r>
            <a:r>
              <a:rPr lang="el-GR" dirty="0"/>
              <a:t> + αμπικιλλίνη</a:t>
            </a:r>
          </a:p>
        </p:txBody>
      </p:sp>
      <p:sp>
        <p:nvSpPr>
          <p:cNvPr id="11" name="Κάτω βέλος 10">
            <a:extLst>
              <a:ext uri="{FF2B5EF4-FFF2-40B4-BE49-F238E27FC236}">
                <a16:creationId xmlns="" xmlns:a16="http://schemas.microsoft.com/office/drawing/2014/main" id="{0F5FF2C8-5DC7-0B0D-8CB3-3B4B9ACAD2A0}"/>
              </a:ext>
            </a:extLst>
          </p:cNvPr>
          <p:cNvSpPr/>
          <p:nvPr/>
        </p:nvSpPr>
        <p:spPr>
          <a:xfrm>
            <a:off x="6949291" y="2845636"/>
            <a:ext cx="285007" cy="2612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360887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0C0351-662D-D4CA-4144-F55300397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Ευχαριστώ πολύ!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332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17217</TotalTime>
  <Words>1200</Words>
  <Application>Microsoft Macintosh PowerPoint</Application>
  <PresentationFormat>Προσαρμογή</PresentationFormat>
  <Paragraphs>227</Paragraphs>
  <Slides>42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42</vt:i4>
      </vt:variant>
    </vt:vector>
  </HeadingPairs>
  <TitlesOfParts>
    <vt:vector size="44" baseType="lpstr">
      <vt:lpstr>Office Theme</vt:lpstr>
      <vt:lpstr>Θέμα του Office</vt:lpstr>
      <vt:lpstr>ΚΩΜΑ</vt:lpstr>
      <vt:lpstr>Τι είναι συνείδηση;</vt:lpstr>
      <vt:lpstr>Oρισμοί</vt:lpstr>
      <vt:lpstr>Διαφάνεια 4</vt:lpstr>
      <vt:lpstr>Διαφάνεια 5</vt:lpstr>
      <vt:lpstr>Ascending Reticular Activating System</vt:lpstr>
      <vt:lpstr>Διαφάνεια 7</vt:lpstr>
      <vt:lpstr>ΕΓΚΟΛΕΑΣΜΟΣ</vt:lpstr>
      <vt:lpstr>Διαφάνεια 9</vt:lpstr>
      <vt:lpstr>Διαγνωστική προσπέλαση κώματος</vt:lpstr>
      <vt:lpstr>ΙΣΤΟΡΙΚΟ</vt:lpstr>
      <vt:lpstr>Διαφάνεια 12</vt:lpstr>
      <vt:lpstr>Διαφάνεια 13</vt:lpstr>
      <vt:lpstr>Τριάδα του Cushing</vt:lpstr>
      <vt:lpstr>Πρότυπο αναπνοής</vt:lpstr>
      <vt:lpstr>Διαφάνεια 16</vt:lpstr>
      <vt:lpstr>Νευρολογική εξέταση</vt:lpstr>
      <vt:lpstr>ΕΠΙΠΕΔΟ ΣΥΝΕΙΔΗΣΗΣ</vt:lpstr>
      <vt:lpstr>Διαφάνεια 19</vt:lpstr>
      <vt:lpstr>ΚΙΝΗΤΙΚΕΣ ΑΝΤΙΔΡΑΣΕΙΣ</vt:lpstr>
      <vt:lpstr>Διαφάνεια 21</vt:lpstr>
      <vt:lpstr>ΕΛΕΓΧΟΣ ΚΙΝΗΤΙΚΟΤΗΤΑΣ</vt:lpstr>
      <vt:lpstr>Διαφάνεια 23</vt:lpstr>
      <vt:lpstr>ΒΥΘΟΣΚΟΠΗΣΗ</vt:lpstr>
      <vt:lpstr>Καθήλωση βλέμματος</vt:lpstr>
      <vt:lpstr>Skew deviation</vt:lpstr>
      <vt:lpstr>Οφθαλμοκεφαλικό/Οφθαλμοαιθουσαίο αντανακλαστικό</vt:lpstr>
      <vt:lpstr>ΑΝΤΑΝΑΚΛΑΣΤΙΚΟ ΚΕΡΑΤΟΕΙΔΟΥΣ</vt:lpstr>
      <vt:lpstr>ΜΕΤΑΒΟΛΙΚΟ ΚΩΜΑ</vt:lpstr>
      <vt:lpstr>TOXIDROMES</vt:lpstr>
      <vt:lpstr>ΕΡΓΑΣΤΗΡΙΑΚΟΣ ΕΛΕΓΧΟΣ</vt:lpstr>
      <vt:lpstr>ΝΕΥΡΟΑΠΕΙΚΟΝΙΣΗ – ΑΞΟΝΙΚΗ ΤΟΜΟΓΡΑΦΙΑ</vt:lpstr>
      <vt:lpstr>CTA-CTV</vt:lpstr>
      <vt:lpstr>ΜΑΓΝΗΤΙΚΗ ΤΟΜΟΓΡΑΦΙΑ ΕΓΚΕΦΑΛΟΥ</vt:lpstr>
      <vt:lpstr>Οσφυονωτιαία παρακέντηση</vt:lpstr>
      <vt:lpstr>Διαφάνεια 36</vt:lpstr>
      <vt:lpstr>ΗΛΕΚΤΡΟΕΓΚΕΦΑΛΟΓΡΑΦΗΜΑ</vt:lpstr>
      <vt:lpstr>Αλγόριθμος  ABC</vt:lpstr>
      <vt:lpstr>Αντιμετώπιση </vt:lpstr>
      <vt:lpstr>Αντιμετώπιση (2)</vt:lpstr>
      <vt:lpstr>Διαφάνεια 41</vt:lpstr>
      <vt:lpstr>Ευχαριστώ πολύ!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ΚΩΜΑ</dc:title>
  <dc:creator>Aristeidis ts</dc:creator>
  <cp:lastModifiedBy>atsak</cp:lastModifiedBy>
  <cp:revision>15</cp:revision>
  <dcterms:created xsi:type="dcterms:W3CDTF">2025-10-14T16:10:04Z</dcterms:created>
  <dcterms:modified xsi:type="dcterms:W3CDTF">2025-11-19T06:04:00Z</dcterms:modified>
</cp:coreProperties>
</file>