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7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8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9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0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1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2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3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4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5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6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17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theme/theme18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19.xml" ContentType="application/vnd.openxmlformats-officedocument.theme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theme/theme20.xml" ContentType="application/vnd.openxmlformats-officedocument.theme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061" r:id="rId2"/>
    <p:sldMasterId id="2147484256" r:id="rId3"/>
    <p:sldMasterId id="2147484268" r:id="rId4"/>
    <p:sldMasterId id="2147484389" r:id="rId5"/>
    <p:sldMasterId id="2147484464" r:id="rId6"/>
    <p:sldMasterId id="2147484520" r:id="rId7"/>
    <p:sldMasterId id="2147484532" r:id="rId8"/>
    <p:sldMasterId id="2147484547" r:id="rId9"/>
    <p:sldMasterId id="2147484586" r:id="rId10"/>
    <p:sldMasterId id="2147484622" r:id="rId11"/>
    <p:sldMasterId id="2147484635" r:id="rId12"/>
    <p:sldMasterId id="2147484689" r:id="rId13"/>
    <p:sldMasterId id="2147484940" r:id="rId14"/>
    <p:sldMasterId id="2147484979" r:id="rId15"/>
    <p:sldMasterId id="2147485007" r:id="rId16"/>
    <p:sldMasterId id="2147485019" r:id="rId17"/>
    <p:sldMasterId id="2147485174" r:id="rId18"/>
    <p:sldMasterId id="2147485187" r:id="rId19"/>
    <p:sldMasterId id="2147485236" r:id="rId20"/>
    <p:sldMasterId id="2147485252" r:id="rId21"/>
  </p:sldMasterIdLst>
  <p:notesMasterIdLst>
    <p:notesMasterId r:id="rId68"/>
  </p:notesMasterIdLst>
  <p:sldIdLst>
    <p:sldId id="2134804769" r:id="rId22"/>
    <p:sldId id="2147483578" r:id="rId23"/>
    <p:sldId id="257" r:id="rId24"/>
    <p:sldId id="3370" r:id="rId25"/>
    <p:sldId id="2147483580" r:id="rId26"/>
    <p:sldId id="2147483579" r:id="rId27"/>
    <p:sldId id="3428" r:id="rId28"/>
    <p:sldId id="3429" r:id="rId29"/>
    <p:sldId id="260" r:id="rId30"/>
    <p:sldId id="273" r:id="rId31"/>
    <p:sldId id="261" r:id="rId32"/>
    <p:sldId id="263" r:id="rId33"/>
    <p:sldId id="279" r:id="rId34"/>
    <p:sldId id="272" r:id="rId35"/>
    <p:sldId id="275" r:id="rId36"/>
    <p:sldId id="276" r:id="rId37"/>
    <p:sldId id="287" r:id="rId38"/>
    <p:sldId id="2134804953" r:id="rId39"/>
    <p:sldId id="2147483505" r:id="rId40"/>
    <p:sldId id="2147483577" r:id="rId41"/>
    <p:sldId id="2147374631" r:id="rId42"/>
    <p:sldId id="2134804888" r:id="rId43"/>
    <p:sldId id="2134804894" r:id="rId44"/>
    <p:sldId id="2134804895" r:id="rId45"/>
    <p:sldId id="2147483563" r:id="rId46"/>
    <p:sldId id="2134804905" r:id="rId47"/>
    <p:sldId id="2147374632" r:id="rId48"/>
    <p:sldId id="2147374630" r:id="rId49"/>
    <p:sldId id="2147483532" r:id="rId50"/>
    <p:sldId id="2134804759" r:id="rId51"/>
    <p:sldId id="2134804911" r:id="rId52"/>
    <p:sldId id="2134804912" r:id="rId53"/>
    <p:sldId id="2134804794" r:id="rId54"/>
    <p:sldId id="2134804692" r:id="rId55"/>
    <p:sldId id="2134804726" r:id="rId56"/>
    <p:sldId id="2134804999" r:id="rId57"/>
    <p:sldId id="2134805009" r:id="rId58"/>
    <p:sldId id="2134804920" r:id="rId59"/>
    <p:sldId id="2134804922" r:id="rId60"/>
    <p:sldId id="2134804923" r:id="rId61"/>
    <p:sldId id="2134804924" r:id="rId62"/>
    <p:sldId id="2134804925" r:id="rId63"/>
    <p:sldId id="361" r:id="rId64"/>
    <p:sldId id="2134804927" r:id="rId65"/>
    <p:sldId id="2134804928" r:id="rId66"/>
    <p:sldId id="2147374629" r:id="rId67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  <a:srgbClr val="FFFDF7"/>
    <a:srgbClr val="000000"/>
    <a:srgbClr val="D6B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851" autoAdjust="0"/>
    <p:restoredTop sz="99770" autoAdjust="0"/>
  </p:normalViewPr>
  <p:slideViewPr>
    <p:cSldViewPr snapToGrid="0" showGuides="1">
      <p:cViewPr varScale="1">
        <p:scale>
          <a:sx n="111" d="100"/>
          <a:sy n="111" d="100"/>
        </p:scale>
        <p:origin x="828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66" Type="http://schemas.openxmlformats.org/officeDocument/2006/relationships/slide" Target="slides/slide45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0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56" Type="http://schemas.openxmlformats.org/officeDocument/2006/relationships/slide" Target="slides/slide35.xml"/><Relationship Id="rId64" Type="http://schemas.openxmlformats.org/officeDocument/2006/relationships/slide" Target="slides/slide43.xml"/><Relationship Id="rId69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0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8.xml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Respiratory%20driv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Respiratory%20driv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601850973447601E-2"/>
          <c:y val="3.8912345263723801E-2"/>
          <c:w val="0.91564446763432705"/>
          <c:h val="0.90558409767670567"/>
        </c:manualLayout>
      </c:layout>
      <c:scatterChart>
        <c:scatterStyle val="lineMarker"/>
        <c:varyColors val="0"/>
        <c:ser>
          <c:idx val="1"/>
          <c:order val="0"/>
          <c:spPr>
            <a:ln w="25400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xVal>
            <c:numRef>
              <c:f>Φύλλο1!$B$1:$B$170</c:f>
              <c:numCache>
                <c:formatCode>General</c:formatCode>
                <c:ptCount val="170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  <c:pt idx="6">
                  <c:v>16</c:v>
                </c:pt>
                <c:pt idx="7">
                  <c:v>17</c:v>
                </c:pt>
                <c:pt idx="8">
                  <c:v>18</c:v>
                </c:pt>
                <c:pt idx="9">
                  <c:v>19</c:v>
                </c:pt>
                <c:pt idx="10">
                  <c:v>20</c:v>
                </c:pt>
                <c:pt idx="11">
                  <c:v>21</c:v>
                </c:pt>
                <c:pt idx="12">
                  <c:v>22</c:v>
                </c:pt>
                <c:pt idx="13">
                  <c:v>23</c:v>
                </c:pt>
                <c:pt idx="14">
                  <c:v>24</c:v>
                </c:pt>
                <c:pt idx="15">
                  <c:v>25</c:v>
                </c:pt>
                <c:pt idx="16">
                  <c:v>26</c:v>
                </c:pt>
                <c:pt idx="17">
                  <c:v>27</c:v>
                </c:pt>
                <c:pt idx="18">
                  <c:v>28</c:v>
                </c:pt>
                <c:pt idx="19">
                  <c:v>29</c:v>
                </c:pt>
                <c:pt idx="20">
                  <c:v>30</c:v>
                </c:pt>
                <c:pt idx="21">
                  <c:v>31</c:v>
                </c:pt>
                <c:pt idx="22">
                  <c:v>32</c:v>
                </c:pt>
                <c:pt idx="23">
                  <c:v>33</c:v>
                </c:pt>
                <c:pt idx="24">
                  <c:v>34</c:v>
                </c:pt>
                <c:pt idx="25">
                  <c:v>35</c:v>
                </c:pt>
                <c:pt idx="26">
                  <c:v>36</c:v>
                </c:pt>
                <c:pt idx="27">
                  <c:v>37</c:v>
                </c:pt>
                <c:pt idx="28">
                  <c:v>38</c:v>
                </c:pt>
                <c:pt idx="29">
                  <c:v>39</c:v>
                </c:pt>
                <c:pt idx="30">
                  <c:v>40</c:v>
                </c:pt>
                <c:pt idx="31">
                  <c:v>41</c:v>
                </c:pt>
                <c:pt idx="32">
                  <c:v>42</c:v>
                </c:pt>
                <c:pt idx="33">
                  <c:v>43</c:v>
                </c:pt>
                <c:pt idx="34">
                  <c:v>44</c:v>
                </c:pt>
                <c:pt idx="35">
                  <c:v>45</c:v>
                </c:pt>
                <c:pt idx="36">
                  <c:v>46</c:v>
                </c:pt>
                <c:pt idx="37">
                  <c:v>47</c:v>
                </c:pt>
                <c:pt idx="38">
                  <c:v>48</c:v>
                </c:pt>
                <c:pt idx="39">
                  <c:v>49</c:v>
                </c:pt>
                <c:pt idx="40">
                  <c:v>50</c:v>
                </c:pt>
                <c:pt idx="41">
                  <c:v>51</c:v>
                </c:pt>
                <c:pt idx="42">
                  <c:v>52</c:v>
                </c:pt>
                <c:pt idx="43">
                  <c:v>53</c:v>
                </c:pt>
                <c:pt idx="44">
                  <c:v>54</c:v>
                </c:pt>
                <c:pt idx="45">
                  <c:v>55</c:v>
                </c:pt>
                <c:pt idx="46">
                  <c:v>56</c:v>
                </c:pt>
                <c:pt idx="47">
                  <c:v>57</c:v>
                </c:pt>
                <c:pt idx="48">
                  <c:v>58</c:v>
                </c:pt>
                <c:pt idx="49">
                  <c:v>59</c:v>
                </c:pt>
                <c:pt idx="50">
                  <c:v>60</c:v>
                </c:pt>
                <c:pt idx="51">
                  <c:v>61</c:v>
                </c:pt>
                <c:pt idx="52">
                  <c:v>62</c:v>
                </c:pt>
                <c:pt idx="53">
                  <c:v>63</c:v>
                </c:pt>
                <c:pt idx="54">
                  <c:v>64</c:v>
                </c:pt>
                <c:pt idx="55">
                  <c:v>65</c:v>
                </c:pt>
                <c:pt idx="56">
                  <c:v>66</c:v>
                </c:pt>
                <c:pt idx="57">
                  <c:v>67</c:v>
                </c:pt>
                <c:pt idx="58">
                  <c:v>68</c:v>
                </c:pt>
                <c:pt idx="59">
                  <c:v>69</c:v>
                </c:pt>
                <c:pt idx="60">
                  <c:v>70</c:v>
                </c:pt>
                <c:pt idx="61">
                  <c:v>71</c:v>
                </c:pt>
                <c:pt idx="62">
                  <c:v>72</c:v>
                </c:pt>
                <c:pt idx="63">
                  <c:v>73</c:v>
                </c:pt>
                <c:pt idx="64">
                  <c:v>74</c:v>
                </c:pt>
                <c:pt idx="65">
                  <c:v>75</c:v>
                </c:pt>
                <c:pt idx="66">
                  <c:v>76</c:v>
                </c:pt>
                <c:pt idx="67">
                  <c:v>77</c:v>
                </c:pt>
                <c:pt idx="68">
                  <c:v>78</c:v>
                </c:pt>
                <c:pt idx="69">
                  <c:v>79</c:v>
                </c:pt>
                <c:pt idx="70">
                  <c:v>80</c:v>
                </c:pt>
                <c:pt idx="71">
                  <c:v>81</c:v>
                </c:pt>
                <c:pt idx="72">
                  <c:v>82</c:v>
                </c:pt>
                <c:pt idx="73">
                  <c:v>83</c:v>
                </c:pt>
                <c:pt idx="74">
                  <c:v>84</c:v>
                </c:pt>
                <c:pt idx="75">
                  <c:v>85</c:v>
                </c:pt>
                <c:pt idx="76">
                  <c:v>86</c:v>
                </c:pt>
                <c:pt idx="77">
                  <c:v>87</c:v>
                </c:pt>
                <c:pt idx="78">
                  <c:v>88</c:v>
                </c:pt>
                <c:pt idx="79">
                  <c:v>89</c:v>
                </c:pt>
                <c:pt idx="80">
                  <c:v>90</c:v>
                </c:pt>
                <c:pt idx="81">
                  <c:v>91</c:v>
                </c:pt>
                <c:pt idx="82">
                  <c:v>92</c:v>
                </c:pt>
                <c:pt idx="83">
                  <c:v>93</c:v>
                </c:pt>
                <c:pt idx="84">
                  <c:v>94</c:v>
                </c:pt>
                <c:pt idx="85">
                  <c:v>10</c:v>
                </c:pt>
                <c:pt idx="86">
                  <c:v>11</c:v>
                </c:pt>
                <c:pt idx="87">
                  <c:v>12</c:v>
                </c:pt>
                <c:pt idx="88">
                  <c:v>13</c:v>
                </c:pt>
                <c:pt idx="89">
                  <c:v>14</c:v>
                </c:pt>
                <c:pt idx="90">
                  <c:v>15</c:v>
                </c:pt>
                <c:pt idx="91">
                  <c:v>16</c:v>
                </c:pt>
                <c:pt idx="92">
                  <c:v>17</c:v>
                </c:pt>
                <c:pt idx="93">
                  <c:v>18</c:v>
                </c:pt>
                <c:pt idx="94">
                  <c:v>19</c:v>
                </c:pt>
                <c:pt idx="95">
                  <c:v>20</c:v>
                </c:pt>
                <c:pt idx="96">
                  <c:v>21</c:v>
                </c:pt>
                <c:pt idx="97">
                  <c:v>22</c:v>
                </c:pt>
                <c:pt idx="98">
                  <c:v>23</c:v>
                </c:pt>
                <c:pt idx="99">
                  <c:v>24</c:v>
                </c:pt>
                <c:pt idx="100">
                  <c:v>25</c:v>
                </c:pt>
                <c:pt idx="101">
                  <c:v>26</c:v>
                </c:pt>
                <c:pt idx="102">
                  <c:v>27</c:v>
                </c:pt>
                <c:pt idx="103">
                  <c:v>28</c:v>
                </c:pt>
                <c:pt idx="104">
                  <c:v>29</c:v>
                </c:pt>
                <c:pt idx="105">
                  <c:v>30</c:v>
                </c:pt>
                <c:pt idx="106">
                  <c:v>31</c:v>
                </c:pt>
                <c:pt idx="107">
                  <c:v>32</c:v>
                </c:pt>
                <c:pt idx="108">
                  <c:v>33</c:v>
                </c:pt>
                <c:pt idx="109">
                  <c:v>34</c:v>
                </c:pt>
                <c:pt idx="110">
                  <c:v>35</c:v>
                </c:pt>
                <c:pt idx="111">
                  <c:v>36</c:v>
                </c:pt>
                <c:pt idx="112">
                  <c:v>37</c:v>
                </c:pt>
                <c:pt idx="113">
                  <c:v>38</c:v>
                </c:pt>
                <c:pt idx="114">
                  <c:v>39</c:v>
                </c:pt>
                <c:pt idx="115">
                  <c:v>40</c:v>
                </c:pt>
                <c:pt idx="116">
                  <c:v>41</c:v>
                </c:pt>
                <c:pt idx="117">
                  <c:v>42</c:v>
                </c:pt>
                <c:pt idx="118">
                  <c:v>43</c:v>
                </c:pt>
                <c:pt idx="119">
                  <c:v>44</c:v>
                </c:pt>
                <c:pt idx="120">
                  <c:v>45</c:v>
                </c:pt>
                <c:pt idx="121">
                  <c:v>46</c:v>
                </c:pt>
                <c:pt idx="122">
                  <c:v>47</c:v>
                </c:pt>
                <c:pt idx="123">
                  <c:v>48</c:v>
                </c:pt>
                <c:pt idx="124">
                  <c:v>49</c:v>
                </c:pt>
                <c:pt idx="125">
                  <c:v>50</c:v>
                </c:pt>
                <c:pt idx="126">
                  <c:v>51</c:v>
                </c:pt>
                <c:pt idx="127">
                  <c:v>52</c:v>
                </c:pt>
                <c:pt idx="128">
                  <c:v>53</c:v>
                </c:pt>
                <c:pt idx="129">
                  <c:v>54</c:v>
                </c:pt>
                <c:pt idx="130">
                  <c:v>55</c:v>
                </c:pt>
                <c:pt idx="131">
                  <c:v>56</c:v>
                </c:pt>
                <c:pt idx="132">
                  <c:v>57</c:v>
                </c:pt>
                <c:pt idx="133">
                  <c:v>58</c:v>
                </c:pt>
                <c:pt idx="134">
                  <c:v>59</c:v>
                </c:pt>
                <c:pt idx="135">
                  <c:v>60</c:v>
                </c:pt>
                <c:pt idx="136">
                  <c:v>61</c:v>
                </c:pt>
                <c:pt idx="137">
                  <c:v>62</c:v>
                </c:pt>
                <c:pt idx="138">
                  <c:v>63</c:v>
                </c:pt>
                <c:pt idx="139">
                  <c:v>64</c:v>
                </c:pt>
                <c:pt idx="140">
                  <c:v>65</c:v>
                </c:pt>
                <c:pt idx="141">
                  <c:v>66</c:v>
                </c:pt>
                <c:pt idx="142">
                  <c:v>67</c:v>
                </c:pt>
                <c:pt idx="143">
                  <c:v>68</c:v>
                </c:pt>
                <c:pt idx="144">
                  <c:v>69</c:v>
                </c:pt>
                <c:pt idx="145">
                  <c:v>70</c:v>
                </c:pt>
                <c:pt idx="146">
                  <c:v>71</c:v>
                </c:pt>
                <c:pt idx="147">
                  <c:v>72</c:v>
                </c:pt>
                <c:pt idx="148">
                  <c:v>73</c:v>
                </c:pt>
                <c:pt idx="149">
                  <c:v>74</c:v>
                </c:pt>
                <c:pt idx="150">
                  <c:v>75</c:v>
                </c:pt>
                <c:pt idx="151">
                  <c:v>76</c:v>
                </c:pt>
                <c:pt idx="152">
                  <c:v>77</c:v>
                </c:pt>
                <c:pt idx="153">
                  <c:v>78</c:v>
                </c:pt>
                <c:pt idx="154">
                  <c:v>79</c:v>
                </c:pt>
                <c:pt idx="155">
                  <c:v>80</c:v>
                </c:pt>
                <c:pt idx="156">
                  <c:v>81</c:v>
                </c:pt>
                <c:pt idx="157">
                  <c:v>82</c:v>
                </c:pt>
                <c:pt idx="158">
                  <c:v>83</c:v>
                </c:pt>
                <c:pt idx="159">
                  <c:v>84</c:v>
                </c:pt>
                <c:pt idx="160">
                  <c:v>85</c:v>
                </c:pt>
                <c:pt idx="161">
                  <c:v>86</c:v>
                </c:pt>
                <c:pt idx="162">
                  <c:v>87</c:v>
                </c:pt>
                <c:pt idx="163">
                  <c:v>88</c:v>
                </c:pt>
                <c:pt idx="164">
                  <c:v>89</c:v>
                </c:pt>
                <c:pt idx="165">
                  <c:v>90</c:v>
                </c:pt>
                <c:pt idx="166">
                  <c:v>91</c:v>
                </c:pt>
                <c:pt idx="167">
                  <c:v>92</c:v>
                </c:pt>
                <c:pt idx="168">
                  <c:v>93</c:v>
                </c:pt>
                <c:pt idx="169">
                  <c:v>94</c:v>
                </c:pt>
              </c:numCache>
            </c:numRef>
          </c:xVal>
          <c:yVal>
            <c:numRef>
              <c:f>Φύλλο1!$D$1:$D$170</c:f>
              <c:numCache>
                <c:formatCode>General</c:formatCode>
                <c:ptCount val="170"/>
                <c:pt idx="85">
                  <c:v>43.15</c:v>
                </c:pt>
                <c:pt idx="86">
                  <c:v>39.227272727272762</c:v>
                </c:pt>
                <c:pt idx="87">
                  <c:v>35.958333333333336</c:v>
                </c:pt>
                <c:pt idx="88">
                  <c:v>33.192307692307693</c:v>
                </c:pt>
                <c:pt idx="89">
                  <c:v>30.821428571428573</c:v>
                </c:pt>
                <c:pt idx="90">
                  <c:v>28.766666666666666</c:v>
                </c:pt>
                <c:pt idx="91">
                  <c:v>26.968749999999453</c:v>
                </c:pt>
                <c:pt idx="92">
                  <c:v>25.382352941176137</c:v>
                </c:pt>
                <c:pt idx="93">
                  <c:v>23.97222222222177</c:v>
                </c:pt>
                <c:pt idx="94">
                  <c:v>22.710526315789473</c:v>
                </c:pt>
                <c:pt idx="95">
                  <c:v>21.574999999999999</c:v>
                </c:pt>
                <c:pt idx="96">
                  <c:v>20.547619047619026</c:v>
                </c:pt>
                <c:pt idx="97">
                  <c:v>19.613636363636363</c:v>
                </c:pt>
                <c:pt idx="98">
                  <c:v>18.760869565217387</c:v>
                </c:pt>
                <c:pt idx="99">
                  <c:v>17.979166666666668</c:v>
                </c:pt>
                <c:pt idx="100">
                  <c:v>17.260000000000002</c:v>
                </c:pt>
                <c:pt idx="101">
                  <c:v>16.596153846153829</c:v>
                </c:pt>
                <c:pt idx="102">
                  <c:v>15.981481481481481</c:v>
                </c:pt>
                <c:pt idx="103">
                  <c:v>15.410714285714286</c:v>
                </c:pt>
                <c:pt idx="104">
                  <c:v>14.879310344827585</c:v>
                </c:pt>
                <c:pt idx="105">
                  <c:v>14.383333333333336</c:v>
                </c:pt>
                <c:pt idx="106">
                  <c:v>13.919354838709866</c:v>
                </c:pt>
                <c:pt idx="107">
                  <c:v>13.484375</c:v>
                </c:pt>
                <c:pt idx="108">
                  <c:v>13.075757575757576</c:v>
                </c:pt>
                <c:pt idx="109">
                  <c:v>12.691176470588236</c:v>
                </c:pt>
                <c:pt idx="110">
                  <c:v>12.328571428571298</c:v>
                </c:pt>
                <c:pt idx="111">
                  <c:v>11.986111111111111</c:v>
                </c:pt>
                <c:pt idx="112">
                  <c:v>11.662162162162161</c:v>
                </c:pt>
                <c:pt idx="113">
                  <c:v>11.355263157894736</c:v>
                </c:pt>
                <c:pt idx="114">
                  <c:v>11.064102564102564</c:v>
                </c:pt>
                <c:pt idx="115">
                  <c:v>10.7875</c:v>
                </c:pt>
                <c:pt idx="116">
                  <c:v>10.524390243902438</c:v>
                </c:pt>
                <c:pt idx="117">
                  <c:v>10.273809523809524</c:v>
                </c:pt>
                <c:pt idx="118">
                  <c:v>10.034883720930218</c:v>
                </c:pt>
                <c:pt idx="119">
                  <c:v>9.8068181818181639</c:v>
                </c:pt>
                <c:pt idx="120">
                  <c:v>9.5888888888888886</c:v>
                </c:pt>
                <c:pt idx="121">
                  <c:v>9.3804347826088268</c:v>
                </c:pt>
                <c:pt idx="122">
                  <c:v>9.1808510638297829</c:v>
                </c:pt>
                <c:pt idx="123">
                  <c:v>8.9895833333333748</c:v>
                </c:pt>
                <c:pt idx="124">
                  <c:v>8.8061224489795915</c:v>
                </c:pt>
                <c:pt idx="125">
                  <c:v>8.6300000000000008</c:v>
                </c:pt>
                <c:pt idx="126">
                  <c:v>8.4607843137256999</c:v>
                </c:pt>
                <c:pt idx="127">
                  <c:v>8.298076923076918</c:v>
                </c:pt>
                <c:pt idx="128">
                  <c:v>8.1415094339622645</c:v>
                </c:pt>
                <c:pt idx="129">
                  <c:v>7.9907407407407414</c:v>
                </c:pt>
                <c:pt idx="130">
                  <c:v>7.8454545454545457</c:v>
                </c:pt>
                <c:pt idx="131">
                  <c:v>7.7053571428571432</c:v>
                </c:pt>
                <c:pt idx="132">
                  <c:v>7.5701754385964755</c:v>
                </c:pt>
                <c:pt idx="133">
                  <c:v>7.4396551724138931</c:v>
                </c:pt>
                <c:pt idx="134">
                  <c:v>7.3135593220338979</c:v>
                </c:pt>
                <c:pt idx="135">
                  <c:v>7.1916666666666664</c:v>
                </c:pt>
                <c:pt idx="136">
                  <c:v>7.0737704918033852</c:v>
                </c:pt>
                <c:pt idx="137">
                  <c:v>6.9596774193549331</c:v>
                </c:pt>
                <c:pt idx="138">
                  <c:v>6.8492063492063489</c:v>
                </c:pt>
                <c:pt idx="139">
                  <c:v>6.7421874999999956</c:v>
                </c:pt>
                <c:pt idx="140">
                  <c:v>6.6384615384615389</c:v>
                </c:pt>
                <c:pt idx="141">
                  <c:v>6.5378787878787881</c:v>
                </c:pt>
                <c:pt idx="142">
                  <c:v>6.4402985074627024</c:v>
                </c:pt>
                <c:pt idx="143">
                  <c:v>6.3455882352941178</c:v>
                </c:pt>
                <c:pt idx="144">
                  <c:v>6.2536231884058822</c:v>
                </c:pt>
                <c:pt idx="145">
                  <c:v>6.1642857142856755</c:v>
                </c:pt>
                <c:pt idx="146">
                  <c:v>6.0774647887323994</c:v>
                </c:pt>
                <c:pt idx="147">
                  <c:v>5.9930555555555545</c:v>
                </c:pt>
                <c:pt idx="148">
                  <c:v>5.9109589041095889</c:v>
                </c:pt>
                <c:pt idx="149">
                  <c:v>5.8310810810810834</c:v>
                </c:pt>
                <c:pt idx="150">
                  <c:v>5.7533333333333534</c:v>
                </c:pt>
                <c:pt idx="151">
                  <c:v>5.6776315789473655</c:v>
                </c:pt>
                <c:pt idx="152">
                  <c:v>5.6038961038961039</c:v>
                </c:pt>
                <c:pt idx="153">
                  <c:v>5.5320512820512819</c:v>
                </c:pt>
                <c:pt idx="154">
                  <c:v>5.4620253164556845</c:v>
                </c:pt>
                <c:pt idx="155">
                  <c:v>5.3937499999999998</c:v>
                </c:pt>
                <c:pt idx="156">
                  <c:v>5.3271604938271624</c:v>
                </c:pt>
                <c:pt idx="157">
                  <c:v>5.2621951219512155</c:v>
                </c:pt>
                <c:pt idx="158">
                  <c:v>5.1987951807228914</c:v>
                </c:pt>
                <c:pt idx="159">
                  <c:v>5.1369047619047619</c:v>
                </c:pt>
                <c:pt idx="160">
                  <c:v>5.0764705882352885</c:v>
                </c:pt>
                <c:pt idx="161">
                  <c:v>5.0174418604650359</c:v>
                </c:pt>
                <c:pt idx="162">
                  <c:v>4.9597701149426356</c:v>
                </c:pt>
                <c:pt idx="163">
                  <c:v>4.9034090909091823</c:v>
                </c:pt>
                <c:pt idx="164">
                  <c:v>4.8483146067415666</c:v>
                </c:pt>
                <c:pt idx="165">
                  <c:v>4.7944444444444443</c:v>
                </c:pt>
                <c:pt idx="166">
                  <c:v>4.7417582417582418</c:v>
                </c:pt>
                <c:pt idx="167">
                  <c:v>4.6902173913043494</c:v>
                </c:pt>
                <c:pt idx="168">
                  <c:v>4.6397849462364666</c:v>
                </c:pt>
                <c:pt idx="169">
                  <c:v>4.5904255319148906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D7B-4D67-94FB-9467C9380741}"/>
            </c:ext>
          </c:extLst>
        </c:ser>
        <c:ser>
          <c:idx val="2"/>
          <c:order val="1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Φύλλο1!$B$1:$B$170</c:f>
              <c:numCache>
                <c:formatCode>General</c:formatCode>
                <c:ptCount val="170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  <c:pt idx="6">
                  <c:v>16</c:v>
                </c:pt>
                <c:pt idx="7">
                  <c:v>17</c:v>
                </c:pt>
                <c:pt idx="8">
                  <c:v>18</c:v>
                </c:pt>
                <c:pt idx="9">
                  <c:v>19</c:v>
                </c:pt>
                <c:pt idx="10">
                  <c:v>20</c:v>
                </c:pt>
                <c:pt idx="11">
                  <c:v>21</c:v>
                </c:pt>
                <c:pt idx="12">
                  <c:v>22</c:v>
                </c:pt>
                <c:pt idx="13">
                  <c:v>23</c:v>
                </c:pt>
                <c:pt idx="14">
                  <c:v>24</c:v>
                </c:pt>
                <c:pt idx="15">
                  <c:v>25</c:v>
                </c:pt>
                <c:pt idx="16">
                  <c:v>26</c:v>
                </c:pt>
                <c:pt idx="17">
                  <c:v>27</c:v>
                </c:pt>
                <c:pt idx="18">
                  <c:v>28</c:v>
                </c:pt>
                <c:pt idx="19">
                  <c:v>29</c:v>
                </c:pt>
                <c:pt idx="20">
                  <c:v>30</c:v>
                </c:pt>
                <c:pt idx="21">
                  <c:v>31</c:v>
                </c:pt>
                <c:pt idx="22">
                  <c:v>32</c:v>
                </c:pt>
                <c:pt idx="23">
                  <c:v>33</c:v>
                </c:pt>
                <c:pt idx="24">
                  <c:v>34</c:v>
                </c:pt>
                <c:pt idx="25">
                  <c:v>35</c:v>
                </c:pt>
                <c:pt idx="26">
                  <c:v>36</c:v>
                </c:pt>
                <c:pt idx="27">
                  <c:v>37</c:v>
                </c:pt>
                <c:pt idx="28">
                  <c:v>38</c:v>
                </c:pt>
                <c:pt idx="29">
                  <c:v>39</c:v>
                </c:pt>
                <c:pt idx="30">
                  <c:v>40</c:v>
                </c:pt>
                <c:pt idx="31">
                  <c:v>41</c:v>
                </c:pt>
                <c:pt idx="32">
                  <c:v>42</c:v>
                </c:pt>
                <c:pt idx="33">
                  <c:v>43</c:v>
                </c:pt>
                <c:pt idx="34">
                  <c:v>44</c:v>
                </c:pt>
                <c:pt idx="35">
                  <c:v>45</c:v>
                </c:pt>
                <c:pt idx="36">
                  <c:v>46</c:v>
                </c:pt>
                <c:pt idx="37">
                  <c:v>47</c:v>
                </c:pt>
                <c:pt idx="38">
                  <c:v>48</c:v>
                </c:pt>
                <c:pt idx="39">
                  <c:v>49</c:v>
                </c:pt>
                <c:pt idx="40">
                  <c:v>50</c:v>
                </c:pt>
                <c:pt idx="41">
                  <c:v>51</c:v>
                </c:pt>
                <c:pt idx="42">
                  <c:v>52</c:v>
                </c:pt>
                <c:pt idx="43">
                  <c:v>53</c:v>
                </c:pt>
                <c:pt idx="44">
                  <c:v>54</c:v>
                </c:pt>
                <c:pt idx="45">
                  <c:v>55</c:v>
                </c:pt>
                <c:pt idx="46">
                  <c:v>56</c:v>
                </c:pt>
                <c:pt idx="47">
                  <c:v>57</c:v>
                </c:pt>
                <c:pt idx="48">
                  <c:v>58</c:v>
                </c:pt>
                <c:pt idx="49">
                  <c:v>59</c:v>
                </c:pt>
                <c:pt idx="50">
                  <c:v>60</c:v>
                </c:pt>
                <c:pt idx="51">
                  <c:v>61</c:v>
                </c:pt>
                <c:pt idx="52">
                  <c:v>62</c:v>
                </c:pt>
                <c:pt idx="53">
                  <c:v>63</c:v>
                </c:pt>
                <c:pt idx="54">
                  <c:v>64</c:v>
                </c:pt>
                <c:pt idx="55">
                  <c:v>65</c:v>
                </c:pt>
                <c:pt idx="56">
                  <c:v>66</c:v>
                </c:pt>
                <c:pt idx="57">
                  <c:v>67</c:v>
                </c:pt>
                <c:pt idx="58">
                  <c:v>68</c:v>
                </c:pt>
                <c:pt idx="59">
                  <c:v>69</c:v>
                </c:pt>
                <c:pt idx="60">
                  <c:v>70</c:v>
                </c:pt>
                <c:pt idx="61">
                  <c:v>71</c:v>
                </c:pt>
                <c:pt idx="62">
                  <c:v>72</c:v>
                </c:pt>
                <c:pt idx="63">
                  <c:v>73</c:v>
                </c:pt>
                <c:pt idx="64">
                  <c:v>74</c:v>
                </c:pt>
                <c:pt idx="65">
                  <c:v>75</c:v>
                </c:pt>
                <c:pt idx="66">
                  <c:v>76</c:v>
                </c:pt>
                <c:pt idx="67">
                  <c:v>77</c:v>
                </c:pt>
                <c:pt idx="68">
                  <c:v>78</c:v>
                </c:pt>
                <c:pt idx="69">
                  <c:v>79</c:v>
                </c:pt>
                <c:pt idx="70">
                  <c:v>80</c:v>
                </c:pt>
                <c:pt idx="71">
                  <c:v>81</c:v>
                </c:pt>
                <c:pt idx="72">
                  <c:v>82</c:v>
                </c:pt>
                <c:pt idx="73">
                  <c:v>83</c:v>
                </c:pt>
                <c:pt idx="74">
                  <c:v>84</c:v>
                </c:pt>
                <c:pt idx="75">
                  <c:v>85</c:v>
                </c:pt>
                <c:pt idx="76">
                  <c:v>86</c:v>
                </c:pt>
                <c:pt idx="77">
                  <c:v>87</c:v>
                </c:pt>
                <c:pt idx="78">
                  <c:v>88</c:v>
                </c:pt>
                <c:pt idx="79">
                  <c:v>89</c:v>
                </c:pt>
                <c:pt idx="80">
                  <c:v>90</c:v>
                </c:pt>
                <c:pt idx="81">
                  <c:v>91</c:v>
                </c:pt>
                <c:pt idx="82">
                  <c:v>92</c:v>
                </c:pt>
                <c:pt idx="83">
                  <c:v>93</c:v>
                </c:pt>
                <c:pt idx="84">
                  <c:v>94</c:v>
                </c:pt>
                <c:pt idx="85">
                  <c:v>10</c:v>
                </c:pt>
                <c:pt idx="86">
                  <c:v>11</c:v>
                </c:pt>
                <c:pt idx="87">
                  <c:v>12</c:v>
                </c:pt>
                <c:pt idx="88">
                  <c:v>13</c:v>
                </c:pt>
                <c:pt idx="89">
                  <c:v>14</c:v>
                </c:pt>
                <c:pt idx="90">
                  <c:v>15</c:v>
                </c:pt>
                <c:pt idx="91">
                  <c:v>16</c:v>
                </c:pt>
                <c:pt idx="92">
                  <c:v>17</c:v>
                </c:pt>
                <c:pt idx="93">
                  <c:v>18</c:v>
                </c:pt>
                <c:pt idx="94">
                  <c:v>19</c:v>
                </c:pt>
                <c:pt idx="95">
                  <c:v>20</c:v>
                </c:pt>
                <c:pt idx="96">
                  <c:v>21</c:v>
                </c:pt>
                <c:pt idx="97">
                  <c:v>22</c:v>
                </c:pt>
                <c:pt idx="98">
                  <c:v>23</c:v>
                </c:pt>
                <c:pt idx="99">
                  <c:v>24</c:v>
                </c:pt>
                <c:pt idx="100">
                  <c:v>25</c:v>
                </c:pt>
                <c:pt idx="101">
                  <c:v>26</c:v>
                </c:pt>
                <c:pt idx="102">
                  <c:v>27</c:v>
                </c:pt>
                <c:pt idx="103">
                  <c:v>28</c:v>
                </c:pt>
                <c:pt idx="104">
                  <c:v>29</c:v>
                </c:pt>
                <c:pt idx="105">
                  <c:v>30</c:v>
                </c:pt>
                <c:pt idx="106">
                  <c:v>31</c:v>
                </c:pt>
                <c:pt idx="107">
                  <c:v>32</c:v>
                </c:pt>
                <c:pt idx="108">
                  <c:v>33</c:v>
                </c:pt>
                <c:pt idx="109">
                  <c:v>34</c:v>
                </c:pt>
                <c:pt idx="110">
                  <c:v>35</c:v>
                </c:pt>
                <c:pt idx="111">
                  <c:v>36</c:v>
                </c:pt>
                <c:pt idx="112">
                  <c:v>37</c:v>
                </c:pt>
                <c:pt idx="113">
                  <c:v>38</c:v>
                </c:pt>
                <c:pt idx="114">
                  <c:v>39</c:v>
                </c:pt>
                <c:pt idx="115">
                  <c:v>40</c:v>
                </c:pt>
                <c:pt idx="116">
                  <c:v>41</c:v>
                </c:pt>
                <c:pt idx="117">
                  <c:v>42</c:v>
                </c:pt>
                <c:pt idx="118">
                  <c:v>43</c:v>
                </c:pt>
                <c:pt idx="119">
                  <c:v>44</c:v>
                </c:pt>
                <c:pt idx="120">
                  <c:v>45</c:v>
                </c:pt>
                <c:pt idx="121">
                  <c:v>46</c:v>
                </c:pt>
                <c:pt idx="122">
                  <c:v>47</c:v>
                </c:pt>
                <c:pt idx="123">
                  <c:v>48</c:v>
                </c:pt>
                <c:pt idx="124">
                  <c:v>49</c:v>
                </c:pt>
                <c:pt idx="125">
                  <c:v>50</c:v>
                </c:pt>
                <c:pt idx="126">
                  <c:v>51</c:v>
                </c:pt>
                <c:pt idx="127">
                  <c:v>52</c:v>
                </c:pt>
                <c:pt idx="128">
                  <c:v>53</c:v>
                </c:pt>
                <c:pt idx="129">
                  <c:v>54</c:v>
                </c:pt>
                <c:pt idx="130">
                  <c:v>55</c:v>
                </c:pt>
                <c:pt idx="131">
                  <c:v>56</c:v>
                </c:pt>
                <c:pt idx="132">
                  <c:v>57</c:v>
                </c:pt>
                <c:pt idx="133">
                  <c:v>58</c:v>
                </c:pt>
                <c:pt idx="134">
                  <c:v>59</c:v>
                </c:pt>
                <c:pt idx="135">
                  <c:v>60</c:v>
                </c:pt>
                <c:pt idx="136">
                  <c:v>61</c:v>
                </c:pt>
                <c:pt idx="137">
                  <c:v>62</c:v>
                </c:pt>
                <c:pt idx="138">
                  <c:v>63</c:v>
                </c:pt>
                <c:pt idx="139">
                  <c:v>64</c:v>
                </c:pt>
                <c:pt idx="140">
                  <c:v>65</c:v>
                </c:pt>
                <c:pt idx="141">
                  <c:v>66</c:v>
                </c:pt>
                <c:pt idx="142">
                  <c:v>67</c:v>
                </c:pt>
                <c:pt idx="143">
                  <c:v>68</c:v>
                </c:pt>
                <c:pt idx="144">
                  <c:v>69</c:v>
                </c:pt>
                <c:pt idx="145">
                  <c:v>70</c:v>
                </c:pt>
                <c:pt idx="146">
                  <c:v>71</c:v>
                </c:pt>
                <c:pt idx="147">
                  <c:v>72</c:v>
                </c:pt>
                <c:pt idx="148">
                  <c:v>73</c:v>
                </c:pt>
                <c:pt idx="149">
                  <c:v>74</c:v>
                </c:pt>
                <c:pt idx="150">
                  <c:v>75</c:v>
                </c:pt>
                <c:pt idx="151">
                  <c:v>76</c:v>
                </c:pt>
                <c:pt idx="152">
                  <c:v>77</c:v>
                </c:pt>
                <c:pt idx="153">
                  <c:v>78</c:v>
                </c:pt>
                <c:pt idx="154">
                  <c:v>79</c:v>
                </c:pt>
                <c:pt idx="155">
                  <c:v>80</c:v>
                </c:pt>
                <c:pt idx="156">
                  <c:v>81</c:v>
                </c:pt>
                <c:pt idx="157">
                  <c:v>82</c:v>
                </c:pt>
                <c:pt idx="158">
                  <c:v>83</c:v>
                </c:pt>
                <c:pt idx="159">
                  <c:v>84</c:v>
                </c:pt>
                <c:pt idx="160">
                  <c:v>85</c:v>
                </c:pt>
                <c:pt idx="161">
                  <c:v>86</c:v>
                </c:pt>
                <c:pt idx="162">
                  <c:v>87</c:v>
                </c:pt>
                <c:pt idx="163">
                  <c:v>88</c:v>
                </c:pt>
                <c:pt idx="164">
                  <c:v>89</c:v>
                </c:pt>
                <c:pt idx="165">
                  <c:v>90</c:v>
                </c:pt>
                <c:pt idx="166">
                  <c:v>91</c:v>
                </c:pt>
                <c:pt idx="167">
                  <c:v>92</c:v>
                </c:pt>
                <c:pt idx="168">
                  <c:v>93</c:v>
                </c:pt>
                <c:pt idx="169">
                  <c:v>94</c:v>
                </c:pt>
              </c:numCache>
            </c:numRef>
          </c:xVal>
          <c:yVal>
            <c:numRef>
              <c:f>Φύλλο1!$E$1:$E$170</c:f>
              <c:numCache>
                <c:formatCode>General</c:formatCode>
                <c:ptCount val="170"/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D7B-4D67-94FB-9467C93807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940800"/>
        <c:axId val="116942336"/>
      </c:scatterChart>
      <c:valAx>
        <c:axId val="116940800"/>
        <c:scaling>
          <c:orientation val="minMax"/>
          <c:max val="60"/>
          <c:min val="20"/>
        </c:scaling>
        <c:delete val="0"/>
        <c:axPos val="b"/>
        <c:numFmt formatCode="General" sourceLinked="1"/>
        <c:majorTickMark val="out"/>
        <c:minorTickMark val="out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16942336"/>
        <c:crosses val="autoZero"/>
        <c:crossBetween val="midCat"/>
        <c:minorUnit val="1"/>
      </c:valAx>
      <c:valAx>
        <c:axId val="116942336"/>
        <c:scaling>
          <c:orientation val="minMax"/>
          <c:max val="30"/>
          <c:min val="0"/>
        </c:scaling>
        <c:delete val="0"/>
        <c:axPos val="l"/>
        <c:numFmt formatCode="General" sourceLinked="1"/>
        <c:majorTickMark val="out"/>
        <c:minorTickMark val="out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16940800"/>
        <c:crosses val="autoZero"/>
        <c:crossBetween val="midCat"/>
        <c:majorUnit val="2"/>
        <c:min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bg1"/>
          </a:solidFill>
        </a:defRPr>
      </a:pPr>
      <a:endParaRPr lang="el-G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601850973447601E-2"/>
          <c:y val="3.8912345263723801E-2"/>
          <c:w val="0.91564446763432705"/>
          <c:h val="0.90558409767670567"/>
        </c:manualLayout>
      </c:layout>
      <c:scatterChart>
        <c:scatterStyle val="lineMarker"/>
        <c:varyColors val="0"/>
        <c:ser>
          <c:idx val="1"/>
          <c:order val="0"/>
          <c:spPr>
            <a:ln w="25400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xVal>
            <c:numRef>
              <c:f>Φύλλο1!$B$1:$B$170</c:f>
              <c:numCache>
                <c:formatCode>General</c:formatCode>
                <c:ptCount val="170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  <c:pt idx="6">
                  <c:v>16</c:v>
                </c:pt>
                <c:pt idx="7">
                  <c:v>17</c:v>
                </c:pt>
                <c:pt idx="8">
                  <c:v>18</c:v>
                </c:pt>
                <c:pt idx="9">
                  <c:v>19</c:v>
                </c:pt>
                <c:pt idx="10">
                  <c:v>20</c:v>
                </c:pt>
                <c:pt idx="11">
                  <c:v>21</c:v>
                </c:pt>
                <c:pt idx="12">
                  <c:v>22</c:v>
                </c:pt>
                <c:pt idx="13">
                  <c:v>23</c:v>
                </c:pt>
                <c:pt idx="14">
                  <c:v>24</c:v>
                </c:pt>
                <c:pt idx="15">
                  <c:v>25</c:v>
                </c:pt>
                <c:pt idx="16">
                  <c:v>26</c:v>
                </c:pt>
                <c:pt idx="17">
                  <c:v>27</c:v>
                </c:pt>
                <c:pt idx="18">
                  <c:v>28</c:v>
                </c:pt>
                <c:pt idx="19">
                  <c:v>29</c:v>
                </c:pt>
                <c:pt idx="20">
                  <c:v>30</c:v>
                </c:pt>
                <c:pt idx="21">
                  <c:v>31</c:v>
                </c:pt>
                <c:pt idx="22">
                  <c:v>32</c:v>
                </c:pt>
                <c:pt idx="23">
                  <c:v>33</c:v>
                </c:pt>
                <c:pt idx="24">
                  <c:v>34</c:v>
                </c:pt>
                <c:pt idx="25">
                  <c:v>35</c:v>
                </c:pt>
                <c:pt idx="26">
                  <c:v>36</c:v>
                </c:pt>
                <c:pt idx="27">
                  <c:v>37</c:v>
                </c:pt>
                <c:pt idx="28">
                  <c:v>38</c:v>
                </c:pt>
                <c:pt idx="29">
                  <c:v>39</c:v>
                </c:pt>
                <c:pt idx="30">
                  <c:v>40</c:v>
                </c:pt>
                <c:pt idx="31">
                  <c:v>41</c:v>
                </c:pt>
                <c:pt idx="32">
                  <c:v>42</c:v>
                </c:pt>
                <c:pt idx="33">
                  <c:v>43</c:v>
                </c:pt>
                <c:pt idx="34">
                  <c:v>44</c:v>
                </c:pt>
                <c:pt idx="35">
                  <c:v>45</c:v>
                </c:pt>
                <c:pt idx="36">
                  <c:v>46</c:v>
                </c:pt>
                <c:pt idx="37">
                  <c:v>47</c:v>
                </c:pt>
                <c:pt idx="38">
                  <c:v>48</c:v>
                </c:pt>
                <c:pt idx="39">
                  <c:v>49</c:v>
                </c:pt>
                <c:pt idx="40">
                  <c:v>50</c:v>
                </c:pt>
                <c:pt idx="41">
                  <c:v>51</c:v>
                </c:pt>
                <c:pt idx="42">
                  <c:v>52</c:v>
                </c:pt>
                <c:pt idx="43">
                  <c:v>53</c:v>
                </c:pt>
                <c:pt idx="44">
                  <c:v>54</c:v>
                </c:pt>
                <c:pt idx="45">
                  <c:v>55</c:v>
                </c:pt>
                <c:pt idx="46">
                  <c:v>56</c:v>
                </c:pt>
                <c:pt idx="47">
                  <c:v>57</c:v>
                </c:pt>
                <c:pt idx="48">
                  <c:v>58</c:v>
                </c:pt>
                <c:pt idx="49">
                  <c:v>59</c:v>
                </c:pt>
                <c:pt idx="50">
                  <c:v>60</c:v>
                </c:pt>
                <c:pt idx="51">
                  <c:v>61</c:v>
                </c:pt>
                <c:pt idx="52">
                  <c:v>62</c:v>
                </c:pt>
                <c:pt idx="53">
                  <c:v>63</c:v>
                </c:pt>
                <c:pt idx="54">
                  <c:v>64</c:v>
                </c:pt>
                <c:pt idx="55">
                  <c:v>65</c:v>
                </c:pt>
                <c:pt idx="56">
                  <c:v>66</c:v>
                </c:pt>
                <c:pt idx="57">
                  <c:v>67</c:v>
                </c:pt>
                <c:pt idx="58">
                  <c:v>68</c:v>
                </c:pt>
                <c:pt idx="59">
                  <c:v>69</c:v>
                </c:pt>
                <c:pt idx="60">
                  <c:v>70</c:v>
                </c:pt>
                <c:pt idx="61">
                  <c:v>71</c:v>
                </c:pt>
                <c:pt idx="62">
                  <c:v>72</c:v>
                </c:pt>
                <c:pt idx="63">
                  <c:v>73</c:v>
                </c:pt>
                <c:pt idx="64">
                  <c:v>74</c:v>
                </c:pt>
                <c:pt idx="65">
                  <c:v>75</c:v>
                </c:pt>
                <c:pt idx="66">
                  <c:v>76</c:v>
                </c:pt>
                <c:pt idx="67">
                  <c:v>77</c:v>
                </c:pt>
                <c:pt idx="68">
                  <c:v>78</c:v>
                </c:pt>
                <c:pt idx="69">
                  <c:v>79</c:v>
                </c:pt>
                <c:pt idx="70">
                  <c:v>80</c:v>
                </c:pt>
                <c:pt idx="71">
                  <c:v>81</c:v>
                </c:pt>
                <c:pt idx="72">
                  <c:v>82</c:v>
                </c:pt>
                <c:pt idx="73">
                  <c:v>83</c:v>
                </c:pt>
                <c:pt idx="74">
                  <c:v>84</c:v>
                </c:pt>
                <c:pt idx="75">
                  <c:v>85</c:v>
                </c:pt>
                <c:pt idx="76">
                  <c:v>86</c:v>
                </c:pt>
                <c:pt idx="77">
                  <c:v>87</c:v>
                </c:pt>
                <c:pt idx="78">
                  <c:v>88</c:v>
                </c:pt>
                <c:pt idx="79">
                  <c:v>89</c:v>
                </c:pt>
                <c:pt idx="80">
                  <c:v>90</c:v>
                </c:pt>
                <c:pt idx="81">
                  <c:v>91</c:v>
                </c:pt>
                <c:pt idx="82">
                  <c:v>92</c:v>
                </c:pt>
                <c:pt idx="83">
                  <c:v>93</c:v>
                </c:pt>
                <c:pt idx="84">
                  <c:v>94</c:v>
                </c:pt>
                <c:pt idx="85">
                  <c:v>10</c:v>
                </c:pt>
                <c:pt idx="86">
                  <c:v>11</c:v>
                </c:pt>
                <c:pt idx="87">
                  <c:v>12</c:v>
                </c:pt>
                <c:pt idx="88">
                  <c:v>13</c:v>
                </c:pt>
                <c:pt idx="89">
                  <c:v>14</c:v>
                </c:pt>
                <c:pt idx="90">
                  <c:v>15</c:v>
                </c:pt>
                <c:pt idx="91">
                  <c:v>16</c:v>
                </c:pt>
                <c:pt idx="92">
                  <c:v>17</c:v>
                </c:pt>
                <c:pt idx="93">
                  <c:v>18</c:v>
                </c:pt>
                <c:pt idx="94">
                  <c:v>19</c:v>
                </c:pt>
                <c:pt idx="95">
                  <c:v>20</c:v>
                </c:pt>
                <c:pt idx="96">
                  <c:v>21</c:v>
                </c:pt>
                <c:pt idx="97">
                  <c:v>22</c:v>
                </c:pt>
                <c:pt idx="98">
                  <c:v>23</c:v>
                </c:pt>
                <c:pt idx="99">
                  <c:v>24</c:v>
                </c:pt>
                <c:pt idx="100">
                  <c:v>25</c:v>
                </c:pt>
                <c:pt idx="101">
                  <c:v>26</c:v>
                </c:pt>
                <c:pt idx="102">
                  <c:v>27</c:v>
                </c:pt>
                <c:pt idx="103">
                  <c:v>28</c:v>
                </c:pt>
                <c:pt idx="104">
                  <c:v>29</c:v>
                </c:pt>
                <c:pt idx="105">
                  <c:v>30</c:v>
                </c:pt>
                <c:pt idx="106">
                  <c:v>31</c:v>
                </c:pt>
                <c:pt idx="107">
                  <c:v>32</c:v>
                </c:pt>
                <c:pt idx="108">
                  <c:v>33</c:v>
                </c:pt>
                <c:pt idx="109">
                  <c:v>34</c:v>
                </c:pt>
                <c:pt idx="110">
                  <c:v>35</c:v>
                </c:pt>
                <c:pt idx="111">
                  <c:v>36</c:v>
                </c:pt>
                <c:pt idx="112">
                  <c:v>37</c:v>
                </c:pt>
                <c:pt idx="113">
                  <c:v>38</c:v>
                </c:pt>
                <c:pt idx="114">
                  <c:v>39</c:v>
                </c:pt>
                <c:pt idx="115">
                  <c:v>40</c:v>
                </c:pt>
                <c:pt idx="116">
                  <c:v>41</c:v>
                </c:pt>
                <c:pt idx="117">
                  <c:v>42</c:v>
                </c:pt>
                <c:pt idx="118">
                  <c:v>43</c:v>
                </c:pt>
                <c:pt idx="119">
                  <c:v>44</c:v>
                </c:pt>
                <c:pt idx="120">
                  <c:v>45</c:v>
                </c:pt>
                <c:pt idx="121">
                  <c:v>46</c:v>
                </c:pt>
                <c:pt idx="122">
                  <c:v>47</c:v>
                </c:pt>
                <c:pt idx="123">
                  <c:v>48</c:v>
                </c:pt>
                <c:pt idx="124">
                  <c:v>49</c:v>
                </c:pt>
                <c:pt idx="125">
                  <c:v>50</c:v>
                </c:pt>
                <c:pt idx="126">
                  <c:v>51</c:v>
                </c:pt>
                <c:pt idx="127">
                  <c:v>52</c:v>
                </c:pt>
                <c:pt idx="128">
                  <c:v>53</c:v>
                </c:pt>
                <c:pt idx="129">
                  <c:v>54</c:v>
                </c:pt>
                <c:pt idx="130">
                  <c:v>55</c:v>
                </c:pt>
                <c:pt idx="131">
                  <c:v>56</c:v>
                </c:pt>
                <c:pt idx="132">
                  <c:v>57</c:v>
                </c:pt>
                <c:pt idx="133">
                  <c:v>58</c:v>
                </c:pt>
                <c:pt idx="134">
                  <c:v>59</c:v>
                </c:pt>
                <c:pt idx="135">
                  <c:v>60</c:v>
                </c:pt>
                <c:pt idx="136">
                  <c:v>61</c:v>
                </c:pt>
                <c:pt idx="137">
                  <c:v>62</c:v>
                </c:pt>
                <c:pt idx="138">
                  <c:v>63</c:v>
                </c:pt>
                <c:pt idx="139">
                  <c:v>64</c:v>
                </c:pt>
                <c:pt idx="140">
                  <c:v>65</c:v>
                </c:pt>
                <c:pt idx="141">
                  <c:v>66</c:v>
                </c:pt>
                <c:pt idx="142">
                  <c:v>67</c:v>
                </c:pt>
                <c:pt idx="143">
                  <c:v>68</c:v>
                </c:pt>
                <c:pt idx="144">
                  <c:v>69</c:v>
                </c:pt>
                <c:pt idx="145">
                  <c:v>70</c:v>
                </c:pt>
                <c:pt idx="146">
                  <c:v>71</c:v>
                </c:pt>
                <c:pt idx="147">
                  <c:v>72</c:v>
                </c:pt>
                <c:pt idx="148">
                  <c:v>73</c:v>
                </c:pt>
                <c:pt idx="149">
                  <c:v>74</c:v>
                </c:pt>
                <c:pt idx="150">
                  <c:v>75</c:v>
                </c:pt>
                <c:pt idx="151">
                  <c:v>76</c:v>
                </c:pt>
                <c:pt idx="152">
                  <c:v>77</c:v>
                </c:pt>
                <c:pt idx="153">
                  <c:v>78</c:v>
                </c:pt>
                <c:pt idx="154">
                  <c:v>79</c:v>
                </c:pt>
                <c:pt idx="155">
                  <c:v>80</c:v>
                </c:pt>
                <c:pt idx="156">
                  <c:v>81</c:v>
                </c:pt>
                <c:pt idx="157">
                  <c:v>82</c:v>
                </c:pt>
                <c:pt idx="158">
                  <c:v>83</c:v>
                </c:pt>
                <c:pt idx="159">
                  <c:v>84</c:v>
                </c:pt>
                <c:pt idx="160">
                  <c:v>85</c:v>
                </c:pt>
                <c:pt idx="161">
                  <c:v>86</c:v>
                </c:pt>
                <c:pt idx="162">
                  <c:v>87</c:v>
                </c:pt>
                <c:pt idx="163">
                  <c:v>88</c:v>
                </c:pt>
                <c:pt idx="164">
                  <c:v>89</c:v>
                </c:pt>
                <c:pt idx="165">
                  <c:v>90</c:v>
                </c:pt>
                <c:pt idx="166">
                  <c:v>91</c:v>
                </c:pt>
                <c:pt idx="167">
                  <c:v>92</c:v>
                </c:pt>
                <c:pt idx="168">
                  <c:v>93</c:v>
                </c:pt>
                <c:pt idx="169">
                  <c:v>94</c:v>
                </c:pt>
              </c:numCache>
            </c:numRef>
          </c:xVal>
          <c:yVal>
            <c:numRef>
              <c:f>Φύλλο1!$D$1:$D$170</c:f>
              <c:numCache>
                <c:formatCode>General</c:formatCode>
                <c:ptCount val="170"/>
                <c:pt idx="85">
                  <c:v>43.15</c:v>
                </c:pt>
                <c:pt idx="86">
                  <c:v>39.227272727272762</c:v>
                </c:pt>
                <c:pt idx="87">
                  <c:v>35.958333333333336</c:v>
                </c:pt>
                <c:pt idx="88">
                  <c:v>33.192307692307693</c:v>
                </c:pt>
                <c:pt idx="89">
                  <c:v>30.821428571428573</c:v>
                </c:pt>
                <c:pt idx="90">
                  <c:v>28.766666666666666</c:v>
                </c:pt>
                <c:pt idx="91">
                  <c:v>26.968749999999453</c:v>
                </c:pt>
                <c:pt idx="92">
                  <c:v>25.382352941176137</c:v>
                </c:pt>
                <c:pt idx="93">
                  <c:v>23.97222222222177</c:v>
                </c:pt>
                <c:pt idx="94">
                  <c:v>22.710526315789473</c:v>
                </c:pt>
                <c:pt idx="95">
                  <c:v>21.574999999999999</c:v>
                </c:pt>
                <c:pt idx="96">
                  <c:v>20.547619047619026</c:v>
                </c:pt>
                <c:pt idx="97">
                  <c:v>19.613636363636363</c:v>
                </c:pt>
                <c:pt idx="98">
                  <c:v>18.760869565217387</c:v>
                </c:pt>
                <c:pt idx="99">
                  <c:v>17.979166666666668</c:v>
                </c:pt>
                <c:pt idx="100">
                  <c:v>17.260000000000002</c:v>
                </c:pt>
                <c:pt idx="101">
                  <c:v>16.596153846153829</c:v>
                </c:pt>
                <c:pt idx="102">
                  <c:v>15.981481481481481</c:v>
                </c:pt>
                <c:pt idx="103">
                  <c:v>15.410714285714286</c:v>
                </c:pt>
                <c:pt idx="104">
                  <c:v>14.879310344827585</c:v>
                </c:pt>
                <c:pt idx="105">
                  <c:v>14.383333333333336</c:v>
                </c:pt>
                <c:pt idx="106">
                  <c:v>13.919354838709866</c:v>
                </c:pt>
                <c:pt idx="107">
                  <c:v>13.484375</c:v>
                </c:pt>
                <c:pt idx="108">
                  <c:v>13.075757575757576</c:v>
                </c:pt>
                <c:pt idx="109">
                  <c:v>12.691176470588236</c:v>
                </c:pt>
                <c:pt idx="110">
                  <c:v>12.328571428571298</c:v>
                </c:pt>
                <c:pt idx="111">
                  <c:v>11.986111111111111</c:v>
                </c:pt>
                <c:pt idx="112">
                  <c:v>11.662162162162161</c:v>
                </c:pt>
                <c:pt idx="113">
                  <c:v>11.355263157894736</c:v>
                </c:pt>
                <c:pt idx="114">
                  <c:v>11.064102564102564</c:v>
                </c:pt>
                <c:pt idx="115">
                  <c:v>10.7875</c:v>
                </c:pt>
                <c:pt idx="116">
                  <c:v>10.524390243902438</c:v>
                </c:pt>
                <c:pt idx="117">
                  <c:v>10.273809523809524</c:v>
                </c:pt>
                <c:pt idx="118">
                  <c:v>10.034883720930218</c:v>
                </c:pt>
                <c:pt idx="119">
                  <c:v>9.8068181818181639</c:v>
                </c:pt>
                <c:pt idx="120">
                  <c:v>9.5888888888888886</c:v>
                </c:pt>
                <c:pt idx="121">
                  <c:v>9.3804347826088268</c:v>
                </c:pt>
                <c:pt idx="122">
                  <c:v>9.1808510638297829</c:v>
                </c:pt>
                <c:pt idx="123">
                  <c:v>8.9895833333333748</c:v>
                </c:pt>
                <c:pt idx="124">
                  <c:v>8.8061224489795915</c:v>
                </c:pt>
                <c:pt idx="125">
                  <c:v>8.6300000000000008</c:v>
                </c:pt>
                <c:pt idx="126">
                  <c:v>8.4607843137256999</c:v>
                </c:pt>
                <c:pt idx="127">
                  <c:v>8.298076923076918</c:v>
                </c:pt>
                <c:pt idx="128">
                  <c:v>8.1415094339622645</c:v>
                </c:pt>
                <c:pt idx="129">
                  <c:v>7.9907407407407414</c:v>
                </c:pt>
                <c:pt idx="130">
                  <c:v>7.8454545454545457</c:v>
                </c:pt>
                <c:pt idx="131">
                  <c:v>7.7053571428571432</c:v>
                </c:pt>
                <c:pt idx="132">
                  <c:v>7.5701754385964755</c:v>
                </c:pt>
                <c:pt idx="133">
                  <c:v>7.4396551724138931</c:v>
                </c:pt>
                <c:pt idx="134">
                  <c:v>7.3135593220338979</c:v>
                </c:pt>
                <c:pt idx="135">
                  <c:v>7.1916666666666664</c:v>
                </c:pt>
                <c:pt idx="136">
                  <c:v>7.0737704918033852</c:v>
                </c:pt>
                <c:pt idx="137">
                  <c:v>6.9596774193549331</c:v>
                </c:pt>
                <c:pt idx="138">
                  <c:v>6.8492063492063489</c:v>
                </c:pt>
                <c:pt idx="139">
                  <c:v>6.7421874999999956</c:v>
                </c:pt>
                <c:pt idx="140">
                  <c:v>6.6384615384615389</c:v>
                </c:pt>
                <c:pt idx="141">
                  <c:v>6.5378787878787881</c:v>
                </c:pt>
                <c:pt idx="142">
                  <c:v>6.4402985074627024</c:v>
                </c:pt>
                <c:pt idx="143">
                  <c:v>6.3455882352941178</c:v>
                </c:pt>
                <c:pt idx="144">
                  <c:v>6.2536231884058822</c:v>
                </c:pt>
                <c:pt idx="145">
                  <c:v>6.1642857142856755</c:v>
                </c:pt>
                <c:pt idx="146">
                  <c:v>6.0774647887323994</c:v>
                </c:pt>
                <c:pt idx="147">
                  <c:v>5.9930555555555545</c:v>
                </c:pt>
                <c:pt idx="148">
                  <c:v>5.9109589041095889</c:v>
                </c:pt>
                <c:pt idx="149">
                  <c:v>5.8310810810810834</c:v>
                </c:pt>
                <c:pt idx="150">
                  <c:v>5.7533333333333534</c:v>
                </c:pt>
                <c:pt idx="151">
                  <c:v>5.6776315789473655</c:v>
                </c:pt>
                <c:pt idx="152">
                  <c:v>5.6038961038961039</c:v>
                </c:pt>
                <c:pt idx="153">
                  <c:v>5.5320512820512819</c:v>
                </c:pt>
                <c:pt idx="154">
                  <c:v>5.4620253164556845</c:v>
                </c:pt>
                <c:pt idx="155">
                  <c:v>5.3937499999999998</c:v>
                </c:pt>
                <c:pt idx="156">
                  <c:v>5.3271604938271624</c:v>
                </c:pt>
                <c:pt idx="157">
                  <c:v>5.2621951219512155</c:v>
                </c:pt>
                <c:pt idx="158">
                  <c:v>5.1987951807228914</c:v>
                </c:pt>
                <c:pt idx="159">
                  <c:v>5.1369047619047619</c:v>
                </c:pt>
                <c:pt idx="160">
                  <c:v>5.0764705882352885</c:v>
                </c:pt>
                <c:pt idx="161">
                  <c:v>5.0174418604650359</c:v>
                </c:pt>
                <c:pt idx="162">
                  <c:v>4.9597701149426356</c:v>
                </c:pt>
                <c:pt idx="163">
                  <c:v>4.9034090909091823</c:v>
                </c:pt>
                <c:pt idx="164">
                  <c:v>4.8483146067415666</c:v>
                </c:pt>
                <c:pt idx="165">
                  <c:v>4.7944444444444443</c:v>
                </c:pt>
                <c:pt idx="166">
                  <c:v>4.7417582417582418</c:v>
                </c:pt>
                <c:pt idx="167">
                  <c:v>4.6902173913043494</c:v>
                </c:pt>
                <c:pt idx="168">
                  <c:v>4.6397849462364666</c:v>
                </c:pt>
                <c:pt idx="169">
                  <c:v>4.5904255319148906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D7B-4D67-94FB-9467C9380741}"/>
            </c:ext>
          </c:extLst>
        </c:ser>
        <c:ser>
          <c:idx val="2"/>
          <c:order val="1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Φύλλο1!$B$1:$B$170</c:f>
              <c:numCache>
                <c:formatCode>General</c:formatCode>
                <c:ptCount val="170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  <c:pt idx="6">
                  <c:v>16</c:v>
                </c:pt>
                <c:pt idx="7">
                  <c:v>17</c:v>
                </c:pt>
                <c:pt idx="8">
                  <c:v>18</c:v>
                </c:pt>
                <c:pt idx="9">
                  <c:v>19</c:v>
                </c:pt>
                <c:pt idx="10">
                  <c:v>20</c:v>
                </c:pt>
                <c:pt idx="11">
                  <c:v>21</c:v>
                </c:pt>
                <c:pt idx="12">
                  <c:v>22</c:v>
                </c:pt>
                <c:pt idx="13">
                  <c:v>23</c:v>
                </c:pt>
                <c:pt idx="14">
                  <c:v>24</c:v>
                </c:pt>
                <c:pt idx="15">
                  <c:v>25</c:v>
                </c:pt>
                <c:pt idx="16">
                  <c:v>26</c:v>
                </c:pt>
                <c:pt idx="17">
                  <c:v>27</c:v>
                </c:pt>
                <c:pt idx="18">
                  <c:v>28</c:v>
                </c:pt>
                <c:pt idx="19">
                  <c:v>29</c:v>
                </c:pt>
                <c:pt idx="20">
                  <c:v>30</c:v>
                </c:pt>
                <c:pt idx="21">
                  <c:v>31</c:v>
                </c:pt>
                <c:pt idx="22">
                  <c:v>32</c:v>
                </c:pt>
                <c:pt idx="23">
                  <c:v>33</c:v>
                </c:pt>
                <c:pt idx="24">
                  <c:v>34</c:v>
                </c:pt>
                <c:pt idx="25">
                  <c:v>35</c:v>
                </c:pt>
                <c:pt idx="26">
                  <c:v>36</c:v>
                </c:pt>
                <c:pt idx="27">
                  <c:v>37</c:v>
                </c:pt>
                <c:pt idx="28">
                  <c:v>38</c:v>
                </c:pt>
                <c:pt idx="29">
                  <c:v>39</c:v>
                </c:pt>
                <c:pt idx="30">
                  <c:v>40</c:v>
                </c:pt>
                <c:pt idx="31">
                  <c:v>41</c:v>
                </c:pt>
                <c:pt idx="32">
                  <c:v>42</c:v>
                </c:pt>
                <c:pt idx="33">
                  <c:v>43</c:v>
                </c:pt>
                <c:pt idx="34">
                  <c:v>44</c:v>
                </c:pt>
                <c:pt idx="35">
                  <c:v>45</c:v>
                </c:pt>
                <c:pt idx="36">
                  <c:v>46</c:v>
                </c:pt>
                <c:pt idx="37">
                  <c:v>47</c:v>
                </c:pt>
                <c:pt idx="38">
                  <c:v>48</c:v>
                </c:pt>
                <c:pt idx="39">
                  <c:v>49</c:v>
                </c:pt>
                <c:pt idx="40">
                  <c:v>50</c:v>
                </c:pt>
                <c:pt idx="41">
                  <c:v>51</c:v>
                </c:pt>
                <c:pt idx="42">
                  <c:v>52</c:v>
                </c:pt>
                <c:pt idx="43">
                  <c:v>53</c:v>
                </c:pt>
                <c:pt idx="44">
                  <c:v>54</c:v>
                </c:pt>
                <c:pt idx="45">
                  <c:v>55</c:v>
                </c:pt>
                <c:pt idx="46">
                  <c:v>56</c:v>
                </c:pt>
                <c:pt idx="47">
                  <c:v>57</c:v>
                </c:pt>
                <c:pt idx="48">
                  <c:v>58</c:v>
                </c:pt>
                <c:pt idx="49">
                  <c:v>59</c:v>
                </c:pt>
                <c:pt idx="50">
                  <c:v>60</c:v>
                </c:pt>
                <c:pt idx="51">
                  <c:v>61</c:v>
                </c:pt>
                <c:pt idx="52">
                  <c:v>62</c:v>
                </c:pt>
                <c:pt idx="53">
                  <c:v>63</c:v>
                </c:pt>
                <c:pt idx="54">
                  <c:v>64</c:v>
                </c:pt>
                <c:pt idx="55">
                  <c:v>65</c:v>
                </c:pt>
                <c:pt idx="56">
                  <c:v>66</c:v>
                </c:pt>
                <c:pt idx="57">
                  <c:v>67</c:v>
                </c:pt>
                <c:pt idx="58">
                  <c:v>68</c:v>
                </c:pt>
                <c:pt idx="59">
                  <c:v>69</c:v>
                </c:pt>
                <c:pt idx="60">
                  <c:v>70</c:v>
                </c:pt>
                <c:pt idx="61">
                  <c:v>71</c:v>
                </c:pt>
                <c:pt idx="62">
                  <c:v>72</c:v>
                </c:pt>
                <c:pt idx="63">
                  <c:v>73</c:v>
                </c:pt>
                <c:pt idx="64">
                  <c:v>74</c:v>
                </c:pt>
                <c:pt idx="65">
                  <c:v>75</c:v>
                </c:pt>
                <c:pt idx="66">
                  <c:v>76</c:v>
                </c:pt>
                <c:pt idx="67">
                  <c:v>77</c:v>
                </c:pt>
                <c:pt idx="68">
                  <c:v>78</c:v>
                </c:pt>
                <c:pt idx="69">
                  <c:v>79</c:v>
                </c:pt>
                <c:pt idx="70">
                  <c:v>80</c:v>
                </c:pt>
                <c:pt idx="71">
                  <c:v>81</c:v>
                </c:pt>
                <c:pt idx="72">
                  <c:v>82</c:v>
                </c:pt>
                <c:pt idx="73">
                  <c:v>83</c:v>
                </c:pt>
                <c:pt idx="74">
                  <c:v>84</c:v>
                </c:pt>
                <c:pt idx="75">
                  <c:v>85</c:v>
                </c:pt>
                <c:pt idx="76">
                  <c:v>86</c:v>
                </c:pt>
                <c:pt idx="77">
                  <c:v>87</c:v>
                </c:pt>
                <c:pt idx="78">
                  <c:v>88</c:v>
                </c:pt>
                <c:pt idx="79">
                  <c:v>89</c:v>
                </c:pt>
                <c:pt idx="80">
                  <c:v>90</c:v>
                </c:pt>
                <c:pt idx="81">
                  <c:v>91</c:v>
                </c:pt>
                <c:pt idx="82">
                  <c:v>92</c:v>
                </c:pt>
                <c:pt idx="83">
                  <c:v>93</c:v>
                </c:pt>
                <c:pt idx="84">
                  <c:v>94</c:v>
                </c:pt>
                <c:pt idx="85">
                  <c:v>10</c:v>
                </c:pt>
                <c:pt idx="86">
                  <c:v>11</c:v>
                </c:pt>
                <c:pt idx="87">
                  <c:v>12</c:v>
                </c:pt>
                <c:pt idx="88">
                  <c:v>13</c:v>
                </c:pt>
                <c:pt idx="89">
                  <c:v>14</c:v>
                </c:pt>
                <c:pt idx="90">
                  <c:v>15</c:v>
                </c:pt>
                <c:pt idx="91">
                  <c:v>16</c:v>
                </c:pt>
                <c:pt idx="92">
                  <c:v>17</c:v>
                </c:pt>
                <c:pt idx="93">
                  <c:v>18</c:v>
                </c:pt>
                <c:pt idx="94">
                  <c:v>19</c:v>
                </c:pt>
                <c:pt idx="95">
                  <c:v>20</c:v>
                </c:pt>
                <c:pt idx="96">
                  <c:v>21</c:v>
                </c:pt>
                <c:pt idx="97">
                  <c:v>22</c:v>
                </c:pt>
                <c:pt idx="98">
                  <c:v>23</c:v>
                </c:pt>
                <c:pt idx="99">
                  <c:v>24</c:v>
                </c:pt>
                <c:pt idx="100">
                  <c:v>25</c:v>
                </c:pt>
                <c:pt idx="101">
                  <c:v>26</c:v>
                </c:pt>
                <c:pt idx="102">
                  <c:v>27</c:v>
                </c:pt>
                <c:pt idx="103">
                  <c:v>28</c:v>
                </c:pt>
                <c:pt idx="104">
                  <c:v>29</c:v>
                </c:pt>
                <c:pt idx="105">
                  <c:v>30</c:v>
                </c:pt>
                <c:pt idx="106">
                  <c:v>31</c:v>
                </c:pt>
                <c:pt idx="107">
                  <c:v>32</c:v>
                </c:pt>
                <c:pt idx="108">
                  <c:v>33</c:v>
                </c:pt>
                <c:pt idx="109">
                  <c:v>34</c:v>
                </c:pt>
                <c:pt idx="110">
                  <c:v>35</c:v>
                </c:pt>
                <c:pt idx="111">
                  <c:v>36</c:v>
                </c:pt>
                <c:pt idx="112">
                  <c:v>37</c:v>
                </c:pt>
                <c:pt idx="113">
                  <c:v>38</c:v>
                </c:pt>
                <c:pt idx="114">
                  <c:v>39</c:v>
                </c:pt>
                <c:pt idx="115">
                  <c:v>40</c:v>
                </c:pt>
                <c:pt idx="116">
                  <c:v>41</c:v>
                </c:pt>
                <c:pt idx="117">
                  <c:v>42</c:v>
                </c:pt>
                <c:pt idx="118">
                  <c:v>43</c:v>
                </c:pt>
                <c:pt idx="119">
                  <c:v>44</c:v>
                </c:pt>
                <c:pt idx="120">
                  <c:v>45</c:v>
                </c:pt>
                <c:pt idx="121">
                  <c:v>46</c:v>
                </c:pt>
                <c:pt idx="122">
                  <c:v>47</c:v>
                </c:pt>
                <c:pt idx="123">
                  <c:v>48</c:v>
                </c:pt>
                <c:pt idx="124">
                  <c:v>49</c:v>
                </c:pt>
                <c:pt idx="125">
                  <c:v>50</c:v>
                </c:pt>
                <c:pt idx="126">
                  <c:v>51</c:v>
                </c:pt>
                <c:pt idx="127">
                  <c:v>52</c:v>
                </c:pt>
                <c:pt idx="128">
                  <c:v>53</c:v>
                </c:pt>
                <c:pt idx="129">
                  <c:v>54</c:v>
                </c:pt>
                <c:pt idx="130">
                  <c:v>55</c:v>
                </c:pt>
                <c:pt idx="131">
                  <c:v>56</c:v>
                </c:pt>
                <c:pt idx="132">
                  <c:v>57</c:v>
                </c:pt>
                <c:pt idx="133">
                  <c:v>58</c:v>
                </c:pt>
                <c:pt idx="134">
                  <c:v>59</c:v>
                </c:pt>
                <c:pt idx="135">
                  <c:v>60</c:v>
                </c:pt>
                <c:pt idx="136">
                  <c:v>61</c:v>
                </c:pt>
                <c:pt idx="137">
                  <c:v>62</c:v>
                </c:pt>
                <c:pt idx="138">
                  <c:v>63</c:v>
                </c:pt>
                <c:pt idx="139">
                  <c:v>64</c:v>
                </c:pt>
                <c:pt idx="140">
                  <c:v>65</c:v>
                </c:pt>
                <c:pt idx="141">
                  <c:v>66</c:v>
                </c:pt>
                <c:pt idx="142">
                  <c:v>67</c:v>
                </c:pt>
                <c:pt idx="143">
                  <c:v>68</c:v>
                </c:pt>
                <c:pt idx="144">
                  <c:v>69</c:v>
                </c:pt>
                <c:pt idx="145">
                  <c:v>70</c:v>
                </c:pt>
                <c:pt idx="146">
                  <c:v>71</c:v>
                </c:pt>
                <c:pt idx="147">
                  <c:v>72</c:v>
                </c:pt>
                <c:pt idx="148">
                  <c:v>73</c:v>
                </c:pt>
                <c:pt idx="149">
                  <c:v>74</c:v>
                </c:pt>
                <c:pt idx="150">
                  <c:v>75</c:v>
                </c:pt>
                <c:pt idx="151">
                  <c:v>76</c:v>
                </c:pt>
                <c:pt idx="152">
                  <c:v>77</c:v>
                </c:pt>
                <c:pt idx="153">
                  <c:v>78</c:v>
                </c:pt>
                <c:pt idx="154">
                  <c:v>79</c:v>
                </c:pt>
                <c:pt idx="155">
                  <c:v>80</c:v>
                </c:pt>
                <c:pt idx="156">
                  <c:v>81</c:v>
                </c:pt>
                <c:pt idx="157">
                  <c:v>82</c:v>
                </c:pt>
                <c:pt idx="158">
                  <c:v>83</c:v>
                </c:pt>
                <c:pt idx="159">
                  <c:v>84</c:v>
                </c:pt>
                <c:pt idx="160">
                  <c:v>85</c:v>
                </c:pt>
                <c:pt idx="161">
                  <c:v>86</c:v>
                </c:pt>
                <c:pt idx="162">
                  <c:v>87</c:v>
                </c:pt>
                <c:pt idx="163">
                  <c:v>88</c:v>
                </c:pt>
                <c:pt idx="164">
                  <c:v>89</c:v>
                </c:pt>
                <c:pt idx="165">
                  <c:v>90</c:v>
                </c:pt>
                <c:pt idx="166">
                  <c:v>91</c:v>
                </c:pt>
                <c:pt idx="167">
                  <c:v>92</c:v>
                </c:pt>
                <c:pt idx="168">
                  <c:v>93</c:v>
                </c:pt>
                <c:pt idx="169">
                  <c:v>94</c:v>
                </c:pt>
              </c:numCache>
            </c:numRef>
          </c:xVal>
          <c:yVal>
            <c:numRef>
              <c:f>Φύλλο1!$E$1:$E$170</c:f>
              <c:numCache>
                <c:formatCode>General</c:formatCode>
                <c:ptCount val="170"/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D7B-4D67-94FB-9467C93807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940800"/>
        <c:axId val="116942336"/>
      </c:scatterChart>
      <c:valAx>
        <c:axId val="116940800"/>
        <c:scaling>
          <c:orientation val="minMax"/>
          <c:max val="60"/>
          <c:min val="20"/>
        </c:scaling>
        <c:delete val="0"/>
        <c:axPos val="b"/>
        <c:numFmt formatCode="General" sourceLinked="1"/>
        <c:majorTickMark val="out"/>
        <c:minorTickMark val="out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16942336"/>
        <c:crosses val="autoZero"/>
        <c:crossBetween val="midCat"/>
        <c:minorUnit val="1"/>
      </c:valAx>
      <c:valAx>
        <c:axId val="116942336"/>
        <c:scaling>
          <c:orientation val="minMax"/>
          <c:max val="30"/>
          <c:min val="0"/>
        </c:scaling>
        <c:delete val="0"/>
        <c:axPos val="l"/>
        <c:numFmt formatCode="General" sourceLinked="1"/>
        <c:majorTickMark val="out"/>
        <c:minorTickMark val="out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16940800"/>
        <c:crosses val="autoZero"/>
        <c:crossBetween val="midCat"/>
        <c:majorUnit val="2"/>
        <c:min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bg1"/>
          </a:solidFill>
        </a:defRPr>
      </a:pPr>
      <a:endParaRPr lang="el-GR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AEDE66-B3C8-4A10-A6DE-2CBDECB8A84E}" type="doc">
      <dgm:prSet loTypeId="urn:microsoft.com/office/officeart/2005/8/layout/hierarchy6" loCatId="hierarchy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el-GR"/>
        </a:p>
      </dgm:t>
    </dgm:pt>
    <dgm:pt modelId="{E8C7F15E-FE57-431B-B751-6F25029EAED7}">
      <dgm:prSet phldrT="[Κείμενο]" custT="1"/>
      <dgm:spPr/>
      <dgm:t>
        <a:bodyPr/>
        <a:lstStyle/>
        <a:p>
          <a:r>
            <a:rPr lang="el-GR" sz="2000" b="1" dirty="0">
              <a:latin typeface="Arial" panose="020B0604020202020204" pitchFamily="34" charset="0"/>
              <a:cs typeface="Arial" panose="020B0604020202020204" pitchFamily="34" charset="0"/>
            </a:rPr>
            <a:t>Οξεία Δύσπνοια</a:t>
          </a:r>
        </a:p>
      </dgm:t>
    </dgm:pt>
    <dgm:pt modelId="{38FFF98C-A8D7-4BCD-944C-ADD5B9BB71B1}" type="parTrans" cxnId="{D7CC9C0D-A689-4F32-B07A-39B9203E48C0}">
      <dgm:prSet/>
      <dgm:spPr/>
      <dgm:t>
        <a:bodyPr/>
        <a:lstStyle/>
        <a:p>
          <a:endParaRPr lang="el-GR" sz="2800"/>
        </a:p>
      </dgm:t>
    </dgm:pt>
    <dgm:pt modelId="{FB7BD5B9-8E34-4122-A731-D75E3139C8AA}" type="sibTrans" cxnId="{D7CC9C0D-A689-4F32-B07A-39B9203E48C0}">
      <dgm:prSet/>
      <dgm:spPr/>
      <dgm:t>
        <a:bodyPr/>
        <a:lstStyle/>
        <a:p>
          <a:endParaRPr lang="el-GR" sz="2800"/>
        </a:p>
      </dgm:t>
    </dgm:pt>
    <dgm:pt modelId="{D5D21060-033B-43B2-98C9-375AEB7CF93F}">
      <dgm:prSet phldrT="[Κείμενο]" custT="1"/>
      <dgm:spPr>
        <a:solidFill>
          <a:srgbClr val="FFFF00"/>
        </a:solidFill>
      </dgm:spPr>
      <dgm:t>
        <a:bodyPr/>
        <a:lstStyle/>
        <a:p>
          <a:r>
            <a:rPr lang="el-G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Αρχική εκτίμηση</a:t>
          </a:r>
        </a:p>
        <a:p>
          <a:r>
            <a:rPr lang="el-G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</a:t>
          </a:r>
          <a:r>
            <a:rPr lang="el-G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:</a:t>
          </a:r>
          <a:r>
            <a: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airway</a:t>
          </a:r>
          <a:r>
            <a:rPr lang="el-G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</a:t>
          </a:r>
          <a:r>
            <a:rPr lang="el-G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:</a:t>
          </a:r>
          <a:r>
            <a: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Breathing C</a:t>
          </a:r>
          <a:r>
            <a:rPr lang="el-G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:</a:t>
          </a:r>
          <a:r>
            <a: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Circulation</a:t>
          </a:r>
          <a:endParaRPr lang="el-GR" sz="16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15F19F-6121-4C76-A2DA-FF987852C4B5}" type="parTrans" cxnId="{E2710136-C236-4A0E-A039-C4C98CDCFDFB}">
      <dgm:prSet/>
      <dgm:spPr/>
      <dgm:t>
        <a:bodyPr/>
        <a:lstStyle/>
        <a:p>
          <a:endParaRPr lang="el-GR" sz="2800"/>
        </a:p>
      </dgm:t>
    </dgm:pt>
    <dgm:pt modelId="{2FA2087D-18A3-4430-B58D-CC3A863C62BA}" type="sibTrans" cxnId="{E2710136-C236-4A0E-A039-C4C98CDCFDFB}">
      <dgm:prSet/>
      <dgm:spPr/>
      <dgm:t>
        <a:bodyPr/>
        <a:lstStyle/>
        <a:p>
          <a:endParaRPr lang="el-GR" sz="2800"/>
        </a:p>
      </dgm:t>
    </dgm:pt>
    <dgm:pt modelId="{65EF710B-7009-480E-B24E-C844C5A2C484}">
      <dgm:prSet phldrT="[Κείμενο]" custT="1"/>
      <dgm:spPr>
        <a:gradFill rotWithShape="0">
          <a:gsLst>
            <a:gs pos="0">
              <a:srgbClr val="FF0000"/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pPr algn="ctr"/>
          <a:r>
            <a:rPr lang="el-GR" sz="1600" b="1" dirty="0" err="1">
              <a:latin typeface="Arial" panose="020B0604020202020204" pitchFamily="34" charset="0"/>
              <a:cs typeface="Arial" panose="020B0604020202020204" pitchFamily="34" charset="0"/>
            </a:rPr>
            <a:t>Ενδοτραχειακή</a:t>
          </a:r>
          <a:r>
            <a:rPr lang="el-GR" sz="1600" b="1" dirty="0">
              <a:latin typeface="Arial" panose="020B0604020202020204" pitchFamily="34" charset="0"/>
              <a:cs typeface="Arial" panose="020B0604020202020204" pitchFamily="34" charset="0"/>
            </a:rPr>
            <a:t> διασωλήνωση και υποστήριξη αναπνευστικού συστήματος</a:t>
          </a:r>
        </a:p>
      </dgm:t>
    </dgm:pt>
    <dgm:pt modelId="{BAA7808F-5F8C-44FD-865A-0D390DA4337E}" type="parTrans" cxnId="{19CE9FFF-4495-40BF-AF94-ECDBA2A4DDDD}">
      <dgm:prSet/>
      <dgm:spPr/>
      <dgm:t>
        <a:bodyPr/>
        <a:lstStyle/>
        <a:p>
          <a:endParaRPr lang="el-GR" sz="2800"/>
        </a:p>
      </dgm:t>
    </dgm:pt>
    <dgm:pt modelId="{FE2D6C0F-42AC-42EA-9543-F56CAE8375FA}" type="sibTrans" cxnId="{19CE9FFF-4495-40BF-AF94-ECDBA2A4DDDD}">
      <dgm:prSet/>
      <dgm:spPr/>
      <dgm:t>
        <a:bodyPr/>
        <a:lstStyle/>
        <a:p>
          <a:endParaRPr lang="el-GR" sz="2800"/>
        </a:p>
      </dgm:t>
    </dgm:pt>
    <dgm:pt modelId="{72AF6FEF-CCC0-4CE6-B4F4-827DBD7B698D}">
      <dgm:prSet phldrT="[Κείμενο]" custT="1"/>
      <dgm:spPr>
        <a:solidFill>
          <a:srgbClr val="00B050"/>
        </a:solidFill>
      </dgm:spPr>
      <dgm:t>
        <a:bodyPr/>
        <a:lstStyle/>
        <a:p>
          <a:r>
            <a:rPr lang="el-GR" sz="1600" b="1" dirty="0"/>
            <a:t>Σταθερός Ασθενής</a:t>
          </a:r>
        </a:p>
      </dgm:t>
    </dgm:pt>
    <dgm:pt modelId="{885C7E38-90D2-4901-83D9-69A1F958E057}" type="parTrans" cxnId="{2E1AA09F-FFA5-491B-A0C2-1EB5BC60AD79}">
      <dgm:prSet/>
      <dgm:spPr/>
      <dgm:t>
        <a:bodyPr/>
        <a:lstStyle/>
        <a:p>
          <a:endParaRPr lang="el-GR" sz="2800"/>
        </a:p>
      </dgm:t>
    </dgm:pt>
    <dgm:pt modelId="{DEFC80D5-36D6-42D8-87DC-E395797DFA27}" type="sibTrans" cxnId="{2E1AA09F-FFA5-491B-A0C2-1EB5BC60AD79}">
      <dgm:prSet/>
      <dgm:spPr/>
      <dgm:t>
        <a:bodyPr/>
        <a:lstStyle/>
        <a:p>
          <a:endParaRPr lang="el-GR" sz="2800"/>
        </a:p>
      </dgm:t>
    </dgm:pt>
    <dgm:pt modelId="{A4765C1B-EE90-414A-BF62-EACAA8A9980D}">
      <dgm:prSet phldrT="[Κείμενο]" custT="1"/>
      <dgm:spPr>
        <a:solidFill>
          <a:srgbClr val="FF0000"/>
        </a:solidFill>
      </dgm:spPr>
      <dgm:t>
        <a:bodyPr/>
        <a:lstStyle/>
        <a:p>
          <a:r>
            <a:rPr lang="el-GR" sz="1600" b="1" dirty="0">
              <a:latin typeface="Arial" panose="020B0604020202020204" pitchFamily="34" charset="0"/>
              <a:cs typeface="Arial" panose="020B0604020202020204" pitchFamily="34" charset="0"/>
            </a:rPr>
            <a:t>Ασταθής Ασθενής</a:t>
          </a:r>
        </a:p>
      </dgm:t>
    </dgm:pt>
    <dgm:pt modelId="{15E0C7BE-9E8B-4883-9A9E-9C2AB4FADF97}" type="parTrans" cxnId="{4C6B09AE-18D8-467E-B469-CCFB3E001401}">
      <dgm:prSet/>
      <dgm:spPr/>
      <dgm:t>
        <a:bodyPr/>
        <a:lstStyle/>
        <a:p>
          <a:endParaRPr lang="el-GR"/>
        </a:p>
      </dgm:t>
    </dgm:pt>
    <dgm:pt modelId="{2677EA5C-E3B9-4D90-BB0F-D6D20238DEF3}" type="sibTrans" cxnId="{4C6B09AE-18D8-467E-B469-CCFB3E001401}">
      <dgm:prSet/>
      <dgm:spPr/>
      <dgm:t>
        <a:bodyPr/>
        <a:lstStyle/>
        <a:p>
          <a:endParaRPr lang="el-GR"/>
        </a:p>
      </dgm:t>
    </dgm:pt>
    <dgm:pt modelId="{A4FB512F-2DAA-4463-837A-DC22091623DC}">
      <dgm:prSet phldrT="[Κείμενο]" custT="1"/>
      <dgm:spPr>
        <a:gradFill rotWithShape="0">
          <a:gsLst>
            <a:gs pos="22000">
              <a:srgbClr val="00B050"/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r>
            <a:rPr lang="el-GR" sz="1600" b="1" dirty="0">
              <a:latin typeface="Arial" panose="020B0604020202020204" pitchFamily="34" charset="0"/>
              <a:cs typeface="Arial" panose="020B0604020202020204" pitchFamily="34" charset="0"/>
            </a:rPr>
            <a:t>Αναλυτικό Ιστορικό, Κλινική εξέταση και ζωτικά σημεία </a:t>
          </a:r>
          <a:endParaRPr lang="en-US" sz="16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l-GR" sz="1600" b="1" dirty="0">
              <a:latin typeface="Arial" panose="020B0604020202020204" pitchFamily="34" charset="0"/>
              <a:cs typeface="Arial" panose="020B0604020202020204" pitchFamily="34" charset="0"/>
            </a:rPr>
            <a:t>Οξυγονοθεραπεία αν </a:t>
          </a:r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SpO2</a:t>
          </a:r>
          <a:r>
            <a:rPr lang="el-GR" sz="1600" b="1" dirty="0">
              <a:latin typeface="Arial" panose="020B0604020202020204" pitchFamily="34" charset="0"/>
              <a:cs typeface="Arial" panose="020B0604020202020204" pitchFamily="34" charset="0"/>
            </a:rPr>
            <a:t>&lt;</a:t>
          </a:r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90%</a:t>
          </a:r>
          <a:r>
            <a:rPr lang="el-GR" sz="1600" b="1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l-GR" sz="1600" b="1" dirty="0" err="1">
              <a:latin typeface="Arial" panose="020B0604020202020204" pitchFamily="34" charset="0"/>
              <a:cs typeface="Arial" panose="020B0604020202020204" pitchFamily="34" charset="0"/>
            </a:rPr>
            <a:t>φλεβοκαθετήρας</a:t>
          </a:r>
          <a:r>
            <a:rPr lang="el-GR" sz="1600" b="1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monitoring</a:t>
          </a:r>
          <a:r>
            <a:rPr lang="el-GR" sz="1600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gm:t>
    </dgm:pt>
    <dgm:pt modelId="{88F1DDE8-DFE0-41D0-9AE0-DC37E4712641}" type="parTrans" cxnId="{B5A7EE42-5F30-41BD-9512-C8CB5E7A17FC}">
      <dgm:prSet/>
      <dgm:spPr/>
      <dgm:t>
        <a:bodyPr/>
        <a:lstStyle/>
        <a:p>
          <a:endParaRPr lang="el-GR"/>
        </a:p>
      </dgm:t>
    </dgm:pt>
    <dgm:pt modelId="{ECF46A02-EE91-4BB0-AAE5-8F54EC1CDBE1}" type="sibTrans" cxnId="{B5A7EE42-5F30-41BD-9512-C8CB5E7A17FC}">
      <dgm:prSet/>
      <dgm:spPr/>
      <dgm:t>
        <a:bodyPr/>
        <a:lstStyle/>
        <a:p>
          <a:endParaRPr lang="el-GR"/>
        </a:p>
      </dgm:t>
    </dgm:pt>
    <dgm:pt modelId="{870176C1-1A54-463B-81EF-6B780410D40B}" type="pres">
      <dgm:prSet presAssocID="{7FAEDE66-B3C8-4A10-A6DE-2CBDECB8A84E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396E4CC-621A-4877-9DC5-AAA365652FE8}" type="pres">
      <dgm:prSet presAssocID="{7FAEDE66-B3C8-4A10-A6DE-2CBDECB8A84E}" presName="hierFlow" presStyleCnt="0"/>
      <dgm:spPr/>
    </dgm:pt>
    <dgm:pt modelId="{1012E7F8-E515-44AD-91AB-70D0CF20535A}" type="pres">
      <dgm:prSet presAssocID="{7FAEDE66-B3C8-4A10-A6DE-2CBDECB8A84E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009110FE-4326-4488-9A78-6A21E88FF021}" type="pres">
      <dgm:prSet presAssocID="{E8C7F15E-FE57-431B-B751-6F25029EAED7}" presName="Name14" presStyleCnt="0"/>
      <dgm:spPr/>
    </dgm:pt>
    <dgm:pt modelId="{C8365BE2-6F12-4AE8-9860-4EBB1286ABE2}" type="pres">
      <dgm:prSet presAssocID="{E8C7F15E-FE57-431B-B751-6F25029EAED7}" presName="level1Shape" presStyleLbl="node0" presStyleIdx="0" presStyleCnt="1" custScaleX="226400" custScaleY="159755" custLinFactNeighborX="12135" custLinFactNeighborY="-56">
        <dgm:presLayoutVars>
          <dgm:chPref val="3"/>
        </dgm:presLayoutVars>
      </dgm:prSet>
      <dgm:spPr/>
    </dgm:pt>
    <dgm:pt modelId="{40259242-9628-45B0-9702-AD53D7169D58}" type="pres">
      <dgm:prSet presAssocID="{E8C7F15E-FE57-431B-B751-6F25029EAED7}" presName="hierChild2" presStyleCnt="0"/>
      <dgm:spPr/>
    </dgm:pt>
    <dgm:pt modelId="{2CB38E53-820B-4376-B7B5-B2AF27A9CAF3}" type="pres">
      <dgm:prSet presAssocID="{F215F19F-6121-4C76-A2DA-FF987852C4B5}" presName="Name19" presStyleLbl="parChTrans1D2" presStyleIdx="0" presStyleCnt="1"/>
      <dgm:spPr/>
    </dgm:pt>
    <dgm:pt modelId="{93BFC8A2-51F3-4F89-A735-29B791B0D7EB}" type="pres">
      <dgm:prSet presAssocID="{D5D21060-033B-43B2-98C9-375AEB7CF93F}" presName="Name21" presStyleCnt="0"/>
      <dgm:spPr/>
    </dgm:pt>
    <dgm:pt modelId="{484C5C45-5B7F-46E9-B89D-3E800CE70C2B}" type="pres">
      <dgm:prSet presAssocID="{D5D21060-033B-43B2-98C9-375AEB7CF93F}" presName="level2Shape" presStyleLbl="node2" presStyleIdx="0" presStyleCnt="1" custScaleX="236693" custScaleY="122895" custLinFactNeighborX="17281" custLinFactNeighborY="-7748"/>
      <dgm:spPr/>
    </dgm:pt>
    <dgm:pt modelId="{0409951E-040F-4939-BCBC-B7179ACE81E2}" type="pres">
      <dgm:prSet presAssocID="{D5D21060-033B-43B2-98C9-375AEB7CF93F}" presName="hierChild3" presStyleCnt="0"/>
      <dgm:spPr/>
    </dgm:pt>
    <dgm:pt modelId="{4A9B198A-CE15-445A-A7C7-77DF58575EDE}" type="pres">
      <dgm:prSet presAssocID="{15E0C7BE-9E8B-4883-9A9E-9C2AB4FADF97}" presName="Name19" presStyleLbl="parChTrans1D3" presStyleIdx="0" presStyleCnt="2"/>
      <dgm:spPr/>
    </dgm:pt>
    <dgm:pt modelId="{F3E0AEBC-6BE2-4138-A364-2458E7D14A17}" type="pres">
      <dgm:prSet presAssocID="{A4765C1B-EE90-414A-BF62-EACAA8A9980D}" presName="Name21" presStyleCnt="0"/>
      <dgm:spPr/>
    </dgm:pt>
    <dgm:pt modelId="{0DBD3622-AFF4-426F-A771-23FABB498F1C}" type="pres">
      <dgm:prSet presAssocID="{A4765C1B-EE90-414A-BF62-EACAA8A9980D}" presName="level2Shape" presStyleLbl="node3" presStyleIdx="0" presStyleCnt="2" custScaleX="109355" custScaleY="99999" custLinFactNeighborX="39770" custLinFactNeighborY="-1277"/>
      <dgm:spPr/>
    </dgm:pt>
    <dgm:pt modelId="{2E8AD798-1521-4A13-B648-2D60CAC313E6}" type="pres">
      <dgm:prSet presAssocID="{A4765C1B-EE90-414A-BF62-EACAA8A9980D}" presName="hierChild3" presStyleCnt="0"/>
      <dgm:spPr/>
    </dgm:pt>
    <dgm:pt modelId="{AFE4B7E0-5239-4067-B189-C5966462BAEC}" type="pres">
      <dgm:prSet presAssocID="{BAA7808F-5F8C-44FD-865A-0D390DA4337E}" presName="Name19" presStyleLbl="parChTrans1D4" presStyleIdx="0" presStyleCnt="2"/>
      <dgm:spPr/>
    </dgm:pt>
    <dgm:pt modelId="{5EB55921-B4F9-4C38-96FB-C49AD49E69B8}" type="pres">
      <dgm:prSet presAssocID="{65EF710B-7009-480E-B24E-C844C5A2C484}" presName="Name21" presStyleCnt="0"/>
      <dgm:spPr/>
    </dgm:pt>
    <dgm:pt modelId="{2C047FEE-3E70-4116-AD8C-7B0460CA65F9}" type="pres">
      <dgm:prSet presAssocID="{65EF710B-7009-480E-B24E-C844C5A2C484}" presName="level2Shape" presStyleLbl="node4" presStyleIdx="0" presStyleCnt="2" custScaleX="205544" custScaleY="196956" custLinFactNeighborX="8592" custLinFactNeighborY="652"/>
      <dgm:spPr/>
    </dgm:pt>
    <dgm:pt modelId="{DE2F5DBE-054D-4227-AD5B-0AE765E5011D}" type="pres">
      <dgm:prSet presAssocID="{65EF710B-7009-480E-B24E-C844C5A2C484}" presName="hierChild3" presStyleCnt="0"/>
      <dgm:spPr/>
    </dgm:pt>
    <dgm:pt modelId="{57FF28C6-02D0-46B5-993C-811E0F79BA0C}" type="pres">
      <dgm:prSet presAssocID="{885C7E38-90D2-4901-83D9-69A1F958E057}" presName="Name19" presStyleLbl="parChTrans1D3" presStyleIdx="1" presStyleCnt="2"/>
      <dgm:spPr/>
    </dgm:pt>
    <dgm:pt modelId="{8580E933-3D1E-4A41-A715-0004DBA0368D}" type="pres">
      <dgm:prSet presAssocID="{72AF6FEF-CCC0-4CE6-B4F4-827DBD7B698D}" presName="Name21" presStyleCnt="0"/>
      <dgm:spPr/>
    </dgm:pt>
    <dgm:pt modelId="{A810694E-8704-468B-A380-ABB78BEDCBE4}" type="pres">
      <dgm:prSet presAssocID="{72AF6FEF-CCC0-4CE6-B4F4-827DBD7B698D}" presName="level2Shape" presStyleLbl="node3" presStyleIdx="1" presStyleCnt="2" custScaleX="161273" custScaleY="100875"/>
      <dgm:spPr/>
    </dgm:pt>
    <dgm:pt modelId="{F5ADC085-E4E5-4EB3-AAC7-CD89D776E147}" type="pres">
      <dgm:prSet presAssocID="{72AF6FEF-CCC0-4CE6-B4F4-827DBD7B698D}" presName="hierChild3" presStyleCnt="0"/>
      <dgm:spPr/>
    </dgm:pt>
    <dgm:pt modelId="{66F64F39-0A0C-465F-849E-53872E6F6992}" type="pres">
      <dgm:prSet presAssocID="{88F1DDE8-DFE0-41D0-9AE0-DC37E4712641}" presName="Name19" presStyleLbl="parChTrans1D4" presStyleIdx="1" presStyleCnt="2"/>
      <dgm:spPr/>
    </dgm:pt>
    <dgm:pt modelId="{EEDF66DD-06E2-4763-AC2D-2145179B69F1}" type="pres">
      <dgm:prSet presAssocID="{A4FB512F-2DAA-4463-837A-DC22091623DC}" presName="Name21" presStyleCnt="0"/>
      <dgm:spPr/>
    </dgm:pt>
    <dgm:pt modelId="{DA26725D-ABB9-41AE-9C17-3996750F77B8}" type="pres">
      <dgm:prSet presAssocID="{A4FB512F-2DAA-4463-837A-DC22091623DC}" presName="level2Shape" presStyleLbl="node4" presStyleIdx="1" presStyleCnt="2" custScaleX="233842" custScaleY="258390" custLinFactX="31258" custLinFactNeighborX="100000" custLinFactNeighborY="652"/>
      <dgm:spPr/>
    </dgm:pt>
    <dgm:pt modelId="{8C00E395-2AFE-4DAA-90B1-5ADC06BD265C}" type="pres">
      <dgm:prSet presAssocID="{A4FB512F-2DAA-4463-837A-DC22091623DC}" presName="hierChild3" presStyleCnt="0"/>
      <dgm:spPr/>
    </dgm:pt>
    <dgm:pt modelId="{A42E31F5-B1B9-4FE0-80CF-A2FAEEE3FC53}" type="pres">
      <dgm:prSet presAssocID="{7FAEDE66-B3C8-4A10-A6DE-2CBDECB8A84E}" presName="bgShapesFlow" presStyleCnt="0"/>
      <dgm:spPr/>
    </dgm:pt>
  </dgm:ptLst>
  <dgm:cxnLst>
    <dgm:cxn modelId="{D7CC9C0D-A689-4F32-B07A-39B9203E48C0}" srcId="{7FAEDE66-B3C8-4A10-A6DE-2CBDECB8A84E}" destId="{E8C7F15E-FE57-431B-B751-6F25029EAED7}" srcOrd="0" destOrd="0" parTransId="{38FFF98C-A8D7-4BCD-944C-ADD5B9BB71B1}" sibTransId="{FB7BD5B9-8E34-4122-A731-D75E3139C8AA}"/>
    <dgm:cxn modelId="{96FB0D10-A759-4930-BA2C-C31003B90105}" type="presOf" srcId="{88F1DDE8-DFE0-41D0-9AE0-DC37E4712641}" destId="{66F64F39-0A0C-465F-849E-53872E6F6992}" srcOrd="0" destOrd="0" presId="urn:microsoft.com/office/officeart/2005/8/layout/hierarchy6"/>
    <dgm:cxn modelId="{B09E6B1A-FD6D-478F-A828-F3B1AD98FD60}" type="presOf" srcId="{72AF6FEF-CCC0-4CE6-B4F4-827DBD7B698D}" destId="{A810694E-8704-468B-A380-ABB78BEDCBE4}" srcOrd="0" destOrd="0" presId="urn:microsoft.com/office/officeart/2005/8/layout/hierarchy6"/>
    <dgm:cxn modelId="{059B0822-FA7E-4C01-B91A-37B78CA4713E}" type="presOf" srcId="{7FAEDE66-B3C8-4A10-A6DE-2CBDECB8A84E}" destId="{870176C1-1A54-463B-81EF-6B780410D40B}" srcOrd="0" destOrd="0" presId="urn:microsoft.com/office/officeart/2005/8/layout/hierarchy6"/>
    <dgm:cxn modelId="{22AC432C-7CC0-466A-B98D-21DA55333C7B}" type="presOf" srcId="{A4FB512F-2DAA-4463-837A-DC22091623DC}" destId="{DA26725D-ABB9-41AE-9C17-3996750F77B8}" srcOrd="0" destOrd="0" presId="urn:microsoft.com/office/officeart/2005/8/layout/hierarchy6"/>
    <dgm:cxn modelId="{E2710136-C236-4A0E-A039-C4C98CDCFDFB}" srcId="{E8C7F15E-FE57-431B-B751-6F25029EAED7}" destId="{D5D21060-033B-43B2-98C9-375AEB7CF93F}" srcOrd="0" destOrd="0" parTransId="{F215F19F-6121-4C76-A2DA-FF987852C4B5}" sibTransId="{2FA2087D-18A3-4430-B58D-CC3A863C62BA}"/>
    <dgm:cxn modelId="{2820853B-8402-45F7-843E-088B71B24E83}" type="presOf" srcId="{BAA7808F-5F8C-44FD-865A-0D390DA4337E}" destId="{AFE4B7E0-5239-4067-B189-C5966462BAEC}" srcOrd="0" destOrd="0" presId="urn:microsoft.com/office/officeart/2005/8/layout/hierarchy6"/>
    <dgm:cxn modelId="{B5A7EE42-5F30-41BD-9512-C8CB5E7A17FC}" srcId="{72AF6FEF-CCC0-4CE6-B4F4-827DBD7B698D}" destId="{A4FB512F-2DAA-4463-837A-DC22091623DC}" srcOrd="0" destOrd="0" parTransId="{88F1DDE8-DFE0-41D0-9AE0-DC37E4712641}" sibTransId="{ECF46A02-EE91-4BB0-AAE5-8F54EC1CDBE1}"/>
    <dgm:cxn modelId="{BB83024E-2F9D-428C-95FF-E11A84591D4A}" type="presOf" srcId="{A4765C1B-EE90-414A-BF62-EACAA8A9980D}" destId="{0DBD3622-AFF4-426F-A771-23FABB498F1C}" srcOrd="0" destOrd="0" presId="urn:microsoft.com/office/officeart/2005/8/layout/hierarchy6"/>
    <dgm:cxn modelId="{A459EF50-3FD3-4785-9976-61F6D44AF7CD}" type="presOf" srcId="{D5D21060-033B-43B2-98C9-375AEB7CF93F}" destId="{484C5C45-5B7F-46E9-B89D-3E800CE70C2B}" srcOrd="0" destOrd="0" presId="urn:microsoft.com/office/officeart/2005/8/layout/hierarchy6"/>
    <dgm:cxn modelId="{233CC689-07B5-4B87-B581-A8DBA344521A}" type="presOf" srcId="{F215F19F-6121-4C76-A2DA-FF987852C4B5}" destId="{2CB38E53-820B-4376-B7B5-B2AF27A9CAF3}" srcOrd="0" destOrd="0" presId="urn:microsoft.com/office/officeart/2005/8/layout/hierarchy6"/>
    <dgm:cxn modelId="{7B6E6692-F0A7-44A9-92FD-AD3B598EF508}" type="presOf" srcId="{65EF710B-7009-480E-B24E-C844C5A2C484}" destId="{2C047FEE-3E70-4116-AD8C-7B0460CA65F9}" srcOrd="0" destOrd="0" presId="urn:microsoft.com/office/officeart/2005/8/layout/hierarchy6"/>
    <dgm:cxn modelId="{2E1AA09F-FFA5-491B-A0C2-1EB5BC60AD79}" srcId="{D5D21060-033B-43B2-98C9-375AEB7CF93F}" destId="{72AF6FEF-CCC0-4CE6-B4F4-827DBD7B698D}" srcOrd="1" destOrd="0" parTransId="{885C7E38-90D2-4901-83D9-69A1F958E057}" sibTransId="{DEFC80D5-36D6-42D8-87DC-E395797DFA27}"/>
    <dgm:cxn modelId="{D6D667A8-A23B-41D2-A097-9B9447C1124A}" type="presOf" srcId="{E8C7F15E-FE57-431B-B751-6F25029EAED7}" destId="{C8365BE2-6F12-4AE8-9860-4EBB1286ABE2}" srcOrd="0" destOrd="0" presId="urn:microsoft.com/office/officeart/2005/8/layout/hierarchy6"/>
    <dgm:cxn modelId="{491B65AD-CA07-41A1-B2DF-2C2A651C9558}" type="presOf" srcId="{885C7E38-90D2-4901-83D9-69A1F958E057}" destId="{57FF28C6-02D0-46B5-993C-811E0F79BA0C}" srcOrd="0" destOrd="0" presId="urn:microsoft.com/office/officeart/2005/8/layout/hierarchy6"/>
    <dgm:cxn modelId="{4C6B09AE-18D8-467E-B469-CCFB3E001401}" srcId="{D5D21060-033B-43B2-98C9-375AEB7CF93F}" destId="{A4765C1B-EE90-414A-BF62-EACAA8A9980D}" srcOrd="0" destOrd="0" parTransId="{15E0C7BE-9E8B-4883-9A9E-9C2AB4FADF97}" sibTransId="{2677EA5C-E3B9-4D90-BB0F-D6D20238DEF3}"/>
    <dgm:cxn modelId="{33961BF4-D00D-4016-88F2-4C5B49E7C92D}" type="presOf" srcId="{15E0C7BE-9E8B-4883-9A9E-9C2AB4FADF97}" destId="{4A9B198A-CE15-445A-A7C7-77DF58575EDE}" srcOrd="0" destOrd="0" presId="urn:microsoft.com/office/officeart/2005/8/layout/hierarchy6"/>
    <dgm:cxn modelId="{19CE9FFF-4495-40BF-AF94-ECDBA2A4DDDD}" srcId="{A4765C1B-EE90-414A-BF62-EACAA8A9980D}" destId="{65EF710B-7009-480E-B24E-C844C5A2C484}" srcOrd="0" destOrd="0" parTransId="{BAA7808F-5F8C-44FD-865A-0D390DA4337E}" sibTransId="{FE2D6C0F-42AC-42EA-9543-F56CAE8375FA}"/>
    <dgm:cxn modelId="{83376616-BCCA-4BB1-90C5-B38767CF497D}" type="presParOf" srcId="{870176C1-1A54-463B-81EF-6B780410D40B}" destId="{6396E4CC-621A-4877-9DC5-AAA365652FE8}" srcOrd="0" destOrd="0" presId="urn:microsoft.com/office/officeart/2005/8/layout/hierarchy6"/>
    <dgm:cxn modelId="{D3F17791-7053-43F1-BEE8-6A49BF1B131B}" type="presParOf" srcId="{6396E4CC-621A-4877-9DC5-AAA365652FE8}" destId="{1012E7F8-E515-44AD-91AB-70D0CF20535A}" srcOrd="0" destOrd="0" presId="urn:microsoft.com/office/officeart/2005/8/layout/hierarchy6"/>
    <dgm:cxn modelId="{FA5F7C6A-FF0D-4CFE-B0C5-7CF39576B195}" type="presParOf" srcId="{1012E7F8-E515-44AD-91AB-70D0CF20535A}" destId="{009110FE-4326-4488-9A78-6A21E88FF021}" srcOrd="0" destOrd="0" presId="urn:microsoft.com/office/officeart/2005/8/layout/hierarchy6"/>
    <dgm:cxn modelId="{CF433B8A-5FE6-495F-B4E8-F7F70F64B034}" type="presParOf" srcId="{009110FE-4326-4488-9A78-6A21E88FF021}" destId="{C8365BE2-6F12-4AE8-9860-4EBB1286ABE2}" srcOrd="0" destOrd="0" presId="urn:microsoft.com/office/officeart/2005/8/layout/hierarchy6"/>
    <dgm:cxn modelId="{21BB6D3F-7DDF-4AF0-B554-90FA87CEA817}" type="presParOf" srcId="{009110FE-4326-4488-9A78-6A21E88FF021}" destId="{40259242-9628-45B0-9702-AD53D7169D58}" srcOrd="1" destOrd="0" presId="urn:microsoft.com/office/officeart/2005/8/layout/hierarchy6"/>
    <dgm:cxn modelId="{08175F75-7A50-40F0-AEDD-1AF21D9425E5}" type="presParOf" srcId="{40259242-9628-45B0-9702-AD53D7169D58}" destId="{2CB38E53-820B-4376-B7B5-B2AF27A9CAF3}" srcOrd="0" destOrd="0" presId="urn:microsoft.com/office/officeart/2005/8/layout/hierarchy6"/>
    <dgm:cxn modelId="{01D301C0-5489-4EF0-AFF9-6FC73E172E84}" type="presParOf" srcId="{40259242-9628-45B0-9702-AD53D7169D58}" destId="{93BFC8A2-51F3-4F89-A735-29B791B0D7EB}" srcOrd="1" destOrd="0" presId="urn:microsoft.com/office/officeart/2005/8/layout/hierarchy6"/>
    <dgm:cxn modelId="{501C1999-4053-4400-B4DC-7C8652CBF7B6}" type="presParOf" srcId="{93BFC8A2-51F3-4F89-A735-29B791B0D7EB}" destId="{484C5C45-5B7F-46E9-B89D-3E800CE70C2B}" srcOrd="0" destOrd="0" presId="urn:microsoft.com/office/officeart/2005/8/layout/hierarchy6"/>
    <dgm:cxn modelId="{4CE54014-F821-469E-81B4-08E68FEADC63}" type="presParOf" srcId="{93BFC8A2-51F3-4F89-A735-29B791B0D7EB}" destId="{0409951E-040F-4939-BCBC-B7179ACE81E2}" srcOrd="1" destOrd="0" presId="urn:microsoft.com/office/officeart/2005/8/layout/hierarchy6"/>
    <dgm:cxn modelId="{D6A167A3-4A8C-490E-B523-E30385E644EB}" type="presParOf" srcId="{0409951E-040F-4939-BCBC-B7179ACE81E2}" destId="{4A9B198A-CE15-445A-A7C7-77DF58575EDE}" srcOrd="0" destOrd="0" presId="urn:microsoft.com/office/officeart/2005/8/layout/hierarchy6"/>
    <dgm:cxn modelId="{EFC315C8-8EE0-4F0A-BA53-E73B019146DA}" type="presParOf" srcId="{0409951E-040F-4939-BCBC-B7179ACE81E2}" destId="{F3E0AEBC-6BE2-4138-A364-2458E7D14A17}" srcOrd="1" destOrd="0" presId="urn:microsoft.com/office/officeart/2005/8/layout/hierarchy6"/>
    <dgm:cxn modelId="{9D6AAED0-315F-45F3-8D1F-2A8F70D6B464}" type="presParOf" srcId="{F3E0AEBC-6BE2-4138-A364-2458E7D14A17}" destId="{0DBD3622-AFF4-426F-A771-23FABB498F1C}" srcOrd="0" destOrd="0" presId="urn:microsoft.com/office/officeart/2005/8/layout/hierarchy6"/>
    <dgm:cxn modelId="{2D22C5B3-EAD9-4D2B-AA15-17E127AEAF62}" type="presParOf" srcId="{F3E0AEBC-6BE2-4138-A364-2458E7D14A17}" destId="{2E8AD798-1521-4A13-B648-2D60CAC313E6}" srcOrd="1" destOrd="0" presId="urn:microsoft.com/office/officeart/2005/8/layout/hierarchy6"/>
    <dgm:cxn modelId="{1CDD12B1-F7AB-4206-8B47-055312221958}" type="presParOf" srcId="{2E8AD798-1521-4A13-B648-2D60CAC313E6}" destId="{AFE4B7E0-5239-4067-B189-C5966462BAEC}" srcOrd="0" destOrd="0" presId="urn:microsoft.com/office/officeart/2005/8/layout/hierarchy6"/>
    <dgm:cxn modelId="{523C47C0-1561-4A0B-B82B-48FDF61D7333}" type="presParOf" srcId="{2E8AD798-1521-4A13-B648-2D60CAC313E6}" destId="{5EB55921-B4F9-4C38-96FB-C49AD49E69B8}" srcOrd="1" destOrd="0" presId="urn:microsoft.com/office/officeart/2005/8/layout/hierarchy6"/>
    <dgm:cxn modelId="{EF0D0587-2AE0-4427-9EDC-544954581E96}" type="presParOf" srcId="{5EB55921-B4F9-4C38-96FB-C49AD49E69B8}" destId="{2C047FEE-3E70-4116-AD8C-7B0460CA65F9}" srcOrd="0" destOrd="0" presId="urn:microsoft.com/office/officeart/2005/8/layout/hierarchy6"/>
    <dgm:cxn modelId="{DC8968AE-41E4-4CEF-9C65-532EDF7C0465}" type="presParOf" srcId="{5EB55921-B4F9-4C38-96FB-C49AD49E69B8}" destId="{DE2F5DBE-054D-4227-AD5B-0AE765E5011D}" srcOrd="1" destOrd="0" presId="urn:microsoft.com/office/officeart/2005/8/layout/hierarchy6"/>
    <dgm:cxn modelId="{05DC5CD5-A849-48CD-B32D-1069463959EA}" type="presParOf" srcId="{0409951E-040F-4939-BCBC-B7179ACE81E2}" destId="{57FF28C6-02D0-46B5-993C-811E0F79BA0C}" srcOrd="2" destOrd="0" presId="urn:microsoft.com/office/officeart/2005/8/layout/hierarchy6"/>
    <dgm:cxn modelId="{C2FF2907-F988-433A-803D-FF4EFBC57C7E}" type="presParOf" srcId="{0409951E-040F-4939-BCBC-B7179ACE81E2}" destId="{8580E933-3D1E-4A41-A715-0004DBA0368D}" srcOrd="3" destOrd="0" presId="urn:microsoft.com/office/officeart/2005/8/layout/hierarchy6"/>
    <dgm:cxn modelId="{5D1B622A-A304-46A1-B55A-5DA5CF8F9FD5}" type="presParOf" srcId="{8580E933-3D1E-4A41-A715-0004DBA0368D}" destId="{A810694E-8704-468B-A380-ABB78BEDCBE4}" srcOrd="0" destOrd="0" presId="urn:microsoft.com/office/officeart/2005/8/layout/hierarchy6"/>
    <dgm:cxn modelId="{00C2E6AA-E9CD-4958-95D0-174AF28F2F71}" type="presParOf" srcId="{8580E933-3D1E-4A41-A715-0004DBA0368D}" destId="{F5ADC085-E4E5-4EB3-AAC7-CD89D776E147}" srcOrd="1" destOrd="0" presId="urn:microsoft.com/office/officeart/2005/8/layout/hierarchy6"/>
    <dgm:cxn modelId="{B2DAE1C8-7043-4648-94AC-79389FDAA2D8}" type="presParOf" srcId="{F5ADC085-E4E5-4EB3-AAC7-CD89D776E147}" destId="{66F64F39-0A0C-465F-849E-53872E6F6992}" srcOrd="0" destOrd="0" presId="urn:microsoft.com/office/officeart/2005/8/layout/hierarchy6"/>
    <dgm:cxn modelId="{E44C7F18-4D20-440F-AAE4-4FEDF8C5CB4B}" type="presParOf" srcId="{F5ADC085-E4E5-4EB3-AAC7-CD89D776E147}" destId="{EEDF66DD-06E2-4763-AC2D-2145179B69F1}" srcOrd="1" destOrd="0" presId="urn:microsoft.com/office/officeart/2005/8/layout/hierarchy6"/>
    <dgm:cxn modelId="{7A849B74-92DF-43B3-A3BE-C47D813E1ED5}" type="presParOf" srcId="{EEDF66DD-06E2-4763-AC2D-2145179B69F1}" destId="{DA26725D-ABB9-41AE-9C17-3996750F77B8}" srcOrd="0" destOrd="0" presId="urn:microsoft.com/office/officeart/2005/8/layout/hierarchy6"/>
    <dgm:cxn modelId="{DD60C76E-0B72-4AF7-8782-9B383D815852}" type="presParOf" srcId="{EEDF66DD-06E2-4763-AC2D-2145179B69F1}" destId="{8C00E395-2AFE-4DAA-90B1-5ADC06BD265C}" srcOrd="1" destOrd="0" presId="urn:microsoft.com/office/officeart/2005/8/layout/hierarchy6"/>
    <dgm:cxn modelId="{918F9E16-B8F7-45A6-B927-75E95E26D05F}" type="presParOf" srcId="{870176C1-1A54-463B-81EF-6B780410D40B}" destId="{A42E31F5-B1B9-4FE0-80CF-A2FAEEE3FC53}" srcOrd="1" destOrd="0" presId="urn:microsoft.com/office/officeart/2005/8/layout/hierarchy6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FAEDE66-B3C8-4A10-A6DE-2CBDECB8A84E}" type="doc">
      <dgm:prSet loTypeId="urn:microsoft.com/office/officeart/2005/8/layout/hierarchy6" loCatId="hierarchy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el-GR"/>
        </a:p>
      </dgm:t>
    </dgm:pt>
    <dgm:pt modelId="{E8C7F15E-FE57-431B-B751-6F25029EAED7}">
      <dgm:prSet phldrT="[Κείμενο]" custT="1"/>
      <dgm:spPr/>
      <dgm:t>
        <a:bodyPr/>
        <a:lstStyle/>
        <a:p>
          <a:r>
            <a:rPr lang="el-GR" sz="2000" b="1" dirty="0">
              <a:latin typeface="Arial" panose="020B0604020202020204" pitchFamily="34" charset="0"/>
              <a:cs typeface="Arial" panose="020B0604020202020204" pitchFamily="34" charset="0"/>
            </a:rPr>
            <a:t>Οξεία Δύσπνοια</a:t>
          </a:r>
        </a:p>
      </dgm:t>
    </dgm:pt>
    <dgm:pt modelId="{38FFF98C-A8D7-4BCD-944C-ADD5B9BB71B1}" type="parTrans" cxnId="{D7CC9C0D-A689-4F32-B07A-39B9203E48C0}">
      <dgm:prSet/>
      <dgm:spPr/>
      <dgm:t>
        <a:bodyPr/>
        <a:lstStyle/>
        <a:p>
          <a:endParaRPr lang="el-GR" sz="2800"/>
        </a:p>
      </dgm:t>
    </dgm:pt>
    <dgm:pt modelId="{FB7BD5B9-8E34-4122-A731-D75E3139C8AA}" type="sibTrans" cxnId="{D7CC9C0D-A689-4F32-B07A-39B9203E48C0}">
      <dgm:prSet/>
      <dgm:spPr/>
      <dgm:t>
        <a:bodyPr/>
        <a:lstStyle/>
        <a:p>
          <a:endParaRPr lang="el-GR" sz="2800"/>
        </a:p>
      </dgm:t>
    </dgm:pt>
    <dgm:pt modelId="{D5D21060-033B-43B2-98C9-375AEB7CF93F}">
      <dgm:prSet phldrT="[Κείμενο]" custT="1"/>
      <dgm:spPr>
        <a:solidFill>
          <a:srgbClr val="FFFF00"/>
        </a:solidFill>
      </dgm:spPr>
      <dgm:t>
        <a:bodyPr/>
        <a:lstStyle/>
        <a:p>
          <a:r>
            <a:rPr lang="el-G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Αρχική εκτίμηση</a:t>
          </a:r>
        </a:p>
        <a:p>
          <a:r>
            <a:rPr lang="el-G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</a:t>
          </a:r>
          <a:r>
            <a:rPr lang="el-G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:</a:t>
          </a:r>
          <a:r>
            <a: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airway</a:t>
          </a:r>
          <a:r>
            <a:rPr lang="el-G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</a:t>
          </a:r>
          <a:r>
            <a:rPr lang="el-G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:</a:t>
          </a:r>
          <a:r>
            <a: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Breathing C</a:t>
          </a:r>
          <a:r>
            <a:rPr lang="el-G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:</a:t>
          </a:r>
          <a:r>
            <a: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Circulation</a:t>
          </a:r>
          <a:endParaRPr lang="el-GR" sz="16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15F19F-6121-4C76-A2DA-FF987852C4B5}" type="parTrans" cxnId="{E2710136-C236-4A0E-A039-C4C98CDCFDFB}">
      <dgm:prSet/>
      <dgm:spPr/>
      <dgm:t>
        <a:bodyPr/>
        <a:lstStyle/>
        <a:p>
          <a:endParaRPr lang="el-GR" sz="2800"/>
        </a:p>
      </dgm:t>
    </dgm:pt>
    <dgm:pt modelId="{2FA2087D-18A3-4430-B58D-CC3A863C62BA}" type="sibTrans" cxnId="{E2710136-C236-4A0E-A039-C4C98CDCFDFB}">
      <dgm:prSet/>
      <dgm:spPr/>
      <dgm:t>
        <a:bodyPr/>
        <a:lstStyle/>
        <a:p>
          <a:endParaRPr lang="el-GR" sz="2800"/>
        </a:p>
      </dgm:t>
    </dgm:pt>
    <dgm:pt modelId="{72AF6FEF-CCC0-4CE6-B4F4-827DBD7B698D}">
      <dgm:prSet phldrT="[Κείμενο]" custT="1"/>
      <dgm:spPr>
        <a:solidFill>
          <a:srgbClr val="00B050"/>
        </a:solidFill>
      </dgm:spPr>
      <dgm:t>
        <a:bodyPr/>
        <a:lstStyle/>
        <a:p>
          <a:r>
            <a:rPr lang="el-GR" sz="1600" b="1" dirty="0">
              <a:latin typeface="Arial" panose="020B0604020202020204" pitchFamily="34" charset="0"/>
              <a:cs typeface="Arial" panose="020B0604020202020204" pitchFamily="34" charset="0"/>
            </a:rPr>
            <a:t>Σταθερός Ασθενής</a:t>
          </a:r>
        </a:p>
      </dgm:t>
    </dgm:pt>
    <dgm:pt modelId="{885C7E38-90D2-4901-83D9-69A1F958E057}" type="parTrans" cxnId="{2E1AA09F-FFA5-491B-A0C2-1EB5BC60AD79}">
      <dgm:prSet/>
      <dgm:spPr/>
      <dgm:t>
        <a:bodyPr/>
        <a:lstStyle/>
        <a:p>
          <a:endParaRPr lang="el-GR" sz="2800"/>
        </a:p>
      </dgm:t>
    </dgm:pt>
    <dgm:pt modelId="{DEFC80D5-36D6-42D8-87DC-E395797DFA27}" type="sibTrans" cxnId="{2E1AA09F-FFA5-491B-A0C2-1EB5BC60AD79}">
      <dgm:prSet/>
      <dgm:spPr/>
      <dgm:t>
        <a:bodyPr/>
        <a:lstStyle/>
        <a:p>
          <a:endParaRPr lang="el-GR" sz="2800"/>
        </a:p>
      </dgm:t>
    </dgm:pt>
    <dgm:pt modelId="{A4765C1B-EE90-414A-BF62-EACAA8A9980D}">
      <dgm:prSet phldrT="[Κείμενο]" custT="1"/>
      <dgm:spPr>
        <a:solidFill>
          <a:srgbClr val="FF0000"/>
        </a:solidFill>
      </dgm:spPr>
      <dgm:t>
        <a:bodyPr/>
        <a:lstStyle/>
        <a:p>
          <a:r>
            <a:rPr lang="el-GR" sz="1600" b="1" dirty="0">
              <a:latin typeface="Arial" panose="020B0604020202020204" pitchFamily="34" charset="0"/>
              <a:cs typeface="Arial" panose="020B0604020202020204" pitchFamily="34" charset="0"/>
            </a:rPr>
            <a:t>Ασταθής Ασθενής</a:t>
          </a:r>
        </a:p>
      </dgm:t>
    </dgm:pt>
    <dgm:pt modelId="{15E0C7BE-9E8B-4883-9A9E-9C2AB4FADF97}" type="parTrans" cxnId="{4C6B09AE-18D8-467E-B469-CCFB3E001401}">
      <dgm:prSet/>
      <dgm:spPr/>
      <dgm:t>
        <a:bodyPr/>
        <a:lstStyle/>
        <a:p>
          <a:endParaRPr lang="el-GR"/>
        </a:p>
      </dgm:t>
    </dgm:pt>
    <dgm:pt modelId="{2677EA5C-E3B9-4D90-BB0F-D6D20238DEF3}" type="sibTrans" cxnId="{4C6B09AE-18D8-467E-B469-CCFB3E001401}">
      <dgm:prSet/>
      <dgm:spPr/>
      <dgm:t>
        <a:bodyPr/>
        <a:lstStyle/>
        <a:p>
          <a:endParaRPr lang="el-GR"/>
        </a:p>
      </dgm:t>
    </dgm:pt>
    <dgm:pt modelId="{A4FB512F-2DAA-4463-837A-DC22091623DC}">
      <dgm:prSet phldrT="[Κείμενο]" custT="1"/>
      <dgm:spPr>
        <a:gradFill rotWithShape="0">
          <a:gsLst>
            <a:gs pos="22000">
              <a:srgbClr val="00B050"/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r>
            <a:rPr lang="el-GR" sz="1600" b="1" dirty="0">
              <a:latin typeface="Arial" panose="020B0604020202020204" pitchFamily="34" charset="0"/>
              <a:cs typeface="Arial" panose="020B0604020202020204" pitchFamily="34" charset="0"/>
            </a:rPr>
            <a:t>Αναλυτικό Ιστορικό, Κλινική εξέταση και ζωτικά σημεία </a:t>
          </a:r>
        </a:p>
        <a:p>
          <a:r>
            <a:rPr lang="el-GR" sz="1600" b="1" dirty="0">
              <a:latin typeface="Arial" panose="020B0604020202020204" pitchFamily="34" charset="0"/>
              <a:cs typeface="Arial" panose="020B0604020202020204" pitchFamily="34" charset="0"/>
            </a:rPr>
            <a:t>Οξυγονοθεραπεία αν </a:t>
          </a:r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SpO2</a:t>
          </a:r>
          <a:r>
            <a:rPr lang="el-GR" sz="1600" b="1" dirty="0">
              <a:latin typeface="Arial" panose="020B0604020202020204" pitchFamily="34" charset="0"/>
              <a:cs typeface="Arial" panose="020B0604020202020204" pitchFamily="34" charset="0"/>
            </a:rPr>
            <a:t>&lt;</a:t>
          </a:r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90%</a:t>
          </a:r>
          <a:r>
            <a:rPr lang="el-GR" sz="1600" b="1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l-GR" sz="1600" b="1" dirty="0" err="1">
              <a:latin typeface="Arial" panose="020B0604020202020204" pitchFamily="34" charset="0"/>
              <a:cs typeface="Arial" panose="020B0604020202020204" pitchFamily="34" charset="0"/>
            </a:rPr>
            <a:t>φλεβοκαθετήρας</a:t>
          </a:r>
          <a:r>
            <a:rPr lang="el-GR" sz="1600" b="1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monitoring</a:t>
          </a:r>
          <a:r>
            <a:rPr lang="el-GR" sz="1600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gm:t>
    </dgm:pt>
    <dgm:pt modelId="{88F1DDE8-DFE0-41D0-9AE0-DC37E4712641}" type="parTrans" cxnId="{B5A7EE42-5F30-41BD-9512-C8CB5E7A17FC}">
      <dgm:prSet/>
      <dgm:spPr/>
      <dgm:t>
        <a:bodyPr/>
        <a:lstStyle/>
        <a:p>
          <a:endParaRPr lang="el-GR"/>
        </a:p>
      </dgm:t>
    </dgm:pt>
    <dgm:pt modelId="{ECF46A02-EE91-4BB0-AAE5-8F54EC1CDBE1}" type="sibTrans" cxnId="{B5A7EE42-5F30-41BD-9512-C8CB5E7A17FC}">
      <dgm:prSet/>
      <dgm:spPr/>
      <dgm:t>
        <a:bodyPr/>
        <a:lstStyle/>
        <a:p>
          <a:endParaRPr lang="el-GR"/>
        </a:p>
      </dgm:t>
    </dgm:pt>
    <dgm:pt modelId="{65EF710B-7009-480E-B24E-C844C5A2C484}">
      <dgm:prSet phldrT="[Κείμενο]" custT="1"/>
      <dgm:spPr>
        <a:gradFill rotWithShape="0">
          <a:gsLst>
            <a:gs pos="0">
              <a:srgbClr val="FF0000"/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pPr algn="ctr"/>
          <a:r>
            <a:rPr lang="el-GR" sz="1600" b="1" dirty="0" err="1">
              <a:latin typeface="Arial" panose="020B0604020202020204" pitchFamily="34" charset="0"/>
              <a:cs typeface="Arial" panose="020B0604020202020204" pitchFamily="34" charset="0"/>
            </a:rPr>
            <a:t>Ενδοτραχειακή</a:t>
          </a:r>
          <a:r>
            <a:rPr lang="el-GR" sz="1600" b="1" dirty="0">
              <a:latin typeface="Arial" panose="020B0604020202020204" pitchFamily="34" charset="0"/>
              <a:cs typeface="Arial" panose="020B0604020202020204" pitchFamily="34" charset="0"/>
            </a:rPr>
            <a:t> διασωλήνωση και υποστήριξη αναπνευστικού</a:t>
          </a:r>
        </a:p>
      </dgm:t>
    </dgm:pt>
    <dgm:pt modelId="{FE2D6C0F-42AC-42EA-9543-F56CAE8375FA}" type="sibTrans" cxnId="{19CE9FFF-4495-40BF-AF94-ECDBA2A4DDDD}">
      <dgm:prSet/>
      <dgm:spPr/>
      <dgm:t>
        <a:bodyPr/>
        <a:lstStyle/>
        <a:p>
          <a:endParaRPr lang="el-GR" sz="2800"/>
        </a:p>
      </dgm:t>
    </dgm:pt>
    <dgm:pt modelId="{BAA7808F-5F8C-44FD-865A-0D390DA4337E}" type="parTrans" cxnId="{19CE9FFF-4495-40BF-AF94-ECDBA2A4DDDD}">
      <dgm:prSet/>
      <dgm:spPr/>
      <dgm:t>
        <a:bodyPr/>
        <a:lstStyle/>
        <a:p>
          <a:endParaRPr lang="el-GR" sz="2800"/>
        </a:p>
      </dgm:t>
    </dgm:pt>
    <dgm:pt modelId="{870176C1-1A54-463B-81EF-6B780410D40B}" type="pres">
      <dgm:prSet presAssocID="{7FAEDE66-B3C8-4A10-A6DE-2CBDECB8A84E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396E4CC-621A-4877-9DC5-AAA365652FE8}" type="pres">
      <dgm:prSet presAssocID="{7FAEDE66-B3C8-4A10-A6DE-2CBDECB8A84E}" presName="hierFlow" presStyleCnt="0"/>
      <dgm:spPr/>
    </dgm:pt>
    <dgm:pt modelId="{1012E7F8-E515-44AD-91AB-70D0CF20535A}" type="pres">
      <dgm:prSet presAssocID="{7FAEDE66-B3C8-4A10-A6DE-2CBDECB8A84E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009110FE-4326-4488-9A78-6A21E88FF021}" type="pres">
      <dgm:prSet presAssocID="{E8C7F15E-FE57-431B-B751-6F25029EAED7}" presName="Name14" presStyleCnt="0"/>
      <dgm:spPr/>
    </dgm:pt>
    <dgm:pt modelId="{C8365BE2-6F12-4AE8-9860-4EBB1286ABE2}" type="pres">
      <dgm:prSet presAssocID="{E8C7F15E-FE57-431B-B751-6F25029EAED7}" presName="level1Shape" presStyleLbl="node0" presStyleIdx="0" presStyleCnt="1" custScaleX="226400" custScaleY="159755" custLinFactNeighborX="12135" custLinFactNeighborY="-56">
        <dgm:presLayoutVars>
          <dgm:chPref val="3"/>
        </dgm:presLayoutVars>
      </dgm:prSet>
      <dgm:spPr/>
    </dgm:pt>
    <dgm:pt modelId="{40259242-9628-45B0-9702-AD53D7169D58}" type="pres">
      <dgm:prSet presAssocID="{E8C7F15E-FE57-431B-B751-6F25029EAED7}" presName="hierChild2" presStyleCnt="0"/>
      <dgm:spPr/>
    </dgm:pt>
    <dgm:pt modelId="{2CB38E53-820B-4376-B7B5-B2AF27A9CAF3}" type="pres">
      <dgm:prSet presAssocID="{F215F19F-6121-4C76-A2DA-FF987852C4B5}" presName="Name19" presStyleLbl="parChTrans1D2" presStyleIdx="0" presStyleCnt="1"/>
      <dgm:spPr/>
    </dgm:pt>
    <dgm:pt modelId="{93BFC8A2-51F3-4F89-A735-29B791B0D7EB}" type="pres">
      <dgm:prSet presAssocID="{D5D21060-033B-43B2-98C9-375AEB7CF93F}" presName="Name21" presStyleCnt="0"/>
      <dgm:spPr/>
    </dgm:pt>
    <dgm:pt modelId="{484C5C45-5B7F-46E9-B89D-3E800CE70C2B}" type="pres">
      <dgm:prSet presAssocID="{D5D21060-033B-43B2-98C9-375AEB7CF93F}" presName="level2Shape" presStyleLbl="node2" presStyleIdx="0" presStyleCnt="1" custScaleX="236693" custScaleY="122895" custLinFactNeighborX="17281" custLinFactNeighborY="-7748"/>
      <dgm:spPr/>
    </dgm:pt>
    <dgm:pt modelId="{0409951E-040F-4939-BCBC-B7179ACE81E2}" type="pres">
      <dgm:prSet presAssocID="{D5D21060-033B-43B2-98C9-375AEB7CF93F}" presName="hierChild3" presStyleCnt="0"/>
      <dgm:spPr/>
    </dgm:pt>
    <dgm:pt modelId="{4A9B198A-CE15-445A-A7C7-77DF58575EDE}" type="pres">
      <dgm:prSet presAssocID="{15E0C7BE-9E8B-4883-9A9E-9C2AB4FADF97}" presName="Name19" presStyleLbl="parChTrans1D3" presStyleIdx="0" presStyleCnt="2"/>
      <dgm:spPr/>
    </dgm:pt>
    <dgm:pt modelId="{F3E0AEBC-6BE2-4138-A364-2458E7D14A17}" type="pres">
      <dgm:prSet presAssocID="{A4765C1B-EE90-414A-BF62-EACAA8A9980D}" presName="Name21" presStyleCnt="0"/>
      <dgm:spPr/>
    </dgm:pt>
    <dgm:pt modelId="{0DBD3622-AFF4-426F-A771-23FABB498F1C}" type="pres">
      <dgm:prSet presAssocID="{A4765C1B-EE90-414A-BF62-EACAA8A9980D}" presName="level2Shape" presStyleLbl="node3" presStyleIdx="0" presStyleCnt="2" custScaleX="120371" custLinFactNeighborX="39770" custLinFactNeighborY="-1277"/>
      <dgm:spPr/>
    </dgm:pt>
    <dgm:pt modelId="{2E8AD798-1521-4A13-B648-2D60CAC313E6}" type="pres">
      <dgm:prSet presAssocID="{A4765C1B-EE90-414A-BF62-EACAA8A9980D}" presName="hierChild3" presStyleCnt="0"/>
      <dgm:spPr/>
    </dgm:pt>
    <dgm:pt modelId="{AFE4B7E0-5239-4067-B189-C5966462BAEC}" type="pres">
      <dgm:prSet presAssocID="{BAA7808F-5F8C-44FD-865A-0D390DA4337E}" presName="Name19" presStyleLbl="parChTrans1D4" presStyleIdx="0" presStyleCnt="2"/>
      <dgm:spPr/>
    </dgm:pt>
    <dgm:pt modelId="{5EB55921-B4F9-4C38-96FB-C49AD49E69B8}" type="pres">
      <dgm:prSet presAssocID="{65EF710B-7009-480E-B24E-C844C5A2C484}" presName="Name21" presStyleCnt="0"/>
      <dgm:spPr/>
    </dgm:pt>
    <dgm:pt modelId="{2C047FEE-3E70-4116-AD8C-7B0460CA65F9}" type="pres">
      <dgm:prSet presAssocID="{65EF710B-7009-480E-B24E-C844C5A2C484}" presName="level2Shape" presStyleLbl="node4" presStyleIdx="0" presStyleCnt="2" custScaleX="194339" custScaleY="138587" custLinFactNeighborX="8592" custLinFactNeighborY="652"/>
      <dgm:spPr/>
    </dgm:pt>
    <dgm:pt modelId="{DE2F5DBE-054D-4227-AD5B-0AE765E5011D}" type="pres">
      <dgm:prSet presAssocID="{65EF710B-7009-480E-B24E-C844C5A2C484}" presName="hierChild3" presStyleCnt="0"/>
      <dgm:spPr/>
    </dgm:pt>
    <dgm:pt modelId="{57FF28C6-02D0-46B5-993C-811E0F79BA0C}" type="pres">
      <dgm:prSet presAssocID="{885C7E38-90D2-4901-83D9-69A1F958E057}" presName="Name19" presStyleLbl="parChTrans1D3" presStyleIdx="1" presStyleCnt="2"/>
      <dgm:spPr/>
    </dgm:pt>
    <dgm:pt modelId="{8580E933-3D1E-4A41-A715-0004DBA0368D}" type="pres">
      <dgm:prSet presAssocID="{72AF6FEF-CCC0-4CE6-B4F4-827DBD7B698D}" presName="Name21" presStyleCnt="0"/>
      <dgm:spPr/>
    </dgm:pt>
    <dgm:pt modelId="{A810694E-8704-468B-A380-ABB78BEDCBE4}" type="pres">
      <dgm:prSet presAssocID="{72AF6FEF-CCC0-4CE6-B4F4-827DBD7B698D}" presName="level2Shape" presStyleLbl="node3" presStyleIdx="1" presStyleCnt="2" custScaleX="118329"/>
      <dgm:spPr/>
    </dgm:pt>
    <dgm:pt modelId="{F5ADC085-E4E5-4EB3-AAC7-CD89D776E147}" type="pres">
      <dgm:prSet presAssocID="{72AF6FEF-CCC0-4CE6-B4F4-827DBD7B698D}" presName="hierChild3" presStyleCnt="0"/>
      <dgm:spPr/>
    </dgm:pt>
    <dgm:pt modelId="{66F64F39-0A0C-465F-849E-53872E6F6992}" type="pres">
      <dgm:prSet presAssocID="{88F1DDE8-DFE0-41D0-9AE0-DC37E4712641}" presName="Name19" presStyleLbl="parChTrans1D4" presStyleIdx="1" presStyleCnt="2"/>
      <dgm:spPr/>
    </dgm:pt>
    <dgm:pt modelId="{EEDF66DD-06E2-4763-AC2D-2145179B69F1}" type="pres">
      <dgm:prSet presAssocID="{A4FB512F-2DAA-4463-837A-DC22091623DC}" presName="Name21" presStyleCnt="0"/>
      <dgm:spPr/>
    </dgm:pt>
    <dgm:pt modelId="{DA26725D-ABB9-41AE-9C17-3996750F77B8}" type="pres">
      <dgm:prSet presAssocID="{A4FB512F-2DAA-4463-837A-DC22091623DC}" presName="level2Shape" presStyleLbl="node4" presStyleIdx="1" presStyleCnt="2" custScaleX="233842" custScaleY="258390" custLinFactX="31258" custLinFactNeighborX="100000" custLinFactNeighborY="652"/>
      <dgm:spPr/>
    </dgm:pt>
    <dgm:pt modelId="{8C00E395-2AFE-4DAA-90B1-5ADC06BD265C}" type="pres">
      <dgm:prSet presAssocID="{A4FB512F-2DAA-4463-837A-DC22091623DC}" presName="hierChild3" presStyleCnt="0"/>
      <dgm:spPr/>
    </dgm:pt>
    <dgm:pt modelId="{A42E31F5-B1B9-4FE0-80CF-A2FAEEE3FC53}" type="pres">
      <dgm:prSet presAssocID="{7FAEDE66-B3C8-4A10-A6DE-2CBDECB8A84E}" presName="bgShapesFlow" presStyleCnt="0"/>
      <dgm:spPr/>
    </dgm:pt>
  </dgm:ptLst>
  <dgm:cxnLst>
    <dgm:cxn modelId="{D7CC9C0D-A689-4F32-B07A-39B9203E48C0}" srcId="{7FAEDE66-B3C8-4A10-A6DE-2CBDECB8A84E}" destId="{E8C7F15E-FE57-431B-B751-6F25029EAED7}" srcOrd="0" destOrd="0" parTransId="{38FFF98C-A8D7-4BCD-944C-ADD5B9BB71B1}" sibTransId="{FB7BD5B9-8E34-4122-A731-D75E3139C8AA}"/>
    <dgm:cxn modelId="{EA79E122-8939-4E93-BB16-88528A5BC39A}" type="presOf" srcId="{65EF710B-7009-480E-B24E-C844C5A2C484}" destId="{2C047FEE-3E70-4116-AD8C-7B0460CA65F9}" srcOrd="0" destOrd="0" presId="urn:microsoft.com/office/officeart/2005/8/layout/hierarchy6"/>
    <dgm:cxn modelId="{E2710136-C236-4A0E-A039-C4C98CDCFDFB}" srcId="{E8C7F15E-FE57-431B-B751-6F25029EAED7}" destId="{D5D21060-033B-43B2-98C9-375AEB7CF93F}" srcOrd="0" destOrd="0" parTransId="{F215F19F-6121-4C76-A2DA-FF987852C4B5}" sibTransId="{2FA2087D-18A3-4430-B58D-CC3A863C62BA}"/>
    <dgm:cxn modelId="{0C45183B-8D2D-4F52-9FB9-852FDE14721F}" type="presOf" srcId="{BAA7808F-5F8C-44FD-865A-0D390DA4337E}" destId="{AFE4B7E0-5239-4067-B189-C5966462BAEC}" srcOrd="0" destOrd="0" presId="urn:microsoft.com/office/officeart/2005/8/layout/hierarchy6"/>
    <dgm:cxn modelId="{97EC2E3F-0ABD-4D09-B4A1-37730D774D0A}" type="presOf" srcId="{15E0C7BE-9E8B-4883-9A9E-9C2AB4FADF97}" destId="{4A9B198A-CE15-445A-A7C7-77DF58575EDE}" srcOrd="0" destOrd="0" presId="urn:microsoft.com/office/officeart/2005/8/layout/hierarchy6"/>
    <dgm:cxn modelId="{9F76CF5D-0E8F-4043-BCD3-BCB592CD3785}" type="presOf" srcId="{7FAEDE66-B3C8-4A10-A6DE-2CBDECB8A84E}" destId="{870176C1-1A54-463B-81EF-6B780410D40B}" srcOrd="0" destOrd="0" presId="urn:microsoft.com/office/officeart/2005/8/layout/hierarchy6"/>
    <dgm:cxn modelId="{B5A7EE42-5F30-41BD-9512-C8CB5E7A17FC}" srcId="{72AF6FEF-CCC0-4CE6-B4F4-827DBD7B698D}" destId="{A4FB512F-2DAA-4463-837A-DC22091623DC}" srcOrd="0" destOrd="0" parTransId="{88F1DDE8-DFE0-41D0-9AE0-DC37E4712641}" sibTransId="{ECF46A02-EE91-4BB0-AAE5-8F54EC1CDBE1}"/>
    <dgm:cxn modelId="{12102D64-24DD-4A55-A1B2-7DE5D2D14A45}" type="presOf" srcId="{E8C7F15E-FE57-431B-B751-6F25029EAED7}" destId="{C8365BE2-6F12-4AE8-9860-4EBB1286ABE2}" srcOrd="0" destOrd="0" presId="urn:microsoft.com/office/officeart/2005/8/layout/hierarchy6"/>
    <dgm:cxn modelId="{97438368-4B6C-46C5-943F-AF61155F3738}" type="presOf" srcId="{A4765C1B-EE90-414A-BF62-EACAA8A9980D}" destId="{0DBD3622-AFF4-426F-A771-23FABB498F1C}" srcOrd="0" destOrd="0" presId="urn:microsoft.com/office/officeart/2005/8/layout/hierarchy6"/>
    <dgm:cxn modelId="{6E819574-AC60-4785-8B8C-562458B86B32}" type="presOf" srcId="{A4FB512F-2DAA-4463-837A-DC22091623DC}" destId="{DA26725D-ABB9-41AE-9C17-3996750F77B8}" srcOrd="0" destOrd="0" presId="urn:microsoft.com/office/officeart/2005/8/layout/hierarchy6"/>
    <dgm:cxn modelId="{B5EBD674-9D38-43C1-A28B-A95606657D69}" type="presOf" srcId="{72AF6FEF-CCC0-4CE6-B4F4-827DBD7B698D}" destId="{A810694E-8704-468B-A380-ABB78BEDCBE4}" srcOrd="0" destOrd="0" presId="urn:microsoft.com/office/officeart/2005/8/layout/hierarchy6"/>
    <dgm:cxn modelId="{E9137689-2BA0-4DB3-BB53-21CECCDEF6DC}" type="presOf" srcId="{D5D21060-033B-43B2-98C9-375AEB7CF93F}" destId="{484C5C45-5B7F-46E9-B89D-3E800CE70C2B}" srcOrd="0" destOrd="0" presId="urn:microsoft.com/office/officeart/2005/8/layout/hierarchy6"/>
    <dgm:cxn modelId="{9B42C190-D116-41C4-AEF4-515A5C72981E}" type="presOf" srcId="{885C7E38-90D2-4901-83D9-69A1F958E057}" destId="{57FF28C6-02D0-46B5-993C-811E0F79BA0C}" srcOrd="0" destOrd="0" presId="urn:microsoft.com/office/officeart/2005/8/layout/hierarchy6"/>
    <dgm:cxn modelId="{2E1AA09F-FFA5-491B-A0C2-1EB5BC60AD79}" srcId="{D5D21060-033B-43B2-98C9-375AEB7CF93F}" destId="{72AF6FEF-CCC0-4CE6-B4F4-827DBD7B698D}" srcOrd="1" destOrd="0" parTransId="{885C7E38-90D2-4901-83D9-69A1F958E057}" sibTransId="{DEFC80D5-36D6-42D8-87DC-E395797DFA27}"/>
    <dgm:cxn modelId="{4C6B09AE-18D8-467E-B469-CCFB3E001401}" srcId="{D5D21060-033B-43B2-98C9-375AEB7CF93F}" destId="{A4765C1B-EE90-414A-BF62-EACAA8A9980D}" srcOrd="0" destOrd="0" parTransId="{15E0C7BE-9E8B-4883-9A9E-9C2AB4FADF97}" sibTransId="{2677EA5C-E3B9-4D90-BB0F-D6D20238DEF3}"/>
    <dgm:cxn modelId="{E785A9DC-CD73-45B3-80F6-0AFC7B3C7FC5}" type="presOf" srcId="{88F1DDE8-DFE0-41D0-9AE0-DC37E4712641}" destId="{66F64F39-0A0C-465F-849E-53872E6F6992}" srcOrd="0" destOrd="0" presId="urn:microsoft.com/office/officeart/2005/8/layout/hierarchy6"/>
    <dgm:cxn modelId="{A94CDBE6-58AB-47D0-90C8-82865DB24A6E}" type="presOf" srcId="{F215F19F-6121-4C76-A2DA-FF987852C4B5}" destId="{2CB38E53-820B-4376-B7B5-B2AF27A9CAF3}" srcOrd="0" destOrd="0" presId="urn:microsoft.com/office/officeart/2005/8/layout/hierarchy6"/>
    <dgm:cxn modelId="{19CE9FFF-4495-40BF-AF94-ECDBA2A4DDDD}" srcId="{A4765C1B-EE90-414A-BF62-EACAA8A9980D}" destId="{65EF710B-7009-480E-B24E-C844C5A2C484}" srcOrd="0" destOrd="0" parTransId="{BAA7808F-5F8C-44FD-865A-0D390DA4337E}" sibTransId="{FE2D6C0F-42AC-42EA-9543-F56CAE8375FA}"/>
    <dgm:cxn modelId="{E872EC94-7F18-4D62-A37A-FB8C8406F180}" type="presParOf" srcId="{870176C1-1A54-463B-81EF-6B780410D40B}" destId="{6396E4CC-621A-4877-9DC5-AAA365652FE8}" srcOrd="0" destOrd="0" presId="urn:microsoft.com/office/officeart/2005/8/layout/hierarchy6"/>
    <dgm:cxn modelId="{0E875F64-AD71-49F5-92A7-62CEF9E826C5}" type="presParOf" srcId="{6396E4CC-621A-4877-9DC5-AAA365652FE8}" destId="{1012E7F8-E515-44AD-91AB-70D0CF20535A}" srcOrd="0" destOrd="0" presId="urn:microsoft.com/office/officeart/2005/8/layout/hierarchy6"/>
    <dgm:cxn modelId="{0829A1F9-8346-43A7-AEEF-46400180CBA0}" type="presParOf" srcId="{1012E7F8-E515-44AD-91AB-70D0CF20535A}" destId="{009110FE-4326-4488-9A78-6A21E88FF021}" srcOrd="0" destOrd="0" presId="urn:microsoft.com/office/officeart/2005/8/layout/hierarchy6"/>
    <dgm:cxn modelId="{BD5B5E2C-EA4D-4807-84C6-8936AAB73B86}" type="presParOf" srcId="{009110FE-4326-4488-9A78-6A21E88FF021}" destId="{C8365BE2-6F12-4AE8-9860-4EBB1286ABE2}" srcOrd="0" destOrd="0" presId="urn:microsoft.com/office/officeart/2005/8/layout/hierarchy6"/>
    <dgm:cxn modelId="{C487C45A-A1AA-4A93-8D69-65308601279B}" type="presParOf" srcId="{009110FE-4326-4488-9A78-6A21E88FF021}" destId="{40259242-9628-45B0-9702-AD53D7169D58}" srcOrd="1" destOrd="0" presId="urn:microsoft.com/office/officeart/2005/8/layout/hierarchy6"/>
    <dgm:cxn modelId="{F42C68CE-518B-4492-B576-2A23A2C637D0}" type="presParOf" srcId="{40259242-9628-45B0-9702-AD53D7169D58}" destId="{2CB38E53-820B-4376-B7B5-B2AF27A9CAF3}" srcOrd="0" destOrd="0" presId="urn:microsoft.com/office/officeart/2005/8/layout/hierarchy6"/>
    <dgm:cxn modelId="{7439D4CA-3FFF-414F-8D69-EF6F01D8DE00}" type="presParOf" srcId="{40259242-9628-45B0-9702-AD53D7169D58}" destId="{93BFC8A2-51F3-4F89-A735-29B791B0D7EB}" srcOrd="1" destOrd="0" presId="urn:microsoft.com/office/officeart/2005/8/layout/hierarchy6"/>
    <dgm:cxn modelId="{F06D6EBD-9B7C-4DA0-8049-2BBBDEC0B547}" type="presParOf" srcId="{93BFC8A2-51F3-4F89-A735-29B791B0D7EB}" destId="{484C5C45-5B7F-46E9-B89D-3E800CE70C2B}" srcOrd="0" destOrd="0" presId="urn:microsoft.com/office/officeart/2005/8/layout/hierarchy6"/>
    <dgm:cxn modelId="{8406D666-F691-4F0A-8A6F-09F93B209359}" type="presParOf" srcId="{93BFC8A2-51F3-4F89-A735-29B791B0D7EB}" destId="{0409951E-040F-4939-BCBC-B7179ACE81E2}" srcOrd="1" destOrd="0" presId="urn:microsoft.com/office/officeart/2005/8/layout/hierarchy6"/>
    <dgm:cxn modelId="{08823BAB-3E8B-4F89-A051-79CFFC85E7EE}" type="presParOf" srcId="{0409951E-040F-4939-BCBC-B7179ACE81E2}" destId="{4A9B198A-CE15-445A-A7C7-77DF58575EDE}" srcOrd="0" destOrd="0" presId="urn:microsoft.com/office/officeart/2005/8/layout/hierarchy6"/>
    <dgm:cxn modelId="{127B0A77-877A-43FA-9AD7-17CC2BE1EC2A}" type="presParOf" srcId="{0409951E-040F-4939-BCBC-B7179ACE81E2}" destId="{F3E0AEBC-6BE2-4138-A364-2458E7D14A17}" srcOrd="1" destOrd="0" presId="urn:microsoft.com/office/officeart/2005/8/layout/hierarchy6"/>
    <dgm:cxn modelId="{DFAE34F4-EB97-427F-AB30-72EC1FA067C4}" type="presParOf" srcId="{F3E0AEBC-6BE2-4138-A364-2458E7D14A17}" destId="{0DBD3622-AFF4-426F-A771-23FABB498F1C}" srcOrd="0" destOrd="0" presId="urn:microsoft.com/office/officeart/2005/8/layout/hierarchy6"/>
    <dgm:cxn modelId="{0FD9E08A-988C-4875-AAC7-73CF74CB143F}" type="presParOf" srcId="{F3E0AEBC-6BE2-4138-A364-2458E7D14A17}" destId="{2E8AD798-1521-4A13-B648-2D60CAC313E6}" srcOrd="1" destOrd="0" presId="urn:microsoft.com/office/officeart/2005/8/layout/hierarchy6"/>
    <dgm:cxn modelId="{914D6DE9-B980-4B09-9738-9CF338F8C830}" type="presParOf" srcId="{2E8AD798-1521-4A13-B648-2D60CAC313E6}" destId="{AFE4B7E0-5239-4067-B189-C5966462BAEC}" srcOrd="0" destOrd="0" presId="urn:microsoft.com/office/officeart/2005/8/layout/hierarchy6"/>
    <dgm:cxn modelId="{E78C4E89-F088-42F1-BEA6-4C9B1A2E08A5}" type="presParOf" srcId="{2E8AD798-1521-4A13-B648-2D60CAC313E6}" destId="{5EB55921-B4F9-4C38-96FB-C49AD49E69B8}" srcOrd="1" destOrd="0" presId="urn:microsoft.com/office/officeart/2005/8/layout/hierarchy6"/>
    <dgm:cxn modelId="{7AF3C64D-DED7-4887-BCD4-09E252C8A26D}" type="presParOf" srcId="{5EB55921-B4F9-4C38-96FB-C49AD49E69B8}" destId="{2C047FEE-3E70-4116-AD8C-7B0460CA65F9}" srcOrd="0" destOrd="0" presId="urn:microsoft.com/office/officeart/2005/8/layout/hierarchy6"/>
    <dgm:cxn modelId="{3CA8EE22-61D1-491B-9595-4949A133E0F5}" type="presParOf" srcId="{5EB55921-B4F9-4C38-96FB-C49AD49E69B8}" destId="{DE2F5DBE-054D-4227-AD5B-0AE765E5011D}" srcOrd="1" destOrd="0" presId="urn:microsoft.com/office/officeart/2005/8/layout/hierarchy6"/>
    <dgm:cxn modelId="{4D7601AC-1C47-426F-B108-7BA45449CB4F}" type="presParOf" srcId="{0409951E-040F-4939-BCBC-B7179ACE81E2}" destId="{57FF28C6-02D0-46B5-993C-811E0F79BA0C}" srcOrd="2" destOrd="0" presId="urn:microsoft.com/office/officeart/2005/8/layout/hierarchy6"/>
    <dgm:cxn modelId="{45B94D11-5AB8-439E-9768-BBE612A13E4F}" type="presParOf" srcId="{0409951E-040F-4939-BCBC-B7179ACE81E2}" destId="{8580E933-3D1E-4A41-A715-0004DBA0368D}" srcOrd="3" destOrd="0" presId="urn:microsoft.com/office/officeart/2005/8/layout/hierarchy6"/>
    <dgm:cxn modelId="{5EC4C1F4-E026-4F42-8EC4-227926FC5427}" type="presParOf" srcId="{8580E933-3D1E-4A41-A715-0004DBA0368D}" destId="{A810694E-8704-468B-A380-ABB78BEDCBE4}" srcOrd="0" destOrd="0" presId="urn:microsoft.com/office/officeart/2005/8/layout/hierarchy6"/>
    <dgm:cxn modelId="{E2731506-5C06-4C82-857F-1D9FD0B1AF61}" type="presParOf" srcId="{8580E933-3D1E-4A41-A715-0004DBA0368D}" destId="{F5ADC085-E4E5-4EB3-AAC7-CD89D776E147}" srcOrd="1" destOrd="0" presId="urn:microsoft.com/office/officeart/2005/8/layout/hierarchy6"/>
    <dgm:cxn modelId="{711A96EA-58A5-4D11-B9D9-48B9B0231636}" type="presParOf" srcId="{F5ADC085-E4E5-4EB3-AAC7-CD89D776E147}" destId="{66F64F39-0A0C-465F-849E-53872E6F6992}" srcOrd="0" destOrd="0" presId="urn:microsoft.com/office/officeart/2005/8/layout/hierarchy6"/>
    <dgm:cxn modelId="{BC96A32A-FFD6-46DE-B30A-275180768E0C}" type="presParOf" srcId="{F5ADC085-E4E5-4EB3-AAC7-CD89D776E147}" destId="{EEDF66DD-06E2-4763-AC2D-2145179B69F1}" srcOrd="1" destOrd="0" presId="urn:microsoft.com/office/officeart/2005/8/layout/hierarchy6"/>
    <dgm:cxn modelId="{7CAEA0DF-D8E6-4CFF-A2E1-806ECB005D0A}" type="presParOf" srcId="{EEDF66DD-06E2-4763-AC2D-2145179B69F1}" destId="{DA26725D-ABB9-41AE-9C17-3996750F77B8}" srcOrd="0" destOrd="0" presId="urn:microsoft.com/office/officeart/2005/8/layout/hierarchy6"/>
    <dgm:cxn modelId="{10A8534B-D68E-4DFF-95B6-12BB2A1A4DD5}" type="presParOf" srcId="{EEDF66DD-06E2-4763-AC2D-2145179B69F1}" destId="{8C00E395-2AFE-4DAA-90B1-5ADC06BD265C}" srcOrd="1" destOrd="0" presId="urn:microsoft.com/office/officeart/2005/8/layout/hierarchy6"/>
    <dgm:cxn modelId="{AF1E69D3-EC53-4341-9FC9-A8BB979774BF}" type="presParOf" srcId="{870176C1-1A54-463B-81EF-6B780410D40B}" destId="{A42E31F5-B1B9-4FE0-80CF-A2FAEEE3FC53}" srcOrd="1" destOrd="0" presId="urn:microsoft.com/office/officeart/2005/8/layout/hierarchy6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FAEDE66-B3C8-4A10-A6DE-2CBDECB8A84E}" type="doc">
      <dgm:prSet loTypeId="urn:microsoft.com/office/officeart/2005/8/layout/hierarchy6" loCatId="hierarchy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l-GR"/>
        </a:p>
      </dgm:t>
    </dgm:pt>
    <dgm:pt modelId="{D5D21060-033B-43B2-98C9-375AEB7CF93F}">
      <dgm:prSet phldrT="[Κείμενο]" custT="1"/>
      <dgm:spPr>
        <a:solidFill>
          <a:srgbClr val="00B050"/>
        </a:solidFill>
      </dgm:spPr>
      <dgm:t>
        <a:bodyPr/>
        <a:lstStyle/>
        <a:p>
          <a:r>
            <a:rPr lang="el-GR" sz="2000" b="1" dirty="0">
              <a:latin typeface="Arial" panose="020B0604020202020204" pitchFamily="34" charset="0"/>
              <a:cs typeface="Arial" panose="020B0604020202020204" pitchFamily="34" charset="0"/>
            </a:rPr>
            <a:t>Σταθερός Ασθενής</a:t>
          </a:r>
        </a:p>
      </dgm:t>
    </dgm:pt>
    <dgm:pt modelId="{F215F19F-6121-4C76-A2DA-FF987852C4B5}" type="parTrans" cxnId="{E2710136-C236-4A0E-A039-C4C98CDCFDFB}">
      <dgm:prSet/>
      <dgm:spPr/>
      <dgm:t>
        <a:bodyPr/>
        <a:lstStyle/>
        <a:p>
          <a:endParaRPr lang="el-GR" sz="2800" b="1"/>
        </a:p>
      </dgm:t>
    </dgm:pt>
    <dgm:pt modelId="{2FA2087D-18A3-4430-B58D-CC3A863C62BA}" type="sibTrans" cxnId="{E2710136-C236-4A0E-A039-C4C98CDCFDFB}">
      <dgm:prSet/>
      <dgm:spPr/>
      <dgm:t>
        <a:bodyPr/>
        <a:lstStyle/>
        <a:p>
          <a:endParaRPr lang="el-GR" sz="2800" b="1"/>
        </a:p>
      </dgm:t>
    </dgm:pt>
    <dgm:pt modelId="{3F94CDD0-9D2D-48CF-991E-9D88F612C1D8}">
      <dgm:prSet custT="1"/>
      <dgm:spPr>
        <a:gradFill rotWithShape="0">
          <a:gsLst>
            <a:gs pos="22000">
              <a:srgbClr val="00B050"/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r>
            <a:rPr lang="el-GR" sz="1800" b="1" dirty="0">
              <a:latin typeface="Arial" panose="020B0604020202020204" pitchFamily="34" charset="0"/>
              <a:cs typeface="Arial" panose="020B0604020202020204" pitchFamily="34" charset="0"/>
            </a:rPr>
            <a:t>Αέρια αίματος, Ε/Ε, ΗΚΓ, Ακτινογραφία θώρακος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l-GR" sz="1800" b="1" dirty="0" err="1">
              <a:latin typeface="Arial" panose="020B0604020202020204" pitchFamily="34" charset="0"/>
              <a:cs typeface="Arial" panose="020B0604020202020204" pitchFamily="34" charset="0"/>
            </a:rPr>
            <a:t>Διαθωρακικό</a:t>
          </a:r>
          <a:r>
            <a:rPr lang="el-GR" sz="1800" b="1" dirty="0">
              <a:latin typeface="Arial" panose="020B0604020202020204" pitchFamily="34" charset="0"/>
              <a:cs typeface="Arial" panose="020B0604020202020204" pitchFamily="34" charset="0"/>
            </a:rPr>
            <a:t> υπερηχογράφημα</a:t>
          </a:r>
        </a:p>
      </dgm:t>
    </dgm:pt>
    <dgm:pt modelId="{936FCC98-ADBD-49E3-9CAA-B54CB76FF26A}" type="parTrans" cxnId="{5AD0858D-A2A6-42F9-8424-F01DDC3439BA}">
      <dgm:prSet/>
      <dgm:spPr/>
      <dgm:t>
        <a:bodyPr/>
        <a:lstStyle/>
        <a:p>
          <a:endParaRPr lang="el-GR" sz="2800" b="1"/>
        </a:p>
      </dgm:t>
    </dgm:pt>
    <dgm:pt modelId="{9C920FE7-9476-4008-AF5A-304BE737D77E}" type="sibTrans" cxnId="{5AD0858D-A2A6-42F9-8424-F01DDC3439BA}">
      <dgm:prSet/>
      <dgm:spPr/>
      <dgm:t>
        <a:bodyPr/>
        <a:lstStyle/>
        <a:p>
          <a:endParaRPr lang="el-GR" sz="2800" b="1"/>
        </a:p>
      </dgm:t>
    </dgm:pt>
    <dgm:pt modelId="{B60DBDB7-9CA1-4840-A2E1-69A081BF0A02}">
      <dgm:prSet custT="1"/>
      <dgm:spPr/>
      <dgm:t>
        <a:bodyPr/>
        <a:lstStyle/>
        <a:p>
          <a:r>
            <a:rPr lang="el-GR" sz="1800" b="1" dirty="0">
              <a:latin typeface="Arial" panose="020B0604020202020204" pitchFamily="34" charset="0"/>
              <a:cs typeface="Arial" panose="020B0604020202020204" pitchFamily="34" charset="0"/>
            </a:rPr>
            <a:t>Διάγνωση</a:t>
          </a:r>
        </a:p>
      </dgm:t>
    </dgm:pt>
    <dgm:pt modelId="{E56437CE-F9CE-45CA-94E9-A5645DB52ED3}" type="parTrans" cxnId="{4EDA8740-FC07-4E8A-AED4-14D75A6D7A82}">
      <dgm:prSet/>
      <dgm:spPr/>
      <dgm:t>
        <a:bodyPr/>
        <a:lstStyle/>
        <a:p>
          <a:endParaRPr lang="el-GR"/>
        </a:p>
      </dgm:t>
    </dgm:pt>
    <dgm:pt modelId="{7128B780-5805-4538-BF1A-C0D5CC764662}" type="sibTrans" cxnId="{4EDA8740-FC07-4E8A-AED4-14D75A6D7A82}">
      <dgm:prSet/>
      <dgm:spPr/>
      <dgm:t>
        <a:bodyPr/>
        <a:lstStyle/>
        <a:p>
          <a:endParaRPr lang="el-GR"/>
        </a:p>
      </dgm:t>
    </dgm:pt>
    <dgm:pt modelId="{1C3450B6-49A7-46F0-BC5B-9EECC9E61192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l-GR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Ναι </a:t>
          </a:r>
        </a:p>
      </dgm:t>
    </dgm:pt>
    <dgm:pt modelId="{D6240A42-FED7-4F73-9AC1-9D0AEBDE67E1}" type="parTrans" cxnId="{5B040E0C-3876-4B7F-94E8-24BCDBC61EE1}">
      <dgm:prSet/>
      <dgm:spPr/>
      <dgm:t>
        <a:bodyPr/>
        <a:lstStyle/>
        <a:p>
          <a:endParaRPr lang="el-GR"/>
        </a:p>
      </dgm:t>
    </dgm:pt>
    <dgm:pt modelId="{734708B9-D277-46C7-80A8-3873379E3499}" type="sibTrans" cxnId="{5B040E0C-3876-4B7F-94E8-24BCDBC61EE1}">
      <dgm:prSet/>
      <dgm:spPr/>
      <dgm:t>
        <a:bodyPr/>
        <a:lstStyle/>
        <a:p>
          <a:endParaRPr lang="el-GR"/>
        </a:p>
      </dgm:t>
    </dgm:pt>
    <dgm:pt modelId="{450227EB-67B3-4FB4-BE84-9C54DB38E25D}">
      <dgm:prSet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l-GR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Όχι</a:t>
          </a:r>
        </a:p>
      </dgm:t>
    </dgm:pt>
    <dgm:pt modelId="{D88472EF-E83A-44AA-B415-5F98E595DC7C}" type="parTrans" cxnId="{153D843D-0906-434A-B394-A9B028407070}">
      <dgm:prSet/>
      <dgm:spPr/>
      <dgm:t>
        <a:bodyPr/>
        <a:lstStyle/>
        <a:p>
          <a:endParaRPr lang="el-GR"/>
        </a:p>
      </dgm:t>
    </dgm:pt>
    <dgm:pt modelId="{B3AE512F-5385-441F-B175-FED08D4C1A10}" type="sibTrans" cxnId="{153D843D-0906-434A-B394-A9B028407070}">
      <dgm:prSet/>
      <dgm:spPr/>
      <dgm:t>
        <a:bodyPr/>
        <a:lstStyle/>
        <a:p>
          <a:endParaRPr lang="el-GR"/>
        </a:p>
      </dgm:t>
    </dgm:pt>
    <dgm:pt modelId="{3C4B3FF7-8D13-41E5-93E4-986AEA5ED864}">
      <dgm:prSet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n-US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U/S </a:t>
          </a:r>
          <a:r>
            <a:rPr lang="el-GR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πνευμόνων/καρδιάς  </a:t>
          </a:r>
        </a:p>
        <a:p>
          <a:r>
            <a:rPr lang="en-US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CT </a:t>
          </a:r>
          <a:r>
            <a:rPr lang="el-GR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Θώρακος, </a:t>
          </a:r>
          <a:r>
            <a:rPr lang="en-US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V/Q scan</a:t>
          </a:r>
          <a:r>
            <a:rPr lang="el-GR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</a:t>
          </a:r>
          <a:r>
            <a:rPr lang="en-US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l-GR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Βρογχοσκόπηση, Λειτουργικός έλεγχος της αναπνοής</a:t>
          </a:r>
        </a:p>
      </dgm:t>
    </dgm:pt>
    <dgm:pt modelId="{D9C0D996-555E-4296-85CB-3451CF0EC2BA}" type="parTrans" cxnId="{E3C06EDB-9BB9-4266-B8F9-5A1213150894}">
      <dgm:prSet/>
      <dgm:spPr/>
      <dgm:t>
        <a:bodyPr/>
        <a:lstStyle/>
        <a:p>
          <a:endParaRPr lang="el-GR"/>
        </a:p>
      </dgm:t>
    </dgm:pt>
    <dgm:pt modelId="{751FD93A-882E-4239-9D52-378CF4068E43}" type="sibTrans" cxnId="{E3C06EDB-9BB9-4266-B8F9-5A1213150894}">
      <dgm:prSet/>
      <dgm:spPr/>
      <dgm:t>
        <a:bodyPr/>
        <a:lstStyle/>
        <a:p>
          <a:endParaRPr lang="el-GR"/>
        </a:p>
      </dgm:t>
    </dgm:pt>
    <dgm:pt modelId="{9B194DF2-F78E-45F6-B840-C2164B09639B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l-GR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Αντιμετώπιση</a:t>
          </a:r>
        </a:p>
      </dgm:t>
    </dgm:pt>
    <dgm:pt modelId="{ECB04C51-DC56-40D6-AC46-327DA2263B47}" type="parTrans" cxnId="{4AB343BE-1909-4AA9-A6D1-459711D02682}">
      <dgm:prSet/>
      <dgm:spPr/>
      <dgm:t>
        <a:bodyPr/>
        <a:lstStyle/>
        <a:p>
          <a:endParaRPr lang="el-GR"/>
        </a:p>
      </dgm:t>
    </dgm:pt>
    <dgm:pt modelId="{6EE9F8B0-43F0-4D1D-9B1B-8DBDBABDED5D}" type="sibTrans" cxnId="{4AB343BE-1909-4AA9-A6D1-459711D02682}">
      <dgm:prSet/>
      <dgm:spPr/>
      <dgm:t>
        <a:bodyPr/>
        <a:lstStyle/>
        <a:p>
          <a:endParaRPr lang="el-GR"/>
        </a:p>
      </dgm:t>
    </dgm:pt>
    <dgm:pt modelId="{83A47487-C6E8-45DC-8D88-AFC19E692F4E}">
      <dgm:prSet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l-GR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Διάγνωση</a:t>
          </a:r>
        </a:p>
      </dgm:t>
    </dgm:pt>
    <dgm:pt modelId="{A5FD4540-701A-43AC-91FB-285A18729BE5}" type="parTrans" cxnId="{DDC2BC98-B8B8-4F5F-903B-D69350465CC6}">
      <dgm:prSet/>
      <dgm:spPr/>
      <dgm:t>
        <a:bodyPr/>
        <a:lstStyle/>
        <a:p>
          <a:endParaRPr lang="el-GR"/>
        </a:p>
      </dgm:t>
    </dgm:pt>
    <dgm:pt modelId="{BC88B734-FBF2-4576-ABD4-AB3A294147D9}" type="sibTrans" cxnId="{DDC2BC98-B8B8-4F5F-903B-D69350465CC6}">
      <dgm:prSet/>
      <dgm:spPr/>
      <dgm:t>
        <a:bodyPr/>
        <a:lstStyle/>
        <a:p>
          <a:endParaRPr lang="el-GR"/>
        </a:p>
      </dgm:t>
    </dgm:pt>
    <dgm:pt modelId="{36AA4F13-4EE8-4C90-976B-BD2DAB8277C2}" type="pres">
      <dgm:prSet presAssocID="{7FAEDE66-B3C8-4A10-A6DE-2CBDECB8A84E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5D03A48-BC33-4AB0-AA8F-491C95940CAB}" type="pres">
      <dgm:prSet presAssocID="{7FAEDE66-B3C8-4A10-A6DE-2CBDECB8A84E}" presName="hierFlow" presStyleCnt="0"/>
      <dgm:spPr/>
    </dgm:pt>
    <dgm:pt modelId="{1A5B6DE8-D400-4B54-9B3C-A1FE5A0B60FB}" type="pres">
      <dgm:prSet presAssocID="{7FAEDE66-B3C8-4A10-A6DE-2CBDECB8A84E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EE5F5C76-F0B9-4279-AA0E-28B9D7F2A986}" type="pres">
      <dgm:prSet presAssocID="{D5D21060-033B-43B2-98C9-375AEB7CF93F}" presName="Name14" presStyleCnt="0"/>
      <dgm:spPr/>
    </dgm:pt>
    <dgm:pt modelId="{BCD01C8A-88E7-465D-B406-12E22D15AD56}" type="pres">
      <dgm:prSet presAssocID="{D5D21060-033B-43B2-98C9-375AEB7CF93F}" presName="level1Shape" presStyleLbl="node0" presStyleIdx="0" presStyleCnt="1" custScaleX="161076">
        <dgm:presLayoutVars>
          <dgm:chPref val="3"/>
        </dgm:presLayoutVars>
      </dgm:prSet>
      <dgm:spPr/>
    </dgm:pt>
    <dgm:pt modelId="{43520A93-62C1-4261-8E15-30D4CF839580}" type="pres">
      <dgm:prSet presAssocID="{D5D21060-033B-43B2-98C9-375AEB7CF93F}" presName="hierChild2" presStyleCnt="0"/>
      <dgm:spPr/>
    </dgm:pt>
    <dgm:pt modelId="{339F9499-A5F0-4050-9678-9F531A621A90}" type="pres">
      <dgm:prSet presAssocID="{936FCC98-ADBD-49E3-9CAA-B54CB76FF26A}" presName="Name19" presStyleLbl="parChTrans1D2" presStyleIdx="0" presStyleCnt="1"/>
      <dgm:spPr/>
    </dgm:pt>
    <dgm:pt modelId="{20D7BD9B-E9CA-45AD-8BE6-7D23A444D496}" type="pres">
      <dgm:prSet presAssocID="{3F94CDD0-9D2D-48CF-991E-9D88F612C1D8}" presName="Name21" presStyleCnt="0"/>
      <dgm:spPr/>
    </dgm:pt>
    <dgm:pt modelId="{E856F8EE-AA5A-4B6D-AB9F-5D30DD510E28}" type="pres">
      <dgm:prSet presAssocID="{3F94CDD0-9D2D-48CF-991E-9D88F612C1D8}" presName="level2Shape" presStyleLbl="node2" presStyleIdx="0" presStyleCnt="1" custScaleX="257298" custScaleY="154209"/>
      <dgm:spPr/>
    </dgm:pt>
    <dgm:pt modelId="{C61F68E4-57B7-4DC8-B51C-67A00C90CC3C}" type="pres">
      <dgm:prSet presAssocID="{3F94CDD0-9D2D-48CF-991E-9D88F612C1D8}" presName="hierChild3" presStyleCnt="0"/>
      <dgm:spPr/>
    </dgm:pt>
    <dgm:pt modelId="{E2D04779-B867-42C5-8D75-6EB53E381AD6}" type="pres">
      <dgm:prSet presAssocID="{E56437CE-F9CE-45CA-94E9-A5645DB52ED3}" presName="Name19" presStyleLbl="parChTrans1D3" presStyleIdx="0" presStyleCnt="1"/>
      <dgm:spPr/>
    </dgm:pt>
    <dgm:pt modelId="{58BA07DB-E85C-4AC1-9D11-E02A8C4BDCE2}" type="pres">
      <dgm:prSet presAssocID="{B60DBDB7-9CA1-4840-A2E1-69A081BF0A02}" presName="Name21" presStyleCnt="0"/>
      <dgm:spPr/>
    </dgm:pt>
    <dgm:pt modelId="{72B5E552-E2E2-4238-BC38-BE361006E3FC}" type="pres">
      <dgm:prSet presAssocID="{B60DBDB7-9CA1-4840-A2E1-69A081BF0A02}" presName="level2Shape" presStyleLbl="node3" presStyleIdx="0" presStyleCnt="1" custScaleX="133172"/>
      <dgm:spPr/>
    </dgm:pt>
    <dgm:pt modelId="{8E3CF933-07F2-4ADB-8A28-3949D03DE613}" type="pres">
      <dgm:prSet presAssocID="{B60DBDB7-9CA1-4840-A2E1-69A081BF0A02}" presName="hierChild3" presStyleCnt="0"/>
      <dgm:spPr/>
    </dgm:pt>
    <dgm:pt modelId="{BA824065-D062-4A3E-BA32-D128F0910FC3}" type="pres">
      <dgm:prSet presAssocID="{D6240A42-FED7-4F73-9AC1-9D0AEBDE67E1}" presName="Name19" presStyleLbl="parChTrans1D4" presStyleIdx="0" presStyleCnt="5"/>
      <dgm:spPr/>
    </dgm:pt>
    <dgm:pt modelId="{56F123E8-4AF5-44BF-AF37-39AA39AB3764}" type="pres">
      <dgm:prSet presAssocID="{1C3450B6-49A7-46F0-BC5B-9EECC9E61192}" presName="Name21" presStyleCnt="0"/>
      <dgm:spPr/>
    </dgm:pt>
    <dgm:pt modelId="{337B929A-560E-4871-AD9B-9D4DFB1A1040}" type="pres">
      <dgm:prSet presAssocID="{1C3450B6-49A7-46F0-BC5B-9EECC9E61192}" presName="level2Shape" presStyleLbl="node4" presStyleIdx="0" presStyleCnt="5"/>
      <dgm:spPr/>
    </dgm:pt>
    <dgm:pt modelId="{B5F0944C-5312-41D8-BE86-8ABA11AD7365}" type="pres">
      <dgm:prSet presAssocID="{1C3450B6-49A7-46F0-BC5B-9EECC9E61192}" presName="hierChild3" presStyleCnt="0"/>
      <dgm:spPr/>
    </dgm:pt>
    <dgm:pt modelId="{ABFF5C77-67B6-49EE-B7EE-2E644CC27245}" type="pres">
      <dgm:prSet presAssocID="{ECB04C51-DC56-40D6-AC46-327DA2263B47}" presName="Name19" presStyleLbl="parChTrans1D4" presStyleIdx="1" presStyleCnt="5"/>
      <dgm:spPr/>
    </dgm:pt>
    <dgm:pt modelId="{F48DE95E-6D11-4350-9417-1DDED842D0C7}" type="pres">
      <dgm:prSet presAssocID="{9B194DF2-F78E-45F6-B840-C2164B09639B}" presName="Name21" presStyleCnt="0"/>
      <dgm:spPr/>
    </dgm:pt>
    <dgm:pt modelId="{733778AA-B2C2-4D8E-826F-5F50D4B6A545}" type="pres">
      <dgm:prSet presAssocID="{9B194DF2-F78E-45F6-B840-C2164B09639B}" presName="level2Shape" presStyleLbl="node4" presStyleIdx="1" presStyleCnt="5" custScaleX="180916"/>
      <dgm:spPr/>
    </dgm:pt>
    <dgm:pt modelId="{644DB3B1-FB99-447A-846B-F2075BE7FD54}" type="pres">
      <dgm:prSet presAssocID="{9B194DF2-F78E-45F6-B840-C2164B09639B}" presName="hierChild3" presStyleCnt="0"/>
      <dgm:spPr/>
    </dgm:pt>
    <dgm:pt modelId="{D2D8D692-613F-4CE4-B6A7-213695A83BE0}" type="pres">
      <dgm:prSet presAssocID="{D88472EF-E83A-44AA-B415-5F98E595DC7C}" presName="Name19" presStyleLbl="parChTrans1D4" presStyleIdx="2" presStyleCnt="5"/>
      <dgm:spPr/>
    </dgm:pt>
    <dgm:pt modelId="{8C8A9459-91A6-4DC2-8792-CF3E7EA05BC7}" type="pres">
      <dgm:prSet presAssocID="{450227EB-67B3-4FB4-BE84-9C54DB38E25D}" presName="Name21" presStyleCnt="0"/>
      <dgm:spPr/>
    </dgm:pt>
    <dgm:pt modelId="{628B99F6-CD3E-4AA1-83C9-9B805399B611}" type="pres">
      <dgm:prSet presAssocID="{450227EB-67B3-4FB4-BE84-9C54DB38E25D}" presName="level2Shape" presStyleLbl="node4" presStyleIdx="2" presStyleCnt="5"/>
      <dgm:spPr/>
    </dgm:pt>
    <dgm:pt modelId="{FFA58C84-E7A7-4D98-89EF-1F859959DA92}" type="pres">
      <dgm:prSet presAssocID="{450227EB-67B3-4FB4-BE84-9C54DB38E25D}" presName="hierChild3" presStyleCnt="0"/>
      <dgm:spPr/>
    </dgm:pt>
    <dgm:pt modelId="{D40C396D-B02E-4FA3-B299-7C2C0C12A217}" type="pres">
      <dgm:prSet presAssocID="{D9C0D996-555E-4296-85CB-3451CF0EC2BA}" presName="Name19" presStyleLbl="parChTrans1D4" presStyleIdx="3" presStyleCnt="5"/>
      <dgm:spPr/>
    </dgm:pt>
    <dgm:pt modelId="{46A9FCF6-F157-4D2A-95AF-E47100E92E6C}" type="pres">
      <dgm:prSet presAssocID="{3C4B3FF7-8D13-41E5-93E4-986AEA5ED864}" presName="Name21" presStyleCnt="0"/>
      <dgm:spPr/>
    </dgm:pt>
    <dgm:pt modelId="{8ECC1EB2-8577-4A41-B3B7-63267BC10494}" type="pres">
      <dgm:prSet presAssocID="{3C4B3FF7-8D13-41E5-93E4-986AEA5ED864}" presName="level2Shape" presStyleLbl="node4" presStyleIdx="3" presStyleCnt="5" custScaleX="493237" custScaleY="129829" custLinFactNeighborX="-458" custLinFactNeighborY="-2616"/>
      <dgm:spPr/>
    </dgm:pt>
    <dgm:pt modelId="{93E218F7-E843-48D7-A199-4418538BAA70}" type="pres">
      <dgm:prSet presAssocID="{3C4B3FF7-8D13-41E5-93E4-986AEA5ED864}" presName="hierChild3" presStyleCnt="0"/>
      <dgm:spPr/>
    </dgm:pt>
    <dgm:pt modelId="{9587F1B4-1A33-4BBD-AC2C-FA908891DF81}" type="pres">
      <dgm:prSet presAssocID="{A5FD4540-701A-43AC-91FB-285A18729BE5}" presName="Name19" presStyleLbl="parChTrans1D4" presStyleIdx="4" presStyleCnt="5"/>
      <dgm:spPr/>
    </dgm:pt>
    <dgm:pt modelId="{43B039CC-B5A7-4DC5-B32F-597A81346999}" type="pres">
      <dgm:prSet presAssocID="{83A47487-C6E8-45DC-8D88-AFC19E692F4E}" presName="Name21" presStyleCnt="0"/>
      <dgm:spPr/>
    </dgm:pt>
    <dgm:pt modelId="{AD26A433-310F-47BA-9654-5336EE932362}" type="pres">
      <dgm:prSet presAssocID="{83A47487-C6E8-45DC-8D88-AFC19E692F4E}" presName="level2Shape" presStyleLbl="node4" presStyleIdx="4" presStyleCnt="5" custScaleX="196479"/>
      <dgm:spPr/>
    </dgm:pt>
    <dgm:pt modelId="{B41DD4EF-3357-4173-A8A7-F1EAE620741E}" type="pres">
      <dgm:prSet presAssocID="{83A47487-C6E8-45DC-8D88-AFC19E692F4E}" presName="hierChild3" presStyleCnt="0"/>
      <dgm:spPr/>
    </dgm:pt>
    <dgm:pt modelId="{97A66F56-F2F6-45A1-9287-F20C0F669DB3}" type="pres">
      <dgm:prSet presAssocID="{7FAEDE66-B3C8-4A10-A6DE-2CBDECB8A84E}" presName="bgShapesFlow" presStyleCnt="0"/>
      <dgm:spPr/>
    </dgm:pt>
  </dgm:ptLst>
  <dgm:cxnLst>
    <dgm:cxn modelId="{5B040E0C-3876-4B7F-94E8-24BCDBC61EE1}" srcId="{B60DBDB7-9CA1-4840-A2E1-69A081BF0A02}" destId="{1C3450B6-49A7-46F0-BC5B-9EECC9E61192}" srcOrd="0" destOrd="0" parTransId="{D6240A42-FED7-4F73-9AC1-9D0AEBDE67E1}" sibTransId="{734708B9-D277-46C7-80A8-3873379E3499}"/>
    <dgm:cxn modelId="{7C925B13-9908-4550-9775-98BEE5CC6C9C}" type="presOf" srcId="{D88472EF-E83A-44AA-B415-5F98E595DC7C}" destId="{D2D8D692-613F-4CE4-B6A7-213695A83BE0}" srcOrd="0" destOrd="0" presId="urn:microsoft.com/office/officeart/2005/8/layout/hierarchy6"/>
    <dgm:cxn modelId="{7064FC14-6B94-448F-AEAD-33334970DD37}" type="presOf" srcId="{936FCC98-ADBD-49E3-9CAA-B54CB76FF26A}" destId="{339F9499-A5F0-4050-9678-9F531A621A90}" srcOrd="0" destOrd="0" presId="urn:microsoft.com/office/officeart/2005/8/layout/hierarchy6"/>
    <dgm:cxn modelId="{D615BE2E-C87D-4ED2-A238-9FFE9FC66551}" type="presOf" srcId="{A5FD4540-701A-43AC-91FB-285A18729BE5}" destId="{9587F1B4-1A33-4BBD-AC2C-FA908891DF81}" srcOrd="0" destOrd="0" presId="urn:microsoft.com/office/officeart/2005/8/layout/hierarchy6"/>
    <dgm:cxn modelId="{E2710136-C236-4A0E-A039-C4C98CDCFDFB}" srcId="{7FAEDE66-B3C8-4A10-A6DE-2CBDECB8A84E}" destId="{D5D21060-033B-43B2-98C9-375AEB7CF93F}" srcOrd="0" destOrd="0" parTransId="{F215F19F-6121-4C76-A2DA-FF987852C4B5}" sibTransId="{2FA2087D-18A3-4430-B58D-CC3A863C62BA}"/>
    <dgm:cxn modelId="{153D843D-0906-434A-B394-A9B028407070}" srcId="{B60DBDB7-9CA1-4840-A2E1-69A081BF0A02}" destId="{450227EB-67B3-4FB4-BE84-9C54DB38E25D}" srcOrd="1" destOrd="0" parTransId="{D88472EF-E83A-44AA-B415-5F98E595DC7C}" sibTransId="{B3AE512F-5385-441F-B175-FED08D4C1A10}"/>
    <dgm:cxn modelId="{A658E63E-DFD0-46F5-B59A-280F9440203E}" type="presOf" srcId="{3F94CDD0-9D2D-48CF-991E-9D88F612C1D8}" destId="{E856F8EE-AA5A-4B6D-AB9F-5D30DD510E28}" srcOrd="0" destOrd="0" presId="urn:microsoft.com/office/officeart/2005/8/layout/hierarchy6"/>
    <dgm:cxn modelId="{4EDA8740-FC07-4E8A-AED4-14D75A6D7A82}" srcId="{3F94CDD0-9D2D-48CF-991E-9D88F612C1D8}" destId="{B60DBDB7-9CA1-4840-A2E1-69A081BF0A02}" srcOrd="0" destOrd="0" parTransId="{E56437CE-F9CE-45CA-94E9-A5645DB52ED3}" sibTransId="{7128B780-5805-4538-BF1A-C0D5CC764662}"/>
    <dgm:cxn modelId="{A93E486A-2929-432E-90C1-0F9493C5AFAE}" type="presOf" srcId="{83A47487-C6E8-45DC-8D88-AFC19E692F4E}" destId="{AD26A433-310F-47BA-9654-5336EE932362}" srcOrd="0" destOrd="0" presId="urn:microsoft.com/office/officeart/2005/8/layout/hierarchy6"/>
    <dgm:cxn modelId="{7EF4096D-9AB6-422E-84FF-6E37279A0B80}" type="presOf" srcId="{450227EB-67B3-4FB4-BE84-9C54DB38E25D}" destId="{628B99F6-CD3E-4AA1-83C9-9B805399B611}" srcOrd="0" destOrd="0" presId="urn:microsoft.com/office/officeart/2005/8/layout/hierarchy6"/>
    <dgm:cxn modelId="{28EAEA70-538D-4070-AA83-80FC0FE2D9FD}" type="presOf" srcId="{ECB04C51-DC56-40D6-AC46-327DA2263B47}" destId="{ABFF5C77-67B6-49EE-B7EE-2E644CC27245}" srcOrd="0" destOrd="0" presId="urn:microsoft.com/office/officeart/2005/8/layout/hierarchy6"/>
    <dgm:cxn modelId="{7E6F3B73-31C1-48C2-8B70-C543435B3F6D}" type="presOf" srcId="{D5D21060-033B-43B2-98C9-375AEB7CF93F}" destId="{BCD01C8A-88E7-465D-B406-12E22D15AD56}" srcOrd="0" destOrd="0" presId="urn:microsoft.com/office/officeart/2005/8/layout/hierarchy6"/>
    <dgm:cxn modelId="{AF99E989-86DA-4226-8E94-1D09F4DCEBC3}" type="presOf" srcId="{9B194DF2-F78E-45F6-B840-C2164B09639B}" destId="{733778AA-B2C2-4D8E-826F-5F50D4B6A545}" srcOrd="0" destOrd="0" presId="urn:microsoft.com/office/officeart/2005/8/layout/hierarchy6"/>
    <dgm:cxn modelId="{5AD0858D-A2A6-42F9-8424-F01DDC3439BA}" srcId="{D5D21060-033B-43B2-98C9-375AEB7CF93F}" destId="{3F94CDD0-9D2D-48CF-991E-9D88F612C1D8}" srcOrd="0" destOrd="0" parTransId="{936FCC98-ADBD-49E3-9CAA-B54CB76FF26A}" sibTransId="{9C920FE7-9476-4008-AF5A-304BE737D77E}"/>
    <dgm:cxn modelId="{DDC2BC98-B8B8-4F5F-903B-D69350465CC6}" srcId="{3C4B3FF7-8D13-41E5-93E4-986AEA5ED864}" destId="{83A47487-C6E8-45DC-8D88-AFC19E692F4E}" srcOrd="0" destOrd="0" parTransId="{A5FD4540-701A-43AC-91FB-285A18729BE5}" sibTransId="{BC88B734-FBF2-4576-ABD4-AB3A294147D9}"/>
    <dgm:cxn modelId="{71BE719C-D130-44E1-A8A9-3BB9AA580139}" type="presOf" srcId="{1C3450B6-49A7-46F0-BC5B-9EECC9E61192}" destId="{337B929A-560E-4871-AD9B-9D4DFB1A1040}" srcOrd="0" destOrd="0" presId="urn:microsoft.com/office/officeart/2005/8/layout/hierarchy6"/>
    <dgm:cxn modelId="{686522A7-E01F-4A5F-BB30-49B4A1338588}" type="presOf" srcId="{D9C0D996-555E-4296-85CB-3451CF0EC2BA}" destId="{D40C396D-B02E-4FA3-B299-7C2C0C12A217}" srcOrd="0" destOrd="0" presId="urn:microsoft.com/office/officeart/2005/8/layout/hierarchy6"/>
    <dgm:cxn modelId="{4AB343BE-1909-4AA9-A6D1-459711D02682}" srcId="{1C3450B6-49A7-46F0-BC5B-9EECC9E61192}" destId="{9B194DF2-F78E-45F6-B840-C2164B09639B}" srcOrd="0" destOrd="0" parTransId="{ECB04C51-DC56-40D6-AC46-327DA2263B47}" sibTransId="{6EE9F8B0-43F0-4D1D-9B1B-8DBDBABDED5D}"/>
    <dgm:cxn modelId="{F0B545D8-862F-4A48-B6EB-058CF74F548B}" type="presOf" srcId="{E56437CE-F9CE-45CA-94E9-A5645DB52ED3}" destId="{E2D04779-B867-42C5-8D75-6EB53E381AD6}" srcOrd="0" destOrd="0" presId="urn:microsoft.com/office/officeart/2005/8/layout/hierarchy6"/>
    <dgm:cxn modelId="{E3C06EDB-9BB9-4266-B8F9-5A1213150894}" srcId="{450227EB-67B3-4FB4-BE84-9C54DB38E25D}" destId="{3C4B3FF7-8D13-41E5-93E4-986AEA5ED864}" srcOrd="0" destOrd="0" parTransId="{D9C0D996-555E-4296-85CB-3451CF0EC2BA}" sibTransId="{751FD93A-882E-4239-9D52-378CF4068E43}"/>
    <dgm:cxn modelId="{44B22DEE-D870-4CE6-B48D-C543002636F5}" type="presOf" srcId="{3C4B3FF7-8D13-41E5-93E4-986AEA5ED864}" destId="{8ECC1EB2-8577-4A41-B3B7-63267BC10494}" srcOrd="0" destOrd="0" presId="urn:microsoft.com/office/officeart/2005/8/layout/hierarchy6"/>
    <dgm:cxn modelId="{54E7F5EE-F38F-4AF6-827B-93C9F3C80827}" type="presOf" srcId="{D6240A42-FED7-4F73-9AC1-9D0AEBDE67E1}" destId="{BA824065-D062-4A3E-BA32-D128F0910FC3}" srcOrd="0" destOrd="0" presId="urn:microsoft.com/office/officeart/2005/8/layout/hierarchy6"/>
    <dgm:cxn modelId="{A93BF6FC-8A94-4C23-B572-1AA4A343F98E}" type="presOf" srcId="{7FAEDE66-B3C8-4A10-A6DE-2CBDECB8A84E}" destId="{36AA4F13-4EE8-4C90-976B-BD2DAB8277C2}" srcOrd="0" destOrd="0" presId="urn:microsoft.com/office/officeart/2005/8/layout/hierarchy6"/>
    <dgm:cxn modelId="{242548FF-38BE-4425-A1BE-430C560C50A2}" type="presOf" srcId="{B60DBDB7-9CA1-4840-A2E1-69A081BF0A02}" destId="{72B5E552-E2E2-4238-BC38-BE361006E3FC}" srcOrd="0" destOrd="0" presId="urn:microsoft.com/office/officeart/2005/8/layout/hierarchy6"/>
    <dgm:cxn modelId="{9700609B-09DB-4BC0-B0E5-9CFC80585E22}" type="presParOf" srcId="{36AA4F13-4EE8-4C90-976B-BD2DAB8277C2}" destId="{05D03A48-BC33-4AB0-AA8F-491C95940CAB}" srcOrd="0" destOrd="0" presId="urn:microsoft.com/office/officeart/2005/8/layout/hierarchy6"/>
    <dgm:cxn modelId="{0AE694C1-CBF5-4E55-873C-2A8E5AA5D65F}" type="presParOf" srcId="{05D03A48-BC33-4AB0-AA8F-491C95940CAB}" destId="{1A5B6DE8-D400-4B54-9B3C-A1FE5A0B60FB}" srcOrd="0" destOrd="0" presId="urn:microsoft.com/office/officeart/2005/8/layout/hierarchy6"/>
    <dgm:cxn modelId="{78A10B40-3164-4136-B8D5-3DE3B0F8043F}" type="presParOf" srcId="{1A5B6DE8-D400-4B54-9B3C-A1FE5A0B60FB}" destId="{EE5F5C76-F0B9-4279-AA0E-28B9D7F2A986}" srcOrd="0" destOrd="0" presId="urn:microsoft.com/office/officeart/2005/8/layout/hierarchy6"/>
    <dgm:cxn modelId="{B17145B6-5047-4082-9143-5B6C97525F60}" type="presParOf" srcId="{EE5F5C76-F0B9-4279-AA0E-28B9D7F2A986}" destId="{BCD01C8A-88E7-465D-B406-12E22D15AD56}" srcOrd="0" destOrd="0" presId="urn:microsoft.com/office/officeart/2005/8/layout/hierarchy6"/>
    <dgm:cxn modelId="{FA780FB7-232C-4F33-926D-71E555AB482E}" type="presParOf" srcId="{EE5F5C76-F0B9-4279-AA0E-28B9D7F2A986}" destId="{43520A93-62C1-4261-8E15-30D4CF839580}" srcOrd="1" destOrd="0" presId="urn:microsoft.com/office/officeart/2005/8/layout/hierarchy6"/>
    <dgm:cxn modelId="{B00815DB-2B73-403D-B157-6083FC8B3D74}" type="presParOf" srcId="{43520A93-62C1-4261-8E15-30D4CF839580}" destId="{339F9499-A5F0-4050-9678-9F531A621A90}" srcOrd="0" destOrd="0" presId="urn:microsoft.com/office/officeart/2005/8/layout/hierarchy6"/>
    <dgm:cxn modelId="{857D05BC-ADDC-4CE7-8461-B3E4CE812A24}" type="presParOf" srcId="{43520A93-62C1-4261-8E15-30D4CF839580}" destId="{20D7BD9B-E9CA-45AD-8BE6-7D23A444D496}" srcOrd="1" destOrd="0" presId="urn:microsoft.com/office/officeart/2005/8/layout/hierarchy6"/>
    <dgm:cxn modelId="{2EE2698F-AEF2-4627-8C06-F1FA05ACA0A8}" type="presParOf" srcId="{20D7BD9B-E9CA-45AD-8BE6-7D23A444D496}" destId="{E856F8EE-AA5A-4B6D-AB9F-5D30DD510E28}" srcOrd="0" destOrd="0" presId="urn:microsoft.com/office/officeart/2005/8/layout/hierarchy6"/>
    <dgm:cxn modelId="{9F038A77-7A93-492C-8E05-9352686186B5}" type="presParOf" srcId="{20D7BD9B-E9CA-45AD-8BE6-7D23A444D496}" destId="{C61F68E4-57B7-4DC8-B51C-67A00C90CC3C}" srcOrd="1" destOrd="0" presId="urn:microsoft.com/office/officeart/2005/8/layout/hierarchy6"/>
    <dgm:cxn modelId="{984A8C8D-5802-494B-AC3C-5E872831849A}" type="presParOf" srcId="{C61F68E4-57B7-4DC8-B51C-67A00C90CC3C}" destId="{E2D04779-B867-42C5-8D75-6EB53E381AD6}" srcOrd="0" destOrd="0" presId="urn:microsoft.com/office/officeart/2005/8/layout/hierarchy6"/>
    <dgm:cxn modelId="{E9655D39-3C62-4DD0-8634-F082F6A23780}" type="presParOf" srcId="{C61F68E4-57B7-4DC8-B51C-67A00C90CC3C}" destId="{58BA07DB-E85C-4AC1-9D11-E02A8C4BDCE2}" srcOrd="1" destOrd="0" presId="urn:microsoft.com/office/officeart/2005/8/layout/hierarchy6"/>
    <dgm:cxn modelId="{0325C029-8ECD-4D55-A432-373371F2D12C}" type="presParOf" srcId="{58BA07DB-E85C-4AC1-9D11-E02A8C4BDCE2}" destId="{72B5E552-E2E2-4238-BC38-BE361006E3FC}" srcOrd="0" destOrd="0" presId="urn:microsoft.com/office/officeart/2005/8/layout/hierarchy6"/>
    <dgm:cxn modelId="{0E49667B-DA8E-4BFA-8D56-1DA5118EE0E6}" type="presParOf" srcId="{58BA07DB-E85C-4AC1-9D11-E02A8C4BDCE2}" destId="{8E3CF933-07F2-4ADB-8A28-3949D03DE613}" srcOrd="1" destOrd="0" presId="urn:microsoft.com/office/officeart/2005/8/layout/hierarchy6"/>
    <dgm:cxn modelId="{7AB2C620-7EEE-45AF-AF4D-DC18CFD6EAF6}" type="presParOf" srcId="{8E3CF933-07F2-4ADB-8A28-3949D03DE613}" destId="{BA824065-D062-4A3E-BA32-D128F0910FC3}" srcOrd="0" destOrd="0" presId="urn:microsoft.com/office/officeart/2005/8/layout/hierarchy6"/>
    <dgm:cxn modelId="{74121244-8CAF-4F37-800B-A2F647FAD92C}" type="presParOf" srcId="{8E3CF933-07F2-4ADB-8A28-3949D03DE613}" destId="{56F123E8-4AF5-44BF-AF37-39AA39AB3764}" srcOrd="1" destOrd="0" presId="urn:microsoft.com/office/officeart/2005/8/layout/hierarchy6"/>
    <dgm:cxn modelId="{172308FA-5EB4-4F1B-A2AC-A7D3DCF6A24F}" type="presParOf" srcId="{56F123E8-4AF5-44BF-AF37-39AA39AB3764}" destId="{337B929A-560E-4871-AD9B-9D4DFB1A1040}" srcOrd="0" destOrd="0" presId="urn:microsoft.com/office/officeart/2005/8/layout/hierarchy6"/>
    <dgm:cxn modelId="{AF595C6F-6653-47E1-8060-3B0B51CC8F01}" type="presParOf" srcId="{56F123E8-4AF5-44BF-AF37-39AA39AB3764}" destId="{B5F0944C-5312-41D8-BE86-8ABA11AD7365}" srcOrd="1" destOrd="0" presId="urn:microsoft.com/office/officeart/2005/8/layout/hierarchy6"/>
    <dgm:cxn modelId="{01330CCE-5898-445D-9ABF-2D9DDF65CF48}" type="presParOf" srcId="{B5F0944C-5312-41D8-BE86-8ABA11AD7365}" destId="{ABFF5C77-67B6-49EE-B7EE-2E644CC27245}" srcOrd="0" destOrd="0" presId="urn:microsoft.com/office/officeart/2005/8/layout/hierarchy6"/>
    <dgm:cxn modelId="{C51B403A-7C75-4B76-B91D-E2F2985704CE}" type="presParOf" srcId="{B5F0944C-5312-41D8-BE86-8ABA11AD7365}" destId="{F48DE95E-6D11-4350-9417-1DDED842D0C7}" srcOrd="1" destOrd="0" presId="urn:microsoft.com/office/officeart/2005/8/layout/hierarchy6"/>
    <dgm:cxn modelId="{67E4E35F-EA23-4BA3-84B7-4B29429DCA14}" type="presParOf" srcId="{F48DE95E-6D11-4350-9417-1DDED842D0C7}" destId="{733778AA-B2C2-4D8E-826F-5F50D4B6A545}" srcOrd="0" destOrd="0" presId="urn:microsoft.com/office/officeart/2005/8/layout/hierarchy6"/>
    <dgm:cxn modelId="{933DEA0E-9BF4-4D36-B6FF-58A4C9A2B0DF}" type="presParOf" srcId="{F48DE95E-6D11-4350-9417-1DDED842D0C7}" destId="{644DB3B1-FB99-447A-846B-F2075BE7FD54}" srcOrd="1" destOrd="0" presId="urn:microsoft.com/office/officeart/2005/8/layout/hierarchy6"/>
    <dgm:cxn modelId="{B85FBB80-591C-4434-940C-93FE82794E5B}" type="presParOf" srcId="{8E3CF933-07F2-4ADB-8A28-3949D03DE613}" destId="{D2D8D692-613F-4CE4-B6A7-213695A83BE0}" srcOrd="2" destOrd="0" presId="urn:microsoft.com/office/officeart/2005/8/layout/hierarchy6"/>
    <dgm:cxn modelId="{3B11D98D-27E6-4821-A2FC-E43CBE85E660}" type="presParOf" srcId="{8E3CF933-07F2-4ADB-8A28-3949D03DE613}" destId="{8C8A9459-91A6-4DC2-8792-CF3E7EA05BC7}" srcOrd="3" destOrd="0" presId="urn:microsoft.com/office/officeart/2005/8/layout/hierarchy6"/>
    <dgm:cxn modelId="{6AF401AA-B1A0-4060-A9B0-1EFB680008F1}" type="presParOf" srcId="{8C8A9459-91A6-4DC2-8792-CF3E7EA05BC7}" destId="{628B99F6-CD3E-4AA1-83C9-9B805399B611}" srcOrd="0" destOrd="0" presId="urn:microsoft.com/office/officeart/2005/8/layout/hierarchy6"/>
    <dgm:cxn modelId="{0B2C7CDA-59DF-4944-BD87-89908828E90B}" type="presParOf" srcId="{8C8A9459-91A6-4DC2-8792-CF3E7EA05BC7}" destId="{FFA58C84-E7A7-4D98-89EF-1F859959DA92}" srcOrd="1" destOrd="0" presId="urn:microsoft.com/office/officeart/2005/8/layout/hierarchy6"/>
    <dgm:cxn modelId="{76C8A4A6-8315-4F0E-9E02-B487E1385FC7}" type="presParOf" srcId="{FFA58C84-E7A7-4D98-89EF-1F859959DA92}" destId="{D40C396D-B02E-4FA3-B299-7C2C0C12A217}" srcOrd="0" destOrd="0" presId="urn:microsoft.com/office/officeart/2005/8/layout/hierarchy6"/>
    <dgm:cxn modelId="{F7D46223-86CD-4376-BAB3-29084D900529}" type="presParOf" srcId="{FFA58C84-E7A7-4D98-89EF-1F859959DA92}" destId="{46A9FCF6-F157-4D2A-95AF-E47100E92E6C}" srcOrd="1" destOrd="0" presId="urn:microsoft.com/office/officeart/2005/8/layout/hierarchy6"/>
    <dgm:cxn modelId="{F68D3D28-5F33-4BEC-A71D-24FC9B69AFAB}" type="presParOf" srcId="{46A9FCF6-F157-4D2A-95AF-E47100E92E6C}" destId="{8ECC1EB2-8577-4A41-B3B7-63267BC10494}" srcOrd="0" destOrd="0" presId="urn:microsoft.com/office/officeart/2005/8/layout/hierarchy6"/>
    <dgm:cxn modelId="{29574F69-ABC7-49FC-A7A5-6BA3129C6FDE}" type="presParOf" srcId="{46A9FCF6-F157-4D2A-95AF-E47100E92E6C}" destId="{93E218F7-E843-48D7-A199-4418538BAA70}" srcOrd="1" destOrd="0" presId="urn:microsoft.com/office/officeart/2005/8/layout/hierarchy6"/>
    <dgm:cxn modelId="{65413040-4790-4457-8C6B-6A88716460D9}" type="presParOf" srcId="{93E218F7-E843-48D7-A199-4418538BAA70}" destId="{9587F1B4-1A33-4BBD-AC2C-FA908891DF81}" srcOrd="0" destOrd="0" presId="urn:microsoft.com/office/officeart/2005/8/layout/hierarchy6"/>
    <dgm:cxn modelId="{333B450C-6E91-440B-A139-8C8B46F128B5}" type="presParOf" srcId="{93E218F7-E843-48D7-A199-4418538BAA70}" destId="{43B039CC-B5A7-4DC5-B32F-597A81346999}" srcOrd="1" destOrd="0" presId="urn:microsoft.com/office/officeart/2005/8/layout/hierarchy6"/>
    <dgm:cxn modelId="{379E11FB-D45D-4F5B-A723-87840D7DBD95}" type="presParOf" srcId="{43B039CC-B5A7-4DC5-B32F-597A81346999}" destId="{AD26A433-310F-47BA-9654-5336EE932362}" srcOrd="0" destOrd="0" presId="urn:microsoft.com/office/officeart/2005/8/layout/hierarchy6"/>
    <dgm:cxn modelId="{516B76A7-EECB-4B98-A9E5-4ED04A563C58}" type="presParOf" srcId="{43B039CC-B5A7-4DC5-B32F-597A81346999}" destId="{B41DD4EF-3357-4173-A8A7-F1EAE620741E}" srcOrd="1" destOrd="0" presId="urn:microsoft.com/office/officeart/2005/8/layout/hierarchy6"/>
    <dgm:cxn modelId="{0729CED6-12D4-43E3-A177-1D4168D33DCF}" type="presParOf" srcId="{36AA4F13-4EE8-4C90-976B-BD2DAB8277C2}" destId="{97A66F56-F2F6-45A1-9287-F20C0F669DB3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300895B-B93F-4C01-9081-DA7934AC0A6A}" type="doc">
      <dgm:prSet loTypeId="urn:microsoft.com/office/officeart/2005/8/layout/hierarchy6" loCatId="hierarchy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l-GR"/>
        </a:p>
      </dgm:t>
    </dgm:pt>
    <dgm:pt modelId="{6242FAEA-1E5D-4B32-93C5-054A59DC98DE}">
      <dgm:prSet phldrT="[Κείμενο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l-GR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Χρόνια Δύσπνοια                    (&gt;4 εβδομάδες</a:t>
          </a:r>
          <a:r>
            <a:rPr lang="el-GR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)</a:t>
          </a:r>
        </a:p>
      </dgm:t>
    </dgm:pt>
    <dgm:pt modelId="{FFF84DCC-2896-4923-A223-F4C2FB7CFA10}" type="parTrans" cxnId="{33F7D1E4-EE9A-4039-A9D8-6802E48C2CE6}">
      <dgm:prSet/>
      <dgm:spPr/>
      <dgm:t>
        <a:bodyPr/>
        <a:lstStyle/>
        <a:p>
          <a:endParaRPr lang="el-GR"/>
        </a:p>
      </dgm:t>
    </dgm:pt>
    <dgm:pt modelId="{2ACD267F-F0CF-4C7A-8925-0EA3D5F89035}" type="sibTrans" cxnId="{33F7D1E4-EE9A-4039-A9D8-6802E48C2CE6}">
      <dgm:prSet/>
      <dgm:spPr/>
      <dgm:t>
        <a:bodyPr/>
        <a:lstStyle/>
        <a:p>
          <a:endParaRPr lang="el-GR"/>
        </a:p>
      </dgm:t>
    </dgm:pt>
    <dgm:pt modelId="{1FAC2EA6-78F7-4B76-ADC4-94934A172342}">
      <dgm:prSet phldrT="[Κείμενο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l-GR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Ιστορικό και Κλινική Εξέταση</a:t>
          </a:r>
        </a:p>
      </dgm:t>
    </dgm:pt>
    <dgm:pt modelId="{445B5C09-8312-4A16-8312-4A1B0E32030A}" type="parTrans" cxnId="{A090EFB0-46AD-4AB8-8CC2-7093E041C419}">
      <dgm:prSet/>
      <dgm:spPr/>
      <dgm:t>
        <a:bodyPr/>
        <a:lstStyle/>
        <a:p>
          <a:endParaRPr lang="el-GR"/>
        </a:p>
      </dgm:t>
    </dgm:pt>
    <dgm:pt modelId="{E8960360-748D-4113-8B62-08383CECD665}" type="sibTrans" cxnId="{A090EFB0-46AD-4AB8-8CC2-7093E041C419}">
      <dgm:prSet/>
      <dgm:spPr/>
      <dgm:t>
        <a:bodyPr/>
        <a:lstStyle/>
        <a:p>
          <a:endParaRPr lang="el-GR"/>
        </a:p>
      </dgm:t>
    </dgm:pt>
    <dgm:pt modelId="{9106FFF7-CBB3-48FA-B818-D6FC7A29FBE0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</a:t>
          </a:r>
          <a:r>
            <a:rPr lang="el-GR" sz="1600" b="1" baseline="30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ο</a:t>
          </a:r>
          <a:r>
            <a:rPr lang="el-G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Βήμα</a:t>
          </a:r>
        </a:p>
        <a:p>
          <a:pPr algn="l"/>
          <a:r>
            <a:rPr lang="el-G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Γεν. Αίματος, Βιοχημικός έλεγχος, </a:t>
          </a:r>
          <a:r>
            <a: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TSH</a:t>
          </a:r>
        </a:p>
        <a:p>
          <a:pPr algn="l"/>
          <a:r>
            <a:rPr lang="el-G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Ακτινογραφία Θώρακος</a:t>
          </a:r>
        </a:p>
        <a:p>
          <a:pPr algn="l"/>
          <a:r>
            <a:rPr lang="el-GR" sz="16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Σπιρομέτρηση</a:t>
          </a:r>
          <a:endParaRPr lang="el-GR" sz="16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l"/>
          <a:r>
            <a:rPr lang="el-G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ΗΚΓ</a:t>
          </a:r>
        </a:p>
        <a:p>
          <a:pPr algn="l"/>
          <a:r>
            <a:rPr lang="el-G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Οξυμετρία σε ηρεμία και κόπωση</a:t>
          </a:r>
        </a:p>
      </dgm:t>
    </dgm:pt>
    <dgm:pt modelId="{98439303-48B9-4B38-8552-75790C394D6E}" type="parTrans" cxnId="{D3533095-9001-406F-840B-1F377B0A0F5D}">
      <dgm:prSet/>
      <dgm:spPr/>
      <dgm:t>
        <a:bodyPr/>
        <a:lstStyle/>
        <a:p>
          <a:endParaRPr lang="el-GR"/>
        </a:p>
      </dgm:t>
    </dgm:pt>
    <dgm:pt modelId="{34BC35DA-821B-4913-954A-F0115A4A6739}" type="sibTrans" cxnId="{D3533095-9001-406F-840B-1F377B0A0F5D}">
      <dgm:prSet/>
      <dgm:spPr/>
      <dgm:t>
        <a:bodyPr/>
        <a:lstStyle/>
        <a:p>
          <a:endParaRPr lang="el-GR"/>
        </a:p>
      </dgm:t>
    </dgm:pt>
    <dgm:pt modelId="{DDF4219B-9B3E-4704-973E-8499B16AB0DD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el-G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l-GR" sz="1600" b="1" baseline="30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ο</a:t>
          </a:r>
          <a:r>
            <a:rPr lang="el-G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Βήμα</a:t>
          </a:r>
        </a:p>
        <a:p>
          <a:pPr algn="l"/>
          <a:r>
            <a: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BNP, ECHO </a:t>
          </a:r>
          <a:r>
            <a:rPr lang="el-G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καρδιάς</a:t>
          </a:r>
        </a:p>
        <a:p>
          <a:pPr algn="l"/>
          <a:r>
            <a:rPr lang="el-G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Σπινθηρογράφημα μυοκαρδίου με </a:t>
          </a:r>
          <a:r>
            <a:rPr lang="el-GR" sz="16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θάλιο</a:t>
          </a:r>
          <a:endParaRPr lang="el-GR" sz="16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l"/>
          <a:r>
            <a: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CT </a:t>
          </a:r>
          <a:r>
            <a:rPr lang="el-G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θώρακος</a:t>
          </a:r>
        </a:p>
        <a:p>
          <a:pPr algn="l"/>
          <a:r>
            <a:rPr lang="el-G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Πλήρης λειτουργικός έλεγχος της αναπνοής</a:t>
          </a:r>
        </a:p>
        <a:p>
          <a:pPr algn="l"/>
          <a:r>
            <a: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ABGs</a:t>
          </a:r>
          <a:endParaRPr lang="el-GR" sz="16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FA337B-4AF1-4F74-9F97-5207EAB90CF0}" type="parTrans" cxnId="{4A01398D-655D-433E-BFCB-05E478A637A1}">
      <dgm:prSet/>
      <dgm:spPr/>
      <dgm:t>
        <a:bodyPr/>
        <a:lstStyle/>
        <a:p>
          <a:endParaRPr lang="el-GR"/>
        </a:p>
      </dgm:t>
    </dgm:pt>
    <dgm:pt modelId="{26A55D4B-62A2-40EC-828A-19B2305834BD}" type="sibTrans" cxnId="{4A01398D-655D-433E-BFCB-05E478A637A1}">
      <dgm:prSet/>
      <dgm:spPr/>
      <dgm:t>
        <a:bodyPr/>
        <a:lstStyle/>
        <a:p>
          <a:endParaRPr lang="el-GR"/>
        </a:p>
      </dgm:t>
    </dgm:pt>
    <dgm:pt modelId="{A08001FC-650E-4E2D-A764-9FB4D4269BAA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algn="l"/>
          <a:r>
            <a:rPr lang="el-G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l-GR" sz="1600" b="1" baseline="30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ο</a:t>
          </a:r>
          <a:r>
            <a:rPr lang="el-G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Βήμα</a:t>
          </a:r>
        </a:p>
        <a:p>
          <a:pPr algn="l"/>
          <a:r>
            <a:rPr lang="el-G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Δεξιός καρδιακός καθετηριασμός</a:t>
          </a:r>
        </a:p>
        <a:p>
          <a:pPr algn="l"/>
          <a:r>
            <a:rPr lang="el-GR" sz="16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Στεφανιογραφία</a:t>
          </a:r>
          <a:endParaRPr lang="el-GR" sz="16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l"/>
          <a:r>
            <a:rPr lang="el-G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Καρδιοπνευμονική δοκιμασία άσκησης</a:t>
          </a:r>
        </a:p>
        <a:p>
          <a:pPr algn="l"/>
          <a:r>
            <a:rPr lang="el-G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Βρογχοσκόπηση</a:t>
          </a:r>
        </a:p>
        <a:p>
          <a:pPr algn="l"/>
          <a:r>
            <a:rPr lang="el-G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Δοκιμασία κατάποσης</a:t>
          </a:r>
          <a:endParaRPr lang="en-US" sz="16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l"/>
          <a:r>
            <a:rPr lang="el-G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Ψυχιατρική εκτίμηση</a:t>
          </a:r>
          <a:endParaRPr lang="en-US" sz="16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l"/>
          <a:endParaRPr lang="el-GR" sz="1400" b="1" dirty="0"/>
        </a:p>
      </dgm:t>
    </dgm:pt>
    <dgm:pt modelId="{CDB57E4F-BF7F-4BA2-94D2-0161FD8A2A08}" type="parTrans" cxnId="{C92EE8EC-768F-44EC-BE58-7AF220654794}">
      <dgm:prSet/>
      <dgm:spPr/>
      <dgm:t>
        <a:bodyPr/>
        <a:lstStyle/>
        <a:p>
          <a:endParaRPr lang="el-GR"/>
        </a:p>
      </dgm:t>
    </dgm:pt>
    <dgm:pt modelId="{1F6EF0D0-50F2-4AA9-80B6-1795B4DC1516}" type="sibTrans" cxnId="{C92EE8EC-768F-44EC-BE58-7AF220654794}">
      <dgm:prSet/>
      <dgm:spPr/>
      <dgm:t>
        <a:bodyPr/>
        <a:lstStyle/>
        <a:p>
          <a:endParaRPr lang="el-GR"/>
        </a:p>
      </dgm:t>
    </dgm:pt>
    <dgm:pt modelId="{3D46E363-56B6-4F84-8489-43D04F06EEAC}" type="pres">
      <dgm:prSet presAssocID="{F300895B-B93F-4C01-9081-DA7934AC0A6A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A90E13B-C8EA-4D66-83F3-E82A3DF9BE17}" type="pres">
      <dgm:prSet presAssocID="{F300895B-B93F-4C01-9081-DA7934AC0A6A}" presName="hierFlow" presStyleCnt="0"/>
      <dgm:spPr/>
    </dgm:pt>
    <dgm:pt modelId="{F53D86BB-3019-444C-BF83-3EA7599188F5}" type="pres">
      <dgm:prSet presAssocID="{F300895B-B93F-4C01-9081-DA7934AC0A6A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A62C5170-5702-4214-B2CB-D63B9C8D0211}" type="pres">
      <dgm:prSet presAssocID="{6242FAEA-1E5D-4B32-93C5-054A59DC98DE}" presName="Name14" presStyleCnt="0"/>
      <dgm:spPr/>
    </dgm:pt>
    <dgm:pt modelId="{4E41158C-3A0C-43AE-ADAC-FEF1EE2E076A}" type="pres">
      <dgm:prSet presAssocID="{6242FAEA-1E5D-4B32-93C5-054A59DC98DE}" presName="level1Shape" presStyleLbl="node0" presStyleIdx="0" presStyleCnt="1" custScaleX="521678" custScaleY="355698" custLinFactNeighborY="-90419">
        <dgm:presLayoutVars>
          <dgm:chPref val="3"/>
        </dgm:presLayoutVars>
      </dgm:prSet>
      <dgm:spPr/>
    </dgm:pt>
    <dgm:pt modelId="{B7793711-E14C-43C9-8D7A-E76D1C0136E1}" type="pres">
      <dgm:prSet presAssocID="{6242FAEA-1E5D-4B32-93C5-054A59DC98DE}" presName="hierChild2" presStyleCnt="0"/>
      <dgm:spPr/>
    </dgm:pt>
    <dgm:pt modelId="{2743F6A5-9B95-4093-9A38-07030DF411C4}" type="pres">
      <dgm:prSet presAssocID="{445B5C09-8312-4A16-8312-4A1B0E32030A}" presName="Name19" presStyleLbl="parChTrans1D2" presStyleIdx="0" presStyleCnt="1"/>
      <dgm:spPr/>
    </dgm:pt>
    <dgm:pt modelId="{C490CA73-E4AC-4CCA-89CC-B140D405DBB3}" type="pres">
      <dgm:prSet presAssocID="{1FAC2EA6-78F7-4B76-ADC4-94934A172342}" presName="Name21" presStyleCnt="0"/>
      <dgm:spPr/>
    </dgm:pt>
    <dgm:pt modelId="{B52278BE-8E4D-4DEC-8DDB-847A2BD18643}" type="pres">
      <dgm:prSet presAssocID="{1FAC2EA6-78F7-4B76-ADC4-94934A172342}" presName="level2Shape" presStyleLbl="node2" presStyleIdx="0" presStyleCnt="1" custScaleX="360450" custScaleY="298519" custLinFactNeighborX="217" custLinFactNeighborY="-19707"/>
      <dgm:spPr/>
    </dgm:pt>
    <dgm:pt modelId="{327A28E4-84C7-4826-957F-D1EEDF40DC5D}" type="pres">
      <dgm:prSet presAssocID="{1FAC2EA6-78F7-4B76-ADC4-94934A172342}" presName="hierChild3" presStyleCnt="0"/>
      <dgm:spPr/>
    </dgm:pt>
    <dgm:pt modelId="{E4E630FD-0C94-46A3-A379-7DCEA229F300}" type="pres">
      <dgm:prSet presAssocID="{98439303-48B9-4B38-8552-75790C394D6E}" presName="Name19" presStyleLbl="parChTrans1D3" presStyleIdx="0" presStyleCnt="3"/>
      <dgm:spPr/>
    </dgm:pt>
    <dgm:pt modelId="{9290347A-B169-41E7-837D-F041FE187A63}" type="pres">
      <dgm:prSet presAssocID="{9106FFF7-CBB3-48FA-B818-D6FC7A29FBE0}" presName="Name21" presStyleCnt="0"/>
      <dgm:spPr/>
    </dgm:pt>
    <dgm:pt modelId="{666DF185-746F-4199-9B89-40EAEC9101AD}" type="pres">
      <dgm:prSet presAssocID="{9106FFF7-CBB3-48FA-B818-D6FC7A29FBE0}" presName="level2Shape" presStyleLbl="node3" presStyleIdx="0" presStyleCnt="3" custScaleX="791123" custScaleY="710897" custLinFactNeighborY="-39086"/>
      <dgm:spPr/>
    </dgm:pt>
    <dgm:pt modelId="{AB71465C-23AC-4964-A8E8-B20131B5CEAC}" type="pres">
      <dgm:prSet presAssocID="{9106FFF7-CBB3-48FA-B818-D6FC7A29FBE0}" presName="hierChild3" presStyleCnt="0"/>
      <dgm:spPr/>
    </dgm:pt>
    <dgm:pt modelId="{0FA39BEE-1F0B-444B-8C2D-28C4525904B3}" type="pres">
      <dgm:prSet presAssocID="{ACFA337B-4AF1-4F74-9F97-5207EAB90CF0}" presName="Name19" presStyleLbl="parChTrans1D3" presStyleIdx="1" presStyleCnt="3"/>
      <dgm:spPr/>
    </dgm:pt>
    <dgm:pt modelId="{355D9058-1D1C-4370-A041-871015569328}" type="pres">
      <dgm:prSet presAssocID="{DDF4219B-9B3E-4704-973E-8499B16AB0DD}" presName="Name21" presStyleCnt="0"/>
      <dgm:spPr/>
    </dgm:pt>
    <dgm:pt modelId="{C5800EB8-46F6-49CE-9BE7-7A5D7FB51C10}" type="pres">
      <dgm:prSet presAssocID="{DDF4219B-9B3E-4704-973E-8499B16AB0DD}" presName="level2Shape" presStyleLbl="node3" presStyleIdx="1" presStyleCnt="3" custScaleX="532945" custScaleY="661122"/>
      <dgm:spPr/>
    </dgm:pt>
    <dgm:pt modelId="{4FF28C2D-DB2B-4940-ABBE-AE04F4B2FB30}" type="pres">
      <dgm:prSet presAssocID="{DDF4219B-9B3E-4704-973E-8499B16AB0DD}" presName="hierChild3" presStyleCnt="0"/>
      <dgm:spPr/>
    </dgm:pt>
    <dgm:pt modelId="{12E6A52E-3334-4B70-8B1B-680F67361308}" type="pres">
      <dgm:prSet presAssocID="{CDB57E4F-BF7F-4BA2-94D2-0161FD8A2A08}" presName="Name19" presStyleLbl="parChTrans1D3" presStyleIdx="2" presStyleCnt="3"/>
      <dgm:spPr/>
    </dgm:pt>
    <dgm:pt modelId="{895AA133-F3F5-4F3E-8EAD-26FEAE72D724}" type="pres">
      <dgm:prSet presAssocID="{A08001FC-650E-4E2D-A764-9FB4D4269BAA}" presName="Name21" presStyleCnt="0"/>
      <dgm:spPr/>
    </dgm:pt>
    <dgm:pt modelId="{B42281FD-ED08-4597-938F-CAB78D4CD4CC}" type="pres">
      <dgm:prSet presAssocID="{A08001FC-650E-4E2D-A764-9FB4D4269BAA}" presName="level2Shape" presStyleLbl="node3" presStyleIdx="2" presStyleCnt="3" custScaleX="782721" custScaleY="845449"/>
      <dgm:spPr/>
    </dgm:pt>
    <dgm:pt modelId="{978AA457-B325-42BA-80C3-65788234F073}" type="pres">
      <dgm:prSet presAssocID="{A08001FC-650E-4E2D-A764-9FB4D4269BAA}" presName="hierChild3" presStyleCnt="0"/>
      <dgm:spPr/>
    </dgm:pt>
    <dgm:pt modelId="{6A8D8DAA-4332-4F56-B38A-87F8F59BF832}" type="pres">
      <dgm:prSet presAssocID="{F300895B-B93F-4C01-9081-DA7934AC0A6A}" presName="bgShapesFlow" presStyleCnt="0"/>
      <dgm:spPr/>
    </dgm:pt>
  </dgm:ptLst>
  <dgm:cxnLst>
    <dgm:cxn modelId="{12FD4203-B031-4AFF-80C0-A0A05CC06AA3}" type="presOf" srcId="{98439303-48B9-4B38-8552-75790C394D6E}" destId="{E4E630FD-0C94-46A3-A379-7DCEA229F300}" srcOrd="0" destOrd="0" presId="urn:microsoft.com/office/officeart/2005/8/layout/hierarchy6"/>
    <dgm:cxn modelId="{BBD08E14-B3A3-4971-BB41-8A6684129EE2}" type="presOf" srcId="{ACFA337B-4AF1-4F74-9F97-5207EAB90CF0}" destId="{0FA39BEE-1F0B-444B-8C2D-28C4525904B3}" srcOrd="0" destOrd="0" presId="urn:microsoft.com/office/officeart/2005/8/layout/hierarchy6"/>
    <dgm:cxn modelId="{3A7C6A36-F87B-4A64-987C-692D9678657B}" type="presOf" srcId="{9106FFF7-CBB3-48FA-B818-D6FC7A29FBE0}" destId="{666DF185-746F-4199-9B89-40EAEC9101AD}" srcOrd="0" destOrd="0" presId="urn:microsoft.com/office/officeart/2005/8/layout/hierarchy6"/>
    <dgm:cxn modelId="{03B4A483-F0D5-422F-AF1E-B74BA8A89E85}" type="presOf" srcId="{445B5C09-8312-4A16-8312-4A1B0E32030A}" destId="{2743F6A5-9B95-4093-9A38-07030DF411C4}" srcOrd="0" destOrd="0" presId="urn:microsoft.com/office/officeart/2005/8/layout/hierarchy6"/>
    <dgm:cxn modelId="{4BBE6988-3BA9-49F0-BF91-82A23111C92E}" type="presOf" srcId="{A08001FC-650E-4E2D-A764-9FB4D4269BAA}" destId="{B42281FD-ED08-4597-938F-CAB78D4CD4CC}" srcOrd="0" destOrd="0" presId="urn:microsoft.com/office/officeart/2005/8/layout/hierarchy6"/>
    <dgm:cxn modelId="{4A01398D-655D-433E-BFCB-05E478A637A1}" srcId="{1FAC2EA6-78F7-4B76-ADC4-94934A172342}" destId="{DDF4219B-9B3E-4704-973E-8499B16AB0DD}" srcOrd="1" destOrd="0" parTransId="{ACFA337B-4AF1-4F74-9F97-5207EAB90CF0}" sibTransId="{26A55D4B-62A2-40EC-828A-19B2305834BD}"/>
    <dgm:cxn modelId="{D3533095-9001-406F-840B-1F377B0A0F5D}" srcId="{1FAC2EA6-78F7-4B76-ADC4-94934A172342}" destId="{9106FFF7-CBB3-48FA-B818-D6FC7A29FBE0}" srcOrd="0" destOrd="0" parTransId="{98439303-48B9-4B38-8552-75790C394D6E}" sibTransId="{34BC35DA-821B-4913-954A-F0115A4A6739}"/>
    <dgm:cxn modelId="{7085F6A1-EDF8-4CD9-8BF4-38470F98FE0A}" type="presOf" srcId="{6242FAEA-1E5D-4B32-93C5-054A59DC98DE}" destId="{4E41158C-3A0C-43AE-ADAC-FEF1EE2E076A}" srcOrd="0" destOrd="0" presId="urn:microsoft.com/office/officeart/2005/8/layout/hierarchy6"/>
    <dgm:cxn modelId="{A090EFB0-46AD-4AB8-8CC2-7093E041C419}" srcId="{6242FAEA-1E5D-4B32-93C5-054A59DC98DE}" destId="{1FAC2EA6-78F7-4B76-ADC4-94934A172342}" srcOrd="0" destOrd="0" parTransId="{445B5C09-8312-4A16-8312-4A1B0E32030A}" sibTransId="{E8960360-748D-4113-8B62-08383CECD665}"/>
    <dgm:cxn modelId="{6CDF38B3-CEFC-490E-B641-BA35A703A026}" type="presOf" srcId="{CDB57E4F-BF7F-4BA2-94D2-0161FD8A2A08}" destId="{12E6A52E-3334-4B70-8B1B-680F67361308}" srcOrd="0" destOrd="0" presId="urn:microsoft.com/office/officeart/2005/8/layout/hierarchy6"/>
    <dgm:cxn modelId="{33F7D1E4-EE9A-4039-A9D8-6802E48C2CE6}" srcId="{F300895B-B93F-4C01-9081-DA7934AC0A6A}" destId="{6242FAEA-1E5D-4B32-93C5-054A59DC98DE}" srcOrd="0" destOrd="0" parTransId="{FFF84DCC-2896-4923-A223-F4C2FB7CFA10}" sibTransId="{2ACD267F-F0CF-4C7A-8925-0EA3D5F89035}"/>
    <dgm:cxn modelId="{A93835E6-0053-444B-9800-24EDE850B87B}" type="presOf" srcId="{1FAC2EA6-78F7-4B76-ADC4-94934A172342}" destId="{B52278BE-8E4D-4DEC-8DDB-847A2BD18643}" srcOrd="0" destOrd="0" presId="urn:microsoft.com/office/officeart/2005/8/layout/hierarchy6"/>
    <dgm:cxn modelId="{C92EE8EC-768F-44EC-BE58-7AF220654794}" srcId="{1FAC2EA6-78F7-4B76-ADC4-94934A172342}" destId="{A08001FC-650E-4E2D-A764-9FB4D4269BAA}" srcOrd="2" destOrd="0" parTransId="{CDB57E4F-BF7F-4BA2-94D2-0161FD8A2A08}" sibTransId="{1F6EF0D0-50F2-4AA9-80B6-1795B4DC1516}"/>
    <dgm:cxn modelId="{4E8950F5-CEC7-4B32-9479-D9D362190BB5}" type="presOf" srcId="{DDF4219B-9B3E-4704-973E-8499B16AB0DD}" destId="{C5800EB8-46F6-49CE-9BE7-7A5D7FB51C10}" srcOrd="0" destOrd="0" presId="urn:microsoft.com/office/officeart/2005/8/layout/hierarchy6"/>
    <dgm:cxn modelId="{E8D3EEFC-33FE-47ED-A4D8-901732514DD6}" type="presOf" srcId="{F300895B-B93F-4C01-9081-DA7934AC0A6A}" destId="{3D46E363-56B6-4F84-8489-43D04F06EEAC}" srcOrd="0" destOrd="0" presId="urn:microsoft.com/office/officeart/2005/8/layout/hierarchy6"/>
    <dgm:cxn modelId="{5AA8A724-FEBA-4046-9740-8CDDAE371DAF}" type="presParOf" srcId="{3D46E363-56B6-4F84-8489-43D04F06EEAC}" destId="{4A90E13B-C8EA-4D66-83F3-E82A3DF9BE17}" srcOrd="0" destOrd="0" presId="urn:microsoft.com/office/officeart/2005/8/layout/hierarchy6"/>
    <dgm:cxn modelId="{0DE0B4F4-3C29-47D4-8B08-578068DB7AB1}" type="presParOf" srcId="{4A90E13B-C8EA-4D66-83F3-E82A3DF9BE17}" destId="{F53D86BB-3019-444C-BF83-3EA7599188F5}" srcOrd="0" destOrd="0" presId="urn:microsoft.com/office/officeart/2005/8/layout/hierarchy6"/>
    <dgm:cxn modelId="{B39A3AA1-8C27-40C1-8609-C6BDAB45FABD}" type="presParOf" srcId="{F53D86BB-3019-444C-BF83-3EA7599188F5}" destId="{A62C5170-5702-4214-B2CB-D63B9C8D0211}" srcOrd="0" destOrd="0" presId="urn:microsoft.com/office/officeart/2005/8/layout/hierarchy6"/>
    <dgm:cxn modelId="{13F1D01B-CE35-4883-9231-11AEB9902C15}" type="presParOf" srcId="{A62C5170-5702-4214-B2CB-D63B9C8D0211}" destId="{4E41158C-3A0C-43AE-ADAC-FEF1EE2E076A}" srcOrd="0" destOrd="0" presId="urn:microsoft.com/office/officeart/2005/8/layout/hierarchy6"/>
    <dgm:cxn modelId="{F3A088D9-6085-4F7E-A71F-8D0F4BB203BD}" type="presParOf" srcId="{A62C5170-5702-4214-B2CB-D63B9C8D0211}" destId="{B7793711-E14C-43C9-8D7A-E76D1C0136E1}" srcOrd="1" destOrd="0" presId="urn:microsoft.com/office/officeart/2005/8/layout/hierarchy6"/>
    <dgm:cxn modelId="{2752AB98-8632-46FB-B341-E3DE42A38E7C}" type="presParOf" srcId="{B7793711-E14C-43C9-8D7A-E76D1C0136E1}" destId="{2743F6A5-9B95-4093-9A38-07030DF411C4}" srcOrd="0" destOrd="0" presId="urn:microsoft.com/office/officeart/2005/8/layout/hierarchy6"/>
    <dgm:cxn modelId="{17420B66-027B-48F3-9618-5CB748B37EA2}" type="presParOf" srcId="{B7793711-E14C-43C9-8D7A-E76D1C0136E1}" destId="{C490CA73-E4AC-4CCA-89CC-B140D405DBB3}" srcOrd="1" destOrd="0" presId="urn:microsoft.com/office/officeart/2005/8/layout/hierarchy6"/>
    <dgm:cxn modelId="{17A81982-33CF-4918-996B-CA3B80116879}" type="presParOf" srcId="{C490CA73-E4AC-4CCA-89CC-B140D405DBB3}" destId="{B52278BE-8E4D-4DEC-8DDB-847A2BD18643}" srcOrd="0" destOrd="0" presId="urn:microsoft.com/office/officeart/2005/8/layout/hierarchy6"/>
    <dgm:cxn modelId="{1F3BF8AD-E973-457C-B852-EE7A2BCB705C}" type="presParOf" srcId="{C490CA73-E4AC-4CCA-89CC-B140D405DBB3}" destId="{327A28E4-84C7-4826-957F-D1EEDF40DC5D}" srcOrd="1" destOrd="0" presId="urn:microsoft.com/office/officeart/2005/8/layout/hierarchy6"/>
    <dgm:cxn modelId="{7DEF96DA-58ED-44BA-83AF-FBD25BC4831B}" type="presParOf" srcId="{327A28E4-84C7-4826-957F-D1EEDF40DC5D}" destId="{E4E630FD-0C94-46A3-A379-7DCEA229F300}" srcOrd="0" destOrd="0" presId="urn:microsoft.com/office/officeart/2005/8/layout/hierarchy6"/>
    <dgm:cxn modelId="{A784CCED-D66B-4096-BBDD-98A407A0E7A8}" type="presParOf" srcId="{327A28E4-84C7-4826-957F-D1EEDF40DC5D}" destId="{9290347A-B169-41E7-837D-F041FE187A63}" srcOrd="1" destOrd="0" presId="urn:microsoft.com/office/officeart/2005/8/layout/hierarchy6"/>
    <dgm:cxn modelId="{D5C356F5-1C89-4897-A1A4-CC1293570B87}" type="presParOf" srcId="{9290347A-B169-41E7-837D-F041FE187A63}" destId="{666DF185-746F-4199-9B89-40EAEC9101AD}" srcOrd="0" destOrd="0" presId="urn:microsoft.com/office/officeart/2005/8/layout/hierarchy6"/>
    <dgm:cxn modelId="{689433E7-6C49-454B-A150-4DA5C6225AF1}" type="presParOf" srcId="{9290347A-B169-41E7-837D-F041FE187A63}" destId="{AB71465C-23AC-4964-A8E8-B20131B5CEAC}" srcOrd="1" destOrd="0" presId="urn:microsoft.com/office/officeart/2005/8/layout/hierarchy6"/>
    <dgm:cxn modelId="{C482EA9E-B478-4DBB-81CB-FE7663FDA1F5}" type="presParOf" srcId="{327A28E4-84C7-4826-957F-D1EEDF40DC5D}" destId="{0FA39BEE-1F0B-444B-8C2D-28C4525904B3}" srcOrd="2" destOrd="0" presId="urn:microsoft.com/office/officeart/2005/8/layout/hierarchy6"/>
    <dgm:cxn modelId="{E68A905A-A5D1-4B1C-89E8-8E634990B707}" type="presParOf" srcId="{327A28E4-84C7-4826-957F-D1EEDF40DC5D}" destId="{355D9058-1D1C-4370-A041-871015569328}" srcOrd="3" destOrd="0" presId="urn:microsoft.com/office/officeart/2005/8/layout/hierarchy6"/>
    <dgm:cxn modelId="{F638A172-FC2D-4CA0-B7A6-5D944C344D82}" type="presParOf" srcId="{355D9058-1D1C-4370-A041-871015569328}" destId="{C5800EB8-46F6-49CE-9BE7-7A5D7FB51C10}" srcOrd="0" destOrd="0" presId="urn:microsoft.com/office/officeart/2005/8/layout/hierarchy6"/>
    <dgm:cxn modelId="{309249F4-5E52-450F-9A63-F1BDCF2E151E}" type="presParOf" srcId="{355D9058-1D1C-4370-A041-871015569328}" destId="{4FF28C2D-DB2B-4940-ABBE-AE04F4B2FB30}" srcOrd="1" destOrd="0" presId="urn:microsoft.com/office/officeart/2005/8/layout/hierarchy6"/>
    <dgm:cxn modelId="{96C789C9-4662-4DBE-9E42-20B12D9E30A8}" type="presParOf" srcId="{327A28E4-84C7-4826-957F-D1EEDF40DC5D}" destId="{12E6A52E-3334-4B70-8B1B-680F67361308}" srcOrd="4" destOrd="0" presId="urn:microsoft.com/office/officeart/2005/8/layout/hierarchy6"/>
    <dgm:cxn modelId="{118B6EF6-42FD-4836-B4A4-D15B724DA0F3}" type="presParOf" srcId="{327A28E4-84C7-4826-957F-D1EEDF40DC5D}" destId="{895AA133-F3F5-4F3E-8EAD-26FEAE72D724}" srcOrd="5" destOrd="0" presId="urn:microsoft.com/office/officeart/2005/8/layout/hierarchy6"/>
    <dgm:cxn modelId="{52AD5293-8F4A-4756-8909-E20426CE9703}" type="presParOf" srcId="{895AA133-F3F5-4F3E-8EAD-26FEAE72D724}" destId="{B42281FD-ED08-4597-938F-CAB78D4CD4CC}" srcOrd="0" destOrd="0" presId="urn:microsoft.com/office/officeart/2005/8/layout/hierarchy6"/>
    <dgm:cxn modelId="{94DA1885-B206-465F-A4E5-2F2DA269F32A}" type="presParOf" srcId="{895AA133-F3F5-4F3E-8EAD-26FEAE72D724}" destId="{978AA457-B325-42BA-80C3-65788234F073}" srcOrd="1" destOrd="0" presId="urn:microsoft.com/office/officeart/2005/8/layout/hierarchy6"/>
    <dgm:cxn modelId="{B02DEC29-D247-449D-B211-1339B6444193}" type="presParOf" srcId="{3D46E363-56B6-4F84-8489-43D04F06EEAC}" destId="{6A8D8DAA-4332-4F56-B38A-87F8F59BF832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365BE2-6F12-4AE8-9860-4EBB1286ABE2}">
      <dsp:nvSpPr>
        <dsp:cNvPr id="0" name=""/>
        <dsp:cNvSpPr/>
      </dsp:nvSpPr>
      <dsp:spPr>
        <a:xfrm>
          <a:off x="3191335" y="0"/>
          <a:ext cx="2197062" cy="10335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>
              <a:latin typeface="Arial" panose="020B0604020202020204" pitchFamily="34" charset="0"/>
              <a:cs typeface="Arial" panose="020B0604020202020204" pitchFamily="34" charset="0"/>
            </a:rPr>
            <a:t>Οξεία Δύσπνοια</a:t>
          </a:r>
        </a:p>
      </dsp:txBody>
      <dsp:txXfrm>
        <a:off x="3221606" y="30271"/>
        <a:ext cx="2136520" cy="973002"/>
      </dsp:txXfrm>
    </dsp:sp>
    <dsp:sp modelId="{2CB38E53-820B-4376-B7B5-B2AF27A9CAF3}">
      <dsp:nvSpPr>
        <dsp:cNvPr id="0" name=""/>
        <dsp:cNvSpPr/>
      </dsp:nvSpPr>
      <dsp:spPr>
        <a:xfrm>
          <a:off x="4244146" y="1033544"/>
          <a:ext cx="91440" cy="2087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4367"/>
              </a:lnTo>
              <a:lnTo>
                <a:pt x="95658" y="104367"/>
              </a:lnTo>
              <a:lnTo>
                <a:pt x="95658" y="20873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4C5C45-5B7F-46E9-B89D-3E800CE70C2B}">
      <dsp:nvSpPr>
        <dsp:cNvPr id="0" name=""/>
        <dsp:cNvSpPr/>
      </dsp:nvSpPr>
      <dsp:spPr>
        <a:xfrm>
          <a:off x="3191330" y="1242279"/>
          <a:ext cx="2296948" cy="795076"/>
        </a:xfrm>
        <a:prstGeom prst="roundRect">
          <a:avLst>
            <a:gd name="adj" fmla="val 10000"/>
          </a:avLst>
        </a:prstGeom>
        <a:solidFill>
          <a:srgbClr val="FFFF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Αρχική εκτίμηση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</a:t>
          </a:r>
          <a:r>
            <a:rPr lang="el-G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:</a:t>
          </a:r>
          <a:r>
            <a:rPr lang="en-US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airway</a:t>
          </a:r>
          <a:r>
            <a:rPr lang="el-G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</a:t>
          </a:r>
          <a:r>
            <a:rPr lang="el-G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:</a:t>
          </a:r>
          <a:r>
            <a:rPr lang="en-US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Breathing C</a:t>
          </a:r>
          <a:r>
            <a:rPr lang="el-G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:</a:t>
          </a:r>
          <a:r>
            <a:rPr lang="en-US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Circulation</a:t>
          </a:r>
          <a:endParaRPr lang="el-GR" sz="16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214617" y="1265566"/>
        <a:ext cx="2250374" cy="748502"/>
      </dsp:txXfrm>
    </dsp:sp>
    <dsp:sp modelId="{4A9B198A-CE15-445A-A7C7-77DF58575EDE}">
      <dsp:nvSpPr>
        <dsp:cNvPr id="0" name=""/>
        <dsp:cNvSpPr/>
      </dsp:nvSpPr>
      <dsp:spPr>
        <a:xfrm>
          <a:off x="3220535" y="2037355"/>
          <a:ext cx="1119269" cy="300646"/>
        </a:xfrm>
        <a:custGeom>
          <a:avLst/>
          <a:gdLst/>
          <a:ahLst/>
          <a:cxnLst/>
          <a:rect l="0" t="0" r="0" b="0"/>
          <a:pathLst>
            <a:path>
              <a:moveTo>
                <a:pt x="1119269" y="0"/>
              </a:moveTo>
              <a:lnTo>
                <a:pt x="1119269" y="150323"/>
              </a:lnTo>
              <a:lnTo>
                <a:pt x="0" y="150323"/>
              </a:lnTo>
              <a:lnTo>
                <a:pt x="0" y="30064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BD3622-AFF4-426F-A771-23FABB498F1C}">
      <dsp:nvSpPr>
        <dsp:cNvPr id="0" name=""/>
        <dsp:cNvSpPr/>
      </dsp:nvSpPr>
      <dsp:spPr>
        <a:xfrm>
          <a:off x="2689926" y="2338002"/>
          <a:ext cx="1061217" cy="646949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latin typeface="Arial" panose="020B0604020202020204" pitchFamily="34" charset="0"/>
              <a:cs typeface="Arial" panose="020B0604020202020204" pitchFamily="34" charset="0"/>
            </a:rPr>
            <a:t>Ασταθής Ασθενής</a:t>
          </a:r>
        </a:p>
      </dsp:txBody>
      <dsp:txXfrm>
        <a:off x="2708874" y="2356950"/>
        <a:ext cx="1023321" cy="609053"/>
      </dsp:txXfrm>
    </dsp:sp>
    <dsp:sp modelId="{AFE4B7E0-5239-4067-B189-C5966462BAEC}">
      <dsp:nvSpPr>
        <dsp:cNvPr id="0" name=""/>
        <dsp:cNvSpPr/>
      </dsp:nvSpPr>
      <dsp:spPr>
        <a:xfrm>
          <a:off x="2917973" y="2984951"/>
          <a:ext cx="302561" cy="271262"/>
        </a:xfrm>
        <a:custGeom>
          <a:avLst/>
          <a:gdLst/>
          <a:ahLst/>
          <a:cxnLst/>
          <a:rect l="0" t="0" r="0" b="0"/>
          <a:pathLst>
            <a:path>
              <a:moveTo>
                <a:pt x="302561" y="0"/>
              </a:moveTo>
              <a:lnTo>
                <a:pt x="302561" y="135631"/>
              </a:lnTo>
              <a:lnTo>
                <a:pt x="0" y="135631"/>
              </a:lnTo>
              <a:lnTo>
                <a:pt x="0" y="27126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047FEE-3E70-4116-AD8C-7B0460CA65F9}">
      <dsp:nvSpPr>
        <dsp:cNvPr id="0" name=""/>
        <dsp:cNvSpPr/>
      </dsp:nvSpPr>
      <dsp:spPr>
        <a:xfrm>
          <a:off x="1920639" y="3256213"/>
          <a:ext cx="1994668" cy="1274218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0000"/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 err="1">
              <a:latin typeface="Arial" panose="020B0604020202020204" pitchFamily="34" charset="0"/>
              <a:cs typeface="Arial" panose="020B0604020202020204" pitchFamily="34" charset="0"/>
            </a:rPr>
            <a:t>Ενδοτραχειακή</a:t>
          </a:r>
          <a:r>
            <a:rPr lang="el-GR" sz="1600" b="1" kern="1200" dirty="0">
              <a:latin typeface="Arial" panose="020B0604020202020204" pitchFamily="34" charset="0"/>
              <a:cs typeface="Arial" panose="020B0604020202020204" pitchFamily="34" charset="0"/>
            </a:rPr>
            <a:t> διασωλήνωση και υποστήριξη αναπνευστικού συστήματος</a:t>
          </a:r>
        </a:p>
      </dsp:txBody>
      <dsp:txXfrm>
        <a:off x="1957960" y="3293534"/>
        <a:ext cx="1920026" cy="1199576"/>
      </dsp:txXfrm>
    </dsp:sp>
    <dsp:sp modelId="{57FF28C6-02D0-46B5-993C-811E0F79BA0C}">
      <dsp:nvSpPr>
        <dsp:cNvPr id="0" name=""/>
        <dsp:cNvSpPr/>
      </dsp:nvSpPr>
      <dsp:spPr>
        <a:xfrm>
          <a:off x="4339804" y="2037355"/>
          <a:ext cx="917894" cy="3089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454"/>
              </a:lnTo>
              <a:lnTo>
                <a:pt x="917894" y="154454"/>
              </a:lnTo>
              <a:lnTo>
                <a:pt x="917894" y="308908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0694E-8704-468B-A380-ABB78BEDCBE4}">
      <dsp:nvSpPr>
        <dsp:cNvPr id="0" name=""/>
        <dsp:cNvSpPr/>
      </dsp:nvSpPr>
      <dsp:spPr>
        <a:xfrm>
          <a:off x="4475175" y="2346264"/>
          <a:ext cx="1565047" cy="652616"/>
        </a:xfrm>
        <a:prstGeom prst="roundRect">
          <a:avLst>
            <a:gd name="adj" fmla="val 10000"/>
          </a:avLst>
        </a:prstGeom>
        <a:solidFill>
          <a:srgbClr val="00B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/>
            <a:t>Σταθερός Ασθενής</a:t>
          </a:r>
        </a:p>
      </dsp:txBody>
      <dsp:txXfrm>
        <a:off x="4494289" y="2365378"/>
        <a:ext cx="1526819" cy="614388"/>
      </dsp:txXfrm>
    </dsp:sp>
    <dsp:sp modelId="{66F64F39-0A0C-465F-849E-53872E6F6992}">
      <dsp:nvSpPr>
        <dsp:cNvPr id="0" name=""/>
        <dsp:cNvSpPr/>
      </dsp:nvSpPr>
      <dsp:spPr>
        <a:xfrm>
          <a:off x="5257699" y="2998880"/>
          <a:ext cx="1273771" cy="2588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430"/>
              </a:lnTo>
              <a:lnTo>
                <a:pt x="1273771" y="129430"/>
              </a:lnTo>
              <a:lnTo>
                <a:pt x="1273771" y="25886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26725D-ABB9-41AE-9C17-3996750F77B8}">
      <dsp:nvSpPr>
        <dsp:cNvPr id="0" name=""/>
        <dsp:cNvSpPr/>
      </dsp:nvSpPr>
      <dsp:spPr>
        <a:xfrm>
          <a:off x="5396830" y="3257741"/>
          <a:ext cx="2269281" cy="1671669"/>
        </a:xfrm>
        <a:prstGeom prst="roundRect">
          <a:avLst>
            <a:gd name="adj" fmla="val 10000"/>
          </a:avLst>
        </a:prstGeom>
        <a:gradFill rotWithShape="0">
          <a:gsLst>
            <a:gs pos="22000">
              <a:srgbClr val="00B050"/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latin typeface="Arial" panose="020B0604020202020204" pitchFamily="34" charset="0"/>
              <a:cs typeface="Arial" panose="020B0604020202020204" pitchFamily="34" charset="0"/>
            </a:rPr>
            <a:t>Αναλυτικό Ιστορικό, Κλινική εξέταση και ζωτικά σημεία </a:t>
          </a:r>
          <a:endParaRPr lang="en-US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latin typeface="Arial" panose="020B0604020202020204" pitchFamily="34" charset="0"/>
              <a:cs typeface="Arial" panose="020B0604020202020204" pitchFamily="34" charset="0"/>
            </a:rPr>
            <a:t>Οξυγονοθεραπεία αν </a:t>
          </a: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SpO2</a:t>
          </a:r>
          <a:r>
            <a:rPr lang="el-GR" sz="1600" b="1" kern="1200" dirty="0">
              <a:latin typeface="Arial" panose="020B0604020202020204" pitchFamily="34" charset="0"/>
              <a:cs typeface="Arial" panose="020B0604020202020204" pitchFamily="34" charset="0"/>
            </a:rPr>
            <a:t>&lt;</a:t>
          </a: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90%</a:t>
          </a:r>
          <a:r>
            <a:rPr lang="el-GR" sz="1600" b="1" kern="12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l-GR" sz="1600" b="1" kern="1200" dirty="0" err="1">
              <a:latin typeface="Arial" panose="020B0604020202020204" pitchFamily="34" charset="0"/>
              <a:cs typeface="Arial" panose="020B0604020202020204" pitchFamily="34" charset="0"/>
            </a:rPr>
            <a:t>φλεβοκαθετήρας</a:t>
          </a:r>
          <a:r>
            <a:rPr lang="el-GR" sz="1600" b="1" kern="12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monitoring</a:t>
          </a:r>
          <a:r>
            <a:rPr lang="el-GR" sz="1600" b="1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sp:txBody>
      <dsp:txXfrm>
        <a:off x="5445792" y="3306703"/>
        <a:ext cx="2171357" cy="15737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365BE2-6F12-4AE8-9860-4EBB1286ABE2}">
      <dsp:nvSpPr>
        <dsp:cNvPr id="0" name=""/>
        <dsp:cNvSpPr/>
      </dsp:nvSpPr>
      <dsp:spPr>
        <a:xfrm>
          <a:off x="3032119" y="0"/>
          <a:ext cx="2199336" cy="10346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>
              <a:latin typeface="Arial" panose="020B0604020202020204" pitchFamily="34" charset="0"/>
              <a:cs typeface="Arial" panose="020B0604020202020204" pitchFamily="34" charset="0"/>
            </a:rPr>
            <a:t>Οξεία Δύσπνοια</a:t>
          </a:r>
        </a:p>
      </dsp:txBody>
      <dsp:txXfrm>
        <a:off x="3062422" y="30303"/>
        <a:ext cx="2138730" cy="974008"/>
      </dsp:txXfrm>
    </dsp:sp>
    <dsp:sp modelId="{2CB38E53-820B-4376-B7B5-B2AF27A9CAF3}">
      <dsp:nvSpPr>
        <dsp:cNvPr id="0" name=""/>
        <dsp:cNvSpPr/>
      </dsp:nvSpPr>
      <dsp:spPr>
        <a:xfrm>
          <a:off x="4086068" y="1034614"/>
          <a:ext cx="91440" cy="20923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4616"/>
              </a:lnTo>
              <a:lnTo>
                <a:pt x="95710" y="104616"/>
              </a:lnTo>
              <a:lnTo>
                <a:pt x="95710" y="20923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4C5C45-5B7F-46E9-B89D-3E800CE70C2B}">
      <dsp:nvSpPr>
        <dsp:cNvPr id="0" name=""/>
        <dsp:cNvSpPr/>
      </dsp:nvSpPr>
      <dsp:spPr>
        <a:xfrm>
          <a:off x="3032114" y="1243847"/>
          <a:ext cx="2299326" cy="795899"/>
        </a:xfrm>
        <a:prstGeom prst="roundRect">
          <a:avLst>
            <a:gd name="adj" fmla="val 10000"/>
          </a:avLst>
        </a:prstGeom>
        <a:solidFill>
          <a:srgbClr val="FFFF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Αρχική εκτίμηση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</a:t>
          </a:r>
          <a:r>
            <a:rPr lang="el-G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:</a:t>
          </a:r>
          <a:r>
            <a:rPr lang="en-US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airway</a:t>
          </a:r>
          <a:r>
            <a:rPr lang="el-G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</a:t>
          </a:r>
          <a:r>
            <a:rPr lang="el-G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:</a:t>
          </a:r>
          <a:r>
            <a:rPr lang="en-US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Breathing C</a:t>
          </a:r>
          <a:r>
            <a:rPr lang="el-G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:</a:t>
          </a:r>
          <a:r>
            <a:rPr lang="en-US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Circulation</a:t>
          </a:r>
          <a:endParaRPr lang="el-GR" sz="16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55425" y="1267158"/>
        <a:ext cx="2252704" cy="749277"/>
      </dsp:txXfrm>
    </dsp:sp>
    <dsp:sp modelId="{4A9B198A-CE15-445A-A7C7-77DF58575EDE}">
      <dsp:nvSpPr>
        <dsp:cNvPr id="0" name=""/>
        <dsp:cNvSpPr/>
      </dsp:nvSpPr>
      <dsp:spPr>
        <a:xfrm>
          <a:off x="3219609" y="2039746"/>
          <a:ext cx="962168" cy="300958"/>
        </a:xfrm>
        <a:custGeom>
          <a:avLst/>
          <a:gdLst/>
          <a:ahLst/>
          <a:cxnLst/>
          <a:rect l="0" t="0" r="0" b="0"/>
          <a:pathLst>
            <a:path>
              <a:moveTo>
                <a:pt x="962168" y="0"/>
              </a:moveTo>
              <a:lnTo>
                <a:pt x="962168" y="150479"/>
              </a:lnTo>
              <a:lnTo>
                <a:pt x="0" y="150479"/>
              </a:lnTo>
              <a:lnTo>
                <a:pt x="0" y="300958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BD3622-AFF4-426F-A771-23FABB498F1C}">
      <dsp:nvSpPr>
        <dsp:cNvPr id="0" name=""/>
        <dsp:cNvSpPr/>
      </dsp:nvSpPr>
      <dsp:spPr>
        <a:xfrm>
          <a:off x="2634944" y="2340704"/>
          <a:ext cx="1169330" cy="647625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latin typeface="Arial" panose="020B0604020202020204" pitchFamily="34" charset="0"/>
              <a:cs typeface="Arial" panose="020B0604020202020204" pitchFamily="34" charset="0"/>
            </a:rPr>
            <a:t>Ασταθής Ασθενής</a:t>
          </a:r>
        </a:p>
      </dsp:txBody>
      <dsp:txXfrm>
        <a:off x="2653912" y="2359672"/>
        <a:ext cx="1131394" cy="609689"/>
      </dsp:txXfrm>
    </dsp:sp>
    <dsp:sp modelId="{AFE4B7E0-5239-4067-B189-C5966462BAEC}">
      <dsp:nvSpPr>
        <dsp:cNvPr id="0" name=""/>
        <dsp:cNvSpPr/>
      </dsp:nvSpPr>
      <dsp:spPr>
        <a:xfrm>
          <a:off x="2916734" y="2988330"/>
          <a:ext cx="302875" cy="271542"/>
        </a:xfrm>
        <a:custGeom>
          <a:avLst/>
          <a:gdLst/>
          <a:ahLst/>
          <a:cxnLst/>
          <a:rect l="0" t="0" r="0" b="0"/>
          <a:pathLst>
            <a:path>
              <a:moveTo>
                <a:pt x="302875" y="0"/>
              </a:moveTo>
              <a:lnTo>
                <a:pt x="302875" y="135771"/>
              </a:lnTo>
              <a:lnTo>
                <a:pt x="0" y="135771"/>
              </a:lnTo>
              <a:lnTo>
                <a:pt x="0" y="27154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047FEE-3E70-4116-AD8C-7B0460CA65F9}">
      <dsp:nvSpPr>
        <dsp:cNvPr id="0" name=""/>
        <dsp:cNvSpPr/>
      </dsp:nvSpPr>
      <dsp:spPr>
        <a:xfrm>
          <a:off x="1972792" y="3259873"/>
          <a:ext cx="1887883" cy="897524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0000"/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 err="1">
              <a:latin typeface="Arial" panose="020B0604020202020204" pitchFamily="34" charset="0"/>
              <a:cs typeface="Arial" panose="020B0604020202020204" pitchFamily="34" charset="0"/>
            </a:rPr>
            <a:t>Ενδοτραχειακή</a:t>
          </a:r>
          <a:r>
            <a:rPr lang="el-GR" sz="1600" b="1" kern="1200" dirty="0">
              <a:latin typeface="Arial" panose="020B0604020202020204" pitchFamily="34" charset="0"/>
              <a:cs typeface="Arial" panose="020B0604020202020204" pitchFamily="34" charset="0"/>
            </a:rPr>
            <a:t> διασωλήνωση και υποστήριξη αναπνευστικού</a:t>
          </a:r>
        </a:p>
      </dsp:txBody>
      <dsp:txXfrm>
        <a:off x="1999080" y="3286161"/>
        <a:ext cx="1835307" cy="844948"/>
      </dsp:txXfrm>
    </dsp:sp>
    <dsp:sp modelId="{57FF28C6-02D0-46B5-993C-811E0F79BA0C}">
      <dsp:nvSpPr>
        <dsp:cNvPr id="0" name=""/>
        <dsp:cNvSpPr/>
      </dsp:nvSpPr>
      <dsp:spPr>
        <a:xfrm>
          <a:off x="4181778" y="2039746"/>
          <a:ext cx="1022679" cy="3092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614"/>
              </a:lnTo>
              <a:lnTo>
                <a:pt x="1022679" y="154614"/>
              </a:lnTo>
              <a:lnTo>
                <a:pt x="1022679" y="309228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0694E-8704-468B-A380-ABB78BEDCBE4}">
      <dsp:nvSpPr>
        <dsp:cNvPr id="0" name=""/>
        <dsp:cNvSpPr/>
      </dsp:nvSpPr>
      <dsp:spPr>
        <a:xfrm>
          <a:off x="4629710" y="2348974"/>
          <a:ext cx="1149493" cy="647625"/>
        </a:xfrm>
        <a:prstGeom prst="roundRect">
          <a:avLst>
            <a:gd name="adj" fmla="val 10000"/>
          </a:avLst>
        </a:prstGeom>
        <a:solidFill>
          <a:srgbClr val="00B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latin typeface="Arial" panose="020B0604020202020204" pitchFamily="34" charset="0"/>
              <a:cs typeface="Arial" panose="020B0604020202020204" pitchFamily="34" charset="0"/>
            </a:rPr>
            <a:t>Σταθερός Ασθενής</a:t>
          </a:r>
        </a:p>
      </dsp:txBody>
      <dsp:txXfrm>
        <a:off x="4648678" y="2367942"/>
        <a:ext cx="1111557" cy="609689"/>
      </dsp:txXfrm>
    </dsp:sp>
    <dsp:sp modelId="{66F64F39-0A0C-465F-849E-53872E6F6992}">
      <dsp:nvSpPr>
        <dsp:cNvPr id="0" name=""/>
        <dsp:cNvSpPr/>
      </dsp:nvSpPr>
      <dsp:spPr>
        <a:xfrm>
          <a:off x="5204457" y="2996600"/>
          <a:ext cx="1275090" cy="2594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705"/>
              </a:lnTo>
              <a:lnTo>
                <a:pt x="1275090" y="129705"/>
              </a:lnTo>
              <a:lnTo>
                <a:pt x="1275090" y="25941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26725D-ABB9-41AE-9C17-3996750F77B8}">
      <dsp:nvSpPr>
        <dsp:cNvPr id="0" name=""/>
        <dsp:cNvSpPr/>
      </dsp:nvSpPr>
      <dsp:spPr>
        <a:xfrm>
          <a:off x="5343732" y="3256011"/>
          <a:ext cx="2271630" cy="1673399"/>
        </a:xfrm>
        <a:prstGeom prst="roundRect">
          <a:avLst>
            <a:gd name="adj" fmla="val 10000"/>
          </a:avLst>
        </a:prstGeom>
        <a:gradFill rotWithShape="0">
          <a:gsLst>
            <a:gs pos="22000">
              <a:srgbClr val="00B050"/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latin typeface="Arial" panose="020B0604020202020204" pitchFamily="34" charset="0"/>
              <a:cs typeface="Arial" panose="020B0604020202020204" pitchFamily="34" charset="0"/>
            </a:rPr>
            <a:t>Αναλυτικό Ιστορικό, Κλινική εξέταση και ζωτικά σημεία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latin typeface="Arial" panose="020B0604020202020204" pitchFamily="34" charset="0"/>
              <a:cs typeface="Arial" panose="020B0604020202020204" pitchFamily="34" charset="0"/>
            </a:rPr>
            <a:t>Οξυγονοθεραπεία αν </a:t>
          </a: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SpO2</a:t>
          </a:r>
          <a:r>
            <a:rPr lang="el-GR" sz="1600" b="1" kern="1200" dirty="0">
              <a:latin typeface="Arial" panose="020B0604020202020204" pitchFamily="34" charset="0"/>
              <a:cs typeface="Arial" panose="020B0604020202020204" pitchFamily="34" charset="0"/>
            </a:rPr>
            <a:t>&lt;</a:t>
          </a: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90%</a:t>
          </a:r>
          <a:r>
            <a:rPr lang="el-GR" sz="1600" b="1" kern="12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l-GR" sz="1600" b="1" kern="1200" dirty="0" err="1">
              <a:latin typeface="Arial" panose="020B0604020202020204" pitchFamily="34" charset="0"/>
              <a:cs typeface="Arial" panose="020B0604020202020204" pitchFamily="34" charset="0"/>
            </a:rPr>
            <a:t>φλεβοκαθετήρας</a:t>
          </a:r>
          <a:r>
            <a:rPr lang="el-GR" sz="1600" b="1" kern="12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monitoring</a:t>
          </a:r>
          <a:r>
            <a:rPr lang="el-GR" sz="1600" b="1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sp:txBody>
      <dsp:txXfrm>
        <a:off x="5392744" y="3305023"/>
        <a:ext cx="2173606" cy="15753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D01C8A-88E7-465D-B406-12E22D15AD56}">
      <dsp:nvSpPr>
        <dsp:cNvPr id="0" name=""/>
        <dsp:cNvSpPr/>
      </dsp:nvSpPr>
      <dsp:spPr>
        <a:xfrm>
          <a:off x="2684397" y="199"/>
          <a:ext cx="1771118" cy="733036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>
              <a:latin typeface="Arial" panose="020B0604020202020204" pitchFamily="34" charset="0"/>
              <a:cs typeface="Arial" panose="020B0604020202020204" pitchFamily="34" charset="0"/>
            </a:rPr>
            <a:t>Σταθερός Ασθενής</a:t>
          </a:r>
        </a:p>
      </dsp:txBody>
      <dsp:txXfrm>
        <a:off x="2705867" y="21669"/>
        <a:ext cx="1728178" cy="690096"/>
      </dsp:txXfrm>
    </dsp:sp>
    <dsp:sp modelId="{339F9499-A5F0-4050-9678-9F531A621A90}">
      <dsp:nvSpPr>
        <dsp:cNvPr id="0" name=""/>
        <dsp:cNvSpPr/>
      </dsp:nvSpPr>
      <dsp:spPr>
        <a:xfrm>
          <a:off x="3524236" y="733235"/>
          <a:ext cx="91440" cy="2932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321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56F8EE-AA5A-4B6D-AB9F-5D30DD510E28}">
      <dsp:nvSpPr>
        <dsp:cNvPr id="0" name=""/>
        <dsp:cNvSpPr/>
      </dsp:nvSpPr>
      <dsp:spPr>
        <a:xfrm>
          <a:off x="2155390" y="1026450"/>
          <a:ext cx="2829132" cy="1130408"/>
        </a:xfrm>
        <a:prstGeom prst="roundRect">
          <a:avLst>
            <a:gd name="adj" fmla="val 10000"/>
          </a:avLst>
        </a:prstGeom>
        <a:gradFill rotWithShape="0">
          <a:gsLst>
            <a:gs pos="22000">
              <a:srgbClr val="00B050"/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>
              <a:latin typeface="Arial" panose="020B0604020202020204" pitchFamily="34" charset="0"/>
              <a:cs typeface="Arial" panose="020B0604020202020204" pitchFamily="34" charset="0"/>
            </a:rPr>
            <a:t>Αέρια αίματος, Ε/Ε, ΗΚΓ, Ακτινογραφία θώρακος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l-GR" sz="1800" b="1" kern="1200" dirty="0" err="1">
              <a:latin typeface="Arial" panose="020B0604020202020204" pitchFamily="34" charset="0"/>
              <a:cs typeface="Arial" panose="020B0604020202020204" pitchFamily="34" charset="0"/>
            </a:rPr>
            <a:t>Διαθωρακικό</a:t>
          </a:r>
          <a:r>
            <a:rPr lang="el-GR" sz="1800" b="1" kern="1200" dirty="0">
              <a:latin typeface="Arial" panose="020B0604020202020204" pitchFamily="34" charset="0"/>
              <a:cs typeface="Arial" panose="020B0604020202020204" pitchFamily="34" charset="0"/>
            </a:rPr>
            <a:t> υπερηχογράφημα</a:t>
          </a:r>
        </a:p>
      </dsp:txBody>
      <dsp:txXfrm>
        <a:off x="2188499" y="1059559"/>
        <a:ext cx="2762914" cy="1064190"/>
      </dsp:txXfrm>
    </dsp:sp>
    <dsp:sp modelId="{E2D04779-B867-42C5-8D75-6EB53E381AD6}">
      <dsp:nvSpPr>
        <dsp:cNvPr id="0" name=""/>
        <dsp:cNvSpPr/>
      </dsp:nvSpPr>
      <dsp:spPr>
        <a:xfrm>
          <a:off x="3524236" y="2156858"/>
          <a:ext cx="91440" cy="2932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321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B5E552-E2E2-4238-BC38-BE361006E3FC}">
      <dsp:nvSpPr>
        <dsp:cNvPr id="0" name=""/>
        <dsp:cNvSpPr/>
      </dsp:nvSpPr>
      <dsp:spPr>
        <a:xfrm>
          <a:off x="2837807" y="2450073"/>
          <a:ext cx="1464299" cy="73303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>
              <a:latin typeface="Arial" panose="020B0604020202020204" pitchFamily="34" charset="0"/>
              <a:cs typeface="Arial" panose="020B0604020202020204" pitchFamily="34" charset="0"/>
            </a:rPr>
            <a:t>Διάγνωση</a:t>
          </a:r>
        </a:p>
      </dsp:txBody>
      <dsp:txXfrm>
        <a:off x="2859277" y="2471543"/>
        <a:ext cx="1421359" cy="690096"/>
      </dsp:txXfrm>
    </dsp:sp>
    <dsp:sp modelId="{BA824065-D062-4A3E-BA32-D128F0910FC3}">
      <dsp:nvSpPr>
        <dsp:cNvPr id="0" name=""/>
        <dsp:cNvSpPr/>
      </dsp:nvSpPr>
      <dsp:spPr>
        <a:xfrm>
          <a:off x="1551853" y="3183109"/>
          <a:ext cx="2018103" cy="293214"/>
        </a:xfrm>
        <a:custGeom>
          <a:avLst/>
          <a:gdLst/>
          <a:ahLst/>
          <a:cxnLst/>
          <a:rect l="0" t="0" r="0" b="0"/>
          <a:pathLst>
            <a:path>
              <a:moveTo>
                <a:pt x="2018103" y="0"/>
              </a:moveTo>
              <a:lnTo>
                <a:pt x="2018103" y="146607"/>
              </a:lnTo>
              <a:lnTo>
                <a:pt x="0" y="146607"/>
              </a:lnTo>
              <a:lnTo>
                <a:pt x="0" y="29321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7B929A-560E-4871-AD9B-9D4DFB1A1040}">
      <dsp:nvSpPr>
        <dsp:cNvPr id="0" name=""/>
        <dsp:cNvSpPr/>
      </dsp:nvSpPr>
      <dsp:spPr>
        <a:xfrm>
          <a:off x="1002075" y="3476324"/>
          <a:ext cx="1099554" cy="733036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Ναι </a:t>
          </a:r>
        </a:p>
      </dsp:txBody>
      <dsp:txXfrm>
        <a:off x="1023545" y="3497794"/>
        <a:ext cx="1056614" cy="690096"/>
      </dsp:txXfrm>
    </dsp:sp>
    <dsp:sp modelId="{ABFF5C77-67B6-49EE-B7EE-2E644CC27245}">
      <dsp:nvSpPr>
        <dsp:cNvPr id="0" name=""/>
        <dsp:cNvSpPr/>
      </dsp:nvSpPr>
      <dsp:spPr>
        <a:xfrm>
          <a:off x="1506133" y="4209360"/>
          <a:ext cx="91440" cy="2932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321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3778AA-B2C2-4D8E-826F-5F50D4B6A545}">
      <dsp:nvSpPr>
        <dsp:cNvPr id="0" name=""/>
        <dsp:cNvSpPr/>
      </dsp:nvSpPr>
      <dsp:spPr>
        <a:xfrm>
          <a:off x="557218" y="4502575"/>
          <a:ext cx="1989270" cy="733036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Αντιμετώπιση</a:t>
          </a:r>
        </a:p>
      </dsp:txBody>
      <dsp:txXfrm>
        <a:off x="578688" y="4524045"/>
        <a:ext cx="1946330" cy="690096"/>
      </dsp:txXfrm>
    </dsp:sp>
    <dsp:sp modelId="{D2D8D692-613F-4CE4-B6A7-213695A83BE0}">
      <dsp:nvSpPr>
        <dsp:cNvPr id="0" name=""/>
        <dsp:cNvSpPr/>
      </dsp:nvSpPr>
      <dsp:spPr>
        <a:xfrm>
          <a:off x="3569956" y="3183109"/>
          <a:ext cx="2018103" cy="2932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607"/>
              </a:lnTo>
              <a:lnTo>
                <a:pt x="2018103" y="146607"/>
              </a:lnTo>
              <a:lnTo>
                <a:pt x="2018103" y="29321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8B99F6-CD3E-4AA1-83C9-9B805399B611}">
      <dsp:nvSpPr>
        <dsp:cNvPr id="0" name=""/>
        <dsp:cNvSpPr/>
      </dsp:nvSpPr>
      <dsp:spPr>
        <a:xfrm>
          <a:off x="5038283" y="3476324"/>
          <a:ext cx="1099554" cy="733036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Όχι</a:t>
          </a:r>
        </a:p>
      </dsp:txBody>
      <dsp:txXfrm>
        <a:off x="5059753" y="3497794"/>
        <a:ext cx="1056614" cy="690096"/>
      </dsp:txXfrm>
    </dsp:sp>
    <dsp:sp modelId="{D40C396D-B02E-4FA3-B299-7C2C0C12A217}">
      <dsp:nvSpPr>
        <dsp:cNvPr id="0" name=""/>
        <dsp:cNvSpPr/>
      </dsp:nvSpPr>
      <dsp:spPr>
        <a:xfrm>
          <a:off x="5537304" y="4209360"/>
          <a:ext cx="91440" cy="274038"/>
        </a:xfrm>
        <a:custGeom>
          <a:avLst/>
          <a:gdLst/>
          <a:ahLst/>
          <a:cxnLst/>
          <a:rect l="0" t="0" r="0" b="0"/>
          <a:pathLst>
            <a:path>
              <a:moveTo>
                <a:pt x="50755" y="0"/>
              </a:moveTo>
              <a:lnTo>
                <a:pt x="50755" y="137019"/>
              </a:lnTo>
              <a:lnTo>
                <a:pt x="45720" y="137019"/>
              </a:lnTo>
              <a:lnTo>
                <a:pt x="45720" y="27403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CC1EB2-8577-4A41-B3B7-63267BC10494}">
      <dsp:nvSpPr>
        <dsp:cNvPr id="0" name=""/>
        <dsp:cNvSpPr/>
      </dsp:nvSpPr>
      <dsp:spPr>
        <a:xfrm>
          <a:off x="2871319" y="4483399"/>
          <a:ext cx="5423410" cy="951693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U/S </a:t>
          </a:r>
          <a:r>
            <a:rPr lang="el-GR" sz="1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πνευμόνων/καρδιάς 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CT </a:t>
          </a:r>
          <a:r>
            <a:rPr lang="el-GR" sz="1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Θώρακος, </a:t>
          </a:r>
          <a:r>
            <a:rPr lang="en-US" sz="1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V/Q scan</a:t>
          </a:r>
          <a:r>
            <a:rPr lang="el-GR" sz="1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</a:t>
          </a:r>
          <a:r>
            <a:rPr lang="en-US" sz="1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l-GR" sz="1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Βρογχοσκόπηση, Λειτουργικός έλεγχος της αναπνοής</a:t>
          </a:r>
        </a:p>
      </dsp:txBody>
      <dsp:txXfrm>
        <a:off x="2899193" y="4511273"/>
        <a:ext cx="5367662" cy="895945"/>
      </dsp:txXfrm>
    </dsp:sp>
    <dsp:sp modelId="{9587F1B4-1A33-4BBD-AC2C-FA908891DF81}">
      <dsp:nvSpPr>
        <dsp:cNvPr id="0" name=""/>
        <dsp:cNvSpPr/>
      </dsp:nvSpPr>
      <dsp:spPr>
        <a:xfrm>
          <a:off x="5537304" y="5435093"/>
          <a:ext cx="91440" cy="31239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6195"/>
              </a:lnTo>
              <a:lnTo>
                <a:pt x="50755" y="156195"/>
              </a:lnTo>
              <a:lnTo>
                <a:pt x="50755" y="31239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26A433-310F-47BA-9654-5336EE932362}">
      <dsp:nvSpPr>
        <dsp:cNvPr id="0" name=""/>
        <dsp:cNvSpPr/>
      </dsp:nvSpPr>
      <dsp:spPr>
        <a:xfrm>
          <a:off x="4507863" y="5747484"/>
          <a:ext cx="2160394" cy="733036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Διάγνωση</a:t>
          </a:r>
        </a:p>
      </dsp:txBody>
      <dsp:txXfrm>
        <a:off x="4529333" y="5768954"/>
        <a:ext cx="2117454" cy="6900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41158C-3A0C-43AE-ADAC-FEF1EE2E076A}">
      <dsp:nvSpPr>
        <dsp:cNvPr id="0" name=""/>
        <dsp:cNvSpPr/>
      </dsp:nvSpPr>
      <dsp:spPr>
        <a:xfrm>
          <a:off x="3883233" y="544185"/>
          <a:ext cx="2462200" cy="1119208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Χρόνια Δύσπνοια                    (&gt;4 εβδομάδες</a:t>
          </a:r>
          <a:r>
            <a:rPr lang="el-GR" sz="1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)</a:t>
          </a:r>
        </a:p>
      </dsp:txBody>
      <dsp:txXfrm>
        <a:off x="3916013" y="576965"/>
        <a:ext cx="2396640" cy="1053648"/>
      </dsp:txXfrm>
    </dsp:sp>
    <dsp:sp modelId="{2743F6A5-9B95-4093-9A38-07030DF411C4}">
      <dsp:nvSpPr>
        <dsp:cNvPr id="0" name=""/>
        <dsp:cNvSpPr/>
      </dsp:nvSpPr>
      <dsp:spPr>
        <a:xfrm>
          <a:off x="5068613" y="1663394"/>
          <a:ext cx="91440" cy="3483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4178"/>
              </a:lnTo>
              <a:lnTo>
                <a:pt x="46744" y="174178"/>
              </a:lnTo>
              <a:lnTo>
                <a:pt x="46744" y="34835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2278BE-8E4D-4DEC-8DDB-847A2BD18643}">
      <dsp:nvSpPr>
        <dsp:cNvPr id="0" name=""/>
        <dsp:cNvSpPr/>
      </dsp:nvSpPr>
      <dsp:spPr>
        <a:xfrm>
          <a:off x="4264737" y="2011751"/>
          <a:ext cx="1701241" cy="939294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Ιστορικό και Κλινική Εξέταση</a:t>
          </a:r>
        </a:p>
      </dsp:txBody>
      <dsp:txXfrm>
        <a:off x="4292248" y="2039262"/>
        <a:ext cx="1646219" cy="884272"/>
      </dsp:txXfrm>
    </dsp:sp>
    <dsp:sp modelId="{E4E630FD-0C94-46A3-A379-7DCEA229F300}">
      <dsp:nvSpPr>
        <dsp:cNvPr id="0" name=""/>
        <dsp:cNvSpPr/>
      </dsp:nvSpPr>
      <dsp:spPr>
        <a:xfrm>
          <a:off x="1867919" y="2905325"/>
          <a:ext cx="3247438" cy="91440"/>
        </a:xfrm>
        <a:custGeom>
          <a:avLst/>
          <a:gdLst/>
          <a:ahLst/>
          <a:cxnLst/>
          <a:rect l="0" t="0" r="0" b="0"/>
          <a:pathLst>
            <a:path>
              <a:moveTo>
                <a:pt x="3247438" y="45720"/>
              </a:moveTo>
              <a:lnTo>
                <a:pt x="3247438" y="78162"/>
              </a:lnTo>
              <a:lnTo>
                <a:pt x="0" y="78162"/>
              </a:lnTo>
              <a:lnTo>
                <a:pt x="0" y="11060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6DF185-746F-4199-9B89-40EAEC9101AD}">
      <dsp:nvSpPr>
        <dsp:cNvPr id="0" name=""/>
        <dsp:cNvSpPr/>
      </dsp:nvSpPr>
      <dsp:spPr>
        <a:xfrm>
          <a:off x="959" y="3015929"/>
          <a:ext cx="3733919" cy="2236847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</a:t>
          </a:r>
          <a:r>
            <a:rPr lang="el-GR" sz="1600" b="1" kern="1200" baseline="30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ο</a:t>
          </a:r>
          <a:r>
            <a:rPr lang="el-G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Βήμα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Γεν. Αίματος, Βιοχημικός έλεγχος, </a:t>
          </a:r>
          <a:r>
            <a:rPr lang="en-US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TSH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Ακτινογραφία Θώρακος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Σπιρομέτρηση</a:t>
          </a:r>
          <a:endParaRPr lang="el-GR" sz="16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ΗΚΓ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Οξυμετρία σε ηρεμία και κόπωση</a:t>
          </a:r>
        </a:p>
      </dsp:txBody>
      <dsp:txXfrm>
        <a:off x="66474" y="3081444"/>
        <a:ext cx="3602889" cy="2105817"/>
      </dsp:txXfrm>
    </dsp:sp>
    <dsp:sp modelId="{0FA39BEE-1F0B-444B-8C2D-28C4525904B3}">
      <dsp:nvSpPr>
        <dsp:cNvPr id="0" name=""/>
        <dsp:cNvSpPr/>
      </dsp:nvSpPr>
      <dsp:spPr>
        <a:xfrm>
          <a:off x="5069638" y="2951045"/>
          <a:ext cx="91440" cy="18786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3934"/>
              </a:lnTo>
              <a:lnTo>
                <a:pt x="64523" y="93934"/>
              </a:lnTo>
              <a:lnTo>
                <a:pt x="64523" y="187868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800EB8-46F6-49CE-9BE7-7A5D7FB51C10}">
      <dsp:nvSpPr>
        <dsp:cNvPr id="0" name=""/>
        <dsp:cNvSpPr/>
      </dsp:nvSpPr>
      <dsp:spPr>
        <a:xfrm>
          <a:off x="3876472" y="3138914"/>
          <a:ext cx="2515378" cy="2080229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l-GR" sz="1600" b="1" kern="1200" baseline="30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ο</a:t>
          </a:r>
          <a:r>
            <a:rPr lang="el-G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Βήμα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BNP, ECHO </a:t>
          </a:r>
          <a:r>
            <a:rPr lang="el-G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καρδιάς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Σπινθηρογράφημα μυοκαρδίου με </a:t>
          </a:r>
          <a:r>
            <a:rPr lang="el-GR" sz="16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θάλιο</a:t>
          </a:r>
          <a:endParaRPr lang="el-GR" sz="16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CT </a:t>
          </a:r>
          <a:r>
            <a:rPr lang="el-G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θώρακος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Πλήρης λειτουργικός έλεγχος της αναπνοής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ABGs</a:t>
          </a:r>
          <a:endParaRPr lang="el-GR" sz="16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37400" y="3199842"/>
        <a:ext cx="2393522" cy="1958373"/>
      </dsp:txXfrm>
    </dsp:sp>
    <dsp:sp modelId="{12E6A52E-3334-4B70-8B1B-680F67361308}">
      <dsp:nvSpPr>
        <dsp:cNvPr id="0" name=""/>
        <dsp:cNvSpPr/>
      </dsp:nvSpPr>
      <dsp:spPr>
        <a:xfrm>
          <a:off x="5115358" y="2951045"/>
          <a:ext cx="3265217" cy="1878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934"/>
              </a:lnTo>
              <a:lnTo>
                <a:pt x="3265217" y="93934"/>
              </a:lnTo>
              <a:lnTo>
                <a:pt x="3265217" y="187868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2281FD-ED08-4597-938F-CAB78D4CD4CC}">
      <dsp:nvSpPr>
        <dsp:cNvPr id="0" name=""/>
        <dsp:cNvSpPr/>
      </dsp:nvSpPr>
      <dsp:spPr>
        <a:xfrm>
          <a:off x="6533444" y="3138914"/>
          <a:ext cx="3694263" cy="2660217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l-GR" sz="1600" b="1" kern="1200" baseline="30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ο</a:t>
          </a:r>
          <a:r>
            <a:rPr lang="el-G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Βήμα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Δεξιός καρδιακός καθετηριασμός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Στεφανιογραφία</a:t>
          </a:r>
          <a:endParaRPr lang="el-GR" sz="16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Καρδιοπνευμονική δοκιμασία άσκησης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Βρογχοσκόπηση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Δοκιμασία κατάποσης</a:t>
          </a:r>
          <a:endParaRPr lang="en-US" sz="16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Ψυχιατρική εκτίμηση</a:t>
          </a:r>
          <a:endParaRPr lang="en-US" sz="16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400" b="1" kern="1200" dirty="0"/>
        </a:p>
      </dsp:txBody>
      <dsp:txXfrm>
        <a:off x="6611359" y="3216829"/>
        <a:ext cx="3538433" cy="25043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8FFE1D-ECA7-49EA-AC63-86A160AA4155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98C0F7-1486-4241-8045-79141E8F28FE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08339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998E9B-B7C8-487F-8C29-035C1DF4C537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l-G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8495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998E9B-B7C8-487F-8C29-035C1DF4C537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l-G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6395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Platypnea-orthodeoxia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syndrome is caused mainly due to intrapulmonary shunts like pulmonary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arteriovenous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malformations and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hepatopulmonary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syndrome. Rare cardiac causes include patent foramen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ovale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atrial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septal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defect (ASD)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044466-9A9F-43C7-9D77-E88DE80B5322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9198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044466-9A9F-43C7-9D77-E88DE80B5322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43658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056A76-6A25-4056-8D1C-12A0D3F1374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464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7090A-1681-47D9-9A46-BF67A0A18BA1}" type="slidenum">
              <a:rPr lang="el-GR" smtClean="0"/>
              <a:pPr/>
              <a:t>32</a:t>
            </a:fld>
            <a:endParaRPr lang="el-G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056A76-6A25-4056-8D1C-12A0D3F1374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3692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4371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A7090A-1681-47D9-9A46-BF67A0A18BA1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6534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CD7CAFA-FF4D-467D-A4E9-C3F489191D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05445E11-DF05-4569-ACAA-2CDB5F59EA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D3EB888-CCC6-4F05-B61A-824460FD8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A17925C-2BD3-4CAA-B363-7793504E4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9450D70-3AE5-43DC-8790-65CCA4796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6159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EEC6DCF-09D9-4F18-B6B9-51F4BDC23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5C72C87-0BEE-4FEC-8ADE-62E5D5E75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DC9A546-085F-4A0F-A3D7-F722F44C4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820F690-F04B-42B2-A70C-72ED11C4E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A3EF76B-4298-4C45-9CF7-74FAA30EB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5134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30EA3D7-B564-4426-A5AA-39FB0DD5A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8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8FA2E3F-F8FA-4FC2-A99D-E22B73561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51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B23A821-58DE-4FAF-B106-2CA301D17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9B57400-91AC-4901-9A1C-6BB20A6E1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6D85F48-913F-49BC-820C-CCCDCFEA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62772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5091157-A54E-4A49-8A91-867A6F210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B9996AC-DBD0-4234-BE9A-8EC8E8078E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3C02B19E-0954-469A-AA8D-4E418564D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A106D97-5EA6-4A7A-8235-37D9CAB1F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8B738DD-564C-4BB7-9B50-AF34BEA51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B745F4C6-0A52-4B9E-BEEB-3729574CC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58859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36D3D4B-F3B3-4B9C-A51F-9BA6A0B26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7EEA4BA9-738C-4B02-8D41-24DB4276D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B3C3D09-454D-49CB-8857-777F68D9FD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E14412C-F026-4379-AEF9-91093ABE6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913CD089-05E9-4F38-AC71-18A9422D51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B16E45A3-9686-4C20-9BA6-468B933F6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14AB2C60-4235-43BF-84DE-AC979F3FC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BB8954F8-C660-42E2-A645-CB88ECBFA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20209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DD8AD9D-D460-4B74-A580-C284913FD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540DE590-39B4-4434-81F7-39C3A4A62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5B212E02-75AD-425F-A909-DBBD2FFB5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8C03342-4A14-473C-91C7-05E8AE9B4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34908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203233C-D0D0-4B19-A750-9039F5434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0056AE29-F4CC-42DB-BC8C-793500E35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3A26BDFA-7EBD-439F-A604-42CC6324A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60094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79F65AA-CA45-42FA-9E52-297EC1580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399E9EC-E5DA-43FC-9A62-55C342E9A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6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69E3323-34E4-4D4D-A5E3-0BBA992DA2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6AC9D5E-9DDC-44CF-89C6-122BB52E6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D142C0D-1656-4EAA-9EC1-D7EA069AA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5F97B3C-CE25-42E6-A0D0-83BF1146C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73999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2328D1A-5901-4CA8-82EC-0008113F9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C2094B9D-1FA0-44C8-AD09-0DDF2B1A14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6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DAA533D-4661-4B3C-B4C6-6A514F028D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B4493CA5-FB86-4CA5-9F77-0F61D88F9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BBE2DD9-46B4-4F9C-B489-E586DF3F2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50381DC-9D2A-4C37-B733-270F2A6AA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3622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1D191EC-7782-4C71-932E-AD4E9FE77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5D74A130-23BF-4E65-9494-793194B762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6F8139D-E51E-4A14-B113-99E4ED8B5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D5F1E72-4507-4405-9160-C38100064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BAA7D32-0D34-48B6-916C-64AF55663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99590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FD2FDB35-F853-48AB-88FC-D1AAC50CC0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49B1F8DB-3C6A-46F3-9353-428ABDC8C2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32E2056-7549-400C-A5AE-9B4E9966C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BF263A1-A1C2-477F-B2AC-CDE772756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A5D268B-4A7F-4C25-B6ED-FF9E134EF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19490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800" y="1138095"/>
            <a:ext cx="11326189" cy="2303585"/>
          </a:xfrm>
        </p:spPr>
        <p:txBody>
          <a:bodyPr anchor="b"/>
          <a:lstStyle>
            <a:lvl1pPr>
              <a:defRPr sz="4000" b="1">
                <a:solidFill>
                  <a:srgbClr val="78BE2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1800" y="3681028"/>
            <a:ext cx="11328400" cy="17526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Rectangle 4"/>
          <p:cNvSpPr/>
          <p:nvPr userDrawn="1"/>
        </p:nvSpPr>
        <p:spPr>
          <a:xfrm>
            <a:off x="3048000" y="6607860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1000" dirty="0">
                <a:solidFill>
                  <a:srgbClr val="FFFFFF"/>
                </a:solidFill>
                <a:latin typeface="Arial" charset="0"/>
                <a:cs typeface="Arial" charset="0"/>
              </a:rPr>
              <a:t>For Internal Use Only – CONFIDENTIAL. Not for Promotion 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3325812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800" y="1341439"/>
            <a:ext cx="11326189" cy="2087562"/>
          </a:xfrm>
        </p:spPr>
        <p:txBody>
          <a:bodyPr anchor="b"/>
          <a:lstStyle>
            <a:lvl1pPr>
              <a:defRPr sz="3600" b="1">
                <a:solidFill>
                  <a:srgbClr val="004F59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1800" y="3645024"/>
            <a:ext cx="11328400" cy="122413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l">
              <a:buNone/>
              <a:defRPr sz="2400" b="1">
                <a:solidFill>
                  <a:srgbClr val="78BE20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1005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683" y="115200"/>
            <a:ext cx="11328000" cy="1044000"/>
          </a:xfrm>
        </p:spPr>
        <p:txBody>
          <a:bodyPr lIns="0" tIns="0" rIns="0" bIns="0"/>
          <a:lstStyle>
            <a:lvl1pPr algn="l">
              <a:defRPr sz="2800" b="1">
                <a:solidFill>
                  <a:srgbClr val="78BE20"/>
                </a:solidFill>
                <a:latin typeface="+mn-lt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687" y="1233490"/>
            <a:ext cx="11305116" cy="4987925"/>
          </a:xfrm>
          <a:prstGeom prst="rect">
            <a:avLst/>
          </a:prstGeom>
        </p:spPr>
        <p:txBody>
          <a:bodyPr lIns="0" tIns="0" rIns="0" bIns="0"/>
          <a:lstStyle>
            <a:lvl1pPr>
              <a:spcBef>
                <a:spcPts val="1200"/>
              </a:spcBef>
              <a:buClr>
                <a:schemeClr val="accent1"/>
              </a:buClr>
              <a:defRPr sz="2000">
                <a:solidFill>
                  <a:schemeClr val="bg2">
                    <a:lumMod val="50000"/>
                  </a:schemeClr>
                </a:solidFill>
                <a:latin typeface="+mn-lt"/>
                <a:cs typeface="Calibri" pitchFamily="34" charset="0"/>
              </a:defRPr>
            </a:lvl1pPr>
            <a:lvl2pPr>
              <a:spcBef>
                <a:spcPts val="1200"/>
              </a:spcBef>
              <a:defRPr sz="1800">
                <a:solidFill>
                  <a:schemeClr val="bg2">
                    <a:lumMod val="50000"/>
                  </a:schemeClr>
                </a:solidFill>
                <a:latin typeface="+mn-lt"/>
                <a:cs typeface="Calibri" pitchFamily="34" charset="0"/>
              </a:defRPr>
            </a:lvl2pPr>
            <a:lvl3pPr>
              <a:spcBef>
                <a:spcPts val="1200"/>
              </a:spcBef>
              <a:buClr>
                <a:schemeClr val="accent1"/>
              </a:buClr>
              <a:defRPr sz="1600">
                <a:solidFill>
                  <a:schemeClr val="bg2">
                    <a:lumMod val="50000"/>
                  </a:schemeClr>
                </a:solidFill>
                <a:latin typeface="+mn-lt"/>
                <a:cs typeface="Calibri" pitchFamily="34" charset="0"/>
              </a:defRPr>
            </a:lvl3pPr>
            <a:lvl4pPr>
              <a:spcBef>
                <a:spcPts val="1200"/>
              </a:spcBef>
              <a:defRPr sz="1400">
                <a:solidFill>
                  <a:schemeClr val="bg2">
                    <a:lumMod val="50000"/>
                  </a:schemeClr>
                </a:solidFill>
                <a:latin typeface="+mn-lt"/>
                <a:cs typeface="Calibri" pitchFamily="34" charset="0"/>
              </a:defRPr>
            </a:lvl4pPr>
            <a:lvl5pPr>
              <a:spcBef>
                <a:spcPts val="1200"/>
              </a:spcBef>
              <a:defRPr sz="1400">
                <a:solidFill>
                  <a:schemeClr val="bg2">
                    <a:lumMod val="50000"/>
                  </a:schemeClr>
                </a:solidFill>
                <a:latin typeface="+mn-lt"/>
                <a:cs typeface="Calibri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4226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7376" y="1233488"/>
            <a:ext cx="5466605" cy="5221732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200"/>
              </a:spcBef>
              <a:buClr>
                <a:schemeClr val="accent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>
              <a:spcBef>
                <a:spcPts val="1200"/>
              </a:spcBef>
              <a:defRPr sz="1800">
                <a:solidFill>
                  <a:schemeClr val="bg2">
                    <a:lumMod val="50000"/>
                  </a:schemeClr>
                </a:solidFill>
              </a:defRPr>
            </a:lvl2pPr>
            <a:lvl3pPr>
              <a:spcBef>
                <a:spcPts val="1200"/>
              </a:spcBef>
              <a:buClr>
                <a:schemeClr val="accent1"/>
              </a:buClr>
              <a:defRPr sz="1600">
                <a:solidFill>
                  <a:schemeClr val="bg2">
                    <a:lumMod val="50000"/>
                  </a:schemeClr>
                </a:solidFill>
              </a:defRPr>
            </a:lvl3pPr>
            <a:lvl4pPr>
              <a:spcBef>
                <a:spcPts val="1200"/>
              </a:spcBef>
              <a:defRPr sz="1400">
                <a:solidFill>
                  <a:schemeClr val="bg2">
                    <a:lumMod val="50000"/>
                  </a:schemeClr>
                </a:solidFill>
              </a:defRPr>
            </a:lvl4pPr>
            <a:lvl5pPr>
              <a:spcBef>
                <a:spcPts val="1200"/>
              </a:spcBef>
              <a:defRPr sz="14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3596" y="1233488"/>
            <a:ext cx="5466605" cy="5221732"/>
          </a:xfrm>
          <a:prstGeom prst="rect">
            <a:avLst/>
          </a:prstGeom>
        </p:spPr>
        <p:txBody>
          <a:bodyPr/>
          <a:lstStyle>
            <a:lvl1pPr marL="268288" indent="-268288">
              <a:spcBef>
                <a:spcPts val="1200"/>
              </a:spcBef>
              <a:buClr>
                <a:schemeClr val="accent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>
              <a:spcBef>
                <a:spcPts val="1200"/>
              </a:spcBef>
              <a:defRPr sz="1800">
                <a:solidFill>
                  <a:schemeClr val="bg2">
                    <a:lumMod val="50000"/>
                  </a:schemeClr>
                </a:solidFill>
              </a:defRPr>
            </a:lvl2pPr>
            <a:lvl3pPr>
              <a:spcBef>
                <a:spcPts val="1200"/>
              </a:spcBef>
              <a:buClr>
                <a:schemeClr val="accent1"/>
              </a:buClr>
              <a:defRPr sz="1600">
                <a:solidFill>
                  <a:schemeClr val="bg2">
                    <a:lumMod val="50000"/>
                  </a:schemeClr>
                </a:solidFill>
              </a:defRPr>
            </a:lvl3pPr>
            <a:lvl4pPr>
              <a:spcBef>
                <a:spcPts val="1200"/>
              </a:spcBef>
              <a:defRPr sz="1400">
                <a:solidFill>
                  <a:schemeClr val="bg2">
                    <a:lumMod val="50000"/>
                  </a:schemeClr>
                </a:solidFill>
              </a:defRPr>
            </a:lvl4pPr>
            <a:lvl5pPr>
              <a:spcBef>
                <a:spcPts val="1200"/>
              </a:spcBef>
              <a:defRPr sz="14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31800" y="115200"/>
            <a:ext cx="11328000" cy="1044000"/>
          </a:xfrm>
        </p:spPr>
        <p:txBody>
          <a:bodyPr lIns="0" tIns="0" rIns="0" bIns="0"/>
          <a:lstStyle>
            <a:lvl1pPr algn="l">
              <a:defRPr sz="2800" b="1">
                <a:solidFill>
                  <a:srgbClr val="78BE20"/>
                </a:solidFill>
                <a:latin typeface="+mn-lt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94678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1800" y="115200"/>
            <a:ext cx="11328000" cy="1044000"/>
          </a:xfrm>
        </p:spPr>
        <p:txBody>
          <a:bodyPr lIns="0" tIns="0" rIns="0" bIns="0"/>
          <a:lstStyle>
            <a:lvl1pPr algn="l">
              <a:defRPr sz="2800" b="1">
                <a:solidFill>
                  <a:srgbClr val="78BE20"/>
                </a:solidFill>
                <a:latin typeface="+mn-lt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6971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CD7CAFA-FF4D-467D-A4E9-C3F489191D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05445E11-DF05-4569-ACAA-2CDB5F59EA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D3EB888-CCC6-4F05-B61A-824460FD8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A17925C-2BD3-4CAA-B363-7793504E4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9450D70-3AE5-43DC-8790-65CCA4796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61591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EEC6DCF-09D9-4F18-B6B9-51F4BDC23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5C72C87-0BEE-4FEC-8ADE-62E5D5E75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DC9A546-085F-4A0F-A3D7-F722F44C4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820F690-F04B-42B2-A70C-72ED11C4E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A3EF76B-4298-4C45-9CF7-74FAA30EB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51343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30EA3D7-B564-4426-A5AA-39FB0DD5A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7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8FA2E3F-F8FA-4FC2-A99D-E22B73561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50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B23A821-58DE-4FAF-B106-2CA301D17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9B57400-91AC-4901-9A1C-6BB20A6E1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6D85F48-913F-49BC-820C-CCCDCFEA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627728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5091157-A54E-4A49-8A91-867A6F210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B9996AC-DBD0-4234-BE9A-8EC8E8078E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3C02B19E-0954-469A-AA8D-4E418564D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A106D97-5EA6-4A7A-8235-37D9CAB1F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8B738DD-564C-4BB7-9B50-AF34BEA51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B745F4C6-0A52-4B9E-BEEB-3729574CC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58859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36D3D4B-F3B3-4B9C-A51F-9BA6A0B26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7EEA4BA9-738C-4B02-8D41-24DB4276D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B3C3D09-454D-49CB-8857-777F68D9FD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E14412C-F026-4379-AEF9-91093ABE6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913CD089-05E9-4F38-AC71-18A9422D51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B16E45A3-9686-4C20-9BA6-468B933F6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14AB2C60-4235-43BF-84DE-AC979F3FC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BB8954F8-C660-42E2-A645-CB88ECBFA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202094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DD8AD9D-D460-4B74-A580-C284913FD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540DE590-39B4-4434-81F7-39C3A4A62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5B212E02-75AD-425F-A909-DBBD2FFB5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8C03342-4A14-473C-91C7-05E8AE9B4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349080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203233C-D0D0-4B19-A750-9039F5434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0056AE29-F4CC-42DB-BC8C-793500E35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3A26BDFA-7EBD-439F-A604-42CC6324A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600944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79F65AA-CA45-42FA-9E52-297EC1580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399E9EC-E5DA-43FC-9A62-55C342E9A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6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69E3323-34E4-4D4D-A5E3-0BBA992DA2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6AC9D5E-9DDC-44CF-89C6-122BB52E6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D142C0D-1656-4EAA-9EC1-D7EA069AA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5F97B3C-CE25-42E6-A0D0-83BF1146C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739998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2328D1A-5901-4CA8-82EC-0008113F9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C2094B9D-1FA0-44C8-AD09-0DDF2B1A14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6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DAA533D-4661-4B3C-B4C6-6A514F028D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B4493CA5-FB86-4CA5-9F77-0F61D88F9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BBE2DD9-46B4-4F9C-B489-E586DF3F2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50381DC-9D2A-4C37-B733-270F2A6AA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36221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1D191EC-7782-4C71-932E-AD4E9FE77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5D74A130-23BF-4E65-9494-793194B762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6F8139D-E51E-4A14-B113-99E4ED8B5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D5F1E72-4507-4405-9160-C38100064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BAA7D32-0D34-48B6-916C-64AF55663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995906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FD2FDB35-F853-48AB-88FC-D1AAC50CC0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49B1F8DB-3C6A-46F3-9353-428ABDC8C2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32E2056-7549-400C-A5AE-9B4E9966C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BF263A1-A1C2-477F-B2AC-CDE772756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A5D268B-4A7F-4C25-B6ED-FF9E134EF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194901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73629" y="1268416"/>
            <a:ext cx="11044767" cy="4321175"/>
          </a:xfrm>
        </p:spPr>
        <p:txBody>
          <a:bodyPr/>
          <a:lstStyle>
            <a:lvl1pPr marL="284400" indent="-284400">
              <a:spcBef>
                <a:spcPts val="0"/>
              </a:spcBef>
              <a:buFont typeface="Arial" pitchFamily="34" charset="0"/>
              <a:buChar char="•"/>
              <a:defRPr>
                <a:latin typeface="Ubuntu" pitchFamily="34" charset="0"/>
              </a:defRPr>
            </a:lvl1pPr>
            <a:lvl2pPr marL="533400" indent="-284163">
              <a:spcBef>
                <a:spcPts val="0"/>
              </a:spcBef>
              <a:buFont typeface="Arial" pitchFamily="34" charset="0"/>
              <a:buChar char="•"/>
              <a:defRPr sz="1400">
                <a:latin typeface="Ubuntu" pitchFamily="34" charset="0"/>
              </a:defRPr>
            </a:lvl2pPr>
            <a:lvl3pPr marL="812800" indent="-266700">
              <a:spcBef>
                <a:spcPts val="0"/>
              </a:spcBef>
              <a:buFont typeface="Arial" pitchFamily="34" charset="0"/>
              <a:buChar char="•"/>
              <a:defRPr>
                <a:latin typeface="Ubuntu" pitchFamily="34" charset="0"/>
              </a:defRPr>
            </a:lvl3pPr>
            <a:lvl4pPr marL="1168400" indent="-284163">
              <a:spcBef>
                <a:spcPts val="0"/>
              </a:spcBef>
              <a:buFont typeface="Arial" pitchFamily="34" charset="0"/>
              <a:buChar char="•"/>
              <a:tabLst/>
              <a:defRPr>
                <a:latin typeface="Ubuntu" pitchFamily="34" charset="0"/>
              </a:defRPr>
            </a:lvl4pPr>
            <a:lvl5pPr marL="1524000" indent="-284163">
              <a:spcBef>
                <a:spcPts val="0"/>
              </a:spcBef>
              <a:buFont typeface="Arial" pitchFamily="34" charset="0"/>
              <a:buChar char="•"/>
              <a:defRPr>
                <a:latin typeface="Ubuntu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>
          <a:xfrm>
            <a:off x="573617" y="6165306"/>
            <a:ext cx="8786283" cy="576808"/>
          </a:xfrm>
        </p:spPr>
        <p:txBody>
          <a:bodyPr lIns="0" tIns="0" rIns="0" bIns="0"/>
          <a:lstStyle>
            <a:lvl1pPr algn="l">
              <a:tabLst>
                <a:tab pos="271463" algn="l"/>
              </a:tabLst>
              <a:defRPr lang="de-DE" sz="1000" kern="1200">
                <a:solidFill>
                  <a:srgbClr val="9CD6E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1463" algn="l"/>
              </a:tabLst>
              <a:defRPr/>
            </a:pP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9CD6E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itelplatzhalter 1"/>
          <p:cNvSpPr>
            <a:spLocks noGrp="1"/>
          </p:cNvSpPr>
          <p:nvPr>
            <p:ph type="title"/>
          </p:nvPr>
        </p:nvSpPr>
        <p:spPr>
          <a:xfrm>
            <a:off x="573629" y="0"/>
            <a:ext cx="11044767" cy="692696"/>
          </a:xfrm>
          <a:prstGeom prst="rect">
            <a:avLst/>
          </a:prstGeom>
          <a:effectLst>
            <a:outerShdw blurRad="25400" dist="25400" dir="2700000" algn="tl" rotWithShape="0">
              <a:srgbClr val="FFEC00">
                <a:alpha val="40000"/>
              </a:srgbClr>
            </a:outerShdw>
          </a:effectLst>
        </p:spPr>
        <p:txBody>
          <a:bodyPr vert="horz" lIns="0" tIns="0" rIns="0" bIns="0" rtlCol="0" anchor="ctr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11" name="Foliennummernplatzhalter 9"/>
          <p:cNvSpPr>
            <a:spLocks noGrp="1"/>
          </p:cNvSpPr>
          <p:nvPr>
            <p:ph type="sldNum" sz="quarter" idx="4"/>
          </p:nvPr>
        </p:nvSpPr>
        <p:spPr>
          <a:xfrm>
            <a:off x="11273968" y="17"/>
            <a:ext cx="774693" cy="69269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rgbClr val="9CD6E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2A6BD1-6F17-44EA-86F9-A97AC3423D71}" type="slidenum">
              <a:rPr kumimoji="0" lang="de-DE" sz="1200" b="1" i="0" u="none" strike="noStrike" kern="1200" cap="none" spc="0" normalizeH="0" baseline="0" noProof="0" smtClean="0">
                <a:ln>
                  <a:noFill/>
                </a:ln>
                <a:solidFill>
                  <a:srgbClr val="9CD6E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1" i="0" u="none" strike="noStrike" kern="1200" cap="none" spc="0" normalizeH="0" baseline="0" noProof="0" dirty="0">
              <a:ln>
                <a:noFill/>
              </a:ln>
              <a:solidFill>
                <a:srgbClr val="9CD6E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69776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914400" y="2130482"/>
            <a:ext cx="103632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18309D-43A9-4967-A90A-365973E4D17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885897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C8FCC6-A84B-463E-93D8-F9E80124B73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928600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63084" y="440695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D0465A-2BE3-4E8E-B8F5-94741D606B4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197709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EC5CF-83AC-4434-B7B2-BD4F3CA72BB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682184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6193405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6193405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76969-BCF2-41B5-B306-6F9B44C6F26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08823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CC8D3-E518-496B-AE77-D17EE4D94FC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984768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44040C-580F-4175-B8B2-D104103B0B0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045689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766733" y="273096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2BA14-F773-4581-A1B6-C3F2140B1AA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8524464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54FC9C-D2D9-4FA2-A19C-1981DC9063E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484419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795600-2B8C-4E33-AED1-472FA0D1F29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416903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839200" y="274682"/>
            <a:ext cx="27432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609600" y="274682"/>
            <a:ext cx="80264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665EDB-F440-47B8-8572-60C1B7210F4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251479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Τίτλος και Πίνακ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ίνακα"/>
          <p:cNvSpPr>
            <a:spLocks noGrp="1"/>
          </p:cNvSpPr>
          <p:nvPr>
            <p:ph type="tbl" idx="1"/>
          </p:nvPr>
        </p:nvSpPr>
        <p:spPr>
          <a:xfrm>
            <a:off x="609600" y="1600206"/>
            <a:ext cx="10972800" cy="4525963"/>
          </a:xfrm>
        </p:spPr>
        <p:txBody>
          <a:bodyPr/>
          <a:lstStyle/>
          <a:p>
            <a:pPr lvl="0"/>
            <a:endParaRPr lang="el-GR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AC1CC2-F270-4379-957F-1474DA40F59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680272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914400" y="2130440"/>
            <a:ext cx="103632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18309D-43A9-4967-A90A-365973E4D17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63084" y="440691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D0465A-2BE3-4E8E-B8F5-94741D606B4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619337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619337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76969-BCF2-41B5-B306-6F9B44C6F26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766733" y="27306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2BA14-F773-4581-A1B6-C3F2140B1AA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839200" y="274653"/>
            <a:ext cx="27432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609600" y="274653"/>
            <a:ext cx="80264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665EDB-F440-47B8-8572-60C1B7210F4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2BA14-F773-4581-A1B6-C3F2140B1AA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2_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665EDB-F440-47B8-8572-60C1B7210F4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351693" y="138599"/>
            <a:ext cx="11500339" cy="1143000"/>
          </a:xfrm>
        </p:spPr>
        <p:txBody>
          <a:bodyPr anchor="b"/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51709" y="6484963"/>
            <a:ext cx="5382359" cy="373063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457968" y="6484963"/>
            <a:ext cx="5394081" cy="373063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362934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C7432E5-F8E0-41AE-9A6B-AD730338B00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rm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1872"/>
            <a:ext cx="112776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619324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93500" y="156133"/>
            <a:ext cx="11808000" cy="64556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270381"/>
            <a:ext cx="11277600" cy="535531"/>
          </a:xfrm>
        </p:spPr>
        <p:txBody>
          <a:bodyPr anchor="t">
            <a:sp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divider 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C290D6F0-A744-4762-BA4F-BBADC0F285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590502"/>
            <a:ext cx="9855200" cy="1005840"/>
          </a:xfrm>
        </p:spPr>
        <p:txBody>
          <a:bodyPr anchor="b">
            <a:noAutofit/>
          </a:bodyPr>
          <a:lstStyle>
            <a:lvl1pPr marL="0" indent="0">
              <a:spcBef>
                <a:spcPts val="300"/>
              </a:spcBef>
              <a:buNone/>
              <a:defRPr sz="1000">
                <a:solidFill>
                  <a:schemeClr val="bg1"/>
                </a:solidFill>
              </a:defRPr>
            </a:lvl1pPr>
            <a:lvl2pPr marL="228600" indent="0">
              <a:buNone/>
              <a:defRPr sz="1000"/>
            </a:lvl2pPr>
            <a:lvl3pPr marL="457200" indent="0">
              <a:buNone/>
              <a:defRPr sz="10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9F0994-F17C-46C2-935A-B93E8CA3C61A}"/>
              </a:ext>
            </a:extLst>
          </p:cNvPr>
          <p:cNvSpPr txBox="1"/>
          <p:nvPr userDrawn="1"/>
        </p:nvSpPr>
        <p:spPr>
          <a:xfrm>
            <a:off x="10160000" y="6611796"/>
            <a:ext cx="203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0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© AstraZeneca 2020</a:t>
            </a:r>
          </a:p>
        </p:txBody>
      </p:sp>
    </p:spTree>
    <p:extLst>
      <p:ext uri="{BB962C8B-B14F-4D97-AF65-F5344CB8AC3E}">
        <p14:creationId xmlns:p14="http://schemas.microsoft.com/office/powerpoint/2010/main" val="201462055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CC7432E5-F8E0-41AE-9A6B-AD730338B0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 sz="1000"/>
            </a:lvl2pPr>
            <a:lvl3pPr marL="457200" indent="0">
              <a:buNone/>
              <a:defRPr sz="10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</a:lstStyle>
          <a:p>
            <a:pPr lvl="0"/>
            <a:r>
              <a:rPr lang="en-US" dirty="0"/>
              <a:t>Reference(s)</a:t>
            </a:r>
          </a:p>
        </p:txBody>
      </p:sp>
    </p:spTree>
    <p:extLst>
      <p:ext uri="{BB962C8B-B14F-4D97-AF65-F5344CB8AC3E}">
        <p14:creationId xmlns:p14="http://schemas.microsoft.com/office/powerpoint/2010/main" val="189183290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CC7432E5-F8E0-41AE-9A6B-AD730338B0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 sz="1000"/>
            </a:lvl2pPr>
            <a:lvl3pPr marL="457200" indent="0">
              <a:buNone/>
              <a:defRPr sz="10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1872"/>
            <a:ext cx="5638800" cy="455706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261872"/>
            <a:ext cx="5638800" cy="455706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583139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1"/>
            <a:ext cx="11277600" cy="8001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64732"/>
            <a:ext cx="5638800" cy="428283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0" y="1264732"/>
            <a:ext cx="5638800" cy="428283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CC7432E5-F8E0-41AE-9A6B-AD730338B0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 sz="1000"/>
            </a:lvl2pPr>
            <a:lvl3pPr marL="457200" indent="0">
              <a:buNone/>
              <a:defRPr sz="10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92998"/>
            <a:ext cx="5638800" cy="413630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6000" y="1692998"/>
            <a:ext cx="5638800" cy="41363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57026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11277600" cy="80010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170432" y="5440680"/>
            <a:ext cx="9875520" cy="365760"/>
          </a:xfrm>
          <a:prstGeom prst="round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 sz="16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enter caption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CC7432E5-F8E0-41AE-9A6B-AD730338B0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 sz="1000"/>
            </a:lvl2pPr>
            <a:lvl3pPr marL="457200" indent="0">
              <a:buNone/>
              <a:defRPr sz="10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0492"/>
            <a:ext cx="11277600" cy="418522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12354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C7432E5-F8E0-41AE-9A6B-AD730338B00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170432" y="5440680"/>
            <a:ext cx="9875520" cy="361950"/>
          </a:xfrm>
          <a:prstGeom prst="roundRect">
            <a:avLst/>
          </a:prstGeom>
          <a:solidFill>
            <a:schemeClr val="accent2"/>
          </a:solidFill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enter caption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 sz="1000"/>
            </a:lvl2pPr>
            <a:lvl3pPr marL="457200" indent="0">
              <a:buNone/>
              <a:defRPr sz="10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</a:lstStyle>
          <a:p>
            <a:pPr lvl="0"/>
            <a:r>
              <a:rPr lang="en-US" dirty="0"/>
              <a:t>Reference(s)</a:t>
            </a:r>
          </a:p>
        </p:txBody>
      </p:sp>
    </p:spTree>
    <p:extLst>
      <p:ext uri="{BB962C8B-B14F-4D97-AF65-F5344CB8AC3E}">
        <p14:creationId xmlns:p14="http://schemas.microsoft.com/office/powerpoint/2010/main" val="17442070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93503" y="1028700"/>
            <a:ext cx="11998500" cy="2505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CC7432E5-F8E0-41AE-9A6B-AD730338B0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rm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8700"/>
            <a:ext cx="11277600" cy="480517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951723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9952511" y="6521493"/>
            <a:ext cx="2143300" cy="3320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93503" y="1028700"/>
            <a:ext cx="11998500" cy="2505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CC7432E5-F8E0-41AE-9A6B-AD730338B0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rm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8700"/>
            <a:ext cx="11277600" cy="480517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648195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93503" y="1028700"/>
            <a:ext cx="11998500" cy="2505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CC7432E5-F8E0-41AE-9A6B-AD730338B0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 sz="1000"/>
            </a:lvl2pPr>
            <a:lvl3pPr marL="457200" indent="0">
              <a:buNone/>
              <a:defRPr sz="10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</a:lstStyle>
          <a:p>
            <a:pPr lvl="0"/>
            <a:r>
              <a:rPr lang="en-US" dirty="0"/>
              <a:t>Reference(s)</a:t>
            </a:r>
          </a:p>
        </p:txBody>
      </p:sp>
    </p:spTree>
    <p:extLst>
      <p:ext uri="{BB962C8B-B14F-4D97-AF65-F5344CB8AC3E}">
        <p14:creationId xmlns:p14="http://schemas.microsoft.com/office/powerpoint/2010/main" val="4359964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C7432E5-F8E0-41AE-9A6B-AD730338B00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rm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1872"/>
            <a:ext cx="112776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BA3DBB-7C1F-40A9-9428-9036D98612C4}"/>
              </a:ext>
            </a:extLst>
          </p:cNvPr>
          <p:cNvSpPr/>
          <p:nvPr userDrawn="1"/>
        </p:nvSpPr>
        <p:spPr>
          <a:xfrm>
            <a:off x="2082785" y="-16761"/>
            <a:ext cx="1362075" cy="1752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040A82-5B0D-48F5-BD99-BD4CAE90B1E3}"/>
              </a:ext>
            </a:extLst>
          </p:cNvPr>
          <p:cNvSpPr/>
          <p:nvPr userDrawn="1"/>
        </p:nvSpPr>
        <p:spPr>
          <a:xfrm>
            <a:off x="3703173" y="-16761"/>
            <a:ext cx="1362075" cy="1752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7D9177-F294-4704-9748-FF8C822F0A58}"/>
              </a:ext>
            </a:extLst>
          </p:cNvPr>
          <p:cNvSpPr/>
          <p:nvPr userDrawn="1"/>
        </p:nvSpPr>
        <p:spPr>
          <a:xfrm>
            <a:off x="5323557" y="-16761"/>
            <a:ext cx="1362075" cy="1752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E7E31A9-971C-47F3-A7AC-EEF8A7F83798}"/>
              </a:ext>
            </a:extLst>
          </p:cNvPr>
          <p:cNvSpPr/>
          <p:nvPr userDrawn="1"/>
        </p:nvSpPr>
        <p:spPr>
          <a:xfrm>
            <a:off x="6943945" y="-16761"/>
            <a:ext cx="1362075" cy="1752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9DF6B9-2043-41D5-AD9F-92155B6B2524}"/>
              </a:ext>
            </a:extLst>
          </p:cNvPr>
          <p:cNvSpPr/>
          <p:nvPr userDrawn="1"/>
        </p:nvSpPr>
        <p:spPr>
          <a:xfrm>
            <a:off x="462401" y="-16761"/>
            <a:ext cx="1362075" cy="1752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64746270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VALID LAYOUT : [Subgroup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C7432E5-F8E0-41AE-9A6B-AD730338B00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rm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1872"/>
            <a:ext cx="112776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0A3E46-6E7A-42A2-AF60-23CC637C266A}"/>
              </a:ext>
            </a:extLst>
          </p:cNvPr>
          <p:cNvSpPr/>
          <p:nvPr userDrawn="1"/>
        </p:nvSpPr>
        <p:spPr>
          <a:xfrm>
            <a:off x="1979713" y="-13713"/>
            <a:ext cx="3281311" cy="2280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/>
          <a:lstStyle/>
          <a:p>
            <a:pPr algn="ctr"/>
            <a:r>
              <a:rPr lang="en-US" sz="1200" b="1" spc="0" baseline="0" dirty="0"/>
              <a:t>SUBGROUP ANALYSES</a:t>
            </a:r>
            <a:endParaRPr lang="en-GB" sz="1200" b="1" spc="0" baseline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BA3DBB-7C1F-40A9-9428-9036D98612C4}"/>
              </a:ext>
            </a:extLst>
          </p:cNvPr>
          <p:cNvSpPr/>
          <p:nvPr userDrawn="1"/>
        </p:nvSpPr>
        <p:spPr>
          <a:xfrm>
            <a:off x="8466449" y="-13713"/>
            <a:ext cx="1362075" cy="1752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040A82-5B0D-48F5-BD99-BD4CAE90B1E3}"/>
              </a:ext>
            </a:extLst>
          </p:cNvPr>
          <p:cNvSpPr/>
          <p:nvPr userDrawn="1"/>
        </p:nvSpPr>
        <p:spPr>
          <a:xfrm>
            <a:off x="457201" y="-13713"/>
            <a:ext cx="1362075" cy="1752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7D9177-F294-4704-9748-FF8C822F0A58}"/>
              </a:ext>
            </a:extLst>
          </p:cNvPr>
          <p:cNvSpPr/>
          <p:nvPr userDrawn="1"/>
        </p:nvSpPr>
        <p:spPr>
          <a:xfrm>
            <a:off x="5421441" y="-13713"/>
            <a:ext cx="1362075" cy="1752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E7E31A9-971C-47F3-A7AC-EEF8A7F83798}"/>
              </a:ext>
            </a:extLst>
          </p:cNvPr>
          <p:cNvSpPr/>
          <p:nvPr userDrawn="1"/>
        </p:nvSpPr>
        <p:spPr>
          <a:xfrm>
            <a:off x="6943945" y="-13713"/>
            <a:ext cx="1362075" cy="1752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21038284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VALID LAYOUT : [exacerbations and mortality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C7432E5-F8E0-41AE-9A6B-AD730338B00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rm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1872"/>
            <a:ext cx="112776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0A3E46-6E7A-42A2-AF60-23CC637C266A}"/>
              </a:ext>
            </a:extLst>
          </p:cNvPr>
          <p:cNvSpPr/>
          <p:nvPr userDrawn="1"/>
        </p:nvSpPr>
        <p:spPr>
          <a:xfrm>
            <a:off x="3502215" y="-12013"/>
            <a:ext cx="3281311" cy="2280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/>
          <a:lstStyle/>
          <a:p>
            <a:pPr algn="ctr"/>
            <a:r>
              <a:rPr lang="en-US" sz="1200" b="1" spc="0" baseline="0" dirty="0"/>
              <a:t>EXACERBATIONS &amp; MORTALITY</a:t>
            </a:r>
            <a:endParaRPr lang="en-GB" sz="1200" b="1" spc="0" baseline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BA3DBB-7C1F-40A9-9428-9036D98612C4}"/>
              </a:ext>
            </a:extLst>
          </p:cNvPr>
          <p:cNvSpPr/>
          <p:nvPr userDrawn="1"/>
        </p:nvSpPr>
        <p:spPr>
          <a:xfrm>
            <a:off x="8466449" y="-12013"/>
            <a:ext cx="1362075" cy="1752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040A82-5B0D-48F5-BD99-BD4CAE90B1E3}"/>
              </a:ext>
            </a:extLst>
          </p:cNvPr>
          <p:cNvSpPr/>
          <p:nvPr userDrawn="1"/>
        </p:nvSpPr>
        <p:spPr>
          <a:xfrm>
            <a:off x="1979705" y="-12013"/>
            <a:ext cx="1362075" cy="1752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E7E31A9-971C-47F3-A7AC-EEF8A7F83798}"/>
              </a:ext>
            </a:extLst>
          </p:cNvPr>
          <p:cNvSpPr/>
          <p:nvPr userDrawn="1"/>
        </p:nvSpPr>
        <p:spPr>
          <a:xfrm>
            <a:off x="6943945" y="-12013"/>
            <a:ext cx="1362075" cy="1752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93AAB6A-D41F-4383-954C-8C85FF3D3BE0}"/>
              </a:ext>
            </a:extLst>
          </p:cNvPr>
          <p:cNvSpPr/>
          <p:nvPr userDrawn="1"/>
        </p:nvSpPr>
        <p:spPr>
          <a:xfrm>
            <a:off x="457201" y="-13713"/>
            <a:ext cx="1362075" cy="1752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3744412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VALID LAYOUT : [Tipping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C7432E5-F8E0-41AE-9A6B-AD730338B00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rm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1872"/>
            <a:ext cx="112776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0A3E46-6E7A-42A2-AF60-23CC637C266A}"/>
              </a:ext>
            </a:extLst>
          </p:cNvPr>
          <p:cNvSpPr/>
          <p:nvPr userDrawn="1"/>
        </p:nvSpPr>
        <p:spPr>
          <a:xfrm>
            <a:off x="6547222" y="-14094"/>
            <a:ext cx="3281311" cy="2280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/>
          <a:lstStyle/>
          <a:p>
            <a:pPr algn="ctr"/>
            <a:r>
              <a:rPr lang="en-US" sz="1200" b="1" spc="0" baseline="0" dirty="0"/>
              <a:t>TIPPING POINT ANALYSES</a:t>
            </a:r>
            <a:endParaRPr lang="en-GB" sz="1200" b="1" spc="0" baseline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040A82-5B0D-48F5-BD99-BD4CAE90B1E3}"/>
              </a:ext>
            </a:extLst>
          </p:cNvPr>
          <p:cNvSpPr/>
          <p:nvPr userDrawn="1"/>
        </p:nvSpPr>
        <p:spPr>
          <a:xfrm>
            <a:off x="1979705" y="-14094"/>
            <a:ext cx="1362075" cy="1752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7D9177-F294-4704-9748-FF8C822F0A58}"/>
              </a:ext>
            </a:extLst>
          </p:cNvPr>
          <p:cNvSpPr/>
          <p:nvPr userDrawn="1"/>
        </p:nvSpPr>
        <p:spPr>
          <a:xfrm>
            <a:off x="3502209" y="-14094"/>
            <a:ext cx="1362075" cy="1752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E7E31A9-971C-47F3-A7AC-EEF8A7F83798}"/>
              </a:ext>
            </a:extLst>
          </p:cNvPr>
          <p:cNvSpPr/>
          <p:nvPr userDrawn="1"/>
        </p:nvSpPr>
        <p:spPr>
          <a:xfrm>
            <a:off x="5024709" y="-14094"/>
            <a:ext cx="1362075" cy="1752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1C5E77-BE9C-499E-82C0-5BFC308593F1}"/>
              </a:ext>
            </a:extLst>
          </p:cNvPr>
          <p:cNvSpPr/>
          <p:nvPr userDrawn="1"/>
        </p:nvSpPr>
        <p:spPr>
          <a:xfrm>
            <a:off x="457201" y="-13713"/>
            <a:ext cx="1362075" cy="1752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0045903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64B2-E514-426F-891B-00310AE83863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2019 Global Initiative for Chronic Obstructive Lung Disease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3480757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792F1-6F6C-4B77-9DDB-E0202870095E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2019 Global Initiative for Chronic Obstructive Lung Disease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274126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6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81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017BB-F3EA-4F67-AB7F-B74C3326A9CB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2019 Global Initiative for Chronic Obstructive Lung Disease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125778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B0B64-434B-447B-AFC7-FB6D39645D00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2019 Global Initiative for Chronic Obstructive Lung Disease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46653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4C8F3-E0D0-4661-8A00-9EDBEFB9F9E6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2019 Global Initiative for Chronic Obstructive Lung Disease</a:t>
            </a:r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274411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8CE54-5A9A-430F-8DB0-427A2B8CEA95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2019 Global Initiative for Chronic Obstructive Lung Disease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5797593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3C52B-5F56-4895-B292-B6482CD4BA3E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2019 Global Initiative for Chronic Obstructive Lung Disease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541713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43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0110-A1D6-425F-9B12-62825B34D431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2019 Global Initiative for Chronic Obstructive Lung Disease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4502099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43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558A2-EE71-464C-A011-FA8B9AFA94BA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2019 Global Initiative for Chronic Obstructive Lung Disease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326752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296C5-23DC-41EA-8594-36CD9270D301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2019 Global Initiative for Chronic Obstructive Lung Disease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8338895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06B49-CD24-4D79-B3D9-8E6E0B4B8029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2019 Global Initiative for Chronic Obstructive Lung Disease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902186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7F7931E2-EDD0-4116-93D3-AFB5F385AD7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10/6/2025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pPr defTabSz="457200">
              <a:defRPr/>
            </a:pPr>
            <a:fld id="{CC7432E5-F8E0-41AE-9A6B-AD730338B00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Autofit/>
          </a:bodyPr>
          <a:lstStyle>
            <a:lvl1pPr marL="0" indent="0">
              <a:spcBef>
                <a:spcPts val="225"/>
              </a:spcBef>
              <a:buNone/>
              <a:defRPr sz="750"/>
            </a:lvl1pPr>
            <a:lvl2pPr marL="171450" indent="0">
              <a:buNone/>
              <a:defRPr sz="750"/>
            </a:lvl2pPr>
            <a:lvl3pPr marL="342900" indent="0">
              <a:buNone/>
              <a:defRPr sz="750"/>
            </a:lvl3pPr>
            <a:lvl4pPr marL="514350" indent="0">
              <a:buNone/>
              <a:defRPr sz="750"/>
            </a:lvl4pPr>
            <a:lvl5pPr marL="685800" indent="0">
              <a:buNone/>
              <a:defRPr sz="750"/>
            </a:lvl5pPr>
          </a:lstStyle>
          <a:p>
            <a:pPr lvl="0"/>
            <a:r>
              <a:rPr lang="en-US" dirty="0"/>
              <a:t>Reference(s)</a:t>
            </a:r>
          </a:p>
        </p:txBody>
      </p:sp>
    </p:spTree>
    <p:extLst>
      <p:ext uri="{BB962C8B-B14F-4D97-AF65-F5344CB8AC3E}">
        <p14:creationId xmlns:p14="http://schemas.microsoft.com/office/powerpoint/2010/main" val="414556575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CE7A3-460A-49B4-939A-7FCC95D9764F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2023, 2024 Global Initiative for Chronic Obstructive Lung Disease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8398066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C0BAF-8F54-4535-88DC-EBB43CE1D10A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2023, 2024 Global Initiative for Chronic Obstructive Lung Disease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837921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6C961-3A30-4931-97DB-BE887D82A61D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2023, 2024 Global Initiative for Chronic Obstructive Lung Disease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912876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B363D-7C98-449F-86FB-4F5E314C7BCB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2023, 2024 Global Initiative for Chronic Obstructive Lung Disease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28591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8C629-E4E0-477A-8DF0-C31F8A60F00F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2023, 2024 Global Initiative for Chronic Obstructive Lung Disease</a:t>
            </a:r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979654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4B0EB-857C-4987-A1B2-54B8CC5FDF42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2023, 2024 Global Initiative for Chronic Obstructive Lung Disease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2045145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E846-06F4-4276-A138-D4396F03D5AB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2023, 2024 Global Initiative for Chronic Obstructive Lung Disease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2773049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AA91-7E2B-41D2-98A1-7E40CE08DA0E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2023, 2024 Global Initiative for Chronic Obstructive Lung Disease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681674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41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EF252-0ABA-4591-A005-9D301C278F79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2023, 2024 Global Initiative for Chronic Obstructive Lung Disease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2420178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B8BE3-1EFD-4755-926F-ED07F09886F8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2023, 2024 Global Initiative for Chronic Obstructive Lung Disease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324258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1816C-8629-48BC-BE23-B801A8645178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2023, 2024 Global Initiative for Chronic Obstructive Lung Disease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787090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914400" y="2130536"/>
            <a:ext cx="103632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63863-6944-4D6E-8259-15F4C31FEE56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27B5-ABDA-4C2B-8B0B-9F8F9333823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63863-6944-4D6E-8259-15F4C31FEE56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27B5-ABDA-4C2B-8B0B-9F8F9333823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63085" y="440701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963085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63863-6944-4D6E-8259-15F4C31FEE56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27B5-ABDA-4C2B-8B0B-9F8F9333823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63863-6944-4D6E-8259-15F4C31FEE56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27B5-ABDA-4C2B-8B0B-9F8F9333823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6193441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6193441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63863-6944-4D6E-8259-15F4C31FEE56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27B5-ABDA-4C2B-8B0B-9F8F9333823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63863-6944-4D6E-8259-15F4C31FEE56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27B5-ABDA-4C2B-8B0B-9F8F9333823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63863-6944-4D6E-8259-15F4C31FEE56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27B5-ABDA-4C2B-8B0B-9F8F9333823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6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766733" y="273128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0966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63863-6944-4D6E-8259-15F4C31FEE56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27B5-ABDA-4C2B-8B0B-9F8F9333823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389719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389719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63863-6944-4D6E-8259-15F4C31FEE56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27B5-ABDA-4C2B-8B0B-9F8F9333823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63863-6944-4D6E-8259-15F4C31FEE56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27B5-ABDA-4C2B-8B0B-9F8F9333823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839200" y="274714"/>
            <a:ext cx="27432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609600" y="274714"/>
            <a:ext cx="80264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63863-6944-4D6E-8259-15F4C31FEE56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27B5-ABDA-4C2B-8B0B-9F8F9333823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1800" y="115200"/>
            <a:ext cx="11328000" cy="1044000"/>
          </a:xfrm>
        </p:spPr>
        <p:txBody>
          <a:bodyPr lIns="0" tIns="0" rIns="0" bIns="0"/>
          <a:lstStyle>
            <a:lvl1pPr algn="l">
              <a:defRPr sz="2800" b="1">
                <a:solidFill>
                  <a:srgbClr val="78BE20"/>
                </a:solidFill>
                <a:latin typeface="+mn-lt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02960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Τίτλος, Κείμενο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67EFA-5695-4952-BED7-9ACC635439E1}" type="slidenum">
              <a:rPr lang="el-GR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l-G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20060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6900" y="1636713"/>
            <a:ext cx="53848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4900" y="1636713"/>
            <a:ext cx="53848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096001" y="5814282"/>
            <a:ext cx="5520267" cy="360363"/>
          </a:xfrm>
        </p:spPr>
        <p:txBody>
          <a:bodyPr lIns="0" tIns="0" rIns="0" bIns="0" anchor="b"/>
          <a:lstStyle>
            <a:lvl1pPr marL="0" indent="0" algn="r">
              <a:spcBef>
                <a:spcPts val="0"/>
              </a:spcBef>
              <a:buNone/>
              <a:defRPr sz="1100" b="0">
                <a:solidFill>
                  <a:schemeClr val="tx1"/>
                </a:solidFill>
              </a:defRPr>
            </a:lvl1pPr>
            <a:lvl2pPr algn="r">
              <a:buNone/>
              <a:defRPr b="0"/>
            </a:lvl2pPr>
            <a:lvl3pPr algn="r">
              <a:buNone/>
              <a:defRPr b="0"/>
            </a:lvl3pPr>
            <a:lvl4pPr algn="r">
              <a:buNone/>
              <a:defRPr b="0"/>
            </a:lvl4pPr>
            <a:lvl5pPr algn="r">
              <a:buNone/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75733" y="6119829"/>
            <a:ext cx="5520267" cy="360363"/>
          </a:xfrm>
        </p:spPr>
        <p:txBody>
          <a:bodyPr lIns="0" tIns="0" rIns="0" bIns="0" anchor="b"/>
          <a:lstStyle>
            <a:lvl1pPr marL="0" indent="0" algn="l">
              <a:spcBef>
                <a:spcPts val="0"/>
              </a:spcBef>
              <a:buNone/>
              <a:defRPr sz="1100" b="0">
                <a:solidFill>
                  <a:schemeClr val="tx1"/>
                </a:solidFill>
              </a:defRPr>
            </a:lvl1pPr>
            <a:lvl2pPr algn="r">
              <a:buNone/>
              <a:defRPr b="0"/>
            </a:lvl2pPr>
            <a:lvl3pPr algn="r">
              <a:buNone/>
              <a:defRPr b="0"/>
            </a:lvl3pPr>
            <a:lvl4pPr algn="r">
              <a:buNone/>
              <a:defRPr b="0"/>
            </a:lvl4pPr>
            <a:lvl5pPr algn="r">
              <a:buNone/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57383769"/>
      </p:ext>
    </p:extLst>
  </p:cSld>
  <p:clrMapOvr>
    <a:masterClrMapping/>
  </p:clrMapOvr>
  <p:transition>
    <p:wipe dir="r"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914400" y="2130534"/>
            <a:ext cx="103632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1001C-7D32-4261-9DF1-CD1BACA4A023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6/10/2025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EC5A4-2E7D-44FD-A677-21D77CAAE346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75601747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5CB0CA-202B-4E2E-A74E-9EE602FF022E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6/10/2025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82C64E-BC34-4DEF-A842-07973057DAEB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419057100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63085" y="440700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963085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38EE1-AC71-4BB8-9539-6AD367DCF0BE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6/10/2025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1D5F82-70E7-4FFB-86AB-FCB0F5443D86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82718220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929C0-B5F0-49E6-8A9E-44A843DD2F34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6/10/2025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44074D-CF62-4699-812E-2579E5D015D9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14744215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619344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619344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7B872-5A59-4238-8174-FD86CC81BED5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6/10/2025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6EAECC-6A29-4FA1-ACF9-354C22132EFE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49163739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82499-3AE3-46D8-A6EB-A58FED59A223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6/10/2025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62B0D3-C4C6-4208-BBEB-FBD34465EB9A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81069927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C262C-F59C-4A3E-A8B4-2CD4350C23D3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6/10/2025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A6CCA1-BB9A-4782-89DF-D727C82FE9E6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11335524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6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766733" y="273126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0966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4ABC7-B425-42BE-9B04-3E32D34FCEF8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6/10/2025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D2901-7A19-4F0E-853D-8C1251C62870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55975119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389719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389719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39F6E-8D7A-4B8B-B785-FE9DFE98DFC3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6/10/2025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CFF40F-D2A4-4580-B7CD-796BD4B2715A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71016608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627E9-0E94-4275-9599-4C1623EEEA64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6/10/2025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9F88BC-B7AC-46BC-AAB8-B6919E9B03D7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066419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839200" y="274712"/>
            <a:ext cx="27432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609600" y="274712"/>
            <a:ext cx="80264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7BE50-1DD9-47D2-A7B1-44021EF088FB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6/10/2025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900B36-34D6-4030-9101-DE2E164A5A65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406445748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560" y="125427"/>
            <a:ext cx="11281833" cy="1000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4547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3551" y="6437085"/>
            <a:ext cx="5602816" cy="224518"/>
          </a:xfrm>
        </p:spPr>
        <p:txBody>
          <a:bodyPr tIns="0" bIns="0" anchor="b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143009" y="6437085"/>
            <a:ext cx="5602816" cy="224518"/>
          </a:xfrm>
        </p:spPr>
        <p:txBody>
          <a:bodyPr tIns="0" bIns="0" anchor="b"/>
          <a:lstStyle>
            <a:lvl1pPr marL="0" indent="0" algn="r">
              <a:buNone/>
              <a:defRPr sz="1200"/>
            </a:lvl1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4131510248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73627" y="1268416"/>
            <a:ext cx="11044767" cy="4321175"/>
          </a:xfrm>
        </p:spPr>
        <p:txBody>
          <a:bodyPr/>
          <a:lstStyle>
            <a:lvl1pPr marL="284400" indent="-284400">
              <a:spcBef>
                <a:spcPts val="0"/>
              </a:spcBef>
              <a:buFont typeface="Arial" pitchFamily="34" charset="0"/>
              <a:buChar char="•"/>
              <a:defRPr>
                <a:latin typeface="Ubuntu" pitchFamily="34" charset="0"/>
              </a:defRPr>
            </a:lvl1pPr>
            <a:lvl2pPr marL="533400" indent="-284163">
              <a:spcBef>
                <a:spcPts val="0"/>
              </a:spcBef>
              <a:buFont typeface="Arial" pitchFamily="34" charset="0"/>
              <a:buChar char="•"/>
              <a:defRPr sz="1400">
                <a:latin typeface="Ubuntu" pitchFamily="34" charset="0"/>
              </a:defRPr>
            </a:lvl2pPr>
            <a:lvl3pPr marL="812800" indent="-266700">
              <a:spcBef>
                <a:spcPts val="0"/>
              </a:spcBef>
              <a:buFont typeface="Arial" pitchFamily="34" charset="0"/>
              <a:buChar char="•"/>
              <a:defRPr>
                <a:latin typeface="Ubuntu" pitchFamily="34" charset="0"/>
              </a:defRPr>
            </a:lvl3pPr>
            <a:lvl4pPr marL="1168400" indent="-284163">
              <a:spcBef>
                <a:spcPts val="0"/>
              </a:spcBef>
              <a:buFont typeface="Arial" pitchFamily="34" charset="0"/>
              <a:buChar char="•"/>
              <a:tabLst/>
              <a:defRPr>
                <a:latin typeface="Ubuntu" pitchFamily="34" charset="0"/>
              </a:defRPr>
            </a:lvl4pPr>
            <a:lvl5pPr marL="1524000" indent="-284163">
              <a:spcBef>
                <a:spcPts val="0"/>
              </a:spcBef>
              <a:buFont typeface="Arial" pitchFamily="34" charset="0"/>
              <a:buChar char="•"/>
              <a:defRPr>
                <a:latin typeface="Ubuntu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Titelplatzhalter 1"/>
          <p:cNvSpPr>
            <a:spLocks noGrp="1"/>
          </p:cNvSpPr>
          <p:nvPr>
            <p:ph type="title"/>
          </p:nvPr>
        </p:nvSpPr>
        <p:spPr>
          <a:xfrm>
            <a:off x="573627" y="0"/>
            <a:ext cx="11044767" cy="692696"/>
          </a:xfrm>
          <a:prstGeom prst="rect">
            <a:avLst/>
          </a:prstGeom>
          <a:effectLst>
            <a:outerShdw blurRad="25400" dist="25400" dir="2700000" algn="tl" rotWithShape="0">
              <a:srgbClr val="FFEC00">
                <a:alpha val="40000"/>
              </a:srgbClr>
            </a:outerShdw>
          </a:effectLst>
        </p:spPr>
        <p:txBody>
          <a:bodyPr lIns="0" tIns="0" rIns="0" bIns="0" rtlCol="0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4" name="Fußzeilenplatzhalter 8"/>
          <p:cNvSpPr>
            <a:spLocks noGrp="1"/>
          </p:cNvSpPr>
          <p:nvPr>
            <p:ph type="ftr" sz="quarter" idx="10"/>
          </p:nvPr>
        </p:nvSpPr>
        <p:spPr>
          <a:xfrm>
            <a:off x="573617" y="6165865"/>
            <a:ext cx="8786283" cy="576263"/>
          </a:xfrm>
        </p:spPr>
        <p:txBody>
          <a:bodyPr lIns="0" tIns="0" rIns="0" bIns="0"/>
          <a:lstStyle>
            <a:lvl1pPr algn="l">
              <a:tabLst>
                <a:tab pos="271463" algn="l"/>
              </a:tabLst>
              <a:defRPr lang="de-DE" sz="1000" kern="1200">
                <a:solidFill>
                  <a:srgbClr val="9CD6E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Foliennummernplatzhalter 9"/>
          <p:cNvSpPr>
            <a:spLocks noGrp="1"/>
          </p:cNvSpPr>
          <p:nvPr>
            <p:ph type="sldNum" sz="quarter" idx="11"/>
          </p:nvPr>
        </p:nvSpPr>
        <p:spPr>
          <a:xfrm>
            <a:off x="11273367" y="0"/>
            <a:ext cx="774700" cy="692150"/>
          </a:xfrm>
        </p:spPr>
        <p:txBody>
          <a:bodyPr/>
          <a:lstStyle>
            <a:lvl1pPr>
              <a:defRPr b="1">
                <a:solidFill>
                  <a:srgbClr val="9CD6E2"/>
                </a:solidFill>
              </a:defRPr>
            </a:lvl1pPr>
          </a:lstStyle>
          <a:p>
            <a:fld id="{3344D795-2F90-4B24-9CBE-B8603736B720}" type="slidenum">
              <a:rPr lang="de-DE" altLang="el-GR"/>
              <a:pPr/>
              <a:t>‹#›</a:t>
            </a:fld>
            <a:endParaRPr lang="de-DE" altLang="el-GR"/>
          </a:p>
        </p:txBody>
      </p:sp>
    </p:spTree>
    <p:extLst>
      <p:ext uri="{BB962C8B-B14F-4D97-AF65-F5344CB8AC3E}">
        <p14:creationId xmlns:p14="http://schemas.microsoft.com/office/powerpoint/2010/main" val="347539008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D25D72F-49B7-ECCB-A2BC-3239E1F80E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0AF6D768-8122-37F0-C1F7-5ADE8B9F2B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659B8A6-0912-5086-2BCF-DA6A8484A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F213-67CF-4844-B4EE-F53CAA612E76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BCB2155-4C15-5162-F428-22CF659F9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A0DDB5A-1CDE-9DD1-1755-9BE65ABAE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EDCD-81AB-4B48-9F5B-E6888F9A47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62733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D069DF5-4FBC-3EE7-6CE2-6213DD59F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61E878F-017E-BE75-BFD8-16617888A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D6B49DA-94BC-91B4-1444-431EA28F2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F213-67CF-4844-B4EE-F53CAA612E76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499439E-6925-D5B2-DF0C-F714F15C7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A81ED04-6E6E-56A6-67DA-71FD95787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EDCD-81AB-4B48-9F5B-E6888F9A47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77364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D3E0989-3468-3354-5E32-4482959EB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5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668709C-22C5-59EF-A9B2-11A18A539B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E582C6E-AB81-6BA7-BB96-06AA74241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F213-67CF-4844-B4EE-F53CAA612E76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249DADC-D22B-4E0F-E3A8-A88C8FB40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533C793-AD74-BB52-E837-31FF106B1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EDCD-81AB-4B48-9F5B-E6888F9A47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36741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0A6ECF2-821A-BBCE-2375-D035035AB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9B84861-4C7D-A8CC-11AC-3A4B993BE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396E3ACD-A095-77BE-386A-B1FD471F8C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439E57FA-12B4-8997-3372-5A9C6C320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F213-67CF-4844-B4EE-F53CAA612E76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CF2BDF9F-E743-7BD8-57F2-40ABA0DDB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AECA557-8D8F-32FD-64C8-35C3AEF9D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EDCD-81AB-4B48-9F5B-E6888F9A47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68343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830CC0A-E20E-70FA-1F5B-A3C4390D6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58533CF9-EA55-00C0-73AF-27027A3C4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3DE1462-BAA7-6169-71E6-F7314DC46E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6CF3265E-C7F0-F7F4-5FE6-2795DE7677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2CBDA598-09D1-F987-A8F0-8B8D0E3C72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DB74C78D-4205-85D0-4A3A-3436BF88F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F213-67CF-4844-B4EE-F53CAA612E76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173CBBC7-4C76-BFB1-0CD0-2E2E998AF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B6BAF4B0-5595-23E0-6034-0624FE125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EDCD-81AB-4B48-9F5B-E6888F9A47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25402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46DAE1F-7E4D-6923-ECBC-95298C1EE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5B500E7F-B073-0A53-9666-410B35971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F213-67CF-4844-B4EE-F53CAA612E76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07E7980B-2970-8D8A-7AA2-073699FBA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580C56B-04C2-835A-5756-77D261D4C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EDCD-81AB-4B48-9F5B-E6888F9A47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90268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13892384-1D25-E1A2-665D-F7D8C610C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F213-67CF-4844-B4EE-F53CAA612E76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FA0156F1-A662-4C60-338B-8D21FFC50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0A775A1E-5B93-6EB4-9C87-6DAF3E084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EDCD-81AB-4B48-9F5B-E6888F9A47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5086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E8510FF-3DC7-96BB-41A0-BA34BBF8A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CEE8854-81EE-59DC-D586-AB02837F9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D0D4DFB-C094-F252-77B2-169E038DF8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9942F1F0-8AD1-4AF5-274E-A31CB99EE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F213-67CF-4844-B4EE-F53CAA612E76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130427E-C270-964A-5DE8-9E1637319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3EF607B-8F34-7242-1407-C8CA25E33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EDCD-81AB-4B48-9F5B-E6888F9A47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57760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4424CF3-8FCE-D8BA-924F-74239F477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77FA1062-D4F1-6A16-4B24-FAB7F982A3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8095B37E-A816-5C8C-37CC-9F2ADB69D4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221EDAB-99DA-3592-4338-28CD71C4D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F213-67CF-4844-B4EE-F53CAA612E76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681C7FA-3F1A-4F3D-20F4-9003096D7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EA99109-5D45-F8A8-4E75-4A2C90853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EDCD-81AB-4B48-9F5B-E6888F9A47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6427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6E092B0-C6B0-E0BE-AAF8-DB8BEBC9D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096F6CDE-6663-4B4D-96FF-B51545AB2F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A1ACB41-20D8-AEBF-0233-6724964DF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F213-67CF-4844-B4EE-F53CAA612E76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6539A04-2C59-3C67-E3DA-9085729DB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274274D-F3DF-1E4A-EA77-F082AAB75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EDCD-81AB-4B48-9F5B-E6888F9A47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55946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106BAF0C-3982-109E-EA8C-4F82C6C8A3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FC004D02-78B0-C925-31BE-D16E503EF0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50C6AC0-E8DF-52F0-36AF-34AC9D8D6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F213-67CF-4844-B4EE-F53CAA612E76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26F9717-959D-D83F-F03C-1FAFBEE7C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B3533C1-EFC2-3959-9F0C-EAEE764DD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EDCD-81AB-4B48-9F5B-E6888F9A47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74748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C4A7E-0872-484B-BE89-5F7646ED811F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D351-F8AF-4925-B298-AF071C841CE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C4A7E-0872-484B-BE89-5F7646ED811F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D351-F8AF-4925-B298-AF071C841CE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C4A7E-0872-484B-BE89-5F7646ED811F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D351-F8AF-4925-B298-AF071C841CE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C4A7E-0872-484B-BE89-5F7646ED811F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D351-F8AF-4925-B298-AF071C841CE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4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4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C4A7E-0872-484B-BE89-5F7646ED811F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D351-F8AF-4925-B298-AF071C841CE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C4A7E-0872-484B-BE89-5F7646ED811F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D351-F8AF-4925-B298-AF071C841CE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C4A7E-0872-484B-BE89-5F7646ED811F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D351-F8AF-4925-B298-AF071C841CE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C4A7E-0872-484B-BE89-5F7646ED811F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D351-F8AF-4925-B298-AF071C841CE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C4A7E-0872-484B-BE89-5F7646ED811F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D351-F8AF-4925-B298-AF071C841CE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C4A7E-0872-484B-BE89-5F7646ED811F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D351-F8AF-4925-B298-AF071C841CE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C4A7E-0872-484B-BE89-5F7646ED811F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3D351-F8AF-4925-B298-AF071C841CE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CD7CAFA-FF4D-467D-A4E9-C3F489191D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05445E11-DF05-4569-ACAA-2CDB5F59EA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D3EB888-CCC6-4F05-B61A-824460FD8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A17925C-2BD3-4CAA-B363-7793504E4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9450D70-3AE5-43DC-8790-65CCA4796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8086148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EEC6DCF-09D9-4F18-B6B9-51F4BDC23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5C72C87-0BEE-4FEC-8ADE-62E5D5E75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DC9A546-085F-4A0F-A3D7-F722F44C4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820F690-F04B-42B2-A70C-72ED11C4E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A3EF76B-4298-4C45-9CF7-74FAA30EB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9306791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30EA3D7-B564-4426-A5AA-39FB0DD5A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66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8FA2E3F-F8FA-4FC2-A99D-E22B73561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9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B23A821-58DE-4FAF-B106-2CA301D17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9B57400-91AC-4901-9A1C-6BB20A6E1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6D85F48-913F-49BC-820C-CCCDCFEA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5876618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5091157-A54E-4A49-8A91-867A6F210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B9996AC-DBD0-4234-BE9A-8EC8E8078E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3C02B19E-0954-469A-AA8D-4E418564D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A106D97-5EA6-4A7A-8235-37D9CAB1F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8B738DD-564C-4BB7-9B50-AF34BEA51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B745F4C6-0A52-4B9E-BEEB-3729574CC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9631287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36D3D4B-F3B3-4B9C-A51F-9BA6A0B26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7EEA4BA9-738C-4B02-8D41-24DB4276D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B3C3D09-454D-49CB-8857-777F68D9FD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E14412C-F026-4379-AEF9-91093ABE6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913CD089-05E9-4F38-AC71-18A9422D51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B16E45A3-9686-4C20-9BA6-468B933F6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14AB2C60-4235-43BF-84DE-AC979F3FC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BB8954F8-C660-42E2-A645-CB88ECBFA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0106827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DD8AD9D-D460-4B74-A580-C284913FD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540DE590-39B4-4434-81F7-39C3A4A62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5B212E02-75AD-425F-A909-DBBD2FFB5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8C03342-4A14-473C-91C7-05E8AE9B4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0994854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203233C-D0D0-4B19-A750-9039F5434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0056AE29-F4CC-42DB-BC8C-793500E35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3A26BDFA-7EBD-439F-A604-42CC6324A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4311651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79F65AA-CA45-42FA-9E52-297EC1580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399E9EC-E5DA-43FC-9A62-55C342E9A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54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69E3323-34E4-4D4D-A5E3-0BBA992DA2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6AC9D5E-9DDC-44CF-89C6-122BB52E6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D142C0D-1656-4EAA-9EC1-D7EA069AA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5F97B3C-CE25-42E6-A0D0-83BF1146C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1171969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2328D1A-5901-4CA8-82EC-0008113F9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C2094B9D-1FA0-44C8-AD09-0DDF2B1A14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54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DAA533D-4661-4B3C-B4C6-6A514F028D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B4493CA5-FB86-4CA5-9F77-0F61D88F9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BBE2DD9-46B4-4F9C-B489-E586DF3F2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50381DC-9D2A-4C37-B733-270F2A6AA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9920352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1D191EC-7782-4C71-932E-AD4E9FE77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5D74A130-23BF-4E65-9494-793194B762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6F8139D-E51E-4A14-B113-99E4ED8B5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D5F1E72-4507-4405-9160-C38100064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BAA7D32-0D34-48B6-916C-64AF55663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6605261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FD2FDB35-F853-48AB-88FC-D1AAC50CC0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49B1F8DB-3C6A-46F3-9353-428ABDC8C2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32E2056-7549-400C-A5AE-9B4E9966C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BF263A1-A1C2-477F-B2AC-CDE772756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A5D268B-4A7F-4C25-B6ED-FF9E134EF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6275410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Τίτλος, Κείμενο και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ClipArt"/>
          <p:cNvSpPr>
            <a:spLocks noGrp="1"/>
          </p:cNvSpPr>
          <p:nvPr>
            <p:ph type="clipArt"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/>
          <a:p>
            <a:pPr lvl="0"/>
            <a:endParaRPr lang="el-GR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ECFC2-6F4C-4147-982C-0A3AC851F22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4921043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Τίτλος και Πίνακ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ίνακα"/>
          <p:cNvSpPr>
            <a:spLocks noGrp="1"/>
          </p:cNvSpPr>
          <p:nvPr>
            <p:ph type="tbl" idx="1"/>
          </p:nvPr>
        </p:nvSpPr>
        <p:spPr>
          <a:xfrm>
            <a:off x="609600" y="1600206"/>
            <a:ext cx="10972800" cy="4525963"/>
          </a:xfrm>
        </p:spPr>
        <p:txBody>
          <a:bodyPr/>
          <a:lstStyle/>
          <a:p>
            <a:pPr lvl="0"/>
            <a:endParaRPr lang="el-GR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24C955-A894-4055-A4FF-FFC1C7F0B7B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1725064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3164-1FC9-4009-B0AB-D56AA902E8BB}" type="datetime1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C7432E5-F8E0-41AE-9A6B-AD730338B00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rm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1872"/>
            <a:ext cx="112776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6905612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93500" y="156125"/>
            <a:ext cx="11808000" cy="64556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270373"/>
            <a:ext cx="11277600" cy="535531"/>
          </a:xfrm>
        </p:spPr>
        <p:txBody>
          <a:bodyPr anchor="t">
            <a:sp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divider 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A187F-77D8-44AB-99A3-596B6D28DB9F}" type="datetime1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C290D6F0-A744-4762-BA4F-BBADC0F285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590502"/>
            <a:ext cx="9855200" cy="1005840"/>
          </a:xfrm>
        </p:spPr>
        <p:txBody>
          <a:bodyPr anchor="b">
            <a:noAutofit/>
          </a:bodyPr>
          <a:lstStyle>
            <a:lvl1pPr marL="0" indent="0">
              <a:spcBef>
                <a:spcPts val="300"/>
              </a:spcBef>
              <a:buNone/>
              <a:defRPr sz="1000">
                <a:solidFill>
                  <a:schemeClr val="bg1"/>
                </a:solidFill>
              </a:defRPr>
            </a:lvl1pPr>
            <a:lvl2pPr marL="228600" indent="0">
              <a:buNone/>
              <a:defRPr sz="1000"/>
            </a:lvl2pPr>
            <a:lvl3pPr marL="457200" indent="0">
              <a:buNone/>
              <a:defRPr sz="10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9F0994-F17C-46C2-935A-B93E8CA3C61A}"/>
              </a:ext>
            </a:extLst>
          </p:cNvPr>
          <p:cNvSpPr txBox="1"/>
          <p:nvPr userDrawn="1"/>
        </p:nvSpPr>
        <p:spPr>
          <a:xfrm>
            <a:off x="10160000" y="6611788"/>
            <a:ext cx="203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0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© AstraZeneca 2021</a:t>
            </a:r>
          </a:p>
        </p:txBody>
      </p:sp>
    </p:spTree>
    <p:extLst>
      <p:ext uri="{BB962C8B-B14F-4D97-AF65-F5344CB8AC3E}">
        <p14:creationId xmlns:p14="http://schemas.microsoft.com/office/powerpoint/2010/main" val="116649066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931E2-EDD0-4116-93D3-AFB5F385AD78}" type="datetime1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CC7432E5-F8E0-41AE-9A6B-AD730338B0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 sz="1000"/>
            </a:lvl2pPr>
            <a:lvl3pPr marL="457200" indent="0">
              <a:buNone/>
              <a:defRPr sz="10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</a:lstStyle>
          <a:p>
            <a:pPr lvl="0"/>
            <a:r>
              <a:rPr lang="en-US" dirty="0"/>
              <a:t>Reference(s)</a:t>
            </a:r>
          </a:p>
        </p:txBody>
      </p:sp>
    </p:spTree>
    <p:extLst>
      <p:ext uri="{BB962C8B-B14F-4D97-AF65-F5344CB8AC3E}">
        <p14:creationId xmlns:p14="http://schemas.microsoft.com/office/powerpoint/2010/main" val="77240279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2B74B-AB22-448A-A265-268311487055}" type="datetime1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CC7432E5-F8E0-41AE-9A6B-AD730338B0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 sz="1000"/>
            </a:lvl2pPr>
            <a:lvl3pPr marL="457200" indent="0">
              <a:buNone/>
              <a:defRPr sz="10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1872"/>
            <a:ext cx="5638800" cy="455706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261872"/>
            <a:ext cx="5638800" cy="455706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95234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1"/>
            <a:ext cx="11277600" cy="8001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64724"/>
            <a:ext cx="5638800" cy="428283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0" y="1264724"/>
            <a:ext cx="5638800" cy="428283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B1101-080C-4B85-AC54-06AFAC4F0A81}" type="datetime1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CC7432E5-F8E0-41AE-9A6B-AD730338B0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 sz="1000"/>
            </a:lvl2pPr>
            <a:lvl3pPr marL="457200" indent="0">
              <a:buNone/>
              <a:defRPr sz="10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92998"/>
            <a:ext cx="5638800" cy="413630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6000" y="1692998"/>
            <a:ext cx="5638800" cy="41363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36498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11277600" cy="80010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170432" y="5440680"/>
            <a:ext cx="9875520" cy="365760"/>
          </a:xfrm>
          <a:prstGeom prst="round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 sz="16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enter caption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588B8-10AE-4A18-A901-70972D5E175A}" type="datetime1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CC7432E5-F8E0-41AE-9A6B-AD730338B0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 sz="1000"/>
            </a:lvl2pPr>
            <a:lvl3pPr marL="457200" indent="0">
              <a:buNone/>
              <a:defRPr sz="10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0484"/>
            <a:ext cx="11277600" cy="418522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2570733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4230D-527C-497C-AE7B-88F10673E221}" type="datetime1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C7432E5-F8E0-41AE-9A6B-AD730338B00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170432" y="5440680"/>
            <a:ext cx="9875520" cy="361950"/>
          </a:xfrm>
          <a:prstGeom prst="roundRect">
            <a:avLst/>
          </a:prstGeom>
          <a:solidFill>
            <a:schemeClr val="accent2"/>
          </a:solidFill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enter caption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 sz="1000"/>
            </a:lvl2pPr>
            <a:lvl3pPr marL="457200" indent="0">
              <a:buNone/>
              <a:defRPr sz="10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</a:lstStyle>
          <a:p>
            <a:pPr lvl="0"/>
            <a:r>
              <a:rPr lang="en-US" dirty="0"/>
              <a:t>Reference(s)</a:t>
            </a:r>
          </a:p>
        </p:txBody>
      </p:sp>
    </p:spTree>
    <p:extLst>
      <p:ext uri="{BB962C8B-B14F-4D97-AF65-F5344CB8AC3E}">
        <p14:creationId xmlns:p14="http://schemas.microsoft.com/office/powerpoint/2010/main" val="373471407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93503" y="1028700"/>
            <a:ext cx="11998500" cy="2505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11A09-3DD3-4814-BDCF-935499F15EA0}" type="datetime1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CC7432E5-F8E0-41AE-9A6B-AD730338B0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rm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8700"/>
            <a:ext cx="11277600" cy="480517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4069498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9952511" y="6521485"/>
            <a:ext cx="2143300" cy="3320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93503" y="1028700"/>
            <a:ext cx="11998500" cy="2505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AE3A5-F483-4560-8FF9-FCB3A3589909}" type="datetime1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CC7432E5-F8E0-41AE-9A6B-AD730338B0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rm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8700"/>
            <a:ext cx="11277600" cy="480517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517317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93503" y="1028700"/>
            <a:ext cx="11998500" cy="2505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1012E-D535-4D45-93DD-9B16E0D20A43}" type="datetime1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CC7432E5-F8E0-41AE-9A6B-AD730338B0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 sz="1000"/>
            </a:lvl2pPr>
            <a:lvl3pPr marL="457200" indent="0">
              <a:buNone/>
              <a:defRPr sz="10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</a:lstStyle>
          <a:p>
            <a:pPr lvl="0"/>
            <a:r>
              <a:rPr lang="en-US" dirty="0"/>
              <a:t>Reference(s)</a:t>
            </a:r>
          </a:p>
        </p:txBody>
      </p:sp>
    </p:spTree>
    <p:extLst>
      <p:ext uri="{BB962C8B-B14F-4D97-AF65-F5344CB8AC3E}">
        <p14:creationId xmlns:p14="http://schemas.microsoft.com/office/powerpoint/2010/main" val="275503920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- Ex and mortal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3164-1FC9-4009-B0AB-D56AA902E8BB}" type="datetime1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C7432E5-F8E0-41AE-9A6B-AD730338B00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rm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1872"/>
            <a:ext cx="112776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655589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VALID LAYOUT : [Landmark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3164-1FC9-4009-B0AB-D56AA902E8BB}" type="datetime1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C7432E5-F8E0-41AE-9A6B-AD730338B00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rm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1872"/>
            <a:ext cx="112776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252098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3164-1FC9-4009-B0AB-D56AA902E8BB}" type="datetime1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C7432E5-F8E0-41AE-9A6B-AD730338B00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rm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1872"/>
            <a:ext cx="112776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BA3DBB-7C1F-40A9-9428-9036D98612C4}"/>
              </a:ext>
            </a:extLst>
          </p:cNvPr>
          <p:cNvSpPr/>
          <p:nvPr userDrawn="1"/>
        </p:nvSpPr>
        <p:spPr>
          <a:xfrm>
            <a:off x="2082785" y="-16761"/>
            <a:ext cx="1362075" cy="1752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040A82-5B0D-48F5-BD99-BD4CAE90B1E3}"/>
              </a:ext>
            </a:extLst>
          </p:cNvPr>
          <p:cNvSpPr/>
          <p:nvPr userDrawn="1"/>
        </p:nvSpPr>
        <p:spPr>
          <a:xfrm>
            <a:off x="3703173" y="-16761"/>
            <a:ext cx="1362075" cy="1752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7D9177-F294-4704-9748-FF8C822F0A58}"/>
              </a:ext>
            </a:extLst>
          </p:cNvPr>
          <p:cNvSpPr/>
          <p:nvPr userDrawn="1"/>
        </p:nvSpPr>
        <p:spPr>
          <a:xfrm>
            <a:off x="5323557" y="-16761"/>
            <a:ext cx="1362075" cy="1752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E7E31A9-971C-47F3-A7AC-EEF8A7F83798}"/>
              </a:ext>
            </a:extLst>
          </p:cNvPr>
          <p:cNvSpPr/>
          <p:nvPr userDrawn="1"/>
        </p:nvSpPr>
        <p:spPr>
          <a:xfrm>
            <a:off x="6943945" y="-16761"/>
            <a:ext cx="1362075" cy="1752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9DF6B9-2043-41D5-AD9F-92155B6B2524}"/>
              </a:ext>
            </a:extLst>
          </p:cNvPr>
          <p:cNvSpPr/>
          <p:nvPr userDrawn="1"/>
        </p:nvSpPr>
        <p:spPr>
          <a:xfrm>
            <a:off x="462401" y="-16761"/>
            <a:ext cx="1362075" cy="1752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91186722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TH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1D42D-D1D8-47CF-A669-09E03BBB57AE}" type="datetime1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rm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1DA4DD8-6AD7-4F6C-91BB-046A8D0FB3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" y="6534157"/>
            <a:ext cx="628073" cy="323851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pPr algn="ctr"/>
            <a:fld id="{CC7432E5-F8E0-41AE-9A6B-AD730338B00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F6FF24D-E472-4CC5-8A91-DC3F1BB93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988" y="358244"/>
            <a:ext cx="11277600" cy="80009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DA93F8-9F7E-48E6-A81C-CC7F4C4758B8}"/>
              </a:ext>
            </a:extLst>
          </p:cNvPr>
          <p:cNvSpPr txBox="1"/>
          <p:nvPr userDrawn="1"/>
        </p:nvSpPr>
        <p:spPr>
          <a:xfrm>
            <a:off x="457205" y="184158"/>
            <a:ext cx="81174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dirty="0">
                <a:solidFill>
                  <a:schemeClr val="accent1"/>
                </a:solidFill>
              </a:rPr>
              <a:t>BREZTRI AEROSPHERE</a:t>
            </a:r>
            <a:r>
              <a:rPr lang="en-US" sz="1400" b="0" baseline="30000" dirty="0">
                <a:solidFill>
                  <a:schemeClr val="accent1"/>
                </a:solidFill>
              </a:rPr>
              <a:t>®</a:t>
            </a:r>
            <a:r>
              <a:rPr lang="en-US" sz="1400" b="0" dirty="0">
                <a:solidFill>
                  <a:schemeClr val="accent1"/>
                </a:solidFill>
              </a:rPr>
              <a:t> (budesonide, glycopyrrolate, and formoterol fumarate) Inhalation Aerosol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9632614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CD7CAFA-FF4D-467D-A4E9-C3F489191D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05445E11-DF05-4569-ACAA-2CDB5F59EA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D3EB888-CCC6-4F05-B61A-824460FD8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A17925C-2BD3-4CAA-B363-7793504E4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9450D70-3AE5-43DC-8790-65CCA4796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615914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EEC6DCF-09D9-4F18-B6B9-51F4BDC23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5C72C87-0BEE-4FEC-8ADE-62E5D5E75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DC9A546-085F-4A0F-A3D7-F722F44C4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820F690-F04B-42B2-A70C-72ED11C4E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A3EF76B-4298-4C45-9CF7-74FAA30EB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513431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30EA3D7-B564-4426-A5AA-39FB0DD5A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5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8FA2E3F-F8FA-4FC2-A99D-E22B73561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8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B23A821-58DE-4FAF-B106-2CA301D17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9B57400-91AC-4901-9A1C-6BB20A6E1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6D85F48-913F-49BC-820C-CCCDCFEA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6277287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5091157-A54E-4A49-8A91-867A6F210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B9996AC-DBD0-4234-BE9A-8EC8E8078E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3C02B19E-0954-469A-AA8D-4E418564D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A106D97-5EA6-4A7A-8235-37D9CAB1F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8B738DD-564C-4BB7-9B50-AF34BEA51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B745F4C6-0A52-4B9E-BEEB-3729574CC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58859007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36D3D4B-F3B3-4B9C-A51F-9BA6A0B26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7EEA4BA9-738C-4B02-8D41-24DB4276D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B3C3D09-454D-49CB-8857-777F68D9FD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E14412C-F026-4379-AEF9-91093ABE6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913CD089-05E9-4F38-AC71-18A9422D51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B16E45A3-9686-4C20-9BA6-468B933F6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14AB2C60-4235-43BF-84DE-AC979F3FC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BB8954F8-C660-42E2-A645-CB88ECBFA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20209417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DD8AD9D-D460-4B74-A580-C284913FD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540DE590-39B4-4434-81F7-39C3A4A62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5B212E02-75AD-425F-A909-DBBD2FFB5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8C03342-4A14-473C-91C7-05E8AE9B4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34908099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203233C-D0D0-4B19-A750-9039F5434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0056AE29-F4CC-42DB-BC8C-793500E35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3A26BDFA-7EBD-439F-A604-42CC6324A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60094433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79F65AA-CA45-42FA-9E52-297EC1580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399E9EC-E5DA-43FC-9A62-55C342E9A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4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69E3323-34E4-4D4D-A5E3-0BBA992DA2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6AC9D5E-9DDC-44CF-89C6-122BB52E6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D142C0D-1656-4EAA-9EC1-D7EA069AA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5F97B3C-CE25-42E6-A0D0-83BF1146C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7399984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2328D1A-5901-4CA8-82EC-0008113F9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C2094B9D-1FA0-44C8-AD09-0DDF2B1A14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4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DAA533D-4661-4B3C-B4C6-6A514F028D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B4493CA5-FB86-4CA5-9F77-0F61D88F9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BBE2DD9-46B4-4F9C-B489-E586DF3F2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50381DC-9D2A-4C37-B733-270F2A6AA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3622106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1D191EC-7782-4C71-932E-AD4E9FE77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5D74A130-23BF-4E65-9494-793194B762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6F8139D-E51E-4A14-B113-99E4ED8B5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D5F1E72-4507-4405-9160-C38100064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BAA7D32-0D34-48B6-916C-64AF55663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9959063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FD2FDB35-F853-48AB-88FC-D1AAC50CC0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49B1F8DB-3C6A-46F3-9353-428ABDC8C2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32E2056-7549-400C-A5AE-9B4E9966C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BF263A1-A1C2-477F-B2AC-CDE772756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A5D268B-4A7F-4C25-B6ED-FF9E134EF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1949015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7F7931E2-EDD0-4116-93D3-AFB5F385AD7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10/6/2025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pPr defTabSz="457200">
              <a:defRPr/>
            </a:pPr>
            <a:fld id="{CC7432E5-F8E0-41AE-9A6B-AD730338B00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Autofit/>
          </a:bodyPr>
          <a:lstStyle>
            <a:lvl1pPr marL="0" indent="0">
              <a:spcBef>
                <a:spcPts val="225"/>
              </a:spcBef>
              <a:buNone/>
              <a:defRPr sz="750"/>
            </a:lvl1pPr>
            <a:lvl2pPr marL="171450" indent="0">
              <a:buNone/>
              <a:defRPr sz="750"/>
            </a:lvl2pPr>
            <a:lvl3pPr marL="342900" indent="0">
              <a:buNone/>
              <a:defRPr sz="750"/>
            </a:lvl3pPr>
            <a:lvl4pPr marL="514350" indent="0">
              <a:buNone/>
              <a:defRPr sz="750"/>
            </a:lvl4pPr>
            <a:lvl5pPr marL="685800" indent="0">
              <a:buNone/>
              <a:defRPr sz="750"/>
            </a:lvl5pPr>
          </a:lstStyle>
          <a:p>
            <a:pPr lvl="0"/>
            <a:r>
              <a:rPr lang="en-US" dirty="0"/>
              <a:t>Reference(s)</a:t>
            </a:r>
          </a:p>
        </p:txBody>
      </p:sp>
    </p:spTree>
    <p:extLst>
      <p:ext uri="{BB962C8B-B14F-4D97-AF65-F5344CB8AC3E}">
        <p14:creationId xmlns:p14="http://schemas.microsoft.com/office/powerpoint/2010/main" val="326603790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D25D72F-49B7-ECCB-A2BC-3239E1F80E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0AF6D768-8122-37F0-C1F7-5ADE8B9F2B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659B8A6-0912-5086-2BCF-DA6A8484A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F213-67CF-4844-B4EE-F53CAA612E76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BCB2155-4C15-5162-F428-22CF659F9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A0DDB5A-1CDE-9DD1-1755-9BE65ABAE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EDCD-81AB-4B48-9F5B-E6888F9A47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658442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D069DF5-4FBC-3EE7-6CE2-6213DD59F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61E878F-017E-BE75-BFD8-16617888A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D6B49DA-94BC-91B4-1444-431EA28F2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F213-67CF-4844-B4EE-F53CAA612E76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499439E-6925-D5B2-DF0C-F714F15C7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A81ED04-6E6E-56A6-67DA-71FD95787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EDCD-81AB-4B48-9F5B-E6888F9A47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19740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D3E0989-3468-3354-5E32-4482959EB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668709C-22C5-59EF-A9B2-11A18A539B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E582C6E-AB81-6BA7-BB96-06AA74241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F213-67CF-4844-B4EE-F53CAA612E76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249DADC-D22B-4E0F-E3A8-A88C8FB40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533C793-AD74-BB52-E837-31FF106B1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EDCD-81AB-4B48-9F5B-E6888F9A47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921223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0A6ECF2-821A-BBCE-2375-D035035AB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9B84861-4C7D-A8CC-11AC-3A4B993BE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396E3ACD-A095-77BE-386A-B1FD471F8C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439E57FA-12B4-8997-3372-5A9C6C320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F213-67CF-4844-B4EE-F53CAA612E76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CF2BDF9F-E743-7BD8-57F2-40ABA0DDB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AECA557-8D8F-32FD-64C8-35C3AEF9D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EDCD-81AB-4B48-9F5B-E6888F9A47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023260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830CC0A-E20E-70FA-1F5B-A3C4390D6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58533CF9-EA55-00C0-73AF-27027A3C4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3DE1462-BAA7-6169-71E6-F7314DC46E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6CF3265E-C7F0-F7F4-5FE6-2795DE7677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2CBDA598-09D1-F987-A8F0-8B8D0E3C72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DB74C78D-4205-85D0-4A3A-3436BF88F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F213-67CF-4844-B4EE-F53CAA612E76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173CBBC7-4C76-BFB1-0CD0-2E2E998AF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B6BAF4B0-5595-23E0-6034-0624FE125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EDCD-81AB-4B48-9F5B-E6888F9A47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7782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46DAE1F-7E4D-6923-ECBC-95298C1EE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5B500E7F-B073-0A53-9666-410B35971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F213-67CF-4844-B4EE-F53CAA612E76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07E7980B-2970-8D8A-7AA2-073699FBA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580C56B-04C2-835A-5756-77D261D4C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EDCD-81AB-4B48-9F5B-E6888F9A47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90082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13892384-1D25-E1A2-665D-F7D8C610C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F213-67CF-4844-B4EE-F53CAA612E76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FA0156F1-A662-4C60-338B-8D21FFC50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0A775A1E-5B93-6EB4-9C87-6DAF3E084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EDCD-81AB-4B48-9F5B-E6888F9A47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20788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E8510FF-3DC7-96BB-41A0-BA34BBF8A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CEE8854-81EE-59DC-D586-AB02837F9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D0D4DFB-C094-F252-77B2-169E038DF8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9942F1F0-8AD1-4AF5-274E-A31CB99EE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F213-67CF-4844-B4EE-F53CAA612E76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130427E-C270-964A-5DE8-9E1637319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3EF607B-8F34-7242-1407-C8CA25E33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EDCD-81AB-4B48-9F5B-E6888F9A47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92409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4424CF3-8FCE-D8BA-924F-74239F477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77FA1062-D4F1-6A16-4B24-FAB7F982A3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8095B37E-A816-5C8C-37CC-9F2ADB69D4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221EDAB-99DA-3592-4338-28CD71C4D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F213-67CF-4844-B4EE-F53CAA612E76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681C7FA-3F1A-4F3D-20F4-9003096D7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EA99109-5D45-F8A8-4E75-4A2C90853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EDCD-81AB-4B48-9F5B-E6888F9A47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373913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6E092B0-C6B0-E0BE-AAF8-DB8BEBC9D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096F6CDE-6663-4B4D-96FF-B51545AB2F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A1ACB41-20D8-AEBF-0233-6724964DF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F213-67CF-4844-B4EE-F53CAA612E76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6539A04-2C59-3C67-E3DA-9085729DB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274274D-F3DF-1E4A-EA77-F082AAB75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EDCD-81AB-4B48-9F5B-E6888F9A47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643167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106BAF0C-3982-109E-EA8C-4F82C6C8A3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FC004D02-78B0-C925-31BE-D16E503EF0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50C6AC0-E8DF-52F0-36AF-34AC9D8D6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6F213-67CF-4844-B4EE-F53CAA612E76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26F9717-959D-D83F-F03C-1FAFBEE7C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B3533C1-EFC2-3959-9F0C-EAEE764DD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EDCD-81AB-4B48-9F5B-E6888F9A47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21871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CE7A3-460A-49B4-939A-7FCC95D9764F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2023, 2024 Global Initiative for Chronic Obstructive Lung Disease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021829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C0BAF-8F54-4535-88DC-EBB43CE1D10A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2023, 2024 Global Initiative for Chronic Obstructive Lung Disease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1901155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6C961-3A30-4931-97DB-BE887D82A61D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2023, 2024 Global Initiative for Chronic Obstructive Lung Disease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447026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B363D-7C98-449F-86FB-4F5E314C7BCB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2023, 2024 Global Initiative for Chronic Obstructive Lung Disease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12049291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8C629-E4E0-477A-8DF0-C31F8A60F00F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2023, 2024 Global Initiative for Chronic Obstructive Lung Disease</a:t>
            </a:r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7925596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4B0EB-857C-4987-A1B2-54B8CC5FDF42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2023, 2024 Global Initiative for Chronic Obstructive Lung Disease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6754277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CE846-06F4-4276-A138-D4396F03D5AB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2023, 2024 Global Initiative for Chronic Obstructive Lung Disease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6365363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AA91-7E2B-41D2-98A1-7E40CE08DA0E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2023, 2024 Global Initiative for Chronic Obstructive Lung Disease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2667393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EF252-0ABA-4591-A005-9D301C278F79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2023, 2024 Global Initiative for Chronic Obstructive Lung Disease</a:t>
            </a: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85021967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B8BE3-1EFD-4755-926F-ED07F09886F8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2023, 2024 Global Initiative for Chronic Obstructive Lung Disease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07683550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1816C-8629-48BC-BE23-B801A8645178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2023, 2024 Global Initiative for Chronic Obstructive Lung Disease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1315730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3164-1FC9-4009-B0AB-D56AA902E8BB}" type="datetime1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C7432E5-F8E0-41AE-9A6B-AD730338B00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rm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1872"/>
            <a:ext cx="112776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6502978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93500" y="156117"/>
            <a:ext cx="11808000" cy="64556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270365"/>
            <a:ext cx="11277600" cy="535531"/>
          </a:xfrm>
        </p:spPr>
        <p:txBody>
          <a:bodyPr anchor="t">
            <a:sp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divider 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A187F-77D8-44AB-99A3-596B6D28DB9F}" type="datetime1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C290D6F0-A744-4762-BA4F-BBADC0F285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590502"/>
            <a:ext cx="9855200" cy="1005840"/>
          </a:xfrm>
        </p:spPr>
        <p:txBody>
          <a:bodyPr anchor="b">
            <a:noAutofit/>
          </a:bodyPr>
          <a:lstStyle>
            <a:lvl1pPr marL="0" indent="0">
              <a:spcBef>
                <a:spcPts val="300"/>
              </a:spcBef>
              <a:buNone/>
              <a:defRPr sz="1000">
                <a:solidFill>
                  <a:schemeClr val="bg1"/>
                </a:solidFill>
              </a:defRPr>
            </a:lvl1pPr>
            <a:lvl2pPr marL="228600" indent="0">
              <a:buNone/>
              <a:defRPr sz="1000"/>
            </a:lvl2pPr>
            <a:lvl3pPr marL="457200" indent="0">
              <a:buNone/>
              <a:defRPr sz="10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9F0994-F17C-46C2-935A-B93E8CA3C61A}"/>
              </a:ext>
            </a:extLst>
          </p:cNvPr>
          <p:cNvSpPr txBox="1"/>
          <p:nvPr userDrawn="1"/>
        </p:nvSpPr>
        <p:spPr>
          <a:xfrm>
            <a:off x="10160000" y="6611780"/>
            <a:ext cx="203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0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© AstraZeneca 2021</a:t>
            </a:r>
          </a:p>
        </p:txBody>
      </p:sp>
    </p:spTree>
    <p:extLst>
      <p:ext uri="{BB962C8B-B14F-4D97-AF65-F5344CB8AC3E}">
        <p14:creationId xmlns:p14="http://schemas.microsoft.com/office/powerpoint/2010/main" val="790347344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931E2-EDD0-4116-93D3-AFB5F385AD78}" type="datetime1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CC7432E5-F8E0-41AE-9A6B-AD730338B0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 sz="1000"/>
            </a:lvl2pPr>
            <a:lvl3pPr marL="457200" indent="0">
              <a:buNone/>
              <a:defRPr sz="10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</a:lstStyle>
          <a:p>
            <a:pPr lvl="0"/>
            <a:r>
              <a:rPr lang="en-US" dirty="0"/>
              <a:t>Reference(s)</a:t>
            </a:r>
          </a:p>
        </p:txBody>
      </p:sp>
    </p:spTree>
    <p:extLst>
      <p:ext uri="{BB962C8B-B14F-4D97-AF65-F5344CB8AC3E}">
        <p14:creationId xmlns:p14="http://schemas.microsoft.com/office/powerpoint/2010/main" val="937289743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2B74B-AB22-448A-A265-268311487055}" type="datetime1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CC7432E5-F8E0-41AE-9A6B-AD730338B0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 sz="1000"/>
            </a:lvl2pPr>
            <a:lvl3pPr marL="457200" indent="0">
              <a:buNone/>
              <a:defRPr sz="10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1872"/>
            <a:ext cx="5638800" cy="455706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261872"/>
            <a:ext cx="5638800" cy="455706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2678506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1"/>
            <a:ext cx="11277600" cy="8001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64716"/>
            <a:ext cx="5638800" cy="428283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0" y="1264716"/>
            <a:ext cx="5638800" cy="428283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B1101-080C-4B85-AC54-06AFAC4F0A81}" type="datetime1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CC7432E5-F8E0-41AE-9A6B-AD730338B0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 sz="1000"/>
            </a:lvl2pPr>
            <a:lvl3pPr marL="457200" indent="0">
              <a:buNone/>
              <a:defRPr sz="10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92998"/>
            <a:ext cx="5638800" cy="413630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6000" y="1692998"/>
            <a:ext cx="5638800" cy="41363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10347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11277600" cy="80010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170432" y="5440680"/>
            <a:ext cx="9875520" cy="365760"/>
          </a:xfrm>
          <a:prstGeom prst="round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 sz="16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enter caption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588B8-10AE-4A18-A901-70972D5E175A}" type="datetime1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CC7432E5-F8E0-41AE-9A6B-AD730338B0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 sz="1000"/>
            </a:lvl2pPr>
            <a:lvl3pPr marL="457200" indent="0">
              <a:buNone/>
              <a:defRPr sz="10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0476"/>
            <a:ext cx="11277600" cy="418522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4992835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4230D-527C-497C-AE7B-88F10673E221}" type="datetime1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C7432E5-F8E0-41AE-9A6B-AD730338B00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170432" y="5440680"/>
            <a:ext cx="9875520" cy="361950"/>
          </a:xfrm>
          <a:prstGeom prst="roundRect">
            <a:avLst/>
          </a:prstGeom>
          <a:solidFill>
            <a:schemeClr val="accent2"/>
          </a:solidFill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enter caption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 sz="1000"/>
            </a:lvl2pPr>
            <a:lvl3pPr marL="457200" indent="0">
              <a:buNone/>
              <a:defRPr sz="10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</a:lstStyle>
          <a:p>
            <a:pPr lvl="0"/>
            <a:r>
              <a:rPr lang="en-US" dirty="0"/>
              <a:t>Reference(s)</a:t>
            </a:r>
          </a:p>
        </p:txBody>
      </p:sp>
    </p:spTree>
    <p:extLst>
      <p:ext uri="{BB962C8B-B14F-4D97-AF65-F5344CB8AC3E}">
        <p14:creationId xmlns:p14="http://schemas.microsoft.com/office/powerpoint/2010/main" val="266653493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93501" y="1028700"/>
            <a:ext cx="11998500" cy="2505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11A09-3DD3-4814-BDCF-935499F15EA0}" type="datetime1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CC7432E5-F8E0-41AE-9A6B-AD730338B0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rm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8700"/>
            <a:ext cx="11277600" cy="480517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6181266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9952511" y="6521477"/>
            <a:ext cx="2143300" cy="3320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93501" y="1028700"/>
            <a:ext cx="11998500" cy="2505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AE3A5-F483-4560-8FF9-FCB3A3589909}" type="datetime1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CC7432E5-F8E0-41AE-9A6B-AD730338B0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rm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8700"/>
            <a:ext cx="11277600" cy="480517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0140251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93501" y="1028700"/>
            <a:ext cx="11998500" cy="2505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1012E-D535-4D45-93DD-9B16E0D20A43}" type="datetime1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CC7432E5-F8E0-41AE-9A6B-AD730338B0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 sz="1000"/>
            </a:lvl2pPr>
            <a:lvl3pPr marL="457200" indent="0">
              <a:buNone/>
              <a:defRPr sz="10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</a:lstStyle>
          <a:p>
            <a:pPr lvl="0"/>
            <a:r>
              <a:rPr lang="en-US" dirty="0"/>
              <a:t>Reference(s)</a:t>
            </a:r>
          </a:p>
        </p:txBody>
      </p:sp>
    </p:spTree>
    <p:extLst>
      <p:ext uri="{BB962C8B-B14F-4D97-AF65-F5344CB8AC3E}">
        <p14:creationId xmlns:p14="http://schemas.microsoft.com/office/powerpoint/2010/main" val="290288804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- Ex and mortal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3164-1FC9-4009-B0AB-D56AA902E8BB}" type="datetime1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C7432E5-F8E0-41AE-9A6B-AD730338B00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rm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1872"/>
            <a:ext cx="112776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6015088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VALID LAYOUT : [Landmark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3164-1FC9-4009-B0AB-D56AA902E8BB}" type="datetime1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C7432E5-F8E0-41AE-9A6B-AD730338B00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rm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1872"/>
            <a:ext cx="112776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1918002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3164-1FC9-4009-B0AB-D56AA902E8BB}" type="datetime1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C7432E5-F8E0-41AE-9A6B-AD730338B00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rm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1872"/>
            <a:ext cx="112776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BA3DBB-7C1F-40A9-9428-9036D98612C4}"/>
              </a:ext>
            </a:extLst>
          </p:cNvPr>
          <p:cNvSpPr/>
          <p:nvPr userDrawn="1"/>
        </p:nvSpPr>
        <p:spPr>
          <a:xfrm>
            <a:off x="2082785" y="-16761"/>
            <a:ext cx="1362075" cy="1752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040A82-5B0D-48F5-BD99-BD4CAE90B1E3}"/>
              </a:ext>
            </a:extLst>
          </p:cNvPr>
          <p:cNvSpPr/>
          <p:nvPr userDrawn="1"/>
        </p:nvSpPr>
        <p:spPr>
          <a:xfrm>
            <a:off x="3703171" y="-16761"/>
            <a:ext cx="1362075" cy="1752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7D9177-F294-4704-9748-FF8C822F0A58}"/>
              </a:ext>
            </a:extLst>
          </p:cNvPr>
          <p:cNvSpPr/>
          <p:nvPr userDrawn="1"/>
        </p:nvSpPr>
        <p:spPr>
          <a:xfrm>
            <a:off x="5323557" y="-16761"/>
            <a:ext cx="1362075" cy="1752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E7E31A9-971C-47F3-A7AC-EEF8A7F83798}"/>
              </a:ext>
            </a:extLst>
          </p:cNvPr>
          <p:cNvSpPr/>
          <p:nvPr userDrawn="1"/>
        </p:nvSpPr>
        <p:spPr>
          <a:xfrm>
            <a:off x="6943944" y="-16761"/>
            <a:ext cx="1362075" cy="1752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9DF6B9-2043-41D5-AD9F-92155B6B2524}"/>
              </a:ext>
            </a:extLst>
          </p:cNvPr>
          <p:cNvSpPr/>
          <p:nvPr userDrawn="1"/>
        </p:nvSpPr>
        <p:spPr>
          <a:xfrm>
            <a:off x="462399" y="-16761"/>
            <a:ext cx="1362075" cy="1752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485531963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TH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1D42D-D1D8-47CF-A669-09E03BBB57AE}" type="datetime1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851602"/>
            <a:ext cx="9855200" cy="1005840"/>
          </a:xfrm>
        </p:spPr>
        <p:txBody>
          <a:bodyPr anchor="b">
            <a:normAutofit/>
          </a:bodyPr>
          <a:lstStyle>
            <a:lvl1pPr marL="0" indent="0">
              <a:spcBef>
                <a:spcPts val="300"/>
              </a:spcBef>
              <a:buNone/>
              <a:defRPr sz="100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Reference(s)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1DA4DD8-6AD7-4F6C-91BB-046A8D0FB3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534149"/>
            <a:ext cx="628073" cy="323851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pPr algn="ctr"/>
            <a:fld id="{CC7432E5-F8E0-41AE-9A6B-AD730338B00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F6FF24D-E472-4CC5-8A91-DC3F1BB93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988" y="358236"/>
            <a:ext cx="11277600" cy="80009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DA93F8-9F7E-48E6-A81C-CC7F4C4758B8}"/>
              </a:ext>
            </a:extLst>
          </p:cNvPr>
          <p:cNvSpPr txBox="1"/>
          <p:nvPr userDrawn="1"/>
        </p:nvSpPr>
        <p:spPr>
          <a:xfrm>
            <a:off x="457200" y="184150"/>
            <a:ext cx="81882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dirty="0">
                <a:solidFill>
                  <a:schemeClr val="accent1"/>
                </a:solidFill>
              </a:rPr>
              <a:t>BREZTRI AEROSPHERE</a:t>
            </a:r>
            <a:r>
              <a:rPr lang="en-US" sz="1400" b="0" baseline="30000" dirty="0">
                <a:solidFill>
                  <a:schemeClr val="accent1"/>
                </a:solidFill>
              </a:rPr>
              <a:t>®</a:t>
            </a:r>
            <a:r>
              <a:rPr lang="en-US" sz="1400" b="0" dirty="0">
                <a:solidFill>
                  <a:schemeClr val="accent1"/>
                </a:solidFill>
              </a:rPr>
              <a:t> (budesonide, glycopyrrolate, and formoterol fumarate) Inhalation Aerosol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34544939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914400" y="2130574"/>
            <a:ext cx="103632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1001C-7D32-4261-9DF1-CD1BACA4A023}" type="datetimeFigureOut">
              <a:rPr lang="el-GR"/>
              <a:pPr>
                <a:defRPr/>
              </a:pPr>
              <a:t>6/10/2025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EC5A4-2E7D-44FD-A677-21D77CAAE346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503499637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Στυλ κύριου υπότιτλου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12903-2069-42D1-9EF8-5B5A321B4E46}" type="datetimeFigureOut">
              <a:rPr lang="el-GR" smtClean="0"/>
              <a:t>6/10/2025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F5047-AE57-4F41-9E4E-C9D32414D5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4130552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12903-2069-42D1-9EF8-5B5A321B4E46}" type="datetimeFigureOut">
              <a:rPr lang="el-GR" smtClean="0"/>
              <a:t>6/10/2025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F5047-AE57-4F41-9E4E-C9D32414D5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76921724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12903-2069-42D1-9EF8-5B5A321B4E46}" type="datetimeFigureOut">
              <a:rPr lang="el-GR" smtClean="0"/>
              <a:t>6/10/2025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F5047-AE57-4F41-9E4E-C9D32414D5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6681667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12903-2069-42D1-9EF8-5B5A321B4E46}" type="datetimeFigureOut">
              <a:rPr lang="el-GR" smtClean="0"/>
              <a:t>6/10/2025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F5047-AE57-4F41-9E4E-C9D32414D5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12933279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12903-2069-42D1-9EF8-5B5A321B4E46}" type="datetimeFigureOut">
              <a:rPr lang="el-GR" smtClean="0"/>
              <a:t>6/10/2025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F5047-AE57-4F41-9E4E-C9D32414D5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71987193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12903-2069-42D1-9EF8-5B5A321B4E46}" type="datetimeFigureOut">
              <a:rPr lang="el-GR" smtClean="0"/>
              <a:t>6/10/2025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F5047-AE57-4F41-9E4E-C9D32414D5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97921404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12903-2069-42D1-9EF8-5B5A321B4E46}" type="datetimeFigureOut">
              <a:rPr lang="el-GR" smtClean="0"/>
              <a:t>6/10/2025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F5047-AE57-4F41-9E4E-C9D32414D5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20007456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12903-2069-42D1-9EF8-5B5A321B4E46}" type="datetimeFigureOut">
              <a:rPr lang="el-GR" smtClean="0"/>
              <a:t>6/10/2025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F5047-AE57-4F41-9E4E-C9D32414D5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7819765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12903-2069-42D1-9EF8-5B5A321B4E46}" type="datetimeFigureOut">
              <a:rPr lang="el-GR" smtClean="0"/>
              <a:t>6/10/2025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F5047-AE57-4F41-9E4E-C9D32414D5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02533009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12903-2069-42D1-9EF8-5B5A321B4E46}" type="datetimeFigureOut">
              <a:rPr lang="el-GR" smtClean="0"/>
              <a:t>6/10/2025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F5047-AE57-4F41-9E4E-C9D32414D5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75763751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12903-2069-42D1-9EF8-5B5A321B4E46}" type="datetimeFigureOut">
              <a:rPr lang="el-GR" smtClean="0"/>
              <a:t>6/10/2025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F5047-AE57-4F41-9E4E-C9D32414D5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8068164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800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800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800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3934970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914400" y="2130442"/>
            <a:ext cx="103632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3EA1BD-01E4-47CE-977D-9A08EF37B14B}" type="slidenum">
              <a:rPr lang="el-G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98018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DA10C8-41D7-4385-A8F9-FBCE7D314DAC}" type="slidenum">
              <a:rPr lang="el-G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113824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63084" y="440691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AB4C05-12DC-4FAC-9585-622A8D20BF0B}" type="slidenum">
              <a:rPr lang="el-G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739255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AC0F54D-23D5-4C51-A3D1-96C2861D0BA0}" type="slidenum">
              <a:rPr lang="el-G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467453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619337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A27DB4-367D-4416-8DF6-B662F6747D7E}" type="slidenum">
              <a:rPr lang="el-G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279041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8BB2D7-6FAB-48C9-945C-332DBBDFD826}" type="slidenum">
              <a:rPr lang="el-G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517881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0852287-913F-4BD6-BA2B-39B68E003B35}" type="slidenum">
              <a:rPr lang="el-G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63294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766733" y="273064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C8153A8-F9E0-4F3F-984D-7882C81B8A97}" type="slidenum">
              <a:rPr lang="el-G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853758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C5B8D0-EE46-41D2-9A9D-6979D77EAEBA}" type="slidenum">
              <a:rPr lang="el-G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187795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29723C2-1602-4029-97CA-4005CF117EAF}" type="slidenum">
              <a:rPr lang="el-G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468444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CADC33-F12F-4DF5-A52C-461BD8A357FE}" type="slidenum">
              <a:rPr lang="el-G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369985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Τίτλος και Γράφημ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γραφήματος"/>
          <p:cNvSpPr>
            <a:spLocks noGrp="1"/>
          </p:cNvSpPr>
          <p:nvPr>
            <p:ph type="chart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l-GR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CDBA54-DE19-45F6-92D1-D7D637F9A762}" type="slidenum">
              <a:rPr lang="el-G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534278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Τίτλος και 4 Αντικεί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sz="quarter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914400" y="1981200"/>
            <a:ext cx="5080000" cy="19812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080000" cy="19812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3"/>
          </p:nvPr>
        </p:nvSpPr>
        <p:spPr>
          <a:xfrm>
            <a:off x="914400" y="4114800"/>
            <a:ext cx="5080000" cy="19812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080000" cy="19812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2B302D-3E18-4714-A691-2166A1EBF7C0}" type="slidenum">
              <a:rPr lang="el-G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266346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</p:spTree>
    <p:extLst>
      <p:ext uri="{BB962C8B-B14F-4D97-AF65-F5344CB8AC3E}">
        <p14:creationId xmlns:p14="http://schemas.microsoft.com/office/powerpoint/2010/main" val="2256677652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914400" y="2130437"/>
            <a:ext cx="103632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06405" indent="0" algn="ctr">
              <a:buNone/>
              <a:defRPr/>
            </a:lvl2pPr>
            <a:lvl3pPr marL="812810" indent="0" algn="ctr">
              <a:buNone/>
              <a:defRPr/>
            </a:lvl3pPr>
            <a:lvl4pPr marL="1219215" indent="0" algn="ctr">
              <a:buNone/>
              <a:defRPr/>
            </a:lvl4pPr>
            <a:lvl5pPr marL="1625620" indent="0" algn="ctr">
              <a:buNone/>
              <a:defRPr/>
            </a:lvl5pPr>
            <a:lvl6pPr marL="2032025" indent="0" algn="ctr">
              <a:buNone/>
              <a:defRPr/>
            </a:lvl6pPr>
            <a:lvl7pPr marL="2438430" indent="0" algn="ctr">
              <a:buNone/>
              <a:defRPr/>
            </a:lvl7pPr>
            <a:lvl8pPr marL="2844836" indent="0" algn="ctr">
              <a:buNone/>
              <a:defRPr/>
            </a:lvl8pPr>
            <a:lvl9pPr marL="3251241" indent="0" algn="ctr">
              <a:buNone/>
              <a:defRPr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fld id="{1CF8356F-5EF7-4610-AC7A-786318CBEFFB}" type="slidenum">
              <a:rPr lang="en-US" smtClean="0">
                <a:solidFill>
                  <a:srgbClr val="000000"/>
                </a:solidFill>
              </a:rPr>
              <a:pPr defTabSz="81281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812725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fld id="{33C46934-3A98-42E1-A861-D9117BBABCE1}" type="slidenum">
              <a:rPr lang="en-US" smtClean="0">
                <a:solidFill>
                  <a:srgbClr val="000000"/>
                </a:solidFill>
              </a:rPr>
              <a:pPr defTabSz="81281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595367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63319" y="4406912"/>
            <a:ext cx="10363200" cy="1362075"/>
          </a:xfrm>
        </p:spPr>
        <p:txBody>
          <a:bodyPr anchor="t"/>
          <a:lstStyle>
            <a:lvl1pPr algn="l">
              <a:defRPr sz="3556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963319" y="2906713"/>
            <a:ext cx="10363200" cy="1500187"/>
          </a:xfrm>
        </p:spPr>
        <p:txBody>
          <a:bodyPr anchor="b"/>
          <a:lstStyle>
            <a:lvl1pPr marL="0" indent="0">
              <a:buNone/>
              <a:defRPr sz="1778"/>
            </a:lvl1pPr>
            <a:lvl2pPr marL="406405" indent="0">
              <a:buNone/>
              <a:defRPr sz="1600"/>
            </a:lvl2pPr>
            <a:lvl3pPr marL="812810" indent="0">
              <a:buNone/>
              <a:defRPr sz="1422"/>
            </a:lvl3pPr>
            <a:lvl4pPr marL="1219215" indent="0">
              <a:buNone/>
              <a:defRPr sz="1244"/>
            </a:lvl4pPr>
            <a:lvl5pPr marL="1625620" indent="0">
              <a:buNone/>
              <a:defRPr sz="1244"/>
            </a:lvl5pPr>
            <a:lvl6pPr marL="2032025" indent="0">
              <a:buNone/>
              <a:defRPr sz="1244"/>
            </a:lvl6pPr>
            <a:lvl7pPr marL="2438430" indent="0">
              <a:buNone/>
              <a:defRPr sz="1244"/>
            </a:lvl7pPr>
            <a:lvl8pPr marL="2844836" indent="0">
              <a:buNone/>
              <a:defRPr sz="1244"/>
            </a:lvl8pPr>
            <a:lvl9pPr marL="3251241" indent="0">
              <a:buNone/>
              <a:defRPr sz="1244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fld id="{3147165B-8E95-4960-8145-A1D87AD5A25C}" type="slidenum">
              <a:rPr lang="en-US" smtClean="0">
                <a:solidFill>
                  <a:srgbClr val="000000"/>
                </a:solidFill>
              </a:rPr>
              <a:pPr defTabSz="81281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159637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914407" y="1981200"/>
            <a:ext cx="5091289" cy="4114800"/>
          </a:xfrm>
        </p:spPr>
        <p:txBody>
          <a:bodyPr/>
          <a:lstStyle>
            <a:lvl1pPr>
              <a:defRPr sz="2489"/>
            </a:lvl1pPr>
            <a:lvl2pPr>
              <a:defRPr sz="2133"/>
            </a:lvl2pPr>
            <a:lvl3pPr>
              <a:defRPr sz="1778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186320" y="1981200"/>
            <a:ext cx="5091289" cy="4114800"/>
          </a:xfrm>
        </p:spPr>
        <p:txBody>
          <a:bodyPr/>
          <a:lstStyle>
            <a:lvl1pPr>
              <a:defRPr sz="2489"/>
            </a:lvl1pPr>
            <a:lvl2pPr>
              <a:defRPr sz="2133"/>
            </a:lvl2pPr>
            <a:lvl3pPr>
              <a:defRPr sz="1778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fld id="{802BA040-344E-4F17-AC2C-38B7F8154EEF}" type="slidenum">
              <a:rPr lang="en-US" smtClean="0">
                <a:solidFill>
                  <a:srgbClr val="000000"/>
                </a:solidFill>
              </a:rPr>
              <a:pPr defTabSz="81281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05365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683" cy="639762"/>
          </a:xfrm>
        </p:spPr>
        <p:txBody>
          <a:bodyPr anchor="b"/>
          <a:lstStyle>
            <a:lvl1pPr marL="0" indent="0">
              <a:buNone/>
              <a:defRPr sz="2133" b="1"/>
            </a:lvl1pPr>
            <a:lvl2pPr marL="406405" indent="0">
              <a:buNone/>
              <a:defRPr sz="1778" b="1"/>
            </a:lvl2pPr>
            <a:lvl3pPr marL="812810" indent="0">
              <a:buNone/>
              <a:defRPr sz="1600" b="1"/>
            </a:lvl3pPr>
            <a:lvl4pPr marL="1219215" indent="0">
              <a:buNone/>
              <a:defRPr sz="1422" b="1"/>
            </a:lvl4pPr>
            <a:lvl5pPr marL="1625620" indent="0">
              <a:buNone/>
              <a:defRPr sz="1422" b="1"/>
            </a:lvl5pPr>
            <a:lvl6pPr marL="2032025" indent="0">
              <a:buNone/>
              <a:defRPr sz="1422" b="1"/>
            </a:lvl6pPr>
            <a:lvl7pPr marL="2438430" indent="0">
              <a:buNone/>
              <a:defRPr sz="1422" b="1"/>
            </a:lvl7pPr>
            <a:lvl8pPr marL="2844836" indent="0">
              <a:buNone/>
              <a:defRPr sz="1422" b="1"/>
            </a:lvl8pPr>
            <a:lvl9pPr marL="3251241" indent="0">
              <a:buNone/>
              <a:defRPr sz="1422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683" cy="3951288"/>
          </a:xfrm>
        </p:spPr>
        <p:txBody>
          <a:bodyPr/>
          <a:lstStyle>
            <a:lvl1pPr>
              <a:defRPr sz="2133"/>
            </a:lvl1pPr>
            <a:lvl2pPr>
              <a:defRPr sz="1778"/>
            </a:lvl2pPr>
            <a:lvl3pPr>
              <a:defRPr sz="1600"/>
            </a:lvl3pPr>
            <a:lvl4pPr>
              <a:defRPr sz="1422"/>
            </a:lvl4pPr>
            <a:lvl5pPr>
              <a:defRPr sz="1422"/>
            </a:lvl5pPr>
            <a:lvl6pPr>
              <a:defRPr sz="1422"/>
            </a:lvl6pPr>
            <a:lvl7pPr>
              <a:defRPr sz="1422"/>
            </a:lvl7pPr>
            <a:lvl8pPr>
              <a:defRPr sz="1422"/>
            </a:lvl8pPr>
            <a:lvl9pPr>
              <a:defRPr sz="1422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6193837" y="1535113"/>
            <a:ext cx="5388563" cy="639762"/>
          </a:xfrm>
        </p:spPr>
        <p:txBody>
          <a:bodyPr anchor="b"/>
          <a:lstStyle>
            <a:lvl1pPr marL="0" indent="0">
              <a:buNone/>
              <a:defRPr sz="2133" b="1"/>
            </a:lvl1pPr>
            <a:lvl2pPr marL="406405" indent="0">
              <a:buNone/>
              <a:defRPr sz="1778" b="1"/>
            </a:lvl2pPr>
            <a:lvl3pPr marL="812810" indent="0">
              <a:buNone/>
              <a:defRPr sz="1600" b="1"/>
            </a:lvl3pPr>
            <a:lvl4pPr marL="1219215" indent="0">
              <a:buNone/>
              <a:defRPr sz="1422" b="1"/>
            </a:lvl4pPr>
            <a:lvl5pPr marL="1625620" indent="0">
              <a:buNone/>
              <a:defRPr sz="1422" b="1"/>
            </a:lvl5pPr>
            <a:lvl6pPr marL="2032025" indent="0">
              <a:buNone/>
              <a:defRPr sz="1422" b="1"/>
            </a:lvl6pPr>
            <a:lvl7pPr marL="2438430" indent="0">
              <a:buNone/>
              <a:defRPr sz="1422" b="1"/>
            </a:lvl7pPr>
            <a:lvl8pPr marL="2844836" indent="0">
              <a:buNone/>
              <a:defRPr sz="1422" b="1"/>
            </a:lvl8pPr>
            <a:lvl9pPr marL="3251241" indent="0">
              <a:buNone/>
              <a:defRPr sz="1422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6193837" y="2174875"/>
            <a:ext cx="5388563" cy="3951288"/>
          </a:xfrm>
        </p:spPr>
        <p:txBody>
          <a:bodyPr/>
          <a:lstStyle>
            <a:lvl1pPr>
              <a:defRPr sz="2133"/>
            </a:lvl1pPr>
            <a:lvl2pPr>
              <a:defRPr sz="1778"/>
            </a:lvl2pPr>
            <a:lvl3pPr>
              <a:defRPr sz="1600"/>
            </a:lvl3pPr>
            <a:lvl4pPr>
              <a:defRPr sz="1422"/>
            </a:lvl4pPr>
            <a:lvl5pPr>
              <a:defRPr sz="1422"/>
            </a:lvl5pPr>
            <a:lvl6pPr>
              <a:defRPr sz="1422"/>
            </a:lvl6pPr>
            <a:lvl7pPr>
              <a:defRPr sz="1422"/>
            </a:lvl7pPr>
            <a:lvl8pPr>
              <a:defRPr sz="1422"/>
            </a:lvl8pPr>
            <a:lvl9pPr>
              <a:defRPr sz="1422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fld id="{251312DC-9FCD-4B57-A0AA-A24CF2CB9737}" type="slidenum">
              <a:rPr lang="en-US" smtClean="0">
                <a:solidFill>
                  <a:srgbClr val="000000"/>
                </a:solidFill>
              </a:rPr>
              <a:pPr defTabSz="81281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718263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fld id="{67F3B622-E0B6-4FC6-9A36-79DCCD8744CC}" type="slidenum">
              <a:rPr lang="en-US" smtClean="0">
                <a:solidFill>
                  <a:srgbClr val="000000"/>
                </a:solidFill>
              </a:rPr>
              <a:pPr defTabSz="81281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091608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fld id="{C161C98D-64E8-48A0-A105-29C14012F6C7}" type="slidenum">
              <a:rPr lang="en-US" smtClean="0">
                <a:solidFill>
                  <a:srgbClr val="000000"/>
                </a:solidFill>
              </a:rPr>
              <a:pPr defTabSz="81281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994800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6" y="273050"/>
            <a:ext cx="4011319" cy="1162050"/>
          </a:xfrm>
        </p:spPr>
        <p:txBody>
          <a:bodyPr anchor="b"/>
          <a:lstStyle>
            <a:lvl1pPr algn="l">
              <a:defRPr sz="1778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767676" y="273056"/>
            <a:ext cx="6814725" cy="5853113"/>
          </a:xfrm>
        </p:spPr>
        <p:txBody>
          <a:bodyPr/>
          <a:lstStyle>
            <a:lvl1pPr>
              <a:defRPr sz="2844"/>
            </a:lvl1pPr>
            <a:lvl2pPr>
              <a:defRPr sz="2489"/>
            </a:lvl2pPr>
            <a:lvl3pPr>
              <a:defRPr sz="2133"/>
            </a:lvl3pPr>
            <a:lvl4pPr>
              <a:defRPr sz="1778"/>
            </a:lvl4pPr>
            <a:lvl5pPr>
              <a:defRPr sz="1778"/>
            </a:lvl5pPr>
            <a:lvl6pPr>
              <a:defRPr sz="1778"/>
            </a:lvl6pPr>
            <a:lvl7pPr>
              <a:defRPr sz="1778"/>
            </a:lvl7pPr>
            <a:lvl8pPr>
              <a:defRPr sz="1778"/>
            </a:lvl8pPr>
            <a:lvl9pPr>
              <a:defRPr sz="1778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09606" y="1435103"/>
            <a:ext cx="4011319" cy="4691063"/>
          </a:xfrm>
        </p:spPr>
        <p:txBody>
          <a:bodyPr/>
          <a:lstStyle>
            <a:lvl1pPr marL="0" indent="0">
              <a:buNone/>
              <a:defRPr sz="1244"/>
            </a:lvl1pPr>
            <a:lvl2pPr marL="406405" indent="0">
              <a:buNone/>
              <a:defRPr sz="1067"/>
            </a:lvl2pPr>
            <a:lvl3pPr marL="812810" indent="0">
              <a:buNone/>
              <a:defRPr sz="889"/>
            </a:lvl3pPr>
            <a:lvl4pPr marL="1219215" indent="0">
              <a:buNone/>
              <a:defRPr sz="800"/>
            </a:lvl4pPr>
            <a:lvl5pPr marL="1625620" indent="0">
              <a:buNone/>
              <a:defRPr sz="800"/>
            </a:lvl5pPr>
            <a:lvl6pPr marL="2032025" indent="0">
              <a:buNone/>
              <a:defRPr sz="800"/>
            </a:lvl6pPr>
            <a:lvl7pPr marL="2438430" indent="0">
              <a:buNone/>
              <a:defRPr sz="800"/>
            </a:lvl7pPr>
            <a:lvl8pPr marL="2844836" indent="0">
              <a:buNone/>
              <a:defRPr sz="800"/>
            </a:lvl8pPr>
            <a:lvl9pPr marL="3251241" indent="0">
              <a:buNone/>
              <a:defRPr sz="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fld id="{A95D1775-744F-4233-86B2-BBB88AC3B581}" type="slidenum">
              <a:rPr lang="en-US" smtClean="0">
                <a:solidFill>
                  <a:srgbClr val="000000"/>
                </a:solidFill>
              </a:rPr>
              <a:pPr defTabSz="81281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881719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389481" y="4800600"/>
            <a:ext cx="7315200" cy="566738"/>
          </a:xfrm>
        </p:spPr>
        <p:txBody>
          <a:bodyPr anchor="b"/>
          <a:lstStyle>
            <a:lvl1pPr algn="l">
              <a:defRPr sz="1778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389481" y="612775"/>
            <a:ext cx="7315200" cy="4114800"/>
          </a:xfrm>
        </p:spPr>
        <p:txBody>
          <a:bodyPr/>
          <a:lstStyle>
            <a:lvl1pPr marL="0" indent="0">
              <a:buNone/>
              <a:defRPr sz="2844"/>
            </a:lvl1pPr>
            <a:lvl2pPr marL="406405" indent="0">
              <a:buNone/>
              <a:defRPr sz="2489"/>
            </a:lvl2pPr>
            <a:lvl3pPr marL="812810" indent="0">
              <a:buNone/>
              <a:defRPr sz="2133"/>
            </a:lvl3pPr>
            <a:lvl4pPr marL="1219215" indent="0">
              <a:buNone/>
              <a:defRPr sz="1778"/>
            </a:lvl4pPr>
            <a:lvl5pPr marL="1625620" indent="0">
              <a:buNone/>
              <a:defRPr sz="1778"/>
            </a:lvl5pPr>
            <a:lvl6pPr marL="2032025" indent="0">
              <a:buNone/>
              <a:defRPr sz="1778"/>
            </a:lvl6pPr>
            <a:lvl7pPr marL="2438430" indent="0">
              <a:buNone/>
              <a:defRPr sz="1778"/>
            </a:lvl7pPr>
            <a:lvl8pPr marL="2844836" indent="0">
              <a:buNone/>
              <a:defRPr sz="1778"/>
            </a:lvl8pPr>
            <a:lvl9pPr marL="3251241" indent="0">
              <a:buNone/>
              <a:defRPr sz="1778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389481" y="5367338"/>
            <a:ext cx="7315200" cy="804862"/>
          </a:xfrm>
        </p:spPr>
        <p:txBody>
          <a:bodyPr/>
          <a:lstStyle>
            <a:lvl1pPr marL="0" indent="0">
              <a:buNone/>
              <a:defRPr sz="1244"/>
            </a:lvl1pPr>
            <a:lvl2pPr marL="406405" indent="0">
              <a:buNone/>
              <a:defRPr sz="1067"/>
            </a:lvl2pPr>
            <a:lvl3pPr marL="812810" indent="0">
              <a:buNone/>
              <a:defRPr sz="889"/>
            </a:lvl3pPr>
            <a:lvl4pPr marL="1219215" indent="0">
              <a:buNone/>
              <a:defRPr sz="800"/>
            </a:lvl4pPr>
            <a:lvl5pPr marL="1625620" indent="0">
              <a:buNone/>
              <a:defRPr sz="800"/>
            </a:lvl5pPr>
            <a:lvl6pPr marL="2032025" indent="0">
              <a:buNone/>
              <a:defRPr sz="800"/>
            </a:lvl6pPr>
            <a:lvl7pPr marL="2438430" indent="0">
              <a:buNone/>
              <a:defRPr sz="800"/>
            </a:lvl7pPr>
            <a:lvl8pPr marL="2844836" indent="0">
              <a:buNone/>
              <a:defRPr sz="800"/>
            </a:lvl8pPr>
            <a:lvl9pPr marL="3251241" indent="0">
              <a:buNone/>
              <a:defRPr sz="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fld id="{7A627A6F-E8A7-4AB5-961B-AF2C8704BE75}" type="slidenum">
              <a:rPr lang="en-US" smtClean="0">
                <a:solidFill>
                  <a:srgbClr val="000000"/>
                </a:solidFill>
              </a:rPr>
              <a:pPr defTabSz="81281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548359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fld id="{76A01352-977B-4032-A91E-73D7407E7F50}" type="slidenum">
              <a:rPr lang="en-US" smtClean="0">
                <a:solidFill>
                  <a:srgbClr val="000000"/>
                </a:solidFill>
              </a:rPr>
              <a:pPr defTabSz="81281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21599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91779" cy="5486400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fld id="{055707C5-9BA2-4D33-AC0A-5F386802F39F}" type="slidenum">
              <a:rPr lang="en-US" smtClean="0">
                <a:solidFill>
                  <a:srgbClr val="000000"/>
                </a:solidFill>
              </a:rPr>
              <a:pPr defTabSz="81281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765962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Τίτλος και Γράφημ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γραφήματος"/>
          <p:cNvSpPr>
            <a:spLocks noGrp="1"/>
          </p:cNvSpPr>
          <p:nvPr>
            <p:ph type="chart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fld id="{23DD8D97-5569-47C7-A1F5-57522C741A09}" type="slidenum">
              <a:rPr lang="en-US" smtClean="0">
                <a:solidFill>
                  <a:srgbClr val="000000"/>
                </a:solidFill>
              </a:rPr>
              <a:pPr defTabSz="81281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932523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Τίτλος, Αντικείμενο και 2 Αντικεί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914407" y="1981200"/>
            <a:ext cx="5091289" cy="41148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quarter" idx="2"/>
          </p:nvPr>
        </p:nvSpPr>
        <p:spPr>
          <a:xfrm>
            <a:off x="6186320" y="1981200"/>
            <a:ext cx="5091289" cy="19812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3"/>
          </p:nvPr>
        </p:nvSpPr>
        <p:spPr>
          <a:xfrm>
            <a:off x="6186320" y="4114800"/>
            <a:ext cx="5091289" cy="19812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6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7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fld id="{6A179DC7-80EA-4372-9C40-19B3A3855A0B}" type="slidenum">
              <a:rPr lang="en-US" smtClean="0">
                <a:solidFill>
                  <a:srgbClr val="000000"/>
                </a:solidFill>
              </a:rPr>
              <a:pPr defTabSz="81281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958767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Τίτλος και 4 Αντικεί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sz="quarter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914407" y="1981200"/>
            <a:ext cx="5091289" cy="19812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quarter" idx="2"/>
          </p:nvPr>
        </p:nvSpPr>
        <p:spPr>
          <a:xfrm>
            <a:off x="6186320" y="1981200"/>
            <a:ext cx="5091289" cy="19812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3"/>
          </p:nvPr>
        </p:nvSpPr>
        <p:spPr>
          <a:xfrm>
            <a:off x="914407" y="4114800"/>
            <a:ext cx="5091289" cy="19812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6186320" y="4114800"/>
            <a:ext cx="5091289" cy="19812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fld id="{90FB9A99-C150-44D9-90CE-147642ACF1C6}" type="slidenum">
              <a:rPr lang="en-US" smtClean="0">
                <a:solidFill>
                  <a:srgbClr val="000000"/>
                </a:solidFill>
              </a:rPr>
              <a:pPr defTabSz="81281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07367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/>
          </p:nvPr>
        </p:nvSpPr>
        <p:spPr>
          <a:xfrm>
            <a:off x="609600" y="274645"/>
            <a:ext cx="10972800" cy="5851525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l-GR" altLang="ja-JP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l-GR" altLang="ja-JP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4437E8F-882D-4D39-8038-620A4A27E645}" type="slidenum">
              <a:rPr lang="ja-JP" altLang="el-GR" smtClean="0">
                <a:solidFill>
                  <a:srgbClr val="000000"/>
                </a:solidFill>
              </a:rPr>
              <a:pPr defTabSz="81281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l-GR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282063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C6246-64CC-43CC-95E2-4E776D8A3425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24D54-A44A-444A-8EE4-11B28B7ED09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32518292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C6246-64CC-43CC-95E2-4E776D8A3425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24D54-A44A-444A-8EE4-11B28B7ED09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552509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C6246-64CC-43CC-95E2-4E776D8A3425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24D54-A44A-444A-8EE4-11B28B7ED09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07264499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C6246-64CC-43CC-95E2-4E776D8A3425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24D54-A44A-444A-8EE4-11B28B7ED09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39254655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C6246-64CC-43CC-95E2-4E776D8A3425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24D54-A44A-444A-8EE4-11B28B7ED09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67990831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C6246-64CC-43CC-95E2-4E776D8A3425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24D54-A44A-444A-8EE4-11B28B7ED09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42140918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C6246-64CC-43CC-95E2-4E776D8A3425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24D54-A44A-444A-8EE4-11B28B7ED09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18383402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C6246-64CC-43CC-95E2-4E776D8A3425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24D54-A44A-444A-8EE4-11B28B7ED09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3901780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C6246-64CC-43CC-95E2-4E776D8A3425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24D54-A44A-444A-8EE4-11B28B7ED09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20069446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C6246-64CC-43CC-95E2-4E776D8A3425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24D54-A44A-444A-8EE4-11B28B7ED09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98117924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C6246-64CC-43CC-95E2-4E776D8A3425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24D54-A44A-444A-8EE4-11B28B7ED09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93972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1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slideLayout" Target="../slideLayouts/slideLayout98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slideLayout" Target="../slideLayouts/slideLayout9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2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80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75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83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2.xml"/><Relationship Id="rId3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91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90.xml"/><Relationship Id="rId11" Type="http://schemas.openxmlformats.org/officeDocument/2006/relationships/slideLayout" Target="../slideLayouts/slideLayout195.xml"/><Relationship Id="rId5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94.xml"/><Relationship Id="rId4" Type="http://schemas.openxmlformats.org/officeDocument/2006/relationships/slideLayout" Target="../slideLayouts/slideLayout188.xml"/><Relationship Id="rId9" Type="http://schemas.openxmlformats.org/officeDocument/2006/relationships/slideLayout" Target="../slideLayouts/slideLayout193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3" Type="http://schemas.openxmlformats.org/officeDocument/2006/relationships/slideLayout" Target="../slideLayouts/slideLayout198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2" Type="http://schemas.openxmlformats.org/officeDocument/2006/relationships/slideLayout" Target="../slideLayouts/slideLayout197.xml"/><Relationship Id="rId16" Type="http://schemas.openxmlformats.org/officeDocument/2006/relationships/theme" Target="../theme/theme17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10" Type="http://schemas.openxmlformats.org/officeDocument/2006/relationships/slideLayout" Target="../slideLayouts/slideLayout205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213.xml"/><Relationship Id="rId7" Type="http://schemas.openxmlformats.org/officeDocument/2006/relationships/slideLayout" Target="../slideLayouts/slideLayout217.xml"/><Relationship Id="rId12" Type="http://schemas.openxmlformats.org/officeDocument/2006/relationships/slideLayout" Target="../slideLayouts/slideLayout222.xml"/><Relationship Id="rId2" Type="http://schemas.openxmlformats.org/officeDocument/2006/relationships/slideLayout" Target="../slideLayouts/slideLayout212.xml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15.xml"/><Relationship Id="rId10" Type="http://schemas.openxmlformats.org/officeDocument/2006/relationships/slideLayout" Target="../slideLayouts/slideLayout220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0.xml"/><Relationship Id="rId13" Type="http://schemas.openxmlformats.org/officeDocument/2006/relationships/slideLayout" Target="../slideLayouts/slideLayout235.xml"/><Relationship Id="rId3" Type="http://schemas.openxmlformats.org/officeDocument/2006/relationships/slideLayout" Target="../slideLayouts/slideLayout225.xml"/><Relationship Id="rId7" Type="http://schemas.openxmlformats.org/officeDocument/2006/relationships/slideLayout" Target="../slideLayouts/slideLayout229.xml"/><Relationship Id="rId12" Type="http://schemas.openxmlformats.org/officeDocument/2006/relationships/slideLayout" Target="../slideLayouts/slideLayout234.xml"/><Relationship Id="rId2" Type="http://schemas.openxmlformats.org/officeDocument/2006/relationships/slideLayout" Target="../slideLayouts/slideLayout224.xml"/><Relationship Id="rId1" Type="http://schemas.openxmlformats.org/officeDocument/2006/relationships/slideLayout" Target="../slideLayouts/slideLayout223.xml"/><Relationship Id="rId6" Type="http://schemas.openxmlformats.org/officeDocument/2006/relationships/slideLayout" Target="../slideLayouts/slideLayout228.xml"/><Relationship Id="rId11" Type="http://schemas.openxmlformats.org/officeDocument/2006/relationships/slideLayout" Target="../slideLayouts/slideLayout233.xml"/><Relationship Id="rId5" Type="http://schemas.openxmlformats.org/officeDocument/2006/relationships/slideLayout" Target="../slideLayouts/slideLayout227.xml"/><Relationship Id="rId15" Type="http://schemas.openxmlformats.org/officeDocument/2006/relationships/theme" Target="../theme/theme19.xml"/><Relationship Id="rId10" Type="http://schemas.openxmlformats.org/officeDocument/2006/relationships/slideLayout" Target="../slideLayouts/slideLayout232.xml"/><Relationship Id="rId4" Type="http://schemas.openxmlformats.org/officeDocument/2006/relationships/slideLayout" Target="../slideLayouts/slideLayout226.xml"/><Relationship Id="rId9" Type="http://schemas.openxmlformats.org/officeDocument/2006/relationships/slideLayout" Target="../slideLayouts/slideLayout231.xml"/><Relationship Id="rId14" Type="http://schemas.openxmlformats.org/officeDocument/2006/relationships/slideLayout" Target="../slideLayouts/slideLayout236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4.xml"/><Relationship Id="rId13" Type="http://schemas.openxmlformats.org/officeDocument/2006/relationships/slideLayout" Target="../slideLayouts/slideLayout249.xml"/><Relationship Id="rId3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43.xml"/><Relationship Id="rId12" Type="http://schemas.openxmlformats.org/officeDocument/2006/relationships/slideLayout" Target="../slideLayouts/slideLayout248.xml"/><Relationship Id="rId2" Type="http://schemas.openxmlformats.org/officeDocument/2006/relationships/slideLayout" Target="../slideLayouts/slideLayout238.xml"/><Relationship Id="rId16" Type="http://schemas.openxmlformats.org/officeDocument/2006/relationships/theme" Target="../theme/theme20.xml"/><Relationship Id="rId1" Type="http://schemas.openxmlformats.org/officeDocument/2006/relationships/slideLayout" Target="../slideLayouts/slideLayout237.xml"/><Relationship Id="rId6" Type="http://schemas.openxmlformats.org/officeDocument/2006/relationships/slideLayout" Target="../slideLayouts/slideLayout242.xml"/><Relationship Id="rId11" Type="http://schemas.openxmlformats.org/officeDocument/2006/relationships/slideLayout" Target="../slideLayouts/slideLayout247.xml"/><Relationship Id="rId5" Type="http://schemas.openxmlformats.org/officeDocument/2006/relationships/slideLayout" Target="../slideLayouts/slideLayout241.xml"/><Relationship Id="rId15" Type="http://schemas.openxmlformats.org/officeDocument/2006/relationships/slideLayout" Target="../slideLayouts/slideLayout251.xml"/><Relationship Id="rId10" Type="http://schemas.openxmlformats.org/officeDocument/2006/relationships/slideLayout" Target="../slideLayouts/slideLayout246.xml"/><Relationship Id="rId4" Type="http://schemas.openxmlformats.org/officeDocument/2006/relationships/slideLayout" Target="../slideLayouts/slideLayout240.xml"/><Relationship Id="rId9" Type="http://schemas.openxmlformats.org/officeDocument/2006/relationships/slideLayout" Target="../slideLayouts/slideLayout245.xml"/><Relationship Id="rId14" Type="http://schemas.openxmlformats.org/officeDocument/2006/relationships/slideLayout" Target="../slideLayouts/slideLayout25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9.xml"/><Relationship Id="rId3" Type="http://schemas.openxmlformats.org/officeDocument/2006/relationships/slideLayout" Target="../slideLayouts/slideLayout254.xml"/><Relationship Id="rId7" Type="http://schemas.openxmlformats.org/officeDocument/2006/relationships/slideLayout" Target="../slideLayouts/slideLayout258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53.xml"/><Relationship Id="rId1" Type="http://schemas.openxmlformats.org/officeDocument/2006/relationships/slideLayout" Target="../slideLayouts/slideLayout252.xml"/><Relationship Id="rId6" Type="http://schemas.openxmlformats.org/officeDocument/2006/relationships/slideLayout" Target="../slideLayouts/slideLayout257.xml"/><Relationship Id="rId11" Type="http://schemas.openxmlformats.org/officeDocument/2006/relationships/slideLayout" Target="../slideLayouts/slideLayout262.xml"/><Relationship Id="rId5" Type="http://schemas.openxmlformats.org/officeDocument/2006/relationships/slideLayout" Target="../slideLayouts/slideLayout256.xml"/><Relationship Id="rId10" Type="http://schemas.openxmlformats.org/officeDocument/2006/relationships/slideLayout" Target="../slideLayouts/slideLayout261.xml"/><Relationship Id="rId4" Type="http://schemas.openxmlformats.org/officeDocument/2006/relationships/slideLayout" Target="../slideLayouts/slideLayout255.xml"/><Relationship Id="rId9" Type="http://schemas.openxmlformats.org/officeDocument/2006/relationships/slideLayout" Target="../slideLayouts/slideLayout2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0914B38D-EFD7-4364-8567-256F6529E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7420FBB-51C1-401F-B3F7-0E5236C16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885BD10-DE9A-4822-8957-F670684C6D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4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C484A77-2972-438F-AAF5-5B06EA64FC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40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0059DB6-6CB9-45AC-B080-D98A866C51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4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58127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116632"/>
            <a:ext cx="11328400" cy="1044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7682071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62" r:id="rId1"/>
    <p:sldLayoutId id="2147484063" r:id="rId2"/>
    <p:sldLayoutId id="2147484064" r:id="rId3"/>
    <p:sldLayoutId id="2147484065" r:id="rId4"/>
    <p:sldLayoutId id="2147484066" r:id="rId5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+mj-lt"/>
          <a:ea typeface="ＭＳ Ｐゴシック" charset="0"/>
          <a:cs typeface="Geneva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Genev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Genev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Genev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Genev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EA911"/>
          </a:solidFill>
          <a:latin typeface="Arial" charset="0"/>
          <a:ea typeface="Geneva" pitchFamily="1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EA911"/>
          </a:solidFill>
          <a:latin typeface="Arial" charset="0"/>
          <a:ea typeface="Geneva" pitchFamily="1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EA911"/>
          </a:solidFill>
          <a:latin typeface="Arial" charset="0"/>
          <a:ea typeface="Geneva" pitchFamily="1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EA911"/>
          </a:solidFill>
          <a:latin typeface="Arial" charset="0"/>
          <a:ea typeface="Geneva" pitchFamily="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accent4">
              <a:lumMod val="10000"/>
            </a:schemeClr>
          </a:solidFill>
          <a:latin typeface="+mj-lt"/>
          <a:ea typeface="ＭＳ Ｐゴシック" charset="0"/>
          <a:cs typeface="Geneva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accent4">
              <a:lumMod val="10000"/>
            </a:schemeClr>
          </a:solidFill>
          <a:latin typeface="+mj-lt"/>
          <a:ea typeface="+mn-ea"/>
          <a:cs typeface="Geneva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accent4">
              <a:lumMod val="10000"/>
            </a:schemeClr>
          </a:solidFill>
          <a:latin typeface="+mj-lt"/>
          <a:ea typeface="+mn-ea"/>
          <a:cs typeface="Geneva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4">
              <a:lumMod val="10000"/>
            </a:schemeClr>
          </a:solidFill>
          <a:latin typeface="+mj-lt"/>
          <a:ea typeface="+mn-ea"/>
          <a:cs typeface="Geneva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accent4">
              <a:lumMod val="10000"/>
            </a:schemeClr>
          </a:solidFill>
          <a:latin typeface="+mj-lt"/>
          <a:ea typeface="+mn-ea"/>
          <a:cs typeface="Geneva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0914B38D-EFD7-4364-8567-256F6529E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7420FBB-51C1-401F-B3F7-0E5236C16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885BD10-DE9A-4822-8957-F670684C6D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9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C484A77-2972-438F-AAF5-5B06EA64FC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9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0059DB6-6CB9-45AC-B080-D98A866C51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9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58127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7" r:id="rId1"/>
    <p:sldLayoutId id="2147484258" r:id="rId2"/>
    <p:sldLayoutId id="2147484259" r:id="rId3"/>
    <p:sldLayoutId id="2147484260" r:id="rId4"/>
    <p:sldLayoutId id="2147484261" r:id="rId5"/>
    <p:sldLayoutId id="2147484262" r:id="rId6"/>
    <p:sldLayoutId id="2147484263" r:id="rId7"/>
    <p:sldLayoutId id="2147484264" r:id="rId8"/>
    <p:sldLayoutId id="2147484265" r:id="rId9"/>
    <p:sldLayoutId id="2147484266" r:id="rId10"/>
    <p:sldLayoutId id="2147484267" r:id="rId11"/>
    <p:sldLayoutId id="214748429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23F13AA-9968-4396-9D14-164C2CD806B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7695168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69" r:id="rId1"/>
    <p:sldLayoutId id="2147484270" r:id="rId2"/>
    <p:sldLayoutId id="2147484271" r:id="rId3"/>
    <p:sldLayoutId id="2147484272" r:id="rId4"/>
    <p:sldLayoutId id="2147484273" r:id="rId5"/>
    <p:sldLayoutId id="2147484274" r:id="rId6"/>
    <p:sldLayoutId id="2147484275" r:id="rId7"/>
    <p:sldLayoutId id="2147484276" r:id="rId8"/>
    <p:sldLayoutId id="2147484277" r:id="rId9"/>
    <p:sldLayoutId id="2147484278" r:id="rId10"/>
    <p:sldLayoutId id="2147484279" r:id="rId11"/>
    <p:sldLayoutId id="2147484280" r:id="rId12"/>
    <p:sldLayoutId id="2147484562" r:id="rId13"/>
    <p:sldLayoutId id="2147484564" r:id="rId14"/>
    <p:sldLayoutId id="2147484566" r:id="rId15"/>
    <p:sldLayoutId id="2147484569" r:id="rId16"/>
    <p:sldLayoutId id="2147484572" r:id="rId17"/>
    <p:sldLayoutId id="2147484973" r:id="rId18"/>
    <p:sldLayoutId id="2147484976" r:id="rId19"/>
    <p:sldLayoutId id="2147484978" r:id="rId20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591300"/>
            <a:ext cx="487680" cy="266700"/>
          </a:xfrm>
          <a:prstGeom prst="rect">
            <a:avLst/>
          </a:prstGeom>
        </p:spPr>
        <p:txBody>
          <a:bodyPr vert="horz" lIns="91440" tIns="45720" rIns="45720" bIns="45720" rtlCol="0" anchor="b" anchorCtr="0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C7432E5-F8E0-41AE-9A6B-AD730338B0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618"/>
            <a:ext cx="11277600" cy="8000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57300"/>
            <a:ext cx="112776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-1871133" y="6534166"/>
            <a:ext cx="1295400" cy="3238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-1871133" y="6004531"/>
            <a:ext cx="1295400" cy="4276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57200" y="1129284"/>
            <a:ext cx="11734800" cy="18288"/>
          </a:xfrm>
          <a:prstGeom prst="rect">
            <a:avLst/>
          </a:prstGeom>
          <a:gradFill flip="none" rotWithShape="1">
            <a:gsLst>
              <a:gs pos="26000">
                <a:schemeClr val="accent1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00238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0" r:id="rId1"/>
    <p:sldLayoutId id="2147484391" r:id="rId2"/>
    <p:sldLayoutId id="2147484392" r:id="rId3"/>
    <p:sldLayoutId id="2147484393" r:id="rId4"/>
    <p:sldLayoutId id="2147484394" r:id="rId5"/>
    <p:sldLayoutId id="2147484395" r:id="rId6"/>
    <p:sldLayoutId id="2147484396" r:id="rId7"/>
    <p:sldLayoutId id="2147484397" r:id="rId8"/>
    <p:sldLayoutId id="2147484398" r:id="rId9"/>
    <p:sldLayoutId id="2147484399" r:id="rId10"/>
    <p:sldLayoutId id="2147484400" r:id="rId11"/>
    <p:sldLayoutId id="2147484401" r:id="rId12"/>
    <p:sldLayoutId id="2147484402" r:id="rId13"/>
    <p:sldLayoutId id="2147484403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288">
          <p15:clr>
            <a:srgbClr val="F26B43"/>
          </p15:clr>
        </p15:guide>
        <p15:guide id="4" pos="7392">
          <p15:clr>
            <a:srgbClr val="F26B43"/>
          </p15:clr>
        </p15:guide>
        <p15:guide id="5" orient="horz" pos="144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792">
          <p15:clr>
            <a:srgbClr val="F26B43"/>
          </p15:clr>
        </p15:guide>
        <p15:guide id="8" orient="horz" pos="3672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C2483-6051-49B1-8483-4B215A66900F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6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© 2019 Global Initiative for Chronic Obstructive Lung Disease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42665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5" r:id="rId1"/>
    <p:sldLayoutId id="2147484466" r:id="rId2"/>
    <p:sldLayoutId id="2147484467" r:id="rId3"/>
    <p:sldLayoutId id="2147484468" r:id="rId4"/>
    <p:sldLayoutId id="2147484469" r:id="rId5"/>
    <p:sldLayoutId id="2147484470" r:id="rId6"/>
    <p:sldLayoutId id="2147484471" r:id="rId7"/>
    <p:sldLayoutId id="2147484472" r:id="rId8"/>
    <p:sldLayoutId id="2147484473" r:id="rId9"/>
    <p:sldLayoutId id="2147484474" r:id="rId10"/>
    <p:sldLayoutId id="2147484475" r:id="rId11"/>
    <p:sldLayoutId id="2147484476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0A36A-BD38-4D94-BB8F-1D4B591DE17E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© 2023, 2024 Global Initiative for Chronic Obstructive Lung Disease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5837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1" r:id="rId1"/>
    <p:sldLayoutId id="2147484522" r:id="rId2"/>
    <p:sldLayoutId id="2147484523" r:id="rId3"/>
    <p:sldLayoutId id="2147484524" r:id="rId4"/>
    <p:sldLayoutId id="2147484525" r:id="rId5"/>
    <p:sldLayoutId id="2147484526" r:id="rId6"/>
    <p:sldLayoutId id="2147484527" r:id="rId7"/>
    <p:sldLayoutId id="2147484528" r:id="rId8"/>
    <p:sldLayoutId id="2147484529" r:id="rId9"/>
    <p:sldLayoutId id="2147484530" r:id="rId10"/>
    <p:sldLayoutId id="214748453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609601" y="635646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63863-6944-4D6E-8259-15F4C31FEE56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4165600" y="635646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8737600" y="635646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ED27B5-ABDA-4C2B-8B0B-9F8F9333823B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33" r:id="rId1"/>
    <p:sldLayoutId id="2147484534" r:id="rId2"/>
    <p:sldLayoutId id="2147484535" r:id="rId3"/>
    <p:sldLayoutId id="2147484536" r:id="rId4"/>
    <p:sldLayoutId id="2147484537" r:id="rId5"/>
    <p:sldLayoutId id="2147484538" r:id="rId6"/>
    <p:sldLayoutId id="2147484539" r:id="rId7"/>
    <p:sldLayoutId id="2147484540" r:id="rId8"/>
    <p:sldLayoutId id="2147484541" r:id="rId9"/>
    <p:sldLayoutId id="2147484542" r:id="rId10"/>
    <p:sldLayoutId id="2147484543" r:id="rId11"/>
    <p:sldLayoutId id="2147484544" r:id="rId12"/>
    <p:sldLayoutId id="2147484545" r:id="rId13"/>
    <p:sldLayoutId id="2147484546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- Θέση τίτλου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Kλικ για επεξεργασία του τίτλου</a:t>
            </a:r>
          </a:p>
        </p:txBody>
      </p:sp>
      <p:sp>
        <p:nvSpPr>
          <p:cNvPr id="1027" name="2 - Θέση κειμένου"/>
          <p:cNvSpPr>
            <a:spLocks noGrp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Kλικ για επεξεργασία των στυλ του υποδείγματος</a:t>
            </a:r>
          </a:p>
          <a:p>
            <a:pPr lvl="1"/>
            <a:r>
              <a:rPr lang="el-GR" altLang="el-GR"/>
              <a:t>Δεύτερου επιπέδου</a:t>
            </a:r>
          </a:p>
          <a:p>
            <a:pPr lvl="2"/>
            <a:r>
              <a:rPr lang="el-GR" altLang="el-GR"/>
              <a:t>Τρίτου επιπέδου</a:t>
            </a:r>
          </a:p>
          <a:p>
            <a:pPr lvl="3"/>
            <a:r>
              <a:rPr lang="el-GR" altLang="el-GR"/>
              <a:t>Τέταρτου επιπέδου</a:t>
            </a:r>
          </a:p>
          <a:p>
            <a:pPr lvl="4"/>
            <a:r>
              <a:rPr lang="el-GR" alt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609600" y="635636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65996E7-3949-470E-B12F-907C35508EE6}" type="datetimeFigureOut">
              <a:rPr lang="el-GR">
                <a:solidFill>
                  <a:prstClr val="black">
                    <a:tint val="75000"/>
                  </a:prstClr>
                </a:solidFill>
                <a:ea typeface="+mn-ea"/>
                <a:cs typeface="Arial" panose="020B0604020202020204" pitchFamily="34" charset="0"/>
              </a:rPr>
              <a:pPr>
                <a:defRPr/>
              </a:pPr>
              <a:t>6/10/2025</a:t>
            </a:fld>
            <a:endParaRPr lang="el-GR">
              <a:solidFill>
                <a:prstClr val="black">
                  <a:tint val="75000"/>
                </a:prst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4165600" y="635636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8737600" y="635636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C8FCA0C2-A1F9-4ACC-BFDA-3C686940C364}" type="slidenum">
              <a:rPr lang="el-GR" altLang="el-GR">
                <a:ea typeface="+mn-ea"/>
                <a:cs typeface="Arial" panose="020B0604020202020204" pitchFamily="34" charset="0"/>
              </a:rPr>
              <a:pPr/>
              <a:t>‹#›</a:t>
            </a:fld>
            <a:endParaRPr lang="el-GR" altLang="el-GR">
              <a:ea typeface="+mn-ea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48" r:id="rId1"/>
    <p:sldLayoutId id="2147484549" r:id="rId2"/>
    <p:sldLayoutId id="2147484550" r:id="rId3"/>
    <p:sldLayoutId id="2147484551" r:id="rId4"/>
    <p:sldLayoutId id="2147484552" r:id="rId5"/>
    <p:sldLayoutId id="2147484553" r:id="rId6"/>
    <p:sldLayoutId id="2147484554" r:id="rId7"/>
    <p:sldLayoutId id="2147484555" r:id="rId8"/>
    <p:sldLayoutId id="2147484556" r:id="rId9"/>
    <p:sldLayoutId id="2147484557" r:id="rId10"/>
    <p:sldLayoutId id="2147484558" r:id="rId11"/>
    <p:sldLayoutId id="2147484559" r:id="rId12"/>
    <p:sldLayoutId id="214748456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A0B7BB6E-F817-5C6D-8E5D-41690DFC2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91C653C-C1A6-A827-C036-FD9CC61AC2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E301641-310B-EF07-0EC2-CE89DE8E8A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C6F213-67CF-4844-B4EE-F53CAA612E76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D52132B-1B96-4D5A-179B-7B2FD5B6EB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0EED1BF-BB62-676B-4367-01C520D09F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1EDCD-81AB-4B48-9F5B-E6888F9A47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013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87" r:id="rId1"/>
    <p:sldLayoutId id="2147484588" r:id="rId2"/>
    <p:sldLayoutId id="2147484589" r:id="rId3"/>
    <p:sldLayoutId id="2147484590" r:id="rId4"/>
    <p:sldLayoutId id="2147484591" r:id="rId5"/>
    <p:sldLayoutId id="2147484592" r:id="rId6"/>
    <p:sldLayoutId id="2147484593" r:id="rId7"/>
    <p:sldLayoutId id="2147484594" r:id="rId8"/>
    <p:sldLayoutId id="2147484595" r:id="rId9"/>
    <p:sldLayoutId id="2147484596" r:id="rId10"/>
    <p:sldLayoutId id="21474845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6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C4A7E-0872-484B-BE89-5F7646ED811F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6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6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3D351-F8AF-4925-B298-AF071C841CE6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23" r:id="rId1"/>
    <p:sldLayoutId id="2147484624" r:id="rId2"/>
    <p:sldLayoutId id="2147484625" r:id="rId3"/>
    <p:sldLayoutId id="2147484626" r:id="rId4"/>
    <p:sldLayoutId id="2147484627" r:id="rId5"/>
    <p:sldLayoutId id="2147484628" r:id="rId6"/>
    <p:sldLayoutId id="2147484629" r:id="rId7"/>
    <p:sldLayoutId id="2147484630" r:id="rId8"/>
    <p:sldLayoutId id="2147484631" r:id="rId9"/>
    <p:sldLayoutId id="2147484632" r:id="rId10"/>
    <p:sldLayoutId id="214748463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0914B38D-EFD7-4364-8567-256F6529E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7420FBB-51C1-401F-B3F7-0E5236C16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885BD10-DE9A-4822-8957-F670684C6D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C484A77-2972-438F-AAF5-5B06EA64FC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0059DB6-6CB9-45AC-B080-D98A866C51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06064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36" r:id="rId1"/>
    <p:sldLayoutId id="2147484637" r:id="rId2"/>
    <p:sldLayoutId id="2147484638" r:id="rId3"/>
    <p:sldLayoutId id="2147484639" r:id="rId4"/>
    <p:sldLayoutId id="2147484640" r:id="rId5"/>
    <p:sldLayoutId id="2147484641" r:id="rId6"/>
    <p:sldLayoutId id="2147484642" r:id="rId7"/>
    <p:sldLayoutId id="2147484643" r:id="rId8"/>
    <p:sldLayoutId id="2147484644" r:id="rId9"/>
    <p:sldLayoutId id="2147484645" r:id="rId10"/>
    <p:sldLayoutId id="2147484646" r:id="rId11"/>
    <p:sldLayoutId id="2147484647" r:id="rId12"/>
    <p:sldLayoutId id="214748464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591300"/>
            <a:ext cx="487680" cy="266700"/>
          </a:xfrm>
          <a:prstGeom prst="rect">
            <a:avLst/>
          </a:prstGeom>
        </p:spPr>
        <p:txBody>
          <a:bodyPr vert="horz" lIns="91440" tIns="45720" rIns="45720" bIns="45720" rtlCol="0" anchor="b" anchorCtr="0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C7432E5-F8E0-41AE-9A6B-AD730338B0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610"/>
            <a:ext cx="11277600" cy="8000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57300"/>
            <a:ext cx="112776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-1871133" y="6534158"/>
            <a:ext cx="1295400" cy="3238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0641C-1BFD-4E39-BE68-FA3BD8BB5F86}" type="datetime1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-1871133" y="6004523"/>
            <a:ext cx="1295400" cy="4276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90" r:id="rId1"/>
    <p:sldLayoutId id="2147484691" r:id="rId2"/>
    <p:sldLayoutId id="2147484692" r:id="rId3"/>
    <p:sldLayoutId id="2147484693" r:id="rId4"/>
    <p:sldLayoutId id="2147484694" r:id="rId5"/>
    <p:sldLayoutId id="2147484695" r:id="rId6"/>
    <p:sldLayoutId id="2147484696" r:id="rId7"/>
    <p:sldLayoutId id="2147484697" r:id="rId8"/>
    <p:sldLayoutId id="2147484698" r:id="rId9"/>
    <p:sldLayoutId id="2147484699" r:id="rId10"/>
    <p:sldLayoutId id="2147484700" r:id="rId11"/>
    <p:sldLayoutId id="2147484701" r:id="rId12"/>
    <p:sldLayoutId id="2147484702" r:id="rId13"/>
    <p:sldLayoutId id="2147484703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288">
          <p15:clr>
            <a:srgbClr val="F26B43"/>
          </p15:clr>
        </p15:guide>
        <p15:guide id="4" pos="7392">
          <p15:clr>
            <a:srgbClr val="F26B43"/>
          </p15:clr>
        </p15:guide>
        <p15:guide id="5" orient="horz" pos="144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792">
          <p15:clr>
            <a:srgbClr val="F26B43"/>
          </p15:clr>
        </p15:guide>
        <p15:guide id="8" orient="horz" pos="3672">
          <p15:clr>
            <a:srgbClr val="F26B43"/>
          </p15:clr>
        </p15:guide>
      </p15:sldGuideLst>
    </p:ext>
  </p:extLst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0914B38D-EFD7-4364-8567-256F6529E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7420FBB-51C1-401F-B3F7-0E5236C16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885BD10-DE9A-4822-8957-F670684C6D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25FD5-F5A9-4467-B957-BAA2F017C513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C484A77-2972-438F-AAF5-5B06EA64FC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7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0059DB6-6CB9-45AC-B080-D98A866C51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FB7C1-9409-4070-8279-6FCCDA3CB76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58127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41" r:id="rId1"/>
    <p:sldLayoutId id="2147484942" r:id="rId2"/>
    <p:sldLayoutId id="2147484943" r:id="rId3"/>
    <p:sldLayoutId id="2147484944" r:id="rId4"/>
    <p:sldLayoutId id="2147484945" r:id="rId5"/>
    <p:sldLayoutId id="2147484946" r:id="rId6"/>
    <p:sldLayoutId id="2147484947" r:id="rId7"/>
    <p:sldLayoutId id="2147484948" r:id="rId8"/>
    <p:sldLayoutId id="2147484949" r:id="rId9"/>
    <p:sldLayoutId id="2147484950" r:id="rId10"/>
    <p:sldLayoutId id="2147484951" r:id="rId11"/>
    <p:sldLayoutId id="214748495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A0B7BB6E-F817-5C6D-8E5D-41690DFC2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91C653C-C1A6-A827-C036-FD9CC61AC2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E301641-310B-EF07-0EC2-CE89DE8E8A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C6F213-67CF-4844-B4EE-F53CAA612E76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D52132B-1B96-4D5A-179B-7B2FD5B6EB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0EED1BF-BB62-676B-4367-01C520D09F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1EDCD-81AB-4B48-9F5B-E6888F9A47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134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80" r:id="rId1"/>
    <p:sldLayoutId id="2147484981" r:id="rId2"/>
    <p:sldLayoutId id="2147484982" r:id="rId3"/>
    <p:sldLayoutId id="2147484983" r:id="rId4"/>
    <p:sldLayoutId id="2147484984" r:id="rId5"/>
    <p:sldLayoutId id="2147484985" r:id="rId6"/>
    <p:sldLayoutId id="2147484986" r:id="rId7"/>
    <p:sldLayoutId id="2147484987" r:id="rId8"/>
    <p:sldLayoutId id="2147484988" r:id="rId9"/>
    <p:sldLayoutId id="2147484989" r:id="rId10"/>
    <p:sldLayoutId id="21474849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0A36A-BD38-4D94-BB8F-1D4B591DE17E}" type="datetime1">
              <a:rPr lang="en-AU" smtClean="0"/>
              <a:pPr/>
              <a:t>6/10/2025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© 2023, 2024 Global Initiative for Chronic Obstructive Lung Disease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2448D-6502-4295-B405-BDA4B517BFE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4834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08" r:id="rId1"/>
    <p:sldLayoutId id="2147485009" r:id="rId2"/>
    <p:sldLayoutId id="2147485010" r:id="rId3"/>
    <p:sldLayoutId id="2147485011" r:id="rId4"/>
    <p:sldLayoutId id="2147485012" r:id="rId5"/>
    <p:sldLayoutId id="2147485013" r:id="rId6"/>
    <p:sldLayoutId id="2147485014" r:id="rId7"/>
    <p:sldLayoutId id="2147485015" r:id="rId8"/>
    <p:sldLayoutId id="2147485016" r:id="rId9"/>
    <p:sldLayoutId id="2147485017" r:id="rId10"/>
    <p:sldLayoutId id="2147485018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591300"/>
            <a:ext cx="487680" cy="266700"/>
          </a:xfrm>
          <a:prstGeom prst="rect">
            <a:avLst/>
          </a:prstGeom>
        </p:spPr>
        <p:txBody>
          <a:bodyPr vert="horz" lIns="91440" tIns="45720" rIns="45720" bIns="45720" rtlCol="0" anchor="b" anchorCtr="0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CC7432E5-F8E0-41AE-9A6B-AD730338B0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602"/>
            <a:ext cx="11277600" cy="8000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57300"/>
            <a:ext cx="112776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-1871133" y="6534150"/>
            <a:ext cx="1295400" cy="3238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0641C-1BFD-4E39-BE68-FA3BD8BB5F86}" type="datetime1">
              <a:rPr lang="en-US" smtClean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-1871133" y="6004515"/>
            <a:ext cx="1295400" cy="4276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005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20" r:id="rId1"/>
    <p:sldLayoutId id="2147485021" r:id="rId2"/>
    <p:sldLayoutId id="2147485022" r:id="rId3"/>
    <p:sldLayoutId id="2147485023" r:id="rId4"/>
    <p:sldLayoutId id="2147485024" r:id="rId5"/>
    <p:sldLayoutId id="2147485025" r:id="rId6"/>
    <p:sldLayoutId id="2147485026" r:id="rId7"/>
    <p:sldLayoutId id="2147485027" r:id="rId8"/>
    <p:sldLayoutId id="2147485028" r:id="rId9"/>
    <p:sldLayoutId id="2147485029" r:id="rId10"/>
    <p:sldLayoutId id="2147485030" r:id="rId11"/>
    <p:sldLayoutId id="2147485031" r:id="rId12"/>
    <p:sldLayoutId id="2147485032" r:id="rId13"/>
    <p:sldLayoutId id="2147485033" r:id="rId14"/>
    <p:sldLayoutId id="2147485034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288">
          <p15:clr>
            <a:srgbClr val="F26B43"/>
          </p15:clr>
        </p15:guide>
        <p15:guide id="4" pos="7392">
          <p15:clr>
            <a:srgbClr val="F26B43"/>
          </p15:clr>
        </p15:guide>
        <p15:guide id="5" orient="horz" pos="144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792">
          <p15:clr>
            <a:srgbClr val="F26B43"/>
          </p15:clr>
        </p15:guide>
        <p15:guide id="8" orient="horz" pos="3672">
          <p15:clr>
            <a:srgbClr val="F26B43"/>
          </p15:clr>
        </p15:guide>
      </p15:sldGuideLst>
    </p:ext>
  </p:extLst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12903-2069-42D1-9EF8-5B5A321B4E46}" type="datetimeFigureOut">
              <a:rPr lang="el-GR" smtClean="0"/>
              <a:t>6/10/2025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EF5047-AE57-4F41-9E4E-C9D32414D5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05721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75" r:id="rId1"/>
    <p:sldLayoutId id="2147485176" r:id="rId2"/>
    <p:sldLayoutId id="2147485177" r:id="rId3"/>
    <p:sldLayoutId id="2147485178" r:id="rId4"/>
    <p:sldLayoutId id="2147485179" r:id="rId5"/>
    <p:sldLayoutId id="2147485180" r:id="rId6"/>
    <p:sldLayoutId id="2147485181" r:id="rId7"/>
    <p:sldLayoutId id="2147485182" r:id="rId8"/>
    <p:sldLayoutId id="2147485183" r:id="rId9"/>
    <p:sldLayoutId id="2147485184" r:id="rId10"/>
    <p:sldLayoutId id="2147485185" r:id="rId11"/>
    <p:sldLayoutId id="214748518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/>
              <a:t>Κάντε κλικ για να επεξεργαστείτε τον τίτλο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26DEDF-C945-4052-A28C-8E2147E86070}" type="slidenum">
              <a:rPr lang="el-G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59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88" r:id="rId1"/>
    <p:sldLayoutId id="2147485189" r:id="rId2"/>
    <p:sldLayoutId id="2147485190" r:id="rId3"/>
    <p:sldLayoutId id="2147485191" r:id="rId4"/>
    <p:sldLayoutId id="2147485192" r:id="rId5"/>
    <p:sldLayoutId id="2147485193" r:id="rId6"/>
    <p:sldLayoutId id="2147485194" r:id="rId7"/>
    <p:sldLayoutId id="2147485195" r:id="rId8"/>
    <p:sldLayoutId id="2147485196" r:id="rId9"/>
    <p:sldLayoutId id="2147485197" r:id="rId10"/>
    <p:sldLayoutId id="2147485198" r:id="rId11"/>
    <p:sldLayoutId id="2147485199" r:id="rId12"/>
    <p:sldLayoutId id="2147485200" r:id="rId13"/>
    <p:sldLayoutId id="2147485201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189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377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566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754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537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726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914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103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100000">
              <a:schemeClr val="accent2">
                <a:gamma/>
                <a:shade val="46275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44"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44"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44"/>
            </a:lvl1pPr>
          </a:lstStyle>
          <a:p>
            <a:pPr defTabSz="812810" eaLnBrk="0" fontAlgn="base" hangingPunct="0">
              <a:spcBef>
                <a:spcPct val="0"/>
              </a:spcBef>
              <a:spcAft>
                <a:spcPct val="0"/>
              </a:spcAft>
            </a:pPr>
            <a:fld id="{193C2EBC-F27B-4489-878D-76AE337F6DDC}" type="slidenum">
              <a:rPr lang="en-US" smtClean="0">
                <a:solidFill>
                  <a:srgbClr val="000000"/>
                </a:solidFill>
              </a:rPr>
              <a:pPr defTabSz="81281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186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37" r:id="rId1"/>
    <p:sldLayoutId id="2147485238" r:id="rId2"/>
    <p:sldLayoutId id="2147485239" r:id="rId3"/>
    <p:sldLayoutId id="2147485240" r:id="rId4"/>
    <p:sldLayoutId id="2147485241" r:id="rId5"/>
    <p:sldLayoutId id="2147485242" r:id="rId6"/>
    <p:sldLayoutId id="2147485243" r:id="rId7"/>
    <p:sldLayoutId id="2147485244" r:id="rId8"/>
    <p:sldLayoutId id="2147485245" r:id="rId9"/>
    <p:sldLayoutId id="2147485246" r:id="rId10"/>
    <p:sldLayoutId id="2147485247" r:id="rId11"/>
    <p:sldLayoutId id="2147485248" r:id="rId12"/>
    <p:sldLayoutId id="2147485249" r:id="rId13"/>
    <p:sldLayoutId id="2147485250" r:id="rId14"/>
    <p:sldLayoutId id="2147485251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91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911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911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911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911">
          <a:solidFill>
            <a:schemeClr val="tx2"/>
          </a:solidFill>
          <a:latin typeface="Times New Roman" pitchFamily="18" charset="0"/>
        </a:defRPr>
      </a:lvl5pPr>
      <a:lvl6pPr marL="406405" algn="ctr" rtl="0" eaLnBrk="0" fontAlgn="base" hangingPunct="0">
        <a:spcBef>
          <a:spcPct val="0"/>
        </a:spcBef>
        <a:spcAft>
          <a:spcPct val="0"/>
        </a:spcAft>
        <a:defRPr sz="3911">
          <a:solidFill>
            <a:schemeClr val="tx2"/>
          </a:solidFill>
          <a:latin typeface="Times New Roman" pitchFamily="18" charset="0"/>
        </a:defRPr>
      </a:lvl6pPr>
      <a:lvl7pPr marL="812810" algn="ctr" rtl="0" eaLnBrk="0" fontAlgn="base" hangingPunct="0">
        <a:spcBef>
          <a:spcPct val="0"/>
        </a:spcBef>
        <a:spcAft>
          <a:spcPct val="0"/>
        </a:spcAft>
        <a:defRPr sz="3911">
          <a:solidFill>
            <a:schemeClr val="tx2"/>
          </a:solidFill>
          <a:latin typeface="Times New Roman" pitchFamily="18" charset="0"/>
        </a:defRPr>
      </a:lvl7pPr>
      <a:lvl8pPr marL="1219215" algn="ctr" rtl="0" eaLnBrk="0" fontAlgn="base" hangingPunct="0">
        <a:spcBef>
          <a:spcPct val="0"/>
        </a:spcBef>
        <a:spcAft>
          <a:spcPct val="0"/>
        </a:spcAft>
        <a:defRPr sz="3911">
          <a:solidFill>
            <a:schemeClr val="tx2"/>
          </a:solidFill>
          <a:latin typeface="Times New Roman" pitchFamily="18" charset="0"/>
        </a:defRPr>
      </a:lvl8pPr>
      <a:lvl9pPr marL="1625620" algn="ctr" rtl="0" eaLnBrk="0" fontAlgn="base" hangingPunct="0">
        <a:spcBef>
          <a:spcPct val="0"/>
        </a:spcBef>
        <a:spcAft>
          <a:spcPct val="0"/>
        </a:spcAft>
        <a:defRPr sz="3911">
          <a:solidFill>
            <a:schemeClr val="tx2"/>
          </a:solidFill>
          <a:latin typeface="Times New Roman" pitchFamily="18" charset="0"/>
        </a:defRPr>
      </a:lvl9pPr>
    </p:titleStyle>
    <p:bodyStyle>
      <a:lvl1pPr marL="304804" indent="-304804" algn="l" rtl="0" eaLnBrk="0" fontAlgn="base" hangingPunct="0">
        <a:spcBef>
          <a:spcPct val="20000"/>
        </a:spcBef>
        <a:spcAft>
          <a:spcPct val="0"/>
        </a:spcAft>
        <a:buChar char="•"/>
        <a:defRPr sz="2844">
          <a:solidFill>
            <a:schemeClr val="tx1"/>
          </a:solidFill>
          <a:latin typeface="+mn-lt"/>
          <a:ea typeface="+mn-ea"/>
          <a:cs typeface="+mn-cs"/>
        </a:defRPr>
      </a:lvl1pPr>
      <a:lvl2pPr marL="660408" indent="-254003" algn="l" rtl="0" eaLnBrk="0" fontAlgn="base" hangingPunct="0">
        <a:spcBef>
          <a:spcPct val="20000"/>
        </a:spcBef>
        <a:spcAft>
          <a:spcPct val="0"/>
        </a:spcAft>
        <a:buChar char="–"/>
        <a:defRPr sz="2489">
          <a:solidFill>
            <a:schemeClr val="tx1"/>
          </a:solidFill>
          <a:latin typeface="+mn-lt"/>
        </a:defRPr>
      </a:lvl2pPr>
      <a:lvl3pPr marL="1016013" indent="-203203" algn="l" rtl="0" eaLnBrk="0" fontAlgn="base" hangingPunct="0">
        <a:spcBef>
          <a:spcPct val="20000"/>
        </a:spcBef>
        <a:spcAft>
          <a:spcPct val="0"/>
        </a:spcAft>
        <a:buChar char="•"/>
        <a:defRPr sz="2133">
          <a:solidFill>
            <a:schemeClr val="tx1"/>
          </a:solidFill>
          <a:latin typeface="+mn-lt"/>
        </a:defRPr>
      </a:lvl3pPr>
      <a:lvl4pPr marL="1422418" indent="-203203" algn="l" rtl="0" eaLnBrk="0" fontAlgn="base" hangingPunct="0">
        <a:spcBef>
          <a:spcPct val="20000"/>
        </a:spcBef>
        <a:spcAft>
          <a:spcPct val="0"/>
        </a:spcAft>
        <a:buChar char="–"/>
        <a:defRPr sz="1778">
          <a:solidFill>
            <a:schemeClr val="tx1"/>
          </a:solidFill>
          <a:latin typeface="+mn-lt"/>
        </a:defRPr>
      </a:lvl4pPr>
      <a:lvl5pPr marL="1828823" indent="-203203" algn="l" rtl="0" eaLnBrk="0" fontAlgn="base" hangingPunct="0">
        <a:spcBef>
          <a:spcPct val="20000"/>
        </a:spcBef>
        <a:spcAft>
          <a:spcPct val="0"/>
        </a:spcAft>
        <a:buChar char="»"/>
        <a:defRPr sz="1778">
          <a:solidFill>
            <a:schemeClr val="tx1"/>
          </a:solidFill>
          <a:latin typeface="+mn-lt"/>
        </a:defRPr>
      </a:lvl5pPr>
      <a:lvl6pPr marL="2235228" indent="-203203" algn="l" rtl="0" eaLnBrk="0" fontAlgn="base" hangingPunct="0">
        <a:spcBef>
          <a:spcPct val="20000"/>
        </a:spcBef>
        <a:spcAft>
          <a:spcPct val="0"/>
        </a:spcAft>
        <a:buChar char="»"/>
        <a:defRPr sz="1778">
          <a:solidFill>
            <a:schemeClr val="tx1"/>
          </a:solidFill>
          <a:latin typeface="+mn-lt"/>
        </a:defRPr>
      </a:lvl6pPr>
      <a:lvl7pPr marL="2641633" indent="-203203" algn="l" rtl="0" eaLnBrk="0" fontAlgn="base" hangingPunct="0">
        <a:spcBef>
          <a:spcPct val="20000"/>
        </a:spcBef>
        <a:spcAft>
          <a:spcPct val="0"/>
        </a:spcAft>
        <a:buChar char="»"/>
        <a:defRPr sz="1778">
          <a:solidFill>
            <a:schemeClr val="tx1"/>
          </a:solidFill>
          <a:latin typeface="+mn-lt"/>
        </a:defRPr>
      </a:lvl7pPr>
      <a:lvl8pPr marL="3048038" indent="-203203" algn="l" rtl="0" eaLnBrk="0" fontAlgn="base" hangingPunct="0">
        <a:spcBef>
          <a:spcPct val="20000"/>
        </a:spcBef>
        <a:spcAft>
          <a:spcPct val="0"/>
        </a:spcAft>
        <a:buChar char="»"/>
        <a:defRPr sz="1778">
          <a:solidFill>
            <a:schemeClr val="tx1"/>
          </a:solidFill>
          <a:latin typeface="+mn-lt"/>
        </a:defRPr>
      </a:lvl8pPr>
      <a:lvl9pPr marL="3454443" indent="-203203" algn="l" rtl="0" eaLnBrk="0" fontAlgn="base" hangingPunct="0">
        <a:spcBef>
          <a:spcPct val="20000"/>
        </a:spcBef>
        <a:spcAft>
          <a:spcPct val="0"/>
        </a:spcAft>
        <a:buChar char="»"/>
        <a:defRPr sz="1778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6405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2810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9215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5620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2025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8430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44836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51241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C6246-64CC-43CC-95E2-4E776D8A3425}" type="datetimeFigureOut">
              <a:rPr lang="el-GR" smtClean="0"/>
              <a:pPr/>
              <a:t>6/10/2025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24D54-A44A-444A-8EE4-11B28B7ED09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93023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53" r:id="rId1"/>
    <p:sldLayoutId id="2147485254" r:id="rId2"/>
    <p:sldLayoutId id="2147485255" r:id="rId3"/>
    <p:sldLayoutId id="2147485256" r:id="rId4"/>
    <p:sldLayoutId id="2147485257" r:id="rId5"/>
    <p:sldLayoutId id="2147485258" r:id="rId6"/>
    <p:sldLayoutId id="2147485259" r:id="rId7"/>
    <p:sldLayoutId id="2147485260" r:id="rId8"/>
    <p:sldLayoutId id="2147485261" r:id="rId9"/>
    <p:sldLayoutId id="2147485262" r:id="rId10"/>
    <p:sldLayoutId id="21474852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36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43.xml"/><Relationship Id="rId1" Type="http://schemas.openxmlformats.org/officeDocument/2006/relationships/tags" Target="../tags/tag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43.xml"/><Relationship Id="rId1" Type="http://schemas.openxmlformats.org/officeDocument/2006/relationships/tags" Target="../tags/tag3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5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5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2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20.png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19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1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5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4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41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5.xml"/><Relationship Id="rId6" Type="http://schemas.openxmlformats.org/officeDocument/2006/relationships/image" Target="../media/image30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3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6.xml"/><Relationship Id="rId4" Type="http://schemas.openxmlformats.org/officeDocument/2006/relationships/image" Target="../media/image59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0233" name="Rectangle 180232">
            <a:extLst>
              <a:ext uri="{FF2B5EF4-FFF2-40B4-BE49-F238E27FC236}">
                <a16:creationId xmlns:a16="http://schemas.microsoft.com/office/drawing/2014/main" id="{AAAE94E3-A7DB-4868-B1E3-E49703488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0235" name="Group 18023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80236" name="Rectangle 18023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237" name="Rectangle 18023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0239" name="Rectangle 18023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123821"/>
            <a:ext cx="4975066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85FC9B-0FDE-400C-BFB9-78C4462CB830}"/>
              </a:ext>
            </a:extLst>
          </p:cNvPr>
          <p:cNvSpPr txBox="1"/>
          <p:nvPr/>
        </p:nvSpPr>
        <p:spPr>
          <a:xfrm>
            <a:off x="155575" y="3308466"/>
            <a:ext cx="6762333" cy="3001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1909" algn="ctr">
              <a:lnSpc>
                <a:spcPct val="90000"/>
              </a:lnSpc>
              <a:spcBef>
                <a:spcPts val="431"/>
              </a:spcBef>
              <a:spcAft>
                <a:spcPts val="750"/>
              </a:spcAft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0241" name="Rectangle 18024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243" name="Rectangle 18024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7447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Αποτέλεσμα εικόνας για copd paint">
            <a:extLst>
              <a:ext uri="{FF2B5EF4-FFF2-40B4-BE49-F238E27FC236}">
                <a16:creationId xmlns:a16="http://schemas.microsoft.com/office/drawing/2014/main" id="{31487DBC-E2F2-7DA9-232D-7CD00752B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90922" y="2530276"/>
            <a:ext cx="2669363" cy="1501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0245" name="Rectangle 180244">
            <a:extLst>
              <a:ext uri="{FF2B5EF4-FFF2-40B4-BE49-F238E27FC236}">
                <a16:creationId xmlns:a16="http://schemas.microsoft.com/office/drawing/2014/main" id="{8CB5D2D7-DF65-4E86-BFBA-FFB9B5AC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05479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22" name="AutoShape 2" descr="chronic obstructive pulmonary disease | pathology | Britannic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81924" name="AutoShape 4" descr="chronic obstructive pulmonary disease | pathology | Britannic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180226" name="AutoShape 2" descr="COPD - O2 Healthcare Grou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180228" name="AutoShape 4" descr="https://o2healthcaregroup.com/wp-content/uploads/2024/03/Chronic-Obstructive-Pulmonary-Disease_img1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27F085-24AC-15D4-AE40-B44F47F511FC}"/>
              </a:ext>
            </a:extLst>
          </p:cNvPr>
          <p:cNvSpPr txBox="1"/>
          <p:nvPr/>
        </p:nvSpPr>
        <p:spPr>
          <a:xfrm>
            <a:off x="302698" y="4176920"/>
            <a:ext cx="6050166" cy="2041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0509" marR="0" lvl="0" indent="-260509" algn="ctr" defTabSz="914400" rtl="0" eaLnBrk="1" fontAlgn="auto" latinLnBrk="0" hangingPunct="0">
              <a:lnSpc>
                <a:spcPct val="100000"/>
              </a:lnSpc>
              <a:spcBef>
                <a:spcPts val="431"/>
              </a:spcBef>
              <a:spcAft>
                <a:spcPts val="75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Γεώργιος Χειλάς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Αναπληρωτής Καθηγητής Πνευμονολογίας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Ιατρικής Σχολής ΕΚΠΑ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Β’ Πανεπιστημιακή Πνευμονολογική Κλινική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Πανεπιστημιακό Γενικό Νοσοκομείο «ΑΤΤΙΚΟΝ»</a:t>
            </a:r>
          </a:p>
        </p:txBody>
      </p:sp>
      <p:pic>
        <p:nvPicPr>
          <p:cNvPr id="5" name="Picture 2" descr="Αρχική σελίδα - Β' Πνευμονολογική κλινική | Αττικόν">
            <a:extLst>
              <a:ext uri="{FF2B5EF4-FFF2-40B4-BE49-F238E27FC236}">
                <a16:creationId xmlns:a16="http://schemas.microsoft.com/office/drawing/2014/main" id="{7C70D328-49A2-8C54-46A0-69717D805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28551" y="5068906"/>
            <a:ext cx="2472295" cy="940547"/>
          </a:xfrm>
          <a:prstGeom prst="rect">
            <a:avLst/>
          </a:prstGeom>
          <a:noFill/>
        </p:spPr>
      </p:pic>
      <p:pic>
        <p:nvPicPr>
          <p:cNvPr id="6" name="Picture 4" descr="ΠΜΣ &quot;Βιολογία της Άσκησης&quot; ΕΚΠΑ - Study in Greece">
            <a:extLst>
              <a:ext uri="{FF2B5EF4-FFF2-40B4-BE49-F238E27FC236}">
                <a16:creationId xmlns:a16="http://schemas.microsoft.com/office/drawing/2014/main" id="{1663F741-56E6-BF65-489C-512FB81C3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06299" y="3709449"/>
            <a:ext cx="2968024" cy="1135012"/>
          </a:xfrm>
          <a:prstGeom prst="rect">
            <a:avLst/>
          </a:prstGeom>
          <a:noFill/>
        </p:spPr>
      </p:pic>
      <p:sp>
        <p:nvSpPr>
          <p:cNvPr id="7" name="10 - Ορθογώνιο">
            <a:extLst>
              <a:ext uri="{FF2B5EF4-FFF2-40B4-BE49-F238E27FC236}">
                <a16:creationId xmlns:a16="http://schemas.microsoft.com/office/drawing/2014/main" id="{78750CE0-C0F4-953D-6BA9-82648283C977}"/>
              </a:ext>
            </a:extLst>
          </p:cNvPr>
          <p:cNvSpPr/>
          <p:nvPr/>
        </p:nvSpPr>
        <p:spPr>
          <a:xfrm>
            <a:off x="153919" y="177891"/>
            <a:ext cx="642793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3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Διαγνωστική προσέγγιση και θεραπευτική αντιμετώπιση οξείας δύσπνοιας - </a:t>
            </a:r>
            <a:r>
              <a:rPr lang="el-GR" sz="3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ΧΑΠ</a:t>
            </a:r>
          </a:p>
        </p:txBody>
      </p:sp>
      <p:pic>
        <p:nvPicPr>
          <p:cNvPr id="2" name="Picture 2" descr="توییتر \ Frits Franssen در توییتر: &amp;quot;Pathophysiology of pulmonary emphysema  and lung hyperinflation in patient with COPD, illustrated by Netter  https://t.co/LVxh9zYxxo&amp;quot;">
            <a:extLst>
              <a:ext uri="{FF2B5EF4-FFF2-40B4-BE49-F238E27FC236}">
                <a16:creationId xmlns:a16="http://schemas.microsoft.com/office/drawing/2014/main" id="{726B9D06-1EB0-EBCE-E03A-0DC991063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r="14014"/>
          <a:stretch>
            <a:fillRect/>
          </a:stretch>
        </p:blipFill>
        <p:spPr bwMode="auto">
          <a:xfrm>
            <a:off x="7927959" y="733652"/>
            <a:ext cx="2324703" cy="2171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itle 1"/>
          <p:cNvSpPr>
            <a:spLocks noGrp="1"/>
          </p:cNvSpPr>
          <p:nvPr>
            <p:ph type="title"/>
          </p:nvPr>
        </p:nvSpPr>
        <p:spPr>
          <a:xfrm>
            <a:off x="1981200" y="277151"/>
            <a:ext cx="8229600" cy="535781"/>
          </a:xfrm>
        </p:spPr>
        <p:txBody>
          <a:bodyPr>
            <a:noAutofit/>
          </a:bodyPr>
          <a:lstStyle/>
          <a:p>
            <a:pPr algn="ctr" eaLnBrk="1" hangingPunct="1"/>
            <a:r>
              <a:rPr lang="el-GR" altLang="el-GR" sz="32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Δήλωση συμφερόντων</a:t>
            </a:r>
            <a:endParaRPr lang="en-US" altLang="el-GR" sz="3200" b="1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6607" y="1589915"/>
            <a:ext cx="11279184" cy="2377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Έχω λάβει τιμητικές αμοιβές για ομιλίες και παροχή συμβουλευτικών υπηρεσιών από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: </a:t>
            </a:r>
          </a:p>
          <a:p>
            <a:pPr marL="257175" marR="0" lvl="0" indent="-257175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AstraZeneca,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Alector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 Pharmaceuticals,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Boehringer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Ingelheim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, C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hiesi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, CSL Behring, ELPEN,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Innovis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, GILEAD, GSK,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Guidotti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Menarini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, Novartis,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Pharmathen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, Pfizer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Sanofi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,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Specialty Therapeutics, UCB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248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Δύσπνοια - </a:t>
            </a:r>
            <a:r>
              <a:rPr lang="el-GR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Ορισμός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77473" y="1620695"/>
            <a:ext cx="11817832" cy="3190941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Το υποκειμενικό αίσθημα δυσχέρειας στην αναπνοή, που περιλαμβάνει ποιοτικά διακριτές «αισθήσεις» του δυσάρεστου αυτού αισθήματος με διαφορετική ένταση. </a:t>
            </a:r>
          </a:p>
          <a:p>
            <a:pPr algn="just">
              <a:lnSpc>
                <a:spcPct val="150000"/>
              </a:lnSpc>
            </a:pPr>
            <a:endParaRPr lang="el-G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Η «εμπειρία» αυτή προέρχεται από την αλληλεπίδραση διαφόρων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παθοφυσιολογικών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, κοινωνικών, ψυχολογικών και περιβαλλοντικών παραγόντων. </a:t>
            </a:r>
          </a:p>
          <a:p>
            <a:pPr algn="just">
              <a:lnSpc>
                <a:spcPct val="150000"/>
              </a:lnSpc>
            </a:pPr>
            <a:endParaRPr lang="el-G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FB2631-E5BE-4CF2-5AD9-E8D22F9BE298}"/>
              </a:ext>
            </a:extLst>
          </p:cNvPr>
          <p:cNvSpPr txBox="1"/>
          <p:nvPr/>
        </p:nvSpPr>
        <p:spPr>
          <a:xfrm>
            <a:off x="1419947" y="5743404"/>
            <a:ext cx="93521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American Thoracic Society: Am J Respir Crit Care Med Vol 185,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Iss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. 4, pp 435–452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Feb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03181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4860" y="519153"/>
            <a:ext cx="11193517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 of DYSPNEA</a:t>
            </a:r>
          </a:p>
          <a:p>
            <a:pPr algn="ctr"/>
            <a:endParaRPr lang="en-US" sz="4000" dirty="0"/>
          </a:p>
          <a:p>
            <a:pPr marL="342900" indent="-3429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 subjective experience of breathing discomfort that consists of qualitatively distinct sensations that vary in intensity</a:t>
            </a:r>
          </a:p>
          <a:p>
            <a:pPr algn="just">
              <a:lnSpc>
                <a:spcPct val="150000"/>
              </a:lnSpc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i="1" dirty="0">
                <a:solidFill>
                  <a:schemeClr val="bg1"/>
                </a:solidFill>
              </a:rPr>
              <a:t>15, 2012</a:t>
            </a:r>
            <a:endParaRPr lang="el-GR" sz="1400" i="1" dirty="0">
              <a:solidFill>
                <a:schemeClr val="bg1"/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C6FD94F-2114-44DD-96EF-DB77460051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59E0A46B-E333-4141-B9FE-2036C476203A}"/>
              </a:ext>
            </a:extLst>
          </p:cNvPr>
          <p:cNvSpPr/>
          <p:nvPr/>
        </p:nvSpPr>
        <p:spPr>
          <a:xfrm>
            <a:off x="334228" y="3184631"/>
            <a:ext cx="11382703" cy="958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altLang="el-GR" sz="2000" b="1" dirty="0">
                <a:latin typeface="Arial" panose="020B0604020202020204" pitchFamily="34" charset="0"/>
                <a:cs typeface="Arial" panose="020B0604020202020204" pitchFamily="34" charset="0"/>
              </a:rPr>
              <a:t>Μια υποκειμενική εμπειρία δυσφορίας στην αναπνοή που αποτελείται από ποιοτικά διακριτές αισθήσεις που ποικίλλουν σε ένταση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056166-8FDF-77D5-5D2A-91D4A3266205}"/>
              </a:ext>
            </a:extLst>
          </p:cNvPr>
          <p:cNvSpPr txBox="1"/>
          <p:nvPr/>
        </p:nvSpPr>
        <p:spPr>
          <a:xfrm>
            <a:off x="1419947" y="5743404"/>
            <a:ext cx="93521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American Thoracic Society: Am J Respir Crit Care Med Vol 185,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Iss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. 4, pp 435–452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Feb 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1A2D86-8B40-DD68-5B1D-25D981006402}"/>
              </a:ext>
            </a:extLst>
          </p:cNvPr>
          <p:cNvSpPr txBox="1"/>
          <p:nvPr/>
        </p:nvSpPr>
        <p:spPr>
          <a:xfrm>
            <a:off x="201799" y="2062128"/>
            <a:ext cx="6533229" cy="23436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l-GR" sz="2000" b="0" i="0" dirty="0">
                <a:solidFill>
                  <a:srgbClr val="001D3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Το </a:t>
            </a:r>
            <a:r>
              <a:rPr lang="el-GR" sz="2000" b="1" i="0" dirty="0">
                <a:solidFill>
                  <a:srgbClr val="CC00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αναπνευστικό κέντρο </a:t>
            </a:r>
            <a:r>
              <a:rPr lang="el-GR" sz="2000" b="0" i="0" dirty="0">
                <a:solidFill>
                  <a:srgbClr val="001D3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βρίσκεται στο </a:t>
            </a:r>
            <a:r>
              <a:rPr lang="el-GR" sz="2000" b="1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εγκεφαλικό στέλεχος</a:t>
            </a:r>
            <a:r>
              <a:rPr lang="el-GR" sz="2000" b="0" i="0" dirty="0">
                <a:solidFill>
                  <a:srgbClr val="001D3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και συγκεκριμένα στον </a:t>
            </a:r>
            <a:r>
              <a:rPr lang="el-GR" sz="20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προμήκη μυελό και τη γέφυρα</a:t>
            </a:r>
            <a:r>
              <a:rPr lang="el-GR" sz="2000" b="0" i="0" dirty="0">
                <a:solidFill>
                  <a:srgbClr val="001D3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όπου ομάδες </a:t>
            </a:r>
            <a:r>
              <a:rPr lang="el-GR" sz="2000" b="1" i="0" dirty="0">
                <a:solidFill>
                  <a:srgbClr val="001D3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νευρώνων</a:t>
            </a:r>
            <a:r>
              <a:rPr lang="el-GR" sz="2000" b="0" i="0" dirty="0">
                <a:solidFill>
                  <a:srgbClr val="001D3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ελέγχουν τον ρυθμό και το βάθος της αναπνοής στέλνοντας σήματα στους </a:t>
            </a:r>
            <a:r>
              <a:rPr lang="el-GR" sz="2000" b="1" i="0" dirty="0"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αναπνευστικούς μύες</a:t>
            </a:r>
            <a:r>
              <a:rPr lang="el-GR" sz="2000" b="0" i="0" dirty="0">
                <a:solidFill>
                  <a:srgbClr val="001D3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 </a:t>
            </a:r>
            <a:endParaRPr lang="el-G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FE5CFBA-128F-5EFA-148F-170DDC258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471" y="541969"/>
            <a:ext cx="4702868" cy="6056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2239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Αναπνευστικό κέντρο </a:t>
            </a:r>
            <a:endParaRPr lang="en-US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62" name="Picture 2" descr="Σχετική εικόνα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734" y="1646179"/>
            <a:ext cx="6076951" cy="456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Οβάλ 4"/>
          <p:cNvSpPr/>
          <p:nvPr/>
        </p:nvSpPr>
        <p:spPr bwMode="auto">
          <a:xfrm>
            <a:off x="7309659" y="4763205"/>
            <a:ext cx="457200" cy="515389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6334902" y="2079835"/>
            <a:ext cx="2265407" cy="713024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Ταλαντωτής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Oscillator)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6653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2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276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Γράφημα 2"/>
          <p:cNvGraphicFramePr>
            <a:graphicFrameLocks/>
          </p:cNvGraphicFramePr>
          <p:nvPr/>
        </p:nvGraphicFramePr>
        <p:xfrm>
          <a:off x="4123286" y="430884"/>
          <a:ext cx="7589520" cy="5793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7158068" y="6224859"/>
            <a:ext cx="1941557" cy="748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81279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PaCO</a:t>
            </a:r>
            <a:r>
              <a:rPr kumimoji="0" lang="en-GB" sz="2133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2</a:t>
            </a: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(mmHg)</a:t>
            </a:r>
          </a:p>
          <a:p>
            <a:pPr marL="0" marR="0" lvl="0" indent="0" algn="l" defTabSz="81279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21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 rot="16200000">
            <a:off x="2861490" y="2953472"/>
            <a:ext cx="2207784" cy="748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81279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Ventilation (l/min)</a:t>
            </a:r>
          </a:p>
          <a:p>
            <a:pPr marL="0" marR="0" lvl="0" indent="0" algn="l" defTabSz="81279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21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0" name="Ορθογώνιο 29"/>
          <p:cNvSpPr/>
          <p:nvPr/>
        </p:nvSpPr>
        <p:spPr bwMode="auto">
          <a:xfrm>
            <a:off x="5401042" y="5385528"/>
            <a:ext cx="359852" cy="444344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1" name="Ορθογώνιο 30"/>
          <p:cNvSpPr/>
          <p:nvPr/>
        </p:nvSpPr>
        <p:spPr bwMode="auto">
          <a:xfrm>
            <a:off x="5494365" y="5298679"/>
            <a:ext cx="408951" cy="422227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cxnSp>
        <p:nvCxnSpPr>
          <p:cNvPr id="42" name="Straight Connector 41"/>
          <p:cNvCxnSpPr/>
          <p:nvPr/>
        </p:nvCxnSpPr>
        <p:spPr bwMode="auto">
          <a:xfrm flipV="1">
            <a:off x="6636088" y="-270753"/>
            <a:ext cx="1361872" cy="552531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8" name="Oval 7"/>
          <p:cNvSpPr/>
          <p:nvPr/>
        </p:nvSpPr>
        <p:spPr bwMode="auto">
          <a:xfrm>
            <a:off x="6931714" y="3565736"/>
            <a:ext cx="167424" cy="180308"/>
          </a:xfrm>
          <a:prstGeom prst="ellipse">
            <a:avLst/>
          </a:prstGeom>
          <a:solidFill>
            <a:schemeClr val="bg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cxnSp>
        <p:nvCxnSpPr>
          <p:cNvPr id="17" name="Straight Arrow Connector 16"/>
          <p:cNvCxnSpPr>
            <a:cxnSpLocks/>
          </p:cNvCxnSpPr>
          <p:nvPr/>
        </p:nvCxnSpPr>
        <p:spPr bwMode="auto">
          <a:xfrm flipH="1" flipV="1">
            <a:off x="4606345" y="3703184"/>
            <a:ext cx="2531205" cy="365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C94A1875-3064-4BCF-AE60-9CAE2E4411FB}"/>
              </a:ext>
            </a:extLst>
          </p:cNvPr>
          <p:cNvSpPr txBox="1"/>
          <p:nvPr/>
        </p:nvSpPr>
        <p:spPr>
          <a:xfrm>
            <a:off x="5043429" y="2757567"/>
            <a:ext cx="1359859" cy="400110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V’ 15 l/min</a:t>
            </a:r>
            <a:endParaRPr kumimoji="0" lang="el-G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94A1875-3064-4BCF-AE60-9CAE2E4411FB}"/>
              </a:ext>
            </a:extLst>
          </p:cNvPr>
          <p:cNvSpPr txBox="1"/>
          <p:nvPr/>
        </p:nvSpPr>
        <p:spPr>
          <a:xfrm>
            <a:off x="5022261" y="3888510"/>
            <a:ext cx="1552220" cy="400110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V’ 12.5 l/min</a:t>
            </a:r>
            <a:endParaRPr kumimoji="0" lang="el-G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cxnSp>
        <p:nvCxnSpPr>
          <p:cNvPr id="32" name="Straight Connector 41">
            <a:extLst>
              <a:ext uri="{FF2B5EF4-FFF2-40B4-BE49-F238E27FC236}">
                <a16:creationId xmlns:a16="http://schemas.microsoft.com/office/drawing/2014/main" id="{C478F028-9287-408E-9214-92B2F126CCF6}"/>
              </a:ext>
            </a:extLst>
          </p:cNvPr>
          <p:cNvCxnSpPr>
            <a:cxnSpLocks/>
          </p:cNvCxnSpPr>
          <p:nvPr/>
        </p:nvCxnSpPr>
        <p:spPr bwMode="auto">
          <a:xfrm flipV="1">
            <a:off x="6704181" y="-20198"/>
            <a:ext cx="1495443" cy="5391488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3" name="Oval 7">
            <a:extLst>
              <a:ext uri="{FF2B5EF4-FFF2-40B4-BE49-F238E27FC236}">
                <a16:creationId xmlns:a16="http://schemas.microsoft.com/office/drawing/2014/main" id="{8B500A88-D7A4-4779-8B03-FA0228269DFF}"/>
              </a:ext>
            </a:extLst>
          </p:cNvPr>
          <p:cNvSpPr/>
          <p:nvPr/>
        </p:nvSpPr>
        <p:spPr bwMode="auto">
          <a:xfrm>
            <a:off x="7092223" y="3655890"/>
            <a:ext cx="167424" cy="180308"/>
          </a:xfrm>
          <a:prstGeom prst="ellipse">
            <a:avLst/>
          </a:prstGeom>
          <a:solidFill>
            <a:srgbClr val="FFFF00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cxnSp>
        <p:nvCxnSpPr>
          <p:cNvPr id="37" name="Straight Arrow Connector 36"/>
          <p:cNvCxnSpPr>
            <a:cxnSpLocks/>
            <a:stCxn id="33" idx="4"/>
          </p:cNvCxnSpPr>
          <p:nvPr/>
        </p:nvCxnSpPr>
        <p:spPr bwMode="auto">
          <a:xfrm flipH="1">
            <a:off x="7157839" y="3836198"/>
            <a:ext cx="18096" cy="207157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C94A1875-3064-4BCF-AE60-9CAE2E4411FB}"/>
              </a:ext>
            </a:extLst>
          </p:cNvPr>
          <p:cNvSpPr txBox="1"/>
          <p:nvPr/>
        </p:nvSpPr>
        <p:spPr>
          <a:xfrm>
            <a:off x="7247509" y="4958665"/>
            <a:ext cx="2172390" cy="400110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PaCO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2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34.5 mmHg</a:t>
            </a:r>
            <a:endParaRPr kumimoji="0" lang="el-G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cxnSp>
        <p:nvCxnSpPr>
          <p:cNvPr id="52" name="Straight Arrow Connector 51"/>
          <p:cNvCxnSpPr/>
          <p:nvPr/>
        </p:nvCxnSpPr>
        <p:spPr bwMode="auto">
          <a:xfrm>
            <a:off x="7501849" y="429638"/>
            <a:ext cx="151238" cy="369835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3" name="Straight Arrow Connector 52"/>
          <p:cNvCxnSpPr/>
          <p:nvPr/>
        </p:nvCxnSpPr>
        <p:spPr bwMode="auto">
          <a:xfrm flipH="1" flipV="1">
            <a:off x="8122095" y="505066"/>
            <a:ext cx="309205" cy="236523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8450755" y="585946"/>
            <a:ext cx="1507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Αναπνευστική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καμπύλη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496658" y="66472"/>
            <a:ext cx="13039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Εγκεφαλική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καμπύλη</a:t>
            </a:r>
          </a:p>
        </p:txBody>
      </p:sp>
      <p:cxnSp>
        <p:nvCxnSpPr>
          <p:cNvPr id="36" name="Straight Arrow Connector 16">
            <a:extLst>
              <a:ext uri="{FF2B5EF4-FFF2-40B4-BE49-F238E27FC236}">
                <a16:creationId xmlns:a16="http://schemas.microsoft.com/office/drawing/2014/main" id="{019A8044-70C6-449A-AB4C-541873A59126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591635" y="3274698"/>
            <a:ext cx="2531205" cy="365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46" name="Picture 8" descr="What Are “Shadow Copies”, and How Can I Use Them to Copy Locked Files?">
            <a:extLst>
              <a:ext uri="{FF2B5EF4-FFF2-40B4-BE49-F238E27FC236}">
                <a16:creationId xmlns:a16="http://schemas.microsoft.com/office/drawing/2014/main" id="{3D442D08-247E-40BF-A215-E88AF923E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7810" y="2018183"/>
            <a:ext cx="2736712" cy="1138016"/>
          </a:xfrm>
          <a:prstGeom prst="rect">
            <a:avLst/>
          </a:prstGeom>
          <a:noFill/>
        </p:spPr>
      </p:pic>
      <p:pic>
        <p:nvPicPr>
          <p:cNvPr id="47" name="Picture 8" descr="What Are “Shadow Copies”, and How Can I Use Them to Copy Locked Files?">
            <a:extLst>
              <a:ext uri="{FF2B5EF4-FFF2-40B4-BE49-F238E27FC236}">
                <a16:creationId xmlns:a16="http://schemas.microsoft.com/office/drawing/2014/main" id="{85CC9DB1-E285-46D7-B0F2-356660164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7810" y="3600336"/>
            <a:ext cx="2591057" cy="1077447"/>
          </a:xfrm>
          <a:prstGeom prst="rect">
            <a:avLst/>
          </a:prstGeom>
          <a:noFill/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ECB9CB32-FCF5-49D9-90A2-30EDCF361AF9}"/>
              </a:ext>
            </a:extLst>
          </p:cNvPr>
          <p:cNvSpPr txBox="1"/>
          <p:nvPr/>
        </p:nvSpPr>
        <p:spPr>
          <a:xfrm>
            <a:off x="1216781" y="1703789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 l/min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4" name="Picture 10" descr="Do you know your brain? The brain can be divided into 3 basic units. —  Brainwave Centre">
            <a:extLst>
              <a:ext uri="{FF2B5EF4-FFF2-40B4-BE49-F238E27FC236}">
                <a16:creationId xmlns:a16="http://schemas.microsoft.com/office/drawing/2014/main" id="{B1090B1A-F714-4425-A2AF-D6566E128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75" y="39803"/>
            <a:ext cx="2482389" cy="165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Rectangle 38">
            <a:extLst>
              <a:ext uri="{FF2B5EF4-FFF2-40B4-BE49-F238E27FC236}">
                <a16:creationId xmlns:a16="http://schemas.microsoft.com/office/drawing/2014/main" id="{C102CE68-2356-4A7B-8B80-8E0CBBD3833A}"/>
              </a:ext>
            </a:extLst>
          </p:cNvPr>
          <p:cNvSpPr/>
          <p:nvPr/>
        </p:nvSpPr>
        <p:spPr>
          <a:xfrm>
            <a:off x="2836386" y="181138"/>
            <a:ext cx="13839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Forebrain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07AAF32-7A9A-4E64-9445-5A74A6A753F9}"/>
              </a:ext>
            </a:extLst>
          </p:cNvPr>
          <p:cNvSpPr txBox="1"/>
          <p:nvPr/>
        </p:nvSpPr>
        <p:spPr>
          <a:xfrm>
            <a:off x="766262" y="3234725"/>
            <a:ext cx="1148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12.5 l/min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22CE791F-DBA3-4622-8FE1-80A13976C93F}"/>
              </a:ext>
            </a:extLst>
          </p:cNvPr>
          <p:cNvSpPr/>
          <p:nvPr/>
        </p:nvSpPr>
        <p:spPr>
          <a:xfrm>
            <a:off x="2067581" y="3954393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83%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202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85185E-6 L 0.01003 -0.0530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5" y="-2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2" grpId="0" animBg="1"/>
      <p:bldP spid="24" grpId="0" animBg="1"/>
      <p:bldP spid="39" grpId="0" animBg="1"/>
      <p:bldP spid="48" grpId="0"/>
      <p:bldP spid="5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Γράφημα 2"/>
          <p:cNvGraphicFramePr>
            <a:graphicFrameLocks/>
          </p:cNvGraphicFramePr>
          <p:nvPr/>
        </p:nvGraphicFramePr>
        <p:xfrm>
          <a:off x="4602480" y="422495"/>
          <a:ext cx="7589520" cy="5793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7637262" y="6216470"/>
            <a:ext cx="1941557" cy="748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81279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PaCO</a:t>
            </a:r>
            <a:r>
              <a:rPr kumimoji="0" lang="en-GB" sz="2133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2</a:t>
            </a: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(mmHg)</a:t>
            </a:r>
          </a:p>
          <a:p>
            <a:pPr marL="0" marR="0" lvl="0" indent="0" algn="l" defTabSz="81279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21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 rot="16200000">
            <a:off x="3340684" y="2945083"/>
            <a:ext cx="2207784" cy="748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81279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Ventilation (l/min)</a:t>
            </a:r>
          </a:p>
          <a:p>
            <a:pPr marL="0" marR="0" lvl="0" indent="0" algn="l" defTabSz="81279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21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0" name="Ορθογώνιο 29"/>
          <p:cNvSpPr/>
          <p:nvPr/>
        </p:nvSpPr>
        <p:spPr bwMode="auto">
          <a:xfrm>
            <a:off x="5880236" y="5377139"/>
            <a:ext cx="359852" cy="444344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1" name="Ορθογώνιο 30"/>
          <p:cNvSpPr/>
          <p:nvPr/>
        </p:nvSpPr>
        <p:spPr bwMode="auto">
          <a:xfrm>
            <a:off x="5973559" y="5290290"/>
            <a:ext cx="408951" cy="422227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cxnSp>
        <p:nvCxnSpPr>
          <p:cNvPr id="42" name="Straight Connector 41"/>
          <p:cNvCxnSpPr/>
          <p:nvPr/>
        </p:nvCxnSpPr>
        <p:spPr bwMode="auto">
          <a:xfrm flipV="1">
            <a:off x="7115282" y="-279142"/>
            <a:ext cx="1361872" cy="552531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8" name="Oval 7"/>
          <p:cNvSpPr/>
          <p:nvPr/>
        </p:nvSpPr>
        <p:spPr bwMode="auto">
          <a:xfrm>
            <a:off x="7434610" y="3577137"/>
            <a:ext cx="167424" cy="180308"/>
          </a:xfrm>
          <a:prstGeom prst="ellipse">
            <a:avLst/>
          </a:prstGeom>
          <a:solidFill>
            <a:schemeClr val="bg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cxnSp>
        <p:nvCxnSpPr>
          <p:cNvPr id="17" name="Straight Arrow Connector 16"/>
          <p:cNvCxnSpPr>
            <a:cxnSpLocks/>
          </p:cNvCxnSpPr>
          <p:nvPr/>
        </p:nvCxnSpPr>
        <p:spPr bwMode="auto">
          <a:xfrm flipH="1">
            <a:off x="5070829" y="3912677"/>
            <a:ext cx="3159189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C94A1875-3064-4BCF-AE60-9CAE2E4411FB}"/>
              </a:ext>
            </a:extLst>
          </p:cNvPr>
          <p:cNvSpPr txBox="1"/>
          <p:nvPr/>
        </p:nvSpPr>
        <p:spPr>
          <a:xfrm>
            <a:off x="5716462" y="219963"/>
            <a:ext cx="1359859" cy="400110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V’ 30 l/min</a:t>
            </a:r>
            <a:endParaRPr kumimoji="0" lang="el-G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94A1875-3064-4BCF-AE60-9CAE2E4411FB}"/>
              </a:ext>
            </a:extLst>
          </p:cNvPr>
          <p:cNvSpPr txBox="1"/>
          <p:nvPr/>
        </p:nvSpPr>
        <p:spPr>
          <a:xfrm>
            <a:off x="5469941" y="3468951"/>
            <a:ext cx="1542730" cy="400110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V’ 11.2 l/min</a:t>
            </a:r>
            <a:endParaRPr kumimoji="0" lang="el-G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cxnSp>
        <p:nvCxnSpPr>
          <p:cNvPr id="32" name="Straight Connector 41">
            <a:extLst>
              <a:ext uri="{FF2B5EF4-FFF2-40B4-BE49-F238E27FC236}">
                <a16:creationId xmlns:a16="http://schemas.microsoft.com/office/drawing/2014/main" id="{C478F028-9287-408E-9214-92B2F126CCF6}"/>
              </a:ext>
            </a:extLst>
          </p:cNvPr>
          <p:cNvCxnSpPr>
            <a:cxnSpLocks/>
          </p:cNvCxnSpPr>
          <p:nvPr/>
        </p:nvCxnSpPr>
        <p:spPr bwMode="auto">
          <a:xfrm flipV="1">
            <a:off x="7376135" y="542081"/>
            <a:ext cx="2872699" cy="4808306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3" name="Oval 7">
            <a:extLst>
              <a:ext uri="{FF2B5EF4-FFF2-40B4-BE49-F238E27FC236}">
                <a16:creationId xmlns:a16="http://schemas.microsoft.com/office/drawing/2014/main" id="{8B500A88-D7A4-4779-8B03-FA0228269DFF}"/>
              </a:ext>
            </a:extLst>
          </p:cNvPr>
          <p:cNvSpPr/>
          <p:nvPr/>
        </p:nvSpPr>
        <p:spPr bwMode="auto">
          <a:xfrm>
            <a:off x="8177682" y="3806469"/>
            <a:ext cx="167424" cy="180308"/>
          </a:xfrm>
          <a:prstGeom prst="ellipse">
            <a:avLst/>
          </a:prstGeom>
          <a:solidFill>
            <a:srgbClr val="FFFF00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cxnSp>
        <p:nvCxnSpPr>
          <p:cNvPr id="37" name="Straight Arrow Connector 36"/>
          <p:cNvCxnSpPr>
            <a:cxnSpLocks/>
            <a:stCxn id="33" idx="4"/>
          </p:cNvCxnSpPr>
          <p:nvPr/>
        </p:nvCxnSpPr>
        <p:spPr bwMode="auto">
          <a:xfrm>
            <a:off x="8261394" y="3986777"/>
            <a:ext cx="0" cy="183470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C94A1875-3064-4BCF-AE60-9CAE2E4411FB}"/>
              </a:ext>
            </a:extLst>
          </p:cNvPr>
          <p:cNvSpPr txBox="1"/>
          <p:nvPr/>
        </p:nvSpPr>
        <p:spPr>
          <a:xfrm>
            <a:off x="8376258" y="5003832"/>
            <a:ext cx="2172390" cy="400110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PaCO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2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38.5 mmHg</a:t>
            </a:r>
            <a:endParaRPr kumimoji="0" lang="el-G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cxnSp>
        <p:nvCxnSpPr>
          <p:cNvPr id="36" name="Straight Arrow Connector 16">
            <a:extLst>
              <a:ext uri="{FF2B5EF4-FFF2-40B4-BE49-F238E27FC236}">
                <a16:creationId xmlns:a16="http://schemas.microsoft.com/office/drawing/2014/main" id="{019A8044-70C6-449A-AB4C-541873A59126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119654" y="653205"/>
            <a:ext cx="3058028" cy="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46" name="Picture 8" descr="What Are “Shadow Copies”, and How Can I Use Them to Copy Locked Files?">
            <a:extLst>
              <a:ext uri="{FF2B5EF4-FFF2-40B4-BE49-F238E27FC236}">
                <a16:creationId xmlns:a16="http://schemas.microsoft.com/office/drawing/2014/main" id="{3D442D08-247E-40BF-A215-E88AF923E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" y="2038156"/>
            <a:ext cx="4110058" cy="1709099"/>
          </a:xfrm>
          <a:prstGeom prst="rect">
            <a:avLst/>
          </a:prstGeom>
          <a:noFill/>
        </p:spPr>
      </p:pic>
      <p:pic>
        <p:nvPicPr>
          <p:cNvPr id="47" name="Picture 8" descr="What Are “Shadow Copies”, and How Can I Use Them to Copy Locked Files?">
            <a:extLst>
              <a:ext uri="{FF2B5EF4-FFF2-40B4-BE49-F238E27FC236}">
                <a16:creationId xmlns:a16="http://schemas.microsoft.com/office/drawing/2014/main" id="{85CC9DB1-E285-46D7-B0F2-356660164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84300" y="4119489"/>
            <a:ext cx="1828685" cy="760428"/>
          </a:xfrm>
          <a:prstGeom prst="rect">
            <a:avLst/>
          </a:prstGeom>
          <a:noFill/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ECB9CB32-FCF5-49D9-90A2-30EDCF361AF9}"/>
              </a:ext>
            </a:extLst>
          </p:cNvPr>
          <p:cNvSpPr txBox="1"/>
          <p:nvPr/>
        </p:nvSpPr>
        <p:spPr>
          <a:xfrm>
            <a:off x="1559054" y="1704417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30 l/min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4" name="Picture 10" descr="Do you know your brain? The brain can be divided into 3 basic units. —  Brainwave Centre">
            <a:extLst>
              <a:ext uri="{FF2B5EF4-FFF2-40B4-BE49-F238E27FC236}">
                <a16:creationId xmlns:a16="http://schemas.microsoft.com/office/drawing/2014/main" id="{B1090B1A-F714-4425-A2AF-D6566E128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59" y="22480"/>
            <a:ext cx="2482389" cy="165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Rectangle 38">
            <a:extLst>
              <a:ext uri="{FF2B5EF4-FFF2-40B4-BE49-F238E27FC236}">
                <a16:creationId xmlns:a16="http://schemas.microsoft.com/office/drawing/2014/main" id="{C102CE68-2356-4A7B-8B80-8E0CBBD3833A}"/>
              </a:ext>
            </a:extLst>
          </p:cNvPr>
          <p:cNvSpPr/>
          <p:nvPr/>
        </p:nvSpPr>
        <p:spPr>
          <a:xfrm>
            <a:off x="2762348" y="166699"/>
            <a:ext cx="13839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Forebrain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07AAF32-7A9A-4E64-9445-5A74A6A753F9}"/>
              </a:ext>
            </a:extLst>
          </p:cNvPr>
          <p:cNvSpPr txBox="1"/>
          <p:nvPr/>
        </p:nvSpPr>
        <p:spPr>
          <a:xfrm>
            <a:off x="1424608" y="3774266"/>
            <a:ext cx="1148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11.2 l/min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22CE791F-DBA3-4622-8FE1-80A13976C93F}"/>
              </a:ext>
            </a:extLst>
          </p:cNvPr>
          <p:cNvSpPr/>
          <p:nvPr/>
        </p:nvSpPr>
        <p:spPr>
          <a:xfrm>
            <a:off x="2392938" y="4164521"/>
            <a:ext cx="58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37%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6" name="Ορθογώνιο 25">
            <a:extLst>
              <a:ext uri="{FF2B5EF4-FFF2-40B4-BE49-F238E27FC236}">
                <a16:creationId xmlns:a16="http://schemas.microsoft.com/office/drawing/2014/main" id="{B9541210-AC28-4CF6-8F56-B4D0ACD62B0E}"/>
              </a:ext>
            </a:extLst>
          </p:cNvPr>
          <p:cNvSpPr/>
          <p:nvPr/>
        </p:nvSpPr>
        <p:spPr>
          <a:xfrm>
            <a:off x="984274" y="5346389"/>
            <a:ext cx="29527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Moosavi</a:t>
            </a: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et al. J </a:t>
            </a:r>
            <a:r>
              <a:rPr kumimoji="0" lang="en-GB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Appl</a:t>
            </a: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en-GB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Physiol</a:t>
            </a: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2004 </a:t>
            </a:r>
            <a:endParaRPr kumimoji="0" lang="el-GR" sz="14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327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05976 -0.4340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2" y="-2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2" grpId="0" animBg="1"/>
      <p:bldP spid="24" grpId="0" animBg="1"/>
      <p:bldP spid="39" grpId="0" animBg="1"/>
      <p:bldP spid="48" grpId="0"/>
      <p:bldP spid="58" grpId="0"/>
      <p:bldP spid="9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2EDA0816-D743-41CF-AB53-FB6C5DAF384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1905" y="0"/>
            <a:ext cx="5889167" cy="292570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51424" y="3077005"/>
            <a:ext cx="11255231" cy="96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srgbClr val="CC006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Οι ασθενείς με πνευμονία λόγω COVID-19 μπορεί να εμφανιστούν χωρίς δύσπνοια, παρά τη σοβαρή υποξαιμία.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C0066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8" descr="What Are “Shadow Copies”, and How Can I Use Them to Copy Locked Files?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1415" y="413095"/>
            <a:ext cx="2736712" cy="1138016"/>
          </a:xfrm>
          <a:prstGeom prst="rect">
            <a:avLst/>
          </a:prstGeom>
          <a:noFill/>
        </p:spPr>
      </p:pic>
      <p:pic>
        <p:nvPicPr>
          <p:cNvPr id="6" name="Picture 8" descr="What Are “Shadow Copies”, and How Can I Use Them to Copy Locked Files?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8085" y="1699737"/>
            <a:ext cx="2591057" cy="1077447"/>
          </a:xfrm>
          <a:prstGeom prst="rect">
            <a:avLst/>
          </a:prstGeom>
          <a:noFill/>
        </p:spPr>
      </p:pic>
      <p:sp>
        <p:nvSpPr>
          <p:cNvPr id="9" name="Ορθογώνιο 14">
            <a:extLst>
              <a:ext uri="{FF2B5EF4-FFF2-40B4-BE49-F238E27FC236}">
                <a16:creationId xmlns:a16="http://schemas.microsoft.com/office/drawing/2014/main" id="{13D234A6-A54D-41C4-89D8-AE8996269C96}"/>
              </a:ext>
            </a:extLst>
          </p:cNvPr>
          <p:cNvSpPr/>
          <p:nvPr/>
        </p:nvSpPr>
        <p:spPr bwMode="auto">
          <a:xfrm>
            <a:off x="6543236" y="489687"/>
            <a:ext cx="2360815" cy="976919"/>
          </a:xfrm>
          <a:prstGeom prst="rect">
            <a:avLst/>
          </a:prstGeom>
          <a:solidFill>
            <a:srgbClr val="FFFFFF">
              <a:lumMod val="85000"/>
            </a:srgb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Respiratory center oscillator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03972" y="2043982"/>
            <a:ext cx="845103" cy="461665"/>
          </a:xfrm>
          <a:prstGeom prst="rect">
            <a:avLst/>
          </a:prstGeom>
          <a:solidFill>
            <a:srgbClr val="FFFFFF">
              <a:lumMod val="85000"/>
            </a:srgb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</a:t>
            </a:r>
            <a:r>
              <a:rPr kumimoji="0" lang="en-US" sz="24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/T</a:t>
            </a:r>
            <a:r>
              <a:rPr kumimoji="0" lang="en-US" sz="24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endParaRPr kumimoji="0" lang="el-GR" sz="2400" b="0" i="0" u="none" strike="noStrike" kern="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9E462A23-E3F4-43C2-9B9C-9D942EE32B35}"/>
              </a:ext>
            </a:extLst>
          </p:cNvPr>
          <p:cNvSpPr/>
          <p:nvPr/>
        </p:nvSpPr>
        <p:spPr>
          <a:xfrm>
            <a:off x="428821" y="4427587"/>
            <a:ext cx="11477833" cy="19407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Η απουσία δύσπνοιας δεν σχετίζεται ειδικά με τη νόσο COVID-19, αλλά μπορεί να εμφανιστεί σε οποιονδήποτε ασθενή με οξεία </a:t>
            </a:r>
            <a:r>
              <a:rPr kumimoji="0" lang="el-G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υποξαιμική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αναπνευστική ανεπάρκεια </a:t>
            </a: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που εμφανίζει 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φυσιολογική λειτουργία των αναπνευστικών μυών </a:t>
            </a:r>
            <a:r>
              <a:rPr kumimoji="0" lang="el-GR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και 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σχετικά φυσιολογική μηχανική του αναπνευστικού συστήματος</a:t>
            </a: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89921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Δύσπνοια 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l-GR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Περιγραφή από τους ασθενείς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77473" y="1593895"/>
            <a:ext cx="11304927" cy="481951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Μη ικανοποιητική αναπνοή</a:t>
            </a:r>
          </a:p>
          <a:p>
            <a:pPr algn="just">
              <a:lnSpc>
                <a:spcPct val="150000"/>
              </a:lnSpc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Ανάγκη για «παραπάνω» αναπνοή</a:t>
            </a:r>
          </a:p>
          <a:p>
            <a:pPr algn="just">
              <a:lnSpc>
                <a:spcPct val="150000"/>
              </a:lnSpc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Αίσθημα «ασφυξίας» ή «δίψας» για αέρα</a:t>
            </a:r>
          </a:p>
          <a:p>
            <a:pPr algn="just">
              <a:lnSpc>
                <a:spcPct val="150000"/>
              </a:lnSpc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«Πλάκωμα» στο στήθος που τους εμποδίζει να αναπνεύσει</a:t>
            </a:r>
          </a:p>
          <a:p>
            <a:pPr algn="just">
              <a:lnSpc>
                <a:spcPct val="150000"/>
              </a:lnSpc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Αδυναμία να εκτελέσουν τις καθημερινές τους δραστηριότητες</a:t>
            </a:r>
          </a:p>
          <a:p>
            <a:pPr algn="just">
              <a:lnSpc>
                <a:spcPct val="150000"/>
              </a:lnSpc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Αδυναμία να πάρουν βαθιά ανάσα</a:t>
            </a:r>
          </a:p>
          <a:p>
            <a:pPr algn="just">
              <a:lnSpc>
                <a:spcPct val="150000"/>
              </a:lnSpc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Εύκολη κόπωση</a:t>
            </a:r>
          </a:p>
          <a:p>
            <a:endParaRPr lang="el-G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1131" y="2068436"/>
            <a:ext cx="3598935" cy="3517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3337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65886"/>
          </a:xfrm>
        </p:spPr>
        <p:txBody>
          <a:bodyPr>
            <a:normAutofit/>
          </a:bodyPr>
          <a:lstStyle/>
          <a:p>
            <a:r>
              <a:rPr lang="el-GR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Δύσπνοια - </a:t>
            </a:r>
            <a:r>
              <a:rPr lang="el-GR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Μορφές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2"/>
          </p:nvPr>
        </p:nvSpPr>
        <p:spPr>
          <a:xfrm>
            <a:off x="397292" y="1195776"/>
            <a:ext cx="7895370" cy="5501416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70000"/>
              </a:lnSpc>
            </a:pPr>
            <a:r>
              <a:rPr lang="el-GR" sz="36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Ορθόπνοια</a:t>
            </a:r>
            <a:endParaRPr lang="el-GR" sz="3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70000"/>
              </a:lnSpc>
              <a:buNone/>
            </a:pPr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Η δύσπνοια που εμφανίζει ο ασθενής στην ύπτια θέση και ανακουφίζεται σε καθιστή ή όρθια θέση (καρδιακή ανεπάρκεια)</a:t>
            </a:r>
          </a:p>
          <a:p>
            <a:pPr algn="just">
              <a:lnSpc>
                <a:spcPct val="170000"/>
              </a:lnSpc>
            </a:pPr>
            <a:r>
              <a:rPr lang="el-GR" sz="3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Πλατύπνοια</a:t>
            </a:r>
            <a:endParaRPr lang="el-GR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70000"/>
              </a:lnSpc>
              <a:buNone/>
            </a:pPr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Η δύσπνοια που εντείνεται σε καθιστή ή όρθια θέση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l-G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70000"/>
              </a:lnSpc>
              <a:buNone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sz="3600" dirty="0" err="1">
                <a:latin typeface="Arial" panose="020B0604020202020204" pitchFamily="34" charset="0"/>
                <a:cs typeface="Arial" panose="020B0604020202020204" pitchFamily="34" charset="0"/>
              </a:rPr>
              <a:t>ενδοκαρδιακό</a:t>
            </a:r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shunt </a:t>
            </a:r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δεξιά προς αριστερά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3600" dirty="0" err="1">
                <a:latin typeface="Arial" panose="020B0604020202020204" pitchFamily="34" charset="0"/>
                <a:cs typeface="Arial" panose="020B0604020202020204" pitchFamily="34" charset="0"/>
              </a:rPr>
              <a:t>ενδοπνευμονικό</a:t>
            </a:r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shunt, </a:t>
            </a:r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διαταραχές αερισμού αιμάτωσης)</a:t>
            </a:r>
          </a:p>
          <a:p>
            <a:pPr>
              <a:lnSpc>
                <a:spcPct val="170000"/>
              </a:lnSpc>
            </a:pPr>
            <a:r>
              <a:rPr lang="el-GR" sz="3600" b="1" dirty="0" err="1">
                <a:solidFill>
                  <a:srgbClr val="CC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Παροξυσμική</a:t>
            </a:r>
            <a:r>
              <a:rPr lang="el-GR" sz="3600" b="1" dirty="0">
                <a:solidFill>
                  <a:srgbClr val="CC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νυχτερινή δύσπνοια 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Η δύσπνοια που συμβαίνει κατά τη διάρκεια του ύπνου, επιβάλει την έγερση του ασθενούς και δεν υποχωρεί άμεσα σε καθιστή θέση (άσθμα)</a:t>
            </a:r>
          </a:p>
          <a:p>
            <a:pPr marL="0" indent="0" algn="just">
              <a:buNone/>
            </a:pPr>
            <a:endParaRPr lang="el-GR" sz="3600" dirty="0"/>
          </a:p>
          <a:p>
            <a:pPr marL="0" indent="0" algn="just">
              <a:buNone/>
            </a:pPr>
            <a:endParaRPr lang="el-G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3939" y="1457836"/>
            <a:ext cx="3070051" cy="1943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A person with orthopnea is short of breath when lying down. Adding pillows under his head makes it easier for him to breathe.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83" b="11268"/>
          <a:stretch/>
        </p:blipFill>
        <p:spPr bwMode="auto">
          <a:xfrm>
            <a:off x="8842380" y="4005440"/>
            <a:ext cx="2952328" cy="2275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85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61379"/>
          </a:xfrm>
        </p:spPr>
        <p:txBody>
          <a:bodyPr anchor="ctr">
            <a:normAutofit/>
          </a:bodyPr>
          <a:lstStyle/>
          <a:p>
            <a:r>
              <a:rPr lang="el-GR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Δύσπνοια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264861" y="1600201"/>
            <a:ext cx="5990896" cy="45259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l-GR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Οξεία δύσπνοια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Η αιφνίδια έναρξη δύσπνοιας, εμφανιζόμενη από ωρών έως ημερών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l-G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l-GR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Χρόνια Δύσπνοια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Η δύσπνοια που διαρκεί &gt;4 εβδομάδες</a:t>
            </a:r>
          </a:p>
        </p:txBody>
      </p:sp>
      <p:pic>
        <p:nvPicPr>
          <p:cNvPr id="6146" name="Picture 2" descr="Δεν σας φτάνει ο αέρας, έχετε δύσπνοια; Αιτίες που την προκαλούν; Πότε  πρέπει να πάτε σε νοσοκομείο; | MEDLABNEWS.GR / IATRIKA NEA">
            <a:extLst>
              <a:ext uri="{FF2B5EF4-FFF2-40B4-BE49-F238E27FC236}">
                <a16:creationId xmlns:a16="http://schemas.microsoft.com/office/drawing/2014/main" id="{331BBF1B-CFBF-2175-A2A8-82D76E498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1001" y="1600201"/>
            <a:ext cx="4677997" cy="4525963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560294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>
          <a:xfrm>
            <a:off x="2063552" y="188640"/>
            <a:ext cx="8229600" cy="1143000"/>
          </a:xfrm>
        </p:spPr>
        <p:txBody>
          <a:bodyPr>
            <a:normAutofit/>
          </a:bodyPr>
          <a:lstStyle/>
          <a:p>
            <a:r>
              <a:rPr lang="el-GR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Διαφορική Διάγνωση Δύσπνοιας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0" b="39863"/>
          <a:stretch/>
        </p:blipFill>
        <p:spPr bwMode="auto">
          <a:xfrm>
            <a:off x="443845" y="1215574"/>
            <a:ext cx="5256966" cy="5453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4" t="59887" r="548" b="2"/>
          <a:stretch/>
        </p:blipFill>
        <p:spPr bwMode="auto">
          <a:xfrm>
            <a:off x="6242472" y="1988839"/>
            <a:ext cx="5318687" cy="3831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4608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472034" y="274638"/>
            <a:ext cx="9020754" cy="381435"/>
          </a:xfrm>
        </p:spPr>
        <p:txBody>
          <a:bodyPr>
            <a:normAutofit fontScale="90000"/>
          </a:bodyPr>
          <a:lstStyle/>
          <a:p>
            <a:r>
              <a:rPr lang="el-GR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Οξεία Δύσπνοια – Αλγοριθμική προσέγγιση </a:t>
            </a:r>
          </a:p>
        </p:txBody>
      </p:sp>
      <p:graphicFrame>
        <p:nvGraphicFramePr>
          <p:cNvPr id="4" name="Θέση περιεχομένου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1659758"/>
              </p:ext>
            </p:extLst>
          </p:nvPr>
        </p:nvGraphicFramePr>
        <p:xfrm>
          <a:off x="1981200" y="1196753"/>
          <a:ext cx="8229600" cy="4929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Έλλειψη 4"/>
          <p:cNvSpPr/>
          <p:nvPr/>
        </p:nvSpPr>
        <p:spPr>
          <a:xfrm>
            <a:off x="699212" y="851336"/>
            <a:ext cx="2914252" cy="1450282"/>
          </a:xfrm>
          <a:prstGeom prst="ellipse">
            <a:avLst/>
          </a:prstGeom>
          <a:gradFill>
            <a:gsLst>
              <a:gs pos="22000">
                <a:srgbClr val="FF0000"/>
              </a:gs>
              <a:gs pos="80000">
                <a:schemeClr val="accent4">
                  <a:hueOff val="0"/>
                  <a:satOff val="0"/>
                  <a:lumOff val="0"/>
                  <a:alphaOff val="0"/>
                  <a:shade val="93000"/>
                  <a:satMod val="130000"/>
                </a:schemeClr>
              </a:gs>
              <a:gs pos="100000">
                <a:schemeClr val="accent4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Αρτηριακή πίεση, </a:t>
            </a:r>
            <a:r>
              <a:rPr lang="el-GR" sz="16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Σφύξεις</a:t>
            </a:r>
            <a:r>
              <a:rPr lang="el-GR" sz="1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Αναπνοές, Θερμοκρασία, Οξυμετρία</a:t>
            </a:r>
          </a:p>
        </p:txBody>
      </p:sp>
      <p:pic>
        <p:nvPicPr>
          <p:cNvPr id="2050" name="Picture 2" descr="C:\Users\Dell User\OneDrive\Pictures\Screenshots\2024-03-06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449" y="2177771"/>
            <a:ext cx="2808312" cy="1321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Έλλειψη 5"/>
          <p:cNvSpPr/>
          <p:nvPr/>
        </p:nvSpPr>
        <p:spPr>
          <a:xfrm>
            <a:off x="797256" y="2405729"/>
            <a:ext cx="2914252" cy="1301621"/>
          </a:xfrm>
          <a:prstGeom prst="ellipse">
            <a:avLst/>
          </a:prstGeom>
          <a:gradFill>
            <a:gsLst>
              <a:gs pos="22000">
                <a:srgbClr val="FF0000"/>
              </a:gs>
              <a:gs pos="80000">
                <a:schemeClr val="accent4">
                  <a:hueOff val="0"/>
                  <a:satOff val="0"/>
                  <a:lumOff val="0"/>
                  <a:alphaOff val="0"/>
                  <a:shade val="93000"/>
                  <a:satMod val="130000"/>
                </a:schemeClr>
              </a:gs>
              <a:gs pos="100000">
                <a:schemeClr val="accent4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Τοποθέτηση </a:t>
            </a:r>
            <a:r>
              <a:rPr lang="el-GR" sz="16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Φλεβοκαθετήρα</a:t>
            </a:r>
            <a:endParaRPr lang="en-US" sz="16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sz="1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Χορήγηση Οξυγόνου</a:t>
            </a:r>
          </a:p>
        </p:txBody>
      </p:sp>
      <p:sp>
        <p:nvSpPr>
          <p:cNvPr id="3" name="Στρογγυλεμένο ορθογώνιο 2"/>
          <p:cNvSpPr/>
          <p:nvPr/>
        </p:nvSpPr>
        <p:spPr>
          <a:xfrm>
            <a:off x="959149" y="3920350"/>
            <a:ext cx="2553408" cy="2076854"/>
          </a:xfrm>
          <a:prstGeom prst="roundRect">
            <a:avLst/>
          </a:prstGeom>
          <a:gradFill>
            <a:gsLst>
              <a:gs pos="22000">
                <a:srgbClr val="FF0000"/>
              </a:gs>
              <a:gs pos="80000">
                <a:schemeClr val="accent4">
                  <a:hueOff val="0"/>
                  <a:satOff val="0"/>
                  <a:lumOff val="0"/>
                  <a:alphaOff val="0"/>
                  <a:shade val="93000"/>
                  <a:satMod val="130000"/>
                </a:schemeClr>
              </a:gs>
              <a:gs pos="100000">
                <a:schemeClr val="accent4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l-GR" dirty="0">
              <a:solidFill>
                <a:prstClr val="white"/>
              </a:solidFill>
              <a:latin typeface="Calibri"/>
            </a:endParaRPr>
          </a:p>
          <a:p>
            <a:pPr algn="just"/>
            <a:r>
              <a:rPr lang="el-GR" sz="1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Αδρό Ιστορικό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l-GR" sz="1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Έναρξη – διάρκεια  συμπτωμάτων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l-GR" sz="1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Φάρμακα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l-GR" sz="16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Συνοδά</a:t>
            </a:r>
            <a:r>
              <a:rPr lang="el-GR" sz="1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νοσήματα (καρδιαγγειακό/ αναπνευστικό</a:t>
            </a:r>
            <a:r>
              <a:rPr lang="en-US" sz="1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l-GR" sz="16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Font typeface="Arial" pitchFamily="34" charset="0"/>
              <a:buChar char="•"/>
            </a:pPr>
            <a:endParaRPr lang="el-GR" b="1" dirty="0">
              <a:solidFill>
                <a:prstClr val="white"/>
              </a:solidFill>
              <a:latin typeface="Calibri"/>
            </a:endParaRPr>
          </a:p>
          <a:p>
            <a:pPr marL="285750" indent="-285750" algn="ctr">
              <a:buFont typeface="Arial" pitchFamily="34" charset="0"/>
              <a:buChar char="•"/>
            </a:pPr>
            <a:endParaRPr lang="el-G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Έλλειψη 6"/>
          <p:cNvSpPr/>
          <p:nvPr/>
        </p:nvSpPr>
        <p:spPr>
          <a:xfrm>
            <a:off x="4511824" y="3356992"/>
            <a:ext cx="1340336" cy="1019516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3687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3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Θέση περιεχομένου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9511975"/>
              </p:ext>
            </p:extLst>
          </p:nvPr>
        </p:nvGraphicFramePr>
        <p:xfrm>
          <a:off x="1981200" y="1196753"/>
          <a:ext cx="8229600" cy="4929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C:\Users\Dell User\OneDrive\Pictures\Screenshots\2024-03-06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3373" y="2046661"/>
            <a:ext cx="2808312" cy="1321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Έλλειψη 7"/>
          <p:cNvSpPr/>
          <p:nvPr/>
        </p:nvSpPr>
        <p:spPr>
          <a:xfrm>
            <a:off x="6447910" y="3368220"/>
            <a:ext cx="1476164" cy="1035208"/>
          </a:xfrm>
          <a:prstGeom prst="ellipse">
            <a:avLst/>
          </a:prstGeom>
          <a:noFill/>
          <a:ln w="444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Τίτλος 1">
            <a:extLst>
              <a:ext uri="{FF2B5EF4-FFF2-40B4-BE49-F238E27FC236}">
                <a16:creationId xmlns:a16="http://schemas.microsoft.com/office/drawing/2014/main" id="{61EAC92D-8D5F-198A-918B-8756B760A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rmAutofit/>
          </a:bodyPr>
          <a:lstStyle/>
          <a:p>
            <a:r>
              <a:rPr lang="el-GR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Οξεία Δύσπνοια – Αλγοριθμική προσέγγιση </a:t>
            </a:r>
          </a:p>
        </p:txBody>
      </p:sp>
    </p:spTree>
    <p:extLst>
      <p:ext uri="{BB962C8B-B14F-4D97-AF65-F5344CB8AC3E}">
        <p14:creationId xmlns:p14="http://schemas.microsoft.com/office/powerpoint/2010/main" val="1763593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Διάγραμμα 3"/>
          <p:cNvGraphicFramePr/>
          <p:nvPr>
            <p:extLst>
              <p:ext uri="{D42A27DB-BD31-4B8C-83A1-F6EECF244321}">
                <p14:modId xmlns:p14="http://schemas.microsoft.com/office/powerpoint/2010/main" val="2110608064"/>
              </p:ext>
            </p:extLst>
          </p:nvPr>
        </p:nvGraphicFramePr>
        <p:xfrm>
          <a:off x="1703512" y="260648"/>
          <a:ext cx="8856984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Έλλειψη 4"/>
          <p:cNvSpPr/>
          <p:nvPr/>
        </p:nvSpPr>
        <p:spPr>
          <a:xfrm>
            <a:off x="895481" y="294819"/>
            <a:ext cx="3293998" cy="1231284"/>
          </a:xfrm>
          <a:prstGeom prst="ellipse">
            <a:avLst/>
          </a:prstGeom>
          <a:gradFill>
            <a:gsLst>
              <a:gs pos="22000">
                <a:srgbClr val="00B050"/>
              </a:gs>
              <a:gs pos="80000">
                <a:schemeClr val="accent4">
                  <a:hueOff val="0"/>
                  <a:satOff val="0"/>
                  <a:lumOff val="0"/>
                  <a:alphaOff val="0"/>
                  <a:shade val="93000"/>
                  <a:satMod val="130000"/>
                </a:schemeClr>
              </a:gs>
              <a:gs pos="100000">
                <a:schemeClr val="accent4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Γενική αίματος, βιοχημικός έλεγχος, </a:t>
            </a:r>
            <a:r>
              <a:rPr lang="el-GR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Τροπονίνη</a:t>
            </a:r>
            <a:r>
              <a:rPr lang="el-GR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BNP</a:t>
            </a:r>
            <a:endParaRPr lang="el-GR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Ευθεία γραμμή σύνδεσης 6"/>
          <p:cNvCxnSpPr/>
          <p:nvPr/>
        </p:nvCxnSpPr>
        <p:spPr>
          <a:xfrm>
            <a:off x="4511824" y="5589240"/>
            <a:ext cx="1512168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s://www.radiologymasterclass.co.uk/images/chest-images/gallery-pneumothorax/cxr_gall_adb.jpg?mtime=20210304211317&amp;focal=non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5216" y="2428953"/>
            <a:ext cx="3798480" cy="1890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276" y="260648"/>
            <a:ext cx="236220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AutoShape 5" descr="Pneumonia | Radiology Reference Article | Radiopaedia.or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04" y="1684974"/>
            <a:ext cx="1758489" cy="1689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D16483A5-7AB9-FACC-3583-EADF0338E1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86"/>
          <a:stretch/>
        </p:blipFill>
        <p:spPr bwMode="auto">
          <a:xfrm>
            <a:off x="164904" y="3697825"/>
            <a:ext cx="2527449" cy="240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215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Διάγραμμα 3"/>
          <p:cNvGraphicFramePr/>
          <p:nvPr>
            <p:extLst>
              <p:ext uri="{D42A27DB-BD31-4B8C-83A1-F6EECF244321}">
                <p14:modId xmlns:p14="http://schemas.microsoft.com/office/powerpoint/2010/main" val="1492680227"/>
              </p:ext>
            </p:extLst>
          </p:nvPr>
        </p:nvGraphicFramePr>
        <p:xfrm>
          <a:off x="882869" y="182881"/>
          <a:ext cx="10228668" cy="66278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Στρογγυλεμένο ορθογώνιο 4"/>
          <p:cNvSpPr/>
          <p:nvPr/>
        </p:nvSpPr>
        <p:spPr>
          <a:xfrm>
            <a:off x="428826" y="250993"/>
            <a:ext cx="4185514" cy="238592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Ιστορικό Δύσπνοιας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l-G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Έναρξη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l-G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Διάρκεια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l-G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Ένταση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l-G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Συχνότητα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l-G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Παράγοντες που την επιδεινώνουν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l-G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Φάρμακα ή καταστάσεις που την μετριάζουν</a:t>
            </a:r>
          </a:p>
          <a:p>
            <a:endParaRPr lang="el-GR" sz="12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41"/>
          <a:stretch/>
        </p:blipFill>
        <p:spPr bwMode="auto">
          <a:xfrm>
            <a:off x="7614771" y="567261"/>
            <a:ext cx="2808311" cy="2385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78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FEF1F-F4C2-6A8D-9C78-7C65B659F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A2FFEC1-61DC-83B3-CAA1-784DB684D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45218"/>
          </a:xfrm>
        </p:spPr>
        <p:txBody>
          <a:bodyPr>
            <a:normAutofit/>
          </a:bodyPr>
          <a:lstStyle/>
          <a:p>
            <a:pPr algn="ctr"/>
            <a:r>
              <a:rPr lang="el-GR" sz="3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Μέθοδοι ανακούφισης της δύσπνοιας</a:t>
            </a:r>
            <a:endParaRPr lang="en-US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C0307D85-FF79-B4D7-96AB-498D3DBA43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83" y="826845"/>
            <a:ext cx="3720008" cy="28208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64781E-2EE8-127D-1E4B-AC0449211EDD}"/>
              </a:ext>
            </a:extLst>
          </p:cNvPr>
          <p:cNvSpPr txBox="1"/>
          <p:nvPr/>
        </p:nvSpPr>
        <p:spPr>
          <a:xfrm>
            <a:off x="884316" y="3672189"/>
            <a:ext cx="2291332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Θέση ανακούφισης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26" name="Picture 2" descr="5 Breathing Exercises for COPD">
            <a:extLst>
              <a:ext uri="{FF2B5EF4-FFF2-40B4-BE49-F238E27FC236}">
                <a16:creationId xmlns:a16="http://schemas.microsoft.com/office/drawing/2014/main" id="{803DF2B4-65F3-9852-24BE-098E04C3B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249" y="826839"/>
            <a:ext cx="3862955" cy="216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8086E2-D35E-58FB-9828-19C7E571925F}"/>
              </a:ext>
            </a:extLst>
          </p:cNvPr>
          <p:cNvSpPr txBox="1"/>
          <p:nvPr/>
        </p:nvSpPr>
        <p:spPr>
          <a:xfrm>
            <a:off x="6782172" y="3088329"/>
            <a:ext cx="370268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Αναπνοή με προτεταμένα χείλη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28" name="Picture 4" descr="Mobility Aids for COPD Patients May Help Transform Your Life">
            <a:extLst>
              <a:ext uri="{FF2B5EF4-FFF2-40B4-BE49-F238E27FC236}">
                <a16:creationId xmlns:a16="http://schemas.microsoft.com/office/drawing/2014/main" id="{8D664C6D-6383-31BD-3AAA-38DC868A6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9261" y="4093788"/>
            <a:ext cx="3236459" cy="2153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856597D-163A-0493-AA25-01D79F92D145}"/>
              </a:ext>
            </a:extLst>
          </p:cNvPr>
          <p:cNvSpPr txBox="1"/>
          <p:nvPr/>
        </p:nvSpPr>
        <p:spPr>
          <a:xfrm>
            <a:off x="2472794" y="6269593"/>
            <a:ext cx="2393604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Βοηθήματα βάδισης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30" name="Picture 6" descr="Handheld fans — INSPIRE: breathing better">
            <a:extLst>
              <a:ext uri="{FF2B5EF4-FFF2-40B4-BE49-F238E27FC236}">
                <a16:creationId xmlns:a16="http://schemas.microsoft.com/office/drawing/2014/main" id="{F343DDBD-5EC6-4C91-A859-D8D18DF342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503" y="3590054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27AE6E5-D5B9-E0F3-7224-196D6484FFDE}"/>
              </a:ext>
            </a:extLst>
          </p:cNvPr>
          <p:cNvSpPr txBox="1"/>
          <p:nvPr/>
        </p:nvSpPr>
        <p:spPr>
          <a:xfrm>
            <a:off x="7496979" y="5814536"/>
            <a:ext cx="2333716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Ανεμιστήρες χειρός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0FC99226-6D4D-772C-A091-0BDC6309658F}"/>
              </a:ext>
            </a:extLst>
          </p:cNvPr>
          <p:cNvSpPr txBox="1"/>
          <p:nvPr/>
        </p:nvSpPr>
        <p:spPr>
          <a:xfrm rot="10800000" flipV="1">
            <a:off x="7239001" y="6357182"/>
            <a:ext cx="46862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Murray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ΜΑ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et al. 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Breathe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2023; 19: 220229.</a:t>
            </a:r>
            <a:r>
              <a:rPr kumimoji="0" lang="el-G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6253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4907"/>
            <a:ext cx="4367808" cy="5864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- Ορθογώνιο"/>
          <p:cNvSpPr/>
          <p:nvPr/>
        </p:nvSpPr>
        <p:spPr>
          <a:xfrm>
            <a:off x="4175788" y="3092457"/>
            <a:ext cx="7872873" cy="3247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329 million cases globally in 2019</a:t>
            </a:r>
          </a:p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↑ rates of mortality/morbidity</a:t>
            </a:r>
            <a:endParaRPr kumimoji="0" lang="el-GR" sz="2133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just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Leading risk factor: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smoking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(including early life exposure)</a:t>
            </a:r>
          </a:p>
          <a:p>
            <a:pPr marL="0" marR="0" lvl="0" indent="0" algn="just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Pathogenesis of COPD: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airway inflammation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oxidative stress, genetic factors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epithelial-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mesenchymal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transition (EMT) mediated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airway remodeling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and endothelial-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mesenchymal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transition 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EndMT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) mediated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vascular remodeling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 </a:t>
            </a:r>
          </a:p>
          <a:p>
            <a:pPr marL="0" marR="0" lvl="0" indent="0" algn="just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COPD often coexists 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lung cancer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cardiovascular diseases,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pulmonary hypertension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and other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comorbidities</a:t>
            </a: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5 - Ορθογώνιο"/>
          <p:cNvSpPr/>
          <p:nvPr/>
        </p:nvSpPr>
        <p:spPr>
          <a:xfrm>
            <a:off x="6334920" y="6112266"/>
            <a:ext cx="56182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Lu W, et al.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Respiratory Research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2024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;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25: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338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r="17092" b="7677"/>
          <a:stretch>
            <a:fillRect/>
          </a:stretch>
        </p:blipFill>
        <p:spPr bwMode="auto">
          <a:xfrm>
            <a:off x="4148298" y="359454"/>
            <a:ext cx="7357941" cy="2085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id="{3C199163-8CCF-EAE6-288B-202439F7D4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323" t="22754" r="49826" b="5826"/>
          <a:stretch>
            <a:fillRect/>
          </a:stretch>
        </p:blipFill>
        <p:spPr>
          <a:xfrm>
            <a:off x="90890" y="847514"/>
            <a:ext cx="4084898" cy="3829625"/>
          </a:xfrm>
          <a:prstGeom prst="rect">
            <a:avLst/>
          </a:prstGeom>
        </p:spPr>
      </p:pic>
      <p:pic>
        <p:nvPicPr>
          <p:cNvPr id="3" name="Picture 2" descr="WHO | World Health Organization">
            <a:extLst>
              <a:ext uri="{FF2B5EF4-FFF2-40B4-BE49-F238E27FC236}">
                <a16:creationId xmlns:a16="http://schemas.microsoft.com/office/drawing/2014/main" id="{132AEC74-FBD8-9E49-1110-51A06611F5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7" b="15337"/>
          <a:stretch>
            <a:fillRect/>
          </a:stretch>
        </p:blipFill>
        <p:spPr bwMode="auto">
          <a:xfrm>
            <a:off x="9936427" y="2660915"/>
            <a:ext cx="1536171" cy="48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39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2 - Θέση περιεχομένου"/>
          <p:cNvSpPr>
            <a:spLocks noGrp="1"/>
          </p:cNvSpPr>
          <p:nvPr>
            <p:ph idx="1"/>
          </p:nvPr>
        </p:nvSpPr>
        <p:spPr>
          <a:xfrm>
            <a:off x="95208" y="1509626"/>
            <a:ext cx="11906333" cy="392502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l-GR" sz="20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Η </a:t>
            </a:r>
            <a:r>
              <a:rPr lang="el-GR" sz="2000" b="1" dirty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Χρόνια Αποφρακτική Πνευμονοπάθεια (ΧΑΠ) </a:t>
            </a:r>
            <a:r>
              <a:rPr lang="el-GR" sz="20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είναι μία </a:t>
            </a:r>
            <a:r>
              <a:rPr lang="el-GR" sz="2000" b="1" dirty="0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ετερογενής «κατάσταση» των πνευμόνων </a:t>
            </a:r>
            <a:r>
              <a:rPr lang="el-GR" sz="20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που χαρακτηρίζεται από χρόνια συμπτώματα του αναπνευστικού συστήματος </a:t>
            </a:r>
            <a:r>
              <a:rPr lang="el-GR" sz="2000" b="1" dirty="0">
                <a:solidFill>
                  <a:srgbClr val="0070C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(δύσπνοια, βήχας, απόχρεμψη ή/και παροξύνσεις) </a:t>
            </a:r>
            <a:r>
              <a:rPr lang="el-GR" sz="20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που οφείλονται σε διαταραχές των αεραγωγών </a:t>
            </a:r>
            <a:r>
              <a:rPr lang="el-GR" sz="2000" b="1" dirty="0">
                <a:solidFill>
                  <a:srgbClr val="00B05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(βρογχίτιδα, βρογχιολίτιδα) </a:t>
            </a:r>
            <a:r>
              <a:rPr lang="el-GR" sz="20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ή/και των κυψελίδων </a:t>
            </a:r>
            <a:r>
              <a:rPr lang="el-GR" sz="2000" b="1" dirty="0">
                <a:solidFill>
                  <a:srgbClr val="C0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(εμφύσημα) </a:t>
            </a:r>
            <a:r>
              <a:rPr lang="el-GR" sz="20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και προκαλούν εμμένον, συχνά προοδευτικό, περιορισμό της ροής του αέρα.</a:t>
            </a:r>
          </a:p>
          <a:p>
            <a:pPr algn="just">
              <a:lnSpc>
                <a:spcPct val="150000"/>
              </a:lnSpc>
              <a:buNone/>
            </a:pPr>
            <a:endParaRPr lang="el-GR" sz="2000" dirty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algn="just">
              <a:lnSpc>
                <a:spcPct val="150000"/>
              </a:lnSpc>
              <a:buNone/>
            </a:pPr>
            <a:endParaRPr lang="el-GR" sz="2000" dirty="0">
              <a:ea typeface="ＭＳ Ｐゴシック" pitchFamily="34" charset="-128"/>
            </a:endParaRPr>
          </a:p>
        </p:txBody>
      </p:sp>
      <p:sp>
        <p:nvSpPr>
          <p:cNvPr id="11" name="1 - Τίτλος"/>
          <p:cNvSpPr txBox="1">
            <a:spLocks/>
          </p:cNvSpPr>
          <p:nvPr/>
        </p:nvSpPr>
        <p:spPr>
          <a:xfrm>
            <a:off x="428369" y="214349"/>
            <a:ext cx="11450595" cy="76599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Ορισμός ΧΑΠ</a:t>
            </a:r>
          </a:p>
        </p:txBody>
      </p:sp>
      <p:sp>
        <p:nvSpPr>
          <p:cNvPr id="4" name="Text Box 17">
            <a:extLst>
              <a:ext uri="{FF2B5EF4-FFF2-40B4-BE49-F238E27FC236}">
                <a16:creationId xmlns:a16="http://schemas.microsoft.com/office/drawing/2014/main" id="{29ED1F45-2B97-4D3C-DA00-0BC8F33BA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1231" y="6343098"/>
            <a:ext cx="1273582" cy="32997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GOLD 202</a:t>
            </a:r>
            <a:r>
              <a:rPr kumimoji="0" lang="el-GR" alt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8" name="7 - Ευθεία γραμμή σύνδεσης"/>
          <p:cNvCxnSpPr/>
          <p:nvPr/>
        </p:nvCxnSpPr>
        <p:spPr>
          <a:xfrm>
            <a:off x="4223208" y="2865747"/>
            <a:ext cx="603316" cy="94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12">
            <a:extLst>
              <a:ext uri="{FF2B5EF4-FFF2-40B4-BE49-F238E27FC236}">
                <a16:creationId xmlns:a16="http://schemas.microsoft.com/office/drawing/2014/main" id="{65ED8F4F-F6B6-97A5-31F2-62C16D015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1326" t="31307" r="22143" b="23304"/>
          <a:stretch/>
        </p:blipFill>
        <p:spPr>
          <a:xfrm>
            <a:off x="849299" y="5168348"/>
            <a:ext cx="1124210" cy="113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622503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424612-4A8F-C259-8861-67E5A3FAE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>
            <a:extLst>
              <a:ext uri="{FF2B5EF4-FFF2-40B4-BE49-F238E27FC236}">
                <a16:creationId xmlns:a16="http://schemas.microsoft.com/office/drawing/2014/main" id="{4B336025-E09D-942D-C15A-E57C17504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68346"/>
          </a:xfrm>
          <a:solidFill>
            <a:srgbClr val="FFC000"/>
          </a:solidFill>
        </p:spPr>
        <p:txBody>
          <a:bodyPr/>
          <a:lstStyle/>
          <a:p>
            <a:r>
              <a:rPr lang="el-GR" sz="3200" b="1" dirty="0">
                <a:latin typeface="Arial" pitchFamily="34" charset="0"/>
                <a:cs typeface="Arial" pitchFamily="34" charset="0"/>
              </a:rPr>
              <a:t>ΧΑΠ-Παράγοντες κινδύνου</a:t>
            </a:r>
          </a:p>
        </p:txBody>
      </p:sp>
      <p:sp>
        <p:nvSpPr>
          <p:cNvPr id="3" name="2 - Θέση περιεχομένου">
            <a:extLst>
              <a:ext uri="{FF2B5EF4-FFF2-40B4-BE49-F238E27FC236}">
                <a16:creationId xmlns:a16="http://schemas.microsoft.com/office/drawing/2014/main" id="{DB7143F9-BFFA-4A8E-06F4-67D7204E0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611" y="1142984"/>
            <a:ext cx="11546316" cy="4565838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l-GR" sz="2400" b="1" dirty="0">
                <a:latin typeface="Arial" pitchFamily="34" charset="0"/>
                <a:cs typeface="Arial" pitchFamily="34" charset="0"/>
              </a:rPr>
              <a:t>Ο κύριος παράγοντας κινδύνου είναι το κάπνισμα </a:t>
            </a:r>
            <a:endParaRPr lang="el-GR" sz="20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el-GR" sz="2000" dirty="0">
                <a:latin typeface="Arial" pitchFamily="34" charset="0"/>
                <a:cs typeface="Arial" pitchFamily="34" charset="0"/>
              </a:rPr>
              <a:t>      </a:t>
            </a:r>
            <a:r>
              <a:rPr lang="el-GR" sz="2000" u="sng" dirty="0">
                <a:latin typeface="Arial" pitchFamily="34" charset="0"/>
                <a:cs typeface="Arial" pitchFamily="34" charset="0"/>
              </a:rPr>
              <a:t>Άλλοι παράγοντες κινδύνου</a:t>
            </a:r>
          </a:p>
          <a:p>
            <a:pPr algn="just">
              <a:lnSpc>
                <a:spcPct val="150000"/>
              </a:lnSpc>
            </a:pPr>
            <a:r>
              <a:rPr lang="el-G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Έκθεση σε διάφορα είδη ρύπων, είτε εντός είτε εκτός οικίας </a:t>
            </a:r>
            <a:r>
              <a:rPr lang="el-GR" sz="2000" dirty="0">
                <a:latin typeface="Arial" pitchFamily="34" charset="0"/>
                <a:cs typeface="Arial" pitchFamily="34" charset="0"/>
              </a:rPr>
              <a:t>(π.χ. επαγγελματική έκθεση σε καπνό, σε καύση βιομάζας ή άλλα τοξικά αέρια ή διαμονή σε περιοχή με υψηλή ρύπανση)</a:t>
            </a:r>
            <a:endParaRPr lang="el-GR" sz="2000" u="sng" dirty="0">
              <a:latin typeface="Arial" panose="020B0604020202020204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l-GR" sz="2000" b="1" dirty="0">
                <a:solidFill>
                  <a:srgbClr val="0070C0"/>
                </a:solidFill>
                <a:latin typeface="Arial" panose="020B0604020202020204" pitchFamily="34" charset="0"/>
                <a:cs typeface="Arial" pitchFamily="34" charset="0"/>
              </a:rPr>
              <a:t>Ενδογενείς παράγοντες</a:t>
            </a: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itchFamily="34" charset="0"/>
              </a:rPr>
              <a:t>: </a:t>
            </a:r>
            <a:r>
              <a:rPr lang="el-GR" sz="2000" dirty="0">
                <a:latin typeface="Arial" panose="020B0604020202020204" pitchFamily="34" charset="0"/>
                <a:cs typeface="Arial" pitchFamily="34" charset="0"/>
              </a:rPr>
              <a:t>γενετικές ανωμαλίες, ανώμαλη ανάπτυξη πνευμόνων (συνήθως από μητέρες καπνίστριες κατά την κύηση),  επιταχυνόμενη γήρανση</a:t>
            </a:r>
          </a:p>
          <a:p>
            <a:pPr algn="just">
              <a:lnSpc>
                <a:spcPct val="150000"/>
              </a:lnSpc>
            </a:pPr>
            <a:endParaRPr lang="el-GR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17">
            <a:extLst>
              <a:ext uri="{FF2B5EF4-FFF2-40B4-BE49-F238E27FC236}">
                <a16:creationId xmlns:a16="http://schemas.microsoft.com/office/drawing/2014/main" id="{70B80176-8979-E29E-18AF-F0B2C0636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3462" y="6269650"/>
            <a:ext cx="1273582" cy="32997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GOLD 202</a:t>
            </a:r>
            <a:r>
              <a:rPr kumimoji="0" lang="el-GR" alt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pic>
        <p:nvPicPr>
          <p:cNvPr id="5" name="Picture 12">
            <a:extLst>
              <a:ext uri="{FF2B5EF4-FFF2-40B4-BE49-F238E27FC236}">
                <a16:creationId xmlns:a16="http://schemas.microsoft.com/office/drawing/2014/main" id="{26C8F519-EA6D-0C75-B5D3-7B8ED55D55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1326" t="31307" r="22143" b="23304"/>
          <a:stretch/>
        </p:blipFill>
        <p:spPr>
          <a:xfrm>
            <a:off x="10541708" y="274733"/>
            <a:ext cx="1124210" cy="113107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C4B03C5-1386-BCC7-49AB-278103E40305}"/>
              </a:ext>
            </a:extLst>
          </p:cNvPr>
          <p:cNvSpPr txBox="1"/>
          <p:nvPr/>
        </p:nvSpPr>
        <p:spPr>
          <a:xfrm>
            <a:off x="502275" y="4318463"/>
            <a:ext cx="11426113" cy="188199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Σημαντικότερο γενετικό αίτιο ανάπτυξης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XA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Π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έλλειψη α1 </a:t>
            </a:r>
            <a:r>
              <a:rPr kumimoji="0" lang="el-G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αντιθρυψίνης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πρωτεΐνη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αναστολέας των </a:t>
            </a:r>
            <a:r>
              <a:rPr kumimoji="0" lang="el-GR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ελαστασών</a:t>
            </a: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των </a:t>
            </a:r>
            <a:r>
              <a:rPr kumimoji="0" lang="el-GR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ουδετεροφίλων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endParaRPr kumimoji="0" lang="el-G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Η έλλειψη της πρωτεΐνης αυτής οδηγεί στην ανάπτυξη εμφυσήματος σε νεότερα άτομα, ακόμη και μετά από μια μικρή καπνιστική έκθεση </a:t>
            </a:r>
          </a:p>
        </p:txBody>
      </p:sp>
    </p:spTree>
    <p:extLst>
      <p:ext uri="{BB962C8B-B14F-4D97-AF65-F5344CB8AC3E}">
        <p14:creationId xmlns:p14="http://schemas.microsoft.com/office/powerpoint/2010/main" val="355984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- Τίτλος"/>
          <p:cNvSpPr>
            <a:spLocks noGrp="1"/>
          </p:cNvSpPr>
          <p:nvPr>
            <p:ph type="title"/>
          </p:nvPr>
        </p:nvSpPr>
        <p:spPr>
          <a:xfrm>
            <a:off x="220617" y="71414"/>
            <a:ext cx="11685672" cy="1026940"/>
          </a:xfrm>
          <a:noFill/>
        </p:spPr>
        <p:txBody>
          <a:bodyPr>
            <a:normAutofit/>
          </a:bodyPr>
          <a:lstStyle/>
          <a:p>
            <a:pPr algn="ctr"/>
            <a:r>
              <a:rPr lang="el-GR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Θεμελειώδεις μηχανισμοί υπεύθυνοι για τις «αλλαγές» που παρατηρούνται στη ΧΑΠ</a:t>
            </a:r>
          </a:p>
        </p:txBody>
      </p:sp>
      <p:sp>
        <p:nvSpPr>
          <p:cNvPr id="3075" name="AutoShape 7"/>
          <p:cNvSpPr>
            <a:spLocks noGrp="1" noChangeArrowheads="1"/>
          </p:cNvSpPr>
          <p:nvPr>
            <p:ph idx="1"/>
          </p:nvPr>
        </p:nvSpPr>
        <p:spPr>
          <a:xfrm>
            <a:off x="1200151" y="5000651"/>
            <a:ext cx="2783416" cy="40862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scene3d>
            <a:camera prst="legacyObliqueTopRight"/>
            <a:lightRig rig="legacyFlat3" dir="b"/>
          </a:scene3d>
          <a:sp3d extrusionH="125400" prstMaterial="legacyPlastic">
            <a:bevelT w="13500" h="13500" prst="angle"/>
            <a:bevelB w="13500" h="13500" prst="angle"/>
            <a:extrusionClr>
              <a:srgbClr val="9AE6E4"/>
            </a:extrusionClr>
          </a:sp3d>
        </p:spPr>
        <p:txBody>
          <a:bodyPr anchor="ctr">
            <a:spAutoFit/>
            <a:flatTx/>
          </a:bodyPr>
          <a:lstStyle/>
          <a:p>
            <a:pPr algn="ctr">
              <a:buFontTx/>
              <a:buNone/>
            </a:pPr>
            <a:r>
              <a:rPr lang="en-US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inflammation </a:t>
            </a:r>
          </a:p>
        </p:txBody>
      </p:sp>
      <p:sp>
        <p:nvSpPr>
          <p:cNvPr id="5" name="AutoShape 7"/>
          <p:cNvSpPr txBox="1">
            <a:spLocks noChangeArrowheads="1"/>
          </p:cNvSpPr>
          <p:nvPr/>
        </p:nvSpPr>
        <p:spPr bwMode="auto">
          <a:xfrm>
            <a:off x="4656685" y="4692650"/>
            <a:ext cx="2783417" cy="112371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125400" prstMaterial="legacyPlastic">
            <a:bevelT w="13500" h="13500" prst="angle"/>
            <a:bevelB w="13500" h="13500" prst="angle"/>
            <a:extrusionClr>
              <a:srgbClr val="9AE6E4"/>
            </a:extrusionClr>
          </a:sp3d>
        </p:spPr>
        <p:txBody>
          <a:bodyPr anchor="ctr">
            <a:spAutoFit/>
            <a:flatTx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protease-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antiprotease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imbalance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</a:p>
        </p:txBody>
      </p:sp>
      <p:sp>
        <p:nvSpPr>
          <p:cNvPr id="6" name="AutoShape 7"/>
          <p:cNvSpPr txBox="1">
            <a:spLocks noChangeArrowheads="1"/>
          </p:cNvSpPr>
          <p:nvPr/>
        </p:nvSpPr>
        <p:spPr bwMode="auto">
          <a:xfrm>
            <a:off x="8113184" y="4933950"/>
            <a:ext cx="2783416" cy="44267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>
            <a:noFill/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125400" prstMaterial="legacyPlastic">
            <a:bevelT w="13500" h="13500" prst="angle"/>
            <a:bevelB w="13500" h="13500" prst="angle"/>
            <a:extrusionClr>
              <a:srgbClr val="9AE6E4"/>
            </a:extrusionClr>
          </a:sp3d>
        </p:spPr>
        <p:txBody>
          <a:bodyPr anchor="ctr">
            <a:spAutoFit/>
            <a:flatTx/>
          </a:bodyPr>
          <a:lstStyle/>
          <a:p>
            <a:pPr marL="342900" marR="0" lvl="0" indent="-34290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apoptosis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</a:p>
        </p:txBody>
      </p:sp>
      <p:sp>
        <p:nvSpPr>
          <p:cNvPr id="7" name="AutoShape 7"/>
          <p:cNvSpPr txBox="1">
            <a:spLocks noChangeArrowheads="1"/>
          </p:cNvSpPr>
          <p:nvPr/>
        </p:nvSpPr>
        <p:spPr bwMode="auto">
          <a:xfrm>
            <a:off x="4078819" y="2349500"/>
            <a:ext cx="3456516" cy="509588"/>
          </a:xfrm>
          <a:prstGeom prst="roundRect">
            <a:avLst>
              <a:gd name="adj" fmla="val 16667"/>
            </a:avLst>
          </a:prstGeom>
          <a:solidFill>
            <a:srgbClr val="9AE6E4"/>
          </a:solidFill>
          <a:ln w="9525">
            <a:noFill/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125400" prstMaterial="legacyPlastic">
            <a:bevelT w="13500" h="13500" prst="angle"/>
            <a:bevelB w="13500" h="13500" prst="angle"/>
            <a:extrusionClr>
              <a:srgbClr val="9AE6E4"/>
            </a:extrusionClr>
          </a:sp3d>
        </p:spPr>
        <p:txBody>
          <a:bodyPr anchor="ctr">
            <a:spAutoFit/>
            <a:flatTx/>
          </a:bodyPr>
          <a:lstStyle/>
          <a:p>
            <a:pPr marL="342900" marR="0" lvl="0" indent="-34290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oxidative stress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0" name="9 - Δεξιό βέλος"/>
          <p:cNvSpPr>
            <a:spLocks noChangeArrowheads="1"/>
          </p:cNvSpPr>
          <p:nvPr/>
        </p:nvSpPr>
        <p:spPr bwMode="auto">
          <a:xfrm>
            <a:off x="7823200" y="2492402"/>
            <a:ext cx="865717" cy="288925"/>
          </a:xfrm>
          <a:prstGeom prst="rightArrow">
            <a:avLst>
              <a:gd name="adj1" fmla="val 50000"/>
              <a:gd name="adj2" fmla="val 49939"/>
            </a:avLst>
          </a:prstGeom>
          <a:solidFill>
            <a:srgbClr val="002060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itchFamily="34" charset="-128"/>
              <a:cs typeface="+mn-cs"/>
            </a:endParaRPr>
          </a:p>
        </p:txBody>
      </p:sp>
      <p:sp>
        <p:nvSpPr>
          <p:cNvPr id="13" name="12 - Βέλος προς τα κάτω"/>
          <p:cNvSpPr>
            <a:spLocks noChangeArrowheads="1"/>
          </p:cNvSpPr>
          <p:nvPr/>
        </p:nvSpPr>
        <p:spPr bwMode="auto">
          <a:xfrm>
            <a:off x="5712887" y="2924202"/>
            <a:ext cx="383116" cy="792163"/>
          </a:xfrm>
          <a:prstGeom prst="downArrow">
            <a:avLst>
              <a:gd name="adj1" fmla="val 50000"/>
              <a:gd name="adj2" fmla="val 50122"/>
            </a:avLst>
          </a:prstGeom>
          <a:solidFill>
            <a:srgbClr val="002060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itchFamily="34" charset="-128"/>
              <a:cs typeface="+mn-cs"/>
            </a:endParaRPr>
          </a:p>
        </p:txBody>
      </p:sp>
      <p:sp>
        <p:nvSpPr>
          <p:cNvPr id="19" name="18 - Ορθογώνιο"/>
          <p:cNvSpPr>
            <a:spLocks noChangeArrowheads="1"/>
          </p:cNvSpPr>
          <p:nvPr/>
        </p:nvSpPr>
        <p:spPr bwMode="auto">
          <a:xfrm>
            <a:off x="1809721" y="3908430"/>
            <a:ext cx="8832851" cy="507831"/>
          </a:xfrm>
          <a:prstGeom prst="rect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Triggers and exacerbates the three other mechanisms</a:t>
            </a:r>
            <a:endParaRPr kumimoji="0" lang="el-G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083" name="Rectangle 4"/>
          <p:cNvSpPr>
            <a:spLocks noChangeArrowheads="1"/>
          </p:cNvSpPr>
          <p:nvPr/>
        </p:nvSpPr>
        <p:spPr bwMode="auto">
          <a:xfrm>
            <a:off x="2381224" y="6305600"/>
            <a:ext cx="7681384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MacNee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 W.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Proc Am </a:t>
            </a:r>
            <a:r>
              <a:rPr kumimoji="0" 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Thorac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 Soc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2005; 2: 258-66.</a:t>
            </a: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9017688" y="2191290"/>
            <a:ext cx="2877749" cy="88968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Direct</a:t>
            </a: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injury to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the respiratory tract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+mn-cs"/>
              </a:rPr>
              <a:t>   </a:t>
            </a:r>
            <a:endParaRPr kumimoji="0" lang="el-G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itchFamily="34" charset="-128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955592" y="4588503"/>
            <a:ext cx="3383005" cy="1243913"/>
          </a:xfrm>
          <a:prstGeom prst="ellipse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 descr="1-s2"/>
          <p:cNvPicPr>
            <a:picLocks noChangeAspect="1" noChangeArrowheads="1"/>
          </p:cNvPicPr>
          <p:nvPr/>
        </p:nvPicPr>
        <p:blipFill>
          <a:blip r:embed="rId2" cstate="print"/>
          <a:srcRect l="40661" t="1254" r="15349" b="87183"/>
          <a:stretch>
            <a:fillRect/>
          </a:stretch>
        </p:blipFill>
        <p:spPr bwMode="auto">
          <a:xfrm>
            <a:off x="3511340" y="1500174"/>
            <a:ext cx="4476781" cy="665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nimBg="1"/>
      <p:bldP spid="5" grpId="0" animBg="1"/>
      <p:bldP spid="6" grpId="0" animBg="1"/>
      <p:bldP spid="7" grpId="0" animBg="1"/>
      <p:bldP spid="10" grpId="0" animBg="1"/>
      <p:bldP spid="13" grpId="0" animBg="1"/>
      <p:bldP spid="19" grpId="0" animBg="1"/>
      <p:bldP spid="12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C493E-9BA4-5185-CCBF-DC3CB179D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8" name="Rectangle 6">
            <a:extLst>
              <a:ext uri="{FF2B5EF4-FFF2-40B4-BE49-F238E27FC236}">
                <a16:creationId xmlns:a16="http://schemas.microsoft.com/office/drawing/2014/main" id="{85FEFD6E-5EE9-9EAB-9579-31DBCF25A4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9949" y="142852"/>
            <a:ext cx="11296691" cy="1285884"/>
          </a:xfrm>
          <a:noFill/>
        </p:spPr>
        <p:txBody>
          <a:bodyPr>
            <a:normAutofit fontScale="90000"/>
          </a:bodyPr>
          <a:lstStyle/>
          <a:p>
            <a:br>
              <a:rPr lang="en-US" altLang="el-G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altLang="el-GR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ΧΑΠ</a:t>
            </a:r>
            <a:r>
              <a:rPr lang="en-US" altLang="el-GR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l-GR" altLang="el-GR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Ποιές είναι οι παθοφυσιολογικές συνέπειες;</a:t>
            </a:r>
            <a:br>
              <a:rPr lang="el-GR" altLang="el-GR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l-GR" altLang="el-GR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95074" name="Picture 2" descr="ÎÏÎ¿ÏÎ­Î»ÎµÏÎ¼Î± ÎµÎ¹ÎºÏÎ½Î±Ï Î³Î¹Î± copd pathophysiology">
            <a:extLst>
              <a:ext uri="{FF2B5EF4-FFF2-40B4-BE49-F238E27FC236}">
                <a16:creationId xmlns:a16="http://schemas.microsoft.com/office/drawing/2014/main" id="{6BA0FF7E-82D8-B440-EC15-F54F1DA51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46235" y="1785926"/>
            <a:ext cx="9512300" cy="4238626"/>
          </a:xfrm>
          <a:prstGeom prst="rect">
            <a:avLst/>
          </a:prstGeom>
          <a:noFill/>
        </p:spPr>
      </p:pic>
      <p:pic>
        <p:nvPicPr>
          <p:cNvPr id="1795076" name="Picture 4" descr="ÎÏÎ¿ÏÎ­Î»ÎµÏÎ¼Î± ÎµÎ¹ÎºÏÎ½Î±Ï Î³Î¹Î± baloon">
            <a:extLst>
              <a:ext uri="{FF2B5EF4-FFF2-40B4-BE49-F238E27FC236}">
                <a16:creationId xmlns:a16="http://schemas.microsoft.com/office/drawing/2014/main" id="{0C2EB897-0C65-2B00-7828-703FA7F9C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3467" y="2786079"/>
            <a:ext cx="3714776" cy="3619455"/>
          </a:xfrm>
          <a:prstGeom prst="rect">
            <a:avLst/>
          </a:prstGeom>
          <a:noFill/>
        </p:spPr>
      </p:pic>
      <p:pic>
        <p:nvPicPr>
          <p:cNvPr id="2" name="Picture 2" descr="ÎÏÎ¿ÏÎ­Î»ÎµÏÎ¼Î± ÎµÎ¹ÎºÏÎ½Î±Ï Î³Î¹Î± SLIGHTLY DEFLATED BALLOON">
            <a:extLst>
              <a:ext uri="{FF2B5EF4-FFF2-40B4-BE49-F238E27FC236}">
                <a16:creationId xmlns:a16="http://schemas.microsoft.com/office/drawing/2014/main" id="{885267B1-F0C9-D0CB-5665-73D79F502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20312" y="2857496"/>
            <a:ext cx="6928717" cy="29289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42450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5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6C5EF-7897-C551-E313-F32A20474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De Troyer 5 copy">
            <a:extLst>
              <a:ext uri="{FF2B5EF4-FFF2-40B4-BE49-F238E27FC236}">
                <a16:creationId xmlns:a16="http://schemas.microsoft.com/office/drawing/2014/main" id="{97F24613-85C0-436C-C4AE-C55B639EBDD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896" y="2099342"/>
            <a:ext cx="3950208" cy="380390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3251" name="Picture 3" descr="3-torax">
            <a:extLst>
              <a:ext uri="{FF2B5EF4-FFF2-40B4-BE49-F238E27FC236}">
                <a16:creationId xmlns:a16="http://schemas.microsoft.com/office/drawing/2014/main" id="{EB906979-695C-52B7-BB1F-B5BACC367E9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0"/>
            <a:ext cx="113792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4">
            <a:extLst>
              <a:ext uri="{FF2B5EF4-FFF2-40B4-BE49-F238E27FC236}">
                <a16:creationId xmlns:a16="http://schemas.microsoft.com/office/drawing/2014/main" id="{381DCB7E-7CA4-5BE2-DE8E-084C8B952E0A}"/>
              </a:ext>
            </a:extLst>
          </p:cNvPr>
          <p:cNvGrpSpPr>
            <a:grpSpLocks/>
          </p:cNvGrpSpPr>
          <p:nvPr/>
        </p:nvGrpSpPr>
        <p:grpSpPr bwMode="auto">
          <a:xfrm>
            <a:off x="334433" y="1520846"/>
            <a:ext cx="11618384" cy="1235075"/>
            <a:chOff x="158" y="935"/>
            <a:chExt cx="5489" cy="778"/>
          </a:xfrm>
        </p:grpSpPr>
        <p:sp>
          <p:nvSpPr>
            <p:cNvPr id="53253" name="Text Box 5">
              <a:extLst>
                <a:ext uri="{FF2B5EF4-FFF2-40B4-BE49-F238E27FC236}">
                  <a16:creationId xmlns:a16="http://schemas.microsoft.com/office/drawing/2014/main" id="{380833EC-A89C-50C8-2623-056D02014B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7" y="1480"/>
              <a:ext cx="2138" cy="23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l-GR" sz="1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Arial" panose="020B0604020202020204" pitchFamily="34" charset="0"/>
                </a:rPr>
                <a:t>Μειωμένη ζώνη απόθεσης</a:t>
              </a:r>
            </a:p>
          </p:txBody>
        </p:sp>
        <p:sp>
          <p:nvSpPr>
            <p:cNvPr id="53254" name="AutoShape 6">
              <a:extLst>
                <a:ext uri="{FF2B5EF4-FFF2-40B4-BE49-F238E27FC236}">
                  <a16:creationId xmlns:a16="http://schemas.microsoft.com/office/drawing/2014/main" id="{FF356B48-C69C-9258-537E-466EC0C838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" y="935"/>
              <a:ext cx="455" cy="400"/>
            </a:xfrm>
            <a:prstGeom prst="rightArrow">
              <a:avLst>
                <a:gd name="adj1" fmla="val 50000"/>
                <a:gd name="adj2" fmla="val 28438"/>
              </a:avLst>
            </a:prstGeom>
            <a:solidFill>
              <a:srgbClr val="FF0000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53255" name="AutoShape 7">
              <a:extLst>
                <a:ext uri="{FF2B5EF4-FFF2-40B4-BE49-F238E27FC236}">
                  <a16:creationId xmlns:a16="http://schemas.microsoft.com/office/drawing/2014/main" id="{0EF2E792-F947-7CDC-3776-B991D61C371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84" y="1207"/>
              <a:ext cx="363" cy="218"/>
            </a:xfrm>
            <a:prstGeom prst="rightArrow">
              <a:avLst>
                <a:gd name="adj1" fmla="val 50000"/>
                <a:gd name="adj2" fmla="val 41628"/>
              </a:avLst>
            </a:prstGeom>
            <a:solidFill>
              <a:srgbClr val="FF0000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" name="Group 8">
            <a:extLst>
              <a:ext uri="{FF2B5EF4-FFF2-40B4-BE49-F238E27FC236}">
                <a16:creationId xmlns:a16="http://schemas.microsoft.com/office/drawing/2014/main" id="{1B1B1CC7-3D2B-7C26-1DB6-5A7A5D305B19}"/>
              </a:ext>
            </a:extLst>
          </p:cNvPr>
          <p:cNvGrpSpPr>
            <a:grpSpLocks/>
          </p:cNvGrpSpPr>
          <p:nvPr/>
        </p:nvGrpSpPr>
        <p:grpSpPr bwMode="auto">
          <a:xfrm>
            <a:off x="7440111" y="2349521"/>
            <a:ext cx="3839635" cy="1520825"/>
            <a:chOff x="3515" y="1480"/>
            <a:chExt cx="1814" cy="958"/>
          </a:xfrm>
        </p:grpSpPr>
        <p:sp>
          <p:nvSpPr>
            <p:cNvPr id="53257" name="Text Box 9">
              <a:extLst>
                <a:ext uri="{FF2B5EF4-FFF2-40B4-BE49-F238E27FC236}">
                  <a16:creationId xmlns:a16="http://schemas.microsoft.com/office/drawing/2014/main" id="{5CE5EFD2-6FC7-A6F1-8EF2-7D4BFC7B09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5" y="2205"/>
              <a:ext cx="1633" cy="233"/>
            </a:xfrm>
            <a:prstGeom prst="rect">
              <a:avLst/>
            </a:prstGeom>
            <a:noFill/>
            <a:ln w="28575">
              <a:solidFill>
                <a:srgbClr val="0033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l-GR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Εισολκή</a:t>
              </a:r>
              <a:r>
                <a:rPr kumimoji="0" lang="el-GR" altLang="el-G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 κατωτέρων πλευρών</a:t>
              </a:r>
            </a:p>
          </p:txBody>
        </p:sp>
        <p:sp>
          <p:nvSpPr>
            <p:cNvPr id="53258" name="AutoShape 10">
              <a:extLst>
                <a:ext uri="{FF2B5EF4-FFF2-40B4-BE49-F238E27FC236}">
                  <a16:creationId xmlns:a16="http://schemas.microsoft.com/office/drawing/2014/main" id="{4FCB9E1D-2B67-7EC5-B1D5-032BBC09BA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9" y="1480"/>
              <a:ext cx="306" cy="615"/>
            </a:xfrm>
            <a:prstGeom prst="upArrow">
              <a:avLst>
                <a:gd name="adj1" fmla="val 50000"/>
                <a:gd name="adj2" fmla="val 50245"/>
              </a:avLst>
            </a:prstGeom>
            <a:solidFill>
              <a:srgbClr val="00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53259" name="AutoShape 11">
              <a:extLst>
                <a:ext uri="{FF2B5EF4-FFF2-40B4-BE49-F238E27FC236}">
                  <a16:creationId xmlns:a16="http://schemas.microsoft.com/office/drawing/2014/main" id="{29447947-0C83-E1FF-6EDD-7024B520B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3" y="1480"/>
              <a:ext cx="306" cy="615"/>
            </a:xfrm>
            <a:prstGeom prst="upArrow">
              <a:avLst>
                <a:gd name="adj1" fmla="val 50000"/>
                <a:gd name="adj2" fmla="val 50245"/>
              </a:avLst>
            </a:prstGeom>
            <a:solidFill>
              <a:srgbClr val="00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sp>
        <p:nvSpPr>
          <p:cNvPr id="12" name="Rectangle 4">
            <a:extLst>
              <a:ext uri="{FF2B5EF4-FFF2-40B4-BE49-F238E27FC236}">
                <a16:creationId xmlns:a16="http://schemas.microsoft.com/office/drawing/2014/main" id="{206790A1-A3C6-8DF3-96E5-AEC1FF51E448}"/>
              </a:ext>
            </a:extLst>
          </p:cNvPr>
          <p:cNvSpPr txBox="1">
            <a:spLocks noChangeArrowheads="1"/>
          </p:cNvSpPr>
          <p:nvPr/>
        </p:nvSpPr>
        <p:spPr>
          <a:xfrm>
            <a:off x="380960" y="5929330"/>
            <a:ext cx="3905277" cy="642942"/>
          </a:xfrm>
          <a:prstGeom prst="rect">
            <a:avLst/>
          </a:prstGeom>
          <a:solidFill>
            <a:srgbClr val="00B05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Συνέπειες υπερδιάτασης</a:t>
            </a:r>
          </a:p>
        </p:txBody>
      </p:sp>
    </p:spTree>
    <p:extLst>
      <p:ext uri="{BB962C8B-B14F-4D97-AF65-F5344CB8AC3E}">
        <p14:creationId xmlns:p14="http://schemas.microsoft.com/office/powerpoint/2010/main" val="4071162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EBB3E-26E5-FDE1-67F5-CCB031879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3" descr="Flow limitation">
            <a:extLst>
              <a:ext uri="{FF2B5EF4-FFF2-40B4-BE49-F238E27FC236}">
                <a16:creationId xmlns:a16="http://schemas.microsoft.com/office/drawing/2014/main" id="{5E613F09-E6E7-E48A-C687-803BB375244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311586" y="1294545"/>
            <a:ext cx="3220369" cy="2359908"/>
          </a:xfrm>
          <a:noFill/>
        </p:spPr>
      </p:pic>
      <p:pic>
        <p:nvPicPr>
          <p:cNvPr id="128002" name="Picture 2" descr="توییتر \ Frits Franssen در توییتر: &amp;quot;Pathophysiology of pulmonary emphysema  and lung hyperinflation in patient with COPD, illustrated by Netter  https://t.co/LVxh9zYxxo&amp;quot;">
            <a:extLst>
              <a:ext uri="{FF2B5EF4-FFF2-40B4-BE49-F238E27FC236}">
                <a16:creationId xmlns:a16="http://schemas.microsoft.com/office/drawing/2014/main" id="{2EE581F1-82BC-761F-06AE-0280BCED1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r="14014"/>
          <a:stretch>
            <a:fillRect/>
          </a:stretch>
        </p:blipFill>
        <p:spPr bwMode="auto">
          <a:xfrm>
            <a:off x="1006177" y="1327653"/>
            <a:ext cx="2324703" cy="2171175"/>
          </a:xfrm>
          <a:prstGeom prst="rect">
            <a:avLst/>
          </a:prstGeom>
          <a:noFill/>
        </p:spPr>
      </p:pic>
      <p:pic>
        <p:nvPicPr>
          <p:cNvPr id="5" name="Picture 3" descr="Dyspnea 1">
            <a:extLst>
              <a:ext uri="{FF2B5EF4-FFF2-40B4-BE49-F238E27FC236}">
                <a16:creationId xmlns:a16="http://schemas.microsoft.com/office/drawing/2014/main" id="{C5504B8C-7B15-945C-6163-D2B835E12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55364" y="3842158"/>
            <a:ext cx="3568828" cy="166498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7FB2B9F2-DD92-B91C-501B-23CE4F8CA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l="16881" t="17452" r="28945" b="16330"/>
          <a:stretch>
            <a:fillRect/>
          </a:stretch>
        </p:blipFill>
        <p:spPr bwMode="auto">
          <a:xfrm>
            <a:off x="8005686" y="1327654"/>
            <a:ext cx="3966571" cy="272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56F364FD-A7F5-7772-D8C6-1651CCBCC6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 l="50310"/>
          <a:stretch>
            <a:fillRect/>
          </a:stretch>
        </p:blipFill>
        <p:spPr bwMode="auto">
          <a:xfrm>
            <a:off x="8557523" y="4276150"/>
            <a:ext cx="2844099" cy="2145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Hyperinflated Lungs and COPD">
            <a:extLst>
              <a:ext uri="{FF2B5EF4-FFF2-40B4-BE49-F238E27FC236}">
                <a16:creationId xmlns:a16="http://schemas.microsoft.com/office/drawing/2014/main" id="{AAA07745-784D-5226-C443-A70A0FF6F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47" y="3810824"/>
            <a:ext cx="3409348" cy="1775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A10B686-D5E3-ED6A-86A9-EF98DD17A3A9}"/>
              </a:ext>
            </a:extLst>
          </p:cNvPr>
          <p:cNvSpPr txBox="1">
            <a:spLocks noChangeArrowheads="1"/>
          </p:cNvSpPr>
          <p:nvPr/>
        </p:nvSpPr>
        <p:spPr>
          <a:xfrm>
            <a:off x="325120" y="276048"/>
            <a:ext cx="11501120" cy="723718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ΧΑΠ = </a:t>
            </a:r>
            <a:r>
              <a:rPr kumimoji="0" lang="el-GR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Υπερδιάταση</a:t>
            </a: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 + Φλεγμονή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A5B9C20B-6CB7-A096-BC85-C285ACFD91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3881" y="5931497"/>
            <a:ext cx="2421584" cy="406241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l-G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Δύσπνοια</a:t>
            </a:r>
          </a:p>
        </p:txBody>
      </p:sp>
    </p:spTree>
    <p:extLst>
      <p:ext uri="{BB962C8B-B14F-4D97-AF65-F5344CB8AC3E}">
        <p14:creationId xmlns:p14="http://schemas.microsoft.com/office/powerpoint/2010/main" val="3723542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142852"/>
            <a:ext cx="10972800" cy="785818"/>
          </a:xfrm>
          <a:solidFill>
            <a:srgbClr val="FFC000"/>
          </a:solidFill>
        </p:spPr>
        <p:txBody>
          <a:bodyPr/>
          <a:lstStyle/>
          <a:p>
            <a:r>
              <a:rPr lang="el-GR" sz="3200" b="1" dirty="0">
                <a:latin typeface="Arial" pitchFamily="34" charset="0"/>
                <a:cs typeface="Arial" pitchFamily="34" charset="0"/>
              </a:rPr>
              <a:t>Διάγνωση ΧΑΠ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l-GR" sz="2400" dirty="0"/>
              <a:t>  </a:t>
            </a:r>
            <a:endParaRPr lang="el-GR" sz="1800" dirty="0"/>
          </a:p>
        </p:txBody>
      </p:sp>
      <p:sp>
        <p:nvSpPr>
          <p:cNvPr id="6" name="5 - Στρογγυλεμένο ορθογώνιο"/>
          <p:cNvSpPr/>
          <p:nvPr/>
        </p:nvSpPr>
        <p:spPr bwMode="auto">
          <a:xfrm>
            <a:off x="857216" y="1500174"/>
            <a:ext cx="4476781" cy="3143272"/>
          </a:xfrm>
          <a:prstGeom prst="round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  <a:buNone/>
            </a:pPr>
            <a:r>
              <a:rPr lang="el-GR" sz="2000" b="1" dirty="0">
                <a:latin typeface="Arial" pitchFamily="34" charset="0"/>
                <a:cs typeface="Arial" pitchFamily="34" charset="0"/>
              </a:rPr>
              <a:t>Συμπτώματα</a:t>
            </a:r>
          </a:p>
          <a:p>
            <a:pPr algn="ctr">
              <a:lnSpc>
                <a:spcPct val="150000"/>
              </a:lnSpc>
              <a:buFont typeface="Arial" pitchFamily="34" charset="0"/>
              <a:buChar char="•"/>
            </a:pPr>
            <a:r>
              <a:rPr lang="el-GR" sz="1800" dirty="0">
                <a:latin typeface="Arial" pitchFamily="34" charset="0"/>
                <a:cs typeface="Arial" pitchFamily="34" charset="0"/>
              </a:rPr>
              <a:t>Δύσπνοια</a:t>
            </a:r>
          </a:p>
          <a:p>
            <a:pPr algn="ctr">
              <a:lnSpc>
                <a:spcPct val="150000"/>
              </a:lnSpc>
              <a:buFont typeface="Arial" pitchFamily="34" charset="0"/>
              <a:buChar char="•"/>
            </a:pPr>
            <a:r>
              <a:rPr lang="el-GR" sz="1800" dirty="0">
                <a:latin typeface="Arial" pitchFamily="34" charset="0"/>
                <a:cs typeface="Arial" pitchFamily="34" charset="0"/>
              </a:rPr>
              <a:t>Χρόνιος βήχας</a:t>
            </a:r>
          </a:p>
          <a:p>
            <a:pPr algn="ctr">
              <a:lnSpc>
                <a:spcPct val="150000"/>
              </a:lnSpc>
              <a:buFont typeface="Arial" pitchFamily="34" charset="0"/>
              <a:buChar char="•"/>
            </a:pPr>
            <a:r>
              <a:rPr lang="el-GR" sz="1800" dirty="0">
                <a:latin typeface="Arial" pitchFamily="34" charset="0"/>
                <a:cs typeface="Arial" pitchFamily="34" charset="0"/>
              </a:rPr>
              <a:t>Απόχρεμψη</a:t>
            </a:r>
          </a:p>
        </p:txBody>
      </p:sp>
      <p:sp>
        <p:nvSpPr>
          <p:cNvPr id="7" name="6 - Στρογγυλεμένο ορθογώνιο"/>
          <p:cNvSpPr/>
          <p:nvPr/>
        </p:nvSpPr>
        <p:spPr bwMode="auto">
          <a:xfrm>
            <a:off x="6286501" y="1500174"/>
            <a:ext cx="4667283" cy="3214710"/>
          </a:xfrm>
          <a:prstGeom prst="round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r>
              <a:rPr lang="el-GR" sz="2000" b="1" dirty="0">
                <a:latin typeface="Arial" pitchFamily="34" charset="0"/>
                <a:cs typeface="Arial" pitchFamily="34" charset="0"/>
              </a:rPr>
              <a:t>Παράγοντες κινδύνου</a:t>
            </a:r>
          </a:p>
          <a:p>
            <a:pPr algn="ctr">
              <a:lnSpc>
                <a:spcPct val="150000"/>
              </a:lnSpc>
              <a:buFont typeface="Arial" pitchFamily="34" charset="0"/>
              <a:buChar char="•"/>
            </a:pPr>
            <a:r>
              <a:rPr lang="el-GR" sz="1800" dirty="0">
                <a:latin typeface="Arial" pitchFamily="34" charset="0"/>
                <a:cs typeface="Arial" pitchFamily="34" charset="0"/>
              </a:rPr>
              <a:t>Ενδογενείς παράγοντες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50000"/>
              </a:lnSpc>
              <a:buFont typeface="Arial" pitchFamily="34" charset="0"/>
              <a:buChar char="•"/>
            </a:pPr>
            <a:r>
              <a:rPr lang="el-GR" sz="1800" dirty="0">
                <a:latin typeface="Arial" pitchFamily="34" charset="0"/>
                <a:cs typeface="Arial" pitchFamily="34" charset="0"/>
              </a:rPr>
              <a:t>Κάπνισμα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E</a:t>
            </a:r>
            <a:r>
              <a:rPr lang="el-GR" sz="1800" dirty="0" err="1">
                <a:latin typeface="Arial" pitchFamily="34" charset="0"/>
                <a:cs typeface="Arial" pitchFamily="34" charset="0"/>
              </a:rPr>
              <a:t>παγγελματικοί</a:t>
            </a:r>
            <a:endParaRPr lang="el-GR" sz="1800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50000"/>
              </a:lnSpc>
              <a:buFont typeface="Arial" pitchFamily="34" charset="0"/>
              <a:buChar char="•"/>
            </a:pPr>
            <a:r>
              <a:rPr lang="el-GR" sz="1800" dirty="0">
                <a:latin typeface="Arial" pitchFamily="34" charset="0"/>
                <a:cs typeface="Arial" pitchFamily="34" charset="0"/>
              </a:rPr>
              <a:t>Εσωτερική/εξωτερική μόλυνση</a:t>
            </a:r>
          </a:p>
        </p:txBody>
      </p:sp>
      <p:sp>
        <p:nvSpPr>
          <p:cNvPr id="8" name="7 - Δεξιό άγκιστρο"/>
          <p:cNvSpPr/>
          <p:nvPr/>
        </p:nvSpPr>
        <p:spPr bwMode="auto">
          <a:xfrm rot="5400000">
            <a:off x="5703091" y="1059649"/>
            <a:ext cx="500066" cy="8096307"/>
          </a:xfrm>
          <a:prstGeom prst="rightBrac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4000" b="0" i="0" u="none" strike="noStrike" cap="none" normalizeH="0" baseline="0">
              <a:ln>
                <a:noFill/>
              </a:ln>
              <a:solidFill>
                <a:srgbClr val="E7EC18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8 - Στρογγυλεμένο ορθογώνιο"/>
          <p:cNvSpPr/>
          <p:nvPr/>
        </p:nvSpPr>
        <p:spPr bwMode="auto">
          <a:xfrm>
            <a:off x="1960608" y="5500702"/>
            <a:ext cx="8394357" cy="891860"/>
          </a:xfrm>
          <a:prstGeom prst="round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  <a:buNone/>
            </a:pPr>
            <a:r>
              <a:rPr lang="el-G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ΣΠΙΡΟΜΕΤΡΗΣΗ</a:t>
            </a:r>
            <a:r>
              <a:rPr lang="en-US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Απαραίτητη για την επιβεβαίωση της διάγνωσης</a:t>
            </a:r>
          </a:p>
        </p:txBody>
      </p:sp>
      <p:sp>
        <p:nvSpPr>
          <p:cNvPr id="12" name="Text Box 17"/>
          <p:cNvSpPr txBox="1">
            <a:spLocks noChangeArrowheads="1"/>
          </p:cNvSpPr>
          <p:nvPr/>
        </p:nvSpPr>
        <p:spPr bwMode="auto">
          <a:xfrm>
            <a:off x="10611574" y="6269650"/>
            <a:ext cx="1273582" cy="32997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l-GR" sz="1600" b="1" dirty="0">
                <a:solidFill>
                  <a:prstClr val="black"/>
                </a:solidFill>
              </a:rPr>
              <a:t>GOLD 202</a:t>
            </a:r>
            <a:r>
              <a:rPr lang="el-GR" altLang="el-GR" sz="1600" b="1" dirty="0">
                <a:solidFill>
                  <a:prstClr val="black"/>
                </a:solidFill>
              </a:rPr>
              <a:t>5</a:t>
            </a:r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id="{0B324655-9FE9-561C-A558-D3AA89884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1326" t="31307" r="22143" b="23304"/>
          <a:stretch/>
        </p:blipFill>
        <p:spPr>
          <a:xfrm>
            <a:off x="342900" y="5406886"/>
            <a:ext cx="1124210" cy="1131073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68346"/>
          </a:xfrm>
          <a:solidFill>
            <a:srgbClr val="FFC000"/>
          </a:solidFill>
        </p:spPr>
        <p:txBody>
          <a:bodyPr/>
          <a:lstStyle/>
          <a:p>
            <a:r>
              <a:rPr lang="el-GR" sz="3200" b="1" dirty="0">
                <a:latin typeface="Arial" pitchFamily="34" charset="0"/>
                <a:cs typeface="Arial" pitchFamily="34" charset="0"/>
              </a:rPr>
              <a:t>ΧΑΠ - Συνήθη συμπτώματα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263611" y="1142984"/>
            <a:ext cx="11318789" cy="4565838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l-GR" sz="2000" dirty="0">
                <a:latin typeface="Arial" pitchFamily="34" charset="0"/>
                <a:cs typeface="Arial" pitchFamily="34" charset="0"/>
              </a:rPr>
              <a:t>Τα πιο κοινά συμπτώματα είναι </a:t>
            </a:r>
            <a:r>
              <a:rPr lang="el-G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η δύσπνοια, </a:t>
            </a:r>
            <a:r>
              <a:rPr lang="el-GR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ο βήχας και/ή αυξημένη απόχρεμψη </a:t>
            </a:r>
            <a:r>
              <a:rPr lang="el-GR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l-GR" sz="2000" dirty="0">
                <a:latin typeface="Arial" pitchFamily="34" charset="0"/>
                <a:cs typeface="Arial" pitchFamily="34" charset="0"/>
              </a:rPr>
              <a:t>Τα συμπτώματα συνήθως υποεκτιμώνται από τους ασθενείς</a:t>
            </a:r>
          </a:p>
        </p:txBody>
      </p:sp>
      <p:sp>
        <p:nvSpPr>
          <p:cNvPr id="8" name="Text Box 17"/>
          <p:cNvSpPr txBox="1">
            <a:spLocks noChangeArrowheads="1"/>
          </p:cNvSpPr>
          <p:nvPr/>
        </p:nvSpPr>
        <p:spPr bwMode="auto">
          <a:xfrm>
            <a:off x="10303462" y="6269650"/>
            <a:ext cx="1273582" cy="32997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GOLD 202</a:t>
            </a:r>
            <a:r>
              <a:rPr kumimoji="0" lang="el-GR" alt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pic>
        <p:nvPicPr>
          <p:cNvPr id="5" name="Picture 12">
            <a:extLst>
              <a:ext uri="{FF2B5EF4-FFF2-40B4-BE49-F238E27FC236}">
                <a16:creationId xmlns:a16="http://schemas.microsoft.com/office/drawing/2014/main" id="{9C0C9682-55AE-1AA7-BFB0-DA1CBBAB2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1326" t="31307" r="22143" b="23304"/>
          <a:stretch/>
        </p:blipFill>
        <p:spPr>
          <a:xfrm>
            <a:off x="10642166" y="128820"/>
            <a:ext cx="1124210" cy="1131073"/>
          </a:xfrm>
          <a:prstGeom prst="rect">
            <a:avLst/>
          </a:prstGeom>
        </p:spPr>
      </p:pic>
      <p:pic>
        <p:nvPicPr>
          <p:cNvPr id="4" name="Picture 3" descr="Flow limitation">
            <a:extLst>
              <a:ext uri="{FF2B5EF4-FFF2-40B4-BE49-F238E27FC236}">
                <a16:creationId xmlns:a16="http://schemas.microsoft.com/office/drawing/2014/main" id="{FCD5C585-083B-A21A-8A71-48AAD4E37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9674" y="2487721"/>
            <a:ext cx="3996903" cy="2928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Dyspnea 1">
            <a:extLst>
              <a:ext uri="{FF2B5EF4-FFF2-40B4-BE49-F238E27FC236}">
                <a16:creationId xmlns:a16="http://schemas.microsoft.com/office/drawing/2014/main" id="{C5504B8C-7B15-945C-6163-D2B835E12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29713" y="2620011"/>
            <a:ext cx="4792613" cy="223592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4143E1AE-A2D7-B2BA-63A2-6349483BE3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8226" y="5026603"/>
            <a:ext cx="1975449" cy="511556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l-G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Δύσπνοια</a:t>
            </a:r>
          </a:p>
        </p:txBody>
      </p:sp>
    </p:spTree>
    <p:extLst>
      <p:ext uri="{BB962C8B-B14F-4D97-AF65-F5344CB8AC3E}">
        <p14:creationId xmlns:p14="http://schemas.microsoft.com/office/powerpoint/2010/main" val="3938113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142852"/>
            <a:ext cx="10972800" cy="714372"/>
          </a:xfrm>
          <a:solidFill>
            <a:srgbClr val="FFC000"/>
          </a:solidFill>
        </p:spPr>
        <p:txBody>
          <a:bodyPr/>
          <a:lstStyle/>
          <a:p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Διάγνωση ΧΑΠ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285712" y="939120"/>
            <a:ext cx="11620581" cy="4572032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l-G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Η κλινική διάγνωση της ΧΑΠ θα πρέπει να θεωρείται πιθανή σε κάθε ασθενή που εμφανίζει δύσπνοια, χρόνιο βήχα ή απόχρεμψη και ιστορικό έκθεσης σε παράγοντες κινδύνου της νόσου (κυρίως κάπνισμα)</a:t>
            </a:r>
          </a:p>
        </p:txBody>
      </p:sp>
      <p:sp>
        <p:nvSpPr>
          <p:cNvPr id="6" name="5 - Ορθογώνιο"/>
          <p:cNvSpPr/>
          <p:nvPr/>
        </p:nvSpPr>
        <p:spPr>
          <a:xfrm>
            <a:off x="609600" y="2429675"/>
            <a:ext cx="11309305" cy="4196020"/>
          </a:xfrm>
          <a:prstGeom prst="rect">
            <a:avLst/>
          </a:prstGeom>
          <a:solidFill>
            <a:srgbClr val="FFC000">
              <a:alpha val="28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Ενδείξεις-κλειδιά για να τεθεί η υποψία της ΧΑΠ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Δύσπνοια</a:t>
            </a: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Επίμονη, επιδεινούμενη με το χρόνο και την άσκηση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Χρόνιος βήχας</a:t>
            </a: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Συχνά διαλείπων και ξηρός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Χρόνια παραγωγή πτυέλων</a:t>
            </a: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οποιοδήποτε πρότυπο μπορεί να είναι ένδειξη ΧΑΠ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Παραγωγικός βήχας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 30%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των ασθενών με ΧΑΠ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Υποτροπιάζουσες λοιμώξεις κατώτερου αναπνευστικού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Ιστορικό έκθεσης σε παράγοντες κινδύνου της νόσου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(κάπνισμα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βιομάζα, επαγγελματική σκόνη, τοξικά αέρια ή άλλα χημικά)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Οικογενειακό ιστορικό ΧΑΠ ή παραγόντων που σχετίζονται με την παιδική ηλικία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(βάρος γέννησης, λοιμώξεις αναπνευστικού, κτλ)</a:t>
            </a:r>
            <a:endParaRPr kumimoji="0" lang="el-GR" sz="36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Text Box 17"/>
          <p:cNvSpPr txBox="1">
            <a:spLocks noChangeArrowheads="1"/>
          </p:cNvSpPr>
          <p:nvPr/>
        </p:nvSpPr>
        <p:spPr bwMode="auto">
          <a:xfrm>
            <a:off x="10303462" y="6269650"/>
            <a:ext cx="1273582" cy="32997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GOLD 202</a:t>
            </a:r>
            <a:r>
              <a:rPr kumimoji="0" lang="el-GR" alt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id="{2C62B4C5-B9B1-7F11-E861-434D8AE92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1326" t="31307" r="22143" b="23304"/>
          <a:stretch/>
        </p:blipFill>
        <p:spPr>
          <a:xfrm>
            <a:off x="11004265" y="82544"/>
            <a:ext cx="902023" cy="9075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7F9565-17DE-2E88-8D78-3D8E04087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>
            <a:extLst>
              <a:ext uri="{FF2B5EF4-FFF2-40B4-BE49-F238E27FC236}">
                <a16:creationId xmlns:a16="http://schemas.microsoft.com/office/drawing/2014/main" id="{2B752511-EE28-C7F6-CDED-4A3B3B2DB3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1326" t="31307" r="22143" b="23304"/>
          <a:stretch/>
        </p:blipFill>
        <p:spPr>
          <a:xfrm>
            <a:off x="838200" y="5497785"/>
            <a:ext cx="1124211" cy="1131073"/>
          </a:xfrm>
          <a:prstGeom prst="rect">
            <a:avLst/>
          </a:prstGeom>
        </p:spPr>
      </p:pic>
      <p:sp>
        <p:nvSpPr>
          <p:cNvPr id="5" name="Text Box 17">
            <a:extLst>
              <a:ext uri="{FF2B5EF4-FFF2-40B4-BE49-F238E27FC236}">
                <a16:creationId xmlns:a16="http://schemas.microsoft.com/office/drawing/2014/main" id="{08B75D9A-C7D9-8954-5C54-8F06570381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1233" y="6258035"/>
            <a:ext cx="1273582" cy="32997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189">
              <a:defRPr/>
            </a:pPr>
            <a:r>
              <a:rPr lang="en-US" altLang="el-GR" sz="1600" b="1" dirty="0">
                <a:solidFill>
                  <a:prstClr val="black"/>
                </a:solidFill>
                <a:ea typeface="ＭＳ Ｐゴシック" pitchFamily="34" charset="-128"/>
              </a:rPr>
              <a:t>GOLD 2025</a:t>
            </a:r>
            <a:endParaRPr lang="el-GR" altLang="el-GR" sz="1600" b="1" dirty="0">
              <a:solidFill>
                <a:prstClr val="black"/>
              </a:solidFill>
              <a:ea typeface="ＭＳ Ｐゴシック" pitchFamily="34" charset="-128"/>
            </a:endParaRPr>
          </a:p>
        </p:txBody>
      </p:sp>
      <p:pic>
        <p:nvPicPr>
          <p:cNvPr id="11" name="Picture 10" descr="This slide shows Figure 2.6 from the GOLD 2025 report. This Figure is a flowchart with an algorithm for measuring pre and post bronchodilator spirometry. Firstly, pre-bronchodilator FEV1/FVC is measured - if it is greater than or equal to 0.7 then the patient does not have COPD. If it is less than 0.7 then post-bronchodilator FEV1/FVC should be measured. If it is also less than 0.7 COPD is confirmed. ">
            <a:extLst>
              <a:ext uri="{FF2B5EF4-FFF2-40B4-BE49-F238E27FC236}">
                <a16:creationId xmlns:a16="http://schemas.microsoft.com/office/drawing/2014/main" id="{1B725C2A-7525-5D4C-856A-7831D43320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3726" t="11959" r="3410" b="12520"/>
          <a:stretch/>
        </p:blipFill>
        <p:spPr bwMode="auto">
          <a:xfrm>
            <a:off x="3161574" y="348250"/>
            <a:ext cx="6010300" cy="63255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Ορθογώνιο: Στρογγύλεμα γωνιών 11">
            <a:extLst>
              <a:ext uri="{FF2B5EF4-FFF2-40B4-BE49-F238E27FC236}">
                <a16:creationId xmlns:a16="http://schemas.microsoft.com/office/drawing/2014/main" id="{32B0C93B-E420-D78A-9A75-14E332331E84}"/>
              </a:ext>
            </a:extLst>
          </p:cNvPr>
          <p:cNvSpPr/>
          <p:nvPr/>
        </p:nvSpPr>
        <p:spPr>
          <a:xfrm>
            <a:off x="4130224" y="2314079"/>
            <a:ext cx="1152128" cy="1714457"/>
          </a:xfrm>
          <a:prstGeom prst="roundRect">
            <a:avLst/>
          </a:pr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9" name="18 - Στρογγυλεμένο ορθογώνιο"/>
          <p:cNvSpPr/>
          <p:nvPr/>
        </p:nvSpPr>
        <p:spPr>
          <a:xfrm>
            <a:off x="7026629" y="2358523"/>
            <a:ext cx="1152128" cy="529720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0" name="19 - Στρογγυλεμένο ορθογώνιο"/>
          <p:cNvSpPr/>
          <p:nvPr/>
        </p:nvSpPr>
        <p:spPr>
          <a:xfrm>
            <a:off x="7645031" y="4653981"/>
            <a:ext cx="1152128" cy="630620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1" name="Right Arrow 6"/>
          <p:cNvSpPr/>
          <p:nvPr/>
        </p:nvSpPr>
        <p:spPr>
          <a:xfrm rot="5400000">
            <a:off x="8389419" y="5655237"/>
            <a:ext cx="797259" cy="23219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Βέλος: Αριστερό 13">
            <a:extLst>
              <a:ext uri="{FF2B5EF4-FFF2-40B4-BE49-F238E27FC236}">
                <a16:creationId xmlns:a16="http://schemas.microsoft.com/office/drawing/2014/main" id="{4F0050FC-A514-19D6-7B88-7BA73C368769}"/>
              </a:ext>
            </a:extLst>
          </p:cNvPr>
          <p:cNvSpPr/>
          <p:nvPr/>
        </p:nvSpPr>
        <p:spPr>
          <a:xfrm>
            <a:off x="4854299" y="5934395"/>
            <a:ext cx="978408" cy="26079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758838-1301-ACED-C6AB-910E56EE1800}"/>
              </a:ext>
            </a:extLst>
          </p:cNvPr>
          <p:cNvSpPr txBox="1"/>
          <p:nvPr/>
        </p:nvSpPr>
        <p:spPr>
          <a:xfrm>
            <a:off x="2307479" y="5678753"/>
            <a:ext cx="2270659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risk for COPD development in the future</a:t>
            </a:r>
            <a:endParaRPr lang="el-GR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Εικόνα 7">
            <a:extLst>
              <a:ext uri="{FF2B5EF4-FFF2-40B4-BE49-F238E27FC236}">
                <a16:creationId xmlns:a16="http://schemas.microsoft.com/office/drawing/2014/main" id="{65F69DE5-5C11-8D7E-37A3-E943AC7B82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2019" y="5196605"/>
            <a:ext cx="1104568" cy="72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012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 animBg="1"/>
      <p:bldP spid="20" grpId="0" animBg="1"/>
      <p:bldP spid="21" grpId="0" animBg="1"/>
      <p:bldP spid="14" grpId="0" animBg="1"/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- Τίτλος"/>
          <p:cNvSpPr>
            <a:spLocks noGrp="1"/>
          </p:cNvSpPr>
          <p:nvPr>
            <p:ph type="title"/>
          </p:nvPr>
        </p:nvSpPr>
        <p:spPr>
          <a:xfrm>
            <a:off x="285709" y="274638"/>
            <a:ext cx="11715832" cy="1296974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el-GR" sz="2800" b="1" dirty="0" err="1">
                <a:latin typeface="Arial" pitchFamily="34" charset="0"/>
                <a:ea typeface="ＭＳ Ｐゴシック" pitchFamily="34" charset="-128"/>
                <a:cs typeface="Arial" pitchFamily="34" charset="0"/>
              </a:rPr>
              <a:t>Σταδιοποίηση</a:t>
            </a:r>
            <a:r>
              <a:rPr lang="en-US" sz="2800" b="1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el-GR" sz="2800" b="1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της βαρύτητας του περιορισμού της </a:t>
            </a:r>
            <a:r>
              <a:rPr lang="el-GR" sz="2800" b="1" dirty="0" err="1">
                <a:latin typeface="Arial" pitchFamily="34" charset="0"/>
                <a:ea typeface="ＭＳ Ｐゴシック" pitchFamily="34" charset="-128"/>
                <a:cs typeface="Arial" pitchFamily="34" charset="0"/>
              </a:rPr>
              <a:t>εκπνευστικής</a:t>
            </a:r>
            <a:r>
              <a:rPr lang="el-GR" sz="2800" b="1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ροής του αέρα</a:t>
            </a:r>
            <a:r>
              <a:rPr lang="en-US" sz="2800" b="1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el-GR" sz="2800" b="1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(</a:t>
            </a:r>
            <a:r>
              <a:rPr lang="en-GB" sz="2800" b="1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FEV</a:t>
            </a:r>
            <a:r>
              <a:rPr lang="en-GB" sz="2800" b="1" baseline="-250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1</a:t>
            </a:r>
            <a:r>
              <a:rPr lang="el-GR" sz="2800" b="1" baseline="-250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el-GR" sz="2800" b="1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μετά </a:t>
            </a:r>
            <a:r>
              <a:rPr lang="el-GR" sz="2800" b="1" dirty="0" err="1">
                <a:latin typeface="Arial" pitchFamily="34" charset="0"/>
                <a:ea typeface="ＭＳ Ｐゴシック" pitchFamily="34" charset="-128"/>
                <a:cs typeface="Arial" pitchFamily="34" charset="0"/>
              </a:rPr>
              <a:t>βρογχοδιαστολή</a:t>
            </a:r>
            <a:r>
              <a:rPr lang="el-GR" sz="3600" b="1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)</a:t>
            </a:r>
          </a:p>
        </p:txBody>
      </p:sp>
      <p:pic>
        <p:nvPicPr>
          <p:cNvPr id="307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24933" y="2251075"/>
            <a:ext cx="11057467" cy="3249613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891808" y="3470811"/>
                <a:ext cx="200376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l-GR" sz="16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≤</m:t>
                      </m:r>
                    </m:oMath>
                  </m:oMathPara>
                </a14:m>
                <a:endParaRPr kumimoji="0" lang="el-G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1808" y="3470811"/>
                <a:ext cx="200376" cy="246221"/>
              </a:xfrm>
              <a:prstGeom prst="rect">
                <a:avLst/>
              </a:prstGeom>
              <a:blipFill>
                <a:blip r:embed="rId4"/>
                <a:stretch>
                  <a:fillRect l="-21875" r="-25000" b="-4878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902433" y="4334907"/>
                <a:ext cx="200376" cy="246221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l-GR" sz="16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≤</m:t>
                      </m:r>
                    </m:oMath>
                  </m:oMathPara>
                </a14:m>
                <a:endParaRPr kumimoji="0" lang="el-G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2433" y="4334907"/>
                <a:ext cx="200376" cy="246221"/>
              </a:xfrm>
              <a:prstGeom prst="rect">
                <a:avLst/>
              </a:prstGeom>
              <a:blipFill>
                <a:blip r:embed="rId5"/>
                <a:stretch>
                  <a:fillRect l="-21212" r="-21212" b="-7500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1 - Τίτλος"/>
          <p:cNvSpPr txBox="1">
            <a:spLocks/>
          </p:cNvSpPr>
          <p:nvPr/>
        </p:nvSpPr>
        <p:spPr bwMode="auto">
          <a:xfrm>
            <a:off x="4095736" y="5715016"/>
            <a:ext cx="4572032" cy="928694"/>
          </a:xfrm>
          <a:prstGeom prst="rect">
            <a:avLst/>
          </a:prstGeom>
          <a:solidFill>
            <a:srgbClr val="FFFF00"/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cs typeface="Arial" pitchFamily="34" charset="0"/>
              </a:rPr>
              <a:t>Βαθμονόμηση της απόφραξης 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cs typeface="Arial" pitchFamily="34" charset="0"/>
              </a:rPr>
              <a:t>(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cs typeface="Arial" pitchFamily="34" charset="0"/>
              </a:rPr>
              <a:t>grade of airflow limitation)</a:t>
            </a:r>
            <a:endParaRPr kumimoji="0" lang="el-GR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charset="0"/>
              <a:cs typeface="Arial" pitchFamily="34" charset="0"/>
            </a:endParaRPr>
          </a:p>
        </p:txBody>
      </p:sp>
      <p:sp>
        <p:nvSpPr>
          <p:cNvPr id="9" name="Right Arrow 8"/>
          <p:cNvSpPr/>
          <p:nvPr/>
        </p:nvSpPr>
        <p:spPr>
          <a:xfrm rot="5400000">
            <a:off x="10120341" y="3619502"/>
            <a:ext cx="3286148" cy="47625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423436" y="1825540"/>
            <a:ext cx="2140330" cy="400110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Πρόοδος νόσου</a:t>
            </a:r>
          </a:p>
        </p:txBody>
      </p:sp>
      <p:sp>
        <p:nvSpPr>
          <p:cNvPr id="12" name="Text Box 17">
            <a:extLst>
              <a:ext uri="{FF2B5EF4-FFF2-40B4-BE49-F238E27FC236}">
                <a16:creationId xmlns:a16="http://schemas.microsoft.com/office/drawing/2014/main" id="{29ED1F45-2B97-4D3C-DA00-0BC8F33BA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7182" y="6236012"/>
            <a:ext cx="1273582" cy="32997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GOLD 202</a:t>
            </a:r>
            <a:r>
              <a:rPr lang="el-GR" altLang="el-GR" sz="1600" b="1" dirty="0">
                <a:solidFill>
                  <a:prstClr val="black"/>
                </a:solidFill>
                <a:ea typeface="ＭＳ Ｐゴシック" pitchFamily="34" charset="-128"/>
              </a:rPr>
              <a:t>5</a:t>
            </a:r>
            <a:endParaRPr kumimoji="0" lang="el-GR" altLang="el-G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</p:txBody>
      </p:sp>
      <p:pic>
        <p:nvPicPr>
          <p:cNvPr id="3" name="Picture 12">
            <a:extLst>
              <a:ext uri="{FF2B5EF4-FFF2-40B4-BE49-F238E27FC236}">
                <a16:creationId xmlns:a16="http://schemas.microsoft.com/office/drawing/2014/main" id="{8A29182D-D90A-2533-7D45-01E5CFDCB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l="21326" t="31307" r="22143" b="23304"/>
          <a:stretch/>
        </p:blipFill>
        <p:spPr>
          <a:xfrm>
            <a:off x="601318" y="5436704"/>
            <a:ext cx="1124210" cy="113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3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1 - Τίτλος"/>
          <p:cNvSpPr>
            <a:spLocks noGrp="1"/>
          </p:cNvSpPr>
          <p:nvPr>
            <p:ph type="title"/>
          </p:nvPr>
        </p:nvSpPr>
        <p:spPr>
          <a:xfrm>
            <a:off x="838200" y="175665"/>
            <a:ext cx="10515600" cy="1325563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el-GR" sz="2800" b="1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Αξιολόγηση δύσπνοιας με την τροποποιημένη κλίμακα MRC (</a:t>
            </a:r>
            <a:r>
              <a:rPr lang="el-GR" sz="2800" b="1" dirty="0" err="1">
                <a:latin typeface="Arial" pitchFamily="34" charset="0"/>
                <a:ea typeface="ＭＳ Ｐゴシック" pitchFamily="34" charset="-128"/>
                <a:cs typeface="Arial" pitchFamily="34" charset="0"/>
              </a:rPr>
              <a:t>mMRC</a:t>
            </a:r>
            <a:r>
              <a:rPr lang="el-GR" sz="2800" b="1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)</a:t>
            </a:r>
          </a:p>
        </p:txBody>
      </p:sp>
      <p:pic>
        <p:nvPicPr>
          <p:cNvPr id="6656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51469" y="1600206"/>
            <a:ext cx="9889067" cy="4525963"/>
          </a:xfrm>
          <a:noFill/>
        </p:spPr>
      </p:pic>
      <p:sp>
        <p:nvSpPr>
          <p:cNvPr id="6" name="Rectangle 5"/>
          <p:cNvSpPr/>
          <p:nvPr/>
        </p:nvSpPr>
        <p:spPr>
          <a:xfrm>
            <a:off x="8829474" y="1957320"/>
            <a:ext cx="2140330" cy="400110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r>
              <a:rPr lang="el-GR" sz="20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Πρόοδος νόσου</a:t>
            </a:r>
          </a:p>
        </p:txBody>
      </p:sp>
      <p:sp>
        <p:nvSpPr>
          <p:cNvPr id="7" name="Right Arrow 6"/>
          <p:cNvSpPr/>
          <p:nvPr/>
        </p:nvSpPr>
        <p:spPr>
          <a:xfrm rot="5400000">
            <a:off x="9574357" y="3745131"/>
            <a:ext cx="3286148" cy="47625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Text Box 17">
            <a:extLst>
              <a:ext uri="{FF2B5EF4-FFF2-40B4-BE49-F238E27FC236}">
                <a16:creationId xmlns:a16="http://schemas.microsoft.com/office/drawing/2014/main" id="{29ED1F45-2B97-4D3C-DA00-0BC8F33BA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7182" y="6236022"/>
            <a:ext cx="1273582" cy="32997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GOLD 202</a:t>
            </a:r>
            <a:r>
              <a:rPr kumimoji="0" lang="el-GR" alt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857477" y="142852"/>
            <a:ext cx="7334251" cy="6470650"/>
          </a:xfrm>
        </p:spPr>
      </p:pic>
      <p:sp>
        <p:nvSpPr>
          <p:cNvPr id="5" name="1 - Τίτλος"/>
          <p:cNvSpPr txBox="1">
            <a:spLocks/>
          </p:cNvSpPr>
          <p:nvPr/>
        </p:nvSpPr>
        <p:spPr bwMode="auto">
          <a:xfrm>
            <a:off x="526210" y="428616"/>
            <a:ext cx="2045515" cy="839479"/>
          </a:xfrm>
          <a:prstGeom prst="rect">
            <a:avLst/>
          </a:prstGeom>
          <a:solidFill>
            <a:srgbClr val="FFFF00"/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l-GR" sz="2000" b="1" kern="0" dirty="0">
                <a:latin typeface="Arial" pitchFamily="34" charset="0"/>
                <a:ea typeface="ＭＳ Ｐゴシック" charset="0"/>
                <a:cs typeface="Arial" pitchFamily="34" charset="0"/>
              </a:rPr>
              <a:t>Ερωτήσεις</a:t>
            </a:r>
            <a:r>
              <a:rPr lang="en-US" sz="2000" b="1" kern="0" dirty="0">
                <a:latin typeface="Arial" pitchFamily="34" charset="0"/>
                <a:ea typeface="ＭＳ Ｐゴシック" charset="0"/>
                <a:cs typeface="Arial" pitchFamily="34" charset="0"/>
              </a:rPr>
              <a:t>: 8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l-GR" sz="2000" b="1" kern="0" dirty="0">
                <a:latin typeface="Arial" pitchFamily="34" charset="0"/>
                <a:ea typeface="ＭＳ Ｐゴシック" charset="0"/>
                <a:cs typeface="Arial" pitchFamily="34" charset="0"/>
              </a:rPr>
              <a:t>Σκορ </a:t>
            </a:r>
            <a:r>
              <a:rPr lang="en-US" sz="2000" b="1" kern="0" dirty="0">
                <a:latin typeface="Arial" pitchFamily="34" charset="0"/>
                <a:ea typeface="ＭＳ Ｐゴシック" charset="0"/>
                <a:cs typeface="Arial" pitchFamily="34" charset="0"/>
              </a:rPr>
              <a:t>: 0-40</a:t>
            </a:r>
            <a:endParaRPr kumimoji="0" lang="el-GR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ＭＳ Ｐゴシック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3968" y="6243600"/>
            <a:ext cx="2140330" cy="400110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r>
              <a:rPr lang="el-GR" sz="20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Πρόοδος νόσου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381489" y="6286520"/>
            <a:ext cx="3238523" cy="35719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Text Box 17">
            <a:extLst>
              <a:ext uri="{FF2B5EF4-FFF2-40B4-BE49-F238E27FC236}">
                <a16:creationId xmlns:a16="http://schemas.microsoft.com/office/drawing/2014/main" id="{29ED1F45-2B97-4D3C-DA00-0BC8F33BA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7182" y="6236022"/>
            <a:ext cx="1273582" cy="32997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GOLD 2025</a:t>
            </a:r>
            <a:endParaRPr kumimoji="0" lang="el-GR" altLang="el-G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85777" y="274638"/>
            <a:ext cx="3086271" cy="1035178"/>
          </a:xfrm>
          <a:solidFill>
            <a:srgbClr val="FFFF00"/>
          </a:solidFill>
          <a:ln w="38100">
            <a:solidFill>
              <a:srgbClr val="FFFF00"/>
            </a:solidFill>
          </a:ln>
        </p:spPr>
        <p:txBody>
          <a:bodyPr rtlCol="0">
            <a:noAutofit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l-GR" sz="1600" b="1" dirty="0">
                <a:latin typeface="Arial" pitchFamily="34" charset="0"/>
                <a:cs typeface="Arial" pitchFamily="34" charset="0"/>
              </a:rPr>
              <a:t>Επιβεβαίωση </a:t>
            </a:r>
            <a:br>
              <a:rPr lang="el-GR" sz="1600" b="1" dirty="0">
                <a:latin typeface="Arial" pitchFamily="34" charset="0"/>
                <a:cs typeface="Arial" pitchFamily="34" charset="0"/>
              </a:rPr>
            </a:br>
            <a:r>
              <a:rPr lang="el-GR" sz="1600" b="1" dirty="0">
                <a:latin typeface="Arial" pitchFamily="34" charset="0"/>
                <a:cs typeface="Arial" pitchFamily="34" charset="0"/>
              </a:rPr>
              <a:t>της διάγνωσης με </a:t>
            </a:r>
            <a:r>
              <a:rPr lang="el-GR" sz="1600" b="1" dirty="0" err="1">
                <a:latin typeface="Arial" pitchFamily="34" charset="0"/>
                <a:cs typeface="Arial" pitchFamily="34" charset="0"/>
              </a:rPr>
              <a:t>σπιρομέτρηση</a:t>
            </a:r>
            <a:endParaRPr lang="el-GR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1075" name="3 - Δεξιό βέλος"/>
          <p:cNvSpPr>
            <a:spLocks noChangeArrowheads="1"/>
          </p:cNvSpPr>
          <p:nvPr/>
        </p:nvSpPr>
        <p:spPr bwMode="auto">
          <a:xfrm>
            <a:off x="3524251" y="714416"/>
            <a:ext cx="571500" cy="21431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altLang="el-GR" sz="4000" b="0" i="0" u="none" strike="noStrike" kern="1200" cap="none" spc="0" normalizeH="0" baseline="0" noProof="0">
              <a:ln>
                <a:noFill/>
              </a:ln>
              <a:solidFill>
                <a:srgbClr val="E7EC1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1 - Τίτλος"/>
          <p:cNvSpPr txBox="1">
            <a:spLocks/>
          </p:cNvSpPr>
          <p:nvPr/>
        </p:nvSpPr>
        <p:spPr bwMode="auto">
          <a:xfrm>
            <a:off x="4191001" y="285750"/>
            <a:ext cx="2575011" cy="1155872"/>
          </a:xfrm>
          <a:prstGeom prst="rect">
            <a:avLst/>
          </a:prstGeom>
          <a:solidFill>
            <a:srgbClr val="00B050"/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cs typeface="Arial" pitchFamily="34" charset="0"/>
              </a:rPr>
              <a:t>Εκτίμηση του περιορισμού της ροής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cs typeface="Arial" pitchFamily="34" charset="0"/>
              </a:rPr>
              <a:t>  </a:t>
            </a: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cs typeface="Arial" pitchFamily="34" charset="0"/>
              </a:rPr>
              <a:t>του αέρα</a:t>
            </a:r>
          </a:p>
        </p:txBody>
      </p:sp>
      <p:sp>
        <p:nvSpPr>
          <p:cNvPr id="131077" name="5 - Δεξιό βέλος"/>
          <p:cNvSpPr>
            <a:spLocks noChangeArrowheads="1"/>
          </p:cNvSpPr>
          <p:nvPr/>
        </p:nvSpPr>
        <p:spPr bwMode="auto">
          <a:xfrm>
            <a:off x="7429501" y="714416"/>
            <a:ext cx="857251" cy="21431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altLang="el-GR" sz="4000" b="0" i="0" u="none" strike="noStrike" kern="1200" cap="none" spc="0" normalizeH="0" baseline="0" noProof="0">
              <a:ln>
                <a:noFill/>
              </a:ln>
              <a:solidFill>
                <a:srgbClr val="E7EC1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1 - Τίτλος"/>
          <p:cNvSpPr txBox="1">
            <a:spLocks/>
          </p:cNvSpPr>
          <p:nvPr/>
        </p:nvSpPr>
        <p:spPr bwMode="auto">
          <a:xfrm>
            <a:off x="8572500" y="285750"/>
            <a:ext cx="3429000" cy="1143000"/>
          </a:xfrm>
          <a:prstGeom prst="rect">
            <a:avLst/>
          </a:prstGeom>
          <a:solidFill>
            <a:srgbClr val="0070C0"/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cs typeface="Arial" pitchFamily="34" charset="0"/>
              </a:rPr>
              <a:t>Εκτίμηση των συμπτωμάτων/κινδύνου παρόξυνσης</a:t>
            </a:r>
          </a:p>
        </p:txBody>
      </p:sp>
      <p:sp>
        <p:nvSpPr>
          <p:cNvPr id="10" name="1 - Τίτλος"/>
          <p:cNvSpPr txBox="1">
            <a:spLocks/>
          </p:cNvSpPr>
          <p:nvPr/>
        </p:nvSpPr>
        <p:spPr bwMode="auto">
          <a:xfrm>
            <a:off x="190501" y="2846429"/>
            <a:ext cx="3143251" cy="1082675"/>
          </a:xfrm>
          <a:prstGeom prst="rect">
            <a:avLst/>
          </a:prstGeom>
          <a:solidFill>
            <a:srgbClr val="FFFF00"/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cs typeface="Arial" pitchFamily="34" charset="0"/>
              </a:rPr>
              <a:t>Μετά </a:t>
            </a:r>
            <a:r>
              <a:rPr kumimoji="0" lang="el-GR" sz="16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cs typeface="Arial" pitchFamily="34" charset="0"/>
              </a:rPr>
              <a:t>βρογχοδιαστολή</a:t>
            </a:r>
            <a:endParaRPr kumimoji="0" lang="el-GR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charset="0"/>
              <a:cs typeface="Arial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cs typeface="Arial" pitchFamily="34" charset="0"/>
              </a:rPr>
              <a:t>FEV</a:t>
            </a:r>
            <a:r>
              <a:rPr kumimoji="0" lang="en-US" sz="1600" b="1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cs typeface="Arial" pitchFamily="34" charset="0"/>
              </a:rPr>
              <a:t>1/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cs typeface="Arial" pitchFamily="34" charset="0"/>
              </a:rPr>
              <a:t>FVC &lt; 0.7</a:t>
            </a:r>
            <a:endParaRPr kumimoji="0" lang="el-GR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charset="0"/>
              <a:cs typeface="Arial" pitchFamily="34" charset="0"/>
            </a:endParaRPr>
          </a:p>
        </p:txBody>
      </p:sp>
      <p:graphicFrame>
        <p:nvGraphicFramePr>
          <p:cNvPr id="11" name="10 - Πίνακας"/>
          <p:cNvGraphicFramePr>
            <a:graphicFrameLocks noGrp="1"/>
          </p:cNvGraphicFramePr>
          <p:nvPr/>
        </p:nvGraphicFramePr>
        <p:xfrm>
          <a:off x="3905253" y="2643188"/>
          <a:ext cx="2889250" cy="236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4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4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246">
                <a:tc>
                  <a:txBody>
                    <a:bodyPr/>
                    <a:lstStyle/>
                    <a:p>
                      <a:endParaRPr lang="el-GR" sz="1800" dirty="0">
                        <a:solidFill>
                          <a:schemeClr val="tx1"/>
                        </a:solidFill>
                      </a:endParaRPr>
                    </a:p>
                  </a:txBody>
                  <a:tcPr marL="121921" marR="121921" marT="45732" marB="45732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ＭＳ Ｐゴシック" charset="0"/>
                          <a:cs typeface="Arial" pitchFamily="34" charset="0"/>
                        </a:rPr>
                        <a:t>FEV</a:t>
                      </a:r>
                      <a:r>
                        <a:rPr kumimoji="0" lang="en-US" sz="1800" b="1" i="0" u="none" strike="noStrike" kern="0" cap="none" spc="0" normalizeH="0" baseline="-2500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ＭＳ Ｐゴシック" charset="0"/>
                          <a:cs typeface="Arial" pitchFamily="34" charset="0"/>
                        </a:rPr>
                        <a:t>1</a:t>
                      </a:r>
                      <a:endParaRPr kumimoji="0" lang="el-GR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ＭＳ Ｐゴシック" charset="0"/>
                        <a:cs typeface="Arial" pitchFamily="34" charset="0"/>
                      </a:endParaRPr>
                    </a:p>
                    <a:p>
                      <a:endParaRPr lang="el-GR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1" marR="121921" marT="45732" marB="45732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55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GOLD 1</a:t>
                      </a:r>
                      <a:endParaRPr lang="el-GR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1" marR="121921" marT="45732" marB="45732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1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≥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80</a:t>
                      </a:r>
                      <a:endParaRPr lang="el-GR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1" marR="121921" marT="45732" marB="45732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7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GOLD 2</a:t>
                      </a:r>
                      <a:endParaRPr lang="el-GR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1" marR="121921" marT="45732" marB="45732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50-79</a:t>
                      </a:r>
                      <a:endParaRPr lang="el-GR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1" marR="121921" marT="45732" marB="45732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67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GOLD 3</a:t>
                      </a:r>
                      <a:endParaRPr lang="el-GR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1" marR="121921" marT="45732" marB="45732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30-49</a:t>
                      </a:r>
                      <a:endParaRPr lang="el-GR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1" marR="121921" marT="45732" marB="45732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55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GOLD 4</a:t>
                      </a:r>
                      <a:endParaRPr lang="el-GR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1" marR="121921" marT="45732" marB="45732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&lt; 30</a:t>
                      </a:r>
                      <a:endParaRPr lang="el-GR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1" marR="121921" marT="45732" marB="45732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1101" name="15 - Ορθογώνιο"/>
          <p:cNvSpPr>
            <a:spLocks noChangeArrowheads="1"/>
          </p:cNvSpPr>
          <p:nvPr/>
        </p:nvSpPr>
        <p:spPr bwMode="auto">
          <a:xfrm>
            <a:off x="9077353" y="2847980"/>
            <a:ext cx="2762249" cy="1928813"/>
          </a:xfrm>
          <a:prstGeom prst="rect">
            <a:avLst/>
          </a:prstGeom>
          <a:solidFill>
            <a:srgbClr val="0070C0"/>
          </a:solidFill>
          <a:ln w="38100" algn="ctr">
            <a:solidFill>
              <a:srgbClr val="FFFF00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altLang="el-GR" sz="4000" b="0" i="0" u="none" strike="noStrike" kern="1200" cap="none" spc="0" normalizeH="0" baseline="0" noProof="0">
              <a:ln>
                <a:noFill/>
              </a:ln>
              <a:solidFill>
                <a:srgbClr val="E7EC1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1104" name="Text Box 6"/>
          <p:cNvSpPr txBox="1">
            <a:spLocks noChangeArrowheads="1"/>
          </p:cNvSpPr>
          <p:nvPr/>
        </p:nvSpPr>
        <p:spPr bwMode="auto">
          <a:xfrm>
            <a:off x="9518651" y="4129103"/>
            <a:ext cx="612648" cy="46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5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(A)</a:t>
            </a:r>
            <a:endParaRPr kumimoji="0" lang="el-GR" altLang="el-G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1105" name="Text Box 8"/>
          <p:cNvSpPr txBox="1">
            <a:spLocks noChangeArrowheads="1"/>
          </p:cNvSpPr>
          <p:nvPr/>
        </p:nvSpPr>
        <p:spPr bwMode="auto">
          <a:xfrm>
            <a:off x="10661651" y="4129103"/>
            <a:ext cx="612648" cy="46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5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(B)</a:t>
            </a:r>
            <a:endParaRPr kumimoji="0" lang="el-GR" altLang="el-G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1107" name="Text Box 7"/>
          <p:cNvSpPr txBox="1">
            <a:spLocks noChangeArrowheads="1"/>
          </p:cNvSpPr>
          <p:nvPr/>
        </p:nvSpPr>
        <p:spPr bwMode="auto">
          <a:xfrm>
            <a:off x="10161343" y="3143264"/>
            <a:ext cx="595014" cy="46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5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(E)</a:t>
            </a:r>
            <a:endParaRPr kumimoji="0" lang="el-GR" altLang="el-G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1108" name="19 - Ορθογώνιο"/>
          <p:cNvSpPr>
            <a:spLocks noChangeArrowheads="1"/>
          </p:cNvSpPr>
          <p:nvPr/>
        </p:nvSpPr>
        <p:spPr bwMode="auto">
          <a:xfrm>
            <a:off x="9180011" y="4867316"/>
            <a:ext cx="934871" cy="276999"/>
          </a:xfrm>
          <a:prstGeom prst="rect">
            <a:avLst/>
          </a:prstGeom>
          <a:solidFill>
            <a:srgbClr val="0070C0"/>
          </a:solidFill>
          <a:ln w="19050">
            <a:solidFill>
              <a:srgbClr val="CC0066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5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mMRC</a:t>
            </a:r>
            <a:r>
              <a:rPr kumimoji="0" lang="en-US" altLang="el-GR" sz="1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0-1</a:t>
            </a:r>
          </a:p>
        </p:txBody>
      </p:sp>
      <p:sp>
        <p:nvSpPr>
          <p:cNvPr id="131109" name="Text Box 13"/>
          <p:cNvSpPr txBox="1">
            <a:spLocks noChangeArrowheads="1"/>
          </p:cNvSpPr>
          <p:nvPr/>
        </p:nvSpPr>
        <p:spPr bwMode="auto">
          <a:xfrm>
            <a:off x="9268912" y="5153066"/>
            <a:ext cx="835273" cy="276989"/>
          </a:xfrm>
          <a:prstGeom prst="rect">
            <a:avLst/>
          </a:prstGeom>
          <a:solidFill>
            <a:srgbClr val="002060"/>
          </a:solidFill>
          <a:ln w="19050">
            <a:solidFill>
              <a:srgbClr val="FF475C"/>
            </a:solidFill>
            <a:miter lim="800000"/>
            <a:headEnd/>
            <a:tailEnd/>
          </a:ln>
        </p:spPr>
        <p:txBody>
          <a:bodyPr wrap="none" lIns="91430" tIns="45715" rIns="91430" bIns="45715">
            <a:spAutoFit/>
          </a:bodyPr>
          <a:lstStyle>
            <a:lvl1pPr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5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CAT &lt; 10</a:t>
            </a:r>
            <a:endParaRPr kumimoji="0" lang="el-GR" altLang="el-GR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1110" name="20 - Ορθογώνιο"/>
          <p:cNvSpPr>
            <a:spLocks noChangeArrowheads="1"/>
          </p:cNvSpPr>
          <p:nvPr/>
        </p:nvSpPr>
        <p:spPr bwMode="auto">
          <a:xfrm>
            <a:off x="10479645" y="4857791"/>
            <a:ext cx="926857" cy="276999"/>
          </a:xfrm>
          <a:prstGeom prst="rect">
            <a:avLst/>
          </a:prstGeom>
          <a:solidFill>
            <a:srgbClr val="0070C0"/>
          </a:solidFill>
          <a:ln w="19050">
            <a:solidFill>
              <a:srgbClr val="CC0066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5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12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mMRC ≥ 2</a:t>
            </a:r>
          </a:p>
        </p:txBody>
      </p:sp>
      <p:sp>
        <p:nvSpPr>
          <p:cNvPr id="131111" name="Text Box 14"/>
          <p:cNvSpPr txBox="1">
            <a:spLocks noChangeArrowheads="1"/>
          </p:cNvSpPr>
          <p:nvPr/>
        </p:nvSpPr>
        <p:spPr bwMode="auto">
          <a:xfrm>
            <a:off x="10513484" y="5143541"/>
            <a:ext cx="830464" cy="276989"/>
          </a:xfrm>
          <a:prstGeom prst="rect">
            <a:avLst/>
          </a:prstGeom>
          <a:solidFill>
            <a:srgbClr val="002060"/>
          </a:solidFill>
          <a:ln w="19050">
            <a:solidFill>
              <a:srgbClr val="FF475C"/>
            </a:solidFill>
            <a:miter lim="800000"/>
            <a:headEnd/>
            <a:tailEnd/>
          </a:ln>
        </p:spPr>
        <p:txBody>
          <a:bodyPr wrap="none" lIns="91430" tIns="45715" rIns="91430" bIns="45715">
            <a:spAutoFit/>
          </a:bodyPr>
          <a:lstStyle>
            <a:lvl1pPr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56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5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CAT ≥ 10</a:t>
            </a:r>
            <a:endParaRPr kumimoji="0" lang="el-GR" altLang="el-GR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1112" name="Text Box 17"/>
          <p:cNvSpPr txBox="1">
            <a:spLocks noChangeArrowheads="1"/>
          </p:cNvSpPr>
          <p:nvPr/>
        </p:nvSpPr>
        <p:spPr bwMode="auto">
          <a:xfrm>
            <a:off x="9525001" y="5429250"/>
            <a:ext cx="1913467" cy="298450"/>
          </a:xfrm>
          <a:prstGeom prst="rect">
            <a:avLst/>
          </a:prstGeom>
          <a:solidFill>
            <a:srgbClr val="7030A0"/>
          </a:solidFill>
          <a:ln w="19050">
            <a:solidFill>
              <a:srgbClr val="FF475C"/>
            </a:solidFill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Συμπτώματα</a:t>
            </a:r>
            <a:endParaRPr kumimoji="0" lang="en-US" altLang="el-G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7143751" y="2214604"/>
            <a:ext cx="1854200" cy="5238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2225">
            <a:solidFill>
              <a:schemeClr val="tx1"/>
            </a:solidFill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marL="0" marR="0" lvl="0" indent="0" algn="l" defTabSz="455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Ιστορικό παροξύνσεων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3" name="Text Box 12"/>
          <p:cNvSpPr txBox="1">
            <a:spLocks noChangeArrowheads="1"/>
          </p:cNvSpPr>
          <p:nvPr/>
        </p:nvSpPr>
        <p:spPr bwMode="auto">
          <a:xfrm>
            <a:off x="7239001" y="2928979"/>
            <a:ext cx="1593851" cy="64632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marL="0" marR="0" lvl="0" indent="0" algn="l" defTabSz="455613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≥ 2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μέτριες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ή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≥ 1 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που οδηγεί σε νοσηλεία</a:t>
            </a:r>
          </a:p>
        </p:txBody>
      </p:sp>
      <p:sp>
        <p:nvSpPr>
          <p:cNvPr id="34" name="Text Box 12"/>
          <p:cNvSpPr txBox="1">
            <a:spLocks noChangeArrowheads="1"/>
          </p:cNvSpPr>
          <p:nvPr/>
        </p:nvSpPr>
        <p:spPr bwMode="auto">
          <a:xfrm>
            <a:off x="7239001" y="3976714"/>
            <a:ext cx="1619251" cy="67709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marL="0" marR="0" lvl="0" indent="0" algn="l" defTabSz="455613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0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ή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1 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μέτριες (που δεν οδηγεί σε νοσηλεία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)</a:t>
            </a:r>
          </a:p>
        </p:txBody>
      </p:sp>
      <p:sp>
        <p:nvSpPr>
          <p:cNvPr id="27" name="Text Box 17"/>
          <p:cNvSpPr txBox="1">
            <a:spLocks noChangeArrowheads="1"/>
          </p:cNvSpPr>
          <p:nvPr/>
        </p:nvSpPr>
        <p:spPr bwMode="auto">
          <a:xfrm>
            <a:off x="10102284" y="6296478"/>
            <a:ext cx="1273582" cy="32997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GOLD 2025</a:t>
            </a:r>
            <a:endParaRPr kumimoji="0" lang="el-GR" altLang="el-G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1" name="Picture 5">
            <a:extLst>
              <a:ext uri="{FF2B5EF4-FFF2-40B4-BE49-F238E27FC236}">
                <a16:creationId xmlns:a16="http://schemas.microsoft.com/office/drawing/2014/main" id="{19B17BE9-04B5-4F37-98F2-1FF74401F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907" y="5860034"/>
            <a:ext cx="867140" cy="8323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cxnSp>
        <p:nvCxnSpPr>
          <p:cNvPr id="30" name="29 - Ευθεία γραμμή σύνδεσης"/>
          <p:cNvCxnSpPr>
            <a:stCxn id="131101" idx="1"/>
            <a:endCxn id="131101" idx="3"/>
          </p:cNvCxnSpPr>
          <p:nvPr/>
        </p:nvCxnSpPr>
        <p:spPr>
          <a:xfrm>
            <a:off x="9077353" y="3812386"/>
            <a:ext cx="2762249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- Ευθεία γραμμή σύνδεσης"/>
          <p:cNvCxnSpPr>
            <a:endCxn id="131101" idx="2"/>
          </p:cNvCxnSpPr>
          <p:nvPr/>
        </p:nvCxnSpPr>
        <p:spPr>
          <a:xfrm rot="16200000" flipH="1">
            <a:off x="9967166" y="4285485"/>
            <a:ext cx="956189" cy="26437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7">
            <a:extLst>
              <a:ext uri="{FF2B5EF4-FFF2-40B4-BE49-F238E27FC236}">
                <a16:creationId xmlns:a16="http://schemas.microsoft.com/office/drawing/2014/main" id="{25176198-D37A-C55B-2398-AF1CB61B40AC}"/>
              </a:ext>
            </a:extLst>
          </p:cNvPr>
          <p:cNvSpPr/>
          <p:nvPr/>
        </p:nvSpPr>
        <p:spPr>
          <a:xfrm>
            <a:off x="9340848" y="2324393"/>
            <a:ext cx="2140330" cy="400110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Πρόοδος νόσου</a:t>
            </a:r>
          </a:p>
        </p:txBody>
      </p:sp>
      <p:sp>
        <p:nvSpPr>
          <p:cNvPr id="9" name="Βέλος: Ραβδωτό δεξιό 8">
            <a:extLst>
              <a:ext uri="{FF2B5EF4-FFF2-40B4-BE49-F238E27FC236}">
                <a16:creationId xmlns:a16="http://schemas.microsoft.com/office/drawing/2014/main" id="{54001951-C879-CD1F-12B5-876BFD6307C2}"/>
              </a:ext>
            </a:extLst>
          </p:cNvPr>
          <p:cNvSpPr/>
          <p:nvPr/>
        </p:nvSpPr>
        <p:spPr>
          <a:xfrm>
            <a:off x="9829803" y="3933827"/>
            <a:ext cx="1104900" cy="314325"/>
          </a:xfrm>
          <a:prstGeom prst="strip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Βέλος: Ραβδωτό δεξιό 11">
            <a:extLst>
              <a:ext uri="{FF2B5EF4-FFF2-40B4-BE49-F238E27FC236}">
                <a16:creationId xmlns:a16="http://schemas.microsoft.com/office/drawing/2014/main" id="{226FF6B7-5071-0351-95D6-95CA8BAE8E4A}"/>
              </a:ext>
            </a:extLst>
          </p:cNvPr>
          <p:cNvSpPr/>
          <p:nvPr/>
        </p:nvSpPr>
        <p:spPr>
          <a:xfrm rot="5400000" flipH="1">
            <a:off x="10370152" y="3397639"/>
            <a:ext cx="1186090" cy="372640"/>
          </a:xfrm>
          <a:prstGeom prst="stripedRightArrow">
            <a:avLst>
              <a:gd name="adj1" fmla="val 50000"/>
              <a:gd name="adj2" fmla="val 4436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Βέλος: Ραβδωτό δεξιό 8">
            <a:extLst>
              <a:ext uri="{FF2B5EF4-FFF2-40B4-BE49-F238E27FC236}">
                <a16:creationId xmlns:a16="http://schemas.microsoft.com/office/drawing/2014/main" id="{54001951-C879-CD1F-12B5-876BFD6307C2}"/>
              </a:ext>
            </a:extLst>
          </p:cNvPr>
          <p:cNvSpPr/>
          <p:nvPr/>
        </p:nvSpPr>
        <p:spPr>
          <a:xfrm rot="5400000">
            <a:off x="2883436" y="3995546"/>
            <a:ext cx="1638941" cy="288323"/>
          </a:xfrm>
          <a:prstGeom prst="strip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ectangle 27">
            <a:extLst>
              <a:ext uri="{FF2B5EF4-FFF2-40B4-BE49-F238E27FC236}">
                <a16:creationId xmlns:a16="http://schemas.microsoft.com/office/drawing/2014/main" id="{25176198-D37A-C55B-2398-AF1CB61B40AC}"/>
              </a:ext>
            </a:extLst>
          </p:cNvPr>
          <p:cNvSpPr/>
          <p:nvPr/>
        </p:nvSpPr>
        <p:spPr>
          <a:xfrm>
            <a:off x="4352736" y="2196701"/>
            <a:ext cx="2140330" cy="400110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Πρόοδος νόσου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2" grpId="0" animBg="1"/>
      <p:bldP spid="29" grpId="0" animBg="1"/>
      <p:bldP spid="3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5 - Θέση περιεχομένου"/>
          <p:cNvSpPr>
            <a:spLocks noGrp="1"/>
          </p:cNvSpPr>
          <p:nvPr>
            <p:ph idx="1"/>
          </p:nvPr>
        </p:nvSpPr>
        <p:spPr>
          <a:xfrm>
            <a:off x="447040" y="1428745"/>
            <a:ext cx="10962640" cy="40576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l-GR" sz="2000" dirty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Αποφυγή παραγόντων κινδύνου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Εμβολιασμός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Τακτική σωματική άσκηση – Πνευμονική αποκατάσταση</a:t>
            </a:r>
          </a:p>
          <a:p>
            <a:pPr>
              <a:lnSpc>
                <a:spcPct val="150000"/>
              </a:lnSpc>
            </a:pPr>
            <a:r>
              <a:rPr lang="el-GR" sz="2000" b="1" dirty="0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Φαρμακευτική θεραπεία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Μακροχρόνια οξυγονοθεραπεία (LTOT)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Μη επεμβατικός μηχανικός αερισμός (NI</a:t>
            </a:r>
            <a:r>
              <a:rPr lang="en-US" sz="2000" dirty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M</a:t>
            </a:r>
            <a:r>
              <a:rPr lang="el-GR" sz="2000" dirty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V)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Χειρουργικές επιλογές</a:t>
            </a:r>
            <a:endParaRPr lang="en-US" sz="2000" dirty="0">
              <a:solidFill>
                <a:schemeClr val="bg1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Παρηγορητική θεραπεία</a:t>
            </a:r>
          </a:p>
          <a:p>
            <a:endParaRPr lang="el-GR" dirty="0">
              <a:solidFill>
                <a:schemeClr val="bg1"/>
              </a:solidFill>
              <a:ea typeface="ＭＳ Ｐゴシック" pitchFamily="34" charset="-128"/>
            </a:endParaRPr>
          </a:p>
        </p:txBody>
      </p:sp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891382" y="6313842"/>
            <a:ext cx="1273582" cy="32997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GOLD 202</a:t>
            </a:r>
            <a:r>
              <a:rPr kumimoji="0" lang="el-GR" alt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7" name="1 - Τίτλος"/>
          <p:cNvSpPr txBox="1">
            <a:spLocks/>
          </p:cNvSpPr>
          <p:nvPr/>
        </p:nvSpPr>
        <p:spPr bwMode="auto">
          <a:xfrm>
            <a:off x="812818" y="214312"/>
            <a:ext cx="10908145" cy="681637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Θεραπευτικές επιλογές για τη σταθερή ΧΑΠ</a:t>
            </a:r>
          </a:p>
        </p:txBody>
      </p:sp>
      <p:pic>
        <p:nvPicPr>
          <p:cNvPr id="2" name="Picture 11" descr="Figure 3.18 lists maintenance medications in COPD, inhaler type, nebulizer, oral, injectable delivery and duration of action">
            <a:extLst>
              <a:ext uri="{FF2B5EF4-FFF2-40B4-BE49-F238E27FC236}">
                <a16:creationId xmlns:a16="http://schemas.microsoft.com/office/drawing/2014/main" id="{B7DFF341-D901-E510-C347-B38DC8A7872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3761" t="3225" r="3874"/>
          <a:stretch/>
        </p:blipFill>
        <p:spPr>
          <a:xfrm>
            <a:off x="7394317" y="935665"/>
            <a:ext cx="4199162" cy="5693735"/>
          </a:xfrm>
          <a:prstGeom prst="rect">
            <a:avLst/>
          </a:prstGeom>
        </p:spPr>
      </p:pic>
      <p:pic>
        <p:nvPicPr>
          <p:cNvPr id="3" name="Picture 12">
            <a:extLst>
              <a:ext uri="{FF2B5EF4-FFF2-40B4-BE49-F238E27FC236}">
                <a16:creationId xmlns:a16="http://schemas.microsoft.com/office/drawing/2014/main" id="{97B3051E-8620-B8D5-8B21-4243E6C2F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21326" t="31307" r="22143" b="23304"/>
          <a:stretch/>
        </p:blipFill>
        <p:spPr>
          <a:xfrm>
            <a:off x="6007708" y="5436704"/>
            <a:ext cx="1124210" cy="1131073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7550" y="274637"/>
            <a:ext cx="11510639" cy="872675"/>
          </a:xfrm>
          <a:solidFill>
            <a:srgbClr val="FFC000"/>
          </a:solidFill>
        </p:spPr>
        <p:txBody>
          <a:bodyPr/>
          <a:lstStyle/>
          <a:p>
            <a:r>
              <a:rPr lang="el-GR" sz="3200" b="1" dirty="0">
                <a:solidFill>
                  <a:schemeClr val="bg1"/>
                </a:solidFill>
                <a:ea typeface="ＭＳ Ｐゴシック" pitchFamily="34" charset="-128"/>
              </a:rPr>
              <a:t>Μη φαρμακευτική διαχείριση της ΧΑΠ</a:t>
            </a:r>
          </a:p>
        </p:txBody>
      </p:sp>
      <p:graphicFrame>
        <p:nvGraphicFramePr>
          <p:cNvPr id="291873" name="Group 3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2380027"/>
              </p:ext>
            </p:extLst>
          </p:nvPr>
        </p:nvGraphicFramePr>
        <p:xfrm>
          <a:off x="320259" y="1622628"/>
          <a:ext cx="11620582" cy="4139184"/>
        </p:xfrm>
        <a:graphic>
          <a:graphicData uri="http://schemas.openxmlformats.org/drawingml/2006/table">
            <a:tbl>
              <a:tblPr/>
              <a:tblGrid>
                <a:gridCol w="1857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40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7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415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64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Ομάδα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Απαραίτητα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Συνιστώμενα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Εξαρτώνται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από τις τοπικές κατευθυντήριες οδηγίες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35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A</a:t>
                      </a:r>
                      <a:endParaRPr kumimoji="0" lang="el-GR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Διακοπή καπνίσματος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(μπορεί να περιλαμβάνει και φαρμακευτική θεραπεία)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Σωματική άσκηση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Αντιγριπικός Εμβολιασμός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Έναντι της 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COVID-19</a:t>
                      </a:r>
                      <a:endParaRPr kumimoji="0" lang="el-G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Αντιπνευμονιοκοκκικός</a:t>
                      </a:r>
                      <a:endParaRPr kumimoji="0" lang="el-G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Εμβολιασμός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Έναντι του </a:t>
                      </a:r>
                      <a:r>
                        <a:rPr kumimoji="0" lang="el-GR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κοκκύτη</a:t>
                      </a:r>
                      <a:endParaRPr kumimoji="0" lang="el-G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  <a:p>
                      <a:pPr marL="457200" marR="0" lvl="1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 του έρπητα ζωστήρ και του 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RSV</a:t>
                      </a:r>
                      <a:endParaRPr kumimoji="0" lang="el-G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85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B </a:t>
                      </a:r>
                      <a:r>
                        <a:rPr kumimoji="0" lang="el-GR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και </a:t>
                      </a:r>
                      <a:r>
                        <a:rPr kumimoji="0" lang="el-GR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Ε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Διακοπή καπνίσματος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(μπορεί να περιλαμβάνει και φαρμακευτική θεραπεία)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Πνευμονική αποκατάσταση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Σωματική άσκηση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Αντιγριπικός Εμβολιασμός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Έναντι της 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COVID-19</a:t>
                      </a:r>
                      <a:endParaRPr kumimoji="0" lang="el-G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Αντιπνευμονιοκοκκικός</a:t>
                      </a:r>
                      <a:endParaRPr kumimoji="0" lang="el-G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Εμβολιασμός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Έναντι του </a:t>
                      </a:r>
                      <a:r>
                        <a:rPr kumimoji="0" lang="el-GR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κοκκύτη</a:t>
                      </a:r>
                      <a:endParaRPr kumimoji="0" lang="el-G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  <a:p>
                      <a:pPr marL="457200" marR="0" lvl="1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 του έρπητα ζωστήρ και του 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RSV</a:t>
                      </a:r>
                      <a:endParaRPr kumimoji="0" lang="el-G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10619844" y="6169282"/>
            <a:ext cx="1273582" cy="32997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GOLD 202</a:t>
            </a:r>
            <a:r>
              <a:rPr kumimoji="0" lang="el-GR" alt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pic>
        <p:nvPicPr>
          <p:cNvPr id="2" name="Picture 12">
            <a:extLst>
              <a:ext uri="{FF2B5EF4-FFF2-40B4-BE49-F238E27FC236}">
                <a16:creationId xmlns:a16="http://schemas.microsoft.com/office/drawing/2014/main" id="{E8650F48-26F5-0420-EB17-C0660E1E3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1326" t="31307" r="22143" b="23304"/>
          <a:stretch/>
        </p:blipFill>
        <p:spPr>
          <a:xfrm>
            <a:off x="10739728" y="144614"/>
            <a:ext cx="1124210" cy="113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4512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9349" y="1170403"/>
            <a:ext cx="11952651" cy="5463969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150000"/>
              </a:lnSpc>
            </a:pPr>
            <a:r>
              <a:rPr lang="el-GR" sz="2000" b="1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Αποτελούν τον ακρογωνιαίο λίθο της θεραπείας </a:t>
            </a:r>
            <a:r>
              <a:rPr lang="el-GR" sz="2000" b="1" dirty="0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(</a:t>
            </a:r>
            <a:r>
              <a:rPr lang="el-GR" sz="2000" b="1" dirty="0" err="1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Evidence</a:t>
            </a:r>
            <a:r>
              <a:rPr lang="el-GR" sz="2000" b="1" dirty="0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A)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el-GR" sz="2000" dirty="0">
                <a:latin typeface="Arial" pitchFamily="34" charset="0"/>
                <a:cs typeface="Arial" pitchFamily="34" charset="0"/>
              </a:rPr>
              <a:t>Ο συνδυασμός βρογχοδιασταλτικών διαφορετικής φαρμακολογικής τάξης βελτιώνει την αποτελεσματικότητά τους ως προς την αναπνευστική λειτουργία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l-GR" sz="2000" dirty="0">
                <a:latin typeface="Arial" pitchFamily="34" charset="0"/>
                <a:cs typeface="Arial" pitchFamily="34" charset="0"/>
              </a:rPr>
              <a:t>και τη μείωση των συμπτωμάτων </a:t>
            </a:r>
            <a:r>
              <a:rPr lang="el-G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(Evidence Α)</a:t>
            </a:r>
            <a:endParaRPr lang="en-US" sz="20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sz="2000" b="1" dirty="0">
                <a:solidFill>
                  <a:srgbClr val="0070C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LABA, LAMA: </a:t>
            </a:r>
            <a:r>
              <a:rPr lang="el-GR" sz="2000" b="1" dirty="0">
                <a:solidFill>
                  <a:srgbClr val="0070C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el-GR" sz="20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βελτιώνουν τον FEV</a:t>
            </a:r>
            <a:r>
              <a:rPr lang="el-GR" sz="2000" baseline="-250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1</a:t>
            </a:r>
            <a:r>
              <a:rPr lang="el-GR" sz="20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, τη δύσπνοια, την ποιότητα ζωής και μειώνουν τις παροξύνσεις </a:t>
            </a:r>
            <a:r>
              <a:rPr lang="el-GR" sz="2000" b="1" dirty="0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(</a:t>
            </a:r>
            <a:r>
              <a:rPr lang="el-GR" sz="2000" b="1" dirty="0" err="1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Evidence</a:t>
            </a:r>
            <a:r>
              <a:rPr lang="el-GR" sz="2000" b="1" dirty="0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A)</a:t>
            </a:r>
            <a:endParaRPr lang="en-US" sz="2000" b="1" dirty="0">
              <a:solidFill>
                <a:srgbClr val="FF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LABA/LAMA: </a:t>
            </a:r>
            <a:r>
              <a:rPr lang="el-GR" sz="20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αποτελεσματικότεροι στη βελτίωση του FEV</a:t>
            </a:r>
            <a:r>
              <a:rPr lang="el-GR" sz="2000" baseline="-250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1</a:t>
            </a:r>
            <a:r>
              <a:rPr lang="en-US" sz="2000" baseline="-250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el-GR" sz="20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και στη μείωση των συμπτωμάτων σε σύγκριση με τις </a:t>
            </a:r>
            <a:r>
              <a:rPr lang="el-GR" sz="2000" dirty="0" err="1">
                <a:latin typeface="Arial" pitchFamily="34" charset="0"/>
                <a:ea typeface="ＭＳ Ｐゴシック" pitchFamily="34" charset="-128"/>
                <a:cs typeface="Arial" pitchFamily="34" charset="0"/>
              </a:rPr>
              <a:t>μονοθεραπείες</a:t>
            </a:r>
            <a:r>
              <a:rPr lang="el-GR" sz="20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el-G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l-GR" sz="20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Evidence</a:t>
            </a:r>
            <a:r>
              <a:rPr lang="el-G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Α)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LABA/LAMA:</a:t>
            </a:r>
            <a:r>
              <a:rPr lang="el-GR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20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αποτελεσματικότεροι στη μείωση των παροξύνσεων σε σύγκριση με τις </a:t>
            </a:r>
            <a:r>
              <a:rPr lang="el-GR" sz="2000" dirty="0" err="1">
                <a:latin typeface="Arial" pitchFamily="34" charset="0"/>
                <a:ea typeface="ＭＳ Ｐゴシック" pitchFamily="34" charset="-128"/>
                <a:cs typeface="Arial" pitchFamily="34" charset="0"/>
              </a:rPr>
              <a:t>μονοθεραπείες</a:t>
            </a:r>
            <a:r>
              <a:rPr lang="el-GR" sz="20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el-G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l-GR" sz="20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Evidence</a:t>
            </a:r>
            <a:r>
              <a:rPr lang="el-G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Β)</a:t>
            </a:r>
            <a:endParaRPr lang="en-US" sz="20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just" eaLnBrk="1" hangingPunct="1">
              <a:lnSpc>
                <a:spcPct val="150000"/>
              </a:lnSpc>
              <a:defRPr/>
            </a:pPr>
            <a:endParaRPr lang="el-GR" sz="2000" dirty="0">
              <a:solidFill>
                <a:srgbClr val="FFFF00"/>
              </a:solidFill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81028" y="134486"/>
            <a:ext cx="11210925" cy="808509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t>Βρογχοδιασταλτικά στη σταθερή ΧΑΠ</a:t>
            </a:r>
          </a:p>
        </p:txBody>
      </p:sp>
      <p:sp>
        <p:nvSpPr>
          <p:cNvPr id="9" name="Text Box 17"/>
          <p:cNvSpPr txBox="1">
            <a:spLocks noChangeArrowheads="1"/>
          </p:cNvSpPr>
          <p:nvPr/>
        </p:nvSpPr>
        <p:spPr bwMode="auto">
          <a:xfrm>
            <a:off x="10102284" y="6318271"/>
            <a:ext cx="1273582" cy="32997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GOLD 202</a:t>
            </a:r>
            <a:r>
              <a:rPr lang="el-GR" altLang="el-GR" sz="1600" b="1" dirty="0">
                <a:solidFill>
                  <a:srgbClr val="000000"/>
                </a:solidFill>
              </a:rPr>
              <a:t>5</a:t>
            </a:r>
            <a:endParaRPr kumimoji="0" lang="el-GR" altLang="el-GR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12">
            <a:extLst>
              <a:ext uri="{FF2B5EF4-FFF2-40B4-BE49-F238E27FC236}">
                <a16:creationId xmlns:a16="http://schemas.microsoft.com/office/drawing/2014/main" id="{713F2132-1505-0664-2D55-18CD26A3D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21326" t="31307" r="22143" b="23304"/>
          <a:stretch/>
        </p:blipFill>
        <p:spPr>
          <a:xfrm>
            <a:off x="10967334" y="89453"/>
            <a:ext cx="1124210" cy="113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2518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- Τίτλος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63330"/>
          </a:xfrm>
          <a:solidFill>
            <a:srgbClr val="FFC000"/>
          </a:solidFill>
        </p:spPr>
        <p:txBody>
          <a:bodyPr/>
          <a:lstStyle/>
          <a:p>
            <a:r>
              <a:rPr lang="el-GR" sz="3200" b="1" dirty="0">
                <a:solidFill>
                  <a:schemeClr val="bg1"/>
                </a:solidFill>
                <a:ea typeface="ＭＳ Ｐゴシック" pitchFamily="34" charset="-128"/>
              </a:rPr>
              <a:t>Εισπνεόμενα κορτικοστεροειδή (</a:t>
            </a:r>
            <a:r>
              <a:rPr lang="en-US" sz="3200" b="1" dirty="0">
                <a:solidFill>
                  <a:schemeClr val="bg1"/>
                </a:solidFill>
                <a:ea typeface="ＭＳ Ｐゴシック" pitchFamily="34" charset="-128"/>
              </a:rPr>
              <a:t>ICS</a:t>
            </a:r>
            <a:r>
              <a:rPr lang="el-GR" sz="3200" b="1" dirty="0">
                <a:solidFill>
                  <a:schemeClr val="bg1"/>
                </a:solidFill>
                <a:ea typeface="ＭＳ Ｐゴシック" pitchFamily="34" charset="-128"/>
              </a:rPr>
              <a:t>) </a:t>
            </a:r>
          </a:p>
        </p:txBody>
      </p:sp>
      <p:sp>
        <p:nvSpPr>
          <p:cNvPr id="38915" name="2 - Θέση περιεχομένου"/>
          <p:cNvSpPr>
            <a:spLocks noGrp="1"/>
          </p:cNvSpPr>
          <p:nvPr>
            <p:ph idx="1"/>
          </p:nvPr>
        </p:nvSpPr>
        <p:spPr>
          <a:xfrm>
            <a:off x="190461" y="1214422"/>
            <a:ext cx="11525331" cy="4929222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sz="2000" b="1" dirty="0">
                <a:solidFill>
                  <a:srgbClr val="FF0000"/>
                </a:solidFill>
                <a:ea typeface="ＭＳ Ｐゴシック" pitchFamily="34" charset="-128"/>
              </a:rPr>
              <a:t>ICS/LABA</a:t>
            </a:r>
            <a:r>
              <a:rPr lang="en-US" sz="2000" dirty="0">
                <a:solidFill>
                  <a:srgbClr val="FF0000"/>
                </a:solidFill>
                <a:ea typeface="ＭＳ Ｐゴシック" pitchFamily="34" charset="-128"/>
              </a:rPr>
              <a:t>: </a:t>
            </a:r>
            <a:r>
              <a:rPr lang="el-GR" sz="2000" dirty="0">
                <a:solidFill>
                  <a:schemeClr val="bg1"/>
                </a:solidFill>
                <a:ea typeface="ＭＳ Ｐゴシック" pitchFamily="34" charset="-128"/>
              </a:rPr>
              <a:t>αποτελεσματικότεροι από τις </a:t>
            </a:r>
            <a:r>
              <a:rPr lang="el-GR" sz="2000" dirty="0" err="1">
                <a:solidFill>
                  <a:schemeClr val="bg1"/>
                </a:solidFill>
                <a:ea typeface="ＭＳ Ｐゴシック" pitchFamily="34" charset="-128"/>
              </a:rPr>
              <a:t>μονοθεραπείες</a:t>
            </a:r>
            <a:r>
              <a:rPr lang="el-GR" sz="2000" dirty="0">
                <a:solidFill>
                  <a:schemeClr val="bg1"/>
                </a:solidFill>
                <a:ea typeface="ＭＳ Ｐゴシック" pitchFamily="34" charset="-128"/>
              </a:rPr>
              <a:t>, στη βελτίωση της αναπνευστικής λειτουργίας και της ποιότητας ζωής και στη μείωση των παροξύνσεων σε ασθενείς με μέτρια/πολύ σοβαρή ΧΑΠ και ιστορικό παροξύνσεων </a:t>
            </a:r>
            <a:r>
              <a:rPr lang="el-GR" sz="2000" b="1" dirty="0">
                <a:solidFill>
                  <a:srgbClr val="0070C0"/>
                </a:solidFill>
                <a:ea typeface="ＭＳ Ｐゴシック" pitchFamily="34" charset="-128"/>
              </a:rPr>
              <a:t>(</a:t>
            </a:r>
            <a:r>
              <a:rPr lang="el-GR" sz="2000" b="1" dirty="0" err="1">
                <a:solidFill>
                  <a:srgbClr val="0070C0"/>
                </a:solidFill>
                <a:ea typeface="ＭＳ Ｐゴシック" pitchFamily="34" charset="-128"/>
              </a:rPr>
              <a:t>Evidence</a:t>
            </a:r>
            <a:r>
              <a:rPr lang="el-GR" sz="2000" b="1" dirty="0">
                <a:solidFill>
                  <a:srgbClr val="0070C0"/>
                </a:solidFill>
                <a:ea typeface="ＭＳ Ｐゴシック" pitchFamily="34" charset="-128"/>
              </a:rPr>
              <a:t> A)</a:t>
            </a:r>
          </a:p>
          <a:p>
            <a:pPr algn="just">
              <a:lnSpc>
                <a:spcPct val="150000"/>
              </a:lnSpc>
            </a:pPr>
            <a:r>
              <a:rPr lang="en-US" sz="2000" b="1" dirty="0">
                <a:solidFill>
                  <a:srgbClr val="FF0000"/>
                </a:solidFill>
                <a:ea typeface="ＭＳ Ｐゴシック" pitchFamily="34" charset="-128"/>
              </a:rPr>
              <a:t>ICS/LABA/LAMA:</a:t>
            </a:r>
            <a:r>
              <a:rPr lang="en-US" sz="2000" dirty="0">
                <a:solidFill>
                  <a:srgbClr val="FF0000"/>
                </a:solidFill>
                <a:ea typeface="ＭＳ Ｐゴシック" pitchFamily="34" charset="-128"/>
              </a:rPr>
              <a:t> </a:t>
            </a:r>
            <a:r>
              <a:rPr lang="el-GR" sz="2000" dirty="0">
                <a:solidFill>
                  <a:schemeClr val="bg1"/>
                </a:solidFill>
                <a:ea typeface="ＭＳ Ｐゴシック" pitchFamily="34" charset="-128"/>
              </a:rPr>
              <a:t>βελτιώνει την αναπνευστική λειτουργία, τα συμπτώματα και την ποιότητα ζωής και μειώνει τις παροξύνσεις σε σχέση με τη θεραπεία με </a:t>
            </a:r>
            <a:r>
              <a:rPr lang="en-US" sz="2000" dirty="0">
                <a:solidFill>
                  <a:schemeClr val="bg1"/>
                </a:solidFill>
                <a:ea typeface="ＭＳ Ｐゴシック" pitchFamily="34" charset="-128"/>
              </a:rPr>
              <a:t>ICS/LABA</a:t>
            </a:r>
            <a:r>
              <a:rPr lang="el-GR" sz="2000" dirty="0">
                <a:solidFill>
                  <a:schemeClr val="bg1"/>
                </a:solidFill>
                <a:ea typeface="ＭＳ Ｐゴシック" pitchFamily="34" charset="-128"/>
              </a:rPr>
              <a:t>, με </a:t>
            </a:r>
            <a:r>
              <a:rPr lang="en-US" sz="2000" dirty="0">
                <a:solidFill>
                  <a:schemeClr val="bg1"/>
                </a:solidFill>
                <a:ea typeface="ＭＳ Ｐゴシック" pitchFamily="34" charset="-128"/>
              </a:rPr>
              <a:t>LABA/LAMA </a:t>
            </a:r>
            <a:r>
              <a:rPr lang="el-GR" sz="2000" dirty="0">
                <a:solidFill>
                  <a:schemeClr val="bg1"/>
                </a:solidFill>
                <a:ea typeface="ＭＳ Ｐゴシック" pitchFamily="34" charset="-128"/>
              </a:rPr>
              <a:t>ή τη </a:t>
            </a:r>
            <a:r>
              <a:rPr lang="el-GR" sz="2000" dirty="0" err="1">
                <a:solidFill>
                  <a:schemeClr val="bg1"/>
                </a:solidFill>
                <a:ea typeface="ＭＳ Ｐゴシック" pitchFamily="34" charset="-128"/>
              </a:rPr>
              <a:t>μονοθεραπεία</a:t>
            </a:r>
            <a:r>
              <a:rPr lang="el-GR" sz="2000" dirty="0">
                <a:solidFill>
                  <a:schemeClr val="bg1"/>
                </a:solidFill>
                <a:ea typeface="ＭＳ Ｐゴシック" pitchFamily="34" charset="-128"/>
              </a:rPr>
              <a:t> με </a:t>
            </a:r>
            <a:r>
              <a:rPr lang="en-US" sz="2000" dirty="0">
                <a:solidFill>
                  <a:schemeClr val="bg1"/>
                </a:solidFill>
                <a:ea typeface="ＭＳ Ｐゴシック" pitchFamily="34" charset="-128"/>
              </a:rPr>
              <a:t>LAMA</a:t>
            </a:r>
            <a:r>
              <a:rPr lang="en-US" sz="2000" dirty="0">
                <a:ea typeface="ＭＳ Ｐゴシック" pitchFamily="34" charset="-128"/>
              </a:rPr>
              <a:t> </a:t>
            </a:r>
            <a:r>
              <a:rPr lang="el-GR" sz="2000" b="1" dirty="0">
                <a:solidFill>
                  <a:srgbClr val="0070C0"/>
                </a:solidFill>
                <a:ea typeface="ＭＳ Ｐゴシック" pitchFamily="34" charset="-128"/>
              </a:rPr>
              <a:t>(Evidence </a:t>
            </a:r>
            <a:r>
              <a:rPr lang="en-US" sz="2000" b="1" dirty="0">
                <a:solidFill>
                  <a:srgbClr val="0070C0"/>
                </a:solidFill>
                <a:ea typeface="ＭＳ Ｐゴシック" pitchFamily="34" charset="-128"/>
              </a:rPr>
              <a:t>A</a:t>
            </a:r>
            <a:r>
              <a:rPr lang="el-GR" sz="2000" b="1" dirty="0">
                <a:solidFill>
                  <a:srgbClr val="0070C0"/>
                </a:solidFill>
                <a:ea typeface="ＭＳ Ｐゴシック" pitchFamily="34" charset="-128"/>
              </a:rPr>
              <a:t>) </a:t>
            </a:r>
          </a:p>
          <a:p>
            <a:pPr algn="just">
              <a:lnSpc>
                <a:spcPct val="150000"/>
              </a:lnSpc>
              <a:buNone/>
            </a:pPr>
            <a:endParaRPr lang="el-GR" sz="2000" b="1" dirty="0">
              <a:solidFill>
                <a:srgbClr val="FF0000"/>
              </a:solidFill>
              <a:ea typeface="ＭＳ Ｐゴシック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sz="2000" b="1" dirty="0">
                <a:solidFill>
                  <a:srgbClr val="FF0000"/>
                </a:solidFill>
                <a:ea typeface="ＭＳ Ｐゴシック" pitchFamily="34" charset="-128"/>
              </a:rPr>
              <a:t>ICS/LABA/LAMA</a:t>
            </a:r>
            <a:r>
              <a:rPr lang="el-GR" sz="2000" b="1" dirty="0">
                <a:solidFill>
                  <a:srgbClr val="FF0000"/>
                </a:solidFill>
                <a:ea typeface="ＭＳ Ｐゴシック" pitchFamily="34" charset="-128"/>
              </a:rPr>
              <a:t> έναντι </a:t>
            </a:r>
            <a:r>
              <a:rPr lang="en-US" sz="2000" b="1" dirty="0">
                <a:solidFill>
                  <a:srgbClr val="FF0000"/>
                </a:solidFill>
                <a:ea typeface="ＭＳ Ｐゴシック" pitchFamily="34" charset="-128"/>
              </a:rPr>
              <a:t>LABA/LAMA: </a:t>
            </a:r>
            <a:r>
              <a:rPr lang="el-GR" sz="2000" b="1" dirty="0">
                <a:solidFill>
                  <a:schemeClr val="bg1"/>
                </a:solidFill>
                <a:ea typeface="ＭＳ Ｐゴシック" pitchFamily="34" charset="-128"/>
              </a:rPr>
              <a:t>θετική επίδραση στη θνητότητα</a:t>
            </a:r>
            <a:r>
              <a:rPr lang="en-US" sz="2000" b="1" dirty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l-GR" sz="2000" dirty="0">
                <a:solidFill>
                  <a:schemeClr val="bg1"/>
                </a:solidFill>
                <a:ea typeface="ＭＳ Ｐゴシック" pitchFamily="34" charset="-128"/>
              </a:rPr>
              <a:t>σε συμπτωματικούς ασθενείς με ΧΑΠ και ιστορικό συχνών ή/και σοβαρών παροξύνσεων</a:t>
            </a:r>
          </a:p>
          <a:p>
            <a:pPr algn="just">
              <a:lnSpc>
                <a:spcPct val="150000"/>
              </a:lnSpc>
            </a:pPr>
            <a:endParaRPr lang="el-GR" sz="2000" dirty="0">
              <a:solidFill>
                <a:srgbClr val="FF0000"/>
              </a:solidFill>
              <a:ea typeface="ＭＳ Ｐゴシック" pitchFamily="34" charset="-128"/>
            </a:endParaRPr>
          </a:p>
          <a:p>
            <a:pPr algn="just">
              <a:lnSpc>
                <a:spcPct val="150000"/>
              </a:lnSpc>
            </a:pPr>
            <a:endParaRPr lang="el-GR" sz="2000" dirty="0">
              <a:ea typeface="ＭＳ Ｐゴシック" pitchFamily="34" charset="-128"/>
            </a:endParaRPr>
          </a:p>
        </p:txBody>
      </p:sp>
      <p:sp>
        <p:nvSpPr>
          <p:cNvPr id="8" name="Text Box 17"/>
          <p:cNvSpPr txBox="1">
            <a:spLocks noChangeArrowheads="1"/>
          </p:cNvSpPr>
          <p:nvPr/>
        </p:nvSpPr>
        <p:spPr bwMode="auto">
          <a:xfrm>
            <a:off x="10102284" y="6318277"/>
            <a:ext cx="1273582" cy="32997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GOLD 202</a:t>
            </a:r>
            <a:r>
              <a:rPr lang="el-GR" altLang="el-GR" sz="1600" b="1" dirty="0">
                <a:solidFill>
                  <a:srgbClr val="000000"/>
                </a:solidFill>
              </a:rPr>
              <a:t>5</a:t>
            </a:r>
            <a:endParaRPr kumimoji="0" lang="el-GR" altLang="el-GR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12">
            <a:extLst>
              <a:ext uri="{FF2B5EF4-FFF2-40B4-BE49-F238E27FC236}">
                <a16:creationId xmlns:a16="http://schemas.microsoft.com/office/drawing/2014/main" id="{51930F29-7C97-C31C-1BE4-69DF2BEB1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1326" t="31307" r="22143" b="23304"/>
          <a:stretch/>
        </p:blipFill>
        <p:spPr>
          <a:xfrm>
            <a:off x="10530012" y="139148"/>
            <a:ext cx="1124210" cy="1131073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90460" y="365140"/>
            <a:ext cx="11620581" cy="849295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ctr"/>
            <a:br>
              <a:rPr lang="el-GR" sz="28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</a:br>
            <a:r>
              <a:rPr lang="el-GR" sz="3600" b="1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Μακροχρόνια οξυγονοθεραπεία (LTOT)</a:t>
            </a:r>
            <a:r>
              <a:rPr lang="en-US" sz="3600" b="1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el-GR" sz="3600" b="1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στη ΧΑΠ</a:t>
            </a:r>
            <a:br>
              <a:rPr lang="el-GR" sz="3600" b="1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</a:br>
            <a:endParaRPr lang="el-GR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28368" y="1825629"/>
            <a:ext cx="11458832" cy="4224301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LTOT:</a:t>
            </a:r>
            <a:r>
              <a:rPr lang="el-G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2000" dirty="0">
                <a:latin typeface="Arial" pitchFamily="34" charset="0"/>
                <a:cs typeface="Arial" pitchFamily="34" charset="0"/>
              </a:rPr>
              <a:t>αυξάνει την επιβίωση σε ασθενείς με σοβαρή χρόνια </a:t>
            </a:r>
            <a:r>
              <a:rPr lang="el-GR" sz="2000" dirty="0" err="1">
                <a:latin typeface="Arial" pitchFamily="34" charset="0"/>
                <a:cs typeface="Arial" pitchFamily="34" charset="0"/>
              </a:rPr>
              <a:t>υποξυγοναιμία</a:t>
            </a:r>
            <a:r>
              <a:rPr lang="el-GR" sz="2000" dirty="0">
                <a:latin typeface="Arial" pitchFamily="34" charset="0"/>
                <a:cs typeface="Arial" pitchFamily="34" charset="0"/>
              </a:rPr>
              <a:t> ηρεμίας </a:t>
            </a:r>
            <a:r>
              <a:rPr lang="el-GR" sz="2000" b="1" dirty="0">
                <a:solidFill>
                  <a:srgbClr val="0070C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(</a:t>
            </a:r>
            <a:r>
              <a:rPr lang="el-GR" sz="2000" b="1" dirty="0" err="1">
                <a:solidFill>
                  <a:srgbClr val="0070C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Evidence</a:t>
            </a:r>
            <a:r>
              <a:rPr lang="el-GR" sz="2000" b="1" dirty="0">
                <a:solidFill>
                  <a:srgbClr val="0070C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Α)</a:t>
            </a:r>
          </a:p>
          <a:p>
            <a:pPr algn="just">
              <a:lnSpc>
                <a:spcPct val="150000"/>
              </a:lnSpc>
            </a:pPr>
            <a:endParaRPr lang="en-US" sz="2000" b="1" dirty="0">
              <a:solidFill>
                <a:srgbClr val="0070C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LTOT:</a:t>
            </a:r>
            <a:r>
              <a:rPr lang="el-G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2000" dirty="0">
                <a:latin typeface="Arial" pitchFamily="34" charset="0"/>
                <a:cs typeface="Arial" pitchFamily="34" charset="0"/>
              </a:rPr>
              <a:t>συστήνεται σε ασθενείς με σοβαρή χρόνια </a:t>
            </a:r>
            <a:r>
              <a:rPr lang="el-GR" sz="2000" dirty="0" err="1">
                <a:latin typeface="Arial" pitchFamily="34" charset="0"/>
                <a:cs typeface="Arial" pitchFamily="34" charset="0"/>
              </a:rPr>
              <a:t>υποξυγοναιμία</a:t>
            </a:r>
            <a:r>
              <a:rPr lang="el-GR" sz="2000" dirty="0">
                <a:latin typeface="Arial" pitchFamily="34" charset="0"/>
                <a:cs typeface="Arial" pitchFamily="34" charset="0"/>
              </a:rPr>
              <a:t> ηρεμίας </a:t>
            </a:r>
            <a:r>
              <a:rPr lang="el-GR" sz="2000" b="1" dirty="0">
                <a:solidFill>
                  <a:srgbClr val="0070C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(</a:t>
            </a:r>
            <a:r>
              <a:rPr lang="el-GR" sz="2000" b="1" dirty="0" err="1">
                <a:solidFill>
                  <a:srgbClr val="0070C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Evidence</a:t>
            </a:r>
            <a:r>
              <a:rPr lang="el-GR" sz="2000" b="1" dirty="0">
                <a:solidFill>
                  <a:srgbClr val="0070C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Α)</a:t>
            </a:r>
            <a:endParaRPr lang="en-US" sz="2000" b="1" dirty="0">
              <a:solidFill>
                <a:srgbClr val="0070C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l-G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l-GR" sz="2000" dirty="0">
                <a:latin typeface="Arial" pitchFamily="34" charset="0"/>
                <a:cs typeface="Arial" pitchFamily="34" charset="0"/>
              </a:rPr>
              <a:t>Η μη ανάγκη οξυγονοθεραπείας σε ηρεμία στο επίπεδο της θάλασσας δεν αποκλείει την ανάπτυξη σοβαρής </a:t>
            </a:r>
            <a:r>
              <a:rPr lang="el-GR" sz="2000" dirty="0" err="1">
                <a:latin typeface="Arial" pitchFamily="34" charset="0"/>
                <a:cs typeface="Arial" pitchFamily="34" charset="0"/>
              </a:rPr>
              <a:t>υποξυγοναιμίας</a:t>
            </a:r>
            <a:r>
              <a:rPr lang="el-GR" sz="2000" dirty="0">
                <a:latin typeface="Arial" pitchFamily="34" charset="0"/>
                <a:cs typeface="Arial" pitchFamily="34" charset="0"/>
              </a:rPr>
              <a:t> σε αεροπορικό ταξίδι </a:t>
            </a:r>
            <a:r>
              <a:rPr lang="el-GR" sz="2000" b="1" dirty="0">
                <a:solidFill>
                  <a:srgbClr val="0070C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(</a:t>
            </a:r>
            <a:r>
              <a:rPr lang="el-GR" sz="2000" b="1" dirty="0" err="1">
                <a:solidFill>
                  <a:srgbClr val="0070C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Evidence</a:t>
            </a:r>
            <a:r>
              <a:rPr lang="el-GR" sz="2000" b="1" dirty="0">
                <a:solidFill>
                  <a:srgbClr val="0070C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en-US" sz="2000" b="1" dirty="0">
                <a:solidFill>
                  <a:srgbClr val="0070C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C</a:t>
            </a:r>
            <a:r>
              <a:rPr lang="el-GR" sz="2000" b="1" dirty="0">
                <a:solidFill>
                  <a:srgbClr val="0070C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) </a:t>
            </a:r>
            <a:endParaRPr lang="el-GR" sz="2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17">
            <a:extLst>
              <a:ext uri="{FF2B5EF4-FFF2-40B4-BE49-F238E27FC236}">
                <a16:creationId xmlns:a16="http://schemas.microsoft.com/office/drawing/2014/main" id="{286AE0CC-8EC4-5DBE-CF1A-0FF52F44D1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19844" y="6169292"/>
            <a:ext cx="1273582" cy="32997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GOLD 202</a:t>
            </a:r>
            <a:r>
              <a:rPr kumimoji="0" lang="el-GR" alt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id="{05AC2C39-5368-7579-6140-D5B991589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1326" t="31307" r="22143" b="23304"/>
          <a:stretch/>
        </p:blipFill>
        <p:spPr>
          <a:xfrm>
            <a:off x="968569" y="5267740"/>
            <a:ext cx="1124210" cy="1131073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372" y="274638"/>
            <a:ext cx="11425269" cy="113813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LTOT </a:t>
            </a:r>
            <a:r>
              <a:rPr lang="el-G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στη σταθερή ΧΑΠ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l-G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δεν οδήγησε σε μείωση της θνητότητας ή αύξηση του χρόνου ως προς την 1</a:t>
            </a:r>
            <a:r>
              <a:rPr lang="el-GR" sz="2800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</a:t>
            </a:r>
            <a:r>
              <a:rPr lang="el-G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νοσηλεία για οποιαδήποτε αιτία</a:t>
            </a:r>
          </a:p>
        </p:txBody>
      </p:sp>
      <p:pic>
        <p:nvPicPr>
          <p:cNvPr id="229378" name="Picture 2"/>
          <p:cNvPicPr>
            <a:picLocks noChangeAspect="1" noChangeArrowheads="1"/>
          </p:cNvPicPr>
          <p:nvPr/>
        </p:nvPicPr>
        <p:blipFill>
          <a:blip r:embed="rId2" cstate="print"/>
          <a:srcRect b="14754"/>
          <a:stretch>
            <a:fillRect/>
          </a:stretch>
        </p:blipFill>
        <p:spPr bwMode="auto">
          <a:xfrm>
            <a:off x="571464" y="1714494"/>
            <a:ext cx="10763325" cy="38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7651" y="6381782"/>
            <a:ext cx="66167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- Ορθογώνιο"/>
          <p:cNvSpPr/>
          <p:nvPr/>
        </p:nvSpPr>
        <p:spPr>
          <a:xfrm>
            <a:off x="1047715" y="5620432"/>
            <a:ext cx="10287072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738 ασθενείς με σταθερή ΧΑΠ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(α)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SatO</a:t>
            </a:r>
            <a:r>
              <a:rPr kumimoji="0" lang="el-GR" sz="1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89-93% στην ηρεμία (β) </a:t>
            </a:r>
            <a:r>
              <a:rPr kumimoji="0" lang="el-G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αποκορεσμός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επαγόμενος από την άσκηση</a:t>
            </a:r>
            <a:endParaRPr kumimoji="0" lang="el-G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5 - Ορθογώνιο">
            <a:extLst>
              <a:ext uri="{FF2B5EF4-FFF2-40B4-BE49-F238E27FC236}">
                <a16:creationId xmlns:a16="http://schemas.microsoft.com/office/drawing/2014/main" id="{25A84608-F106-4F4C-D879-3533C09E5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90314" y="3282441"/>
            <a:ext cx="1214499" cy="738664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Πρωτεύον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καταληκτικό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σημείο</a:t>
            </a:r>
          </a:p>
        </p:txBody>
      </p:sp>
    </p:spTree>
    <p:extLst>
      <p:ext uri="{BB962C8B-B14F-4D97-AF65-F5344CB8AC3E}">
        <p14:creationId xmlns:p14="http://schemas.microsoft.com/office/powerpoint/2010/main" val="22544719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9ED5833-B85B-4103-8A3B-CAB0308E6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38464BE8-D643-9A49-8771-4E1E8EA7A0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471" t="10698" r="23081" b="27442"/>
          <a:stretch/>
        </p:blipFill>
        <p:spPr>
          <a:xfrm>
            <a:off x="5934427" y="2604976"/>
            <a:ext cx="6161887" cy="3466060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D0B62E50-BEA3-DF95-6585-E94E42B9CCEC}"/>
              </a:ext>
            </a:extLst>
          </p:cNvPr>
          <p:cNvSpPr/>
          <p:nvPr/>
        </p:nvSpPr>
        <p:spPr>
          <a:xfrm>
            <a:off x="6103088" y="5199321"/>
            <a:ext cx="5582093" cy="2126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B8212653-66E4-1AF5-3872-446CB99A65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238" t="15503" r="18198" b="32869"/>
          <a:stretch/>
        </p:blipFill>
        <p:spPr>
          <a:xfrm>
            <a:off x="233919" y="393405"/>
            <a:ext cx="5730948" cy="279415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20799D0-31A1-F154-7BAF-4B9BE695CE7E}"/>
              </a:ext>
            </a:extLst>
          </p:cNvPr>
          <p:cNvSpPr txBox="1"/>
          <p:nvPr/>
        </p:nvSpPr>
        <p:spPr>
          <a:xfrm>
            <a:off x="340246" y="3285464"/>
            <a:ext cx="5305647" cy="17030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 May 18, 2018, and April 4, 2022, a total of 241 patients were randomly assigned to receive long-term oxygen therapy for 24 hours per day (117 patients) or 15 hours per day (124 patients). 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534493-DB79-6916-5DA0-BBD95D949DDF}"/>
              </a:ext>
            </a:extLst>
          </p:cNvPr>
          <p:cNvSpPr txBox="1"/>
          <p:nvPr/>
        </p:nvSpPr>
        <p:spPr>
          <a:xfrm>
            <a:off x="308349" y="6241891"/>
            <a:ext cx="519932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Ekström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M, et al. </a:t>
            </a:r>
            <a:r>
              <a:rPr lang="en-US" sz="160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Engl J Med</a:t>
            </a:r>
            <a:r>
              <a:rPr lang="en-US" sz="160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2024; 391: 977-88. </a:t>
            </a: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0687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B22051A-A5F1-A034-1056-B026E84E7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873" y="95695"/>
            <a:ext cx="11302411" cy="1350335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LTOT 24</a:t>
            </a:r>
            <a:r>
              <a:rPr lang="el-G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ώρες/24ωρο 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 </a:t>
            </a:r>
            <a:r>
              <a:rPr lang="el-G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15ώρες/24ωρο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σε ασθενείς με σοβαρή </a:t>
            </a:r>
            <a:r>
              <a:rPr lang="el-GR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υποξυγοναιμία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l-G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καμία διαφορά στην επιβίωση ή στην πιθανότητα νοσηλείας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 έτος παρακολούθησης)</a:t>
            </a:r>
          </a:p>
        </p:txBody>
      </p:sp>
      <p:pic>
        <p:nvPicPr>
          <p:cNvPr id="15" name="Θέση περιεχομένου 14">
            <a:extLst>
              <a:ext uri="{FF2B5EF4-FFF2-40B4-BE49-F238E27FC236}">
                <a16:creationId xmlns:a16="http://schemas.microsoft.com/office/drawing/2014/main" id="{26F5662E-1361-31BF-A301-E8C0E84FA5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6920" t="27287" r="9301" b="14573"/>
          <a:stretch/>
        </p:blipFill>
        <p:spPr>
          <a:xfrm>
            <a:off x="3030285" y="1448195"/>
            <a:ext cx="6241311" cy="4662379"/>
          </a:xfrm>
          <a:prstGeom prst="rect">
            <a:avLst/>
          </a:prstGeom>
        </p:spPr>
      </p:pic>
      <p:sp>
        <p:nvSpPr>
          <p:cNvPr id="4" name="5 - Ορθογώνιο">
            <a:extLst>
              <a:ext uri="{FF2B5EF4-FFF2-40B4-BE49-F238E27FC236}">
                <a16:creationId xmlns:a16="http://schemas.microsoft.com/office/drawing/2014/main" id="{91148836-DF61-13A5-3C2A-2D536FE5C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90314" y="5743876"/>
            <a:ext cx="1214499" cy="738664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Πρωτεύον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καταληκτικό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σημείο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8B88BA-80D0-D012-6BC3-F30BBB4199EA}"/>
              </a:ext>
            </a:extLst>
          </p:cNvPr>
          <p:cNvSpPr txBox="1"/>
          <p:nvPr/>
        </p:nvSpPr>
        <p:spPr>
          <a:xfrm>
            <a:off x="3048887" y="5157369"/>
            <a:ext cx="609777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l-GR" sz="3600" b="0" i="0" u="none" strike="noStrike" baseline="0" dirty="0">
              <a:solidFill>
                <a:srgbClr val="000000"/>
              </a:solidFill>
              <a:latin typeface="OTNEJMScalaSansLF"/>
            </a:endParaRPr>
          </a:p>
          <a:p>
            <a:pPr algn="l"/>
            <a:r>
              <a:rPr lang="en-US" sz="3600" b="0" i="0" u="none" strike="noStrike" baseline="0" dirty="0">
                <a:solidFill>
                  <a:srgbClr val="000000"/>
                </a:solidFill>
                <a:latin typeface="OTNEJMScalaSansLF"/>
              </a:rPr>
              <a:t> </a:t>
            </a:r>
            <a:endParaRPr lang="el-GR" sz="1800" b="0" i="0" u="none" strike="noStrike" baseline="0" dirty="0">
              <a:solidFill>
                <a:srgbClr val="000000"/>
              </a:solidFill>
              <a:latin typeface="OTNEJMScalaSansLF"/>
            </a:endParaRPr>
          </a:p>
          <a:p>
            <a:pPr algn="ctr"/>
            <a:r>
              <a:rPr lang="en-US" sz="1800" b="0" i="0" u="none" strike="noStrike" baseline="0" dirty="0">
                <a:solidFill>
                  <a:srgbClr val="000000"/>
                </a:solidFill>
                <a:latin typeface="OTNEJMScalaSansLF"/>
              </a:rPr>
              <a:t>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Ekström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M, et al. </a:t>
            </a:r>
            <a:r>
              <a:rPr lang="en-US" sz="160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Engl J Med</a:t>
            </a:r>
            <a:r>
              <a:rPr lang="en-US" sz="160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2024; 391: 977-88. </a:t>
            </a: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3427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667504" y="215430"/>
            <a:ext cx="5200648" cy="1197346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Medical Research Council Trial</a:t>
            </a:r>
            <a:br>
              <a:rPr lang="el-GR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(MRC)</a:t>
            </a:r>
            <a:endParaRPr lang="el-GR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- Ορθογώνιο"/>
          <p:cNvSpPr/>
          <p:nvPr/>
        </p:nvSpPr>
        <p:spPr>
          <a:xfrm>
            <a:off x="571464" y="486831"/>
            <a:ext cx="41910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Nocturnal Oxygen Therapy Trial (NOTT) </a:t>
            </a: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59" y="1571612"/>
            <a:ext cx="5564852" cy="4548196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485" y="1643050"/>
            <a:ext cx="5296472" cy="4929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3894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FB1AE49-5E92-41EC-91F8-57C7E1F9E6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82931" y="6551497"/>
            <a:ext cx="6137187" cy="365125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2024, 2025 Global Initiative for Chronic Obstructive Lung Disease</a:t>
            </a:r>
            <a:endParaRPr kumimoji="0" lang="en-AU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28925CB-9C88-1681-049B-4E7D70904C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2387600"/>
            <a:ext cx="9144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dirty="0"/>
              <a:t>Prescription of supplemental oxygen to COPD patients</a:t>
            </a:r>
          </a:p>
        </p:txBody>
      </p:sp>
      <p:pic>
        <p:nvPicPr>
          <p:cNvPr id="7" name="Picture 6" descr="Figure 3.15 is a flow chart about the prescription of supplemental oxygen to COPD patients and the definition of arterial hypoxemia is given.">
            <a:extLst>
              <a:ext uri="{FF2B5EF4-FFF2-40B4-BE49-F238E27FC236}">
                <a16:creationId xmlns:a16="http://schemas.microsoft.com/office/drawing/2014/main" id="{24257BC7-775D-CE28-16A6-B9EC268B51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4625" t="12239" r="4488" b="28444"/>
          <a:stretch/>
        </p:blipFill>
        <p:spPr bwMode="auto">
          <a:xfrm>
            <a:off x="2363115" y="276349"/>
            <a:ext cx="7465769" cy="63053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9 - Στρογγυλεμένο ορθογώνιο">
            <a:extLst>
              <a:ext uri="{FF2B5EF4-FFF2-40B4-BE49-F238E27FC236}">
                <a16:creationId xmlns:a16="http://schemas.microsoft.com/office/drawing/2014/main" id="{51941579-1879-C9C4-0C19-9BA2B0E75AE1}"/>
              </a:ext>
            </a:extLst>
          </p:cNvPr>
          <p:cNvSpPr/>
          <p:nvPr/>
        </p:nvSpPr>
        <p:spPr>
          <a:xfrm>
            <a:off x="4171951" y="4895858"/>
            <a:ext cx="3744612" cy="1167199"/>
          </a:xfrm>
          <a:prstGeom prst="round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Picture 12">
            <a:extLst>
              <a:ext uri="{FF2B5EF4-FFF2-40B4-BE49-F238E27FC236}">
                <a16:creationId xmlns:a16="http://schemas.microsoft.com/office/drawing/2014/main" id="{19AFD2E7-2C0D-5F83-D7BD-0A3A5AB22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21326" t="31307" r="22143" b="23304"/>
          <a:stretch/>
        </p:blipFill>
        <p:spPr>
          <a:xfrm>
            <a:off x="571461" y="5174502"/>
            <a:ext cx="1124210" cy="1131073"/>
          </a:xfrm>
          <a:prstGeom prst="rect">
            <a:avLst/>
          </a:prstGeom>
        </p:spPr>
      </p:pic>
      <p:sp>
        <p:nvSpPr>
          <p:cNvPr id="14" name="4 - Ορθογώνιο">
            <a:extLst>
              <a:ext uri="{FF2B5EF4-FFF2-40B4-BE49-F238E27FC236}">
                <a16:creationId xmlns:a16="http://schemas.microsoft.com/office/drawing/2014/main" id="{84878843-0D52-9C1B-5A90-7C74B0DA28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53630" y="5967021"/>
            <a:ext cx="1331895" cy="338554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449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60000"/>
              <a:buFont typeface="Monotype Sorts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GOLD 20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25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870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1 - Τίτλος"/>
          <p:cNvSpPr>
            <a:spLocks noGrp="1"/>
          </p:cNvSpPr>
          <p:nvPr>
            <p:ph type="title"/>
          </p:nvPr>
        </p:nvSpPr>
        <p:spPr>
          <a:xfrm>
            <a:off x="571461" y="285728"/>
            <a:ext cx="10972800" cy="839016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ctr"/>
            <a:br>
              <a:rPr lang="en-US" sz="32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</a:br>
            <a:r>
              <a:rPr lang="el-GR" sz="3600" b="1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ΜΕΜΑ στη σταθερή ΧΑΠ</a:t>
            </a:r>
            <a:br>
              <a:rPr lang="el-GR" sz="3600" b="1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</a:br>
            <a:endParaRPr lang="el-GR" sz="3600" b="1" dirty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4275" name="2 - Θέση περιεχομένου"/>
          <p:cNvSpPr>
            <a:spLocks noGrp="1"/>
          </p:cNvSpPr>
          <p:nvPr>
            <p:ph idx="1"/>
          </p:nvPr>
        </p:nvSpPr>
        <p:spPr>
          <a:xfrm>
            <a:off x="431800" y="974748"/>
            <a:ext cx="11150600" cy="4525963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endParaRPr lang="el-GR" sz="2000" dirty="0">
              <a:ea typeface="ＭＳ Ｐゴシック" pitchFamily="34" charset="-128"/>
            </a:endParaRPr>
          </a:p>
          <a:p>
            <a:endParaRPr lang="el-GR" sz="2000" dirty="0">
              <a:ea typeface="ＭＳ Ｐゴシック" pitchFamily="34" charset="-128"/>
            </a:endParaRPr>
          </a:p>
        </p:txBody>
      </p:sp>
      <p:sp>
        <p:nvSpPr>
          <p:cNvPr id="7" name="6 - Ορθογώνιο"/>
          <p:cNvSpPr/>
          <p:nvPr/>
        </p:nvSpPr>
        <p:spPr>
          <a:xfrm>
            <a:off x="190459" y="1701380"/>
            <a:ext cx="11821312" cy="2870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NIV: </a:t>
            </a: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η </a:t>
            </a: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μακροχρόνια χρήση του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αυξάνει το διάστημα-ελεύθερο νοσηλείας μετά από πρόσφατη νοσηλεία (παρόξυνση ΧΑΠ)  ιδιαίτερα σε ασθενείς με σοβαρή ημερήσια </a:t>
            </a:r>
            <a:r>
              <a:rPr kumimoji="0" lang="el-GR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υπερκαπνία</a:t>
            </a: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PaCO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≥ 5</a:t>
            </a: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mmHg)</a:t>
            </a: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(Evidence Β)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-Θα πρέπει να θεωρείται ως θεραπευτική επιλογή σε ασθενείς με ΧΑΠ και σοβαρή χρόνια </a:t>
            </a:r>
            <a:r>
              <a:rPr kumimoji="0" lang="el-GR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υπερκαπνία</a:t>
            </a: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και συχνές νοσηλείες λόγω ΑΑ 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</a:t>
            </a:r>
            <a:r>
              <a:rPr kumimoji="0" lang="el-G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Evidence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Β) </a:t>
            </a:r>
          </a:p>
        </p:txBody>
      </p:sp>
      <p:sp>
        <p:nvSpPr>
          <p:cNvPr id="11" name="4 - Ορθογώνιο"/>
          <p:cNvSpPr>
            <a:spLocks noChangeArrowheads="1"/>
          </p:cNvSpPr>
          <p:nvPr/>
        </p:nvSpPr>
        <p:spPr bwMode="auto">
          <a:xfrm>
            <a:off x="9953630" y="5967021"/>
            <a:ext cx="1331895" cy="338554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449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60000"/>
              <a:buFont typeface="Monotype Sorts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GOLD 20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25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2" name="Picture 12">
            <a:extLst>
              <a:ext uri="{FF2B5EF4-FFF2-40B4-BE49-F238E27FC236}">
                <a16:creationId xmlns:a16="http://schemas.microsoft.com/office/drawing/2014/main" id="{04B5E8D1-9B04-B6D1-3C3A-4AF5E51B2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1326" t="31307" r="22143" b="23304"/>
          <a:stretch/>
        </p:blipFill>
        <p:spPr>
          <a:xfrm>
            <a:off x="571461" y="5174502"/>
            <a:ext cx="1124210" cy="113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7334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r="893" b="27094"/>
          <a:stretch>
            <a:fillRect/>
          </a:stretch>
        </p:blipFill>
        <p:spPr bwMode="auto">
          <a:xfrm>
            <a:off x="857213" y="142852"/>
            <a:ext cx="10572824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1027" y="1700811"/>
            <a:ext cx="10001320" cy="442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ounded Rectangle 5"/>
          <p:cNvSpPr/>
          <p:nvPr/>
        </p:nvSpPr>
        <p:spPr>
          <a:xfrm>
            <a:off x="6129675" y="3429004"/>
            <a:ext cx="3145552" cy="33855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9352" y="1375935"/>
            <a:ext cx="11713301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Ασθενείς με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PaCO</a:t>
            </a:r>
            <a:r>
              <a:rPr kumimoji="0" lang="en-US" sz="1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&gt;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53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mmHg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2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-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 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εβδομάδες μετά από νοσηλεία λόγω παρόξυνσης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3332464" y="6132711"/>
            <a:ext cx="5452861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200" b="0" i="0" u="none" strike="noStrike" kern="1200" cap="none" spc="0" normalizeH="0" baseline="0" noProof="0" dirty="0">
              <a:ln>
                <a:noFill/>
              </a:ln>
              <a:solidFill>
                <a:srgbClr val="5B616B"/>
              </a:solidFill>
              <a:effectLst/>
              <a:uLnTx/>
              <a:uFillTx/>
              <a:latin typeface="BlinkMacSystemFont"/>
              <a:ea typeface="+mn-ea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Murphy PB, et al.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JAMA 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2017;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317: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2177-86.</a:t>
            </a:r>
          </a:p>
        </p:txBody>
      </p:sp>
    </p:spTree>
    <p:extLst>
      <p:ext uri="{BB962C8B-B14F-4D97-AF65-F5344CB8AC3E}">
        <p14:creationId xmlns:p14="http://schemas.microsoft.com/office/powerpoint/2010/main" val="6206450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247650"/>
            <a:ext cx="10972800" cy="751518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MEMA</a:t>
            </a:r>
            <a:r>
              <a:rPr lang="el-GR" sz="3200" b="1" dirty="0">
                <a:latin typeface="Arial" panose="020B0604020202020204" pitchFamily="34" charset="0"/>
                <a:cs typeface="Arial" panose="020B0604020202020204" pitchFamily="34" charset="0"/>
              </a:rPr>
              <a:t> στην παρόξυνση ΧΑΠ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l-GR" sz="3200" b="1" dirty="0">
                <a:latin typeface="Arial" panose="020B0604020202020204" pitchFamily="34" charset="0"/>
                <a:cs typeface="Arial" panose="020B0604020202020204" pitchFamily="34" charset="0"/>
              </a:rPr>
              <a:t>Ενδείξεις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35360" y="1285861"/>
            <a:ext cx="11521280" cy="3571900"/>
          </a:xfrm>
        </p:spPr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el-GR" sz="2000" dirty="0"/>
              <a:t>     </a:t>
            </a:r>
            <a:r>
              <a:rPr lang="el-GR" sz="2000" u="sng" dirty="0">
                <a:latin typeface="Arial" panose="020B0604020202020204" pitchFamily="34" charset="0"/>
                <a:cs typeface="Arial" panose="020B0604020202020204" pitchFamily="34" charset="0"/>
              </a:rPr>
              <a:t>Τουλάχιστον ένα από τα ακόλουθα</a:t>
            </a:r>
            <a:r>
              <a:rPr lang="en-US" sz="2000" u="sng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l-GR" sz="20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Σοβαρή δύσπνοια με χρήση επικουρικών μυών και κοιλιακή αναπνοή </a:t>
            </a:r>
          </a:p>
          <a:p>
            <a:pPr algn="just">
              <a:lnSpc>
                <a:spcPct val="150000"/>
              </a:lnSpc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Αναπνευστική οξέωση </a:t>
            </a:r>
            <a:r>
              <a:rPr lang="el-GR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(PCO</a:t>
            </a:r>
            <a:r>
              <a:rPr lang="el-GR" sz="2000" b="1" baseline="-25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l-GR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 45 </a:t>
            </a:r>
            <a:r>
              <a:rPr lang="el-GR" sz="20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mmHg</a:t>
            </a:r>
            <a:r>
              <a:rPr 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και </a:t>
            </a:r>
            <a:r>
              <a:rPr lang="el-GR" sz="20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r>
              <a:rPr lang="el-GR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≤ 7.35) </a:t>
            </a:r>
          </a:p>
          <a:p>
            <a:pPr algn="just">
              <a:lnSpc>
                <a:spcPct val="150000"/>
              </a:lnSpc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Εμμένουσα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υποξυγοναιμία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παρά τη χορήγηση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οξυνοθεραπείας</a:t>
            </a:r>
            <a:endParaRPr lang="el-G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dirty="0"/>
          </a:p>
        </p:txBody>
      </p:sp>
      <p:sp>
        <p:nvSpPr>
          <p:cNvPr id="7" name="6 - Ορθογώνιο"/>
          <p:cNvSpPr/>
          <p:nvPr/>
        </p:nvSpPr>
        <p:spPr>
          <a:xfrm>
            <a:off x="285712" y="3667126"/>
            <a:ext cx="11620581" cy="147732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ΜΕΜΑ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Σε περίπτωση μη απόλυτης αντένδειξης, αποτελεί την 1</a:t>
            </a:r>
            <a:r>
              <a:rPr kumimoji="0" lang="el-GR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η</a:t>
            </a: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επιλογή αερισμού σε ασθενείς με ΧΑΠ και ΟΑΑ γιατί βελτιώνει την ανταλλαγή αερίων, μειώνει το έργο της αναπνοής, την ανάγκη διασωλήνωσης, τη διάρκεια νοσηλείας και αυξάνει την επιβίωση 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</a:t>
            </a:r>
            <a:r>
              <a:rPr kumimoji="0" lang="el-G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Evidence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Α)</a:t>
            </a:r>
          </a:p>
        </p:txBody>
      </p:sp>
      <p:sp>
        <p:nvSpPr>
          <p:cNvPr id="9" name="4 - Ορθογώνιο"/>
          <p:cNvSpPr>
            <a:spLocks noChangeArrowheads="1"/>
          </p:cNvSpPr>
          <p:nvPr/>
        </p:nvSpPr>
        <p:spPr bwMode="auto">
          <a:xfrm>
            <a:off x="10058401" y="6233722"/>
            <a:ext cx="1343027" cy="338554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449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60000"/>
              <a:buFont typeface="Monotype Sorts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GOLD 20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25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id="{671236B7-0364-483B-19D7-706BF5D5A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1326" t="31307" r="22143" b="23304"/>
          <a:stretch/>
        </p:blipFill>
        <p:spPr>
          <a:xfrm>
            <a:off x="561064" y="5227983"/>
            <a:ext cx="1124210" cy="113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14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3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6.3|0.8|5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6.3|0.8|5.3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Blank Presentation">
  <a:themeElements>
    <a:clrScheme name="Custom 2">
      <a:dk1>
        <a:srgbClr val="969696"/>
      </a:dk1>
      <a:lt1>
        <a:srgbClr val="FFFFFF"/>
      </a:lt1>
      <a:dk2>
        <a:srgbClr val="004F59"/>
      </a:dk2>
      <a:lt2>
        <a:srgbClr val="FFA60A"/>
      </a:lt2>
      <a:accent1>
        <a:srgbClr val="78BE20"/>
      </a:accent1>
      <a:accent2>
        <a:srgbClr val="004F59"/>
      </a:accent2>
      <a:accent3>
        <a:srgbClr val="6BBBAE"/>
      </a:accent3>
      <a:accent4>
        <a:srgbClr val="FAE100"/>
      </a:accent4>
      <a:accent5>
        <a:srgbClr val="FFFFFF"/>
      </a:accent5>
      <a:accent6>
        <a:srgbClr val="78BE20"/>
      </a:accent6>
      <a:hlink>
        <a:srgbClr val="004F59"/>
      </a:hlink>
      <a:folHlink>
        <a:srgbClr val="6BBBAE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Geneva" pitchFamily="1" charset="-128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6_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Default Design">
  <a:themeElements>
    <a:clrScheme name="Default Desig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l-GR" sz="4000" b="0" i="0" u="none" strike="noStrike" cap="none" normalizeH="0" baseline="0" smtClean="0">
            <a:ln>
              <a:noFill/>
            </a:ln>
            <a:solidFill>
              <a:srgbClr val="E7EC18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l-GR" sz="4000" b="0" i="0" u="none" strike="noStrike" cap="none" normalizeH="0" baseline="0" smtClean="0">
            <a:ln>
              <a:noFill/>
            </a:ln>
            <a:solidFill>
              <a:srgbClr val="E7EC18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Slide Template">
  <a:themeElements>
    <a:clrScheme name="AZ MA Color Set">
      <a:dk1>
        <a:srgbClr val="000000"/>
      </a:dk1>
      <a:lt1>
        <a:srgbClr val="FFFFFF"/>
      </a:lt1>
      <a:dk2>
        <a:srgbClr val="3F4444"/>
      </a:dk2>
      <a:lt2>
        <a:srgbClr val="9DB0AC"/>
      </a:lt2>
      <a:accent1>
        <a:srgbClr val="7F134C"/>
      </a:accent1>
      <a:accent2>
        <a:srgbClr val="0D3759"/>
      </a:accent2>
      <a:accent3>
        <a:srgbClr val="65D2DF"/>
      </a:accent3>
      <a:accent4>
        <a:srgbClr val="3C1053"/>
      </a:accent4>
      <a:accent5>
        <a:srgbClr val="B5D820"/>
      </a:accent5>
      <a:accent6>
        <a:srgbClr val="F0AB00"/>
      </a:accent6>
      <a:hlink>
        <a:srgbClr val="7F134C"/>
      </a:hlink>
      <a:folHlink>
        <a:srgbClr val="9DB0AC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2_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3_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4_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7_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0_Slide Template">
  <a:themeElements>
    <a:clrScheme name="AZ MA Color Set">
      <a:dk1>
        <a:srgbClr val="000000"/>
      </a:dk1>
      <a:lt1>
        <a:srgbClr val="FFFFFF"/>
      </a:lt1>
      <a:dk2>
        <a:srgbClr val="3F4444"/>
      </a:dk2>
      <a:lt2>
        <a:srgbClr val="9DB0AC"/>
      </a:lt2>
      <a:accent1>
        <a:srgbClr val="7F134C"/>
      </a:accent1>
      <a:accent2>
        <a:srgbClr val="0D3759"/>
      </a:accent2>
      <a:accent3>
        <a:srgbClr val="65D2DF"/>
      </a:accent3>
      <a:accent4>
        <a:srgbClr val="3C1053"/>
      </a:accent4>
      <a:accent5>
        <a:srgbClr val="B5D820"/>
      </a:accent5>
      <a:accent6>
        <a:srgbClr val="F0AB00"/>
      </a:accent6>
      <a:hlink>
        <a:srgbClr val="7F134C"/>
      </a:hlink>
      <a:folHlink>
        <a:srgbClr val="9DB0AC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7_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5_Slide Template">
  <a:themeElements>
    <a:clrScheme name="AZ MA Color Set">
      <a:dk1>
        <a:srgbClr val="000000"/>
      </a:dk1>
      <a:lt1>
        <a:srgbClr val="FFFFFF"/>
      </a:lt1>
      <a:dk2>
        <a:srgbClr val="3F4444"/>
      </a:dk2>
      <a:lt2>
        <a:srgbClr val="9DB0AC"/>
      </a:lt2>
      <a:accent1>
        <a:srgbClr val="7F134C"/>
      </a:accent1>
      <a:accent2>
        <a:srgbClr val="0D3759"/>
      </a:accent2>
      <a:accent3>
        <a:srgbClr val="65D2DF"/>
      </a:accent3>
      <a:accent4>
        <a:srgbClr val="3C1053"/>
      </a:accent4>
      <a:accent5>
        <a:srgbClr val="B5D820"/>
      </a:accent5>
      <a:accent6>
        <a:srgbClr val="F0AB00"/>
      </a:accent6>
      <a:hlink>
        <a:srgbClr val="7F134C"/>
      </a:hlink>
      <a:folHlink>
        <a:srgbClr val="9DB0AC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1_Κενή παρουσίαση">
  <a:themeElements>
    <a:clrScheme name="Κενή παρουσίαση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Κενή παρουσίαση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Κενή παρουσίαση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Κενή παρουσίαση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Κενή παρουσίαση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Κενή παρουσίαση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Κενή παρουσίαση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Κενή παρουσίαση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Κενή παρουσίαση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6_Blank Presentation">
  <a:themeElements>
    <a:clrScheme name="Blank Presentation.p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3_Θέμα του Office">
  <a:themeElements>
    <a:clrScheme name="Θέμα του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Θέμα του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2497</TotalTime>
  <Words>2322</Words>
  <Application>Microsoft Office PowerPoint</Application>
  <PresentationFormat>Widescreen</PresentationFormat>
  <Paragraphs>358</Paragraphs>
  <Slides>46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21</vt:i4>
      </vt:variant>
      <vt:variant>
        <vt:lpstr>Slide Titles</vt:lpstr>
      </vt:variant>
      <vt:variant>
        <vt:i4>46</vt:i4>
      </vt:variant>
    </vt:vector>
  </HeadingPairs>
  <TitlesOfParts>
    <vt:vector size="79" baseType="lpstr">
      <vt:lpstr>ＭＳ Ｐゴシック</vt:lpstr>
      <vt:lpstr>Arial</vt:lpstr>
      <vt:lpstr>BlinkMacSystemFont</vt:lpstr>
      <vt:lpstr>Calibri</vt:lpstr>
      <vt:lpstr>Calibri Light</vt:lpstr>
      <vt:lpstr>Cambria Math</vt:lpstr>
      <vt:lpstr>Monotype Sorts</vt:lpstr>
      <vt:lpstr>OTNEJMScalaSansLF</vt:lpstr>
      <vt:lpstr>Tahoma</vt:lpstr>
      <vt:lpstr>Times New Roman</vt:lpstr>
      <vt:lpstr>Ubuntu</vt:lpstr>
      <vt:lpstr>Wingdings</vt:lpstr>
      <vt:lpstr>Θέμα του Office</vt:lpstr>
      <vt:lpstr>5_Blank Presentation</vt:lpstr>
      <vt:lpstr>6_Θέμα του Office</vt:lpstr>
      <vt:lpstr>1_Default Design</vt:lpstr>
      <vt:lpstr>6_Slide Template</vt:lpstr>
      <vt:lpstr>1_Office Theme</vt:lpstr>
      <vt:lpstr>2_Office Theme</vt:lpstr>
      <vt:lpstr>12_Θέμα του Office</vt:lpstr>
      <vt:lpstr>13_Θέμα του Office</vt:lpstr>
      <vt:lpstr>14_Θέμα του Office</vt:lpstr>
      <vt:lpstr>Office Theme</vt:lpstr>
      <vt:lpstr>17_Θέμα του Office</vt:lpstr>
      <vt:lpstr>10_Slide Template</vt:lpstr>
      <vt:lpstr>27_Θέμα του Office</vt:lpstr>
      <vt:lpstr>2_Θέμα του Office</vt:lpstr>
      <vt:lpstr>5_Office Theme</vt:lpstr>
      <vt:lpstr>5_Slide Template</vt:lpstr>
      <vt:lpstr>1_Θέμα του Office</vt:lpstr>
      <vt:lpstr>1_Κενή παρουσίαση</vt:lpstr>
      <vt:lpstr>6_Blank Presentation</vt:lpstr>
      <vt:lpstr>3_Θέμα του Office</vt:lpstr>
      <vt:lpstr>PowerPoint Presentation</vt:lpstr>
      <vt:lpstr>Δήλωση συμφερόντων</vt:lpstr>
      <vt:lpstr>Δύσπνοια - Ορισμός</vt:lpstr>
      <vt:lpstr>PowerPoint Presentation</vt:lpstr>
      <vt:lpstr>PowerPoint Presentation</vt:lpstr>
      <vt:lpstr>Αναπνευστικό κέντρο </vt:lpstr>
      <vt:lpstr>PowerPoint Presentation</vt:lpstr>
      <vt:lpstr>PowerPoint Presentation</vt:lpstr>
      <vt:lpstr>PowerPoint Presentation</vt:lpstr>
      <vt:lpstr>Δύσπνοια :Περιγραφή από τους ασθενείς</vt:lpstr>
      <vt:lpstr>Δύσπνοια - Μορφές</vt:lpstr>
      <vt:lpstr>Δύσπνοια</vt:lpstr>
      <vt:lpstr>Διαφορική Διάγνωση Δύσπνοιας</vt:lpstr>
      <vt:lpstr>Οξεία Δύσπνοια – Αλγοριθμική προσέγγιση </vt:lpstr>
      <vt:lpstr>Οξεία Δύσπνοια – Αλγοριθμική προσέγγιση </vt:lpstr>
      <vt:lpstr>PowerPoint Presentation</vt:lpstr>
      <vt:lpstr>PowerPoint Presentation</vt:lpstr>
      <vt:lpstr>Μέθοδοι ανακούφισης της δύσπνοιας</vt:lpstr>
      <vt:lpstr>PowerPoint Presentation</vt:lpstr>
      <vt:lpstr>PowerPoint Presentation</vt:lpstr>
      <vt:lpstr>ΧΑΠ-Παράγοντες κινδύνου</vt:lpstr>
      <vt:lpstr>Θεμελειώδεις μηχανισμοί υπεύθυνοι για τις «αλλαγές» που παρατηρούνται στη ΧΑΠ</vt:lpstr>
      <vt:lpstr> ΧΑΠ: Ποιές είναι οι παθοφυσιολογικές συνέπειες; </vt:lpstr>
      <vt:lpstr>PowerPoint Presentation</vt:lpstr>
      <vt:lpstr>PowerPoint Presentation</vt:lpstr>
      <vt:lpstr>Διάγνωση ΧΑΠ</vt:lpstr>
      <vt:lpstr>ΧΑΠ - Συνήθη συμπτώματα</vt:lpstr>
      <vt:lpstr> Διάγνωση ΧΑΠ</vt:lpstr>
      <vt:lpstr>PowerPoint Presentation</vt:lpstr>
      <vt:lpstr>Σταδιοποίηση της βαρύτητας του περιορισμού της εκπνευστικής ροής του αέρα (FEV1 μετά βρογχοδιαστολή)</vt:lpstr>
      <vt:lpstr>Αξιολόγηση δύσπνοιας με την τροποποιημένη κλίμακα MRC (mMRC)</vt:lpstr>
      <vt:lpstr>PowerPoint Presentation</vt:lpstr>
      <vt:lpstr>Επιβεβαίωση  της διάγνωσης με σπιρομέτρηση</vt:lpstr>
      <vt:lpstr>PowerPoint Presentation</vt:lpstr>
      <vt:lpstr>Μη φαρμακευτική διαχείριση της ΧΑΠ</vt:lpstr>
      <vt:lpstr>PowerPoint Presentation</vt:lpstr>
      <vt:lpstr>Εισπνεόμενα κορτικοστεροειδή (ICS) </vt:lpstr>
      <vt:lpstr> Μακροχρόνια οξυγονοθεραπεία (LTOT) στη ΧΑΠ </vt:lpstr>
      <vt:lpstr>LTOT στη σταθερή ΧΑΠ: δεν οδήγησε σε μείωση της θνητότητας ή αύξηση του χρόνου ως προς την 1η νοσηλεία για οποιαδήποτε αιτία</vt:lpstr>
      <vt:lpstr>PowerPoint Presentation</vt:lpstr>
      <vt:lpstr>LTOT 24ώρες/24ωρο vs 15ώρες/24ωρο σε ασθενείς με σοβαρή υποξυγοναιμία: καμία διαφορά στην επιβίωση ή στην πιθανότητα νοσηλείας (1 έτος παρακολούθησης)</vt:lpstr>
      <vt:lpstr>Medical Research Council Trial (MRC)</vt:lpstr>
      <vt:lpstr>Prescription of supplemental oxygen to COPD patients</vt:lpstr>
      <vt:lpstr> ΜΕΜΑ στη σταθερή ΧΑΠ </vt:lpstr>
      <vt:lpstr>PowerPoint Presentation</vt:lpstr>
      <vt:lpstr>MEMA στην παρόξυνση ΧΑΠ - Ενδείξεις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Γιώργος Χειλάς</dc:creator>
  <cp:lastModifiedBy>Γιώργος Χειλάς</cp:lastModifiedBy>
  <cp:revision>466</cp:revision>
  <dcterms:created xsi:type="dcterms:W3CDTF">2021-09-25T08:06:32Z</dcterms:created>
  <dcterms:modified xsi:type="dcterms:W3CDTF">2025-10-06T08:57:48Z</dcterms:modified>
</cp:coreProperties>
</file>