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mf" ContentType="image/x-wm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8" r:id="rId4"/>
    <p:sldId id="301" r:id="rId5"/>
    <p:sldId id="302" r:id="rId6"/>
    <p:sldId id="303" r:id="rId7"/>
    <p:sldId id="322" r:id="rId8"/>
    <p:sldId id="305" r:id="rId9"/>
    <p:sldId id="304" r:id="rId10"/>
    <p:sldId id="326" r:id="rId11"/>
    <p:sldId id="327" r:id="rId12"/>
    <p:sldId id="266" r:id="rId13"/>
    <p:sldId id="313" r:id="rId14"/>
    <p:sldId id="268" r:id="rId15"/>
    <p:sldId id="312" r:id="rId16"/>
    <p:sldId id="291" r:id="rId17"/>
    <p:sldId id="280" r:id="rId18"/>
    <p:sldId id="272" r:id="rId19"/>
    <p:sldId id="271" r:id="rId20"/>
    <p:sldId id="273" r:id="rId21"/>
    <p:sldId id="276" r:id="rId22"/>
    <p:sldId id="277" r:id="rId23"/>
    <p:sldId id="314" r:id="rId24"/>
    <p:sldId id="315" r:id="rId25"/>
    <p:sldId id="316" r:id="rId26"/>
    <p:sldId id="279" r:id="rId27"/>
    <p:sldId id="281" r:id="rId28"/>
    <p:sldId id="323" r:id="rId29"/>
    <p:sldId id="286" r:id="rId30"/>
    <p:sldId id="283" r:id="rId31"/>
    <p:sldId id="289" r:id="rId32"/>
    <p:sldId id="285" r:id="rId33"/>
    <p:sldId id="284" r:id="rId34"/>
    <p:sldId id="260" r:id="rId35"/>
    <p:sldId id="319" r:id="rId36"/>
    <p:sldId id="320" r:id="rId37"/>
    <p:sldId id="299" r:id="rId38"/>
    <p:sldId id="328" r:id="rId39"/>
    <p:sldId id="321" r:id="rId40"/>
    <p:sldId id="298" r:id="rId41"/>
    <p:sldId id="318" r:id="rId42"/>
    <p:sldId id="31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8" d="100"/>
          <a:sy n="78" d="100"/>
        </p:scale>
        <p:origin x="720" y="62"/>
      </p:cViewPr>
      <p:guideLst>
        <p:guide orient="horz" pos="22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7.wmf"/><Relationship Id="rId1"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xml"/><Relationship Id="rId2" Type="http://schemas.openxmlformats.org/officeDocument/2006/relationships/image" Target="../media/image8.wmf"/><Relationship Id="rId1"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europarl.europa.eu/topics/el/article/20210225STO98706/istoriki-anadromi-ta-orosima-ston-agona-tis-ee-gia-ta-dikaiomata-ton-gunaikon&#1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9.wmf"/><Relationship Id="rId1"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youtube.com/watch?v=I1CNjs25Scs&amp;t=1197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youtube.com/watch?v=sJCBM9ajA5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4.xml"/><Relationship Id="rId4" Type="http://schemas.openxmlformats.org/officeDocument/2006/relationships/image" Target="../media/image2.wmf"/><Relationship Id="rId3" Type="http://schemas.openxmlformats.org/officeDocument/2006/relationships/oleObject" Target="../embeddings/oleObject2.bin"/><Relationship Id="rId2" Type="http://schemas.openxmlformats.org/officeDocument/2006/relationships/image" Target="../media/image1.wmf"/><Relationship Id="rId1"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4.xml"/><Relationship Id="rId2" Type="http://schemas.openxmlformats.org/officeDocument/2006/relationships/image" Target="../media/image4.wmf"/><Relationship Id="rId1"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4.xml"/><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ECF40"/>
            </a:gs>
            <a:gs pos="100000">
              <a:srgbClr val="846C2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1962150"/>
          </a:xfrm>
        </p:spPr>
        <p:txBody>
          <a:bodyPr>
            <a:normAutofit fontScale="90000"/>
          </a:bodyPr>
          <a:lstStyle/>
          <a:p>
            <a:r>
              <a:t>Κοινωνία, φύλο και υγεία:</a:t>
            </a:r>
          </a:p>
          <a:p>
            <a:r>
              <a:t>Προκλήσεις για τη νέα γενιά ιατρών</a:t>
            </a:r>
          </a:p>
        </p:txBody>
      </p:sp>
      <p:sp>
        <p:nvSpPr>
          <p:cNvPr id="3" name="Content Placeholder 2"/>
          <p:cNvSpPr>
            <a:spLocks noGrp="1"/>
          </p:cNvSpPr>
          <p:nvPr>
            <p:ph idx="1"/>
          </p:nvPr>
        </p:nvSpPr>
        <p:spPr>
          <a:xfrm>
            <a:off x="457200" y="2245995"/>
            <a:ext cx="8498840" cy="3880485"/>
          </a:xfrm>
        </p:spPr>
        <p:txBody>
          <a:bodyPr>
            <a:normAutofit fontScale="90000" lnSpcReduction="10000"/>
          </a:bodyPr>
          <a:lstStyle/>
          <a:p/>
          <a:p>
            <a:r>
              <a:t>Διδάσκ</a:t>
            </a:r>
            <a:r>
              <a:rPr lang="el-GR"/>
              <a:t>ουσα</a:t>
            </a:r>
            <a:r>
              <a:t>: </a:t>
            </a:r>
            <a:r>
              <a:rPr lang="el-GR"/>
              <a:t> Δρ. Ευαγγελία Μανού, 			              					  </a:t>
            </a:r>
            <a:r>
              <a:rPr lang="el-GR" i="1"/>
              <a:t>Κοινωνική Ανθρωπολόγος, ΜΑ, </a:t>
            </a:r>
            <a:r>
              <a:rPr lang="en-GB" i="1"/>
              <a:t>PhD</a:t>
            </a:r>
            <a:endParaRPr lang="el-GR" i="1"/>
          </a:p>
          <a:p>
            <a:endParaRPr lang="el-GR" i="1"/>
          </a:p>
          <a:p>
            <a:r>
              <a:rPr lang="el-GR"/>
              <a:t>Μάθημα: Ανθρωπιστικές Αξίες και Σύγχρονη Ιατρική, Ιατρική Σχολή, ΕΚΠΑ</a:t>
            </a:r>
            <a:endParaRPr lang="el-GR"/>
          </a:p>
          <a:p>
            <a:endParaRPr lang="el-GR"/>
          </a:p>
          <a:p>
            <a:r>
              <a:rPr lang="el-GR"/>
              <a:t>Ημερομηνία παρουσίασης: 1</a:t>
            </a:r>
            <a:r>
              <a:rPr lang="en-GB" altLang="el-GR"/>
              <a:t>2</a:t>
            </a:r>
            <a:r>
              <a:rPr lang="el-GR"/>
              <a:t>/11/2025</a:t>
            </a:r>
            <a:endParaRPr lang="el-G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p:sp>
        <p:nvSpPr>
          <p:cNvPr id="2" name="Title 1"/>
          <p:cNvSpPr>
            <a:spLocks noGrp="1"/>
          </p:cNvSpPr>
          <p:nvPr>
            <p:ph type="title"/>
          </p:nvPr>
        </p:nvSpPr>
        <p:spPr/>
        <p:txBody>
          <a:bodyPr/>
          <a:p>
            <a:r>
              <a:rPr lang="el-GR" altLang="en-US"/>
              <a:t>Γυάλινη οροφή</a:t>
            </a:r>
            <a:endParaRPr lang="el-GR" altLang="en-US"/>
          </a:p>
        </p:txBody>
      </p:sp>
      <p:sp>
        <p:nvSpPr>
          <p:cNvPr id="3" name="Content Placeholder 2"/>
          <p:cNvSpPr>
            <a:spLocks noGrp="1"/>
          </p:cNvSpPr>
          <p:nvPr>
            <p:ph idx="1"/>
          </p:nvPr>
        </p:nvSpPr>
        <p:spPr>
          <a:xfrm>
            <a:off x="457200" y="1199515"/>
            <a:ext cx="8229600" cy="5464810"/>
          </a:xfrm>
        </p:spPr>
        <p:txBody>
          <a:bodyPr>
            <a:noAutofit/>
          </a:bodyPr>
          <a:p>
            <a:r>
              <a:rPr lang="en-US" altLang="en-US" sz="1500"/>
              <a:t>Η "γυάλινη οροφή" είναι ένας όρος που περιγράφει τα αόρατα, αλλά υπαρκτά, εμπόδια που αντιμετωπίζουν οι γυναίκες στην επαγγελματική τους πορεία, εμποδίζοντάς τες να ανέβουν σε ανώτερες διοικητικές θέσεις. </a:t>
            </a:r>
            <a:endParaRPr lang="en-US" altLang="en-US" sz="1500"/>
          </a:p>
          <a:p>
            <a:endParaRPr lang="en-US" altLang="en-US" sz="1500"/>
          </a:p>
          <a:p>
            <a:r>
              <a:rPr lang="en-US" altLang="en-US" sz="1500"/>
              <a:t>Με τον όρο "γυάλινη οροφή" αναφερόμαστε στο αόρατο χέρι-τροχοπέδη, που εμποδίζει τις γυναίκες και γενικότερα τις μειονοτικές ομάδες να ανελιχθούν στον τομέα της εργασίας τους, να κατακτήσουν ηγετικές θέσεις-θέσεις ευθύνης, να λάβουν προαγωγές και μισθολογικές αυξήσεις.</a:t>
            </a:r>
            <a:endParaRPr lang="en-US" altLang="en-US" sz="1500"/>
          </a:p>
          <a:p>
            <a:endParaRPr lang="en-US" altLang="en-US" sz="1500"/>
          </a:p>
          <a:p>
            <a:r>
              <a:rPr lang="en-US" altLang="en-US" sz="1500"/>
              <a:t>Ο όρος χρησιμοποιήθηκε για πρώτη φορά το 1986, σε έκθεση της Wall Street Journal, για να περιγράψει τα εμπόδια που αντιμετωπίζουν οι φιλόδοξες γυναίκες στην προσπάθεια τους για άνοδο στην ιεραρχία. Το φαινόμενο αυτό συναντάται συχνά στην βιβλιογραφία και με τους όρους "sticky floor","glass escalator", "glass cliff".</a:t>
            </a:r>
            <a:endParaRPr lang="en-US" altLang="en-US" sz="1500"/>
          </a:p>
          <a:p>
            <a:endParaRPr lang="en-US" altLang="en-US" sz="1500"/>
          </a:p>
          <a:p>
            <a:r>
              <a:rPr lang="en-US" altLang="en-US" sz="1500"/>
              <a:t>Έρευνες αποδεικνύουν ότι δεν είναι η έλλειψη προσόντων που δυσχαιραίνει αυτή την άνοδο, αλλά η επικρατούσα κουλτούρα και νοοτροπία, εμποτισμένη με τα έμφυλα στερεότυπα και προκαταλήψεις, που επικρατούν στον επιχειρησιακό-οικονομικό κλάδο, στις επιστήμες, στην έρευνα, και θεωρούν τις γυναίκες ως το "αδύναμο φύλο". Έτσι, δεκάδες γυναίκες στερούνται θέσεις εργασίας λόγω της σωματοδομής τους (πχ οικοδομικές εργασίες, οδηγοί φορτηγών κα), λόγω του φόβου των εργοδοτών για τα συζυγικά-μητρικά καθικόντα (εκτενείς άδειες) και άλλα.</a:t>
            </a:r>
            <a:endParaRPr lang="en-US" altLang="en-US"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a:t>Διακρίσεις σε βάρος των Γυναικών</a:t>
            </a:r>
            <a:endParaRPr lang="el-GR" altLang="en-US"/>
          </a:p>
        </p:txBody>
      </p:sp>
      <p:sp>
        <p:nvSpPr>
          <p:cNvPr id="3" name="Content Placeholder 2"/>
          <p:cNvSpPr>
            <a:spLocks noGrp="1"/>
          </p:cNvSpPr>
          <p:nvPr>
            <p:ph idx="1"/>
          </p:nvPr>
        </p:nvSpPr>
        <p:spPr/>
        <p:txBody>
          <a:bodyPr>
            <a:normAutofit fontScale="97500"/>
          </a:bodyPr>
          <a:lstStyle/>
          <a:p>
            <a:r>
              <a:rPr lang="en-US" altLang="en-US" dirty="0"/>
              <a:t>Η </a:t>
            </a:r>
            <a:r>
              <a:rPr lang="en-US" altLang="en-US" dirty="0" err="1"/>
              <a:t>διάστ</a:t>
            </a:r>
            <a:r>
              <a:rPr lang="en-US" altLang="en-US" dirty="0"/>
              <a:t>αση του φύλου για την κατανόηση των έμφυλων ανισοτήτων είναι σημαντική, </a:t>
            </a:r>
            <a:endParaRPr lang="en-US" altLang="en-US" dirty="0"/>
          </a:p>
          <a:p>
            <a:pPr marL="0" indent="0">
              <a:buNone/>
            </a:pPr>
            <a:r>
              <a:rPr lang="el-GR" altLang="en-US" dirty="0"/>
              <a:t> γιατί </a:t>
            </a:r>
            <a:r>
              <a:rPr lang="en-US" altLang="en-US" dirty="0"/>
              <a:t>επ</a:t>
            </a:r>
            <a:r>
              <a:rPr lang="en-US" altLang="en-US" dirty="0" err="1"/>
              <a:t>ηρεάζει</a:t>
            </a:r>
            <a:r>
              <a:rPr lang="en-US" altLang="en-US" dirty="0"/>
              <a:t> </a:t>
            </a:r>
            <a:r>
              <a:rPr lang="el-GR" altLang="en-US" dirty="0"/>
              <a:t>τομείς όπως </a:t>
            </a:r>
            <a:endParaRPr lang="el-GR" altLang="en-US" dirty="0"/>
          </a:p>
          <a:p>
            <a:pPr marL="0" indent="0">
              <a:buNone/>
            </a:pPr>
            <a:r>
              <a:rPr lang="el-GR" altLang="en-US" dirty="0"/>
              <a:t>- Η </a:t>
            </a:r>
            <a:r>
              <a:rPr lang="en-US" altLang="en-US" dirty="0"/>
              <a:t>π</a:t>
            </a:r>
            <a:r>
              <a:rPr lang="en-US" altLang="en-US" dirty="0" err="1"/>
              <a:t>ολιτική</a:t>
            </a:r>
            <a:r>
              <a:rPr lang="en-US" altLang="en-US" dirty="0"/>
              <a:t>,</a:t>
            </a:r>
            <a:r>
              <a:rPr lang="el-GR" altLang="en-US" dirty="0"/>
              <a:t> η </a:t>
            </a:r>
            <a:r>
              <a:rPr lang="en-US" altLang="en-US" dirty="0" err="1"/>
              <a:t>οικονομ</a:t>
            </a:r>
            <a:r>
              <a:rPr lang="el-GR" altLang="en-US" dirty="0"/>
              <a:t>ία</a:t>
            </a:r>
            <a:r>
              <a:rPr lang="en-US" altLang="en-US" dirty="0"/>
              <a:t> </a:t>
            </a:r>
            <a:r>
              <a:rPr lang="el-GR" altLang="en-US" dirty="0"/>
              <a:t>(ευκαιρίες εργασίας) </a:t>
            </a:r>
            <a:r>
              <a:rPr lang="en-US" altLang="en-US" dirty="0"/>
              <a:t>και </a:t>
            </a:r>
            <a:r>
              <a:rPr lang="el-GR" altLang="en-US" dirty="0"/>
              <a:t>ο </a:t>
            </a:r>
            <a:r>
              <a:rPr lang="en-US" altLang="en-US" dirty="0"/>
              <a:t>π</a:t>
            </a:r>
            <a:r>
              <a:rPr lang="en-US" altLang="en-US" dirty="0" err="1"/>
              <a:t>ολιτι</a:t>
            </a:r>
            <a:r>
              <a:rPr lang="el-GR" altLang="en-US" dirty="0" err="1"/>
              <a:t>σμός</a:t>
            </a:r>
            <a:r>
              <a:rPr lang="el-GR" altLang="en-US" dirty="0"/>
              <a:t> και η υγεία</a:t>
            </a:r>
            <a:endParaRPr lang="el-GR" altLang="en-US" dirty="0"/>
          </a:p>
          <a:p>
            <a:pPr marL="0" indent="0">
              <a:buNone/>
            </a:pPr>
            <a:r>
              <a:rPr lang="el-GR" altLang="en-US" dirty="0"/>
              <a:t>- </a:t>
            </a:r>
            <a:r>
              <a:rPr lang="en-US" altLang="en-US" dirty="0"/>
              <a:t>ανα</a:t>
            </a:r>
            <a:r>
              <a:rPr lang="en-US" altLang="en-US" dirty="0" err="1"/>
              <a:t>δεικνύει</a:t>
            </a:r>
            <a:r>
              <a:rPr lang="en-US" altLang="en-US" dirty="0"/>
              <a:t> </a:t>
            </a:r>
            <a:r>
              <a:rPr lang="en-US" altLang="en-US" dirty="0" err="1"/>
              <a:t>τις</a:t>
            </a:r>
            <a:r>
              <a:rPr lang="en-US" altLang="en-US" dirty="0"/>
              <a:t> α</a:t>
            </a:r>
            <a:r>
              <a:rPr lang="en-US" altLang="en-US" dirty="0" err="1"/>
              <a:t>λληλε</a:t>
            </a:r>
            <a:r>
              <a:rPr lang="en-US" altLang="en-US" dirty="0"/>
              <a:t>πιδράσεις μεταξύ ανδρών και γυναικώ</a:t>
            </a:r>
            <a:r>
              <a:rPr lang="el-GR" altLang="en-US" dirty="0"/>
              <a:t>ν</a:t>
            </a: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2000" b="1" dirty="0" err="1">
                <a:sym typeface="+mn-ea"/>
              </a:rPr>
              <a:t>Γυν</a:t>
            </a:r>
            <a:r>
              <a:rPr lang="en-US" altLang="en-US" sz="2000" b="1" dirty="0">
                <a:sym typeface="+mn-ea"/>
              </a:rPr>
              <a:t>αίκες στην πολιτική: Στοιχεία και αριθμοί του Ευρωπαϊκού Κοινοβουλίου</a:t>
            </a:r>
            <a:r>
              <a:rPr lang="el-GR" altLang="en-US" sz="2000" b="1" dirty="0">
                <a:sym typeface="+mn-ea"/>
              </a:rPr>
              <a:t> </a:t>
            </a:r>
            <a:r>
              <a:rPr lang="el-GR" altLang="en-US" sz="2000" dirty="0">
                <a:sym typeface="+mn-ea"/>
              </a:rPr>
              <a:t>(πηγή: </a:t>
            </a:r>
            <a:r>
              <a:rPr lang="en-US" altLang="en-US" sz="2000" dirty="0">
                <a:sym typeface="+mn-ea"/>
              </a:rPr>
              <a:t>https://www.europarl.europa.eu</a:t>
            </a:r>
            <a:r>
              <a:rPr lang="el-GR" altLang="en-US" sz="2000" dirty="0">
                <a:sym typeface="+mn-ea"/>
              </a:rPr>
              <a:t>)</a:t>
            </a:r>
            <a:endParaRPr lang="en-US" sz="2000" dirty="0"/>
          </a:p>
        </p:txBody>
      </p:sp>
      <p:sp>
        <p:nvSpPr>
          <p:cNvPr id="9" name="Content Placeholder 8"/>
          <p:cNvSpPr>
            <a:spLocks noGrp="1"/>
          </p:cNvSpPr>
          <p:nvPr>
            <p:ph sz="half" idx="2"/>
          </p:nvPr>
        </p:nvSpPr>
        <p:spPr>
          <a:xfrm>
            <a:off x="3681095" y="1199515"/>
            <a:ext cx="4038600" cy="5546090"/>
          </a:xfrm>
        </p:spPr>
        <p:txBody>
          <a:bodyPr>
            <a:normAutofit fontScale="67500" lnSpcReduction="10000"/>
          </a:bodyPr>
          <a:lstStyle/>
          <a:p>
            <a:r>
              <a:rPr lang="el-GR" altLang="en-US">
                <a:sym typeface="+mn-ea"/>
              </a:rPr>
              <a:t>- Ο</a:t>
            </a:r>
            <a:r>
              <a:rPr lang="en-US" altLang="en-US">
                <a:sym typeface="+mn-ea"/>
              </a:rPr>
              <a:t>ι γυναίκες </a:t>
            </a:r>
            <a:r>
              <a:rPr lang="el-GR" altLang="en-US">
                <a:sym typeface="+mn-ea"/>
              </a:rPr>
              <a:t>σήμερα </a:t>
            </a:r>
            <a:r>
              <a:rPr lang="en-US" altLang="en-US">
                <a:sym typeface="+mn-ea"/>
              </a:rPr>
              <a:t>υποεκπροσωπούνται στην πολιτική και στο δημόσιο βίο σε τοπικό, εθνικό και ευρωπαϊκό επίπεδο.</a:t>
            </a:r>
            <a:endParaRPr lang="en-US" altLang="en-US"/>
          </a:p>
          <a:p>
            <a:endParaRPr lang="en-US" altLang="en-US"/>
          </a:p>
          <a:p>
            <a:r>
              <a:rPr lang="el-GR" altLang="en-US">
                <a:sym typeface="+mn-ea"/>
              </a:rPr>
              <a:t>- </a:t>
            </a:r>
            <a:r>
              <a:rPr lang="en-US" altLang="en-US">
                <a:sym typeface="+mn-ea"/>
              </a:rPr>
              <a:t>Το ποσοστό των εκλεγμένων γυναικών στο Ευρωπαϊκό Κοινοβούλιο έχει αυξηθεί σε σύγκριση με τις πρώτες μέρες της ευρωπαϊκής ολοκλήρωσης. Μόνο 31 γυναίκες ήταν μέλη από το 1952, μέχρι τις πρώτες εκλογές του 1979. Το ποσοστό εκπροσώπησης των γυναικών στο πρώτο εκλεγμένο με άμεση ψηφοφορία Ευρωπαϊκού Κοινοβουλίου ήταν 15,2%.</a:t>
            </a:r>
            <a:endParaRPr lang="en-US" altLang="en-US"/>
          </a:p>
          <a:p>
            <a:endParaRPr lang="en-US" altLang="en-US"/>
          </a:p>
          <a:p>
            <a:r>
              <a:rPr lang="el-GR" altLang="en-US">
                <a:sym typeface="+mn-ea"/>
              </a:rPr>
              <a:t>- </a:t>
            </a:r>
            <a:r>
              <a:rPr lang="en-US" altLang="en-US">
                <a:sym typeface="+mn-ea"/>
              </a:rPr>
              <a:t>Το ποσοστό των γυναικών που εκλέχθηκαν ως ευρωβουλευτές τον Ιούνιο του 2024 ήταν 38,5%,</a:t>
            </a:r>
            <a:endParaRPr lang="en-US" altLang="en-US"/>
          </a:p>
          <a:p>
            <a:endParaRPr lang="en-US"/>
          </a:p>
        </p:txBody>
      </p:sp>
      <p:graphicFrame>
        <p:nvGraphicFramePr>
          <p:cNvPr id="11" name="Content Placeholder 10"/>
          <p:cNvGraphicFramePr>
            <a:graphicFrameLocks noGrp="1" noChangeAspect="1"/>
          </p:cNvGraphicFramePr>
          <p:nvPr>
            <p:ph idx="1"/>
          </p:nvPr>
        </p:nvGraphicFramePr>
        <p:xfrm>
          <a:off x="458470" y="1764030"/>
          <a:ext cx="3564255" cy="2693670"/>
        </p:xfrm>
        <a:graphic>
          <a:graphicData uri="http://schemas.openxmlformats.org/presentationml/2006/ole">
            <mc:AlternateContent xmlns:mc="http://schemas.openxmlformats.org/markup-compatibility/2006">
              <mc:Choice xmlns:v="urn:schemas-microsoft-com:vml" Requires="v">
                <p:oleObj spid="_x0000_s2" name="" r:id="rId1" imgW="4488180" imgH="3390900" progId="Paint.Picture">
                  <p:embed/>
                </p:oleObj>
              </mc:Choice>
              <mc:Fallback>
                <p:oleObj name="" r:id="rId1" imgW="4488180" imgH="3390900" progId="Paint.Picture">
                  <p:embed/>
                  <p:pic>
                    <p:nvPicPr>
                      <p:cNvPr id="0" name="Picture 4"/>
                      <p:cNvPicPr/>
                      <p:nvPr/>
                    </p:nvPicPr>
                    <p:blipFill>
                      <a:blip r:embed="rId2"/>
                      <a:stretch>
                        <a:fillRect/>
                      </a:stretch>
                    </p:blipFill>
                    <p:spPr>
                      <a:xfrm>
                        <a:off x="458470" y="1764030"/>
                        <a:ext cx="3564255" cy="2693670"/>
                      </a:xfrm>
                      <a:prstGeom prst="rect">
                        <a:avLst/>
                      </a:prstGeom>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sz="3335"/>
              <a:t>Γυναίκες σε κορυφαίες θέσεις εξουσίας</a:t>
            </a:r>
            <a:br>
              <a:rPr lang="el-GR" altLang="en-US" sz="3335"/>
            </a:br>
            <a:r>
              <a:rPr lang="el-GR" altLang="en-US" sz="3335"/>
              <a:t> στο Ευρωπαικό Κοινοβούλιο</a:t>
            </a:r>
            <a:endParaRPr lang="el-GR" altLang="en-US" sz="3335"/>
          </a:p>
        </p:txBody>
      </p:sp>
      <p:graphicFrame>
        <p:nvGraphicFramePr>
          <p:cNvPr id="4" name="Content Placeholder 3"/>
          <p:cNvGraphicFramePr>
            <a:graphicFrameLocks noGrp="1" noChangeAspect="1"/>
          </p:cNvGraphicFramePr>
          <p:nvPr>
            <p:ph idx="1"/>
          </p:nvPr>
        </p:nvGraphicFramePr>
        <p:xfrm>
          <a:off x="1362710" y="1417955"/>
          <a:ext cx="6428740" cy="5171440"/>
        </p:xfrm>
        <a:graphic>
          <a:graphicData uri="http://schemas.openxmlformats.org/presentationml/2006/ole">
            <mc:AlternateContent xmlns:mc="http://schemas.openxmlformats.org/markup-compatibility/2006">
              <mc:Choice xmlns:v="urn:schemas-microsoft-com:vml" Requires="v">
                <p:oleObj spid="_x0000_s3" name="" r:id="rId1" imgW="6736080" imgH="5417820" progId="Paint.Picture">
                  <p:embed/>
                </p:oleObj>
              </mc:Choice>
              <mc:Fallback>
                <p:oleObj name="" r:id="rId1" imgW="6736080" imgH="5417820" progId="Paint.Picture">
                  <p:embed/>
                  <p:pic>
                    <p:nvPicPr>
                      <p:cNvPr id="0" name="Picture 4"/>
                      <p:cNvPicPr/>
                      <p:nvPr/>
                    </p:nvPicPr>
                    <p:blipFill>
                      <a:blip r:embed="rId2"/>
                      <a:stretch>
                        <a:fillRect/>
                      </a:stretch>
                    </p:blipFill>
                    <p:spPr>
                      <a:xfrm>
                        <a:off x="1362710" y="1417955"/>
                        <a:ext cx="6428740" cy="5171440"/>
                      </a:xfrm>
                      <a:prstGeom prst="rect">
                        <a:avLst/>
                      </a:prstGeom>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sz="2665" b="1"/>
              <a:t>Προβολή βίντεο (2.30’’) για τις κατακτήσεις των δικαιωμάτων των γυναικών</a:t>
            </a:r>
            <a:endParaRPr lang="el-GR" altLang="en-US" sz="2665" b="1"/>
          </a:p>
        </p:txBody>
      </p:sp>
      <p:sp>
        <p:nvSpPr>
          <p:cNvPr id="5" name="Content Placeholder 4"/>
          <p:cNvSpPr>
            <a:spLocks noGrp="1"/>
          </p:cNvSpPr>
          <p:nvPr>
            <p:ph idx="1"/>
          </p:nvPr>
        </p:nvSpPr>
        <p:spPr>
          <a:xfrm>
            <a:off x="457200" y="1600200"/>
            <a:ext cx="8229600" cy="4863465"/>
          </a:xfrm>
        </p:spPr>
        <p:txBody>
          <a:bodyPr>
            <a:normAutofit fontScale="90000"/>
          </a:bodyPr>
          <a:lstStyle/>
          <a:p>
            <a:pPr marL="0" indent="0">
              <a:buNone/>
            </a:pPr>
            <a:endParaRPr lang="el-GR" altLang="en-US" dirty="0"/>
          </a:p>
          <a:p>
            <a:pPr marL="0" indent="0">
              <a:buNone/>
            </a:pPr>
            <a:r>
              <a:rPr lang="el-GR" altLang="en-US" dirty="0">
                <a:hlinkClick r:id="rId1" tooltip="" action="ppaction://hlinkfile"/>
              </a:rPr>
              <a:t>https://www.europarl.europa.eu/topics/el/article/20210225STO98706/istoriki-anadromi-ta-orosima-ston-agona-tis-ee-gia-ta-dikaiomata-ton-gunaikon</a:t>
            </a:r>
            <a:endParaRPr lang="el-GR" altLang="en-US" dirty="0">
              <a:hlinkClick r:id="rId1" tooltip="" action="ppaction://hlinkfile"/>
            </a:endParaRPr>
          </a:p>
          <a:p>
            <a:pPr marL="0" indent="0">
              <a:buNone/>
            </a:pPr>
            <a:endParaRPr lang="en-US" altLang="en-US" dirty="0"/>
          </a:p>
          <a:p>
            <a:pPr marL="0" indent="0">
              <a:buNone/>
            </a:pPr>
            <a:r>
              <a:rPr lang="el-GR" altLang="en-US" dirty="0"/>
              <a:t>Βρίσκεστε στην κεντρική ιστοσελίδα του Ευρωκοινοβουλίου. Δείτε το μενού με τα 5 θέματα που ασχολείται στην κεντρική μπάρα. Παρατηρείστε ότι εκεί υπάρχει το θέμα της Ισότητας των Φύλων.</a:t>
            </a:r>
            <a:endParaRPr lang="en-US" altLang="en-US" dirty="0"/>
          </a:p>
          <a:p>
            <a:pPr marL="0" indent="0">
              <a:buNone/>
            </a:pPr>
            <a:endParaRPr lang="en-US" altLang="en-US" dirty="0"/>
          </a:p>
          <a:p>
            <a:pPr marL="0" indent="0">
              <a:buNone/>
            </a:pPr>
            <a:endParaRPr lang="en-US" altLang="en-US" dirty="0"/>
          </a:p>
        </p:txBody>
      </p:sp>
      <p:sp>
        <p:nvSpPr>
          <p:cNvPr id="3" name="Text Box 2"/>
          <p:cNvSpPr txBox="1"/>
          <p:nvPr/>
        </p:nvSpPr>
        <p:spPr>
          <a:xfrm>
            <a:off x="539750" y="2508885"/>
            <a:ext cx="3048000" cy="368300"/>
          </a:xfrm>
          <a:prstGeom prst="rect">
            <a:avLst/>
          </a:prstGeom>
          <a:noFill/>
        </p:spPr>
        <p:txBody>
          <a:bodyPr wrap="square" rtlCol="0">
            <a:spAutoFit/>
          </a:bodyPr>
          <a:lstStyle/>
          <a:p>
            <a:endParaRPr lang="en-US"/>
          </a:p>
        </p:txBody>
      </p:sp>
      <p:cxnSp>
        <p:nvCxnSpPr>
          <p:cNvPr id="4" name="Straight Arrow Connector 3"/>
          <p:cNvCxnSpPr/>
          <p:nvPr/>
        </p:nvCxnSpPr>
        <p:spPr>
          <a:xfrm>
            <a:off x="4044315" y="3636010"/>
            <a:ext cx="0" cy="337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a:t>Παγκόσμια Ημέρα Γυναίκας</a:t>
            </a:r>
            <a:endParaRPr lang="el-GR" altLang="en-US"/>
          </a:p>
        </p:txBody>
      </p:sp>
      <p:sp>
        <p:nvSpPr>
          <p:cNvPr id="3" name="Content Placeholder 2"/>
          <p:cNvSpPr>
            <a:spLocks noGrp="1"/>
          </p:cNvSpPr>
          <p:nvPr>
            <p:ph idx="1"/>
          </p:nvPr>
        </p:nvSpPr>
        <p:spPr/>
        <p:txBody>
          <a:bodyPr>
            <a:normAutofit fontScale="77500" lnSpcReduction="10000"/>
          </a:bodyPr>
          <a:lstStyle/>
          <a:p>
            <a:r>
              <a:rPr lang="en-US" altLang="en-US"/>
              <a:t>Η Παγκόσμια Ημέρα Γυναίκας καθιερώθηκε να γιορτάζεται στις </a:t>
            </a:r>
            <a:r>
              <a:rPr lang="en-US" altLang="en-US" b="1"/>
              <a:t>8 Μαρτίου</a:t>
            </a:r>
            <a:r>
              <a:rPr lang="en-US" altLang="en-US"/>
              <a:t> από το 1997, μετά από απόφαση του Οργανισμού Ηνωμένων Εθνών ως ημέρα μνήμης των αγώνων για την κατοχύρωση των γυναικείων δικαιωμάτων. </a:t>
            </a:r>
            <a:endParaRPr lang="en-US" altLang="en-US"/>
          </a:p>
          <a:p>
            <a:endParaRPr lang="en-US" altLang="en-US"/>
          </a:p>
          <a:p>
            <a:r>
              <a:rPr lang="en-US" altLang="en-US"/>
              <a:t>Η επιλογή της συγκεκριμένης ημερομηνίας έγινε για να τιμήσει τις εργάτριες κλωστοϋφαντουργίας, που διαδήλωσαν στη Νέα Υόρκη το 1857 διεκδικώντας </a:t>
            </a:r>
            <a:r>
              <a:rPr lang="en-US" altLang="en-US" b="1"/>
              <a:t>καλύτερες συνθήκες εργασίας και μισθούς ισότιμους με τους άνδρες συναδέλφους τους.</a:t>
            </a:r>
            <a:endParaRPr lang="en-US" altLang="en-US"/>
          </a:p>
          <a:p>
            <a:endParaRPr lang="en-US" altLang="en-US"/>
          </a:p>
          <a:p>
            <a:r>
              <a:rPr lang="en-US" altLang="en-US"/>
              <a:t>Αν και η ισότητα των δύο φύλων είναι πλέον θεσμοθετημένη, εντούτοις οι αγώνες των γυναικών για ίσες ευκαιρίες συνεχίζονται</a:t>
            </a:r>
            <a:r>
              <a:rPr lang="el-GR" altLang="en-US"/>
              <a:t>.</a:t>
            </a:r>
            <a:endParaRPr lang="el-GR"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sym typeface="+mn-ea"/>
              </a:rPr>
              <a:t>Υπάρχει </a:t>
            </a:r>
            <a:r>
              <a:rPr lang="en-US" altLang="en-US">
                <a:sym typeface="+mn-ea"/>
              </a:rPr>
              <a:t>μισθολογικό χάσμα μεταξύ των φύλων</a:t>
            </a:r>
            <a:r>
              <a:rPr lang="el-GR" altLang="en-US">
                <a:sym typeface="+mn-ea"/>
              </a:rPr>
              <a:t>;</a:t>
            </a:r>
            <a:r>
              <a:rPr lang="en-US" altLang="en-US">
                <a:sym typeface="+mn-ea"/>
              </a:rPr>
              <a:t> </a:t>
            </a:r>
            <a:endParaRPr lang="en-US"/>
          </a:p>
        </p:txBody>
      </p:sp>
      <p:sp>
        <p:nvSpPr>
          <p:cNvPr id="3" name="Content Placeholder 2"/>
          <p:cNvSpPr>
            <a:spLocks noGrp="1"/>
          </p:cNvSpPr>
          <p:nvPr>
            <p:ph idx="1"/>
          </p:nvPr>
        </p:nvSpPr>
        <p:spPr/>
        <p:txBody>
          <a:bodyPr>
            <a:normAutofit fontScale="92500"/>
          </a:bodyPr>
          <a:lstStyle/>
          <a:p>
            <a:r>
              <a:rPr lang="el-GR" altLang="en-US"/>
              <a:t>Παρότι η αρχή της ίσης αμοιβής για ίση εργασία θεσμοθετήθηκε το 1957 με τη συνθήκη της Ρώμης το χάσμα παραμένει, με μικρές βελτιώσεις των τελευταίων ετών.</a:t>
            </a:r>
            <a:endParaRPr lang="el-GR" altLang="en-US"/>
          </a:p>
          <a:p>
            <a:endParaRPr lang="el-GR" altLang="en-US"/>
          </a:p>
          <a:p>
            <a:r>
              <a:rPr lang="el-GR" altLang="en-US"/>
              <a:t>Κατά μέσο όρο, οι αμοιβές των γυναικών είναι χαμηλότερες από αυτές των ανδρών ανά ώρα εργασίας</a:t>
            </a:r>
            <a:endParaRPr lang="el-GR" altLang="en-US"/>
          </a:p>
          <a:p>
            <a:pPr marL="0" indent="0">
              <a:buNone/>
            </a:pPr>
            <a:endParaRPr lang="el-GR" altLang="en-US"/>
          </a:p>
          <a:p>
            <a:pPr marL="0" lvl="8" indent="0">
              <a:buNone/>
            </a:pPr>
            <a:r>
              <a:rPr lang="el-GR" altLang="en-US">
                <a:sym typeface="+mn-ea"/>
              </a:rPr>
              <a:t>                                                                                             </a:t>
            </a:r>
            <a:r>
              <a:rPr lang="el-GR" altLang="en-US" sz="1500">
                <a:sym typeface="+mn-ea"/>
              </a:rPr>
              <a:t>Πηγή:</a:t>
            </a:r>
            <a:r>
              <a:rPr lang="en-US" altLang="en-US" sz="1500">
                <a:sym typeface="+mn-ea"/>
              </a:rPr>
              <a:t>w</a:t>
            </a:r>
            <a:r>
              <a:rPr lang="en-GB" altLang="en-US" sz="1500">
                <a:sym typeface="+mn-ea"/>
              </a:rPr>
              <a:t>w</a:t>
            </a:r>
            <a:r>
              <a:rPr lang="en-US" altLang="en-US" sz="1500">
                <a:sym typeface="+mn-ea"/>
              </a:rPr>
              <a:t>w.europarl.europa.eu</a:t>
            </a:r>
            <a:endParaRPr lang="en-US" altLang="en-US" sz="1500"/>
          </a:p>
          <a:p>
            <a:pPr lvl="8"/>
            <a:endParaRPr lang="el-GR" altLang="en-US"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 y="120650"/>
            <a:ext cx="8846185" cy="950595"/>
          </a:xfrm>
        </p:spPr>
        <p:txBody>
          <a:bodyPr>
            <a:normAutofit fontScale="90000"/>
          </a:bodyPr>
          <a:lstStyle/>
          <a:p>
            <a:r>
              <a:rPr lang="el-GR" altLang="en-US" sz="3110"/>
              <a:t>Τι κερδίζει μία γυναίκα στην ΕΕ σε συγκριση με έναν άντρα;</a:t>
            </a:r>
            <a:endParaRPr lang="el-GR" altLang="en-US" sz="3110"/>
          </a:p>
        </p:txBody>
      </p:sp>
      <p:graphicFrame>
        <p:nvGraphicFramePr>
          <p:cNvPr id="7" name="Content Placeholder 6"/>
          <p:cNvGraphicFramePr>
            <a:graphicFrameLocks noGrp="1" noChangeAspect="1"/>
          </p:cNvGraphicFramePr>
          <p:nvPr>
            <p:ph idx="1"/>
          </p:nvPr>
        </p:nvGraphicFramePr>
        <p:xfrm>
          <a:off x="842010" y="758825"/>
          <a:ext cx="7439660" cy="6067425"/>
        </p:xfrm>
        <a:graphic>
          <a:graphicData uri="http://schemas.openxmlformats.org/presentationml/2006/ole">
            <mc:AlternateContent xmlns:mc="http://schemas.openxmlformats.org/markup-compatibility/2006">
              <mc:Choice xmlns:v="urn:schemas-microsoft-com:vml" Requires="v">
                <p:oleObj spid="_x0000_s3" name="" r:id="rId1" imgW="6583680" imgH="6286500" progId="Paint.Picture">
                  <p:embed/>
                </p:oleObj>
              </mc:Choice>
              <mc:Fallback>
                <p:oleObj name="" r:id="rId1" imgW="6583680" imgH="6286500" progId="Paint.Picture">
                  <p:embed/>
                  <p:pic>
                    <p:nvPicPr>
                      <p:cNvPr id="0" name="Picture 7"/>
                      <p:cNvPicPr/>
                      <p:nvPr/>
                    </p:nvPicPr>
                    <p:blipFill>
                      <a:blip r:embed="rId2"/>
                      <a:stretch>
                        <a:fillRect/>
                      </a:stretch>
                    </p:blipFill>
                    <p:spPr>
                      <a:xfrm>
                        <a:off x="842010" y="758825"/>
                        <a:ext cx="7439660" cy="6067425"/>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265430"/>
          </a:xfrm>
        </p:spPr>
        <p:txBody>
          <a:bodyPr>
            <a:normAutofit fontScale="90000"/>
          </a:bodyPr>
          <a:lstStyle/>
          <a:p>
            <a:r>
              <a:rPr lang="en-US" altLang="en-US" sz="3110">
                <a:sym typeface="+mn-ea"/>
              </a:rPr>
              <a:t>Τι είναι το χάσμα αμοιβών μεταξύ των φύλων </a:t>
            </a:r>
            <a:br>
              <a:rPr lang="en-US" altLang="en-US" sz="3110">
                <a:sym typeface="+mn-ea"/>
              </a:rPr>
            </a:br>
            <a:r>
              <a:rPr lang="en-US" altLang="en-US" sz="3110">
                <a:sym typeface="+mn-ea"/>
              </a:rPr>
              <a:t>και πώς υπολογίζεται;</a:t>
            </a:r>
            <a:endParaRPr lang="en-US" sz="3110"/>
          </a:p>
        </p:txBody>
      </p:sp>
      <p:sp>
        <p:nvSpPr>
          <p:cNvPr id="3" name="Content Placeholder 2"/>
          <p:cNvSpPr>
            <a:spLocks noGrp="1"/>
          </p:cNvSpPr>
          <p:nvPr>
            <p:ph idx="1"/>
          </p:nvPr>
        </p:nvSpPr>
        <p:spPr>
          <a:xfrm>
            <a:off x="457200" y="858520"/>
            <a:ext cx="8229600" cy="5267960"/>
          </a:xfrm>
        </p:spPr>
        <p:txBody>
          <a:bodyPr>
            <a:noAutofit/>
          </a:bodyPr>
          <a:lstStyle/>
          <a:p>
            <a:r>
              <a:rPr lang="en-US" altLang="en-US" sz="1600" dirty="0" err="1"/>
              <a:t>Το</a:t>
            </a:r>
            <a:r>
              <a:rPr lang="en-US" altLang="en-US" sz="1600" dirty="0"/>
              <a:t> </a:t>
            </a:r>
            <a:r>
              <a:rPr lang="en-US" altLang="en-US" sz="1600" dirty="0" err="1"/>
              <a:t>μισθολογικό</a:t>
            </a:r>
            <a:r>
              <a:rPr lang="en-US" altLang="en-US" sz="1600" dirty="0"/>
              <a:t> </a:t>
            </a:r>
            <a:r>
              <a:rPr lang="en-US" altLang="en-US" sz="1600" dirty="0" err="1"/>
              <a:t>χάσμ</a:t>
            </a:r>
            <a:r>
              <a:rPr lang="en-US" altLang="en-US" sz="1600" dirty="0"/>
              <a:t>α μεταξύ των φύλων είναι η διαφορά μεταξύ των μέσων ετήσιων αποδοχών μεταξύ γυναικών και ανδρών. Βα</a:t>
            </a:r>
            <a:r>
              <a:rPr lang="en-US" altLang="en-US" sz="1600" dirty="0" err="1"/>
              <a:t>σίζετ</a:t>
            </a:r>
            <a:r>
              <a:rPr lang="en-US" altLang="en-US" sz="1600" dirty="0"/>
              <a:t>αι στους μισθούς που καταβάλλονται απευθείας στους εργαζόμενους πριν αφαιρεθεί ο φόρος εισοδήματος και οι εισφορές κοινωνικής ασφάλισης. </a:t>
            </a:r>
            <a:endParaRPr lang="en-US" altLang="en-US" sz="1600" dirty="0"/>
          </a:p>
          <a:p>
            <a:endParaRPr lang="en-US" altLang="en-US" sz="1600" dirty="0"/>
          </a:p>
          <a:p>
            <a:r>
              <a:rPr lang="en-US" altLang="en-US" sz="1600" dirty="0"/>
              <a:t>Μπ</a:t>
            </a:r>
            <a:r>
              <a:rPr lang="en-US" altLang="en-US" sz="1600" dirty="0" err="1"/>
              <a:t>ορεί</a:t>
            </a:r>
            <a:r>
              <a:rPr lang="en-US" altLang="en-US" sz="1600" dirty="0"/>
              <a:t> να υπ</a:t>
            </a:r>
            <a:r>
              <a:rPr lang="en-US" altLang="en-US" sz="1600" dirty="0" err="1"/>
              <a:t>άρχουν</a:t>
            </a:r>
            <a:r>
              <a:rPr lang="en-US" altLang="en-US" sz="1600" dirty="0"/>
              <a:t> π</a:t>
            </a:r>
            <a:r>
              <a:rPr lang="en-US" altLang="en-US" sz="1600" dirty="0" err="1"/>
              <a:t>ολλοί</a:t>
            </a:r>
            <a:r>
              <a:rPr lang="en-US" altLang="en-US" sz="1600" dirty="0"/>
              <a:t> </a:t>
            </a:r>
            <a:r>
              <a:rPr lang="en-US" altLang="en-US" sz="1600" dirty="0" err="1"/>
              <a:t>λόγοι</a:t>
            </a:r>
            <a:r>
              <a:rPr lang="en-US" altLang="en-US" sz="1600" dirty="0"/>
              <a:t> </a:t>
            </a:r>
            <a:r>
              <a:rPr lang="en-US" altLang="en-US" sz="1600" dirty="0" err="1"/>
              <a:t>γι</a:t>
            </a:r>
            <a:r>
              <a:rPr lang="en-US" altLang="en-US" sz="1600" dirty="0"/>
              <a:t>α τη διαφοράς στις αμοιβές μεταξύ των δύο φύλων. </a:t>
            </a:r>
            <a:r>
              <a:rPr lang="en-US" altLang="en-US" sz="1600" dirty="0" err="1"/>
              <a:t>Κά</a:t>
            </a:r>
            <a:r>
              <a:rPr lang="en-US" altLang="en-US" sz="1600" dirty="0"/>
              <a:t>ποιοι εξ αυτών μπορεί να σχετίζονται με το </a:t>
            </a:r>
            <a:r>
              <a:rPr lang="en-US" altLang="en-US" sz="1600" b="1" dirty="0"/>
              <a:t>επίπεδο μόρφωσης</a:t>
            </a:r>
            <a:r>
              <a:rPr lang="en-US" altLang="en-US" sz="1600" dirty="0"/>
              <a:t>, </a:t>
            </a:r>
            <a:r>
              <a:rPr lang="en-US" altLang="en-US" sz="1600" b="1" dirty="0"/>
              <a:t>την εργασιακή εμπειρία </a:t>
            </a:r>
            <a:r>
              <a:rPr lang="en-US" altLang="en-US" sz="1600" dirty="0"/>
              <a:t>ή την </a:t>
            </a:r>
            <a:r>
              <a:rPr lang="en-US" altLang="en-US" sz="1600" b="1" dirty="0"/>
              <a:t>εργασία μερικής απασχόλησης</a:t>
            </a:r>
            <a:r>
              <a:rPr lang="en-US" altLang="en-US" sz="1600" dirty="0"/>
              <a:t>.  </a:t>
            </a:r>
            <a:endParaRPr lang="en-US" altLang="en-US" sz="1600" dirty="0"/>
          </a:p>
          <a:p>
            <a:endParaRPr lang="en-US" altLang="en-US" sz="1600" dirty="0"/>
          </a:p>
          <a:p>
            <a:r>
              <a:rPr lang="en-US" altLang="en-US" sz="1600" dirty="0" err="1"/>
              <a:t>Το</a:t>
            </a:r>
            <a:r>
              <a:rPr lang="en-US" altLang="en-US" sz="1600" dirty="0"/>
              <a:t> </a:t>
            </a:r>
            <a:r>
              <a:rPr lang="en-US" altLang="en-US" sz="1600" dirty="0" err="1"/>
              <a:t>μισθολογικό</a:t>
            </a:r>
            <a:r>
              <a:rPr lang="en-US" altLang="en-US" sz="1600" dirty="0"/>
              <a:t> </a:t>
            </a:r>
            <a:r>
              <a:rPr lang="en-US" altLang="en-US" sz="1600" dirty="0" err="1"/>
              <a:t>χάσμ</a:t>
            </a:r>
            <a:r>
              <a:rPr lang="en-US" altLang="en-US" sz="1600" dirty="0"/>
              <a:t>α μεταξύ των φύλων </a:t>
            </a:r>
            <a:r>
              <a:rPr lang="en-US" altLang="en-US" sz="1600" b="1" dirty="0"/>
              <a:t>αυξάνεται με την ηλικία</a:t>
            </a:r>
            <a:r>
              <a:rPr lang="en-US" altLang="en-US" sz="1600" dirty="0"/>
              <a:t>: μπορεί να αυξηθεί ως αποτέλεσμα διακοπής καριέρας από τις γυναίκες.</a:t>
            </a:r>
            <a:endParaRPr lang="el-GR" altLang="en-US" sz="1600" dirty="0"/>
          </a:p>
          <a:p>
            <a:endParaRPr lang="el-GR" altLang="en-US" sz="1600" dirty="0"/>
          </a:p>
          <a:p>
            <a:r>
              <a:rPr lang="en-US" altLang="en-US" sz="1600" dirty="0"/>
              <a:t> </a:t>
            </a:r>
            <a:r>
              <a:rPr lang="en-US" altLang="en-US" sz="1600" dirty="0" err="1"/>
              <a:t>Δι</a:t>
            </a:r>
            <a:r>
              <a:rPr lang="en-US" altLang="en-US" sz="1600" dirty="0"/>
              <a:t>αφέρει επίσης ανά κλάδο και το 2023 το </a:t>
            </a:r>
            <a:r>
              <a:rPr lang="en-US" altLang="en-US" sz="1600" b="1" dirty="0"/>
              <a:t>χάσμα ήταν υψηλότερο στον ιδιωτικό τομέα</a:t>
            </a:r>
            <a:r>
              <a:rPr lang="en-US" altLang="en-US" sz="1600" dirty="0"/>
              <a:t> από ό,τι στο δημόσιο στις περισσότερες χώρες της ΕΕ.</a:t>
            </a:r>
            <a:endParaRPr lang="en-US" altLang="en-US" sz="1600" dirty="0"/>
          </a:p>
          <a:p>
            <a:pPr marL="0" indent="0">
              <a:buNone/>
            </a:pPr>
            <a:endParaRPr lang="en-US" altLang="en-US" sz="1600" dirty="0"/>
          </a:p>
          <a:p>
            <a:r>
              <a:rPr lang="en-US" altLang="en-US" sz="1600" dirty="0" err="1"/>
              <a:t>Το</a:t>
            </a:r>
            <a:r>
              <a:rPr lang="en-US" altLang="en-US" sz="1600" dirty="0"/>
              <a:t> 2020, </a:t>
            </a:r>
            <a:r>
              <a:rPr lang="en-US" altLang="en-US" sz="1600" dirty="0" err="1"/>
              <a:t>οι</a:t>
            </a:r>
            <a:r>
              <a:rPr lang="en-US" altLang="en-US" sz="1600" dirty="0"/>
              <a:t> </a:t>
            </a:r>
            <a:r>
              <a:rPr lang="en-US" altLang="en-US" sz="1600" dirty="0" err="1"/>
              <a:t>γυν</a:t>
            </a:r>
            <a:r>
              <a:rPr lang="en-US" altLang="en-US" sz="1600" dirty="0"/>
              <a:t>αίκες στην ΕΕ ηλικίας άνω των 65 ετών έλαβαν συντάξεις που ήταν κατά μέσο όρο 28,3% χαμηλότερες από τις συντάξεις που λάμβαναν οι άνδρες.</a:t>
            </a:r>
            <a:endParaRPr lang="el-GR" altLang="en-US" sz="1600" dirty="0"/>
          </a:p>
          <a:p>
            <a:endParaRPr lang="el-GR" altLang="en-US" sz="1600" dirty="0"/>
          </a:p>
          <a:p>
            <a:r>
              <a:rPr lang="en-US" altLang="en-US" sz="1600" dirty="0" err="1"/>
              <a:t>Το</a:t>
            </a:r>
            <a:r>
              <a:rPr lang="en-US" altLang="en-US" sz="1600" dirty="0"/>
              <a:t> </a:t>
            </a:r>
            <a:r>
              <a:rPr lang="en-US" altLang="en-US" sz="1600" dirty="0" err="1"/>
              <a:t>χάσμ</a:t>
            </a:r>
            <a:r>
              <a:rPr lang="en-US" altLang="en-US" sz="1600" dirty="0"/>
              <a:t>α στις αμοιβές μεταξύ των φύλων σημαίνει ότι οι γυναίκες διατρέχουν μεγαλύτερο κίνδυνο φτώχειας σε μεγάλη ηλικία. </a:t>
            </a:r>
            <a:endParaRPr lang="en-US" altLang="en-US" sz="1600" dirty="0"/>
          </a:p>
          <a:p>
            <a:pPr marL="3657600" lvl="8" indent="457200">
              <a:buNone/>
            </a:pPr>
            <a:r>
              <a:rPr lang="el-GR" altLang="en-US" sz="1000" dirty="0"/>
              <a:t>                                                        </a:t>
            </a:r>
            <a:r>
              <a:rPr lang="el-GR" altLang="en-US" sz="1400" dirty="0"/>
              <a:t> Πηγή: </a:t>
            </a:r>
            <a:r>
              <a:rPr lang="en-US" altLang="en-US" sz="1400" dirty="0"/>
              <a:t>www.europarl.europa.eu</a:t>
            </a:r>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ox(in)">
                                      <p:cBhvr>
                                        <p:cTn id="15" dur="2000"/>
                                        <p:tgtEl>
                                          <p:spTgt spid="3">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ox(in)">
                                      <p:cBhvr>
                                        <p:cTn id="18" dur="20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box(in)">
                                      <p:cBhvr>
                                        <p:cTn id="23" dur="2000"/>
                                        <p:tgtEl>
                                          <p:spTgt spid="3">
                                            <p:txEl>
                                              <p:pRg st="8" end="8"/>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box(in)">
                                      <p:cBhvr>
                                        <p:cTn id="26"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a:t>Γιατί υπάρχουν μισθολογικές διαφορές μεταξύ των φύλων;</a:t>
            </a:r>
            <a:endParaRPr lang="en-US" altLang="en-US"/>
          </a:p>
        </p:txBody>
      </p:sp>
      <p:sp>
        <p:nvSpPr>
          <p:cNvPr id="3" name="Content Placeholder 2"/>
          <p:cNvSpPr>
            <a:spLocks noGrp="1"/>
          </p:cNvSpPr>
          <p:nvPr>
            <p:ph idx="1"/>
          </p:nvPr>
        </p:nvSpPr>
        <p:spPr>
          <a:xfrm>
            <a:off x="457200" y="1600200"/>
            <a:ext cx="8229600" cy="5036185"/>
          </a:xfrm>
        </p:spPr>
        <p:txBody>
          <a:bodyPr>
            <a:normAutofit fontScale="82500" lnSpcReduction="20000"/>
          </a:bodyPr>
          <a:lstStyle/>
          <a:p>
            <a:r>
              <a:rPr lang="en-US" altLang="en-US" sz="2800" dirty="0"/>
              <a:t>Κα</a:t>
            </a:r>
            <a:r>
              <a:rPr lang="en-US" altLang="en-US" sz="2800" dirty="0" err="1"/>
              <a:t>τά</a:t>
            </a:r>
            <a:r>
              <a:rPr lang="en-US" altLang="en-US" sz="2800" dirty="0"/>
              <a:t> </a:t>
            </a:r>
            <a:r>
              <a:rPr lang="en-US" altLang="en-US" sz="2800" dirty="0" err="1"/>
              <a:t>μέσο</a:t>
            </a:r>
            <a:r>
              <a:rPr lang="en-US" altLang="en-US" sz="2800" dirty="0"/>
              <a:t> </a:t>
            </a:r>
            <a:r>
              <a:rPr lang="en-US" altLang="en-US" sz="2800" dirty="0" err="1"/>
              <a:t>όρο</a:t>
            </a:r>
            <a:r>
              <a:rPr lang="en-US" altLang="en-US" sz="2800" dirty="0"/>
              <a:t>, </a:t>
            </a:r>
            <a:r>
              <a:rPr lang="en-US" altLang="en-US" sz="2800" dirty="0" err="1"/>
              <a:t>οι</a:t>
            </a:r>
            <a:r>
              <a:rPr lang="en-US" altLang="en-US" sz="2800" dirty="0"/>
              <a:t> </a:t>
            </a:r>
            <a:r>
              <a:rPr lang="en-US" altLang="en-US" sz="2800" dirty="0" err="1"/>
              <a:t>γυν</a:t>
            </a:r>
            <a:r>
              <a:rPr lang="en-US" altLang="en-US" sz="2800" dirty="0"/>
              <a:t>αίκες συμπληρώνουν περισσότερες ώρες άμισθης εργασίας (φροντίδα παιδιών ή οικιακές εργασίες) σε σχέση με τους άντρες.</a:t>
            </a:r>
            <a:r>
              <a:rPr lang="el-GR" altLang="en-US" sz="2800" dirty="0"/>
              <a:t> Άρα υπάρχει </a:t>
            </a:r>
            <a:r>
              <a:rPr lang="el-GR" altLang="en-US" sz="2800" b="1" dirty="0"/>
              <a:t>λιγότερος χρόνος για </a:t>
            </a:r>
            <a:r>
              <a:rPr lang="el-GR" altLang="en-US" sz="2800" b="1" dirty="0" err="1"/>
              <a:t>αμοιβόμενη</a:t>
            </a:r>
            <a:r>
              <a:rPr lang="el-GR" altLang="en-US" sz="2800" b="1" dirty="0"/>
              <a:t> εργασία.</a:t>
            </a:r>
            <a:endParaRPr lang="en-US" altLang="en-US" sz="2800" b="1" dirty="0"/>
          </a:p>
          <a:p>
            <a:endParaRPr lang="en-US" altLang="en-US" sz="2800" dirty="0"/>
          </a:p>
          <a:p>
            <a:r>
              <a:rPr lang="en-US" altLang="en-US" sz="2800" dirty="0" err="1"/>
              <a:t>Σύμφων</a:t>
            </a:r>
            <a:r>
              <a:rPr lang="en-US" altLang="en-US" sz="2800" dirty="0"/>
              <a:t>α με στοιχεία του 2022, σχεδόν </a:t>
            </a:r>
            <a:r>
              <a:rPr lang="en-US" altLang="en-US" sz="2800" b="1" dirty="0"/>
              <a:t>το ένα τρίτο των γυναικών (28%) εργάζεται με μερική απασχόληση</a:t>
            </a:r>
            <a:r>
              <a:rPr lang="en-US" altLang="en-US" sz="2800" dirty="0"/>
              <a:t>, ενώ μόνο το 8% των ανδρών εργάζεται με μερική απασχόληση. </a:t>
            </a:r>
            <a:endParaRPr lang="en-US" altLang="en-US" sz="2800" dirty="0"/>
          </a:p>
          <a:p>
            <a:endParaRPr lang="en-US" altLang="en-US" sz="2800" dirty="0"/>
          </a:p>
          <a:p>
            <a:r>
              <a:rPr lang="en-US" altLang="en-US" sz="2800" dirty="0" err="1"/>
              <a:t>Ότ</a:t>
            </a:r>
            <a:r>
              <a:rPr lang="en-US" altLang="en-US" sz="2800" dirty="0"/>
              <a:t>αν λαμβάνεται υπόψη τόσο η απλήρωτη όσο και η αμειβόμενη εργασία, </a:t>
            </a:r>
            <a:r>
              <a:rPr lang="en-US" altLang="en-US" sz="2800" b="1" dirty="0"/>
              <a:t>οι γυναίκες εργάζονται περισσότερες ώρες την εβδομάδα από τους άνδρες</a:t>
            </a:r>
            <a:endParaRPr lang="en-US" altLang="en-US" sz="2800" b="1" dirty="0"/>
          </a:p>
          <a:p>
            <a:endParaRPr lang="en-US" altLang="en-US" sz="2800" dirty="0"/>
          </a:p>
          <a:p>
            <a:r>
              <a:rPr lang="en-US" altLang="en-US" sz="2800" dirty="0" err="1"/>
              <a:t>Αν</a:t>
            </a:r>
            <a:r>
              <a:rPr lang="en-US" altLang="en-US" sz="2800" dirty="0"/>
              <a:t> και </a:t>
            </a:r>
            <a:r>
              <a:rPr lang="en-US" altLang="en-US" sz="2800" dirty="0" err="1"/>
              <a:t>οι</a:t>
            </a:r>
            <a:r>
              <a:rPr lang="en-US" altLang="en-US" sz="2800" dirty="0"/>
              <a:t> </a:t>
            </a:r>
            <a:r>
              <a:rPr lang="en-US" altLang="en-US" sz="2800" dirty="0" err="1"/>
              <a:t>γυν</a:t>
            </a:r>
            <a:r>
              <a:rPr lang="en-US" altLang="en-US" sz="2800" dirty="0"/>
              <a:t>αίκες που ολοκληρώνουν την τριτοβάθμια εκπαίδευση στην ΕΕ, είναι περισσότερες από τους άντρες, ωστόσο </a:t>
            </a:r>
            <a:r>
              <a:rPr lang="en-US" altLang="en-US" sz="2800" b="1" dirty="0"/>
              <a:t>εκπροσωπούνται λιγότερο στην αγορά εργασίας.</a:t>
            </a:r>
            <a:endParaRPr lang="en-US"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30870" cy="757555"/>
          </a:xfrm>
        </p:spPr>
        <p:txBody>
          <a:bodyPr>
            <a:normAutofit fontScale="90000"/>
          </a:bodyPr>
          <a:lstStyle/>
          <a:p>
            <a:r>
              <a:t>Τ</a:t>
            </a:r>
            <a:r>
              <a:rPr lang="en-GB"/>
              <a:t>o </a:t>
            </a:r>
            <a:r>
              <a:t>κοινωνικό φύλο</a:t>
            </a:r>
          </a:p>
        </p:txBody>
      </p:sp>
      <p:sp>
        <p:nvSpPr>
          <p:cNvPr id="3" name="Content Placeholder 2"/>
          <p:cNvSpPr>
            <a:spLocks noGrp="1"/>
          </p:cNvSpPr>
          <p:nvPr>
            <p:ph idx="1"/>
          </p:nvPr>
        </p:nvSpPr>
        <p:spPr>
          <a:xfrm>
            <a:off x="457200" y="1031875"/>
            <a:ext cx="8229600" cy="5248275"/>
          </a:xfrm>
        </p:spPr>
        <p:txBody>
          <a:bodyPr>
            <a:normAutofit fontScale="57500" lnSpcReduction="10000"/>
          </a:bodyPr>
          <a:lstStyle/>
          <a:p>
            <a:r>
              <a:rPr lang="el-GR" altLang="en-US" sz="3750" b="1"/>
              <a:t>- </a:t>
            </a:r>
            <a:r>
              <a:rPr lang="en-US" altLang="en-US" sz="3750" b="1"/>
              <a:t>Τι είναι το βιολογικό φύλο (ή το σκέτο </a:t>
            </a:r>
            <a:r>
              <a:rPr lang="el-GR" altLang="en-US" sz="3750" b="1"/>
              <a:t>‘</a:t>
            </a:r>
            <a:r>
              <a:rPr lang="en-US" altLang="en-US" sz="3750" b="1"/>
              <a:t>φύλο</a:t>
            </a:r>
            <a:r>
              <a:rPr lang="el-GR" altLang="en-US" sz="3750" b="1"/>
              <a:t>’</a:t>
            </a:r>
            <a:r>
              <a:rPr lang="en-US" altLang="en-US" sz="3750" b="1"/>
              <a:t>)</a:t>
            </a:r>
            <a:r>
              <a:rPr lang="el-GR" altLang="en-US" sz="3750" b="1"/>
              <a:t>;</a:t>
            </a:r>
            <a:r>
              <a:rPr lang="en-US" altLang="en-US" sz="3750" b="1"/>
              <a:t> </a:t>
            </a:r>
            <a:endParaRPr lang="en-US" altLang="en-US" sz="3750" b="1"/>
          </a:p>
          <a:p>
            <a:r>
              <a:rPr lang="en-US" altLang="en-US" sz="3750"/>
              <a:t>Η τυπική θηλυκή και αρσενική διαφοροποίηση έγκειται στην ύπαρξη ή την απουσία του χρωμοσώματος Y, στο είδος των γονάδων (ωοθήκες ή όρχεις), στην ισορροπία των ορμονών (οιστρογόνα και τεστοστερόνη), στην εσωτερική αναπαραγωγική ανατομία (π.χ μήτρα ή προστάτης) και στα εξωτερικά γεννητικά όργανα (π.χ αιδοίο ή πέος) </a:t>
            </a:r>
            <a:endParaRPr lang="en-US" altLang="en-US" sz="3750"/>
          </a:p>
          <a:p>
            <a:endParaRPr sz="3750"/>
          </a:p>
          <a:p>
            <a:r>
              <a:rPr lang="el-GR" altLang="en-US" sz="3750" b="1"/>
              <a:t>- </a:t>
            </a:r>
            <a:r>
              <a:rPr lang="en-US" altLang="en-US" sz="3750" b="1"/>
              <a:t>Τι είναι το κοινωνικό φύλο;</a:t>
            </a:r>
            <a:endParaRPr lang="en-US" altLang="en-US" sz="3750" b="1"/>
          </a:p>
          <a:p>
            <a:r>
              <a:rPr lang="en-US" altLang="en-US" sz="3750"/>
              <a:t>Ένας λειτουργικός ορισμός που χρησιμοποιείται από τον Παγκόσμιο Οργανισμό Υγείας για το έργο του είναι ότι "το κοινωνικό φύλλό (gender) αναφέρεται στους κοινωνικά κατασκευασμένους ρόλους, συμπεριφορές, δραστηριότητες και χαρακτηριστικά που μια δεδομένη κοινωνία θεωρεί κατάλληλη για άνδρες και γυναίκες" και ότι "αρρενωπό" και "θηλυκό" είναι κατηγορίες κοινωνικού φύλου."</a:t>
            </a:r>
            <a:endParaRPr lang="en-US" altLang="en-US" sz="3750"/>
          </a:p>
          <a:p>
            <a:endParaRPr lang="en-US" altLang="en-US" sz="3750"/>
          </a:p>
          <a:p>
            <a:endParaRPr sz="3750"/>
          </a:p>
          <a:p>
            <a:endParaRPr sz="3750"/>
          </a:p>
          <a:p>
            <a:pPr marL="0" indent="0">
              <a:buNone/>
            </a:pPr>
            <a:endParaRPr sz="375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2"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ox(in)">
                                      <p:cBhvr>
                                        <p:cTn id="17" dur="2000"/>
                                        <p:tgtEl>
                                          <p:spTgt spid="3">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ox(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ox(in)">
                                      <p:cBhvr>
                                        <p:cTn id="25" dur="2000"/>
                                        <p:tgtEl>
                                          <p:spTgt spid="3">
                                            <p:txEl>
                                              <p:pRg st="3" end="3"/>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ox(in)">
                                      <p:cBhvr>
                                        <p:cTn id="2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a:t>Οι δράσεις του Κοινοβουλίου κατά του χάσματος αμοιβών</a:t>
            </a:r>
            <a:br>
              <a:rPr lang="en-US" altLang="en-US"/>
            </a:br>
            <a:endParaRPr lang="en-US" altLang="en-US"/>
          </a:p>
        </p:txBody>
      </p:sp>
      <p:sp>
        <p:nvSpPr>
          <p:cNvPr id="3" name="Content Placeholder 2"/>
          <p:cNvSpPr>
            <a:spLocks noGrp="1"/>
          </p:cNvSpPr>
          <p:nvPr>
            <p:ph idx="1"/>
          </p:nvPr>
        </p:nvSpPr>
        <p:spPr/>
        <p:txBody>
          <a:bodyPr>
            <a:normAutofit fontScale="70000" lnSpcReduction="20000"/>
          </a:bodyPr>
          <a:lstStyle/>
          <a:p>
            <a:r>
              <a:rPr lang="en-US" altLang="en-US" dirty="0" err="1"/>
              <a:t>Τον</a:t>
            </a:r>
            <a:r>
              <a:rPr lang="en-US" altLang="en-US" dirty="0"/>
              <a:t> </a:t>
            </a:r>
            <a:r>
              <a:rPr lang="en-US" altLang="en-US" dirty="0" err="1"/>
              <a:t>Δεκέμ</a:t>
            </a:r>
            <a:r>
              <a:rPr lang="en-US" altLang="en-US" dirty="0"/>
              <a:t>βριο του 2022, διαπραγματευτές από το Κοινοβούλιο και τις χώρες της ΕΕ συμφώνησαν ότι </a:t>
            </a:r>
            <a:r>
              <a:rPr lang="en-US" altLang="en-US" b="1" dirty="0"/>
              <a:t>οι εταιρείες της ΕΕ θα πρέπει να αποκαλύπτουν πληροφορίες που διευκολύνουν τη σύγκριση των μισθών</a:t>
            </a:r>
            <a:r>
              <a:rPr lang="el-GR" altLang="en-US" b="1" dirty="0"/>
              <a:t> ανδρών και γυναικών.</a:t>
            </a:r>
            <a:endParaRPr lang="el-GR" altLang="en-US" b="1" dirty="0"/>
          </a:p>
          <a:p>
            <a:endParaRPr lang="en-US" altLang="en-US" b="1" dirty="0"/>
          </a:p>
          <a:p>
            <a:r>
              <a:rPr lang="en-US" altLang="en-US" dirty="0" err="1"/>
              <a:t>Τον</a:t>
            </a:r>
            <a:r>
              <a:rPr lang="en-US" altLang="en-US" dirty="0"/>
              <a:t> </a:t>
            </a:r>
            <a:r>
              <a:rPr lang="en-US" altLang="en-US" dirty="0" err="1"/>
              <a:t>Μάρτιο</a:t>
            </a:r>
            <a:r>
              <a:rPr lang="en-US" altLang="en-US" dirty="0"/>
              <a:t> </a:t>
            </a:r>
            <a:r>
              <a:rPr lang="en-US" altLang="en-US" dirty="0" err="1"/>
              <a:t>του</a:t>
            </a:r>
            <a:r>
              <a:rPr lang="en-US" altLang="en-US" dirty="0"/>
              <a:t> 2023 </a:t>
            </a:r>
            <a:r>
              <a:rPr lang="en-US" altLang="en-US" dirty="0" err="1"/>
              <a:t>το</a:t>
            </a:r>
            <a:r>
              <a:rPr lang="en-US" altLang="en-US" dirty="0"/>
              <a:t> </a:t>
            </a:r>
            <a:r>
              <a:rPr lang="en-US" altLang="en-US" dirty="0" err="1"/>
              <a:t>Κοινο</a:t>
            </a:r>
            <a:r>
              <a:rPr lang="en-US" altLang="en-US" dirty="0"/>
              <a:t>βούλιο ενέκρινε αυτούς τους νέους κανόνες για τα </a:t>
            </a:r>
            <a:r>
              <a:rPr lang="en-US" altLang="en-US" b="1" dirty="0"/>
              <a:t>δεσμευτικά μέτρα διαφάνειας των αμοιβών</a:t>
            </a:r>
            <a:r>
              <a:rPr lang="en-US" altLang="en-US" dirty="0"/>
              <a:t>. </a:t>
            </a:r>
            <a:r>
              <a:rPr lang="el-GR" altLang="en-US" dirty="0"/>
              <a:t>Η </a:t>
            </a:r>
            <a:r>
              <a:rPr lang="en-US" altLang="en-US" dirty="0"/>
              <a:t>ανα</a:t>
            </a:r>
            <a:r>
              <a:rPr lang="en-US" altLang="en-US" dirty="0" err="1"/>
              <a:t>φορά</a:t>
            </a:r>
            <a:r>
              <a:rPr lang="en-US" altLang="en-US" dirty="0"/>
              <a:t> α</a:t>
            </a:r>
            <a:r>
              <a:rPr lang="en-US" altLang="en-US" dirty="0" err="1"/>
              <a:t>μοι</a:t>
            </a:r>
            <a:r>
              <a:rPr lang="en-US" altLang="en-US" dirty="0"/>
              <a:t>βών </a:t>
            </a:r>
            <a:r>
              <a:rPr lang="el-GR" altLang="en-US" dirty="0"/>
              <a:t>δεν πρέπει να δείχνει </a:t>
            </a:r>
            <a:r>
              <a:rPr lang="en-US" altLang="en-US" dirty="0" err="1"/>
              <a:t>δι</a:t>
            </a:r>
            <a:r>
              <a:rPr lang="en-US" altLang="en-US" dirty="0"/>
              <a:t>αφορά αμοιβών μεταξύ των δύο φύλων </a:t>
            </a:r>
            <a:r>
              <a:rPr lang="el-GR" altLang="en-US" dirty="0"/>
              <a:t>πάνω από </a:t>
            </a:r>
            <a:r>
              <a:rPr lang="en-US" altLang="en-US" dirty="0"/>
              <a:t>5%</a:t>
            </a:r>
            <a:r>
              <a:rPr lang="el-GR" altLang="en-US" dirty="0"/>
              <a:t>, </a:t>
            </a:r>
            <a:r>
              <a:rPr lang="el-GR" altLang="en-US" dirty="0" err="1"/>
              <a:t>αλλίως</a:t>
            </a:r>
            <a:r>
              <a:rPr lang="el-GR" altLang="en-US" dirty="0"/>
              <a:t> ο</a:t>
            </a:r>
            <a:r>
              <a:rPr lang="en-US" altLang="en-US" dirty="0"/>
              <a:t>ι </a:t>
            </a:r>
            <a:r>
              <a:rPr lang="en-US" altLang="en-US" dirty="0" err="1"/>
              <a:t>χώρες</a:t>
            </a:r>
            <a:r>
              <a:rPr lang="en-US" altLang="en-US" dirty="0"/>
              <a:t> </a:t>
            </a:r>
            <a:r>
              <a:rPr lang="en-US" altLang="en-US" dirty="0" err="1"/>
              <a:t>της</a:t>
            </a:r>
            <a:r>
              <a:rPr lang="en-US" altLang="en-US" dirty="0"/>
              <a:t> ΕΕ θα π</a:t>
            </a:r>
            <a:r>
              <a:rPr lang="en-US" altLang="en-US" dirty="0" err="1"/>
              <a:t>ρέ</a:t>
            </a:r>
            <a:r>
              <a:rPr lang="en-US" altLang="en-US" dirty="0"/>
              <a:t>πει να επιβάλλουν κυρώσεις, όπως πρόστιμα, για εργοδότες που παραβιάζουν τους κανόνες. </a:t>
            </a:r>
            <a:endParaRPr lang="el-GR" altLang="en-US" dirty="0"/>
          </a:p>
          <a:p>
            <a:endParaRPr lang="en-US" altLang="en-US" dirty="0"/>
          </a:p>
          <a:p>
            <a:r>
              <a:rPr lang="el-GR" altLang="en-US" dirty="0"/>
              <a:t>Επίσης, </a:t>
            </a:r>
            <a:r>
              <a:rPr lang="el-GR" altLang="en-US" b="1" dirty="0"/>
              <a:t>ο</a:t>
            </a:r>
            <a:r>
              <a:rPr lang="en-US" altLang="en-US" b="1" dirty="0"/>
              <a:t>ι π</a:t>
            </a:r>
            <a:r>
              <a:rPr lang="en-US" altLang="en-US" b="1" dirty="0" err="1"/>
              <a:t>ροκηρύξεις</a:t>
            </a:r>
            <a:r>
              <a:rPr lang="en-US" altLang="en-US" b="1" dirty="0"/>
              <a:t> </a:t>
            </a:r>
            <a:r>
              <a:rPr lang="en-US" altLang="en-US" b="1" dirty="0" err="1"/>
              <a:t>κενών</a:t>
            </a:r>
            <a:r>
              <a:rPr lang="en-US" altLang="en-US" b="1" dirty="0"/>
              <a:t> </a:t>
            </a:r>
            <a:r>
              <a:rPr lang="en-US" altLang="en-US" b="1" dirty="0" err="1"/>
              <a:t>θέσεων</a:t>
            </a:r>
            <a:r>
              <a:rPr lang="en-US" altLang="en-US" b="1" dirty="0"/>
              <a:t> και </a:t>
            </a:r>
            <a:r>
              <a:rPr lang="en-US" altLang="en-US" b="1" dirty="0" err="1"/>
              <a:t>οι</a:t>
            </a:r>
            <a:r>
              <a:rPr lang="en-US" altLang="en-US" b="1" dirty="0"/>
              <a:t> </a:t>
            </a:r>
            <a:r>
              <a:rPr lang="en-US" altLang="en-US" b="1" dirty="0" err="1"/>
              <a:t>τίτλοι</a:t>
            </a:r>
            <a:r>
              <a:rPr lang="en-US" altLang="en-US" b="1" dirty="0"/>
              <a:t> </a:t>
            </a:r>
            <a:r>
              <a:rPr lang="en-US" altLang="en-US" b="1" dirty="0" err="1"/>
              <a:t>εργ</a:t>
            </a:r>
            <a:r>
              <a:rPr lang="en-US" altLang="en-US" b="1" dirty="0"/>
              <a:t>ασίας θα πρέπει να είναι ουδέτεροι ως προς το φύλο</a:t>
            </a:r>
            <a:r>
              <a:rPr lang="en-US" altLang="en-US" dirty="0"/>
              <a:t>.</a:t>
            </a:r>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t>Ι</a:t>
            </a:r>
            <a:r>
              <a:rPr lang="en-US" altLang="en-US"/>
              <a:t>σότητα των φύλων στον αθλητισμό</a:t>
            </a:r>
            <a:r>
              <a:rPr lang="el-GR" altLang="en-US"/>
              <a:t>;</a:t>
            </a:r>
            <a:endParaRPr lang="el-GR" altLang="en-US"/>
          </a:p>
        </p:txBody>
      </p:sp>
      <p:sp>
        <p:nvSpPr>
          <p:cNvPr id="3" name="Content Placeholder 2"/>
          <p:cNvSpPr>
            <a:spLocks noGrp="1"/>
          </p:cNvSpPr>
          <p:nvPr>
            <p:ph idx="1"/>
          </p:nvPr>
        </p:nvSpPr>
        <p:spPr>
          <a:xfrm>
            <a:off x="457200" y="1428115"/>
            <a:ext cx="8229600" cy="4698365"/>
          </a:xfrm>
        </p:spPr>
        <p:txBody>
          <a:bodyPr>
            <a:normAutofit fontScale="45000" lnSpcReduction="20000"/>
          </a:bodyPr>
          <a:lstStyle/>
          <a:p>
            <a:endParaRPr lang="en-US" altLang="en-US" dirty="0"/>
          </a:p>
          <a:p>
            <a:r>
              <a:rPr lang="el-GR" altLang="en-US" b="1" dirty="0">
                <a:sym typeface="+mn-ea"/>
              </a:rPr>
              <a:t>1. Το 2023 </a:t>
            </a:r>
            <a:r>
              <a:rPr lang="en-US" altLang="en-US" b="1" dirty="0">
                <a:sym typeface="+mn-ea"/>
              </a:rPr>
              <a:t>α</a:t>
            </a:r>
            <a:r>
              <a:rPr lang="en-US" altLang="en-US" b="1" dirty="0" err="1">
                <a:sym typeface="+mn-ea"/>
              </a:rPr>
              <a:t>νάμεσ</a:t>
            </a:r>
            <a:r>
              <a:rPr lang="en-US" altLang="en-US" b="1" dirty="0">
                <a:sym typeface="+mn-ea"/>
              </a:rPr>
              <a:t>α στους 100 πιο καλοπληρωμένους αθλητές στον κόσμο</a:t>
            </a:r>
            <a:r>
              <a:rPr lang="el-GR" altLang="en-US" b="1" dirty="0">
                <a:sym typeface="+mn-ea"/>
              </a:rPr>
              <a:t> γυναίκες υπήρχαν ...</a:t>
            </a:r>
            <a:endParaRPr lang="el-GR" altLang="en-US" b="1" dirty="0">
              <a:sym typeface="+mn-ea"/>
            </a:endParaRPr>
          </a:p>
          <a:p>
            <a:endParaRPr lang="el-GR" altLang="en-US" b="1" dirty="0">
              <a:sym typeface="+mn-ea"/>
            </a:endParaRPr>
          </a:p>
          <a:p>
            <a:pPr marL="0" indent="457200">
              <a:buNone/>
            </a:pPr>
            <a:r>
              <a:rPr lang="el-GR" altLang="en-US" b="1" dirty="0">
                <a:sym typeface="+mn-ea"/>
              </a:rPr>
              <a:t> καμία. </a:t>
            </a:r>
            <a:endParaRPr lang="el-GR" altLang="en-US" b="1" dirty="0"/>
          </a:p>
          <a:p>
            <a:endParaRPr lang="en-US" altLang="en-US" b="1" dirty="0" err="1"/>
          </a:p>
          <a:p>
            <a:pPr marL="0" indent="0">
              <a:buNone/>
            </a:pPr>
            <a:r>
              <a:rPr lang="en-US" altLang="en-US" dirty="0"/>
              <a:t> </a:t>
            </a:r>
            <a:endParaRPr lang="en-US" altLang="en-US" dirty="0"/>
          </a:p>
          <a:p>
            <a:r>
              <a:rPr lang="el-GR" altLang="en-US" b="1" dirty="0">
                <a:sym typeface="+mn-ea"/>
              </a:rPr>
              <a:t>2. Ο</a:t>
            </a:r>
            <a:r>
              <a:rPr lang="en-US" altLang="en-US" b="1" dirty="0">
                <a:sym typeface="+mn-ea"/>
              </a:rPr>
              <a:t>ι </a:t>
            </a:r>
            <a:r>
              <a:rPr lang="en-US" altLang="en-US" b="1" dirty="0" err="1">
                <a:sym typeface="+mn-ea"/>
              </a:rPr>
              <a:t>γυν</a:t>
            </a:r>
            <a:r>
              <a:rPr lang="en-US" altLang="en-US" b="1" dirty="0">
                <a:sym typeface="+mn-ea"/>
              </a:rPr>
              <a:t>αίκες </a:t>
            </a:r>
            <a:r>
              <a:rPr lang="en-US" altLang="en-US" dirty="0">
                <a:sym typeface="+mn-ea"/>
              </a:rPr>
              <a:t>στον αθλητισμό, στα διοικητικά όργανα όσο και στον τομέα των μέσων ενημέρωσης</a:t>
            </a:r>
            <a:r>
              <a:rPr lang="el-GR" altLang="en-US" dirty="0">
                <a:sym typeface="+mn-ea"/>
              </a:rPr>
              <a:t> ...</a:t>
            </a:r>
            <a:endParaRPr lang="el-GR" altLang="en-US" dirty="0">
              <a:sym typeface="+mn-ea"/>
            </a:endParaRPr>
          </a:p>
          <a:p>
            <a:endParaRPr lang="el-GR" altLang="en-US" dirty="0">
              <a:sym typeface="+mn-ea"/>
            </a:endParaRPr>
          </a:p>
          <a:p>
            <a:pPr marL="0" indent="457200">
              <a:buNone/>
            </a:pPr>
            <a:r>
              <a:rPr lang="el-GR" altLang="en-US" b="1" dirty="0">
                <a:sym typeface="+mn-ea"/>
              </a:rPr>
              <a:t>υποεκπροσωπούνται</a:t>
            </a:r>
            <a:endParaRPr lang="el-GR" altLang="en-US" b="1" dirty="0">
              <a:sym typeface="+mn-ea"/>
            </a:endParaRPr>
          </a:p>
          <a:p>
            <a:pPr marL="0" indent="0">
              <a:buNone/>
            </a:pPr>
            <a:endParaRPr lang="el-GR" altLang="en-US" b="1" dirty="0">
              <a:sym typeface="+mn-ea"/>
            </a:endParaRPr>
          </a:p>
          <a:p>
            <a:endParaRPr lang="en-US" altLang="en-US" dirty="0"/>
          </a:p>
          <a:p>
            <a:r>
              <a:rPr lang="el-GR" altLang="en-US" b="1" dirty="0"/>
              <a:t>3. Η προβολή του γυναικείου αθλητισμού στα ΜΜΕ </a:t>
            </a:r>
            <a:r>
              <a:rPr lang="el-GR" altLang="en-US" dirty="0"/>
              <a:t> είτε ομαδικά είτε ατομικά σε σχέση με τον αντρικό αθλητισμό , είναι...</a:t>
            </a:r>
            <a:endParaRPr lang="el-GR" altLang="en-US" dirty="0"/>
          </a:p>
          <a:p>
            <a:endParaRPr lang="el-GR" altLang="en-US" dirty="0"/>
          </a:p>
          <a:p>
            <a:pPr marL="0" indent="457200">
              <a:buNone/>
            </a:pPr>
            <a:r>
              <a:rPr lang="el-GR" altLang="en-US" b="1" dirty="0"/>
              <a:t>σχεδόν ανύπαρκτη</a:t>
            </a:r>
            <a:endParaRPr lang="en-US" altLang="en-US" b="1" dirty="0"/>
          </a:p>
          <a:p>
            <a:endParaRPr lang="el-GR" altLang="en-US" dirty="0"/>
          </a:p>
          <a:p>
            <a:pPr marL="0" indent="0">
              <a:buNone/>
            </a:pPr>
            <a:endParaRPr lang="el-GR" altLang="en-US" dirty="0"/>
          </a:p>
          <a:p>
            <a:pPr marL="0" indent="0">
              <a:buNone/>
            </a:pPr>
            <a:r>
              <a:rPr lang="en-US" altLang="en-US" b="1" dirty="0" err="1">
                <a:sym typeface="+mn-ea"/>
              </a:rPr>
              <a:t>Το</a:t>
            </a:r>
            <a:r>
              <a:rPr lang="en-US" altLang="en-US" b="1" dirty="0">
                <a:sym typeface="+mn-ea"/>
              </a:rPr>
              <a:t> 2023, </a:t>
            </a:r>
            <a:r>
              <a:rPr lang="en-US" altLang="en-US" b="1" dirty="0" err="1">
                <a:sym typeface="+mn-ea"/>
              </a:rPr>
              <a:t>μόνο</a:t>
            </a:r>
            <a:r>
              <a:rPr lang="en-US" altLang="en-US" b="1" dirty="0">
                <a:sym typeface="+mn-ea"/>
              </a:rPr>
              <a:t> </a:t>
            </a:r>
            <a:r>
              <a:rPr lang="en-US" altLang="en-US" b="1" dirty="0" err="1">
                <a:sym typeface="+mn-ea"/>
              </a:rPr>
              <a:t>το</a:t>
            </a:r>
            <a:r>
              <a:rPr lang="en-US" altLang="en-US" b="1" dirty="0">
                <a:sym typeface="+mn-ea"/>
              </a:rPr>
              <a:t> 22 % </a:t>
            </a:r>
            <a:r>
              <a:rPr lang="en-US" altLang="en-US" b="1" dirty="0" err="1">
                <a:sym typeface="+mn-ea"/>
              </a:rPr>
              <a:t>όλων</a:t>
            </a:r>
            <a:r>
              <a:rPr lang="en-US" altLang="en-US" b="1" dirty="0">
                <a:sym typeface="+mn-ea"/>
              </a:rPr>
              <a:t> </a:t>
            </a:r>
            <a:r>
              <a:rPr lang="en-US" altLang="en-US" b="1" dirty="0" err="1">
                <a:sym typeface="+mn-ea"/>
              </a:rPr>
              <a:t>των</a:t>
            </a:r>
            <a:r>
              <a:rPr lang="en-US" altLang="en-US" b="1" dirty="0">
                <a:sym typeface="+mn-ea"/>
              </a:rPr>
              <a:t> </a:t>
            </a:r>
            <a:r>
              <a:rPr lang="en-US" altLang="en-US" b="1" dirty="0" err="1">
                <a:sym typeface="+mn-ea"/>
              </a:rPr>
              <a:t>κορυφ</a:t>
            </a:r>
            <a:r>
              <a:rPr lang="en-US" altLang="en-US" b="1" dirty="0">
                <a:sym typeface="+mn-ea"/>
              </a:rPr>
              <a:t>αίων θέσεων λήψης αποφάσεων στις εθνικές ομοσπονδίες της ΕΕ για τα 10 πιο δημοφιλή αθλήματα κατείχαν γυναίκες</a:t>
            </a:r>
            <a:r>
              <a:rPr lang="el-GR" altLang="en-US" dirty="0">
                <a:sym typeface="+mn-ea"/>
              </a:rPr>
              <a:t>. Παγκοσμίως τα πιο </a:t>
            </a:r>
            <a:r>
              <a:rPr lang="el-GR" altLang="en-US" dirty="0" err="1">
                <a:sym typeface="+mn-ea"/>
              </a:rPr>
              <a:t>διμοφιλή</a:t>
            </a:r>
            <a:r>
              <a:rPr lang="el-GR" altLang="en-US" dirty="0">
                <a:sym typeface="+mn-ea"/>
              </a:rPr>
              <a:t> αθλήματα είναι: ποδόσφαιρο, κρίκετ, μπάσκετ, </a:t>
            </a:r>
            <a:r>
              <a:rPr lang="el-GR" altLang="en-US" dirty="0" err="1">
                <a:sym typeface="+mn-ea"/>
              </a:rPr>
              <a:t>χόκει</a:t>
            </a:r>
            <a:r>
              <a:rPr lang="el-GR" altLang="en-US" dirty="0">
                <a:sym typeface="+mn-ea"/>
              </a:rPr>
              <a:t>, τένις, </a:t>
            </a:r>
            <a:r>
              <a:rPr lang="el-GR" altLang="en-US" dirty="0" err="1">
                <a:sym typeface="+mn-ea"/>
              </a:rPr>
              <a:t>βόλευ</a:t>
            </a:r>
            <a:r>
              <a:rPr lang="el-GR" altLang="en-US" dirty="0">
                <a:sym typeface="+mn-ea"/>
              </a:rPr>
              <a:t>, </a:t>
            </a:r>
            <a:r>
              <a:rPr lang="el-GR" altLang="en-US" dirty="0" err="1">
                <a:sym typeface="+mn-ea"/>
              </a:rPr>
              <a:t>πίνγκ</a:t>
            </a:r>
            <a:r>
              <a:rPr lang="el-GR" altLang="en-US" dirty="0">
                <a:sym typeface="+mn-ea"/>
              </a:rPr>
              <a:t> </a:t>
            </a:r>
            <a:r>
              <a:rPr lang="el-GR" altLang="en-US" dirty="0" err="1">
                <a:sym typeface="+mn-ea"/>
              </a:rPr>
              <a:t>πονγκ</a:t>
            </a:r>
            <a:r>
              <a:rPr lang="el-GR" altLang="en-US" dirty="0">
                <a:sym typeface="+mn-ea"/>
              </a:rPr>
              <a:t>, μπέιζμπολ, αμερικάνικο ποδόσφαιρο, ράγκμπι</a:t>
            </a:r>
            <a:r>
              <a:rPr lang="en-US" altLang="en-US" dirty="0">
                <a:sym typeface="+mn-ea"/>
              </a:rPr>
              <a:t>.</a:t>
            </a:r>
            <a:r>
              <a:rPr lang="el-GR" altLang="en-US" dirty="0">
                <a:sym typeface="+mn-ea"/>
              </a:rPr>
              <a:t> </a:t>
            </a:r>
            <a:r>
              <a:rPr lang="en-US" altLang="en-US" dirty="0">
                <a:sym typeface="+mn-ea"/>
              </a:rPr>
              <a:t> </a:t>
            </a:r>
            <a:endParaRPr lang="en-US" altLang="en-US" dirty="0"/>
          </a:p>
          <a:p>
            <a:pPr marL="0" indent="0">
              <a:buNone/>
            </a:pPr>
            <a:endParaRPr lang="el-G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ox(in)">
                                      <p:cBhvr>
                                        <p:cTn id="17" dur="2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ox(in)">
                                      <p:cBhvr>
                                        <p:cTn id="22" dur="2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box(in)">
                                      <p:cBhvr>
                                        <p:cTn id="27" dur="2000"/>
                                        <p:tgtEl>
                                          <p:spTgt spid="3">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box(in)">
                                      <p:cBhvr>
                                        <p:cTn id="32" dur="2000"/>
                                        <p:tgtEl>
                                          <p:spTgt spid="3">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Effect transition="in" filter="box(in)">
                                      <p:cBhvr>
                                        <p:cTn id="37" dur="2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22"/>
            <a:ext cx="8229600" cy="1143000"/>
          </a:xfrm>
        </p:spPr>
        <p:txBody>
          <a:bodyPr/>
          <a:lstStyle/>
          <a:p>
            <a:r>
              <a:rPr lang="el-GR" altLang="en-US" sz="2400" b="1"/>
              <a:t>Βράβεια Νόμπελ και φύλο</a:t>
            </a:r>
            <a:endParaRPr lang="el-GR" altLang="en-US" sz="2400" b="1"/>
          </a:p>
        </p:txBody>
      </p:sp>
      <p:graphicFrame>
        <p:nvGraphicFramePr>
          <p:cNvPr id="9" name="Content Placeholder 8"/>
          <p:cNvGraphicFramePr>
            <a:graphicFrameLocks noGrp="1"/>
          </p:cNvGraphicFramePr>
          <p:nvPr>
            <p:ph idx="1"/>
            <p:custDataLst>
              <p:tags r:id="rId1"/>
            </p:custDataLst>
          </p:nvPr>
        </p:nvGraphicFramePr>
        <p:xfrm>
          <a:off x="1506220" y="797560"/>
          <a:ext cx="5922645" cy="2785047"/>
        </p:xfrm>
        <a:graphic>
          <a:graphicData uri="http://schemas.openxmlformats.org/drawingml/2006/table">
            <a:tbl>
              <a:tblPr firstRow="1" bandRow="1">
                <a:tableStyleId>{5C22544A-7EE6-4342-B048-85BDC9FD1C3A}</a:tableStyleId>
              </a:tblPr>
              <a:tblGrid>
                <a:gridCol w="3185160"/>
                <a:gridCol w="1466850"/>
                <a:gridCol w="1270635"/>
              </a:tblGrid>
              <a:tr h="380365">
                <a:tc>
                  <a:txBody>
                    <a:bodyPr/>
                    <a:lstStyle/>
                    <a:p>
                      <a:pPr algn="l">
                        <a:lnSpc>
                          <a:spcPct val="107000"/>
                        </a:lnSpc>
                        <a:spcBef>
                          <a:spcPct val="0"/>
                        </a:spcBef>
                        <a:spcAft>
                          <a:spcPct val="0"/>
                        </a:spcAft>
                      </a:pPr>
                      <a:r>
                        <a:rPr sz="1600" b="1">
                          <a:latin typeface="Arial" panose="020B0604020202020204"/>
                          <a:ea typeface="Aptos"/>
                        </a:rPr>
                        <a:t>Κατηγορία</a:t>
                      </a:r>
                      <a:r>
                        <a:rPr lang="el-GR" sz="1600" b="1">
                          <a:latin typeface="Arial" panose="020B0604020202020204"/>
                          <a:ea typeface="Aptos"/>
                        </a:rPr>
                        <a:t> Βραβείου</a:t>
                      </a:r>
                      <a:endParaRPr lang="el-GR" sz="1600" b="1">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lang="el-GR" sz="1600" b="1">
                          <a:latin typeface="Arial" panose="020B0604020202020204"/>
                          <a:ea typeface="Aptos"/>
                        </a:rPr>
                        <a:t> </a:t>
                      </a:r>
                      <a:r>
                        <a:rPr sz="1600" b="1">
                          <a:latin typeface="Arial" panose="020B0604020202020204"/>
                          <a:ea typeface="Aptos"/>
                        </a:rPr>
                        <a:t>Γυναίκες </a:t>
                      </a:r>
                      <a:endParaRPr sz="1600" b="1">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lang="el-GR" sz="1600" b="1">
                          <a:latin typeface="Arial" panose="020B0604020202020204"/>
                          <a:ea typeface="Aptos"/>
                        </a:rPr>
                        <a:t> </a:t>
                      </a:r>
                      <a:r>
                        <a:rPr sz="1600" b="1">
                          <a:latin typeface="Arial" panose="020B0604020202020204"/>
                          <a:ea typeface="Aptos"/>
                        </a:rPr>
                        <a:t>Άνδρες </a:t>
                      </a:r>
                      <a:endParaRPr sz="1600" b="1">
                        <a:latin typeface="Arial" panose="020B0604020202020204"/>
                        <a:ea typeface="Aptos"/>
                      </a:endParaRPr>
                    </a:p>
                  </a:txBody>
                  <a:tcPr marL="0" marR="0" marT="0" marB="0" anchor="ctr"/>
                </a:tc>
              </a:tr>
              <a:tr h="380365">
                <a:tc>
                  <a:txBody>
                    <a:bodyPr/>
                    <a:lstStyle/>
                    <a:p>
                      <a:pPr algn="l">
                        <a:lnSpc>
                          <a:spcPct val="107000"/>
                        </a:lnSpc>
                        <a:spcBef>
                          <a:spcPct val="0"/>
                        </a:spcBef>
                        <a:spcAft>
                          <a:spcPct val="0"/>
                        </a:spcAft>
                      </a:pPr>
                      <a:r>
                        <a:rPr sz="1600">
                          <a:latin typeface="Arial" panose="020B0604020202020204"/>
                          <a:ea typeface="Aptos"/>
                        </a:rPr>
                        <a:t>Χημεία (Chemistry)</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8</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192</a:t>
                      </a:r>
                      <a:endParaRPr sz="1600">
                        <a:latin typeface="Arial" panose="020B0604020202020204"/>
                        <a:ea typeface="Aptos"/>
                      </a:endParaRPr>
                    </a:p>
                  </a:txBody>
                  <a:tcPr marL="0" marR="0" marT="0" marB="0" anchor="ctr"/>
                </a:tc>
              </a:tr>
              <a:tr h="380365">
                <a:tc>
                  <a:txBody>
                    <a:bodyPr/>
                    <a:lstStyle/>
                    <a:p>
                      <a:pPr algn="l">
                        <a:lnSpc>
                          <a:spcPct val="107000"/>
                        </a:lnSpc>
                        <a:spcBef>
                          <a:spcPct val="0"/>
                        </a:spcBef>
                        <a:spcAft>
                          <a:spcPct val="0"/>
                        </a:spcAft>
                      </a:pPr>
                      <a:r>
                        <a:rPr sz="1600">
                          <a:latin typeface="Arial" panose="020B0604020202020204"/>
                          <a:ea typeface="Aptos"/>
                        </a:rPr>
                        <a:t>Οικονομικά (Economics)</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3</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96</a:t>
                      </a:r>
                      <a:endParaRPr sz="1600">
                        <a:latin typeface="Arial" panose="020B0604020202020204"/>
                        <a:ea typeface="Aptos"/>
                      </a:endParaRPr>
                    </a:p>
                  </a:txBody>
                  <a:tcPr marL="0" marR="0" marT="0" marB="0" anchor="ctr"/>
                </a:tc>
              </a:tr>
              <a:tr h="380365">
                <a:tc>
                  <a:txBody>
                    <a:bodyPr/>
                    <a:lstStyle/>
                    <a:p>
                      <a:pPr algn="l">
                        <a:lnSpc>
                          <a:spcPct val="107000"/>
                        </a:lnSpc>
                        <a:spcBef>
                          <a:spcPct val="0"/>
                        </a:spcBef>
                        <a:spcAft>
                          <a:spcPct val="0"/>
                        </a:spcAft>
                      </a:pPr>
                      <a:r>
                        <a:rPr sz="1600">
                          <a:latin typeface="Arial" panose="020B0604020202020204"/>
                          <a:ea typeface="Aptos"/>
                        </a:rPr>
                        <a:t>Λογοτεχνία (Literature)</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18</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104</a:t>
                      </a:r>
                      <a:endParaRPr sz="1600">
                        <a:latin typeface="Arial" panose="020B0604020202020204"/>
                        <a:ea typeface="Aptos"/>
                      </a:endParaRPr>
                    </a:p>
                  </a:txBody>
                  <a:tcPr marL="0" marR="0" marT="0" marB="0" anchor="ctr"/>
                </a:tc>
              </a:tr>
              <a:tr h="380365">
                <a:tc>
                  <a:txBody>
                    <a:bodyPr/>
                    <a:lstStyle/>
                    <a:p>
                      <a:pPr algn="l">
                        <a:lnSpc>
                          <a:spcPct val="107000"/>
                        </a:lnSpc>
                        <a:spcBef>
                          <a:spcPct val="0"/>
                        </a:spcBef>
                        <a:spcAft>
                          <a:spcPct val="0"/>
                        </a:spcAft>
                      </a:pPr>
                      <a:r>
                        <a:rPr sz="1600">
                          <a:latin typeface="Arial" panose="020B0604020202020204"/>
                          <a:ea typeface="Aptos"/>
                        </a:rPr>
                        <a:t>Ειρήνη (Peace)</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20</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92</a:t>
                      </a:r>
                      <a:endParaRPr sz="1600">
                        <a:latin typeface="Arial" panose="020B0604020202020204"/>
                        <a:ea typeface="Aptos"/>
                      </a:endParaRPr>
                    </a:p>
                  </a:txBody>
                  <a:tcPr marL="0" marR="0" marT="0" marB="0" anchor="ctr"/>
                </a:tc>
              </a:tr>
              <a:tr h="380365">
                <a:tc>
                  <a:txBody>
                    <a:bodyPr/>
                    <a:lstStyle/>
                    <a:p>
                      <a:pPr algn="l">
                        <a:lnSpc>
                          <a:spcPct val="107000"/>
                        </a:lnSpc>
                        <a:spcBef>
                          <a:spcPct val="0"/>
                        </a:spcBef>
                        <a:spcAft>
                          <a:spcPct val="0"/>
                        </a:spcAft>
                      </a:pPr>
                      <a:r>
                        <a:rPr sz="1600">
                          <a:latin typeface="Arial" panose="020B0604020202020204"/>
                          <a:ea typeface="Aptos"/>
                        </a:rPr>
                        <a:t>Φυσική (Physics)</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5</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225</a:t>
                      </a:r>
                      <a:endParaRPr sz="1600">
                        <a:latin typeface="Arial" panose="020B0604020202020204"/>
                        <a:ea typeface="Aptos"/>
                      </a:endParaRPr>
                    </a:p>
                  </a:txBody>
                  <a:tcPr marL="0" marR="0" marT="0" marB="0" anchor="ctr"/>
                </a:tc>
              </a:tr>
              <a:tr h="380365">
                <a:tc>
                  <a:txBody>
                    <a:bodyPr/>
                    <a:lstStyle/>
                    <a:p>
                      <a:pPr algn="l">
                        <a:lnSpc>
                          <a:spcPct val="107000"/>
                        </a:lnSpc>
                        <a:spcBef>
                          <a:spcPct val="0"/>
                        </a:spcBef>
                        <a:spcAft>
                          <a:spcPct val="0"/>
                        </a:spcAft>
                      </a:pPr>
                      <a:r>
                        <a:rPr sz="1600">
                          <a:latin typeface="Arial" panose="020B0604020202020204"/>
                          <a:ea typeface="Aptos"/>
                        </a:rPr>
                        <a:t>Ιατρική / Φυσιολογία ή Ιατρική (Physiology or Medicine)</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14</a:t>
                      </a:r>
                      <a:endParaRPr sz="1600">
                        <a:latin typeface="Arial" panose="020B0604020202020204"/>
                        <a:ea typeface="Aptos"/>
                      </a:endParaRPr>
                    </a:p>
                  </a:txBody>
                  <a:tcPr marL="0" marR="0" marT="0" marB="0" anchor="ctr"/>
                </a:tc>
                <a:tc>
                  <a:txBody>
                    <a:bodyPr/>
                    <a:lstStyle/>
                    <a:p>
                      <a:pPr algn="ctr">
                        <a:lnSpc>
                          <a:spcPct val="107000"/>
                        </a:lnSpc>
                        <a:spcBef>
                          <a:spcPct val="0"/>
                        </a:spcBef>
                        <a:spcAft>
                          <a:spcPct val="0"/>
                        </a:spcAft>
                      </a:pPr>
                      <a:r>
                        <a:rPr sz="1600">
                          <a:latin typeface="Arial" panose="020B0604020202020204"/>
                          <a:ea typeface="Aptos"/>
                        </a:rPr>
                        <a:t>218</a:t>
                      </a:r>
                      <a:endParaRPr sz="1600">
                        <a:latin typeface="Arial" panose="020B0604020202020204"/>
                        <a:ea typeface="Aptos"/>
                      </a:endParaRPr>
                    </a:p>
                  </a:txBody>
                  <a:tcPr marL="0" marR="0" marT="0" marB="0" anchor="ctr"/>
                </a:tc>
              </a:tr>
            </a:tbl>
          </a:graphicData>
        </a:graphic>
      </p:graphicFrame>
      <p:sp>
        <p:nvSpPr>
          <p:cNvPr id="13" name="Text Box 12"/>
          <p:cNvSpPr txBox="1"/>
          <p:nvPr/>
        </p:nvSpPr>
        <p:spPr>
          <a:xfrm>
            <a:off x="842645" y="3893820"/>
            <a:ext cx="7234555" cy="1534795"/>
          </a:xfrm>
          <a:prstGeom prst="rect">
            <a:avLst/>
          </a:prstGeom>
          <a:noFill/>
        </p:spPr>
        <p:txBody>
          <a:bodyPr wrap="square" rtlCol="0">
            <a:noAutofit/>
          </a:bodyPr>
          <a:lstStyle/>
          <a:p>
            <a:r>
              <a:rPr lang="en-US" altLang="en-US"/>
              <a:t>Συνολικά για όλα τα Nobel βραβεία:</a:t>
            </a:r>
            <a:endParaRPr lang="en-US" altLang="en-US"/>
          </a:p>
          <a:p>
            <a:r>
              <a:rPr lang="en-US" altLang="en-US"/>
              <a:t>Ο άνδρες αντιπροσωπεύουν περίπου 93-94% των βραβευθέντων ενώ  οι γυναίκες περίπου 6-7%.</a:t>
            </a:r>
            <a:endParaRPr lang="en-US" altLang="en-US"/>
          </a:p>
          <a:p>
            <a:endParaRPr lang="en-US" altLang="en-US"/>
          </a:p>
          <a:p>
            <a:r>
              <a:rPr lang="en-US" altLang="en-US"/>
              <a:t>Ο αριθμός των γυναικών ως νικητών σε σχέση με τον αριθμό των ανδρών δείχνει ένα </a:t>
            </a:r>
            <a:r>
              <a:rPr lang="en-US" altLang="en-US" b="1"/>
              <a:t>πολύ μεγάλο χάσμα</a:t>
            </a:r>
            <a:r>
              <a:rPr lang="en-US" altLang="en-US"/>
              <a:t>.</a:t>
            </a:r>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sz="4000"/>
              <a:t>Χρονική Εξέλιξη Βραβείων Νόμπελ</a:t>
            </a:r>
            <a:br>
              <a:rPr lang="el-GR" altLang="en-US" sz="4000"/>
            </a:br>
            <a:r>
              <a:rPr lang="el-GR" altLang="en-US" sz="4000"/>
              <a:t> ανα φύλο</a:t>
            </a:r>
            <a:endParaRPr lang="el-GR" altLang="en-US" sz="4000"/>
          </a:p>
        </p:txBody>
      </p:sp>
      <p:pic>
        <p:nvPicPr>
          <p:cNvPr id="1387655359" name="Εικόνα 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0" y="1534795"/>
            <a:ext cx="8787765" cy="4144010"/>
          </a:xfrm>
          <a:prstGeom prst="rect">
            <a:avLst/>
          </a:prstGeom>
          <a:solidFill>
            <a:schemeClr val="bg1">
              <a:lumMod val="95000"/>
            </a:schemeClr>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a:t>Βραβεία Πούλιτζερ</a:t>
            </a:r>
            <a:r>
              <a:rPr lang="el-GR" altLang="en-US" sz="3200"/>
              <a:t> και φύλο. </a:t>
            </a:r>
            <a:r>
              <a:rPr lang="el-GR" altLang="en-US" sz="2220"/>
              <a:t>(Τα βραβεία</a:t>
            </a:r>
            <a:r>
              <a:rPr lang="en-US" altLang="en-US" sz="2220"/>
              <a:t> </a:t>
            </a:r>
            <a:r>
              <a:rPr lang="el-GR" altLang="en-US" sz="2220"/>
              <a:t>τ</a:t>
            </a:r>
            <a:r>
              <a:rPr lang="en-US" altLang="en-US" sz="2220"/>
              <a:t>ιμούν επιτεύγματα στη δημοσιογραφία και τη λογοτεχνία</a:t>
            </a:r>
            <a:r>
              <a:rPr lang="el-GR" altLang="en-US" sz="2220"/>
              <a:t>)</a:t>
            </a:r>
            <a:endParaRPr lang="el-GR" altLang="en-US" sz="2220"/>
          </a:p>
        </p:txBody>
      </p:sp>
      <p:sp>
        <p:nvSpPr>
          <p:cNvPr id="3" name="Content Placeholder 2"/>
          <p:cNvSpPr>
            <a:spLocks noGrp="1"/>
          </p:cNvSpPr>
          <p:nvPr>
            <p:ph idx="1"/>
          </p:nvPr>
        </p:nvSpPr>
        <p:spPr>
          <a:xfrm>
            <a:off x="457200" y="1214120"/>
            <a:ext cx="8229600" cy="4702810"/>
          </a:xfrm>
        </p:spPr>
        <p:txBody>
          <a:bodyPr>
            <a:noAutofit/>
          </a:bodyPr>
          <a:lstStyle/>
          <a:p>
            <a:pPr marL="0" indent="0">
              <a:buNone/>
            </a:pPr>
            <a:endParaRPr lang="en-US" altLang="en-US" sz="1100" dirty="0"/>
          </a:p>
          <a:p>
            <a:r>
              <a:rPr lang="en-US" altLang="en-US" sz="1500" dirty="0" err="1"/>
              <a:t>Μι</a:t>
            </a:r>
            <a:r>
              <a:rPr lang="en-US" altLang="en-US" sz="1500" dirty="0"/>
              <a:t>α ανάλυση του Columbia Journalism Review το 2016, με βάση τα δεδομένα των πρώτων 100 χρόνων των βραβείων (1917-2016), αποκάλυψε ότι περίπου </a:t>
            </a:r>
            <a:r>
              <a:rPr lang="en-US" altLang="en-US" sz="1500" b="1" dirty="0"/>
              <a:t>το 84% των νικητών ήταν άνδρες.</a:t>
            </a:r>
            <a:endParaRPr lang="en-US" altLang="en-US" sz="1500" b="1" dirty="0"/>
          </a:p>
          <a:p>
            <a:endParaRPr lang="en-US" altLang="en-US" sz="1500" b="1" dirty="0"/>
          </a:p>
          <a:p>
            <a:pPr marL="0" indent="457200">
              <a:buNone/>
            </a:pPr>
            <a:r>
              <a:rPr lang="el-GR" altLang="en-US" sz="1500" dirty="0"/>
              <a:t>Κ</a:t>
            </a:r>
            <a:r>
              <a:rPr lang="en-US" altLang="en-US" sz="1500" dirty="0"/>
              <a:t>ατηγορί</a:t>
            </a:r>
            <a:r>
              <a:rPr lang="el-GR" altLang="en-US" sz="1500" dirty="0"/>
              <a:t>ες βραβείων: </a:t>
            </a:r>
            <a:endParaRPr lang="en-US" altLang="en-US" sz="1500" dirty="0"/>
          </a:p>
          <a:p>
            <a:r>
              <a:rPr lang="en-US" altLang="en-US" sz="1500" dirty="0"/>
              <a:t>Δημοσιογραφί</a:t>
            </a:r>
            <a:r>
              <a:rPr lang="el-GR" altLang="en-US" sz="1500" dirty="0"/>
              <a:t>α, Λογοτεχνία: </a:t>
            </a:r>
            <a:r>
              <a:rPr lang="en-US" altLang="en-US" sz="1500" dirty="0"/>
              <a:t>Μυθοπλασία</a:t>
            </a:r>
            <a:r>
              <a:rPr lang="el-GR" altLang="en-US" sz="1500" dirty="0"/>
              <a:t>- </a:t>
            </a:r>
            <a:r>
              <a:rPr lang="en-US" altLang="en-US" sz="1500" dirty="0"/>
              <a:t>Θεατρικό Έργο</a:t>
            </a:r>
            <a:r>
              <a:rPr lang="el-GR" altLang="en-US" sz="1500" dirty="0"/>
              <a:t>- </a:t>
            </a:r>
            <a:r>
              <a:rPr lang="en-US" altLang="en-US" sz="1500" dirty="0"/>
              <a:t>Ποίηση</a:t>
            </a:r>
            <a:r>
              <a:rPr lang="el-GR" altLang="en-US" sz="1500" dirty="0"/>
              <a:t>, </a:t>
            </a:r>
            <a:r>
              <a:rPr lang="en-US" altLang="en-US" sz="1500" dirty="0"/>
              <a:t>Ιστορία</a:t>
            </a:r>
            <a:r>
              <a:rPr lang="el-GR" altLang="en-US" sz="1500" dirty="0"/>
              <a:t>, </a:t>
            </a:r>
            <a:r>
              <a:rPr lang="en-US" altLang="en-US" sz="1500" dirty="0"/>
              <a:t>Βιογραφία ή Αυτοβιογραφία</a:t>
            </a:r>
            <a:r>
              <a:rPr lang="el-GR" altLang="en-US" sz="1500" dirty="0"/>
              <a:t>, </a:t>
            </a:r>
            <a:r>
              <a:rPr lang="en-US" altLang="en-US" sz="1500" dirty="0"/>
              <a:t>Μη μυθοπλασία</a:t>
            </a:r>
            <a:r>
              <a:rPr lang="el-GR" altLang="en-US" sz="1500" dirty="0"/>
              <a:t>, </a:t>
            </a:r>
            <a:r>
              <a:rPr lang="en-US" altLang="en-US" sz="1500" dirty="0"/>
              <a:t>Μουσική</a:t>
            </a:r>
            <a:endParaRPr lang="en-US" altLang="en-US" sz="1500" dirty="0"/>
          </a:p>
          <a:p>
            <a:endParaRPr lang="en-US" altLang="en-US" sz="1500" dirty="0"/>
          </a:p>
          <a:p>
            <a:r>
              <a:rPr lang="en-US" altLang="en-US" sz="1500" dirty="0"/>
              <a:t>Από </a:t>
            </a:r>
            <a:r>
              <a:rPr lang="en-US" altLang="en-US" sz="1500" dirty="0" err="1"/>
              <a:t>το</a:t>
            </a:r>
            <a:r>
              <a:rPr lang="en-US" altLang="en-US" sz="1500" dirty="0"/>
              <a:t> 1991 και </a:t>
            </a:r>
            <a:r>
              <a:rPr lang="en-US" altLang="en-US" sz="1500" dirty="0" err="1"/>
              <a:t>μετά</a:t>
            </a:r>
            <a:r>
              <a:rPr lang="en-US" altLang="en-US" sz="1500" dirty="0"/>
              <a:t>, </a:t>
            </a:r>
            <a:r>
              <a:rPr lang="en-US" altLang="en-US" sz="1500" dirty="0" err="1"/>
              <a:t>οι</a:t>
            </a:r>
            <a:r>
              <a:rPr lang="en-US" altLang="en-US" sz="1500" dirty="0"/>
              <a:t> </a:t>
            </a:r>
            <a:r>
              <a:rPr lang="en-US" altLang="en-US" sz="1500" dirty="0" err="1"/>
              <a:t>στ</a:t>
            </a:r>
            <a:r>
              <a:rPr lang="en-US" altLang="en-US" sz="1500" dirty="0"/>
              <a:t>ατιστικές διαφορές στα προσόντα μεταξύ ανδρών και γυναικών νικητών έχουν </a:t>
            </a:r>
            <a:r>
              <a:rPr lang="el-GR" altLang="en-US" sz="1500" dirty="0"/>
              <a:t>σχεδόν </a:t>
            </a:r>
            <a:r>
              <a:rPr lang="en-US" altLang="en-US" sz="1500" dirty="0"/>
              <a:t>εξισωθεί, αλλά οι γυναίκες εξακολουθούν να αντιμετωπίζουν μεγαλύτερες προκλήσεις για να κερδίσουν το βραβείο.</a:t>
            </a:r>
            <a:endParaRPr lang="en-US" altLang="en-US" sz="1500" dirty="0"/>
          </a:p>
          <a:p>
            <a:endParaRPr lang="en-US" altLang="en-US" sz="1500" dirty="0"/>
          </a:p>
          <a:p>
            <a:r>
              <a:rPr lang="en-US" altLang="en-US" sz="1500" dirty="0" err="1"/>
              <a:t>Συμ</a:t>
            </a:r>
            <a:r>
              <a:rPr lang="en-US" altLang="en-US" sz="1500" dirty="0"/>
              <a:t>πέρασμα</a:t>
            </a:r>
            <a:endParaRPr lang="en-US" altLang="en-US" sz="1500" dirty="0"/>
          </a:p>
          <a:p>
            <a:r>
              <a:rPr lang="en-US" altLang="en-US" sz="1500" dirty="0"/>
              <a:t>Η </a:t>
            </a:r>
            <a:r>
              <a:rPr lang="en-US" altLang="en-US" sz="1500" dirty="0" err="1"/>
              <a:t>συντρι</a:t>
            </a:r>
            <a:r>
              <a:rPr lang="en-US" altLang="en-US" sz="1500" dirty="0"/>
              <a:t>πτική πλειονότητα των βραβείων Πούλιτζερ</a:t>
            </a:r>
            <a:r>
              <a:rPr lang="el-GR" altLang="en-US" sz="1500" dirty="0"/>
              <a:t> </a:t>
            </a:r>
            <a:r>
              <a:rPr lang="en-US" altLang="en-US" sz="1500" dirty="0"/>
              <a:t> </a:t>
            </a:r>
            <a:r>
              <a:rPr lang="en-US" altLang="en-US" sz="1500" dirty="0" err="1"/>
              <a:t>έχει</a:t>
            </a:r>
            <a:r>
              <a:rPr lang="en-US" altLang="en-US" sz="1500" dirty="0"/>
              <a:t> απ</a:t>
            </a:r>
            <a:r>
              <a:rPr lang="en-US" altLang="en-US" sz="1500" dirty="0" err="1"/>
              <a:t>ονεμηθεί</a:t>
            </a:r>
            <a:r>
              <a:rPr lang="en-US" altLang="en-US" sz="1500" dirty="0"/>
              <a:t> </a:t>
            </a:r>
            <a:r>
              <a:rPr lang="en-US" altLang="en-US" sz="1500" dirty="0" err="1"/>
              <a:t>σε</a:t>
            </a:r>
            <a:r>
              <a:rPr lang="en-US" altLang="en-US" sz="1500" dirty="0"/>
              <a:t> </a:t>
            </a:r>
            <a:r>
              <a:rPr lang="en-US" altLang="en-US" sz="1500" dirty="0" err="1"/>
              <a:t>άνδρες</a:t>
            </a:r>
            <a:r>
              <a:rPr lang="en-US" altLang="en-US" sz="1500" dirty="0"/>
              <a:t>, α</a:t>
            </a:r>
            <a:r>
              <a:rPr lang="en-US" altLang="en-US" sz="1500" dirty="0" err="1"/>
              <a:t>λλά</a:t>
            </a:r>
            <a:r>
              <a:rPr lang="en-US" altLang="en-US" sz="1500" dirty="0"/>
              <a:t> η ανα</a:t>
            </a:r>
            <a:r>
              <a:rPr lang="en-US" altLang="en-US" sz="1500" dirty="0" err="1"/>
              <a:t>λογί</a:t>
            </a:r>
            <a:r>
              <a:rPr lang="en-US" altLang="en-US" sz="1500" dirty="0"/>
              <a:t>α αυτή αλλάζει με την πάροδο του χρόνου, με τις γυναίκες να κερδίζουν ολοένα και περισσότερα βραβεία στις πιο πρόσφατες δεκαετίες.</a:t>
            </a:r>
            <a:endParaRPr lang="en-US" altLang="en-US" sz="1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t>Ελληνικά δεδομένα για το φύλο από την Εθνική Στατιστική υπηρεσία</a:t>
            </a:r>
            <a:endParaRPr lang="el-GR" altLang="en-US"/>
          </a:p>
        </p:txBody>
      </p:sp>
      <p:pic>
        <p:nvPicPr>
          <p:cNvPr id="6" name="Picture 6"/>
          <p:cNvPicPr>
            <a:picLocks noGrp="1" noChangeAspect="1"/>
          </p:cNvPicPr>
          <p:nvPr>
            <p:ph idx="1"/>
          </p:nvPr>
        </p:nvPicPr>
        <p:blipFill>
          <a:blip r:embed="rId1"/>
          <a:stretch>
            <a:fillRect/>
          </a:stretch>
        </p:blipFill>
        <p:spPr>
          <a:xfrm>
            <a:off x="1995805" y="1600200"/>
            <a:ext cx="5151120" cy="45262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7"/>
          <p:cNvPicPr>
            <a:picLocks noGrp="1" noChangeAspect="1"/>
          </p:cNvPicPr>
          <p:nvPr>
            <p:ph idx="1"/>
          </p:nvPr>
        </p:nvPicPr>
        <p:blipFill>
          <a:blip r:embed="rId1"/>
          <a:stretch>
            <a:fillRect/>
          </a:stretch>
        </p:blipFill>
        <p:spPr>
          <a:xfrm>
            <a:off x="709930" y="518795"/>
            <a:ext cx="7094855" cy="58407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Picture 5"/>
          <p:cNvPicPr>
            <a:picLocks noChangeAspect="1"/>
          </p:cNvPicPr>
          <p:nvPr>
            <p:ph idx="1"/>
          </p:nvPr>
        </p:nvPicPr>
        <p:blipFill>
          <a:blip r:embed="rId1"/>
          <a:stretch>
            <a:fillRect/>
          </a:stretch>
        </p:blipFill>
        <p:spPr>
          <a:xfrm>
            <a:off x="1090930" y="807720"/>
            <a:ext cx="6962140" cy="52425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t>Γυναίκες στα 3 ανώτατα πολιτειακά αξιώματα της χώρας</a:t>
            </a:r>
            <a:endParaRPr lang="el-GR" altLang="en-US"/>
          </a:p>
        </p:txBody>
      </p:sp>
      <p:sp>
        <p:nvSpPr>
          <p:cNvPr id="3" name="Content Placeholder 2"/>
          <p:cNvSpPr>
            <a:spLocks noGrp="1"/>
          </p:cNvSpPr>
          <p:nvPr>
            <p:ph idx="1"/>
          </p:nvPr>
        </p:nvSpPr>
        <p:spPr>
          <a:xfrm>
            <a:off x="457200" y="1397635"/>
            <a:ext cx="8229600" cy="5086985"/>
          </a:xfrm>
        </p:spPr>
        <p:txBody>
          <a:bodyPr>
            <a:normAutofit fontScale="75000" lnSpcReduction="20000"/>
          </a:bodyPr>
          <a:lstStyle/>
          <a:p>
            <a:endParaRPr lang="el-GR" altLang="en-US"/>
          </a:p>
          <a:p>
            <a:r>
              <a:rPr lang="el-GR" altLang="en-US" sz="3335"/>
              <a:t>Πρόεδροι δημοκρατίας: απο τους 9 που έχουν υπηρετήσει από τη μεταπολίτευση έως σήμερα αυτό το αξίωμα, μία ήταν γυναίκα.</a:t>
            </a:r>
            <a:r>
              <a:rPr lang="el-GR" altLang="en-US"/>
              <a:t> </a:t>
            </a:r>
            <a:r>
              <a:rPr lang="el-GR" altLang="en-US" sz="2000"/>
              <a:t>(Πηγή: </a:t>
            </a:r>
            <a:r>
              <a:rPr lang="en-US" altLang="en-US" sz="2000"/>
              <a:t>https://www.presidency.gr/category/diatelesantes-proedroi/</a:t>
            </a:r>
            <a:r>
              <a:rPr lang="el-GR" altLang="en-US" sz="2000"/>
              <a:t>)</a:t>
            </a:r>
            <a:endParaRPr lang="en-US" altLang="en-US" sz="2000"/>
          </a:p>
          <a:p>
            <a:endParaRPr lang="el-GR" altLang="en-US"/>
          </a:p>
          <a:p>
            <a:r>
              <a:rPr lang="el-GR" altLang="en-US" sz="3335"/>
              <a:t>Πρωθυπουργοί: </a:t>
            </a:r>
            <a:r>
              <a:rPr lang="en-US" altLang="en-US" sz="3335"/>
              <a:t>Από την εγκαθίδρυση της Προεδρευομένης Κοινοβουλευτικής Δημοκρατίας στη χώρα μας το 1974, το αξίωμα του Πρωθυπουργού έχουν αναλάβει 17 πρόσωπα</a:t>
            </a:r>
            <a:r>
              <a:rPr lang="el-GR" altLang="en-US" sz="3335"/>
              <a:t>. Μία εξ αυτών υπήρξε υπηρεσιακή πρωθυπουργός το 2015.</a:t>
            </a:r>
            <a:r>
              <a:rPr lang="el-GR" altLang="en-US"/>
              <a:t>  </a:t>
            </a:r>
            <a:r>
              <a:rPr lang="el-GR" altLang="en-US" sz="2000">
                <a:sym typeface="+mn-ea"/>
              </a:rPr>
              <a:t>(Πηγή: </a:t>
            </a:r>
            <a:r>
              <a:rPr lang="en-US" altLang="en-US" sz="2000">
                <a:sym typeface="+mn-ea"/>
              </a:rPr>
              <a:t>https://www.primeminister.gr/primeminister/history</a:t>
            </a:r>
            <a:r>
              <a:rPr lang="el-GR" altLang="en-US" sz="2000">
                <a:sym typeface="+mn-ea"/>
              </a:rPr>
              <a:t>)</a:t>
            </a:r>
            <a:endParaRPr lang="en-US" altLang="en-US" sz="2000"/>
          </a:p>
          <a:p>
            <a:endParaRPr lang="el-GR" altLang="en-US"/>
          </a:p>
          <a:p>
            <a:r>
              <a:rPr lang="el-GR" altLang="en-US" sz="3335"/>
              <a:t>Πρόεδροι της Βουλής: </a:t>
            </a:r>
            <a:r>
              <a:rPr lang="el-GR" altLang="en-US" sz="3335">
                <a:sym typeface="+mn-ea"/>
              </a:rPr>
              <a:t>απο το 1974 έως σήμερα (2025)έχουν διατελεχθεί 16 θητείες. Σε 2 εκ εξ αυτών πρόεδροι ήταν γυναίκες.  </a:t>
            </a:r>
            <a:r>
              <a:rPr lang="en-US" altLang="en-US" sz="2000">
                <a:sym typeface="+mn-ea"/>
              </a:rPr>
              <a:t>(Πηγή: </a:t>
            </a:r>
            <a:r>
              <a:rPr lang="en-US" altLang="en-US" sz="2000"/>
              <a:t>https://www.hellenicparliament.gr/Organosi-kai-Leitourgia/Proedreio/Proedros/Diatelesantes-Proedroi/</a:t>
            </a:r>
            <a:r>
              <a:rPr lang="el-GR" altLang="en-US" sz="2000"/>
              <a:t>)</a:t>
            </a:r>
            <a:endParaRPr lang="en-US" altLang="en-US"/>
          </a:p>
          <a:p>
            <a:pPr marL="0" indent="0">
              <a:buNone/>
            </a:pPr>
            <a:endParaRPr lang="el-GR"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a:t>Γυναίκες και Πολιτική στην Ελλάδα</a:t>
            </a:r>
            <a:endParaRPr lang="el-GR" altLang="en-US"/>
          </a:p>
        </p:txBody>
      </p:sp>
      <p:sp>
        <p:nvSpPr>
          <p:cNvPr id="3" name="Content Placeholder 2"/>
          <p:cNvSpPr>
            <a:spLocks noGrp="1"/>
          </p:cNvSpPr>
          <p:nvPr>
            <p:ph idx="1"/>
          </p:nvPr>
        </p:nvSpPr>
        <p:spPr>
          <a:xfrm>
            <a:off x="457200" y="1273175"/>
            <a:ext cx="8229600" cy="4853305"/>
          </a:xfrm>
        </p:spPr>
        <p:txBody>
          <a:bodyPr>
            <a:normAutofit fontScale="87500" lnSpcReduction="20000"/>
          </a:bodyPr>
          <a:lstStyle/>
          <a:p>
            <a:r>
              <a:rPr lang="el-GR" altLang="en-US"/>
              <a:t>Στις τελευταίες βουλευτικές εκλογές εκλέχθηκαν 75 γυναίκες και 225 άνδρες</a:t>
            </a:r>
            <a:endParaRPr lang="el-GR" altLang="en-US"/>
          </a:p>
          <a:p>
            <a:endParaRPr lang="el-GR" altLang="en-US"/>
          </a:p>
          <a:p>
            <a:r>
              <a:rPr lang="el-GR" altLang="en-US"/>
              <a:t>Η</a:t>
            </a:r>
            <a:r>
              <a:rPr lang="en-US" altLang="en-US"/>
              <a:t> γυναικεία εκπροσώπηση στο κυβερνητικό σχήμα που αριθμεί συνολικά 62 στελέχη μαζί με τον πρωθυπουργό, διαθέτει 12 γυναίκες σε θέσεις υπουργών και υφυπουργών</a:t>
            </a:r>
            <a:r>
              <a:rPr lang="el-GR" altLang="en-US"/>
              <a:t>.</a:t>
            </a:r>
            <a:endParaRPr lang="el-GR" altLang="en-US"/>
          </a:p>
          <a:p>
            <a:endParaRPr lang="en-US" altLang="en-US"/>
          </a:p>
          <a:p>
            <a:r>
              <a:rPr lang="en-US" altLang="en-US"/>
              <a:t>Ειδικότερα, μετά τον ανασχηματισμό της κυβέρνησης 5 γυναίκες κατέχουν θέσεις υπουργών, </a:t>
            </a:r>
            <a:r>
              <a:rPr lang="el-GR" altLang="en-US"/>
              <a:t>1</a:t>
            </a:r>
            <a:r>
              <a:rPr lang="en-US" altLang="en-US"/>
              <a:t> τη θέση της αναπληρώτριας υπουργού και 6 </a:t>
            </a:r>
            <a:r>
              <a:rPr lang="el-GR" altLang="en-US"/>
              <a:t>σε θέσεις</a:t>
            </a:r>
            <a:r>
              <a:rPr lang="en-US" altLang="en-US"/>
              <a:t> υφυπουργών.</a:t>
            </a: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sz="4000"/>
              <a:t>Βασικές Θεωρίες για το κοινωνικό φύλο</a:t>
            </a:r>
            <a:endParaRPr lang="el-GR" altLang="en-US" sz="4000"/>
          </a:p>
        </p:txBody>
      </p:sp>
      <p:sp>
        <p:nvSpPr>
          <p:cNvPr id="3" name="Content Placeholder 2"/>
          <p:cNvSpPr>
            <a:spLocks noGrp="1"/>
          </p:cNvSpPr>
          <p:nvPr>
            <p:ph idx="1"/>
          </p:nvPr>
        </p:nvSpPr>
        <p:spPr>
          <a:xfrm>
            <a:off x="457200" y="1253490"/>
            <a:ext cx="8229600" cy="5417820"/>
          </a:xfrm>
        </p:spPr>
        <p:txBody>
          <a:bodyPr>
            <a:normAutofit fontScale="67500" lnSpcReduction="10000"/>
          </a:bodyPr>
          <a:lstStyle/>
          <a:p>
            <a:r>
              <a:rPr lang="el-GR" altLang="en-US" u="sng" dirty="0"/>
              <a:t>Θεωρία Κοινωνικής Κατασκευής:</a:t>
            </a:r>
            <a:endParaRPr lang="el-GR" altLang="en-US" u="sng" dirty="0"/>
          </a:p>
          <a:p>
            <a:pPr marL="0" indent="0">
              <a:buNone/>
            </a:pPr>
            <a:r>
              <a:rPr lang="en-US" altLang="en-US" dirty="0"/>
              <a:t> </a:t>
            </a:r>
            <a:r>
              <a:rPr lang="el-GR" altLang="en-US" dirty="0"/>
              <a:t>Ο</a:t>
            </a:r>
            <a:r>
              <a:rPr lang="en-US" altLang="en-US" dirty="0"/>
              <a:t>ι </a:t>
            </a:r>
            <a:r>
              <a:rPr lang="en-US" altLang="en-US" dirty="0" err="1"/>
              <a:t>ρόλοι</a:t>
            </a:r>
            <a:r>
              <a:rPr lang="en-US" altLang="en-US" dirty="0"/>
              <a:t>, </a:t>
            </a:r>
            <a:r>
              <a:rPr lang="en-US" altLang="en-US" dirty="0" err="1"/>
              <a:t>οι</a:t>
            </a:r>
            <a:r>
              <a:rPr lang="en-US" altLang="en-US" dirty="0"/>
              <a:t> </a:t>
            </a:r>
            <a:r>
              <a:rPr lang="en-US" altLang="en-US" dirty="0" err="1"/>
              <a:t>συμ</a:t>
            </a:r>
            <a:r>
              <a:rPr lang="en-US" altLang="en-US" dirty="0"/>
              <a:t>περιφορές, οι προσδοκίες και η ταυτότητα του φύλου δεν είναι βιολογικά καθορισμένα, αλλά δημιουργούνται από την κοινωνία και τον πολιτισμό.</a:t>
            </a:r>
            <a:r>
              <a:rPr lang="el-GR" altLang="en-US" dirty="0"/>
              <a:t> </a:t>
            </a:r>
            <a:endParaRPr lang="el-GR" altLang="en-US" dirty="0"/>
          </a:p>
          <a:p>
            <a:pPr marL="0" indent="0">
              <a:buNone/>
            </a:pPr>
            <a:r>
              <a:rPr lang="en-US" altLang="en-US" dirty="0" err="1"/>
              <a:t>Το</a:t>
            </a:r>
            <a:r>
              <a:rPr lang="en-US" altLang="en-US" dirty="0"/>
              <a:t> </a:t>
            </a:r>
            <a:r>
              <a:rPr lang="en-US" altLang="en-US" dirty="0" err="1"/>
              <a:t>κοινωνικό</a:t>
            </a:r>
            <a:r>
              <a:rPr lang="en-US" altLang="en-US" dirty="0"/>
              <a:t> </a:t>
            </a:r>
            <a:r>
              <a:rPr lang="en-US" altLang="en-US" dirty="0" err="1"/>
              <a:t>φύλο</a:t>
            </a:r>
            <a:r>
              <a:rPr lang="en-US" altLang="en-US" dirty="0"/>
              <a:t> π</a:t>
            </a:r>
            <a:r>
              <a:rPr lang="en-US" altLang="en-US" dirty="0" err="1"/>
              <a:t>εριλ</a:t>
            </a:r>
            <a:r>
              <a:rPr lang="en-US" altLang="en-US" dirty="0"/>
              <a:t>αμβάνει τις συμπεριφορές, τις κοινωνικές θέσεις και τις προσδοκίες που συνδέονται με το να είναι κανείς άνδρας ή γυναίκα, και αυτές οι ιδιότητες διαφέρουν από κοινωνία σε κοινωνία και αλλάζουν με τον χρόνο. </a:t>
            </a:r>
            <a:endParaRPr lang="en-US" altLang="en-US" dirty="0"/>
          </a:p>
          <a:p>
            <a:pPr marL="0" indent="0">
              <a:buNone/>
            </a:pPr>
            <a:r>
              <a:rPr lang="el-GR" altLang="en-US" u="sng" dirty="0"/>
              <a:t>Φεμινιστική θεωρία:</a:t>
            </a:r>
            <a:endParaRPr lang="el-GR" altLang="en-US" u="sng" dirty="0"/>
          </a:p>
          <a:p>
            <a:pPr marL="0" indent="0">
              <a:buNone/>
            </a:pPr>
            <a:r>
              <a:rPr lang="en-GB" altLang="en-US" dirty="0" err="1"/>
              <a:t>E</a:t>
            </a:r>
            <a:r>
              <a:rPr lang="en-US" altLang="en-US" dirty="0" err="1"/>
              <a:t>ξετάζει</a:t>
            </a:r>
            <a:r>
              <a:rPr lang="en-US" altLang="en-US" dirty="0"/>
              <a:t> π</a:t>
            </a:r>
            <a:r>
              <a:rPr lang="en-US" altLang="en-US" dirty="0" err="1"/>
              <a:t>ώς</a:t>
            </a:r>
            <a:r>
              <a:rPr lang="en-US" altLang="en-US" dirty="0"/>
              <a:t> </a:t>
            </a:r>
            <a:r>
              <a:rPr lang="en-US" altLang="en-US" dirty="0" err="1"/>
              <a:t>οι</a:t>
            </a:r>
            <a:r>
              <a:rPr lang="en-US" altLang="en-US" dirty="0"/>
              <a:t> </a:t>
            </a:r>
            <a:r>
              <a:rPr lang="en-US" altLang="en-US" dirty="0" err="1"/>
              <a:t>κοινωνικές</a:t>
            </a:r>
            <a:r>
              <a:rPr lang="en-US" altLang="en-US" dirty="0"/>
              <a:t> </a:t>
            </a:r>
            <a:r>
              <a:rPr lang="en-US" altLang="en-US" dirty="0" err="1"/>
              <a:t>δομές</a:t>
            </a:r>
            <a:r>
              <a:rPr lang="en-US" altLang="en-US" dirty="0"/>
              <a:t> και </a:t>
            </a:r>
            <a:r>
              <a:rPr lang="en-US" altLang="en-US" dirty="0" err="1"/>
              <a:t>οι</a:t>
            </a:r>
            <a:r>
              <a:rPr lang="en-US" altLang="en-US" dirty="0"/>
              <a:t> </a:t>
            </a:r>
            <a:r>
              <a:rPr lang="en-US" altLang="en-US" dirty="0" err="1"/>
              <a:t>ιδεολογίες</a:t>
            </a:r>
            <a:r>
              <a:rPr lang="en-US" altLang="en-US" dirty="0"/>
              <a:t> </a:t>
            </a:r>
            <a:r>
              <a:rPr lang="en-US" altLang="en-US" dirty="0" err="1"/>
              <a:t>συμ</a:t>
            </a:r>
            <a:r>
              <a:rPr lang="en-US" altLang="en-US" dirty="0"/>
              <a:t>βάλλουν στη δημιουργία και τη διαιώνιση της ανισότητας μεταξύ ανδρών και γυναικών.</a:t>
            </a:r>
            <a:r>
              <a:rPr lang="el-GR" altLang="en-US" dirty="0"/>
              <a:t> </a:t>
            </a:r>
            <a:endParaRPr lang="el-GR" altLang="en-US" dirty="0"/>
          </a:p>
          <a:p>
            <a:pPr marL="0" indent="0">
              <a:buNone/>
            </a:pPr>
            <a:r>
              <a:rPr lang="en-US" altLang="en-US" dirty="0" err="1"/>
              <a:t>Αμφισ</a:t>
            </a:r>
            <a:r>
              <a:rPr lang="en-US" altLang="en-US" dirty="0"/>
              <a:t>βητεί τα παραδοσιακά στερεότυπα φύλου και τους ρόλους που αποδίδονται στις γυναίκες.</a:t>
            </a:r>
            <a:endParaRPr lang="en-US" altLang="en-US" dirty="0"/>
          </a:p>
          <a:p>
            <a:pPr marL="0" indent="0">
              <a:buNone/>
            </a:pPr>
            <a:r>
              <a:rPr lang="en-US" altLang="en-US" dirty="0" err="1"/>
              <a:t>Εξετάζει</a:t>
            </a:r>
            <a:r>
              <a:rPr lang="en-US" altLang="en-US" dirty="0"/>
              <a:t> π</a:t>
            </a:r>
            <a:r>
              <a:rPr lang="en-US" altLang="en-US" dirty="0" err="1"/>
              <a:t>ώς</a:t>
            </a:r>
            <a:r>
              <a:rPr lang="en-US" altLang="en-US" dirty="0"/>
              <a:t> η </a:t>
            </a:r>
            <a:r>
              <a:rPr lang="en-US" altLang="en-US" dirty="0" err="1"/>
              <a:t>εξουσί</a:t>
            </a:r>
            <a:r>
              <a:rPr lang="en-US" altLang="en-US" dirty="0"/>
              <a:t>α δομείται σε πατριαρχικές κοινωνίες και πώς επηρεάζει τη ζωή των γυναικών.</a:t>
            </a:r>
            <a:endParaRPr lang="en-US" altLang="en-US" dirty="0"/>
          </a:p>
          <a:p>
            <a:pPr marL="0" indent="0">
              <a:buNone/>
            </a:pPr>
            <a:endParaRPr lang="en-GB"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t>Γυναίκες και Ιατρική</a:t>
            </a:r>
            <a:br>
              <a:rPr lang="el-GR" altLang="en-US"/>
            </a:br>
            <a:endParaRPr lang="el-GR" altLang="en-US"/>
          </a:p>
        </p:txBody>
      </p:sp>
      <p:sp>
        <p:nvSpPr>
          <p:cNvPr id="3" name="Content Placeholder 2"/>
          <p:cNvSpPr>
            <a:spLocks noGrp="1"/>
          </p:cNvSpPr>
          <p:nvPr>
            <p:ph idx="1"/>
          </p:nvPr>
        </p:nvSpPr>
        <p:spPr/>
        <p:txBody>
          <a:bodyPr>
            <a:normAutofit fontScale="90000" lnSpcReduction="20000"/>
          </a:bodyPr>
          <a:lstStyle/>
          <a:p>
            <a:pPr marL="0" indent="457200">
              <a:buNone/>
            </a:pPr>
            <a:r>
              <a:rPr lang="el-GR" altLang="en-US" dirty="0">
                <a:sym typeface="+mn-ea"/>
              </a:rPr>
              <a:t>Περιεχόμενα  τελευταίας ενότητας του σημερινού μαθήματος:</a:t>
            </a:r>
            <a:endParaRPr lang="el-GR" altLang="en-US" dirty="0"/>
          </a:p>
          <a:p>
            <a:endParaRPr lang="el-GR" altLang="en-US" dirty="0"/>
          </a:p>
          <a:p>
            <a:r>
              <a:rPr lang="el-GR" altLang="en-US" dirty="0"/>
              <a:t>Γυναίκες διδάσκουσες στην Ιατρική Σχολή ΕΚΠΑ</a:t>
            </a:r>
            <a:endParaRPr lang="el-GR" altLang="en-US" dirty="0"/>
          </a:p>
          <a:p>
            <a:endParaRPr lang="el-GR" altLang="en-US" dirty="0"/>
          </a:p>
          <a:p>
            <a:r>
              <a:rPr lang="el-GR" altLang="en-US" dirty="0"/>
              <a:t>Ιατρικές Ειδικότητες</a:t>
            </a:r>
            <a:endParaRPr lang="el-GR" altLang="en-US" dirty="0"/>
          </a:p>
          <a:p>
            <a:pPr marL="0" indent="0">
              <a:buNone/>
            </a:pPr>
            <a:endParaRPr lang="el-GR" altLang="en-US" dirty="0"/>
          </a:p>
          <a:p>
            <a:r>
              <a:rPr lang="el-GR" altLang="en-US" dirty="0"/>
              <a:t>Ιατρική Φύλου - Ιατρική του μπικίνι</a:t>
            </a:r>
            <a:endParaRPr lang="el-GR" altLang="en-US" dirty="0"/>
          </a:p>
          <a:p>
            <a:endParaRPr lang="el-GR" altLang="en-US" dirty="0"/>
          </a:p>
          <a:p>
            <a:r>
              <a:rPr lang="el-GR" altLang="en-US" dirty="0"/>
              <a:t>Προβολές βίντεο</a:t>
            </a:r>
            <a:endParaRPr lang="el-GR"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t>Γυναίκες Διδάσκουσες</a:t>
            </a:r>
            <a:br>
              <a:rPr lang="el-GR" altLang="en-US"/>
            </a:br>
            <a:r>
              <a:rPr lang="el-GR" altLang="en-US"/>
              <a:t>στην Ιατρική σχολή ΕΚΠΑ</a:t>
            </a:r>
            <a:endParaRPr lang="el-GR" altLang="en-US"/>
          </a:p>
        </p:txBody>
      </p:sp>
      <p:sp>
        <p:nvSpPr>
          <p:cNvPr id="3" name="Content Placeholder 2"/>
          <p:cNvSpPr>
            <a:spLocks noGrp="1"/>
          </p:cNvSpPr>
          <p:nvPr>
            <p:ph idx="1"/>
          </p:nvPr>
        </p:nvSpPr>
        <p:spPr>
          <a:xfrm>
            <a:off x="457200" y="1901190"/>
            <a:ext cx="8229600" cy="4225290"/>
          </a:xfrm>
        </p:spPr>
        <p:txBody>
          <a:bodyPr>
            <a:normAutofit fontScale="85000" lnSpcReduction="20000"/>
          </a:bodyPr>
          <a:lstStyle/>
          <a:p>
            <a:r>
              <a:rPr lang="el-GR" altLang="en-US" dirty="0"/>
              <a:t>από τους 552 διδάσκοντες:</a:t>
            </a:r>
            <a:endParaRPr lang="el-GR" altLang="en-US" dirty="0"/>
          </a:p>
          <a:p>
            <a:pPr marL="0" indent="0">
              <a:buNone/>
            </a:pPr>
            <a:endParaRPr lang="el-GR" altLang="en-US" dirty="0"/>
          </a:p>
          <a:p>
            <a:r>
              <a:rPr lang="el-GR" altLang="en-US" dirty="0"/>
              <a:t>γυναίκες είναι 186 (καθηγήτριες, αναπληρώτριες και επίκουρες καθηγήτριες) (33,7%)</a:t>
            </a:r>
            <a:endParaRPr lang="el-GR" altLang="en-US" dirty="0"/>
          </a:p>
          <a:p>
            <a:endParaRPr lang="el-GR" altLang="en-US" dirty="0"/>
          </a:p>
          <a:p>
            <a:r>
              <a:rPr lang="el-GR" altLang="en-US" dirty="0"/>
              <a:t>άνδρες είναι 366 </a:t>
            </a:r>
            <a:r>
              <a:rPr lang="el-GR" altLang="en-US" dirty="0">
                <a:sym typeface="+mn-ea"/>
              </a:rPr>
              <a:t>(καθηγητές, αναπληρωτές και επίκουροι) (60,3%)</a:t>
            </a:r>
            <a:endParaRPr lang="el-GR" altLang="en-US" dirty="0"/>
          </a:p>
          <a:p>
            <a:endParaRPr lang="el-GR" altLang="en-US" sz="1500" dirty="0"/>
          </a:p>
          <a:p>
            <a:pPr marL="1828800" lvl="4" indent="457200">
              <a:buNone/>
            </a:pPr>
            <a:endParaRPr lang="el-GR" altLang="en-US" sz="1500" dirty="0"/>
          </a:p>
          <a:p>
            <a:pPr marL="1828800" lvl="4" indent="457200">
              <a:buNone/>
            </a:pPr>
            <a:endParaRPr lang="el-GR" altLang="en-US" sz="1500" dirty="0"/>
          </a:p>
          <a:p>
            <a:pPr marL="1828800" lvl="4" indent="457200">
              <a:buNone/>
            </a:pPr>
            <a:endParaRPr lang="el-GR" altLang="en-US" sz="1500" dirty="0"/>
          </a:p>
          <a:p>
            <a:pPr marL="1828800" lvl="4" indent="457200">
              <a:buNone/>
            </a:pPr>
            <a:endParaRPr lang="el-GR" altLang="en-US" sz="1500" dirty="0"/>
          </a:p>
          <a:p>
            <a:pPr marL="1828800" lvl="4" indent="457200">
              <a:buNone/>
            </a:pPr>
            <a:r>
              <a:rPr lang="el-GR" altLang="en-US" sz="1500" dirty="0"/>
              <a:t>πηγή: </a:t>
            </a:r>
            <a:r>
              <a:rPr lang="en-US" altLang="en-US" sz="1500" dirty="0"/>
              <a:t>https://school.med.uoa.gr/prosopiko/meli_dep_iatrikis_scholis</a:t>
            </a:r>
            <a:endParaRPr lang="en-US" altLang="en-US" sz="15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a:t>Γυναίκες Διεύθυντριες Εργαστηριών</a:t>
            </a:r>
            <a:br>
              <a:rPr lang="el-GR" altLang="en-US"/>
            </a:br>
            <a:r>
              <a:rPr lang="el-GR" altLang="en-US"/>
              <a:t>στην Ιατρική Σχολή ΕΚΠΑ</a:t>
            </a:r>
            <a:endParaRPr lang="el-GR" altLang="en-US"/>
          </a:p>
        </p:txBody>
      </p:sp>
      <p:sp>
        <p:nvSpPr>
          <p:cNvPr id="3" name="Content Placeholder 2"/>
          <p:cNvSpPr>
            <a:spLocks noGrp="1"/>
          </p:cNvSpPr>
          <p:nvPr>
            <p:ph idx="1"/>
          </p:nvPr>
        </p:nvSpPr>
        <p:spPr/>
        <p:txBody>
          <a:bodyPr>
            <a:normAutofit fontScale="87500" lnSpcReduction="10000"/>
          </a:bodyPr>
          <a:lstStyle/>
          <a:p>
            <a:pPr marL="0" indent="0">
              <a:buNone/>
            </a:pPr>
            <a:endParaRPr lang="el-GR" altLang="en-US"/>
          </a:p>
          <a:p>
            <a:r>
              <a:rPr lang="el-GR" altLang="en-US"/>
              <a:t>33 εργαστήρια: σε 13 από αυτά βρίσκουμε γυναίκες διευθύντριες (39%)</a:t>
            </a:r>
            <a:endParaRPr lang="el-GR" altLang="en-US"/>
          </a:p>
          <a:p>
            <a:endParaRPr lang="el-GR" altLang="en-US"/>
          </a:p>
          <a:p>
            <a:r>
              <a:rPr lang="el-GR" altLang="en-US"/>
              <a:t>63 κλινικές: έχουν 10 γυναίκες διευθύντριες (15,9%)</a:t>
            </a:r>
            <a:endParaRPr lang="el-GR" altLang="en-US"/>
          </a:p>
          <a:p>
            <a:endParaRPr lang="el-GR" altLang="en-US"/>
          </a:p>
          <a:p>
            <a:r>
              <a:rPr lang="el-GR" altLang="en-US"/>
              <a:t>5 μουσεία: και τα 5 έχουν άνδρες διευθυντές</a:t>
            </a:r>
            <a:endParaRPr lang="el-GR" altLang="en-US"/>
          </a:p>
          <a:p>
            <a:endParaRPr lang="el-GR" altLang="en-US"/>
          </a:p>
          <a:p>
            <a:endParaRPr lang="el-GR" altLang="en-US"/>
          </a:p>
          <a:p>
            <a:pPr marL="3657600" lvl="8" indent="0">
              <a:buNone/>
            </a:pPr>
            <a:r>
              <a:rPr lang="el-GR" altLang="en-US" sz="1500"/>
              <a:t>πηγή: </a:t>
            </a:r>
            <a:r>
              <a:rPr lang="en-US" altLang="en-US" sz="1500"/>
              <a:t>https://school.med.uoa.gr/tmima/ergastiria_kai_klinikes</a:t>
            </a:r>
            <a:endParaRPr lang="en-US" altLang="en-US" sz="15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t>Φύλο και </a:t>
            </a:r>
            <a:r>
              <a:t>ιατρικ</a:t>
            </a:r>
            <a:r>
              <a:rPr lang="el-GR"/>
              <a:t>ές ειδικότητες</a:t>
            </a:r>
            <a:endParaRPr lang="el-GR"/>
          </a:p>
        </p:txBody>
      </p:sp>
      <p:sp>
        <p:nvSpPr>
          <p:cNvPr id="3" name="Content Placeholder 2"/>
          <p:cNvSpPr>
            <a:spLocks noGrp="1"/>
          </p:cNvSpPr>
          <p:nvPr>
            <p:ph idx="1"/>
          </p:nvPr>
        </p:nvSpPr>
        <p:spPr/>
        <p:txBody>
          <a:bodyPr>
            <a:normAutofit fontScale="57500" lnSpcReduction="20000"/>
          </a:bodyPr>
          <a:lstStyle/>
          <a:p>
            <a:r>
              <a:rPr lang="el-GR"/>
              <a:t>Ορθοπεδικοί -περισσότεροι άνδρες ή γυναίκες;</a:t>
            </a:r>
            <a:endParaRPr lang="el-GR"/>
          </a:p>
          <a:p>
            <a:r>
              <a:rPr lang="el-GR"/>
              <a:t>Καρδιοχειρούργοι </a:t>
            </a:r>
            <a:r>
              <a:rPr lang="el-GR">
                <a:sym typeface="+mn-ea"/>
              </a:rPr>
              <a:t>-περισσότεροι άνδρες ή γυναίκες;</a:t>
            </a:r>
            <a:endParaRPr lang="el-GR"/>
          </a:p>
          <a:p>
            <a:r>
              <a:rPr lang="el-GR"/>
              <a:t>Ουρολόγοι </a:t>
            </a:r>
            <a:r>
              <a:rPr lang="el-GR">
                <a:sym typeface="+mn-ea"/>
              </a:rPr>
              <a:t>-περισσότεροι άνδρες ή γυναίκες;</a:t>
            </a:r>
            <a:endParaRPr lang="el-GR">
              <a:sym typeface="+mn-ea"/>
            </a:endParaRPr>
          </a:p>
          <a:p>
            <a:endParaRPr lang="el-GR"/>
          </a:p>
          <a:p>
            <a:pPr marL="0" indent="0">
              <a:buNone/>
            </a:pPr>
            <a:r>
              <a:rPr lang="en-US" altLang="en-US"/>
              <a:t>Στην Ελλάδα, μόλις το 1% των γυναικών επιλέγουν Χειρουργική ειδικότητα</a:t>
            </a:r>
            <a:r>
              <a:rPr lang="el-GR" altLang="en-US"/>
              <a:t> μετά τις σπουδές ιατρικής</a:t>
            </a:r>
            <a:r>
              <a:rPr lang="en-US" altLang="en-US"/>
              <a:t>. </a:t>
            </a:r>
            <a:endParaRPr lang="en-US" altLang="en-US"/>
          </a:p>
          <a:p>
            <a:pPr marL="0" indent="0">
              <a:buNone/>
            </a:pPr>
            <a:r>
              <a:rPr lang="en-US" altLang="en-US">
                <a:sym typeface="+mn-ea"/>
              </a:rPr>
              <a:t>Στη χώρα μας το 9% των εγγεγραμμένων μελών της Ελληνικής Εταιρείας Χειρουργών Καρδιάς Θώρακος Αγγείων είναι γυναίκες</a:t>
            </a:r>
            <a:r>
              <a:rPr lang="el-GR" altLang="en-US">
                <a:sym typeface="+mn-ea"/>
              </a:rPr>
              <a:t>.</a:t>
            </a:r>
            <a:endParaRPr lang="el-GR" altLang="en-US"/>
          </a:p>
          <a:p>
            <a:pPr marL="0" indent="0">
              <a:buNone/>
            </a:pPr>
            <a:r>
              <a:rPr lang="en-US" altLang="en-US"/>
              <a:t>Οι γυναίκες στην Καρδιοχειρουργική, παγκοσμίως, αποτελούν μια μικρή μειοψηφία. Στις ΗΠΑ μόλις το 6% των Καρδιοχειρουργών είναι γυναίκες, ενώ στη Μ. Βρετανία το αντίστοιχο ποσοστό πλησιάζει το 1%. </a:t>
            </a:r>
            <a:endParaRPr lang="en-US" altLang="en-US"/>
          </a:p>
          <a:p>
            <a:pPr marL="0" indent="0">
              <a:buNone/>
            </a:pPr>
            <a:endParaRPr lang="en-US" altLang="en-US"/>
          </a:p>
          <a:p>
            <a:pPr marL="0" indent="0">
              <a:buNone/>
            </a:pPr>
            <a:r>
              <a:rPr lang="el-GR" altLang="en-US"/>
              <a:t>- </a:t>
            </a:r>
            <a:r>
              <a:rPr lang="en-US" altLang="en-US"/>
              <a:t>Γιατί είναι τόσο δύσκολο για τις γυναίκες να ακολουθήσουν τη χειρουργική;</a:t>
            </a:r>
            <a:endParaRPr lang="en-US" altLang="en-US"/>
          </a:p>
          <a:p>
            <a:pPr marL="0" indent="0">
              <a:buNone/>
            </a:pPr>
            <a:r>
              <a:rPr lang="el-GR" altLang="en-US"/>
              <a:t>- Δ</a:t>
            </a:r>
            <a:r>
              <a:rPr lang="en-US" altLang="en-US"/>
              <a:t>εν κάνουν για</a:t>
            </a:r>
            <a:r>
              <a:rPr lang="el-GR" altLang="en-US"/>
              <a:t> </a:t>
            </a:r>
            <a:r>
              <a:rPr lang="en-US" altLang="en-US"/>
              <a:t>αυτή τη δουλειά;</a:t>
            </a:r>
            <a:endParaRPr lang="en-US" altLang="en-US"/>
          </a:p>
          <a:p>
            <a:pPr marL="0" indent="0">
              <a:buNone/>
            </a:pPr>
            <a:endParaRPr lang="el-GR"/>
          </a:p>
          <a:p>
            <a:pPr marL="0" indent="0">
              <a:buNone/>
            </a:pPr>
            <a:endParaRPr lang="el-GR"/>
          </a:p>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20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ox(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ox(in)">
                                      <p:cBhvr>
                                        <p:cTn id="23" dur="2000"/>
                                        <p:tgtEl>
                                          <p:spTgt spid="3">
                                            <p:txEl>
                                              <p:pRg st="5" end="5"/>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ox(in)">
                                      <p:cBhvr>
                                        <p:cTn id="26" dur="20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ox(in)">
                                      <p:cBhvr>
                                        <p:cTn id="31" dur="2000"/>
                                        <p:tgtEl>
                                          <p:spTgt spid="3">
                                            <p:txEl>
                                              <p:pRg st="8" end="8"/>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ox(in)">
                                      <p:cBhvr>
                                        <p:cTn id="34"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Ιατρική Φύλου –</a:t>
            </a:r>
            <a:r>
              <a:rPr lang="en-GB" dirty="0"/>
              <a:t>Gender Medicine</a:t>
            </a:r>
            <a:endParaRPr lang="el-GR" dirty="0"/>
          </a:p>
        </p:txBody>
      </p:sp>
      <p:sp>
        <p:nvSpPr>
          <p:cNvPr id="3" name="Θέση περιεχομένου 2"/>
          <p:cNvSpPr>
            <a:spLocks noGrp="1"/>
          </p:cNvSpPr>
          <p:nvPr>
            <p:ph idx="1"/>
          </p:nvPr>
        </p:nvSpPr>
        <p:spPr/>
        <p:txBody>
          <a:bodyPr>
            <a:normAutofit fontScale="92500" lnSpcReduction="20000"/>
          </a:bodyPr>
          <a:lstStyle/>
          <a:p>
            <a:r>
              <a:rPr lang="el-GR" dirty="0"/>
              <a:t>Πριν από 40 περίπου χρόνια, </a:t>
            </a:r>
            <a:r>
              <a:rPr lang="el-GR" b="1" dirty="0"/>
              <a:t>η καρδιολόγος </a:t>
            </a:r>
            <a:r>
              <a:rPr lang="el-GR" b="1" dirty="0" err="1"/>
              <a:t>Marianne</a:t>
            </a:r>
            <a:r>
              <a:rPr lang="el-GR" b="1" dirty="0"/>
              <a:t> </a:t>
            </a:r>
            <a:r>
              <a:rPr lang="el-GR" b="1" dirty="0" err="1"/>
              <a:t>Legato</a:t>
            </a:r>
            <a:r>
              <a:rPr lang="el-GR" b="1" dirty="0"/>
              <a:t> ήταν η πρώτη που αναγνώρισε πολλές διαφορές ανάμεσα στους άνδρες και στις γυναίκες</a:t>
            </a:r>
            <a:r>
              <a:rPr lang="el-GR" dirty="0"/>
              <a:t> αναφορικά με το πώς αντιμετωπίζονται ως προς τις ασθένειές τους.</a:t>
            </a:r>
            <a:endParaRPr lang="el-GR" dirty="0"/>
          </a:p>
          <a:p>
            <a:endParaRPr lang="el-GR" dirty="0"/>
          </a:p>
          <a:p>
            <a:r>
              <a:rPr lang="el-GR" dirty="0"/>
              <a:t>Μελέτησε πολύ και έγραψε για τη στεφανιαία νόσο και για άλλες καρδιοπάθειες, που αποτελούν τις νούμερο ένα θανατηφόρες ασθένειες και για τα δύο φύλα στον δυτικό κόσμο.</a:t>
            </a:r>
            <a:endParaRPr lang="el-GR" dirty="0"/>
          </a:p>
          <a:p>
            <a:endParaRPr lang="el-GR" dirty="0"/>
          </a:p>
          <a:p>
            <a:pPr marL="0" indent="0">
              <a:buNone/>
            </a:pPr>
            <a:endParaRPr lang="el-GR"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3110" b="1" dirty="0">
                <a:sym typeface="+mn-ea"/>
              </a:rPr>
              <a:t>Προβολή αποσπάσματος </a:t>
            </a:r>
            <a:r>
              <a:rPr lang="en-GB" sz="3110" b="1" dirty="0">
                <a:sym typeface="+mn-ea"/>
              </a:rPr>
              <a:t>vidcast </a:t>
            </a:r>
            <a:br>
              <a:rPr lang="en-GB" sz="3110" b="1" dirty="0">
                <a:sym typeface="+mn-ea"/>
              </a:rPr>
            </a:br>
            <a:r>
              <a:rPr lang="el-GR" sz="3110" b="1" dirty="0">
                <a:sym typeface="+mn-ea"/>
              </a:rPr>
              <a:t>για την ιατρική φύλου.</a:t>
            </a:r>
            <a:r>
              <a:rPr lang="el-GR" dirty="0">
                <a:sym typeface="+mn-ea"/>
              </a:rPr>
              <a:t> </a:t>
            </a:r>
            <a:r>
              <a:rPr lang="el-GR" sz="2000" dirty="0">
                <a:sym typeface="+mn-ea"/>
              </a:rPr>
              <a:t>(Κυρίως: αρχή έως 05:54’ και 19.55’έως 26:42’)</a:t>
            </a:r>
            <a:endParaRPr lang="el-GR" sz="2000"/>
          </a:p>
        </p:txBody>
      </p:sp>
      <p:sp>
        <p:nvSpPr>
          <p:cNvPr id="3" name="Θέση περιεχομένου 2"/>
          <p:cNvSpPr>
            <a:spLocks noGrp="1"/>
          </p:cNvSpPr>
          <p:nvPr>
            <p:ph idx="1"/>
          </p:nvPr>
        </p:nvSpPr>
        <p:spPr>
          <a:xfrm>
            <a:off x="457200" y="1600200"/>
            <a:ext cx="8229600" cy="4935855"/>
          </a:xfrm>
        </p:spPr>
        <p:txBody>
          <a:bodyPr>
            <a:normAutofit lnSpcReduction="20000"/>
          </a:bodyPr>
          <a:lstStyle/>
          <a:p>
            <a:endParaRPr lang="el-GR" dirty="0"/>
          </a:p>
          <a:p>
            <a:r>
              <a:rPr lang="el-GR" altLang="en-US" dirty="0">
                <a:hlinkClick r:id="rId1" tooltip="" action="ppaction://hlinkfile"/>
              </a:rPr>
              <a:t>https://www.youtube.com/watch?v=I1CNjs25Scs&amp;t=1197s</a:t>
            </a:r>
            <a:endParaRPr lang="el-GR" altLang="en-US" dirty="0">
              <a:hlinkClick r:id="rId1" tooltip="" action="ppaction://hlinkfile"/>
            </a:endParaRPr>
          </a:p>
          <a:p>
            <a:endParaRPr lang="en-US" altLang="en-US" dirty="0"/>
          </a:p>
          <a:p>
            <a:pPr marL="0" indent="0">
              <a:buNone/>
            </a:pPr>
            <a:r>
              <a:rPr lang="el-GR" dirty="0"/>
              <a:t>Τίτλος βίντεο στο </a:t>
            </a:r>
            <a:r>
              <a:rPr lang="en-GB" dirty="0"/>
              <a:t>Youtube:</a:t>
            </a:r>
            <a:endParaRPr lang="en-GB" dirty="0"/>
          </a:p>
          <a:p>
            <a:pPr marL="0" indent="0">
              <a:buNone/>
            </a:pPr>
            <a:r>
              <a:rPr lang="en-US" altLang="en-US" dirty="0"/>
              <a:t>Ιατρική Φύλου. Η σημασία για την υγεία της γυναίκας - Δρ. Α. Σταυρούλης &amp; Μ. Καηλίδης | E245</a:t>
            </a:r>
            <a:endParaRPr lang="en-US" altLang="en-US" dirty="0"/>
          </a:p>
          <a:p>
            <a:pPr marL="0" indent="0">
              <a:buNone/>
            </a:pPr>
            <a:endParaRPr lang="en-US" altLang="en-US" dirty="0"/>
          </a:p>
          <a:p>
            <a:pPr marL="0" indent="0">
              <a:buNone/>
            </a:pPr>
            <a:endParaRPr lang="en-US" altLang="en-US" dirty="0"/>
          </a:p>
        </p:txBody>
      </p:sp>
      <p:cxnSp>
        <p:nvCxnSpPr>
          <p:cNvPr id="4" name="Straight Arrow Connector 3"/>
          <p:cNvCxnSpPr/>
          <p:nvPr/>
        </p:nvCxnSpPr>
        <p:spPr>
          <a:xfrm>
            <a:off x="4044315" y="2951480"/>
            <a:ext cx="0" cy="337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7998460" cy="638175"/>
          </a:xfrm>
        </p:spPr>
        <p:txBody>
          <a:bodyPr>
            <a:normAutofit fontScale="90000"/>
          </a:bodyPr>
          <a:lstStyle/>
          <a:p>
            <a:r>
              <a:rPr lang="el-GR" altLang="en-US"/>
              <a:t>Ιατρική Φύλου</a:t>
            </a:r>
            <a:endParaRPr lang="el-GR" altLang="en-US"/>
          </a:p>
        </p:txBody>
      </p:sp>
      <p:sp>
        <p:nvSpPr>
          <p:cNvPr id="3" name="Content Placeholder 2"/>
          <p:cNvSpPr>
            <a:spLocks noGrp="1"/>
          </p:cNvSpPr>
          <p:nvPr>
            <p:ph idx="1"/>
          </p:nvPr>
        </p:nvSpPr>
        <p:spPr>
          <a:xfrm>
            <a:off x="457200" y="913130"/>
            <a:ext cx="8229600" cy="5833110"/>
          </a:xfrm>
        </p:spPr>
        <p:txBody>
          <a:bodyPr>
            <a:noAutofit/>
          </a:bodyPr>
          <a:lstStyle/>
          <a:p>
            <a:r>
              <a:rPr lang="en-US" altLang="en-US" sz="1600" dirty="0" err="1"/>
              <a:t>Στην</a:t>
            </a:r>
            <a:r>
              <a:rPr lang="en-US" altLang="en-US" sz="1600" dirty="0"/>
              <a:t> </a:t>
            </a:r>
            <a:r>
              <a:rPr lang="en-US" altLang="en-US" sz="1600" dirty="0" err="1"/>
              <a:t>ετήσι</a:t>
            </a:r>
            <a:r>
              <a:rPr lang="en-US" altLang="en-US" sz="1600" dirty="0"/>
              <a:t>α συνάντηση του World Economic Forum, που έλαβε χώρα στο Νταβός στις 20-24 Ιανουαρίου 2025, η </a:t>
            </a:r>
            <a:r>
              <a:rPr lang="en-US" altLang="en-US" sz="1600" b="1" dirty="0"/>
              <a:t>Carolin Lerchenmüller, </a:t>
            </a:r>
            <a:r>
              <a:rPr lang="en-US" altLang="en-US" sz="1600" dirty="0"/>
              <a:t>ερευνήτρια καρδιολογίας στο Πανεπιστημιακό Νοσοκομείο της Χαϊδελβέργης και καθηγήτρια Ιατρικής Φύλου</a:t>
            </a:r>
            <a:r>
              <a:rPr lang="el-GR" altLang="en-US" sz="1600" dirty="0"/>
              <a:t>, μίλησε για την Ιατρική Φύλου (</a:t>
            </a:r>
            <a:r>
              <a:rPr lang="en-GB" altLang="en-US" sz="1600" dirty="0"/>
              <a:t>Gender Medicine). </a:t>
            </a:r>
            <a:r>
              <a:rPr lang="en-US" altLang="en-US" sz="1600" dirty="0">
                <a:sym typeface="+mn-ea"/>
              </a:rPr>
              <a:t> Η Επένδυση στον Άνθρωπο ήταν ένα από τα βασικά θέματα που τέθηκαν επί τάπητος στο Forum και ο νέος αυτός τομέας στην ιατρική </a:t>
            </a:r>
            <a:r>
              <a:rPr lang="en-US" altLang="en-US" sz="1600" b="1" dirty="0">
                <a:sym typeface="+mn-ea"/>
              </a:rPr>
              <a:t>προσέλκυσε μεγάλο ενδιαφέρον</a:t>
            </a:r>
            <a:r>
              <a:rPr lang="en-US" altLang="en-US" sz="1600" dirty="0">
                <a:sym typeface="+mn-ea"/>
              </a:rPr>
              <a:t>, κάνοντας σαφές ότι είναι απαραίτητη τόσο η ενημέρωση του κοινού όσο και η επιμόρφωση των γιατρών προς αυτή την κατεύθυνση</a:t>
            </a:r>
            <a:endParaRPr lang="en-US" altLang="en-US" sz="1600" dirty="0">
              <a:sym typeface="+mn-ea"/>
            </a:endParaRPr>
          </a:p>
          <a:p>
            <a:endParaRPr lang="en-US" altLang="en-US" sz="1600" dirty="0"/>
          </a:p>
          <a:p>
            <a:pPr marL="0" indent="457200">
              <a:buNone/>
            </a:pPr>
            <a:r>
              <a:rPr lang="el-GR" altLang="en-US" sz="1600" dirty="0"/>
              <a:t>Στην ανακοίνωσή της είπε:</a:t>
            </a:r>
            <a:endParaRPr lang="en-GB" altLang="en-US" sz="1600" dirty="0"/>
          </a:p>
          <a:p>
            <a:r>
              <a:rPr lang="el-GR" altLang="en-US" sz="1600" dirty="0"/>
              <a:t>Η</a:t>
            </a:r>
            <a:r>
              <a:rPr lang="en-US" altLang="en-US" sz="1600" dirty="0"/>
              <a:t> Ια</a:t>
            </a:r>
            <a:r>
              <a:rPr lang="en-US" altLang="en-US" sz="1600" dirty="0" err="1"/>
              <a:t>τρική</a:t>
            </a:r>
            <a:r>
              <a:rPr lang="en-US" altLang="en-US" sz="1600" dirty="0"/>
              <a:t> </a:t>
            </a:r>
            <a:r>
              <a:rPr lang="en-US" altLang="en-US" sz="1600" dirty="0" err="1"/>
              <a:t>Φύλου</a:t>
            </a:r>
            <a:r>
              <a:rPr lang="en-US" altLang="en-US" sz="1600" dirty="0"/>
              <a:t> </a:t>
            </a:r>
            <a:r>
              <a:rPr lang="en-US" altLang="en-US" sz="1600" dirty="0" err="1"/>
              <a:t>μελετά</a:t>
            </a:r>
            <a:r>
              <a:rPr lang="en-US" altLang="en-US" sz="1600" dirty="0"/>
              <a:t> π</a:t>
            </a:r>
            <a:r>
              <a:rPr lang="en-US" altLang="en-US" sz="1600" dirty="0" err="1"/>
              <a:t>ώς</a:t>
            </a:r>
            <a:r>
              <a:rPr lang="en-US" altLang="en-US" sz="1600" dirty="0"/>
              <a:t> </a:t>
            </a:r>
            <a:r>
              <a:rPr lang="en-US" altLang="en-US" sz="1600" dirty="0" err="1"/>
              <a:t>οι</a:t>
            </a:r>
            <a:r>
              <a:rPr lang="en-US" altLang="en-US" sz="1600" dirty="0"/>
              <a:t> </a:t>
            </a:r>
            <a:r>
              <a:rPr lang="en-US" altLang="en-US" sz="1600" dirty="0" err="1"/>
              <a:t>δι</a:t>
            </a:r>
            <a:r>
              <a:rPr lang="en-US" altLang="en-US" sz="1600" dirty="0"/>
              <a:t>αφορές ανάμεσα στα δύο φύλα επηρεάζουν την υγεία των ανθρώπων.</a:t>
            </a:r>
            <a:endParaRPr lang="en-US" altLang="en-US" sz="1600" dirty="0"/>
          </a:p>
          <a:p>
            <a:endParaRPr lang="en-US" altLang="en-US" sz="1600" dirty="0"/>
          </a:p>
          <a:p>
            <a:r>
              <a:rPr lang="en-US" altLang="en-US" sz="1600" dirty="0"/>
              <a:t>Η γυναικολογική υγεία είναι ένας χρόνια υποχρηματοδοτούμενος τομέας. Συγκεκριμένα, μόλις 1% των πόρων δαπανάται σε ασθένειες που δεν συνδέονται με τον καρκίνο. Οι επενδύσεις με στόχο να γεφυρωθεί αυτό το χάσμα θα μπορούσαν να βοηθήσουν συνολικά τις γυναίκες ανά τον κόσμο να γλιτώνουν κάθε χρόνο από 24 εκατομμύρια χρόνια κακής ποιότητας ζωής εξαιτίας αναπηριών που δεν προλαμβάνονται, και να ενισχύσουν την παγκόσμια οικονομία κατά 1 τρισεκατομμύριο ετησίως μέχρι το 2040.</a:t>
            </a:r>
            <a:endParaRPr lang="en-US" altLang="en-US" sz="1600" dirty="0"/>
          </a:p>
          <a:p>
            <a:endParaRPr lang="en-US" altLang="en-US" sz="1600" dirty="0"/>
          </a:p>
          <a:p>
            <a:r>
              <a:rPr lang="en-US" altLang="en-US" sz="1600" b="1" dirty="0" err="1"/>
              <a:t>Οι</a:t>
            </a:r>
            <a:r>
              <a:rPr lang="en-US" altLang="en-US" sz="1600" b="1" dirty="0"/>
              <a:t> </a:t>
            </a:r>
            <a:r>
              <a:rPr lang="en-US" altLang="en-US" sz="1600" b="1" dirty="0" err="1"/>
              <a:t>γυν</a:t>
            </a:r>
            <a:r>
              <a:rPr lang="en-US" altLang="en-US" sz="1600" b="1" dirty="0"/>
              <a:t>αίκες υπολογίζεται πως αποτελούν μόλις το 22% των συμμετεχόντων στη φάση 1 των κλινικών δοκιμών</a:t>
            </a:r>
            <a:r>
              <a:rPr lang="en-US" altLang="en-US" sz="1600" dirty="0"/>
              <a:t>, οπότε τα στοιχεία είναι ελλιπή αναφορικά με το πόσο διαφορετικά επηρεάζουν οι εκάστοτε θεραπείες τους άνδρες και τις γυναίκες.</a:t>
            </a:r>
            <a:endParaRPr lang="en-US" altLang="en-US"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50000">
              <a:schemeClr val="accent6"/>
            </a:gs>
            <a:gs pos="0">
              <a:schemeClr val="accent6">
                <a:lumMod val="25000"/>
                <a:lumOff val="75000"/>
              </a:schemeClr>
            </a:gs>
            <a:gs pos="100000">
              <a:schemeClr val="accent6">
                <a:lumMod val="85000"/>
              </a:schemeClr>
            </a:gs>
          </a:gsLst>
          <a:lin ang="5400000" scaled="1"/>
        </a:gradFill>
        <a:effectLst/>
      </p:bgPr>
    </p:bg>
    <p:spTree>
      <p:nvGrpSpPr>
        <p:cNvPr id="1" name=""/>
        <p:cNvGrpSpPr/>
        <p:nvPr/>
      </p:nvGrpSpPr>
      <p:grpSpPr/>
      <p:sp>
        <p:nvSpPr>
          <p:cNvPr id="2" name="Title 1"/>
          <p:cNvSpPr>
            <a:spLocks noGrp="1"/>
          </p:cNvSpPr>
          <p:nvPr>
            <p:ph type="title"/>
          </p:nvPr>
        </p:nvSpPr>
        <p:spPr>
          <a:xfrm>
            <a:off x="457200" y="-317"/>
            <a:ext cx="8229600" cy="1143000"/>
          </a:xfrm>
        </p:spPr>
        <p:txBody>
          <a:bodyPr/>
          <a:p>
            <a:r>
              <a:rPr lang="el-GR" altLang="en-US"/>
              <a:t>Ιατρική του </a:t>
            </a:r>
            <a:r>
              <a:rPr lang="en-GB" altLang="en-US"/>
              <a:t>Bikini</a:t>
            </a:r>
            <a:r>
              <a:rPr lang="el-GR" altLang="en-GB"/>
              <a:t> - </a:t>
            </a:r>
            <a:r>
              <a:rPr lang="en-GB" altLang="en-GB"/>
              <a:t>Bikini medicine</a:t>
            </a:r>
            <a:endParaRPr lang="en-GB" altLang="en-GB"/>
          </a:p>
        </p:txBody>
      </p:sp>
      <p:sp>
        <p:nvSpPr>
          <p:cNvPr id="3" name="Content Placeholder 2"/>
          <p:cNvSpPr>
            <a:spLocks noGrp="1"/>
          </p:cNvSpPr>
          <p:nvPr>
            <p:ph idx="1"/>
          </p:nvPr>
        </p:nvSpPr>
        <p:spPr>
          <a:xfrm>
            <a:off x="457200" y="800100"/>
            <a:ext cx="8229600" cy="5520055"/>
          </a:xfrm>
        </p:spPr>
        <p:txBody>
          <a:bodyPr>
            <a:normAutofit fontScale="50000"/>
          </a:bodyPr>
          <a:p>
            <a:endParaRPr lang="el-GR" altLang="en-US"/>
          </a:p>
          <a:p>
            <a:r>
              <a:rPr lang="el-GR" altLang="en-US"/>
              <a:t>Η ‘ιατρική του μπικίνι’ περιγράφει τις ιατρικές έρευνες γύρω από αυτά που καλύπτει το μπικίνι.</a:t>
            </a:r>
            <a:endParaRPr lang="el-GR" altLang="en-US"/>
          </a:p>
          <a:p>
            <a:r>
              <a:rPr lang="el-GR" altLang="en-US"/>
              <a:t>Είναι η </a:t>
            </a:r>
            <a:r>
              <a:rPr lang="el-GR" altLang="en-US" b="1"/>
              <a:t>εσφαλμένη πεποίηθηση</a:t>
            </a:r>
            <a:r>
              <a:rPr lang="el-GR" altLang="en-US"/>
              <a:t> ότι η υγεία των γυναικών διαφέρει από την υγεία των ανδρών μόνο στα μέρη του σώματος που καλύπτονταν από ένα μπικίνι. </a:t>
            </a:r>
            <a:endParaRPr lang="el-GR" altLang="en-US"/>
          </a:p>
          <a:p>
            <a:r>
              <a:rPr lang="el-GR" altLang="en-US"/>
              <a:t>Για δεκαετίες, μετά τον Β’ Παγκόσμιο Πόλεμο:</a:t>
            </a:r>
            <a:endParaRPr lang="el-GR" altLang="en-US"/>
          </a:p>
          <a:p>
            <a:r>
              <a:rPr lang="el-GR" altLang="en-US"/>
              <a:t>Οι έρευνες για την γυναικεία υγεία περιορίζονταν στην αναπαραγωγική υγεία</a:t>
            </a:r>
            <a:endParaRPr lang="el-GR" altLang="en-US"/>
          </a:p>
          <a:p>
            <a:r>
              <a:rPr lang="el-GR" altLang="en-GB"/>
              <a:t>Απουσίαζαν οι έρευνες και δοκιμές για παθολογικές νόσους και  για άλλες νοσηρότητες</a:t>
            </a:r>
            <a:endParaRPr lang="el-GR" altLang="en-GB"/>
          </a:p>
          <a:p>
            <a:endParaRPr lang="el-GR" altLang="en-GB"/>
          </a:p>
          <a:p>
            <a:r>
              <a:rPr lang="el-GR" altLang="en-US"/>
              <a:t>Σήμερα ξέρουμε:</a:t>
            </a:r>
            <a:endParaRPr lang="el-GR" altLang="en-US"/>
          </a:p>
          <a:p>
            <a:r>
              <a:rPr lang="el-GR" altLang="en-US"/>
              <a:t>- ότι ο</a:t>
            </a:r>
            <a:r>
              <a:rPr lang="en-US" altLang="en-US"/>
              <a:t>ι μη μεταδοτικές ασθένειες αποτελούν πλέον την κύρια αιτία θανάτου και αναπηρίας για τις γυναίκες στις περισσότερες χώρες, ιδίως στις χώρες χαμηλού και μεσαίου εισοδήματος</a:t>
            </a:r>
            <a:endParaRPr lang="" altLang="en-US"/>
          </a:p>
          <a:p>
            <a:r>
              <a:rPr lang="el-GR" altLang="en-US"/>
              <a:t>-και ότ</a:t>
            </a:r>
            <a:r>
              <a:rPr lang="en-US" altLang="en-US"/>
              <a:t>ι </a:t>
            </a:r>
            <a:r>
              <a:rPr lang="el-GR" altLang="en-US"/>
              <a:t>οι προκαταλήψεις </a:t>
            </a:r>
            <a:r>
              <a:rPr lang="en-US" altLang="en-US"/>
              <a:t>λόγω φύλου στην έρευνα και την υγειονομική περίθαλψη μπορούν να οδηγήσουν σε χειρότερα αποτελέσματα υγείας για τις γυναίκες, ιδίως σε καταστάσεις που δεν αναγνωρίζονται ως προβλήματα υγείας των γυναικών</a:t>
            </a:r>
            <a:r>
              <a:rPr lang="el-GR" altLang="en-US"/>
              <a:t>.</a:t>
            </a:r>
            <a:endParaRPr lang="el-GR" altLang="en-US"/>
          </a:p>
          <a:p>
            <a:pPr lvl="7"/>
            <a:endParaRPr lang="" altLang="en-US"/>
          </a:p>
          <a:p>
            <a:pPr marL="0" indent="0" algn="r">
              <a:buNone/>
            </a:pPr>
            <a:r>
              <a:rPr lang="el-GR" altLang="en-US"/>
              <a:t> </a:t>
            </a:r>
            <a:r>
              <a:rPr lang="el-GR" altLang="en-US" sz="2400"/>
              <a:t>Πηγή: </a:t>
            </a:r>
            <a:r>
              <a:rPr lang="en-US" altLang="en-US" sz="2400"/>
              <a:t>https://www.georgeinstitute.org/news-and-media/news/time-to-shift-research-focus-from-bikini-medicine-to-what-is-really-ailing-women</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box(in)">
                                      <p:cBhvr>
                                        <p:cTn id="7" dur="2000"/>
                                        <p:tgtEl>
                                          <p:spTgt spid="3">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2000"/>
                                        <p:tgtEl>
                                          <p:spTgt spid="3">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2000"/>
                                        <p:tgtEl>
                                          <p:spTgt spid="3">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2000"/>
                                        <p:tgtEl>
                                          <p:spTgt spid="3">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2000"/>
                                        <p:tgtEl>
                                          <p:spTgt spid="3">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ox(in)">
                                      <p:cBhvr>
                                        <p:cTn id="29" dur="2000"/>
                                        <p:tgtEl>
                                          <p:spTgt spid="3">
                                            <p:txEl>
                                              <p:pRg st="7" end="7"/>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ox(in)">
                                      <p:cBhvr>
                                        <p:cTn id="32" dur="2000"/>
                                        <p:tgtEl>
                                          <p:spTgt spid="3">
                                            <p:txEl>
                                              <p:pRg st="8" end="8"/>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box(in)">
                                      <p:cBhvr>
                                        <p:cTn id="35"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Προβολή βίντεο </a:t>
            </a:r>
            <a:r>
              <a:rPr lang="en-GB" dirty="0" err="1"/>
              <a:t>TEDex</a:t>
            </a:r>
            <a:endParaRPr lang="el-GR" dirty="0"/>
          </a:p>
        </p:txBody>
      </p:sp>
      <p:sp>
        <p:nvSpPr>
          <p:cNvPr id="3" name="Θέση περιεχομένου 2"/>
          <p:cNvSpPr>
            <a:spLocks noGrp="1"/>
          </p:cNvSpPr>
          <p:nvPr>
            <p:ph idx="1"/>
          </p:nvPr>
        </p:nvSpPr>
        <p:spPr/>
        <p:txBody>
          <a:bodyPr>
            <a:normAutofit fontScale="70000"/>
          </a:bodyPr>
          <a:lstStyle/>
          <a:p>
            <a:r>
              <a:rPr lang="el-GR" altLang="en-US" b="1" dirty="0">
                <a:hlinkClick r:id="rId1" tooltip="" action="ppaction://hlinkfile"/>
              </a:rPr>
              <a:t>https://www.youtube.com/watch?v=sJCBM9ajA5s</a:t>
            </a:r>
            <a:endParaRPr lang="en-US" altLang="en-US" b="1" dirty="0"/>
          </a:p>
          <a:p>
            <a:pPr marL="0" indent="0">
              <a:buNone/>
            </a:pPr>
            <a:r>
              <a:rPr lang="en-GB" altLang="el-GR" dirty="0"/>
              <a:t>(</a:t>
            </a:r>
            <a:r>
              <a:rPr lang="el-GR" altLang="el-GR" dirty="0"/>
              <a:t>Για ελληνικούς υπότιτλους μια επιλογή είναι κατέβασμα τοπικά</a:t>
            </a:r>
            <a:r>
              <a:rPr lang="en-GB" altLang="el-GR" dirty="0"/>
              <a:t>,</a:t>
            </a:r>
            <a:r>
              <a:rPr lang="el-GR" altLang="el-GR" dirty="0"/>
              <a:t> ανέβασμα στο </a:t>
            </a:r>
            <a:r>
              <a:rPr lang="en-GB" altLang="el-GR" dirty="0"/>
              <a:t>google studio </a:t>
            </a:r>
            <a:r>
              <a:rPr lang="el-GR" altLang="en-GB" dirty="0"/>
              <a:t>κι από </a:t>
            </a:r>
            <a:r>
              <a:rPr lang="el-GR" altLang="el-GR" dirty="0"/>
              <a:t>εκεί αυτόματη μετάφραση-εγώ αυτό έκανα)</a:t>
            </a:r>
            <a:endParaRPr lang="el-GR" altLang="el-GR" dirty="0"/>
          </a:p>
          <a:p>
            <a:pPr marL="0" indent="0">
              <a:buNone/>
            </a:pPr>
            <a:endParaRPr lang="el-GR" altLang="en-US" b="1" dirty="0"/>
          </a:p>
          <a:p>
            <a:pPr marL="0" indent="0">
              <a:buNone/>
            </a:pPr>
            <a:endParaRPr lang="el-GR" altLang="en-US" b="1" dirty="0"/>
          </a:p>
          <a:p>
            <a:pPr marL="0" indent="0">
              <a:buNone/>
            </a:pPr>
            <a:r>
              <a:rPr lang="el-GR" altLang="en-US" b="1" dirty="0"/>
              <a:t>Τίτλος Βίντεο στο Υο</a:t>
            </a:r>
            <a:r>
              <a:rPr lang="en-GB" altLang="en-US" b="1" dirty="0"/>
              <a:t>uTube:</a:t>
            </a:r>
            <a:endParaRPr lang="en-US" b="1" dirty="0"/>
          </a:p>
          <a:p>
            <a:r>
              <a:rPr lang="en-US" b="1" dirty="0"/>
              <a:t>Why Medicine Often Has Dangerous Side Effects for Women? </a:t>
            </a:r>
            <a:endParaRPr lang="el-GR" b="1" dirty="0"/>
          </a:p>
          <a:p>
            <a:endParaRPr lang="en-US" b="1" dirty="0"/>
          </a:p>
          <a:p>
            <a:pPr marL="0" indent="0">
              <a:buNone/>
            </a:pPr>
            <a:r>
              <a:rPr lang="en-US" b="1" dirty="0"/>
              <a:t> from Alyson McGregor</a:t>
            </a:r>
            <a:r>
              <a:rPr lang="en-GB" altLang="en-US" b="1" dirty="0"/>
              <a:t>, </a:t>
            </a:r>
            <a:r>
              <a:rPr lang="en-US" b="1" dirty="0"/>
              <a:t>TED Talks</a:t>
            </a:r>
            <a:endParaRPr lang="en-US" b="1" dirty="0"/>
          </a:p>
          <a:p>
            <a:pPr marL="0" indent="0">
              <a:buNone/>
            </a:pPr>
            <a:endParaRPr lang="en-US" b="1" dirty="0"/>
          </a:p>
          <a:p>
            <a:pPr marL="0" indent="0">
              <a:buNone/>
            </a:pPr>
            <a:endParaRPr lang="en-US" b="1" dirty="0"/>
          </a:p>
          <a:p>
            <a:pPr marL="0" indent="0">
              <a:buNone/>
            </a:pPr>
            <a:endParaRPr lang="el-GR" dirty="0"/>
          </a:p>
        </p:txBody>
      </p:sp>
      <p:cxnSp>
        <p:nvCxnSpPr>
          <p:cNvPr id="5" name="Straight Arrow Connector 4"/>
          <p:cNvCxnSpPr/>
          <p:nvPr/>
        </p:nvCxnSpPr>
        <p:spPr>
          <a:xfrm>
            <a:off x="4036695" y="2862580"/>
            <a:ext cx="0" cy="337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a:t>Φαρμακολογία και φύλο</a:t>
            </a:r>
            <a:br>
              <a:rPr lang="el-GR" altLang="en-US"/>
            </a:br>
            <a:r>
              <a:rPr lang="el-GR" altLang="en-US" sz="1555"/>
              <a:t>(</a:t>
            </a:r>
            <a:r>
              <a:rPr lang="el-GR" altLang="en-US" sz="1555">
                <a:sym typeface="+mn-ea"/>
              </a:rPr>
              <a:t>πηγή: </a:t>
            </a:r>
            <a:r>
              <a:rPr lang="en-US" altLang="en-US" sz="1555">
                <a:sym typeface="+mn-ea"/>
              </a:rPr>
              <a:t>https://www.fylopedia.uoa.gr</a:t>
            </a:r>
            <a:r>
              <a:rPr lang="el-GR" altLang="en-US" sz="1555">
                <a:sym typeface="+mn-ea"/>
              </a:rPr>
              <a:t>)</a:t>
            </a:r>
            <a:endParaRPr lang="el-GR" altLang="en-US" sz="1555"/>
          </a:p>
        </p:txBody>
      </p:sp>
      <p:sp>
        <p:nvSpPr>
          <p:cNvPr id="3" name="Content Placeholder 2"/>
          <p:cNvSpPr>
            <a:spLocks noGrp="1"/>
          </p:cNvSpPr>
          <p:nvPr>
            <p:ph idx="1"/>
          </p:nvPr>
        </p:nvSpPr>
        <p:spPr>
          <a:xfrm>
            <a:off x="457200" y="1295400"/>
            <a:ext cx="8229600" cy="4831080"/>
          </a:xfrm>
        </p:spPr>
        <p:txBody>
          <a:bodyPr>
            <a:noAutofit/>
          </a:bodyPr>
          <a:lstStyle/>
          <a:p>
            <a:r>
              <a:rPr lang="en-US" altLang="en-US" sz="1400" dirty="0" err="1">
                <a:sym typeface="+mn-ea"/>
              </a:rPr>
              <a:t>Μέχρι</a:t>
            </a:r>
            <a:r>
              <a:rPr lang="en-US" altLang="en-US" sz="1400" dirty="0">
                <a:sym typeface="+mn-ea"/>
              </a:rPr>
              <a:t> και </a:t>
            </a:r>
            <a:r>
              <a:rPr lang="en-US" altLang="en-US" sz="1400" dirty="0" err="1">
                <a:sym typeface="+mn-ea"/>
              </a:rPr>
              <a:t>το</a:t>
            </a:r>
            <a:r>
              <a:rPr lang="en-US" altLang="en-US" sz="1400" dirty="0">
                <a:sym typeface="+mn-ea"/>
              </a:rPr>
              <a:t> 1993 </a:t>
            </a:r>
            <a:r>
              <a:rPr lang="en-US" altLang="en-US" sz="1400" dirty="0" err="1">
                <a:sym typeface="+mn-ea"/>
              </a:rPr>
              <a:t>οι</a:t>
            </a:r>
            <a:r>
              <a:rPr lang="en-US" altLang="en-US" sz="1400" dirty="0">
                <a:sym typeface="+mn-ea"/>
              </a:rPr>
              <a:t> </a:t>
            </a:r>
            <a:r>
              <a:rPr lang="en-US" altLang="en-US" sz="1400" dirty="0" err="1">
                <a:sym typeface="+mn-ea"/>
              </a:rPr>
              <a:t>διεθνείς</a:t>
            </a:r>
            <a:r>
              <a:rPr lang="en-US" altLang="en-US" sz="1400" dirty="0">
                <a:sym typeface="+mn-ea"/>
              </a:rPr>
              <a:t> </a:t>
            </a:r>
            <a:r>
              <a:rPr lang="en-US" altLang="en-US" sz="1400" dirty="0" err="1">
                <a:sym typeface="+mn-ea"/>
              </a:rPr>
              <a:t>οργ</a:t>
            </a:r>
            <a:r>
              <a:rPr lang="en-US" altLang="en-US" sz="1400" dirty="0">
                <a:sym typeface="+mn-ea"/>
              </a:rPr>
              <a:t>ανισμοί ελέγχου των φαρμάκων απαγόρευαν τη συμμετοχή των γυναικών σε κλινικές μελέτες δράσης των νέων φαρμάκων, λόγω πιθανών κινδύνων σε περιπτώσεις τυχαίας εγκυμοσύνης</a:t>
            </a:r>
            <a:r>
              <a:rPr lang="el-GR" altLang="en-US" sz="1400" dirty="0">
                <a:sym typeface="+mn-ea"/>
              </a:rPr>
              <a:t>.</a:t>
            </a:r>
            <a:endParaRPr lang="el-GR" altLang="en-US" sz="1400" dirty="0">
              <a:sym typeface="+mn-ea"/>
            </a:endParaRPr>
          </a:p>
          <a:p>
            <a:endParaRPr lang="el-GR" altLang="en-US" sz="1400" dirty="0">
              <a:sym typeface="+mn-ea"/>
            </a:endParaRPr>
          </a:p>
          <a:p>
            <a:r>
              <a:rPr lang="en-US" altLang="en-US" sz="1400" dirty="0" err="1">
                <a:sym typeface="+mn-ea"/>
              </a:rPr>
              <a:t>Οι</a:t>
            </a:r>
            <a:r>
              <a:rPr lang="en-US" altLang="en-US" sz="1400" dirty="0">
                <a:sym typeface="+mn-ea"/>
              </a:rPr>
              <a:t> </a:t>
            </a:r>
            <a:r>
              <a:rPr lang="en-US" altLang="en-US" sz="1400" dirty="0" err="1">
                <a:sym typeface="+mn-ea"/>
              </a:rPr>
              <a:t>γυν</a:t>
            </a:r>
            <a:r>
              <a:rPr lang="en-US" altLang="en-US" sz="1400" dirty="0">
                <a:sym typeface="+mn-ea"/>
              </a:rPr>
              <a:t>αίκες έχουν μικρότερο βάρος σώματος, μικρότερο μέγεθος οργάνων και μικρότερο ρυθμό νεφρικής σπειραματικής διήθησης (συνδέεται με την αποβολή των φαρμάκων από τον οργανισμό</a:t>
            </a:r>
            <a:r>
              <a:rPr lang="el-GR" altLang="en-US" sz="1400" dirty="0">
                <a:sym typeface="+mn-ea"/>
              </a:rPr>
              <a:t>)</a:t>
            </a:r>
            <a:r>
              <a:rPr lang="en-US" altLang="en-US" sz="1400" dirty="0">
                <a:sym typeface="+mn-ea"/>
              </a:rPr>
              <a:t>. Επ</a:t>
            </a:r>
            <a:r>
              <a:rPr lang="en-US" altLang="en-US" sz="1400" dirty="0" err="1">
                <a:sym typeface="+mn-ea"/>
              </a:rPr>
              <a:t>ίσης</a:t>
            </a:r>
            <a:r>
              <a:rPr lang="en-US" altLang="en-US" sz="1400" dirty="0">
                <a:sym typeface="+mn-ea"/>
              </a:rPr>
              <a:t> </a:t>
            </a:r>
            <a:r>
              <a:rPr lang="en-US" altLang="en-US" sz="1400" dirty="0" err="1">
                <a:sym typeface="+mn-ea"/>
              </a:rPr>
              <a:t>οι</a:t>
            </a:r>
            <a:r>
              <a:rPr lang="en-US" altLang="en-US" sz="1400" dirty="0">
                <a:sym typeface="+mn-ea"/>
              </a:rPr>
              <a:t> </a:t>
            </a:r>
            <a:r>
              <a:rPr lang="en-US" altLang="en-US" sz="1400" dirty="0" err="1">
                <a:sym typeface="+mn-ea"/>
              </a:rPr>
              <a:t>γυν</a:t>
            </a:r>
            <a:r>
              <a:rPr lang="en-US" altLang="en-US" sz="1400" dirty="0">
                <a:sym typeface="+mn-ea"/>
              </a:rPr>
              <a:t>αίκες έχουν μεγαλύτερο ποσοστό λίπους και διαφορετική κινητικότητα του γαστρεντερικού συστήματος λόγω επιδράσεων των ορμονών του φύλου. </a:t>
            </a:r>
            <a:r>
              <a:rPr lang="en-US" altLang="en-US" sz="1400" dirty="0" err="1">
                <a:sym typeface="+mn-ea"/>
              </a:rPr>
              <a:t>Το</a:t>
            </a:r>
            <a:r>
              <a:rPr lang="en-US" altLang="en-US" sz="1400" dirty="0">
                <a:sym typeface="+mn-ea"/>
              </a:rPr>
              <a:t> α</a:t>
            </a:r>
            <a:r>
              <a:rPr lang="en-US" altLang="en-US" sz="1400" dirty="0" err="1">
                <a:sym typeface="+mn-ea"/>
              </a:rPr>
              <a:t>υξημένο</a:t>
            </a:r>
            <a:r>
              <a:rPr lang="en-US" altLang="en-US" sz="1400" dirty="0">
                <a:sym typeface="+mn-ea"/>
              </a:rPr>
              <a:t> π</a:t>
            </a:r>
            <a:r>
              <a:rPr lang="en-US" altLang="en-US" sz="1400" dirty="0" err="1">
                <a:sym typeface="+mn-ea"/>
              </a:rPr>
              <a:t>οσοστό</a:t>
            </a:r>
            <a:r>
              <a:rPr lang="en-US" altLang="en-US" sz="1400" dirty="0">
                <a:sym typeface="+mn-ea"/>
              </a:rPr>
              <a:t> </a:t>
            </a:r>
            <a:r>
              <a:rPr lang="en-US" altLang="en-US" sz="1400" dirty="0" err="1">
                <a:sym typeface="+mn-ea"/>
              </a:rPr>
              <a:t>λί</a:t>
            </a:r>
            <a:r>
              <a:rPr lang="en-US" altLang="en-US" sz="1400" dirty="0">
                <a:sym typeface="+mn-ea"/>
              </a:rPr>
              <a:t>πους σημαίνει μεγαλύτερη δέσμευση των λιπόφιλων φαρμάκων σε αυτό και επομένως διαφορετική κατανομή του φαρμάκου στον οργανισμό</a:t>
            </a:r>
            <a:r>
              <a:rPr lang="el-GR" altLang="en-US" sz="1400" dirty="0">
                <a:sym typeface="+mn-ea"/>
              </a:rPr>
              <a:t>.  </a:t>
            </a:r>
            <a:endParaRPr lang="el-GR" altLang="en-US" sz="1400" dirty="0"/>
          </a:p>
          <a:p>
            <a:endParaRPr lang="el-GR" altLang="en-US" sz="1400" dirty="0"/>
          </a:p>
          <a:p>
            <a:r>
              <a:rPr lang="en-US" altLang="en-US" sz="1400" dirty="0" err="1">
                <a:sym typeface="+mn-ea"/>
              </a:rPr>
              <a:t>Αυτές</a:t>
            </a:r>
            <a:r>
              <a:rPr lang="en-US" altLang="en-US" sz="1400" dirty="0">
                <a:sym typeface="+mn-ea"/>
              </a:rPr>
              <a:t> </a:t>
            </a:r>
            <a:r>
              <a:rPr lang="en-US" altLang="en-US" sz="1400" dirty="0" err="1">
                <a:sym typeface="+mn-ea"/>
              </a:rPr>
              <a:t>οι</a:t>
            </a:r>
            <a:r>
              <a:rPr lang="en-US" altLang="en-US" sz="1400" dirty="0">
                <a:sym typeface="+mn-ea"/>
              </a:rPr>
              <a:t> π</a:t>
            </a:r>
            <a:r>
              <a:rPr lang="en-US" altLang="en-US" sz="1400" dirty="0" err="1">
                <a:sym typeface="+mn-ea"/>
              </a:rPr>
              <a:t>ληροφορίες</a:t>
            </a:r>
            <a:r>
              <a:rPr lang="en-US" altLang="en-US" sz="1400" dirty="0">
                <a:sym typeface="+mn-ea"/>
              </a:rPr>
              <a:t> </a:t>
            </a:r>
            <a:r>
              <a:rPr lang="en-US" altLang="en-US" sz="1400" dirty="0" err="1">
                <a:sym typeface="+mn-ea"/>
              </a:rPr>
              <a:t>δείχνουν</a:t>
            </a:r>
            <a:r>
              <a:rPr lang="en-US" altLang="en-US" sz="1400" dirty="0">
                <a:sym typeface="+mn-ea"/>
              </a:rPr>
              <a:t> </a:t>
            </a:r>
            <a:r>
              <a:rPr lang="en-US" altLang="en-US" sz="1400" dirty="0" err="1">
                <a:sym typeface="+mn-ea"/>
              </a:rPr>
              <a:t>ότι</a:t>
            </a:r>
            <a:r>
              <a:rPr lang="en-US" altLang="en-US" sz="1400" dirty="0">
                <a:sym typeface="+mn-ea"/>
              </a:rPr>
              <a:t> τα </a:t>
            </a:r>
            <a:r>
              <a:rPr lang="en-US" altLang="en-US" sz="1400" dirty="0" err="1">
                <a:sym typeface="+mn-ea"/>
              </a:rPr>
              <a:t>φάρμ</a:t>
            </a:r>
            <a:r>
              <a:rPr lang="en-US" altLang="en-US" sz="1400" dirty="0">
                <a:sym typeface="+mn-ea"/>
              </a:rPr>
              <a:t>ακα μεταβολίζονται με διαφορετικό τρόπο στις γυναίκες και στους άνδρες, γεγονός που επιβάλει</a:t>
            </a:r>
            <a:r>
              <a:rPr lang="el-GR" altLang="en-US" sz="1400" dirty="0">
                <a:sym typeface="+mn-ea"/>
              </a:rPr>
              <a:t> τουλάχιστον </a:t>
            </a:r>
            <a:r>
              <a:rPr lang="en-US" altLang="en-US" sz="1400" dirty="0" err="1">
                <a:sym typeface="+mn-ea"/>
              </a:rPr>
              <a:t>την</a:t>
            </a:r>
            <a:r>
              <a:rPr lang="en-US" altLang="en-US" sz="1400" dirty="0">
                <a:sym typeface="+mn-ea"/>
              </a:rPr>
              <a:t> α</a:t>
            </a:r>
            <a:r>
              <a:rPr lang="en-US" altLang="en-US" sz="1400" dirty="0" err="1">
                <a:sym typeface="+mn-ea"/>
              </a:rPr>
              <a:t>λλ</a:t>
            </a:r>
            <a:r>
              <a:rPr lang="en-US" altLang="en-US" sz="1400" dirty="0">
                <a:sym typeface="+mn-ea"/>
              </a:rPr>
              <a:t>αγή του δοσολογικού σχήματος</a:t>
            </a:r>
            <a:r>
              <a:rPr lang="el-GR" altLang="en-US" sz="1400" dirty="0">
                <a:sym typeface="+mn-ea"/>
              </a:rPr>
              <a:t>, ίσως και την</a:t>
            </a:r>
            <a:r>
              <a:rPr lang="en-US" altLang="en-US" sz="1400" dirty="0">
                <a:sym typeface="+mn-ea"/>
              </a:rPr>
              <a:t> επ</a:t>
            </a:r>
            <a:r>
              <a:rPr lang="en-US" altLang="en-US" sz="1400" dirty="0" err="1">
                <a:sym typeface="+mn-ea"/>
              </a:rPr>
              <a:t>ιλογή</a:t>
            </a:r>
            <a:r>
              <a:rPr lang="en-US" altLang="en-US" sz="1400" dirty="0">
                <a:sym typeface="+mn-ea"/>
              </a:rPr>
              <a:t> φα</a:t>
            </a:r>
            <a:r>
              <a:rPr lang="en-US" altLang="en-US" sz="1400" dirty="0" err="1">
                <a:sym typeface="+mn-ea"/>
              </a:rPr>
              <a:t>ρμάκου</a:t>
            </a:r>
            <a:r>
              <a:rPr lang="en-US" altLang="en-US" sz="1400" dirty="0">
                <a:sym typeface="+mn-ea"/>
              </a:rPr>
              <a:t>. </a:t>
            </a:r>
            <a:endParaRPr lang="en-US" altLang="en-US" sz="1400" dirty="0">
              <a:sym typeface="+mn-ea"/>
            </a:endParaRPr>
          </a:p>
          <a:p>
            <a:endParaRPr lang="en-US" altLang="en-US" sz="1400" dirty="0">
              <a:sym typeface="+mn-ea"/>
            </a:endParaRPr>
          </a:p>
          <a:p>
            <a:endParaRPr lang="en-US" altLang="en-US" sz="1400" dirty="0">
              <a:sym typeface="+mn-ea"/>
            </a:endParaRPr>
          </a:p>
          <a:p>
            <a:r>
              <a:rPr lang="el-GR" altLang="en-US" sz="1400" dirty="0">
                <a:sym typeface="+mn-ea"/>
              </a:rPr>
              <a:t>Παραδείγματα:</a:t>
            </a:r>
            <a:endParaRPr lang="en-US" altLang="en-US" sz="1400" dirty="0">
              <a:sym typeface="+mn-ea"/>
            </a:endParaRPr>
          </a:p>
          <a:p>
            <a:r>
              <a:rPr lang="en-US" altLang="en-US" sz="1400" dirty="0" err="1">
                <a:sym typeface="+mn-ea"/>
              </a:rPr>
              <a:t>Κά</a:t>
            </a:r>
            <a:r>
              <a:rPr lang="en-US" altLang="en-US" sz="1400" dirty="0">
                <a:sym typeface="+mn-ea"/>
              </a:rPr>
              <a:t>ποια από τα φάρμακα για την υπέρταση, χορηγούμενα στην ίδια δοσολογία φθάνουν σε υψηλότερα επίπεδα στο αίμα των γυναικών και μεταβολίζονται με διαφορετικό τρόπο</a:t>
            </a:r>
            <a:r>
              <a:rPr lang="el-GR" altLang="en-US" sz="1400" dirty="0">
                <a:sym typeface="+mn-ea"/>
              </a:rPr>
              <a:t>.</a:t>
            </a:r>
            <a:endParaRPr lang="el-GR" altLang="en-US" sz="1400" dirty="0"/>
          </a:p>
          <a:p>
            <a:r>
              <a:rPr lang="en-US" altLang="en-US" sz="1400" dirty="0" err="1">
                <a:sym typeface="+mn-ea"/>
              </a:rPr>
              <a:t>Οι</a:t>
            </a:r>
            <a:r>
              <a:rPr lang="en-US" altLang="en-US" sz="1400" dirty="0">
                <a:sym typeface="+mn-ea"/>
              </a:rPr>
              <a:t> </a:t>
            </a:r>
            <a:r>
              <a:rPr lang="en-US" altLang="en-US" sz="1400" dirty="0" err="1">
                <a:sym typeface="+mn-ea"/>
              </a:rPr>
              <a:t>ίδιες</a:t>
            </a:r>
            <a:r>
              <a:rPr lang="en-US" altLang="en-US" sz="1400" dirty="0">
                <a:sym typeface="+mn-ea"/>
              </a:rPr>
              <a:t> </a:t>
            </a:r>
            <a:r>
              <a:rPr lang="en-US" altLang="en-US" sz="1400" dirty="0" err="1">
                <a:sym typeface="+mn-ea"/>
              </a:rPr>
              <a:t>δόσεις</a:t>
            </a:r>
            <a:r>
              <a:rPr lang="en-US" altLang="en-US" sz="1400" dirty="0">
                <a:sym typeface="+mn-ea"/>
              </a:rPr>
              <a:t> φα</a:t>
            </a:r>
            <a:r>
              <a:rPr lang="en-US" altLang="en-US" sz="1400" dirty="0" err="1">
                <a:sym typeface="+mn-ea"/>
              </a:rPr>
              <a:t>ρμάκων</a:t>
            </a:r>
            <a:r>
              <a:rPr lang="en-US" altLang="en-US" sz="1400" dirty="0">
                <a:sym typeface="+mn-ea"/>
              </a:rPr>
              <a:t> </a:t>
            </a:r>
            <a:r>
              <a:rPr lang="en-US" altLang="en-US" sz="1400" dirty="0" err="1">
                <a:sym typeface="+mn-ea"/>
              </a:rPr>
              <a:t>του</a:t>
            </a:r>
            <a:r>
              <a:rPr lang="en-US" altLang="en-US" sz="1400" dirty="0">
                <a:sym typeface="+mn-ea"/>
              </a:rPr>
              <a:t> κα</a:t>
            </a:r>
            <a:r>
              <a:rPr lang="en-US" altLang="en-US" sz="1400" dirty="0" err="1">
                <a:sym typeface="+mn-ea"/>
              </a:rPr>
              <a:t>ρδι</a:t>
            </a:r>
            <a:r>
              <a:rPr lang="en-US" altLang="en-US" sz="1400" dirty="0">
                <a:sym typeface="+mn-ea"/>
              </a:rPr>
              <a:t>αγγειακού, στις γυναίκες μπορεί να προκαλέσουν μεγαλύτερη μείωση του καρδιακού ρυθμού και της συστολικής πίεσης</a:t>
            </a:r>
            <a:r>
              <a:rPr lang="el-GR" altLang="en-US" sz="1400" dirty="0">
                <a:sym typeface="+mn-ea"/>
              </a:rPr>
              <a:t>.</a:t>
            </a:r>
            <a:endParaRPr lang="el-GR" altLang="en-US" sz="1400" dirty="0"/>
          </a:p>
          <a:p>
            <a:r>
              <a:rPr lang="el-GR" altLang="en-US" sz="1400" dirty="0">
                <a:sym typeface="+mn-ea"/>
              </a:rPr>
              <a:t>Μ</a:t>
            </a:r>
            <a:r>
              <a:rPr lang="en-US" altLang="en-US" sz="1400" dirty="0" err="1">
                <a:sym typeface="+mn-ea"/>
              </a:rPr>
              <a:t>ελέτες</a:t>
            </a:r>
            <a:r>
              <a:rPr lang="en-US" altLang="en-US" sz="1400" dirty="0">
                <a:sym typeface="+mn-ea"/>
              </a:rPr>
              <a:t> </a:t>
            </a:r>
            <a:r>
              <a:rPr lang="en-US" altLang="en-US" sz="1400" dirty="0" err="1">
                <a:sym typeface="+mn-ea"/>
              </a:rPr>
              <a:t>με</a:t>
            </a:r>
            <a:r>
              <a:rPr lang="en-US" altLang="en-US" sz="1400" dirty="0">
                <a:sym typeface="+mn-ea"/>
              </a:rPr>
              <a:t> α</a:t>
            </a:r>
            <a:r>
              <a:rPr lang="en-US" altLang="en-US" sz="1400" dirty="0" err="1">
                <a:sym typeface="+mn-ea"/>
              </a:rPr>
              <a:t>ντικ</a:t>
            </a:r>
            <a:r>
              <a:rPr lang="en-US" altLang="en-US" sz="1400" dirty="0">
                <a:sym typeface="+mn-ea"/>
              </a:rPr>
              <a:t>αταθλιπτικά φάρμακα έδειξαν ότι η δόση κάποιων εξ’αυτών πρέπει να ελαττώνεται στα 2/3 στις γυναίκες</a:t>
            </a:r>
            <a:endParaRPr lang="en-US" sz="1400" dirty="0"/>
          </a:p>
          <a:p>
            <a:pPr marL="0" indent="0">
              <a:buNone/>
            </a:pPr>
            <a:endParaRPr lang="en-US" sz="1400" dirty="0"/>
          </a:p>
          <a:p>
            <a:endParaRPr lang="en-US" sz="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a:t>Έμφυλα Στερεότυπα. </a:t>
            </a:r>
            <a:br>
              <a:rPr lang="el-GR" altLang="en-US"/>
            </a:br>
            <a:r>
              <a:rPr lang="el-GR" altLang="en-US" sz="2220"/>
              <a:t>[Στερεότυπο= ευρέως διαδεδομένη (κυρίαρχη) άποψη]</a:t>
            </a:r>
            <a:endParaRPr lang="el-GR" altLang="en-US" sz="2220"/>
          </a:p>
        </p:txBody>
      </p:sp>
      <p:sp>
        <p:nvSpPr>
          <p:cNvPr id="3" name="Content Placeholder 2"/>
          <p:cNvSpPr>
            <a:spLocks noGrp="1"/>
          </p:cNvSpPr>
          <p:nvPr>
            <p:ph idx="1"/>
          </p:nvPr>
        </p:nvSpPr>
        <p:spPr>
          <a:xfrm>
            <a:off x="457200" y="1600200"/>
            <a:ext cx="8229600" cy="4881880"/>
          </a:xfrm>
        </p:spPr>
        <p:txBody>
          <a:bodyPr>
            <a:normAutofit lnSpcReduction="10000"/>
          </a:bodyPr>
          <a:lstStyle/>
          <a:p>
            <a:r>
              <a:rPr lang="el-GR" altLang="en-US"/>
              <a:t>Ανδρικά Στερεότυπα:</a:t>
            </a:r>
            <a:endParaRPr lang="el-GR" altLang="en-US"/>
          </a:p>
          <a:p>
            <a:r>
              <a:rPr lang="el-GR" altLang="en-US"/>
              <a:t>Δεν κλαίει, </a:t>
            </a:r>
            <a:endParaRPr lang="el-GR" altLang="en-US"/>
          </a:p>
          <a:p>
            <a:r>
              <a:rPr lang="el-GR" altLang="en-US"/>
              <a:t>κολώνα του σπιτιού, κουβαλητής, κυνηγός, παλαιάς κοπής, δουλευταράς</a:t>
            </a:r>
            <a:endParaRPr lang="el-GR" altLang="en-US"/>
          </a:p>
          <a:p>
            <a:endParaRPr lang="el-GR" altLang="en-US"/>
          </a:p>
          <a:p>
            <a:r>
              <a:rPr lang="el-GR" altLang="en-US"/>
              <a:t>Γυναικεία Στερεότυπα:</a:t>
            </a:r>
            <a:endParaRPr lang="el-GR" altLang="en-US"/>
          </a:p>
          <a:p>
            <a:r>
              <a:rPr lang="el-GR" altLang="en-US"/>
              <a:t>Συναισθηματική,</a:t>
            </a:r>
            <a:endParaRPr lang="el-GR" altLang="en-US"/>
          </a:p>
          <a:p>
            <a:r>
              <a:rPr lang="el-GR" altLang="en-US"/>
              <a:t> ευαίσθητη, τα αναλύει όλα, καλοπαντρεμένη, γεννημένη μάνα</a:t>
            </a:r>
            <a:endParaRPr lang="el-GR"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ox(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503"/>
            <a:ext cx="8229600" cy="1143000"/>
          </a:xfrm>
        </p:spPr>
        <p:txBody>
          <a:bodyPr>
            <a:normAutofit/>
          </a:bodyPr>
          <a:lstStyle/>
          <a:p>
            <a:r>
              <a:rPr lang="el-GR" altLang="en-US" sz="2220"/>
              <a:t>Κλείνοντας... </a:t>
            </a:r>
            <a:br>
              <a:rPr lang="el-GR" altLang="en-US" sz="2220"/>
            </a:br>
            <a:r>
              <a:rPr lang="el-GR" altLang="en-US" sz="2220"/>
              <a:t>ΠΜΣ σε Ελληνικά Πανεπιστήμια σχετικά με το ΦΥΛΟ</a:t>
            </a:r>
            <a:endParaRPr lang="el-GR" altLang="en-US" sz="2220"/>
          </a:p>
        </p:txBody>
      </p:sp>
      <p:sp>
        <p:nvSpPr>
          <p:cNvPr id="3" name="Content Placeholder 2"/>
          <p:cNvSpPr>
            <a:spLocks noGrp="1"/>
          </p:cNvSpPr>
          <p:nvPr>
            <p:ph idx="1"/>
          </p:nvPr>
        </p:nvSpPr>
        <p:spPr>
          <a:xfrm>
            <a:off x="402590" y="989330"/>
            <a:ext cx="8229600" cy="5698490"/>
          </a:xfrm>
        </p:spPr>
        <p:txBody>
          <a:bodyPr>
            <a:normAutofit fontScale="25000" lnSpcReduction="20000"/>
          </a:bodyPr>
          <a:lstStyle/>
          <a:p>
            <a:endParaRPr lang="en-US" altLang="en-US"/>
          </a:p>
          <a:p>
            <a:r>
              <a:rPr lang="en-US" altLang="en-US" sz="6400"/>
              <a:t>Πάντειο Πανεπιστήμιο Κοινωνικών &amp; Πολιτικών Επιστημώ</a:t>
            </a:r>
            <a:r>
              <a:rPr lang="el-GR" altLang="en-US" sz="6400"/>
              <a:t>ν</a:t>
            </a:r>
            <a:r>
              <a:rPr lang="el-GR" altLang="en-US" sz="6400" b="1"/>
              <a:t>- </a:t>
            </a:r>
            <a:r>
              <a:rPr lang="en-US" altLang="en-US" sz="6400" b="1"/>
              <a:t>Φύλο, Κοινωνία, Πολιτική</a:t>
            </a:r>
            <a:r>
              <a:rPr lang="el-GR" altLang="en-US" sz="6400" b="1"/>
              <a:t> (ΔΠΜΣ)</a:t>
            </a:r>
            <a:endParaRPr lang="en-US" altLang="en-US" sz="6400" b="1"/>
          </a:p>
          <a:p>
            <a:endParaRPr lang="en-US" altLang="en-US" sz="6400"/>
          </a:p>
          <a:p>
            <a:r>
              <a:rPr lang="en-US" altLang="en-US" sz="6400"/>
              <a:t>Πανεπιστήμιο Αιγαίου</a:t>
            </a:r>
            <a:r>
              <a:rPr lang="el-GR" altLang="en-US" sz="6400"/>
              <a:t>, </a:t>
            </a:r>
            <a:r>
              <a:rPr lang="en-US" altLang="en-US" sz="6400"/>
              <a:t>Τμήμα Κοινωνικής Ανθρωπολογίας &amp; Ιστορία</a:t>
            </a:r>
            <a:r>
              <a:rPr lang="el-GR" altLang="en-US" sz="6400"/>
              <a:t>ς </a:t>
            </a:r>
            <a:r>
              <a:rPr lang="el-GR" altLang="en-US" sz="6400" b="1"/>
              <a:t>- </a:t>
            </a:r>
            <a:r>
              <a:rPr lang="en-US" altLang="en-US" sz="6400" b="1"/>
              <a:t>Φύλο, Πολιτισμός και Κοινωνία</a:t>
            </a:r>
            <a:r>
              <a:rPr lang="en-US" altLang="en-US" sz="6400"/>
              <a:t>	</a:t>
            </a:r>
            <a:endParaRPr lang="en-US" altLang="en-US" sz="6400"/>
          </a:p>
          <a:p>
            <a:endParaRPr lang="en-US" altLang="en-US" sz="6400"/>
          </a:p>
          <a:p>
            <a:r>
              <a:rPr lang="en-US" altLang="en-US" sz="6400"/>
              <a:t>Εθνικό και Καποδιστριακό Πανεπιστήμιο Αθηνών</a:t>
            </a:r>
            <a:r>
              <a:rPr lang="el-GR" altLang="en-US" sz="6400"/>
              <a:t>, </a:t>
            </a:r>
            <a:r>
              <a:rPr lang="en-US" altLang="en-US" sz="6400"/>
              <a:t>Τμήμα Θεολογίας</a:t>
            </a:r>
            <a:r>
              <a:rPr lang="el-GR" altLang="en-US" sz="6400"/>
              <a:t>   </a:t>
            </a:r>
            <a:r>
              <a:rPr lang="el-GR" altLang="en-US" sz="6400" b="1"/>
              <a:t>- </a:t>
            </a:r>
            <a:r>
              <a:rPr lang="en-US" altLang="en-US" sz="6400" b="1"/>
              <a:t>Φύλο και Θρησκεία	</a:t>
            </a:r>
            <a:endParaRPr lang="en-US" altLang="en-US" sz="6400" b="1"/>
          </a:p>
          <a:p>
            <a:endParaRPr lang="en-US" altLang="en-US" sz="6400"/>
          </a:p>
          <a:p>
            <a:r>
              <a:rPr lang="en-US" altLang="en-US" sz="6400"/>
              <a:t>Ελληνικό Ανοικτό Πανεπιστήμιο (ΕΑΠ)</a:t>
            </a:r>
            <a:r>
              <a:rPr lang="el-GR" altLang="en-US" sz="6400"/>
              <a:t> </a:t>
            </a:r>
            <a:r>
              <a:rPr lang="el-GR" altLang="en-US" sz="6400" b="1"/>
              <a:t>-</a:t>
            </a:r>
            <a:r>
              <a:rPr lang="el-GR" altLang="en-US" sz="6400"/>
              <a:t> </a:t>
            </a:r>
            <a:r>
              <a:rPr lang="en-US" altLang="en-US" sz="6400" b="1"/>
              <a:t>Σπουδές φύλου: Μεθοδολογίες, θεωρίες, πολιτικέ</a:t>
            </a:r>
            <a:r>
              <a:rPr lang="en-US" altLang="en-US" sz="5600" b="1"/>
              <a:t>ς</a:t>
            </a:r>
            <a:endParaRPr lang="en-US" altLang="en-US" sz="5600" b="1"/>
          </a:p>
          <a:p>
            <a:endParaRPr lang="en-US" altLang="en-US" sz="5600"/>
          </a:p>
          <a:p>
            <a:r>
              <a:rPr lang="en-US" altLang="en-US" sz="6400"/>
              <a:t>Αριστοτέλειο Πανεπιστήμιο Θεσσαλονίκης</a:t>
            </a:r>
            <a:r>
              <a:rPr lang="el-GR" altLang="en-US" sz="6400"/>
              <a:t> </a:t>
            </a:r>
            <a:r>
              <a:rPr lang="el-GR" altLang="en-US" sz="6400" b="1"/>
              <a:t>-</a:t>
            </a:r>
            <a:r>
              <a:rPr lang="el-GR" altLang="en-US" sz="6400"/>
              <a:t> </a:t>
            </a:r>
            <a:r>
              <a:rPr lang="en-US" altLang="en-US" sz="6400" b="1"/>
              <a:t>Παιδαγωγική της Ισότητας των Φύλων</a:t>
            </a:r>
            <a:endParaRPr lang="en-US" altLang="en-US" sz="6400" b="1"/>
          </a:p>
          <a:p>
            <a:endParaRPr lang="en-US" altLang="en-US" sz="5600" b="1"/>
          </a:p>
          <a:p>
            <a:r>
              <a:rPr lang="en-US" altLang="en-US" sz="6400"/>
              <a:t>ΕΚΠΑ </a:t>
            </a:r>
            <a:r>
              <a:rPr lang="el-GR" altLang="en-US" sz="6400"/>
              <a:t>Τμήμα </a:t>
            </a:r>
            <a:r>
              <a:rPr lang="en-US" altLang="en-US" sz="6400"/>
              <a:t>Ιατρική</a:t>
            </a:r>
            <a:r>
              <a:rPr lang="el-GR" altLang="en-US" sz="6400"/>
              <a:t>ς</a:t>
            </a:r>
            <a:r>
              <a:rPr lang="en-US" altLang="en-US" sz="6400"/>
              <a:t> &amp; ΠΑΔΑ </a:t>
            </a:r>
            <a:r>
              <a:rPr lang="el-GR" altLang="en-US" sz="6400"/>
              <a:t>Τμήμα </a:t>
            </a:r>
            <a:r>
              <a:rPr lang="en-US" altLang="en-US" sz="6400"/>
              <a:t>Μαιευτική</a:t>
            </a:r>
            <a:r>
              <a:rPr lang="el-GR" altLang="en-US" sz="6400"/>
              <a:t>ς  </a:t>
            </a:r>
            <a:r>
              <a:rPr lang="el-GR" altLang="en-US" sz="6400" b="1"/>
              <a:t>- </a:t>
            </a:r>
            <a:r>
              <a:rPr lang="en-US" altLang="en-US" sz="6400" b="1"/>
              <a:t>Έρευνα στη Γυναικεία Αναπαραγωγή</a:t>
            </a:r>
            <a:r>
              <a:rPr lang="el-GR" altLang="en-US" sz="6400" b="1"/>
              <a:t> (Δ</a:t>
            </a:r>
            <a:r>
              <a:rPr lang="en-US" altLang="en-US" sz="6400" b="1"/>
              <a:t>ΠΜΣ)</a:t>
            </a:r>
            <a:endParaRPr lang="en-US" altLang="en-US" sz="6400" b="1"/>
          </a:p>
          <a:p>
            <a:endParaRPr lang="en-US" altLang="en-US" sz="6400" b="1"/>
          </a:p>
          <a:p>
            <a:r>
              <a:rPr lang="en-US" altLang="en-US" sz="6400"/>
              <a:t>Αριστοτέλειο Πανεπιστήμιο Θεσσαλονίκης (ΑΠΘ) </a:t>
            </a:r>
            <a:r>
              <a:rPr lang="el-GR" altLang="en-US" sz="6400"/>
              <a:t>Τμήμα </a:t>
            </a:r>
            <a:r>
              <a:rPr lang="en-US" altLang="en-US" sz="6400"/>
              <a:t>Ιατρική</a:t>
            </a:r>
            <a:r>
              <a:rPr lang="el-GR" altLang="en-US" sz="6400"/>
              <a:t>ς</a:t>
            </a:r>
            <a:r>
              <a:rPr lang="en-US" altLang="en-US" sz="6400" b="1"/>
              <a:t>	</a:t>
            </a:r>
            <a:r>
              <a:rPr lang="el-GR" altLang="en-US" sz="6400" b="1"/>
              <a:t>- </a:t>
            </a:r>
            <a:r>
              <a:rPr lang="en-US" altLang="en-US" sz="6400" b="1"/>
              <a:t>Προκαρκινικές Παθήσεις στη Γυναικολογία</a:t>
            </a:r>
            <a:r>
              <a:rPr lang="el-GR" altLang="en-US" sz="6400" b="1"/>
              <a:t>.</a:t>
            </a:r>
            <a:endParaRPr lang="el-GR" altLang="en-US" sz="6400" b="1"/>
          </a:p>
          <a:p>
            <a:endParaRPr lang="en-US" altLang="en-US" sz="6400" b="1"/>
          </a:p>
          <a:p>
            <a:r>
              <a:rPr lang="en-US" altLang="en-US" sz="6400"/>
              <a:t>Πανεπιστήμιο Θεσσαλίας </a:t>
            </a:r>
            <a:r>
              <a:rPr lang="el-GR" altLang="en-US" sz="6400"/>
              <a:t> Τμήμα </a:t>
            </a:r>
            <a:r>
              <a:rPr lang="en-US" altLang="en-US" sz="6400"/>
              <a:t>Ιατρική</a:t>
            </a:r>
            <a:r>
              <a:rPr lang="el-GR" altLang="en-US" sz="6400"/>
              <a:t>ς </a:t>
            </a:r>
            <a:r>
              <a:rPr lang="el-GR" altLang="en-US" sz="6400" b="1"/>
              <a:t> -</a:t>
            </a:r>
            <a:r>
              <a:rPr lang="en-US" altLang="en-US" sz="6400" b="1"/>
              <a:t>Βιολογία της Αναπαραγωγής – Βιοδείκτες στη Μαιευτική και Γυναικολογία – Περιγεννητική Ιατρική</a:t>
            </a:r>
            <a:endParaRPr lang="en-US" altLang="en-US" b="1"/>
          </a:p>
          <a:p>
            <a:pPr lvl="5"/>
            <a:r>
              <a:rPr lang="el-GR" altLang="en-US" b="1"/>
              <a:t> </a:t>
            </a:r>
            <a:endParaRPr lang="en-US" altLang="en-US" b="1"/>
          </a:p>
          <a:p>
            <a:pPr marL="3657600" lvl="8" indent="0" algn="r">
              <a:buNone/>
            </a:pPr>
            <a:r>
              <a:rPr lang="el-GR" altLang="en-US" sz="4000" b="1"/>
              <a:t>Σημείωση:</a:t>
            </a:r>
            <a:endParaRPr lang="el-GR" altLang="en-US" sz="4000" b="1"/>
          </a:p>
          <a:p>
            <a:pPr marL="0" indent="0" algn="r">
              <a:buNone/>
            </a:pPr>
            <a:r>
              <a:rPr lang="el-GR" altLang="en-US" sz="4000" b="1"/>
              <a:t>ΠΜΣ: Πρόγραμμα Μεταπτυχιακών Σπουδών</a:t>
            </a:r>
            <a:endParaRPr lang="el-GR" altLang="en-US" sz="4000" b="1"/>
          </a:p>
          <a:p>
            <a:pPr marL="0" indent="0" algn="r">
              <a:buNone/>
            </a:pPr>
            <a:r>
              <a:rPr lang="el-GR" altLang="en-US" sz="4000" b="1"/>
              <a:t>ΔΠΜΣ: Διατμηματικό </a:t>
            </a:r>
            <a:r>
              <a:rPr lang="el-GR" altLang="en-US" sz="4000" b="1">
                <a:sym typeface="+mn-ea"/>
              </a:rPr>
              <a:t>Πρόγραμμα Μεταπτυχιακών Σπουδών</a:t>
            </a:r>
            <a:endParaRPr lang="el-GR" altLang="en-US" sz="40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a:endParaRPr lang="el-GR" altLang="en-US"/>
          </a:p>
          <a:p>
            <a:pPr algn="l"/>
            <a:r>
              <a:rPr lang="el-GR" altLang="en-US"/>
              <a:t>Σας ευχαριστώ πολύ!</a:t>
            </a:r>
            <a:endParaRPr lang="el-GR" altLang="en-US"/>
          </a:p>
          <a:p>
            <a:pPr marL="457200" lvl="1" indent="457200" algn="l">
              <a:buNone/>
            </a:pPr>
            <a:r>
              <a:rPr lang="en-GB" altLang="el-GR"/>
              <a:t>   </a:t>
            </a:r>
            <a:r>
              <a:rPr lang="el-GR" altLang="en-GB"/>
              <a:t>Δρ. </a:t>
            </a:r>
            <a:r>
              <a:rPr lang="el-GR" altLang="en-US"/>
              <a:t>Ευαγγελία Μανού (</a:t>
            </a:r>
            <a:r>
              <a:rPr lang="en-GB" altLang="el-GR"/>
              <a:t>lia</a:t>
            </a:r>
            <a:r>
              <a:rPr lang="en-GB" altLang="en-US"/>
              <a:t>manou</a:t>
            </a:r>
            <a:r>
              <a:rPr lang="el-GR" altLang="en-US"/>
              <a:t>@</a:t>
            </a:r>
            <a:r>
              <a:rPr lang="en-GB" altLang="en-US"/>
              <a:t>med.uoa.gr)</a:t>
            </a:r>
            <a:endParaRPr lang="el-GR" altLang="en-US"/>
          </a:p>
          <a:p>
            <a:pPr algn="ctr"/>
            <a:endParaRPr lang="el-GR" altLang="en-US"/>
          </a:p>
          <a:p>
            <a:pPr algn="ctr"/>
            <a:r>
              <a:rPr lang="el-GR" altLang="en-US"/>
              <a:t>Και σας παρακαλώ θερμά να συμπληρώσετε ένα ερωτηματολόγιο που σας έχει σταλεί σχετικό με το θέμα του σημερινού μαθήματος.</a:t>
            </a:r>
            <a:endParaRPr lang="el-GR" altLang="en-US"/>
          </a:p>
          <a:p>
            <a:pPr algn="ctr"/>
            <a:endParaRPr lang="el-G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ox(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n-US"/>
              <a:t>Έμφυλα Στερεότυπα</a:t>
            </a:r>
            <a:endParaRPr lang="el-GR" altLang="en-US"/>
          </a:p>
        </p:txBody>
      </p:sp>
      <p:graphicFrame>
        <p:nvGraphicFramePr>
          <p:cNvPr id="13" name="Content Placeholder 12"/>
          <p:cNvGraphicFramePr>
            <a:graphicFrameLocks noGrp="1" noChangeAspect="1"/>
          </p:cNvGraphicFramePr>
          <p:nvPr>
            <p:ph sz="half" idx="1"/>
          </p:nvPr>
        </p:nvGraphicFramePr>
        <p:xfrm>
          <a:off x="457200" y="1417797"/>
          <a:ext cx="3482340" cy="3375660"/>
        </p:xfrm>
        <a:graphic>
          <a:graphicData uri="http://schemas.openxmlformats.org/presentationml/2006/ole">
            <mc:AlternateContent xmlns:mc="http://schemas.openxmlformats.org/markup-compatibility/2006">
              <mc:Choice xmlns:v="urn:schemas-microsoft-com:vml" Requires="v">
                <p:oleObj spid="_x0000_s2" name="" r:id="rId1" imgW="3482340" imgH="3375660" progId="Paint.Picture">
                  <p:embed/>
                </p:oleObj>
              </mc:Choice>
              <mc:Fallback>
                <p:oleObj name="" r:id="rId1" imgW="3482340" imgH="3375660" progId="Paint.Picture">
                  <p:embed/>
                  <p:pic>
                    <p:nvPicPr>
                      <p:cNvPr id="0" name="Picture 13"/>
                      <p:cNvPicPr/>
                      <p:nvPr/>
                    </p:nvPicPr>
                    <p:blipFill>
                      <a:blip r:embed="rId2"/>
                      <a:stretch>
                        <a:fillRect/>
                      </a:stretch>
                    </p:blipFill>
                    <p:spPr>
                      <a:xfrm>
                        <a:off x="457200" y="1417797"/>
                        <a:ext cx="3482340" cy="3375660"/>
                      </a:xfrm>
                      <a:prstGeom prst="rect">
                        <a:avLst/>
                      </a:prstGeom>
                    </p:spPr>
                  </p:pic>
                </p:oleObj>
              </mc:Fallback>
            </mc:AlternateContent>
          </a:graphicData>
        </a:graphic>
      </p:graphicFrame>
      <p:graphicFrame>
        <p:nvGraphicFramePr>
          <p:cNvPr id="15" name="Content Placeholder 14"/>
          <p:cNvGraphicFramePr>
            <a:graphicFrameLocks noGrp="1"/>
          </p:cNvGraphicFramePr>
          <p:nvPr>
            <p:ph sz="half" idx="2"/>
          </p:nvPr>
        </p:nvGraphicFramePr>
        <p:xfrm>
          <a:off x="4911090" y="1186180"/>
          <a:ext cx="3907790" cy="4498340"/>
        </p:xfrm>
        <a:graphic>
          <a:graphicData uri="http://schemas.openxmlformats.org/presentationml/2006/ole">
            <mc:AlternateContent xmlns:mc="http://schemas.openxmlformats.org/markup-compatibility/2006">
              <mc:Choice xmlns:v="urn:schemas-microsoft-com:vml" Requires="v">
                <p:oleObj spid="_x0000_s3" name="" r:id="rId3" imgW="2804160" imgH="3368040" progId="Paint.Picture">
                  <p:embed/>
                </p:oleObj>
              </mc:Choice>
              <mc:Fallback>
                <p:oleObj name="" r:id="rId3" imgW="2804160" imgH="3368040" progId="Paint.Picture">
                  <p:embed/>
                  <p:pic>
                    <p:nvPicPr>
                      <p:cNvPr id="0" name="Picture 15"/>
                      <p:cNvPicPr/>
                      <p:nvPr/>
                    </p:nvPicPr>
                    <p:blipFill>
                      <a:blip r:embed="rId4"/>
                      <a:stretch>
                        <a:fillRect/>
                      </a:stretch>
                    </p:blipFill>
                    <p:spPr>
                      <a:xfrm>
                        <a:off x="4911090" y="1186180"/>
                        <a:ext cx="3907790" cy="4498340"/>
                      </a:xfrm>
                      <a:prstGeom prst="rect">
                        <a:avLst/>
                      </a:prstGeom>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400" dirty="0" err="1"/>
              <a:t>Τηλεοπτικη</a:t>
            </a:r>
            <a:r>
              <a:rPr lang="el-GR" sz="1400" dirty="0"/>
              <a:t> σειρά: ‘Μην αρχίζεις τη μουρμούρα’. </a:t>
            </a:r>
            <a:br>
              <a:rPr lang="el-GR" sz="1400" dirty="0"/>
            </a:br>
            <a:r>
              <a:rPr lang="el-GR" sz="1400" dirty="0"/>
              <a:t>Απόσπασμα από Σ9, </a:t>
            </a:r>
            <a:r>
              <a:rPr lang="el-GR" sz="1400" dirty="0" err="1"/>
              <a:t>Επ</a:t>
            </a:r>
            <a:r>
              <a:rPr lang="el-GR" sz="1400" dirty="0"/>
              <a:t>. 11:</a:t>
            </a:r>
            <a:br>
              <a:rPr lang="el-GR" sz="1400" dirty="0"/>
            </a:br>
            <a:r>
              <a:rPr lang="el-GR" sz="1400" dirty="0"/>
              <a:t>Η κυρία θέλει να πάρει δίπλωμα για μηχανάκι και το συζητά με τον σύζυγό της που είναι δάσκαλος οδήγησης</a:t>
            </a:r>
            <a:endParaRPr lang="el-GR" sz="1400" dirty="0"/>
          </a:p>
        </p:txBody>
      </p:sp>
      <p:pic>
        <p:nvPicPr>
          <p:cNvPr id="5" name="stereotypo tv">
            <a:hlinkClick r:id="" action="ppaction://media"/>
          </p:cNvPr>
          <p:cNvPicPr>
            <a:picLocks noGrp="1" noChangeAspect="1"/>
          </p:cNvPicPr>
          <p:nvPr>
            <p:ph sz="half" idx="1"/>
            <a:videoFile r:link="rId1"/>
            <p:extLst>
              <p:ext uri="{DAA4B4D4-6D71-4841-9C94-3DE7FCFB9230}">
                <p14:media xmlns:p14="http://schemas.microsoft.com/office/powerpoint/2010/main" r:embed="rId2"/>
              </p:ext>
            </p:extLst>
          </p:nvPr>
        </p:nvPicPr>
        <p:blipFill>
          <a:blip r:embed="rId3"/>
          <a:stretch>
            <a:fillRect/>
          </a:stretch>
        </p:blipFill>
        <p:spPr>
          <a:xfrm>
            <a:off x="678427" y="1680373"/>
            <a:ext cx="6910264" cy="42959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sym typeface="+mn-ea"/>
              </a:rPr>
              <a:t>Ευαίσθητες Κοινωνικές Ομάδες</a:t>
            </a:r>
            <a:endParaRPr lang="en-US" dirty="0"/>
          </a:p>
        </p:txBody>
      </p:sp>
      <p:sp>
        <p:nvSpPr>
          <p:cNvPr id="3" name="Content Placeholder 2"/>
          <p:cNvSpPr>
            <a:spLocks noGrp="1"/>
          </p:cNvSpPr>
          <p:nvPr>
            <p:ph sz="half" idx="1"/>
          </p:nvPr>
        </p:nvSpPr>
        <p:spPr>
          <a:xfrm>
            <a:off x="457200" y="1600200"/>
            <a:ext cx="7923530" cy="4526280"/>
          </a:xfrm>
        </p:spPr>
        <p:txBody>
          <a:bodyPr/>
          <a:lstStyle/>
          <a:p>
            <a:pPr marL="0" indent="0">
              <a:buNone/>
            </a:pPr>
            <a:r>
              <a:rPr lang="el-GR" altLang="en-US" dirty="0"/>
              <a:t>Ποιες είναι οι Ευαίσθητες Κοινωνικές Ομάδες;</a:t>
            </a:r>
            <a:endParaRPr lang="el-GR" altLang="en-US" dirty="0"/>
          </a:p>
          <a:p>
            <a:pPr marL="0" indent="0">
              <a:buNone/>
            </a:pPr>
            <a:r>
              <a:rPr lang="el-GR" altLang="en-US" dirty="0"/>
              <a:t>Γυναίκες, Αλλοδαποί, Άτομα με Ειδικές Ανάγκες, </a:t>
            </a:r>
            <a:r>
              <a:rPr lang="el-GR" altLang="en-US" dirty="0" err="1"/>
              <a:t>κλπ</a:t>
            </a:r>
            <a:endParaRPr lang="el-GR" altLang="en-US" dirty="0"/>
          </a:p>
          <a:p>
            <a:pPr marL="0" indent="0">
              <a:buNone/>
            </a:pPr>
            <a:endParaRPr lang="el-GR" altLang="en-US" dirty="0"/>
          </a:p>
          <a:p>
            <a:pPr marL="0" indent="0" algn="ctr">
              <a:buNone/>
            </a:pPr>
            <a:r>
              <a:rPr lang="el-GR" altLang="en-US" b="1" dirty="0"/>
              <a:t>Γιατί οι γυναίκες ανήκουν στις ΕΚΟ;</a:t>
            </a:r>
            <a:endParaRPr lang="el-GR" altLang="en-US"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l-GR" altLang="en-US"/>
              <a:t>Γυναίκες: ευάλωτη κοινωνική ομάδα</a:t>
            </a:r>
            <a:endParaRPr lang="el-GR" altLang="en-US"/>
          </a:p>
        </p:txBody>
      </p:sp>
      <p:graphicFrame>
        <p:nvGraphicFramePr>
          <p:cNvPr id="5" name="Content Placeholder 4"/>
          <p:cNvGraphicFramePr>
            <a:graphicFrameLocks noGrp="1" noChangeAspect="1"/>
          </p:cNvGraphicFramePr>
          <p:nvPr>
            <p:ph sz="half" idx="1"/>
          </p:nvPr>
        </p:nvGraphicFramePr>
        <p:xfrm>
          <a:off x="1670050" y="1889125"/>
          <a:ext cx="5073015" cy="3740785"/>
        </p:xfrm>
        <a:graphic>
          <a:graphicData uri="http://schemas.openxmlformats.org/presentationml/2006/ole">
            <mc:AlternateContent xmlns:mc="http://schemas.openxmlformats.org/markup-compatibility/2006">
              <mc:Choice xmlns:v="urn:schemas-microsoft-com:vml" Requires="v">
                <p:oleObj spid="_x0000_s2" name="" r:id="rId1" imgW="3771900" imgH="2781300" progId="Paint.Picture">
                  <p:embed/>
                </p:oleObj>
              </mc:Choice>
              <mc:Fallback>
                <p:oleObj name="" r:id="rId1" imgW="3771900" imgH="2781300" progId="Paint.Picture">
                  <p:embed/>
                  <p:pic>
                    <p:nvPicPr>
                      <p:cNvPr id="0" name="Picture 4"/>
                      <p:cNvPicPr/>
                      <p:nvPr/>
                    </p:nvPicPr>
                    <p:blipFill>
                      <a:blip r:embed="rId2"/>
                      <a:stretch>
                        <a:fillRect/>
                      </a:stretch>
                    </p:blipFill>
                    <p:spPr>
                      <a:xfrm>
                        <a:off x="1670050" y="1889125"/>
                        <a:ext cx="5073015" cy="3740785"/>
                      </a:xfrm>
                      <a:prstGeom prst="rect">
                        <a:avLst/>
                      </a:prstGeom>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a:bodyPr>
          <a:p>
            <a:r>
              <a:rPr lang="en-US" altLang="en-US" sz="2665"/>
              <a:t>Το φαινόμενο της ” Γυάλινης Οροφής” για τις γυναίκες</a:t>
            </a:r>
            <a:endParaRPr lang="en-US" altLang="en-US" sz="2665"/>
          </a:p>
        </p:txBody>
      </p:sp>
      <p:graphicFrame>
        <p:nvGraphicFramePr>
          <p:cNvPr id="4" name="Content Placeholder 3"/>
          <p:cNvGraphicFramePr>
            <a:graphicFrameLocks noChangeAspect="1"/>
          </p:cNvGraphicFramePr>
          <p:nvPr>
            <p:ph sz="half" idx="1"/>
          </p:nvPr>
        </p:nvGraphicFramePr>
        <p:xfrm>
          <a:off x="457200" y="1385570"/>
          <a:ext cx="5720080" cy="3829685"/>
        </p:xfrm>
        <a:graphic>
          <a:graphicData uri="http://schemas.openxmlformats.org/presentationml/2006/ole">
            <mc:AlternateContent xmlns:mc="http://schemas.openxmlformats.org/markup-compatibility/2006">
              <mc:Choice xmlns:v="urn:schemas-microsoft-com:vml" Requires="v">
                <p:oleObj spid="_x0000_s5" name="" r:id="rId1" imgW="7307580" imgH="4892040" progId="Paint.Picture">
                  <p:embed/>
                </p:oleObj>
              </mc:Choice>
              <mc:Fallback>
                <p:oleObj name="" r:id="rId1" imgW="7307580" imgH="4892040" progId="Paint.Picture">
                  <p:embed/>
                  <p:pic>
                    <p:nvPicPr>
                      <p:cNvPr id="0" name="Picture 4"/>
                      <p:cNvPicPr/>
                      <p:nvPr/>
                    </p:nvPicPr>
                    <p:blipFill>
                      <a:blip r:embed="rId2"/>
                      <a:stretch>
                        <a:fillRect/>
                      </a:stretch>
                    </p:blipFill>
                    <p:spPr>
                      <a:xfrm>
                        <a:off x="457200" y="1385570"/>
                        <a:ext cx="5720080" cy="3829685"/>
                      </a:xfrm>
                      <a:prstGeom prst="rect">
                        <a:avLst/>
                      </a:prstGeom>
                    </p:spPr>
                  </p:pic>
                </p:oleObj>
              </mc:Fallback>
            </mc:AlternateContent>
          </a:graphicData>
        </a:graphic>
      </p:graphicFrame>
      <p:pic>
        <p:nvPicPr>
          <p:cNvPr id="6" name="Content Placeholder 5"/>
          <p:cNvPicPr/>
          <p:nvPr>
            <p:ph sz="half" idx="2"/>
          </p:nvPr>
        </p:nvPicPr>
        <p:blipFill>
          <a:blip r:embed="rId3"/>
          <a:srcRect l="5387" r="5387"/>
          <a:stretch>
            <a:fillRect/>
          </a:stretch>
        </p:blipFill>
        <p:spPr>
          <a:xfrm>
            <a:off x="5215255" y="3296285"/>
            <a:ext cx="3471545" cy="3181985"/>
          </a:xfrm>
        </p:spPr>
      </p:pic>
    </p:spTree>
  </p:cSld>
  <p:clrMapOvr>
    <a:masterClrMapping/>
  </p:clrMapOvr>
</p:sld>
</file>

<file path=ppt/tags/tag1.xml><?xml version="1.0" encoding="utf-8"?>
<p:tagLst xmlns:p="http://schemas.openxmlformats.org/presentationml/2006/main">
  <p:tag name="TABLE_ENDDRAG_ORIGIN_RECT" val="466*209"/>
  <p:tag name="TABLE_ENDDRAG_RECT" val="36*102*466*209"/>
</p:tagLst>
</file>

<file path=ppt/theme/theme1.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19400</Words>
  <Application>WPS Presentation</Application>
  <PresentationFormat>Προβολή στην οθόνη (4:3)</PresentationFormat>
  <Paragraphs>401</Paragraphs>
  <Slides>41</Slides>
  <Notes>0</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7</vt:i4>
      </vt:variant>
      <vt:variant>
        <vt:lpstr>幻灯片标题</vt:lpstr>
      </vt:variant>
      <vt:variant>
        <vt:i4>41</vt:i4>
      </vt:variant>
    </vt:vector>
  </HeadingPairs>
  <TitlesOfParts>
    <vt:vector size="58" baseType="lpstr">
      <vt:lpstr>Arial</vt:lpstr>
      <vt:lpstr>SimSun</vt:lpstr>
      <vt:lpstr>Wingdings</vt:lpstr>
      <vt:lpstr>Arial</vt:lpstr>
      <vt:lpstr>Calibri</vt:lpstr>
      <vt:lpstr>Microsoft YaHei</vt:lpstr>
      <vt:lpstr>Arial Unicode MS</vt:lpstr>
      <vt:lpstr>Aptos</vt:lpstr>
      <vt:lpstr>Segoe UI</vt:lpstr>
      <vt:lpstr>Office Theme</vt:lpstr>
      <vt:lpstr>Paint.Picture</vt:lpstr>
      <vt:lpstr>Paint.Picture</vt:lpstr>
      <vt:lpstr>Paint.Picture</vt:lpstr>
      <vt:lpstr>Paint.Picture</vt:lpstr>
      <vt:lpstr>Paint.Picture</vt:lpstr>
      <vt:lpstr>Paint.Picture</vt:lpstr>
      <vt:lpstr>Paint.Picture</vt:lpstr>
      <vt:lpstr>Προκλήσεις για τη νέα γενιά ιατρών</vt:lpstr>
      <vt:lpstr>Τo κοινωνικό φύλο</vt:lpstr>
      <vt:lpstr>Βασικές Θεωρίες  για το κοινωνικό φύλο</vt:lpstr>
      <vt:lpstr>Έμφυλα Στερεότυπα.  [Στερεότυπο= ευρέως διαδεδομένη (κυρίαρχη) άποψη]</vt:lpstr>
      <vt:lpstr>Έμφυλα Στερεότυπα</vt:lpstr>
      <vt:lpstr>Τηλεοπτικη σειρά: ‘Μην αρχίζεις τη μουρμούρα’.  Απόσπασμα από Σ9, Επ. 11: Η κυρία θέλει να πάρει δίπλωμα για μηχανάκι και το συζητά με τον σύζυγό της που είναι δάσκαλος οδήγησης</vt:lpstr>
      <vt:lpstr>Ευαίσθητες Κοινωνικές Ομάδες</vt:lpstr>
      <vt:lpstr>Γυναίκες: ευάλωτη κοινωνική ομάδα</vt:lpstr>
      <vt:lpstr>Το φαινόμενο της ” Γυάλινης Οροφής” για τις γυναίκες</vt:lpstr>
      <vt:lpstr>Γυάλινη οροφή</vt:lpstr>
      <vt:lpstr>Διακρίσεις σε βάρος των Γυναικών</vt:lpstr>
      <vt:lpstr>Γυναίκες στην πολιτική: Στοιχεία και αριθμοί του Ευρωπαϊκού Κοινοβουλίου (πηγή: https://www.europarl.europa.eu)</vt:lpstr>
      <vt:lpstr>Γυναίκες σε κορυφαίες θέσεις εξουσίας  στο Ευρωπαικό Κοινοβούλιο</vt:lpstr>
      <vt:lpstr>Προβολή βίντεο (2.30’’)</vt:lpstr>
      <vt:lpstr>Παγκόσμια Ημέρα Γυναίκας</vt:lpstr>
      <vt:lpstr>Υπάρχει μισθολογικό χάσμα μεταξύ των φύλων; </vt:lpstr>
      <vt:lpstr>Τι κερδίζει μία γυναίκα στην ΕΕ σε συγκριση με έναν άντρα;</vt:lpstr>
      <vt:lpstr>Τι είναι το χάσμα αμοιβών μεταξύ των φύλων  και πώς υπολογίζεται;</vt:lpstr>
      <vt:lpstr>Γιατί υπάρχουν μισθολογικές διαφορές μεταξύ των φύλων;</vt:lpstr>
      <vt:lpstr>Οι δράσεις του Κοινοβουλίου κατά του χάσματος αμοιβών </vt:lpstr>
      <vt:lpstr>Ισότητα των φύλων στον αθλητισμό;</vt:lpstr>
      <vt:lpstr>Βράβεια Νόμπελ και φύλο</vt:lpstr>
      <vt:lpstr>Χρονική Εξέλιξη Νόμπελ ανα φύλο</vt:lpstr>
      <vt:lpstr>Βραβεία Πούλιτζερ και φύλο. (Τα βραβεία τιμούν επιτεύγματα στη δημοσιογραφία και τη λογοτεχνία)</vt:lpstr>
      <vt:lpstr>Ελληνικά δεδομένα για το φύλο από την Εθνική Στατιστική υπηρεσία</vt:lpstr>
      <vt:lpstr>PowerPoint 演示文稿</vt:lpstr>
      <vt:lpstr>PowerPoint 演示文稿</vt:lpstr>
      <vt:lpstr>Γυναίκες στα 3 ανώτατα πολιτειακά αξιώματα της χώρας</vt:lpstr>
      <vt:lpstr>Γυναίκες και Πολιτική στην Ελλάδα</vt:lpstr>
      <vt:lpstr>Γυναίκες και Ιατρική </vt:lpstr>
      <vt:lpstr>Γυναίκες Καθηγήτριες στην Ιατρική σχολή ΕΚΠΑ</vt:lpstr>
      <vt:lpstr>Γυναίκες Διεύθυντριες Εργαστηριών στην Ιατρική Σχολή ΕΚΠΑ</vt:lpstr>
      <vt:lpstr>Φύλο και ιατρικές ειδικότητες</vt:lpstr>
      <vt:lpstr>Ιατρική Φύλου –Gender Medicine</vt:lpstr>
      <vt:lpstr>PowerPoint 演示文稿</vt:lpstr>
      <vt:lpstr>Ιατρική Φύλου</vt:lpstr>
      <vt:lpstr>PowerPoint 演示文稿</vt:lpstr>
      <vt:lpstr>Προβολή βίντεο TEDex</vt:lpstr>
      <vt:lpstr>Φαρμακολογία και φύλο (πηγή: https://www.fylopedia.uoa.gr)</vt:lpstr>
      <vt:lpstr>Κλείνοντας...  ΠΜΣ σχετικά με το ΦΥΛΟ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generated using python-pptx</dc:description>
  <cp:lastModifiedBy>Lia Manou</cp:lastModifiedBy>
  <cp:revision>24</cp:revision>
  <dcterms:created xsi:type="dcterms:W3CDTF">2013-01-27T10:14:00Z</dcterms:created>
  <dcterms:modified xsi:type="dcterms:W3CDTF">2025-11-13T09:09:33Z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B5A07540C12541D09E217BCD40D6C26C_13</vt:lpwstr>
  </property>
  <property fmtid="{D5CDD505-2E9C-101B-9397-08002B2CF9AE}" pid="3" name="KSOProductBuildVer">
    <vt:lpwstr>1033-12.2.0.22549</vt:lpwstr>
  </property>
</Properties>
</file>