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2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77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1963" y="943553"/>
            <a:ext cx="10972800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algn="ctr">
              <a:lnSpc>
                <a:spcPts val="4500"/>
              </a:lnSpc>
            </a:pPr>
            <a:r>
              <a:rPr lang="en-US" sz="4800" b="1" dirty="0">
                <a:solidFill>
                  <a:schemeClr val="accent4"/>
                </a:solidFill>
              </a:rPr>
              <a:t>Embodied Learning: Cultivating Empathy Through Multi-Sensory Experience in Medical Education</a:t>
            </a:r>
            <a:endParaRPr lang="en-US" sz="4500" b="1" dirty="0">
              <a:solidFill>
                <a:schemeClr val="accent4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653398" y="2817668"/>
            <a:ext cx="8885203" cy="866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algn="ctr">
              <a:lnSpc>
                <a:spcPts val="2100"/>
              </a:lnSpc>
            </a:pPr>
            <a:r>
              <a:rPr lang="en-US" sz="2100" b="1" dirty="0">
                <a:solidFill>
                  <a:schemeClr val="bg1"/>
                </a:solidFill>
              </a:rPr>
              <a:t>Andreas C. Lazaris, Maria </a:t>
            </a:r>
            <a:r>
              <a:rPr lang="en-US" sz="2100" b="1" dirty="0" err="1">
                <a:solidFill>
                  <a:schemeClr val="bg1"/>
                </a:solidFill>
              </a:rPr>
              <a:t>Giannari</a:t>
            </a:r>
            <a:r>
              <a:rPr lang="en-US" sz="2100" b="1" dirty="0">
                <a:solidFill>
                  <a:schemeClr val="bg1"/>
                </a:solidFill>
              </a:rPr>
              <a:t>, Anatoli Em. Argyrou, Agnes </a:t>
            </a:r>
            <a:r>
              <a:rPr lang="en-US" sz="2100" b="1" dirty="0" err="1">
                <a:solidFill>
                  <a:schemeClr val="bg1"/>
                </a:solidFill>
              </a:rPr>
              <a:t>Mariakaki</a:t>
            </a:r>
            <a:r>
              <a:rPr lang="en-US" sz="21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2100"/>
              </a:lnSpc>
            </a:pPr>
            <a:endParaRPr lang="en-US" sz="2200" dirty="0">
              <a:solidFill>
                <a:schemeClr val="bg1"/>
              </a:solidFill>
            </a:endParaRPr>
          </a:p>
          <a:p>
            <a:pPr algn="ctr">
              <a:lnSpc>
                <a:spcPts val="2100"/>
              </a:lnSpc>
            </a:pPr>
            <a:r>
              <a:rPr lang="en-US" sz="2100" dirty="0">
                <a:solidFill>
                  <a:schemeClr val="bg1"/>
                </a:solidFill>
              </a:rPr>
              <a:t>First Department of Pathology, School of Medicine, National and Kapodistrian University of Athens | </a:t>
            </a:r>
            <a:r>
              <a:rPr lang="en-US" sz="2100" dirty="0" err="1">
                <a:solidFill>
                  <a:schemeClr val="bg1"/>
                </a:solidFill>
              </a:rPr>
              <a:t>MindSearch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990600"/>
            <a:ext cx="1219200" cy="571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276350"/>
            <a:ext cx="5448300" cy="381288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581150"/>
            <a:ext cx="762000" cy="762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790700"/>
            <a:ext cx="285750" cy="3429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552700"/>
            <a:ext cx="190500" cy="2667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314700"/>
            <a:ext cx="190500" cy="2667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4076700"/>
            <a:ext cx="238125" cy="2667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1276350"/>
            <a:ext cx="5448300" cy="3812886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1300" y="1581150"/>
            <a:ext cx="762000" cy="7620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2763" y="1790700"/>
            <a:ext cx="219075" cy="3429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91300" y="2552700"/>
            <a:ext cx="190500" cy="2667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1300" y="3314700"/>
            <a:ext cx="238125" cy="2667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91300" y="4076700"/>
            <a:ext cx="190500" cy="2667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457201" y="119495"/>
            <a:ext cx="54483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Problem &amp; Innovative Solution</a:t>
            </a:r>
            <a:endParaRPr lang="en-US" sz="3600" dirty="0"/>
          </a:p>
        </p:txBody>
      </p:sp>
      <p:sp>
        <p:nvSpPr>
          <p:cNvPr id="20" name="Text 1"/>
          <p:cNvSpPr/>
          <p:nvPr/>
        </p:nvSpPr>
        <p:spPr>
          <a:xfrm>
            <a:off x="1676400" y="1581150"/>
            <a:ext cx="4838700" cy="762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21" name="Text 2"/>
          <p:cNvSpPr/>
          <p:nvPr/>
        </p:nvSpPr>
        <p:spPr>
          <a:xfrm>
            <a:off x="1104900" y="2495550"/>
            <a:ext cx="44958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Empathy Decline: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Levels decrease during clinical training</a:t>
            </a:r>
            <a:endParaRPr lang="en-US" sz="2400" dirty="0"/>
          </a:p>
        </p:txBody>
      </p:sp>
      <p:sp>
        <p:nvSpPr>
          <p:cNvPr id="22" name="Text 3"/>
          <p:cNvSpPr/>
          <p:nvPr/>
        </p:nvSpPr>
        <p:spPr>
          <a:xfrm>
            <a:off x="1104900" y="3257550"/>
            <a:ext cx="44958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Hidden Curriculum: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Emotional neutrality as professionalism</a:t>
            </a:r>
            <a:endParaRPr lang="en-US" sz="2400" dirty="0"/>
          </a:p>
        </p:txBody>
      </p:sp>
      <p:sp>
        <p:nvSpPr>
          <p:cNvPr id="23" name="Text 4"/>
          <p:cNvSpPr/>
          <p:nvPr/>
        </p:nvSpPr>
        <p:spPr>
          <a:xfrm>
            <a:off x="1152525" y="4019550"/>
            <a:ext cx="4448175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Traditional Methods: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Lectures ineffective for empathy</a:t>
            </a:r>
            <a:endParaRPr lang="en-US" sz="2400" dirty="0"/>
          </a:p>
        </p:txBody>
      </p:sp>
      <p:sp>
        <p:nvSpPr>
          <p:cNvPr id="24" name="Text 5"/>
          <p:cNvSpPr/>
          <p:nvPr/>
        </p:nvSpPr>
        <p:spPr>
          <a:xfrm>
            <a:off x="7505700" y="1581150"/>
            <a:ext cx="4838700" cy="762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Solution</a:t>
            </a:r>
            <a:endParaRPr lang="en-US" sz="2800" dirty="0"/>
          </a:p>
        </p:txBody>
      </p:sp>
      <p:sp>
        <p:nvSpPr>
          <p:cNvPr id="25" name="Text 6"/>
          <p:cNvSpPr/>
          <p:nvPr/>
        </p:nvSpPr>
        <p:spPr>
          <a:xfrm>
            <a:off x="6934200" y="2495550"/>
            <a:ext cx="44958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Multi-Sensory: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Poetry, film, music, arts excursions</a:t>
            </a:r>
            <a:endParaRPr lang="en-US" sz="2400" dirty="0"/>
          </a:p>
        </p:txBody>
      </p:sp>
      <p:sp>
        <p:nvSpPr>
          <p:cNvPr id="26" name="Text 7"/>
          <p:cNvSpPr/>
          <p:nvPr/>
        </p:nvSpPr>
        <p:spPr>
          <a:xfrm>
            <a:off x="6981825" y="3257550"/>
            <a:ext cx="4448175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Experiential: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Role-play, kinesthetic exercises</a:t>
            </a:r>
            <a:endParaRPr lang="en-US" sz="2400" dirty="0"/>
          </a:p>
        </p:txBody>
      </p:sp>
      <p:sp>
        <p:nvSpPr>
          <p:cNvPr id="27" name="Text 8"/>
          <p:cNvSpPr/>
          <p:nvPr/>
        </p:nvSpPr>
        <p:spPr>
          <a:xfrm>
            <a:off x="6934200" y="4019550"/>
            <a:ext cx="44958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Emotional Engagement:</a:t>
            </a:r>
            <a:r>
              <a:rPr lang="en-US" sz="2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Bypasses cognitive defenses</a:t>
            </a:r>
            <a:endParaRPr lang="en-US" sz="2400" dirty="0"/>
          </a:p>
        </p:txBody>
      </p:sp>
      <p:pic>
        <p:nvPicPr>
          <p:cNvPr id="29" name="Εικόνα 28" descr="Εικόνα που περιέχει ρουχισμός, ανθρώπινο πρόσωπο, κείμενο, άτομ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E8C78D3E-0BA5-C527-570A-E177607E6C8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38611"/>
          <a:stretch>
            <a:fillRect/>
          </a:stretch>
        </p:blipFill>
        <p:spPr>
          <a:xfrm>
            <a:off x="8880732" y="2436720"/>
            <a:ext cx="3050385" cy="1624447"/>
          </a:xfrm>
          <a:prstGeom prst="rect">
            <a:avLst/>
          </a:prstGeom>
        </p:spPr>
      </p:pic>
      <p:pic>
        <p:nvPicPr>
          <p:cNvPr id="31" name="Εικόνα 30" descr="Εικόνα που περιέχει ανθρώπινο πρόσωπο, κολάζ, ρουχισμός, άνδρα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5C7943FE-3E21-332F-BDE4-8EF02585098E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6239"/>
          <a:stretch>
            <a:fillRect/>
          </a:stretch>
        </p:blipFill>
        <p:spPr>
          <a:xfrm>
            <a:off x="5417340" y="2924375"/>
            <a:ext cx="3544203" cy="1850962"/>
          </a:xfrm>
          <a:prstGeom prst="rect">
            <a:avLst/>
          </a:prstGeom>
        </p:spPr>
      </p:pic>
      <p:pic>
        <p:nvPicPr>
          <p:cNvPr id="33" name="Εικόνα 32" descr="Εικόνα που περιέχει κείμενο, ανθρώπινο πρόσωπο, άτομο, μπροσούρ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0BC96385-D4FE-710B-36CC-F3C18D18BF8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63245" y="149088"/>
            <a:ext cx="3443018" cy="1949724"/>
          </a:xfrm>
          <a:prstGeom prst="rect">
            <a:avLst/>
          </a:prstGeom>
        </p:spPr>
      </p:pic>
      <p:pic>
        <p:nvPicPr>
          <p:cNvPr id="35" name="Εικόνα 34" descr="Εικόνα που περιέχει κείμενο, εσωτερικός χώρος, υπολογιστής, έπιπλ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3C0D3754-D80E-8E13-0BEC-500103D8E85A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t="33056"/>
          <a:stretch>
            <a:fillRect/>
          </a:stretch>
        </p:blipFill>
        <p:spPr>
          <a:xfrm>
            <a:off x="5417340" y="846458"/>
            <a:ext cx="3484042" cy="1782647"/>
          </a:xfrm>
          <a:prstGeom prst="rect">
            <a:avLst/>
          </a:prstGeom>
        </p:spPr>
      </p:pic>
      <p:pic>
        <p:nvPicPr>
          <p:cNvPr id="36" name="Εικόνα 35">
            <a:extLst>
              <a:ext uri="{FF2B5EF4-FFF2-40B4-BE49-F238E27FC236}">
                <a16:creationId xmlns:a16="http://schemas.microsoft.com/office/drawing/2014/main" id="{BFE9DA96-4B51-1B43-F26C-14849342EE9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00125" y="1566538"/>
            <a:ext cx="4102965" cy="3077223"/>
          </a:xfrm>
          <a:prstGeom prst="rect">
            <a:avLst/>
          </a:prstGeom>
        </p:spPr>
      </p:pic>
      <p:pic>
        <p:nvPicPr>
          <p:cNvPr id="38" name="Εικόνα 37" descr="Εικόνα που περιέχει κείμενο, κολάζ, στιγμιότυπο οθόνης, τέχν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BE6CCD3-363D-67E2-CB85-92E3BC4C88D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45611" y="4401828"/>
            <a:ext cx="3230457" cy="1814670"/>
          </a:xfrm>
          <a:prstGeom prst="rect">
            <a:avLst/>
          </a:prstGeom>
        </p:spPr>
      </p:pic>
      <p:pic>
        <p:nvPicPr>
          <p:cNvPr id="40" name="Εικόνα 39" descr="Εικόνα που περιέχει κείμενο, στιγμιότυπο οθόνης, γραφιστική, ανθρώπινο πρόσωπ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100534F-F5DF-A951-B5E4-22585227EB3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60714" y="4838700"/>
            <a:ext cx="3094397" cy="19502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1F550A-9E74-43A7-50EB-D330C11F9692}"/>
              </a:ext>
            </a:extLst>
          </p:cNvPr>
          <p:cNvSpPr txBox="1"/>
          <p:nvPr/>
        </p:nvSpPr>
        <p:spPr>
          <a:xfrm>
            <a:off x="5413541" y="795684"/>
            <a:ext cx="1438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</a:t>
            </a:r>
          </a:p>
          <a:p>
            <a:r>
              <a:rPr lang="en-US" b="1" dirty="0">
                <a:solidFill>
                  <a:schemeClr val="bg1"/>
                </a:solidFill>
              </a:rPr>
              <a:t>WORKSHOP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5C49E-5ADD-8D54-E15A-8C0AA0E41777}"/>
              </a:ext>
            </a:extLst>
          </p:cNvPr>
          <p:cNvSpPr txBox="1"/>
          <p:nvPr/>
        </p:nvSpPr>
        <p:spPr>
          <a:xfrm>
            <a:off x="10568759" y="2434856"/>
            <a:ext cx="1362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EMPATHY </a:t>
            </a:r>
          </a:p>
          <a:p>
            <a:r>
              <a:rPr lang="en-US" b="1" dirty="0"/>
              <a:t>WORKSHOP</a:t>
            </a:r>
            <a:endParaRPr lang="el-GR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571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304925"/>
            <a:ext cx="285750" cy="2857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972049"/>
            <a:ext cx="5600700" cy="1816677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5238750"/>
            <a:ext cx="171450" cy="228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5657850"/>
            <a:ext cx="171450" cy="1714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6324311"/>
            <a:ext cx="171450" cy="1714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1276350"/>
            <a:ext cx="5600700" cy="22479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1543050"/>
            <a:ext cx="285750" cy="2286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1924050"/>
            <a:ext cx="5143500" cy="495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2533650"/>
            <a:ext cx="5143500" cy="7620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3676649"/>
            <a:ext cx="3680043" cy="2647661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8900" y="3943350"/>
            <a:ext cx="257175" cy="2286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4362450"/>
            <a:ext cx="152400" cy="1714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9504" y="5073650"/>
            <a:ext cx="152400" cy="17145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381000" y="381000"/>
            <a:ext cx="13716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Outstanding Results &amp; Future Impact</a:t>
            </a:r>
            <a:endParaRPr lang="en-US" sz="3600" dirty="0"/>
          </a:p>
        </p:txBody>
      </p:sp>
      <p:sp>
        <p:nvSpPr>
          <p:cNvPr id="21" name="Text 1"/>
          <p:cNvSpPr/>
          <p:nvPr/>
        </p:nvSpPr>
        <p:spPr>
          <a:xfrm>
            <a:off x="781050" y="1276350"/>
            <a:ext cx="672084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8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Student Satisfaction</a:t>
            </a:r>
            <a:endParaRPr lang="en-US" sz="2800" dirty="0"/>
          </a:p>
        </p:txBody>
      </p:sp>
      <p:sp>
        <p:nvSpPr>
          <p:cNvPr id="28" name="Text 8"/>
          <p:cNvSpPr/>
          <p:nvPr/>
        </p:nvSpPr>
        <p:spPr>
          <a:xfrm>
            <a:off x="857250" y="5200650"/>
            <a:ext cx="51435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Conclusions</a:t>
            </a:r>
            <a:endParaRPr lang="en-US" sz="2400" dirty="0"/>
          </a:p>
        </p:txBody>
      </p:sp>
      <p:sp>
        <p:nvSpPr>
          <p:cNvPr id="29" name="Text 9"/>
          <p:cNvSpPr/>
          <p:nvPr/>
        </p:nvSpPr>
        <p:spPr>
          <a:xfrm>
            <a:off x="857250" y="5619750"/>
            <a:ext cx="388530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Experiential learning fosters empathy</a:t>
            </a:r>
            <a:endParaRPr lang="en-US" sz="2100" dirty="0"/>
          </a:p>
        </p:txBody>
      </p:sp>
      <p:sp>
        <p:nvSpPr>
          <p:cNvPr id="30" name="Text 10"/>
          <p:cNvSpPr/>
          <p:nvPr/>
        </p:nvSpPr>
        <p:spPr>
          <a:xfrm>
            <a:off x="857249" y="6190961"/>
            <a:ext cx="449859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Multi-sensory approaches engage emotions</a:t>
            </a:r>
            <a:endParaRPr lang="en-US" sz="2100" dirty="0"/>
          </a:p>
        </p:txBody>
      </p:sp>
      <p:sp>
        <p:nvSpPr>
          <p:cNvPr id="31" name="Text 11"/>
          <p:cNvSpPr/>
          <p:nvPr/>
        </p:nvSpPr>
        <p:spPr>
          <a:xfrm>
            <a:off x="6800850" y="1504950"/>
            <a:ext cx="51435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Student Feedback</a:t>
            </a:r>
            <a:endParaRPr lang="en-US" sz="2400" dirty="0"/>
          </a:p>
        </p:txBody>
      </p:sp>
      <p:sp>
        <p:nvSpPr>
          <p:cNvPr id="32" name="Text 12"/>
          <p:cNvSpPr/>
          <p:nvPr/>
        </p:nvSpPr>
        <p:spPr>
          <a:xfrm>
            <a:off x="6591300" y="2038350"/>
            <a:ext cx="58521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2100" i="1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"A jewel in the curriculum"</a:t>
            </a:r>
            <a:endParaRPr lang="en-US" sz="2100" dirty="0"/>
          </a:p>
        </p:txBody>
      </p:sp>
      <p:sp>
        <p:nvSpPr>
          <p:cNvPr id="33" name="Text 13"/>
          <p:cNvSpPr/>
          <p:nvPr/>
        </p:nvSpPr>
        <p:spPr>
          <a:xfrm>
            <a:off x="6591300" y="2647950"/>
            <a:ext cx="48768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2100" i="1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"After an exhausting day, this course provides mental peace"</a:t>
            </a:r>
            <a:endParaRPr lang="en-US" sz="2100" dirty="0"/>
          </a:p>
        </p:txBody>
      </p:sp>
      <p:sp>
        <p:nvSpPr>
          <p:cNvPr id="34" name="Text 14"/>
          <p:cNvSpPr/>
          <p:nvPr/>
        </p:nvSpPr>
        <p:spPr>
          <a:xfrm>
            <a:off x="6772275" y="3905250"/>
            <a:ext cx="51435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Future Impact</a:t>
            </a:r>
            <a:endParaRPr lang="en-US" sz="2400" dirty="0"/>
          </a:p>
        </p:txBody>
      </p:sp>
      <p:sp>
        <p:nvSpPr>
          <p:cNvPr id="35" name="Text 15"/>
          <p:cNvSpPr/>
          <p:nvPr/>
        </p:nvSpPr>
        <p:spPr>
          <a:xfrm>
            <a:off x="6667500" y="4324350"/>
            <a:ext cx="3345954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Address the "hidden curriculum"</a:t>
            </a:r>
            <a:endParaRPr lang="en-US" sz="2100" dirty="0"/>
          </a:p>
        </p:txBody>
      </p:sp>
      <p:sp>
        <p:nvSpPr>
          <p:cNvPr id="36" name="Text 16"/>
          <p:cNvSpPr/>
          <p:nvPr/>
        </p:nvSpPr>
        <p:spPr>
          <a:xfrm>
            <a:off x="6667500" y="4930487"/>
            <a:ext cx="314664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Train future medical educators</a:t>
            </a:r>
            <a:endParaRPr lang="en-US" sz="2100" dirty="0"/>
          </a:p>
        </p:txBody>
      </p:sp>
      <p:pic>
        <p:nvPicPr>
          <p:cNvPr id="40" name="Εικόνα 39" descr="Εικόνα που περιέχει κείμενο, στιγμιότυπο οθόνης, διάγραμμα, ορθογώνιο παραλληλόγραμμ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E41AB628-6D8B-BC7F-0228-155DD1002C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4347" y="1704970"/>
            <a:ext cx="5181607" cy="3238504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ουρανός, ζωγραφική, αφίσ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2215614-5351-6A3C-016D-8CA40C492A3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66543" y="3676649"/>
            <a:ext cx="1829299" cy="265822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153</Words>
  <Application>Microsoft Office PowerPoint</Application>
  <PresentationFormat>Ευρεία οθόνη</PresentationFormat>
  <Paragraphs>31</Paragraphs>
  <Slides>3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6" baseType="lpstr">
      <vt:lpstr>Arial</vt:lpstr>
      <vt:lpstr>ui-sans-serif</vt:lpstr>
      <vt:lpstr>Office Theme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Anatoli Argyrou</cp:lastModifiedBy>
  <cp:revision>5</cp:revision>
  <dcterms:created xsi:type="dcterms:W3CDTF">2025-12-02T12:42:33Z</dcterms:created>
  <dcterms:modified xsi:type="dcterms:W3CDTF">2025-12-02T17:46:55Z</dcterms:modified>
</cp:coreProperties>
</file>